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16"/>
  </p:notesMasterIdLst>
  <p:handoutMasterIdLst>
    <p:handoutMasterId r:id="rId17"/>
  </p:handoutMasterIdLst>
  <p:sldIdLst>
    <p:sldId id="292" r:id="rId2"/>
    <p:sldId id="389" r:id="rId3"/>
    <p:sldId id="353" r:id="rId4"/>
    <p:sldId id="355" r:id="rId5"/>
    <p:sldId id="390" r:id="rId6"/>
    <p:sldId id="395" r:id="rId7"/>
    <p:sldId id="394" r:id="rId8"/>
    <p:sldId id="396" r:id="rId9"/>
    <p:sldId id="397" r:id="rId10"/>
    <p:sldId id="398" r:id="rId11"/>
    <p:sldId id="399" r:id="rId12"/>
    <p:sldId id="400" r:id="rId13"/>
    <p:sldId id="401" r:id="rId14"/>
    <p:sldId id="351" r:id="rId15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arah COPSEY" initials="SC" lastIdx="3" clrIdx="6">
    <p:extLst>
      <p:ext uri="{19B8F6BF-5375-455C-9EA6-DF929625EA0E}">
        <p15:presenceInfo xmlns:p15="http://schemas.microsoft.com/office/powerpoint/2012/main" userId="S-1-5-21-1482476501-790525478-839522115-1141" providerId="AD"/>
      </p:ext>
    </p:extLst>
  </p:cmAuthor>
  <p:cmAuthor id="1" name="Birgit" initials="BM" lastIdx="6" clrIdx="0"/>
  <p:cmAuthor id="8" name="Lorenzo MUNAR" initials="LM" lastIdx="4" clrIdx="7">
    <p:extLst>
      <p:ext uri="{19B8F6BF-5375-455C-9EA6-DF929625EA0E}">
        <p15:presenceInfo xmlns:p15="http://schemas.microsoft.com/office/powerpoint/2012/main" userId="S-1-5-21-1482476501-790525478-839522115-1408" providerId="AD"/>
      </p:ext>
    </p:extLst>
  </p:cmAuthor>
  <p:cmAuthor id="2" name="Lothar LISSNER" initials="LL" lastIdx="26" clrIdx="1"/>
  <p:cmAuthor id="9" name="Francisco MONTORO" initials="FM" lastIdx="2" clrIdx="8">
    <p:extLst>
      <p:ext uri="{19B8F6BF-5375-455C-9EA6-DF929625EA0E}">
        <p15:presenceInfo xmlns:p15="http://schemas.microsoft.com/office/powerpoint/2012/main" userId="S-1-5-21-1482476501-790525478-839522115-6880" providerId="AD"/>
      </p:ext>
    </p:extLst>
  </p:cmAuthor>
  <p:cmAuthor id="3" name="Heike KLEMPA" initials="HK" lastIdx="8" clrIdx="2"/>
  <p:cmAuthor id="4" name="Elke SCHNEIDER" initials="ES" lastIdx="14" clrIdx="3">
    <p:extLst>
      <p:ext uri="{19B8F6BF-5375-455C-9EA6-DF929625EA0E}">
        <p15:presenceInfo xmlns:p15="http://schemas.microsoft.com/office/powerpoint/2012/main" userId="S-1-5-21-1482476501-790525478-839522115-1189" providerId="AD"/>
      </p:ext>
    </p:extLst>
  </p:cmAuthor>
  <p:cmAuthor id="5" name="Author" initials=" " lastIdx="1" clrIdx="4">
    <p:extLst>
      <p:ext uri="{19B8F6BF-5375-455C-9EA6-DF929625EA0E}">
        <p15:presenceInfo xmlns:p15="http://schemas.microsoft.com/office/powerpoint/2012/main" userId="Author" providerId="None"/>
      </p:ext>
    </p:extLst>
  </p:cmAuthor>
  <p:cmAuthor id="6" name="EU-OSHA" initials="EU-OSHA" lastIdx="2" clrIdx="5">
    <p:extLst>
      <p:ext uri="{19B8F6BF-5375-455C-9EA6-DF929625EA0E}">
        <p15:presenceInfo xmlns:p15="http://schemas.microsoft.com/office/powerpoint/2012/main" userId="EU-OS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715"/>
    <a:srgbClr val="ACC700"/>
    <a:srgbClr val="003399"/>
    <a:srgbClr val="FFFFFF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9" autoAdjust="0"/>
    <p:restoredTop sz="96395" autoAdjust="0"/>
  </p:normalViewPr>
  <p:slideViewPr>
    <p:cSldViewPr>
      <p:cViewPr varScale="1">
        <p:scale>
          <a:sx n="91" d="100"/>
          <a:sy n="91" d="100"/>
        </p:scale>
        <p:origin x="608" y="56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8" d="100"/>
          <a:sy n="48" d="100"/>
        </p:scale>
        <p:origin x="2760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01/10/2021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01/10/2021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681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872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106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More </a:t>
            </a:r>
            <a:r>
              <a:rPr lang="es-ES" dirty="0" err="1" smtClean="0">
                <a:solidFill>
                  <a:schemeClr val="bg1"/>
                </a:solidFill>
              </a:rPr>
              <a:t>information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 err="1" smtClean="0">
                <a:solidFill>
                  <a:schemeClr val="bg1"/>
                </a:solidFill>
              </a:rPr>
              <a:t>about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stress models (demands-control, effort-rewards,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…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is available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at: </a:t>
            </a:r>
            <a:r>
              <a:rPr lang="en-US" dirty="0" smtClean="0">
                <a:solidFill>
                  <a:schemeClr val="bg1"/>
                </a:solidFill>
              </a:rPr>
              <a:t>EU-OSHA – European Agency for Safety and Health at Work,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association between psychosocial risk factors at work and the occurrence and prevention of musculoskeletal disorders, 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94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995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402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473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EU-OSHA – European Agency for Safety and Health at Work. PPT – Working with chronic MSDs</a:t>
            </a:r>
            <a:r>
              <a:rPr lang="en-US" baseline="0" dirty="0" smtClean="0">
                <a:solidFill>
                  <a:schemeClr val="bg1"/>
                </a:solidFill>
              </a:rPr>
              <a:t>. https://healthy-workplaces.eu/en/tools-and-publications/publications/working-chronic-musculoskeletal-disorders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EU-OSHA – European Agency for Safety and Health at Work. PPT – Working with chronic MSDs – good practice</a:t>
            </a:r>
            <a:r>
              <a:rPr lang="en-US" baseline="0" dirty="0" smtClean="0">
                <a:solidFill>
                  <a:schemeClr val="bg1"/>
                </a:solidFill>
              </a:rPr>
              <a:t> advice. https://osha.europa.eu/en/publications/working-chronic-msds-good-practice-advice/view </a:t>
            </a:r>
          </a:p>
          <a:p>
            <a:endParaRPr lang="en-US" baseline="0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433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800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EU-OSHA – European Agency for Safety and Health at Work. PPT - Risk Assessment for Musculoskeletal Disorders (MSDs)</a:t>
            </a:r>
            <a:r>
              <a:rPr lang="en-US" baseline="0" dirty="0" smtClean="0">
                <a:solidFill>
                  <a:schemeClr val="bg1"/>
                </a:solidFill>
              </a:rPr>
              <a:t>, https://healthy-workplaces.eu/en/tools-and-publications/publications/risk-assessment-musculoskeletal-disorders-msds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baseline="0" dirty="0" smtClean="0">
                <a:solidFill>
                  <a:schemeClr val="bg1"/>
                </a:solidFill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bg1"/>
                </a:solidFill>
              </a:rPr>
              <a:t>EU-OSHA – European Agency for Safety and Health at Work.</a:t>
            </a:r>
            <a:r>
              <a:rPr lang="en-US" baseline="0" dirty="0" smtClean="0">
                <a:solidFill>
                  <a:schemeClr val="bg1"/>
                </a:solidFill>
              </a:rPr>
              <a:t> Preventing musculoskeletal disorders in a diverse workforce: risk factors for women, migrants and LGBTI workers. https://osha.europa.eu/en/publications/preventing-musculoskeletal-disorders-diverse-workforce-risk-factors-women-migrants-and/view </a:t>
            </a:r>
            <a:endParaRPr lang="en-GB" dirty="0" smtClean="0"/>
          </a:p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625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s-ES" dirty="0" err="1" smtClean="0"/>
              <a:t>Practical</a:t>
            </a:r>
            <a:r>
              <a:rPr lang="es-ES" dirty="0" smtClean="0"/>
              <a:t> </a:t>
            </a:r>
            <a:r>
              <a:rPr lang="es-ES" dirty="0" err="1" smtClean="0"/>
              <a:t>tools</a:t>
            </a:r>
            <a:r>
              <a:rPr lang="es-ES" dirty="0" smtClean="0"/>
              <a:t> and </a:t>
            </a:r>
            <a:r>
              <a:rPr lang="es-ES" dirty="0" err="1" smtClean="0"/>
              <a:t>guidance</a:t>
            </a:r>
            <a:r>
              <a:rPr lang="es-ES" dirty="0" smtClean="0"/>
              <a:t> </a:t>
            </a:r>
            <a:r>
              <a:rPr lang="es-ES" dirty="0" err="1" smtClean="0"/>
              <a:t>MSDs</a:t>
            </a:r>
            <a:r>
              <a:rPr lang="es-ES" dirty="0" smtClean="0"/>
              <a:t> </a:t>
            </a:r>
            <a:r>
              <a:rPr lang="es-ES" dirty="0" err="1" smtClean="0"/>
              <a:t>database</a:t>
            </a:r>
            <a:r>
              <a:rPr lang="es-ES" dirty="0" smtClean="0"/>
              <a:t>. </a:t>
            </a:r>
            <a:r>
              <a:rPr lang="es-ES" dirty="0" err="1" smtClean="0"/>
              <a:t>Psychosocial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risks</a:t>
            </a:r>
            <a:r>
              <a:rPr lang="es-ES" dirty="0" smtClean="0"/>
              <a:t> </a:t>
            </a:r>
            <a:r>
              <a:rPr lang="es-ES" dirty="0" err="1" smtClean="0"/>
              <a:t>resources</a:t>
            </a:r>
            <a:r>
              <a:rPr lang="es-ES" dirty="0" smtClean="0"/>
              <a:t>. </a:t>
            </a:r>
            <a:r>
              <a:rPr lang="es-ES" baseline="0" dirty="0" smtClean="0"/>
              <a:t>https://healthy-workplaces.eu/en/tools-and-publications/practical-tools?f%5B0%5D=field_msd_priority_area%3A3506 </a:t>
            </a:r>
          </a:p>
          <a:p>
            <a:endParaRPr lang="es-E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005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bg1"/>
                </a:solidFill>
              </a:rPr>
              <a:t>EU-OSHA – European Agency for Safety and Health at Work. </a:t>
            </a:r>
            <a:r>
              <a:rPr lang="es-ES" dirty="0" err="1" smtClean="0"/>
              <a:t>Practical</a:t>
            </a:r>
            <a:r>
              <a:rPr lang="es-ES" dirty="0" smtClean="0"/>
              <a:t> </a:t>
            </a:r>
            <a:r>
              <a:rPr lang="es-ES" dirty="0" err="1" smtClean="0"/>
              <a:t>tools</a:t>
            </a:r>
            <a:r>
              <a:rPr lang="es-ES" dirty="0" smtClean="0"/>
              <a:t> and </a:t>
            </a:r>
            <a:r>
              <a:rPr lang="es-ES" dirty="0" err="1" smtClean="0"/>
              <a:t>guidance</a:t>
            </a:r>
            <a:r>
              <a:rPr lang="es-ES" dirty="0" smtClean="0"/>
              <a:t> </a:t>
            </a:r>
            <a:r>
              <a:rPr lang="es-ES" dirty="0" err="1" smtClean="0"/>
              <a:t>MSDs</a:t>
            </a:r>
            <a:r>
              <a:rPr lang="es-ES" dirty="0" smtClean="0"/>
              <a:t> </a:t>
            </a:r>
            <a:r>
              <a:rPr lang="es-ES" dirty="0" err="1" smtClean="0"/>
              <a:t>database</a:t>
            </a:r>
            <a:r>
              <a:rPr lang="es-ES" dirty="0" smtClean="0"/>
              <a:t>. </a:t>
            </a:r>
            <a:r>
              <a:rPr lang="es-ES" dirty="0" err="1" smtClean="0"/>
              <a:t>Psychosocial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risks</a:t>
            </a:r>
            <a:r>
              <a:rPr lang="es-ES" dirty="0" smtClean="0"/>
              <a:t> </a:t>
            </a:r>
            <a:r>
              <a:rPr lang="es-ES" dirty="0" err="1" smtClean="0"/>
              <a:t>resources</a:t>
            </a:r>
            <a:r>
              <a:rPr lang="es-ES" dirty="0" smtClean="0"/>
              <a:t>. </a:t>
            </a:r>
            <a:r>
              <a:rPr lang="es-ES" baseline="0" dirty="0" smtClean="0"/>
              <a:t>https://healthy-workplaces.eu/en/tools-and-publications/practical-tools?f%5B0%5D=field_msd_priority_area%3A3506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7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© European Agency for Safety and Health at Work, </a:t>
            </a:r>
            <a:r>
              <a:rPr lang="it-IT" sz="1200" b="0" dirty="0" smtClean="0">
                <a:solidFill>
                  <a:srgbClr val="ACC700"/>
                </a:solidFill>
              </a:rPr>
              <a:t>2021</a:t>
            </a:r>
            <a:endParaRPr lang="it-IT" sz="1200" b="0" dirty="0">
              <a:solidFill>
                <a:srgbClr val="ACC700"/>
              </a:solidFill>
            </a:endParaRP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Reproduction is authorised provided the source is acknowledged.</a:t>
            </a:r>
          </a:p>
          <a:p>
            <a:pPr marL="0" indent="0">
              <a:buNone/>
            </a:pPr>
            <a:r>
              <a:rPr lang="it-IT" sz="1200" b="0" dirty="0">
                <a:solidFill>
                  <a:srgbClr val="ACC700"/>
                </a:solidFill>
              </a:rPr>
              <a:t>For any use or reproduction of photos or other material that is not under the copyright of EU-OSHA, permission must be sought directly from the copyright holders.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20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506" dirty="0"/>
              <a:t>Safety and health at work is everyone’s concern. It’s good for you. It’s good for business.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915" y="4705351"/>
            <a:ext cx="744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506" b="1" dirty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eu/en/tools-and-publications/publications/risk-assessment-musculoskeletal-disorders-msd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en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16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971600" y="2715766"/>
            <a:ext cx="5734800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+mj-lt"/>
              </a:rPr>
              <a:t>Healthy Workplaces Campaign 2020-22</a:t>
            </a:r>
          </a:p>
          <a:p>
            <a:r>
              <a:rPr lang="en-GB" sz="2400" dirty="0">
                <a:latin typeface="+mj-lt"/>
              </a:rPr>
              <a:t>LIGHTEN THE </a:t>
            </a:r>
            <a:r>
              <a:rPr lang="en-GB" sz="2400" dirty="0" smtClean="0">
                <a:latin typeface="+mj-lt"/>
              </a:rPr>
              <a:t>LOAD</a:t>
            </a:r>
            <a:endParaRPr lang="en-GB" sz="2400" dirty="0">
              <a:latin typeface="+mj-lt"/>
            </a:endParaRPr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971600" y="3579862"/>
            <a:ext cx="7632848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en-GB" sz="1800" dirty="0" smtClean="0">
                <a:solidFill>
                  <a:srgbClr val="ACC700"/>
                </a:solidFill>
                <a:ea typeface="+mj-ea"/>
                <a:cs typeface="Trebuchet MS"/>
              </a:rPr>
              <a:t>Psychosocial factors in the prevention of work-related musculoskeletal disorders (MSDs)</a:t>
            </a:r>
            <a:endParaRPr lang="en-GB" sz="1800" dirty="0">
              <a:solidFill>
                <a:srgbClr val="ACC700"/>
              </a:solidFill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131590"/>
            <a:ext cx="5976664" cy="2951906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accent1"/>
                </a:solidFill>
              </a:rPr>
              <a:t>Psychosocial risk factors &amp; MSDs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accent1"/>
                </a:solidFill>
              </a:rPr>
              <a:t>How do psychosocial factors cause MSDs?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accent1"/>
                </a:solidFill>
              </a:rPr>
              <a:t>Not all psychosocial factors are bad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accent1"/>
                </a:solidFill>
              </a:rPr>
              <a:t>Psychosocial factors and returning to work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accent1"/>
                </a:solidFill>
              </a:rPr>
              <a:t>Risk assessment</a:t>
            </a:r>
            <a:endParaRPr lang="en-US" sz="2000" b="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b="0" dirty="0" smtClean="0"/>
              <a:t>Preventive</a:t>
            </a:r>
            <a:r>
              <a:rPr lang="en-GB" sz="2000" b="0" dirty="0"/>
              <a:t> </a:t>
            </a:r>
            <a:r>
              <a:rPr lang="en-GB" sz="2000" b="0" dirty="0" smtClean="0"/>
              <a:t>measures</a:t>
            </a:r>
            <a:r>
              <a:rPr lang="en-GB" sz="2000" b="0" dirty="0"/>
              <a:t> </a:t>
            </a:r>
            <a:endParaRPr lang="en-GB" sz="2000" b="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00" y="1491630"/>
            <a:ext cx="2105252" cy="25508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2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8254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7488832" cy="648072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1"/>
                </a:solidFill>
              </a:rPr>
              <a:t>Psychosocial </a:t>
            </a:r>
            <a:r>
              <a:rPr lang="en-US" sz="2400" dirty="0">
                <a:solidFill>
                  <a:schemeClr val="accent1"/>
                </a:solidFill>
              </a:rPr>
              <a:t>risk factors &amp; MSDs 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146915"/>
            <a:ext cx="7632700" cy="3225060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/>
              <a:t>Although </a:t>
            </a:r>
            <a:r>
              <a:rPr lang="en-US" sz="2000" b="0" dirty="0"/>
              <a:t>physical risk factors are usually the main </a:t>
            </a:r>
            <a:r>
              <a:rPr lang="en-US" sz="2000" b="0" dirty="0" smtClean="0"/>
              <a:t>work-related influence </a:t>
            </a:r>
            <a:r>
              <a:rPr lang="en-US" sz="2000" b="0" dirty="0"/>
              <a:t>on MSD risk, workplace psychosocial factors </a:t>
            </a:r>
            <a:r>
              <a:rPr lang="en-US" sz="2000" b="0" dirty="0" smtClean="0"/>
              <a:t>can contribute </a:t>
            </a:r>
            <a:r>
              <a:rPr lang="en-US" sz="2000" b="0" dirty="0"/>
              <a:t>significantly to the risk of developing an MSD and </a:t>
            </a:r>
            <a:r>
              <a:rPr lang="en-US" sz="2000" b="0" dirty="0" smtClean="0"/>
              <a:t>to </a:t>
            </a:r>
            <a:r>
              <a:rPr lang="en-GB" sz="2000" b="0" dirty="0" smtClean="0"/>
              <a:t>exacerbating </a:t>
            </a:r>
            <a:r>
              <a:rPr lang="en-GB" sz="2000" b="0" dirty="0"/>
              <a:t>a pre-existing </a:t>
            </a:r>
            <a:r>
              <a:rPr lang="en-GB" sz="2000" b="0" dirty="0" smtClean="0"/>
              <a:t>problem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 smtClean="0"/>
              <a:t>The </a:t>
            </a:r>
            <a:r>
              <a:rPr lang="en-GB" sz="2000" b="0" dirty="0"/>
              <a:t>association between psychosocial factors and MSDs can work both ways</a:t>
            </a:r>
            <a:r>
              <a:rPr lang="en-GB" sz="2000" b="0" dirty="0" smtClean="0"/>
              <a:t>.</a:t>
            </a:r>
            <a:endParaRPr lang="en-GB" sz="1200" b="0" dirty="0"/>
          </a:p>
          <a:p>
            <a:pPr lvl="3"/>
            <a:r>
              <a:rPr lang="en-GB" sz="1887" dirty="0" smtClean="0"/>
              <a:t>	</a:t>
            </a:r>
            <a:r>
              <a:rPr lang="en-GB" sz="1800" dirty="0" smtClean="0"/>
              <a:t>Psychosocial </a:t>
            </a:r>
            <a:r>
              <a:rPr lang="en-GB" sz="1800" dirty="0"/>
              <a:t>factors can contribute to the causation of MSDs </a:t>
            </a:r>
            <a:r>
              <a:rPr lang="en-GB" sz="1800" dirty="0" smtClean="0"/>
              <a:t>but </a:t>
            </a:r>
            <a:r>
              <a:rPr lang="en-GB" sz="1800" dirty="0"/>
              <a:t>having </a:t>
            </a:r>
            <a:r>
              <a:rPr lang="en-GB" sz="1800" dirty="0" smtClean="0"/>
              <a:t>an </a:t>
            </a:r>
            <a:r>
              <a:rPr lang="en-GB" sz="1800" dirty="0"/>
              <a:t>MSD can lead to negative consequences, </a:t>
            </a:r>
            <a:r>
              <a:rPr lang="en-GB" sz="1800" dirty="0" smtClean="0"/>
              <a:t>including </a:t>
            </a:r>
            <a:r>
              <a:rPr lang="en-GB" sz="1800" dirty="0"/>
              <a:t>job </a:t>
            </a:r>
            <a:r>
              <a:rPr lang="en-GB" sz="1800" dirty="0" smtClean="0"/>
              <a:t>dissatisfaction and </a:t>
            </a:r>
            <a:r>
              <a:rPr lang="en-GB" sz="1800" dirty="0"/>
              <a:t>poor psychological health.</a:t>
            </a:r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6441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8514485" cy="367200"/>
          </a:xfrm>
        </p:spPr>
        <p:txBody>
          <a:bodyPr/>
          <a:lstStyle/>
          <a:p>
            <a:r>
              <a:rPr lang="en-GB" sz="2400" dirty="0" smtClean="0"/>
              <a:t>Psychosocial factors associated with MSDs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1800" y="935739"/>
            <a:ext cx="5400650" cy="3436236"/>
          </a:xfrm>
        </p:spPr>
        <p:txBody>
          <a:bodyPr anchor="t">
            <a:no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 smtClean="0"/>
              <a:t>Excessive </a:t>
            </a:r>
            <a:r>
              <a:rPr lang="en-GB" sz="1700" b="0" dirty="0"/>
              <a:t>workloads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C</a:t>
            </a:r>
            <a:r>
              <a:rPr lang="en-GB" sz="1700" b="0" dirty="0" smtClean="0"/>
              <a:t>onflicting </a:t>
            </a:r>
            <a:r>
              <a:rPr lang="en-GB" sz="1700" b="0" dirty="0"/>
              <a:t>demands and lack of clarity over role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L</a:t>
            </a:r>
            <a:r>
              <a:rPr lang="en-GB" sz="1700" b="0" dirty="0" smtClean="0"/>
              <a:t>ack </a:t>
            </a:r>
            <a:r>
              <a:rPr lang="en-GB" sz="1700" b="0" dirty="0"/>
              <a:t>of involvement in </a:t>
            </a:r>
            <a:r>
              <a:rPr lang="en-GB" sz="1700" b="0" dirty="0" smtClean="0"/>
              <a:t>making decisions </a:t>
            </a:r>
            <a:r>
              <a:rPr lang="en-GB" sz="1700" b="0" dirty="0"/>
              <a:t>that affect the worker and lack of influence over the way the job is done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P</a:t>
            </a:r>
            <a:r>
              <a:rPr lang="en-GB" sz="1700" b="0" dirty="0" smtClean="0"/>
              <a:t>oorly </a:t>
            </a:r>
            <a:r>
              <a:rPr lang="en-GB" sz="1700" b="0" dirty="0"/>
              <a:t>managed organisational change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J</a:t>
            </a:r>
            <a:r>
              <a:rPr lang="en-GB" sz="1700" b="0" dirty="0" smtClean="0"/>
              <a:t>ob </a:t>
            </a:r>
            <a:r>
              <a:rPr lang="en-GB" sz="1700" b="0" dirty="0"/>
              <a:t>insecurity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I</a:t>
            </a:r>
            <a:r>
              <a:rPr lang="en-GB" sz="1700" b="0" dirty="0" smtClean="0"/>
              <a:t>neffective </a:t>
            </a:r>
            <a:r>
              <a:rPr lang="en-GB" sz="1700" b="0" dirty="0"/>
              <a:t>communication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L</a:t>
            </a:r>
            <a:r>
              <a:rPr lang="en-GB" sz="1700" b="0" dirty="0" smtClean="0"/>
              <a:t>ack </a:t>
            </a:r>
            <a:r>
              <a:rPr lang="en-GB" sz="1700" b="0" dirty="0"/>
              <a:t>of support from management or colleagues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P</a:t>
            </a:r>
            <a:r>
              <a:rPr lang="en-GB" sz="1700" b="0" dirty="0" smtClean="0"/>
              <a:t>sychological </a:t>
            </a:r>
            <a:r>
              <a:rPr lang="en-GB" sz="1700" b="0" dirty="0"/>
              <a:t>and sexual harassment, third-party violence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GB" sz="1700" b="0" dirty="0"/>
              <a:t>L</a:t>
            </a:r>
            <a:r>
              <a:rPr lang="en-GB" sz="1700" b="0" dirty="0" smtClean="0"/>
              <a:t>ow </a:t>
            </a:r>
            <a:r>
              <a:rPr lang="en-GB" sz="1700" b="0" dirty="0"/>
              <a:t>job satisfaction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9552" y="2092634"/>
            <a:ext cx="2063958" cy="136815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141750" indent="-14175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30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01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42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956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55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84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 smtClean="0">
                <a:solidFill>
                  <a:schemeClr val="accent2"/>
                </a:solidFill>
              </a:rPr>
              <a:t>Risk assessment should consider “combinations” of these factors</a:t>
            </a:r>
            <a:endParaRPr lang="en-GB" sz="1800" strike="sngStrike" dirty="0">
              <a:solidFill>
                <a:schemeClr val="accent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51" y="935739"/>
            <a:ext cx="1218520" cy="1364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59" y="3254829"/>
            <a:ext cx="1208690" cy="125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3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7559873" cy="3672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1"/>
                </a:solidFill>
              </a:rPr>
              <a:t>How </a:t>
            </a:r>
            <a:r>
              <a:rPr lang="en-US" sz="2400" dirty="0">
                <a:solidFill>
                  <a:schemeClr val="accent1"/>
                </a:solidFill>
              </a:rPr>
              <a:t>do psychosocial factors cause MSDs</a:t>
            </a:r>
            <a:r>
              <a:rPr lang="en-US" sz="2400" dirty="0" smtClean="0">
                <a:solidFill>
                  <a:schemeClr val="accent1"/>
                </a:solidFill>
              </a:rPr>
              <a:t>? </a:t>
            </a:r>
            <a:r>
              <a:rPr lang="en-US" sz="2400" dirty="0" smtClean="0"/>
              <a:t>(1)</a:t>
            </a:r>
            <a:r>
              <a:rPr lang="en-US" sz="2400" dirty="0"/>
              <a:t/>
            </a:r>
            <a:br>
              <a:rPr lang="en-US" sz="2400" dirty="0"/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7632700" cy="3455988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accent1"/>
                </a:solidFill>
              </a:rPr>
              <a:t>Various</a:t>
            </a:r>
            <a:r>
              <a:rPr lang="en-US" sz="2000" b="0" dirty="0" smtClean="0"/>
              <a:t> </a:t>
            </a:r>
            <a:r>
              <a:rPr lang="en-US" sz="2000" b="0" dirty="0"/>
              <a:t>theories based on the ‘stress response’ </a:t>
            </a:r>
            <a:r>
              <a:rPr lang="en-US" sz="2000" b="0" dirty="0" smtClean="0"/>
              <a:t>explain how psychosocial </a:t>
            </a:r>
            <a:r>
              <a:rPr lang="en-US" sz="2000" b="0" dirty="0"/>
              <a:t>factors can lead to an increased risk of MSDs</a:t>
            </a:r>
            <a:r>
              <a:rPr lang="en-US" sz="2000" b="0" dirty="0" smtClean="0"/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/>
              <a:t>Exposure </a:t>
            </a:r>
            <a:r>
              <a:rPr lang="en-US" sz="2000" b="0" dirty="0">
                <a:solidFill>
                  <a:schemeClr val="accent1"/>
                </a:solidFill>
              </a:rPr>
              <a:t>to adverse psychosocial factors leads to physiological changes</a:t>
            </a:r>
            <a:r>
              <a:rPr lang="en-US" sz="2000" b="0" dirty="0" smtClean="0"/>
              <a:t> </a:t>
            </a:r>
            <a:r>
              <a:rPr lang="en-US" sz="2000" b="0" dirty="0"/>
              <a:t>in the body (the ‘stress response</a:t>
            </a:r>
            <a:r>
              <a:rPr lang="en-US" sz="2000" b="0" dirty="0" smtClean="0"/>
              <a:t>’).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/>
              <a:t>Persisting ‘stress</a:t>
            </a:r>
            <a:r>
              <a:rPr lang="en-US" sz="2000" b="0" dirty="0"/>
              <a:t> ’ </a:t>
            </a:r>
            <a:r>
              <a:rPr lang="en-US" sz="2000" b="0" dirty="0" smtClean="0"/>
              <a:t>may lead to: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1800" b="0" strike="sngStrike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2826934"/>
            <a:ext cx="7200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hormonal </a:t>
            </a:r>
            <a:r>
              <a:rPr lang="en-US" dirty="0"/>
              <a:t>changes, such as a release of </a:t>
            </a:r>
            <a:r>
              <a:rPr lang="en-US" dirty="0" err="1"/>
              <a:t>catecholamines</a:t>
            </a:r>
            <a:r>
              <a:rPr lang="en-US" dirty="0"/>
              <a:t> or corticosteroid hormones which have role in development of MSDs,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 </a:t>
            </a:r>
            <a:r>
              <a:rPr lang="en-US" dirty="0"/>
              <a:t>increase in muscle tone (‘tension’),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changes </a:t>
            </a:r>
            <a:r>
              <a:rPr lang="en-US" dirty="0"/>
              <a:t>in tissue repair mechanisms,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enhanced </a:t>
            </a:r>
            <a:r>
              <a:rPr lang="en-US" dirty="0"/>
              <a:t>pain perception</a:t>
            </a:r>
            <a:endParaRPr lang="en-US" strike="sngStrik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1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7559873" cy="367200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1"/>
                </a:solidFill>
              </a:rPr>
              <a:t>How </a:t>
            </a:r>
            <a:r>
              <a:rPr lang="en-US" sz="2400" dirty="0">
                <a:solidFill>
                  <a:schemeClr val="accent1"/>
                </a:solidFill>
              </a:rPr>
              <a:t>do psychosocial factors cause MSDs</a:t>
            </a:r>
            <a:r>
              <a:rPr lang="en-US" sz="2400" dirty="0" smtClean="0">
                <a:solidFill>
                  <a:schemeClr val="accent1"/>
                </a:solidFill>
              </a:rPr>
              <a:t>? </a:t>
            </a:r>
            <a:r>
              <a:rPr lang="en-US" sz="2400" dirty="0" smtClean="0"/>
              <a:t>(2)</a:t>
            </a:r>
            <a:r>
              <a:rPr lang="en-US" sz="2400" dirty="0"/>
              <a:t/>
            </a:r>
            <a:br>
              <a:rPr lang="en-US" sz="2400" dirty="0"/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7632700" cy="3455987"/>
          </a:xfrm>
        </p:spPr>
        <p:txBody>
          <a:bodyPr anchor="t">
            <a:no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b="0" dirty="0"/>
              <a:t>In addition, high physical demands and a lack of support (from co-workers and others) can lead to workers trying to work faster (</a:t>
            </a:r>
            <a:r>
              <a:rPr lang="en-GB" sz="2000" b="0" dirty="0" smtClean="0"/>
              <a:t>including </a:t>
            </a:r>
            <a:r>
              <a:rPr lang="en-GB" sz="2000" b="0" dirty="0"/>
              <a:t>not taking </a:t>
            </a:r>
            <a:r>
              <a:rPr lang="en-GB" sz="2000" b="0" dirty="0" smtClean="0"/>
              <a:t>breaks) and in their haste they might: </a:t>
            </a:r>
          </a:p>
          <a:p>
            <a:pPr lvl="3">
              <a:spcBef>
                <a:spcPts val="600"/>
              </a:spcBef>
            </a:pPr>
            <a:r>
              <a:rPr lang="en-GB" sz="1800" dirty="0" smtClean="0"/>
              <a:t> use unsafe postures </a:t>
            </a:r>
            <a:r>
              <a:rPr lang="en-GB" sz="1800" dirty="0"/>
              <a:t>or </a:t>
            </a:r>
            <a:r>
              <a:rPr lang="en-GB" sz="1800" dirty="0" smtClean="0"/>
              <a:t>carry </a:t>
            </a:r>
            <a:r>
              <a:rPr lang="en-GB" sz="1800" dirty="0"/>
              <a:t>extra loads </a:t>
            </a:r>
            <a:r>
              <a:rPr lang="en-GB" sz="1800" dirty="0" smtClean="0"/>
              <a:t>(increasing </a:t>
            </a:r>
            <a:r>
              <a:rPr lang="en-GB" sz="1800" dirty="0"/>
              <a:t>the risk of </a:t>
            </a:r>
            <a:r>
              <a:rPr lang="en-GB" sz="1800" dirty="0" smtClean="0"/>
              <a:t>musculoskeletal injury)</a:t>
            </a:r>
          </a:p>
          <a:p>
            <a:pPr lvl="3"/>
            <a:r>
              <a:rPr lang="en-GB" sz="1800" dirty="0" smtClean="0"/>
              <a:t> cut </a:t>
            </a:r>
            <a:r>
              <a:rPr lang="en-GB" sz="1800" dirty="0"/>
              <a:t>corners and take risks (increasing the risk of accidents</a:t>
            </a:r>
            <a:r>
              <a:rPr lang="en-GB" sz="1800" dirty="0" smtClean="0"/>
              <a:t>)</a:t>
            </a:r>
          </a:p>
          <a:p>
            <a:pPr marL="344250" lvl="3" indent="0">
              <a:buNone/>
            </a:pPr>
            <a:endParaRPr lang="en-GB" sz="1887" dirty="0" smtClean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b="0" dirty="0"/>
              <a:t>Leading to a lack of physical recovery time, further adding to the MSD risk </a:t>
            </a:r>
          </a:p>
        </p:txBody>
      </p:sp>
    </p:spTree>
    <p:extLst>
      <p:ext uri="{BB962C8B-B14F-4D97-AF65-F5344CB8AC3E}">
        <p14:creationId xmlns:p14="http://schemas.microsoft.com/office/powerpoint/2010/main" val="392733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8208912" cy="360040"/>
          </a:xfrm>
        </p:spPr>
        <p:txBody>
          <a:bodyPr/>
          <a:lstStyle/>
          <a:p>
            <a:r>
              <a:rPr lang="en-GB" sz="2400" dirty="0"/>
              <a:t>How do psychosocial factors cause MSDs? </a:t>
            </a:r>
            <a:r>
              <a:rPr lang="en-GB" sz="2400" dirty="0" smtClean="0"/>
              <a:t>(3)</a:t>
            </a:r>
            <a:r>
              <a:rPr lang="en-US" sz="2400" dirty="0"/>
              <a:t/>
            </a:r>
            <a:br>
              <a:rPr lang="en-US" sz="2400" dirty="0"/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7632700" cy="3455987"/>
          </a:xfrm>
        </p:spPr>
        <p:txBody>
          <a:bodyPr anchor="t">
            <a:noAutofit/>
          </a:bodyPr>
          <a:lstStyle/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1"/>
                </a:solidFill>
              </a:rPr>
              <a:t>Increased </a:t>
            </a:r>
            <a:r>
              <a:rPr lang="en-GB" sz="2000" b="0" u="sng" dirty="0">
                <a:solidFill>
                  <a:schemeClr val="accent1"/>
                </a:solidFill>
              </a:rPr>
              <a:t>muscle tension</a:t>
            </a:r>
            <a:r>
              <a:rPr lang="en-GB" sz="2000" b="0" dirty="0">
                <a:solidFill>
                  <a:schemeClr val="accent1"/>
                </a:solidFill>
              </a:rPr>
              <a:t> will have an impact on the biomechanical loading on muscles and tendons, increasing the risk of overload </a:t>
            </a:r>
          </a:p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1"/>
                </a:solidFill>
              </a:rPr>
              <a:t>Many MSDs disturb the balance between tissue damage and repair, leading to inflammation. Stress-related changes to repair mechanisms further disturb that balance and can overwhelm </a:t>
            </a:r>
            <a:r>
              <a:rPr lang="en-GB" sz="2000" b="0" u="sng" dirty="0">
                <a:solidFill>
                  <a:schemeClr val="accent1"/>
                </a:solidFill>
              </a:rPr>
              <a:t>tissue recovery processes</a:t>
            </a:r>
          </a:p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1"/>
                </a:solidFill>
              </a:rPr>
              <a:t>Other mechanisms can act indirectly: e.g. perceived stress can lead to increased awareness of pain (</a:t>
            </a:r>
            <a:r>
              <a:rPr lang="en-GB" sz="2000" b="0" u="sng" dirty="0">
                <a:solidFill>
                  <a:schemeClr val="accent1"/>
                </a:solidFill>
              </a:rPr>
              <a:t>pain perception</a:t>
            </a:r>
            <a:r>
              <a:rPr lang="en-GB" sz="2000" b="0" dirty="0">
                <a:solidFill>
                  <a:schemeClr val="accent1"/>
                </a:solidFill>
              </a:rPr>
              <a:t>) or reduced tolerance of pain</a:t>
            </a:r>
          </a:p>
        </p:txBody>
      </p:sp>
    </p:spTree>
    <p:extLst>
      <p:ext uri="{BB962C8B-B14F-4D97-AF65-F5344CB8AC3E}">
        <p14:creationId xmlns:p14="http://schemas.microsoft.com/office/powerpoint/2010/main" val="329346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136904" cy="367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1"/>
                </a:solidFill>
              </a:rPr>
              <a:t>Not all psychosocial factors are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7632700" cy="3455987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1"/>
                </a:solidFill>
              </a:rPr>
              <a:t>There is also evidence that positive aspects of the psychosocial work environment can help to reduce the negative effects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1"/>
                </a:solidFill>
              </a:rPr>
              <a:t>Factors</a:t>
            </a:r>
            <a:r>
              <a:rPr lang="en-GB" sz="2000" dirty="0"/>
              <a:t> </a:t>
            </a:r>
            <a:r>
              <a:rPr lang="en-GB" sz="2000" b="0" dirty="0">
                <a:solidFill>
                  <a:schemeClr val="accent1"/>
                </a:solidFill>
              </a:rPr>
              <a:t>such</a:t>
            </a:r>
            <a:r>
              <a:rPr lang="en-GB" sz="2000" dirty="0"/>
              <a:t> </a:t>
            </a:r>
            <a:r>
              <a:rPr lang="en-GB" sz="2000" b="0" dirty="0">
                <a:solidFill>
                  <a:schemeClr val="accent1"/>
                </a:solidFill>
              </a:rPr>
              <a:t>as</a:t>
            </a:r>
            <a:r>
              <a:rPr lang="en-GB" sz="2000" dirty="0"/>
              <a:t> </a:t>
            </a:r>
            <a:r>
              <a:rPr lang="en-GB" sz="2000" b="0" dirty="0">
                <a:solidFill>
                  <a:schemeClr val="accent1"/>
                </a:solidFill>
              </a:rPr>
              <a:t>good</a:t>
            </a:r>
            <a:r>
              <a:rPr lang="en-GB" sz="2000" dirty="0"/>
              <a:t> </a:t>
            </a:r>
            <a:r>
              <a:rPr lang="en-GB" sz="2000" b="0" dirty="0">
                <a:solidFill>
                  <a:schemeClr val="accent1"/>
                </a:solidFill>
              </a:rPr>
              <a:t>social</a:t>
            </a:r>
            <a:r>
              <a:rPr lang="en-GB" sz="2000" dirty="0"/>
              <a:t> </a:t>
            </a:r>
            <a:r>
              <a:rPr lang="en-GB" sz="2000" b="0" dirty="0">
                <a:solidFill>
                  <a:schemeClr val="accent1"/>
                </a:solidFill>
              </a:rPr>
              <a:t>support</a:t>
            </a:r>
            <a:r>
              <a:rPr lang="en-GB" sz="2000" dirty="0"/>
              <a:t> (</a:t>
            </a:r>
            <a:r>
              <a:rPr lang="en-GB" sz="2000" b="0" dirty="0">
                <a:solidFill>
                  <a:schemeClr val="accent1"/>
                </a:solidFill>
              </a:rPr>
              <a:t>from co-workers or managers) can offset the negative effects of factors such as high</a:t>
            </a:r>
            <a:r>
              <a:rPr lang="en-GB" sz="2000" dirty="0"/>
              <a:t> </a:t>
            </a:r>
            <a:r>
              <a:rPr lang="en-GB" sz="2000" b="0" dirty="0">
                <a:solidFill>
                  <a:schemeClr val="accent1"/>
                </a:solidFill>
              </a:rPr>
              <a:t>job</a:t>
            </a:r>
            <a:r>
              <a:rPr lang="en-GB" sz="2000" dirty="0"/>
              <a:t> </a:t>
            </a:r>
            <a:r>
              <a:rPr lang="en-GB" sz="2000" b="0" dirty="0">
                <a:solidFill>
                  <a:schemeClr val="accent1"/>
                </a:solidFill>
              </a:rPr>
              <a:t>demands</a:t>
            </a:r>
          </a:p>
          <a:p>
            <a:pPr lvl="3">
              <a:spcBef>
                <a:spcPts val="600"/>
              </a:spcBef>
            </a:pPr>
            <a:r>
              <a:rPr lang="en-GB" sz="1800" dirty="0" smtClean="0"/>
              <a:t>For </a:t>
            </a:r>
            <a:r>
              <a:rPr lang="en-GB" sz="1800" dirty="0"/>
              <a:t>example, in some situations, high levels of mental job demands (that would lead to an expectation of a risk of MSDs) do not have the expected adverse effect, as their impact is counteracted by the benefits of strong personal control or social </a:t>
            </a:r>
            <a:r>
              <a:rPr lang="en-GB" sz="1800" dirty="0" smtClean="0"/>
              <a:t>support</a:t>
            </a:r>
            <a:endParaRPr lang="en-GB" sz="18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9863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424936" cy="367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1"/>
                </a:solidFill>
              </a:rPr>
              <a:t>Psychosocial factors and returning to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347614"/>
            <a:ext cx="7632700" cy="2519859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 smtClean="0"/>
              <a:t>Psychosocial </a:t>
            </a:r>
            <a:r>
              <a:rPr lang="en-GB" sz="2000" b="0" dirty="0"/>
              <a:t>factors can also influence the return to work of those who have an </a:t>
            </a:r>
            <a:r>
              <a:rPr lang="en-GB" sz="2000" b="0" dirty="0" smtClean="0"/>
              <a:t>MSD</a:t>
            </a:r>
            <a:endParaRPr lang="en-GB" sz="2000" b="0" dirty="0"/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 smtClean="0"/>
              <a:t>Workplace </a:t>
            </a:r>
            <a:r>
              <a:rPr lang="en-GB" sz="2000" b="0" dirty="0"/>
              <a:t>psychosocial risk factors can increase the risk of </a:t>
            </a:r>
            <a:r>
              <a:rPr lang="en-GB" sz="2000" b="0" dirty="0" smtClean="0"/>
              <a:t>the MSD reoccurring. </a:t>
            </a:r>
            <a:r>
              <a:rPr lang="en-GB" sz="2000" b="0" dirty="0"/>
              <a:t>It is therefore important that any workplace physical or psychosocial risks that might have contributed to the initial development or worsening of the MSD are </a:t>
            </a:r>
            <a:r>
              <a:rPr lang="en-GB" sz="2000" b="0" dirty="0" smtClean="0"/>
              <a:t>addressed.</a:t>
            </a:r>
            <a:endParaRPr lang="en-GB" sz="2000" b="0" strike="sngStrike" dirty="0"/>
          </a:p>
        </p:txBody>
      </p:sp>
    </p:spTree>
    <p:extLst>
      <p:ext uri="{BB962C8B-B14F-4D97-AF65-F5344CB8AC3E}">
        <p14:creationId xmlns:p14="http://schemas.microsoft.com/office/powerpoint/2010/main" val="29237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3478"/>
            <a:ext cx="8496944" cy="367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/>
                </a:solidFill>
              </a:rPr>
              <a:t>Risk assessments, psychosocial factors and MSDs 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40436"/>
            <a:ext cx="7632700" cy="3455988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1"/>
                </a:solidFill>
              </a:rPr>
              <a:t>The approach to risk assessment (RA) should be kept broad: both physical and psychosocial factors can influence the physical and mental well-being of workers and should be assessed together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1"/>
                </a:solidFill>
              </a:rPr>
              <a:t>To identify the sources of problems and develop preventive measures it is important to understand both:</a:t>
            </a:r>
          </a:p>
          <a:p>
            <a:pPr lvl="3">
              <a:spcBef>
                <a:spcPts val="600"/>
              </a:spcBef>
            </a:pPr>
            <a:r>
              <a:rPr lang="en-GB" sz="1800" dirty="0" smtClean="0"/>
              <a:t> the </a:t>
            </a:r>
            <a:r>
              <a:rPr lang="en-GB" sz="1800" dirty="0"/>
              <a:t>contribution of individual physical risk factors (e.g. weight and frequency of loads or extent of awkward or repetitive movements) </a:t>
            </a:r>
            <a:endParaRPr lang="en-GB" sz="1800" dirty="0" smtClean="0"/>
          </a:p>
          <a:p>
            <a:pPr lvl="3">
              <a:spcBef>
                <a:spcPts val="600"/>
              </a:spcBef>
            </a:pPr>
            <a:r>
              <a:rPr lang="en-GB" sz="1800" dirty="0" smtClean="0"/>
              <a:t> the </a:t>
            </a:r>
            <a:r>
              <a:rPr lang="en-GB" sz="1800" dirty="0"/>
              <a:t>extent to which individual psychosocial factors contribute to the overall burden on workers.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28384" y="0"/>
            <a:ext cx="1115616" cy="121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7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65863"/>
            <a:ext cx="8280920" cy="367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/>
                </a:solidFill>
              </a:rPr>
              <a:t>Risk assessments, psychosocial factors and MSDs 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7"/>
            <a:ext cx="7632700" cy="3455987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 smtClean="0"/>
              <a:t>RA should </a:t>
            </a:r>
            <a:r>
              <a:rPr lang="en-GB" sz="2000" b="0" dirty="0"/>
              <a:t>also consider ‘combinations’ of psychosocial risks </a:t>
            </a:r>
            <a:r>
              <a:rPr lang="en-GB" sz="2000" b="0" dirty="0" smtClean="0"/>
              <a:t>factors (see slide 4), as high work demands </a:t>
            </a:r>
            <a:r>
              <a:rPr lang="en-GB" sz="2000" b="0" dirty="0"/>
              <a:t>are particularly detrimental when there is also a lack of autonomy, low social support and a lack of </a:t>
            </a:r>
            <a:r>
              <a:rPr lang="en-GB" sz="2000" b="0" dirty="0" smtClean="0"/>
              <a:t>recognition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 smtClean="0"/>
              <a:t>Psychosocial </a:t>
            </a:r>
            <a:r>
              <a:rPr lang="en-GB" sz="2000" b="0" dirty="0"/>
              <a:t>risk factors can </a:t>
            </a:r>
            <a:r>
              <a:rPr lang="en-GB" sz="2000" b="0" dirty="0" smtClean="0"/>
              <a:t>also have </a:t>
            </a:r>
            <a:r>
              <a:rPr lang="en-GB" sz="2000" b="0" dirty="0"/>
              <a:t>a direct, negative impact on psychological health and </a:t>
            </a:r>
            <a:r>
              <a:rPr lang="en-GB" sz="2000" b="0" dirty="0" smtClean="0"/>
              <a:t>well-being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 smtClean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Assessments should consider specific needs of different groups of workers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ES" sz="2000" b="0" dirty="0" smtClean="0"/>
              <a:t>More </a:t>
            </a:r>
            <a:r>
              <a:rPr lang="es-ES" sz="2000" b="0" dirty="0" err="1" smtClean="0"/>
              <a:t>info</a:t>
            </a:r>
            <a:r>
              <a:rPr lang="es-ES" sz="2000" b="0" dirty="0" smtClean="0"/>
              <a:t> </a:t>
            </a:r>
            <a:r>
              <a:rPr lang="es-ES" sz="2000" b="0" dirty="0" err="1" smtClean="0"/>
              <a:t>about</a:t>
            </a:r>
            <a:r>
              <a:rPr lang="es-ES" sz="2000" b="0" dirty="0" smtClean="0"/>
              <a:t> RA: PPT </a:t>
            </a:r>
            <a:r>
              <a:rPr lang="es-ES" sz="2000" dirty="0" smtClean="0"/>
              <a:t>“</a:t>
            </a:r>
            <a:r>
              <a:rPr lang="es-ES" sz="2000" dirty="0" smtClean="0">
                <a:hlinkClick r:id="rId3"/>
              </a:rPr>
              <a:t>Risk Assessment </a:t>
            </a:r>
            <a:r>
              <a:rPr lang="es-ES" sz="2000" dirty="0" err="1" smtClean="0">
                <a:hlinkClick r:id="rId3"/>
              </a:rPr>
              <a:t>for</a:t>
            </a:r>
            <a:r>
              <a:rPr lang="es-ES" sz="2000" dirty="0" smtClean="0">
                <a:hlinkClick r:id="rId3"/>
              </a:rPr>
              <a:t> </a:t>
            </a:r>
            <a:r>
              <a:rPr lang="es-ES" sz="2000" dirty="0" err="1" smtClean="0">
                <a:hlinkClick r:id="rId3"/>
              </a:rPr>
              <a:t>MSDs</a:t>
            </a:r>
            <a:r>
              <a:rPr lang="es-ES" sz="2000" dirty="0" smtClean="0"/>
              <a:t>”</a:t>
            </a:r>
            <a:endParaRPr lang="en-GB" sz="20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28384" y="0"/>
            <a:ext cx="1115616" cy="121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9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80920" cy="367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/>
                </a:solidFill>
              </a:rPr>
              <a:t>Preventive </a:t>
            </a:r>
            <a:r>
              <a:rPr lang="en-US" sz="2400" dirty="0" smtClean="0"/>
              <a:t>measures (1)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131590"/>
            <a:ext cx="7632700" cy="3455987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 smtClean="0"/>
              <a:t>Unless </a:t>
            </a:r>
            <a:r>
              <a:rPr lang="en-GB" sz="2000" b="0" dirty="0"/>
              <a:t>the </a:t>
            </a:r>
            <a:r>
              <a:rPr lang="en-GB" sz="2000" b="0" dirty="0" smtClean="0"/>
              <a:t>RA is </a:t>
            </a:r>
            <a:r>
              <a:rPr lang="en-GB" sz="2000" b="0" dirty="0"/>
              <a:t>followed by action, there will be no reduction in the burden of MSDs on workers and the resulting cost to employers and society  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00" b="0" dirty="0"/>
              <a:t>When planning preventive actions, </a:t>
            </a:r>
            <a:r>
              <a:rPr lang="en-GB" sz="2000" b="0" dirty="0" smtClean="0"/>
              <a:t>consider the following:</a:t>
            </a:r>
            <a:endParaRPr lang="en-GB" sz="2000" b="0" dirty="0"/>
          </a:p>
          <a:p>
            <a:pPr lvl="3">
              <a:spcBef>
                <a:spcPts val="600"/>
              </a:spcBef>
            </a:pPr>
            <a:r>
              <a:rPr lang="en-GB" sz="1800" dirty="0" smtClean="0"/>
              <a:t>Address identified </a:t>
            </a:r>
            <a:r>
              <a:rPr lang="en-GB" sz="1800" dirty="0"/>
              <a:t>risks of harassment or violence </a:t>
            </a:r>
            <a:r>
              <a:rPr lang="en-GB" sz="1800" dirty="0" smtClean="0"/>
              <a:t>as </a:t>
            </a:r>
            <a:r>
              <a:rPr lang="en-GB" sz="1800" dirty="0"/>
              <a:t>priorities. Work-related violence can be a serious safety and health issue with both physical and psychological </a:t>
            </a:r>
            <a:r>
              <a:rPr lang="en-GB" sz="1800" dirty="0" smtClean="0"/>
              <a:t>consequences</a:t>
            </a:r>
          </a:p>
          <a:p>
            <a:pPr lvl="3">
              <a:spcBef>
                <a:spcPts val="600"/>
              </a:spcBef>
            </a:pPr>
            <a:r>
              <a:rPr lang="en-US" sz="1800" dirty="0" smtClean="0"/>
              <a:t>Clarifying </a:t>
            </a:r>
            <a:r>
              <a:rPr lang="en-US" sz="1800" dirty="0"/>
              <a:t>priorities, roles and responsibilities, and chains of command to help to resolve excessive or conflicting demands</a:t>
            </a:r>
          </a:p>
          <a:p>
            <a:pPr lvl="1"/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529" y="0"/>
            <a:ext cx="1144471" cy="121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1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4" y="123478"/>
            <a:ext cx="8212902" cy="367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1"/>
                </a:solidFill>
              </a:rPr>
              <a:t>Preventive </a:t>
            </a:r>
            <a:r>
              <a:rPr lang="en-US" sz="2400" dirty="0" smtClean="0"/>
              <a:t>measures (2)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139528"/>
            <a:ext cx="7632700" cy="2879899"/>
          </a:xfrm>
        </p:spPr>
        <p:txBody>
          <a:bodyPr anchor="t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000" b="0" dirty="0" smtClean="0"/>
              <a:t>Enhance positive psychosocial factors</a:t>
            </a:r>
          </a:p>
          <a:p>
            <a:pPr lvl="3">
              <a:spcBef>
                <a:spcPts val="600"/>
              </a:spcBef>
            </a:pPr>
            <a:r>
              <a:rPr lang="en-GB" sz="1800" dirty="0" smtClean="0"/>
              <a:t>Enhancing </a:t>
            </a:r>
            <a:r>
              <a:rPr lang="en-GB" sz="1800" dirty="0"/>
              <a:t>the availability and quality of support </a:t>
            </a:r>
            <a:r>
              <a:rPr lang="en-GB" sz="1800" dirty="0" smtClean="0"/>
              <a:t>from co-workers or managers can </a:t>
            </a:r>
            <a:r>
              <a:rPr lang="en-GB" sz="1800" dirty="0"/>
              <a:t>be beneficial. </a:t>
            </a:r>
            <a:endParaRPr lang="en-GB" sz="1800" dirty="0" smtClean="0"/>
          </a:p>
          <a:p>
            <a:pPr lvl="3">
              <a:spcBef>
                <a:spcPts val="600"/>
              </a:spcBef>
            </a:pPr>
            <a:r>
              <a:rPr lang="en-GB" sz="1800" dirty="0" smtClean="0"/>
              <a:t>It </a:t>
            </a:r>
            <a:r>
              <a:rPr lang="en-GB" sz="1800" dirty="0"/>
              <a:t>can also help to offset the potentially adverse impact of other negative factors</a:t>
            </a:r>
            <a:r>
              <a:rPr lang="en-GB" sz="1800" dirty="0" smtClean="0"/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057" b="0" dirty="0" smtClean="0"/>
              <a:t>Such </a:t>
            </a:r>
            <a:r>
              <a:rPr lang="en-GB" sz="2057" b="0" dirty="0"/>
              <a:t>approaches can not only prevent the development of MSDs but also enable those with chronic MSDs to continue to </a:t>
            </a:r>
            <a:r>
              <a:rPr lang="en-GB" sz="2057" b="0" dirty="0" smtClean="0"/>
              <a:t>work</a:t>
            </a:r>
            <a:endParaRPr lang="en-GB" sz="2057" b="0" dirty="0"/>
          </a:p>
          <a:p>
            <a:pPr lvl="1"/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529" y="0"/>
            <a:ext cx="1144471" cy="121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8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en-US" sz="2400" dirty="0">
                <a:solidFill>
                  <a:schemeClr val="accent1"/>
                </a:solidFill>
              </a:rPr>
              <a:t>Join us and lighten the load!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3645000"/>
          </a:xfrm>
        </p:spPr>
        <p:txBody>
          <a:bodyPr>
            <a:norm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 smtClean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n-US" sz="1600" dirty="0" smtClean="0">
                <a:solidFill>
                  <a:schemeClr val="accent1"/>
                </a:solidFill>
              </a:rPr>
              <a:t>Find </a:t>
            </a:r>
            <a:r>
              <a:rPr lang="en-US" sz="1600" dirty="0">
                <a:solidFill>
                  <a:schemeClr val="accent1"/>
                </a:solidFill>
              </a:rPr>
              <a:t>out more on the campaign website:</a:t>
            </a:r>
          </a:p>
          <a:p>
            <a:pPr marL="189000" lvl="1" indent="0">
              <a:buSzPct val="120000"/>
              <a:buNone/>
            </a:pPr>
            <a:r>
              <a:rPr lang="en-US" sz="1600" b="1" dirty="0" smtClean="0">
                <a:solidFill>
                  <a:schemeClr val="accent1"/>
                </a:solidFill>
                <a:hlinkClick r:id="rId5"/>
              </a:rPr>
              <a:t>healthy-workplaces.eu</a:t>
            </a:r>
            <a:endParaRPr lang="en-US" sz="1600" b="1" dirty="0">
              <a:solidFill>
                <a:schemeClr val="accent1"/>
              </a:solidFill>
            </a:endParaRP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n-US" sz="1600" dirty="0">
                <a:solidFill>
                  <a:schemeClr val="accent1"/>
                </a:solidFill>
              </a:rPr>
              <a:t>Subscribe to our campaign newsletter:</a:t>
            </a:r>
          </a:p>
          <a:p>
            <a:pPr marL="189000" lvl="1" indent="0">
              <a:buSzPct val="120000"/>
              <a:buNone/>
            </a:pPr>
            <a:r>
              <a:rPr lang="es-ES" sz="1600" b="1" u="sng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https://healthy-workplaces.eu/en/healthy-workplaces-newsletter</a:t>
            </a:r>
            <a:endParaRPr lang="es-ES" sz="1600" b="1" dirty="0">
              <a:solidFill>
                <a:schemeClr val="accent1"/>
              </a:solidFill>
            </a:endParaRP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 smtClean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 smtClean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 smtClean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en-US" sz="1600" dirty="0" smtClean="0">
                <a:solidFill>
                  <a:schemeClr val="accent1"/>
                </a:solidFill>
              </a:rPr>
              <a:t>Keep </a:t>
            </a:r>
            <a:r>
              <a:rPr lang="en-US" sz="1600" dirty="0">
                <a:solidFill>
                  <a:schemeClr val="accent1"/>
                </a:solidFill>
              </a:rPr>
              <a:t>up to date with activities and events </a:t>
            </a:r>
            <a:r>
              <a:rPr lang="en-US" sz="1600" dirty="0" smtClean="0">
                <a:solidFill>
                  <a:schemeClr val="accent1"/>
                </a:solidFill>
              </a:rPr>
              <a:t>through </a:t>
            </a:r>
            <a:r>
              <a:rPr lang="en-US" sz="1600" dirty="0">
                <a:solidFill>
                  <a:schemeClr val="accent1"/>
                </a:solidFill>
              </a:rPr>
              <a:t>social media:</a:t>
            </a: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rgbClr val="ACC700"/>
                </a:solidFill>
              </a:rPr>
              <a:t>#</a:t>
            </a:r>
            <a:r>
              <a:rPr lang="en-GB" sz="1400" b="1" dirty="0" err="1">
                <a:solidFill>
                  <a:srgbClr val="ACC700"/>
                </a:solidFill>
              </a:rPr>
              <a:t>EUhealthyworkplaces</a:t>
            </a:r>
            <a:r>
              <a:rPr lang="en-GB" sz="1400" b="1" dirty="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020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7437</TotalTime>
  <Words>1265</Words>
  <Application>Microsoft Office PowerPoint</Application>
  <PresentationFormat>On-screen Show (16:9)</PresentationFormat>
  <Paragraphs>109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ＭＳ Ｐゴシック</vt:lpstr>
      <vt:lpstr>Arial</vt:lpstr>
      <vt:lpstr>Calibri</vt:lpstr>
      <vt:lpstr>Courier New</vt:lpstr>
      <vt:lpstr>MS Mincho</vt:lpstr>
      <vt:lpstr>Times New Roman</vt:lpstr>
      <vt:lpstr>Trebuchet MS</vt:lpstr>
      <vt:lpstr>Wingdings</vt:lpstr>
      <vt:lpstr>1_HWC2018-19_Template_16-9</vt:lpstr>
      <vt:lpstr>PowerPoint Presentation</vt:lpstr>
      <vt:lpstr>PowerPoint Presentation</vt:lpstr>
      <vt:lpstr>Psychosocial risk factors &amp; MSDs  </vt:lpstr>
      <vt:lpstr>Psychosocial factors associated with MSDs</vt:lpstr>
      <vt:lpstr>How do psychosocial factors cause MSDs? (1) </vt:lpstr>
      <vt:lpstr>How do psychosocial factors cause MSDs? (2) </vt:lpstr>
      <vt:lpstr>How do psychosocial factors cause MSDs? (3) </vt:lpstr>
      <vt:lpstr>Not all psychosocial factors are bad</vt:lpstr>
      <vt:lpstr>Psychosocial factors and returning to work</vt:lpstr>
      <vt:lpstr>Risk assessments, psychosocial factors and MSDs </vt:lpstr>
      <vt:lpstr>Risk assessments, psychosocial factors and MSDs </vt:lpstr>
      <vt:lpstr>Preventive measures (1) </vt:lpstr>
      <vt:lpstr>Preventive measures (2)</vt:lpstr>
      <vt:lpstr>Join us and lighten the load!</vt:lpstr>
    </vt:vector>
  </TitlesOfParts>
  <Manager/>
  <Company>EU-OSHA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Xabier ALTUBE</dc:creator>
  <cp:keywords/>
  <dc:description/>
  <cp:lastModifiedBy>Teresa CARDÁS</cp:lastModifiedBy>
  <cp:revision>797</cp:revision>
  <cp:lastPrinted>2019-10-04T15:07:06Z</cp:lastPrinted>
  <dcterms:created xsi:type="dcterms:W3CDTF">2015-10-14T15:05:30Z</dcterms:created>
  <dcterms:modified xsi:type="dcterms:W3CDTF">2021-10-01T08:54:22Z</dcterms:modified>
  <cp:category/>
</cp:coreProperties>
</file>