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1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2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3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5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2.xml" ContentType="application/vnd.openxmlformats-officedocument.presentationml.notesSlide+xml"/>
  <Override PartName="/ppt/charts/chart6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7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3.xml" ContentType="application/vnd.openxmlformats-officedocument.presentationml.notesSlide+xml"/>
  <Override PartName="/ppt/charts/chart8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9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0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1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4.xml" ContentType="application/vnd.openxmlformats-officedocument.presentationml.notesSlide+xml"/>
  <Override PartName="/ppt/charts/chart12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3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4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5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6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5.xml" ContentType="application/vnd.openxmlformats-officedocument.presentationml.notesSlide+xml"/>
  <Override PartName="/ppt/charts/chart17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8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19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0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1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2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3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4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5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6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7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8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29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0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1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2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3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4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5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6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7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notesSlides/notesSlide6.xml" ContentType="application/vnd.openxmlformats-officedocument.presentationml.notesSlide+xml"/>
  <Override PartName="/ppt/charts/chart38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39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charts/chart40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charts/chart41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charts/chart42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notesSlides/notesSlide7.xml" ContentType="application/vnd.openxmlformats-officedocument.presentationml.notesSlide+xml"/>
  <Override PartName="/ppt/charts/chart43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ppt/notesSlides/notesSlide8.xml" ContentType="application/vnd.openxmlformats-officedocument.presentationml.notesSlide+xml"/>
  <Override PartName="/ppt/charts/chart44.xml" ContentType="application/vnd.openxmlformats-officedocument.drawingml.chart+xml"/>
  <Override PartName="/ppt/charts/style45.xml" ContentType="application/vnd.ms-office.chartstyle+xml"/>
  <Override PartName="/ppt/charts/colors45.xml" ContentType="application/vnd.ms-office.chartcolorstyle+xml"/>
  <Override PartName="/ppt/charts/chart45.xml" ContentType="application/vnd.openxmlformats-officedocument.drawingml.chart+xml"/>
  <Override PartName="/ppt/charts/style46.xml" ContentType="application/vnd.ms-office.chartstyle+xml"/>
  <Override PartName="/ppt/charts/colors46.xml" ContentType="application/vnd.ms-office.chartcolorstyle+xml"/>
  <Override PartName="/ppt/charts/chart46.xml" ContentType="application/vnd.openxmlformats-officedocument.drawingml.chart+xml"/>
  <Override PartName="/ppt/charts/style47.xml" ContentType="application/vnd.ms-office.chartstyle+xml"/>
  <Override PartName="/ppt/charts/colors47.xml" ContentType="application/vnd.ms-office.chartcolorstyle+xml"/>
  <Override PartName="/ppt/charts/chart47.xml" ContentType="application/vnd.openxmlformats-officedocument.drawingml.chart+xml"/>
  <Override PartName="/ppt/charts/style48.xml" ContentType="application/vnd.ms-office.chartstyle+xml"/>
  <Override PartName="/ppt/charts/colors48.xml" ContentType="application/vnd.ms-office.chartcolorstyle+xml"/>
  <Override PartName="/ppt/charts/chart48.xml" ContentType="application/vnd.openxmlformats-officedocument.drawingml.chart+xml"/>
  <Override PartName="/ppt/charts/style49.xml" ContentType="application/vnd.ms-office.chartstyle+xml"/>
  <Override PartName="/ppt/charts/colors49.xml" ContentType="application/vnd.ms-office.chartcolorstyle+xml"/>
  <Override PartName="/ppt/charts/chart49.xml" ContentType="application/vnd.openxmlformats-officedocument.drawingml.chart+xml"/>
  <Override PartName="/ppt/charts/style50.xml" ContentType="application/vnd.ms-office.chartstyle+xml"/>
  <Override PartName="/ppt/charts/colors50.xml" ContentType="application/vnd.ms-office.chartcolorstyle+xml"/>
  <Override PartName="/ppt/charts/chart50.xml" ContentType="application/vnd.openxmlformats-officedocument.drawingml.chart+xml"/>
  <Override PartName="/ppt/charts/style51.xml" ContentType="application/vnd.ms-office.chartstyle+xml"/>
  <Override PartName="/ppt/charts/colors51.xml" ContentType="application/vnd.ms-office.chartcolorstyle+xml"/>
  <Override PartName="/ppt/charts/chart51.xml" ContentType="application/vnd.openxmlformats-officedocument.drawingml.chart+xml"/>
  <Override PartName="/ppt/charts/style52.xml" ContentType="application/vnd.ms-office.chartstyle+xml"/>
  <Override PartName="/ppt/charts/colors52.xml" ContentType="application/vnd.ms-office.chartcolorstyle+xml"/>
  <Override PartName="/ppt/charts/chart52.xml" ContentType="application/vnd.openxmlformats-officedocument.drawingml.chart+xml"/>
  <Override PartName="/ppt/charts/style53.xml" ContentType="application/vnd.ms-office.chartstyle+xml"/>
  <Override PartName="/ppt/charts/colors53.xml" ContentType="application/vnd.ms-office.chartcolorstyle+xml"/>
  <Override PartName="/ppt/charts/chart53.xml" ContentType="application/vnd.openxmlformats-officedocument.drawingml.chart+xml"/>
  <Override PartName="/ppt/charts/style54.xml" ContentType="application/vnd.ms-office.chartstyle+xml"/>
  <Override PartName="/ppt/charts/colors54.xml" ContentType="application/vnd.ms-office.chartcolorstyle+xml"/>
  <Override PartName="/ppt/charts/chart54.xml" ContentType="application/vnd.openxmlformats-officedocument.drawingml.chart+xml"/>
  <Override PartName="/ppt/charts/style55.xml" ContentType="application/vnd.ms-office.chartstyle+xml"/>
  <Override PartName="/ppt/charts/colors55.xml" ContentType="application/vnd.ms-office.chartcolorstyle+xml"/>
  <Override PartName="/ppt/charts/chart55.xml" ContentType="application/vnd.openxmlformats-officedocument.drawingml.chart+xml"/>
  <Override PartName="/ppt/charts/style56.xml" ContentType="application/vnd.ms-office.chartstyle+xml"/>
  <Override PartName="/ppt/charts/colors56.xml" ContentType="application/vnd.ms-office.chartcolorstyle+xml"/>
  <Override PartName="/ppt/charts/chart56.xml" ContentType="application/vnd.openxmlformats-officedocument.drawingml.chart+xml"/>
  <Override PartName="/ppt/charts/style57.xml" ContentType="application/vnd.ms-office.chartstyle+xml"/>
  <Override PartName="/ppt/charts/colors57.xml" ContentType="application/vnd.ms-office.chartcolorstyle+xml"/>
  <Override PartName="/ppt/charts/chart57.xml" ContentType="application/vnd.openxmlformats-officedocument.drawingml.chart+xml"/>
  <Override PartName="/ppt/charts/style58.xml" ContentType="application/vnd.ms-office.chartstyle+xml"/>
  <Override PartName="/ppt/charts/colors58.xml" ContentType="application/vnd.ms-office.chartcolorstyle+xml"/>
  <Override PartName="/ppt/charts/chart58.xml" ContentType="application/vnd.openxmlformats-officedocument.drawingml.chart+xml"/>
  <Override PartName="/ppt/charts/style59.xml" ContentType="application/vnd.ms-office.chartstyle+xml"/>
  <Override PartName="/ppt/charts/colors59.xml" ContentType="application/vnd.ms-office.chartcolorstyle+xml"/>
  <Override PartName="/ppt/charts/chart59.xml" ContentType="application/vnd.openxmlformats-officedocument.drawingml.chart+xml"/>
  <Override PartName="/ppt/charts/style60.xml" ContentType="application/vnd.ms-office.chartstyle+xml"/>
  <Override PartName="/ppt/charts/colors60.xml" ContentType="application/vnd.ms-office.chartcolorstyle+xml"/>
  <Override PartName="/ppt/charts/chart60.xml" ContentType="application/vnd.openxmlformats-officedocument.drawingml.chart+xml"/>
  <Override PartName="/ppt/charts/style61.xml" ContentType="application/vnd.ms-office.chartstyle+xml"/>
  <Override PartName="/ppt/charts/colors61.xml" ContentType="application/vnd.ms-office.chartcolorstyle+xml"/>
  <Override PartName="/ppt/charts/chart61.xml" ContentType="application/vnd.openxmlformats-officedocument.drawingml.chart+xml"/>
  <Override PartName="/ppt/charts/style62.xml" ContentType="application/vnd.ms-office.chartstyle+xml"/>
  <Override PartName="/ppt/charts/colors62.xml" ContentType="application/vnd.ms-office.chartcolorstyle+xml"/>
  <Override PartName="/ppt/charts/chart62.xml" ContentType="application/vnd.openxmlformats-officedocument.drawingml.chart+xml"/>
  <Override PartName="/ppt/charts/style63.xml" ContentType="application/vnd.ms-office.chartstyle+xml"/>
  <Override PartName="/ppt/charts/colors63.xml" ContentType="application/vnd.ms-office.chartcolorstyle+xml"/>
  <Override PartName="/ppt/charts/chart63.xml" ContentType="application/vnd.openxmlformats-officedocument.drawingml.chart+xml"/>
  <Override PartName="/ppt/charts/style64.xml" ContentType="application/vnd.ms-office.chartstyle+xml"/>
  <Override PartName="/ppt/charts/colors64.xml" ContentType="application/vnd.ms-office.chartcolorstyle+xml"/>
  <Override PartName="/ppt/charts/chart64.xml" ContentType="application/vnd.openxmlformats-officedocument.drawingml.chart+xml"/>
  <Override PartName="/ppt/charts/style65.xml" ContentType="application/vnd.ms-office.chartstyle+xml"/>
  <Override PartName="/ppt/charts/colors65.xml" ContentType="application/vnd.ms-office.chartcolorstyle+xml"/>
  <Override PartName="/ppt/charts/chart65.xml" ContentType="application/vnd.openxmlformats-officedocument.drawingml.chart+xml"/>
  <Override PartName="/ppt/charts/style66.xml" ContentType="application/vnd.ms-office.chartstyle+xml"/>
  <Override PartName="/ppt/charts/colors66.xml" ContentType="application/vnd.ms-office.chartcolorstyle+xml"/>
  <Override PartName="/ppt/charts/chart66.xml" ContentType="application/vnd.openxmlformats-officedocument.drawingml.chart+xml"/>
  <Override PartName="/ppt/charts/style67.xml" ContentType="application/vnd.ms-office.chartstyle+xml"/>
  <Override PartName="/ppt/charts/colors67.xml" ContentType="application/vnd.ms-office.chartcolorstyle+xml"/>
  <Override PartName="/ppt/charts/chart67.xml" ContentType="application/vnd.openxmlformats-officedocument.drawingml.chart+xml"/>
  <Override PartName="/ppt/charts/style68.xml" ContentType="application/vnd.ms-office.chartstyle+xml"/>
  <Override PartName="/ppt/charts/colors68.xml" ContentType="application/vnd.ms-office.chartcolorstyle+xml"/>
  <Override PartName="/ppt/charts/chart68.xml" ContentType="application/vnd.openxmlformats-officedocument.drawingml.chart+xml"/>
  <Override PartName="/ppt/charts/style69.xml" ContentType="application/vnd.ms-office.chartstyle+xml"/>
  <Override PartName="/ppt/charts/colors69.xml" ContentType="application/vnd.ms-office.chartcolorstyle+xml"/>
  <Override PartName="/ppt/charts/chart69.xml" ContentType="application/vnd.openxmlformats-officedocument.drawingml.chart+xml"/>
  <Override PartName="/ppt/charts/style70.xml" ContentType="application/vnd.ms-office.chartstyle+xml"/>
  <Override PartName="/ppt/charts/colors70.xml" ContentType="application/vnd.ms-office.chartcolorstyle+xml"/>
  <Override PartName="/ppt/charts/chart70.xml" ContentType="application/vnd.openxmlformats-officedocument.drawingml.chart+xml"/>
  <Override PartName="/ppt/charts/style71.xml" ContentType="application/vnd.ms-office.chartstyle+xml"/>
  <Override PartName="/ppt/charts/colors71.xml" ContentType="application/vnd.ms-office.chartcolorstyle+xml"/>
  <Override PartName="/ppt/charts/chart71.xml" ContentType="application/vnd.openxmlformats-officedocument.drawingml.chart+xml"/>
  <Override PartName="/ppt/charts/style72.xml" ContentType="application/vnd.ms-office.chartstyle+xml"/>
  <Override PartName="/ppt/charts/colors72.xml" ContentType="application/vnd.ms-office.chartcolorstyle+xml"/>
  <Override PartName="/ppt/charts/chart72.xml" ContentType="application/vnd.openxmlformats-officedocument.drawingml.chart+xml"/>
  <Override PartName="/ppt/charts/style73.xml" ContentType="application/vnd.ms-office.chartstyle+xml"/>
  <Override PartName="/ppt/charts/colors73.xml" ContentType="application/vnd.ms-office.chartcolorstyle+xml"/>
  <Override PartName="/ppt/charts/chart73.xml" ContentType="application/vnd.openxmlformats-officedocument.drawingml.chart+xml"/>
  <Override PartName="/ppt/charts/style74.xml" ContentType="application/vnd.ms-office.chartstyle+xml"/>
  <Override PartName="/ppt/charts/colors74.xml" ContentType="application/vnd.ms-office.chartcolorstyle+xml"/>
  <Override PartName="/ppt/charts/chart74.xml" ContentType="application/vnd.openxmlformats-officedocument.drawingml.chart+xml"/>
  <Override PartName="/ppt/charts/style75.xml" ContentType="application/vnd.ms-office.chartstyle+xml"/>
  <Override PartName="/ppt/charts/colors75.xml" ContentType="application/vnd.ms-office.chartcolorstyle+xml"/>
  <Override PartName="/ppt/charts/chart75.xml" ContentType="application/vnd.openxmlformats-officedocument.drawingml.chart+xml"/>
  <Override PartName="/ppt/charts/style76.xml" ContentType="application/vnd.ms-office.chartstyle+xml"/>
  <Override PartName="/ppt/charts/colors76.xml" ContentType="application/vnd.ms-office.chartcolorstyle+xml"/>
  <Override PartName="/ppt/charts/chart76.xml" ContentType="application/vnd.openxmlformats-officedocument.drawingml.chart+xml"/>
  <Override PartName="/ppt/charts/style77.xml" ContentType="application/vnd.ms-office.chartstyle+xml"/>
  <Override PartName="/ppt/charts/colors77.xml" ContentType="application/vnd.ms-office.chartcolorstyle+xml"/>
  <Override PartName="/ppt/charts/chart77.xml" ContentType="application/vnd.openxmlformats-officedocument.drawingml.chart+xml"/>
  <Override PartName="/ppt/charts/style78.xml" ContentType="application/vnd.ms-office.chartstyle+xml"/>
  <Override PartName="/ppt/charts/colors7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6" r:id="rId4"/>
  </p:sldMasterIdLst>
  <p:notesMasterIdLst>
    <p:notesMasterId r:id="rId44"/>
  </p:notesMasterIdLst>
  <p:handoutMasterIdLst>
    <p:handoutMasterId r:id="rId45"/>
  </p:handoutMasterIdLst>
  <p:sldIdLst>
    <p:sldId id="535" r:id="rId5"/>
    <p:sldId id="649" r:id="rId6"/>
    <p:sldId id="613" r:id="rId7"/>
    <p:sldId id="257" r:id="rId8"/>
    <p:sldId id="599" r:id="rId9"/>
    <p:sldId id="614" r:id="rId10"/>
    <p:sldId id="615" r:id="rId11"/>
    <p:sldId id="632" r:id="rId12"/>
    <p:sldId id="607" r:id="rId13"/>
    <p:sldId id="630" r:id="rId14"/>
    <p:sldId id="651" r:id="rId15"/>
    <p:sldId id="609" r:id="rId16"/>
    <p:sldId id="633" r:id="rId17"/>
    <p:sldId id="610" r:id="rId18"/>
    <p:sldId id="616" r:id="rId19"/>
    <p:sldId id="634" r:id="rId20"/>
    <p:sldId id="645" r:id="rId21"/>
    <p:sldId id="612" r:id="rId22"/>
    <p:sldId id="642" r:id="rId23"/>
    <p:sldId id="617" r:id="rId24"/>
    <p:sldId id="654" r:id="rId25"/>
    <p:sldId id="619" r:id="rId26"/>
    <p:sldId id="643" r:id="rId27"/>
    <p:sldId id="657" r:id="rId28"/>
    <p:sldId id="625" r:id="rId29"/>
    <p:sldId id="646" r:id="rId30"/>
    <p:sldId id="620" r:id="rId31"/>
    <p:sldId id="635" r:id="rId32"/>
    <p:sldId id="629" r:id="rId33"/>
    <p:sldId id="647" r:id="rId34"/>
    <p:sldId id="623" r:id="rId35"/>
    <p:sldId id="628" r:id="rId36"/>
    <p:sldId id="627" r:id="rId37"/>
    <p:sldId id="637" r:id="rId38"/>
    <p:sldId id="648" r:id="rId39"/>
    <p:sldId id="641" r:id="rId40"/>
    <p:sldId id="652" r:id="rId41"/>
    <p:sldId id="653" r:id="rId42"/>
    <p:sldId id="624" r:id="rId43"/>
  </p:sldIdLst>
  <p:sldSz cx="14630400" cy="8229600"/>
  <p:notesSz cx="7010400" cy="9296400"/>
  <p:defaultTextStyle>
    <a:defPPr>
      <a:defRPr lang="en-US"/>
    </a:defPPr>
    <a:lvl1pPr marL="0" algn="l" defTabSz="54864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1pPr>
    <a:lvl2pPr marL="548640" algn="l" defTabSz="54864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2pPr>
    <a:lvl3pPr marL="1097280" algn="l" defTabSz="54864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3pPr>
    <a:lvl4pPr marL="1645920" algn="l" defTabSz="54864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4pPr>
    <a:lvl5pPr marL="2194560" algn="l" defTabSz="54864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5pPr>
    <a:lvl6pPr marL="2743200" algn="l" defTabSz="54864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54864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54864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54864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 Section" id="{EF3E951D-69CB-49B4-8B4C-DA88CA4FF122}">
          <p14:sldIdLst>
            <p14:sldId id="535"/>
            <p14:sldId id="649"/>
            <p14:sldId id="613"/>
            <p14:sldId id="257"/>
            <p14:sldId id="599"/>
            <p14:sldId id="614"/>
            <p14:sldId id="615"/>
            <p14:sldId id="632"/>
            <p14:sldId id="607"/>
            <p14:sldId id="630"/>
            <p14:sldId id="651"/>
            <p14:sldId id="609"/>
            <p14:sldId id="633"/>
            <p14:sldId id="610"/>
            <p14:sldId id="616"/>
            <p14:sldId id="634"/>
            <p14:sldId id="645"/>
            <p14:sldId id="612"/>
            <p14:sldId id="642"/>
            <p14:sldId id="617"/>
            <p14:sldId id="654"/>
            <p14:sldId id="619"/>
            <p14:sldId id="643"/>
            <p14:sldId id="657"/>
            <p14:sldId id="625"/>
            <p14:sldId id="646"/>
            <p14:sldId id="620"/>
            <p14:sldId id="635"/>
            <p14:sldId id="629"/>
            <p14:sldId id="647"/>
            <p14:sldId id="623"/>
            <p14:sldId id="628"/>
            <p14:sldId id="627"/>
            <p14:sldId id="637"/>
            <p14:sldId id="648"/>
            <p14:sldId id="641"/>
            <p14:sldId id="652"/>
            <p14:sldId id="653"/>
            <p14:sldId id="624"/>
          </p14:sldIdLst>
        </p14:section>
        <p14:section name="Appendix" id="{C48409A7-017E-43C8-8AF2-931985C5AD9F}">
          <p14:sldIdLst/>
        </p14:section>
      </p14:sectionLst>
    </p:ext>
    <p:ext uri="{EFAFB233-063F-42B5-8137-9DF3F51BA10A}">
      <p15:sldGuideLst xmlns:p15="http://schemas.microsoft.com/office/powerpoint/2012/main">
        <p15:guide id="11" pos="276" userDrawn="1">
          <p15:clr>
            <a:srgbClr val="A4A3A4"/>
          </p15:clr>
        </p15:guide>
        <p15:guide id="47" orient="horz" userDrawn="1">
          <p15:clr>
            <a:srgbClr val="A4A3A4"/>
          </p15:clr>
        </p15:guide>
        <p15:guide id="48" orient="horz" pos="574" userDrawn="1">
          <p15:clr>
            <a:srgbClr val="A4A3A4"/>
          </p15:clr>
        </p15:guide>
        <p15:guide id="49" orient="horz" pos="1163" userDrawn="1">
          <p15:clr>
            <a:srgbClr val="A4A3A4"/>
          </p15:clr>
        </p15:guide>
        <p15:guide id="50" orient="horz" pos="1753" userDrawn="1">
          <p15:clr>
            <a:srgbClr val="A4A3A4"/>
          </p15:clr>
        </p15:guide>
        <p15:guide id="54" orient="horz" pos="4202" userDrawn="1">
          <p15:clr>
            <a:srgbClr val="A4A3A4"/>
          </p15:clr>
        </p15:guide>
        <p15:guide id="55" orient="horz" pos="4608" userDrawn="1">
          <p15:clr>
            <a:srgbClr val="A4A3A4"/>
          </p15:clr>
        </p15:guide>
        <p15:guide id="56" orient="horz" pos="4905" userDrawn="1">
          <p15:clr>
            <a:srgbClr val="A4A3A4"/>
          </p15:clr>
        </p15:guide>
        <p15:guide id="57" orient="horz" pos="288" userDrawn="1">
          <p15:clr>
            <a:srgbClr val="A4A3A4"/>
          </p15:clr>
        </p15:guide>
        <p15:guide id="58" pos="8917" userDrawn="1">
          <p15:clr>
            <a:srgbClr val="A4A3A4"/>
          </p15:clr>
        </p15:guide>
        <p15:guide id="61" pos="2000" userDrawn="1">
          <p15:clr>
            <a:srgbClr val="A4A3A4"/>
          </p15:clr>
        </p15:guide>
        <p15:guide id="62" pos="7193" userDrawn="1">
          <p15:clr>
            <a:srgbClr val="A4A3A4"/>
          </p15:clr>
        </p15:guide>
        <p15:guide id="63" orient="horz" pos="868" userDrawn="1">
          <p15:clr>
            <a:srgbClr val="A4A3A4"/>
          </p15:clr>
        </p15:guide>
        <p15:guide id="64" pos="3723" userDrawn="1">
          <p15:clr>
            <a:srgbClr val="A4A3A4"/>
          </p15:clr>
        </p15:guide>
        <p15:guide id="65" pos="547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B55CB17-5C39-434A-A9B5-7F822DB1E17E}" name="Firth, Benjamin" initials="FB" userId="S::52980@icf.com::0416fde0-3882-4ec1-bdf0-c9e39a187de0" providerId="AD"/>
  <p188:author id="{86103D1C-A24F-6C67-78BD-EBB2D0890513}" name="Hirani, Henna" initials="HH" userId="S::56482@icf.com::e34bb293-a3f0-41ac-8f8b-22c46547018f" providerId="AD"/>
  <p188:author id="{8893B798-D40F-2F7B-3EC8-C6BF2E59672B}" name="Adams, Ian" initials="AI" userId="S::57469@icf.com::885de277-288f-410b-8f6a-dc04fb3c940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tscher, Rachel" initials="MR" lastIdx="47" clrIdx="0"/>
  <p:cmAuthor id="2" name="Microsoft Office User" initials="Office" lastIdx="75" clrIdx="1"/>
  <p:cmAuthor id="3" name="Microsoft Office User" initials="Office [2]" lastIdx="1" clrIdx="2"/>
  <p:cmAuthor id="4" name="Microsoft Office User" initials="Office [3]" lastIdx="1" clrIdx="3"/>
  <p:cmAuthor id="5" name="Microsoft Office User" initials="Office [4]" lastIdx="1" clrIdx="4"/>
  <p:cmAuthor id="6" name="Microsoft Office User" initials="Office [5]" lastIdx="1" clrIdx="5"/>
  <p:cmAuthor id="7" name="Microsoft Office User" initials="Office [6]" lastIdx="1" clrIdx="6"/>
  <p:cmAuthor id="8" name="Marush, Gabrielle" initials="MG" lastIdx="23" clrIdx="7"/>
  <p:cmAuthor id="9" name="Lauren Dyke" initials="" lastIdx="2" clrIdx="8"/>
  <p:cmAuthor id="10" name="Matt Maurer" initials="" lastIdx="4" clrIdx="9"/>
  <p:cmAuthor id="11" name="Wahba, Sam" initials="WS" lastIdx="1" clrIdx="10"/>
  <p:cmAuthor id="12" name="Wahba, Sam" initials="WS [2]" lastIdx="1" clrIdx="11"/>
  <p:cmAuthor id="13" name="Wahba, Sam" initials="WS [3]" lastIdx="1" clrIdx="12"/>
  <p:cmAuthor id="14" name="Wahba, Sam" initials="WS [4]" lastIdx="1" clrIdx="13"/>
  <p:cmAuthor id="15" name="Wahba, Sam" initials="WS [5]" lastIdx="1" clrIdx="14"/>
  <p:cmAuthor id="16" name="Wahba, Sam" initials="WS [6]" lastIdx="1" clrIdx="15"/>
  <p:cmAuthor id="17" name="Wahba, Sam" initials="WS [6] [2]" lastIdx="1" clrIdx="16"/>
  <p:cmAuthor id="18" name="Elbereth" initials="E" lastIdx="2" clrIdx="17">
    <p:extLst>
      <p:ext uri="{19B8F6BF-5375-455C-9EA6-DF929625EA0E}">
        <p15:presenceInfo xmlns:p15="http://schemas.microsoft.com/office/powerpoint/2012/main" userId="S::35612@icf.com::7be67de2-b9a5-45be-8c37-834fd5717070" providerId="AD"/>
      </p:ext>
    </p:extLst>
  </p:cmAuthor>
  <p:cmAuthor id="19" name="Ilaria Piccioli" initials="IP" lastIdx="21" clrIdx="18">
    <p:extLst>
      <p:ext uri="{19B8F6BF-5375-455C-9EA6-DF929625EA0E}">
        <p15:presenceInfo xmlns:p15="http://schemas.microsoft.com/office/powerpoint/2012/main" userId="Ilaria Piccioli" providerId="None"/>
      </p:ext>
    </p:extLst>
  </p:cmAuthor>
  <p:cmAuthor id="20" name="McMinn, Miranda" initials="MM" lastIdx="5" clrIdx="19">
    <p:extLst>
      <p:ext uri="{19B8F6BF-5375-455C-9EA6-DF929625EA0E}">
        <p15:presenceInfo xmlns:p15="http://schemas.microsoft.com/office/powerpoint/2012/main" userId="S::55518@icf.com::ec3c71ea-3568-4d6c-a21b-cf27fd7ef93d" providerId="AD"/>
      </p:ext>
    </p:extLst>
  </p:cmAuthor>
  <p:cmAuthor id="21" name="Firth, Benjamin" initials="FB" lastIdx="1" clrIdx="20">
    <p:extLst>
      <p:ext uri="{19B8F6BF-5375-455C-9EA6-DF929625EA0E}">
        <p15:presenceInfo xmlns:p15="http://schemas.microsoft.com/office/powerpoint/2012/main" userId="S::52980@icf.com::0416fde0-3882-4ec1-bdf0-c9e39a187de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981F"/>
    <a:srgbClr val="01757B"/>
    <a:srgbClr val="00A2E0"/>
    <a:srgbClr val="02B5AF"/>
    <a:srgbClr val="D8E0E3"/>
    <a:srgbClr val="E1085A"/>
    <a:srgbClr val="768A91"/>
    <a:srgbClr val="768591"/>
    <a:srgbClr val="00538B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E05F8F-D634-49EF-B3E1-433D02936A0D}" v="81" dt="2022-07-14T13:21:37.9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716" y="52"/>
      </p:cViewPr>
      <p:guideLst>
        <p:guide pos="276"/>
        <p:guide orient="horz"/>
        <p:guide orient="horz" pos="574"/>
        <p:guide orient="horz" pos="1163"/>
        <p:guide orient="horz" pos="1753"/>
        <p:guide orient="horz" pos="4202"/>
        <p:guide orient="horz" pos="4608"/>
        <p:guide orient="horz" pos="4905"/>
        <p:guide orient="horz" pos="288"/>
        <p:guide pos="8917"/>
        <p:guide pos="2000"/>
        <p:guide pos="7193"/>
        <p:guide orient="horz" pos="868"/>
        <p:guide pos="3723"/>
        <p:guide pos="547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handoutMaster" Target="handoutMasters/handoutMaster1.xml"/><Relationship Id="rId58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57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56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cMinn, Miranda" userId="ec3c71ea-3568-4d6c-a21b-cf27fd7ef93d" providerId="ADAL" clId="{DC93818B-EE25-46D7-90F6-9BD49F31501C}"/>
    <pc:docChg chg="modSld">
      <pc:chgData name="McMinn, Miranda" userId="ec3c71ea-3568-4d6c-a21b-cf27fd7ef93d" providerId="ADAL" clId="{DC93818B-EE25-46D7-90F6-9BD49F31501C}" dt="2022-07-14T14:34:52.035" v="9" actId="20577"/>
      <pc:docMkLst>
        <pc:docMk/>
      </pc:docMkLst>
      <pc:sldChg chg="modSp mod">
        <pc:chgData name="McMinn, Miranda" userId="ec3c71ea-3568-4d6c-a21b-cf27fd7ef93d" providerId="ADAL" clId="{DC93818B-EE25-46D7-90F6-9BD49F31501C}" dt="2022-07-14T14:34:52.035" v="9" actId="20577"/>
        <pc:sldMkLst>
          <pc:docMk/>
          <pc:sldMk cId="1746555071" sldId="627"/>
        </pc:sldMkLst>
        <pc:spChg chg="mod">
          <ac:chgData name="McMinn, Miranda" userId="ec3c71ea-3568-4d6c-a21b-cf27fd7ef93d" providerId="ADAL" clId="{DC93818B-EE25-46D7-90F6-9BD49F31501C}" dt="2022-07-14T14:34:52.035" v="9" actId="20577"/>
          <ac:spMkLst>
            <pc:docMk/>
            <pc:sldMk cId="1746555071" sldId="627"/>
            <ac:spMk id="26" creationId="{820A98DF-2AD9-45C8-BC45-9A1AF458E0BF}"/>
          </ac:spMkLst>
        </pc:spChg>
      </pc:sldChg>
      <pc:sldChg chg="modSp mod">
        <pc:chgData name="McMinn, Miranda" userId="ec3c71ea-3568-4d6c-a21b-cf27fd7ef93d" providerId="ADAL" clId="{DC93818B-EE25-46D7-90F6-9BD49F31501C}" dt="2022-07-14T14:28:14.362" v="1" actId="1076"/>
        <pc:sldMkLst>
          <pc:docMk/>
          <pc:sldMk cId="1518343275" sldId="643"/>
        </pc:sldMkLst>
        <pc:spChg chg="mod">
          <ac:chgData name="McMinn, Miranda" userId="ec3c71ea-3568-4d6c-a21b-cf27fd7ef93d" providerId="ADAL" clId="{DC93818B-EE25-46D7-90F6-9BD49F31501C}" dt="2022-07-14T14:28:01.171" v="0" actId="1076"/>
          <ac:spMkLst>
            <pc:docMk/>
            <pc:sldMk cId="1518343275" sldId="643"/>
            <ac:spMk id="10" creationId="{B041D07F-5F85-49AC-855B-145211AADD0E}"/>
          </ac:spMkLst>
        </pc:spChg>
        <pc:spChg chg="mod">
          <ac:chgData name="McMinn, Miranda" userId="ec3c71ea-3568-4d6c-a21b-cf27fd7ef93d" providerId="ADAL" clId="{DC93818B-EE25-46D7-90F6-9BD49F31501C}" dt="2022-07-14T14:28:14.362" v="1" actId="1076"/>
          <ac:spMkLst>
            <pc:docMk/>
            <pc:sldMk cId="1518343275" sldId="643"/>
            <ac:spMk id="11" creationId="{4085B1DB-45A1-415C-A42D-8323FECF2355}"/>
          </ac:spMkLst>
        </pc:spChg>
      </pc:sldChg>
    </pc:docChg>
  </pc:docChgLst>
  <pc:docChgLst>
    <pc:chgData name="Hirani, Henna" userId="e34bb293-a3f0-41ac-8f8b-22c46547018f" providerId="ADAL" clId="{2DE05F8F-D634-49EF-B3E1-433D02936A0D}"/>
    <pc:docChg chg="undo custSel modSld">
      <pc:chgData name="Hirani, Henna" userId="e34bb293-a3f0-41ac-8f8b-22c46547018f" providerId="ADAL" clId="{2DE05F8F-D634-49EF-B3E1-433D02936A0D}" dt="2022-07-14T13:24:15.358" v="733" actId="478"/>
      <pc:docMkLst>
        <pc:docMk/>
      </pc:docMkLst>
      <pc:sldChg chg="delSp mod delAnim delCm">
        <pc:chgData name="Hirani, Henna" userId="e34bb293-a3f0-41ac-8f8b-22c46547018f" providerId="ADAL" clId="{2DE05F8F-D634-49EF-B3E1-433D02936A0D}" dt="2022-07-14T13:24:15.358" v="733" actId="478"/>
        <pc:sldMkLst>
          <pc:docMk/>
          <pc:sldMk cId="3476730636" sldId="609"/>
        </pc:sldMkLst>
        <pc:spChg chg="del">
          <ac:chgData name="Hirani, Henna" userId="e34bb293-a3f0-41ac-8f8b-22c46547018f" providerId="ADAL" clId="{2DE05F8F-D634-49EF-B3E1-433D02936A0D}" dt="2022-07-14T13:24:13.786" v="732" actId="478"/>
          <ac:spMkLst>
            <pc:docMk/>
            <pc:sldMk cId="3476730636" sldId="609"/>
            <ac:spMk id="20" creationId="{889BE7B5-4B66-43B7-85AA-3942D34B5988}"/>
          </ac:spMkLst>
        </pc:spChg>
        <pc:spChg chg="del">
          <ac:chgData name="Hirani, Henna" userId="e34bb293-a3f0-41ac-8f8b-22c46547018f" providerId="ADAL" clId="{2DE05F8F-D634-49EF-B3E1-433D02936A0D}" dt="2022-07-14T13:24:15.358" v="733" actId="478"/>
          <ac:spMkLst>
            <pc:docMk/>
            <pc:sldMk cId="3476730636" sldId="609"/>
            <ac:spMk id="56" creationId="{8AE4E767-E6FE-42AF-BCD9-3EFD861A0AD7}"/>
          </ac:spMkLst>
        </pc:spChg>
      </pc:sldChg>
      <pc:sldChg chg="modSp mod delCm">
        <pc:chgData name="Hirani, Henna" userId="e34bb293-a3f0-41ac-8f8b-22c46547018f" providerId="ADAL" clId="{2DE05F8F-D634-49EF-B3E1-433D02936A0D}" dt="2022-07-14T12:15:59.746" v="4" actId="1592"/>
        <pc:sldMkLst>
          <pc:docMk/>
          <pc:sldMk cId="1006688979" sldId="615"/>
        </pc:sldMkLst>
        <pc:spChg chg="mod">
          <ac:chgData name="Hirani, Henna" userId="e34bb293-a3f0-41ac-8f8b-22c46547018f" providerId="ADAL" clId="{2DE05F8F-D634-49EF-B3E1-433D02936A0D}" dt="2022-07-14T12:15:55.873" v="3" actId="20577"/>
          <ac:spMkLst>
            <pc:docMk/>
            <pc:sldMk cId="1006688979" sldId="615"/>
            <ac:spMk id="13" creationId="{A5123C05-D5B0-444F-B0A2-89FB1FCB86F1}"/>
          </ac:spMkLst>
        </pc:spChg>
      </pc:sldChg>
      <pc:sldChg chg="modSp delCm">
        <pc:chgData name="Hirani, Henna" userId="e34bb293-a3f0-41ac-8f8b-22c46547018f" providerId="ADAL" clId="{2DE05F8F-D634-49EF-B3E1-433D02936A0D}" dt="2022-07-14T12:39:47.097" v="463" actId="20577"/>
        <pc:sldMkLst>
          <pc:docMk/>
          <pc:sldMk cId="1453753539" sldId="619"/>
        </pc:sldMkLst>
        <pc:spChg chg="mod">
          <ac:chgData name="Hirani, Henna" userId="e34bb293-a3f0-41ac-8f8b-22c46547018f" providerId="ADAL" clId="{2DE05F8F-D634-49EF-B3E1-433D02936A0D}" dt="2022-07-14T12:39:47.097" v="463" actId="20577"/>
          <ac:spMkLst>
            <pc:docMk/>
            <pc:sldMk cId="1453753539" sldId="619"/>
            <ac:spMk id="23" creationId="{4D3C0835-B72F-41DB-B793-43E016BC9215}"/>
          </ac:spMkLst>
        </pc:spChg>
      </pc:sldChg>
      <pc:sldChg chg="addSp modSp mod delCm">
        <pc:chgData name="Hirani, Henna" userId="e34bb293-a3f0-41ac-8f8b-22c46547018f" providerId="ADAL" clId="{2DE05F8F-D634-49EF-B3E1-433D02936A0D}" dt="2022-07-14T13:22:15.519" v="686" actId="1592"/>
        <pc:sldMkLst>
          <pc:docMk/>
          <pc:sldMk cId="2535208926" sldId="625"/>
        </pc:sldMkLst>
        <pc:spChg chg="add mod">
          <ac:chgData name="Hirani, Henna" userId="e34bb293-a3f0-41ac-8f8b-22c46547018f" providerId="ADAL" clId="{2DE05F8F-D634-49EF-B3E1-433D02936A0D}" dt="2022-07-14T13:22:13.484" v="685" actId="1076"/>
          <ac:spMkLst>
            <pc:docMk/>
            <pc:sldMk cId="2535208926" sldId="625"/>
            <ac:spMk id="18" creationId="{492DA2C4-E8A8-CCF3-C76F-4AA369AF038E}"/>
          </ac:spMkLst>
        </pc:spChg>
        <pc:spChg chg="mod">
          <ac:chgData name="Hirani, Henna" userId="e34bb293-a3f0-41ac-8f8b-22c46547018f" providerId="ADAL" clId="{2DE05F8F-D634-49EF-B3E1-433D02936A0D}" dt="2022-07-14T13:21:42.786" v="622" actId="1076"/>
          <ac:spMkLst>
            <pc:docMk/>
            <pc:sldMk cId="2535208926" sldId="625"/>
            <ac:spMk id="24" creationId="{E687BDC1-2A27-48D4-9440-F376330A2458}"/>
          </ac:spMkLst>
        </pc:spChg>
      </pc:sldChg>
      <pc:sldChg chg="modSp mod delCm">
        <pc:chgData name="Hirani, Henna" userId="e34bb293-a3f0-41ac-8f8b-22c46547018f" providerId="ADAL" clId="{2DE05F8F-D634-49EF-B3E1-433D02936A0D}" dt="2022-07-14T13:11:56.588" v="615" actId="1592"/>
        <pc:sldMkLst>
          <pc:docMk/>
          <pc:sldMk cId="1746555071" sldId="627"/>
        </pc:sldMkLst>
        <pc:spChg chg="mod">
          <ac:chgData name="Hirani, Henna" userId="e34bb293-a3f0-41ac-8f8b-22c46547018f" providerId="ADAL" clId="{2DE05F8F-D634-49EF-B3E1-433D02936A0D}" dt="2022-07-14T13:10:32.422" v="522" actId="20577"/>
          <ac:spMkLst>
            <pc:docMk/>
            <pc:sldMk cId="1746555071" sldId="627"/>
            <ac:spMk id="6" creationId="{D451D037-E02A-4864-952C-A49C21979C20}"/>
          </ac:spMkLst>
        </pc:spChg>
        <pc:spChg chg="mod">
          <ac:chgData name="Hirani, Henna" userId="e34bb293-a3f0-41ac-8f8b-22c46547018f" providerId="ADAL" clId="{2DE05F8F-D634-49EF-B3E1-433D02936A0D}" dt="2022-07-14T13:11:54.189" v="614" actId="14100"/>
          <ac:spMkLst>
            <pc:docMk/>
            <pc:sldMk cId="1746555071" sldId="627"/>
            <ac:spMk id="26" creationId="{820A98DF-2AD9-45C8-BC45-9A1AF458E0BF}"/>
          </ac:spMkLst>
        </pc:spChg>
      </pc:sldChg>
      <pc:sldChg chg="modSp mod delCm">
        <pc:chgData name="Hirani, Henna" userId="e34bb293-a3f0-41ac-8f8b-22c46547018f" providerId="ADAL" clId="{2DE05F8F-D634-49EF-B3E1-433D02936A0D}" dt="2022-07-14T12:20:49.144" v="403" actId="1592"/>
        <pc:sldMkLst>
          <pc:docMk/>
          <pc:sldMk cId="2874353313" sldId="630"/>
        </pc:sldMkLst>
        <pc:spChg chg="mod">
          <ac:chgData name="Hirani, Henna" userId="e34bb293-a3f0-41ac-8f8b-22c46547018f" providerId="ADAL" clId="{2DE05F8F-D634-49EF-B3E1-433D02936A0D}" dt="2022-07-14T12:19:01.264" v="219" actId="20577"/>
          <ac:spMkLst>
            <pc:docMk/>
            <pc:sldMk cId="2874353313" sldId="630"/>
            <ac:spMk id="37" creationId="{A0D1548C-FCD4-4F0B-A5B3-3637B91131D4}"/>
          </ac:spMkLst>
        </pc:spChg>
        <pc:spChg chg="mod">
          <ac:chgData name="Hirani, Henna" userId="e34bb293-a3f0-41ac-8f8b-22c46547018f" providerId="ADAL" clId="{2DE05F8F-D634-49EF-B3E1-433D02936A0D}" dt="2022-07-14T12:20:43.130" v="402" actId="14100"/>
          <ac:spMkLst>
            <pc:docMk/>
            <pc:sldMk cId="2874353313" sldId="630"/>
            <ac:spMk id="38" creationId="{99302732-E126-4BE6-A7A3-104C72E7C215}"/>
          </ac:spMkLst>
        </pc:spChg>
        <pc:graphicFrameChg chg="mod">
          <ac:chgData name="Hirani, Henna" userId="e34bb293-a3f0-41ac-8f8b-22c46547018f" providerId="ADAL" clId="{2DE05F8F-D634-49EF-B3E1-433D02936A0D}" dt="2022-07-14T12:19:05.966" v="220" actId="20577"/>
          <ac:graphicFrameMkLst>
            <pc:docMk/>
            <pc:sldMk cId="2874353313" sldId="630"/>
            <ac:graphicFrameMk id="36" creationId="{C4B51819-6394-E5D6-20EE-3F474B83D75B}"/>
          </ac:graphicFrameMkLst>
        </pc:graphicFrameChg>
      </pc:sldChg>
      <pc:sldChg chg="modSp mod delCm">
        <pc:chgData name="Hirani, Henna" userId="e34bb293-a3f0-41ac-8f8b-22c46547018f" providerId="ADAL" clId="{2DE05F8F-D634-49EF-B3E1-433D02936A0D}" dt="2022-07-14T12:16:26.155" v="21" actId="1592"/>
        <pc:sldMkLst>
          <pc:docMk/>
          <pc:sldMk cId="1305351561" sldId="632"/>
        </pc:sldMkLst>
        <pc:spChg chg="mod">
          <ac:chgData name="Hirani, Henna" userId="e34bb293-a3f0-41ac-8f8b-22c46547018f" providerId="ADAL" clId="{2DE05F8F-D634-49EF-B3E1-433D02936A0D}" dt="2022-07-14T12:16:21.406" v="20" actId="20577"/>
          <ac:spMkLst>
            <pc:docMk/>
            <pc:sldMk cId="1305351561" sldId="632"/>
            <ac:spMk id="12" creationId="{A040CF7A-E3F7-4A75-B4BE-210856F73EE9}"/>
          </ac:spMkLst>
        </pc:spChg>
      </pc:sldChg>
      <pc:sldChg chg="modSp mod delCm">
        <pc:chgData name="Hirani, Henna" userId="e34bb293-a3f0-41ac-8f8b-22c46547018f" providerId="ADAL" clId="{2DE05F8F-D634-49EF-B3E1-433D02936A0D}" dt="2022-07-14T12:47:46.231" v="506" actId="1592"/>
        <pc:sldMkLst>
          <pc:docMk/>
          <pc:sldMk cId="1153306019" sldId="635"/>
        </pc:sldMkLst>
        <pc:spChg chg="mod">
          <ac:chgData name="Hirani, Henna" userId="e34bb293-a3f0-41ac-8f8b-22c46547018f" providerId="ADAL" clId="{2DE05F8F-D634-49EF-B3E1-433D02936A0D}" dt="2022-07-14T12:47:40.747" v="505" actId="20577"/>
          <ac:spMkLst>
            <pc:docMk/>
            <pc:sldMk cId="1153306019" sldId="635"/>
            <ac:spMk id="26" creationId="{3C9E90F4-C858-47CC-9CA6-0BA75C9EF35D}"/>
          </ac:spMkLst>
        </pc:spChg>
      </pc:sldChg>
      <pc:sldChg chg="modSp mod delCm">
        <pc:chgData name="Hirani, Henna" userId="e34bb293-a3f0-41ac-8f8b-22c46547018f" providerId="ADAL" clId="{2DE05F8F-D634-49EF-B3E1-433D02936A0D}" dt="2022-07-14T13:23:34.462" v="729" actId="1592"/>
        <pc:sldMkLst>
          <pc:docMk/>
          <pc:sldMk cId="1518343275" sldId="643"/>
        </pc:sldMkLst>
        <pc:spChg chg="mod">
          <ac:chgData name="Hirani, Henna" userId="e34bb293-a3f0-41ac-8f8b-22c46547018f" providerId="ADAL" clId="{2DE05F8F-D634-49EF-B3E1-433D02936A0D}" dt="2022-07-14T13:22:59.538" v="687" actId="1076"/>
          <ac:spMkLst>
            <pc:docMk/>
            <pc:sldMk cId="1518343275" sldId="643"/>
            <ac:spMk id="10" creationId="{B041D07F-5F85-49AC-855B-145211AADD0E}"/>
          </ac:spMkLst>
        </pc:spChg>
        <pc:spChg chg="mod">
          <ac:chgData name="Hirani, Henna" userId="e34bb293-a3f0-41ac-8f8b-22c46547018f" providerId="ADAL" clId="{2DE05F8F-D634-49EF-B3E1-433D02936A0D}" dt="2022-07-14T13:23:03.834" v="688" actId="1076"/>
          <ac:spMkLst>
            <pc:docMk/>
            <pc:sldMk cId="1518343275" sldId="643"/>
            <ac:spMk id="11" creationId="{4085B1DB-45A1-415C-A42D-8323FECF2355}"/>
          </ac:spMkLst>
        </pc:spChg>
        <pc:spChg chg="mod">
          <ac:chgData name="Hirani, Henna" userId="e34bb293-a3f0-41ac-8f8b-22c46547018f" providerId="ADAL" clId="{2DE05F8F-D634-49EF-B3E1-433D02936A0D}" dt="2022-07-14T13:23:31.419" v="728" actId="1076"/>
          <ac:spMkLst>
            <pc:docMk/>
            <pc:sldMk cId="1518343275" sldId="643"/>
            <ac:spMk id="23" creationId="{199E8E57-6EED-48CD-A0D1-D52C6EC7D191}"/>
          </ac:spMkLst>
        </pc:spChg>
      </pc:sldChg>
      <pc:sldChg chg="modSp mod delCm">
        <pc:chgData name="Hirani, Henna" userId="e34bb293-a3f0-41ac-8f8b-22c46547018f" providerId="ADAL" clId="{2DE05F8F-D634-49EF-B3E1-433D02936A0D}" dt="2022-07-14T12:47:02.623" v="487" actId="1076"/>
        <pc:sldMkLst>
          <pc:docMk/>
          <pc:sldMk cId="1110187724" sldId="646"/>
        </pc:sldMkLst>
        <pc:spChg chg="mod">
          <ac:chgData name="Hirani, Henna" userId="e34bb293-a3f0-41ac-8f8b-22c46547018f" providerId="ADAL" clId="{2DE05F8F-D634-49EF-B3E1-433D02936A0D}" dt="2022-07-14T12:45:51.077" v="478" actId="1076"/>
          <ac:spMkLst>
            <pc:docMk/>
            <pc:sldMk cId="1110187724" sldId="646"/>
            <ac:spMk id="12" creationId="{DF31B33B-441A-4DCA-AB7F-B4BD553B0FBA}"/>
          </ac:spMkLst>
        </pc:spChg>
        <pc:spChg chg="mod">
          <ac:chgData name="Hirani, Henna" userId="e34bb293-a3f0-41ac-8f8b-22c46547018f" providerId="ADAL" clId="{2DE05F8F-D634-49EF-B3E1-433D02936A0D}" dt="2022-07-14T12:45:59.950" v="479" actId="1076"/>
          <ac:spMkLst>
            <pc:docMk/>
            <pc:sldMk cId="1110187724" sldId="646"/>
            <ac:spMk id="31" creationId="{17D3CEA1-2DC3-446A-B16C-D18628322BF6}"/>
          </ac:spMkLst>
        </pc:spChg>
        <pc:spChg chg="mod">
          <ac:chgData name="Hirani, Henna" userId="e34bb293-a3f0-41ac-8f8b-22c46547018f" providerId="ADAL" clId="{2DE05F8F-D634-49EF-B3E1-433D02936A0D}" dt="2022-07-14T12:45:41.911" v="476" actId="1076"/>
          <ac:spMkLst>
            <pc:docMk/>
            <pc:sldMk cId="1110187724" sldId="646"/>
            <ac:spMk id="32" creationId="{A973B441-D1DF-4A13-89C9-8B7C08D3868D}"/>
          </ac:spMkLst>
        </pc:spChg>
        <pc:spChg chg="mod">
          <ac:chgData name="Hirani, Henna" userId="e34bb293-a3f0-41ac-8f8b-22c46547018f" providerId="ADAL" clId="{2DE05F8F-D634-49EF-B3E1-433D02936A0D}" dt="2022-07-14T12:47:02.623" v="487" actId="1076"/>
          <ac:spMkLst>
            <pc:docMk/>
            <pc:sldMk cId="1110187724" sldId="646"/>
            <ac:spMk id="50" creationId="{34E47D31-8152-CFB4-ADE3-3F2929E6C33B}"/>
          </ac:spMkLst>
        </pc:spChg>
        <pc:spChg chg="mod">
          <ac:chgData name="Hirani, Henna" userId="e34bb293-a3f0-41ac-8f8b-22c46547018f" providerId="ADAL" clId="{2DE05F8F-D634-49EF-B3E1-433D02936A0D}" dt="2022-07-14T12:45:21.054" v="471" actId="1076"/>
          <ac:spMkLst>
            <pc:docMk/>
            <pc:sldMk cId="1110187724" sldId="646"/>
            <ac:spMk id="51" creationId="{6EE0366D-D8A1-678B-97DF-10FB9A8E958B}"/>
          </ac:spMkLst>
        </pc:spChg>
        <pc:spChg chg="mod">
          <ac:chgData name="Hirani, Henna" userId="e34bb293-a3f0-41ac-8f8b-22c46547018f" providerId="ADAL" clId="{2DE05F8F-D634-49EF-B3E1-433D02936A0D}" dt="2022-07-14T12:46:24.166" v="483" actId="1076"/>
          <ac:spMkLst>
            <pc:docMk/>
            <pc:sldMk cId="1110187724" sldId="646"/>
            <ac:spMk id="52" creationId="{37BA131B-9A5F-2634-1B32-B8466516B57F}"/>
          </ac:spMkLst>
        </pc:spChg>
        <pc:spChg chg="mod">
          <ac:chgData name="Hirani, Henna" userId="e34bb293-a3f0-41ac-8f8b-22c46547018f" providerId="ADAL" clId="{2DE05F8F-D634-49EF-B3E1-433D02936A0D}" dt="2022-07-14T12:46:33.088" v="484" actId="1076"/>
          <ac:spMkLst>
            <pc:docMk/>
            <pc:sldMk cId="1110187724" sldId="646"/>
            <ac:spMk id="53" creationId="{E0366B03-AF12-12EC-7C39-B7C14F0E9F27}"/>
          </ac:spMkLst>
        </pc:spChg>
        <pc:spChg chg="mod ord">
          <ac:chgData name="Hirani, Henna" userId="e34bb293-a3f0-41ac-8f8b-22c46547018f" providerId="ADAL" clId="{2DE05F8F-D634-49EF-B3E1-433D02936A0D}" dt="2022-07-14T12:46:51.865" v="486" actId="170"/>
          <ac:spMkLst>
            <pc:docMk/>
            <pc:sldMk cId="1110187724" sldId="646"/>
            <ac:spMk id="54" creationId="{6E77C43A-6164-A279-029E-474207ED98D9}"/>
          </ac:spMkLst>
        </pc:spChg>
        <pc:graphicFrameChg chg="mod">
          <ac:chgData name="Hirani, Henna" userId="e34bb293-a3f0-41ac-8f8b-22c46547018f" providerId="ADAL" clId="{2DE05F8F-D634-49EF-B3E1-433D02936A0D}" dt="2022-07-14T12:46:04.655" v="481" actId="1076"/>
          <ac:graphicFrameMkLst>
            <pc:docMk/>
            <pc:sldMk cId="1110187724" sldId="646"/>
            <ac:graphicFrameMk id="39" creationId="{B59269DA-8B60-84DB-6D05-77CCD94639B3}"/>
          </ac:graphicFrameMkLst>
        </pc:graphicFrameChg>
      </pc:sldChg>
      <pc:sldChg chg="modSp mod delCm">
        <pc:chgData name="Hirani, Henna" userId="e34bb293-a3f0-41ac-8f8b-22c46547018f" providerId="ADAL" clId="{2DE05F8F-D634-49EF-B3E1-433D02936A0D}" dt="2022-07-14T13:09:36.971" v="521" actId="1592"/>
        <pc:sldMkLst>
          <pc:docMk/>
          <pc:sldMk cId="2459016257" sldId="647"/>
        </pc:sldMkLst>
        <pc:spChg chg="mod">
          <ac:chgData name="Hirani, Henna" userId="e34bb293-a3f0-41ac-8f8b-22c46547018f" providerId="ADAL" clId="{2DE05F8F-D634-49EF-B3E1-433D02936A0D}" dt="2022-07-14T13:09:18.316" v="518" actId="1076"/>
          <ac:spMkLst>
            <pc:docMk/>
            <pc:sldMk cId="2459016257" sldId="647"/>
            <ac:spMk id="20" creationId="{4AD1C7E7-EE2F-48AA-B73D-4483F33F180B}"/>
          </ac:spMkLst>
        </pc:spChg>
        <pc:spChg chg="mod">
          <ac:chgData name="Hirani, Henna" userId="e34bb293-a3f0-41ac-8f8b-22c46547018f" providerId="ADAL" clId="{2DE05F8F-D634-49EF-B3E1-433D02936A0D}" dt="2022-07-14T13:09:26.708" v="519" actId="1076"/>
          <ac:spMkLst>
            <pc:docMk/>
            <pc:sldMk cId="2459016257" sldId="647"/>
            <ac:spMk id="22" creationId="{765779F6-F670-4B86-86B9-9A95500BECCD}"/>
          </ac:spMkLst>
        </pc:spChg>
        <pc:spChg chg="mod">
          <ac:chgData name="Hirani, Henna" userId="e34bb293-a3f0-41ac-8f8b-22c46547018f" providerId="ADAL" clId="{2DE05F8F-D634-49EF-B3E1-433D02936A0D}" dt="2022-07-14T13:09:33.957" v="520" actId="1076"/>
          <ac:spMkLst>
            <pc:docMk/>
            <pc:sldMk cId="2459016257" sldId="647"/>
            <ac:spMk id="23" creationId="{2B6445D8-11FD-42BA-BADE-29DF0FCF588A}"/>
          </ac:spMkLst>
        </pc:spChg>
        <pc:spChg chg="mod">
          <ac:chgData name="Hirani, Henna" userId="e34bb293-a3f0-41ac-8f8b-22c46547018f" providerId="ADAL" clId="{2DE05F8F-D634-49EF-B3E1-433D02936A0D}" dt="2022-07-14T13:09:04.826" v="516" actId="1076"/>
          <ac:spMkLst>
            <pc:docMk/>
            <pc:sldMk cId="2459016257" sldId="647"/>
            <ac:spMk id="24" creationId="{65E13B97-06FD-4D44-BAA1-31206AE2717C}"/>
          </ac:spMkLst>
        </pc:spChg>
        <pc:graphicFrameChg chg="mod">
          <ac:chgData name="Hirani, Henna" userId="e34bb293-a3f0-41ac-8f8b-22c46547018f" providerId="ADAL" clId="{2DE05F8F-D634-49EF-B3E1-433D02936A0D}" dt="2022-07-14T13:08:45.446" v="513" actId="1076"/>
          <ac:graphicFrameMkLst>
            <pc:docMk/>
            <pc:sldMk cId="2459016257" sldId="647"/>
            <ac:graphicFrameMk id="40" creationId="{FA6184FD-1B64-F48D-B5B1-3DAD7DA59329}"/>
          </ac:graphicFrameMkLst>
        </pc:graphicFrameChg>
      </pc:sldChg>
      <pc:sldChg chg="mod">
        <pc:chgData name="Hirani, Henna" userId="e34bb293-a3f0-41ac-8f8b-22c46547018f" providerId="ADAL" clId="{2DE05F8F-D634-49EF-B3E1-433D02936A0D}" dt="2022-07-14T13:17:04.415" v="618" actId="27918"/>
        <pc:sldMkLst>
          <pc:docMk/>
          <pc:sldMk cId="3160757312" sldId="652"/>
        </pc:sldMkLst>
      </pc:sldChg>
      <pc:sldChg chg="modSp mod delCm">
        <pc:chgData name="Hirani, Henna" userId="e34bb293-a3f0-41ac-8f8b-22c46547018f" providerId="ADAL" clId="{2DE05F8F-D634-49EF-B3E1-433D02936A0D}" dt="2022-07-14T12:38:28.952" v="416" actId="1592"/>
        <pc:sldMkLst>
          <pc:docMk/>
          <pc:sldMk cId="214166079" sldId="654"/>
        </pc:sldMkLst>
        <pc:spChg chg="mod">
          <ac:chgData name="Hirani, Henna" userId="e34bb293-a3f0-41ac-8f8b-22c46547018f" providerId="ADAL" clId="{2DE05F8F-D634-49EF-B3E1-433D02936A0D}" dt="2022-07-14T12:37:43.148" v="411" actId="1076"/>
          <ac:spMkLst>
            <pc:docMk/>
            <pc:sldMk cId="214166079" sldId="654"/>
            <ac:spMk id="42" creationId="{D90EBD3D-00AA-474A-B840-C94904C75D9F}"/>
          </ac:spMkLst>
        </pc:spChg>
        <pc:spChg chg="mod">
          <ac:chgData name="Hirani, Henna" userId="e34bb293-a3f0-41ac-8f8b-22c46547018f" providerId="ADAL" clId="{2DE05F8F-D634-49EF-B3E1-433D02936A0D}" dt="2022-07-14T12:38:19.646" v="415" actId="1076"/>
          <ac:spMkLst>
            <pc:docMk/>
            <pc:sldMk cId="214166079" sldId="654"/>
            <ac:spMk id="44" creationId="{26C63260-E016-4835-8514-4AFF0AF10605}"/>
          </ac:spMkLst>
        </pc:spChg>
        <pc:spChg chg="mod">
          <ac:chgData name="Hirani, Henna" userId="e34bb293-a3f0-41ac-8f8b-22c46547018f" providerId="ADAL" clId="{2DE05F8F-D634-49EF-B3E1-433D02936A0D}" dt="2022-07-14T12:37:58.501" v="413" actId="1076"/>
          <ac:spMkLst>
            <pc:docMk/>
            <pc:sldMk cId="214166079" sldId="654"/>
            <ac:spMk id="45" creationId="{6C48222E-D1D8-4D5D-B407-69EC2C016E24}"/>
          </ac:spMkLst>
        </pc:spChg>
        <pc:spChg chg="mod">
          <ac:chgData name="Hirani, Henna" userId="e34bb293-a3f0-41ac-8f8b-22c46547018f" providerId="ADAL" clId="{2DE05F8F-D634-49EF-B3E1-433D02936A0D}" dt="2022-07-14T12:38:11.127" v="414" actId="1076"/>
          <ac:spMkLst>
            <pc:docMk/>
            <pc:sldMk cId="214166079" sldId="654"/>
            <ac:spMk id="47" creationId="{301C022B-DE6A-48D6-BD5B-2152CF59C515}"/>
          </ac:spMkLst>
        </pc:spChg>
        <pc:spChg chg="mod">
          <ac:chgData name="Hirani, Henna" userId="e34bb293-a3f0-41ac-8f8b-22c46547018f" providerId="ADAL" clId="{2DE05F8F-D634-49EF-B3E1-433D02936A0D}" dt="2022-07-14T12:37:32.974" v="410" actId="1076"/>
          <ac:spMkLst>
            <pc:docMk/>
            <pc:sldMk cId="214166079" sldId="654"/>
            <ac:spMk id="48" creationId="{3BC25D68-5D94-4A7E-BCAC-FB1AFAC53051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9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0.xlsx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1.xlsx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2.xlsx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3.xlsx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4.xlsx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5.xlsx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6.xlsx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7.xlsx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8.xlsx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9.xlsx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0.xlsx"/><Relationship Id="rId2" Type="http://schemas.microsoft.com/office/2011/relationships/chartColorStyle" Target="colors41.xml"/><Relationship Id="rId1" Type="http://schemas.microsoft.com/office/2011/relationships/chartStyle" Target="style41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1.xlsx"/><Relationship Id="rId2" Type="http://schemas.microsoft.com/office/2011/relationships/chartColorStyle" Target="colors42.xml"/><Relationship Id="rId1" Type="http://schemas.microsoft.com/office/2011/relationships/chartStyle" Target="style42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2.xlsx"/><Relationship Id="rId2" Type="http://schemas.microsoft.com/office/2011/relationships/chartColorStyle" Target="colors43.xml"/><Relationship Id="rId1" Type="http://schemas.microsoft.com/office/2011/relationships/chartStyle" Target="style43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3.xlsx"/><Relationship Id="rId2" Type="http://schemas.microsoft.com/office/2011/relationships/chartColorStyle" Target="colors44.xml"/><Relationship Id="rId1" Type="http://schemas.microsoft.com/office/2011/relationships/chartStyle" Target="style44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4.xlsx"/><Relationship Id="rId2" Type="http://schemas.microsoft.com/office/2011/relationships/chartColorStyle" Target="colors45.xml"/><Relationship Id="rId1" Type="http://schemas.microsoft.com/office/2011/relationships/chartStyle" Target="style45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5.xlsx"/><Relationship Id="rId2" Type="http://schemas.microsoft.com/office/2011/relationships/chartColorStyle" Target="colors46.xml"/><Relationship Id="rId1" Type="http://schemas.microsoft.com/office/2011/relationships/chartStyle" Target="style46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6.xlsx"/><Relationship Id="rId2" Type="http://schemas.microsoft.com/office/2011/relationships/chartColorStyle" Target="colors47.xml"/><Relationship Id="rId1" Type="http://schemas.microsoft.com/office/2011/relationships/chartStyle" Target="style47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7.xlsx"/><Relationship Id="rId2" Type="http://schemas.microsoft.com/office/2011/relationships/chartColorStyle" Target="colors48.xml"/><Relationship Id="rId1" Type="http://schemas.microsoft.com/office/2011/relationships/chartStyle" Target="style48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8.xlsx"/><Relationship Id="rId2" Type="http://schemas.microsoft.com/office/2011/relationships/chartColorStyle" Target="colors49.xml"/><Relationship Id="rId1" Type="http://schemas.microsoft.com/office/2011/relationships/chartStyle" Target="style49.xm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9.xlsx"/><Relationship Id="rId2" Type="http://schemas.microsoft.com/office/2011/relationships/chartColorStyle" Target="colors50.xml"/><Relationship Id="rId1" Type="http://schemas.microsoft.com/office/2011/relationships/chartStyle" Target="style50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0.xlsx"/><Relationship Id="rId2" Type="http://schemas.microsoft.com/office/2011/relationships/chartColorStyle" Target="colors51.xml"/><Relationship Id="rId1" Type="http://schemas.microsoft.com/office/2011/relationships/chartStyle" Target="style51.xml"/></Relationships>
</file>

<file path=ppt/charts/_rels/chart5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1.xlsx"/><Relationship Id="rId2" Type="http://schemas.microsoft.com/office/2011/relationships/chartColorStyle" Target="colors52.xml"/><Relationship Id="rId1" Type="http://schemas.microsoft.com/office/2011/relationships/chartStyle" Target="style52.xml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2.xlsx"/><Relationship Id="rId2" Type="http://schemas.microsoft.com/office/2011/relationships/chartColorStyle" Target="colors53.xml"/><Relationship Id="rId1" Type="http://schemas.microsoft.com/office/2011/relationships/chartStyle" Target="style53.xml"/></Relationships>
</file>

<file path=ppt/charts/_rels/chart5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3.xlsx"/><Relationship Id="rId2" Type="http://schemas.microsoft.com/office/2011/relationships/chartColorStyle" Target="colors54.xml"/><Relationship Id="rId1" Type="http://schemas.microsoft.com/office/2011/relationships/chartStyle" Target="style54.xml"/></Relationships>
</file>

<file path=ppt/charts/_rels/chart5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4.xlsx"/><Relationship Id="rId2" Type="http://schemas.microsoft.com/office/2011/relationships/chartColorStyle" Target="colors55.xml"/><Relationship Id="rId1" Type="http://schemas.microsoft.com/office/2011/relationships/chartStyle" Target="style55.xml"/></Relationships>
</file>

<file path=ppt/charts/_rels/chart5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5.xlsx"/><Relationship Id="rId2" Type="http://schemas.microsoft.com/office/2011/relationships/chartColorStyle" Target="colors56.xml"/><Relationship Id="rId1" Type="http://schemas.microsoft.com/office/2011/relationships/chartStyle" Target="style56.xml"/></Relationships>
</file>

<file path=ppt/charts/_rels/chart5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6.xlsx"/><Relationship Id="rId2" Type="http://schemas.microsoft.com/office/2011/relationships/chartColorStyle" Target="colors57.xml"/><Relationship Id="rId1" Type="http://schemas.microsoft.com/office/2011/relationships/chartStyle" Target="style57.xml"/></Relationships>
</file>

<file path=ppt/charts/_rels/chart5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7.xlsx"/><Relationship Id="rId2" Type="http://schemas.microsoft.com/office/2011/relationships/chartColorStyle" Target="colors58.xml"/><Relationship Id="rId1" Type="http://schemas.microsoft.com/office/2011/relationships/chartStyle" Target="style58.xml"/></Relationships>
</file>

<file path=ppt/charts/_rels/chart5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8.xlsx"/><Relationship Id="rId2" Type="http://schemas.microsoft.com/office/2011/relationships/chartColorStyle" Target="colors59.xml"/><Relationship Id="rId1" Type="http://schemas.microsoft.com/office/2011/relationships/chartStyle" Target="style59.xml"/></Relationships>
</file>

<file path=ppt/charts/_rels/chart5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9.xlsx"/><Relationship Id="rId2" Type="http://schemas.microsoft.com/office/2011/relationships/chartColorStyle" Target="colors60.xml"/><Relationship Id="rId1" Type="http://schemas.microsoft.com/office/2011/relationships/chartStyle" Target="style60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6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0.xlsx"/><Relationship Id="rId2" Type="http://schemas.microsoft.com/office/2011/relationships/chartColorStyle" Target="colors61.xml"/><Relationship Id="rId1" Type="http://schemas.microsoft.com/office/2011/relationships/chartStyle" Target="style61.xml"/></Relationships>
</file>

<file path=ppt/charts/_rels/chart6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1.xlsx"/><Relationship Id="rId2" Type="http://schemas.microsoft.com/office/2011/relationships/chartColorStyle" Target="colors62.xml"/><Relationship Id="rId1" Type="http://schemas.microsoft.com/office/2011/relationships/chartStyle" Target="style62.xml"/></Relationships>
</file>

<file path=ppt/charts/_rels/chart6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2.xlsx"/><Relationship Id="rId2" Type="http://schemas.microsoft.com/office/2011/relationships/chartColorStyle" Target="colors63.xml"/><Relationship Id="rId1" Type="http://schemas.microsoft.com/office/2011/relationships/chartStyle" Target="style63.xml"/></Relationships>
</file>

<file path=ppt/charts/_rels/chart6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3.xlsx"/><Relationship Id="rId2" Type="http://schemas.microsoft.com/office/2011/relationships/chartColorStyle" Target="colors64.xml"/><Relationship Id="rId1" Type="http://schemas.microsoft.com/office/2011/relationships/chartStyle" Target="style64.xml"/></Relationships>
</file>

<file path=ppt/charts/_rels/chart6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4.xlsx"/><Relationship Id="rId2" Type="http://schemas.microsoft.com/office/2011/relationships/chartColorStyle" Target="colors65.xml"/><Relationship Id="rId1" Type="http://schemas.microsoft.com/office/2011/relationships/chartStyle" Target="style65.xml"/></Relationships>
</file>

<file path=ppt/charts/_rels/chart6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5.xlsx"/><Relationship Id="rId2" Type="http://schemas.microsoft.com/office/2011/relationships/chartColorStyle" Target="colors66.xml"/><Relationship Id="rId1" Type="http://schemas.microsoft.com/office/2011/relationships/chartStyle" Target="style66.xml"/></Relationships>
</file>

<file path=ppt/charts/_rels/chart6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6.xlsx"/><Relationship Id="rId2" Type="http://schemas.microsoft.com/office/2011/relationships/chartColorStyle" Target="colors67.xml"/><Relationship Id="rId1" Type="http://schemas.microsoft.com/office/2011/relationships/chartStyle" Target="style67.xml"/></Relationships>
</file>

<file path=ppt/charts/_rels/chart6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7.xlsx"/><Relationship Id="rId2" Type="http://schemas.microsoft.com/office/2011/relationships/chartColorStyle" Target="colors68.xml"/><Relationship Id="rId1" Type="http://schemas.microsoft.com/office/2011/relationships/chartStyle" Target="style68.xml"/></Relationships>
</file>

<file path=ppt/charts/_rels/chart6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8.xlsx"/><Relationship Id="rId2" Type="http://schemas.microsoft.com/office/2011/relationships/chartColorStyle" Target="colors69.xml"/><Relationship Id="rId1" Type="http://schemas.microsoft.com/office/2011/relationships/chartStyle" Target="style69.xml"/></Relationships>
</file>

<file path=ppt/charts/_rels/chart6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9.xlsx"/><Relationship Id="rId2" Type="http://schemas.microsoft.com/office/2011/relationships/chartColorStyle" Target="colors70.xml"/><Relationship Id="rId1" Type="http://schemas.microsoft.com/office/2011/relationships/chartStyle" Target="style70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7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0.xlsx"/><Relationship Id="rId2" Type="http://schemas.microsoft.com/office/2011/relationships/chartColorStyle" Target="colors71.xml"/><Relationship Id="rId1" Type="http://schemas.microsoft.com/office/2011/relationships/chartStyle" Target="style71.xml"/></Relationships>
</file>

<file path=ppt/charts/_rels/chart7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1.xlsx"/><Relationship Id="rId2" Type="http://schemas.microsoft.com/office/2011/relationships/chartColorStyle" Target="colors72.xml"/><Relationship Id="rId1" Type="http://schemas.microsoft.com/office/2011/relationships/chartStyle" Target="style72.xml"/></Relationships>
</file>

<file path=ppt/charts/_rels/chart7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2.xlsx"/><Relationship Id="rId2" Type="http://schemas.microsoft.com/office/2011/relationships/chartColorStyle" Target="colors73.xml"/><Relationship Id="rId1" Type="http://schemas.microsoft.com/office/2011/relationships/chartStyle" Target="style73.xml"/></Relationships>
</file>

<file path=ppt/charts/_rels/chart7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3.xlsx"/><Relationship Id="rId2" Type="http://schemas.microsoft.com/office/2011/relationships/chartColorStyle" Target="colors74.xml"/><Relationship Id="rId1" Type="http://schemas.microsoft.com/office/2011/relationships/chartStyle" Target="style74.xml"/></Relationships>
</file>

<file path=ppt/charts/_rels/chart7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4.xlsx"/><Relationship Id="rId2" Type="http://schemas.microsoft.com/office/2011/relationships/chartColorStyle" Target="colors75.xml"/><Relationship Id="rId1" Type="http://schemas.microsoft.com/office/2011/relationships/chartStyle" Target="style75.xml"/></Relationships>
</file>

<file path=ppt/charts/_rels/chart7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5.xlsx"/><Relationship Id="rId2" Type="http://schemas.microsoft.com/office/2011/relationships/chartColorStyle" Target="colors76.xml"/><Relationship Id="rId1" Type="http://schemas.microsoft.com/office/2011/relationships/chartStyle" Target="style76.xml"/></Relationships>
</file>

<file path=ppt/charts/_rels/chart7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6.xlsx"/><Relationship Id="rId2" Type="http://schemas.microsoft.com/office/2011/relationships/chartColorStyle" Target="colors77.xml"/><Relationship Id="rId1" Type="http://schemas.microsoft.com/office/2011/relationships/chartStyle" Target="style77.xml"/></Relationships>
</file>

<file path=ppt/charts/_rels/chart7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7.xlsx"/><Relationship Id="rId2" Type="http://schemas.microsoft.com/office/2011/relationships/chartColorStyle" Target="colors78.xml"/><Relationship Id="rId1" Type="http://schemas.microsoft.com/office/2011/relationships/chartStyle" Target="style78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81C2-EE4E-9F3B-59A02B18156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1C2-EE4E-9F3B-59A02B18156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81C2-EE4E-9F3B-59A02B181563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1C2-EE4E-9F3B-59A02B181563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81C2-EE4E-9F3B-59A02B181563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1C2-EE4E-9F3B-59A02B181563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81C2-EE4E-9F3B-59A02B181563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1C2-EE4E-9F3B-59A02B181563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81C2-EE4E-9F3B-59A02B181563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1C2-EE4E-9F3B-59A02B18156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Sheet1!$A$2:$A$19</c:f>
              <c:strCache>
                <c:ptCount val="18"/>
                <c:pt idx="0">
                  <c:v>Other, please specify:</c:v>
                </c:pt>
                <c:pt idx="1">
                  <c:v>Journalist/media organisation</c:v>
                </c:pt>
                <c:pt idx="2">
                  <c:v>Employers Association (European)</c:v>
                </c:pt>
                <c:pt idx="3">
                  <c:v>Trade Union (European)</c:v>
                </c:pt>
                <c:pt idx="4">
                  <c:v>Statutory Insurance Organisation</c:v>
                </c:pt>
                <c:pt idx="5">
                  <c:v>EU-level network, NGO (non-governmental organisation) or association</c:v>
                </c:pt>
                <c:pt idx="6">
                  <c:v>International public body</c:v>
                </c:pt>
                <c:pt idx="7">
                  <c:v>EU institution or body</c:v>
                </c:pt>
                <c:pt idx="8">
                  <c:v>Employers Association (national)</c:v>
                </c:pt>
                <c:pt idx="9">
                  <c:v>National, regional or local network, NGO (non-governmental organisation) or association</c:v>
                </c:pt>
                <c:pt idx="10">
                  <c:v>National, regional or local policy-making organisation</c:v>
                </c:pt>
                <c:pt idx="11">
                  <c:v>Trade Union (national)</c:v>
                </c:pt>
                <c:pt idx="12">
                  <c:v>University/research or expert institute</c:v>
                </c:pt>
                <c:pt idx="13">
                  <c:v>Self-employed</c:v>
                </c:pt>
                <c:pt idx="14">
                  <c:v>Occupational Safety and Health Service Provider, e.g. consultant</c:v>
                </c:pt>
                <c:pt idx="15">
                  <c:v>Private company (SME)</c:v>
                </c:pt>
                <c:pt idx="16">
                  <c:v>National, regional or local public body (incl. labour inspectorate)</c:v>
                </c:pt>
                <c:pt idx="17">
                  <c:v>Private company (large enterprise)</c:v>
                </c:pt>
              </c:strCache>
            </c:strRef>
          </c:cat>
          <c:val>
            <c:numRef>
              <c:f>Sheet1!$B$2:$B$19</c:f>
              <c:numCache>
                <c:formatCode>0%</c:formatCode>
                <c:ptCount val="18"/>
                <c:pt idx="0">
                  <c:v>0.05</c:v>
                </c:pt>
                <c:pt idx="1">
                  <c:v>0</c:v>
                </c:pt>
                <c:pt idx="2">
                  <c:v>0.01</c:v>
                </c:pt>
                <c:pt idx="3">
                  <c:v>0.01</c:v>
                </c:pt>
                <c:pt idx="4">
                  <c:v>0.01</c:v>
                </c:pt>
                <c:pt idx="5">
                  <c:v>0.01</c:v>
                </c:pt>
                <c:pt idx="6">
                  <c:v>0.02</c:v>
                </c:pt>
                <c:pt idx="7">
                  <c:v>0.02</c:v>
                </c:pt>
                <c:pt idx="8">
                  <c:v>0.03</c:v>
                </c:pt>
                <c:pt idx="9">
                  <c:v>0.03</c:v>
                </c:pt>
                <c:pt idx="10">
                  <c:v>0.03</c:v>
                </c:pt>
                <c:pt idx="11">
                  <c:v>0.05</c:v>
                </c:pt>
                <c:pt idx="12">
                  <c:v>0.09</c:v>
                </c:pt>
                <c:pt idx="13">
                  <c:v>0.11</c:v>
                </c:pt>
                <c:pt idx="14">
                  <c:v>0.14000000000000001</c:v>
                </c:pt>
                <c:pt idx="15">
                  <c:v>0.15</c:v>
                </c:pt>
                <c:pt idx="16">
                  <c:v>0.19</c:v>
                </c:pt>
                <c:pt idx="17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C2-EE4E-9F3B-59A02B18156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443856192"/>
        <c:axId val="443735200"/>
      </c:barChart>
      <c:catAx>
        <c:axId val="4438561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just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3735200"/>
        <c:crosses val="autoZero"/>
        <c:auto val="1"/>
        <c:lblAlgn val="ctr"/>
        <c:lblOffset val="100"/>
        <c:noMultiLvlLbl val="0"/>
      </c:catAx>
      <c:valAx>
        <c:axId val="443735200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3856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Policy maker and Researcher </c:v>
                </c:pt>
                <c:pt idx="1">
                  <c:v>OSH intermediary </c:v>
                </c:pt>
                <c:pt idx="2">
                  <c:v>Researcher </c:v>
                </c:pt>
                <c:pt idx="3">
                  <c:v>Policy-maker 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0.85</c:v>
                </c:pt>
                <c:pt idx="1">
                  <c:v>0.83</c:v>
                </c:pt>
                <c:pt idx="2">
                  <c:v>0.86</c:v>
                </c:pt>
                <c:pt idx="3">
                  <c:v>0.83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6F-394B-B86E-13530593A8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Policy maker and Researcher </c:v>
                </c:pt>
                <c:pt idx="1">
                  <c:v>OSH intermediary </c:v>
                </c:pt>
                <c:pt idx="2">
                  <c:v>Researcher </c:v>
                </c:pt>
                <c:pt idx="3">
                  <c:v>Policy-maker 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0.87</c:v>
                </c:pt>
                <c:pt idx="1">
                  <c:v>0.88</c:v>
                </c:pt>
                <c:pt idx="2">
                  <c:v>0.87</c:v>
                </c:pt>
                <c:pt idx="3">
                  <c:v>0.87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6F-394B-B86E-13530593A8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037215A-A760-49BD-A691-CCC28B0CF821}" type="VALUE">
                      <a:rPr lang="en-US" smtClean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[VALUE]</a:t>
                    </a:fld>
                    <a:r>
                      <a:rPr lang="en-US" dirty="0"/>
                      <a:t>*</a:t>
                    </a:r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907-4DC4-9136-6A1C66E3B02E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Neither of the above</c:v>
                </c:pt>
                <c:pt idx="1">
                  <c:v>Management board</c:v>
                </c:pt>
                <c:pt idx="2">
                  <c:v>Focal point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</c:v>
                </c:pt>
                <c:pt idx="1">
                  <c:v>0.97</c:v>
                </c:pt>
                <c:pt idx="2">
                  <c:v>0.86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DF-2242-9273-5D8C4C6C0C8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58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Neither of the above</c:v>
                </c:pt>
                <c:pt idx="1">
                  <c:v>Management board</c:v>
                </c:pt>
                <c:pt idx="2">
                  <c:v>Focal point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0.87</c:v>
                </c:pt>
                <c:pt idx="1">
                  <c:v>0.97</c:v>
                </c:pt>
                <c:pt idx="2">
                  <c:v>0.79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DF-2242-9273-5D8C4C6C0C8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58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Neither of the above</c:v>
                </c:pt>
                <c:pt idx="1">
                  <c:v>Management board</c:v>
                </c:pt>
                <c:pt idx="2">
                  <c:v>Focal point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0.87</c:v>
                </c:pt>
                <c:pt idx="1">
                  <c:v>0.94</c:v>
                </c:pt>
                <c:pt idx="2">
                  <c:v>0.82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DF-2242-9273-5D8C4C6C0C8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58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Neither of the above</c:v>
                </c:pt>
                <c:pt idx="1">
                  <c:v>Management board</c:v>
                </c:pt>
                <c:pt idx="2">
                  <c:v>Focal point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0.85</c:v>
                </c:pt>
                <c:pt idx="1">
                  <c:v>0.94</c:v>
                </c:pt>
                <c:pt idx="2">
                  <c:v>0.83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DF-2242-9273-5D8C4C6C0C8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58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Neither of the above</c:v>
                </c:pt>
                <c:pt idx="1">
                  <c:v>Management board</c:v>
                </c:pt>
                <c:pt idx="2">
                  <c:v>Focal point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0.83</c:v>
                </c:pt>
                <c:pt idx="1">
                  <c:v>0.94</c:v>
                </c:pt>
                <c:pt idx="2">
                  <c:v>0.76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DF-2242-9273-5D8C4C6C0C8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58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907-4DC4-9136-6A1C66E3B02E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Neither of the above</c:v>
                </c:pt>
                <c:pt idx="1">
                  <c:v>Management board</c:v>
                </c:pt>
                <c:pt idx="2">
                  <c:v>Focal point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</c:v>
                </c:pt>
                <c:pt idx="1">
                  <c:v>0.97</c:v>
                </c:pt>
                <c:pt idx="2">
                  <c:v>0.86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DF-2242-9273-5D8C4C6C0C8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58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237417158994301"/>
          <c:y val="5.4684444423437999E-2"/>
          <c:w val="0.63361012347024503"/>
          <c:h val="0.7486747337443524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0142078680358944E-2"/>
                  <c:y val="3.45275105035521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FE8-4141-85C4-DDE6BD223B4F}"/>
                </c:ext>
              </c:extLst>
            </c:dLbl>
            <c:dLbl>
              <c:idx val="1"/>
              <c:layout>
                <c:manualLayout>
                  <c:x val="-8.1717690521268357E-2"/>
                  <c:y val="-5.0509215988164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FE8-4141-85C4-DDE6BD223B4F}"/>
                </c:ext>
              </c:extLst>
            </c:dLbl>
            <c:dLbl>
              <c:idx val="3"/>
              <c:layout>
                <c:manualLayout>
                  <c:x val="-1.5369165028675776E-2"/>
                  <c:y val="3.95296708854178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FE8-4141-85C4-DDE6BD223B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2018</c:v>
                </c:pt>
                <c:pt idx="2">
                  <c:v>2020</c:v>
                </c:pt>
                <c:pt idx="3">
                  <c:v>2022</c:v>
                </c:pt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0.86</c:v>
                </c:pt>
                <c:pt idx="1">
                  <c:v>0.88</c:v>
                </c:pt>
                <c:pt idx="2">
                  <c:v>0.89</c:v>
                </c:pt>
                <c:pt idx="3">
                  <c:v>0.87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FE8-4141-85C4-DDE6BD223B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dropLines>
        <c:marker val="1"/>
        <c:smooth val="0"/>
        <c:axId val="1945743487"/>
        <c:axId val="1945562703"/>
      </c:lineChart>
      <c:catAx>
        <c:axId val="1945743487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50"/>
        <c:noMultiLvlLbl val="0"/>
      </c:catAx>
      <c:valAx>
        <c:axId val="1945562703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545641783062621"/>
          <c:y val="6.2187684996236565E-2"/>
          <c:w val="0.63361012347024503"/>
          <c:h val="0.7486747337443524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3224308943345991E-2"/>
                  <c:y val="4.4531831267283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2E7-DB4D-BABD-1CC05571F331}"/>
                </c:ext>
              </c:extLst>
            </c:dLbl>
            <c:dLbl>
              <c:idx val="2"/>
              <c:layout>
                <c:manualLayout>
                  <c:x val="-5.0402473744616219E-2"/>
                  <c:y val="-4.191613464555360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FE8-4141-85C4-DDE6BD223B4F}"/>
                </c:ext>
              </c:extLst>
            </c:dLbl>
            <c:dLbl>
              <c:idx val="3"/>
              <c:layout>
                <c:manualLayout>
                  <c:x val="-2.1533625554649875E-2"/>
                  <c:y val="3.20264303126192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2E7-DB4D-BABD-1CC05571F33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2018</c:v>
                </c:pt>
                <c:pt idx="2">
                  <c:v>2020</c:v>
                </c:pt>
                <c:pt idx="3">
                  <c:v>2022</c:v>
                </c:pt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0.84</c:v>
                </c:pt>
                <c:pt idx="1">
                  <c:v>0.88</c:v>
                </c:pt>
                <c:pt idx="2">
                  <c:v>0.87</c:v>
                </c:pt>
                <c:pt idx="3">
                  <c:v>0.84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FE8-4141-85C4-DDE6BD223B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dropLines>
        <c:marker val="1"/>
        <c:smooth val="0"/>
        <c:axId val="1945743487"/>
        <c:axId val="1945562703"/>
      </c:lineChart>
      <c:catAx>
        <c:axId val="1945743487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50"/>
        <c:noMultiLvlLbl val="0"/>
      </c:catAx>
      <c:valAx>
        <c:axId val="1945562703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356-EB4D-B99F-9F5D4447E8A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Employee</c:v>
                </c:pt>
                <c:pt idx="1">
                  <c:v>Management or management support</c:v>
                </c:pt>
                <c:pt idx="2">
                  <c:v>Employee representative</c:v>
                </c:pt>
                <c:pt idx="3">
                  <c:v>None of the above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0.46</c:v>
                </c:pt>
                <c:pt idx="1">
                  <c:v>0.34</c:v>
                </c:pt>
                <c:pt idx="2">
                  <c:v>0.1</c:v>
                </c:pt>
                <c:pt idx="3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56-EB4D-B99F-9F5D4447E8A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8"/>
        <c:overlap val="-27"/>
        <c:axId val="2001111007"/>
        <c:axId val="2001193263"/>
      </c:barChart>
      <c:catAx>
        <c:axId val="20011110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01193263"/>
        <c:crosses val="autoZero"/>
        <c:auto val="1"/>
        <c:lblAlgn val="ctr"/>
        <c:lblOffset val="100"/>
        <c:noMultiLvlLbl val="0"/>
      </c:catAx>
      <c:valAx>
        <c:axId val="200119326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00111100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545641783062621"/>
          <c:y val="6.2187684996236565E-2"/>
          <c:w val="0.63361012347024503"/>
          <c:h val="0.7486747337443524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7.5553229995294138E-2"/>
                  <c:y val="3.45275105035520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C61-0843-8CA8-1AD22711283E}"/>
                </c:ext>
              </c:extLst>
            </c:dLbl>
            <c:dLbl>
              <c:idx val="2"/>
              <c:layout>
                <c:manualLayout>
                  <c:x val="-9.3553697426434809E-2"/>
                  <c:y val="-3.9415054454620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FE8-4141-85C4-DDE6BD223B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2018</c:v>
                </c:pt>
                <c:pt idx="2">
                  <c:v>2020</c:v>
                </c:pt>
                <c:pt idx="3">
                  <c:v>2022</c:v>
                </c:pt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0.87</c:v>
                </c:pt>
                <c:pt idx="1">
                  <c:v>0.75</c:v>
                </c:pt>
                <c:pt idx="2">
                  <c:v>0.86</c:v>
                </c:pt>
                <c:pt idx="3">
                  <c:v>0.92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FE8-4141-85C4-DDE6BD223B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dropLines>
        <c:marker val="1"/>
        <c:smooth val="0"/>
        <c:axId val="1945743487"/>
        <c:axId val="1945562703"/>
      </c:lineChart>
      <c:catAx>
        <c:axId val="1945743487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50"/>
        <c:noMultiLvlLbl val="0"/>
      </c:catAx>
      <c:valAx>
        <c:axId val="1945562703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545641783062621"/>
          <c:y val="6.2187684996236565E-2"/>
          <c:w val="0.63361012347024503"/>
          <c:h val="0.7486747337443524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7.5553229995294138E-2"/>
                  <c:y val="4.20307510763506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1B8-324B-A828-62A2A6DA5C80}"/>
                </c:ext>
              </c:extLst>
            </c:dLbl>
            <c:dLbl>
              <c:idx val="2"/>
              <c:layout>
                <c:manualLayout>
                  <c:x val="-8.1224776374486718E-2"/>
                  <c:y val="3.81184314642977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FE8-4141-85C4-DDE6BD223B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2018</c:v>
                </c:pt>
                <c:pt idx="2">
                  <c:v>2020</c:v>
                </c:pt>
                <c:pt idx="3">
                  <c:v>2022</c:v>
                </c:pt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0.86</c:v>
                </c:pt>
                <c:pt idx="1">
                  <c:v>0.89</c:v>
                </c:pt>
                <c:pt idx="2">
                  <c:v>0.85</c:v>
                </c:pt>
                <c:pt idx="3">
                  <c:v>0.88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FE8-4141-85C4-DDE6BD223B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dropLines>
        <c:marker val="1"/>
        <c:smooth val="0"/>
        <c:axId val="1945743487"/>
        <c:axId val="1945562703"/>
      </c:lineChart>
      <c:catAx>
        <c:axId val="1945743487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50"/>
        <c:noMultiLvlLbl val="0"/>
      </c:catAx>
      <c:valAx>
        <c:axId val="1945562703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545641783062621"/>
          <c:y val="6.2187684996236565E-2"/>
          <c:w val="0.63361012347024503"/>
          <c:h val="0.7486747337443524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7.5553229995294138E-2"/>
                  <c:y val="4.20307510763506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219-A245-A503-D32B2DAE07D5}"/>
                </c:ext>
              </c:extLst>
            </c:dLbl>
            <c:dLbl>
              <c:idx val="2"/>
              <c:layout>
                <c:manualLayout>
                  <c:x val="-7.1978085585525459E-2"/>
                  <c:y val="3.31162710824319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FE8-4141-85C4-DDE6BD223B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2018</c:v>
                </c:pt>
                <c:pt idx="2">
                  <c:v>2020</c:v>
                </c:pt>
                <c:pt idx="3">
                  <c:v>2022</c:v>
                </c:pt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0.83</c:v>
                </c:pt>
                <c:pt idx="1">
                  <c:v>0.84</c:v>
                </c:pt>
                <c:pt idx="2">
                  <c:v>0.83</c:v>
                </c:pt>
                <c:pt idx="3">
                  <c:v>0.83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FE8-4141-85C4-DDE6BD223B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dropLines>
        <c:marker val="1"/>
        <c:smooth val="0"/>
        <c:axId val="1945743487"/>
        <c:axId val="1945562703"/>
      </c:lineChart>
      <c:catAx>
        <c:axId val="1945743487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50"/>
        <c:noMultiLvlLbl val="0"/>
      </c:catAx>
      <c:valAx>
        <c:axId val="1945562703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929194132695597"/>
          <c:y val="4.9682284041572287E-2"/>
          <c:w val="0.63361012347024503"/>
          <c:h val="0.7486747337443524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8.1717690521268233E-2"/>
                  <c:y val="3.70285906944849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BDF-804D-8A5B-D7D0180A0412}"/>
                </c:ext>
              </c:extLst>
            </c:dLbl>
            <c:dLbl>
              <c:idx val="1"/>
              <c:layout>
                <c:manualLayout>
                  <c:x val="-0.10329330236217758"/>
                  <c:y val="-3.3001654651634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BDF-804D-8A5B-D7D0180A0412}"/>
                </c:ext>
              </c:extLst>
            </c:dLbl>
            <c:dLbl>
              <c:idx val="2"/>
              <c:layout>
                <c:manualLayout>
                  <c:x val="-6.5813625059551364E-2"/>
                  <c:y val="-4.94193752183521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BDF-804D-8A5B-D7D0180A0412}"/>
                </c:ext>
              </c:extLst>
            </c:dLbl>
            <c:dLbl>
              <c:idx val="3"/>
              <c:layout>
                <c:manualLayout>
                  <c:x val="-1.8451395291662825E-2"/>
                  <c:y val="4.20307510763506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BDF-804D-8A5B-D7D0180A04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2018</c:v>
                </c:pt>
                <c:pt idx="2">
                  <c:v>2020</c:v>
                </c:pt>
                <c:pt idx="3">
                  <c:v>2022</c:v>
                </c:pt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0.86</c:v>
                </c:pt>
                <c:pt idx="1">
                  <c:v>0.88</c:v>
                </c:pt>
                <c:pt idx="2">
                  <c:v>0.94</c:v>
                </c:pt>
                <c:pt idx="3">
                  <c:v>0.92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BDF-804D-8A5B-D7D0180A041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dropLines>
        <c:marker val="1"/>
        <c:smooth val="0"/>
        <c:axId val="1945743487"/>
        <c:axId val="1945562703"/>
      </c:lineChart>
      <c:catAx>
        <c:axId val="1945743487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50"/>
        <c:noMultiLvlLbl val="0"/>
      </c:catAx>
      <c:valAx>
        <c:axId val="1945562703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545641783062621"/>
          <c:y val="6.2187684996236565E-2"/>
          <c:w val="0.63361012347024503"/>
          <c:h val="0.7486747337443524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7.5553229995294138E-2"/>
                  <c:y val="2.45231897398206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35C0-EA4C-AA6D-901705A3DE59}"/>
                </c:ext>
              </c:extLst>
            </c:dLbl>
            <c:dLbl>
              <c:idx val="1"/>
              <c:layout>
                <c:manualLayout>
                  <c:x val="-0.127951144466074"/>
                  <c:y val="-3.80038150335007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5C0-EA4C-AA6D-901705A3DE59}"/>
                </c:ext>
              </c:extLst>
            </c:dLbl>
            <c:dLbl>
              <c:idx val="2"/>
              <c:layout>
                <c:manualLayout>
                  <c:x val="-7.5060315848512513E-2"/>
                  <c:y val="-4.44172148364864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BDF-804D-8A5B-D7D0180A0412}"/>
                </c:ext>
              </c:extLst>
            </c:dLbl>
            <c:dLbl>
              <c:idx val="3"/>
              <c:layout>
                <c:manualLayout>
                  <c:x val="-1.2286934765688725E-2"/>
                  <c:y val="2.952535012168641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5C0-EA4C-AA6D-901705A3DE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2018</c:v>
                </c:pt>
                <c:pt idx="2">
                  <c:v>2020</c:v>
                </c:pt>
                <c:pt idx="3">
                  <c:v>2022</c:v>
                </c:pt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0.84</c:v>
                </c:pt>
                <c:pt idx="1">
                  <c:v>0.88</c:v>
                </c:pt>
                <c:pt idx="2">
                  <c:v>0.95</c:v>
                </c:pt>
                <c:pt idx="3">
                  <c:v>0.93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BDF-804D-8A5B-D7D0180A041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dropLines>
        <c:marker val="1"/>
        <c:smooth val="0"/>
        <c:axId val="1945743487"/>
        <c:axId val="1945562703"/>
      </c:lineChart>
      <c:catAx>
        <c:axId val="1945743487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50"/>
        <c:noMultiLvlLbl val="0"/>
      </c:catAx>
      <c:valAx>
        <c:axId val="1945562703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545641783062621"/>
          <c:y val="6.2187684996236565E-2"/>
          <c:w val="0.63361012347024503"/>
          <c:h val="0.7486747337443524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7.5553229995294138E-2"/>
                  <c:y val="3.95296708854178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A6A-C64F-94A8-CDB25C30EFBE}"/>
                </c:ext>
              </c:extLst>
            </c:dLbl>
            <c:dLbl>
              <c:idx val="2"/>
              <c:layout>
                <c:manualLayout>
                  <c:x val="-0.11512930926734416"/>
                  <c:y val="-4.94193752183521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BDF-804D-8A5B-D7D0180A04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2018</c:v>
                </c:pt>
                <c:pt idx="2">
                  <c:v>2020</c:v>
                </c:pt>
                <c:pt idx="3">
                  <c:v>2022</c:v>
                </c:pt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0.87</c:v>
                </c:pt>
                <c:pt idx="1">
                  <c:v>0.75</c:v>
                </c:pt>
                <c:pt idx="2">
                  <c:v>0.92</c:v>
                </c:pt>
                <c:pt idx="3">
                  <c:v>0.96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BDF-804D-8A5B-D7D0180A041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dropLines>
        <c:marker val="1"/>
        <c:smooth val="0"/>
        <c:axId val="1945743487"/>
        <c:axId val="1945562703"/>
      </c:lineChart>
      <c:catAx>
        <c:axId val="1945743487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50"/>
        <c:noMultiLvlLbl val="0"/>
      </c:catAx>
      <c:valAx>
        <c:axId val="1945562703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545641783062621"/>
          <c:y val="6.2187684996236565E-2"/>
          <c:w val="0.63361012347024503"/>
          <c:h val="0.7486747337443524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0.10280038821539596"/>
                  <c:y val="-4.94193752183521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BDF-804D-8A5B-D7D0180A04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2018</c:v>
                </c:pt>
                <c:pt idx="2">
                  <c:v>2020</c:v>
                </c:pt>
                <c:pt idx="3">
                  <c:v>2022</c:v>
                </c:pt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0.86</c:v>
                </c:pt>
                <c:pt idx="1">
                  <c:v>0.89</c:v>
                </c:pt>
                <c:pt idx="2">
                  <c:v>0.92</c:v>
                </c:pt>
                <c:pt idx="3">
                  <c:v>0.93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BDF-804D-8A5B-D7D0180A041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dropLines>
        <c:marker val="1"/>
        <c:smooth val="0"/>
        <c:axId val="1945743487"/>
        <c:axId val="1945562703"/>
      </c:lineChart>
      <c:catAx>
        <c:axId val="1945743487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50"/>
        <c:noMultiLvlLbl val="0"/>
      </c:catAx>
      <c:valAx>
        <c:axId val="1945562703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545641783062621"/>
          <c:y val="6.2187684996236565E-2"/>
          <c:w val="0.63361012347024503"/>
          <c:h val="0.7486747337443524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9.0471467163447755E-2"/>
                  <c:y val="-3.65653985205421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BDF-804D-8A5B-D7D0180A04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2018</c:v>
                </c:pt>
                <c:pt idx="2">
                  <c:v>2020</c:v>
                </c:pt>
                <c:pt idx="3">
                  <c:v>2022</c:v>
                </c:pt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0.83</c:v>
                </c:pt>
                <c:pt idx="1">
                  <c:v>0.84</c:v>
                </c:pt>
                <c:pt idx="2">
                  <c:v>0.87</c:v>
                </c:pt>
                <c:pt idx="3">
                  <c:v>0.88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BDF-804D-8A5B-D7D0180A041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dropLines>
        <c:marker val="1"/>
        <c:smooth val="0"/>
        <c:axId val="1945743487"/>
        <c:axId val="1945562703"/>
      </c:lineChart>
      <c:catAx>
        <c:axId val="1945743487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50"/>
        <c:noMultiLvlLbl val="0"/>
      </c:catAx>
      <c:valAx>
        <c:axId val="1945562703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Policy-maker and researcher </c:v>
                </c:pt>
                <c:pt idx="1">
                  <c:v>OSH intermediary </c:v>
                </c:pt>
                <c:pt idx="2">
                  <c:v>Researcher </c:v>
                </c:pt>
                <c:pt idx="3">
                  <c:v>Policy-maker 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0.94</c:v>
                </c:pt>
                <c:pt idx="1">
                  <c:v>0.95</c:v>
                </c:pt>
                <c:pt idx="2">
                  <c:v>0.96</c:v>
                </c:pt>
                <c:pt idx="3">
                  <c:v>0.91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49-5D41-968C-B9F731BAA1F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Policy-maker and researcher </c:v>
                </c:pt>
                <c:pt idx="1">
                  <c:v>OSH intermediary </c:v>
                </c:pt>
                <c:pt idx="2">
                  <c:v>Researcher </c:v>
                </c:pt>
                <c:pt idx="3">
                  <c:v>Policy-maker 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0.92</c:v>
                </c:pt>
                <c:pt idx="1">
                  <c:v>0.91</c:v>
                </c:pt>
                <c:pt idx="2">
                  <c:v>0.93</c:v>
                </c:pt>
                <c:pt idx="3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49-5D41-968C-B9F731BAA1F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4322916666666666E-2"/>
          <c:y val="1.3203008206657227E-2"/>
          <c:w val="0.97135416666666663"/>
          <c:h val="0.790688656432775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356-EB4D-B99F-9F5D4447E8A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Workplace intermediary</c:v>
                </c:pt>
                <c:pt idx="1">
                  <c:v>Policy makers &amp; Researchers</c:v>
                </c:pt>
                <c:pt idx="2">
                  <c:v>None of the above</c:v>
                </c:pt>
                <c:pt idx="3">
                  <c:v>Policy-maker</c:v>
                </c:pt>
                <c:pt idx="4">
                  <c:v>Researcher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0.41</c:v>
                </c:pt>
                <c:pt idx="1">
                  <c:v>0.36</c:v>
                </c:pt>
                <c:pt idx="2">
                  <c:v>0.28999999999999998</c:v>
                </c:pt>
                <c:pt idx="3">
                  <c:v>0.24</c:v>
                </c:pt>
                <c:pt idx="4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56-EB4D-B99F-9F5D4447E8A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8"/>
        <c:overlap val="-27"/>
        <c:axId val="2001111007"/>
        <c:axId val="2001193263"/>
      </c:barChart>
      <c:catAx>
        <c:axId val="20011110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01193263"/>
        <c:crosses val="autoZero"/>
        <c:auto val="1"/>
        <c:lblAlgn val="ctr"/>
        <c:lblOffset val="100"/>
        <c:noMultiLvlLbl val="0"/>
      </c:catAx>
      <c:valAx>
        <c:axId val="200119326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00111100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Policy-maker and researcher </c:v>
                </c:pt>
                <c:pt idx="1">
                  <c:v>OSH intermediary </c:v>
                </c:pt>
                <c:pt idx="2">
                  <c:v>Researcher </c:v>
                </c:pt>
                <c:pt idx="3">
                  <c:v>Policy-maker 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0.89</c:v>
                </c:pt>
                <c:pt idx="1">
                  <c:v>0.87</c:v>
                </c:pt>
                <c:pt idx="2">
                  <c:v>0.88</c:v>
                </c:pt>
                <c:pt idx="3">
                  <c:v>0.89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49-5D41-968C-B9F731BAA1F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545641783062621"/>
          <c:y val="6.2187684996236565E-2"/>
          <c:w val="0.63361012347024503"/>
          <c:h val="0.7486747337443524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8.4307006637473661E-2"/>
                  <c:y val="-4.19161346455536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A50-7844-8658-11AC78F9B1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2018</c:v>
                </c:pt>
                <c:pt idx="2">
                  <c:v>2020</c:v>
                </c:pt>
                <c:pt idx="3">
                  <c:v>2022</c:v>
                </c:pt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0.9</c:v>
                </c:pt>
                <c:pt idx="1">
                  <c:v>0.92</c:v>
                </c:pt>
                <c:pt idx="2">
                  <c:v>0.94</c:v>
                </c:pt>
                <c:pt idx="3">
                  <c:v>0.95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A50-7844-8658-11AC78F9B15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dropLines>
        <c:marker val="1"/>
        <c:smooth val="0"/>
        <c:axId val="1945743487"/>
        <c:axId val="1945562703"/>
      </c:lineChart>
      <c:catAx>
        <c:axId val="1945743487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50"/>
        <c:noMultiLvlLbl val="0"/>
      </c:catAx>
      <c:valAx>
        <c:axId val="1945562703"/>
        <c:scaling>
          <c:orientation val="minMax"/>
          <c:min val="0.5"/>
        </c:scaling>
        <c:delete val="1"/>
        <c:axPos val="l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545641783062621"/>
          <c:y val="6.2187684996236565E-2"/>
          <c:w val="0.63361012347024503"/>
          <c:h val="0.7486747337443524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7.1978085585525459E-2"/>
                  <c:y val="-4.28318844792416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A50-7844-8658-11AC78F9B1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2018</c:v>
                </c:pt>
                <c:pt idx="2">
                  <c:v>2020</c:v>
                </c:pt>
                <c:pt idx="3">
                  <c:v>2022</c:v>
                </c:pt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0.85</c:v>
                </c:pt>
                <c:pt idx="1">
                  <c:v>0.9</c:v>
                </c:pt>
                <c:pt idx="2">
                  <c:v>0.92</c:v>
                </c:pt>
                <c:pt idx="3">
                  <c:v>0.91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A50-7844-8658-11AC78F9B15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dropLines>
        <c:marker val="1"/>
        <c:smooth val="0"/>
        <c:axId val="1945743487"/>
        <c:axId val="1945562703"/>
      </c:lineChart>
      <c:catAx>
        <c:axId val="1945743487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50"/>
        <c:noMultiLvlLbl val="0"/>
      </c:catAx>
      <c:valAx>
        <c:axId val="1945562703"/>
        <c:scaling>
          <c:orientation val="minMax"/>
          <c:min val="0.5"/>
        </c:scaling>
        <c:delete val="1"/>
        <c:axPos val="l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545641783062621"/>
          <c:y val="6.2187684996236565E-2"/>
          <c:w val="0.63361012347024503"/>
          <c:h val="0.7486747337443524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7.2470999732307084E-2"/>
                  <c:y val="-7.6308055555555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B8F-8C40-9726-56E7DBB07712}"/>
                </c:ext>
              </c:extLst>
            </c:dLbl>
            <c:dLbl>
              <c:idx val="2"/>
              <c:layout>
                <c:manualLayout>
                  <c:x val="-7.5060315848512513E-2"/>
                  <c:y val="-4.19161346455536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A50-7844-8658-11AC78F9B1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2018</c:v>
                </c:pt>
                <c:pt idx="2">
                  <c:v>2020</c:v>
                </c:pt>
                <c:pt idx="3">
                  <c:v>2022</c:v>
                </c:pt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0.81</c:v>
                </c:pt>
                <c:pt idx="1">
                  <c:v>0.89</c:v>
                </c:pt>
                <c:pt idx="2">
                  <c:v>0.9</c:v>
                </c:pt>
                <c:pt idx="3">
                  <c:v>0.88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A50-7844-8658-11AC78F9B15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dropLines>
        <c:marker val="1"/>
        <c:smooth val="0"/>
        <c:axId val="1945743487"/>
        <c:axId val="1945562703"/>
      </c:lineChart>
      <c:catAx>
        <c:axId val="1945743487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50"/>
        <c:noMultiLvlLbl val="0"/>
      </c:catAx>
      <c:valAx>
        <c:axId val="1945562703"/>
        <c:scaling>
          <c:orientation val="minMax"/>
          <c:min val="0.5"/>
        </c:scaling>
        <c:delete val="1"/>
        <c:axPos val="l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29205005444869"/>
          <c:y val="0.12568777777777779"/>
          <c:w val="0.63361012347024503"/>
          <c:h val="0.6992858333333333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7.5060315848512513E-2"/>
                  <c:y val="-5.69226157911507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231-A841-B12D-2397BEAFE1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2018</c:v>
                </c:pt>
                <c:pt idx="2">
                  <c:v>2020</c:v>
                </c:pt>
                <c:pt idx="3">
                  <c:v>2022</c:v>
                </c:pt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0.9</c:v>
                </c:pt>
                <c:pt idx="1">
                  <c:v>0.92</c:v>
                </c:pt>
                <c:pt idx="2">
                  <c:v>0.94</c:v>
                </c:pt>
                <c:pt idx="3">
                  <c:v>0.96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231-A841-B12D-2397BEAFE1B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dropLines>
        <c:marker val="1"/>
        <c:smooth val="0"/>
        <c:axId val="1945743487"/>
        <c:axId val="1945562703"/>
      </c:lineChart>
      <c:catAx>
        <c:axId val="1945743487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50"/>
        <c:noMultiLvlLbl val="0"/>
      </c:catAx>
      <c:valAx>
        <c:axId val="1945562703"/>
        <c:scaling>
          <c:orientation val="minMax"/>
          <c:min val="0.5"/>
        </c:scaling>
        <c:delete val="1"/>
        <c:axPos val="l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545641783062621"/>
          <c:y val="6.2187684996236565E-2"/>
          <c:w val="0.63361012347024503"/>
          <c:h val="0.7486747337443524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8.1224776374486718E-2"/>
                  <c:y val="-4.44172148364864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231-A841-B12D-2397BEAFE1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2018</c:v>
                </c:pt>
                <c:pt idx="2">
                  <c:v>2020</c:v>
                </c:pt>
                <c:pt idx="3">
                  <c:v>2022</c:v>
                </c:pt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0.85</c:v>
                </c:pt>
                <c:pt idx="1">
                  <c:v>0.9</c:v>
                </c:pt>
                <c:pt idx="2">
                  <c:v>0.92</c:v>
                </c:pt>
                <c:pt idx="3">
                  <c:v>0.93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231-A841-B12D-2397BEAFE1B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dropLines>
        <c:marker val="1"/>
        <c:smooth val="0"/>
        <c:axId val="1945743487"/>
        <c:axId val="1945562703"/>
      </c:lineChart>
      <c:catAx>
        <c:axId val="1945743487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50"/>
        <c:noMultiLvlLbl val="0"/>
      </c:catAx>
      <c:valAx>
        <c:axId val="1945562703"/>
        <c:scaling>
          <c:orientation val="minMax"/>
          <c:min val="0.5"/>
        </c:scaling>
        <c:delete val="1"/>
        <c:axPos val="l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312748080098183"/>
          <c:y val="6.2187777777777772E-2"/>
          <c:w val="0.63361012347024503"/>
          <c:h val="0.7486747337443524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7.8635460258281248E-2"/>
                  <c:y val="-7.73347222222221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B0C-7A4D-9FA3-53CF5C6B246E}"/>
                </c:ext>
              </c:extLst>
            </c:dLbl>
            <c:dLbl>
              <c:idx val="2"/>
              <c:layout>
                <c:manualLayout>
                  <c:x val="-8.7389236900460715E-2"/>
                  <c:y val="-4.19161346455536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231-A841-B12D-2397BEAFE1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2018</c:v>
                </c:pt>
                <c:pt idx="2">
                  <c:v>2020</c:v>
                </c:pt>
                <c:pt idx="3">
                  <c:v>2022</c:v>
                </c:pt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0.81</c:v>
                </c:pt>
                <c:pt idx="1">
                  <c:v>0.89</c:v>
                </c:pt>
                <c:pt idx="2">
                  <c:v>0.9</c:v>
                </c:pt>
                <c:pt idx="3">
                  <c:v>0.91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231-A841-B12D-2397BEAFE1B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dropLines>
        <c:marker val="1"/>
        <c:smooth val="0"/>
        <c:axId val="1945743487"/>
        <c:axId val="1945562703"/>
      </c:lineChart>
      <c:catAx>
        <c:axId val="1945743487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50"/>
        <c:noMultiLvlLbl val="0"/>
      </c:catAx>
      <c:valAx>
        <c:axId val="1945562703"/>
        <c:scaling>
          <c:orientation val="minMax"/>
          <c:min val="0.5"/>
        </c:scaling>
        <c:delete val="1"/>
        <c:axPos val="l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333151807957859"/>
          <c:y val="4.4764940004993467E-2"/>
          <c:w val="0.43373311972240047"/>
          <c:h val="0.91793094332417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C12B-0E4F-B856-98D86CF3331E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C12B-0E4F-B856-98D86CF3331E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C12B-0E4F-B856-98D86CF3331E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C12B-0E4F-B856-98D86CF3331E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C12B-0E4F-B856-98D86CF3331E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C12B-0E4F-B856-98D86CF3331E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C12B-0E4F-B856-98D86CF3331E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C12B-0E4F-B856-98D86CF3331E}"/>
                </c:ext>
              </c:extLst>
            </c:dLbl>
            <c:dLbl>
              <c:idx val="8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97C1624-D8C7-F04E-94F0-DA0B6B763BD3}" type="VALUE">
                      <a:rPr lang="en-US">
                        <a:solidFill>
                          <a:schemeClr val="tx1"/>
                        </a:solidFill>
                      </a:rPr>
                      <a:pPr>
                        <a:defRPr sz="1200">
                          <a:solidFill>
                            <a:schemeClr val="tx1"/>
                          </a:solidFill>
                        </a:defRPr>
                      </a:pPr>
                      <a:t>[VALUE]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12B-0E4F-B856-98D86CF333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I did not use the work of EU-OSHA</c:v>
                </c:pt>
                <c:pt idx="1">
                  <c:v>I used it for something else</c:v>
                </c:pt>
                <c:pt idx="2">
                  <c:v> have used the work for policy-making at European level</c:v>
                </c:pt>
                <c:pt idx="3">
                  <c:v>I have used the work for policy-making at national, regional or local level</c:v>
                </c:pt>
                <c:pt idx="4">
                  <c:v>I was guided to information from other sources than EU-OSHA </c:v>
                </c:pt>
                <c:pt idx="5">
                  <c:v>I have used the work for further research</c:v>
                </c:pt>
                <c:pt idx="6">
                  <c:v>I have used the work for awareness raising purposes at European, national or enterprise</c:v>
                </c:pt>
                <c:pt idx="7">
                  <c:v>I have talked with others about it </c:v>
                </c:pt>
                <c:pt idx="8">
                  <c:v>I have used the work to address occupational safety and health issues at enterprise or workplace level 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0.09</c:v>
                </c:pt>
                <c:pt idx="1">
                  <c:v>0.05</c:v>
                </c:pt>
                <c:pt idx="2">
                  <c:v>0.06</c:v>
                </c:pt>
                <c:pt idx="3">
                  <c:v>0.14000000000000001</c:v>
                </c:pt>
                <c:pt idx="4">
                  <c:v>0.18</c:v>
                </c:pt>
                <c:pt idx="5">
                  <c:v>0.25</c:v>
                </c:pt>
                <c:pt idx="6">
                  <c:v>0.3</c:v>
                </c:pt>
                <c:pt idx="7">
                  <c:v>0.38</c:v>
                </c:pt>
                <c:pt idx="8">
                  <c:v>0.62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2B-0E4F-B856-98D86CF3331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32979489585081"/>
          <c:y val="4.4764940004993467E-2"/>
          <c:w val="0.46162069343062029"/>
          <c:h val="0.91793094332417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2070-0342-A926-A34703DDA52F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2070-0342-A926-A34703DDA52F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2070-0342-A926-A34703DDA52F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2070-0342-A926-A34703DDA52F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2070-0342-A926-A34703DDA52F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2070-0342-A926-A34703DDA52F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2070-0342-A926-A34703DDA52F}"/>
                </c:ext>
              </c:extLst>
            </c:dLbl>
            <c:dLbl>
              <c:idx val="7"/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9B8C-4738-8DFB-53B62164A3FD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B8C-4738-8DFB-53B62164A3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I did not use the work of EU-OSHA</c:v>
                </c:pt>
                <c:pt idx="1">
                  <c:v>I used it for something else</c:v>
                </c:pt>
                <c:pt idx="2">
                  <c:v> have used the work for policy-making at European level</c:v>
                </c:pt>
                <c:pt idx="3">
                  <c:v>I have used the work for policy-making at national, regional or local level</c:v>
                </c:pt>
                <c:pt idx="4">
                  <c:v>I was guided to information from other sources than EU-OSHA </c:v>
                </c:pt>
                <c:pt idx="5">
                  <c:v>I have used the work for further research</c:v>
                </c:pt>
                <c:pt idx="6">
                  <c:v>I have used the work for awareness raising purposes at European, national or enterprise</c:v>
                </c:pt>
                <c:pt idx="7">
                  <c:v>I have talked with others about it </c:v>
                </c:pt>
                <c:pt idx="8">
                  <c:v>I have used the work to address occupational safety and health issues at enterprise or workplace level 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0.08</c:v>
                </c:pt>
                <c:pt idx="1">
                  <c:v>0.03</c:v>
                </c:pt>
                <c:pt idx="2">
                  <c:v>0.13</c:v>
                </c:pt>
                <c:pt idx="3">
                  <c:v>0.28999999999999998</c:v>
                </c:pt>
                <c:pt idx="4">
                  <c:v>0.18</c:v>
                </c:pt>
                <c:pt idx="5">
                  <c:v>0.34</c:v>
                </c:pt>
                <c:pt idx="6">
                  <c:v>0.23</c:v>
                </c:pt>
                <c:pt idx="7">
                  <c:v>0.39</c:v>
                </c:pt>
                <c:pt idx="8">
                  <c:v>0.66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2B-0E4F-B856-98D86CF3331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046208655690707"/>
          <c:y val="4.4764940004993467E-2"/>
          <c:w val="0.50445643695849229"/>
          <c:h val="0.91793094332417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D97F-1B46-8B75-3DDA696D3C63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D97F-1B46-8B75-3DDA696D3C63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D97F-1B46-8B75-3DDA696D3C63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D97F-1B46-8B75-3DDA696D3C63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D97F-1B46-8B75-3DDA696D3C63}"/>
                </c:ext>
              </c:extLst>
            </c:dLbl>
            <c:dLbl>
              <c:idx val="5"/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6983-4A41-8491-FF0BDE2882A6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6983-4A41-8491-FF0BDE2882A6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6983-4A41-8491-FF0BDE2882A6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6983-4A41-8491-FF0BDE2882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I did not use the work of EU-OSHA</c:v>
                </c:pt>
                <c:pt idx="1">
                  <c:v>I used it for something else</c:v>
                </c:pt>
                <c:pt idx="2">
                  <c:v> have used the work for policy-making at European level</c:v>
                </c:pt>
                <c:pt idx="3">
                  <c:v>I have used the work for policy-making at national, regional or local level</c:v>
                </c:pt>
                <c:pt idx="4">
                  <c:v>I was guided to information from other sources than EU-OSHA </c:v>
                </c:pt>
                <c:pt idx="5">
                  <c:v>I have used the work for further research</c:v>
                </c:pt>
                <c:pt idx="6">
                  <c:v>I have used the work for awareness raising purposes at European, national or enterprise</c:v>
                </c:pt>
                <c:pt idx="7">
                  <c:v>I have talked with others about it </c:v>
                </c:pt>
                <c:pt idx="8">
                  <c:v>I have used the work to address occupational safety and health issues at enterprise or workplace level 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0.06</c:v>
                </c:pt>
                <c:pt idx="1">
                  <c:v>0.08</c:v>
                </c:pt>
                <c:pt idx="2">
                  <c:v>0.06</c:v>
                </c:pt>
                <c:pt idx="3">
                  <c:v>0.18</c:v>
                </c:pt>
                <c:pt idx="4">
                  <c:v>0.24</c:v>
                </c:pt>
                <c:pt idx="5">
                  <c:v>0.36</c:v>
                </c:pt>
                <c:pt idx="6">
                  <c:v>0.67</c:v>
                </c:pt>
                <c:pt idx="7">
                  <c:v>0.39</c:v>
                </c:pt>
                <c:pt idx="8">
                  <c:v>0.55000000000000004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2B-0E4F-B856-98D86CF3331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359049409753984"/>
          <c:y val="5.9686586673324618E-2"/>
          <c:w val="0.63361012347024503"/>
          <c:h val="0.7486747337443524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2014</c:v>
                </c:pt>
                <c:pt idx="1">
                  <c:v>2016</c:v>
                </c:pt>
                <c:pt idx="2">
                  <c:v>2018</c:v>
                </c:pt>
                <c:pt idx="3">
                  <c:v>2020</c:v>
                </c:pt>
                <c:pt idx="4">
                  <c:v>2022</c:v>
                </c:pt>
              </c:numCache>
            </c:numRef>
          </c:cat>
          <c:val>
            <c:numRef>
              <c:f>Sheet1!$B$2:$B$7</c:f>
              <c:numCache>
                <c:formatCode>0%</c:formatCode>
                <c:ptCount val="6"/>
                <c:pt idx="0">
                  <c:v>0.7</c:v>
                </c:pt>
                <c:pt idx="1">
                  <c:v>0.88</c:v>
                </c:pt>
                <c:pt idx="2">
                  <c:v>0.89</c:v>
                </c:pt>
                <c:pt idx="3">
                  <c:v>0.89</c:v>
                </c:pt>
                <c:pt idx="4">
                  <c:v>0.86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CEB-2442-84BB-C1BF93F688E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945743487"/>
        <c:axId val="1945562703"/>
      </c:lineChart>
      <c:catAx>
        <c:axId val="1945743487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50"/>
        <c:noMultiLvlLbl val="0"/>
      </c:catAx>
      <c:valAx>
        <c:axId val="1945562703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329956164673248"/>
          <c:y val="4.4764940004993467E-2"/>
          <c:w val="0.62161912871523251"/>
          <c:h val="0.91793094332417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1243484683635429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D97F-1B46-8B75-3DDA696D3C63}"/>
                </c:ext>
              </c:extLst>
            </c:dLbl>
            <c:dLbl>
              <c:idx val="1"/>
              <c:layout>
                <c:manualLayout>
                  <c:x val="1.4590674965461634E-3"/>
                  <c:y val="9.0481704506087427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97F-1B46-8B75-3DDA696D3C63}"/>
                </c:ext>
              </c:extLst>
            </c:dLbl>
            <c:dLbl>
              <c:idx val="2"/>
              <c:layout>
                <c:manualLayout>
                  <c:x val="-1.1243484683635429E-3"/>
                  <c:y val="-9.0481704506087427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97F-1B46-8B75-3DDA696D3C63}"/>
                </c:ext>
              </c:extLst>
            </c:dLbl>
            <c:dLbl>
              <c:idx val="3"/>
              <c:layout>
                <c:manualLayout>
                  <c:x val="1.0865790247866778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97F-1B46-8B75-3DDA696D3C63}"/>
                </c:ext>
              </c:extLst>
            </c:dLbl>
            <c:dLbl>
              <c:idx val="4"/>
              <c:layout>
                <c:manualLayout>
                  <c:x val="-5.4243349817722194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97F-1B46-8B75-3DDA696D3C63}"/>
                </c:ext>
              </c:extLst>
            </c:dLbl>
            <c:dLbl>
              <c:idx val="5"/>
              <c:layout>
                <c:manualLayout>
                  <c:x val="5.4753464411819589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840-534C-9B2F-FC72CB9F1B34}"/>
                </c:ext>
              </c:extLst>
            </c:dLbl>
            <c:dLbl>
              <c:idx val="6"/>
              <c:layout>
                <c:manualLayout>
                  <c:x val="1.291847739877894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840-534C-9B2F-FC72CB9F1B34}"/>
                </c:ext>
              </c:extLst>
            </c:dLbl>
            <c:dLbl>
              <c:idx val="7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92F-49A0-A514-07FF4DB78CA3}"/>
                </c:ext>
              </c:extLst>
            </c:dLbl>
            <c:dLbl>
              <c:idx val="8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92F-49A0-A514-07FF4DB78CA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I did not use the work of EU-OSHA</c:v>
                </c:pt>
                <c:pt idx="1">
                  <c:v>I used it for something else</c:v>
                </c:pt>
                <c:pt idx="2">
                  <c:v> have used the work for policy-making at European level</c:v>
                </c:pt>
                <c:pt idx="3">
                  <c:v>I have used the work for policy-making at national, regional or local level</c:v>
                </c:pt>
                <c:pt idx="4">
                  <c:v>I was guided to information from other sources than EU-OSHA </c:v>
                </c:pt>
                <c:pt idx="5">
                  <c:v>I have used the work for further research</c:v>
                </c:pt>
                <c:pt idx="6">
                  <c:v>I have used the work for awareness raising purposes at European, national or enterprise</c:v>
                </c:pt>
                <c:pt idx="7">
                  <c:v>I have talked with others about it </c:v>
                </c:pt>
                <c:pt idx="8">
                  <c:v>I have used the work to address occupational safety and health issues at enterprise or workplace level 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0.09</c:v>
                </c:pt>
                <c:pt idx="1">
                  <c:v>0.03</c:v>
                </c:pt>
                <c:pt idx="2">
                  <c:v>0.02</c:v>
                </c:pt>
                <c:pt idx="3">
                  <c:v>0.13</c:v>
                </c:pt>
                <c:pt idx="4">
                  <c:v>0.18</c:v>
                </c:pt>
                <c:pt idx="5">
                  <c:v>0.28000000000000003</c:v>
                </c:pt>
                <c:pt idx="6">
                  <c:v>0.19</c:v>
                </c:pt>
                <c:pt idx="7">
                  <c:v>0.39</c:v>
                </c:pt>
                <c:pt idx="8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2B-0E4F-B856-98D86CF3331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02432967099006"/>
          <c:y val="4.4764940004993467E-2"/>
          <c:w val="0.63467549374550591"/>
          <c:h val="0.91793094332417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D97F-1B46-8B75-3DDA696D3C63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D97F-1B46-8B75-3DDA696D3C63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D97F-1B46-8B75-3DDA696D3C63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D97F-1B46-8B75-3DDA696D3C63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D97F-1B46-8B75-3DDA696D3C63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40B-4AD4-8210-C959D4911AEA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E40B-4AD4-8210-C959D4911AEA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40B-4AD4-8210-C959D4911AEA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E40B-4AD4-8210-C959D4911A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I did not use the work of EU-OSHA</c:v>
                </c:pt>
                <c:pt idx="1">
                  <c:v>I used it for something else</c:v>
                </c:pt>
                <c:pt idx="2">
                  <c:v> have used the work for policy-making at European level</c:v>
                </c:pt>
                <c:pt idx="3">
                  <c:v>I have used the work for policy-making at national, regional or local level</c:v>
                </c:pt>
                <c:pt idx="4">
                  <c:v>I was guided to information from other sources than EU-OSHA </c:v>
                </c:pt>
                <c:pt idx="5">
                  <c:v>I have used the work for further research</c:v>
                </c:pt>
                <c:pt idx="6">
                  <c:v>I have used the work for awareness raising purposes at European, national or enterprise</c:v>
                </c:pt>
                <c:pt idx="7">
                  <c:v>I have talked with others about it </c:v>
                </c:pt>
                <c:pt idx="8">
                  <c:v>I have used the work to address occupational safety and health issues at enterprise or workplace level 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7.0000000000000007E-2</c:v>
                </c:pt>
                <c:pt idx="1">
                  <c:v>0.05</c:v>
                </c:pt>
                <c:pt idx="2">
                  <c:v>0.1</c:v>
                </c:pt>
                <c:pt idx="3">
                  <c:v>0.24</c:v>
                </c:pt>
                <c:pt idx="4">
                  <c:v>0.19</c:v>
                </c:pt>
                <c:pt idx="5">
                  <c:v>0.34</c:v>
                </c:pt>
                <c:pt idx="6">
                  <c:v>0.39</c:v>
                </c:pt>
                <c:pt idx="7">
                  <c:v>0.39</c:v>
                </c:pt>
                <c:pt idx="8">
                  <c:v>0.61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2B-0E4F-B856-98D86CF3331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1"/>
            </a:solidFill>
            <a:ln w="6350" cap="rnd">
              <a:solidFill>
                <a:schemeClr val="accent1"/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I have used the work to address occupational safety and health issues at enterprise or workplace level </c:v>
                </c:pt>
                <c:pt idx="1">
                  <c:v>I have talked with others about EU-OSHA's work</c:v>
                </c:pt>
                <c:pt idx="2">
                  <c:v>I have used the work for awareness raising purposes at European, national or enterprise </c:v>
                </c:pt>
                <c:pt idx="3">
                  <c:v>I have used the work for further research</c:v>
                </c:pt>
                <c:pt idx="4">
                  <c:v>I was guided to information from other sources than EU-OSHA </c:v>
                </c:pt>
                <c:pt idx="5">
                  <c:v>I have used the work for policy-making at national, regional or local level</c:v>
                </c:pt>
                <c:pt idx="6">
                  <c:v>I have used the work for policy-making at European level </c:v>
                </c:pt>
                <c:pt idx="7">
                  <c:v>I used it for something else</c:v>
                </c:pt>
                <c:pt idx="8">
                  <c:v>I did not use the work of EU-OSHA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0.57999999999999996</c:v>
                </c:pt>
                <c:pt idx="1">
                  <c:v>0.31</c:v>
                </c:pt>
                <c:pt idx="2">
                  <c:v>0.28999999999999998</c:v>
                </c:pt>
                <c:pt idx="3">
                  <c:v>0.27</c:v>
                </c:pt>
                <c:pt idx="4">
                  <c:v>0.15</c:v>
                </c:pt>
                <c:pt idx="5">
                  <c:v>0.11</c:v>
                </c:pt>
                <c:pt idx="6">
                  <c:v>0.05</c:v>
                </c:pt>
                <c:pt idx="7">
                  <c:v>0.05</c:v>
                </c:pt>
                <c:pt idx="8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0C-2349-80A6-8ABC92098D1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 w="6350" cap="rnd">
              <a:solidFill>
                <a:schemeClr val="accent2"/>
              </a:solidFill>
              <a:round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5-BC0C-2349-80A6-8ABC92098D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I have used the work to address occupational safety and health issues at enterprise or workplace level </c:v>
                </c:pt>
                <c:pt idx="1">
                  <c:v>I have talked with others about EU-OSHA's work</c:v>
                </c:pt>
                <c:pt idx="2">
                  <c:v>I have used the work for awareness raising purposes at European, national or enterprise </c:v>
                </c:pt>
                <c:pt idx="3">
                  <c:v>I have used the work for further research</c:v>
                </c:pt>
                <c:pt idx="4">
                  <c:v>I was guided to information from other sources than EU-OSHA </c:v>
                </c:pt>
                <c:pt idx="5">
                  <c:v>I have used the work for policy-making at national, regional or local level</c:v>
                </c:pt>
                <c:pt idx="6">
                  <c:v>I have used the work for policy-making at European level </c:v>
                </c:pt>
                <c:pt idx="7">
                  <c:v>I used it for something else</c:v>
                </c:pt>
                <c:pt idx="8">
                  <c:v>I did not use the work of EU-OSHA</c:v>
                </c:pt>
              </c:strCache>
            </c:strRef>
          </c:cat>
          <c:val>
            <c:numRef>
              <c:f>Sheet1!$C$2:$C$10</c:f>
              <c:numCache>
                <c:formatCode>0%</c:formatCode>
                <c:ptCount val="9"/>
                <c:pt idx="0">
                  <c:v>0.64</c:v>
                </c:pt>
                <c:pt idx="1">
                  <c:v>0.47</c:v>
                </c:pt>
                <c:pt idx="2">
                  <c:v>0.4</c:v>
                </c:pt>
                <c:pt idx="3">
                  <c:v>0.34</c:v>
                </c:pt>
                <c:pt idx="4">
                  <c:v>0.24</c:v>
                </c:pt>
                <c:pt idx="5">
                  <c:v>0.23</c:v>
                </c:pt>
                <c:pt idx="6">
                  <c:v>0.1</c:v>
                </c:pt>
                <c:pt idx="7">
                  <c:v>0.06</c:v>
                </c:pt>
                <c:pt idx="8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0C-2349-80A6-8ABC92098D1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 w="6350" cap="rnd">
              <a:solidFill>
                <a:schemeClr val="accent3"/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I have used the work to address occupational safety and health issues at enterprise or workplace level </c:v>
                </c:pt>
                <c:pt idx="1">
                  <c:v>I have talked with others about EU-OSHA's work</c:v>
                </c:pt>
                <c:pt idx="2">
                  <c:v>I have used the work for awareness raising purposes at European, national or enterprise </c:v>
                </c:pt>
                <c:pt idx="3">
                  <c:v>I have used the work for further research</c:v>
                </c:pt>
                <c:pt idx="4">
                  <c:v>I was guided to information from other sources than EU-OSHA </c:v>
                </c:pt>
                <c:pt idx="5">
                  <c:v>I have used the work for policy-making at national, regional or local level</c:v>
                </c:pt>
                <c:pt idx="6">
                  <c:v>I have used the work for policy-making at European level </c:v>
                </c:pt>
                <c:pt idx="7">
                  <c:v>I used it for something else</c:v>
                </c:pt>
                <c:pt idx="8">
                  <c:v>I did not use the work of EU-OSHA</c:v>
                </c:pt>
              </c:strCache>
            </c:strRef>
          </c:cat>
          <c:val>
            <c:numRef>
              <c:f>Sheet1!$D$2:$D$10</c:f>
              <c:numCache>
                <c:formatCode>0%</c:formatCode>
                <c:ptCount val="9"/>
                <c:pt idx="0">
                  <c:v>0.62</c:v>
                </c:pt>
                <c:pt idx="1">
                  <c:v>0.38</c:v>
                </c:pt>
                <c:pt idx="2">
                  <c:v>0.3</c:v>
                </c:pt>
                <c:pt idx="3">
                  <c:v>0.25</c:v>
                </c:pt>
                <c:pt idx="4">
                  <c:v>0.18</c:v>
                </c:pt>
                <c:pt idx="5">
                  <c:v>0.14000000000000001</c:v>
                </c:pt>
                <c:pt idx="6">
                  <c:v>0.05</c:v>
                </c:pt>
                <c:pt idx="7">
                  <c:v>0.06</c:v>
                </c:pt>
                <c:pt idx="8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C0C-2349-80A6-8ABC92098D1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55582607"/>
        <c:axId val="355584255"/>
      </c:barChart>
      <c:catAx>
        <c:axId val="3555826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5584255"/>
        <c:crosses val="autoZero"/>
        <c:auto val="1"/>
        <c:lblAlgn val="ctr"/>
        <c:lblOffset val="100"/>
        <c:noMultiLvlLbl val="0"/>
      </c:catAx>
      <c:valAx>
        <c:axId val="355584255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55826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68303309692433423"/>
          <c:y val="5.0350976863402432E-2"/>
          <c:w val="0.16990055521290257"/>
          <c:h val="6.51680506548557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371992194350229"/>
          <c:y val="4.4764940004993467E-2"/>
          <c:w val="0.76963047536606088"/>
          <c:h val="0.9179309433241786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dark blue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Musculoskeletal disorders and Healthy Workplaces Campaign Lighten the load</c:v>
                </c:pt>
                <c:pt idx="1">
                  <c:v>OiRA</c:v>
                </c:pt>
                <c:pt idx="2">
                  <c:v>OSH and digitalisation</c:v>
                </c:pt>
                <c:pt idx="3">
                  <c:v>OSH Barometer</c:v>
                </c:pt>
                <c:pt idx="4">
                  <c:v>Emerging risks/foresight</c:v>
                </c:pt>
                <c:pt idx="5">
                  <c:v>OSHwiki </c:v>
                </c:pt>
                <c:pt idx="6">
                  <c:v>Enterprise survey ESENER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0.66</c:v>
                </c:pt>
                <c:pt idx="1">
                  <c:v>0.48</c:v>
                </c:pt>
                <c:pt idx="2">
                  <c:v>0.32</c:v>
                </c:pt>
                <c:pt idx="3">
                  <c:v>0.27</c:v>
                </c:pt>
                <c:pt idx="4">
                  <c:v>0.24</c:v>
                </c:pt>
                <c:pt idx="5">
                  <c:v>0.34</c:v>
                </c:pt>
                <c:pt idx="6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0B-B949-B9B4-BC9395A006E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light blue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Musculoskeletal disorders and Healthy Workplaces Campaign Lighten the load</c:v>
                </c:pt>
                <c:pt idx="1">
                  <c:v>OiRA</c:v>
                </c:pt>
                <c:pt idx="2">
                  <c:v>OSH and digitalisation</c:v>
                </c:pt>
                <c:pt idx="3">
                  <c:v>OSH Barometer</c:v>
                </c:pt>
                <c:pt idx="4">
                  <c:v>Emerging risks/foresight</c:v>
                </c:pt>
                <c:pt idx="5">
                  <c:v>OSHwiki </c:v>
                </c:pt>
                <c:pt idx="6">
                  <c:v>Enterprise survey ESENER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0.27</c:v>
                </c:pt>
                <c:pt idx="1">
                  <c:v>0.35</c:v>
                </c:pt>
                <c:pt idx="2">
                  <c:v>0.47</c:v>
                </c:pt>
                <c:pt idx="3">
                  <c:v>0.46</c:v>
                </c:pt>
                <c:pt idx="4">
                  <c:v>0.46</c:v>
                </c:pt>
                <c:pt idx="5">
                  <c:v>0.35</c:v>
                </c:pt>
                <c:pt idx="6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D0B-B949-B9B4-BC9395A006E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100"/>
        <c:axId val="1945743487"/>
        <c:axId val="1945562703"/>
      </c:barChart>
      <c:catAx>
        <c:axId val="1945743487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783061556247346"/>
          <c:y val="4.7521050347222218E-2"/>
          <c:w val="0.74003944981165881"/>
          <c:h val="0.9179309433241786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dark blue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8.5759494900329285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8CC-AD4B-95FB-C38482E57D61}"/>
                </c:ext>
              </c:extLst>
            </c:dLbl>
            <c:dLbl>
              <c:idx val="1"/>
              <c:layout>
                <c:manualLayout>
                  <c:x val="1.5624523041897877E-2"/>
                  <c:y val="5.512152777777778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28CC-AD4B-95FB-C38482E57D61}"/>
                </c:ext>
              </c:extLst>
            </c:dLbl>
            <c:dLbl>
              <c:idx val="2"/>
              <c:layout>
                <c:manualLayout>
                  <c:x val="-3.461571121494653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8CC-AD4B-95FB-C38482E57D61}"/>
                </c:ext>
              </c:extLst>
            </c:dLbl>
            <c:dLbl>
              <c:idx val="3"/>
              <c:layout>
                <c:manualLayout>
                  <c:x val="4.9273414168076197E-3"/>
                  <c:y val="-1.010549668636587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8CC-AD4B-95FB-C38482E57D61}"/>
                </c:ext>
              </c:extLst>
            </c:dLbl>
            <c:dLbl>
              <c:idx val="4"/>
              <c:layout>
                <c:manualLayout>
                  <c:x val="-1.1255794954220348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8CC-AD4B-95FB-C38482E57D61}"/>
                </c:ext>
              </c:extLst>
            </c:dLbl>
            <c:dLbl>
              <c:idx val="6"/>
              <c:layout>
                <c:manualLayout>
                  <c:x val="-2.7314610027955641E-2"/>
                  <c:y val="-2.756076388888901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8CC-AD4B-95FB-C38482E57D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Emerging risks/foresight</c:v>
                </c:pt>
                <c:pt idx="1">
                  <c:v>Enterprise survey ESENER</c:v>
                </c:pt>
                <c:pt idx="2">
                  <c:v>OSH and digitalisation</c:v>
                </c:pt>
                <c:pt idx="3">
                  <c:v>OSH Barometer</c:v>
                </c:pt>
                <c:pt idx="4">
                  <c:v>OiRA</c:v>
                </c:pt>
                <c:pt idx="5">
                  <c:v>OSHwiki </c:v>
                </c:pt>
                <c:pt idx="6">
                  <c:v>Musculoskeletal disorders and Healthy Workplaces Campaign Lighten the load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0.2</c:v>
                </c:pt>
                <c:pt idx="1">
                  <c:v>0.22</c:v>
                </c:pt>
                <c:pt idx="2">
                  <c:v>0.28000000000000003</c:v>
                </c:pt>
                <c:pt idx="3">
                  <c:v>0.36</c:v>
                </c:pt>
                <c:pt idx="4">
                  <c:v>0.45</c:v>
                </c:pt>
                <c:pt idx="5">
                  <c:v>0.43</c:v>
                </c:pt>
                <c:pt idx="6">
                  <c:v>0.73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0B-B949-B9B4-BC9395A006E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light blue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3.3484886914794953E-2"/>
                  <c:y val="1.010549668636587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1F0-4390-994B-EF5DB9766918}"/>
                </c:ext>
              </c:extLst>
            </c:dLbl>
            <c:dLbl>
              <c:idx val="6"/>
              <c:layout>
                <c:manualLayout>
                  <c:x val="-1.0271214680125316E-2"/>
                  <c:y val="-2.756076388888889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6EE-4DC1-946A-5D3870D9AC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Emerging risks/foresight</c:v>
                </c:pt>
                <c:pt idx="1">
                  <c:v>Enterprise survey ESENER</c:v>
                </c:pt>
                <c:pt idx="2">
                  <c:v>OSH and digitalisation</c:v>
                </c:pt>
                <c:pt idx="3">
                  <c:v>OSH Barometer</c:v>
                </c:pt>
                <c:pt idx="4">
                  <c:v>OiRA</c:v>
                </c:pt>
                <c:pt idx="5">
                  <c:v>OSHwiki </c:v>
                </c:pt>
                <c:pt idx="6">
                  <c:v>Musculoskeletal disorders and Healthy Workplaces Campaign Lighten the load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0.47</c:v>
                </c:pt>
                <c:pt idx="1">
                  <c:v>0.32</c:v>
                </c:pt>
                <c:pt idx="2">
                  <c:v>0.53</c:v>
                </c:pt>
                <c:pt idx="3">
                  <c:v>0.43</c:v>
                </c:pt>
                <c:pt idx="4">
                  <c:v>0.35</c:v>
                </c:pt>
                <c:pt idx="5">
                  <c:v>0.35</c:v>
                </c:pt>
                <c:pt idx="6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D0B-B949-B9B4-BC9395A006E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100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677201971602579"/>
          <c:y val="4.4764940004993467E-2"/>
          <c:w val="0.82814661920997146"/>
          <c:h val="0.9179309433241786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dark blue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5477263355243113E-2"/>
                  <c:y val="-5.512152777777676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440A-DE46-A909-389627B1322F}"/>
                </c:ext>
              </c:extLst>
            </c:dLbl>
            <c:dLbl>
              <c:idx val="2"/>
              <c:layout>
                <c:manualLayout>
                  <c:x val="-4.7590636608293074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440A-DE46-A909-389627B1322F}"/>
                </c:ext>
              </c:extLst>
            </c:dLbl>
            <c:dLbl>
              <c:idx val="3"/>
              <c:layout>
                <c:manualLayout>
                  <c:x val="-2.8504542444900412E-2"/>
                  <c:y val="-1.010549668636587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440A-DE46-A909-389627B1322F}"/>
                </c:ext>
              </c:extLst>
            </c:dLbl>
            <c:dLbl>
              <c:idx val="4"/>
              <c:layout>
                <c:manualLayout>
                  <c:x val="-7.3973669415240348E-2"/>
                  <c:y val="-5.0527483431829349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440A-DE46-A909-389627B1322F}"/>
                </c:ext>
              </c:extLst>
            </c:dLbl>
            <c:dLbl>
              <c:idx val="5"/>
              <c:layout>
                <c:manualLayout>
                  <c:x val="-3.9201446567094927E-2"/>
                  <c:y val="-2.5263741715914674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440A-DE46-A909-389627B1322F}"/>
                </c:ext>
              </c:extLst>
            </c:dLbl>
            <c:dLbl>
              <c:idx val="6"/>
              <c:layout>
                <c:manualLayout>
                  <c:x val="-0.10643790067949366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40A-DE46-A909-389627B132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Emerging risks/foresight</c:v>
                </c:pt>
                <c:pt idx="1">
                  <c:v>Enterprise survey ESENER</c:v>
                </c:pt>
                <c:pt idx="2">
                  <c:v>OSH and digitalisation</c:v>
                </c:pt>
                <c:pt idx="3">
                  <c:v>OSH Barometer</c:v>
                </c:pt>
                <c:pt idx="4">
                  <c:v>OiRA</c:v>
                </c:pt>
                <c:pt idx="5">
                  <c:v>OSHwiki </c:v>
                </c:pt>
                <c:pt idx="6">
                  <c:v>Musculoskeletal disorders and Healthy Workplaces Campaign Lighten the load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0.3</c:v>
                </c:pt>
                <c:pt idx="1">
                  <c:v>0.3</c:v>
                </c:pt>
                <c:pt idx="2">
                  <c:v>0.43</c:v>
                </c:pt>
                <c:pt idx="3">
                  <c:v>0.35</c:v>
                </c:pt>
                <c:pt idx="4">
                  <c:v>0.56000000000000005</c:v>
                </c:pt>
                <c:pt idx="5">
                  <c:v>0.38</c:v>
                </c:pt>
                <c:pt idx="6">
                  <c:v>0.73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0B-B949-B9B4-BC9395A006E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light blue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6"/>
              <c:layout>
                <c:manualLayout>
                  <c:x val="1.5176633368167904E-3"/>
                  <c:y val="-1.2631870857957337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40A-DE46-A909-389627B132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Emerging risks/foresight</c:v>
                </c:pt>
                <c:pt idx="1">
                  <c:v>Enterprise survey ESENER</c:v>
                </c:pt>
                <c:pt idx="2">
                  <c:v>OSH and digitalisation</c:v>
                </c:pt>
                <c:pt idx="3">
                  <c:v>OSH Barometer</c:v>
                </c:pt>
                <c:pt idx="4">
                  <c:v>OiRA</c:v>
                </c:pt>
                <c:pt idx="5">
                  <c:v>OSHwiki </c:v>
                </c:pt>
                <c:pt idx="6">
                  <c:v>Musculoskeletal disorders and Healthy Workplaces Campaign Lighten the load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0.47</c:v>
                </c:pt>
                <c:pt idx="1">
                  <c:v>0.38</c:v>
                </c:pt>
                <c:pt idx="2">
                  <c:v>0.41</c:v>
                </c:pt>
                <c:pt idx="3">
                  <c:v>0.42</c:v>
                </c:pt>
                <c:pt idx="4">
                  <c:v>0.35</c:v>
                </c:pt>
                <c:pt idx="5">
                  <c:v>0.35</c:v>
                </c:pt>
                <c:pt idx="6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D0B-B949-B9B4-BC9395A006E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100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713423869578081E-2"/>
          <c:y val="4.4764940004993467E-2"/>
          <c:w val="0.90920521505641916"/>
          <c:h val="0.9179309433241786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dark blue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8055725911499888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E725-3F49-86F1-5CDBB045892E}"/>
                </c:ext>
              </c:extLst>
            </c:dLbl>
            <c:dLbl>
              <c:idx val="1"/>
              <c:layout>
                <c:manualLayout>
                  <c:x val="-3.9450089161680531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725-3F49-86F1-5CDBB045892E}"/>
                </c:ext>
              </c:extLst>
            </c:dLbl>
            <c:dLbl>
              <c:idx val="2"/>
              <c:layout>
                <c:manualLayout>
                  <c:x val="-3.714209757778822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E725-3F49-86F1-5CDBB045892E}"/>
                </c:ext>
              </c:extLst>
            </c:dLbl>
            <c:dLbl>
              <c:idx val="3"/>
              <c:layout>
                <c:manualLayout>
                  <c:x val="-2.5104299463364899E-2"/>
                  <c:y val="-1.010549668636587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725-3F49-86F1-5CDBB045892E}"/>
                </c:ext>
              </c:extLst>
            </c:dLbl>
            <c:dLbl>
              <c:idx val="4"/>
              <c:layout>
                <c:manualLayout>
                  <c:x val="-6.4617104279483223E-2"/>
                  <c:y val="-5.0527483431829349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725-3F49-86F1-5CDBB045892E}"/>
                </c:ext>
              </c:extLst>
            </c:dLbl>
            <c:dLbl>
              <c:idx val="5"/>
              <c:layout>
                <c:manualLayout>
                  <c:x val="-5.3919922654392965E-2"/>
                  <c:y val="-2.5263741715914674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725-3F49-86F1-5CDBB045892E}"/>
                </c:ext>
              </c:extLst>
            </c:dLbl>
            <c:dLbl>
              <c:idx val="6"/>
              <c:layout>
                <c:manualLayout>
                  <c:x val="-8.9784119397285977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725-3F49-86F1-5CDBB04589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Emerging risks/foresight</c:v>
                </c:pt>
                <c:pt idx="1">
                  <c:v>Enterprise survey ESENER</c:v>
                </c:pt>
                <c:pt idx="2">
                  <c:v>OSH and digitalisation</c:v>
                </c:pt>
                <c:pt idx="3">
                  <c:v>OSH Barometer</c:v>
                </c:pt>
                <c:pt idx="4">
                  <c:v>OiRA</c:v>
                </c:pt>
                <c:pt idx="5">
                  <c:v>OSHwiki </c:v>
                </c:pt>
                <c:pt idx="6">
                  <c:v>Musculoskeletal disorders and Healthy Workplaces Campaign Lighten the load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0.38</c:v>
                </c:pt>
                <c:pt idx="1">
                  <c:v>0.43</c:v>
                </c:pt>
                <c:pt idx="2">
                  <c:v>0.45</c:v>
                </c:pt>
                <c:pt idx="3">
                  <c:v>0.38</c:v>
                </c:pt>
                <c:pt idx="4">
                  <c:v>0.56000000000000005</c:v>
                </c:pt>
                <c:pt idx="5">
                  <c:v>0.53</c:v>
                </c:pt>
                <c:pt idx="6">
                  <c:v>0.69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0B-B949-B9B4-BC9395A006E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light blue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Emerging risks/foresight</c:v>
                </c:pt>
                <c:pt idx="1">
                  <c:v>Enterprise survey ESENER</c:v>
                </c:pt>
                <c:pt idx="2">
                  <c:v>OSH and digitalisation</c:v>
                </c:pt>
                <c:pt idx="3">
                  <c:v>OSH Barometer</c:v>
                </c:pt>
                <c:pt idx="4">
                  <c:v>OiRA</c:v>
                </c:pt>
                <c:pt idx="5">
                  <c:v>OSHwiki </c:v>
                </c:pt>
                <c:pt idx="6">
                  <c:v>Musculoskeletal disorders and Healthy Workplaces Campaign Lighten the load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0.39</c:v>
                </c:pt>
                <c:pt idx="1">
                  <c:v>0.28999999999999998</c:v>
                </c:pt>
                <c:pt idx="2">
                  <c:v>0.4</c:v>
                </c:pt>
                <c:pt idx="3">
                  <c:v>0.43</c:v>
                </c:pt>
                <c:pt idx="4">
                  <c:v>0.33</c:v>
                </c:pt>
                <c:pt idx="5">
                  <c:v>0.31</c:v>
                </c:pt>
                <c:pt idx="6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D0B-B949-B9B4-BC9395A006E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100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906346102721588"/>
          <c:y val="4.4764940004993467E-2"/>
          <c:w val="0.78585517789878145"/>
          <c:h val="0.9179309433241786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dark blue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6.1436366088479487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B78-2245-A54F-7C0FD67180E6}"/>
                </c:ext>
              </c:extLst>
            </c:dLbl>
            <c:dLbl>
              <c:idx val="1"/>
              <c:layout>
                <c:manualLayout>
                  <c:x val="4.9273414168076197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B78-2245-A54F-7C0FD67180E6}"/>
                </c:ext>
              </c:extLst>
            </c:dLbl>
            <c:dLbl>
              <c:idx val="3"/>
              <c:layout>
                <c:manualLayout>
                  <c:x val="1.4030546408751129E-3"/>
                  <c:y val="-1.010549668636587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4B78-2245-A54F-7C0FD67180E6}"/>
                </c:ext>
              </c:extLst>
            </c:dLbl>
            <c:dLbl>
              <c:idx val="4"/>
              <c:layout>
                <c:manualLayout>
                  <c:x val="-3.9450089161680531E-2"/>
                  <c:y val="-5.0527483431829349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4B78-2245-A54F-7C0FD67180E6}"/>
                </c:ext>
              </c:extLst>
            </c:dLbl>
            <c:dLbl>
              <c:idx val="5"/>
              <c:layout>
                <c:manualLayout>
                  <c:x val="-1.6466744330477089E-2"/>
                  <c:y val="-2.5263741715914674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4B78-2245-A54F-7C0FD67180E6}"/>
                </c:ext>
              </c:extLst>
            </c:dLbl>
            <c:dLbl>
              <c:idx val="6"/>
              <c:layout>
                <c:manualLayout>
                  <c:x val="-8.7227485218808257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4B78-2245-A54F-7C0FD67180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Emerging risks/foresight</c:v>
                </c:pt>
                <c:pt idx="1">
                  <c:v>Enterprise survey ESENER</c:v>
                </c:pt>
                <c:pt idx="2">
                  <c:v>OSH and digitalisation</c:v>
                </c:pt>
                <c:pt idx="3">
                  <c:v>OSH Barometer</c:v>
                </c:pt>
                <c:pt idx="4">
                  <c:v>OiRA</c:v>
                </c:pt>
                <c:pt idx="5">
                  <c:v>OSHwiki </c:v>
                </c:pt>
                <c:pt idx="6">
                  <c:v>Musculoskeletal disorders and Healthy Workplaces Campaign Lighten the load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0.21</c:v>
                </c:pt>
                <c:pt idx="1">
                  <c:v>0.22</c:v>
                </c:pt>
                <c:pt idx="2">
                  <c:v>0.28000000000000003</c:v>
                </c:pt>
                <c:pt idx="3">
                  <c:v>0.21</c:v>
                </c:pt>
                <c:pt idx="4">
                  <c:v>0.44</c:v>
                </c:pt>
                <c:pt idx="5">
                  <c:v>0.28000000000000003</c:v>
                </c:pt>
                <c:pt idx="6">
                  <c:v>0.63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0B-B949-B9B4-BC9395A006E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light blue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Emerging risks/foresight</c:v>
                </c:pt>
                <c:pt idx="1">
                  <c:v>Enterprise survey ESENER</c:v>
                </c:pt>
                <c:pt idx="2">
                  <c:v>OSH and digitalisation</c:v>
                </c:pt>
                <c:pt idx="3">
                  <c:v>OSH Barometer</c:v>
                </c:pt>
                <c:pt idx="4">
                  <c:v>OiRA</c:v>
                </c:pt>
                <c:pt idx="5">
                  <c:v>OSHwiki </c:v>
                </c:pt>
                <c:pt idx="6">
                  <c:v>Musculoskeletal disorders and Healthy Workplaces Campaign Lighten the load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0.47</c:v>
                </c:pt>
                <c:pt idx="1">
                  <c:v>0.32</c:v>
                </c:pt>
                <c:pt idx="2">
                  <c:v>0.53</c:v>
                </c:pt>
                <c:pt idx="3">
                  <c:v>0.5</c:v>
                </c:pt>
                <c:pt idx="4">
                  <c:v>0.39</c:v>
                </c:pt>
                <c:pt idx="5">
                  <c:v>0.4</c:v>
                </c:pt>
                <c:pt idx="6">
                  <c:v>0.32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D0B-B949-B9B4-BC9395A006E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100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1"/>
            </a:solidFill>
            <a:ln w="6350" cap="rnd">
              <a:solidFill>
                <a:schemeClr val="bg1"/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-4.5657773203531997E-3"/>
                  <c:y val="7.833703429558351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691-DA4B-8F99-ED818A86AD40}"/>
                </c:ext>
              </c:extLst>
            </c:dLbl>
            <c:dLbl>
              <c:idx val="1"/>
              <c:layout>
                <c:manualLayout>
                  <c:x val="-3.652621856282576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691-DA4B-8F99-ED818A86AD40}"/>
                </c:ext>
              </c:extLst>
            </c:dLbl>
            <c:dLbl>
              <c:idx val="2"/>
              <c:layout>
                <c:manualLayout>
                  <c:x val="-2.7394663922119199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9691-DA4B-8F99-ED818A86AD40}"/>
                </c:ext>
              </c:extLst>
            </c:dLbl>
            <c:dLbl>
              <c:idx val="4"/>
              <c:layout>
                <c:manualLayout>
                  <c:x val="-2.7394663922119199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691-DA4B-8F99-ED818A86AD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27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Online interactive Risk Assessment tools (OiRA)</c:v>
                </c:pt>
                <c:pt idx="1">
                  <c:v>Healthy Workplaces Campaigns</c:v>
                </c:pt>
                <c:pt idx="2">
                  <c:v>OSHwiki</c:v>
                </c:pt>
                <c:pt idx="3">
                  <c:v>Enterprise survey ESENER</c:v>
                </c:pt>
                <c:pt idx="4">
                  <c:v>Emerging risks/foresight studies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0.33</c:v>
                </c:pt>
                <c:pt idx="1">
                  <c:v>0.59</c:v>
                </c:pt>
                <c:pt idx="2">
                  <c:v>0.26</c:v>
                </c:pt>
                <c:pt idx="3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691-DA4B-8F99-ED818A86AD4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2"/>
            </a:solidFill>
            <a:ln w="6350" cap="rnd">
              <a:solidFill>
                <a:schemeClr val="bg1"/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-3.65262185628256E-3"/>
                  <c:y val="-2.3936039523590511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9691-DA4B-8F99-ED818A86AD40}"/>
                </c:ext>
              </c:extLst>
            </c:dLbl>
            <c:dLbl>
              <c:idx val="2"/>
              <c:layout>
                <c:manualLayout>
                  <c:x val="-3.6526218562825934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9691-DA4B-8F99-ED818A86AD40}"/>
                </c:ext>
              </c:extLst>
            </c:dLbl>
            <c:dLbl>
              <c:idx val="4"/>
              <c:layout>
                <c:manualLayout>
                  <c:x val="-2.7394663922119199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9691-DA4B-8F99-ED818A86AD40}"/>
                </c:ext>
              </c:extLst>
            </c:dLbl>
            <c:dLbl>
              <c:idx val="5"/>
              <c:layout>
                <c:manualLayout>
                  <c:x val="-2.7394663922119199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691-DA4B-8F99-ED818A86AD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27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Online interactive Risk Assessment tools (OiRA)</c:v>
                </c:pt>
                <c:pt idx="1">
                  <c:v>Healthy Workplaces Campaigns</c:v>
                </c:pt>
                <c:pt idx="2">
                  <c:v>OSHwiki</c:v>
                </c:pt>
                <c:pt idx="3">
                  <c:v>Enterprise survey ESENER</c:v>
                </c:pt>
                <c:pt idx="4">
                  <c:v>Emerging risks/foresight studies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0.44</c:v>
                </c:pt>
                <c:pt idx="1">
                  <c:v>0.59</c:v>
                </c:pt>
                <c:pt idx="2">
                  <c:v>0.33</c:v>
                </c:pt>
                <c:pt idx="4">
                  <c:v>0.36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9691-DA4B-8F99-ED818A86AD4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3"/>
            </a:solidFill>
            <a:ln w="6350" cap="rnd">
              <a:solidFill>
                <a:schemeClr val="bg1"/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-2.7394663922119199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9691-DA4B-8F99-ED818A86AD40}"/>
                </c:ext>
              </c:extLst>
            </c:dLbl>
            <c:dLbl>
              <c:idx val="6"/>
              <c:layout>
                <c:manualLayout>
                  <c:x val="3.652621856282426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9691-DA4B-8F99-ED818A86AD40}"/>
                </c:ext>
              </c:extLst>
            </c:dLbl>
            <c:dLbl>
              <c:idx val="7"/>
              <c:layout>
                <c:manualLayout>
                  <c:x val="3.65262185628256E-3"/>
                  <c:y val="-2.3936039523590511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9691-DA4B-8F99-ED818A86AD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27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Online interactive Risk Assessment tools (OiRA)</c:v>
                </c:pt>
                <c:pt idx="1">
                  <c:v>Healthy Workplaces Campaigns</c:v>
                </c:pt>
                <c:pt idx="2">
                  <c:v>OSHwiki</c:v>
                </c:pt>
                <c:pt idx="3">
                  <c:v>Enterprise survey ESENER</c:v>
                </c:pt>
                <c:pt idx="4">
                  <c:v>Emerging risks/foresight studies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0.46</c:v>
                </c:pt>
                <c:pt idx="1">
                  <c:v>0.67</c:v>
                </c:pt>
                <c:pt idx="2">
                  <c:v>0.43</c:v>
                </c:pt>
                <c:pt idx="3">
                  <c:v>0.3</c:v>
                </c:pt>
                <c:pt idx="4">
                  <c:v>0.54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9691-DA4B-8F99-ED818A86AD4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F9981F"/>
            </a:solidFill>
            <a:ln w="6350" cap="rnd">
              <a:solidFill>
                <a:schemeClr val="bg1"/>
              </a:solidFill>
              <a:round/>
            </a:ln>
            <a:effectLst/>
          </c:spPr>
          <c:invertIfNegative val="0"/>
          <c:dLbls>
            <c:dLbl>
              <c:idx val="2"/>
              <c:layout>
                <c:manualLayout>
                  <c:x val="3.6526218562825266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3-9691-DA4B-8F99-ED818A86AD40}"/>
                </c:ext>
              </c:extLst>
            </c:dLbl>
            <c:dLbl>
              <c:idx val="3"/>
              <c:layout>
                <c:manualLayout>
                  <c:x val="4.5657773203531329E-3"/>
                  <c:y val="2.611234476519450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9AB-8049-B0E3-53EFC0BDAC1C}"/>
                </c:ext>
              </c:extLst>
            </c:dLbl>
            <c:dLbl>
              <c:idx val="5"/>
              <c:layout>
                <c:manualLayout>
                  <c:x val="3.6526218562826268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96C-204E-B144-7807EA170F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27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Online interactive Risk Assessment tools (OiRA)</c:v>
                </c:pt>
                <c:pt idx="1">
                  <c:v>Healthy Workplaces Campaigns</c:v>
                </c:pt>
                <c:pt idx="2">
                  <c:v>OSHwiki</c:v>
                </c:pt>
                <c:pt idx="3">
                  <c:v>Enterprise survey ESENER</c:v>
                </c:pt>
                <c:pt idx="4">
                  <c:v>Emerging risks/foresight studies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0.48</c:v>
                </c:pt>
                <c:pt idx="1">
                  <c:v>0.66</c:v>
                </c:pt>
                <c:pt idx="2">
                  <c:v>0.34</c:v>
                </c:pt>
                <c:pt idx="3">
                  <c:v>0.25</c:v>
                </c:pt>
                <c:pt idx="4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9691-DA4B-8F99-ED818A86AD4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55582607"/>
        <c:axId val="355584255"/>
      </c:barChart>
      <c:catAx>
        <c:axId val="3555826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5584255"/>
        <c:crosses val="autoZero"/>
        <c:auto val="1"/>
        <c:lblAlgn val="ctr"/>
        <c:lblOffset val="100"/>
        <c:noMultiLvlLbl val="0"/>
      </c:catAx>
      <c:valAx>
        <c:axId val="355584255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55826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34211901536243861"/>
          <c:y val="0.93775228226005447"/>
          <c:w val="0.22653409758453844"/>
          <c:h val="6.18634344929681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1"/>
            </a:solidFill>
            <a:ln w="6350" cap="rnd">
              <a:solidFill>
                <a:schemeClr val="bg1"/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-4.5657773203531997E-3"/>
                  <c:y val="7.833703429558351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691-DA4B-8F99-ED818A86AD40}"/>
                </c:ext>
              </c:extLst>
            </c:dLbl>
            <c:dLbl>
              <c:idx val="1"/>
              <c:layout>
                <c:manualLayout>
                  <c:x val="-3.652621856282576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691-DA4B-8F99-ED818A86AD40}"/>
                </c:ext>
              </c:extLst>
            </c:dLbl>
            <c:dLbl>
              <c:idx val="2"/>
              <c:layout>
                <c:manualLayout>
                  <c:x val="-2.7394663922119199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691-DA4B-8F99-ED818A86AD40}"/>
                </c:ext>
              </c:extLst>
            </c:dLbl>
            <c:dLbl>
              <c:idx val="4"/>
              <c:layout>
                <c:manualLayout>
                  <c:x val="-2.7394663922119199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691-DA4B-8F99-ED818A86AD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27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Costs and benefits of OSH </c:v>
                </c:pt>
                <c:pt idx="1">
                  <c:v>Micro and small enterprises</c:v>
                </c:pt>
                <c:pt idx="2">
                  <c:v>Work-related diseases</c:v>
                </c:pt>
                <c:pt idx="3">
                  <c:v>OSH digitalisation</c:v>
                </c:pt>
                <c:pt idx="4">
                  <c:v>OSH barometer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 formatCode="0%">
                  <c:v>0.39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691-DA4B-8F99-ED818A86AD4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2"/>
            </a:solidFill>
            <a:ln w="6350" cap="rnd">
              <a:solidFill>
                <a:schemeClr val="bg1"/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-3.65262185628256E-3"/>
                  <c:y val="-2.3936039523590511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9691-DA4B-8F99-ED818A86AD40}"/>
                </c:ext>
              </c:extLst>
            </c:dLbl>
            <c:dLbl>
              <c:idx val="2"/>
              <c:layout>
                <c:manualLayout>
                  <c:x val="-3.6526218562825934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9691-DA4B-8F99-ED818A86AD40}"/>
                </c:ext>
              </c:extLst>
            </c:dLbl>
            <c:dLbl>
              <c:idx val="4"/>
              <c:layout>
                <c:manualLayout>
                  <c:x val="-2.7394663922119199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691-DA4B-8F99-ED818A86AD40}"/>
                </c:ext>
              </c:extLst>
            </c:dLbl>
            <c:dLbl>
              <c:idx val="5"/>
              <c:layout>
                <c:manualLayout>
                  <c:x val="-2.7394663922119199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691-DA4B-8F99-ED818A86AD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27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Costs and benefits of OSH </c:v>
                </c:pt>
                <c:pt idx="1">
                  <c:v>Micro and small enterprises</c:v>
                </c:pt>
                <c:pt idx="2">
                  <c:v>Work-related diseases</c:v>
                </c:pt>
                <c:pt idx="3">
                  <c:v>OSH digitalisation</c:v>
                </c:pt>
                <c:pt idx="4">
                  <c:v>OSH barometer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0.43</c:v>
                </c:pt>
                <c:pt idx="1">
                  <c:v>0.42</c:v>
                </c:pt>
                <c:pt idx="2">
                  <c:v>0.68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9691-DA4B-8F99-ED818A86AD4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3"/>
            </a:solidFill>
            <a:ln w="6350" cap="rnd">
              <a:solidFill>
                <a:schemeClr val="bg1"/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-2.7394663922119199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9691-DA4B-8F99-ED818A86AD40}"/>
                </c:ext>
              </c:extLst>
            </c:dLbl>
            <c:dLbl>
              <c:idx val="6"/>
              <c:layout>
                <c:manualLayout>
                  <c:x val="3.652621856282426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9691-DA4B-8F99-ED818A86AD40}"/>
                </c:ext>
              </c:extLst>
            </c:dLbl>
            <c:dLbl>
              <c:idx val="7"/>
              <c:layout>
                <c:manualLayout>
                  <c:x val="3.65262185628256E-3"/>
                  <c:y val="-2.3936039523590511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9691-DA4B-8F99-ED818A86AD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27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Costs and benefits of OSH </c:v>
                </c:pt>
                <c:pt idx="1">
                  <c:v>Micro and small enterprises</c:v>
                </c:pt>
                <c:pt idx="2">
                  <c:v>Work-related diseases</c:v>
                </c:pt>
                <c:pt idx="3">
                  <c:v>OSH digitalisation</c:v>
                </c:pt>
                <c:pt idx="4">
                  <c:v>OSH barometer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0.57999999999999996</c:v>
                </c:pt>
                <c:pt idx="1">
                  <c:v>0.36</c:v>
                </c:pt>
                <c:pt idx="2">
                  <c:v>0.61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9691-DA4B-8F99-ED818A86AD4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F9981F"/>
            </a:solidFill>
            <a:ln w="6350" cap="rnd">
              <a:solidFill>
                <a:schemeClr val="bg1"/>
              </a:solidFill>
              <a:round/>
            </a:ln>
            <a:effectLst/>
          </c:spPr>
          <c:invertIfNegative val="0"/>
          <c:dLbls>
            <c:dLbl>
              <c:idx val="2"/>
              <c:layout>
                <c:manualLayout>
                  <c:x val="3.6526218562825266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9691-DA4B-8F99-ED818A86AD40}"/>
                </c:ext>
              </c:extLst>
            </c:dLbl>
            <c:dLbl>
              <c:idx val="3"/>
              <c:layout>
                <c:manualLayout>
                  <c:x val="4.5657773203531329E-3"/>
                  <c:y val="2.611234476519450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9AB-8049-B0E3-53EFC0BDAC1C}"/>
                </c:ext>
              </c:extLst>
            </c:dLbl>
            <c:dLbl>
              <c:idx val="5"/>
              <c:layout>
                <c:manualLayout>
                  <c:x val="3.6526218562826268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96C-204E-B144-7807EA170F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27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Costs and benefits of OSH </c:v>
                </c:pt>
                <c:pt idx="1">
                  <c:v>Micro and small enterprises</c:v>
                </c:pt>
                <c:pt idx="2">
                  <c:v>Work-related diseases</c:v>
                </c:pt>
                <c:pt idx="3">
                  <c:v>OSH digitalisation</c:v>
                </c:pt>
                <c:pt idx="4">
                  <c:v>OSH barometer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3" formatCode="0%">
                  <c:v>0.32</c:v>
                </c:pt>
                <c:pt idx="4" formatCode="0%">
                  <c:v>0.27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9691-DA4B-8F99-ED818A86AD4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55582607"/>
        <c:axId val="355584255"/>
      </c:barChart>
      <c:catAx>
        <c:axId val="3555826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5584255"/>
        <c:crosses val="autoZero"/>
        <c:auto val="1"/>
        <c:lblAlgn val="ctr"/>
        <c:lblOffset val="100"/>
        <c:noMultiLvlLbl val="0"/>
      </c:catAx>
      <c:valAx>
        <c:axId val="355584255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55826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34211901536243861"/>
          <c:y val="0.93775228226005447"/>
          <c:w val="0.22653409758453844"/>
          <c:h val="6.18634344929681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BD1-8048-A4E2-B67B34FDE7A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Policy maker</c:v>
                </c:pt>
                <c:pt idx="1">
                  <c:v>Researcher</c:v>
                </c:pt>
                <c:pt idx="2">
                  <c:v>Workplace intermediaries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0.85</c:v>
                </c:pt>
                <c:pt idx="1">
                  <c:v>0.88</c:v>
                </c:pt>
                <c:pt idx="2">
                  <c:v>0.87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D1-8048-A4E2-B67B34FDE7A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8"/>
        <c:overlap val="-27"/>
        <c:axId val="2001111007"/>
        <c:axId val="2001193263"/>
      </c:barChart>
      <c:catAx>
        <c:axId val="200111100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01193263"/>
        <c:crosses val="autoZero"/>
        <c:auto val="1"/>
        <c:lblAlgn val="ctr"/>
        <c:lblOffset val="100"/>
        <c:noMultiLvlLbl val="0"/>
      </c:catAx>
      <c:valAx>
        <c:axId val="2001193263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200111100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3535327593835591"/>
          <c:y val="4.4764940004993467E-2"/>
          <c:w val="0.45280550785821866"/>
          <c:h val="0.91793094332417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Musculoskeletal disorders </c:v>
                </c:pt>
                <c:pt idx="1">
                  <c:v>OSHwiki</c:v>
                </c:pt>
                <c:pt idx="2">
                  <c:v>OiRA</c:v>
                </c:pt>
                <c:pt idx="3">
                  <c:v>OSH and digitalisation</c:v>
                </c:pt>
                <c:pt idx="4">
                  <c:v>ESENER</c:v>
                </c:pt>
                <c:pt idx="5">
                  <c:v>Emerging risks</c:v>
                </c:pt>
                <c:pt idx="6">
                  <c:v>OSH barometer 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0.79</c:v>
                </c:pt>
                <c:pt idx="1">
                  <c:v>0.79</c:v>
                </c:pt>
                <c:pt idx="2">
                  <c:v>0.77</c:v>
                </c:pt>
                <c:pt idx="3">
                  <c:v>0.76</c:v>
                </c:pt>
                <c:pt idx="4">
                  <c:v>0.74</c:v>
                </c:pt>
                <c:pt idx="5">
                  <c:v>0.73</c:v>
                </c:pt>
                <c:pt idx="6">
                  <c:v>0.71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1A-6D49-AF09-5A7F278C194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442703998669488E-2"/>
          <c:y val="4.4764940004993467E-2"/>
          <c:w val="0.89647608645673704"/>
          <c:h val="0.91793094332417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Musculoskeletal disorders </c:v>
                </c:pt>
                <c:pt idx="1">
                  <c:v>OSHwiki</c:v>
                </c:pt>
                <c:pt idx="2">
                  <c:v>OiRA</c:v>
                </c:pt>
                <c:pt idx="3">
                  <c:v>OSH barometer </c:v>
                </c:pt>
                <c:pt idx="4">
                  <c:v>OSH and digitalisation</c:v>
                </c:pt>
                <c:pt idx="5">
                  <c:v>ESENER</c:v>
                </c:pt>
                <c:pt idx="6">
                  <c:v>Emerging risks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0.89</c:v>
                </c:pt>
                <c:pt idx="1">
                  <c:v>0.8</c:v>
                </c:pt>
                <c:pt idx="2">
                  <c:v>0.8</c:v>
                </c:pt>
                <c:pt idx="3">
                  <c:v>0.76</c:v>
                </c:pt>
                <c:pt idx="4">
                  <c:v>0.81</c:v>
                </c:pt>
                <c:pt idx="5">
                  <c:v>0.74</c:v>
                </c:pt>
                <c:pt idx="6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1A-6D49-AF09-5A7F278C194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005405817123204E-2"/>
          <c:y val="4.4764940004993467E-2"/>
          <c:w val="0.9009133846382833"/>
          <c:h val="0.91793094332417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Musculoskeletal disorders </c:v>
                </c:pt>
                <c:pt idx="1">
                  <c:v>OSHwiki</c:v>
                </c:pt>
                <c:pt idx="2">
                  <c:v>OiRA</c:v>
                </c:pt>
                <c:pt idx="3">
                  <c:v>OSH barometer </c:v>
                </c:pt>
                <c:pt idx="4">
                  <c:v>OSH and digitalisation</c:v>
                </c:pt>
                <c:pt idx="5">
                  <c:v>ESENER</c:v>
                </c:pt>
                <c:pt idx="6">
                  <c:v>Emerging risks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0.87</c:v>
                </c:pt>
                <c:pt idx="1">
                  <c:v>0.86</c:v>
                </c:pt>
                <c:pt idx="2">
                  <c:v>0.77</c:v>
                </c:pt>
                <c:pt idx="3">
                  <c:v>0.69</c:v>
                </c:pt>
                <c:pt idx="4">
                  <c:v>0.72</c:v>
                </c:pt>
                <c:pt idx="5">
                  <c:v>0.8</c:v>
                </c:pt>
                <c:pt idx="6">
                  <c:v>0.74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1A-6D49-AF09-5A7F278C194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281568581413239"/>
          <c:y val="4.4764940004993467E-2"/>
          <c:w val="0.85210310464127414"/>
          <c:h val="0.91793094332417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Musculoskeletal disorders </c:v>
                </c:pt>
                <c:pt idx="1">
                  <c:v>OSHwiki</c:v>
                </c:pt>
                <c:pt idx="2">
                  <c:v>OiRA</c:v>
                </c:pt>
                <c:pt idx="3">
                  <c:v>OSH barometer </c:v>
                </c:pt>
                <c:pt idx="4">
                  <c:v>OSH and digitalisation</c:v>
                </c:pt>
                <c:pt idx="5">
                  <c:v>ESENER</c:v>
                </c:pt>
                <c:pt idx="6">
                  <c:v>Emerging risks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0.86</c:v>
                </c:pt>
                <c:pt idx="1">
                  <c:v>0.77</c:v>
                </c:pt>
                <c:pt idx="2">
                  <c:v>0.77</c:v>
                </c:pt>
                <c:pt idx="3">
                  <c:v>0.72</c:v>
                </c:pt>
                <c:pt idx="4">
                  <c:v>0.76</c:v>
                </c:pt>
                <c:pt idx="5">
                  <c:v>0.71</c:v>
                </c:pt>
                <c:pt idx="6">
                  <c:v>0.78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1A-6D49-AF09-5A7F278C194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837838763258614"/>
          <c:y val="4.4764940004993467E-2"/>
          <c:w val="0.8565404028228204"/>
          <c:h val="0.91793094332417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Musculoskeletal disorders </c:v>
                </c:pt>
                <c:pt idx="1">
                  <c:v>OSHwiki</c:v>
                </c:pt>
                <c:pt idx="2">
                  <c:v>OiRA</c:v>
                </c:pt>
                <c:pt idx="3">
                  <c:v>OSH barometer </c:v>
                </c:pt>
                <c:pt idx="4">
                  <c:v>OSH and digitalisation</c:v>
                </c:pt>
                <c:pt idx="5">
                  <c:v>ESENER</c:v>
                </c:pt>
                <c:pt idx="6">
                  <c:v>Emerging risks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0.88</c:v>
                </c:pt>
                <c:pt idx="1">
                  <c:v>0.82</c:v>
                </c:pt>
                <c:pt idx="2">
                  <c:v>0.78</c:v>
                </c:pt>
                <c:pt idx="3">
                  <c:v>0.73</c:v>
                </c:pt>
                <c:pt idx="4">
                  <c:v>0.78</c:v>
                </c:pt>
                <c:pt idx="5">
                  <c:v>0.76</c:v>
                </c:pt>
                <c:pt idx="6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1A-6D49-AF09-5A7F278C194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545640185293005"/>
          <c:y val="6.2187684996236565E-2"/>
          <c:w val="0.63361012347024503"/>
          <c:h val="0.7486747337443524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3.5484236576462491E-2"/>
                  <c:y val="-4.55070556062992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493-8643-9659-1ED7735273C4}"/>
                </c:ext>
              </c:extLst>
            </c:dLbl>
            <c:dLbl>
              <c:idx val="2"/>
              <c:layout>
                <c:manualLayout>
                  <c:x val="-5.9649164533577256E-2"/>
                  <c:y val="-5.77105555555555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493-8643-9659-1ED773527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0.86</c:v>
                </c:pt>
                <c:pt idx="1">
                  <c:v>0.82</c:v>
                </c:pt>
                <c:pt idx="2">
                  <c:v>0.79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493-8643-9659-1ED7735273C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dropLines>
        <c:marker val="1"/>
        <c:smooth val="0"/>
        <c:axId val="1945743487"/>
        <c:axId val="1945562703"/>
      </c:lineChart>
      <c:catAx>
        <c:axId val="1945743487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50"/>
        <c:noMultiLvlLbl val="0"/>
      </c:catAx>
      <c:valAx>
        <c:axId val="1945562703"/>
        <c:scaling>
          <c:orientation val="minMax"/>
          <c:min val="0.4"/>
        </c:scaling>
        <c:delete val="1"/>
        <c:axPos val="l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545641783062621"/>
          <c:y val="6.2187684996236565E-2"/>
          <c:w val="0.63361012347024503"/>
          <c:h val="0.7486747337443524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0.11562222341412579"/>
                  <c:y val="-6.8804722222222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53D-8C4B-8B31-2797E6923EFA}"/>
                </c:ext>
              </c:extLst>
            </c:dLbl>
            <c:dLbl>
              <c:idx val="1"/>
              <c:layout>
                <c:manualLayout>
                  <c:x val="-0.15260898656997038"/>
                  <c:y val="-1.79951735060378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53D-8C4B-8B31-2797E6923EFA}"/>
                </c:ext>
              </c:extLst>
            </c:dLbl>
            <c:dLbl>
              <c:idx val="2"/>
              <c:layout>
                <c:manualLayout>
                  <c:x val="-7.197808558552557E-2"/>
                  <c:y val="-3.19118138818221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493-8643-9659-1ED7735273C4}"/>
                </c:ext>
              </c:extLst>
            </c:dLbl>
            <c:dLbl>
              <c:idx val="3"/>
              <c:layout>
                <c:manualLayout>
                  <c:x val="-1.0826394472566088E-2"/>
                  <c:y val="-3.80038150335006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53D-8C4B-8B31-2797E6923EFA}"/>
                </c:ext>
              </c:extLst>
            </c:dLbl>
            <c:dLbl>
              <c:idx val="4"/>
              <c:layout>
                <c:manualLayout>
                  <c:x val="-1.1301380409774972E-16"/>
                  <c:y val="-4.8664722222222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53D-8C4B-8B31-2797E6923E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2014</c:v>
                </c:pt>
                <c:pt idx="1">
                  <c:v>2016</c:v>
                </c:pt>
                <c:pt idx="2">
                  <c:v>2018</c:v>
                </c:pt>
                <c:pt idx="3">
                  <c:v>2020</c:v>
                </c:pt>
                <c:pt idx="4">
                  <c:v>2022</c:v>
                </c:pt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0.45</c:v>
                </c:pt>
                <c:pt idx="1">
                  <c:v>0.85</c:v>
                </c:pt>
                <c:pt idx="2">
                  <c:v>0.9</c:v>
                </c:pt>
                <c:pt idx="3">
                  <c:v>0.79</c:v>
                </c:pt>
                <c:pt idx="4">
                  <c:v>0.74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493-8643-9659-1ED7735273C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dropLines>
        <c:marker val="1"/>
        <c:smooth val="0"/>
        <c:axId val="1945743487"/>
        <c:axId val="1945562703"/>
      </c:lineChart>
      <c:catAx>
        <c:axId val="1945743487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50"/>
        <c:noMultiLvlLbl val="0"/>
      </c:catAx>
      <c:valAx>
        <c:axId val="1945562703"/>
        <c:scaling>
          <c:orientation val="minMax"/>
          <c:min val="0.4"/>
        </c:scaling>
        <c:delete val="1"/>
        <c:axPos val="l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545641783062621"/>
          <c:y val="6.2187684996236565E-2"/>
          <c:w val="0.63361012347024503"/>
          <c:h val="0.7486747337443524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3.8566466839449538E-2"/>
                  <c:y val="-3.55027348425677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85F-E147-AF85-E3D4AEB68F9A}"/>
                </c:ext>
              </c:extLst>
            </c:dLbl>
            <c:dLbl>
              <c:idx val="2"/>
              <c:layout>
                <c:manualLayout>
                  <c:x val="-5.0402473744616219E-2"/>
                  <c:y val="-3.44128940727550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493-8643-9659-1ED773527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0.83</c:v>
                </c:pt>
                <c:pt idx="1">
                  <c:v>0.76</c:v>
                </c:pt>
                <c:pt idx="2">
                  <c:v>0.77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493-8643-9659-1ED7735273C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dropLines>
        <c:marker val="1"/>
        <c:smooth val="0"/>
        <c:axId val="1945743487"/>
        <c:axId val="1945562703"/>
      </c:lineChart>
      <c:catAx>
        <c:axId val="1945743487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50"/>
        <c:noMultiLvlLbl val="0"/>
      </c:catAx>
      <c:valAx>
        <c:axId val="1945562703"/>
        <c:scaling>
          <c:orientation val="minMax"/>
          <c:min val="0.4"/>
        </c:scaling>
        <c:delete val="1"/>
        <c:axPos val="l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545640185293005"/>
          <c:y val="6.718984537810227E-2"/>
          <c:w val="0.63361012347024503"/>
          <c:h val="0.7486747337443524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0.10329330236217758"/>
                  <c:y val="-4.55070556062992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C93-6A4B-965B-32961232E759}"/>
                </c:ext>
              </c:extLst>
            </c:dLbl>
            <c:dLbl>
              <c:idx val="2"/>
              <c:layout>
                <c:manualLayout>
                  <c:x val="-4.7320243481629172E-2"/>
                  <c:y val="-3.94150544546207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C93-6A4B-965B-32961232E7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</c:numCache>
            </c:numRef>
          </c:cat>
          <c:val>
            <c:numRef>
              <c:f>Sheet1!$B$2:$B$4</c:f>
              <c:numCache>
                <c:formatCode>0%</c:formatCode>
                <c:ptCount val="3"/>
                <c:pt idx="0">
                  <c:v>0.86</c:v>
                </c:pt>
                <c:pt idx="1">
                  <c:v>0.95</c:v>
                </c:pt>
                <c:pt idx="2">
                  <c:v>0.94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C93-6A4B-965B-32961232E75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dropLines>
        <c:marker val="1"/>
        <c:smooth val="0"/>
        <c:axId val="1945743487"/>
        <c:axId val="1945562703"/>
      </c:lineChart>
      <c:catAx>
        <c:axId val="1945743487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50"/>
        <c:noMultiLvlLbl val="0"/>
      </c:catAx>
      <c:valAx>
        <c:axId val="1945562703"/>
        <c:scaling>
          <c:orientation val="minMax"/>
          <c:min val="0.5"/>
        </c:scaling>
        <c:delete val="1"/>
        <c:axPos val="l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545640185293005"/>
          <c:y val="6.718984537810227E-2"/>
          <c:w val="0.63361012347024503"/>
          <c:h val="0.7486747337443524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4.5110833333333336E-2"/>
                  <c:y val="-7.46927777777777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C93-6A4B-965B-32961232E7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2014</c:v>
                </c:pt>
                <c:pt idx="1">
                  <c:v>2016</c:v>
                </c:pt>
                <c:pt idx="2">
                  <c:v>2018</c:v>
                </c:pt>
                <c:pt idx="3">
                  <c:v>2020</c:v>
                </c:pt>
                <c:pt idx="4">
                  <c:v>2022</c:v>
                </c:pt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0.83</c:v>
                </c:pt>
                <c:pt idx="1">
                  <c:v>0.85</c:v>
                </c:pt>
                <c:pt idx="2">
                  <c:v>0.9</c:v>
                </c:pt>
                <c:pt idx="3">
                  <c:v>0.94</c:v>
                </c:pt>
                <c:pt idx="4">
                  <c:v>0.95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C93-6A4B-965B-32961232E75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dropLines>
        <c:marker val="1"/>
        <c:smooth val="0"/>
        <c:axId val="1945743487"/>
        <c:axId val="1945562703"/>
      </c:lineChart>
      <c:catAx>
        <c:axId val="1945743487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50"/>
        <c:noMultiLvlLbl val="0"/>
      </c:catAx>
      <c:valAx>
        <c:axId val="1945562703"/>
        <c:scaling>
          <c:orientation val="minMax"/>
          <c:min val="0.5"/>
        </c:scaling>
        <c:delete val="1"/>
        <c:axPos val="l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0467383020188721E-2"/>
          <c:y val="5.8605778185729554E-2"/>
          <c:w val="0.95906523395962251"/>
          <c:h val="0.778461348713189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78A-7946-A45D-643B00D19DF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Policy maker</c:v>
                </c:pt>
                <c:pt idx="1">
                  <c:v>Researcher</c:v>
                </c:pt>
                <c:pt idx="2">
                  <c:v>Workplace intermediaries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0.91</c:v>
                </c:pt>
                <c:pt idx="1">
                  <c:v>0.93</c:v>
                </c:pt>
                <c:pt idx="2">
                  <c:v>0.94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78A-7946-A45D-643B00D19DF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8"/>
        <c:overlap val="-27"/>
        <c:axId val="2001111007"/>
        <c:axId val="2001193263"/>
      </c:barChart>
      <c:catAx>
        <c:axId val="200111100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01193263"/>
        <c:crosses val="autoZero"/>
        <c:auto val="1"/>
        <c:lblAlgn val="ctr"/>
        <c:lblOffset val="100"/>
        <c:noMultiLvlLbl val="0"/>
      </c:catAx>
      <c:valAx>
        <c:axId val="2001193263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200111100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545640185293005"/>
          <c:y val="6.718984537810227E-2"/>
          <c:w val="0.63361012347024503"/>
          <c:h val="0.7486747337443524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5.0402435276695461E-2"/>
                  <c:y val="-9.44388018417944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C93-6A4B-965B-32961232E7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</c:numCache>
            </c:numRef>
          </c:cat>
          <c:val>
            <c:numRef>
              <c:f>Sheet1!$B$2:$B$4</c:f>
              <c:numCache>
                <c:formatCode>0%</c:formatCode>
                <c:ptCount val="3"/>
                <c:pt idx="0">
                  <c:v>0.83</c:v>
                </c:pt>
                <c:pt idx="1">
                  <c:v>0.92</c:v>
                </c:pt>
                <c:pt idx="2">
                  <c:v>0.93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C93-6A4B-965B-32961232E75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dropLines>
        <c:marker val="1"/>
        <c:smooth val="0"/>
        <c:axId val="1945743487"/>
        <c:axId val="1945562703"/>
      </c:lineChart>
      <c:catAx>
        <c:axId val="1945743487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50"/>
        <c:noMultiLvlLbl val="0"/>
      </c:catAx>
      <c:valAx>
        <c:axId val="1945562703"/>
        <c:scaling>
          <c:orientation val="minMax"/>
          <c:min val="0.5"/>
        </c:scaling>
        <c:delete val="1"/>
        <c:axPos val="l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7384292405218695"/>
          <c:y val="4.4764940004993467E-2"/>
          <c:w val="0.3910756797815807"/>
          <c:h val="0.91793094332417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OSH and digitalisation</c:v>
                </c:pt>
                <c:pt idx="1">
                  <c:v>ESENER</c:v>
                </c:pt>
                <c:pt idx="2">
                  <c:v>Emerging risks</c:v>
                </c:pt>
                <c:pt idx="3">
                  <c:v>Musculoskeletal disorders </c:v>
                </c:pt>
                <c:pt idx="4">
                  <c:v>OSH barometer 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0.8</c:v>
                </c:pt>
                <c:pt idx="1">
                  <c:v>0.77</c:v>
                </c:pt>
                <c:pt idx="2">
                  <c:v>0.76</c:v>
                </c:pt>
                <c:pt idx="3">
                  <c:v>0.73</c:v>
                </c:pt>
                <c:pt idx="4">
                  <c:v>0.73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12-5E49-9BB8-176FFF80BA0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20"/>
        <c:axId val="1945743487"/>
        <c:axId val="1945562703"/>
      </c:barChart>
      <c:catAx>
        <c:axId val="1945743487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ax val="1"/>
          <c:min val="0"/>
        </c:scaling>
        <c:delete val="0"/>
        <c:axPos val="t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754014643265044E-2"/>
          <c:y val="4.8495351672076255E-2"/>
          <c:w val="0.87621855610455812"/>
          <c:h val="0.91793094332417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Musculoskeletal disorders </c:v>
                </c:pt>
                <c:pt idx="1">
                  <c:v>OSH barometer </c:v>
                </c:pt>
                <c:pt idx="2">
                  <c:v>OSH and digitalisation</c:v>
                </c:pt>
                <c:pt idx="3">
                  <c:v>ESENER</c:v>
                </c:pt>
                <c:pt idx="4">
                  <c:v>Emerging risks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0.98</c:v>
                </c:pt>
                <c:pt idx="1">
                  <c:v>0.87</c:v>
                </c:pt>
                <c:pt idx="2">
                  <c:v>0.88</c:v>
                </c:pt>
                <c:pt idx="3">
                  <c:v>0.88</c:v>
                </c:pt>
                <c:pt idx="4">
                  <c:v>0.79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12-5E49-9BB8-176FFF80BA0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186371658481857E-2"/>
          <c:y val="4.8495351672076255E-2"/>
          <c:w val="0.88578619908934131"/>
          <c:h val="0.91793094332417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Musculoskeletal disorders </c:v>
                </c:pt>
                <c:pt idx="1">
                  <c:v>OSH barometer </c:v>
                </c:pt>
                <c:pt idx="2">
                  <c:v>OSH and digitalisation</c:v>
                </c:pt>
                <c:pt idx="3">
                  <c:v>ESENER</c:v>
                </c:pt>
                <c:pt idx="4">
                  <c:v>Emerging risks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0.96</c:v>
                </c:pt>
                <c:pt idx="1">
                  <c:v>0.89</c:v>
                </c:pt>
                <c:pt idx="2">
                  <c:v>0.91</c:v>
                </c:pt>
                <c:pt idx="3">
                  <c:v>0.91</c:v>
                </c:pt>
                <c:pt idx="4">
                  <c:v>0.93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12-5E49-9BB8-176FFF80BA0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727477749642245E-2"/>
          <c:y val="4.8495351672076255E-2"/>
          <c:w val="0.86624501985458557"/>
          <c:h val="0.91793094332417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Musculoskeletal disorders </c:v>
                </c:pt>
                <c:pt idx="1">
                  <c:v>OSH barometer </c:v>
                </c:pt>
                <c:pt idx="2">
                  <c:v>OSH and digitalisation</c:v>
                </c:pt>
                <c:pt idx="3">
                  <c:v>ESENER</c:v>
                </c:pt>
                <c:pt idx="4">
                  <c:v>Emerging risks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0.85</c:v>
                </c:pt>
                <c:pt idx="1">
                  <c:v>0.63</c:v>
                </c:pt>
                <c:pt idx="2">
                  <c:v>0.74</c:v>
                </c:pt>
                <c:pt idx="3">
                  <c:v>0.66</c:v>
                </c:pt>
                <c:pt idx="4">
                  <c:v>0.88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12-5E49-9BB8-176FFF80BA0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Board Member</c:v>
                </c:pt>
                <c:pt idx="1">
                  <c:v>Focal Point</c:v>
                </c:pt>
                <c:pt idx="2">
                  <c:v>Overall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0.91</c:v>
                </c:pt>
                <c:pt idx="1">
                  <c:v>0.9</c:v>
                </c:pt>
                <c:pt idx="2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AE-9549-97AE-5369D534C77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Board Member</c:v>
                </c:pt>
                <c:pt idx="1">
                  <c:v>Focal Point</c:v>
                </c:pt>
                <c:pt idx="2">
                  <c:v>Overall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0.88</c:v>
                </c:pt>
                <c:pt idx="1">
                  <c:v>0.76</c:v>
                </c:pt>
                <c:pt idx="2">
                  <c:v>0.83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AE-9549-97AE-5369D534C77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Board Member</c:v>
                </c:pt>
                <c:pt idx="1">
                  <c:v>Focal Point</c:v>
                </c:pt>
                <c:pt idx="2">
                  <c:v>Overall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0.87</c:v>
                </c:pt>
                <c:pt idx="1">
                  <c:v>0.61</c:v>
                </c:pt>
                <c:pt idx="2">
                  <c:v>0.76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AE-9549-97AE-5369D534C77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078460005383275"/>
          <c:y val="4.4764940004993467E-2"/>
          <c:w val="0.76413398403988519"/>
          <c:h val="0.91793094332417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6.226542590026491E-3"/>
                  <c:y val="-1.4867857193733692E-1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311-4A0B-AC60-88FCA8D5AF32}"/>
                </c:ext>
              </c:extLst>
            </c:dLbl>
            <c:dLbl>
              <c:idx val="1"/>
              <c:layout>
                <c:manualLayout>
                  <c:x val="-4.9739666860230698E-3"/>
                  <c:y val="-1.4867857193733692E-1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311-4A0B-AC60-88FCA8D5AF32}"/>
                </c:ext>
              </c:extLst>
            </c:dLbl>
            <c:dLbl>
              <c:idx val="2"/>
              <c:layout>
                <c:manualLayout>
                  <c:x val="-7.1209900974877902E-3"/>
                  <c:y val="-7.4339285968668458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A311-4A0B-AC60-88FCA8D5AF32}"/>
                </c:ext>
              </c:extLst>
            </c:dLbl>
            <c:dLbl>
              <c:idx val="3"/>
              <c:layout>
                <c:manualLayout>
                  <c:x val="-5.0096048288985626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311-4A0B-AC60-88FCA8D5AF32}"/>
                </c:ext>
              </c:extLst>
            </c:dLbl>
            <c:dLbl>
              <c:idx val="4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A311-4A0B-AC60-88FCA8D5AF32}"/>
                </c:ext>
              </c:extLst>
            </c:dLbl>
            <c:dLbl>
              <c:idx val="5"/>
              <c:layout>
                <c:manualLayout>
                  <c:x val="-6.5843215930110107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A311-4A0B-AC60-88FCA8D5AF32}"/>
                </c:ext>
              </c:extLst>
            </c:dLbl>
            <c:dLbl>
              <c:idx val="6"/>
              <c:layout>
                <c:manualLayout>
                  <c:x val="1.295411554165435E-2"/>
                  <c:y val="-1.8584821492167114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A311-4A0B-AC60-88FCA8D5AF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I didn't use the information</c:v>
                </c:pt>
                <c:pt idx="1">
                  <c:v>Other, please specify:</c:v>
                </c:pt>
                <c:pt idx="2">
                  <c:v>To conduct or inform research</c:v>
                </c:pt>
                <c:pt idx="3">
                  <c:v>To raise awareness of OSH issues at European, national or enterprise level</c:v>
                </c:pt>
                <c:pt idx="4">
                  <c:v>To improve management of COVID-19 at enterprise or workplace level</c:v>
                </c:pt>
                <c:pt idx="5">
                  <c:v>To inform or influence policy decisions or priorities at national, regional or local level</c:v>
                </c:pt>
                <c:pt idx="6">
                  <c:v>To inform or influence policy decisions or priorities at EU level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0.1</c:v>
                </c:pt>
                <c:pt idx="1">
                  <c:v>0.03</c:v>
                </c:pt>
                <c:pt idx="2">
                  <c:v>0.15</c:v>
                </c:pt>
                <c:pt idx="3">
                  <c:v>0.28000000000000003</c:v>
                </c:pt>
                <c:pt idx="4">
                  <c:v>0.64</c:v>
                </c:pt>
                <c:pt idx="5">
                  <c:v>0.12</c:v>
                </c:pt>
                <c:pt idx="6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311-4A0B-AC60-88FCA8D5AF3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880002180215814E-2"/>
          <c:y val="4.4764940004993467E-2"/>
          <c:w val="0.89203878827519079"/>
          <c:h val="0.91793094332417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I didn't use the information</c:v>
                </c:pt>
                <c:pt idx="1">
                  <c:v>Other, please specify:</c:v>
                </c:pt>
                <c:pt idx="2">
                  <c:v>To conduct or inform research</c:v>
                </c:pt>
                <c:pt idx="3">
                  <c:v>To raise awareness of OSH issues at European, national or enterprise level</c:v>
                </c:pt>
                <c:pt idx="4">
                  <c:v>To improve management of COVID-19 at enterprise or workplace level</c:v>
                </c:pt>
                <c:pt idx="5">
                  <c:v>To inform or influence policy decisions or priorities at national, regional or local level</c:v>
                </c:pt>
                <c:pt idx="6">
                  <c:v>To inform or influence policy decisions or priorities at EU level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0.03</c:v>
                </c:pt>
                <c:pt idx="1">
                  <c:v>0.23</c:v>
                </c:pt>
                <c:pt idx="2">
                  <c:v>0.65</c:v>
                </c:pt>
                <c:pt idx="3">
                  <c:v>0.27</c:v>
                </c:pt>
                <c:pt idx="4">
                  <c:v>0.09</c:v>
                </c:pt>
                <c:pt idx="5">
                  <c:v>0.02</c:v>
                </c:pt>
                <c:pt idx="6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1A-6D49-AF09-5A7F278C194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359049409753984"/>
          <c:y val="9.1653228309988913E-2"/>
          <c:w val="0.63361012347024503"/>
          <c:h val="0.7167079745809498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5.0402435276695461E-2"/>
                  <c:y val="-9.44388018417944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A3F-2E41-BCDE-931CDFC4F46F}"/>
                </c:ext>
              </c:extLst>
            </c:dLbl>
            <c:dLbl>
              <c:idx val="3"/>
              <c:layout>
                <c:manualLayout>
                  <c:x val="-3.9874517643143856E-2"/>
                  <c:y val="-6.33139574883669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715-4FBC-AE9B-6F6544C257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2014</c:v>
                </c:pt>
                <c:pt idx="1">
                  <c:v>2016</c:v>
                </c:pt>
                <c:pt idx="2">
                  <c:v>2018</c:v>
                </c:pt>
                <c:pt idx="3">
                  <c:v>2020</c:v>
                </c:pt>
                <c:pt idx="4">
                  <c:v>2022</c:v>
                </c:pt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0.9</c:v>
                </c:pt>
                <c:pt idx="1">
                  <c:v>0.88</c:v>
                </c:pt>
                <c:pt idx="2">
                  <c:v>0.89</c:v>
                </c:pt>
                <c:pt idx="3">
                  <c:v>0.96</c:v>
                </c:pt>
                <c:pt idx="4">
                  <c:v>0.93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A3F-2E41-BCDE-931CDFC4F46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945743487"/>
        <c:axId val="1945562703"/>
      </c:lineChart>
      <c:catAx>
        <c:axId val="1945743487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50"/>
        <c:noMultiLvlLbl val="0"/>
      </c:catAx>
      <c:valAx>
        <c:axId val="1945562703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818914909391741E-2"/>
          <c:y val="4.4764940004993467E-2"/>
          <c:w val="0.9230998755460148"/>
          <c:h val="0.91793094332417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I didn't use the information</c:v>
                </c:pt>
                <c:pt idx="1">
                  <c:v>Other, please specify:</c:v>
                </c:pt>
                <c:pt idx="2">
                  <c:v>To conduct or inform research</c:v>
                </c:pt>
                <c:pt idx="3">
                  <c:v>To raise awareness of OSH issues at European, national or enterprise level</c:v>
                </c:pt>
                <c:pt idx="4">
                  <c:v>To improve management of COVID-19 at enterprise or workplace level</c:v>
                </c:pt>
                <c:pt idx="5">
                  <c:v>To inform or influence policy decisions or priorities at national, regional or local level</c:v>
                </c:pt>
                <c:pt idx="6">
                  <c:v>To inform or influence policy decisions or priorities at EU level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0.1</c:v>
                </c:pt>
                <c:pt idx="1">
                  <c:v>0.04</c:v>
                </c:pt>
                <c:pt idx="2">
                  <c:v>0.53</c:v>
                </c:pt>
                <c:pt idx="3">
                  <c:v>0.47</c:v>
                </c:pt>
                <c:pt idx="4">
                  <c:v>0.49</c:v>
                </c:pt>
                <c:pt idx="5">
                  <c:v>0.2</c:v>
                </c:pt>
                <c:pt idx="6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1A-6D49-AF09-5A7F278C194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880002180215786E-2"/>
          <c:y val="4.4764940004993467E-2"/>
          <c:w val="0.89203878827519079"/>
          <c:h val="0.91793094332417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I didn't use the information</c:v>
                </c:pt>
                <c:pt idx="1">
                  <c:v>Other, please specify:</c:v>
                </c:pt>
                <c:pt idx="2">
                  <c:v>To conduct or inform research</c:v>
                </c:pt>
                <c:pt idx="3">
                  <c:v>To raise awareness of OSH issues at European, national or enterprise level</c:v>
                </c:pt>
                <c:pt idx="4">
                  <c:v>To improve management of COVID-19 at enterprise or workplace level</c:v>
                </c:pt>
                <c:pt idx="5">
                  <c:v>To inform or influence policy decisions or priorities at national, regional or local level</c:v>
                </c:pt>
                <c:pt idx="6">
                  <c:v>To inform or influence policy decisions or priorities at EU level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0.08</c:v>
                </c:pt>
                <c:pt idx="1">
                  <c:v>0.02</c:v>
                </c:pt>
                <c:pt idx="2">
                  <c:v>0.09</c:v>
                </c:pt>
                <c:pt idx="3">
                  <c:v>0.24</c:v>
                </c:pt>
                <c:pt idx="4">
                  <c:v>0.72</c:v>
                </c:pt>
                <c:pt idx="5">
                  <c:v>0.08</c:v>
                </c:pt>
                <c:pt idx="6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1A-6D49-AF09-5A7F278C194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0629194906400923E-2"/>
          <c:y val="4.4764940004993467E-2"/>
          <c:w val="0.87428959554900554"/>
          <c:h val="0.91793094332417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I didn't use the information</c:v>
                </c:pt>
                <c:pt idx="1">
                  <c:v>Other, please specify:</c:v>
                </c:pt>
                <c:pt idx="2">
                  <c:v>To conduct or inform research</c:v>
                </c:pt>
                <c:pt idx="3">
                  <c:v>To raise awareness of OSH issues at European, national or enterprise level</c:v>
                </c:pt>
                <c:pt idx="4">
                  <c:v>To improve management of COVID-19 at enterprise or workplace level</c:v>
                </c:pt>
                <c:pt idx="5">
                  <c:v>To inform or influence policy decisions or priorities at national, regional or local level</c:v>
                </c:pt>
                <c:pt idx="6">
                  <c:v>To inform or influence policy decisions or priorities at EU level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7.0000000000000007E-2</c:v>
                </c:pt>
                <c:pt idx="1">
                  <c:v>0.03</c:v>
                </c:pt>
                <c:pt idx="2">
                  <c:v>0.24</c:v>
                </c:pt>
                <c:pt idx="3">
                  <c:v>0.33</c:v>
                </c:pt>
                <c:pt idx="4">
                  <c:v>0.6</c:v>
                </c:pt>
                <c:pt idx="5">
                  <c:v>0.2</c:v>
                </c:pt>
                <c:pt idx="6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1A-6D49-AF09-5A7F278C194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078460005383275"/>
          <c:y val="4.4764940004993467E-2"/>
          <c:w val="0.76413398403988519"/>
          <c:h val="0.91793094332417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6.226542590026491E-3"/>
                  <c:y val="-1.4867857193733692E-1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311-4A0B-AC60-88FCA8D5AF32}"/>
                </c:ext>
              </c:extLst>
            </c:dLbl>
            <c:dLbl>
              <c:idx val="1"/>
              <c:layout>
                <c:manualLayout>
                  <c:x val="-4.9739666860230698E-3"/>
                  <c:y val="-1.4867857193733692E-1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311-4A0B-AC60-88FCA8D5AF32}"/>
                </c:ext>
              </c:extLst>
            </c:dLbl>
            <c:dLbl>
              <c:idx val="2"/>
              <c:layout>
                <c:manualLayout>
                  <c:x val="-7.1209900974877902E-3"/>
                  <c:y val="-7.4339285968668458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A311-4A0B-AC60-88FCA8D5AF32}"/>
                </c:ext>
              </c:extLst>
            </c:dLbl>
            <c:dLbl>
              <c:idx val="3"/>
              <c:layout>
                <c:manualLayout>
                  <c:x val="-5.0096048288985626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311-4A0B-AC60-88FCA8D5AF32}"/>
                </c:ext>
              </c:extLst>
            </c:dLbl>
            <c:dLbl>
              <c:idx val="4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A311-4A0B-AC60-88FCA8D5AF32}"/>
                </c:ext>
              </c:extLst>
            </c:dLbl>
            <c:dLbl>
              <c:idx val="5"/>
              <c:layout>
                <c:manualLayout>
                  <c:x val="-6.5843215930110107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311-4A0B-AC60-88FCA8D5AF32}"/>
                </c:ext>
              </c:extLst>
            </c:dLbl>
            <c:dLbl>
              <c:idx val="6"/>
              <c:layout>
                <c:manualLayout>
                  <c:x val="1.295411554165435E-2"/>
                  <c:y val="-1.8584821492167114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311-4A0B-AC60-88FCA8D5AF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Strongly disagree</c:v>
                </c:pt>
                <c:pt idx="1">
                  <c:v>Disagree</c:v>
                </c:pt>
                <c:pt idx="2">
                  <c:v>Agree</c:v>
                </c:pt>
                <c:pt idx="3">
                  <c:v>Strongly agree</c:v>
                </c:pt>
                <c:pt idx="4">
                  <c:v>Don't know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0.02</c:v>
                </c:pt>
                <c:pt idx="1">
                  <c:v>0.15</c:v>
                </c:pt>
                <c:pt idx="2">
                  <c:v>0.51</c:v>
                </c:pt>
                <c:pt idx="3">
                  <c:v>0.16</c:v>
                </c:pt>
                <c:pt idx="4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311-4A0B-AC60-88FCA8D5AF3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ax val="1"/>
        </c:scaling>
        <c:delete val="1"/>
        <c:axPos val="t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880002180215814E-2"/>
          <c:y val="4.4764940004993467E-2"/>
          <c:w val="0.89203878827519079"/>
          <c:h val="0.91793094332417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Strongly disagree</c:v>
                </c:pt>
                <c:pt idx="1">
                  <c:v>Disagree</c:v>
                </c:pt>
                <c:pt idx="2">
                  <c:v>Agree</c:v>
                </c:pt>
                <c:pt idx="3">
                  <c:v>Strongly agree</c:v>
                </c:pt>
                <c:pt idx="4">
                  <c:v>I don't know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0.04</c:v>
                </c:pt>
                <c:pt idx="1">
                  <c:v>0.17</c:v>
                </c:pt>
                <c:pt idx="2">
                  <c:v>0.53</c:v>
                </c:pt>
                <c:pt idx="3">
                  <c:v>0.17</c:v>
                </c:pt>
                <c:pt idx="4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1A-6D49-AF09-5A7F278C194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818914909391741E-2"/>
          <c:y val="4.4764940004993467E-2"/>
          <c:w val="0.9230998755460148"/>
          <c:h val="0.91793094332417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Strongly disagree</c:v>
                </c:pt>
                <c:pt idx="1">
                  <c:v>Disagree</c:v>
                </c:pt>
                <c:pt idx="2">
                  <c:v>Agree</c:v>
                </c:pt>
                <c:pt idx="3">
                  <c:v>Strongly agree</c:v>
                </c:pt>
                <c:pt idx="4">
                  <c:v>Don't know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0.02</c:v>
                </c:pt>
                <c:pt idx="1">
                  <c:v>0.13</c:v>
                </c:pt>
                <c:pt idx="2">
                  <c:v>0.54</c:v>
                </c:pt>
                <c:pt idx="3">
                  <c:v>0.16</c:v>
                </c:pt>
                <c:pt idx="4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1A-6D49-AF09-5A7F278C194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880002180215786E-2"/>
          <c:y val="4.4764940004993467E-2"/>
          <c:w val="0.89203878827519079"/>
          <c:h val="0.91793094332417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Strongly disagree</c:v>
                </c:pt>
                <c:pt idx="1">
                  <c:v>Disagree</c:v>
                </c:pt>
                <c:pt idx="2">
                  <c:v>Agree</c:v>
                </c:pt>
                <c:pt idx="3">
                  <c:v>Strongly agree</c:v>
                </c:pt>
                <c:pt idx="4">
                  <c:v>To improve management of COVID-19 at enterprise or workplace level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0.02</c:v>
                </c:pt>
                <c:pt idx="1">
                  <c:v>0.15</c:v>
                </c:pt>
                <c:pt idx="2">
                  <c:v>0.52</c:v>
                </c:pt>
                <c:pt idx="3">
                  <c:v>0.15</c:v>
                </c:pt>
                <c:pt idx="4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1A-6D49-AF09-5A7F278C194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0629194906400923E-2"/>
          <c:y val="4.4764940004993467E-2"/>
          <c:w val="0.87428959554900554"/>
          <c:h val="0.91793094332417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Strongly disagree</c:v>
                </c:pt>
                <c:pt idx="1">
                  <c:v>Disagree</c:v>
                </c:pt>
                <c:pt idx="2">
                  <c:v>Agree</c:v>
                </c:pt>
                <c:pt idx="3">
                  <c:v>Strongly agree</c:v>
                </c:pt>
                <c:pt idx="4">
                  <c:v>Don't know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0.03</c:v>
                </c:pt>
                <c:pt idx="1">
                  <c:v>0.15</c:v>
                </c:pt>
                <c:pt idx="2">
                  <c:v>0.54</c:v>
                </c:pt>
                <c:pt idx="3">
                  <c:v>0.17</c:v>
                </c:pt>
                <c:pt idx="4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1A-6D49-AF09-5A7F278C194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Policy maker and Researcher </c:v>
                </c:pt>
                <c:pt idx="1">
                  <c:v>OSH intermediary </c:v>
                </c:pt>
                <c:pt idx="2">
                  <c:v>Researcher </c:v>
                </c:pt>
                <c:pt idx="3">
                  <c:v>Policy-maker 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0.89</c:v>
                </c:pt>
                <c:pt idx="1">
                  <c:v>0.87</c:v>
                </c:pt>
                <c:pt idx="2">
                  <c:v>0.9</c:v>
                </c:pt>
                <c:pt idx="3">
                  <c:v>0.88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6F-394B-B86E-13530593A8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965277777777783E-2"/>
          <c:y val="4.1034528337910672E-2"/>
          <c:w val="0.90298611111111116"/>
          <c:h val="0.91793094332417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Policy maker and Researcher </c:v>
                </c:pt>
                <c:pt idx="1">
                  <c:v>OSH intermediary </c:v>
                </c:pt>
                <c:pt idx="2">
                  <c:v>Researcher </c:v>
                </c:pt>
                <c:pt idx="3">
                  <c:v>Policy-maker 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0.89</c:v>
                </c:pt>
                <c:pt idx="1">
                  <c:v>0.82</c:v>
                </c:pt>
                <c:pt idx="2">
                  <c:v>0.9</c:v>
                </c:pt>
                <c:pt idx="3">
                  <c:v>0.86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6F-394B-B86E-13530593A8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Sheet1!$A$2:$C$17</cx:f>
        <cx:lvl ptCount="16"/>
        <cx:lvl ptCount="16"/>
        <cx:lvl ptCount="16">
          <cx:pt idx="0">Italy, 17%</cx:pt>
          <cx:pt idx="1">Portugal , 15%</cx:pt>
          <cx:pt idx="2">Spain, 12%</cx:pt>
          <cx:pt idx="3">Germany, 6%</cx:pt>
          <cx:pt idx="4">Greece 5%</cx:pt>
          <cx:pt idx="5">Belgium, 5% </cx:pt>
          <cx:pt idx="6">Romania, 5% </cx:pt>
          <cx:pt idx="7">Croatia, 3%</cx:pt>
          <cx:pt idx="8">France, 3% </cx:pt>
          <cx:pt idx="9">Austria, 3%</cx:pt>
          <cx:pt idx="10">Netherlands, 3% </cx:pt>
          <cx:pt idx="11">Czech Republic, 2% </cx:pt>
          <cx:pt idx="12">Sweden, 2% </cx:pt>
          <cx:pt idx="13">Hungary, 2% </cx:pt>
          <cx:pt idx="14">Bulgaria, 2%  </cx:pt>
          <cx:pt idx="15">Finland, 2%  </cx:pt>
        </cx:lvl>
      </cx:strDim>
      <cx:numDim type="size">
        <cx:f>Sheet1!$D$2:$D$17</cx:f>
        <cx:lvl ptCount="16" formatCode="0%">
          <cx:pt idx="0">0.17000000000000001</cx:pt>
          <cx:pt idx="1">0.14999999999999999</cx:pt>
          <cx:pt idx="2">0.12</cx:pt>
          <cx:pt idx="3">0.059999999999999998</cx:pt>
          <cx:pt idx="4">0.050000000000000003</cx:pt>
          <cx:pt idx="5">0.050000000000000003</cx:pt>
          <cx:pt idx="6">0.050000000000000003</cx:pt>
          <cx:pt idx="7">0.029999999999999999</cx:pt>
          <cx:pt idx="8">0.029999999999999999</cx:pt>
          <cx:pt idx="9">0.029999999999999999</cx:pt>
          <cx:pt idx="10">0.029999999999999999</cx:pt>
          <cx:pt idx="11">0.02</cx:pt>
          <cx:pt idx="12">0.02</cx:pt>
          <cx:pt idx="13">0.02</cx:pt>
          <cx:pt idx="14">0.02</cx:pt>
          <cx:pt idx="15">0.02</cx:pt>
        </cx:lvl>
      </cx:numDim>
    </cx:data>
  </cx:chartData>
  <cx:chart>
    <cx:plotArea>
      <cx:plotAreaRegion>
        <cx:series layoutId="treemap" uniqueId="{262CD93F-C4D4-EA44-8E58-C82534791563}">
          <cx:tx>
            <cx:txData>
              <cx:f>Sheet1!$D$1</cx:f>
              <cx:v>Series1</cx:v>
            </cx:txData>
          </cx:tx>
          <cx:dataLabels pos="inEnd"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1000"/>
                </a:pPr>
                <a:endParaRPr lang="en-GB" sz="1000" b="0" i="0" u="none" strike="noStrike" baseline="0">
                  <a:solidFill>
                    <a:srgbClr val="FFFFFF"/>
                  </a:solidFill>
                  <a:latin typeface="Arial" panose="020B0604020202020204"/>
                </a:endParaRPr>
              </a:p>
            </cx:txPr>
            <cx:visibility seriesName="0" categoryName="1" value="0"/>
            <cx:dataLabel idx="10" pos="inEnd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chemeClr val="tx1"/>
                      </a:solidFill>
                    </a:defRPr>
                  </a:pPr>
                  <a:r>
                    <a:rPr lang="en-GB" sz="1000" b="0" i="0" u="none" strike="noStrike" baseline="0">
                      <a:solidFill>
                        <a:schemeClr val="tx1"/>
                      </a:solidFill>
                      <a:latin typeface="Arial" panose="020B0604020202020204"/>
                    </a:rPr>
                    <a:t>Netherlands, 3% </a:t>
                  </a:r>
                </a:p>
              </cx:txPr>
              <cx:visibility seriesName="0" categoryName="1" value="0"/>
            </cx:dataLabel>
            <cx:dataLabel idx="11" pos="inEnd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chemeClr val="tx1"/>
                      </a:solidFill>
                    </a:defRPr>
                  </a:pPr>
                  <a:r>
                    <a:rPr lang="en-GB" sz="1000" b="0" i="0" u="none" strike="noStrike" baseline="0">
                      <a:solidFill>
                        <a:schemeClr val="tx1"/>
                      </a:solidFill>
                      <a:latin typeface="Arial" panose="020B0604020202020204"/>
                    </a:rPr>
                    <a:t>Czech Republic, 2% </a:t>
                  </a:r>
                </a:p>
              </cx:txPr>
              <cx:visibility seriesName="0" categoryName="1" value="0"/>
            </cx:dataLabel>
            <cx:dataLabel idx="12" pos="inEnd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chemeClr val="tx1"/>
                      </a:solidFill>
                    </a:defRPr>
                  </a:pPr>
                  <a:r>
                    <a:rPr lang="en-GB" sz="1000" b="0" i="0" u="none" strike="noStrike" baseline="0">
                      <a:solidFill>
                        <a:schemeClr val="tx1"/>
                      </a:solidFill>
                      <a:latin typeface="Arial" panose="020B0604020202020204"/>
                    </a:rPr>
                    <a:t>Sweden, 2% </a:t>
                  </a:r>
                </a:p>
              </cx:txPr>
              <cx:visibility seriesName="0" categoryName="1" value="0"/>
            </cx:dataLabel>
            <cx:dataLabel idx="13" pos="inEnd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chemeClr val="tx1"/>
                      </a:solidFill>
                    </a:defRPr>
                  </a:pPr>
                  <a:r>
                    <a:rPr lang="en-GB" sz="1000" b="0" i="0" u="none" strike="noStrike" baseline="0">
                      <a:solidFill>
                        <a:schemeClr val="tx1"/>
                      </a:solidFill>
                      <a:latin typeface="Arial" panose="020B0604020202020204"/>
                    </a:rPr>
                    <a:t>Hungary, 2% </a:t>
                  </a:r>
                </a:p>
              </cx:txPr>
              <cx:visibility seriesName="0" categoryName="1" value="0"/>
            </cx:dataLabel>
            <cx:dataLabel idx="14" pos="inEnd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chemeClr val="tx1"/>
                      </a:solidFill>
                    </a:defRPr>
                  </a:pPr>
                  <a:r>
                    <a:rPr lang="en-GB" sz="1000" b="0" i="0" u="none" strike="noStrike" baseline="0">
                      <a:solidFill>
                        <a:schemeClr val="tx1"/>
                      </a:solidFill>
                      <a:latin typeface="Arial" panose="020B0604020202020204"/>
                    </a:rPr>
                    <a:t>Bulgaria, 2%  </a:t>
                  </a:r>
                </a:p>
              </cx:txPr>
              <cx:visibility seriesName="0" categoryName="1" value="0"/>
            </cx:dataLabel>
            <cx:dataLabel idx="15" pos="inEnd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chemeClr val="tx1"/>
                      </a:solidFill>
                    </a:defRPr>
                  </a:pPr>
                  <a:r>
                    <a:rPr lang="en-GB" sz="1000" b="0" i="0" u="none" strike="noStrike" baseline="0">
                      <a:solidFill>
                        <a:schemeClr val="tx1"/>
                      </a:solidFill>
                      <a:latin typeface="Arial" panose="020B0604020202020204"/>
                    </a:rPr>
                    <a:t>Finland, 2%  </a:t>
                  </a:r>
                </a:p>
              </cx:txPr>
              <cx:visibility seriesName="0" categoryName="1" value="0"/>
            </cx:dataLabel>
          </cx:dataLabels>
          <cx:dataId val="0"/>
          <cx:layoutPr>
            <cx:parentLabelLayout val="overlapping"/>
          </cx:layoutPr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C27B02D-1436-DB4B-8B54-932A52FF7A3E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18F02AC-2D98-1549-A2CE-2E7FE2F80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33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latin typeface="Arial"/>
              </a:defRPr>
            </a:lvl1pPr>
          </a:lstStyle>
          <a:p>
            <a:fld id="{D85FBB4B-62B2-47A0-9A8A-FBC7D0167A53}" type="datetimeFigureOut">
              <a:rPr lang="en-US" smtClean="0"/>
              <a:pPr/>
              <a:t>7/14/2022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latin typeface="Arial"/>
              </a:defRPr>
            </a:lvl1pPr>
          </a:lstStyle>
          <a:p>
            <a:fld id="{825291B8-0E70-468B-9438-CC62F3849A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50056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097280" rtl="0" eaLnBrk="1" latinLnBrk="0" hangingPunct="1">
      <a:defRPr sz="1440" kern="1200">
        <a:solidFill>
          <a:schemeClr val="tx1"/>
        </a:solidFill>
        <a:latin typeface="Arial"/>
        <a:ea typeface="+mn-ea"/>
        <a:cs typeface="+mn-cs"/>
      </a:defRPr>
    </a:lvl1pPr>
    <a:lvl2pPr marL="548640" algn="l" defTabSz="1097280" rtl="0" eaLnBrk="1" latinLnBrk="0" hangingPunct="1">
      <a:defRPr sz="1440" kern="1200">
        <a:solidFill>
          <a:schemeClr val="tx1"/>
        </a:solidFill>
        <a:latin typeface="Arial"/>
        <a:ea typeface="+mn-ea"/>
        <a:cs typeface="+mn-cs"/>
      </a:defRPr>
    </a:lvl2pPr>
    <a:lvl3pPr marL="1097280" algn="l" defTabSz="1097280" rtl="0" eaLnBrk="1" latinLnBrk="0" hangingPunct="1">
      <a:defRPr sz="1440" kern="1200">
        <a:solidFill>
          <a:schemeClr val="tx1"/>
        </a:solidFill>
        <a:latin typeface="Arial"/>
        <a:ea typeface="+mn-ea"/>
        <a:cs typeface="+mn-cs"/>
      </a:defRPr>
    </a:lvl3pPr>
    <a:lvl4pPr marL="1645920" algn="l" defTabSz="1097280" rtl="0" eaLnBrk="1" latinLnBrk="0" hangingPunct="1">
      <a:defRPr sz="1440" kern="1200">
        <a:solidFill>
          <a:schemeClr val="tx1"/>
        </a:solidFill>
        <a:latin typeface="Arial"/>
        <a:ea typeface="+mn-ea"/>
        <a:cs typeface="+mn-cs"/>
      </a:defRPr>
    </a:lvl4pPr>
    <a:lvl5pPr marL="2194560" algn="l" defTabSz="1097280" rtl="0" eaLnBrk="1" latinLnBrk="0" hangingPunct="1">
      <a:defRPr sz="1440" kern="1200">
        <a:solidFill>
          <a:schemeClr val="tx1"/>
        </a:solidFill>
        <a:latin typeface="Arial"/>
        <a:ea typeface="+mn-ea"/>
        <a:cs typeface="+mn-cs"/>
      </a:defRPr>
    </a:lvl5pPr>
    <a:lvl6pPr marL="274320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291B8-0E70-468B-9438-CC62F3849AE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622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291B8-0E70-468B-9438-CC62F3849AE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263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291B8-0E70-468B-9438-CC62F3849AE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0969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291B8-0E70-468B-9438-CC62F3849AE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096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291B8-0E70-468B-9438-CC62F3849AE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596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291B8-0E70-468B-9438-CC62F3849AE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6478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291B8-0E70-468B-9438-CC62F3849AEF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6921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291B8-0E70-468B-9438-CC62F3849AEF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025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B52BDD43-9F50-C04B-98EB-55AB179048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29030" y="1522933"/>
            <a:ext cx="3801370" cy="253103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96690" y="1525004"/>
            <a:ext cx="3784828" cy="252001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85FB800-45D1-AC42-9CD9-0B78F4D820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90000"/>
                    </a14:imgEffect>
                    <a14:imgEffect>
                      <a14:brightnessContrast brigh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11840" y="1522933"/>
            <a:ext cx="3857350" cy="2531031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6412580" y="7256773"/>
            <a:ext cx="3662598" cy="517479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spc="600">
                <a:solidFill>
                  <a:srgbClr val="76859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0" y="1509194"/>
            <a:ext cx="5425440" cy="2551638"/>
            <a:chOff x="439911" y="1886916"/>
            <a:chExt cx="4689091" cy="2096705"/>
          </a:xfrm>
        </p:grpSpPr>
        <p:sp>
          <p:nvSpPr>
            <p:cNvPr id="13" name="Rectangle 12"/>
            <p:cNvSpPr/>
            <p:nvPr userDrawn="1"/>
          </p:nvSpPr>
          <p:spPr>
            <a:xfrm rot="16200000">
              <a:off x="1712843" y="2809480"/>
              <a:ext cx="2081391" cy="244322"/>
            </a:xfrm>
            <a:prstGeom prst="rect">
              <a:avLst/>
            </a:prstGeom>
            <a:solidFill>
              <a:srgbClr val="00AFAA"/>
            </a:solidFill>
            <a:ln w="12700" cmpd="sng">
              <a:noFill/>
            </a:ln>
            <a:effec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592">
                <a:solidFill>
                  <a:schemeClr val="bg1"/>
                </a:solidFill>
              </a:endParaRPr>
            </a:p>
          </p:txBody>
        </p:sp>
        <p:sp>
          <p:nvSpPr>
            <p:cNvPr id="14" name="Rectangle 13"/>
            <p:cNvSpPr/>
            <p:nvPr userDrawn="1"/>
          </p:nvSpPr>
          <p:spPr>
            <a:xfrm rot="16200000">
              <a:off x="799772" y="2739121"/>
              <a:ext cx="2081394" cy="385039"/>
            </a:xfrm>
            <a:prstGeom prst="rect">
              <a:avLst/>
            </a:prstGeom>
            <a:solidFill>
              <a:srgbClr val="00538B"/>
            </a:solidFill>
            <a:ln w="12700" cmpd="sng">
              <a:noFill/>
            </a:ln>
            <a:effec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592">
                <a:solidFill>
                  <a:schemeClr val="bg1"/>
                </a:solidFill>
              </a:endParaRPr>
            </a:p>
          </p:txBody>
        </p:sp>
        <p:sp>
          <p:nvSpPr>
            <p:cNvPr id="15" name="Rectangle 14"/>
            <p:cNvSpPr/>
            <p:nvPr userDrawn="1"/>
          </p:nvSpPr>
          <p:spPr>
            <a:xfrm rot="16200000">
              <a:off x="-401062" y="2739180"/>
              <a:ext cx="2085414" cy="403468"/>
            </a:xfrm>
            <a:prstGeom prst="rect">
              <a:avLst/>
            </a:prstGeom>
            <a:solidFill>
              <a:schemeClr val="tx1"/>
            </a:solidFill>
            <a:ln w="12700" cmpd="sng">
              <a:noFill/>
            </a:ln>
            <a:effec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592">
                <a:solidFill>
                  <a:schemeClr val="bg1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 rot="16200000">
              <a:off x="2112483" y="2795214"/>
              <a:ext cx="2085407" cy="276865"/>
            </a:xfrm>
            <a:prstGeom prst="rect">
              <a:avLst/>
            </a:prstGeom>
            <a:solidFill>
              <a:srgbClr val="00A2E0"/>
            </a:solidFill>
            <a:ln w="12700" cmpd="sng">
              <a:noFill/>
            </a:ln>
            <a:effec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592">
                <a:solidFill>
                  <a:schemeClr val="bg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 rot="16200000">
              <a:off x="2897089" y="2836259"/>
              <a:ext cx="2085412" cy="194778"/>
            </a:xfrm>
            <a:prstGeom prst="rect">
              <a:avLst/>
            </a:prstGeom>
            <a:solidFill>
              <a:srgbClr val="79C969"/>
            </a:solidFill>
            <a:ln w="12700" cmpd="sng">
              <a:noFill/>
            </a:ln>
            <a:effec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592">
                <a:solidFill>
                  <a:schemeClr val="bg1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 rot="16200000">
              <a:off x="3775666" y="2849376"/>
              <a:ext cx="2081394" cy="164528"/>
            </a:xfrm>
            <a:prstGeom prst="rect">
              <a:avLst/>
            </a:prstGeom>
            <a:solidFill>
              <a:srgbClr val="F29934"/>
            </a:solidFill>
            <a:ln w="12700" cmpd="sng">
              <a:noFill/>
            </a:ln>
            <a:effec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592">
                <a:solidFill>
                  <a:schemeClr val="bg1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 rot="16200000">
              <a:off x="4041119" y="2884452"/>
              <a:ext cx="2085419" cy="90347"/>
            </a:xfrm>
            <a:prstGeom prst="rect">
              <a:avLst/>
            </a:prstGeom>
            <a:solidFill>
              <a:srgbClr val="EB095F"/>
            </a:solidFill>
            <a:ln w="12700" cmpd="sng">
              <a:noFill/>
            </a:ln>
            <a:effec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592">
                <a:solidFill>
                  <a:schemeClr val="bg1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1432" y="4518681"/>
            <a:ext cx="7713871" cy="1291626"/>
          </a:xfrm>
        </p:spPr>
        <p:txBody>
          <a:bodyPr lIns="0" tIns="0" rIns="0" anchor="t"/>
          <a:lstStyle>
            <a:lvl1pPr>
              <a:defRPr sz="4000">
                <a:solidFill>
                  <a:srgbClr val="00538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6411432" y="6112815"/>
            <a:ext cx="7285165" cy="336315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538B"/>
                </a:solidFill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20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411432" y="6539866"/>
            <a:ext cx="7293556" cy="43404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00538B"/>
                </a:solidFill>
              </a:defRPr>
            </a:lvl1pPr>
          </a:lstStyle>
          <a:p>
            <a:pPr lvl="0"/>
            <a:r>
              <a:rPr lang="en-US"/>
              <a:t>Presenter Title, Department</a:t>
            </a:r>
          </a:p>
        </p:txBody>
      </p:sp>
      <p:sp>
        <p:nvSpPr>
          <p:cNvPr id="30" name="Rectangle 29"/>
          <p:cNvSpPr/>
          <p:nvPr userDrawn="1"/>
        </p:nvSpPr>
        <p:spPr>
          <a:xfrm>
            <a:off x="12865172" y="646332"/>
            <a:ext cx="939681" cy="2899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680" b="1" err="1">
                <a:solidFill>
                  <a:srgbClr val="768591"/>
                </a:solidFill>
                <a:latin typeface="Arial" charset="0"/>
                <a:ea typeface="Arial" charset="0"/>
                <a:cs typeface="Arial" charset="0"/>
              </a:rPr>
              <a:t>icf.com</a:t>
            </a:r>
            <a:endParaRPr lang="en-US" sz="1680" b="1">
              <a:solidFill>
                <a:srgbClr val="76859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1496" y="4432663"/>
            <a:ext cx="1614533" cy="12916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59" y="625644"/>
            <a:ext cx="2978075" cy="6082145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078224" y="625644"/>
            <a:ext cx="9827208" cy="6082145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Side 2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078224" y="553453"/>
            <a:ext cx="9637776" cy="6082144"/>
          </a:xfrm>
        </p:spPr>
        <p:txBody>
          <a:bodyPr numCol="2" spcCol="347472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14400" y="553454"/>
            <a:ext cx="2978075" cy="6082144"/>
          </a:xfrm>
        </p:spPr>
        <p:txBody>
          <a:bodyPr lIns="0" tIns="0" rIns="0" bIns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Numbered Side 2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078224" y="553453"/>
            <a:ext cx="9866376" cy="6082145"/>
          </a:xfrm>
        </p:spPr>
        <p:txBody>
          <a:bodyPr numCol="2" spcCol="347472">
            <a:noAutofit/>
          </a:bodyPr>
          <a:lstStyle>
            <a:lvl1pPr marL="403225" indent="-403225">
              <a:buFont typeface="+mj-lt"/>
              <a:buAutoNum type="arabicPeriod"/>
              <a:tabLst/>
              <a:defRPr/>
            </a:lvl1pPr>
            <a:lvl2pPr marL="806450" indent="-344488">
              <a:buFont typeface="+mj-lt"/>
              <a:buAutoNum type="alphaUcPeriod"/>
              <a:tabLst/>
              <a:defRPr/>
            </a:lvl2pPr>
            <a:lvl3pPr marL="1149350" indent="-342900">
              <a:buFont typeface="+mj-lt"/>
              <a:buAutoNum type="alphaLcParenR"/>
              <a:tabLst/>
              <a:defRPr/>
            </a:lvl3pPr>
            <a:lvl4pPr marL="1433513" indent="-239713">
              <a:tabLst/>
              <a:defRPr/>
            </a:lvl4pPr>
            <a:lvl5pPr marL="1657350" indent="-209550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14400" y="553454"/>
            <a:ext cx="2978075" cy="6082144"/>
          </a:xfrm>
        </p:spPr>
        <p:txBody>
          <a:bodyPr lIns="0" tIns="0" rIns="0" bIns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Side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06742"/>
            <a:ext cx="2978075" cy="4073235"/>
          </a:xfrm>
        </p:spPr>
        <p:txBody>
          <a:bodyPr lIns="0" tIns="0" rIns="0" bIns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078224" y="697833"/>
            <a:ext cx="9866376" cy="6082144"/>
          </a:xfrm>
        </p:spPr>
        <p:txBody>
          <a:bodyPr numCol="1" spcCol="347472">
            <a:noAutofit/>
          </a:bodyPr>
          <a:lstStyle>
            <a:lvl1pPr>
              <a:defRPr sz="2800" baseline="0"/>
            </a:lvl1pPr>
            <a:lvl2pPr>
              <a:defRPr sz="2000" baseline="0">
                <a:latin typeface="+mj-lt"/>
              </a:defRPr>
            </a:lvl2pPr>
            <a:lvl3pPr>
              <a:defRPr sz="2000" baseline="0">
                <a:latin typeface="+mj-lt"/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2" hasCustomPrompt="1"/>
          </p:nvPr>
        </p:nvSpPr>
        <p:spPr>
          <a:xfrm>
            <a:off x="914400" y="692438"/>
            <a:ext cx="1600200" cy="16002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="0" i="0" baseline="0">
                <a:solidFill>
                  <a:srgbClr val="768591"/>
                </a:solidFill>
              </a:defRPr>
            </a:lvl1pPr>
          </a:lstStyle>
          <a:p>
            <a:r>
              <a:rPr lang="en-US"/>
              <a:t>Click to insert icon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 Content S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078223" y="601579"/>
            <a:ext cx="4745736" cy="6082145"/>
          </a:xfrm>
        </p:spPr>
        <p:txBody>
          <a:bodyPr numCol="1" spcCol="347472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4"/>
          <p:cNvSpPr>
            <a:spLocks noGrp="1"/>
          </p:cNvSpPr>
          <p:nvPr>
            <p:ph sz="quarter" idx="12"/>
          </p:nvPr>
        </p:nvSpPr>
        <p:spPr>
          <a:xfrm>
            <a:off x="9162288" y="601579"/>
            <a:ext cx="4743144" cy="6082145"/>
          </a:xfrm>
        </p:spPr>
        <p:txBody>
          <a:bodyPr numCol="1" spcCol="347472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14400" y="601579"/>
            <a:ext cx="2978075" cy="6082145"/>
          </a:xfrm>
        </p:spPr>
        <p:txBody>
          <a:bodyPr lIns="0" tIns="0" rIns="0" bIns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de Tex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078223" y="577515"/>
            <a:ext cx="4745736" cy="6082144"/>
          </a:xfrm>
        </p:spPr>
        <p:txBody>
          <a:bodyPr numCol="1" spcCol="347472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9144000" y="578277"/>
            <a:ext cx="4800600" cy="6081382"/>
          </a:xfrm>
        </p:spPr>
        <p:txBody>
          <a:bodyPr>
            <a:noAutofit/>
          </a:bodyPr>
          <a:lstStyle>
            <a:lvl1pPr marL="0" indent="0">
              <a:buNone/>
              <a:defRPr b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14400" y="577516"/>
            <a:ext cx="2978075" cy="6082144"/>
          </a:xfrm>
        </p:spPr>
        <p:txBody>
          <a:bodyPr lIns="0" tIns="0" rIns="0" bIns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 Content Side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078223" y="601579"/>
            <a:ext cx="4745736" cy="6082144"/>
          </a:xfrm>
        </p:spPr>
        <p:txBody>
          <a:bodyPr numCol="1" spcCol="347472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4"/>
          <p:cNvSpPr>
            <a:spLocks noGrp="1"/>
          </p:cNvSpPr>
          <p:nvPr>
            <p:ph sz="quarter" idx="12"/>
          </p:nvPr>
        </p:nvSpPr>
        <p:spPr>
          <a:xfrm>
            <a:off x="9166482" y="601579"/>
            <a:ext cx="4553712" cy="6082144"/>
          </a:xfrm>
        </p:spPr>
        <p:txBody>
          <a:bodyPr numCol="1" spcCol="347472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914400" y="601579"/>
            <a:ext cx="1600200" cy="1600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sz="1800" b="0" i="0" baseline="0">
                <a:solidFill>
                  <a:srgbClr val="768591"/>
                </a:solidFill>
              </a:defRPr>
            </a:lvl1pPr>
          </a:lstStyle>
          <a:p>
            <a:r>
              <a:rPr lang="en-US"/>
              <a:t>Click to insert icon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914400" y="2963778"/>
            <a:ext cx="2978075" cy="3719945"/>
          </a:xfrm>
        </p:spPr>
        <p:txBody>
          <a:bodyPr lIns="0" tIns="0" rIns="0" bIns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572000" y="1950028"/>
            <a:ext cx="9144000" cy="4329544"/>
          </a:xfrm>
        </p:spPr>
        <p:txBody>
          <a:bodyPr numCol="2" spcCol="347472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14400" y="1950029"/>
            <a:ext cx="2978075" cy="4329544"/>
          </a:xfrm>
        </p:spPr>
        <p:txBody>
          <a:bodyPr lIns="0" tIns="0" rIns="0" bIns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22959" y="863601"/>
            <a:ext cx="4053841" cy="2269067"/>
          </a:xfrm>
        </p:spPr>
        <p:txBody>
          <a:bodyPr anchor="t">
            <a:noAutofit/>
          </a:bodyPr>
          <a:lstStyle/>
          <a:p>
            <a:r>
              <a:rPr lang="en-US"/>
              <a:t>Table/Chart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5290456" y="863600"/>
            <a:ext cx="8614975" cy="6357257"/>
          </a:xfrm>
        </p:spPr>
        <p:txBody>
          <a:bodyPr>
            <a:noAutofit/>
          </a:bodyPr>
          <a:lstStyle>
            <a:lvl1pPr marL="0" indent="0">
              <a:buNone/>
              <a:defRPr b="0"/>
            </a:lvl1pPr>
            <a:lvl2pPr marL="201930" indent="0">
              <a:buNone/>
              <a:defRPr b="0"/>
            </a:lvl2pPr>
            <a:lvl3pPr marL="480060" indent="0">
              <a:buNone/>
              <a:defRPr b="0"/>
            </a:lvl3pPr>
            <a:lvl4pPr marL="691516" indent="0">
              <a:buNone/>
              <a:defRPr b="0"/>
            </a:lvl4pPr>
            <a:lvl5pPr marL="889636" indent="0">
              <a:buNone/>
              <a:defRPr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827088" y="3488267"/>
            <a:ext cx="4049712" cy="3783389"/>
          </a:xfrm>
        </p:spPr>
        <p:txBody>
          <a:bodyPr>
            <a:noAutofit/>
          </a:bodyPr>
          <a:lstStyle>
            <a:lvl1pPr marL="0" indent="0">
              <a:buNone/>
              <a:defRPr b="0"/>
            </a:lvl1pPr>
            <a:lvl2pPr marL="201930" indent="0">
              <a:buNone/>
              <a:defRPr b="0"/>
            </a:lvl2pPr>
            <a:lvl3pPr marL="480060" indent="0">
              <a:buNone/>
              <a:defRPr b="0"/>
            </a:lvl3pPr>
            <a:lvl4pPr marL="691516" indent="0">
              <a:buNone/>
              <a:defRPr b="0"/>
            </a:lvl4pPr>
            <a:lvl5pPr marL="889636" indent="0">
              <a:buNone/>
              <a:defRPr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Title +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5613991" y="1424763"/>
            <a:ext cx="8330609" cy="5643548"/>
          </a:xfrm>
        </p:spPr>
        <p:txBody>
          <a:bodyPr numCol="1" spcCol="347472">
            <a:noAutofit/>
          </a:bodyPr>
          <a:lstStyle>
            <a:lvl1pPr>
              <a:defRPr b="1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5613991" cy="191386"/>
          </a:xfrm>
          <a:prstGeom prst="rect">
            <a:avLst/>
          </a:prstGeom>
          <a:solidFill>
            <a:schemeClr val="bg1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891088" cy="722947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59" y="813106"/>
            <a:ext cx="3621450" cy="6076792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5613399" y="489099"/>
            <a:ext cx="8331229" cy="791630"/>
          </a:xfrm>
        </p:spPr>
        <p:txBody>
          <a:bodyPr anchor="b">
            <a:noAutofit/>
          </a:bodyPr>
          <a:lstStyle>
            <a:lvl1pPr marL="0" indent="0">
              <a:buNone/>
              <a:defRPr sz="2800">
                <a:solidFill>
                  <a:schemeClr val="accent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468D14E1-FDD5-DC49-8285-F1373E8A24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5611" y="1507119"/>
            <a:ext cx="10554789" cy="2554363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6412580" y="7256773"/>
            <a:ext cx="3662598" cy="517479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spc="600">
                <a:solidFill>
                  <a:srgbClr val="76859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3" name="Rectangle 12"/>
          <p:cNvSpPr/>
          <p:nvPr userDrawn="1"/>
        </p:nvSpPr>
        <p:spPr>
          <a:xfrm rot="16200000">
            <a:off x="1396786" y="2639977"/>
            <a:ext cx="2560320" cy="282689"/>
          </a:xfrm>
          <a:prstGeom prst="rect">
            <a:avLst/>
          </a:prstGeom>
          <a:solidFill>
            <a:srgbClr val="00A2E0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592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 rot="16200000">
            <a:off x="341609" y="2557294"/>
            <a:ext cx="2560320" cy="448056"/>
          </a:xfrm>
          <a:prstGeom prst="rect">
            <a:avLst/>
          </a:prstGeom>
          <a:solidFill>
            <a:srgbClr val="00538B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592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 rot="16200000">
            <a:off x="-1046747" y="2547909"/>
            <a:ext cx="2560320" cy="466826"/>
          </a:xfrm>
          <a:prstGeom prst="rect">
            <a:avLst/>
          </a:prstGeom>
          <a:solidFill>
            <a:schemeClr val="tx1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592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16200000">
            <a:off x="1861507" y="2621151"/>
            <a:ext cx="2560320" cy="320342"/>
          </a:xfrm>
          <a:prstGeom prst="rect">
            <a:avLst/>
          </a:prstGeom>
          <a:solidFill>
            <a:srgbClr val="00A2E0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592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16200000">
            <a:off x="2769326" y="2668639"/>
            <a:ext cx="2560320" cy="225365"/>
          </a:xfrm>
          <a:prstGeom prst="rect">
            <a:avLst/>
          </a:prstGeom>
          <a:solidFill>
            <a:srgbClr val="00A2E0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592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rot="16200000">
            <a:off x="3783545" y="2686139"/>
            <a:ext cx="2560320" cy="190365"/>
          </a:xfrm>
          <a:prstGeom prst="rect">
            <a:avLst/>
          </a:prstGeom>
          <a:solidFill>
            <a:srgbClr val="00A2E0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592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 rot="16200000">
            <a:off x="4091037" y="2731029"/>
            <a:ext cx="2560320" cy="100584"/>
          </a:xfrm>
          <a:prstGeom prst="rect">
            <a:avLst/>
          </a:prstGeom>
          <a:solidFill>
            <a:srgbClr val="00A2E0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592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6411432" y="4518681"/>
            <a:ext cx="7713871" cy="1291626"/>
          </a:xfrm>
        </p:spPr>
        <p:txBody>
          <a:bodyPr lIns="0" tIns="0" rIns="0" anchor="t"/>
          <a:lstStyle>
            <a:lvl1pPr>
              <a:defRPr sz="4000">
                <a:solidFill>
                  <a:srgbClr val="00538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6411432" y="6112815"/>
            <a:ext cx="7285165" cy="336315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538B"/>
                </a:solidFill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20" name="Text Placeholder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6411432" y="6539866"/>
            <a:ext cx="7293556" cy="43404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00538B"/>
                </a:solidFill>
              </a:defRPr>
            </a:lvl1pPr>
          </a:lstStyle>
          <a:p>
            <a:pPr lvl="0"/>
            <a:r>
              <a:rPr lang="en-US"/>
              <a:t>Presenter Title, Department</a:t>
            </a:r>
          </a:p>
        </p:txBody>
      </p:sp>
      <p:sp>
        <p:nvSpPr>
          <p:cNvPr id="30" name="Rectangle 29"/>
          <p:cNvSpPr/>
          <p:nvPr userDrawn="1"/>
        </p:nvSpPr>
        <p:spPr>
          <a:xfrm>
            <a:off x="12865172" y="646332"/>
            <a:ext cx="939681" cy="2899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680" b="1" err="1">
                <a:solidFill>
                  <a:srgbClr val="768591"/>
                </a:solidFill>
                <a:latin typeface="Arial" charset="0"/>
                <a:ea typeface="Arial" charset="0"/>
                <a:cs typeface="Arial" charset="0"/>
              </a:rPr>
              <a:t>icf.com</a:t>
            </a:r>
            <a:endParaRPr lang="en-US" sz="1680" b="1">
              <a:solidFill>
                <a:srgbClr val="76859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1496" y="4432663"/>
            <a:ext cx="1614533" cy="129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436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Title + 2col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5613991" y="1424763"/>
            <a:ext cx="8291441" cy="5643548"/>
          </a:xfrm>
        </p:spPr>
        <p:txBody>
          <a:bodyPr numCol="2" spcCol="347472">
            <a:noAutofit/>
          </a:bodyPr>
          <a:lstStyle>
            <a:lvl1pPr>
              <a:defRPr b="1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5613991" cy="191386"/>
          </a:xfrm>
          <a:prstGeom prst="rect">
            <a:avLst/>
          </a:prstGeom>
          <a:solidFill>
            <a:schemeClr val="bg1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891088" cy="722947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59" y="813106"/>
            <a:ext cx="3621450" cy="6076792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5613399" y="489099"/>
            <a:ext cx="8292033" cy="791630"/>
          </a:xfrm>
        </p:spPr>
        <p:txBody>
          <a:bodyPr anchor="b">
            <a:noAutofit/>
          </a:bodyPr>
          <a:lstStyle>
            <a:lvl1pPr marL="0" indent="0">
              <a:buNone/>
              <a:defRPr sz="2800">
                <a:solidFill>
                  <a:schemeClr val="accent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F Presenter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7401338" y="976613"/>
            <a:ext cx="6504093" cy="2728596"/>
          </a:xfrm>
        </p:spPr>
        <p:txBody>
          <a:bodyPr numCol="1" spcCol="347472">
            <a:noAutofit/>
          </a:bodyPr>
          <a:lstStyle>
            <a:lvl1pPr marL="0" indent="0">
              <a:lnSpc>
                <a:spcPct val="100000"/>
              </a:lnSpc>
              <a:spcAft>
                <a:spcPts val="200"/>
              </a:spcAft>
              <a:buFontTx/>
              <a:buNone/>
              <a:defRPr sz="2000" b="0" baseline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59" y="463948"/>
            <a:ext cx="3621450" cy="6421554"/>
          </a:xfrm>
        </p:spPr>
        <p:txBody>
          <a:bodyPr anchor="t">
            <a:noAutofit/>
          </a:bodyPr>
          <a:lstStyle>
            <a:lvl1pPr>
              <a:defRPr>
                <a:solidFill>
                  <a:srgbClr val="76859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2"/>
          </p:nvPr>
        </p:nvSpPr>
        <p:spPr>
          <a:xfrm>
            <a:off x="5119170" y="692413"/>
            <a:ext cx="2057401" cy="1821729"/>
          </a:xfrm>
        </p:spPr>
        <p:txBody>
          <a:bodyPr>
            <a:noAutofit/>
          </a:bodyPr>
          <a:lstStyle>
            <a:lvl1pPr marL="0" indent="0">
              <a:buNone/>
              <a:defRPr sz="2000" b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5119171" y="463948"/>
            <a:ext cx="2057400" cy="228600"/>
          </a:xfrm>
          <a:prstGeom prst="rect">
            <a:avLst/>
          </a:prstGeom>
          <a:solidFill>
            <a:srgbClr val="00A2E0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7401339" y="364959"/>
            <a:ext cx="6504093" cy="430696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2400" baseline="0">
                <a:solidFill>
                  <a:schemeClr val="accent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5119170" y="2523321"/>
            <a:ext cx="2057401" cy="644027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5119170" y="3176526"/>
            <a:ext cx="2057401" cy="647571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tx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Position</a:t>
            </a:r>
          </a:p>
        </p:txBody>
      </p:sp>
      <p:sp>
        <p:nvSpPr>
          <p:cNvPr id="21" name="Content Placeholder 4"/>
          <p:cNvSpPr>
            <a:spLocks noGrp="1"/>
          </p:cNvSpPr>
          <p:nvPr>
            <p:ph sz="quarter" idx="16"/>
          </p:nvPr>
        </p:nvSpPr>
        <p:spPr>
          <a:xfrm>
            <a:off x="7401338" y="4465805"/>
            <a:ext cx="6504093" cy="2853638"/>
          </a:xfrm>
        </p:spPr>
        <p:txBody>
          <a:bodyPr numCol="1" spcCol="347472">
            <a:noAutofit/>
          </a:bodyPr>
          <a:lstStyle>
            <a:lvl1pPr marL="0" indent="0">
              <a:lnSpc>
                <a:spcPct val="100000"/>
              </a:lnSpc>
              <a:spcAft>
                <a:spcPts val="200"/>
              </a:spcAft>
              <a:buFontTx/>
              <a:buNone/>
              <a:defRPr lang="en-US" sz="2000" b="0" kern="1200" baseline="0" dirty="0" smtClean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Picture Placeholder 5"/>
          <p:cNvSpPr>
            <a:spLocks noGrp="1" noChangeAspect="1"/>
          </p:cNvSpPr>
          <p:nvPr>
            <p:ph type="pic" sz="quarter" idx="17"/>
          </p:nvPr>
        </p:nvSpPr>
        <p:spPr>
          <a:xfrm>
            <a:off x="5119170" y="4231301"/>
            <a:ext cx="2057401" cy="1821730"/>
          </a:xfrm>
        </p:spPr>
        <p:txBody>
          <a:bodyPr>
            <a:noAutofit/>
          </a:bodyPr>
          <a:lstStyle>
            <a:lvl1pPr marL="0" indent="0">
              <a:buNone/>
              <a:defRPr sz="2000" b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18"/>
          </p:nvPr>
        </p:nvSpPr>
        <p:spPr>
          <a:xfrm>
            <a:off x="7401339" y="3870159"/>
            <a:ext cx="6504093" cy="430696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lang="en-US" sz="2400" b="1" kern="1200" baseline="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marL="0" lvl="0" indent="0" algn="l" defTabSz="548640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200"/>
              </a:spcAft>
              <a:buClr>
                <a:schemeClr val="tx2"/>
              </a:buClr>
              <a:buFont typeface="Wingdings" charset="2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25" name="Text Placeholder 11"/>
          <p:cNvSpPr>
            <a:spLocks noGrp="1"/>
          </p:cNvSpPr>
          <p:nvPr>
            <p:ph type="body" sz="quarter" idx="19" hasCustomPrompt="1"/>
          </p:nvPr>
        </p:nvSpPr>
        <p:spPr>
          <a:xfrm>
            <a:off x="5119170" y="6062209"/>
            <a:ext cx="2057401" cy="644027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6" name="Text Placeholder 11"/>
          <p:cNvSpPr>
            <a:spLocks noGrp="1"/>
          </p:cNvSpPr>
          <p:nvPr>
            <p:ph type="body" sz="quarter" idx="20" hasCustomPrompt="1"/>
          </p:nvPr>
        </p:nvSpPr>
        <p:spPr>
          <a:xfrm>
            <a:off x="5119170" y="6715414"/>
            <a:ext cx="2057401" cy="647571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tx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Position</a:t>
            </a:r>
          </a:p>
        </p:txBody>
      </p:sp>
      <p:sp>
        <p:nvSpPr>
          <p:cNvPr id="1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F Presenter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2"/>
          </p:nvPr>
        </p:nvSpPr>
        <p:spPr>
          <a:xfrm>
            <a:off x="4475748" y="463948"/>
            <a:ext cx="2057401" cy="16536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475748" y="3354895"/>
            <a:ext cx="2057401" cy="4161980"/>
          </a:xfrm>
        </p:spPr>
        <p:txBody>
          <a:bodyPr lIns="0" r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400" b="0"/>
            </a:lvl1pPr>
            <a:lvl2pPr algn="l" rtl="0" eaLnBrk="1" latinLnBrk="0" hangingPunct="1">
              <a:lnSpc>
                <a:spcPct val="100000"/>
              </a:lnSpc>
              <a:spcBef>
                <a:spcPts val="120"/>
              </a:spcBef>
              <a:spcAft>
                <a:spcPts val="200"/>
              </a:spcAft>
              <a:buClr>
                <a:srgbClr val="00A2E0"/>
              </a:buClr>
              <a:defRPr lang="en-US" sz="1400" b="0" kern="1200" baseline="0" dirty="0" smtClean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algn="l" rtl="0" eaLnBrk="1" latinLnBrk="0" hangingPunct="1">
              <a:lnSpc>
                <a:spcPct val="100000"/>
              </a:lnSpc>
              <a:spcBef>
                <a:spcPts val="120"/>
              </a:spcBef>
              <a:spcAft>
                <a:spcPts val="200"/>
              </a:spcAft>
              <a:buClr>
                <a:srgbClr val="00A2E0"/>
              </a:buClr>
              <a:defRPr lang="en-US" sz="1400" b="0" kern="1200" baseline="0" dirty="0" smtClean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3pPr>
            <a:lvl4pPr>
              <a:lnSpc>
                <a:spcPct val="100000"/>
              </a:lnSpc>
              <a:spcAft>
                <a:spcPts val="200"/>
              </a:spcAft>
              <a:defRPr sz="1400" b="0"/>
            </a:lvl4pPr>
            <a:lvl5pPr>
              <a:lnSpc>
                <a:spcPct val="100000"/>
              </a:lnSpc>
              <a:spcAft>
                <a:spcPts val="200"/>
              </a:spcAft>
              <a:defRPr sz="14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6707" y="463948"/>
            <a:ext cx="3368041" cy="2263211"/>
          </a:xfrm>
        </p:spPr>
        <p:txBody>
          <a:bodyPr anchor="t">
            <a:noAutofit/>
          </a:bodyPr>
          <a:lstStyle>
            <a:lvl1pPr>
              <a:defRPr>
                <a:solidFill>
                  <a:srgbClr val="768591"/>
                </a:solidFill>
              </a:defRPr>
            </a:lvl1pPr>
          </a:lstStyle>
          <a:p>
            <a:r>
              <a:rPr lang="en-US"/>
              <a:t>Click to edit title style</a:t>
            </a:r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475750" y="2947007"/>
            <a:ext cx="2057400" cy="365760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800" b="0">
                <a:solidFill>
                  <a:schemeClr val="accent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years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4475748" y="2292748"/>
            <a:ext cx="2057401" cy="644027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726707" y="2947007"/>
            <a:ext cx="3368041" cy="462969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800" b="0" baseline="0">
                <a:solidFill>
                  <a:schemeClr val="accent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Years of Experience title here</a:t>
            </a:r>
          </a:p>
        </p:txBody>
      </p:sp>
      <p:sp>
        <p:nvSpPr>
          <p:cNvPr id="17" name="Picture Placeholder 5"/>
          <p:cNvSpPr>
            <a:spLocks noGrp="1" noChangeAspect="1"/>
          </p:cNvSpPr>
          <p:nvPr>
            <p:ph type="pic" sz="quarter" idx="16"/>
          </p:nvPr>
        </p:nvSpPr>
        <p:spPr>
          <a:xfrm>
            <a:off x="6968576" y="463948"/>
            <a:ext cx="2057401" cy="16536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Content Placeholder 4"/>
          <p:cNvSpPr>
            <a:spLocks noGrp="1"/>
          </p:cNvSpPr>
          <p:nvPr>
            <p:ph sz="quarter" idx="17"/>
          </p:nvPr>
        </p:nvSpPr>
        <p:spPr>
          <a:xfrm>
            <a:off x="6968575" y="3354895"/>
            <a:ext cx="2057401" cy="4161980"/>
          </a:xfrm>
        </p:spPr>
        <p:txBody>
          <a:bodyPr lIns="0" r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400" b="0"/>
            </a:lvl1pPr>
            <a:lvl2pPr algn="l" rtl="0" eaLnBrk="1" latinLnBrk="0" hangingPunct="1">
              <a:lnSpc>
                <a:spcPct val="100000"/>
              </a:lnSpc>
              <a:spcBef>
                <a:spcPts val="120"/>
              </a:spcBef>
              <a:spcAft>
                <a:spcPts val="200"/>
              </a:spcAft>
              <a:buClr>
                <a:srgbClr val="00A2E0"/>
              </a:buClr>
              <a:defRPr lang="en-US" sz="1400" b="0" kern="1200" baseline="0" dirty="0" smtClean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algn="l" rtl="0" eaLnBrk="1" latinLnBrk="0" hangingPunct="1">
              <a:lnSpc>
                <a:spcPct val="100000"/>
              </a:lnSpc>
              <a:spcBef>
                <a:spcPts val="120"/>
              </a:spcBef>
              <a:spcAft>
                <a:spcPts val="200"/>
              </a:spcAft>
              <a:buClr>
                <a:srgbClr val="00A2E0"/>
              </a:buClr>
              <a:defRPr lang="en-US" sz="1400" b="0" kern="1200" baseline="0" dirty="0" smtClean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3pPr>
            <a:lvl4pPr>
              <a:lnSpc>
                <a:spcPct val="100000"/>
              </a:lnSpc>
              <a:spcAft>
                <a:spcPts val="200"/>
              </a:spcAft>
              <a:defRPr sz="1400" b="0"/>
            </a:lvl4pPr>
            <a:lvl5pPr>
              <a:lnSpc>
                <a:spcPct val="100000"/>
              </a:lnSpc>
              <a:spcAft>
                <a:spcPts val="200"/>
              </a:spcAft>
              <a:defRPr sz="14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6968577" y="2947007"/>
            <a:ext cx="2057400" cy="365760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800" b="0">
                <a:solidFill>
                  <a:schemeClr val="accent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years</a:t>
            </a:r>
          </a:p>
        </p:txBody>
      </p:sp>
      <p:sp>
        <p:nvSpPr>
          <p:cNvPr id="20" name="Text Placeholder 11"/>
          <p:cNvSpPr>
            <a:spLocks noGrp="1"/>
          </p:cNvSpPr>
          <p:nvPr>
            <p:ph type="body" sz="quarter" idx="19" hasCustomPrompt="1"/>
          </p:nvPr>
        </p:nvSpPr>
        <p:spPr>
          <a:xfrm>
            <a:off x="6968575" y="2292748"/>
            <a:ext cx="2057401" cy="644027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7" name="Picture Placeholder 5"/>
          <p:cNvSpPr>
            <a:spLocks noGrp="1" noChangeAspect="1"/>
          </p:cNvSpPr>
          <p:nvPr>
            <p:ph type="pic" sz="quarter" idx="20"/>
          </p:nvPr>
        </p:nvSpPr>
        <p:spPr>
          <a:xfrm>
            <a:off x="9461404" y="463948"/>
            <a:ext cx="2057401" cy="16536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Content Placeholder 4"/>
          <p:cNvSpPr>
            <a:spLocks noGrp="1"/>
          </p:cNvSpPr>
          <p:nvPr>
            <p:ph sz="quarter" idx="21"/>
          </p:nvPr>
        </p:nvSpPr>
        <p:spPr>
          <a:xfrm>
            <a:off x="9461404" y="3354895"/>
            <a:ext cx="2057401" cy="4161980"/>
          </a:xfrm>
        </p:spPr>
        <p:txBody>
          <a:bodyPr lIns="0" r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400" b="0"/>
            </a:lvl1pPr>
            <a:lvl2pPr algn="l" rtl="0" eaLnBrk="1" latinLnBrk="0" hangingPunct="1">
              <a:lnSpc>
                <a:spcPct val="100000"/>
              </a:lnSpc>
              <a:spcBef>
                <a:spcPts val="120"/>
              </a:spcBef>
              <a:spcAft>
                <a:spcPts val="200"/>
              </a:spcAft>
              <a:buClr>
                <a:srgbClr val="00A2E0"/>
              </a:buClr>
              <a:defRPr lang="en-US" sz="1400" b="0" kern="1200" baseline="0" dirty="0" smtClean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algn="l" rtl="0" eaLnBrk="1" latinLnBrk="0" hangingPunct="1">
              <a:lnSpc>
                <a:spcPct val="100000"/>
              </a:lnSpc>
              <a:spcBef>
                <a:spcPts val="120"/>
              </a:spcBef>
              <a:spcAft>
                <a:spcPts val="200"/>
              </a:spcAft>
              <a:buClr>
                <a:srgbClr val="00A2E0"/>
              </a:buClr>
              <a:defRPr lang="en-US" sz="1400" b="0" kern="1200" baseline="0" dirty="0" smtClean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3pPr>
            <a:lvl4pPr>
              <a:lnSpc>
                <a:spcPct val="100000"/>
              </a:lnSpc>
              <a:spcAft>
                <a:spcPts val="200"/>
              </a:spcAft>
              <a:defRPr sz="1400" b="0"/>
            </a:lvl4pPr>
            <a:lvl5pPr>
              <a:lnSpc>
                <a:spcPct val="100000"/>
              </a:lnSpc>
              <a:spcAft>
                <a:spcPts val="200"/>
              </a:spcAft>
              <a:defRPr sz="14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1"/>
          <p:cNvSpPr>
            <a:spLocks noGrp="1"/>
          </p:cNvSpPr>
          <p:nvPr>
            <p:ph type="body" sz="quarter" idx="22" hasCustomPrompt="1"/>
          </p:nvPr>
        </p:nvSpPr>
        <p:spPr>
          <a:xfrm>
            <a:off x="9461406" y="2947007"/>
            <a:ext cx="2057400" cy="365760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800" b="0">
                <a:solidFill>
                  <a:schemeClr val="accent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years</a:t>
            </a:r>
          </a:p>
        </p:txBody>
      </p:sp>
      <p:sp>
        <p:nvSpPr>
          <p:cNvPr id="30" name="Text Placeholder 11"/>
          <p:cNvSpPr>
            <a:spLocks noGrp="1"/>
          </p:cNvSpPr>
          <p:nvPr>
            <p:ph type="body" sz="quarter" idx="23" hasCustomPrompt="1"/>
          </p:nvPr>
        </p:nvSpPr>
        <p:spPr>
          <a:xfrm>
            <a:off x="9461404" y="2292748"/>
            <a:ext cx="2057401" cy="644027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31" name="Picture Placeholder 5"/>
          <p:cNvSpPr>
            <a:spLocks noGrp="1" noChangeAspect="1"/>
          </p:cNvSpPr>
          <p:nvPr>
            <p:ph type="pic" sz="quarter" idx="24"/>
          </p:nvPr>
        </p:nvSpPr>
        <p:spPr>
          <a:xfrm>
            <a:off x="11954232" y="463948"/>
            <a:ext cx="2057401" cy="16536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2" name="Content Placeholder 4"/>
          <p:cNvSpPr>
            <a:spLocks noGrp="1"/>
          </p:cNvSpPr>
          <p:nvPr>
            <p:ph sz="quarter" idx="25"/>
          </p:nvPr>
        </p:nvSpPr>
        <p:spPr>
          <a:xfrm>
            <a:off x="11954232" y="3354895"/>
            <a:ext cx="2057401" cy="4161980"/>
          </a:xfrm>
        </p:spPr>
        <p:txBody>
          <a:bodyPr lIns="0" r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400" b="0"/>
            </a:lvl1pPr>
            <a:lvl2pPr>
              <a:lnSpc>
                <a:spcPct val="100000"/>
              </a:lnSpc>
              <a:spcAft>
                <a:spcPts val="200"/>
              </a:spcAft>
              <a:buClr>
                <a:srgbClr val="00A2E0"/>
              </a:buClr>
              <a:defRPr sz="1400" b="0"/>
            </a:lvl2pPr>
            <a:lvl3pPr>
              <a:lnSpc>
                <a:spcPct val="100000"/>
              </a:lnSpc>
              <a:spcAft>
                <a:spcPts val="200"/>
              </a:spcAft>
              <a:buClr>
                <a:srgbClr val="00A2E0"/>
              </a:buClr>
              <a:defRPr sz="1400" b="0"/>
            </a:lvl3pPr>
            <a:lvl4pPr>
              <a:lnSpc>
                <a:spcPct val="100000"/>
              </a:lnSpc>
              <a:spcAft>
                <a:spcPts val="200"/>
              </a:spcAft>
              <a:defRPr sz="1400" b="0"/>
            </a:lvl4pPr>
            <a:lvl5pPr>
              <a:lnSpc>
                <a:spcPct val="100000"/>
              </a:lnSpc>
              <a:spcAft>
                <a:spcPts val="200"/>
              </a:spcAft>
              <a:defRPr sz="14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3" name="Text Placeholder 11"/>
          <p:cNvSpPr>
            <a:spLocks noGrp="1"/>
          </p:cNvSpPr>
          <p:nvPr>
            <p:ph type="body" sz="quarter" idx="26" hasCustomPrompt="1"/>
          </p:nvPr>
        </p:nvSpPr>
        <p:spPr>
          <a:xfrm>
            <a:off x="11954234" y="2947007"/>
            <a:ext cx="2057400" cy="365760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800" b="0">
                <a:solidFill>
                  <a:schemeClr val="accent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years</a:t>
            </a:r>
          </a:p>
        </p:txBody>
      </p:sp>
      <p:sp>
        <p:nvSpPr>
          <p:cNvPr id="34" name="Text Placeholder 11"/>
          <p:cNvSpPr>
            <a:spLocks noGrp="1"/>
          </p:cNvSpPr>
          <p:nvPr>
            <p:ph type="body" sz="quarter" idx="27" hasCustomPrompt="1"/>
          </p:nvPr>
        </p:nvSpPr>
        <p:spPr>
          <a:xfrm>
            <a:off x="11954232" y="2292748"/>
            <a:ext cx="2057401" cy="644027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727444"/>
            <a:ext cx="878837" cy="254506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up no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4630400" cy="2743200"/>
          </a:xfrm>
          <a:prstGeom prst="rect">
            <a:avLst/>
          </a:prstGeom>
          <a:solidFill>
            <a:schemeClr val="accent2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57200" y="3023133"/>
            <a:ext cx="6803136" cy="4339597"/>
          </a:xfrm>
        </p:spPr>
        <p:txBody>
          <a:bodyPr lIns="0" r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57200"/>
            <a:ext cx="6803136" cy="103100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1598064"/>
            <a:ext cx="6803136" cy="108008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5" name="Content Placeholder 4"/>
          <p:cNvSpPr>
            <a:spLocks noGrp="1"/>
          </p:cNvSpPr>
          <p:nvPr>
            <p:ph sz="quarter" idx="17"/>
          </p:nvPr>
        </p:nvSpPr>
        <p:spPr>
          <a:xfrm>
            <a:off x="7505598" y="3023133"/>
            <a:ext cx="6803136" cy="4339597"/>
          </a:xfrm>
        </p:spPr>
        <p:txBody>
          <a:bodyPr lIns="0" r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Text Placehold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7505598" y="457200"/>
            <a:ext cx="6803136" cy="103100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35" name="Text Placeholder 11"/>
          <p:cNvSpPr>
            <a:spLocks noGrp="1"/>
          </p:cNvSpPr>
          <p:nvPr>
            <p:ph type="body" sz="quarter" idx="19" hasCustomPrompt="1"/>
          </p:nvPr>
        </p:nvSpPr>
        <p:spPr>
          <a:xfrm>
            <a:off x="7505598" y="1598064"/>
            <a:ext cx="6803136" cy="1080086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9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up no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4630400" cy="2743200"/>
          </a:xfrm>
          <a:prstGeom prst="rect">
            <a:avLst/>
          </a:prstGeom>
          <a:solidFill>
            <a:schemeClr val="accent2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79585" y="2988187"/>
            <a:ext cx="4416552" cy="4339597"/>
          </a:xfrm>
        </p:spPr>
        <p:txBody>
          <a:bodyPr lIns="0" tIns="0" rIns="0" b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533400" y="397039"/>
            <a:ext cx="4416552" cy="103100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533400" y="1554842"/>
            <a:ext cx="4416552" cy="917280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5" name="Content Placeholder 4"/>
          <p:cNvSpPr>
            <a:spLocks noGrp="1"/>
          </p:cNvSpPr>
          <p:nvPr>
            <p:ph sz="quarter" idx="17"/>
          </p:nvPr>
        </p:nvSpPr>
        <p:spPr>
          <a:xfrm>
            <a:off x="5284529" y="2988187"/>
            <a:ext cx="4390187" cy="4339597"/>
          </a:xfrm>
        </p:spPr>
        <p:txBody>
          <a:bodyPr lIns="0" tIns="0" rIns="0" b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6" name="Text Placehold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5293665" y="397039"/>
            <a:ext cx="4416552" cy="103100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35" name="Text Placeholder 11"/>
          <p:cNvSpPr>
            <a:spLocks noGrp="1"/>
          </p:cNvSpPr>
          <p:nvPr>
            <p:ph type="body" sz="quarter" idx="19" hasCustomPrompt="1"/>
          </p:nvPr>
        </p:nvSpPr>
        <p:spPr>
          <a:xfrm>
            <a:off x="5293665" y="1554842"/>
            <a:ext cx="4416552" cy="917280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37" name="Content Placeholder 4"/>
          <p:cNvSpPr>
            <a:spLocks noGrp="1"/>
          </p:cNvSpPr>
          <p:nvPr>
            <p:ph sz="quarter" idx="21"/>
          </p:nvPr>
        </p:nvSpPr>
        <p:spPr>
          <a:xfrm>
            <a:off x="10062594" y="2988187"/>
            <a:ext cx="4116897" cy="4339597"/>
          </a:xfrm>
        </p:spPr>
        <p:txBody>
          <a:bodyPr lIns="0" tIns="0" rIns="0" b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8" name="Text Placeholder 11"/>
          <p:cNvSpPr>
            <a:spLocks noGrp="1"/>
          </p:cNvSpPr>
          <p:nvPr>
            <p:ph type="body" sz="quarter" idx="22" hasCustomPrompt="1"/>
          </p:nvPr>
        </p:nvSpPr>
        <p:spPr>
          <a:xfrm>
            <a:off x="10066920" y="397039"/>
            <a:ext cx="4416552" cy="103100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39" name="Text Placeholder 11"/>
          <p:cNvSpPr>
            <a:spLocks noGrp="1"/>
          </p:cNvSpPr>
          <p:nvPr>
            <p:ph type="body" sz="quarter" idx="23" hasCustomPrompt="1"/>
          </p:nvPr>
        </p:nvSpPr>
        <p:spPr>
          <a:xfrm>
            <a:off x="10066920" y="1554842"/>
            <a:ext cx="4416552" cy="917280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up no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4630400" cy="2743200"/>
          </a:xfrm>
          <a:prstGeom prst="rect">
            <a:avLst/>
          </a:prstGeom>
          <a:solidFill>
            <a:schemeClr val="accent2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71879" y="2975603"/>
            <a:ext cx="3304134" cy="4339597"/>
          </a:xfrm>
        </p:spPr>
        <p:txBody>
          <a:bodyPr lIns="0" tIns="0" rIns="0" b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/>
          <p:cNvSpPr>
            <a:spLocks noGrp="1"/>
          </p:cNvSpPr>
          <p:nvPr>
            <p:ph sz="quarter" idx="17"/>
          </p:nvPr>
        </p:nvSpPr>
        <p:spPr>
          <a:xfrm>
            <a:off x="4015557" y="2988187"/>
            <a:ext cx="3331457" cy="4339597"/>
          </a:xfrm>
        </p:spPr>
        <p:txBody>
          <a:bodyPr lIns="0" tIns="0" rIns="0" b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7" name="Content Placeholder 4"/>
          <p:cNvSpPr>
            <a:spLocks noGrp="1"/>
          </p:cNvSpPr>
          <p:nvPr>
            <p:ph sz="quarter" idx="21"/>
          </p:nvPr>
        </p:nvSpPr>
        <p:spPr>
          <a:xfrm>
            <a:off x="7607889" y="2988187"/>
            <a:ext cx="3310128" cy="4339597"/>
          </a:xfrm>
        </p:spPr>
        <p:txBody>
          <a:bodyPr lIns="0" tIns="0" rIns="0" b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2" name="Content Placeholder 4"/>
          <p:cNvSpPr>
            <a:spLocks noGrp="1"/>
          </p:cNvSpPr>
          <p:nvPr>
            <p:ph sz="quarter" idx="25"/>
          </p:nvPr>
        </p:nvSpPr>
        <p:spPr>
          <a:xfrm>
            <a:off x="11178892" y="2994654"/>
            <a:ext cx="3000599" cy="4339597"/>
          </a:xfrm>
        </p:spPr>
        <p:txBody>
          <a:bodyPr lIns="0" tIns="0" rIns="0" b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465886" y="453189"/>
            <a:ext cx="3310127" cy="103100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7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465886" y="1610991"/>
            <a:ext cx="3310127" cy="1136221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36" name="Text Placeholder 11"/>
          <p:cNvSpPr>
            <a:spLocks noGrp="1"/>
          </p:cNvSpPr>
          <p:nvPr>
            <p:ph type="body" sz="quarter" idx="26" hasCustomPrompt="1"/>
          </p:nvPr>
        </p:nvSpPr>
        <p:spPr>
          <a:xfrm>
            <a:off x="4036888" y="453189"/>
            <a:ext cx="3310127" cy="103100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40" name="Text Placeholder 11"/>
          <p:cNvSpPr>
            <a:spLocks noGrp="1"/>
          </p:cNvSpPr>
          <p:nvPr>
            <p:ph type="body" sz="quarter" idx="27" hasCustomPrompt="1"/>
          </p:nvPr>
        </p:nvSpPr>
        <p:spPr>
          <a:xfrm>
            <a:off x="4036888" y="1610991"/>
            <a:ext cx="3310127" cy="1136221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41" name="Text Placeholder 11"/>
          <p:cNvSpPr>
            <a:spLocks noGrp="1"/>
          </p:cNvSpPr>
          <p:nvPr>
            <p:ph type="body" sz="quarter" idx="28" hasCustomPrompt="1"/>
          </p:nvPr>
        </p:nvSpPr>
        <p:spPr>
          <a:xfrm>
            <a:off x="7607890" y="453189"/>
            <a:ext cx="3310127" cy="103100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45" name="Text Placeholder 11"/>
          <p:cNvSpPr>
            <a:spLocks noGrp="1"/>
          </p:cNvSpPr>
          <p:nvPr>
            <p:ph type="body" sz="quarter" idx="29" hasCustomPrompt="1"/>
          </p:nvPr>
        </p:nvSpPr>
        <p:spPr>
          <a:xfrm>
            <a:off x="7607890" y="1610991"/>
            <a:ext cx="3310127" cy="1136221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46" name="Text Placehold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11178892" y="453189"/>
            <a:ext cx="3000599" cy="103100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47" name="Text Placeholder 11"/>
          <p:cNvSpPr>
            <a:spLocks noGrp="1"/>
          </p:cNvSpPr>
          <p:nvPr>
            <p:ph type="body" sz="quarter" idx="31" hasCustomPrompt="1"/>
          </p:nvPr>
        </p:nvSpPr>
        <p:spPr>
          <a:xfrm>
            <a:off x="11178892" y="1610991"/>
            <a:ext cx="3000599" cy="1136221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up no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4630400" cy="2743200"/>
          </a:xfrm>
          <a:prstGeom prst="rect">
            <a:avLst/>
          </a:prstGeom>
          <a:solidFill>
            <a:schemeClr val="accent2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69941" y="2984393"/>
            <a:ext cx="2560320" cy="4339597"/>
          </a:xfrm>
        </p:spPr>
        <p:txBody>
          <a:bodyPr lIns="0" r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/>
          <p:cNvSpPr>
            <a:spLocks noGrp="1"/>
          </p:cNvSpPr>
          <p:nvPr>
            <p:ph sz="quarter" idx="17"/>
          </p:nvPr>
        </p:nvSpPr>
        <p:spPr>
          <a:xfrm>
            <a:off x="3325090" y="2984393"/>
            <a:ext cx="2560320" cy="4339597"/>
          </a:xfrm>
        </p:spPr>
        <p:txBody>
          <a:bodyPr lIns="0" r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7" name="Content Placeholder 4"/>
          <p:cNvSpPr>
            <a:spLocks noGrp="1"/>
          </p:cNvSpPr>
          <p:nvPr>
            <p:ph sz="quarter" idx="21"/>
          </p:nvPr>
        </p:nvSpPr>
        <p:spPr>
          <a:xfrm>
            <a:off x="6180239" y="2984393"/>
            <a:ext cx="2560320" cy="4339597"/>
          </a:xfrm>
        </p:spPr>
        <p:txBody>
          <a:bodyPr lIns="0" r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2" name="Content Placeholder 4"/>
          <p:cNvSpPr>
            <a:spLocks noGrp="1"/>
          </p:cNvSpPr>
          <p:nvPr>
            <p:ph sz="quarter" idx="25"/>
          </p:nvPr>
        </p:nvSpPr>
        <p:spPr>
          <a:xfrm>
            <a:off x="9035388" y="2984393"/>
            <a:ext cx="2560320" cy="4339597"/>
          </a:xfrm>
        </p:spPr>
        <p:txBody>
          <a:bodyPr lIns="0" r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6" name="Content Placeholder 4"/>
          <p:cNvSpPr>
            <a:spLocks noGrp="1"/>
          </p:cNvSpPr>
          <p:nvPr>
            <p:ph sz="quarter" idx="29"/>
          </p:nvPr>
        </p:nvSpPr>
        <p:spPr>
          <a:xfrm>
            <a:off x="11890537" y="2984393"/>
            <a:ext cx="2288954" cy="4339597"/>
          </a:xfrm>
        </p:spPr>
        <p:txBody>
          <a:bodyPr lIns="0" r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470798" y="429804"/>
            <a:ext cx="2560319" cy="103100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0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470798" y="1587607"/>
            <a:ext cx="2560319" cy="1100126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8" name="Text Placehold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325947" y="429804"/>
            <a:ext cx="2560319" cy="103100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9" name="Text Placeholder 11"/>
          <p:cNvSpPr>
            <a:spLocks noGrp="1"/>
          </p:cNvSpPr>
          <p:nvPr>
            <p:ph type="body" sz="quarter" idx="31" hasCustomPrompt="1"/>
          </p:nvPr>
        </p:nvSpPr>
        <p:spPr>
          <a:xfrm>
            <a:off x="3325947" y="1587607"/>
            <a:ext cx="2560319" cy="1100126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30" name="Text Placeholder 11"/>
          <p:cNvSpPr>
            <a:spLocks noGrp="1"/>
          </p:cNvSpPr>
          <p:nvPr>
            <p:ph type="body" sz="quarter" idx="32" hasCustomPrompt="1"/>
          </p:nvPr>
        </p:nvSpPr>
        <p:spPr>
          <a:xfrm>
            <a:off x="6181096" y="429804"/>
            <a:ext cx="2560319" cy="103100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31" name="Text Placeholder 11"/>
          <p:cNvSpPr>
            <a:spLocks noGrp="1"/>
          </p:cNvSpPr>
          <p:nvPr>
            <p:ph type="body" sz="quarter" idx="33" hasCustomPrompt="1"/>
          </p:nvPr>
        </p:nvSpPr>
        <p:spPr>
          <a:xfrm>
            <a:off x="6181096" y="1587607"/>
            <a:ext cx="2560319" cy="1100126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32" name="Text Placeholder 11"/>
          <p:cNvSpPr>
            <a:spLocks noGrp="1"/>
          </p:cNvSpPr>
          <p:nvPr>
            <p:ph type="body" sz="quarter" idx="34" hasCustomPrompt="1"/>
          </p:nvPr>
        </p:nvSpPr>
        <p:spPr>
          <a:xfrm>
            <a:off x="9036245" y="429804"/>
            <a:ext cx="2560319" cy="103100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33" name="Text Placeholder 11"/>
          <p:cNvSpPr>
            <a:spLocks noGrp="1"/>
          </p:cNvSpPr>
          <p:nvPr>
            <p:ph type="body" sz="quarter" idx="35" hasCustomPrompt="1"/>
          </p:nvPr>
        </p:nvSpPr>
        <p:spPr>
          <a:xfrm>
            <a:off x="9036245" y="1587607"/>
            <a:ext cx="2560319" cy="1100126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34" name="Text Placeholder 11"/>
          <p:cNvSpPr>
            <a:spLocks noGrp="1"/>
          </p:cNvSpPr>
          <p:nvPr>
            <p:ph type="body" sz="quarter" idx="36" hasCustomPrompt="1"/>
          </p:nvPr>
        </p:nvSpPr>
        <p:spPr>
          <a:xfrm>
            <a:off x="11891394" y="429804"/>
            <a:ext cx="2288097" cy="103100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36" name="Text Placeholder 11"/>
          <p:cNvSpPr>
            <a:spLocks noGrp="1"/>
          </p:cNvSpPr>
          <p:nvPr>
            <p:ph type="body" sz="quarter" idx="37" hasCustomPrompt="1"/>
          </p:nvPr>
        </p:nvSpPr>
        <p:spPr>
          <a:xfrm>
            <a:off x="11891394" y="1587607"/>
            <a:ext cx="2288097" cy="1100126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up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4630400" cy="2743200"/>
          </a:xfrm>
          <a:prstGeom prst="rect">
            <a:avLst/>
          </a:prstGeom>
          <a:solidFill>
            <a:srgbClr val="00A2E0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57202" y="342548"/>
            <a:ext cx="759112" cy="674766"/>
          </a:xfrm>
        </p:spPr>
        <p:txBody>
          <a:bodyPr>
            <a:no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Picture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65762" y="2888520"/>
            <a:ext cx="2560320" cy="4339597"/>
          </a:xfrm>
        </p:spPr>
        <p:txBody>
          <a:bodyPr lIns="0" r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1129978"/>
            <a:ext cx="2560320" cy="392539"/>
          </a:xfrm>
        </p:spPr>
        <p:txBody>
          <a:bodyPr lIns="0" r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1564645"/>
            <a:ext cx="2560320" cy="1136221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4" name="Picture Placeholder 5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3308926" y="342548"/>
            <a:ext cx="759112" cy="674766"/>
          </a:xfrm>
        </p:spPr>
        <p:txBody>
          <a:bodyPr>
            <a:no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5" name="Content Placeholder 4"/>
          <p:cNvSpPr>
            <a:spLocks noGrp="1"/>
          </p:cNvSpPr>
          <p:nvPr>
            <p:ph sz="quarter" idx="17"/>
          </p:nvPr>
        </p:nvSpPr>
        <p:spPr>
          <a:xfrm>
            <a:off x="3320911" y="2888520"/>
            <a:ext cx="2560320" cy="4339597"/>
          </a:xfrm>
        </p:spPr>
        <p:txBody>
          <a:bodyPr lIns="0" r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Text Placehold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3308924" y="1129978"/>
            <a:ext cx="2560320" cy="392539"/>
          </a:xfrm>
        </p:spPr>
        <p:txBody>
          <a:bodyPr lIns="0" r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35" name="Text Placeholder 11"/>
          <p:cNvSpPr>
            <a:spLocks noGrp="1"/>
          </p:cNvSpPr>
          <p:nvPr>
            <p:ph type="body" sz="quarter" idx="19" hasCustomPrompt="1"/>
          </p:nvPr>
        </p:nvSpPr>
        <p:spPr>
          <a:xfrm>
            <a:off x="3308924" y="1564645"/>
            <a:ext cx="2560320" cy="1136221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36" name="Picture Placeholder 5"/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6167500" y="342548"/>
            <a:ext cx="759112" cy="674766"/>
          </a:xfrm>
        </p:spPr>
        <p:txBody>
          <a:bodyPr>
            <a:no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Picture</a:t>
            </a:r>
          </a:p>
        </p:txBody>
      </p:sp>
      <p:sp>
        <p:nvSpPr>
          <p:cNvPr id="37" name="Content Placeholder 4"/>
          <p:cNvSpPr>
            <a:spLocks noGrp="1"/>
          </p:cNvSpPr>
          <p:nvPr>
            <p:ph sz="quarter" idx="21"/>
          </p:nvPr>
        </p:nvSpPr>
        <p:spPr>
          <a:xfrm>
            <a:off x="6176060" y="2888520"/>
            <a:ext cx="2560320" cy="4339597"/>
          </a:xfrm>
        </p:spPr>
        <p:txBody>
          <a:bodyPr lIns="0" r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8" name="Text Placeholder 11"/>
          <p:cNvSpPr>
            <a:spLocks noGrp="1"/>
          </p:cNvSpPr>
          <p:nvPr>
            <p:ph type="body" sz="quarter" idx="22" hasCustomPrompt="1"/>
          </p:nvPr>
        </p:nvSpPr>
        <p:spPr>
          <a:xfrm>
            <a:off x="6167498" y="1129978"/>
            <a:ext cx="2560320" cy="392539"/>
          </a:xfrm>
        </p:spPr>
        <p:txBody>
          <a:bodyPr lIns="0" r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39" name="Text Placeholder 11"/>
          <p:cNvSpPr>
            <a:spLocks noGrp="1"/>
          </p:cNvSpPr>
          <p:nvPr>
            <p:ph type="body" sz="quarter" idx="23" hasCustomPrompt="1"/>
          </p:nvPr>
        </p:nvSpPr>
        <p:spPr>
          <a:xfrm>
            <a:off x="6167498" y="1564645"/>
            <a:ext cx="2560320" cy="1136221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41" name="Picture Placeholder 5"/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9022649" y="342548"/>
            <a:ext cx="759112" cy="674766"/>
          </a:xfrm>
        </p:spPr>
        <p:txBody>
          <a:bodyPr>
            <a:no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Picture</a:t>
            </a:r>
          </a:p>
        </p:txBody>
      </p:sp>
      <p:sp>
        <p:nvSpPr>
          <p:cNvPr id="42" name="Content Placeholder 4"/>
          <p:cNvSpPr>
            <a:spLocks noGrp="1"/>
          </p:cNvSpPr>
          <p:nvPr>
            <p:ph sz="quarter" idx="25"/>
          </p:nvPr>
        </p:nvSpPr>
        <p:spPr>
          <a:xfrm>
            <a:off x="9031209" y="2888520"/>
            <a:ext cx="2560320" cy="4339597"/>
          </a:xfrm>
        </p:spPr>
        <p:txBody>
          <a:bodyPr lIns="0" r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3" name="Text Placeholder 11"/>
          <p:cNvSpPr>
            <a:spLocks noGrp="1"/>
          </p:cNvSpPr>
          <p:nvPr>
            <p:ph type="body" sz="quarter" idx="26" hasCustomPrompt="1"/>
          </p:nvPr>
        </p:nvSpPr>
        <p:spPr>
          <a:xfrm>
            <a:off x="9022647" y="1129978"/>
            <a:ext cx="2560320" cy="392539"/>
          </a:xfrm>
        </p:spPr>
        <p:txBody>
          <a:bodyPr lIns="0" r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44" name="Text Placeholder 11"/>
          <p:cNvSpPr>
            <a:spLocks noGrp="1"/>
          </p:cNvSpPr>
          <p:nvPr>
            <p:ph type="body" sz="quarter" idx="27" hasCustomPrompt="1"/>
          </p:nvPr>
        </p:nvSpPr>
        <p:spPr>
          <a:xfrm>
            <a:off x="9022647" y="1564645"/>
            <a:ext cx="2560320" cy="1136221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45" name="Picture Placeholder 5"/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11877798" y="342548"/>
            <a:ext cx="759112" cy="674766"/>
          </a:xfrm>
        </p:spPr>
        <p:txBody>
          <a:bodyPr>
            <a:no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Picture</a:t>
            </a:r>
          </a:p>
        </p:txBody>
      </p:sp>
      <p:sp>
        <p:nvSpPr>
          <p:cNvPr id="46" name="Content Placeholder 4"/>
          <p:cNvSpPr>
            <a:spLocks noGrp="1"/>
          </p:cNvSpPr>
          <p:nvPr>
            <p:ph sz="quarter" idx="29"/>
          </p:nvPr>
        </p:nvSpPr>
        <p:spPr>
          <a:xfrm>
            <a:off x="11886358" y="2888520"/>
            <a:ext cx="2560320" cy="4339597"/>
          </a:xfrm>
        </p:spPr>
        <p:txBody>
          <a:bodyPr lIns="0" r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7" name="Text Placehold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11877796" y="1129978"/>
            <a:ext cx="2560320" cy="392539"/>
          </a:xfrm>
        </p:spPr>
        <p:txBody>
          <a:bodyPr lIns="0" r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48" name="Text Placeholder 11"/>
          <p:cNvSpPr>
            <a:spLocks noGrp="1"/>
          </p:cNvSpPr>
          <p:nvPr>
            <p:ph type="body" sz="quarter" idx="31" hasCustomPrompt="1"/>
          </p:nvPr>
        </p:nvSpPr>
        <p:spPr>
          <a:xfrm>
            <a:off x="11877796" y="1564645"/>
            <a:ext cx="2560320" cy="1136221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9094" y="483047"/>
            <a:ext cx="12984480" cy="1594855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890057" y="4768751"/>
            <a:ext cx="3880985" cy="2141918"/>
          </a:xfrm>
        </p:spPr>
        <p:txBody>
          <a:bodyPr lIns="0" rIns="0">
            <a:noAutofit/>
          </a:bodyPr>
          <a:lstStyle>
            <a:lvl1pPr>
              <a:defRPr sz="1800" b="0"/>
            </a:lvl1pPr>
            <a:lvl2pPr>
              <a:defRPr sz="1800" b="0"/>
            </a:lvl2pPr>
            <a:lvl3pPr>
              <a:defRPr sz="1800" b="0"/>
            </a:lvl3pPr>
            <a:lvl4pPr>
              <a:defRPr sz="1800" b="0"/>
            </a:lvl4pPr>
            <a:lvl5pPr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90056" y="2423125"/>
            <a:ext cx="3836761" cy="566057"/>
          </a:xfrm>
          <a:solidFill>
            <a:schemeClr val="accent2"/>
          </a:solidFill>
        </p:spPr>
        <p:txBody>
          <a:bodyPr lIns="182880" rIns="182880" anchor="ctr">
            <a:noAutofit/>
          </a:bodyPr>
          <a:lstStyle>
            <a:lvl1pPr marL="0" indent="0">
              <a:buNone/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Stat 1</a:t>
            </a: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890057" y="3042591"/>
            <a:ext cx="3836761" cy="907101"/>
          </a:xfrm>
          <a:noFill/>
        </p:spPr>
        <p:txBody>
          <a:bodyPr lIns="0" rIns="0" anchor="ctr">
            <a:noAutofit/>
          </a:bodyPr>
          <a:lstStyle>
            <a:lvl1pPr marL="0" indent="0">
              <a:buNone/>
              <a:defRPr sz="6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Number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890057" y="4003101"/>
            <a:ext cx="3836761" cy="420428"/>
          </a:xfrm>
          <a:noFill/>
        </p:spPr>
        <p:txBody>
          <a:bodyPr lIns="0" rIns="0" anchor="ctr">
            <a:noAutofit/>
          </a:bodyPr>
          <a:lstStyle>
            <a:lvl1pPr marL="0" indent="0">
              <a:buNone/>
              <a:defRPr sz="2800" b="0" baseline="0">
                <a:solidFill>
                  <a:srgbClr val="768591"/>
                </a:solidFill>
              </a:defRPr>
            </a:lvl1pPr>
          </a:lstStyle>
          <a:p>
            <a:pPr lvl="0"/>
            <a:r>
              <a:rPr lang="en-US"/>
              <a:t>Number</a:t>
            </a: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5"/>
          </p:nvPr>
        </p:nvSpPr>
        <p:spPr>
          <a:xfrm>
            <a:off x="5510436" y="4768751"/>
            <a:ext cx="3880985" cy="2141918"/>
          </a:xfrm>
        </p:spPr>
        <p:txBody>
          <a:bodyPr lIns="0" rIns="0">
            <a:noAutofit/>
          </a:bodyPr>
          <a:lstStyle>
            <a:lvl1pPr>
              <a:defRPr sz="1800" b="0"/>
            </a:lvl1pPr>
            <a:lvl2pPr>
              <a:defRPr sz="1800" b="0"/>
            </a:lvl2pPr>
            <a:lvl3pPr>
              <a:defRPr sz="1800" b="0"/>
            </a:lvl3pPr>
            <a:lvl4pPr>
              <a:defRPr sz="1800" b="0"/>
            </a:lvl4pPr>
            <a:lvl5pPr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5510436" y="2423125"/>
            <a:ext cx="3836760" cy="566057"/>
          </a:xfrm>
          <a:solidFill>
            <a:schemeClr val="accent6"/>
          </a:solidFill>
        </p:spPr>
        <p:txBody>
          <a:bodyPr lIns="182880" rIns="182880" anchor="ctr">
            <a:noAutofit/>
          </a:bodyPr>
          <a:lstStyle>
            <a:lvl1pPr marL="0" indent="0">
              <a:buNone/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Stat 2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5510436" y="3042591"/>
            <a:ext cx="3836761" cy="907101"/>
          </a:xfrm>
          <a:noFill/>
        </p:spPr>
        <p:txBody>
          <a:bodyPr lIns="0" rIns="0" anchor="ctr">
            <a:noAutofit/>
          </a:bodyPr>
          <a:lstStyle>
            <a:lvl1pPr marL="0" indent="0">
              <a:buNone/>
              <a:defRPr sz="6400" baseline="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/>
              <a:t>Number</a:t>
            </a:r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5510435" y="4003101"/>
            <a:ext cx="3836761" cy="420428"/>
          </a:xfrm>
          <a:noFill/>
        </p:spPr>
        <p:txBody>
          <a:bodyPr lIns="0" rIns="0" anchor="ctr">
            <a:noAutofit/>
          </a:bodyPr>
          <a:lstStyle>
            <a:lvl1pPr marL="0" indent="0">
              <a:buNone/>
              <a:defRPr sz="2800" b="0" baseline="0">
                <a:solidFill>
                  <a:srgbClr val="768591"/>
                </a:solidFill>
              </a:defRPr>
            </a:lvl1pPr>
          </a:lstStyle>
          <a:p>
            <a:pPr lvl="0"/>
            <a:r>
              <a:rPr lang="en-US"/>
              <a:t>Number</a:t>
            </a:r>
          </a:p>
        </p:txBody>
      </p:sp>
      <p:sp>
        <p:nvSpPr>
          <p:cNvPr id="14" name="Content Placeholder 4"/>
          <p:cNvSpPr>
            <a:spLocks noGrp="1"/>
          </p:cNvSpPr>
          <p:nvPr>
            <p:ph sz="quarter" idx="19"/>
          </p:nvPr>
        </p:nvSpPr>
        <p:spPr>
          <a:xfrm>
            <a:off x="10026475" y="4785684"/>
            <a:ext cx="3880985" cy="2141918"/>
          </a:xfrm>
        </p:spPr>
        <p:txBody>
          <a:bodyPr lIns="0" rIns="0">
            <a:noAutofit/>
          </a:bodyPr>
          <a:lstStyle>
            <a:lvl1pPr>
              <a:defRPr sz="1800" b="0"/>
            </a:lvl1pPr>
            <a:lvl2pPr>
              <a:defRPr sz="1800" b="0"/>
            </a:lvl2pPr>
            <a:lvl3pPr>
              <a:defRPr sz="1800" b="0"/>
            </a:lvl3pPr>
            <a:lvl4pPr>
              <a:defRPr sz="1800" b="0"/>
            </a:lvl4pPr>
            <a:lvl5pPr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0026474" y="2440058"/>
            <a:ext cx="3880985" cy="566057"/>
          </a:xfrm>
          <a:solidFill>
            <a:schemeClr val="accent3"/>
          </a:solidFill>
        </p:spPr>
        <p:txBody>
          <a:bodyPr lIns="182880" rIns="182880" anchor="ctr">
            <a:noAutofit/>
          </a:bodyPr>
          <a:lstStyle>
            <a:lvl1pPr marL="0" indent="0">
              <a:buNone/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Stat 3</a:t>
            </a:r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10026475" y="3059524"/>
            <a:ext cx="3836761" cy="907101"/>
          </a:xfrm>
          <a:noFill/>
        </p:spPr>
        <p:txBody>
          <a:bodyPr lIns="0" rIns="0" anchor="ctr">
            <a:noAutofit/>
          </a:bodyPr>
          <a:lstStyle>
            <a:lvl1pPr marL="0" indent="0">
              <a:buNone/>
              <a:defRPr sz="640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Number</a:t>
            </a:r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026474" y="4020034"/>
            <a:ext cx="3836761" cy="420428"/>
          </a:xfrm>
          <a:noFill/>
        </p:spPr>
        <p:txBody>
          <a:bodyPr lIns="0" rIns="0" anchor="ctr">
            <a:noAutofit/>
          </a:bodyPr>
          <a:lstStyle>
            <a:lvl1pPr marL="0" indent="0">
              <a:buNone/>
              <a:defRPr sz="2800" b="0" baseline="0">
                <a:solidFill>
                  <a:srgbClr val="768591"/>
                </a:solidFill>
              </a:defRPr>
            </a:lvl1pPr>
          </a:lstStyle>
          <a:p>
            <a:pPr lvl="0"/>
            <a:r>
              <a:rPr lang="en-US"/>
              <a:t>Number</a:t>
            </a:r>
          </a:p>
        </p:txBody>
      </p:sp>
      <p:sp>
        <p:nvSpPr>
          <p:cNvPr id="2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lorblock Title +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 userDrawn="1"/>
        </p:nvSpPr>
        <p:spPr>
          <a:xfrm>
            <a:off x="1" y="0"/>
            <a:ext cx="4571999" cy="8229600"/>
          </a:xfrm>
          <a:prstGeom prst="rect">
            <a:avLst/>
          </a:prstGeom>
          <a:solidFill>
            <a:srgbClr val="00A2E0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5394958" y="2133600"/>
            <a:ext cx="8403414" cy="4876800"/>
          </a:xfrm>
        </p:spPr>
        <p:txBody>
          <a:bodyPr numCol="1" spcCol="347472">
            <a:noAutofit/>
          </a:bodyPr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59" y="863753"/>
            <a:ext cx="2987041" cy="6502094"/>
          </a:xfrm>
        </p:spPr>
        <p:txBody>
          <a:bodyPr anchor="ctr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5394957" y="863752"/>
            <a:ext cx="8403415" cy="965047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2800">
                <a:solidFill>
                  <a:schemeClr val="accent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438150"/>
            <a:ext cx="12984480" cy="1005639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822325" y="1879579"/>
            <a:ext cx="12984480" cy="5118845"/>
          </a:xfrm>
        </p:spPr>
        <p:txBody>
          <a:bodyPr/>
          <a:lstStyle>
            <a:lvl2pPr>
              <a:defRPr baseline="0">
                <a:latin typeface="+mj-lt"/>
              </a:defRPr>
            </a:lvl2pPr>
            <a:lvl3pPr>
              <a:defRPr baseline="0">
                <a:latin typeface="+mj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6986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Title + Bulle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5415747" y="1424763"/>
            <a:ext cx="4834150" cy="6358270"/>
          </a:xfrm>
        </p:spPr>
        <p:txBody>
          <a:bodyPr numCol="1" spcCol="347472"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5613991" cy="191386"/>
          </a:xfrm>
          <a:prstGeom prst="rect">
            <a:avLst/>
          </a:prstGeom>
          <a:solidFill>
            <a:schemeClr val="bg1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592788" cy="822960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59" y="813105"/>
            <a:ext cx="3444241" cy="6523359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5415747" y="355905"/>
            <a:ext cx="4934270" cy="914400"/>
          </a:xfrm>
        </p:spPr>
        <p:txBody>
          <a:bodyPr anchor="b"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10972800" y="0"/>
            <a:ext cx="3661851" cy="8229600"/>
          </a:xfrm>
          <a:prstGeom prst="rect">
            <a:avLst/>
          </a:prstGeom>
          <a:solidFill>
            <a:srgbClr val="D8E0E3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No be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4630400" cy="409074"/>
          </a:xfrm>
          <a:prstGeom prst="rect">
            <a:avLst/>
          </a:prstGeom>
          <a:solidFill>
            <a:schemeClr val="bg1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3994149" y="877888"/>
            <a:ext cx="4476083" cy="640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981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5906198" y="7623362"/>
            <a:ext cx="64283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bg1"/>
            </a:solidFill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itle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59" y="4529470"/>
            <a:ext cx="9764286" cy="278573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5" name="Rectangle 54"/>
          <p:cNvSpPr/>
          <p:nvPr userDrawn="1"/>
        </p:nvSpPr>
        <p:spPr>
          <a:xfrm>
            <a:off x="0" y="0"/>
            <a:ext cx="14630400" cy="449705"/>
          </a:xfrm>
          <a:prstGeom prst="rect">
            <a:avLst/>
          </a:prstGeom>
          <a:solidFill>
            <a:schemeClr val="bg1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6" name="Picture Placeholder 6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4630400" cy="40763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="0">
                <a:solidFill>
                  <a:srgbClr val="768591"/>
                </a:solidFill>
              </a:defRPr>
            </a:lvl1pPr>
          </a:lstStyle>
          <a:p>
            <a:r>
              <a:rPr lang="en-US"/>
              <a:t>Click to insert picture	</a:t>
            </a:r>
          </a:p>
        </p:txBody>
      </p:sp>
      <p:sp>
        <p:nvSpPr>
          <p:cNvPr id="5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itle Text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 userDrawn="1"/>
        </p:nvSpPr>
        <p:spPr>
          <a:xfrm>
            <a:off x="0" y="0"/>
            <a:ext cx="14630400" cy="449705"/>
          </a:xfrm>
          <a:prstGeom prst="rect">
            <a:avLst/>
          </a:prstGeom>
          <a:solidFill>
            <a:schemeClr val="bg1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6" name="Picture Placeholder 6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4630400" cy="4114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="0">
                <a:solidFill>
                  <a:srgbClr val="768591"/>
                </a:solidFill>
              </a:defRPr>
            </a:lvl1pPr>
          </a:lstStyle>
          <a:p>
            <a:r>
              <a:rPr lang="en-US"/>
              <a:t>Click to insert picture	</a:t>
            </a:r>
          </a:p>
        </p:txBody>
      </p:sp>
      <p:sp>
        <p:nvSpPr>
          <p:cNvPr id="61" name="Content Placeholder 4"/>
          <p:cNvSpPr>
            <a:spLocks noGrp="1"/>
          </p:cNvSpPr>
          <p:nvPr>
            <p:ph sz="quarter" idx="12"/>
          </p:nvPr>
        </p:nvSpPr>
        <p:spPr>
          <a:xfrm>
            <a:off x="5489088" y="4516779"/>
            <a:ext cx="8684112" cy="2289086"/>
          </a:xfrm>
        </p:spPr>
        <p:txBody>
          <a:bodyPr numCol="2" spcCol="347472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2" name="Title 1"/>
          <p:cNvSpPr>
            <a:spLocks noGrp="1"/>
          </p:cNvSpPr>
          <p:nvPr>
            <p:ph type="title"/>
          </p:nvPr>
        </p:nvSpPr>
        <p:spPr>
          <a:xfrm>
            <a:off x="822960" y="4516779"/>
            <a:ext cx="4181871" cy="1922611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9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lide">
    <p:bg>
      <p:bgPr>
        <a:solidFill>
          <a:srgbClr val="D8E0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itle 1"/>
          <p:cNvSpPr>
            <a:spLocks noGrp="1"/>
          </p:cNvSpPr>
          <p:nvPr>
            <p:ph type="title"/>
          </p:nvPr>
        </p:nvSpPr>
        <p:spPr>
          <a:xfrm>
            <a:off x="914400" y="1082842"/>
            <a:ext cx="12701337" cy="3104148"/>
          </a:xfrm>
          <a:prstGeom prst="rect">
            <a:avLst/>
          </a:prstGeom>
        </p:spPr>
        <p:txBody>
          <a:bodyPr lIns="0" anchor="b">
            <a:noAutofit/>
          </a:bodyPr>
          <a:lstStyle>
            <a:lvl1pPr marL="0" indent="0">
              <a:tabLst>
                <a:tab pos="3017838" algn="l"/>
              </a:tabLst>
              <a:defRPr sz="6400">
                <a:solidFill>
                  <a:srgbClr val="76859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4529188"/>
            <a:ext cx="12851302" cy="11925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3600" b="0">
                <a:solidFill>
                  <a:srgbClr val="768591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1931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"/>
            <a:ext cx="14630400" cy="70789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1"/>
            <a:ext cx="6579326" cy="7078980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Fu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438150"/>
            <a:ext cx="12984480" cy="1441429"/>
          </a:xfrm>
        </p:spPr>
        <p:txBody>
          <a:bodyPr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822325" y="1879579"/>
            <a:ext cx="12984480" cy="5118845"/>
          </a:xfrm>
        </p:spPr>
        <p:txBody>
          <a:bodyPr>
            <a:noAutofit/>
          </a:bodyPr>
          <a:lstStyle>
            <a:lvl1pPr marL="0" indent="0">
              <a:buNone/>
              <a:defRPr sz="2800" b="0" baseline="0"/>
            </a:lvl1pPr>
            <a:lvl2pPr marL="201930" indent="0">
              <a:buNone/>
              <a:defRPr sz="2000" baseline="0">
                <a:latin typeface="+mj-lt"/>
              </a:defRPr>
            </a:lvl2pPr>
            <a:lvl3pPr marL="480060" indent="0">
              <a:buNone/>
              <a:defRPr sz="2000" baseline="0">
                <a:latin typeface="+mj-lt"/>
              </a:defRPr>
            </a:lvl3pPr>
            <a:lvl4pPr marL="691516" indent="0">
              <a:buNone/>
              <a:defRPr sz="2200"/>
            </a:lvl4pPr>
            <a:lvl5pPr marL="889636" indent="0">
              <a:buNone/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Full Tex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438150"/>
            <a:ext cx="12984480" cy="1441429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822325" y="2043954"/>
            <a:ext cx="12984480" cy="5118845"/>
          </a:xfrm>
        </p:spPr>
        <p:txBody>
          <a:bodyPr numCol="2" spcCol="457200">
            <a:noAutofit/>
          </a:bodyPr>
          <a:lstStyle>
            <a:lvl1pPr marL="0" indent="0">
              <a:buNone/>
              <a:defRPr sz="2800" b="0" baseline="0"/>
            </a:lvl1pPr>
            <a:lvl2pPr marL="201930" indent="0">
              <a:buNone/>
              <a:defRPr sz="2000" baseline="0">
                <a:latin typeface="+mj-lt"/>
              </a:defRPr>
            </a:lvl2pPr>
            <a:lvl3pPr marL="480060" indent="0">
              <a:buNone/>
              <a:defRPr sz="2000" baseline="0">
                <a:latin typeface="+mj-lt"/>
              </a:defRPr>
            </a:lvl3pPr>
            <a:lvl4pPr marL="691516" indent="0">
              <a:buNone/>
              <a:defRPr sz="2200"/>
            </a:lvl4pPr>
            <a:lvl5pPr marL="889636" indent="0">
              <a:buNone/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2co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325" y="481832"/>
            <a:ext cx="12806792" cy="1358069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822325" y="1839901"/>
            <a:ext cx="12985115" cy="5073650"/>
          </a:xfrm>
        </p:spPr>
        <p:txBody>
          <a:bodyPr numCol="2" spcCol="45720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2row 2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324" y="481832"/>
            <a:ext cx="12806792" cy="1358069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4"/>
          <p:cNvSpPr>
            <a:spLocks noGrp="1"/>
          </p:cNvSpPr>
          <p:nvPr>
            <p:ph sz="quarter" idx="12"/>
          </p:nvPr>
        </p:nvSpPr>
        <p:spPr>
          <a:xfrm>
            <a:off x="822324" y="4736892"/>
            <a:ext cx="12985115" cy="2380713"/>
          </a:xfrm>
        </p:spPr>
        <p:txBody>
          <a:bodyPr numCol="2" spcCol="45720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822325" y="2043954"/>
            <a:ext cx="12985115" cy="2378143"/>
          </a:xfrm>
        </p:spPr>
        <p:txBody>
          <a:bodyPr numCol="2" spcCol="45720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 Conten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325" y="481832"/>
            <a:ext cx="12806792" cy="1358069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822325" y="2043955"/>
            <a:ext cx="6241863" cy="5073650"/>
          </a:xfrm>
        </p:spPr>
        <p:txBody>
          <a:bodyPr numCol="1" spcCol="45720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7554408" y="2043955"/>
            <a:ext cx="6253032" cy="5073650"/>
          </a:xfrm>
        </p:spPr>
        <p:txBody>
          <a:bodyPr>
            <a:noAutofit/>
          </a:bodyPr>
          <a:lstStyle>
            <a:lvl1pPr marL="0" indent="0">
              <a:buNone/>
              <a:defRPr b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 Content Photo_No B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325" y="481832"/>
            <a:ext cx="12806792" cy="1358069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822325" y="2043955"/>
            <a:ext cx="6241863" cy="5073650"/>
          </a:xfrm>
        </p:spPr>
        <p:txBody>
          <a:bodyPr numCol="1" spcCol="45720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7554408" y="2043955"/>
            <a:ext cx="6253032" cy="5073650"/>
          </a:xfrm>
        </p:spPr>
        <p:txBody>
          <a:bodyPr>
            <a:noAutofit/>
          </a:bodyPr>
          <a:lstStyle>
            <a:lvl1pPr marL="0" indent="0">
              <a:buNone/>
              <a:defRPr b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14630400" cy="240632"/>
          </a:xfrm>
          <a:prstGeom prst="rect">
            <a:avLst/>
          </a:prstGeom>
          <a:solidFill>
            <a:schemeClr val="bg1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 txBox="1">
            <a:spLocks/>
          </p:cNvSpPr>
          <p:nvPr userDrawn="1"/>
        </p:nvSpPr>
        <p:spPr>
          <a:xfrm>
            <a:off x="1164330" y="7623362"/>
            <a:ext cx="4554137" cy="358588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5486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>
                <a:solidFill>
                  <a:srgbClr val="768591"/>
                </a:solidFill>
              </a:rPr>
              <a:t>ICF proprietary and confidential. Do not copy, distribute, or disclose.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7493698"/>
            <a:ext cx="729378" cy="583502"/>
          </a:xfrm>
          <a:prstGeom prst="rect">
            <a:avLst/>
          </a:prstGeom>
        </p:spPr>
      </p:pic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913402" y="481832"/>
            <a:ext cx="12806792" cy="13580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918594" y="2068100"/>
            <a:ext cx="12801600" cy="5247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5906198" y="7623362"/>
            <a:ext cx="64283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52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827" r:id="rId2"/>
    <p:sldLayoutId id="2147483767" r:id="rId3"/>
    <p:sldLayoutId id="2147483814" r:id="rId4"/>
    <p:sldLayoutId id="2147483815" r:id="rId5"/>
    <p:sldLayoutId id="2147483768" r:id="rId6"/>
    <p:sldLayoutId id="2147483780" r:id="rId7"/>
    <p:sldLayoutId id="2147483769" r:id="rId8"/>
    <p:sldLayoutId id="2147483825" r:id="rId9"/>
    <p:sldLayoutId id="2147483772" r:id="rId10"/>
    <p:sldLayoutId id="2147483773" r:id="rId11"/>
    <p:sldLayoutId id="2147483777" r:id="rId12"/>
    <p:sldLayoutId id="2147483775" r:id="rId13"/>
    <p:sldLayoutId id="2147483774" r:id="rId14"/>
    <p:sldLayoutId id="2147483788" r:id="rId15"/>
    <p:sldLayoutId id="2147483776" r:id="rId16"/>
    <p:sldLayoutId id="2147483789" r:id="rId17"/>
    <p:sldLayoutId id="2147483819" r:id="rId18"/>
    <p:sldLayoutId id="2147483807" r:id="rId19"/>
    <p:sldLayoutId id="2147483810" r:id="rId20"/>
    <p:sldLayoutId id="2147483811" r:id="rId21"/>
    <p:sldLayoutId id="2147483812" r:id="rId22"/>
    <p:sldLayoutId id="2147483823" r:id="rId23"/>
    <p:sldLayoutId id="2147483822" r:id="rId24"/>
    <p:sldLayoutId id="2147483818" r:id="rId25"/>
    <p:sldLayoutId id="2147483821" r:id="rId26"/>
    <p:sldLayoutId id="2147483820" r:id="rId27"/>
    <p:sldLayoutId id="2147483813" r:id="rId28"/>
    <p:sldLayoutId id="2147483808" r:id="rId29"/>
    <p:sldLayoutId id="2147483809" r:id="rId30"/>
    <p:sldLayoutId id="2147483770" r:id="rId31"/>
    <p:sldLayoutId id="2147483771" r:id="rId32"/>
    <p:sldLayoutId id="2147483824" r:id="rId33"/>
    <p:sldLayoutId id="2147483766" r:id="rId34"/>
    <p:sldLayoutId id="2147483778" r:id="rId35"/>
    <p:sldLayoutId id="2147483806" r:id="rId36"/>
    <p:sldLayoutId id="2147483759" r:id="rId37"/>
    <p:sldLayoutId id="2147483816" r:id="rId38"/>
  </p:sldLayoutIdLst>
  <p:hf hdr="0" dt="0"/>
  <p:txStyles>
    <p:titleStyle>
      <a:lvl1pPr algn="l" defTabSz="54864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rgbClr val="76859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548640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Clr>
          <a:schemeClr val="tx2"/>
        </a:buClr>
        <a:buFont typeface="Wingdings" charset="2"/>
        <a:buChar char="§"/>
        <a:tabLst/>
        <a:defRPr sz="2800" b="1" kern="1200" baseline="0">
          <a:solidFill>
            <a:srgbClr val="768591"/>
          </a:solidFill>
          <a:latin typeface="+mn-lt"/>
          <a:ea typeface="+mn-ea"/>
          <a:cs typeface="+mn-cs"/>
        </a:defRPr>
      </a:lvl1pPr>
      <a:lvl2pPr marL="457200" indent="-228600" algn="l" defTabSz="548640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Clr>
          <a:srgbClr val="EB095F"/>
        </a:buClr>
        <a:buFont typeface="Wingdings" charset="2"/>
        <a:buChar char="§"/>
        <a:tabLst/>
        <a:defRPr sz="2000" kern="1200" baseline="0">
          <a:solidFill>
            <a:srgbClr val="768591"/>
          </a:solidFill>
          <a:latin typeface="Arial" charset="0"/>
          <a:ea typeface="+mn-ea"/>
          <a:cs typeface="+mn-cs"/>
        </a:defRPr>
      </a:lvl2pPr>
      <a:lvl3pPr marL="685800" indent="-228600" algn="l" defTabSz="550546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Clr>
          <a:srgbClr val="EB095F"/>
        </a:buClr>
        <a:buFont typeface="Lucida Grande"/>
        <a:buChar char="–"/>
        <a:defRPr sz="2000" kern="1200" baseline="0">
          <a:solidFill>
            <a:srgbClr val="768591"/>
          </a:solidFill>
          <a:latin typeface="+mn-lt"/>
          <a:ea typeface="+mn-ea"/>
          <a:cs typeface="+mn-cs"/>
        </a:defRPr>
      </a:lvl3pPr>
      <a:lvl4pPr marL="914400" indent="-228600" algn="l" defTabSz="548640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Clr>
          <a:schemeClr val="tx2"/>
        </a:buClr>
        <a:buFont typeface="Arial"/>
        <a:buChar char="•"/>
        <a:tabLst/>
        <a:defRPr sz="1800" kern="1200">
          <a:solidFill>
            <a:srgbClr val="768591"/>
          </a:solidFill>
          <a:latin typeface="+mn-lt"/>
          <a:ea typeface="+mn-ea"/>
          <a:cs typeface="+mn-cs"/>
        </a:defRPr>
      </a:lvl4pPr>
      <a:lvl5pPr marL="1143000" indent="-228600" algn="l" defTabSz="548640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Clr>
          <a:schemeClr val="tx2"/>
        </a:buClr>
        <a:buFont typeface="Arial" charset="0"/>
        <a:buChar char="•"/>
        <a:defRPr sz="1800" kern="1200" baseline="0">
          <a:solidFill>
            <a:srgbClr val="768591"/>
          </a:solidFill>
          <a:latin typeface="+mn-lt"/>
          <a:ea typeface="+mn-ea"/>
          <a:cs typeface="+mn-cs"/>
        </a:defRPr>
      </a:lvl5pPr>
      <a:lvl6pPr marL="3017520" indent="-274320" algn="l" defTabSz="54864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54864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54864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54864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13" Type="http://schemas.openxmlformats.org/officeDocument/2006/relationships/chart" Target="../charts/chart12.xml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12" Type="http://schemas.openxmlformats.org/officeDocument/2006/relationships/image" Target="../media/image17.svg"/><Relationship Id="rId17" Type="http://schemas.openxmlformats.org/officeDocument/2006/relationships/chart" Target="../charts/chart16.xml"/><Relationship Id="rId2" Type="http://schemas.openxmlformats.org/officeDocument/2006/relationships/notesSlide" Target="../notesSlides/notesSlide4.xml"/><Relationship Id="rId16" Type="http://schemas.openxmlformats.org/officeDocument/2006/relationships/chart" Target="../charts/chart15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1.svg"/><Relationship Id="rId11" Type="http://schemas.openxmlformats.org/officeDocument/2006/relationships/image" Target="../media/image13.png"/><Relationship Id="rId5" Type="http://schemas.openxmlformats.org/officeDocument/2006/relationships/image" Target="../media/image15.png"/><Relationship Id="rId15" Type="http://schemas.openxmlformats.org/officeDocument/2006/relationships/chart" Target="../charts/chart14.xml"/><Relationship Id="rId10" Type="http://schemas.openxmlformats.org/officeDocument/2006/relationships/image" Target="../media/image15.svg"/><Relationship Id="rId4" Type="http://schemas.openxmlformats.org/officeDocument/2006/relationships/image" Target="../media/image19.svg"/><Relationship Id="rId9" Type="http://schemas.openxmlformats.org/officeDocument/2006/relationships/image" Target="../media/image12.png"/><Relationship Id="rId14" Type="http://schemas.openxmlformats.org/officeDocument/2006/relationships/chart" Target="../charts/char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5" Type="http://schemas.openxmlformats.org/officeDocument/2006/relationships/chart" Target="../charts/chart17.xml"/><Relationship Id="rId4" Type="http://schemas.openxmlformats.org/officeDocument/2006/relationships/image" Target="../media/image25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chart" Target="../charts/chart19.xml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12" Type="http://schemas.openxmlformats.org/officeDocument/2006/relationships/chart" Target="../charts/chart18.xml"/><Relationship Id="rId2" Type="http://schemas.openxmlformats.org/officeDocument/2006/relationships/image" Target="../media/image14.png"/><Relationship Id="rId16" Type="http://schemas.openxmlformats.org/officeDocument/2006/relationships/chart" Target="../charts/chart22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6.png"/><Relationship Id="rId11" Type="http://schemas.openxmlformats.org/officeDocument/2006/relationships/image" Target="../media/image26.svg"/><Relationship Id="rId5" Type="http://schemas.openxmlformats.org/officeDocument/2006/relationships/image" Target="../media/image21.svg"/><Relationship Id="rId15" Type="http://schemas.openxmlformats.org/officeDocument/2006/relationships/chart" Target="../charts/chart21.xml"/><Relationship Id="rId10" Type="http://schemas.openxmlformats.org/officeDocument/2006/relationships/image" Target="../media/image13.png"/><Relationship Id="rId4" Type="http://schemas.openxmlformats.org/officeDocument/2006/relationships/image" Target="../media/image15.png"/><Relationship Id="rId9" Type="http://schemas.openxmlformats.org/officeDocument/2006/relationships/image" Target="../media/image15.svg"/><Relationship Id="rId14" Type="http://schemas.openxmlformats.org/officeDocument/2006/relationships/chart" Target="../charts/chart2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12.png"/><Relationship Id="rId3" Type="http://schemas.openxmlformats.org/officeDocument/2006/relationships/chart" Target="../charts/chart24.xml"/><Relationship Id="rId7" Type="http://schemas.openxmlformats.org/officeDocument/2006/relationships/image" Target="../media/image14.png"/><Relationship Id="rId12" Type="http://schemas.openxmlformats.org/officeDocument/2006/relationships/image" Target="../media/image23.svg"/><Relationship Id="rId2" Type="http://schemas.openxmlformats.org/officeDocument/2006/relationships/chart" Target="../charts/chart23.xml"/><Relationship Id="rId16" Type="http://schemas.openxmlformats.org/officeDocument/2006/relationships/image" Target="../media/image26.svg"/><Relationship Id="rId1" Type="http://schemas.openxmlformats.org/officeDocument/2006/relationships/slideLayout" Target="../slideLayouts/slideLayout27.xml"/><Relationship Id="rId6" Type="http://schemas.openxmlformats.org/officeDocument/2006/relationships/chart" Target="../charts/chart27.xml"/><Relationship Id="rId11" Type="http://schemas.openxmlformats.org/officeDocument/2006/relationships/image" Target="../media/image16.png"/><Relationship Id="rId5" Type="http://schemas.openxmlformats.org/officeDocument/2006/relationships/chart" Target="../charts/chart26.xml"/><Relationship Id="rId15" Type="http://schemas.openxmlformats.org/officeDocument/2006/relationships/image" Target="../media/image13.png"/><Relationship Id="rId10" Type="http://schemas.openxmlformats.org/officeDocument/2006/relationships/image" Target="../media/image21.svg"/><Relationship Id="rId4" Type="http://schemas.openxmlformats.org/officeDocument/2006/relationships/chart" Target="../charts/chart25.xml"/><Relationship Id="rId9" Type="http://schemas.openxmlformats.org/officeDocument/2006/relationships/image" Target="../media/image15.png"/><Relationship Id="rId14" Type="http://schemas.openxmlformats.org/officeDocument/2006/relationships/image" Target="../media/image1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3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3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3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6" Type="http://schemas.openxmlformats.org/officeDocument/2006/relationships/chart" Target="../charts/chart41.xml"/><Relationship Id="rId5" Type="http://schemas.openxmlformats.org/officeDocument/2006/relationships/chart" Target="../charts/chart40.xml"/><Relationship Id="rId4" Type="http://schemas.openxmlformats.org/officeDocument/2006/relationships/chart" Target="../charts/chart3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Relationship Id="rId6" Type="http://schemas.openxmlformats.org/officeDocument/2006/relationships/chart" Target="../charts/chart47.xml"/><Relationship Id="rId5" Type="http://schemas.openxmlformats.org/officeDocument/2006/relationships/chart" Target="../charts/chart46.xml"/><Relationship Id="rId4" Type="http://schemas.openxmlformats.org/officeDocument/2006/relationships/chart" Target="../charts/chart4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8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9.xml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39.sv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12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1.png"/><Relationship Id="rId11" Type="http://schemas.openxmlformats.org/officeDocument/2006/relationships/image" Target="../media/image37.svg"/><Relationship Id="rId5" Type="http://schemas.openxmlformats.org/officeDocument/2006/relationships/image" Target="../media/image31.svg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openxmlformats.org/officeDocument/2006/relationships/image" Target="../media/image35.sv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0.xml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2.xml"/><Relationship Id="rId2" Type="http://schemas.openxmlformats.org/officeDocument/2006/relationships/chart" Target="../charts/chart51.xml"/><Relationship Id="rId1" Type="http://schemas.openxmlformats.org/officeDocument/2006/relationships/slideLayout" Target="../slideLayouts/slideLayout27.xml"/><Relationship Id="rId5" Type="http://schemas.openxmlformats.org/officeDocument/2006/relationships/chart" Target="../charts/chart54.xml"/><Relationship Id="rId4" Type="http://schemas.openxmlformats.org/officeDocument/2006/relationships/chart" Target="../charts/chart5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6.xml"/><Relationship Id="rId2" Type="http://schemas.openxmlformats.org/officeDocument/2006/relationships/chart" Target="../charts/chart55.xml"/><Relationship Id="rId1" Type="http://schemas.openxmlformats.org/officeDocument/2006/relationships/slideLayout" Target="../slideLayouts/slideLayout27.xml"/><Relationship Id="rId4" Type="http://schemas.openxmlformats.org/officeDocument/2006/relationships/chart" Target="../charts/chart5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9.xml"/><Relationship Id="rId2" Type="http://schemas.openxmlformats.org/officeDocument/2006/relationships/chart" Target="../charts/chart58.xml"/><Relationship Id="rId1" Type="http://schemas.openxmlformats.org/officeDocument/2006/relationships/slideLayout" Target="../slideLayouts/slideLayout27.xml"/><Relationship Id="rId4" Type="http://schemas.openxmlformats.org/officeDocument/2006/relationships/chart" Target="../charts/chart60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1.xml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3.xml"/><Relationship Id="rId2" Type="http://schemas.openxmlformats.org/officeDocument/2006/relationships/chart" Target="../charts/chart62.xml"/><Relationship Id="rId1" Type="http://schemas.openxmlformats.org/officeDocument/2006/relationships/slideLayout" Target="../slideLayouts/slideLayout25.xml"/><Relationship Id="rId4" Type="http://schemas.openxmlformats.org/officeDocument/2006/relationships/chart" Target="../charts/chart64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6.xml"/><Relationship Id="rId2" Type="http://schemas.openxmlformats.org/officeDocument/2006/relationships/chart" Target="../charts/chart65.xml"/><Relationship Id="rId1" Type="http://schemas.openxmlformats.org/officeDocument/2006/relationships/slideLayout" Target="../slideLayouts/slideLayout25.xml"/><Relationship Id="rId4" Type="http://schemas.openxmlformats.org/officeDocument/2006/relationships/chart" Target="../charts/chart67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8.xml"/><Relationship Id="rId1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0.xml"/><Relationship Id="rId2" Type="http://schemas.openxmlformats.org/officeDocument/2006/relationships/chart" Target="../charts/chart69.xml"/><Relationship Id="rId1" Type="http://schemas.openxmlformats.org/officeDocument/2006/relationships/slideLayout" Target="../slideLayouts/slideLayout27.xml"/><Relationship Id="rId5" Type="http://schemas.openxmlformats.org/officeDocument/2006/relationships/chart" Target="../charts/chart72.xml"/><Relationship Id="rId4" Type="http://schemas.openxmlformats.org/officeDocument/2006/relationships/chart" Target="../charts/chart7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3.xml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5.xml"/><Relationship Id="rId2" Type="http://schemas.openxmlformats.org/officeDocument/2006/relationships/chart" Target="../charts/chart74.xml"/><Relationship Id="rId1" Type="http://schemas.openxmlformats.org/officeDocument/2006/relationships/slideLayout" Target="../slideLayouts/slideLayout27.xml"/><Relationship Id="rId5" Type="http://schemas.openxmlformats.org/officeDocument/2006/relationships/chart" Target="../charts/chart77.xml"/><Relationship Id="rId4" Type="http://schemas.openxmlformats.org/officeDocument/2006/relationships/chart" Target="../charts/chart7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mailto:Benjamin.Firth@icf.com" TargetMode="External"/><Relationship Id="rId2" Type="http://schemas.openxmlformats.org/officeDocument/2006/relationships/hyperlink" Target="mailto:Miranda.McMinn@icf.com" TargetMode="Externa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0.png"/><Relationship Id="rId4" Type="http://schemas.microsoft.com/office/2014/relationships/chartEx" Target="../charts/chartEx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9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1.svg"/><Relationship Id="rId3" Type="http://schemas.openxmlformats.org/officeDocument/2006/relationships/chart" Target="../charts/chart8.xml"/><Relationship Id="rId7" Type="http://schemas.openxmlformats.org/officeDocument/2006/relationships/image" Target="../media/image15.sv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2.png"/><Relationship Id="rId11" Type="http://schemas.openxmlformats.org/officeDocument/2006/relationships/image" Target="../media/image19.svg"/><Relationship Id="rId5" Type="http://schemas.openxmlformats.org/officeDocument/2006/relationships/chart" Target="../charts/chart10.xml"/><Relationship Id="rId10" Type="http://schemas.openxmlformats.org/officeDocument/2006/relationships/image" Target="../media/image14.png"/><Relationship Id="rId4" Type="http://schemas.openxmlformats.org/officeDocument/2006/relationships/chart" Target="../charts/chart9.xml"/><Relationship Id="rId9" Type="http://schemas.openxmlformats.org/officeDocument/2006/relationships/image" Target="../media/image17.svg"/><Relationship Id="rId14" Type="http://schemas.openxmlformats.org/officeDocument/2006/relationships/chart" Target="../charts/char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June 2022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EU-OSHA Stakeholder Survey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6411432" y="6077055"/>
            <a:ext cx="7285165" cy="336315"/>
          </a:xfrm>
        </p:spPr>
        <p:txBody>
          <a:bodyPr/>
          <a:lstStyle/>
          <a:p>
            <a:r>
              <a:rPr lang="en-US"/>
              <a:t>2022 results and 2014-2022 trends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6411432" y="6504106"/>
            <a:ext cx="7293556" cy="434040"/>
          </a:xfrm>
        </p:spPr>
        <p:txBody>
          <a:bodyPr/>
          <a:lstStyle/>
          <a:p>
            <a:r>
              <a:rPr lang="en-US"/>
              <a:t>Prepared by ICF for EU-OSHA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098F34-45FC-8765-0881-73C7686FBA89}"/>
              </a:ext>
            </a:extLst>
          </p:cNvPr>
          <p:cNvSpPr txBox="1"/>
          <p:nvPr/>
        </p:nvSpPr>
        <p:spPr>
          <a:xfrm>
            <a:off x="16158754" y="3892731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518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Research">
            <a:extLst>
              <a:ext uri="{FF2B5EF4-FFF2-40B4-BE49-F238E27FC236}">
                <a16:creationId xmlns:a16="http://schemas.microsoft.com/office/drawing/2014/main" id="{5819E6EC-1C7F-453E-B04A-73E4C74DCF2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t="5544" b="5544"/>
          <a:stretch>
            <a:fillRect/>
          </a:stretch>
        </p:blipFill>
        <p:spPr>
          <a:xfrm>
            <a:off x="5829660" y="342548"/>
            <a:ext cx="759112" cy="674766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662EEEB-C494-4F46-8E3E-F4A189788D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/>
              <a:t>92%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E8B9568-248C-4596-A234-A5B4F97350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29660" y="1568570"/>
            <a:ext cx="2560320" cy="1136221"/>
          </a:xfrm>
        </p:spPr>
        <p:txBody>
          <a:bodyPr/>
          <a:lstStyle/>
          <a:p>
            <a:r>
              <a:rPr lang="en-GB"/>
              <a:t>EU-OSHA </a:t>
            </a:r>
            <a:r>
              <a:rPr lang="en-GB" b="1"/>
              <a:t>provides access</a:t>
            </a:r>
            <a:r>
              <a:rPr lang="en-GB"/>
              <a:t> to relevant research and </a:t>
            </a:r>
            <a:br>
              <a:rPr lang="en-GB"/>
            </a:br>
            <a:r>
              <a:rPr lang="en-GB"/>
              <a:t>knowledge on OSH</a:t>
            </a:r>
          </a:p>
        </p:txBody>
      </p:sp>
      <p:pic>
        <p:nvPicPr>
          <p:cNvPr id="33" name="Picture Placeholder 32" descr="Badge Follow">
            <a:extLst>
              <a:ext uri="{FF2B5EF4-FFF2-40B4-BE49-F238E27FC236}">
                <a16:creationId xmlns:a16="http://schemas.microsoft.com/office/drawing/2014/main" id="{9BC362DB-1C84-4147-B2E4-6770956589B8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t="5637" b="5637"/>
          <a:stretch>
            <a:fillRect/>
          </a:stretch>
        </p:blipFill>
        <p:spPr>
          <a:xfrm>
            <a:off x="8520928" y="342548"/>
            <a:ext cx="759112" cy="674766"/>
          </a:xfr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EB335E6-8DD6-43A4-B519-95A688F2171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91279" y="1129978"/>
            <a:ext cx="2560320" cy="392539"/>
          </a:xfrm>
        </p:spPr>
        <p:txBody>
          <a:bodyPr/>
          <a:lstStyle/>
          <a:p>
            <a:r>
              <a:rPr lang="en-GB"/>
              <a:t>88%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B423057-F7A6-49F5-A881-A468D5FF21B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495882" y="1590485"/>
            <a:ext cx="2560320" cy="1136221"/>
          </a:xfrm>
        </p:spPr>
        <p:txBody>
          <a:bodyPr/>
          <a:lstStyle/>
          <a:p>
            <a:r>
              <a:rPr lang="en-GB"/>
              <a:t>The work of EU-OSHA </a:t>
            </a:r>
            <a:r>
              <a:rPr lang="en-GB" b="1"/>
              <a:t>adds value </a:t>
            </a:r>
            <a:r>
              <a:rPr lang="en-GB"/>
              <a:t>to the work on OSH done by others</a:t>
            </a:r>
          </a:p>
        </p:txBody>
      </p:sp>
      <p:pic>
        <p:nvPicPr>
          <p:cNvPr id="35" name="Picture Placeholder 34" descr="Thumbs up sign">
            <a:extLst>
              <a:ext uri="{FF2B5EF4-FFF2-40B4-BE49-F238E27FC236}">
                <a16:creationId xmlns:a16="http://schemas.microsoft.com/office/drawing/2014/main" id="{8CA4339D-62AC-46BD-8201-B8CC3E0732B5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t="5544" b="5544"/>
          <a:stretch>
            <a:fillRect/>
          </a:stretch>
        </p:blipFill>
        <p:spPr>
          <a:xfrm>
            <a:off x="385260" y="342548"/>
            <a:ext cx="759112" cy="674766"/>
          </a:xfr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CFA2D75-8E04-4519-A218-4683521DAF2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935562" y="1129978"/>
            <a:ext cx="2560320" cy="392539"/>
          </a:xfrm>
        </p:spPr>
        <p:txBody>
          <a:bodyPr/>
          <a:lstStyle/>
          <a:p>
            <a:r>
              <a:rPr lang="en-GB"/>
              <a:t>87%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3EF6B47-3BE4-4179-B7E6-02370E04BEB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85260" y="1590486"/>
            <a:ext cx="2560320" cy="1136221"/>
          </a:xfrm>
        </p:spPr>
        <p:txBody>
          <a:bodyPr/>
          <a:lstStyle/>
          <a:p>
            <a:r>
              <a:rPr lang="en-GB"/>
              <a:t>EU-OSHA </a:t>
            </a:r>
            <a:br>
              <a:rPr lang="en-GB"/>
            </a:br>
            <a:r>
              <a:rPr lang="en-GB" b="1"/>
              <a:t>performs well </a:t>
            </a:r>
            <a:br>
              <a:rPr lang="en-GB" b="1"/>
            </a:br>
            <a:r>
              <a:rPr lang="en-GB"/>
              <a:t>as an organisation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5BE8C201-3A48-4F7B-9A29-37A6ECFE48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662886" y="1129978"/>
            <a:ext cx="2560320" cy="392539"/>
          </a:xfrm>
        </p:spPr>
        <p:txBody>
          <a:bodyPr/>
          <a:lstStyle/>
          <a:p>
            <a:r>
              <a:rPr lang="en-GB"/>
              <a:t>84%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03902C27-FB02-4E71-BD0E-F6F937DD7FC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012758" y="1564645"/>
            <a:ext cx="2560320" cy="1136221"/>
          </a:xfrm>
        </p:spPr>
        <p:txBody>
          <a:bodyPr/>
          <a:lstStyle/>
          <a:p>
            <a:r>
              <a:rPr lang="en-GB"/>
              <a:t>The work of EU-OSHA addresses the </a:t>
            </a:r>
            <a:r>
              <a:rPr lang="en-GB" b="1"/>
              <a:t>right priorities </a:t>
            </a:r>
            <a:r>
              <a:rPr lang="en-GB"/>
              <a:t>on OSH</a:t>
            </a:r>
          </a:p>
        </p:txBody>
      </p:sp>
      <p:pic>
        <p:nvPicPr>
          <p:cNvPr id="39" name="Picture Placeholder 38" descr="Compass">
            <a:extLst>
              <a:ext uri="{FF2B5EF4-FFF2-40B4-BE49-F238E27FC236}">
                <a16:creationId xmlns:a16="http://schemas.microsoft.com/office/drawing/2014/main" id="{DDCD7ED6-62EF-4439-A2DB-B63889948883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 t="5544" b="5544"/>
          <a:stretch>
            <a:fillRect/>
          </a:stretch>
        </p:blipFill>
        <p:spPr>
          <a:xfrm>
            <a:off x="11296823" y="342548"/>
            <a:ext cx="759112" cy="674766"/>
          </a:xfr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D366C567-E479-4596-B121-75CEE52A08C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1356650" y="1129978"/>
            <a:ext cx="2560320" cy="392539"/>
          </a:xfrm>
        </p:spPr>
        <p:txBody>
          <a:bodyPr/>
          <a:lstStyle/>
          <a:p>
            <a:r>
              <a:rPr lang="en-GB"/>
              <a:t>83%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D9D88A40-58CF-4654-8E8E-F64E7A7E3A5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1356650" y="1564645"/>
            <a:ext cx="2560320" cy="1136221"/>
          </a:xfrm>
        </p:spPr>
        <p:txBody>
          <a:bodyPr/>
          <a:lstStyle/>
          <a:p>
            <a:r>
              <a:rPr lang="en-GB"/>
              <a:t>EU-OSHA </a:t>
            </a:r>
            <a:r>
              <a:rPr lang="en-GB" b="1"/>
              <a:t>guides me</a:t>
            </a:r>
            <a:br>
              <a:rPr lang="en-GB" b="1"/>
            </a:br>
            <a:r>
              <a:rPr lang="en-GB"/>
              <a:t>to the knowledge I need on OSH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FE97428-FB7B-421B-9B77-D75CF9D1BFA0}"/>
              </a:ext>
            </a:extLst>
          </p:cNvPr>
          <p:cNvSpPr txBox="1"/>
          <p:nvPr/>
        </p:nvSpPr>
        <p:spPr>
          <a:xfrm>
            <a:off x="438150" y="2877802"/>
            <a:ext cx="11972967" cy="424732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en-GB" b="1">
                <a:solidFill>
                  <a:schemeClr val="accent2"/>
                </a:solidFill>
              </a:rPr>
              <a:t>Focal points and members of the management board more often responded positively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23E174E-45C2-4C73-961C-E0E0F581A23A}"/>
              </a:ext>
            </a:extLst>
          </p:cNvPr>
          <p:cNvSpPr txBox="1"/>
          <p:nvPr/>
        </p:nvSpPr>
        <p:spPr>
          <a:xfrm>
            <a:off x="461348" y="3354655"/>
            <a:ext cx="2280063" cy="3321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200"/>
              </a:spcBef>
            </a:pPr>
            <a:r>
              <a:rPr lang="en-GB" sz="1800">
                <a:solidFill>
                  <a:srgbClr val="768591"/>
                </a:solidFill>
              </a:rPr>
              <a:t>Focal point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9D63D47-81E5-4E7B-9FBF-FF5A54679AC7}"/>
              </a:ext>
            </a:extLst>
          </p:cNvPr>
          <p:cNvSpPr txBox="1"/>
          <p:nvPr/>
        </p:nvSpPr>
        <p:spPr>
          <a:xfrm>
            <a:off x="461348" y="4686220"/>
            <a:ext cx="2280063" cy="3321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200"/>
              </a:spcBef>
            </a:pPr>
            <a:r>
              <a:rPr lang="en-GB" sz="1800">
                <a:solidFill>
                  <a:srgbClr val="768591"/>
                </a:solidFill>
              </a:rPr>
              <a:t>Management board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9302732-E126-4BE6-A7A3-104C72E7C215}"/>
              </a:ext>
            </a:extLst>
          </p:cNvPr>
          <p:cNvSpPr txBox="1"/>
          <p:nvPr/>
        </p:nvSpPr>
        <p:spPr>
          <a:xfrm>
            <a:off x="5105400" y="7648712"/>
            <a:ext cx="9239991" cy="5808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r">
              <a:spcBef>
                <a:spcPts val="1200"/>
              </a:spcBef>
            </a:pPr>
            <a:r>
              <a:rPr lang="en-GB" sz="1200" i="1" dirty="0">
                <a:solidFill>
                  <a:srgbClr val="768A91"/>
                </a:solidFill>
              </a:rPr>
              <a:t>Base: 134 (Focal point), 143 (Management board), 3384 (Neither)</a:t>
            </a:r>
          </a:p>
          <a:p>
            <a:pPr algn="r">
              <a:spcBef>
                <a:spcPts val="1200"/>
              </a:spcBef>
            </a:pPr>
            <a:r>
              <a:rPr lang="en-GB" sz="1200" i="1" dirty="0">
                <a:solidFill>
                  <a:srgbClr val="768A91"/>
                </a:solidFill>
              </a:rPr>
              <a:t>*This statement of the question was only asked to Focal point and members of the management board, hence why this accounts to 0%.</a:t>
            </a:r>
          </a:p>
          <a:p>
            <a:pPr algn="r">
              <a:spcBef>
                <a:spcPts val="1200"/>
              </a:spcBef>
            </a:pPr>
            <a:endParaRPr lang="en-GB" sz="1200" i="1" dirty="0">
              <a:solidFill>
                <a:srgbClr val="768A91"/>
              </a:solidFill>
            </a:endParaRPr>
          </a:p>
        </p:txBody>
      </p:sp>
      <p:pic>
        <p:nvPicPr>
          <p:cNvPr id="44" name="Picture Placeholder 43" descr="List">
            <a:extLst>
              <a:ext uri="{FF2B5EF4-FFF2-40B4-BE49-F238E27FC236}">
                <a16:creationId xmlns:a16="http://schemas.microsoft.com/office/drawing/2014/main" id="{8D580A3A-AF6B-4184-9C68-752D82F6E008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 t="5544" b="5544"/>
          <a:stretch>
            <a:fillRect/>
          </a:stretch>
        </p:blipFill>
        <p:spPr>
          <a:xfrm>
            <a:off x="3017520" y="342548"/>
            <a:ext cx="758825" cy="674688"/>
          </a:xfrm>
          <a:prstGeom prst="rect">
            <a:avLst/>
          </a:prstGeom>
        </p:spPr>
      </p:pic>
      <p:graphicFrame>
        <p:nvGraphicFramePr>
          <p:cNvPr id="36" name="Chart 35">
            <a:extLst>
              <a:ext uri="{FF2B5EF4-FFF2-40B4-BE49-F238E27FC236}">
                <a16:creationId xmlns:a16="http://schemas.microsoft.com/office/drawing/2014/main" id="{C4B51819-6394-E5D6-20EE-3F474B83D7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2409737"/>
              </p:ext>
            </p:extLst>
          </p:nvPr>
        </p:nvGraphicFramePr>
        <p:xfrm>
          <a:off x="311279" y="3226400"/>
          <a:ext cx="2880000" cy="417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42" name="Chart 41">
            <a:extLst>
              <a:ext uri="{FF2B5EF4-FFF2-40B4-BE49-F238E27FC236}">
                <a16:creationId xmlns:a16="http://schemas.microsoft.com/office/drawing/2014/main" id="{4F9428E1-8862-ABE8-DF4C-87BE9C023F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1944835"/>
              </p:ext>
            </p:extLst>
          </p:nvPr>
        </p:nvGraphicFramePr>
        <p:xfrm>
          <a:off x="3052271" y="3226403"/>
          <a:ext cx="2880000" cy="417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5ACC719-1504-81F9-B577-961E3FCA3037}"/>
              </a:ext>
            </a:extLst>
          </p:cNvPr>
          <p:cNvSpPr txBox="1"/>
          <p:nvPr/>
        </p:nvSpPr>
        <p:spPr>
          <a:xfrm>
            <a:off x="-2107769" y="3378631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  <p:graphicFrame>
        <p:nvGraphicFramePr>
          <p:cNvPr id="50" name="Chart 49">
            <a:extLst>
              <a:ext uri="{FF2B5EF4-FFF2-40B4-BE49-F238E27FC236}">
                <a16:creationId xmlns:a16="http://schemas.microsoft.com/office/drawing/2014/main" id="{3EFB9035-BB0C-4D30-F3A4-8ADEB74EBE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9394930"/>
              </p:ext>
            </p:extLst>
          </p:nvPr>
        </p:nvGraphicFramePr>
        <p:xfrm>
          <a:off x="5803625" y="3226400"/>
          <a:ext cx="2880000" cy="417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aphicFrame>
        <p:nvGraphicFramePr>
          <p:cNvPr id="52" name="Chart 51">
            <a:extLst>
              <a:ext uri="{FF2B5EF4-FFF2-40B4-BE49-F238E27FC236}">
                <a16:creationId xmlns:a16="http://schemas.microsoft.com/office/drawing/2014/main" id="{28F30C25-AABB-0F9F-CBB9-3876F78987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7533948"/>
              </p:ext>
            </p:extLst>
          </p:nvPr>
        </p:nvGraphicFramePr>
        <p:xfrm>
          <a:off x="8544617" y="3226403"/>
          <a:ext cx="2880000" cy="417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graphicFrame>
        <p:nvGraphicFramePr>
          <p:cNvPr id="53" name="Chart 52">
            <a:extLst>
              <a:ext uri="{FF2B5EF4-FFF2-40B4-BE49-F238E27FC236}">
                <a16:creationId xmlns:a16="http://schemas.microsoft.com/office/drawing/2014/main" id="{B955613E-8FA2-656C-752E-D1117307B3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7732856"/>
              </p:ext>
            </p:extLst>
          </p:nvPr>
        </p:nvGraphicFramePr>
        <p:xfrm>
          <a:off x="11289052" y="3226400"/>
          <a:ext cx="2880000" cy="417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sp>
        <p:nvSpPr>
          <p:cNvPr id="55" name="TextBox 54">
            <a:extLst>
              <a:ext uri="{FF2B5EF4-FFF2-40B4-BE49-F238E27FC236}">
                <a16:creationId xmlns:a16="http://schemas.microsoft.com/office/drawing/2014/main" id="{3D5A8AC2-3DA7-F048-31B4-F25ECBB8AB2D}"/>
              </a:ext>
            </a:extLst>
          </p:cNvPr>
          <p:cNvSpPr txBox="1"/>
          <p:nvPr/>
        </p:nvSpPr>
        <p:spPr>
          <a:xfrm>
            <a:off x="397454" y="7069616"/>
            <a:ext cx="13947937" cy="369332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en-GB" sz="1800">
                <a:solidFill>
                  <a:schemeClr val="tx2">
                    <a:lumMod val="75000"/>
                  </a:schemeClr>
                </a:solidFill>
              </a:rPr>
              <a:t>This includes 'don't know'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7EFD29-3D71-97AD-064B-67ACC9E4BAE9}"/>
              </a:ext>
            </a:extLst>
          </p:cNvPr>
          <p:cNvSpPr txBox="1"/>
          <p:nvPr/>
        </p:nvSpPr>
        <p:spPr>
          <a:xfrm>
            <a:off x="-2370667" y="4521200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0D1548C-FCD4-4F0B-A5B3-3637B91131D4}"/>
              </a:ext>
            </a:extLst>
          </p:cNvPr>
          <p:cNvSpPr txBox="1"/>
          <p:nvPr/>
        </p:nvSpPr>
        <p:spPr>
          <a:xfrm>
            <a:off x="461348" y="6062584"/>
            <a:ext cx="6853852" cy="3321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200"/>
              </a:spcBef>
            </a:pPr>
            <a:r>
              <a:rPr lang="en-GB" sz="1800" dirty="0">
                <a:solidFill>
                  <a:srgbClr val="768591"/>
                </a:solidFill>
              </a:rPr>
              <a:t>Neither EU-OSHA's focal point nor management board members</a:t>
            </a:r>
          </a:p>
        </p:txBody>
      </p:sp>
    </p:spTree>
    <p:extLst>
      <p:ext uri="{BB962C8B-B14F-4D97-AF65-F5344CB8AC3E}">
        <p14:creationId xmlns:p14="http://schemas.microsoft.com/office/powerpoint/2010/main" val="287435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4" grpId="0"/>
      <p:bldP spid="55" grpId="0"/>
      <p:bldP spid="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662EEEB-C494-4F46-8E3E-F4A189788D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32473" y="4710969"/>
            <a:ext cx="2560320" cy="392539"/>
          </a:xfrm>
        </p:spPr>
        <p:txBody>
          <a:bodyPr/>
          <a:lstStyle/>
          <a:p>
            <a:r>
              <a:rPr lang="en-GB" sz="2800">
                <a:solidFill>
                  <a:schemeClr val="tx1"/>
                </a:solidFill>
              </a:rPr>
              <a:t>92%</a:t>
            </a:r>
          </a:p>
        </p:txBody>
      </p:sp>
      <p:pic>
        <p:nvPicPr>
          <p:cNvPr id="35" name="Picture Placeholder 34" descr="Thumbs up sign">
            <a:extLst>
              <a:ext uri="{FF2B5EF4-FFF2-40B4-BE49-F238E27FC236}">
                <a16:creationId xmlns:a16="http://schemas.microsoft.com/office/drawing/2014/main" id="{8CA4339D-62AC-46BD-8201-B8CC3E0732B5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t="5544" b="5544"/>
          <a:stretch>
            <a:fillRect/>
          </a:stretch>
        </p:blipFill>
        <p:spPr>
          <a:xfrm>
            <a:off x="1607747" y="3653302"/>
            <a:ext cx="1012810" cy="900275"/>
          </a:xfr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3EF6B47-3BE4-4179-B7E6-02370E04BEB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3992" y="5288425"/>
            <a:ext cx="2560320" cy="1136221"/>
          </a:xfrm>
        </p:spPr>
        <p:txBody>
          <a:bodyPr/>
          <a:lstStyle/>
          <a:p>
            <a:pPr algn="ctr"/>
            <a:r>
              <a:rPr lang="en-GB" sz="2000">
                <a:solidFill>
                  <a:schemeClr val="tx1"/>
                </a:solidFill>
              </a:rPr>
              <a:t>EU-OSHA </a:t>
            </a:r>
            <a:br>
              <a:rPr lang="en-GB" sz="2000">
                <a:solidFill>
                  <a:schemeClr val="tx1"/>
                </a:solidFill>
              </a:rPr>
            </a:br>
            <a:r>
              <a:rPr lang="en-GB" sz="2000" b="1">
                <a:solidFill>
                  <a:schemeClr val="tx1"/>
                </a:solidFill>
              </a:rPr>
              <a:t>performs well </a:t>
            </a:r>
            <a:br>
              <a:rPr lang="en-GB" sz="2000" b="1">
                <a:solidFill>
                  <a:schemeClr val="tx1"/>
                </a:solidFill>
              </a:rPr>
            </a:br>
            <a:r>
              <a:rPr lang="en-GB" sz="2000">
                <a:solidFill>
                  <a:schemeClr val="tx1"/>
                </a:solidFill>
              </a:rPr>
              <a:t>as an organisation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FE97428-FB7B-421B-9B77-D75CF9D1BFA0}"/>
              </a:ext>
            </a:extLst>
          </p:cNvPr>
          <p:cNvSpPr txBox="1"/>
          <p:nvPr/>
        </p:nvSpPr>
        <p:spPr>
          <a:xfrm>
            <a:off x="787452" y="365920"/>
            <a:ext cx="11972967" cy="707886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en-GB" sz="4000" b="1">
                <a:solidFill>
                  <a:schemeClr val="bg1"/>
                </a:solidFill>
              </a:rPr>
              <a:t>Perceived performance by key stakeholders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23E174E-45C2-4C73-961C-E0E0F581A23A}"/>
              </a:ext>
            </a:extLst>
          </p:cNvPr>
          <p:cNvSpPr txBox="1"/>
          <p:nvPr/>
        </p:nvSpPr>
        <p:spPr>
          <a:xfrm>
            <a:off x="5429958" y="3658507"/>
            <a:ext cx="2280063" cy="3321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200"/>
              </a:spcBef>
            </a:pPr>
            <a:r>
              <a:rPr lang="en-GB" sz="1800">
                <a:solidFill>
                  <a:srgbClr val="768591"/>
                </a:solidFill>
              </a:rPr>
              <a:t>Focal point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9D63D47-81E5-4E7B-9FBF-FF5A54679AC7}"/>
              </a:ext>
            </a:extLst>
          </p:cNvPr>
          <p:cNvSpPr txBox="1"/>
          <p:nvPr/>
        </p:nvSpPr>
        <p:spPr>
          <a:xfrm>
            <a:off x="5429957" y="4910566"/>
            <a:ext cx="2280063" cy="3321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200"/>
              </a:spcBef>
            </a:pPr>
            <a:r>
              <a:rPr lang="en-GB" sz="1800">
                <a:solidFill>
                  <a:srgbClr val="768591"/>
                </a:solidFill>
              </a:rPr>
              <a:t>Management board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9302732-E126-4BE6-A7A3-104C72E7C215}"/>
              </a:ext>
            </a:extLst>
          </p:cNvPr>
          <p:cNvSpPr txBox="1"/>
          <p:nvPr/>
        </p:nvSpPr>
        <p:spPr>
          <a:xfrm>
            <a:off x="9643620" y="7648712"/>
            <a:ext cx="4518591" cy="41462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r">
              <a:spcBef>
                <a:spcPts val="1200"/>
              </a:spcBef>
            </a:pPr>
            <a:r>
              <a:rPr lang="en-GB" sz="1200" i="1">
                <a:solidFill>
                  <a:srgbClr val="768A91"/>
                </a:solidFill>
              </a:rPr>
              <a:t>Base: 134 (Focal point), 143 (Management board), 3384 (Neither)</a:t>
            </a:r>
          </a:p>
        </p:txBody>
      </p:sp>
      <p:graphicFrame>
        <p:nvGraphicFramePr>
          <p:cNvPr id="36" name="Chart 35">
            <a:extLst>
              <a:ext uri="{FF2B5EF4-FFF2-40B4-BE49-F238E27FC236}">
                <a16:creationId xmlns:a16="http://schemas.microsoft.com/office/drawing/2014/main" id="{C4B51819-6394-E5D6-20EE-3F474B83D7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2952881"/>
              </p:ext>
            </p:extLst>
          </p:nvPr>
        </p:nvGraphicFramePr>
        <p:xfrm>
          <a:off x="9022915" y="3083694"/>
          <a:ext cx="4285312" cy="417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5ACC719-1504-81F9-B577-961E3FCA3037}"/>
              </a:ext>
            </a:extLst>
          </p:cNvPr>
          <p:cNvSpPr txBox="1"/>
          <p:nvPr/>
        </p:nvSpPr>
        <p:spPr>
          <a:xfrm>
            <a:off x="-2107769" y="3378631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5A8AC2-3DA7-F048-31B4-F25ECBB8AB2D}"/>
              </a:ext>
            </a:extLst>
          </p:cNvPr>
          <p:cNvSpPr txBox="1"/>
          <p:nvPr/>
        </p:nvSpPr>
        <p:spPr>
          <a:xfrm>
            <a:off x="11642104" y="7084871"/>
            <a:ext cx="2765876" cy="369332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en-GB" sz="1800">
                <a:solidFill>
                  <a:schemeClr val="tx2">
                    <a:lumMod val="75000"/>
                  </a:schemeClr>
                </a:solidFill>
              </a:rPr>
              <a:t>This includes 'don't know'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7EFD29-3D71-97AD-064B-67ACC9E4BAE9}"/>
              </a:ext>
            </a:extLst>
          </p:cNvPr>
          <p:cNvSpPr txBox="1"/>
          <p:nvPr/>
        </p:nvSpPr>
        <p:spPr>
          <a:xfrm>
            <a:off x="-2370667" y="4521200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0D1548C-FCD4-4F0B-A5B3-3637B91131D4}"/>
              </a:ext>
            </a:extLst>
          </p:cNvPr>
          <p:cNvSpPr txBox="1"/>
          <p:nvPr/>
        </p:nvSpPr>
        <p:spPr>
          <a:xfrm>
            <a:off x="5429958" y="6140542"/>
            <a:ext cx="3770483" cy="71931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200"/>
              </a:spcBef>
            </a:pPr>
            <a:endParaRPr lang="en-GB" sz="1800">
              <a:solidFill>
                <a:srgbClr val="76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137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4" grpId="0"/>
      <p:bldP spid="55" grpId="0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Research">
            <a:extLst>
              <a:ext uri="{FF2B5EF4-FFF2-40B4-BE49-F238E27FC236}">
                <a16:creationId xmlns:a16="http://schemas.microsoft.com/office/drawing/2014/main" id="{5819E6EC-1C7F-453E-B04A-73E4C74DCF2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5544" b="5544"/>
          <a:stretch>
            <a:fillRect/>
          </a:stretch>
        </p:blipFill>
        <p:spPr>
          <a:xfrm>
            <a:off x="457202" y="882191"/>
            <a:ext cx="759112" cy="674766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E8B9568-248C-4596-A234-A5B4F97350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/>
              <a:t>EU-OSHA </a:t>
            </a:r>
            <a:r>
              <a:rPr lang="en-GB" b="1"/>
              <a:t>provides access</a:t>
            </a:r>
            <a:r>
              <a:rPr lang="en-GB"/>
              <a:t> to relevant research-based knowledge on OSH</a:t>
            </a:r>
          </a:p>
        </p:txBody>
      </p:sp>
      <p:pic>
        <p:nvPicPr>
          <p:cNvPr id="33" name="Picture Placeholder 32" descr="Badge Follow">
            <a:extLst>
              <a:ext uri="{FF2B5EF4-FFF2-40B4-BE49-F238E27FC236}">
                <a16:creationId xmlns:a16="http://schemas.microsoft.com/office/drawing/2014/main" id="{9BC362DB-1C84-4147-B2E4-6770956589B8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t="5637" b="5637"/>
          <a:stretch>
            <a:fillRect/>
          </a:stretch>
        </p:blipFill>
        <p:spPr>
          <a:xfrm>
            <a:off x="3078056" y="882191"/>
            <a:ext cx="759112" cy="674766"/>
          </a:xfr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B423057-F7A6-49F5-A881-A468D5FF21B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172913" y="1564645"/>
            <a:ext cx="2560320" cy="1136221"/>
          </a:xfrm>
        </p:spPr>
        <p:txBody>
          <a:bodyPr/>
          <a:lstStyle/>
          <a:p>
            <a:r>
              <a:rPr lang="en-GB"/>
              <a:t>The work of EU-OSHA </a:t>
            </a:r>
            <a:r>
              <a:rPr lang="en-GB" b="1"/>
              <a:t>adds value </a:t>
            </a:r>
            <a:r>
              <a:rPr lang="en-GB"/>
              <a:t>to the work on OSH done by others</a:t>
            </a:r>
          </a:p>
        </p:txBody>
      </p:sp>
      <p:pic>
        <p:nvPicPr>
          <p:cNvPr id="35" name="Picture Placeholder 34" descr="Thumbs up sign">
            <a:extLst>
              <a:ext uri="{FF2B5EF4-FFF2-40B4-BE49-F238E27FC236}">
                <a16:creationId xmlns:a16="http://schemas.microsoft.com/office/drawing/2014/main" id="{8CA4339D-62AC-46BD-8201-B8CC3E0732B5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t="5544" b="5544"/>
          <a:stretch>
            <a:fillRect/>
          </a:stretch>
        </p:blipFill>
        <p:spPr>
          <a:xfrm>
            <a:off x="5869244" y="882191"/>
            <a:ext cx="759112" cy="674766"/>
          </a:xfr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3EF6B47-3BE4-4179-B7E6-02370E04BEB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916917" y="1564645"/>
            <a:ext cx="2560320" cy="1136221"/>
          </a:xfrm>
        </p:spPr>
        <p:txBody>
          <a:bodyPr/>
          <a:lstStyle/>
          <a:p>
            <a:r>
              <a:rPr lang="en-GB"/>
              <a:t>EU-OSHA </a:t>
            </a:r>
            <a:br>
              <a:rPr lang="en-GB"/>
            </a:br>
            <a:r>
              <a:rPr lang="en-GB" b="1"/>
              <a:t>performs well </a:t>
            </a:r>
            <a:br>
              <a:rPr lang="en-GB" b="1"/>
            </a:br>
            <a:r>
              <a:rPr lang="en-GB"/>
              <a:t>as an organisation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03902C27-FB02-4E71-BD0E-F6F937DD7FC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703933" y="1564645"/>
            <a:ext cx="2560320" cy="1136221"/>
          </a:xfrm>
        </p:spPr>
        <p:txBody>
          <a:bodyPr/>
          <a:lstStyle/>
          <a:p>
            <a:r>
              <a:rPr lang="en-GB"/>
              <a:t>The work of EU-OSHA addresses the </a:t>
            </a:r>
            <a:r>
              <a:rPr lang="en-GB" b="1"/>
              <a:t>right priorities </a:t>
            </a:r>
            <a:r>
              <a:rPr lang="en-GB"/>
              <a:t>on OSH</a:t>
            </a:r>
          </a:p>
        </p:txBody>
      </p:sp>
      <p:pic>
        <p:nvPicPr>
          <p:cNvPr id="39" name="Picture Placeholder 38" descr="Compass">
            <a:extLst>
              <a:ext uri="{FF2B5EF4-FFF2-40B4-BE49-F238E27FC236}">
                <a16:creationId xmlns:a16="http://schemas.microsoft.com/office/drawing/2014/main" id="{DDCD7ED6-62EF-4439-A2DB-B63889948883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 t="5544" b="5544"/>
          <a:stretch>
            <a:fillRect/>
          </a:stretch>
        </p:blipFill>
        <p:spPr>
          <a:xfrm>
            <a:off x="11277099" y="882191"/>
            <a:ext cx="759112" cy="674766"/>
          </a:xfrm>
        </p:spPr>
      </p:pic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D9D88A40-58CF-4654-8E8E-F64E7A7E3A5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1418888" y="1564645"/>
            <a:ext cx="2560320" cy="1136221"/>
          </a:xfrm>
        </p:spPr>
        <p:txBody>
          <a:bodyPr/>
          <a:lstStyle/>
          <a:p>
            <a:r>
              <a:rPr lang="en-GB"/>
              <a:t>EU-OSHA </a:t>
            </a:r>
            <a:r>
              <a:rPr lang="en-GB" b="1"/>
              <a:t>guides me</a:t>
            </a:r>
            <a:br>
              <a:rPr lang="en-GB" b="1"/>
            </a:br>
            <a:r>
              <a:rPr lang="en-GB"/>
              <a:t>to the knowledge I need on OSH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D4889C1-60D5-46CC-BCD2-E1E0CAC8407C}"/>
              </a:ext>
            </a:extLst>
          </p:cNvPr>
          <p:cNvSpPr txBox="1"/>
          <p:nvPr/>
        </p:nvSpPr>
        <p:spPr>
          <a:xfrm>
            <a:off x="10464801" y="7637707"/>
            <a:ext cx="3690938" cy="4945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768591"/>
                </a:solidFill>
              </a:rPr>
              <a:t>Base: 902 (2022), 1,751 (2020), 1,728 (2018), 1,549 (2016). No “don’t know” option in 2016 and 2018.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FE97428-FB7B-421B-9B77-D75CF9D1BFA0}"/>
              </a:ext>
            </a:extLst>
          </p:cNvPr>
          <p:cNvSpPr txBox="1"/>
          <p:nvPr/>
        </p:nvSpPr>
        <p:spPr>
          <a:xfrm>
            <a:off x="397454" y="97361"/>
            <a:ext cx="1368430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>
                <a:solidFill>
                  <a:schemeClr val="bg1"/>
                </a:solidFill>
              </a:rPr>
              <a:t>Perceptions over time are stable</a:t>
            </a:r>
          </a:p>
        </p:txBody>
      </p:sp>
      <p:pic>
        <p:nvPicPr>
          <p:cNvPr id="26" name="Picture Placeholder 43" descr="List">
            <a:extLst>
              <a:ext uri="{FF2B5EF4-FFF2-40B4-BE49-F238E27FC236}">
                <a16:creationId xmlns:a16="http://schemas.microsoft.com/office/drawing/2014/main" id="{FFC1D11F-61EA-4FA7-811D-567B467D8CFD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 t="5544" b="5544"/>
          <a:stretch>
            <a:fillRect/>
          </a:stretch>
        </p:blipFill>
        <p:spPr>
          <a:xfrm>
            <a:off x="8540771" y="889169"/>
            <a:ext cx="758825" cy="674688"/>
          </a:xfrm>
          <a:prstGeom prst="rect">
            <a:avLst/>
          </a:prstGeom>
        </p:spPr>
      </p:pic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E9D2FC53-5138-C3BF-E147-31AB7D6FB5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2147520"/>
              </p:ext>
            </p:extLst>
          </p:nvPr>
        </p:nvGraphicFramePr>
        <p:xfrm>
          <a:off x="-1012357" y="3515910"/>
          <a:ext cx="4120393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id="{32F1C06F-D363-F456-A004-F03F7228C8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4997501"/>
              </p:ext>
            </p:extLst>
          </p:nvPr>
        </p:nvGraphicFramePr>
        <p:xfrm>
          <a:off x="1748850" y="3482044"/>
          <a:ext cx="41256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30" name="Chart 29">
            <a:extLst>
              <a:ext uri="{FF2B5EF4-FFF2-40B4-BE49-F238E27FC236}">
                <a16:creationId xmlns:a16="http://schemas.microsoft.com/office/drawing/2014/main" id="{D0C25FB9-56D2-B68C-4C15-FE7CFE8A5C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9039419"/>
              </p:ext>
            </p:extLst>
          </p:nvPr>
        </p:nvGraphicFramePr>
        <p:xfrm>
          <a:off x="4501976" y="3482044"/>
          <a:ext cx="41256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31" name="Chart 30">
            <a:extLst>
              <a:ext uri="{FF2B5EF4-FFF2-40B4-BE49-F238E27FC236}">
                <a16:creationId xmlns:a16="http://schemas.microsoft.com/office/drawing/2014/main" id="{A9406953-6CFD-3981-E5A8-47536DFBF4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8167074"/>
              </p:ext>
            </p:extLst>
          </p:nvPr>
        </p:nvGraphicFramePr>
        <p:xfrm>
          <a:off x="7197076" y="3482044"/>
          <a:ext cx="41256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aphicFrame>
        <p:nvGraphicFramePr>
          <p:cNvPr id="32" name="Chart 31">
            <a:extLst>
              <a:ext uri="{FF2B5EF4-FFF2-40B4-BE49-F238E27FC236}">
                <a16:creationId xmlns:a16="http://schemas.microsoft.com/office/drawing/2014/main" id="{303AD227-E611-04C6-189C-C1F5272E3E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7992363"/>
              </p:ext>
            </p:extLst>
          </p:nvPr>
        </p:nvGraphicFramePr>
        <p:xfrm>
          <a:off x="9929203" y="3482044"/>
          <a:ext cx="41256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</p:spTree>
    <p:extLst>
      <p:ext uri="{BB962C8B-B14F-4D97-AF65-F5344CB8AC3E}">
        <p14:creationId xmlns:p14="http://schemas.microsoft.com/office/powerpoint/2010/main" val="3476730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E8B9568-248C-4596-A234-A5B4F97350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/>
              <a:t>EU-OSHA </a:t>
            </a:r>
            <a:r>
              <a:rPr lang="en-GB" b="1"/>
              <a:t>provides access</a:t>
            </a:r>
            <a:r>
              <a:rPr lang="en-GB"/>
              <a:t> to relevant research-based knowledge on OSH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B423057-F7A6-49F5-A881-A468D5FF21B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199447" y="1564645"/>
            <a:ext cx="2560320" cy="1136221"/>
          </a:xfrm>
        </p:spPr>
        <p:txBody>
          <a:bodyPr/>
          <a:lstStyle/>
          <a:p>
            <a:r>
              <a:rPr lang="en-GB"/>
              <a:t>The work of EU-OSHA </a:t>
            </a:r>
            <a:r>
              <a:rPr lang="en-GB" b="1"/>
              <a:t>adds value </a:t>
            </a:r>
            <a:r>
              <a:rPr lang="en-GB"/>
              <a:t>to the work on OSH done by others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3EF6B47-3BE4-4179-B7E6-02370E04BEB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941695" y="1550718"/>
            <a:ext cx="2560320" cy="1136221"/>
          </a:xfrm>
        </p:spPr>
        <p:txBody>
          <a:bodyPr/>
          <a:lstStyle/>
          <a:p>
            <a:r>
              <a:rPr lang="en-GB"/>
              <a:t>EU-OSHA </a:t>
            </a:r>
            <a:br>
              <a:rPr lang="en-GB"/>
            </a:br>
            <a:r>
              <a:rPr lang="en-GB" b="1"/>
              <a:t>performs well </a:t>
            </a:r>
            <a:br>
              <a:rPr lang="en-GB" b="1"/>
            </a:br>
            <a:r>
              <a:rPr lang="en-GB"/>
              <a:t>as an organisation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03902C27-FB02-4E71-BD0E-F6F937DD7FC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716779" y="1564645"/>
            <a:ext cx="2560320" cy="1136221"/>
          </a:xfrm>
        </p:spPr>
        <p:txBody>
          <a:bodyPr/>
          <a:lstStyle/>
          <a:p>
            <a:r>
              <a:rPr lang="en-GB"/>
              <a:t>The work of EU-OSHA addresses the </a:t>
            </a:r>
            <a:r>
              <a:rPr lang="en-GB" b="1"/>
              <a:t>right priorities </a:t>
            </a:r>
            <a:r>
              <a:rPr lang="en-GB"/>
              <a:t>on OSH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D9D88A40-58CF-4654-8E8E-F64E7A7E3A5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1418888" y="1564645"/>
            <a:ext cx="2560320" cy="1136221"/>
          </a:xfrm>
        </p:spPr>
        <p:txBody>
          <a:bodyPr/>
          <a:lstStyle/>
          <a:p>
            <a:r>
              <a:rPr lang="en-GB"/>
              <a:t>EU-OSHA </a:t>
            </a:r>
            <a:r>
              <a:rPr lang="en-GB" b="1"/>
              <a:t>guides me</a:t>
            </a:r>
            <a:br>
              <a:rPr lang="en-GB" b="1"/>
            </a:br>
            <a:r>
              <a:rPr lang="en-GB"/>
              <a:t>to the knowledge I need on OSH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FE97428-FB7B-421B-9B77-D75CF9D1BFA0}"/>
              </a:ext>
            </a:extLst>
          </p:cNvPr>
          <p:cNvSpPr txBox="1"/>
          <p:nvPr/>
        </p:nvSpPr>
        <p:spPr>
          <a:xfrm>
            <a:off x="397454" y="97361"/>
            <a:ext cx="1423294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>
                <a:solidFill>
                  <a:schemeClr val="bg1"/>
                </a:solidFill>
              </a:rPr>
              <a:t>Perceptions over time are stable </a:t>
            </a:r>
            <a:r>
              <a:rPr lang="en-GB" sz="1800" b="1">
                <a:solidFill>
                  <a:schemeClr val="bg1"/>
                </a:solidFill>
              </a:rPr>
              <a:t>when excluding “don’t know” responses</a:t>
            </a:r>
            <a:endParaRPr lang="en-GB" sz="4800" b="1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AE4E767-E6FE-42AF-BCD9-3EFD861A0AD7}"/>
              </a:ext>
            </a:extLst>
          </p:cNvPr>
          <p:cNvSpPr txBox="1"/>
          <p:nvPr/>
        </p:nvSpPr>
        <p:spPr>
          <a:xfrm>
            <a:off x="360669" y="3084514"/>
            <a:ext cx="1229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>
                <a:solidFill>
                  <a:schemeClr val="accent1"/>
                </a:solidFill>
              </a:rPr>
              <a:t>Decrease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DDD8EF4-E64D-4984-9BB1-EA3FA91EC946}"/>
              </a:ext>
            </a:extLst>
          </p:cNvPr>
          <p:cNvSpPr txBox="1"/>
          <p:nvPr/>
        </p:nvSpPr>
        <p:spPr>
          <a:xfrm>
            <a:off x="465137" y="5583381"/>
            <a:ext cx="14586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>
                <a:solidFill>
                  <a:schemeClr val="accent5">
                    <a:lumMod val="75000"/>
                  </a:schemeClr>
                </a:solidFill>
              </a:rPr>
              <a:t>Disagree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49F185C-B8EF-49ED-AF0C-8C0C753EDD5C}"/>
              </a:ext>
            </a:extLst>
          </p:cNvPr>
          <p:cNvSpPr txBox="1"/>
          <p:nvPr/>
        </p:nvSpPr>
        <p:spPr>
          <a:xfrm>
            <a:off x="397454" y="5085910"/>
            <a:ext cx="13947937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>
                <a:solidFill>
                  <a:srgbClr val="768591"/>
                </a:solidFill>
              </a:rPr>
              <a:t>Exclusion of “don’t know” from 2020 also lead to a decrease in the proportion of respondents who disagree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B34AE81-A2C1-4FDB-8656-F550E2FCB2E6}"/>
              </a:ext>
            </a:extLst>
          </p:cNvPr>
          <p:cNvSpPr/>
          <p:nvPr/>
        </p:nvSpPr>
        <p:spPr>
          <a:xfrm>
            <a:off x="0" y="5132892"/>
            <a:ext cx="14630400" cy="1582988"/>
          </a:xfrm>
          <a:prstGeom prst="rect">
            <a:avLst/>
          </a:prstGeom>
          <a:solidFill>
            <a:schemeClr val="bg1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graphicFrame>
        <p:nvGraphicFramePr>
          <p:cNvPr id="31" name="Chart 30">
            <a:extLst>
              <a:ext uri="{FF2B5EF4-FFF2-40B4-BE49-F238E27FC236}">
                <a16:creationId xmlns:a16="http://schemas.microsoft.com/office/drawing/2014/main" id="{303C2E96-CE32-B676-7095-28221743B4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2499488"/>
              </p:ext>
            </p:extLst>
          </p:nvPr>
        </p:nvGraphicFramePr>
        <p:xfrm>
          <a:off x="-1025212" y="3532682"/>
          <a:ext cx="41256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id="{C3B7FF16-20A2-2139-60B5-AA82C540F3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5224713"/>
              </p:ext>
            </p:extLst>
          </p:nvPr>
        </p:nvGraphicFramePr>
        <p:xfrm>
          <a:off x="1724562" y="3487712"/>
          <a:ext cx="41256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7" name="Chart 36">
            <a:extLst>
              <a:ext uri="{FF2B5EF4-FFF2-40B4-BE49-F238E27FC236}">
                <a16:creationId xmlns:a16="http://schemas.microsoft.com/office/drawing/2014/main" id="{54FB9526-F336-9A17-F078-B3F528FF29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9428122"/>
              </p:ext>
            </p:extLst>
          </p:nvPr>
        </p:nvGraphicFramePr>
        <p:xfrm>
          <a:off x="4486858" y="3487712"/>
          <a:ext cx="41256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8" name="Chart 37">
            <a:extLst>
              <a:ext uri="{FF2B5EF4-FFF2-40B4-BE49-F238E27FC236}">
                <a16:creationId xmlns:a16="http://schemas.microsoft.com/office/drawing/2014/main" id="{65DB7592-73CB-C63A-2E61-D1D9FBA7FF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4162923"/>
              </p:ext>
            </p:extLst>
          </p:nvPr>
        </p:nvGraphicFramePr>
        <p:xfrm>
          <a:off x="7208848" y="3487712"/>
          <a:ext cx="41256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0" name="Chart 39">
            <a:extLst>
              <a:ext uri="{FF2B5EF4-FFF2-40B4-BE49-F238E27FC236}">
                <a16:creationId xmlns:a16="http://schemas.microsoft.com/office/drawing/2014/main" id="{A989F3EC-5686-2E85-15EA-6098E5E011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2255406"/>
              </p:ext>
            </p:extLst>
          </p:nvPr>
        </p:nvGraphicFramePr>
        <p:xfrm>
          <a:off x="9930838" y="3487712"/>
          <a:ext cx="41256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52" name="Picture Placeholder 3" descr="Research">
            <a:extLst>
              <a:ext uri="{FF2B5EF4-FFF2-40B4-BE49-F238E27FC236}">
                <a16:creationId xmlns:a16="http://schemas.microsoft.com/office/drawing/2014/main" id="{6BD62349-CEC1-0560-241C-3D48E0B2ED7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t="5544" b="5544"/>
          <a:stretch>
            <a:fillRect/>
          </a:stretch>
        </p:blipFill>
        <p:spPr>
          <a:xfrm>
            <a:off x="457202" y="882191"/>
            <a:ext cx="759112" cy="674766"/>
          </a:xfrm>
        </p:spPr>
      </p:pic>
      <p:pic>
        <p:nvPicPr>
          <p:cNvPr id="53" name="Picture Placeholder 32" descr="Badge Follow">
            <a:extLst>
              <a:ext uri="{FF2B5EF4-FFF2-40B4-BE49-F238E27FC236}">
                <a16:creationId xmlns:a16="http://schemas.microsoft.com/office/drawing/2014/main" id="{0C0B67DC-3D6A-0633-6CAF-F73C8F96713D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 t="5637" b="5637"/>
          <a:stretch>
            <a:fillRect/>
          </a:stretch>
        </p:blipFill>
        <p:spPr>
          <a:xfrm>
            <a:off x="3078056" y="882191"/>
            <a:ext cx="759112" cy="674766"/>
          </a:xfrm>
        </p:spPr>
      </p:pic>
      <p:pic>
        <p:nvPicPr>
          <p:cNvPr id="54" name="Picture Placeholder 34" descr="Thumbs up sign">
            <a:extLst>
              <a:ext uri="{FF2B5EF4-FFF2-40B4-BE49-F238E27FC236}">
                <a16:creationId xmlns:a16="http://schemas.microsoft.com/office/drawing/2014/main" id="{51201A71-2E5A-6EC7-9113-2598635ED403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 t="5544" b="5544"/>
          <a:stretch>
            <a:fillRect/>
          </a:stretch>
        </p:blipFill>
        <p:spPr>
          <a:xfrm>
            <a:off x="5869244" y="882191"/>
            <a:ext cx="759112" cy="674766"/>
          </a:xfrm>
        </p:spPr>
      </p:pic>
      <p:pic>
        <p:nvPicPr>
          <p:cNvPr id="55" name="Picture Placeholder 38" descr="Compass">
            <a:extLst>
              <a:ext uri="{FF2B5EF4-FFF2-40B4-BE49-F238E27FC236}">
                <a16:creationId xmlns:a16="http://schemas.microsoft.com/office/drawing/2014/main" id="{18832421-129B-8E00-92F7-A9802D9A31E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 t="5544" b="5544"/>
          <a:stretch>
            <a:fillRect/>
          </a:stretch>
        </p:blipFill>
        <p:spPr>
          <a:xfrm>
            <a:off x="11277099" y="882191"/>
            <a:ext cx="759112" cy="674766"/>
          </a:xfrm>
          <a:prstGeom prst="rect">
            <a:avLst/>
          </a:prstGeom>
        </p:spPr>
      </p:pic>
      <p:pic>
        <p:nvPicPr>
          <p:cNvPr id="58" name="Picture Placeholder 43" descr="List">
            <a:extLst>
              <a:ext uri="{FF2B5EF4-FFF2-40B4-BE49-F238E27FC236}">
                <a16:creationId xmlns:a16="http://schemas.microsoft.com/office/drawing/2014/main" id="{FA0385A1-93C8-F91B-2F39-EF7757427F03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 t="5544" b="5544"/>
          <a:stretch>
            <a:fillRect/>
          </a:stretch>
        </p:blipFill>
        <p:spPr>
          <a:xfrm>
            <a:off x="8540771" y="889169"/>
            <a:ext cx="758825" cy="674688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5D4889C1-60D5-46CC-BCD2-E1E0CAC8407C}"/>
              </a:ext>
            </a:extLst>
          </p:cNvPr>
          <p:cNvSpPr txBox="1"/>
          <p:nvPr/>
        </p:nvSpPr>
        <p:spPr>
          <a:xfrm>
            <a:off x="9025467" y="7636885"/>
            <a:ext cx="5130272" cy="49535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r">
              <a:spcBef>
                <a:spcPts val="1200"/>
              </a:spcBef>
            </a:pPr>
            <a:r>
              <a:rPr lang="en-GB" sz="1200" i="1">
                <a:solidFill>
                  <a:srgbClr val="768591"/>
                </a:solidFill>
              </a:rPr>
              <a:t>Base: 902 (2022), 1,751 (2020), 1,728 (2018), 1,549 (2016). </a:t>
            </a:r>
            <a:br>
              <a:rPr lang="en-GB" sz="1200" i="1">
                <a:solidFill>
                  <a:srgbClr val="768591"/>
                </a:solidFill>
              </a:rPr>
            </a:br>
            <a:r>
              <a:rPr lang="en-GB" sz="1200">
                <a:solidFill>
                  <a:schemeClr val="tx2">
                    <a:lumMod val="75000"/>
                  </a:schemeClr>
                </a:solidFill>
              </a:rPr>
              <a:t>Respondents who said 'don't know in 2020 and 2022 have been excluded.</a:t>
            </a:r>
          </a:p>
          <a:p>
            <a:pPr algn="r">
              <a:spcBef>
                <a:spcPts val="1200"/>
              </a:spcBef>
            </a:pPr>
            <a:endParaRPr lang="en-GB" sz="1200" i="1">
              <a:solidFill>
                <a:srgbClr val="76859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0DBEBA7-F5EB-4A0F-9571-5C52FBCF5E48}"/>
              </a:ext>
            </a:extLst>
          </p:cNvPr>
          <p:cNvSpPr txBox="1"/>
          <p:nvPr/>
        </p:nvSpPr>
        <p:spPr>
          <a:xfrm>
            <a:off x="6141831" y="3084514"/>
            <a:ext cx="1229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>
                <a:solidFill>
                  <a:schemeClr val="accent1"/>
                </a:solidFill>
              </a:rPr>
              <a:t>Increase</a:t>
            </a:r>
          </a:p>
        </p:txBody>
      </p:sp>
    </p:spTree>
    <p:extLst>
      <p:ext uri="{BB962C8B-B14F-4D97-AF65-F5344CB8AC3E}">
        <p14:creationId xmlns:p14="http://schemas.microsoft.com/office/powerpoint/2010/main" val="1133192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xit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29" grpId="0"/>
      <p:bldP spid="2" grpId="0" animBg="1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7C088D82-146C-4794-8E25-D4B344B556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2023" y="2181675"/>
            <a:ext cx="4416552" cy="526232"/>
          </a:xfrm>
        </p:spPr>
        <p:txBody>
          <a:bodyPr/>
          <a:lstStyle/>
          <a:p>
            <a:r>
              <a:rPr lang="en-GB" sz="3200"/>
              <a:t>94%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319AC8BF-FDB5-4A8A-B2C7-94F3D0BAEE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2023" y="880983"/>
            <a:ext cx="4416552" cy="917280"/>
          </a:xfrm>
        </p:spPr>
        <p:txBody>
          <a:bodyPr/>
          <a:lstStyle/>
          <a:p>
            <a:r>
              <a:rPr lang="en-GB" sz="2800"/>
              <a:t>Increased awareness about </a:t>
            </a:r>
            <a:br>
              <a:rPr lang="en-GB" sz="2800"/>
            </a:br>
            <a:r>
              <a:rPr lang="en-GB" sz="2800"/>
              <a:t>occupational safety and health risks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9B0962C3-F1DD-4989-92CA-F3ACD87FF6F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766792" y="2181675"/>
            <a:ext cx="4416552" cy="526232"/>
          </a:xfrm>
        </p:spPr>
        <p:txBody>
          <a:bodyPr/>
          <a:lstStyle/>
          <a:p>
            <a:r>
              <a:rPr lang="en-GB" sz="3200"/>
              <a:t>91%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28C99FB1-6917-4F8F-843E-FF3005417B0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766792" y="880983"/>
            <a:ext cx="4416552" cy="917280"/>
          </a:xfrm>
        </p:spPr>
        <p:txBody>
          <a:bodyPr/>
          <a:lstStyle/>
          <a:p>
            <a:r>
              <a:rPr lang="en-GB" sz="2800"/>
              <a:t>Increased awareness of solutions to occupational safety and health risks</a:t>
            </a:r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63304921-9562-450A-922D-04B9ECBE9D2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0601234" y="2181675"/>
            <a:ext cx="4416552" cy="526232"/>
          </a:xfrm>
        </p:spPr>
        <p:txBody>
          <a:bodyPr/>
          <a:lstStyle/>
          <a:p>
            <a:r>
              <a:rPr lang="en-GB" sz="3200"/>
              <a:t>88%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2097149-CDC9-4957-9757-78EE3E057A2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601234" y="880983"/>
            <a:ext cx="4416552" cy="917280"/>
          </a:xfrm>
        </p:spPr>
        <p:txBody>
          <a:bodyPr/>
          <a:lstStyle/>
          <a:p>
            <a:r>
              <a:rPr lang="en-GB" sz="2800"/>
              <a:t>Improved occupational safety and health </a:t>
            </a:r>
            <a:br>
              <a:rPr lang="en-GB" sz="2800"/>
            </a:br>
            <a:r>
              <a:rPr lang="en-GB" sz="2800"/>
              <a:t>in the workplace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98847D6-7C52-443A-A34D-9B9741E5D6BB}"/>
              </a:ext>
            </a:extLst>
          </p:cNvPr>
          <p:cNvSpPr txBox="1"/>
          <p:nvPr/>
        </p:nvSpPr>
        <p:spPr>
          <a:xfrm>
            <a:off x="414648" y="314665"/>
            <a:ext cx="1127067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3200" b="1">
                <a:solidFill>
                  <a:schemeClr val="bg1"/>
                </a:solidFill>
              </a:rPr>
              <a:t>Respondents widely agree that EU-OSHA contributes to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17DF703-B651-4727-B0E6-3A67C08B4D3A}"/>
              </a:ext>
            </a:extLst>
          </p:cNvPr>
          <p:cNvSpPr txBox="1"/>
          <p:nvPr/>
        </p:nvSpPr>
        <p:spPr>
          <a:xfrm>
            <a:off x="9893300" y="7636068"/>
            <a:ext cx="4262438" cy="5262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768591"/>
                </a:solidFill>
              </a:rPr>
              <a:t>Base: 633 (policy-makers), 381 (researchers), </a:t>
            </a:r>
            <a:br>
              <a:rPr lang="en-GB" sz="1200" i="1">
                <a:solidFill>
                  <a:srgbClr val="768591"/>
                </a:solidFill>
              </a:rPr>
            </a:br>
            <a:r>
              <a:rPr lang="en-GB" sz="1200" i="1">
                <a:solidFill>
                  <a:srgbClr val="768591"/>
                </a:solidFill>
              </a:rPr>
              <a:t>1106 (workplace intermediaries), and 954 (Policy maker and researcher)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4A8B2A-0FBE-48FA-BD0F-1385DDC45FA1}"/>
              </a:ext>
            </a:extLst>
          </p:cNvPr>
          <p:cNvSpPr txBox="1"/>
          <p:nvPr/>
        </p:nvSpPr>
        <p:spPr>
          <a:xfrm>
            <a:off x="634015" y="3125427"/>
            <a:ext cx="2280063" cy="3321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768591"/>
                </a:solidFill>
              </a:rPr>
              <a:t>Policy-maker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B7F163-4D33-42D6-93B9-D10352D97592}"/>
              </a:ext>
            </a:extLst>
          </p:cNvPr>
          <p:cNvSpPr txBox="1"/>
          <p:nvPr/>
        </p:nvSpPr>
        <p:spPr>
          <a:xfrm>
            <a:off x="634015" y="4115921"/>
            <a:ext cx="2280063" cy="3321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768591"/>
                </a:solidFill>
              </a:rPr>
              <a:t>Researcher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094E22-5173-43F3-A9D7-E368F6ED0222}"/>
              </a:ext>
            </a:extLst>
          </p:cNvPr>
          <p:cNvSpPr txBox="1"/>
          <p:nvPr/>
        </p:nvSpPr>
        <p:spPr>
          <a:xfrm>
            <a:off x="634015" y="5139669"/>
            <a:ext cx="2280063" cy="3321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768591"/>
                </a:solidFill>
              </a:rPr>
              <a:t>OSH intermediary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AC804E-66DC-49C6-B956-F742C78B1A6C}"/>
              </a:ext>
            </a:extLst>
          </p:cNvPr>
          <p:cNvSpPr txBox="1"/>
          <p:nvPr/>
        </p:nvSpPr>
        <p:spPr>
          <a:xfrm>
            <a:off x="634015" y="6179236"/>
            <a:ext cx="3271558" cy="3570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200"/>
              </a:spcBef>
            </a:pPr>
            <a:r>
              <a:rPr lang="en-GB" sz="1800">
                <a:solidFill>
                  <a:srgbClr val="768591"/>
                </a:solidFill>
              </a:rPr>
              <a:t>Policy-maker and researcher</a:t>
            </a:r>
          </a:p>
        </p:txBody>
      </p:sp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7614B708-8D78-ED9F-7DFC-B7ECD434F2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0138614"/>
              </p:ext>
            </p:extLst>
          </p:nvPr>
        </p:nvGraphicFramePr>
        <p:xfrm>
          <a:off x="414648" y="3091319"/>
          <a:ext cx="396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CD27A627-BC4A-87A1-1DC6-CA68898FDE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6269215"/>
              </p:ext>
            </p:extLst>
          </p:nvPr>
        </p:nvGraphicFramePr>
        <p:xfrm>
          <a:off x="5622079" y="3091319"/>
          <a:ext cx="396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94AC82CB-742E-1114-45A9-DC1FAA9C6C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0038665"/>
              </p:ext>
            </p:extLst>
          </p:nvPr>
        </p:nvGraphicFramePr>
        <p:xfrm>
          <a:off x="10439578" y="3091319"/>
          <a:ext cx="396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A3007FEB-BF7F-5FED-8D00-E0BB884855B6}"/>
              </a:ext>
            </a:extLst>
          </p:cNvPr>
          <p:cNvSpPr txBox="1"/>
          <p:nvPr/>
        </p:nvSpPr>
        <p:spPr>
          <a:xfrm>
            <a:off x="-1689315" y="6059837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build="p"/>
      <p:bldP spid="37" grpId="0" build="p"/>
      <p:bldP spid="39" grpId="0" build="p"/>
      <p:bldP spid="40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319AC8BF-FDB5-4A8A-B2C7-94F3D0BAEE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" y="1011448"/>
            <a:ext cx="3260558" cy="917280"/>
          </a:xfrm>
        </p:spPr>
        <p:txBody>
          <a:bodyPr/>
          <a:lstStyle/>
          <a:p>
            <a:r>
              <a:rPr lang="en-GB" sz="2400"/>
              <a:t>Awareness about occupational safety and health risks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28C99FB1-6917-4F8F-843E-FF3005417B0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697050" y="1011448"/>
            <a:ext cx="4120393" cy="917280"/>
          </a:xfrm>
        </p:spPr>
        <p:txBody>
          <a:bodyPr/>
          <a:lstStyle/>
          <a:p>
            <a:r>
              <a:rPr lang="en-GB" sz="2400"/>
              <a:t>Awareness of solutions to occupational safety and health risks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2097149-CDC9-4957-9757-78EE3E057A2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373742" y="1011448"/>
            <a:ext cx="3657925" cy="947815"/>
          </a:xfrm>
        </p:spPr>
        <p:txBody>
          <a:bodyPr/>
          <a:lstStyle/>
          <a:p>
            <a:r>
              <a:rPr lang="en-GB" sz="2400"/>
              <a:t>Improved occupational safety and health in the workplace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98847D6-7C52-443A-A34D-9B9741E5D6BB}"/>
              </a:ext>
            </a:extLst>
          </p:cNvPr>
          <p:cNvSpPr txBox="1"/>
          <p:nvPr/>
        </p:nvSpPr>
        <p:spPr>
          <a:xfrm>
            <a:off x="319648" y="314665"/>
            <a:ext cx="139849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spc="-20">
                <a:solidFill>
                  <a:schemeClr val="bg1"/>
                </a:solidFill>
              </a:rPr>
              <a:t>The proportion of respondents who agree that EU OSHA contributes to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1F6162-A667-4B15-9BCB-15C7F6C50C06}"/>
              </a:ext>
            </a:extLst>
          </p:cNvPr>
          <p:cNvSpPr txBox="1"/>
          <p:nvPr/>
        </p:nvSpPr>
        <p:spPr>
          <a:xfrm>
            <a:off x="379608" y="2135864"/>
            <a:ext cx="112110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GB"/>
              <a:t>increased between 2016 and 2020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D53225-EE49-4640-A270-85BB6B8CF601}"/>
              </a:ext>
            </a:extLst>
          </p:cNvPr>
          <p:cNvSpPr txBox="1"/>
          <p:nvPr/>
        </p:nvSpPr>
        <p:spPr>
          <a:xfrm>
            <a:off x="10246353" y="7632246"/>
            <a:ext cx="3912705" cy="37010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r">
              <a:spcBef>
                <a:spcPts val="1200"/>
              </a:spcBef>
            </a:pPr>
            <a:r>
              <a:rPr lang="en-GB" sz="1200" i="1">
                <a:solidFill>
                  <a:srgbClr val="768591"/>
                </a:solidFill>
              </a:rPr>
              <a:t>Base: 903 (2022), 1,751 (2020), 1,728 (2018), 1,549 (2016). </a:t>
            </a:r>
            <a:br>
              <a:rPr lang="en-GB" sz="1200" i="1">
                <a:solidFill>
                  <a:srgbClr val="768591"/>
                </a:solidFill>
              </a:rPr>
            </a:br>
            <a:r>
              <a:rPr lang="en-GB" sz="1200" i="1">
                <a:solidFill>
                  <a:srgbClr val="768591"/>
                </a:solidFill>
              </a:rPr>
              <a:t>No “don’t know” option in 2016 and 2018.</a:t>
            </a: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246E406E-5546-07B1-CE05-920D7DD2A1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531556"/>
              </p:ext>
            </p:extLst>
          </p:nvPr>
        </p:nvGraphicFramePr>
        <p:xfrm>
          <a:off x="-485549" y="3499573"/>
          <a:ext cx="4120393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8E9F50D3-3A1C-6ACA-6C74-3C14E27B98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5519269"/>
              </p:ext>
            </p:extLst>
          </p:nvPr>
        </p:nvGraphicFramePr>
        <p:xfrm>
          <a:off x="4390367" y="3499573"/>
          <a:ext cx="4120393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79874939-7D74-5F80-0789-521C4B45EA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4100279"/>
              </p:ext>
            </p:extLst>
          </p:nvPr>
        </p:nvGraphicFramePr>
        <p:xfrm>
          <a:off x="9089291" y="3499573"/>
          <a:ext cx="4120393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08493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319AC8BF-FDB5-4A8A-B2C7-94F3D0BAEE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8715" y="1059511"/>
            <a:ext cx="4416552" cy="917280"/>
          </a:xfrm>
        </p:spPr>
        <p:txBody>
          <a:bodyPr/>
          <a:lstStyle/>
          <a:p>
            <a:r>
              <a:rPr lang="en-GB" sz="2400"/>
              <a:t>Increased awareness </a:t>
            </a:r>
            <a:br>
              <a:rPr lang="en-GB" sz="2400"/>
            </a:br>
            <a:r>
              <a:rPr lang="en-GB" sz="2400"/>
              <a:t>about occupational safety </a:t>
            </a:r>
            <a:br>
              <a:rPr lang="en-GB" sz="2400"/>
            </a:br>
            <a:r>
              <a:rPr lang="en-GB" sz="2400"/>
              <a:t>and health risks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28C99FB1-6917-4F8F-843E-FF3005417B0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583100" y="1059511"/>
            <a:ext cx="3574367" cy="917280"/>
          </a:xfrm>
        </p:spPr>
        <p:txBody>
          <a:bodyPr/>
          <a:lstStyle/>
          <a:p>
            <a:r>
              <a:rPr lang="en-GB" sz="2400"/>
              <a:t>Increased awareness of solutions to occupational </a:t>
            </a:r>
            <a:br>
              <a:rPr lang="en-GB" sz="2400"/>
            </a:br>
            <a:r>
              <a:rPr lang="en-GB" sz="2400"/>
              <a:t>safety and health risks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2097149-CDC9-4957-9757-78EE3E057A2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715637" y="1059511"/>
            <a:ext cx="3298161" cy="917280"/>
          </a:xfrm>
        </p:spPr>
        <p:txBody>
          <a:bodyPr/>
          <a:lstStyle/>
          <a:p>
            <a:r>
              <a:rPr lang="en-GB" sz="2400"/>
              <a:t>Improved occupational safety and health in </a:t>
            </a:r>
            <a:br>
              <a:rPr lang="en-GB" sz="2400"/>
            </a:br>
            <a:r>
              <a:rPr lang="en-GB" sz="2400"/>
              <a:t>the workplace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98847D6-7C52-443A-A34D-9B9741E5D6BB}"/>
              </a:ext>
            </a:extLst>
          </p:cNvPr>
          <p:cNvSpPr txBox="1"/>
          <p:nvPr/>
        </p:nvSpPr>
        <p:spPr>
          <a:xfrm>
            <a:off x="233511" y="105404"/>
            <a:ext cx="145202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>
                <a:solidFill>
                  <a:schemeClr val="bg1"/>
                </a:solidFill>
              </a:rPr>
              <a:t>The proportion of respondents (excluding ‘don’t knows’) who agree that EU OSHA contributes to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1F6162-A667-4B15-9BCB-15C7F6C50C06}"/>
              </a:ext>
            </a:extLst>
          </p:cNvPr>
          <p:cNvSpPr txBox="1"/>
          <p:nvPr/>
        </p:nvSpPr>
        <p:spPr>
          <a:xfrm>
            <a:off x="319648" y="2161212"/>
            <a:ext cx="64442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GB" sz="2800"/>
              <a:t>increased with each survey year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D53225-EE49-4640-A270-85BB6B8CF601}"/>
              </a:ext>
            </a:extLst>
          </p:cNvPr>
          <p:cNvSpPr txBox="1"/>
          <p:nvPr/>
        </p:nvSpPr>
        <p:spPr>
          <a:xfrm>
            <a:off x="8858992" y="7633131"/>
            <a:ext cx="5296746" cy="42473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r">
              <a:spcBef>
                <a:spcPts val="1200"/>
              </a:spcBef>
            </a:pPr>
            <a:r>
              <a:rPr lang="en-GB" sz="1200" i="1">
                <a:solidFill>
                  <a:srgbClr val="768591"/>
                </a:solidFill>
              </a:rPr>
              <a:t>Base:903 (2022), 1,751 (2020), 1,728 (2018), 1,549 (2016). </a:t>
            </a:r>
            <a:br>
              <a:rPr lang="en-GB" sz="1200" i="1">
                <a:solidFill>
                  <a:srgbClr val="768591"/>
                </a:solidFill>
              </a:rPr>
            </a:br>
            <a:r>
              <a:rPr lang="en-GB" sz="1200" i="1">
                <a:solidFill>
                  <a:srgbClr val="768591"/>
                </a:solidFill>
              </a:rPr>
              <a:t>Respondents who said “don’t know” in 2020 and 2022 have been excluded </a:t>
            </a:r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8CDB7A24-C521-7A67-5F87-75F0F08D02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1790412"/>
              </p:ext>
            </p:extLst>
          </p:nvPr>
        </p:nvGraphicFramePr>
        <p:xfrm>
          <a:off x="200460" y="3411608"/>
          <a:ext cx="3964778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F37C797E-CB2F-B72C-33C0-3B9EC62347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2047190"/>
              </p:ext>
            </p:extLst>
          </p:nvPr>
        </p:nvGraphicFramePr>
        <p:xfrm>
          <a:off x="4391419" y="3487808"/>
          <a:ext cx="4120393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AFE41375-0C80-8945-3E65-B7E6AE68BA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4244142"/>
              </p:ext>
            </p:extLst>
          </p:nvPr>
        </p:nvGraphicFramePr>
        <p:xfrm>
          <a:off x="9447168" y="3487808"/>
          <a:ext cx="4120393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7452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" name="Chart 59">
            <a:extLst>
              <a:ext uri="{FF2B5EF4-FFF2-40B4-BE49-F238E27FC236}">
                <a16:creationId xmlns:a16="http://schemas.microsoft.com/office/drawing/2014/main" id="{CE5706B9-A851-4A20-DC1C-BF0B5F1644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5654328"/>
              </p:ext>
            </p:extLst>
          </p:nvPr>
        </p:nvGraphicFramePr>
        <p:xfrm>
          <a:off x="-853202" y="2675209"/>
          <a:ext cx="15483602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3C9E90F4-C858-47CC-9CA6-0BA75C9EF35D}"/>
              </a:ext>
            </a:extLst>
          </p:cNvPr>
          <p:cNvSpPr txBox="1"/>
          <p:nvPr/>
        </p:nvSpPr>
        <p:spPr>
          <a:xfrm>
            <a:off x="409700" y="268428"/>
            <a:ext cx="9039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>
                <a:solidFill>
                  <a:schemeClr val="bg1"/>
                </a:solidFill>
              </a:rPr>
              <a:t>Overall, EU-OSHA’s work is used for…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DB7E3C8-621A-43AF-8543-346CC37D9DF0}"/>
              </a:ext>
            </a:extLst>
          </p:cNvPr>
          <p:cNvSpPr txBox="1"/>
          <p:nvPr/>
        </p:nvSpPr>
        <p:spPr>
          <a:xfrm>
            <a:off x="345742" y="2944348"/>
            <a:ext cx="73668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>
                <a:solidFill>
                  <a:srgbClr val="768591"/>
                </a:solidFill>
              </a:rPr>
              <a:t>Address occupational safety and health issues at enterprise or workplace level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FEBAFDE-C0DD-4EBB-864B-BAFE6E952608}"/>
              </a:ext>
            </a:extLst>
          </p:cNvPr>
          <p:cNvSpPr txBox="1"/>
          <p:nvPr/>
        </p:nvSpPr>
        <p:spPr>
          <a:xfrm>
            <a:off x="345742" y="3442864"/>
            <a:ext cx="73567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>
                <a:solidFill>
                  <a:srgbClr val="768591"/>
                </a:solidFill>
              </a:rPr>
              <a:t>Talked with others about it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5C244DB-3391-4AD5-8813-CCE70AFF8FF1}"/>
              </a:ext>
            </a:extLst>
          </p:cNvPr>
          <p:cNvSpPr txBox="1"/>
          <p:nvPr/>
        </p:nvSpPr>
        <p:spPr>
          <a:xfrm>
            <a:off x="355847" y="3944409"/>
            <a:ext cx="73745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>
                <a:solidFill>
                  <a:srgbClr val="768591"/>
                </a:solidFill>
              </a:rPr>
              <a:t>Further research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783857D-1385-4946-9932-D26874050A82}"/>
              </a:ext>
            </a:extLst>
          </p:cNvPr>
          <p:cNvSpPr txBox="1"/>
          <p:nvPr/>
        </p:nvSpPr>
        <p:spPr>
          <a:xfrm>
            <a:off x="345742" y="4477067"/>
            <a:ext cx="94171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>
                <a:solidFill>
                  <a:srgbClr val="768591"/>
                </a:solidFill>
              </a:rPr>
              <a:t>Awareness raising purposes at European, national or enterprise level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ECC15E9-9FB9-4055-8F39-197ECE5672B9}"/>
              </a:ext>
            </a:extLst>
          </p:cNvPr>
          <p:cNvSpPr txBox="1"/>
          <p:nvPr/>
        </p:nvSpPr>
        <p:spPr>
          <a:xfrm>
            <a:off x="355847" y="5003528"/>
            <a:ext cx="74161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>
                <a:solidFill>
                  <a:srgbClr val="768591"/>
                </a:solidFill>
              </a:rPr>
              <a:t>Guidance to information from other sources than EU-OSHA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A7EF288-ED87-4B47-87D0-EFFAC7E275E1}"/>
              </a:ext>
            </a:extLst>
          </p:cNvPr>
          <p:cNvSpPr txBox="1"/>
          <p:nvPr/>
        </p:nvSpPr>
        <p:spPr>
          <a:xfrm>
            <a:off x="355847" y="5530101"/>
            <a:ext cx="74161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>
                <a:solidFill>
                  <a:srgbClr val="768591"/>
                </a:solidFill>
              </a:rPr>
              <a:t>Policy-making at national, regional or local level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FB2F30F-817E-4AC7-A214-1924E41CCE05}"/>
              </a:ext>
            </a:extLst>
          </p:cNvPr>
          <p:cNvSpPr txBox="1"/>
          <p:nvPr/>
        </p:nvSpPr>
        <p:spPr>
          <a:xfrm>
            <a:off x="355847" y="6491346"/>
            <a:ext cx="74161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>
                <a:solidFill>
                  <a:srgbClr val="768591"/>
                </a:solidFill>
              </a:rPr>
              <a:t>Policy-making at European level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5BEF4AD-16F6-4272-A28B-AA325247055F}"/>
              </a:ext>
            </a:extLst>
          </p:cNvPr>
          <p:cNvSpPr txBox="1"/>
          <p:nvPr/>
        </p:nvSpPr>
        <p:spPr>
          <a:xfrm>
            <a:off x="345742" y="6056674"/>
            <a:ext cx="74161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>
                <a:solidFill>
                  <a:srgbClr val="768591"/>
                </a:solidFill>
              </a:rPr>
              <a:t>Something else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1C3B147-EF72-40AD-A768-5404C6313AA8}"/>
              </a:ext>
            </a:extLst>
          </p:cNvPr>
          <p:cNvSpPr txBox="1"/>
          <p:nvPr/>
        </p:nvSpPr>
        <p:spPr>
          <a:xfrm>
            <a:off x="355847" y="6989862"/>
            <a:ext cx="74161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>
                <a:solidFill>
                  <a:srgbClr val="768591"/>
                </a:solidFill>
              </a:rPr>
              <a:t>Did not use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471DB26-FD62-479C-B026-4259CC1FBF03}"/>
              </a:ext>
            </a:extLst>
          </p:cNvPr>
          <p:cNvSpPr txBox="1"/>
          <p:nvPr/>
        </p:nvSpPr>
        <p:spPr>
          <a:xfrm>
            <a:off x="5549901" y="7648340"/>
            <a:ext cx="8605838" cy="58126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r">
              <a:spcBef>
                <a:spcPts val="600"/>
              </a:spcBef>
            </a:pPr>
            <a:r>
              <a:rPr lang="en-GB" sz="1200" i="1">
                <a:solidFill>
                  <a:srgbClr val="768591"/>
                </a:solidFill>
              </a:rPr>
              <a:t>Mapped according to the overall comment</a:t>
            </a:r>
          </a:p>
          <a:p>
            <a:pPr marL="0" indent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768591"/>
                </a:solidFill>
              </a:rPr>
              <a:t>Base: 903 (overall), 212 (policy-makers), 126 (researchers), 369 (workplace intermediaries), 318 (Policy maker &amp; researchers)</a:t>
            </a:r>
          </a:p>
        </p:txBody>
      </p:sp>
    </p:spTree>
    <p:extLst>
      <p:ext uri="{BB962C8B-B14F-4D97-AF65-F5344CB8AC3E}">
        <p14:creationId xmlns:p14="http://schemas.microsoft.com/office/powerpoint/2010/main" val="27614887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00680B2-967B-41BD-B7A1-2565A215D98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9446" y="2237656"/>
            <a:ext cx="2560320" cy="392539"/>
          </a:xfrm>
        </p:spPr>
        <p:txBody>
          <a:bodyPr anchor="t"/>
          <a:lstStyle/>
          <a:p>
            <a:r>
              <a:rPr lang="en-GB" sz="1800"/>
              <a:t>Policy-makers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C9E90F4-C858-47CC-9CA6-0BA75C9EF35D}"/>
              </a:ext>
            </a:extLst>
          </p:cNvPr>
          <p:cNvSpPr txBox="1"/>
          <p:nvPr/>
        </p:nvSpPr>
        <p:spPr>
          <a:xfrm>
            <a:off x="409700" y="268428"/>
            <a:ext cx="7315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>
                <a:solidFill>
                  <a:schemeClr val="bg1"/>
                </a:solidFill>
              </a:rPr>
              <a:t>EU-OSHA’s work is used for…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DB7E3C8-621A-43AF-8543-346CC37D9DF0}"/>
              </a:ext>
            </a:extLst>
          </p:cNvPr>
          <p:cNvSpPr txBox="1"/>
          <p:nvPr/>
        </p:nvSpPr>
        <p:spPr>
          <a:xfrm>
            <a:off x="345742" y="2725754"/>
            <a:ext cx="73668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>
                <a:solidFill>
                  <a:srgbClr val="768591"/>
                </a:solidFill>
              </a:rPr>
              <a:t>Address occupational safety and health issues at enterprise or workplace level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FEBAFDE-C0DD-4EBB-864B-BAFE6E952608}"/>
              </a:ext>
            </a:extLst>
          </p:cNvPr>
          <p:cNvSpPr txBox="1"/>
          <p:nvPr/>
        </p:nvSpPr>
        <p:spPr>
          <a:xfrm>
            <a:off x="355847" y="3227694"/>
            <a:ext cx="73567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>
                <a:solidFill>
                  <a:srgbClr val="768591"/>
                </a:solidFill>
              </a:rPr>
              <a:t>Talked with others about it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5C244DB-3391-4AD5-8813-CCE70AFF8FF1}"/>
              </a:ext>
            </a:extLst>
          </p:cNvPr>
          <p:cNvSpPr txBox="1"/>
          <p:nvPr/>
        </p:nvSpPr>
        <p:spPr>
          <a:xfrm>
            <a:off x="355847" y="3750416"/>
            <a:ext cx="73745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>
                <a:solidFill>
                  <a:srgbClr val="768591"/>
                </a:solidFill>
              </a:rPr>
              <a:t>Further research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783857D-1385-4946-9932-D26874050A82}"/>
              </a:ext>
            </a:extLst>
          </p:cNvPr>
          <p:cNvSpPr txBox="1"/>
          <p:nvPr/>
        </p:nvSpPr>
        <p:spPr>
          <a:xfrm>
            <a:off x="355847" y="4262747"/>
            <a:ext cx="94171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>
                <a:solidFill>
                  <a:srgbClr val="768591"/>
                </a:solidFill>
              </a:rPr>
              <a:t>Awareness raising purposes at European, national or enterprise level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ECC15E9-9FB9-4055-8F39-197ECE5672B9}"/>
              </a:ext>
            </a:extLst>
          </p:cNvPr>
          <p:cNvSpPr txBox="1"/>
          <p:nvPr/>
        </p:nvSpPr>
        <p:spPr>
          <a:xfrm>
            <a:off x="355847" y="4775078"/>
            <a:ext cx="74161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>
                <a:solidFill>
                  <a:srgbClr val="768591"/>
                </a:solidFill>
              </a:rPr>
              <a:t>Guidance to information from other sources than EU-OSHA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A7EF288-ED87-4B47-87D0-EFFAC7E275E1}"/>
              </a:ext>
            </a:extLst>
          </p:cNvPr>
          <p:cNvSpPr txBox="1"/>
          <p:nvPr/>
        </p:nvSpPr>
        <p:spPr>
          <a:xfrm>
            <a:off x="355847" y="5297800"/>
            <a:ext cx="74161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>
                <a:solidFill>
                  <a:srgbClr val="768591"/>
                </a:solidFill>
              </a:rPr>
              <a:t>Policy-making at national, regional or local level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FB2F30F-817E-4AC7-A214-1924E41CCE05}"/>
              </a:ext>
            </a:extLst>
          </p:cNvPr>
          <p:cNvSpPr txBox="1"/>
          <p:nvPr/>
        </p:nvSpPr>
        <p:spPr>
          <a:xfrm>
            <a:off x="355847" y="5810131"/>
            <a:ext cx="74161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>
                <a:solidFill>
                  <a:srgbClr val="768591"/>
                </a:solidFill>
              </a:rPr>
              <a:t>Policy-making at European level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5BEF4AD-16F6-4272-A28B-AA325247055F}"/>
              </a:ext>
            </a:extLst>
          </p:cNvPr>
          <p:cNvSpPr txBox="1"/>
          <p:nvPr/>
        </p:nvSpPr>
        <p:spPr>
          <a:xfrm>
            <a:off x="355847" y="6332853"/>
            <a:ext cx="74161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>
                <a:solidFill>
                  <a:srgbClr val="768591"/>
                </a:solidFill>
              </a:rPr>
              <a:t>Something else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1C3B147-EF72-40AD-A768-5404C6313AA8}"/>
              </a:ext>
            </a:extLst>
          </p:cNvPr>
          <p:cNvSpPr txBox="1"/>
          <p:nvPr/>
        </p:nvSpPr>
        <p:spPr>
          <a:xfrm>
            <a:off x="355847" y="6845184"/>
            <a:ext cx="74161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>
                <a:solidFill>
                  <a:srgbClr val="768591"/>
                </a:solidFill>
              </a:rPr>
              <a:t>Did not use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471DB26-FD62-479C-B026-4259CC1FBF03}"/>
              </a:ext>
            </a:extLst>
          </p:cNvPr>
          <p:cNvSpPr txBox="1"/>
          <p:nvPr/>
        </p:nvSpPr>
        <p:spPr>
          <a:xfrm>
            <a:off x="5549901" y="7648340"/>
            <a:ext cx="8605838" cy="58126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r">
              <a:spcBef>
                <a:spcPts val="600"/>
              </a:spcBef>
            </a:pPr>
            <a:r>
              <a:rPr lang="en-GB" sz="1200" i="1">
                <a:solidFill>
                  <a:srgbClr val="768591"/>
                </a:solidFill>
              </a:rPr>
              <a:t>Mapped according to the overall comment</a:t>
            </a:r>
          </a:p>
          <a:p>
            <a:pPr marL="0" indent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768591"/>
                </a:solidFill>
              </a:rPr>
              <a:t>Base: 903 (overall), 212 (policy-makers), 126 (researchers), 369 (workplace intermediaries), 318 (Policy maker &amp; researchers)</a:t>
            </a:r>
          </a:p>
        </p:txBody>
      </p:sp>
      <p:graphicFrame>
        <p:nvGraphicFramePr>
          <p:cNvPr id="61" name="Chart 60">
            <a:extLst>
              <a:ext uri="{FF2B5EF4-FFF2-40B4-BE49-F238E27FC236}">
                <a16:creationId xmlns:a16="http://schemas.microsoft.com/office/drawing/2014/main" id="{3C6D54F9-6B3A-625F-F151-45C6C0BE03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9236766"/>
              </p:ext>
            </p:extLst>
          </p:nvPr>
        </p:nvGraphicFramePr>
        <p:xfrm>
          <a:off x="-2188299" y="2725754"/>
          <a:ext cx="5275577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4" name="Chart 63">
            <a:extLst>
              <a:ext uri="{FF2B5EF4-FFF2-40B4-BE49-F238E27FC236}">
                <a16:creationId xmlns:a16="http://schemas.microsoft.com/office/drawing/2014/main" id="{4F33DBA7-0FCC-A2CB-435B-217739BA8B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34977"/>
              </p:ext>
            </p:extLst>
          </p:nvPr>
        </p:nvGraphicFramePr>
        <p:xfrm>
          <a:off x="1910323" y="2693282"/>
          <a:ext cx="4750276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5" name="Text Placeholder 10">
            <a:extLst>
              <a:ext uri="{FF2B5EF4-FFF2-40B4-BE49-F238E27FC236}">
                <a16:creationId xmlns:a16="http://schemas.microsoft.com/office/drawing/2014/main" id="{5EFE91EE-AE47-E1BA-B5C7-EE0D2B267A54}"/>
              </a:ext>
            </a:extLst>
          </p:cNvPr>
          <p:cNvSpPr txBox="1">
            <a:spLocks/>
          </p:cNvSpPr>
          <p:nvPr/>
        </p:nvSpPr>
        <p:spPr>
          <a:xfrm>
            <a:off x="4100279" y="2251522"/>
            <a:ext cx="2560320" cy="392539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0" indent="0" algn="l" defTabSz="54864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charset="2"/>
              <a:buNone/>
              <a:tabLst/>
              <a:defRPr sz="24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01930" indent="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None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480060" indent="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None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691516" indent="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None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889636" indent="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None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/>
              <a:t>Researchers</a:t>
            </a:r>
          </a:p>
        </p:txBody>
      </p:sp>
      <p:graphicFrame>
        <p:nvGraphicFramePr>
          <p:cNvPr id="67" name="Chart 66">
            <a:extLst>
              <a:ext uri="{FF2B5EF4-FFF2-40B4-BE49-F238E27FC236}">
                <a16:creationId xmlns:a16="http://schemas.microsoft.com/office/drawing/2014/main" id="{42EBC385-3A1D-14B3-2192-94078A9B39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7004696"/>
              </p:ext>
            </p:extLst>
          </p:nvPr>
        </p:nvGraphicFramePr>
        <p:xfrm>
          <a:off x="6184642" y="2742503"/>
          <a:ext cx="4049968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8" name="Text Placeholder 10">
            <a:extLst>
              <a:ext uri="{FF2B5EF4-FFF2-40B4-BE49-F238E27FC236}">
                <a16:creationId xmlns:a16="http://schemas.microsoft.com/office/drawing/2014/main" id="{03997A09-D070-E9A2-A60C-B20ADA3FF2F9}"/>
              </a:ext>
            </a:extLst>
          </p:cNvPr>
          <p:cNvSpPr txBox="1">
            <a:spLocks/>
          </p:cNvSpPr>
          <p:nvPr/>
        </p:nvSpPr>
        <p:spPr>
          <a:xfrm>
            <a:off x="7656122" y="2096099"/>
            <a:ext cx="2810784" cy="392539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0" indent="0" algn="l" defTabSz="54864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charset="2"/>
              <a:buNone/>
              <a:tabLst/>
              <a:defRPr sz="24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01930" indent="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None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480060" indent="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None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691516" indent="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None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889636" indent="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None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/>
              <a:t>Workplace </a:t>
            </a:r>
            <a:br>
              <a:rPr lang="en-GB" sz="1800"/>
            </a:br>
            <a:r>
              <a:rPr lang="en-GB" sz="1800"/>
              <a:t>intermediary</a:t>
            </a:r>
          </a:p>
        </p:txBody>
      </p:sp>
      <p:graphicFrame>
        <p:nvGraphicFramePr>
          <p:cNvPr id="70" name="Chart 69">
            <a:extLst>
              <a:ext uri="{FF2B5EF4-FFF2-40B4-BE49-F238E27FC236}">
                <a16:creationId xmlns:a16="http://schemas.microsoft.com/office/drawing/2014/main" id="{33FE9C82-7D0D-AB5E-91E5-DFA88ACD06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2792038"/>
              </p:ext>
            </p:extLst>
          </p:nvPr>
        </p:nvGraphicFramePr>
        <p:xfrm>
          <a:off x="9757963" y="2644061"/>
          <a:ext cx="4106535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71" name="Text Placeholder 10">
            <a:extLst>
              <a:ext uri="{FF2B5EF4-FFF2-40B4-BE49-F238E27FC236}">
                <a16:creationId xmlns:a16="http://schemas.microsoft.com/office/drawing/2014/main" id="{961C9C09-579A-9807-9AFF-CB8BE382A096}"/>
              </a:ext>
            </a:extLst>
          </p:cNvPr>
          <p:cNvSpPr txBox="1">
            <a:spLocks/>
          </p:cNvSpPr>
          <p:nvPr/>
        </p:nvSpPr>
        <p:spPr>
          <a:xfrm>
            <a:off x="11068730" y="2096098"/>
            <a:ext cx="2810784" cy="392539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0" indent="0" algn="l" defTabSz="54864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charset="2"/>
              <a:buNone/>
              <a:tabLst/>
              <a:defRPr sz="24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01930" indent="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None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480060" indent="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None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691516" indent="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None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889636" indent="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None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/>
              <a:t>Policy-makers &amp; researchers</a:t>
            </a:r>
          </a:p>
        </p:txBody>
      </p:sp>
    </p:spTree>
    <p:extLst>
      <p:ext uri="{BB962C8B-B14F-4D97-AF65-F5344CB8AC3E}">
        <p14:creationId xmlns:p14="http://schemas.microsoft.com/office/powerpoint/2010/main" val="2197530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65" grpId="0" build="p"/>
      <p:bldP spid="68" grpId="0" build="p"/>
      <p:bldP spid="71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5">
            <a:extLst>
              <a:ext uri="{FF2B5EF4-FFF2-40B4-BE49-F238E27FC236}">
                <a16:creationId xmlns:a16="http://schemas.microsoft.com/office/drawing/2014/main" id="{320C4A9D-98B4-43E9-8492-E1900FFAA6E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27508" y="806726"/>
            <a:ext cx="13350275" cy="1244495"/>
          </a:xfrm>
        </p:spPr>
        <p:txBody>
          <a:bodyPr/>
          <a:lstStyle/>
          <a:p>
            <a:r>
              <a:rPr lang="en-GB" sz="4000">
                <a:solidFill>
                  <a:schemeClr val="bg1"/>
                </a:solidFill>
              </a:rPr>
              <a:t>Purpose of use over time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0D5BCDA-E325-4DE3-B119-DE5A12250E00}"/>
              </a:ext>
            </a:extLst>
          </p:cNvPr>
          <p:cNvSpPr txBox="1"/>
          <p:nvPr/>
        </p:nvSpPr>
        <p:spPr>
          <a:xfrm>
            <a:off x="10055201" y="7640033"/>
            <a:ext cx="4100537" cy="48183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768591"/>
                </a:solidFill>
              </a:rPr>
              <a:t>Base: 903 (2022), 1,751 (2020), 1,728 (2018). In 2018, policy-making at national-level did not refer to regional or local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8A561E8-0D3E-6F15-95A5-5CA7E18772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4936199"/>
              </p:ext>
            </p:extLst>
          </p:nvPr>
        </p:nvGraphicFramePr>
        <p:xfrm>
          <a:off x="361291" y="2938072"/>
          <a:ext cx="13907818" cy="4616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75812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7C461C6-52B3-4665-8DCC-15D6D5900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150" y="1003991"/>
            <a:ext cx="3820293" cy="2754026"/>
          </a:xfrm>
        </p:spPr>
        <p:txBody>
          <a:bodyPr lIns="0" tIns="0" rIns="0" bIns="0" anchor="t"/>
          <a:lstStyle/>
          <a:p>
            <a:r>
              <a:rPr lang="en-GB" sz="3400"/>
              <a:t>Overview of the survey</a:t>
            </a:r>
            <a:br>
              <a:rPr lang="en-GB" sz="3400"/>
            </a:br>
            <a:endParaRPr lang="en-GB" sz="34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10EA62-E79F-4176-AE64-5A3DD53FD839}"/>
              </a:ext>
            </a:extLst>
          </p:cNvPr>
          <p:cNvSpPr txBox="1"/>
          <p:nvPr/>
        </p:nvSpPr>
        <p:spPr>
          <a:xfrm>
            <a:off x="1272900" y="7979336"/>
            <a:ext cx="3220720" cy="26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chemeClr val="bg1"/>
                </a:solidFill>
              </a:rPr>
              <a:t>Base: 918 respondents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666A04-AFA6-476C-8175-A1D777DF2F42}"/>
              </a:ext>
            </a:extLst>
          </p:cNvPr>
          <p:cNvSpPr txBox="1">
            <a:spLocks/>
          </p:cNvSpPr>
          <p:nvPr/>
        </p:nvSpPr>
        <p:spPr>
          <a:xfrm>
            <a:off x="438150" y="4525956"/>
            <a:ext cx="3820293" cy="23051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Wingdings" charset="2"/>
              <a:buChar char="§"/>
              <a:tabLst/>
              <a:defRPr sz="2800" b="1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Char char="§"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685800" indent="-22860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Char char="–"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Char char="•"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Char char="•"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charset="2"/>
              <a:buNone/>
            </a:pPr>
            <a:r>
              <a:rPr lang="en-GB" sz="3400">
                <a:solidFill>
                  <a:schemeClr val="bg1"/>
                </a:solidFill>
              </a:rPr>
              <a:t>Total of 918 responses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AFA098-80F1-5140-55BB-5B3521DEDD5A}"/>
              </a:ext>
            </a:extLst>
          </p:cNvPr>
          <p:cNvSpPr txBox="1"/>
          <p:nvPr/>
        </p:nvSpPr>
        <p:spPr>
          <a:xfrm>
            <a:off x="-1983783" y="3053166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9B5E8B-270C-0248-807B-1AB38B7A09D0}"/>
              </a:ext>
            </a:extLst>
          </p:cNvPr>
          <p:cNvSpPr txBox="1"/>
          <p:nvPr/>
        </p:nvSpPr>
        <p:spPr>
          <a:xfrm>
            <a:off x="728420" y="-836908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C19DB7-1BC0-4D1B-9CE3-93F8D0E74C9F}"/>
              </a:ext>
            </a:extLst>
          </p:cNvPr>
          <p:cNvSpPr txBox="1"/>
          <p:nvPr/>
        </p:nvSpPr>
        <p:spPr>
          <a:xfrm>
            <a:off x="4864100" y="609600"/>
            <a:ext cx="9080500" cy="2527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768591"/>
                </a:solidFill>
              </a:rPr>
              <a:t>Survey sample:</a:t>
            </a:r>
          </a:p>
          <a:p>
            <a:pPr marL="342900" indent="-342900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2400">
                <a:solidFill>
                  <a:srgbClr val="768591"/>
                </a:solidFill>
              </a:rPr>
              <a:t>OSHmail subscribers and HWC newsletter subscribers</a:t>
            </a:r>
          </a:p>
          <a:p>
            <a:pPr marL="342900" indent="-342900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2400">
                <a:solidFill>
                  <a:srgbClr val="768591"/>
                </a:solidFill>
              </a:rPr>
              <a:t>Other respondents</a:t>
            </a:r>
          </a:p>
          <a:p>
            <a:pPr marL="342900" indent="-342900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2400">
                <a:solidFill>
                  <a:srgbClr val="768591"/>
                </a:solidFill>
              </a:rPr>
              <a:t>Management Board and Focal points members</a:t>
            </a:r>
          </a:p>
          <a:p>
            <a:pPr marL="342900" indent="-342900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2400">
                <a:solidFill>
                  <a:srgbClr val="768591"/>
                </a:solidFill>
              </a:rPr>
              <a:t>Partners included in the Agency’s contact database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1C4480-E57A-4E8A-8136-DC8FD0BAC375}"/>
              </a:ext>
            </a:extLst>
          </p:cNvPr>
          <p:cNvSpPr txBox="1"/>
          <p:nvPr/>
        </p:nvSpPr>
        <p:spPr>
          <a:xfrm>
            <a:off x="5075709" y="4784429"/>
            <a:ext cx="901700" cy="41123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768591"/>
                </a:solidFill>
              </a:rPr>
              <a:t>Email</a:t>
            </a:r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endParaRPr lang="en-GB" sz="2400">
              <a:solidFill>
                <a:srgbClr val="768591"/>
              </a:solidFill>
            </a:endParaRP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5D2F3352-41F5-4FC6-883A-46E418F1BD0B}"/>
              </a:ext>
            </a:extLst>
          </p:cNvPr>
          <p:cNvSpPr txBox="1">
            <a:spLocks/>
          </p:cNvSpPr>
          <p:nvPr/>
        </p:nvSpPr>
        <p:spPr>
          <a:xfrm>
            <a:off x="4727700" y="5610421"/>
            <a:ext cx="1740581" cy="907101"/>
          </a:xfrm>
          <a:prstGeom prst="rect">
            <a:avLst/>
          </a:prstGeom>
        </p:spPr>
        <p:txBody>
          <a:bodyPr/>
          <a:lstStyle>
            <a:lvl1pPr marL="2286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Wingdings" charset="2"/>
              <a:buChar char="§"/>
              <a:tabLst/>
              <a:defRPr sz="2800" b="1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Char char="§"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685800" indent="-22860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Char char="–"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Char char="•"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Char char="•"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6400">
                <a:solidFill>
                  <a:schemeClr val="accent2"/>
                </a:solidFill>
              </a:rPr>
              <a:t>468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EEBBDC98-2031-4416-B2E9-2E88DE4DFDE9}"/>
              </a:ext>
            </a:extLst>
          </p:cNvPr>
          <p:cNvSpPr txBox="1">
            <a:spLocks/>
          </p:cNvSpPr>
          <p:nvPr/>
        </p:nvSpPr>
        <p:spPr>
          <a:xfrm>
            <a:off x="6888077" y="5610420"/>
            <a:ext cx="1570417" cy="907101"/>
          </a:xfrm>
          <a:prstGeom prst="rect">
            <a:avLst/>
          </a:prstGeom>
        </p:spPr>
        <p:txBody>
          <a:bodyPr/>
          <a:lstStyle>
            <a:lvl1pPr marL="2286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Wingdings" charset="2"/>
              <a:buChar char="§"/>
              <a:tabLst/>
              <a:defRPr sz="2800" b="1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Char char="§"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685800" indent="-22860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Char char="–"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Char char="•"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Char char="•"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6400">
                <a:solidFill>
                  <a:schemeClr val="accent2"/>
                </a:solidFill>
              </a:rPr>
              <a:t>404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E56AACA-26AE-4FF3-9C45-DF228AEC7299}"/>
              </a:ext>
            </a:extLst>
          </p:cNvPr>
          <p:cNvSpPr txBox="1">
            <a:spLocks/>
          </p:cNvSpPr>
          <p:nvPr/>
        </p:nvSpPr>
        <p:spPr>
          <a:xfrm>
            <a:off x="9679893" y="5610423"/>
            <a:ext cx="1268955" cy="907101"/>
          </a:xfrm>
          <a:prstGeom prst="rect">
            <a:avLst/>
          </a:prstGeom>
        </p:spPr>
        <p:txBody>
          <a:bodyPr/>
          <a:lstStyle>
            <a:lvl1pPr marL="2286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Wingdings" charset="2"/>
              <a:buChar char="§"/>
              <a:tabLst/>
              <a:defRPr sz="2800" b="1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Char char="§"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685800" indent="-22860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Char char="–"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Char char="•"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Char char="•"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6400">
                <a:solidFill>
                  <a:schemeClr val="accent2"/>
                </a:solidFill>
              </a:rPr>
              <a:t>13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14666498-1524-4BCF-AA22-3675E2D69426}"/>
              </a:ext>
            </a:extLst>
          </p:cNvPr>
          <p:cNvSpPr txBox="1">
            <a:spLocks/>
          </p:cNvSpPr>
          <p:nvPr/>
        </p:nvSpPr>
        <p:spPr>
          <a:xfrm>
            <a:off x="12546487" y="5610422"/>
            <a:ext cx="1197743" cy="907101"/>
          </a:xfrm>
          <a:prstGeom prst="rect">
            <a:avLst/>
          </a:prstGeom>
        </p:spPr>
        <p:txBody>
          <a:bodyPr/>
          <a:lstStyle>
            <a:lvl1pPr marL="2286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Wingdings" charset="2"/>
              <a:buChar char="§"/>
              <a:tabLst/>
              <a:defRPr sz="2800" b="1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Char char="§"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685800" indent="-22860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Char char="–"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Char char="•"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Char char="•"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6400">
                <a:solidFill>
                  <a:schemeClr val="accent2"/>
                </a:solidFill>
              </a:rPr>
              <a:t>33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951D09-6C97-4625-978B-235303C2EB02}"/>
              </a:ext>
            </a:extLst>
          </p:cNvPr>
          <p:cNvSpPr txBox="1"/>
          <p:nvPr/>
        </p:nvSpPr>
        <p:spPr>
          <a:xfrm>
            <a:off x="7116818" y="4784426"/>
            <a:ext cx="1112936" cy="41123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768591"/>
                </a:solidFill>
              </a:rPr>
              <a:t>Website</a:t>
            </a:r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endParaRPr lang="en-GB" sz="2400">
              <a:solidFill>
                <a:srgbClr val="76859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1D0CC3-FC15-4463-AA44-7EF3D1968C07}"/>
              </a:ext>
            </a:extLst>
          </p:cNvPr>
          <p:cNvSpPr txBox="1"/>
          <p:nvPr/>
        </p:nvSpPr>
        <p:spPr>
          <a:xfrm>
            <a:off x="9392252" y="4784427"/>
            <a:ext cx="1844238" cy="41123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768591"/>
                </a:solidFill>
              </a:rPr>
              <a:t>Social media</a:t>
            </a:r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endParaRPr lang="en-GB" sz="2400">
              <a:solidFill>
                <a:srgbClr val="76859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DBF8B6B-932E-4C36-BBD1-84FB632C1EBB}"/>
              </a:ext>
            </a:extLst>
          </p:cNvPr>
          <p:cNvSpPr txBox="1"/>
          <p:nvPr/>
        </p:nvSpPr>
        <p:spPr>
          <a:xfrm>
            <a:off x="11863518" y="4784427"/>
            <a:ext cx="2563682" cy="41123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768591"/>
                </a:solidFill>
              </a:rPr>
              <a:t>End of survey link</a:t>
            </a:r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endParaRPr lang="en-GB" sz="2400">
              <a:solidFill>
                <a:srgbClr val="76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840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front of a crowd&#10;&#10;Description automatically generated">
            <a:extLst>
              <a:ext uri="{FF2B5EF4-FFF2-40B4-BE49-F238E27FC236}">
                <a16:creationId xmlns:a16="http://schemas.microsoft.com/office/drawing/2014/main" id="{660D13C6-E63B-4E07-A64E-52BD510DC9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15625" r="-1" b="-1"/>
          <a:stretch/>
        </p:blipFill>
        <p:spPr>
          <a:xfrm>
            <a:off x="20" y="10"/>
            <a:ext cx="14630380" cy="8229590"/>
          </a:xfrm>
          <a:prstGeom prst="rect">
            <a:avLst/>
          </a:prstGeom>
          <a:noFill/>
        </p:spPr>
      </p:pic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71D5D1F3-9A67-4331-B4C4-7EF17DB712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C89DE2AE-ECD5-4714-842E-62C24285192A}" type="slidenum">
              <a:rPr lang="en-GB" smtClean="0"/>
              <a:pPr>
                <a:spcAft>
                  <a:spcPts val="600"/>
                </a:spcAft>
              </a:pPr>
              <a:t>20</a:t>
            </a:fld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A1C8D1-0280-44AA-9D9B-B8EE6B810349}"/>
              </a:ext>
            </a:extLst>
          </p:cNvPr>
          <p:cNvSpPr/>
          <p:nvPr/>
        </p:nvSpPr>
        <p:spPr>
          <a:xfrm>
            <a:off x="0" y="961"/>
            <a:ext cx="14630400" cy="8228639"/>
          </a:xfrm>
          <a:prstGeom prst="rect">
            <a:avLst/>
          </a:prstGeom>
          <a:solidFill>
            <a:srgbClr val="768A91">
              <a:alpha val="50196"/>
            </a:srgbClr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EFC3EF-5894-4AF6-B0EC-492D5919D8A9}"/>
              </a:ext>
            </a:extLst>
          </p:cNvPr>
          <p:cNvSpPr txBox="1"/>
          <p:nvPr/>
        </p:nvSpPr>
        <p:spPr>
          <a:xfrm>
            <a:off x="1416179" y="5119741"/>
            <a:ext cx="109490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>
                <a:solidFill>
                  <a:schemeClr val="bg1"/>
                </a:solidFill>
              </a:rPr>
              <a:t>EU-OSHA’s activities</a:t>
            </a:r>
          </a:p>
        </p:txBody>
      </p:sp>
    </p:spTree>
    <p:extLst>
      <p:ext uri="{BB962C8B-B14F-4D97-AF65-F5344CB8AC3E}">
        <p14:creationId xmlns:p14="http://schemas.microsoft.com/office/powerpoint/2010/main" val="29318089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" name="Chart 38">
            <a:extLst>
              <a:ext uri="{FF2B5EF4-FFF2-40B4-BE49-F238E27FC236}">
                <a16:creationId xmlns:a16="http://schemas.microsoft.com/office/drawing/2014/main" id="{BECC852C-658E-A76B-A4FA-176940C124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0084554"/>
              </p:ext>
            </p:extLst>
          </p:nvPr>
        </p:nvGraphicFramePr>
        <p:xfrm>
          <a:off x="5866170" y="2647919"/>
          <a:ext cx="8040330" cy="46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3C9E90F4-C858-47CC-9CA6-0BA75C9EF35D}"/>
              </a:ext>
            </a:extLst>
          </p:cNvPr>
          <p:cNvSpPr txBox="1"/>
          <p:nvPr/>
        </p:nvSpPr>
        <p:spPr>
          <a:xfrm>
            <a:off x="365940" y="641930"/>
            <a:ext cx="132484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</a:rPr>
              <a:t>Overall results on the familiarity of activities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975CD54-BB21-4FD1-8616-73A30B2175D1}"/>
              </a:ext>
            </a:extLst>
          </p:cNvPr>
          <p:cNvSpPr txBox="1"/>
          <p:nvPr/>
        </p:nvSpPr>
        <p:spPr>
          <a:xfrm>
            <a:off x="5916975" y="7305180"/>
            <a:ext cx="5424295" cy="4815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accent1"/>
                </a:solidFill>
                <a:latin typeface="Arial Narrow" panose="020B0606020202030204" pitchFamily="34" charset="0"/>
              </a:rPr>
              <a:t>█</a:t>
            </a:r>
            <a:r>
              <a:rPr lang="en-GB" sz="1200">
                <a:solidFill>
                  <a:srgbClr val="768591"/>
                </a:solidFill>
                <a:latin typeface="Arial Narrow" panose="020B0606020202030204" pitchFamily="34" charset="0"/>
              </a:rPr>
              <a:t> I know this activity well and/or have actively engaged with EU-OSHA's work related to it </a:t>
            </a:r>
            <a:br>
              <a:rPr lang="en-GB" sz="1200">
                <a:solidFill>
                  <a:srgbClr val="768591"/>
                </a:solidFill>
                <a:latin typeface="Arial Narrow" panose="020B0606020202030204" pitchFamily="34" charset="0"/>
              </a:rPr>
            </a:br>
            <a:r>
              <a:rPr lang="en-GB" sz="1200">
                <a:solidFill>
                  <a:schemeClr val="accent2"/>
                </a:solidFill>
                <a:latin typeface="Arial Narrow" panose="020B0606020202030204" pitchFamily="34" charset="0"/>
              </a:rPr>
              <a:t>█</a:t>
            </a:r>
            <a:r>
              <a:rPr lang="en-GB" sz="1200">
                <a:solidFill>
                  <a:srgbClr val="768591"/>
                </a:solidFill>
                <a:latin typeface="Arial Narrow" panose="020B0606020202030204" pitchFamily="34" charset="0"/>
              </a:rPr>
              <a:t> I have heard of this activity and know something about it</a:t>
            </a:r>
            <a:endParaRPr lang="en-GB" sz="1200">
              <a:solidFill>
                <a:srgbClr val="768591"/>
              </a:solidFill>
            </a:endParaRPr>
          </a:p>
        </p:txBody>
      </p:sp>
      <p:sp>
        <p:nvSpPr>
          <p:cNvPr id="42" name="TextBox 1">
            <a:extLst>
              <a:ext uri="{FF2B5EF4-FFF2-40B4-BE49-F238E27FC236}">
                <a16:creationId xmlns:a16="http://schemas.microsoft.com/office/drawing/2014/main" id="{D90EBD3D-00AA-474A-B840-C94904C75D9F}"/>
              </a:ext>
            </a:extLst>
          </p:cNvPr>
          <p:cNvSpPr txBox="1"/>
          <p:nvPr/>
        </p:nvSpPr>
        <p:spPr>
          <a:xfrm>
            <a:off x="365940" y="5374708"/>
            <a:ext cx="5560542" cy="288000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>
                <a:solidFill>
                  <a:srgbClr val="768591"/>
                </a:solidFill>
              </a:rPr>
              <a:t>Emerging risks/foresight</a:t>
            </a:r>
          </a:p>
        </p:txBody>
      </p:sp>
      <p:sp>
        <p:nvSpPr>
          <p:cNvPr id="44" name="TextBox 1">
            <a:extLst>
              <a:ext uri="{FF2B5EF4-FFF2-40B4-BE49-F238E27FC236}">
                <a16:creationId xmlns:a16="http://schemas.microsoft.com/office/drawing/2014/main" id="{26C63260-E016-4835-8514-4AFF0AF10605}"/>
              </a:ext>
            </a:extLst>
          </p:cNvPr>
          <p:cNvSpPr txBox="1"/>
          <p:nvPr/>
        </p:nvSpPr>
        <p:spPr>
          <a:xfrm>
            <a:off x="352753" y="6556207"/>
            <a:ext cx="3038475" cy="288000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>
                <a:solidFill>
                  <a:srgbClr val="768591"/>
                </a:solidFill>
              </a:rPr>
              <a:t>Enterprise survey ESENER</a:t>
            </a:r>
          </a:p>
        </p:txBody>
      </p:sp>
      <p:sp>
        <p:nvSpPr>
          <p:cNvPr id="45" name="TextBox 1">
            <a:extLst>
              <a:ext uri="{FF2B5EF4-FFF2-40B4-BE49-F238E27FC236}">
                <a16:creationId xmlns:a16="http://schemas.microsoft.com/office/drawing/2014/main" id="{6C48222E-D1D8-4D5D-B407-69EC2C016E24}"/>
              </a:ext>
            </a:extLst>
          </p:cNvPr>
          <p:cNvSpPr txBox="1"/>
          <p:nvPr/>
        </p:nvSpPr>
        <p:spPr>
          <a:xfrm>
            <a:off x="365940" y="5988194"/>
            <a:ext cx="2866768" cy="288000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 err="1">
                <a:solidFill>
                  <a:srgbClr val="768591"/>
                </a:solidFill>
              </a:rPr>
              <a:t>OSHwiki</a:t>
            </a:r>
            <a:r>
              <a:rPr lang="en-GB" sz="1600" dirty="0">
                <a:solidFill>
                  <a:srgbClr val="768591"/>
                </a:solidFill>
              </a:rPr>
              <a:t> </a:t>
            </a:r>
          </a:p>
        </p:txBody>
      </p:sp>
      <p:sp>
        <p:nvSpPr>
          <p:cNvPr id="46" name="TextBox 1">
            <a:extLst>
              <a:ext uri="{FF2B5EF4-FFF2-40B4-BE49-F238E27FC236}">
                <a16:creationId xmlns:a16="http://schemas.microsoft.com/office/drawing/2014/main" id="{496B0211-A736-47FC-ADB6-06E21E1824EF}"/>
              </a:ext>
            </a:extLst>
          </p:cNvPr>
          <p:cNvSpPr txBox="1"/>
          <p:nvPr/>
        </p:nvSpPr>
        <p:spPr>
          <a:xfrm>
            <a:off x="365940" y="4806695"/>
            <a:ext cx="3682314" cy="288000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768591"/>
                </a:solidFill>
              </a:rPr>
              <a:t>OSH Barometer</a:t>
            </a:r>
          </a:p>
        </p:txBody>
      </p:sp>
      <p:sp>
        <p:nvSpPr>
          <p:cNvPr id="47" name="TextBox 1">
            <a:extLst>
              <a:ext uri="{FF2B5EF4-FFF2-40B4-BE49-F238E27FC236}">
                <a16:creationId xmlns:a16="http://schemas.microsoft.com/office/drawing/2014/main" id="{301C022B-DE6A-48D6-BD5B-2152CF59C515}"/>
              </a:ext>
            </a:extLst>
          </p:cNvPr>
          <p:cNvSpPr txBox="1"/>
          <p:nvPr/>
        </p:nvSpPr>
        <p:spPr>
          <a:xfrm>
            <a:off x="365940" y="3555131"/>
            <a:ext cx="1557444" cy="288000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 err="1">
                <a:solidFill>
                  <a:srgbClr val="768591"/>
                </a:solidFill>
              </a:rPr>
              <a:t>OiRA</a:t>
            </a:r>
            <a:endParaRPr lang="en-GB" sz="1600" dirty="0">
              <a:solidFill>
                <a:srgbClr val="768591"/>
              </a:solidFill>
            </a:endParaRPr>
          </a:p>
        </p:txBody>
      </p:sp>
      <p:sp>
        <p:nvSpPr>
          <p:cNvPr id="48" name="TextBox 1">
            <a:extLst>
              <a:ext uri="{FF2B5EF4-FFF2-40B4-BE49-F238E27FC236}">
                <a16:creationId xmlns:a16="http://schemas.microsoft.com/office/drawing/2014/main" id="{3BC25D68-5D94-4A7E-BCAC-FB1AFAC53051}"/>
              </a:ext>
            </a:extLst>
          </p:cNvPr>
          <p:cNvSpPr txBox="1"/>
          <p:nvPr/>
        </p:nvSpPr>
        <p:spPr>
          <a:xfrm>
            <a:off x="352753" y="4180913"/>
            <a:ext cx="2560637" cy="288000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>
                <a:solidFill>
                  <a:srgbClr val="768591"/>
                </a:solidFill>
              </a:rPr>
              <a:t>OSH and digitalisation</a:t>
            </a:r>
          </a:p>
        </p:txBody>
      </p:sp>
      <p:sp>
        <p:nvSpPr>
          <p:cNvPr id="49" name="TextBox 1">
            <a:extLst>
              <a:ext uri="{FF2B5EF4-FFF2-40B4-BE49-F238E27FC236}">
                <a16:creationId xmlns:a16="http://schemas.microsoft.com/office/drawing/2014/main" id="{5DEF5236-F0EA-453D-85CA-AAD9D747EA44}"/>
              </a:ext>
            </a:extLst>
          </p:cNvPr>
          <p:cNvSpPr txBox="1"/>
          <p:nvPr/>
        </p:nvSpPr>
        <p:spPr>
          <a:xfrm>
            <a:off x="352753" y="2999414"/>
            <a:ext cx="7315200" cy="288000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768591"/>
                </a:solidFill>
              </a:rPr>
              <a:t>Musculoskeletal disorders and Healthy Workplaces Campaign Lighten the load 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AA31B4C-FED2-4A7D-992A-CBCC99C16268}"/>
              </a:ext>
            </a:extLst>
          </p:cNvPr>
          <p:cNvSpPr txBox="1"/>
          <p:nvPr/>
        </p:nvSpPr>
        <p:spPr>
          <a:xfrm>
            <a:off x="12377180" y="7639368"/>
            <a:ext cx="1778558" cy="29464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768591"/>
                </a:solidFill>
              </a:rPr>
              <a:t>Base: 907 (overall)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161911-0028-1C16-AB1C-1996BECA2121}"/>
              </a:ext>
            </a:extLst>
          </p:cNvPr>
          <p:cNvSpPr txBox="1"/>
          <p:nvPr/>
        </p:nvSpPr>
        <p:spPr>
          <a:xfrm>
            <a:off x="-2889504" y="1920240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660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00680B2-967B-41BD-B7A1-2565A215D98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9700" y="962082"/>
            <a:ext cx="2370860" cy="1490137"/>
          </a:xfrm>
        </p:spPr>
        <p:txBody>
          <a:bodyPr anchor="t"/>
          <a:lstStyle/>
          <a:p>
            <a:r>
              <a:rPr lang="en-GB" sz="1800"/>
              <a:t>Policy-makers</a:t>
            </a:r>
            <a:br>
              <a:rPr lang="en-GB" sz="1800"/>
            </a:br>
            <a:r>
              <a:rPr lang="en-GB" sz="1800" b="0"/>
              <a:t>more familiar with the Musculoskeletal disorders campaign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D7C93A8-8808-4479-82FA-FC5DEBE8A36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010353" y="880906"/>
            <a:ext cx="2653538" cy="1718176"/>
          </a:xfrm>
        </p:spPr>
        <p:txBody>
          <a:bodyPr anchor="t"/>
          <a:lstStyle/>
          <a:p>
            <a:r>
              <a:rPr lang="en-GB" sz="1800"/>
              <a:t>Researchers</a:t>
            </a:r>
            <a:br>
              <a:rPr lang="en-GB" sz="1800"/>
            </a:br>
            <a:r>
              <a:rPr lang="en-GB" sz="1800" b="0"/>
              <a:t>more familiar with the </a:t>
            </a:r>
            <a:r>
              <a:rPr lang="en-GB" sz="1800" b="0" spc="-20" err="1"/>
              <a:t>OSHwiki</a:t>
            </a:r>
            <a:r>
              <a:rPr lang="en-GB" sz="1800" b="0" spc="-20"/>
              <a:t>, Micro and small enterprises, ESENER and </a:t>
            </a:r>
            <a:r>
              <a:rPr lang="en-GB" sz="1800" b="0"/>
              <a:t>the Emerging risks/ foresight studies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67AA2FA-7BAB-4604-8946-2ECD5EA54E4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966511" y="880906"/>
            <a:ext cx="2226877" cy="1464038"/>
          </a:xfrm>
        </p:spPr>
        <p:txBody>
          <a:bodyPr anchor="t"/>
          <a:lstStyle/>
          <a:p>
            <a:r>
              <a:rPr lang="en-GB" sz="1800"/>
              <a:t>Workplace intermediary</a:t>
            </a:r>
          </a:p>
          <a:p>
            <a:r>
              <a:rPr lang="en-GB" sz="1800" b="0"/>
              <a:t>Somewhat less familiar with ESENER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4D3C0835-B72F-41DB-B793-43E016BC921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1341270" y="853203"/>
            <a:ext cx="2560320" cy="1064014"/>
          </a:xfrm>
        </p:spPr>
        <p:txBody>
          <a:bodyPr anchor="t"/>
          <a:lstStyle/>
          <a:p>
            <a:r>
              <a:rPr lang="en-GB" sz="1800" dirty="0"/>
              <a:t>Policy maker &amp; Researcher</a:t>
            </a:r>
            <a:br>
              <a:rPr lang="en-GB" sz="1800" dirty="0"/>
            </a:br>
            <a:r>
              <a:rPr lang="en-GB" sz="1800" b="0" dirty="0"/>
              <a:t>Somewhat less familiar with ESENER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C9E90F4-C858-47CC-9CA6-0BA75C9EF35D}"/>
              </a:ext>
            </a:extLst>
          </p:cNvPr>
          <p:cNvSpPr txBox="1"/>
          <p:nvPr/>
        </p:nvSpPr>
        <p:spPr>
          <a:xfrm>
            <a:off x="409700" y="268428"/>
            <a:ext cx="7315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>
                <a:solidFill>
                  <a:schemeClr val="bg1"/>
                </a:solidFill>
              </a:rPr>
              <a:t>Familiarity with activities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975CD54-BB21-4FD1-8616-73A30B2175D1}"/>
              </a:ext>
            </a:extLst>
          </p:cNvPr>
          <p:cNvSpPr txBox="1"/>
          <p:nvPr/>
        </p:nvSpPr>
        <p:spPr>
          <a:xfrm>
            <a:off x="5916975" y="7305180"/>
            <a:ext cx="5424295" cy="4815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accent1"/>
                </a:solidFill>
                <a:latin typeface="Arial Narrow" panose="020B0606020202030204" pitchFamily="34" charset="0"/>
              </a:rPr>
              <a:t>█</a:t>
            </a:r>
            <a:r>
              <a:rPr lang="en-GB" sz="1200">
                <a:solidFill>
                  <a:srgbClr val="768591"/>
                </a:solidFill>
                <a:latin typeface="Arial Narrow" panose="020B0606020202030204" pitchFamily="34" charset="0"/>
              </a:rPr>
              <a:t> I know this activity well and/or have actively engaged with EU-OSHA's work related to it </a:t>
            </a:r>
            <a:br>
              <a:rPr lang="en-GB" sz="1200">
                <a:solidFill>
                  <a:srgbClr val="768591"/>
                </a:solidFill>
                <a:latin typeface="Arial Narrow" panose="020B0606020202030204" pitchFamily="34" charset="0"/>
              </a:rPr>
            </a:br>
            <a:r>
              <a:rPr lang="en-GB" sz="1200">
                <a:solidFill>
                  <a:schemeClr val="accent2"/>
                </a:solidFill>
                <a:latin typeface="Arial Narrow" panose="020B0606020202030204" pitchFamily="34" charset="0"/>
              </a:rPr>
              <a:t>█</a:t>
            </a:r>
            <a:r>
              <a:rPr lang="en-GB" sz="1200">
                <a:solidFill>
                  <a:srgbClr val="768591"/>
                </a:solidFill>
                <a:latin typeface="Arial Narrow" panose="020B0606020202030204" pitchFamily="34" charset="0"/>
              </a:rPr>
              <a:t> I have heard of this activity and know something about it</a:t>
            </a:r>
            <a:endParaRPr lang="en-GB" sz="1200">
              <a:solidFill>
                <a:srgbClr val="768591"/>
              </a:solidFill>
            </a:endParaRPr>
          </a:p>
        </p:txBody>
      </p:sp>
      <p:sp>
        <p:nvSpPr>
          <p:cNvPr id="42" name="TextBox 1">
            <a:extLst>
              <a:ext uri="{FF2B5EF4-FFF2-40B4-BE49-F238E27FC236}">
                <a16:creationId xmlns:a16="http://schemas.microsoft.com/office/drawing/2014/main" id="{D90EBD3D-00AA-474A-B840-C94904C75D9F}"/>
              </a:ext>
            </a:extLst>
          </p:cNvPr>
          <p:cNvSpPr txBox="1"/>
          <p:nvPr/>
        </p:nvSpPr>
        <p:spPr>
          <a:xfrm>
            <a:off x="365940" y="6461575"/>
            <a:ext cx="5560542" cy="288000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768591"/>
                </a:solidFill>
              </a:rPr>
              <a:t>Emerging risks/foresight</a:t>
            </a:r>
          </a:p>
        </p:txBody>
      </p:sp>
      <p:sp>
        <p:nvSpPr>
          <p:cNvPr id="44" name="TextBox 1">
            <a:extLst>
              <a:ext uri="{FF2B5EF4-FFF2-40B4-BE49-F238E27FC236}">
                <a16:creationId xmlns:a16="http://schemas.microsoft.com/office/drawing/2014/main" id="{26C63260-E016-4835-8514-4AFF0AF10605}"/>
              </a:ext>
            </a:extLst>
          </p:cNvPr>
          <p:cNvSpPr txBox="1"/>
          <p:nvPr/>
        </p:nvSpPr>
        <p:spPr>
          <a:xfrm>
            <a:off x="365940" y="5849523"/>
            <a:ext cx="3038475" cy="288000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768591"/>
                </a:solidFill>
              </a:rPr>
              <a:t>Enterprise survey ESENER</a:t>
            </a:r>
          </a:p>
        </p:txBody>
      </p:sp>
      <p:sp>
        <p:nvSpPr>
          <p:cNvPr id="45" name="TextBox 1">
            <a:extLst>
              <a:ext uri="{FF2B5EF4-FFF2-40B4-BE49-F238E27FC236}">
                <a16:creationId xmlns:a16="http://schemas.microsoft.com/office/drawing/2014/main" id="{6C48222E-D1D8-4D5D-B407-69EC2C016E24}"/>
              </a:ext>
            </a:extLst>
          </p:cNvPr>
          <p:cNvSpPr txBox="1"/>
          <p:nvPr/>
        </p:nvSpPr>
        <p:spPr>
          <a:xfrm>
            <a:off x="352753" y="3439815"/>
            <a:ext cx="2866768" cy="288000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err="1">
                <a:solidFill>
                  <a:srgbClr val="768591"/>
                </a:solidFill>
              </a:rPr>
              <a:t>OSHwiki</a:t>
            </a:r>
            <a:r>
              <a:rPr lang="en-GB" sz="1600">
                <a:solidFill>
                  <a:srgbClr val="768591"/>
                </a:solidFill>
              </a:rPr>
              <a:t> </a:t>
            </a:r>
          </a:p>
        </p:txBody>
      </p:sp>
      <p:sp>
        <p:nvSpPr>
          <p:cNvPr id="46" name="TextBox 1">
            <a:extLst>
              <a:ext uri="{FF2B5EF4-FFF2-40B4-BE49-F238E27FC236}">
                <a16:creationId xmlns:a16="http://schemas.microsoft.com/office/drawing/2014/main" id="{496B0211-A736-47FC-ADB6-06E21E1824EF}"/>
              </a:ext>
            </a:extLst>
          </p:cNvPr>
          <p:cNvSpPr txBox="1"/>
          <p:nvPr/>
        </p:nvSpPr>
        <p:spPr>
          <a:xfrm>
            <a:off x="365940" y="4663919"/>
            <a:ext cx="3682314" cy="288000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768591"/>
                </a:solidFill>
              </a:rPr>
              <a:t>OSH Barometer</a:t>
            </a:r>
          </a:p>
        </p:txBody>
      </p:sp>
      <p:sp>
        <p:nvSpPr>
          <p:cNvPr id="47" name="TextBox 1">
            <a:extLst>
              <a:ext uri="{FF2B5EF4-FFF2-40B4-BE49-F238E27FC236}">
                <a16:creationId xmlns:a16="http://schemas.microsoft.com/office/drawing/2014/main" id="{301C022B-DE6A-48D6-BD5B-2152CF59C515}"/>
              </a:ext>
            </a:extLst>
          </p:cNvPr>
          <p:cNvSpPr txBox="1"/>
          <p:nvPr/>
        </p:nvSpPr>
        <p:spPr>
          <a:xfrm>
            <a:off x="352753" y="4032617"/>
            <a:ext cx="1557444" cy="288000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err="1">
                <a:solidFill>
                  <a:srgbClr val="768591"/>
                </a:solidFill>
              </a:rPr>
              <a:t>OiRA</a:t>
            </a:r>
            <a:endParaRPr lang="en-GB" sz="1600">
              <a:solidFill>
                <a:srgbClr val="768591"/>
              </a:solidFill>
            </a:endParaRPr>
          </a:p>
        </p:txBody>
      </p:sp>
      <p:sp>
        <p:nvSpPr>
          <p:cNvPr id="48" name="TextBox 1">
            <a:extLst>
              <a:ext uri="{FF2B5EF4-FFF2-40B4-BE49-F238E27FC236}">
                <a16:creationId xmlns:a16="http://schemas.microsoft.com/office/drawing/2014/main" id="{3BC25D68-5D94-4A7E-BCAC-FB1AFAC53051}"/>
              </a:ext>
            </a:extLst>
          </p:cNvPr>
          <p:cNvSpPr txBox="1"/>
          <p:nvPr/>
        </p:nvSpPr>
        <p:spPr>
          <a:xfrm>
            <a:off x="365940" y="5256721"/>
            <a:ext cx="2560637" cy="288000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768591"/>
                </a:solidFill>
              </a:rPr>
              <a:t>OSH and digitalisation</a:t>
            </a:r>
          </a:p>
        </p:txBody>
      </p:sp>
      <p:sp>
        <p:nvSpPr>
          <p:cNvPr id="49" name="TextBox 1">
            <a:extLst>
              <a:ext uri="{FF2B5EF4-FFF2-40B4-BE49-F238E27FC236}">
                <a16:creationId xmlns:a16="http://schemas.microsoft.com/office/drawing/2014/main" id="{5DEF5236-F0EA-453D-85CA-AAD9D747EA44}"/>
              </a:ext>
            </a:extLst>
          </p:cNvPr>
          <p:cNvSpPr txBox="1"/>
          <p:nvPr/>
        </p:nvSpPr>
        <p:spPr>
          <a:xfrm>
            <a:off x="352753" y="2846930"/>
            <a:ext cx="7315200" cy="288000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768591"/>
                </a:solidFill>
              </a:rPr>
              <a:t>Musculoskeletal disorders and Healthy Workplaces Campaign Lighten the load 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AA31B4C-FED2-4A7D-992A-CBCC99C16268}"/>
              </a:ext>
            </a:extLst>
          </p:cNvPr>
          <p:cNvSpPr txBox="1"/>
          <p:nvPr/>
        </p:nvSpPr>
        <p:spPr>
          <a:xfrm>
            <a:off x="12377180" y="7639368"/>
            <a:ext cx="1778558" cy="29464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768591"/>
                </a:solidFill>
              </a:rPr>
              <a:t>Base: 907 (overall)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161911-0028-1C16-AB1C-1996BECA2121}"/>
              </a:ext>
            </a:extLst>
          </p:cNvPr>
          <p:cNvSpPr txBox="1"/>
          <p:nvPr/>
        </p:nvSpPr>
        <p:spPr>
          <a:xfrm>
            <a:off x="-2889504" y="1920240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  <p:graphicFrame>
        <p:nvGraphicFramePr>
          <p:cNvPr id="68" name="Chart 67">
            <a:extLst>
              <a:ext uri="{FF2B5EF4-FFF2-40B4-BE49-F238E27FC236}">
                <a16:creationId xmlns:a16="http://schemas.microsoft.com/office/drawing/2014/main" id="{EFF03ADA-4DB8-3DB7-B928-C6BC58F863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0008972"/>
              </p:ext>
            </p:extLst>
          </p:nvPr>
        </p:nvGraphicFramePr>
        <p:xfrm>
          <a:off x="10552172" y="2752230"/>
          <a:ext cx="3603566" cy="46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4" name="Chart 63">
            <a:extLst>
              <a:ext uri="{FF2B5EF4-FFF2-40B4-BE49-F238E27FC236}">
                <a16:creationId xmlns:a16="http://schemas.microsoft.com/office/drawing/2014/main" id="{D3917737-CEBF-9B08-61F9-E70FE58F3D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4545171"/>
              </p:ext>
            </p:extLst>
          </p:nvPr>
        </p:nvGraphicFramePr>
        <p:xfrm>
          <a:off x="-83191" y="2790671"/>
          <a:ext cx="3603566" cy="46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6" name="Chart 65">
            <a:extLst>
              <a:ext uri="{FF2B5EF4-FFF2-40B4-BE49-F238E27FC236}">
                <a16:creationId xmlns:a16="http://schemas.microsoft.com/office/drawing/2014/main" id="{0B7BA0DC-3DFA-31E3-6B58-B5CF179877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9809420"/>
              </p:ext>
            </p:extLst>
          </p:nvPr>
        </p:nvGraphicFramePr>
        <p:xfrm>
          <a:off x="3814338" y="2761260"/>
          <a:ext cx="3603566" cy="46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7" name="Chart 66">
            <a:extLst>
              <a:ext uri="{FF2B5EF4-FFF2-40B4-BE49-F238E27FC236}">
                <a16:creationId xmlns:a16="http://schemas.microsoft.com/office/drawing/2014/main" id="{36F1AF1D-F6FF-99A2-E9B1-5D5EA0ACF2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6126131"/>
              </p:ext>
            </p:extLst>
          </p:nvPr>
        </p:nvGraphicFramePr>
        <p:xfrm>
          <a:off x="7315200" y="2761194"/>
          <a:ext cx="3603566" cy="46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453753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5" grpId="0" build="p"/>
      <p:bldP spid="19" grpId="0" build="p"/>
      <p:bldP spid="2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199E8E57-6EED-48CD-A0D1-D52C6EC7D19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8711" y="319916"/>
            <a:ext cx="13492977" cy="1413399"/>
          </a:xfrm>
        </p:spPr>
        <p:txBody>
          <a:bodyPr/>
          <a:lstStyle/>
          <a:p>
            <a:r>
              <a:rPr lang="en-GB" sz="4000" dirty="0">
                <a:solidFill>
                  <a:schemeClr val="bg1"/>
                </a:solidFill>
              </a:rPr>
              <a:t>Overview of familiarity over time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DE1E2DA-E7EA-48BA-8780-BEAEC3A0A186}"/>
              </a:ext>
            </a:extLst>
          </p:cNvPr>
          <p:cNvSpPr txBox="1"/>
          <p:nvPr/>
        </p:nvSpPr>
        <p:spPr>
          <a:xfrm>
            <a:off x="10478103" y="7654352"/>
            <a:ext cx="3705916" cy="29464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768591"/>
                </a:solidFill>
              </a:rPr>
              <a:t>Base:907 (2022),  1,751 (2020), 1,728 (2018), 1,549 (2016). </a:t>
            </a: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53B7257E-A696-7DEB-964F-AC5D78B1CA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7309747"/>
              </p:ext>
            </p:extLst>
          </p:nvPr>
        </p:nvGraphicFramePr>
        <p:xfrm>
          <a:off x="361291" y="2938072"/>
          <a:ext cx="13907818" cy="486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itle 22">
            <a:extLst>
              <a:ext uri="{FF2B5EF4-FFF2-40B4-BE49-F238E27FC236}">
                <a16:creationId xmlns:a16="http://schemas.microsoft.com/office/drawing/2014/main" id="{B041D07F-5F85-49AC-855B-145211AADD0E}"/>
              </a:ext>
            </a:extLst>
          </p:cNvPr>
          <p:cNvSpPr txBox="1">
            <a:spLocks/>
          </p:cNvSpPr>
          <p:nvPr/>
        </p:nvSpPr>
        <p:spPr>
          <a:xfrm>
            <a:off x="2307005" y="2055436"/>
            <a:ext cx="2129124" cy="515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486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rgbClr val="76859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>
                <a:solidFill>
                  <a:schemeClr val="bg1"/>
                </a:solidFill>
              </a:rPr>
              <a:t>Increased</a:t>
            </a:r>
          </a:p>
        </p:txBody>
      </p:sp>
      <p:sp>
        <p:nvSpPr>
          <p:cNvPr id="11" name="Title 22">
            <a:extLst>
              <a:ext uri="{FF2B5EF4-FFF2-40B4-BE49-F238E27FC236}">
                <a16:creationId xmlns:a16="http://schemas.microsoft.com/office/drawing/2014/main" id="{4085B1DB-45A1-415C-A42D-8323FECF2355}"/>
              </a:ext>
            </a:extLst>
          </p:cNvPr>
          <p:cNvSpPr txBox="1">
            <a:spLocks/>
          </p:cNvSpPr>
          <p:nvPr/>
        </p:nvSpPr>
        <p:spPr>
          <a:xfrm>
            <a:off x="9121645" y="2037667"/>
            <a:ext cx="2940709" cy="515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486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rgbClr val="76859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>
                <a:solidFill>
                  <a:schemeClr val="bg1"/>
                </a:solidFill>
              </a:rPr>
              <a:t>Decreased </a:t>
            </a:r>
          </a:p>
        </p:txBody>
      </p:sp>
    </p:spTree>
    <p:extLst>
      <p:ext uri="{BB962C8B-B14F-4D97-AF65-F5344CB8AC3E}">
        <p14:creationId xmlns:p14="http://schemas.microsoft.com/office/powerpoint/2010/main" val="15183432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199E8E57-6EED-48CD-A0D1-D52C6EC7D19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1217" y="411357"/>
            <a:ext cx="13748967" cy="1413399"/>
          </a:xfrm>
        </p:spPr>
        <p:txBody>
          <a:bodyPr/>
          <a:lstStyle/>
          <a:p>
            <a:r>
              <a:rPr lang="en-GB" sz="4000" dirty="0">
                <a:solidFill>
                  <a:schemeClr val="bg1"/>
                </a:solidFill>
              </a:rPr>
              <a:t>Respondents’ familiarity towards previous (2016-2020) and new activities (2022)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DE1E2DA-E7EA-48BA-8780-BEAEC3A0A186}"/>
              </a:ext>
            </a:extLst>
          </p:cNvPr>
          <p:cNvSpPr txBox="1"/>
          <p:nvPr/>
        </p:nvSpPr>
        <p:spPr>
          <a:xfrm>
            <a:off x="10478103" y="7654352"/>
            <a:ext cx="3705916" cy="29464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768591"/>
                </a:solidFill>
              </a:rPr>
              <a:t>Base:907 (2022),  1,751 (2020), 1,728 (2018), 1,549 (2016). </a:t>
            </a: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53B7257E-A696-7DEB-964F-AC5D78B1CA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224397"/>
              </p:ext>
            </p:extLst>
          </p:nvPr>
        </p:nvGraphicFramePr>
        <p:xfrm>
          <a:off x="361291" y="2938072"/>
          <a:ext cx="13907818" cy="486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itle 22">
            <a:extLst>
              <a:ext uri="{FF2B5EF4-FFF2-40B4-BE49-F238E27FC236}">
                <a16:creationId xmlns:a16="http://schemas.microsoft.com/office/drawing/2014/main" id="{6E32DD1F-9642-4C07-B059-C4788FDF102D}"/>
              </a:ext>
            </a:extLst>
          </p:cNvPr>
          <p:cNvSpPr txBox="1">
            <a:spLocks/>
          </p:cNvSpPr>
          <p:nvPr/>
        </p:nvSpPr>
        <p:spPr>
          <a:xfrm>
            <a:off x="10676289" y="2034184"/>
            <a:ext cx="2940709" cy="515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486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rgbClr val="76859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>
                <a:solidFill>
                  <a:schemeClr val="bg1"/>
                </a:solidFill>
              </a:rPr>
              <a:t>New activities</a:t>
            </a:r>
          </a:p>
        </p:txBody>
      </p:sp>
      <p:sp>
        <p:nvSpPr>
          <p:cNvPr id="8" name="Title 22">
            <a:extLst>
              <a:ext uri="{FF2B5EF4-FFF2-40B4-BE49-F238E27FC236}">
                <a16:creationId xmlns:a16="http://schemas.microsoft.com/office/drawing/2014/main" id="{E0AE0297-0A4F-4A0E-B7CC-74C39BA50004}"/>
              </a:ext>
            </a:extLst>
          </p:cNvPr>
          <p:cNvSpPr txBox="1">
            <a:spLocks/>
          </p:cNvSpPr>
          <p:nvPr/>
        </p:nvSpPr>
        <p:spPr>
          <a:xfrm>
            <a:off x="2483756" y="2028311"/>
            <a:ext cx="3890918" cy="515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486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rgbClr val="76859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>
                <a:solidFill>
                  <a:schemeClr val="bg1"/>
                </a:solidFill>
              </a:rPr>
              <a:t>Previous activities</a:t>
            </a:r>
          </a:p>
        </p:txBody>
      </p:sp>
    </p:spTree>
    <p:extLst>
      <p:ext uri="{BB962C8B-B14F-4D97-AF65-F5344CB8AC3E}">
        <p14:creationId xmlns:p14="http://schemas.microsoft.com/office/powerpoint/2010/main" val="8306191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D4A05E0A-8F96-A9E1-5318-7485E0F5E75D}"/>
              </a:ext>
            </a:extLst>
          </p:cNvPr>
          <p:cNvSpPr/>
          <p:nvPr/>
        </p:nvSpPr>
        <p:spPr>
          <a:xfrm>
            <a:off x="6633189" y="6215921"/>
            <a:ext cx="1580914" cy="11642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2666CA9-1DB4-7EF7-DE00-5C8675F62409}"/>
              </a:ext>
            </a:extLst>
          </p:cNvPr>
          <p:cNvSpPr/>
          <p:nvPr/>
        </p:nvSpPr>
        <p:spPr>
          <a:xfrm>
            <a:off x="6633188" y="5060742"/>
            <a:ext cx="3061002" cy="11385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BD99B93-6923-7AAC-5180-E55E470BC5CB}"/>
              </a:ext>
            </a:extLst>
          </p:cNvPr>
          <p:cNvSpPr/>
          <p:nvPr/>
        </p:nvSpPr>
        <p:spPr>
          <a:xfrm>
            <a:off x="6633275" y="4479557"/>
            <a:ext cx="1580827" cy="5645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F8DDE91-DB15-958E-12BE-6742FE5E9015}"/>
              </a:ext>
            </a:extLst>
          </p:cNvPr>
          <p:cNvSpPr/>
          <p:nvPr/>
        </p:nvSpPr>
        <p:spPr>
          <a:xfrm>
            <a:off x="0" y="2846071"/>
            <a:ext cx="525811" cy="4517501"/>
          </a:xfrm>
          <a:prstGeom prst="rect">
            <a:avLst/>
          </a:prstGeom>
          <a:solidFill>
            <a:srgbClr val="00A2E0"/>
          </a:solidFill>
          <a:ln w="12700" cmpd="sng">
            <a:solidFill>
              <a:srgbClr val="00A2E0"/>
            </a:solidFill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E80C583-1074-45BC-8322-2BA7A3ED23D5}"/>
              </a:ext>
            </a:extLst>
          </p:cNvPr>
          <p:cNvSpPr/>
          <p:nvPr/>
        </p:nvSpPr>
        <p:spPr>
          <a:xfrm>
            <a:off x="11203389" y="3914572"/>
            <a:ext cx="2933578" cy="5645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687BDC1-2A27-48D4-9440-F376330A2458}"/>
              </a:ext>
            </a:extLst>
          </p:cNvPr>
          <p:cNvSpPr txBox="1">
            <a:spLocks/>
          </p:cNvSpPr>
          <p:nvPr/>
        </p:nvSpPr>
        <p:spPr>
          <a:xfrm>
            <a:off x="302024" y="984794"/>
            <a:ext cx="13321182" cy="2064057"/>
          </a:xfrm>
          <a:prstGeom prst="rect">
            <a:avLst/>
          </a:prstGeom>
        </p:spPr>
        <p:txBody>
          <a:bodyPr/>
          <a:lstStyle>
            <a:lvl1pPr marL="2286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Wingdings" charset="2"/>
              <a:buChar char="§"/>
              <a:tabLst/>
              <a:defRPr sz="2800" b="1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Char char="§"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685800" indent="-22860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Char char="–"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Char char="•"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Char char="•"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  <a:spcAft>
                <a:spcPts val="0"/>
              </a:spcAft>
              <a:buClr>
                <a:schemeClr val="bg1"/>
              </a:buClr>
            </a:pPr>
            <a:r>
              <a:rPr lang="en-GB" sz="2400" dirty="0">
                <a:solidFill>
                  <a:schemeClr val="bg1"/>
                </a:solidFill>
              </a:rPr>
              <a:t>ESENER often used for research and to inform decisions</a:t>
            </a:r>
          </a:p>
          <a:p>
            <a:pPr>
              <a:spcBef>
                <a:spcPts val="800"/>
              </a:spcBef>
              <a:spcAft>
                <a:spcPts val="0"/>
              </a:spcAft>
              <a:buClr>
                <a:schemeClr val="bg1"/>
              </a:buClr>
            </a:pPr>
            <a:r>
              <a:rPr lang="en-GB" sz="2400" dirty="0">
                <a:solidFill>
                  <a:schemeClr val="bg1"/>
                </a:solidFill>
              </a:rPr>
              <a:t>Information on Musculoskeletal and Healthy Workplaces Campaign often used to address OSH issues at enterprise or workplace level</a:t>
            </a:r>
          </a:p>
          <a:p>
            <a:pPr>
              <a:spcBef>
                <a:spcPts val="800"/>
              </a:spcBef>
              <a:spcAft>
                <a:spcPts val="0"/>
              </a:spcAft>
              <a:buClr>
                <a:schemeClr val="bg1"/>
              </a:buClr>
            </a:pPr>
            <a:r>
              <a:rPr lang="en-GB" sz="2400" dirty="0">
                <a:solidFill>
                  <a:schemeClr val="bg1"/>
                </a:solidFill>
              </a:rPr>
              <a:t>ESENER often used for awareness raising</a:t>
            </a:r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A4F372D9-5244-4BAB-BCFF-FA6FA61D81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7364098"/>
              </p:ext>
            </p:extLst>
          </p:nvPr>
        </p:nvGraphicFramePr>
        <p:xfrm>
          <a:off x="486109" y="2846071"/>
          <a:ext cx="13660969" cy="4517501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bg1"/>
                  </a:outerShdw>
                </a:effectLst>
                <a:tableStyleId>{9DCAF9ED-07DC-4A11-8D7F-57B35C25682E}</a:tableStyleId>
              </a:tblPr>
              <a:tblGrid>
                <a:gridCol w="4647594">
                  <a:extLst>
                    <a:ext uri="{9D8B030D-6E8A-4147-A177-3AD203B41FA5}">
                      <a16:colId xmlns:a16="http://schemas.microsoft.com/office/drawing/2014/main" val="481795757"/>
                    </a:ext>
                  </a:extLst>
                </a:gridCol>
                <a:gridCol w="1518558">
                  <a:extLst>
                    <a:ext uri="{9D8B030D-6E8A-4147-A177-3AD203B41FA5}">
                      <a16:colId xmlns:a16="http://schemas.microsoft.com/office/drawing/2014/main" val="2376348366"/>
                    </a:ext>
                  </a:extLst>
                </a:gridCol>
                <a:gridCol w="1564982">
                  <a:extLst>
                    <a:ext uri="{9D8B030D-6E8A-4147-A177-3AD203B41FA5}">
                      <a16:colId xmlns:a16="http://schemas.microsoft.com/office/drawing/2014/main" val="2034841305"/>
                    </a:ext>
                  </a:extLst>
                </a:gridCol>
                <a:gridCol w="1472134">
                  <a:extLst>
                    <a:ext uri="{9D8B030D-6E8A-4147-A177-3AD203B41FA5}">
                      <a16:colId xmlns:a16="http://schemas.microsoft.com/office/drawing/2014/main" val="2223026323"/>
                    </a:ext>
                  </a:extLst>
                </a:gridCol>
                <a:gridCol w="1518558">
                  <a:extLst>
                    <a:ext uri="{9D8B030D-6E8A-4147-A177-3AD203B41FA5}">
                      <a16:colId xmlns:a16="http://schemas.microsoft.com/office/drawing/2014/main" val="3570042661"/>
                    </a:ext>
                  </a:extLst>
                </a:gridCol>
                <a:gridCol w="2939143">
                  <a:extLst>
                    <a:ext uri="{9D8B030D-6E8A-4147-A177-3AD203B41FA5}">
                      <a16:colId xmlns:a16="http://schemas.microsoft.com/office/drawing/2014/main" val="1736020837"/>
                    </a:ext>
                  </a:extLst>
                </a:gridCol>
              </a:tblGrid>
              <a:tr h="1061501"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  <a:t>Emerging risks/foresight </a:t>
                      </a:r>
                      <a:b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  <a:t>on Circular economy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  <a:t>Enterprise survey </a:t>
                      </a:r>
                      <a:b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  <a:t>ESENER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  <a:t>OSH and digitalisation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  <a:t>OSH </a:t>
                      </a:r>
                      <a:b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  <a:t>barometer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  <a:t>Musculoskeletal and Healthy Workplaces Campaign Lighten the Load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374988138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lvl="1" algn="l" fontAlgn="b"/>
                      <a: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  <a:t>Address OSH issues at enterprise </a:t>
                      </a:r>
                      <a:b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  <a:t>or workplace level</a:t>
                      </a:r>
                      <a:endParaRPr lang="en-GB" sz="16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42%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34%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47%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34%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50%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8207956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lvl="1" algn="l" fontAlgn="b"/>
                      <a: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  <a:t>Research purposes</a:t>
                      </a:r>
                      <a:endParaRPr lang="en-GB" sz="16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16%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21%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16%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17%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15%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911596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lvl="1" algn="l" fontAlgn="b"/>
                      <a: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  <a:t>Awareness raising purposes</a:t>
                      </a:r>
                      <a:endParaRPr lang="en-GB" sz="16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16%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22%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21%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17%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18%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8028768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lvl="1" algn="l" fontAlgn="b"/>
                      <a: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  <a:t>Inform/influence policy decisions or priorities at the national, regional or local level</a:t>
                      </a:r>
                      <a:endParaRPr lang="en-GB" sz="16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8%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12%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11%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6%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6%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8561043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lvl="1" algn="l" fontAlgn="b"/>
                      <a: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  <a:t>Inform/influence policy decisions </a:t>
                      </a:r>
                      <a:b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  <a:t>or priorities at the European level</a:t>
                      </a:r>
                      <a:endParaRPr lang="en-GB" sz="16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3%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5%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4%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2%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1958392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lvl="1" algn="l" fontAlgn="b"/>
                      <a: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  <a:t>Did not use</a:t>
                      </a:r>
                      <a:endParaRPr lang="en-GB" sz="16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26%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36%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27%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36%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25%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1291657"/>
                  </a:ext>
                </a:extLst>
              </a:tr>
            </a:tbl>
          </a:graphicData>
        </a:graphic>
      </p:graphicFrame>
      <p:pic>
        <p:nvPicPr>
          <p:cNvPr id="27" name="Graphic 26" descr="Research">
            <a:extLst>
              <a:ext uri="{FF2B5EF4-FFF2-40B4-BE49-F238E27FC236}">
                <a16:creationId xmlns:a16="http://schemas.microsoft.com/office/drawing/2014/main" id="{C0DFA031-107D-4F90-8C40-DD1B388659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16681" y="4463208"/>
            <a:ext cx="504000" cy="504000"/>
          </a:xfrm>
          <a:prstGeom prst="rect">
            <a:avLst/>
          </a:prstGeom>
        </p:spPr>
      </p:pic>
      <p:pic>
        <p:nvPicPr>
          <p:cNvPr id="29" name="Graphic 28" descr="Megaphone">
            <a:extLst>
              <a:ext uri="{FF2B5EF4-FFF2-40B4-BE49-F238E27FC236}">
                <a16:creationId xmlns:a16="http://schemas.microsoft.com/office/drawing/2014/main" id="{345D8688-F0E6-4EDC-95F1-5CCD5CF0A3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16681" y="4966776"/>
            <a:ext cx="504000" cy="504000"/>
          </a:xfrm>
          <a:prstGeom prst="rect">
            <a:avLst/>
          </a:prstGeom>
        </p:spPr>
      </p:pic>
      <p:pic>
        <p:nvPicPr>
          <p:cNvPr id="33" name="Graphic 32" descr="Priorities">
            <a:extLst>
              <a:ext uri="{FF2B5EF4-FFF2-40B4-BE49-F238E27FC236}">
                <a16:creationId xmlns:a16="http://schemas.microsoft.com/office/drawing/2014/main" id="{F6829E69-682C-4BB3-B17A-7E6786A974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90400" y="5568561"/>
            <a:ext cx="504000" cy="504000"/>
          </a:xfrm>
          <a:prstGeom prst="rect">
            <a:avLst/>
          </a:prstGeom>
        </p:spPr>
      </p:pic>
      <p:pic>
        <p:nvPicPr>
          <p:cNvPr id="35" name="Graphic 34" descr="Priorities">
            <a:extLst>
              <a:ext uri="{FF2B5EF4-FFF2-40B4-BE49-F238E27FC236}">
                <a16:creationId xmlns:a16="http://schemas.microsoft.com/office/drawing/2014/main" id="{85335E07-3249-473E-BA0F-7745774375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16681" y="6268132"/>
            <a:ext cx="504000" cy="504000"/>
          </a:xfrm>
          <a:prstGeom prst="rect">
            <a:avLst/>
          </a:prstGeom>
        </p:spPr>
      </p:pic>
      <p:pic>
        <p:nvPicPr>
          <p:cNvPr id="37" name="Graphic 36" descr="Checkbox Crossed">
            <a:extLst>
              <a:ext uri="{FF2B5EF4-FFF2-40B4-BE49-F238E27FC236}">
                <a16:creationId xmlns:a16="http://schemas.microsoft.com/office/drawing/2014/main" id="{88C0F681-F972-4740-AAE9-B073C6CFB8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41097" y="6811200"/>
            <a:ext cx="504000" cy="504000"/>
          </a:xfrm>
          <a:prstGeom prst="rect">
            <a:avLst/>
          </a:prstGeom>
        </p:spPr>
      </p:pic>
      <p:pic>
        <p:nvPicPr>
          <p:cNvPr id="41" name="Graphic 40" descr="Open hand with plant">
            <a:extLst>
              <a:ext uri="{FF2B5EF4-FFF2-40B4-BE49-F238E27FC236}">
                <a16:creationId xmlns:a16="http://schemas.microsoft.com/office/drawing/2014/main" id="{D54CBAF6-6078-4989-A49F-8AB4B26C001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516681" y="3889905"/>
            <a:ext cx="504000" cy="504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E98DF73-D4F2-4CCD-AB8E-7D4BA5A30A18}"/>
              </a:ext>
            </a:extLst>
          </p:cNvPr>
          <p:cNvSpPr txBox="1"/>
          <p:nvPr/>
        </p:nvSpPr>
        <p:spPr>
          <a:xfrm>
            <a:off x="7661189" y="7639367"/>
            <a:ext cx="6494549" cy="59023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768591"/>
                </a:solidFill>
              </a:rPr>
              <a:t>Base: 907 (overall)</a:t>
            </a:r>
          </a:p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768591"/>
                </a:solidFill>
              </a:rPr>
              <a:t>Light blue represents the highest percentage across the statements on ‘purpose and use’  </a:t>
            </a:r>
          </a:p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endParaRPr lang="en-GB" sz="1200" i="1">
              <a:solidFill>
                <a:srgbClr val="76859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2ED0026-4B37-4C36-7D46-67E806DFC722}"/>
              </a:ext>
            </a:extLst>
          </p:cNvPr>
          <p:cNvSpPr/>
          <p:nvPr/>
        </p:nvSpPr>
        <p:spPr>
          <a:xfrm>
            <a:off x="14140000" y="2846071"/>
            <a:ext cx="490401" cy="4517501"/>
          </a:xfrm>
          <a:prstGeom prst="rect">
            <a:avLst/>
          </a:prstGeom>
          <a:solidFill>
            <a:srgbClr val="00A2E0"/>
          </a:solidFill>
          <a:ln w="12700" cmpd="sng">
            <a:solidFill>
              <a:srgbClr val="00A2E0"/>
            </a:solidFill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E30FAC-857A-96AC-DE47-CD4AD771CFF7}"/>
              </a:ext>
            </a:extLst>
          </p:cNvPr>
          <p:cNvSpPr txBox="1"/>
          <p:nvPr/>
        </p:nvSpPr>
        <p:spPr>
          <a:xfrm>
            <a:off x="14273939" y="7516678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  <p:sp>
        <p:nvSpPr>
          <p:cNvPr id="18" name="Title 22">
            <a:extLst>
              <a:ext uri="{FF2B5EF4-FFF2-40B4-BE49-F238E27FC236}">
                <a16:creationId xmlns:a16="http://schemas.microsoft.com/office/drawing/2014/main" id="{492DA2C4-E8A8-CCF3-C76F-4AA369AF038E}"/>
              </a:ext>
            </a:extLst>
          </p:cNvPr>
          <p:cNvSpPr txBox="1">
            <a:spLocks/>
          </p:cNvSpPr>
          <p:nvPr/>
        </p:nvSpPr>
        <p:spPr>
          <a:xfrm>
            <a:off x="486109" y="-154766"/>
            <a:ext cx="13748967" cy="14133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486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rgbClr val="76859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bg1"/>
                </a:solidFill>
              </a:rPr>
              <a:t>Purpose of engagement for the activities</a:t>
            </a:r>
          </a:p>
        </p:txBody>
      </p:sp>
    </p:spTree>
    <p:extLst>
      <p:ext uri="{BB962C8B-B14F-4D97-AF65-F5344CB8AC3E}">
        <p14:creationId xmlns:p14="http://schemas.microsoft.com/office/powerpoint/2010/main" val="2535208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2" grpId="0" animBg="1"/>
      <p:bldP spid="31" grpId="0" animBg="1"/>
      <p:bldP spid="44" grpId="0" animBg="1"/>
      <p:bldP spid="2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3C9E90F4-C858-47CC-9CA6-0BA75C9EF35D}"/>
              </a:ext>
            </a:extLst>
          </p:cNvPr>
          <p:cNvSpPr txBox="1"/>
          <p:nvPr/>
        </p:nvSpPr>
        <p:spPr>
          <a:xfrm>
            <a:off x="409700" y="268429"/>
            <a:ext cx="85819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>
                <a:solidFill>
                  <a:schemeClr val="bg1"/>
                </a:solidFill>
              </a:rPr>
              <a:t>Overall satisfaction with activities</a:t>
            </a:r>
          </a:p>
        </p:txBody>
      </p:sp>
      <p:sp>
        <p:nvSpPr>
          <p:cNvPr id="48" name="TextBox 1">
            <a:extLst>
              <a:ext uri="{FF2B5EF4-FFF2-40B4-BE49-F238E27FC236}">
                <a16:creationId xmlns:a16="http://schemas.microsoft.com/office/drawing/2014/main" id="{3BC25D68-5D94-4A7E-BCAC-FB1AFAC53051}"/>
              </a:ext>
            </a:extLst>
          </p:cNvPr>
          <p:cNvSpPr txBox="1"/>
          <p:nvPr/>
        </p:nvSpPr>
        <p:spPr>
          <a:xfrm>
            <a:off x="409700" y="2706600"/>
            <a:ext cx="2560637" cy="28800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768591"/>
                </a:solidFill>
              </a:rPr>
              <a:t>Emerging risks</a:t>
            </a:r>
          </a:p>
        </p:txBody>
      </p:sp>
      <p:sp>
        <p:nvSpPr>
          <p:cNvPr id="49" name="TextBox 1">
            <a:extLst>
              <a:ext uri="{FF2B5EF4-FFF2-40B4-BE49-F238E27FC236}">
                <a16:creationId xmlns:a16="http://schemas.microsoft.com/office/drawing/2014/main" id="{5DEF5236-F0EA-453D-85CA-AAD9D747EA44}"/>
              </a:ext>
            </a:extLst>
          </p:cNvPr>
          <p:cNvSpPr txBox="1"/>
          <p:nvPr/>
        </p:nvSpPr>
        <p:spPr>
          <a:xfrm>
            <a:off x="409700" y="3315751"/>
            <a:ext cx="6808573" cy="28800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768591"/>
                </a:solidFill>
              </a:rPr>
              <a:t>ESENER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F727110-218D-41B4-9FC1-B4405133B856}"/>
              </a:ext>
            </a:extLst>
          </p:cNvPr>
          <p:cNvSpPr txBox="1"/>
          <p:nvPr/>
        </p:nvSpPr>
        <p:spPr>
          <a:xfrm>
            <a:off x="9936902" y="7635311"/>
            <a:ext cx="4218518" cy="69549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768591"/>
                </a:solidFill>
              </a:rPr>
              <a:t>Base: 907 (overall)</a:t>
            </a:r>
          </a:p>
        </p:txBody>
      </p:sp>
      <p:graphicFrame>
        <p:nvGraphicFramePr>
          <p:cNvPr id="39" name="Chart 38">
            <a:extLst>
              <a:ext uri="{FF2B5EF4-FFF2-40B4-BE49-F238E27FC236}">
                <a16:creationId xmlns:a16="http://schemas.microsoft.com/office/drawing/2014/main" id="{B59269DA-8B60-84DB-6D05-77CCD94639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6761888"/>
              </p:ext>
            </p:extLst>
          </p:nvPr>
        </p:nvGraphicFramePr>
        <p:xfrm>
          <a:off x="-975912" y="2613977"/>
          <a:ext cx="15847612" cy="4897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0" name="TextBox 1">
            <a:extLst>
              <a:ext uri="{FF2B5EF4-FFF2-40B4-BE49-F238E27FC236}">
                <a16:creationId xmlns:a16="http://schemas.microsoft.com/office/drawing/2014/main" id="{34E47D31-8152-CFB4-ADE3-3F2929E6C33B}"/>
              </a:ext>
            </a:extLst>
          </p:cNvPr>
          <p:cNvSpPr txBox="1"/>
          <p:nvPr/>
        </p:nvSpPr>
        <p:spPr>
          <a:xfrm>
            <a:off x="288335" y="4945064"/>
            <a:ext cx="6808573" cy="28800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>
                <a:solidFill>
                  <a:srgbClr val="768591"/>
                </a:solidFill>
              </a:rPr>
              <a:t>OSH and digitalisation </a:t>
            </a:r>
          </a:p>
          <a:p>
            <a:endParaRPr lang="en-GB" sz="1600" dirty="0">
              <a:solidFill>
                <a:srgbClr val="768591"/>
              </a:solidFill>
            </a:endParaRPr>
          </a:p>
        </p:txBody>
      </p:sp>
      <p:sp>
        <p:nvSpPr>
          <p:cNvPr id="51" name="TextBox 1">
            <a:extLst>
              <a:ext uri="{FF2B5EF4-FFF2-40B4-BE49-F238E27FC236}">
                <a16:creationId xmlns:a16="http://schemas.microsoft.com/office/drawing/2014/main" id="{6EE0366D-D8A1-678B-97DF-10FB9A8E958B}"/>
              </a:ext>
            </a:extLst>
          </p:cNvPr>
          <p:cNvSpPr txBox="1"/>
          <p:nvPr/>
        </p:nvSpPr>
        <p:spPr>
          <a:xfrm>
            <a:off x="288340" y="6777986"/>
            <a:ext cx="6808573" cy="28800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>
                <a:solidFill>
                  <a:srgbClr val="768591"/>
                </a:solidFill>
              </a:rPr>
              <a:t>OSH barometer </a:t>
            </a:r>
          </a:p>
        </p:txBody>
      </p:sp>
      <p:sp>
        <p:nvSpPr>
          <p:cNvPr id="52" name="TextBox 1">
            <a:extLst>
              <a:ext uri="{FF2B5EF4-FFF2-40B4-BE49-F238E27FC236}">
                <a16:creationId xmlns:a16="http://schemas.microsoft.com/office/drawing/2014/main" id="{37BA131B-9A5F-2634-1B32-B8466516B57F}"/>
              </a:ext>
            </a:extLst>
          </p:cNvPr>
          <p:cNvSpPr txBox="1"/>
          <p:nvPr/>
        </p:nvSpPr>
        <p:spPr>
          <a:xfrm>
            <a:off x="288337" y="4271229"/>
            <a:ext cx="6808573" cy="28800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 err="1">
                <a:solidFill>
                  <a:srgbClr val="768591"/>
                </a:solidFill>
              </a:rPr>
              <a:t>OiRA</a:t>
            </a:r>
            <a:endParaRPr lang="en-GB" sz="1600" dirty="0">
              <a:solidFill>
                <a:srgbClr val="768591"/>
              </a:solidFill>
            </a:endParaRPr>
          </a:p>
        </p:txBody>
      </p:sp>
      <p:sp>
        <p:nvSpPr>
          <p:cNvPr id="53" name="TextBox 1">
            <a:extLst>
              <a:ext uri="{FF2B5EF4-FFF2-40B4-BE49-F238E27FC236}">
                <a16:creationId xmlns:a16="http://schemas.microsoft.com/office/drawing/2014/main" id="{E0366B03-AF12-12EC-7C39-B7C14F0E9F27}"/>
              </a:ext>
            </a:extLst>
          </p:cNvPr>
          <p:cNvSpPr txBox="1"/>
          <p:nvPr/>
        </p:nvSpPr>
        <p:spPr>
          <a:xfrm>
            <a:off x="288336" y="3653407"/>
            <a:ext cx="6808573" cy="28800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 err="1">
                <a:solidFill>
                  <a:srgbClr val="768591"/>
                </a:solidFill>
              </a:rPr>
              <a:t>OSHwiki</a:t>
            </a:r>
            <a:endParaRPr lang="en-GB" sz="1600" dirty="0">
              <a:solidFill>
                <a:srgbClr val="76859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F31B33B-441A-4DCA-AB7F-B4BD553B0FBA}"/>
              </a:ext>
            </a:extLst>
          </p:cNvPr>
          <p:cNvSpPr/>
          <p:nvPr/>
        </p:nvSpPr>
        <p:spPr>
          <a:xfrm>
            <a:off x="288339" y="2779668"/>
            <a:ext cx="2035758" cy="876571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bg1"/>
            </a:solidFill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54" name="TextBox 1">
            <a:extLst>
              <a:ext uri="{FF2B5EF4-FFF2-40B4-BE49-F238E27FC236}">
                <a16:creationId xmlns:a16="http://schemas.microsoft.com/office/drawing/2014/main" id="{6E77C43A-6164-A279-029E-474207ED98D9}"/>
              </a:ext>
            </a:extLst>
          </p:cNvPr>
          <p:cNvSpPr txBox="1"/>
          <p:nvPr/>
        </p:nvSpPr>
        <p:spPr>
          <a:xfrm>
            <a:off x="288336" y="3004806"/>
            <a:ext cx="7436556" cy="373551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>
                <a:solidFill>
                  <a:srgbClr val="768591"/>
                </a:solidFill>
              </a:rPr>
              <a:t>Musculoskeletal disorders and Healthy Workplaces Campaign Lighten the load</a:t>
            </a:r>
          </a:p>
        </p:txBody>
      </p:sp>
      <p:sp>
        <p:nvSpPr>
          <p:cNvPr id="31" name="TextBox 1">
            <a:extLst>
              <a:ext uri="{FF2B5EF4-FFF2-40B4-BE49-F238E27FC236}">
                <a16:creationId xmlns:a16="http://schemas.microsoft.com/office/drawing/2014/main" id="{17D3CEA1-2DC3-446A-B16C-D18628322BF6}"/>
              </a:ext>
            </a:extLst>
          </p:cNvPr>
          <p:cNvSpPr txBox="1"/>
          <p:nvPr/>
        </p:nvSpPr>
        <p:spPr>
          <a:xfrm>
            <a:off x="288339" y="5586401"/>
            <a:ext cx="6808573" cy="444714"/>
          </a:xfrm>
          <a:prstGeom prst="rect">
            <a:avLst/>
          </a:prstGeom>
          <a:solidFill>
            <a:schemeClr val="bg1"/>
          </a:solidFill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>
                <a:solidFill>
                  <a:srgbClr val="768591"/>
                </a:solidFill>
              </a:rPr>
              <a:t>ESENER</a:t>
            </a:r>
          </a:p>
        </p:txBody>
      </p:sp>
      <p:sp>
        <p:nvSpPr>
          <p:cNvPr id="32" name="TextBox 1">
            <a:extLst>
              <a:ext uri="{FF2B5EF4-FFF2-40B4-BE49-F238E27FC236}">
                <a16:creationId xmlns:a16="http://schemas.microsoft.com/office/drawing/2014/main" id="{A973B441-D1DF-4A13-89C9-8B7C08D3868D}"/>
              </a:ext>
            </a:extLst>
          </p:cNvPr>
          <p:cNvSpPr txBox="1"/>
          <p:nvPr/>
        </p:nvSpPr>
        <p:spPr>
          <a:xfrm>
            <a:off x="288339" y="6185285"/>
            <a:ext cx="6808573" cy="339774"/>
          </a:xfrm>
          <a:prstGeom prst="rect">
            <a:avLst/>
          </a:prstGeom>
          <a:solidFill>
            <a:schemeClr val="bg1"/>
          </a:solidFill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>
                <a:solidFill>
                  <a:srgbClr val="768591"/>
                </a:solidFill>
              </a:rPr>
              <a:t>Emerging risks</a:t>
            </a:r>
          </a:p>
        </p:txBody>
      </p:sp>
    </p:spTree>
    <p:extLst>
      <p:ext uri="{BB962C8B-B14F-4D97-AF65-F5344CB8AC3E}">
        <p14:creationId xmlns:p14="http://schemas.microsoft.com/office/powerpoint/2010/main" val="11101877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00680B2-967B-41BD-B7A1-2565A215D98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9700" y="2206754"/>
            <a:ext cx="2560320" cy="392539"/>
          </a:xfrm>
        </p:spPr>
        <p:txBody>
          <a:bodyPr anchor="t"/>
          <a:lstStyle/>
          <a:p>
            <a:r>
              <a:rPr lang="en-GB" sz="1800"/>
              <a:t>Policy-makers</a:t>
            </a:r>
            <a:br>
              <a:rPr lang="en-GB" sz="1800"/>
            </a:br>
            <a:endParaRPr lang="en-GB" sz="1800" b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D7C93A8-8808-4479-82FA-FC5DEBE8A36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067300" y="2205787"/>
            <a:ext cx="2741724" cy="296881"/>
          </a:xfrm>
        </p:spPr>
        <p:txBody>
          <a:bodyPr anchor="t"/>
          <a:lstStyle/>
          <a:p>
            <a:r>
              <a:rPr lang="en-GB" sz="1800"/>
              <a:t>Researchers</a:t>
            </a:r>
            <a:br>
              <a:rPr lang="en-GB" sz="1800"/>
            </a:br>
            <a:endParaRPr lang="en-GB" sz="1800" b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67AA2FA-7BAB-4604-8946-2ECD5EA54E4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906304" y="2109729"/>
            <a:ext cx="2862966" cy="296881"/>
          </a:xfrm>
        </p:spPr>
        <p:txBody>
          <a:bodyPr anchor="t"/>
          <a:lstStyle/>
          <a:p>
            <a:r>
              <a:rPr lang="en-GB" sz="1800"/>
              <a:t>Workplace </a:t>
            </a:r>
            <a:br>
              <a:rPr lang="en-GB" sz="1800"/>
            </a:br>
            <a:r>
              <a:rPr lang="en-GB" sz="1800"/>
              <a:t>intermediary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4D3C0835-B72F-41DB-B793-43E016BC921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1215688" y="2205787"/>
            <a:ext cx="3414712" cy="392539"/>
          </a:xfrm>
        </p:spPr>
        <p:txBody>
          <a:bodyPr anchor="t"/>
          <a:lstStyle/>
          <a:p>
            <a:r>
              <a:rPr lang="en-GB" sz="1800"/>
              <a:t>Policy maker &amp; Researcher</a:t>
            </a:r>
            <a:br>
              <a:rPr lang="en-GB" sz="1800"/>
            </a:br>
            <a:endParaRPr lang="en-GB" sz="1800" b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C9E90F4-C858-47CC-9CA6-0BA75C9EF35D}"/>
              </a:ext>
            </a:extLst>
          </p:cNvPr>
          <p:cNvSpPr txBox="1"/>
          <p:nvPr/>
        </p:nvSpPr>
        <p:spPr>
          <a:xfrm>
            <a:off x="409700" y="268428"/>
            <a:ext cx="7315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>
                <a:solidFill>
                  <a:schemeClr val="bg1"/>
                </a:solidFill>
              </a:rPr>
              <a:t>Satisfaction with activities</a:t>
            </a:r>
          </a:p>
        </p:txBody>
      </p:sp>
      <p:sp>
        <p:nvSpPr>
          <p:cNvPr id="48" name="TextBox 1">
            <a:extLst>
              <a:ext uri="{FF2B5EF4-FFF2-40B4-BE49-F238E27FC236}">
                <a16:creationId xmlns:a16="http://schemas.microsoft.com/office/drawing/2014/main" id="{3BC25D68-5D94-4A7E-BCAC-FB1AFAC53051}"/>
              </a:ext>
            </a:extLst>
          </p:cNvPr>
          <p:cNvSpPr txBox="1"/>
          <p:nvPr/>
        </p:nvSpPr>
        <p:spPr>
          <a:xfrm>
            <a:off x="409700" y="2706600"/>
            <a:ext cx="2560637" cy="28800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768591"/>
                </a:solidFill>
              </a:rPr>
              <a:t>Emerging risks</a:t>
            </a:r>
          </a:p>
        </p:txBody>
      </p:sp>
      <p:sp>
        <p:nvSpPr>
          <p:cNvPr id="49" name="TextBox 1">
            <a:extLst>
              <a:ext uri="{FF2B5EF4-FFF2-40B4-BE49-F238E27FC236}">
                <a16:creationId xmlns:a16="http://schemas.microsoft.com/office/drawing/2014/main" id="{5DEF5236-F0EA-453D-85CA-AAD9D747EA44}"/>
              </a:ext>
            </a:extLst>
          </p:cNvPr>
          <p:cNvSpPr txBox="1"/>
          <p:nvPr/>
        </p:nvSpPr>
        <p:spPr>
          <a:xfrm>
            <a:off x="409700" y="3315751"/>
            <a:ext cx="6808573" cy="28800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768591"/>
                </a:solidFill>
              </a:rPr>
              <a:t>ESENER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F727110-218D-41B4-9FC1-B4405133B856}"/>
              </a:ext>
            </a:extLst>
          </p:cNvPr>
          <p:cNvSpPr txBox="1"/>
          <p:nvPr/>
        </p:nvSpPr>
        <p:spPr>
          <a:xfrm>
            <a:off x="9936902" y="7635311"/>
            <a:ext cx="4218518" cy="69549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768591"/>
                </a:solidFill>
              </a:rPr>
              <a:t>Base: 907 (overall)</a:t>
            </a:r>
          </a:p>
        </p:txBody>
      </p:sp>
      <p:sp>
        <p:nvSpPr>
          <p:cNvPr id="50" name="TextBox 1">
            <a:extLst>
              <a:ext uri="{FF2B5EF4-FFF2-40B4-BE49-F238E27FC236}">
                <a16:creationId xmlns:a16="http://schemas.microsoft.com/office/drawing/2014/main" id="{34E47D31-8152-CFB4-ADE3-3F2929E6C33B}"/>
              </a:ext>
            </a:extLst>
          </p:cNvPr>
          <p:cNvSpPr txBox="1"/>
          <p:nvPr/>
        </p:nvSpPr>
        <p:spPr>
          <a:xfrm>
            <a:off x="409700" y="3897641"/>
            <a:ext cx="6808573" cy="28800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768591"/>
                </a:solidFill>
              </a:rPr>
              <a:t>OSH and digitalisation </a:t>
            </a:r>
          </a:p>
          <a:p>
            <a:endParaRPr lang="en-GB" sz="1600">
              <a:solidFill>
                <a:srgbClr val="768591"/>
              </a:solidFill>
            </a:endParaRPr>
          </a:p>
        </p:txBody>
      </p:sp>
      <p:sp>
        <p:nvSpPr>
          <p:cNvPr id="51" name="TextBox 1">
            <a:extLst>
              <a:ext uri="{FF2B5EF4-FFF2-40B4-BE49-F238E27FC236}">
                <a16:creationId xmlns:a16="http://schemas.microsoft.com/office/drawing/2014/main" id="{6EE0366D-D8A1-678B-97DF-10FB9A8E958B}"/>
              </a:ext>
            </a:extLst>
          </p:cNvPr>
          <p:cNvSpPr txBox="1"/>
          <p:nvPr/>
        </p:nvSpPr>
        <p:spPr>
          <a:xfrm>
            <a:off x="409700" y="4451823"/>
            <a:ext cx="6808573" cy="28800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768591"/>
                </a:solidFill>
              </a:rPr>
              <a:t>OSH barometer </a:t>
            </a:r>
          </a:p>
        </p:txBody>
      </p:sp>
      <p:sp>
        <p:nvSpPr>
          <p:cNvPr id="52" name="TextBox 1">
            <a:extLst>
              <a:ext uri="{FF2B5EF4-FFF2-40B4-BE49-F238E27FC236}">
                <a16:creationId xmlns:a16="http://schemas.microsoft.com/office/drawing/2014/main" id="{37BA131B-9A5F-2634-1B32-B8466516B57F}"/>
              </a:ext>
            </a:extLst>
          </p:cNvPr>
          <p:cNvSpPr txBox="1"/>
          <p:nvPr/>
        </p:nvSpPr>
        <p:spPr>
          <a:xfrm>
            <a:off x="409700" y="5061423"/>
            <a:ext cx="6808573" cy="28800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err="1">
                <a:solidFill>
                  <a:srgbClr val="768591"/>
                </a:solidFill>
              </a:rPr>
              <a:t>OiRA</a:t>
            </a:r>
            <a:endParaRPr lang="en-GB" sz="1600">
              <a:solidFill>
                <a:srgbClr val="768591"/>
              </a:solidFill>
            </a:endParaRPr>
          </a:p>
        </p:txBody>
      </p:sp>
      <p:sp>
        <p:nvSpPr>
          <p:cNvPr id="53" name="TextBox 1">
            <a:extLst>
              <a:ext uri="{FF2B5EF4-FFF2-40B4-BE49-F238E27FC236}">
                <a16:creationId xmlns:a16="http://schemas.microsoft.com/office/drawing/2014/main" id="{E0366B03-AF12-12EC-7C39-B7C14F0E9F27}"/>
              </a:ext>
            </a:extLst>
          </p:cNvPr>
          <p:cNvSpPr txBox="1"/>
          <p:nvPr/>
        </p:nvSpPr>
        <p:spPr>
          <a:xfrm>
            <a:off x="409700" y="5643314"/>
            <a:ext cx="6808573" cy="28800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err="1">
                <a:solidFill>
                  <a:srgbClr val="768591"/>
                </a:solidFill>
              </a:rPr>
              <a:t>OSHwiki</a:t>
            </a:r>
            <a:endParaRPr lang="en-GB" sz="1600">
              <a:solidFill>
                <a:srgbClr val="768591"/>
              </a:solidFill>
            </a:endParaRPr>
          </a:p>
        </p:txBody>
      </p:sp>
      <p:sp>
        <p:nvSpPr>
          <p:cNvPr id="54" name="TextBox 1">
            <a:extLst>
              <a:ext uri="{FF2B5EF4-FFF2-40B4-BE49-F238E27FC236}">
                <a16:creationId xmlns:a16="http://schemas.microsoft.com/office/drawing/2014/main" id="{6E77C43A-6164-A279-029E-474207ED98D9}"/>
              </a:ext>
            </a:extLst>
          </p:cNvPr>
          <p:cNvSpPr txBox="1"/>
          <p:nvPr/>
        </p:nvSpPr>
        <p:spPr>
          <a:xfrm>
            <a:off x="409700" y="6225203"/>
            <a:ext cx="7436556" cy="373551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768591"/>
                </a:solidFill>
              </a:rPr>
              <a:t>Musculoskeletal disorders and Healthy Workplaces Campaign Lighten the load</a:t>
            </a:r>
          </a:p>
        </p:txBody>
      </p:sp>
      <p:graphicFrame>
        <p:nvGraphicFramePr>
          <p:cNvPr id="55" name="Chart 54">
            <a:extLst>
              <a:ext uri="{FF2B5EF4-FFF2-40B4-BE49-F238E27FC236}">
                <a16:creationId xmlns:a16="http://schemas.microsoft.com/office/drawing/2014/main" id="{6F331997-4BEB-AD0A-C919-F24CEF39E9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2194532"/>
              </p:ext>
            </p:extLst>
          </p:nvPr>
        </p:nvGraphicFramePr>
        <p:xfrm>
          <a:off x="212926" y="2753578"/>
          <a:ext cx="2987473" cy="43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6" name="Chart 55">
            <a:extLst>
              <a:ext uri="{FF2B5EF4-FFF2-40B4-BE49-F238E27FC236}">
                <a16:creationId xmlns:a16="http://schemas.microsoft.com/office/drawing/2014/main" id="{3716A84E-5AFA-AB78-E553-A39901220B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8423495"/>
              </p:ext>
            </p:extLst>
          </p:nvPr>
        </p:nvGraphicFramePr>
        <p:xfrm>
          <a:off x="3839946" y="2706600"/>
          <a:ext cx="2862102" cy="43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7" name="Chart 56">
            <a:extLst>
              <a:ext uri="{FF2B5EF4-FFF2-40B4-BE49-F238E27FC236}">
                <a16:creationId xmlns:a16="http://schemas.microsoft.com/office/drawing/2014/main" id="{2B92D0E8-C959-12F8-8655-572B423320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5920373"/>
              </p:ext>
            </p:extLst>
          </p:nvPr>
        </p:nvGraphicFramePr>
        <p:xfrm>
          <a:off x="7602359" y="2706600"/>
          <a:ext cx="2862102" cy="43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8" name="Chart 57">
            <a:extLst>
              <a:ext uri="{FF2B5EF4-FFF2-40B4-BE49-F238E27FC236}">
                <a16:creationId xmlns:a16="http://schemas.microsoft.com/office/drawing/2014/main" id="{1EF96619-B0DA-8D7D-E552-130824EDB5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9349066"/>
              </p:ext>
            </p:extLst>
          </p:nvPr>
        </p:nvGraphicFramePr>
        <p:xfrm>
          <a:off x="10848217" y="2720800"/>
          <a:ext cx="2862102" cy="43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450359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5" grpId="0" build="p"/>
      <p:bldP spid="19" grpId="0" build="p"/>
      <p:bldP spid="2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3C9E90F4-C858-47CC-9CA6-0BA75C9EF35D}"/>
              </a:ext>
            </a:extLst>
          </p:cNvPr>
          <p:cNvSpPr txBox="1"/>
          <p:nvPr/>
        </p:nvSpPr>
        <p:spPr>
          <a:xfrm>
            <a:off x="409699" y="268428"/>
            <a:ext cx="1270051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Overview of the proportion of satisfied respondents over time (including ‘don’t knows’)</a:t>
            </a:r>
          </a:p>
        </p:txBody>
      </p:sp>
      <p:sp>
        <p:nvSpPr>
          <p:cNvPr id="42" name="TextBox 1">
            <a:extLst>
              <a:ext uri="{FF2B5EF4-FFF2-40B4-BE49-F238E27FC236}">
                <a16:creationId xmlns:a16="http://schemas.microsoft.com/office/drawing/2014/main" id="{D90EBD3D-00AA-474A-B840-C94904C75D9F}"/>
              </a:ext>
            </a:extLst>
          </p:cNvPr>
          <p:cNvSpPr txBox="1"/>
          <p:nvPr/>
        </p:nvSpPr>
        <p:spPr>
          <a:xfrm>
            <a:off x="6780528" y="1613952"/>
            <a:ext cx="1930104" cy="63295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1">
                <a:solidFill>
                  <a:schemeClr val="bg1"/>
                </a:solidFill>
              </a:rPr>
              <a:t>Enterprise survey ESENER</a:t>
            </a:r>
          </a:p>
        </p:txBody>
      </p:sp>
      <p:sp>
        <p:nvSpPr>
          <p:cNvPr id="47" name="TextBox 1">
            <a:extLst>
              <a:ext uri="{FF2B5EF4-FFF2-40B4-BE49-F238E27FC236}">
                <a16:creationId xmlns:a16="http://schemas.microsoft.com/office/drawing/2014/main" id="{301C022B-DE6A-48D6-BD5B-2152CF59C515}"/>
              </a:ext>
            </a:extLst>
          </p:cNvPr>
          <p:cNvSpPr txBox="1"/>
          <p:nvPr/>
        </p:nvSpPr>
        <p:spPr>
          <a:xfrm>
            <a:off x="12290546" y="1613952"/>
            <a:ext cx="819666" cy="36576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1" err="1">
                <a:solidFill>
                  <a:schemeClr val="bg1"/>
                </a:solidFill>
              </a:rPr>
              <a:t>OiRA</a:t>
            </a:r>
            <a:endParaRPr lang="en-GB" sz="2000" b="1">
              <a:solidFill>
                <a:schemeClr val="bg1"/>
              </a:solidFill>
            </a:endParaRPr>
          </a:p>
        </p:txBody>
      </p:sp>
      <p:sp>
        <p:nvSpPr>
          <p:cNvPr id="48" name="TextBox 1">
            <a:extLst>
              <a:ext uri="{FF2B5EF4-FFF2-40B4-BE49-F238E27FC236}">
                <a16:creationId xmlns:a16="http://schemas.microsoft.com/office/drawing/2014/main" id="{3BC25D68-5D94-4A7E-BCAC-FB1AFAC53051}"/>
              </a:ext>
            </a:extLst>
          </p:cNvPr>
          <p:cNvSpPr txBox="1"/>
          <p:nvPr/>
        </p:nvSpPr>
        <p:spPr>
          <a:xfrm>
            <a:off x="1588312" y="1613952"/>
            <a:ext cx="1367829" cy="49763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1" err="1">
                <a:solidFill>
                  <a:schemeClr val="bg1"/>
                </a:solidFill>
              </a:rPr>
              <a:t>OSHwiki</a:t>
            </a:r>
            <a:endParaRPr lang="en-GB" sz="2000" b="1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A066833-340D-408A-9905-BD549CD45D05}"/>
              </a:ext>
            </a:extLst>
          </p:cNvPr>
          <p:cNvSpPr txBox="1"/>
          <p:nvPr/>
        </p:nvSpPr>
        <p:spPr>
          <a:xfrm>
            <a:off x="6994689" y="7467633"/>
            <a:ext cx="7077642" cy="4935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r">
              <a:spcBef>
                <a:spcPts val="600"/>
              </a:spcBef>
            </a:pPr>
            <a:r>
              <a:rPr lang="en-GB" sz="1200" i="1">
                <a:solidFill>
                  <a:srgbClr val="768591"/>
                </a:solidFill>
              </a:rPr>
              <a:t>All other activities do not match previous years</a:t>
            </a:r>
          </a:p>
          <a:p>
            <a:pPr algn="r">
              <a:spcBef>
                <a:spcPts val="600"/>
              </a:spcBef>
            </a:pPr>
            <a:r>
              <a:rPr lang="en-GB" sz="1200" i="1">
                <a:solidFill>
                  <a:srgbClr val="768591"/>
                </a:solidFill>
              </a:rPr>
              <a:t>Base: 907 (2022), 1,751 (2020), 1,728 (2018), 1,549 (2016), 2,882 (2014). No “don’t know” option in 2016 and 2018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4AC6D17-F94B-4506-8B83-5746092CCE4E}"/>
              </a:ext>
            </a:extLst>
          </p:cNvPr>
          <p:cNvSpPr txBox="1"/>
          <p:nvPr/>
        </p:nvSpPr>
        <p:spPr>
          <a:xfrm>
            <a:off x="175161" y="5422699"/>
            <a:ext cx="1417361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100">
                <a:solidFill>
                  <a:schemeClr val="tx2"/>
                </a:solidFill>
              </a:rPr>
              <a:t>However, the proportion who were dissatisfied also decreased. </a:t>
            </a:r>
            <a:br>
              <a:rPr lang="en-GB" sz="2100">
                <a:solidFill>
                  <a:schemeClr val="tx2"/>
                </a:solidFill>
              </a:rPr>
            </a:br>
            <a:r>
              <a:rPr lang="en-GB" sz="2100">
                <a:solidFill>
                  <a:schemeClr val="tx2"/>
                </a:solidFill>
              </a:rPr>
              <a:t>Both decreases are due to introduction of the “don’t know” option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42EF5F5B-EF14-416C-B4B6-ABC5AFC5761D}"/>
              </a:ext>
            </a:extLst>
          </p:cNvPr>
          <p:cNvSpPr/>
          <p:nvPr/>
        </p:nvSpPr>
        <p:spPr>
          <a:xfrm>
            <a:off x="23260" y="5486092"/>
            <a:ext cx="14630400" cy="1580017"/>
          </a:xfrm>
          <a:prstGeom prst="rect">
            <a:avLst/>
          </a:prstGeom>
          <a:solidFill>
            <a:schemeClr val="bg1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46C17F7C-7E54-5722-2FC3-909CBCC036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9744508"/>
              </p:ext>
            </p:extLst>
          </p:nvPr>
        </p:nvGraphicFramePr>
        <p:xfrm>
          <a:off x="-129721" y="3483042"/>
          <a:ext cx="4120393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9" name="Chart 58">
            <a:extLst>
              <a:ext uri="{FF2B5EF4-FFF2-40B4-BE49-F238E27FC236}">
                <a16:creationId xmlns:a16="http://schemas.microsoft.com/office/drawing/2014/main" id="{B8AA6F2A-59B0-AE6B-5FAA-C9D69AEFBA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6820095"/>
              </p:ext>
            </p:extLst>
          </p:nvPr>
        </p:nvGraphicFramePr>
        <p:xfrm>
          <a:off x="4705381" y="3483042"/>
          <a:ext cx="4120393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1" name="Chart 60">
            <a:extLst>
              <a:ext uri="{FF2B5EF4-FFF2-40B4-BE49-F238E27FC236}">
                <a16:creationId xmlns:a16="http://schemas.microsoft.com/office/drawing/2014/main" id="{F8CFFF88-A281-FFEA-C72A-A4D2129DBE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7141714"/>
              </p:ext>
            </p:extLst>
          </p:nvPr>
        </p:nvGraphicFramePr>
        <p:xfrm>
          <a:off x="9951938" y="3483042"/>
          <a:ext cx="4120393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53306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3C9E90F4-C858-47CC-9CA6-0BA75C9EF35D}"/>
              </a:ext>
            </a:extLst>
          </p:cNvPr>
          <p:cNvSpPr txBox="1"/>
          <p:nvPr/>
        </p:nvSpPr>
        <p:spPr>
          <a:xfrm>
            <a:off x="409699" y="268428"/>
            <a:ext cx="1387780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>
                <a:solidFill>
                  <a:schemeClr val="bg1"/>
                </a:solidFill>
              </a:rPr>
              <a:t>The proportion of respondents who are satisfied increased </a:t>
            </a:r>
          </a:p>
          <a:p>
            <a:r>
              <a:rPr lang="en-GB" sz="3200" b="1">
                <a:solidFill>
                  <a:schemeClr val="bg1"/>
                </a:solidFill>
              </a:rPr>
              <a:t>across activities when removing the “don’t know” option (excluding </a:t>
            </a:r>
            <a:r>
              <a:rPr lang="en-GB" sz="3200" b="1" err="1">
                <a:solidFill>
                  <a:schemeClr val="bg1"/>
                </a:solidFill>
              </a:rPr>
              <a:t>OSHwiki</a:t>
            </a:r>
            <a:r>
              <a:rPr lang="en-GB" sz="3200" b="1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43" name="TextBox 1">
            <a:extLst>
              <a:ext uri="{FF2B5EF4-FFF2-40B4-BE49-F238E27FC236}">
                <a16:creationId xmlns:a16="http://schemas.microsoft.com/office/drawing/2014/main" id="{B9C38382-DB54-4BDF-AE8A-C34FBEB8062E}"/>
              </a:ext>
            </a:extLst>
          </p:cNvPr>
          <p:cNvSpPr txBox="1"/>
          <p:nvPr/>
        </p:nvSpPr>
        <p:spPr>
          <a:xfrm>
            <a:off x="6491994" y="1730895"/>
            <a:ext cx="1646412" cy="43590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000" b="1">
                <a:solidFill>
                  <a:schemeClr val="bg1"/>
                </a:solidFill>
              </a:rPr>
              <a:t>Enterprise survey ESENER</a:t>
            </a:r>
          </a:p>
        </p:txBody>
      </p:sp>
      <p:sp>
        <p:nvSpPr>
          <p:cNvPr id="48" name="TextBox 1">
            <a:extLst>
              <a:ext uri="{FF2B5EF4-FFF2-40B4-BE49-F238E27FC236}">
                <a16:creationId xmlns:a16="http://schemas.microsoft.com/office/drawing/2014/main" id="{3BC25D68-5D94-4A7E-BCAC-FB1AFAC53051}"/>
              </a:ext>
            </a:extLst>
          </p:cNvPr>
          <p:cNvSpPr txBox="1"/>
          <p:nvPr/>
        </p:nvSpPr>
        <p:spPr>
          <a:xfrm>
            <a:off x="1811825" y="1801035"/>
            <a:ext cx="1202468" cy="497634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000" b="1" err="1">
                <a:solidFill>
                  <a:schemeClr val="bg1"/>
                </a:solidFill>
              </a:rPr>
              <a:t>OSHwiki</a:t>
            </a:r>
            <a:endParaRPr lang="en-GB" sz="2000" b="1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A066833-340D-408A-9905-BD549CD45D05}"/>
              </a:ext>
            </a:extLst>
          </p:cNvPr>
          <p:cNvSpPr txBox="1"/>
          <p:nvPr/>
        </p:nvSpPr>
        <p:spPr>
          <a:xfrm>
            <a:off x="8495728" y="7457373"/>
            <a:ext cx="5660010" cy="503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r">
              <a:spcBef>
                <a:spcPts val="600"/>
              </a:spcBef>
            </a:pPr>
            <a:r>
              <a:rPr lang="en-GB" sz="1200" i="1">
                <a:solidFill>
                  <a:srgbClr val="768591"/>
                </a:solidFill>
              </a:rPr>
              <a:t>All other activities are different to previous years (cannot compare)</a:t>
            </a:r>
          </a:p>
          <a:p>
            <a:pPr marL="0" indent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768591"/>
                </a:solidFill>
              </a:rPr>
              <a:t>Base: 907 (2022), 1,751 (2020), 1,728 (2018), 1,549 (2016), 2,882 (2014). For 2014 </a:t>
            </a:r>
            <a:br>
              <a:rPr lang="en-GB" sz="1200" i="1">
                <a:solidFill>
                  <a:srgbClr val="768591"/>
                </a:solidFill>
              </a:rPr>
            </a:br>
            <a:r>
              <a:rPr lang="en-GB" sz="1200" i="1">
                <a:solidFill>
                  <a:srgbClr val="768591"/>
                </a:solidFill>
              </a:rPr>
              <a:t>and 2020 proportions, respondents who said “don’t know” have been excluded</a:t>
            </a:r>
          </a:p>
        </p:txBody>
      </p:sp>
      <p:graphicFrame>
        <p:nvGraphicFramePr>
          <p:cNvPr id="32" name="Chart 31">
            <a:extLst>
              <a:ext uri="{FF2B5EF4-FFF2-40B4-BE49-F238E27FC236}">
                <a16:creationId xmlns:a16="http://schemas.microsoft.com/office/drawing/2014/main" id="{A8ADE665-A317-DED3-CF7B-8EBF3602B8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6821838"/>
              </p:ext>
            </p:extLst>
          </p:nvPr>
        </p:nvGraphicFramePr>
        <p:xfrm>
          <a:off x="-547832" y="3472434"/>
          <a:ext cx="4320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1" name="Chart 40">
            <a:extLst>
              <a:ext uri="{FF2B5EF4-FFF2-40B4-BE49-F238E27FC236}">
                <a16:creationId xmlns:a16="http://schemas.microsoft.com/office/drawing/2014/main" id="{8A64BEE3-B160-115C-DC39-073DA4E98B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7493017"/>
              </p:ext>
            </p:extLst>
          </p:nvPr>
        </p:nvGraphicFramePr>
        <p:xfrm>
          <a:off x="2413059" y="3472434"/>
          <a:ext cx="7200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1" name="Chart 50">
            <a:extLst>
              <a:ext uri="{FF2B5EF4-FFF2-40B4-BE49-F238E27FC236}">
                <a16:creationId xmlns:a16="http://schemas.microsoft.com/office/drawing/2014/main" id="{77F74E83-BD16-5FAF-432C-B2D4F9450E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510636"/>
              </p:ext>
            </p:extLst>
          </p:nvPr>
        </p:nvGraphicFramePr>
        <p:xfrm>
          <a:off x="9223486" y="3472434"/>
          <a:ext cx="4320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TextBox 1">
            <a:extLst>
              <a:ext uri="{FF2B5EF4-FFF2-40B4-BE49-F238E27FC236}">
                <a16:creationId xmlns:a16="http://schemas.microsoft.com/office/drawing/2014/main" id="{9D46D14E-0107-CE18-8F59-42C5E465343E}"/>
              </a:ext>
            </a:extLst>
          </p:cNvPr>
          <p:cNvSpPr txBox="1"/>
          <p:nvPr/>
        </p:nvSpPr>
        <p:spPr>
          <a:xfrm>
            <a:off x="12277846" y="1801035"/>
            <a:ext cx="819666" cy="36576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1" err="1">
                <a:solidFill>
                  <a:schemeClr val="bg1"/>
                </a:solidFill>
              </a:rPr>
              <a:t>OiRA</a:t>
            </a:r>
            <a:endParaRPr lang="en-GB" sz="20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354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 descr="A person wearing a hat&#10;&#10;Description automatically generated">
            <a:extLst>
              <a:ext uri="{FF2B5EF4-FFF2-40B4-BE49-F238E27FC236}">
                <a16:creationId xmlns:a16="http://schemas.microsoft.com/office/drawing/2014/main" id="{5D2B81E6-A40D-4D8E-832B-82CF0DF2AF7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21216" b="53948"/>
          <a:stretch/>
        </p:blipFill>
        <p:spPr>
          <a:xfrm>
            <a:off x="0" y="0"/>
            <a:ext cx="14630400" cy="4076328"/>
          </a:xfr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A26A81AE-76DA-46B7-8B96-94B076D6B5FB}"/>
              </a:ext>
            </a:extLst>
          </p:cNvPr>
          <p:cNvGrpSpPr/>
          <p:nvPr/>
        </p:nvGrpSpPr>
        <p:grpSpPr>
          <a:xfrm>
            <a:off x="764260" y="4703177"/>
            <a:ext cx="3856725" cy="2399206"/>
            <a:chOff x="710472" y="4703177"/>
            <a:chExt cx="3856725" cy="2399206"/>
          </a:xfrm>
        </p:grpSpPr>
        <p:sp>
          <p:nvSpPr>
            <p:cNvPr id="7" name="Text Placeholder 5">
              <a:extLst>
                <a:ext uri="{FF2B5EF4-FFF2-40B4-BE49-F238E27FC236}">
                  <a16:creationId xmlns:a16="http://schemas.microsoft.com/office/drawing/2014/main" id="{0E52FBAC-F506-4CAA-A1ED-E43EE56430A1}"/>
                </a:ext>
              </a:extLst>
            </p:cNvPr>
            <p:cNvSpPr txBox="1">
              <a:spLocks/>
            </p:cNvSpPr>
            <p:nvPr/>
          </p:nvSpPr>
          <p:spPr>
            <a:xfrm>
              <a:off x="730436" y="4703177"/>
              <a:ext cx="3836761" cy="566057"/>
            </a:xfrm>
            <a:prstGeom prst="rect">
              <a:avLst/>
            </a:prstGeom>
            <a:solidFill>
              <a:schemeClr val="accent2"/>
            </a:solidFill>
          </p:spPr>
          <p:txBody>
            <a:bodyPr anchor="ctr">
              <a:normAutofit/>
            </a:bodyPr>
            <a:lstStyle>
              <a:lvl1pPr marL="2286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Wingdings" charset="2"/>
                <a:buChar char="§"/>
                <a:tabLst/>
                <a:defRPr sz="2800" b="1" kern="1200" baseline="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1pPr>
              <a:lvl2pPr marL="4572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rgbClr val="EB095F"/>
                </a:buClr>
                <a:buFont typeface="Wingdings" charset="2"/>
                <a:buChar char="§"/>
                <a:tabLst/>
                <a:defRPr sz="2000" kern="1200" baseline="0">
                  <a:solidFill>
                    <a:srgbClr val="768591"/>
                  </a:solidFill>
                  <a:latin typeface="Arial" charset="0"/>
                  <a:ea typeface="+mn-ea"/>
                  <a:cs typeface="+mn-cs"/>
                </a:defRPr>
              </a:lvl2pPr>
              <a:lvl3pPr marL="685800" indent="-228600" algn="l" defTabSz="550546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rgbClr val="EB095F"/>
                </a:buClr>
                <a:buFont typeface="Lucida Grande"/>
                <a:buChar char="–"/>
                <a:defRPr sz="2000" kern="1200" baseline="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3pPr>
              <a:lvl4pPr marL="9144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Arial"/>
                <a:buChar char="•"/>
                <a:tabLst/>
                <a:defRPr sz="1800" kern="120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4pPr>
              <a:lvl5pPr marL="11430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Arial" charset="0"/>
                <a:buChar char="•"/>
                <a:defRPr sz="1800" kern="1200" baseline="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5pPr>
              <a:lvl6pPr marL="301752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56616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11480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6344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>
                  <a:solidFill>
                    <a:schemeClr val="bg1"/>
                  </a:solidFill>
                </a:rPr>
                <a:t>Work in</a:t>
              </a:r>
            </a:p>
          </p:txBody>
        </p:sp>
        <p:sp>
          <p:nvSpPr>
            <p:cNvPr id="8" name="Text Placeholder 4">
              <a:extLst>
                <a:ext uri="{FF2B5EF4-FFF2-40B4-BE49-F238E27FC236}">
                  <a16:creationId xmlns:a16="http://schemas.microsoft.com/office/drawing/2014/main" id="{52FC74CD-FC53-41F3-9AD2-7E7CD5C449D0}"/>
                </a:ext>
              </a:extLst>
            </p:cNvPr>
            <p:cNvSpPr txBox="1">
              <a:spLocks/>
            </p:cNvSpPr>
            <p:nvPr/>
          </p:nvSpPr>
          <p:spPr>
            <a:xfrm>
              <a:off x="710472" y="6195282"/>
              <a:ext cx="3836761" cy="907101"/>
            </a:xfrm>
            <a:prstGeom prst="rect">
              <a:avLst/>
            </a:prstGeom>
          </p:spPr>
          <p:txBody>
            <a:bodyPr/>
            <a:lstStyle>
              <a:lvl1pPr marL="2286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Wingdings" charset="2"/>
                <a:buChar char="§"/>
                <a:tabLst/>
                <a:defRPr sz="2800" b="1" kern="1200" baseline="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1pPr>
              <a:lvl2pPr marL="4572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rgbClr val="EB095F"/>
                </a:buClr>
                <a:buFont typeface="Wingdings" charset="2"/>
                <a:buChar char="§"/>
                <a:tabLst/>
                <a:defRPr sz="2000" kern="1200" baseline="0">
                  <a:solidFill>
                    <a:srgbClr val="768591"/>
                  </a:solidFill>
                  <a:latin typeface="Arial" charset="0"/>
                  <a:ea typeface="+mn-ea"/>
                  <a:cs typeface="+mn-cs"/>
                </a:defRPr>
              </a:lvl2pPr>
              <a:lvl3pPr marL="685800" indent="-228600" algn="l" defTabSz="550546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rgbClr val="EB095F"/>
                </a:buClr>
                <a:buFont typeface="Lucida Grande"/>
                <a:buChar char="–"/>
                <a:defRPr sz="2000" kern="1200" baseline="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3pPr>
              <a:lvl4pPr marL="9144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Arial"/>
                <a:buChar char="•"/>
                <a:tabLst/>
                <a:defRPr sz="1800" kern="120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4pPr>
              <a:lvl5pPr marL="11430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Arial" charset="0"/>
                <a:buChar char="•"/>
                <a:defRPr sz="1800" kern="1200" baseline="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5pPr>
              <a:lvl6pPr marL="301752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56616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11480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6344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6400">
                  <a:solidFill>
                    <a:schemeClr val="accent2"/>
                  </a:solidFill>
                </a:rPr>
                <a:t>44%</a:t>
              </a:r>
            </a:p>
          </p:txBody>
        </p:sp>
        <p:sp>
          <p:nvSpPr>
            <p:cNvPr id="9" name="Text Placeholder 5">
              <a:extLst>
                <a:ext uri="{FF2B5EF4-FFF2-40B4-BE49-F238E27FC236}">
                  <a16:creationId xmlns:a16="http://schemas.microsoft.com/office/drawing/2014/main" id="{2BAB72A6-7E07-4F79-8C68-0AA4A84A8815}"/>
                </a:ext>
              </a:extLst>
            </p:cNvPr>
            <p:cNvSpPr txBox="1">
              <a:spLocks/>
            </p:cNvSpPr>
            <p:nvPr/>
          </p:nvSpPr>
          <p:spPr>
            <a:xfrm>
              <a:off x="710472" y="5311786"/>
              <a:ext cx="3836761" cy="420428"/>
            </a:xfrm>
            <a:prstGeom prst="rect">
              <a:avLst/>
            </a:prstGeom>
          </p:spPr>
          <p:txBody>
            <a:bodyPr/>
            <a:lstStyle>
              <a:lvl1pPr marL="2286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Wingdings" charset="2"/>
                <a:buChar char="§"/>
                <a:tabLst/>
                <a:defRPr sz="2800" b="1" kern="1200" baseline="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1pPr>
              <a:lvl2pPr marL="4572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rgbClr val="EB095F"/>
                </a:buClr>
                <a:buFont typeface="Wingdings" charset="2"/>
                <a:buChar char="§"/>
                <a:tabLst/>
                <a:defRPr sz="2000" kern="1200" baseline="0">
                  <a:solidFill>
                    <a:srgbClr val="768591"/>
                  </a:solidFill>
                  <a:latin typeface="Arial" charset="0"/>
                  <a:ea typeface="+mn-ea"/>
                  <a:cs typeface="+mn-cs"/>
                </a:defRPr>
              </a:lvl2pPr>
              <a:lvl3pPr marL="685800" indent="-228600" algn="l" defTabSz="550546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rgbClr val="EB095F"/>
                </a:buClr>
                <a:buFont typeface="Lucida Grande"/>
                <a:buChar char="–"/>
                <a:defRPr sz="2000" kern="1200" baseline="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3pPr>
              <a:lvl4pPr marL="9144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Arial"/>
                <a:buChar char="•"/>
                <a:tabLst/>
                <a:defRPr sz="1800" kern="120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4pPr>
              <a:lvl5pPr marL="11430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Arial" charset="0"/>
                <a:buChar char="•"/>
                <a:defRPr sz="1800" kern="1200" baseline="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5pPr>
              <a:lvl6pPr marL="301752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56616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11480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6344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b="0"/>
                <a:t>Italy, Spain </a:t>
              </a:r>
              <a:br>
                <a:rPr lang="en-US" b="0"/>
              </a:br>
              <a:r>
                <a:rPr lang="en-US" b="0"/>
                <a:t>and Portugal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F666B9A-1498-4CDF-9C20-6338701F2C5A}"/>
              </a:ext>
            </a:extLst>
          </p:cNvPr>
          <p:cNvGrpSpPr/>
          <p:nvPr/>
        </p:nvGrpSpPr>
        <p:grpSpPr>
          <a:xfrm>
            <a:off x="5366179" y="4703178"/>
            <a:ext cx="4350897" cy="2399205"/>
            <a:chOff x="5312391" y="4703178"/>
            <a:chExt cx="4350897" cy="2399205"/>
          </a:xfrm>
        </p:grpSpPr>
        <p:sp>
          <p:nvSpPr>
            <p:cNvPr id="10" name="Text Placeholder 7">
              <a:extLst>
                <a:ext uri="{FF2B5EF4-FFF2-40B4-BE49-F238E27FC236}">
                  <a16:creationId xmlns:a16="http://schemas.microsoft.com/office/drawing/2014/main" id="{D02945B0-2C80-40FF-8BDC-9F775DE69AE7}"/>
                </a:ext>
              </a:extLst>
            </p:cNvPr>
            <p:cNvSpPr txBox="1">
              <a:spLocks/>
            </p:cNvSpPr>
            <p:nvPr/>
          </p:nvSpPr>
          <p:spPr>
            <a:xfrm>
              <a:off x="5312392" y="4703178"/>
              <a:ext cx="3836760" cy="566057"/>
            </a:xfrm>
            <a:prstGeom prst="rect">
              <a:avLst/>
            </a:prstGeom>
            <a:solidFill>
              <a:schemeClr val="accent2"/>
            </a:solidFill>
          </p:spPr>
          <p:txBody>
            <a:bodyPr/>
            <a:lstStyle>
              <a:lvl1pPr marL="2286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Wingdings" charset="2"/>
                <a:buChar char="§"/>
                <a:tabLst/>
                <a:defRPr sz="2800" b="1" kern="1200" baseline="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1pPr>
              <a:lvl2pPr marL="4572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rgbClr val="EB095F"/>
                </a:buClr>
                <a:buFont typeface="Wingdings" charset="2"/>
                <a:buChar char="§"/>
                <a:tabLst/>
                <a:defRPr sz="2000" kern="1200" baseline="0">
                  <a:solidFill>
                    <a:srgbClr val="768591"/>
                  </a:solidFill>
                  <a:latin typeface="Arial" charset="0"/>
                  <a:ea typeface="+mn-ea"/>
                  <a:cs typeface="+mn-cs"/>
                </a:defRPr>
              </a:lvl2pPr>
              <a:lvl3pPr marL="685800" indent="-228600" algn="l" defTabSz="550546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rgbClr val="EB095F"/>
                </a:buClr>
                <a:buFont typeface="Lucida Grande"/>
                <a:buChar char="–"/>
                <a:defRPr sz="2000" kern="1200" baseline="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3pPr>
              <a:lvl4pPr marL="9144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Arial"/>
                <a:buChar char="•"/>
                <a:tabLst/>
                <a:defRPr sz="1800" kern="120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4pPr>
              <a:lvl5pPr marL="11430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Arial" charset="0"/>
                <a:buChar char="•"/>
                <a:defRPr sz="1800" kern="1200" baseline="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5pPr>
              <a:lvl6pPr marL="301752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56616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11480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6344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>
                  <a:solidFill>
                    <a:schemeClr val="bg1"/>
                  </a:solidFill>
                </a:rPr>
                <a:t>work at</a:t>
              </a:r>
            </a:p>
          </p:txBody>
        </p:sp>
        <p:sp>
          <p:nvSpPr>
            <p:cNvPr id="11" name="Text Placeholder 8">
              <a:extLst>
                <a:ext uri="{FF2B5EF4-FFF2-40B4-BE49-F238E27FC236}">
                  <a16:creationId xmlns:a16="http://schemas.microsoft.com/office/drawing/2014/main" id="{EF60D023-65D5-44A1-8A48-9CC0A1A0D640}"/>
                </a:ext>
              </a:extLst>
            </p:cNvPr>
            <p:cNvSpPr txBox="1">
              <a:spLocks/>
            </p:cNvSpPr>
            <p:nvPr/>
          </p:nvSpPr>
          <p:spPr>
            <a:xfrm>
              <a:off x="5312392" y="6195282"/>
              <a:ext cx="3836761" cy="907101"/>
            </a:xfrm>
            <a:prstGeom prst="rect">
              <a:avLst/>
            </a:prstGeom>
          </p:spPr>
          <p:txBody>
            <a:bodyPr/>
            <a:lstStyle>
              <a:lvl1pPr marL="2286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Wingdings" charset="2"/>
                <a:buChar char="§"/>
                <a:tabLst/>
                <a:defRPr sz="2800" b="1" kern="1200" baseline="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1pPr>
              <a:lvl2pPr marL="4572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rgbClr val="EB095F"/>
                </a:buClr>
                <a:buFont typeface="Wingdings" charset="2"/>
                <a:buChar char="§"/>
                <a:tabLst/>
                <a:defRPr sz="2000" kern="1200" baseline="0">
                  <a:solidFill>
                    <a:srgbClr val="768591"/>
                  </a:solidFill>
                  <a:latin typeface="Arial" charset="0"/>
                  <a:ea typeface="+mn-ea"/>
                  <a:cs typeface="+mn-cs"/>
                </a:defRPr>
              </a:lvl2pPr>
              <a:lvl3pPr marL="685800" indent="-228600" algn="l" defTabSz="550546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rgbClr val="EB095F"/>
                </a:buClr>
                <a:buFont typeface="Lucida Grande"/>
                <a:buChar char="–"/>
                <a:defRPr sz="2000" kern="1200" baseline="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3pPr>
              <a:lvl4pPr marL="9144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Arial"/>
                <a:buChar char="•"/>
                <a:tabLst/>
                <a:defRPr sz="1800" kern="120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4pPr>
              <a:lvl5pPr marL="11430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Arial" charset="0"/>
                <a:buChar char="•"/>
                <a:defRPr sz="1800" kern="1200" baseline="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5pPr>
              <a:lvl6pPr marL="301752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56616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11480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6344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6400">
                  <a:solidFill>
                    <a:schemeClr val="accent2"/>
                  </a:solidFill>
                </a:rPr>
                <a:t>38%</a:t>
              </a:r>
            </a:p>
          </p:txBody>
        </p:sp>
        <p:sp>
          <p:nvSpPr>
            <p:cNvPr id="12" name="Text Placeholder 9">
              <a:extLst>
                <a:ext uri="{FF2B5EF4-FFF2-40B4-BE49-F238E27FC236}">
                  <a16:creationId xmlns:a16="http://schemas.microsoft.com/office/drawing/2014/main" id="{8CABF6B2-AD54-4D5C-9C66-58D269B91D2A}"/>
                </a:ext>
              </a:extLst>
            </p:cNvPr>
            <p:cNvSpPr txBox="1">
              <a:spLocks/>
            </p:cNvSpPr>
            <p:nvPr/>
          </p:nvSpPr>
          <p:spPr>
            <a:xfrm>
              <a:off x="5312391" y="5311786"/>
              <a:ext cx="4350897" cy="1472836"/>
            </a:xfrm>
            <a:prstGeom prst="rect">
              <a:avLst/>
            </a:prstGeom>
          </p:spPr>
          <p:txBody>
            <a:bodyPr/>
            <a:lstStyle>
              <a:lvl1pPr marL="2286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Wingdings" charset="2"/>
                <a:buChar char="§"/>
                <a:tabLst/>
                <a:defRPr sz="2800" b="1" kern="1200" baseline="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1pPr>
              <a:lvl2pPr marL="4572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rgbClr val="EB095F"/>
                </a:buClr>
                <a:buFont typeface="Wingdings" charset="2"/>
                <a:buChar char="§"/>
                <a:tabLst/>
                <a:defRPr sz="2000" kern="1200" baseline="0">
                  <a:solidFill>
                    <a:srgbClr val="768591"/>
                  </a:solidFill>
                  <a:latin typeface="Arial" charset="0"/>
                  <a:ea typeface="+mn-ea"/>
                  <a:cs typeface="+mn-cs"/>
                </a:defRPr>
              </a:lvl2pPr>
              <a:lvl3pPr marL="685800" indent="-228600" algn="l" defTabSz="550546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rgbClr val="EB095F"/>
                </a:buClr>
                <a:buFont typeface="Lucida Grande"/>
                <a:buChar char="–"/>
                <a:defRPr sz="2000" kern="1200" baseline="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3pPr>
              <a:lvl4pPr marL="9144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Arial"/>
                <a:buChar char="•"/>
                <a:tabLst/>
                <a:defRPr sz="1800" kern="120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4pPr>
              <a:lvl5pPr marL="11430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Arial" charset="0"/>
                <a:buChar char="•"/>
                <a:defRPr sz="1800" kern="1200" baseline="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5pPr>
              <a:lvl6pPr marL="301752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56616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11480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6344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2400" b="0"/>
                <a:t>National, regional or local public body or large enterprise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17ADF80-01C3-40CE-B485-5D008EF7AF0D}"/>
              </a:ext>
            </a:extLst>
          </p:cNvPr>
          <p:cNvGrpSpPr/>
          <p:nvPr/>
        </p:nvGrpSpPr>
        <p:grpSpPr>
          <a:xfrm>
            <a:off x="9965191" y="4703178"/>
            <a:ext cx="3880985" cy="2416138"/>
            <a:chOff x="9911403" y="4703178"/>
            <a:chExt cx="3880985" cy="2416138"/>
          </a:xfrm>
        </p:grpSpPr>
        <p:sp>
          <p:nvSpPr>
            <p:cNvPr id="13" name="Text Placeholder 11">
              <a:extLst>
                <a:ext uri="{FF2B5EF4-FFF2-40B4-BE49-F238E27FC236}">
                  <a16:creationId xmlns:a16="http://schemas.microsoft.com/office/drawing/2014/main" id="{1C377724-CBDA-4608-A501-329117F3FA7A}"/>
                </a:ext>
              </a:extLst>
            </p:cNvPr>
            <p:cNvSpPr txBox="1">
              <a:spLocks/>
            </p:cNvSpPr>
            <p:nvPr/>
          </p:nvSpPr>
          <p:spPr>
            <a:xfrm>
              <a:off x="9911403" y="4703178"/>
              <a:ext cx="3880985" cy="566057"/>
            </a:xfrm>
            <a:prstGeom prst="rect">
              <a:avLst/>
            </a:prstGeom>
            <a:solidFill>
              <a:schemeClr val="accent2"/>
            </a:solidFill>
          </p:spPr>
          <p:txBody>
            <a:bodyPr/>
            <a:lstStyle>
              <a:lvl1pPr marL="2286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Wingdings" charset="2"/>
                <a:buChar char="§"/>
                <a:tabLst/>
                <a:defRPr sz="2800" b="1" kern="1200" baseline="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1pPr>
              <a:lvl2pPr marL="4572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rgbClr val="EB095F"/>
                </a:buClr>
                <a:buFont typeface="Wingdings" charset="2"/>
                <a:buChar char="§"/>
                <a:tabLst/>
                <a:defRPr sz="2000" kern="1200" baseline="0">
                  <a:solidFill>
                    <a:srgbClr val="768591"/>
                  </a:solidFill>
                  <a:latin typeface="Arial" charset="0"/>
                  <a:ea typeface="+mn-ea"/>
                  <a:cs typeface="+mn-cs"/>
                </a:defRPr>
              </a:lvl2pPr>
              <a:lvl3pPr marL="685800" indent="-228600" algn="l" defTabSz="550546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rgbClr val="EB095F"/>
                </a:buClr>
                <a:buFont typeface="Lucida Grande"/>
                <a:buChar char="–"/>
                <a:defRPr sz="2000" kern="1200" baseline="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3pPr>
              <a:lvl4pPr marL="9144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Arial"/>
                <a:buChar char="•"/>
                <a:tabLst/>
                <a:defRPr sz="1800" kern="120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4pPr>
              <a:lvl5pPr marL="11430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Arial" charset="0"/>
                <a:buChar char="•"/>
                <a:defRPr sz="1800" kern="1200" baseline="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5pPr>
              <a:lvl6pPr marL="301752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56616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11480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6344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>
                  <a:solidFill>
                    <a:schemeClr val="bg1"/>
                  </a:solidFill>
                </a:rPr>
                <a:t>work as</a:t>
              </a:r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" name="Text Placeholder 12">
              <a:extLst>
                <a:ext uri="{FF2B5EF4-FFF2-40B4-BE49-F238E27FC236}">
                  <a16:creationId xmlns:a16="http://schemas.microsoft.com/office/drawing/2014/main" id="{34CBAEEB-DA10-4553-A68E-1CBB266B7267}"/>
                </a:ext>
              </a:extLst>
            </p:cNvPr>
            <p:cNvSpPr txBox="1">
              <a:spLocks/>
            </p:cNvSpPr>
            <p:nvPr/>
          </p:nvSpPr>
          <p:spPr>
            <a:xfrm>
              <a:off x="9911403" y="6212215"/>
              <a:ext cx="3836761" cy="907101"/>
            </a:xfrm>
            <a:prstGeom prst="rect">
              <a:avLst/>
            </a:prstGeom>
          </p:spPr>
          <p:txBody>
            <a:bodyPr/>
            <a:lstStyle>
              <a:lvl1pPr marL="2286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Wingdings" charset="2"/>
                <a:buChar char="§"/>
                <a:tabLst/>
                <a:defRPr sz="2800" b="1" kern="1200" baseline="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1pPr>
              <a:lvl2pPr marL="4572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rgbClr val="EB095F"/>
                </a:buClr>
                <a:buFont typeface="Wingdings" charset="2"/>
                <a:buChar char="§"/>
                <a:tabLst/>
                <a:defRPr sz="2000" kern="1200" baseline="0">
                  <a:solidFill>
                    <a:srgbClr val="768591"/>
                  </a:solidFill>
                  <a:latin typeface="Arial" charset="0"/>
                  <a:ea typeface="+mn-ea"/>
                  <a:cs typeface="+mn-cs"/>
                </a:defRPr>
              </a:lvl2pPr>
              <a:lvl3pPr marL="685800" indent="-228600" algn="l" defTabSz="550546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rgbClr val="EB095F"/>
                </a:buClr>
                <a:buFont typeface="Lucida Grande"/>
                <a:buChar char="–"/>
                <a:defRPr sz="2000" kern="1200" baseline="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3pPr>
              <a:lvl4pPr marL="9144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Arial"/>
                <a:buChar char="•"/>
                <a:tabLst/>
                <a:defRPr sz="1800" kern="120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4pPr>
              <a:lvl5pPr marL="11430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Arial" charset="0"/>
                <a:buChar char="•"/>
                <a:defRPr sz="1800" kern="1200" baseline="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5pPr>
              <a:lvl6pPr marL="301752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56616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11480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6344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6400">
                  <a:solidFill>
                    <a:schemeClr val="accent2"/>
                  </a:solidFill>
                </a:rPr>
                <a:t>46%</a:t>
              </a:r>
            </a:p>
          </p:txBody>
        </p:sp>
        <p:sp>
          <p:nvSpPr>
            <p:cNvPr id="17" name="Text Placeholder 13">
              <a:extLst>
                <a:ext uri="{FF2B5EF4-FFF2-40B4-BE49-F238E27FC236}">
                  <a16:creationId xmlns:a16="http://schemas.microsoft.com/office/drawing/2014/main" id="{EBEE51F9-CE69-4ACF-8811-26E41DF56894}"/>
                </a:ext>
              </a:extLst>
            </p:cNvPr>
            <p:cNvSpPr txBox="1">
              <a:spLocks/>
            </p:cNvSpPr>
            <p:nvPr/>
          </p:nvSpPr>
          <p:spPr>
            <a:xfrm>
              <a:off x="9911403" y="5311786"/>
              <a:ext cx="3836761" cy="420428"/>
            </a:xfrm>
            <a:prstGeom prst="rect">
              <a:avLst/>
            </a:prstGeom>
          </p:spPr>
          <p:txBody>
            <a:bodyPr/>
            <a:lstStyle>
              <a:lvl1pPr marL="2286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Wingdings" charset="2"/>
                <a:buChar char="§"/>
                <a:tabLst/>
                <a:defRPr sz="2800" b="1" kern="1200" baseline="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1pPr>
              <a:lvl2pPr marL="4572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rgbClr val="EB095F"/>
                </a:buClr>
                <a:buFont typeface="Wingdings" charset="2"/>
                <a:buChar char="§"/>
                <a:tabLst/>
                <a:defRPr sz="2000" kern="1200" baseline="0">
                  <a:solidFill>
                    <a:srgbClr val="768591"/>
                  </a:solidFill>
                  <a:latin typeface="Arial" charset="0"/>
                  <a:ea typeface="+mn-ea"/>
                  <a:cs typeface="+mn-cs"/>
                </a:defRPr>
              </a:lvl2pPr>
              <a:lvl3pPr marL="685800" indent="-228600" algn="l" defTabSz="550546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rgbClr val="EB095F"/>
                </a:buClr>
                <a:buFont typeface="Lucida Grande"/>
                <a:buChar char="–"/>
                <a:defRPr sz="2000" kern="1200" baseline="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3pPr>
              <a:lvl4pPr marL="9144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Arial"/>
                <a:buChar char="•"/>
                <a:tabLst/>
                <a:defRPr sz="1800" kern="120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4pPr>
              <a:lvl5pPr marL="1143000" indent="-228600" algn="l" defTabSz="54864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Arial" charset="0"/>
                <a:buChar char="•"/>
                <a:defRPr sz="1800" kern="1200" baseline="0">
                  <a:solidFill>
                    <a:srgbClr val="768591"/>
                  </a:solidFill>
                  <a:latin typeface="+mn-lt"/>
                  <a:ea typeface="+mn-ea"/>
                  <a:cs typeface="+mn-cs"/>
                </a:defRPr>
              </a:lvl5pPr>
              <a:lvl6pPr marL="301752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56616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11480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6344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b="0"/>
                <a:t>Employee</a:t>
              </a: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35A1951E-1650-407E-8336-92798FBA9440}"/>
              </a:ext>
            </a:extLst>
          </p:cNvPr>
          <p:cNvSpPr/>
          <p:nvPr/>
        </p:nvSpPr>
        <p:spPr>
          <a:xfrm>
            <a:off x="11877" y="-6414"/>
            <a:ext cx="14630400" cy="4075367"/>
          </a:xfrm>
          <a:prstGeom prst="rect">
            <a:avLst/>
          </a:prstGeom>
          <a:solidFill>
            <a:srgbClr val="768A91">
              <a:alpha val="50196"/>
            </a:srgbClr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16" name="Title 7">
            <a:extLst>
              <a:ext uri="{FF2B5EF4-FFF2-40B4-BE49-F238E27FC236}">
                <a16:creationId xmlns:a16="http://schemas.microsoft.com/office/drawing/2014/main" id="{BF1D2013-4D99-43F3-A018-0CED24321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843" y="3332705"/>
            <a:ext cx="9764286" cy="743623"/>
          </a:xfrm>
        </p:spPr>
        <p:txBody>
          <a:bodyPr anchor="t">
            <a:normAutofit fontScale="90000"/>
          </a:bodyPr>
          <a:lstStyle/>
          <a:p>
            <a:r>
              <a:rPr lang="en-GB">
                <a:solidFill>
                  <a:schemeClr val="bg1"/>
                </a:solidFill>
              </a:rPr>
              <a:t>Most respondents</a:t>
            </a:r>
          </a:p>
        </p:txBody>
      </p:sp>
    </p:spTree>
    <p:extLst>
      <p:ext uri="{BB962C8B-B14F-4D97-AF65-F5344CB8AC3E}">
        <p14:creationId xmlns:p14="http://schemas.microsoft.com/office/powerpoint/2010/main" val="4250636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Chart 39">
            <a:extLst>
              <a:ext uri="{FF2B5EF4-FFF2-40B4-BE49-F238E27FC236}">
                <a16:creationId xmlns:a16="http://schemas.microsoft.com/office/drawing/2014/main" id="{FA6184FD-1B64-F48D-B5B1-3DAD7DA593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3357888"/>
              </p:ext>
            </p:extLst>
          </p:nvPr>
        </p:nvGraphicFramePr>
        <p:xfrm>
          <a:off x="-1031947" y="2477095"/>
          <a:ext cx="15662347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124CA4-F5E3-49A4-ABA6-7D39FA8C966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5886" y="453189"/>
            <a:ext cx="3678602" cy="1031009"/>
          </a:xfrm>
        </p:spPr>
        <p:txBody>
          <a:bodyPr/>
          <a:lstStyle/>
          <a:p>
            <a:r>
              <a:rPr lang="en-GB" sz="2200"/>
              <a:t>The respondents</a:t>
            </a:r>
            <a:br>
              <a:rPr lang="en-GB" sz="2200"/>
            </a:br>
            <a:r>
              <a:rPr lang="en-GB" sz="2200"/>
              <a:t>agree that EU-OSHA’s activities add value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4ED6308-B22D-4EF1-8FF0-7075ED0D8B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2472" y="2022914"/>
            <a:ext cx="1108914" cy="447272"/>
          </a:xfrm>
        </p:spPr>
        <p:txBody>
          <a:bodyPr/>
          <a:lstStyle/>
          <a:p>
            <a:r>
              <a:rPr lang="en-GB" sz="2400" b="1"/>
              <a:t>Overall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B4EF7C-1BAC-4281-95D5-E1B40C6AFCF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885646" y="453189"/>
            <a:ext cx="10127626" cy="1031009"/>
          </a:xfrm>
        </p:spPr>
        <p:txBody>
          <a:bodyPr/>
          <a:lstStyle/>
          <a:p>
            <a:r>
              <a:rPr lang="en-GB" sz="2200"/>
              <a:t>Those who are more familiar with the activity more often agree it adds value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AD1C7E7-EE2F-48AA-B73D-4483F33F180B}"/>
              </a:ext>
            </a:extLst>
          </p:cNvPr>
          <p:cNvSpPr txBox="1"/>
          <p:nvPr/>
        </p:nvSpPr>
        <p:spPr>
          <a:xfrm>
            <a:off x="452471" y="4526640"/>
            <a:ext cx="5403273" cy="33855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en-GB" sz="1600" dirty="0">
                <a:solidFill>
                  <a:schemeClr val="tx2"/>
                </a:solidFill>
              </a:rPr>
              <a:t>Emerging risks 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44D7865-9070-49C6-A764-2F7D87E6A8D0}"/>
              </a:ext>
            </a:extLst>
          </p:cNvPr>
          <p:cNvSpPr txBox="1"/>
          <p:nvPr/>
        </p:nvSpPr>
        <p:spPr>
          <a:xfrm>
            <a:off x="452472" y="3709695"/>
            <a:ext cx="5403273" cy="33855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en-GB" sz="1600" dirty="0">
                <a:solidFill>
                  <a:schemeClr val="tx2"/>
                </a:solidFill>
              </a:rPr>
              <a:t>ESENER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65779F6-F670-4B86-86B9-9A95500BECCD}"/>
              </a:ext>
            </a:extLst>
          </p:cNvPr>
          <p:cNvSpPr txBox="1"/>
          <p:nvPr/>
        </p:nvSpPr>
        <p:spPr>
          <a:xfrm>
            <a:off x="452470" y="2924265"/>
            <a:ext cx="5403273" cy="33855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en-GB" sz="1600" dirty="0">
                <a:solidFill>
                  <a:schemeClr val="tx2"/>
                </a:solidFill>
              </a:rPr>
              <a:t>OSH and digitalisation 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B6445D8-11FD-42BA-BADE-29DF0FCF588A}"/>
              </a:ext>
            </a:extLst>
          </p:cNvPr>
          <p:cNvSpPr txBox="1"/>
          <p:nvPr/>
        </p:nvSpPr>
        <p:spPr>
          <a:xfrm>
            <a:off x="465886" y="6190693"/>
            <a:ext cx="5403273" cy="33855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en-GB" sz="1600" dirty="0">
                <a:solidFill>
                  <a:schemeClr val="tx2"/>
                </a:solidFill>
              </a:rPr>
              <a:t>OSH barometer 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5E13B97-06FD-4D44-BAA1-31206AE2717C}"/>
              </a:ext>
            </a:extLst>
          </p:cNvPr>
          <p:cNvSpPr txBox="1"/>
          <p:nvPr/>
        </p:nvSpPr>
        <p:spPr>
          <a:xfrm>
            <a:off x="452471" y="5373748"/>
            <a:ext cx="7307898" cy="33855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en-GB" sz="1600" dirty="0">
                <a:solidFill>
                  <a:schemeClr val="tx2"/>
                </a:solidFill>
              </a:rPr>
              <a:t>Musculoskeletal disorders and Healthy Workplaces Campaign Lighten the load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E4751B4-DC10-408B-B6E2-C0110D345336}"/>
              </a:ext>
            </a:extLst>
          </p:cNvPr>
          <p:cNvSpPr txBox="1"/>
          <p:nvPr/>
        </p:nvSpPr>
        <p:spPr>
          <a:xfrm>
            <a:off x="11717866" y="7644203"/>
            <a:ext cx="2437872" cy="2644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768591"/>
                </a:solidFill>
              </a:rPr>
              <a:t>Base: 907 respondents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A9E0310-245F-352F-D416-26138FE76B99}"/>
              </a:ext>
            </a:extLst>
          </p:cNvPr>
          <p:cNvSpPr txBox="1"/>
          <p:nvPr/>
        </p:nvSpPr>
        <p:spPr>
          <a:xfrm>
            <a:off x="-3093720" y="8183880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016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124CA4-F5E3-49A4-ABA6-7D39FA8C966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5886" y="453189"/>
            <a:ext cx="3678602" cy="1031009"/>
          </a:xfrm>
        </p:spPr>
        <p:txBody>
          <a:bodyPr/>
          <a:lstStyle/>
          <a:p>
            <a:r>
              <a:rPr lang="en-GB" sz="2200"/>
              <a:t>The respondents</a:t>
            </a:r>
            <a:br>
              <a:rPr lang="en-GB" sz="2200"/>
            </a:br>
            <a:r>
              <a:rPr lang="en-GB" sz="2200"/>
              <a:t>agree that EU-OSHA’s activities add value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B4EF7C-1BAC-4281-95D5-E1B40C6AFCF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885646" y="453189"/>
            <a:ext cx="10127626" cy="1031009"/>
          </a:xfrm>
        </p:spPr>
        <p:txBody>
          <a:bodyPr/>
          <a:lstStyle/>
          <a:p>
            <a:r>
              <a:rPr lang="en-GB" sz="2200"/>
              <a:t>Those who are more familiar with the activity more often agree it adds value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45984C-F755-49FA-B656-1184760FA60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52471" y="1799599"/>
            <a:ext cx="3433175" cy="680906"/>
          </a:xfrm>
        </p:spPr>
        <p:txBody>
          <a:bodyPr/>
          <a:lstStyle/>
          <a:p>
            <a:r>
              <a:rPr lang="en-GB"/>
              <a:t>I know this activity well and </a:t>
            </a:r>
            <a:br>
              <a:rPr lang="en-GB"/>
            </a:br>
            <a:r>
              <a:rPr lang="en-GB"/>
              <a:t>have been actively engaged with </a:t>
            </a:r>
            <a:br>
              <a:rPr lang="en-GB"/>
            </a:br>
            <a:r>
              <a:rPr lang="en-GB"/>
              <a:t>EU-OSHA's work related to it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A639F30-B2EF-4EA2-A620-E15891B388B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790728" y="1948674"/>
            <a:ext cx="3000599" cy="680906"/>
          </a:xfrm>
        </p:spPr>
        <p:txBody>
          <a:bodyPr/>
          <a:lstStyle/>
          <a:p>
            <a:r>
              <a:rPr lang="en-GB"/>
              <a:t>I know this activity quite well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89894760-0545-455F-8123-CD522799DA7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0743913" y="1888181"/>
            <a:ext cx="3000599" cy="680906"/>
          </a:xfrm>
        </p:spPr>
        <p:txBody>
          <a:bodyPr/>
          <a:lstStyle/>
          <a:p>
            <a:r>
              <a:rPr lang="en-GB"/>
              <a:t>I have heard of this activity and know something about it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AD1C7E7-EE2F-48AA-B73D-4483F33F180B}"/>
              </a:ext>
            </a:extLst>
          </p:cNvPr>
          <p:cNvSpPr txBox="1"/>
          <p:nvPr/>
        </p:nvSpPr>
        <p:spPr>
          <a:xfrm>
            <a:off x="452472" y="2903811"/>
            <a:ext cx="5403273" cy="33855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en-GB" sz="1600">
                <a:solidFill>
                  <a:schemeClr val="tx2"/>
                </a:solidFill>
              </a:rPr>
              <a:t>Emerging risks 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44D7865-9070-49C6-A764-2F7D87E6A8D0}"/>
              </a:ext>
            </a:extLst>
          </p:cNvPr>
          <p:cNvSpPr txBox="1"/>
          <p:nvPr/>
        </p:nvSpPr>
        <p:spPr>
          <a:xfrm>
            <a:off x="452472" y="3709695"/>
            <a:ext cx="5403273" cy="33855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en-GB" sz="1600">
                <a:solidFill>
                  <a:schemeClr val="tx2"/>
                </a:solidFill>
              </a:rPr>
              <a:t>ESENER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65779F6-F670-4B86-86B9-9A95500BECCD}"/>
              </a:ext>
            </a:extLst>
          </p:cNvPr>
          <p:cNvSpPr txBox="1"/>
          <p:nvPr/>
        </p:nvSpPr>
        <p:spPr>
          <a:xfrm>
            <a:off x="452472" y="4495370"/>
            <a:ext cx="5403273" cy="33855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en-GB" sz="1600">
                <a:solidFill>
                  <a:schemeClr val="tx2"/>
                </a:solidFill>
              </a:rPr>
              <a:t>OSH and digitalisation 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B6445D8-11FD-42BA-BADE-29DF0FCF588A}"/>
              </a:ext>
            </a:extLst>
          </p:cNvPr>
          <p:cNvSpPr txBox="1"/>
          <p:nvPr/>
        </p:nvSpPr>
        <p:spPr>
          <a:xfrm>
            <a:off x="452472" y="5298400"/>
            <a:ext cx="5403273" cy="33855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en-GB" sz="1600">
                <a:solidFill>
                  <a:schemeClr val="tx2"/>
                </a:solidFill>
              </a:rPr>
              <a:t>OSH barometer 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5E13B97-06FD-4D44-BAA1-31206AE2717C}"/>
              </a:ext>
            </a:extLst>
          </p:cNvPr>
          <p:cNvSpPr txBox="1"/>
          <p:nvPr/>
        </p:nvSpPr>
        <p:spPr>
          <a:xfrm>
            <a:off x="452472" y="6079995"/>
            <a:ext cx="7307898" cy="33855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en-GB" sz="1600">
                <a:solidFill>
                  <a:schemeClr val="tx2"/>
                </a:solidFill>
              </a:rPr>
              <a:t>Musculoskeletal disorders and Healthy Workplaces Campaign Lighten the load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E4751B4-DC10-408B-B6E2-C0110D345336}"/>
              </a:ext>
            </a:extLst>
          </p:cNvPr>
          <p:cNvSpPr txBox="1"/>
          <p:nvPr/>
        </p:nvSpPr>
        <p:spPr>
          <a:xfrm>
            <a:off x="11717866" y="7644203"/>
            <a:ext cx="2437872" cy="2644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768591"/>
                </a:solidFill>
              </a:rPr>
              <a:t>Base: 907 respondents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A9E0310-245F-352F-D416-26138FE76B99}"/>
              </a:ext>
            </a:extLst>
          </p:cNvPr>
          <p:cNvSpPr txBox="1"/>
          <p:nvPr/>
        </p:nvSpPr>
        <p:spPr>
          <a:xfrm>
            <a:off x="-3093720" y="8183880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  <p:graphicFrame>
        <p:nvGraphicFramePr>
          <p:cNvPr id="43" name="Chart 42">
            <a:extLst>
              <a:ext uri="{FF2B5EF4-FFF2-40B4-BE49-F238E27FC236}">
                <a16:creationId xmlns:a16="http://schemas.microsoft.com/office/drawing/2014/main" id="{0E639040-1AE9-9D63-C787-F6F138E747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9253629"/>
              </p:ext>
            </p:extLst>
          </p:nvPr>
        </p:nvGraphicFramePr>
        <p:xfrm>
          <a:off x="177972" y="2905717"/>
          <a:ext cx="3982172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5" name="Chart 44">
            <a:extLst>
              <a:ext uri="{FF2B5EF4-FFF2-40B4-BE49-F238E27FC236}">
                <a16:creationId xmlns:a16="http://schemas.microsoft.com/office/drawing/2014/main" id="{06D96E72-7D98-57E1-D2DE-874E481A34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3988940"/>
              </p:ext>
            </p:extLst>
          </p:nvPr>
        </p:nvGraphicFramePr>
        <p:xfrm>
          <a:off x="5324114" y="2903811"/>
          <a:ext cx="3982172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6" name="Chart 45">
            <a:extLst>
              <a:ext uri="{FF2B5EF4-FFF2-40B4-BE49-F238E27FC236}">
                <a16:creationId xmlns:a16="http://schemas.microsoft.com/office/drawing/2014/main" id="{89F87773-58C4-8595-09AE-5AF7809CAF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975450"/>
              </p:ext>
            </p:extLst>
          </p:nvPr>
        </p:nvGraphicFramePr>
        <p:xfrm>
          <a:off x="10236201" y="2903811"/>
          <a:ext cx="4394199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1091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3" grpId="0" build="p"/>
      <p:bldP spid="15" grpId="0" build="p"/>
      <p:bldP spid="17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E11FA6CD-5A02-470B-8ED1-40C85E34F0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b="15614"/>
          <a:stretch/>
        </p:blipFill>
        <p:spPr>
          <a:xfrm>
            <a:off x="0" y="-1"/>
            <a:ext cx="14630400" cy="8229601"/>
          </a:xfrm>
          <a:prstGeom prst="rect">
            <a:avLst/>
          </a:prstGeom>
        </p:spPr>
      </p:pic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71D5D1F3-9A67-4331-B4C4-7EF17DB712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C89DE2AE-ECD5-4714-842E-62C24285192A}" type="slidenum">
              <a:rPr lang="en-GB" smtClean="0"/>
              <a:pPr>
                <a:spcAft>
                  <a:spcPts val="600"/>
                </a:spcAft>
              </a:pPr>
              <a:t>32</a:t>
            </a:fld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A1C8D1-0280-44AA-9D9B-B8EE6B810349}"/>
              </a:ext>
            </a:extLst>
          </p:cNvPr>
          <p:cNvSpPr/>
          <p:nvPr/>
        </p:nvSpPr>
        <p:spPr>
          <a:xfrm>
            <a:off x="0" y="961"/>
            <a:ext cx="14630400" cy="8228639"/>
          </a:xfrm>
          <a:prstGeom prst="rect">
            <a:avLst/>
          </a:prstGeom>
          <a:solidFill>
            <a:srgbClr val="768A91">
              <a:alpha val="50196"/>
            </a:srgbClr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EFC3EF-5894-4AF6-B0EC-492D5919D8A9}"/>
              </a:ext>
            </a:extLst>
          </p:cNvPr>
          <p:cNvSpPr txBox="1"/>
          <p:nvPr/>
        </p:nvSpPr>
        <p:spPr>
          <a:xfrm>
            <a:off x="1439923" y="5119741"/>
            <a:ext cx="109490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>
                <a:solidFill>
                  <a:schemeClr val="bg1"/>
                </a:solidFill>
              </a:rPr>
              <a:t>Awareness raising</a:t>
            </a:r>
          </a:p>
        </p:txBody>
      </p:sp>
    </p:spTree>
    <p:extLst>
      <p:ext uri="{BB962C8B-B14F-4D97-AF65-F5344CB8AC3E}">
        <p14:creationId xmlns:p14="http://schemas.microsoft.com/office/powerpoint/2010/main" val="22395124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451D037-E02A-4864-952C-A49C21979C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6240" y="249400"/>
            <a:ext cx="13863251" cy="1031009"/>
          </a:xfrm>
        </p:spPr>
        <p:txBody>
          <a:bodyPr/>
          <a:lstStyle/>
          <a:p>
            <a:r>
              <a:rPr lang="en-GB" sz="3200" dirty="0"/>
              <a:t>Board Members and Focal points are satisfied with EU-OSHA’s awareness raising actions*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38FA0DE-AD3F-46B6-A883-7CDFB42BAC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396286" y="1610991"/>
            <a:ext cx="3310127" cy="1136221"/>
          </a:xfrm>
        </p:spPr>
        <p:txBody>
          <a:bodyPr/>
          <a:lstStyle/>
          <a:p>
            <a:r>
              <a:rPr lang="en-GB"/>
              <a:t>Overall satisfaction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8778B94-DC2D-463C-A165-87444359EE9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803178" y="1610991"/>
            <a:ext cx="3310127" cy="1136221"/>
          </a:xfrm>
        </p:spPr>
        <p:txBody>
          <a:bodyPr/>
          <a:lstStyle/>
          <a:p>
            <a:r>
              <a:rPr lang="en-GB"/>
              <a:t>Relevance to national needs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E0C24A2-789D-4861-B25E-EA8A5AB8912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277415" y="1610991"/>
            <a:ext cx="3310127" cy="1136221"/>
          </a:xfrm>
        </p:spPr>
        <p:txBody>
          <a:bodyPr/>
          <a:lstStyle/>
          <a:p>
            <a:r>
              <a:rPr lang="en-GB"/>
              <a:t>Relevance to different groups of intermediaries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B79C968-0E3C-402B-A632-7E43B819CAF3}"/>
              </a:ext>
            </a:extLst>
          </p:cNvPr>
          <p:cNvSpPr txBox="1"/>
          <p:nvPr/>
        </p:nvSpPr>
        <p:spPr>
          <a:xfrm>
            <a:off x="2383225" y="5902948"/>
            <a:ext cx="5403273" cy="369332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en-GB" sz="1800">
                <a:solidFill>
                  <a:schemeClr val="tx2"/>
                </a:solidFill>
              </a:rPr>
              <a:t>Board Member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9CBABED-5244-44AE-A824-AC8163D24A37}"/>
              </a:ext>
            </a:extLst>
          </p:cNvPr>
          <p:cNvSpPr txBox="1"/>
          <p:nvPr/>
        </p:nvSpPr>
        <p:spPr>
          <a:xfrm>
            <a:off x="2383225" y="4525814"/>
            <a:ext cx="5403273" cy="369332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en-GB" sz="1800">
                <a:solidFill>
                  <a:schemeClr val="tx2"/>
                </a:solidFill>
              </a:rPr>
              <a:t>Focal Point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1A3B0AC-7D62-4310-83A9-6CC7F290C835}"/>
              </a:ext>
            </a:extLst>
          </p:cNvPr>
          <p:cNvSpPr txBox="1"/>
          <p:nvPr/>
        </p:nvSpPr>
        <p:spPr>
          <a:xfrm>
            <a:off x="2383225" y="3184653"/>
            <a:ext cx="5403273" cy="369332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en-GB" sz="1800">
                <a:solidFill>
                  <a:schemeClr val="tx2"/>
                </a:solidFill>
              </a:rPr>
              <a:t>Overall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20A98DF-2AD9-45C8-BC45-9A1AF458E0BF}"/>
              </a:ext>
            </a:extLst>
          </p:cNvPr>
          <p:cNvSpPr txBox="1"/>
          <p:nvPr/>
        </p:nvSpPr>
        <p:spPr>
          <a:xfrm>
            <a:off x="6032500" y="7636708"/>
            <a:ext cx="8146991" cy="5928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r">
              <a:spcBef>
                <a:spcPts val="1200"/>
              </a:spcBef>
            </a:pPr>
            <a:r>
              <a:rPr lang="en-GB" sz="1200" i="1" dirty="0">
                <a:solidFill>
                  <a:srgbClr val="768591"/>
                </a:solidFill>
              </a:rPr>
              <a:t>Base: 55 (overall), </a:t>
            </a:r>
            <a:r>
              <a:rPr lang="en-GB" sz="1200" i="1" dirty="0">
                <a:solidFill>
                  <a:srgbClr val="768A91"/>
                </a:solidFill>
              </a:rPr>
              <a:t>Base: 27 (Focal point), 29 (Management Board)</a:t>
            </a:r>
          </a:p>
          <a:p>
            <a:pPr algn="r">
              <a:spcBef>
                <a:spcPts val="1200"/>
              </a:spcBef>
            </a:pPr>
            <a:r>
              <a:rPr lang="en-GB" sz="1200" i="1" dirty="0">
                <a:solidFill>
                  <a:srgbClr val="768A91"/>
                </a:solidFill>
              </a:rPr>
              <a:t>*This question was only asked to Focal points and members of the </a:t>
            </a:r>
            <a:r>
              <a:rPr lang="en-GB" sz="1200" i="1">
                <a:solidFill>
                  <a:srgbClr val="768A91"/>
                </a:solidFill>
              </a:rPr>
              <a:t>Management </a:t>
            </a:r>
            <a:r>
              <a:rPr lang="en-GB" sz="1200" i="1" dirty="0">
                <a:solidFill>
                  <a:srgbClr val="768A91"/>
                </a:solidFill>
              </a:rPr>
              <a:t>B</a:t>
            </a:r>
            <a:r>
              <a:rPr lang="en-GB" sz="1200" i="1">
                <a:solidFill>
                  <a:srgbClr val="768A91"/>
                </a:solidFill>
              </a:rPr>
              <a:t>oard</a:t>
            </a:r>
            <a:endParaRPr lang="en-GB" sz="1200" i="1" dirty="0">
              <a:solidFill>
                <a:srgbClr val="768591"/>
              </a:solidFill>
            </a:endParaRPr>
          </a:p>
        </p:txBody>
      </p:sp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id="{9ACA1486-DB77-59F6-C771-0CD070C788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8430607"/>
              </p:ext>
            </p:extLst>
          </p:nvPr>
        </p:nvGraphicFramePr>
        <p:xfrm>
          <a:off x="2246640" y="3184653"/>
          <a:ext cx="3600000" cy="417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id="{ADE6F9DA-ACA4-78F4-F425-37723E0410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6554566"/>
              </p:ext>
            </p:extLst>
          </p:nvPr>
        </p:nvGraphicFramePr>
        <p:xfrm>
          <a:off x="5644805" y="3184653"/>
          <a:ext cx="3600000" cy="417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5" name="Chart 34">
            <a:extLst>
              <a:ext uri="{FF2B5EF4-FFF2-40B4-BE49-F238E27FC236}">
                <a16:creationId xmlns:a16="http://schemas.microsoft.com/office/drawing/2014/main" id="{79E91C18-B4AB-F089-5568-A7D26C9B1F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1949178"/>
              </p:ext>
            </p:extLst>
          </p:nvPr>
        </p:nvGraphicFramePr>
        <p:xfrm>
          <a:off x="9113305" y="3184653"/>
          <a:ext cx="3600000" cy="417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46555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1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E11FA6CD-5A02-470B-8ED1-40C85E34F0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b="15624"/>
          <a:stretch/>
        </p:blipFill>
        <p:spPr>
          <a:xfrm>
            <a:off x="0" y="-1"/>
            <a:ext cx="14630400" cy="8228639"/>
          </a:xfrm>
          <a:prstGeom prst="rect">
            <a:avLst/>
          </a:prstGeom>
        </p:spPr>
      </p:pic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71D5D1F3-9A67-4331-B4C4-7EF17DB712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C89DE2AE-ECD5-4714-842E-62C24285192A}" type="slidenum">
              <a:rPr lang="en-GB" smtClean="0"/>
              <a:pPr>
                <a:spcAft>
                  <a:spcPts val="600"/>
                </a:spcAft>
              </a:pPr>
              <a:t>34</a:t>
            </a:fld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A1C8D1-0280-44AA-9D9B-B8EE6B810349}"/>
              </a:ext>
            </a:extLst>
          </p:cNvPr>
          <p:cNvSpPr/>
          <p:nvPr/>
        </p:nvSpPr>
        <p:spPr>
          <a:xfrm>
            <a:off x="0" y="961"/>
            <a:ext cx="14630400" cy="8228639"/>
          </a:xfrm>
          <a:prstGeom prst="rect">
            <a:avLst/>
          </a:prstGeom>
          <a:solidFill>
            <a:srgbClr val="768A91">
              <a:alpha val="50196"/>
            </a:srgbClr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EFC3EF-5894-4AF6-B0EC-492D5919D8A9}"/>
              </a:ext>
            </a:extLst>
          </p:cNvPr>
          <p:cNvSpPr txBox="1"/>
          <p:nvPr/>
        </p:nvSpPr>
        <p:spPr>
          <a:xfrm>
            <a:off x="1439923" y="5119741"/>
            <a:ext cx="109490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>
                <a:solidFill>
                  <a:schemeClr val="bg1"/>
                </a:solidFill>
              </a:rPr>
              <a:t>EU-OSHA and COVID-19</a:t>
            </a:r>
          </a:p>
        </p:txBody>
      </p:sp>
    </p:spTree>
    <p:extLst>
      <p:ext uri="{BB962C8B-B14F-4D97-AF65-F5344CB8AC3E}">
        <p14:creationId xmlns:p14="http://schemas.microsoft.com/office/powerpoint/2010/main" val="16758582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7C461C6-52B3-4665-8DCC-15D6D5900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360774"/>
            <a:ext cx="3820293" cy="2754026"/>
          </a:xfrm>
        </p:spPr>
        <p:txBody>
          <a:bodyPr lIns="0" tIns="0" rIns="0" bIns="0" anchor="t"/>
          <a:lstStyle/>
          <a:p>
            <a:r>
              <a:rPr lang="en-GB" sz="3400"/>
              <a:t>Overall, 323 responses indicated they had used the COVID-19 information and products.</a:t>
            </a:r>
            <a:br>
              <a:rPr lang="en-GB" sz="3400"/>
            </a:br>
            <a:r>
              <a:rPr lang="en-GB" sz="3400"/>
              <a:t/>
            </a:r>
            <a:br>
              <a:rPr lang="en-GB" sz="3400"/>
            </a:br>
            <a:r>
              <a:rPr lang="en-GB" sz="3400"/>
              <a:t>36 responses indicated they did not use the information and products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10EA62-E79F-4176-AE64-5A3DD53FD839}"/>
              </a:ext>
            </a:extLst>
          </p:cNvPr>
          <p:cNvSpPr txBox="1"/>
          <p:nvPr/>
        </p:nvSpPr>
        <p:spPr>
          <a:xfrm>
            <a:off x="1272900" y="7979336"/>
            <a:ext cx="3220720" cy="26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chemeClr val="bg1"/>
                </a:solidFill>
              </a:rPr>
              <a:t>Base: 907 respondents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AFA098-80F1-5140-55BB-5B3521DEDD5A}"/>
              </a:ext>
            </a:extLst>
          </p:cNvPr>
          <p:cNvSpPr txBox="1"/>
          <p:nvPr/>
        </p:nvSpPr>
        <p:spPr>
          <a:xfrm>
            <a:off x="-1983783" y="3053166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9B5E8B-270C-0248-807B-1AB38B7A09D0}"/>
              </a:ext>
            </a:extLst>
          </p:cNvPr>
          <p:cNvSpPr txBox="1"/>
          <p:nvPr/>
        </p:nvSpPr>
        <p:spPr>
          <a:xfrm>
            <a:off x="728420" y="-836908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4F8BDD2D-2B70-4536-9FCD-517DFA7EE3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3089632"/>
              </p:ext>
            </p:extLst>
          </p:nvPr>
        </p:nvGraphicFramePr>
        <p:xfrm>
          <a:off x="5190017" y="855625"/>
          <a:ext cx="5713994" cy="6910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">
            <a:extLst>
              <a:ext uri="{FF2B5EF4-FFF2-40B4-BE49-F238E27FC236}">
                <a16:creationId xmlns:a16="http://schemas.microsoft.com/office/drawing/2014/main" id="{783D4870-2083-41CD-B79D-47DDACF73559}"/>
              </a:ext>
            </a:extLst>
          </p:cNvPr>
          <p:cNvSpPr txBox="1"/>
          <p:nvPr/>
        </p:nvSpPr>
        <p:spPr>
          <a:xfrm>
            <a:off x="6265888" y="985928"/>
            <a:ext cx="5093105" cy="294641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>
                <a:solidFill>
                  <a:srgbClr val="768591"/>
                </a:solidFill>
              </a:rPr>
              <a:t>To inform or influence policy decisions or priorities at EU level </a:t>
            </a: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58FAD9F3-FEA0-4137-AA64-A45A1B481742}"/>
              </a:ext>
            </a:extLst>
          </p:cNvPr>
          <p:cNvSpPr txBox="1"/>
          <p:nvPr/>
        </p:nvSpPr>
        <p:spPr>
          <a:xfrm>
            <a:off x="6265888" y="2021819"/>
            <a:ext cx="6650972" cy="29464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>
                <a:solidFill>
                  <a:srgbClr val="768591"/>
                </a:solidFill>
              </a:rPr>
              <a:t>To inform or influence policy decisions or priorities at national, regional or local level</a:t>
            </a:r>
          </a:p>
        </p:txBody>
      </p:sp>
      <p:sp>
        <p:nvSpPr>
          <p:cNvPr id="16" name="TextBox 1">
            <a:extLst>
              <a:ext uri="{FF2B5EF4-FFF2-40B4-BE49-F238E27FC236}">
                <a16:creationId xmlns:a16="http://schemas.microsoft.com/office/drawing/2014/main" id="{B84A84A7-D29E-4180-B193-CDA169EBC6D6}"/>
              </a:ext>
            </a:extLst>
          </p:cNvPr>
          <p:cNvSpPr txBox="1"/>
          <p:nvPr/>
        </p:nvSpPr>
        <p:spPr>
          <a:xfrm>
            <a:off x="6265888" y="2824833"/>
            <a:ext cx="5713994" cy="29464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>
                <a:solidFill>
                  <a:srgbClr val="768591"/>
                </a:solidFill>
              </a:rPr>
              <a:t>To improve management of COVID-19 at enterprise or workplace level</a:t>
            </a: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BA71EC48-646A-48B1-B92C-253AAC2E5C27}"/>
              </a:ext>
            </a:extLst>
          </p:cNvPr>
          <p:cNvSpPr txBox="1"/>
          <p:nvPr/>
        </p:nvSpPr>
        <p:spPr>
          <a:xfrm>
            <a:off x="6265888" y="3758017"/>
            <a:ext cx="6122360" cy="29464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>
                <a:solidFill>
                  <a:srgbClr val="768591"/>
                </a:solidFill>
              </a:rPr>
              <a:t>To raise awareness of OSH issues at European, national or enterprise level</a:t>
            </a:r>
          </a:p>
        </p:txBody>
      </p:sp>
      <p:sp>
        <p:nvSpPr>
          <p:cNvPr id="18" name="TextBox 1">
            <a:extLst>
              <a:ext uri="{FF2B5EF4-FFF2-40B4-BE49-F238E27FC236}">
                <a16:creationId xmlns:a16="http://schemas.microsoft.com/office/drawing/2014/main" id="{B07DE329-70F2-4D7E-889A-C3463C719DC9}"/>
              </a:ext>
            </a:extLst>
          </p:cNvPr>
          <p:cNvSpPr txBox="1"/>
          <p:nvPr/>
        </p:nvSpPr>
        <p:spPr>
          <a:xfrm>
            <a:off x="6265888" y="4589826"/>
            <a:ext cx="2556492" cy="29464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>
                <a:solidFill>
                  <a:srgbClr val="768591"/>
                </a:solidFill>
              </a:rPr>
              <a:t>To conduct or inform research</a:t>
            </a:r>
          </a:p>
        </p:txBody>
      </p:sp>
      <p:sp>
        <p:nvSpPr>
          <p:cNvPr id="19" name="TextBox 1">
            <a:extLst>
              <a:ext uri="{FF2B5EF4-FFF2-40B4-BE49-F238E27FC236}">
                <a16:creationId xmlns:a16="http://schemas.microsoft.com/office/drawing/2014/main" id="{154157D9-B807-480E-BFF8-380D47F301E1}"/>
              </a:ext>
            </a:extLst>
          </p:cNvPr>
          <p:cNvSpPr txBox="1"/>
          <p:nvPr/>
        </p:nvSpPr>
        <p:spPr>
          <a:xfrm>
            <a:off x="6265888" y="5531211"/>
            <a:ext cx="2011239" cy="29464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>
                <a:solidFill>
                  <a:srgbClr val="768591"/>
                </a:solidFill>
              </a:rPr>
              <a:t>Other, please specify:</a:t>
            </a:r>
          </a:p>
        </p:txBody>
      </p:sp>
      <p:sp>
        <p:nvSpPr>
          <p:cNvPr id="20" name="TextBox 1">
            <a:extLst>
              <a:ext uri="{FF2B5EF4-FFF2-40B4-BE49-F238E27FC236}">
                <a16:creationId xmlns:a16="http://schemas.microsoft.com/office/drawing/2014/main" id="{2AAA0C2A-297D-40F3-91B1-4BEF1C54AB48}"/>
              </a:ext>
            </a:extLst>
          </p:cNvPr>
          <p:cNvSpPr txBox="1"/>
          <p:nvPr/>
        </p:nvSpPr>
        <p:spPr>
          <a:xfrm>
            <a:off x="6265888" y="6472596"/>
            <a:ext cx="2270883" cy="29464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>
                <a:solidFill>
                  <a:srgbClr val="768591"/>
                </a:solidFill>
              </a:rPr>
              <a:t>I didn't use the information</a:t>
            </a:r>
          </a:p>
        </p:txBody>
      </p:sp>
    </p:spTree>
    <p:extLst>
      <p:ext uri="{BB962C8B-B14F-4D97-AF65-F5344CB8AC3E}">
        <p14:creationId xmlns:p14="http://schemas.microsoft.com/office/powerpoint/2010/main" val="32117438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00680B2-967B-41BD-B7A1-2565A215D98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1027" y="898770"/>
            <a:ext cx="2560320" cy="392539"/>
          </a:xfrm>
        </p:spPr>
        <p:txBody>
          <a:bodyPr anchor="t"/>
          <a:lstStyle/>
          <a:p>
            <a:r>
              <a:rPr lang="en-GB" sz="1800"/>
              <a:t>Policy-makers</a:t>
            </a:r>
            <a:br>
              <a:rPr lang="en-GB" sz="1800"/>
            </a:br>
            <a:endParaRPr lang="en-GB" sz="1800" b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D7C93A8-8808-4479-82FA-FC5DEBE8A36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604896" y="894618"/>
            <a:ext cx="2741724" cy="296881"/>
          </a:xfrm>
        </p:spPr>
        <p:txBody>
          <a:bodyPr anchor="t"/>
          <a:lstStyle/>
          <a:p>
            <a:r>
              <a:rPr lang="en-GB" sz="1800"/>
              <a:t>Researchers</a:t>
            </a:r>
            <a:br>
              <a:rPr lang="en-GB" sz="1800"/>
            </a:br>
            <a:endParaRPr lang="en-GB" sz="1800" b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67AA2FA-7BAB-4604-8946-2ECD5EA54E4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952677" y="743486"/>
            <a:ext cx="2862966" cy="635857"/>
          </a:xfrm>
        </p:spPr>
        <p:txBody>
          <a:bodyPr anchor="t"/>
          <a:lstStyle/>
          <a:p>
            <a:r>
              <a:rPr lang="en-GB" sz="1800"/>
              <a:t>Workplace </a:t>
            </a:r>
            <a:br>
              <a:rPr lang="en-GB" sz="1800"/>
            </a:br>
            <a:r>
              <a:rPr lang="en-GB" sz="1800"/>
              <a:t>intermediary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4D3C0835-B72F-41DB-B793-43E016BC921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1421700" y="959718"/>
            <a:ext cx="3208700" cy="419625"/>
          </a:xfrm>
        </p:spPr>
        <p:txBody>
          <a:bodyPr anchor="t"/>
          <a:lstStyle/>
          <a:p>
            <a:r>
              <a:rPr lang="en-GB" sz="1800"/>
              <a:t>Policy maker &amp; Researcher</a:t>
            </a:r>
            <a:br>
              <a:rPr lang="en-GB" sz="1800"/>
            </a:br>
            <a:endParaRPr lang="en-GB" sz="1800" b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C9E90F4-C858-47CC-9CA6-0BA75C9EF35D}"/>
              </a:ext>
            </a:extLst>
          </p:cNvPr>
          <p:cNvSpPr txBox="1"/>
          <p:nvPr/>
        </p:nvSpPr>
        <p:spPr>
          <a:xfrm>
            <a:off x="409700" y="268428"/>
            <a:ext cx="78341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>
                <a:solidFill>
                  <a:schemeClr val="bg1"/>
                </a:solidFill>
              </a:rPr>
              <a:t>COVID-19 types of engagement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F727110-218D-41B4-9FC1-B4405133B856}"/>
              </a:ext>
            </a:extLst>
          </p:cNvPr>
          <p:cNvSpPr txBox="1"/>
          <p:nvPr/>
        </p:nvSpPr>
        <p:spPr>
          <a:xfrm>
            <a:off x="9746298" y="7637704"/>
            <a:ext cx="4409440" cy="49565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768591"/>
                </a:solidFill>
              </a:rPr>
              <a:t>Base: 356 (overall), 90 (policy-makers), 51 (researchers), 143 (workplace intermediaries), 96 (none of the above)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968F327-BD8C-28AC-7D4B-E7C4CBD1431C}"/>
              </a:ext>
            </a:extLst>
          </p:cNvPr>
          <p:cNvSpPr/>
          <p:nvPr/>
        </p:nvSpPr>
        <p:spPr>
          <a:xfrm>
            <a:off x="0" y="1362929"/>
            <a:ext cx="14630400" cy="1404938"/>
          </a:xfrm>
          <a:prstGeom prst="rect">
            <a:avLst/>
          </a:prstGeom>
          <a:solidFill>
            <a:schemeClr val="bg1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TextBox 1">
            <a:extLst>
              <a:ext uri="{FF2B5EF4-FFF2-40B4-BE49-F238E27FC236}">
                <a16:creationId xmlns:a16="http://schemas.microsoft.com/office/drawing/2014/main" id="{F9D8D574-C76A-FB1F-777E-1138BBD73372}"/>
              </a:ext>
            </a:extLst>
          </p:cNvPr>
          <p:cNvSpPr txBox="1"/>
          <p:nvPr/>
        </p:nvSpPr>
        <p:spPr>
          <a:xfrm>
            <a:off x="461027" y="1622727"/>
            <a:ext cx="5093105" cy="392538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>
                <a:solidFill>
                  <a:srgbClr val="768591"/>
                </a:solidFill>
              </a:rPr>
              <a:t>To inform or influence policy decisions or priorities at EU level </a:t>
            </a:r>
          </a:p>
        </p:txBody>
      </p:sp>
      <p:sp>
        <p:nvSpPr>
          <p:cNvPr id="28" name="TextBox 1">
            <a:extLst>
              <a:ext uri="{FF2B5EF4-FFF2-40B4-BE49-F238E27FC236}">
                <a16:creationId xmlns:a16="http://schemas.microsoft.com/office/drawing/2014/main" id="{0D2B16D8-FC96-9DDA-FD15-091120760790}"/>
              </a:ext>
            </a:extLst>
          </p:cNvPr>
          <p:cNvSpPr txBox="1"/>
          <p:nvPr/>
        </p:nvSpPr>
        <p:spPr>
          <a:xfrm>
            <a:off x="461028" y="2442826"/>
            <a:ext cx="6650972" cy="29464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>
                <a:solidFill>
                  <a:srgbClr val="768591"/>
                </a:solidFill>
              </a:rPr>
              <a:t>To inform or influence policy decisions or priorities at national, regional or local level</a:t>
            </a:r>
          </a:p>
        </p:txBody>
      </p:sp>
      <p:sp>
        <p:nvSpPr>
          <p:cNvPr id="29" name="TextBox 1">
            <a:extLst>
              <a:ext uri="{FF2B5EF4-FFF2-40B4-BE49-F238E27FC236}">
                <a16:creationId xmlns:a16="http://schemas.microsoft.com/office/drawing/2014/main" id="{C43CB7CF-130F-EEC5-634B-7FF6953B4927}"/>
              </a:ext>
            </a:extLst>
          </p:cNvPr>
          <p:cNvSpPr txBox="1"/>
          <p:nvPr/>
        </p:nvSpPr>
        <p:spPr>
          <a:xfrm>
            <a:off x="461028" y="3303288"/>
            <a:ext cx="5713994" cy="29464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>
                <a:solidFill>
                  <a:srgbClr val="768591"/>
                </a:solidFill>
              </a:rPr>
              <a:t>To improve management of COVID-19 at enterprise or workplace level</a:t>
            </a:r>
          </a:p>
        </p:txBody>
      </p:sp>
      <p:sp>
        <p:nvSpPr>
          <p:cNvPr id="30" name="TextBox 1">
            <a:extLst>
              <a:ext uri="{FF2B5EF4-FFF2-40B4-BE49-F238E27FC236}">
                <a16:creationId xmlns:a16="http://schemas.microsoft.com/office/drawing/2014/main" id="{0E3395F1-85E0-44D2-8CCA-3F449BBC58EE}"/>
              </a:ext>
            </a:extLst>
          </p:cNvPr>
          <p:cNvSpPr txBox="1"/>
          <p:nvPr/>
        </p:nvSpPr>
        <p:spPr>
          <a:xfrm>
            <a:off x="461028" y="4163750"/>
            <a:ext cx="6122360" cy="29464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>
                <a:solidFill>
                  <a:srgbClr val="768591"/>
                </a:solidFill>
              </a:rPr>
              <a:t>To raise awareness of OSH issues at European, national or enterprise level</a:t>
            </a:r>
          </a:p>
        </p:txBody>
      </p:sp>
      <p:sp>
        <p:nvSpPr>
          <p:cNvPr id="31" name="TextBox 1">
            <a:extLst>
              <a:ext uri="{FF2B5EF4-FFF2-40B4-BE49-F238E27FC236}">
                <a16:creationId xmlns:a16="http://schemas.microsoft.com/office/drawing/2014/main" id="{2A0BD263-200B-39B5-3973-0113B0B98EDF}"/>
              </a:ext>
            </a:extLst>
          </p:cNvPr>
          <p:cNvSpPr txBox="1"/>
          <p:nvPr/>
        </p:nvSpPr>
        <p:spPr>
          <a:xfrm>
            <a:off x="461028" y="5024212"/>
            <a:ext cx="2556492" cy="29464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>
                <a:solidFill>
                  <a:srgbClr val="768591"/>
                </a:solidFill>
              </a:rPr>
              <a:t>To conduct or inform research</a:t>
            </a:r>
          </a:p>
        </p:txBody>
      </p:sp>
      <p:sp>
        <p:nvSpPr>
          <p:cNvPr id="32" name="TextBox 1">
            <a:extLst>
              <a:ext uri="{FF2B5EF4-FFF2-40B4-BE49-F238E27FC236}">
                <a16:creationId xmlns:a16="http://schemas.microsoft.com/office/drawing/2014/main" id="{2C8882B0-C0E8-2B79-5D24-D3B5192AC74D}"/>
              </a:ext>
            </a:extLst>
          </p:cNvPr>
          <p:cNvSpPr txBox="1"/>
          <p:nvPr/>
        </p:nvSpPr>
        <p:spPr>
          <a:xfrm>
            <a:off x="461028" y="5884674"/>
            <a:ext cx="2011239" cy="29464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>
                <a:solidFill>
                  <a:srgbClr val="768591"/>
                </a:solidFill>
              </a:rPr>
              <a:t>Other, please specify:</a:t>
            </a:r>
          </a:p>
        </p:txBody>
      </p:sp>
      <p:sp>
        <p:nvSpPr>
          <p:cNvPr id="33" name="TextBox 1">
            <a:extLst>
              <a:ext uri="{FF2B5EF4-FFF2-40B4-BE49-F238E27FC236}">
                <a16:creationId xmlns:a16="http://schemas.microsoft.com/office/drawing/2014/main" id="{518F74E3-30EC-5AD3-553B-673CEFD8C3AC}"/>
              </a:ext>
            </a:extLst>
          </p:cNvPr>
          <p:cNvSpPr txBox="1"/>
          <p:nvPr/>
        </p:nvSpPr>
        <p:spPr>
          <a:xfrm>
            <a:off x="461028" y="6745134"/>
            <a:ext cx="2270883" cy="29464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>
                <a:solidFill>
                  <a:srgbClr val="768591"/>
                </a:solidFill>
              </a:rPr>
              <a:t>I didn't use the information</a:t>
            </a:r>
          </a:p>
        </p:txBody>
      </p:sp>
      <p:graphicFrame>
        <p:nvGraphicFramePr>
          <p:cNvPr id="40" name="Chart 39">
            <a:extLst>
              <a:ext uri="{FF2B5EF4-FFF2-40B4-BE49-F238E27FC236}">
                <a16:creationId xmlns:a16="http://schemas.microsoft.com/office/drawing/2014/main" id="{1343EBE4-81BE-89E2-8748-8AF77FCB69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1756305"/>
              </p:ext>
            </p:extLst>
          </p:nvPr>
        </p:nvGraphicFramePr>
        <p:xfrm>
          <a:off x="238526" y="1570622"/>
          <a:ext cx="3279374" cy="62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1" name="Chart 40">
            <a:extLst>
              <a:ext uri="{FF2B5EF4-FFF2-40B4-BE49-F238E27FC236}">
                <a16:creationId xmlns:a16="http://schemas.microsoft.com/office/drawing/2014/main" id="{F4E926B0-D63A-A69F-197A-FF0669C4D6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0898544"/>
              </p:ext>
            </p:extLst>
          </p:nvPr>
        </p:nvGraphicFramePr>
        <p:xfrm>
          <a:off x="4484518" y="1560011"/>
          <a:ext cx="2862102" cy="62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2" name="Chart 41">
            <a:extLst>
              <a:ext uri="{FF2B5EF4-FFF2-40B4-BE49-F238E27FC236}">
                <a16:creationId xmlns:a16="http://schemas.microsoft.com/office/drawing/2014/main" id="{914E1E51-87F8-4EAC-384F-11E043D165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3016828"/>
              </p:ext>
            </p:extLst>
          </p:nvPr>
        </p:nvGraphicFramePr>
        <p:xfrm>
          <a:off x="7750733" y="1570622"/>
          <a:ext cx="2862102" cy="62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3" name="Chart 42">
            <a:extLst>
              <a:ext uri="{FF2B5EF4-FFF2-40B4-BE49-F238E27FC236}">
                <a16:creationId xmlns:a16="http://schemas.microsoft.com/office/drawing/2014/main" id="{A56DCCAB-2643-D357-4177-D051D193C7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7096519"/>
              </p:ext>
            </p:extLst>
          </p:nvPr>
        </p:nvGraphicFramePr>
        <p:xfrm>
          <a:off x="11216112" y="1560011"/>
          <a:ext cx="3071387" cy="62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93287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5" grpId="0" build="p"/>
      <p:bldP spid="19" grpId="0" build="p"/>
      <p:bldP spid="2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7C461C6-52B3-4665-8DCC-15D6D5900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360773"/>
            <a:ext cx="3820293" cy="4811427"/>
          </a:xfrm>
        </p:spPr>
        <p:txBody>
          <a:bodyPr lIns="0" tIns="0" rIns="0" bIns="0" anchor="t"/>
          <a:lstStyle/>
          <a:p>
            <a:r>
              <a:rPr lang="en-GB" sz="4000"/>
              <a:t>Overall, the work of EU-OSHA has filled a gap in the activities and knowledge available at a national level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10EA62-E79F-4176-AE64-5A3DD53FD839}"/>
              </a:ext>
            </a:extLst>
          </p:cNvPr>
          <p:cNvSpPr txBox="1"/>
          <p:nvPr/>
        </p:nvSpPr>
        <p:spPr>
          <a:xfrm>
            <a:off x="1272900" y="7979336"/>
            <a:ext cx="3220720" cy="26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chemeClr val="bg1"/>
                </a:solidFill>
              </a:rPr>
              <a:t>Base: 907 respondents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AFA098-80F1-5140-55BB-5B3521DEDD5A}"/>
              </a:ext>
            </a:extLst>
          </p:cNvPr>
          <p:cNvSpPr txBox="1"/>
          <p:nvPr/>
        </p:nvSpPr>
        <p:spPr>
          <a:xfrm>
            <a:off x="-1983783" y="3053166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9B5E8B-270C-0248-807B-1AB38B7A09D0}"/>
              </a:ext>
            </a:extLst>
          </p:cNvPr>
          <p:cNvSpPr txBox="1"/>
          <p:nvPr/>
        </p:nvSpPr>
        <p:spPr>
          <a:xfrm>
            <a:off x="728420" y="-836908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4F8BDD2D-2B70-4536-9FCD-517DFA7EE3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3853829"/>
              </p:ext>
            </p:extLst>
          </p:nvPr>
        </p:nvGraphicFramePr>
        <p:xfrm>
          <a:off x="6108967" y="817525"/>
          <a:ext cx="8475183" cy="6910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">
            <a:extLst>
              <a:ext uri="{FF2B5EF4-FFF2-40B4-BE49-F238E27FC236}">
                <a16:creationId xmlns:a16="http://schemas.microsoft.com/office/drawing/2014/main" id="{783D4870-2083-41CD-B79D-47DDACF73559}"/>
              </a:ext>
            </a:extLst>
          </p:cNvPr>
          <p:cNvSpPr txBox="1"/>
          <p:nvPr/>
        </p:nvSpPr>
        <p:spPr>
          <a:xfrm>
            <a:off x="5897587" y="1573969"/>
            <a:ext cx="1341413" cy="276406"/>
          </a:xfrm>
          <a:prstGeom prst="rect">
            <a:avLst/>
          </a:prstGeom>
        </p:spPr>
        <p:txBody>
          <a:bodyPr wrap="square" lIns="0" tIns="45720" rIns="91440" bIns="45720" rtlCol="0" anchor="t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>
                <a:solidFill>
                  <a:srgbClr val="768591"/>
                </a:solidFill>
              </a:rPr>
              <a:t>Strongly disagree</a:t>
            </a: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58FAD9F3-FEA0-4137-AA64-A45A1B481742}"/>
              </a:ext>
            </a:extLst>
          </p:cNvPr>
          <p:cNvSpPr txBox="1"/>
          <p:nvPr/>
        </p:nvSpPr>
        <p:spPr>
          <a:xfrm>
            <a:off x="5922988" y="2883224"/>
            <a:ext cx="846112" cy="29464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>
                <a:solidFill>
                  <a:srgbClr val="768591"/>
                </a:solidFill>
              </a:rPr>
              <a:t>Disagree</a:t>
            </a:r>
          </a:p>
        </p:txBody>
      </p:sp>
      <p:sp>
        <p:nvSpPr>
          <p:cNvPr id="16" name="TextBox 1">
            <a:extLst>
              <a:ext uri="{FF2B5EF4-FFF2-40B4-BE49-F238E27FC236}">
                <a16:creationId xmlns:a16="http://schemas.microsoft.com/office/drawing/2014/main" id="{B84A84A7-D29E-4180-B193-CDA169EBC6D6}"/>
              </a:ext>
            </a:extLst>
          </p:cNvPr>
          <p:cNvSpPr txBox="1"/>
          <p:nvPr/>
        </p:nvSpPr>
        <p:spPr>
          <a:xfrm>
            <a:off x="5922988" y="4158333"/>
            <a:ext cx="668312" cy="29464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>
                <a:solidFill>
                  <a:srgbClr val="768591"/>
                </a:solidFill>
              </a:rPr>
              <a:t>Agree</a:t>
            </a: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BA71EC48-646A-48B1-B92C-253AAC2E5C27}"/>
              </a:ext>
            </a:extLst>
          </p:cNvPr>
          <p:cNvSpPr txBox="1"/>
          <p:nvPr/>
        </p:nvSpPr>
        <p:spPr>
          <a:xfrm>
            <a:off x="5922988" y="5375590"/>
            <a:ext cx="1341412" cy="287354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>
                <a:solidFill>
                  <a:srgbClr val="768591"/>
                </a:solidFill>
              </a:rPr>
              <a:t>Strongly agree</a:t>
            </a:r>
          </a:p>
        </p:txBody>
      </p:sp>
      <p:sp>
        <p:nvSpPr>
          <p:cNvPr id="18" name="TextBox 1">
            <a:extLst>
              <a:ext uri="{FF2B5EF4-FFF2-40B4-BE49-F238E27FC236}">
                <a16:creationId xmlns:a16="http://schemas.microsoft.com/office/drawing/2014/main" id="{B07DE329-70F2-4D7E-889A-C3463C719DC9}"/>
              </a:ext>
            </a:extLst>
          </p:cNvPr>
          <p:cNvSpPr txBox="1"/>
          <p:nvPr/>
        </p:nvSpPr>
        <p:spPr>
          <a:xfrm>
            <a:off x="5922988" y="6672626"/>
            <a:ext cx="2556492" cy="29464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>
                <a:solidFill>
                  <a:srgbClr val="768591"/>
                </a:solidFill>
              </a:rPr>
              <a:t>Don’t know</a:t>
            </a:r>
          </a:p>
        </p:txBody>
      </p:sp>
    </p:spTree>
    <p:extLst>
      <p:ext uri="{BB962C8B-B14F-4D97-AF65-F5344CB8AC3E}">
        <p14:creationId xmlns:p14="http://schemas.microsoft.com/office/powerpoint/2010/main" val="31607573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00680B2-967B-41BD-B7A1-2565A215D98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1027" y="898770"/>
            <a:ext cx="2560320" cy="392539"/>
          </a:xfrm>
        </p:spPr>
        <p:txBody>
          <a:bodyPr anchor="t"/>
          <a:lstStyle/>
          <a:p>
            <a:r>
              <a:rPr lang="en-GB" sz="1800"/>
              <a:t>Policy-makers</a:t>
            </a:r>
            <a:br>
              <a:rPr lang="en-GB" sz="1800"/>
            </a:br>
            <a:endParaRPr lang="en-GB" sz="1800" b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D7C93A8-8808-4479-82FA-FC5DEBE8A36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326794" y="894714"/>
            <a:ext cx="2741724" cy="296881"/>
          </a:xfrm>
        </p:spPr>
        <p:txBody>
          <a:bodyPr anchor="t"/>
          <a:lstStyle/>
          <a:p>
            <a:r>
              <a:rPr lang="en-GB" sz="1800"/>
              <a:t>Researchers</a:t>
            </a:r>
            <a:br>
              <a:rPr lang="en-GB" sz="1800"/>
            </a:br>
            <a:endParaRPr lang="en-GB" sz="1800" b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67AA2FA-7BAB-4604-8946-2ECD5EA54E4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952677" y="743486"/>
            <a:ext cx="2862966" cy="635857"/>
          </a:xfrm>
        </p:spPr>
        <p:txBody>
          <a:bodyPr anchor="t"/>
          <a:lstStyle/>
          <a:p>
            <a:r>
              <a:rPr lang="en-GB" sz="1800"/>
              <a:t>Workplace </a:t>
            </a:r>
            <a:br>
              <a:rPr lang="en-GB" sz="1800"/>
            </a:br>
            <a:r>
              <a:rPr lang="en-GB" sz="1800"/>
              <a:t>intermediary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4D3C0835-B72F-41DB-B793-43E016BC921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1421700" y="959718"/>
            <a:ext cx="3208700" cy="419625"/>
          </a:xfrm>
        </p:spPr>
        <p:txBody>
          <a:bodyPr anchor="t"/>
          <a:lstStyle/>
          <a:p>
            <a:r>
              <a:rPr lang="en-GB" sz="1800"/>
              <a:t>Policy maker &amp; Researcher</a:t>
            </a:r>
            <a:br>
              <a:rPr lang="en-GB" sz="1800"/>
            </a:br>
            <a:endParaRPr lang="en-GB" sz="1800" b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C9E90F4-C858-47CC-9CA6-0BA75C9EF35D}"/>
              </a:ext>
            </a:extLst>
          </p:cNvPr>
          <p:cNvSpPr txBox="1"/>
          <p:nvPr/>
        </p:nvSpPr>
        <p:spPr>
          <a:xfrm>
            <a:off x="409700" y="270430"/>
            <a:ext cx="1374603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600" b="1">
                <a:solidFill>
                  <a:schemeClr val="bg1"/>
                </a:solidFill>
              </a:rPr>
              <a:t>EU-OSHA has filled a gap in the activities and knowledge available at a national level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F727110-218D-41B4-9FC1-B4405133B856}"/>
              </a:ext>
            </a:extLst>
          </p:cNvPr>
          <p:cNvSpPr txBox="1"/>
          <p:nvPr/>
        </p:nvSpPr>
        <p:spPr>
          <a:xfrm>
            <a:off x="9746298" y="7637704"/>
            <a:ext cx="4409440" cy="49565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768591"/>
                </a:solidFill>
              </a:rPr>
              <a:t>Base: 356 (overall), 90 (policy-makers), 51 (researchers), 143 (workplace intermediaries), 96 (none of the above)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968F327-BD8C-28AC-7D4B-E7C4CBD1431C}"/>
              </a:ext>
            </a:extLst>
          </p:cNvPr>
          <p:cNvSpPr/>
          <p:nvPr/>
        </p:nvSpPr>
        <p:spPr>
          <a:xfrm>
            <a:off x="0" y="1372263"/>
            <a:ext cx="14630400" cy="1404938"/>
          </a:xfrm>
          <a:prstGeom prst="rect">
            <a:avLst/>
          </a:prstGeom>
          <a:solidFill>
            <a:schemeClr val="bg1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TextBox 1">
            <a:extLst>
              <a:ext uri="{FF2B5EF4-FFF2-40B4-BE49-F238E27FC236}">
                <a16:creationId xmlns:a16="http://schemas.microsoft.com/office/drawing/2014/main" id="{F9D8D574-C76A-FB1F-777E-1138BBD73372}"/>
              </a:ext>
            </a:extLst>
          </p:cNvPr>
          <p:cNvSpPr txBox="1"/>
          <p:nvPr/>
        </p:nvSpPr>
        <p:spPr>
          <a:xfrm>
            <a:off x="342901" y="1828267"/>
            <a:ext cx="5093105" cy="392538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>
                <a:solidFill>
                  <a:srgbClr val="768591"/>
                </a:solidFill>
              </a:rPr>
              <a:t>Strongly disagree</a:t>
            </a:r>
          </a:p>
        </p:txBody>
      </p:sp>
      <p:sp>
        <p:nvSpPr>
          <p:cNvPr id="28" name="TextBox 1">
            <a:extLst>
              <a:ext uri="{FF2B5EF4-FFF2-40B4-BE49-F238E27FC236}">
                <a16:creationId xmlns:a16="http://schemas.microsoft.com/office/drawing/2014/main" id="{0D2B16D8-FC96-9DDA-FD15-091120760790}"/>
              </a:ext>
            </a:extLst>
          </p:cNvPr>
          <p:cNvSpPr txBox="1"/>
          <p:nvPr/>
        </p:nvSpPr>
        <p:spPr>
          <a:xfrm>
            <a:off x="342901" y="2874148"/>
            <a:ext cx="6650972" cy="29464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>
                <a:solidFill>
                  <a:srgbClr val="768591"/>
                </a:solidFill>
              </a:rPr>
              <a:t>Disagree</a:t>
            </a:r>
          </a:p>
        </p:txBody>
      </p:sp>
      <p:sp>
        <p:nvSpPr>
          <p:cNvPr id="29" name="TextBox 1">
            <a:extLst>
              <a:ext uri="{FF2B5EF4-FFF2-40B4-BE49-F238E27FC236}">
                <a16:creationId xmlns:a16="http://schemas.microsoft.com/office/drawing/2014/main" id="{C43CB7CF-130F-EEC5-634B-7FF6953B4927}"/>
              </a:ext>
            </a:extLst>
          </p:cNvPr>
          <p:cNvSpPr txBox="1"/>
          <p:nvPr/>
        </p:nvSpPr>
        <p:spPr>
          <a:xfrm>
            <a:off x="342901" y="4013740"/>
            <a:ext cx="5713994" cy="29464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>
                <a:solidFill>
                  <a:srgbClr val="768591"/>
                </a:solidFill>
              </a:rPr>
              <a:t>Agree</a:t>
            </a:r>
          </a:p>
        </p:txBody>
      </p:sp>
      <p:sp>
        <p:nvSpPr>
          <p:cNvPr id="30" name="TextBox 1">
            <a:extLst>
              <a:ext uri="{FF2B5EF4-FFF2-40B4-BE49-F238E27FC236}">
                <a16:creationId xmlns:a16="http://schemas.microsoft.com/office/drawing/2014/main" id="{0E3395F1-85E0-44D2-8CCA-3F449BBC58EE}"/>
              </a:ext>
            </a:extLst>
          </p:cNvPr>
          <p:cNvSpPr txBox="1"/>
          <p:nvPr/>
        </p:nvSpPr>
        <p:spPr>
          <a:xfrm>
            <a:off x="342901" y="5157992"/>
            <a:ext cx="6122360" cy="29464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>
                <a:solidFill>
                  <a:srgbClr val="768591"/>
                </a:solidFill>
              </a:rPr>
              <a:t>Strongly Agree</a:t>
            </a:r>
          </a:p>
        </p:txBody>
      </p:sp>
      <p:sp>
        <p:nvSpPr>
          <p:cNvPr id="31" name="TextBox 1">
            <a:extLst>
              <a:ext uri="{FF2B5EF4-FFF2-40B4-BE49-F238E27FC236}">
                <a16:creationId xmlns:a16="http://schemas.microsoft.com/office/drawing/2014/main" id="{2A0BD263-200B-39B5-3973-0113B0B98EDF}"/>
              </a:ext>
            </a:extLst>
          </p:cNvPr>
          <p:cNvSpPr txBox="1"/>
          <p:nvPr/>
        </p:nvSpPr>
        <p:spPr>
          <a:xfrm>
            <a:off x="348142" y="6302244"/>
            <a:ext cx="2556492" cy="29464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>
                <a:solidFill>
                  <a:srgbClr val="768591"/>
                </a:solidFill>
              </a:rPr>
              <a:t>Don’t know</a:t>
            </a:r>
          </a:p>
        </p:txBody>
      </p:sp>
      <p:graphicFrame>
        <p:nvGraphicFramePr>
          <p:cNvPr id="40" name="Chart 39">
            <a:extLst>
              <a:ext uri="{FF2B5EF4-FFF2-40B4-BE49-F238E27FC236}">
                <a16:creationId xmlns:a16="http://schemas.microsoft.com/office/drawing/2014/main" id="{1343EBE4-81BE-89E2-8748-8AF77FCB69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0781934"/>
              </p:ext>
            </p:extLst>
          </p:nvPr>
        </p:nvGraphicFramePr>
        <p:xfrm>
          <a:off x="145464" y="1560011"/>
          <a:ext cx="3279374" cy="62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1" name="Chart 40">
            <a:extLst>
              <a:ext uri="{FF2B5EF4-FFF2-40B4-BE49-F238E27FC236}">
                <a16:creationId xmlns:a16="http://schemas.microsoft.com/office/drawing/2014/main" id="{F4E926B0-D63A-A69F-197A-FF0669C4D6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3304513"/>
              </p:ext>
            </p:extLst>
          </p:nvPr>
        </p:nvGraphicFramePr>
        <p:xfrm>
          <a:off x="4326794" y="1557011"/>
          <a:ext cx="2864516" cy="62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2" name="Chart 41">
            <a:extLst>
              <a:ext uri="{FF2B5EF4-FFF2-40B4-BE49-F238E27FC236}">
                <a16:creationId xmlns:a16="http://schemas.microsoft.com/office/drawing/2014/main" id="{914E1E51-87F8-4EAC-384F-11E043D165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0091641"/>
              </p:ext>
            </p:extLst>
          </p:nvPr>
        </p:nvGraphicFramePr>
        <p:xfrm>
          <a:off x="7750733" y="1570622"/>
          <a:ext cx="2862102" cy="62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3" name="Chart 42">
            <a:extLst>
              <a:ext uri="{FF2B5EF4-FFF2-40B4-BE49-F238E27FC236}">
                <a16:creationId xmlns:a16="http://schemas.microsoft.com/office/drawing/2014/main" id="{A56DCCAB-2643-D357-4177-D051D193C7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7874910"/>
              </p:ext>
            </p:extLst>
          </p:nvPr>
        </p:nvGraphicFramePr>
        <p:xfrm>
          <a:off x="11216112" y="1560011"/>
          <a:ext cx="3071387" cy="62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75402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5" grpId="0" build="p"/>
      <p:bldP spid="19" grpId="0" build="p"/>
      <p:bldP spid="2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BDE86B08-852B-4E4A-A158-E84415782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 further information contact:</a:t>
            </a:r>
            <a:br>
              <a:rPr lang="en-GB"/>
            </a:br>
            <a:r>
              <a:rPr lang="en-US" sz="4000" b="0" u="sng">
                <a:solidFill>
                  <a:srgbClr val="0563C1"/>
                </a:solidFill>
                <a:effectLst/>
                <a:ea typeface="Calibri" panose="020F0502020204030204" pitchFamily="34" charset="0"/>
                <a:hlinkClick r:id="rId2"/>
              </a:rPr>
              <a:t>Miranda.McMinn@icf.com</a:t>
            </a:r>
            <a:r>
              <a:rPr lang="en-GB" sz="4000" b="0"/>
              <a:t/>
            </a:r>
            <a:br>
              <a:rPr lang="en-GB" sz="4000" b="0"/>
            </a:br>
            <a:r>
              <a:rPr lang="en-US" sz="4000" b="0" u="sng">
                <a:solidFill>
                  <a:srgbClr val="0563C1"/>
                </a:solidFill>
                <a:effectLst/>
                <a:ea typeface="Calibri" panose="020F0502020204030204" pitchFamily="34" charset="0"/>
                <a:hlinkClick r:id="rId3"/>
              </a:rPr>
              <a:t>Benjamin.Firth@icf.com</a:t>
            </a:r>
            <a:r>
              <a:rPr lang="en-GB" sz="4000" b="0"/>
              <a:t/>
            </a:r>
            <a:br>
              <a:rPr lang="en-GB" sz="4000" b="0"/>
            </a:br>
            <a:endParaRPr lang="en-GB" b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E5EA5FE2-569E-4366-95DC-E253C7456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1EC18AE-5831-5845-B137-5B56E031790C}" type="slidenum">
              <a:rPr lang="en-US" smtClean="0"/>
              <a:pPr/>
              <a:t>39</a:t>
            </a:fld>
            <a:endParaRPr lang="en-US"/>
          </a:p>
        </p:txBody>
      </p:sp>
      <p:pic>
        <p:nvPicPr>
          <p:cNvPr id="20" name="Picture Placeholder 19" descr="GettyImages-551986579.jpg">
            <a:extLst>
              <a:ext uri="{FF2B5EF4-FFF2-40B4-BE49-F238E27FC236}">
                <a16:creationId xmlns:a16="http://schemas.microsoft.com/office/drawing/2014/main" id="{308A8395-C73A-42F8-8FED-70E4ED7C1ED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424" b="31424"/>
          <a:stretch>
            <a:fillRect/>
          </a:stretch>
        </p:blipFill>
        <p:spPr>
          <a:xfrm>
            <a:off x="0" y="0"/>
            <a:ext cx="146304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498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79E70-0D77-41BD-95D9-E7B540C6D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59" y="863753"/>
            <a:ext cx="3464033" cy="6502094"/>
          </a:xfrm>
        </p:spPr>
        <p:txBody>
          <a:bodyPr anchor="ctr">
            <a:normAutofit/>
          </a:bodyPr>
          <a:lstStyle/>
          <a:p>
            <a:r>
              <a:rPr lang="en-GB" sz="3400"/>
              <a:t>Across 2014 </a:t>
            </a:r>
            <a:br>
              <a:rPr lang="en-GB" sz="3400"/>
            </a:br>
            <a:r>
              <a:rPr lang="en-GB" sz="3400"/>
              <a:t>to 2020, consistently most respondents work in Italy, Spain </a:t>
            </a:r>
            <a:br>
              <a:rPr lang="en-GB" sz="3400"/>
            </a:br>
            <a:r>
              <a:rPr lang="en-GB" sz="3400"/>
              <a:t>and Portugal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FCD282-BF74-4D81-A4B4-ED341E962B41}"/>
              </a:ext>
            </a:extLst>
          </p:cNvPr>
          <p:cNvSpPr txBox="1"/>
          <p:nvPr/>
        </p:nvSpPr>
        <p:spPr>
          <a:xfrm>
            <a:off x="2046117" y="7944592"/>
            <a:ext cx="2454631" cy="26686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 indent="0">
              <a:spcBef>
                <a:spcPts val="1200"/>
              </a:spcBef>
              <a:spcAft>
                <a:spcPts val="0"/>
              </a:spcAft>
              <a:buNone/>
              <a:defRPr sz="1200" i="1">
                <a:solidFill>
                  <a:srgbClr val="768591"/>
                </a:solidFill>
              </a:defRPr>
            </a:lvl1pPr>
          </a:lstStyle>
          <a:p>
            <a:pPr algn="r"/>
            <a:r>
              <a:rPr lang="en-GB">
                <a:solidFill>
                  <a:schemeClr val="bg1"/>
                </a:solidFill>
              </a:rPr>
              <a:t>2022 data. Base: 918 respondents</a:t>
            </a:r>
          </a:p>
        </p:txBody>
      </p:sp>
      <p:pic>
        <p:nvPicPr>
          <p:cNvPr id="8" name="Graphic 7" descr="Marker">
            <a:extLst>
              <a:ext uri="{FF2B5EF4-FFF2-40B4-BE49-F238E27FC236}">
                <a16:creationId xmlns:a16="http://schemas.microsoft.com/office/drawing/2014/main" id="{45EDB50E-91F7-4A36-9ADC-88CCFEEBE9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332660" y="542435"/>
            <a:ext cx="1620000" cy="1620000"/>
          </a:xfrm>
          <a:prstGeom prst="rect">
            <a:avLst/>
          </a:prstGeom>
        </p:spPr>
      </p:pic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3" name="Chart 2">
                <a:extLst>
                  <a:ext uri="{FF2B5EF4-FFF2-40B4-BE49-F238E27FC236}">
                    <a16:creationId xmlns:a16="http://schemas.microsoft.com/office/drawing/2014/main" id="{2345322D-87F3-AF74-EAEC-E827E2CE4A86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117371524"/>
                  </p:ext>
                </p:extLst>
              </p:nvPr>
            </p:nvGraphicFramePr>
            <p:xfrm>
              <a:off x="4500748" y="-108488"/>
              <a:ext cx="10224655" cy="84476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 xmlns="">
          <p:pic>
            <p:nvPicPr>
              <p:cNvPr id="3" name="Chart 2">
                <a:extLst>
                  <a:ext uri="{FF2B5EF4-FFF2-40B4-BE49-F238E27FC236}">
                    <a16:creationId xmlns:a16="http://schemas.microsoft.com/office/drawing/2014/main" id="{2345322D-87F3-AF74-EAEC-E827E2CE4A8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00748" y="-108488"/>
                <a:ext cx="10224655" cy="8447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27799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79E70-0D77-41BD-95D9-E7B540C6D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387" y="863753"/>
            <a:ext cx="2892790" cy="6502094"/>
          </a:xfrm>
        </p:spPr>
        <p:txBody>
          <a:bodyPr lIns="0" tIns="0" rIns="0" bIns="0" anchor="ctr">
            <a:normAutofit/>
          </a:bodyPr>
          <a:lstStyle/>
          <a:p>
            <a:pPr marL="0" indent="0">
              <a:buNone/>
            </a:pPr>
            <a:r>
              <a:rPr lang="en-GB" sz="3400"/>
              <a:t>Most respondents work at private enterprises </a:t>
            </a:r>
            <a:br>
              <a:rPr lang="en-GB" sz="3400"/>
            </a:br>
            <a:r>
              <a:rPr lang="en-GB" sz="3400"/>
              <a:t>or national public bodies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6EA739-4AEC-4D49-B47D-F78A3C502411}"/>
              </a:ext>
            </a:extLst>
          </p:cNvPr>
          <p:cNvSpPr txBox="1"/>
          <p:nvPr/>
        </p:nvSpPr>
        <p:spPr>
          <a:xfrm>
            <a:off x="2683820" y="7958959"/>
            <a:ext cx="1797368" cy="26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 indent="0" algn="r">
              <a:spcBef>
                <a:spcPts val="1200"/>
              </a:spcBef>
              <a:spcAft>
                <a:spcPts val="0"/>
              </a:spcAft>
              <a:buNone/>
              <a:defRPr sz="1200" i="1">
                <a:solidFill>
                  <a:srgbClr val="768591"/>
                </a:solidFill>
              </a:defRPr>
            </a:lvl1pPr>
          </a:lstStyle>
          <a:p>
            <a:r>
              <a:rPr lang="en-GB">
                <a:solidFill>
                  <a:schemeClr val="bg1"/>
                </a:solidFill>
              </a:rPr>
              <a:t>Base: 918 respondents</a:t>
            </a:r>
          </a:p>
        </p:txBody>
      </p:sp>
      <p:pic>
        <p:nvPicPr>
          <p:cNvPr id="5" name="Graphic 4" descr="Employee badge">
            <a:extLst>
              <a:ext uri="{FF2B5EF4-FFF2-40B4-BE49-F238E27FC236}">
                <a16:creationId xmlns:a16="http://schemas.microsoft.com/office/drawing/2014/main" id="{8E665458-98BC-4753-92E5-256F83BF1B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412795" y="506809"/>
            <a:ext cx="1620000" cy="162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BF2E537-7539-C3B2-2C6C-FAA83160066E}"/>
              </a:ext>
            </a:extLst>
          </p:cNvPr>
          <p:cNvSpPr txBox="1"/>
          <p:nvPr/>
        </p:nvSpPr>
        <p:spPr>
          <a:xfrm>
            <a:off x="15327824" y="4974956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28C5D7-10F4-BDF2-F06A-6A711954FFC0}"/>
              </a:ext>
            </a:extLst>
          </p:cNvPr>
          <p:cNvSpPr txBox="1"/>
          <p:nvPr/>
        </p:nvSpPr>
        <p:spPr>
          <a:xfrm>
            <a:off x="-1115878" y="4633993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6BE73D-72F4-98FB-AB5D-12849C34A7B4}"/>
              </a:ext>
            </a:extLst>
          </p:cNvPr>
          <p:cNvSpPr txBox="1"/>
          <p:nvPr/>
        </p:nvSpPr>
        <p:spPr>
          <a:xfrm>
            <a:off x="-1348353" y="5098942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5653F50-072D-C522-AFC4-0D4956EF1E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3071965"/>
              </p:ext>
            </p:extLst>
          </p:nvPr>
        </p:nvGraphicFramePr>
        <p:xfrm>
          <a:off x="4843849" y="863600"/>
          <a:ext cx="9440562" cy="650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70498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7C461C6-52B3-4665-8DCC-15D6D5900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150" y="1003991"/>
            <a:ext cx="3820293" cy="2754026"/>
          </a:xfrm>
        </p:spPr>
        <p:txBody>
          <a:bodyPr lIns="0" tIns="0" rIns="0" bIns="0" anchor="t"/>
          <a:lstStyle/>
          <a:p>
            <a:r>
              <a:rPr lang="en-GB" sz="3400"/>
              <a:t>Most respondents work as an employee…</a:t>
            </a:r>
            <a:br>
              <a:rPr lang="en-GB" sz="3400"/>
            </a:br>
            <a:endParaRPr lang="en-GB" sz="34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10EA62-E79F-4176-AE64-5A3DD53FD839}"/>
              </a:ext>
            </a:extLst>
          </p:cNvPr>
          <p:cNvSpPr txBox="1"/>
          <p:nvPr/>
        </p:nvSpPr>
        <p:spPr>
          <a:xfrm>
            <a:off x="1272900" y="7979336"/>
            <a:ext cx="3220720" cy="26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chemeClr val="bg1"/>
                </a:solidFill>
              </a:rPr>
              <a:t>Base: 907 respondents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666A04-AFA6-476C-8175-A1D777DF2F42}"/>
              </a:ext>
            </a:extLst>
          </p:cNvPr>
          <p:cNvSpPr txBox="1">
            <a:spLocks/>
          </p:cNvSpPr>
          <p:nvPr/>
        </p:nvSpPr>
        <p:spPr>
          <a:xfrm>
            <a:off x="438150" y="4525956"/>
            <a:ext cx="3820293" cy="23051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Wingdings" charset="2"/>
              <a:buChar char="§"/>
              <a:tabLst/>
              <a:defRPr sz="2800" b="1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Char char="§"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685800" indent="-22860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Char char="–"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Char char="•"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Char char="•"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charset="2"/>
              <a:buNone/>
            </a:pPr>
            <a:r>
              <a:rPr lang="en-GB" sz="3400">
                <a:solidFill>
                  <a:schemeClr val="bg1"/>
                </a:solidFill>
              </a:rPr>
              <a:t>… and in relation to OSH, most function as OSH intermediaries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AB3157F-C4FA-6CF1-FADD-D6882B202D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4029841"/>
              </p:ext>
            </p:extLst>
          </p:nvPr>
        </p:nvGraphicFramePr>
        <p:xfrm>
          <a:off x="4643252" y="457200"/>
          <a:ext cx="9753600" cy="3847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EFA27439-4DDD-CB3A-E1A3-76B6A0D720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6246266"/>
              </p:ext>
            </p:extLst>
          </p:nvPr>
        </p:nvGraphicFramePr>
        <p:xfrm>
          <a:off x="4643252" y="4364203"/>
          <a:ext cx="9753600" cy="3847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CAFA098-80F1-5140-55BB-5B3521DEDD5A}"/>
              </a:ext>
            </a:extLst>
          </p:cNvPr>
          <p:cNvSpPr txBox="1"/>
          <p:nvPr/>
        </p:nvSpPr>
        <p:spPr>
          <a:xfrm>
            <a:off x="-1983783" y="3053166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9B5E8B-270C-0248-807B-1AB38B7A09D0}"/>
              </a:ext>
            </a:extLst>
          </p:cNvPr>
          <p:cNvSpPr txBox="1"/>
          <p:nvPr/>
        </p:nvSpPr>
        <p:spPr>
          <a:xfrm>
            <a:off x="728420" y="-836908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442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picture containing person, outdoor, person, building&#10;&#10;Description automatically generated">
            <a:extLst>
              <a:ext uri="{FF2B5EF4-FFF2-40B4-BE49-F238E27FC236}">
                <a16:creationId xmlns:a16="http://schemas.microsoft.com/office/drawing/2014/main" id="{5C419369-CB1B-4B28-A16B-38760DC3C33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36534" b="21670"/>
          <a:stretch/>
        </p:blipFill>
        <p:spPr>
          <a:xfrm>
            <a:off x="0" y="0"/>
            <a:ext cx="14630400" cy="4076328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A5123C05-D5B0-444F-B0A2-89FB1FCB86F1}"/>
              </a:ext>
            </a:extLst>
          </p:cNvPr>
          <p:cNvSpPr txBox="1">
            <a:spLocks/>
          </p:cNvSpPr>
          <p:nvPr/>
        </p:nvSpPr>
        <p:spPr>
          <a:xfrm>
            <a:off x="465516" y="4074441"/>
            <a:ext cx="6120000" cy="512383"/>
          </a:xfrm>
          <a:prstGeom prst="rect">
            <a:avLst/>
          </a:prstGeom>
          <a:solidFill>
            <a:schemeClr val="accent2"/>
          </a:solidFill>
        </p:spPr>
        <p:txBody>
          <a:bodyPr anchor="t">
            <a:noAutofit/>
          </a:bodyPr>
          <a:lstStyle>
            <a:lvl1pPr marL="2286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Wingdings" charset="2"/>
              <a:buChar char="§"/>
              <a:tabLst/>
              <a:defRPr sz="2800" b="1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Char char="§"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685800" indent="-22860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Char char="–"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Char char="•"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Char char="•"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US" dirty="0">
                <a:solidFill>
                  <a:schemeClr val="bg1"/>
                </a:solidFill>
              </a:rPr>
              <a:t>is an overwhelming 86%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08623E17-B2E1-438D-ADA2-8F49356CB8FD}"/>
              </a:ext>
            </a:extLst>
          </p:cNvPr>
          <p:cNvSpPr txBox="1">
            <a:spLocks/>
          </p:cNvSpPr>
          <p:nvPr/>
        </p:nvSpPr>
        <p:spPr>
          <a:xfrm>
            <a:off x="430527" y="4578411"/>
            <a:ext cx="5325131" cy="432977"/>
          </a:xfrm>
          <a:prstGeom prst="rect">
            <a:avLst/>
          </a:prstGeom>
        </p:spPr>
        <p:txBody>
          <a:bodyPr anchor="t">
            <a:noAutofit/>
          </a:bodyPr>
          <a:lstStyle>
            <a:lvl1pPr marL="2286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Wingdings" charset="2"/>
              <a:buChar char="§"/>
              <a:tabLst/>
              <a:defRPr sz="2800" b="1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Char char="§"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685800" indent="-22860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Char char="–"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Char char="•"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Char char="•"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n-GB" sz="2400">
                <a:solidFill>
                  <a:schemeClr val="accent2"/>
                </a:solidFill>
              </a:rPr>
              <a:t>across the different stakeholders</a:t>
            </a:r>
            <a:endParaRPr lang="en-US" sz="2400">
              <a:solidFill>
                <a:schemeClr val="accent2"/>
              </a:solidFill>
            </a:endParaRP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F5B3A284-9EB9-4950-AD60-4E5865F669BA}"/>
              </a:ext>
            </a:extLst>
          </p:cNvPr>
          <p:cNvSpPr txBox="1">
            <a:spLocks/>
          </p:cNvSpPr>
          <p:nvPr/>
        </p:nvSpPr>
        <p:spPr>
          <a:xfrm>
            <a:off x="8079873" y="4074441"/>
            <a:ext cx="6120000" cy="512383"/>
          </a:xfrm>
          <a:prstGeom prst="rect">
            <a:avLst/>
          </a:prstGeom>
          <a:solidFill>
            <a:schemeClr val="accent2"/>
          </a:solidFill>
        </p:spPr>
        <p:txBody>
          <a:bodyPr anchor="t">
            <a:noAutofit/>
          </a:bodyPr>
          <a:lstStyle>
            <a:lvl1pPr marL="2286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Wingdings" charset="2"/>
              <a:buChar char="§"/>
              <a:tabLst/>
              <a:defRPr sz="2800" b="1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Char char="§"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685800" indent="-22860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Char char="–"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Char char="•"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Char char="•"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US">
                <a:solidFill>
                  <a:schemeClr val="bg1"/>
                </a:solidFill>
              </a:rPr>
              <a:t>increased </a:t>
            </a:r>
            <a:r>
              <a:rPr lang="en-GB">
                <a:solidFill>
                  <a:schemeClr val="bg1"/>
                </a:solidFill>
              </a:rPr>
              <a:t>between 2014 and 2016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F72837A7-FA1D-4E01-B6D7-60DB5DABBFA4}"/>
              </a:ext>
            </a:extLst>
          </p:cNvPr>
          <p:cNvSpPr txBox="1">
            <a:spLocks/>
          </p:cNvSpPr>
          <p:nvPr/>
        </p:nvSpPr>
        <p:spPr>
          <a:xfrm>
            <a:off x="8079873" y="4578411"/>
            <a:ext cx="6420106" cy="264151"/>
          </a:xfrm>
          <a:prstGeom prst="rect">
            <a:avLst/>
          </a:prstGeom>
        </p:spPr>
        <p:txBody>
          <a:bodyPr anchor="t">
            <a:noAutofit/>
          </a:bodyPr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Wingdings" charset="2"/>
              <a:buNone/>
              <a:tabLst/>
              <a:defRPr sz="2400" b="1" baseline="0">
                <a:solidFill>
                  <a:schemeClr val="accent2"/>
                </a:solidFill>
              </a:defRPr>
            </a:lvl1pPr>
            <a:lvl2pPr marL="457200" indent="-22860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Char char="§"/>
              <a:tabLst/>
              <a:defRPr sz="2000" baseline="0">
                <a:solidFill>
                  <a:srgbClr val="768591"/>
                </a:solidFill>
                <a:latin typeface="Arial" charset="0"/>
              </a:defRPr>
            </a:lvl2pPr>
            <a:lvl3pPr marL="685800" indent="-228600" defTabSz="550546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Char char="–"/>
              <a:defRPr sz="2000" baseline="0">
                <a:solidFill>
                  <a:srgbClr val="768591"/>
                </a:solidFill>
              </a:defRPr>
            </a:lvl3pPr>
            <a:lvl4pPr marL="914400" indent="-22860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Char char="•"/>
              <a:tabLst/>
              <a:defRPr sz="1800">
                <a:solidFill>
                  <a:srgbClr val="768591"/>
                </a:solidFill>
              </a:defRPr>
            </a:lvl4pPr>
            <a:lvl5pPr marL="1143000" indent="-22860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Char char="•"/>
              <a:defRPr sz="1800" baseline="0">
                <a:solidFill>
                  <a:srgbClr val="768591"/>
                </a:solidFill>
              </a:defRPr>
            </a:lvl5pPr>
            <a:lvl6pPr marL="3017520" indent="-274320">
              <a:spcBef>
                <a:spcPct val="20000"/>
              </a:spcBef>
              <a:buFont typeface="Arial"/>
              <a:buChar char="•"/>
              <a:defRPr sz="2400"/>
            </a:lvl6pPr>
            <a:lvl7pPr marL="3566160" indent="-274320">
              <a:spcBef>
                <a:spcPct val="20000"/>
              </a:spcBef>
              <a:buFont typeface="Arial"/>
              <a:buChar char="•"/>
              <a:defRPr sz="2400"/>
            </a:lvl7pPr>
            <a:lvl8pPr marL="4114800" indent="-274320">
              <a:spcBef>
                <a:spcPct val="20000"/>
              </a:spcBef>
              <a:buFont typeface="Arial"/>
              <a:buChar char="•"/>
              <a:defRPr sz="2400"/>
            </a:lvl8pPr>
            <a:lvl9pPr marL="4663440" indent="-274320">
              <a:spcBef>
                <a:spcPct val="20000"/>
              </a:spcBef>
              <a:buFont typeface="Arial"/>
              <a:buChar char="•"/>
              <a:defRPr sz="2400"/>
            </a:lvl9pPr>
          </a:lstStyle>
          <a:p>
            <a:r>
              <a:rPr lang="en-GB"/>
              <a:t>and has since remained consistent</a:t>
            </a: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490D47C-A1DB-4788-8119-57FFEECF847C}"/>
              </a:ext>
            </a:extLst>
          </p:cNvPr>
          <p:cNvSpPr/>
          <p:nvPr/>
        </p:nvSpPr>
        <p:spPr>
          <a:xfrm>
            <a:off x="0" y="3215"/>
            <a:ext cx="14630400" cy="4075367"/>
          </a:xfrm>
          <a:prstGeom prst="rect">
            <a:avLst/>
          </a:prstGeom>
          <a:solidFill>
            <a:srgbClr val="768A91">
              <a:alpha val="50196"/>
            </a:srgbClr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562A5D-449E-4CFF-824E-6313DB28A3BB}"/>
              </a:ext>
            </a:extLst>
          </p:cNvPr>
          <p:cNvSpPr txBox="1"/>
          <p:nvPr/>
        </p:nvSpPr>
        <p:spPr>
          <a:xfrm>
            <a:off x="430527" y="3243440"/>
            <a:ext cx="109490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>
                <a:solidFill>
                  <a:schemeClr val="bg1"/>
                </a:solidFill>
              </a:rPr>
              <a:t>Satisfaction with EU-OSHA’s work…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40CF7A-E3F7-4A75-B4BE-210856F73EE9}"/>
              </a:ext>
            </a:extLst>
          </p:cNvPr>
          <p:cNvSpPr txBox="1"/>
          <p:nvPr/>
        </p:nvSpPr>
        <p:spPr>
          <a:xfrm>
            <a:off x="9124635" y="7791423"/>
            <a:ext cx="5075238" cy="35424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200" i="1">
                <a:solidFill>
                  <a:srgbClr val="768591"/>
                </a:solidFill>
              </a:rPr>
              <a:t>Base: 904 (2022), 1,751 (2020), 1,728 (2018), 1,549 (2016), 2,882 (2014). </a:t>
            </a:r>
          </a:p>
          <a:p>
            <a:pPr algn="r"/>
            <a:r>
              <a:rPr lang="en-GB" sz="1200" i="1">
                <a:solidFill>
                  <a:srgbClr val="768591"/>
                </a:solidFill>
              </a:rPr>
              <a:t>2014,2020 and 2022 included “don’t know” option. 2014 and 2016 did not.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E992A2-8F16-3BE7-26C0-C5E881078A40}"/>
              </a:ext>
            </a:extLst>
          </p:cNvPr>
          <p:cNvSpPr txBox="1"/>
          <p:nvPr/>
        </p:nvSpPr>
        <p:spPr>
          <a:xfrm>
            <a:off x="-139485" y="-1162373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8C3F1AD4-3860-D107-7433-E8C9515B4A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3062713"/>
              </p:ext>
            </p:extLst>
          </p:nvPr>
        </p:nvGraphicFramePr>
        <p:xfrm>
          <a:off x="5755658" y="5327998"/>
          <a:ext cx="8444215" cy="2177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A4A50814-6D47-E2C3-1363-39D575EFE4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3947962"/>
              </p:ext>
            </p:extLst>
          </p:nvPr>
        </p:nvGraphicFramePr>
        <p:xfrm>
          <a:off x="-215594" y="5011388"/>
          <a:ext cx="6825494" cy="2383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00668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16" grpId="0" uiExpand="1" build="p" animBg="1"/>
      <p:bldP spid="1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picture containing person, outdoor, person, building&#10;&#10;Description automatically generated">
            <a:extLst>
              <a:ext uri="{FF2B5EF4-FFF2-40B4-BE49-F238E27FC236}">
                <a16:creationId xmlns:a16="http://schemas.microsoft.com/office/drawing/2014/main" id="{5C419369-CB1B-4B28-A16B-38760DC3C33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36534" b="21670"/>
          <a:stretch/>
        </p:blipFill>
        <p:spPr>
          <a:xfrm>
            <a:off x="0" y="0"/>
            <a:ext cx="14630400" cy="4076328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A5123C05-D5B0-444F-B0A2-89FB1FCB86F1}"/>
              </a:ext>
            </a:extLst>
          </p:cNvPr>
          <p:cNvSpPr txBox="1">
            <a:spLocks/>
          </p:cNvSpPr>
          <p:nvPr/>
        </p:nvSpPr>
        <p:spPr>
          <a:xfrm>
            <a:off x="465516" y="4074441"/>
            <a:ext cx="6120000" cy="512383"/>
          </a:xfrm>
          <a:prstGeom prst="rect">
            <a:avLst/>
          </a:prstGeom>
          <a:solidFill>
            <a:schemeClr val="accent2"/>
          </a:solidFill>
        </p:spPr>
        <p:txBody>
          <a:bodyPr anchor="t">
            <a:noAutofit/>
          </a:bodyPr>
          <a:lstStyle>
            <a:lvl1pPr marL="2286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Wingdings" charset="2"/>
              <a:buChar char="§"/>
              <a:tabLst/>
              <a:defRPr sz="2800" b="1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Char char="§"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685800" indent="-22860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Char char="–"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Char char="•"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Char char="•"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US">
                <a:solidFill>
                  <a:schemeClr val="bg1"/>
                </a:solidFill>
              </a:rPr>
              <a:t>is an overwhelming 93%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08623E17-B2E1-438D-ADA2-8F49356CB8FD}"/>
              </a:ext>
            </a:extLst>
          </p:cNvPr>
          <p:cNvSpPr txBox="1">
            <a:spLocks/>
          </p:cNvSpPr>
          <p:nvPr/>
        </p:nvSpPr>
        <p:spPr>
          <a:xfrm>
            <a:off x="430527" y="4578411"/>
            <a:ext cx="5325131" cy="432977"/>
          </a:xfrm>
          <a:prstGeom prst="rect">
            <a:avLst/>
          </a:prstGeom>
        </p:spPr>
        <p:txBody>
          <a:bodyPr anchor="t">
            <a:noAutofit/>
          </a:bodyPr>
          <a:lstStyle>
            <a:lvl1pPr marL="2286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Wingdings" charset="2"/>
              <a:buChar char="§"/>
              <a:tabLst/>
              <a:defRPr sz="2800" b="1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Char char="§"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685800" indent="-22860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Char char="–"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Char char="•"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Char char="•"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n-GB" sz="2400">
                <a:solidFill>
                  <a:schemeClr val="accent2"/>
                </a:solidFill>
              </a:rPr>
              <a:t>across the different stakeholders</a:t>
            </a:r>
            <a:endParaRPr lang="en-US" sz="2400">
              <a:solidFill>
                <a:schemeClr val="accent2"/>
              </a:solidFill>
            </a:endParaRP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F5B3A284-9EB9-4950-AD60-4E5865F669BA}"/>
              </a:ext>
            </a:extLst>
          </p:cNvPr>
          <p:cNvSpPr txBox="1">
            <a:spLocks/>
          </p:cNvSpPr>
          <p:nvPr/>
        </p:nvSpPr>
        <p:spPr>
          <a:xfrm>
            <a:off x="8079873" y="4074441"/>
            <a:ext cx="6120000" cy="512383"/>
          </a:xfrm>
          <a:prstGeom prst="rect">
            <a:avLst/>
          </a:prstGeom>
          <a:solidFill>
            <a:schemeClr val="accent2"/>
          </a:solidFill>
        </p:spPr>
        <p:txBody>
          <a:bodyPr anchor="t">
            <a:noAutofit/>
          </a:bodyPr>
          <a:lstStyle>
            <a:lvl1pPr marL="2286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Wingdings" charset="2"/>
              <a:buChar char="§"/>
              <a:tabLst/>
              <a:defRPr sz="2800" b="1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Char char="§"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685800" indent="-22860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Char char="–"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Char char="•"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Char char="•"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US">
                <a:solidFill>
                  <a:schemeClr val="bg1"/>
                </a:solidFill>
              </a:rPr>
              <a:t>when removing “don’t know”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F72837A7-FA1D-4E01-B6D7-60DB5DABBFA4}"/>
              </a:ext>
            </a:extLst>
          </p:cNvPr>
          <p:cNvSpPr txBox="1">
            <a:spLocks/>
          </p:cNvSpPr>
          <p:nvPr/>
        </p:nvSpPr>
        <p:spPr>
          <a:xfrm>
            <a:off x="8079873" y="4578411"/>
            <a:ext cx="6420106" cy="264151"/>
          </a:xfrm>
          <a:prstGeom prst="rect">
            <a:avLst/>
          </a:prstGeom>
        </p:spPr>
        <p:txBody>
          <a:bodyPr anchor="t">
            <a:noAutofit/>
          </a:bodyPr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Wingdings" charset="2"/>
              <a:buNone/>
              <a:tabLst/>
              <a:defRPr sz="2400" b="1" baseline="0">
                <a:solidFill>
                  <a:schemeClr val="accent2"/>
                </a:solidFill>
              </a:defRPr>
            </a:lvl1pPr>
            <a:lvl2pPr marL="457200" indent="-22860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Char char="§"/>
              <a:tabLst/>
              <a:defRPr sz="2000" baseline="0">
                <a:solidFill>
                  <a:srgbClr val="768591"/>
                </a:solidFill>
                <a:latin typeface="Arial" charset="0"/>
              </a:defRPr>
            </a:lvl2pPr>
            <a:lvl3pPr marL="685800" indent="-228600" defTabSz="550546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Char char="–"/>
              <a:defRPr sz="2000" baseline="0">
                <a:solidFill>
                  <a:srgbClr val="768591"/>
                </a:solidFill>
              </a:defRPr>
            </a:lvl3pPr>
            <a:lvl4pPr marL="914400" indent="-22860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Char char="•"/>
              <a:tabLst/>
              <a:defRPr sz="1800">
                <a:solidFill>
                  <a:srgbClr val="768591"/>
                </a:solidFill>
              </a:defRPr>
            </a:lvl4pPr>
            <a:lvl5pPr marL="1143000" indent="-22860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Char char="•"/>
              <a:defRPr sz="1800" baseline="0">
                <a:solidFill>
                  <a:srgbClr val="768591"/>
                </a:solidFill>
              </a:defRPr>
            </a:lvl5pPr>
            <a:lvl6pPr marL="3017520" indent="-274320">
              <a:spcBef>
                <a:spcPct val="20000"/>
              </a:spcBef>
              <a:buFont typeface="Arial"/>
              <a:buChar char="•"/>
              <a:defRPr sz="2400"/>
            </a:lvl6pPr>
            <a:lvl7pPr marL="3566160" indent="-274320">
              <a:spcBef>
                <a:spcPct val="20000"/>
              </a:spcBef>
              <a:buFont typeface="Arial"/>
              <a:buChar char="•"/>
              <a:defRPr sz="2400"/>
            </a:lvl7pPr>
            <a:lvl8pPr marL="4114800" indent="-274320">
              <a:spcBef>
                <a:spcPct val="20000"/>
              </a:spcBef>
              <a:buFont typeface="Arial"/>
              <a:buChar char="•"/>
              <a:defRPr sz="2400"/>
            </a:lvl8pPr>
            <a:lvl9pPr marL="4663440" indent="-274320">
              <a:spcBef>
                <a:spcPct val="20000"/>
              </a:spcBef>
              <a:buFont typeface="Arial"/>
              <a:buChar char="•"/>
              <a:defRPr sz="2400"/>
            </a:lvl9pPr>
          </a:lstStyle>
          <a:p>
            <a:r>
              <a:rPr lang="en-GB"/>
              <a:t>shows an increase from 2018 to 2020</a:t>
            </a: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490D47C-A1DB-4788-8119-57FFEECF847C}"/>
              </a:ext>
            </a:extLst>
          </p:cNvPr>
          <p:cNvSpPr/>
          <p:nvPr/>
        </p:nvSpPr>
        <p:spPr>
          <a:xfrm>
            <a:off x="0" y="-930"/>
            <a:ext cx="14630400" cy="4075367"/>
          </a:xfrm>
          <a:prstGeom prst="rect">
            <a:avLst/>
          </a:prstGeom>
          <a:solidFill>
            <a:srgbClr val="768A91">
              <a:alpha val="50196"/>
            </a:srgbClr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562A5D-449E-4CFF-824E-6313DB28A3BB}"/>
              </a:ext>
            </a:extLst>
          </p:cNvPr>
          <p:cNvSpPr txBox="1"/>
          <p:nvPr/>
        </p:nvSpPr>
        <p:spPr>
          <a:xfrm>
            <a:off x="88900" y="3243440"/>
            <a:ext cx="1441107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>
                <a:solidFill>
                  <a:schemeClr val="bg1"/>
                </a:solidFill>
              </a:rPr>
              <a:t>Satisfaction with EU-OSHA’s work </a:t>
            </a:r>
            <a:r>
              <a:rPr lang="en-GB" sz="2400" b="1">
                <a:solidFill>
                  <a:schemeClr val="bg1"/>
                </a:solidFill>
              </a:rPr>
              <a:t>when excluding don’t know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40CF7A-E3F7-4A75-B4BE-210856F73EE9}"/>
              </a:ext>
            </a:extLst>
          </p:cNvPr>
          <p:cNvSpPr txBox="1"/>
          <p:nvPr/>
        </p:nvSpPr>
        <p:spPr>
          <a:xfrm>
            <a:off x="9051873" y="7637070"/>
            <a:ext cx="5148000" cy="37082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200" i="1" dirty="0">
                <a:solidFill>
                  <a:srgbClr val="768591"/>
                </a:solidFill>
              </a:rPr>
              <a:t>Base: 904 (2022), 1,751 (2020), 1,728 (2018), 1,549 (2016), 2,882 (2014). </a:t>
            </a:r>
          </a:p>
          <a:p>
            <a:pPr algn="r"/>
            <a:r>
              <a:rPr lang="en-GB" sz="1200" i="1" dirty="0">
                <a:solidFill>
                  <a:srgbClr val="768591"/>
                </a:solidFill>
              </a:rPr>
              <a:t>Respondents who said “don’t know” in 2014, 2020 and 2022 have been excluded.</a:t>
            </a:r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465AF1D1-7C95-27CE-15F9-798ACAB002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2841323"/>
              </p:ext>
            </p:extLst>
          </p:nvPr>
        </p:nvGraphicFramePr>
        <p:xfrm>
          <a:off x="-215594" y="5011388"/>
          <a:ext cx="6825494" cy="2383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99205353-0FE7-2CF4-EEF4-6F570E4402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8077034"/>
              </p:ext>
            </p:extLst>
          </p:nvPr>
        </p:nvGraphicFramePr>
        <p:xfrm>
          <a:off x="5755658" y="5122150"/>
          <a:ext cx="8444215" cy="2383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305351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16" grpId="0" uiExpand="1" build="p" animBg="1"/>
      <p:bldP spid="1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" name="Chart 45">
            <a:extLst>
              <a:ext uri="{FF2B5EF4-FFF2-40B4-BE49-F238E27FC236}">
                <a16:creationId xmlns:a16="http://schemas.microsoft.com/office/drawing/2014/main" id="{4DBE0AE1-BCE1-59B5-62D1-C3530988AE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3708133"/>
              </p:ext>
            </p:extLst>
          </p:nvPr>
        </p:nvGraphicFramePr>
        <p:xfrm>
          <a:off x="250576" y="3257488"/>
          <a:ext cx="3471657" cy="3404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5C3EF328-0D03-4E61-A46F-02A1FAD395D0}"/>
              </a:ext>
            </a:extLst>
          </p:cNvPr>
          <p:cNvSpPr/>
          <p:nvPr/>
        </p:nvSpPr>
        <p:spPr>
          <a:xfrm>
            <a:off x="0" y="6883172"/>
            <a:ext cx="14630400" cy="55429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FE97428-FB7B-421B-9B77-D75CF9D1BFA0}"/>
              </a:ext>
            </a:extLst>
          </p:cNvPr>
          <p:cNvSpPr txBox="1"/>
          <p:nvPr/>
        </p:nvSpPr>
        <p:spPr>
          <a:xfrm>
            <a:off x="397454" y="2877802"/>
            <a:ext cx="9322131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>
                <a:solidFill>
                  <a:schemeClr val="accent2"/>
                </a:solidFill>
              </a:rPr>
              <a:t>Attitudes towards EU-OSHA are positive across stakeholder groups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49F185C-B8EF-49ED-AF0C-8C0C753EDD5C}"/>
              </a:ext>
            </a:extLst>
          </p:cNvPr>
          <p:cNvSpPr txBox="1"/>
          <p:nvPr/>
        </p:nvSpPr>
        <p:spPr>
          <a:xfrm>
            <a:off x="0" y="6920956"/>
            <a:ext cx="1463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>
                <a:solidFill>
                  <a:schemeClr val="tx2">
                    <a:lumMod val="75000"/>
                  </a:schemeClr>
                </a:solidFill>
              </a:rPr>
              <a:t>Those who do not fit in a stakeholder group more often said they ‘don’t know’ and less often said they ‘agree’ or ‘strongly agree’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23E174E-45C2-4C73-961C-E0E0F581A23A}"/>
              </a:ext>
            </a:extLst>
          </p:cNvPr>
          <p:cNvSpPr txBox="1"/>
          <p:nvPr/>
        </p:nvSpPr>
        <p:spPr>
          <a:xfrm>
            <a:off x="386294" y="3304140"/>
            <a:ext cx="2280063" cy="3321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768591"/>
                </a:solidFill>
              </a:rPr>
              <a:t>Policy-maker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9D63D47-81E5-4E7B-9FBF-FF5A54679AC7}"/>
              </a:ext>
            </a:extLst>
          </p:cNvPr>
          <p:cNvSpPr txBox="1"/>
          <p:nvPr/>
        </p:nvSpPr>
        <p:spPr>
          <a:xfrm>
            <a:off x="386294" y="4082829"/>
            <a:ext cx="2280063" cy="3321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768591"/>
                </a:solidFill>
              </a:rPr>
              <a:t>Researcher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52F10A1-23EF-455E-A0CE-0B76B8755D43}"/>
              </a:ext>
            </a:extLst>
          </p:cNvPr>
          <p:cNvSpPr txBox="1"/>
          <p:nvPr/>
        </p:nvSpPr>
        <p:spPr>
          <a:xfrm>
            <a:off x="386294" y="4855494"/>
            <a:ext cx="2280063" cy="3321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768591"/>
                </a:solidFill>
              </a:rPr>
              <a:t>OSH intermediary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0D1548C-FCD4-4F0B-A5B3-3637B91131D4}"/>
              </a:ext>
            </a:extLst>
          </p:cNvPr>
          <p:cNvSpPr txBox="1"/>
          <p:nvPr/>
        </p:nvSpPr>
        <p:spPr>
          <a:xfrm>
            <a:off x="386294" y="5643478"/>
            <a:ext cx="3108345" cy="31737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200"/>
              </a:spcBef>
            </a:pPr>
            <a:r>
              <a:rPr lang="en-GB" sz="1800">
                <a:solidFill>
                  <a:srgbClr val="768591"/>
                </a:solidFill>
              </a:rPr>
              <a:t>Policy maker and Researcher 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9302732-E126-4BE6-A7A3-104C72E7C215}"/>
              </a:ext>
            </a:extLst>
          </p:cNvPr>
          <p:cNvSpPr txBox="1"/>
          <p:nvPr/>
        </p:nvSpPr>
        <p:spPr>
          <a:xfrm>
            <a:off x="9042400" y="7640993"/>
            <a:ext cx="5113367" cy="372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768591"/>
                </a:solidFill>
              </a:rPr>
              <a:t>Base: 4861 (policy-makers), 515 (researchers), </a:t>
            </a:r>
            <a:br>
              <a:rPr lang="en-GB" sz="1200" i="1">
                <a:solidFill>
                  <a:srgbClr val="768591"/>
                </a:solidFill>
              </a:rPr>
            </a:br>
            <a:r>
              <a:rPr lang="en-GB" sz="1200" i="1">
                <a:solidFill>
                  <a:srgbClr val="768591"/>
                </a:solidFill>
              </a:rPr>
              <a:t>1487 (workplace intermediaries), 1296 (Policy maker and Researcher)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B27062-3C3C-09F6-DEA3-8BBD08801931}"/>
              </a:ext>
            </a:extLst>
          </p:cNvPr>
          <p:cNvSpPr txBox="1"/>
          <p:nvPr/>
        </p:nvSpPr>
        <p:spPr>
          <a:xfrm>
            <a:off x="-635431" y="914400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  <p:graphicFrame>
        <p:nvGraphicFramePr>
          <p:cNvPr id="35" name="Chart 34">
            <a:extLst>
              <a:ext uri="{FF2B5EF4-FFF2-40B4-BE49-F238E27FC236}">
                <a16:creationId xmlns:a16="http://schemas.microsoft.com/office/drawing/2014/main" id="{D368FC7D-0C8E-909A-B4A0-045518984F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4623659"/>
              </p:ext>
            </p:extLst>
          </p:nvPr>
        </p:nvGraphicFramePr>
        <p:xfrm>
          <a:off x="7051837" y="3275200"/>
          <a:ext cx="3772681" cy="3404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5" name="Chart 44">
            <a:extLst>
              <a:ext uri="{FF2B5EF4-FFF2-40B4-BE49-F238E27FC236}">
                <a16:creationId xmlns:a16="http://schemas.microsoft.com/office/drawing/2014/main" id="{A95D0FDF-9808-A4C4-ECD5-8563BB8401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6673176"/>
              </p:ext>
            </p:extLst>
          </p:nvPr>
        </p:nvGraphicFramePr>
        <p:xfrm>
          <a:off x="10622940" y="3257488"/>
          <a:ext cx="4007460" cy="3404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40" name="Picture Placeholder 38" descr="Compass">
            <a:extLst>
              <a:ext uri="{FF2B5EF4-FFF2-40B4-BE49-F238E27FC236}">
                <a16:creationId xmlns:a16="http://schemas.microsoft.com/office/drawing/2014/main" id="{DF92B66A-3339-6918-7F6B-ACD56733FC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t="5544" b="5544"/>
          <a:stretch>
            <a:fillRect/>
          </a:stretch>
        </p:blipFill>
        <p:spPr>
          <a:xfrm>
            <a:off x="10824518" y="233841"/>
            <a:ext cx="759112" cy="674766"/>
          </a:xfrm>
          <a:prstGeom prst="rect">
            <a:avLst/>
          </a:prstGeom>
        </p:spPr>
      </p:pic>
      <p:sp>
        <p:nvSpPr>
          <p:cNvPr id="41" name="Text Placeholder 23">
            <a:extLst>
              <a:ext uri="{FF2B5EF4-FFF2-40B4-BE49-F238E27FC236}">
                <a16:creationId xmlns:a16="http://schemas.microsoft.com/office/drawing/2014/main" id="{CE38BA46-6361-4A75-21F4-B74693EBD785}"/>
              </a:ext>
            </a:extLst>
          </p:cNvPr>
          <p:cNvSpPr txBox="1">
            <a:spLocks/>
          </p:cNvSpPr>
          <p:nvPr/>
        </p:nvSpPr>
        <p:spPr>
          <a:xfrm>
            <a:off x="10884345" y="1021271"/>
            <a:ext cx="2560320" cy="392539"/>
          </a:xfrm>
          <a:prstGeom prst="rect">
            <a:avLst/>
          </a:prstGeom>
        </p:spPr>
        <p:txBody>
          <a:bodyPr vert="horz" lIns="0" tIns="45720" rIns="0" bIns="45720" rtlCol="0" anchor="b">
            <a:noAutofit/>
          </a:bodyPr>
          <a:lstStyle>
            <a:lvl1pPr marL="0" indent="0" algn="l" defTabSz="54864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charset="2"/>
              <a:buNone/>
              <a:tabLst/>
              <a:defRPr sz="24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01930" indent="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None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480060" indent="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None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691516" indent="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None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889636" indent="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None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84%</a:t>
            </a:r>
          </a:p>
        </p:txBody>
      </p:sp>
      <p:sp>
        <p:nvSpPr>
          <p:cNvPr id="42" name="Text Placeholder 24">
            <a:extLst>
              <a:ext uri="{FF2B5EF4-FFF2-40B4-BE49-F238E27FC236}">
                <a16:creationId xmlns:a16="http://schemas.microsoft.com/office/drawing/2014/main" id="{E895FE8F-F647-501E-1627-121EA66A6EAD}"/>
              </a:ext>
            </a:extLst>
          </p:cNvPr>
          <p:cNvSpPr txBox="1">
            <a:spLocks/>
          </p:cNvSpPr>
          <p:nvPr/>
        </p:nvSpPr>
        <p:spPr>
          <a:xfrm>
            <a:off x="10884345" y="1455938"/>
            <a:ext cx="2560320" cy="1136221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0" indent="0" algn="l" defTabSz="54864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charset="2"/>
              <a:buNone/>
              <a:tabLst/>
              <a:defRPr sz="18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01930" indent="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None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480060" indent="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None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691516" indent="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None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889636" indent="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None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EU-OSHA </a:t>
            </a:r>
            <a:r>
              <a:rPr lang="en-GB" b="1"/>
              <a:t>guides me</a:t>
            </a:r>
            <a:br>
              <a:rPr lang="en-GB" b="1"/>
            </a:br>
            <a:r>
              <a:rPr lang="en-GB"/>
              <a:t>to the knowledge I need on OSH</a:t>
            </a:r>
          </a:p>
        </p:txBody>
      </p:sp>
      <p:sp>
        <p:nvSpPr>
          <p:cNvPr id="43" name="Text Placeholder 19">
            <a:extLst>
              <a:ext uri="{FF2B5EF4-FFF2-40B4-BE49-F238E27FC236}">
                <a16:creationId xmlns:a16="http://schemas.microsoft.com/office/drawing/2014/main" id="{B4A7DB85-48DB-26B8-3F30-9F2C77FCFFA9}"/>
              </a:ext>
            </a:extLst>
          </p:cNvPr>
          <p:cNvSpPr txBox="1">
            <a:spLocks/>
          </p:cNvSpPr>
          <p:nvPr/>
        </p:nvSpPr>
        <p:spPr>
          <a:xfrm>
            <a:off x="7531631" y="981833"/>
            <a:ext cx="2560320" cy="392539"/>
          </a:xfrm>
          <a:prstGeom prst="rect">
            <a:avLst/>
          </a:prstGeom>
        </p:spPr>
        <p:txBody>
          <a:bodyPr vert="horz" lIns="0" tIns="45720" rIns="0" bIns="45720" rtlCol="0" anchor="b">
            <a:noAutofit/>
          </a:bodyPr>
          <a:lstStyle>
            <a:lvl1pPr marL="0" indent="0" algn="l" defTabSz="54864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charset="2"/>
              <a:buNone/>
              <a:tabLst/>
              <a:defRPr sz="24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01930" indent="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None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480060" indent="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None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691516" indent="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None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889636" indent="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None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84%</a:t>
            </a:r>
          </a:p>
        </p:txBody>
      </p:sp>
      <p:sp>
        <p:nvSpPr>
          <p:cNvPr id="47" name="Text Placeholder 20">
            <a:extLst>
              <a:ext uri="{FF2B5EF4-FFF2-40B4-BE49-F238E27FC236}">
                <a16:creationId xmlns:a16="http://schemas.microsoft.com/office/drawing/2014/main" id="{D4C4279B-8075-C047-4990-F445826DFA4B}"/>
              </a:ext>
            </a:extLst>
          </p:cNvPr>
          <p:cNvSpPr txBox="1">
            <a:spLocks/>
          </p:cNvSpPr>
          <p:nvPr/>
        </p:nvSpPr>
        <p:spPr>
          <a:xfrm>
            <a:off x="689278" y="1416500"/>
            <a:ext cx="2560320" cy="1136221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0" indent="0" algn="l" defTabSz="54864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charset="2"/>
              <a:buNone/>
              <a:tabLst/>
              <a:defRPr sz="18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01930" indent="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None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480060" indent="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None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691516" indent="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None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889636" indent="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None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The work of EU-OSHA addresses the </a:t>
            </a:r>
            <a:r>
              <a:rPr lang="en-GB" b="1"/>
              <a:t>right priorities </a:t>
            </a:r>
            <a:r>
              <a:rPr lang="en-GB"/>
              <a:t>on OSH</a:t>
            </a:r>
          </a:p>
        </p:txBody>
      </p:sp>
      <p:pic>
        <p:nvPicPr>
          <p:cNvPr id="48" name="Picture Placeholder 43" descr="List">
            <a:extLst>
              <a:ext uri="{FF2B5EF4-FFF2-40B4-BE49-F238E27FC236}">
                <a16:creationId xmlns:a16="http://schemas.microsoft.com/office/drawing/2014/main" id="{B9314082-C6BD-C2DF-2239-425ADF23E9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 t="5544" b="5544"/>
          <a:stretch>
            <a:fillRect/>
          </a:stretch>
        </p:blipFill>
        <p:spPr>
          <a:xfrm>
            <a:off x="670046" y="214333"/>
            <a:ext cx="758825" cy="674688"/>
          </a:xfrm>
          <a:prstGeom prst="rect">
            <a:avLst/>
          </a:prstGeom>
        </p:spPr>
      </p:pic>
      <p:sp>
        <p:nvSpPr>
          <p:cNvPr id="51" name="Text Placeholder 15">
            <a:extLst>
              <a:ext uri="{FF2B5EF4-FFF2-40B4-BE49-F238E27FC236}">
                <a16:creationId xmlns:a16="http://schemas.microsoft.com/office/drawing/2014/main" id="{496D272B-EFD4-E4D3-E58E-7F28A5721EE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124585" y="901190"/>
            <a:ext cx="2560320" cy="392539"/>
          </a:xfrm>
        </p:spPr>
        <p:txBody>
          <a:bodyPr/>
          <a:lstStyle/>
          <a:p>
            <a:r>
              <a:rPr lang="en-GB"/>
              <a:t>87%</a:t>
            </a:r>
          </a:p>
        </p:txBody>
      </p:sp>
      <p:pic>
        <p:nvPicPr>
          <p:cNvPr id="55" name="Picture Placeholder 3" descr="Research">
            <a:extLst>
              <a:ext uri="{FF2B5EF4-FFF2-40B4-BE49-F238E27FC236}">
                <a16:creationId xmlns:a16="http://schemas.microsoft.com/office/drawing/2014/main" id="{4E2A4F99-FFA6-3D13-CCBC-0316812650E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 t="5544" b="5544"/>
          <a:stretch>
            <a:fillRect/>
          </a:stretch>
        </p:blipFill>
        <p:spPr>
          <a:xfrm>
            <a:off x="3972923" y="167728"/>
            <a:ext cx="759112" cy="674766"/>
          </a:xfrm>
        </p:spPr>
      </p:pic>
      <p:sp>
        <p:nvSpPr>
          <p:cNvPr id="57" name="Text Placeholder 8">
            <a:extLst>
              <a:ext uri="{FF2B5EF4-FFF2-40B4-BE49-F238E27FC236}">
                <a16:creationId xmlns:a16="http://schemas.microsoft.com/office/drawing/2014/main" id="{51B46ADD-A5F2-EFAC-1AE5-19D7079C83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38955" y="1324842"/>
            <a:ext cx="2560320" cy="1136221"/>
          </a:xfrm>
        </p:spPr>
        <p:txBody>
          <a:bodyPr/>
          <a:lstStyle/>
          <a:p>
            <a:r>
              <a:rPr lang="en-GB"/>
              <a:t>EU-OSHA </a:t>
            </a:r>
            <a:r>
              <a:rPr lang="en-GB" b="1"/>
              <a:t>provides access</a:t>
            </a:r>
            <a:r>
              <a:rPr lang="en-GB"/>
              <a:t> to relevant research and </a:t>
            </a:r>
            <a:br>
              <a:rPr lang="en-GB"/>
            </a:br>
            <a:r>
              <a:rPr lang="en-GB"/>
              <a:t>knowledge on OSH</a:t>
            </a:r>
          </a:p>
        </p:txBody>
      </p:sp>
      <p:pic>
        <p:nvPicPr>
          <p:cNvPr id="64" name="Picture Placeholder 32" descr="Badge Follow">
            <a:extLst>
              <a:ext uri="{FF2B5EF4-FFF2-40B4-BE49-F238E27FC236}">
                <a16:creationId xmlns:a16="http://schemas.microsoft.com/office/drawing/2014/main" id="{386D54AD-84B6-A242-462F-9BC0B2AB961B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t="5637" b="5637"/>
          <a:stretch>
            <a:fillRect/>
          </a:stretch>
        </p:blipFill>
        <p:spPr>
          <a:xfrm>
            <a:off x="7402824" y="194403"/>
            <a:ext cx="759112" cy="674766"/>
          </a:xfrm>
        </p:spPr>
      </p:pic>
      <p:sp>
        <p:nvSpPr>
          <p:cNvPr id="65" name="Text Placeholder 11">
            <a:extLst>
              <a:ext uri="{FF2B5EF4-FFF2-40B4-BE49-F238E27FC236}">
                <a16:creationId xmlns:a16="http://schemas.microsoft.com/office/drawing/2014/main" id="{2061BB61-0D27-6837-8913-C43BE6D1CDA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5763" y="947795"/>
            <a:ext cx="2560320" cy="392539"/>
          </a:xfrm>
        </p:spPr>
        <p:txBody>
          <a:bodyPr/>
          <a:lstStyle/>
          <a:p>
            <a:r>
              <a:rPr lang="en-GB"/>
              <a:t>88%</a:t>
            </a:r>
          </a:p>
        </p:txBody>
      </p:sp>
      <p:sp>
        <p:nvSpPr>
          <p:cNvPr id="66" name="Text Placeholder 12">
            <a:extLst>
              <a:ext uri="{FF2B5EF4-FFF2-40B4-BE49-F238E27FC236}">
                <a16:creationId xmlns:a16="http://schemas.microsoft.com/office/drawing/2014/main" id="{ACD28A90-98E3-77D6-C8C6-1703BA08A8E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364627" y="1416500"/>
            <a:ext cx="2560320" cy="1136221"/>
          </a:xfrm>
        </p:spPr>
        <p:txBody>
          <a:bodyPr/>
          <a:lstStyle/>
          <a:p>
            <a:r>
              <a:rPr lang="en-GB"/>
              <a:t>The work of EU-OSHA </a:t>
            </a:r>
            <a:r>
              <a:rPr lang="en-GB" b="1"/>
              <a:t>adds value </a:t>
            </a:r>
            <a:r>
              <a:rPr lang="en-GB"/>
              <a:t>to the work on OSH done by others</a:t>
            </a:r>
          </a:p>
        </p:txBody>
      </p:sp>
      <p:graphicFrame>
        <p:nvGraphicFramePr>
          <p:cNvPr id="67" name="Chart 66">
            <a:extLst>
              <a:ext uri="{FF2B5EF4-FFF2-40B4-BE49-F238E27FC236}">
                <a16:creationId xmlns:a16="http://schemas.microsoft.com/office/drawing/2014/main" id="{716FEF21-2114-ABD3-8877-3CFA01E770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5885751"/>
              </p:ext>
            </p:extLst>
          </p:nvPr>
        </p:nvGraphicFramePr>
        <p:xfrm>
          <a:off x="3707618" y="3255862"/>
          <a:ext cx="3471658" cy="3404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</p:spTree>
    <p:extLst>
      <p:ext uri="{BB962C8B-B14F-4D97-AF65-F5344CB8AC3E}">
        <p14:creationId xmlns:p14="http://schemas.microsoft.com/office/powerpoint/2010/main" val="2023790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7" grpId="0"/>
      <p:bldP spid="29" grpId="0"/>
      <p:bldP spid="2" grpId="0"/>
      <p:bldP spid="34" grpId="0"/>
      <p:bldP spid="36" grpId="0"/>
      <p:bldP spid="37" grpId="0"/>
    </p:bldLst>
  </p:timing>
</p:sld>
</file>

<file path=ppt/theme/theme1.xml><?xml version="1.0" encoding="utf-8"?>
<a:theme xmlns:a="http://schemas.openxmlformats.org/drawingml/2006/main" name="ICF_Master_2017">
  <a:themeElements>
    <a:clrScheme name="ICF 2017">
      <a:dk1>
        <a:srgbClr val="000000"/>
      </a:dk1>
      <a:lt1>
        <a:srgbClr val="FFFFFF"/>
      </a:lt1>
      <a:dk2>
        <a:srgbClr val="768A91"/>
      </a:dk2>
      <a:lt2>
        <a:srgbClr val="D8E0E3"/>
      </a:lt2>
      <a:accent1>
        <a:srgbClr val="00538B"/>
      </a:accent1>
      <a:accent2>
        <a:srgbClr val="00A2E0"/>
      </a:accent2>
      <a:accent3>
        <a:srgbClr val="00AFAA"/>
      </a:accent3>
      <a:accent4>
        <a:srgbClr val="69C14C"/>
      </a:accent4>
      <a:accent5>
        <a:srgbClr val="F6A941"/>
      </a:accent5>
      <a:accent6>
        <a:srgbClr val="E10859"/>
      </a:accent6>
      <a:hlink>
        <a:srgbClr val="00538B"/>
      </a:hlink>
      <a:folHlink>
        <a:srgbClr val="00A2E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A2E0"/>
        </a:solidFill>
        <a:ln w="12700" cmpd="sng">
          <a:noFill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/>
      <a:bodyPr wrap="square" lIns="0" tIns="0" rIns="0" bIns="0" rtlCol="0">
        <a:noAutofit/>
      </a:bodyPr>
      <a:lstStyle>
        <a:defPPr marL="0" indent="0" algn="ctr">
          <a:spcBef>
            <a:spcPts val="1200"/>
          </a:spcBef>
          <a:spcAft>
            <a:spcPts val="0"/>
          </a:spcAft>
          <a:buNone/>
          <a:defRPr sz="2200" dirty="0" smtClean="0">
            <a:solidFill>
              <a:srgbClr val="76859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CF_Template_Wide_Jan_2019" id="{B9A23F18-2642-A04C-897A-D2B14E26C017}" vid="{0A23DE78-7F2D-174B-BD35-597A8808C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692953644DA6459B6E4F87CFCEB053" ma:contentTypeVersion="6" ma:contentTypeDescription="Create a new document." ma:contentTypeScope="" ma:versionID="337020f7ab3b51ce71582fc330e034ed">
  <xsd:schema xmlns:xsd="http://www.w3.org/2001/XMLSchema" xmlns:xs="http://www.w3.org/2001/XMLSchema" xmlns:p="http://schemas.microsoft.com/office/2006/metadata/properties" xmlns:ns2="60ceb9e0-1d2d-43ce-b44a-a4852159bcce" xmlns:ns3="11c2a9bb-5dc5-4c36-88b7-3839a7895e54" targetNamespace="http://schemas.microsoft.com/office/2006/metadata/properties" ma:root="true" ma:fieldsID="25cb0366cb16b352050cacbaabd0d0f0" ns2:_="" ns3:_="">
    <xsd:import namespace="60ceb9e0-1d2d-43ce-b44a-a4852159bcce"/>
    <xsd:import namespace="11c2a9bb-5dc5-4c36-88b7-3839a7895e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ceb9e0-1d2d-43ce-b44a-a4852159bc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c2a9bb-5dc5-4c36-88b7-3839a7895e5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CAD49B4-0974-4024-97B9-276BB18C28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0ceb9e0-1d2d-43ce-b44a-a4852159bcce"/>
    <ds:schemaRef ds:uri="11c2a9bb-5dc5-4c36-88b7-3839a7895e5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4AB6F67-2586-41F3-9E2A-03E7B7391B8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45DAF0A-40E9-4D6B-9A11-10F90D2B6AAE}">
  <ds:schemaRefs>
    <ds:schemaRef ds:uri="http://schemas.microsoft.com/office/2006/documentManagement/types"/>
    <ds:schemaRef ds:uri="11c2a9bb-5dc5-4c36-88b7-3839a7895e54"/>
    <ds:schemaRef ds:uri="60ceb9e0-1d2d-43ce-b44a-a4852159bcce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2559</Words>
  <Application>Microsoft Office PowerPoint</Application>
  <PresentationFormat>Custom</PresentationFormat>
  <Paragraphs>513</Paragraphs>
  <Slides>39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Arial</vt:lpstr>
      <vt:lpstr>Arial Narrow</vt:lpstr>
      <vt:lpstr>Calibri</vt:lpstr>
      <vt:lpstr>Lucida Grande</vt:lpstr>
      <vt:lpstr>Wingdings</vt:lpstr>
      <vt:lpstr>ICF_Master_2017</vt:lpstr>
      <vt:lpstr>EU-OSHA Stakeholder Survey</vt:lpstr>
      <vt:lpstr>Overview of the survey </vt:lpstr>
      <vt:lpstr>Most respondents</vt:lpstr>
      <vt:lpstr>Across 2014  to 2020, consistently most respondents work in Italy, Spain  and Portugal</vt:lpstr>
      <vt:lpstr>Most respondents work at private enterprises  or national public bodies</vt:lpstr>
      <vt:lpstr>Most respondents work as an employee…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Purpose of use over time</vt:lpstr>
      <vt:lpstr>PowerPoint Presentation</vt:lpstr>
      <vt:lpstr>PowerPoint Presentation</vt:lpstr>
      <vt:lpstr>PowerPoint Presentation</vt:lpstr>
      <vt:lpstr>Overview of familiarity over time</vt:lpstr>
      <vt:lpstr>Respondents’ familiarity towards previous (2016-2020) and new activities (2022)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Overall, 323 responses indicated they had used the COVID-19 information and products.  36 responses indicated they did not use the information and products </vt:lpstr>
      <vt:lpstr>PowerPoint Presentation</vt:lpstr>
      <vt:lpstr>Overall, the work of EU-OSHA has filled a gap in the activities and knowledge available at a national level </vt:lpstr>
      <vt:lpstr>PowerPoint Presentation</vt:lpstr>
      <vt:lpstr>For further information contact: Miranda.McMinn@icf.com Benjamin.Firth@icf.com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EU-OSHA Stakeholder Survey</dc:title>
  <dc:creator>ICF</dc:creator>
  <cp:lastModifiedBy>Ilaria Piccioli</cp:lastModifiedBy>
  <cp:revision>6</cp:revision>
  <dcterms:created xsi:type="dcterms:W3CDTF">2020-07-13T15:09:06Z</dcterms:created>
  <dcterms:modified xsi:type="dcterms:W3CDTF">2022-07-14T15:04:11Z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0x010100EE692953644DA6459B6E4F87CFCEB053</vt:lpwstr>
  </property>
</Properties>
</file>