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26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10" autoAdjust="0"/>
    <p:restoredTop sz="95232"/>
  </p:normalViewPr>
  <p:slideViewPr>
    <p:cSldViewPr>
      <p:cViewPr varScale="1">
        <p:scale>
          <a:sx n="129" d="100"/>
          <a:sy n="129" d="100"/>
        </p:scale>
        <p:origin x="1506" y="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nl-NL">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nl-NL">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nl-NL">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nl-NL">
                <a:solidFill>
                  <a:schemeClr val="tx2"/>
                </a:solidFill>
                <a:ea typeface=""/>
                <a:cs typeface="Trebuchet MS"/>
              </a:rPr>
              <a:t>Europees Agentschap voor veiligheid en gezondheid op het werk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nl-NL">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nl-NL" sz="2400" b="1">
                <a:solidFill>
                  <a:schemeClr val="tx2"/>
                </a:solidFill>
                <a:ea typeface=""/>
              </a:rPr>
              <a:t>HARTELIJK DANK!</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Auteur: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Projectbeheer: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Het Europees Agentschap voor veiligheid en gezondheid op het werk of personen die namens het agentschap optreden, zijn niet aansprakelijk voor het gebruik dat eventueel van de volgende informatie wordt gemaakt.</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 Europees Agentschap voor veiligheid en gezondheid op het werk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Overname met bronvermelding toegestaan.</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Voor gebruik of overname van fotografisch of ander materiaal dat niet onder het auteursrecht van het Europees Agentschap voor veiligheid en gezondheid op het werk valt, is rechtstreekse toestemming van de rechthebbenden nodig.</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nl-NL"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l-NL" sz="675"/>
              <a:t>Veilig en gezond aan ’t werk, dat raakt iedereen. Goed voor jou en voor de zaak.</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nl-NL"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www.esener.eu/"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nl-NL" noProof="0"/>
              <a:t>Esener 2024 – Belangrijkste inzichten uit de eerste resultaten</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866416" cy="307777"/>
          </a:xfrm>
        </p:spPr>
        <p:txBody>
          <a:bodyPr wrap="square">
            <a:spAutoFit/>
          </a:bodyPr>
          <a:lstStyle/>
          <a:p>
            <a:r>
              <a:rPr lang="nl-NL" sz="2000" noProof="0" dirty="0"/>
              <a:t>Europese bedrijvenenquête naar nieuwe en opkomende risico’s</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l-NL" sz="675"/>
              <a:t>Veilig en gezond aan ’t werk, dat raakt iedereen. Goed voor jou en voor de zaak.</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93498" y="937343"/>
            <a:ext cx="7272610"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Enquêterondes</a:t>
            </a:r>
            <a:r>
              <a:rPr lang="nl-NL" sz="1400" noProof="0" dirty="0">
                <a:latin typeface="Arial"/>
                <a:cs typeface="Arial"/>
              </a:rPr>
              <a:t>: 2009-2014-2019-2024.</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Werkwijze</a:t>
            </a:r>
            <a:r>
              <a:rPr lang="nl-NL" sz="1400" noProof="0" dirty="0">
                <a:latin typeface="Arial"/>
                <a:cs typeface="Arial"/>
              </a:rPr>
              <a:t>: computerondersteund telefoongesprek (CATI)/online.</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Landen</a:t>
            </a:r>
            <a:r>
              <a:rPr lang="nl-NL" sz="1400" noProof="0" dirty="0">
                <a:latin typeface="Arial"/>
                <a:cs typeface="Arial"/>
              </a:rPr>
              <a:t>: ten minste EU-27 + IJsland en Noorwegen + Zwitserland.</a:t>
            </a:r>
          </a:p>
          <a:p>
            <a:pPr marL="298450" marR="5080" indent="-285750" algn="just">
              <a:lnSpc>
                <a:spcPct val="100000"/>
              </a:lnSpc>
              <a:spcBef>
                <a:spcPts val="100"/>
              </a:spcBef>
              <a:spcAft>
                <a:spcPts val="500"/>
              </a:spcAft>
              <a:buFont typeface="Wingdings" panose="05000000000000000000" pitchFamily="2" charset="2"/>
              <a:buChar char="§"/>
            </a:pPr>
            <a:r>
              <a:rPr lang="nl-NL" sz="1400" noProof="0" dirty="0">
                <a:latin typeface="Arial"/>
                <a:cs typeface="Arial"/>
              </a:rPr>
              <a:t>Ondervraagde </a:t>
            </a:r>
            <a:r>
              <a:rPr lang="nl-NL" sz="1400" b="1" u="sng" noProof="0" dirty="0">
                <a:latin typeface="Arial"/>
                <a:cs typeface="Arial"/>
              </a:rPr>
              <a:t>bedrijven</a:t>
            </a:r>
            <a:r>
              <a:rPr lang="nl-NL" sz="1400" noProof="0" dirty="0">
                <a:latin typeface="Arial"/>
                <a:cs typeface="Arial"/>
              </a:rPr>
              <a:t>: meer dan 40 000.</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Bedrijfsgrootte</a:t>
            </a:r>
            <a:r>
              <a:rPr lang="nl-NL" sz="1400" noProof="0" dirty="0">
                <a:latin typeface="Arial"/>
                <a:cs typeface="Arial"/>
              </a:rPr>
              <a:t>: vijf of meer werknemers.</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Activiteitensector</a:t>
            </a:r>
            <a:r>
              <a:rPr lang="nl-NL" sz="1400" noProof="0" dirty="0">
                <a:latin typeface="Arial"/>
                <a:cs typeface="Arial"/>
              </a:rPr>
              <a:t>: alle publieke en private sectoren, inclusief de landbouw. </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Respondent</a:t>
            </a:r>
            <a:r>
              <a:rPr lang="nl-NL" sz="1400" noProof="0" dirty="0">
                <a:latin typeface="Arial"/>
                <a:cs typeface="Arial"/>
              </a:rPr>
              <a:t>: persoon </a:t>
            </a:r>
            <a:r>
              <a:rPr lang="nl-NL" sz="1400" i="1" noProof="0" dirty="0">
                <a:latin typeface="Arial"/>
                <a:cs typeface="Arial"/>
              </a:rPr>
              <a:t>“die het meest weet over veiligheid en gezondheid in het bedrijf”.</a:t>
            </a:r>
          </a:p>
          <a:p>
            <a:pPr marL="298450" marR="5080" indent="-285750" algn="just">
              <a:lnSpc>
                <a:spcPct val="100000"/>
              </a:lnSpc>
              <a:spcBef>
                <a:spcPts val="100"/>
              </a:spcBef>
              <a:spcAft>
                <a:spcPts val="500"/>
              </a:spcAft>
              <a:buFont typeface="Wingdings" panose="05000000000000000000" pitchFamily="2" charset="2"/>
              <a:buChar char="§"/>
            </a:pPr>
            <a:r>
              <a:rPr lang="nl-NL" sz="1400" b="1" noProof="0" dirty="0">
                <a:latin typeface="Arial"/>
                <a:cs typeface="Arial"/>
              </a:rPr>
              <a:t>Thema’s</a:t>
            </a:r>
            <a:r>
              <a:rPr lang="nl-NL" sz="1400" noProof="0" dirty="0">
                <a:latin typeface="Arial"/>
                <a:cs typeface="Arial"/>
              </a:rPr>
              <a:t>: Beheer van veiligheid en gezondheid op het werk, psychosociale risico’s, werknemersvertegenwoordiging, drijfveren en belemmeringen voor veiligheid en gezondheid op het werk. </a:t>
            </a:r>
          </a:p>
          <a:p>
            <a:pPr marL="298450" marR="5080" indent="-285750" algn="just">
              <a:lnSpc>
                <a:spcPct val="100000"/>
              </a:lnSpc>
              <a:spcBef>
                <a:spcPts val="100"/>
              </a:spcBef>
              <a:spcAft>
                <a:spcPts val="500"/>
              </a:spcAft>
              <a:buFont typeface="Wingdings" panose="05000000000000000000" pitchFamily="2" charset="2"/>
              <a:buChar char="§"/>
            </a:pPr>
            <a:r>
              <a:rPr lang="nl-NL" sz="1400" b="1" u="sng" noProof="0" dirty="0">
                <a:latin typeface="Arial"/>
                <a:cs typeface="Arial"/>
              </a:rPr>
              <a:t>Vergelijkingen</a:t>
            </a:r>
            <a:r>
              <a:rPr lang="nl-NL" sz="1400" noProof="0" dirty="0">
                <a:latin typeface="Arial"/>
                <a:cs typeface="Arial"/>
              </a:rPr>
              <a:t> met Esener 2014, 2019 en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812492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Europese bedrijvenenquête naar nieuwe en opkomende risico’s (</a:t>
            </a:r>
            <a:r>
              <a:rPr lang="nl-NL" noProof="0" dirty="0" err="1"/>
              <a:t>Esener</a:t>
            </a:r>
            <a:r>
              <a:rPr lang="nl-NL" noProof="0" dirty="0"/>
              <a:t>)</a:t>
            </a:r>
          </a:p>
          <a:p>
            <a:r>
              <a:rPr lang="nl-NL" noProof="0" dirty="0"/>
              <a:t> </a:t>
            </a:r>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764590"/>
            <a:ext cx="786641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1500" i="1" noProof="0">
                <a:solidFill>
                  <a:schemeClr val="tx1"/>
                </a:solidFill>
              </a:rPr>
              <a:t>Hoe beheren Europese bedrijven de veiligheid en gezondheid op het werk?</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3020" y="1262985"/>
            <a:ext cx="2289809" cy="1435162"/>
          </a:xfrm>
          <a:prstGeom prst="rect">
            <a:avLst/>
          </a:prstGeom>
        </p:spPr>
      </p:pic>
      <p:sp>
        <p:nvSpPr>
          <p:cNvPr id="3" name="TextBox 2">
            <a:extLst>
              <a:ext uri="{FF2B5EF4-FFF2-40B4-BE49-F238E27FC236}">
                <a16:creationId xmlns:a16="http://schemas.microsoft.com/office/drawing/2014/main" id="{870C1FD2-CFA0-4159-9700-AAEA7E883473}"/>
              </a:ext>
            </a:extLst>
          </p:cNvPr>
          <p:cNvSpPr txBox="1"/>
          <p:nvPr/>
        </p:nvSpPr>
        <p:spPr>
          <a:xfrm>
            <a:off x="437634" y="294841"/>
            <a:ext cx="194421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0" normalizeH="0" baseline="0" noProof="0" dirty="0">
                <a:ln>
                  <a:noFill/>
                </a:ln>
                <a:solidFill>
                  <a:srgbClr val="000000"/>
                </a:solidFill>
                <a:effectLst/>
                <a:uLnTx/>
                <a:uFillTx/>
                <a:latin typeface="Arial"/>
                <a:ea typeface="+mn-ea"/>
                <a:cs typeface="+mn-cs"/>
                <a:hlinkClick r:id="rId5"/>
              </a:rPr>
              <a:t>www.esener.eu</a:t>
            </a:r>
            <a:endParaRPr lang="fr-LU" b="1" dirty="0"/>
          </a:p>
        </p:txBody>
      </p:sp>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771550"/>
            <a:ext cx="5698871" cy="1013098"/>
          </a:xfrm>
          <a:prstGeom prst="rect">
            <a:avLst/>
          </a:prstGeom>
        </p:spPr>
        <p:txBody>
          <a:bodyPr vert="horz" wrap="square" lIns="0" tIns="12700" rIns="0" bIns="0" rtlCol="0">
            <a:spAutoFit/>
          </a:bodyPr>
          <a:lstStyle/>
          <a:p>
            <a:pPr marL="12700" marR="5080" algn="just">
              <a:lnSpc>
                <a:spcPct val="100000"/>
              </a:lnSpc>
              <a:spcAft>
                <a:spcPts val="600"/>
              </a:spcAft>
            </a:pPr>
            <a:r>
              <a:rPr lang="nl-NL" sz="1000" noProof="0" dirty="0">
                <a:latin typeface="Arial"/>
                <a:cs typeface="Arial"/>
              </a:rPr>
              <a:t>In meer dan 50% van de kleinste bedrijven is de eigenaar, directeur of locatiemanager doorgaans verantwoordelijk voor de veiligheid en gezondheid op het werk. Naarmate de bedrijfsgrootte toeneemt, verschuift deze verantwoordelijkheid naar iemand in een meer gespecialiseerde rol (deskundige op het vlak van veiligheid en gezondheid op het werk zonder leidinggevende functie). </a:t>
            </a:r>
          </a:p>
          <a:p>
            <a:pPr marL="12700" marR="5080" algn="just">
              <a:lnSpc>
                <a:spcPct val="100000"/>
              </a:lnSpc>
              <a:spcAft>
                <a:spcPts val="600"/>
              </a:spcAft>
            </a:pPr>
            <a:r>
              <a:rPr lang="nl-NL" sz="1000" noProof="0" dirty="0">
                <a:latin typeface="Arial"/>
                <a:cs typeface="Arial"/>
              </a:rPr>
              <a:t>Het profiel van </a:t>
            </a:r>
            <a:r>
              <a:rPr lang="nl-NL" sz="1000" noProof="0" dirty="0" err="1">
                <a:latin typeface="Arial"/>
                <a:cs typeface="Arial"/>
              </a:rPr>
              <a:t>Esener</a:t>
            </a:r>
            <a:r>
              <a:rPr lang="nl-NL" sz="1000" noProof="0" dirty="0">
                <a:latin typeface="Arial"/>
                <a:cs typeface="Arial"/>
              </a:rPr>
              <a:t>-respondenten naar bedrijfsgrootte komt grotendeels overeen in alle landen en enquêterondes.</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238673" y="1751638"/>
            <a:ext cx="6096155" cy="2643190"/>
            <a:chOff x="238673" y="1763881"/>
            <a:chExt cx="6096155"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281052" y="2689169"/>
              <a:ext cx="220345" cy="116839"/>
            </a:xfrm>
            <a:prstGeom prst="rect">
              <a:avLst/>
            </a:prstGeom>
          </p:spPr>
          <p:txBody>
            <a:bodyPr vert="horz" wrap="square" lIns="0" tIns="12700" rIns="0" bIns="0" rtlCol="0">
              <a:spAutoFit/>
            </a:bodyPr>
            <a:lstStyle/>
            <a:p>
              <a:pPr marL="12700">
                <a:lnSpc>
                  <a:spcPct val="100000"/>
                </a:lnSpc>
                <a:spcBef>
                  <a:spcPts val="100"/>
                </a:spcBef>
              </a:pPr>
              <a:r>
                <a:rPr lang="nl-NL"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238673" y="3274362"/>
              <a:ext cx="262890" cy="116839"/>
            </a:xfrm>
            <a:prstGeom prst="rect">
              <a:avLst/>
            </a:prstGeom>
          </p:spPr>
          <p:txBody>
            <a:bodyPr vert="horz" wrap="square" lIns="0" tIns="12700" rIns="0" bIns="0" rtlCol="0">
              <a:spAutoFit/>
            </a:bodyPr>
            <a:lstStyle/>
            <a:p>
              <a:pPr marL="12700">
                <a:lnSpc>
                  <a:spcPct val="100000"/>
                </a:lnSpc>
                <a:spcBef>
                  <a:spcPts val="100"/>
                </a:spcBef>
              </a:pPr>
              <a:r>
                <a:rPr lang="nl-NL"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304305" y="3859555"/>
              <a:ext cx="197485" cy="116839"/>
            </a:xfrm>
            <a:prstGeom prst="rect">
              <a:avLst/>
            </a:prstGeom>
          </p:spPr>
          <p:txBody>
            <a:bodyPr vert="horz" wrap="square" lIns="0" tIns="12700" rIns="0" bIns="0" rtlCol="0">
              <a:spAutoFit/>
            </a:bodyPr>
            <a:lstStyle/>
            <a:p>
              <a:pPr marL="12700">
                <a:lnSpc>
                  <a:spcPct val="100000"/>
                </a:lnSpc>
                <a:spcBef>
                  <a:spcPts val="100"/>
                </a:spcBef>
              </a:pPr>
              <a:r>
                <a:rPr lang="nl-NL" sz="600" noProof="0">
                  <a:solidFill>
                    <a:srgbClr val="666666"/>
                  </a:solidFill>
                  <a:latin typeface="Arial"/>
                  <a:cs typeface="Arial"/>
                </a:rPr>
                <a:t>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365809" y="2103976"/>
              <a:ext cx="135890" cy="116839"/>
            </a:xfrm>
            <a:prstGeom prst="rect">
              <a:avLst/>
            </a:prstGeom>
          </p:spPr>
          <p:txBody>
            <a:bodyPr vert="horz" wrap="square" lIns="0" tIns="12700" rIns="0" bIns="0" rtlCol="0">
              <a:spAutoFit/>
            </a:bodyPr>
            <a:lstStyle/>
            <a:p>
              <a:pPr marL="12700">
                <a:lnSpc>
                  <a:spcPct val="100000"/>
                </a:lnSpc>
                <a:spcBef>
                  <a:spcPts val="100"/>
                </a:spcBef>
              </a:pPr>
              <a:r>
                <a:rPr lang="nl-NL" sz="600" noProof="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35000"/>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Wie weet het meest over gezondheid en veiligheid bij Europese bedrijven? Naar grootte </a:t>
            </a:r>
            <a:r>
              <a:rPr lang="nl-NL" sz="1300" dirty="0"/>
              <a:t>% bedrijven, EU-27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624972" cy="2833618"/>
            <a:chOff x="7048944" y="1344188"/>
            <a:chExt cx="1624972"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91423"/>
              <a:ext cx="1525455" cy="302833"/>
              <a:chOff x="7048944" y="2087325"/>
              <a:chExt cx="1525455" cy="302833"/>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100335"/>
                <a:ext cx="1309443" cy="289823"/>
              </a:xfrm>
              <a:prstGeom prst="rect">
                <a:avLst/>
              </a:prstGeom>
            </p:spPr>
            <p:txBody>
              <a:bodyPr vert="horz" wrap="square" lIns="0" tIns="12700" rIns="0" bIns="0" rtlCol="0">
                <a:spAutoFit/>
              </a:bodyPr>
              <a:lstStyle/>
              <a:p>
                <a:pPr marL="12700">
                  <a:lnSpc>
                    <a:spcPct val="100000"/>
                  </a:lnSpc>
                  <a:spcBef>
                    <a:spcPts val="100"/>
                  </a:spcBef>
                </a:pPr>
                <a:r>
                  <a:rPr lang="nl-NL" sz="600" noProof="0" dirty="0">
                    <a:solidFill>
                      <a:srgbClr val="333333"/>
                    </a:solidFill>
                    <a:latin typeface="Arial"/>
                    <a:cs typeface="Arial"/>
                  </a:rPr>
                  <a:t>Manager met</a:t>
                </a:r>
              </a:p>
              <a:p>
                <a:pPr marL="12700">
                  <a:lnSpc>
                    <a:spcPct val="100000"/>
                  </a:lnSpc>
                </a:pPr>
                <a:r>
                  <a:rPr lang="nl-NL" sz="600" noProof="0" dirty="0">
                    <a:solidFill>
                      <a:srgbClr val="333333"/>
                    </a:solidFill>
                    <a:latin typeface="Arial"/>
                    <a:cs typeface="Arial"/>
                  </a:rPr>
                  <a:t>specifieke taken op het vlak van veiligheid en gezondheid op het werk</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07674"/>
              <a:ext cx="1336939" cy="310457"/>
              <a:chOff x="7048969" y="3495154"/>
              <a:chExt cx="1336939" cy="310457"/>
            </a:xfrm>
          </p:grpSpPr>
          <p:sp>
            <p:nvSpPr>
              <p:cNvPr id="85" name="object 80">
                <a:extLst>
                  <a:ext uri="{FF2B5EF4-FFF2-40B4-BE49-F238E27FC236}">
                    <a16:creationId xmlns:a16="http://schemas.microsoft.com/office/drawing/2014/main" id="{9D9AFAD4-5AB2-B995-61DD-DF08E15FE06B}"/>
                  </a:ext>
                </a:extLst>
              </p:cNvPr>
              <p:cNvSpPr txBox="1"/>
              <p:nvPr/>
            </p:nvSpPr>
            <p:spPr>
              <a:xfrm>
                <a:off x="7264954" y="3495154"/>
                <a:ext cx="1120954" cy="289823"/>
              </a:xfrm>
              <a:prstGeom prst="rect">
                <a:avLst/>
              </a:prstGeom>
            </p:spPr>
            <p:txBody>
              <a:bodyPr vert="horz" wrap="square" lIns="0" tIns="12700" rIns="0" bIns="0" rtlCol="0">
                <a:spAutoFit/>
              </a:bodyPr>
              <a:lstStyle/>
              <a:p>
                <a:pPr marL="12700" marR="5080">
                  <a:lnSpc>
                    <a:spcPct val="100000"/>
                  </a:lnSpc>
                  <a:spcBef>
                    <a:spcPts val="100"/>
                  </a:spcBef>
                </a:pPr>
                <a:r>
                  <a:rPr lang="nl-NL" sz="600" noProof="0" dirty="0">
                    <a:solidFill>
                      <a:srgbClr val="333333"/>
                    </a:solidFill>
                    <a:latin typeface="Arial"/>
                    <a:cs typeface="Arial"/>
                  </a:rPr>
                  <a:t>Externe deskundige op het gebied van veiligheid en gezondheid op het werk</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839319" cy="288000"/>
              <a:chOff x="7048969" y="3889806"/>
              <a:chExt cx="839319"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8" y="3953400"/>
                <a:ext cx="623330" cy="105157"/>
              </a:xfrm>
              <a:prstGeom prst="rect">
                <a:avLst/>
              </a:prstGeom>
            </p:spPr>
            <p:txBody>
              <a:bodyPr vert="horz" wrap="square" lIns="0" tIns="12700" rIns="0" bIns="0" rtlCol="0">
                <a:spAutoFit/>
              </a:bodyPr>
              <a:lstStyle/>
              <a:p>
                <a:pPr marL="12700">
                  <a:lnSpc>
                    <a:spcPct val="100000"/>
                  </a:lnSpc>
                  <a:spcBef>
                    <a:spcPts val="100"/>
                  </a:spcBef>
                </a:pPr>
                <a:r>
                  <a:rPr lang="nl-NL" sz="600" noProof="0" dirty="0">
                    <a:solidFill>
                      <a:srgbClr val="333333"/>
                    </a:solidFill>
                    <a:latin typeface="Arial"/>
                    <a:cs typeface="Arial"/>
                  </a:rPr>
                  <a:t>Geen antwoord</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987537" cy="315881"/>
              <a:chOff x="7048944" y="1344188"/>
              <a:chExt cx="987537" cy="315881"/>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771525" cy="289823"/>
              </a:xfrm>
              <a:prstGeom prst="rect">
                <a:avLst/>
              </a:prstGeom>
            </p:spPr>
            <p:txBody>
              <a:bodyPr vert="horz" wrap="square" lIns="0" tIns="12700" rIns="0" bIns="0" rtlCol="0">
                <a:spAutoFit/>
              </a:bodyPr>
              <a:lstStyle/>
              <a:p>
                <a:pPr marL="12700" marR="19050">
                  <a:lnSpc>
                    <a:spcPct val="100000"/>
                  </a:lnSpc>
                  <a:spcBef>
                    <a:spcPts val="100"/>
                  </a:spcBef>
                </a:pPr>
                <a:r>
                  <a:rPr lang="nl-NL" sz="600" noProof="0" dirty="0">
                    <a:solidFill>
                      <a:srgbClr val="333333"/>
                    </a:solidFill>
                    <a:latin typeface="Arial"/>
                    <a:cs typeface="Arial"/>
                  </a:rPr>
                  <a:t>eigenaar van een bedrijf, directeur, locatiebeheerder;</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07474"/>
              <a:ext cx="1457759" cy="382156"/>
              <a:chOff x="7048944" y="1712840"/>
              <a:chExt cx="1457759" cy="382156"/>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64956" y="1712840"/>
                <a:ext cx="1241747" cy="382156"/>
              </a:xfrm>
              <a:prstGeom prst="rect">
                <a:avLst/>
              </a:prstGeom>
            </p:spPr>
            <p:txBody>
              <a:bodyPr vert="horz" wrap="square" lIns="0" tIns="12700" rIns="0" bIns="0" rtlCol="0">
                <a:spAutoFit/>
              </a:bodyPr>
              <a:lstStyle/>
              <a:p>
                <a:pPr marL="12700">
                  <a:lnSpc>
                    <a:spcPct val="100000"/>
                  </a:lnSpc>
                  <a:spcBef>
                    <a:spcPts val="380"/>
                  </a:spcBef>
                </a:pPr>
                <a:r>
                  <a:rPr lang="nl-NL" sz="600" noProof="0" dirty="0">
                    <a:solidFill>
                      <a:srgbClr val="333333"/>
                    </a:solidFill>
                    <a:latin typeface="Arial"/>
                    <a:cs typeface="Arial"/>
                  </a:rPr>
                  <a:t>Manager zonder</a:t>
                </a:r>
              </a:p>
              <a:p>
                <a:pPr marL="12700">
                  <a:lnSpc>
                    <a:spcPct val="100000"/>
                  </a:lnSpc>
                </a:pPr>
                <a:r>
                  <a:rPr lang="nl-NL" sz="600" noProof="0" dirty="0">
                    <a:solidFill>
                      <a:srgbClr val="333333"/>
                    </a:solidFill>
                    <a:latin typeface="Arial"/>
                    <a:cs typeface="Arial"/>
                  </a:rPr>
                  <a:t>specifieke taken op het vlak van veiligheid en gezondheid op het werk</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21456"/>
              <a:ext cx="1624972" cy="317644"/>
              <a:chOff x="7048944" y="2347812"/>
              <a:chExt cx="1624972" cy="317644"/>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347812"/>
                <a:ext cx="1408960" cy="289823"/>
              </a:xfrm>
              <a:prstGeom prst="rect">
                <a:avLst/>
              </a:prstGeom>
            </p:spPr>
            <p:txBody>
              <a:bodyPr vert="horz" wrap="square" lIns="0" tIns="12700" rIns="0" bIns="0" rtlCol="0">
                <a:spAutoFit/>
              </a:bodyPr>
              <a:lstStyle/>
              <a:p>
                <a:pPr marL="12700" marR="83185">
                  <a:lnSpc>
                    <a:spcPct val="100000"/>
                  </a:lnSpc>
                  <a:spcBef>
                    <a:spcPts val="100"/>
                  </a:spcBef>
                </a:pPr>
                <a:r>
                  <a:rPr lang="nl-NL" sz="600" noProof="0" dirty="0">
                    <a:solidFill>
                      <a:srgbClr val="333333"/>
                    </a:solidFill>
                    <a:latin typeface="Arial"/>
                    <a:cs typeface="Arial"/>
                  </a:rPr>
                  <a:t>Specialist op het vlak van veiligheid en gezondheid op het werk zonder leidinggevende functie</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787774"/>
              <a:ext cx="1533075" cy="311003"/>
              <a:chOff x="7048969" y="2783239"/>
              <a:chExt cx="1533075" cy="311003"/>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5" y="2783239"/>
                <a:ext cx="1317089" cy="289823"/>
              </a:xfrm>
              <a:prstGeom prst="rect">
                <a:avLst/>
              </a:prstGeom>
            </p:spPr>
            <p:txBody>
              <a:bodyPr vert="horz" wrap="square" lIns="0" tIns="12700" rIns="0" bIns="0" rtlCol="0">
                <a:spAutoFit/>
              </a:bodyPr>
              <a:lstStyle/>
              <a:p>
                <a:pPr marL="12700" marR="172720">
                  <a:lnSpc>
                    <a:spcPct val="100000"/>
                  </a:lnSpc>
                  <a:spcBef>
                    <a:spcPts val="645"/>
                  </a:spcBef>
                </a:pPr>
                <a:r>
                  <a:rPr lang="nl-NL" sz="600" noProof="0" dirty="0">
                    <a:solidFill>
                      <a:srgbClr val="333333"/>
                    </a:solidFill>
                    <a:latin typeface="Arial"/>
                    <a:cs typeface="Arial"/>
                  </a:rPr>
                  <a:t>Personeelsvertegenwoordiger verantwoordelijk voor veiligheid en gezondheid op het werk</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47634"/>
              <a:ext cx="1411488" cy="310820"/>
              <a:chOff x="7048969" y="3144566"/>
              <a:chExt cx="1411488" cy="31082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144566"/>
                <a:ext cx="1195503" cy="289823"/>
              </a:xfrm>
              <a:prstGeom prst="rect">
                <a:avLst/>
              </a:prstGeom>
            </p:spPr>
            <p:txBody>
              <a:bodyPr vert="horz" wrap="square" lIns="0" tIns="12700" rIns="0" bIns="0" rtlCol="0">
                <a:spAutoFit/>
              </a:bodyPr>
              <a:lstStyle/>
              <a:p>
                <a:pPr marL="12700" marR="5080">
                  <a:lnSpc>
                    <a:spcPct val="100000"/>
                  </a:lnSpc>
                  <a:spcBef>
                    <a:spcPts val="380"/>
                  </a:spcBef>
                </a:pPr>
                <a:r>
                  <a:rPr lang="nl-NL" sz="600" noProof="0" dirty="0">
                    <a:solidFill>
                      <a:srgbClr val="333333"/>
                    </a:solidFill>
                    <a:latin typeface="Arial"/>
                    <a:cs typeface="Arial"/>
                  </a:rPr>
                  <a:t>Een andere medewerker die verantwoordelijk is voor taken op dit gebied</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24596" y="4524047"/>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nl-NL" sz="700" i="1" dirty="0">
                <a:latin typeface="Arial"/>
                <a:cs typeface="Arial"/>
              </a:rPr>
              <a:t>Basis: Alle organisaties in de EU-27.</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Bereikte steekproefgroottes: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2240413020"/>
              </p:ext>
            </p:extLst>
          </p:nvPr>
        </p:nvGraphicFramePr>
        <p:xfrm>
          <a:off x="563826" y="1203599"/>
          <a:ext cx="2338010" cy="2560106"/>
        </p:xfrm>
        <a:graphic>
          <a:graphicData uri="http://schemas.openxmlformats.org/drawingml/2006/table">
            <a:tbl>
              <a:tblPr firstRow="1" bandRow="1">
                <a:tableStyleId>{2D5ABB26-0587-4C30-8999-92F81FD0307C}</a:tableStyleId>
              </a:tblPr>
              <a:tblGrid>
                <a:gridCol w="1055846">
                  <a:extLst>
                    <a:ext uri="{9D8B030D-6E8A-4147-A177-3AD203B41FA5}">
                      <a16:colId xmlns:a16="http://schemas.microsoft.com/office/drawing/2014/main" val="20000"/>
                    </a:ext>
                  </a:extLst>
                </a:gridCol>
                <a:gridCol w="1282164">
                  <a:extLst>
                    <a:ext uri="{9D8B030D-6E8A-4147-A177-3AD203B41FA5}">
                      <a16:colId xmlns:a16="http://schemas.microsoft.com/office/drawing/2014/main" val="20001"/>
                    </a:ext>
                  </a:extLst>
                </a:gridCol>
              </a:tblGrid>
              <a:tr h="406195">
                <a:tc>
                  <a:txBody>
                    <a:bodyPr/>
                    <a:lstStyle/>
                    <a:p>
                      <a:pPr marL="0" indent="0" algn="ctr">
                        <a:lnSpc>
                          <a:spcPct val="100000"/>
                        </a:lnSpc>
                      </a:pPr>
                      <a:r>
                        <a:rPr lang="nl-NL" sz="1000" b="1" noProof="0" dirty="0">
                          <a:solidFill>
                            <a:schemeClr val="tx1"/>
                          </a:solidFill>
                          <a:latin typeface="+mn-lt"/>
                          <a:cs typeface="Arial"/>
                        </a:rPr>
                        <a:t>Land</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nl-NL" sz="1000" b="1" noProof="0" dirty="0">
                          <a:solidFill>
                            <a:schemeClr val="tx1"/>
                          </a:solidFill>
                          <a:latin typeface="+mn-lt"/>
                          <a:cs typeface="Arial"/>
                        </a:rPr>
                        <a:t>Gesprekken voor </a:t>
                      </a:r>
                    </a:p>
                    <a:p>
                      <a:pPr marL="0" indent="0" algn="ctr">
                        <a:lnSpc>
                          <a:spcPct val="100000"/>
                        </a:lnSpc>
                      </a:pPr>
                      <a:r>
                        <a:rPr lang="nl-NL" sz="1000" b="1" noProof="0" dirty="0" err="1">
                          <a:solidFill>
                            <a:schemeClr val="tx1"/>
                          </a:solidFill>
                          <a:latin typeface="+mn-lt"/>
                          <a:cs typeface="Arial"/>
                        </a:rPr>
                        <a:t>Esener</a:t>
                      </a:r>
                      <a:r>
                        <a:rPr lang="nl-NL" sz="1000" b="1" noProof="0" dirty="0">
                          <a:solidFill>
                            <a:schemeClr val="tx1"/>
                          </a:solidFill>
                          <a:latin typeface="+mn-lt"/>
                          <a:cs typeface="Arial"/>
                        </a:rPr>
                        <a:t>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Oostenrijk</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1 829</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België</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1 504</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Bulgarije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nl-NL" sz="1000" b="0" i="0" u="none" strike="noStrike" noProof="0">
                          <a:solidFill>
                            <a:srgbClr val="000000"/>
                          </a:solidFill>
                          <a:effectLst/>
                          <a:latin typeface="Arial" panose="020B0604020202020204" pitchFamily="34" charset="0"/>
                        </a:rPr>
                        <a:t>765</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Kroatië</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776</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nl-NL" sz="1000" b="0" i="0" u="none" strike="noStrike" noProof="0">
                          <a:solidFill>
                            <a:srgbClr val="000000"/>
                          </a:solidFill>
                          <a:effectLst/>
                          <a:latin typeface="Arial" panose="020B0604020202020204" pitchFamily="34" charset="0"/>
                        </a:rPr>
                        <a:t>Cyprus</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753</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Tsjechische Republiek</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1 526</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Denemarken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1 506</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Estland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768</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Finland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1 510</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Frankrijk</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2 273</a:t>
                      </a:r>
                    </a:p>
                  </a:txBody>
                  <a:tcPr marL="9525" marR="50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3407726838"/>
              </p:ext>
            </p:extLst>
          </p:nvPr>
        </p:nvGraphicFramePr>
        <p:xfrm>
          <a:off x="3114964" y="1203271"/>
          <a:ext cx="2338008" cy="2444081"/>
        </p:xfrm>
        <a:graphic>
          <a:graphicData uri="http://schemas.openxmlformats.org/drawingml/2006/table">
            <a:tbl>
              <a:tblPr firstRow="1" bandRow="1">
                <a:tableStyleId>{2D5ABB26-0587-4C30-8999-92F81FD0307C}</a:tableStyleId>
              </a:tblPr>
              <a:tblGrid>
                <a:gridCol w="1096996">
                  <a:extLst>
                    <a:ext uri="{9D8B030D-6E8A-4147-A177-3AD203B41FA5}">
                      <a16:colId xmlns:a16="http://schemas.microsoft.com/office/drawing/2014/main" val="20000"/>
                    </a:ext>
                  </a:extLst>
                </a:gridCol>
                <a:gridCol w="1241012">
                  <a:extLst>
                    <a:ext uri="{9D8B030D-6E8A-4147-A177-3AD203B41FA5}">
                      <a16:colId xmlns:a16="http://schemas.microsoft.com/office/drawing/2014/main" val="20001"/>
                    </a:ext>
                  </a:extLst>
                </a:gridCol>
              </a:tblGrid>
              <a:tr h="406195">
                <a:tc>
                  <a:txBody>
                    <a:bodyPr/>
                    <a:lstStyle/>
                    <a:p>
                      <a:pPr marL="0" indent="0" algn="ctr">
                        <a:lnSpc>
                          <a:spcPct val="100000"/>
                        </a:lnSpc>
                      </a:pPr>
                      <a:r>
                        <a:rPr lang="nl-NL" sz="1000" b="1" noProof="0" dirty="0">
                          <a:solidFill>
                            <a:schemeClr val="tx1"/>
                          </a:solidFill>
                          <a:latin typeface="+mn-lt"/>
                          <a:cs typeface="Arial"/>
                        </a:rPr>
                        <a:t>Land</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nl-NL" sz="1000" b="1" noProof="0" dirty="0">
                          <a:solidFill>
                            <a:schemeClr val="tx1"/>
                          </a:solidFill>
                          <a:latin typeface="+mn-lt"/>
                          <a:cs typeface="Arial"/>
                        </a:rPr>
                        <a:t>Gesprekken</a:t>
                      </a:r>
                      <a:r>
                        <a:rPr lang="nl-NL" sz="1000" b="1" noProof="0" dirty="0">
                          <a:solidFill>
                            <a:schemeClr val="tx1"/>
                          </a:solidFill>
                          <a:latin typeface="+mn-lt"/>
                          <a:ea typeface="+mn-lt"/>
                          <a:cs typeface="Arial"/>
                        </a:rPr>
                        <a:t> voor </a:t>
                      </a:r>
                      <a:r>
                        <a:rPr lang="nl-NL" sz="1000" b="1" noProof="0" dirty="0" err="1">
                          <a:solidFill>
                            <a:schemeClr val="tx1"/>
                          </a:solidFill>
                          <a:latin typeface="+mn-lt"/>
                          <a:ea typeface="+mn-lt"/>
                          <a:cs typeface="Arial"/>
                        </a:rPr>
                        <a:t>Esener</a:t>
                      </a:r>
                      <a:r>
                        <a:rPr lang="nl-NL" sz="1000" b="1" noProof="0" dirty="0">
                          <a:solidFill>
                            <a:schemeClr val="tx1"/>
                          </a:solidFill>
                          <a:latin typeface="+mn-lt"/>
                          <a:ea typeface="+mn-lt"/>
                          <a:cs typeface="Arial"/>
                        </a:rPr>
                        <a:t>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Duitsland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3 159</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Griekenland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marL="0" algn="r" defTabSz="342900" rtl="0" eaLnBrk="1" fontAlgn="ctr" latinLnBrk="0" hangingPunct="1"/>
                      <a:r>
                        <a:rPr lang="nl-NL" sz="1000" b="0" i="0" u="none" strike="noStrike" kern="1200" noProof="0">
                          <a:solidFill>
                            <a:srgbClr val="000000"/>
                          </a:solidFill>
                          <a:effectLst/>
                          <a:latin typeface="Arial" panose="020B0604020202020204" pitchFamily="34" charset="0"/>
                          <a:ea typeface="+mn-ea"/>
                          <a:cs typeface="+mn-cs"/>
                        </a:rPr>
                        <a:t>1 501</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Hongarije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1 510</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IJsland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marL="0" algn="r" defTabSz="342900" rtl="0" eaLnBrk="1" fontAlgn="ctr" latinLnBrk="0" hangingPunct="1"/>
                      <a:r>
                        <a:rPr lang="nl-NL" sz="1000" b="0" i="0" u="none" strike="noStrike" kern="1200" noProof="0">
                          <a:solidFill>
                            <a:srgbClr val="000000"/>
                          </a:solidFill>
                          <a:effectLst/>
                          <a:latin typeface="Arial" panose="020B0604020202020204" pitchFamily="34" charset="0"/>
                          <a:ea typeface="+mn-ea"/>
                          <a:cs typeface="+mn-cs"/>
                        </a:rPr>
                        <a:t>810</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nl-NL" sz="1000" b="0" i="0" u="none" strike="noStrike" noProof="0">
                          <a:solidFill>
                            <a:srgbClr val="000000"/>
                          </a:solidFill>
                          <a:effectLst/>
                          <a:latin typeface="Arial" panose="020B0604020202020204" pitchFamily="34" charset="0"/>
                        </a:rPr>
                        <a:t>Ierland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761</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Italië</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marL="0" algn="r" defTabSz="342900" rtl="0" eaLnBrk="1" fontAlgn="ctr" latinLnBrk="0" hangingPunct="1"/>
                      <a:r>
                        <a:rPr lang="nl-NL" sz="1000" b="0" i="0" u="none" strike="noStrike" kern="1200" noProof="0">
                          <a:solidFill>
                            <a:srgbClr val="000000"/>
                          </a:solidFill>
                          <a:effectLst/>
                          <a:latin typeface="Arial" panose="020B0604020202020204" pitchFamily="34" charset="0"/>
                          <a:ea typeface="+mn-ea"/>
                          <a:cs typeface="+mn-cs"/>
                        </a:rPr>
                        <a:t>2 255</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Letland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756</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Litouwen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762</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Luxemburg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759</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nl-NL" sz="1000" b="0" i="0" u="none" strike="noStrike" noProof="0">
                          <a:solidFill>
                            <a:srgbClr val="000000"/>
                          </a:solidFill>
                          <a:effectLst/>
                          <a:latin typeface="Arial" panose="020B0604020202020204" pitchFamily="34" charset="0"/>
                        </a:rPr>
                        <a:t>Malta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marL="0" algn="r" defTabSz="342900" rtl="0" eaLnBrk="1" fontAlgn="ctr" latinLnBrk="0" hangingPunct="1"/>
                      <a:r>
                        <a:rPr lang="nl-NL" sz="1000" b="0" i="0" u="none" strike="noStrike" kern="1200" noProof="0" dirty="0">
                          <a:solidFill>
                            <a:srgbClr val="000000"/>
                          </a:solidFill>
                          <a:effectLst/>
                          <a:latin typeface="Arial" panose="020B0604020202020204" pitchFamily="34" charset="0"/>
                          <a:ea typeface="+mn-ea"/>
                          <a:cs typeface="+mn-cs"/>
                        </a:rPr>
                        <a:t>453</a:t>
                      </a:r>
                    </a:p>
                  </a:txBody>
                  <a:tcPr marL="0" marR="468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1328922796"/>
              </p:ext>
            </p:extLst>
          </p:nvPr>
        </p:nvGraphicFramePr>
        <p:xfrm>
          <a:off x="5675171" y="1203271"/>
          <a:ext cx="2338008" cy="2435613"/>
        </p:xfrm>
        <a:graphic>
          <a:graphicData uri="http://schemas.openxmlformats.org/drawingml/2006/table">
            <a:tbl>
              <a:tblPr firstRow="1" bandRow="1">
                <a:tableStyleId>{2D5ABB26-0587-4C30-8999-92F81FD0307C}</a:tableStyleId>
              </a:tblPr>
              <a:tblGrid>
                <a:gridCol w="1057069">
                  <a:extLst>
                    <a:ext uri="{9D8B030D-6E8A-4147-A177-3AD203B41FA5}">
                      <a16:colId xmlns:a16="http://schemas.microsoft.com/office/drawing/2014/main" val="20000"/>
                    </a:ext>
                  </a:extLst>
                </a:gridCol>
                <a:gridCol w="1280939">
                  <a:extLst>
                    <a:ext uri="{9D8B030D-6E8A-4147-A177-3AD203B41FA5}">
                      <a16:colId xmlns:a16="http://schemas.microsoft.com/office/drawing/2014/main" val="20001"/>
                    </a:ext>
                  </a:extLst>
                </a:gridCol>
              </a:tblGrid>
              <a:tr h="406233">
                <a:tc>
                  <a:txBody>
                    <a:bodyPr/>
                    <a:lstStyle/>
                    <a:p>
                      <a:pPr marL="0" indent="0" algn="ctr">
                        <a:lnSpc>
                          <a:spcPct val="100000"/>
                        </a:lnSpc>
                      </a:pPr>
                      <a:r>
                        <a:rPr lang="nl-NL" sz="1000" b="1" noProof="0" dirty="0">
                          <a:solidFill>
                            <a:schemeClr val="tx1"/>
                          </a:solidFill>
                          <a:latin typeface="+mn-lt"/>
                          <a:cs typeface="Arial"/>
                        </a:rPr>
                        <a:t>Land</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nl-NL" sz="1000" b="1" noProof="0" dirty="0">
                          <a:solidFill>
                            <a:schemeClr val="tx1"/>
                          </a:solidFill>
                          <a:latin typeface="+mn-lt"/>
                          <a:cs typeface="Arial"/>
                        </a:rPr>
                        <a:t>Gesprekken voor </a:t>
                      </a:r>
                    </a:p>
                    <a:p>
                      <a:pPr marL="0" indent="0" algn="ctr">
                        <a:lnSpc>
                          <a:spcPct val="100000"/>
                        </a:lnSpc>
                      </a:pPr>
                      <a:r>
                        <a:rPr lang="nl-NL" sz="1000" b="1" noProof="0" dirty="0" err="1">
                          <a:solidFill>
                            <a:schemeClr val="tx1"/>
                          </a:solidFill>
                          <a:latin typeface="+mn-lt"/>
                          <a:cs typeface="Arial"/>
                        </a:rPr>
                        <a:t>Esener</a:t>
                      </a:r>
                      <a:r>
                        <a:rPr lang="nl-NL" sz="1000" b="1" noProof="0" dirty="0">
                          <a:solidFill>
                            <a:schemeClr val="tx1"/>
                          </a:solidFill>
                          <a:latin typeface="+mn-lt"/>
                          <a:cs typeface="Arial"/>
                        </a:rPr>
                        <a:t>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Nederland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nl-NL" sz="1000" b="0" i="0" u="none" strike="noStrike" noProof="0" dirty="0">
                          <a:solidFill>
                            <a:srgbClr val="000000"/>
                          </a:solidFill>
                          <a:effectLst/>
                          <a:latin typeface="Arial" panose="020B0604020202020204" pitchFamily="34" charset="0"/>
                        </a:rPr>
                        <a:t>1 505</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Noorwegen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1 523</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Polen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a:solidFill>
                            <a:srgbClr val="000000"/>
                          </a:solidFill>
                          <a:effectLst/>
                          <a:latin typeface="Arial" panose="020B0604020202020204" pitchFamily="34" charset="0"/>
                        </a:rPr>
                        <a:t>2 268</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Portugal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1 545</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Roemenië</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a:solidFill>
                            <a:srgbClr val="000000"/>
                          </a:solidFill>
                          <a:effectLst/>
                          <a:latin typeface="Arial" panose="020B0604020202020204" pitchFamily="34" charset="0"/>
                        </a:rPr>
                        <a:t>1 537</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Slowakije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786</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Slovenië</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1 056</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Spanje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2 259</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Zweden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1 536</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nl-NL" sz="1000" b="0" i="0" u="none" strike="noStrike" noProof="0">
                          <a:solidFill>
                            <a:srgbClr val="000000"/>
                          </a:solidFill>
                          <a:effectLst/>
                          <a:latin typeface="Arial" panose="020B0604020202020204" pitchFamily="34" charset="0"/>
                        </a:rPr>
                        <a:t>Zwitserland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nl-NL" sz="1000" b="0" i="0" u="none" strike="noStrike" noProof="0" dirty="0">
                          <a:solidFill>
                            <a:srgbClr val="000000"/>
                          </a:solidFill>
                          <a:effectLst/>
                          <a:latin typeface="Arial" panose="020B0604020202020204" pitchFamily="34" charset="0"/>
                        </a:rPr>
                        <a:t>1 507</a:t>
                      </a:r>
                    </a:p>
                  </a:txBody>
                  <a:tcPr marL="9525" marR="57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7" name="object 5">
            <a:extLst>
              <a:ext uri="{FF2B5EF4-FFF2-40B4-BE49-F238E27FC236}">
                <a16:creationId xmlns:a16="http://schemas.microsoft.com/office/drawing/2014/main" id="{AE6BA9F0-80E2-131D-F470-6B8143AE3F88}"/>
              </a:ext>
            </a:extLst>
          </p:cNvPr>
          <p:cNvGraphicFramePr>
            <a:graphicFrameLocks noGrp="1"/>
          </p:cNvGraphicFramePr>
          <p:nvPr>
            <p:extLst>
              <p:ext uri="{D42A27DB-BD31-4B8C-83A1-F6EECF244321}">
                <p14:modId xmlns:p14="http://schemas.microsoft.com/office/powerpoint/2010/main" val="387098921"/>
              </p:ext>
            </p:extLst>
          </p:nvPr>
        </p:nvGraphicFramePr>
        <p:xfrm>
          <a:off x="539552" y="3795886"/>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algn="l">
                        <a:lnSpc>
                          <a:spcPct val="100000"/>
                        </a:lnSpc>
                      </a:pPr>
                      <a:r>
                        <a:rPr lang="fr-FR" sz="1200" b="1" noProof="0" dirty="0">
                          <a:solidFill>
                            <a:schemeClr val="tx1"/>
                          </a:solidFill>
                          <a:latin typeface="+mn-lt"/>
                          <a:cs typeface="Arial"/>
                        </a:rPr>
                        <a:t>                                                                                                                   </a:t>
                      </a:r>
                      <a:r>
                        <a:rPr lang="fr-FR" sz="1200" b="1" noProof="0" dirty="0" err="1">
                          <a:solidFill>
                            <a:schemeClr val="tx1"/>
                          </a:solidFill>
                          <a:latin typeface="+mn-lt"/>
                          <a:cs typeface="Arial"/>
                        </a:rPr>
                        <a:t>Totaal</a:t>
                      </a:r>
                      <a:r>
                        <a:rPr lang="en-GB" sz="1200" b="1" noProof="0" dirty="0">
                          <a:solidFill>
                            <a:schemeClr val="tx1"/>
                          </a:solidFill>
                          <a:latin typeface="+mn-lt"/>
                          <a:cs typeface="Arial"/>
                        </a:rPr>
                        <a:t>:</a:t>
                      </a:r>
                      <a:r>
                        <a:rPr lang="fr-FR" sz="1200" b="1" noProof="0" dirty="0">
                          <a:solidFill>
                            <a:schemeClr val="tx1"/>
                          </a:solidFill>
                          <a:latin typeface="+mn-lt"/>
                          <a:cs typeface="Arial"/>
                        </a:rPr>
                        <a:t>   </a:t>
                      </a:r>
                      <a:r>
                        <a:rPr lang="fr-FR" sz="1200" b="1" noProof="0" dirty="0">
                          <a:solidFill>
                            <a:schemeClr val="tx1"/>
                          </a:solidFill>
                          <a:latin typeface="Arial"/>
                          <a:cs typeface="Arial"/>
                        </a:rPr>
                        <a:t>  a</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10" name="Rectangle 9">
            <a:extLst>
              <a:ext uri="{FF2B5EF4-FFF2-40B4-BE49-F238E27FC236}">
                <a16:creationId xmlns:a16="http://schemas.microsoft.com/office/drawing/2014/main" id="{A8FDE0CD-52F4-E05B-0740-F7674DD29DE3}"/>
              </a:ext>
            </a:extLst>
          </p:cNvPr>
          <p:cNvSpPr/>
          <p:nvPr/>
        </p:nvSpPr>
        <p:spPr>
          <a:xfrm>
            <a:off x="6588224" y="3813915"/>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628377"/>
          </a:xfrm>
          <a:prstGeom prst="rect">
            <a:avLst/>
          </a:prstGeom>
        </p:spPr>
        <p:txBody>
          <a:bodyPr vert="horz" wrap="square" lIns="0" tIns="12700" rIns="0" bIns="0" rtlCol="0">
            <a:spAutoFit/>
          </a:bodyPr>
          <a:lstStyle/>
          <a:p>
            <a:pPr marL="12700" marR="5080" algn="just">
              <a:lnSpc>
                <a:spcPct val="100000"/>
              </a:lnSpc>
              <a:spcBef>
                <a:spcPts val="100"/>
              </a:spcBef>
            </a:pPr>
            <a:r>
              <a:rPr lang="nl-NL" sz="1000" dirty="0"/>
              <a:t>Het aantal bedrijven met werknemers die op afstand werken, is sinds 2019 gestegen van 13% naar 23%. 77% van deze bedrijven raadpleegt hun werknemers over thuiswerkpraktijken. Het aantal risicobeoordelingen voor thuiswerkplekken is gestegen van 31% naar 48% en meer dan de helft van de bedrijven die risicobeoordelingen uitvoeren, neemt digitale technologieën op in de risicobeoordelingen.</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907729891"/>
              </p:ext>
            </p:extLst>
          </p:nvPr>
        </p:nvGraphicFramePr>
        <p:xfrm>
          <a:off x="538699" y="1563638"/>
          <a:ext cx="6739229" cy="2533207"/>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nl-NL" sz="900" b="1" noProof="0" dirty="0">
                          <a:solidFill>
                            <a:schemeClr val="tx1"/>
                          </a:solidFill>
                          <a:latin typeface="Arial"/>
                          <a:cs typeface="Arial"/>
                        </a:rPr>
                        <a:t>Indicator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nl-NL" sz="900" b="1" kern="1200" noProof="0" dirty="0">
                          <a:solidFill>
                            <a:schemeClr val="tx1"/>
                          </a:solidFill>
                          <a:latin typeface="Arial"/>
                          <a:ea typeface="+mn-ea"/>
                          <a:cs typeface="Arial"/>
                        </a:rPr>
                        <a:t>Esener-vraag</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nl-NL" sz="900" b="1" kern="1200" noProof="0" dirty="0">
                          <a:solidFill>
                            <a:schemeClr val="tx1"/>
                          </a:solidFill>
                          <a:latin typeface="Arial"/>
                          <a:ea typeface="+mn-ea"/>
                          <a:cs typeface="Arial"/>
                        </a:rPr>
                        <a:t>EU-27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nl-NL" sz="900" b="1" noProof="0" dirty="0">
                          <a:solidFill>
                            <a:srgbClr val="00696C"/>
                          </a:solidFill>
                          <a:latin typeface="Arial"/>
                          <a:cs typeface="Arial"/>
                        </a:rPr>
                        <a:t>Werkplekken</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dirty="0">
                          <a:solidFill>
                            <a:srgbClr val="333333"/>
                          </a:solidFill>
                          <a:latin typeface="Arial"/>
                          <a:cs typeface="Arial"/>
                        </a:rPr>
                        <a:t>Werknemers die regelmatig thuiswerken</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dirty="0">
                          <a:solidFill>
                            <a:srgbClr val="333333"/>
                          </a:solidFill>
                          <a:latin typeface="Arial"/>
                          <a:cs typeface="Arial"/>
                        </a:rPr>
                        <a:t>Risicobeoordelingen hebben betrekking op thuiswerkplaatsen (1)</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a:solidFill>
                            <a:srgbClr val="333333"/>
                          </a:solidFill>
                          <a:latin typeface="Arial"/>
                          <a:cs typeface="Arial"/>
                        </a:rPr>
                        <a:t>Werknemers geraadpleegd over thuiswerkpraktijken (2)</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dirty="0">
                          <a:solidFill>
                            <a:srgbClr val="333333"/>
                          </a:solidFill>
                          <a:latin typeface="Arial"/>
                          <a:cs typeface="Arial"/>
                        </a:rPr>
                        <a:t>Gebruik van digitale technologieën opgenomen in risicobeoordelingen (3)</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nl-NL" sz="900" b="1" noProof="0" dirty="0">
                          <a:solidFill>
                            <a:srgbClr val="00696C"/>
                          </a:solidFill>
                          <a:latin typeface="Arial"/>
                          <a:cs typeface="Arial"/>
                        </a:rPr>
                        <a:t>Taal</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nl-NL" sz="900" noProof="0" dirty="0">
                          <a:solidFill>
                            <a:srgbClr val="333333"/>
                          </a:solidFill>
                          <a:latin typeface="Arial"/>
                          <a:cs typeface="Arial"/>
                        </a:rPr>
                        <a:t>Met werknemers die moeite hebben om de</a:t>
                      </a:r>
                    </a:p>
                    <a:p>
                      <a:pPr marL="41910">
                        <a:lnSpc>
                          <a:spcPts val="930"/>
                        </a:lnSpc>
                      </a:pPr>
                      <a:r>
                        <a:rPr lang="nl-NL" sz="900" noProof="0" dirty="0">
                          <a:solidFill>
                            <a:srgbClr val="333333"/>
                          </a:solidFill>
                          <a:latin typeface="Arial"/>
                          <a:cs typeface="Arial"/>
                        </a:rPr>
                        <a:t>taal die op de werkvloer wordt gesproken te begrijpen</a:t>
                      </a:r>
                    </a:p>
                  </a:txBody>
                  <a:tcPr marL="72000" marR="0" marT="14604"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nl-NL" sz="900" b="1" noProof="0" dirty="0">
                          <a:solidFill>
                            <a:srgbClr val="00696C"/>
                          </a:solidFill>
                          <a:latin typeface="Arial"/>
                          <a:cs typeface="Arial"/>
                        </a:rPr>
                        <a:t>Opleiding</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dirty="0">
                          <a:solidFill>
                            <a:srgbClr val="333333"/>
                          </a:solidFill>
                          <a:latin typeface="Arial"/>
                          <a:cs typeface="Arial"/>
                        </a:rPr>
                        <a:t>Routinematig gebruik van digitale technologieën (4)</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nl-NL" sz="900" noProof="0" dirty="0">
                          <a:solidFill>
                            <a:srgbClr val="333333"/>
                          </a:solidFill>
                          <a:latin typeface="Arial"/>
                          <a:cs typeface="Arial"/>
                        </a:rPr>
                        <a:t>Mobiele of externe werkplekken beoordelen op risico’s voor de veiligheid en gezondheid (5)</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829846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n-GB" dirty="0"/>
              <a:t>Een </a:t>
            </a:r>
            <a:r>
              <a:rPr lang="en-GB" dirty="0" err="1"/>
              <a:t>arbeidswereld</a:t>
            </a:r>
            <a:r>
              <a:rPr lang="en-GB" dirty="0"/>
              <a:t> in </a:t>
            </a:r>
            <a:r>
              <a:rPr lang="en-GB" dirty="0" err="1"/>
              <a:t>verandering</a:t>
            </a:r>
            <a:r>
              <a:rPr lang="en-GB" dirty="0"/>
              <a:t>: </a:t>
            </a:r>
            <a:r>
              <a:rPr lang="nl-NL" dirty="0"/>
              <a:t>selectie van indicatoren</a:t>
            </a:r>
          </a:p>
          <a:p>
            <a:pPr>
              <a:spcBef>
                <a:spcPts val="0"/>
              </a:spcBef>
            </a:pPr>
            <a:r>
              <a:rPr lang="nl-NL" sz="1300" dirty="0"/>
              <a:t>% bedrijven</a:t>
            </a:r>
            <a:r>
              <a:rPr lang="nl-NL" dirty="0"/>
              <a:t>, </a:t>
            </a:r>
            <a:r>
              <a:rPr lang="nl-NL" sz="1300" dirty="0"/>
              <a:t>EU-27 (2019-2024, indien beschikbaar)</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149161"/>
            <a:ext cx="6790029" cy="335989"/>
          </a:xfrm>
          <a:prstGeom prst="rect">
            <a:avLst/>
          </a:prstGeom>
        </p:spPr>
        <p:txBody>
          <a:bodyPr vert="horz" wrap="square" lIns="0" tIns="12700" rIns="0" bIns="0" rtlCol="0">
            <a:spAutoFit/>
          </a:bodyPr>
          <a:lstStyle/>
          <a:p>
            <a:pPr marL="12700" marR="5080">
              <a:lnSpc>
                <a:spcPct val="100000"/>
              </a:lnSpc>
              <a:spcBef>
                <a:spcPts val="100"/>
              </a:spcBef>
            </a:pPr>
            <a:r>
              <a:rPr lang="nl-NL" sz="700" i="1" noProof="0" dirty="0">
                <a:latin typeface="Arial"/>
                <a:cs typeface="Arial"/>
              </a:rPr>
              <a:t>Basis: gevraagd aan alle instellingen in de EU-27, met uitzondering van: (1) bedrijven die risicobeoordelingen uitvoeren en werknemers van huis uit laten werken (2) bedrijven met thuiswerkende werknemers (3) bedrijven die risicobeoordelingen uitvoeren (4) bedrijven die het gebruik van digitale technologieën melden (5) bedrijven met werknemers die thuis en/of elders buiten de bedrijfsruimten van de vestiging werken.</a:t>
            </a:r>
          </a:p>
        </p:txBody>
      </p:sp>
      <p:graphicFrame>
        <p:nvGraphicFramePr>
          <p:cNvPr id="2" name="Table 1">
            <a:extLst>
              <a:ext uri="{FF2B5EF4-FFF2-40B4-BE49-F238E27FC236}">
                <a16:creationId xmlns:a16="http://schemas.microsoft.com/office/drawing/2014/main" id="{21B280F9-5DB7-4D8D-B235-C9122AA975DE}"/>
              </a:ext>
            </a:extLst>
          </p:cNvPr>
          <p:cNvGraphicFramePr>
            <a:graphicFrameLocks noGrp="1"/>
          </p:cNvGraphicFramePr>
          <p:nvPr>
            <p:extLst>
              <p:ext uri="{D42A27DB-BD31-4B8C-83A1-F6EECF244321}">
                <p14:modId xmlns:p14="http://schemas.microsoft.com/office/powerpoint/2010/main" val="73900117"/>
              </p:ext>
            </p:extLst>
          </p:nvPr>
        </p:nvGraphicFramePr>
        <p:xfrm>
          <a:off x="5774942" y="1830933"/>
          <a:ext cx="1502986" cy="2265910"/>
        </p:xfrm>
        <a:graphic>
          <a:graphicData uri="http://schemas.openxmlformats.org/drawingml/2006/table">
            <a:tbl>
              <a:tblPr firstRow="1" bandRow="1">
                <a:tableStyleId>{2D5ABB26-0587-4C30-8999-92F81FD0307C}</a:tableStyleId>
              </a:tblPr>
              <a:tblGrid>
                <a:gridCol w="751493">
                  <a:extLst>
                    <a:ext uri="{9D8B030D-6E8A-4147-A177-3AD203B41FA5}">
                      <a16:colId xmlns:a16="http://schemas.microsoft.com/office/drawing/2014/main" val="375492218"/>
                    </a:ext>
                  </a:extLst>
                </a:gridCol>
                <a:gridCol w="751493">
                  <a:extLst>
                    <a:ext uri="{9D8B030D-6E8A-4147-A177-3AD203B41FA5}">
                      <a16:colId xmlns:a16="http://schemas.microsoft.com/office/drawing/2014/main" val="4123769217"/>
                    </a:ext>
                  </a:extLst>
                </a:gridCol>
              </a:tblGrid>
              <a:tr h="245118">
                <a:tc>
                  <a:txBody>
                    <a:bodyPr/>
                    <a:lstStyle/>
                    <a:p>
                      <a:pPr marL="1905" algn="ctr" rtl="0">
                        <a:lnSpc>
                          <a:spcPct val="100000"/>
                        </a:lnSpc>
                        <a:spcBef>
                          <a:spcPts val="395"/>
                        </a:spcBef>
                      </a:pPr>
                      <a:r>
                        <a:rPr lang="en-GB" sz="900" b="1" kern="1200" noProof="0" dirty="0">
                          <a:solidFill>
                            <a:schemeClr val="tx1"/>
                          </a:solidFill>
                          <a:latin typeface="Arial"/>
                          <a:ea typeface="+mn-ea"/>
                          <a:cs typeface="Arial"/>
                        </a:rPr>
                        <a:t>20</a:t>
                      </a:r>
                      <a:r>
                        <a:rPr lang="en-GB" sz="900" b="1" spc="-20" noProof="0" dirty="0">
                          <a:solidFill>
                            <a:schemeClr val="tx1"/>
                          </a:solidFill>
                          <a:latin typeface="Arial"/>
                          <a:cs typeface="Arial"/>
                        </a:rPr>
                        <a:t>19</a:t>
                      </a:r>
                      <a:endParaRPr lang="en-GB" sz="900" noProof="0" dirty="0">
                        <a:solidFill>
                          <a:schemeClr val="tx1"/>
                        </a:solidFill>
                        <a:latin typeface="Arial"/>
                        <a:cs typeface="Arial"/>
                      </a:endParaRPr>
                    </a:p>
                  </a:txBody>
                  <a:tcPr marL="0" marR="0" marT="50165" marB="36000" anchor="ctr">
                    <a:lnL w="3175">
                      <a:noFill/>
                      <a:prstDash val="solid"/>
                    </a:lnL>
                    <a:lnR w="3175" cap="flat" cmpd="sng" algn="ctr">
                      <a:noFill/>
                      <a:prstDash val="solid"/>
                      <a:round/>
                      <a:headEnd type="none" w="med" len="med"/>
                      <a:tailEnd type="none" w="med" len="med"/>
                    </a:lnR>
                    <a:lnT w="3175">
                      <a:noFill/>
                      <a:prstDash val="solid"/>
                    </a:lnT>
                    <a:lnB w="3175">
                      <a:noFill/>
                      <a:prstDash val="solid"/>
                    </a:lnB>
                    <a:lnTlToBr w="12700" cmpd="sng">
                      <a:noFill/>
                      <a:prstDash val="solid"/>
                    </a:lnTlToBr>
                    <a:lnBlToTr w="12700" cmpd="sng">
                      <a:noFill/>
                      <a:prstDash val="solid"/>
                    </a:lnBlToTr>
                    <a:solidFill>
                      <a:srgbClr val="F6A500"/>
                    </a:solidFill>
                  </a:tcPr>
                </a:tc>
                <a:tc>
                  <a:txBody>
                    <a:bodyPr/>
                    <a:lstStyle/>
                    <a:p>
                      <a:pPr marL="1905" algn="ctr" rtl="0">
                        <a:lnSpc>
                          <a:spcPct val="100000"/>
                        </a:lnSpc>
                        <a:spcBef>
                          <a:spcPts val="395"/>
                        </a:spcBef>
                      </a:pPr>
                      <a:r>
                        <a:rPr lang="en-GB" sz="900" b="1" spc="-20" noProof="0" dirty="0">
                          <a:solidFill>
                            <a:schemeClr val="tx1"/>
                          </a:solidFill>
                          <a:latin typeface="Arial"/>
                          <a:cs typeface="Arial"/>
                        </a:rPr>
                        <a:t>2024</a:t>
                      </a:r>
                      <a:endParaRPr lang="en-GB" sz="900" noProof="0" dirty="0">
                        <a:solidFill>
                          <a:schemeClr val="tx1"/>
                        </a:solidFill>
                        <a:latin typeface="Arial"/>
                        <a:cs typeface="Arial"/>
                      </a:endParaRPr>
                    </a:p>
                  </a:txBody>
                  <a:tcPr marL="0" marR="0" marT="50165" marB="36000" anchor="ctr">
                    <a:lnL w="3175" cap="flat" cmpd="sng" algn="ctr">
                      <a:noFill/>
                      <a:prstDash val="solid"/>
                      <a:round/>
                      <a:headEnd type="none" w="med" len="med"/>
                      <a:tailEnd type="none" w="med" len="med"/>
                    </a:lnL>
                    <a:lnR w="3175">
                      <a:noFill/>
                      <a:prstDash val="solid"/>
                    </a:lnR>
                    <a:lnT w="3175">
                      <a:noFill/>
                      <a:prstDash val="solid"/>
                    </a:lnT>
                    <a:lnB w="3175">
                      <a:noFill/>
                      <a:prstDash val="solid"/>
                    </a:lnB>
                    <a:lnTlToBr w="12700" cmpd="sng">
                      <a:noFill/>
                      <a:prstDash val="solid"/>
                    </a:lnTlToBr>
                    <a:lnBlToTr w="12700" cmpd="sng">
                      <a:noFill/>
                      <a:prstDash val="solid"/>
                    </a:lnBlToTr>
                    <a:solidFill>
                      <a:srgbClr val="F6A500"/>
                    </a:solidFill>
                  </a:tcPr>
                </a:tc>
                <a:extLst>
                  <a:ext uri="{0D108BD9-81ED-4DB2-BD59-A6C34878D82A}">
                    <a16:rowId xmlns:a16="http://schemas.microsoft.com/office/drawing/2014/main" val="1733989310"/>
                  </a:ext>
                </a:extLst>
              </a:tr>
              <a:tr h="277704">
                <a:tc>
                  <a:txBody>
                    <a:bodyPr/>
                    <a:lstStyle/>
                    <a:p>
                      <a:pPr algn="ctr" rtl="0">
                        <a:lnSpc>
                          <a:spcPct val="100000"/>
                        </a:lnSpc>
                        <a:spcBef>
                          <a:spcPts val="330"/>
                        </a:spcBef>
                      </a:pPr>
                      <a:r>
                        <a:rPr lang="en-GB" sz="900" spc="-25" noProof="0" dirty="0">
                          <a:solidFill>
                            <a:srgbClr val="333333"/>
                          </a:solidFill>
                          <a:latin typeface="Arial"/>
                          <a:cs typeface="Arial"/>
                        </a:rPr>
                        <a:t>13</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23</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772655202"/>
                  </a:ext>
                </a:extLst>
              </a:tr>
              <a:tr h="277704">
                <a:tc>
                  <a:txBody>
                    <a:bodyPr/>
                    <a:lstStyle/>
                    <a:p>
                      <a:pPr algn="ctr" rtl="0">
                        <a:lnSpc>
                          <a:spcPct val="100000"/>
                        </a:lnSpc>
                        <a:spcBef>
                          <a:spcPts val="330"/>
                        </a:spcBef>
                      </a:pPr>
                      <a:r>
                        <a:rPr lang="en-GB" sz="900" spc="-25" noProof="0" dirty="0">
                          <a:solidFill>
                            <a:srgbClr val="333333"/>
                          </a:solidFill>
                          <a:latin typeface="Arial"/>
                          <a:cs typeface="Arial"/>
                        </a:rPr>
                        <a:t>31</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48</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895276900"/>
                  </a:ext>
                </a:extLst>
              </a:tr>
              <a:tr h="277704">
                <a:tc>
                  <a:txBody>
                    <a:bodyPr/>
                    <a:lstStyle/>
                    <a:p>
                      <a:pPr algn="ctr" rtl="0">
                        <a:lnSpc>
                          <a:spcPct val="100000"/>
                        </a:lnSpc>
                      </a:pPr>
                      <a:endParaRPr lang="en-GB" sz="900" noProof="0" dirty="0">
                        <a:latin typeface="Times New Roman"/>
                        <a:cs typeface="Times New Roman"/>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77</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931924583"/>
                  </a:ext>
                </a:extLst>
              </a:tr>
              <a:tr h="277704">
                <a:tc>
                  <a:txBody>
                    <a:bodyPr/>
                    <a:lstStyle/>
                    <a:p>
                      <a:pPr algn="ctr" rtl="0">
                        <a:lnSpc>
                          <a:spcPct val="100000"/>
                        </a:lnSpc>
                      </a:pPr>
                      <a:endParaRPr lang="en-GB" sz="900" noProof="0" dirty="0">
                        <a:latin typeface="Times New Roman"/>
                        <a:cs typeface="Times New Roman"/>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56</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205341555"/>
                  </a:ext>
                </a:extLst>
              </a:tr>
              <a:tr h="354568">
                <a:tc>
                  <a:txBody>
                    <a:bodyPr/>
                    <a:lstStyle/>
                    <a:p>
                      <a:pPr algn="ctr" rtl="0">
                        <a:lnSpc>
                          <a:spcPct val="100000"/>
                        </a:lnSpc>
                        <a:spcBef>
                          <a:spcPts val="565"/>
                        </a:spcBef>
                      </a:pPr>
                      <a:r>
                        <a:rPr lang="en-GB" sz="900" spc="-50" noProof="0" dirty="0">
                          <a:solidFill>
                            <a:srgbClr val="333333"/>
                          </a:solidFill>
                          <a:latin typeface="Arial"/>
                          <a:cs typeface="Arial"/>
                        </a:rPr>
                        <a:t>8</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565"/>
                        </a:spcBef>
                      </a:pPr>
                      <a:r>
                        <a:rPr lang="en-GB" sz="900" spc="-25" noProof="0" dirty="0">
                          <a:solidFill>
                            <a:srgbClr val="333333"/>
                          </a:solidFill>
                          <a:latin typeface="Arial"/>
                          <a:cs typeface="Arial"/>
                        </a:rPr>
                        <a:t>10</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34388563"/>
                  </a:ext>
                </a:extLst>
              </a:tr>
              <a:tr h="277704">
                <a:tc>
                  <a:txBody>
                    <a:bodyPr/>
                    <a:lstStyle/>
                    <a:p>
                      <a:pPr algn="ctr" rtl="0">
                        <a:lnSpc>
                          <a:spcPct val="100000"/>
                        </a:lnSpc>
                      </a:pPr>
                      <a:endParaRPr lang="en-GB" sz="900" noProof="0" dirty="0">
                        <a:latin typeface="Times New Roman"/>
                        <a:cs typeface="Times New Roman"/>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44</a:t>
                      </a:r>
                      <a:endParaRPr lang="en-GB" sz="900" noProof="0" dirty="0">
                        <a:latin typeface="Arial"/>
                        <a:cs typeface="Arial"/>
                      </a:endParaRPr>
                    </a:p>
                  </a:txBody>
                  <a:tcPr marL="36000" marR="36000" marT="0" marB="108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95412713"/>
                  </a:ext>
                </a:extLst>
              </a:tr>
              <a:tr h="277704">
                <a:tc>
                  <a:txBody>
                    <a:bodyPr/>
                    <a:lstStyle/>
                    <a:p>
                      <a:pPr algn="ctr" rtl="0">
                        <a:lnSpc>
                          <a:spcPct val="100000"/>
                        </a:lnSpc>
                        <a:spcBef>
                          <a:spcPts val="330"/>
                        </a:spcBef>
                      </a:pPr>
                      <a:r>
                        <a:rPr lang="en-GB" sz="900" spc="-25" noProof="0" dirty="0">
                          <a:solidFill>
                            <a:srgbClr val="333333"/>
                          </a:solidFill>
                          <a:latin typeface="Arial"/>
                          <a:cs typeface="Arial"/>
                        </a:rPr>
                        <a:t>42</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45</a:t>
                      </a:r>
                      <a:endParaRPr lang="en-GB" sz="900" noProof="0" dirty="0">
                        <a:latin typeface="Arial"/>
                        <a:cs typeface="Arial"/>
                      </a:endParaRPr>
                    </a:p>
                  </a:txBody>
                  <a:tcPr marL="36000" marR="36000" marT="3600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56758781"/>
                  </a:ext>
                </a:extLst>
              </a:tr>
            </a:tbl>
          </a:graphicData>
        </a:graphic>
      </p:graphicFrame>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nl-NL" noProof="0" dirty="0"/>
              <a:t>Meest voorkomende risicofactoren</a:t>
            </a:r>
            <a:br>
              <a:rPr lang="nl-NL" dirty="0"/>
            </a:br>
            <a:r>
              <a:rPr lang="nl-NL" sz="1300" dirty="0"/>
              <a:t>% van de bedrijven, EU-27 (2014-2019-2024)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690456" cy="453183"/>
          </a:xfrm>
          <a:prstGeom prst="rect">
            <a:avLst/>
          </a:prstGeom>
        </p:spPr>
        <p:txBody>
          <a:bodyPr vert="horz" wrap="square" lIns="90000" tIns="72000" rIns="90000" bIns="72000" rtlCol="0">
            <a:spAutoFit/>
          </a:bodyPr>
          <a:lstStyle/>
          <a:p>
            <a:pPr marL="12700" marR="5080">
              <a:lnSpc>
                <a:spcPct val="100000"/>
              </a:lnSpc>
              <a:spcBef>
                <a:spcPts val="100"/>
              </a:spcBef>
            </a:pPr>
            <a:r>
              <a:rPr lang="nl-NL" sz="1000" noProof="0">
                <a:latin typeface="Arial"/>
                <a:cs typeface="Arial"/>
              </a:rPr>
              <a:t>De gerapporteerde risicofactoren blijven in de loop van de tijd stabiel. In 2024 zijn de twee belangrijkste nog steeds spier- en skeletaandoeningen. </a:t>
            </a:r>
            <a:r>
              <a:rPr lang="nl-NL" sz="1000" b="1" noProof="0">
                <a:solidFill>
                  <a:srgbClr val="003399"/>
                </a:solidFill>
                <a:latin typeface="Arial"/>
                <a:cs typeface="Arial"/>
              </a:rPr>
              <a:t>Psychosociale risico’s </a:t>
            </a:r>
            <a:r>
              <a:rPr lang="nl-NL" sz="1000" noProof="0">
                <a:latin typeface="Arial"/>
                <a:cs typeface="Arial"/>
              </a:rPr>
              <a:t>komen ook veel voor, vooral in de dienstensector.</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568619077"/>
              </p:ext>
            </p:extLst>
          </p:nvPr>
        </p:nvGraphicFramePr>
        <p:xfrm>
          <a:off x="5975357" y="915566"/>
          <a:ext cx="2340610" cy="3538220"/>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nl-NL"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nl-NL"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nl-NL"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nl-NL" sz="800" noProof="0" dirty="0">
                          <a:solidFill>
                            <a:srgbClr val="333333"/>
                          </a:solidFill>
                          <a:latin typeface="Arial"/>
                          <a:cs typeface="Arial"/>
                        </a:rPr>
                        <a:t>Risico op ongelukken met voertuigen tijdens het werk</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nSpc>
                          <a:spcPct val="100000"/>
                        </a:lnSpc>
                        <a:spcBef>
                          <a:spcPts val="365"/>
                        </a:spcBef>
                      </a:pPr>
                      <a:r>
                        <a:rPr lang="nl-NL" sz="800" b="1" noProof="0" dirty="0">
                          <a:solidFill>
                            <a:srgbClr val="00696C"/>
                          </a:solidFill>
                          <a:latin typeface="Arial"/>
                          <a:cs typeface="Arial"/>
                        </a:rPr>
                        <a:t>Tijdsdruk</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nSpc>
                          <a:spcPts val="900"/>
                        </a:lnSpc>
                        <a:spcBef>
                          <a:spcPts val="305"/>
                        </a:spcBef>
                      </a:pPr>
                      <a:r>
                        <a:rPr lang="nl-NL" sz="800" noProof="0" dirty="0">
                          <a:solidFill>
                            <a:srgbClr val="333333"/>
                          </a:solidFill>
                          <a:latin typeface="Arial"/>
                          <a:cs typeface="Arial"/>
                        </a:rPr>
                        <a:t>Verhoogd risico op glij-, struikel- en valpartijen</a:t>
                      </a:r>
                    </a:p>
                  </a:txBody>
                  <a:tcPr marL="0" marR="0" marT="3873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nSpc>
                          <a:spcPct val="100000"/>
                        </a:lnSpc>
                        <a:spcBef>
                          <a:spcPts val="365"/>
                        </a:spcBef>
                      </a:pPr>
                      <a:r>
                        <a:rPr lang="nl-NL" sz="800" noProof="0">
                          <a:solidFill>
                            <a:srgbClr val="333333"/>
                          </a:solidFill>
                          <a:latin typeface="Arial"/>
                          <a:cs typeface="Arial"/>
                        </a:rPr>
                        <a:t>Hitte, koude of tocht</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nSpc>
                          <a:spcPts val="900"/>
                        </a:lnSpc>
                        <a:spcBef>
                          <a:spcPts val="309"/>
                        </a:spcBef>
                      </a:pPr>
                      <a:r>
                        <a:rPr lang="nl-NL" sz="800" noProof="0" dirty="0">
                          <a:solidFill>
                            <a:srgbClr val="333333"/>
                          </a:solidFill>
                          <a:latin typeface="Arial"/>
                          <a:cs typeface="Arial"/>
                        </a:rPr>
                        <a:t>Chemische of biologische stoffen</a:t>
                      </a:r>
                    </a:p>
                  </a:txBody>
                  <a:tcPr marL="0" marR="0" marT="39369"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nSpc>
                          <a:spcPct val="100000"/>
                        </a:lnSpc>
                        <a:spcBef>
                          <a:spcPts val="680"/>
                        </a:spcBef>
                      </a:pPr>
                      <a:r>
                        <a:rPr lang="nl-NL" sz="800" noProof="0" dirty="0">
                          <a:solidFill>
                            <a:srgbClr val="333333"/>
                          </a:solidFill>
                          <a:latin typeface="Arial"/>
                          <a:cs typeface="Arial"/>
                        </a:rPr>
                        <a:t>Vermoeiende of pijnlijke houdingen</a:t>
                      </a:r>
                    </a:p>
                  </a:txBody>
                  <a:tcPr marL="0" marR="0" marT="8636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nSpc>
                          <a:spcPct val="100000"/>
                        </a:lnSpc>
                        <a:spcBef>
                          <a:spcPts val="365"/>
                        </a:spcBef>
                      </a:pPr>
                      <a:r>
                        <a:rPr lang="nl-NL" sz="800" noProof="0">
                          <a:solidFill>
                            <a:srgbClr val="333333"/>
                          </a:solidFill>
                          <a:latin typeface="Arial"/>
                          <a:cs typeface="Arial"/>
                        </a:rPr>
                        <a:t>Extreem lawaai</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l">
                        <a:lnSpc>
                          <a:spcPts val="900"/>
                        </a:lnSpc>
                        <a:spcBef>
                          <a:spcPts val="375"/>
                        </a:spcBef>
                      </a:pPr>
                      <a:r>
                        <a:rPr lang="nl-NL" sz="800" b="1" noProof="0" dirty="0">
                          <a:solidFill>
                            <a:srgbClr val="00696C"/>
                          </a:solidFill>
                          <a:latin typeface="Arial"/>
                          <a:cs typeface="Arial"/>
                        </a:rPr>
                        <a:t>Gebrekkige communicatie of samenwerking binnen de organisatie</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nSpc>
                          <a:spcPts val="900"/>
                        </a:lnSpc>
                        <a:spcBef>
                          <a:spcPts val="310"/>
                        </a:spcBef>
                      </a:pPr>
                      <a:r>
                        <a:rPr lang="nl-NL" sz="800" b="1" noProof="0" dirty="0">
                          <a:solidFill>
                            <a:srgbClr val="00696C"/>
                          </a:solidFill>
                          <a:latin typeface="Arial"/>
                          <a:cs typeface="Arial"/>
                        </a:rPr>
                        <a:t>Lange of onregelmatige werktijden</a:t>
                      </a:r>
                    </a:p>
                  </a:txBody>
                  <a:tcPr marL="0" marR="0" marT="3937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218440">
                <a:tc>
                  <a:txBody>
                    <a:bodyPr/>
                    <a:lstStyle/>
                    <a:p>
                      <a:pPr marL="41275">
                        <a:lnSpc>
                          <a:spcPct val="100000"/>
                        </a:lnSpc>
                        <a:spcBef>
                          <a:spcPts val="365"/>
                        </a:spcBef>
                      </a:pPr>
                      <a:r>
                        <a:rPr lang="nl-NL" sz="800" b="1" noProof="0" dirty="0">
                          <a:solidFill>
                            <a:srgbClr val="00696C"/>
                          </a:solidFill>
                          <a:latin typeface="Arial"/>
                          <a:cs typeface="Arial"/>
                        </a:rPr>
                        <a:t>Angst voor baanverlies</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solidFill>
                          <a:srgbClr val="00696C"/>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nl-NL"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nl-NL"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nl-NL"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304700" y="1908370"/>
            <a:ext cx="5480367" cy="2543771"/>
            <a:chOff x="304700" y="1908370"/>
            <a:chExt cx="5480367" cy="2543771"/>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651617" y="3963078"/>
              <a:ext cx="5133450" cy="489063"/>
              <a:chOff x="651617" y="4137974"/>
              <a:chExt cx="5133450" cy="571245"/>
            </a:xfrm>
          </p:grpSpPr>
          <p:sp>
            <p:nvSpPr>
              <p:cNvPr id="13" name="object 68">
                <a:extLst>
                  <a:ext uri="{FF2B5EF4-FFF2-40B4-BE49-F238E27FC236}">
                    <a16:creationId xmlns:a16="http://schemas.microsoft.com/office/drawing/2014/main" id="{F40BB34E-9CC9-B456-8481-36C832CCF7E2}"/>
                  </a:ext>
                </a:extLst>
              </p:cNvPr>
              <p:cNvSpPr txBox="1"/>
              <p:nvPr/>
            </p:nvSpPr>
            <p:spPr>
              <a:xfrm>
                <a:off x="4674919" y="4137974"/>
                <a:ext cx="1110148" cy="431395"/>
              </a:xfrm>
              <a:prstGeom prst="rect">
                <a:avLst/>
              </a:prstGeom>
            </p:spPr>
            <p:txBody>
              <a:bodyPr vert="horz" wrap="square" lIns="0" tIns="22860" rIns="0" bIns="0" rtlCol="0">
                <a:spAutoFit/>
              </a:bodyPr>
              <a:lstStyle/>
              <a:p>
                <a:pPr marL="12700" marR="5080" algn="ctr">
                  <a:lnSpc>
                    <a:spcPts val="900"/>
                  </a:lnSpc>
                  <a:spcBef>
                    <a:spcPts val="180"/>
                  </a:spcBef>
                </a:pPr>
                <a:r>
                  <a:rPr lang="nl-NL" sz="800" noProof="0" dirty="0">
                    <a:solidFill>
                      <a:srgbClr val="333333"/>
                    </a:solidFill>
                    <a:latin typeface="Arial"/>
                    <a:cs typeface="Arial"/>
                  </a:rPr>
                  <a:t>Risico op ongevallen met machines of handgereedschappen</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24103" y="4140046"/>
                <a:ext cx="736600" cy="566205"/>
              </a:xfrm>
              <a:prstGeom prst="rect">
                <a:avLst/>
              </a:prstGeom>
            </p:spPr>
            <p:txBody>
              <a:bodyPr vert="horz" wrap="square" lIns="0" tIns="22860" rIns="0" bIns="0" rtlCol="0">
                <a:spAutoFit/>
              </a:bodyPr>
              <a:lstStyle/>
              <a:p>
                <a:pPr marL="12700" marR="5080" algn="ctr">
                  <a:lnSpc>
                    <a:spcPts val="900"/>
                  </a:lnSpc>
                  <a:spcBef>
                    <a:spcPts val="180"/>
                  </a:spcBef>
                </a:pPr>
                <a:r>
                  <a:rPr lang="nl-NL" sz="800" noProof="0" dirty="0">
                    <a:solidFill>
                      <a:srgbClr val="333333"/>
                    </a:solidFill>
                    <a:latin typeface="Arial"/>
                    <a:cs typeface="Arial"/>
                  </a:rPr>
                  <a:t>Tillen of verplaatsen van personen of zware lasten</a:t>
                </a:r>
              </a:p>
            </p:txBody>
          </p:sp>
          <p:sp>
            <p:nvSpPr>
              <p:cNvPr id="15" name="object 70">
                <a:extLst>
                  <a:ext uri="{FF2B5EF4-FFF2-40B4-BE49-F238E27FC236}">
                    <a16:creationId xmlns:a16="http://schemas.microsoft.com/office/drawing/2014/main" id="{4F28F39C-9A98-7FB1-4340-50D3E3C7A87D}"/>
                  </a:ext>
                </a:extLst>
              </p:cNvPr>
              <p:cNvSpPr txBox="1"/>
              <p:nvPr/>
            </p:nvSpPr>
            <p:spPr>
              <a:xfrm>
                <a:off x="2519533" y="4140046"/>
                <a:ext cx="931544" cy="566205"/>
              </a:xfrm>
              <a:prstGeom prst="rect">
                <a:avLst/>
              </a:prstGeom>
            </p:spPr>
            <p:txBody>
              <a:bodyPr vert="horz" wrap="square" lIns="0" tIns="22860" rIns="0" bIns="0" rtlCol="0">
                <a:spAutoFit/>
              </a:bodyPr>
              <a:lstStyle/>
              <a:p>
                <a:pPr marL="12700" marR="5080" indent="8890" algn="ctr">
                  <a:lnSpc>
                    <a:spcPts val="900"/>
                  </a:lnSpc>
                  <a:spcBef>
                    <a:spcPts val="180"/>
                  </a:spcBef>
                </a:pPr>
                <a:r>
                  <a:rPr lang="nl-NL" sz="800" b="1" noProof="0" dirty="0">
                    <a:solidFill>
                      <a:srgbClr val="003399"/>
                    </a:solidFill>
                    <a:latin typeface="Arial"/>
                    <a:cs typeface="Arial"/>
                  </a:rPr>
                  <a:t>Omgang met lastige klanten, patiënten, leerlingen enz.</a:t>
                </a:r>
              </a:p>
            </p:txBody>
          </p:sp>
          <p:sp>
            <p:nvSpPr>
              <p:cNvPr id="16" name="object 71">
                <a:extLst>
                  <a:ext uri="{FF2B5EF4-FFF2-40B4-BE49-F238E27FC236}">
                    <a16:creationId xmlns:a16="http://schemas.microsoft.com/office/drawing/2014/main" id="{ADEF67E7-2554-565F-BD65-E60881E26287}"/>
                  </a:ext>
                </a:extLst>
              </p:cNvPr>
              <p:cNvSpPr txBox="1"/>
              <p:nvPr/>
            </p:nvSpPr>
            <p:spPr>
              <a:xfrm>
                <a:off x="1560942" y="4143014"/>
                <a:ext cx="619465" cy="566205"/>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Repetitieve bewegingen van de hand of arm</a:t>
                </a:r>
              </a:p>
            </p:txBody>
          </p:sp>
          <p:sp>
            <p:nvSpPr>
              <p:cNvPr id="17" name="object 72">
                <a:extLst>
                  <a:ext uri="{FF2B5EF4-FFF2-40B4-BE49-F238E27FC236}">
                    <a16:creationId xmlns:a16="http://schemas.microsoft.com/office/drawing/2014/main" id="{FD83B79C-9BC4-BB4E-E6CF-770D04C671BA}"/>
                  </a:ext>
                </a:extLst>
              </p:cNvPr>
              <p:cNvSpPr txBox="1"/>
              <p:nvPr/>
            </p:nvSpPr>
            <p:spPr>
              <a:xfrm>
                <a:off x="651617" y="4197247"/>
                <a:ext cx="470534" cy="296584"/>
              </a:xfrm>
              <a:prstGeom prst="rect">
                <a:avLst/>
              </a:prstGeom>
            </p:spPr>
            <p:txBody>
              <a:bodyPr vert="horz" wrap="square" lIns="0" tIns="22860" rIns="0" bIns="0" rtlCol="0">
                <a:spAutoFit/>
              </a:bodyPr>
              <a:lstStyle/>
              <a:p>
                <a:pPr marR="5080" algn="ctr">
                  <a:lnSpc>
                    <a:spcPts val="900"/>
                  </a:lnSpc>
                  <a:spcBef>
                    <a:spcPts val="180"/>
                  </a:spcBef>
                  <a:tabLst>
                    <a:tab pos="0" algn="l"/>
                  </a:tabLst>
                </a:pPr>
                <a:r>
                  <a:rPr lang="nl-NL" sz="800" noProof="0" dirty="0">
                    <a:solidFill>
                      <a:srgbClr val="333333"/>
                    </a:solidFill>
                    <a:latin typeface="Arial"/>
                    <a:cs typeface="Arial"/>
                  </a:rPr>
                  <a:t>Langdurig zitten</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675459" cy="200055"/>
          </a:xfrm>
          <a:prstGeom prst="rect">
            <a:avLst/>
          </a:prstGeom>
          <a:noFill/>
        </p:spPr>
        <p:txBody>
          <a:bodyPr wrap="none" rtlCol="0">
            <a:spAutoFit/>
          </a:bodyPr>
          <a:lstStyle/>
          <a:p>
            <a:r>
              <a:rPr lang="nl-NL" sz="700" i="1" noProof="0">
                <a:latin typeface="Arial"/>
                <a:cs typeface="Arial"/>
              </a:rPr>
              <a:t>Basis: alle organisaties in de EU-27.</a:t>
            </a:r>
          </a:p>
        </p:txBody>
      </p:sp>
      <p:graphicFrame>
        <p:nvGraphicFramePr>
          <p:cNvPr id="3" name="Table 2">
            <a:extLst>
              <a:ext uri="{FF2B5EF4-FFF2-40B4-BE49-F238E27FC236}">
                <a16:creationId xmlns:a16="http://schemas.microsoft.com/office/drawing/2014/main" id="{C2B6BAE8-9409-46F1-83F0-FA31A0D4289D}"/>
              </a:ext>
            </a:extLst>
          </p:cNvPr>
          <p:cNvGraphicFramePr>
            <a:graphicFrameLocks noGrp="1"/>
          </p:cNvGraphicFramePr>
          <p:nvPr>
            <p:extLst>
              <p:ext uri="{D42A27DB-BD31-4B8C-83A1-F6EECF244321}">
                <p14:modId xmlns:p14="http://schemas.microsoft.com/office/powerpoint/2010/main" val="1317801402"/>
              </p:ext>
            </p:extLst>
          </p:nvPr>
        </p:nvGraphicFramePr>
        <p:xfrm>
          <a:off x="7177226" y="1138450"/>
          <a:ext cx="1139190" cy="3314842"/>
        </p:xfrm>
        <a:graphic>
          <a:graphicData uri="http://schemas.openxmlformats.org/drawingml/2006/table">
            <a:tbl>
              <a:tblPr firstRow="1" bandRow="1">
                <a:tableStyleId>{2D5ABB26-0587-4C30-8999-92F81FD0307C}</a:tableStyleId>
              </a:tblPr>
              <a:tblGrid>
                <a:gridCol w="379730">
                  <a:extLst>
                    <a:ext uri="{9D8B030D-6E8A-4147-A177-3AD203B41FA5}">
                      <a16:colId xmlns:a16="http://schemas.microsoft.com/office/drawing/2014/main" val="3998800729"/>
                    </a:ext>
                  </a:extLst>
                </a:gridCol>
                <a:gridCol w="379730">
                  <a:extLst>
                    <a:ext uri="{9D8B030D-6E8A-4147-A177-3AD203B41FA5}">
                      <a16:colId xmlns:a16="http://schemas.microsoft.com/office/drawing/2014/main" val="1899210830"/>
                    </a:ext>
                  </a:extLst>
                </a:gridCol>
                <a:gridCol w="379730">
                  <a:extLst>
                    <a:ext uri="{9D8B030D-6E8A-4147-A177-3AD203B41FA5}">
                      <a16:colId xmlns:a16="http://schemas.microsoft.com/office/drawing/2014/main" val="3152332985"/>
                    </a:ext>
                  </a:extLst>
                </a:gridCol>
              </a:tblGrid>
              <a:tr h="425188">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46</a:t>
                      </a:r>
                      <a:endParaRPr lang="en-GB" sz="800" noProof="0" dirty="0">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44</a:t>
                      </a:r>
                      <a:endParaRPr lang="en-GB" sz="800" noProof="0" dirty="0">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43</a:t>
                      </a:r>
                      <a:endParaRPr lang="en-GB" sz="800" noProof="0" dirty="0">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93620639"/>
                  </a:ext>
                </a:extLst>
              </a:tr>
              <a:tr h="154340">
                <a:tc>
                  <a:txBody>
                    <a:bodyPr/>
                    <a:lstStyle/>
                    <a:p>
                      <a:pPr algn="ctr" rtl="0">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45</a:t>
                      </a:r>
                      <a:endParaRPr lang="en-GB" sz="800" noProof="0" dirty="0">
                        <a:solidFill>
                          <a:srgbClr val="00696C"/>
                        </a:solidFill>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081081360"/>
                  </a:ext>
                </a:extLst>
              </a:tr>
              <a:tr h="407789">
                <a:tc>
                  <a:txBody>
                    <a:bodyPr/>
                    <a:lstStyle/>
                    <a:p>
                      <a:pPr algn="ctr" rtl="0">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7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857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047980795"/>
                  </a:ext>
                </a:extLst>
              </a:tr>
              <a:tr h="247392">
                <a:tc>
                  <a:txBody>
                    <a:bodyPr/>
                    <a:lstStyle/>
                    <a:p>
                      <a:pPr algn="ctr" rtl="0">
                        <a:lnSpc>
                          <a:spcPct val="100000"/>
                        </a:lnSpc>
                        <a:spcBef>
                          <a:spcPts val="365"/>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662846946"/>
                  </a:ext>
                </a:extLst>
              </a:tr>
              <a:tr h="338006">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890480535"/>
                  </a:ext>
                </a:extLst>
              </a:tr>
              <a:tr h="278698">
                <a:tc>
                  <a:txBody>
                    <a:bodyPr/>
                    <a:lstStyle/>
                    <a:p>
                      <a:pPr algn="ctr" rtl="0">
                        <a:lnSpc>
                          <a:spcPct val="100000"/>
                        </a:lnSpc>
                      </a:pPr>
                      <a:endParaRPr lang="en-GB" sz="900" noProof="0" dirty="0">
                        <a:latin typeface="Times New Roman"/>
                        <a:cs typeface="Times New Roman"/>
                      </a:endParaRPr>
                    </a:p>
                  </a:txBody>
                  <a:tcPr marL="0" marR="0" marT="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33</a:t>
                      </a:r>
                      <a:endParaRPr lang="en-GB" sz="800" noProof="0" dirty="0">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623902382"/>
                  </a:ext>
                </a:extLst>
              </a:tr>
              <a:tr h="0">
                <a:tc>
                  <a:txBody>
                    <a:bodyPr/>
                    <a:lstStyle/>
                    <a:p>
                      <a:pPr algn="ctr" rtl="0">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704574277"/>
                  </a:ext>
                </a:extLst>
              </a:tr>
              <a:tr h="695821">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16</a:t>
                      </a:r>
                      <a:endParaRPr lang="en-GB" sz="800" noProof="0" dirty="0">
                        <a:solidFill>
                          <a:srgbClr val="00696C"/>
                        </a:solidFill>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19</a:t>
                      </a:r>
                      <a:endParaRPr lang="en-GB" sz="800" noProof="0" dirty="0">
                        <a:solidFill>
                          <a:srgbClr val="00696C"/>
                        </a:solidFill>
                        <a:latin typeface="Arial"/>
                        <a:cs typeface="Arial"/>
                      </a:endParaRPr>
                    </a:p>
                  </a:txBody>
                  <a:tcPr marL="0" marR="0" marT="3492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355150039"/>
                  </a:ext>
                </a:extLst>
              </a:tr>
              <a:tr h="338006">
                <a:tc>
                  <a:txBody>
                    <a:bodyPr/>
                    <a:lstStyle/>
                    <a:p>
                      <a:pPr algn="ctr" rtl="0">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8636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84864911"/>
                  </a:ext>
                </a:extLst>
              </a:tr>
              <a:tr h="247392">
                <a:tc>
                  <a:txBody>
                    <a:bodyPr/>
                    <a:lstStyle/>
                    <a:p>
                      <a:pPr algn="ctr" rtl="0">
                        <a:lnSpc>
                          <a:spcPct val="100000"/>
                        </a:lnSpc>
                      </a:pPr>
                      <a:endParaRPr lang="en-GB" sz="900" noProof="0" dirty="0">
                        <a:solidFill>
                          <a:srgbClr val="00696C"/>
                        </a:solidFill>
                        <a:latin typeface="Times New Roman"/>
                        <a:cs typeface="Times New Roman"/>
                      </a:endParaRPr>
                    </a:p>
                  </a:txBody>
                  <a:tcPr marL="0" marR="0" marT="0"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marR="1905" algn="ctr" rtl="0">
                        <a:lnSpc>
                          <a:spcPct val="100000"/>
                        </a:lnSpc>
                        <a:spcBef>
                          <a:spcPts val="365"/>
                        </a:spcBef>
                      </a:pPr>
                      <a:r>
                        <a:rPr lang="en-GB" sz="800" b="1" spc="-25" noProof="0" dirty="0">
                          <a:solidFill>
                            <a:srgbClr val="00696C"/>
                          </a:solidFill>
                          <a:latin typeface="Arial"/>
                          <a:cs typeface="Arial"/>
                        </a:rPr>
                        <a:t>11</a:t>
                      </a:r>
                      <a:endParaRPr lang="en-GB" sz="800" noProof="0" dirty="0">
                        <a:solidFill>
                          <a:srgbClr val="00696C"/>
                        </a:solidFill>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10</a:t>
                      </a:r>
                      <a:endParaRPr lang="en-GB" sz="800" noProof="0" dirty="0">
                        <a:solidFill>
                          <a:srgbClr val="00696C"/>
                        </a:solidFill>
                        <a:latin typeface="Arial"/>
                        <a:cs typeface="Arial"/>
                      </a:endParaRPr>
                    </a:p>
                  </a:txBody>
                  <a:tcPr marL="0" marR="0" marT="46355" marB="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339439041"/>
                  </a:ext>
                </a:extLst>
              </a:tr>
            </a:tbl>
          </a:graphicData>
        </a:graphic>
      </p:graphicFrame>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856804"/>
            <a:ext cx="4019419" cy="936154"/>
          </a:xfrm>
          <a:prstGeom prst="rect">
            <a:avLst/>
          </a:prstGeom>
        </p:spPr>
        <p:txBody>
          <a:bodyPr vert="horz" wrap="square" lIns="0" tIns="12700" rIns="0" bIns="0" rtlCol="0">
            <a:spAutoFit/>
          </a:bodyPr>
          <a:lstStyle/>
          <a:p>
            <a:pPr marL="12700" marR="5080" algn="just">
              <a:lnSpc>
                <a:spcPct val="100000"/>
              </a:lnSpc>
              <a:spcBef>
                <a:spcPts val="100"/>
              </a:spcBef>
            </a:pPr>
            <a:r>
              <a:rPr lang="nl-NL" sz="1000" noProof="0" dirty="0">
                <a:latin typeface="Arial"/>
                <a:cs typeface="Arial"/>
              </a:rPr>
              <a:t>Meer dan driekwart van de bedrijven voert regelmatig risicobeoordelingen uit, een trend die overeenkomt met voorgaande jaren. In 2024 komen opvallende verschillen tussen de landen aan het licht ten opzichte van het EU-27-gemiddelde (76%), waarbij zich in sommige landen in de loop der jaren aanzienlijke veranderingen hebben voorgedaan (zie onderstaande grafiek).</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450001" y="135000"/>
            <a:ext cx="8082439" cy="367200"/>
          </a:xfrm>
        </p:spPr>
        <p:txBody>
          <a:bodyPr/>
          <a:lstStyle/>
          <a:p>
            <a:pPr marL="12700">
              <a:spcBef>
                <a:spcPts val="100"/>
              </a:spcBef>
            </a:pPr>
            <a:r>
              <a:rPr lang="nl-NL" noProof="0" dirty="0"/>
              <a:t>Bedrijven die regelmatig risicobeoordelingen uitvoeren, per land</a:t>
            </a:r>
            <a:br>
              <a:rPr lang="nl-NL" dirty="0"/>
            </a:br>
            <a:r>
              <a:rPr lang="nl-NL" dirty="0"/>
              <a:t> </a:t>
            </a:r>
            <a:r>
              <a:rPr lang="nl-NL" sz="1300" dirty="0"/>
              <a:t>% bedrijven (2024)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5" y="4467428"/>
            <a:ext cx="1714500"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a:latin typeface="Arial"/>
                <a:cs typeface="Arial"/>
              </a:rPr>
              <a:t>Basis: alle organisaties in de EU-27.</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nl-NL" dirty="0"/>
              <a:t>Redenen om </a:t>
            </a:r>
            <a:r>
              <a:rPr lang="nl-NL" u="sng" dirty="0"/>
              <a:t>geen</a:t>
            </a:r>
            <a:r>
              <a:rPr lang="nl-NL" dirty="0"/>
              <a:t> risicobeoordelingen uit te voeren, naar bedrijfsgrootte </a:t>
            </a:r>
            <a:br>
              <a:rPr lang="nl-NL" dirty="0"/>
            </a:br>
            <a:r>
              <a:rPr lang="nl-NL" dirty="0"/>
              <a:t> </a:t>
            </a:r>
            <a:r>
              <a:rPr lang="nl-NL" sz="1300" dirty="0"/>
              <a:t>% bedrijven, EU-27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431782" y="771550"/>
            <a:ext cx="6095101"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nl-NL" sz="1000" noProof="0" dirty="0">
                <a:latin typeface="Arial"/>
                <a:cs typeface="Arial"/>
              </a:rPr>
              <a:t>Bedrijven die hun risico’s niet beoordelen, denken vaak dat zij de gevaren kennen of geen grote problemen ondervinden, vooral op kleinere werkplekken. Dit wijst op een gebrek aan bewustzijn van de risico’s, een stabiele trend door de jaren heen, waarbij complexiteit (“de procedure is te omslachtig”) geen belangrijke belemmering vormt.</a:t>
            </a:r>
          </a:p>
        </p:txBody>
      </p:sp>
      <p:sp>
        <p:nvSpPr>
          <p:cNvPr id="154" name="object 78">
            <a:extLst>
              <a:ext uri="{FF2B5EF4-FFF2-40B4-BE49-F238E27FC236}">
                <a16:creationId xmlns:a16="http://schemas.microsoft.com/office/drawing/2014/main" id="{1C834657-95E4-D84A-9E35-EBBE96B91A17}"/>
              </a:ext>
            </a:extLst>
          </p:cNvPr>
          <p:cNvSpPr txBox="1"/>
          <p:nvPr/>
        </p:nvSpPr>
        <p:spPr>
          <a:xfrm>
            <a:off x="7060904" y="3031645"/>
            <a:ext cx="1124422" cy="896336"/>
          </a:xfrm>
          <a:prstGeom prst="rect">
            <a:avLst/>
          </a:prstGeom>
        </p:spPr>
        <p:txBody>
          <a:bodyPr vert="horz" wrap="square" lIns="0" tIns="12700" rIns="0" bIns="0" rtlCol="0">
            <a:spAutoFit/>
          </a:bodyPr>
          <a:lstStyle/>
          <a:p>
            <a:pPr marL="264160" algn="r">
              <a:lnSpc>
                <a:spcPct val="100000"/>
              </a:lnSpc>
              <a:spcBef>
                <a:spcPts val="100"/>
              </a:spcBef>
            </a:pPr>
            <a:r>
              <a:rPr lang="nl-NL" sz="700" noProof="0" dirty="0">
                <a:solidFill>
                  <a:srgbClr val="333333"/>
                </a:solidFill>
                <a:latin typeface="Arial"/>
                <a:cs typeface="Arial"/>
              </a:rPr>
              <a:t>5-9 werknemers</a:t>
            </a:r>
          </a:p>
          <a:p>
            <a:pPr marL="12700" marR="5080" indent="201930" algn="r">
              <a:lnSpc>
                <a:spcPct val="254700"/>
              </a:lnSpc>
            </a:pPr>
            <a:r>
              <a:rPr lang="nl-NL" sz="700" noProof="0" dirty="0">
                <a:solidFill>
                  <a:srgbClr val="333333"/>
                </a:solidFill>
                <a:latin typeface="Arial"/>
                <a:cs typeface="Arial"/>
              </a:rPr>
              <a:t>10-49 werknemers</a:t>
            </a:r>
          </a:p>
          <a:p>
            <a:pPr marL="12700" marR="5080" indent="201930" algn="r">
              <a:lnSpc>
                <a:spcPct val="254700"/>
              </a:lnSpc>
            </a:pPr>
            <a:r>
              <a:rPr lang="nl-NL" sz="700" noProof="0" dirty="0">
                <a:solidFill>
                  <a:srgbClr val="333333"/>
                </a:solidFill>
                <a:latin typeface="Arial"/>
                <a:cs typeface="Arial"/>
              </a:rPr>
              <a:t>50-249 werknemers 250 of meer werknemers</a:t>
            </a:r>
          </a:p>
        </p:txBody>
      </p:sp>
      <p:sp>
        <p:nvSpPr>
          <p:cNvPr id="160" name="object 69">
            <a:extLst>
              <a:ext uri="{FF2B5EF4-FFF2-40B4-BE49-F238E27FC236}">
                <a16:creationId xmlns:a16="http://schemas.microsoft.com/office/drawing/2014/main" id="{D2C0CB24-9892-AD63-ED99-11FFB68F2DD9}"/>
              </a:ext>
            </a:extLst>
          </p:cNvPr>
          <p:cNvSpPr/>
          <p:nvPr/>
        </p:nvSpPr>
        <p:spPr>
          <a:xfrm>
            <a:off x="8234733" y="3764512"/>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8234733" y="3511068"/>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8234733" y="3257623"/>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8234733" y="3004178"/>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sp>
        <p:nvSpPr>
          <p:cNvPr id="3" name="object 45">
            <a:extLst>
              <a:ext uri="{FF2B5EF4-FFF2-40B4-BE49-F238E27FC236}">
                <a16:creationId xmlns:a16="http://schemas.microsoft.com/office/drawing/2014/main" id="{5A7DB8FC-1D50-E8FA-20DB-217B77675BF3}"/>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a:latin typeface="Arial"/>
                <a:cs typeface="Arial"/>
              </a:rPr>
              <a:t>Basis: organisaties in de EU-27 die GEEN regelmatige risicobeoordelingen uitvoeren.</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737329"/>
            <a:chOff x="342647" y="1555750"/>
            <a:chExt cx="6578771" cy="2737329"/>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5"/>
              <a:ext cx="1804035" cy="13593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De gevaren en risico’s zijn al bekend</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126963" y="4034034"/>
              <a:ext cx="1509395" cy="25904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De benodigde expertise ontbreekt</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5"/>
              <a:ext cx="1280795" cy="259045"/>
            </a:xfrm>
            <a:prstGeom prst="rect">
              <a:avLst/>
            </a:prstGeom>
          </p:spPr>
          <p:txBody>
            <a:bodyPr vert="horz" wrap="square" lIns="0" tIns="12700" rIns="0" bIns="0" rtlCol="0">
              <a:spAutoFit/>
            </a:bodyPr>
            <a:lstStyle/>
            <a:p>
              <a:pPr marL="12700" algn="ctr">
                <a:lnSpc>
                  <a:spcPct val="100000"/>
                </a:lnSpc>
                <a:spcBef>
                  <a:spcPts val="100"/>
                </a:spcBef>
              </a:pPr>
              <a:r>
                <a:rPr lang="nl-NL" sz="800" noProof="0">
                  <a:solidFill>
                    <a:srgbClr val="333333"/>
                  </a:solidFill>
                  <a:latin typeface="Arial"/>
                  <a:cs typeface="Arial"/>
                </a:rPr>
                <a:t>Er zijn geen grote problemen</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638285" y="4034034"/>
              <a:ext cx="1487170" cy="13593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De procedure is te omslachtig</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699542"/>
            <a:ext cx="7956380" cy="474489"/>
          </a:xfrm>
          <a:prstGeom prst="rect">
            <a:avLst/>
          </a:prstGeom>
        </p:spPr>
        <p:txBody>
          <a:bodyPr vert="horz" wrap="square" lIns="0" tIns="12700" rIns="0" bIns="0" rtlCol="0">
            <a:spAutoFit/>
          </a:bodyPr>
          <a:lstStyle/>
          <a:p>
            <a:pPr marL="12700">
              <a:lnSpc>
                <a:spcPct val="100000"/>
              </a:lnSpc>
              <a:spcBef>
                <a:spcPts val="100"/>
              </a:spcBef>
            </a:pPr>
            <a:r>
              <a:rPr lang="nl-NL" sz="1000" noProof="0" dirty="0">
                <a:latin typeface="Arial"/>
                <a:cs typeface="Arial"/>
              </a:rPr>
              <a:t>Ondanks een bescheiden toename van het aantal werkplekken waar sinds 2019 maatregelen worden genomen om spier- en skeletaandoeningen te voorkomen, blijft dit nog steeds lager dan in 2014. Dit is zorgwekkend, aangezien het aantal gemelde spier- en skeletaandoeningen op werkplekken blijft toenemen.</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937089" cy="2963226"/>
            <a:chOff x="543985" y="1520780"/>
            <a:chExt cx="6937089" cy="3170805"/>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25669" y="4049377"/>
              <a:ext cx="1038225" cy="369332"/>
            </a:xfrm>
            <a:prstGeom prst="rect">
              <a:avLst/>
            </a:prstGeom>
          </p:spPr>
          <p:txBody>
            <a:bodyPr vert="horz" wrap="square" lIns="0" tIns="22860" rIns="0" bIns="0" rtlCol="0">
              <a:spAutoFit/>
            </a:bodyPr>
            <a:lstStyle/>
            <a:p>
              <a:pPr marL="12065" marR="5080" algn="ctr">
                <a:lnSpc>
                  <a:spcPts val="900"/>
                </a:lnSpc>
                <a:spcBef>
                  <a:spcPts val="180"/>
                </a:spcBef>
              </a:pPr>
              <a:r>
                <a:rPr lang="nl-NL" sz="800" noProof="0" dirty="0">
                  <a:solidFill>
                    <a:srgbClr val="333333"/>
                  </a:solidFill>
                  <a:latin typeface="Arial"/>
                  <a:cs typeface="Arial"/>
                </a:rPr>
                <a:t>Hulpmiddelen voorzien om te helpen bij het optillen of verplaatsen</a:t>
              </a:r>
            </a:p>
          </p:txBody>
        </p:sp>
        <p:sp>
          <p:nvSpPr>
            <p:cNvPr id="86" name="object 84">
              <a:extLst>
                <a:ext uri="{FF2B5EF4-FFF2-40B4-BE49-F238E27FC236}">
                  <a16:creationId xmlns:a16="http://schemas.microsoft.com/office/drawing/2014/main" id="{C676B02A-90AE-5508-9AA1-4B720A7A96AF}"/>
                </a:ext>
              </a:extLst>
            </p:cNvPr>
            <p:cNvSpPr txBox="1"/>
            <p:nvPr/>
          </p:nvSpPr>
          <p:spPr>
            <a:xfrm>
              <a:off x="2209283" y="4049377"/>
              <a:ext cx="1179195" cy="395204"/>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Taken afwisselen om repetitieve bewegingen te beperken</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20431" y="4049377"/>
              <a:ext cx="1221105" cy="369332"/>
            </a:xfrm>
            <a:prstGeom prst="rect">
              <a:avLst/>
            </a:prstGeom>
          </p:spPr>
          <p:txBody>
            <a:bodyPr vert="horz" wrap="square" lIns="0" tIns="22860" rIns="0" bIns="0" rtlCol="0">
              <a:spAutoFit/>
            </a:bodyPr>
            <a:lstStyle/>
            <a:p>
              <a:pPr marL="12065" marR="5080" algn="ctr">
                <a:lnSpc>
                  <a:spcPts val="900"/>
                </a:lnSpc>
                <a:spcBef>
                  <a:spcPts val="180"/>
                </a:spcBef>
              </a:pPr>
              <a:r>
                <a:rPr lang="nl-NL" sz="800" noProof="0" dirty="0">
                  <a:solidFill>
                    <a:srgbClr val="333333"/>
                  </a:solidFill>
                  <a:latin typeface="Arial"/>
                  <a:cs typeface="Arial"/>
                </a:rPr>
                <a:t>Regelmatige pauzes aanmoedigen bij mensen in ongemakkelijke werkhoudingen</a:t>
              </a:r>
            </a:p>
          </p:txBody>
        </p:sp>
        <p:sp>
          <p:nvSpPr>
            <p:cNvPr id="88" name="object 86">
              <a:extLst>
                <a:ext uri="{FF2B5EF4-FFF2-40B4-BE49-F238E27FC236}">
                  <a16:creationId xmlns:a16="http://schemas.microsoft.com/office/drawing/2014/main" id="{7B8E7AB8-C34F-EBC3-16E3-AE32C34AD9F3}"/>
                </a:ext>
              </a:extLst>
            </p:cNvPr>
            <p:cNvSpPr txBox="1"/>
            <p:nvPr/>
          </p:nvSpPr>
          <p:spPr>
            <a:xfrm>
              <a:off x="4917887" y="4049377"/>
              <a:ext cx="1014094" cy="395204"/>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Zorgen voor ergonomische hulpmiddelen</a:t>
              </a:r>
            </a:p>
          </p:txBody>
        </p:sp>
        <p:sp>
          <p:nvSpPr>
            <p:cNvPr id="89" name="object 87">
              <a:extLst>
                <a:ext uri="{FF2B5EF4-FFF2-40B4-BE49-F238E27FC236}">
                  <a16:creationId xmlns:a16="http://schemas.microsoft.com/office/drawing/2014/main" id="{FFC3027D-A891-E24E-BB28-166321298EE0}"/>
                </a:ext>
              </a:extLst>
            </p:cNvPr>
            <p:cNvSpPr txBox="1"/>
            <p:nvPr/>
          </p:nvSpPr>
          <p:spPr>
            <a:xfrm>
              <a:off x="6279021" y="4049377"/>
              <a:ext cx="1202053" cy="642208"/>
            </a:xfrm>
            <a:prstGeom prst="rect">
              <a:avLst/>
            </a:prstGeom>
          </p:spPr>
          <p:txBody>
            <a:bodyPr vert="horz" wrap="square" lIns="0" tIns="22860" rIns="0" bIns="0" rtlCol="0">
              <a:spAutoFit/>
            </a:bodyPr>
            <a:lstStyle/>
            <a:p>
              <a:pPr marL="12700" marR="5080" algn="ctr">
                <a:lnSpc>
                  <a:spcPts val="900"/>
                </a:lnSpc>
                <a:spcBef>
                  <a:spcPts val="180"/>
                </a:spcBef>
              </a:pPr>
              <a:r>
                <a:rPr lang="nl-NL" sz="800" noProof="0" dirty="0">
                  <a:solidFill>
                    <a:srgbClr val="333333"/>
                  </a:solidFill>
                  <a:latin typeface="Arial"/>
                  <a:cs typeface="Arial"/>
                </a:rPr>
                <a:t>De mogelijkheid voorzien voor mensen met gezondheidsproblemen om de werktijden te verkorten</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nl-NL" noProof="0" dirty="0"/>
              <a:t>Maatregelen ter voorkoming van spier- en skeletaandoeningen </a:t>
            </a:r>
          </a:p>
          <a:p>
            <a:pPr marL="12700">
              <a:spcBef>
                <a:spcPts val="100"/>
              </a:spcBef>
            </a:pPr>
            <a:r>
              <a:rPr lang="nl-NL" sz="1300" dirty="0"/>
              <a:t>% bedrijven, EU-27 (2014-2019-2024)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59" y="4338244"/>
            <a:ext cx="5280719" cy="361637"/>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bedrijven in de EU-27, met uitzondering van: </a:t>
            </a:r>
          </a:p>
          <a:p>
            <a:pPr marL="698500" lvl="1" indent="-228600">
              <a:spcBef>
                <a:spcPts val="100"/>
              </a:spcBef>
              <a:buAutoNum type="arabicParenBoth"/>
            </a:pPr>
            <a:r>
              <a:rPr lang="nl-NL" sz="700" i="1" noProof="0" dirty="0">
                <a:latin typeface="Arial"/>
                <a:cs typeface="Arial"/>
              </a:rPr>
              <a:t>Enkel gevraagd aan bedrijven die het optillen of verplaatsen van personen of zware lasten als risicofactor melden. </a:t>
            </a:r>
          </a:p>
          <a:p>
            <a:pPr marL="698500" lvl="1" indent="-228600">
              <a:spcBef>
                <a:spcPts val="100"/>
              </a:spcBef>
              <a:buAutoNum type="arabicParenBoth"/>
            </a:pPr>
            <a:r>
              <a:rPr lang="nl-NL" sz="700" i="1" noProof="0" dirty="0">
                <a:latin typeface="Arial"/>
                <a:cs typeface="Arial"/>
              </a:rPr>
              <a:t>Enkel gevraagd aan bedrijven die repetitieve bewegingen van hand of arm als risicofactor melden.</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856804"/>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nl-NL" sz="1000" dirty="0"/>
              <a:t>Kleine bedrijven betrekken hun werknemers meer bij de besluitvorming, terwijl grotere bedrijven meer diverse maatregelen voorstellen om psychosociale risico’s te voorkomen. De belangrijkste maatregelen zijn vertrouwelijke begeleiding en training in conflictoplossing op de grootste werkplekken. Over het algemeen zijn alle maatregelen sinds 2014 toegenomen.</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129067"/>
            <a:chOff x="475575" y="1374791"/>
            <a:chExt cx="6130025" cy="3325473"/>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786718" y="4424959"/>
              <a:ext cx="648192" cy="27530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5-9 werknemers</a:t>
              </a:r>
            </a:p>
          </p:txBody>
        </p:sp>
        <p:sp>
          <p:nvSpPr>
            <p:cNvPr id="86" name="object 86">
              <a:extLst>
                <a:ext uri="{FF2B5EF4-FFF2-40B4-BE49-F238E27FC236}">
                  <a16:creationId xmlns:a16="http://schemas.microsoft.com/office/drawing/2014/main" id="{537BBD13-41B7-7D10-8B37-D1D49385AC63}"/>
                </a:ext>
              </a:extLst>
            </p:cNvPr>
            <p:cNvSpPr txBox="1"/>
            <p:nvPr/>
          </p:nvSpPr>
          <p:spPr>
            <a:xfrm>
              <a:off x="4633003" y="4424959"/>
              <a:ext cx="789305" cy="27530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250 of meer werknemers</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Maatregelen ter voorkoming van psychosociale risico’s, naar bedrijfsgrootte </a:t>
            </a:r>
            <a:r>
              <a:rPr lang="nl-NL" sz="1300" dirty="0"/>
              <a:t>% bedrijven, EU-27 (2024)</a:t>
            </a:r>
          </a:p>
        </p:txBody>
      </p:sp>
      <p:sp>
        <p:nvSpPr>
          <p:cNvPr id="91" name="object 91">
            <a:extLst>
              <a:ext uri="{FF2B5EF4-FFF2-40B4-BE49-F238E27FC236}">
                <a16:creationId xmlns:a16="http://schemas.microsoft.com/office/drawing/2014/main" id="{A363B0E2-124C-D19E-4A44-C6AF09821AD2}"/>
              </a:ext>
            </a:extLst>
          </p:cNvPr>
          <p:cNvSpPr txBox="1"/>
          <p:nvPr/>
        </p:nvSpPr>
        <p:spPr>
          <a:xfrm>
            <a:off x="7305098" y="3507854"/>
            <a:ext cx="914404" cy="228268"/>
          </a:xfrm>
          <a:prstGeom prst="rect">
            <a:avLst/>
          </a:prstGeom>
        </p:spPr>
        <p:txBody>
          <a:bodyPr vert="horz" wrap="square" lIns="0" tIns="12700" rIns="0" bIns="0" rtlCol="0">
            <a:spAutoFit/>
          </a:bodyPr>
          <a:lstStyle/>
          <a:p>
            <a:pPr marL="12700" marR="5080">
              <a:lnSpc>
                <a:spcPct val="100000"/>
              </a:lnSpc>
              <a:spcBef>
                <a:spcPts val="100"/>
              </a:spcBef>
            </a:pPr>
            <a:r>
              <a:rPr lang="nl-NL" sz="700" noProof="0" dirty="0">
                <a:solidFill>
                  <a:srgbClr val="333333"/>
                </a:solidFill>
                <a:latin typeface="Arial"/>
                <a:cs typeface="Arial"/>
              </a:rPr>
              <a:t>Opleiding over conflictoplossing</a:t>
            </a:r>
          </a:p>
        </p:txBody>
      </p:sp>
      <p:sp>
        <p:nvSpPr>
          <p:cNvPr id="92" name="object 92">
            <a:extLst>
              <a:ext uri="{FF2B5EF4-FFF2-40B4-BE49-F238E27FC236}">
                <a16:creationId xmlns:a16="http://schemas.microsoft.com/office/drawing/2014/main" id="{6B6A8E05-F56E-DB30-A09D-FF2F43BCE688}"/>
              </a:ext>
            </a:extLst>
          </p:cNvPr>
          <p:cNvSpPr/>
          <p:nvPr/>
        </p:nvSpPr>
        <p:spPr>
          <a:xfrm>
            <a:off x="7020272" y="351116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sp>
        <p:nvSpPr>
          <p:cNvPr id="94" name="object 95">
            <a:extLst>
              <a:ext uri="{FF2B5EF4-FFF2-40B4-BE49-F238E27FC236}">
                <a16:creationId xmlns:a16="http://schemas.microsoft.com/office/drawing/2014/main" id="{D1633E74-E651-D83B-4AFA-1C9A815A963D}"/>
              </a:ext>
            </a:extLst>
          </p:cNvPr>
          <p:cNvSpPr txBox="1"/>
          <p:nvPr/>
        </p:nvSpPr>
        <p:spPr>
          <a:xfrm>
            <a:off x="7305097" y="3894303"/>
            <a:ext cx="1156531" cy="335989"/>
          </a:xfrm>
          <a:prstGeom prst="rect">
            <a:avLst/>
          </a:prstGeom>
        </p:spPr>
        <p:txBody>
          <a:bodyPr vert="horz" wrap="square" lIns="0" tIns="12700" rIns="0" bIns="0" rtlCol="0">
            <a:spAutoFit/>
          </a:bodyPr>
          <a:lstStyle/>
          <a:p>
            <a:pPr marL="12700" marR="5080">
              <a:lnSpc>
                <a:spcPct val="100000"/>
              </a:lnSpc>
              <a:spcBef>
                <a:spcPts val="100"/>
              </a:spcBef>
            </a:pPr>
            <a:r>
              <a:rPr lang="nl-NL" sz="700" noProof="0" dirty="0">
                <a:solidFill>
                  <a:srgbClr val="333333"/>
                </a:solidFill>
                <a:latin typeface="Arial"/>
                <a:cs typeface="Arial"/>
              </a:rPr>
              <a:t>Interventie indien er excessief lang of onregelmatig wordt gewerkt</a:t>
            </a:r>
          </a:p>
        </p:txBody>
      </p:sp>
      <p:sp>
        <p:nvSpPr>
          <p:cNvPr id="95" name="object 96">
            <a:extLst>
              <a:ext uri="{FF2B5EF4-FFF2-40B4-BE49-F238E27FC236}">
                <a16:creationId xmlns:a16="http://schemas.microsoft.com/office/drawing/2014/main" id="{FF7CA221-5541-740B-45E9-4E692BAE7B4B}"/>
              </a:ext>
            </a:extLst>
          </p:cNvPr>
          <p:cNvSpPr/>
          <p:nvPr/>
        </p:nvSpPr>
        <p:spPr>
          <a:xfrm>
            <a:off x="7020272" y="3930523"/>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103" name="object 87">
            <a:extLst>
              <a:ext uri="{FF2B5EF4-FFF2-40B4-BE49-F238E27FC236}">
                <a16:creationId xmlns:a16="http://schemas.microsoft.com/office/drawing/2014/main" id="{DF021667-6C89-D00F-CA2A-4D2306304A7F}"/>
              </a:ext>
            </a:extLst>
          </p:cNvPr>
          <p:cNvSpPr txBox="1"/>
          <p:nvPr/>
        </p:nvSpPr>
        <p:spPr>
          <a:xfrm>
            <a:off x="7305097" y="2226310"/>
            <a:ext cx="1285009" cy="345440"/>
          </a:xfrm>
          <a:prstGeom prst="rect">
            <a:avLst/>
          </a:prstGeom>
        </p:spPr>
        <p:txBody>
          <a:bodyPr vert="horz" wrap="square" lIns="0" tIns="12700" rIns="0" bIns="0" rtlCol="0">
            <a:spAutoFit/>
          </a:bodyPr>
          <a:lstStyle/>
          <a:p>
            <a:pPr marL="12700" marR="5080">
              <a:lnSpc>
                <a:spcPct val="100000"/>
              </a:lnSpc>
              <a:spcBef>
                <a:spcPts val="100"/>
              </a:spcBef>
            </a:pPr>
            <a:r>
              <a:rPr lang="nl-NL" sz="700" noProof="0" dirty="0">
                <a:solidFill>
                  <a:srgbClr val="333333"/>
                </a:solidFill>
                <a:latin typeface="Arial"/>
                <a:cs typeface="Arial"/>
              </a:rPr>
              <a:t>Werknemers meer beslissingen laten nemen over de manier waarop zij hun werk doen</a:t>
            </a:r>
          </a:p>
        </p:txBody>
      </p:sp>
      <p:sp>
        <p:nvSpPr>
          <p:cNvPr id="104" name="object 88">
            <a:extLst>
              <a:ext uri="{FF2B5EF4-FFF2-40B4-BE49-F238E27FC236}">
                <a16:creationId xmlns:a16="http://schemas.microsoft.com/office/drawing/2014/main" id="{51088ADA-5990-4095-1724-50FDB7DCB799}"/>
              </a:ext>
            </a:extLst>
          </p:cNvPr>
          <p:cNvSpPr/>
          <p:nvPr/>
        </p:nvSpPr>
        <p:spPr>
          <a:xfrm>
            <a:off x="7020272" y="2262529"/>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sp>
        <p:nvSpPr>
          <p:cNvPr id="106" name="object 94">
            <a:extLst>
              <a:ext uri="{FF2B5EF4-FFF2-40B4-BE49-F238E27FC236}">
                <a16:creationId xmlns:a16="http://schemas.microsoft.com/office/drawing/2014/main" id="{12EB4CEB-714F-F1E0-4E8D-461EA5221002}"/>
              </a:ext>
            </a:extLst>
          </p:cNvPr>
          <p:cNvSpPr/>
          <p:nvPr/>
        </p:nvSpPr>
        <p:spPr>
          <a:xfrm>
            <a:off x="7020272" y="2682295"/>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05098" y="2645671"/>
            <a:ext cx="1215307" cy="335989"/>
          </a:xfrm>
          <a:prstGeom prst="rect">
            <a:avLst/>
          </a:prstGeom>
        </p:spPr>
        <p:txBody>
          <a:bodyPr vert="horz" wrap="square" lIns="0" tIns="12700" rIns="0" bIns="0" rtlCol="0">
            <a:spAutoFit/>
          </a:bodyPr>
          <a:lstStyle/>
          <a:p>
            <a:pPr marR="0" algn="l" rtl="0"/>
            <a:r>
              <a:rPr lang="nl-NL" sz="700" noProof="0" dirty="0">
                <a:solidFill>
                  <a:srgbClr val="333333"/>
                </a:solidFill>
                <a:latin typeface="Arial"/>
                <a:cs typeface="Arial"/>
              </a:rPr>
              <a:t>Reorganisatie van het werk om de werkbelasting en werkdruk te verminderen</a:t>
            </a:r>
          </a:p>
        </p:txBody>
      </p:sp>
      <p:sp>
        <p:nvSpPr>
          <p:cNvPr id="109" name="object 89">
            <a:extLst>
              <a:ext uri="{FF2B5EF4-FFF2-40B4-BE49-F238E27FC236}">
                <a16:creationId xmlns:a16="http://schemas.microsoft.com/office/drawing/2014/main" id="{588C566E-2B63-BF68-8DEF-5340A3A904CB}"/>
              </a:ext>
            </a:extLst>
          </p:cNvPr>
          <p:cNvSpPr txBox="1"/>
          <p:nvPr/>
        </p:nvSpPr>
        <p:spPr>
          <a:xfrm>
            <a:off x="7305098" y="3055581"/>
            <a:ext cx="1011318" cy="345440"/>
          </a:xfrm>
          <a:prstGeom prst="rect">
            <a:avLst/>
          </a:prstGeom>
        </p:spPr>
        <p:txBody>
          <a:bodyPr vert="horz" wrap="square" lIns="0" tIns="12700" rIns="0" bIns="0" rtlCol="0">
            <a:spAutoFit/>
          </a:bodyPr>
          <a:lstStyle/>
          <a:p>
            <a:pPr marL="12700" marR="5080">
              <a:lnSpc>
                <a:spcPct val="100000"/>
              </a:lnSpc>
              <a:spcBef>
                <a:spcPts val="100"/>
              </a:spcBef>
            </a:pPr>
            <a:r>
              <a:rPr lang="nl-NL" sz="700" noProof="0" dirty="0">
                <a:solidFill>
                  <a:srgbClr val="333333"/>
                </a:solidFill>
                <a:latin typeface="Arial"/>
                <a:cs typeface="Arial"/>
              </a:rPr>
              <a:t>Vertrouwelijke counseling voor werknemers</a:t>
            </a:r>
          </a:p>
        </p:txBody>
      </p:sp>
      <p:sp>
        <p:nvSpPr>
          <p:cNvPr id="110" name="object 90">
            <a:extLst>
              <a:ext uri="{FF2B5EF4-FFF2-40B4-BE49-F238E27FC236}">
                <a16:creationId xmlns:a16="http://schemas.microsoft.com/office/drawing/2014/main" id="{F31B309B-CEF9-46EF-0B81-FE12FFF8497D}"/>
              </a:ext>
            </a:extLst>
          </p:cNvPr>
          <p:cNvSpPr/>
          <p:nvPr/>
        </p:nvSpPr>
        <p:spPr>
          <a:xfrm>
            <a:off x="7020272" y="3091797"/>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6" name="object 5">
            <a:extLst>
              <a:ext uri="{FF2B5EF4-FFF2-40B4-BE49-F238E27FC236}">
                <a16:creationId xmlns:a16="http://schemas.microsoft.com/office/drawing/2014/main" id="{711B27F9-CE09-5516-0EDB-DEB570C2D894}"/>
              </a:ext>
            </a:extLst>
          </p:cNvPr>
          <p:cNvSpPr txBox="1"/>
          <p:nvPr/>
        </p:nvSpPr>
        <p:spPr>
          <a:xfrm>
            <a:off x="518274" y="451596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nl-NL" sz="700" i="1" noProof="0" dirty="0">
                <a:latin typeface="Arial"/>
                <a:cs typeface="Arial"/>
              </a:rPr>
              <a:t>Basis: gevraagd aan alle bedrijven in de EU-27.</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1551707"/>
          </a:xfrm>
          <a:prstGeom prst="rect">
            <a:avLst/>
          </a:prstGeom>
        </p:spPr>
        <p:txBody>
          <a:bodyPr vert="horz" wrap="square" lIns="0" tIns="12700" rIns="0" bIns="0" rtlCol="0">
            <a:spAutoFit/>
          </a:bodyPr>
          <a:lstStyle/>
          <a:p>
            <a:pPr marL="12700" marR="5080" algn="just">
              <a:lnSpc>
                <a:spcPct val="100000"/>
              </a:lnSpc>
              <a:spcAft>
                <a:spcPts val="1200"/>
              </a:spcAft>
            </a:pPr>
            <a:r>
              <a:rPr lang="nl-NL" sz="1000" dirty="0"/>
              <a:t>Bij maatregelen tegen psychosociale risico’s worden werknemers vaak niet betrokken, maar er zijn duidelijke verschillen tussen landen in 2024: Naar verluidt zijn op 77% van de werkplekken in Zweden en 76% in Denemarken werknemers bij dergelijke maatregelen betrokken, tegenover 40% in Polen en 43% in Cyprus.</a:t>
            </a:r>
          </a:p>
          <a:p>
            <a:pPr marL="12700" marR="5080" algn="just">
              <a:lnSpc>
                <a:spcPct val="100000"/>
              </a:lnSpc>
              <a:spcAft>
                <a:spcPts val="1200"/>
              </a:spcAft>
            </a:pPr>
            <a:r>
              <a:rPr lang="nl-NL" sz="1000" dirty="0"/>
              <a:t>Over het algemeen werd er in de EU-27 een lichte maar consistente daling waargenomen, van 63% in 2014 tot 55% in 2024.</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450000" y="42759"/>
            <a:ext cx="8514488" cy="584775"/>
          </a:xfrm>
          <a:prstGeom prst="rect">
            <a:avLst/>
          </a:prstGeom>
        </p:spPr>
        <p:txBody>
          <a:bodyPr vert="horz" lIns="91440" tIns="45720" rIns="91440" bIns="45720" rtlCol="0" anchor="ctr">
            <a:noAutofit/>
          </a:bodyPr>
          <a:lstStyle/>
          <a:p>
            <a:r>
              <a:rPr lang="nl-NL" dirty="0"/>
              <a:t>Betrokkenheid van werknemers bij maatregelen om psychosociale risico’s aan te pakken, naar land </a:t>
            </a:r>
            <a:r>
              <a:rPr lang="nl-NL" sz="1300" dirty="0"/>
              <a:t>% bedrijven (2024)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330264"/>
            <a:ext cx="3429924" cy="228268"/>
          </a:xfrm>
          <a:prstGeom prst="rect">
            <a:avLst/>
          </a:prstGeom>
        </p:spPr>
        <p:txBody>
          <a:bodyPr vert="horz" wrap="square" lIns="0" tIns="12700" rIns="0" bIns="0" rtlCol="0">
            <a:spAutoFit/>
          </a:bodyPr>
          <a:lstStyle/>
          <a:p>
            <a:pPr marL="12700" marR="5080">
              <a:lnSpc>
                <a:spcPct val="100000"/>
              </a:lnSpc>
              <a:spcBef>
                <a:spcPts val="100"/>
              </a:spcBef>
            </a:pPr>
            <a:r>
              <a:rPr lang="nl-NL" sz="700" i="1" noProof="0">
                <a:latin typeface="Arial"/>
                <a:cs typeface="Arial"/>
              </a:rPr>
              <a:t>Basis: gevraagd aan organisaties in de EU-27 die melden dat zij ten minste één maatregel hebben genomen om psychosociale risico’s te voorkomen.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154447" cy="367200"/>
          </a:xfrm>
        </p:spPr>
        <p:txBody>
          <a:bodyPr/>
          <a:lstStyle/>
          <a:p>
            <a:r>
              <a:rPr lang="nl-NL" noProof="0" dirty="0"/>
              <a:t>Belangrijkste redenen om gezondheid en veiligheid aan te pakken</a:t>
            </a:r>
            <a:r>
              <a:rPr lang="nl-NL" sz="1600" dirty="0"/>
              <a:t> </a:t>
            </a:r>
            <a:r>
              <a:rPr lang="nl-NL" sz="1300" dirty="0"/>
              <a:t>% bedrijven, EU-27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2" y="856804"/>
            <a:ext cx="7640871" cy="453183"/>
          </a:xfrm>
          <a:prstGeom prst="rect">
            <a:avLst/>
          </a:prstGeom>
        </p:spPr>
        <p:txBody>
          <a:bodyPr vert="horz" wrap="square" lIns="90000" tIns="72000" rIns="90000" bIns="72000" rtlCol="0">
            <a:spAutoFit/>
          </a:bodyPr>
          <a:lstStyle/>
          <a:p>
            <a:pPr marL="12700">
              <a:lnSpc>
                <a:spcPct val="100000"/>
              </a:lnSpc>
              <a:spcBef>
                <a:spcPts val="100"/>
              </a:spcBef>
            </a:pPr>
            <a:r>
              <a:rPr lang="nl-NL" sz="1000" noProof="0" dirty="0">
                <a:latin typeface="Arial"/>
                <a:cs typeface="Arial"/>
              </a:rPr>
              <a:t>De redenen om aandacht te besteden aan gezondheid en veiligheid zijn de afgelopen tien jaar stabiel gebleven.</a:t>
            </a:r>
          </a:p>
          <a:p>
            <a:pPr marL="12700">
              <a:lnSpc>
                <a:spcPct val="100000"/>
              </a:lnSpc>
            </a:pPr>
            <a:r>
              <a:rPr lang="nl-NL" sz="1000" noProof="0" dirty="0">
                <a:latin typeface="Arial"/>
                <a:cs typeface="Arial"/>
              </a:rPr>
              <a:t>In de meeste landen staan wettelijke verplichtingen steevast op de eerste plaats, maar andere redenen geven ook een hoge score.</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825097"/>
            <a:chOff x="389404" y="1358553"/>
            <a:chExt cx="6526906" cy="2825097"/>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930612" y="3698902"/>
              <a:ext cx="610870" cy="243656"/>
            </a:xfrm>
            <a:prstGeom prst="rect">
              <a:avLst/>
            </a:prstGeom>
          </p:spPr>
          <p:txBody>
            <a:bodyPr vert="horz" wrap="square" lIns="0" tIns="12700" rIns="0" bIns="0" rtlCol="0">
              <a:spAutoFit/>
            </a:bodyPr>
            <a:lstStyle/>
            <a:p>
              <a:pPr algn="ctr">
                <a:lnSpc>
                  <a:spcPts val="930"/>
                </a:lnSpc>
                <a:spcBef>
                  <a:spcPts val="100"/>
                </a:spcBef>
              </a:pPr>
              <a:r>
                <a:rPr lang="nl-NL" sz="900" noProof="0" dirty="0">
                  <a:solidFill>
                    <a:srgbClr val="333333"/>
                  </a:solidFill>
                  <a:latin typeface="Arial"/>
                  <a:cs typeface="Arial"/>
                </a:rPr>
                <a:t>Voldoen aan wettelijke</a:t>
              </a:r>
            </a:p>
            <a:p>
              <a:pPr algn="ctr">
                <a:lnSpc>
                  <a:spcPts val="930"/>
                </a:lnSpc>
              </a:pPr>
              <a:r>
                <a:rPr lang="nl-NL" sz="900" noProof="0" dirty="0">
                  <a:solidFill>
                    <a:srgbClr val="333333"/>
                  </a:solidFill>
                  <a:latin typeface="Arial"/>
                  <a:cs typeface="Arial"/>
                </a:rPr>
                <a:t>verplichtingen</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45654" y="3698902"/>
              <a:ext cx="967691" cy="484748"/>
            </a:xfrm>
            <a:prstGeom prst="rect">
              <a:avLst/>
            </a:prstGeom>
          </p:spPr>
          <p:txBody>
            <a:bodyPr vert="horz" wrap="square" lIns="0" tIns="22860" rIns="0" bIns="0" rtlCol="0">
              <a:spAutoFit/>
            </a:bodyPr>
            <a:lstStyle/>
            <a:p>
              <a:pPr marL="12065" marR="5080" indent="-635" algn="ctr">
                <a:lnSpc>
                  <a:spcPts val="900"/>
                </a:lnSpc>
                <a:spcBef>
                  <a:spcPts val="180"/>
                </a:spcBef>
              </a:pPr>
              <a:r>
                <a:rPr lang="nl-NL" sz="900" noProof="0" dirty="0">
                  <a:solidFill>
                    <a:srgbClr val="333333"/>
                  </a:solidFill>
                  <a:latin typeface="Arial"/>
                  <a:cs typeface="Arial"/>
                </a:rPr>
                <a:t>Tegemoetkomen aan de verwachtingen van werknemers of hun vertegenwoordigers</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39767" y="3698902"/>
              <a:ext cx="683895" cy="375920"/>
            </a:xfrm>
            <a:prstGeom prst="rect">
              <a:avLst/>
            </a:prstGeom>
          </p:spPr>
          <p:txBody>
            <a:bodyPr vert="horz" wrap="square" lIns="0" tIns="22860" rIns="0" bIns="0" rtlCol="0">
              <a:spAutoFit/>
            </a:bodyPr>
            <a:lstStyle/>
            <a:p>
              <a:pPr marL="12065" marR="5080" algn="ctr">
                <a:lnSpc>
                  <a:spcPts val="900"/>
                </a:lnSpc>
                <a:spcBef>
                  <a:spcPts val="180"/>
                </a:spcBef>
              </a:pPr>
              <a:r>
                <a:rPr lang="nl-NL" sz="900" noProof="0" dirty="0">
                  <a:solidFill>
                    <a:srgbClr val="333333"/>
                  </a:solidFill>
                  <a:latin typeface="Arial"/>
                  <a:cs typeface="Arial"/>
                </a:rPr>
                <a:t>De reputatie van de organisatie hooghouden</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327319" y="3698902"/>
              <a:ext cx="734734" cy="375920"/>
            </a:xfrm>
            <a:prstGeom prst="rect">
              <a:avLst/>
            </a:prstGeom>
          </p:spPr>
          <p:txBody>
            <a:bodyPr vert="horz" wrap="square" lIns="0" tIns="22860" rIns="0" bIns="0" rtlCol="0">
              <a:spAutoFit/>
            </a:bodyPr>
            <a:lstStyle/>
            <a:p>
              <a:pPr marL="12700" marR="5080" indent="-635" algn="ctr">
                <a:lnSpc>
                  <a:spcPts val="900"/>
                </a:lnSpc>
                <a:spcBef>
                  <a:spcPts val="180"/>
                </a:spcBef>
              </a:pPr>
              <a:r>
                <a:rPr lang="nl-NL" sz="900" noProof="0" dirty="0">
                  <a:solidFill>
                    <a:srgbClr val="333333"/>
                  </a:solidFill>
                  <a:latin typeface="Arial"/>
                  <a:cs typeface="Arial"/>
                </a:rPr>
                <a:t>Boetes van de arbeidsinspectie vermijden</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719075" y="3698902"/>
              <a:ext cx="748699" cy="484748"/>
            </a:xfrm>
            <a:prstGeom prst="rect">
              <a:avLst/>
            </a:prstGeom>
          </p:spPr>
          <p:txBody>
            <a:bodyPr vert="horz" wrap="square" lIns="0" tIns="22860" rIns="0" bIns="0" rtlCol="0">
              <a:spAutoFit/>
            </a:bodyPr>
            <a:lstStyle/>
            <a:p>
              <a:pPr marL="12700" marR="5080" indent="28575" algn="ctr">
                <a:lnSpc>
                  <a:spcPts val="900"/>
                </a:lnSpc>
                <a:spcBef>
                  <a:spcPts val="180"/>
                </a:spcBef>
              </a:pPr>
              <a:r>
                <a:rPr lang="nl-NL" sz="900" noProof="0" dirty="0">
                  <a:solidFill>
                    <a:srgbClr val="333333"/>
                  </a:solidFill>
                  <a:latin typeface="Arial"/>
                  <a:cs typeface="Arial"/>
                </a:rPr>
                <a:t>Het op peil houden of verhogen van de productiviteit</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1714500"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a:latin typeface="Arial"/>
                <a:cs typeface="Arial"/>
              </a:rPr>
              <a:t>Basis: alle organisaties in de EU-27.</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856804"/>
            <a:ext cx="7747342" cy="151323"/>
          </a:xfrm>
          <a:prstGeom prst="rect">
            <a:avLst/>
          </a:prstGeom>
        </p:spPr>
        <p:txBody>
          <a:bodyPr vert="horz" wrap="square" lIns="0" tIns="12700" rIns="0" bIns="0" rtlCol="0">
            <a:spAutoFit/>
          </a:bodyPr>
          <a:lstStyle/>
          <a:p>
            <a:pPr marL="12700">
              <a:lnSpc>
                <a:spcPct val="100000"/>
              </a:lnSpc>
              <a:spcBef>
                <a:spcPts val="100"/>
              </a:spcBef>
            </a:pPr>
            <a:r>
              <a:rPr lang="nl-NL" sz="900" noProof="0" dirty="0">
                <a:latin typeface="Arial"/>
                <a:cs typeface="Arial"/>
              </a:rPr>
              <a:t>Europa vertoont een zeer divers landschap met betrekking tot arbeidsinspectiebezoeken, die naar verluidt sinds 2014 over het algemeen afnemen.</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nl-NL" noProof="0" dirty="0"/>
              <a:t>Bezoeken van arbeidsinspecteurs, naar land </a:t>
            </a:r>
          </a:p>
          <a:p>
            <a:pPr marL="12700">
              <a:spcBef>
                <a:spcPts val="100"/>
              </a:spcBef>
            </a:pPr>
            <a:r>
              <a:rPr lang="nl-NL" sz="1300" dirty="0"/>
              <a:t>% bedrijven (2014-2024)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organisaties.</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464286" y="42759"/>
            <a:ext cx="8356186" cy="584775"/>
          </a:xfrm>
          <a:prstGeom prst="rect">
            <a:avLst/>
          </a:prstGeom>
        </p:spPr>
        <p:txBody>
          <a:bodyPr vert="horz" lIns="91440" tIns="45720" rIns="91440" bIns="45720" rtlCol="0" anchor="ctr">
            <a:noAutofit/>
          </a:bodyPr>
          <a:lstStyle/>
          <a:p>
            <a:r>
              <a:rPr lang="nl-NL" dirty="0"/>
              <a:t>Verplichtingen van klanten of leveranciers om te voldoen aan de normen voor veiligheid en gezondheid op het werk, naar sector</a:t>
            </a:r>
            <a:r>
              <a:rPr lang="nl-NL" sz="1300" dirty="0"/>
              <a:t> % bedrijven, EU-27 (2024)</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5" y="856804"/>
            <a:ext cx="6167058" cy="320601"/>
          </a:xfrm>
          <a:prstGeom prst="rect">
            <a:avLst/>
          </a:prstGeom>
        </p:spPr>
        <p:txBody>
          <a:bodyPr vert="horz" wrap="square" lIns="0" tIns="12700" rIns="0" bIns="0" rtlCol="0">
            <a:spAutoFit/>
          </a:bodyPr>
          <a:lstStyle/>
          <a:p>
            <a:pPr marL="12700" marR="5080" algn="just">
              <a:lnSpc>
                <a:spcPct val="100000"/>
              </a:lnSpc>
              <a:spcBef>
                <a:spcPts val="100"/>
              </a:spcBef>
            </a:pPr>
            <a:r>
              <a:rPr lang="nl-NL" sz="1000" noProof="0" dirty="0">
                <a:latin typeface="Arial"/>
                <a:cs typeface="Arial"/>
              </a:rPr>
              <a:t>De helft van de kleine bedrijven besteedt aandacht aan veiligheid en gezondheid op het werk vanwege eisen van klanten, leveranciers of organisaties. De verschillen tussen sectoren zijn duidelijk, met vereisten die variëren van 34 % in de financiële sector en verzekeringen tot 67 % in de bouw.</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0" y="1419622"/>
            <a:ext cx="5945104" cy="2881718"/>
            <a:chOff x="-147704" y="1653621"/>
            <a:chExt cx="8290098"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nl-NL" sz="700" noProof="0">
                  <a:latin typeface="Arial"/>
                  <a:cs typeface="Arial"/>
                </a:rPr>
                <a:t>EU-27</a:t>
              </a:r>
            </a:p>
          </p:txBody>
        </p:sp>
        <p:sp>
          <p:nvSpPr>
            <p:cNvPr id="8" name="object 6">
              <a:extLst>
                <a:ext uri="{FF2B5EF4-FFF2-40B4-BE49-F238E27FC236}">
                  <a16:creationId xmlns:a16="http://schemas.microsoft.com/office/drawing/2014/main" id="{01AACBAE-F855-00CC-81AE-3E2AA2485A27}"/>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nl-NL" sz="700" noProof="0">
                  <a:latin typeface="Arial"/>
                  <a:cs typeface="Arial"/>
                </a:rPr>
                <a:t>Industrie</a:t>
              </a:r>
            </a:p>
          </p:txBody>
        </p:sp>
        <p:sp>
          <p:nvSpPr>
            <p:cNvPr id="9" name="object 7">
              <a:extLst>
                <a:ext uri="{FF2B5EF4-FFF2-40B4-BE49-F238E27FC236}">
                  <a16:creationId xmlns:a16="http://schemas.microsoft.com/office/drawing/2014/main" id="{0738833F-2FFB-B2F9-EE9A-EBD6F870079E}"/>
                </a:ext>
              </a:extLst>
            </p:cNvPr>
            <p:cNvSpPr txBox="1"/>
            <p:nvPr/>
          </p:nvSpPr>
          <p:spPr>
            <a:xfrm>
              <a:off x="22878" y="3504786"/>
              <a:ext cx="1504601" cy="192360"/>
            </a:xfrm>
            <a:prstGeom prst="rect">
              <a:avLst/>
            </a:prstGeom>
          </p:spPr>
          <p:txBody>
            <a:bodyPr vert="horz" wrap="square" lIns="0" tIns="12700" rIns="0" bIns="0" rtlCol="0">
              <a:spAutoFit/>
            </a:bodyPr>
            <a:lstStyle/>
            <a:p>
              <a:pPr marR="5080" algn="r">
                <a:lnSpc>
                  <a:spcPts val="700"/>
                </a:lnSpc>
                <a:spcBef>
                  <a:spcPts val="100"/>
                </a:spcBef>
              </a:pPr>
              <a:r>
                <a:rPr lang="nl-NL" sz="700" noProof="0" dirty="0">
                  <a:latin typeface="Arial"/>
                  <a:cs typeface="Arial"/>
                </a:rPr>
                <a:t>Administratieve en ondersteunende diensten</a:t>
              </a:r>
            </a:p>
          </p:txBody>
        </p:sp>
        <p:sp>
          <p:nvSpPr>
            <p:cNvPr id="10" name="object 8">
              <a:extLst>
                <a:ext uri="{FF2B5EF4-FFF2-40B4-BE49-F238E27FC236}">
                  <a16:creationId xmlns:a16="http://schemas.microsoft.com/office/drawing/2014/main" id="{A806FD58-9113-7C09-1CD7-B6BD8530C29B}"/>
                </a:ext>
              </a:extLst>
            </p:cNvPr>
            <p:cNvSpPr txBox="1"/>
            <p:nvPr/>
          </p:nvSpPr>
          <p:spPr>
            <a:xfrm>
              <a:off x="-98207" y="3221060"/>
              <a:ext cx="1625489" cy="282129"/>
            </a:xfrm>
            <a:prstGeom prst="rect">
              <a:avLst/>
            </a:prstGeom>
          </p:spPr>
          <p:txBody>
            <a:bodyPr vert="horz" wrap="square" lIns="0" tIns="12700" rIns="0" bIns="0" rtlCol="0">
              <a:spAutoFit/>
            </a:bodyPr>
            <a:lstStyle/>
            <a:p>
              <a:pPr marR="5080" algn="r">
                <a:lnSpc>
                  <a:spcPts val="700"/>
                </a:lnSpc>
                <a:spcBef>
                  <a:spcPts val="100"/>
                </a:spcBef>
              </a:pPr>
              <a:r>
                <a:rPr lang="nl-NL" sz="700" noProof="0" dirty="0">
                  <a:latin typeface="Arial"/>
                  <a:cs typeface="Arial"/>
                </a:rPr>
                <a:t>Gezondheidszorg en maatschappelijke dienstverlening</a:t>
              </a:r>
            </a:p>
          </p:txBody>
        </p:sp>
        <p:sp>
          <p:nvSpPr>
            <p:cNvPr id="11" name="object 9">
              <a:extLst>
                <a:ext uri="{FF2B5EF4-FFF2-40B4-BE49-F238E27FC236}">
                  <a16:creationId xmlns:a16="http://schemas.microsoft.com/office/drawing/2014/main" id="{6B666A56-AC9E-C490-96F6-CD6BE6DF13A5}"/>
                </a:ext>
              </a:extLst>
            </p:cNvPr>
            <p:cNvSpPr txBox="1"/>
            <p:nvPr/>
          </p:nvSpPr>
          <p:spPr>
            <a:xfrm>
              <a:off x="22878" y="2932020"/>
              <a:ext cx="1504404" cy="192360"/>
            </a:xfrm>
            <a:prstGeom prst="rect">
              <a:avLst/>
            </a:prstGeom>
          </p:spPr>
          <p:txBody>
            <a:bodyPr vert="horz" wrap="square" lIns="0" tIns="12700" rIns="0" bIns="0" rtlCol="0">
              <a:spAutoFit/>
            </a:bodyPr>
            <a:lstStyle/>
            <a:p>
              <a:pPr marL="12700" algn="r">
                <a:lnSpc>
                  <a:spcPts val="700"/>
                </a:lnSpc>
                <a:spcBef>
                  <a:spcPts val="100"/>
                </a:spcBef>
              </a:pPr>
              <a:r>
                <a:rPr lang="nl-NL" sz="700" noProof="0">
                  <a:latin typeface="Arial"/>
                  <a:cs typeface="Arial"/>
                </a:rPr>
                <a:t>Landbouw, bosbouw en visserij</a:t>
              </a:r>
            </a:p>
          </p:txBody>
        </p:sp>
        <p:sp>
          <p:nvSpPr>
            <p:cNvPr id="12" name="object 10">
              <a:extLst>
                <a:ext uri="{FF2B5EF4-FFF2-40B4-BE49-F238E27FC236}">
                  <a16:creationId xmlns:a16="http://schemas.microsoft.com/office/drawing/2014/main" id="{6B053634-E399-F445-0D7B-6C35016EB452}"/>
                </a:ext>
              </a:extLst>
            </p:cNvPr>
            <p:cNvSpPr txBox="1"/>
            <p:nvPr/>
          </p:nvSpPr>
          <p:spPr>
            <a:xfrm>
              <a:off x="22878" y="2281014"/>
              <a:ext cx="1504905" cy="282129"/>
            </a:xfrm>
            <a:prstGeom prst="rect">
              <a:avLst/>
            </a:prstGeom>
          </p:spPr>
          <p:txBody>
            <a:bodyPr vert="horz" wrap="square" lIns="0" tIns="12700" rIns="0" bIns="0" rtlCol="0">
              <a:spAutoFit/>
            </a:bodyPr>
            <a:lstStyle/>
            <a:p>
              <a:pPr marL="12700" marR="5080" indent="34925" algn="r">
                <a:lnSpc>
                  <a:spcPts val="700"/>
                </a:lnSpc>
                <a:spcBef>
                  <a:spcPts val="100"/>
                </a:spcBef>
              </a:pPr>
              <a:r>
                <a:rPr lang="nl-NL" sz="700" noProof="0">
                  <a:latin typeface="Arial"/>
                  <a:cs typeface="Arial"/>
                </a:rPr>
                <a:t>Watervoorziening Afvalwater; Afvalbeheer </a:t>
              </a:r>
              <a:br>
                <a:rPr lang="nl-NL" sz="700" noProof="0">
                  <a:latin typeface="Arial"/>
                  <a:cs typeface="Arial"/>
                </a:rPr>
              </a:br>
              <a:r>
                <a:rPr lang="nl-NL" sz="700" noProof="0">
                  <a:latin typeface="Arial"/>
                  <a:cs typeface="Arial"/>
                </a:rPr>
                <a:t>en saneringsactiviteiten</a:t>
              </a:r>
            </a:p>
          </p:txBody>
        </p:sp>
        <p:sp>
          <p:nvSpPr>
            <p:cNvPr id="13" name="object 11">
              <a:extLst>
                <a:ext uri="{FF2B5EF4-FFF2-40B4-BE49-F238E27FC236}">
                  <a16:creationId xmlns:a16="http://schemas.microsoft.com/office/drawing/2014/main" id="{48A467DA-D8BB-DD2B-817C-B17796C0F5A6}"/>
                </a:ext>
              </a:extLst>
            </p:cNvPr>
            <p:cNvSpPr txBox="1"/>
            <p:nvPr/>
          </p:nvSpPr>
          <p:spPr>
            <a:xfrm>
              <a:off x="333769" y="2045569"/>
              <a:ext cx="1193513" cy="192360"/>
            </a:xfrm>
            <a:prstGeom prst="rect">
              <a:avLst/>
            </a:prstGeom>
          </p:spPr>
          <p:txBody>
            <a:bodyPr vert="horz" wrap="square" lIns="0" tIns="12700" rIns="0" bIns="0" rtlCol="0">
              <a:spAutoFit/>
            </a:bodyPr>
            <a:lstStyle/>
            <a:p>
              <a:pPr marL="12700" algn="r">
                <a:lnSpc>
                  <a:spcPts val="700"/>
                </a:lnSpc>
                <a:spcBef>
                  <a:spcPts val="100"/>
                </a:spcBef>
              </a:pPr>
              <a:r>
                <a:rPr lang="nl-NL" sz="700" noProof="0">
                  <a:latin typeface="Arial"/>
                  <a:cs typeface="Arial"/>
                </a:rPr>
                <a:t>Vervoer en opslag</a:t>
              </a:r>
            </a:p>
          </p:txBody>
        </p:sp>
        <p:sp>
          <p:nvSpPr>
            <p:cNvPr id="14" name="object 12">
              <a:extLst>
                <a:ext uri="{FF2B5EF4-FFF2-40B4-BE49-F238E27FC236}">
                  <a16:creationId xmlns:a16="http://schemas.microsoft.com/office/drawing/2014/main" id="{554838F4-65B3-CF3A-615E-E01179C19AF3}"/>
                </a:ext>
              </a:extLst>
            </p:cNvPr>
            <p:cNvSpPr txBox="1"/>
            <p:nvPr/>
          </p:nvSpPr>
          <p:spPr>
            <a:xfrm>
              <a:off x="227784" y="1799242"/>
              <a:ext cx="1299172" cy="102592"/>
            </a:xfrm>
            <a:prstGeom prst="rect">
              <a:avLst/>
            </a:prstGeom>
          </p:spPr>
          <p:txBody>
            <a:bodyPr vert="horz" wrap="square" lIns="0" tIns="12700" rIns="0" bIns="0" rtlCol="0">
              <a:spAutoFit/>
            </a:bodyPr>
            <a:lstStyle/>
            <a:p>
              <a:pPr marL="12700" algn="r">
                <a:lnSpc>
                  <a:spcPts val="700"/>
                </a:lnSpc>
                <a:spcBef>
                  <a:spcPts val="100"/>
                </a:spcBef>
              </a:pPr>
              <a:r>
                <a:rPr lang="nl-NL" sz="700" noProof="0">
                  <a:latin typeface="Arial"/>
                  <a:cs typeface="Arial"/>
                </a:rPr>
                <a:t>Bouwnijverheid</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47704" y="2627334"/>
              <a:ext cx="1675487" cy="192360"/>
            </a:xfrm>
            <a:prstGeom prst="rect">
              <a:avLst/>
            </a:prstGeom>
          </p:spPr>
          <p:txBody>
            <a:bodyPr vert="horz" wrap="square" lIns="0" tIns="12700" rIns="0" bIns="0" rtlCol="0">
              <a:spAutoFit/>
            </a:bodyPr>
            <a:lstStyle/>
            <a:p>
              <a:pPr marR="5080" algn="r">
                <a:lnSpc>
                  <a:spcPts val="700"/>
                </a:lnSpc>
                <a:spcBef>
                  <a:spcPts val="515"/>
                </a:spcBef>
              </a:pPr>
              <a:r>
                <a:rPr lang="nl-NL" sz="700" noProof="0">
                  <a:latin typeface="Arial"/>
                  <a:cs typeface="Arial"/>
                </a:rPr>
                <a:t>Productie en distributie van elektriciteit, gas, stoom en gekoelde lucht</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1475656" y="4625218"/>
            <a:ext cx="3713479"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organisaties in de EU-27 die maximaal 50 mensen in dienst hebben.</a:t>
            </a: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3632471182"/>
              </p:ext>
            </p:extLst>
          </p:nvPr>
        </p:nvGraphicFramePr>
        <p:xfrm>
          <a:off x="6068441" y="1510211"/>
          <a:ext cx="2346967" cy="2846098"/>
        </p:xfrm>
        <a:graphic>
          <a:graphicData uri="http://schemas.openxmlformats.org/drawingml/2006/table">
            <a:tbl>
              <a:tblPr>
                <a:tableStyleId>{5C22544A-7EE6-4342-B048-85BDC9FD1C3A}</a:tableStyleId>
              </a:tblPr>
              <a:tblGrid>
                <a:gridCol w="1933304">
                  <a:extLst>
                    <a:ext uri="{9D8B030D-6E8A-4147-A177-3AD203B41FA5}">
                      <a16:colId xmlns:a16="http://schemas.microsoft.com/office/drawing/2014/main" val="1361636227"/>
                    </a:ext>
                  </a:extLst>
                </a:gridCol>
                <a:gridCol w="413663">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nl-NL" sz="700" b="1" noProof="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Financiële activiteiten en verzekeringen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34</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Informatie en communicatie</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41</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Exploitatie van en handel in onroerend goed</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42</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Overige dienstverlening</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42</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nl-NL" sz="700" u="none" strike="noStrike" noProof="0" dirty="0">
                          <a:effectLst/>
                          <a:latin typeface="Arial" panose="020B0604020202020204" pitchFamily="34" charset="0"/>
                          <a:cs typeface="Arial" panose="020B0604020202020204" pitchFamily="34" charset="0"/>
                        </a:rPr>
                        <a:t>Vrije beroepen en wetenschappelijke en technische activiteiten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46</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nl-NL" sz="700" u="none" strike="noStrike" noProof="0">
                          <a:effectLst/>
                          <a:latin typeface="Arial" panose="020B0604020202020204" pitchFamily="34" charset="0"/>
                          <a:cs typeface="Arial" panose="020B0604020202020204" pitchFamily="34" charset="0"/>
                        </a:rPr>
                        <a:t>Winning van delfstoffen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nl-NL" sz="700" u="none" strike="noStrike" noProof="0" dirty="0">
                          <a:effectLst/>
                          <a:latin typeface="Arial" panose="020B0604020202020204" pitchFamily="34" charset="0"/>
                          <a:cs typeface="Arial" panose="020B0604020202020204" pitchFamily="34" charset="0"/>
                        </a:rPr>
                        <a:t>Verschaffen van accommodatie en maaltijden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Onderwijs</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47</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nl-NL" sz="700" u="none" strike="noStrike" noProof="0" dirty="0">
                          <a:effectLst/>
                          <a:latin typeface="Arial" panose="020B0604020202020204" pitchFamily="34" charset="0"/>
                          <a:cs typeface="Arial" panose="020B0604020202020204" pitchFamily="34" charset="0"/>
                        </a:rPr>
                        <a:t>Openbaar bestuur en defensie; verplichte sociale verzekeringen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48</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nl-NL" sz="700" u="none" strike="noStrike" noProof="0" dirty="0">
                          <a:effectLst/>
                          <a:latin typeface="Arial" panose="020B0604020202020204" pitchFamily="34" charset="0"/>
                          <a:cs typeface="Arial" panose="020B0604020202020204" pitchFamily="34" charset="0"/>
                        </a:rPr>
                        <a:t>Groot- en detailhandel; reparatie van auto’s en motorfietsen</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48</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nl-NL" sz="700" u="none" strike="noStrike" noProof="0" dirty="0">
                          <a:effectLst/>
                          <a:latin typeface="Arial" panose="020B0604020202020204" pitchFamily="34" charset="0"/>
                          <a:cs typeface="Arial" panose="020B0604020202020204" pitchFamily="34" charset="0"/>
                        </a:rPr>
                        <a:t>Kunst, amusement en recreatie</a:t>
                      </a:r>
                    </a:p>
                  </a:txBody>
                  <a:tcPr marL="72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b"/>
                      <a:r>
                        <a:rPr lang="en-GB" sz="700" b="0" i="0" u="none" strike="noStrike" noProof="0" dirty="0">
                          <a:solidFill>
                            <a:srgbClr val="000000"/>
                          </a:solidFill>
                          <a:effectLst/>
                          <a:latin typeface="Arial" panose="020B0604020202020204" pitchFamily="34" charset="0"/>
                          <a:cs typeface="Arial" panose="020B0604020202020204" pitchFamily="34" charset="0"/>
                        </a:rPr>
                        <a:t>49</a:t>
                      </a:r>
                    </a:p>
                  </a:txBody>
                  <a:tcPr marL="36000" marR="36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nl-NL" sz="1000" dirty="0"/>
              <a:t>40% van de bedrijven vindt wettelijke verplichtingen een grote uitdaging voor het beheer van veiligheid en gezondheid op het werk, een stabiel cijfer dat echter licht daalt. Sinds 2014 zijn de financiële beperkingen het sterkst afgenomen, terwijl het gebrek aan tijd of personeel is toegenomen.</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4999"/>
            <a:ext cx="8082439" cy="435915"/>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Grootste moeilijkheden bij het aanpakken van veiligheid en gezondheid op het werk </a:t>
            </a:r>
            <a:r>
              <a:rPr lang="nl-NL" sz="1300" dirty="0"/>
              <a:t>% bedrijven, EU-27 (2014-2019-2024)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910774"/>
            <a:chOff x="517588" y="1713768"/>
            <a:chExt cx="7632848" cy="2910774"/>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723849" y="4139794"/>
              <a:ext cx="1017905" cy="369332"/>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De complexiteit van wettelijke verplichtingen;</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95542" y="4139794"/>
              <a:ext cx="923925" cy="484748"/>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Gebrek aan expertise of gespecialiseerde ondersteuning</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69353" y="4139794"/>
              <a:ext cx="925194" cy="369332"/>
            </a:xfrm>
            <a:prstGeom prst="rect">
              <a:avLst/>
            </a:prstGeom>
          </p:spPr>
          <p:txBody>
            <a:bodyPr vert="horz" wrap="square" lIns="0" tIns="22860" rIns="0" bIns="0" rtlCol="0">
              <a:spAutoFit/>
            </a:bodyPr>
            <a:lstStyle/>
            <a:p>
              <a:pPr marL="12700" marR="5080" indent="-12700" algn="ctr">
                <a:lnSpc>
                  <a:spcPts val="900"/>
                </a:lnSpc>
                <a:spcBef>
                  <a:spcPts val="180"/>
                </a:spcBef>
              </a:pPr>
              <a:r>
                <a:rPr lang="nl-NL" sz="800" noProof="0" dirty="0">
                  <a:solidFill>
                    <a:srgbClr val="333333"/>
                  </a:solidFill>
                  <a:latin typeface="Arial"/>
                  <a:cs typeface="Arial"/>
                </a:rPr>
                <a:t>Gebrek aan bewustzijn bij het management</a:t>
              </a:r>
            </a:p>
          </p:txBody>
        </p:sp>
        <p:sp>
          <p:nvSpPr>
            <p:cNvPr id="14" name="object 124">
              <a:extLst>
                <a:ext uri="{FF2B5EF4-FFF2-40B4-BE49-F238E27FC236}">
                  <a16:creationId xmlns:a16="http://schemas.microsoft.com/office/drawing/2014/main" id="{F70F00DA-4A11-7790-39C1-11F5DCAAE168}"/>
                </a:ext>
              </a:extLst>
            </p:cNvPr>
            <p:cNvSpPr txBox="1"/>
            <p:nvPr/>
          </p:nvSpPr>
          <p:spPr>
            <a:xfrm>
              <a:off x="5045202" y="4139794"/>
              <a:ext cx="890905" cy="369332"/>
            </a:xfrm>
            <a:prstGeom prst="rect">
              <a:avLst/>
            </a:prstGeom>
          </p:spPr>
          <p:txBody>
            <a:bodyPr vert="horz" wrap="square" lIns="0" tIns="22860" rIns="0" bIns="0" rtlCol="0">
              <a:spAutoFit/>
            </a:bodyPr>
            <a:lstStyle/>
            <a:p>
              <a:pPr marR="5080" algn="ctr">
                <a:lnSpc>
                  <a:spcPts val="900"/>
                </a:lnSpc>
                <a:spcBef>
                  <a:spcPts val="180"/>
                </a:spcBef>
              </a:pPr>
              <a:r>
                <a:rPr lang="nl-NL" sz="800" noProof="0" dirty="0">
                  <a:solidFill>
                    <a:srgbClr val="333333"/>
                  </a:solidFill>
                  <a:latin typeface="Arial"/>
                  <a:cs typeface="Arial"/>
                </a:rPr>
                <a:t>Gebrek aan bewustzijn bij het personeel</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3310" y="4139794"/>
              <a:ext cx="676910" cy="25904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De administratie</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93212" y="4139794"/>
              <a:ext cx="922019" cy="25904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Gebrek aan tijd of personeel</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84472" y="4139794"/>
              <a:ext cx="712470" cy="25904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Gebrek aan geld</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instellingen in de EU-27.</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9073007" cy="584775"/>
          </a:xfrm>
          <a:prstGeom prst="rect">
            <a:avLst/>
          </a:prstGeom>
        </p:spPr>
        <p:txBody>
          <a:bodyPr vert="horz" lIns="91440" tIns="45720" rIns="91440" bIns="45720" rtlCol="0" anchor="ctr">
            <a:noAutofit/>
          </a:bodyPr>
          <a:lstStyle/>
          <a:p>
            <a:r>
              <a:rPr lang="nl-NL" dirty="0"/>
              <a:t>Complexiteit van wettelijke verplichtingen als grote moeilijkheid bij de aanpak van veiligheid en gezondheid op het werk, naar land </a:t>
            </a:r>
            <a:r>
              <a:rPr lang="nl-NL" sz="1200" dirty="0"/>
              <a:t>% bedrijven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5" y="771550"/>
            <a:ext cx="7238378" cy="566822"/>
          </a:xfrm>
          <a:prstGeom prst="rect">
            <a:avLst/>
          </a:prstGeom>
        </p:spPr>
        <p:txBody>
          <a:bodyPr vert="horz" wrap="square" lIns="0" tIns="12700" rIns="0" bIns="0" rtlCol="0">
            <a:spAutoFit/>
          </a:bodyPr>
          <a:lstStyle/>
          <a:p>
            <a:pPr marL="12700" marR="5080" algn="just">
              <a:lnSpc>
                <a:spcPct val="100000"/>
              </a:lnSpc>
              <a:spcBef>
                <a:spcPts val="100"/>
              </a:spcBef>
            </a:pPr>
            <a:r>
              <a:rPr lang="nl-NL" sz="900" noProof="0" dirty="0">
                <a:latin typeface="Arial"/>
                <a:cs typeface="Arial"/>
              </a:rPr>
              <a:t>Ondanks een gemeenschappelijke EU-kaderrichtlijn veiligheid en gezondheid op het werk verschilt de perceptie van de complexiteit van de wetgeving inzake veiligheid en gezondheid op het werk sterk van land tot land. Nationale verschillen in de omgang met veiligheid en gezondheid op het werk wijzen op uiteenlopende uitdagingen in de EU-27. In 2024 worden wettelijke verplichtingen beschouwd als een belangrijke belemmering voor België, Italië en Nederland, terwijl Malta, Finland en Litouwen de minste problemen melden.</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184782335"/>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nl-NL"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nl-NL"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nl-NL"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nl-NL" sz="800" b="1" noProof="0">
                          <a:solidFill>
                            <a:srgbClr val="00696C"/>
                          </a:solidFill>
                          <a:latin typeface="Arial"/>
                          <a:cs typeface="Arial"/>
                        </a:rPr>
                        <a:t>Italië</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nl-NL" sz="800" b="1" noProof="0">
                          <a:solidFill>
                            <a:srgbClr val="00696C"/>
                          </a:solidFill>
                          <a:latin typeface="Arial"/>
                          <a:cs typeface="Arial"/>
                        </a:rPr>
                        <a:t>Griekenland</a:t>
                      </a: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nl-NL" sz="800" b="1" noProof="0">
                          <a:solidFill>
                            <a:srgbClr val="00696C"/>
                          </a:solidFill>
                          <a:latin typeface="Arial"/>
                          <a:cs typeface="Arial"/>
                        </a:rPr>
                        <a:t>Slowakije</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nl-NL" sz="800" noProof="0">
                          <a:solidFill>
                            <a:srgbClr val="333333"/>
                          </a:solidFill>
                          <a:latin typeface="Arial"/>
                          <a:cs typeface="Arial"/>
                        </a:rPr>
                        <a:t>Litouwen</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nl-NL" sz="800" noProof="0">
                          <a:latin typeface="Arial"/>
                          <a:cs typeface="Arial"/>
                        </a:rPr>
                        <a:t>Finland</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nl-NL" sz="800" noProof="0">
                          <a:latin typeface="Arial"/>
                          <a:cs typeface="Arial"/>
                        </a:rPr>
                        <a:t>Denemarken</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55971"/>
            <a:ext cx="1955452" cy="428322"/>
          </a:xfrm>
          <a:prstGeom prst="rect">
            <a:avLst/>
          </a:prstGeom>
        </p:spPr>
        <p:txBody>
          <a:bodyPr vert="horz" wrap="square" lIns="0" tIns="12700" rIns="0" bIns="0" rtlCol="0">
            <a:spAutoFit/>
          </a:bodyPr>
          <a:lstStyle/>
          <a:p>
            <a:r>
              <a:rPr lang="nl-NL" sz="900" noProof="0" dirty="0">
                <a:effectLst/>
              </a:rPr>
              <a:t>Evolutie in de tijd van de perceptie van complexiteit — landen die de grootste/kleinste variatie melden:</a:t>
            </a:r>
          </a:p>
        </p:txBody>
      </p:sp>
      <p:sp>
        <p:nvSpPr>
          <p:cNvPr id="45" name="object 45">
            <a:extLst>
              <a:ext uri="{FF2B5EF4-FFF2-40B4-BE49-F238E27FC236}">
                <a16:creationId xmlns:a16="http://schemas.microsoft.com/office/drawing/2014/main" id="{ABC9D9DC-FDC3-2C3D-8EF2-F561EDB08A29}"/>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organisaties.</a:t>
            </a: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nl-NL" sz="500">
                  <a:solidFill>
                    <a:schemeClr val="tx1">
                      <a:lumMod val="75000"/>
                      <a:lumOff val="25000"/>
                    </a:schemeClr>
                  </a:solidFill>
                  <a:latin typeface="Arial"/>
                  <a:cs typeface="Arial"/>
                </a:rPr>
                <a:t>België</a:t>
              </a:r>
            </a:p>
            <a:p>
              <a:pPr marL="43815" marR="5080" indent="135890" algn="r" fontAlgn="t">
                <a:lnSpc>
                  <a:spcPts val="750"/>
                </a:lnSpc>
              </a:pPr>
              <a:r>
                <a:rPr lang="nl-NL" sz="500">
                  <a:solidFill>
                    <a:schemeClr val="tx1">
                      <a:lumMod val="75000"/>
                      <a:lumOff val="25000"/>
                    </a:schemeClr>
                  </a:solidFill>
                  <a:latin typeface="Arial"/>
                  <a:cs typeface="Arial"/>
                </a:rPr>
                <a:t>Italië</a:t>
              </a:r>
            </a:p>
            <a:p>
              <a:pPr marL="43815" marR="5080" indent="135890" algn="r" fontAlgn="t">
                <a:lnSpc>
                  <a:spcPts val="750"/>
                </a:lnSpc>
              </a:pPr>
              <a:r>
                <a:rPr lang="nl-NL" sz="500">
                  <a:solidFill>
                    <a:schemeClr val="tx1">
                      <a:lumMod val="75000"/>
                      <a:lumOff val="25000"/>
                    </a:schemeClr>
                  </a:solidFill>
                  <a:latin typeface="Arial"/>
                  <a:cs typeface="Arial"/>
                </a:rPr>
                <a:t>Nederland</a:t>
              </a:r>
            </a:p>
            <a:p>
              <a:pPr marL="43815" marR="5080" indent="135890" algn="r" fontAlgn="t">
                <a:lnSpc>
                  <a:spcPts val="750"/>
                </a:lnSpc>
              </a:pPr>
              <a:r>
                <a:rPr lang="nl-NL" sz="500">
                  <a:solidFill>
                    <a:schemeClr val="tx1">
                      <a:lumMod val="75000"/>
                      <a:lumOff val="25000"/>
                    </a:schemeClr>
                  </a:solidFill>
                  <a:latin typeface="Arial"/>
                  <a:cs typeface="Arial"/>
                </a:rPr>
                <a:t>Polen</a:t>
              </a:r>
            </a:p>
            <a:p>
              <a:pPr marL="43815" marR="5080" indent="135890" algn="r" fontAlgn="t">
                <a:lnSpc>
                  <a:spcPts val="750"/>
                </a:lnSpc>
              </a:pPr>
              <a:r>
                <a:rPr lang="nl-NL" sz="500">
                  <a:solidFill>
                    <a:schemeClr val="tx1">
                      <a:lumMod val="75000"/>
                      <a:lumOff val="25000"/>
                    </a:schemeClr>
                  </a:solidFill>
                  <a:latin typeface="Arial"/>
                  <a:cs typeface="Arial"/>
                </a:rPr>
                <a:t>Duitsland</a:t>
              </a:r>
            </a:p>
            <a:p>
              <a:pPr marL="43815" marR="5080" indent="135890" algn="r" fontAlgn="t">
                <a:lnSpc>
                  <a:spcPts val="750"/>
                </a:lnSpc>
              </a:pPr>
              <a:r>
                <a:rPr lang="nl-NL" sz="500">
                  <a:solidFill>
                    <a:schemeClr val="tx1">
                      <a:lumMod val="75000"/>
                      <a:lumOff val="25000"/>
                    </a:schemeClr>
                  </a:solidFill>
                  <a:latin typeface="Arial"/>
                  <a:cs typeface="Arial"/>
                </a:rPr>
                <a:t>Frankrijk</a:t>
              </a:r>
            </a:p>
            <a:p>
              <a:pPr marL="43815" marR="5080" indent="135890" algn="r" fontAlgn="t">
                <a:lnSpc>
                  <a:spcPts val="750"/>
                </a:lnSpc>
              </a:pPr>
              <a:r>
                <a:rPr lang="nl-NL" sz="500">
                  <a:solidFill>
                    <a:schemeClr val="tx1">
                      <a:lumMod val="75000"/>
                      <a:lumOff val="25000"/>
                    </a:schemeClr>
                  </a:solidFill>
                  <a:latin typeface="Arial"/>
                  <a:cs typeface="Arial"/>
                </a:rPr>
                <a:t>Slowakije</a:t>
              </a:r>
            </a:p>
            <a:p>
              <a:pPr marL="43815" marR="5080" indent="135890" algn="r" fontAlgn="t">
                <a:lnSpc>
                  <a:spcPts val="750"/>
                </a:lnSpc>
              </a:pPr>
              <a:r>
                <a:rPr lang="nl-NL" sz="500">
                  <a:solidFill>
                    <a:schemeClr val="tx1">
                      <a:lumMod val="75000"/>
                      <a:lumOff val="25000"/>
                    </a:schemeClr>
                  </a:solidFill>
                  <a:latin typeface="Arial"/>
                  <a:cs typeface="Arial"/>
                </a:rPr>
                <a:t>Oostenrijk</a:t>
              </a:r>
            </a:p>
            <a:p>
              <a:pPr marL="43815" marR="5080" indent="135890" algn="r" fontAlgn="t">
                <a:lnSpc>
                  <a:spcPts val="750"/>
                </a:lnSpc>
              </a:pPr>
              <a:r>
                <a:rPr lang="nl-NL" sz="500">
                  <a:solidFill>
                    <a:schemeClr val="tx1">
                      <a:lumMod val="75000"/>
                      <a:lumOff val="25000"/>
                    </a:schemeClr>
                  </a:solidFill>
                  <a:latin typeface="Arial"/>
                  <a:cs typeface="Arial"/>
                </a:rPr>
                <a:t>EU-27</a:t>
              </a:r>
            </a:p>
            <a:p>
              <a:pPr marL="43815" marR="5080" indent="135890" algn="r" fontAlgn="t">
                <a:lnSpc>
                  <a:spcPts val="750"/>
                </a:lnSpc>
              </a:pPr>
              <a:r>
                <a:rPr lang="nl-NL" sz="500">
                  <a:solidFill>
                    <a:schemeClr val="tx1">
                      <a:lumMod val="75000"/>
                      <a:lumOff val="25000"/>
                    </a:schemeClr>
                  </a:solidFill>
                  <a:latin typeface="Arial"/>
                  <a:cs typeface="Arial"/>
                </a:rPr>
                <a:t>Tsjechische Republiek</a:t>
              </a:r>
            </a:p>
            <a:p>
              <a:pPr marL="43815" marR="5080" indent="135890" algn="r" fontAlgn="t">
                <a:lnSpc>
                  <a:spcPts val="750"/>
                </a:lnSpc>
              </a:pPr>
              <a:r>
                <a:rPr lang="nl-NL" sz="500">
                  <a:solidFill>
                    <a:schemeClr val="tx1">
                      <a:lumMod val="75000"/>
                      <a:lumOff val="25000"/>
                    </a:schemeClr>
                  </a:solidFill>
                  <a:latin typeface="Arial"/>
                  <a:cs typeface="Arial"/>
                </a:rPr>
                <a:t>Spanje</a:t>
              </a:r>
            </a:p>
            <a:p>
              <a:pPr marL="43815" marR="5080" indent="135890" algn="r" fontAlgn="t">
                <a:lnSpc>
                  <a:spcPts val="750"/>
                </a:lnSpc>
              </a:pPr>
              <a:r>
                <a:rPr lang="nl-NL" sz="500">
                  <a:solidFill>
                    <a:schemeClr val="tx1">
                      <a:lumMod val="75000"/>
                      <a:lumOff val="25000"/>
                    </a:schemeClr>
                  </a:solidFill>
                  <a:latin typeface="Arial"/>
                  <a:cs typeface="Arial"/>
                </a:rPr>
                <a:t>Luxemburg</a:t>
              </a:r>
            </a:p>
            <a:p>
              <a:pPr marL="43815" marR="5080" indent="135890" algn="r" fontAlgn="t">
                <a:lnSpc>
                  <a:spcPts val="750"/>
                </a:lnSpc>
              </a:pPr>
              <a:r>
                <a:rPr lang="nl-NL" sz="500">
                  <a:solidFill>
                    <a:schemeClr val="tx1">
                      <a:lumMod val="75000"/>
                      <a:lumOff val="25000"/>
                    </a:schemeClr>
                  </a:solidFill>
                  <a:latin typeface="Arial"/>
                  <a:cs typeface="Arial"/>
                </a:rPr>
                <a:t>Portugal</a:t>
              </a:r>
            </a:p>
            <a:p>
              <a:pPr marL="43815" marR="5080" indent="135890" algn="r" fontAlgn="t">
                <a:lnSpc>
                  <a:spcPts val="750"/>
                </a:lnSpc>
              </a:pPr>
              <a:r>
                <a:rPr lang="nl-NL" sz="500">
                  <a:solidFill>
                    <a:schemeClr val="tx1">
                      <a:lumMod val="75000"/>
                      <a:lumOff val="25000"/>
                    </a:schemeClr>
                  </a:solidFill>
                  <a:latin typeface="Arial"/>
                  <a:cs typeface="Arial"/>
                </a:rPr>
                <a:t>Bulgarije</a:t>
              </a:r>
            </a:p>
            <a:p>
              <a:pPr marL="43815" marR="5080" indent="135890" algn="r" fontAlgn="t">
                <a:lnSpc>
                  <a:spcPts val="750"/>
                </a:lnSpc>
              </a:pPr>
              <a:r>
                <a:rPr lang="nl-NL" sz="500">
                  <a:solidFill>
                    <a:schemeClr val="tx1">
                      <a:lumMod val="75000"/>
                      <a:lumOff val="25000"/>
                    </a:schemeClr>
                  </a:solidFill>
                  <a:latin typeface="Arial"/>
                  <a:cs typeface="Arial"/>
                </a:rPr>
                <a:t>Estland</a:t>
              </a:r>
            </a:p>
            <a:p>
              <a:pPr marL="43815" marR="5080" indent="135890" algn="r" fontAlgn="t">
                <a:lnSpc>
                  <a:spcPts val="750"/>
                </a:lnSpc>
              </a:pPr>
              <a:r>
                <a:rPr lang="nl-NL" sz="500">
                  <a:solidFill>
                    <a:schemeClr val="tx1">
                      <a:lumMod val="75000"/>
                      <a:lumOff val="25000"/>
                    </a:schemeClr>
                  </a:solidFill>
                  <a:latin typeface="Arial"/>
                  <a:cs typeface="Arial"/>
                </a:rPr>
                <a:t>Cyprus</a:t>
              </a:r>
            </a:p>
            <a:p>
              <a:pPr marL="43815" marR="5080" indent="135890" algn="r" fontAlgn="t">
                <a:lnSpc>
                  <a:spcPts val="750"/>
                </a:lnSpc>
              </a:pPr>
              <a:r>
                <a:rPr lang="nl-NL" sz="500">
                  <a:solidFill>
                    <a:schemeClr val="tx1">
                      <a:lumMod val="75000"/>
                      <a:lumOff val="25000"/>
                    </a:schemeClr>
                  </a:solidFill>
                  <a:latin typeface="Arial"/>
                  <a:cs typeface="Arial"/>
                </a:rPr>
                <a:t>Zweden</a:t>
              </a:r>
            </a:p>
            <a:p>
              <a:pPr marL="43815" marR="5080" indent="135890" algn="r" fontAlgn="t">
                <a:lnSpc>
                  <a:spcPts val="750"/>
                </a:lnSpc>
              </a:pPr>
              <a:r>
                <a:rPr lang="nl-NL" sz="500">
                  <a:solidFill>
                    <a:schemeClr val="tx1">
                      <a:lumMod val="75000"/>
                      <a:lumOff val="25000"/>
                    </a:schemeClr>
                  </a:solidFill>
                  <a:latin typeface="Arial"/>
                  <a:cs typeface="Arial"/>
                </a:rPr>
                <a:t>Ierland</a:t>
              </a:r>
            </a:p>
            <a:p>
              <a:pPr marL="43815" marR="5080" indent="135890" algn="r" fontAlgn="t">
                <a:lnSpc>
                  <a:spcPts val="750"/>
                </a:lnSpc>
              </a:pPr>
              <a:r>
                <a:rPr lang="nl-NL" sz="500">
                  <a:solidFill>
                    <a:schemeClr val="tx1">
                      <a:lumMod val="75000"/>
                      <a:lumOff val="25000"/>
                    </a:schemeClr>
                  </a:solidFill>
                  <a:latin typeface="Arial"/>
                  <a:cs typeface="Arial"/>
                </a:rPr>
                <a:t>Griekenland</a:t>
              </a:r>
            </a:p>
            <a:p>
              <a:pPr marL="43815" marR="5080" indent="135890" algn="r" fontAlgn="t">
                <a:lnSpc>
                  <a:spcPts val="750"/>
                </a:lnSpc>
              </a:pPr>
              <a:r>
                <a:rPr lang="nl-NL" sz="500">
                  <a:solidFill>
                    <a:schemeClr val="tx1">
                      <a:lumMod val="75000"/>
                      <a:lumOff val="25000"/>
                    </a:schemeClr>
                  </a:solidFill>
                  <a:latin typeface="Arial"/>
                  <a:cs typeface="Arial"/>
                </a:rPr>
                <a:t>Roemenië</a:t>
              </a:r>
            </a:p>
            <a:p>
              <a:pPr marL="43815" marR="5080" indent="135890" algn="r" fontAlgn="t">
                <a:lnSpc>
                  <a:spcPts val="750"/>
                </a:lnSpc>
              </a:pPr>
              <a:r>
                <a:rPr lang="nl-NL" sz="500">
                  <a:solidFill>
                    <a:schemeClr val="tx1">
                      <a:lumMod val="75000"/>
                      <a:lumOff val="25000"/>
                    </a:schemeClr>
                  </a:solidFill>
                  <a:latin typeface="Arial"/>
                  <a:cs typeface="Arial"/>
                </a:rPr>
                <a:t>Kroatië</a:t>
              </a:r>
            </a:p>
            <a:p>
              <a:pPr marL="43815" marR="5080" indent="135890" algn="r" fontAlgn="t">
                <a:lnSpc>
                  <a:spcPts val="750"/>
                </a:lnSpc>
              </a:pPr>
              <a:r>
                <a:rPr lang="nl-NL" sz="500">
                  <a:solidFill>
                    <a:schemeClr val="tx1">
                      <a:lumMod val="75000"/>
                      <a:lumOff val="25000"/>
                    </a:schemeClr>
                  </a:solidFill>
                  <a:latin typeface="Arial"/>
                  <a:cs typeface="Arial"/>
                </a:rPr>
                <a:t>Slovenië</a:t>
              </a:r>
            </a:p>
            <a:p>
              <a:pPr marL="43815" marR="5080" indent="135890" algn="r" fontAlgn="t">
                <a:lnSpc>
                  <a:spcPts val="750"/>
                </a:lnSpc>
              </a:pPr>
              <a:r>
                <a:rPr lang="nl-NL" sz="500">
                  <a:solidFill>
                    <a:schemeClr val="tx1">
                      <a:lumMod val="75000"/>
                      <a:lumOff val="25000"/>
                    </a:schemeClr>
                  </a:solidFill>
                  <a:latin typeface="Arial"/>
                  <a:cs typeface="Arial"/>
                </a:rPr>
                <a:t>Hongarije</a:t>
              </a:r>
            </a:p>
            <a:p>
              <a:pPr marL="43815" marR="5080" indent="135890" algn="r" fontAlgn="t">
                <a:lnSpc>
                  <a:spcPts val="750"/>
                </a:lnSpc>
              </a:pPr>
              <a:r>
                <a:rPr lang="nl-NL" sz="500">
                  <a:solidFill>
                    <a:schemeClr val="tx1">
                      <a:lumMod val="75000"/>
                      <a:lumOff val="25000"/>
                    </a:schemeClr>
                  </a:solidFill>
                  <a:latin typeface="Arial"/>
                  <a:cs typeface="Arial"/>
                </a:rPr>
                <a:t>Denemarken</a:t>
              </a:r>
            </a:p>
            <a:p>
              <a:pPr marL="43815" marR="5080" indent="135890" algn="r" fontAlgn="t">
                <a:lnSpc>
                  <a:spcPts val="750"/>
                </a:lnSpc>
              </a:pPr>
              <a:r>
                <a:rPr lang="nl-NL" sz="500">
                  <a:solidFill>
                    <a:schemeClr val="tx1">
                      <a:lumMod val="75000"/>
                      <a:lumOff val="25000"/>
                    </a:schemeClr>
                  </a:solidFill>
                  <a:latin typeface="Arial"/>
                  <a:cs typeface="Arial"/>
                </a:rPr>
                <a:t>Letland</a:t>
              </a:r>
            </a:p>
            <a:p>
              <a:pPr marL="43815" marR="5080" indent="135890" algn="r" fontAlgn="t">
                <a:lnSpc>
                  <a:spcPts val="750"/>
                </a:lnSpc>
              </a:pPr>
              <a:r>
                <a:rPr lang="nl-NL" sz="500">
                  <a:solidFill>
                    <a:schemeClr val="tx1">
                      <a:lumMod val="75000"/>
                      <a:lumOff val="25000"/>
                    </a:schemeClr>
                  </a:solidFill>
                  <a:latin typeface="Arial"/>
                  <a:cs typeface="Arial"/>
                </a:rPr>
                <a:t>Malta</a:t>
              </a:r>
            </a:p>
            <a:p>
              <a:pPr marL="43815" marR="5080" indent="135890" algn="r" fontAlgn="t">
                <a:lnSpc>
                  <a:spcPts val="750"/>
                </a:lnSpc>
              </a:pPr>
              <a:r>
                <a:rPr lang="nl-NL" sz="500">
                  <a:solidFill>
                    <a:schemeClr val="tx1">
                      <a:lumMod val="75000"/>
                      <a:lumOff val="25000"/>
                    </a:schemeClr>
                  </a:solidFill>
                  <a:latin typeface="Arial"/>
                  <a:cs typeface="Arial"/>
                </a:rPr>
                <a:t>Finland</a:t>
              </a:r>
            </a:p>
            <a:p>
              <a:pPr marL="43815" marR="5080" indent="135890" algn="r" fontAlgn="t">
                <a:lnSpc>
                  <a:spcPts val="750"/>
                </a:lnSpc>
              </a:pPr>
              <a:r>
                <a:rPr lang="nl-NL" sz="500">
                  <a:solidFill>
                    <a:schemeClr val="tx1">
                      <a:lumMod val="75000"/>
                      <a:lumOff val="25000"/>
                    </a:schemeClr>
                  </a:solidFill>
                  <a:latin typeface="Arial"/>
                  <a:cs typeface="Arial"/>
                </a:rPr>
                <a:t>Litouwen</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graphicFrame>
        <p:nvGraphicFramePr>
          <p:cNvPr id="5" name="Table 4">
            <a:extLst>
              <a:ext uri="{FF2B5EF4-FFF2-40B4-BE49-F238E27FC236}">
                <a16:creationId xmlns:a16="http://schemas.microsoft.com/office/drawing/2014/main" id="{B40CDDEE-C098-41D4-BEF0-EA09C643539C}"/>
              </a:ext>
            </a:extLst>
          </p:cNvPr>
          <p:cNvGraphicFramePr>
            <a:graphicFrameLocks noGrp="1"/>
          </p:cNvGraphicFramePr>
          <p:nvPr>
            <p:extLst>
              <p:ext uri="{D42A27DB-BD31-4B8C-83A1-F6EECF244321}">
                <p14:modId xmlns:p14="http://schemas.microsoft.com/office/powerpoint/2010/main" val="777942497"/>
              </p:ext>
            </p:extLst>
          </p:nvPr>
        </p:nvGraphicFramePr>
        <p:xfrm>
          <a:off x="7309728" y="3030842"/>
          <a:ext cx="1206770" cy="1200354"/>
        </p:xfrm>
        <a:graphic>
          <a:graphicData uri="http://schemas.openxmlformats.org/drawingml/2006/table">
            <a:tbl>
              <a:tblPr firstRow="1" bandRow="1">
                <a:tableStyleId>{2D5ABB26-0587-4C30-8999-92F81FD0307C}</a:tableStyleId>
              </a:tblPr>
              <a:tblGrid>
                <a:gridCol w="402257">
                  <a:extLst>
                    <a:ext uri="{9D8B030D-6E8A-4147-A177-3AD203B41FA5}">
                      <a16:colId xmlns:a16="http://schemas.microsoft.com/office/drawing/2014/main" val="1731406027"/>
                    </a:ext>
                  </a:extLst>
                </a:gridCol>
                <a:gridCol w="402256">
                  <a:extLst>
                    <a:ext uri="{9D8B030D-6E8A-4147-A177-3AD203B41FA5}">
                      <a16:colId xmlns:a16="http://schemas.microsoft.com/office/drawing/2014/main" val="1583099884"/>
                    </a:ext>
                  </a:extLst>
                </a:gridCol>
                <a:gridCol w="402257">
                  <a:extLst>
                    <a:ext uri="{9D8B030D-6E8A-4147-A177-3AD203B41FA5}">
                      <a16:colId xmlns:a16="http://schemas.microsoft.com/office/drawing/2014/main" val="3825938115"/>
                    </a:ext>
                  </a:extLst>
                </a:gridCol>
              </a:tblGrid>
              <a:tr h="200059">
                <a:tc>
                  <a:txBody>
                    <a:bodyPr/>
                    <a:lstStyle/>
                    <a:p>
                      <a:pPr algn="ctr" rtl="0">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35526610"/>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512132574"/>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618401322"/>
                  </a:ext>
                </a:extLst>
              </a:tr>
              <a:tr h="200059">
                <a:tc>
                  <a:txBody>
                    <a:bodyPr/>
                    <a:lstStyle/>
                    <a:p>
                      <a:pPr algn="ctr" rtl="0">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noFill/>
                      <a:prstDash val="solid"/>
                      <a:round/>
                      <a:headEnd type="none" w="med" len="med"/>
                      <a:tailEnd type="none" w="med" len="med"/>
                    </a:lnL>
                    <a:lnR w="3175">
                      <a:noFill/>
                      <a:prstDash val="soli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0942109"/>
                  </a:ext>
                </a:extLst>
              </a:tr>
              <a:tr h="200059">
                <a:tc>
                  <a:txBody>
                    <a:bodyPr/>
                    <a:lstStyle/>
                    <a:p>
                      <a:pPr algn="ctr" rtl="0">
                        <a:lnSpc>
                          <a:spcPct val="100000"/>
                        </a:lnSpc>
                        <a:spcBef>
                          <a:spcPts val="204"/>
                        </a:spcBef>
                      </a:pPr>
                      <a:r>
                        <a:rPr lang="en-GB" sz="800" noProof="0" dirty="0">
                          <a:latin typeface="Arial"/>
                          <a:cs typeface="Arial"/>
                        </a:rPr>
                        <a:t>17</a:t>
                      </a: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noFill/>
                      <a:prstDash val="solid"/>
                      <a:round/>
                      <a:headEnd type="none" w="med" len="med"/>
                      <a:tailEnd type="none" w="med" len="med"/>
                    </a:lnL>
                    <a:lnR w="3175">
                      <a:noFill/>
                      <a:prstDash val="soli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9904799"/>
                  </a:ext>
                </a:extLst>
              </a:tr>
              <a:tr h="200059">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04"/>
                        </a:spcBef>
                      </a:pPr>
                      <a:r>
                        <a:rPr lang="en-GB" sz="800" noProof="0" dirty="0">
                          <a:latin typeface="Arial"/>
                          <a:cs typeface="Arial"/>
                        </a:rPr>
                        <a:t>21</a:t>
                      </a:r>
                    </a:p>
                  </a:txBody>
                  <a:tcPr marL="0" marR="0" marT="26034" marB="0">
                    <a:lnL w="3175" cap="flat" cmpd="sng" algn="ctr">
                      <a:noFill/>
                      <a:prstDash val="solid"/>
                      <a:round/>
                      <a:headEnd type="none" w="med" len="med"/>
                      <a:tailEnd type="none" w="med" len="med"/>
                    </a:lnL>
                    <a:lnR w="3175">
                      <a:noFill/>
                      <a:prstDash val="solid"/>
                    </a:lnR>
                    <a:lnT w="3175" cap="flat" cmpd="sng" algn="ctr">
                      <a:noFill/>
                      <a:prstDash val="solid"/>
                      <a:round/>
                      <a:headEnd type="none" w="med" len="med"/>
                      <a:tailEnd type="none" w="med" len="me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39150192"/>
                  </a:ext>
                </a:extLst>
              </a:tr>
            </a:tbl>
          </a:graphicData>
        </a:graphic>
      </p:graphicFrame>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358966" cy="367200"/>
          </a:xfrm>
        </p:spPr>
        <p:txBody>
          <a:bodyPr/>
          <a:lstStyle/>
          <a:p>
            <a:pPr marL="12700">
              <a:lnSpc>
                <a:spcPct val="100000"/>
              </a:lnSpc>
              <a:spcBef>
                <a:spcPts val="100"/>
              </a:spcBef>
            </a:pPr>
            <a:r>
              <a:rPr lang="nl-NL" sz="1800" b="1" noProof="0" dirty="0">
                <a:solidFill>
                  <a:srgbClr val="003399"/>
                </a:solidFill>
                <a:latin typeface="Arial"/>
                <a:cs typeface="Arial"/>
              </a:rPr>
              <a:t>Digitale technologieën die op het werk worden gebruikt </a:t>
            </a:r>
            <a:br>
              <a:rPr lang="nl-NL" sz="1600" b="1" noProof="0" dirty="0">
                <a:solidFill>
                  <a:srgbClr val="003399"/>
                </a:solidFill>
                <a:latin typeface="Arial"/>
                <a:cs typeface="Arial"/>
              </a:rPr>
            </a:br>
            <a:r>
              <a:rPr lang="nl-NL" sz="1300" b="1" noProof="0" dirty="0">
                <a:solidFill>
                  <a:srgbClr val="003399"/>
                </a:solidFill>
                <a:latin typeface="Arial"/>
                <a:cs typeface="Arial"/>
              </a:rPr>
              <a:t>% bedrijven, EU-27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771550"/>
            <a:ext cx="4699000" cy="760959"/>
          </a:xfrm>
          <a:prstGeom prst="rect">
            <a:avLst/>
          </a:prstGeom>
        </p:spPr>
        <p:txBody>
          <a:bodyPr vert="horz" wrap="square" lIns="90000" tIns="72000" rIns="90000" bIns="72000" rtlCol="0">
            <a:spAutoFit/>
          </a:bodyPr>
          <a:lstStyle/>
          <a:p>
            <a:pPr marL="12700" marR="5080" algn="just">
              <a:lnSpc>
                <a:spcPct val="100000"/>
              </a:lnSpc>
              <a:spcBef>
                <a:spcPts val="100"/>
              </a:spcBef>
            </a:pPr>
            <a:r>
              <a:rPr lang="nl-NL" sz="1000" noProof="0" dirty="0">
                <a:latin typeface="Arial"/>
                <a:cs typeface="Arial"/>
              </a:rPr>
              <a:t>Na gangbare technologieën zoals pc’s en laptops worden draagbare toestellen het meest gebruikt op het werk. Op 35% van de werkplekken in de EU-27 wordt gesproken over de gevolgen van technologieën voor de gezondheid en veiligheid van werknemers, tegenover 24% in 2019.</a:t>
            </a:r>
          </a:p>
        </p:txBody>
      </p:sp>
      <p:sp>
        <p:nvSpPr>
          <p:cNvPr id="5" name="object 5">
            <a:extLst>
              <a:ext uri="{FF2B5EF4-FFF2-40B4-BE49-F238E27FC236}">
                <a16:creationId xmlns:a16="http://schemas.microsoft.com/office/drawing/2014/main" id="{BA0B60B0-D474-3E27-75D3-163FF7F06CD0}"/>
              </a:ext>
            </a:extLst>
          </p:cNvPr>
          <p:cNvSpPr txBox="1"/>
          <p:nvPr/>
        </p:nvSpPr>
        <p:spPr>
          <a:xfrm>
            <a:off x="440168" y="4443958"/>
            <a:ext cx="4383096"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bedrijven in de EU-27</a:t>
            </a:r>
            <a:r>
              <a:rPr lang="nl-NL" sz="700" i="1" dirty="0">
                <a:latin typeface="Arial"/>
                <a:cs typeface="Arial"/>
              </a:rPr>
              <a:t>.</a:t>
            </a:r>
            <a:endParaRPr lang="nl-NL" sz="700" i="1" noProof="0" dirty="0">
              <a:latin typeface="Arial"/>
              <a:cs typeface="Arial"/>
            </a:endParaRP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523218"/>
            <a:ext cx="4008550" cy="2683025"/>
            <a:chOff x="778579" y="1503315"/>
            <a:chExt cx="4008550"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436221" y="3165689"/>
              <a:ext cx="1151890" cy="464230"/>
            </a:xfrm>
            <a:prstGeom prst="rect">
              <a:avLst/>
            </a:prstGeom>
          </p:spPr>
          <p:txBody>
            <a:bodyPr vert="horz" wrap="square" lIns="0" tIns="40640" rIns="0" bIns="0" rtlCol="0">
              <a:spAutoFit/>
            </a:bodyPr>
            <a:lstStyle/>
            <a:p>
              <a:pPr marL="12700" marR="5080" indent="12700" algn="ctr">
                <a:lnSpc>
                  <a:spcPts val="1100"/>
                </a:lnSpc>
                <a:spcBef>
                  <a:spcPts val="320"/>
                </a:spcBef>
              </a:pPr>
              <a:r>
                <a:rPr lang="nl-NL" sz="1100" b="1" noProof="0" dirty="0">
                  <a:solidFill>
                    <a:srgbClr val="333333"/>
                  </a:solidFill>
                  <a:latin typeface="Arial"/>
                  <a:cs typeface="Arial"/>
                </a:rPr>
                <a:t>Pc’s op vaste plaatsen</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970139" y="2784549"/>
              <a:ext cx="909549" cy="464230"/>
            </a:xfrm>
            <a:prstGeom prst="rect">
              <a:avLst/>
            </a:prstGeom>
          </p:spPr>
          <p:txBody>
            <a:bodyPr vert="horz" wrap="square" lIns="0" tIns="40640" rIns="0" bIns="0" rtlCol="0">
              <a:spAutoFit/>
            </a:bodyPr>
            <a:lstStyle/>
            <a:p>
              <a:pPr marL="12700" marR="5080" indent="-12700" algn="ctr">
                <a:lnSpc>
                  <a:spcPts val="1100"/>
                </a:lnSpc>
                <a:spcBef>
                  <a:spcPts val="320"/>
                </a:spcBef>
              </a:pPr>
              <a:r>
                <a:rPr lang="nl-NL" sz="1100" b="1" noProof="0" dirty="0">
                  <a:solidFill>
                    <a:srgbClr val="FFFFFF"/>
                  </a:solidFill>
                  <a:latin typeface="Arial"/>
                  <a:cs typeface="Arial"/>
                </a:rPr>
                <a:t>Laptops, tablets, smartphones</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3020803" y="1858567"/>
              <a:ext cx="649718" cy="151323"/>
            </a:xfrm>
            <a:prstGeom prst="rect">
              <a:avLst/>
            </a:prstGeom>
          </p:spPr>
          <p:txBody>
            <a:bodyPr vert="horz" wrap="square" lIns="0" tIns="35560" rIns="0" bIns="0" rtlCol="0">
              <a:spAutoFit/>
            </a:bodyPr>
            <a:lstStyle/>
            <a:p>
              <a:pPr marL="56515" marR="5080" indent="-44450">
                <a:lnSpc>
                  <a:spcPts val="919"/>
                </a:lnSpc>
                <a:spcBef>
                  <a:spcPts val="280"/>
                </a:spcBef>
              </a:pPr>
              <a:r>
                <a:rPr lang="nl-NL" sz="900" b="1" noProof="0" dirty="0">
                  <a:solidFill>
                    <a:srgbClr val="FFFFFF"/>
                  </a:solidFill>
                  <a:latin typeface="Arial"/>
                  <a:cs typeface="Arial"/>
                </a:rPr>
                <a:t>Wearables</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1066518" y="1725905"/>
              <a:ext cx="592558" cy="337271"/>
            </a:xfrm>
            <a:prstGeom prst="rect">
              <a:avLst/>
            </a:prstGeom>
          </p:spPr>
          <p:txBody>
            <a:bodyPr vert="horz" wrap="square" lIns="0" tIns="29209" rIns="0" bIns="0" rtlCol="0">
              <a:spAutoFit/>
            </a:bodyPr>
            <a:lstStyle/>
            <a:p>
              <a:pPr marL="12700" marR="5080" indent="12065" algn="ctr">
                <a:lnSpc>
                  <a:spcPts val="640"/>
                </a:lnSpc>
                <a:spcBef>
                  <a:spcPts val="229"/>
                </a:spcBef>
              </a:pPr>
              <a:r>
                <a:rPr lang="nl-NL" sz="650" b="1" noProof="0" dirty="0">
                  <a:solidFill>
                    <a:srgbClr val="FFFFFF"/>
                  </a:solidFill>
                  <a:latin typeface="Arial"/>
                  <a:cs typeface="Arial"/>
                </a:rPr>
                <a:t>Automatische taak, werktijd of ploegendienst</a:t>
              </a:r>
            </a:p>
          </p:txBody>
        </p:sp>
        <p:sp>
          <p:nvSpPr>
            <p:cNvPr id="26" name="object 25">
              <a:extLst>
                <a:ext uri="{FF2B5EF4-FFF2-40B4-BE49-F238E27FC236}">
                  <a16:creationId xmlns:a16="http://schemas.microsoft.com/office/drawing/2014/main" id="{EE72A967-8F60-551E-9D6B-AF0F70E98932}"/>
                </a:ext>
              </a:extLst>
            </p:cNvPr>
            <p:cNvSpPr txBox="1"/>
            <p:nvPr/>
          </p:nvSpPr>
          <p:spPr>
            <a:xfrm>
              <a:off x="1138556" y="2034222"/>
              <a:ext cx="470208" cy="111569"/>
            </a:xfrm>
            <a:prstGeom prst="rect">
              <a:avLst/>
            </a:prstGeom>
          </p:spPr>
          <p:txBody>
            <a:bodyPr vert="horz" wrap="square" lIns="0" tIns="11430" rIns="0" bIns="0" rtlCol="0">
              <a:spAutoFit/>
            </a:bodyPr>
            <a:lstStyle/>
            <a:p>
              <a:pPr marL="12700">
                <a:lnSpc>
                  <a:spcPct val="100000"/>
                </a:lnSpc>
                <a:spcBef>
                  <a:spcPts val="90"/>
                </a:spcBef>
              </a:pPr>
              <a:r>
                <a:rPr lang="nl-NL" sz="650" b="1" noProof="0" dirty="0">
                  <a:solidFill>
                    <a:srgbClr val="FFFFFF"/>
                  </a:solidFill>
                  <a:latin typeface="Arial"/>
                  <a:cs typeface="Arial"/>
                </a:rPr>
                <a:t>Toewijzing</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920" y="2143418"/>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49009" y="2565385"/>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nl-NL" sz="600" b="1" noProof="0" dirty="0">
                  <a:solidFill>
                    <a:srgbClr val="FFFFFF"/>
                  </a:solidFill>
                  <a:latin typeface="Arial"/>
                  <a:cs typeface="Arial"/>
                </a:rPr>
                <a:t>Monitoring van prestaties of gedrag van werknemers</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68524" y="2079424"/>
              <a:ext cx="525574" cy="414215"/>
            </a:xfrm>
            <a:prstGeom prst="rect">
              <a:avLst/>
            </a:prstGeom>
          </p:spPr>
          <p:txBody>
            <a:bodyPr vert="horz" wrap="square" lIns="0" tIns="29209" rIns="0" bIns="0" rtlCol="0">
              <a:spAutoFit/>
            </a:bodyPr>
            <a:lstStyle/>
            <a:p>
              <a:pPr marL="12700" marR="5080" indent="-13335" algn="ctr">
                <a:lnSpc>
                  <a:spcPts val="640"/>
                </a:lnSpc>
                <a:spcBef>
                  <a:spcPts val="229"/>
                </a:spcBef>
              </a:pPr>
              <a:r>
                <a:rPr lang="nl-NL" sz="600" b="1" noProof="0" dirty="0">
                  <a:solidFill>
                    <a:srgbClr val="FFFFFF"/>
                  </a:solidFill>
                  <a:latin typeface="Arial"/>
                  <a:cs typeface="Arial"/>
                </a:rPr>
                <a:t>Uitvoering van taken door AI-gebaseerde systemen</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234284" y="1868815"/>
              <a:ext cx="523875" cy="260327"/>
            </a:xfrm>
            <a:prstGeom prst="rect">
              <a:avLst/>
            </a:prstGeom>
          </p:spPr>
          <p:txBody>
            <a:bodyPr vert="horz" wrap="square" lIns="0" tIns="29209" rIns="0" bIns="0" rtlCol="0">
              <a:spAutoFit/>
            </a:bodyPr>
            <a:lstStyle/>
            <a:p>
              <a:pPr marL="12700" marR="5080" indent="-635" algn="ctr">
                <a:lnSpc>
                  <a:spcPts val="640"/>
                </a:lnSpc>
                <a:spcBef>
                  <a:spcPts val="229"/>
                </a:spcBef>
              </a:pPr>
              <a:r>
                <a:rPr lang="nl-NL" sz="600" b="1" noProof="0" dirty="0">
                  <a:solidFill>
                    <a:srgbClr val="333333"/>
                  </a:solidFill>
                  <a:latin typeface="Arial"/>
                  <a:cs typeface="Arial"/>
                </a:rPr>
                <a:t>Meewerkende robots (</a:t>
              </a:r>
              <a:r>
                <a:rPr lang="nl-NL" sz="600" b="1" noProof="0" dirty="0" err="1">
                  <a:solidFill>
                    <a:srgbClr val="333333"/>
                  </a:solidFill>
                  <a:latin typeface="Arial"/>
                  <a:cs typeface="Arial"/>
                </a:rPr>
                <a:t>cobots</a:t>
              </a:r>
              <a:r>
                <a:rPr lang="nl-NL" sz="600" b="1" noProof="0" dirty="0">
                  <a:solidFill>
                    <a:srgbClr val="333333"/>
                  </a:solidFill>
                  <a:latin typeface="Arial"/>
                  <a:cs typeface="Arial"/>
                </a:rPr>
                <a:t>)</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28014" y="2100789"/>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rgbClr val="333333"/>
                  </a:solidFill>
                  <a:latin typeface="Arial"/>
                  <a:cs typeface="Arial"/>
                </a:rPr>
                <a:t>4</a:t>
              </a:r>
              <a:endParaRPr lang="en-GB" sz="850" noProof="0" dirty="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1691"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784255"/>
            <a:ext cx="2067661" cy="428322"/>
          </a:xfrm>
          <a:prstGeom prst="rect">
            <a:avLst/>
          </a:prstGeom>
        </p:spPr>
        <p:txBody>
          <a:bodyPr vert="horz" wrap="square" lIns="0" tIns="12700" rIns="0" bIns="0" rtlCol="0">
            <a:spAutoFit/>
          </a:bodyPr>
          <a:lstStyle/>
          <a:p>
            <a:pPr algn="ctr"/>
            <a:r>
              <a:rPr lang="nl-NL" sz="900" noProof="0" dirty="0">
                <a:effectLst/>
              </a:rPr>
              <a:t>De gevolgen van digitale technologieën voor de gezondheid en veiligheid van werknemers bespreken:</a:t>
            </a:r>
          </a:p>
        </p:txBody>
      </p:sp>
      <p:sp>
        <p:nvSpPr>
          <p:cNvPr id="4" name="object 5">
            <a:extLst>
              <a:ext uri="{FF2B5EF4-FFF2-40B4-BE49-F238E27FC236}">
                <a16:creationId xmlns:a16="http://schemas.microsoft.com/office/drawing/2014/main" id="{133F21E0-CCB8-CAB1-3216-F58C534D9C8D}"/>
              </a:ext>
            </a:extLst>
          </p:cNvPr>
          <p:cNvSpPr txBox="1"/>
          <p:nvPr/>
        </p:nvSpPr>
        <p:spPr>
          <a:xfrm>
            <a:off x="5013440" y="4515966"/>
            <a:ext cx="3674064" cy="228268"/>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bedrijven in de EU-27 die melding maken van het gebruik van ten minste één digitale technologie.</a:t>
            </a:r>
          </a:p>
        </p:txBody>
      </p:sp>
      <p:sp>
        <p:nvSpPr>
          <p:cNvPr id="49" name="object 30">
            <a:extLst>
              <a:ext uri="{FF2B5EF4-FFF2-40B4-BE49-F238E27FC236}">
                <a16:creationId xmlns:a16="http://schemas.microsoft.com/office/drawing/2014/main" id="{C679AB15-308A-47BB-A56A-252614A222BE}"/>
              </a:ext>
            </a:extLst>
          </p:cNvPr>
          <p:cNvSpPr txBox="1"/>
          <p:nvPr/>
        </p:nvSpPr>
        <p:spPr>
          <a:xfrm>
            <a:off x="2002467" y="2181287"/>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355" y="2911823"/>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75755" y="3521868"/>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010558" y="3202304"/>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nl-NL" sz="1600" dirty="0"/>
              <a:t>Risicofactoren in verband met het gebruik van digitale technologieën op het werk</a:t>
            </a:r>
            <a:br>
              <a:rPr lang="nl-NL" sz="1600" noProof="0" dirty="0"/>
            </a:br>
            <a:r>
              <a:rPr lang="nl-NL" sz="1600" noProof="0" dirty="0"/>
              <a:t> </a:t>
            </a:r>
            <a:r>
              <a:rPr lang="nl-NL" sz="1300" dirty="0"/>
              <a:t>% bedrijven, EU-27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nl-NL" sz="1000" noProof="0" dirty="0">
                <a:latin typeface="Arial"/>
                <a:cs typeface="Arial"/>
              </a:rPr>
              <a:t>Langdurig zitten en repetitieve bewegingen zijn de risico’s die zich het meeste voordoen bij het gebruik van digitale technologieën. Psychosociale risico’s, zoals een grotere arbeidsintensiteit en een te grote hoeveelheid informatie, worden echter ook vaak gemeld door Europese bedrijven.</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a:latin typeface="Arial"/>
                <a:cs typeface="Arial"/>
              </a:rPr>
              <a:t>Basis: gevraagd aan bedrijven in de EU-27 die het gebruik van ten minste één digitale technologie melden.</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0" y="1519220"/>
            <a:ext cx="7956376" cy="2667750"/>
            <a:chOff x="0" y="1519220"/>
            <a:chExt cx="7956376" cy="266775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641736" y="2017988"/>
              <a:ext cx="851535" cy="200055"/>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Verhoogde arbeidsintensiteit</a:t>
              </a:r>
            </a:p>
          </p:txBody>
        </p:sp>
        <p:sp>
          <p:nvSpPr>
            <p:cNvPr id="22" name="object 44">
              <a:extLst>
                <a:ext uri="{FF2B5EF4-FFF2-40B4-BE49-F238E27FC236}">
                  <a16:creationId xmlns:a16="http://schemas.microsoft.com/office/drawing/2014/main" id="{5758EB96-9377-5065-0BA2-4BF245822C8B}"/>
                </a:ext>
              </a:extLst>
            </p:cNvPr>
            <p:cNvSpPr txBox="1"/>
            <p:nvPr/>
          </p:nvSpPr>
          <p:spPr>
            <a:xfrm>
              <a:off x="710653" y="1757360"/>
              <a:ext cx="788670" cy="200055"/>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Repetitieve bewegingen</a:t>
              </a:r>
            </a:p>
          </p:txBody>
        </p:sp>
        <p:sp>
          <p:nvSpPr>
            <p:cNvPr id="23" name="object 45">
              <a:extLst>
                <a:ext uri="{FF2B5EF4-FFF2-40B4-BE49-F238E27FC236}">
                  <a16:creationId xmlns:a16="http://schemas.microsoft.com/office/drawing/2014/main" id="{78A72638-24B5-3AD9-8EC9-3A696CE93664}"/>
                </a:ext>
              </a:extLst>
            </p:cNvPr>
            <p:cNvSpPr txBox="1"/>
            <p:nvPr/>
          </p:nvSpPr>
          <p:spPr>
            <a:xfrm>
              <a:off x="886548" y="1575833"/>
              <a:ext cx="598805" cy="107722"/>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Langdurig zitten</a:t>
              </a:r>
            </a:p>
          </p:txBody>
        </p:sp>
        <p:sp>
          <p:nvSpPr>
            <p:cNvPr id="24" name="object 46">
              <a:extLst>
                <a:ext uri="{FF2B5EF4-FFF2-40B4-BE49-F238E27FC236}">
                  <a16:creationId xmlns:a16="http://schemas.microsoft.com/office/drawing/2014/main" id="{4FC3D745-A47F-CCAE-7965-54EC6EF6DAF4}"/>
                </a:ext>
              </a:extLst>
            </p:cNvPr>
            <p:cNvSpPr txBox="1"/>
            <p:nvPr/>
          </p:nvSpPr>
          <p:spPr>
            <a:xfrm>
              <a:off x="472853" y="2532548"/>
              <a:ext cx="1012202" cy="200055"/>
            </a:xfrm>
            <a:prstGeom prst="rect">
              <a:avLst/>
            </a:prstGeom>
          </p:spPr>
          <p:txBody>
            <a:bodyPr vert="horz" wrap="square" lIns="0" tIns="15240" rIns="0" bIns="0" rtlCol="0">
              <a:spAutoFit/>
            </a:bodyPr>
            <a:lstStyle/>
            <a:p>
              <a:pPr marR="5080" algn="r">
                <a:lnSpc>
                  <a:spcPct val="100000"/>
                </a:lnSpc>
                <a:spcBef>
                  <a:spcPts val="120"/>
                </a:spcBef>
              </a:pPr>
              <a:r>
                <a:rPr lang="nl-NL" sz="600" noProof="0" dirty="0">
                  <a:latin typeface="Arial"/>
                  <a:cs typeface="Arial"/>
                </a:rPr>
                <a:t>Vervaging van de grenzen tussen werk en privéleven</a:t>
              </a:r>
            </a:p>
          </p:txBody>
        </p:sp>
        <p:sp>
          <p:nvSpPr>
            <p:cNvPr id="25" name="object 47">
              <a:extLst>
                <a:ext uri="{FF2B5EF4-FFF2-40B4-BE49-F238E27FC236}">
                  <a16:creationId xmlns:a16="http://schemas.microsoft.com/office/drawing/2014/main" id="{62E3FFDF-C2AB-E615-6295-54D500AECF55}"/>
                </a:ext>
              </a:extLst>
            </p:cNvPr>
            <p:cNvSpPr txBox="1"/>
            <p:nvPr/>
          </p:nvSpPr>
          <p:spPr>
            <a:xfrm>
              <a:off x="764780" y="2267003"/>
              <a:ext cx="727710" cy="200055"/>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Overdaad aan informatie</a:t>
              </a:r>
            </a:p>
          </p:txBody>
        </p:sp>
        <p:sp>
          <p:nvSpPr>
            <p:cNvPr id="26" name="object 48">
              <a:extLst>
                <a:ext uri="{FF2B5EF4-FFF2-40B4-BE49-F238E27FC236}">
                  <a16:creationId xmlns:a16="http://schemas.microsoft.com/office/drawing/2014/main" id="{2541BACA-EFEC-DE1F-78EA-B73D74342C3C}"/>
                </a:ext>
              </a:extLst>
            </p:cNvPr>
            <p:cNvSpPr txBox="1"/>
            <p:nvPr/>
          </p:nvSpPr>
          <p:spPr>
            <a:xfrm>
              <a:off x="0" y="3034527"/>
              <a:ext cx="1485345" cy="699935"/>
            </a:xfrm>
            <a:prstGeom prst="rect">
              <a:avLst/>
            </a:prstGeom>
          </p:spPr>
          <p:txBody>
            <a:bodyPr vert="horz" wrap="square" lIns="0" tIns="12065" rIns="0" bIns="0" rtlCol="0">
              <a:spAutoFit/>
            </a:bodyPr>
            <a:lstStyle/>
            <a:p>
              <a:pPr marL="343535" marR="5080" indent="-238760" algn="r">
                <a:lnSpc>
                  <a:spcPct val="103299"/>
                </a:lnSpc>
                <a:spcBef>
                  <a:spcPts val="95"/>
                </a:spcBef>
              </a:pPr>
              <a:r>
                <a:rPr lang="nl-NL" sz="600" noProof="0" dirty="0">
                  <a:latin typeface="Arial"/>
                  <a:cs typeface="Arial"/>
                </a:rPr>
                <a:t>Gebrek aan vaardigheden om met digitale technologieën te werken</a:t>
              </a:r>
            </a:p>
            <a:p>
              <a:pPr marR="5080" algn="r">
                <a:lnSpc>
                  <a:spcPct val="100000"/>
                </a:lnSpc>
                <a:spcBef>
                  <a:spcPts val="509"/>
                </a:spcBef>
              </a:pPr>
              <a:r>
                <a:rPr lang="nl-NL" sz="600" noProof="0" dirty="0">
                  <a:latin typeface="Arial"/>
                  <a:cs typeface="Arial"/>
                </a:rPr>
                <a:t>Alleen en geïsoleerd</a:t>
              </a:r>
            </a:p>
            <a:p>
              <a:pPr marR="5080" algn="r">
                <a:lnSpc>
                  <a:spcPct val="100000"/>
                </a:lnSpc>
                <a:spcBef>
                  <a:spcPts val="25"/>
                </a:spcBef>
              </a:pPr>
              <a:r>
                <a:rPr lang="nl-NL" sz="600" noProof="0" dirty="0">
                  <a:latin typeface="Arial"/>
                  <a:cs typeface="Arial"/>
                </a:rPr>
                <a:t>van collega’s werken</a:t>
              </a:r>
            </a:p>
            <a:p>
              <a:pPr marR="5080" algn="r">
                <a:lnSpc>
                  <a:spcPct val="100000"/>
                </a:lnSpc>
                <a:spcBef>
                  <a:spcPts val="515"/>
                </a:spcBef>
              </a:pPr>
              <a:r>
                <a:rPr lang="nl-NL" sz="600" noProof="0" dirty="0">
                  <a:latin typeface="Arial"/>
                  <a:cs typeface="Arial"/>
                </a:rPr>
                <a:t>Verlies invloed werknemers</a:t>
              </a:r>
            </a:p>
            <a:p>
              <a:pPr marR="5080" algn="r">
                <a:lnSpc>
                  <a:spcPct val="100000"/>
                </a:lnSpc>
                <a:spcBef>
                  <a:spcPts val="20"/>
                </a:spcBef>
              </a:pPr>
              <a:r>
                <a:rPr lang="nl-NL" sz="600" noProof="0" dirty="0">
                  <a:latin typeface="Arial"/>
                  <a:cs typeface="Arial"/>
                </a:rPr>
                <a:t>op werktempo of processen</a:t>
              </a:r>
            </a:p>
          </p:txBody>
        </p:sp>
        <p:sp>
          <p:nvSpPr>
            <p:cNvPr id="27" name="object 49">
              <a:extLst>
                <a:ext uri="{FF2B5EF4-FFF2-40B4-BE49-F238E27FC236}">
                  <a16:creationId xmlns:a16="http://schemas.microsoft.com/office/drawing/2014/main" id="{65ABE2B4-08BD-C201-BE73-5A27EFDC5203}"/>
                </a:ext>
              </a:extLst>
            </p:cNvPr>
            <p:cNvSpPr txBox="1"/>
            <p:nvPr/>
          </p:nvSpPr>
          <p:spPr>
            <a:xfrm>
              <a:off x="612565" y="2781259"/>
              <a:ext cx="872490" cy="200055"/>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Verzameling van werknemersgegevens</a:t>
              </a:r>
            </a:p>
          </p:txBody>
        </p:sp>
        <p:sp>
          <p:nvSpPr>
            <p:cNvPr id="28" name="object 50">
              <a:extLst>
                <a:ext uri="{FF2B5EF4-FFF2-40B4-BE49-F238E27FC236}">
                  <a16:creationId xmlns:a16="http://schemas.microsoft.com/office/drawing/2014/main" id="{08A07B7A-C333-0DBC-D973-6D4FBE78D255}"/>
                </a:ext>
              </a:extLst>
            </p:cNvPr>
            <p:cNvSpPr txBox="1"/>
            <p:nvPr/>
          </p:nvSpPr>
          <p:spPr>
            <a:xfrm>
              <a:off x="927509" y="3782974"/>
              <a:ext cx="551180" cy="200055"/>
            </a:xfrm>
            <a:prstGeom prst="rect">
              <a:avLst/>
            </a:prstGeom>
          </p:spPr>
          <p:txBody>
            <a:bodyPr vert="horz" wrap="square" lIns="0" tIns="15240" rIns="0" bIns="0" rtlCol="0">
              <a:spAutoFit/>
            </a:bodyPr>
            <a:lstStyle/>
            <a:p>
              <a:pPr marL="12700" algn="r">
                <a:lnSpc>
                  <a:spcPct val="100000"/>
                </a:lnSpc>
                <a:spcBef>
                  <a:spcPts val="120"/>
                </a:spcBef>
              </a:pPr>
              <a:r>
                <a:rPr lang="nl-NL" sz="600" noProof="0" dirty="0">
                  <a:latin typeface="Arial"/>
                  <a:cs typeface="Arial"/>
                </a:rPr>
                <a:t>Angst voor baanverlies</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nl-NL" dirty="0"/>
              <a:t>Vormen van werknemersvertegenwoordiging </a:t>
            </a:r>
            <a:br>
              <a:rPr lang="nl-NL" noProof="0" dirty="0"/>
            </a:br>
            <a:r>
              <a:rPr lang="nl-NL" sz="1300" dirty="0"/>
              <a:t>% bedrijven, EU-27 (2014-2019-2024)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299295"/>
          </a:xfrm>
          <a:prstGeom prst="rect">
            <a:avLst/>
          </a:prstGeom>
        </p:spPr>
        <p:txBody>
          <a:bodyPr vert="horz" wrap="square" lIns="90000" tIns="72000" rIns="90000" bIns="72000" rtlCol="0">
            <a:spAutoFit/>
          </a:bodyPr>
          <a:lstStyle/>
          <a:p>
            <a:pPr marL="12700">
              <a:lnSpc>
                <a:spcPct val="100000"/>
              </a:lnSpc>
              <a:spcBef>
                <a:spcPts val="100"/>
              </a:spcBef>
            </a:pPr>
            <a:r>
              <a:rPr lang="nl-NL" sz="1000" noProof="0">
                <a:latin typeface="Arial"/>
                <a:cs typeface="Arial"/>
              </a:rPr>
              <a:t>Vertegenwoordigers op het gebied van gezondheid en veiligheid zijn opnieuw de meest voorkomende vorm van werknemersvertegenwoordiging, net als bij eerdere enquêterondes.</a:t>
            </a:r>
          </a:p>
        </p:txBody>
      </p:sp>
      <p:sp>
        <p:nvSpPr>
          <p:cNvPr id="4" name="object 5">
            <a:extLst>
              <a:ext uri="{FF2B5EF4-FFF2-40B4-BE49-F238E27FC236}">
                <a16:creationId xmlns:a16="http://schemas.microsoft.com/office/drawing/2014/main" id="{BC2F8488-1669-1D7D-4B0C-D38EEA361DD0}"/>
              </a:ext>
            </a:extLst>
          </p:cNvPr>
          <p:cNvSpPr txBox="1"/>
          <p:nvPr/>
        </p:nvSpPr>
        <p:spPr>
          <a:xfrm>
            <a:off x="431782" y="4467428"/>
            <a:ext cx="2895846" cy="120546"/>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bedrijven in de EU-27.</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578623" cy="2970647"/>
            <a:chOff x="481531" y="375597"/>
            <a:chExt cx="6578623" cy="4119706"/>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797657" y="3965327"/>
              <a:ext cx="1423035" cy="529976"/>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Functionaris/</a:t>
              </a:r>
              <a:r>
                <a:rPr lang="nl-NL" sz="800" noProof="0" dirty="0" err="1">
                  <a:solidFill>
                    <a:srgbClr val="333333"/>
                  </a:solidFill>
                  <a:latin typeface="Arial"/>
                  <a:cs typeface="Arial"/>
                </a:rPr>
                <a:t>werknemersverte-genwoordiger</a:t>
              </a:r>
              <a:r>
                <a:rPr lang="nl-NL" sz="800" noProof="0" dirty="0">
                  <a:solidFill>
                    <a:srgbClr val="333333"/>
                  </a:solidFill>
                  <a:latin typeface="Arial"/>
                  <a:cs typeface="Arial"/>
                </a:rPr>
                <a:t> belast met gezondheid en veiligheid</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15747" y="3965327"/>
              <a:ext cx="1257935" cy="529976"/>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Commissie/comité voor veiligheid, gezondheid en welzijn</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720272" y="3965327"/>
              <a:ext cx="916731" cy="18851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Ondernemingsraad</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669967" y="3965326"/>
              <a:ext cx="1390187" cy="188515"/>
            </a:xfrm>
            <a:prstGeom prst="rect">
              <a:avLst/>
            </a:prstGeom>
          </p:spPr>
          <p:txBody>
            <a:bodyPr vert="horz" wrap="square" lIns="0" tIns="12700" rIns="0" bIns="0" rtlCol="0">
              <a:spAutoFit/>
            </a:bodyPr>
            <a:lstStyle/>
            <a:p>
              <a:pPr marL="12700" algn="ctr">
                <a:lnSpc>
                  <a:spcPct val="100000"/>
                </a:lnSpc>
                <a:spcBef>
                  <a:spcPts val="100"/>
                </a:spcBef>
              </a:pPr>
              <a:r>
                <a:rPr lang="nl-NL" sz="800" noProof="0" dirty="0">
                  <a:solidFill>
                    <a:srgbClr val="333333"/>
                  </a:solidFill>
                  <a:latin typeface="Arial"/>
                  <a:cs typeface="Arial"/>
                </a:rPr>
                <a:t>Vakbondsvertegenwoordigers</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397819"/>
          </a:xfrm>
          <a:prstGeom prst="rect">
            <a:avLst/>
          </a:prstGeom>
        </p:spPr>
        <p:txBody>
          <a:bodyPr vert="horz" wrap="square" lIns="0" tIns="12700" rIns="0" bIns="0" rtlCol="0">
            <a:spAutoFit/>
          </a:bodyPr>
          <a:lstStyle/>
          <a:p>
            <a:pPr marL="12700" marR="5080">
              <a:lnSpc>
                <a:spcPct val="100000"/>
              </a:lnSpc>
              <a:spcAft>
                <a:spcPts val="1200"/>
              </a:spcAft>
            </a:pPr>
            <a:r>
              <a:rPr lang="nl-NL" sz="1000" dirty="0"/>
              <a:t>Er bestaan uiteenlopende praktijken bij de aanwijzing van vertegenwoordigers op het gebied van gezondheid en veiligheid. In sommige landen worden ze meestal door werkgevers aangewezen, terwijl ze in andere landen door de werknemers worden gekozen. </a:t>
            </a:r>
          </a:p>
          <a:p>
            <a:pPr marL="12700" marR="5080">
              <a:lnSpc>
                <a:spcPct val="100000"/>
              </a:lnSpc>
              <a:spcAft>
                <a:spcPts val="1200"/>
              </a:spcAft>
            </a:pPr>
            <a:r>
              <a:rPr lang="nl-NL" sz="1000" dirty="0"/>
              <a:t>De kaart toont het laatste: het percentage werkplekken waar vertegenwoordigers op het gebied van gezondheid en veiligheid door werknemers worden gekozen: 38% in de EU-27.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865850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Door werknemers gekozen gezondheids- en veiligheidsvertegenwoordigers, naar land </a:t>
            </a:r>
            <a:r>
              <a:rPr lang="nl-NL" sz="1300" dirty="0"/>
              <a:t>% bedrijven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569737" y="4334793"/>
            <a:ext cx="4575079" cy="228268"/>
          </a:xfrm>
          <a:prstGeom prst="rect">
            <a:avLst/>
          </a:prstGeom>
        </p:spPr>
        <p:txBody>
          <a:bodyPr vert="horz" wrap="square" lIns="0" tIns="12700" rIns="0" bIns="0" rtlCol="0">
            <a:spAutoFit/>
          </a:bodyPr>
          <a:lstStyle/>
          <a:p>
            <a:pPr marL="12700">
              <a:lnSpc>
                <a:spcPct val="100000"/>
              </a:lnSpc>
              <a:spcBef>
                <a:spcPts val="100"/>
              </a:spcBef>
            </a:pPr>
            <a:r>
              <a:rPr lang="nl-NL" sz="700" i="1" noProof="0" dirty="0">
                <a:latin typeface="Arial"/>
                <a:cs typeface="Arial"/>
              </a:rPr>
              <a:t>Basis: gevraagd aan alle bedrijven die de aanwezigheid van een vertegenwoordiger op het gebied van gezondheid en veiligheid melden.</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184150" marR="5080" indent="-171450">
              <a:lnSpc>
                <a:spcPct val="100000"/>
              </a:lnSpc>
              <a:spcBef>
                <a:spcPts val="100"/>
              </a:spcBef>
              <a:spcAft>
                <a:spcPts val="500"/>
              </a:spcAft>
              <a:buFont typeface="Arial" panose="020B0604020202020204" pitchFamily="34" charset="0"/>
              <a:buChar char="•"/>
            </a:pPr>
            <a:endParaRPr lang="en-GB" sz="1400" dirty="0">
              <a:latin typeface="Arial"/>
              <a:cs typeface="Arial"/>
            </a:endParaRPr>
          </a:p>
          <a:p>
            <a:pPr marL="298450" marR="5080" indent="-285750">
              <a:lnSpc>
                <a:spcPct val="100000"/>
              </a:lnSpc>
              <a:spcBef>
                <a:spcPts val="100"/>
              </a:spcBef>
              <a:spcAft>
                <a:spcPts val="500"/>
              </a:spcAft>
              <a:buFont typeface="Wingdings" panose="05000000000000000000" pitchFamily="2" charset="2"/>
              <a:buChar char="§"/>
            </a:pPr>
            <a:r>
              <a:rPr lang="nl-NL" sz="1400" dirty="0">
                <a:latin typeface="Arial"/>
                <a:cs typeface="Arial"/>
              </a:rPr>
              <a:t>Verslagen </a:t>
            </a:r>
          </a:p>
          <a:p>
            <a:pPr marL="298450" marR="5080" indent="-285750">
              <a:lnSpc>
                <a:spcPct val="100000"/>
              </a:lnSpc>
              <a:spcBef>
                <a:spcPts val="100"/>
              </a:spcBef>
              <a:spcAft>
                <a:spcPts val="500"/>
              </a:spcAft>
              <a:buFont typeface="Wingdings" panose="05000000000000000000" pitchFamily="2" charset="2"/>
              <a:buChar char="§"/>
            </a:pPr>
            <a:r>
              <a:rPr lang="nl-NL" sz="1400" dirty="0">
                <a:latin typeface="Arial"/>
                <a:cs typeface="Arial"/>
              </a:rPr>
              <a:t>Methodologische informatie – inclusief nationale vragenlijsten en toegang tot Esener-datasets</a:t>
            </a:r>
          </a:p>
          <a:p>
            <a:pPr marL="298450" marR="5080" indent="-285750">
              <a:lnSpc>
                <a:spcPct val="100000"/>
              </a:lnSpc>
              <a:spcBef>
                <a:spcPts val="100"/>
              </a:spcBef>
              <a:spcAft>
                <a:spcPts val="500"/>
              </a:spcAft>
              <a:buFont typeface="Wingdings" panose="05000000000000000000" pitchFamily="2" charset="2"/>
              <a:buChar char="§"/>
            </a:pPr>
            <a:r>
              <a:rPr lang="nl-NL" sz="1400" dirty="0">
                <a:latin typeface="Arial"/>
                <a:cs typeface="Arial"/>
                <a:hlinkClick r:id="rId3"/>
              </a:rPr>
              <a:t>Tool voor datavisualisatie</a:t>
            </a:r>
            <a:r>
              <a:rPr lang="nl-NL" sz="1400" dirty="0">
                <a:latin typeface="Arial"/>
                <a:cs typeface="Arial"/>
              </a:rPr>
              <a:t> – in alle talen van de enquête</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22645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noProof="0" dirty="0"/>
              <a:t>Europese bedrijvenenquête naar nieuwe en opkomende risico’s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147814"/>
            <a:ext cx="3852743" cy="952641"/>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nl-NL" sz="1400" dirty="0">
                <a:latin typeface="Arial"/>
                <a:cs typeface="Arial"/>
              </a:rPr>
              <a:t>Beschikbaar op:</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414697"/>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nl-NL"/>
              <a:t>Auteursrecht</a:t>
            </a:r>
          </a:p>
        </p:txBody>
      </p:sp>
      <p:sp>
        <p:nvSpPr>
          <p:cNvPr id="3" name="Content Placeholder 2"/>
          <p:cNvSpPr>
            <a:spLocks noGrp="1"/>
          </p:cNvSpPr>
          <p:nvPr>
            <p:ph sz="half" idx="1"/>
          </p:nvPr>
        </p:nvSpPr>
        <p:spPr>
          <a:xfrm>
            <a:off x="450000" y="2997240"/>
            <a:ext cx="6714287" cy="2022782"/>
          </a:xfrm>
        </p:spPr>
        <p:txBody>
          <a:bodyPr/>
          <a:lstStyle/>
          <a:p>
            <a:pPr marL="0" indent="0">
              <a:buNone/>
            </a:pPr>
            <a:r>
              <a:rPr lang="nl-NL" b="0" dirty="0"/>
              <a:t>© Europees Agentschap voor veiligheid en gezondheid op het werk, 2026</a:t>
            </a:r>
          </a:p>
          <a:p>
            <a:pPr marL="0" indent="0">
              <a:buNone/>
            </a:pPr>
            <a:endParaRPr lang="en-US" b="0" dirty="0"/>
          </a:p>
          <a:p>
            <a:pPr marL="0" indent="0">
              <a:buNone/>
            </a:pPr>
            <a:r>
              <a:rPr lang="nl-NL" b="0" dirty="0"/>
              <a:t>Overname met bronvermelding toegestaan.</a:t>
            </a:r>
          </a:p>
          <a:p>
            <a:pPr marL="0" indent="0">
              <a:buNone/>
            </a:pPr>
            <a:r>
              <a:rPr lang="nl-NL" b="0" dirty="0"/>
              <a:t>Voor reproductie of gebruik van foto’s waarop EU-OSHA geen auteursrecht heeft, moet rechtstreeks toestemming worden verkregen van de rechthebbende(n).</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6c008a4-b565-49a9-93c9-c1e64cad2e11}" enabled="0" method="" siteId="{66c008a4-b565-49a9-93c9-c1e64cad2e11}" removed="1"/>
</clbl:labelList>
</file>

<file path=docProps/app.xml><?xml version="1.0" encoding="utf-8"?>
<Properties xmlns="http://schemas.openxmlformats.org/officeDocument/2006/extended-properties" xmlns:vt="http://schemas.openxmlformats.org/officeDocument/2006/docPropsVTypes">
  <Template>ESENER</Template>
  <TotalTime>0</TotalTime>
  <Words>2922</Words>
  <Application>Microsoft Office PowerPoint</Application>
  <PresentationFormat>On-screen Show (16:9)</PresentationFormat>
  <Paragraphs>703</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Belangrijkste inzichten uit de eerste resultaten</vt:lpstr>
      <vt:lpstr>PowerPoint Presentation</vt:lpstr>
      <vt:lpstr>PowerPoint Presentation</vt:lpstr>
      <vt:lpstr>PowerPoint Presentation</vt:lpstr>
      <vt:lpstr>PowerPoint Presentation</vt:lpstr>
      <vt:lpstr>Meest voorkomende risicofactoren % van de bedrijven, EU-27 (2014-2019-2024)</vt:lpstr>
      <vt:lpstr>Bedrijven die regelmatig risicobeoordelingen uitvoeren, per land  % bedrijven (2024)</vt:lpstr>
      <vt:lpstr>Redenen om geen risicobeoordelingen uit te voeren, naar bedrijfsgrootte   % bedrijven, EU-27 (2024)</vt:lpstr>
      <vt:lpstr>PowerPoint Presentation</vt:lpstr>
      <vt:lpstr>PowerPoint Presentation</vt:lpstr>
      <vt:lpstr>Betrokkenheid van werknemers bij maatregelen om psychosociale risico’s aan te pakken, naar land % bedrijven (2024)</vt:lpstr>
      <vt:lpstr>Belangrijkste redenen om gezondheid en veiligheid aan te pakken % bedrijven, EU-27 (2024)</vt:lpstr>
      <vt:lpstr>PowerPoint Presentation</vt:lpstr>
      <vt:lpstr>Verplichtingen van klanten of leveranciers om te voldoen aan de normen voor veiligheid en gezondheid op het werk, naar sector % bedrijven, EU-27 (2024)</vt:lpstr>
      <vt:lpstr>PowerPoint Presentation</vt:lpstr>
      <vt:lpstr>Complexiteit van wettelijke verplichtingen als grote moeilijkheid bij de aanpak van veiligheid en gezondheid op het werk, naar land % bedrijven (2024)</vt:lpstr>
      <vt:lpstr>Digitale technologieën die op het werk worden gebruikt  % bedrijven, EU-27 (2024)</vt:lpstr>
      <vt:lpstr>Risicofactoren in verband met het gebruik van digitale technologieën op het werk  % bedrijven, EU-27 (2024)</vt:lpstr>
      <vt:lpstr>Vormen van werknemersvertegenwoordiging  % bedrijven, EU-27 (2014-2019-2024)</vt:lpstr>
      <vt:lpstr>PowerPoint Presentation</vt:lpstr>
      <vt:lpstr>PowerPoint Presentation</vt:lpstr>
      <vt:lpstr>Auteursrecht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2026-07-17T14:05:41Z</dcterms:created>
  <dcterms:modified xsi:type="dcterms:W3CDTF">2026-07-22T06:49:18Z</dcterms:modified>
  <cp:category/>
</cp:coreProperties>
</file>