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1" r:id="rId1"/>
  </p:sldMasterIdLst>
  <p:notesMasterIdLst>
    <p:notesMasterId r:id="rId24"/>
  </p:notesMasterIdLst>
  <p:sldIdLst>
    <p:sldId id="256" r:id="rId2"/>
    <p:sldId id="274" r:id="rId3"/>
    <p:sldId id="263" r:id="rId4"/>
    <p:sldId id="275" r:id="rId5"/>
    <p:sldId id="273" r:id="rId6"/>
    <p:sldId id="258" r:id="rId7"/>
    <p:sldId id="264" r:id="rId8"/>
    <p:sldId id="259" r:id="rId9"/>
    <p:sldId id="265" r:id="rId10"/>
    <p:sldId id="272" r:id="rId11"/>
    <p:sldId id="271" r:id="rId12"/>
    <p:sldId id="257" r:id="rId13"/>
    <p:sldId id="277" r:id="rId14"/>
    <p:sldId id="267" r:id="rId15"/>
    <p:sldId id="268" r:id="rId16"/>
    <p:sldId id="276" r:id="rId17"/>
    <p:sldId id="260" r:id="rId18"/>
    <p:sldId id="261" r:id="rId19"/>
    <p:sldId id="262" r:id="rId20"/>
    <p:sldId id="270" r:id="rId21"/>
    <p:sldId id="278" r:id="rId22"/>
    <p:sldId id="546"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500"/>
    <a:srgbClr val="C7E2E3"/>
    <a:srgbClr val="00696C"/>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0" autoAdjust="0"/>
    <p:restoredTop sz="95232"/>
  </p:normalViewPr>
  <p:slideViewPr>
    <p:cSldViewPr>
      <p:cViewPr varScale="1">
        <p:scale>
          <a:sx n="124" d="100"/>
          <a:sy n="124" d="100"/>
        </p:scale>
        <p:origin x="1740"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1825991455"/>
        <c:axId val="1826009695"/>
      </c:barChart>
      <c:catAx>
        <c:axId val="1825991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6009695"/>
        <c:crosses val="autoZero"/>
        <c:auto val="1"/>
        <c:lblAlgn val="ctr"/>
        <c:lblOffset val="100"/>
        <c:noMultiLvlLbl val="0"/>
      </c:catAx>
      <c:valAx>
        <c:axId val="1826009695"/>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5991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398853760"/>
        <c:axId val="398852976"/>
      </c:barChart>
      <c:catAx>
        <c:axId val="3988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2976"/>
        <c:crosses val="autoZero"/>
        <c:auto val="1"/>
        <c:lblAlgn val="ctr"/>
        <c:lblOffset val="100"/>
        <c:noMultiLvlLbl val="0"/>
      </c:catAx>
      <c:valAx>
        <c:axId val="398852976"/>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3760"/>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t>22/07/2026</a:t>
            </a:fld>
            <a:endParaRPr lang="it-IT" dirty="0"/>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t>‹#›</a:t>
            </a:fld>
            <a:endParaRPr lang="it-IT" dirty="0"/>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2</a:t>
            </a:fld>
            <a:endParaRPr lang="it-IT" dirty="0"/>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3</a:t>
            </a:fld>
            <a:endParaRPr lang="it-IT" dirty="0"/>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4</a:t>
            </a:fld>
            <a:endParaRPr lang="it-IT" dirty="0"/>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5</a:t>
            </a:fld>
            <a:endParaRPr lang="it-IT" dirty="0"/>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6</a:t>
            </a:fld>
            <a:endParaRPr lang="it-IT" dirty="0"/>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143E6B-841C-574E-936F-21B122DB345C}" type="slidenum">
              <a:rPr lang="it-IT" smtClean="0"/>
              <a:t>7</a:t>
            </a:fld>
            <a:endParaRPr lang="it-IT" dirty="0"/>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8</a:t>
            </a:fld>
            <a:endParaRPr lang="it-IT" dirty="0"/>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15</a:t>
            </a:fld>
            <a:endParaRPr lang="it-IT" dirty="0"/>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16</a:t>
            </a:fld>
            <a:endParaRPr lang="it-IT" dirty="0"/>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t>21</a:t>
            </a:fld>
            <a:endParaRPr lang="it-IT" dirty="0"/>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file://localhost/Volumes/XRAID/Equipo%20Rojo/EU-OSHA/18-0115%20PPT%20templates%20update/PNG/imagen-portada-16-9.png" TargetMode="External"/><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450000" y="4431506"/>
            <a:ext cx="863245" cy="244800"/>
          </a:xfrm>
          <a:prstGeom prst="rect">
            <a:avLst/>
          </a:prstGeom>
          <a:noFill/>
          <a:ln w="9525">
            <a:noFill/>
            <a:miter lim="800000"/>
            <a:headEnd/>
            <a:tailEnd/>
          </a:ln>
        </p:spPr>
      </p:pic>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4" name="Bild 4" descr="111004_EU-OSHA_PPT_ESENER logo.png"/>
          <p:cNvPicPr>
            <a:picLocks noChangeAspect="1"/>
          </p:cNvPicPr>
          <p:nvPr/>
        </p:nvPicPr>
        <p:blipFill>
          <a:blip r:embed="rId5"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6"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fr-FR">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fr-FR">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fr-FR">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fr-FR">
                <a:solidFill>
                  <a:schemeClr val="tx2"/>
                </a:solidFill>
                <a:ea typeface=""/>
                <a:cs typeface="Trebuchet MS"/>
              </a:rPr>
              <a:t>Agence européenne pour la sécurité et la santé au travail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fr-FR">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fr-FR" sz="2400" b="1">
                <a:solidFill>
                  <a:schemeClr val="tx2"/>
                </a:solidFill>
                <a:ea typeface=""/>
              </a:rPr>
              <a:t>MERCI!</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Auteur: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Gestion de projet:</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Ni l’Agence européenne pour la sécurité et la santé au travail ni aucune personne agissant pour le compte de cette agence n’est responsable de l’utilisation qui pourrait être faite des informations suivantes.</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 Agence européenne pour la sécurité et la santé au travail,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Reproduction autorisée, moyennant mention de la source.</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Toute utilisation ou reproduction de photographies ou d’autres éléments qui n’appartiennent pas à l’Agence européenne pour la sécurité et la santé au travail doit faire l’objet d’une demande d’autorisation directement adressée aux titulaires des droits d’auteur.</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r-FR"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675"/>
              <a:t>Lieux de travail sains. Un acquis pour vous. Un atout pour l’entreprise.</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Bild 3" descr="111004_EU-OSHA_PPT_Corporate logo_inner slide.png"/>
          <p:cNvPicPr>
            <a:picLocks noChangeAspect="1"/>
          </p:cNvPicPr>
          <p:nvPr/>
        </p:nvPicPr>
        <p:blipFill>
          <a:blip r:embed="rId17" cstate="print"/>
          <a:srcRect/>
          <a:stretch>
            <a:fillRect/>
          </a:stretch>
        </p:blipFill>
        <p:spPr bwMode="auto">
          <a:xfrm>
            <a:off x="442913" y="4705350"/>
            <a:ext cx="816719" cy="233363"/>
          </a:xfrm>
          <a:prstGeom prst="rect">
            <a:avLst/>
          </a:prstGeom>
          <a:noFill/>
          <a:ln w="9525">
            <a:noFill/>
            <a:miter lim="800000"/>
            <a:headEnd/>
            <a:tailEnd/>
          </a:ln>
        </p:spPr>
      </p:pic>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r-FR"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8" cstate="print"/>
          <a:srcRect/>
          <a:stretch>
            <a:fillRect/>
          </a:stretch>
        </p:blipFill>
        <p:spPr bwMode="auto">
          <a:xfrm>
            <a:off x="7355733" y="4705350"/>
            <a:ext cx="743693" cy="233363"/>
          </a:xfrm>
          <a:prstGeom prst="rect">
            <a:avLst/>
          </a:prstGeom>
          <a:noFill/>
          <a:ln w="9525">
            <a:noFill/>
            <a:miter lim="800000"/>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hyperlink" Target="http://www.esener.eu/"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673000"/>
            <a:ext cx="7646400" cy="369332"/>
          </a:xfrm>
        </p:spPr>
        <p:txBody>
          <a:bodyPr>
            <a:spAutoFit/>
          </a:bodyPr>
          <a:lstStyle/>
          <a:p>
            <a:r>
              <a:rPr lang="fr-FR" noProof="0"/>
              <a:t>ESENER 2024 – Principaux enseignements tirés des premières conclusions</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50000" y="3469500"/>
            <a:ext cx="7646400" cy="307777"/>
          </a:xfrm>
        </p:spPr>
        <p:txBody>
          <a:bodyPr>
            <a:spAutoFit/>
          </a:bodyPr>
          <a:lstStyle/>
          <a:p>
            <a:r>
              <a:rPr lang="fr-FR" sz="2000" noProof="0"/>
              <a:t>Enquête européenne des entreprises sur les risques nouveaux et émergents</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675"/>
              <a:t>Lieux de travail sains. Un acquis pour vous. Un atout pour l’entreprise.</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pic>
        <p:nvPicPr>
          <p:cNvPr id="6" name="Immagine 4">
            <a:extLst>
              <a:ext uri="{FF2B5EF4-FFF2-40B4-BE49-F238E27FC236}">
                <a16:creationId xmlns:a16="http://schemas.microsoft.com/office/drawing/2014/main" id="{1891CEF3-9E0F-225C-3B99-5719F74273B3}"/>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569076" y="856021"/>
            <a:ext cx="8179388" cy="3863506"/>
          </a:xfrm>
          <a:prstGeom prst="rect">
            <a:avLst/>
          </a:prstGeom>
          <a:effectLst>
            <a:softEdge rad="0"/>
          </a:effectLst>
        </p:spPr>
      </p:pic>
      <p:sp>
        <p:nvSpPr>
          <p:cNvPr id="4" name="object 4">
            <a:extLst>
              <a:ext uri="{FF2B5EF4-FFF2-40B4-BE49-F238E27FC236}">
                <a16:creationId xmlns:a16="http://schemas.microsoft.com/office/drawing/2014/main" id="{4D3EFA4A-DD6A-59CA-9012-FA881EB022A0}"/>
              </a:ext>
            </a:extLst>
          </p:cNvPr>
          <p:cNvSpPr txBox="1"/>
          <p:nvPr/>
        </p:nvSpPr>
        <p:spPr>
          <a:xfrm>
            <a:off x="503232" y="1359283"/>
            <a:ext cx="7453143" cy="3019627"/>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Vagues</a:t>
            </a:r>
            <a:r>
              <a:rPr lang="fr-FR" sz="1400" noProof="0" dirty="0">
                <a:latin typeface="Arial"/>
                <a:cs typeface="Arial"/>
              </a:rPr>
              <a:t>: 2009-2014-2019-2024.</a:t>
            </a:r>
          </a:p>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Mode</a:t>
            </a:r>
            <a:r>
              <a:rPr lang="fr-FR" sz="1400" noProof="0" dirty="0">
                <a:latin typeface="Arial"/>
                <a:cs typeface="Arial"/>
              </a:rPr>
              <a:t>: entretiens téléphoniques assistés par ordinateur (CATI)/en ligne.</a:t>
            </a:r>
          </a:p>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Pays</a:t>
            </a:r>
            <a:r>
              <a:rPr lang="fr-FR" sz="1400" noProof="0" dirty="0">
                <a:latin typeface="Arial"/>
                <a:cs typeface="Arial"/>
              </a:rPr>
              <a:t>: au minimum l’UE-27, ainsi que l’Islande, la Norvège et la Suisse.</a:t>
            </a:r>
          </a:p>
          <a:p>
            <a:pPr marL="298450" marR="5080" indent="-285750" algn="just">
              <a:lnSpc>
                <a:spcPct val="100000"/>
              </a:lnSpc>
              <a:spcBef>
                <a:spcPts val="100"/>
              </a:spcBef>
              <a:spcAft>
                <a:spcPts val="500"/>
              </a:spcAft>
              <a:buFont typeface="Wingdings" panose="05000000000000000000" pitchFamily="2" charset="2"/>
              <a:buChar char="§"/>
            </a:pPr>
            <a:r>
              <a:rPr lang="fr-FR" sz="1400" b="1" u="sng" noProof="0" dirty="0">
                <a:latin typeface="Arial"/>
                <a:cs typeface="Arial"/>
              </a:rPr>
              <a:t>Établissements</a:t>
            </a:r>
            <a:r>
              <a:rPr lang="fr-FR" sz="1400" noProof="0" dirty="0">
                <a:latin typeface="Arial"/>
                <a:cs typeface="Arial"/>
              </a:rPr>
              <a:t> interrogés: plus de 40 000.</a:t>
            </a:r>
          </a:p>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Taille des entreprises</a:t>
            </a:r>
            <a:r>
              <a:rPr lang="fr-FR" sz="1400" noProof="0" dirty="0">
                <a:latin typeface="Arial"/>
                <a:cs typeface="Arial"/>
              </a:rPr>
              <a:t>: à partir de 5 employés.</a:t>
            </a:r>
          </a:p>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Secteurs d’activité</a:t>
            </a:r>
            <a:r>
              <a:rPr lang="fr-FR" sz="1400" noProof="0" dirty="0">
                <a:latin typeface="Arial"/>
                <a:cs typeface="Arial"/>
              </a:rPr>
              <a:t>: tous les secteurs publics et privés, y compris l’agriculture. </a:t>
            </a:r>
          </a:p>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Répondant</a:t>
            </a:r>
            <a:r>
              <a:rPr lang="fr-FR" sz="1400" noProof="0" dirty="0">
                <a:latin typeface="Arial"/>
                <a:cs typeface="Arial"/>
              </a:rPr>
              <a:t>: la personne </a:t>
            </a:r>
            <a:r>
              <a:rPr lang="fr-FR" sz="1400" i="1" noProof="0" dirty="0">
                <a:latin typeface="Arial"/>
                <a:cs typeface="Arial"/>
              </a:rPr>
              <a:t>«la mieux informée sur la sécurité et la santé dans l’établissement».</a:t>
            </a:r>
          </a:p>
          <a:p>
            <a:pPr marL="298450" marR="5080" indent="-285750" algn="just">
              <a:lnSpc>
                <a:spcPct val="100000"/>
              </a:lnSpc>
              <a:spcBef>
                <a:spcPts val="100"/>
              </a:spcBef>
              <a:spcAft>
                <a:spcPts val="500"/>
              </a:spcAft>
              <a:buFont typeface="Wingdings" panose="05000000000000000000" pitchFamily="2" charset="2"/>
              <a:buChar char="§"/>
            </a:pPr>
            <a:r>
              <a:rPr lang="fr-FR" sz="1400" b="1" noProof="0" dirty="0">
                <a:latin typeface="Arial"/>
                <a:cs typeface="Arial"/>
              </a:rPr>
              <a:t>Thèmes</a:t>
            </a:r>
            <a:r>
              <a:rPr lang="fr-FR" sz="1400" noProof="0" dirty="0">
                <a:latin typeface="Arial"/>
                <a:cs typeface="Arial"/>
              </a:rPr>
              <a:t>: gestion de la SST, risques psychosociaux, représentation des travailleurs, facteurs moteurs et obstacles à la SST.</a:t>
            </a:r>
          </a:p>
          <a:p>
            <a:pPr marL="298450" marR="5080" indent="-285750" algn="just">
              <a:lnSpc>
                <a:spcPct val="100000"/>
              </a:lnSpc>
              <a:spcBef>
                <a:spcPts val="100"/>
              </a:spcBef>
              <a:spcAft>
                <a:spcPts val="500"/>
              </a:spcAft>
              <a:buFont typeface="Wingdings" panose="05000000000000000000" pitchFamily="2" charset="2"/>
              <a:buChar char="§"/>
            </a:pPr>
            <a:r>
              <a:rPr lang="fr-FR" sz="1400" b="1" u="sng" noProof="0" dirty="0">
                <a:latin typeface="Arial"/>
                <a:cs typeface="Arial"/>
              </a:rPr>
              <a:t>Comparabilité</a:t>
            </a:r>
            <a:r>
              <a:rPr lang="fr-FR" sz="1400" noProof="0" dirty="0">
                <a:latin typeface="Arial"/>
                <a:cs typeface="Arial"/>
              </a:rPr>
              <a:t> entre ESENER 2014, 2019 et 2024!</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260334"/>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noProof="0" dirty="0"/>
              <a:t>Enquête européenne des entreprises sur les risques nouveaux et émergents (ESENER)</a:t>
            </a:r>
          </a:p>
          <a:p>
            <a:r>
              <a:rPr lang="fr-FR" sz="1600" noProof="0" dirty="0"/>
              <a:t> </a:t>
            </a:r>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450001" y="764590"/>
            <a:ext cx="829846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1500" i="1" noProof="0" dirty="0">
                <a:solidFill>
                  <a:schemeClr val="tx1"/>
                </a:solidFill>
              </a:rPr>
              <a:t>Comment les lieux de travail européens gèrent-ils la sécurité et la santé au travail (SST)?</a:t>
            </a:r>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4211" y="1223221"/>
            <a:ext cx="2289809" cy="1435162"/>
          </a:xfrm>
          <a:prstGeom prst="rect">
            <a:avLst/>
          </a:prstGeom>
        </p:spPr>
      </p:pic>
      <p:sp>
        <p:nvSpPr>
          <p:cNvPr id="3" name="TextBox 2">
            <a:extLst>
              <a:ext uri="{FF2B5EF4-FFF2-40B4-BE49-F238E27FC236}">
                <a16:creationId xmlns:a16="http://schemas.microsoft.com/office/drawing/2014/main" id="{870C1FD2-CFA0-4159-9700-AAEA7E883473}"/>
              </a:ext>
            </a:extLst>
          </p:cNvPr>
          <p:cNvSpPr txBox="1"/>
          <p:nvPr/>
        </p:nvSpPr>
        <p:spPr>
          <a:xfrm>
            <a:off x="2915816" y="272618"/>
            <a:ext cx="194421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10" normalizeH="0" baseline="0" noProof="0" dirty="0">
                <a:ln>
                  <a:noFill/>
                </a:ln>
                <a:solidFill>
                  <a:srgbClr val="000000"/>
                </a:solidFill>
                <a:effectLst/>
                <a:uLnTx/>
                <a:uFillTx/>
                <a:latin typeface="Arial"/>
                <a:ea typeface="+mn-ea"/>
                <a:cs typeface="+mn-cs"/>
                <a:hlinkClick r:id="rId5"/>
              </a:rPr>
              <a:t>www.esener.eu</a:t>
            </a:r>
            <a:endParaRPr lang="fr-LU" b="1" dirty="0"/>
          </a:p>
        </p:txBody>
      </p:sp>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856804"/>
            <a:ext cx="5698871" cy="1013098"/>
          </a:xfrm>
          <a:prstGeom prst="rect">
            <a:avLst/>
          </a:prstGeom>
        </p:spPr>
        <p:txBody>
          <a:bodyPr vert="horz" wrap="square" lIns="0" tIns="12700" rIns="0" bIns="0" rtlCol="0">
            <a:spAutoFit/>
          </a:bodyPr>
          <a:lstStyle/>
          <a:p>
            <a:pPr marL="12700" marR="5080" algn="just">
              <a:lnSpc>
                <a:spcPct val="100000"/>
              </a:lnSpc>
              <a:spcAft>
                <a:spcPts val="600"/>
              </a:spcAft>
            </a:pPr>
            <a:r>
              <a:rPr lang="fr-FR" sz="1000" noProof="0" dirty="0">
                <a:latin typeface="Arial"/>
                <a:cs typeface="Arial"/>
              </a:rPr>
              <a:t>Dans plus de 50 % des plus petits lieux de travail, la sécurité et la santé au travail sont généralement prises en charge par le propriétaire, le directeur général ou le responsable du site. À mesure que la taille des lieux de travail augmente, cette responsabilité est de plus en plus confiée à une personne exerçant une fonction plus spécialisée (spécialiste de la SST sans fonction d’encadrement). </a:t>
            </a:r>
          </a:p>
          <a:p>
            <a:pPr marL="12700" marR="5080" algn="just">
              <a:lnSpc>
                <a:spcPct val="100000"/>
              </a:lnSpc>
              <a:spcAft>
                <a:spcPts val="600"/>
              </a:spcAft>
            </a:pPr>
            <a:r>
              <a:rPr lang="fr-FR" sz="1000" noProof="0" dirty="0">
                <a:latin typeface="Arial"/>
                <a:cs typeface="Arial"/>
              </a:rPr>
              <a:t>Le profil des répondants ESENER selon la taille des entreprises est largement cohérent d’un pays à l’autre et d’une vague d’enquête à l’autre.</a:t>
            </a: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238673" y="1760264"/>
            <a:ext cx="6096155" cy="2643190"/>
            <a:chOff x="238673" y="1763881"/>
            <a:chExt cx="6096155"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dirty="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dirty="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dirty="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dirty="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dirty="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dirty="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dirty="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dirty="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dirty="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dirty="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dirty="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dirty="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dirty="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dirty="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dirty="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dirty="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dirty="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dirty="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281052" y="2689169"/>
              <a:ext cx="220345" cy="116839"/>
            </a:xfrm>
            <a:prstGeom prst="rect">
              <a:avLst/>
            </a:prstGeom>
          </p:spPr>
          <p:txBody>
            <a:bodyPr vert="horz" wrap="square" lIns="0" tIns="12700" rIns="0" bIns="0" rtlCol="0">
              <a:spAutoFit/>
            </a:bodyPr>
            <a:lstStyle/>
            <a:p>
              <a:pPr marL="12700">
                <a:lnSpc>
                  <a:spcPct val="100000"/>
                </a:lnSpc>
                <a:spcBef>
                  <a:spcPts val="100"/>
                </a:spcBef>
              </a:pPr>
              <a:r>
                <a:rPr lang="fr-FR" sz="600" noProof="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238673" y="3274362"/>
              <a:ext cx="262890" cy="116839"/>
            </a:xfrm>
            <a:prstGeom prst="rect">
              <a:avLst/>
            </a:prstGeom>
          </p:spPr>
          <p:txBody>
            <a:bodyPr vert="horz" wrap="square" lIns="0" tIns="12700" rIns="0" bIns="0" rtlCol="0">
              <a:spAutoFit/>
            </a:bodyPr>
            <a:lstStyle/>
            <a:p>
              <a:pPr marL="12700">
                <a:lnSpc>
                  <a:spcPct val="100000"/>
                </a:lnSpc>
                <a:spcBef>
                  <a:spcPts val="100"/>
                </a:spcBef>
              </a:pPr>
              <a:r>
                <a:rPr lang="fr-FR" sz="600" noProof="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304305" y="3859555"/>
              <a:ext cx="197485" cy="116839"/>
            </a:xfrm>
            <a:prstGeom prst="rect">
              <a:avLst/>
            </a:prstGeom>
          </p:spPr>
          <p:txBody>
            <a:bodyPr vert="horz" wrap="square" lIns="0" tIns="12700" rIns="0" bIns="0" rtlCol="0">
              <a:spAutoFit/>
            </a:bodyPr>
            <a:lstStyle/>
            <a:p>
              <a:pPr marL="12700">
                <a:lnSpc>
                  <a:spcPct val="100000"/>
                </a:lnSpc>
                <a:spcBef>
                  <a:spcPts val="100"/>
                </a:spcBef>
              </a:pPr>
              <a:r>
                <a:rPr lang="fr-FR" sz="600" noProof="0">
                  <a:solidFill>
                    <a:srgbClr val="666666"/>
                  </a:solidFill>
                  <a:latin typeface="Arial"/>
                  <a:cs typeface="Arial"/>
                </a:rPr>
                <a:t>+ 250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365809" y="2103976"/>
              <a:ext cx="135890" cy="116839"/>
            </a:xfrm>
            <a:prstGeom prst="rect">
              <a:avLst/>
            </a:prstGeom>
          </p:spPr>
          <p:txBody>
            <a:bodyPr vert="horz" wrap="square" lIns="0" tIns="12700" rIns="0" bIns="0" rtlCol="0">
              <a:spAutoFit/>
            </a:bodyPr>
            <a:lstStyle/>
            <a:p>
              <a:pPr marL="12700">
                <a:lnSpc>
                  <a:spcPct val="100000"/>
                </a:lnSpc>
                <a:spcBef>
                  <a:spcPts val="100"/>
                </a:spcBef>
              </a:pPr>
              <a:r>
                <a:rPr lang="fr-FR" sz="600" noProof="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450001" y="188326"/>
            <a:ext cx="83679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fr-FR" noProof="0" dirty="0"/>
              <a:t>Qui connaît le mieux la sécurité et la santé au travail dans les lieux de travail européens? Par taille </a:t>
            </a:r>
            <a:r>
              <a:rPr lang="fr-FR" sz="1300" dirty="0"/>
              <a:t>Part des lieux de travail en %, UE-27 (2024)</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1454138" cy="2833618"/>
            <a:chOff x="7048944" y="1344188"/>
            <a:chExt cx="1454138"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67514"/>
              <a:ext cx="1339480" cy="335989"/>
              <a:chOff x="7048944" y="2063416"/>
              <a:chExt cx="1339480" cy="335989"/>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063416"/>
                <a:ext cx="1123468" cy="335989"/>
              </a:xfrm>
              <a:prstGeom prst="rect">
                <a:avLst/>
              </a:prstGeom>
            </p:spPr>
            <p:txBody>
              <a:bodyPr vert="horz" wrap="square" lIns="0" tIns="12700" rIns="0" bIns="0" rtlCol="0">
                <a:spAutoFit/>
              </a:bodyPr>
              <a:lstStyle/>
              <a:p>
                <a:pPr marL="12700">
                  <a:lnSpc>
                    <a:spcPct val="100000"/>
                  </a:lnSpc>
                  <a:spcBef>
                    <a:spcPts val="100"/>
                  </a:spcBef>
                </a:pPr>
                <a:r>
                  <a:rPr lang="fr-FR" sz="700" noProof="0" dirty="0">
                    <a:solidFill>
                      <a:srgbClr val="333333"/>
                    </a:solidFill>
                    <a:latin typeface="Arial"/>
                    <a:cs typeface="Arial"/>
                  </a:rPr>
                  <a:t>Responsable avec</a:t>
                </a:r>
              </a:p>
              <a:p>
                <a:pPr marL="12700">
                  <a:lnSpc>
                    <a:spcPct val="100000"/>
                  </a:lnSpc>
                </a:pPr>
                <a:r>
                  <a:rPr lang="fr-FR" sz="700" noProof="0" dirty="0">
                    <a:solidFill>
                      <a:srgbClr val="333333"/>
                    </a:solidFill>
                    <a:latin typeface="Arial"/>
                    <a:cs typeface="Arial"/>
                  </a:rPr>
                  <a:t>missions spécifiques en matière de SST</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30131"/>
              <a:ext cx="1044485" cy="288000"/>
              <a:chOff x="7048969" y="3517611"/>
              <a:chExt cx="1044485" cy="288000"/>
            </a:xfrm>
          </p:grpSpPr>
          <p:sp>
            <p:nvSpPr>
              <p:cNvPr id="85" name="object 80">
                <a:extLst>
                  <a:ext uri="{FF2B5EF4-FFF2-40B4-BE49-F238E27FC236}">
                    <a16:creationId xmlns:a16="http://schemas.microsoft.com/office/drawing/2014/main" id="{9D9AFAD4-5AB2-B995-61DD-DF08E15FE06B}"/>
                  </a:ext>
                </a:extLst>
              </p:cNvPr>
              <p:cNvSpPr txBox="1"/>
              <p:nvPr/>
            </p:nvSpPr>
            <p:spPr>
              <a:xfrm>
                <a:off x="7264954" y="3542231"/>
                <a:ext cx="828500" cy="228268"/>
              </a:xfrm>
              <a:prstGeom prst="rect">
                <a:avLst/>
              </a:prstGeom>
            </p:spPr>
            <p:txBody>
              <a:bodyPr vert="horz" wrap="square" lIns="0" tIns="12700" rIns="0" bIns="0" rtlCol="0">
                <a:spAutoFit/>
              </a:bodyPr>
              <a:lstStyle/>
              <a:p>
                <a:pPr marL="12700" marR="5080">
                  <a:lnSpc>
                    <a:spcPct val="100000"/>
                  </a:lnSpc>
                  <a:spcBef>
                    <a:spcPts val="100"/>
                  </a:spcBef>
                </a:pPr>
                <a:r>
                  <a:rPr lang="fr-FR" sz="700" noProof="0" dirty="0">
                    <a:solidFill>
                      <a:srgbClr val="333333"/>
                    </a:solidFill>
                    <a:latin typeface="Arial"/>
                    <a:cs typeface="Arial"/>
                  </a:rPr>
                  <a:t>Consultant externe en SST</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dirty="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872501" cy="288000"/>
              <a:chOff x="7048969" y="3889806"/>
              <a:chExt cx="872501"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8" y="3953400"/>
                <a:ext cx="656512" cy="120546"/>
              </a:xfrm>
              <a:prstGeom prst="rect">
                <a:avLst/>
              </a:prstGeom>
            </p:spPr>
            <p:txBody>
              <a:bodyPr vert="horz" wrap="square" lIns="0" tIns="12700" rIns="0" bIns="0" rtlCol="0">
                <a:spAutoFit/>
              </a:bodyPr>
              <a:lstStyle/>
              <a:p>
                <a:pPr marL="12700">
                  <a:lnSpc>
                    <a:spcPct val="100000"/>
                  </a:lnSpc>
                  <a:spcBef>
                    <a:spcPts val="100"/>
                  </a:spcBef>
                </a:pPr>
                <a:r>
                  <a:rPr lang="fr-FR" sz="700" noProof="0">
                    <a:solidFill>
                      <a:srgbClr val="333333"/>
                    </a:solidFill>
                    <a:latin typeface="Arial"/>
                    <a:cs typeface="Arial"/>
                  </a:rPr>
                  <a:t>Sans réponse</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1339480" cy="335989"/>
              <a:chOff x="7048944" y="1344188"/>
              <a:chExt cx="1339480" cy="335989"/>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1123468" cy="335989"/>
              </a:xfrm>
              <a:prstGeom prst="rect">
                <a:avLst/>
              </a:prstGeom>
            </p:spPr>
            <p:txBody>
              <a:bodyPr vert="horz" wrap="square" lIns="0" tIns="12700" rIns="0" bIns="0" rtlCol="0">
                <a:spAutoFit/>
              </a:bodyPr>
              <a:lstStyle/>
              <a:p>
                <a:pPr marL="12700" marR="19050">
                  <a:lnSpc>
                    <a:spcPct val="100000"/>
                  </a:lnSpc>
                  <a:spcBef>
                    <a:spcPts val="100"/>
                  </a:spcBef>
                </a:pPr>
                <a:r>
                  <a:rPr lang="fr-FR" sz="700" noProof="0" dirty="0">
                    <a:solidFill>
                      <a:srgbClr val="333333"/>
                    </a:solidFill>
                    <a:latin typeface="Arial"/>
                    <a:cs typeface="Arial"/>
                  </a:rPr>
                  <a:t>Propriétaire de l’entreprise, directeur général, responsable du site</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dirty="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07474"/>
              <a:ext cx="1339480" cy="335989"/>
              <a:chOff x="7048944" y="1712840"/>
              <a:chExt cx="1339480" cy="335989"/>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dirty="0"/>
              </a:p>
            </p:txBody>
          </p:sp>
          <p:sp>
            <p:nvSpPr>
              <p:cNvPr id="4" name="object 88">
                <a:extLst>
                  <a:ext uri="{FF2B5EF4-FFF2-40B4-BE49-F238E27FC236}">
                    <a16:creationId xmlns:a16="http://schemas.microsoft.com/office/drawing/2014/main" id="{992E1CFC-DBED-B4E7-1457-73066E1DC45D}"/>
                  </a:ext>
                </a:extLst>
              </p:cNvPr>
              <p:cNvSpPr txBox="1"/>
              <p:nvPr/>
            </p:nvSpPr>
            <p:spPr>
              <a:xfrm>
                <a:off x="7264956" y="1712840"/>
                <a:ext cx="1123468" cy="335989"/>
              </a:xfrm>
              <a:prstGeom prst="rect">
                <a:avLst/>
              </a:prstGeom>
            </p:spPr>
            <p:txBody>
              <a:bodyPr vert="horz" wrap="square" lIns="0" tIns="12700" rIns="0" bIns="0" rtlCol="0">
                <a:spAutoFit/>
              </a:bodyPr>
              <a:lstStyle/>
              <a:p>
                <a:pPr marL="12700">
                  <a:lnSpc>
                    <a:spcPct val="100000"/>
                  </a:lnSpc>
                  <a:spcBef>
                    <a:spcPts val="380"/>
                  </a:spcBef>
                </a:pPr>
                <a:r>
                  <a:rPr lang="fr-FR" sz="700" noProof="0" dirty="0">
                    <a:solidFill>
                      <a:srgbClr val="333333"/>
                    </a:solidFill>
                    <a:latin typeface="Arial"/>
                    <a:cs typeface="Arial"/>
                  </a:rPr>
                  <a:t>Responsable sans</a:t>
                </a:r>
              </a:p>
              <a:p>
                <a:pPr marL="12700">
                  <a:lnSpc>
                    <a:spcPct val="100000"/>
                  </a:lnSpc>
                </a:pPr>
                <a:r>
                  <a:rPr lang="fr-FR" sz="700" noProof="0" dirty="0">
                    <a:solidFill>
                      <a:srgbClr val="333333"/>
                    </a:solidFill>
                    <a:latin typeface="Arial"/>
                    <a:cs typeface="Arial"/>
                  </a:rPr>
                  <a:t>missions spécifiques en matière de SST</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51100"/>
              <a:ext cx="1454138" cy="288000"/>
              <a:chOff x="7048944" y="2377456"/>
              <a:chExt cx="1454138" cy="288000"/>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dirty="0"/>
              </a:p>
            </p:txBody>
          </p:sp>
          <p:sp>
            <p:nvSpPr>
              <p:cNvPr id="7" name="object 88">
                <a:extLst>
                  <a:ext uri="{FF2B5EF4-FFF2-40B4-BE49-F238E27FC236}">
                    <a16:creationId xmlns:a16="http://schemas.microsoft.com/office/drawing/2014/main" id="{84A10E67-C5C8-BDC9-B126-3BAEB6BEE30C}"/>
                  </a:ext>
                </a:extLst>
              </p:cNvPr>
              <p:cNvSpPr txBox="1"/>
              <p:nvPr/>
            </p:nvSpPr>
            <p:spPr>
              <a:xfrm>
                <a:off x="7264956" y="2413674"/>
                <a:ext cx="1238126" cy="228268"/>
              </a:xfrm>
              <a:prstGeom prst="rect">
                <a:avLst/>
              </a:prstGeom>
            </p:spPr>
            <p:txBody>
              <a:bodyPr vert="horz" wrap="square" lIns="0" tIns="12700" rIns="0" bIns="0" rtlCol="0">
                <a:spAutoFit/>
              </a:bodyPr>
              <a:lstStyle/>
              <a:p>
                <a:pPr marL="12700" marR="83185">
                  <a:lnSpc>
                    <a:spcPct val="100000"/>
                  </a:lnSpc>
                  <a:spcBef>
                    <a:spcPts val="100"/>
                  </a:spcBef>
                </a:pPr>
                <a:r>
                  <a:rPr lang="fr-FR" sz="700" noProof="0" dirty="0">
                    <a:solidFill>
                      <a:srgbClr val="333333"/>
                    </a:solidFill>
                    <a:latin typeface="Arial"/>
                    <a:cs typeface="Arial"/>
                  </a:rPr>
                  <a:t>Spécialiste de la SST sans fonction d’encadrement</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787774"/>
              <a:ext cx="1454112" cy="335989"/>
              <a:chOff x="7048969" y="2783239"/>
              <a:chExt cx="1454112" cy="335989"/>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5" y="2783239"/>
                <a:ext cx="1238126" cy="335989"/>
              </a:xfrm>
              <a:prstGeom prst="rect">
                <a:avLst/>
              </a:prstGeom>
            </p:spPr>
            <p:txBody>
              <a:bodyPr vert="horz" wrap="square" lIns="0" tIns="12700" rIns="0" bIns="0" rtlCol="0">
                <a:spAutoFit/>
              </a:bodyPr>
              <a:lstStyle/>
              <a:p>
                <a:pPr marL="12700" marR="172720">
                  <a:lnSpc>
                    <a:spcPct val="100000"/>
                  </a:lnSpc>
                  <a:spcBef>
                    <a:spcPts val="645"/>
                  </a:spcBef>
                </a:pPr>
                <a:r>
                  <a:rPr lang="fr-FR" sz="700" noProof="0">
                    <a:solidFill>
                      <a:srgbClr val="333333"/>
                    </a:solidFill>
                    <a:latin typeface="Arial"/>
                    <a:cs typeface="Arial"/>
                  </a:rPr>
                  <a:t>Représentant des travailleurs chargé de la SST</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70454"/>
              <a:ext cx="1454111" cy="288000"/>
              <a:chOff x="7048969" y="3167386"/>
              <a:chExt cx="1454111" cy="28800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95" name="object 88">
                <a:extLst>
                  <a:ext uri="{FF2B5EF4-FFF2-40B4-BE49-F238E27FC236}">
                    <a16:creationId xmlns:a16="http://schemas.microsoft.com/office/drawing/2014/main" id="{9ADDED4B-30CE-73E3-F77B-44E3882E41B7}"/>
                  </a:ext>
                </a:extLst>
              </p:cNvPr>
              <p:cNvSpPr txBox="1"/>
              <p:nvPr/>
            </p:nvSpPr>
            <p:spPr>
              <a:xfrm>
                <a:off x="7264954" y="3200294"/>
                <a:ext cx="1238126" cy="120546"/>
              </a:xfrm>
              <a:prstGeom prst="rect">
                <a:avLst/>
              </a:prstGeom>
            </p:spPr>
            <p:txBody>
              <a:bodyPr vert="horz" wrap="square" lIns="0" tIns="12700" rIns="0" bIns="0" rtlCol="0">
                <a:spAutoFit/>
              </a:bodyPr>
              <a:lstStyle/>
              <a:p>
                <a:pPr marL="12700" marR="5080">
                  <a:lnSpc>
                    <a:spcPct val="100000"/>
                  </a:lnSpc>
                  <a:spcBef>
                    <a:spcPts val="380"/>
                  </a:spcBef>
                </a:pPr>
                <a:r>
                  <a:rPr lang="fr-FR" sz="700" noProof="0">
                    <a:solidFill>
                      <a:srgbClr val="333333"/>
                    </a:solidFill>
                    <a:latin typeface="Arial"/>
                    <a:cs typeface="Arial"/>
                  </a:rPr>
                  <a:t>Autre employé chargé du sujet</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24596" y="4524047"/>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fr-FR" sz="700" i="1" dirty="0">
                <a:latin typeface="Arial"/>
                <a:cs typeface="Arial"/>
              </a:rPr>
              <a:t>Base: tous les établissements de l’EU-27.</a:t>
            </a: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noProof="0" dirty="0"/>
              <a:t>Tailles d’échantillon obtenues: ESENER 2024</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1861279839"/>
              </p:ext>
            </p:extLst>
          </p:nvPr>
        </p:nvGraphicFramePr>
        <p:xfrm>
          <a:off x="563826" y="1203599"/>
          <a:ext cx="2338010" cy="2444081"/>
        </p:xfrm>
        <a:graphic>
          <a:graphicData uri="http://schemas.openxmlformats.org/drawingml/2006/table">
            <a:tbl>
              <a:tblPr firstRow="1" bandRow="1">
                <a:tableStyleId>{2D5ABB26-0587-4C30-8999-92F81FD0307C}</a:tableStyleId>
              </a:tblPr>
              <a:tblGrid>
                <a:gridCol w="1169005">
                  <a:extLst>
                    <a:ext uri="{9D8B030D-6E8A-4147-A177-3AD203B41FA5}">
                      <a16:colId xmlns:a16="http://schemas.microsoft.com/office/drawing/2014/main" val="20000"/>
                    </a:ext>
                  </a:extLst>
                </a:gridCol>
                <a:gridCol w="1169005">
                  <a:extLst>
                    <a:ext uri="{9D8B030D-6E8A-4147-A177-3AD203B41FA5}">
                      <a16:colId xmlns:a16="http://schemas.microsoft.com/office/drawing/2014/main" val="20001"/>
                    </a:ext>
                  </a:extLst>
                </a:gridCol>
              </a:tblGrid>
              <a:tr h="406195">
                <a:tc>
                  <a:txBody>
                    <a:bodyPr/>
                    <a:lstStyle/>
                    <a:p>
                      <a:pPr marL="0" indent="0" algn="ctr">
                        <a:lnSpc>
                          <a:spcPct val="100000"/>
                        </a:lnSpc>
                      </a:pPr>
                      <a:r>
                        <a:rPr lang="fr-FR" sz="1000" b="1" noProof="0" dirty="0">
                          <a:solidFill>
                            <a:schemeClr val="tx1"/>
                          </a:solidFill>
                          <a:latin typeface="+mn-lt"/>
                          <a:cs typeface="Arial"/>
                        </a:rPr>
                        <a:t>Pays</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fr-FR" sz="1000" b="1" noProof="0" dirty="0">
                          <a:solidFill>
                            <a:schemeClr val="tx1"/>
                          </a:solidFill>
                          <a:latin typeface="+mn-lt"/>
                          <a:cs typeface="Arial"/>
                        </a:rPr>
                        <a:t>Entretiens pour </a:t>
                      </a:r>
                    </a:p>
                    <a:p>
                      <a:pPr marL="0" indent="0" algn="ctr">
                        <a:lnSpc>
                          <a:spcPct val="100000"/>
                        </a:lnSpc>
                      </a:pPr>
                      <a:r>
                        <a:rPr lang="fr-FR" sz="1000" b="1" noProof="0" dirty="0">
                          <a:solidFill>
                            <a:schemeClr val="tx1"/>
                          </a:solidFill>
                          <a:latin typeface="+mn-lt"/>
                          <a:cs typeface="Arial"/>
                        </a:rPr>
                        <a:t>ESENER 2024</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Autriche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1 829</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Belgique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1 504</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Bulgarie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765</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Croatie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776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fr-FR" sz="1000" b="0" i="0" u="none" strike="noStrike" noProof="0">
                          <a:solidFill>
                            <a:srgbClr val="000000"/>
                          </a:solidFill>
                          <a:effectLst/>
                          <a:latin typeface="Arial" panose="020B0604020202020204" pitchFamily="34" charset="0"/>
                        </a:rPr>
                        <a:t>Chypre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753</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République tchèque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1 526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Danemark</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1 506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Estonie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768</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Finlande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1 510</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France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2 273</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913685394"/>
              </p:ext>
            </p:extLst>
          </p:nvPr>
        </p:nvGraphicFramePr>
        <p:xfrm>
          <a:off x="3114964" y="1203271"/>
          <a:ext cx="2338008" cy="2444081"/>
        </p:xfrm>
        <a:graphic>
          <a:graphicData uri="http://schemas.openxmlformats.org/drawingml/2006/table">
            <a:tbl>
              <a:tblPr firstRow="1" bandRow="1">
                <a:tableStyleId>{2D5ABB26-0587-4C30-8999-92F81FD0307C}</a:tableStyleId>
              </a:tblPr>
              <a:tblGrid>
                <a:gridCol w="1256255">
                  <a:extLst>
                    <a:ext uri="{9D8B030D-6E8A-4147-A177-3AD203B41FA5}">
                      <a16:colId xmlns:a16="http://schemas.microsoft.com/office/drawing/2014/main" val="20000"/>
                    </a:ext>
                  </a:extLst>
                </a:gridCol>
                <a:gridCol w="1081753">
                  <a:extLst>
                    <a:ext uri="{9D8B030D-6E8A-4147-A177-3AD203B41FA5}">
                      <a16:colId xmlns:a16="http://schemas.microsoft.com/office/drawing/2014/main" val="20001"/>
                    </a:ext>
                  </a:extLst>
                </a:gridCol>
              </a:tblGrid>
              <a:tr h="406195">
                <a:tc>
                  <a:txBody>
                    <a:bodyPr/>
                    <a:lstStyle/>
                    <a:p>
                      <a:pPr marL="0" indent="0" algn="ctr">
                        <a:lnSpc>
                          <a:spcPct val="100000"/>
                        </a:lnSpc>
                      </a:pPr>
                      <a:r>
                        <a:rPr lang="fr-FR" sz="1000" b="1" noProof="0" dirty="0">
                          <a:solidFill>
                            <a:schemeClr val="tx1"/>
                          </a:solidFill>
                          <a:latin typeface="+mn-lt"/>
                          <a:cs typeface="Arial"/>
                        </a:rPr>
                        <a:t>Pays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fr-FR" sz="1000" b="1" noProof="0" dirty="0">
                          <a:solidFill>
                            <a:schemeClr val="tx1"/>
                          </a:solidFill>
                          <a:latin typeface="+mn-lt"/>
                          <a:ea typeface="+mn-lt"/>
                          <a:cs typeface="Arial"/>
                        </a:rPr>
                        <a:t>Entretiens pour 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Allemagne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3 159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Grèce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1 501</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Hongrie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1 510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Islande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810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fr-FR" sz="1000" b="0" i="0" u="none" strike="noStrike" noProof="0">
                          <a:solidFill>
                            <a:srgbClr val="000000"/>
                          </a:solidFill>
                          <a:effectLst/>
                          <a:latin typeface="Arial" panose="020B0604020202020204" pitchFamily="34" charset="0"/>
                        </a:rPr>
                        <a:t>Irlande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761</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Italie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2 255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Lettonie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756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Lituanie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762</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Luxembourg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759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fr-FR" sz="1000" b="0" i="0" u="none" strike="noStrike" noProof="0">
                          <a:solidFill>
                            <a:srgbClr val="000000"/>
                          </a:solidFill>
                          <a:effectLst/>
                          <a:latin typeface="Arial" panose="020B0604020202020204" pitchFamily="34" charset="0"/>
                        </a:rPr>
                        <a:t>Malte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453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770800483"/>
              </p:ext>
            </p:extLst>
          </p:nvPr>
        </p:nvGraphicFramePr>
        <p:xfrm>
          <a:off x="5675171" y="1203271"/>
          <a:ext cx="2338008" cy="2435613"/>
        </p:xfrm>
        <a:graphic>
          <a:graphicData uri="http://schemas.openxmlformats.org/drawingml/2006/table">
            <a:tbl>
              <a:tblPr firstRow="1" bandRow="1">
                <a:tableStyleId>{2D5ABB26-0587-4C30-8999-92F81FD0307C}</a:tableStyleId>
              </a:tblPr>
              <a:tblGrid>
                <a:gridCol w="1169004">
                  <a:extLst>
                    <a:ext uri="{9D8B030D-6E8A-4147-A177-3AD203B41FA5}">
                      <a16:colId xmlns:a16="http://schemas.microsoft.com/office/drawing/2014/main" val="20000"/>
                    </a:ext>
                  </a:extLst>
                </a:gridCol>
                <a:gridCol w="1169004">
                  <a:extLst>
                    <a:ext uri="{9D8B030D-6E8A-4147-A177-3AD203B41FA5}">
                      <a16:colId xmlns:a16="http://schemas.microsoft.com/office/drawing/2014/main" val="20001"/>
                    </a:ext>
                  </a:extLst>
                </a:gridCol>
              </a:tblGrid>
              <a:tr h="406233">
                <a:tc>
                  <a:txBody>
                    <a:bodyPr/>
                    <a:lstStyle/>
                    <a:p>
                      <a:pPr marL="0" indent="0" algn="ctr">
                        <a:lnSpc>
                          <a:spcPct val="100000"/>
                        </a:lnSpc>
                      </a:pPr>
                      <a:r>
                        <a:rPr lang="fr-FR" sz="1000" b="1" noProof="0" dirty="0">
                          <a:solidFill>
                            <a:schemeClr val="tx1"/>
                          </a:solidFill>
                          <a:latin typeface="+mn-lt"/>
                          <a:cs typeface="Arial"/>
                        </a:rPr>
                        <a:t>Pays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fr-FR" sz="1000" b="1" noProof="0" dirty="0">
                          <a:solidFill>
                            <a:schemeClr val="tx1"/>
                          </a:solidFill>
                          <a:latin typeface="+mn-lt"/>
                          <a:cs typeface="Arial"/>
                        </a:rPr>
                        <a:t>Entretiens pour </a:t>
                      </a:r>
                    </a:p>
                    <a:p>
                      <a:pPr marL="0" indent="0" algn="ctr">
                        <a:lnSpc>
                          <a:spcPct val="100000"/>
                        </a:lnSpc>
                      </a:pPr>
                      <a:r>
                        <a:rPr lang="fr-FR" sz="1000" b="1" noProof="0" dirty="0">
                          <a:solidFill>
                            <a:schemeClr val="tx1"/>
                          </a:solidFill>
                          <a:latin typeface="+mn-lt"/>
                          <a:cs typeface="Arial"/>
                        </a:rPr>
                        <a:t>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Pays-Bas</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r-FR" sz="1000" b="0" i="0" u="none" strike="noStrike" noProof="0" dirty="0">
                          <a:solidFill>
                            <a:srgbClr val="000000"/>
                          </a:solidFill>
                          <a:effectLst/>
                          <a:latin typeface="Arial" panose="020B0604020202020204" pitchFamily="34" charset="0"/>
                        </a:rPr>
                        <a:t>1 505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Norvège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a:solidFill>
                            <a:srgbClr val="000000"/>
                          </a:solidFill>
                          <a:effectLst/>
                          <a:latin typeface="Arial" panose="020B0604020202020204" pitchFamily="34" charset="0"/>
                        </a:rPr>
                        <a:t>1 523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Pologne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a:solidFill>
                            <a:srgbClr val="000000"/>
                          </a:solidFill>
                          <a:effectLst/>
                          <a:latin typeface="Arial" panose="020B0604020202020204" pitchFamily="34" charset="0"/>
                        </a:rPr>
                        <a:t>2 268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Portugal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a:solidFill>
                            <a:srgbClr val="000000"/>
                          </a:solidFill>
                          <a:effectLst/>
                          <a:latin typeface="Arial" panose="020B0604020202020204" pitchFamily="34" charset="0"/>
                        </a:rPr>
                        <a:t>1 545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Roumanie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a:solidFill>
                            <a:srgbClr val="000000"/>
                          </a:solidFill>
                          <a:effectLst/>
                          <a:latin typeface="Arial" panose="020B0604020202020204" pitchFamily="34" charset="0"/>
                        </a:rPr>
                        <a:t>1 537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Slovaquie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a:solidFill>
                            <a:srgbClr val="000000"/>
                          </a:solidFill>
                          <a:effectLst/>
                          <a:latin typeface="Arial" panose="020B0604020202020204" pitchFamily="34" charset="0"/>
                        </a:rPr>
                        <a:t>786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Slovénie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1 056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Espagne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2 259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Suède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1 536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fr-FR" sz="1000" b="0" i="0" u="none" strike="noStrike" noProof="0">
                          <a:solidFill>
                            <a:srgbClr val="000000"/>
                          </a:solidFill>
                          <a:effectLst/>
                          <a:latin typeface="Arial" panose="020B0604020202020204" pitchFamily="34" charset="0"/>
                        </a:rPr>
                        <a:t>Suisse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r-FR" sz="1000" b="0" i="0" u="none" strike="noStrike" noProof="0" dirty="0">
                          <a:solidFill>
                            <a:srgbClr val="000000"/>
                          </a:solidFill>
                          <a:effectLst/>
                          <a:latin typeface="Arial" panose="020B0604020202020204" pitchFamily="34" charset="0"/>
                        </a:rPr>
                        <a:t>1 507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9" name="object 5">
            <a:extLst>
              <a:ext uri="{FF2B5EF4-FFF2-40B4-BE49-F238E27FC236}">
                <a16:creationId xmlns:a16="http://schemas.microsoft.com/office/drawing/2014/main" id="{6342C679-6401-EF14-36DC-8B6CA680E71C}"/>
              </a:ext>
            </a:extLst>
          </p:cNvPr>
          <p:cNvGraphicFramePr>
            <a:graphicFrameLocks noGrp="1"/>
          </p:cNvGraphicFramePr>
          <p:nvPr>
            <p:extLst>
              <p:ext uri="{D42A27DB-BD31-4B8C-83A1-F6EECF244321}">
                <p14:modId xmlns:p14="http://schemas.microsoft.com/office/powerpoint/2010/main" val="145814046"/>
              </p:ext>
            </p:extLst>
          </p:nvPr>
        </p:nvGraphicFramePr>
        <p:xfrm>
          <a:off x="539552" y="3777872"/>
          <a:ext cx="7488832" cy="324059"/>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24059">
                <a:tc>
                  <a:txBody>
                    <a:bodyPr/>
                    <a:lstStyle/>
                    <a:p>
                      <a:pPr marL="612000" algn="l">
                        <a:lnSpc>
                          <a:spcPct val="100000"/>
                        </a:lnSpc>
                      </a:pPr>
                      <a:r>
                        <a:rPr lang="fr-FR" sz="1200" b="1" noProof="0" dirty="0">
                          <a:solidFill>
                            <a:schemeClr val="tx1"/>
                          </a:solidFill>
                          <a:latin typeface="+mn-lt"/>
                          <a:cs typeface="Arial"/>
                        </a:rPr>
                        <a:t>                                                                                                                   Total:   </a:t>
                      </a:r>
                      <a:r>
                        <a:rPr lang="fr-FR" sz="1200" b="1" noProof="0" dirty="0">
                          <a:solidFill>
                            <a:schemeClr val="tx1"/>
                          </a:solidFill>
                          <a:latin typeface="Arial"/>
                          <a:cs typeface="Arial"/>
                        </a:rPr>
                        <a:t>  </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6" name="Rectangle 5">
            <a:extLst>
              <a:ext uri="{FF2B5EF4-FFF2-40B4-BE49-F238E27FC236}">
                <a16:creationId xmlns:a16="http://schemas.microsoft.com/office/drawing/2014/main" id="{883153ED-FF23-4252-3B89-68B89EA1C1E1}"/>
              </a:ext>
            </a:extLst>
          </p:cNvPr>
          <p:cNvSpPr/>
          <p:nvPr/>
        </p:nvSpPr>
        <p:spPr>
          <a:xfrm>
            <a:off x="6516216" y="3795901"/>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856804"/>
            <a:ext cx="6739228" cy="474489"/>
          </a:xfrm>
          <a:prstGeom prst="rect">
            <a:avLst/>
          </a:prstGeom>
        </p:spPr>
        <p:txBody>
          <a:bodyPr vert="horz" wrap="square" lIns="0" tIns="12700" rIns="0" bIns="0" rtlCol="0">
            <a:spAutoFit/>
          </a:bodyPr>
          <a:lstStyle/>
          <a:p>
            <a:pPr marL="12700" marR="5080" algn="just">
              <a:lnSpc>
                <a:spcPct val="100000"/>
              </a:lnSpc>
              <a:spcBef>
                <a:spcPts val="100"/>
              </a:spcBef>
            </a:pPr>
            <a:r>
              <a:rPr lang="fr-FR" sz="1000" dirty="0"/>
              <a:t>La part des lieux de travail comptant des employés travaillant à distance est passée de 13 % à 23 % depuis 2019, et 77 % de ces lieux de travail consultent leurs employés sur les pratiques de travail à domicile. Les évaluations des risques couvrant les lieux de travail à domicile sont passées de 31 % à 48 %, et plus de la moitié des entreprises qui réalisent des évaluations des risques y intègrent les technologies numériques.</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3130156130"/>
              </p:ext>
            </p:extLst>
          </p:nvPr>
        </p:nvGraphicFramePr>
        <p:xfrm>
          <a:off x="538699" y="1563638"/>
          <a:ext cx="6739229" cy="2546612"/>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57304">
                <a:tc rowSpan="2">
                  <a:txBody>
                    <a:bodyPr/>
                    <a:lstStyle/>
                    <a:p>
                      <a:pPr marL="0" indent="0" algn="ctr">
                        <a:lnSpc>
                          <a:spcPct val="100000"/>
                        </a:lnSpc>
                      </a:pPr>
                      <a:r>
                        <a:rPr lang="fr-FR" sz="900" b="1" noProof="0" dirty="0">
                          <a:solidFill>
                            <a:schemeClr val="tx1"/>
                          </a:solidFill>
                          <a:latin typeface="Arial"/>
                          <a:cs typeface="Arial"/>
                        </a:rPr>
                        <a:t>Indicateur</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fr-FR" sz="900" b="1" noProof="0" dirty="0">
                          <a:solidFill>
                            <a:schemeClr val="tx1"/>
                          </a:solidFill>
                          <a:latin typeface="Arial"/>
                          <a:cs typeface="Arial"/>
                        </a:rPr>
                        <a:t>Question ESENER</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fr-FR" sz="900" b="1" noProof="0" dirty="0">
                          <a:solidFill>
                            <a:schemeClr val="tx1"/>
                          </a:solidFill>
                          <a:latin typeface="Arial"/>
                          <a:cs typeface="Arial"/>
                        </a:rPr>
                        <a:t>UE-27</a:t>
                      </a:r>
                    </a:p>
                  </a:txBody>
                  <a:tcPr marL="0" marR="0" marT="50165" marB="3600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27111">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ctr" rtl="0">
                        <a:lnSpc>
                          <a:spcPct val="100000"/>
                        </a:lnSpc>
                        <a:spcBef>
                          <a:spcPts val="395"/>
                        </a:spcBef>
                      </a:pPr>
                      <a:r>
                        <a:rPr lang="es-ES" sz="900" b="1" kern="1200" noProof="0" dirty="0">
                          <a:solidFill>
                            <a:schemeClr val="tx1"/>
                          </a:solidFill>
                          <a:latin typeface="Arial"/>
                          <a:ea typeface="+mn-ea"/>
                          <a:cs typeface="Arial"/>
                        </a:rPr>
                        <a:t>2019</a:t>
                      </a:r>
                      <a:endParaRPr lang="en-GB" sz="900" b="1" kern="1200" noProof="0" dirty="0">
                        <a:solidFill>
                          <a:schemeClr val="tx1"/>
                        </a:solidFill>
                        <a:latin typeface="Arial"/>
                        <a:ea typeface="+mn-ea"/>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ctr" rtl="0">
                        <a:lnSpc>
                          <a:spcPct val="100000"/>
                        </a:lnSpc>
                        <a:spcBef>
                          <a:spcPts val="395"/>
                        </a:spcBef>
                      </a:pPr>
                      <a:r>
                        <a:rPr lang="es-ES" sz="900" b="1" kern="1200" noProof="0" dirty="0">
                          <a:solidFill>
                            <a:schemeClr val="tx1"/>
                          </a:solidFill>
                          <a:latin typeface="Arial"/>
                          <a:ea typeface="+mn-ea"/>
                          <a:cs typeface="Arial"/>
                        </a:rPr>
                        <a:t>2024</a:t>
                      </a:r>
                      <a:endParaRPr lang="en-GB" sz="900" b="1" kern="1200" noProof="0" dirty="0">
                        <a:solidFill>
                          <a:schemeClr val="tx1"/>
                        </a:solidFill>
                        <a:latin typeface="Arial"/>
                        <a:ea typeface="+mn-ea"/>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57304">
                <a:tc rowSpan="4">
                  <a:txBody>
                    <a:bodyPr/>
                    <a:lstStyle/>
                    <a:p>
                      <a:pPr marL="41910" algn="ctr">
                        <a:lnSpc>
                          <a:spcPct val="100000"/>
                        </a:lnSpc>
                      </a:pPr>
                      <a:r>
                        <a:rPr lang="fr-FR" sz="900" b="1" noProof="0" dirty="0">
                          <a:solidFill>
                            <a:srgbClr val="00696C"/>
                          </a:solidFill>
                          <a:latin typeface="Arial"/>
                          <a:cs typeface="Arial"/>
                        </a:rPr>
                        <a:t>Lieux de travail</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r-FR" sz="900" noProof="0" dirty="0">
                          <a:solidFill>
                            <a:srgbClr val="333333"/>
                          </a:solidFill>
                          <a:latin typeface="Arial"/>
                          <a:cs typeface="Arial"/>
                        </a:rPr>
                        <a:t>Employés travaillant régulièrement à domicile</a:t>
                      </a:r>
                    </a:p>
                  </a:txBody>
                  <a:tcPr marL="144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13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23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57304">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r-FR" sz="900" noProof="0" dirty="0">
                          <a:solidFill>
                            <a:srgbClr val="333333"/>
                          </a:solidFill>
                          <a:latin typeface="Arial"/>
                          <a:cs typeface="Arial"/>
                        </a:rPr>
                        <a:t>Les évaluations des risques couvrent les lieux de travail à domicile (1)</a:t>
                      </a:r>
                    </a:p>
                  </a:txBody>
                  <a:tcPr marL="144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31</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48</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57304">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r-FR" sz="900" noProof="0" dirty="0">
                          <a:solidFill>
                            <a:srgbClr val="333333"/>
                          </a:solidFill>
                          <a:latin typeface="Arial"/>
                          <a:cs typeface="Arial"/>
                        </a:rPr>
                        <a:t>Employés consultés sur les pratiques de travail à domicile (2)</a:t>
                      </a:r>
                    </a:p>
                  </a:txBody>
                  <a:tcPr marL="144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77</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339064">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r-FR" sz="900" noProof="0" dirty="0">
                          <a:solidFill>
                            <a:srgbClr val="333333"/>
                          </a:solidFill>
                          <a:latin typeface="Arial"/>
                          <a:cs typeface="Arial"/>
                        </a:rPr>
                        <a:t>Utilisation des technologies numériques prise en compte dans les évaluations des risques (3)</a:t>
                      </a:r>
                    </a:p>
                  </a:txBody>
                  <a:tcPr marL="144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56</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28521">
                <a:tc>
                  <a:txBody>
                    <a:bodyPr/>
                    <a:lstStyle/>
                    <a:p>
                      <a:pPr marL="41910" algn="ctr">
                        <a:lnSpc>
                          <a:spcPct val="100000"/>
                        </a:lnSpc>
                        <a:spcBef>
                          <a:spcPts val="575"/>
                        </a:spcBef>
                      </a:pPr>
                      <a:r>
                        <a:rPr lang="fr-FR" sz="900" b="1" noProof="0" dirty="0">
                          <a:solidFill>
                            <a:srgbClr val="00696C"/>
                          </a:solidFill>
                          <a:latin typeface="Arial"/>
                          <a:cs typeface="Arial"/>
                        </a:rPr>
                        <a:t>Langue</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fr-FR" sz="900" noProof="0" dirty="0">
                          <a:solidFill>
                            <a:srgbClr val="333333"/>
                          </a:solidFill>
                          <a:latin typeface="Arial"/>
                          <a:cs typeface="Arial"/>
                        </a:rPr>
                        <a:t>Présence d’employés ayant des difficultés à comprendre la</a:t>
                      </a:r>
                    </a:p>
                    <a:p>
                      <a:pPr marL="41910">
                        <a:lnSpc>
                          <a:spcPts val="930"/>
                        </a:lnSpc>
                      </a:pPr>
                      <a:r>
                        <a:rPr lang="fr-FR" sz="900" noProof="0" dirty="0">
                          <a:solidFill>
                            <a:srgbClr val="333333"/>
                          </a:solidFill>
                          <a:latin typeface="Arial"/>
                          <a:cs typeface="Arial"/>
                        </a:rPr>
                        <a:t>langue parlée sur le lieu de travail</a:t>
                      </a:r>
                    </a:p>
                  </a:txBody>
                  <a:tcPr marL="144000" marR="0" marT="14604"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565"/>
                        </a:spcBef>
                      </a:pPr>
                      <a:r>
                        <a:rPr lang="es-ES" sz="900" noProof="0" dirty="0">
                          <a:latin typeface="Arial"/>
                          <a:cs typeface="Arial"/>
                        </a:rPr>
                        <a:t>8</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565"/>
                        </a:spcBef>
                      </a:pPr>
                      <a:r>
                        <a:rPr lang="es-ES" sz="900" noProof="0" dirty="0">
                          <a:latin typeface="Arial"/>
                          <a:cs typeface="Arial"/>
                        </a:rPr>
                        <a:t>10</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57304">
                <a:tc rowSpan="2">
                  <a:txBody>
                    <a:bodyPr/>
                    <a:lstStyle/>
                    <a:p>
                      <a:pPr marL="41910" algn="ctr">
                        <a:lnSpc>
                          <a:spcPct val="100000"/>
                        </a:lnSpc>
                        <a:spcBef>
                          <a:spcPts val="5"/>
                        </a:spcBef>
                      </a:pPr>
                      <a:r>
                        <a:rPr lang="fr-FR" sz="900" b="1" noProof="0" dirty="0">
                          <a:solidFill>
                            <a:srgbClr val="00696C"/>
                          </a:solidFill>
                          <a:latin typeface="Arial"/>
                          <a:cs typeface="Arial"/>
                        </a:rPr>
                        <a:t>Formation</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r-FR" sz="900" noProof="0" dirty="0">
                          <a:solidFill>
                            <a:srgbClr val="333333"/>
                          </a:solidFill>
                          <a:latin typeface="Arial"/>
                          <a:cs typeface="Arial"/>
                        </a:rPr>
                        <a:t>Utilisation régulière des technologies numériques (4)</a:t>
                      </a:r>
                    </a:p>
                  </a:txBody>
                  <a:tcPr marL="144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44</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339064">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r-FR" sz="900" noProof="0" dirty="0">
                          <a:solidFill>
                            <a:srgbClr val="333333"/>
                          </a:solidFill>
                          <a:latin typeface="Arial"/>
                          <a:cs typeface="Arial"/>
                        </a:rPr>
                        <a:t>Évaluation des risques de SST pour les lieux de travail mobiles ou externes (5)</a:t>
                      </a:r>
                    </a:p>
                  </a:txBody>
                  <a:tcPr marL="144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42</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45</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8154447"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a:t>Monde du travail en mutation: sélection d’indicateurs</a:t>
            </a:r>
          </a:p>
          <a:p>
            <a:r>
              <a:rPr lang="fr-FR" sz="1300" dirty="0"/>
              <a:t>Part des lieux de travail en %, UE-27 (2019–2024, lorsque disponible)</a:t>
            </a:r>
          </a:p>
        </p:txBody>
      </p:sp>
      <p:sp>
        <p:nvSpPr>
          <p:cNvPr id="3" name="object 5">
            <a:extLst>
              <a:ext uri="{FF2B5EF4-FFF2-40B4-BE49-F238E27FC236}">
                <a16:creationId xmlns:a16="http://schemas.microsoft.com/office/drawing/2014/main" id="{E46BAFBF-5DB6-C253-2687-3238DA10D285}"/>
              </a:ext>
            </a:extLst>
          </p:cNvPr>
          <p:cNvSpPr txBox="1"/>
          <p:nvPr/>
        </p:nvSpPr>
        <p:spPr>
          <a:xfrm>
            <a:off x="518274" y="4149161"/>
            <a:ext cx="6790029" cy="335989"/>
          </a:xfrm>
          <a:prstGeom prst="rect">
            <a:avLst/>
          </a:prstGeom>
        </p:spPr>
        <p:txBody>
          <a:bodyPr vert="horz" wrap="square" lIns="0" tIns="12700" rIns="0" bIns="0" rtlCol="0">
            <a:spAutoFit/>
          </a:bodyPr>
          <a:lstStyle/>
          <a:p>
            <a:pPr marL="12700" marR="5080" algn="just">
              <a:lnSpc>
                <a:spcPct val="100000"/>
              </a:lnSpc>
              <a:spcBef>
                <a:spcPts val="100"/>
              </a:spcBef>
            </a:pPr>
            <a:r>
              <a:rPr lang="fr-FR" sz="700" i="1" noProof="0" dirty="0">
                <a:latin typeface="Arial"/>
                <a:cs typeface="Arial"/>
              </a:rPr>
              <a:t>Base: questions posées à tous les établissements de l’UE-27, sauf: (1) établissements réalisant des évaluations des risques et comptant des employés travaillant à domicile (2) établissements comptant des employés travaillant à domicile (3) établissements réalisant des évaluations des risques (4) établissements déclarant utiliser des technologies numériques (5) établissements comptant des employés travaillant à domicile et/ou ailleurs qu’au sein des locaux de l’établissement.</a:t>
            </a:r>
          </a:p>
        </p:txBody>
      </p:sp>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082439" cy="367200"/>
          </a:xfrm>
        </p:spPr>
        <p:txBody>
          <a:bodyPr/>
          <a:lstStyle/>
          <a:p>
            <a:r>
              <a:rPr lang="fr-FR" noProof="0" dirty="0"/>
              <a:t>Facteurs de risque les plus fréquemment signalés</a:t>
            </a:r>
            <a:br>
              <a:rPr lang="fr-FR" dirty="0"/>
            </a:br>
            <a:r>
              <a:rPr lang="fr-FR" sz="1300" dirty="0"/>
              <a:t>Part des lieux de travail en %, UE-27 (2014-2019-2024)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5690456" cy="453183"/>
          </a:xfrm>
          <a:prstGeom prst="rect">
            <a:avLst/>
          </a:prstGeom>
        </p:spPr>
        <p:txBody>
          <a:bodyPr vert="horz" wrap="square" lIns="90000" tIns="72000" rIns="90000" bIns="72000" rtlCol="0">
            <a:spAutoFit/>
          </a:bodyPr>
          <a:lstStyle/>
          <a:p>
            <a:pPr marL="12700" marR="5080">
              <a:lnSpc>
                <a:spcPct val="100000"/>
              </a:lnSpc>
              <a:spcBef>
                <a:spcPts val="100"/>
              </a:spcBef>
            </a:pPr>
            <a:r>
              <a:rPr lang="fr-FR" sz="1000" noProof="0" dirty="0">
                <a:latin typeface="Arial"/>
                <a:cs typeface="Arial"/>
              </a:rPr>
              <a:t>Les facteurs de risque signalés restent stables dans le temps. En 2024, les deux principaux demeurent les troubles musculosquelettiques. </a:t>
            </a:r>
            <a:r>
              <a:rPr lang="fr-FR" sz="1000" b="1" noProof="0" dirty="0">
                <a:solidFill>
                  <a:srgbClr val="003399"/>
                </a:solidFill>
                <a:latin typeface="Arial"/>
                <a:cs typeface="Arial"/>
              </a:rPr>
              <a:t>Les risques psychosociaux</a:t>
            </a:r>
            <a:r>
              <a:rPr lang="fr-FR" sz="1000" noProof="0" dirty="0">
                <a:latin typeface="Arial"/>
                <a:cs typeface="Arial"/>
              </a:rPr>
              <a:t> sont également fréquents, en particulier dans les secteurs des services.</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1620351937"/>
              </p:ext>
            </p:extLst>
          </p:nvPr>
        </p:nvGraphicFramePr>
        <p:xfrm>
          <a:off x="5934377" y="1208946"/>
          <a:ext cx="2340610" cy="3411326"/>
        </p:xfrm>
        <a:graphic>
          <a:graphicData uri="http://schemas.openxmlformats.org/drawingml/2006/table">
            <a:tbl>
              <a:tblPr firstRow="1" bandRow="1">
                <a:tableStyleId>{2D5ABB26-0587-4C30-8999-92F81FD0307C}</a:tableStyleId>
              </a:tblPr>
              <a:tblGrid>
                <a:gridCol w="1201420">
                  <a:extLst>
                    <a:ext uri="{9D8B030D-6E8A-4147-A177-3AD203B41FA5}">
                      <a16:colId xmlns:a16="http://schemas.microsoft.com/office/drawing/2014/main" val="20000"/>
                    </a:ext>
                  </a:extLst>
                </a:gridCol>
                <a:gridCol w="379730">
                  <a:extLst>
                    <a:ext uri="{9D8B030D-6E8A-4147-A177-3AD203B41FA5}">
                      <a16:colId xmlns:a16="http://schemas.microsoft.com/office/drawing/2014/main" val="20001"/>
                    </a:ext>
                  </a:extLst>
                </a:gridCol>
                <a:gridCol w="379730">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fr-FR"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fr-FR"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fr-FR"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l">
                        <a:lnSpc>
                          <a:spcPts val="900"/>
                        </a:lnSpc>
                        <a:spcBef>
                          <a:spcPts val="375"/>
                        </a:spcBef>
                      </a:pPr>
                      <a:r>
                        <a:rPr lang="fr-FR" sz="700" noProof="0" dirty="0">
                          <a:solidFill>
                            <a:srgbClr val="333333"/>
                          </a:solidFill>
                          <a:latin typeface="Arial"/>
                          <a:cs typeface="Arial"/>
                        </a:rPr>
                        <a:t>Risque d’accident avec des véhicules pendant le travail</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46</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44</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43</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gn="l">
                        <a:lnSpc>
                          <a:spcPct val="100000"/>
                        </a:lnSpc>
                        <a:spcBef>
                          <a:spcPts val="365"/>
                        </a:spcBef>
                      </a:pPr>
                      <a:r>
                        <a:rPr lang="fr-FR" sz="700" b="1" noProof="0" dirty="0">
                          <a:solidFill>
                            <a:srgbClr val="00696C"/>
                          </a:solidFill>
                          <a:latin typeface="Arial"/>
                          <a:cs typeface="Arial"/>
                        </a:rPr>
                        <a:t>Contraintes de temps</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43</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45</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43</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gn="l">
                        <a:lnSpc>
                          <a:spcPts val="900"/>
                        </a:lnSpc>
                        <a:spcBef>
                          <a:spcPts val="305"/>
                        </a:spcBef>
                      </a:pPr>
                      <a:r>
                        <a:rPr lang="fr-FR" sz="700" noProof="0" dirty="0">
                          <a:solidFill>
                            <a:srgbClr val="333333"/>
                          </a:solidFill>
                          <a:latin typeface="Arial"/>
                          <a:cs typeface="Arial"/>
                        </a:rPr>
                        <a:t>Risque accru de glissades, trébuchements et chutes</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37</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gn="l">
                        <a:lnSpc>
                          <a:spcPct val="100000"/>
                        </a:lnSpc>
                        <a:spcBef>
                          <a:spcPts val="365"/>
                        </a:spcBef>
                      </a:pPr>
                      <a:r>
                        <a:rPr lang="fr-FR" sz="700" noProof="0" dirty="0">
                          <a:solidFill>
                            <a:srgbClr val="333333"/>
                          </a:solidFill>
                          <a:latin typeface="Arial"/>
                          <a:cs typeface="Arial"/>
                        </a:rPr>
                        <a:t>Chaleur, froid ou courant d’air</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36</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gn="l">
                        <a:lnSpc>
                          <a:spcPts val="900"/>
                        </a:lnSpc>
                        <a:spcBef>
                          <a:spcPts val="309"/>
                        </a:spcBef>
                      </a:pPr>
                      <a:r>
                        <a:rPr lang="fr-FR" sz="700" noProof="0" dirty="0">
                          <a:solidFill>
                            <a:srgbClr val="333333"/>
                          </a:solidFill>
                          <a:latin typeface="Arial"/>
                          <a:cs typeface="Arial"/>
                        </a:rPr>
                        <a:t>Substances chimiques ou biologiques</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gn="l">
                        <a:lnSpc>
                          <a:spcPct val="100000"/>
                        </a:lnSpc>
                        <a:spcBef>
                          <a:spcPts val="680"/>
                        </a:spcBef>
                      </a:pPr>
                      <a:r>
                        <a:rPr lang="fr-FR" sz="700" noProof="0" dirty="0">
                          <a:solidFill>
                            <a:srgbClr val="333333"/>
                          </a:solidFill>
                          <a:latin typeface="Arial"/>
                          <a:cs typeface="Arial"/>
                        </a:rPr>
                        <a:t>Positions fatigantes ou douloureuses</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32</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33</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18440">
                <a:tc>
                  <a:txBody>
                    <a:bodyPr/>
                    <a:lstStyle/>
                    <a:p>
                      <a:pPr marL="41275" algn="l">
                        <a:lnSpc>
                          <a:spcPct val="100000"/>
                        </a:lnSpc>
                        <a:spcBef>
                          <a:spcPts val="365"/>
                        </a:spcBef>
                      </a:pPr>
                      <a:r>
                        <a:rPr lang="fr-FR" sz="700" noProof="0" dirty="0">
                          <a:solidFill>
                            <a:srgbClr val="333333"/>
                          </a:solidFill>
                          <a:latin typeface="Arial"/>
                          <a:cs typeface="Arial"/>
                        </a:rPr>
                        <a:t>Bruit élevé</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32</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275" marR="121285" algn="l">
                        <a:lnSpc>
                          <a:spcPts val="900"/>
                        </a:lnSpc>
                        <a:spcBef>
                          <a:spcPts val="375"/>
                        </a:spcBef>
                      </a:pPr>
                      <a:r>
                        <a:rPr lang="fr-FR" sz="700" b="1" noProof="0" dirty="0">
                          <a:solidFill>
                            <a:srgbClr val="00696C"/>
                          </a:solidFill>
                          <a:latin typeface="Arial"/>
                          <a:cs typeface="Arial"/>
                        </a:rPr>
                        <a:t>Mauvaise communication ou coopération au sein de l’organisation</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16</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18</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19</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275" marR="336550" algn="l">
                        <a:lnSpc>
                          <a:spcPts val="900"/>
                        </a:lnSpc>
                        <a:spcBef>
                          <a:spcPts val="310"/>
                        </a:spcBef>
                      </a:pPr>
                      <a:r>
                        <a:rPr lang="fr-FR" sz="700" b="1" noProof="0" dirty="0">
                          <a:solidFill>
                            <a:srgbClr val="00696C"/>
                          </a:solidFill>
                          <a:latin typeface="Arial"/>
                          <a:cs typeface="Arial"/>
                        </a:rPr>
                        <a:t>Horaires de travail longs ou irréguliers</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21</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21</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18</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0">
                <a:tc>
                  <a:txBody>
                    <a:bodyPr/>
                    <a:lstStyle/>
                    <a:p>
                      <a:pPr marL="41275" algn="l">
                        <a:lnSpc>
                          <a:spcPct val="100000"/>
                        </a:lnSpc>
                        <a:spcBef>
                          <a:spcPts val="365"/>
                        </a:spcBef>
                      </a:pPr>
                      <a:r>
                        <a:rPr lang="fr-FR" sz="700" b="1" noProof="0" dirty="0">
                          <a:solidFill>
                            <a:srgbClr val="00696C"/>
                          </a:solidFill>
                          <a:latin typeface="Arial"/>
                          <a:cs typeface="Arial"/>
                        </a:rPr>
                        <a:t>Crainte de perdre son emploi</a:t>
                      </a:r>
                    </a:p>
                  </a:txBody>
                  <a:tcPr marL="0" marR="0" marT="3600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b="1" noProof="0" dirty="0">
                        <a:solidFill>
                          <a:srgbClr val="00696C"/>
                        </a:solidFill>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ctr" rtl="0">
                        <a:lnSpc>
                          <a:spcPct val="100000"/>
                        </a:lnSpc>
                        <a:spcBef>
                          <a:spcPts val="365"/>
                        </a:spcBef>
                      </a:pPr>
                      <a:r>
                        <a:rPr lang="es-ES" sz="800" b="1" noProof="0" dirty="0">
                          <a:solidFill>
                            <a:srgbClr val="00696C"/>
                          </a:solidFill>
                          <a:latin typeface="Arial"/>
                          <a:cs typeface="Arial"/>
                        </a:rPr>
                        <a:t>11</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10</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837264"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fr-FR"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dirty="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fr-FR"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fr-FR"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304700" y="1908370"/>
            <a:ext cx="5419429" cy="2648251"/>
            <a:chOff x="304700" y="1908370"/>
            <a:chExt cx="5419429" cy="2648251"/>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dirty="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dirty="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dirty="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dirty="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dirty="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dirty="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dirty="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dirty="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dirty="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dirty="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dirty="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dirty="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dirty="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dirty="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dirty="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dirty="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10412"/>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651617" y="3964856"/>
              <a:ext cx="4958080" cy="591765"/>
              <a:chOff x="651617" y="4140046"/>
              <a:chExt cx="4958080" cy="691204"/>
            </a:xfrm>
          </p:grpSpPr>
          <p:sp>
            <p:nvSpPr>
              <p:cNvPr id="13" name="object 68">
                <a:extLst>
                  <a:ext uri="{FF2B5EF4-FFF2-40B4-BE49-F238E27FC236}">
                    <a16:creationId xmlns:a16="http://schemas.microsoft.com/office/drawing/2014/main" id="{F40BB34E-9CC9-B456-8481-36C832CCF7E2}"/>
                  </a:ext>
                </a:extLst>
              </p:cNvPr>
              <p:cNvSpPr txBox="1"/>
              <p:nvPr/>
            </p:nvSpPr>
            <p:spPr>
              <a:xfrm>
                <a:off x="4850237" y="4140046"/>
                <a:ext cx="759460" cy="556394"/>
              </a:xfrm>
              <a:prstGeom prst="rect">
                <a:avLst/>
              </a:prstGeom>
            </p:spPr>
            <p:txBody>
              <a:bodyPr vert="horz" wrap="square" lIns="0" tIns="22860" rIns="0" bIns="0" rtlCol="0">
                <a:spAutoFit/>
              </a:bodyPr>
              <a:lstStyle/>
              <a:p>
                <a:pPr marL="12700" marR="5080" algn="ctr">
                  <a:lnSpc>
                    <a:spcPts val="900"/>
                  </a:lnSpc>
                  <a:spcBef>
                    <a:spcPts val="180"/>
                  </a:spcBef>
                </a:pPr>
                <a:r>
                  <a:rPr lang="fr-FR" sz="700" noProof="0">
                    <a:solidFill>
                      <a:srgbClr val="333333"/>
                    </a:solidFill>
                    <a:latin typeface="Arial"/>
                    <a:cs typeface="Arial"/>
                  </a:rPr>
                  <a:t>Risque d’accidents liés aux machines ou aux outils à main</a:t>
                </a:r>
              </a:p>
            </p:txBody>
          </p:sp>
          <p:sp>
            <p:nvSpPr>
              <p:cNvPr id="14" name="object 69">
                <a:extLst>
                  <a:ext uri="{FF2B5EF4-FFF2-40B4-BE49-F238E27FC236}">
                    <a16:creationId xmlns:a16="http://schemas.microsoft.com/office/drawing/2014/main" id="{4D297AF7-167F-0D81-6A96-03EA0E298CD5}"/>
                  </a:ext>
                </a:extLst>
              </p:cNvPr>
              <p:cNvSpPr txBox="1"/>
              <p:nvPr/>
            </p:nvSpPr>
            <p:spPr>
              <a:xfrm>
                <a:off x="3724103" y="4140046"/>
                <a:ext cx="736600" cy="691204"/>
              </a:xfrm>
              <a:prstGeom prst="rect">
                <a:avLst/>
              </a:prstGeom>
            </p:spPr>
            <p:txBody>
              <a:bodyPr vert="horz" wrap="square" lIns="0" tIns="22860" rIns="0" bIns="0" rtlCol="0">
                <a:spAutoFit/>
              </a:bodyPr>
              <a:lstStyle/>
              <a:p>
                <a:pPr marL="12700" marR="5080" algn="ctr">
                  <a:lnSpc>
                    <a:spcPts val="900"/>
                  </a:lnSpc>
                  <a:spcBef>
                    <a:spcPts val="180"/>
                  </a:spcBef>
                </a:pPr>
                <a:r>
                  <a:rPr lang="fr-FR" sz="700" noProof="0">
                    <a:solidFill>
                      <a:srgbClr val="333333"/>
                    </a:solidFill>
                    <a:latin typeface="Arial"/>
                    <a:cs typeface="Arial"/>
                  </a:rPr>
                  <a:t>Action de soulever ou de déplacer des personnes ou des charges lourdes</a:t>
                </a:r>
              </a:p>
            </p:txBody>
          </p:sp>
          <p:sp>
            <p:nvSpPr>
              <p:cNvPr id="15" name="object 70">
                <a:extLst>
                  <a:ext uri="{FF2B5EF4-FFF2-40B4-BE49-F238E27FC236}">
                    <a16:creationId xmlns:a16="http://schemas.microsoft.com/office/drawing/2014/main" id="{4F28F39C-9A98-7FB1-4340-50D3E3C7A87D}"/>
                  </a:ext>
                </a:extLst>
              </p:cNvPr>
              <p:cNvSpPr txBox="1"/>
              <p:nvPr/>
            </p:nvSpPr>
            <p:spPr>
              <a:xfrm>
                <a:off x="2519533" y="4140046"/>
                <a:ext cx="931544" cy="556394"/>
              </a:xfrm>
              <a:prstGeom prst="rect">
                <a:avLst/>
              </a:prstGeom>
            </p:spPr>
            <p:txBody>
              <a:bodyPr vert="horz" wrap="square" lIns="0" tIns="22860" rIns="0" bIns="0" rtlCol="0">
                <a:spAutoFit/>
              </a:bodyPr>
              <a:lstStyle/>
              <a:p>
                <a:pPr marL="12700" marR="5080" indent="8890" algn="just">
                  <a:lnSpc>
                    <a:spcPts val="900"/>
                  </a:lnSpc>
                  <a:spcBef>
                    <a:spcPts val="180"/>
                  </a:spcBef>
                </a:pPr>
                <a:r>
                  <a:rPr lang="fr-FR" sz="700" b="1" noProof="0">
                    <a:solidFill>
                      <a:srgbClr val="003399"/>
                    </a:solidFill>
                    <a:latin typeface="Arial"/>
                    <a:cs typeface="Arial"/>
                  </a:rPr>
                  <a:t>Devoir faire face à des clients, patients, élèves, etc. qui sont difficiles</a:t>
                </a:r>
              </a:p>
            </p:txBody>
          </p:sp>
          <p:sp>
            <p:nvSpPr>
              <p:cNvPr id="16" name="object 71">
                <a:extLst>
                  <a:ext uri="{FF2B5EF4-FFF2-40B4-BE49-F238E27FC236}">
                    <a16:creationId xmlns:a16="http://schemas.microsoft.com/office/drawing/2014/main" id="{ADEF67E7-2554-565F-BD65-E60881E26287}"/>
                  </a:ext>
                </a:extLst>
              </p:cNvPr>
              <p:cNvSpPr txBox="1"/>
              <p:nvPr/>
            </p:nvSpPr>
            <p:spPr>
              <a:xfrm>
                <a:off x="1588369" y="4140046"/>
                <a:ext cx="551180" cy="556394"/>
              </a:xfrm>
              <a:prstGeom prst="rect">
                <a:avLst/>
              </a:prstGeom>
            </p:spPr>
            <p:txBody>
              <a:bodyPr vert="horz" wrap="square" lIns="0" tIns="22860" rIns="0" bIns="0" rtlCol="0">
                <a:spAutoFit/>
              </a:bodyPr>
              <a:lstStyle/>
              <a:p>
                <a:pPr marR="5080" algn="ctr">
                  <a:lnSpc>
                    <a:spcPts val="900"/>
                  </a:lnSpc>
                  <a:spcBef>
                    <a:spcPts val="180"/>
                  </a:spcBef>
                </a:pPr>
                <a:r>
                  <a:rPr lang="fr-FR" sz="700" noProof="0" dirty="0">
                    <a:solidFill>
                      <a:srgbClr val="333333"/>
                    </a:solidFill>
                    <a:latin typeface="Arial"/>
                    <a:cs typeface="Arial"/>
                  </a:rPr>
                  <a:t>Mouvements répétitifs des mains ou des bras</a:t>
                </a:r>
              </a:p>
            </p:txBody>
          </p:sp>
          <p:sp>
            <p:nvSpPr>
              <p:cNvPr id="17" name="object 72">
                <a:extLst>
                  <a:ext uri="{FF2B5EF4-FFF2-40B4-BE49-F238E27FC236}">
                    <a16:creationId xmlns:a16="http://schemas.microsoft.com/office/drawing/2014/main" id="{FD83B79C-9BC4-BB4E-E6CF-770D04C671BA}"/>
                  </a:ext>
                </a:extLst>
              </p:cNvPr>
              <p:cNvSpPr txBox="1"/>
              <p:nvPr/>
            </p:nvSpPr>
            <p:spPr>
              <a:xfrm>
                <a:off x="651617" y="4197247"/>
                <a:ext cx="470534" cy="421583"/>
              </a:xfrm>
              <a:prstGeom prst="rect">
                <a:avLst/>
              </a:prstGeom>
            </p:spPr>
            <p:txBody>
              <a:bodyPr vert="horz" wrap="square" lIns="0" tIns="22860" rIns="0" bIns="0" rtlCol="0">
                <a:spAutoFit/>
              </a:bodyPr>
              <a:lstStyle/>
              <a:p>
                <a:pPr marR="5080" algn="ctr">
                  <a:lnSpc>
                    <a:spcPts val="900"/>
                  </a:lnSpc>
                  <a:spcBef>
                    <a:spcPts val="180"/>
                  </a:spcBef>
                </a:pPr>
                <a:r>
                  <a:rPr lang="fr-FR" sz="700" noProof="0" dirty="0">
                    <a:solidFill>
                      <a:srgbClr val="333333"/>
                    </a:solidFill>
                    <a:latin typeface="Arial"/>
                    <a:cs typeface="Arial"/>
                  </a:rPr>
                  <a:t>Position assise prolongée</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438150" y="4459927"/>
            <a:ext cx="1840568" cy="200055"/>
          </a:xfrm>
          <a:prstGeom prst="rect">
            <a:avLst/>
          </a:prstGeom>
          <a:noFill/>
        </p:spPr>
        <p:txBody>
          <a:bodyPr wrap="none" rtlCol="0">
            <a:spAutoFit/>
          </a:bodyPr>
          <a:lstStyle/>
          <a:p>
            <a:r>
              <a:rPr lang="fr-FR" sz="700" i="1" noProof="0" dirty="0">
                <a:latin typeface="Arial"/>
                <a:cs typeface="Arial"/>
              </a:rPr>
              <a:t>Base: tous les établissements de l’UE-27.</a:t>
            </a:r>
          </a:p>
        </p:txBody>
      </p:sp>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569075" y="856804"/>
            <a:ext cx="4019419" cy="936154"/>
          </a:xfrm>
          <a:prstGeom prst="rect">
            <a:avLst/>
          </a:prstGeom>
        </p:spPr>
        <p:txBody>
          <a:bodyPr vert="horz" wrap="square" lIns="0" tIns="12700" rIns="0" bIns="0" rtlCol="0">
            <a:spAutoFit/>
          </a:bodyPr>
          <a:lstStyle/>
          <a:p>
            <a:pPr marL="12700" marR="5080" algn="just">
              <a:lnSpc>
                <a:spcPct val="100000"/>
              </a:lnSpc>
              <a:spcBef>
                <a:spcPts val="100"/>
              </a:spcBef>
            </a:pPr>
            <a:r>
              <a:rPr lang="fr-FR" sz="1000" noProof="0" dirty="0">
                <a:latin typeface="Arial"/>
                <a:cs typeface="Arial"/>
              </a:rPr>
              <a:t>Plus de trois quarts des lieux de travail réalisent des évaluations régulières des risques, une tendance conforme aux années précédentes. En 2024, des différences notables apparaissent entre les pays par rapport à la moyenne de l’UE-27 (76 %), avec des évolutions marquées dans certains pays au fil des années (voir graphique</a:t>
            </a:r>
            <a:br>
              <a:rPr lang="fr-FR" sz="1000" noProof="0" dirty="0">
                <a:latin typeface="Arial"/>
                <a:cs typeface="Arial"/>
              </a:rPr>
            </a:br>
            <a:r>
              <a:rPr lang="fr-FR" sz="1000" noProof="0" dirty="0">
                <a:latin typeface="Arial"/>
                <a:cs typeface="Arial"/>
              </a:rPr>
              <a:t>ci-dessous).</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450001" y="135000"/>
            <a:ext cx="8370471" cy="367200"/>
          </a:xfrm>
        </p:spPr>
        <p:txBody>
          <a:bodyPr/>
          <a:lstStyle/>
          <a:p>
            <a:pPr marL="12700">
              <a:spcBef>
                <a:spcPts val="100"/>
              </a:spcBef>
            </a:pPr>
            <a:r>
              <a:rPr lang="fr-FR" noProof="0" dirty="0"/>
              <a:t>Lieux de travail réalisant des évaluations régulières des risques, par pays</a:t>
            </a:r>
            <a:br>
              <a:rPr lang="fr-FR" sz="1600" dirty="0"/>
            </a:br>
            <a:r>
              <a:rPr lang="fr-FR" sz="1300" dirty="0"/>
              <a:t>Part des lieux de travail en % (2024)</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dirty="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r="-1"/>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dirty="0">
                  <a:solidFill>
                    <a:srgbClr val="FDFDFD"/>
                  </a:solidFill>
                  <a:latin typeface="Arial"/>
                  <a:cs typeface="Arial"/>
                </a:rPr>
                <a:t>8</a:t>
              </a:r>
              <a:r>
                <a:rPr lang="en-GB" sz="600" b="1" spc="-150" noProof="0" dirty="0">
                  <a:solidFill>
                    <a:srgbClr val="FFFFFF"/>
                  </a:solidFill>
                  <a:latin typeface="Arial"/>
                  <a:cs typeface="Arial"/>
                </a:rPr>
                <a:t>8</a:t>
              </a:r>
              <a:r>
                <a:rPr lang="en-GB" sz="1350" spc="-225" baseline="-9259" noProof="0" dirty="0">
                  <a:solidFill>
                    <a:srgbClr val="FDFDFD"/>
                  </a:solidFill>
                  <a:latin typeface="Arial"/>
                  <a:cs typeface="Arial"/>
                </a:rPr>
                <a:t>5</a:t>
              </a:r>
              <a:r>
                <a:rPr lang="en-GB" sz="600" b="1" spc="-150" noProof="0" dirty="0">
                  <a:solidFill>
                    <a:srgbClr val="FFFFFF"/>
                  </a:solidFill>
                  <a:latin typeface="Arial"/>
                  <a:cs typeface="Arial"/>
                </a:rPr>
                <a:t>5</a:t>
              </a:r>
              <a:endParaRPr lang="en-GB" sz="600" noProof="0" dirty="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dirty="0">
                  <a:solidFill>
                    <a:srgbClr val="272727"/>
                  </a:solidFill>
                  <a:latin typeface="Arial"/>
                  <a:cs typeface="Arial"/>
                </a:rPr>
                <a:t>4</a:t>
              </a:r>
              <a:r>
                <a:rPr lang="en-GB" sz="600" b="1" spc="-130" noProof="0" dirty="0">
                  <a:solidFill>
                    <a:srgbClr val="FFFFFF"/>
                  </a:solidFill>
                  <a:latin typeface="Arial"/>
                  <a:cs typeface="Arial"/>
                </a:rPr>
                <a:t>49</a:t>
              </a:r>
              <a:r>
                <a:rPr lang="en-GB" sz="1350" spc="-195" baseline="-9259" noProof="0" dirty="0">
                  <a:solidFill>
                    <a:srgbClr val="272727"/>
                  </a:solidFill>
                  <a:latin typeface="Arial"/>
                  <a:cs typeface="Arial"/>
                </a:rPr>
                <a:t>9</a:t>
              </a:r>
              <a:endParaRPr lang="en-GB" sz="1350" baseline="-9259" noProof="0" dirty="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dirty="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dirty="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dirty="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dirty="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dirty="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dirty="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dirty="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dirty="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dirty="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dirty="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518275" y="4467428"/>
            <a:ext cx="1714500"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tous les établissements de l’UE-27.</a:t>
            </a: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2735971448"/>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450002" y="123478"/>
            <a:ext cx="8514484" cy="455770"/>
          </a:xfrm>
        </p:spPr>
        <p:txBody>
          <a:bodyPr/>
          <a:lstStyle/>
          <a:p>
            <a:r>
              <a:rPr lang="fr-FR" dirty="0"/>
              <a:t>Raisons de la </a:t>
            </a:r>
            <a:r>
              <a:rPr lang="fr-FR" u="sng" dirty="0"/>
              <a:t>non-réalisation</a:t>
            </a:r>
            <a:r>
              <a:rPr lang="fr-FR" dirty="0"/>
              <a:t> des évaluations des risques,</a:t>
            </a:r>
            <a:br>
              <a:rPr lang="fr-FR" dirty="0"/>
            </a:br>
            <a:r>
              <a:rPr lang="fr-FR" dirty="0"/>
              <a:t>par taille d’entreprise </a:t>
            </a:r>
            <a:r>
              <a:rPr lang="fr-FR" sz="1300" dirty="0"/>
              <a:t>Part des lieux de travail en %, UE-27 (2024)</a:t>
            </a:r>
          </a:p>
        </p:txBody>
      </p:sp>
      <p:sp>
        <p:nvSpPr>
          <p:cNvPr id="43" name="object 3">
            <a:extLst>
              <a:ext uri="{FF2B5EF4-FFF2-40B4-BE49-F238E27FC236}">
                <a16:creationId xmlns:a16="http://schemas.microsoft.com/office/drawing/2014/main" id="{51B37135-D209-4E2A-8DB0-460459E50CA8}"/>
              </a:ext>
            </a:extLst>
          </p:cNvPr>
          <p:cNvSpPr txBox="1"/>
          <p:nvPr/>
        </p:nvSpPr>
        <p:spPr>
          <a:xfrm>
            <a:off x="431782" y="856804"/>
            <a:ext cx="6095101"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fr-FR" sz="1000" noProof="0">
                <a:latin typeface="Arial"/>
                <a:cs typeface="Arial"/>
              </a:rPr>
              <a:t>Les entreprises qui n’évaluent pas leurs risques estiment souvent qu’elles connaissent déjà les dangers ou qu’elles ne rencontrent pas de problèmes majeurs, en particulier les plus petits lieux de travail. Cela suggère un manque de prise de conscience aux risques, une tendance stable au fil des années, la complexité («la procédure est trop lourde») ne constituant pas un obstacle majeur.</a:t>
            </a:r>
          </a:p>
        </p:txBody>
      </p:sp>
      <p:grpSp>
        <p:nvGrpSpPr>
          <p:cNvPr id="165" name="Gruppo 164">
            <a:extLst>
              <a:ext uri="{FF2B5EF4-FFF2-40B4-BE49-F238E27FC236}">
                <a16:creationId xmlns:a16="http://schemas.microsoft.com/office/drawing/2014/main" id="{904B639F-6500-BEAF-56F5-0CACB63BB5E7}"/>
              </a:ext>
            </a:extLst>
          </p:cNvPr>
          <p:cNvGrpSpPr/>
          <p:nvPr/>
        </p:nvGrpSpPr>
        <p:grpSpPr>
          <a:xfrm>
            <a:off x="7157870" y="3004178"/>
            <a:ext cx="1271411" cy="954882"/>
            <a:chOff x="6733497" y="1091336"/>
            <a:chExt cx="1271411" cy="954882"/>
          </a:xfrm>
        </p:grpSpPr>
        <p:sp>
          <p:nvSpPr>
            <p:cNvPr id="154" name="object 78">
              <a:extLst>
                <a:ext uri="{FF2B5EF4-FFF2-40B4-BE49-F238E27FC236}">
                  <a16:creationId xmlns:a16="http://schemas.microsoft.com/office/drawing/2014/main" id="{1C834657-95E4-D84A-9E35-EBBE96B91A17}"/>
                </a:ext>
              </a:extLst>
            </p:cNvPr>
            <p:cNvSpPr txBox="1"/>
            <p:nvPr/>
          </p:nvSpPr>
          <p:spPr>
            <a:xfrm>
              <a:off x="6733497" y="1118803"/>
              <a:ext cx="1027456" cy="896336"/>
            </a:xfrm>
            <a:prstGeom prst="rect">
              <a:avLst/>
            </a:prstGeom>
          </p:spPr>
          <p:txBody>
            <a:bodyPr vert="horz" wrap="square" lIns="0" tIns="12700" rIns="0" bIns="0" rtlCol="0">
              <a:spAutoFit/>
            </a:bodyPr>
            <a:lstStyle/>
            <a:p>
              <a:pPr marL="264160" algn="r">
                <a:lnSpc>
                  <a:spcPct val="100000"/>
                </a:lnSpc>
                <a:spcBef>
                  <a:spcPts val="100"/>
                </a:spcBef>
              </a:pPr>
              <a:r>
                <a:rPr lang="fr-FR" sz="700" noProof="0" dirty="0">
                  <a:solidFill>
                    <a:srgbClr val="333333"/>
                  </a:solidFill>
                  <a:latin typeface="Arial"/>
                  <a:cs typeface="Arial"/>
                </a:rPr>
                <a:t>5-9 employés</a:t>
              </a:r>
            </a:p>
            <a:p>
              <a:pPr marL="12700" marR="5080" indent="201930" algn="r">
                <a:lnSpc>
                  <a:spcPct val="254700"/>
                </a:lnSpc>
              </a:pPr>
              <a:r>
                <a:rPr lang="fr-FR" sz="700" noProof="0" dirty="0">
                  <a:solidFill>
                    <a:srgbClr val="333333"/>
                  </a:solidFill>
                  <a:latin typeface="Arial"/>
                  <a:cs typeface="Arial"/>
                </a:rPr>
                <a:t>10-49 employés</a:t>
              </a:r>
            </a:p>
            <a:p>
              <a:pPr marL="12700" marR="5080" indent="201930" algn="r">
                <a:lnSpc>
                  <a:spcPct val="254700"/>
                </a:lnSpc>
              </a:pPr>
              <a:r>
                <a:rPr lang="fr-FR" sz="700" noProof="0" dirty="0">
                  <a:solidFill>
                    <a:srgbClr val="333333"/>
                  </a:solidFill>
                  <a:latin typeface="Arial"/>
                  <a:cs typeface="Arial"/>
                </a:rPr>
                <a:t>50-249 employés 250 employés ou plus</a:t>
              </a:r>
            </a:p>
          </p:txBody>
        </p:sp>
        <p:sp>
          <p:nvSpPr>
            <p:cNvPr id="160" name="object 69">
              <a:extLst>
                <a:ext uri="{FF2B5EF4-FFF2-40B4-BE49-F238E27FC236}">
                  <a16:creationId xmlns:a16="http://schemas.microsoft.com/office/drawing/2014/main" id="{D2C0CB24-9892-AD63-ED99-11FFB68F2DD9}"/>
                </a:ext>
              </a:extLst>
            </p:cNvPr>
            <p:cNvSpPr/>
            <p:nvPr/>
          </p:nvSpPr>
          <p:spPr>
            <a:xfrm>
              <a:off x="7810360" y="1851670"/>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dirty="0"/>
            </a:p>
          </p:txBody>
        </p:sp>
        <p:sp>
          <p:nvSpPr>
            <p:cNvPr id="162" name="object 69">
              <a:extLst>
                <a:ext uri="{FF2B5EF4-FFF2-40B4-BE49-F238E27FC236}">
                  <a16:creationId xmlns:a16="http://schemas.microsoft.com/office/drawing/2014/main" id="{BC31FE06-E68C-DA62-3EB9-8F0E1232A34D}"/>
                </a:ext>
              </a:extLst>
            </p:cNvPr>
            <p:cNvSpPr/>
            <p:nvPr/>
          </p:nvSpPr>
          <p:spPr>
            <a:xfrm>
              <a:off x="7810360" y="159822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dirty="0"/>
            </a:p>
          </p:txBody>
        </p:sp>
        <p:sp>
          <p:nvSpPr>
            <p:cNvPr id="163" name="object 69">
              <a:extLst>
                <a:ext uri="{FF2B5EF4-FFF2-40B4-BE49-F238E27FC236}">
                  <a16:creationId xmlns:a16="http://schemas.microsoft.com/office/drawing/2014/main" id="{BA2539D6-25E8-CA66-5F10-16E1B1DD1EC9}"/>
                </a:ext>
              </a:extLst>
            </p:cNvPr>
            <p:cNvSpPr/>
            <p:nvPr/>
          </p:nvSpPr>
          <p:spPr>
            <a:xfrm>
              <a:off x="7810360" y="1344781"/>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dirty="0"/>
            </a:p>
          </p:txBody>
        </p:sp>
        <p:sp>
          <p:nvSpPr>
            <p:cNvPr id="164" name="object 69">
              <a:extLst>
                <a:ext uri="{FF2B5EF4-FFF2-40B4-BE49-F238E27FC236}">
                  <a16:creationId xmlns:a16="http://schemas.microsoft.com/office/drawing/2014/main" id="{437EFEB1-8B48-6627-66FD-2714C41F6A7B}"/>
                </a:ext>
              </a:extLst>
            </p:cNvPr>
            <p:cNvSpPr/>
            <p:nvPr/>
          </p:nvSpPr>
          <p:spPr>
            <a:xfrm>
              <a:off x="7810360" y="109133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dirty="0"/>
            </a:p>
          </p:txBody>
        </p:sp>
      </p:grpSp>
      <p:sp>
        <p:nvSpPr>
          <p:cNvPr id="3" name="object 45">
            <a:extLst>
              <a:ext uri="{FF2B5EF4-FFF2-40B4-BE49-F238E27FC236}">
                <a16:creationId xmlns:a16="http://schemas.microsoft.com/office/drawing/2014/main" id="{5A7DB8FC-1D50-E8FA-20DB-217B77675BF3}"/>
              </a:ext>
            </a:extLst>
          </p:cNvPr>
          <p:cNvSpPr txBox="1"/>
          <p:nvPr/>
        </p:nvSpPr>
        <p:spPr>
          <a:xfrm>
            <a:off x="438150" y="4467428"/>
            <a:ext cx="4133850"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aux établissements de l’UE-27 qui ne réalisent pas d’évaluations des risques.</a:t>
            </a: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79059"/>
            <a:ext cx="6578771" cy="2594899"/>
            <a:chOff x="342647" y="1555750"/>
            <a:chExt cx="6578771" cy="2594899"/>
          </a:xfrm>
        </p:grpSpPr>
        <p:sp>
          <p:nvSpPr>
            <p:cNvPr id="5" name="object 5">
              <a:extLst>
                <a:ext uri="{FF2B5EF4-FFF2-40B4-BE49-F238E27FC236}">
                  <a16:creationId xmlns:a16="http://schemas.microsoft.com/office/drawing/2014/main" id="{A3090475-6458-327E-839F-911021144075}"/>
                </a:ext>
              </a:extLst>
            </p:cNvPr>
            <p:cNvSpPr txBox="1"/>
            <p:nvPr/>
          </p:nvSpPr>
          <p:spPr>
            <a:xfrm>
              <a:off x="981361" y="2649306"/>
              <a:ext cx="2150479" cy="135935"/>
            </a:xfrm>
            <a:prstGeom prst="rect">
              <a:avLst/>
            </a:prstGeom>
          </p:spPr>
          <p:txBody>
            <a:bodyPr vert="horz" wrap="square" lIns="0" tIns="12700" rIns="0" bIns="0" rtlCol="0">
              <a:spAutoFit/>
            </a:bodyPr>
            <a:lstStyle/>
            <a:p>
              <a:pPr marL="12700">
                <a:lnSpc>
                  <a:spcPct val="100000"/>
                </a:lnSpc>
                <a:spcBef>
                  <a:spcPts val="100"/>
                </a:spcBef>
              </a:pPr>
              <a:r>
                <a:rPr lang="fr-FR" sz="800" noProof="0" dirty="0">
                  <a:solidFill>
                    <a:srgbClr val="333333"/>
                  </a:solidFill>
                  <a:latin typeface="Arial"/>
                  <a:cs typeface="Arial"/>
                </a:rPr>
                <a:t>Les dangers et les risques sont déjà connus</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dirty="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1126963" y="4003329"/>
              <a:ext cx="1509395" cy="147320"/>
            </a:xfrm>
            <a:prstGeom prst="rect">
              <a:avLst/>
            </a:prstGeom>
          </p:spPr>
          <p:txBody>
            <a:bodyPr vert="horz" wrap="square" lIns="0" tIns="12700" rIns="0" bIns="0" rtlCol="0">
              <a:spAutoFit/>
            </a:bodyPr>
            <a:lstStyle/>
            <a:p>
              <a:pPr marL="12700">
                <a:lnSpc>
                  <a:spcPct val="100000"/>
                </a:lnSpc>
                <a:spcBef>
                  <a:spcPts val="100"/>
                </a:spcBef>
              </a:pPr>
              <a:r>
                <a:rPr lang="fr-FR" sz="800" noProof="0">
                  <a:solidFill>
                    <a:srgbClr val="333333"/>
                  </a:solidFill>
                  <a:latin typeface="Arial"/>
                  <a:cs typeface="Arial"/>
                </a:rPr>
                <a:t>L’expertise nécessaire fait défaut</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dirty="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dirty="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dirty="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741624" y="2649306"/>
              <a:ext cx="1702583" cy="135935"/>
            </a:xfrm>
            <a:prstGeom prst="rect">
              <a:avLst/>
            </a:prstGeom>
          </p:spPr>
          <p:txBody>
            <a:bodyPr vert="horz" wrap="square" lIns="0" tIns="12700" rIns="0" bIns="0" rtlCol="0">
              <a:spAutoFit/>
            </a:bodyPr>
            <a:lstStyle/>
            <a:p>
              <a:pPr marL="12700">
                <a:lnSpc>
                  <a:spcPct val="100000"/>
                </a:lnSpc>
                <a:spcBef>
                  <a:spcPts val="100"/>
                </a:spcBef>
              </a:pPr>
              <a:r>
                <a:rPr lang="fr-FR" sz="800" noProof="0" dirty="0">
                  <a:solidFill>
                    <a:srgbClr val="333333"/>
                  </a:solidFill>
                  <a:latin typeface="Arial"/>
                  <a:cs typeface="Arial"/>
                </a:rPr>
                <a:t>Il n’y a pas de problèmes majeurs</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dirty="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769293" y="4003329"/>
              <a:ext cx="1487170" cy="147320"/>
            </a:xfrm>
            <a:prstGeom prst="rect">
              <a:avLst/>
            </a:prstGeom>
          </p:spPr>
          <p:txBody>
            <a:bodyPr vert="horz" wrap="square" lIns="0" tIns="12700" rIns="0" bIns="0" rtlCol="0">
              <a:spAutoFit/>
            </a:bodyPr>
            <a:lstStyle/>
            <a:p>
              <a:pPr marL="12700">
                <a:lnSpc>
                  <a:spcPct val="100000"/>
                </a:lnSpc>
                <a:spcBef>
                  <a:spcPts val="100"/>
                </a:spcBef>
              </a:pPr>
              <a:r>
                <a:rPr lang="fr-FR" sz="800" noProof="0" dirty="0">
                  <a:solidFill>
                    <a:srgbClr val="333333"/>
                  </a:solidFill>
                  <a:latin typeface="Arial"/>
                  <a:cs typeface="Arial"/>
                </a:rPr>
                <a:t>La procédure est trop lourde</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dirty="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dirty="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dirty="0">
                  <a:solidFill>
                    <a:srgbClr val="FFFFFF"/>
                  </a:solidFill>
                  <a:latin typeface="Arial"/>
                  <a:cs typeface="Arial"/>
                </a:rPr>
                <a:t>79</a:t>
              </a:r>
              <a:endParaRPr lang="en-GB" sz="1200" noProof="0" dirty="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28</a:t>
              </a:r>
              <a:endParaRPr lang="en-GB" sz="750" noProof="0" dirty="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dirty="0">
                  <a:solidFill>
                    <a:srgbClr val="FFFFFF"/>
                  </a:solidFill>
                  <a:latin typeface="Arial"/>
                  <a:cs typeface="Arial"/>
                </a:rPr>
                <a:t>31</a:t>
              </a:r>
              <a:endParaRPr lang="en-GB" sz="800" noProof="0" dirty="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dirty="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dirty="0">
                  <a:solidFill>
                    <a:srgbClr val="FFFFFF"/>
                  </a:solidFill>
                  <a:latin typeface="Arial"/>
                  <a:cs typeface="Arial"/>
                </a:rPr>
                <a:t>36</a:t>
              </a:r>
              <a:endParaRPr lang="en-GB" sz="850" noProof="0" dirty="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dirty="0">
                  <a:solidFill>
                    <a:srgbClr val="FFFFFF"/>
                  </a:solidFill>
                  <a:latin typeface="Arial"/>
                  <a:cs typeface="Arial"/>
                </a:rPr>
                <a:t>40</a:t>
              </a:r>
              <a:endParaRPr lang="en-GB" sz="900" noProof="0" dirty="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dirty="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9061"/>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dirty="0">
                  <a:solidFill>
                    <a:srgbClr val="FFFFFF"/>
                  </a:solidFill>
                  <a:latin typeface="Arial"/>
                  <a:cs typeface="Arial"/>
                </a:rPr>
                <a:t>71</a:t>
              </a:r>
              <a:endParaRPr lang="en-GB" sz="1050" noProof="0" dirty="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19</a:t>
              </a:r>
              <a:endParaRPr lang="en-GB" sz="750" noProof="0" dirty="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22</a:t>
              </a:r>
              <a:endParaRPr lang="en-GB" sz="750" noProof="0" dirty="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dirty="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23</a:t>
              </a:r>
              <a:endParaRPr lang="en-GB" sz="750" noProof="0" dirty="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dirty="0">
                  <a:solidFill>
                    <a:srgbClr val="FFFFFF"/>
                  </a:solidFill>
                  <a:latin typeface="Arial"/>
                  <a:cs typeface="Arial"/>
                </a:rPr>
                <a:t>33</a:t>
              </a:r>
              <a:endParaRPr lang="en-GB" sz="850" noProof="0" dirty="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69075" y="856804"/>
            <a:ext cx="6941283" cy="428322"/>
          </a:xfrm>
          <a:prstGeom prst="rect">
            <a:avLst/>
          </a:prstGeom>
        </p:spPr>
        <p:txBody>
          <a:bodyPr vert="horz" wrap="square" lIns="0" tIns="12700" rIns="0" bIns="0" rtlCol="0">
            <a:spAutoFit/>
          </a:bodyPr>
          <a:lstStyle/>
          <a:p>
            <a:pPr marL="12700" algn="just">
              <a:lnSpc>
                <a:spcPct val="100000"/>
              </a:lnSpc>
              <a:spcBef>
                <a:spcPts val="100"/>
              </a:spcBef>
            </a:pPr>
            <a:r>
              <a:rPr lang="fr-FR" sz="900" noProof="0" dirty="0">
                <a:latin typeface="Arial"/>
                <a:cs typeface="Arial"/>
              </a:rPr>
              <a:t>Malgré une hausse modérée du nombre de lieux de travail mettant en œuvre des mesures de prévention des troubles musculosquelettiques (TMS) depuis 2019, les niveaux restent inférieurs à ceux observés en 2014. Cette situation est préoccupante, car la déclaration globale des TMS dans les lieux de travail continue d’augmenter.</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898433" cy="2954825"/>
            <a:chOff x="543985" y="1520780"/>
            <a:chExt cx="6898433" cy="3161816"/>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dirty="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dirty="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a:p>
              <a:pPr>
                <a:lnSpc>
                  <a:spcPct val="100000"/>
                </a:lnSpc>
                <a:spcBef>
                  <a:spcPts val="3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30</a:t>
              </a:r>
              <a:endParaRPr lang="en-GB" sz="600" noProof="0" dirty="0">
                <a:latin typeface="Arial"/>
                <a:cs typeface="Arial"/>
              </a:endParaRPr>
            </a:p>
            <a:p>
              <a:pPr>
                <a:lnSpc>
                  <a:spcPct val="100000"/>
                </a:lnSpc>
                <a:spcBef>
                  <a:spcPts val="2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20</a:t>
              </a:r>
              <a:endParaRPr lang="en-GB" sz="600" noProof="0" dirty="0">
                <a:latin typeface="Arial"/>
                <a:cs typeface="Arial"/>
              </a:endParaRPr>
            </a:p>
            <a:p>
              <a:pPr>
                <a:lnSpc>
                  <a:spcPct val="100000"/>
                </a:lnSpc>
                <a:spcBef>
                  <a:spcPts val="430"/>
                </a:spcBef>
              </a:pPr>
              <a:endParaRPr lang="en-GB" sz="600" noProof="0" dirty="0">
                <a:latin typeface="Arial"/>
                <a:cs typeface="Arial"/>
              </a:endParaRPr>
            </a:p>
            <a:p>
              <a:pPr marL="12700">
                <a:lnSpc>
                  <a:spcPct val="100000"/>
                </a:lnSpc>
                <a:spcBef>
                  <a:spcPts val="5"/>
                </a:spcBef>
              </a:pPr>
              <a:r>
                <a:rPr lang="en-GB" sz="600" spc="-25" noProof="0" dirty="0">
                  <a:solidFill>
                    <a:srgbClr val="666666"/>
                  </a:solidFill>
                  <a:latin typeface="Arial"/>
                  <a:cs typeface="Arial"/>
                </a:rPr>
                <a:t>10</a:t>
              </a:r>
              <a:endParaRPr lang="en-GB" sz="600" noProof="0" dirty="0">
                <a:latin typeface="Arial"/>
                <a:cs typeface="Arial"/>
              </a:endParaRPr>
            </a:p>
            <a:p>
              <a:pPr>
                <a:lnSpc>
                  <a:spcPct val="100000"/>
                </a:lnSpc>
                <a:spcBef>
                  <a:spcPts val="295"/>
                </a:spcBef>
              </a:pPr>
              <a:endParaRPr lang="en-GB" sz="600" noProof="0" dirty="0">
                <a:latin typeface="Arial"/>
                <a:cs typeface="Arial"/>
              </a:endParaRPr>
            </a:p>
            <a:p>
              <a:pPr marL="54610">
                <a:lnSpc>
                  <a:spcPct val="100000"/>
                </a:lnSpc>
              </a:pPr>
              <a:r>
                <a:rPr lang="en-GB" sz="600" spc="-50" noProof="0" dirty="0">
                  <a:solidFill>
                    <a:srgbClr val="666666"/>
                  </a:solidFill>
                  <a:latin typeface="Arial"/>
                  <a:cs typeface="Arial"/>
                </a:rPr>
                <a:t>0</a:t>
              </a:r>
              <a:endParaRPr lang="en-GB" sz="600" noProof="0" dirty="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911271" y="4049377"/>
              <a:ext cx="1038225" cy="509718"/>
            </a:xfrm>
            <a:prstGeom prst="rect">
              <a:avLst/>
            </a:prstGeom>
          </p:spPr>
          <p:txBody>
            <a:bodyPr vert="horz" wrap="square" lIns="0" tIns="22860" rIns="0" bIns="0" rtlCol="0">
              <a:spAutoFit/>
            </a:bodyPr>
            <a:lstStyle/>
            <a:p>
              <a:pPr marL="12065" marR="5080" algn="ctr">
                <a:lnSpc>
                  <a:spcPts val="900"/>
                </a:lnSpc>
                <a:spcBef>
                  <a:spcPts val="180"/>
                </a:spcBef>
              </a:pPr>
              <a:r>
                <a:rPr lang="fr-FR" sz="700" noProof="0" dirty="0">
                  <a:solidFill>
                    <a:srgbClr val="333333"/>
                  </a:solidFill>
                  <a:latin typeface="Arial"/>
                  <a:cs typeface="Arial"/>
                </a:rPr>
                <a:t>Mise à disposition d’équipements pour faciliter le levage ou le déplacement (1)</a:t>
              </a:r>
            </a:p>
          </p:txBody>
        </p:sp>
        <p:sp>
          <p:nvSpPr>
            <p:cNvPr id="86" name="object 84">
              <a:extLst>
                <a:ext uri="{FF2B5EF4-FFF2-40B4-BE49-F238E27FC236}">
                  <a16:creationId xmlns:a16="http://schemas.microsoft.com/office/drawing/2014/main" id="{C676B02A-90AE-5508-9AA1-4B720A7A96AF}"/>
                </a:ext>
              </a:extLst>
            </p:cNvPr>
            <p:cNvSpPr txBox="1"/>
            <p:nvPr/>
          </p:nvSpPr>
          <p:spPr>
            <a:xfrm>
              <a:off x="2194885" y="4049377"/>
              <a:ext cx="1179195" cy="386217"/>
            </a:xfrm>
            <a:prstGeom prst="rect">
              <a:avLst/>
            </a:prstGeom>
          </p:spPr>
          <p:txBody>
            <a:bodyPr vert="horz" wrap="square" lIns="0" tIns="22860" rIns="0" bIns="0" rtlCol="0">
              <a:spAutoFit/>
            </a:bodyPr>
            <a:lstStyle/>
            <a:p>
              <a:pPr marR="5080" algn="ctr">
                <a:lnSpc>
                  <a:spcPts val="900"/>
                </a:lnSpc>
                <a:spcBef>
                  <a:spcPts val="180"/>
                </a:spcBef>
              </a:pPr>
              <a:r>
                <a:rPr lang="fr-FR" sz="700" noProof="0" dirty="0">
                  <a:solidFill>
                    <a:srgbClr val="333333"/>
                  </a:solidFill>
                  <a:latin typeface="Arial"/>
                  <a:cs typeface="Arial"/>
                </a:rPr>
                <a:t>Rotation des tâches afin de réduire les mouvements répétitifs (2)</a:t>
              </a:r>
            </a:p>
          </p:txBody>
        </p:sp>
        <p:sp>
          <p:nvSpPr>
            <p:cNvPr id="87" name="object 85">
              <a:extLst>
                <a:ext uri="{FF2B5EF4-FFF2-40B4-BE49-F238E27FC236}">
                  <a16:creationId xmlns:a16="http://schemas.microsoft.com/office/drawing/2014/main" id="{638D2CB7-7495-3400-5F75-24DEFBA809F3}"/>
                </a:ext>
              </a:extLst>
            </p:cNvPr>
            <p:cNvSpPr txBox="1"/>
            <p:nvPr/>
          </p:nvSpPr>
          <p:spPr>
            <a:xfrm>
              <a:off x="3506033" y="4049377"/>
              <a:ext cx="1221105" cy="509718"/>
            </a:xfrm>
            <a:prstGeom prst="rect">
              <a:avLst/>
            </a:prstGeom>
          </p:spPr>
          <p:txBody>
            <a:bodyPr vert="horz" wrap="square" lIns="0" tIns="22860" rIns="0" bIns="0" rtlCol="0">
              <a:spAutoFit/>
            </a:bodyPr>
            <a:lstStyle/>
            <a:p>
              <a:pPr marL="12065" marR="5080" algn="ctr">
                <a:lnSpc>
                  <a:spcPts val="900"/>
                </a:lnSpc>
                <a:spcBef>
                  <a:spcPts val="180"/>
                </a:spcBef>
              </a:pPr>
              <a:r>
                <a:rPr lang="fr-FR" sz="700" noProof="0">
                  <a:solidFill>
                    <a:srgbClr val="333333"/>
                  </a:solidFill>
                  <a:latin typeface="Arial"/>
                  <a:cs typeface="Arial"/>
                </a:rPr>
                <a:t>Encouragement de pauses régulières pour les personnes occupant des positions de travail inconfortables</a:t>
              </a:r>
            </a:p>
          </p:txBody>
        </p:sp>
        <p:sp>
          <p:nvSpPr>
            <p:cNvPr id="88" name="object 86">
              <a:extLst>
                <a:ext uri="{FF2B5EF4-FFF2-40B4-BE49-F238E27FC236}">
                  <a16:creationId xmlns:a16="http://schemas.microsoft.com/office/drawing/2014/main" id="{7B8E7AB8-C34F-EBC3-16E3-AE32C34AD9F3}"/>
                </a:ext>
              </a:extLst>
            </p:cNvPr>
            <p:cNvSpPr txBox="1"/>
            <p:nvPr/>
          </p:nvSpPr>
          <p:spPr>
            <a:xfrm>
              <a:off x="4932040" y="4049377"/>
              <a:ext cx="1014094" cy="386217"/>
            </a:xfrm>
            <a:prstGeom prst="rect">
              <a:avLst/>
            </a:prstGeom>
          </p:spPr>
          <p:txBody>
            <a:bodyPr vert="horz" wrap="square" lIns="0" tIns="22860" rIns="0" bIns="0" rtlCol="0">
              <a:spAutoFit/>
            </a:bodyPr>
            <a:lstStyle/>
            <a:p>
              <a:pPr marR="5080" algn="ctr">
                <a:lnSpc>
                  <a:spcPts val="900"/>
                </a:lnSpc>
                <a:spcBef>
                  <a:spcPts val="180"/>
                </a:spcBef>
              </a:pPr>
              <a:r>
                <a:rPr lang="fr-FR" sz="700" noProof="0" dirty="0">
                  <a:solidFill>
                    <a:srgbClr val="333333"/>
                  </a:solidFill>
                  <a:latin typeface="Arial"/>
                  <a:cs typeface="Arial"/>
                </a:rPr>
                <a:t>Mise à disposition d’équipements ergonomiques</a:t>
              </a:r>
            </a:p>
          </p:txBody>
        </p:sp>
        <p:sp>
          <p:nvSpPr>
            <p:cNvPr id="89" name="object 87">
              <a:extLst>
                <a:ext uri="{FF2B5EF4-FFF2-40B4-BE49-F238E27FC236}">
                  <a16:creationId xmlns:a16="http://schemas.microsoft.com/office/drawing/2014/main" id="{FFC3027D-A891-E24E-BB28-166321298EE0}"/>
                </a:ext>
              </a:extLst>
            </p:cNvPr>
            <p:cNvSpPr txBox="1"/>
            <p:nvPr/>
          </p:nvSpPr>
          <p:spPr>
            <a:xfrm>
              <a:off x="6345773" y="4049377"/>
              <a:ext cx="1096645" cy="633219"/>
            </a:xfrm>
            <a:prstGeom prst="rect">
              <a:avLst/>
            </a:prstGeom>
          </p:spPr>
          <p:txBody>
            <a:bodyPr vert="horz" wrap="square" lIns="0" tIns="22860" rIns="0" bIns="0" rtlCol="0">
              <a:spAutoFit/>
            </a:bodyPr>
            <a:lstStyle/>
            <a:p>
              <a:pPr marL="12700" marR="5080" algn="ctr">
                <a:lnSpc>
                  <a:spcPts val="900"/>
                </a:lnSpc>
                <a:spcBef>
                  <a:spcPts val="180"/>
                </a:spcBef>
              </a:pPr>
              <a:r>
                <a:rPr lang="fr-FR" sz="700" noProof="0" dirty="0">
                  <a:solidFill>
                    <a:srgbClr val="333333"/>
                  </a:solidFill>
                  <a:latin typeface="Arial"/>
                  <a:cs typeface="Arial"/>
                </a:rPr>
                <a:t>Possibilité offerte aux personnes ayant des problèmes de santé de réduire leur temps de travail</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85</a:t>
              </a:r>
              <a:endParaRPr lang="en-GB" sz="1000" noProof="0" dirty="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dirty="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dirty="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dirty="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53</a:t>
              </a:r>
              <a:endParaRPr lang="en-GB" sz="1000" noProof="0" dirty="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dirty="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dirty="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dirty="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48</a:t>
              </a:r>
              <a:endParaRPr lang="en-GB" sz="1500" baseline="5555" noProof="0" dirty="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66</a:t>
              </a:r>
              <a:endParaRPr lang="en-GB" sz="1000" noProof="0" dirty="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dirty="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dirty="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64</a:t>
              </a:r>
              <a:endParaRPr lang="en-GB" sz="1000" noProof="0" dirty="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73</a:t>
              </a:r>
              <a:endParaRPr lang="en-GB" sz="1000" noProof="0" dirty="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dirty="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67</a:t>
              </a:r>
              <a:endParaRPr lang="en-GB" sz="1000" noProof="0" dirty="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dirty="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71</a:t>
              </a:r>
              <a:endParaRPr lang="en-GB" sz="1000" noProof="0" dirty="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dirty="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dirty="0">
                  <a:solidFill>
                    <a:srgbClr val="191919"/>
                  </a:solidFill>
                  <a:latin typeface="Arial"/>
                  <a:cs typeface="Arial"/>
                </a:rPr>
                <a:t>59</a:t>
              </a:r>
              <a:endParaRPr lang="en-GB" sz="1000" noProof="0" dirty="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49</a:t>
              </a:r>
              <a:endParaRPr lang="en-GB" sz="1500" baseline="5555" noProof="0" dirty="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fr-FR" noProof="0" dirty="0"/>
              <a:t>Mesures de prévention des troubles musculosquelettiques </a:t>
            </a:r>
          </a:p>
          <a:p>
            <a:pPr marL="12700">
              <a:spcBef>
                <a:spcPts val="100"/>
              </a:spcBef>
            </a:pPr>
            <a:r>
              <a:rPr lang="fr-FR" sz="1300" dirty="0"/>
              <a:t>Part des lieux de travail en %, UE-27 (2014-2019-2024)</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59" y="4338244"/>
            <a:ext cx="5525992" cy="577081"/>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 de l’UE-27, à l’exception de: </a:t>
            </a:r>
          </a:p>
          <a:p>
            <a:pPr marL="698500" lvl="1" indent="-228600">
              <a:spcBef>
                <a:spcPts val="100"/>
              </a:spcBef>
              <a:buAutoNum type="arabicParenBoth"/>
            </a:pPr>
            <a:r>
              <a:rPr lang="fr-FR" sz="700" i="1" noProof="0" dirty="0">
                <a:latin typeface="Arial"/>
                <a:cs typeface="Arial"/>
              </a:rPr>
              <a:t>questions posées uniquement aux établissements signalant le levage ou le déplacement de personnes ou de charges lourdes comme facteur de risque; </a:t>
            </a:r>
          </a:p>
          <a:p>
            <a:pPr marL="698500" lvl="1" indent="-228600">
              <a:spcBef>
                <a:spcPts val="100"/>
              </a:spcBef>
              <a:buAutoNum type="arabicParenBoth"/>
            </a:pPr>
            <a:r>
              <a:rPr lang="fr-FR" sz="700" i="1" noProof="0" dirty="0">
                <a:latin typeface="Arial"/>
                <a:cs typeface="Arial"/>
              </a:rPr>
              <a:t>questions posées uniquement aux établissements signalant des mouvements répétitifs des mains ou des bras comme facteur de risque.</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569075" y="856804"/>
            <a:ext cx="7675823" cy="474489"/>
          </a:xfrm>
          <a:prstGeom prst="rect">
            <a:avLst/>
          </a:prstGeom>
        </p:spPr>
        <p:txBody>
          <a:bodyPr vert="horz" wrap="square" lIns="0" tIns="12700" rIns="0" bIns="0" rtlCol="0">
            <a:spAutoFit/>
          </a:bodyPr>
          <a:lstStyle/>
          <a:p>
            <a:pPr marL="12700" marR="5080" algn="just">
              <a:lnSpc>
                <a:spcPct val="100000"/>
              </a:lnSpc>
              <a:spcBef>
                <a:spcPts val="100"/>
              </a:spcBef>
            </a:pPr>
            <a:r>
              <a:rPr lang="fr-FR" sz="1000" dirty="0"/>
              <a:t>Les petites entreprises accordent davantage de place à la prise de décision des employés, tandis que les plus grandes proposent des mesures plus diversifiées pour prévenir les risques psychosociaux. Dans les plus grands lieux de travail, les principales mesures sont le conseil confidentiel et la formation à la résolution des conflits. Globalement, l’ensemble des mesures a progressé depuis 2014.</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50001" y="1323880"/>
            <a:ext cx="6130025" cy="3128060"/>
            <a:chOff x="475575" y="1374791"/>
            <a:chExt cx="6130025" cy="3324403"/>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dirty="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dirty="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dirty="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dirty="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dirty="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dirty="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dirty="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72</a:t>
              </a:r>
              <a:endParaRPr lang="en-GB" sz="1000" noProof="0" dirty="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44</a:t>
              </a:r>
              <a:endParaRPr lang="en-GB" sz="1000" noProof="0" dirty="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dirty="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28</a:t>
              </a:r>
              <a:endParaRPr lang="en-GB" sz="1000" noProof="0" dirty="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dirty="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68</a:t>
              </a:r>
              <a:endParaRPr lang="en-GB" sz="1000" noProof="0" dirty="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65</a:t>
              </a:r>
              <a:endParaRPr lang="en-GB" sz="1000" noProof="0" dirty="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dirty="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743940" y="4423889"/>
              <a:ext cx="733748" cy="144467"/>
            </a:xfrm>
            <a:prstGeom prst="rect">
              <a:avLst/>
            </a:prstGeom>
          </p:spPr>
          <p:txBody>
            <a:bodyPr vert="horz" wrap="square" lIns="0" tIns="12700" rIns="0" bIns="0" rtlCol="0">
              <a:spAutoFit/>
            </a:bodyPr>
            <a:lstStyle/>
            <a:p>
              <a:pPr marL="12700" algn="ctr">
                <a:lnSpc>
                  <a:spcPct val="100000"/>
                </a:lnSpc>
                <a:spcBef>
                  <a:spcPts val="100"/>
                </a:spcBef>
              </a:pPr>
              <a:r>
                <a:rPr lang="fr-FR" sz="800" noProof="0" dirty="0">
                  <a:solidFill>
                    <a:srgbClr val="333333"/>
                  </a:solidFill>
                  <a:latin typeface="Arial"/>
                  <a:cs typeface="Arial"/>
                </a:rPr>
                <a:t>5-9 employés</a:t>
              </a:r>
            </a:p>
          </p:txBody>
        </p:sp>
        <p:sp>
          <p:nvSpPr>
            <p:cNvPr id="86" name="object 86">
              <a:extLst>
                <a:ext uri="{FF2B5EF4-FFF2-40B4-BE49-F238E27FC236}">
                  <a16:creationId xmlns:a16="http://schemas.microsoft.com/office/drawing/2014/main" id="{537BBD13-41B7-7D10-8B37-D1D49385AC63}"/>
                </a:ext>
              </a:extLst>
            </p:cNvPr>
            <p:cNvSpPr txBox="1"/>
            <p:nvPr/>
          </p:nvSpPr>
          <p:spPr>
            <a:xfrm>
              <a:off x="4629426" y="4423889"/>
              <a:ext cx="789305" cy="275305"/>
            </a:xfrm>
            <a:prstGeom prst="rect">
              <a:avLst/>
            </a:prstGeom>
          </p:spPr>
          <p:txBody>
            <a:bodyPr vert="horz" wrap="square" lIns="0" tIns="12700" rIns="0" bIns="0" rtlCol="0">
              <a:spAutoFit/>
            </a:bodyPr>
            <a:lstStyle/>
            <a:p>
              <a:pPr marL="12700" algn="ctr">
                <a:lnSpc>
                  <a:spcPct val="100000"/>
                </a:lnSpc>
                <a:spcBef>
                  <a:spcPts val="100"/>
                </a:spcBef>
              </a:pPr>
              <a:r>
                <a:rPr lang="fr-FR" sz="800" noProof="0" dirty="0">
                  <a:solidFill>
                    <a:srgbClr val="333333"/>
                  </a:solidFill>
                  <a:latin typeface="Arial"/>
                  <a:cs typeface="Arial"/>
                </a:rPr>
                <a:t>250 employés ou plus</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844247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noProof="0" dirty="0"/>
              <a:t>Mesures de prévention des risques </a:t>
            </a:r>
            <a:r>
              <a:rPr lang="fr-FR" noProof="0" dirty="0" err="1"/>
              <a:t>psychosociaux</a:t>
            </a:r>
            <a:r>
              <a:rPr lang="fr-FR" noProof="0" dirty="0"/>
              <a:t>, par taille d’entreprise</a:t>
            </a:r>
          </a:p>
          <a:p>
            <a:r>
              <a:rPr lang="fr-FR" sz="1300" dirty="0"/>
              <a:t>Part des lieux de travail en %, UE-27 (2024)</a:t>
            </a:r>
          </a:p>
        </p:txBody>
      </p:sp>
      <p:grpSp>
        <p:nvGrpSpPr>
          <p:cNvPr id="111" name="Gruppo 110">
            <a:extLst>
              <a:ext uri="{FF2B5EF4-FFF2-40B4-BE49-F238E27FC236}">
                <a16:creationId xmlns:a16="http://schemas.microsoft.com/office/drawing/2014/main" id="{3947150C-4AD0-5A71-48A2-78883AAFA70B}"/>
              </a:ext>
            </a:extLst>
          </p:cNvPr>
          <p:cNvGrpSpPr/>
          <p:nvPr/>
        </p:nvGrpSpPr>
        <p:grpSpPr>
          <a:xfrm>
            <a:off x="7020272" y="2226310"/>
            <a:ext cx="1368152" cy="2050149"/>
            <a:chOff x="7020272" y="2226310"/>
            <a:chExt cx="1368152" cy="2050149"/>
          </a:xfrm>
        </p:grpSpPr>
        <p:grpSp>
          <p:nvGrpSpPr>
            <p:cNvPr id="74" name="Gruppo 73">
              <a:extLst>
                <a:ext uri="{FF2B5EF4-FFF2-40B4-BE49-F238E27FC236}">
                  <a16:creationId xmlns:a16="http://schemas.microsoft.com/office/drawing/2014/main" id="{1049B2B2-EDA4-9ED3-77B5-A5CA07007C11}"/>
                </a:ext>
              </a:extLst>
            </p:cNvPr>
            <p:cNvGrpSpPr/>
            <p:nvPr/>
          </p:nvGrpSpPr>
          <p:grpSpPr>
            <a:xfrm>
              <a:off x="7020272" y="3474942"/>
              <a:ext cx="775980" cy="315618"/>
              <a:chOff x="7032307" y="2687474"/>
              <a:chExt cx="775980" cy="315618"/>
            </a:xfrm>
          </p:grpSpPr>
          <p:sp>
            <p:nvSpPr>
              <p:cNvPr id="91" name="object 91">
                <a:extLst>
                  <a:ext uri="{FF2B5EF4-FFF2-40B4-BE49-F238E27FC236}">
                    <a16:creationId xmlns:a16="http://schemas.microsoft.com/office/drawing/2014/main" id="{A363B0E2-124C-D19E-4A44-C6AF09821AD2}"/>
                  </a:ext>
                </a:extLst>
              </p:cNvPr>
              <p:cNvSpPr txBox="1"/>
              <p:nvPr/>
            </p:nvSpPr>
            <p:spPr>
              <a:xfrm>
                <a:off x="7317132" y="2687474"/>
                <a:ext cx="491155" cy="289823"/>
              </a:xfrm>
              <a:prstGeom prst="rect">
                <a:avLst/>
              </a:prstGeom>
            </p:spPr>
            <p:txBody>
              <a:bodyPr vert="horz" wrap="square" lIns="0" tIns="12700" rIns="0" bIns="0" rtlCol="0">
                <a:spAutoFit/>
              </a:bodyPr>
              <a:lstStyle/>
              <a:p>
                <a:pPr marL="12700" marR="5080">
                  <a:lnSpc>
                    <a:spcPct val="100000"/>
                  </a:lnSpc>
                  <a:spcBef>
                    <a:spcPts val="100"/>
                  </a:spcBef>
                </a:pPr>
                <a:r>
                  <a:rPr lang="fr-FR" sz="600" noProof="0" dirty="0">
                    <a:solidFill>
                      <a:srgbClr val="333333"/>
                    </a:solidFill>
                    <a:latin typeface="Arial"/>
                    <a:cs typeface="Arial"/>
                  </a:rPr>
                  <a:t>Formation à la résolution des conflits</a:t>
                </a:r>
              </a:p>
            </p:txBody>
          </p:sp>
          <p:sp>
            <p:nvSpPr>
              <p:cNvPr id="92" name="object 92">
                <a:extLst>
                  <a:ext uri="{FF2B5EF4-FFF2-40B4-BE49-F238E27FC236}">
                    <a16:creationId xmlns:a16="http://schemas.microsoft.com/office/drawing/2014/main" id="{6B6A8E05-F56E-DB30-A09D-FF2F43BCE688}"/>
                  </a:ext>
                </a:extLst>
              </p:cNvPr>
              <p:cNvSpPr/>
              <p:nvPr/>
            </p:nvSpPr>
            <p:spPr>
              <a:xfrm>
                <a:off x="7032307" y="2723692"/>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dirty="0"/>
              </a:p>
            </p:txBody>
          </p:sp>
        </p:grpSp>
        <p:grpSp>
          <p:nvGrpSpPr>
            <p:cNvPr id="99" name="Gruppo 98">
              <a:extLst>
                <a:ext uri="{FF2B5EF4-FFF2-40B4-BE49-F238E27FC236}">
                  <a16:creationId xmlns:a16="http://schemas.microsoft.com/office/drawing/2014/main" id="{E7769421-C384-2A7F-C88D-18A25FADDCB4}"/>
                </a:ext>
              </a:extLst>
            </p:cNvPr>
            <p:cNvGrpSpPr/>
            <p:nvPr/>
          </p:nvGrpSpPr>
          <p:grpSpPr>
            <a:xfrm>
              <a:off x="7020272" y="3894303"/>
              <a:ext cx="1168919" cy="382156"/>
              <a:chOff x="7032307" y="3498596"/>
              <a:chExt cx="1168919" cy="382156"/>
            </a:xfrm>
          </p:grpSpPr>
          <p:sp>
            <p:nvSpPr>
              <p:cNvPr id="94" name="object 95">
                <a:extLst>
                  <a:ext uri="{FF2B5EF4-FFF2-40B4-BE49-F238E27FC236}">
                    <a16:creationId xmlns:a16="http://schemas.microsoft.com/office/drawing/2014/main" id="{D1633E74-E651-D83B-4AFA-1C9A815A963D}"/>
                  </a:ext>
                </a:extLst>
              </p:cNvPr>
              <p:cNvSpPr txBox="1"/>
              <p:nvPr/>
            </p:nvSpPr>
            <p:spPr>
              <a:xfrm>
                <a:off x="7317132" y="3498596"/>
                <a:ext cx="884094" cy="382156"/>
              </a:xfrm>
              <a:prstGeom prst="rect">
                <a:avLst/>
              </a:prstGeom>
            </p:spPr>
            <p:txBody>
              <a:bodyPr vert="horz" wrap="square" lIns="0" tIns="12700" rIns="0" bIns="0" rtlCol="0">
                <a:spAutoFit/>
              </a:bodyPr>
              <a:lstStyle/>
              <a:p>
                <a:pPr marL="12700" marR="5080">
                  <a:lnSpc>
                    <a:spcPct val="100000"/>
                  </a:lnSpc>
                  <a:spcBef>
                    <a:spcPts val="100"/>
                  </a:spcBef>
                </a:pPr>
                <a:r>
                  <a:rPr lang="fr-FR" sz="600" noProof="0" dirty="0">
                    <a:solidFill>
                      <a:srgbClr val="333333"/>
                    </a:solidFill>
                    <a:latin typeface="Arial"/>
                    <a:cs typeface="Arial"/>
                  </a:rPr>
                  <a:t>Intervention en cas d’horaires de travail excessivement longs ou irréguliers</a:t>
                </a:r>
              </a:p>
            </p:txBody>
          </p:sp>
          <p:sp>
            <p:nvSpPr>
              <p:cNvPr id="95" name="object 96">
                <a:extLst>
                  <a:ext uri="{FF2B5EF4-FFF2-40B4-BE49-F238E27FC236}">
                    <a16:creationId xmlns:a16="http://schemas.microsoft.com/office/drawing/2014/main" id="{FF7CA221-5541-740B-45E9-4E692BAE7B4B}"/>
                  </a:ext>
                </a:extLst>
              </p:cNvPr>
              <p:cNvSpPr/>
              <p:nvPr/>
            </p:nvSpPr>
            <p:spPr>
              <a:xfrm>
                <a:off x="7032307" y="3534816"/>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B753D39-424F-0F0C-2B70-D14EE992A1FE}"/>
                </a:ext>
              </a:extLst>
            </p:cNvPr>
            <p:cNvGrpSpPr/>
            <p:nvPr/>
          </p:nvGrpSpPr>
          <p:grpSpPr>
            <a:xfrm>
              <a:off x="7020272" y="2226310"/>
              <a:ext cx="1368152" cy="382156"/>
              <a:chOff x="7032307" y="3093035"/>
              <a:chExt cx="1368152" cy="382156"/>
            </a:xfrm>
          </p:grpSpPr>
          <p:sp>
            <p:nvSpPr>
              <p:cNvPr id="103" name="object 87">
                <a:extLst>
                  <a:ext uri="{FF2B5EF4-FFF2-40B4-BE49-F238E27FC236}">
                    <a16:creationId xmlns:a16="http://schemas.microsoft.com/office/drawing/2014/main" id="{DF021667-6C89-D00F-CA2A-4D2306304A7F}"/>
                  </a:ext>
                </a:extLst>
              </p:cNvPr>
              <p:cNvSpPr txBox="1"/>
              <p:nvPr/>
            </p:nvSpPr>
            <p:spPr>
              <a:xfrm>
                <a:off x="7317133" y="3093035"/>
                <a:ext cx="1083326" cy="382156"/>
              </a:xfrm>
              <a:prstGeom prst="rect">
                <a:avLst/>
              </a:prstGeom>
            </p:spPr>
            <p:txBody>
              <a:bodyPr vert="horz" wrap="square" lIns="0" tIns="12700" rIns="0" bIns="0" rtlCol="0">
                <a:spAutoFit/>
              </a:bodyPr>
              <a:lstStyle/>
              <a:p>
                <a:pPr marL="12700" marR="5080">
                  <a:lnSpc>
                    <a:spcPct val="100000"/>
                  </a:lnSpc>
                  <a:spcBef>
                    <a:spcPts val="100"/>
                  </a:spcBef>
                </a:pPr>
                <a:r>
                  <a:rPr lang="fr-FR" sz="600" noProof="0" dirty="0">
                    <a:solidFill>
                      <a:srgbClr val="333333"/>
                    </a:solidFill>
                    <a:latin typeface="Arial"/>
                    <a:cs typeface="Arial"/>
                  </a:rPr>
                  <a:t>Autoriser les employés à prendre davantage de décisions sur la manière d’effectuer leur travail</a:t>
                </a:r>
              </a:p>
            </p:txBody>
          </p:sp>
          <p:sp>
            <p:nvSpPr>
              <p:cNvPr id="104" name="object 88">
                <a:extLst>
                  <a:ext uri="{FF2B5EF4-FFF2-40B4-BE49-F238E27FC236}">
                    <a16:creationId xmlns:a16="http://schemas.microsoft.com/office/drawing/2014/main" id="{51088ADA-5990-4095-1724-50FDB7DCB799}"/>
                  </a:ext>
                </a:extLst>
              </p:cNvPr>
              <p:cNvSpPr/>
              <p:nvPr/>
            </p:nvSpPr>
            <p:spPr>
              <a:xfrm>
                <a:off x="7032307" y="3129254"/>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FFD93069-7D41-A315-E00B-4F34A0FD5ED1}"/>
                </a:ext>
              </a:extLst>
            </p:cNvPr>
            <p:cNvGrpSpPr/>
            <p:nvPr/>
          </p:nvGrpSpPr>
          <p:grpSpPr>
            <a:xfrm>
              <a:off x="7020272" y="2645671"/>
              <a:ext cx="1224626" cy="382156"/>
              <a:chOff x="7032307" y="3903754"/>
              <a:chExt cx="1224626" cy="382156"/>
            </a:xfrm>
          </p:grpSpPr>
          <p:sp>
            <p:nvSpPr>
              <p:cNvPr id="106" name="object 94">
                <a:extLst>
                  <a:ext uri="{FF2B5EF4-FFF2-40B4-BE49-F238E27FC236}">
                    <a16:creationId xmlns:a16="http://schemas.microsoft.com/office/drawing/2014/main" id="{12EB4CEB-714F-F1E0-4E8D-461EA5221002}"/>
                  </a:ext>
                </a:extLst>
              </p:cNvPr>
              <p:cNvSpPr/>
              <p:nvPr/>
            </p:nvSpPr>
            <p:spPr>
              <a:xfrm>
                <a:off x="7032307" y="3940378"/>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107" name="object 95">
                <a:extLst>
                  <a:ext uri="{FF2B5EF4-FFF2-40B4-BE49-F238E27FC236}">
                    <a16:creationId xmlns:a16="http://schemas.microsoft.com/office/drawing/2014/main" id="{EF947E77-EB8B-E82F-EBD5-B2765C469949}"/>
                  </a:ext>
                </a:extLst>
              </p:cNvPr>
              <p:cNvSpPr txBox="1"/>
              <p:nvPr/>
            </p:nvSpPr>
            <p:spPr>
              <a:xfrm>
                <a:off x="7317133" y="3903754"/>
                <a:ext cx="939800" cy="382156"/>
              </a:xfrm>
              <a:prstGeom prst="rect">
                <a:avLst/>
              </a:prstGeom>
            </p:spPr>
            <p:txBody>
              <a:bodyPr vert="horz" wrap="square" lIns="0" tIns="12700" rIns="0" bIns="0" rtlCol="0">
                <a:spAutoFit/>
              </a:bodyPr>
              <a:lstStyle/>
              <a:p>
                <a:pPr marR="0" algn="l" rtl="0"/>
                <a:r>
                  <a:rPr lang="fr-FR" sz="600" noProof="0" dirty="0">
                    <a:solidFill>
                      <a:srgbClr val="333333"/>
                    </a:solidFill>
                    <a:latin typeface="Arial"/>
                    <a:cs typeface="Arial"/>
                  </a:rPr>
                  <a:t>Réorganisation du travail afin de réduire les exigences professionnelles et la pression au travail</a:t>
                </a:r>
              </a:p>
            </p:txBody>
          </p:sp>
        </p:grpSp>
        <p:grpSp>
          <p:nvGrpSpPr>
            <p:cNvPr id="108" name="Gruppo 107">
              <a:extLst>
                <a:ext uri="{FF2B5EF4-FFF2-40B4-BE49-F238E27FC236}">
                  <a16:creationId xmlns:a16="http://schemas.microsoft.com/office/drawing/2014/main" id="{2F9BF42F-96B1-0682-4915-A456454634FE}"/>
                </a:ext>
              </a:extLst>
            </p:cNvPr>
            <p:cNvGrpSpPr/>
            <p:nvPr/>
          </p:nvGrpSpPr>
          <p:grpSpPr>
            <a:xfrm>
              <a:off x="7020272" y="3055581"/>
              <a:ext cx="975080" cy="315616"/>
              <a:chOff x="7032307" y="2281914"/>
              <a:chExt cx="975080" cy="315616"/>
            </a:xfrm>
          </p:grpSpPr>
          <p:sp>
            <p:nvSpPr>
              <p:cNvPr id="109" name="object 89">
                <a:extLst>
                  <a:ext uri="{FF2B5EF4-FFF2-40B4-BE49-F238E27FC236}">
                    <a16:creationId xmlns:a16="http://schemas.microsoft.com/office/drawing/2014/main" id="{588C566E-2B63-BF68-8DEF-5340A3A904CB}"/>
                  </a:ext>
                </a:extLst>
              </p:cNvPr>
              <p:cNvSpPr txBox="1"/>
              <p:nvPr/>
            </p:nvSpPr>
            <p:spPr>
              <a:xfrm>
                <a:off x="7317133" y="2281914"/>
                <a:ext cx="690254" cy="289823"/>
              </a:xfrm>
              <a:prstGeom prst="rect">
                <a:avLst/>
              </a:prstGeom>
            </p:spPr>
            <p:txBody>
              <a:bodyPr vert="horz" wrap="square" lIns="0" tIns="12700" rIns="0" bIns="0" rtlCol="0">
                <a:spAutoFit/>
              </a:bodyPr>
              <a:lstStyle/>
              <a:p>
                <a:pPr marL="12700" marR="5080">
                  <a:lnSpc>
                    <a:spcPct val="100000"/>
                  </a:lnSpc>
                  <a:spcBef>
                    <a:spcPts val="100"/>
                  </a:spcBef>
                </a:pPr>
                <a:r>
                  <a:rPr lang="fr-FR" sz="600" noProof="0" dirty="0">
                    <a:solidFill>
                      <a:srgbClr val="333333"/>
                    </a:solidFill>
                    <a:latin typeface="Arial"/>
                    <a:cs typeface="Arial"/>
                  </a:rPr>
                  <a:t>Conseil confidentiel à destination des employés</a:t>
                </a:r>
              </a:p>
            </p:txBody>
          </p:sp>
          <p:sp>
            <p:nvSpPr>
              <p:cNvPr id="110" name="object 90">
                <a:extLst>
                  <a:ext uri="{FF2B5EF4-FFF2-40B4-BE49-F238E27FC236}">
                    <a16:creationId xmlns:a16="http://schemas.microsoft.com/office/drawing/2014/main" id="{F31B309B-CEF9-46EF-0B81-FE12FFF8497D}"/>
                  </a:ext>
                </a:extLst>
              </p:cNvPr>
              <p:cNvSpPr/>
              <p:nvPr/>
            </p:nvSpPr>
            <p:spPr>
              <a:xfrm>
                <a:off x="7032307" y="231813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dirty="0"/>
              </a:p>
            </p:txBody>
          </p:sp>
        </p:grpSp>
      </p:grpSp>
      <p:sp>
        <p:nvSpPr>
          <p:cNvPr id="16" name="object 5">
            <a:extLst>
              <a:ext uri="{FF2B5EF4-FFF2-40B4-BE49-F238E27FC236}">
                <a16:creationId xmlns:a16="http://schemas.microsoft.com/office/drawing/2014/main" id="{711B27F9-CE09-5516-0EDB-DEB570C2D894}"/>
              </a:ext>
            </a:extLst>
          </p:cNvPr>
          <p:cNvSpPr txBox="1"/>
          <p:nvPr/>
        </p:nvSpPr>
        <p:spPr>
          <a:xfrm>
            <a:off x="518274" y="445326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fr-FR" sz="700" i="1" noProof="0">
                <a:latin typeface="Arial"/>
                <a:cs typeface="Arial"/>
              </a:rPr>
              <a:t>Base: questions posées à tous les établissements de l’UE-27.</a:t>
            </a: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18274" y="1131590"/>
            <a:ext cx="3380642" cy="1397819"/>
          </a:xfrm>
          <a:prstGeom prst="rect">
            <a:avLst/>
          </a:prstGeom>
        </p:spPr>
        <p:txBody>
          <a:bodyPr vert="horz" wrap="square" lIns="0" tIns="12700" rIns="0" bIns="0" rtlCol="0">
            <a:spAutoFit/>
          </a:bodyPr>
          <a:lstStyle/>
          <a:p>
            <a:pPr marL="12700" marR="5080" algn="just">
              <a:lnSpc>
                <a:spcPct val="100000"/>
              </a:lnSpc>
              <a:spcAft>
                <a:spcPts val="1200"/>
              </a:spcAft>
            </a:pPr>
            <a:r>
              <a:rPr lang="fr-FR" sz="1000" dirty="0"/>
              <a:t>Les mesures de prévention des risques psychosociaux manquent souvent d’implication des travailleurs, mais de nettes disparités apparaissent entre les pays en 2024: les travailleurs seraient impliqués dans ce type de mesures dans 77 % des lieux de travail en Suède et 76 % au Danemark, contre 40 % en Pologne et 43 % à Chypre.</a:t>
            </a:r>
          </a:p>
          <a:p>
            <a:pPr marL="12700" marR="5080" algn="just">
              <a:lnSpc>
                <a:spcPct val="100000"/>
              </a:lnSpc>
              <a:spcAft>
                <a:spcPts val="1200"/>
              </a:spcAft>
            </a:pPr>
            <a:r>
              <a:rPr lang="fr-FR" sz="1000" dirty="0"/>
              <a:t>Globalement, l’UE-27 enregistre une légère mais constante baisse, passant de 63 % en 2014 à 55 % en 2024.</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450000" y="42759"/>
            <a:ext cx="8514488" cy="584775"/>
          </a:xfrm>
          <a:prstGeom prst="rect">
            <a:avLst/>
          </a:prstGeom>
        </p:spPr>
        <p:txBody>
          <a:bodyPr vert="horz" lIns="91440" tIns="45720" rIns="91440" bIns="45720" rtlCol="0" anchor="ctr">
            <a:noAutofit/>
          </a:bodyPr>
          <a:lstStyle/>
          <a:p>
            <a:pPr>
              <a:lnSpc>
                <a:spcPct val="90000"/>
              </a:lnSpc>
            </a:pPr>
            <a:r>
              <a:rPr lang="fr-FR" dirty="0"/>
              <a:t>Implication des employés dans les mesures visant à prévenir les risques psychosociaux, par pays </a:t>
            </a:r>
            <a:r>
              <a:rPr lang="fr-FR" sz="1300" dirty="0"/>
              <a:t>Part des lieux de travail en % (2024)</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330264"/>
            <a:ext cx="3429924" cy="228268"/>
          </a:xfrm>
          <a:prstGeom prst="rect">
            <a:avLst/>
          </a:prstGeom>
        </p:spPr>
        <p:txBody>
          <a:bodyPr vert="horz" wrap="square" lIns="0" tIns="12700" rIns="0" bIns="0" rtlCol="0">
            <a:spAutoFit/>
          </a:bodyPr>
          <a:lstStyle/>
          <a:p>
            <a:pPr marL="12700" marR="5080">
              <a:lnSpc>
                <a:spcPct val="100000"/>
              </a:lnSpc>
              <a:spcBef>
                <a:spcPts val="100"/>
              </a:spcBef>
            </a:pPr>
            <a:r>
              <a:rPr lang="fr-FR" sz="700" i="1" noProof="0" dirty="0">
                <a:latin typeface="Arial"/>
                <a:cs typeface="Arial"/>
              </a:rPr>
              <a:t>Base: questions posées aux établissements de l’UE-27 déclarant avoir mis en place au moins une mesure de prévention des risques psychosociaux. </a:t>
            </a: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r="-1031"/>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7622653" cy="310959"/>
          </a:xfrm>
        </p:spPr>
        <p:txBody>
          <a:bodyPr/>
          <a:lstStyle/>
          <a:p>
            <a:r>
              <a:rPr lang="fr-FR" noProof="0" dirty="0"/>
              <a:t>Principales raisons de s’engager en matière de sécurité et de santé</a:t>
            </a:r>
            <a:br>
              <a:rPr lang="fr-FR" sz="1600" dirty="0"/>
            </a:br>
            <a:r>
              <a:rPr lang="fr-FR" sz="1300" dirty="0"/>
              <a:t>Part des lieux de travail en %, UE-27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699542"/>
            <a:ext cx="7668124" cy="607071"/>
          </a:xfrm>
          <a:prstGeom prst="rect">
            <a:avLst/>
          </a:prstGeom>
        </p:spPr>
        <p:txBody>
          <a:bodyPr vert="horz" wrap="square" lIns="90000" tIns="72000" rIns="90000" bIns="72000" rtlCol="0">
            <a:spAutoFit/>
          </a:bodyPr>
          <a:lstStyle/>
          <a:p>
            <a:pPr marL="12700">
              <a:lnSpc>
                <a:spcPct val="100000"/>
              </a:lnSpc>
              <a:spcBef>
                <a:spcPts val="100"/>
              </a:spcBef>
            </a:pPr>
            <a:r>
              <a:rPr lang="fr-FR" sz="1000" noProof="0" dirty="0">
                <a:latin typeface="Arial"/>
                <a:cs typeface="Arial"/>
              </a:rPr>
              <a:t>Les raisons motivant l’engagement en matière de sécurité et de santé restent stables au cours des dix dernières années.</a:t>
            </a:r>
          </a:p>
          <a:p>
            <a:pPr marL="12700" algn="just">
              <a:lnSpc>
                <a:spcPct val="100000"/>
              </a:lnSpc>
            </a:pPr>
            <a:r>
              <a:rPr lang="fr-FR" sz="1000" noProof="0" dirty="0">
                <a:latin typeface="Arial"/>
                <a:cs typeface="Arial"/>
              </a:rPr>
              <a:t>Les obligations légales arrivent systématiquement en tête dans la plupart des pays, mais d’autres raisons obtiennent également des scores élevés.</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716283"/>
            <a:chOff x="389404" y="1358553"/>
            <a:chExt cx="6526906" cy="2716283"/>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100</a:t>
              </a:r>
              <a:endParaRPr lang="en-GB" sz="800" noProof="0" dirty="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dirty="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dirty="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dirty="0">
                  <a:solidFill>
                    <a:srgbClr val="666666"/>
                  </a:solidFill>
                  <a:latin typeface="Arial"/>
                  <a:cs typeface="Arial"/>
                </a:rPr>
                <a:t>0</a:t>
              </a:r>
              <a:endParaRPr lang="en-GB" sz="800" noProof="0" dirty="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60</a:t>
              </a:r>
              <a:endParaRPr lang="en-GB" sz="800" noProof="0" dirty="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80</a:t>
              </a:r>
              <a:endParaRPr lang="en-GB" sz="800" noProof="0" dirty="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40</a:t>
              </a:r>
              <a:endParaRPr lang="en-GB" sz="800" noProof="0" dirty="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20</a:t>
              </a:r>
              <a:endParaRPr lang="en-GB" sz="800" noProof="0" dirty="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920191" y="3698902"/>
              <a:ext cx="610870" cy="243656"/>
            </a:xfrm>
            <a:prstGeom prst="rect">
              <a:avLst/>
            </a:prstGeom>
          </p:spPr>
          <p:txBody>
            <a:bodyPr vert="horz" wrap="square" lIns="0" tIns="12700" rIns="0" bIns="0" rtlCol="0">
              <a:spAutoFit/>
            </a:bodyPr>
            <a:lstStyle/>
            <a:p>
              <a:pPr algn="ctr">
                <a:lnSpc>
                  <a:spcPts val="930"/>
                </a:lnSpc>
                <a:spcBef>
                  <a:spcPts val="100"/>
                </a:spcBef>
              </a:pPr>
              <a:r>
                <a:rPr lang="fr-FR" sz="900" noProof="0">
                  <a:solidFill>
                    <a:srgbClr val="333333"/>
                  </a:solidFill>
                  <a:latin typeface="Arial"/>
                  <a:cs typeface="Arial"/>
                </a:rPr>
                <a:t>Respect des obligations</a:t>
              </a:r>
            </a:p>
            <a:p>
              <a:pPr algn="ctr">
                <a:lnSpc>
                  <a:spcPts val="930"/>
                </a:lnSpc>
              </a:pPr>
              <a:r>
                <a:rPr lang="fr-FR" sz="900" noProof="0">
                  <a:solidFill>
                    <a:srgbClr val="333333"/>
                  </a:solidFill>
                  <a:latin typeface="Arial"/>
                  <a:cs typeface="Arial"/>
                </a:rPr>
                <a:t>légales</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dirty="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35233" y="3698916"/>
              <a:ext cx="967691" cy="369332"/>
            </a:xfrm>
            <a:prstGeom prst="rect">
              <a:avLst/>
            </a:prstGeom>
          </p:spPr>
          <p:txBody>
            <a:bodyPr vert="horz" wrap="square" lIns="0" tIns="22860" rIns="0" bIns="0" rtlCol="0">
              <a:spAutoFit/>
            </a:bodyPr>
            <a:lstStyle/>
            <a:p>
              <a:pPr marL="12065" marR="5080" indent="-635" algn="ctr">
                <a:lnSpc>
                  <a:spcPts val="900"/>
                </a:lnSpc>
                <a:spcBef>
                  <a:spcPts val="180"/>
                </a:spcBef>
              </a:pPr>
              <a:r>
                <a:rPr lang="fr-FR" sz="900" noProof="0">
                  <a:solidFill>
                    <a:srgbClr val="333333"/>
                  </a:solidFill>
                  <a:latin typeface="Arial"/>
                  <a:cs typeface="Arial"/>
                </a:rPr>
                <a:t>Répondre aux attentes des employés ou de leurs représentants</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dirty="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529345" y="3698916"/>
              <a:ext cx="683895" cy="375920"/>
            </a:xfrm>
            <a:prstGeom prst="rect">
              <a:avLst/>
            </a:prstGeom>
          </p:spPr>
          <p:txBody>
            <a:bodyPr vert="horz" wrap="square" lIns="0" tIns="22860" rIns="0" bIns="0" rtlCol="0">
              <a:spAutoFit/>
            </a:bodyPr>
            <a:lstStyle/>
            <a:p>
              <a:pPr marL="12065" marR="5080" algn="ctr">
                <a:lnSpc>
                  <a:spcPts val="900"/>
                </a:lnSpc>
                <a:spcBef>
                  <a:spcPts val="180"/>
                </a:spcBef>
              </a:pPr>
              <a:r>
                <a:rPr lang="fr-FR" sz="900" noProof="0">
                  <a:solidFill>
                    <a:srgbClr val="333333"/>
                  </a:solidFill>
                  <a:latin typeface="Arial"/>
                  <a:cs typeface="Arial"/>
                </a:rPr>
                <a:t>Préserver la réputation de l’organisation</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dirty="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316897" y="3698916"/>
              <a:ext cx="678815" cy="375920"/>
            </a:xfrm>
            <a:prstGeom prst="rect">
              <a:avLst/>
            </a:prstGeom>
          </p:spPr>
          <p:txBody>
            <a:bodyPr vert="horz" wrap="square" lIns="0" tIns="22860" rIns="0" bIns="0" rtlCol="0">
              <a:spAutoFit/>
            </a:bodyPr>
            <a:lstStyle/>
            <a:p>
              <a:pPr marL="12700" marR="5080" indent="-635" algn="ctr">
                <a:lnSpc>
                  <a:spcPts val="900"/>
                </a:lnSpc>
                <a:spcBef>
                  <a:spcPts val="180"/>
                </a:spcBef>
              </a:pPr>
              <a:r>
                <a:rPr lang="fr-FR" sz="900" noProof="0">
                  <a:solidFill>
                    <a:srgbClr val="333333"/>
                  </a:solidFill>
                  <a:latin typeface="Arial"/>
                  <a:cs typeface="Arial"/>
                </a:rPr>
                <a:t>Éviter les amendes de l’inspection du travail</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dirty="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dirty="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740954" y="3698916"/>
              <a:ext cx="683895" cy="375920"/>
            </a:xfrm>
            <a:prstGeom prst="rect">
              <a:avLst/>
            </a:prstGeom>
          </p:spPr>
          <p:txBody>
            <a:bodyPr vert="horz" wrap="square" lIns="0" tIns="22860" rIns="0" bIns="0" rtlCol="0">
              <a:spAutoFit/>
            </a:bodyPr>
            <a:lstStyle/>
            <a:p>
              <a:pPr marL="12700" marR="5080" indent="28575" algn="ctr">
                <a:lnSpc>
                  <a:spcPts val="900"/>
                </a:lnSpc>
                <a:spcBef>
                  <a:spcPts val="180"/>
                </a:spcBef>
              </a:pPr>
              <a:r>
                <a:rPr lang="fr-FR" sz="900" noProof="0">
                  <a:solidFill>
                    <a:srgbClr val="333333"/>
                  </a:solidFill>
                  <a:latin typeface="Arial"/>
                  <a:cs typeface="Arial"/>
                </a:rPr>
                <a:t>Maintenir</a:t>
              </a:r>
              <a:br>
                <a:rPr lang="fr-FR" sz="900" noProof="0">
                  <a:solidFill>
                    <a:srgbClr val="333333"/>
                  </a:solidFill>
                  <a:latin typeface="Arial"/>
                  <a:cs typeface="Arial"/>
                </a:rPr>
              </a:br>
              <a:r>
                <a:rPr lang="fr-FR" sz="900" noProof="0">
                  <a:solidFill>
                    <a:srgbClr val="333333"/>
                  </a:solidFill>
                  <a:latin typeface="Arial"/>
                  <a:cs typeface="Arial"/>
                </a:rPr>
                <a:t>ou accroître la productivité</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438150" y="4309417"/>
            <a:ext cx="1714500"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tous les établissements de l’UE-27.</a:t>
            </a: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2877269901"/>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856804"/>
            <a:ext cx="7747342" cy="151323"/>
          </a:xfrm>
          <a:prstGeom prst="rect">
            <a:avLst/>
          </a:prstGeom>
        </p:spPr>
        <p:txBody>
          <a:bodyPr vert="horz" wrap="square" lIns="0" tIns="12700" rIns="0" bIns="0" rtlCol="0">
            <a:spAutoFit/>
          </a:bodyPr>
          <a:lstStyle/>
          <a:p>
            <a:pPr marL="12700">
              <a:lnSpc>
                <a:spcPct val="100000"/>
              </a:lnSpc>
              <a:spcBef>
                <a:spcPts val="100"/>
              </a:spcBef>
            </a:pPr>
            <a:r>
              <a:rPr lang="fr-FR" sz="900" noProof="0" dirty="0">
                <a:latin typeface="Arial"/>
                <a:cs typeface="Arial"/>
              </a:rPr>
              <a:t>L’Europe présente une situation très contrastée en matière de visites de l’inspection du travail, lesquelles sont globalement en recul depuis 2014.</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fr-FR" noProof="0" dirty="0"/>
              <a:t>Visites des inspecteurs du travail, par pays </a:t>
            </a:r>
          </a:p>
          <a:p>
            <a:pPr marL="12700">
              <a:spcBef>
                <a:spcPts val="100"/>
              </a:spcBef>
            </a:pPr>
            <a:r>
              <a:rPr lang="fr-FR" sz="1300" dirty="0"/>
              <a:t>Part des lieux de travail en % (2014-2024)</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a:t>
            </a: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E0C2411F-5DB4-9BEB-44A9-42550FE2DC99}"/>
              </a:ext>
            </a:extLst>
          </p:cNvPr>
          <p:cNvSpPr txBox="1">
            <a:spLocks noGrp="1"/>
          </p:cNvSpPr>
          <p:nvPr>
            <p:ph type="title"/>
          </p:nvPr>
        </p:nvSpPr>
        <p:spPr>
          <a:xfrm>
            <a:off x="345280" y="42759"/>
            <a:ext cx="8619208" cy="584775"/>
          </a:xfrm>
          <a:prstGeom prst="rect">
            <a:avLst/>
          </a:prstGeom>
        </p:spPr>
        <p:txBody>
          <a:bodyPr vert="horz" lIns="91440" tIns="45720" rIns="91440" bIns="45720" rtlCol="0" anchor="ctr">
            <a:noAutofit/>
          </a:bodyPr>
          <a:lstStyle/>
          <a:p>
            <a:r>
              <a:rPr lang="fr-FR" dirty="0"/>
              <a:t>Exigences des clients ou des fournisseurs en matière de normes de SST, </a:t>
            </a:r>
            <a:br>
              <a:rPr lang="fr-FR" dirty="0"/>
            </a:br>
            <a:r>
              <a:rPr lang="fr-FR" dirty="0"/>
              <a:t>par secteur </a:t>
            </a:r>
            <a:r>
              <a:rPr lang="fr-FR" sz="1300" dirty="0"/>
              <a:t>Part des lieux de travail en %, UE-27 (2024)</a:t>
            </a:r>
          </a:p>
        </p:txBody>
      </p:sp>
      <p:sp>
        <p:nvSpPr>
          <p:cNvPr id="6" name="object 4">
            <a:extLst>
              <a:ext uri="{FF2B5EF4-FFF2-40B4-BE49-F238E27FC236}">
                <a16:creationId xmlns:a16="http://schemas.microsoft.com/office/drawing/2014/main" id="{FDB2E03B-D7FF-D45B-2C5C-84C991950212}"/>
              </a:ext>
            </a:extLst>
          </p:cNvPr>
          <p:cNvSpPr txBox="1"/>
          <p:nvPr/>
        </p:nvSpPr>
        <p:spPr>
          <a:xfrm>
            <a:off x="569074" y="856804"/>
            <a:ext cx="7603319" cy="474489"/>
          </a:xfrm>
          <a:prstGeom prst="rect">
            <a:avLst/>
          </a:prstGeom>
        </p:spPr>
        <p:txBody>
          <a:bodyPr vert="horz" wrap="square" lIns="0" tIns="12700" rIns="0" bIns="0" rtlCol="0">
            <a:spAutoFit/>
          </a:bodyPr>
          <a:lstStyle/>
          <a:p>
            <a:pPr marL="12700" marR="5080" algn="just">
              <a:lnSpc>
                <a:spcPct val="100000"/>
              </a:lnSpc>
              <a:spcBef>
                <a:spcPts val="100"/>
              </a:spcBef>
            </a:pPr>
            <a:r>
              <a:rPr lang="fr-FR" sz="1000" noProof="0" dirty="0">
                <a:latin typeface="Arial"/>
                <a:cs typeface="Arial"/>
              </a:rPr>
              <a:t>La moitié des petites entreprises s’engagent en matière de SST en raison d’exigences émanant de clients, de fournisseurs ou de l’organisation elle-même. Les différences sectorielles sont marquées, les exigences variant de 34 % dans les activités financières et d’assurance à 67 % dans la construction.</a:t>
            </a:r>
          </a:p>
        </p:txBody>
      </p:sp>
      <p:grpSp>
        <p:nvGrpSpPr>
          <p:cNvPr id="72" name="Gruppo 71">
            <a:extLst>
              <a:ext uri="{FF2B5EF4-FFF2-40B4-BE49-F238E27FC236}">
                <a16:creationId xmlns:a16="http://schemas.microsoft.com/office/drawing/2014/main" id="{579BF783-6CDA-49EC-7F46-040A33CCDF80}"/>
              </a:ext>
            </a:extLst>
          </p:cNvPr>
          <p:cNvGrpSpPr/>
          <p:nvPr/>
        </p:nvGrpSpPr>
        <p:grpSpPr>
          <a:xfrm>
            <a:off x="0" y="1419622"/>
            <a:ext cx="5945104" cy="2881718"/>
            <a:chOff x="-147704" y="1653621"/>
            <a:chExt cx="8290098" cy="2881718"/>
          </a:xfrm>
        </p:grpSpPr>
        <p:sp>
          <p:nvSpPr>
            <p:cNvPr id="7" name="object 5">
              <a:extLst>
                <a:ext uri="{FF2B5EF4-FFF2-40B4-BE49-F238E27FC236}">
                  <a16:creationId xmlns:a16="http://schemas.microsoft.com/office/drawing/2014/main" id="{84682B35-50E5-7FF9-5F6E-9C0727C98B0D}"/>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fr-FR" sz="700" noProof="0">
                  <a:latin typeface="Arial"/>
                  <a:cs typeface="Arial"/>
                </a:rPr>
                <a:t>UE-27</a:t>
              </a:r>
            </a:p>
          </p:txBody>
        </p:sp>
        <p:sp>
          <p:nvSpPr>
            <p:cNvPr id="8" name="object 6">
              <a:extLst>
                <a:ext uri="{FF2B5EF4-FFF2-40B4-BE49-F238E27FC236}">
                  <a16:creationId xmlns:a16="http://schemas.microsoft.com/office/drawing/2014/main" id="{01AACBAE-F855-00CC-81AE-3E2AA2485A27}"/>
                </a:ext>
              </a:extLst>
            </p:cNvPr>
            <p:cNvSpPr txBox="1"/>
            <p:nvPr/>
          </p:nvSpPr>
          <p:spPr>
            <a:xfrm>
              <a:off x="22878"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fr-FR" sz="600" noProof="0">
                  <a:latin typeface="Arial"/>
                  <a:cs typeface="Arial"/>
                </a:rPr>
                <a:t>Industrie manufacturière</a:t>
              </a:r>
            </a:p>
          </p:txBody>
        </p:sp>
        <p:sp>
          <p:nvSpPr>
            <p:cNvPr id="9" name="object 7">
              <a:extLst>
                <a:ext uri="{FF2B5EF4-FFF2-40B4-BE49-F238E27FC236}">
                  <a16:creationId xmlns:a16="http://schemas.microsoft.com/office/drawing/2014/main" id="{0738833F-2FFB-B2F9-EE9A-EBD6F870079E}"/>
                </a:ext>
              </a:extLst>
            </p:cNvPr>
            <p:cNvSpPr txBox="1"/>
            <p:nvPr/>
          </p:nvSpPr>
          <p:spPr>
            <a:xfrm>
              <a:off x="22878" y="3504786"/>
              <a:ext cx="1504601" cy="282129"/>
            </a:xfrm>
            <a:prstGeom prst="rect">
              <a:avLst/>
            </a:prstGeom>
          </p:spPr>
          <p:txBody>
            <a:bodyPr vert="horz" wrap="square" lIns="0" tIns="12700" rIns="0" bIns="0" rtlCol="0">
              <a:spAutoFit/>
            </a:bodyPr>
            <a:lstStyle/>
            <a:p>
              <a:pPr marR="5080" algn="r">
                <a:lnSpc>
                  <a:spcPts val="700"/>
                </a:lnSpc>
                <a:spcBef>
                  <a:spcPts val="100"/>
                </a:spcBef>
              </a:pPr>
              <a:r>
                <a:rPr lang="fr-FR" sz="600" noProof="0">
                  <a:latin typeface="Arial"/>
                  <a:cs typeface="Arial"/>
                </a:rPr>
                <a:t>Activités de services administratifs</a:t>
              </a:r>
              <a:br>
                <a:rPr lang="fr-FR" sz="600" noProof="0">
                  <a:latin typeface="Arial"/>
                  <a:cs typeface="Arial"/>
                </a:rPr>
              </a:br>
              <a:r>
                <a:rPr lang="fr-FR" sz="600" noProof="0">
                  <a:latin typeface="Arial"/>
                  <a:cs typeface="Arial"/>
                </a:rPr>
                <a:t>et de soutien</a:t>
              </a:r>
            </a:p>
          </p:txBody>
        </p:sp>
        <p:sp>
          <p:nvSpPr>
            <p:cNvPr id="10" name="object 8">
              <a:extLst>
                <a:ext uri="{FF2B5EF4-FFF2-40B4-BE49-F238E27FC236}">
                  <a16:creationId xmlns:a16="http://schemas.microsoft.com/office/drawing/2014/main" id="{A806FD58-9113-7C09-1CD7-B6BD8530C29B}"/>
                </a:ext>
              </a:extLst>
            </p:cNvPr>
            <p:cNvSpPr txBox="1"/>
            <p:nvPr/>
          </p:nvSpPr>
          <p:spPr>
            <a:xfrm>
              <a:off x="22878" y="3221060"/>
              <a:ext cx="1504404" cy="192360"/>
            </a:xfrm>
            <a:prstGeom prst="rect">
              <a:avLst/>
            </a:prstGeom>
          </p:spPr>
          <p:txBody>
            <a:bodyPr vert="horz" wrap="square" lIns="0" tIns="12700" rIns="0" bIns="0" rtlCol="0">
              <a:spAutoFit/>
            </a:bodyPr>
            <a:lstStyle/>
            <a:p>
              <a:pPr marR="5080" algn="r">
                <a:lnSpc>
                  <a:spcPts val="700"/>
                </a:lnSpc>
                <a:spcBef>
                  <a:spcPts val="100"/>
                </a:spcBef>
              </a:pPr>
              <a:r>
                <a:rPr lang="fr-FR" sz="600" noProof="0">
                  <a:latin typeface="Arial"/>
                  <a:cs typeface="Arial"/>
                </a:rPr>
                <a:t>Activités pour la santé humaine</a:t>
              </a:r>
              <a:br>
                <a:rPr lang="fr-FR" sz="600" noProof="0">
                  <a:latin typeface="Arial"/>
                  <a:cs typeface="Arial"/>
                </a:rPr>
              </a:br>
              <a:r>
                <a:rPr lang="fr-FR" sz="600" noProof="0">
                  <a:latin typeface="Arial"/>
                  <a:cs typeface="Arial"/>
                </a:rPr>
                <a:t>et l’action sociale</a:t>
              </a:r>
            </a:p>
          </p:txBody>
        </p:sp>
        <p:sp>
          <p:nvSpPr>
            <p:cNvPr id="11" name="object 9">
              <a:extLst>
                <a:ext uri="{FF2B5EF4-FFF2-40B4-BE49-F238E27FC236}">
                  <a16:creationId xmlns:a16="http://schemas.microsoft.com/office/drawing/2014/main" id="{6B666A56-AC9E-C490-96F6-CD6BE6DF13A5}"/>
                </a:ext>
              </a:extLst>
            </p:cNvPr>
            <p:cNvSpPr txBox="1"/>
            <p:nvPr/>
          </p:nvSpPr>
          <p:spPr>
            <a:xfrm>
              <a:off x="22878" y="2932020"/>
              <a:ext cx="1504404" cy="192360"/>
            </a:xfrm>
            <a:prstGeom prst="rect">
              <a:avLst/>
            </a:prstGeom>
          </p:spPr>
          <p:txBody>
            <a:bodyPr vert="horz" wrap="square" lIns="0" tIns="12700" rIns="0" bIns="0" rtlCol="0">
              <a:spAutoFit/>
            </a:bodyPr>
            <a:lstStyle/>
            <a:p>
              <a:pPr marL="12700" algn="r">
                <a:lnSpc>
                  <a:spcPts val="700"/>
                </a:lnSpc>
                <a:spcBef>
                  <a:spcPts val="100"/>
                </a:spcBef>
              </a:pPr>
              <a:r>
                <a:rPr lang="fr-FR" sz="600" noProof="0">
                  <a:latin typeface="Arial"/>
                  <a:cs typeface="Arial"/>
                </a:rPr>
                <a:t>Agriculture, sylviculture</a:t>
              </a:r>
              <a:br>
                <a:rPr lang="fr-FR" sz="600" noProof="0">
                  <a:latin typeface="Arial"/>
                  <a:cs typeface="Arial"/>
                </a:rPr>
              </a:br>
              <a:r>
                <a:rPr lang="fr-FR" sz="600" noProof="0">
                  <a:latin typeface="Arial"/>
                  <a:cs typeface="Arial"/>
                </a:rPr>
                <a:t>et pêche</a:t>
              </a:r>
            </a:p>
          </p:txBody>
        </p:sp>
        <p:sp>
          <p:nvSpPr>
            <p:cNvPr id="12" name="object 10">
              <a:extLst>
                <a:ext uri="{FF2B5EF4-FFF2-40B4-BE49-F238E27FC236}">
                  <a16:creationId xmlns:a16="http://schemas.microsoft.com/office/drawing/2014/main" id="{6B053634-E399-F445-0D7B-6C35016EB452}"/>
                </a:ext>
              </a:extLst>
            </p:cNvPr>
            <p:cNvSpPr txBox="1"/>
            <p:nvPr/>
          </p:nvSpPr>
          <p:spPr>
            <a:xfrm>
              <a:off x="22878" y="2281014"/>
              <a:ext cx="1504905" cy="282129"/>
            </a:xfrm>
            <a:prstGeom prst="rect">
              <a:avLst/>
            </a:prstGeom>
          </p:spPr>
          <p:txBody>
            <a:bodyPr vert="horz" wrap="square" lIns="0" tIns="12700" rIns="0" bIns="0" rtlCol="0">
              <a:spAutoFit/>
            </a:bodyPr>
            <a:lstStyle/>
            <a:p>
              <a:pPr marL="12700" marR="5080" indent="34925" algn="r">
                <a:lnSpc>
                  <a:spcPts val="700"/>
                </a:lnSpc>
                <a:spcBef>
                  <a:spcPts val="100"/>
                </a:spcBef>
              </a:pPr>
              <a:r>
                <a:rPr lang="fr-FR" sz="600" noProof="0" dirty="0">
                  <a:latin typeface="Arial"/>
                  <a:cs typeface="Arial"/>
                </a:rPr>
                <a:t>Production et distribution d’eau: assainissement, gestion des déchets et dépollution</a:t>
              </a:r>
            </a:p>
          </p:txBody>
        </p:sp>
        <p:sp>
          <p:nvSpPr>
            <p:cNvPr id="13" name="object 11">
              <a:extLst>
                <a:ext uri="{FF2B5EF4-FFF2-40B4-BE49-F238E27FC236}">
                  <a16:creationId xmlns:a16="http://schemas.microsoft.com/office/drawing/2014/main" id="{48A467DA-D8BB-DD2B-817C-B17796C0F5A6}"/>
                </a:ext>
              </a:extLst>
            </p:cNvPr>
            <p:cNvSpPr txBox="1"/>
            <p:nvPr/>
          </p:nvSpPr>
          <p:spPr>
            <a:xfrm>
              <a:off x="333769" y="2045569"/>
              <a:ext cx="1193513" cy="192360"/>
            </a:xfrm>
            <a:prstGeom prst="rect">
              <a:avLst/>
            </a:prstGeom>
          </p:spPr>
          <p:txBody>
            <a:bodyPr vert="horz" wrap="square" lIns="0" tIns="12700" rIns="0" bIns="0" rtlCol="0">
              <a:spAutoFit/>
            </a:bodyPr>
            <a:lstStyle/>
            <a:p>
              <a:pPr marL="12700" algn="r">
                <a:lnSpc>
                  <a:spcPts val="700"/>
                </a:lnSpc>
                <a:spcBef>
                  <a:spcPts val="100"/>
                </a:spcBef>
              </a:pPr>
              <a:r>
                <a:rPr lang="fr-FR" sz="600" noProof="0">
                  <a:latin typeface="Arial"/>
                  <a:cs typeface="Arial"/>
                </a:rPr>
                <a:t>Transports</a:t>
              </a:r>
              <a:br>
                <a:rPr lang="fr-FR" sz="600" noProof="0">
                  <a:latin typeface="Arial"/>
                  <a:cs typeface="Arial"/>
                </a:rPr>
              </a:br>
              <a:r>
                <a:rPr lang="fr-FR" sz="600" noProof="0">
                  <a:latin typeface="Arial"/>
                  <a:cs typeface="Arial"/>
                </a:rPr>
                <a:t>et entreposage</a:t>
              </a:r>
            </a:p>
          </p:txBody>
        </p:sp>
        <p:sp>
          <p:nvSpPr>
            <p:cNvPr id="14" name="object 12">
              <a:extLst>
                <a:ext uri="{FF2B5EF4-FFF2-40B4-BE49-F238E27FC236}">
                  <a16:creationId xmlns:a16="http://schemas.microsoft.com/office/drawing/2014/main" id="{554838F4-65B3-CF3A-615E-E01179C19AF3}"/>
                </a:ext>
              </a:extLst>
            </p:cNvPr>
            <p:cNvSpPr txBox="1"/>
            <p:nvPr/>
          </p:nvSpPr>
          <p:spPr>
            <a:xfrm>
              <a:off x="227784" y="1799242"/>
              <a:ext cx="1299172" cy="102592"/>
            </a:xfrm>
            <a:prstGeom prst="rect">
              <a:avLst/>
            </a:prstGeom>
          </p:spPr>
          <p:txBody>
            <a:bodyPr vert="horz" wrap="square" lIns="0" tIns="12700" rIns="0" bIns="0" rtlCol="0">
              <a:spAutoFit/>
            </a:bodyPr>
            <a:lstStyle/>
            <a:p>
              <a:pPr marL="12700" algn="r">
                <a:lnSpc>
                  <a:spcPts val="700"/>
                </a:lnSpc>
                <a:spcBef>
                  <a:spcPts val="100"/>
                </a:spcBef>
              </a:pPr>
              <a:r>
                <a:rPr lang="fr-FR" sz="600" noProof="0" dirty="0">
                  <a:latin typeface="Arial"/>
                  <a:cs typeface="Arial"/>
                </a:rPr>
                <a:t>Construction</a:t>
              </a:r>
            </a:p>
          </p:txBody>
        </p:sp>
        <p:sp>
          <p:nvSpPr>
            <p:cNvPr id="15" name="object 13">
              <a:extLst>
                <a:ext uri="{FF2B5EF4-FFF2-40B4-BE49-F238E27FC236}">
                  <a16:creationId xmlns:a16="http://schemas.microsoft.com/office/drawing/2014/main" id="{B4DBC1D8-FBB9-CABF-C674-1B30A9FD1DD6}"/>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6" name="object 14">
              <a:extLst>
                <a:ext uri="{FF2B5EF4-FFF2-40B4-BE49-F238E27FC236}">
                  <a16:creationId xmlns:a16="http://schemas.microsoft.com/office/drawing/2014/main" id="{C7E740BA-9A34-F3BD-7279-8B799DA26FD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60755559-9801-F15B-6769-8D33B386FA69}"/>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FFDCF8A3-19AA-922F-36D7-2FE1D2CA5A7F}"/>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19" name="object 17">
              <a:extLst>
                <a:ext uri="{FF2B5EF4-FFF2-40B4-BE49-F238E27FC236}">
                  <a16:creationId xmlns:a16="http://schemas.microsoft.com/office/drawing/2014/main" id="{92E4DE35-4802-9122-638F-1D682CE17F67}"/>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0" name="object 18">
              <a:extLst>
                <a:ext uri="{FF2B5EF4-FFF2-40B4-BE49-F238E27FC236}">
                  <a16:creationId xmlns:a16="http://schemas.microsoft.com/office/drawing/2014/main" id="{2BC9A0D4-6E60-6E18-0605-01863B2041CC}"/>
                </a:ext>
              </a:extLst>
            </p:cNvPr>
            <p:cNvGrpSpPr/>
            <p:nvPr/>
          </p:nvGrpSpPr>
          <p:grpSpPr>
            <a:xfrm>
              <a:off x="2877384" y="1657351"/>
              <a:ext cx="11097" cy="2736850"/>
              <a:chOff x="2391461" y="1657351"/>
              <a:chExt cx="6985" cy="2736850"/>
            </a:xfrm>
          </p:grpSpPr>
          <p:sp>
            <p:nvSpPr>
              <p:cNvPr id="21" name="object 19">
                <a:extLst>
                  <a:ext uri="{FF2B5EF4-FFF2-40B4-BE49-F238E27FC236}">
                    <a16:creationId xmlns:a16="http://schemas.microsoft.com/office/drawing/2014/main" id="{2AEC1308-0F10-021C-9CF2-ACC446E2E9D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A03CCEC4-2194-FBEB-A5CE-A1296F60DF70}"/>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3" name="object 21">
              <a:extLst>
                <a:ext uri="{FF2B5EF4-FFF2-40B4-BE49-F238E27FC236}">
                  <a16:creationId xmlns:a16="http://schemas.microsoft.com/office/drawing/2014/main" id="{3831F542-811F-3BE1-ACDB-C76DF5AF76A2}"/>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24" name="object 22">
              <a:extLst>
                <a:ext uri="{FF2B5EF4-FFF2-40B4-BE49-F238E27FC236}">
                  <a16:creationId xmlns:a16="http://schemas.microsoft.com/office/drawing/2014/main" id="{362E36C6-558F-9EDD-448E-54D1EB478F61}"/>
                </a:ext>
              </a:extLst>
            </p:cNvPr>
            <p:cNvGrpSpPr/>
            <p:nvPr/>
          </p:nvGrpSpPr>
          <p:grpSpPr>
            <a:xfrm>
              <a:off x="4129651" y="1657351"/>
              <a:ext cx="11097" cy="2736850"/>
              <a:chOff x="3179715" y="1657351"/>
              <a:chExt cx="6985" cy="2736850"/>
            </a:xfrm>
          </p:grpSpPr>
          <p:sp>
            <p:nvSpPr>
              <p:cNvPr id="25" name="object 23">
                <a:extLst>
                  <a:ext uri="{FF2B5EF4-FFF2-40B4-BE49-F238E27FC236}">
                    <a16:creationId xmlns:a16="http://schemas.microsoft.com/office/drawing/2014/main" id="{1CB09668-6D20-FFD6-E26D-1898B69B7C50}"/>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029853B8-AA70-F4EB-8AC4-FF8D9CA84B0F}"/>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7" name="object 25">
              <a:extLst>
                <a:ext uri="{FF2B5EF4-FFF2-40B4-BE49-F238E27FC236}">
                  <a16:creationId xmlns:a16="http://schemas.microsoft.com/office/drawing/2014/main" id="{48BF64A2-E59C-6A16-6687-F6D89B042C5A}"/>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1" name="object 29">
              <a:extLst>
                <a:ext uri="{FF2B5EF4-FFF2-40B4-BE49-F238E27FC236}">
                  <a16:creationId xmlns:a16="http://schemas.microsoft.com/office/drawing/2014/main" id="{DB13DD62-A94E-B035-54D8-633576DDC394}"/>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5" name="object 33">
              <a:extLst>
                <a:ext uri="{FF2B5EF4-FFF2-40B4-BE49-F238E27FC236}">
                  <a16:creationId xmlns:a16="http://schemas.microsoft.com/office/drawing/2014/main" id="{DBBCCC2E-AB93-1821-506D-66A39B7B20B0}"/>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43" name="object 41">
              <a:extLst>
                <a:ext uri="{FF2B5EF4-FFF2-40B4-BE49-F238E27FC236}">
                  <a16:creationId xmlns:a16="http://schemas.microsoft.com/office/drawing/2014/main" id="{C70CE29A-D8D1-1739-95E3-1875725DB85E}"/>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A0D499AC-38FC-E31F-75B9-B8B1C8041873}"/>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51" name="object 49">
              <a:extLst>
                <a:ext uri="{FF2B5EF4-FFF2-40B4-BE49-F238E27FC236}">
                  <a16:creationId xmlns:a16="http://schemas.microsoft.com/office/drawing/2014/main" id="{AEC8DA10-7DAC-67FA-0012-D110C1FCCC7A}"/>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52" name="object 50">
              <a:extLst>
                <a:ext uri="{FF2B5EF4-FFF2-40B4-BE49-F238E27FC236}">
                  <a16:creationId xmlns:a16="http://schemas.microsoft.com/office/drawing/2014/main" id="{4992629B-E04C-0313-6EF6-9B94DE1E0824}"/>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54" name="object 52">
              <a:extLst>
                <a:ext uri="{FF2B5EF4-FFF2-40B4-BE49-F238E27FC236}">
                  <a16:creationId xmlns:a16="http://schemas.microsoft.com/office/drawing/2014/main" id="{F6C45D24-5C72-84B6-EC17-C1D2841F7FFB}"/>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55" name="object 53">
              <a:extLst>
                <a:ext uri="{FF2B5EF4-FFF2-40B4-BE49-F238E27FC236}">
                  <a16:creationId xmlns:a16="http://schemas.microsoft.com/office/drawing/2014/main" id="{EBE3FC93-9F72-FD7B-2D00-CD7917DCBC9A}"/>
                </a:ext>
              </a:extLst>
            </p:cNvPr>
            <p:cNvPicPr/>
            <p:nvPr/>
          </p:nvPicPr>
          <p:blipFill>
            <a:blip r:embed="rId2" cstate="print"/>
            <a:stretch>
              <a:fillRect/>
            </a:stretch>
          </p:blipFill>
          <p:spPr>
            <a:xfrm>
              <a:off x="1612813" y="1657350"/>
              <a:ext cx="409510" cy="2730512"/>
            </a:xfrm>
            <a:prstGeom prst="rect">
              <a:avLst/>
            </a:prstGeom>
          </p:spPr>
        </p:pic>
        <p:sp>
          <p:nvSpPr>
            <p:cNvPr id="56" name="object 54">
              <a:extLst>
                <a:ext uri="{FF2B5EF4-FFF2-40B4-BE49-F238E27FC236}">
                  <a16:creationId xmlns:a16="http://schemas.microsoft.com/office/drawing/2014/main" id="{FDF394D6-CFA1-D7C3-C911-9506EC0D6B68}"/>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57" name="object 55">
              <a:extLst>
                <a:ext uri="{FF2B5EF4-FFF2-40B4-BE49-F238E27FC236}">
                  <a16:creationId xmlns:a16="http://schemas.microsoft.com/office/drawing/2014/main" id="{FE8CF127-EC1B-F2E5-C695-40ED67A0F576}"/>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58" name="object 56">
              <a:extLst>
                <a:ext uri="{FF2B5EF4-FFF2-40B4-BE49-F238E27FC236}">
                  <a16:creationId xmlns:a16="http://schemas.microsoft.com/office/drawing/2014/main" id="{524A5A35-D558-4E27-D451-5712483189DE}"/>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59" name="object 57">
              <a:extLst>
                <a:ext uri="{FF2B5EF4-FFF2-40B4-BE49-F238E27FC236}">
                  <a16:creationId xmlns:a16="http://schemas.microsoft.com/office/drawing/2014/main" id="{CB8A6F9B-13FE-0193-7FF2-60EB8054C0CD}"/>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60" name="object 58">
              <a:extLst>
                <a:ext uri="{FF2B5EF4-FFF2-40B4-BE49-F238E27FC236}">
                  <a16:creationId xmlns:a16="http://schemas.microsoft.com/office/drawing/2014/main" id="{40C35760-D036-3D6A-2F92-7A67D50B7594}"/>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61" name="object 59">
              <a:extLst>
                <a:ext uri="{FF2B5EF4-FFF2-40B4-BE49-F238E27FC236}">
                  <a16:creationId xmlns:a16="http://schemas.microsoft.com/office/drawing/2014/main" id="{15E196F2-4BCB-6F13-D5BB-060775C24796}"/>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67" name="object 41">
              <a:extLst>
                <a:ext uri="{FF2B5EF4-FFF2-40B4-BE49-F238E27FC236}">
                  <a16:creationId xmlns:a16="http://schemas.microsoft.com/office/drawing/2014/main" id="{DC5D4C02-1475-48D1-1602-B49EF00EDBE2}"/>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544D7408-C4C8-D11F-1A7C-D1F16AEA6640}"/>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9" name="object 41">
              <a:extLst>
                <a:ext uri="{FF2B5EF4-FFF2-40B4-BE49-F238E27FC236}">
                  <a16:creationId xmlns:a16="http://schemas.microsoft.com/office/drawing/2014/main" id="{7F46A9C7-E199-DA4D-6617-6BC84407701F}"/>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3" name="object 10">
              <a:extLst>
                <a:ext uri="{FF2B5EF4-FFF2-40B4-BE49-F238E27FC236}">
                  <a16:creationId xmlns:a16="http://schemas.microsoft.com/office/drawing/2014/main" id="{EE169B92-A4F8-2679-5B82-812200D2176B}"/>
                </a:ext>
              </a:extLst>
            </p:cNvPr>
            <p:cNvSpPr txBox="1"/>
            <p:nvPr/>
          </p:nvSpPr>
          <p:spPr>
            <a:xfrm>
              <a:off x="-147704" y="2589725"/>
              <a:ext cx="1675487" cy="282129"/>
            </a:xfrm>
            <a:prstGeom prst="rect">
              <a:avLst/>
            </a:prstGeom>
          </p:spPr>
          <p:txBody>
            <a:bodyPr vert="horz" wrap="square" lIns="0" tIns="12700" rIns="0" bIns="0" rtlCol="0">
              <a:spAutoFit/>
            </a:bodyPr>
            <a:lstStyle/>
            <a:p>
              <a:pPr marR="5080" algn="r">
                <a:lnSpc>
                  <a:spcPts val="700"/>
                </a:lnSpc>
                <a:spcBef>
                  <a:spcPts val="515"/>
                </a:spcBef>
              </a:pPr>
              <a:r>
                <a:rPr lang="fr-FR" sz="600" noProof="0" dirty="0">
                  <a:latin typeface="Arial"/>
                  <a:cs typeface="Arial"/>
                </a:rPr>
                <a:t>Production et distribution d’électricité, de gaz, de vapeur</a:t>
              </a:r>
              <a:br>
                <a:rPr lang="fr-FR" sz="600" noProof="0" dirty="0">
                  <a:latin typeface="Arial"/>
                  <a:cs typeface="Arial"/>
                </a:rPr>
              </a:br>
              <a:r>
                <a:rPr lang="fr-FR" sz="600" noProof="0" dirty="0">
                  <a:latin typeface="Arial"/>
                  <a:cs typeface="Arial"/>
                </a:rPr>
                <a:t>et d’air conditionné</a:t>
              </a:r>
            </a:p>
          </p:txBody>
        </p:sp>
      </p:grpSp>
      <p:sp>
        <p:nvSpPr>
          <p:cNvPr id="2" name="object 45">
            <a:extLst>
              <a:ext uri="{FF2B5EF4-FFF2-40B4-BE49-F238E27FC236}">
                <a16:creationId xmlns:a16="http://schemas.microsoft.com/office/drawing/2014/main" id="{41A475DB-0800-8B4F-698A-8567E830A3AE}"/>
              </a:ext>
            </a:extLst>
          </p:cNvPr>
          <p:cNvSpPr txBox="1"/>
          <p:nvPr/>
        </p:nvSpPr>
        <p:spPr>
          <a:xfrm>
            <a:off x="1475656" y="4625218"/>
            <a:ext cx="3713479"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 de l’UE-27 employant jusqu’à 50 employés.</a:t>
            </a:r>
          </a:p>
        </p:txBody>
      </p:sp>
      <p:graphicFrame>
        <p:nvGraphicFramePr>
          <p:cNvPr id="30" name="Tabella 29">
            <a:extLst>
              <a:ext uri="{FF2B5EF4-FFF2-40B4-BE49-F238E27FC236}">
                <a16:creationId xmlns:a16="http://schemas.microsoft.com/office/drawing/2014/main" id="{624432FF-91F1-839A-2240-0B25763D562E}"/>
              </a:ext>
            </a:extLst>
          </p:cNvPr>
          <p:cNvGraphicFramePr>
            <a:graphicFrameLocks noGrp="1"/>
          </p:cNvGraphicFramePr>
          <p:nvPr>
            <p:extLst>
              <p:ext uri="{D42A27DB-BD31-4B8C-83A1-F6EECF244321}">
                <p14:modId xmlns:p14="http://schemas.microsoft.com/office/powerpoint/2010/main" val="2506116281"/>
              </p:ext>
            </p:extLst>
          </p:nvPr>
        </p:nvGraphicFramePr>
        <p:xfrm>
          <a:off x="6219578" y="1510211"/>
          <a:ext cx="2195830" cy="2952778"/>
        </p:xfrm>
        <a:graphic>
          <a:graphicData uri="http://schemas.openxmlformats.org/drawingml/2006/table">
            <a:tbl>
              <a:tblPr>
                <a:tableStyleId>{5C22544A-7EE6-4342-B048-85BDC9FD1C3A}</a:tableStyleId>
              </a:tblPr>
              <a:tblGrid>
                <a:gridCol w="1808806">
                  <a:extLst>
                    <a:ext uri="{9D8B030D-6E8A-4147-A177-3AD203B41FA5}">
                      <a16:colId xmlns:a16="http://schemas.microsoft.com/office/drawing/2014/main" val="1361636227"/>
                    </a:ext>
                  </a:extLst>
                </a:gridCol>
                <a:gridCol w="387024">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dirty="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r-FR" sz="700" b="1" noProof="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fr-FR" sz="700" u="none" strike="noStrike" noProof="0" dirty="0">
                          <a:effectLst/>
                          <a:latin typeface="Arial" panose="020B0604020202020204" pitchFamily="34" charset="0"/>
                          <a:cs typeface="Arial" panose="020B0604020202020204" pitchFamily="34" charset="0"/>
                        </a:rPr>
                        <a:t>Activités financières et d’assurance</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34</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fr-FR" sz="700" u="none" strike="noStrike" noProof="0" dirty="0">
                          <a:effectLst/>
                          <a:latin typeface="Arial" panose="020B0604020202020204" pitchFamily="34" charset="0"/>
                          <a:cs typeface="Arial" panose="020B0604020202020204" pitchFamily="34" charset="0"/>
                        </a:rPr>
                        <a:t>Information et communication</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41</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fr-FR" sz="700" u="none" strike="noStrike" noProof="0" dirty="0">
                          <a:effectLst/>
                          <a:latin typeface="Arial" panose="020B0604020202020204" pitchFamily="34" charset="0"/>
                          <a:cs typeface="Arial" panose="020B0604020202020204" pitchFamily="34" charset="0"/>
                        </a:rPr>
                        <a:t>Activités immobilières</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42</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fr-FR" sz="700" u="none" strike="noStrike" noProof="0">
                          <a:effectLst/>
                          <a:latin typeface="Arial" panose="020B0604020202020204" pitchFamily="34" charset="0"/>
                          <a:cs typeface="Arial" panose="020B0604020202020204" pitchFamily="34" charset="0"/>
                        </a:rPr>
                        <a:t>Autres activités de services</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42</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fr-FR" sz="700" u="none" strike="noStrike" noProof="0" dirty="0">
                          <a:effectLst/>
                          <a:latin typeface="Arial" panose="020B0604020202020204" pitchFamily="34" charset="0"/>
                          <a:cs typeface="Arial" panose="020B0604020202020204" pitchFamily="34" charset="0"/>
                        </a:rPr>
                        <a:t>Activités spécialisées, scientifiques</a:t>
                      </a:r>
                      <a:br>
                        <a:rPr lang="fr-FR" sz="700" u="none" strike="noStrike" noProof="0" dirty="0">
                          <a:effectLst/>
                          <a:latin typeface="Arial" panose="020B0604020202020204" pitchFamily="34" charset="0"/>
                          <a:cs typeface="Arial" panose="020B0604020202020204" pitchFamily="34" charset="0"/>
                        </a:rPr>
                      </a:br>
                      <a:r>
                        <a:rPr lang="fr-FR" sz="700" u="none" strike="noStrike" noProof="0" dirty="0">
                          <a:effectLst/>
                          <a:latin typeface="Arial" panose="020B0604020202020204" pitchFamily="34" charset="0"/>
                          <a:cs typeface="Arial" panose="020B0604020202020204" pitchFamily="34" charset="0"/>
                        </a:rPr>
                        <a:t>et techniques</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46</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fr-FR" sz="700" u="none" strike="noStrike" noProof="0" dirty="0">
                          <a:effectLst/>
                          <a:latin typeface="Arial" panose="020B0604020202020204" pitchFamily="34" charset="0"/>
                          <a:cs typeface="Arial" panose="020B0604020202020204" pitchFamily="34" charset="0"/>
                        </a:rPr>
                        <a:t>Industries extractives</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47</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fr-FR" sz="700" u="none" strike="noStrike" noProof="0" dirty="0">
                          <a:effectLst/>
                          <a:latin typeface="Arial" panose="020B0604020202020204" pitchFamily="34" charset="0"/>
                          <a:cs typeface="Arial" panose="020B0604020202020204" pitchFamily="34" charset="0"/>
                        </a:rPr>
                        <a:t>Hébergement et restauration</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47</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fr-FR" sz="700" u="none" strike="noStrike" noProof="0" dirty="0">
                          <a:effectLst/>
                          <a:latin typeface="Arial" panose="020B0604020202020204" pitchFamily="34" charset="0"/>
                          <a:cs typeface="Arial" panose="020B0604020202020204" pitchFamily="34" charset="0"/>
                        </a:rPr>
                        <a:t>Éducation</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47</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fr-FR" sz="700" u="none" strike="noStrike" noProof="0" dirty="0">
                          <a:effectLst/>
                          <a:latin typeface="Arial" panose="020B0604020202020204" pitchFamily="34" charset="0"/>
                          <a:cs typeface="Arial" panose="020B0604020202020204" pitchFamily="34" charset="0"/>
                        </a:rPr>
                        <a:t>Administration publique et défense; sécurité sociale obligatoire</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48</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fr-FR" sz="700" u="none" strike="noStrike" noProof="0" dirty="0">
                          <a:effectLst/>
                          <a:latin typeface="Arial" panose="020B0604020202020204" pitchFamily="34" charset="0"/>
                          <a:cs typeface="Arial" panose="020B0604020202020204" pitchFamily="34" charset="0"/>
                        </a:rPr>
                        <a:t>Commerce de gros et de détail;</a:t>
                      </a:r>
                      <a:br>
                        <a:rPr lang="fr-FR" sz="700" u="none" strike="noStrike" noProof="0" dirty="0">
                          <a:effectLst/>
                          <a:latin typeface="Arial" panose="020B0604020202020204" pitchFamily="34" charset="0"/>
                          <a:cs typeface="Arial" panose="020B0604020202020204" pitchFamily="34" charset="0"/>
                        </a:rPr>
                      </a:br>
                      <a:r>
                        <a:rPr lang="fr-FR" sz="700" u="none" strike="noStrike" noProof="0" dirty="0">
                          <a:effectLst/>
                          <a:latin typeface="Arial" panose="020B0604020202020204" pitchFamily="34" charset="0"/>
                          <a:cs typeface="Arial" panose="020B0604020202020204" pitchFamily="34" charset="0"/>
                        </a:rPr>
                        <a:t>réparation de véhicules automobiles et de motocycles</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48</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fr-FR" sz="700" u="none" strike="noStrike" noProof="0" dirty="0">
                          <a:effectLst/>
                          <a:latin typeface="Arial" panose="020B0604020202020204" pitchFamily="34" charset="0"/>
                          <a:cs typeface="Arial" panose="020B0604020202020204" pitchFamily="34" charset="0"/>
                        </a:rPr>
                        <a:t>Arts, spectacles et activités récréatives</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49</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spTree>
    <p:extLst>
      <p:ext uri="{BB962C8B-B14F-4D97-AF65-F5344CB8AC3E}">
        <p14:creationId xmlns:p14="http://schemas.microsoft.com/office/powerpoint/2010/main" val="13408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5" y="856804"/>
            <a:ext cx="6472356" cy="320601"/>
          </a:xfrm>
          <a:prstGeom prst="rect">
            <a:avLst/>
          </a:prstGeom>
        </p:spPr>
        <p:txBody>
          <a:bodyPr vert="horz" wrap="square" lIns="0" tIns="12700" rIns="0" bIns="0" rtlCol="0">
            <a:spAutoFit/>
          </a:bodyPr>
          <a:lstStyle/>
          <a:p>
            <a:pPr marL="12700" marR="5080" algn="just">
              <a:lnSpc>
                <a:spcPct val="100000"/>
              </a:lnSpc>
              <a:spcBef>
                <a:spcPts val="100"/>
              </a:spcBef>
            </a:pPr>
            <a:r>
              <a:rPr lang="fr-FR" sz="1000"/>
              <a:t>40 % des lieux de travail considèrent les obligations légales comme une difficulté majeure pour la gestion de la SST, un chiffre stable mais en légère baisse. Depuis 2014, les contraintes financières sont celles qui ont le plus reculé, tandis que le manque de temps ou de personnel s’est accentué.</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noProof="0" dirty="0"/>
              <a:t>Difficultés majeures rencontrées dans la gestion des questions de santé et de sécurité </a:t>
            </a:r>
            <a:r>
              <a:rPr lang="fr-FR" sz="1300" dirty="0"/>
              <a:t>Part des lieux de travail en %, UE-27 (2014-2019-2024)</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808284"/>
            <a:chOff x="517588" y="1713768"/>
            <a:chExt cx="7632848" cy="2808284"/>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768828" y="4139896"/>
              <a:ext cx="1017905" cy="253916"/>
            </a:xfrm>
            <a:prstGeom prst="rect">
              <a:avLst/>
            </a:prstGeom>
          </p:spPr>
          <p:txBody>
            <a:bodyPr vert="horz" wrap="square" lIns="0" tIns="22860" rIns="0" bIns="0" rtlCol="0">
              <a:spAutoFit/>
            </a:bodyPr>
            <a:lstStyle/>
            <a:p>
              <a:pPr marR="5080" algn="ctr">
                <a:lnSpc>
                  <a:spcPts val="900"/>
                </a:lnSpc>
                <a:spcBef>
                  <a:spcPts val="180"/>
                </a:spcBef>
              </a:pPr>
              <a:r>
                <a:rPr lang="fr-FR" sz="800" noProof="0" dirty="0">
                  <a:solidFill>
                    <a:srgbClr val="333333"/>
                  </a:solidFill>
                  <a:latin typeface="Arial"/>
                  <a:cs typeface="Arial"/>
                </a:rPr>
                <a:t>Complexité des obligations légales</a:t>
              </a:r>
            </a:p>
          </p:txBody>
        </p:sp>
        <p:sp>
          <p:nvSpPr>
            <p:cNvPr id="7" name="object 122">
              <a:extLst>
                <a:ext uri="{FF2B5EF4-FFF2-40B4-BE49-F238E27FC236}">
                  <a16:creationId xmlns:a16="http://schemas.microsoft.com/office/drawing/2014/main" id="{D8D4FE14-7C35-9BFE-05D0-06963D1D4936}"/>
                </a:ext>
              </a:extLst>
            </p:cNvPr>
            <p:cNvSpPr txBox="1"/>
            <p:nvPr/>
          </p:nvSpPr>
          <p:spPr>
            <a:xfrm>
              <a:off x="6140521" y="4139896"/>
              <a:ext cx="923925" cy="369332"/>
            </a:xfrm>
            <a:prstGeom prst="rect">
              <a:avLst/>
            </a:prstGeom>
          </p:spPr>
          <p:txBody>
            <a:bodyPr vert="horz" wrap="square" lIns="0" tIns="22860" rIns="0" bIns="0" rtlCol="0">
              <a:spAutoFit/>
            </a:bodyPr>
            <a:lstStyle/>
            <a:p>
              <a:pPr marR="5080" indent="3175" algn="ctr">
                <a:lnSpc>
                  <a:spcPts val="900"/>
                </a:lnSpc>
                <a:spcBef>
                  <a:spcPts val="180"/>
                </a:spcBef>
              </a:pPr>
              <a:r>
                <a:rPr lang="fr-FR" sz="800" noProof="0" dirty="0">
                  <a:solidFill>
                    <a:srgbClr val="333333"/>
                  </a:solidFill>
                  <a:latin typeface="Arial"/>
                  <a:cs typeface="Arial"/>
                </a:rPr>
                <a:t>Manque d’expertise ou de soutien spécialisé</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214332" y="4139896"/>
              <a:ext cx="925194" cy="369332"/>
            </a:xfrm>
            <a:prstGeom prst="rect">
              <a:avLst/>
            </a:prstGeom>
          </p:spPr>
          <p:txBody>
            <a:bodyPr vert="horz" wrap="square" lIns="0" tIns="22860" rIns="0" bIns="0" rtlCol="0">
              <a:spAutoFit/>
            </a:bodyPr>
            <a:lstStyle/>
            <a:p>
              <a:pPr marR="5080" algn="ctr">
                <a:lnSpc>
                  <a:spcPts val="900"/>
                </a:lnSpc>
                <a:spcBef>
                  <a:spcPts val="180"/>
                </a:spcBef>
              </a:pPr>
              <a:r>
                <a:rPr lang="fr-FR" sz="800" noProof="0" dirty="0">
                  <a:solidFill>
                    <a:srgbClr val="333333"/>
                  </a:solidFill>
                  <a:latin typeface="Arial"/>
                  <a:cs typeface="Arial"/>
                </a:rPr>
                <a:t>Manque de sensibilisation de la direction</a:t>
              </a:r>
            </a:p>
          </p:txBody>
        </p:sp>
        <p:sp>
          <p:nvSpPr>
            <p:cNvPr id="14" name="object 124">
              <a:extLst>
                <a:ext uri="{FF2B5EF4-FFF2-40B4-BE49-F238E27FC236}">
                  <a16:creationId xmlns:a16="http://schemas.microsoft.com/office/drawing/2014/main" id="{F70F00DA-4A11-7790-39C1-11F5DCAAE168}"/>
                </a:ext>
              </a:extLst>
            </p:cNvPr>
            <p:cNvSpPr txBox="1"/>
            <p:nvPr/>
          </p:nvSpPr>
          <p:spPr>
            <a:xfrm>
              <a:off x="5090181" y="4139896"/>
              <a:ext cx="890905" cy="369332"/>
            </a:xfrm>
            <a:prstGeom prst="rect">
              <a:avLst/>
            </a:prstGeom>
          </p:spPr>
          <p:txBody>
            <a:bodyPr vert="horz" wrap="square" lIns="0" tIns="22860" rIns="0" bIns="0" rtlCol="0">
              <a:spAutoFit/>
            </a:bodyPr>
            <a:lstStyle/>
            <a:p>
              <a:pPr marL="9525" marR="5080" indent="-9525" algn="ctr">
                <a:lnSpc>
                  <a:spcPts val="900"/>
                </a:lnSpc>
                <a:spcBef>
                  <a:spcPts val="180"/>
                </a:spcBef>
              </a:pPr>
              <a:r>
                <a:rPr lang="fr-FR" sz="800" noProof="0" dirty="0">
                  <a:solidFill>
                    <a:srgbClr val="333333"/>
                  </a:solidFill>
                  <a:latin typeface="Arial"/>
                  <a:cs typeface="Arial"/>
                </a:rPr>
                <a:t>Manque de prise de conscience du personnel</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dirty="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dirty="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dirty="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dirty="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85292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dirty="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42</a:t>
              </a:r>
              <a:endParaRPr lang="en-GB" sz="1000" noProof="0" dirty="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40</a:t>
              </a:r>
              <a:endParaRPr lang="en-GB" sz="1000" noProof="0" dirty="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dirty="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41</a:t>
              </a:r>
              <a:endParaRPr lang="en-GB" sz="1000" noProof="0" dirty="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dirty="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29</a:t>
              </a:r>
              <a:endParaRPr lang="en-GB" sz="1000" noProof="0" dirty="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dirty="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dirty="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dirty="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dirty="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24</a:t>
              </a:r>
              <a:endParaRPr lang="en-GB" sz="1000" noProof="0" dirty="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dirty="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dirty="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dirty="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dirty="0">
                  <a:solidFill>
                    <a:srgbClr val="191919"/>
                  </a:solidFill>
                  <a:latin typeface="Arial"/>
                  <a:cs typeface="Arial"/>
                </a:rPr>
                <a:t>18</a:t>
              </a:r>
              <a:endParaRPr lang="en-GB" sz="1000" noProof="0" dirty="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dirty="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dirty="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14</a:t>
              </a:r>
              <a:endParaRPr lang="en-GB" sz="1000" noProof="0" dirty="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dirty="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13</a:t>
              </a:r>
              <a:endParaRPr lang="en-GB" sz="1000" noProof="0" dirty="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dirty="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12</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12</a:t>
              </a:r>
              <a:endParaRPr lang="en-GB" sz="1000" noProof="0" dirty="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98288" y="4139896"/>
              <a:ext cx="733463" cy="259045"/>
            </a:xfrm>
            <a:prstGeom prst="rect">
              <a:avLst/>
            </a:prstGeom>
          </p:spPr>
          <p:txBody>
            <a:bodyPr vert="horz" wrap="square" lIns="0" tIns="12700" rIns="0" bIns="0" rtlCol="0">
              <a:spAutoFit/>
            </a:bodyPr>
            <a:lstStyle/>
            <a:p>
              <a:pPr marL="12700" algn="ctr">
                <a:lnSpc>
                  <a:spcPct val="100000"/>
                </a:lnSpc>
                <a:spcBef>
                  <a:spcPts val="100"/>
                </a:spcBef>
              </a:pPr>
              <a:r>
                <a:rPr lang="fr-FR" sz="800" noProof="0" dirty="0">
                  <a:solidFill>
                    <a:srgbClr val="333333"/>
                  </a:solidFill>
                  <a:latin typeface="Arial"/>
                  <a:cs typeface="Arial"/>
                </a:rPr>
                <a:t>Charges administratives</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938191" y="4139896"/>
              <a:ext cx="922019" cy="259045"/>
            </a:xfrm>
            <a:prstGeom prst="rect">
              <a:avLst/>
            </a:prstGeom>
          </p:spPr>
          <p:txBody>
            <a:bodyPr vert="horz" wrap="square" lIns="0" tIns="12700" rIns="0" bIns="0" rtlCol="0">
              <a:spAutoFit/>
            </a:bodyPr>
            <a:lstStyle/>
            <a:p>
              <a:pPr marL="12700" algn="ctr">
                <a:lnSpc>
                  <a:spcPct val="100000"/>
                </a:lnSpc>
                <a:spcBef>
                  <a:spcPts val="100"/>
                </a:spcBef>
              </a:pPr>
              <a:r>
                <a:rPr lang="fr-FR" sz="800" noProof="0" dirty="0">
                  <a:solidFill>
                    <a:srgbClr val="333333"/>
                  </a:solidFill>
                  <a:latin typeface="Arial"/>
                  <a:cs typeface="Arial"/>
                </a:rPr>
                <a:t>Manque de temps ou de personnel</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129451" y="4139896"/>
              <a:ext cx="712470" cy="382156"/>
            </a:xfrm>
            <a:prstGeom prst="rect">
              <a:avLst/>
            </a:prstGeom>
          </p:spPr>
          <p:txBody>
            <a:bodyPr vert="horz" wrap="square" lIns="0" tIns="12700" rIns="0" bIns="0" rtlCol="0">
              <a:spAutoFit/>
            </a:bodyPr>
            <a:lstStyle/>
            <a:p>
              <a:pPr marL="12700" algn="ctr">
                <a:lnSpc>
                  <a:spcPct val="100000"/>
                </a:lnSpc>
                <a:spcBef>
                  <a:spcPts val="100"/>
                </a:spcBef>
              </a:pPr>
              <a:r>
                <a:rPr lang="fr-FR" sz="800" noProof="0" dirty="0">
                  <a:solidFill>
                    <a:srgbClr val="333333"/>
                  </a:solidFill>
                  <a:latin typeface="Arial"/>
                  <a:cs typeface="Arial"/>
                </a:rPr>
                <a:t>Manque de moyens financiers</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dirty="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 de l’UE-27.</a:t>
            </a: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8712967" cy="584775"/>
          </a:xfrm>
          <a:prstGeom prst="rect">
            <a:avLst/>
          </a:prstGeom>
        </p:spPr>
        <p:txBody>
          <a:bodyPr vert="horz" lIns="91440" tIns="45720" rIns="91440" bIns="45720" rtlCol="0" anchor="ctr">
            <a:noAutofit/>
          </a:bodyPr>
          <a:lstStyle/>
          <a:p>
            <a:r>
              <a:rPr lang="fr-FR" dirty="0"/>
              <a:t>Complexité des obligations légales en tant que difficulté majeure pour la gestion de la SST, par pays </a:t>
            </a:r>
            <a:r>
              <a:rPr lang="fr-FR" sz="1300" dirty="0"/>
              <a:t>Part des lieux de travail en % (2024)</a:t>
            </a:r>
          </a:p>
        </p:txBody>
      </p:sp>
      <p:sp>
        <p:nvSpPr>
          <p:cNvPr id="3" name="object 4">
            <a:extLst>
              <a:ext uri="{FF2B5EF4-FFF2-40B4-BE49-F238E27FC236}">
                <a16:creationId xmlns:a16="http://schemas.microsoft.com/office/drawing/2014/main" id="{DA79736D-FDF8-C1A6-C49A-C113752E5826}"/>
              </a:ext>
            </a:extLst>
          </p:cNvPr>
          <p:cNvSpPr txBox="1"/>
          <p:nvPr/>
        </p:nvSpPr>
        <p:spPr>
          <a:xfrm>
            <a:off x="569075" y="708784"/>
            <a:ext cx="7238378" cy="566822"/>
          </a:xfrm>
          <a:prstGeom prst="rect">
            <a:avLst/>
          </a:prstGeom>
        </p:spPr>
        <p:txBody>
          <a:bodyPr vert="horz" wrap="square" lIns="0" tIns="12700" rIns="0" bIns="0" rtlCol="0">
            <a:spAutoFit/>
          </a:bodyPr>
          <a:lstStyle/>
          <a:p>
            <a:pPr marL="12700" marR="5080" algn="just">
              <a:lnSpc>
                <a:spcPct val="100000"/>
              </a:lnSpc>
              <a:spcBef>
                <a:spcPts val="100"/>
              </a:spcBef>
            </a:pPr>
            <a:r>
              <a:rPr lang="fr-FR" sz="900" noProof="0" dirty="0">
                <a:latin typeface="Arial"/>
                <a:cs typeface="Arial"/>
              </a:rPr>
              <a:t>Malgré un cadre commun établi par la directive-cadre européenne en matière de SST, la perception de la complexité de la législation en la matière varie fortement d’un pays à l’autre. Les différences nationales dans la gestion de la SST mettent en évidence des difficultés diverses au sein de l’UE-27. En 2024, les obligations légales sont perçues comme un obstacle majeur en Belgique, en Italie et aux Pays-Bas, tandis que Malte, la Finlande et la Lituanie font état des préoccupations les plus faibles.</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184782335"/>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r-FR"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r-FR"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r-FR"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fr-FR" sz="800" b="1" noProof="0">
                          <a:solidFill>
                            <a:srgbClr val="00696C"/>
                          </a:solidFill>
                          <a:latin typeface="Arial"/>
                          <a:cs typeface="Arial"/>
                        </a:rPr>
                        <a:t>Italie</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fr-FR" sz="800" b="1" noProof="0">
                          <a:solidFill>
                            <a:srgbClr val="00696C"/>
                          </a:solidFill>
                          <a:latin typeface="Arial"/>
                          <a:cs typeface="Arial"/>
                        </a:rPr>
                        <a:t>Grèce</a:t>
                      </a: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fr-FR" sz="800" b="1" noProof="0">
                          <a:solidFill>
                            <a:srgbClr val="00696C"/>
                          </a:solidFill>
                          <a:latin typeface="Arial"/>
                          <a:cs typeface="Arial"/>
                        </a:rPr>
                        <a:t>Slovaquie</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fr-FR" sz="800" noProof="0">
                          <a:solidFill>
                            <a:srgbClr val="333333"/>
                          </a:solidFill>
                          <a:latin typeface="Arial"/>
                          <a:cs typeface="Arial"/>
                        </a:rPr>
                        <a:t>Lituanie</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fr-FR" sz="800" noProof="0">
                          <a:latin typeface="Arial"/>
                          <a:cs typeface="Arial"/>
                        </a:rPr>
                        <a:t>Finlande</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fr-FR" sz="800" noProof="0">
                          <a:latin typeface="Arial"/>
                          <a:cs typeface="Arial"/>
                        </a:rPr>
                        <a:t>Danemark</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255971"/>
            <a:ext cx="1955452" cy="382156"/>
          </a:xfrm>
          <a:prstGeom prst="rect">
            <a:avLst/>
          </a:prstGeom>
        </p:spPr>
        <p:txBody>
          <a:bodyPr vert="horz" wrap="square" lIns="0" tIns="12700" rIns="0" bIns="0" rtlCol="0">
            <a:spAutoFit/>
          </a:bodyPr>
          <a:lstStyle/>
          <a:p>
            <a:r>
              <a:rPr lang="fr-FR" sz="800" noProof="0" dirty="0">
                <a:effectLst/>
              </a:rPr>
              <a:t>Évolution dans le temps de la perception de la complexité – pays présentant les variations les plus fortes et les plus faibles:</a:t>
            </a:r>
          </a:p>
        </p:txBody>
      </p:sp>
      <p:sp>
        <p:nvSpPr>
          <p:cNvPr id="45" name="object 45">
            <a:extLst>
              <a:ext uri="{FF2B5EF4-FFF2-40B4-BE49-F238E27FC236}">
                <a16:creationId xmlns:a16="http://schemas.microsoft.com/office/drawing/2014/main" id="{ABC9D9DC-FDC3-2C3D-8EF2-F561EDB08A29}"/>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a:t>
            </a: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78849"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dirty="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fr-FR" sz="500">
                  <a:solidFill>
                    <a:schemeClr val="tx1">
                      <a:lumMod val="75000"/>
                      <a:lumOff val="25000"/>
                    </a:schemeClr>
                  </a:solidFill>
                  <a:latin typeface="Arial"/>
                  <a:cs typeface="Arial"/>
                </a:rPr>
                <a:t>Belgique</a:t>
              </a:r>
            </a:p>
            <a:p>
              <a:pPr marL="43815" marR="5080" indent="135890" algn="r" fontAlgn="t">
                <a:lnSpc>
                  <a:spcPts val="750"/>
                </a:lnSpc>
              </a:pPr>
              <a:r>
                <a:rPr lang="fr-FR" sz="500">
                  <a:solidFill>
                    <a:schemeClr val="tx1">
                      <a:lumMod val="75000"/>
                      <a:lumOff val="25000"/>
                    </a:schemeClr>
                  </a:solidFill>
                  <a:latin typeface="Arial"/>
                  <a:cs typeface="Arial"/>
                </a:rPr>
                <a:t>Italie</a:t>
              </a:r>
            </a:p>
            <a:p>
              <a:pPr marL="43815" marR="5080" indent="135890" algn="r" fontAlgn="t">
                <a:lnSpc>
                  <a:spcPts val="750"/>
                </a:lnSpc>
              </a:pPr>
              <a:r>
                <a:rPr lang="fr-FR" sz="500">
                  <a:solidFill>
                    <a:schemeClr val="tx1">
                      <a:lumMod val="75000"/>
                      <a:lumOff val="25000"/>
                    </a:schemeClr>
                  </a:solidFill>
                  <a:latin typeface="Arial"/>
                  <a:cs typeface="Arial"/>
                </a:rPr>
                <a:t>Pays-Bas</a:t>
              </a:r>
            </a:p>
            <a:p>
              <a:pPr marL="43815" marR="5080" indent="135890" algn="r" fontAlgn="t">
                <a:lnSpc>
                  <a:spcPts val="750"/>
                </a:lnSpc>
              </a:pPr>
              <a:r>
                <a:rPr lang="fr-FR" sz="500">
                  <a:solidFill>
                    <a:schemeClr val="tx1">
                      <a:lumMod val="75000"/>
                      <a:lumOff val="25000"/>
                    </a:schemeClr>
                  </a:solidFill>
                  <a:latin typeface="Arial"/>
                  <a:cs typeface="Arial"/>
                </a:rPr>
                <a:t>Pologne</a:t>
              </a:r>
            </a:p>
            <a:p>
              <a:pPr marL="43815" marR="5080" indent="135890" algn="r" fontAlgn="t">
                <a:lnSpc>
                  <a:spcPts val="750"/>
                </a:lnSpc>
              </a:pPr>
              <a:r>
                <a:rPr lang="fr-FR" sz="500">
                  <a:solidFill>
                    <a:schemeClr val="tx1">
                      <a:lumMod val="75000"/>
                      <a:lumOff val="25000"/>
                    </a:schemeClr>
                  </a:solidFill>
                  <a:latin typeface="Arial"/>
                  <a:cs typeface="Arial"/>
                </a:rPr>
                <a:t>Allemagne</a:t>
              </a:r>
            </a:p>
            <a:p>
              <a:pPr marL="43815" marR="5080" indent="135890" algn="r" fontAlgn="t">
                <a:lnSpc>
                  <a:spcPts val="750"/>
                </a:lnSpc>
              </a:pPr>
              <a:r>
                <a:rPr lang="fr-FR" sz="500">
                  <a:solidFill>
                    <a:schemeClr val="tx1">
                      <a:lumMod val="75000"/>
                      <a:lumOff val="25000"/>
                    </a:schemeClr>
                  </a:solidFill>
                  <a:latin typeface="Arial"/>
                  <a:cs typeface="Arial"/>
                </a:rPr>
                <a:t>France</a:t>
              </a:r>
            </a:p>
            <a:p>
              <a:pPr marL="43815" marR="5080" indent="135890" algn="r" fontAlgn="t">
                <a:lnSpc>
                  <a:spcPts val="750"/>
                </a:lnSpc>
              </a:pPr>
              <a:r>
                <a:rPr lang="fr-FR" sz="500">
                  <a:solidFill>
                    <a:schemeClr val="tx1">
                      <a:lumMod val="75000"/>
                      <a:lumOff val="25000"/>
                    </a:schemeClr>
                  </a:solidFill>
                  <a:latin typeface="Arial"/>
                  <a:cs typeface="Arial"/>
                </a:rPr>
                <a:t>Slovaquie</a:t>
              </a:r>
            </a:p>
            <a:p>
              <a:pPr marL="43815" marR="5080" indent="135890" algn="r" fontAlgn="t">
                <a:lnSpc>
                  <a:spcPts val="750"/>
                </a:lnSpc>
              </a:pPr>
              <a:r>
                <a:rPr lang="fr-FR" sz="500">
                  <a:solidFill>
                    <a:schemeClr val="tx1">
                      <a:lumMod val="75000"/>
                      <a:lumOff val="25000"/>
                    </a:schemeClr>
                  </a:solidFill>
                  <a:latin typeface="Arial"/>
                  <a:cs typeface="Arial"/>
                </a:rPr>
                <a:t>Autriche</a:t>
              </a:r>
            </a:p>
            <a:p>
              <a:pPr marL="43815" marR="5080" indent="135890" algn="r" fontAlgn="t">
                <a:lnSpc>
                  <a:spcPts val="750"/>
                </a:lnSpc>
              </a:pPr>
              <a:r>
                <a:rPr lang="fr-FR" sz="500">
                  <a:solidFill>
                    <a:schemeClr val="tx1">
                      <a:lumMod val="75000"/>
                      <a:lumOff val="25000"/>
                    </a:schemeClr>
                  </a:solidFill>
                  <a:latin typeface="Arial"/>
                  <a:cs typeface="Arial"/>
                </a:rPr>
                <a:t>UE-27</a:t>
              </a:r>
            </a:p>
            <a:p>
              <a:pPr marL="43815" marR="5080" indent="135890" algn="r" fontAlgn="t">
                <a:lnSpc>
                  <a:spcPts val="750"/>
                </a:lnSpc>
              </a:pPr>
              <a:r>
                <a:rPr lang="fr-FR" sz="500">
                  <a:solidFill>
                    <a:schemeClr val="tx1">
                      <a:lumMod val="75000"/>
                      <a:lumOff val="25000"/>
                    </a:schemeClr>
                  </a:solidFill>
                  <a:latin typeface="Arial"/>
                  <a:cs typeface="Arial"/>
                </a:rPr>
                <a:t>République tchèque</a:t>
              </a:r>
            </a:p>
            <a:p>
              <a:pPr marL="43815" marR="5080" indent="135890" algn="r" fontAlgn="t">
                <a:lnSpc>
                  <a:spcPts val="750"/>
                </a:lnSpc>
              </a:pPr>
              <a:r>
                <a:rPr lang="fr-FR" sz="500">
                  <a:solidFill>
                    <a:schemeClr val="tx1">
                      <a:lumMod val="75000"/>
                      <a:lumOff val="25000"/>
                    </a:schemeClr>
                  </a:solidFill>
                  <a:latin typeface="Arial"/>
                  <a:cs typeface="Arial"/>
                </a:rPr>
                <a:t>Espagne</a:t>
              </a:r>
            </a:p>
            <a:p>
              <a:pPr marL="43815" marR="5080" indent="135890" algn="r" fontAlgn="t">
                <a:lnSpc>
                  <a:spcPts val="750"/>
                </a:lnSpc>
              </a:pPr>
              <a:r>
                <a:rPr lang="fr-FR" sz="500">
                  <a:solidFill>
                    <a:schemeClr val="tx1">
                      <a:lumMod val="75000"/>
                      <a:lumOff val="25000"/>
                    </a:schemeClr>
                  </a:solidFill>
                  <a:latin typeface="Arial"/>
                  <a:cs typeface="Arial"/>
                </a:rPr>
                <a:t>Luxembourg</a:t>
              </a:r>
            </a:p>
            <a:p>
              <a:pPr marL="43815" marR="5080" indent="135890" algn="r" fontAlgn="t">
                <a:lnSpc>
                  <a:spcPts val="750"/>
                </a:lnSpc>
              </a:pPr>
              <a:r>
                <a:rPr lang="fr-FR" sz="500">
                  <a:solidFill>
                    <a:schemeClr val="tx1">
                      <a:lumMod val="75000"/>
                      <a:lumOff val="25000"/>
                    </a:schemeClr>
                  </a:solidFill>
                  <a:latin typeface="Arial"/>
                  <a:cs typeface="Arial"/>
                </a:rPr>
                <a:t>Portugal</a:t>
              </a:r>
            </a:p>
            <a:p>
              <a:pPr marL="43815" marR="5080" indent="135890" algn="r" fontAlgn="t">
                <a:lnSpc>
                  <a:spcPts val="750"/>
                </a:lnSpc>
              </a:pPr>
              <a:r>
                <a:rPr lang="fr-FR" sz="500">
                  <a:solidFill>
                    <a:schemeClr val="tx1">
                      <a:lumMod val="75000"/>
                      <a:lumOff val="25000"/>
                    </a:schemeClr>
                  </a:solidFill>
                  <a:latin typeface="Arial"/>
                  <a:cs typeface="Arial"/>
                </a:rPr>
                <a:t>Bulgarie</a:t>
              </a:r>
            </a:p>
            <a:p>
              <a:pPr marL="43815" marR="5080" indent="135890" algn="r" fontAlgn="t">
                <a:lnSpc>
                  <a:spcPts val="750"/>
                </a:lnSpc>
              </a:pPr>
              <a:r>
                <a:rPr lang="fr-FR" sz="500">
                  <a:solidFill>
                    <a:schemeClr val="tx1">
                      <a:lumMod val="75000"/>
                      <a:lumOff val="25000"/>
                    </a:schemeClr>
                  </a:solidFill>
                  <a:latin typeface="Arial"/>
                  <a:cs typeface="Arial"/>
                </a:rPr>
                <a:t>Estonie</a:t>
              </a:r>
            </a:p>
            <a:p>
              <a:pPr marL="43815" marR="5080" indent="135890" algn="r" fontAlgn="t">
                <a:lnSpc>
                  <a:spcPts val="750"/>
                </a:lnSpc>
              </a:pPr>
              <a:r>
                <a:rPr lang="fr-FR" sz="500">
                  <a:solidFill>
                    <a:schemeClr val="tx1">
                      <a:lumMod val="75000"/>
                      <a:lumOff val="25000"/>
                    </a:schemeClr>
                  </a:solidFill>
                  <a:latin typeface="Arial"/>
                  <a:cs typeface="Arial"/>
                </a:rPr>
                <a:t>Chypre</a:t>
              </a:r>
            </a:p>
            <a:p>
              <a:pPr marL="43815" marR="5080" indent="135890" algn="r" fontAlgn="t">
                <a:lnSpc>
                  <a:spcPts val="750"/>
                </a:lnSpc>
              </a:pPr>
              <a:r>
                <a:rPr lang="fr-FR" sz="500">
                  <a:solidFill>
                    <a:schemeClr val="tx1">
                      <a:lumMod val="75000"/>
                      <a:lumOff val="25000"/>
                    </a:schemeClr>
                  </a:solidFill>
                  <a:latin typeface="Arial"/>
                  <a:cs typeface="Arial"/>
                </a:rPr>
                <a:t>Suède</a:t>
              </a:r>
            </a:p>
            <a:p>
              <a:pPr marL="43815" marR="5080" indent="135890" algn="r" fontAlgn="t">
                <a:lnSpc>
                  <a:spcPts val="750"/>
                </a:lnSpc>
              </a:pPr>
              <a:r>
                <a:rPr lang="fr-FR" sz="500">
                  <a:solidFill>
                    <a:schemeClr val="tx1">
                      <a:lumMod val="75000"/>
                      <a:lumOff val="25000"/>
                    </a:schemeClr>
                  </a:solidFill>
                  <a:latin typeface="Arial"/>
                  <a:cs typeface="Arial"/>
                </a:rPr>
                <a:t>Irlande</a:t>
              </a:r>
            </a:p>
            <a:p>
              <a:pPr marL="43815" marR="5080" indent="135890" algn="r" fontAlgn="t">
                <a:lnSpc>
                  <a:spcPts val="750"/>
                </a:lnSpc>
              </a:pPr>
              <a:r>
                <a:rPr lang="fr-FR" sz="500">
                  <a:solidFill>
                    <a:schemeClr val="tx1">
                      <a:lumMod val="75000"/>
                      <a:lumOff val="25000"/>
                    </a:schemeClr>
                  </a:solidFill>
                  <a:latin typeface="Arial"/>
                  <a:cs typeface="Arial"/>
                </a:rPr>
                <a:t>Grèce</a:t>
              </a:r>
            </a:p>
            <a:p>
              <a:pPr marL="43815" marR="5080" indent="135890" algn="r" fontAlgn="t">
                <a:lnSpc>
                  <a:spcPts val="750"/>
                </a:lnSpc>
              </a:pPr>
              <a:r>
                <a:rPr lang="fr-FR" sz="500">
                  <a:solidFill>
                    <a:schemeClr val="tx1">
                      <a:lumMod val="75000"/>
                      <a:lumOff val="25000"/>
                    </a:schemeClr>
                  </a:solidFill>
                  <a:latin typeface="Arial"/>
                  <a:cs typeface="Arial"/>
                </a:rPr>
                <a:t>Roumanie</a:t>
              </a:r>
            </a:p>
            <a:p>
              <a:pPr marL="43815" marR="5080" indent="135890" algn="r" fontAlgn="t">
                <a:lnSpc>
                  <a:spcPts val="750"/>
                </a:lnSpc>
              </a:pPr>
              <a:r>
                <a:rPr lang="fr-FR" sz="500">
                  <a:solidFill>
                    <a:schemeClr val="tx1">
                      <a:lumMod val="75000"/>
                      <a:lumOff val="25000"/>
                    </a:schemeClr>
                  </a:solidFill>
                  <a:latin typeface="Arial"/>
                  <a:cs typeface="Arial"/>
                </a:rPr>
                <a:t>Croatie</a:t>
              </a:r>
            </a:p>
            <a:p>
              <a:pPr marL="43815" marR="5080" indent="135890" algn="r" fontAlgn="t">
                <a:lnSpc>
                  <a:spcPts val="750"/>
                </a:lnSpc>
              </a:pPr>
              <a:r>
                <a:rPr lang="fr-FR" sz="500">
                  <a:solidFill>
                    <a:schemeClr val="tx1">
                      <a:lumMod val="75000"/>
                      <a:lumOff val="25000"/>
                    </a:schemeClr>
                  </a:solidFill>
                  <a:latin typeface="Arial"/>
                  <a:cs typeface="Arial"/>
                </a:rPr>
                <a:t>Slovénie</a:t>
              </a:r>
            </a:p>
            <a:p>
              <a:pPr marL="43815" marR="5080" indent="135890" algn="r" fontAlgn="t">
                <a:lnSpc>
                  <a:spcPts val="750"/>
                </a:lnSpc>
              </a:pPr>
              <a:r>
                <a:rPr lang="fr-FR" sz="500">
                  <a:solidFill>
                    <a:schemeClr val="tx1">
                      <a:lumMod val="75000"/>
                      <a:lumOff val="25000"/>
                    </a:schemeClr>
                  </a:solidFill>
                  <a:latin typeface="Arial"/>
                  <a:cs typeface="Arial"/>
                </a:rPr>
                <a:t>Hongrie</a:t>
              </a:r>
            </a:p>
            <a:p>
              <a:pPr marL="43815" marR="5080" indent="135890" algn="r" fontAlgn="t">
                <a:lnSpc>
                  <a:spcPts val="750"/>
                </a:lnSpc>
              </a:pPr>
              <a:r>
                <a:rPr lang="fr-FR" sz="500">
                  <a:solidFill>
                    <a:schemeClr val="tx1">
                      <a:lumMod val="75000"/>
                      <a:lumOff val="25000"/>
                    </a:schemeClr>
                  </a:solidFill>
                  <a:latin typeface="Arial"/>
                  <a:cs typeface="Arial"/>
                </a:rPr>
                <a:t>Danemark</a:t>
              </a:r>
            </a:p>
            <a:p>
              <a:pPr marL="43815" marR="5080" indent="135890" algn="r" fontAlgn="t">
                <a:lnSpc>
                  <a:spcPts val="750"/>
                </a:lnSpc>
              </a:pPr>
              <a:r>
                <a:rPr lang="fr-FR" sz="500">
                  <a:solidFill>
                    <a:schemeClr val="tx1">
                      <a:lumMod val="75000"/>
                      <a:lumOff val="25000"/>
                    </a:schemeClr>
                  </a:solidFill>
                  <a:latin typeface="Arial"/>
                  <a:cs typeface="Arial"/>
                </a:rPr>
                <a:t>Lettonie</a:t>
              </a:r>
            </a:p>
            <a:p>
              <a:pPr marL="43815" marR="5080" indent="135890" algn="r" fontAlgn="t">
                <a:lnSpc>
                  <a:spcPts val="750"/>
                </a:lnSpc>
              </a:pPr>
              <a:r>
                <a:rPr lang="fr-FR" sz="500">
                  <a:solidFill>
                    <a:schemeClr val="tx1">
                      <a:lumMod val="75000"/>
                      <a:lumOff val="25000"/>
                    </a:schemeClr>
                  </a:solidFill>
                  <a:latin typeface="Arial"/>
                  <a:cs typeface="Arial"/>
                </a:rPr>
                <a:t>Malte</a:t>
              </a:r>
            </a:p>
            <a:p>
              <a:pPr marL="43815" marR="5080" indent="135890" algn="r" fontAlgn="t">
                <a:lnSpc>
                  <a:spcPts val="750"/>
                </a:lnSpc>
              </a:pPr>
              <a:r>
                <a:rPr lang="fr-FR" sz="500">
                  <a:solidFill>
                    <a:schemeClr val="tx1">
                      <a:lumMod val="75000"/>
                      <a:lumOff val="25000"/>
                    </a:schemeClr>
                  </a:solidFill>
                  <a:latin typeface="Arial"/>
                  <a:cs typeface="Arial"/>
                </a:rPr>
                <a:t>Finlande</a:t>
              </a:r>
            </a:p>
            <a:p>
              <a:pPr marL="43815" marR="5080" indent="135890" algn="r" fontAlgn="t">
                <a:lnSpc>
                  <a:spcPts val="750"/>
                </a:lnSpc>
              </a:pPr>
              <a:r>
                <a:rPr lang="fr-FR" sz="500">
                  <a:solidFill>
                    <a:schemeClr val="tx1">
                      <a:lumMod val="75000"/>
                      <a:lumOff val="25000"/>
                    </a:schemeClr>
                  </a:solidFill>
                  <a:latin typeface="Arial"/>
                  <a:cs typeface="Arial"/>
                </a:rPr>
                <a:t>Lituanie</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dirty="0"/>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dirty="0"/>
          </a:p>
        </p:txBody>
      </p:sp>
      <p:graphicFrame>
        <p:nvGraphicFramePr>
          <p:cNvPr id="5" name="Table 4">
            <a:extLst>
              <a:ext uri="{FF2B5EF4-FFF2-40B4-BE49-F238E27FC236}">
                <a16:creationId xmlns:a16="http://schemas.microsoft.com/office/drawing/2014/main" id="{B40CDDEE-C098-41D4-BEF0-EA09C643539C}"/>
              </a:ext>
            </a:extLst>
          </p:cNvPr>
          <p:cNvGraphicFramePr>
            <a:graphicFrameLocks noGrp="1"/>
          </p:cNvGraphicFramePr>
          <p:nvPr>
            <p:extLst>
              <p:ext uri="{D42A27DB-BD31-4B8C-83A1-F6EECF244321}">
                <p14:modId xmlns:p14="http://schemas.microsoft.com/office/powerpoint/2010/main" val="1105670954"/>
              </p:ext>
            </p:extLst>
          </p:nvPr>
        </p:nvGraphicFramePr>
        <p:xfrm>
          <a:off x="7309728" y="3030842"/>
          <a:ext cx="1206770" cy="1200354"/>
        </p:xfrm>
        <a:graphic>
          <a:graphicData uri="http://schemas.openxmlformats.org/drawingml/2006/table">
            <a:tbl>
              <a:tblPr firstRow="1" bandRow="1">
                <a:tableStyleId>{2D5ABB26-0587-4C30-8999-92F81FD0307C}</a:tableStyleId>
              </a:tblPr>
              <a:tblGrid>
                <a:gridCol w="402257">
                  <a:extLst>
                    <a:ext uri="{9D8B030D-6E8A-4147-A177-3AD203B41FA5}">
                      <a16:colId xmlns:a16="http://schemas.microsoft.com/office/drawing/2014/main" val="1731406027"/>
                    </a:ext>
                  </a:extLst>
                </a:gridCol>
                <a:gridCol w="402256">
                  <a:extLst>
                    <a:ext uri="{9D8B030D-6E8A-4147-A177-3AD203B41FA5}">
                      <a16:colId xmlns:a16="http://schemas.microsoft.com/office/drawing/2014/main" val="1583099884"/>
                    </a:ext>
                  </a:extLst>
                </a:gridCol>
                <a:gridCol w="402257">
                  <a:extLst>
                    <a:ext uri="{9D8B030D-6E8A-4147-A177-3AD203B41FA5}">
                      <a16:colId xmlns:a16="http://schemas.microsoft.com/office/drawing/2014/main" val="3825938115"/>
                    </a:ext>
                  </a:extLst>
                </a:gridCol>
              </a:tblGrid>
              <a:tr h="200059">
                <a:tc>
                  <a:txBody>
                    <a:bodyPr/>
                    <a:lstStyle/>
                    <a:p>
                      <a:pPr algn="ctr" rtl="0">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035526610"/>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512132574"/>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618401322"/>
                  </a:ext>
                </a:extLst>
              </a:tr>
              <a:tr h="200059">
                <a:tc>
                  <a:txBody>
                    <a:bodyPr/>
                    <a:lstStyle/>
                    <a:p>
                      <a:pPr algn="ctr" rtl="0">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750942109"/>
                  </a:ext>
                </a:extLst>
              </a:tr>
              <a:tr h="200059">
                <a:tc>
                  <a:txBody>
                    <a:bodyPr/>
                    <a:lstStyle/>
                    <a:p>
                      <a:pPr algn="ctr" rtl="0">
                        <a:lnSpc>
                          <a:spcPct val="100000"/>
                        </a:lnSpc>
                        <a:spcBef>
                          <a:spcPts val="204"/>
                        </a:spcBef>
                      </a:pPr>
                      <a:r>
                        <a:rPr lang="en-GB" sz="800" noProof="0" dirty="0">
                          <a:latin typeface="Arial"/>
                          <a:cs typeface="Arial"/>
                        </a:rPr>
                        <a:t>17</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079904799"/>
                  </a:ext>
                </a:extLst>
              </a:tr>
              <a:tr h="200059">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noProof="0" dirty="0">
                          <a:latin typeface="Arial"/>
                          <a:cs typeface="Arial"/>
                        </a:rPr>
                        <a:t>21</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3139150192"/>
                  </a:ext>
                </a:extLst>
              </a:tr>
            </a:tbl>
          </a:graphicData>
        </a:graphic>
      </p:graphicFrame>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082439" cy="367200"/>
          </a:xfrm>
        </p:spPr>
        <p:txBody>
          <a:bodyPr/>
          <a:lstStyle/>
          <a:p>
            <a:pPr marL="12700">
              <a:lnSpc>
                <a:spcPct val="100000"/>
              </a:lnSpc>
              <a:spcBef>
                <a:spcPts val="100"/>
              </a:spcBef>
            </a:pPr>
            <a:r>
              <a:rPr lang="fr-FR" sz="1800" b="1" noProof="0" dirty="0">
                <a:solidFill>
                  <a:srgbClr val="003399"/>
                </a:solidFill>
                <a:latin typeface="Arial"/>
                <a:cs typeface="Arial"/>
              </a:rPr>
              <a:t>Technologies numériques utilisées au travail</a:t>
            </a:r>
            <a:br>
              <a:rPr lang="fr-FR" sz="1800" b="1" noProof="0" dirty="0">
                <a:solidFill>
                  <a:srgbClr val="003399"/>
                </a:solidFill>
                <a:latin typeface="Arial"/>
                <a:cs typeface="Arial"/>
              </a:rPr>
            </a:br>
            <a:r>
              <a:rPr lang="fr-FR" sz="1300" b="1" noProof="0" dirty="0">
                <a:solidFill>
                  <a:srgbClr val="003399"/>
                </a:solidFill>
                <a:latin typeface="Arial"/>
                <a:cs typeface="Arial"/>
              </a:rPr>
              <a:t>Part des lieux de travail en %, UE-27 (2024)</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3" y="771550"/>
            <a:ext cx="4699000"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fr-FR" sz="1000" noProof="0" dirty="0">
                <a:latin typeface="Arial"/>
                <a:cs typeface="Arial"/>
              </a:rPr>
              <a:t>Outre les technologies courantes telles que les ordinateurs fixes et portables, les dispositifs portables constituent les technologies les plus fréquemment utilisées au travail. 35 % des lieux de travail de l’UE-27 examinent l’impact des technologies sur la sécurité et la santé des travailleurs, contre 24 % en 2019.</a:t>
            </a:r>
          </a:p>
        </p:txBody>
      </p:sp>
      <p:sp>
        <p:nvSpPr>
          <p:cNvPr id="5" name="object 5">
            <a:extLst>
              <a:ext uri="{FF2B5EF4-FFF2-40B4-BE49-F238E27FC236}">
                <a16:creationId xmlns:a16="http://schemas.microsoft.com/office/drawing/2014/main" id="{BA0B60B0-D474-3E27-75D3-163FF7F06CD0}"/>
              </a:ext>
            </a:extLst>
          </p:cNvPr>
          <p:cNvSpPr txBox="1"/>
          <p:nvPr/>
        </p:nvSpPr>
        <p:spPr>
          <a:xfrm>
            <a:off x="440168" y="4418786"/>
            <a:ext cx="4383096"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 de l’UE-27.</a:t>
            </a: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779474" y="1523218"/>
            <a:ext cx="4008550" cy="2682759"/>
            <a:chOff x="778579" y="1503315"/>
            <a:chExt cx="4008550" cy="2682759"/>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7000" y="1901292"/>
              <a:ext cx="3194349" cy="2284782"/>
              <a:chOff x="1307000" y="1901292"/>
              <a:chExt cx="3194349" cy="2284782"/>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dirty="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dirty="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dirty="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dirty="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dirty="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dirty="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dirty="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dirty="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dirty="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dirty="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385438" y="3047290"/>
              <a:ext cx="1151890"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fr-FR" sz="1000" b="1" noProof="0" dirty="0">
                  <a:solidFill>
                    <a:srgbClr val="333333"/>
                  </a:solidFill>
                  <a:latin typeface="Arial"/>
                  <a:cs typeface="Arial"/>
                </a:rPr>
                <a:t>Ordinateurs personnels sur les lieux de travail fixes</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dirty="0"/>
            </a:p>
          </p:txBody>
        </p:sp>
        <p:sp>
          <p:nvSpPr>
            <p:cNvPr id="20" name="object 19">
              <a:extLst>
                <a:ext uri="{FF2B5EF4-FFF2-40B4-BE49-F238E27FC236}">
                  <a16:creationId xmlns:a16="http://schemas.microsoft.com/office/drawing/2014/main" id="{C98A0C25-9159-E148-DC29-DCDE984A96AF}"/>
                </a:ext>
              </a:extLst>
            </p:cNvPr>
            <p:cNvSpPr txBox="1"/>
            <p:nvPr/>
          </p:nvSpPr>
          <p:spPr>
            <a:xfrm>
              <a:off x="998301" y="2660716"/>
              <a:ext cx="891048"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fr-FR" sz="1050" b="1" noProof="0" dirty="0">
                  <a:solidFill>
                    <a:srgbClr val="FFFFFF"/>
                  </a:solidFill>
                  <a:latin typeface="Arial"/>
                  <a:cs typeface="Arial"/>
                </a:rPr>
                <a:t>Ordinateurs portables, tablettes, smartphones</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dirty="0"/>
            </a:p>
          </p:txBody>
        </p:sp>
        <p:sp>
          <p:nvSpPr>
            <p:cNvPr id="22" name="object 21">
              <a:extLst>
                <a:ext uri="{FF2B5EF4-FFF2-40B4-BE49-F238E27FC236}">
                  <a16:creationId xmlns:a16="http://schemas.microsoft.com/office/drawing/2014/main" id="{7F94D6C6-FF54-0AD4-C10F-B6403752F768}"/>
                </a:ext>
              </a:extLst>
            </p:cNvPr>
            <p:cNvSpPr txBox="1"/>
            <p:nvPr/>
          </p:nvSpPr>
          <p:spPr>
            <a:xfrm>
              <a:off x="3026345" y="1775289"/>
              <a:ext cx="583719" cy="266740"/>
            </a:xfrm>
            <a:prstGeom prst="rect">
              <a:avLst/>
            </a:prstGeom>
          </p:spPr>
          <p:txBody>
            <a:bodyPr vert="horz" wrap="square" lIns="0" tIns="35560" rIns="0" bIns="0" rtlCol="0">
              <a:spAutoFit/>
            </a:bodyPr>
            <a:lstStyle/>
            <a:p>
              <a:pPr marL="56515" marR="5080" indent="-44450" algn="ctr">
                <a:lnSpc>
                  <a:spcPts val="919"/>
                </a:lnSpc>
                <a:spcBef>
                  <a:spcPts val="280"/>
                </a:spcBef>
              </a:pPr>
              <a:r>
                <a:rPr lang="fr-FR" sz="900" b="1" noProof="0" dirty="0">
                  <a:solidFill>
                    <a:srgbClr val="FFFFFF"/>
                  </a:solidFill>
                  <a:latin typeface="Arial"/>
                  <a:cs typeface="Arial"/>
                </a:rPr>
                <a:t>Appareils portables</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dirty="0"/>
            </a:p>
          </p:txBody>
        </p:sp>
        <p:sp>
          <p:nvSpPr>
            <p:cNvPr id="25" name="object 24">
              <a:extLst>
                <a:ext uri="{FF2B5EF4-FFF2-40B4-BE49-F238E27FC236}">
                  <a16:creationId xmlns:a16="http://schemas.microsoft.com/office/drawing/2014/main" id="{35AD1C76-F82C-3D0E-3787-35C1732C6087}"/>
                </a:ext>
              </a:extLst>
            </p:cNvPr>
            <p:cNvSpPr txBox="1"/>
            <p:nvPr/>
          </p:nvSpPr>
          <p:spPr>
            <a:xfrm>
              <a:off x="1101813" y="1615743"/>
              <a:ext cx="546735" cy="414215"/>
            </a:xfrm>
            <a:prstGeom prst="rect">
              <a:avLst/>
            </a:prstGeom>
          </p:spPr>
          <p:txBody>
            <a:bodyPr vert="horz" wrap="square" lIns="0" tIns="29209" rIns="0" bIns="0" rtlCol="0">
              <a:spAutoFit/>
            </a:bodyPr>
            <a:lstStyle/>
            <a:p>
              <a:pPr marL="12700" marR="5080" indent="12065" algn="ctr">
                <a:lnSpc>
                  <a:spcPts val="640"/>
                </a:lnSpc>
                <a:spcBef>
                  <a:spcPts val="229"/>
                </a:spcBef>
              </a:pPr>
              <a:r>
                <a:rPr lang="fr-FR" sz="600" b="1" noProof="0" dirty="0">
                  <a:solidFill>
                    <a:srgbClr val="FFFFFF"/>
                  </a:solidFill>
                  <a:latin typeface="Arial"/>
                  <a:cs typeface="Arial"/>
                </a:rPr>
                <a:t>Attribution automatique des tâches, du temps de travail</a:t>
              </a:r>
            </a:p>
          </p:txBody>
        </p:sp>
        <p:sp>
          <p:nvSpPr>
            <p:cNvPr id="26" name="object 25">
              <a:extLst>
                <a:ext uri="{FF2B5EF4-FFF2-40B4-BE49-F238E27FC236}">
                  <a16:creationId xmlns:a16="http://schemas.microsoft.com/office/drawing/2014/main" id="{EE72A967-8F60-551E-9D6B-AF0F70E98932}"/>
                </a:ext>
              </a:extLst>
            </p:cNvPr>
            <p:cNvSpPr txBox="1"/>
            <p:nvPr/>
          </p:nvSpPr>
          <p:spPr>
            <a:xfrm>
              <a:off x="1091113" y="1992997"/>
              <a:ext cx="619106" cy="103875"/>
            </a:xfrm>
            <a:prstGeom prst="rect">
              <a:avLst/>
            </a:prstGeom>
          </p:spPr>
          <p:txBody>
            <a:bodyPr vert="horz" wrap="square" lIns="0" tIns="11430" rIns="0" bIns="0" rtlCol="0">
              <a:spAutoFit/>
            </a:bodyPr>
            <a:lstStyle/>
            <a:p>
              <a:pPr marL="12700">
                <a:lnSpc>
                  <a:spcPct val="100000"/>
                </a:lnSpc>
                <a:spcBef>
                  <a:spcPts val="90"/>
                </a:spcBef>
              </a:pPr>
              <a:r>
                <a:rPr lang="fr-FR" sz="600" b="1" noProof="0" dirty="0">
                  <a:solidFill>
                    <a:srgbClr val="FFFFFF"/>
                  </a:solidFill>
                  <a:latin typeface="Arial"/>
                  <a:cs typeface="Arial"/>
                </a:rPr>
                <a:t>ou des horaires</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22920" y="2119799"/>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dirty="0">
                  <a:solidFill>
                    <a:srgbClr val="FFFFFF"/>
                  </a:solidFill>
                  <a:latin typeface="Arial"/>
                  <a:cs typeface="Arial"/>
                </a:rPr>
                <a:t>9</a:t>
              </a:r>
              <a:endParaRPr lang="en-GB" sz="1100" noProof="0" dirty="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29" name="object 28">
              <a:extLst>
                <a:ext uri="{FF2B5EF4-FFF2-40B4-BE49-F238E27FC236}">
                  <a16:creationId xmlns:a16="http://schemas.microsoft.com/office/drawing/2014/main" id="{75416008-F515-7981-5AC6-D5519E94DAC1}"/>
                </a:ext>
              </a:extLst>
            </p:cNvPr>
            <p:cNvSpPr txBox="1"/>
            <p:nvPr/>
          </p:nvSpPr>
          <p:spPr>
            <a:xfrm>
              <a:off x="3722544" y="2572294"/>
              <a:ext cx="623570" cy="337271"/>
            </a:xfrm>
            <a:prstGeom prst="rect">
              <a:avLst/>
            </a:prstGeom>
          </p:spPr>
          <p:txBody>
            <a:bodyPr vert="horz" wrap="square" lIns="0" tIns="29209" rIns="0" bIns="0" rtlCol="0">
              <a:spAutoFit/>
            </a:bodyPr>
            <a:lstStyle/>
            <a:p>
              <a:pPr marL="12700" marR="5080" algn="ctr">
                <a:lnSpc>
                  <a:spcPts val="640"/>
                </a:lnSpc>
                <a:spcBef>
                  <a:spcPts val="229"/>
                </a:spcBef>
              </a:pPr>
              <a:r>
                <a:rPr lang="fr-FR" sz="500" b="1" noProof="0" dirty="0">
                  <a:solidFill>
                    <a:srgbClr val="FFFFFF"/>
                  </a:solidFill>
                  <a:latin typeface="Arial"/>
                  <a:cs typeface="Arial"/>
                </a:rPr>
                <a:t>Surveillance des performances ou du comportement des travailleurs</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31" name="object 30">
              <a:extLst>
                <a:ext uri="{FF2B5EF4-FFF2-40B4-BE49-F238E27FC236}">
                  <a16:creationId xmlns:a16="http://schemas.microsoft.com/office/drawing/2014/main" id="{18281E1C-3DC5-E062-2CA0-2DDFC563A45B}"/>
                </a:ext>
              </a:extLst>
            </p:cNvPr>
            <p:cNvSpPr txBox="1"/>
            <p:nvPr/>
          </p:nvSpPr>
          <p:spPr>
            <a:xfrm>
              <a:off x="1967101" y="2079424"/>
              <a:ext cx="536708" cy="414215"/>
            </a:xfrm>
            <a:prstGeom prst="rect">
              <a:avLst/>
            </a:prstGeom>
          </p:spPr>
          <p:txBody>
            <a:bodyPr vert="horz" wrap="square" lIns="0" tIns="29209" rIns="0" bIns="0" rtlCol="0">
              <a:spAutoFit/>
            </a:bodyPr>
            <a:lstStyle/>
            <a:p>
              <a:pPr marL="12700" marR="5080" indent="-13335" algn="ctr">
                <a:lnSpc>
                  <a:spcPts val="640"/>
                </a:lnSpc>
                <a:spcBef>
                  <a:spcPts val="229"/>
                </a:spcBef>
              </a:pPr>
              <a:r>
                <a:rPr lang="fr-FR" sz="500" b="1" noProof="0" dirty="0">
                  <a:solidFill>
                    <a:srgbClr val="FFFFFF"/>
                  </a:solidFill>
                  <a:latin typeface="Arial"/>
                  <a:cs typeface="Arial"/>
                </a:rPr>
                <a:t>Systèmes basés sur l’intelligence artificielle exécutant des tâches de travail</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63179"/>
              <a:ext cx="610870" cy="600710"/>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dirty="0"/>
            </a:p>
          </p:txBody>
        </p:sp>
        <p:sp>
          <p:nvSpPr>
            <p:cNvPr id="33" name="object 32">
              <a:extLst>
                <a:ext uri="{FF2B5EF4-FFF2-40B4-BE49-F238E27FC236}">
                  <a16:creationId xmlns:a16="http://schemas.microsoft.com/office/drawing/2014/main" id="{FA3EFA54-D933-5462-E96F-5DC6F7DC0E7F}"/>
                </a:ext>
              </a:extLst>
            </p:cNvPr>
            <p:cNvSpPr txBox="1"/>
            <p:nvPr/>
          </p:nvSpPr>
          <p:spPr>
            <a:xfrm>
              <a:off x="4225094" y="1806459"/>
              <a:ext cx="523875" cy="337271"/>
            </a:xfrm>
            <a:prstGeom prst="rect">
              <a:avLst/>
            </a:prstGeom>
          </p:spPr>
          <p:txBody>
            <a:bodyPr vert="horz" wrap="square" lIns="0" tIns="29209" rIns="0" bIns="0" rtlCol="0">
              <a:spAutoFit/>
            </a:bodyPr>
            <a:lstStyle/>
            <a:p>
              <a:pPr marL="12700" marR="5080" indent="-635" algn="ctr">
                <a:lnSpc>
                  <a:spcPts val="640"/>
                </a:lnSpc>
                <a:spcBef>
                  <a:spcPts val="229"/>
                </a:spcBef>
              </a:pPr>
              <a:r>
                <a:rPr lang="fr-FR" sz="600" b="1" noProof="0" dirty="0">
                  <a:solidFill>
                    <a:srgbClr val="333333"/>
                  </a:solidFill>
                  <a:latin typeface="Arial"/>
                  <a:cs typeface="Arial"/>
                </a:rPr>
                <a:t>Robots interagissant avec les travailleurs</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28014" y="2100789"/>
              <a:ext cx="88265" cy="161290"/>
            </a:xfrm>
            <a:prstGeom prst="rect">
              <a:avLst/>
            </a:prstGeom>
          </p:spPr>
          <p:txBody>
            <a:bodyPr vert="horz" wrap="square" lIns="0" tIns="17145" rIns="0" bIns="0" rtlCol="0">
              <a:spAutoFit/>
            </a:bodyPr>
            <a:lstStyle/>
            <a:p>
              <a:pPr marL="12700">
                <a:lnSpc>
                  <a:spcPct val="100000"/>
                </a:lnSpc>
                <a:spcBef>
                  <a:spcPts val="135"/>
                </a:spcBef>
              </a:pPr>
              <a:r>
                <a:rPr lang="en-GB" sz="850" b="1" spc="-50" noProof="0" dirty="0">
                  <a:solidFill>
                    <a:srgbClr val="333333"/>
                  </a:solidFill>
                  <a:latin typeface="Arial"/>
                  <a:cs typeface="Arial"/>
                </a:rPr>
                <a:t>4</a:t>
              </a:r>
              <a:endParaRPr lang="en-GB" sz="850" noProof="0" dirty="0">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dirty="0">
                  <a:solidFill>
                    <a:srgbClr val="FFFFFF"/>
                  </a:solidFill>
                  <a:latin typeface="Arial"/>
                  <a:cs typeface="Arial"/>
                </a:rPr>
                <a:t>13</a:t>
              </a:r>
              <a:endParaRPr lang="en-GB" sz="1550" noProof="0" dirty="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2024</a:t>
              </a:r>
              <a:endParaRPr lang="en-GB" sz="1400" noProof="0" dirty="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dirty="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dirty="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2019</a:t>
              </a:r>
              <a:endParaRPr lang="en-GB" sz="1400" noProof="0" dirty="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dirty="0"/>
            </a:p>
          </p:txBody>
        </p:sp>
        <p:sp>
          <p:nvSpPr>
            <p:cNvPr id="60" name="object 40">
              <a:extLst>
                <a:ext uri="{FF2B5EF4-FFF2-40B4-BE49-F238E27FC236}">
                  <a16:creationId xmlns:a16="http://schemas.microsoft.com/office/drawing/2014/main" id="{B1E48D53-3778-EF8E-942B-E60A342AB0DC}"/>
                </a:ext>
              </a:extLst>
            </p:cNvPr>
            <p:cNvSpPr txBox="1"/>
            <p:nvPr/>
          </p:nvSpPr>
          <p:spPr>
            <a:xfrm>
              <a:off x="6951691"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dirty="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dirty="0"/>
            </a:p>
          </p:txBody>
        </p:sp>
        <p:sp>
          <p:nvSpPr>
            <p:cNvPr id="84" name="object 43">
              <a:extLst>
                <a:ext uri="{FF2B5EF4-FFF2-40B4-BE49-F238E27FC236}">
                  <a16:creationId xmlns:a16="http://schemas.microsoft.com/office/drawing/2014/main" id="{10E8EB4B-69A7-4622-CE0E-94C39B343F7E}"/>
                </a:ext>
              </a:extLst>
            </p:cNvPr>
            <p:cNvSpPr txBox="1"/>
            <p:nvPr/>
          </p:nvSpPr>
          <p:spPr>
            <a:xfrm>
              <a:off x="6917585"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dirty="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652120" y="843558"/>
            <a:ext cx="2695804" cy="289823"/>
          </a:xfrm>
          <a:prstGeom prst="rect">
            <a:avLst/>
          </a:prstGeom>
        </p:spPr>
        <p:txBody>
          <a:bodyPr vert="horz" wrap="square" lIns="0" tIns="12700" rIns="0" bIns="0" rtlCol="0">
            <a:spAutoFit/>
          </a:bodyPr>
          <a:lstStyle/>
          <a:p>
            <a:pPr algn="ctr"/>
            <a:r>
              <a:rPr lang="fr-FR" sz="900" noProof="0" dirty="0">
                <a:effectLst/>
              </a:rPr>
              <a:t>Discussion de l’impact des technologies numériques sur la sécurité et la santé des travailleurs:</a:t>
            </a:r>
          </a:p>
        </p:txBody>
      </p:sp>
      <p:sp>
        <p:nvSpPr>
          <p:cNvPr id="4" name="object 5">
            <a:extLst>
              <a:ext uri="{FF2B5EF4-FFF2-40B4-BE49-F238E27FC236}">
                <a16:creationId xmlns:a16="http://schemas.microsoft.com/office/drawing/2014/main" id="{133F21E0-CCB8-CAB1-3216-F58C534D9C8D}"/>
              </a:ext>
            </a:extLst>
          </p:cNvPr>
          <p:cNvSpPr txBox="1"/>
          <p:nvPr/>
        </p:nvSpPr>
        <p:spPr>
          <a:xfrm>
            <a:off x="5290424" y="4443958"/>
            <a:ext cx="3818080" cy="228268"/>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aux établissements de l’UE-27 déclarant utiliser au moins une technologie numérique.</a:t>
            </a:r>
          </a:p>
        </p:txBody>
      </p:sp>
      <p:sp>
        <p:nvSpPr>
          <p:cNvPr id="49" name="object 30">
            <a:extLst>
              <a:ext uri="{FF2B5EF4-FFF2-40B4-BE49-F238E27FC236}">
                <a16:creationId xmlns:a16="http://schemas.microsoft.com/office/drawing/2014/main" id="{C679AB15-308A-47BB-A56A-252614A222BE}"/>
              </a:ext>
            </a:extLst>
          </p:cNvPr>
          <p:cNvSpPr txBox="1"/>
          <p:nvPr/>
        </p:nvSpPr>
        <p:spPr>
          <a:xfrm>
            <a:off x="2002467" y="2181287"/>
            <a:ext cx="455930" cy="470641"/>
          </a:xfrm>
          <a:prstGeom prst="rect">
            <a:avLst/>
          </a:prstGeom>
        </p:spPr>
        <p:txBody>
          <a:bodyPr vert="horz" wrap="square" lIns="0" tIns="29209" rIns="0" bIns="0" rtlCol="0">
            <a:spAutoFit/>
          </a:bodyPr>
          <a:lstStyle/>
          <a:p>
            <a:pPr marR="5080" algn="ctr">
              <a:lnSpc>
                <a:spcPct val="100000"/>
              </a:lnSpc>
              <a:spcBef>
                <a:spcPts val="55"/>
              </a:spcBef>
            </a:pPr>
            <a:endParaRPr lang="en-GB" sz="900" b="1" spc="-50" noProof="0" dirty="0">
              <a:solidFill>
                <a:srgbClr val="FFFFFF"/>
              </a:solidFill>
              <a:latin typeface="Arial"/>
              <a:cs typeface="Arial"/>
            </a:endParaRPr>
          </a:p>
          <a:p>
            <a:pPr marR="5080" algn="ctr">
              <a:lnSpc>
                <a:spcPct val="100000"/>
              </a:lnSpc>
              <a:spcBef>
                <a:spcPts val="55"/>
              </a:spcBef>
            </a:pPr>
            <a:endParaRPr lang="en-GB" sz="900" b="1" spc="-50" dirty="0">
              <a:solidFill>
                <a:srgbClr val="FFFFFF"/>
              </a:solidFill>
              <a:latin typeface="Arial"/>
              <a:cs typeface="Arial"/>
            </a:endParaRPr>
          </a:p>
          <a:p>
            <a:pPr marR="5080"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3727355" y="2911823"/>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381849" y="3665727"/>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1010558" y="3202304"/>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450001" y="135000"/>
            <a:ext cx="8082439" cy="367200"/>
          </a:xfrm>
        </p:spPr>
        <p:txBody>
          <a:bodyPr/>
          <a:lstStyle/>
          <a:p>
            <a:r>
              <a:rPr lang="fr-FR" sz="1600" dirty="0"/>
              <a:t>Facteurs de risque liés à l’utilisation des technologies numériques au travail</a:t>
            </a:r>
            <a:br>
              <a:rPr lang="fr-FR" sz="1600" noProof="0" dirty="0"/>
            </a:br>
            <a:r>
              <a:rPr lang="fr-FR" sz="1300" dirty="0"/>
              <a:t>Part des lieux de travail en %, UE-27 (2024)</a:t>
            </a:r>
          </a:p>
        </p:txBody>
      </p:sp>
      <p:sp>
        <p:nvSpPr>
          <p:cNvPr id="43" name="object 3">
            <a:extLst>
              <a:ext uri="{FF2B5EF4-FFF2-40B4-BE49-F238E27FC236}">
                <a16:creationId xmlns:a16="http://schemas.microsoft.com/office/drawing/2014/main" id="{E6CCE380-9C76-785F-4334-8EC00331CB28}"/>
              </a:ext>
            </a:extLst>
          </p:cNvPr>
          <p:cNvSpPr txBox="1"/>
          <p:nvPr/>
        </p:nvSpPr>
        <p:spPr>
          <a:xfrm>
            <a:off x="431782" y="856804"/>
            <a:ext cx="7812626" cy="453183"/>
          </a:xfrm>
          <a:prstGeom prst="rect">
            <a:avLst/>
          </a:prstGeom>
        </p:spPr>
        <p:txBody>
          <a:bodyPr vert="horz" wrap="square" lIns="90000" tIns="72000" rIns="90000" bIns="72000" rtlCol="0">
            <a:spAutoFit/>
          </a:bodyPr>
          <a:lstStyle/>
          <a:p>
            <a:pPr marL="12700" marR="5080">
              <a:lnSpc>
                <a:spcPct val="100000"/>
              </a:lnSpc>
              <a:spcBef>
                <a:spcPts val="100"/>
              </a:spcBef>
            </a:pPr>
            <a:r>
              <a:rPr lang="fr-FR" sz="1000" noProof="0">
                <a:latin typeface="Arial"/>
                <a:cs typeface="Arial"/>
              </a:rPr>
              <a:t>La position assise prolongée et les mouvements répétitifs sont les risques le plus fréquemment associés à l’utilisation des technologies numériques. Cependant, des risques psychosociaux, tels que l’intensification du travail et la surcharge d’informations, sont également fréquemment signalés par les lieux de travail européens.</a:t>
            </a:r>
          </a:p>
        </p:txBody>
      </p:sp>
      <p:sp>
        <p:nvSpPr>
          <p:cNvPr id="4" name="object 5">
            <a:extLst>
              <a:ext uri="{FF2B5EF4-FFF2-40B4-BE49-F238E27FC236}">
                <a16:creationId xmlns:a16="http://schemas.microsoft.com/office/drawing/2014/main" id="{F892CBA0-5D65-C205-ECE4-3859AD94C62A}"/>
              </a:ext>
            </a:extLst>
          </p:cNvPr>
          <p:cNvSpPr txBox="1"/>
          <p:nvPr/>
        </p:nvSpPr>
        <p:spPr>
          <a:xfrm>
            <a:off x="435320" y="4452039"/>
            <a:ext cx="4875204"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a:latin typeface="Arial"/>
                <a:cs typeface="Arial"/>
              </a:rPr>
              <a:t>Base: questions posées aux établissements de l’UE-27 déclarant utiliser au moins une technologie numérique.</a:t>
            </a: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58590" y="1519220"/>
            <a:ext cx="7897786" cy="2667750"/>
            <a:chOff x="58590" y="1519220"/>
            <a:chExt cx="7897786" cy="2667750"/>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21" name="object 43">
              <a:extLst>
                <a:ext uri="{FF2B5EF4-FFF2-40B4-BE49-F238E27FC236}">
                  <a16:creationId xmlns:a16="http://schemas.microsoft.com/office/drawing/2014/main" id="{990EE5F8-2FA5-4A4A-7A39-12CB3E388694}"/>
                </a:ext>
              </a:extLst>
            </p:cNvPr>
            <p:cNvSpPr txBox="1"/>
            <p:nvPr/>
          </p:nvSpPr>
          <p:spPr>
            <a:xfrm>
              <a:off x="633964" y="1995686"/>
              <a:ext cx="851535" cy="200055"/>
            </a:xfrm>
            <a:prstGeom prst="rect">
              <a:avLst/>
            </a:prstGeom>
          </p:spPr>
          <p:txBody>
            <a:bodyPr vert="horz" wrap="square" lIns="0" tIns="15240" rIns="0" bIns="0" rtlCol="0">
              <a:spAutoFit/>
            </a:bodyPr>
            <a:lstStyle/>
            <a:p>
              <a:pPr marL="12700" algn="r">
                <a:lnSpc>
                  <a:spcPct val="100000"/>
                </a:lnSpc>
                <a:spcBef>
                  <a:spcPts val="120"/>
                </a:spcBef>
              </a:pPr>
              <a:r>
                <a:rPr lang="fr-FR" sz="600" noProof="0" dirty="0">
                  <a:latin typeface="Arial"/>
                  <a:cs typeface="Arial"/>
                </a:rPr>
                <a:t>Augmentation de l’intensité du travail</a:t>
              </a:r>
            </a:p>
          </p:txBody>
        </p:sp>
        <p:sp>
          <p:nvSpPr>
            <p:cNvPr id="22" name="object 44">
              <a:extLst>
                <a:ext uri="{FF2B5EF4-FFF2-40B4-BE49-F238E27FC236}">
                  <a16:creationId xmlns:a16="http://schemas.microsoft.com/office/drawing/2014/main" id="{5758EB96-9377-5065-0BA2-4BF245822C8B}"/>
                </a:ext>
              </a:extLst>
            </p:cNvPr>
            <p:cNvSpPr txBox="1"/>
            <p:nvPr/>
          </p:nvSpPr>
          <p:spPr>
            <a:xfrm>
              <a:off x="696483" y="1826825"/>
              <a:ext cx="788670" cy="107722"/>
            </a:xfrm>
            <a:prstGeom prst="rect">
              <a:avLst/>
            </a:prstGeom>
          </p:spPr>
          <p:txBody>
            <a:bodyPr vert="horz" wrap="square" lIns="0" tIns="15240" rIns="0" bIns="0" rtlCol="0">
              <a:spAutoFit/>
            </a:bodyPr>
            <a:lstStyle/>
            <a:p>
              <a:pPr marL="12700" algn="r">
                <a:lnSpc>
                  <a:spcPct val="100000"/>
                </a:lnSpc>
                <a:spcBef>
                  <a:spcPts val="120"/>
                </a:spcBef>
              </a:pPr>
              <a:r>
                <a:rPr lang="fr-FR" sz="600" noProof="0" dirty="0">
                  <a:latin typeface="Arial"/>
                  <a:cs typeface="Arial"/>
                </a:rPr>
                <a:t>Mouvements répétitifs</a:t>
              </a:r>
            </a:p>
          </p:txBody>
        </p:sp>
        <p:sp>
          <p:nvSpPr>
            <p:cNvPr id="23" name="object 45">
              <a:extLst>
                <a:ext uri="{FF2B5EF4-FFF2-40B4-BE49-F238E27FC236}">
                  <a16:creationId xmlns:a16="http://schemas.microsoft.com/office/drawing/2014/main" id="{78A72638-24B5-3AD9-8EC9-3A696CE93664}"/>
                </a:ext>
              </a:extLst>
            </p:cNvPr>
            <p:cNvSpPr txBox="1"/>
            <p:nvPr/>
          </p:nvSpPr>
          <p:spPr>
            <a:xfrm>
              <a:off x="886548" y="1575833"/>
              <a:ext cx="598805" cy="200055"/>
            </a:xfrm>
            <a:prstGeom prst="rect">
              <a:avLst/>
            </a:prstGeom>
          </p:spPr>
          <p:txBody>
            <a:bodyPr vert="horz" wrap="square" lIns="0" tIns="15240" rIns="0" bIns="0" rtlCol="0">
              <a:spAutoFit/>
            </a:bodyPr>
            <a:lstStyle/>
            <a:p>
              <a:pPr marL="12700" algn="r">
                <a:lnSpc>
                  <a:spcPct val="100000"/>
                </a:lnSpc>
                <a:spcBef>
                  <a:spcPts val="120"/>
                </a:spcBef>
              </a:pPr>
              <a:r>
                <a:rPr lang="fr-FR" sz="600" noProof="0" dirty="0">
                  <a:latin typeface="Arial"/>
                  <a:cs typeface="Arial"/>
                </a:rPr>
                <a:t>Position assise prolongée</a:t>
              </a:r>
            </a:p>
          </p:txBody>
        </p:sp>
        <p:sp>
          <p:nvSpPr>
            <p:cNvPr id="24" name="object 46">
              <a:extLst>
                <a:ext uri="{FF2B5EF4-FFF2-40B4-BE49-F238E27FC236}">
                  <a16:creationId xmlns:a16="http://schemas.microsoft.com/office/drawing/2014/main" id="{4FC3D745-A47F-CCAE-7965-54EC6EF6DAF4}"/>
                </a:ext>
              </a:extLst>
            </p:cNvPr>
            <p:cNvSpPr txBox="1"/>
            <p:nvPr/>
          </p:nvSpPr>
          <p:spPr>
            <a:xfrm>
              <a:off x="207235" y="2532548"/>
              <a:ext cx="1277819" cy="200055"/>
            </a:xfrm>
            <a:prstGeom prst="rect">
              <a:avLst/>
            </a:prstGeom>
          </p:spPr>
          <p:txBody>
            <a:bodyPr vert="horz" wrap="square" lIns="0" tIns="15240" rIns="0" bIns="0" rtlCol="0">
              <a:spAutoFit/>
            </a:bodyPr>
            <a:lstStyle/>
            <a:p>
              <a:pPr marR="5080" algn="r">
                <a:lnSpc>
                  <a:spcPct val="100000"/>
                </a:lnSpc>
                <a:spcBef>
                  <a:spcPts val="120"/>
                </a:spcBef>
              </a:pPr>
              <a:r>
                <a:rPr lang="fr-FR" sz="600" noProof="0" dirty="0">
                  <a:latin typeface="Arial"/>
                  <a:cs typeface="Arial"/>
                </a:rPr>
                <a:t>Estompement des frontières entre la vie professionnelle et la vie privée</a:t>
              </a:r>
            </a:p>
          </p:txBody>
        </p:sp>
        <p:sp>
          <p:nvSpPr>
            <p:cNvPr id="25" name="object 47">
              <a:extLst>
                <a:ext uri="{FF2B5EF4-FFF2-40B4-BE49-F238E27FC236}">
                  <a16:creationId xmlns:a16="http://schemas.microsoft.com/office/drawing/2014/main" id="{62E3FFDF-C2AB-E615-6295-54D500AECF55}"/>
                </a:ext>
              </a:extLst>
            </p:cNvPr>
            <p:cNvSpPr txBox="1"/>
            <p:nvPr/>
          </p:nvSpPr>
          <p:spPr>
            <a:xfrm>
              <a:off x="757652" y="2283718"/>
              <a:ext cx="727710" cy="200055"/>
            </a:xfrm>
            <a:prstGeom prst="rect">
              <a:avLst/>
            </a:prstGeom>
          </p:spPr>
          <p:txBody>
            <a:bodyPr vert="horz" wrap="square" lIns="0" tIns="15240" rIns="0" bIns="0" rtlCol="0">
              <a:spAutoFit/>
            </a:bodyPr>
            <a:lstStyle/>
            <a:p>
              <a:pPr marL="12700" algn="r">
                <a:lnSpc>
                  <a:spcPct val="100000"/>
                </a:lnSpc>
                <a:spcBef>
                  <a:spcPts val="120"/>
                </a:spcBef>
              </a:pPr>
              <a:r>
                <a:rPr lang="fr-FR" sz="600" noProof="0" dirty="0">
                  <a:latin typeface="Arial"/>
                  <a:cs typeface="Arial"/>
                </a:rPr>
                <a:t>Surcharge d’information</a:t>
              </a:r>
            </a:p>
          </p:txBody>
        </p:sp>
        <p:sp>
          <p:nvSpPr>
            <p:cNvPr id="26" name="object 48">
              <a:extLst>
                <a:ext uri="{FF2B5EF4-FFF2-40B4-BE49-F238E27FC236}">
                  <a16:creationId xmlns:a16="http://schemas.microsoft.com/office/drawing/2014/main" id="{2541BACA-EFEC-DE1F-78EA-B73D74342C3C}"/>
                </a:ext>
              </a:extLst>
            </p:cNvPr>
            <p:cNvSpPr txBox="1"/>
            <p:nvPr/>
          </p:nvSpPr>
          <p:spPr>
            <a:xfrm>
              <a:off x="58590" y="3034527"/>
              <a:ext cx="1426755" cy="726802"/>
            </a:xfrm>
            <a:prstGeom prst="rect">
              <a:avLst/>
            </a:prstGeom>
          </p:spPr>
          <p:txBody>
            <a:bodyPr vert="horz" wrap="square" lIns="0" tIns="12065" rIns="0" bIns="0" rtlCol="0">
              <a:spAutoFit/>
            </a:bodyPr>
            <a:lstStyle/>
            <a:p>
              <a:pPr marL="343535" marR="5080" indent="-238760" algn="r">
                <a:lnSpc>
                  <a:spcPct val="103299"/>
                </a:lnSpc>
                <a:spcBef>
                  <a:spcPts val="95"/>
                </a:spcBef>
                <a:spcAft>
                  <a:spcPts val="200"/>
                </a:spcAft>
              </a:pPr>
              <a:r>
                <a:rPr lang="fr-FR" sz="600" noProof="0" dirty="0">
                  <a:latin typeface="Arial"/>
                  <a:cs typeface="Arial"/>
                </a:rPr>
                <a:t>Manque de compétences pour travailler avec les technologies numériques</a:t>
              </a:r>
            </a:p>
            <a:p>
              <a:pPr marR="5080" algn="r">
                <a:lnSpc>
                  <a:spcPct val="40000"/>
                </a:lnSpc>
                <a:spcBef>
                  <a:spcPts val="200"/>
                </a:spcBef>
              </a:pPr>
              <a:r>
                <a:rPr lang="fr-FR" sz="600" noProof="0" dirty="0">
                  <a:latin typeface="Arial"/>
                  <a:cs typeface="Arial"/>
                </a:rPr>
                <a:t>Travail en solitaire et isolement</a:t>
              </a:r>
            </a:p>
            <a:p>
              <a:pPr marR="5080" algn="r">
                <a:lnSpc>
                  <a:spcPct val="100000"/>
                </a:lnSpc>
                <a:spcBef>
                  <a:spcPts val="25"/>
                </a:spcBef>
                <a:spcAft>
                  <a:spcPts val="500"/>
                </a:spcAft>
              </a:pPr>
              <a:r>
                <a:rPr lang="fr-FR" sz="600" noProof="0" dirty="0">
                  <a:latin typeface="Arial"/>
                  <a:cs typeface="Arial"/>
                </a:rPr>
                <a:t>par rapport aux collègues</a:t>
              </a:r>
            </a:p>
            <a:p>
              <a:pPr marR="5080" algn="r">
                <a:lnSpc>
                  <a:spcPct val="100000"/>
                </a:lnSpc>
              </a:pPr>
              <a:r>
                <a:rPr lang="fr-FR" sz="600" noProof="0" dirty="0">
                  <a:latin typeface="Arial"/>
                  <a:cs typeface="Arial"/>
                </a:rPr>
                <a:t>Perte d’influence des travailleurs sur le rythme ou les processus de travail</a:t>
              </a:r>
            </a:p>
          </p:txBody>
        </p:sp>
        <p:sp>
          <p:nvSpPr>
            <p:cNvPr id="27" name="object 49">
              <a:extLst>
                <a:ext uri="{FF2B5EF4-FFF2-40B4-BE49-F238E27FC236}">
                  <a16:creationId xmlns:a16="http://schemas.microsoft.com/office/drawing/2014/main" id="{65ABE2B4-08BD-C201-BE73-5A27EFDC5203}"/>
                </a:ext>
              </a:extLst>
            </p:cNvPr>
            <p:cNvSpPr txBox="1"/>
            <p:nvPr/>
          </p:nvSpPr>
          <p:spPr>
            <a:xfrm>
              <a:off x="612838" y="2787774"/>
              <a:ext cx="872490" cy="200055"/>
            </a:xfrm>
            <a:prstGeom prst="rect">
              <a:avLst/>
            </a:prstGeom>
          </p:spPr>
          <p:txBody>
            <a:bodyPr vert="horz" wrap="square" lIns="0" tIns="15240" rIns="0" bIns="0" rtlCol="0">
              <a:spAutoFit/>
            </a:bodyPr>
            <a:lstStyle/>
            <a:p>
              <a:pPr marL="12700" algn="r">
                <a:lnSpc>
                  <a:spcPct val="100000"/>
                </a:lnSpc>
                <a:spcBef>
                  <a:spcPts val="120"/>
                </a:spcBef>
              </a:pPr>
              <a:r>
                <a:rPr lang="fr-FR" sz="600" noProof="0" dirty="0">
                  <a:latin typeface="Arial"/>
                  <a:cs typeface="Arial"/>
                </a:rPr>
                <a:t>Collecte de données relatives aux travailleurs</a:t>
              </a:r>
            </a:p>
          </p:txBody>
        </p:sp>
        <p:sp>
          <p:nvSpPr>
            <p:cNvPr id="28" name="object 50">
              <a:extLst>
                <a:ext uri="{FF2B5EF4-FFF2-40B4-BE49-F238E27FC236}">
                  <a16:creationId xmlns:a16="http://schemas.microsoft.com/office/drawing/2014/main" id="{08A07B7A-C333-0DBC-D973-6D4FBE78D255}"/>
                </a:ext>
              </a:extLst>
            </p:cNvPr>
            <p:cNvSpPr txBox="1"/>
            <p:nvPr/>
          </p:nvSpPr>
          <p:spPr>
            <a:xfrm>
              <a:off x="799774" y="3834742"/>
              <a:ext cx="685418" cy="200055"/>
            </a:xfrm>
            <a:prstGeom prst="rect">
              <a:avLst/>
            </a:prstGeom>
          </p:spPr>
          <p:txBody>
            <a:bodyPr vert="horz" wrap="square" lIns="0" tIns="15240" rIns="0" bIns="0" rtlCol="0">
              <a:spAutoFit/>
            </a:bodyPr>
            <a:lstStyle/>
            <a:p>
              <a:pPr marL="12700" algn="r">
                <a:lnSpc>
                  <a:spcPct val="100000"/>
                </a:lnSpc>
                <a:spcBef>
                  <a:spcPts val="120"/>
                </a:spcBef>
              </a:pPr>
              <a:r>
                <a:rPr lang="fr-FR" sz="600" noProof="0" dirty="0">
                  <a:latin typeface="Arial"/>
                  <a:cs typeface="Arial"/>
                </a:rPr>
                <a:t>Crainte de perdre son emploi</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dirty="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dirty="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dirty="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dirty="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dirty="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dirty="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dirty="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dirty="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dirty="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dirty="0">
                  <a:solidFill>
                    <a:srgbClr val="191919"/>
                  </a:solidFill>
                  <a:latin typeface="Arial"/>
                  <a:cs typeface="Arial"/>
                </a:rPr>
                <a:t>9</a:t>
              </a:r>
              <a:endParaRPr lang="en-GB" sz="1000" noProof="0" dirty="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10</a:t>
              </a:r>
              <a:endParaRPr lang="en-GB" sz="1000" noProof="0" dirty="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12</a:t>
              </a:r>
              <a:endParaRPr lang="en-GB" sz="1000" noProof="0" dirty="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34</a:t>
              </a:r>
              <a:endParaRPr lang="en-GB" sz="1000" noProof="0" dirty="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47</a:t>
              </a:r>
              <a:endParaRPr lang="en-GB" sz="1000" noProof="0" dirty="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450001" y="135000"/>
            <a:ext cx="8226455" cy="367200"/>
          </a:xfrm>
        </p:spPr>
        <p:txBody>
          <a:bodyPr/>
          <a:lstStyle/>
          <a:p>
            <a:r>
              <a:rPr lang="fr-FR" dirty="0"/>
              <a:t>Formes de représentation des employés</a:t>
            </a:r>
            <a:br>
              <a:rPr lang="fr-FR" noProof="0" dirty="0"/>
            </a:br>
            <a:r>
              <a:rPr lang="fr-FR" sz="1300" dirty="0"/>
              <a:t>Part des lieux de travail en %, UE-27 (2014-2019-2024)</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299295"/>
          </a:xfrm>
          <a:prstGeom prst="rect">
            <a:avLst/>
          </a:prstGeom>
        </p:spPr>
        <p:txBody>
          <a:bodyPr vert="horz" wrap="square" lIns="90000" tIns="72000" rIns="90000" bIns="72000" rtlCol="0">
            <a:spAutoFit/>
          </a:bodyPr>
          <a:lstStyle/>
          <a:p>
            <a:pPr marL="12700">
              <a:lnSpc>
                <a:spcPct val="100000"/>
              </a:lnSpc>
              <a:spcBef>
                <a:spcPts val="100"/>
              </a:spcBef>
            </a:pPr>
            <a:r>
              <a:rPr lang="fr-FR" sz="1000" noProof="0" dirty="0">
                <a:latin typeface="Arial"/>
                <a:cs typeface="Arial"/>
              </a:rPr>
              <a:t>Les représentants en matière de sécurité et de santé constituent, une nouvelle fois, la forme la plus fréquente de représentation des employés, comme lors des vagues d’enquête précédentes.</a:t>
            </a:r>
          </a:p>
        </p:txBody>
      </p:sp>
      <p:sp>
        <p:nvSpPr>
          <p:cNvPr id="4" name="object 5">
            <a:extLst>
              <a:ext uri="{FF2B5EF4-FFF2-40B4-BE49-F238E27FC236}">
                <a16:creationId xmlns:a16="http://schemas.microsoft.com/office/drawing/2014/main" id="{BC2F8488-1669-1D7D-4B0C-D38EEA361DD0}"/>
              </a:ext>
            </a:extLst>
          </p:cNvPr>
          <p:cNvSpPr txBox="1"/>
          <p:nvPr/>
        </p:nvSpPr>
        <p:spPr>
          <a:xfrm>
            <a:off x="431782" y="4354611"/>
            <a:ext cx="2895846"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 de l’UE-27.</a:t>
            </a: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495214" cy="2851919"/>
            <a:chOff x="481531" y="375597"/>
            <a:chExt cx="6495214" cy="3955054"/>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dirty="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dirty="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dirty="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797657" y="3965326"/>
              <a:ext cx="1423035" cy="359245"/>
            </a:xfrm>
            <a:prstGeom prst="rect">
              <a:avLst/>
            </a:prstGeom>
          </p:spPr>
          <p:txBody>
            <a:bodyPr vert="horz" wrap="square" lIns="0" tIns="12700" rIns="0" bIns="0" rtlCol="0">
              <a:spAutoFit/>
            </a:bodyPr>
            <a:lstStyle/>
            <a:p>
              <a:pPr marL="12700" algn="ctr">
                <a:lnSpc>
                  <a:spcPct val="100000"/>
                </a:lnSpc>
                <a:spcBef>
                  <a:spcPts val="100"/>
                </a:spcBef>
              </a:pPr>
              <a:r>
                <a:rPr lang="fr-FR" sz="800" noProof="0" dirty="0">
                  <a:solidFill>
                    <a:srgbClr val="333333"/>
                  </a:solidFill>
                  <a:latin typeface="Arial"/>
                  <a:cs typeface="Arial"/>
                </a:rPr>
                <a:t>Représentant en matière de sécurité et de santé</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115747" y="3971406"/>
              <a:ext cx="1257935" cy="359245"/>
            </a:xfrm>
            <a:prstGeom prst="rect">
              <a:avLst/>
            </a:prstGeom>
          </p:spPr>
          <p:txBody>
            <a:bodyPr vert="horz" wrap="square" lIns="0" tIns="12700" rIns="0" bIns="0" rtlCol="0">
              <a:spAutoFit/>
            </a:bodyPr>
            <a:lstStyle/>
            <a:p>
              <a:pPr marL="12700" algn="ctr">
                <a:lnSpc>
                  <a:spcPct val="100000"/>
                </a:lnSpc>
                <a:spcBef>
                  <a:spcPts val="100"/>
                </a:spcBef>
              </a:pPr>
              <a:r>
                <a:rPr lang="fr-FR" sz="800" noProof="0">
                  <a:solidFill>
                    <a:srgbClr val="333333"/>
                  </a:solidFill>
                  <a:latin typeface="Arial"/>
                  <a:cs typeface="Arial"/>
                </a:rPr>
                <a:t>Comité de sécurité et de santé</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862888" y="3971406"/>
              <a:ext cx="629920" cy="359245"/>
            </a:xfrm>
            <a:prstGeom prst="rect">
              <a:avLst/>
            </a:prstGeom>
          </p:spPr>
          <p:txBody>
            <a:bodyPr vert="horz" wrap="square" lIns="0" tIns="12700" rIns="0" bIns="0" rtlCol="0">
              <a:spAutoFit/>
            </a:bodyPr>
            <a:lstStyle/>
            <a:p>
              <a:pPr marL="12700" algn="ctr">
                <a:lnSpc>
                  <a:spcPct val="100000"/>
                </a:lnSpc>
                <a:spcBef>
                  <a:spcPts val="100"/>
                </a:spcBef>
              </a:pPr>
              <a:r>
                <a:rPr lang="fr-FR" sz="800" noProof="0">
                  <a:solidFill>
                    <a:srgbClr val="333333"/>
                  </a:solidFill>
                  <a:latin typeface="Arial"/>
                  <a:cs typeface="Arial"/>
                </a:rPr>
                <a:t>Conseil d’entreprise</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774101" y="3971406"/>
              <a:ext cx="1188720" cy="188515"/>
            </a:xfrm>
            <a:prstGeom prst="rect">
              <a:avLst/>
            </a:prstGeom>
          </p:spPr>
          <p:txBody>
            <a:bodyPr vert="horz" wrap="square" lIns="0" tIns="12700" rIns="0" bIns="0" rtlCol="0">
              <a:spAutoFit/>
            </a:bodyPr>
            <a:lstStyle/>
            <a:p>
              <a:pPr marL="12700" algn="ctr">
                <a:lnSpc>
                  <a:spcPct val="100000"/>
                </a:lnSpc>
                <a:spcBef>
                  <a:spcPts val="100"/>
                </a:spcBef>
              </a:pPr>
              <a:r>
                <a:rPr lang="fr-FR" sz="800" noProof="0">
                  <a:solidFill>
                    <a:srgbClr val="333333"/>
                  </a:solidFill>
                  <a:latin typeface="Arial"/>
                  <a:cs typeface="Arial"/>
                </a:rPr>
                <a:t>Représentation syndicale</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dirty="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57</a:t>
              </a:r>
              <a:endParaRPr lang="en-GB" sz="1000" noProof="0" dirty="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58</a:t>
              </a:r>
              <a:endParaRPr lang="en-GB" sz="1000" noProof="0" dirty="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dirty="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dirty="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dirty="0">
                  <a:solidFill>
                    <a:srgbClr val="191919"/>
                  </a:solidFill>
                  <a:latin typeface="Arial"/>
                  <a:cs typeface="Arial"/>
                </a:rPr>
                <a:t>24</a:t>
              </a:r>
              <a:r>
                <a:rPr lang="en-GB" sz="1000" noProof="0" dirty="0">
                  <a:solidFill>
                    <a:srgbClr val="191919"/>
                  </a:solidFill>
                  <a:latin typeface="Arial"/>
                  <a:cs typeface="Arial"/>
                </a:rPr>
                <a:t>	</a:t>
              </a:r>
              <a:r>
                <a:rPr lang="en-GB" sz="1000" spc="-25" noProof="0" dirty="0">
                  <a:solidFill>
                    <a:srgbClr val="191919"/>
                  </a:solidFill>
                  <a:latin typeface="Arial"/>
                  <a:cs typeface="Arial"/>
                </a:rPr>
                <a:t>24</a:t>
              </a:r>
              <a:endParaRPr lang="en-GB" sz="1000" noProof="0" dirty="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dirty="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dirty="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22</a:t>
              </a:r>
              <a:endParaRPr lang="en-GB" sz="1000" noProof="0" dirty="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72400"/>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23</a:t>
              </a:r>
              <a:endParaRPr lang="en-GB" sz="1000" noProof="0" dirty="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dirty="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dirty="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511604" y="1222024"/>
            <a:ext cx="3642885" cy="1243930"/>
          </a:xfrm>
          <a:prstGeom prst="rect">
            <a:avLst/>
          </a:prstGeom>
        </p:spPr>
        <p:txBody>
          <a:bodyPr vert="horz" wrap="square" lIns="0" tIns="12700" rIns="0" bIns="0" rtlCol="0">
            <a:spAutoFit/>
          </a:bodyPr>
          <a:lstStyle/>
          <a:p>
            <a:pPr marL="12700" marR="5080">
              <a:lnSpc>
                <a:spcPct val="100000"/>
              </a:lnSpc>
              <a:spcAft>
                <a:spcPts val="1200"/>
              </a:spcAft>
            </a:pPr>
            <a:r>
              <a:rPr lang="fr-FR" sz="1000" dirty="0"/>
              <a:t>Les pratiques de désignation des représentants en matière de sécurité et de santé varient selon les pays: dans certains, ils sont majoritairement désignés par l’employeur, tandis que dans d’autres, ils sont élus par les employés. </a:t>
            </a:r>
          </a:p>
          <a:p>
            <a:pPr marL="12700" marR="5080">
              <a:lnSpc>
                <a:spcPct val="100000"/>
              </a:lnSpc>
              <a:spcAft>
                <a:spcPts val="1200"/>
              </a:spcAft>
            </a:pPr>
            <a:r>
              <a:rPr lang="fr-FR" sz="1000" dirty="0"/>
              <a:t>La carte illustre ce dernier cas — la part des lieux de travail où les représentants en matière de sécurité et de santé sont élus par les employés: 38 % dans l’UE-27.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450001" y="135000"/>
            <a:ext cx="808120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1600" noProof="0" dirty="0"/>
              <a:t>Représentants en matière de sécurité et de santé élus par les employés, par pays</a:t>
            </a:r>
          </a:p>
          <a:p>
            <a:r>
              <a:rPr lang="fr-FR" sz="1300" dirty="0"/>
              <a:t>Part des lieux de travail en % (2024)</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r="-931"/>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dirty="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dirty="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dirty="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dirty="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dirty="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dirty="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dirty="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dirty="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471259" y="4381204"/>
            <a:ext cx="5082383" cy="120546"/>
          </a:xfrm>
          <a:prstGeom prst="rect">
            <a:avLst/>
          </a:prstGeom>
        </p:spPr>
        <p:txBody>
          <a:bodyPr vert="horz" wrap="square" lIns="0" tIns="12700" rIns="0" bIns="0" rtlCol="0">
            <a:spAutoFit/>
          </a:bodyPr>
          <a:lstStyle/>
          <a:p>
            <a:pPr marL="12700">
              <a:lnSpc>
                <a:spcPct val="100000"/>
              </a:lnSpc>
              <a:spcBef>
                <a:spcPts val="100"/>
              </a:spcBef>
            </a:pPr>
            <a:r>
              <a:rPr lang="fr-FR" sz="700" i="1" noProof="0" dirty="0">
                <a:latin typeface="Arial"/>
                <a:cs typeface="Arial"/>
              </a:rPr>
              <a:t>Base: questions posées à tous les établissements déclarant la présence d’un représentant en matière de sécurité et de santé.</a:t>
            </a: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601253" y="1059583"/>
            <a:ext cx="3852743" cy="1872208"/>
          </a:xfrm>
          <a:prstGeom prst="rect">
            <a:avLst/>
          </a:prstGeom>
        </p:spPr>
        <p:txBody>
          <a:bodyPr vert="horz" wrap="square" lIns="0" tIns="12700" rIns="0" bIns="0" rtlCol="0">
            <a:noAutofit/>
          </a:bodyPr>
          <a:lstStyle/>
          <a:p>
            <a:pPr marL="298450" marR="5080" indent="-285750">
              <a:lnSpc>
                <a:spcPct val="100000"/>
              </a:lnSpc>
              <a:spcBef>
                <a:spcPts val="100"/>
              </a:spcBef>
              <a:spcAft>
                <a:spcPts val="500"/>
              </a:spcAft>
              <a:buFont typeface="Wingdings" panose="05000000000000000000" pitchFamily="2" charset="2"/>
              <a:buChar char="§"/>
            </a:pPr>
            <a:endParaRPr lang="en-GB" sz="1400" dirty="0">
              <a:latin typeface="Arial"/>
              <a:cs typeface="Arial"/>
            </a:endParaRPr>
          </a:p>
          <a:p>
            <a:pPr marL="298450" marR="5080" indent="-285750">
              <a:lnSpc>
                <a:spcPct val="100000"/>
              </a:lnSpc>
              <a:spcBef>
                <a:spcPts val="100"/>
              </a:spcBef>
              <a:spcAft>
                <a:spcPts val="500"/>
              </a:spcAft>
              <a:buFont typeface="Wingdings" panose="05000000000000000000" pitchFamily="2" charset="2"/>
              <a:buChar char="§"/>
            </a:pPr>
            <a:r>
              <a:rPr lang="fr-FR" sz="1400" dirty="0">
                <a:latin typeface="Arial"/>
                <a:cs typeface="Arial"/>
              </a:rPr>
              <a:t>Rapports </a:t>
            </a:r>
          </a:p>
          <a:p>
            <a:pPr marL="298450" marR="5080" indent="-285750">
              <a:lnSpc>
                <a:spcPct val="100000"/>
              </a:lnSpc>
              <a:spcBef>
                <a:spcPts val="100"/>
              </a:spcBef>
              <a:spcAft>
                <a:spcPts val="500"/>
              </a:spcAft>
              <a:buFont typeface="Wingdings" panose="05000000000000000000" pitchFamily="2" charset="2"/>
              <a:buChar char="§"/>
            </a:pPr>
            <a:r>
              <a:rPr lang="fr-FR" sz="1400" dirty="0">
                <a:latin typeface="Arial"/>
                <a:cs typeface="Arial"/>
              </a:rPr>
              <a:t>Informations méthodologiques – y compris les questionnaires nationaux et l’accès aux ensembles de données ESENER</a:t>
            </a:r>
          </a:p>
          <a:p>
            <a:pPr marL="298450" marR="5080" indent="-285750">
              <a:lnSpc>
                <a:spcPct val="100000"/>
              </a:lnSpc>
              <a:spcBef>
                <a:spcPts val="100"/>
              </a:spcBef>
              <a:spcAft>
                <a:spcPts val="500"/>
              </a:spcAft>
              <a:buFont typeface="Wingdings" panose="05000000000000000000" pitchFamily="2" charset="2"/>
              <a:buChar char="§"/>
            </a:pPr>
            <a:r>
              <a:rPr lang="fr-FR" sz="1400" dirty="0">
                <a:latin typeface="Arial"/>
                <a:cs typeface="Arial"/>
                <a:hlinkClick r:id="rId3"/>
              </a:rPr>
              <a:t>Outil de visualisation des données</a:t>
            </a:r>
            <a:r>
              <a:rPr lang="fr-FR" sz="1400" dirty="0">
                <a:latin typeface="Arial"/>
                <a:cs typeface="Arial"/>
              </a:rPr>
              <a:t> – disponible dans toutes les langues de l’enquête</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1600" noProof="0" dirty="0"/>
              <a:t>Enquête européenne des entreprises sur les risques nouveaux et émergents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657532"/>
            <a:ext cx="3852743" cy="440733"/>
          </a:xfrm>
          <a:prstGeom prst="rect">
            <a:avLst/>
          </a:prstGeom>
        </p:spPr>
        <p:txBody>
          <a:bodyPr vert="horz" wrap="square" lIns="0" tIns="12700" rIns="0" bIns="0" rtlCol="0">
            <a:noAutofit/>
          </a:bodyPr>
          <a:lstStyle/>
          <a:p>
            <a:pPr marL="12700" marR="5080" algn="just">
              <a:lnSpc>
                <a:spcPct val="100000"/>
              </a:lnSpc>
              <a:spcBef>
                <a:spcPts val="100"/>
              </a:spcBef>
              <a:spcAft>
                <a:spcPts val="500"/>
              </a:spcAft>
            </a:pPr>
            <a:r>
              <a:rPr lang="fr-FR" sz="1400" dirty="0">
                <a:latin typeface="Arial"/>
                <a:cs typeface="Arial"/>
              </a:rPr>
              <a:t>Tous les contenus sont disponibles à l’adresse suivante:</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4062769"/>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fr-FR"/>
              <a:t>Droits d’auteur</a:t>
            </a:r>
          </a:p>
        </p:txBody>
      </p:sp>
      <p:sp>
        <p:nvSpPr>
          <p:cNvPr id="3" name="Content Placeholder 2"/>
          <p:cNvSpPr>
            <a:spLocks noGrp="1"/>
          </p:cNvSpPr>
          <p:nvPr>
            <p:ph sz="half" idx="1"/>
          </p:nvPr>
        </p:nvSpPr>
        <p:spPr>
          <a:xfrm>
            <a:off x="450000" y="2997240"/>
            <a:ext cx="6714287" cy="2022782"/>
          </a:xfrm>
        </p:spPr>
        <p:txBody>
          <a:bodyPr/>
          <a:lstStyle/>
          <a:p>
            <a:pPr marL="0" indent="0">
              <a:buNone/>
            </a:pPr>
            <a:r>
              <a:rPr lang="fr-FR" b="0" dirty="0"/>
              <a:t>© Agence européenne pour la sécurité et la santé au travail, 2026</a:t>
            </a:r>
          </a:p>
          <a:p>
            <a:pPr marL="0" indent="0">
              <a:buNone/>
            </a:pPr>
            <a:endParaRPr lang="en-US" b="0" dirty="0"/>
          </a:p>
          <a:p>
            <a:pPr marL="0" indent="0">
              <a:buNone/>
            </a:pPr>
            <a:r>
              <a:rPr lang="fr-FR" b="0" dirty="0"/>
              <a:t>Reproduction autorisée, moyennant mention de la source.</a:t>
            </a:r>
          </a:p>
          <a:p>
            <a:pPr marL="0" indent="0">
              <a:buNone/>
            </a:pPr>
            <a:r>
              <a:rPr lang="fr-FR" b="0" dirty="0"/>
              <a:t>Toute utilisation ou reproduction d’une photographie dont les droits d’auteur n’appartiennent pas à l’EU-OSHA doit faire l’objet d’une demande d’autorisation directement adressée au titulaire des droits d’auteur.</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ESENER</Template>
  <TotalTime>0</TotalTime>
  <Words>3288</Words>
  <Application>Microsoft Office PowerPoint</Application>
  <PresentationFormat>On-screen Show (16:9)</PresentationFormat>
  <Paragraphs>698</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ESENER 2024 – Principaux enseignements tirés des premières conclusions</vt:lpstr>
      <vt:lpstr>PowerPoint Presentation</vt:lpstr>
      <vt:lpstr>PowerPoint Presentation</vt:lpstr>
      <vt:lpstr>PowerPoint Presentation</vt:lpstr>
      <vt:lpstr>PowerPoint Presentation</vt:lpstr>
      <vt:lpstr>Facteurs de risque les plus fréquemment signalés Part des lieux de travail en %, UE-27 (2014-2019-2024)</vt:lpstr>
      <vt:lpstr>Lieux de travail réalisant des évaluations régulières des risques, par pays Part des lieux de travail en % (2024)</vt:lpstr>
      <vt:lpstr>Raisons de la non-réalisation des évaluations des risques, par taille d’entreprise Part des lieux de travail en %, UE-27 (2024)</vt:lpstr>
      <vt:lpstr>PowerPoint Presentation</vt:lpstr>
      <vt:lpstr>PowerPoint Presentation</vt:lpstr>
      <vt:lpstr>Implication des employés dans les mesures visant à prévenir les risques psychosociaux, par pays Part des lieux de travail en % (2024)</vt:lpstr>
      <vt:lpstr>Principales raisons de s’engager en matière de sécurité et de santé Part des lieux de travail en %, UE-27 (2024)</vt:lpstr>
      <vt:lpstr>PowerPoint Presentation</vt:lpstr>
      <vt:lpstr>Exigences des clients ou des fournisseurs en matière de normes de SST,  par secteur Part des lieux de travail en %, UE-27 (2024)</vt:lpstr>
      <vt:lpstr>PowerPoint Presentation</vt:lpstr>
      <vt:lpstr>Complexité des obligations légales en tant que difficulté majeure pour la gestion de la SST, par pays Part des lieux de travail en % (2024)</vt:lpstr>
      <vt:lpstr>Technologies numériques utilisées au travail Part des lieux de travail en %, UE-27 (2024)</vt:lpstr>
      <vt:lpstr>Facteurs de risque liés à l’utilisation des technologies numériques au travail Part des lieux de travail en %, UE-27 (2024)</vt:lpstr>
      <vt:lpstr>Formes de représentation des employés Part des lieux de travail en %, UE-27 (2014-2019-2024)</vt:lpstr>
      <vt:lpstr>PowerPoint Presentation</vt:lpstr>
      <vt:lpstr>PowerPoint Presentation</vt:lpstr>
      <vt:lpstr>Droits d’auteur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2026-07-17T13:49:46Z</dcterms:created>
  <dcterms:modified xsi:type="dcterms:W3CDTF">2026-07-22T06:54:15Z</dcterms:modified>
  <cp:category/>
</cp:coreProperties>
</file>