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54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8" d="100"/>
          <a:sy n="128" d="100"/>
        </p:scale>
        <p:origin x="105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cdr:x>
      <cdr:y>0.2751</cdr:y>
    </cdr:from>
    <cdr:to>
      <cdr:x>0.6</cdr:x>
      <cdr:y>0.7249</cdr:y>
    </cdr:to>
    <cdr:sp macro="" textlink="">
      <cdr:nvSpPr>
        <cdr:cNvPr id="2" name="TextBox 1">
          <a:extLst xmlns:a="http://schemas.openxmlformats.org/drawingml/2006/main">
            <a:ext uri="{FF2B5EF4-FFF2-40B4-BE49-F238E27FC236}">
              <a16:creationId xmlns:a16="http://schemas.microsoft.com/office/drawing/2014/main" id="{1240295D-5BAE-FF55-B570-2F3432B8EB27}"/>
            </a:ext>
          </a:extLst>
        </cdr:cNvPr>
        <cdr:cNvSpPr txBox="1"/>
      </cdr:nvSpPr>
      <cdr:spPr>
        <a:xfrm xmlns:a="http://schemas.openxmlformats.org/drawingml/2006/main">
          <a:off x="1828800" y="559258"/>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dirty="0"/>
        </a:p>
      </cdr:txBody>
    </cdr:sp>
  </cdr:relSizeAnchor>
  <cdr:relSizeAnchor xmlns:cdr="http://schemas.openxmlformats.org/drawingml/2006/chartDrawing">
    <cdr:from>
      <cdr:x>0.4</cdr:x>
      <cdr:y>0.2751</cdr:y>
    </cdr:from>
    <cdr:to>
      <cdr:x>0.6</cdr:x>
      <cdr:y>0.7249</cdr:y>
    </cdr:to>
    <cdr:sp macro="" textlink="">
      <cdr:nvSpPr>
        <cdr:cNvPr id="3" name="TextBox 2">
          <a:extLst xmlns:a="http://schemas.openxmlformats.org/drawingml/2006/main">
            <a:ext uri="{FF2B5EF4-FFF2-40B4-BE49-F238E27FC236}">
              <a16:creationId xmlns:a16="http://schemas.microsoft.com/office/drawing/2014/main" id="{62550173-BCC2-AC4A-202C-785E2FC8F654}"/>
            </a:ext>
          </a:extLst>
        </cdr:cNvPr>
        <cdr:cNvSpPr txBox="1"/>
      </cdr:nvSpPr>
      <cdr:spPr>
        <a:xfrm xmlns:a="http://schemas.openxmlformats.org/drawingml/2006/main">
          <a:off x="1828800" y="559258"/>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dirty="0"/>
        </a:p>
      </cdr:txBody>
    </cdr:sp>
  </cdr:relSizeAnchor>
  <cdr:relSizeAnchor xmlns:cdr="http://schemas.openxmlformats.org/drawingml/2006/chartDrawing">
    <cdr:from>
      <cdr:x>0</cdr:x>
      <cdr:y>0.08652</cdr:y>
    </cdr:from>
    <cdr:to>
      <cdr:x>0.10615</cdr:x>
      <cdr:y>0.92288</cdr:y>
    </cdr:to>
    <cdr:sp macro="" textlink="">
      <cdr:nvSpPr>
        <cdr:cNvPr id="4" name="TextBox 3">
          <a:extLst xmlns:a="http://schemas.openxmlformats.org/drawingml/2006/main">
            <a:ext uri="{FF2B5EF4-FFF2-40B4-BE49-F238E27FC236}">
              <a16:creationId xmlns:a16="http://schemas.microsoft.com/office/drawing/2014/main" id="{E7A47D70-4D69-49EC-80C8-ACFCFA01FC0C}"/>
            </a:ext>
          </a:extLst>
        </cdr:cNvPr>
        <cdr:cNvSpPr txBox="1"/>
      </cdr:nvSpPr>
      <cdr:spPr>
        <a:xfrm xmlns:a="http://schemas.openxmlformats.org/drawingml/2006/main">
          <a:off x="-292784" y="175892"/>
          <a:ext cx="485315" cy="1700237"/>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r"/>
          <a:r>
            <a:rPr lang="es-ES" sz="600" kern="1200" dirty="0"/>
            <a:t>Suomi</a:t>
          </a:r>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r>
            <a:rPr lang="es-ES" sz="600" kern="1200" dirty="0"/>
            <a:t>Viro</a:t>
          </a:r>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r>
            <a:rPr lang="es-ES" sz="600" kern="1200" dirty="0" err="1"/>
            <a:t>Slovakia</a:t>
          </a: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endParaRPr lang="es-ES" sz="600" kern="1200" dirty="0"/>
        </a:p>
        <a:p xmlns:a="http://schemas.openxmlformats.org/drawingml/2006/main">
          <a:pPr algn="r"/>
          <a:r>
            <a:rPr lang="es-ES" sz="600" kern="1200" dirty="0" err="1"/>
            <a:t>Liettua</a:t>
          </a:r>
          <a:endParaRPr lang="en-GB" sz="6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e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fi-FI">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fi-FI">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fi-FI">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fi-FI">
                <a:solidFill>
                  <a:schemeClr val="tx2"/>
                </a:solidFill>
                <a:ea typeface=""/>
                <a:cs typeface="Trebuchet MS"/>
              </a:rPr>
              <a:t>Euroopan työterveys- ja työturvallisuusvirasto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fi-FI">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fi-FI" sz="2400" b="1">
                <a:solidFill>
                  <a:schemeClr val="tx2"/>
                </a:solidFill>
                <a:ea typeface=""/>
              </a:rPr>
              <a:t>KIITOS!</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Kirjoittaja:</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Hankehallinto:</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Euroopan työterveys- ja työturvallisuusvirasto tai viraston puolesta toimivat henkilöt eivät ole vastuussa siitä, miten näitä tietoja mahdollisesti käytetään.</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 Euroopan työterveys- ja työturvallisuusvirasto,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Aineistoa lainattaessa on mainittava lähde.</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Sellaisten valokuvien tai muun aineiston käyttöön tai jäljentämiseen, jotka eivät ole Euroopan työterveys- ja työturvallisuusviraston tekijänoikeuksien alaisia, on hankittava lupa suoraan tekijänoikeuden haltijoilta.</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fi-FI"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i-FI" sz="675"/>
              <a:t>Työterveys ja -turvallisuus on yhteinen asia. Hyväksi sinulle. Hyväksi tuottavuudelle.</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i-FI"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hyperlink" Target="http://www.esener.e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fi-FI" noProof="0" dirty="0"/>
              <a:t>ESENER 2024 – Keskeiset havainnot ensimmäisistä tuloksista</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49999" y="3469500"/>
            <a:ext cx="8369621" cy="615553"/>
          </a:xfrm>
        </p:spPr>
        <p:txBody>
          <a:bodyPr wrap="square">
            <a:spAutoFit/>
          </a:bodyPr>
          <a:lstStyle/>
          <a:p>
            <a:r>
              <a:rPr lang="fi-FI" sz="2000" dirty="0"/>
              <a:t>Euroop y</a:t>
            </a:r>
            <a:r>
              <a:rPr lang="fi-FI" sz="2000" noProof="0" dirty="0"/>
              <a:t>rityksille tehty kyselytutkimus uusista ja kehittyvistä </a:t>
            </a:r>
            <a:r>
              <a:rPr lang="fi-FI" sz="2000" dirty="0"/>
              <a:t>riskeistä</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i-FI" sz="675"/>
              <a:t>Työterveys ja -turvallisuus on yhteinen asia. Hyväksi sinulle. Hyväksi tuottavuudelle.</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93498" y="985153"/>
            <a:ext cx="7272610"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Kyselyjen vuodet</a:t>
            </a:r>
            <a:r>
              <a:rPr lang="fi-FI" sz="1400" noProof="0" dirty="0">
                <a:latin typeface="Arial"/>
                <a:cs typeface="Arial"/>
              </a:rPr>
              <a:t>: 2009, 2014, 2019, 2024</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Tiedonkeruutapa</a:t>
            </a:r>
            <a:r>
              <a:rPr lang="fi-FI" sz="1400" noProof="0" dirty="0">
                <a:latin typeface="Arial"/>
                <a:cs typeface="Arial"/>
              </a:rPr>
              <a:t>: tietokoneavusteinen puhelinhaastattelu (CATI) / verkossa</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Maat</a:t>
            </a:r>
            <a:r>
              <a:rPr lang="fi-FI" sz="1400" noProof="0" dirty="0">
                <a:latin typeface="Arial"/>
                <a:cs typeface="Arial"/>
              </a:rPr>
              <a:t>: vähintään EU27-maat + Islanti ja Norja + Sveitsi</a:t>
            </a:r>
          </a:p>
          <a:p>
            <a:pPr marL="298450" marR="5080" indent="-285750" algn="just">
              <a:lnSpc>
                <a:spcPct val="100000"/>
              </a:lnSpc>
              <a:spcBef>
                <a:spcPts val="100"/>
              </a:spcBef>
              <a:spcAft>
                <a:spcPts val="500"/>
              </a:spcAft>
              <a:buFont typeface="Wingdings" panose="05000000000000000000" pitchFamily="2" charset="2"/>
              <a:buChar char="§"/>
            </a:pPr>
            <a:r>
              <a:rPr lang="fi-FI" sz="1400" noProof="0" dirty="0">
                <a:latin typeface="Arial"/>
                <a:cs typeface="Arial"/>
              </a:rPr>
              <a:t>Tutkimuksessa mukana olleet </a:t>
            </a:r>
            <a:r>
              <a:rPr lang="fi-FI" sz="1400" b="1" u="sng" noProof="0" dirty="0">
                <a:latin typeface="Arial"/>
                <a:cs typeface="Arial"/>
              </a:rPr>
              <a:t>työpaikat</a:t>
            </a:r>
            <a:r>
              <a:rPr lang="fi-FI" sz="1400" noProof="0" dirty="0">
                <a:latin typeface="Arial"/>
                <a:cs typeface="Arial"/>
              </a:rPr>
              <a:t>: yli 40 000</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Yrityksen koko</a:t>
            </a:r>
            <a:r>
              <a:rPr lang="fi-FI" sz="1400" noProof="0" dirty="0">
                <a:latin typeface="Arial"/>
                <a:cs typeface="Arial"/>
              </a:rPr>
              <a:t>: viisi työntekijää tai sitä enemmän</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Toimiala</a:t>
            </a:r>
            <a:r>
              <a:rPr lang="fi-FI" sz="1400" noProof="0" dirty="0">
                <a:latin typeface="Arial"/>
                <a:cs typeface="Arial"/>
              </a:rPr>
              <a:t>: kaikki julkiset ja yksityiset, mukaan lukien maatalous </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Vastaaja</a:t>
            </a:r>
            <a:r>
              <a:rPr lang="fi-FI" sz="1400" noProof="0" dirty="0">
                <a:latin typeface="Arial"/>
                <a:cs typeface="Arial"/>
              </a:rPr>
              <a:t>: </a:t>
            </a:r>
            <a:r>
              <a:rPr lang="fi-FI" sz="1400" i="1" noProof="0" dirty="0">
                <a:latin typeface="Arial"/>
                <a:cs typeface="Arial"/>
              </a:rPr>
              <a:t>”henkilö, joka tietää eniten työpaikan terveyteen ja turvallisuuteen liittyvistä asioista”</a:t>
            </a:r>
          </a:p>
          <a:p>
            <a:pPr marL="298450" marR="5080" indent="-285750" algn="just">
              <a:lnSpc>
                <a:spcPct val="100000"/>
              </a:lnSpc>
              <a:spcBef>
                <a:spcPts val="100"/>
              </a:spcBef>
              <a:spcAft>
                <a:spcPts val="500"/>
              </a:spcAft>
              <a:buFont typeface="Wingdings" panose="05000000000000000000" pitchFamily="2" charset="2"/>
              <a:buChar char="§"/>
            </a:pPr>
            <a:r>
              <a:rPr lang="fi-FI" sz="1400" b="1" noProof="0" dirty="0">
                <a:latin typeface="Arial"/>
                <a:cs typeface="Arial"/>
              </a:rPr>
              <a:t>Aiheet</a:t>
            </a:r>
            <a:r>
              <a:rPr lang="fi-FI" sz="1400" noProof="0" dirty="0">
                <a:latin typeface="Arial"/>
                <a:cs typeface="Arial"/>
              </a:rPr>
              <a:t>: työterveyden ja -turvallisuuden hallinta, psykososiaaliset riskit, työntekijöiden edustus, työterveyden ja -turvallisuuden edistäjät ja esteet</a:t>
            </a:r>
          </a:p>
          <a:p>
            <a:pPr marL="298450" marR="5080" indent="-285750" algn="just">
              <a:lnSpc>
                <a:spcPct val="100000"/>
              </a:lnSpc>
              <a:spcBef>
                <a:spcPts val="100"/>
              </a:spcBef>
              <a:spcAft>
                <a:spcPts val="500"/>
              </a:spcAft>
              <a:buFont typeface="Wingdings" panose="05000000000000000000" pitchFamily="2" charset="2"/>
              <a:buChar char="§"/>
            </a:pPr>
            <a:r>
              <a:rPr lang="fi-FI" sz="1400" noProof="0" dirty="0">
                <a:latin typeface="Arial"/>
                <a:cs typeface="Arial"/>
              </a:rPr>
              <a:t>ESENER 2014, 2019 ja 2024 -tutkimusten </a:t>
            </a:r>
            <a:r>
              <a:rPr lang="fi-FI" sz="1400" b="1" u="sng" noProof="0" dirty="0">
                <a:latin typeface="Arial"/>
                <a:cs typeface="Arial"/>
              </a:rPr>
              <a:t>vertailukelpoisuus</a:t>
            </a:r>
            <a:r>
              <a:rPr lang="fi-FI" sz="1400" noProof="0" dirty="0">
                <a:latin typeface="Arial"/>
                <a:cs typeface="Arial"/>
              </a:rPr>
              <a:t>!</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3942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Kyselytutkimus Euroopan yrityksille uusista ja kehittyvistä riskeistä (ESENER) </a:t>
            </a:r>
            <a:r>
              <a:rPr lang="en-GB" spc="-10" dirty="0">
                <a:solidFill>
                  <a:srgbClr val="000000"/>
                </a:solidFill>
                <a:hlinkClick r:id="rId4"/>
              </a:rPr>
              <a:t>www.esener.eu</a:t>
            </a:r>
            <a:endParaRPr lang="fr-LU" dirty="0"/>
          </a:p>
          <a:p>
            <a:endParaRPr lang="fi-FI" noProof="0" dirty="0"/>
          </a:p>
          <a:p>
            <a:r>
              <a:rPr lang="fi-FI" sz="1400" noProof="0" dirty="0"/>
              <a:t> </a:t>
            </a:r>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764590"/>
            <a:ext cx="786641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sz="1500" i="1" noProof="0">
                <a:solidFill>
                  <a:schemeClr val="tx1"/>
                </a:solidFill>
              </a:rPr>
              <a:t>Miten työpaikoilla Euroopassa hallitaan työterveyttä ja -turvallisuutta?</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47469" y="1511999"/>
            <a:ext cx="2248621" cy="1409347"/>
          </a:xfrm>
          <a:prstGeom prst="rect">
            <a:avLst/>
          </a:prstGeom>
        </p:spPr>
      </p:pic>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856804"/>
            <a:ext cx="5698871" cy="859210"/>
          </a:xfrm>
          <a:prstGeom prst="rect">
            <a:avLst/>
          </a:prstGeom>
        </p:spPr>
        <p:txBody>
          <a:bodyPr vert="horz" wrap="square" lIns="0" tIns="12700" rIns="0" bIns="0" rtlCol="0">
            <a:spAutoFit/>
          </a:bodyPr>
          <a:lstStyle/>
          <a:p>
            <a:pPr marL="12700" marR="5080" algn="just">
              <a:lnSpc>
                <a:spcPct val="100000"/>
              </a:lnSpc>
              <a:spcAft>
                <a:spcPts val="600"/>
              </a:spcAft>
            </a:pPr>
            <a:r>
              <a:rPr lang="fi-FI" sz="1000" noProof="0" dirty="0">
                <a:latin typeface="Arial"/>
                <a:cs typeface="Arial"/>
              </a:rPr>
              <a:t>Pienimpien työpaikkojen osalta yli 50 prosentilla työterveys- ja työturvallisuusasioista vastaa yleensä työnantaja, toimitusjohtaja tai esihenkilö. Työpaikan koon kasvaessa vastuu siirtyy </a:t>
            </a:r>
            <a:r>
              <a:rPr lang="fi-FI" sz="1000" dirty="0">
                <a:latin typeface="Arial"/>
                <a:cs typeface="Arial"/>
              </a:rPr>
              <a:t>työterveyden ja turvallisuuden asiantuntijalle, </a:t>
            </a:r>
            <a:r>
              <a:rPr lang="fi-FI" sz="1000" noProof="0" dirty="0">
                <a:latin typeface="Arial"/>
                <a:cs typeface="Arial"/>
              </a:rPr>
              <a:t>jolla ei ole johtotehtäviä</a:t>
            </a:r>
            <a:r>
              <a:rPr lang="fi-FI" sz="1000" strike="sngStrike" noProof="0" dirty="0">
                <a:latin typeface="Arial"/>
                <a:cs typeface="Arial"/>
              </a:rPr>
              <a:t>)</a:t>
            </a:r>
            <a:r>
              <a:rPr lang="fi-FI" sz="1000" noProof="0" dirty="0">
                <a:latin typeface="Arial"/>
                <a:cs typeface="Arial"/>
              </a:rPr>
              <a:t>. </a:t>
            </a:r>
          </a:p>
          <a:p>
            <a:pPr marL="12700" marR="5080" algn="just">
              <a:lnSpc>
                <a:spcPct val="100000"/>
              </a:lnSpc>
              <a:spcAft>
                <a:spcPts val="600"/>
              </a:spcAft>
            </a:pPr>
            <a:r>
              <a:rPr lang="fi-FI" sz="1000" dirty="0">
                <a:latin typeface="Arial"/>
                <a:cs typeface="Arial"/>
              </a:rPr>
              <a:t>ESENER-tutkimuksen mukaan yritysten vastuunjako on säilynyt pitkälti samankaltaisena eri maissa ja eri vuosien kyselyissä.</a:t>
            </a:r>
            <a:r>
              <a:rPr lang="fi-FI" sz="1000" noProof="0" dirty="0">
                <a:solidFill>
                  <a:srgbClr val="FF0000"/>
                </a:solidFill>
                <a:latin typeface="Arial"/>
                <a:cs typeface="Arial"/>
              </a:rPr>
              <a:t> </a:t>
            </a:r>
            <a:endParaRPr lang="fi-FI" sz="1000" noProof="0" dirty="0">
              <a:latin typeface="Arial"/>
              <a:cs typeface="Arial"/>
            </a:endParaRP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80411" y="1656752"/>
            <a:ext cx="6254417" cy="2643190"/>
            <a:chOff x="80411" y="1763881"/>
            <a:chExt cx="6254417"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a:t>
              </a:r>
              <a:endParaRPr lang="en-GB" sz="600" noProof="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30</a:t>
              </a:r>
              <a:endParaRPr lang="en-GB" sz="600" noProof="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50</a:t>
              </a:r>
              <a:endParaRPr lang="en-GB" sz="600" noProof="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70</a:t>
              </a:r>
              <a:endParaRPr lang="en-GB" sz="600" noProof="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90</a:t>
              </a:r>
              <a:endParaRPr lang="en-GB" sz="600" noProof="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148402" y="2689169"/>
              <a:ext cx="352995" cy="105157"/>
            </a:xfrm>
            <a:prstGeom prst="rect">
              <a:avLst/>
            </a:prstGeom>
          </p:spPr>
          <p:txBody>
            <a:bodyPr vert="horz" wrap="square" lIns="0" tIns="12700" rIns="0" bIns="0" rtlCol="0">
              <a:spAutoFit/>
            </a:bodyPr>
            <a:lstStyle/>
            <a:p>
              <a:pPr marL="12700" algn="r">
                <a:lnSpc>
                  <a:spcPct val="100000"/>
                </a:lnSpc>
                <a:spcBef>
                  <a:spcPts val="100"/>
                </a:spcBef>
              </a:pPr>
              <a:r>
                <a:rPr lang="fi-FI"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80411" y="3274362"/>
              <a:ext cx="421152" cy="105157"/>
            </a:xfrm>
            <a:prstGeom prst="rect">
              <a:avLst/>
            </a:prstGeom>
          </p:spPr>
          <p:txBody>
            <a:bodyPr vert="horz" wrap="square" lIns="0" tIns="12700" rIns="0" bIns="0" rtlCol="0">
              <a:spAutoFit/>
            </a:bodyPr>
            <a:lstStyle/>
            <a:p>
              <a:pPr marL="12700" algn="r">
                <a:lnSpc>
                  <a:spcPct val="100000"/>
                </a:lnSpc>
                <a:spcBef>
                  <a:spcPts val="100"/>
                </a:spcBef>
              </a:pPr>
              <a:r>
                <a:rPr lang="fi-FI"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185417" y="3859555"/>
              <a:ext cx="316373" cy="105157"/>
            </a:xfrm>
            <a:prstGeom prst="rect">
              <a:avLst/>
            </a:prstGeom>
          </p:spPr>
          <p:txBody>
            <a:bodyPr vert="horz" wrap="square" lIns="0" tIns="12700" rIns="0" bIns="0" rtlCol="0">
              <a:spAutoFit/>
            </a:bodyPr>
            <a:lstStyle/>
            <a:p>
              <a:pPr marL="12700" algn="r">
                <a:lnSpc>
                  <a:spcPct val="100000"/>
                </a:lnSpc>
                <a:spcBef>
                  <a:spcPts val="100"/>
                </a:spcBef>
              </a:pPr>
              <a:r>
                <a:rPr lang="fi-FI" sz="600" noProof="0">
                  <a:solidFill>
                    <a:srgbClr val="666666"/>
                  </a:solidFill>
                  <a:latin typeface="Arial"/>
                  <a:cs typeface="Arial"/>
                </a:rPr>
                <a:t>yli 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284002" y="2103976"/>
              <a:ext cx="217697" cy="105157"/>
            </a:xfrm>
            <a:prstGeom prst="rect">
              <a:avLst/>
            </a:prstGeom>
          </p:spPr>
          <p:txBody>
            <a:bodyPr vert="horz" wrap="square" lIns="0" tIns="12700" rIns="0" bIns="0" rtlCol="0">
              <a:spAutoFit/>
            </a:bodyPr>
            <a:lstStyle/>
            <a:p>
              <a:pPr marL="12700" algn="r">
                <a:lnSpc>
                  <a:spcPct val="100000"/>
                </a:lnSpc>
                <a:spcBef>
                  <a:spcPts val="100"/>
                </a:spcBef>
              </a:pPr>
              <a:r>
                <a:rPr lang="fi-FI" sz="600" noProof="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35000"/>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Kuka eurooppalaisilla työpaikoilla tietää parhaiten terveydestä ja turvallisuudesta? Koon mukaan </a:t>
            </a:r>
            <a:r>
              <a:rPr lang="fi-FI" sz="1200" dirty="0"/>
              <a:t>työpaikkojen prosenttiosuus, EU27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374781" cy="2833618"/>
            <a:chOff x="7048944" y="1344188"/>
            <a:chExt cx="1374781"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91423"/>
              <a:ext cx="1267472" cy="302833"/>
              <a:chOff x="7048944" y="2087325"/>
              <a:chExt cx="1267472" cy="302833"/>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100335"/>
                <a:ext cx="1051460" cy="289823"/>
              </a:xfrm>
              <a:prstGeom prst="rect">
                <a:avLst/>
              </a:prstGeom>
            </p:spPr>
            <p:txBody>
              <a:bodyPr vert="horz" wrap="square" lIns="0" tIns="12700" rIns="0" bIns="0" rtlCol="0">
                <a:spAutoFit/>
              </a:bodyPr>
              <a:lstStyle/>
              <a:p>
                <a:pPr marL="12700">
                  <a:lnSpc>
                    <a:spcPct val="100000"/>
                  </a:lnSpc>
                  <a:spcBef>
                    <a:spcPts val="100"/>
                  </a:spcBef>
                </a:pPr>
                <a:r>
                  <a:rPr lang="fi-FI" sz="600" noProof="0">
                    <a:solidFill>
                      <a:srgbClr val="333333"/>
                    </a:solidFill>
                    <a:latin typeface="Arial"/>
                    <a:cs typeface="Arial"/>
                  </a:rPr>
                  <a:t>Esihenkilö, jolla on tiettyjä</a:t>
                </a:r>
              </a:p>
              <a:p>
                <a:pPr marL="12700">
                  <a:lnSpc>
                    <a:spcPct val="100000"/>
                  </a:lnSpc>
                </a:pPr>
                <a:r>
                  <a:rPr lang="fi-FI" sz="600" noProof="0">
                    <a:solidFill>
                      <a:srgbClr val="333333"/>
                    </a:solidFill>
                    <a:latin typeface="Arial"/>
                    <a:cs typeface="Arial"/>
                  </a:rPr>
                  <a:t>työterveyteen ja -turvallisuuteen liittyviä tehtäviä</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991383" cy="314443"/>
              <a:chOff x="7048969" y="3517611"/>
              <a:chExt cx="991383" cy="314443"/>
            </a:xfrm>
          </p:grpSpPr>
          <p:sp>
            <p:nvSpPr>
              <p:cNvPr id="85" name="object 80">
                <a:extLst>
                  <a:ext uri="{FF2B5EF4-FFF2-40B4-BE49-F238E27FC236}">
                    <a16:creationId xmlns:a16="http://schemas.microsoft.com/office/drawing/2014/main" id="{9D9AFAD4-5AB2-B995-61DD-DF08E15FE06B}"/>
                  </a:ext>
                </a:extLst>
              </p:cNvPr>
              <p:cNvSpPr txBox="1"/>
              <p:nvPr/>
            </p:nvSpPr>
            <p:spPr>
              <a:xfrm>
                <a:off x="7264954" y="3542231"/>
                <a:ext cx="775398" cy="289823"/>
              </a:xfrm>
              <a:prstGeom prst="rect">
                <a:avLst/>
              </a:prstGeom>
            </p:spPr>
            <p:txBody>
              <a:bodyPr vert="horz" wrap="square" lIns="0" tIns="12700" rIns="0" bIns="0" rtlCol="0">
                <a:spAutoFit/>
              </a:bodyPr>
              <a:lstStyle/>
              <a:p>
                <a:pPr marL="12700" marR="5080">
                  <a:lnSpc>
                    <a:spcPct val="100000"/>
                  </a:lnSpc>
                  <a:spcBef>
                    <a:spcPts val="100"/>
                  </a:spcBef>
                </a:pPr>
                <a:r>
                  <a:rPr lang="fi-FI" sz="600" noProof="0">
                    <a:solidFill>
                      <a:srgbClr val="333333"/>
                    </a:solidFill>
                    <a:latin typeface="Arial"/>
                    <a:cs typeface="Arial"/>
                  </a:rPr>
                  <a:t>Ulkopuolinen työterveys ja -turvallisuuskonsultti</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830421" cy="288000"/>
              <a:chOff x="7048969" y="3889806"/>
              <a:chExt cx="830421"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7" y="3953400"/>
                <a:ext cx="614433" cy="105157"/>
              </a:xfrm>
              <a:prstGeom prst="rect">
                <a:avLst/>
              </a:prstGeom>
            </p:spPr>
            <p:txBody>
              <a:bodyPr vert="horz" wrap="square" lIns="0" tIns="12700" rIns="0" bIns="0" rtlCol="0">
                <a:spAutoFit/>
              </a:bodyPr>
              <a:lstStyle/>
              <a:p>
                <a:pPr marL="12700">
                  <a:lnSpc>
                    <a:spcPct val="100000"/>
                  </a:lnSpc>
                  <a:spcBef>
                    <a:spcPts val="100"/>
                  </a:spcBef>
                </a:pPr>
                <a:r>
                  <a:rPr lang="fi-FI" sz="600" noProof="0">
                    <a:solidFill>
                      <a:srgbClr val="333333"/>
                    </a:solidFill>
                    <a:latin typeface="Arial"/>
                    <a:cs typeface="Arial"/>
                  </a:rPr>
                  <a:t>Ei vastausta</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267472" cy="315881"/>
              <a:chOff x="7048944" y="1344188"/>
              <a:chExt cx="1267472" cy="315881"/>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1051460" cy="197490"/>
              </a:xfrm>
              <a:prstGeom prst="rect">
                <a:avLst/>
              </a:prstGeom>
            </p:spPr>
            <p:txBody>
              <a:bodyPr vert="horz" wrap="square" lIns="0" tIns="12700" rIns="0" bIns="0" rtlCol="0">
                <a:spAutoFit/>
              </a:bodyPr>
              <a:lstStyle/>
              <a:p>
                <a:pPr marL="12700" marR="19050">
                  <a:lnSpc>
                    <a:spcPct val="100000"/>
                  </a:lnSpc>
                  <a:spcBef>
                    <a:spcPts val="100"/>
                  </a:spcBef>
                </a:pPr>
                <a:r>
                  <a:rPr lang="fi-FI" sz="600" noProof="0">
                    <a:solidFill>
                      <a:srgbClr val="333333"/>
                    </a:solidFill>
                    <a:latin typeface="Arial"/>
                    <a:cs typeface="Arial"/>
                  </a:rPr>
                  <a:t>Yrityksen omistaja, toimitusjohtaja, esihenkilö</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31746"/>
              <a:ext cx="1267472" cy="317606"/>
              <a:chOff x="7048944" y="1737112"/>
              <a:chExt cx="1267472" cy="317606"/>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a:p>
            </p:txBody>
          </p:sp>
          <p:sp>
            <p:nvSpPr>
              <p:cNvPr id="4" name="object 88">
                <a:extLst>
                  <a:ext uri="{FF2B5EF4-FFF2-40B4-BE49-F238E27FC236}">
                    <a16:creationId xmlns:a16="http://schemas.microsoft.com/office/drawing/2014/main" id="{992E1CFC-DBED-B4E7-1457-73066E1DC45D}"/>
                  </a:ext>
                </a:extLst>
              </p:cNvPr>
              <p:cNvSpPr txBox="1"/>
              <p:nvPr/>
            </p:nvSpPr>
            <p:spPr>
              <a:xfrm>
                <a:off x="7264956" y="1764895"/>
                <a:ext cx="1051460" cy="289823"/>
              </a:xfrm>
              <a:prstGeom prst="rect">
                <a:avLst/>
              </a:prstGeom>
            </p:spPr>
            <p:txBody>
              <a:bodyPr vert="horz" wrap="square" lIns="0" tIns="12700" rIns="0" bIns="0" rtlCol="0">
                <a:spAutoFit/>
              </a:bodyPr>
              <a:lstStyle/>
              <a:p>
                <a:pPr marL="12700">
                  <a:lnSpc>
                    <a:spcPct val="100000"/>
                  </a:lnSpc>
                  <a:spcBef>
                    <a:spcPts val="380"/>
                  </a:spcBef>
                </a:pPr>
                <a:r>
                  <a:rPr lang="fi-FI" sz="600" noProof="0">
                    <a:solidFill>
                      <a:srgbClr val="333333"/>
                    </a:solidFill>
                    <a:latin typeface="Arial"/>
                    <a:cs typeface="Arial"/>
                  </a:rPr>
                  <a:t>Esihenkilö, jolla ei ole tiettyjä</a:t>
                </a:r>
              </a:p>
              <a:p>
                <a:pPr marL="12700">
                  <a:lnSpc>
                    <a:spcPct val="100000"/>
                  </a:lnSpc>
                </a:pPr>
                <a:r>
                  <a:rPr lang="fi-FI" sz="600" noProof="0">
                    <a:solidFill>
                      <a:srgbClr val="333333"/>
                    </a:solidFill>
                    <a:latin typeface="Arial"/>
                    <a:cs typeface="Arial"/>
                  </a:rPr>
                  <a:t>työterveyteen ja -turvallisuuteen liittyviä tehtäviä</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21456"/>
              <a:ext cx="1374781" cy="317644"/>
              <a:chOff x="7048944" y="2347812"/>
              <a:chExt cx="1374781" cy="317644"/>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347812"/>
                <a:ext cx="1158769" cy="289823"/>
              </a:xfrm>
              <a:prstGeom prst="rect">
                <a:avLst/>
              </a:prstGeom>
            </p:spPr>
            <p:txBody>
              <a:bodyPr vert="horz" wrap="square" lIns="0" tIns="12700" rIns="0" bIns="0" rtlCol="0">
                <a:spAutoFit/>
              </a:bodyPr>
              <a:lstStyle/>
              <a:p>
                <a:pPr marL="12700" marR="83185">
                  <a:lnSpc>
                    <a:spcPct val="100000"/>
                  </a:lnSpc>
                  <a:spcBef>
                    <a:spcPts val="100"/>
                  </a:spcBef>
                </a:pPr>
                <a:r>
                  <a:rPr lang="fi-FI" sz="600" noProof="0">
                    <a:solidFill>
                      <a:srgbClr val="333333"/>
                    </a:solidFill>
                    <a:latin typeface="Arial"/>
                    <a:cs typeface="Arial"/>
                  </a:rPr>
                  <a:t>Työterveyden ja -turvallisuuden asiantuntija, jolla ei ole johtotehtäviä</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787774"/>
              <a:ext cx="1374755" cy="311003"/>
              <a:chOff x="7048969" y="2783239"/>
              <a:chExt cx="1374755" cy="311003"/>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5" y="2783239"/>
                <a:ext cx="1158769" cy="289823"/>
              </a:xfrm>
              <a:prstGeom prst="rect">
                <a:avLst/>
              </a:prstGeom>
            </p:spPr>
            <p:txBody>
              <a:bodyPr vert="horz" wrap="square" lIns="0" tIns="12700" rIns="0" bIns="0" rtlCol="0">
                <a:spAutoFit/>
              </a:bodyPr>
              <a:lstStyle/>
              <a:p>
                <a:pPr marL="12700" marR="172720">
                  <a:lnSpc>
                    <a:spcPct val="100000"/>
                  </a:lnSpc>
                  <a:spcBef>
                    <a:spcPts val="645"/>
                  </a:spcBef>
                </a:pPr>
                <a:r>
                  <a:rPr lang="fi-FI" sz="600" noProof="0">
                    <a:solidFill>
                      <a:srgbClr val="333333"/>
                    </a:solidFill>
                    <a:latin typeface="Arial"/>
                    <a:cs typeface="Arial"/>
                  </a:rPr>
                  <a:t>Työntekijöiden edustaja, joka vastaa työterveys ja -turvallisuusasioista</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374754" cy="288000"/>
              <a:chOff x="7048969" y="3167386"/>
              <a:chExt cx="1374754"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200294"/>
                <a:ext cx="1158769" cy="197490"/>
              </a:xfrm>
              <a:prstGeom prst="rect">
                <a:avLst/>
              </a:prstGeom>
            </p:spPr>
            <p:txBody>
              <a:bodyPr vert="horz" wrap="square" lIns="0" tIns="12700" rIns="0" bIns="0" rtlCol="0">
                <a:spAutoFit/>
              </a:bodyPr>
              <a:lstStyle/>
              <a:p>
                <a:pPr marL="12700" marR="5080">
                  <a:lnSpc>
                    <a:spcPct val="100000"/>
                  </a:lnSpc>
                  <a:spcBef>
                    <a:spcPts val="380"/>
                  </a:spcBef>
                </a:pPr>
                <a:r>
                  <a:rPr lang="fi-FI" sz="600" noProof="0">
                    <a:solidFill>
                      <a:srgbClr val="333333"/>
                    </a:solidFill>
                    <a:latin typeface="Arial"/>
                    <a:cs typeface="Arial"/>
                  </a:rPr>
                  <a:t>Muu työntekijä, joka vastaa aiheesta</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24596" y="4524047"/>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fi-FI" sz="700" i="1">
                <a:latin typeface="Arial"/>
                <a:cs typeface="Arial"/>
              </a:rPr>
              <a:t>Perusta: kaikki työpaikat EU27:ssa</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a:t>Otosten koot: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780406904"/>
              </p:ext>
            </p:extLst>
          </p:nvPr>
        </p:nvGraphicFramePr>
        <p:xfrm>
          <a:off x="563826" y="1203599"/>
          <a:ext cx="2338010" cy="2444081"/>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0" indent="0" algn="ctr">
                        <a:lnSpc>
                          <a:spcPct val="100000"/>
                        </a:lnSpc>
                      </a:pPr>
                      <a:r>
                        <a:rPr lang="fi-FI" sz="1000" b="1" noProof="0" dirty="0">
                          <a:solidFill>
                            <a:schemeClr val="tx1"/>
                          </a:solidFill>
                          <a:latin typeface="+mn-lt"/>
                          <a:cs typeface="Arial"/>
                        </a:rPr>
                        <a:t>Maa</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i-FI" sz="1000" b="1" noProof="0" dirty="0">
                          <a:solidFill>
                            <a:schemeClr val="tx1"/>
                          </a:solidFill>
                          <a:latin typeface="+mn-lt"/>
                          <a:cs typeface="Arial"/>
                        </a:rPr>
                        <a:t>Haastattelut </a:t>
                      </a:r>
                    </a:p>
                    <a:p>
                      <a:pPr marL="0" indent="0" algn="ctr">
                        <a:lnSpc>
                          <a:spcPct val="100000"/>
                        </a:lnSpc>
                      </a:pPr>
                      <a:r>
                        <a:rPr lang="fi-FI" sz="1000" b="1" noProof="0" dirty="0">
                          <a:solidFill>
                            <a:schemeClr val="tx1"/>
                          </a:solidFill>
                          <a:latin typeface="+mn-lt"/>
                          <a:cs typeface="Arial"/>
                        </a:rPr>
                        <a:t>ESENER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Itävalta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1 829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Belgia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1 504</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Bulgaria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765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Kroatia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776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fi-FI" sz="1000" b="0" i="0" u="none" strike="noStrike" noProof="0">
                          <a:solidFill>
                            <a:srgbClr val="000000"/>
                          </a:solidFill>
                          <a:effectLst/>
                          <a:latin typeface="Arial" panose="020B0604020202020204" pitchFamily="34" charset="0"/>
                        </a:rPr>
                        <a:t>Kypros</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753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Tšekin tasavalta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1 526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Tanska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1 506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Viro</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Suomi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Ranska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2 273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4071980096"/>
              </p:ext>
            </p:extLst>
          </p:nvPr>
        </p:nvGraphicFramePr>
        <p:xfrm>
          <a:off x="3114964" y="1203271"/>
          <a:ext cx="2338008" cy="2444081"/>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fi-FI" sz="1000" b="1" noProof="0" dirty="0">
                          <a:solidFill>
                            <a:schemeClr val="tx1"/>
                          </a:solidFill>
                          <a:latin typeface="+mn-lt"/>
                          <a:cs typeface="Arial"/>
                        </a:rPr>
                        <a:t>Maa</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i-FI" sz="1000" b="1" noProof="0" dirty="0">
                          <a:solidFill>
                            <a:schemeClr val="tx1"/>
                          </a:solidFill>
                          <a:latin typeface="+mn-lt"/>
                          <a:ea typeface="+mn-lt"/>
                          <a:cs typeface="Arial"/>
                        </a:rPr>
                        <a:t>Haastattelut, 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Saksa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3 159</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Kreikka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1 501</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Unkari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1 510</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Islanti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810</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fi-FI" sz="1000" b="0" i="0" u="none" strike="noStrike" noProof="0">
                          <a:solidFill>
                            <a:srgbClr val="000000"/>
                          </a:solidFill>
                          <a:effectLst/>
                          <a:latin typeface="Arial" panose="020B0604020202020204" pitchFamily="34" charset="0"/>
                        </a:rPr>
                        <a:t>Irlanti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761</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Italia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2 255</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Latvia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756</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Liettua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762</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Luxemburg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759</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fi-FI" sz="1000" b="0" i="0" u="none" strike="noStrike" noProof="0">
                          <a:solidFill>
                            <a:srgbClr val="000000"/>
                          </a:solidFill>
                          <a:effectLst/>
                          <a:latin typeface="Arial" panose="020B0604020202020204" pitchFamily="34" charset="0"/>
                        </a:rPr>
                        <a:t>Malta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453</a:t>
                      </a:r>
                    </a:p>
                  </a:txBody>
                  <a:tcPr marL="9525" marR="324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4065876176"/>
              </p:ext>
            </p:extLst>
          </p:nvPr>
        </p:nvGraphicFramePr>
        <p:xfrm>
          <a:off x="5675171" y="1203271"/>
          <a:ext cx="2338008" cy="2435613"/>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fi-FI" sz="1000" b="1" noProof="0" dirty="0">
                          <a:solidFill>
                            <a:schemeClr val="tx1"/>
                          </a:solidFill>
                          <a:latin typeface="+mn-lt"/>
                          <a:cs typeface="Arial"/>
                        </a:rPr>
                        <a:t>Maa</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fi-FI" sz="1000" b="1" noProof="0" dirty="0">
                          <a:solidFill>
                            <a:schemeClr val="tx1"/>
                          </a:solidFill>
                          <a:latin typeface="+mn-lt"/>
                          <a:cs typeface="Arial"/>
                        </a:rPr>
                        <a:t>Haastattelut </a:t>
                      </a:r>
                    </a:p>
                    <a:p>
                      <a:pPr marL="0" indent="0" algn="ctr">
                        <a:lnSpc>
                          <a:spcPct val="100000"/>
                        </a:lnSpc>
                      </a:pPr>
                      <a:r>
                        <a:rPr lang="fi-FI" sz="1000" b="1" noProof="0" dirty="0">
                          <a:solidFill>
                            <a:schemeClr val="tx1"/>
                          </a:solidFill>
                          <a:latin typeface="+mn-lt"/>
                          <a:cs typeface="Arial"/>
                        </a:rPr>
                        <a:t>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Alankomaat</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fi-FI" sz="1000" b="0" i="0" u="none" strike="noStrike" noProof="0" dirty="0">
                          <a:solidFill>
                            <a:srgbClr val="000000"/>
                          </a:solidFill>
                          <a:effectLst/>
                          <a:latin typeface="Arial" panose="020B0604020202020204" pitchFamily="34" charset="0"/>
                        </a:rPr>
                        <a:t>1 505</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Norja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1 523</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Puola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a:solidFill>
                            <a:srgbClr val="000000"/>
                          </a:solidFill>
                          <a:effectLst/>
                          <a:latin typeface="Arial" panose="020B0604020202020204" pitchFamily="34" charset="0"/>
                        </a:rPr>
                        <a:t>2 268</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Portugali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1 545</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Romania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1 537</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Slovakia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786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Slovenia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1 056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Espanja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2 259</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Ruotsi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1 536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fi-FI" sz="1000" b="0" i="0" u="none" strike="noStrike" noProof="0">
                          <a:solidFill>
                            <a:srgbClr val="000000"/>
                          </a:solidFill>
                          <a:effectLst/>
                          <a:latin typeface="Arial" panose="020B0604020202020204" pitchFamily="34" charset="0"/>
                        </a:rPr>
                        <a:t>Sveitsi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fi-FI" sz="1000" b="0" i="0" u="none" strike="noStrike" noProof="0" dirty="0">
                          <a:solidFill>
                            <a:srgbClr val="000000"/>
                          </a:solidFill>
                          <a:effectLst/>
                          <a:latin typeface="Arial" panose="020B0604020202020204" pitchFamily="34" charset="0"/>
                        </a:rPr>
                        <a:t>1 507</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2" name="object 5">
            <a:extLst>
              <a:ext uri="{FF2B5EF4-FFF2-40B4-BE49-F238E27FC236}">
                <a16:creationId xmlns:a16="http://schemas.microsoft.com/office/drawing/2014/main" id="{0161E00C-1DF6-9038-2015-C6E825289AA7}"/>
              </a:ext>
            </a:extLst>
          </p:cNvPr>
          <p:cNvGraphicFramePr>
            <a:graphicFrameLocks noGrp="1"/>
          </p:cNvGraphicFramePr>
          <p:nvPr>
            <p:extLst>
              <p:ext uri="{D42A27DB-BD31-4B8C-83A1-F6EECF244321}">
                <p14:modId xmlns:p14="http://schemas.microsoft.com/office/powerpoint/2010/main" val="1270422324"/>
              </p:ext>
            </p:extLst>
          </p:nvPr>
        </p:nvGraphicFramePr>
        <p:xfrm>
          <a:off x="563826" y="3721555"/>
          <a:ext cx="7488832" cy="396000"/>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96000">
                <a:tc>
                  <a:txBody>
                    <a:bodyPr/>
                    <a:lstStyle/>
                    <a:p>
                      <a:pPr marL="612000" marR="0" lvl="0" indent="0" algn="l" defTabSz="342900" rtl="0" eaLnBrk="1" fontAlgn="auto" latinLnBrk="0" hangingPunct="1">
                        <a:lnSpc>
                          <a:spcPct val="100000"/>
                        </a:lnSpc>
                        <a:spcBef>
                          <a:spcPts val="0"/>
                        </a:spcBef>
                        <a:spcAft>
                          <a:spcPts val="0"/>
                        </a:spcAft>
                        <a:buClrTx/>
                        <a:buSzTx/>
                        <a:buFontTx/>
                        <a:buNone/>
                        <a:tabLst/>
                        <a:defRPr/>
                      </a:pPr>
                      <a:r>
                        <a:rPr lang="fr-FR" sz="1200" b="1" noProof="0" dirty="0">
                          <a:solidFill>
                            <a:schemeClr val="tx1"/>
                          </a:solidFill>
                          <a:latin typeface="+mn-lt"/>
                          <a:cs typeface="Arial"/>
                        </a:rPr>
                        <a:t>                                                                                                              </a:t>
                      </a:r>
                      <a:r>
                        <a:rPr lang="fi-FI" sz="1200" b="1" noProof="0" dirty="0">
                          <a:solidFill>
                            <a:schemeClr val="tx1"/>
                          </a:solidFill>
                          <a:latin typeface="+mn-lt"/>
                          <a:cs typeface="Arial"/>
                        </a:rPr>
                        <a:t>Yhteensä:</a:t>
                      </a:r>
                      <a:r>
                        <a:rPr lang="fr-FR" sz="1200" b="1" noProof="0" dirty="0">
                          <a:solidFill>
                            <a:schemeClr val="tx1"/>
                          </a:solidFill>
                          <a:latin typeface="+mn-lt"/>
                          <a:cs typeface="Arial"/>
                        </a:rPr>
                        <a:t> </a:t>
                      </a:r>
                      <a:r>
                        <a:rPr lang="fr-FR" sz="1200" b="1" noProof="0" dirty="0">
                          <a:solidFill>
                            <a:schemeClr val="tx1"/>
                          </a:solidFill>
                          <a:latin typeface="Arial"/>
                          <a:cs typeface="Arial"/>
                        </a:rPr>
                        <a:t>  </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10" name="Rectangle 9">
            <a:extLst>
              <a:ext uri="{FF2B5EF4-FFF2-40B4-BE49-F238E27FC236}">
                <a16:creationId xmlns:a16="http://schemas.microsoft.com/office/drawing/2014/main" id="{A60E78CB-4130-534D-041B-843832F64820}"/>
              </a:ext>
            </a:extLst>
          </p:cNvPr>
          <p:cNvSpPr/>
          <p:nvPr/>
        </p:nvSpPr>
        <p:spPr>
          <a:xfrm>
            <a:off x="6700175" y="3775555"/>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628377"/>
          </a:xfrm>
          <a:prstGeom prst="rect">
            <a:avLst/>
          </a:prstGeom>
        </p:spPr>
        <p:txBody>
          <a:bodyPr vert="horz" wrap="square" lIns="0" tIns="12700" rIns="0" bIns="0" rtlCol="0">
            <a:spAutoFit/>
          </a:bodyPr>
          <a:lstStyle/>
          <a:p>
            <a:pPr marL="12700" marR="5080" algn="just">
              <a:lnSpc>
                <a:spcPct val="100000"/>
              </a:lnSpc>
              <a:spcBef>
                <a:spcPts val="100"/>
              </a:spcBef>
            </a:pPr>
            <a:r>
              <a:rPr lang="fi-FI" sz="1000" dirty="0">
                <a:latin typeface="Arial"/>
                <a:cs typeface="Arial"/>
              </a:rPr>
              <a:t>Vuoteen 2019 verrattuna sellaisten työpaikkojen osuus, joissa työntekijät tekevät etätyötä, on noussut 13 prosentista 23 prosenttiin. Näistä työpaikoista 77 prosenttia kuulee työntekijöitä kotona työskentelyn käytännöistä. Sellaisten työpaikkojen osuus, joiden tekemät riskinarvioinnit kattavat kotona sijaitsevat työpisteet, on noussut 31 prosentista 48 prosenttiin. Yli puolet riskinarviointeja tekevistä yrityksistä sisällyttää arviointeihinsa digitaaliteknologian. </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2815623258"/>
              </p:ext>
            </p:extLst>
          </p:nvPr>
        </p:nvGraphicFramePr>
        <p:xfrm>
          <a:off x="569074" y="1550567"/>
          <a:ext cx="6739229" cy="2533207"/>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fi-FI" sz="900" b="1" noProof="0" dirty="0">
                          <a:solidFill>
                            <a:schemeClr val="tx1"/>
                          </a:solidFill>
                          <a:latin typeface="Arial"/>
                          <a:cs typeface="Arial"/>
                        </a:rPr>
                        <a:t>Indikaattori</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fi-FI" sz="900" b="1" noProof="0" dirty="0">
                          <a:solidFill>
                            <a:schemeClr val="tx1"/>
                          </a:solidFill>
                          <a:latin typeface="Arial"/>
                          <a:cs typeface="Arial"/>
                        </a:rPr>
                        <a:t>ESENER-tutkimuksen kysymys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fi-FI" sz="900" b="1" noProof="0" dirty="0">
                          <a:solidFill>
                            <a:schemeClr val="tx1"/>
                          </a:solidFill>
                          <a:latin typeface="Arial"/>
                          <a:cs typeface="Arial"/>
                        </a:rPr>
                        <a:t>EU27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ctr" rtl="0">
                        <a:lnSpc>
                          <a:spcPct val="100000"/>
                        </a:lnSpc>
                        <a:spcBef>
                          <a:spcPts val="395"/>
                        </a:spcBef>
                      </a:pPr>
                      <a:r>
                        <a:rPr lang="es-ES" sz="900" b="1" kern="1200" noProof="0" dirty="0">
                          <a:solidFill>
                            <a:schemeClr val="tx1"/>
                          </a:solidFill>
                          <a:latin typeface="Arial"/>
                          <a:ea typeface="+mn-ea"/>
                          <a:cs typeface="Arial"/>
                        </a:rPr>
                        <a:t>2019</a:t>
                      </a:r>
                      <a:endParaRPr lang="en-GB" sz="900" b="1" kern="1200" noProof="0" dirty="0">
                        <a:solidFill>
                          <a:schemeClr val="tx1"/>
                        </a:solidFill>
                        <a:latin typeface="Arial"/>
                        <a:ea typeface="+mn-ea"/>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ctr" rtl="0">
                        <a:lnSpc>
                          <a:spcPct val="100000"/>
                        </a:lnSpc>
                        <a:spcBef>
                          <a:spcPts val="395"/>
                        </a:spcBef>
                      </a:pPr>
                      <a:r>
                        <a:rPr lang="es-ES" sz="900" b="1" kern="1200" noProof="0" dirty="0">
                          <a:solidFill>
                            <a:schemeClr val="tx1"/>
                          </a:solidFill>
                          <a:latin typeface="Arial"/>
                          <a:ea typeface="+mn-ea"/>
                          <a:cs typeface="Arial"/>
                        </a:rPr>
                        <a:t>2024</a:t>
                      </a:r>
                      <a:endParaRPr lang="en-GB" sz="900" b="1" kern="1200" noProof="0" dirty="0">
                        <a:solidFill>
                          <a:schemeClr val="tx1"/>
                        </a:solidFill>
                        <a:latin typeface="Arial"/>
                        <a:ea typeface="+mn-ea"/>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fi-FI" sz="900" b="1" noProof="0" dirty="0">
                          <a:solidFill>
                            <a:srgbClr val="00696C"/>
                          </a:solidFill>
                          <a:latin typeface="Arial"/>
                          <a:cs typeface="Arial"/>
                        </a:rPr>
                        <a:t>Työpisteet</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Yrityksessä on säännöllisesti kotoa käsin työskenteleviä työntekijöitä</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13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23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Riskinarvioinnit kattavat kotona sijaitsevat työpisteet (1)</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31</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48</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Työntekijöitä kuullaan kotona työskentelyn käytännöistä (2)</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77</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Riskinarvioinnit kattavat digitaalisten teknologioiden käytön (3)</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56</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fi-FI" sz="900" b="1" noProof="0" dirty="0">
                          <a:solidFill>
                            <a:srgbClr val="00696C"/>
                          </a:solidFill>
                          <a:latin typeface="Arial"/>
                          <a:cs typeface="Arial"/>
                        </a:rPr>
                        <a:t>Kieli</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fi-FI" sz="900" noProof="0">
                          <a:solidFill>
                            <a:srgbClr val="333333"/>
                          </a:solidFill>
                          <a:latin typeface="Arial"/>
                          <a:cs typeface="Arial"/>
                        </a:rPr>
                        <a:t>Yrityksessä on työntekijöitä, joilla on vaikeuksia ymmärtää</a:t>
                      </a:r>
                    </a:p>
                    <a:p>
                      <a:pPr marL="41910">
                        <a:lnSpc>
                          <a:spcPts val="930"/>
                        </a:lnSpc>
                      </a:pPr>
                      <a:r>
                        <a:rPr lang="fi-FI" sz="900" noProof="0">
                          <a:solidFill>
                            <a:srgbClr val="333333"/>
                          </a:solidFill>
                          <a:latin typeface="Arial"/>
                          <a:cs typeface="Arial"/>
                        </a:rPr>
                        <a:t>toimitiloissa puhuttua kieltä</a:t>
                      </a:r>
                    </a:p>
                  </a:txBody>
                  <a:tcPr marL="0" marR="0" marT="14604"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565"/>
                        </a:spcBef>
                      </a:pPr>
                      <a:r>
                        <a:rPr lang="es-ES" sz="900" noProof="0" dirty="0">
                          <a:latin typeface="Arial"/>
                          <a:cs typeface="Arial"/>
                        </a:rPr>
                        <a:t>8</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565"/>
                        </a:spcBef>
                      </a:pPr>
                      <a:r>
                        <a:rPr lang="es-ES" sz="900" noProof="0" dirty="0">
                          <a:latin typeface="Arial"/>
                          <a:cs typeface="Arial"/>
                        </a:rPr>
                        <a:t>10</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fi-FI" sz="900" b="1" noProof="0" dirty="0">
                          <a:solidFill>
                            <a:srgbClr val="00696C"/>
                          </a:solidFill>
                          <a:latin typeface="Arial"/>
                          <a:cs typeface="Arial"/>
                        </a:rPr>
                        <a:t>Koulutus</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Digitaaliteknologiaa käytetään rutiininomaisesti (4)</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44</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fi-FI" sz="900" noProof="0">
                          <a:solidFill>
                            <a:srgbClr val="333333"/>
                          </a:solidFill>
                          <a:latin typeface="Arial"/>
                          <a:cs typeface="Arial"/>
                        </a:rPr>
                        <a:t>Liikkuvien tai ulkoisten työpisteiden työterveys- ja turvallisuusriskit arvioidaan (5)</a:t>
                      </a:r>
                    </a:p>
                  </a:txBody>
                  <a:tcPr marL="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42</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s-ES" sz="900" noProof="0" dirty="0">
                          <a:latin typeface="Arial"/>
                          <a:cs typeface="Arial"/>
                        </a:rPr>
                        <a:t>45</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dirty="0"/>
              <a:t>Muuttuva työelämä: indikaattorien valinta</a:t>
            </a:r>
          </a:p>
          <a:p>
            <a:r>
              <a:rPr lang="fi-FI" sz="1300" dirty="0"/>
              <a:t>työpaikkojen prosenttiosuus, EU27 (2019 ja 2024, jos tiedot ovat saatavilla)</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149161"/>
            <a:ext cx="6790029" cy="335989"/>
          </a:xfrm>
          <a:prstGeom prst="rect">
            <a:avLst/>
          </a:prstGeom>
        </p:spPr>
        <p:txBody>
          <a:bodyPr vert="horz" wrap="square" lIns="0" tIns="12700" rIns="0" bIns="0" rtlCol="0">
            <a:spAutoFit/>
          </a:bodyPr>
          <a:lstStyle/>
          <a:p>
            <a:pPr marL="12700" marR="5080" algn="just">
              <a:lnSpc>
                <a:spcPct val="100000"/>
              </a:lnSpc>
              <a:spcBef>
                <a:spcPts val="100"/>
              </a:spcBef>
            </a:pPr>
            <a:r>
              <a:rPr lang="fi-FI" sz="700" i="1" noProof="0" dirty="0">
                <a:latin typeface="Arial"/>
                <a:cs typeface="Arial"/>
              </a:rPr>
              <a:t>Perusta: kysyttiin kaikilta EU27:n työpaikoilta, poikkeuksena seuraavat, joissa kysyttiin vain työpaikoilta, (1) jotka ilmoittivat tekevänsä riskinarviointeja ja joilla oli kotoa käsin työskenteleviä työntekijöitä, (2) joilla oli kotoa käsin työskenteleviä työntekijöitä, (3) jotka ilmoittivat tekevänsä riskinarviointeja, (4) jotka ilmoittivat hyödyntävänsä digitaaliteknologioita, (5) joilla oli kotoa käsin tai jossakin toimitilojen ulkopuolella työskenteleviä työntekijöitä.</a:t>
            </a:r>
          </a:p>
        </p:txBody>
      </p:sp>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fi-FI" noProof="0" dirty="0"/>
              <a:t>Yleisimmin tunnistetut vaara- ja haittatekijät</a:t>
            </a:r>
            <a:br>
              <a:rPr lang="fi-FI" dirty="0"/>
            </a:br>
            <a:r>
              <a:rPr lang="fi-FI" sz="1300" dirty="0"/>
              <a:t>työpaikkojen prosenttiosuus, EU27 (2014, 2019,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690456" cy="607071"/>
          </a:xfrm>
          <a:prstGeom prst="rect">
            <a:avLst/>
          </a:prstGeom>
        </p:spPr>
        <p:txBody>
          <a:bodyPr vert="horz" wrap="square" lIns="90000" tIns="72000" rIns="90000" bIns="72000" rtlCol="0">
            <a:spAutoFit/>
          </a:bodyPr>
          <a:lstStyle/>
          <a:p>
            <a:pPr marL="12700" marR="5080">
              <a:lnSpc>
                <a:spcPct val="100000"/>
              </a:lnSpc>
              <a:spcBef>
                <a:spcPts val="100"/>
              </a:spcBef>
            </a:pPr>
            <a:r>
              <a:rPr lang="fi-FI" sz="1000" noProof="0" dirty="0">
                <a:latin typeface="Arial"/>
                <a:cs typeface="Arial"/>
              </a:rPr>
              <a:t>Ilmoitetut vaara- ja haittatekijät ovat pysyneet ajan mittaan samanlaisina. Vuoden 2024 </a:t>
            </a:r>
            <a:r>
              <a:rPr lang="fi-FI" sz="1000" dirty="0">
                <a:latin typeface="Arial"/>
                <a:cs typeface="Arial"/>
              </a:rPr>
              <a:t>tuloksissa</a:t>
            </a:r>
            <a:r>
              <a:rPr lang="fi-FI" sz="1000" noProof="0" dirty="0">
                <a:latin typeface="Arial"/>
                <a:cs typeface="Arial"/>
              </a:rPr>
              <a:t> kaksi yleisintä </a:t>
            </a:r>
            <a:r>
              <a:rPr lang="fi-FI" sz="1000" dirty="0">
                <a:latin typeface="Arial"/>
                <a:cs typeface="Arial"/>
              </a:rPr>
              <a:t>riskitekijää liittyvät </a:t>
            </a:r>
            <a:r>
              <a:rPr lang="fi-FI" sz="1000" noProof="0" dirty="0">
                <a:latin typeface="Arial"/>
                <a:cs typeface="Arial"/>
              </a:rPr>
              <a:t>edelleen tuki- ja </a:t>
            </a:r>
            <a:r>
              <a:rPr lang="fi-FI" sz="1000" dirty="0">
                <a:latin typeface="Arial"/>
                <a:cs typeface="Arial"/>
              </a:rPr>
              <a:t>liikuntaelinsairauksiin</a:t>
            </a:r>
            <a:r>
              <a:rPr lang="fi-FI" sz="1000" noProof="0" dirty="0">
                <a:latin typeface="Arial"/>
                <a:cs typeface="Arial"/>
              </a:rPr>
              <a:t>. </a:t>
            </a:r>
            <a:r>
              <a:rPr lang="fi-FI" sz="1000" b="1" noProof="0" dirty="0">
                <a:solidFill>
                  <a:srgbClr val="003399"/>
                </a:solidFill>
                <a:latin typeface="Arial"/>
                <a:cs typeface="Arial"/>
              </a:rPr>
              <a:t>Psykososiaaliset </a:t>
            </a:r>
            <a:r>
              <a:rPr lang="fi-FI" sz="1000" b="1" dirty="0">
                <a:solidFill>
                  <a:srgbClr val="003399"/>
                </a:solidFill>
                <a:latin typeface="Arial"/>
                <a:cs typeface="Arial"/>
              </a:rPr>
              <a:t>riskitekijät</a:t>
            </a:r>
            <a:r>
              <a:rPr lang="fi-FI" sz="1000" b="1" noProof="0" dirty="0">
                <a:solidFill>
                  <a:srgbClr val="003399"/>
                </a:solidFill>
                <a:latin typeface="Arial"/>
                <a:cs typeface="Arial"/>
              </a:rPr>
              <a:t> </a:t>
            </a:r>
            <a:r>
              <a:rPr lang="fi-FI" sz="1000" noProof="0" dirty="0">
                <a:latin typeface="Arial"/>
                <a:cs typeface="Arial"/>
              </a:rPr>
              <a:t>ovat myös yleisiä, etenkin palvelualoilla.</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1996688121"/>
              </p:ext>
            </p:extLst>
          </p:nvPr>
        </p:nvGraphicFramePr>
        <p:xfrm>
          <a:off x="6085577" y="906244"/>
          <a:ext cx="2340610" cy="3756660"/>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fi-FI"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fi-FI"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fi-FI"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fi-FI" sz="800" noProof="0" dirty="0">
                          <a:solidFill>
                            <a:srgbClr val="333333"/>
                          </a:solidFill>
                          <a:latin typeface="Arial"/>
                          <a:cs typeface="Arial"/>
                        </a:rPr>
                        <a:t>Ajoneuvojen käyttöön työnteon aikana liittyvä tapaturmariski</a:t>
                      </a:r>
                    </a:p>
                  </a:txBody>
                  <a:tcPr marL="3600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46</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44</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43</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gn="l">
                        <a:lnSpc>
                          <a:spcPct val="100000"/>
                        </a:lnSpc>
                        <a:spcBef>
                          <a:spcPts val="365"/>
                        </a:spcBef>
                      </a:pPr>
                      <a:r>
                        <a:rPr lang="fi-FI" sz="800" b="1" noProof="0" dirty="0">
                          <a:solidFill>
                            <a:srgbClr val="00696C"/>
                          </a:solidFill>
                          <a:latin typeface="Arial"/>
                          <a:cs typeface="Arial"/>
                        </a:rPr>
                        <a:t>Aikapaine</a:t>
                      </a:r>
                    </a:p>
                  </a:txBody>
                  <a:tcPr marL="3600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45</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gn="l">
                        <a:lnSpc>
                          <a:spcPts val="900"/>
                        </a:lnSpc>
                        <a:spcBef>
                          <a:spcPts val="305"/>
                        </a:spcBef>
                      </a:pPr>
                      <a:r>
                        <a:rPr lang="fi-FI" sz="800" noProof="0" dirty="0">
                          <a:solidFill>
                            <a:srgbClr val="333333"/>
                          </a:solidFill>
                          <a:latin typeface="Arial"/>
                          <a:cs typeface="Arial"/>
                        </a:rPr>
                        <a:t>Kohonnut liukastumis-, kompastumis- ja putoamisriski</a:t>
                      </a:r>
                    </a:p>
                  </a:txBody>
                  <a:tcPr marL="36000" marR="0" marT="3873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37</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gn="l">
                        <a:lnSpc>
                          <a:spcPct val="100000"/>
                        </a:lnSpc>
                        <a:spcBef>
                          <a:spcPts val="365"/>
                        </a:spcBef>
                      </a:pPr>
                      <a:r>
                        <a:rPr lang="fi-FI" sz="800" noProof="0">
                          <a:solidFill>
                            <a:srgbClr val="333333"/>
                          </a:solidFill>
                          <a:latin typeface="Arial"/>
                          <a:cs typeface="Arial"/>
                        </a:rPr>
                        <a:t>Kuumuus, kylmyys tai vetoisuus</a:t>
                      </a:r>
                    </a:p>
                  </a:txBody>
                  <a:tcPr marL="3600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36</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gn="l">
                        <a:lnSpc>
                          <a:spcPts val="900"/>
                        </a:lnSpc>
                        <a:spcBef>
                          <a:spcPts val="309"/>
                        </a:spcBef>
                      </a:pPr>
                      <a:r>
                        <a:rPr lang="fi-FI" sz="800" noProof="0">
                          <a:solidFill>
                            <a:srgbClr val="333333"/>
                          </a:solidFill>
                          <a:latin typeface="Arial"/>
                          <a:cs typeface="Arial"/>
                        </a:rPr>
                        <a:t>Kemialliset tai biologiset aineet</a:t>
                      </a:r>
                    </a:p>
                  </a:txBody>
                  <a:tcPr marL="36000" marR="0" marT="39369"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gn="l">
                        <a:lnSpc>
                          <a:spcPct val="100000"/>
                        </a:lnSpc>
                        <a:spcBef>
                          <a:spcPts val="680"/>
                        </a:spcBef>
                      </a:pPr>
                      <a:r>
                        <a:rPr lang="fi-FI" sz="800" noProof="0" dirty="0">
                          <a:solidFill>
                            <a:srgbClr val="333333"/>
                          </a:solidFill>
                          <a:latin typeface="Arial"/>
                          <a:cs typeface="Arial"/>
                        </a:rPr>
                        <a:t>Kuormittavat tai kipua aiheuttavat asennot</a:t>
                      </a:r>
                    </a:p>
                  </a:txBody>
                  <a:tcPr marL="36000" marR="0" marT="8636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32</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33</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gn="l">
                        <a:lnSpc>
                          <a:spcPct val="100000"/>
                        </a:lnSpc>
                        <a:spcBef>
                          <a:spcPts val="365"/>
                        </a:spcBef>
                      </a:pPr>
                      <a:r>
                        <a:rPr lang="fi-FI" sz="800" noProof="0" dirty="0">
                          <a:solidFill>
                            <a:srgbClr val="333333"/>
                          </a:solidFill>
                          <a:latin typeface="Arial"/>
                          <a:cs typeface="Arial"/>
                        </a:rPr>
                        <a:t>Voimakas melu</a:t>
                      </a:r>
                    </a:p>
                  </a:txBody>
                  <a:tcPr marL="3600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32</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l">
                        <a:lnSpc>
                          <a:spcPts val="900"/>
                        </a:lnSpc>
                        <a:spcBef>
                          <a:spcPts val="375"/>
                        </a:spcBef>
                      </a:pPr>
                      <a:r>
                        <a:rPr lang="fi-FI" sz="800" b="1" noProof="0" dirty="0">
                          <a:solidFill>
                            <a:srgbClr val="00696C"/>
                          </a:solidFill>
                          <a:latin typeface="Arial"/>
                          <a:cs typeface="Arial"/>
                        </a:rPr>
                        <a:t>Huono viestintä tai yhteistyö organisaation sisällä</a:t>
                      </a:r>
                    </a:p>
                  </a:txBody>
                  <a:tcPr marL="3600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16</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19</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gn="l">
                        <a:lnSpc>
                          <a:spcPts val="900"/>
                        </a:lnSpc>
                        <a:spcBef>
                          <a:spcPts val="310"/>
                        </a:spcBef>
                      </a:pPr>
                      <a:r>
                        <a:rPr lang="fi-FI" sz="800" b="1" noProof="0" dirty="0">
                          <a:solidFill>
                            <a:srgbClr val="00696C"/>
                          </a:solidFill>
                          <a:latin typeface="Arial"/>
                          <a:cs typeface="Arial"/>
                        </a:rPr>
                        <a:t>Pitkät tai epäsäännölliset työajat</a:t>
                      </a:r>
                    </a:p>
                  </a:txBody>
                  <a:tcPr marL="36000" marR="0" marT="3937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218440">
                <a:tc>
                  <a:txBody>
                    <a:bodyPr/>
                    <a:lstStyle/>
                    <a:p>
                      <a:pPr marL="41275" algn="l">
                        <a:lnSpc>
                          <a:spcPct val="100000"/>
                        </a:lnSpc>
                        <a:spcBef>
                          <a:spcPts val="365"/>
                        </a:spcBef>
                      </a:pPr>
                      <a:r>
                        <a:rPr lang="fi-FI" sz="800" b="1" noProof="0" dirty="0">
                          <a:solidFill>
                            <a:srgbClr val="00696C"/>
                          </a:solidFill>
                          <a:latin typeface="Arial"/>
                          <a:cs typeface="Arial"/>
                        </a:rPr>
                        <a:t>Työpaikan menettämisen pelko</a:t>
                      </a:r>
                    </a:p>
                  </a:txBody>
                  <a:tcPr marL="3600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b="1" noProof="0" dirty="0">
                        <a:solidFill>
                          <a:srgbClr val="00696C"/>
                        </a:solidFill>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ctr" rtl="0">
                        <a:lnSpc>
                          <a:spcPct val="100000"/>
                        </a:lnSpc>
                        <a:spcBef>
                          <a:spcPts val="365"/>
                        </a:spcBef>
                      </a:pPr>
                      <a:r>
                        <a:rPr lang="es-ES" sz="800" b="1" noProof="0" dirty="0">
                          <a:solidFill>
                            <a:srgbClr val="00696C"/>
                          </a:solidFill>
                          <a:latin typeface="Arial"/>
                          <a:cs typeface="Arial"/>
                        </a:rPr>
                        <a:t>11</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10</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fi-FI"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fi-FI"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fi-FI"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304700" y="1908370"/>
            <a:ext cx="5419429" cy="2543761"/>
            <a:chOff x="304700" y="1908370"/>
            <a:chExt cx="5419429" cy="2543761"/>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651617" y="3964848"/>
              <a:ext cx="4958080" cy="487283"/>
              <a:chOff x="651617" y="4140046"/>
              <a:chExt cx="4958080" cy="569166"/>
            </a:xfrm>
          </p:grpSpPr>
          <p:sp>
            <p:nvSpPr>
              <p:cNvPr id="13" name="object 68">
                <a:extLst>
                  <a:ext uri="{FF2B5EF4-FFF2-40B4-BE49-F238E27FC236}">
                    <a16:creationId xmlns:a16="http://schemas.microsoft.com/office/drawing/2014/main" id="{F40BB34E-9CC9-B456-8481-36C832CCF7E2}"/>
                  </a:ext>
                </a:extLst>
              </p:cNvPr>
              <p:cNvSpPr txBox="1"/>
              <p:nvPr/>
            </p:nvSpPr>
            <p:spPr>
              <a:xfrm>
                <a:off x="4850237" y="4140046"/>
                <a:ext cx="759460" cy="375920"/>
              </a:xfrm>
              <a:prstGeom prst="rect">
                <a:avLst/>
              </a:prstGeom>
            </p:spPr>
            <p:txBody>
              <a:bodyPr vert="horz" wrap="square" lIns="0" tIns="22860" rIns="0" bIns="0" rtlCol="0">
                <a:spAutoFit/>
              </a:bodyPr>
              <a:lstStyle/>
              <a:p>
                <a:pPr marL="12700" marR="5080" algn="ctr">
                  <a:lnSpc>
                    <a:spcPts val="900"/>
                  </a:lnSpc>
                  <a:spcBef>
                    <a:spcPts val="180"/>
                  </a:spcBef>
                </a:pPr>
                <a:r>
                  <a:rPr lang="fi-FI" sz="800" noProof="0">
                    <a:solidFill>
                      <a:srgbClr val="333333"/>
                    </a:solidFill>
                    <a:latin typeface="Arial"/>
                    <a:cs typeface="Arial"/>
                  </a:rPr>
                  <a:t>Koneiden tai käsityökalujen käyttöön liittyvät tapaturmariskit</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24103" y="4140046"/>
                <a:ext cx="736600" cy="375920"/>
              </a:xfrm>
              <a:prstGeom prst="rect">
                <a:avLst/>
              </a:prstGeom>
            </p:spPr>
            <p:txBody>
              <a:bodyPr vert="horz" wrap="square" lIns="0" tIns="22860" rIns="0" bIns="0" rtlCol="0">
                <a:spAutoFit/>
              </a:bodyPr>
              <a:lstStyle/>
              <a:p>
                <a:pPr marL="12700" marR="5080" algn="ctr">
                  <a:lnSpc>
                    <a:spcPts val="900"/>
                  </a:lnSpc>
                  <a:spcBef>
                    <a:spcPts val="180"/>
                  </a:spcBef>
                </a:pPr>
                <a:r>
                  <a:rPr lang="fi-FI" sz="800" noProof="0">
                    <a:solidFill>
                      <a:srgbClr val="333333"/>
                    </a:solidFill>
                    <a:latin typeface="Arial"/>
                    <a:cs typeface="Arial"/>
                  </a:rPr>
                  <a:t>Ihmisten tai raskaiden kuormien nostaminen tai siirtäminen</a:t>
                </a:r>
              </a:p>
            </p:txBody>
          </p:sp>
          <p:sp>
            <p:nvSpPr>
              <p:cNvPr id="15" name="object 70">
                <a:extLst>
                  <a:ext uri="{FF2B5EF4-FFF2-40B4-BE49-F238E27FC236}">
                    <a16:creationId xmlns:a16="http://schemas.microsoft.com/office/drawing/2014/main" id="{4F28F39C-9A98-7FB1-4340-50D3E3C7A87D}"/>
                  </a:ext>
                </a:extLst>
              </p:cNvPr>
              <p:cNvSpPr txBox="1"/>
              <p:nvPr/>
            </p:nvSpPr>
            <p:spPr>
              <a:xfrm>
                <a:off x="2519532" y="4140046"/>
                <a:ext cx="986863" cy="566205"/>
              </a:xfrm>
              <a:prstGeom prst="rect">
                <a:avLst/>
              </a:prstGeom>
            </p:spPr>
            <p:txBody>
              <a:bodyPr vert="horz" wrap="square" lIns="0" tIns="22860" rIns="0" bIns="0" rtlCol="0">
                <a:spAutoFit/>
              </a:bodyPr>
              <a:lstStyle/>
              <a:p>
                <a:pPr marL="12700" marR="5080" indent="8890" algn="ctr">
                  <a:lnSpc>
                    <a:spcPts val="900"/>
                  </a:lnSpc>
                  <a:spcBef>
                    <a:spcPts val="180"/>
                  </a:spcBef>
                </a:pPr>
                <a:r>
                  <a:rPr lang="fi-FI" sz="800" b="1" dirty="0">
                    <a:solidFill>
                      <a:srgbClr val="003399"/>
                    </a:solidFill>
                    <a:latin typeface="Arial"/>
                    <a:cs typeface="Arial"/>
                  </a:rPr>
                  <a:t>Vaikeiden asiakas-, potilas- tai opetustilanteiden tms. kohtaaminen </a:t>
                </a:r>
              </a:p>
            </p:txBody>
          </p:sp>
          <p:sp>
            <p:nvSpPr>
              <p:cNvPr id="16" name="object 71">
                <a:extLst>
                  <a:ext uri="{FF2B5EF4-FFF2-40B4-BE49-F238E27FC236}">
                    <a16:creationId xmlns:a16="http://schemas.microsoft.com/office/drawing/2014/main" id="{ADEF67E7-2554-565F-BD65-E60881E26287}"/>
                  </a:ext>
                </a:extLst>
              </p:cNvPr>
              <p:cNvSpPr txBox="1"/>
              <p:nvPr/>
            </p:nvSpPr>
            <p:spPr>
              <a:xfrm>
                <a:off x="1533965" y="4143008"/>
                <a:ext cx="673419" cy="566204"/>
              </a:xfrm>
              <a:prstGeom prst="rect">
                <a:avLst/>
              </a:prstGeom>
            </p:spPr>
            <p:txBody>
              <a:bodyPr vert="horz" wrap="square" lIns="0" tIns="22860" rIns="0" bIns="0" rtlCol="0">
                <a:spAutoFit/>
              </a:bodyPr>
              <a:lstStyle/>
              <a:p>
                <a:pPr marR="5080" algn="ctr">
                  <a:lnSpc>
                    <a:spcPts val="900"/>
                  </a:lnSpc>
                  <a:spcBef>
                    <a:spcPts val="180"/>
                  </a:spcBef>
                </a:pPr>
                <a:r>
                  <a:rPr lang="fi-FI" sz="800" noProof="0" dirty="0">
                    <a:solidFill>
                      <a:srgbClr val="333333"/>
                    </a:solidFill>
                    <a:latin typeface="Arial"/>
                    <a:cs typeface="Arial"/>
                  </a:rPr>
                  <a:t>Toistuvat käsien tai käsivarsien liikkeet</a:t>
                </a:r>
              </a:p>
            </p:txBody>
          </p:sp>
          <p:sp>
            <p:nvSpPr>
              <p:cNvPr id="17" name="object 72">
                <a:extLst>
                  <a:ext uri="{FF2B5EF4-FFF2-40B4-BE49-F238E27FC236}">
                    <a16:creationId xmlns:a16="http://schemas.microsoft.com/office/drawing/2014/main" id="{FD83B79C-9BC4-BB4E-E6CF-770D04C671BA}"/>
                  </a:ext>
                </a:extLst>
              </p:cNvPr>
              <p:cNvSpPr txBox="1"/>
              <p:nvPr/>
            </p:nvSpPr>
            <p:spPr>
              <a:xfrm>
                <a:off x="651617" y="4197247"/>
                <a:ext cx="470534" cy="296584"/>
              </a:xfrm>
              <a:prstGeom prst="rect">
                <a:avLst/>
              </a:prstGeom>
            </p:spPr>
            <p:txBody>
              <a:bodyPr vert="horz" wrap="square" lIns="0" tIns="22860" rIns="0" bIns="0" rtlCol="0">
                <a:spAutoFit/>
              </a:bodyPr>
              <a:lstStyle/>
              <a:p>
                <a:pPr marR="5080" algn="ctr">
                  <a:lnSpc>
                    <a:spcPts val="900"/>
                  </a:lnSpc>
                  <a:spcBef>
                    <a:spcPts val="180"/>
                  </a:spcBef>
                </a:pPr>
                <a:r>
                  <a:rPr lang="fi-FI" sz="800" noProof="0">
                    <a:solidFill>
                      <a:srgbClr val="333333"/>
                    </a:solidFill>
                    <a:latin typeface="Arial"/>
                    <a:cs typeface="Arial"/>
                  </a:rPr>
                  <a:t>Pitkittynyt istuminen</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675459" cy="200055"/>
          </a:xfrm>
          <a:prstGeom prst="rect">
            <a:avLst/>
          </a:prstGeom>
          <a:noFill/>
        </p:spPr>
        <p:txBody>
          <a:bodyPr wrap="none" rtlCol="0">
            <a:spAutoFit/>
          </a:bodyPr>
          <a:lstStyle/>
          <a:p>
            <a:r>
              <a:rPr lang="fi-FI" sz="700" i="1" noProof="0">
                <a:latin typeface="Arial"/>
                <a:cs typeface="Arial"/>
              </a:rPr>
              <a:t>Perusta: kaikki työpaikat EU27:ssä</a:t>
            </a:r>
          </a:p>
        </p:txBody>
      </p:sp>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856804"/>
            <a:ext cx="4019419" cy="635000"/>
          </a:xfrm>
          <a:prstGeom prst="rect">
            <a:avLst/>
          </a:prstGeom>
        </p:spPr>
        <p:txBody>
          <a:bodyPr vert="horz" wrap="square" lIns="0" tIns="12700" rIns="0" bIns="0" rtlCol="0">
            <a:spAutoFit/>
          </a:bodyPr>
          <a:lstStyle/>
          <a:p>
            <a:pPr marL="12700" marR="5080" algn="just">
              <a:lnSpc>
                <a:spcPct val="100000"/>
              </a:lnSpc>
              <a:spcBef>
                <a:spcPts val="100"/>
              </a:spcBef>
            </a:pPr>
            <a:r>
              <a:rPr lang="fi-FI" sz="1000" noProof="0">
                <a:latin typeface="Arial"/>
                <a:cs typeface="Arial"/>
              </a:rPr>
              <a:t>Yli kolme neljäsosaa työpaikoista tekee riskinarviointeja säännöllisesti, mikä noudattelee edellisten vuosien kehityssuuntaa. Vuonna 2024 maiden välillä on huomattavia eroja suhteessa EU27:n keskiarvoon (76 %), ja joissakin maissa on tapahtunut merkittäviä muutoksia vuosien varrella (ks. alla oleva kaavio).</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450001" y="135000"/>
            <a:ext cx="8082439" cy="367200"/>
          </a:xfrm>
        </p:spPr>
        <p:txBody>
          <a:bodyPr/>
          <a:lstStyle/>
          <a:p>
            <a:pPr marL="12700">
              <a:spcBef>
                <a:spcPts val="100"/>
              </a:spcBef>
            </a:pPr>
            <a:r>
              <a:rPr lang="fi-FI" noProof="0" dirty="0"/>
              <a:t>Säännöllisiä riskinarviointeja tekevät työpaikat, </a:t>
            </a:r>
            <a:br>
              <a:rPr lang="fi-FI" dirty="0"/>
            </a:br>
            <a:r>
              <a:rPr lang="fi-FI" sz="1300" dirty="0"/>
              <a:t>työpaikkojen prosenttiosuus maittain</a:t>
            </a:r>
            <a:r>
              <a:rPr lang="fi-FI" sz="1300" dirty="0">
                <a:solidFill>
                  <a:srgbClr val="FF0000"/>
                </a:solidFill>
              </a:rPr>
              <a:t> </a:t>
            </a:r>
            <a:r>
              <a:rPr lang="fi-FI" sz="1300" dirty="0"/>
              <a:t>(2024)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a:solidFill>
                    <a:srgbClr val="FDFDFD"/>
                  </a:solidFill>
                  <a:latin typeface="Arial"/>
                  <a:cs typeface="Arial"/>
                </a:rPr>
                <a:t>8</a:t>
              </a:r>
              <a:r>
                <a:rPr lang="en-GB" sz="600" b="1" spc="-150" noProof="0">
                  <a:solidFill>
                    <a:srgbClr val="FFFFFF"/>
                  </a:solidFill>
                  <a:latin typeface="Arial"/>
                  <a:cs typeface="Arial"/>
                </a:rPr>
                <a:t>8</a:t>
              </a:r>
              <a:r>
                <a:rPr lang="en-GB" sz="1350" spc="-225" baseline="-9259" noProof="0">
                  <a:solidFill>
                    <a:srgbClr val="FDFDFD"/>
                  </a:solidFill>
                  <a:latin typeface="Arial"/>
                  <a:cs typeface="Arial"/>
                </a:rPr>
                <a:t>5</a:t>
              </a:r>
              <a:r>
                <a:rPr lang="en-GB" sz="600" b="1" spc="-150" noProof="0">
                  <a:solidFill>
                    <a:srgbClr val="FFFFFF"/>
                  </a:solidFill>
                  <a:latin typeface="Arial"/>
                  <a:cs typeface="Arial"/>
                </a:rPr>
                <a:t>5</a:t>
              </a:r>
              <a:endParaRPr lang="en-GB" sz="600" noProof="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a:solidFill>
                    <a:srgbClr val="272727"/>
                  </a:solidFill>
                  <a:latin typeface="Arial"/>
                  <a:cs typeface="Arial"/>
                </a:rPr>
                <a:t>4</a:t>
              </a:r>
              <a:r>
                <a:rPr lang="en-GB" sz="600" b="1" spc="-130" noProof="0">
                  <a:solidFill>
                    <a:srgbClr val="FFFFFF"/>
                  </a:solidFill>
                  <a:latin typeface="Arial"/>
                  <a:cs typeface="Arial"/>
                </a:rPr>
                <a:t>49</a:t>
              </a:r>
              <a:r>
                <a:rPr lang="en-GB" sz="1350" spc="-195" baseline="-9259" noProof="0">
                  <a:solidFill>
                    <a:srgbClr val="272727"/>
                  </a:solidFill>
                  <a:latin typeface="Arial"/>
                  <a:cs typeface="Arial"/>
                </a:rPr>
                <a:t>9</a:t>
              </a:r>
              <a:endParaRPr lang="en-GB" sz="1350" baseline="-9259" noProof="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2014</a:t>
              </a:r>
              <a:endParaRPr lang="en-GB" sz="800" noProof="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2019</a:t>
              </a:r>
              <a:endParaRPr lang="en-GB" sz="800" noProof="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2024</a:t>
              </a:r>
              <a:endParaRPr lang="en-GB" sz="800" noProof="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5" y="4467428"/>
            <a:ext cx="1714500"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kaikki työpaikat EU27:ssä</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1685428974"/>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fi-FI" dirty="0"/>
              <a:t>Syyt riskinarviointien </a:t>
            </a:r>
            <a:r>
              <a:rPr lang="fi-FI" u="sng" dirty="0"/>
              <a:t>tekemättä jättämiseen</a:t>
            </a:r>
            <a:r>
              <a:rPr lang="fi-FI" dirty="0"/>
              <a:t>, yrityksen koon mukaan</a:t>
            </a:r>
            <a:br>
              <a:rPr lang="fi-FI" dirty="0"/>
            </a:br>
            <a:r>
              <a:rPr lang="fi-FI" sz="1300" dirty="0"/>
              <a:t>työpaikkojen prosenttiosuus, EU27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450002" y="745197"/>
            <a:ext cx="6095101" cy="760959"/>
          </a:xfrm>
          <a:prstGeom prst="rect">
            <a:avLst/>
          </a:prstGeom>
        </p:spPr>
        <p:txBody>
          <a:bodyPr vert="horz" wrap="square" lIns="90000" tIns="72000" rIns="90000" bIns="72000" rtlCol="0">
            <a:spAutoFit/>
          </a:bodyPr>
          <a:lstStyle/>
          <a:p>
            <a:pPr marL="12700" marR="5080" algn="just">
              <a:lnSpc>
                <a:spcPct val="100000"/>
              </a:lnSpc>
              <a:spcBef>
                <a:spcPts val="100"/>
              </a:spcBef>
            </a:pPr>
            <a:r>
              <a:rPr lang="fi-FI" sz="1000" dirty="0">
                <a:latin typeface="Arial"/>
                <a:cs typeface="Arial"/>
              </a:rPr>
              <a:t>Riskien arvioimatta jättäminen yrityksissä perustuu usein ajatukseen, että vaarat ovat jo tiedossa tai että merkittäviä ongelmia ei ole – näin erityisesti pienemmillä työpaikoilla. Tämä viittaa puutteelliseen riskien ymmärtämiseen ja heijastaa pidempiaikaista kehityssuuntaa. Arvioinnin tekemättä jättämisen syynä ei kuitenkaan yleensä ole sen </a:t>
            </a:r>
            <a:r>
              <a:rPr lang="fi-FI" sz="1000" noProof="0" dirty="0">
                <a:latin typeface="Arial"/>
                <a:cs typeface="Arial"/>
              </a:rPr>
              <a:t>koettu monimutkaisuus. </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008563" y="3004178"/>
            <a:ext cx="1420718" cy="954882"/>
            <a:chOff x="6584190" y="1091336"/>
            <a:chExt cx="1420718"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584190" y="1118803"/>
              <a:ext cx="1176763" cy="896399"/>
            </a:xfrm>
            <a:prstGeom prst="rect">
              <a:avLst/>
            </a:prstGeom>
          </p:spPr>
          <p:txBody>
            <a:bodyPr vert="horz" wrap="square" lIns="0" tIns="12700" rIns="0" bIns="0" rtlCol="0">
              <a:spAutoFit/>
            </a:bodyPr>
            <a:lstStyle/>
            <a:p>
              <a:pPr marL="264160" algn="r">
                <a:lnSpc>
                  <a:spcPct val="100000"/>
                </a:lnSpc>
                <a:spcBef>
                  <a:spcPts val="100"/>
                </a:spcBef>
              </a:pPr>
              <a:r>
                <a:rPr lang="fi-FI" sz="700" noProof="0">
                  <a:solidFill>
                    <a:srgbClr val="333333"/>
                  </a:solidFill>
                  <a:latin typeface="Arial"/>
                  <a:cs typeface="Arial"/>
                </a:rPr>
                <a:t>5–9 työntekijää</a:t>
              </a:r>
            </a:p>
            <a:p>
              <a:pPr marL="12700" marR="5080" indent="201930" algn="r">
                <a:lnSpc>
                  <a:spcPct val="254700"/>
                </a:lnSpc>
              </a:pPr>
              <a:r>
                <a:rPr lang="fi-FI" sz="700" noProof="0">
                  <a:solidFill>
                    <a:srgbClr val="333333"/>
                  </a:solidFill>
                  <a:latin typeface="Arial"/>
                  <a:cs typeface="Arial"/>
                </a:rPr>
                <a:t>10–49 työntekijää</a:t>
              </a:r>
            </a:p>
            <a:p>
              <a:pPr marL="12700" marR="5080" indent="201930" algn="r">
                <a:lnSpc>
                  <a:spcPct val="254700"/>
                </a:lnSpc>
              </a:pPr>
              <a:r>
                <a:rPr lang="fi-FI" sz="700" noProof="0">
                  <a:solidFill>
                    <a:srgbClr val="333333"/>
                  </a:solidFill>
                  <a:latin typeface="Arial"/>
                  <a:cs typeface="Arial"/>
                </a:rPr>
                <a:t>50–249 työntekijää</a:t>
              </a:r>
              <a:br>
                <a:rPr lang="fi-FI" sz="700" noProof="0">
                  <a:solidFill>
                    <a:srgbClr val="333333"/>
                  </a:solidFill>
                  <a:latin typeface="Arial"/>
                  <a:cs typeface="Arial"/>
                </a:rPr>
              </a:br>
              <a:r>
                <a:rPr lang="fi-FI" sz="700" noProof="0">
                  <a:solidFill>
                    <a:srgbClr val="333333"/>
                  </a:solidFill>
                  <a:latin typeface="Arial"/>
                  <a:cs typeface="Arial"/>
                </a:rPr>
                <a:t>250 työntekijää tai enemmän</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EU27:ssa sijaitsevilta työpaikoilta, joissa EI tehdä riskinarviointeja</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708529"/>
            <a:chOff x="342647" y="1555750"/>
            <a:chExt cx="6578771" cy="2708529"/>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5"/>
              <a:ext cx="1804035" cy="13593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Vaarat ja riskit ovat jo tiedossa</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126963" y="4005234"/>
              <a:ext cx="1509395" cy="259045"/>
            </a:xfrm>
            <a:prstGeom prst="rect">
              <a:avLst/>
            </a:prstGeom>
          </p:spPr>
          <p:txBody>
            <a:bodyPr vert="horz" wrap="square" lIns="0" tIns="12700" rIns="0" bIns="0" rtlCol="0">
              <a:spAutoFit/>
            </a:bodyPr>
            <a:lstStyle/>
            <a:p>
              <a:pPr marL="12700" algn="ctr">
                <a:lnSpc>
                  <a:spcPct val="100000"/>
                </a:lnSpc>
                <a:spcBef>
                  <a:spcPts val="100"/>
                </a:spcBef>
              </a:pPr>
              <a:r>
                <a:rPr lang="fi-FI" sz="800" noProof="0" dirty="0">
                  <a:solidFill>
                    <a:srgbClr val="333333"/>
                  </a:solidFill>
                  <a:latin typeface="Arial"/>
                  <a:cs typeface="Arial"/>
                </a:rPr>
                <a:t>Tarvittava asiantuntemus puuttuu</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5"/>
              <a:ext cx="1280795" cy="13593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Merkittäviä ongelmia ei ole</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638285" y="4005234"/>
              <a:ext cx="1487170" cy="13593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Menettely on liian työläs</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a:solidFill>
                    <a:srgbClr val="FFFFFF"/>
                  </a:solidFill>
                  <a:latin typeface="Arial"/>
                  <a:cs typeface="Arial"/>
                </a:rPr>
                <a:t>80</a:t>
              </a:r>
              <a:endParaRPr lang="en-GB" sz="1300" noProof="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a:solidFill>
                    <a:srgbClr val="FFFFFF"/>
                  </a:solidFill>
                  <a:latin typeface="Arial"/>
                  <a:cs typeface="Arial"/>
                </a:rPr>
                <a:t>80</a:t>
              </a:r>
              <a:endParaRPr lang="en-GB" sz="1300" noProof="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a:solidFill>
                    <a:srgbClr val="FFFFFF"/>
                  </a:solidFill>
                  <a:latin typeface="Arial"/>
                  <a:cs typeface="Arial"/>
                </a:rPr>
                <a:t>79</a:t>
              </a:r>
              <a:endParaRPr lang="en-GB" sz="1200" noProof="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a:solidFill>
                    <a:srgbClr val="FFFFFF"/>
                  </a:solidFill>
                  <a:latin typeface="Arial"/>
                  <a:cs typeface="Arial"/>
                </a:rPr>
                <a:t>57</a:t>
              </a:r>
              <a:endParaRPr lang="en-GB" sz="950" noProof="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a:solidFill>
                    <a:srgbClr val="FFFFFF"/>
                  </a:solidFill>
                  <a:latin typeface="Arial"/>
                  <a:cs typeface="Arial"/>
                </a:rPr>
                <a:t>28</a:t>
              </a:r>
              <a:endParaRPr lang="en-GB" sz="750" noProof="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a:solidFill>
                    <a:srgbClr val="FFFFFF"/>
                  </a:solidFill>
                  <a:latin typeface="Arial"/>
                  <a:cs typeface="Arial"/>
                </a:rPr>
                <a:t>31</a:t>
              </a:r>
              <a:endParaRPr lang="en-GB" sz="800" noProof="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a:solidFill>
                    <a:srgbClr val="FFFFFF"/>
                  </a:solidFill>
                  <a:latin typeface="Arial"/>
                  <a:cs typeface="Arial"/>
                </a:rPr>
                <a:t>36</a:t>
              </a:r>
              <a:endParaRPr lang="en-GB" sz="850" noProof="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a:solidFill>
                    <a:srgbClr val="FFFFFF"/>
                  </a:solidFill>
                  <a:latin typeface="Arial"/>
                  <a:cs typeface="Arial"/>
                </a:rPr>
                <a:t>40</a:t>
              </a:r>
              <a:endParaRPr lang="en-GB" sz="900" noProof="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a:solidFill>
                    <a:srgbClr val="FFFFFF"/>
                  </a:solidFill>
                  <a:latin typeface="Arial"/>
                  <a:cs typeface="Arial"/>
                </a:rPr>
                <a:t>78</a:t>
              </a:r>
              <a:endParaRPr lang="en-GB" sz="1250" noProof="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a:solidFill>
                    <a:srgbClr val="FFFFFF"/>
                  </a:solidFill>
                  <a:latin typeface="Arial"/>
                  <a:cs typeface="Arial"/>
                </a:rPr>
                <a:t>78</a:t>
              </a:r>
              <a:endParaRPr lang="en-GB" sz="1250" noProof="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a:solidFill>
                    <a:srgbClr val="FFFFFF"/>
                  </a:solidFill>
                  <a:latin typeface="Arial"/>
                  <a:cs typeface="Arial"/>
                </a:rPr>
                <a:t>71</a:t>
              </a:r>
              <a:endParaRPr lang="en-GB" sz="1050" noProof="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a:solidFill>
                    <a:srgbClr val="FFFFFF"/>
                  </a:solidFill>
                  <a:latin typeface="Arial"/>
                  <a:cs typeface="Arial"/>
                </a:rPr>
                <a:t>57</a:t>
              </a:r>
              <a:endParaRPr lang="en-GB" sz="950" noProof="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a:solidFill>
                    <a:srgbClr val="FFFFFF"/>
                  </a:solidFill>
                  <a:latin typeface="Arial"/>
                  <a:cs typeface="Arial"/>
                </a:rPr>
                <a:t>19</a:t>
              </a:r>
              <a:endParaRPr lang="en-GB" sz="750" noProof="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a:solidFill>
                    <a:srgbClr val="FFFFFF"/>
                  </a:solidFill>
                  <a:latin typeface="Arial"/>
                  <a:cs typeface="Arial"/>
                </a:rPr>
                <a:t>22</a:t>
              </a:r>
              <a:endParaRPr lang="en-GB" sz="750" noProof="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a:solidFill>
                    <a:srgbClr val="FFFFFF"/>
                  </a:solidFill>
                  <a:latin typeface="Arial"/>
                  <a:cs typeface="Arial"/>
                </a:rPr>
                <a:t>23</a:t>
              </a:r>
              <a:endParaRPr lang="en-GB" sz="750" noProof="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a:solidFill>
                    <a:srgbClr val="FFFFFF"/>
                  </a:solidFill>
                  <a:latin typeface="Arial"/>
                  <a:cs typeface="Arial"/>
                </a:rPr>
                <a:t>33</a:t>
              </a:r>
              <a:endParaRPr lang="en-GB" sz="850" noProof="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856804"/>
            <a:ext cx="7747100" cy="428322"/>
          </a:xfrm>
          <a:prstGeom prst="rect">
            <a:avLst/>
          </a:prstGeom>
        </p:spPr>
        <p:txBody>
          <a:bodyPr vert="horz" wrap="square" lIns="0" tIns="12700" rIns="0" bIns="0" rtlCol="0">
            <a:spAutoFit/>
          </a:bodyPr>
          <a:lstStyle/>
          <a:p>
            <a:pPr marL="12700" algn="just">
              <a:lnSpc>
                <a:spcPct val="100000"/>
              </a:lnSpc>
              <a:spcBef>
                <a:spcPts val="100"/>
              </a:spcBef>
            </a:pPr>
            <a:r>
              <a:rPr lang="fi-FI" sz="900" dirty="0">
                <a:latin typeface="Arial"/>
                <a:cs typeface="Arial"/>
              </a:rPr>
              <a:t>Niiden työpaikkojen osuus, jotka toteuttavat toimenpiteitä tuki- ja liikuntaelinsairauksien ehkäisemiseksi, on hieman kasvanut vuoden 2019 jälkeen. Luvut ovat kuitenkin edelleen alhaisempia kuin vuonna 2014. Tämä </a:t>
            </a:r>
            <a:r>
              <a:rPr lang="fi-FI" sz="900" noProof="0" dirty="0">
                <a:latin typeface="Arial"/>
                <a:cs typeface="Arial"/>
              </a:rPr>
              <a:t>on huolestuttavaa, sillä ilmoitettujen työperäisten tuki- ja liikuntaelinsairaustapauksien kokonaismäärä jatkaa kasvuaan.</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898433" cy="2963224"/>
            <a:chOff x="543985" y="1520780"/>
            <a:chExt cx="6898433" cy="3170803"/>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a:p>
              <a:pPr>
                <a:lnSpc>
                  <a:spcPct val="100000"/>
                </a:lnSpc>
                <a:spcBef>
                  <a:spcPts val="350"/>
                </a:spcBef>
              </a:pPr>
              <a:endParaRPr lang="en-GB" sz="600" noProof="0">
                <a:latin typeface="Arial"/>
                <a:cs typeface="Arial"/>
              </a:endParaRPr>
            </a:p>
            <a:p>
              <a:pPr marL="12700">
                <a:lnSpc>
                  <a:spcPct val="100000"/>
                </a:lnSpc>
              </a:pPr>
              <a:r>
                <a:rPr lang="en-GB" sz="600" spc="-25" noProof="0">
                  <a:solidFill>
                    <a:srgbClr val="666666"/>
                  </a:solidFill>
                  <a:latin typeface="Arial"/>
                  <a:cs typeface="Arial"/>
                </a:rPr>
                <a:t>30</a:t>
              </a:r>
              <a:endParaRPr lang="en-GB" sz="600" noProof="0">
                <a:latin typeface="Arial"/>
                <a:cs typeface="Arial"/>
              </a:endParaRPr>
            </a:p>
            <a:p>
              <a:pPr>
                <a:lnSpc>
                  <a:spcPct val="100000"/>
                </a:lnSpc>
                <a:spcBef>
                  <a:spcPts val="250"/>
                </a:spcBef>
              </a:pPr>
              <a:endParaRPr lang="en-GB" sz="600" noProof="0">
                <a:latin typeface="Arial"/>
                <a:cs typeface="Arial"/>
              </a:endParaRPr>
            </a:p>
            <a:p>
              <a:pPr marL="12700">
                <a:lnSpc>
                  <a:spcPct val="100000"/>
                </a:lnSpc>
              </a:pPr>
              <a:r>
                <a:rPr lang="en-GB" sz="600" spc="-25" noProof="0">
                  <a:solidFill>
                    <a:srgbClr val="666666"/>
                  </a:solidFill>
                  <a:latin typeface="Arial"/>
                  <a:cs typeface="Arial"/>
                </a:rPr>
                <a:t>20</a:t>
              </a:r>
              <a:endParaRPr lang="en-GB" sz="600" noProof="0">
                <a:latin typeface="Arial"/>
                <a:cs typeface="Arial"/>
              </a:endParaRPr>
            </a:p>
            <a:p>
              <a:pPr>
                <a:lnSpc>
                  <a:spcPct val="100000"/>
                </a:lnSpc>
                <a:spcBef>
                  <a:spcPts val="430"/>
                </a:spcBef>
              </a:pPr>
              <a:endParaRPr lang="en-GB" sz="600" noProof="0">
                <a:latin typeface="Arial"/>
                <a:cs typeface="Arial"/>
              </a:endParaRPr>
            </a:p>
            <a:p>
              <a:pPr marL="12700">
                <a:lnSpc>
                  <a:spcPct val="100000"/>
                </a:lnSpc>
                <a:spcBef>
                  <a:spcPts val="5"/>
                </a:spcBef>
              </a:pPr>
              <a:r>
                <a:rPr lang="en-GB" sz="600" spc="-25" noProof="0">
                  <a:solidFill>
                    <a:srgbClr val="666666"/>
                  </a:solidFill>
                  <a:latin typeface="Arial"/>
                  <a:cs typeface="Arial"/>
                </a:rPr>
                <a:t>10</a:t>
              </a:r>
              <a:endParaRPr lang="en-GB" sz="600" noProof="0">
                <a:latin typeface="Arial"/>
                <a:cs typeface="Arial"/>
              </a:endParaRPr>
            </a:p>
            <a:p>
              <a:pPr>
                <a:lnSpc>
                  <a:spcPct val="100000"/>
                </a:lnSpc>
                <a:spcBef>
                  <a:spcPts val="295"/>
                </a:spcBef>
              </a:pPr>
              <a:endParaRPr lang="en-GB" sz="600" noProof="0">
                <a:latin typeface="Arial"/>
                <a:cs typeface="Arial"/>
              </a:endParaRPr>
            </a:p>
            <a:p>
              <a:pPr marL="54610">
                <a:lnSpc>
                  <a:spcPct val="100000"/>
                </a:lnSpc>
              </a:pPr>
              <a:r>
                <a:rPr lang="en-GB" sz="600" spc="-50" noProof="0">
                  <a:solidFill>
                    <a:srgbClr val="666666"/>
                  </a:solidFill>
                  <a:latin typeface="Arial"/>
                  <a:cs typeface="Arial"/>
                </a:rPr>
                <a:t>0</a:t>
              </a:r>
              <a:endParaRPr lang="en-GB" sz="600" noProof="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50</a:t>
              </a:r>
              <a:endParaRPr lang="en-GB" sz="600" noProof="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70</a:t>
              </a:r>
              <a:endParaRPr lang="en-GB" sz="600" noProof="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90</a:t>
              </a:r>
              <a:endParaRPr lang="en-GB" sz="600" noProof="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06617" y="4049377"/>
              <a:ext cx="1038225" cy="518705"/>
            </a:xfrm>
            <a:prstGeom prst="rect">
              <a:avLst/>
            </a:prstGeom>
          </p:spPr>
          <p:txBody>
            <a:bodyPr vert="horz" wrap="square" lIns="0" tIns="22860" rIns="0" bIns="0" rtlCol="0">
              <a:spAutoFit/>
            </a:bodyPr>
            <a:lstStyle/>
            <a:p>
              <a:pPr marL="12065" marR="5080" algn="ctr">
                <a:lnSpc>
                  <a:spcPts val="900"/>
                </a:lnSpc>
                <a:spcBef>
                  <a:spcPts val="180"/>
                </a:spcBef>
              </a:pPr>
              <a:r>
                <a:rPr lang="fi-FI" sz="800" noProof="0" dirty="0">
                  <a:solidFill>
                    <a:srgbClr val="333333"/>
                  </a:solidFill>
                  <a:latin typeface="Arial"/>
                  <a:cs typeface="Arial"/>
                </a:rPr>
                <a:t>Laitteiden järjestäminen nostamisen tai </a:t>
              </a:r>
              <a:r>
                <a:rPr lang="fi-FI" sz="800" dirty="0">
                  <a:solidFill>
                    <a:srgbClr val="333333"/>
                  </a:solidFill>
                  <a:latin typeface="Arial"/>
                  <a:cs typeface="Arial"/>
                </a:rPr>
                <a:t>siirtämisen</a:t>
              </a:r>
              <a:r>
                <a:rPr lang="fi-FI" sz="800" noProof="0" dirty="0">
                  <a:solidFill>
                    <a:srgbClr val="FF0000"/>
                  </a:solidFill>
                  <a:latin typeface="Arial"/>
                  <a:cs typeface="Arial"/>
                </a:rPr>
                <a:t> </a:t>
              </a:r>
              <a:r>
                <a:rPr lang="fi-FI" sz="800" noProof="0" dirty="0">
                  <a:solidFill>
                    <a:srgbClr val="333333"/>
                  </a:solidFill>
                  <a:latin typeface="Arial"/>
                  <a:cs typeface="Arial"/>
                </a:rPr>
                <a:t>avuksi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90231" y="4049377"/>
              <a:ext cx="1179195" cy="253916"/>
            </a:xfrm>
            <a:prstGeom prst="rect">
              <a:avLst/>
            </a:prstGeom>
          </p:spPr>
          <p:txBody>
            <a:bodyPr vert="horz" wrap="square" lIns="0" tIns="22860" rIns="0" bIns="0" rtlCol="0">
              <a:spAutoFit/>
            </a:bodyPr>
            <a:lstStyle/>
            <a:p>
              <a:pPr marL="54610" marR="5080" indent="-42545">
                <a:lnSpc>
                  <a:spcPts val="900"/>
                </a:lnSpc>
                <a:spcBef>
                  <a:spcPts val="180"/>
                </a:spcBef>
              </a:pPr>
              <a:r>
                <a:rPr lang="fi-FI" sz="800" noProof="0">
                  <a:solidFill>
                    <a:srgbClr val="333333"/>
                  </a:solidFill>
                  <a:latin typeface="Arial"/>
                  <a:cs typeface="Arial"/>
                </a:rPr>
                <a:t>Tehtävien vuorottelu toistuvien liikkeiden vähentämiseksi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01379" y="4049377"/>
              <a:ext cx="1221105" cy="642206"/>
            </a:xfrm>
            <a:prstGeom prst="rect">
              <a:avLst/>
            </a:prstGeom>
          </p:spPr>
          <p:txBody>
            <a:bodyPr vert="horz" wrap="square" lIns="0" tIns="22860" rIns="0" bIns="0" rtlCol="0">
              <a:spAutoFit/>
            </a:bodyPr>
            <a:lstStyle/>
            <a:p>
              <a:pPr marL="12065" marR="5080" algn="ctr">
                <a:lnSpc>
                  <a:spcPts val="900"/>
                </a:lnSpc>
                <a:spcBef>
                  <a:spcPts val="180"/>
                </a:spcBef>
              </a:pPr>
              <a:r>
                <a:rPr lang="fi-FI" sz="800" noProof="0" dirty="0">
                  <a:solidFill>
                    <a:srgbClr val="333333"/>
                  </a:solidFill>
                  <a:latin typeface="Arial"/>
                  <a:cs typeface="Arial"/>
                </a:rPr>
                <a:t>Säännöllisiin taukoihin kannustaminen tehtävissä, joissa työskentelyasento on epämukava</a:t>
              </a:r>
            </a:p>
          </p:txBody>
        </p:sp>
        <p:sp>
          <p:nvSpPr>
            <p:cNvPr id="88" name="object 86">
              <a:extLst>
                <a:ext uri="{FF2B5EF4-FFF2-40B4-BE49-F238E27FC236}">
                  <a16:creationId xmlns:a16="http://schemas.microsoft.com/office/drawing/2014/main" id="{7B8E7AB8-C34F-EBC3-16E3-AE32C34AD9F3}"/>
                </a:ext>
              </a:extLst>
            </p:cNvPr>
            <p:cNvSpPr txBox="1"/>
            <p:nvPr/>
          </p:nvSpPr>
          <p:spPr>
            <a:xfrm>
              <a:off x="4917887" y="4049378"/>
              <a:ext cx="1014094" cy="395204"/>
            </a:xfrm>
            <a:prstGeom prst="rect">
              <a:avLst/>
            </a:prstGeom>
          </p:spPr>
          <p:txBody>
            <a:bodyPr vert="horz" wrap="square" lIns="0" tIns="22860" rIns="0" bIns="0" rtlCol="0">
              <a:spAutoFit/>
            </a:bodyPr>
            <a:lstStyle/>
            <a:p>
              <a:pPr marR="5080" algn="ctr">
                <a:lnSpc>
                  <a:spcPts val="900"/>
                </a:lnSpc>
                <a:spcBef>
                  <a:spcPts val="180"/>
                </a:spcBef>
              </a:pPr>
              <a:r>
                <a:rPr lang="fi-FI" sz="800" noProof="0" dirty="0">
                  <a:solidFill>
                    <a:srgbClr val="333333"/>
                  </a:solidFill>
                  <a:latin typeface="Arial"/>
                  <a:cs typeface="Arial"/>
                </a:rPr>
                <a:t>Ergonomisten </a:t>
              </a:r>
              <a:r>
                <a:rPr lang="fi-FI" sz="800" dirty="0">
                  <a:solidFill>
                    <a:srgbClr val="333333"/>
                  </a:solidFill>
                  <a:latin typeface="Arial"/>
                  <a:cs typeface="Arial"/>
                </a:rPr>
                <a:t>työvälineiden</a:t>
              </a:r>
              <a:r>
                <a:rPr lang="fi-FI" sz="800" noProof="0" dirty="0">
                  <a:solidFill>
                    <a:srgbClr val="333333"/>
                  </a:solidFill>
                  <a:latin typeface="Arial"/>
                  <a:cs typeface="Arial"/>
                </a:rPr>
                <a:t> järjestäminen</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45773" y="4049378"/>
              <a:ext cx="1096645" cy="518705"/>
            </a:xfrm>
            <a:prstGeom prst="rect">
              <a:avLst/>
            </a:prstGeom>
          </p:spPr>
          <p:txBody>
            <a:bodyPr vert="horz" wrap="square" lIns="0" tIns="22860" rIns="0" bIns="0" rtlCol="0">
              <a:spAutoFit/>
            </a:bodyPr>
            <a:lstStyle/>
            <a:p>
              <a:pPr marL="12700" marR="5080" algn="ctr">
                <a:lnSpc>
                  <a:spcPts val="900"/>
                </a:lnSpc>
                <a:spcBef>
                  <a:spcPts val="180"/>
                </a:spcBef>
              </a:pPr>
              <a:r>
                <a:rPr lang="fi-FI" sz="800" noProof="0">
                  <a:solidFill>
                    <a:srgbClr val="333333"/>
                  </a:solidFill>
                  <a:latin typeface="Arial"/>
                  <a:cs typeface="Arial"/>
                </a:rPr>
                <a:t>Mahdollisuus lyhentää työaikaa terveysongelmien ilmetessä</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85</a:t>
              </a:r>
              <a:endParaRPr lang="en-GB" sz="1000" noProof="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77</a:t>
              </a:r>
              <a:endParaRPr lang="en-GB" sz="1000" noProof="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77</a:t>
              </a:r>
              <a:endParaRPr lang="en-GB" sz="1000" noProof="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53</a:t>
              </a:r>
              <a:endParaRPr lang="en-GB" sz="1000" noProof="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a:solidFill>
                    <a:srgbClr val="191919"/>
                  </a:solidFill>
                  <a:latin typeface="Arial"/>
                  <a:cs typeface="Arial"/>
                </a:rPr>
                <a:t>48</a:t>
              </a:r>
              <a:endParaRPr lang="en-GB" sz="1500" baseline="5555" noProof="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66</a:t>
              </a:r>
              <a:endParaRPr lang="en-GB" sz="1000" noProof="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60</a:t>
              </a:r>
              <a:endParaRPr lang="en-GB" sz="1000" noProof="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64</a:t>
              </a:r>
              <a:endParaRPr lang="en-GB" sz="1000" noProof="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73</a:t>
              </a:r>
              <a:endParaRPr lang="en-GB" sz="1000" noProof="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67</a:t>
              </a:r>
              <a:endParaRPr lang="en-GB" sz="1000" noProof="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71</a:t>
              </a:r>
              <a:endParaRPr lang="en-GB" sz="1000" noProof="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54</a:t>
              </a:r>
              <a:endParaRPr lang="en-GB" sz="1000" noProof="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a:solidFill>
                    <a:srgbClr val="191919"/>
                  </a:solidFill>
                  <a:latin typeface="Arial"/>
                  <a:cs typeface="Arial"/>
                </a:rPr>
                <a:t>59</a:t>
              </a:r>
              <a:endParaRPr lang="en-GB" sz="1000" noProof="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a:solidFill>
                    <a:srgbClr val="191919"/>
                  </a:solidFill>
                  <a:latin typeface="Arial"/>
                  <a:cs typeface="Arial"/>
                </a:rPr>
                <a:t>49</a:t>
              </a:r>
              <a:endParaRPr lang="en-GB" sz="1500" baseline="5555" noProof="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fi-FI" noProof="0" dirty="0"/>
              <a:t>Toimenpiteet tuki- ja liikuntaelinsairauksien ehkäisemiseksi </a:t>
            </a:r>
          </a:p>
          <a:p>
            <a:pPr marL="12700">
              <a:spcBef>
                <a:spcPts val="100"/>
              </a:spcBef>
            </a:pPr>
            <a:r>
              <a:rPr lang="fi-FI" sz="1300" dirty="0"/>
              <a:t>työpaikkojen prosenttiosuus, EU27 (2014, 2019, 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2014</a:t>
              </a:r>
              <a:endParaRPr lang="en-GB" sz="800" noProof="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2019</a:t>
              </a:r>
              <a:endParaRPr lang="en-GB" sz="800" noProof="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2024</a:t>
              </a:r>
              <a:endParaRPr lang="en-GB" sz="800" noProof="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60" y="4442361"/>
            <a:ext cx="5218756" cy="361637"/>
          </a:xfrm>
          <a:prstGeom prst="rect">
            <a:avLst/>
          </a:prstGeom>
        </p:spPr>
        <p:txBody>
          <a:bodyPr vert="horz" wrap="square" lIns="0" tIns="12700" rIns="0" bIns="0" rtlCol="0">
            <a:spAutoFit/>
          </a:bodyPr>
          <a:lstStyle/>
          <a:p>
            <a:pPr marL="12700">
              <a:lnSpc>
                <a:spcPct val="100000"/>
              </a:lnSpc>
              <a:spcBef>
                <a:spcPts val="100"/>
              </a:spcBef>
            </a:pPr>
            <a:r>
              <a:rPr lang="fi-FI" sz="700" i="1" noProof="0" dirty="0">
                <a:latin typeface="Arial"/>
                <a:cs typeface="Arial"/>
              </a:rPr>
              <a:t>Perusta: kysyttiin kaikilta työpaikoilta EU27:ssä, poikkeuksena seuraavat:</a:t>
            </a:r>
          </a:p>
          <a:p>
            <a:pPr marL="698500" lvl="1" indent="-228600">
              <a:spcBef>
                <a:spcPts val="100"/>
              </a:spcBef>
              <a:buAutoNum type="arabicParenBoth"/>
            </a:pPr>
            <a:r>
              <a:rPr lang="fi-FI" sz="700" i="1" noProof="0" dirty="0">
                <a:latin typeface="Arial"/>
                <a:cs typeface="Arial"/>
              </a:rPr>
              <a:t>kysyttiin vain työpaikoilta, jotka ilmoittivat riskitekijänä ihmisten tai raskaiden kuormien nostamisen tai siirtämisen </a:t>
            </a:r>
          </a:p>
          <a:p>
            <a:pPr marL="698500" lvl="1" indent="-228600">
              <a:spcBef>
                <a:spcPts val="100"/>
              </a:spcBef>
              <a:buAutoNum type="arabicParenBoth"/>
            </a:pPr>
            <a:r>
              <a:rPr lang="fi-FI" sz="700" i="1" noProof="0" dirty="0">
                <a:latin typeface="Arial"/>
                <a:cs typeface="Arial"/>
              </a:rPr>
              <a:t>kysyttiin vain työpaikoilta, jotka ilmoittavat riskitekijänä toistuvat käsien tai käsivarsien liikkeet</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771550"/>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fi-FI" sz="1000"/>
              <a:t>Pienissä yrityksissä työntekijöitä otetaan enemmän mukaan päätöksentekoon, kun taas suurissa yrityksissä psykososiaalisten riskien ehkäisemiseksi ehdotetut toimenpiteet ovat monipuolisempia. Suurimmilla työpaikoilla tärkeimpiä toimenpiteitä ovat luottamuksellinen neuvonta ja ristiriitojen selvittämistä koskeva koulutus. Kaikki toimenpiteet ovat yleisesti lisääntyneet verrattuna vuoteen 2014.</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129067"/>
            <a:chOff x="475575" y="1374791"/>
            <a:chExt cx="6130025" cy="3325473"/>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30</a:t>
              </a:r>
              <a:endParaRPr lang="en-GB" sz="600" noProof="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50</a:t>
              </a:r>
              <a:endParaRPr lang="en-GB" sz="600" noProof="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70</a:t>
              </a:r>
              <a:endParaRPr lang="en-GB" sz="600" noProof="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a:t>
              </a:r>
              <a:endParaRPr lang="en-GB" sz="600" noProof="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72</a:t>
              </a:r>
              <a:endParaRPr lang="en-GB" sz="1000" noProof="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44</a:t>
              </a:r>
              <a:endParaRPr lang="en-GB" sz="1000" noProof="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43</a:t>
              </a:r>
              <a:endParaRPr lang="en-GB" sz="1000" noProof="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33</a:t>
              </a:r>
              <a:endParaRPr lang="en-GB" sz="1000" noProof="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28</a:t>
              </a:r>
              <a:endParaRPr lang="en-GB" sz="1000" noProof="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60</a:t>
              </a:r>
              <a:endParaRPr lang="en-GB" sz="1000" noProof="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56</a:t>
              </a:r>
              <a:endParaRPr lang="en-GB" sz="1000" noProof="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68</a:t>
              </a:r>
              <a:endParaRPr lang="en-GB" sz="1000" noProof="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65</a:t>
              </a:r>
              <a:endParaRPr lang="en-GB" sz="1000" noProof="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43</a:t>
              </a:r>
              <a:endParaRPr lang="en-GB" sz="1000" noProof="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745001" y="4431299"/>
              <a:ext cx="789305" cy="144467"/>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5–9 työntekijää</a:t>
              </a:r>
            </a:p>
          </p:txBody>
        </p:sp>
        <p:sp>
          <p:nvSpPr>
            <p:cNvPr id="86" name="object 86">
              <a:extLst>
                <a:ext uri="{FF2B5EF4-FFF2-40B4-BE49-F238E27FC236}">
                  <a16:creationId xmlns:a16="http://schemas.microsoft.com/office/drawing/2014/main" id="{537BBD13-41B7-7D10-8B37-D1D49385AC63}"/>
                </a:ext>
              </a:extLst>
            </p:cNvPr>
            <p:cNvSpPr txBox="1"/>
            <p:nvPr/>
          </p:nvSpPr>
          <p:spPr>
            <a:xfrm>
              <a:off x="4633003" y="4424959"/>
              <a:ext cx="789305" cy="27530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250 työntekijää tai enemmän</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Toimenpiteet psykososiaalisten riskien ehkäisemiseksi, yrityksen koon mukaan </a:t>
            </a:r>
            <a:r>
              <a:rPr lang="fi-FI" sz="1300" dirty="0"/>
              <a:t>työpaikkojen prosenttiosuus, EU27 (2024)</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62529"/>
            <a:ext cx="2483494" cy="1947394"/>
            <a:chOff x="7020272" y="2262529"/>
            <a:chExt cx="2483494" cy="1947394"/>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474942"/>
              <a:ext cx="1055674" cy="345440"/>
              <a:chOff x="7032307" y="2687474"/>
              <a:chExt cx="1055674" cy="345440"/>
            </a:xfrm>
          </p:grpSpPr>
          <p:sp>
            <p:nvSpPr>
              <p:cNvPr id="91" name="object 91">
                <a:extLst>
                  <a:ext uri="{FF2B5EF4-FFF2-40B4-BE49-F238E27FC236}">
                    <a16:creationId xmlns:a16="http://schemas.microsoft.com/office/drawing/2014/main" id="{A363B0E2-124C-D19E-4A44-C6AF09821AD2}"/>
                  </a:ext>
                </a:extLst>
              </p:cNvPr>
              <p:cNvSpPr txBox="1"/>
              <p:nvPr/>
            </p:nvSpPr>
            <p:spPr>
              <a:xfrm>
                <a:off x="7317133" y="2687474"/>
                <a:ext cx="770848" cy="345440"/>
              </a:xfrm>
              <a:prstGeom prst="rect">
                <a:avLst/>
              </a:prstGeom>
            </p:spPr>
            <p:txBody>
              <a:bodyPr vert="horz" wrap="square" lIns="0" tIns="12700" rIns="0" bIns="0" rtlCol="0">
                <a:spAutoFit/>
              </a:bodyPr>
              <a:lstStyle/>
              <a:p>
                <a:pPr marL="12700" marR="5080">
                  <a:lnSpc>
                    <a:spcPct val="100000"/>
                  </a:lnSpc>
                  <a:spcBef>
                    <a:spcPts val="100"/>
                  </a:spcBef>
                </a:pPr>
                <a:r>
                  <a:rPr lang="fi-FI" sz="700" noProof="0">
                    <a:solidFill>
                      <a:srgbClr val="333333"/>
                    </a:solidFill>
                    <a:latin typeface="Arial"/>
                    <a:cs typeface="Arial"/>
                  </a:rPr>
                  <a:t>Ristiriitojen selvittämistä koskeva koulutus</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930523"/>
              <a:ext cx="2378236" cy="279400"/>
              <a:chOff x="7032307" y="3534816"/>
              <a:chExt cx="2378236" cy="279400"/>
            </a:xfrm>
          </p:grpSpPr>
          <p:sp>
            <p:nvSpPr>
              <p:cNvPr id="94" name="object 95">
                <a:extLst>
                  <a:ext uri="{FF2B5EF4-FFF2-40B4-BE49-F238E27FC236}">
                    <a16:creationId xmlns:a16="http://schemas.microsoft.com/office/drawing/2014/main" id="{D1633E74-E651-D83B-4AFA-1C9A815A963D}"/>
                  </a:ext>
                </a:extLst>
              </p:cNvPr>
              <p:cNvSpPr txBox="1"/>
              <p:nvPr/>
            </p:nvSpPr>
            <p:spPr>
              <a:xfrm>
                <a:off x="7318209" y="3540415"/>
                <a:ext cx="2092334" cy="228268"/>
              </a:xfrm>
              <a:prstGeom prst="rect">
                <a:avLst/>
              </a:prstGeom>
            </p:spPr>
            <p:txBody>
              <a:bodyPr vert="horz" wrap="square" lIns="0" tIns="12700" rIns="0" bIns="0" rtlCol="0">
                <a:spAutoFit/>
              </a:bodyPr>
              <a:lstStyle/>
              <a:p>
                <a:pPr marL="12700" marR="5080">
                  <a:lnSpc>
                    <a:spcPct val="100000"/>
                  </a:lnSpc>
                  <a:spcBef>
                    <a:spcPts val="100"/>
                  </a:spcBef>
                </a:pPr>
                <a:r>
                  <a:rPr lang="fi-FI" sz="700" noProof="0">
                    <a:solidFill>
                      <a:srgbClr val="333333"/>
                    </a:solidFill>
                    <a:latin typeface="Arial"/>
                    <a:cs typeface="Arial"/>
                  </a:rPr>
                  <a:t>Puututaan suhteettoman pitkiin</a:t>
                </a:r>
                <a:br>
                  <a:rPr lang="fi-FI" sz="700" noProof="0">
                    <a:solidFill>
                      <a:srgbClr val="333333"/>
                    </a:solidFill>
                    <a:latin typeface="Arial"/>
                    <a:cs typeface="Arial"/>
                  </a:rPr>
                </a:br>
                <a:r>
                  <a:rPr lang="fi-FI" sz="700" noProof="0">
                    <a:solidFill>
                      <a:srgbClr val="333333"/>
                    </a:solidFill>
                    <a:latin typeface="Arial"/>
                    <a:cs typeface="Arial"/>
                  </a:rPr>
                  <a:t>tai epäsäännöllisiin työaikoihin</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62529"/>
              <a:ext cx="1985062" cy="279400"/>
              <a:chOff x="7032307" y="3129254"/>
              <a:chExt cx="1985062" cy="279400"/>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3" y="3136360"/>
                <a:ext cx="1700236" cy="228268"/>
              </a:xfrm>
              <a:prstGeom prst="rect">
                <a:avLst/>
              </a:prstGeom>
            </p:spPr>
            <p:txBody>
              <a:bodyPr vert="horz" wrap="square" lIns="0" tIns="12700" rIns="0" bIns="0" rtlCol="0">
                <a:spAutoFit/>
              </a:bodyPr>
              <a:lstStyle/>
              <a:p>
                <a:pPr marL="12700" marR="5080">
                  <a:lnSpc>
                    <a:spcPct val="100000"/>
                  </a:lnSpc>
                  <a:spcBef>
                    <a:spcPts val="100"/>
                  </a:spcBef>
                </a:pPr>
                <a:r>
                  <a:rPr lang="fi-FI" sz="700" noProof="0">
                    <a:solidFill>
                      <a:srgbClr val="333333"/>
                    </a:solidFill>
                    <a:latin typeface="Arial"/>
                    <a:cs typeface="Arial"/>
                  </a:rPr>
                  <a:t>Annetaan työntekijöiden päättää työtavoistaan enemmän itse</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45671"/>
              <a:ext cx="2483494" cy="335989"/>
              <a:chOff x="7032307" y="3903754"/>
              <a:chExt cx="2483494" cy="335989"/>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03754"/>
                <a:ext cx="2198668" cy="335989"/>
              </a:xfrm>
              <a:prstGeom prst="rect">
                <a:avLst/>
              </a:prstGeom>
            </p:spPr>
            <p:txBody>
              <a:bodyPr vert="horz" wrap="square" lIns="0" tIns="12700" rIns="0" bIns="0" rtlCol="0">
                <a:spAutoFit/>
              </a:bodyPr>
              <a:lstStyle/>
              <a:p>
                <a:pPr marR="0" algn="l" rtl="0"/>
                <a:r>
                  <a:rPr lang="fi-FI" sz="700" noProof="0">
                    <a:solidFill>
                      <a:srgbClr val="333333"/>
                    </a:solidFill>
                    <a:latin typeface="Arial"/>
                    <a:cs typeface="Arial"/>
                  </a:rPr>
                  <a:t>Työn uudelleenjärjestelyt työn</a:t>
                </a:r>
                <a:br>
                  <a:rPr lang="fi-FI" sz="700" noProof="0">
                    <a:solidFill>
                      <a:srgbClr val="333333"/>
                    </a:solidFill>
                    <a:latin typeface="Arial"/>
                    <a:cs typeface="Arial"/>
                  </a:rPr>
                </a:br>
                <a:r>
                  <a:rPr lang="fi-FI" sz="700" noProof="0">
                    <a:solidFill>
                      <a:srgbClr val="333333"/>
                    </a:solidFill>
                    <a:latin typeface="Arial"/>
                    <a:cs typeface="Arial"/>
                  </a:rPr>
                  <a:t>vaativuuden ja työpaineiden </a:t>
                </a:r>
                <a:br>
                  <a:rPr lang="fi-FI" sz="700" noProof="0">
                    <a:solidFill>
                      <a:srgbClr val="333333"/>
                    </a:solidFill>
                    <a:latin typeface="Arial"/>
                    <a:cs typeface="Arial"/>
                  </a:rPr>
                </a:br>
                <a:r>
                  <a:rPr lang="fi-FI" sz="700" noProof="0">
                    <a:solidFill>
                      <a:srgbClr val="333333"/>
                    </a:solidFill>
                    <a:latin typeface="Arial"/>
                    <a:cs typeface="Arial"/>
                  </a:rPr>
                  <a:t>vähentämiseksi</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55581"/>
              <a:ext cx="1368152" cy="345440"/>
              <a:chOff x="7032307" y="2281914"/>
              <a:chExt cx="1368152" cy="345440"/>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3" y="2281914"/>
                <a:ext cx="1083326" cy="345440"/>
              </a:xfrm>
              <a:prstGeom prst="rect">
                <a:avLst/>
              </a:prstGeom>
            </p:spPr>
            <p:txBody>
              <a:bodyPr vert="horz" wrap="square" lIns="0" tIns="12700" rIns="0" bIns="0" rtlCol="0">
                <a:spAutoFit/>
              </a:bodyPr>
              <a:lstStyle/>
              <a:p>
                <a:pPr marL="12700" marR="5080">
                  <a:lnSpc>
                    <a:spcPct val="100000"/>
                  </a:lnSpc>
                  <a:spcBef>
                    <a:spcPts val="100"/>
                  </a:spcBef>
                </a:pPr>
                <a:r>
                  <a:rPr lang="fi-FI" sz="700" noProof="0">
                    <a:solidFill>
                      <a:srgbClr val="333333"/>
                    </a:solidFill>
                    <a:latin typeface="Arial"/>
                    <a:cs typeface="Arial"/>
                  </a:rPr>
                  <a:t>Työntekijöiden luottamuksellinen neuvonta</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518274" y="445326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fi-FI" sz="700" i="1" noProof="0">
                <a:latin typeface="Arial"/>
                <a:cs typeface="Arial"/>
              </a:rPr>
              <a:t>Perusta: kysyttiin kaikilta työpaikoilta EU27:ssä</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2013372"/>
          </a:xfrm>
          <a:prstGeom prst="rect">
            <a:avLst/>
          </a:prstGeom>
        </p:spPr>
        <p:txBody>
          <a:bodyPr vert="horz" wrap="square" lIns="0" tIns="12700" rIns="0" bIns="0" rtlCol="0">
            <a:spAutoFit/>
          </a:bodyPr>
          <a:lstStyle/>
          <a:p>
            <a:pPr marL="12700" marR="5080" algn="just">
              <a:lnSpc>
                <a:spcPct val="100000"/>
              </a:lnSpc>
              <a:spcAft>
                <a:spcPts val="1200"/>
              </a:spcAft>
            </a:pPr>
            <a:r>
              <a:rPr lang="fi-FI" sz="1000" dirty="0"/>
              <a:t>Työntekijöiden osallistuminen psykososiaalisia riskejä koskeviin toimenpiteisiin on usein puutteellista, joskin maiden välillä havaittiin selviä eroja vuonna 2024. Työntekijöiden ilmoitettiin osallistuneen näihin toimenpiteisiin eri maiden työpaikoilla seuraavasti: Ruotsissa 77 prosentissa ja Tanskassa 76 prosentissa työpaikoista työntekijät osallistuivat, kun taas Puolassa vastaava osuus on 40 prosenttia ja Kyproksessa 43 prosenttia.</a:t>
            </a:r>
          </a:p>
          <a:p>
            <a:pPr marL="12700" marR="5080" algn="just">
              <a:lnSpc>
                <a:spcPct val="100000"/>
              </a:lnSpc>
              <a:spcAft>
                <a:spcPts val="1200"/>
              </a:spcAft>
            </a:pPr>
            <a:r>
              <a:rPr lang="fi-FI" sz="1000" dirty="0"/>
              <a:t>Yleisesti ottaen EU27-maiden osalta on tapahtunut hienoista mutta jatkuvaa laskua – vuonna 2014 osuus oli 63 prosenttia, ja vuonna 2024 se oli 55 prosenttia.</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251520" y="33355"/>
            <a:ext cx="8514488" cy="584775"/>
          </a:xfrm>
          <a:prstGeom prst="rect">
            <a:avLst/>
          </a:prstGeom>
        </p:spPr>
        <p:txBody>
          <a:bodyPr vert="horz" lIns="91440" tIns="45720" rIns="91440" bIns="45720" rtlCol="0" anchor="ctr">
            <a:noAutofit/>
          </a:bodyPr>
          <a:lstStyle/>
          <a:p>
            <a:r>
              <a:rPr lang="fi-FI" dirty="0"/>
              <a:t>Työntekijöiden osallistuminen toimenpiteisiin, joilla puututaan psykososiaalisiin riskeihin </a:t>
            </a:r>
            <a:r>
              <a:rPr lang="fi-FI" sz="1300" dirty="0"/>
              <a:t>työpaikkojen prosenttiosuus maittain</a:t>
            </a:r>
            <a:r>
              <a:rPr lang="fi-FI" sz="1300" dirty="0">
                <a:solidFill>
                  <a:srgbClr val="FF0000"/>
                </a:solidFill>
              </a:rPr>
              <a:t> </a:t>
            </a:r>
            <a:r>
              <a:rPr lang="fi-FI" sz="1300" dirty="0"/>
              <a:t>(2024)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330264"/>
            <a:ext cx="3429924" cy="228268"/>
          </a:xfrm>
          <a:prstGeom prst="rect">
            <a:avLst/>
          </a:prstGeom>
        </p:spPr>
        <p:txBody>
          <a:bodyPr vert="horz" wrap="square" lIns="0" tIns="12700" rIns="0" bIns="0" rtlCol="0">
            <a:spAutoFit/>
          </a:bodyPr>
          <a:lstStyle/>
          <a:p>
            <a:pPr marL="12700" marR="5080">
              <a:lnSpc>
                <a:spcPct val="100000"/>
              </a:lnSpc>
              <a:spcBef>
                <a:spcPts val="100"/>
              </a:spcBef>
            </a:pPr>
            <a:r>
              <a:rPr lang="fi-FI" sz="700" i="1" noProof="0">
                <a:latin typeface="Arial"/>
                <a:cs typeface="Arial"/>
              </a:rPr>
              <a:t>Perusta: kysyttiin EU27:ssä sijaitsevilta työpaikoilta, jotka ilmoittivat toteuttaneensa vähintään yhden toimenpiteen psykososiaalisten riskien ehkäisemiseksi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a:solidFill>
                  <a:srgbClr val="FFFFFF"/>
                </a:solidFill>
                <a:latin typeface="Arial"/>
                <a:cs typeface="Arial"/>
              </a:rPr>
              <a:t>12</a:t>
            </a:r>
            <a:endParaRPr lang="en-GB" sz="600" noProof="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161199" cy="367200"/>
          </a:xfrm>
        </p:spPr>
        <p:txBody>
          <a:bodyPr/>
          <a:lstStyle/>
          <a:p>
            <a:r>
              <a:rPr lang="fi-FI" noProof="0" dirty="0"/>
              <a:t>Tärkeimmät syyt työterveys- ja työturvallisuustoimille</a:t>
            </a:r>
            <a:r>
              <a:rPr lang="fi-FI" dirty="0"/>
              <a:t> </a:t>
            </a:r>
            <a:br>
              <a:rPr lang="fi-FI" sz="1600" dirty="0"/>
            </a:br>
            <a:r>
              <a:rPr lang="fi-FI" sz="1300" dirty="0"/>
              <a:t>työpaikkojen prosenttiosuus, EU27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2" y="771550"/>
            <a:ext cx="7783417" cy="453183"/>
          </a:xfrm>
          <a:prstGeom prst="rect">
            <a:avLst/>
          </a:prstGeom>
        </p:spPr>
        <p:txBody>
          <a:bodyPr vert="horz" wrap="square" lIns="90000" tIns="72000" rIns="90000" bIns="72000" rtlCol="0">
            <a:spAutoFit/>
          </a:bodyPr>
          <a:lstStyle/>
          <a:p>
            <a:pPr marL="12700">
              <a:lnSpc>
                <a:spcPct val="100000"/>
              </a:lnSpc>
              <a:spcBef>
                <a:spcPts val="100"/>
              </a:spcBef>
            </a:pPr>
            <a:r>
              <a:rPr lang="fi-FI" sz="1000" noProof="0" dirty="0">
                <a:latin typeface="Arial"/>
                <a:cs typeface="Arial"/>
              </a:rPr>
              <a:t>Syyt työterveys- ja työturvallisuustoimien toteuttamiselle ovat pysyneet samanlaisina viimeisten kymmenen vuoden aikana.</a:t>
            </a:r>
          </a:p>
          <a:p>
            <a:pPr marL="12700">
              <a:lnSpc>
                <a:spcPct val="100000"/>
              </a:lnSpc>
            </a:pPr>
            <a:r>
              <a:rPr lang="fi-FI" sz="1000" noProof="0" dirty="0">
                <a:latin typeface="Arial"/>
                <a:cs typeface="Arial"/>
              </a:rPr>
              <a:t>Useimmissa maissa lakisääteiset velvoitteet ovat säännönmukaisesti ensimmäisellä sijalla, mutta myös muut syyt saavat huomiota.</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825097"/>
            <a:chOff x="389404" y="1358553"/>
            <a:chExt cx="6526906" cy="2825097"/>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a:solidFill>
                    <a:srgbClr val="666666"/>
                  </a:solidFill>
                  <a:latin typeface="Arial"/>
                  <a:cs typeface="Arial"/>
                </a:rPr>
                <a:t>100</a:t>
              </a:r>
              <a:endParaRPr lang="en-GB" sz="800" noProof="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a:solidFill>
                    <a:srgbClr val="666666"/>
                  </a:solidFill>
                  <a:latin typeface="Arial"/>
                  <a:cs typeface="Arial"/>
                </a:rPr>
                <a:t>0</a:t>
              </a:r>
              <a:endParaRPr lang="en-GB" sz="800" noProof="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a:solidFill>
                    <a:srgbClr val="666666"/>
                  </a:solidFill>
                  <a:latin typeface="Arial"/>
                  <a:cs typeface="Arial"/>
                </a:rPr>
                <a:t>60</a:t>
              </a:r>
              <a:endParaRPr lang="en-GB" sz="800" noProof="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a:solidFill>
                    <a:srgbClr val="666666"/>
                  </a:solidFill>
                  <a:latin typeface="Arial"/>
                  <a:cs typeface="Arial"/>
                </a:rPr>
                <a:t>80</a:t>
              </a:r>
              <a:endParaRPr lang="en-GB" sz="800" noProof="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a:solidFill>
                    <a:srgbClr val="666666"/>
                  </a:solidFill>
                  <a:latin typeface="Arial"/>
                  <a:cs typeface="Arial"/>
                </a:rPr>
                <a:t>40</a:t>
              </a:r>
              <a:endParaRPr lang="en-GB" sz="800" noProof="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a:solidFill>
                    <a:srgbClr val="666666"/>
                  </a:solidFill>
                  <a:latin typeface="Arial"/>
                  <a:cs typeface="Arial"/>
                </a:rPr>
                <a:t>20</a:t>
              </a:r>
              <a:endParaRPr lang="en-GB" sz="800" noProof="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943830" y="3698902"/>
              <a:ext cx="657554" cy="359073"/>
            </a:xfrm>
            <a:prstGeom prst="rect">
              <a:avLst/>
            </a:prstGeom>
          </p:spPr>
          <p:txBody>
            <a:bodyPr vert="horz" wrap="square" lIns="0" tIns="12700" rIns="0" bIns="0" rtlCol="0">
              <a:spAutoFit/>
            </a:bodyPr>
            <a:lstStyle/>
            <a:p>
              <a:pPr algn="ctr">
                <a:lnSpc>
                  <a:spcPts val="930"/>
                </a:lnSpc>
                <a:spcBef>
                  <a:spcPts val="100"/>
                </a:spcBef>
              </a:pPr>
              <a:r>
                <a:rPr lang="fi-FI" sz="900" noProof="0" dirty="0">
                  <a:solidFill>
                    <a:srgbClr val="333333"/>
                  </a:solidFill>
                  <a:latin typeface="Arial"/>
                  <a:cs typeface="Arial"/>
                </a:rPr>
                <a:t>Lakisääteisten velvoitteiden</a:t>
              </a:r>
            </a:p>
            <a:p>
              <a:pPr algn="ctr">
                <a:lnSpc>
                  <a:spcPts val="930"/>
                </a:lnSpc>
              </a:pPr>
              <a:r>
                <a:rPr lang="fi-FI" sz="900" noProof="0" dirty="0">
                  <a:solidFill>
                    <a:srgbClr val="333333"/>
                  </a:solidFill>
                  <a:latin typeface="Arial"/>
                  <a:cs typeface="Arial"/>
                </a:rPr>
                <a:t>täyttäminen</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58872" y="3698902"/>
              <a:ext cx="967691" cy="484748"/>
            </a:xfrm>
            <a:prstGeom prst="rect">
              <a:avLst/>
            </a:prstGeom>
          </p:spPr>
          <p:txBody>
            <a:bodyPr vert="horz" wrap="square" lIns="0" tIns="22860" rIns="0" bIns="0" rtlCol="0">
              <a:spAutoFit/>
            </a:bodyPr>
            <a:lstStyle/>
            <a:p>
              <a:pPr marL="12065" marR="5080" indent="-635" algn="ctr">
                <a:lnSpc>
                  <a:spcPts val="900"/>
                </a:lnSpc>
                <a:spcBef>
                  <a:spcPts val="180"/>
                </a:spcBef>
              </a:pPr>
              <a:r>
                <a:rPr lang="fi-FI" sz="900" noProof="0">
                  <a:solidFill>
                    <a:srgbClr val="333333"/>
                  </a:solidFill>
                  <a:latin typeface="Arial"/>
                  <a:cs typeface="Arial"/>
                </a:rPr>
                <a:t>Vastaaminen työntekijöiden tai heidän edustajiensa odotuksiin</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39767" y="3698902"/>
              <a:ext cx="683895" cy="375920"/>
            </a:xfrm>
            <a:prstGeom prst="rect">
              <a:avLst/>
            </a:prstGeom>
          </p:spPr>
          <p:txBody>
            <a:bodyPr vert="horz" wrap="square" lIns="0" tIns="22860" rIns="0" bIns="0" rtlCol="0">
              <a:spAutoFit/>
            </a:bodyPr>
            <a:lstStyle/>
            <a:p>
              <a:pPr marL="12065" marR="5080" algn="ctr">
                <a:lnSpc>
                  <a:spcPts val="900"/>
                </a:lnSpc>
                <a:spcBef>
                  <a:spcPts val="180"/>
                </a:spcBef>
              </a:pPr>
              <a:r>
                <a:rPr lang="fi-FI" sz="900" noProof="0">
                  <a:solidFill>
                    <a:srgbClr val="333333"/>
                  </a:solidFill>
                  <a:latin typeface="Arial"/>
                  <a:cs typeface="Arial"/>
                </a:rPr>
                <a:t>Organisaation maineen säilyttäminen</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003484" y="3698902"/>
              <a:ext cx="1275168" cy="253916"/>
            </a:xfrm>
            <a:prstGeom prst="rect">
              <a:avLst/>
            </a:prstGeom>
          </p:spPr>
          <p:txBody>
            <a:bodyPr vert="horz" wrap="square" lIns="0" tIns="22860" rIns="0" bIns="0" rtlCol="0">
              <a:spAutoFit/>
            </a:bodyPr>
            <a:lstStyle/>
            <a:p>
              <a:pPr marL="12700" marR="5080" indent="-635" algn="ctr">
                <a:lnSpc>
                  <a:spcPts val="900"/>
                </a:lnSpc>
                <a:spcBef>
                  <a:spcPts val="180"/>
                </a:spcBef>
              </a:pPr>
              <a:r>
                <a:rPr lang="fi-FI" sz="900" noProof="0" dirty="0">
                  <a:solidFill>
                    <a:srgbClr val="333333"/>
                  </a:solidFill>
                  <a:latin typeface="Arial"/>
                  <a:cs typeface="Arial"/>
                </a:rPr>
                <a:t>Työsuojeluvi-ranomaisen sakkojen välttäminen</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740954" y="3698902"/>
              <a:ext cx="683895" cy="375920"/>
            </a:xfrm>
            <a:prstGeom prst="rect">
              <a:avLst/>
            </a:prstGeom>
          </p:spPr>
          <p:txBody>
            <a:bodyPr vert="horz" wrap="square" lIns="0" tIns="22860" rIns="0" bIns="0" rtlCol="0">
              <a:spAutoFit/>
            </a:bodyPr>
            <a:lstStyle/>
            <a:p>
              <a:pPr marL="12700" marR="5080" indent="28575" algn="ctr">
                <a:lnSpc>
                  <a:spcPts val="900"/>
                </a:lnSpc>
                <a:spcBef>
                  <a:spcPts val="180"/>
                </a:spcBef>
              </a:pPr>
              <a:r>
                <a:rPr lang="fi-FI" sz="900" noProof="0">
                  <a:solidFill>
                    <a:srgbClr val="333333"/>
                  </a:solidFill>
                  <a:latin typeface="Arial"/>
                  <a:cs typeface="Arial"/>
                </a:rPr>
                <a:t>Tuottavuuden ylläpitäminen tai lisääminen</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1714500"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kaikki työpaikat EU27:ssä</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771550"/>
            <a:ext cx="7747342" cy="320601"/>
          </a:xfrm>
          <a:prstGeom prst="rect">
            <a:avLst/>
          </a:prstGeom>
        </p:spPr>
        <p:txBody>
          <a:bodyPr vert="horz" wrap="square" lIns="0" tIns="12700" rIns="0" bIns="0" rtlCol="0">
            <a:spAutoFit/>
          </a:bodyPr>
          <a:lstStyle/>
          <a:p>
            <a:pPr marL="12700">
              <a:lnSpc>
                <a:spcPct val="100000"/>
              </a:lnSpc>
              <a:spcBef>
                <a:spcPts val="100"/>
              </a:spcBef>
            </a:pPr>
            <a:r>
              <a:rPr lang="fi-FI" sz="1000" noProof="0" dirty="0">
                <a:latin typeface="Arial"/>
                <a:cs typeface="Arial"/>
              </a:rPr>
              <a:t>Euroopan eri maissa on monenlaisia käytäntöjä työsuojelutarkastuskäyntien osalta, ja käyntien on ilmoitettu yleisesti vähentyneen vuoden 2014 jälkeisenä aikana.</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fi-FI" noProof="0" dirty="0"/>
              <a:t>Työsuojelutarkastajien käynnit, maittain </a:t>
            </a:r>
          </a:p>
          <a:p>
            <a:pPr marL="12700">
              <a:spcBef>
                <a:spcPts val="100"/>
              </a:spcBef>
            </a:pPr>
            <a:r>
              <a:rPr lang="fi-FI" sz="1300" dirty="0"/>
              <a:t>työpaikkojen prosenttiosuus (2014, 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2014</a:t>
              </a:r>
              <a:endParaRPr lang="en-GB" sz="800" noProof="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2024</a:t>
              </a:r>
              <a:endParaRPr lang="en-GB" sz="800" noProof="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kaikilta työpaikoilta</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B1155-462D-2189-3664-3652CF6214A7}"/>
            </a:ext>
          </a:extLst>
        </p:cNvPr>
        <p:cNvGrpSpPr/>
        <p:nvPr/>
      </p:nvGrpSpPr>
      <p:grpSpPr>
        <a:xfrm>
          <a:off x="0" y="0"/>
          <a:ext cx="0" cy="0"/>
          <a:chOff x="0" y="0"/>
          <a:chExt cx="0" cy="0"/>
        </a:xfrm>
      </p:grpSpPr>
      <p:sp>
        <p:nvSpPr>
          <p:cNvPr id="5" name="object 3">
            <a:extLst>
              <a:ext uri="{FF2B5EF4-FFF2-40B4-BE49-F238E27FC236}">
                <a16:creationId xmlns:a16="http://schemas.microsoft.com/office/drawing/2014/main" id="{2FEA1F1B-9891-3225-5701-BD7CA70DBA65}"/>
              </a:ext>
            </a:extLst>
          </p:cNvPr>
          <p:cNvSpPr txBox="1">
            <a:spLocks noGrp="1"/>
          </p:cNvSpPr>
          <p:nvPr>
            <p:ph type="title"/>
          </p:nvPr>
        </p:nvSpPr>
        <p:spPr>
          <a:xfrm>
            <a:off x="122330" y="42759"/>
            <a:ext cx="8805670" cy="584775"/>
          </a:xfrm>
          <a:prstGeom prst="rect">
            <a:avLst/>
          </a:prstGeom>
        </p:spPr>
        <p:txBody>
          <a:bodyPr vert="horz" lIns="91440" tIns="45720" rIns="91440" bIns="45720" rtlCol="0" anchor="ctr">
            <a:noAutofit/>
          </a:bodyPr>
          <a:lstStyle/>
          <a:p>
            <a:r>
              <a:rPr lang="fi-FI" dirty="0"/>
              <a:t>Asiakkaiden tai toimittajatahojen työterveys- ja työturvallisuusnormien noudattamista koskevat vaatimukset, </a:t>
            </a:r>
            <a:r>
              <a:rPr lang="fi-FI" sz="1300" dirty="0"/>
              <a:t>työpaikkojen prosenttiosuus toimialoittain, EU27 (2024)</a:t>
            </a:r>
          </a:p>
        </p:txBody>
      </p:sp>
      <p:sp>
        <p:nvSpPr>
          <p:cNvPr id="6" name="object 4">
            <a:extLst>
              <a:ext uri="{FF2B5EF4-FFF2-40B4-BE49-F238E27FC236}">
                <a16:creationId xmlns:a16="http://schemas.microsoft.com/office/drawing/2014/main" id="{66F675EA-D44E-CA7F-0865-89588C5D80B2}"/>
              </a:ext>
            </a:extLst>
          </p:cNvPr>
          <p:cNvSpPr txBox="1"/>
          <p:nvPr/>
        </p:nvSpPr>
        <p:spPr>
          <a:xfrm>
            <a:off x="569075" y="856804"/>
            <a:ext cx="6167058" cy="320601"/>
          </a:xfrm>
          <a:prstGeom prst="rect">
            <a:avLst/>
          </a:prstGeom>
        </p:spPr>
        <p:txBody>
          <a:bodyPr vert="horz" wrap="square" lIns="0" tIns="12700" rIns="0" bIns="0" rtlCol="0">
            <a:spAutoFit/>
          </a:bodyPr>
          <a:lstStyle/>
          <a:p>
            <a:pPr marL="12700" marR="5080" algn="just">
              <a:lnSpc>
                <a:spcPct val="100000"/>
              </a:lnSpc>
              <a:spcBef>
                <a:spcPts val="100"/>
              </a:spcBef>
            </a:pPr>
            <a:r>
              <a:rPr lang="fi-FI" sz="1000" noProof="0" dirty="0">
                <a:latin typeface="Arial"/>
                <a:cs typeface="Arial"/>
              </a:rPr>
              <a:t>Puolet pienyrityksistä tekee työterveys- ja työturvallisuustoimia asiakkaan tai toimittajatahon esittämien vaatimusten taikka organisaatiokohtaisten vaatimusten vuoksi. Alakohtaiset erot ovat selviä, ja vaatimusten merkitys vaihtelee rahoitus- ja vakuutusalan 34 prosentista rakennusalan 67 prosenttiin.</a:t>
            </a:r>
          </a:p>
        </p:txBody>
      </p:sp>
      <p:grpSp>
        <p:nvGrpSpPr>
          <p:cNvPr id="72" name="Gruppo 71">
            <a:extLst>
              <a:ext uri="{FF2B5EF4-FFF2-40B4-BE49-F238E27FC236}">
                <a16:creationId xmlns:a16="http://schemas.microsoft.com/office/drawing/2014/main" id="{23F95E1C-9F42-F059-85F4-35EA3C733216}"/>
              </a:ext>
            </a:extLst>
          </p:cNvPr>
          <p:cNvGrpSpPr/>
          <p:nvPr/>
        </p:nvGrpSpPr>
        <p:grpSpPr>
          <a:xfrm>
            <a:off x="0" y="1423351"/>
            <a:ext cx="5945104" cy="2877989"/>
            <a:chOff x="-147704" y="1657350"/>
            <a:chExt cx="8290098" cy="2877989"/>
          </a:xfrm>
        </p:grpSpPr>
        <p:sp>
          <p:nvSpPr>
            <p:cNvPr id="7" name="object 5">
              <a:extLst>
                <a:ext uri="{FF2B5EF4-FFF2-40B4-BE49-F238E27FC236}">
                  <a16:creationId xmlns:a16="http://schemas.microsoft.com/office/drawing/2014/main" id="{23A48BE3-24F8-C450-705B-D067AA702887}"/>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fi-FI" sz="600" noProof="0">
                  <a:latin typeface="Arial"/>
                  <a:cs typeface="Arial"/>
                </a:rPr>
                <a:t>EU27</a:t>
              </a:r>
            </a:p>
          </p:txBody>
        </p:sp>
        <p:sp>
          <p:nvSpPr>
            <p:cNvPr id="8" name="object 6">
              <a:extLst>
                <a:ext uri="{FF2B5EF4-FFF2-40B4-BE49-F238E27FC236}">
                  <a16:creationId xmlns:a16="http://schemas.microsoft.com/office/drawing/2014/main" id="{88C5F2C1-D0BD-46B6-3F22-3C49BF1D6BF4}"/>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fi-FI" sz="600" noProof="0">
                  <a:latin typeface="Arial"/>
                  <a:cs typeface="Arial"/>
                </a:rPr>
                <a:t>Valmistus</a:t>
              </a:r>
            </a:p>
          </p:txBody>
        </p:sp>
        <p:sp>
          <p:nvSpPr>
            <p:cNvPr id="9" name="object 7">
              <a:extLst>
                <a:ext uri="{FF2B5EF4-FFF2-40B4-BE49-F238E27FC236}">
                  <a16:creationId xmlns:a16="http://schemas.microsoft.com/office/drawing/2014/main" id="{67003AA0-B5CD-F88E-ABA4-B59585B647CF}"/>
                </a:ext>
              </a:extLst>
            </p:cNvPr>
            <p:cNvSpPr txBox="1"/>
            <p:nvPr/>
          </p:nvSpPr>
          <p:spPr>
            <a:xfrm>
              <a:off x="22878" y="3504786"/>
              <a:ext cx="1504601" cy="192360"/>
            </a:xfrm>
            <a:prstGeom prst="rect">
              <a:avLst/>
            </a:prstGeom>
          </p:spPr>
          <p:txBody>
            <a:bodyPr vert="horz" wrap="square" lIns="0" tIns="12700" rIns="0" bIns="0" rtlCol="0">
              <a:spAutoFit/>
            </a:bodyPr>
            <a:lstStyle/>
            <a:p>
              <a:pPr marR="5080" algn="r">
                <a:lnSpc>
                  <a:spcPts val="700"/>
                </a:lnSpc>
                <a:spcBef>
                  <a:spcPts val="100"/>
                </a:spcBef>
              </a:pPr>
              <a:r>
                <a:rPr lang="fi-FI" sz="600" noProof="0">
                  <a:latin typeface="Arial"/>
                  <a:cs typeface="Arial"/>
                </a:rPr>
                <a:t>Hallinto- ja tukipalvelu-</a:t>
              </a:r>
              <a:br>
                <a:rPr lang="fi-FI" sz="600" noProof="0">
                  <a:latin typeface="Arial"/>
                  <a:cs typeface="Arial"/>
                </a:rPr>
              </a:br>
              <a:r>
                <a:rPr lang="fi-FI" sz="600" noProof="0">
                  <a:latin typeface="Arial"/>
                  <a:cs typeface="Arial"/>
                </a:rPr>
                <a:t>toiminta</a:t>
              </a:r>
            </a:p>
          </p:txBody>
        </p:sp>
        <p:sp>
          <p:nvSpPr>
            <p:cNvPr id="10" name="object 8">
              <a:extLst>
                <a:ext uri="{FF2B5EF4-FFF2-40B4-BE49-F238E27FC236}">
                  <a16:creationId xmlns:a16="http://schemas.microsoft.com/office/drawing/2014/main" id="{7C7CCE5B-39FA-6D10-7A1A-E931EEFCCA3E}"/>
                </a:ext>
              </a:extLst>
            </p:cNvPr>
            <p:cNvSpPr txBox="1"/>
            <p:nvPr/>
          </p:nvSpPr>
          <p:spPr>
            <a:xfrm>
              <a:off x="22878" y="3221060"/>
              <a:ext cx="1504404" cy="192360"/>
            </a:xfrm>
            <a:prstGeom prst="rect">
              <a:avLst/>
            </a:prstGeom>
          </p:spPr>
          <p:txBody>
            <a:bodyPr vert="horz" wrap="square" lIns="0" tIns="12700" rIns="0" bIns="0" rtlCol="0">
              <a:spAutoFit/>
            </a:bodyPr>
            <a:lstStyle/>
            <a:p>
              <a:pPr marR="5080" algn="r">
                <a:lnSpc>
                  <a:spcPts val="700"/>
                </a:lnSpc>
                <a:spcBef>
                  <a:spcPts val="100"/>
                </a:spcBef>
              </a:pPr>
              <a:r>
                <a:rPr lang="fi-FI" sz="600" noProof="0">
                  <a:latin typeface="Arial"/>
                  <a:cs typeface="Arial"/>
                </a:rPr>
                <a:t>Terveys- ja sosiaali-</a:t>
              </a:r>
              <a:br>
                <a:rPr lang="fi-FI" sz="600" noProof="0">
                  <a:latin typeface="Arial"/>
                  <a:cs typeface="Arial"/>
                </a:rPr>
              </a:br>
              <a:r>
                <a:rPr lang="fi-FI" sz="600" noProof="0">
                  <a:latin typeface="Arial"/>
                  <a:cs typeface="Arial"/>
                </a:rPr>
                <a:t>palvelut</a:t>
              </a:r>
            </a:p>
          </p:txBody>
        </p:sp>
        <p:sp>
          <p:nvSpPr>
            <p:cNvPr id="11" name="object 9">
              <a:extLst>
                <a:ext uri="{FF2B5EF4-FFF2-40B4-BE49-F238E27FC236}">
                  <a16:creationId xmlns:a16="http://schemas.microsoft.com/office/drawing/2014/main" id="{4802C063-A228-76BE-64E6-6681455A69C4}"/>
                </a:ext>
              </a:extLst>
            </p:cNvPr>
            <p:cNvSpPr txBox="1"/>
            <p:nvPr/>
          </p:nvSpPr>
          <p:spPr>
            <a:xfrm>
              <a:off x="22878" y="2932020"/>
              <a:ext cx="1504404" cy="192360"/>
            </a:xfrm>
            <a:prstGeom prst="rect">
              <a:avLst/>
            </a:prstGeom>
          </p:spPr>
          <p:txBody>
            <a:bodyPr vert="horz" wrap="square" lIns="0" tIns="12700" rIns="0" bIns="0" rtlCol="0">
              <a:spAutoFit/>
            </a:bodyPr>
            <a:lstStyle/>
            <a:p>
              <a:pPr marL="12700" algn="r">
                <a:lnSpc>
                  <a:spcPts val="700"/>
                </a:lnSpc>
                <a:spcBef>
                  <a:spcPts val="100"/>
                </a:spcBef>
              </a:pPr>
              <a:r>
                <a:rPr lang="fi-FI" sz="600" noProof="0" dirty="0">
                  <a:latin typeface="Arial"/>
                  <a:cs typeface="Arial"/>
                </a:rPr>
                <a:t>Maatalous, metsätalous</a:t>
              </a:r>
              <a:br>
                <a:rPr lang="fi-FI" sz="600" noProof="0" dirty="0">
                  <a:latin typeface="Arial"/>
                  <a:cs typeface="Arial"/>
                </a:rPr>
              </a:br>
              <a:r>
                <a:rPr lang="fi-FI" sz="600" noProof="0" dirty="0">
                  <a:latin typeface="Arial"/>
                  <a:cs typeface="Arial"/>
                </a:rPr>
                <a:t>ja kalatalous</a:t>
              </a:r>
            </a:p>
          </p:txBody>
        </p:sp>
        <p:sp>
          <p:nvSpPr>
            <p:cNvPr id="12" name="object 10">
              <a:extLst>
                <a:ext uri="{FF2B5EF4-FFF2-40B4-BE49-F238E27FC236}">
                  <a16:creationId xmlns:a16="http://schemas.microsoft.com/office/drawing/2014/main" id="{4E75D6C9-D134-83F9-C091-219253A48546}"/>
                </a:ext>
              </a:extLst>
            </p:cNvPr>
            <p:cNvSpPr txBox="1"/>
            <p:nvPr/>
          </p:nvSpPr>
          <p:spPr>
            <a:xfrm>
              <a:off x="-98207" y="2281014"/>
              <a:ext cx="1625990" cy="282129"/>
            </a:xfrm>
            <a:prstGeom prst="rect">
              <a:avLst/>
            </a:prstGeom>
          </p:spPr>
          <p:txBody>
            <a:bodyPr vert="horz" wrap="square" lIns="0" tIns="12700" rIns="0" bIns="0" rtlCol="0">
              <a:spAutoFit/>
            </a:bodyPr>
            <a:lstStyle/>
            <a:p>
              <a:pPr marL="12700" marR="5080" indent="34925" algn="r">
                <a:lnSpc>
                  <a:spcPts val="700"/>
                </a:lnSpc>
                <a:spcBef>
                  <a:spcPts val="100"/>
                </a:spcBef>
              </a:pPr>
              <a:r>
                <a:rPr lang="fi-FI" sz="600" noProof="0">
                  <a:latin typeface="Arial"/>
                  <a:cs typeface="Arial"/>
                </a:rPr>
                <a:t>Vesihuolto, viemäri- ja jätevesihuolto, jätehuolto ja muu ympäristön</a:t>
              </a:r>
              <a:r>
                <a:rPr lang="fi-FI" sz="600">
                  <a:latin typeface="Arial"/>
                  <a:cs typeface="Arial"/>
                </a:rPr>
                <a:t> </a:t>
              </a:r>
              <a:r>
                <a:rPr lang="fi-FI" sz="600" noProof="0">
                  <a:latin typeface="Arial"/>
                  <a:cs typeface="Arial"/>
                </a:rPr>
                <a:t>puhtaanapito</a:t>
              </a:r>
            </a:p>
          </p:txBody>
        </p:sp>
        <p:sp>
          <p:nvSpPr>
            <p:cNvPr id="13" name="object 11">
              <a:extLst>
                <a:ext uri="{FF2B5EF4-FFF2-40B4-BE49-F238E27FC236}">
                  <a16:creationId xmlns:a16="http://schemas.microsoft.com/office/drawing/2014/main" id="{CD5FB00D-498E-AED9-A028-09B5A2EBD258}"/>
                </a:ext>
              </a:extLst>
            </p:cNvPr>
            <p:cNvSpPr txBox="1"/>
            <p:nvPr/>
          </p:nvSpPr>
          <p:spPr>
            <a:xfrm>
              <a:off x="333769" y="2045569"/>
              <a:ext cx="1193513" cy="102592"/>
            </a:xfrm>
            <a:prstGeom prst="rect">
              <a:avLst/>
            </a:prstGeom>
          </p:spPr>
          <p:txBody>
            <a:bodyPr vert="horz" wrap="square" lIns="0" tIns="12700" rIns="0" bIns="0" rtlCol="0">
              <a:spAutoFit/>
            </a:bodyPr>
            <a:lstStyle/>
            <a:p>
              <a:pPr marL="12700" algn="r">
                <a:lnSpc>
                  <a:spcPts val="700"/>
                </a:lnSpc>
                <a:spcBef>
                  <a:spcPts val="100"/>
                </a:spcBef>
              </a:pPr>
              <a:r>
                <a:rPr lang="fi-FI" sz="600" noProof="0">
                  <a:latin typeface="Arial"/>
                  <a:cs typeface="Arial"/>
                </a:rPr>
                <a:t>Kuljetus ja varastointi</a:t>
              </a:r>
            </a:p>
          </p:txBody>
        </p:sp>
        <p:sp>
          <p:nvSpPr>
            <p:cNvPr id="14" name="object 12">
              <a:extLst>
                <a:ext uri="{FF2B5EF4-FFF2-40B4-BE49-F238E27FC236}">
                  <a16:creationId xmlns:a16="http://schemas.microsoft.com/office/drawing/2014/main" id="{D488F499-C6AC-636F-79C9-F6BD21CB6AB5}"/>
                </a:ext>
              </a:extLst>
            </p:cNvPr>
            <p:cNvSpPr txBox="1"/>
            <p:nvPr/>
          </p:nvSpPr>
          <p:spPr>
            <a:xfrm>
              <a:off x="227784" y="1799242"/>
              <a:ext cx="1299172" cy="102592"/>
            </a:xfrm>
            <a:prstGeom prst="rect">
              <a:avLst/>
            </a:prstGeom>
          </p:spPr>
          <p:txBody>
            <a:bodyPr vert="horz" wrap="square" lIns="0" tIns="12700" rIns="0" bIns="0" rtlCol="0">
              <a:spAutoFit/>
            </a:bodyPr>
            <a:lstStyle/>
            <a:p>
              <a:pPr marL="12700" algn="r">
                <a:lnSpc>
                  <a:spcPts val="700"/>
                </a:lnSpc>
                <a:spcBef>
                  <a:spcPts val="100"/>
                </a:spcBef>
              </a:pPr>
              <a:r>
                <a:rPr lang="fi-FI" sz="600" noProof="0">
                  <a:latin typeface="Arial"/>
                  <a:cs typeface="Arial"/>
                </a:rPr>
                <a:t>Rakentaminen</a:t>
              </a:r>
            </a:p>
          </p:txBody>
        </p:sp>
        <p:sp>
          <p:nvSpPr>
            <p:cNvPr id="15" name="object 13" hidden="1">
              <a:extLst>
                <a:ext uri="{FF2B5EF4-FFF2-40B4-BE49-F238E27FC236}">
                  <a16:creationId xmlns:a16="http://schemas.microsoft.com/office/drawing/2014/main" id="{9CBB2842-C0ED-FEB9-B4D0-0B0BEAF07C3D}"/>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grpSp>
          <p:nvGrpSpPr>
            <p:cNvPr id="16" name="object 14">
              <a:extLst>
                <a:ext uri="{FF2B5EF4-FFF2-40B4-BE49-F238E27FC236}">
                  <a16:creationId xmlns:a16="http://schemas.microsoft.com/office/drawing/2014/main" id="{5B9E3F06-D4F7-A7C0-DAA0-B72171929DC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4572A36B-A1E8-2117-0BFC-7B4374DD0570}"/>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a:p>
            </p:txBody>
          </p:sp>
          <p:sp>
            <p:nvSpPr>
              <p:cNvPr id="18" name="object 16">
                <a:extLst>
                  <a:ext uri="{FF2B5EF4-FFF2-40B4-BE49-F238E27FC236}">
                    <a16:creationId xmlns:a16="http://schemas.microsoft.com/office/drawing/2014/main" id="{B48B45F8-66C0-5228-2775-D4DB2FEE69D2}"/>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a:p>
            </p:txBody>
          </p:sp>
        </p:grpSp>
        <p:sp>
          <p:nvSpPr>
            <p:cNvPr id="19" name="object 17" hidden="1">
              <a:extLst>
                <a:ext uri="{FF2B5EF4-FFF2-40B4-BE49-F238E27FC236}">
                  <a16:creationId xmlns:a16="http://schemas.microsoft.com/office/drawing/2014/main" id="{E9A789F8-B4DF-D30C-5AAD-BC7483C7F155}"/>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22" name="object 20">
              <a:extLst>
                <a:ext uri="{FF2B5EF4-FFF2-40B4-BE49-F238E27FC236}">
                  <a16:creationId xmlns:a16="http://schemas.microsoft.com/office/drawing/2014/main" id="{BD262643-A6FE-D73D-5523-038AF5777E81}"/>
                </a:ext>
              </a:extLst>
            </p:cNvPr>
            <p:cNvSpPr/>
            <p:nvPr/>
          </p:nvSpPr>
          <p:spPr>
            <a:xfrm>
              <a:off x="2877625" y="1657362"/>
              <a:ext cx="11097"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a:p>
          </p:txBody>
        </p:sp>
        <p:sp>
          <p:nvSpPr>
            <p:cNvPr id="23" name="object 21" hidden="1">
              <a:extLst>
                <a:ext uri="{FF2B5EF4-FFF2-40B4-BE49-F238E27FC236}">
                  <a16:creationId xmlns:a16="http://schemas.microsoft.com/office/drawing/2014/main" id="{DA07E23F-0320-C2F6-3D16-4C668CC48319}"/>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26" name="object 24">
              <a:extLst>
                <a:ext uri="{FF2B5EF4-FFF2-40B4-BE49-F238E27FC236}">
                  <a16:creationId xmlns:a16="http://schemas.microsoft.com/office/drawing/2014/main" id="{55F0782E-67A5-2449-23F5-53BF412C1EFC}"/>
                </a:ext>
              </a:extLst>
            </p:cNvPr>
            <p:cNvSpPr/>
            <p:nvPr/>
          </p:nvSpPr>
          <p:spPr>
            <a:xfrm>
              <a:off x="4129888" y="1657362"/>
              <a:ext cx="11097"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a:p>
          </p:txBody>
        </p:sp>
        <p:sp>
          <p:nvSpPr>
            <p:cNvPr id="27" name="object 25" hidden="1">
              <a:extLst>
                <a:ext uri="{FF2B5EF4-FFF2-40B4-BE49-F238E27FC236}">
                  <a16:creationId xmlns:a16="http://schemas.microsoft.com/office/drawing/2014/main" id="{7E806E61-3213-1287-7B09-9380D43D6ADC}"/>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31" name="object 29" hidden="1">
              <a:extLst>
                <a:ext uri="{FF2B5EF4-FFF2-40B4-BE49-F238E27FC236}">
                  <a16:creationId xmlns:a16="http://schemas.microsoft.com/office/drawing/2014/main" id="{07D74127-50AF-38C0-DF84-17F25B2626A6}"/>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35" name="object 33" hidden="1">
              <a:extLst>
                <a:ext uri="{FF2B5EF4-FFF2-40B4-BE49-F238E27FC236}">
                  <a16:creationId xmlns:a16="http://schemas.microsoft.com/office/drawing/2014/main" id="{306D9631-DFF0-DE2A-86ED-5BACFD1673F5}"/>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sp>
          <p:nvSpPr>
            <p:cNvPr id="50" name="object 48" hidden="1">
              <a:extLst>
                <a:ext uri="{FF2B5EF4-FFF2-40B4-BE49-F238E27FC236}">
                  <a16:creationId xmlns:a16="http://schemas.microsoft.com/office/drawing/2014/main" id="{1B8DF597-C101-B569-932A-2C9686000481}"/>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67</a:t>
              </a:r>
              <a:endParaRPr lang="en-GB" sz="900" noProof="0">
                <a:latin typeface="Arial"/>
                <a:cs typeface="Arial"/>
              </a:endParaRPr>
            </a:p>
          </p:txBody>
        </p:sp>
        <p:sp>
          <p:nvSpPr>
            <p:cNvPr id="51" name="object 49" hidden="1">
              <a:extLst>
                <a:ext uri="{FF2B5EF4-FFF2-40B4-BE49-F238E27FC236}">
                  <a16:creationId xmlns:a16="http://schemas.microsoft.com/office/drawing/2014/main" id="{B340E976-161F-3231-84C3-71AEB6C9B230}"/>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62</a:t>
              </a:r>
              <a:endParaRPr lang="en-GB" sz="900" noProof="0">
                <a:latin typeface="Arial"/>
                <a:cs typeface="Arial"/>
              </a:endParaRPr>
            </a:p>
          </p:txBody>
        </p:sp>
        <p:sp>
          <p:nvSpPr>
            <p:cNvPr id="52" name="object 50" hidden="1">
              <a:extLst>
                <a:ext uri="{FF2B5EF4-FFF2-40B4-BE49-F238E27FC236}">
                  <a16:creationId xmlns:a16="http://schemas.microsoft.com/office/drawing/2014/main" id="{BF09B19D-F5FF-6C63-D110-F5BC85E1CAE8}"/>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59</a:t>
              </a:r>
              <a:endParaRPr lang="en-GB" sz="900" noProof="0">
                <a:latin typeface="Arial"/>
                <a:cs typeface="Arial"/>
              </a:endParaRPr>
            </a:p>
          </p:txBody>
        </p:sp>
        <p:pic>
          <p:nvPicPr>
            <p:cNvPr id="55" name="object 53">
              <a:extLst>
                <a:ext uri="{FF2B5EF4-FFF2-40B4-BE49-F238E27FC236}">
                  <a16:creationId xmlns:a16="http://schemas.microsoft.com/office/drawing/2014/main" id="{4E8C876B-7586-AF81-5817-6EBC49D1AC97}"/>
                </a:ext>
              </a:extLst>
            </p:cNvPr>
            <p:cNvPicPr/>
            <p:nvPr/>
          </p:nvPicPr>
          <p:blipFill>
            <a:blip r:embed="rId2" cstate="print"/>
            <a:stretch>
              <a:fillRect/>
            </a:stretch>
          </p:blipFill>
          <p:spPr>
            <a:xfrm>
              <a:off x="1612813" y="1657350"/>
              <a:ext cx="409510" cy="2730512"/>
            </a:xfrm>
            <a:prstGeom prst="rect">
              <a:avLst/>
            </a:prstGeom>
          </p:spPr>
        </p:pic>
        <p:sp>
          <p:nvSpPr>
            <p:cNvPr id="56" name="object 54" hidden="1">
              <a:extLst>
                <a:ext uri="{FF2B5EF4-FFF2-40B4-BE49-F238E27FC236}">
                  <a16:creationId xmlns:a16="http://schemas.microsoft.com/office/drawing/2014/main" id="{D3DA5248-0BE2-B9AE-A4B1-3DD12FE0114F}"/>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56</a:t>
              </a:r>
              <a:endParaRPr lang="en-GB" sz="900" noProof="0">
                <a:latin typeface="Arial"/>
                <a:cs typeface="Arial"/>
              </a:endParaRPr>
            </a:p>
          </p:txBody>
        </p:sp>
        <p:sp>
          <p:nvSpPr>
            <p:cNvPr id="57" name="object 55" hidden="1">
              <a:extLst>
                <a:ext uri="{FF2B5EF4-FFF2-40B4-BE49-F238E27FC236}">
                  <a16:creationId xmlns:a16="http://schemas.microsoft.com/office/drawing/2014/main" id="{5D0319F4-641B-8171-D243-55A6BAC6734F}"/>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55</a:t>
              </a:r>
              <a:endParaRPr lang="en-GB" sz="900" noProof="0">
                <a:latin typeface="Arial"/>
                <a:cs typeface="Arial"/>
              </a:endParaRPr>
            </a:p>
          </p:txBody>
        </p:sp>
        <p:sp>
          <p:nvSpPr>
            <p:cNvPr id="58" name="object 56" hidden="1">
              <a:extLst>
                <a:ext uri="{FF2B5EF4-FFF2-40B4-BE49-F238E27FC236}">
                  <a16:creationId xmlns:a16="http://schemas.microsoft.com/office/drawing/2014/main" id="{3C96C963-7C58-F47C-0933-B8D0251E0F83}"/>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52</a:t>
              </a:r>
              <a:endParaRPr lang="en-GB" sz="900" noProof="0">
                <a:latin typeface="Arial"/>
                <a:cs typeface="Arial"/>
              </a:endParaRPr>
            </a:p>
          </p:txBody>
        </p:sp>
        <p:sp>
          <p:nvSpPr>
            <p:cNvPr id="59" name="object 57" hidden="1">
              <a:extLst>
                <a:ext uri="{FF2B5EF4-FFF2-40B4-BE49-F238E27FC236}">
                  <a16:creationId xmlns:a16="http://schemas.microsoft.com/office/drawing/2014/main" id="{DE6C98A5-9D16-3097-88FF-E3AE60C74AF2}"/>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52</a:t>
              </a:r>
              <a:endParaRPr lang="en-GB" sz="900" noProof="0">
                <a:latin typeface="Arial"/>
                <a:cs typeface="Arial"/>
              </a:endParaRPr>
            </a:p>
          </p:txBody>
        </p:sp>
        <p:sp>
          <p:nvSpPr>
            <p:cNvPr id="60" name="object 58" hidden="1">
              <a:extLst>
                <a:ext uri="{FF2B5EF4-FFF2-40B4-BE49-F238E27FC236}">
                  <a16:creationId xmlns:a16="http://schemas.microsoft.com/office/drawing/2014/main" id="{85D48665-24EB-2191-9103-8623B6CE1418}"/>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51</a:t>
              </a:r>
              <a:endParaRPr lang="en-GB" sz="900" noProof="0">
                <a:latin typeface="Arial"/>
                <a:cs typeface="Arial"/>
              </a:endParaRPr>
            </a:p>
          </p:txBody>
        </p:sp>
        <p:sp>
          <p:nvSpPr>
            <p:cNvPr id="61" name="object 59" hidden="1">
              <a:extLst>
                <a:ext uri="{FF2B5EF4-FFF2-40B4-BE49-F238E27FC236}">
                  <a16:creationId xmlns:a16="http://schemas.microsoft.com/office/drawing/2014/main" id="{CAD156F6-1164-DD42-9D80-30377A2933D3}"/>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a:solidFill>
                    <a:srgbClr val="191919"/>
                  </a:solidFill>
                  <a:latin typeface="Arial"/>
                  <a:cs typeface="Arial"/>
                </a:rPr>
                <a:t>50</a:t>
              </a:r>
              <a:endParaRPr lang="en-GB" sz="900" noProof="0">
                <a:latin typeface="Arial"/>
                <a:cs typeface="Arial"/>
              </a:endParaRPr>
            </a:p>
          </p:txBody>
        </p:sp>
        <p:sp>
          <p:nvSpPr>
            <p:cNvPr id="3" name="object 10">
              <a:extLst>
                <a:ext uri="{FF2B5EF4-FFF2-40B4-BE49-F238E27FC236}">
                  <a16:creationId xmlns:a16="http://schemas.microsoft.com/office/drawing/2014/main" id="{93324E91-B11C-32AA-6621-8B9EBAD1F8DF}"/>
                </a:ext>
              </a:extLst>
            </p:cNvPr>
            <p:cNvSpPr txBox="1"/>
            <p:nvPr/>
          </p:nvSpPr>
          <p:spPr>
            <a:xfrm>
              <a:off x="-147704" y="2627334"/>
              <a:ext cx="1675487" cy="192360"/>
            </a:xfrm>
            <a:prstGeom prst="rect">
              <a:avLst/>
            </a:prstGeom>
          </p:spPr>
          <p:txBody>
            <a:bodyPr vert="horz" wrap="square" lIns="0" tIns="12700" rIns="0" bIns="0" rtlCol="0">
              <a:spAutoFit/>
            </a:bodyPr>
            <a:lstStyle/>
            <a:p>
              <a:pPr marR="5080" algn="r">
                <a:lnSpc>
                  <a:spcPts val="700"/>
                </a:lnSpc>
                <a:spcBef>
                  <a:spcPts val="515"/>
                </a:spcBef>
              </a:pPr>
              <a:r>
                <a:rPr lang="fi-FI" sz="600" noProof="0">
                  <a:latin typeface="Arial"/>
                  <a:cs typeface="Arial"/>
                </a:rPr>
                <a:t>Sähkö-, kaasu-, lämpö- ja</a:t>
              </a:r>
              <a:br>
                <a:rPr lang="fi-FI" sz="600" noProof="0">
                  <a:latin typeface="Arial"/>
                  <a:cs typeface="Arial"/>
                </a:rPr>
              </a:br>
              <a:r>
                <a:rPr lang="fi-FI" sz="600" noProof="0">
                  <a:latin typeface="Arial"/>
                  <a:cs typeface="Arial"/>
                </a:rPr>
                <a:t>jäähdytyspalvelut</a:t>
              </a:r>
            </a:p>
          </p:txBody>
        </p:sp>
      </p:grpSp>
      <p:sp>
        <p:nvSpPr>
          <p:cNvPr id="2" name="object 45">
            <a:extLst>
              <a:ext uri="{FF2B5EF4-FFF2-40B4-BE49-F238E27FC236}">
                <a16:creationId xmlns:a16="http://schemas.microsoft.com/office/drawing/2014/main" id="{B97C32D0-ACA3-69B0-97E9-A354B98F1C04}"/>
              </a:ext>
            </a:extLst>
          </p:cNvPr>
          <p:cNvSpPr txBox="1"/>
          <p:nvPr/>
        </p:nvSpPr>
        <p:spPr>
          <a:xfrm>
            <a:off x="1475656" y="4625218"/>
            <a:ext cx="3960438"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kaikilta EU27:ssä sijaitsevilta työpaikoilta, joissa työskentelee enintään 50 henkilöä</a:t>
            </a:r>
          </a:p>
        </p:txBody>
      </p:sp>
      <p:graphicFrame>
        <p:nvGraphicFramePr>
          <p:cNvPr id="30" name="Tabella 29">
            <a:extLst>
              <a:ext uri="{FF2B5EF4-FFF2-40B4-BE49-F238E27FC236}">
                <a16:creationId xmlns:a16="http://schemas.microsoft.com/office/drawing/2014/main" id="{4DE936F6-B707-5BB0-C6E3-381F24FE62FE}"/>
              </a:ext>
            </a:extLst>
          </p:cNvPr>
          <p:cNvGraphicFramePr>
            <a:graphicFrameLocks noGrp="1"/>
          </p:cNvGraphicFramePr>
          <p:nvPr/>
        </p:nvGraphicFramePr>
        <p:xfrm>
          <a:off x="6219578" y="1510211"/>
          <a:ext cx="2195830" cy="2817471"/>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i-FI" sz="700" b="1" noProof="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Rahoitus- ja vakuutustoiminta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34</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Tiedotus ja viestintä</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41</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fi-FI" sz="700" u="none" strike="noStrike" noProof="0" dirty="0">
                          <a:effectLst/>
                          <a:latin typeface="Arial" panose="020B0604020202020204" pitchFamily="34" charset="0"/>
                          <a:cs typeface="Arial" panose="020B0604020202020204" pitchFamily="34" charset="0"/>
                        </a:rPr>
                        <a:t>Kiinteistöalan toiminta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Muu palvelutoiminta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fi-FI" sz="700" u="none" strike="noStrike" noProof="0">
                          <a:effectLst/>
                          <a:latin typeface="Arial" panose="020B0604020202020204" pitchFamily="34" charset="0"/>
                          <a:cs typeface="Arial" panose="020B0604020202020204" pitchFamily="34" charset="0"/>
                        </a:rPr>
                        <a:t>Ammatillinen, tieteellinen ja tekninen toiminta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46</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Kaivostoiminta ja louhinta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fi-FI" sz="700" u="none" strike="noStrike" noProof="0">
                          <a:effectLst/>
                          <a:latin typeface="Arial" panose="020B0604020202020204" pitchFamily="34" charset="0"/>
                          <a:cs typeface="Arial" panose="020B0604020202020204" pitchFamily="34" charset="0"/>
                        </a:rPr>
                        <a:t>Majoitus- ja ravitsemistoiminta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Koulutus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fi-FI" sz="700" u="none" strike="noStrike" noProof="0">
                          <a:effectLst/>
                          <a:latin typeface="Arial" panose="020B0604020202020204" pitchFamily="34" charset="0"/>
                          <a:cs typeface="Arial" panose="020B0604020202020204" pitchFamily="34" charset="0"/>
                        </a:rPr>
                        <a:t>Julkinen hallinto ja maanpuolustus; pakollinen sosiaalivakuutus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fi-FI" sz="700" u="none" strike="noStrike" noProof="0">
                          <a:effectLst/>
                          <a:latin typeface="Arial" panose="020B0604020202020204" pitchFamily="34" charset="0"/>
                          <a:cs typeface="Arial" panose="020B0604020202020204" pitchFamily="34" charset="0"/>
                        </a:rPr>
                        <a:t>Tukku- ja vähittäiskauppa; moottoriajoneuvojen ja moottoripyörien korjaaminen</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fi-FI" sz="700" u="none" strike="noStrike" noProof="0">
                          <a:effectLst/>
                          <a:latin typeface="Arial" panose="020B0604020202020204" pitchFamily="34" charset="0"/>
                          <a:cs typeface="Arial" panose="020B0604020202020204" pitchFamily="34" charset="0"/>
                        </a:rPr>
                        <a:t>Taiteet, viihde ja virkistys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49</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grpSp>
        <p:nvGrpSpPr>
          <p:cNvPr id="4" name="Gruppo 71">
            <a:extLst>
              <a:ext uri="{FF2B5EF4-FFF2-40B4-BE49-F238E27FC236}">
                <a16:creationId xmlns:a16="http://schemas.microsoft.com/office/drawing/2014/main" id="{3AF2B7E3-1483-926A-ACDD-D001F614F4BA}"/>
              </a:ext>
            </a:extLst>
          </p:cNvPr>
          <p:cNvGrpSpPr/>
          <p:nvPr/>
        </p:nvGrpSpPr>
        <p:grpSpPr>
          <a:xfrm>
            <a:off x="1233725" y="1439845"/>
            <a:ext cx="4716160" cy="2881718"/>
            <a:chOff x="1565986" y="1653621"/>
            <a:chExt cx="6576408" cy="2881718"/>
          </a:xfrm>
        </p:grpSpPr>
        <p:sp>
          <p:nvSpPr>
            <p:cNvPr id="49" name="object 13">
              <a:extLst>
                <a:ext uri="{FF2B5EF4-FFF2-40B4-BE49-F238E27FC236}">
                  <a16:creationId xmlns:a16="http://schemas.microsoft.com/office/drawing/2014/main" id="{82B10CF3-7C6C-03AE-B706-08AD33D4D594}"/>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53" name="object 14">
              <a:extLst>
                <a:ext uri="{FF2B5EF4-FFF2-40B4-BE49-F238E27FC236}">
                  <a16:creationId xmlns:a16="http://schemas.microsoft.com/office/drawing/2014/main" id="{BE7A61BA-7A18-7236-203E-438B25F72831}"/>
                </a:ext>
              </a:extLst>
            </p:cNvPr>
            <p:cNvGrpSpPr/>
            <p:nvPr/>
          </p:nvGrpSpPr>
          <p:grpSpPr>
            <a:xfrm>
              <a:off x="1614140" y="1657351"/>
              <a:ext cx="11097" cy="2736850"/>
              <a:chOff x="1596297" y="1657351"/>
              <a:chExt cx="6985" cy="2736850"/>
            </a:xfrm>
          </p:grpSpPr>
          <p:sp>
            <p:nvSpPr>
              <p:cNvPr id="93" name="object 15">
                <a:extLst>
                  <a:ext uri="{FF2B5EF4-FFF2-40B4-BE49-F238E27FC236}">
                    <a16:creationId xmlns:a16="http://schemas.microsoft.com/office/drawing/2014/main" id="{78E1E35D-1527-989C-BFE3-5891F6BD0E5A}"/>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94" name="object 16">
                <a:extLst>
                  <a:ext uri="{FF2B5EF4-FFF2-40B4-BE49-F238E27FC236}">
                    <a16:creationId xmlns:a16="http://schemas.microsoft.com/office/drawing/2014/main" id="{5A1D787E-FFDC-2ADB-FA82-EB214F110119}"/>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62" name="object 17">
              <a:extLst>
                <a:ext uri="{FF2B5EF4-FFF2-40B4-BE49-F238E27FC236}">
                  <a16:creationId xmlns:a16="http://schemas.microsoft.com/office/drawing/2014/main" id="{29D0BC62-D32E-D604-A437-A410A0357F64}"/>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63" name="object 18">
              <a:extLst>
                <a:ext uri="{FF2B5EF4-FFF2-40B4-BE49-F238E27FC236}">
                  <a16:creationId xmlns:a16="http://schemas.microsoft.com/office/drawing/2014/main" id="{D312336E-E48F-1C94-43D1-5094C78D8DD5}"/>
                </a:ext>
              </a:extLst>
            </p:cNvPr>
            <p:cNvGrpSpPr/>
            <p:nvPr/>
          </p:nvGrpSpPr>
          <p:grpSpPr>
            <a:xfrm>
              <a:off x="2877384" y="1657351"/>
              <a:ext cx="11097" cy="2736850"/>
              <a:chOff x="2391461" y="1657351"/>
              <a:chExt cx="6985" cy="2736850"/>
            </a:xfrm>
          </p:grpSpPr>
          <p:sp>
            <p:nvSpPr>
              <p:cNvPr id="91" name="object 19">
                <a:extLst>
                  <a:ext uri="{FF2B5EF4-FFF2-40B4-BE49-F238E27FC236}">
                    <a16:creationId xmlns:a16="http://schemas.microsoft.com/office/drawing/2014/main" id="{2ECDF21D-CB6B-B495-44B6-BD0A8FD80F7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92" name="object 20">
                <a:extLst>
                  <a:ext uri="{FF2B5EF4-FFF2-40B4-BE49-F238E27FC236}">
                    <a16:creationId xmlns:a16="http://schemas.microsoft.com/office/drawing/2014/main" id="{C7F65290-9030-CAEB-AD2B-4C184CD8D9C2}"/>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64" name="object 21">
              <a:extLst>
                <a:ext uri="{FF2B5EF4-FFF2-40B4-BE49-F238E27FC236}">
                  <a16:creationId xmlns:a16="http://schemas.microsoft.com/office/drawing/2014/main" id="{8BAC94C3-F471-0498-F859-3C28CC9D7905}"/>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65" name="object 22">
              <a:extLst>
                <a:ext uri="{FF2B5EF4-FFF2-40B4-BE49-F238E27FC236}">
                  <a16:creationId xmlns:a16="http://schemas.microsoft.com/office/drawing/2014/main" id="{5AD08A8E-FE34-8B9E-30D4-DC9640E8B4C3}"/>
                </a:ext>
              </a:extLst>
            </p:cNvPr>
            <p:cNvGrpSpPr/>
            <p:nvPr/>
          </p:nvGrpSpPr>
          <p:grpSpPr>
            <a:xfrm>
              <a:off x="4129651" y="1657351"/>
              <a:ext cx="11097" cy="2736850"/>
              <a:chOff x="3179715" y="1657351"/>
              <a:chExt cx="6985" cy="2736850"/>
            </a:xfrm>
          </p:grpSpPr>
          <p:sp>
            <p:nvSpPr>
              <p:cNvPr id="89" name="object 23">
                <a:extLst>
                  <a:ext uri="{FF2B5EF4-FFF2-40B4-BE49-F238E27FC236}">
                    <a16:creationId xmlns:a16="http://schemas.microsoft.com/office/drawing/2014/main" id="{A13BC02F-272A-17AB-FC28-63617EC91D91}"/>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90" name="object 24">
                <a:extLst>
                  <a:ext uri="{FF2B5EF4-FFF2-40B4-BE49-F238E27FC236}">
                    <a16:creationId xmlns:a16="http://schemas.microsoft.com/office/drawing/2014/main" id="{92023D54-25B4-FC4E-4D25-7CC34F075CC5}"/>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66" name="object 25">
              <a:extLst>
                <a:ext uri="{FF2B5EF4-FFF2-40B4-BE49-F238E27FC236}">
                  <a16:creationId xmlns:a16="http://schemas.microsoft.com/office/drawing/2014/main" id="{4EB2E4FB-1C0C-6236-4559-3AA7961D8E7F}"/>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0" name="object 29">
              <a:extLst>
                <a:ext uri="{FF2B5EF4-FFF2-40B4-BE49-F238E27FC236}">
                  <a16:creationId xmlns:a16="http://schemas.microsoft.com/office/drawing/2014/main" id="{A0F550C4-31B0-E7EF-F8F5-E6C71E79042E}"/>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1" name="object 33">
              <a:extLst>
                <a:ext uri="{FF2B5EF4-FFF2-40B4-BE49-F238E27FC236}">
                  <a16:creationId xmlns:a16="http://schemas.microsoft.com/office/drawing/2014/main" id="{C7C1C8C3-CF6E-1F2B-01A7-E49820D323AF}"/>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3" name="object 41">
              <a:extLst>
                <a:ext uri="{FF2B5EF4-FFF2-40B4-BE49-F238E27FC236}">
                  <a16:creationId xmlns:a16="http://schemas.microsoft.com/office/drawing/2014/main" id="{758AB05D-34A2-8D90-469D-63485A54EBFD}"/>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74" name="object 48">
              <a:extLst>
                <a:ext uri="{FF2B5EF4-FFF2-40B4-BE49-F238E27FC236}">
                  <a16:creationId xmlns:a16="http://schemas.microsoft.com/office/drawing/2014/main" id="{FAC8F27A-1BDE-59F0-0E9F-EE69E8703424}"/>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75" name="object 49">
              <a:extLst>
                <a:ext uri="{FF2B5EF4-FFF2-40B4-BE49-F238E27FC236}">
                  <a16:creationId xmlns:a16="http://schemas.microsoft.com/office/drawing/2014/main" id="{C2C4F5A5-B1D2-8601-3695-C548D1BA7C82}"/>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76" name="object 50">
              <a:extLst>
                <a:ext uri="{FF2B5EF4-FFF2-40B4-BE49-F238E27FC236}">
                  <a16:creationId xmlns:a16="http://schemas.microsoft.com/office/drawing/2014/main" id="{0A7B69A2-27D0-7279-49FD-4D0306BF8595}"/>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77" name="object 52">
              <a:extLst>
                <a:ext uri="{FF2B5EF4-FFF2-40B4-BE49-F238E27FC236}">
                  <a16:creationId xmlns:a16="http://schemas.microsoft.com/office/drawing/2014/main" id="{CD16C301-8F40-7C06-FCC1-4AFED54279F7}"/>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78" name="object 53">
              <a:extLst>
                <a:ext uri="{FF2B5EF4-FFF2-40B4-BE49-F238E27FC236}">
                  <a16:creationId xmlns:a16="http://schemas.microsoft.com/office/drawing/2014/main" id="{23EA4068-5EAE-66C4-8EF4-771D1B867E96}"/>
                </a:ext>
              </a:extLst>
            </p:cNvPr>
            <p:cNvPicPr/>
            <p:nvPr/>
          </p:nvPicPr>
          <p:blipFill>
            <a:blip r:embed="rId2" cstate="print"/>
            <a:stretch>
              <a:fillRect/>
            </a:stretch>
          </p:blipFill>
          <p:spPr>
            <a:xfrm>
              <a:off x="1612813" y="1657350"/>
              <a:ext cx="409510" cy="2730512"/>
            </a:xfrm>
            <a:prstGeom prst="rect">
              <a:avLst/>
            </a:prstGeom>
          </p:spPr>
        </p:pic>
        <p:sp>
          <p:nvSpPr>
            <p:cNvPr id="79" name="object 54">
              <a:extLst>
                <a:ext uri="{FF2B5EF4-FFF2-40B4-BE49-F238E27FC236}">
                  <a16:creationId xmlns:a16="http://schemas.microsoft.com/office/drawing/2014/main" id="{FDBB300D-1D1A-D050-C96C-AF2B1CAC14A1}"/>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80" name="object 55">
              <a:extLst>
                <a:ext uri="{FF2B5EF4-FFF2-40B4-BE49-F238E27FC236}">
                  <a16:creationId xmlns:a16="http://schemas.microsoft.com/office/drawing/2014/main" id="{5E622F82-2D77-8CA9-20D0-F8D32A91C530}"/>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81" name="object 56">
              <a:extLst>
                <a:ext uri="{FF2B5EF4-FFF2-40B4-BE49-F238E27FC236}">
                  <a16:creationId xmlns:a16="http://schemas.microsoft.com/office/drawing/2014/main" id="{8C3026F2-E1A4-6C93-5241-CE0B84A95CCF}"/>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82" name="object 57">
              <a:extLst>
                <a:ext uri="{FF2B5EF4-FFF2-40B4-BE49-F238E27FC236}">
                  <a16:creationId xmlns:a16="http://schemas.microsoft.com/office/drawing/2014/main" id="{2925C5D6-DC94-D592-48C4-54E88E3F220A}"/>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83" name="object 58">
              <a:extLst>
                <a:ext uri="{FF2B5EF4-FFF2-40B4-BE49-F238E27FC236}">
                  <a16:creationId xmlns:a16="http://schemas.microsoft.com/office/drawing/2014/main" id="{6EB68466-BDD9-28B2-C3E1-61F272CCEEBD}"/>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84" name="object 59">
              <a:extLst>
                <a:ext uri="{FF2B5EF4-FFF2-40B4-BE49-F238E27FC236}">
                  <a16:creationId xmlns:a16="http://schemas.microsoft.com/office/drawing/2014/main" id="{311F41F6-9C0F-DB43-8F56-BA879314B6CF}"/>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85" name="object 41">
              <a:extLst>
                <a:ext uri="{FF2B5EF4-FFF2-40B4-BE49-F238E27FC236}">
                  <a16:creationId xmlns:a16="http://schemas.microsoft.com/office/drawing/2014/main" id="{91670DE9-BB90-DB7D-43C4-114D1D352DB6}"/>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86" name="object 41">
              <a:extLst>
                <a:ext uri="{FF2B5EF4-FFF2-40B4-BE49-F238E27FC236}">
                  <a16:creationId xmlns:a16="http://schemas.microsoft.com/office/drawing/2014/main" id="{82B3C5BA-385E-2951-7EC4-1B876938D21E}"/>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87" name="object 41">
              <a:extLst>
                <a:ext uri="{FF2B5EF4-FFF2-40B4-BE49-F238E27FC236}">
                  <a16:creationId xmlns:a16="http://schemas.microsoft.com/office/drawing/2014/main" id="{4BED33B6-74EE-B3C4-0EC3-E202B11917AA}"/>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40596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fi-FI" sz="1000" dirty="0"/>
              <a:t>Työpaikoista 40 prosenttia pitää lakisääteisiä velvoitteita suurena haasteena työterveyden ja -turvallisuuden hallinnan kannalta. Osuus on pysynyt vakaana, mutta on hieman laskussa. Vuoden 2014 jälkeen taloudelliset rajoitteet ovat menettäneet merkitystään eniten, kun taas ajan tai henkilöstön puute on korostunut.</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Suurimmat vaikeudet terveyttä ja turvallisuutta koskeviin tekijöihin puuttumisessa </a:t>
            </a:r>
            <a:r>
              <a:rPr lang="fi-FI" sz="1300" dirty="0"/>
              <a:t>työpaikkojen prosenttiosuus, EU27 (2014, 2019, 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772820"/>
            <a:chOff x="517588" y="1713768"/>
            <a:chExt cx="7632848" cy="2772820"/>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723849" y="4117256"/>
              <a:ext cx="1017905" cy="369332"/>
            </a:xfrm>
            <a:prstGeom prst="rect">
              <a:avLst/>
            </a:prstGeom>
          </p:spPr>
          <p:txBody>
            <a:bodyPr vert="horz" wrap="square" lIns="0" tIns="22860" rIns="0" bIns="0" rtlCol="0">
              <a:spAutoFit/>
            </a:bodyPr>
            <a:lstStyle/>
            <a:p>
              <a:pPr marR="5080" algn="ctr">
                <a:lnSpc>
                  <a:spcPts val="900"/>
                </a:lnSpc>
                <a:spcBef>
                  <a:spcPts val="180"/>
                </a:spcBef>
              </a:pPr>
              <a:r>
                <a:rPr lang="fi-FI" sz="800" noProof="0" dirty="0">
                  <a:solidFill>
                    <a:srgbClr val="333333"/>
                  </a:solidFill>
                  <a:latin typeface="Arial"/>
                  <a:cs typeface="Arial"/>
                </a:rPr>
                <a:t>Lakisääteisten velvoitteiden monimutkaisuus</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95542" y="4117256"/>
              <a:ext cx="923925" cy="369332"/>
            </a:xfrm>
            <a:prstGeom prst="rect">
              <a:avLst/>
            </a:prstGeom>
          </p:spPr>
          <p:txBody>
            <a:bodyPr vert="horz" wrap="square" lIns="0" tIns="22860" rIns="0" bIns="0" rtlCol="0">
              <a:spAutoFit/>
            </a:bodyPr>
            <a:lstStyle/>
            <a:p>
              <a:pPr marR="5080" algn="ctr">
                <a:lnSpc>
                  <a:spcPts val="900"/>
                </a:lnSpc>
                <a:spcBef>
                  <a:spcPts val="180"/>
                </a:spcBef>
              </a:pPr>
              <a:r>
                <a:rPr lang="fi-FI" sz="800" noProof="0">
                  <a:solidFill>
                    <a:srgbClr val="333333"/>
                  </a:solidFill>
                  <a:latin typeface="Arial"/>
                  <a:cs typeface="Arial"/>
                </a:rPr>
                <a:t>Asiantuntemuksen tai asiantuntijan tuen puute</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69353" y="4117256"/>
              <a:ext cx="925194" cy="261620"/>
            </a:xfrm>
            <a:prstGeom prst="rect">
              <a:avLst/>
            </a:prstGeom>
          </p:spPr>
          <p:txBody>
            <a:bodyPr vert="horz" wrap="square" lIns="0" tIns="22860" rIns="0" bIns="0" rtlCol="0">
              <a:spAutoFit/>
            </a:bodyPr>
            <a:lstStyle/>
            <a:p>
              <a:pPr marL="12700" marR="5080" indent="17145" algn="ctr">
                <a:lnSpc>
                  <a:spcPts val="900"/>
                </a:lnSpc>
                <a:spcBef>
                  <a:spcPts val="180"/>
                </a:spcBef>
              </a:pPr>
              <a:r>
                <a:rPr lang="fi-FI" sz="800" noProof="0">
                  <a:solidFill>
                    <a:srgbClr val="333333"/>
                  </a:solidFill>
                  <a:latin typeface="Arial"/>
                  <a:cs typeface="Arial"/>
                </a:rPr>
                <a:t>Johdon tietämyksen puute</a:t>
              </a:r>
            </a:p>
          </p:txBody>
        </p:sp>
        <p:sp>
          <p:nvSpPr>
            <p:cNvPr id="14" name="object 124">
              <a:extLst>
                <a:ext uri="{FF2B5EF4-FFF2-40B4-BE49-F238E27FC236}">
                  <a16:creationId xmlns:a16="http://schemas.microsoft.com/office/drawing/2014/main" id="{F70F00DA-4A11-7790-39C1-11F5DCAAE168}"/>
                </a:ext>
              </a:extLst>
            </p:cNvPr>
            <p:cNvSpPr txBox="1"/>
            <p:nvPr/>
          </p:nvSpPr>
          <p:spPr>
            <a:xfrm>
              <a:off x="5045202" y="4117256"/>
              <a:ext cx="890905" cy="253916"/>
            </a:xfrm>
            <a:prstGeom prst="rect">
              <a:avLst/>
            </a:prstGeom>
          </p:spPr>
          <p:txBody>
            <a:bodyPr vert="horz" wrap="square" lIns="0" tIns="22860" rIns="0" bIns="0" rtlCol="0">
              <a:spAutoFit/>
            </a:bodyPr>
            <a:lstStyle/>
            <a:p>
              <a:pPr marR="5080" algn="ctr">
                <a:lnSpc>
                  <a:spcPts val="900"/>
                </a:lnSpc>
                <a:spcBef>
                  <a:spcPts val="180"/>
                </a:spcBef>
              </a:pPr>
              <a:r>
                <a:rPr lang="fi-FI" sz="800" noProof="0">
                  <a:solidFill>
                    <a:srgbClr val="333333"/>
                  </a:solidFill>
                  <a:latin typeface="Arial"/>
                  <a:cs typeface="Arial"/>
                </a:rPr>
                <a:t>Henkilöstön tietämyksen puute</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42</a:t>
              </a:r>
              <a:endParaRPr lang="en-GB" sz="1000" noProof="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40</a:t>
              </a:r>
              <a:endParaRPr lang="en-GB" sz="1000" noProof="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41</a:t>
              </a:r>
              <a:endParaRPr lang="en-GB" sz="1000" noProof="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31</a:t>
              </a:r>
              <a:endParaRPr lang="en-GB" sz="1000" noProof="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29</a:t>
              </a:r>
              <a:endParaRPr lang="en-GB" sz="1000" noProof="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31</a:t>
              </a:r>
              <a:endParaRPr lang="en-GB" sz="1000" noProof="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a:solidFill>
                    <a:srgbClr val="191919"/>
                  </a:solidFill>
                  <a:latin typeface="Arial"/>
                  <a:cs typeface="Arial"/>
                </a:rPr>
                <a:t>27</a:t>
              </a:r>
              <a:endParaRPr lang="en-GB" sz="1000" noProof="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32</a:t>
              </a:r>
              <a:endParaRPr lang="en-GB" sz="1000" noProof="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33</a:t>
              </a:r>
              <a:endParaRPr lang="en-GB" sz="1000" noProof="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24</a:t>
              </a:r>
              <a:endParaRPr lang="en-GB" sz="1000" noProof="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17</a:t>
              </a:r>
              <a:endParaRPr lang="en-GB" sz="1000" noProof="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19</a:t>
              </a:r>
              <a:endParaRPr lang="en-GB" sz="1000" noProof="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19</a:t>
              </a:r>
              <a:endParaRPr lang="en-GB" sz="1000" noProof="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a:solidFill>
                    <a:srgbClr val="191919"/>
                  </a:solidFill>
                  <a:latin typeface="Arial"/>
                  <a:cs typeface="Arial"/>
                </a:rPr>
                <a:t>18</a:t>
              </a:r>
              <a:endParaRPr lang="en-GB" sz="1000" noProof="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a:solidFill>
                    <a:srgbClr val="191919"/>
                  </a:solidFill>
                  <a:latin typeface="Arial"/>
                  <a:cs typeface="Arial"/>
                </a:rPr>
                <a:t>19</a:t>
              </a:r>
              <a:endParaRPr lang="en-GB" sz="1000" noProof="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a:solidFill>
                    <a:srgbClr val="191919"/>
                  </a:solidFill>
                  <a:latin typeface="Arial"/>
                  <a:cs typeface="Arial"/>
                </a:rPr>
                <a:t>14</a:t>
              </a:r>
              <a:r>
                <a:rPr lang="en-GB" sz="1000" spc="440" noProof="0">
                  <a:solidFill>
                    <a:srgbClr val="191919"/>
                  </a:solidFill>
                  <a:latin typeface="Arial"/>
                  <a:cs typeface="Arial"/>
                </a:rPr>
                <a:t> </a:t>
              </a:r>
              <a:r>
                <a:rPr lang="en-GB" sz="1000" noProof="0">
                  <a:solidFill>
                    <a:srgbClr val="191919"/>
                  </a:solidFill>
                  <a:latin typeface="Arial"/>
                  <a:cs typeface="Arial"/>
                </a:rPr>
                <a:t>14</a:t>
              </a:r>
              <a:r>
                <a:rPr lang="en-GB" sz="1000" spc="440" noProof="0">
                  <a:solidFill>
                    <a:srgbClr val="191919"/>
                  </a:solidFill>
                  <a:latin typeface="Arial"/>
                  <a:cs typeface="Arial"/>
                </a:rPr>
                <a:t> </a:t>
              </a:r>
              <a:r>
                <a:rPr lang="en-GB" sz="1000" spc="-25" noProof="0">
                  <a:solidFill>
                    <a:srgbClr val="191919"/>
                  </a:solidFill>
                  <a:latin typeface="Arial"/>
                  <a:cs typeface="Arial"/>
                </a:rPr>
                <a:t>14</a:t>
              </a:r>
              <a:endParaRPr lang="en-GB" sz="1000" noProof="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13</a:t>
              </a:r>
              <a:endParaRPr lang="en-GB" sz="1000" noProof="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a:solidFill>
                    <a:srgbClr val="191919"/>
                  </a:solidFill>
                  <a:latin typeface="Arial"/>
                  <a:cs typeface="Arial"/>
                </a:rPr>
                <a:t>12</a:t>
              </a:r>
              <a:r>
                <a:rPr lang="en-GB" sz="1000" spc="440" noProof="0">
                  <a:solidFill>
                    <a:srgbClr val="191919"/>
                  </a:solidFill>
                  <a:latin typeface="Arial"/>
                  <a:cs typeface="Arial"/>
                </a:rPr>
                <a:t> </a:t>
              </a:r>
              <a:r>
                <a:rPr lang="en-GB" sz="1000" spc="-25" noProof="0">
                  <a:solidFill>
                    <a:srgbClr val="191919"/>
                  </a:solidFill>
                  <a:latin typeface="Arial"/>
                  <a:cs typeface="Arial"/>
                </a:rPr>
                <a:t>12</a:t>
              </a:r>
              <a:endParaRPr lang="en-GB" sz="1000" noProof="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3310" y="4117256"/>
              <a:ext cx="676910" cy="13593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Paperityöt</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93212" y="4117256"/>
              <a:ext cx="922019" cy="25904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Ajan tai henkilöstön puute</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84472" y="4117256"/>
              <a:ext cx="712470" cy="13593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Varojen puute</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2014</a:t>
              </a:r>
              <a:endParaRPr lang="en-GB" sz="800" noProof="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2019</a:t>
              </a:r>
              <a:endParaRPr lang="en-GB" sz="800" noProof="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2024</a:t>
              </a:r>
              <a:endParaRPr lang="en-GB" sz="800" noProof="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kaikilta työpaikoilta EU27:ssä</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568951" cy="584775"/>
          </a:xfrm>
          <a:prstGeom prst="rect">
            <a:avLst/>
          </a:prstGeom>
        </p:spPr>
        <p:txBody>
          <a:bodyPr vert="horz" lIns="91440" tIns="45720" rIns="91440" bIns="45720" rtlCol="0" anchor="ctr">
            <a:noAutofit/>
          </a:bodyPr>
          <a:lstStyle/>
          <a:p>
            <a:r>
              <a:rPr lang="fi-FI" sz="1700" dirty="0"/>
              <a:t>Lakisääteisten velvoitteiden monimutkaisuus merkittävänä haasteena työterveyden ja -turvallisuuden edistämisessä, maittain</a:t>
            </a:r>
            <a:br>
              <a:rPr lang="fi-FI" dirty="0"/>
            </a:br>
            <a:r>
              <a:rPr lang="fi-FI" sz="1200" dirty="0"/>
              <a:t>työpaikkojen prosenttiosuus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438150" y="749942"/>
            <a:ext cx="7978649" cy="566822"/>
          </a:xfrm>
          <a:prstGeom prst="rect">
            <a:avLst/>
          </a:prstGeom>
        </p:spPr>
        <p:txBody>
          <a:bodyPr vert="horz" wrap="square" lIns="0" tIns="12700" rIns="0" bIns="0" rtlCol="0">
            <a:spAutoFit/>
          </a:bodyPr>
          <a:lstStyle/>
          <a:p>
            <a:pPr marL="12700" marR="5080" algn="just">
              <a:lnSpc>
                <a:spcPct val="100000"/>
              </a:lnSpc>
              <a:spcBef>
                <a:spcPts val="100"/>
              </a:spcBef>
            </a:pPr>
            <a:r>
              <a:rPr lang="fi-FI" sz="900" dirty="0">
                <a:latin typeface="Arial"/>
                <a:cs typeface="Arial"/>
              </a:rPr>
              <a:t>Vaikka EU:n yhteinen työturvallisuutta ja työterveyttä koskeva puitedirektiivi on olemassa, käsitykset lainsäädännön monimutkaisuudesta vaihtelevat huomattavasti eri maiden välillä. </a:t>
            </a:r>
            <a:r>
              <a:rPr lang="fi-FI" sz="900" noProof="0" dirty="0">
                <a:latin typeface="Arial"/>
                <a:cs typeface="Arial"/>
              </a:rPr>
              <a:t>Työterveyden ja -turvallisuuden hallintaa koskevien kansallisten erojen kautta paljastuu, että eri EU27-maissa on erilaisia haasteita. Lakisääteiset velvoitteet koetaan vuonna 2024 merkittävänä esteenä Belgiassa, Italiassa ja Alankomaissa, kun taas Maltassa, Suomessa ja Liettuassa ne koetaan vähiten ongelmallisina.</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3020070082"/>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i-FI"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i-FI"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fi-FI"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fi-FI" sz="800" b="1" noProof="0">
                          <a:solidFill>
                            <a:srgbClr val="00696C"/>
                          </a:solidFill>
                          <a:latin typeface="Arial"/>
                          <a:cs typeface="Arial"/>
                        </a:rPr>
                        <a:t>Italia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fi-FI" sz="800" b="1" noProof="0">
                          <a:solidFill>
                            <a:srgbClr val="00696C"/>
                          </a:solidFill>
                          <a:latin typeface="Arial"/>
                          <a:cs typeface="Arial"/>
                        </a:rPr>
                        <a:t>Kreikka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fi-FI" sz="800" b="1" noProof="0">
                          <a:solidFill>
                            <a:srgbClr val="00696C"/>
                          </a:solidFill>
                          <a:latin typeface="Arial"/>
                          <a:cs typeface="Arial"/>
                        </a:rPr>
                        <a:t>Slovakia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fi-FI" sz="800" noProof="0">
                          <a:solidFill>
                            <a:srgbClr val="333333"/>
                          </a:solidFill>
                          <a:latin typeface="Arial"/>
                          <a:cs typeface="Arial"/>
                        </a:rPr>
                        <a:t>Liettua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fi-FI" sz="800" noProof="0">
                          <a:latin typeface="Arial"/>
                          <a:cs typeface="Arial"/>
                        </a:rPr>
                        <a:t>Suomi</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fi-FI" sz="800" noProof="0">
                          <a:latin typeface="Arial"/>
                          <a:cs typeface="Arial"/>
                        </a:rPr>
                        <a:t>Tanska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55971"/>
            <a:ext cx="1955452" cy="382156"/>
          </a:xfrm>
          <a:prstGeom prst="rect">
            <a:avLst/>
          </a:prstGeom>
        </p:spPr>
        <p:txBody>
          <a:bodyPr vert="horz" wrap="square" lIns="0" tIns="12700" rIns="0" bIns="0" rtlCol="0">
            <a:spAutoFit/>
          </a:bodyPr>
          <a:lstStyle/>
          <a:p>
            <a:r>
              <a:rPr lang="fi-FI" sz="800" dirty="0"/>
              <a:t>Käsitykset monimutkaisuudesta ajan mittaan </a:t>
            </a:r>
            <a:r>
              <a:rPr lang="fi-FI" sz="800" noProof="0" dirty="0">
                <a:effectLst/>
              </a:rPr>
              <a:t>maat, joissa vaihtelu on ollut suurinta tai </a:t>
            </a:r>
            <a:r>
              <a:rPr lang="fi-FI" sz="800" dirty="0"/>
              <a:t>vähäisintä</a:t>
            </a:r>
            <a:r>
              <a:rPr lang="fi-FI" sz="800" noProof="0" dirty="0">
                <a:solidFill>
                  <a:srgbClr val="FF0000"/>
                </a:solidFill>
                <a:effectLst/>
              </a:rPr>
              <a:t>:</a:t>
            </a:r>
            <a:endParaRPr lang="fi-FI" sz="800" strike="sngStrike" noProof="0" dirty="0">
              <a:effectLst/>
            </a:endParaRPr>
          </a:p>
        </p:txBody>
      </p:sp>
      <p:sp>
        <p:nvSpPr>
          <p:cNvPr id="45" name="object 45">
            <a:extLst>
              <a:ext uri="{FF2B5EF4-FFF2-40B4-BE49-F238E27FC236}">
                <a16:creationId xmlns:a16="http://schemas.microsoft.com/office/drawing/2014/main" id="{ABC9D9DC-FDC3-2C3D-8EF2-F561EDB08A29}"/>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kaikilta työpaikoilta</a:t>
            </a: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a:t>
                </a:r>
                <a:endParaRPr lang="en-GB" sz="600" noProof="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30</a:t>
                </a:r>
                <a:endParaRPr lang="en-GB" sz="600" noProof="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50</a:t>
                </a:r>
                <a:endParaRPr lang="en-GB" sz="600" noProof="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70</a:t>
                </a:r>
                <a:endParaRPr lang="en-GB" sz="600" noProof="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90</a:t>
                </a:r>
                <a:endParaRPr lang="en-GB" sz="600" noProof="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fi-FI" sz="500">
                  <a:solidFill>
                    <a:schemeClr val="tx1">
                      <a:lumMod val="75000"/>
                      <a:lumOff val="25000"/>
                    </a:schemeClr>
                  </a:solidFill>
                  <a:latin typeface="Arial"/>
                  <a:cs typeface="Arial"/>
                </a:rPr>
                <a:t>Belgia</a:t>
              </a:r>
            </a:p>
            <a:p>
              <a:pPr marL="43815" marR="5080" indent="135890" algn="r" fontAlgn="t">
                <a:lnSpc>
                  <a:spcPts val="750"/>
                </a:lnSpc>
              </a:pPr>
              <a:r>
                <a:rPr lang="fi-FI" sz="500">
                  <a:solidFill>
                    <a:schemeClr val="tx1">
                      <a:lumMod val="75000"/>
                      <a:lumOff val="25000"/>
                    </a:schemeClr>
                  </a:solidFill>
                  <a:latin typeface="Arial"/>
                  <a:cs typeface="Arial"/>
                </a:rPr>
                <a:t>Italia</a:t>
              </a:r>
            </a:p>
            <a:p>
              <a:pPr marL="43815" marR="5080" indent="135890" algn="r" fontAlgn="t">
                <a:lnSpc>
                  <a:spcPts val="750"/>
                </a:lnSpc>
              </a:pPr>
              <a:r>
                <a:rPr lang="fi-FI" sz="500">
                  <a:solidFill>
                    <a:schemeClr val="tx1">
                      <a:lumMod val="75000"/>
                      <a:lumOff val="25000"/>
                    </a:schemeClr>
                  </a:solidFill>
                  <a:latin typeface="Arial"/>
                  <a:cs typeface="Arial"/>
                </a:rPr>
                <a:t>Alankomaat</a:t>
              </a:r>
            </a:p>
            <a:p>
              <a:pPr marL="43815" marR="5080" indent="135890" algn="r" fontAlgn="t">
                <a:lnSpc>
                  <a:spcPts val="750"/>
                </a:lnSpc>
              </a:pPr>
              <a:r>
                <a:rPr lang="fi-FI" sz="500">
                  <a:solidFill>
                    <a:schemeClr val="tx1">
                      <a:lumMod val="75000"/>
                      <a:lumOff val="25000"/>
                    </a:schemeClr>
                  </a:solidFill>
                  <a:latin typeface="Arial"/>
                  <a:cs typeface="Arial"/>
                </a:rPr>
                <a:t>Puola</a:t>
              </a:r>
            </a:p>
            <a:p>
              <a:pPr marL="43815" marR="5080" indent="135890" algn="r" fontAlgn="t">
                <a:lnSpc>
                  <a:spcPts val="750"/>
                </a:lnSpc>
              </a:pPr>
              <a:r>
                <a:rPr lang="fi-FI" sz="500">
                  <a:solidFill>
                    <a:schemeClr val="tx1">
                      <a:lumMod val="75000"/>
                      <a:lumOff val="25000"/>
                    </a:schemeClr>
                  </a:solidFill>
                  <a:latin typeface="Arial"/>
                  <a:cs typeface="Arial"/>
                </a:rPr>
                <a:t>Saksa</a:t>
              </a:r>
            </a:p>
            <a:p>
              <a:pPr marL="43815" marR="5080" indent="135890" algn="r" fontAlgn="t">
                <a:lnSpc>
                  <a:spcPts val="750"/>
                </a:lnSpc>
              </a:pPr>
              <a:r>
                <a:rPr lang="fi-FI" sz="500">
                  <a:solidFill>
                    <a:schemeClr val="tx1">
                      <a:lumMod val="75000"/>
                      <a:lumOff val="25000"/>
                    </a:schemeClr>
                  </a:solidFill>
                  <a:latin typeface="Arial"/>
                  <a:cs typeface="Arial"/>
                </a:rPr>
                <a:t>Ranska</a:t>
              </a:r>
            </a:p>
            <a:p>
              <a:pPr marL="43815" marR="5080" indent="135890" algn="r" fontAlgn="t">
                <a:lnSpc>
                  <a:spcPts val="750"/>
                </a:lnSpc>
              </a:pPr>
              <a:r>
                <a:rPr lang="fi-FI" sz="500">
                  <a:solidFill>
                    <a:schemeClr val="tx1">
                      <a:lumMod val="75000"/>
                      <a:lumOff val="25000"/>
                    </a:schemeClr>
                  </a:solidFill>
                  <a:latin typeface="Arial"/>
                  <a:cs typeface="Arial"/>
                </a:rPr>
                <a:t>Slovakia</a:t>
              </a:r>
            </a:p>
            <a:p>
              <a:pPr marL="43815" marR="5080" indent="135890" algn="r" fontAlgn="t">
                <a:lnSpc>
                  <a:spcPts val="750"/>
                </a:lnSpc>
              </a:pPr>
              <a:r>
                <a:rPr lang="fi-FI" sz="500">
                  <a:solidFill>
                    <a:schemeClr val="tx1">
                      <a:lumMod val="75000"/>
                      <a:lumOff val="25000"/>
                    </a:schemeClr>
                  </a:solidFill>
                  <a:latin typeface="Arial"/>
                  <a:cs typeface="Arial"/>
                </a:rPr>
                <a:t>Itävalta</a:t>
              </a:r>
            </a:p>
            <a:p>
              <a:pPr marL="43815" marR="5080" indent="135890" algn="r" fontAlgn="t">
                <a:lnSpc>
                  <a:spcPts val="750"/>
                </a:lnSpc>
              </a:pPr>
              <a:r>
                <a:rPr lang="fi-FI" sz="500">
                  <a:solidFill>
                    <a:schemeClr val="tx1">
                      <a:lumMod val="75000"/>
                      <a:lumOff val="25000"/>
                    </a:schemeClr>
                  </a:solidFill>
                  <a:latin typeface="Arial"/>
                  <a:cs typeface="Arial"/>
                </a:rPr>
                <a:t>EU27</a:t>
              </a:r>
            </a:p>
            <a:p>
              <a:pPr marL="43815" marR="5080" indent="135890" algn="r" fontAlgn="t">
                <a:lnSpc>
                  <a:spcPts val="750"/>
                </a:lnSpc>
              </a:pPr>
              <a:r>
                <a:rPr lang="fi-FI" sz="500">
                  <a:solidFill>
                    <a:schemeClr val="tx1">
                      <a:lumMod val="75000"/>
                      <a:lumOff val="25000"/>
                    </a:schemeClr>
                  </a:solidFill>
                  <a:latin typeface="Arial"/>
                  <a:cs typeface="Arial"/>
                </a:rPr>
                <a:t>Tšekin tasavalta</a:t>
              </a:r>
            </a:p>
            <a:p>
              <a:pPr marL="43815" marR="5080" indent="135890" algn="r" fontAlgn="t">
                <a:lnSpc>
                  <a:spcPts val="750"/>
                </a:lnSpc>
              </a:pPr>
              <a:r>
                <a:rPr lang="fi-FI" sz="500">
                  <a:solidFill>
                    <a:schemeClr val="tx1">
                      <a:lumMod val="75000"/>
                      <a:lumOff val="25000"/>
                    </a:schemeClr>
                  </a:solidFill>
                  <a:latin typeface="Arial"/>
                  <a:cs typeface="Arial"/>
                </a:rPr>
                <a:t>Espanja</a:t>
              </a:r>
            </a:p>
            <a:p>
              <a:pPr marL="43815" marR="5080" indent="135890" algn="r" fontAlgn="t">
                <a:lnSpc>
                  <a:spcPts val="750"/>
                </a:lnSpc>
              </a:pPr>
              <a:r>
                <a:rPr lang="fi-FI" sz="500">
                  <a:solidFill>
                    <a:schemeClr val="tx1">
                      <a:lumMod val="75000"/>
                      <a:lumOff val="25000"/>
                    </a:schemeClr>
                  </a:solidFill>
                  <a:latin typeface="Arial"/>
                  <a:cs typeface="Arial"/>
                </a:rPr>
                <a:t>Luxemburg</a:t>
              </a:r>
            </a:p>
            <a:p>
              <a:pPr marL="43815" marR="5080" indent="135890" algn="r" fontAlgn="t">
                <a:lnSpc>
                  <a:spcPts val="750"/>
                </a:lnSpc>
              </a:pPr>
              <a:r>
                <a:rPr lang="fi-FI" sz="500">
                  <a:solidFill>
                    <a:schemeClr val="tx1">
                      <a:lumMod val="75000"/>
                      <a:lumOff val="25000"/>
                    </a:schemeClr>
                  </a:solidFill>
                  <a:latin typeface="Arial"/>
                  <a:cs typeface="Arial"/>
                </a:rPr>
                <a:t>Portugali</a:t>
              </a:r>
            </a:p>
            <a:p>
              <a:pPr marL="43815" marR="5080" indent="135890" algn="r" fontAlgn="t">
                <a:lnSpc>
                  <a:spcPts val="750"/>
                </a:lnSpc>
              </a:pPr>
              <a:r>
                <a:rPr lang="fi-FI" sz="500">
                  <a:solidFill>
                    <a:schemeClr val="tx1">
                      <a:lumMod val="75000"/>
                      <a:lumOff val="25000"/>
                    </a:schemeClr>
                  </a:solidFill>
                  <a:latin typeface="Arial"/>
                  <a:cs typeface="Arial"/>
                </a:rPr>
                <a:t>Bulgaria</a:t>
              </a:r>
            </a:p>
            <a:p>
              <a:pPr marL="43815" marR="5080" indent="135890" algn="r" fontAlgn="t">
                <a:lnSpc>
                  <a:spcPts val="750"/>
                </a:lnSpc>
              </a:pPr>
              <a:r>
                <a:rPr lang="fi-FI" sz="500">
                  <a:solidFill>
                    <a:schemeClr val="tx1">
                      <a:lumMod val="75000"/>
                      <a:lumOff val="25000"/>
                    </a:schemeClr>
                  </a:solidFill>
                  <a:latin typeface="Arial"/>
                  <a:cs typeface="Arial"/>
                </a:rPr>
                <a:t>Viro</a:t>
              </a:r>
            </a:p>
            <a:p>
              <a:pPr marL="43815" marR="5080" indent="135890" algn="r" fontAlgn="t">
                <a:lnSpc>
                  <a:spcPts val="750"/>
                </a:lnSpc>
              </a:pPr>
              <a:r>
                <a:rPr lang="fi-FI" sz="500">
                  <a:solidFill>
                    <a:schemeClr val="tx1">
                      <a:lumMod val="75000"/>
                      <a:lumOff val="25000"/>
                    </a:schemeClr>
                  </a:solidFill>
                  <a:latin typeface="Arial"/>
                  <a:cs typeface="Arial"/>
                </a:rPr>
                <a:t>Kypros</a:t>
              </a:r>
            </a:p>
            <a:p>
              <a:pPr marL="43815" marR="5080" indent="135890" algn="r" fontAlgn="t">
                <a:lnSpc>
                  <a:spcPts val="750"/>
                </a:lnSpc>
              </a:pPr>
              <a:r>
                <a:rPr lang="fi-FI" sz="500">
                  <a:solidFill>
                    <a:schemeClr val="tx1">
                      <a:lumMod val="75000"/>
                      <a:lumOff val="25000"/>
                    </a:schemeClr>
                  </a:solidFill>
                  <a:latin typeface="Arial"/>
                  <a:cs typeface="Arial"/>
                </a:rPr>
                <a:t>Ruotsi</a:t>
              </a:r>
            </a:p>
            <a:p>
              <a:pPr marL="43815" marR="5080" indent="135890" algn="r" fontAlgn="t">
                <a:lnSpc>
                  <a:spcPts val="750"/>
                </a:lnSpc>
              </a:pPr>
              <a:r>
                <a:rPr lang="fi-FI" sz="500">
                  <a:solidFill>
                    <a:schemeClr val="tx1">
                      <a:lumMod val="75000"/>
                      <a:lumOff val="25000"/>
                    </a:schemeClr>
                  </a:solidFill>
                  <a:latin typeface="Arial"/>
                  <a:cs typeface="Arial"/>
                </a:rPr>
                <a:t>Irlanti</a:t>
              </a:r>
            </a:p>
            <a:p>
              <a:pPr marL="43815" marR="5080" indent="135890" algn="r" fontAlgn="t">
                <a:lnSpc>
                  <a:spcPts val="750"/>
                </a:lnSpc>
              </a:pPr>
              <a:r>
                <a:rPr lang="fi-FI" sz="500">
                  <a:solidFill>
                    <a:schemeClr val="tx1">
                      <a:lumMod val="75000"/>
                      <a:lumOff val="25000"/>
                    </a:schemeClr>
                  </a:solidFill>
                  <a:latin typeface="Arial"/>
                  <a:cs typeface="Arial"/>
                </a:rPr>
                <a:t>Kreikka</a:t>
              </a:r>
            </a:p>
            <a:p>
              <a:pPr marL="43815" marR="5080" indent="135890" algn="r" fontAlgn="t">
                <a:lnSpc>
                  <a:spcPts val="750"/>
                </a:lnSpc>
              </a:pPr>
              <a:r>
                <a:rPr lang="fi-FI" sz="500">
                  <a:solidFill>
                    <a:schemeClr val="tx1">
                      <a:lumMod val="75000"/>
                      <a:lumOff val="25000"/>
                    </a:schemeClr>
                  </a:solidFill>
                  <a:latin typeface="Arial"/>
                  <a:cs typeface="Arial"/>
                </a:rPr>
                <a:t>Romania</a:t>
              </a:r>
            </a:p>
            <a:p>
              <a:pPr marL="43815" marR="5080" indent="135890" algn="r" fontAlgn="t">
                <a:lnSpc>
                  <a:spcPts val="750"/>
                </a:lnSpc>
              </a:pPr>
              <a:r>
                <a:rPr lang="fi-FI" sz="500">
                  <a:solidFill>
                    <a:schemeClr val="tx1">
                      <a:lumMod val="75000"/>
                      <a:lumOff val="25000"/>
                    </a:schemeClr>
                  </a:solidFill>
                  <a:latin typeface="Arial"/>
                  <a:cs typeface="Arial"/>
                </a:rPr>
                <a:t>Kroatia</a:t>
              </a:r>
            </a:p>
            <a:p>
              <a:pPr marL="43815" marR="5080" indent="135890" algn="r" fontAlgn="t">
                <a:lnSpc>
                  <a:spcPts val="750"/>
                </a:lnSpc>
              </a:pPr>
              <a:r>
                <a:rPr lang="fi-FI" sz="500">
                  <a:solidFill>
                    <a:schemeClr val="tx1">
                      <a:lumMod val="75000"/>
                      <a:lumOff val="25000"/>
                    </a:schemeClr>
                  </a:solidFill>
                  <a:latin typeface="Arial"/>
                  <a:cs typeface="Arial"/>
                </a:rPr>
                <a:t>Slovenia</a:t>
              </a:r>
            </a:p>
            <a:p>
              <a:pPr marL="43815" marR="5080" indent="135890" algn="r" fontAlgn="t">
                <a:lnSpc>
                  <a:spcPts val="750"/>
                </a:lnSpc>
              </a:pPr>
              <a:r>
                <a:rPr lang="fi-FI" sz="500">
                  <a:solidFill>
                    <a:schemeClr val="tx1">
                      <a:lumMod val="75000"/>
                      <a:lumOff val="25000"/>
                    </a:schemeClr>
                  </a:solidFill>
                  <a:latin typeface="Arial"/>
                  <a:cs typeface="Arial"/>
                </a:rPr>
                <a:t>Unkari</a:t>
              </a:r>
            </a:p>
            <a:p>
              <a:pPr marL="43815" marR="5080" indent="135890" algn="r" fontAlgn="t">
                <a:lnSpc>
                  <a:spcPts val="750"/>
                </a:lnSpc>
              </a:pPr>
              <a:r>
                <a:rPr lang="fi-FI" sz="500">
                  <a:solidFill>
                    <a:schemeClr val="tx1">
                      <a:lumMod val="75000"/>
                      <a:lumOff val="25000"/>
                    </a:schemeClr>
                  </a:solidFill>
                  <a:latin typeface="Arial"/>
                  <a:cs typeface="Arial"/>
                </a:rPr>
                <a:t>Tanska</a:t>
              </a:r>
            </a:p>
            <a:p>
              <a:pPr marL="43815" marR="5080" indent="135890" algn="r" fontAlgn="t">
                <a:lnSpc>
                  <a:spcPts val="750"/>
                </a:lnSpc>
              </a:pPr>
              <a:r>
                <a:rPr lang="fi-FI" sz="500">
                  <a:solidFill>
                    <a:schemeClr val="tx1">
                      <a:lumMod val="75000"/>
                      <a:lumOff val="25000"/>
                    </a:schemeClr>
                  </a:solidFill>
                  <a:latin typeface="Arial"/>
                  <a:cs typeface="Arial"/>
                </a:rPr>
                <a:t>Latvia</a:t>
              </a:r>
            </a:p>
            <a:p>
              <a:pPr marL="43815" marR="5080" indent="135890" algn="r" fontAlgn="t">
                <a:lnSpc>
                  <a:spcPts val="750"/>
                </a:lnSpc>
              </a:pPr>
              <a:r>
                <a:rPr lang="fi-FI" sz="500">
                  <a:solidFill>
                    <a:schemeClr val="tx1">
                      <a:lumMod val="75000"/>
                      <a:lumOff val="25000"/>
                    </a:schemeClr>
                  </a:solidFill>
                  <a:latin typeface="Arial"/>
                  <a:cs typeface="Arial"/>
                </a:rPr>
                <a:t>Malta</a:t>
              </a:r>
            </a:p>
            <a:p>
              <a:pPr marL="43815" marR="5080" indent="135890" algn="r" fontAlgn="t">
                <a:lnSpc>
                  <a:spcPts val="750"/>
                </a:lnSpc>
              </a:pPr>
              <a:r>
                <a:rPr lang="fi-FI" sz="500">
                  <a:solidFill>
                    <a:schemeClr val="tx1">
                      <a:lumMod val="75000"/>
                      <a:lumOff val="25000"/>
                    </a:schemeClr>
                  </a:solidFill>
                  <a:latin typeface="Arial"/>
                  <a:cs typeface="Arial"/>
                </a:rPr>
                <a:t>Suomi</a:t>
              </a:r>
            </a:p>
            <a:p>
              <a:pPr marL="43815" marR="5080" indent="135890" algn="r" fontAlgn="t">
                <a:lnSpc>
                  <a:spcPts val="750"/>
                </a:lnSpc>
              </a:pPr>
              <a:r>
                <a:rPr lang="fi-FI" sz="500">
                  <a:solidFill>
                    <a:schemeClr val="tx1">
                      <a:lumMod val="75000"/>
                      <a:lumOff val="25000"/>
                    </a:schemeClr>
                  </a:solidFill>
                  <a:latin typeface="Arial"/>
                  <a:cs typeface="Arial"/>
                </a:rPr>
                <a:t>Liettua</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a:p>
        </p:txBody>
      </p:sp>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fi-FI" sz="1800" b="1" noProof="0" dirty="0">
                <a:solidFill>
                  <a:srgbClr val="003399"/>
                </a:solidFill>
                <a:latin typeface="Arial"/>
                <a:cs typeface="Arial"/>
              </a:rPr>
              <a:t>Digitaaliteknologioiden käyttö työssä</a:t>
            </a:r>
            <a:br>
              <a:rPr lang="fi-FI" b="1" noProof="0" dirty="0">
                <a:solidFill>
                  <a:srgbClr val="003399"/>
                </a:solidFill>
                <a:latin typeface="Arial"/>
                <a:cs typeface="Arial"/>
              </a:rPr>
            </a:br>
            <a:r>
              <a:rPr lang="fi-FI" sz="1300" b="1" noProof="0" dirty="0">
                <a:solidFill>
                  <a:srgbClr val="003399"/>
                </a:solidFill>
                <a:latin typeface="Arial"/>
                <a:cs typeface="Arial"/>
              </a:rPr>
              <a:t>työpaikkojen prosenttiosuus, EU27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843558"/>
            <a:ext cx="4699000" cy="837904"/>
          </a:xfrm>
          <a:prstGeom prst="rect">
            <a:avLst/>
          </a:prstGeom>
        </p:spPr>
        <p:txBody>
          <a:bodyPr vert="horz" wrap="square" lIns="90000" tIns="72000" rIns="90000" bIns="72000" rtlCol="0">
            <a:spAutoFit/>
          </a:bodyPr>
          <a:lstStyle/>
          <a:p>
            <a:pPr marL="12700" marR="5080" algn="just">
              <a:lnSpc>
                <a:spcPct val="100000"/>
              </a:lnSpc>
              <a:spcBef>
                <a:spcPts val="100"/>
              </a:spcBef>
            </a:pPr>
            <a:r>
              <a:rPr lang="fi-FI" sz="900" noProof="0" dirty="0">
                <a:latin typeface="Arial"/>
                <a:cs typeface="Arial"/>
              </a:rPr>
              <a:t>Yleisesti työssä käytettyjen teknologioiden, kuten tietokoneiden ja kannettavien tietokoneiden, jälkeen seuraavaksi yleisimpiä ovat </a:t>
            </a:r>
            <a:r>
              <a:rPr lang="fi-FI" sz="900" dirty="0">
                <a:latin typeface="Arial"/>
                <a:cs typeface="Arial"/>
              </a:rPr>
              <a:t>päälle</a:t>
            </a:r>
            <a:r>
              <a:rPr lang="fi-FI" sz="900" noProof="0" dirty="0">
                <a:latin typeface="Arial"/>
                <a:cs typeface="Arial"/>
              </a:rPr>
              <a:t> puettavat laitteet. </a:t>
            </a:r>
            <a:r>
              <a:rPr lang="fi-FI" sz="900" dirty="0">
                <a:latin typeface="Arial"/>
                <a:cs typeface="Arial"/>
              </a:rPr>
              <a:t>Teknologioiden vaikutuksesta työntekijöiden terveyteen ja turvallisuuteen keskustellaan 35 prosentissa EU27-maiden työpaikoista. Vuonna 2019 vastaava osuus oli 24 prosenttia.</a:t>
            </a:r>
            <a:endParaRPr lang="fi-FI" sz="900" strike="sngStrike" noProof="0" dirty="0">
              <a:latin typeface="Arial"/>
              <a:cs typeface="Arial"/>
            </a:endParaRPr>
          </a:p>
        </p:txBody>
      </p:sp>
      <p:sp>
        <p:nvSpPr>
          <p:cNvPr id="5" name="object 5">
            <a:extLst>
              <a:ext uri="{FF2B5EF4-FFF2-40B4-BE49-F238E27FC236}">
                <a16:creationId xmlns:a16="http://schemas.microsoft.com/office/drawing/2014/main" id="{BA0B60B0-D474-3E27-75D3-163FF7F06CD0}"/>
              </a:ext>
            </a:extLst>
          </p:cNvPr>
          <p:cNvSpPr txBox="1"/>
          <p:nvPr/>
        </p:nvSpPr>
        <p:spPr>
          <a:xfrm>
            <a:off x="589735" y="4344256"/>
            <a:ext cx="2160000"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dirty="0">
                <a:latin typeface="Arial"/>
                <a:cs typeface="Arial"/>
              </a:rPr>
              <a:t>Perusta: kysyttiin kaikilta työpaikoilta EU27:ssä</a:t>
            </a: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1081928" y="1598463"/>
            <a:ext cx="4027235" cy="2683025"/>
            <a:chOff x="778579" y="1503315"/>
            <a:chExt cx="4027235"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81089" y="3089403"/>
              <a:ext cx="1151890" cy="464230"/>
            </a:xfrm>
            <a:prstGeom prst="rect">
              <a:avLst/>
            </a:prstGeom>
          </p:spPr>
          <p:txBody>
            <a:bodyPr vert="horz" wrap="square" lIns="0" tIns="40640" rIns="0" bIns="0" rtlCol="0">
              <a:spAutoFit/>
            </a:bodyPr>
            <a:lstStyle/>
            <a:p>
              <a:pPr marL="12700" marR="5080" indent="12700" algn="ctr">
                <a:lnSpc>
                  <a:spcPts val="1100"/>
                </a:lnSpc>
                <a:spcBef>
                  <a:spcPts val="320"/>
                </a:spcBef>
              </a:pPr>
              <a:r>
                <a:rPr lang="fi-FI" sz="1100" b="1" noProof="0">
                  <a:solidFill>
                    <a:srgbClr val="333333"/>
                  </a:solidFill>
                  <a:latin typeface="Arial"/>
                  <a:cs typeface="Arial"/>
                </a:rPr>
                <a:t>Tietokoneet kiinteissä työpisteissä</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a:p>
          </p:txBody>
        </p:sp>
        <p:sp>
          <p:nvSpPr>
            <p:cNvPr id="20" name="object 19">
              <a:extLst>
                <a:ext uri="{FF2B5EF4-FFF2-40B4-BE49-F238E27FC236}">
                  <a16:creationId xmlns:a16="http://schemas.microsoft.com/office/drawing/2014/main" id="{C98A0C25-9159-E148-DC29-DCDE984A96AF}"/>
                </a:ext>
              </a:extLst>
            </p:cNvPr>
            <p:cNvSpPr txBox="1"/>
            <p:nvPr/>
          </p:nvSpPr>
          <p:spPr>
            <a:xfrm>
              <a:off x="978526" y="2743212"/>
              <a:ext cx="932537"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fi-FI" sz="1100" b="1" noProof="0">
                  <a:solidFill>
                    <a:srgbClr val="FFFFFF"/>
                  </a:solidFill>
                  <a:latin typeface="Arial"/>
                  <a:cs typeface="Arial"/>
                </a:rPr>
                <a:t>Kannettavat tietokoneet, tabletit ja älypuhelimet</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a:p>
          </p:txBody>
        </p:sp>
        <p:sp>
          <p:nvSpPr>
            <p:cNvPr id="22" name="object 21">
              <a:extLst>
                <a:ext uri="{FF2B5EF4-FFF2-40B4-BE49-F238E27FC236}">
                  <a16:creationId xmlns:a16="http://schemas.microsoft.com/office/drawing/2014/main" id="{7F94D6C6-FF54-0AD4-C10F-B6403752F768}"/>
                </a:ext>
              </a:extLst>
            </p:cNvPr>
            <p:cNvSpPr txBox="1"/>
            <p:nvPr/>
          </p:nvSpPr>
          <p:spPr>
            <a:xfrm>
              <a:off x="3026346" y="1775289"/>
              <a:ext cx="541020" cy="281940"/>
            </a:xfrm>
            <a:prstGeom prst="rect">
              <a:avLst/>
            </a:prstGeom>
          </p:spPr>
          <p:txBody>
            <a:bodyPr vert="horz" wrap="square" lIns="0" tIns="35560" rIns="0" bIns="0" rtlCol="0">
              <a:spAutoFit/>
            </a:bodyPr>
            <a:lstStyle/>
            <a:p>
              <a:pPr marL="56515" marR="5080" indent="-44450">
                <a:lnSpc>
                  <a:spcPts val="919"/>
                </a:lnSpc>
                <a:spcBef>
                  <a:spcPts val="280"/>
                </a:spcBef>
              </a:pPr>
              <a:r>
                <a:rPr lang="fi-FI" sz="900" b="1" noProof="0">
                  <a:solidFill>
                    <a:srgbClr val="FFFFFF"/>
                  </a:solidFill>
                  <a:latin typeface="Arial"/>
                  <a:cs typeface="Arial"/>
                </a:rPr>
                <a:t>Puettavat laitteet</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a:p>
          </p:txBody>
        </p:sp>
        <p:sp>
          <p:nvSpPr>
            <p:cNvPr id="25" name="object 24">
              <a:extLst>
                <a:ext uri="{FF2B5EF4-FFF2-40B4-BE49-F238E27FC236}">
                  <a16:creationId xmlns:a16="http://schemas.microsoft.com/office/drawing/2014/main" id="{35AD1C76-F82C-3D0E-3787-35C1732C6087}"/>
                </a:ext>
              </a:extLst>
            </p:cNvPr>
            <p:cNvSpPr txBox="1"/>
            <p:nvPr/>
          </p:nvSpPr>
          <p:spPr>
            <a:xfrm>
              <a:off x="1094662" y="1704982"/>
              <a:ext cx="546735" cy="286385"/>
            </a:xfrm>
            <a:prstGeom prst="rect">
              <a:avLst/>
            </a:prstGeom>
          </p:spPr>
          <p:txBody>
            <a:bodyPr vert="horz" wrap="square" lIns="0" tIns="29209" rIns="0" bIns="0" rtlCol="0">
              <a:spAutoFit/>
            </a:bodyPr>
            <a:lstStyle/>
            <a:p>
              <a:pPr marL="12700" marR="5080" indent="12065" algn="ctr">
                <a:lnSpc>
                  <a:spcPts val="640"/>
                </a:lnSpc>
                <a:spcBef>
                  <a:spcPts val="229"/>
                </a:spcBef>
              </a:pPr>
              <a:r>
                <a:rPr lang="fi-FI" sz="650" b="1" noProof="0">
                  <a:solidFill>
                    <a:srgbClr val="FFFFFF"/>
                  </a:solidFill>
                  <a:latin typeface="Arial"/>
                  <a:cs typeface="Arial"/>
                </a:rPr>
                <a:t>Automatisoidut tehtävät, työaika- tai vuoro-</a:t>
              </a:r>
            </a:p>
          </p:txBody>
        </p:sp>
        <p:sp>
          <p:nvSpPr>
            <p:cNvPr id="26" name="object 25">
              <a:extLst>
                <a:ext uri="{FF2B5EF4-FFF2-40B4-BE49-F238E27FC236}">
                  <a16:creationId xmlns:a16="http://schemas.microsoft.com/office/drawing/2014/main" id="{EE72A967-8F60-551E-9D6B-AF0F70E98932}"/>
                </a:ext>
              </a:extLst>
            </p:cNvPr>
            <p:cNvSpPr txBox="1"/>
            <p:nvPr/>
          </p:nvSpPr>
          <p:spPr>
            <a:xfrm>
              <a:off x="1159772" y="1991328"/>
              <a:ext cx="470208" cy="111569"/>
            </a:xfrm>
            <a:prstGeom prst="rect">
              <a:avLst/>
            </a:prstGeom>
          </p:spPr>
          <p:txBody>
            <a:bodyPr vert="horz" wrap="square" lIns="0" tIns="11430" rIns="0" bIns="0" rtlCol="0">
              <a:spAutoFit/>
            </a:bodyPr>
            <a:lstStyle/>
            <a:p>
              <a:pPr marL="12700">
                <a:lnSpc>
                  <a:spcPct val="100000"/>
                </a:lnSpc>
                <a:spcBef>
                  <a:spcPts val="90"/>
                </a:spcBef>
              </a:pPr>
              <a:r>
                <a:rPr lang="fi-FI" sz="650" b="1" noProof="0">
                  <a:solidFill>
                    <a:srgbClr val="FFFFFF"/>
                  </a:solidFill>
                  <a:latin typeface="Arial"/>
                  <a:cs typeface="Arial"/>
                </a:rPr>
                <a:t>suunnittelu</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727" y="2107376"/>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a:solidFill>
                    <a:srgbClr val="FFFFFF"/>
                  </a:solidFill>
                  <a:latin typeface="Arial"/>
                  <a:cs typeface="Arial"/>
                </a:rPr>
                <a:t>9</a:t>
              </a:r>
              <a:endParaRPr lang="en-GB" sz="1100" noProof="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a:p>
          </p:txBody>
        </p:sp>
        <p:sp>
          <p:nvSpPr>
            <p:cNvPr id="29" name="object 28">
              <a:extLst>
                <a:ext uri="{FF2B5EF4-FFF2-40B4-BE49-F238E27FC236}">
                  <a16:creationId xmlns:a16="http://schemas.microsoft.com/office/drawing/2014/main" id="{75416008-F515-7981-5AC6-D5519E94DAC1}"/>
                </a:ext>
              </a:extLst>
            </p:cNvPr>
            <p:cNvSpPr txBox="1"/>
            <p:nvPr/>
          </p:nvSpPr>
          <p:spPr>
            <a:xfrm>
              <a:off x="3736238" y="2551676"/>
              <a:ext cx="623570" cy="414215"/>
            </a:xfrm>
            <a:prstGeom prst="rect">
              <a:avLst/>
            </a:prstGeom>
          </p:spPr>
          <p:txBody>
            <a:bodyPr vert="horz" wrap="square" lIns="0" tIns="29209" rIns="0" bIns="0" rtlCol="0">
              <a:spAutoFit/>
            </a:bodyPr>
            <a:lstStyle/>
            <a:p>
              <a:pPr marL="12700" marR="5080" algn="ctr">
                <a:lnSpc>
                  <a:spcPts val="640"/>
                </a:lnSpc>
                <a:spcBef>
                  <a:spcPts val="229"/>
                </a:spcBef>
              </a:pPr>
              <a:r>
                <a:rPr lang="fi-FI" sz="600" b="1" noProof="0">
                  <a:solidFill>
                    <a:srgbClr val="FFFFFF"/>
                  </a:solidFill>
                  <a:latin typeface="Arial"/>
                  <a:cs typeface="Arial"/>
                </a:rPr>
                <a:t>Työntekijöiden suoriutumisen tai käyttäytymisen seuranta</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a:p>
          </p:txBody>
        </p:sp>
        <p:sp>
          <p:nvSpPr>
            <p:cNvPr id="31" name="object 30">
              <a:extLst>
                <a:ext uri="{FF2B5EF4-FFF2-40B4-BE49-F238E27FC236}">
                  <a16:creationId xmlns:a16="http://schemas.microsoft.com/office/drawing/2014/main" id="{18281E1C-3DC5-E062-2CA0-2DDFC563A45B}"/>
                </a:ext>
              </a:extLst>
            </p:cNvPr>
            <p:cNvSpPr txBox="1"/>
            <p:nvPr/>
          </p:nvSpPr>
          <p:spPr>
            <a:xfrm>
              <a:off x="1988886" y="2092673"/>
              <a:ext cx="477621" cy="414215"/>
            </a:xfrm>
            <a:prstGeom prst="rect">
              <a:avLst/>
            </a:prstGeom>
          </p:spPr>
          <p:txBody>
            <a:bodyPr vert="horz" wrap="square" lIns="0" tIns="29209" rIns="0" bIns="0" rtlCol="0">
              <a:spAutoFit/>
            </a:bodyPr>
            <a:lstStyle/>
            <a:p>
              <a:pPr marL="12700" marR="5080" indent="-13335" algn="ctr">
                <a:lnSpc>
                  <a:spcPts val="640"/>
                </a:lnSpc>
                <a:spcBef>
                  <a:spcPts val="229"/>
                </a:spcBef>
              </a:pPr>
              <a:r>
                <a:rPr lang="fi-FI" sz="650" b="1" noProof="0">
                  <a:solidFill>
                    <a:srgbClr val="FFFFFF"/>
                  </a:solidFill>
                  <a:latin typeface="Arial"/>
                  <a:cs typeface="Arial"/>
                </a:rPr>
                <a:t>Työtehtäviä suorittavat tekoäly-pohjaiset järjestelmät</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a:p>
          </p:txBody>
        </p:sp>
        <p:sp>
          <p:nvSpPr>
            <p:cNvPr id="33" name="object 32">
              <a:extLst>
                <a:ext uri="{FF2B5EF4-FFF2-40B4-BE49-F238E27FC236}">
                  <a16:creationId xmlns:a16="http://schemas.microsoft.com/office/drawing/2014/main" id="{FA3EFA54-D933-5462-E96F-5DC6F7DC0E7F}"/>
                </a:ext>
              </a:extLst>
            </p:cNvPr>
            <p:cNvSpPr txBox="1"/>
            <p:nvPr/>
          </p:nvSpPr>
          <p:spPr>
            <a:xfrm>
              <a:off x="4167916" y="1830343"/>
              <a:ext cx="637898" cy="337271"/>
            </a:xfrm>
            <a:prstGeom prst="rect">
              <a:avLst/>
            </a:prstGeom>
          </p:spPr>
          <p:txBody>
            <a:bodyPr vert="horz" wrap="square" lIns="0" tIns="29209" rIns="0" bIns="0" rtlCol="0">
              <a:spAutoFit/>
            </a:bodyPr>
            <a:lstStyle/>
            <a:p>
              <a:pPr marL="12700" marR="5080" indent="-635" algn="ctr">
                <a:lnSpc>
                  <a:spcPts val="640"/>
                </a:lnSpc>
                <a:spcBef>
                  <a:spcPts val="229"/>
                </a:spcBef>
              </a:pPr>
              <a:r>
                <a:rPr lang="fi-FI" sz="500" b="1" noProof="0">
                  <a:solidFill>
                    <a:srgbClr val="333333"/>
                  </a:solidFill>
                  <a:latin typeface="Arial"/>
                  <a:cs typeface="Arial"/>
                </a:rPr>
                <a:t>Työntekijöiden kanssa vuorovaikutuksessa olevat robotit</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32795" y="2149250"/>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a:solidFill>
                    <a:srgbClr val="333333"/>
                  </a:solidFill>
                  <a:latin typeface="Arial"/>
                  <a:cs typeface="Arial"/>
                </a:rPr>
                <a:t>4</a:t>
              </a:r>
              <a:endParaRPr lang="en-GB" sz="850" noProof="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a:solidFill>
                    <a:srgbClr val="FFFFFF"/>
                  </a:solidFill>
                  <a:latin typeface="Arial"/>
                  <a:cs typeface="Arial"/>
                </a:rPr>
                <a:t>13</a:t>
              </a:r>
              <a:endParaRPr lang="en-GB" sz="1550" noProof="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a:latin typeface="Arial"/>
                  <a:cs typeface="Arial"/>
                </a:rPr>
                <a:t>2024</a:t>
              </a:r>
              <a:endParaRPr lang="en-GB" sz="1400" noProof="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a:latin typeface="Arial"/>
                  <a:cs typeface="Arial"/>
                </a:rPr>
                <a:t>2019</a:t>
              </a:r>
              <a:endParaRPr lang="en-GB" sz="1400" noProof="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a:p>
          </p:txBody>
        </p:sp>
        <p:sp>
          <p:nvSpPr>
            <p:cNvPr id="60" name="object 40">
              <a:extLst>
                <a:ext uri="{FF2B5EF4-FFF2-40B4-BE49-F238E27FC236}">
                  <a16:creationId xmlns:a16="http://schemas.microsoft.com/office/drawing/2014/main" id="{B1E48D53-3778-EF8E-942B-E60A342AB0DC}"/>
                </a:ext>
              </a:extLst>
            </p:cNvPr>
            <p:cNvSpPr txBox="1"/>
            <p:nvPr/>
          </p:nvSpPr>
          <p:spPr>
            <a:xfrm>
              <a:off x="6958306"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a:p>
          </p:txBody>
        </p:sp>
        <p:sp>
          <p:nvSpPr>
            <p:cNvPr id="84" name="object 43">
              <a:extLst>
                <a:ext uri="{FF2B5EF4-FFF2-40B4-BE49-F238E27FC236}">
                  <a16:creationId xmlns:a16="http://schemas.microsoft.com/office/drawing/2014/main" id="{10E8EB4B-69A7-4622-CE0E-94C39B343F7E}"/>
                </a:ext>
              </a:extLst>
            </p:cNvPr>
            <p:cNvSpPr txBox="1"/>
            <p:nvPr/>
          </p:nvSpPr>
          <p:spPr>
            <a:xfrm>
              <a:off x="6925031"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784255"/>
            <a:ext cx="2067661" cy="428322"/>
          </a:xfrm>
          <a:prstGeom prst="rect">
            <a:avLst/>
          </a:prstGeom>
        </p:spPr>
        <p:txBody>
          <a:bodyPr vert="horz" wrap="square" lIns="0" tIns="12700" rIns="0" bIns="0" rtlCol="0">
            <a:spAutoFit/>
          </a:bodyPr>
          <a:lstStyle/>
          <a:p>
            <a:pPr algn="ctr"/>
            <a:r>
              <a:rPr lang="fi-FI" sz="900" noProof="0" dirty="0">
                <a:effectLst/>
              </a:rPr>
              <a:t>Digitaaliteknologioiden vaikutuksesta työntekijöiden terveyteen ja turvallisuuteen käydään keskustelua:</a:t>
            </a:r>
          </a:p>
        </p:txBody>
      </p:sp>
      <p:sp>
        <p:nvSpPr>
          <p:cNvPr id="4" name="object 5">
            <a:extLst>
              <a:ext uri="{FF2B5EF4-FFF2-40B4-BE49-F238E27FC236}">
                <a16:creationId xmlns:a16="http://schemas.microsoft.com/office/drawing/2014/main" id="{133F21E0-CCB8-CAB1-3216-F58C534D9C8D}"/>
              </a:ext>
            </a:extLst>
          </p:cNvPr>
          <p:cNvSpPr txBox="1"/>
          <p:nvPr/>
        </p:nvSpPr>
        <p:spPr>
          <a:xfrm>
            <a:off x="5013440" y="4515966"/>
            <a:ext cx="3690392" cy="228268"/>
          </a:xfrm>
          <a:prstGeom prst="rect">
            <a:avLst/>
          </a:prstGeom>
        </p:spPr>
        <p:txBody>
          <a:bodyPr vert="horz" wrap="square" lIns="0" tIns="12700" rIns="0" bIns="0" rtlCol="0">
            <a:spAutoFit/>
          </a:bodyPr>
          <a:lstStyle/>
          <a:p>
            <a:pPr marL="12700">
              <a:lnSpc>
                <a:spcPct val="100000"/>
              </a:lnSpc>
              <a:spcBef>
                <a:spcPts val="100"/>
              </a:spcBef>
            </a:pPr>
            <a:r>
              <a:rPr lang="fi-FI" sz="700" i="1" noProof="0" dirty="0">
                <a:latin typeface="Arial"/>
                <a:cs typeface="Arial"/>
              </a:rPr>
              <a:t>Perusta: kysyttiin niiltä EU27:n vastaajilta, jotka ilmoittivat, että työpaikalla hyödynnetään vähintään yhtä digitaaliteknologiaa</a:t>
            </a:r>
          </a:p>
        </p:txBody>
      </p:sp>
      <p:sp>
        <p:nvSpPr>
          <p:cNvPr id="49" name="object 30">
            <a:extLst>
              <a:ext uri="{FF2B5EF4-FFF2-40B4-BE49-F238E27FC236}">
                <a16:creationId xmlns:a16="http://schemas.microsoft.com/office/drawing/2014/main" id="{C679AB15-308A-47BB-A56A-252614A222BE}"/>
              </a:ext>
            </a:extLst>
          </p:cNvPr>
          <p:cNvSpPr txBox="1"/>
          <p:nvPr/>
        </p:nvSpPr>
        <p:spPr>
          <a:xfrm>
            <a:off x="2318036" y="2281153"/>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4029465" y="3042236"/>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699755" y="3680268"/>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300536" y="3359069"/>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fi-FI" dirty="0"/>
              <a:t>Vaara- ja haittatekijät, jotka liittyvät digitaaliteknologian käyttöön työssä</a:t>
            </a:r>
            <a:br>
              <a:rPr lang="fi-FI" noProof="0" dirty="0"/>
            </a:br>
            <a:r>
              <a:rPr lang="fi-FI" sz="1300" dirty="0"/>
              <a:t>työpaikkojen prosenttiosuus, EU27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fi-FI" sz="1000" noProof="0" dirty="0">
                <a:latin typeface="Arial"/>
                <a:cs typeface="Arial"/>
              </a:rPr>
              <a:t>Pitkittynyt istuminen ja toistuvat liikkeet ovat yleisimmät digitaalisten teknologioiden käyttöön liittyvät haittatekijät. Eurooppalaisilla </a:t>
            </a:r>
            <a:r>
              <a:rPr lang="fi-FI" sz="1000" dirty="0">
                <a:latin typeface="Arial"/>
                <a:cs typeface="Arial"/>
              </a:rPr>
              <a:t>työpaikoilla yleisiä ovat </a:t>
            </a:r>
            <a:r>
              <a:rPr lang="fi-FI" sz="1000" noProof="0" dirty="0">
                <a:latin typeface="Arial"/>
                <a:cs typeface="Arial"/>
              </a:rPr>
              <a:t>myös psykososiaaliset riskit, kuten työn intensiteetin lisääntyminen ja informaatiotulva.</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niiltä EU27:n vastaajilta, jotka ilmoittivat, että työpaikalla hyödynnetään vähintään yhtä digitaaliteknologiaa</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285000" y="1514031"/>
            <a:ext cx="7671376" cy="2672939"/>
            <a:chOff x="285000" y="1514031"/>
            <a:chExt cx="7671376" cy="2672939"/>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a:p>
          </p:txBody>
        </p:sp>
        <p:sp>
          <p:nvSpPr>
            <p:cNvPr id="21" name="object 43">
              <a:extLst>
                <a:ext uri="{FF2B5EF4-FFF2-40B4-BE49-F238E27FC236}">
                  <a16:creationId xmlns:a16="http://schemas.microsoft.com/office/drawing/2014/main" id="{990EE5F8-2FA5-4A4A-7A39-12CB3E388694}"/>
                </a:ext>
              </a:extLst>
            </p:cNvPr>
            <p:cNvSpPr txBox="1"/>
            <p:nvPr/>
          </p:nvSpPr>
          <p:spPr>
            <a:xfrm>
              <a:off x="641151" y="1995003"/>
              <a:ext cx="851535" cy="200055"/>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Työn intensiteetin lisääntyminen</a:t>
              </a:r>
            </a:p>
          </p:txBody>
        </p:sp>
        <p:sp>
          <p:nvSpPr>
            <p:cNvPr id="22" name="object 44">
              <a:extLst>
                <a:ext uri="{FF2B5EF4-FFF2-40B4-BE49-F238E27FC236}">
                  <a16:creationId xmlns:a16="http://schemas.microsoft.com/office/drawing/2014/main" id="{5758EB96-9377-5065-0BA2-4BF245822C8B}"/>
                </a:ext>
              </a:extLst>
            </p:cNvPr>
            <p:cNvSpPr txBox="1"/>
            <p:nvPr/>
          </p:nvSpPr>
          <p:spPr>
            <a:xfrm>
              <a:off x="696384" y="1785858"/>
              <a:ext cx="788670" cy="107722"/>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Toistuvat liikkeet</a:t>
              </a:r>
            </a:p>
          </p:txBody>
        </p:sp>
        <p:sp>
          <p:nvSpPr>
            <p:cNvPr id="23" name="object 45">
              <a:extLst>
                <a:ext uri="{FF2B5EF4-FFF2-40B4-BE49-F238E27FC236}">
                  <a16:creationId xmlns:a16="http://schemas.microsoft.com/office/drawing/2014/main" id="{78A72638-24B5-3AD9-8EC9-3A696CE93664}"/>
                </a:ext>
              </a:extLst>
            </p:cNvPr>
            <p:cNvSpPr txBox="1"/>
            <p:nvPr/>
          </p:nvSpPr>
          <p:spPr>
            <a:xfrm>
              <a:off x="893881" y="1514031"/>
              <a:ext cx="598805" cy="200055"/>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Pitkittynyt istuminen</a:t>
              </a:r>
            </a:p>
          </p:txBody>
        </p:sp>
        <p:sp>
          <p:nvSpPr>
            <p:cNvPr id="24" name="object 46">
              <a:extLst>
                <a:ext uri="{FF2B5EF4-FFF2-40B4-BE49-F238E27FC236}">
                  <a16:creationId xmlns:a16="http://schemas.microsoft.com/office/drawing/2014/main" id="{4FC3D745-A47F-CCAE-7965-54EC6EF6DAF4}"/>
                </a:ext>
              </a:extLst>
            </p:cNvPr>
            <p:cNvSpPr txBox="1"/>
            <p:nvPr/>
          </p:nvSpPr>
          <p:spPr>
            <a:xfrm>
              <a:off x="478579" y="2532548"/>
              <a:ext cx="1006475" cy="200055"/>
            </a:xfrm>
            <a:prstGeom prst="rect">
              <a:avLst/>
            </a:prstGeom>
          </p:spPr>
          <p:txBody>
            <a:bodyPr vert="horz" wrap="square" lIns="0" tIns="15240" rIns="0" bIns="0" rtlCol="0">
              <a:spAutoFit/>
            </a:bodyPr>
            <a:lstStyle/>
            <a:p>
              <a:pPr marR="5080" algn="r">
                <a:lnSpc>
                  <a:spcPct val="100000"/>
                </a:lnSpc>
                <a:spcBef>
                  <a:spcPts val="120"/>
                </a:spcBef>
              </a:pPr>
              <a:r>
                <a:rPr lang="fi-FI" sz="600" noProof="0">
                  <a:latin typeface="Arial"/>
                  <a:cs typeface="Arial"/>
                </a:rPr>
                <a:t>Työ- ja yksityiselämän välisen rajan hämärtyminen</a:t>
              </a:r>
            </a:p>
          </p:txBody>
        </p:sp>
        <p:sp>
          <p:nvSpPr>
            <p:cNvPr id="25" name="object 47">
              <a:extLst>
                <a:ext uri="{FF2B5EF4-FFF2-40B4-BE49-F238E27FC236}">
                  <a16:creationId xmlns:a16="http://schemas.microsoft.com/office/drawing/2014/main" id="{62E3FFDF-C2AB-E615-6295-54D500AECF55}"/>
                </a:ext>
              </a:extLst>
            </p:cNvPr>
            <p:cNvSpPr txBox="1"/>
            <p:nvPr/>
          </p:nvSpPr>
          <p:spPr>
            <a:xfrm>
              <a:off x="757344" y="2279394"/>
              <a:ext cx="727710" cy="107722"/>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Informaatiotulva</a:t>
              </a:r>
            </a:p>
          </p:txBody>
        </p:sp>
        <p:sp>
          <p:nvSpPr>
            <p:cNvPr id="26" name="object 48">
              <a:extLst>
                <a:ext uri="{FF2B5EF4-FFF2-40B4-BE49-F238E27FC236}">
                  <a16:creationId xmlns:a16="http://schemas.microsoft.com/office/drawing/2014/main" id="{2541BACA-EFEC-DE1F-78EA-B73D74342C3C}"/>
                </a:ext>
              </a:extLst>
            </p:cNvPr>
            <p:cNvSpPr txBox="1"/>
            <p:nvPr/>
          </p:nvSpPr>
          <p:spPr>
            <a:xfrm>
              <a:off x="285000" y="3034527"/>
              <a:ext cx="1200346" cy="753796"/>
            </a:xfrm>
            <a:prstGeom prst="rect">
              <a:avLst/>
            </a:prstGeom>
          </p:spPr>
          <p:txBody>
            <a:bodyPr vert="horz" wrap="square" lIns="0" tIns="12065" rIns="0" bIns="0" rtlCol="0">
              <a:spAutoFit/>
            </a:bodyPr>
            <a:lstStyle/>
            <a:p>
              <a:pPr marR="5080" algn="r">
                <a:lnSpc>
                  <a:spcPct val="103299"/>
                </a:lnSpc>
                <a:spcBef>
                  <a:spcPts val="95"/>
                </a:spcBef>
              </a:pPr>
              <a:r>
                <a:rPr lang="fi-FI" sz="600" noProof="0">
                  <a:latin typeface="Arial"/>
                  <a:cs typeface="Arial"/>
                </a:rPr>
                <a:t>Osaamisen puute esteenä digitaaliteknologioiden käytölle</a:t>
              </a:r>
            </a:p>
            <a:p>
              <a:pPr marR="5080" algn="r">
                <a:lnSpc>
                  <a:spcPct val="100000"/>
                </a:lnSpc>
                <a:spcBef>
                  <a:spcPts val="509"/>
                </a:spcBef>
              </a:pPr>
              <a:r>
                <a:rPr lang="fi-FI" sz="600" noProof="0">
                  <a:latin typeface="Arial"/>
                  <a:cs typeface="Arial"/>
                </a:rPr>
                <a:t>Yksin työskentely ja eristäytyneisyys kollegoista</a:t>
              </a:r>
            </a:p>
            <a:p>
              <a:pPr marR="5080" algn="r">
                <a:lnSpc>
                  <a:spcPct val="100000"/>
                </a:lnSpc>
                <a:spcBef>
                  <a:spcPts val="200"/>
                </a:spcBef>
              </a:pPr>
              <a:r>
                <a:rPr lang="fi-FI" sz="600" noProof="0">
                  <a:latin typeface="Arial"/>
                  <a:cs typeface="Arial"/>
                </a:rPr>
                <a:t>Työntekijöiden vaikutusmahdollisuuksien puute</a:t>
              </a:r>
            </a:p>
            <a:p>
              <a:pPr marR="5080" algn="r">
                <a:lnSpc>
                  <a:spcPct val="100000"/>
                </a:lnSpc>
                <a:spcBef>
                  <a:spcPts val="20"/>
                </a:spcBef>
              </a:pPr>
              <a:r>
                <a:rPr lang="fi-FI" sz="600" noProof="0">
                  <a:latin typeface="Arial"/>
                  <a:cs typeface="Arial"/>
                </a:rPr>
                <a:t>työtahdin tai -prosessien osalta</a:t>
              </a:r>
            </a:p>
          </p:txBody>
        </p:sp>
        <p:sp>
          <p:nvSpPr>
            <p:cNvPr id="27" name="object 49">
              <a:extLst>
                <a:ext uri="{FF2B5EF4-FFF2-40B4-BE49-F238E27FC236}">
                  <a16:creationId xmlns:a16="http://schemas.microsoft.com/office/drawing/2014/main" id="{65ABE2B4-08BD-C201-BE73-5A27EFDC5203}"/>
                </a:ext>
              </a:extLst>
            </p:cNvPr>
            <p:cNvSpPr txBox="1"/>
            <p:nvPr/>
          </p:nvSpPr>
          <p:spPr>
            <a:xfrm>
              <a:off x="612564" y="2781703"/>
              <a:ext cx="872490" cy="200055"/>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Työntekijöitä koskevien tietojen kerääminen</a:t>
              </a:r>
            </a:p>
          </p:txBody>
        </p:sp>
        <p:sp>
          <p:nvSpPr>
            <p:cNvPr id="28" name="object 50">
              <a:extLst>
                <a:ext uri="{FF2B5EF4-FFF2-40B4-BE49-F238E27FC236}">
                  <a16:creationId xmlns:a16="http://schemas.microsoft.com/office/drawing/2014/main" id="{08A07B7A-C333-0DBC-D973-6D4FBE78D255}"/>
                </a:ext>
              </a:extLst>
            </p:cNvPr>
            <p:cNvSpPr txBox="1"/>
            <p:nvPr/>
          </p:nvSpPr>
          <p:spPr>
            <a:xfrm>
              <a:off x="706603" y="3785928"/>
              <a:ext cx="779093" cy="200055"/>
            </a:xfrm>
            <a:prstGeom prst="rect">
              <a:avLst/>
            </a:prstGeom>
          </p:spPr>
          <p:txBody>
            <a:bodyPr vert="horz" wrap="square" lIns="0" tIns="15240" rIns="0" bIns="0" rtlCol="0">
              <a:spAutoFit/>
            </a:bodyPr>
            <a:lstStyle/>
            <a:p>
              <a:pPr marL="12700" algn="r">
                <a:lnSpc>
                  <a:spcPct val="100000"/>
                </a:lnSpc>
                <a:spcBef>
                  <a:spcPts val="120"/>
                </a:spcBef>
              </a:pPr>
              <a:r>
                <a:rPr lang="fi-FI" sz="600" noProof="0">
                  <a:latin typeface="Arial"/>
                  <a:cs typeface="Arial"/>
                </a:rPr>
                <a:t>Työpaikan menettämisen pelko</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a:solidFill>
                    <a:srgbClr val="191919"/>
                  </a:solidFill>
                  <a:latin typeface="Arial"/>
                  <a:cs typeface="Arial"/>
                </a:rPr>
                <a:t>9</a:t>
              </a:r>
              <a:endParaRPr lang="en-GB" sz="1000" noProof="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10</a:t>
              </a:r>
              <a:endParaRPr lang="en-GB" sz="1000" noProof="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12</a:t>
              </a:r>
              <a:endParaRPr lang="en-GB" sz="1000" noProof="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18</a:t>
              </a:r>
              <a:endParaRPr lang="en-GB" sz="1000" noProof="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25</a:t>
              </a:r>
              <a:endParaRPr lang="en-GB" sz="1000" noProof="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27</a:t>
              </a:r>
              <a:endParaRPr lang="en-GB" sz="1000" noProof="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32</a:t>
              </a:r>
              <a:endParaRPr lang="en-GB" sz="1000" noProof="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34</a:t>
              </a:r>
              <a:endParaRPr lang="en-GB" sz="1000" noProof="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47</a:t>
              </a:r>
              <a:endParaRPr lang="en-GB" sz="1000" noProof="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54</a:t>
              </a:r>
              <a:endParaRPr lang="en-GB" sz="1000" noProof="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fi-FI" dirty="0"/>
              <a:t>Työntekijöiden edustuksen muodot </a:t>
            </a:r>
            <a:br>
              <a:rPr lang="fi-FI" noProof="0" dirty="0"/>
            </a:br>
            <a:r>
              <a:rPr lang="fi-FI" noProof="0" dirty="0"/>
              <a:t> </a:t>
            </a:r>
            <a:r>
              <a:rPr lang="fi-FI" sz="1300" dirty="0"/>
              <a:t>työpaikkojen prosenttiosuus, EU27 (2014, 2019, 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453183"/>
          </a:xfrm>
          <a:prstGeom prst="rect">
            <a:avLst/>
          </a:prstGeom>
        </p:spPr>
        <p:txBody>
          <a:bodyPr vert="horz" wrap="square" lIns="90000" tIns="72000" rIns="90000" bIns="72000" rtlCol="0">
            <a:spAutoFit/>
          </a:bodyPr>
          <a:lstStyle/>
          <a:p>
            <a:pPr marL="12700">
              <a:lnSpc>
                <a:spcPct val="100000"/>
              </a:lnSpc>
              <a:spcBef>
                <a:spcPts val="100"/>
              </a:spcBef>
            </a:pPr>
            <a:r>
              <a:rPr lang="fi-FI" sz="1000" noProof="0" dirty="0">
                <a:latin typeface="Arial"/>
                <a:cs typeface="Arial"/>
              </a:rPr>
              <a:t>Kuten aiemmissakin ESENER-tutkimuksissa, työterveys- ja </a:t>
            </a:r>
            <a:r>
              <a:rPr lang="fi-FI" sz="1000" dirty="0">
                <a:latin typeface="Arial"/>
                <a:cs typeface="Arial"/>
              </a:rPr>
              <a:t>työturvallisuusasioista</a:t>
            </a:r>
            <a:r>
              <a:rPr lang="fi-FI" sz="1000" noProof="0" dirty="0">
                <a:latin typeface="Arial"/>
                <a:cs typeface="Arial"/>
              </a:rPr>
              <a:t> vastaavat</a:t>
            </a:r>
            <a:r>
              <a:rPr lang="fi-FI" sz="1000" noProof="0" dirty="0">
                <a:solidFill>
                  <a:srgbClr val="FF0000"/>
                </a:solidFill>
                <a:latin typeface="Arial"/>
                <a:cs typeface="Arial"/>
              </a:rPr>
              <a:t> </a:t>
            </a:r>
            <a:r>
              <a:rPr lang="fi-FI" sz="1000" noProof="0" dirty="0">
                <a:latin typeface="Arial"/>
                <a:cs typeface="Arial"/>
              </a:rPr>
              <a:t>edustajat ovat jälleen työntekijöiden </a:t>
            </a:r>
            <a:r>
              <a:rPr lang="fi-FI" sz="1000" dirty="0">
                <a:latin typeface="Arial"/>
                <a:cs typeface="Arial"/>
              </a:rPr>
              <a:t>yleisin</a:t>
            </a:r>
            <a:r>
              <a:rPr lang="fi-FI" sz="1000" noProof="0" dirty="0">
                <a:solidFill>
                  <a:srgbClr val="FF0000"/>
                </a:solidFill>
                <a:latin typeface="Arial"/>
                <a:cs typeface="Arial"/>
              </a:rPr>
              <a:t> </a:t>
            </a:r>
            <a:r>
              <a:rPr lang="fi-FI" sz="1000" noProof="0" dirty="0">
                <a:latin typeface="Arial"/>
                <a:cs typeface="Arial"/>
              </a:rPr>
              <a:t>edustuksen muoto.</a:t>
            </a:r>
          </a:p>
        </p:txBody>
      </p:sp>
      <p:sp>
        <p:nvSpPr>
          <p:cNvPr id="4" name="object 5">
            <a:extLst>
              <a:ext uri="{FF2B5EF4-FFF2-40B4-BE49-F238E27FC236}">
                <a16:creationId xmlns:a16="http://schemas.microsoft.com/office/drawing/2014/main" id="{BC2F8488-1669-1D7D-4B0C-D38EEA361DD0}"/>
              </a:ext>
            </a:extLst>
          </p:cNvPr>
          <p:cNvSpPr txBox="1"/>
          <p:nvPr/>
        </p:nvSpPr>
        <p:spPr>
          <a:xfrm>
            <a:off x="1715693" y="4615194"/>
            <a:ext cx="2895846"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dirty="0">
                <a:latin typeface="Arial"/>
                <a:cs typeface="Arial"/>
              </a:rPr>
              <a:t>Perusta: kysyttiin kaikilta työpaikoilta EU27:ssä</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495214" cy="3093757"/>
            <a:chOff x="481531" y="375597"/>
            <a:chExt cx="6495214" cy="4290436"/>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60</a:t>
              </a:r>
              <a:endParaRPr lang="en-GB" sz="600" noProof="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a:solidFill>
                    <a:srgbClr val="666666"/>
                  </a:solidFill>
                  <a:latin typeface="Arial"/>
                  <a:cs typeface="Arial"/>
                </a:rPr>
                <a:t>0</a:t>
              </a:r>
              <a:endParaRPr lang="en-GB" sz="600" noProof="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40</a:t>
              </a:r>
              <a:endParaRPr lang="en-GB" sz="600" noProof="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20</a:t>
              </a:r>
              <a:endParaRPr lang="en-GB" sz="600" noProof="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797657" y="3965326"/>
              <a:ext cx="1423035" cy="700707"/>
            </a:xfrm>
            <a:prstGeom prst="rect">
              <a:avLst/>
            </a:prstGeom>
          </p:spPr>
          <p:txBody>
            <a:bodyPr vert="horz" wrap="square" lIns="0" tIns="12700" rIns="0" bIns="0" rtlCol="0">
              <a:spAutoFit/>
            </a:bodyPr>
            <a:lstStyle/>
            <a:p>
              <a:pPr marL="12700" algn="ctr">
                <a:lnSpc>
                  <a:spcPct val="100000"/>
                </a:lnSpc>
                <a:spcBef>
                  <a:spcPts val="100"/>
                </a:spcBef>
              </a:pPr>
              <a:r>
                <a:rPr lang="fi-FI" sz="800" noProof="0" dirty="0">
                  <a:solidFill>
                    <a:srgbClr val="333333"/>
                  </a:solidFill>
                  <a:latin typeface="Arial"/>
                  <a:cs typeface="Arial"/>
                </a:rPr>
                <a:t>Työterveys- ja </a:t>
              </a:r>
              <a:r>
                <a:rPr lang="fi-FI" sz="800" dirty="0">
                  <a:solidFill>
                    <a:srgbClr val="333333"/>
                  </a:solidFill>
                  <a:latin typeface="Arial"/>
                  <a:cs typeface="Arial"/>
                </a:rPr>
                <a:t>työtur</a:t>
              </a:r>
              <a:r>
                <a:rPr lang="fi-FI" sz="800" noProof="0" dirty="0">
                  <a:solidFill>
                    <a:srgbClr val="333333"/>
                  </a:solidFill>
                  <a:latin typeface="Arial"/>
                  <a:cs typeface="Arial"/>
                </a:rPr>
                <a:t>vallisuusasioista </a:t>
              </a:r>
              <a:r>
                <a:rPr lang="fi-FI" sz="800" dirty="0">
                  <a:solidFill>
                    <a:srgbClr val="333333"/>
                  </a:solidFill>
                  <a:latin typeface="Arial"/>
                  <a:cs typeface="Arial"/>
                </a:rPr>
                <a:t>vastaava työntekijöiden  </a:t>
              </a:r>
              <a:r>
                <a:rPr lang="fi-FI" sz="800" noProof="0" dirty="0">
                  <a:solidFill>
                    <a:srgbClr val="333333"/>
                  </a:solidFill>
                  <a:latin typeface="Arial"/>
                  <a:cs typeface="Arial"/>
                </a:rPr>
                <a:t>edustaja</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15747" y="3965326"/>
              <a:ext cx="1257935" cy="35924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Työturvallisuus- ja työterveystoimikunta</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439387" y="3965326"/>
              <a:ext cx="1485015" cy="18851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Yhteistoimintaneuvottelukunta</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774101" y="3965326"/>
              <a:ext cx="1188720" cy="188515"/>
            </a:xfrm>
            <a:prstGeom prst="rect">
              <a:avLst/>
            </a:prstGeom>
          </p:spPr>
          <p:txBody>
            <a:bodyPr vert="horz" wrap="square" lIns="0" tIns="12700" rIns="0" bIns="0" rtlCol="0">
              <a:spAutoFit/>
            </a:bodyPr>
            <a:lstStyle/>
            <a:p>
              <a:pPr marL="12700" algn="ctr">
                <a:lnSpc>
                  <a:spcPct val="100000"/>
                </a:lnSpc>
                <a:spcBef>
                  <a:spcPts val="100"/>
                </a:spcBef>
              </a:pPr>
              <a:r>
                <a:rPr lang="fi-FI" sz="800" noProof="0">
                  <a:solidFill>
                    <a:srgbClr val="333333"/>
                  </a:solidFill>
                  <a:latin typeface="Arial"/>
                  <a:cs typeface="Arial"/>
                </a:rPr>
                <a:t>Ammattiliiton edustaja</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56</a:t>
              </a:r>
              <a:endParaRPr lang="en-GB" sz="1000" noProof="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57</a:t>
              </a:r>
              <a:endParaRPr lang="en-GB" sz="1000" noProof="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58</a:t>
              </a:r>
              <a:endParaRPr lang="en-GB" sz="1000" noProof="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25</a:t>
              </a:r>
              <a:endParaRPr lang="en-GB" sz="1000" noProof="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a:solidFill>
                    <a:srgbClr val="191919"/>
                  </a:solidFill>
                  <a:latin typeface="Arial"/>
                  <a:cs typeface="Arial"/>
                </a:rPr>
                <a:t>24</a:t>
              </a:r>
              <a:r>
                <a:rPr lang="en-GB" sz="1000" noProof="0">
                  <a:solidFill>
                    <a:srgbClr val="191919"/>
                  </a:solidFill>
                  <a:latin typeface="Arial"/>
                  <a:cs typeface="Arial"/>
                </a:rPr>
                <a:t>	</a:t>
              </a:r>
              <a:r>
                <a:rPr lang="en-GB" sz="1000" spc="-25" noProof="0">
                  <a:solidFill>
                    <a:srgbClr val="191919"/>
                  </a:solidFill>
                  <a:latin typeface="Arial"/>
                  <a:cs typeface="Arial"/>
                </a:rPr>
                <a:t>24</a:t>
              </a:r>
              <a:endParaRPr lang="en-GB" sz="1000" noProof="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20</a:t>
              </a:r>
              <a:endParaRPr lang="en-GB" sz="1000" noProof="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22</a:t>
              </a:r>
              <a:endParaRPr lang="en-GB" sz="1000" noProof="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23</a:t>
              </a:r>
              <a:endParaRPr lang="en-GB" sz="1000" noProof="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20</a:t>
              </a:r>
              <a:endParaRPr lang="en-GB" sz="1000" noProof="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18</a:t>
              </a:r>
              <a:endParaRPr lang="en-GB" sz="1000" noProof="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a:solidFill>
                    <a:srgbClr val="191919"/>
                  </a:solidFill>
                  <a:latin typeface="Arial"/>
                  <a:cs typeface="Arial"/>
                </a:rPr>
                <a:t>17</a:t>
              </a:r>
              <a:endParaRPr lang="en-GB" sz="1000" noProof="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80</a:t>
              </a:r>
              <a:endParaRPr lang="en-GB" sz="600" noProof="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a:solidFill>
                    <a:srgbClr val="666666"/>
                  </a:solidFill>
                  <a:latin typeface="Arial"/>
                  <a:cs typeface="Arial"/>
                </a:rPr>
                <a:t>100</a:t>
              </a:r>
              <a:endParaRPr lang="en-GB" sz="600" noProof="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2014</a:t>
              </a:r>
              <a:endParaRPr lang="en-GB" sz="800" noProof="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2019</a:t>
              </a:r>
              <a:endParaRPr lang="en-GB" sz="800" noProof="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a:solidFill>
                    <a:srgbClr val="333333"/>
                  </a:solidFill>
                  <a:latin typeface="Arial"/>
                  <a:cs typeface="Arial"/>
                </a:rPr>
                <a:t>2024</a:t>
              </a:r>
              <a:endParaRPr lang="en-GB" sz="800" noProof="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551707"/>
          </a:xfrm>
          <a:prstGeom prst="rect">
            <a:avLst/>
          </a:prstGeom>
        </p:spPr>
        <p:txBody>
          <a:bodyPr vert="horz" wrap="square" lIns="0" tIns="12700" rIns="0" bIns="0" rtlCol="0">
            <a:spAutoFit/>
          </a:bodyPr>
          <a:lstStyle/>
          <a:p>
            <a:pPr marL="12700" marR="5080">
              <a:lnSpc>
                <a:spcPct val="100000"/>
              </a:lnSpc>
              <a:spcAft>
                <a:spcPts val="1200"/>
              </a:spcAft>
            </a:pPr>
            <a:r>
              <a:rPr lang="fi-FI" sz="1000" dirty="0"/>
              <a:t>Työterveys- ja työturvallisuusasioista vastaavien edustajien valinnassa on erilaisia käytäntöjä: joissakin maissa pääasiassa työnantajat hoitavat valinnat, kun taas toisissa maissa työntekijät valitsevat omat edustajansa. </a:t>
            </a:r>
          </a:p>
          <a:p>
            <a:pPr marL="12700" marR="5080">
              <a:lnSpc>
                <a:spcPct val="100000"/>
              </a:lnSpc>
              <a:spcAft>
                <a:spcPts val="1200"/>
              </a:spcAft>
            </a:pPr>
            <a:r>
              <a:rPr lang="fi-FI" sz="1000" dirty="0"/>
              <a:t>Kartta kuvaa jälkimmäistä tilannetta – siinä näkyy niiden työpaikkojen prosenttiosuus, joissa työntekijät valitsevat työterveys- ja työurvallisuusasioista vastaavat edustajat. EU:n 27 jäsenvaltion tasolla kyseisten työpaikkojen osuus on 38 prosenttia.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793842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Työterveys- ja </a:t>
            </a:r>
            <a:r>
              <a:rPr lang="fi-FI" dirty="0"/>
              <a:t>työ</a:t>
            </a:r>
            <a:r>
              <a:rPr lang="fi-FI" noProof="0" dirty="0"/>
              <a:t>turvallisuusasioista vastaavat edustajat työntekijöiden valitsemia</a:t>
            </a:r>
            <a:r>
              <a:rPr lang="fi-FI" sz="1400" noProof="0" dirty="0"/>
              <a:t>, </a:t>
            </a:r>
            <a:r>
              <a:rPr lang="fi-FI" sz="1300" dirty="0"/>
              <a:t>työpaikkojen prosenttiosuus maittain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a:solidFill>
                    <a:srgbClr val="FFFFFF"/>
                  </a:solidFill>
                  <a:latin typeface="Arial"/>
                  <a:cs typeface="Arial"/>
                </a:rPr>
                <a:t>12</a:t>
              </a:r>
              <a:endParaRPr lang="en-GB" sz="600" noProof="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569737" y="4334793"/>
            <a:ext cx="4856682" cy="120546"/>
          </a:xfrm>
          <a:prstGeom prst="rect">
            <a:avLst/>
          </a:prstGeom>
        </p:spPr>
        <p:txBody>
          <a:bodyPr vert="horz" wrap="square" lIns="0" tIns="12700" rIns="0" bIns="0" rtlCol="0">
            <a:spAutoFit/>
          </a:bodyPr>
          <a:lstStyle/>
          <a:p>
            <a:pPr marL="12700">
              <a:lnSpc>
                <a:spcPct val="100000"/>
              </a:lnSpc>
              <a:spcBef>
                <a:spcPts val="100"/>
              </a:spcBef>
            </a:pPr>
            <a:r>
              <a:rPr lang="fi-FI" sz="700" i="1" noProof="0">
                <a:latin typeface="Arial"/>
                <a:cs typeface="Arial"/>
              </a:rPr>
              <a:t>Perusta: kysyttiin kaikilta työpaikoilta, jotka ilmoittivat, että heillä on työterveys- ja -turvallisuusasioista vastaava edustaja</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594053" y="1059582"/>
            <a:ext cx="3852743" cy="1872208"/>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endParaRPr lang="en-GB" sz="1400" dirty="0">
              <a:latin typeface="Arial"/>
              <a:cs typeface="Arial"/>
            </a:endParaRPr>
          </a:p>
          <a:p>
            <a:pPr marL="298450" marR="5080" indent="-285750" algn="just">
              <a:lnSpc>
                <a:spcPct val="100000"/>
              </a:lnSpc>
              <a:spcBef>
                <a:spcPts val="100"/>
              </a:spcBef>
              <a:spcAft>
                <a:spcPts val="500"/>
              </a:spcAft>
              <a:buFont typeface="Wingdings" panose="05000000000000000000" pitchFamily="2" charset="2"/>
              <a:buChar char="§"/>
            </a:pPr>
            <a:r>
              <a:rPr lang="fi-FI" sz="1400" dirty="0">
                <a:latin typeface="Arial"/>
                <a:cs typeface="Arial"/>
              </a:rPr>
              <a:t>Kertomukset </a:t>
            </a:r>
          </a:p>
          <a:p>
            <a:pPr marL="298450" marR="5080" indent="-285750">
              <a:lnSpc>
                <a:spcPct val="100000"/>
              </a:lnSpc>
              <a:spcBef>
                <a:spcPts val="100"/>
              </a:spcBef>
              <a:spcAft>
                <a:spcPts val="500"/>
              </a:spcAft>
              <a:buFont typeface="Wingdings" panose="05000000000000000000" pitchFamily="2" charset="2"/>
              <a:buChar char="§"/>
            </a:pPr>
            <a:r>
              <a:rPr lang="fi-FI" sz="1400" dirty="0">
                <a:latin typeface="Arial"/>
                <a:cs typeface="Arial"/>
              </a:rPr>
              <a:t>Menetelmätiedot – mukaan lukien kansalliset kyselylomakkeet ja pääsy ESENER-tietoaineistoihin</a:t>
            </a:r>
          </a:p>
          <a:p>
            <a:pPr marL="298450" marR="5080" indent="-285750">
              <a:lnSpc>
                <a:spcPct val="100000"/>
              </a:lnSpc>
              <a:spcBef>
                <a:spcPts val="100"/>
              </a:spcBef>
              <a:spcAft>
                <a:spcPts val="500"/>
              </a:spcAft>
              <a:buFont typeface="Wingdings" panose="05000000000000000000" pitchFamily="2" charset="2"/>
              <a:buChar char="§"/>
            </a:pPr>
            <a:r>
              <a:rPr lang="fi-FI" sz="1400" dirty="0">
                <a:latin typeface="Arial"/>
                <a:cs typeface="Arial"/>
                <a:hlinkClick r:id="rId3"/>
              </a:rPr>
              <a:t>Tietojen visualisointiväline</a:t>
            </a:r>
            <a:r>
              <a:rPr lang="fi-FI" sz="1400" dirty="0">
                <a:latin typeface="Arial"/>
                <a:cs typeface="Arial"/>
              </a:rPr>
              <a:t> – kaikilla kyselyn kielillä</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i-FI" noProof="0" dirty="0"/>
              <a:t>Kyselytutkimus Euroopan yrityksille uusista ja kehittyvistä riskeistä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147814"/>
            <a:ext cx="3852743" cy="266883"/>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fi-FI" sz="1400" dirty="0">
                <a:latin typeface="Arial"/>
                <a:cs typeface="Arial"/>
              </a:rPr>
              <a:t>Saatavilla osoitteessa:</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321097"/>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fi-FI"/>
              <a:t>Tekijänoikeudet</a:t>
            </a:r>
          </a:p>
        </p:txBody>
      </p:sp>
      <p:sp>
        <p:nvSpPr>
          <p:cNvPr id="3" name="Content Placeholder 2"/>
          <p:cNvSpPr>
            <a:spLocks noGrp="1"/>
          </p:cNvSpPr>
          <p:nvPr>
            <p:ph sz="half" idx="1"/>
          </p:nvPr>
        </p:nvSpPr>
        <p:spPr>
          <a:xfrm>
            <a:off x="450000" y="2931630"/>
            <a:ext cx="6714287" cy="2022782"/>
          </a:xfrm>
        </p:spPr>
        <p:txBody>
          <a:bodyPr/>
          <a:lstStyle/>
          <a:p>
            <a:pPr marL="0" indent="0">
              <a:buNone/>
            </a:pPr>
            <a:r>
              <a:rPr lang="fi-FI" b="0" dirty="0"/>
              <a:t>© Euroopan työterveys- ja työturvallisuusvirasto 2026</a:t>
            </a:r>
          </a:p>
          <a:p>
            <a:pPr marL="0" indent="0">
              <a:buNone/>
            </a:pPr>
            <a:endParaRPr lang="en-US" b="0" dirty="0"/>
          </a:p>
          <a:p>
            <a:pPr marL="0" indent="0">
              <a:buNone/>
            </a:pPr>
            <a:r>
              <a:rPr lang="fi-FI" b="0" dirty="0"/>
              <a:t>Aineistoa lainattaessa on mainittava lähde.</a:t>
            </a:r>
          </a:p>
          <a:p>
            <a:pPr marL="0" indent="0">
              <a:buNone/>
            </a:pPr>
            <a:r>
              <a:rPr lang="fi-FI" b="0" dirty="0"/>
              <a:t>Sellaisten valokuvien käyttöön tai jäljentämiseen, jotka eivät ole Euroopan työterveys- ja työturvallisuusviraston tekijänoikeuksien alaisia, on hankittava lupa suoraan tekijänoikeuden haltijalta.</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ESENER</Template>
  <TotalTime>0</TotalTime>
  <Words>2561</Words>
  <Application>Microsoft Office PowerPoint</Application>
  <PresentationFormat>On-screen Show (16:9)</PresentationFormat>
  <Paragraphs>727</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Keskeiset havainnot ensimmäisistä tuloksista</vt:lpstr>
      <vt:lpstr>PowerPoint Presentation</vt:lpstr>
      <vt:lpstr>PowerPoint Presentation</vt:lpstr>
      <vt:lpstr>PowerPoint Presentation</vt:lpstr>
      <vt:lpstr>PowerPoint Presentation</vt:lpstr>
      <vt:lpstr>Yleisimmin tunnistetut vaara- ja haittatekijät työpaikkojen prosenttiosuus, EU27 (2014, 2019, 2024)</vt:lpstr>
      <vt:lpstr>Säännöllisiä riskinarviointeja tekevät työpaikat,  työpaikkojen prosenttiosuus maittain (2024)</vt:lpstr>
      <vt:lpstr>Syyt riskinarviointien tekemättä jättämiseen, yrityksen koon mukaan työpaikkojen prosenttiosuus, EU27 (2024)</vt:lpstr>
      <vt:lpstr>PowerPoint Presentation</vt:lpstr>
      <vt:lpstr>PowerPoint Presentation</vt:lpstr>
      <vt:lpstr>Työntekijöiden osallistuminen toimenpiteisiin, joilla puututaan psykososiaalisiin riskeihin työpaikkojen prosenttiosuus maittain (2024)</vt:lpstr>
      <vt:lpstr>Tärkeimmät syyt työterveys- ja työturvallisuustoimille  työpaikkojen prosenttiosuus, EU27 (2024)</vt:lpstr>
      <vt:lpstr>PowerPoint Presentation</vt:lpstr>
      <vt:lpstr>Asiakkaiden tai toimittajatahojen työterveys- ja työturvallisuusnormien noudattamista koskevat vaatimukset, työpaikkojen prosenttiosuus toimialoittain, EU27 (2024)</vt:lpstr>
      <vt:lpstr>PowerPoint Presentation</vt:lpstr>
      <vt:lpstr>Lakisääteisten velvoitteiden monimutkaisuus merkittävänä haasteena työterveyden ja -turvallisuuden edistämisessä, maittain työpaikkojen prosenttiosuus (2024)</vt:lpstr>
      <vt:lpstr>Digitaaliteknologioiden käyttö työssä työpaikkojen prosenttiosuus, EU27 (2024)</vt:lpstr>
      <vt:lpstr>Vaara- ja haittatekijät, jotka liittyvät digitaaliteknologian käyttöön työssä työpaikkojen prosenttiosuus, EU27 (2024)</vt:lpstr>
      <vt:lpstr>Työntekijöiden edustuksen muodot   työpaikkojen prosenttiosuus, EU27 (2014, 2019, 2024)</vt:lpstr>
      <vt:lpstr>PowerPoint Presentation</vt:lpstr>
      <vt:lpstr>PowerPoint Presentation</vt:lpstr>
      <vt:lpstr>Tekijänoikeudet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2026-07-17T13:59:31Z</dcterms:created>
  <dcterms:modified xsi:type="dcterms:W3CDTF">2026-07-22T06:48:19Z</dcterms:modified>
  <cp:category/>
</cp:coreProperties>
</file>