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26"/>
  </p:notesMasterIdLst>
  <p:sldIdLst>
    <p:sldId id="256" r:id="rId5"/>
    <p:sldId id="446" r:id="rId6"/>
    <p:sldId id="523" r:id="rId7"/>
    <p:sldId id="522" r:id="rId8"/>
    <p:sldId id="626" r:id="rId9"/>
    <p:sldId id="627" r:id="rId10"/>
    <p:sldId id="628" r:id="rId11"/>
    <p:sldId id="629" r:id="rId12"/>
    <p:sldId id="630" r:id="rId13"/>
    <p:sldId id="631" r:id="rId14"/>
    <p:sldId id="632" r:id="rId15"/>
    <p:sldId id="633" r:id="rId16"/>
    <p:sldId id="634" r:id="rId17"/>
    <p:sldId id="635" r:id="rId18"/>
    <p:sldId id="636" r:id="rId19"/>
    <p:sldId id="637" r:id="rId20"/>
    <p:sldId id="638" r:id="rId21"/>
    <p:sldId id="639" r:id="rId22"/>
    <p:sldId id="640" r:id="rId23"/>
    <p:sldId id="525" r:id="rId24"/>
    <p:sldId id="527" r:id="rId25"/>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5"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58" d="100"/>
          <a:sy n="158" d="100"/>
        </p:scale>
        <p:origin x="162" y="174"/>
      </p:cViewPr>
      <p:guideLst>
        <p:guide orient="horz" pos="1665"/>
        <p:guide pos="2880"/>
      </p:guideLst>
    </p:cSldViewPr>
  </p:slideViewPr>
  <p:notesTextViewPr>
    <p:cViewPr>
      <p:scale>
        <a:sx n="1" d="1"/>
        <a:sy n="1" d="1"/>
      </p:scale>
      <p:origin x="0" y="0"/>
    </p:cViewPr>
  </p:notesTextViewPr>
  <p:notesViewPr>
    <p:cSldViewPr showGuides="1">
      <p:cViewPr varScale="1">
        <p:scale>
          <a:sx n="76" d="100"/>
          <a:sy n="76" d="100"/>
        </p:scale>
        <p:origin x="4020" y="9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87ABE5B5-27D8-4F6E-B5EE-1484623D1312}" type="datetimeFigureOut">
              <a:rPr lang="en-GB" smtClean="0"/>
              <a:t>29/10/2024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3E87E0B7-F4DA-4FF5-A8BE-5916430E88E0}" type="slidenum">
              <a:rPr lang="en-GB" smtClean="0"/>
              <a:t>‹#›</a:t>
            </a:fld>
            <a:endParaRPr lang="en-GB"/>
          </a:p>
        </p:txBody>
      </p:sp>
    </p:spTree>
    <p:extLst>
      <p:ext uri="{BB962C8B-B14F-4D97-AF65-F5344CB8AC3E}">
        <p14:creationId xmlns:p14="http://schemas.microsoft.com/office/powerpoint/2010/main" val="81738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a:t>
            </a:fld>
            <a:endParaRPr lang="en-GB"/>
          </a:p>
        </p:txBody>
      </p:sp>
    </p:spTree>
    <p:extLst>
      <p:ext uri="{BB962C8B-B14F-4D97-AF65-F5344CB8AC3E}">
        <p14:creationId xmlns:p14="http://schemas.microsoft.com/office/powerpoint/2010/main" val="133288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a:t>
            </a:fld>
            <a:endParaRPr lang="en-GB"/>
          </a:p>
        </p:txBody>
      </p:sp>
    </p:spTree>
    <p:extLst>
      <p:ext uri="{BB962C8B-B14F-4D97-AF65-F5344CB8AC3E}">
        <p14:creationId xmlns:p14="http://schemas.microsoft.com/office/powerpoint/2010/main" val="126265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a:t>
            </a:fld>
            <a:endParaRPr lang="en-GB"/>
          </a:p>
        </p:txBody>
      </p:sp>
    </p:spTree>
    <p:extLst>
      <p:ext uri="{BB962C8B-B14F-4D97-AF65-F5344CB8AC3E}">
        <p14:creationId xmlns:p14="http://schemas.microsoft.com/office/powerpoint/2010/main" val="1419576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a:t>
            </a:fld>
            <a:endParaRPr lang="en-GB"/>
          </a:p>
        </p:txBody>
      </p:sp>
    </p:spTree>
    <p:extLst>
      <p:ext uri="{BB962C8B-B14F-4D97-AF65-F5344CB8AC3E}">
        <p14:creationId xmlns:p14="http://schemas.microsoft.com/office/powerpoint/2010/main" val="352725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latin typeface="Arial" panose="020B0604020202020204" pitchFamily="34" charset="0"/>
                <a:ea typeface="SimSun" panose="02010600030101010101" pitchFamily="2" charset="-122"/>
                <a:cs typeface="Arial" panose="020B0604020202020204" pitchFamily="34" charset="0"/>
              </a:rPr>
              <a:t>The </a:t>
            </a:r>
            <a:r>
              <a:rPr lang="en-GB" b="1" dirty="0" err="1">
                <a:effectLst/>
                <a:latin typeface="Arial" panose="020B0604020202020204" pitchFamily="34" charset="0"/>
                <a:ea typeface="SimSun" panose="02010600030101010101" pitchFamily="2" charset="-122"/>
                <a:cs typeface="Arial" panose="020B0604020202020204" pitchFamily="34" charset="0"/>
              </a:rPr>
              <a:t>HeSCare</a:t>
            </a:r>
            <a:r>
              <a:rPr lang="en-GB" b="1" dirty="0">
                <a:effectLst/>
                <a:latin typeface="Arial" panose="020B0604020202020204" pitchFamily="34" charset="0"/>
                <a:ea typeface="SimSun" panose="02010600030101010101" pitchFamily="2" charset="-122"/>
                <a:cs typeface="Arial" panose="020B0604020202020204" pitchFamily="34" charset="0"/>
              </a:rPr>
              <a:t> sector is an important job generator in the EU economy</a:t>
            </a:r>
            <a:r>
              <a:rPr lang="en-GB" dirty="0">
                <a:effectLst/>
                <a:latin typeface="Arial" panose="020B0604020202020204" pitchFamily="34" charset="0"/>
                <a:ea typeface="SimSun" panose="02010600030101010101" pitchFamily="2" charset="-122"/>
                <a:cs typeface="Arial" panose="020B0604020202020204" pitchFamily="34" charset="0"/>
              </a:rPr>
              <a:t>. According to Eurostat Labour Force Survey statistics, in 2022, over 21,500,000 people were employed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(NACE Q). </a:t>
            </a:r>
            <a:r>
              <a:rPr lang="en-GB" b="1" dirty="0">
                <a:effectLst/>
                <a:latin typeface="Arial" panose="020B0604020202020204" pitchFamily="34" charset="0"/>
                <a:ea typeface="SimSun" panose="02010600030101010101" pitchFamily="2" charset="-122"/>
                <a:cs typeface="Arial" panose="020B0604020202020204" pitchFamily="34" charset="0"/>
              </a:rPr>
              <a:t>Most of these employees work in the healthcare subsector</a:t>
            </a:r>
            <a:r>
              <a:rPr lang="en-GB" dirty="0">
                <a:effectLst/>
                <a:latin typeface="Arial" panose="020B0604020202020204" pitchFamily="34" charset="0"/>
                <a:ea typeface="SimSun" panose="02010600030101010101" pitchFamily="2" charset="-122"/>
                <a:cs typeface="Arial" panose="020B0604020202020204" pitchFamily="34" charset="0"/>
              </a:rPr>
              <a:t>, with around 12.5 million employees. The residential care subsector is much smaller with around 4.1 million people employed. The social work subsector is also much smaller than the healthcare subsector, with around 5.1 million people working in this sector. As can be seen from the table below, the levels of employment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have been steadily increasing over the past 10 years, which can be seen across all subsectors.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accounts for 11% of all employment across the total economy.</a:t>
            </a:r>
          </a:p>
          <a:p>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5</a:t>
            </a:fld>
            <a:endParaRPr lang="en-GB" dirty="0"/>
          </a:p>
        </p:txBody>
      </p:sp>
    </p:spTree>
    <p:extLst>
      <p:ext uri="{BB962C8B-B14F-4D97-AF65-F5344CB8AC3E}">
        <p14:creationId xmlns:p14="http://schemas.microsoft.com/office/powerpoint/2010/main" val="41636207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4" name="Picture 3">
            <a:extLst>
              <a:ext uri="{FF2B5EF4-FFF2-40B4-BE49-F238E27FC236}">
                <a16:creationId xmlns:a16="http://schemas.microsoft.com/office/drawing/2014/main" id="{30A6EBEB-0AA5-498B-BBE3-BB224C7ACC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88" y="0"/>
            <a:ext cx="9144000" cy="2555928"/>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242501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file://localhost/Volumes/XRAID/Equipo%20Rojo/EU-OSHA/18-0115%20PPT%20templates%20update/PNG/FONDO-PATRON-RESEARCH.pn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4" r:link="rId1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23"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publications/osh-figures-health-and-social-care-secto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osha.europa.eu/en/publications/characterisation-health-and-social-care-sector" TargetMode="External"/><Relationship Id="rId7" Type="http://schemas.openxmlformats.org/officeDocument/2006/relationships/hyperlink" Target="https://osha.europa.eu/en/publications/main-drivers-and-barriers-osh-management-health-and-social-care-secto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sha.europa.eu/en/publications/osh-management-health-and-social-care-sector" TargetMode="External"/><Relationship Id="rId5" Type="http://schemas.openxmlformats.org/officeDocument/2006/relationships/hyperlink" Target="https://osha.europa.eu/en/publications/work-related-outcomes-health-and-social-care-sector" TargetMode="External"/><Relationship Id="rId4" Type="http://schemas.openxmlformats.org/officeDocument/2006/relationships/hyperlink" Target="https://osha.europa.eu/en/publications/osh-risks-health-and-social-care-secto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E335-7734-443F-A95C-AA48C734F6B3}"/>
              </a:ext>
            </a:extLst>
          </p:cNvPr>
          <p:cNvSpPr>
            <a:spLocks noGrp="1"/>
          </p:cNvSpPr>
          <p:nvPr>
            <p:ph type="title"/>
          </p:nvPr>
        </p:nvSpPr>
        <p:spPr>
          <a:xfrm>
            <a:off x="251520" y="2673000"/>
            <a:ext cx="8496944" cy="696600"/>
          </a:xfrm>
        </p:spPr>
        <p:txBody>
          <a:bodyPr/>
          <a:lstStyle/>
          <a:p>
            <a:r>
              <a:rPr lang="es-ES" dirty="0"/>
              <a:t>Health and Social Care (</a:t>
            </a:r>
            <a:r>
              <a:rPr lang="es-ES" dirty="0" err="1"/>
              <a:t>HeSCare</a:t>
            </a:r>
            <a:r>
              <a:rPr lang="es-ES" dirty="0"/>
              <a:t>) sector - OSH in figures</a:t>
            </a:r>
            <a:br>
              <a:rPr lang="es-ES" dirty="0"/>
            </a:br>
            <a:endParaRPr lang="en-GB" sz="1800" dirty="0"/>
          </a:p>
        </p:txBody>
      </p:sp>
      <p:sp>
        <p:nvSpPr>
          <p:cNvPr id="3" name="Subtitle 2">
            <a:extLst>
              <a:ext uri="{FF2B5EF4-FFF2-40B4-BE49-F238E27FC236}">
                <a16:creationId xmlns:a16="http://schemas.microsoft.com/office/drawing/2014/main" id="{AA9C1D1E-3C23-4ACB-B4E5-691CB8097E57}"/>
              </a:ext>
            </a:extLst>
          </p:cNvPr>
          <p:cNvSpPr>
            <a:spLocks noGrp="1"/>
          </p:cNvSpPr>
          <p:nvPr>
            <p:ph type="subTitle" idx="10"/>
          </p:nvPr>
        </p:nvSpPr>
        <p:spPr>
          <a:xfrm>
            <a:off x="251520" y="3116397"/>
            <a:ext cx="7844880" cy="506406"/>
          </a:xfrm>
        </p:spPr>
        <p:txBody>
          <a:bodyPr>
            <a:normAutofit/>
          </a:bodyPr>
          <a:lstStyle/>
          <a:p>
            <a:r>
              <a:rPr lang="es-ES" sz="1600" dirty="0" err="1"/>
              <a:t>Worker</a:t>
            </a:r>
            <a:r>
              <a:rPr lang="es-ES" sz="1600" dirty="0"/>
              <a:t> </a:t>
            </a:r>
            <a:r>
              <a:rPr lang="es-ES" sz="1600" dirty="0" err="1"/>
              <a:t>participation</a:t>
            </a:r>
            <a:r>
              <a:rPr lang="es-ES" sz="1600" dirty="0"/>
              <a:t> in OSH </a:t>
            </a:r>
            <a:r>
              <a:rPr lang="es-ES" sz="1600" dirty="0" err="1"/>
              <a:t>management</a:t>
            </a:r>
            <a:r>
              <a:rPr lang="es-ES" sz="1600" dirty="0"/>
              <a:t> </a:t>
            </a:r>
            <a:r>
              <a:rPr lang="en-GB" sz="1600" dirty="0"/>
              <a:t>in the </a:t>
            </a:r>
            <a:r>
              <a:rPr lang="en-GB" sz="1600" dirty="0" err="1"/>
              <a:t>HeSCare</a:t>
            </a:r>
            <a:r>
              <a:rPr lang="en-GB" sz="1600" dirty="0"/>
              <a:t> sector</a:t>
            </a:r>
          </a:p>
          <a:p>
            <a:r>
              <a:rPr lang="es-ES" sz="1200" dirty="0"/>
              <a:t>PPT 6</a:t>
            </a:r>
            <a:endParaRPr lang="en-GB" sz="1200" dirty="0"/>
          </a:p>
        </p:txBody>
      </p:sp>
    </p:spTree>
    <p:extLst>
      <p:ext uri="{BB962C8B-B14F-4D97-AF65-F5344CB8AC3E}">
        <p14:creationId xmlns:p14="http://schemas.microsoft.com/office/powerpoint/2010/main" val="107720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51470"/>
            <a:ext cx="9109177" cy="504056"/>
          </a:xfrm>
        </p:spPr>
        <p:txBody>
          <a:bodyPr/>
          <a:lstStyle/>
          <a:p>
            <a:pPr>
              <a:tabLst>
                <a:tab pos="4391025" algn="l"/>
              </a:tabLst>
            </a:pPr>
            <a:r>
              <a:rPr lang="es-ES" sz="1600" dirty="0" err="1"/>
              <a:t>Percentage</a:t>
            </a:r>
            <a:r>
              <a:rPr lang="es-ES" sz="1600" dirty="0"/>
              <a:t> of establishments </a:t>
            </a:r>
            <a:r>
              <a:rPr lang="es-ES" sz="1600" dirty="0" err="1"/>
              <a:t>that</a:t>
            </a:r>
            <a:r>
              <a:rPr lang="es-ES" sz="1600" dirty="0"/>
              <a:t> </a:t>
            </a:r>
            <a:r>
              <a:rPr lang="es-ES" sz="1600" dirty="0" err="1"/>
              <a:t>indicate</a:t>
            </a:r>
            <a:r>
              <a:rPr lang="es-ES" sz="1600" dirty="0"/>
              <a:t> </a:t>
            </a:r>
            <a:r>
              <a:rPr lang="es-ES" sz="1600" dirty="0" err="1"/>
              <a:t>that</a:t>
            </a:r>
            <a:r>
              <a:rPr lang="es-ES" sz="1600" dirty="0"/>
              <a:t> </a:t>
            </a:r>
            <a:r>
              <a:rPr lang="es-ES" sz="1600" dirty="0" err="1"/>
              <a:t>health</a:t>
            </a:r>
            <a:r>
              <a:rPr lang="es-ES" sz="1600" dirty="0"/>
              <a:t> and safety </a:t>
            </a:r>
            <a:r>
              <a:rPr lang="es-ES" sz="1600" dirty="0" err="1"/>
              <a:t>is</a:t>
            </a:r>
            <a:r>
              <a:rPr lang="es-ES" sz="1600" dirty="0"/>
              <a:t> </a:t>
            </a:r>
            <a:r>
              <a:rPr lang="es-ES" sz="1600" dirty="0" err="1"/>
              <a:t>regularly</a:t>
            </a:r>
            <a:r>
              <a:rPr lang="es-ES" sz="1600" dirty="0"/>
              <a:t> </a:t>
            </a:r>
            <a:r>
              <a:rPr lang="es-ES" sz="1600" dirty="0" err="1"/>
              <a:t>discussed</a:t>
            </a:r>
            <a:r>
              <a:rPr lang="es-ES" sz="1600" dirty="0"/>
              <a:t> </a:t>
            </a:r>
            <a:r>
              <a:rPr lang="es-ES" sz="1600" dirty="0" err="1"/>
              <a:t>between</a:t>
            </a:r>
            <a:r>
              <a:rPr lang="es-ES" sz="1600" dirty="0"/>
              <a:t> </a:t>
            </a:r>
            <a:r>
              <a:rPr lang="es-ES" sz="1600" dirty="0" err="1"/>
              <a:t>employee</a:t>
            </a:r>
            <a:r>
              <a:rPr lang="es-ES" sz="1600" dirty="0"/>
              <a:t> representatives and </a:t>
            </a:r>
            <a:r>
              <a:rPr lang="es-ES" sz="1600" dirty="0" err="1"/>
              <a:t>the</a:t>
            </a:r>
            <a:r>
              <a:rPr lang="es-ES" sz="1600" dirty="0"/>
              <a:t> </a:t>
            </a:r>
            <a:r>
              <a:rPr lang="es-ES" sz="1600" dirty="0" err="1"/>
              <a:t>management</a:t>
            </a:r>
            <a:r>
              <a:rPr lang="es-ES" sz="1600"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99898" y="4259018"/>
            <a:ext cx="5800188" cy="713016"/>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ESENER-2019 </a:t>
            </a:r>
          </a:p>
          <a:p>
            <a:pPr algn="r"/>
            <a:r>
              <a:rPr lang="en-GB" sz="900" dirty="0">
                <a:latin typeface="Arial" panose="020B0604020202020204" pitchFamily="34" charset="0"/>
                <a:cs typeface="Times New Roman" panose="02020603050405020304" pitchFamily="18" charset="0"/>
              </a:rPr>
              <a:t>Base: Only establishments with a works council, a trade union, a health and safety committee or another type of health and safety representative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C7BB7DC-3103-E69E-56A1-00C24752B851}"/>
              </a:ext>
            </a:extLst>
          </p:cNvPr>
          <p:cNvPicPr>
            <a:picLocks noChangeAspect="1"/>
          </p:cNvPicPr>
          <p:nvPr/>
        </p:nvPicPr>
        <p:blipFill>
          <a:blip r:embed="rId2"/>
          <a:stretch>
            <a:fillRect/>
          </a:stretch>
        </p:blipFill>
        <p:spPr>
          <a:xfrm>
            <a:off x="1779790" y="864722"/>
            <a:ext cx="5584420" cy="3414056"/>
          </a:xfrm>
          <a:prstGeom prst="rect">
            <a:avLst/>
          </a:prstGeom>
        </p:spPr>
      </p:pic>
    </p:spTree>
    <p:extLst>
      <p:ext uri="{BB962C8B-B14F-4D97-AF65-F5344CB8AC3E}">
        <p14:creationId xmlns:p14="http://schemas.microsoft.com/office/powerpoint/2010/main" val="310085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sz="1600" dirty="0" err="1"/>
              <a:t>Percentage</a:t>
            </a:r>
            <a:r>
              <a:rPr lang="es-ES" sz="1600" dirty="0"/>
              <a:t> of </a:t>
            </a:r>
            <a:r>
              <a:rPr lang="es-ES" sz="1600" dirty="0" err="1"/>
              <a:t>HeSCare</a:t>
            </a:r>
            <a:r>
              <a:rPr lang="es-ES" sz="1600" dirty="0"/>
              <a:t> establishments </a:t>
            </a:r>
            <a:r>
              <a:rPr lang="es-ES" sz="1600" dirty="0" err="1"/>
              <a:t>that</a:t>
            </a:r>
            <a:r>
              <a:rPr lang="es-ES" sz="1600" dirty="0"/>
              <a:t> </a:t>
            </a:r>
            <a:r>
              <a:rPr lang="es-ES" sz="1600" dirty="0" err="1"/>
              <a:t>indicate</a:t>
            </a:r>
            <a:r>
              <a:rPr lang="es-ES" sz="1600" dirty="0"/>
              <a:t> </a:t>
            </a:r>
            <a:r>
              <a:rPr lang="es-ES" sz="1600" dirty="0" err="1"/>
              <a:t>that</a:t>
            </a:r>
            <a:r>
              <a:rPr lang="es-ES" sz="1600" dirty="0"/>
              <a:t> </a:t>
            </a:r>
            <a:r>
              <a:rPr lang="es-ES" sz="1600" dirty="0" err="1"/>
              <a:t>health</a:t>
            </a:r>
            <a:r>
              <a:rPr lang="es-ES" sz="1600" dirty="0"/>
              <a:t> and safety </a:t>
            </a:r>
            <a:r>
              <a:rPr lang="es-ES" sz="1600" dirty="0" err="1"/>
              <a:t>is</a:t>
            </a:r>
            <a:r>
              <a:rPr lang="es-ES" sz="1600" dirty="0"/>
              <a:t> </a:t>
            </a:r>
            <a:r>
              <a:rPr lang="es-ES" sz="1600" dirty="0" err="1"/>
              <a:t>regularly</a:t>
            </a:r>
            <a:r>
              <a:rPr lang="es-ES" sz="1600" dirty="0"/>
              <a:t> </a:t>
            </a:r>
            <a:r>
              <a:rPr lang="es-ES" sz="1600" dirty="0" err="1"/>
              <a:t>discussed</a:t>
            </a:r>
            <a:r>
              <a:rPr lang="es-ES" sz="1600" dirty="0"/>
              <a:t> </a:t>
            </a:r>
            <a:r>
              <a:rPr lang="es-ES" sz="1600" dirty="0" err="1"/>
              <a:t>between</a:t>
            </a:r>
            <a:r>
              <a:rPr lang="es-ES" sz="1600" dirty="0"/>
              <a:t> </a:t>
            </a:r>
            <a:r>
              <a:rPr lang="es-ES" sz="1600" dirty="0" err="1"/>
              <a:t>employee</a:t>
            </a:r>
            <a:r>
              <a:rPr lang="es-ES" sz="1600" dirty="0"/>
              <a:t> representatives and </a:t>
            </a:r>
            <a:r>
              <a:rPr lang="es-ES" sz="1600" dirty="0" err="1"/>
              <a:t>the</a:t>
            </a:r>
            <a:r>
              <a:rPr lang="es-ES" sz="1600" dirty="0"/>
              <a:t> </a:t>
            </a:r>
            <a:r>
              <a:rPr lang="es-ES" sz="1600" dirty="0" err="1"/>
              <a:t>management</a:t>
            </a:r>
            <a:br>
              <a:rPr lang="es-ES" sz="1600" dirty="0"/>
            </a:b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115616" y="4227934"/>
            <a:ext cx="5800188" cy="105670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Only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a works council, a trade union, a health and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safety committee or another type of health and safety representative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BF44084-C82A-05A5-4BFC-4ABC05A6F062}"/>
              </a:ext>
            </a:extLst>
          </p:cNvPr>
          <p:cNvPicPr>
            <a:picLocks noChangeAspect="1"/>
          </p:cNvPicPr>
          <p:nvPr/>
        </p:nvPicPr>
        <p:blipFill>
          <a:blip r:embed="rId2"/>
          <a:stretch>
            <a:fillRect/>
          </a:stretch>
        </p:blipFill>
        <p:spPr>
          <a:xfrm>
            <a:off x="2279706" y="1087245"/>
            <a:ext cx="4584589" cy="3140689"/>
          </a:xfrm>
          <a:prstGeom prst="rect">
            <a:avLst/>
          </a:prstGeom>
        </p:spPr>
      </p:pic>
    </p:spTree>
    <p:extLst>
      <p:ext uri="{BB962C8B-B14F-4D97-AF65-F5344CB8AC3E}">
        <p14:creationId xmlns:p14="http://schemas.microsoft.com/office/powerpoint/2010/main" val="1969530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sz="1600" dirty="0" err="1"/>
              <a:t>Percentage</a:t>
            </a:r>
            <a:r>
              <a:rPr lang="es-ES" sz="1600" dirty="0"/>
              <a:t> of </a:t>
            </a:r>
            <a:r>
              <a:rPr lang="es-ES" sz="1600" dirty="0" err="1"/>
              <a:t>HeSCare</a:t>
            </a:r>
            <a:r>
              <a:rPr lang="es-ES" sz="1600" dirty="0"/>
              <a:t> establishments </a:t>
            </a:r>
            <a:r>
              <a:rPr lang="es-ES" sz="1600" dirty="0" err="1"/>
              <a:t>that</a:t>
            </a:r>
            <a:r>
              <a:rPr lang="es-ES" sz="1600" dirty="0"/>
              <a:t> </a:t>
            </a:r>
            <a:r>
              <a:rPr lang="es-ES" sz="1600" dirty="0" err="1"/>
              <a:t>indicate</a:t>
            </a:r>
            <a:r>
              <a:rPr lang="es-ES" sz="1600" dirty="0"/>
              <a:t> </a:t>
            </a:r>
            <a:r>
              <a:rPr lang="es-ES" sz="1600" dirty="0" err="1"/>
              <a:t>that</a:t>
            </a:r>
            <a:r>
              <a:rPr lang="es-ES" sz="1600" dirty="0"/>
              <a:t> </a:t>
            </a:r>
            <a:r>
              <a:rPr lang="es-ES" sz="1600" dirty="0" err="1"/>
              <a:t>health</a:t>
            </a:r>
            <a:r>
              <a:rPr lang="es-ES" sz="1600" dirty="0"/>
              <a:t> and safety </a:t>
            </a:r>
            <a:r>
              <a:rPr lang="es-ES" sz="1600" dirty="0" err="1"/>
              <a:t>is</a:t>
            </a:r>
            <a:r>
              <a:rPr lang="es-ES" sz="1600" dirty="0"/>
              <a:t> </a:t>
            </a:r>
            <a:r>
              <a:rPr lang="es-ES" sz="1600" dirty="0" err="1"/>
              <a:t>regularly</a:t>
            </a:r>
            <a:r>
              <a:rPr lang="es-ES" sz="1600" dirty="0"/>
              <a:t> </a:t>
            </a:r>
            <a:r>
              <a:rPr lang="es-ES" sz="1600" dirty="0" err="1"/>
              <a:t>discussed</a:t>
            </a:r>
            <a:r>
              <a:rPr lang="es-ES" sz="1600" dirty="0"/>
              <a:t> </a:t>
            </a:r>
            <a:r>
              <a:rPr lang="es-ES" sz="1600" dirty="0" err="1"/>
              <a:t>between</a:t>
            </a:r>
            <a:r>
              <a:rPr lang="es-ES" sz="1600" dirty="0"/>
              <a:t> </a:t>
            </a:r>
            <a:r>
              <a:rPr lang="es-ES" sz="1600" dirty="0" err="1"/>
              <a:t>employee</a:t>
            </a:r>
            <a:r>
              <a:rPr lang="es-ES" sz="1600" dirty="0"/>
              <a:t> representatives and </a:t>
            </a:r>
            <a:r>
              <a:rPr lang="es-ES" sz="1600" dirty="0" err="1"/>
              <a:t>the</a:t>
            </a:r>
            <a:r>
              <a:rPr lang="es-ES" sz="1600" dirty="0"/>
              <a:t> </a:t>
            </a:r>
            <a:r>
              <a:rPr lang="es-ES" sz="1600" dirty="0" err="1"/>
              <a:t>management</a:t>
            </a:r>
            <a:r>
              <a:rPr lang="es-ES" sz="1600"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475656" y="4134870"/>
            <a:ext cx="5800188" cy="105670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Only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a works council, a trade union, a health and</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safety committee or another type of health and safety representative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74B4DFD-17B4-2FBB-AF82-9A3EE08F4CC7}"/>
              </a:ext>
            </a:extLst>
          </p:cNvPr>
          <p:cNvPicPr>
            <a:picLocks noChangeAspect="1"/>
          </p:cNvPicPr>
          <p:nvPr/>
        </p:nvPicPr>
        <p:blipFill>
          <a:blip r:embed="rId2"/>
          <a:stretch>
            <a:fillRect/>
          </a:stretch>
        </p:blipFill>
        <p:spPr>
          <a:xfrm>
            <a:off x="2057701" y="1081149"/>
            <a:ext cx="5028598" cy="2981202"/>
          </a:xfrm>
          <a:prstGeom prst="rect">
            <a:avLst/>
          </a:prstGeom>
        </p:spPr>
      </p:pic>
    </p:spTree>
    <p:extLst>
      <p:ext uri="{BB962C8B-B14F-4D97-AF65-F5344CB8AC3E}">
        <p14:creationId xmlns:p14="http://schemas.microsoft.com/office/powerpoint/2010/main" val="23617279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9482"/>
            <a:ext cx="9109177" cy="504056"/>
          </a:xfrm>
        </p:spPr>
        <p:txBody>
          <a:bodyPr/>
          <a:lstStyle/>
          <a:p>
            <a:r>
              <a:rPr lang="es-ES" sz="1600" dirty="0" err="1"/>
              <a:t>Percentage</a:t>
            </a:r>
            <a:r>
              <a:rPr lang="es-ES" sz="1600" dirty="0"/>
              <a:t> of </a:t>
            </a:r>
            <a:r>
              <a:rPr lang="es-ES" sz="1600" dirty="0" err="1"/>
              <a:t>HeSCare</a:t>
            </a:r>
            <a:r>
              <a:rPr lang="es-ES" sz="1600" dirty="0"/>
              <a:t> establishments </a:t>
            </a:r>
            <a:r>
              <a:rPr lang="es-ES" sz="1600" dirty="0" err="1"/>
              <a:t>that</a:t>
            </a:r>
            <a:r>
              <a:rPr lang="es-ES" sz="1600" dirty="0"/>
              <a:t> </a:t>
            </a:r>
            <a:r>
              <a:rPr lang="es-ES" sz="1600" dirty="0" err="1"/>
              <a:t>indicate</a:t>
            </a:r>
            <a:r>
              <a:rPr lang="es-ES" sz="1600" dirty="0"/>
              <a:t> </a:t>
            </a:r>
            <a:r>
              <a:rPr lang="es-ES" sz="1600" dirty="0" err="1"/>
              <a:t>that</a:t>
            </a:r>
            <a:r>
              <a:rPr lang="es-ES" sz="1600" dirty="0"/>
              <a:t> </a:t>
            </a:r>
            <a:r>
              <a:rPr lang="es-ES" sz="1600" dirty="0" err="1"/>
              <a:t>health</a:t>
            </a:r>
            <a:r>
              <a:rPr lang="es-ES" sz="1600" dirty="0"/>
              <a:t> and safety </a:t>
            </a:r>
            <a:r>
              <a:rPr lang="es-ES" sz="1600" dirty="0" err="1"/>
              <a:t>is</a:t>
            </a:r>
            <a:r>
              <a:rPr lang="es-ES" sz="1600" dirty="0"/>
              <a:t> </a:t>
            </a:r>
            <a:r>
              <a:rPr lang="es-ES" sz="1600" dirty="0" err="1"/>
              <a:t>regularly</a:t>
            </a:r>
            <a:r>
              <a:rPr lang="es-ES" sz="1600" dirty="0"/>
              <a:t> </a:t>
            </a:r>
            <a:r>
              <a:rPr lang="es-ES" sz="1600" dirty="0" err="1"/>
              <a:t>discussed</a:t>
            </a:r>
            <a:r>
              <a:rPr lang="es-ES" sz="1600" dirty="0"/>
              <a:t> </a:t>
            </a:r>
            <a:r>
              <a:rPr lang="es-ES" sz="1600" dirty="0" err="1"/>
              <a:t>between</a:t>
            </a:r>
            <a:r>
              <a:rPr lang="es-ES" sz="1600" dirty="0"/>
              <a:t> </a:t>
            </a:r>
            <a:r>
              <a:rPr lang="es-ES" sz="1600" dirty="0" err="1"/>
              <a:t>employee</a:t>
            </a:r>
            <a:r>
              <a:rPr lang="es-ES" sz="1600" dirty="0"/>
              <a:t> representatives and </a:t>
            </a:r>
            <a:r>
              <a:rPr lang="es-ES" sz="1600" dirty="0" err="1"/>
              <a:t>the</a:t>
            </a:r>
            <a:r>
              <a:rPr lang="es-ES" sz="1600" dirty="0"/>
              <a:t> </a:t>
            </a:r>
            <a:r>
              <a:rPr lang="es-ES" sz="1600" dirty="0" err="1"/>
              <a:t>management</a:t>
            </a:r>
            <a:r>
              <a:rPr lang="es-ES" sz="1600" dirty="0"/>
              <a:t> </a:t>
            </a:r>
            <a:br>
              <a:rPr lang="es-ES" sz="1600" dirty="0"/>
            </a:br>
            <a:r>
              <a:rPr lang="es-ES" sz="1200" dirty="0" err="1"/>
              <a:t>by</a:t>
            </a:r>
            <a:r>
              <a:rPr lang="es-ES" sz="1200" dirty="0"/>
              <a:t> country, EU-27 (+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2051720" y="4069786"/>
            <a:ext cx="5800188"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Only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a works council, a trade union, a health and safety committee or another type of health and safety representative in the EU-27, Switzerland, Iceland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10A31550-CCF2-46EE-5E0D-BA11A5B31EB8}"/>
              </a:ext>
            </a:extLst>
          </p:cNvPr>
          <p:cNvPicPr>
            <a:picLocks noChangeAspect="1"/>
          </p:cNvPicPr>
          <p:nvPr/>
        </p:nvPicPr>
        <p:blipFill>
          <a:blip r:embed="rId2"/>
          <a:stretch>
            <a:fillRect/>
          </a:stretch>
        </p:blipFill>
        <p:spPr>
          <a:xfrm>
            <a:off x="1356082" y="1087245"/>
            <a:ext cx="6431837" cy="2969009"/>
          </a:xfrm>
          <a:prstGeom prst="rect">
            <a:avLst/>
          </a:prstGeom>
        </p:spPr>
      </p:pic>
    </p:spTree>
    <p:extLst>
      <p:ext uri="{BB962C8B-B14F-4D97-AF65-F5344CB8AC3E}">
        <p14:creationId xmlns:p14="http://schemas.microsoft.com/office/powerpoint/2010/main" val="659856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9482"/>
            <a:ext cx="9109177" cy="504056"/>
          </a:xfrm>
        </p:spPr>
        <p:txBody>
          <a:bodyPr/>
          <a:lstStyle/>
          <a:p>
            <a:r>
              <a:rPr lang="es-ES" sz="1600" dirty="0" err="1"/>
              <a:t>Percentage</a:t>
            </a:r>
            <a:r>
              <a:rPr lang="es-ES" sz="1600" dirty="0"/>
              <a:t> of establishments </a:t>
            </a:r>
            <a:r>
              <a:rPr lang="es-ES" sz="1600" dirty="0" err="1"/>
              <a:t>indicating</a:t>
            </a:r>
            <a:r>
              <a:rPr lang="es-ES" sz="1600" dirty="0"/>
              <a:t> </a:t>
            </a:r>
            <a:r>
              <a:rPr lang="es-ES" sz="1600" dirty="0" err="1"/>
              <a:t>that</a:t>
            </a:r>
            <a:r>
              <a:rPr lang="es-ES" sz="1600" dirty="0"/>
              <a:t> </a:t>
            </a:r>
            <a:r>
              <a:rPr lang="es-ES" sz="1600" dirty="0" err="1"/>
              <a:t>employees</a:t>
            </a:r>
            <a:r>
              <a:rPr lang="es-ES" sz="1600" dirty="0"/>
              <a:t> are </a:t>
            </a:r>
            <a:r>
              <a:rPr lang="es-ES" sz="1600" dirty="0" err="1"/>
              <a:t>involved</a:t>
            </a:r>
            <a:r>
              <a:rPr lang="es-ES" sz="1600" dirty="0"/>
              <a:t> in </a:t>
            </a:r>
            <a:r>
              <a:rPr lang="es-ES" sz="1600" dirty="0" err="1"/>
              <a:t>the</a:t>
            </a:r>
            <a:r>
              <a:rPr lang="es-ES" sz="1600" dirty="0"/>
              <a:t> </a:t>
            </a:r>
            <a:r>
              <a:rPr lang="es-ES" sz="1600" dirty="0" err="1"/>
              <a:t>design</a:t>
            </a:r>
            <a:r>
              <a:rPr lang="es-ES" sz="1600" dirty="0"/>
              <a:t> and </a:t>
            </a:r>
            <a:r>
              <a:rPr lang="es-ES" sz="1600" dirty="0" err="1"/>
              <a:t>implementation</a:t>
            </a:r>
            <a:r>
              <a:rPr lang="es-ES" sz="1600" dirty="0"/>
              <a:t> of OSH </a:t>
            </a:r>
            <a:r>
              <a:rPr lang="es-ES" sz="1600" dirty="0" err="1"/>
              <a:t>related</a:t>
            </a:r>
            <a:r>
              <a:rPr lang="es-ES" sz="1600" dirty="0"/>
              <a:t> </a:t>
            </a:r>
            <a:r>
              <a:rPr lang="es-ES" sz="1600" dirty="0" err="1"/>
              <a:t>measures</a:t>
            </a:r>
            <a:r>
              <a:rPr lang="es-ES" sz="1600" dirty="0"/>
              <a:t> </a:t>
            </a:r>
            <a:r>
              <a:rPr lang="es-ES" sz="1600" dirty="0" err="1"/>
              <a:t>following</a:t>
            </a:r>
            <a:r>
              <a:rPr lang="es-ES" sz="1600" dirty="0"/>
              <a:t> a </a:t>
            </a:r>
            <a:r>
              <a:rPr lang="es-ES" sz="1600" dirty="0" err="1"/>
              <a:t>risk</a:t>
            </a:r>
            <a:r>
              <a:rPr lang="es-ES" sz="1600" dirty="0"/>
              <a:t> </a:t>
            </a:r>
            <a:r>
              <a:rPr lang="es-ES" sz="1600" dirty="0" err="1"/>
              <a:t>assessment</a:t>
            </a:r>
            <a:r>
              <a:rPr lang="es-ES" sz="1600"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77155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615842" y="4381659"/>
            <a:ext cx="5800188"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establishments that regularly carry out workplace risk assessments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the EU-27.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3D4A9CA-E309-DBB0-209D-6A46743A3F22}"/>
              </a:ext>
            </a:extLst>
          </p:cNvPr>
          <p:cNvPicPr>
            <a:picLocks noChangeAspect="1"/>
          </p:cNvPicPr>
          <p:nvPr/>
        </p:nvPicPr>
        <p:blipFill>
          <a:blip r:embed="rId2"/>
          <a:stretch>
            <a:fillRect/>
          </a:stretch>
        </p:blipFill>
        <p:spPr>
          <a:xfrm>
            <a:off x="1727970" y="915567"/>
            <a:ext cx="5688061" cy="3528392"/>
          </a:xfrm>
          <a:prstGeom prst="rect">
            <a:avLst/>
          </a:prstGeom>
        </p:spPr>
      </p:pic>
    </p:spTree>
    <p:extLst>
      <p:ext uri="{BB962C8B-B14F-4D97-AF65-F5344CB8AC3E}">
        <p14:creationId xmlns:p14="http://schemas.microsoft.com/office/powerpoint/2010/main" val="2897060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sz="1600" dirty="0" err="1"/>
              <a:t>Percentage</a:t>
            </a:r>
            <a:r>
              <a:rPr lang="es-ES" sz="1600" dirty="0"/>
              <a:t> of </a:t>
            </a:r>
            <a:r>
              <a:rPr lang="es-ES" sz="1600" dirty="0" err="1"/>
              <a:t>HeSCare</a:t>
            </a:r>
            <a:r>
              <a:rPr lang="es-ES" sz="1600" dirty="0"/>
              <a:t> sector establishments </a:t>
            </a:r>
            <a:r>
              <a:rPr lang="es-ES" sz="1600" dirty="0" err="1"/>
              <a:t>where</a:t>
            </a:r>
            <a:r>
              <a:rPr lang="es-ES" sz="1600" dirty="0"/>
              <a:t> </a:t>
            </a:r>
            <a:r>
              <a:rPr lang="es-ES" sz="1600" dirty="0" err="1"/>
              <a:t>employees</a:t>
            </a:r>
            <a:r>
              <a:rPr lang="es-ES" sz="1600" dirty="0"/>
              <a:t> are </a:t>
            </a:r>
            <a:r>
              <a:rPr lang="es-ES" sz="1600" dirty="0" err="1"/>
              <a:t>usually</a:t>
            </a:r>
            <a:r>
              <a:rPr lang="es-ES" sz="1600" dirty="0"/>
              <a:t> </a:t>
            </a:r>
            <a:r>
              <a:rPr lang="es-ES" sz="1600" dirty="0" err="1"/>
              <a:t>involved</a:t>
            </a:r>
            <a:r>
              <a:rPr lang="es-ES" sz="1600" dirty="0"/>
              <a:t> in </a:t>
            </a:r>
            <a:r>
              <a:rPr lang="es-ES" sz="1600" dirty="0" err="1"/>
              <a:t>the</a:t>
            </a:r>
            <a:r>
              <a:rPr lang="es-ES" sz="1600" dirty="0"/>
              <a:t> </a:t>
            </a:r>
            <a:r>
              <a:rPr lang="es-ES" sz="1600" dirty="0" err="1"/>
              <a:t>design</a:t>
            </a:r>
            <a:r>
              <a:rPr lang="es-ES" sz="1600" dirty="0"/>
              <a:t> and </a:t>
            </a:r>
            <a:r>
              <a:rPr lang="es-ES" sz="1600" dirty="0" err="1"/>
              <a:t>implementation</a:t>
            </a:r>
            <a:r>
              <a:rPr lang="es-ES" sz="1600" dirty="0"/>
              <a:t> of OSH </a:t>
            </a:r>
            <a:r>
              <a:rPr lang="es-ES" sz="1600" dirty="0" err="1"/>
              <a:t>related</a:t>
            </a:r>
            <a:r>
              <a:rPr lang="es-ES" sz="1600" dirty="0"/>
              <a:t> </a:t>
            </a:r>
            <a:r>
              <a:rPr lang="es-ES" sz="1600" dirty="0" err="1"/>
              <a:t>measures</a:t>
            </a:r>
            <a:r>
              <a:rPr lang="es-ES" sz="1600" dirty="0"/>
              <a:t> </a:t>
            </a:r>
            <a:r>
              <a:rPr lang="es-ES" sz="1600" dirty="0" err="1"/>
              <a:t>following</a:t>
            </a:r>
            <a:r>
              <a:rPr lang="es-ES" sz="1600" dirty="0"/>
              <a:t> a </a:t>
            </a:r>
            <a:r>
              <a:rPr lang="es-ES" sz="1600" dirty="0" err="1"/>
              <a:t>risk</a:t>
            </a:r>
            <a:r>
              <a:rPr lang="es-ES" sz="1600" dirty="0"/>
              <a:t> </a:t>
            </a:r>
            <a:r>
              <a:rPr lang="es-ES" sz="1600" dirty="0" err="1"/>
              <a:t>assessment</a:t>
            </a:r>
            <a:br>
              <a:rPr lang="es-ES" sz="1600" dirty="0"/>
            </a:b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069910" y="4043089"/>
            <a:ext cx="5800188"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regularly carry out</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workplace risk assessments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BA79E90-2C65-CE02-E50D-DD6DCF380BCD}"/>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1297859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9482"/>
            <a:ext cx="9109177" cy="504056"/>
          </a:xfrm>
        </p:spPr>
        <p:txBody>
          <a:bodyPr/>
          <a:lstStyle/>
          <a:p>
            <a:r>
              <a:rPr lang="es-ES" sz="1600" dirty="0" err="1"/>
              <a:t>Percentage</a:t>
            </a:r>
            <a:r>
              <a:rPr lang="es-ES" sz="1600" dirty="0"/>
              <a:t> of </a:t>
            </a:r>
            <a:r>
              <a:rPr lang="es-ES" sz="1600" dirty="0" err="1"/>
              <a:t>HeSCare</a:t>
            </a:r>
            <a:r>
              <a:rPr lang="es-ES" sz="1600" dirty="0"/>
              <a:t> establishments </a:t>
            </a:r>
            <a:r>
              <a:rPr lang="es-ES" sz="1600" dirty="0" err="1"/>
              <a:t>indicating</a:t>
            </a:r>
            <a:r>
              <a:rPr lang="es-ES" sz="1600" dirty="0"/>
              <a:t> </a:t>
            </a:r>
            <a:r>
              <a:rPr lang="es-ES" sz="1600" dirty="0" err="1"/>
              <a:t>that</a:t>
            </a:r>
            <a:r>
              <a:rPr lang="es-ES" sz="1600" dirty="0"/>
              <a:t> </a:t>
            </a:r>
            <a:r>
              <a:rPr lang="es-ES" sz="1600" dirty="0" err="1"/>
              <a:t>employees</a:t>
            </a:r>
            <a:r>
              <a:rPr lang="es-ES" sz="1600" dirty="0"/>
              <a:t> are </a:t>
            </a:r>
            <a:r>
              <a:rPr lang="es-ES" sz="1600" dirty="0" err="1"/>
              <a:t>involved</a:t>
            </a:r>
            <a:r>
              <a:rPr lang="es-ES" sz="1600" dirty="0"/>
              <a:t> in </a:t>
            </a:r>
            <a:r>
              <a:rPr lang="es-ES" sz="1600" dirty="0" err="1"/>
              <a:t>the</a:t>
            </a:r>
            <a:r>
              <a:rPr lang="es-ES" sz="1600" dirty="0"/>
              <a:t> </a:t>
            </a:r>
            <a:r>
              <a:rPr lang="es-ES" sz="1600" dirty="0" err="1"/>
              <a:t>design</a:t>
            </a:r>
            <a:r>
              <a:rPr lang="es-ES" sz="1600" dirty="0"/>
              <a:t> and </a:t>
            </a:r>
            <a:r>
              <a:rPr lang="es-ES" sz="1600" dirty="0" err="1"/>
              <a:t>implementation</a:t>
            </a:r>
            <a:r>
              <a:rPr lang="es-ES" sz="1600" dirty="0"/>
              <a:t> of OSH </a:t>
            </a:r>
            <a:r>
              <a:rPr lang="es-ES" sz="1600" dirty="0" err="1"/>
              <a:t>related</a:t>
            </a:r>
            <a:r>
              <a:rPr lang="es-ES" sz="1600" dirty="0"/>
              <a:t> </a:t>
            </a:r>
            <a:r>
              <a:rPr lang="es-ES" sz="1600" dirty="0" err="1"/>
              <a:t>measures</a:t>
            </a:r>
            <a:r>
              <a:rPr lang="es-ES" sz="1600" dirty="0"/>
              <a:t> </a:t>
            </a:r>
            <a:r>
              <a:rPr lang="es-ES" sz="1600" dirty="0" err="1"/>
              <a:t>following</a:t>
            </a:r>
            <a:r>
              <a:rPr lang="es-ES" sz="1600" dirty="0"/>
              <a:t> a </a:t>
            </a:r>
            <a:r>
              <a:rPr lang="es-ES" sz="1600" dirty="0" err="1"/>
              <a:t>risk</a:t>
            </a:r>
            <a:r>
              <a:rPr lang="es-ES" sz="1600" dirty="0"/>
              <a:t> </a:t>
            </a:r>
            <a:r>
              <a:rPr lang="es-ES" sz="1600" dirty="0" err="1"/>
              <a:t>assessment</a:t>
            </a:r>
            <a:br>
              <a:rPr lang="es-ES" sz="1600" dirty="0"/>
            </a:br>
            <a:r>
              <a:rPr lang="es-ES" sz="1200" dirty="0" err="1"/>
              <a:t>by</a:t>
            </a:r>
            <a:r>
              <a:rPr lang="es-ES" sz="1200" dirty="0"/>
              <a:t> country, EU-27 (+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2117751" y="4332153"/>
            <a:ext cx="5800188"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8D98D8E-7BCE-9746-7E9D-1AF0C8F0EBA2}"/>
              </a:ext>
            </a:extLst>
          </p:cNvPr>
          <p:cNvPicPr>
            <a:picLocks noChangeAspect="1"/>
          </p:cNvPicPr>
          <p:nvPr/>
        </p:nvPicPr>
        <p:blipFill>
          <a:blip r:embed="rId2"/>
          <a:stretch>
            <a:fillRect/>
          </a:stretch>
        </p:blipFill>
        <p:spPr>
          <a:xfrm>
            <a:off x="1231103" y="837000"/>
            <a:ext cx="6681795" cy="3519680"/>
          </a:xfrm>
          <a:prstGeom prst="rect">
            <a:avLst/>
          </a:prstGeom>
        </p:spPr>
      </p:pic>
    </p:spTree>
    <p:extLst>
      <p:ext uri="{BB962C8B-B14F-4D97-AF65-F5344CB8AC3E}">
        <p14:creationId xmlns:p14="http://schemas.microsoft.com/office/powerpoint/2010/main" val="3523213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9482"/>
            <a:ext cx="9109177" cy="504056"/>
          </a:xfrm>
        </p:spPr>
        <p:txBody>
          <a:bodyPr/>
          <a:lstStyle/>
          <a:p>
            <a:r>
              <a:rPr lang="es-ES" sz="1600" dirty="0" err="1"/>
              <a:t>Percentage</a:t>
            </a:r>
            <a:r>
              <a:rPr lang="es-ES" sz="1600" dirty="0"/>
              <a:t> of establishments </a:t>
            </a:r>
            <a:r>
              <a:rPr lang="es-ES" sz="1600" dirty="0" err="1"/>
              <a:t>where</a:t>
            </a:r>
            <a:r>
              <a:rPr lang="es-ES" sz="1600" dirty="0"/>
              <a:t> </a:t>
            </a:r>
            <a:r>
              <a:rPr lang="es-ES" sz="1600" dirty="0" err="1"/>
              <a:t>employees</a:t>
            </a:r>
            <a:r>
              <a:rPr lang="es-ES" sz="1600" dirty="0"/>
              <a:t> </a:t>
            </a:r>
            <a:r>
              <a:rPr lang="es-ES" sz="1600" dirty="0" err="1"/>
              <a:t>have</a:t>
            </a:r>
            <a:r>
              <a:rPr lang="es-ES" sz="1600" dirty="0"/>
              <a:t> a role in </a:t>
            </a:r>
            <a:r>
              <a:rPr lang="es-ES" sz="1600" dirty="0" err="1"/>
              <a:t>the</a:t>
            </a:r>
            <a:r>
              <a:rPr lang="es-ES" sz="1600" dirty="0"/>
              <a:t> </a:t>
            </a:r>
            <a:r>
              <a:rPr lang="es-ES" sz="1600" dirty="0" err="1"/>
              <a:t>design</a:t>
            </a:r>
            <a:r>
              <a:rPr lang="es-ES" sz="1600" dirty="0"/>
              <a:t> and set-up of </a:t>
            </a:r>
            <a:r>
              <a:rPr lang="es-ES" sz="1600" dirty="0" err="1"/>
              <a:t>measures</a:t>
            </a:r>
            <a:r>
              <a:rPr lang="es-ES" sz="1600" dirty="0"/>
              <a:t> </a:t>
            </a:r>
            <a:r>
              <a:rPr lang="es-ES" sz="1600" dirty="0" err="1"/>
              <a:t>to</a:t>
            </a:r>
            <a:r>
              <a:rPr lang="es-ES" sz="1600" dirty="0"/>
              <a:t> </a:t>
            </a:r>
            <a:r>
              <a:rPr lang="es-ES" sz="1600" dirty="0" err="1"/>
              <a:t>address</a:t>
            </a:r>
            <a:r>
              <a:rPr lang="es-ES" sz="1600" dirty="0"/>
              <a:t> </a:t>
            </a:r>
            <a:r>
              <a:rPr lang="es-ES" sz="1600" dirty="0" err="1"/>
              <a:t>psychosocial</a:t>
            </a:r>
            <a:r>
              <a:rPr lang="es-ES" sz="1600" dirty="0"/>
              <a:t> </a:t>
            </a:r>
            <a:r>
              <a:rPr lang="es-ES" sz="1600" dirty="0" err="1"/>
              <a:t>risks</a:t>
            </a:r>
            <a:r>
              <a:rPr lang="es-ES" sz="1600"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964279" y="4244432"/>
            <a:ext cx="5800188"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D5B5886-1064-1DC2-8F8E-9BE6A2C639F7}"/>
              </a:ext>
            </a:extLst>
          </p:cNvPr>
          <p:cNvPicPr>
            <a:picLocks noChangeAspect="1"/>
          </p:cNvPicPr>
          <p:nvPr/>
        </p:nvPicPr>
        <p:blipFill>
          <a:blip r:embed="rId2"/>
          <a:stretch>
            <a:fillRect/>
          </a:stretch>
        </p:blipFill>
        <p:spPr>
          <a:xfrm>
            <a:off x="1392661" y="1055733"/>
            <a:ext cx="6358679" cy="3174910"/>
          </a:xfrm>
          <a:prstGeom prst="rect">
            <a:avLst/>
          </a:prstGeom>
        </p:spPr>
      </p:pic>
    </p:spTree>
    <p:extLst>
      <p:ext uri="{BB962C8B-B14F-4D97-AF65-F5344CB8AC3E}">
        <p14:creationId xmlns:p14="http://schemas.microsoft.com/office/powerpoint/2010/main" val="2719862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9482"/>
            <a:ext cx="9109177" cy="504056"/>
          </a:xfrm>
        </p:spPr>
        <p:txBody>
          <a:bodyPr/>
          <a:lstStyle/>
          <a:p>
            <a:r>
              <a:rPr lang="es-ES" sz="1600" dirty="0" err="1"/>
              <a:t>Percentage</a:t>
            </a:r>
            <a:r>
              <a:rPr lang="es-ES" sz="1600" dirty="0"/>
              <a:t> of </a:t>
            </a:r>
            <a:r>
              <a:rPr lang="es-ES" sz="1600" dirty="0" err="1"/>
              <a:t>HeSCare</a:t>
            </a:r>
            <a:r>
              <a:rPr lang="es-ES" sz="1600" dirty="0"/>
              <a:t> establishments </a:t>
            </a:r>
            <a:r>
              <a:rPr lang="es-ES" sz="1600" dirty="0" err="1"/>
              <a:t>where</a:t>
            </a:r>
            <a:r>
              <a:rPr lang="es-ES" sz="1600" dirty="0"/>
              <a:t> </a:t>
            </a:r>
            <a:r>
              <a:rPr lang="es-ES" sz="1600" dirty="0" err="1"/>
              <a:t>employees</a:t>
            </a:r>
            <a:r>
              <a:rPr lang="es-ES" sz="1600" dirty="0"/>
              <a:t> </a:t>
            </a:r>
            <a:r>
              <a:rPr lang="es-ES" sz="1600" dirty="0" err="1"/>
              <a:t>have</a:t>
            </a:r>
            <a:r>
              <a:rPr lang="es-ES" sz="1600" dirty="0"/>
              <a:t> a role in </a:t>
            </a:r>
            <a:r>
              <a:rPr lang="es-ES" sz="1600" dirty="0" err="1"/>
              <a:t>the</a:t>
            </a:r>
            <a:r>
              <a:rPr lang="es-ES" sz="1600" dirty="0"/>
              <a:t> </a:t>
            </a:r>
            <a:r>
              <a:rPr lang="es-ES" sz="1600" dirty="0" err="1"/>
              <a:t>design</a:t>
            </a:r>
            <a:r>
              <a:rPr lang="es-ES" sz="1600" dirty="0"/>
              <a:t> and set-up of </a:t>
            </a:r>
            <a:r>
              <a:rPr lang="es-ES" sz="1600" dirty="0" err="1"/>
              <a:t>measures</a:t>
            </a:r>
            <a:r>
              <a:rPr lang="es-ES" sz="1600" dirty="0"/>
              <a:t> </a:t>
            </a:r>
            <a:r>
              <a:rPr lang="es-ES" sz="1600" dirty="0" err="1"/>
              <a:t>to</a:t>
            </a:r>
            <a:r>
              <a:rPr lang="es-ES" sz="1600" dirty="0"/>
              <a:t> </a:t>
            </a:r>
            <a:r>
              <a:rPr lang="es-ES" sz="1600" dirty="0" err="1"/>
              <a:t>address</a:t>
            </a:r>
            <a:r>
              <a:rPr lang="es-ES" sz="1600" dirty="0"/>
              <a:t> </a:t>
            </a:r>
            <a:r>
              <a:rPr lang="es-ES" sz="1600" dirty="0" err="1"/>
              <a:t>psychosocial</a:t>
            </a:r>
            <a:r>
              <a:rPr lang="es-ES" sz="1600" dirty="0"/>
              <a:t> </a:t>
            </a:r>
            <a:r>
              <a:rPr lang="es-ES" sz="1600" dirty="0" err="1"/>
              <a:t>risks</a:t>
            </a:r>
            <a:r>
              <a:rPr lang="es-ES" sz="1600"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115616" y="4064455"/>
            <a:ext cx="5800188"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have introduced</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different measures to prevent psychosocial risks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E15421D-5826-0E13-5895-5C9CD604F5D5}"/>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3422001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59482"/>
            <a:ext cx="9109177" cy="504056"/>
          </a:xfrm>
        </p:spPr>
        <p:txBody>
          <a:bodyPr/>
          <a:lstStyle/>
          <a:p>
            <a:r>
              <a:rPr lang="es-ES" sz="1600" dirty="0" err="1"/>
              <a:t>Percentage</a:t>
            </a:r>
            <a:r>
              <a:rPr lang="es-ES" sz="1600" dirty="0"/>
              <a:t> of </a:t>
            </a:r>
            <a:r>
              <a:rPr lang="es-ES" sz="1600" dirty="0" err="1"/>
              <a:t>HeSCare</a:t>
            </a:r>
            <a:r>
              <a:rPr lang="es-ES" sz="1600" dirty="0"/>
              <a:t> establishments </a:t>
            </a:r>
            <a:r>
              <a:rPr lang="es-ES" sz="1600" dirty="0" err="1"/>
              <a:t>where</a:t>
            </a:r>
            <a:r>
              <a:rPr lang="es-ES" sz="1600" dirty="0"/>
              <a:t> </a:t>
            </a:r>
            <a:r>
              <a:rPr lang="es-ES" sz="1600" dirty="0" err="1"/>
              <a:t>employees</a:t>
            </a:r>
            <a:r>
              <a:rPr lang="es-ES" sz="1600" dirty="0"/>
              <a:t> </a:t>
            </a:r>
            <a:r>
              <a:rPr lang="es-ES" sz="1600" dirty="0" err="1"/>
              <a:t>have</a:t>
            </a:r>
            <a:r>
              <a:rPr lang="es-ES" sz="1600" dirty="0"/>
              <a:t> a role in </a:t>
            </a:r>
            <a:r>
              <a:rPr lang="es-ES" sz="1600" dirty="0" err="1"/>
              <a:t>the</a:t>
            </a:r>
            <a:r>
              <a:rPr lang="es-ES" sz="1600" dirty="0"/>
              <a:t> </a:t>
            </a:r>
            <a:r>
              <a:rPr lang="es-ES" sz="1600" dirty="0" err="1"/>
              <a:t>design</a:t>
            </a:r>
            <a:r>
              <a:rPr lang="es-ES" sz="1600" dirty="0"/>
              <a:t> and set-up of </a:t>
            </a:r>
            <a:r>
              <a:rPr lang="es-ES" sz="1600" dirty="0" err="1"/>
              <a:t>measures</a:t>
            </a:r>
            <a:r>
              <a:rPr lang="es-ES" sz="1600" dirty="0"/>
              <a:t> </a:t>
            </a:r>
            <a:r>
              <a:rPr lang="es-ES" sz="1600" dirty="0" err="1"/>
              <a:t>to</a:t>
            </a:r>
            <a:r>
              <a:rPr lang="es-ES" sz="1600" dirty="0"/>
              <a:t> </a:t>
            </a:r>
            <a:r>
              <a:rPr lang="es-ES" sz="1600" dirty="0" err="1"/>
              <a:t>address</a:t>
            </a:r>
            <a:r>
              <a:rPr lang="es-ES" sz="1600" dirty="0"/>
              <a:t> </a:t>
            </a:r>
            <a:r>
              <a:rPr lang="es-ES" sz="1600" dirty="0" err="1"/>
              <a:t>psychosocial</a:t>
            </a:r>
            <a:r>
              <a:rPr lang="es-ES" sz="1600" dirty="0"/>
              <a:t> </a:t>
            </a:r>
            <a:r>
              <a:rPr lang="es-ES" sz="1600" dirty="0" err="1"/>
              <a:t>risks</a:t>
            </a:r>
            <a:r>
              <a:rPr lang="es-ES" sz="1600" dirty="0"/>
              <a:t>, </a:t>
            </a:r>
            <a:r>
              <a:rPr lang="es-ES" sz="1200" dirty="0" err="1"/>
              <a:t>by</a:t>
            </a:r>
            <a:r>
              <a:rPr lang="es-ES" sz="1200" dirty="0"/>
              <a:t> country, EU-27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827584" y="4227934"/>
            <a:ext cx="7645717"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have introduced different measures to</a:t>
            </a:r>
            <a:r>
              <a:rPr lang="en-GB" sz="900" dirty="0">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prevent psychosocial risks in the EU-27, Switzerland, Iceland and Norway</a:t>
            </a:r>
            <a:r>
              <a:rPr lang="en-GB" sz="900" dirty="0">
                <a:latin typeface="Arial" panose="020B0604020202020204" pitchFamily="34" charset="0"/>
                <a:ea typeface="Times New Roman" panose="02020603050405020304" pitchFamily="18" charset="0"/>
                <a:cs typeface="Times New Roman" panose="02020603050405020304" pitchFamily="18" charset="0"/>
              </a:rPr>
              <a:t>.</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10A40AC-EC43-B0AD-D5AE-49E3CB03969E}"/>
              </a:ext>
            </a:extLst>
          </p:cNvPr>
          <p:cNvPicPr>
            <a:picLocks noChangeAspect="1"/>
          </p:cNvPicPr>
          <p:nvPr/>
        </p:nvPicPr>
        <p:blipFill>
          <a:blip r:embed="rId2"/>
          <a:stretch>
            <a:fillRect/>
          </a:stretch>
        </p:blipFill>
        <p:spPr>
          <a:xfrm>
            <a:off x="682415" y="987574"/>
            <a:ext cx="7779170" cy="3246918"/>
          </a:xfrm>
          <a:prstGeom prst="rect">
            <a:avLst/>
          </a:prstGeom>
        </p:spPr>
      </p:pic>
    </p:spTree>
    <p:extLst>
      <p:ext uri="{BB962C8B-B14F-4D97-AF65-F5344CB8AC3E}">
        <p14:creationId xmlns:p14="http://schemas.microsoft.com/office/powerpoint/2010/main" val="4058723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a:t>
            </a:r>
            <a:endParaRPr lang="el-GR" dirty="0"/>
          </a:p>
        </p:txBody>
      </p:sp>
      <p:sp>
        <p:nvSpPr>
          <p:cNvPr id="6" name="Θέση περιεχομένου 2">
            <a:extLst>
              <a:ext uri="{FF2B5EF4-FFF2-40B4-BE49-F238E27FC236}">
                <a16:creationId xmlns:a16="http://schemas.microsoft.com/office/drawing/2014/main" id="{999F49E6-3752-6E64-332F-4403EA9D69A9}"/>
              </a:ext>
            </a:extLst>
          </p:cNvPr>
          <p:cNvSpPr>
            <a:spLocks noGrp="1"/>
          </p:cNvSpPr>
          <p:nvPr>
            <p:ph sz="half" idx="1"/>
          </p:nvPr>
        </p:nvSpPr>
        <p:spPr>
          <a:xfrm>
            <a:off x="467545" y="732267"/>
            <a:ext cx="4032447" cy="3678966"/>
          </a:xfrm>
        </p:spPr>
        <p:txBody>
          <a:bodyPr>
            <a:normAutofit/>
          </a:bodyPr>
          <a:lstStyle/>
          <a:p>
            <a:pPr marL="0" indent="0">
              <a:buNone/>
            </a:pPr>
            <a:r>
              <a:rPr lang="en-GB" sz="1500" b="0" dirty="0"/>
              <a:t>This PPT is based on the following report:</a:t>
            </a:r>
          </a:p>
          <a:p>
            <a:pPr marL="0" indent="0">
              <a:buNone/>
            </a:pPr>
            <a:endParaRPr lang="en-GB" sz="1500" b="0" dirty="0">
              <a:solidFill>
                <a:srgbClr val="FF0000"/>
              </a:solidFill>
            </a:endParaRPr>
          </a:p>
          <a:p>
            <a:pPr marL="189000" lvl="1" indent="0">
              <a:buNone/>
            </a:pPr>
            <a:r>
              <a:rPr lang="en-GB" sz="1500" dirty="0"/>
              <a:t>EU-OSHA, </a:t>
            </a:r>
            <a:r>
              <a:rPr lang="en-GB" sz="1500" i="1" dirty="0"/>
              <a:t>OSH in figures in the health and social care sector </a:t>
            </a:r>
            <a:r>
              <a:rPr lang="en-GB" sz="1500" dirty="0"/>
              <a:t>(Chapter 6), 2024. </a:t>
            </a:r>
          </a:p>
          <a:p>
            <a:pPr marL="189000" lvl="1" indent="0">
              <a:buNone/>
            </a:pPr>
            <a:endParaRPr lang="en-GB" sz="1500" dirty="0"/>
          </a:p>
          <a:p>
            <a:pPr marL="189000" lvl="1" indent="0">
              <a:buNone/>
            </a:pPr>
            <a:r>
              <a:rPr lang="en-GB" sz="1500" dirty="0">
                <a:hlinkClick r:id="rId3"/>
              </a:rPr>
              <a:t>https://osha.europa.eu/en/publications/osh-figures-health-and-social-care-sector</a:t>
            </a:r>
            <a:r>
              <a:rPr lang="en-GB" sz="1500" dirty="0"/>
              <a:t> </a:t>
            </a:r>
          </a:p>
          <a:p>
            <a:pPr marL="0" indent="0">
              <a:buNone/>
            </a:pPr>
            <a:endParaRPr lang="en-GB" sz="1500" dirty="0"/>
          </a:p>
          <a:p>
            <a:pPr marL="0" indent="0">
              <a:buNone/>
            </a:pPr>
            <a:endParaRPr lang="en-GB" sz="1500" dirty="0"/>
          </a:p>
        </p:txBody>
      </p:sp>
      <p:pic>
        <p:nvPicPr>
          <p:cNvPr id="7" name="Picture 6">
            <a:extLst>
              <a:ext uri="{FF2B5EF4-FFF2-40B4-BE49-F238E27FC236}">
                <a16:creationId xmlns:a16="http://schemas.microsoft.com/office/drawing/2014/main" id="{BDA341BD-5888-D4F4-EE81-2589DCB101CA}"/>
              </a:ext>
            </a:extLst>
          </p:cNvPr>
          <p:cNvPicPr>
            <a:picLocks noChangeAspect="1"/>
          </p:cNvPicPr>
          <p:nvPr/>
        </p:nvPicPr>
        <p:blipFill>
          <a:blip r:embed="rId4"/>
          <a:stretch>
            <a:fillRect/>
          </a:stretch>
        </p:blipFill>
        <p:spPr>
          <a:xfrm>
            <a:off x="5220072" y="309770"/>
            <a:ext cx="3071759" cy="4320000"/>
          </a:xfrm>
          <a:prstGeom prst="rect">
            <a:avLst/>
          </a:prstGeom>
        </p:spPr>
      </p:pic>
    </p:spTree>
    <p:extLst>
      <p:ext uri="{BB962C8B-B14F-4D97-AF65-F5344CB8AC3E}">
        <p14:creationId xmlns:p14="http://schemas.microsoft.com/office/powerpoint/2010/main" val="4184862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881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B62B0E-315E-37C2-D38E-09047BF3AFC2}"/>
              </a:ext>
            </a:extLst>
          </p:cNvPr>
          <p:cNvSpPr txBox="1"/>
          <p:nvPr/>
        </p:nvSpPr>
        <p:spPr>
          <a:xfrm>
            <a:off x="597146" y="1003731"/>
            <a:ext cx="7863286" cy="3724096"/>
          </a:xfrm>
          <a:prstGeom prst="rect">
            <a:avLst/>
          </a:prstGeom>
          <a:noFill/>
        </p:spPr>
        <p:txBody>
          <a:bodyPr wrap="square" rtlCol="0">
            <a:spAutoFit/>
          </a:bodyPr>
          <a:lstStyle/>
          <a:p>
            <a:pPr indent="-635" eaLnBrk="0" hangingPunct="0">
              <a:spcBef>
                <a:spcPts val="370"/>
              </a:spcBef>
            </a:pPr>
            <a:r>
              <a:rPr lang="en-GB" sz="1100" b="1" kern="0" spc="-5" dirty="0">
                <a:solidFill>
                  <a:srgbClr val="003399"/>
                </a:solidFill>
                <a:effectLst/>
                <a:latin typeface="Arial" panose="020B0604020202020204" pitchFamily="34" charset="0"/>
                <a:ea typeface="SimSun" panose="02010600030101010101" pitchFamily="2" charset="-122"/>
              </a:rPr>
              <a:t>Authors</a:t>
            </a:r>
            <a:r>
              <a:rPr lang="en-GB" sz="1100" kern="0" spc="-5" dirty="0">
                <a:solidFill>
                  <a:srgbClr val="003399"/>
                </a:solidFill>
                <a:effectLst/>
                <a:latin typeface="Arial" panose="020B0604020202020204" pitchFamily="34" charset="0"/>
                <a:ea typeface="SimSun" panose="02010600030101010101" pitchFamily="2" charset="-122"/>
              </a:rPr>
              <a:t>:</a:t>
            </a:r>
            <a:r>
              <a:rPr lang="en-GB" sz="1100" kern="0" spc="-50" dirty="0">
                <a:solidFill>
                  <a:srgbClr val="003399"/>
                </a:solidFill>
                <a:effectLst/>
                <a:latin typeface="Arial" panose="020B0604020202020204" pitchFamily="34" charset="0"/>
                <a:ea typeface="SimSun" panose="02010600030101010101" pitchFamily="2" charset="-122"/>
              </a:rPr>
              <a:t> Paul </a:t>
            </a:r>
            <a:r>
              <a:rPr lang="en-GB" sz="1100" kern="0" spc="-50" dirty="0" err="1">
                <a:solidFill>
                  <a:srgbClr val="003399"/>
                </a:solidFill>
                <a:effectLst/>
                <a:latin typeface="Arial" panose="020B0604020202020204" pitchFamily="34" charset="0"/>
                <a:ea typeface="SimSun" panose="02010600030101010101" pitchFamily="2" charset="-122"/>
              </a:rPr>
              <a:t>Vroonhof</a:t>
            </a:r>
            <a:r>
              <a:rPr lang="en-GB" sz="1100" kern="0" spc="-50" dirty="0">
                <a:solidFill>
                  <a:srgbClr val="003399"/>
                </a:solidFill>
                <a:effectLst/>
                <a:latin typeface="Arial" panose="020B0604020202020204" pitchFamily="34" charset="0"/>
                <a:ea typeface="SimSun" panose="02010600030101010101" pitchFamily="2" charset="-122"/>
              </a:rPr>
              <a:t>, Martin Clarke, Jacqueline </a:t>
            </a:r>
            <a:r>
              <a:rPr lang="en-GB" sz="1100" kern="0" spc="-50" dirty="0" err="1">
                <a:solidFill>
                  <a:srgbClr val="003399"/>
                </a:solidFill>
                <a:effectLst/>
                <a:latin typeface="Arial" panose="020B0604020202020204" pitchFamily="34" charset="0"/>
                <a:ea typeface="SimSun" panose="02010600030101010101" pitchFamily="2" charset="-122"/>
              </a:rPr>
              <a:t>Snijders</a:t>
            </a:r>
            <a:r>
              <a:rPr lang="en-GB" sz="1100" kern="0" spc="-50" dirty="0">
                <a:solidFill>
                  <a:srgbClr val="003399"/>
                </a:solidFill>
                <a:effectLst/>
                <a:latin typeface="Arial" panose="020B0604020202020204" pitchFamily="34" charset="0"/>
                <a:ea typeface="SimSun" panose="02010600030101010101" pitchFamily="2" charset="-122"/>
              </a:rPr>
              <a:t>, Jan de Kok, Marijke </a:t>
            </a:r>
            <a:r>
              <a:rPr lang="en-GB" sz="1100" kern="0" spc="-50" dirty="0" err="1">
                <a:solidFill>
                  <a:srgbClr val="003399"/>
                </a:solidFill>
                <a:effectLst/>
                <a:latin typeface="Arial" panose="020B0604020202020204" pitchFamily="34" charset="0"/>
                <a:ea typeface="SimSun" panose="02010600030101010101" pitchFamily="2" charset="-122"/>
              </a:rPr>
              <a:t>Beulen</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Panteia</a:t>
            </a:r>
            <a:r>
              <a:rPr lang="en-GB" sz="1100" kern="0" spc="-50" dirty="0">
                <a:solidFill>
                  <a:srgbClr val="003399"/>
                </a:solidFill>
                <a:effectLst/>
                <a:latin typeface="Arial" panose="020B0604020202020204" pitchFamily="34" charset="0"/>
                <a:ea typeface="SimSun" panose="02010600030101010101" pitchFamily="2" charset="-122"/>
              </a:rPr>
              <a:t>), Peter van </a:t>
            </a:r>
            <a:r>
              <a:rPr lang="en-GB" sz="1100" kern="0" spc="-50" dirty="0" err="1">
                <a:solidFill>
                  <a:srgbClr val="003399"/>
                </a:solidFill>
                <a:effectLst/>
                <a:latin typeface="Arial" panose="020B0604020202020204" pitchFamily="34" charset="0"/>
                <a:ea typeface="SimSun" panose="02010600030101010101" pitchFamily="2" charset="-122"/>
              </a:rPr>
              <a:t>Scheijndel</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Pim</a:t>
            </a:r>
            <a:r>
              <a:rPr lang="en-GB" sz="1100" kern="0" spc="-50" dirty="0">
                <a:solidFill>
                  <a:srgbClr val="003399"/>
                </a:solidFill>
                <a:effectLst/>
                <a:latin typeface="Arial" panose="020B0604020202020204" pitchFamily="34" charset="0"/>
                <a:ea typeface="SimSun" panose="02010600030101010101" pitchFamily="2" charset="-122"/>
              </a:rPr>
              <a:t> van </a:t>
            </a:r>
            <a:r>
              <a:rPr lang="en-GB" sz="1100" kern="0" spc="-50" dirty="0" err="1">
                <a:solidFill>
                  <a:srgbClr val="003399"/>
                </a:solidFill>
                <a:effectLst/>
                <a:latin typeface="Arial" panose="020B0604020202020204" pitchFamily="34" charset="0"/>
                <a:ea typeface="SimSun" panose="02010600030101010101" pitchFamily="2" charset="-122"/>
              </a:rPr>
              <a:t>Dorst</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vhp</a:t>
            </a:r>
            <a:r>
              <a:rPr lang="en-GB" sz="1100" kern="0" spc="-50" dirty="0">
                <a:solidFill>
                  <a:srgbClr val="003399"/>
                </a:solidFill>
                <a:effectLst/>
                <a:latin typeface="Arial" panose="020B0604020202020204" pitchFamily="34" charset="0"/>
                <a:ea typeface="SimSun" panose="02010600030101010101" pitchFamily="2" charset="-122"/>
              </a:rPr>
              <a:t> Human Performance), </a:t>
            </a:r>
            <a:r>
              <a:rPr lang="en-GB" sz="1100" kern="0" spc="-50" dirty="0" err="1">
                <a:solidFill>
                  <a:srgbClr val="003399"/>
                </a:solidFill>
                <a:effectLst/>
                <a:latin typeface="Arial" panose="020B0604020202020204" pitchFamily="34" charset="0"/>
                <a:ea typeface="SimSun" panose="02010600030101010101" pitchFamily="2" charset="-122"/>
              </a:rPr>
              <a:t>Iñigo</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Isusi</a:t>
            </a:r>
            <a:r>
              <a:rPr lang="en-GB" sz="1100" kern="0" spc="-50" dirty="0">
                <a:solidFill>
                  <a:srgbClr val="003399"/>
                </a:solidFill>
                <a:effectLst/>
                <a:latin typeface="Arial" panose="020B0604020202020204" pitchFamily="34" charset="0"/>
                <a:ea typeface="SimSun" panose="02010600030101010101" pitchFamily="2" charset="-122"/>
              </a:rPr>
              <a:t>, Jessica Duran (IKEI Research and Consultancy), </a:t>
            </a:r>
            <a:r>
              <a:rPr lang="en-GB" sz="1100" kern="0" spc="-50" dirty="0" err="1">
                <a:solidFill>
                  <a:srgbClr val="003399"/>
                </a:solidFill>
                <a:effectLst/>
                <a:latin typeface="Arial" panose="020B0604020202020204" pitchFamily="34" charset="0"/>
                <a:ea typeface="SimSun" panose="02010600030101010101" pitchFamily="2" charset="-122"/>
              </a:rPr>
              <a:t>Swenneke</a:t>
            </a:r>
            <a:r>
              <a:rPr lang="en-GB" sz="1100" kern="0" spc="-50" dirty="0">
                <a:solidFill>
                  <a:srgbClr val="003399"/>
                </a:solidFill>
                <a:effectLst/>
                <a:latin typeface="Arial" panose="020B0604020202020204" pitchFamily="34" charset="0"/>
                <a:ea typeface="SimSun" panose="02010600030101010101" pitchFamily="2" charset="-122"/>
              </a:rPr>
              <a:t> van den Heuvel (TNO).</a:t>
            </a:r>
            <a:endParaRPr lang="en-GB" sz="1100" kern="0" dirty="0">
              <a:solidFill>
                <a:srgbClr val="003399"/>
              </a:solidFill>
              <a:effectLst/>
              <a:latin typeface="Arial" panose="020B0604020202020204" pitchFamily="34" charset="0"/>
              <a:ea typeface="SimSun" panose="02010600030101010101" pitchFamily="2" charset="-122"/>
            </a:endParaRPr>
          </a:p>
          <a:p>
            <a:pPr eaLnBrk="0" hangingPunct="0">
              <a:spcBef>
                <a:spcPts val="600"/>
              </a:spcBef>
            </a:pPr>
            <a:r>
              <a:rPr lang="en-GB" sz="1100" kern="0" dirty="0">
                <a:solidFill>
                  <a:srgbClr val="003399"/>
                </a:solidFill>
                <a:effectLst/>
                <a:latin typeface="Arial" panose="020B0604020202020204" pitchFamily="34" charset="0"/>
                <a:ea typeface="SimSun" panose="02010600030101010101" pitchFamily="2" charset="-122"/>
              </a:rPr>
              <a:t>  </a:t>
            </a:r>
          </a:p>
          <a:p>
            <a:pPr indent="-635" eaLnBrk="0" hangingPunct="0">
              <a:spcBef>
                <a:spcPts val="600"/>
              </a:spcBef>
            </a:pPr>
            <a:r>
              <a:rPr lang="en-GB" sz="1100" b="1" kern="0" spc="-5" dirty="0">
                <a:solidFill>
                  <a:srgbClr val="003399"/>
                </a:solidFill>
                <a:latin typeface="Arial" panose="020B0604020202020204" pitchFamily="34" charset="0"/>
                <a:ea typeface="SimSun" panose="02010600030101010101" pitchFamily="2" charset="-122"/>
              </a:rPr>
              <a:t>Project management: </a:t>
            </a:r>
            <a:r>
              <a:rPr lang="en-GB" sz="1100" kern="0" spc="-50" dirty="0">
                <a:solidFill>
                  <a:srgbClr val="003399"/>
                </a:solidFill>
                <a:effectLst/>
                <a:latin typeface="Arial" panose="020B0604020202020204" pitchFamily="34" charset="0"/>
                <a:ea typeface="SimSun" panose="02010600030101010101" pitchFamily="2" charset="-122"/>
              </a:rPr>
              <a:t>Lorenzo </a:t>
            </a:r>
            <a:r>
              <a:rPr lang="en-GB" sz="1100" kern="0" spc="-50" dirty="0" err="1">
                <a:solidFill>
                  <a:srgbClr val="003399"/>
                </a:solidFill>
                <a:effectLst/>
                <a:latin typeface="Arial" panose="020B0604020202020204" pitchFamily="34" charset="0"/>
                <a:ea typeface="SimSun" panose="02010600030101010101" pitchFamily="2" charset="-122"/>
              </a:rPr>
              <a:t>Munar</a:t>
            </a:r>
            <a:r>
              <a:rPr lang="en-GB" sz="1100" kern="0" spc="-50" dirty="0">
                <a:solidFill>
                  <a:srgbClr val="003399"/>
                </a:solidFill>
                <a:effectLst/>
                <a:latin typeface="Arial" panose="020B0604020202020204" pitchFamily="34" charset="0"/>
                <a:ea typeface="SimSun" panose="02010600030101010101" pitchFamily="2" charset="-122"/>
              </a:rPr>
              <a:t>, Kate Palmer – European Agency for Safety and Health at Work (EU-OSHA).</a:t>
            </a:r>
          </a:p>
          <a:p>
            <a:pPr indent="-635" eaLnBrk="0" hangingPunct="0">
              <a:spcBef>
                <a:spcPts val="600"/>
              </a:spcBef>
            </a:pPr>
            <a:endParaRPr lang="en-GB" sz="1100" kern="0" spc="-5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Neither the European Agency for Safety and Health at Work nor any person acting on behalf of the Agency is responsible for the use that might be made of the following information.</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 European Agency for Safety and Health at Work, 2024</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Reproduction is authorised provided the source is acknowledged.</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For any use or reproduction of photos or other material that is not under the copyright of the European Agency for Safety and Health at Work, permission must be sought directly from the copyright holders.</a:t>
            </a:r>
          </a:p>
          <a:p>
            <a:pPr indent="-635" eaLnBrk="0" hangingPunct="0">
              <a:spcBef>
                <a:spcPts val="600"/>
              </a:spcBef>
            </a:pPr>
            <a:endParaRPr lang="en-GB" sz="1100" dirty="0">
              <a:solidFill>
                <a:srgbClr val="003399"/>
              </a:solidFill>
              <a:effectLst/>
              <a:latin typeface="Arial" panose="020B0604020202020204" pitchFamily="34" charset="0"/>
              <a:ea typeface="SimSun" panose="02010600030101010101" pitchFamily="2" charset="-122"/>
            </a:endParaRPr>
          </a:p>
          <a:p>
            <a:endParaRPr lang="en-GB" dirty="0"/>
          </a:p>
        </p:txBody>
      </p:sp>
    </p:spTree>
    <p:extLst>
      <p:ext uri="{BB962C8B-B14F-4D97-AF65-F5344CB8AC3E}">
        <p14:creationId xmlns:p14="http://schemas.microsoft.com/office/powerpoint/2010/main" val="2073210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related PPTs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500" dirty="0"/>
              <a:t>Characterisation of the </a:t>
            </a:r>
            <a:r>
              <a:rPr lang="en-GB" sz="1500" dirty="0" err="1"/>
              <a:t>HeSCare</a:t>
            </a:r>
            <a:r>
              <a:rPr lang="en-GB" sz="1500" dirty="0"/>
              <a:t> sector </a:t>
            </a:r>
            <a:r>
              <a:rPr lang="en-GB" sz="1000" b="0" dirty="0"/>
              <a:t>– PPT 1 </a:t>
            </a:r>
          </a:p>
          <a:p>
            <a:pPr marL="189000" lvl="1" indent="0">
              <a:buNone/>
            </a:pPr>
            <a:r>
              <a:rPr lang="en-GB" sz="1000" u="sng" dirty="0">
                <a:solidFill>
                  <a:srgbClr val="000000"/>
                </a:solidFill>
                <a:effectLst/>
                <a:latin typeface="Calibri" panose="020F0502020204030204" pitchFamily="34" charset="0"/>
                <a:ea typeface="Times New Roman" panose="02020603050405020304" pitchFamily="18" charset="0"/>
                <a:hlinkClick r:id="rId3"/>
              </a:rPr>
              <a:t>https://osha.europa.eu/en/publications/characterisation-health-and-social-care-sector</a:t>
            </a:r>
            <a:endParaRPr lang="en-GB" sz="10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000" dirty="0"/>
          </a:p>
          <a:p>
            <a:r>
              <a:rPr lang="es-ES" sz="1500" dirty="0"/>
              <a:t>OSH </a:t>
            </a:r>
            <a:r>
              <a:rPr lang="es-ES" sz="1500" dirty="0" err="1"/>
              <a:t>risks</a:t>
            </a:r>
            <a:r>
              <a:rPr lang="es-ES" sz="1500" dirty="0"/>
              <a:t> in </a:t>
            </a:r>
            <a:r>
              <a:rPr lang="es-ES" sz="1500" dirty="0" err="1"/>
              <a:t>the</a:t>
            </a:r>
            <a:r>
              <a:rPr lang="es-ES" sz="1500" dirty="0"/>
              <a:t> </a:t>
            </a:r>
            <a:r>
              <a:rPr lang="es-ES" sz="1500" dirty="0" err="1"/>
              <a:t>HeSCare</a:t>
            </a:r>
            <a:r>
              <a:rPr lang="es-ES" sz="1500" dirty="0"/>
              <a:t> sector </a:t>
            </a:r>
            <a:r>
              <a:rPr lang="en-GB" sz="1000" b="0" dirty="0"/>
              <a:t>– PPT 2</a:t>
            </a:r>
            <a:r>
              <a:rPr lang="es-ES" sz="1000" b="0" dirty="0"/>
              <a:t> </a:t>
            </a:r>
          </a:p>
          <a:p>
            <a:pPr marL="189000" lvl="1" indent="0">
              <a:buNone/>
            </a:pPr>
            <a:r>
              <a:rPr lang="en-GB" sz="1000" u="sng" dirty="0">
                <a:solidFill>
                  <a:srgbClr val="000000"/>
                </a:solidFill>
                <a:effectLst/>
                <a:latin typeface="Calibri" panose="020F0502020204030204" pitchFamily="34" charset="0"/>
                <a:ea typeface="Times New Roman" panose="02020603050405020304" pitchFamily="18" charset="0"/>
                <a:hlinkClick r:id="rId4"/>
              </a:rPr>
              <a:t>https://osha.europa.eu/en/publications/osh-risks-health-and-social-care-sector</a:t>
            </a:r>
            <a:endParaRPr lang="en-GB" sz="10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000" dirty="0"/>
          </a:p>
          <a:p>
            <a:r>
              <a:rPr lang="es-ES" sz="1500" dirty="0" err="1"/>
              <a:t>Work-related</a:t>
            </a:r>
            <a:r>
              <a:rPr lang="es-ES" sz="1500" dirty="0"/>
              <a:t> </a:t>
            </a:r>
            <a:r>
              <a:rPr lang="es-ES" sz="1500" dirty="0" err="1"/>
              <a:t>health</a:t>
            </a:r>
            <a:r>
              <a:rPr lang="es-ES" sz="1500" dirty="0"/>
              <a:t> </a:t>
            </a:r>
            <a:r>
              <a:rPr lang="es-ES" sz="1500" dirty="0" err="1"/>
              <a:t>outcomes</a:t>
            </a:r>
            <a:r>
              <a:rPr lang="es-ES" sz="1500" dirty="0"/>
              <a:t> </a:t>
            </a:r>
            <a:r>
              <a:rPr lang="en-GB" sz="1500" dirty="0"/>
              <a:t>in the </a:t>
            </a:r>
            <a:r>
              <a:rPr lang="en-GB" sz="1500" dirty="0" err="1"/>
              <a:t>HeSCare</a:t>
            </a:r>
            <a:r>
              <a:rPr lang="en-GB" sz="1500" dirty="0"/>
              <a:t> sector </a:t>
            </a:r>
            <a:r>
              <a:rPr lang="en-GB" sz="1000" b="0" dirty="0"/>
              <a:t>– PPT 3</a:t>
            </a:r>
            <a:r>
              <a:rPr lang="es-ES" sz="1000" b="0" dirty="0"/>
              <a:t> </a:t>
            </a:r>
          </a:p>
          <a:p>
            <a:pPr marL="189000" lvl="1" indent="0">
              <a:buNone/>
            </a:pPr>
            <a:r>
              <a:rPr lang="en-GB" sz="1000" u="sng" dirty="0">
                <a:solidFill>
                  <a:srgbClr val="000000"/>
                </a:solidFill>
                <a:effectLst/>
                <a:latin typeface="Calibri" panose="020F0502020204030204" pitchFamily="34" charset="0"/>
                <a:ea typeface="Times New Roman" panose="02020603050405020304" pitchFamily="18" charset="0"/>
                <a:hlinkClick r:id="rId5"/>
              </a:rPr>
              <a:t>https://osha.europa.eu/en/publications/work-related-outcomes-health-and-social-care-sector</a:t>
            </a:r>
            <a:endParaRPr lang="en-GB" sz="10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000" dirty="0"/>
          </a:p>
          <a:p>
            <a:r>
              <a:rPr lang="en-GB" sz="1500" dirty="0"/>
              <a:t>OSH Management in the </a:t>
            </a:r>
            <a:r>
              <a:rPr lang="en-GB" sz="1500" dirty="0" err="1"/>
              <a:t>HeSCare</a:t>
            </a:r>
            <a:r>
              <a:rPr lang="en-GB" sz="1500" dirty="0"/>
              <a:t> sector </a:t>
            </a:r>
            <a:r>
              <a:rPr lang="en-GB" sz="1000" b="0" dirty="0"/>
              <a:t>– PPT 4</a:t>
            </a:r>
            <a:r>
              <a:rPr lang="es-ES" sz="1000" b="0" dirty="0"/>
              <a:t> </a:t>
            </a:r>
          </a:p>
          <a:p>
            <a:pPr marL="189000" lvl="1" indent="0">
              <a:buNone/>
            </a:pPr>
            <a:r>
              <a:rPr lang="en-GB" sz="1000" u="sng" dirty="0">
                <a:solidFill>
                  <a:srgbClr val="000000"/>
                </a:solidFill>
                <a:latin typeface="Calibri" panose="020F0502020204030204" pitchFamily="34" charset="0"/>
                <a:ea typeface="Times New Roman" panose="02020603050405020304" pitchFamily="18" charset="0"/>
                <a:hlinkClick r:id="rId6"/>
              </a:rPr>
              <a:t>https://osha.europa.eu/en/publications/osh-management-health-and-social-care-sector</a:t>
            </a:r>
            <a:endParaRPr lang="en-GB" sz="1000" u="sng" dirty="0">
              <a:solidFill>
                <a:srgbClr val="000000"/>
              </a:solidFill>
              <a:latin typeface="Calibri" panose="020F0502020204030204" pitchFamily="34" charset="0"/>
              <a:ea typeface="Times New Roman" panose="02020603050405020304" pitchFamily="18" charset="0"/>
            </a:endParaRPr>
          </a:p>
          <a:p>
            <a:pPr marL="189000" lvl="1" indent="0">
              <a:buNone/>
            </a:pPr>
            <a:endParaRPr lang="es-ES" sz="1000" dirty="0"/>
          </a:p>
          <a:p>
            <a:r>
              <a:rPr lang="en-GB" sz="1500" dirty="0"/>
              <a:t>Main drivers and barriers for OSH Management in the </a:t>
            </a:r>
            <a:r>
              <a:rPr lang="en-GB" sz="1500" dirty="0" err="1"/>
              <a:t>HeSCare</a:t>
            </a:r>
            <a:r>
              <a:rPr lang="en-GB" sz="1500" dirty="0"/>
              <a:t> sector </a:t>
            </a:r>
            <a:r>
              <a:rPr lang="en-GB" sz="1000" b="0" dirty="0"/>
              <a:t>– PPT 5</a:t>
            </a:r>
            <a:r>
              <a:rPr lang="es-ES" sz="1000" b="0" dirty="0"/>
              <a:t> </a:t>
            </a:r>
          </a:p>
          <a:p>
            <a:pPr marL="189000" lvl="1" indent="0">
              <a:buNone/>
            </a:pPr>
            <a:r>
              <a:rPr lang="en-GB" sz="10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7"/>
              </a:rPr>
              <a:t>https://osha.europa.eu/en/publications/main-drivers-and-barriers-osh-management-health-and-social-care-sector</a:t>
            </a:r>
            <a:endParaRPr lang="en-GB" sz="10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189000" lvl="1" indent="0">
              <a:buNone/>
            </a:pPr>
            <a:r>
              <a:rPr lang="es-ES" sz="1500" dirty="0"/>
              <a:t> </a:t>
            </a:r>
          </a:p>
          <a:p>
            <a:pPr marL="0" indent="0">
              <a:buNone/>
            </a:pPr>
            <a:endParaRPr lang="en-GB" sz="1500" dirty="0"/>
          </a:p>
        </p:txBody>
      </p:sp>
    </p:spTree>
    <p:extLst>
      <p:ext uri="{BB962C8B-B14F-4D97-AF65-F5344CB8AC3E}">
        <p14:creationId xmlns:p14="http://schemas.microsoft.com/office/powerpoint/2010/main" val="378585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data sources / surveys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800" b="0" dirty="0">
                <a:effectLst/>
                <a:latin typeface="Arial" panose="020B0604020202020204" pitchFamily="34" charset="0"/>
                <a:ea typeface="SimSun" panose="02010600030101010101" pitchFamily="2" charset="-122"/>
                <a:cs typeface="Arial" panose="020B0604020202020204" pitchFamily="34" charset="0"/>
              </a:rPr>
              <a:t>European Survey of Enterprises on New and Emerging Risks (ESENER)</a:t>
            </a:r>
          </a:p>
          <a:p>
            <a:pPr marL="0" indent="0">
              <a:buNone/>
            </a:pPr>
            <a:endParaRPr lang="en-GB" sz="1500" dirty="0"/>
          </a:p>
        </p:txBody>
      </p:sp>
    </p:spTree>
    <p:extLst>
      <p:ext uri="{BB962C8B-B14F-4D97-AF65-F5344CB8AC3E}">
        <p14:creationId xmlns:p14="http://schemas.microsoft.com/office/powerpoint/2010/main" val="975734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07504" y="149026"/>
            <a:ext cx="9289158" cy="367200"/>
          </a:xfrm>
        </p:spPr>
        <p:txBody>
          <a:bodyPr/>
          <a:lstStyle/>
          <a:p>
            <a:r>
              <a:rPr lang="en-GB" sz="1800" dirty="0">
                <a:effectLst/>
                <a:latin typeface="Arial" panose="020B0604020202020204" pitchFamily="34" charset="0"/>
                <a:ea typeface="SimSun" panose="02010600030101010101" pitchFamily="2" charset="-122"/>
              </a:rPr>
              <a:t>Main subsectors comprising health and social care activities </a:t>
            </a:r>
            <a:br>
              <a:rPr lang="en-GB" sz="1800" dirty="0">
                <a:effectLst/>
                <a:latin typeface="Arial" panose="020B0604020202020204" pitchFamily="34" charset="0"/>
                <a:ea typeface="SimSun" panose="02010600030101010101" pitchFamily="2" charset="-122"/>
              </a:rPr>
            </a:br>
            <a:r>
              <a:rPr lang="en-GB" sz="1200" dirty="0">
                <a:effectLst/>
                <a:latin typeface="Arial" panose="020B0604020202020204" pitchFamily="34" charset="0"/>
                <a:ea typeface="SimSun" panose="02010600030101010101" pitchFamily="2" charset="-122"/>
              </a:rPr>
              <a:t>(NACE rev 2)</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5076056" y="4337204"/>
            <a:ext cx="2623866" cy="466794"/>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SimSun" panose="02010600030101010101" pitchFamily="2" charset="-122"/>
                <a:cs typeface="Arial" panose="020B0604020202020204" pitchFamily="34" charset="0"/>
              </a:rPr>
              <a:t>Source: Eurostat’s NACE classification</a:t>
            </a:r>
          </a:p>
          <a:p>
            <a:pPr algn="just">
              <a:spcBef>
                <a:spcPts val="400"/>
              </a:spcBef>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6908900B-8C31-251A-D448-C38827E61F9C}"/>
              </a:ext>
            </a:extLst>
          </p:cNvPr>
          <p:cNvPicPr>
            <a:picLocks noGrp="1" noChangeAspect="1"/>
          </p:cNvPicPr>
          <p:nvPr>
            <p:ph sz="half" idx="1"/>
          </p:nvPr>
        </p:nvPicPr>
        <p:blipFill>
          <a:blip r:embed="rId3"/>
          <a:stretch>
            <a:fillRect/>
          </a:stretch>
        </p:blipFill>
        <p:spPr>
          <a:xfrm>
            <a:off x="2002210" y="925701"/>
            <a:ext cx="5139581" cy="3644900"/>
          </a:xfrm>
          <a:prstGeom prst="rect">
            <a:avLst/>
          </a:prstGeom>
        </p:spPr>
      </p:pic>
    </p:spTree>
    <p:extLst>
      <p:ext uri="{BB962C8B-B14F-4D97-AF65-F5344CB8AC3E}">
        <p14:creationId xmlns:p14="http://schemas.microsoft.com/office/powerpoint/2010/main" val="2440050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establishments </a:t>
            </a:r>
            <a:r>
              <a:rPr lang="es-ES" dirty="0" err="1"/>
              <a:t>indicating</a:t>
            </a:r>
            <a:r>
              <a:rPr lang="es-ES" dirty="0"/>
              <a:t> </a:t>
            </a:r>
            <a:r>
              <a:rPr lang="es-ES" dirty="0" err="1"/>
              <a:t>forms</a:t>
            </a:r>
            <a:r>
              <a:rPr lang="es-ES" dirty="0"/>
              <a:t> of </a:t>
            </a:r>
            <a:r>
              <a:rPr lang="es-ES" dirty="0" err="1"/>
              <a:t>employee</a:t>
            </a:r>
            <a:r>
              <a:rPr lang="es-ES" dirty="0"/>
              <a:t> </a:t>
            </a:r>
            <a:r>
              <a:rPr lang="es-ES" dirty="0" err="1"/>
              <a:t>participation</a:t>
            </a:r>
            <a:r>
              <a:rPr lang="es-ES" dirty="0"/>
              <a:t> </a:t>
            </a:r>
            <a:br>
              <a:rPr lang="es-ES" dirty="0"/>
            </a:b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47664" y="3967855"/>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F0D706C-E11F-859F-DF7C-B713C22FC601}"/>
              </a:ext>
            </a:extLst>
          </p:cNvPr>
          <p:cNvPicPr>
            <a:picLocks noChangeAspect="1"/>
          </p:cNvPicPr>
          <p:nvPr/>
        </p:nvPicPr>
        <p:blipFill>
          <a:blip r:embed="rId2"/>
          <a:stretch>
            <a:fillRect/>
          </a:stretch>
        </p:blipFill>
        <p:spPr>
          <a:xfrm>
            <a:off x="2029357" y="1175645"/>
            <a:ext cx="5085286" cy="2792210"/>
          </a:xfrm>
          <a:prstGeom prst="rect">
            <a:avLst/>
          </a:prstGeom>
        </p:spPr>
      </p:pic>
    </p:spTree>
    <p:extLst>
      <p:ext uri="{BB962C8B-B14F-4D97-AF65-F5344CB8AC3E}">
        <p14:creationId xmlns:p14="http://schemas.microsoft.com/office/powerpoint/2010/main" val="18291970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HeSCare</a:t>
            </a:r>
            <a:r>
              <a:rPr lang="es-ES" dirty="0"/>
              <a:t> sector establishments </a:t>
            </a:r>
            <a:r>
              <a:rPr lang="es-ES" dirty="0" err="1"/>
              <a:t>indicating</a:t>
            </a:r>
            <a:r>
              <a:rPr lang="es-ES" dirty="0"/>
              <a:t> </a:t>
            </a:r>
            <a:r>
              <a:rPr lang="es-ES" dirty="0" err="1"/>
              <a:t>forms</a:t>
            </a:r>
            <a:r>
              <a:rPr lang="es-ES" dirty="0"/>
              <a:t> of </a:t>
            </a:r>
            <a:r>
              <a:rPr lang="es-ES" dirty="0" err="1"/>
              <a:t>employee</a:t>
            </a:r>
            <a:r>
              <a:rPr lang="es-ES" dirty="0"/>
              <a:t> </a:t>
            </a:r>
            <a:r>
              <a:rPr lang="es-ES" dirty="0" err="1"/>
              <a:t>participation</a:t>
            </a:r>
            <a:r>
              <a:rPr lang="es-ES"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403648" y="4277946"/>
            <a:ext cx="5800188"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E754F82-65F1-2BCD-6EE0-C97A20B58490}"/>
              </a:ext>
            </a:extLst>
          </p:cNvPr>
          <p:cNvPicPr>
            <a:picLocks noChangeAspect="1"/>
          </p:cNvPicPr>
          <p:nvPr/>
        </p:nvPicPr>
        <p:blipFill>
          <a:blip r:embed="rId2"/>
          <a:stretch>
            <a:fillRect/>
          </a:stretch>
        </p:blipFill>
        <p:spPr>
          <a:xfrm>
            <a:off x="2015717" y="1087245"/>
            <a:ext cx="5112567" cy="3193339"/>
          </a:xfrm>
          <a:prstGeom prst="rect">
            <a:avLst/>
          </a:prstGeom>
        </p:spPr>
      </p:pic>
    </p:spTree>
    <p:extLst>
      <p:ext uri="{BB962C8B-B14F-4D97-AF65-F5344CB8AC3E}">
        <p14:creationId xmlns:p14="http://schemas.microsoft.com/office/powerpoint/2010/main" val="289190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HeSCare</a:t>
            </a:r>
            <a:r>
              <a:rPr lang="es-ES" dirty="0"/>
              <a:t> sector establishments </a:t>
            </a:r>
            <a:r>
              <a:rPr lang="es-ES" dirty="0" err="1"/>
              <a:t>indicating</a:t>
            </a:r>
            <a:r>
              <a:rPr lang="es-ES" dirty="0"/>
              <a:t> </a:t>
            </a:r>
            <a:r>
              <a:rPr lang="es-ES" dirty="0" err="1"/>
              <a:t>forms</a:t>
            </a:r>
            <a:r>
              <a:rPr lang="es-ES" dirty="0"/>
              <a:t> of </a:t>
            </a:r>
            <a:r>
              <a:rPr lang="es-ES" dirty="0" err="1"/>
              <a:t>employee</a:t>
            </a:r>
            <a:r>
              <a:rPr lang="es-ES" dirty="0"/>
              <a:t> </a:t>
            </a:r>
            <a:r>
              <a:rPr lang="es-ES" dirty="0" err="1"/>
              <a:t>participation</a:t>
            </a:r>
            <a:r>
              <a:rPr lang="es-ES"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074904" y="4077528"/>
            <a:ext cx="5800188"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EB3C120-9652-5075-003E-5EDF3A9C2CC2}"/>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1295427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establishments </a:t>
            </a:r>
            <a:r>
              <a:rPr lang="es-ES" dirty="0" err="1"/>
              <a:t>allowing</a:t>
            </a:r>
            <a:r>
              <a:rPr lang="es-ES" dirty="0"/>
              <a:t> </a:t>
            </a:r>
            <a:r>
              <a:rPr lang="es-ES" dirty="0" err="1"/>
              <a:t>employees</a:t>
            </a:r>
            <a:r>
              <a:rPr lang="es-ES" dirty="0"/>
              <a:t> </a:t>
            </a:r>
            <a:r>
              <a:rPr lang="es-ES" dirty="0" err="1"/>
              <a:t>to</a:t>
            </a:r>
            <a:r>
              <a:rPr lang="es-ES" dirty="0"/>
              <a:t> </a:t>
            </a:r>
            <a:r>
              <a:rPr lang="es-ES" dirty="0" err="1"/>
              <a:t>take</a:t>
            </a:r>
            <a:r>
              <a:rPr lang="es-ES" dirty="0"/>
              <a:t> more </a:t>
            </a:r>
            <a:r>
              <a:rPr lang="es-ES" dirty="0" err="1"/>
              <a:t>decisions</a:t>
            </a:r>
            <a:r>
              <a:rPr lang="es-ES" dirty="0"/>
              <a:t> </a:t>
            </a:r>
            <a:r>
              <a:rPr lang="es-ES" dirty="0" err="1"/>
              <a:t>on</a:t>
            </a:r>
            <a:r>
              <a:rPr lang="es-ES" dirty="0"/>
              <a:t> </a:t>
            </a:r>
            <a:r>
              <a:rPr lang="es-ES" dirty="0" err="1"/>
              <a:t>how</a:t>
            </a:r>
            <a:r>
              <a:rPr lang="es-ES" dirty="0"/>
              <a:t> </a:t>
            </a:r>
            <a:r>
              <a:rPr lang="es-ES" dirty="0" err="1"/>
              <a:t>to</a:t>
            </a:r>
            <a:r>
              <a:rPr lang="es-ES" dirty="0"/>
              <a:t> do </a:t>
            </a:r>
            <a:r>
              <a:rPr lang="es-ES" dirty="0" err="1"/>
              <a:t>their</a:t>
            </a:r>
            <a:r>
              <a:rPr lang="es-ES" dirty="0"/>
              <a:t> </a:t>
            </a:r>
            <a:r>
              <a:rPr lang="es-ES" dirty="0" err="1"/>
              <a:t>job</a:t>
            </a:r>
            <a:r>
              <a:rPr lang="es-ES"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724140" y="4518944"/>
            <a:ext cx="5800188"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EC87DE2B-1C22-D7CC-B287-62BD7782E234}"/>
              </a:ext>
            </a:extLst>
          </p:cNvPr>
          <p:cNvPicPr>
            <a:picLocks noChangeAspect="1"/>
          </p:cNvPicPr>
          <p:nvPr/>
        </p:nvPicPr>
        <p:blipFill>
          <a:blip r:embed="rId2"/>
          <a:stretch>
            <a:fillRect/>
          </a:stretch>
        </p:blipFill>
        <p:spPr>
          <a:xfrm>
            <a:off x="1697487" y="915566"/>
            <a:ext cx="5749026" cy="3646700"/>
          </a:xfrm>
          <a:prstGeom prst="rect">
            <a:avLst/>
          </a:prstGeom>
        </p:spPr>
      </p:pic>
    </p:spTree>
    <p:extLst>
      <p:ext uri="{BB962C8B-B14F-4D97-AF65-F5344CB8AC3E}">
        <p14:creationId xmlns:p14="http://schemas.microsoft.com/office/powerpoint/2010/main" val="3368958367"/>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3" ma:contentTypeDescription="Create a new document." ma:contentTypeScope="" ma:versionID="8819d8c382f1ccb0f51d0b0325587fea">
  <xsd:schema xmlns:xsd="http://www.w3.org/2001/XMLSchema" xmlns:xs="http://www.w3.org/2001/XMLSchema" xmlns:p="http://schemas.microsoft.com/office/2006/metadata/properties" xmlns:ns2="8ff776d3-3935-446d-9b58-5f948a54451a" targetNamespace="http://schemas.microsoft.com/office/2006/metadata/properties" ma:root="true" ma:fieldsID="e0ed3bb6093dfbe8534c11825221adca"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Props1.xml><?xml version="1.0" encoding="utf-8"?>
<ds:datastoreItem xmlns:ds="http://schemas.openxmlformats.org/officeDocument/2006/customXml" ds:itemID="{C37D35CD-42AE-4B3A-AE39-05AE07B6F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65F18F7-C93D-4767-BF97-BFB3C3482F41}">
  <ds:schemaRefs>
    <ds:schemaRef ds:uri="http://schemas.microsoft.com/sharepoint/v3/contenttype/forms"/>
  </ds:schemaRefs>
</ds:datastoreItem>
</file>

<file path=customXml/itemProps3.xml><?xml version="1.0" encoding="utf-8"?>
<ds:datastoreItem xmlns:ds="http://schemas.openxmlformats.org/officeDocument/2006/customXml" ds:itemID="{3776D2AE-02AE-4576-9317-EE22174B56E5}">
  <ds:schemaRefs>
    <ds:schemaRef ds:uri="http://www.w3.org/XML/1998/namespace"/>
    <ds:schemaRef ds:uri="http://purl.org/dc/dcmitype/"/>
    <ds:schemaRef ds:uri="http://purl.org/dc/elements/1.1/"/>
    <ds:schemaRef ds:uri="http://schemas.openxmlformats.org/package/2006/metadata/core-properties"/>
    <ds:schemaRef ds:uri="http://purl.org/dc/terms/"/>
    <ds:schemaRef ds:uri="http://schemas.microsoft.com/office/2006/documentManagement/types"/>
    <ds:schemaRef ds:uri="8ff776d3-3935-446d-9b58-5f948a54451a"/>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3267</TotalTime>
  <Words>1354</Words>
  <Application>Microsoft Office PowerPoint</Application>
  <PresentationFormat>On-screen Show (16:9)</PresentationFormat>
  <Paragraphs>141</Paragraphs>
  <Slides>21</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Arial</vt:lpstr>
      <vt:lpstr>Calibri</vt:lpstr>
      <vt:lpstr>Courier New</vt:lpstr>
      <vt:lpstr>Wingdings</vt:lpstr>
      <vt:lpstr>EUOSHA Research - Wide</vt:lpstr>
      <vt:lpstr>Health and Social Care (HeSCare) sector - OSH in figures </vt:lpstr>
      <vt:lpstr>Introduction</vt:lpstr>
      <vt:lpstr>Introduction: related PPTs</vt:lpstr>
      <vt:lpstr>Introduction: data sources / surveys</vt:lpstr>
      <vt:lpstr>Main subsectors comprising health and social care activities  (NACE rev 2)</vt:lpstr>
      <vt:lpstr>Percentage of establishments indicating forms of employee participation  by sector, EU-27, 2019 (%)</vt:lpstr>
      <vt:lpstr>Percentage of HeSCare sector establishments indicating forms of employee participation, by subsector, EU-27, 2019 (%)</vt:lpstr>
      <vt:lpstr>Percentage of HeSCare sector establishments indicating forms of employee participation, by size, EU-27, 2019 (%)</vt:lpstr>
      <vt:lpstr>Percentage of establishments allowing employees to take more decisions on how to do their job, by sector, EU-27, 2019 (%)</vt:lpstr>
      <vt:lpstr>Percentage of establishments that indicate that health and safety is regularly discussed between employee representatives and the management, by sector, EU-27, 2019 (%)</vt:lpstr>
      <vt:lpstr>Percentage of HeSCare establishments that indicate that health and safety is regularly discussed between employee representatives and the management by subsector, EU-27, 2019 (%)</vt:lpstr>
      <vt:lpstr>Percentage of HeSCare establishments that indicate that health and safety is regularly discussed between employee representatives and the management, by size, EU-27, 2019 (%)</vt:lpstr>
      <vt:lpstr>Percentage of HeSCare establishments that indicate that health and safety is regularly discussed between employee representatives and the management  by country, EU-27 (+ CH, IS and NO), 2019 (%)</vt:lpstr>
      <vt:lpstr>Percentage of establishments indicating that employees are involved in the design and implementation of OSH related measures following a risk assessment, by sector, EU-27, 2019 (%)</vt:lpstr>
      <vt:lpstr>Percentage of HeSCare sector establishments where employees are usually involved in the design and implementation of OSH related measures following a risk assessment by subsector, EU-27, 2019 (%)</vt:lpstr>
      <vt:lpstr>Percentage of HeSCare establishments indicating that employees are involved in the design and implementation of OSH related measures following a risk assessment by country, EU-27 (+ CH, IS and NO), 2019 (%)</vt:lpstr>
      <vt:lpstr>Percentage of establishments where employees have a role in the design and set-up of measures to address psychosocial risks, by sector, EU-27, 2019 (%)</vt:lpstr>
      <vt:lpstr>Percentage of HeSCare establishments where employees have a role in the design and set-up of measures to address psychosocial risks, by subsector, EU-27, 2019 (%)</vt:lpstr>
      <vt:lpstr>Percentage of HeSCare establishments where employees have a role in the design and set-up of measures to address psychosocial risks, by country, EU-27 (+CH, IS and NO), 2019 (%)</vt:lpstr>
      <vt:lpstr>PowerPoint Presentation</vt:lpstr>
      <vt:lpstr>PowerPoint Presentation</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Estelle VIARD</dc:creator>
  <cp:lastModifiedBy>EU-OSHA</cp:lastModifiedBy>
  <cp:revision>319</cp:revision>
  <cp:lastPrinted>2023-05-25T12:29:16Z</cp:lastPrinted>
  <dcterms:created xsi:type="dcterms:W3CDTF">2023-05-05T09:22:09Z</dcterms:created>
  <dcterms:modified xsi:type="dcterms:W3CDTF">2024-10-29T15:31:48Z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