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3" r:id="rId4"/>
    <p:sldMasterId id="2147483838" r:id="rId5"/>
    <p:sldMasterId id="2147483851" r:id="rId6"/>
    <p:sldMasterId id="2147483866" r:id="rId7"/>
  </p:sldMasterIdLst>
  <p:notesMasterIdLst>
    <p:notesMasterId r:id="rId26"/>
  </p:notesMasterIdLst>
  <p:sldIdLst>
    <p:sldId id="476" r:id="rId8"/>
    <p:sldId id="455" r:id="rId9"/>
    <p:sldId id="331" r:id="rId10"/>
    <p:sldId id="458" r:id="rId11"/>
    <p:sldId id="773" r:id="rId12"/>
    <p:sldId id="461" r:id="rId13"/>
    <p:sldId id="325" r:id="rId14"/>
    <p:sldId id="775" r:id="rId15"/>
    <p:sldId id="470" r:id="rId16"/>
    <p:sldId id="772" r:id="rId17"/>
    <p:sldId id="420" r:id="rId18"/>
    <p:sldId id="777" r:id="rId19"/>
    <p:sldId id="778" r:id="rId20"/>
    <p:sldId id="779" r:id="rId21"/>
    <p:sldId id="768" r:id="rId22"/>
    <p:sldId id="474" r:id="rId23"/>
    <p:sldId id="475" r:id="rId24"/>
    <p:sldId id="780" r:id="rId2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0A4A710-5839-6FF8-28B9-1AC30E9627CA}" name="EU-OSHA" initials="MaC" userId="EU-OSHA" providerId="None"/>
  <p188:author id="{EB7A7783-83E6-5AF5-C374-ABC101373D56}" name="Rory HARRINGTON" initials="RH" userId="S::harrington@osha.europa.eu::d569cd07-5a89-4f8f-87e5-9cb6b4be315e" providerId="AD"/>
  <p188:author id="{B233379E-20E6-5B06-554F-6D3CCB4F801D}" name="Emmanuelle BRUN" initials="EB" userId="S::brun@osha.europa.eu::5f68e420-c964-4126-a3d9-a6eab142e78f" providerId="AD"/>
  <p188:author id="{D972DAC6-3877-2B9C-E77E-2ABD50148D8A}" name="Marta URRUTIA" initials="MU" userId="S::urrutia@osha.europa.eu::5f8685cd-4754-4eba-9f14-470da4a7d9a9" providerId="AD"/>
  <p188:author id="{813D85CD-236E-1E04-ACE1-484A39DB15B5}" name="Nahia NEBRA - COMM. &amp; WEB Assistant" initials="NN" userId="S::nebra@ext.osha.europa.eu::d36bbef6-7609-4688-93a8-bd0b74285ca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C700"/>
    <a:srgbClr val="003399"/>
    <a:srgbClr val="899E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44" autoAdjust="0"/>
    <p:restoredTop sz="66186" autoAdjust="0"/>
  </p:normalViewPr>
  <p:slideViewPr>
    <p:cSldViewPr>
      <p:cViewPr varScale="1">
        <p:scale>
          <a:sx n="66" d="100"/>
          <a:sy n="66" d="100"/>
        </p:scale>
        <p:origin x="1260" y="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AGENCY.dom\SHARED\COMMONPROJECTS\Operational%20activities\4.7%20Awareness%20raising%20&amp;%20Comm%202017\Publications\1329-HWC%202023-2025%20General%20Power%20Point\Manuscript\Workplaces%20by%20type%20of%20digital%20technology%20PP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889736853988429"/>
          <c:y val="6.8876497211370014E-2"/>
          <c:w val="0.68226429143792156"/>
          <c:h val="0.83536338858233461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Sheet2!$C$2</c:f>
              <c:strCache>
                <c:ptCount val="1"/>
                <c:pt idx="0">
                  <c:v>Time pressure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5400000"/>
              </a:lightRig>
            </a:scene3d>
            <a:sp3d>
              <a:bevelT w="25400" h="38100"/>
            </a:sp3d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Sheet2!$A$3:$B$14</c:f>
              <c:multiLvlStrCache>
                <c:ptCount val="12"/>
                <c:lvl>
                  <c:pt idx="0">
                    <c:v>Not present</c:v>
                  </c:pt>
                  <c:pt idx="1">
                    <c:v>Present</c:v>
                  </c:pt>
                  <c:pt idx="2">
                    <c:v>Not present</c:v>
                  </c:pt>
                  <c:pt idx="3">
                    <c:v>Present</c:v>
                  </c:pt>
                  <c:pt idx="4">
                    <c:v>Not present</c:v>
                  </c:pt>
                  <c:pt idx="5">
                    <c:v>Present</c:v>
                  </c:pt>
                  <c:pt idx="6">
                    <c:v>Not present</c:v>
                  </c:pt>
                  <c:pt idx="7">
                    <c:v>Present</c:v>
                  </c:pt>
                  <c:pt idx="8">
                    <c:v>Not present</c:v>
                  </c:pt>
                  <c:pt idx="9">
                    <c:v>Present</c:v>
                  </c:pt>
                  <c:pt idx="10">
                    <c:v>Not present</c:v>
                  </c:pt>
                  <c:pt idx="11">
                    <c:v>Present</c:v>
                  </c:pt>
                </c:lvl>
                <c:lvl>
                  <c:pt idx="0">
                    <c:v>Personal computers at fixed workplaces</c:v>
                  </c:pt>
                  <c:pt idx="2">
                    <c:v>Laptops, tablets, smartphones etc.</c:v>
                  </c:pt>
                  <c:pt idx="4">
                    <c:v>Robots interacting with workers</c:v>
                  </c:pt>
                  <c:pt idx="6">
                    <c:v>Machines, systems or computers to determine the content or pace of work</c:v>
                  </c:pt>
                  <c:pt idx="8">
                    <c:v>Machines, systems or computers monitoring workers’ performance</c:v>
                  </c:pt>
                  <c:pt idx="10">
                    <c:v>Wearable devices</c:v>
                  </c:pt>
                </c:lvl>
              </c:multiLvlStrCache>
            </c:multiLvlStrRef>
          </c:cat>
          <c:val>
            <c:numRef>
              <c:f>Sheet2!$D$3:$D$14</c:f>
              <c:numCache>
                <c:formatCode>General</c:formatCode>
                <c:ptCount val="12"/>
                <c:pt idx="0">
                  <c:v>14.9</c:v>
                </c:pt>
                <c:pt idx="1">
                  <c:v>18.3</c:v>
                </c:pt>
                <c:pt idx="2">
                  <c:v>12.4</c:v>
                </c:pt>
                <c:pt idx="3">
                  <c:v>19.5</c:v>
                </c:pt>
                <c:pt idx="4">
                  <c:v>17.600000000000001</c:v>
                </c:pt>
                <c:pt idx="5">
                  <c:v>22.6</c:v>
                </c:pt>
                <c:pt idx="6" formatCode="0.0">
                  <c:v>17</c:v>
                </c:pt>
                <c:pt idx="7" formatCode="0.0">
                  <c:v>24</c:v>
                </c:pt>
                <c:pt idx="8">
                  <c:v>17.100000000000001</c:v>
                </c:pt>
                <c:pt idx="9">
                  <c:v>26.2</c:v>
                </c:pt>
                <c:pt idx="10">
                  <c:v>17.600000000000001</c:v>
                </c:pt>
                <c:pt idx="11">
                  <c:v>22.4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E2-4E08-9863-1BE44122A24C}"/>
            </c:ext>
          </c:extLst>
        </c:ser>
        <c:ser>
          <c:idx val="0"/>
          <c:order val="1"/>
          <c:tx>
            <c:strRef>
              <c:f>Sheet2!$D$2</c:f>
              <c:strCache>
                <c:ptCount val="1"/>
                <c:pt idx="0">
                  <c:v>Poor communication or cooperation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5400000"/>
              </a:lightRig>
            </a:scene3d>
            <a:sp3d>
              <a:bevelT w="25400" h="38100"/>
            </a:sp3d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Sheet2!$A$3:$B$14</c:f>
              <c:multiLvlStrCache>
                <c:ptCount val="12"/>
                <c:lvl>
                  <c:pt idx="0">
                    <c:v>Not present</c:v>
                  </c:pt>
                  <c:pt idx="1">
                    <c:v>Present</c:v>
                  </c:pt>
                  <c:pt idx="2">
                    <c:v>Not present</c:v>
                  </c:pt>
                  <c:pt idx="3">
                    <c:v>Present</c:v>
                  </c:pt>
                  <c:pt idx="4">
                    <c:v>Not present</c:v>
                  </c:pt>
                  <c:pt idx="5">
                    <c:v>Present</c:v>
                  </c:pt>
                  <c:pt idx="6">
                    <c:v>Not present</c:v>
                  </c:pt>
                  <c:pt idx="7">
                    <c:v>Present</c:v>
                  </c:pt>
                  <c:pt idx="8">
                    <c:v>Not present</c:v>
                  </c:pt>
                  <c:pt idx="9">
                    <c:v>Present</c:v>
                  </c:pt>
                  <c:pt idx="10">
                    <c:v>Not present</c:v>
                  </c:pt>
                  <c:pt idx="11">
                    <c:v>Present</c:v>
                  </c:pt>
                </c:lvl>
                <c:lvl>
                  <c:pt idx="0">
                    <c:v>Personal computers at fixed workplaces</c:v>
                  </c:pt>
                  <c:pt idx="2">
                    <c:v>Laptops, tablets, smartphones etc.</c:v>
                  </c:pt>
                  <c:pt idx="4">
                    <c:v>Robots interacting with workers</c:v>
                  </c:pt>
                  <c:pt idx="6">
                    <c:v>Machines, systems or computers to determine the content or pace of work</c:v>
                  </c:pt>
                  <c:pt idx="8">
                    <c:v>Machines, systems or computers monitoring workers’ performance</c:v>
                  </c:pt>
                  <c:pt idx="10">
                    <c:v>Wearable devices</c:v>
                  </c:pt>
                </c:lvl>
              </c:multiLvlStrCache>
            </c:multiLvlStrRef>
          </c:cat>
          <c:val>
            <c:numRef>
              <c:f>Sheet2!$C$3:$C$14</c:f>
              <c:numCache>
                <c:formatCode>General</c:formatCode>
                <c:ptCount val="12"/>
                <c:pt idx="0">
                  <c:v>38.200000000000003</c:v>
                </c:pt>
                <c:pt idx="1">
                  <c:v>45.9</c:v>
                </c:pt>
                <c:pt idx="2">
                  <c:v>33.1</c:v>
                </c:pt>
                <c:pt idx="3">
                  <c:v>48.5</c:v>
                </c:pt>
                <c:pt idx="4">
                  <c:v>44.7</c:v>
                </c:pt>
                <c:pt idx="5">
                  <c:v>50.8</c:v>
                </c:pt>
                <c:pt idx="6">
                  <c:v>43.6</c:v>
                </c:pt>
                <c:pt idx="7">
                  <c:v>54.5</c:v>
                </c:pt>
                <c:pt idx="8">
                  <c:v>43.8</c:v>
                </c:pt>
                <c:pt idx="9">
                  <c:v>57.1</c:v>
                </c:pt>
                <c:pt idx="10">
                  <c:v>44.2</c:v>
                </c:pt>
                <c:pt idx="11">
                  <c:v>57.8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E2-4E08-9863-1BE44122A24C}"/>
            </c:ext>
          </c:extLst>
        </c:ser>
        <c:ser>
          <c:idx val="2"/>
          <c:order val="2"/>
          <c:tx>
            <c:strRef>
              <c:f>Sheet2!$E$2</c:f>
              <c:strCache>
                <c:ptCount val="1"/>
                <c:pt idx="0">
                  <c:v>Job insecurity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5400000"/>
              </a:lightRig>
            </a:scene3d>
            <a:sp3d>
              <a:bevelT w="25400" h="38100"/>
            </a:sp3d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Sheet2!$A$3:$B$14</c:f>
              <c:multiLvlStrCache>
                <c:ptCount val="12"/>
                <c:lvl>
                  <c:pt idx="0">
                    <c:v>Not present</c:v>
                  </c:pt>
                  <c:pt idx="1">
                    <c:v>Present</c:v>
                  </c:pt>
                  <c:pt idx="2">
                    <c:v>Not present</c:v>
                  </c:pt>
                  <c:pt idx="3">
                    <c:v>Present</c:v>
                  </c:pt>
                  <c:pt idx="4">
                    <c:v>Not present</c:v>
                  </c:pt>
                  <c:pt idx="5">
                    <c:v>Present</c:v>
                  </c:pt>
                  <c:pt idx="6">
                    <c:v>Not present</c:v>
                  </c:pt>
                  <c:pt idx="7">
                    <c:v>Present</c:v>
                  </c:pt>
                  <c:pt idx="8">
                    <c:v>Not present</c:v>
                  </c:pt>
                  <c:pt idx="9">
                    <c:v>Present</c:v>
                  </c:pt>
                  <c:pt idx="10">
                    <c:v>Not present</c:v>
                  </c:pt>
                  <c:pt idx="11">
                    <c:v>Present</c:v>
                  </c:pt>
                </c:lvl>
                <c:lvl>
                  <c:pt idx="0">
                    <c:v>Personal computers at fixed workplaces</c:v>
                  </c:pt>
                  <c:pt idx="2">
                    <c:v>Laptops, tablets, smartphones etc.</c:v>
                  </c:pt>
                  <c:pt idx="4">
                    <c:v>Robots interacting with workers</c:v>
                  </c:pt>
                  <c:pt idx="6">
                    <c:v>Machines, systems or computers to determine the content or pace of work</c:v>
                  </c:pt>
                  <c:pt idx="8">
                    <c:v>Machines, systems or computers monitoring workers’ performance</c:v>
                  </c:pt>
                  <c:pt idx="10">
                    <c:v>Wearable devices</c:v>
                  </c:pt>
                </c:lvl>
              </c:multiLvlStrCache>
            </c:multiLvlStrRef>
          </c:cat>
          <c:val>
            <c:numRef>
              <c:f>Sheet2!$E$3:$E$14</c:f>
              <c:numCache>
                <c:formatCode>General</c:formatCode>
                <c:ptCount val="12"/>
                <c:pt idx="0">
                  <c:v>9.9</c:v>
                </c:pt>
                <c:pt idx="1">
                  <c:v>11.2</c:v>
                </c:pt>
                <c:pt idx="2">
                  <c:v>8.1</c:v>
                </c:pt>
                <c:pt idx="3">
                  <c:v>11.9</c:v>
                </c:pt>
                <c:pt idx="4">
                  <c:v>10.8</c:v>
                </c:pt>
                <c:pt idx="5" formatCode="0.0">
                  <c:v>16</c:v>
                </c:pt>
                <c:pt idx="6">
                  <c:v>10.4</c:v>
                </c:pt>
                <c:pt idx="7">
                  <c:v>15.4</c:v>
                </c:pt>
                <c:pt idx="8">
                  <c:v>10.3</c:v>
                </c:pt>
                <c:pt idx="9">
                  <c:v>18.899999999999999</c:v>
                </c:pt>
                <c:pt idx="10">
                  <c:v>10.9</c:v>
                </c:pt>
                <c:pt idx="11">
                  <c:v>12.2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2E2-4E08-9863-1BE44122A24C}"/>
            </c:ext>
          </c:extLst>
        </c:ser>
        <c:ser>
          <c:idx val="3"/>
          <c:order val="3"/>
          <c:tx>
            <c:strRef>
              <c:f>Sheet2!$F$2</c:f>
              <c:strCache>
                <c:ptCount val="1"/>
                <c:pt idx="0">
                  <c:v>Long or irregular working hours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5400000"/>
              </a:lightRig>
            </a:scene3d>
            <a:sp3d>
              <a:bevelT w="25400" h="38100"/>
            </a:sp3d>
          </c:spPr>
          <c:invertIfNegative val="0"/>
          <c:dLbls>
            <c:spPr>
              <a:solidFill>
                <a:sysClr val="window" lastClr="FFFFFF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Sheet2!$A$3:$B$14</c:f>
              <c:multiLvlStrCache>
                <c:ptCount val="12"/>
                <c:lvl>
                  <c:pt idx="0">
                    <c:v>Not present</c:v>
                  </c:pt>
                  <c:pt idx="1">
                    <c:v>Present</c:v>
                  </c:pt>
                  <c:pt idx="2">
                    <c:v>Not present</c:v>
                  </c:pt>
                  <c:pt idx="3">
                    <c:v>Present</c:v>
                  </c:pt>
                  <c:pt idx="4">
                    <c:v>Not present</c:v>
                  </c:pt>
                  <c:pt idx="5">
                    <c:v>Present</c:v>
                  </c:pt>
                  <c:pt idx="6">
                    <c:v>Not present</c:v>
                  </c:pt>
                  <c:pt idx="7">
                    <c:v>Present</c:v>
                  </c:pt>
                  <c:pt idx="8">
                    <c:v>Not present</c:v>
                  </c:pt>
                  <c:pt idx="9">
                    <c:v>Present</c:v>
                  </c:pt>
                  <c:pt idx="10">
                    <c:v>Not present</c:v>
                  </c:pt>
                  <c:pt idx="11">
                    <c:v>Present</c:v>
                  </c:pt>
                </c:lvl>
                <c:lvl>
                  <c:pt idx="0">
                    <c:v>Personal computers at fixed workplaces</c:v>
                  </c:pt>
                  <c:pt idx="2">
                    <c:v>Laptops, tablets, smartphones etc.</c:v>
                  </c:pt>
                  <c:pt idx="4">
                    <c:v>Robots interacting with workers</c:v>
                  </c:pt>
                  <c:pt idx="6">
                    <c:v>Machines, systems or computers to determine the content or pace of work</c:v>
                  </c:pt>
                  <c:pt idx="8">
                    <c:v>Machines, systems or computers monitoring workers’ performance</c:v>
                  </c:pt>
                  <c:pt idx="10">
                    <c:v>Wearable devices</c:v>
                  </c:pt>
                </c:lvl>
              </c:multiLvlStrCache>
            </c:multiLvlStrRef>
          </c:cat>
          <c:val>
            <c:numRef>
              <c:f>Sheet2!$F$3:$F$14</c:f>
              <c:numCache>
                <c:formatCode>0.0</c:formatCode>
                <c:ptCount val="12"/>
                <c:pt idx="0" formatCode="General">
                  <c:v>24.2</c:v>
                </c:pt>
                <c:pt idx="1">
                  <c:v>21</c:v>
                </c:pt>
                <c:pt idx="2" formatCode="General">
                  <c:v>16.600000000000001</c:v>
                </c:pt>
                <c:pt idx="3">
                  <c:v>23</c:v>
                </c:pt>
                <c:pt idx="4" formatCode="General">
                  <c:v>21.2</c:v>
                </c:pt>
                <c:pt idx="5" formatCode="General">
                  <c:v>27.9</c:v>
                </c:pt>
                <c:pt idx="6" formatCode="General">
                  <c:v>20.8</c:v>
                </c:pt>
                <c:pt idx="7" formatCode="General">
                  <c:v>26.1</c:v>
                </c:pt>
                <c:pt idx="8" formatCode="General">
                  <c:v>20.9</c:v>
                </c:pt>
                <c:pt idx="9" formatCode="General">
                  <c:v>28.2</c:v>
                </c:pt>
                <c:pt idx="10">
                  <c:v>21</c:v>
                </c:pt>
                <c:pt idx="11" formatCode="General">
                  <c:v>31.2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2E2-4E08-9863-1BE44122A24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13260304"/>
        <c:axId val="513257024"/>
      </c:barChart>
      <c:catAx>
        <c:axId val="513260304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513257024"/>
        <c:crosses val="autoZero"/>
        <c:auto val="1"/>
        <c:lblAlgn val="ctr"/>
        <c:lblOffset val="100"/>
        <c:noMultiLvlLbl val="0"/>
      </c:catAx>
      <c:valAx>
        <c:axId val="513257024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513260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0594774467703485E-2"/>
          <c:y val="0.90299145771624822"/>
          <c:w val="0.92066021282702992"/>
          <c:h val="9.70085422837517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k-SK"/>
        </a:p>
      </c:txPr>
    </c:legend>
    <c:plotVisOnly val="1"/>
    <c:dispBlanksAs val="gap"/>
    <c:showDLblsOverMax val="0"/>
  </c:chart>
  <c:spPr>
    <a:solidFill>
      <a:schemeClr val="bg2"/>
    </a:solidFill>
    <a:ln>
      <a:noFill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546F27-F10A-4DEE-BD30-013E90649F37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67C3997-705D-40AD-8942-96D24E66E7A4}">
      <dgm:prSet phldrT="[Text]" custT="1"/>
      <dgm:spPr/>
      <dgm:t>
        <a:bodyPr/>
        <a:lstStyle/>
        <a:p>
          <a:pPr>
            <a:buNone/>
          </a:pPr>
          <a:r>
            <a:rPr lang="sk-SK" sz="1200" dirty="0">
              <a:solidFill>
                <a:schemeClr val="bg1"/>
              </a:solidFill>
              <a:latin typeface="Arial" panose="020B0604020202020204" pitchFamily="34" charset="0"/>
              <a:ea typeface="Arial"/>
              <a:cs typeface="Times New Roman" panose="02020603050405020304" pitchFamily="18" charset="0"/>
            </a:rPr>
            <a:t>Nedostatok transparentnosti o spôsobe fungovania a používania riadenia pracovníkov založeného na umelej inteligencii</a:t>
          </a:r>
        </a:p>
      </dgm:t>
    </dgm:pt>
    <dgm:pt modelId="{5FA424E0-C33B-44AE-98A0-6B21DE7EA8D6}" type="parTrans" cxnId="{8DBC0142-015A-4D36-8992-1F4C6A1D38EA}">
      <dgm:prSet/>
      <dgm:spPr/>
      <dgm:t>
        <a:bodyPr/>
        <a:lstStyle/>
        <a:p>
          <a:endParaRPr lang="en-GB" sz="1400"/>
        </a:p>
      </dgm:t>
    </dgm:pt>
    <dgm:pt modelId="{14E44F5C-3070-4F07-AFD4-BE1694CA4A71}" type="sibTrans" cxnId="{8DBC0142-015A-4D36-8992-1F4C6A1D38EA}">
      <dgm:prSet custT="1"/>
      <dgm:spPr/>
      <dgm:t>
        <a:bodyPr/>
        <a:lstStyle/>
        <a:p>
          <a:endParaRPr lang="en-GB" sz="1400"/>
        </a:p>
      </dgm:t>
    </dgm:pt>
    <dgm:pt modelId="{E7B658FE-3359-429B-BF48-BE5FEF6559CA}">
      <dgm:prSet phldrT="[Text]" custT="1"/>
      <dgm:spPr/>
      <dgm:t>
        <a:bodyPr/>
        <a:lstStyle/>
        <a:p>
          <a:r>
            <a:rPr lang="sk-SK" sz="1200"/>
            <a:t>Nerovnováha moci</a:t>
          </a:r>
        </a:p>
      </dgm:t>
    </dgm:pt>
    <dgm:pt modelId="{C908D53F-1673-4146-91CA-9F74D859EF2F}" type="parTrans" cxnId="{B9986F9C-F87B-483E-AF47-C2F3D6D8484C}">
      <dgm:prSet/>
      <dgm:spPr/>
      <dgm:t>
        <a:bodyPr/>
        <a:lstStyle/>
        <a:p>
          <a:endParaRPr lang="en-GB" sz="1400"/>
        </a:p>
      </dgm:t>
    </dgm:pt>
    <dgm:pt modelId="{69D8FCEE-DE11-4EC7-80D9-EAF8E9E73A3D}" type="sibTrans" cxnId="{B9986F9C-F87B-483E-AF47-C2F3D6D8484C}">
      <dgm:prSet custT="1"/>
      <dgm:spPr/>
      <dgm:t>
        <a:bodyPr/>
        <a:lstStyle/>
        <a:p>
          <a:endParaRPr lang="en-GB" sz="1400"/>
        </a:p>
      </dgm:t>
    </dgm:pt>
    <dgm:pt modelId="{6A56C84B-6B9D-41B2-9875-CEFCC59F7704}">
      <dgm:prSet phldrT="[Text]" custT="1"/>
      <dgm:spPr/>
      <dgm:t>
        <a:bodyPr/>
        <a:lstStyle/>
        <a:p>
          <a:r>
            <a:rPr lang="sk-SK" sz="1200"/>
            <a:t>Sťažená participácia zamestnancov</a:t>
          </a:r>
        </a:p>
      </dgm:t>
    </dgm:pt>
    <dgm:pt modelId="{B5A5F9A4-248B-4D64-B1F0-3A47C2DFB83E}" type="parTrans" cxnId="{E7406464-EC75-4165-AE9C-B695FD65FBD7}">
      <dgm:prSet/>
      <dgm:spPr/>
      <dgm:t>
        <a:bodyPr/>
        <a:lstStyle/>
        <a:p>
          <a:endParaRPr lang="en-GB" sz="1400"/>
        </a:p>
      </dgm:t>
    </dgm:pt>
    <dgm:pt modelId="{560F175E-AD6F-46B3-9AA3-F6758A9D4E69}" type="sibTrans" cxnId="{E7406464-EC75-4165-AE9C-B695FD65FBD7}">
      <dgm:prSet/>
      <dgm:spPr/>
      <dgm:t>
        <a:bodyPr/>
        <a:lstStyle/>
        <a:p>
          <a:endParaRPr lang="en-GB" sz="1400"/>
        </a:p>
      </dgm:t>
    </dgm:pt>
    <dgm:pt modelId="{2AF1002E-55CB-4C17-AEA8-5D01FE1BFD48}" type="pres">
      <dgm:prSet presAssocID="{95546F27-F10A-4DEE-BD30-013E90649F37}" presName="Name0" presStyleCnt="0">
        <dgm:presLayoutVars>
          <dgm:dir/>
          <dgm:resizeHandles val="exact"/>
        </dgm:presLayoutVars>
      </dgm:prSet>
      <dgm:spPr/>
    </dgm:pt>
    <dgm:pt modelId="{D6F1C161-6A36-463B-AFF1-12EB7AEA5A5D}" type="pres">
      <dgm:prSet presAssocID="{C67C3997-705D-40AD-8942-96D24E66E7A4}" presName="node" presStyleLbl="node1" presStyleIdx="0" presStyleCnt="3" custScaleX="89530">
        <dgm:presLayoutVars>
          <dgm:bulletEnabled val="1"/>
        </dgm:presLayoutVars>
      </dgm:prSet>
      <dgm:spPr/>
    </dgm:pt>
    <dgm:pt modelId="{545C5C6A-5BFA-4B73-B7B4-24CF1D25AF9B}" type="pres">
      <dgm:prSet presAssocID="{14E44F5C-3070-4F07-AFD4-BE1694CA4A71}" presName="sibTrans" presStyleLbl="sibTrans2D1" presStyleIdx="0" presStyleCnt="2"/>
      <dgm:spPr/>
    </dgm:pt>
    <dgm:pt modelId="{AAAB6E7B-A519-4788-BD3D-93913A439653}" type="pres">
      <dgm:prSet presAssocID="{14E44F5C-3070-4F07-AFD4-BE1694CA4A71}" presName="connectorText" presStyleLbl="sibTrans2D1" presStyleIdx="0" presStyleCnt="2"/>
      <dgm:spPr/>
    </dgm:pt>
    <dgm:pt modelId="{73EBE4EC-A2EE-4693-9E61-8DB4CC80A5F4}" type="pres">
      <dgm:prSet presAssocID="{E7B658FE-3359-429B-BF48-BE5FEF6559CA}" presName="node" presStyleLbl="node1" presStyleIdx="1" presStyleCnt="3">
        <dgm:presLayoutVars>
          <dgm:bulletEnabled val="1"/>
        </dgm:presLayoutVars>
      </dgm:prSet>
      <dgm:spPr/>
    </dgm:pt>
    <dgm:pt modelId="{4FD0CCFA-7B09-459B-A190-B9706B684994}" type="pres">
      <dgm:prSet presAssocID="{69D8FCEE-DE11-4EC7-80D9-EAF8E9E73A3D}" presName="sibTrans" presStyleLbl="sibTrans2D1" presStyleIdx="1" presStyleCnt="2"/>
      <dgm:spPr/>
    </dgm:pt>
    <dgm:pt modelId="{3A3C0E4F-180E-45B5-B1A6-3E2B7D459930}" type="pres">
      <dgm:prSet presAssocID="{69D8FCEE-DE11-4EC7-80D9-EAF8E9E73A3D}" presName="connectorText" presStyleLbl="sibTrans2D1" presStyleIdx="1" presStyleCnt="2"/>
      <dgm:spPr/>
    </dgm:pt>
    <dgm:pt modelId="{55B0A345-CEC2-46A6-83BF-38D8885185EF}" type="pres">
      <dgm:prSet presAssocID="{6A56C84B-6B9D-41B2-9875-CEFCC59F7704}" presName="node" presStyleLbl="node1" presStyleIdx="2" presStyleCnt="3">
        <dgm:presLayoutVars>
          <dgm:bulletEnabled val="1"/>
        </dgm:presLayoutVars>
      </dgm:prSet>
      <dgm:spPr/>
    </dgm:pt>
  </dgm:ptLst>
  <dgm:cxnLst>
    <dgm:cxn modelId="{B0E2C114-E470-4C01-B423-665D5B5A3969}" type="presOf" srcId="{14E44F5C-3070-4F07-AFD4-BE1694CA4A71}" destId="{545C5C6A-5BFA-4B73-B7B4-24CF1D25AF9B}" srcOrd="0" destOrd="0" presId="urn:microsoft.com/office/officeart/2005/8/layout/process1"/>
    <dgm:cxn modelId="{8BDC9A5E-C6CF-4BAD-B29C-B5D0807345E9}" type="presOf" srcId="{C67C3997-705D-40AD-8942-96D24E66E7A4}" destId="{D6F1C161-6A36-463B-AFF1-12EB7AEA5A5D}" srcOrd="0" destOrd="0" presId="urn:microsoft.com/office/officeart/2005/8/layout/process1"/>
    <dgm:cxn modelId="{BE36405F-F269-430A-8DB6-A0A0809A1CF7}" type="presOf" srcId="{95546F27-F10A-4DEE-BD30-013E90649F37}" destId="{2AF1002E-55CB-4C17-AEA8-5D01FE1BFD48}" srcOrd="0" destOrd="0" presId="urn:microsoft.com/office/officeart/2005/8/layout/process1"/>
    <dgm:cxn modelId="{8DBC0142-015A-4D36-8992-1F4C6A1D38EA}" srcId="{95546F27-F10A-4DEE-BD30-013E90649F37}" destId="{C67C3997-705D-40AD-8942-96D24E66E7A4}" srcOrd="0" destOrd="0" parTransId="{5FA424E0-C33B-44AE-98A0-6B21DE7EA8D6}" sibTransId="{14E44F5C-3070-4F07-AFD4-BE1694CA4A71}"/>
    <dgm:cxn modelId="{E7406464-EC75-4165-AE9C-B695FD65FBD7}" srcId="{95546F27-F10A-4DEE-BD30-013E90649F37}" destId="{6A56C84B-6B9D-41B2-9875-CEFCC59F7704}" srcOrd="2" destOrd="0" parTransId="{B5A5F9A4-248B-4D64-B1F0-3A47C2DFB83E}" sibTransId="{560F175E-AD6F-46B3-9AA3-F6758A9D4E69}"/>
    <dgm:cxn modelId="{E7DEE44D-D4FF-4041-B77D-12B2EA77ADDA}" type="presOf" srcId="{69D8FCEE-DE11-4EC7-80D9-EAF8E9E73A3D}" destId="{3A3C0E4F-180E-45B5-B1A6-3E2B7D459930}" srcOrd="1" destOrd="0" presId="urn:microsoft.com/office/officeart/2005/8/layout/process1"/>
    <dgm:cxn modelId="{8F244681-4851-4473-AC3A-9F90A701634C}" type="presOf" srcId="{6A56C84B-6B9D-41B2-9875-CEFCC59F7704}" destId="{55B0A345-CEC2-46A6-83BF-38D8885185EF}" srcOrd="0" destOrd="0" presId="urn:microsoft.com/office/officeart/2005/8/layout/process1"/>
    <dgm:cxn modelId="{9E357085-5404-4FBE-A2F1-A26288D50F1E}" type="presOf" srcId="{14E44F5C-3070-4F07-AFD4-BE1694CA4A71}" destId="{AAAB6E7B-A519-4788-BD3D-93913A439653}" srcOrd="1" destOrd="0" presId="urn:microsoft.com/office/officeart/2005/8/layout/process1"/>
    <dgm:cxn modelId="{6A096887-3234-4505-9230-589E71ED115C}" type="presOf" srcId="{69D8FCEE-DE11-4EC7-80D9-EAF8E9E73A3D}" destId="{4FD0CCFA-7B09-459B-A190-B9706B684994}" srcOrd="0" destOrd="0" presId="urn:microsoft.com/office/officeart/2005/8/layout/process1"/>
    <dgm:cxn modelId="{B9986F9C-F87B-483E-AF47-C2F3D6D8484C}" srcId="{95546F27-F10A-4DEE-BD30-013E90649F37}" destId="{E7B658FE-3359-429B-BF48-BE5FEF6559CA}" srcOrd="1" destOrd="0" parTransId="{C908D53F-1673-4146-91CA-9F74D859EF2F}" sibTransId="{69D8FCEE-DE11-4EC7-80D9-EAF8E9E73A3D}"/>
    <dgm:cxn modelId="{4158FDFF-DAB0-4B70-81F5-352D786166EC}" type="presOf" srcId="{E7B658FE-3359-429B-BF48-BE5FEF6559CA}" destId="{73EBE4EC-A2EE-4693-9E61-8DB4CC80A5F4}" srcOrd="0" destOrd="0" presId="urn:microsoft.com/office/officeart/2005/8/layout/process1"/>
    <dgm:cxn modelId="{2D5ABCD5-C245-4B0A-918A-FAF8788B2F6B}" type="presParOf" srcId="{2AF1002E-55CB-4C17-AEA8-5D01FE1BFD48}" destId="{D6F1C161-6A36-463B-AFF1-12EB7AEA5A5D}" srcOrd="0" destOrd="0" presId="urn:microsoft.com/office/officeart/2005/8/layout/process1"/>
    <dgm:cxn modelId="{AB97B0A5-5532-4FEC-B7B2-10D88345CB02}" type="presParOf" srcId="{2AF1002E-55CB-4C17-AEA8-5D01FE1BFD48}" destId="{545C5C6A-5BFA-4B73-B7B4-24CF1D25AF9B}" srcOrd="1" destOrd="0" presId="urn:microsoft.com/office/officeart/2005/8/layout/process1"/>
    <dgm:cxn modelId="{164F25C8-8ED1-42E0-940F-8EE04CEFE7F9}" type="presParOf" srcId="{545C5C6A-5BFA-4B73-B7B4-24CF1D25AF9B}" destId="{AAAB6E7B-A519-4788-BD3D-93913A439653}" srcOrd="0" destOrd="0" presId="urn:microsoft.com/office/officeart/2005/8/layout/process1"/>
    <dgm:cxn modelId="{E457C613-962E-477B-BCA5-29DD4870713B}" type="presParOf" srcId="{2AF1002E-55CB-4C17-AEA8-5D01FE1BFD48}" destId="{73EBE4EC-A2EE-4693-9E61-8DB4CC80A5F4}" srcOrd="2" destOrd="0" presId="urn:microsoft.com/office/officeart/2005/8/layout/process1"/>
    <dgm:cxn modelId="{24977D51-8D43-42E9-A607-4B2C96654DA8}" type="presParOf" srcId="{2AF1002E-55CB-4C17-AEA8-5D01FE1BFD48}" destId="{4FD0CCFA-7B09-459B-A190-B9706B684994}" srcOrd="3" destOrd="0" presId="urn:microsoft.com/office/officeart/2005/8/layout/process1"/>
    <dgm:cxn modelId="{2DB59570-C10C-4AEA-988A-21E5CA79B00E}" type="presParOf" srcId="{4FD0CCFA-7B09-459B-A190-B9706B684994}" destId="{3A3C0E4F-180E-45B5-B1A6-3E2B7D459930}" srcOrd="0" destOrd="0" presId="urn:microsoft.com/office/officeart/2005/8/layout/process1"/>
    <dgm:cxn modelId="{7BBF60E6-AA04-4049-B3A1-1E1242BA7AB6}" type="presParOf" srcId="{2AF1002E-55CB-4C17-AEA8-5D01FE1BFD48}" destId="{55B0A345-CEC2-46A6-83BF-38D8885185EF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546F27-F10A-4DEE-BD30-013E90649F37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67C3997-705D-40AD-8942-96D24E66E7A4}">
      <dgm:prSet phldrT="[Text]" custT="1"/>
      <dgm:spPr/>
      <dgm:t>
        <a:bodyPr/>
        <a:lstStyle/>
        <a:p>
          <a:pPr>
            <a:buNone/>
          </a:pPr>
          <a:r>
            <a:rPr lang="sk-SK" sz="1200" dirty="0">
              <a:solidFill>
                <a:schemeClr val="bg1"/>
              </a:solidFill>
              <a:latin typeface="Arial" panose="020B0604020202020204" pitchFamily="34" charset="0"/>
              <a:ea typeface="Arial"/>
              <a:cs typeface="Times New Roman" panose="02020603050405020304" pitchFamily="18" charset="0"/>
            </a:rPr>
            <a:t>Izolácia zamestnancov</a:t>
          </a:r>
        </a:p>
      </dgm:t>
    </dgm:pt>
    <dgm:pt modelId="{5FA424E0-C33B-44AE-98A0-6B21DE7EA8D6}" type="parTrans" cxnId="{8DBC0142-015A-4D36-8992-1F4C6A1D38EA}">
      <dgm:prSet/>
      <dgm:spPr/>
      <dgm:t>
        <a:bodyPr/>
        <a:lstStyle/>
        <a:p>
          <a:endParaRPr lang="en-GB" sz="1400"/>
        </a:p>
      </dgm:t>
    </dgm:pt>
    <dgm:pt modelId="{14E44F5C-3070-4F07-AFD4-BE1694CA4A71}" type="sibTrans" cxnId="{8DBC0142-015A-4D36-8992-1F4C6A1D38EA}">
      <dgm:prSet custT="1"/>
      <dgm:spPr/>
      <dgm:t>
        <a:bodyPr/>
        <a:lstStyle/>
        <a:p>
          <a:endParaRPr lang="en-GB" sz="1400"/>
        </a:p>
      </dgm:t>
    </dgm:pt>
    <dgm:pt modelId="{E7B658FE-3359-429B-BF48-BE5FEF6559CA}">
      <dgm:prSet phldrT="[Text]" custT="1"/>
      <dgm:spPr/>
      <dgm:t>
        <a:bodyPr/>
        <a:lstStyle/>
        <a:p>
          <a:r>
            <a:rPr lang="sk-SK" sz="1200" dirty="0"/>
            <a:t>Bránenie kolektívnemu zastúpeniu</a:t>
          </a:r>
        </a:p>
      </dgm:t>
    </dgm:pt>
    <dgm:pt modelId="{C908D53F-1673-4146-91CA-9F74D859EF2F}" type="parTrans" cxnId="{B9986F9C-F87B-483E-AF47-C2F3D6D8484C}">
      <dgm:prSet/>
      <dgm:spPr/>
      <dgm:t>
        <a:bodyPr/>
        <a:lstStyle/>
        <a:p>
          <a:endParaRPr lang="en-GB" sz="1400"/>
        </a:p>
      </dgm:t>
    </dgm:pt>
    <dgm:pt modelId="{69D8FCEE-DE11-4EC7-80D9-EAF8E9E73A3D}" type="sibTrans" cxnId="{B9986F9C-F87B-483E-AF47-C2F3D6D8484C}">
      <dgm:prSet custT="1"/>
      <dgm:spPr/>
      <dgm:t>
        <a:bodyPr/>
        <a:lstStyle/>
        <a:p>
          <a:endParaRPr lang="en-GB" sz="1400"/>
        </a:p>
      </dgm:t>
    </dgm:pt>
    <dgm:pt modelId="{6A56C84B-6B9D-41B2-9875-CEFCC59F7704}">
      <dgm:prSet phldrT="[Text]" custT="1"/>
      <dgm:spPr/>
      <dgm:t>
        <a:bodyPr/>
        <a:lstStyle/>
        <a:p>
          <a:r>
            <a:rPr lang="sk-SK" sz="1200"/>
            <a:t>Bránenie sociálnemu dialógu</a:t>
          </a:r>
        </a:p>
      </dgm:t>
    </dgm:pt>
    <dgm:pt modelId="{B5A5F9A4-248B-4D64-B1F0-3A47C2DFB83E}" type="parTrans" cxnId="{E7406464-EC75-4165-AE9C-B695FD65FBD7}">
      <dgm:prSet/>
      <dgm:spPr/>
      <dgm:t>
        <a:bodyPr/>
        <a:lstStyle/>
        <a:p>
          <a:endParaRPr lang="en-GB" sz="1400"/>
        </a:p>
      </dgm:t>
    </dgm:pt>
    <dgm:pt modelId="{560F175E-AD6F-46B3-9AA3-F6758A9D4E69}" type="sibTrans" cxnId="{E7406464-EC75-4165-AE9C-B695FD65FBD7}">
      <dgm:prSet/>
      <dgm:spPr/>
      <dgm:t>
        <a:bodyPr/>
        <a:lstStyle/>
        <a:p>
          <a:endParaRPr lang="en-GB" sz="1400"/>
        </a:p>
      </dgm:t>
    </dgm:pt>
    <dgm:pt modelId="{D3F700B2-84A1-43B6-84E5-BCDC0665A767}" type="pres">
      <dgm:prSet presAssocID="{95546F27-F10A-4DEE-BD30-013E90649F37}" presName="Name0" presStyleCnt="0">
        <dgm:presLayoutVars>
          <dgm:dir/>
          <dgm:resizeHandles val="exact"/>
        </dgm:presLayoutVars>
      </dgm:prSet>
      <dgm:spPr/>
    </dgm:pt>
    <dgm:pt modelId="{9A3753B4-81BD-4BFC-BD97-61C2777A60C8}" type="pres">
      <dgm:prSet presAssocID="{C67C3997-705D-40AD-8942-96D24E66E7A4}" presName="node" presStyleLbl="node1" presStyleIdx="0" presStyleCnt="3" custScaleX="89405" custScaleY="98409">
        <dgm:presLayoutVars>
          <dgm:bulletEnabled val="1"/>
        </dgm:presLayoutVars>
      </dgm:prSet>
      <dgm:spPr/>
    </dgm:pt>
    <dgm:pt modelId="{DAACD176-4677-4F91-B739-F414E4F64834}" type="pres">
      <dgm:prSet presAssocID="{14E44F5C-3070-4F07-AFD4-BE1694CA4A71}" presName="sibTrans" presStyleLbl="sibTrans2D1" presStyleIdx="0" presStyleCnt="2"/>
      <dgm:spPr/>
    </dgm:pt>
    <dgm:pt modelId="{2368CD19-1971-415D-8FA6-5C08AEC0F878}" type="pres">
      <dgm:prSet presAssocID="{14E44F5C-3070-4F07-AFD4-BE1694CA4A71}" presName="connectorText" presStyleLbl="sibTrans2D1" presStyleIdx="0" presStyleCnt="2"/>
      <dgm:spPr/>
    </dgm:pt>
    <dgm:pt modelId="{72BADB8B-71EF-430F-B5BE-01839C866BDF}" type="pres">
      <dgm:prSet presAssocID="{E7B658FE-3359-429B-BF48-BE5FEF6559CA}" presName="node" presStyleLbl="node1" presStyleIdx="1" presStyleCnt="3">
        <dgm:presLayoutVars>
          <dgm:bulletEnabled val="1"/>
        </dgm:presLayoutVars>
      </dgm:prSet>
      <dgm:spPr/>
    </dgm:pt>
    <dgm:pt modelId="{811EA7EC-2923-4AA3-8528-89881C54DDAB}" type="pres">
      <dgm:prSet presAssocID="{69D8FCEE-DE11-4EC7-80D9-EAF8E9E73A3D}" presName="sibTrans" presStyleLbl="sibTrans2D1" presStyleIdx="1" presStyleCnt="2"/>
      <dgm:spPr/>
    </dgm:pt>
    <dgm:pt modelId="{8E44C1C7-8603-40BB-B637-14F523870C7B}" type="pres">
      <dgm:prSet presAssocID="{69D8FCEE-DE11-4EC7-80D9-EAF8E9E73A3D}" presName="connectorText" presStyleLbl="sibTrans2D1" presStyleIdx="1" presStyleCnt="2"/>
      <dgm:spPr/>
    </dgm:pt>
    <dgm:pt modelId="{4553905A-3E73-4A3D-B9DE-F4865AAED54E}" type="pres">
      <dgm:prSet presAssocID="{6A56C84B-6B9D-41B2-9875-CEFCC59F7704}" presName="node" presStyleLbl="node1" presStyleIdx="2" presStyleCnt="3">
        <dgm:presLayoutVars>
          <dgm:bulletEnabled val="1"/>
        </dgm:presLayoutVars>
      </dgm:prSet>
      <dgm:spPr/>
    </dgm:pt>
  </dgm:ptLst>
  <dgm:cxnLst>
    <dgm:cxn modelId="{E892D308-9CF4-4249-8168-DE02F6BC3CEA}" type="presOf" srcId="{95546F27-F10A-4DEE-BD30-013E90649F37}" destId="{D3F700B2-84A1-43B6-84E5-BCDC0665A767}" srcOrd="0" destOrd="0" presId="urn:microsoft.com/office/officeart/2005/8/layout/process1"/>
    <dgm:cxn modelId="{5C4D9C1E-A501-49B9-81AA-C18BFBBF32EE}" type="presOf" srcId="{C67C3997-705D-40AD-8942-96D24E66E7A4}" destId="{9A3753B4-81BD-4BFC-BD97-61C2777A60C8}" srcOrd="0" destOrd="0" presId="urn:microsoft.com/office/officeart/2005/8/layout/process1"/>
    <dgm:cxn modelId="{2863D32B-DDA0-4778-AB7C-4606A8A0516D}" type="presOf" srcId="{69D8FCEE-DE11-4EC7-80D9-EAF8E9E73A3D}" destId="{811EA7EC-2923-4AA3-8528-89881C54DDAB}" srcOrd="0" destOrd="0" presId="urn:microsoft.com/office/officeart/2005/8/layout/process1"/>
    <dgm:cxn modelId="{F048BA2C-E33F-429D-8EB2-78943FE80B4F}" type="presOf" srcId="{6A56C84B-6B9D-41B2-9875-CEFCC59F7704}" destId="{4553905A-3E73-4A3D-B9DE-F4865AAED54E}" srcOrd="0" destOrd="0" presId="urn:microsoft.com/office/officeart/2005/8/layout/process1"/>
    <dgm:cxn modelId="{096A292F-AD72-4C2F-BBCA-9716EE88A5C0}" type="presOf" srcId="{69D8FCEE-DE11-4EC7-80D9-EAF8E9E73A3D}" destId="{8E44C1C7-8603-40BB-B637-14F523870C7B}" srcOrd="1" destOrd="0" presId="urn:microsoft.com/office/officeart/2005/8/layout/process1"/>
    <dgm:cxn modelId="{8DBC0142-015A-4D36-8992-1F4C6A1D38EA}" srcId="{95546F27-F10A-4DEE-BD30-013E90649F37}" destId="{C67C3997-705D-40AD-8942-96D24E66E7A4}" srcOrd="0" destOrd="0" parTransId="{5FA424E0-C33B-44AE-98A0-6B21DE7EA8D6}" sibTransId="{14E44F5C-3070-4F07-AFD4-BE1694CA4A71}"/>
    <dgm:cxn modelId="{E7406464-EC75-4165-AE9C-B695FD65FBD7}" srcId="{95546F27-F10A-4DEE-BD30-013E90649F37}" destId="{6A56C84B-6B9D-41B2-9875-CEFCC59F7704}" srcOrd="2" destOrd="0" parTransId="{B5A5F9A4-248B-4D64-B1F0-3A47C2DFB83E}" sibTransId="{560F175E-AD6F-46B3-9AA3-F6758A9D4E69}"/>
    <dgm:cxn modelId="{B9986F9C-F87B-483E-AF47-C2F3D6D8484C}" srcId="{95546F27-F10A-4DEE-BD30-013E90649F37}" destId="{E7B658FE-3359-429B-BF48-BE5FEF6559CA}" srcOrd="1" destOrd="0" parTransId="{C908D53F-1673-4146-91CA-9F74D859EF2F}" sibTransId="{69D8FCEE-DE11-4EC7-80D9-EAF8E9E73A3D}"/>
    <dgm:cxn modelId="{FEC520C5-A546-4EFE-ABCD-0E8D96462B96}" type="presOf" srcId="{E7B658FE-3359-429B-BF48-BE5FEF6559CA}" destId="{72BADB8B-71EF-430F-B5BE-01839C866BDF}" srcOrd="0" destOrd="0" presId="urn:microsoft.com/office/officeart/2005/8/layout/process1"/>
    <dgm:cxn modelId="{3DB5E6EF-3527-4D0D-981F-AAF440D4C133}" type="presOf" srcId="{14E44F5C-3070-4F07-AFD4-BE1694CA4A71}" destId="{2368CD19-1971-415D-8FA6-5C08AEC0F878}" srcOrd="1" destOrd="0" presId="urn:microsoft.com/office/officeart/2005/8/layout/process1"/>
    <dgm:cxn modelId="{76F13DF6-E5D1-4A85-9894-EED09793507A}" type="presOf" srcId="{14E44F5C-3070-4F07-AFD4-BE1694CA4A71}" destId="{DAACD176-4677-4F91-B739-F414E4F64834}" srcOrd="0" destOrd="0" presId="urn:microsoft.com/office/officeart/2005/8/layout/process1"/>
    <dgm:cxn modelId="{C45B1B54-EFC4-4F39-8F63-3F004A66E1E5}" type="presParOf" srcId="{D3F700B2-84A1-43B6-84E5-BCDC0665A767}" destId="{9A3753B4-81BD-4BFC-BD97-61C2777A60C8}" srcOrd="0" destOrd="0" presId="urn:microsoft.com/office/officeart/2005/8/layout/process1"/>
    <dgm:cxn modelId="{55B2A266-32D6-429E-8AC7-26B21A9134D3}" type="presParOf" srcId="{D3F700B2-84A1-43B6-84E5-BCDC0665A767}" destId="{DAACD176-4677-4F91-B739-F414E4F64834}" srcOrd="1" destOrd="0" presId="urn:microsoft.com/office/officeart/2005/8/layout/process1"/>
    <dgm:cxn modelId="{F3BDFA0D-90B4-45BE-BE54-9408BD5F921F}" type="presParOf" srcId="{DAACD176-4677-4F91-B739-F414E4F64834}" destId="{2368CD19-1971-415D-8FA6-5C08AEC0F878}" srcOrd="0" destOrd="0" presId="urn:microsoft.com/office/officeart/2005/8/layout/process1"/>
    <dgm:cxn modelId="{A972B976-2EEF-4701-805F-5CB93F7943D9}" type="presParOf" srcId="{D3F700B2-84A1-43B6-84E5-BCDC0665A767}" destId="{72BADB8B-71EF-430F-B5BE-01839C866BDF}" srcOrd="2" destOrd="0" presId="urn:microsoft.com/office/officeart/2005/8/layout/process1"/>
    <dgm:cxn modelId="{702F0541-694E-4AB0-BCA9-153C70087D8F}" type="presParOf" srcId="{D3F700B2-84A1-43B6-84E5-BCDC0665A767}" destId="{811EA7EC-2923-4AA3-8528-89881C54DDAB}" srcOrd="3" destOrd="0" presId="urn:microsoft.com/office/officeart/2005/8/layout/process1"/>
    <dgm:cxn modelId="{63513DE7-F91D-403C-9D99-F6EDDCDEDF96}" type="presParOf" srcId="{811EA7EC-2923-4AA3-8528-89881C54DDAB}" destId="{8E44C1C7-8603-40BB-B637-14F523870C7B}" srcOrd="0" destOrd="0" presId="urn:microsoft.com/office/officeart/2005/8/layout/process1"/>
    <dgm:cxn modelId="{790150C4-7B3C-427F-A5CA-AC8A08BCB26E}" type="presParOf" srcId="{D3F700B2-84A1-43B6-84E5-BCDC0665A767}" destId="{4553905A-3E73-4A3D-B9DE-F4865AAED54E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F1C161-6A36-463B-AFF1-12EB7AEA5A5D}">
      <dsp:nvSpPr>
        <dsp:cNvPr id="0" name=""/>
        <dsp:cNvSpPr/>
      </dsp:nvSpPr>
      <dsp:spPr>
        <a:xfrm>
          <a:off x="1447" y="410759"/>
          <a:ext cx="1786888" cy="12928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200" kern="1200" dirty="0">
              <a:solidFill>
                <a:schemeClr val="bg1"/>
              </a:solidFill>
              <a:latin typeface="Arial" panose="020B0604020202020204" pitchFamily="34" charset="0"/>
              <a:ea typeface="Arial"/>
              <a:cs typeface="Times New Roman" panose="02020603050405020304" pitchFamily="18" charset="0"/>
            </a:rPr>
            <a:t>Nedostatok transparentnosti o spôsobe fungovania a používania riadenia pracovníkov založeného na umelej inteligencii</a:t>
          </a:r>
        </a:p>
      </dsp:txBody>
      <dsp:txXfrm>
        <a:off x="39312" y="448624"/>
        <a:ext cx="1711158" cy="1217092"/>
      </dsp:txXfrm>
    </dsp:sp>
    <dsp:sp modelId="{545C5C6A-5BFA-4B73-B7B4-24CF1D25AF9B}">
      <dsp:nvSpPr>
        <dsp:cNvPr id="0" name=""/>
        <dsp:cNvSpPr/>
      </dsp:nvSpPr>
      <dsp:spPr>
        <a:xfrm>
          <a:off x="1987921" y="809684"/>
          <a:ext cx="423121" cy="4949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1987921" y="908678"/>
        <a:ext cx="296185" cy="296983"/>
      </dsp:txXfrm>
    </dsp:sp>
    <dsp:sp modelId="{73EBE4EC-A2EE-4693-9E61-8DB4CC80A5F4}">
      <dsp:nvSpPr>
        <dsp:cNvPr id="0" name=""/>
        <dsp:cNvSpPr/>
      </dsp:nvSpPr>
      <dsp:spPr>
        <a:xfrm>
          <a:off x="2586677" y="410759"/>
          <a:ext cx="1995854" cy="12928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200" kern="1200"/>
            <a:t>Nerovnováha moci</a:t>
          </a:r>
        </a:p>
      </dsp:txBody>
      <dsp:txXfrm>
        <a:off x="2624542" y="448624"/>
        <a:ext cx="1920124" cy="1217092"/>
      </dsp:txXfrm>
    </dsp:sp>
    <dsp:sp modelId="{4FD0CCFA-7B09-459B-A190-B9706B684994}">
      <dsp:nvSpPr>
        <dsp:cNvPr id="0" name=""/>
        <dsp:cNvSpPr/>
      </dsp:nvSpPr>
      <dsp:spPr>
        <a:xfrm>
          <a:off x="4782117" y="809684"/>
          <a:ext cx="423121" cy="4949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4782117" y="908678"/>
        <a:ext cx="296185" cy="296983"/>
      </dsp:txXfrm>
    </dsp:sp>
    <dsp:sp modelId="{55B0A345-CEC2-46A6-83BF-38D8885185EF}">
      <dsp:nvSpPr>
        <dsp:cNvPr id="0" name=""/>
        <dsp:cNvSpPr/>
      </dsp:nvSpPr>
      <dsp:spPr>
        <a:xfrm>
          <a:off x="5380873" y="410759"/>
          <a:ext cx="1995854" cy="12928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200" kern="1200"/>
            <a:t>Sťažená participácia zamestnancov</a:t>
          </a:r>
        </a:p>
      </dsp:txBody>
      <dsp:txXfrm>
        <a:off x="5418738" y="448624"/>
        <a:ext cx="1920124" cy="12170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3753B4-81BD-4BFC-BD97-61C2777A60C8}">
      <dsp:nvSpPr>
        <dsp:cNvPr id="0" name=""/>
        <dsp:cNvSpPr/>
      </dsp:nvSpPr>
      <dsp:spPr>
        <a:xfrm>
          <a:off x="2695" y="814389"/>
          <a:ext cx="1784393" cy="11784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200" kern="1200" dirty="0">
              <a:solidFill>
                <a:schemeClr val="bg1"/>
              </a:solidFill>
              <a:latin typeface="Arial" panose="020B0604020202020204" pitchFamily="34" charset="0"/>
              <a:ea typeface="Arial"/>
              <a:cs typeface="Times New Roman" panose="02020603050405020304" pitchFamily="18" charset="0"/>
            </a:rPr>
            <a:t>Izolácia zamestnancov</a:t>
          </a:r>
        </a:p>
      </dsp:txBody>
      <dsp:txXfrm>
        <a:off x="37211" y="848905"/>
        <a:ext cx="1715361" cy="1109428"/>
      </dsp:txXfrm>
    </dsp:sp>
    <dsp:sp modelId="{DAACD176-4677-4F91-B739-F414E4F64834}">
      <dsp:nvSpPr>
        <dsp:cNvPr id="0" name=""/>
        <dsp:cNvSpPr/>
      </dsp:nvSpPr>
      <dsp:spPr>
        <a:xfrm>
          <a:off x="1986674" y="1156134"/>
          <a:ext cx="423121" cy="4949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1986674" y="1255128"/>
        <a:ext cx="296185" cy="296983"/>
      </dsp:txXfrm>
    </dsp:sp>
    <dsp:sp modelId="{72BADB8B-71EF-430F-B5BE-01839C866BDF}">
      <dsp:nvSpPr>
        <dsp:cNvPr id="0" name=""/>
        <dsp:cNvSpPr/>
      </dsp:nvSpPr>
      <dsp:spPr>
        <a:xfrm>
          <a:off x="2585430" y="804863"/>
          <a:ext cx="1995854" cy="11975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200" kern="1200" dirty="0"/>
            <a:t>Bránenie kolektívnemu zastúpeniu</a:t>
          </a:r>
        </a:p>
      </dsp:txBody>
      <dsp:txXfrm>
        <a:off x="2620504" y="839937"/>
        <a:ext cx="1925706" cy="1127364"/>
      </dsp:txXfrm>
    </dsp:sp>
    <dsp:sp modelId="{811EA7EC-2923-4AA3-8528-89881C54DDAB}">
      <dsp:nvSpPr>
        <dsp:cNvPr id="0" name=""/>
        <dsp:cNvSpPr/>
      </dsp:nvSpPr>
      <dsp:spPr>
        <a:xfrm>
          <a:off x="4780870" y="1156134"/>
          <a:ext cx="423121" cy="4949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4780870" y="1255128"/>
        <a:ext cx="296185" cy="296983"/>
      </dsp:txXfrm>
    </dsp:sp>
    <dsp:sp modelId="{4553905A-3E73-4A3D-B9DE-F4865AAED54E}">
      <dsp:nvSpPr>
        <dsp:cNvPr id="0" name=""/>
        <dsp:cNvSpPr/>
      </dsp:nvSpPr>
      <dsp:spPr>
        <a:xfrm>
          <a:off x="5379626" y="804863"/>
          <a:ext cx="1995854" cy="11975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200" kern="1200"/>
            <a:t>Bránenie sociálnemu dialógu</a:t>
          </a:r>
        </a:p>
      </dsp:txBody>
      <dsp:txXfrm>
        <a:off x="5414700" y="839937"/>
        <a:ext cx="1925706" cy="11273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17A729-4A56-4A55-9C95-BF91F7113025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5D1725-20D8-470E-9E4C-7C859C871E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1425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osha.europa.eu/en/facts-and-figures/osh-pulse-occupational-safety-and-health-post-pandemic-workplaces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osha.europa.eu/en/facts-and-figures/osh-pulse-occupational-safety-and-health-post-pandemic-workplaces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3659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defTabSz="941923">
              <a:buFont typeface="Arial" panose="020B0604020202020204" pitchFamily="34" charset="0"/>
              <a:buChar char="•"/>
              <a:defRPr/>
            </a:pPr>
            <a:r>
              <a:rPr lang="sk-SK" sz="1800">
                <a:latin typeface="+mn-lt"/>
                <a:ea typeface="+mn-lt"/>
                <a:cs typeface="+mn-cs"/>
              </a:rPr>
              <a:t>Riadenie pracovníkov založené na umelej inteligencii by sa mohlo použiť na monitorovanie rizík a poskytovanie upozornení a odporúčaní (v reálnom čase) o tom, ako im predchádzať. </a:t>
            </a:r>
          </a:p>
          <a:p>
            <a:pPr marL="285750" indent="-285750" defTabSz="941923">
              <a:buFont typeface="Arial" panose="020B0604020202020204" pitchFamily="34" charset="0"/>
              <a:buChar char="•"/>
              <a:defRPr/>
            </a:pPr>
            <a:endParaRPr lang="en-GB" sz="1800" kern="1200" dirty="0">
              <a:latin typeface="+mn-lt"/>
              <a:ea typeface="+mn-ea"/>
              <a:cs typeface="+mn-cs"/>
            </a:endParaRPr>
          </a:p>
          <a:p>
            <a:pPr marL="285750" indent="-285750" defTabSz="941923">
              <a:buFont typeface="Arial" panose="020B0604020202020204" pitchFamily="34" charset="0"/>
              <a:buChar char="•"/>
              <a:defRPr/>
            </a:pPr>
            <a:r>
              <a:rPr lang="sk-SK" sz="1800">
                <a:latin typeface="+mn-lt"/>
                <a:ea typeface="+mn-lt"/>
                <a:cs typeface="+mn-cs"/>
              </a:rPr>
              <a:t>Napríklad systémy riadenia pracovníkov založeného na umelej inteligencii by mohli pomocou videí v reálnom čase alebo analýzy e-mailov či obsahu reči odhaliť vysoké pracovné zaťaženie, riziko šikanovania, stresu, vyhorenia atď.</a:t>
            </a:r>
          </a:p>
          <a:p>
            <a:pPr marL="285750" indent="-285750" defTabSz="941923">
              <a:buFont typeface="Arial" panose="020B0604020202020204" pitchFamily="34" charset="0"/>
              <a:buChar char="•"/>
              <a:defRPr/>
            </a:pPr>
            <a:endParaRPr lang="en-GB" sz="1800" kern="1200" dirty="0">
              <a:latin typeface="+mn-lt"/>
              <a:ea typeface="+mn-ea"/>
              <a:cs typeface="+mn-cs"/>
            </a:endParaRPr>
          </a:p>
          <a:p>
            <a:pPr marL="285750" indent="-285750" defTabSz="941923">
              <a:buFont typeface="Arial" panose="020B0604020202020204" pitchFamily="34" charset="0"/>
              <a:buChar char="•"/>
              <a:defRPr/>
            </a:pPr>
            <a:r>
              <a:rPr lang="sk-SK" sz="1800">
                <a:latin typeface="+mn-lt"/>
                <a:ea typeface="+mn-lt"/>
                <a:cs typeface="+mn-cs"/>
              </a:rPr>
              <a:t>Väčšina patentov v oblasti riadenia pracovníkov založeného na umelej inteligencii sa zameriava na zvýšenie efektívnosti a produktivity a zlepšenie rozhodovania (čo často zahŕňa monitorovanie, hodnotenie a hodnotenie pracovníkov), nie však na zlepšenie BOZP. Prijatie, používanie a vplyvy technológií riadenia pracovníkov založeného na umelej inteligencii na BOZP však nie sú vopred dané. </a:t>
            </a:r>
          </a:p>
          <a:p>
            <a:pPr marL="285750" indent="-285750" defTabSz="941923">
              <a:buFont typeface="Arial" panose="020B0604020202020204" pitchFamily="34" charset="0"/>
              <a:buChar char="•"/>
              <a:defRPr/>
            </a:pPr>
            <a:endParaRPr lang="en-GB" sz="1800" kern="1200" dirty="0">
              <a:latin typeface="+mn-lt"/>
              <a:ea typeface="+mn-ea"/>
              <a:cs typeface="+mn-cs"/>
            </a:endParaRPr>
          </a:p>
          <a:p>
            <a:pPr marL="285750" indent="-285750" defTabSz="941923">
              <a:buFont typeface="Arial" panose="020B0604020202020204" pitchFamily="34" charset="0"/>
              <a:buChar char="•"/>
              <a:defRPr/>
            </a:pPr>
            <a:r>
              <a:rPr lang="sk-SK" sz="1800">
                <a:latin typeface="+mn-lt"/>
                <a:ea typeface="+mn-lt"/>
                <a:cs typeface="+mn-cs"/>
              </a:rPr>
              <a:t>Podniková kultúra a rozhodnutia vedenia o technológiách riadenia pracovníkov založeného na umelej inteligencii môžu formovať ich vplyv na BOZP.</a:t>
            </a:r>
          </a:p>
          <a:p>
            <a:pPr defTabSz="941923">
              <a:defRPr/>
            </a:pPr>
            <a:endParaRPr lang="es-E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5349F1-900B-4850-AD35-DCDA59EBF816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12541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200"/>
              <a:t>Participácia zamestnancov je kľúčová vo všetkých fázach, už od návrhu, pri hodnotení </a:t>
            </a:r>
            <a:r>
              <a:rPr lang="sk-SK" sz="1200" i="1"/>
              <a:t>ex ante</a:t>
            </a:r>
            <a:r>
              <a:rPr lang="sk-SK" sz="1200"/>
              <a:t>, vykonávaní, posudzovaní rizík na pracovisku a </a:t>
            </a:r>
            <a:r>
              <a:rPr lang="sk-SK" sz="1200" u="sng"/>
              <a:t>rozhodovaní</a:t>
            </a:r>
            <a:r>
              <a:rPr lang="sk-SK" sz="1200"/>
              <a:t> (pracovníci by mali mať možnosť vyjadriť sa k rozhodnutiam založeným na umelej inteligencii).</a:t>
            </a:r>
          </a:p>
          <a:p>
            <a:pPr algn="just">
              <a:lnSpc>
                <a:spcPct val="80000"/>
              </a:lnSpc>
              <a:spcBef>
                <a:spcPts val="1000"/>
              </a:spcBef>
            </a:pPr>
            <a:endParaRPr lang="en-GB" sz="1200" b="0" dirty="0"/>
          </a:p>
          <a:p>
            <a:pPr algn="just">
              <a:lnSpc>
                <a:spcPct val="80000"/>
              </a:lnSpc>
              <a:spcBef>
                <a:spcPts val="1000"/>
              </a:spcBef>
            </a:pPr>
            <a:r>
              <a:rPr lang="sk-SK" sz="1200" b="0"/>
              <a:t>Nedostatok transparentnosti o spôsobe fungovania a používania riadenia pracovníkov založeného na umelej inteligencii vedie k nerovnováhe informácií a moci. V dôsledku toho je participácia zamestnancov v praxi veľmi zložitá.</a:t>
            </a:r>
          </a:p>
          <a:p>
            <a:pPr algn="just">
              <a:lnSpc>
                <a:spcPct val="80000"/>
              </a:lnSpc>
              <a:spcBef>
                <a:spcPts val="1000"/>
              </a:spcBef>
            </a:pPr>
            <a:endParaRPr lang="en-GB" sz="1200" b="0" dirty="0"/>
          </a:p>
          <a:p>
            <a:pPr algn="just">
              <a:lnSpc>
                <a:spcPct val="80000"/>
              </a:lnSpc>
              <a:spcBef>
                <a:spcPts val="1000"/>
              </a:spcBef>
            </a:pPr>
            <a:r>
              <a:rPr lang="sk-SK" sz="1200" b="0"/>
              <a:t>Keď sú zamestnanci od seba izolovaní, zabraňuje sa kolektívnemu zastúpeniu zamestnancov a kolektívnemu vyjednávaniu/sociálnemu dialógu, ktoré majú zásadný význam pri BOZP.</a:t>
            </a:r>
          </a:p>
          <a:p>
            <a:pPr algn="just">
              <a:lnSpc>
                <a:spcPct val="80000"/>
              </a:lnSpc>
              <a:spcBef>
                <a:spcPts val="1000"/>
              </a:spcBef>
            </a:pPr>
            <a:endParaRPr lang="en-GB" sz="1200" b="0" dirty="0"/>
          </a:p>
          <a:p>
            <a:pPr algn="just">
              <a:lnSpc>
                <a:spcPct val="80000"/>
              </a:lnSpc>
              <a:spcBef>
                <a:spcPts val="1000"/>
              </a:spcBef>
            </a:pPr>
            <a:r>
              <a:rPr lang="sk-SK" sz="1200" b="0"/>
              <a:t>Riadenie pracovníkov založené na umelej inteligencii by malo byť navrhnuté, vykonávané a riadené transparentne, zrozumiteľne a s cieľom podporovať samostatnosť, čím sa zaručí rovnaký prístup zamestnancov k informáciám a ich participácia.</a:t>
            </a:r>
          </a:p>
          <a:p>
            <a:pPr algn="just">
              <a:lnSpc>
                <a:spcPct val="80000"/>
              </a:lnSpc>
              <a:spcBef>
                <a:spcPts val="1000"/>
              </a:spcBef>
            </a:pPr>
            <a:endParaRPr lang="en-GB" sz="1200" b="0" dirty="0"/>
          </a:p>
          <a:p>
            <a:pPr algn="just">
              <a:lnSpc>
                <a:spcPct val="80000"/>
              </a:lnSpc>
              <a:spcBef>
                <a:spcPts val="1000"/>
              </a:spcBef>
            </a:pPr>
            <a:r>
              <a:rPr lang="sk-SK" sz="1200" b="0"/>
              <a:t>Musí sa zaručiť spoluúčasť pri riadení pracovníkov založenom na umelej inteligencii.</a:t>
            </a:r>
          </a:p>
          <a:p>
            <a:pPr algn="just">
              <a:lnSpc>
                <a:spcPct val="80000"/>
              </a:lnSpc>
              <a:spcBef>
                <a:spcPts val="1000"/>
              </a:spcBef>
            </a:pPr>
            <a:endParaRPr lang="en-GB" sz="1200" b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D1725-20D8-470E-9E4C-7C859C871E6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5271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800">
                <a:effectLst/>
                <a:latin typeface="Aptos" panose="020B0004020202020204" pitchFamily="34" charset="0"/>
                <a:ea typeface="Aptos"/>
                <a:cs typeface="Aptos" panose="020B0004020202020204" pitchFamily="34" charset="0"/>
              </a:rPr>
              <a:t>Systémy riadenia pracovníkov založeného na umelej inteligencii zlepšujú predpovedanie dopytu, plánovanie zmien a prideľovanie úloh na základe schopností pracovníkov, a tým prispievajú k bezpečnosti, ochrane zdravia a pohode pracovníkov.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lnSpc>
                <a:spcPct val="116000"/>
              </a:lnSpc>
              <a:spcBef>
                <a:spcPts val="1200"/>
              </a:spcBef>
              <a:spcAft>
                <a:spcPts val="1200"/>
              </a:spcAft>
            </a:pPr>
            <a:r>
              <a:rPr lang="sk-SK" sz="1800">
                <a:effectLst/>
                <a:latin typeface="Aptos" panose="020B0004020202020204" pitchFamily="34" charset="0"/>
                <a:ea typeface="Aptos"/>
                <a:cs typeface="Aptos" panose="020B0004020202020204" pitchFamily="34" charset="0"/>
              </a:rPr>
              <a:t>Napríklad talianska spoločnosť, ktorá vyrába súčiastky pre automobilový priemysel, zaviedla riadenie pracovníkov založené na umelej inteligencii vo výrobe, údržbe a logistike, čím posilnila produktivitu, zmiernila stres a zlepšila rovnováhu medzi pracovným a súkromným životom. Systém riadenia pracovníkov založeného na umelej inteligencii podporuje kvalifikovaných operátorov pri riadení procesu a prispôsobovaní sa zmenám pomocou údajov v reálnom čase a automatického prideľovania úloh.</a:t>
            </a:r>
          </a:p>
          <a:p>
            <a:pPr>
              <a:lnSpc>
                <a:spcPct val="116000"/>
              </a:lnSpc>
              <a:spcBef>
                <a:spcPts val="1200"/>
              </a:spcBef>
              <a:spcAft>
                <a:spcPts val="1200"/>
              </a:spcAft>
            </a:pPr>
            <a:endParaRPr lang="en-GB" sz="1800" dirty="0">
              <a:effectLst/>
              <a:latin typeface="Aptos" panose="020B00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r>
              <a:rPr lang="sk-SK" sz="1800">
                <a:effectLst/>
                <a:latin typeface="Aptos" panose="020B0004020202020204" pitchFamily="34" charset="0"/>
                <a:ea typeface="Aptos"/>
                <a:cs typeface="Aptos" panose="020B0004020202020204" pitchFamily="34" charset="0"/>
              </a:rPr>
              <a:t>Belgický výrobca automobilov optimalizoval svoju montážnu linku so systémami riadenia pracovníkov založeného na umelej inteligencii s cieľom riešiť zdravotné a bezpečnostné riziká, najmä v konečných fázach, keď sa časti montujú na čerstvo natreté karosérie automobilov. </a:t>
            </a:r>
          </a:p>
          <a:p>
            <a:r>
              <a:rPr lang="sk-SK" sz="1800">
                <a:effectLst/>
                <a:latin typeface="Aptos" panose="020B0004020202020204" pitchFamily="34" charset="0"/>
                <a:ea typeface="Aptos"/>
                <a:cs typeface="Aptos" panose="020B0004020202020204" pitchFamily="34" charset="0"/>
              </a:rPr>
              <a:t>Komplexné školenia a monitorovanie údajov zabezpečujú rovnováhu medzi efektívnosťou, kvalitou práce a aspektmi BOZP, čo je prínosom pre operátorov a vedúcich tímov.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800">
                <a:effectLst/>
                <a:latin typeface="Aptos" panose="020B0004020202020204" pitchFamily="34" charset="0"/>
                <a:ea typeface="Aptos"/>
                <a:cs typeface="Aptos" panose="020B0004020202020204" pitchFamily="34" charset="0"/>
              </a:rPr>
              <a:t>Tieto prípady z reálneho života potvrdzujú, že participácia zamestnancov, vhodná stratégia v oblasti BOZP a zavedený systém riadenia BOZP v organizácii a transparentnosť týkajúca sa zhromažďovania a používania údajov sú zásadnými faktormi úspechu pre bezpečné a zdravé používanie systémov riadenia pracovníkov založeného na umelej inteligencii.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D1725-20D8-470E-9E4C-7C859C871E69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78154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D1725-20D8-470E-9E4C-7C859C871E69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9842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D1725-20D8-470E-9E4C-7C859C871E69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26412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200" b="1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Smernica 89/391/EHS – rámcová smernica: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200" b="0" i="1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„Zamestnávateľ je povinný zaistiť bezpečnosť a ochranu zdravia pracovníkov pri práci po všetkých stránkach.“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2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Podporované špecifickejšími smernicami o pracovnom vybavení, zobrazovacích zariadeniach, špecifických pracovných prostrediach, špecifických nebezpečenstvách a špecifických skupinách pracovníkov.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1200" b="1" i="0" u="none" strike="noStrike" kern="1200" cap="none" spc="0" normalizeH="0" baseline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200" b="1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Akt o umelej inteligencii – aspekty relevantné pre riadenie pracovníkov založené na umelej inteligencii a BOZP: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2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– Bezpečné zavádzanie systémov umelej inteligencie, zákaz niektorých z nich a zaradenie iných medzi „vysokorizikové“, vyžadovanie väčších záruk pri ich navrhovaní, vývoji a používaní.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2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– Navrhovaný zoznam „vysokorizikových“ systémov zahŕňa systémy umelej inteligencie používané na nábor alebo výber pracovníkov a systémy umelej inteligencie používané na prijímanie rozhodnutí o povýšení a ukončení zmluvných pracovnoprávnych vzťahov, na prideľovanie úloh a na monitorovanie a hodnotenie výkonnosti a správania pracovníkov.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2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– Navrhuje dodržiavanie povinných požiadaviek na vysokorizikové systémy umelej inteligencie, napr. zriadenie a udržiavanie systémov riadenia rizík počas celého životného cyklu systémov umelej inteligencie, výcvik týchto systémov pod ľudským dohľadom.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1200" b="1" i="0" u="none" strike="noStrike" kern="1200" cap="none" spc="0" normalizeH="0" baseline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200" b="1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Smernica o zlepšení pracovných podmienok osôb pracujúcich prostredníctvom digitálnych pracovných platforiem: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2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Pracovníci nemôžu byť prepustení na základe rozhodnutia prijatého algoritmom (ľudský dohľad)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2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Údaje pracovníkov, ktoré majú byť lepšie chránené (bez zhromažďovania určitých druhov osobných údajov)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1200" b="1" i="0" u="none" strike="noStrike" kern="1200" cap="none" spc="0" normalizeH="0" baseline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200" b="1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Všeobecné nariadenie o ochrane údajov (GDPR):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2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Obsahuje komplexné ustanovenia, ktoré bránia organizáciám zneužívať súkromné údaje. Podľa článku 22: „Zabránenie </a:t>
            </a:r>
            <a:r>
              <a:rPr kumimoji="0" lang="sk-SK" sz="1200" b="0" i="0" u="sng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rozhodnutiu, ktoré je založené výlučne na automatizovanom spracúvaní</a:t>
            </a:r>
            <a:r>
              <a:rPr kumimoji="0" lang="sk-SK" sz="12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, vrátane </a:t>
            </a:r>
            <a:r>
              <a:rPr kumimoji="0" lang="sk-SK" sz="1200" b="0" i="0" u="sng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profilovania</a:t>
            </a:r>
            <a:r>
              <a:rPr kumimoji="0" lang="sk-SK" sz="12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, ktoré má </a:t>
            </a:r>
            <a:r>
              <a:rPr kumimoji="0" lang="sk-SK" sz="1200" b="0" i="0" u="sng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právne účinky</a:t>
            </a:r>
            <a:r>
              <a:rPr kumimoji="0" lang="sk-SK" sz="12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, ktoré sa jej [dotknutej osoby] týkajú alebo </a:t>
            </a:r>
            <a:r>
              <a:rPr kumimoji="0" lang="sk-SK" sz="1200" b="0" i="0" u="sng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ju podobne významne ovplyvňujú“</a:t>
            </a:r>
            <a:r>
              <a:rPr kumimoji="0" lang="sk-SK" sz="12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Verdana" panose="020B0604030504040204" pitchFamily="34" charset="0"/>
                <a:ea typeface="Verdana"/>
                <a:cs typeface="+mj-cs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5349F1-900B-4850-AD35-DCDA59EBF81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76160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706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>
                <a:solidFill>
                  <a:schemeClr val="tx1"/>
                </a:solidFill>
              </a:rPr>
              <a:t>Hodnotenie rizík na pracovisku by malo byť dynamické vzhľadom na vyvíjajúcu sa povahu systémov umelej inteligencie.</a:t>
            </a:r>
          </a:p>
          <a:p>
            <a:pPr marL="0" marR="0" lvl="0" indent="0" algn="l" defTabSz="9706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solidFill>
                <a:schemeClr val="tx1"/>
              </a:solidFill>
            </a:endParaRPr>
          </a:p>
          <a:p>
            <a:pPr marL="0" marR="0" lvl="0" indent="0" algn="l" defTabSz="9706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>
                <a:solidFill>
                  <a:schemeClr val="tx1"/>
                </a:solidFill>
              </a:rPr>
              <a:t>Riadenie pracovníkov založené na umelej inteligencii by malo byť navrhnuté, vykonávané a riadené transparentne, zrozumiteľne a s cieľom podporovať samostatnosť, aby sa zaručil rovnaký prístup zamestnancov k informáciám a ich participácia.</a:t>
            </a:r>
          </a:p>
          <a:p>
            <a:pPr marL="0" marR="0" lvl="0" indent="0" algn="l" defTabSz="9706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solidFill>
                <a:schemeClr val="tx1"/>
              </a:solidFill>
            </a:endParaRPr>
          </a:p>
          <a:p>
            <a:pPr marL="0" marR="0" lvl="0" indent="0" algn="l" defTabSz="9706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>
                <a:solidFill>
                  <a:schemeClr val="tx1"/>
                </a:solidFill>
              </a:rPr>
              <a:t>Zabezpečiť rovnováhu medzi zberom údajov a právom na súkromie a bezpečnosť a ochranu zdravia.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FF59C5-5936-4949-8E77-5197DDFA0BF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65905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D1725-20D8-470E-9E4C-7C859C871E69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67391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15C8A0-A96D-4DB3-B7AC-587BF1B268A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71018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b="0" dirty="0">
                <a:ea typeface=""/>
              </a:rPr>
              <a:t>Systémy riadenia pracovníkov zhromažďujú údaje prostredníctvom širokej škály digitálnych technológií, často v reálnom čase, z pracoviska, od pracovníkov a z práce, ktorú vykonávajú</a:t>
            </a:r>
            <a:r>
              <a:rPr lang="sk-SK" dirty="0"/>
              <a:t>. Údaje potom spracúvajú algoritmy alebo umelá inteligencia, ktoré vyvodzujú bezprecedentné závery</a:t>
            </a:r>
            <a:r>
              <a:rPr lang="sk-SK" dirty="0">
                <a:latin typeface="Arial" panose="020B0604020202020204" pitchFamily="34" charset="0"/>
                <a:cs typeface="Arial" panose="020B0604020202020204" pitchFamily="34" charset="0"/>
              </a:rPr>
              <a:t>, ktoré umožňujú vydávať odporúčania, predpovede a rozhodnutia o riadení pracovníkov. Tie sa potom oznámia iným digitálnym systémom (automatizovaný rozhodovací proces – podliehajúci regulácii) alebo ľudským aktérom (poloautomatizovaný rozhodovací proces), napríklad </a:t>
            </a:r>
            <a:r>
              <a:rPr lang="sk-SK" dirty="0"/>
              <a:t>personálnym manažérom, zamestnávateľom, nadriadeným, niekedy pracovníkom</a:t>
            </a:r>
            <a:r>
              <a:rPr lang="sk-SK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, ktorí na základe nich konajú pri riadení pracovníkov s cieľom zlepšiť organizáciu práce, produktivitu, personálne riadenie, výkonnosť pracovníkov, ich motiváciu pracovníkov a prípadne bezpečnosť, ochranu zdravia a pohodu pracovníkov.</a:t>
            </a:r>
            <a:r>
              <a:rPr lang="sk-SK" i="1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dirty="0">
              <a:solidFill>
                <a:srgbClr val="003399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D1725-20D8-470E-9E4C-7C859C871E6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34770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k-SK" sz="1200" b="0">
                <a:cs typeface="Arial" panose="020B0604020202020204" pitchFamily="34" charset="0"/>
              </a:rPr>
              <a:t>Príklad 1: Nástroj umelej inteligencie meria, ako rýchlo pracovníci plnia úlohy, a navrhuje spôsoby, ako ich urýchliť.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sz="1200" b="0" dirty="0"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k-SK" sz="1200">
                <a:cs typeface="Arial" panose="020B0604020202020204" pitchFamily="34" charset="0"/>
              </a:rPr>
              <a:t>Príklad 2: Nástroj umelej inteligencie predpovedá dopyt zákazníkov na základe predpovede počasia. Poskytuje odporúčania o tom, koľko pracovníkov by malo byť na zmene a kto by mal byť naplánovaný na konkrétnu úlohu na základe zručností a skúseností.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5349F1-900B-4850-AD35-DCDA59EBF81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248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/>
              <a:t>Zdroj: EU-OSHA, prieskum OSH Pulse – bezpečnosť a ochrana zdravia pri práci na pracoviskách po pandémii, 2022 (</a:t>
            </a:r>
            <a:r>
              <a:rPr lang="sk-SK">
                <a:hlinkClick r:id="rId3"/>
              </a:rPr>
              <a:t>https://osha.europa.eu/sk/facts-and-figures/osh-pulse-occupational-safety-and-health-post-pandemic-workplaces</a:t>
            </a:r>
            <a:r>
              <a:rPr lang="sk-SK"/>
              <a:t>).</a:t>
            </a:r>
          </a:p>
          <a:p>
            <a:endParaRPr lang="en-GB" dirty="0"/>
          </a:p>
          <a:p>
            <a:r>
              <a:rPr lang="sk-SK"/>
              <a:t>EU-OSHA zadala tento bleskový prieskum s názvom Flash Eurobarometer – OSH Pulse, s cieľom získať prehľad o situácii v oblasti bezpečnosti a ochrany pri práci (BOZP) na pracoviskách po pandémii.</a:t>
            </a:r>
          </a:p>
          <a:p>
            <a:endParaRPr lang="en-GB" dirty="0"/>
          </a:p>
          <a:p>
            <a:r>
              <a:rPr lang="sk-SK"/>
              <a:t>Celkovo bolo v apríli a máji 2022 oslovených viac ako 27 000 zamestnaných pracovníkov vo všetkých krajinách EÚ, ako aj na Islande a v Nórsku. Boli im položené otázky týkajúce sa stresových faktorov, ktorým čelia a ktoré majú vplyv na ich duševné a fyzické zdravie, ako aj toho, aká dôležitosť sa na ich pracovisku prikladá opatreniam v oblasti BOZP.</a:t>
            </a:r>
          </a:p>
          <a:p>
            <a:endParaRPr lang="en-GB" dirty="0"/>
          </a:p>
          <a:p>
            <a:r>
              <a:rPr lang="sk-SK"/>
              <a:t>Predmetom tohto prieskumu bolo aj pracovné využitie digitálnych technológií a ich vplyv na pohodu zamestnancov.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D1725-20D8-470E-9E4C-7C859C871E6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27576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706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Podľa </a:t>
            </a:r>
            <a:r>
              <a:rPr lang="sk-SK"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výskumu agentúry EU-OSHA väčšie spoločnosti častejšie využívajú technológie súvisiace s riadením pracovníkov založenom na umelej inteligencii než menšie pracoviská, a to z dôvodu ich potreby riadiť a často kontrolovať početnú pracovnú silu. </a:t>
            </a:r>
          </a:p>
          <a:p>
            <a:pPr marL="0" marR="0" lvl="0" indent="0" algn="l" defTabSz="9706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706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Zdá sa, že riadenie pracovníkov založené na umelej inteligencii sa častejšie používa v odvetviach, v ktorých majú pracovné miesta mnohé manuálne alebo opakujúce sa úlohy, ktoré sú vo svojej povahe jednotvárne. </a:t>
            </a:r>
          </a:p>
          <a:p>
            <a:pPr marL="0" marR="0" lvl="0" indent="0" algn="l" defTabSz="9706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706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Riadenie pracovníkov založené na umelej inteligencii sa častejšie využíva u robotníkov, ktorí majú veľa jednotvárnych úloh, napríklad v oblasti dopravy a skladovania, výroby, zdravotnej starostlivosti, profesionálneho upratovania atď.</a:t>
            </a:r>
          </a:p>
          <a:p>
            <a:pPr marL="0" marR="0" lvl="0" indent="0" algn="l" defTabSz="9706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defTabSz="970652">
              <a:defRPr/>
            </a:pPr>
            <a:r>
              <a:rPr lang="sk-SK"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 pracovné miesta administratívnych pracovníkov, najmä také, ktoré zahŕňajú jednotvárnejšie úlohy, však podliehajú riadeniu pracovníkov založenom na umelej inteligencii. Patria sem napríklad jednotlivci pracujúci v bankovníctve, zákazníckych centrách, telepracovníci atď.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5349F1-900B-4850-AD35-DCDA59EBF81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57010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>
                <a:effectLst/>
              </a:rPr>
              <a:t>Zdroj:</a:t>
            </a:r>
            <a:r>
              <a:rPr lang="sk-SK"/>
              <a:t> EU-OSHA, Tretí Európsky prieskum podnikov o nových a vznikajúcich rizikách (ESENER 3), 2019. K dispozícii na webovej lokalite: </a:t>
            </a:r>
            <a:r>
              <a:rPr lang="sk-SK" u="sng"/>
              <a:t>https://osha.europa.eu/sk/publications/esener-2019-overview-report-how-european-workplaces-manage-safety-and-health</a:t>
            </a:r>
          </a:p>
          <a:p>
            <a:endParaRPr lang="en-US" dirty="0"/>
          </a:p>
          <a:p>
            <a:r>
              <a:rPr lang="sk-SK">
                <a:latin typeface="Arial"/>
                <a:ea typeface="Arial"/>
                <a:cs typeface="Arial"/>
              </a:rPr>
              <a:t>Vážené údaje (váha: estex)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17675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/>
              <a:t>Zdroj: EU-OSHA, prieskum OSH Pulse – bezpečnosť a ochrana zdravia pri práci na pracoviskách po pandémii, 2022 (</a:t>
            </a:r>
            <a:r>
              <a:rPr lang="sk-SK">
                <a:hlinkClick r:id="rId3"/>
              </a:rPr>
              <a:t>https://osha.europa.eu/sk/facts-and-figures/osh-pulse-occupational-safety-and-health-post-pandemic-workplaces</a:t>
            </a:r>
            <a:r>
              <a:rPr lang="sk-SK"/>
              <a:t>).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D1725-20D8-470E-9E4C-7C859C871E6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86974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sz="1200"/>
              <a:t>Neustále monitorovanie, usmerňovanie a kontrola vedú k zvýšeniu mikromanažmentu, ktorý je známym rizikovým faktorom prispievajúcim k pracovnému stresu. Zvýšené monitorovanie výkonu a hodnotenie sa používa aj na stimulovanie a trestanie/disciplinovanie pracovníkov.</a:t>
            </a:r>
          </a:p>
          <a:p>
            <a:endParaRPr lang="en-GB" sz="1200" dirty="0"/>
          </a:p>
          <a:p>
            <a:r>
              <a:rPr lang="sk-SK" sz="1200"/>
              <a:t>Podľa prieskumu ESENER-2019 je zvýšená intenzita práce alebo časová tieseň tým vplyvom na bezpečnosť a zdravie pracovníkov, o ktorom najviac diskutujú podniky využívajúce digitálne technológie na monitorovanie výkonu pracovníkov. V dôsledku toho pracovníci nemusia mať možnosť urobiť si (mini)prestávku, keď ju potrebujú, čo vedie k stresu, únave a zvýšenému riziku úrazov, poškodeniam podporno-pohybovej sústavy atď.</a:t>
            </a:r>
          </a:p>
          <a:p>
            <a:endParaRPr lang="en-GB" sz="1200" dirty="0"/>
          </a:p>
          <a:p>
            <a:r>
              <a:rPr lang="sk-SK" sz="1200"/>
              <a:t>Znížená interakcia medzi ľuďmi: manažéri zohrávajú kľúčovú úlohu pri zmierňovaní stresu v zamestnaniach s vysokými požiadavkami a nízkou kontrolou práce (Karásekov model požiadaviek a kontroly v zamestnaní).</a:t>
            </a:r>
          </a:p>
          <a:p>
            <a:endParaRPr lang="en-GB" sz="1200" dirty="0"/>
          </a:p>
          <a:p>
            <a:r>
              <a:rPr lang="sk-SK" sz="1200"/>
              <a:t>Nedostatočná transparentnosť toho, ako funguje riadenie pracovníkov založené na umelej inteligencii a ako sa používa, vedie k nerovnováhe informácií a moci, čo v praxi veľmi sťažuje participáciu zamestnancov. Riadenie pracovníkov založené na umelej inteligencii by malo byť navrhnuté, vykonávané a riadené transparentne, zrozumiteľne a s cieľom podporovať samostatnosť, čím sa zaručí rovnaký prístup zamestnancov k informáciám a ich participácia. </a:t>
            </a:r>
          </a:p>
          <a:p>
            <a:endParaRPr lang="en-GB" sz="1200" dirty="0"/>
          </a:p>
          <a:p>
            <a:r>
              <a:rPr lang="sk-SK" sz="1200"/>
              <a:t>Výsledky v oblasti BOZP súvisiace s riadením pracovníkov založeným na umelej inteligencii, uvedené v literatúre: stres, únava, vyčerpanie, úzkosť, vyhorenie, poškodenia podporno-pohybovej sústavy, srdcovocievne poruchy, poruchy močovej sústavy, nehody.</a:t>
            </a:r>
          </a:p>
          <a:p>
            <a:endParaRPr lang="en-GB" sz="12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5349F1-900B-4850-AD35-DCDA59EBF816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346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jp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.jpg"/><Relationship Id="rId7" Type="http://schemas.openxmlformats.org/officeDocument/2006/relationships/image" Target="file://localhost/Volumes/XRAID/Equipo%20Rojo/EU-OSHA/18-0115%20PPT%20templates%20update/PNG/PORTADA-RESEARCH.png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6.png"/><Relationship Id="rId9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6.png"/><Relationship Id="rId7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6.png"/><Relationship Id="rId5" Type="http://schemas.openxmlformats.org/officeDocument/2006/relationships/image" Target="../media/image8.png"/><Relationship Id="rId4" Type="http://schemas.openxmlformats.org/officeDocument/2006/relationships/image" Target="../media/image7.jpg"/><Relationship Id="rId9" Type="http://schemas.openxmlformats.org/officeDocument/2006/relationships/image" Target="../media/image19.jpe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file://localhost/Volumes/XRAID/Equipo%20Rojo/EU-OSHA/18-0115%20PPT%20templates%20update/PNG/FONDO-PORTADA-PATRON-EUOSHA-2011-16-9.png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0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.jp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7.jpg"/><Relationship Id="rId5" Type="http://schemas.openxmlformats.org/officeDocument/2006/relationships/image" Target="../media/image3.png"/><Relationship Id="rId4" Type="http://schemas.openxmlformats.org/officeDocument/2006/relationships/image" Target="../media/image6.png"/><Relationship Id="rId9" Type="http://schemas.openxmlformats.org/officeDocument/2006/relationships/image" Target="../media/image21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file://localhost/Volumes/XRAID/Equipo%20Rojo/EU-OSHA/18-0115%20PPT%20templates%20update/PNG/FONDO-PORTADA-PATRON-EUOSHA-2011-16-9.png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0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FONDO-PORTADA-PATRON-EUOSHA-2011-16-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4000" cy="51389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pic>
        <p:nvPicPr>
          <p:cNvPr id="7" name="Bild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29594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sk-SK" sz="675"/>
              <a:t>Bezpečnosť a ochrana zdravia pri práci sa týka každého z nás. Cenná pre vás. Prínos pre firmu.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pic>
        <p:nvPicPr>
          <p:cNvPr id="17" name="Bild 4" descr="111004_EU-OSHA_PPT_EU logo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75138" y="4431506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Bild 5" descr="111004_EU-OSHA_PPT_HW logo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96336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imagen-portada-EUOSHA-2013-16-9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27" y="4393"/>
            <a:ext cx="9125745" cy="249532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1208"/>
            <a:ext cx="694508" cy="520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410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837000"/>
            <a:ext cx="4049992" cy="675000"/>
          </a:xfrm>
        </p:spPr>
        <p:txBody>
          <a:bodyPr anchor="b">
            <a:normAutofit/>
          </a:bodyPr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" y="1512000"/>
            <a:ext cx="4050000" cy="2970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200150"/>
            <a:ext cx="3429000" cy="2571750"/>
          </a:xfrm>
          <a:prstGeom prst="ellipse">
            <a:avLst/>
          </a:prstGeom>
          <a:ln w="76200">
            <a:noFill/>
          </a:ln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997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756000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7254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7820" y="837000"/>
            <a:ext cx="489600" cy="36450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664228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556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FONDO-PORTADA-PATRON-EUOSHA-2011-16-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4000" cy="51389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pic>
        <p:nvPicPr>
          <p:cNvPr id="7" name="Bild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29594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sk-SK" sz="675"/>
              <a:t>Bezpečnosť a ochrana zdravia pri práci sa týka každého z nás. Cenná pre vás. Prínos pre firmu.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pic>
        <p:nvPicPr>
          <p:cNvPr id="17" name="Bild 4" descr="111004_EU-OSHA_PPT_EU logo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75138" y="4431506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Bild 5" descr="111004_EU-OSHA_PPT_HW logo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96336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imagen-portada-EUOSHA-2013-16-9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27" y="4393"/>
            <a:ext cx="9125745" cy="249532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1208"/>
            <a:ext cx="694508" cy="52027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69BEED7-E7F7-3DDB-8053-55FB4F0EA07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6450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3470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ad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FONDO-PORTADA-PATRON-EUOSHA-2011-16-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4000" cy="51389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" y="1020600"/>
            <a:ext cx="7646400" cy="1096200"/>
          </a:xfrm>
        </p:spPr>
        <p:txBody>
          <a:bodyPr lIns="0" tIns="0" rIns="0" bIns="0" anchor="t" anchorCtr="0"/>
          <a:lstStyle>
            <a:lvl1pPr>
              <a:defRPr sz="24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8400" y="2430000"/>
            <a:ext cx="7214400" cy="951840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9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sk-SK" sz="675"/>
              <a:t>Bezpečnosť a ochrana zdravia pri práci sa týka každého z nás. Cenná pre vás. Prínos pre firmu.</a:t>
            </a:r>
          </a:p>
        </p:txBody>
      </p:sp>
      <p:pic>
        <p:nvPicPr>
          <p:cNvPr id="11" name="Bild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8901" y="4429594"/>
            <a:ext cx="863242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Bild 4" descr="111004_EU-OSHA_PPT_EU logo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75138" y="4431506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Bild 5" descr="111004_EU-OSHA_PPT_HW logo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96336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ORTADA-RESEARCH.png" descr="/Volumes/XRAID/Equipo Rojo/EU-OSHA/18-0115 PPT templates update/PNG/PORTADA-RESEARCH.png">
            <a:extLst>
              <a:ext uri="{FF2B5EF4-FFF2-40B4-BE49-F238E27FC236}">
                <a16:creationId xmlns:a16="http://schemas.microsoft.com/office/drawing/2014/main" id="{77E6E926-DF81-56E4-7960-21EB62553B4B}"/>
              </a:ext>
            </a:extLst>
          </p:cNvPr>
          <p:cNvPicPr>
            <a:picLocks/>
          </p:cNvPicPr>
          <p:nvPr userDrawn="1"/>
        </p:nvPicPr>
        <p:blipFill>
          <a:blip r:embed="rId6" r:link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pic>
        <p:nvPicPr>
          <p:cNvPr id="6" name="Bild 2" descr="111004_EU-OSHA_PPT_Corporate logo.png">
            <a:extLst>
              <a:ext uri="{FF2B5EF4-FFF2-40B4-BE49-F238E27FC236}">
                <a16:creationId xmlns:a16="http://schemas.microsoft.com/office/drawing/2014/main" id="{836BEDC8-6D76-A2A3-E73D-08BA66B75225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4501" y="4131469"/>
            <a:ext cx="959147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Bild 4" descr="111004_EU-OSHA_PPT_EU logo.png">
            <a:extLst>
              <a:ext uri="{FF2B5EF4-FFF2-40B4-BE49-F238E27FC236}">
                <a16:creationId xmlns:a16="http://schemas.microsoft.com/office/drawing/2014/main" id="{CA7C11B4-B0C3-A3D8-DB32-61891DDB3105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platzhalter 2">
            <a:extLst>
              <a:ext uri="{FF2B5EF4-FFF2-40B4-BE49-F238E27FC236}">
                <a16:creationId xmlns:a16="http://schemas.microsoft.com/office/drawing/2014/main" id="{0B366CF6-3CF0-FA94-1334-0FF7CBA53C07}"/>
              </a:ext>
            </a:extLst>
          </p:cNvPr>
          <p:cNvSpPr txBox="1">
            <a:spLocks/>
          </p:cNvSpPr>
          <p:nvPr userDrawn="1"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sk-SK" sz="675"/>
              <a:t>Bezpečnosť a ochrana zdravia pri práci sa týka každého z nás. Cenná pre vás. Prínos pre firmu.</a:t>
            </a:r>
          </a:p>
        </p:txBody>
      </p:sp>
    </p:spTree>
    <p:extLst>
      <p:ext uri="{BB962C8B-B14F-4D97-AF65-F5344CB8AC3E}">
        <p14:creationId xmlns:p14="http://schemas.microsoft.com/office/powerpoint/2010/main" val="26047314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71DE3D-2A65-415B-A074-32CDC9FE78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63" y="0"/>
            <a:ext cx="9141293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343BC8-A9D9-40D5-BE52-E3972AEEEE22}"/>
              </a:ext>
            </a:extLst>
          </p:cNvPr>
          <p:cNvSpPr txBox="1"/>
          <p:nvPr/>
        </p:nvSpPr>
        <p:spPr>
          <a:xfrm>
            <a:off x="1788820" y="117224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"/>
                <a:cs typeface="Trebuchet MS"/>
              </a:rPr>
              <a:t>@EU_OSHA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EE7BA3-4942-449E-A769-C5E46CB57CAC}"/>
              </a:ext>
            </a:extLst>
          </p:cNvPr>
          <p:cNvSpPr txBox="1"/>
          <p:nvPr/>
        </p:nvSpPr>
        <p:spPr>
          <a:xfrm>
            <a:off x="1788820" y="177966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"/>
                <a:cs typeface="Trebuchet MS"/>
              </a:rPr>
              <a:t>@EuropeanAgencyforSafetyandHealthatWork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6C2E16-3193-429C-97E6-9287EAAEC892}"/>
              </a:ext>
            </a:extLst>
          </p:cNvPr>
          <p:cNvSpPr txBox="1"/>
          <p:nvPr/>
        </p:nvSpPr>
        <p:spPr>
          <a:xfrm>
            <a:off x="1787638" y="238708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"/>
                <a:cs typeface="Trebuchet MS"/>
              </a:rPr>
              <a:t>@EU_OSHA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0C074C-8E17-42BC-9A7F-290AB4ED31D1}"/>
              </a:ext>
            </a:extLst>
          </p:cNvPr>
          <p:cNvSpPr txBox="1"/>
          <p:nvPr/>
        </p:nvSpPr>
        <p:spPr>
          <a:xfrm>
            <a:off x="1787638" y="2973204"/>
            <a:ext cx="645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"/>
                <a:cs typeface="Trebuchet MS"/>
              </a:rPr>
              <a:t>Európska agentúra pre bezpečnosť a ochranu zdravia pri práci (EU-OSHA)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3D01AA-BE98-440A-BCBA-0FAA32F7ABB8}"/>
              </a:ext>
            </a:extLst>
          </p:cNvPr>
          <p:cNvSpPr txBox="1"/>
          <p:nvPr/>
        </p:nvSpPr>
        <p:spPr>
          <a:xfrm>
            <a:off x="1787638" y="360192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"/>
                <a:cs typeface="Trebuchet MS"/>
              </a:rPr>
              <a:t>EU_OSHA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737896-FBC1-4C16-A372-EE1A905603DB}"/>
              </a:ext>
            </a:extLst>
          </p:cNvPr>
          <p:cNvSpPr txBox="1"/>
          <p:nvPr/>
        </p:nvSpPr>
        <p:spPr>
          <a:xfrm>
            <a:off x="450001" y="85378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>
                <a:solidFill>
                  <a:schemeClr val="tx2"/>
                </a:solidFill>
                <a:ea typeface=""/>
              </a:rPr>
              <a:t>ĎAKUJEME!</a:t>
            </a:r>
          </a:p>
        </p:txBody>
      </p:sp>
    </p:spTree>
    <p:extLst>
      <p:ext uri="{BB962C8B-B14F-4D97-AF65-F5344CB8AC3E}">
        <p14:creationId xmlns:p14="http://schemas.microsoft.com/office/powerpoint/2010/main" val="8786252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1387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5615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410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896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3895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1" y="837000"/>
            <a:ext cx="4279869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64031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837000"/>
            <a:ext cx="4049992" cy="675000"/>
          </a:xfrm>
        </p:spPr>
        <p:txBody>
          <a:bodyPr anchor="b">
            <a:normAutofit/>
          </a:bodyPr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" y="1512000"/>
            <a:ext cx="4050000" cy="2970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200150"/>
            <a:ext cx="3429000" cy="2571750"/>
          </a:xfrm>
          <a:prstGeom prst="ellipse">
            <a:avLst/>
          </a:prstGeom>
          <a:ln w="76200">
            <a:noFill/>
          </a:ln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0158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756000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2557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7820" y="837000"/>
            <a:ext cx="489600" cy="36450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664228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0316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FONDO-PORTADA-PATRON-EUOSHA-2011-16-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4000" cy="51389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0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sk-SK" sz="675"/>
              <a:t>Bezpečnosť a ochrana zdravia pri práci sa týka každého z nás. Cenná pre vás. Prínos pre firmu.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pic>
        <p:nvPicPr>
          <p:cNvPr id="17" name="Bild 4" descr="111004_EU-OSHA_PPT_EU log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1457" y="4432842"/>
            <a:ext cx="461083" cy="303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imagen-portada-EUOSHA-2013-16-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27" y="4393"/>
            <a:ext cx="9125745" cy="249532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1208"/>
            <a:ext cx="694508" cy="520271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5BFDD9A-7BA7-43A0-B572-C100341D1C4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C6681CD-C0A2-47B7-9555-F2A5EA5E023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0"/>
            <a:ext cx="694508" cy="520929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233B285-9AAD-4B95-9473-949E39C349C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24"/>
            <a:ext cx="9144000" cy="250031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09CA904-B0B5-4061-90B9-0FC29CEB70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44408" y="0"/>
            <a:ext cx="936104" cy="51435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A978CC8-6FBE-4675-9992-5A4A8F4C0FA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92" y="4401676"/>
            <a:ext cx="1309231" cy="334773"/>
          </a:xfrm>
          <a:prstGeom prst="rect">
            <a:avLst/>
          </a:prstGeom>
        </p:spPr>
      </p:pic>
      <p:pic>
        <p:nvPicPr>
          <p:cNvPr id="22" name="Picture 21" descr="A logo of a healthy workplace&#10;&#10;Description automatically generated">
            <a:extLst>
              <a:ext uri="{FF2B5EF4-FFF2-40B4-BE49-F238E27FC236}">
                <a16:creationId xmlns:a16="http://schemas.microsoft.com/office/drawing/2014/main" id="{A08762B3-CC22-4E73-89FA-5D72EF019F56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7166" y="4266054"/>
            <a:ext cx="500262" cy="470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9332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7479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ad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FONDO-PORTADA-PATRON-EUOSHA-2011-16-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4000" cy="51389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" y="1020600"/>
            <a:ext cx="7646400" cy="1096200"/>
          </a:xfrm>
        </p:spPr>
        <p:txBody>
          <a:bodyPr lIns="0" tIns="0" rIns="0" bIns="0" anchor="t" anchorCtr="0"/>
          <a:lstStyle>
            <a:lvl1pPr>
              <a:defRPr sz="24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8400" y="2430000"/>
            <a:ext cx="7214400" cy="951840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9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sk-SK" sz="675"/>
              <a:t>Bezpečnosť a ochrana zdravia pri práci sa týka každého z nás. Cenná pre vás. Prínos pre firmu.</a:t>
            </a:r>
          </a:p>
        </p:txBody>
      </p:sp>
      <p:pic>
        <p:nvPicPr>
          <p:cNvPr id="11" name="Bild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8901" y="4429594"/>
            <a:ext cx="863242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Bild 4" descr="111004_EU-OSHA_PPT_EU logo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75138" y="4431506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Bild 5" descr="111004_EU-OSHA_PPT_HW logo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96336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FONDO-PORTADA-PATRON-EUOSHA-2011-16-9.png" descr="/Volumes/XRAID/Equipo Rojo/EU-OSHA/18-0115 PPT templates update/PNG/FONDO-PORTADA-PATRON-EUOSHA-2011-16-9.png">
            <a:extLst>
              <a:ext uri="{FF2B5EF4-FFF2-40B4-BE49-F238E27FC236}">
                <a16:creationId xmlns:a16="http://schemas.microsoft.com/office/drawing/2014/main" id="{F7E6838B-6674-4D21-9F21-07AD390E11FE}"/>
              </a:ext>
            </a:extLst>
          </p:cNvPr>
          <p:cNvPicPr>
            <a:picLocks noChangeAspect="1"/>
          </p:cNvPicPr>
          <p:nvPr userDrawn="1"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6645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71DE3D-2A65-415B-A074-32CDC9FE78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63" y="0"/>
            <a:ext cx="9141293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343BC8-A9D9-40D5-BE52-E3972AEEEE22}"/>
              </a:ext>
            </a:extLst>
          </p:cNvPr>
          <p:cNvSpPr txBox="1"/>
          <p:nvPr/>
        </p:nvSpPr>
        <p:spPr>
          <a:xfrm>
            <a:off x="1788820" y="117224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"/>
                <a:cs typeface="Trebuchet MS"/>
              </a:rPr>
              <a:t>@EU_OSHA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EE7BA3-4942-449E-A769-C5E46CB57CAC}"/>
              </a:ext>
            </a:extLst>
          </p:cNvPr>
          <p:cNvSpPr txBox="1"/>
          <p:nvPr/>
        </p:nvSpPr>
        <p:spPr>
          <a:xfrm>
            <a:off x="1788820" y="177966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"/>
                <a:cs typeface="Trebuchet MS"/>
              </a:rPr>
              <a:t>@EuropeanAgencyforSafetyandHealthatWork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6C2E16-3193-429C-97E6-9287EAAEC892}"/>
              </a:ext>
            </a:extLst>
          </p:cNvPr>
          <p:cNvSpPr txBox="1"/>
          <p:nvPr/>
        </p:nvSpPr>
        <p:spPr>
          <a:xfrm>
            <a:off x="1787638" y="238708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"/>
                <a:cs typeface="Trebuchet MS"/>
              </a:rPr>
              <a:t>@EU_OSHA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0C074C-8E17-42BC-9A7F-290AB4ED31D1}"/>
              </a:ext>
            </a:extLst>
          </p:cNvPr>
          <p:cNvSpPr txBox="1"/>
          <p:nvPr/>
        </p:nvSpPr>
        <p:spPr>
          <a:xfrm>
            <a:off x="1787638" y="2973204"/>
            <a:ext cx="645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"/>
                <a:cs typeface="Trebuchet MS"/>
              </a:rPr>
              <a:t>Európska agentúra pre bezpečnosť a ochranu zdravia pri práci (EU-OSHA)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3D01AA-BE98-440A-BCBA-0FAA32F7ABB8}"/>
              </a:ext>
            </a:extLst>
          </p:cNvPr>
          <p:cNvSpPr txBox="1"/>
          <p:nvPr/>
        </p:nvSpPr>
        <p:spPr>
          <a:xfrm>
            <a:off x="1787638" y="360192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"/>
                <a:cs typeface="Trebuchet MS"/>
              </a:rPr>
              <a:t>EU_OSHA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737896-FBC1-4C16-A372-EE1A905603DB}"/>
              </a:ext>
            </a:extLst>
          </p:cNvPr>
          <p:cNvSpPr txBox="1"/>
          <p:nvPr/>
        </p:nvSpPr>
        <p:spPr>
          <a:xfrm>
            <a:off x="450001" y="85378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>
                <a:solidFill>
                  <a:schemeClr val="tx2"/>
                </a:solidFill>
                <a:ea typeface=""/>
              </a:rPr>
              <a:t>ĎAKUJEME!</a:t>
            </a:r>
          </a:p>
        </p:txBody>
      </p:sp>
    </p:spTree>
    <p:extLst>
      <p:ext uri="{BB962C8B-B14F-4D97-AF65-F5344CB8AC3E}">
        <p14:creationId xmlns:p14="http://schemas.microsoft.com/office/powerpoint/2010/main" val="41049416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475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ad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FONDO-PORTADA-PATRON-EUOSHA-2011-16-9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4000" cy="51389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" y="1020600"/>
            <a:ext cx="7646400" cy="1096200"/>
          </a:xfrm>
        </p:spPr>
        <p:txBody>
          <a:bodyPr lIns="0" tIns="0" rIns="0" bIns="0" anchor="t" anchorCtr="0"/>
          <a:lstStyle>
            <a:lvl1pPr>
              <a:defRPr sz="24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8400" y="2430000"/>
            <a:ext cx="7214400" cy="951840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9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sk-SK" sz="675"/>
              <a:t>Bezpečnosť a ochrana zdravia pri práci sa týka každého z nás. Cenná pre vás. Prínos pre firmu.</a:t>
            </a:r>
          </a:p>
        </p:txBody>
      </p:sp>
      <p:pic>
        <p:nvPicPr>
          <p:cNvPr id="11" name="Bild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8901" y="4429594"/>
            <a:ext cx="863242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Bild 4" descr="111004_EU-OSHA_PPT_EU logo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75138" y="4431506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Bild 5" descr="111004_EU-OSHA_PPT_HW logo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96336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23340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9545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2686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69665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1" y="837000"/>
            <a:ext cx="4279869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674452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837000"/>
            <a:ext cx="4049992" cy="675000"/>
          </a:xfrm>
        </p:spPr>
        <p:txBody>
          <a:bodyPr anchor="b">
            <a:normAutofit/>
          </a:bodyPr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" y="1512000"/>
            <a:ext cx="4050000" cy="2970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200150"/>
            <a:ext cx="3429000" cy="2571750"/>
          </a:xfrm>
          <a:prstGeom prst="ellipse">
            <a:avLst/>
          </a:prstGeom>
          <a:ln w="76200">
            <a:noFill/>
          </a:ln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7306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756000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4973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7820" y="837000"/>
            <a:ext cx="489600" cy="36450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664228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80334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12789" y="1314450"/>
            <a:ext cx="7177087" cy="3086100"/>
          </a:xfrm>
        </p:spPr>
        <p:txBody>
          <a:bodyPr/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884CB6-7458-49DC-B060-B44123621A9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395902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FONDO-PORTADA-PATRON-EUOSHA-2011-16-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4000" cy="51389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pic>
        <p:nvPicPr>
          <p:cNvPr id="7" name="Bild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29594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sk-SK" sz="675"/>
              <a:t>Bezpečnosť a ochrana zdravia pri práci sa týka každého z nás. Cenná pre vás. Prínos pre firmu.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pic>
        <p:nvPicPr>
          <p:cNvPr id="17" name="Bild 4" descr="111004_EU-OSHA_PPT_EU logo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75138" y="4431506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Bild 5" descr="111004_EU-OSHA_PPT_HW logo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96336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imagen-portada-EUOSHA-2013-16-9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27" y="4393"/>
            <a:ext cx="9125745" cy="249532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1208"/>
            <a:ext cx="694508" cy="520271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5BFDD9A-7BA7-43A0-B572-C100341D1C4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C6681CD-C0A2-47B7-9555-F2A5EA5E023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0"/>
            <a:ext cx="694508" cy="520929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233B285-9AAD-4B95-9473-949E39C349C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24"/>
            <a:ext cx="9144000" cy="250031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09CA904-B0B5-4061-90B9-0FC29CEB70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99" r="7864"/>
          <a:stretch/>
        </p:blipFill>
        <p:spPr>
          <a:xfrm>
            <a:off x="8244408" y="0"/>
            <a:ext cx="93610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9751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61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71DE3D-2A65-415B-A074-32CDC9FE78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63" y="0"/>
            <a:ext cx="9141293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343BC8-A9D9-40D5-BE52-E3972AEEEE22}"/>
              </a:ext>
            </a:extLst>
          </p:cNvPr>
          <p:cNvSpPr txBox="1"/>
          <p:nvPr userDrawn="1"/>
        </p:nvSpPr>
        <p:spPr>
          <a:xfrm>
            <a:off x="1788820" y="117224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"/>
                <a:cs typeface="Trebuchet MS"/>
              </a:rPr>
              <a:t>@EU_OSHA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EE7BA3-4942-449E-A769-C5E46CB57CAC}"/>
              </a:ext>
            </a:extLst>
          </p:cNvPr>
          <p:cNvSpPr txBox="1"/>
          <p:nvPr userDrawn="1"/>
        </p:nvSpPr>
        <p:spPr>
          <a:xfrm>
            <a:off x="1788820" y="177966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"/>
                <a:cs typeface="Trebuchet MS"/>
              </a:rPr>
              <a:t>@EuropeanAgencyforSafetyandHealthatWork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6C2E16-3193-429C-97E6-9287EAAEC892}"/>
              </a:ext>
            </a:extLst>
          </p:cNvPr>
          <p:cNvSpPr txBox="1"/>
          <p:nvPr userDrawn="1"/>
        </p:nvSpPr>
        <p:spPr>
          <a:xfrm>
            <a:off x="1787638" y="238708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"/>
                <a:cs typeface="Trebuchet MS"/>
              </a:rPr>
              <a:t>@EU_OSHA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0C074C-8E17-42BC-9A7F-290AB4ED31D1}"/>
              </a:ext>
            </a:extLst>
          </p:cNvPr>
          <p:cNvSpPr txBox="1"/>
          <p:nvPr userDrawn="1"/>
        </p:nvSpPr>
        <p:spPr>
          <a:xfrm>
            <a:off x="1787638" y="2973204"/>
            <a:ext cx="645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"/>
                <a:cs typeface="Trebuchet MS"/>
              </a:rPr>
              <a:t>Európska agentúra pre bezpečnosť a ochranu zdravia pri práci (EU-OSHA)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3D01AA-BE98-440A-BCBA-0FAA32F7ABB8}"/>
              </a:ext>
            </a:extLst>
          </p:cNvPr>
          <p:cNvSpPr txBox="1"/>
          <p:nvPr userDrawn="1"/>
        </p:nvSpPr>
        <p:spPr>
          <a:xfrm>
            <a:off x="1787638" y="360192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"/>
                <a:cs typeface="Trebuchet MS"/>
              </a:rPr>
              <a:t>EU_OSHA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737896-FBC1-4C16-A372-EE1A905603DB}"/>
              </a:ext>
            </a:extLst>
          </p:cNvPr>
          <p:cNvSpPr txBox="1"/>
          <p:nvPr userDrawn="1"/>
        </p:nvSpPr>
        <p:spPr>
          <a:xfrm>
            <a:off x="450001" y="85378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>
                <a:solidFill>
                  <a:schemeClr val="tx2"/>
                </a:solidFill>
                <a:ea typeface=""/>
              </a:rPr>
              <a:t>ĎAKUJEME!</a:t>
            </a:r>
          </a:p>
        </p:txBody>
      </p:sp>
    </p:spTree>
    <p:extLst>
      <p:ext uri="{BB962C8B-B14F-4D97-AF65-F5344CB8AC3E}">
        <p14:creationId xmlns:p14="http://schemas.microsoft.com/office/powerpoint/2010/main" val="32509657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ad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FONDO-PORTADA-PATRON-EUOSHA-2011-16-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4000" cy="51389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" y="1020600"/>
            <a:ext cx="7646400" cy="1096200"/>
          </a:xfrm>
        </p:spPr>
        <p:txBody>
          <a:bodyPr lIns="0" tIns="0" rIns="0" bIns="0" anchor="t" anchorCtr="0"/>
          <a:lstStyle>
            <a:lvl1pPr>
              <a:defRPr sz="24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8400" y="2430000"/>
            <a:ext cx="7214400" cy="951840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9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sk-SK" sz="675"/>
              <a:t>Bezpečnosť a ochrana zdravia pri práci sa týka každého z nás. Cenná pre vás. Prínos pre firmu.</a:t>
            </a:r>
          </a:p>
        </p:txBody>
      </p:sp>
      <p:pic>
        <p:nvPicPr>
          <p:cNvPr id="11" name="Bild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8901" y="4429594"/>
            <a:ext cx="863242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Bild 4" descr="111004_EU-OSHA_PPT_EU logo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75138" y="4431506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Bild 5" descr="111004_EU-OSHA_PPT_HW logo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96336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FONDO-PORTADA-PATRON-EUOSHA-2011-16-9.png" descr="/Volumes/XRAID/Equipo Rojo/EU-OSHA/18-0115 PPT templates update/PNG/FONDO-PORTADA-PATRON-EUOSHA-2011-16-9.png">
            <a:extLst>
              <a:ext uri="{FF2B5EF4-FFF2-40B4-BE49-F238E27FC236}">
                <a16:creationId xmlns:a16="http://schemas.microsoft.com/office/drawing/2014/main" id="{F7E6838B-6674-4D21-9F21-07AD390E11FE}"/>
              </a:ext>
            </a:extLst>
          </p:cNvPr>
          <p:cNvPicPr>
            <a:picLocks noChangeAspect="1"/>
          </p:cNvPicPr>
          <p:nvPr userDrawn="1"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07661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71DE3D-2A65-415B-A074-32CDC9FE78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63" y="0"/>
            <a:ext cx="9141293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343BC8-A9D9-40D5-BE52-E3972AEEEE22}"/>
              </a:ext>
            </a:extLst>
          </p:cNvPr>
          <p:cNvSpPr txBox="1"/>
          <p:nvPr/>
        </p:nvSpPr>
        <p:spPr>
          <a:xfrm>
            <a:off x="1788820" y="117224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"/>
                <a:cs typeface="Trebuchet MS"/>
              </a:rPr>
              <a:t>@EU_OSHA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EE7BA3-4942-449E-A769-C5E46CB57CAC}"/>
              </a:ext>
            </a:extLst>
          </p:cNvPr>
          <p:cNvSpPr txBox="1"/>
          <p:nvPr/>
        </p:nvSpPr>
        <p:spPr>
          <a:xfrm>
            <a:off x="1788820" y="177966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"/>
                <a:cs typeface="Trebuchet MS"/>
              </a:rPr>
              <a:t>@EuropeanAgencyforSafetyandHealthatWork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6C2E16-3193-429C-97E6-9287EAAEC892}"/>
              </a:ext>
            </a:extLst>
          </p:cNvPr>
          <p:cNvSpPr txBox="1"/>
          <p:nvPr/>
        </p:nvSpPr>
        <p:spPr>
          <a:xfrm>
            <a:off x="1787638" y="238708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"/>
                <a:cs typeface="Trebuchet MS"/>
              </a:rPr>
              <a:t>@EU_OSHA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0C074C-8E17-42BC-9A7F-290AB4ED31D1}"/>
              </a:ext>
            </a:extLst>
          </p:cNvPr>
          <p:cNvSpPr txBox="1"/>
          <p:nvPr/>
        </p:nvSpPr>
        <p:spPr>
          <a:xfrm>
            <a:off x="1787638" y="2973204"/>
            <a:ext cx="645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"/>
                <a:cs typeface="Trebuchet MS"/>
              </a:rPr>
              <a:t>Európska agentúra pre bezpečnosť a ochranu zdravia pri práci (EU-OSHA)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3D01AA-BE98-440A-BCBA-0FAA32F7ABB8}"/>
              </a:ext>
            </a:extLst>
          </p:cNvPr>
          <p:cNvSpPr txBox="1"/>
          <p:nvPr/>
        </p:nvSpPr>
        <p:spPr>
          <a:xfrm>
            <a:off x="1787638" y="360192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"/>
                <a:cs typeface="Trebuchet MS"/>
              </a:rPr>
              <a:t>EU_OSHA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737896-FBC1-4C16-A372-EE1A905603DB}"/>
              </a:ext>
            </a:extLst>
          </p:cNvPr>
          <p:cNvSpPr txBox="1"/>
          <p:nvPr/>
        </p:nvSpPr>
        <p:spPr>
          <a:xfrm>
            <a:off x="450001" y="85378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>
                <a:solidFill>
                  <a:schemeClr val="tx2"/>
                </a:solidFill>
                <a:ea typeface=""/>
              </a:rPr>
              <a:t>ĎAKUJEME!</a:t>
            </a:r>
          </a:p>
        </p:txBody>
      </p:sp>
    </p:spTree>
    <p:extLst>
      <p:ext uri="{BB962C8B-B14F-4D97-AF65-F5344CB8AC3E}">
        <p14:creationId xmlns:p14="http://schemas.microsoft.com/office/powerpoint/2010/main" val="14055997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8673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88449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9680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513802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1" y="837000"/>
            <a:ext cx="4279869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29724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837000"/>
            <a:ext cx="4049992" cy="675000"/>
          </a:xfrm>
        </p:spPr>
        <p:txBody>
          <a:bodyPr anchor="b">
            <a:normAutofit/>
          </a:bodyPr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" y="1512000"/>
            <a:ext cx="4050000" cy="2970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200150"/>
            <a:ext cx="3429000" cy="2571750"/>
          </a:xfrm>
          <a:prstGeom prst="ellipse">
            <a:avLst/>
          </a:prstGeom>
          <a:ln w="76200">
            <a:noFill/>
          </a:ln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31770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756000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544602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7820" y="837000"/>
            <a:ext cx="489600" cy="36450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664228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215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508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922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60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4758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1" y="837000"/>
            <a:ext cx="4279869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8097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15.jpe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FONDO-PATRON-EUOSHA-2011-16-9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1291" cy="513740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9" name="Bild 3" descr="111004_EU-OSHA_PPT_Corporate logo_inner slide.png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42913" y="4705350"/>
            <a:ext cx="744711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9"/>
          <p:cNvSpPr txBox="1">
            <a:spLocks/>
          </p:cNvSpPr>
          <p:nvPr/>
        </p:nvSpPr>
        <p:spPr>
          <a:xfrm>
            <a:off x="8532440" y="4877961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1392239" y="4857751"/>
            <a:ext cx="604043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sk-SK" sz="675" b="1">
                <a:solidFill>
                  <a:schemeClr val="tx2"/>
                </a:solidFill>
                <a:latin typeface="Arial" pitchFamily="-107" charset="0"/>
                <a:ea typeface="Arial"/>
                <a:cs typeface="ＭＳ Ｐゴシック" pitchFamily="-107" charset="-128"/>
              </a:rPr>
              <a:t>https://healthy-workplaces.eu</a:t>
            </a:r>
          </a:p>
        </p:txBody>
      </p:sp>
      <p:pic>
        <p:nvPicPr>
          <p:cNvPr id="12" name="Bild 5" descr="111004_EU-OSHA_PPT_HW logo.p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7432676" y="4522144"/>
            <a:ext cx="577199" cy="475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72285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65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xStyles>
    <p:titleStyle>
      <a:lvl1pPr algn="l" defTabSz="342900" rtl="0" eaLnBrk="1" latinLnBrk="0" hangingPunct="1">
        <a:spcBef>
          <a:spcPct val="0"/>
        </a:spcBef>
        <a:buNone/>
        <a:defRPr sz="18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FONDO-PATRON-EUOSHA-2011-16-9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1291" cy="513740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9" name="Bild 3" descr="111004_EU-OSHA_PPT_Corporate logo_inner slide.png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42913" y="4705350"/>
            <a:ext cx="744711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9"/>
          <p:cNvSpPr txBox="1">
            <a:spLocks/>
          </p:cNvSpPr>
          <p:nvPr/>
        </p:nvSpPr>
        <p:spPr>
          <a:xfrm>
            <a:off x="8532440" y="4877961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1392239" y="4857751"/>
            <a:ext cx="604043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sk-SK" sz="675" b="1">
                <a:solidFill>
                  <a:schemeClr val="tx2"/>
                </a:solidFill>
                <a:latin typeface="Arial" pitchFamily="-107" charset="0"/>
                <a:ea typeface="Arial"/>
                <a:cs typeface="ＭＳ Ｐゴシック" pitchFamily="-107" charset="-128"/>
              </a:rPr>
              <a:t>https://healthy-workplaces.eu</a:t>
            </a:r>
          </a:p>
        </p:txBody>
      </p:sp>
      <p:pic>
        <p:nvPicPr>
          <p:cNvPr id="12" name="Bild 5" descr="111004_EU-OSHA_PPT_HW logo.p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7432676" y="4522144"/>
            <a:ext cx="577199" cy="475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90277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  <p:sldLayoutId id="2147483850" r:id="rId12"/>
  </p:sldLayoutIdLst>
  <p:txStyles>
    <p:titleStyle>
      <a:lvl1pPr algn="l" defTabSz="342900" rtl="0" eaLnBrk="1" latinLnBrk="0" hangingPunct="1">
        <a:spcBef>
          <a:spcPct val="0"/>
        </a:spcBef>
        <a:buNone/>
        <a:defRPr sz="18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FONDO-PATRON-EUOSHA-2011-16-9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1291" cy="513740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0" name="Slide Number Placeholder 9"/>
          <p:cNvSpPr txBox="1">
            <a:spLocks/>
          </p:cNvSpPr>
          <p:nvPr/>
        </p:nvSpPr>
        <p:spPr>
          <a:xfrm>
            <a:off x="8532440" y="4877961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1392239" y="4857751"/>
            <a:ext cx="604043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sk-SK" sz="675" b="1">
                <a:solidFill>
                  <a:schemeClr val="tx2"/>
                </a:solidFill>
                <a:latin typeface="Arial" pitchFamily="-107" charset="0"/>
                <a:ea typeface="Arial"/>
                <a:cs typeface="ＭＳ Ｐゴシック" pitchFamily="-107" charset="-128"/>
              </a:rPr>
              <a:t>https://healthy-workplaces.eu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33CB122-1862-475F-9E6B-3D6C138A35C2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01" y="4692976"/>
            <a:ext cx="1320434" cy="337637"/>
          </a:xfrm>
          <a:prstGeom prst="rect">
            <a:avLst/>
          </a:prstGeom>
        </p:spPr>
      </p:pic>
      <p:pic>
        <p:nvPicPr>
          <p:cNvPr id="14" name="Picture 13" descr="A logo of a healthy workplace&#10;&#10;Description automatically generated">
            <a:extLst>
              <a:ext uri="{FF2B5EF4-FFF2-40B4-BE49-F238E27FC236}">
                <a16:creationId xmlns:a16="http://schemas.microsoft.com/office/drawing/2014/main" id="{FC83ACC5-4602-45A2-A9D3-ED9C5F84D01D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6687" y="4590340"/>
            <a:ext cx="468227" cy="44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202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  <p:sldLayoutId id="2147483863" r:id="rId12"/>
    <p:sldLayoutId id="2147483864" r:id="rId13"/>
  </p:sldLayoutIdLst>
  <p:txStyles>
    <p:titleStyle>
      <a:lvl1pPr algn="l" defTabSz="342900" rtl="0" eaLnBrk="1" latinLnBrk="0" hangingPunct="1">
        <a:spcBef>
          <a:spcPct val="0"/>
        </a:spcBef>
        <a:buNone/>
        <a:defRPr sz="18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FONDO-PATRON-EUOSHA-2011-16-9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1291" cy="513740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9" name="Bild 3" descr="111004_EU-OSHA_PPT_Corporate logo_inner slide.png"/>
          <p:cNvPicPr>
            <a:picLocks noChangeAspect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42913" y="4705350"/>
            <a:ext cx="744711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9"/>
          <p:cNvSpPr txBox="1">
            <a:spLocks/>
          </p:cNvSpPr>
          <p:nvPr/>
        </p:nvSpPr>
        <p:spPr>
          <a:xfrm>
            <a:off x="8532440" y="4877961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1392239" y="4857751"/>
            <a:ext cx="604043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sk-SK" sz="675" b="1">
                <a:solidFill>
                  <a:schemeClr val="tx2"/>
                </a:solidFill>
                <a:latin typeface="Arial" pitchFamily="-107" charset="0"/>
                <a:ea typeface="Arial"/>
                <a:cs typeface="ＭＳ Ｐゴシック" pitchFamily="-107" charset="-128"/>
              </a:rPr>
              <a:t>https://healthy-workplaces.eu</a:t>
            </a:r>
          </a:p>
        </p:txBody>
      </p:sp>
      <p:pic>
        <p:nvPicPr>
          <p:cNvPr id="12" name="Bild 5" descr="111004_EU-OSHA_PPT_HW logo.p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7432676" y="4522144"/>
            <a:ext cx="577199" cy="475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8548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  <p:sldLayoutId id="2147483878" r:id="rId12"/>
  </p:sldLayoutIdLst>
  <p:txStyles>
    <p:titleStyle>
      <a:lvl1pPr algn="l" defTabSz="342900" rtl="0" eaLnBrk="1" latinLnBrk="0" hangingPunct="1">
        <a:spcBef>
          <a:spcPct val="0"/>
        </a:spcBef>
        <a:buNone/>
        <a:defRPr sz="18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3.png"/><Relationship Id="rId5" Type="http://schemas.openxmlformats.org/officeDocument/2006/relationships/hyperlink" Target="https://osha.europa.eu/en/publications-priority-area/ai-and-worker-management" TargetMode="External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9671F-F764-4C4C-AA2D-B9A7A945A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262" y="3507854"/>
            <a:ext cx="8544232" cy="553998"/>
          </a:xfrm>
        </p:spPr>
        <p:txBody>
          <a:bodyPr vert="horz" lIns="0" tIns="0" rIns="0" bIns="0" rtlCol="0" anchor="t" anchorCtr="0">
            <a:spAutoFit/>
          </a:bodyPr>
          <a:lstStyle/>
          <a:p>
            <a:pPr>
              <a:spcBef>
                <a:spcPts val="450"/>
              </a:spcBef>
              <a:buClr>
                <a:schemeClr val="tx2"/>
              </a:buClr>
              <a:buFont typeface="Wingdings" pitchFamily="2" charset="2"/>
            </a:pPr>
            <a:r>
              <a:rPr lang="sk-SK" sz="1800" dirty="0">
                <a:solidFill>
                  <a:srgbClr val="899E00"/>
                </a:solidFill>
                <a:latin typeface="+mn-lt"/>
                <a:ea typeface="+mn-lt"/>
                <a:cs typeface="+mn-cs"/>
              </a:rPr>
              <a:t>BEZPEČNÁ A ZDRAVÁ PRÁCA V DIGITÁLNEJ DOBE </a:t>
            </a:r>
            <a:br>
              <a:rPr lang="sk-SK" sz="1800" dirty="0">
                <a:solidFill>
                  <a:srgbClr val="899E00"/>
                </a:solidFill>
                <a:latin typeface="+mn-lt"/>
                <a:ea typeface="+mn-lt"/>
                <a:cs typeface="+mn-cs"/>
              </a:rPr>
            </a:br>
            <a:r>
              <a:rPr lang="sk-SK" sz="1800" dirty="0">
                <a:solidFill>
                  <a:srgbClr val="899E00"/>
                </a:solidFill>
                <a:latin typeface="+mn-lt"/>
                <a:ea typeface="+mn-lt"/>
                <a:cs typeface="+mn-cs"/>
              </a:rPr>
              <a:t>Kampaň Zdravé pracoviská na roky 2023 – 2025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D5F76E-135C-46BB-8390-A1E50B2BC577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462263" y="2682317"/>
            <a:ext cx="7350098" cy="615553"/>
          </a:xfr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spcBef>
                <a:spcPct val="0"/>
              </a:spcBef>
            </a:pPr>
            <a:r>
              <a:rPr lang="sk-SK" sz="2000" dirty="0">
                <a:ea typeface=""/>
              </a:rPr>
              <a:t>Riadenie pracovníkov na základe umelej inteligencie: dôsledky pre bezpečnosť a ochranu zdravia pri práci (BOZP)</a:t>
            </a:r>
          </a:p>
        </p:txBody>
      </p:sp>
    </p:spTree>
    <p:extLst>
      <p:ext uri="{BB962C8B-B14F-4D97-AF65-F5344CB8AC3E}">
        <p14:creationId xmlns:p14="http://schemas.microsoft.com/office/powerpoint/2010/main" val="14758853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/>
          <p:cNvSpPr txBox="1">
            <a:spLocks/>
          </p:cNvSpPr>
          <p:nvPr/>
        </p:nvSpPr>
        <p:spPr>
          <a:xfrm>
            <a:off x="4361141" y="1074143"/>
            <a:ext cx="4441978" cy="1908742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9000" indent="-189000" defTabSz="342900">
              <a:lnSpc>
                <a:spcPct val="80000"/>
              </a:lnSpc>
              <a:spcBef>
                <a:spcPts val="450"/>
              </a:spcBef>
              <a:buClr>
                <a:schemeClr val="tx2"/>
              </a:buClr>
              <a:buFont typeface="Wingdings" pitchFamily="2" charset="2"/>
              <a:buChar char="§"/>
            </a:pPr>
            <a:endParaRPr lang="en-GB" sz="1400" dirty="0">
              <a:solidFill>
                <a:schemeClr val="tx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8A901A-C53A-D4C7-D41F-031EBFCAE5B1}"/>
              </a:ext>
            </a:extLst>
          </p:cNvPr>
          <p:cNvSpPr txBox="1"/>
          <p:nvPr/>
        </p:nvSpPr>
        <p:spPr>
          <a:xfrm>
            <a:off x="1421149" y="1267019"/>
            <a:ext cx="7465633" cy="1733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9000" indent="-189000" defTabSz="342900">
              <a:spcBef>
                <a:spcPts val="45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sk-SK" dirty="0">
                <a:solidFill>
                  <a:schemeClr val="tx2"/>
                </a:solidFill>
              </a:rPr>
              <a:t>lepšie prideľovanie úloh a pracovného zaťaženia pracovníkom</a:t>
            </a:r>
          </a:p>
          <a:p>
            <a:pPr marL="189000" indent="-189000" defTabSz="342900">
              <a:spcBef>
                <a:spcPts val="45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sk-SK" dirty="0">
                <a:solidFill>
                  <a:schemeClr val="tx2"/>
                </a:solidFill>
              </a:rPr>
              <a:t>monitorovanie rizík, upozorňovanie na rôzne psychosociálne riziká</a:t>
            </a:r>
          </a:p>
          <a:p>
            <a:pPr marL="189000" indent="-189000" defTabSz="342900">
              <a:spcBef>
                <a:spcPts val="45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sk-SK" dirty="0" err="1">
                <a:solidFill>
                  <a:schemeClr val="tx2"/>
                </a:solidFill>
              </a:rPr>
              <a:t>personalizované</a:t>
            </a:r>
            <a:r>
              <a:rPr lang="sk-SK" dirty="0">
                <a:solidFill>
                  <a:schemeClr val="tx2"/>
                </a:solidFill>
              </a:rPr>
              <a:t> digitálne poradenstvo pre pracovníkov</a:t>
            </a:r>
          </a:p>
          <a:p>
            <a:pPr marL="189000" indent="-189000" defTabSz="342900">
              <a:spcBef>
                <a:spcPts val="45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sk-SK" dirty="0">
                <a:solidFill>
                  <a:schemeClr val="tx2"/>
                </a:solidFill>
              </a:rPr>
              <a:t>údaje na podporu posudzovania rizík na pracovisku</a:t>
            </a:r>
          </a:p>
          <a:p>
            <a:pPr marL="189000" indent="-189000" defTabSz="342900">
              <a:spcBef>
                <a:spcPts val="45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sk-SK" dirty="0">
                <a:solidFill>
                  <a:schemeClr val="tx2"/>
                </a:solidFill>
              </a:rPr>
              <a:t>príspevok do programov odbornej prípravy v oblasti BOZP</a:t>
            </a:r>
          </a:p>
        </p:txBody>
      </p:sp>
      <p:sp>
        <p:nvSpPr>
          <p:cNvPr id="9" name="Τίτλος 1">
            <a:extLst>
              <a:ext uri="{FF2B5EF4-FFF2-40B4-BE49-F238E27FC236}">
                <a16:creationId xmlns:a16="http://schemas.microsoft.com/office/drawing/2014/main" id="{9E98E1B7-7C72-254D-C24F-630D366659DA}"/>
              </a:ext>
            </a:extLst>
          </p:cNvPr>
          <p:cNvSpPr txBox="1">
            <a:spLocks/>
          </p:cNvSpPr>
          <p:nvPr/>
        </p:nvSpPr>
        <p:spPr>
          <a:xfrm>
            <a:off x="153902" y="-35342"/>
            <a:ext cx="8162514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k-SK" sz="2000" dirty="0">
                <a:solidFill>
                  <a:srgbClr val="003399"/>
                </a:solidFill>
              </a:rPr>
              <a:t>Potenciálne výhody riadenia pracovníkov založeného na umelej inteligencii pre BOZP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1575BD-AB41-DD61-1BC6-C56DBBE2178E}"/>
              </a:ext>
            </a:extLst>
          </p:cNvPr>
          <p:cNvSpPr txBox="1"/>
          <p:nvPr/>
        </p:nvSpPr>
        <p:spPr>
          <a:xfrm>
            <a:off x="153903" y="3579862"/>
            <a:ext cx="8732880" cy="523220"/>
          </a:xfrm>
          <a:prstGeom prst="rect">
            <a:avLst/>
          </a:prstGeom>
          <a:solidFill>
            <a:srgbClr val="003399"/>
          </a:solidFill>
          <a:ln w="28575">
            <a:solidFill>
              <a:srgbClr val="ACC700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 b="1" i="1">
                <a:solidFill>
                  <a:srgbClr val="E64715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defRPr>
            </a:lvl1pPr>
          </a:lstStyle>
          <a:p>
            <a:pPr lvl="1" algn="ctr"/>
            <a:r>
              <a:rPr lang="sk-SK" sz="1400" b="1" dirty="0">
                <a:solidFill>
                  <a:schemeClr val="bg1"/>
                </a:solidFill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Doposiaľ zostávajú zlepšenia BOZP prostredníctvom riadenia pracovníkov založeného na umelej inteligencii v praxi naďalej iba obmedzené.</a:t>
            </a:r>
          </a:p>
        </p:txBody>
      </p:sp>
      <p:pic>
        <p:nvPicPr>
          <p:cNvPr id="2" name="Picture 1" descr="A hand with keys on it&#10;&#10;Description automatically generated">
            <a:extLst>
              <a:ext uri="{FF2B5EF4-FFF2-40B4-BE49-F238E27FC236}">
                <a16:creationId xmlns:a16="http://schemas.microsoft.com/office/drawing/2014/main" id="{7AA4A285-D532-ACDA-0C7F-B9F75B810C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04" y="1301728"/>
            <a:ext cx="1011388" cy="101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32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F0FAC-4200-0EA4-66D0-075D19748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55416"/>
            <a:ext cx="8748464" cy="400110"/>
          </a:xfrm>
        </p:spPr>
        <p:txBody>
          <a:bodyPr wrap="square">
            <a:spAutoFit/>
          </a:bodyPr>
          <a:lstStyle/>
          <a:p>
            <a:r>
              <a:rPr lang="sk-SK" sz="2000" dirty="0"/>
              <a:t>Participácia zamestnancov: základný kameň prevencie v oblasti BOZP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0EBF4F91-0FA3-41E4-A1D7-A6880CCDB0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6283453"/>
              </p:ext>
            </p:extLst>
          </p:nvPr>
        </p:nvGraphicFramePr>
        <p:xfrm>
          <a:off x="722216" y="1681545"/>
          <a:ext cx="7378176" cy="21143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69AD9C6C-11F7-5268-4973-98955E9CE4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0794786"/>
              </p:ext>
            </p:extLst>
          </p:nvPr>
        </p:nvGraphicFramePr>
        <p:xfrm>
          <a:off x="722216" y="2644830"/>
          <a:ext cx="7378176" cy="2807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54BC630B-F15C-9727-6973-68A8AB5B72E5}"/>
              </a:ext>
            </a:extLst>
          </p:cNvPr>
          <p:cNvSpPr txBox="1"/>
          <p:nvPr/>
        </p:nvSpPr>
        <p:spPr>
          <a:xfrm>
            <a:off x="614204" y="1275606"/>
            <a:ext cx="7594200" cy="464743"/>
          </a:xfrm>
          <a:prstGeom prst="rect">
            <a:avLst/>
          </a:prstGeom>
          <a:noFill/>
          <a:ln w="28575">
            <a:solidFill>
              <a:srgbClr val="899E00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 b="1" i="1">
                <a:solidFill>
                  <a:srgbClr val="E64715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defRPr>
            </a:lvl1pPr>
          </a:lstStyle>
          <a:p>
            <a:pPr marL="0" indent="0">
              <a:lnSpc>
                <a:spcPct val="80000"/>
              </a:lnSpc>
              <a:spcBef>
                <a:spcPts val="600"/>
              </a:spcBef>
              <a:buNone/>
            </a:pPr>
            <a:r>
              <a:rPr lang="sk-SK" sz="1200" b="0" i="1" dirty="0">
                <a:solidFill>
                  <a:srgbClr val="899E00"/>
                </a:solidFill>
                <a:ea typeface=""/>
                <a:cs typeface="Times New Roman" panose="02020603050405020304" pitchFamily="18" charset="0"/>
              </a:rPr>
              <a:t>Je nevyhnutné informovať pracovníkov a zapojiť ich do ich navrhovania a používania.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sk-SK" sz="1200" b="0" dirty="0">
                <a:solidFill>
                  <a:srgbClr val="899E00"/>
                </a:solidFill>
              </a:rPr>
              <a:t>Riadenie pracovníkov založené na umelej inteligencii by preto malo byť transparentné a zrozumiteľné.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D488F57-CFC5-43A5-8E10-4F975CA4D900}"/>
              </a:ext>
            </a:extLst>
          </p:cNvPr>
          <p:cNvSpPr txBox="1">
            <a:spLocks/>
          </p:cNvSpPr>
          <p:nvPr/>
        </p:nvSpPr>
        <p:spPr>
          <a:xfrm>
            <a:off x="602274" y="765627"/>
            <a:ext cx="8298590" cy="369332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k-SK" i="1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Potvrdené prípadovými štúdiami:</a:t>
            </a:r>
          </a:p>
        </p:txBody>
      </p:sp>
    </p:spTree>
    <p:extLst>
      <p:ext uri="{BB962C8B-B14F-4D97-AF65-F5344CB8AC3E}">
        <p14:creationId xmlns:p14="http://schemas.microsoft.com/office/powerpoint/2010/main" val="2701317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peech Bubble: Rectangle 3">
            <a:extLst>
              <a:ext uri="{FF2B5EF4-FFF2-40B4-BE49-F238E27FC236}">
                <a16:creationId xmlns:a16="http://schemas.microsoft.com/office/drawing/2014/main" id="{B97D415E-24ED-DF46-93E9-B337F0A623D3}"/>
              </a:ext>
            </a:extLst>
          </p:cNvPr>
          <p:cNvSpPr/>
          <p:nvPr/>
        </p:nvSpPr>
        <p:spPr>
          <a:xfrm rot="10800000">
            <a:off x="506055" y="1059582"/>
            <a:ext cx="7803397" cy="3065331"/>
          </a:xfrm>
          <a:custGeom>
            <a:avLst/>
            <a:gdLst>
              <a:gd name="connsiteX0" fmla="*/ 0 w 7559873"/>
              <a:gd name="connsiteY0" fmla="*/ 0 h 3098042"/>
              <a:gd name="connsiteX1" fmla="*/ 1259979 w 7559873"/>
              <a:gd name="connsiteY1" fmla="*/ 0 h 3098042"/>
              <a:gd name="connsiteX2" fmla="*/ 1259979 w 7559873"/>
              <a:gd name="connsiteY2" fmla="*/ 0 h 3098042"/>
              <a:gd name="connsiteX3" fmla="*/ 3149947 w 7559873"/>
              <a:gd name="connsiteY3" fmla="*/ 0 h 3098042"/>
              <a:gd name="connsiteX4" fmla="*/ 7559873 w 7559873"/>
              <a:gd name="connsiteY4" fmla="*/ 0 h 3098042"/>
              <a:gd name="connsiteX5" fmla="*/ 7559873 w 7559873"/>
              <a:gd name="connsiteY5" fmla="*/ 1807191 h 3098042"/>
              <a:gd name="connsiteX6" fmla="*/ 7559873 w 7559873"/>
              <a:gd name="connsiteY6" fmla="*/ 1807191 h 3098042"/>
              <a:gd name="connsiteX7" fmla="*/ 7559873 w 7559873"/>
              <a:gd name="connsiteY7" fmla="*/ 2581702 h 3098042"/>
              <a:gd name="connsiteX8" fmla="*/ 7559873 w 7559873"/>
              <a:gd name="connsiteY8" fmla="*/ 3098042 h 3098042"/>
              <a:gd name="connsiteX9" fmla="*/ 3149947 w 7559873"/>
              <a:gd name="connsiteY9" fmla="*/ 3098042 h 3098042"/>
              <a:gd name="connsiteX10" fmla="*/ 2123115 w 7559873"/>
              <a:gd name="connsiteY10" fmla="*/ 3454224 h 3098042"/>
              <a:gd name="connsiteX11" fmla="*/ 1259979 w 7559873"/>
              <a:gd name="connsiteY11" fmla="*/ 3098042 h 3098042"/>
              <a:gd name="connsiteX12" fmla="*/ 0 w 7559873"/>
              <a:gd name="connsiteY12" fmla="*/ 3098042 h 3098042"/>
              <a:gd name="connsiteX13" fmla="*/ 0 w 7559873"/>
              <a:gd name="connsiteY13" fmla="*/ 2581702 h 3098042"/>
              <a:gd name="connsiteX14" fmla="*/ 0 w 7559873"/>
              <a:gd name="connsiteY14" fmla="*/ 1807191 h 3098042"/>
              <a:gd name="connsiteX15" fmla="*/ 0 w 7559873"/>
              <a:gd name="connsiteY15" fmla="*/ 1807191 h 3098042"/>
              <a:gd name="connsiteX16" fmla="*/ 0 w 7559873"/>
              <a:gd name="connsiteY16" fmla="*/ 0 h 3098042"/>
              <a:gd name="connsiteX0" fmla="*/ 0 w 7559873"/>
              <a:gd name="connsiteY0" fmla="*/ 0 h 3454224"/>
              <a:gd name="connsiteX1" fmla="*/ 1259979 w 7559873"/>
              <a:gd name="connsiteY1" fmla="*/ 0 h 3454224"/>
              <a:gd name="connsiteX2" fmla="*/ 1259979 w 7559873"/>
              <a:gd name="connsiteY2" fmla="*/ 0 h 3454224"/>
              <a:gd name="connsiteX3" fmla="*/ 3149947 w 7559873"/>
              <a:gd name="connsiteY3" fmla="*/ 0 h 3454224"/>
              <a:gd name="connsiteX4" fmla="*/ 7559873 w 7559873"/>
              <a:gd name="connsiteY4" fmla="*/ 0 h 3454224"/>
              <a:gd name="connsiteX5" fmla="*/ 7559873 w 7559873"/>
              <a:gd name="connsiteY5" fmla="*/ 1807191 h 3454224"/>
              <a:gd name="connsiteX6" fmla="*/ 7559873 w 7559873"/>
              <a:gd name="connsiteY6" fmla="*/ 1807191 h 3454224"/>
              <a:gd name="connsiteX7" fmla="*/ 7559873 w 7559873"/>
              <a:gd name="connsiteY7" fmla="*/ 2581702 h 3454224"/>
              <a:gd name="connsiteX8" fmla="*/ 7559873 w 7559873"/>
              <a:gd name="connsiteY8" fmla="*/ 3098042 h 3454224"/>
              <a:gd name="connsiteX9" fmla="*/ 3149947 w 7559873"/>
              <a:gd name="connsiteY9" fmla="*/ 3098042 h 3454224"/>
              <a:gd name="connsiteX10" fmla="*/ 2123115 w 7559873"/>
              <a:gd name="connsiteY10" fmla="*/ 3454224 h 3454224"/>
              <a:gd name="connsiteX11" fmla="*/ 584415 w 7559873"/>
              <a:gd name="connsiteY11" fmla="*/ 3098042 h 3454224"/>
              <a:gd name="connsiteX12" fmla="*/ 0 w 7559873"/>
              <a:gd name="connsiteY12" fmla="*/ 3098042 h 3454224"/>
              <a:gd name="connsiteX13" fmla="*/ 0 w 7559873"/>
              <a:gd name="connsiteY13" fmla="*/ 2581702 h 3454224"/>
              <a:gd name="connsiteX14" fmla="*/ 0 w 7559873"/>
              <a:gd name="connsiteY14" fmla="*/ 1807191 h 3454224"/>
              <a:gd name="connsiteX15" fmla="*/ 0 w 7559873"/>
              <a:gd name="connsiteY15" fmla="*/ 1807191 h 3454224"/>
              <a:gd name="connsiteX16" fmla="*/ 0 w 7559873"/>
              <a:gd name="connsiteY16" fmla="*/ 0 h 3454224"/>
              <a:gd name="connsiteX0" fmla="*/ 0 w 7559873"/>
              <a:gd name="connsiteY0" fmla="*/ 0 h 3454224"/>
              <a:gd name="connsiteX1" fmla="*/ 1259979 w 7559873"/>
              <a:gd name="connsiteY1" fmla="*/ 0 h 3454224"/>
              <a:gd name="connsiteX2" fmla="*/ 1259979 w 7559873"/>
              <a:gd name="connsiteY2" fmla="*/ 0 h 3454224"/>
              <a:gd name="connsiteX3" fmla="*/ 3149947 w 7559873"/>
              <a:gd name="connsiteY3" fmla="*/ 0 h 3454224"/>
              <a:gd name="connsiteX4" fmla="*/ 7559873 w 7559873"/>
              <a:gd name="connsiteY4" fmla="*/ 0 h 3454224"/>
              <a:gd name="connsiteX5" fmla="*/ 7559873 w 7559873"/>
              <a:gd name="connsiteY5" fmla="*/ 1807191 h 3454224"/>
              <a:gd name="connsiteX6" fmla="*/ 7559873 w 7559873"/>
              <a:gd name="connsiteY6" fmla="*/ 1807191 h 3454224"/>
              <a:gd name="connsiteX7" fmla="*/ 7559873 w 7559873"/>
              <a:gd name="connsiteY7" fmla="*/ 2581702 h 3454224"/>
              <a:gd name="connsiteX8" fmla="*/ 7559873 w 7559873"/>
              <a:gd name="connsiteY8" fmla="*/ 3098042 h 3454224"/>
              <a:gd name="connsiteX9" fmla="*/ 1273380 w 7559873"/>
              <a:gd name="connsiteY9" fmla="*/ 3104866 h 3454224"/>
              <a:gd name="connsiteX10" fmla="*/ 2123115 w 7559873"/>
              <a:gd name="connsiteY10" fmla="*/ 3454224 h 3454224"/>
              <a:gd name="connsiteX11" fmla="*/ 584415 w 7559873"/>
              <a:gd name="connsiteY11" fmla="*/ 3098042 h 3454224"/>
              <a:gd name="connsiteX12" fmla="*/ 0 w 7559873"/>
              <a:gd name="connsiteY12" fmla="*/ 3098042 h 3454224"/>
              <a:gd name="connsiteX13" fmla="*/ 0 w 7559873"/>
              <a:gd name="connsiteY13" fmla="*/ 2581702 h 3454224"/>
              <a:gd name="connsiteX14" fmla="*/ 0 w 7559873"/>
              <a:gd name="connsiteY14" fmla="*/ 1807191 h 3454224"/>
              <a:gd name="connsiteX15" fmla="*/ 0 w 7559873"/>
              <a:gd name="connsiteY15" fmla="*/ 1807191 h 3454224"/>
              <a:gd name="connsiteX16" fmla="*/ 0 w 7559873"/>
              <a:gd name="connsiteY16" fmla="*/ 0 h 3454224"/>
              <a:gd name="connsiteX0" fmla="*/ 0 w 7559873"/>
              <a:gd name="connsiteY0" fmla="*/ 0 h 3399633"/>
              <a:gd name="connsiteX1" fmla="*/ 1259979 w 7559873"/>
              <a:gd name="connsiteY1" fmla="*/ 0 h 3399633"/>
              <a:gd name="connsiteX2" fmla="*/ 1259979 w 7559873"/>
              <a:gd name="connsiteY2" fmla="*/ 0 h 3399633"/>
              <a:gd name="connsiteX3" fmla="*/ 3149947 w 7559873"/>
              <a:gd name="connsiteY3" fmla="*/ 0 h 3399633"/>
              <a:gd name="connsiteX4" fmla="*/ 7559873 w 7559873"/>
              <a:gd name="connsiteY4" fmla="*/ 0 h 3399633"/>
              <a:gd name="connsiteX5" fmla="*/ 7559873 w 7559873"/>
              <a:gd name="connsiteY5" fmla="*/ 1807191 h 3399633"/>
              <a:gd name="connsiteX6" fmla="*/ 7559873 w 7559873"/>
              <a:gd name="connsiteY6" fmla="*/ 1807191 h 3399633"/>
              <a:gd name="connsiteX7" fmla="*/ 7559873 w 7559873"/>
              <a:gd name="connsiteY7" fmla="*/ 2581702 h 3399633"/>
              <a:gd name="connsiteX8" fmla="*/ 7559873 w 7559873"/>
              <a:gd name="connsiteY8" fmla="*/ 3098042 h 3399633"/>
              <a:gd name="connsiteX9" fmla="*/ 1273380 w 7559873"/>
              <a:gd name="connsiteY9" fmla="*/ 3104866 h 3399633"/>
              <a:gd name="connsiteX10" fmla="*/ 922112 w 7559873"/>
              <a:gd name="connsiteY10" fmla="*/ 3399633 h 3399633"/>
              <a:gd name="connsiteX11" fmla="*/ 584415 w 7559873"/>
              <a:gd name="connsiteY11" fmla="*/ 3098042 h 3399633"/>
              <a:gd name="connsiteX12" fmla="*/ 0 w 7559873"/>
              <a:gd name="connsiteY12" fmla="*/ 3098042 h 3399633"/>
              <a:gd name="connsiteX13" fmla="*/ 0 w 7559873"/>
              <a:gd name="connsiteY13" fmla="*/ 2581702 h 3399633"/>
              <a:gd name="connsiteX14" fmla="*/ 0 w 7559873"/>
              <a:gd name="connsiteY14" fmla="*/ 1807191 h 3399633"/>
              <a:gd name="connsiteX15" fmla="*/ 0 w 7559873"/>
              <a:gd name="connsiteY15" fmla="*/ 1807191 h 3399633"/>
              <a:gd name="connsiteX16" fmla="*/ 0 w 7559873"/>
              <a:gd name="connsiteY16" fmla="*/ 0 h 3399633"/>
              <a:gd name="connsiteX0" fmla="*/ 0 w 7559873"/>
              <a:gd name="connsiteY0" fmla="*/ 0 h 3399633"/>
              <a:gd name="connsiteX1" fmla="*/ 1259979 w 7559873"/>
              <a:gd name="connsiteY1" fmla="*/ 0 h 3399633"/>
              <a:gd name="connsiteX2" fmla="*/ 1259979 w 7559873"/>
              <a:gd name="connsiteY2" fmla="*/ 0 h 3399633"/>
              <a:gd name="connsiteX3" fmla="*/ 3149947 w 7559873"/>
              <a:gd name="connsiteY3" fmla="*/ 0 h 3399633"/>
              <a:gd name="connsiteX4" fmla="*/ 7559873 w 7559873"/>
              <a:gd name="connsiteY4" fmla="*/ 0 h 3399633"/>
              <a:gd name="connsiteX5" fmla="*/ 7559873 w 7559873"/>
              <a:gd name="connsiteY5" fmla="*/ 1807191 h 3399633"/>
              <a:gd name="connsiteX6" fmla="*/ 7559873 w 7559873"/>
              <a:gd name="connsiteY6" fmla="*/ 1807191 h 3399633"/>
              <a:gd name="connsiteX7" fmla="*/ 7559873 w 7559873"/>
              <a:gd name="connsiteY7" fmla="*/ 2581702 h 3399633"/>
              <a:gd name="connsiteX8" fmla="*/ 7559873 w 7559873"/>
              <a:gd name="connsiteY8" fmla="*/ 3098042 h 3399633"/>
              <a:gd name="connsiteX9" fmla="*/ 7080503 w 7559873"/>
              <a:gd name="connsiteY9" fmla="*/ 3095967 h 3399633"/>
              <a:gd name="connsiteX10" fmla="*/ 922112 w 7559873"/>
              <a:gd name="connsiteY10" fmla="*/ 3399633 h 3399633"/>
              <a:gd name="connsiteX11" fmla="*/ 584415 w 7559873"/>
              <a:gd name="connsiteY11" fmla="*/ 3098042 h 3399633"/>
              <a:gd name="connsiteX12" fmla="*/ 0 w 7559873"/>
              <a:gd name="connsiteY12" fmla="*/ 3098042 h 3399633"/>
              <a:gd name="connsiteX13" fmla="*/ 0 w 7559873"/>
              <a:gd name="connsiteY13" fmla="*/ 2581702 h 3399633"/>
              <a:gd name="connsiteX14" fmla="*/ 0 w 7559873"/>
              <a:gd name="connsiteY14" fmla="*/ 1807191 h 3399633"/>
              <a:gd name="connsiteX15" fmla="*/ 0 w 7559873"/>
              <a:gd name="connsiteY15" fmla="*/ 1807191 h 3399633"/>
              <a:gd name="connsiteX16" fmla="*/ 0 w 7559873"/>
              <a:gd name="connsiteY16" fmla="*/ 0 h 3399633"/>
              <a:gd name="connsiteX0" fmla="*/ 0 w 7559873"/>
              <a:gd name="connsiteY0" fmla="*/ 0 h 3337335"/>
              <a:gd name="connsiteX1" fmla="*/ 1259979 w 7559873"/>
              <a:gd name="connsiteY1" fmla="*/ 0 h 3337335"/>
              <a:gd name="connsiteX2" fmla="*/ 1259979 w 7559873"/>
              <a:gd name="connsiteY2" fmla="*/ 0 h 3337335"/>
              <a:gd name="connsiteX3" fmla="*/ 3149947 w 7559873"/>
              <a:gd name="connsiteY3" fmla="*/ 0 h 3337335"/>
              <a:gd name="connsiteX4" fmla="*/ 7559873 w 7559873"/>
              <a:gd name="connsiteY4" fmla="*/ 0 h 3337335"/>
              <a:gd name="connsiteX5" fmla="*/ 7559873 w 7559873"/>
              <a:gd name="connsiteY5" fmla="*/ 1807191 h 3337335"/>
              <a:gd name="connsiteX6" fmla="*/ 7559873 w 7559873"/>
              <a:gd name="connsiteY6" fmla="*/ 1807191 h 3337335"/>
              <a:gd name="connsiteX7" fmla="*/ 7559873 w 7559873"/>
              <a:gd name="connsiteY7" fmla="*/ 2581702 h 3337335"/>
              <a:gd name="connsiteX8" fmla="*/ 7559873 w 7559873"/>
              <a:gd name="connsiteY8" fmla="*/ 3098042 h 3337335"/>
              <a:gd name="connsiteX9" fmla="*/ 7080503 w 7559873"/>
              <a:gd name="connsiteY9" fmla="*/ 3095967 h 3337335"/>
              <a:gd name="connsiteX10" fmla="*/ 6858888 w 7559873"/>
              <a:gd name="connsiteY10" fmla="*/ 3337335 h 3337335"/>
              <a:gd name="connsiteX11" fmla="*/ 584415 w 7559873"/>
              <a:gd name="connsiteY11" fmla="*/ 3098042 h 3337335"/>
              <a:gd name="connsiteX12" fmla="*/ 0 w 7559873"/>
              <a:gd name="connsiteY12" fmla="*/ 3098042 h 3337335"/>
              <a:gd name="connsiteX13" fmla="*/ 0 w 7559873"/>
              <a:gd name="connsiteY13" fmla="*/ 2581702 h 3337335"/>
              <a:gd name="connsiteX14" fmla="*/ 0 w 7559873"/>
              <a:gd name="connsiteY14" fmla="*/ 1807191 h 3337335"/>
              <a:gd name="connsiteX15" fmla="*/ 0 w 7559873"/>
              <a:gd name="connsiteY15" fmla="*/ 1807191 h 3337335"/>
              <a:gd name="connsiteX16" fmla="*/ 0 w 7559873"/>
              <a:gd name="connsiteY16" fmla="*/ 0 h 3337335"/>
              <a:gd name="connsiteX0" fmla="*/ 0 w 7559873"/>
              <a:gd name="connsiteY0" fmla="*/ 0 h 3337335"/>
              <a:gd name="connsiteX1" fmla="*/ 1259979 w 7559873"/>
              <a:gd name="connsiteY1" fmla="*/ 0 h 3337335"/>
              <a:gd name="connsiteX2" fmla="*/ 1259979 w 7559873"/>
              <a:gd name="connsiteY2" fmla="*/ 0 h 3337335"/>
              <a:gd name="connsiteX3" fmla="*/ 3149947 w 7559873"/>
              <a:gd name="connsiteY3" fmla="*/ 0 h 3337335"/>
              <a:gd name="connsiteX4" fmla="*/ 7559873 w 7559873"/>
              <a:gd name="connsiteY4" fmla="*/ 0 h 3337335"/>
              <a:gd name="connsiteX5" fmla="*/ 7559873 w 7559873"/>
              <a:gd name="connsiteY5" fmla="*/ 1807191 h 3337335"/>
              <a:gd name="connsiteX6" fmla="*/ 7559873 w 7559873"/>
              <a:gd name="connsiteY6" fmla="*/ 1807191 h 3337335"/>
              <a:gd name="connsiteX7" fmla="*/ 7559873 w 7559873"/>
              <a:gd name="connsiteY7" fmla="*/ 2581702 h 3337335"/>
              <a:gd name="connsiteX8" fmla="*/ 7559873 w 7559873"/>
              <a:gd name="connsiteY8" fmla="*/ 3098042 h 3337335"/>
              <a:gd name="connsiteX9" fmla="*/ 7080503 w 7559873"/>
              <a:gd name="connsiteY9" fmla="*/ 3095967 h 3337335"/>
              <a:gd name="connsiteX10" fmla="*/ 6858888 w 7559873"/>
              <a:gd name="connsiteY10" fmla="*/ 3337335 h 3337335"/>
              <a:gd name="connsiteX11" fmla="*/ 6691788 w 7559873"/>
              <a:gd name="connsiteY11" fmla="*/ 3080242 h 3337335"/>
              <a:gd name="connsiteX12" fmla="*/ 0 w 7559873"/>
              <a:gd name="connsiteY12" fmla="*/ 3098042 h 3337335"/>
              <a:gd name="connsiteX13" fmla="*/ 0 w 7559873"/>
              <a:gd name="connsiteY13" fmla="*/ 2581702 h 3337335"/>
              <a:gd name="connsiteX14" fmla="*/ 0 w 7559873"/>
              <a:gd name="connsiteY14" fmla="*/ 1807191 h 3337335"/>
              <a:gd name="connsiteX15" fmla="*/ 0 w 7559873"/>
              <a:gd name="connsiteY15" fmla="*/ 1807191 h 3337335"/>
              <a:gd name="connsiteX16" fmla="*/ 0 w 7559873"/>
              <a:gd name="connsiteY16" fmla="*/ 0 h 3337335"/>
              <a:gd name="connsiteX0" fmla="*/ 0 w 7559873"/>
              <a:gd name="connsiteY0" fmla="*/ 0 h 3435231"/>
              <a:gd name="connsiteX1" fmla="*/ 1259979 w 7559873"/>
              <a:gd name="connsiteY1" fmla="*/ 0 h 3435231"/>
              <a:gd name="connsiteX2" fmla="*/ 1259979 w 7559873"/>
              <a:gd name="connsiteY2" fmla="*/ 0 h 3435231"/>
              <a:gd name="connsiteX3" fmla="*/ 3149947 w 7559873"/>
              <a:gd name="connsiteY3" fmla="*/ 0 h 3435231"/>
              <a:gd name="connsiteX4" fmla="*/ 7559873 w 7559873"/>
              <a:gd name="connsiteY4" fmla="*/ 0 h 3435231"/>
              <a:gd name="connsiteX5" fmla="*/ 7559873 w 7559873"/>
              <a:gd name="connsiteY5" fmla="*/ 1807191 h 3435231"/>
              <a:gd name="connsiteX6" fmla="*/ 7559873 w 7559873"/>
              <a:gd name="connsiteY6" fmla="*/ 1807191 h 3435231"/>
              <a:gd name="connsiteX7" fmla="*/ 7559873 w 7559873"/>
              <a:gd name="connsiteY7" fmla="*/ 2581702 h 3435231"/>
              <a:gd name="connsiteX8" fmla="*/ 7559873 w 7559873"/>
              <a:gd name="connsiteY8" fmla="*/ 3098042 h 3435231"/>
              <a:gd name="connsiteX9" fmla="*/ 7080503 w 7559873"/>
              <a:gd name="connsiteY9" fmla="*/ 3095967 h 3435231"/>
              <a:gd name="connsiteX10" fmla="*/ 6906655 w 7559873"/>
              <a:gd name="connsiteY10" fmla="*/ 3435231 h 3435231"/>
              <a:gd name="connsiteX11" fmla="*/ 6691788 w 7559873"/>
              <a:gd name="connsiteY11" fmla="*/ 3080242 h 3435231"/>
              <a:gd name="connsiteX12" fmla="*/ 0 w 7559873"/>
              <a:gd name="connsiteY12" fmla="*/ 3098042 h 3435231"/>
              <a:gd name="connsiteX13" fmla="*/ 0 w 7559873"/>
              <a:gd name="connsiteY13" fmla="*/ 2581702 h 3435231"/>
              <a:gd name="connsiteX14" fmla="*/ 0 w 7559873"/>
              <a:gd name="connsiteY14" fmla="*/ 1807191 h 3435231"/>
              <a:gd name="connsiteX15" fmla="*/ 0 w 7559873"/>
              <a:gd name="connsiteY15" fmla="*/ 1807191 h 3435231"/>
              <a:gd name="connsiteX16" fmla="*/ 0 w 7559873"/>
              <a:gd name="connsiteY16" fmla="*/ 0 h 3435231"/>
              <a:gd name="connsiteX0" fmla="*/ 0 w 7559873"/>
              <a:gd name="connsiteY0" fmla="*/ 0 h 3435231"/>
              <a:gd name="connsiteX1" fmla="*/ 1259979 w 7559873"/>
              <a:gd name="connsiteY1" fmla="*/ 0 h 3435231"/>
              <a:gd name="connsiteX2" fmla="*/ 1259979 w 7559873"/>
              <a:gd name="connsiteY2" fmla="*/ 0 h 3435231"/>
              <a:gd name="connsiteX3" fmla="*/ 3149947 w 7559873"/>
              <a:gd name="connsiteY3" fmla="*/ 0 h 3435231"/>
              <a:gd name="connsiteX4" fmla="*/ 7559873 w 7559873"/>
              <a:gd name="connsiteY4" fmla="*/ 0 h 3435231"/>
              <a:gd name="connsiteX5" fmla="*/ 7559873 w 7559873"/>
              <a:gd name="connsiteY5" fmla="*/ 1807191 h 3435231"/>
              <a:gd name="connsiteX6" fmla="*/ 7559873 w 7559873"/>
              <a:gd name="connsiteY6" fmla="*/ 1807191 h 3435231"/>
              <a:gd name="connsiteX7" fmla="*/ 7559873 w 7559873"/>
              <a:gd name="connsiteY7" fmla="*/ 2581702 h 3435231"/>
              <a:gd name="connsiteX8" fmla="*/ 7559873 w 7559873"/>
              <a:gd name="connsiteY8" fmla="*/ 3098042 h 3435231"/>
              <a:gd name="connsiteX9" fmla="*/ 7080503 w 7559873"/>
              <a:gd name="connsiteY9" fmla="*/ 3095967 h 3435231"/>
              <a:gd name="connsiteX10" fmla="*/ 6906655 w 7559873"/>
              <a:gd name="connsiteY10" fmla="*/ 3435231 h 3435231"/>
              <a:gd name="connsiteX11" fmla="*/ 6609901 w 7559873"/>
              <a:gd name="connsiteY11" fmla="*/ 3080243 h 3435231"/>
              <a:gd name="connsiteX12" fmla="*/ 0 w 7559873"/>
              <a:gd name="connsiteY12" fmla="*/ 3098042 h 3435231"/>
              <a:gd name="connsiteX13" fmla="*/ 0 w 7559873"/>
              <a:gd name="connsiteY13" fmla="*/ 2581702 h 3435231"/>
              <a:gd name="connsiteX14" fmla="*/ 0 w 7559873"/>
              <a:gd name="connsiteY14" fmla="*/ 1807191 h 3435231"/>
              <a:gd name="connsiteX15" fmla="*/ 0 w 7559873"/>
              <a:gd name="connsiteY15" fmla="*/ 1807191 h 3435231"/>
              <a:gd name="connsiteX16" fmla="*/ 0 w 7559873"/>
              <a:gd name="connsiteY16" fmla="*/ 0 h 3435231"/>
              <a:gd name="connsiteX0" fmla="*/ 0 w 7559873"/>
              <a:gd name="connsiteY0" fmla="*/ 0 h 3426331"/>
              <a:gd name="connsiteX1" fmla="*/ 1259979 w 7559873"/>
              <a:gd name="connsiteY1" fmla="*/ 0 h 3426331"/>
              <a:gd name="connsiteX2" fmla="*/ 1259979 w 7559873"/>
              <a:gd name="connsiteY2" fmla="*/ 0 h 3426331"/>
              <a:gd name="connsiteX3" fmla="*/ 3149947 w 7559873"/>
              <a:gd name="connsiteY3" fmla="*/ 0 h 3426331"/>
              <a:gd name="connsiteX4" fmla="*/ 7559873 w 7559873"/>
              <a:gd name="connsiteY4" fmla="*/ 0 h 3426331"/>
              <a:gd name="connsiteX5" fmla="*/ 7559873 w 7559873"/>
              <a:gd name="connsiteY5" fmla="*/ 1807191 h 3426331"/>
              <a:gd name="connsiteX6" fmla="*/ 7559873 w 7559873"/>
              <a:gd name="connsiteY6" fmla="*/ 1807191 h 3426331"/>
              <a:gd name="connsiteX7" fmla="*/ 7559873 w 7559873"/>
              <a:gd name="connsiteY7" fmla="*/ 2581702 h 3426331"/>
              <a:gd name="connsiteX8" fmla="*/ 7559873 w 7559873"/>
              <a:gd name="connsiteY8" fmla="*/ 3098042 h 3426331"/>
              <a:gd name="connsiteX9" fmla="*/ 7080503 w 7559873"/>
              <a:gd name="connsiteY9" fmla="*/ 3095967 h 3426331"/>
              <a:gd name="connsiteX10" fmla="*/ 6852064 w 7559873"/>
              <a:gd name="connsiteY10" fmla="*/ 3426331 h 3426331"/>
              <a:gd name="connsiteX11" fmla="*/ 6609901 w 7559873"/>
              <a:gd name="connsiteY11" fmla="*/ 3080243 h 3426331"/>
              <a:gd name="connsiteX12" fmla="*/ 0 w 7559873"/>
              <a:gd name="connsiteY12" fmla="*/ 3098042 h 3426331"/>
              <a:gd name="connsiteX13" fmla="*/ 0 w 7559873"/>
              <a:gd name="connsiteY13" fmla="*/ 2581702 h 3426331"/>
              <a:gd name="connsiteX14" fmla="*/ 0 w 7559873"/>
              <a:gd name="connsiteY14" fmla="*/ 1807191 h 3426331"/>
              <a:gd name="connsiteX15" fmla="*/ 0 w 7559873"/>
              <a:gd name="connsiteY15" fmla="*/ 1807191 h 3426331"/>
              <a:gd name="connsiteX16" fmla="*/ 0 w 7559873"/>
              <a:gd name="connsiteY16" fmla="*/ 0 h 342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559873" h="3426331">
                <a:moveTo>
                  <a:pt x="0" y="0"/>
                </a:moveTo>
                <a:lnTo>
                  <a:pt x="1259979" y="0"/>
                </a:lnTo>
                <a:lnTo>
                  <a:pt x="1259979" y="0"/>
                </a:lnTo>
                <a:lnTo>
                  <a:pt x="3149947" y="0"/>
                </a:lnTo>
                <a:lnTo>
                  <a:pt x="7559873" y="0"/>
                </a:lnTo>
                <a:lnTo>
                  <a:pt x="7559873" y="1807191"/>
                </a:lnTo>
                <a:lnTo>
                  <a:pt x="7559873" y="1807191"/>
                </a:lnTo>
                <a:lnTo>
                  <a:pt x="7559873" y="2581702"/>
                </a:lnTo>
                <a:lnTo>
                  <a:pt x="7559873" y="3098042"/>
                </a:lnTo>
                <a:lnTo>
                  <a:pt x="7080503" y="3095967"/>
                </a:lnTo>
                <a:lnTo>
                  <a:pt x="6852064" y="3426331"/>
                </a:lnTo>
                <a:lnTo>
                  <a:pt x="6609901" y="3080243"/>
                </a:lnTo>
                <a:lnTo>
                  <a:pt x="0" y="3098042"/>
                </a:lnTo>
                <a:lnTo>
                  <a:pt x="0" y="2581702"/>
                </a:lnTo>
                <a:lnTo>
                  <a:pt x="0" y="1807191"/>
                </a:lnTo>
                <a:lnTo>
                  <a:pt x="0" y="180719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66675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A key and checklist with a key&#10;&#10;Description automatically generated">
            <a:extLst>
              <a:ext uri="{FF2B5EF4-FFF2-40B4-BE49-F238E27FC236}">
                <a16:creationId xmlns:a16="http://schemas.microsoft.com/office/drawing/2014/main" id="{C337B8CB-D5AA-0992-0E45-FA33C66643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768" y="3752658"/>
            <a:ext cx="1276178" cy="12363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8E30F6-6CFA-1691-2C01-22B75CCFE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-14440"/>
            <a:ext cx="7803399" cy="707886"/>
          </a:xfrm>
        </p:spPr>
        <p:txBody>
          <a:bodyPr>
            <a:spAutoFit/>
          </a:bodyPr>
          <a:lstStyle/>
          <a:p>
            <a:r>
              <a:rPr lang="sk-SK" sz="2000" dirty="0"/>
              <a:t>Hlavné faktory úspechu v oblasti BOZP – prípady zo skutočného života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3E137B-26BC-95E1-C4C0-EA9DE6CBFC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4596" y="1635646"/>
            <a:ext cx="7704856" cy="2240613"/>
          </a:xfrm>
        </p:spPr>
        <p:txBody>
          <a:bodyPr>
            <a:spAutoFit/>
          </a:bodyPr>
          <a:lstStyle/>
          <a:p>
            <a:pPr marL="0" indent="0">
              <a:lnSpc>
                <a:spcPct val="90000"/>
              </a:lnSpc>
              <a:spcBef>
                <a:spcPts val="600"/>
              </a:spcBef>
              <a:buNone/>
            </a:pPr>
            <a:r>
              <a:rPr lang="sk-SK" sz="1800" dirty="0"/>
              <a:t>Riadenie pracovníkov založené na umelej inteligencii vo výrobe, údržbe a logistike v spoločnosti vyrábajúcej diely pre automobilový priemysel:</a:t>
            </a:r>
          </a:p>
          <a:p>
            <a:pPr lvl="1">
              <a:lnSpc>
                <a:spcPct val="90000"/>
              </a:lnSpc>
              <a:spcBef>
                <a:spcPts val="600"/>
              </a:spcBef>
            </a:pPr>
            <a:r>
              <a:rPr lang="sk-SK" sz="1800" dirty="0">
                <a:solidFill>
                  <a:srgbClr val="899E00"/>
                </a:solidFill>
              </a:rPr>
              <a:t>zvýšenie produktivity, zníženie stresu, zlepšenie rovnováhy medzi pracovným a súkromným životom,</a:t>
            </a:r>
          </a:p>
          <a:p>
            <a:pPr lvl="1">
              <a:lnSpc>
                <a:spcPct val="90000"/>
              </a:lnSpc>
              <a:spcBef>
                <a:spcPts val="600"/>
              </a:spcBef>
            </a:pPr>
            <a:r>
              <a:rPr lang="sk-SK" sz="1800" dirty="0">
                <a:solidFill>
                  <a:srgbClr val="899E00"/>
                </a:solidFill>
              </a:rPr>
              <a:t>podpora kvalifikovaných operátorov pri riadení procesu a prispôsobovaní sa zmenám pomocou údajov v reálnom čase a automatického prideľovania úloh.</a:t>
            </a:r>
          </a:p>
        </p:txBody>
      </p:sp>
    </p:spTree>
    <p:extLst>
      <p:ext uri="{BB962C8B-B14F-4D97-AF65-F5344CB8AC3E}">
        <p14:creationId xmlns:p14="http://schemas.microsoft.com/office/powerpoint/2010/main" val="2351619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peech Bubble: Rectangle 3">
            <a:extLst>
              <a:ext uri="{FF2B5EF4-FFF2-40B4-BE49-F238E27FC236}">
                <a16:creationId xmlns:a16="http://schemas.microsoft.com/office/drawing/2014/main" id="{0BF0D083-A021-5C54-ECDC-F5BF7E702D1C}"/>
              </a:ext>
            </a:extLst>
          </p:cNvPr>
          <p:cNvSpPr/>
          <p:nvPr/>
        </p:nvSpPr>
        <p:spPr>
          <a:xfrm rot="10800000">
            <a:off x="715981" y="1018586"/>
            <a:ext cx="7803397" cy="3065331"/>
          </a:xfrm>
          <a:custGeom>
            <a:avLst/>
            <a:gdLst>
              <a:gd name="connsiteX0" fmla="*/ 0 w 7559873"/>
              <a:gd name="connsiteY0" fmla="*/ 0 h 3098042"/>
              <a:gd name="connsiteX1" fmla="*/ 1259979 w 7559873"/>
              <a:gd name="connsiteY1" fmla="*/ 0 h 3098042"/>
              <a:gd name="connsiteX2" fmla="*/ 1259979 w 7559873"/>
              <a:gd name="connsiteY2" fmla="*/ 0 h 3098042"/>
              <a:gd name="connsiteX3" fmla="*/ 3149947 w 7559873"/>
              <a:gd name="connsiteY3" fmla="*/ 0 h 3098042"/>
              <a:gd name="connsiteX4" fmla="*/ 7559873 w 7559873"/>
              <a:gd name="connsiteY4" fmla="*/ 0 h 3098042"/>
              <a:gd name="connsiteX5" fmla="*/ 7559873 w 7559873"/>
              <a:gd name="connsiteY5" fmla="*/ 1807191 h 3098042"/>
              <a:gd name="connsiteX6" fmla="*/ 7559873 w 7559873"/>
              <a:gd name="connsiteY6" fmla="*/ 1807191 h 3098042"/>
              <a:gd name="connsiteX7" fmla="*/ 7559873 w 7559873"/>
              <a:gd name="connsiteY7" fmla="*/ 2581702 h 3098042"/>
              <a:gd name="connsiteX8" fmla="*/ 7559873 w 7559873"/>
              <a:gd name="connsiteY8" fmla="*/ 3098042 h 3098042"/>
              <a:gd name="connsiteX9" fmla="*/ 3149947 w 7559873"/>
              <a:gd name="connsiteY9" fmla="*/ 3098042 h 3098042"/>
              <a:gd name="connsiteX10" fmla="*/ 2123115 w 7559873"/>
              <a:gd name="connsiteY10" fmla="*/ 3454224 h 3098042"/>
              <a:gd name="connsiteX11" fmla="*/ 1259979 w 7559873"/>
              <a:gd name="connsiteY11" fmla="*/ 3098042 h 3098042"/>
              <a:gd name="connsiteX12" fmla="*/ 0 w 7559873"/>
              <a:gd name="connsiteY12" fmla="*/ 3098042 h 3098042"/>
              <a:gd name="connsiteX13" fmla="*/ 0 w 7559873"/>
              <a:gd name="connsiteY13" fmla="*/ 2581702 h 3098042"/>
              <a:gd name="connsiteX14" fmla="*/ 0 w 7559873"/>
              <a:gd name="connsiteY14" fmla="*/ 1807191 h 3098042"/>
              <a:gd name="connsiteX15" fmla="*/ 0 w 7559873"/>
              <a:gd name="connsiteY15" fmla="*/ 1807191 h 3098042"/>
              <a:gd name="connsiteX16" fmla="*/ 0 w 7559873"/>
              <a:gd name="connsiteY16" fmla="*/ 0 h 3098042"/>
              <a:gd name="connsiteX0" fmla="*/ 0 w 7559873"/>
              <a:gd name="connsiteY0" fmla="*/ 0 h 3454224"/>
              <a:gd name="connsiteX1" fmla="*/ 1259979 w 7559873"/>
              <a:gd name="connsiteY1" fmla="*/ 0 h 3454224"/>
              <a:gd name="connsiteX2" fmla="*/ 1259979 w 7559873"/>
              <a:gd name="connsiteY2" fmla="*/ 0 h 3454224"/>
              <a:gd name="connsiteX3" fmla="*/ 3149947 w 7559873"/>
              <a:gd name="connsiteY3" fmla="*/ 0 h 3454224"/>
              <a:gd name="connsiteX4" fmla="*/ 7559873 w 7559873"/>
              <a:gd name="connsiteY4" fmla="*/ 0 h 3454224"/>
              <a:gd name="connsiteX5" fmla="*/ 7559873 w 7559873"/>
              <a:gd name="connsiteY5" fmla="*/ 1807191 h 3454224"/>
              <a:gd name="connsiteX6" fmla="*/ 7559873 w 7559873"/>
              <a:gd name="connsiteY6" fmla="*/ 1807191 h 3454224"/>
              <a:gd name="connsiteX7" fmla="*/ 7559873 w 7559873"/>
              <a:gd name="connsiteY7" fmla="*/ 2581702 h 3454224"/>
              <a:gd name="connsiteX8" fmla="*/ 7559873 w 7559873"/>
              <a:gd name="connsiteY8" fmla="*/ 3098042 h 3454224"/>
              <a:gd name="connsiteX9" fmla="*/ 3149947 w 7559873"/>
              <a:gd name="connsiteY9" fmla="*/ 3098042 h 3454224"/>
              <a:gd name="connsiteX10" fmla="*/ 2123115 w 7559873"/>
              <a:gd name="connsiteY10" fmla="*/ 3454224 h 3454224"/>
              <a:gd name="connsiteX11" fmla="*/ 584415 w 7559873"/>
              <a:gd name="connsiteY11" fmla="*/ 3098042 h 3454224"/>
              <a:gd name="connsiteX12" fmla="*/ 0 w 7559873"/>
              <a:gd name="connsiteY12" fmla="*/ 3098042 h 3454224"/>
              <a:gd name="connsiteX13" fmla="*/ 0 w 7559873"/>
              <a:gd name="connsiteY13" fmla="*/ 2581702 h 3454224"/>
              <a:gd name="connsiteX14" fmla="*/ 0 w 7559873"/>
              <a:gd name="connsiteY14" fmla="*/ 1807191 h 3454224"/>
              <a:gd name="connsiteX15" fmla="*/ 0 w 7559873"/>
              <a:gd name="connsiteY15" fmla="*/ 1807191 h 3454224"/>
              <a:gd name="connsiteX16" fmla="*/ 0 w 7559873"/>
              <a:gd name="connsiteY16" fmla="*/ 0 h 3454224"/>
              <a:gd name="connsiteX0" fmla="*/ 0 w 7559873"/>
              <a:gd name="connsiteY0" fmla="*/ 0 h 3454224"/>
              <a:gd name="connsiteX1" fmla="*/ 1259979 w 7559873"/>
              <a:gd name="connsiteY1" fmla="*/ 0 h 3454224"/>
              <a:gd name="connsiteX2" fmla="*/ 1259979 w 7559873"/>
              <a:gd name="connsiteY2" fmla="*/ 0 h 3454224"/>
              <a:gd name="connsiteX3" fmla="*/ 3149947 w 7559873"/>
              <a:gd name="connsiteY3" fmla="*/ 0 h 3454224"/>
              <a:gd name="connsiteX4" fmla="*/ 7559873 w 7559873"/>
              <a:gd name="connsiteY4" fmla="*/ 0 h 3454224"/>
              <a:gd name="connsiteX5" fmla="*/ 7559873 w 7559873"/>
              <a:gd name="connsiteY5" fmla="*/ 1807191 h 3454224"/>
              <a:gd name="connsiteX6" fmla="*/ 7559873 w 7559873"/>
              <a:gd name="connsiteY6" fmla="*/ 1807191 h 3454224"/>
              <a:gd name="connsiteX7" fmla="*/ 7559873 w 7559873"/>
              <a:gd name="connsiteY7" fmla="*/ 2581702 h 3454224"/>
              <a:gd name="connsiteX8" fmla="*/ 7559873 w 7559873"/>
              <a:gd name="connsiteY8" fmla="*/ 3098042 h 3454224"/>
              <a:gd name="connsiteX9" fmla="*/ 1273380 w 7559873"/>
              <a:gd name="connsiteY9" fmla="*/ 3104866 h 3454224"/>
              <a:gd name="connsiteX10" fmla="*/ 2123115 w 7559873"/>
              <a:gd name="connsiteY10" fmla="*/ 3454224 h 3454224"/>
              <a:gd name="connsiteX11" fmla="*/ 584415 w 7559873"/>
              <a:gd name="connsiteY11" fmla="*/ 3098042 h 3454224"/>
              <a:gd name="connsiteX12" fmla="*/ 0 w 7559873"/>
              <a:gd name="connsiteY12" fmla="*/ 3098042 h 3454224"/>
              <a:gd name="connsiteX13" fmla="*/ 0 w 7559873"/>
              <a:gd name="connsiteY13" fmla="*/ 2581702 h 3454224"/>
              <a:gd name="connsiteX14" fmla="*/ 0 w 7559873"/>
              <a:gd name="connsiteY14" fmla="*/ 1807191 h 3454224"/>
              <a:gd name="connsiteX15" fmla="*/ 0 w 7559873"/>
              <a:gd name="connsiteY15" fmla="*/ 1807191 h 3454224"/>
              <a:gd name="connsiteX16" fmla="*/ 0 w 7559873"/>
              <a:gd name="connsiteY16" fmla="*/ 0 h 3454224"/>
              <a:gd name="connsiteX0" fmla="*/ 0 w 7559873"/>
              <a:gd name="connsiteY0" fmla="*/ 0 h 3399633"/>
              <a:gd name="connsiteX1" fmla="*/ 1259979 w 7559873"/>
              <a:gd name="connsiteY1" fmla="*/ 0 h 3399633"/>
              <a:gd name="connsiteX2" fmla="*/ 1259979 w 7559873"/>
              <a:gd name="connsiteY2" fmla="*/ 0 h 3399633"/>
              <a:gd name="connsiteX3" fmla="*/ 3149947 w 7559873"/>
              <a:gd name="connsiteY3" fmla="*/ 0 h 3399633"/>
              <a:gd name="connsiteX4" fmla="*/ 7559873 w 7559873"/>
              <a:gd name="connsiteY4" fmla="*/ 0 h 3399633"/>
              <a:gd name="connsiteX5" fmla="*/ 7559873 w 7559873"/>
              <a:gd name="connsiteY5" fmla="*/ 1807191 h 3399633"/>
              <a:gd name="connsiteX6" fmla="*/ 7559873 w 7559873"/>
              <a:gd name="connsiteY6" fmla="*/ 1807191 h 3399633"/>
              <a:gd name="connsiteX7" fmla="*/ 7559873 w 7559873"/>
              <a:gd name="connsiteY7" fmla="*/ 2581702 h 3399633"/>
              <a:gd name="connsiteX8" fmla="*/ 7559873 w 7559873"/>
              <a:gd name="connsiteY8" fmla="*/ 3098042 h 3399633"/>
              <a:gd name="connsiteX9" fmla="*/ 1273380 w 7559873"/>
              <a:gd name="connsiteY9" fmla="*/ 3104866 h 3399633"/>
              <a:gd name="connsiteX10" fmla="*/ 922112 w 7559873"/>
              <a:gd name="connsiteY10" fmla="*/ 3399633 h 3399633"/>
              <a:gd name="connsiteX11" fmla="*/ 584415 w 7559873"/>
              <a:gd name="connsiteY11" fmla="*/ 3098042 h 3399633"/>
              <a:gd name="connsiteX12" fmla="*/ 0 w 7559873"/>
              <a:gd name="connsiteY12" fmla="*/ 3098042 h 3399633"/>
              <a:gd name="connsiteX13" fmla="*/ 0 w 7559873"/>
              <a:gd name="connsiteY13" fmla="*/ 2581702 h 3399633"/>
              <a:gd name="connsiteX14" fmla="*/ 0 w 7559873"/>
              <a:gd name="connsiteY14" fmla="*/ 1807191 h 3399633"/>
              <a:gd name="connsiteX15" fmla="*/ 0 w 7559873"/>
              <a:gd name="connsiteY15" fmla="*/ 1807191 h 3399633"/>
              <a:gd name="connsiteX16" fmla="*/ 0 w 7559873"/>
              <a:gd name="connsiteY16" fmla="*/ 0 h 3399633"/>
              <a:gd name="connsiteX0" fmla="*/ 0 w 7559873"/>
              <a:gd name="connsiteY0" fmla="*/ 0 h 3399633"/>
              <a:gd name="connsiteX1" fmla="*/ 1259979 w 7559873"/>
              <a:gd name="connsiteY1" fmla="*/ 0 h 3399633"/>
              <a:gd name="connsiteX2" fmla="*/ 1259979 w 7559873"/>
              <a:gd name="connsiteY2" fmla="*/ 0 h 3399633"/>
              <a:gd name="connsiteX3" fmla="*/ 3149947 w 7559873"/>
              <a:gd name="connsiteY3" fmla="*/ 0 h 3399633"/>
              <a:gd name="connsiteX4" fmla="*/ 7559873 w 7559873"/>
              <a:gd name="connsiteY4" fmla="*/ 0 h 3399633"/>
              <a:gd name="connsiteX5" fmla="*/ 7559873 w 7559873"/>
              <a:gd name="connsiteY5" fmla="*/ 1807191 h 3399633"/>
              <a:gd name="connsiteX6" fmla="*/ 7559873 w 7559873"/>
              <a:gd name="connsiteY6" fmla="*/ 1807191 h 3399633"/>
              <a:gd name="connsiteX7" fmla="*/ 7559873 w 7559873"/>
              <a:gd name="connsiteY7" fmla="*/ 2581702 h 3399633"/>
              <a:gd name="connsiteX8" fmla="*/ 7559873 w 7559873"/>
              <a:gd name="connsiteY8" fmla="*/ 3098042 h 3399633"/>
              <a:gd name="connsiteX9" fmla="*/ 7080503 w 7559873"/>
              <a:gd name="connsiteY9" fmla="*/ 3095967 h 3399633"/>
              <a:gd name="connsiteX10" fmla="*/ 922112 w 7559873"/>
              <a:gd name="connsiteY10" fmla="*/ 3399633 h 3399633"/>
              <a:gd name="connsiteX11" fmla="*/ 584415 w 7559873"/>
              <a:gd name="connsiteY11" fmla="*/ 3098042 h 3399633"/>
              <a:gd name="connsiteX12" fmla="*/ 0 w 7559873"/>
              <a:gd name="connsiteY12" fmla="*/ 3098042 h 3399633"/>
              <a:gd name="connsiteX13" fmla="*/ 0 w 7559873"/>
              <a:gd name="connsiteY13" fmla="*/ 2581702 h 3399633"/>
              <a:gd name="connsiteX14" fmla="*/ 0 w 7559873"/>
              <a:gd name="connsiteY14" fmla="*/ 1807191 h 3399633"/>
              <a:gd name="connsiteX15" fmla="*/ 0 w 7559873"/>
              <a:gd name="connsiteY15" fmla="*/ 1807191 h 3399633"/>
              <a:gd name="connsiteX16" fmla="*/ 0 w 7559873"/>
              <a:gd name="connsiteY16" fmla="*/ 0 h 3399633"/>
              <a:gd name="connsiteX0" fmla="*/ 0 w 7559873"/>
              <a:gd name="connsiteY0" fmla="*/ 0 h 3337335"/>
              <a:gd name="connsiteX1" fmla="*/ 1259979 w 7559873"/>
              <a:gd name="connsiteY1" fmla="*/ 0 h 3337335"/>
              <a:gd name="connsiteX2" fmla="*/ 1259979 w 7559873"/>
              <a:gd name="connsiteY2" fmla="*/ 0 h 3337335"/>
              <a:gd name="connsiteX3" fmla="*/ 3149947 w 7559873"/>
              <a:gd name="connsiteY3" fmla="*/ 0 h 3337335"/>
              <a:gd name="connsiteX4" fmla="*/ 7559873 w 7559873"/>
              <a:gd name="connsiteY4" fmla="*/ 0 h 3337335"/>
              <a:gd name="connsiteX5" fmla="*/ 7559873 w 7559873"/>
              <a:gd name="connsiteY5" fmla="*/ 1807191 h 3337335"/>
              <a:gd name="connsiteX6" fmla="*/ 7559873 w 7559873"/>
              <a:gd name="connsiteY6" fmla="*/ 1807191 h 3337335"/>
              <a:gd name="connsiteX7" fmla="*/ 7559873 w 7559873"/>
              <a:gd name="connsiteY7" fmla="*/ 2581702 h 3337335"/>
              <a:gd name="connsiteX8" fmla="*/ 7559873 w 7559873"/>
              <a:gd name="connsiteY8" fmla="*/ 3098042 h 3337335"/>
              <a:gd name="connsiteX9" fmla="*/ 7080503 w 7559873"/>
              <a:gd name="connsiteY9" fmla="*/ 3095967 h 3337335"/>
              <a:gd name="connsiteX10" fmla="*/ 6858888 w 7559873"/>
              <a:gd name="connsiteY10" fmla="*/ 3337335 h 3337335"/>
              <a:gd name="connsiteX11" fmla="*/ 584415 w 7559873"/>
              <a:gd name="connsiteY11" fmla="*/ 3098042 h 3337335"/>
              <a:gd name="connsiteX12" fmla="*/ 0 w 7559873"/>
              <a:gd name="connsiteY12" fmla="*/ 3098042 h 3337335"/>
              <a:gd name="connsiteX13" fmla="*/ 0 w 7559873"/>
              <a:gd name="connsiteY13" fmla="*/ 2581702 h 3337335"/>
              <a:gd name="connsiteX14" fmla="*/ 0 w 7559873"/>
              <a:gd name="connsiteY14" fmla="*/ 1807191 h 3337335"/>
              <a:gd name="connsiteX15" fmla="*/ 0 w 7559873"/>
              <a:gd name="connsiteY15" fmla="*/ 1807191 h 3337335"/>
              <a:gd name="connsiteX16" fmla="*/ 0 w 7559873"/>
              <a:gd name="connsiteY16" fmla="*/ 0 h 3337335"/>
              <a:gd name="connsiteX0" fmla="*/ 0 w 7559873"/>
              <a:gd name="connsiteY0" fmla="*/ 0 h 3337335"/>
              <a:gd name="connsiteX1" fmla="*/ 1259979 w 7559873"/>
              <a:gd name="connsiteY1" fmla="*/ 0 h 3337335"/>
              <a:gd name="connsiteX2" fmla="*/ 1259979 w 7559873"/>
              <a:gd name="connsiteY2" fmla="*/ 0 h 3337335"/>
              <a:gd name="connsiteX3" fmla="*/ 3149947 w 7559873"/>
              <a:gd name="connsiteY3" fmla="*/ 0 h 3337335"/>
              <a:gd name="connsiteX4" fmla="*/ 7559873 w 7559873"/>
              <a:gd name="connsiteY4" fmla="*/ 0 h 3337335"/>
              <a:gd name="connsiteX5" fmla="*/ 7559873 w 7559873"/>
              <a:gd name="connsiteY5" fmla="*/ 1807191 h 3337335"/>
              <a:gd name="connsiteX6" fmla="*/ 7559873 w 7559873"/>
              <a:gd name="connsiteY6" fmla="*/ 1807191 h 3337335"/>
              <a:gd name="connsiteX7" fmla="*/ 7559873 w 7559873"/>
              <a:gd name="connsiteY7" fmla="*/ 2581702 h 3337335"/>
              <a:gd name="connsiteX8" fmla="*/ 7559873 w 7559873"/>
              <a:gd name="connsiteY8" fmla="*/ 3098042 h 3337335"/>
              <a:gd name="connsiteX9" fmla="*/ 7080503 w 7559873"/>
              <a:gd name="connsiteY9" fmla="*/ 3095967 h 3337335"/>
              <a:gd name="connsiteX10" fmla="*/ 6858888 w 7559873"/>
              <a:gd name="connsiteY10" fmla="*/ 3337335 h 3337335"/>
              <a:gd name="connsiteX11" fmla="*/ 6691788 w 7559873"/>
              <a:gd name="connsiteY11" fmla="*/ 3080242 h 3337335"/>
              <a:gd name="connsiteX12" fmla="*/ 0 w 7559873"/>
              <a:gd name="connsiteY12" fmla="*/ 3098042 h 3337335"/>
              <a:gd name="connsiteX13" fmla="*/ 0 w 7559873"/>
              <a:gd name="connsiteY13" fmla="*/ 2581702 h 3337335"/>
              <a:gd name="connsiteX14" fmla="*/ 0 w 7559873"/>
              <a:gd name="connsiteY14" fmla="*/ 1807191 h 3337335"/>
              <a:gd name="connsiteX15" fmla="*/ 0 w 7559873"/>
              <a:gd name="connsiteY15" fmla="*/ 1807191 h 3337335"/>
              <a:gd name="connsiteX16" fmla="*/ 0 w 7559873"/>
              <a:gd name="connsiteY16" fmla="*/ 0 h 3337335"/>
              <a:gd name="connsiteX0" fmla="*/ 0 w 7559873"/>
              <a:gd name="connsiteY0" fmla="*/ 0 h 3435231"/>
              <a:gd name="connsiteX1" fmla="*/ 1259979 w 7559873"/>
              <a:gd name="connsiteY1" fmla="*/ 0 h 3435231"/>
              <a:gd name="connsiteX2" fmla="*/ 1259979 w 7559873"/>
              <a:gd name="connsiteY2" fmla="*/ 0 h 3435231"/>
              <a:gd name="connsiteX3" fmla="*/ 3149947 w 7559873"/>
              <a:gd name="connsiteY3" fmla="*/ 0 h 3435231"/>
              <a:gd name="connsiteX4" fmla="*/ 7559873 w 7559873"/>
              <a:gd name="connsiteY4" fmla="*/ 0 h 3435231"/>
              <a:gd name="connsiteX5" fmla="*/ 7559873 w 7559873"/>
              <a:gd name="connsiteY5" fmla="*/ 1807191 h 3435231"/>
              <a:gd name="connsiteX6" fmla="*/ 7559873 w 7559873"/>
              <a:gd name="connsiteY6" fmla="*/ 1807191 h 3435231"/>
              <a:gd name="connsiteX7" fmla="*/ 7559873 w 7559873"/>
              <a:gd name="connsiteY7" fmla="*/ 2581702 h 3435231"/>
              <a:gd name="connsiteX8" fmla="*/ 7559873 w 7559873"/>
              <a:gd name="connsiteY8" fmla="*/ 3098042 h 3435231"/>
              <a:gd name="connsiteX9" fmla="*/ 7080503 w 7559873"/>
              <a:gd name="connsiteY9" fmla="*/ 3095967 h 3435231"/>
              <a:gd name="connsiteX10" fmla="*/ 6906655 w 7559873"/>
              <a:gd name="connsiteY10" fmla="*/ 3435231 h 3435231"/>
              <a:gd name="connsiteX11" fmla="*/ 6691788 w 7559873"/>
              <a:gd name="connsiteY11" fmla="*/ 3080242 h 3435231"/>
              <a:gd name="connsiteX12" fmla="*/ 0 w 7559873"/>
              <a:gd name="connsiteY12" fmla="*/ 3098042 h 3435231"/>
              <a:gd name="connsiteX13" fmla="*/ 0 w 7559873"/>
              <a:gd name="connsiteY13" fmla="*/ 2581702 h 3435231"/>
              <a:gd name="connsiteX14" fmla="*/ 0 w 7559873"/>
              <a:gd name="connsiteY14" fmla="*/ 1807191 h 3435231"/>
              <a:gd name="connsiteX15" fmla="*/ 0 w 7559873"/>
              <a:gd name="connsiteY15" fmla="*/ 1807191 h 3435231"/>
              <a:gd name="connsiteX16" fmla="*/ 0 w 7559873"/>
              <a:gd name="connsiteY16" fmla="*/ 0 h 3435231"/>
              <a:gd name="connsiteX0" fmla="*/ 0 w 7559873"/>
              <a:gd name="connsiteY0" fmla="*/ 0 h 3435231"/>
              <a:gd name="connsiteX1" fmla="*/ 1259979 w 7559873"/>
              <a:gd name="connsiteY1" fmla="*/ 0 h 3435231"/>
              <a:gd name="connsiteX2" fmla="*/ 1259979 w 7559873"/>
              <a:gd name="connsiteY2" fmla="*/ 0 h 3435231"/>
              <a:gd name="connsiteX3" fmla="*/ 3149947 w 7559873"/>
              <a:gd name="connsiteY3" fmla="*/ 0 h 3435231"/>
              <a:gd name="connsiteX4" fmla="*/ 7559873 w 7559873"/>
              <a:gd name="connsiteY4" fmla="*/ 0 h 3435231"/>
              <a:gd name="connsiteX5" fmla="*/ 7559873 w 7559873"/>
              <a:gd name="connsiteY5" fmla="*/ 1807191 h 3435231"/>
              <a:gd name="connsiteX6" fmla="*/ 7559873 w 7559873"/>
              <a:gd name="connsiteY6" fmla="*/ 1807191 h 3435231"/>
              <a:gd name="connsiteX7" fmla="*/ 7559873 w 7559873"/>
              <a:gd name="connsiteY7" fmla="*/ 2581702 h 3435231"/>
              <a:gd name="connsiteX8" fmla="*/ 7559873 w 7559873"/>
              <a:gd name="connsiteY8" fmla="*/ 3098042 h 3435231"/>
              <a:gd name="connsiteX9" fmla="*/ 7080503 w 7559873"/>
              <a:gd name="connsiteY9" fmla="*/ 3095967 h 3435231"/>
              <a:gd name="connsiteX10" fmla="*/ 6906655 w 7559873"/>
              <a:gd name="connsiteY10" fmla="*/ 3435231 h 3435231"/>
              <a:gd name="connsiteX11" fmla="*/ 6609901 w 7559873"/>
              <a:gd name="connsiteY11" fmla="*/ 3080243 h 3435231"/>
              <a:gd name="connsiteX12" fmla="*/ 0 w 7559873"/>
              <a:gd name="connsiteY12" fmla="*/ 3098042 h 3435231"/>
              <a:gd name="connsiteX13" fmla="*/ 0 w 7559873"/>
              <a:gd name="connsiteY13" fmla="*/ 2581702 h 3435231"/>
              <a:gd name="connsiteX14" fmla="*/ 0 w 7559873"/>
              <a:gd name="connsiteY14" fmla="*/ 1807191 h 3435231"/>
              <a:gd name="connsiteX15" fmla="*/ 0 w 7559873"/>
              <a:gd name="connsiteY15" fmla="*/ 1807191 h 3435231"/>
              <a:gd name="connsiteX16" fmla="*/ 0 w 7559873"/>
              <a:gd name="connsiteY16" fmla="*/ 0 h 3435231"/>
              <a:gd name="connsiteX0" fmla="*/ 0 w 7559873"/>
              <a:gd name="connsiteY0" fmla="*/ 0 h 3426331"/>
              <a:gd name="connsiteX1" fmla="*/ 1259979 w 7559873"/>
              <a:gd name="connsiteY1" fmla="*/ 0 h 3426331"/>
              <a:gd name="connsiteX2" fmla="*/ 1259979 w 7559873"/>
              <a:gd name="connsiteY2" fmla="*/ 0 h 3426331"/>
              <a:gd name="connsiteX3" fmla="*/ 3149947 w 7559873"/>
              <a:gd name="connsiteY3" fmla="*/ 0 h 3426331"/>
              <a:gd name="connsiteX4" fmla="*/ 7559873 w 7559873"/>
              <a:gd name="connsiteY4" fmla="*/ 0 h 3426331"/>
              <a:gd name="connsiteX5" fmla="*/ 7559873 w 7559873"/>
              <a:gd name="connsiteY5" fmla="*/ 1807191 h 3426331"/>
              <a:gd name="connsiteX6" fmla="*/ 7559873 w 7559873"/>
              <a:gd name="connsiteY6" fmla="*/ 1807191 h 3426331"/>
              <a:gd name="connsiteX7" fmla="*/ 7559873 w 7559873"/>
              <a:gd name="connsiteY7" fmla="*/ 2581702 h 3426331"/>
              <a:gd name="connsiteX8" fmla="*/ 7559873 w 7559873"/>
              <a:gd name="connsiteY8" fmla="*/ 3098042 h 3426331"/>
              <a:gd name="connsiteX9" fmla="*/ 7080503 w 7559873"/>
              <a:gd name="connsiteY9" fmla="*/ 3095967 h 3426331"/>
              <a:gd name="connsiteX10" fmla="*/ 6852064 w 7559873"/>
              <a:gd name="connsiteY10" fmla="*/ 3426331 h 3426331"/>
              <a:gd name="connsiteX11" fmla="*/ 6609901 w 7559873"/>
              <a:gd name="connsiteY11" fmla="*/ 3080243 h 3426331"/>
              <a:gd name="connsiteX12" fmla="*/ 0 w 7559873"/>
              <a:gd name="connsiteY12" fmla="*/ 3098042 h 3426331"/>
              <a:gd name="connsiteX13" fmla="*/ 0 w 7559873"/>
              <a:gd name="connsiteY13" fmla="*/ 2581702 h 3426331"/>
              <a:gd name="connsiteX14" fmla="*/ 0 w 7559873"/>
              <a:gd name="connsiteY14" fmla="*/ 1807191 h 3426331"/>
              <a:gd name="connsiteX15" fmla="*/ 0 w 7559873"/>
              <a:gd name="connsiteY15" fmla="*/ 1807191 h 3426331"/>
              <a:gd name="connsiteX16" fmla="*/ 0 w 7559873"/>
              <a:gd name="connsiteY16" fmla="*/ 0 h 342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559873" h="3426331">
                <a:moveTo>
                  <a:pt x="0" y="0"/>
                </a:moveTo>
                <a:lnTo>
                  <a:pt x="1259979" y="0"/>
                </a:lnTo>
                <a:lnTo>
                  <a:pt x="1259979" y="0"/>
                </a:lnTo>
                <a:lnTo>
                  <a:pt x="3149947" y="0"/>
                </a:lnTo>
                <a:lnTo>
                  <a:pt x="7559873" y="0"/>
                </a:lnTo>
                <a:lnTo>
                  <a:pt x="7559873" y="1807191"/>
                </a:lnTo>
                <a:lnTo>
                  <a:pt x="7559873" y="1807191"/>
                </a:lnTo>
                <a:lnTo>
                  <a:pt x="7559873" y="2581702"/>
                </a:lnTo>
                <a:lnTo>
                  <a:pt x="7559873" y="3098042"/>
                </a:lnTo>
                <a:lnTo>
                  <a:pt x="7080503" y="3095967"/>
                </a:lnTo>
                <a:lnTo>
                  <a:pt x="6852064" y="3426331"/>
                </a:lnTo>
                <a:lnTo>
                  <a:pt x="6609901" y="3080243"/>
                </a:lnTo>
                <a:lnTo>
                  <a:pt x="0" y="3098042"/>
                </a:lnTo>
                <a:lnTo>
                  <a:pt x="0" y="2581702"/>
                </a:lnTo>
                <a:lnTo>
                  <a:pt x="0" y="1807191"/>
                </a:lnTo>
                <a:lnTo>
                  <a:pt x="0" y="180719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66675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A key and checklist with a key&#10;&#10;Description automatically generated">
            <a:extLst>
              <a:ext uri="{FF2B5EF4-FFF2-40B4-BE49-F238E27FC236}">
                <a16:creationId xmlns:a16="http://schemas.microsoft.com/office/drawing/2014/main" id="{7564829B-C41F-9095-9BE2-9C11BC9FBA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3579862"/>
            <a:ext cx="1467560" cy="142176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8E30F6-6CFA-1691-2C01-22B75CCFE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-14440"/>
            <a:ext cx="8595487" cy="707886"/>
          </a:xfrm>
        </p:spPr>
        <p:txBody>
          <a:bodyPr>
            <a:spAutoFit/>
          </a:bodyPr>
          <a:lstStyle/>
          <a:p>
            <a:r>
              <a:rPr lang="sk-SK" sz="2000" dirty="0"/>
              <a:t>Hlavné faktory úspechu v oblasti BOZP – prípady zo skutočného života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3E137B-26BC-95E1-C4C0-EA9DE6CBFC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576" y="1635646"/>
            <a:ext cx="7641620" cy="1991314"/>
          </a:xfrm>
        </p:spPr>
        <p:txBody>
          <a:bodyPr>
            <a:spAutoFit/>
          </a:bodyPr>
          <a:lstStyle/>
          <a:p>
            <a:pPr marL="0" indent="0">
              <a:lnSpc>
                <a:spcPct val="90000"/>
              </a:lnSpc>
              <a:spcBef>
                <a:spcPts val="600"/>
              </a:spcBef>
              <a:buNone/>
            </a:pPr>
            <a:r>
              <a:rPr lang="sk-SK" sz="1800" dirty="0"/>
              <a:t>Riadenie pracovníkov založené na umelej inteligencii na montážnej linke u výrobcu vozidiel:</a:t>
            </a:r>
          </a:p>
          <a:p>
            <a:pPr lvl="1">
              <a:lnSpc>
                <a:spcPct val="90000"/>
              </a:lnSpc>
              <a:spcBef>
                <a:spcPts val="600"/>
              </a:spcBef>
            </a:pPr>
            <a:r>
              <a:rPr lang="sk-SK" sz="1800" dirty="0">
                <a:solidFill>
                  <a:srgbClr val="899E00"/>
                </a:solidFill>
                <a:effectLst/>
                <a:ea typeface=""/>
                <a:cs typeface="Aptos" panose="020B0004020202020204" pitchFamily="34" charset="0"/>
              </a:rPr>
              <a:t>optimalizovaná montážna linka prostredníctvom riešenia zdravotných a bezpečnostných rizík, najmä v záverečných a náročnejších fázach. </a:t>
            </a:r>
          </a:p>
          <a:p>
            <a:pPr lvl="1">
              <a:lnSpc>
                <a:spcPct val="90000"/>
              </a:lnSpc>
              <a:spcBef>
                <a:spcPts val="600"/>
              </a:spcBef>
            </a:pPr>
            <a:r>
              <a:rPr lang="sk-SK" sz="1800" dirty="0">
                <a:solidFill>
                  <a:srgbClr val="899E00"/>
                </a:solidFill>
                <a:effectLst/>
                <a:ea typeface=""/>
                <a:cs typeface="Aptos" panose="020B0004020202020204" pitchFamily="34" charset="0"/>
              </a:rPr>
              <a:t>komplexné školenia a monitorovanie údajov zabezpečujú rovnováhu medzi efektívnosťou, kvalitou práce a aspektmi BOZP, čo je prínosom pre operátorov a vedúcich tímov.</a:t>
            </a:r>
          </a:p>
        </p:txBody>
      </p:sp>
    </p:spTree>
    <p:extLst>
      <p:ext uri="{BB962C8B-B14F-4D97-AF65-F5344CB8AC3E}">
        <p14:creationId xmlns:p14="http://schemas.microsoft.com/office/powerpoint/2010/main" val="20327760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peech Bubble: Rectangle 3">
            <a:extLst>
              <a:ext uri="{FF2B5EF4-FFF2-40B4-BE49-F238E27FC236}">
                <a16:creationId xmlns:a16="http://schemas.microsoft.com/office/drawing/2014/main" id="{EE566565-5981-9E15-2D0B-5905FD12F582}"/>
              </a:ext>
            </a:extLst>
          </p:cNvPr>
          <p:cNvSpPr/>
          <p:nvPr/>
        </p:nvSpPr>
        <p:spPr>
          <a:xfrm rot="10800000">
            <a:off x="380583" y="814778"/>
            <a:ext cx="7803397" cy="3065331"/>
          </a:xfrm>
          <a:custGeom>
            <a:avLst/>
            <a:gdLst>
              <a:gd name="connsiteX0" fmla="*/ 0 w 7559873"/>
              <a:gd name="connsiteY0" fmla="*/ 0 h 3098042"/>
              <a:gd name="connsiteX1" fmla="*/ 1259979 w 7559873"/>
              <a:gd name="connsiteY1" fmla="*/ 0 h 3098042"/>
              <a:gd name="connsiteX2" fmla="*/ 1259979 w 7559873"/>
              <a:gd name="connsiteY2" fmla="*/ 0 h 3098042"/>
              <a:gd name="connsiteX3" fmla="*/ 3149947 w 7559873"/>
              <a:gd name="connsiteY3" fmla="*/ 0 h 3098042"/>
              <a:gd name="connsiteX4" fmla="*/ 7559873 w 7559873"/>
              <a:gd name="connsiteY4" fmla="*/ 0 h 3098042"/>
              <a:gd name="connsiteX5" fmla="*/ 7559873 w 7559873"/>
              <a:gd name="connsiteY5" fmla="*/ 1807191 h 3098042"/>
              <a:gd name="connsiteX6" fmla="*/ 7559873 w 7559873"/>
              <a:gd name="connsiteY6" fmla="*/ 1807191 h 3098042"/>
              <a:gd name="connsiteX7" fmla="*/ 7559873 w 7559873"/>
              <a:gd name="connsiteY7" fmla="*/ 2581702 h 3098042"/>
              <a:gd name="connsiteX8" fmla="*/ 7559873 w 7559873"/>
              <a:gd name="connsiteY8" fmla="*/ 3098042 h 3098042"/>
              <a:gd name="connsiteX9" fmla="*/ 3149947 w 7559873"/>
              <a:gd name="connsiteY9" fmla="*/ 3098042 h 3098042"/>
              <a:gd name="connsiteX10" fmla="*/ 2123115 w 7559873"/>
              <a:gd name="connsiteY10" fmla="*/ 3454224 h 3098042"/>
              <a:gd name="connsiteX11" fmla="*/ 1259979 w 7559873"/>
              <a:gd name="connsiteY11" fmla="*/ 3098042 h 3098042"/>
              <a:gd name="connsiteX12" fmla="*/ 0 w 7559873"/>
              <a:gd name="connsiteY12" fmla="*/ 3098042 h 3098042"/>
              <a:gd name="connsiteX13" fmla="*/ 0 w 7559873"/>
              <a:gd name="connsiteY13" fmla="*/ 2581702 h 3098042"/>
              <a:gd name="connsiteX14" fmla="*/ 0 w 7559873"/>
              <a:gd name="connsiteY14" fmla="*/ 1807191 h 3098042"/>
              <a:gd name="connsiteX15" fmla="*/ 0 w 7559873"/>
              <a:gd name="connsiteY15" fmla="*/ 1807191 h 3098042"/>
              <a:gd name="connsiteX16" fmla="*/ 0 w 7559873"/>
              <a:gd name="connsiteY16" fmla="*/ 0 h 3098042"/>
              <a:gd name="connsiteX0" fmla="*/ 0 w 7559873"/>
              <a:gd name="connsiteY0" fmla="*/ 0 h 3454224"/>
              <a:gd name="connsiteX1" fmla="*/ 1259979 w 7559873"/>
              <a:gd name="connsiteY1" fmla="*/ 0 h 3454224"/>
              <a:gd name="connsiteX2" fmla="*/ 1259979 w 7559873"/>
              <a:gd name="connsiteY2" fmla="*/ 0 h 3454224"/>
              <a:gd name="connsiteX3" fmla="*/ 3149947 w 7559873"/>
              <a:gd name="connsiteY3" fmla="*/ 0 h 3454224"/>
              <a:gd name="connsiteX4" fmla="*/ 7559873 w 7559873"/>
              <a:gd name="connsiteY4" fmla="*/ 0 h 3454224"/>
              <a:gd name="connsiteX5" fmla="*/ 7559873 w 7559873"/>
              <a:gd name="connsiteY5" fmla="*/ 1807191 h 3454224"/>
              <a:gd name="connsiteX6" fmla="*/ 7559873 w 7559873"/>
              <a:gd name="connsiteY6" fmla="*/ 1807191 h 3454224"/>
              <a:gd name="connsiteX7" fmla="*/ 7559873 w 7559873"/>
              <a:gd name="connsiteY7" fmla="*/ 2581702 h 3454224"/>
              <a:gd name="connsiteX8" fmla="*/ 7559873 w 7559873"/>
              <a:gd name="connsiteY8" fmla="*/ 3098042 h 3454224"/>
              <a:gd name="connsiteX9" fmla="*/ 3149947 w 7559873"/>
              <a:gd name="connsiteY9" fmla="*/ 3098042 h 3454224"/>
              <a:gd name="connsiteX10" fmla="*/ 2123115 w 7559873"/>
              <a:gd name="connsiteY10" fmla="*/ 3454224 h 3454224"/>
              <a:gd name="connsiteX11" fmla="*/ 584415 w 7559873"/>
              <a:gd name="connsiteY11" fmla="*/ 3098042 h 3454224"/>
              <a:gd name="connsiteX12" fmla="*/ 0 w 7559873"/>
              <a:gd name="connsiteY12" fmla="*/ 3098042 h 3454224"/>
              <a:gd name="connsiteX13" fmla="*/ 0 w 7559873"/>
              <a:gd name="connsiteY13" fmla="*/ 2581702 h 3454224"/>
              <a:gd name="connsiteX14" fmla="*/ 0 w 7559873"/>
              <a:gd name="connsiteY14" fmla="*/ 1807191 h 3454224"/>
              <a:gd name="connsiteX15" fmla="*/ 0 w 7559873"/>
              <a:gd name="connsiteY15" fmla="*/ 1807191 h 3454224"/>
              <a:gd name="connsiteX16" fmla="*/ 0 w 7559873"/>
              <a:gd name="connsiteY16" fmla="*/ 0 h 3454224"/>
              <a:gd name="connsiteX0" fmla="*/ 0 w 7559873"/>
              <a:gd name="connsiteY0" fmla="*/ 0 h 3454224"/>
              <a:gd name="connsiteX1" fmla="*/ 1259979 w 7559873"/>
              <a:gd name="connsiteY1" fmla="*/ 0 h 3454224"/>
              <a:gd name="connsiteX2" fmla="*/ 1259979 w 7559873"/>
              <a:gd name="connsiteY2" fmla="*/ 0 h 3454224"/>
              <a:gd name="connsiteX3" fmla="*/ 3149947 w 7559873"/>
              <a:gd name="connsiteY3" fmla="*/ 0 h 3454224"/>
              <a:gd name="connsiteX4" fmla="*/ 7559873 w 7559873"/>
              <a:gd name="connsiteY4" fmla="*/ 0 h 3454224"/>
              <a:gd name="connsiteX5" fmla="*/ 7559873 w 7559873"/>
              <a:gd name="connsiteY5" fmla="*/ 1807191 h 3454224"/>
              <a:gd name="connsiteX6" fmla="*/ 7559873 w 7559873"/>
              <a:gd name="connsiteY6" fmla="*/ 1807191 h 3454224"/>
              <a:gd name="connsiteX7" fmla="*/ 7559873 w 7559873"/>
              <a:gd name="connsiteY7" fmla="*/ 2581702 h 3454224"/>
              <a:gd name="connsiteX8" fmla="*/ 7559873 w 7559873"/>
              <a:gd name="connsiteY8" fmla="*/ 3098042 h 3454224"/>
              <a:gd name="connsiteX9" fmla="*/ 1273380 w 7559873"/>
              <a:gd name="connsiteY9" fmla="*/ 3104866 h 3454224"/>
              <a:gd name="connsiteX10" fmla="*/ 2123115 w 7559873"/>
              <a:gd name="connsiteY10" fmla="*/ 3454224 h 3454224"/>
              <a:gd name="connsiteX11" fmla="*/ 584415 w 7559873"/>
              <a:gd name="connsiteY11" fmla="*/ 3098042 h 3454224"/>
              <a:gd name="connsiteX12" fmla="*/ 0 w 7559873"/>
              <a:gd name="connsiteY12" fmla="*/ 3098042 h 3454224"/>
              <a:gd name="connsiteX13" fmla="*/ 0 w 7559873"/>
              <a:gd name="connsiteY13" fmla="*/ 2581702 h 3454224"/>
              <a:gd name="connsiteX14" fmla="*/ 0 w 7559873"/>
              <a:gd name="connsiteY14" fmla="*/ 1807191 h 3454224"/>
              <a:gd name="connsiteX15" fmla="*/ 0 w 7559873"/>
              <a:gd name="connsiteY15" fmla="*/ 1807191 h 3454224"/>
              <a:gd name="connsiteX16" fmla="*/ 0 w 7559873"/>
              <a:gd name="connsiteY16" fmla="*/ 0 h 3454224"/>
              <a:gd name="connsiteX0" fmla="*/ 0 w 7559873"/>
              <a:gd name="connsiteY0" fmla="*/ 0 h 3399633"/>
              <a:gd name="connsiteX1" fmla="*/ 1259979 w 7559873"/>
              <a:gd name="connsiteY1" fmla="*/ 0 h 3399633"/>
              <a:gd name="connsiteX2" fmla="*/ 1259979 w 7559873"/>
              <a:gd name="connsiteY2" fmla="*/ 0 h 3399633"/>
              <a:gd name="connsiteX3" fmla="*/ 3149947 w 7559873"/>
              <a:gd name="connsiteY3" fmla="*/ 0 h 3399633"/>
              <a:gd name="connsiteX4" fmla="*/ 7559873 w 7559873"/>
              <a:gd name="connsiteY4" fmla="*/ 0 h 3399633"/>
              <a:gd name="connsiteX5" fmla="*/ 7559873 w 7559873"/>
              <a:gd name="connsiteY5" fmla="*/ 1807191 h 3399633"/>
              <a:gd name="connsiteX6" fmla="*/ 7559873 w 7559873"/>
              <a:gd name="connsiteY6" fmla="*/ 1807191 h 3399633"/>
              <a:gd name="connsiteX7" fmla="*/ 7559873 w 7559873"/>
              <a:gd name="connsiteY7" fmla="*/ 2581702 h 3399633"/>
              <a:gd name="connsiteX8" fmla="*/ 7559873 w 7559873"/>
              <a:gd name="connsiteY8" fmla="*/ 3098042 h 3399633"/>
              <a:gd name="connsiteX9" fmla="*/ 1273380 w 7559873"/>
              <a:gd name="connsiteY9" fmla="*/ 3104866 h 3399633"/>
              <a:gd name="connsiteX10" fmla="*/ 922112 w 7559873"/>
              <a:gd name="connsiteY10" fmla="*/ 3399633 h 3399633"/>
              <a:gd name="connsiteX11" fmla="*/ 584415 w 7559873"/>
              <a:gd name="connsiteY11" fmla="*/ 3098042 h 3399633"/>
              <a:gd name="connsiteX12" fmla="*/ 0 w 7559873"/>
              <a:gd name="connsiteY12" fmla="*/ 3098042 h 3399633"/>
              <a:gd name="connsiteX13" fmla="*/ 0 w 7559873"/>
              <a:gd name="connsiteY13" fmla="*/ 2581702 h 3399633"/>
              <a:gd name="connsiteX14" fmla="*/ 0 w 7559873"/>
              <a:gd name="connsiteY14" fmla="*/ 1807191 h 3399633"/>
              <a:gd name="connsiteX15" fmla="*/ 0 w 7559873"/>
              <a:gd name="connsiteY15" fmla="*/ 1807191 h 3399633"/>
              <a:gd name="connsiteX16" fmla="*/ 0 w 7559873"/>
              <a:gd name="connsiteY16" fmla="*/ 0 h 3399633"/>
              <a:gd name="connsiteX0" fmla="*/ 0 w 7559873"/>
              <a:gd name="connsiteY0" fmla="*/ 0 h 3399633"/>
              <a:gd name="connsiteX1" fmla="*/ 1259979 w 7559873"/>
              <a:gd name="connsiteY1" fmla="*/ 0 h 3399633"/>
              <a:gd name="connsiteX2" fmla="*/ 1259979 w 7559873"/>
              <a:gd name="connsiteY2" fmla="*/ 0 h 3399633"/>
              <a:gd name="connsiteX3" fmla="*/ 3149947 w 7559873"/>
              <a:gd name="connsiteY3" fmla="*/ 0 h 3399633"/>
              <a:gd name="connsiteX4" fmla="*/ 7559873 w 7559873"/>
              <a:gd name="connsiteY4" fmla="*/ 0 h 3399633"/>
              <a:gd name="connsiteX5" fmla="*/ 7559873 w 7559873"/>
              <a:gd name="connsiteY5" fmla="*/ 1807191 h 3399633"/>
              <a:gd name="connsiteX6" fmla="*/ 7559873 w 7559873"/>
              <a:gd name="connsiteY6" fmla="*/ 1807191 h 3399633"/>
              <a:gd name="connsiteX7" fmla="*/ 7559873 w 7559873"/>
              <a:gd name="connsiteY7" fmla="*/ 2581702 h 3399633"/>
              <a:gd name="connsiteX8" fmla="*/ 7559873 w 7559873"/>
              <a:gd name="connsiteY8" fmla="*/ 3098042 h 3399633"/>
              <a:gd name="connsiteX9" fmla="*/ 7080503 w 7559873"/>
              <a:gd name="connsiteY9" fmla="*/ 3095967 h 3399633"/>
              <a:gd name="connsiteX10" fmla="*/ 922112 w 7559873"/>
              <a:gd name="connsiteY10" fmla="*/ 3399633 h 3399633"/>
              <a:gd name="connsiteX11" fmla="*/ 584415 w 7559873"/>
              <a:gd name="connsiteY11" fmla="*/ 3098042 h 3399633"/>
              <a:gd name="connsiteX12" fmla="*/ 0 w 7559873"/>
              <a:gd name="connsiteY12" fmla="*/ 3098042 h 3399633"/>
              <a:gd name="connsiteX13" fmla="*/ 0 w 7559873"/>
              <a:gd name="connsiteY13" fmla="*/ 2581702 h 3399633"/>
              <a:gd name="connsiteX14" fmla="*/ 0 w 7559873"/>
              <a:gd name="connsiteY14" fmla="*/ 1807191 h 3399633"/>
              <a:gd name="connsiteX15" fmla="*/ 0 w 7559873"/>
              <a:gd name="connsiteY15" fmla="*/ 1807191 h 3399633"/>
              <a:gd name="connsiteX16" fmla="*/ 0 w 7559873"/>
              <a:gd name="connsiteY16" fmla="*/ 0 h 3399633"/>
              <a:gd name="connsiteX0" fmla="*/ 0 w 7559873"/>
              <a:gd name="connsiteY0" fmla="*/ 0 h 3337335"/>
              <a:gd name="connsiteX1" fmla="*/ 1259979 w 7559873"/>
              <a:gd name="connsiteY1" fmla="*/ 0 h 3337335"/>
              <a:gd name="connsiteX2" fmla="*/ 1259979 w 7559873"/>
              <a:gd name="connsiteY2" fmla="*/ 0 h 3337335"/>
              <a:gd name="connsiteX3" fmla="*/ 3149947 w 7559873"/>
              <a:gd name="connsiteY3" fmla="*/ 0 h 3337335"/>
              <a:gd name="connsiteX4" fmla="*/ 7559873 w 7559873"/>
              <a:gd name="connsiteY4" fmla="*/ 0 h 3337335"/>
              <a:gd name="connsiteX5" fmla="*/ 7559873 w 7559873"/>
              <a:gd name="connsiteY5" fmla="*/ 1807191 h 3337335"/>
              <a:gd name="connsiteX6" fmla="*/ 7559873 w 7559873"/>
              <a:gd name="connsiteY6" fmla="*/ 1807191 h 3337335"/>
              <a:gd name="connsiteX7" fmla="*/ 7559873 w 7559873"/>
              <a:gd name="connsiteY7" fmla="*/ 2581702 h 3337335"/>
              <a:gd name="connsiteX8" fmla="*/ 7559873 w 7559873"/>
              <a:gd name="connsiteY8" fmla="*/ 3098042 h 3337335"/>
              <a:gd name="connsiteX9" fmla="*/ 7080503 w 7559873"/>
              <a:gd name="connsiteY9" fmla="*/ 3095967 h 3337335"/>
              <a:gd name="connsiteX10" fmla="*/ 6858888 w 7559873"/>
              <a:gd name="connsiteY10" fmla="*/ 3337335 h 3337335"/>
              <a:gd name="connsiteX11" fmla="*/ 584415 w 7559873"/>
              <a:gd name="connsiteY11" fmla="*/ 3098042 h 3337335"/>
              <a:gd name="connsiteX12" fmla="*/ 0 w 7559873"/>
              <a:gd name="connsiteY12" fmla="*/ 3098042 h 3337335"/>
              <a:gd name="connsiteX13" fmla="*/ 0 w 7559873"/>
              <a:gd name="connsiteY13" fmla="*/ 2581702 h 3337335"/>
              <a:gd name="connsiteX14" fmla="*/ 0 w 7559873"/>
              <a:gd name="connsiteY14" fmla="*/ 1807191 h 3337335"/>
              <a:gd name="connsiteX15" fmla="*/ 0 w 7559873"/>
              <a:gd name="connsiteY15" fmla="*/ 1807191 h 3337335"/>
              <a:gd name="connsiteX16" fmla="*/ 0 w 7559873"/>
              <a:gd name="connsiteY16" fmla="*/ 0 h 3337335"/>
              <a:gd name="connsiteX0" fmla="*/ 0 w 7559873"/>
              <a:gd name="connsiteY0" fmla="*/ 0 h 3337335"/>
              <a:gd name="connsiteX1" fmla="*/ 1259979 w 7559873"/>
              <a:gd name="connsiteY1" fmla="*/ 0 h 3337335"/>
              <a:gd name="connsiteX2" fmla="*/ 1259979 w 7559873"/>
              <a:gd name="connsiteY2" fmla="*/ 0 h 3337335"/>
              <a:gd name="connsiteX3" fmla="*/ 3149947 w 7559873"/>
              <a:gd name="connsiteY3" fmla="*/ 0 h 3337335"/>
              <a:gd name="connsiteX4" fmla="*/ 7559873 w 7559873"/>
              <a:gd name="connsiteY4" fmla="*/ 0 h 3337335"/>
              <a:gd name="connsiteX5" fmla="*/ 7559873 w 7559873"/>
              <a:gd name="connsiteY5" fmla="*/ 1807191 h 3337335"/>
              <a:gd name="connsiteX6" fmla="*/ 7559873 w 7559873"/>
              <a:gd name="connsiteY6" fmla="*/ 1807191 h 3337335"/>
              <a:gd name="connsiteX7" fmla="*/ 7559873 w 7559873"/>
              <a:gd name="connsiteY7" fmla="*/ 2581702 h 3337335"/>
              <a:gd name="connsiteX8" fmla="*/ 7559873 w 7559873"/>
              <a:gd name="connsiteY8" fmla="*/ 3098042 h 3337335"/>
              <a:gd name="connsiteX9" fmla="*/ 7080503 w 7559873"/>
              <a:gd name="connsiteY9" fmla="*/ 3095967 h 3337335"/>
              <a:gd name="connsiteX10" fmla="*/ 6858888 w 7559873"/>
              <a:gd name="connsiteY10" fmla="*/ 3337335 h 3337335"/>
              <a:gd name="connsiteX11" fmla="*/ 6691788 w 7559873"/>
              <a:gd name="connsiteY11" fmla="*/ 3080242 h 3337335"/>
              <a:gd name="connsiteX12" fmla="*/ 0 w 7559873"/>
              <a:gd name="connsiteY12" fmla="*/ 3098042 h 3337335"/>
              <a:gd name="connsiteX13" fmla="*/ 0 w 7559873"/>
              <a:gd name="connsiteY13" fmla="*/ 2581702 h 3337335"/>
              <a:gd name="connsiteX14" fmla="*/ 0 w 7559873"/>
              <a:gd name="connsiteY14" fmla="*/ 1807191 h 3337335"/>
              <a:gd name="connsiteX15" fmla="*/ 0 w 7559873"/>
              <a:gd name="connsiteY15" fmla="*/ 1807191 h 3337335"/>
              <a:gd name="connsiteX16" fmla="*/ 0 w 7559873"/>
              <a:gd name="connsiteY16" fmla="*/ 0 h 3337335"/>
              <a:gd name="connsiteX0" fmla="*/ 0 w 7559873"/>
              <a:gd name="connsiteY0" fmla="*/ 0 h 3435231"/>
              <a:gd name="connsiteX1" fmla="*/ 1259979 w 7559873"/>
              <a:gd name="connsiteY1" fmla="*/ 0 h 3435231"/>
              <a:gd name="connsiteX2" fmla="*/ 1259979 w 7559873"/>
              <a:gd name="connsiteY2" fmla="*/ 0 h 3435231"/>
              <a:gd name="connsiteX3" fmla="*/ 3149947 w 7559873"/>
              <a:gd name="connsiteY3" fmla="*/ 0 h 3435231"/>
              <a:gd name="connsiteX4" fmla="*/ 7559873 w 7559873"/>
              <a:gd name="connsiteY4" fmla="*/ 0 h 3435231"/>
              <a:gd name="connsiteX5" fmla="*/ 7559873 w 7559873"/>
              <a:gd name="connsiteY5" fmla="*/ 1807191 h 3435231"/>
              <a:gd name="connsiteX6" fmla="*/ 7559873 w 7559873"/>
              <a:gd name="connsiteY6" fmla="*/ 1807191 h 3435231"/>
              <a:gd name="connsiteX7" fmla="*/ 7559873 w 7559873"/>
              <a:gd name="connsiteY7" fmla="*/ 2581702 h 3435231"/>
              <a:gd name="connsiteX8" fmla="*/ 7559873 w 7559873"/>
              <a:gd name="connsiteY8" fmla="*/ 3098042 h 3435231"/>
              <a:gd name="connsiteX9" fmla="*/ 7080503 w 7559873"/>
              <a:gd name="connsiteY9" fmla="*/ 3095967 h 3435231"/>
              <a:gd name="connsiteX10" fmla="*/ 6906655 w 7559873"/>
              <a:gd name="connsiteY10" fmla="*/ 3435231 h 3435231"/>
              <a:gd name="connsiteX11" fmla="*/ 6691788 w 7559873"/>
              <a:gd name="connsiteY11" fmla="*/ 3080242 h 3435231"/>
              <a:gd name="connsiteX12" fmla="*/ 0 w 7559873"/>
              <a:gd name="connsiteY12" fmla="*/ 3098042 h 3435231"/>
              <a:gd name="connsiteX13" fmla="*/ 0 w 7559873"/>
              <a:gd name="connsiteY13" fmla="*/ 2581702 h 3435231"/>
              <a:gd name="connsiteX14" fmla="*/ 0 w 7559873"/>
              <a:gd name="connsiteY14" fmla="*/ 1807191 h 3435231"/>
              <a:gd name="connsiteX15" fmla="*/ 0 w 7559873"/>
              <a:gd name="connsiteY15" fmla="*/ 1807191 h 3435231"/>
              <a:gd name="connsiteX16" fmla="*/ 0 w 7559873"/>
              <a:gd name="connsiteY16" fmla="*/ 0 h 3435231"/>
              <a:gd name="connsiteX0" fmla="*/ 0 w 7559873"/>
              <a:gd name="connsiteY0" fmla="*/ 0 h 3435231"/>
              <a:gd name="connsiteX1" fmla="*/ 1259979 w 7559873"/>
              <a:gd name="connsiteY1" fmla="*/ 0 h 3435231"/>
              <a:gd name="connsiteX2" fmla="*/ 1259979 w 7559873"/>
              <a:gd name="connsiteY2" fmla="*/ 0 h 3435231"/>
              <a:gd name="connsiteX3" fmla="*/ 3149947 w 7559873"/>
              <a:gd name="connsiteY3" fmla="*/ 0 h 3435231"/>
              <a:gd name="connsiteX4" fmla="*/ 7559873 w 7559873"/>
              <a:gd name="connsiteY4" fmla="*/ 0 h 3435231"/>
              <a:gd name="connsiteX5" fmla="*/ 7559873 w 7559873"/>
              <a:gd name="connsiteY5" fmla="*/ 1807191 h 3435231"/>
              <a:gd name="connsiteX6" fmla="*/ 7559873 w 7559873"/>
              <a:gd name="connsiteY6" fmla="*/ 1807191 h 3435231"/>
              <a:gd name="connsiteX7" fmla="*/ 7559873 w 7559873"/>
              <a:gd name="connsiteY7" fmla="*/ 2581702 h 3435231"/>
              <a:gd name="connsiteX8" fmla="*/ 7559873 w 7559873"/>
              <a:gd name="connsiteY8" fmla="*/ 3098042 h 3435231"/>
              <a:gd name="connsiteX9" fmla="*/ 7080503 w 7559873"/>
              <a:gd name="connsiteY9" fmla="*/ 3095967 h 3435231"/>
              <a:gd name="connsiteX10" fmla="*/ 6906655 w 7559873"/>
              <a:gd name="connsiteY10" fmla="*/ 3435231 h 3435231"/>
              <a:gd name="connsiteX11" fmla="*/ 6609901 w 7559873"/>
              <a:gd name="connsiteY11" fmla="*/ 3080243 h 3435231"/>
              <a:gd name="connsiteX12" fmla="*/ 0 w 7559873"/>
              <a:gd name="connsiteY12" fmla="*/ 3098042 h 3435231"/>
              <a:gd name="connsiteX13" fmla="*/ 0 w 7559873"/>
              <a:gd name="connsiteY13" fmla="*/ 2581702 h 3435231"/>
              <a:gd name="connsiteX14" fmla="*/ 0 w 7559873"/>
              <a:gd name="connsiteY14" fmla="*/ 1807191 h 3435231"/>
              <a:gd name="connsiteX15" fmla="*/ 0 w 7559873"/>
              <a:gd name="connsiteY15" fmla="*/ 1807191 h 3435231"/>
              <a:gd name="connsiteX16" fmla="*/ 0 w 7559873"/>
              <a:gd name="connsiteY16" fmla="*/ 0 h 3435231"/>
              <a:gd name="connsiteX0" fmla="*/ 0 w 7559873"/>
              <a:gd name="connsiteY0" fmla="*/ 0 h 3426331"/>
              <a:gd name="connsiteX1" fmla="*/ 1259979 w 7559873"/>
              <a:gd name="connsiteY1" fmla="*/ 0 h 3426331"/>
              <a:gd name="connsiteX2" fmla="*/ 1259979 w 7559873"/>
              <a:gd name="connsiteY2" fmla="*/ 0 h 3426331"/>
              <a:gd name="connsiteX3" fmla="*/ 3149947 w 7559873"/>
              <a:gd name="connsiteY3" fmla="*/ 0 h 3426331"/>
              <a:gd name="connsiteX4" fmla="*/ 7559873 w 7559873"/>
              <a:gd name="connsiteY4" fmla="*/ 0 h 3426331"/>
              <a:gd name="connsiteX5" fmla="*/ 7559873 w 7559873"/>
              <a:gd name="connsiteY5" fmla="*/ 1807191 h 3426331"/>
              <a:gd name="connsiteX6" fmla="*/ 7559873 w 7559873"/>
              <a:gd name="connsiteY6" fmla="*/ 1807191 h 3426331"/>
              <a:gd name="connsiteX7" fmla="*/ 7559873 w 7559873"/>
              <a:gd name="connsiteY7" fmla="*/ 2581702 h 3426331"/>
              <a:gd name="connsiteX8" fmla="*/ 7559873 w 7559873"/>
              <a:gd name="connsiteY8" fmla="*/ 3098042 h 3426331"/>
              <a:gd name="connsiteX9" fmla="*/ 7080503 w 7559873"/>
              <a:gd name="connsiteY9" fmla="*/ 3095967 h 3426331"/>
              <a:gd name="connsiteX10" fmla="*/ 6852064 w 7559873"/>
              <a:gd name="connsiteY10" fmla="*/ 3426331 h 3426331"/>
              <a:gd name="connsiteX11" fmla="*/ 6609901 w 7559873"/>
              <a:gd name="connsiteY11" fmla="*/ 3080243 h 3426331"/>
              <a:gd name="connsiteX12" fmla="*/ 0 w 7559873"/>
              <a:gd name="connsiteY12" fmla="*/ 3098042 h 3426331"/>
              <a:gd name="connsiteX13" fmla="*/ 0 w 7559873"/>
              <a:gd name="connsiteY13" fmla="*/ 2581702 h 3426331"/>
              <a:gd name="connsiteX14" fmla="*/ 0 w 7559873"/>
              <a:gd name="connsiteY14" fmla="*/ 1807191 h 3426331"/>
              <a:gd name="connsiteX15" fmla="*/ 0 w 7559873"/>
              <a:gd name="connsiteY15" fmla="*/ 1807191 h 3426331"/>
              <a:gd name="connsiteX16" fmla="*/ 0 w 7559873"/>
              <a:gd name="connsiteY16" fmla="*/ 0 h 342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559873" h="3426331">
                <a:moveTo>
                  <a:pt x="0" y="0"/>
                </a:moveTo>
                <a:lnTo>
                  <a:pt x="1259979" y="0"/>
                </a:lnTo>
                <a:lnTo>
                  <a:pt x="1259979" y="0"/>
                </a:lnTo>
                <a:lnTo>
                  <a:pt x="3149947" y="0"/>
                </a:lnTo>
                <a:lnTo>
                  <a:pt x="7559873" y="0"/>
                </a:lnTo>
                <a:lnTo>
                  <a:pt x="7559873" y="1807191"/>
                </a:lnTo>
                <a:lnTo>
                  <a:pt x="7559873" y="1807191"/>
                </a:lnTo>
                <a:lnTo>
                  <a:pt x="7559873" y="2581702"/>
                </a:lnTo>
                <a:lnTo>
                  <a:pt x="7559873" y="3098042"/>
                </a:lnTo>
                <a:lnTo>
                  <a:pt x="7080503" y="3095967"/>
                </a:lnTo>
                <a:lnTo>
                  <a:pt x="6852064" y="3426331"/>
                </a:lnTo>
                <a:lnTo>
                  <a:pt x="6609901" y="3080243"/>
                </a:lnTo>
                <a:lnTo>
                  <a:pt x="0" y="3098042"/>
                </a:lnTo>
                <a:lnTo>
                  <a:pt x="0" y="2581702"/>
                </a:lnTo>
                <a:lnTo>
                  <a:pt x="0" y="1807191"/>
                </a:lnTo>
                <a:lnTo>
                  <a:pt x="0" y="180719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66675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8E30F6-6CFA-1691-2C01-22B75CCFE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6337"/>
            <a:ext cx="8595487" cy="646331"/>
          </a:xfrm>
        </p:spPr>
        <p:txBody>
          <a:bodyPr>
            <a:spAutoFit/>
          </a:bodyPr>
          <a:lstStyle/>
          <a:p>
            <a:pPr marL="0" indent="0">
              <a:lnSpc>
                <a:spcPct val="90000"/>
              </a:lnSpc>
              <a:spcBef>
                <a:spcPts val="600"/>
              </a:spcBef>
              <a:buNone/>
            </a:pPr>
            <a:r>
              <a:rPr lang="sk-SK" sz="2000" dirty="0"/>
              <a:t>Hlavné faktory úspechu pre BOZP – riadenie pracovníkov založené na umelej inteligencii na pracovisku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3E137B-26BC-95E1-C4C0-EA9DE6CBFC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576" y="1419622"/>
            <a:ext cx="7650392" cy="1972848"/>
          </a:xfrm>
        </p:spPr>
        <p:txBody>
          <a:bodyPr>
            <a:spAutoFit/>
          </a:bodyPr>
          <a:lstStyle/>
          <a:p>
            <a:pPr marL="0" indent="0">
              <a:lnSpc>
                <a:spcPct val="90000"/>
              </a:lnSpc>
              <a:spcBef>
                <a:spcPts val="600"/>
              </a:spcBef>
              <a:buNone/>
            </a:pPr>
            <a:endParaRPr lang="en-GB" sz="1800" dirty="0">
              <a:solidFill>
                <a:srgbClr val="92D050"/>
              </a:solidFill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k-SK" sz="1800" dirty="0">
                <a:solidFill>
                  <a:srgbClr val="003399"/>
                </a:solidFill>
              </a:rPr>
              <a:t>dobrá stratégia BOZP a systém riadenia BOZP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buNone/>
            </a:pPr>
            <a:endParaRPr lang="en-GB" sz="1800" dirty="0">
              <a:solidFill>
                <a:srgbClr val="003399"/>
              </a:solidFill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k-SK" sz="1800" dirty="0">
                <a:solidFill>
                  <a:srgbClr val="003399"/>
                </a:solidFill>
              </a:rPr>
              <a:t>transparentnosť pri zhromažďovaní a používaní údajov 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buNone/>
            </a:pPr>
            <a:endParaRPr lang="en-GB" sz="1800" dirty="0">
              <a:solidFill>
                <a:srgbClr val="003399"/>
              </a:solidFill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k-SK" sz="1800" dirty="0">
                <a:solidFill>
                  <a:srgbClr val="003399"/>
                </a:solidFill>
              </a:rPr>
              <a:t>participácia zamestnancov</a:t>
            </a:r>
          </a:p>
        </p:txBody>
      </p:sp>
      <p:pic>
        <p:nvPicPr>
          <p:cNvPr id="6" name="Picture 5" descr="A key and checklist with a key&#10;&#10;Description automatically generated">
            <a:extLst>
              <a:ext uri="{FF2B5EF4-FFF2-40B4-BE49-F238E27FC236}">
                <a16:creationId xmlns:a16="http://schemas.microsoft.com/office/drawing/2014/main" id="{3EBEEA62-9276-81C4-8A3F-6CE4A86754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484" y="2940989"/>
            <a:ext cx="1467560" cy="14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37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275" y="1564301"/>
            <a:ext cx="5908910" cy="1785104"/>
          </a:xfrm>
        </p:spPr>
        <p:txBody>
          <a:bodyPr wrap="square">
            <a:spAutoFit/>
          </a:bodyPr>
          <a:lstStyle/>
          <a:p>
            <a:pPr marL="179388" lvl="1" indent="-179388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sk-SK" sz="1800" dirty="0">
                <a:solidFill>
                  <a:srgbClr val="003399"/>
                </a:solidFill>
              </a:rPr>
              <a:t>rámcová smernica EÚ o BOZP 89/391/EHS</a:t>
            </a:r>
          </a:p>
          <a:p>
            <a:pPr marL="179388" lvl="1" indent="-179388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sk-SK" sz="1800" dirty="0">
                <a:solidFill>
                  <a:srgbClr val="003399"/>
                </a:solidFill>
              </a:rPr>
              <a:t> osobitné tzv. „dcérske“ smernice</a:t>
            </a:r>
          </a:p>
          <a:p>
            <a:pPr marL="179388" lvl="1" indent="-179388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sk-SK" sz="1800" dirty="0">
                <a:solidFill>
                  <a:srgbClr val="003399"/>
                </a:solidFill>
              </a:rPr>
              <a:t>zákon o umelej inteligencii</a:t>
            </a:r>
          </a:p>
          <a:p>
            <a:pPr marL="179388" lvl="1" indent="-179388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sk-SK" sz="1800" b="0" dirty="0">
                <a:solidFill>
                  <a:srgbClr val="003399"/>
                </a:solidFill>
              </a:rPr>
              <a:t>smernica o digitálnych pracovných platformách</a:t>
            </a:r>
          </a:p>
          <a:p>
            <a:pPr marL="179388" lvl="1" indent="-179388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sk-SK" sz="1800" b="0" dirty="0">
                <a:solidFill>
                  <a:srgbClr val="003399"/>
                </a:solidFill>
              </a:rPr>
              <a:t>všeobecné nariadenie o ochrane údajov (GDPR)</a:t>
            </a:r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175259" y="51470"/>
            <a:ext cx="8968741" cy="623248"/>
          </a:xfrm>
          <a:prstGeom prst="rect">
            <a:avLst/>
          </a:prstGeom>
        </p:spPr>
        <p:txBody>
          <a:bodyPr vert="horz" lIns="68580" tIns="34290" rIns="68580" bIns="3429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2000" b="1" dirty="0">
                <a:solidFill>
                  <a:srgbClr val="003399"/>
                </a:solidFill>
                <a:ea typeface=""/>
              </a:rPr>
              <a:t>Regulačný rámec EÚ aplikovateľný na riadenie pracovníkov založené na umelej inteligencii</a:t>
            </a:r>
          </a:p>
        </p:txBody>
      </p:sp>
      <p:pic>
        <p:nvPicPr>
          <p:cNvPr id="2" name="Picture 1" descr="A gavel and paper with a piece of paper&#10;&#10;Description automatically generated">
            <a:extLst>
              <a:ext uri="{FF2B5EF4-FFF2-40B4-BE49-F238E27FC236}">
                <a16:creationId xmlns:a16="http://schemas.microsoft.com/office/drawing/2014/main" id="{5F7A465F-0D57-2B72-8984-87235F1373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779662"/>
            <a:ext cx="1759700" cy="175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3594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3069" y="1059582"/>
            <a:ext cx="7985355" cy="3170099"/>
          </a:xfr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fontAlgn="base">
              <a:lnSpc>
                <a:spcPct val="90000"/>
              </a:lnSpc>
              <a:spcBef>
                <a:spcPts val="300"/>
              </a:spcBef>
            </a:pPr>
            <a:endParaRPr lang="en-US" sz="2000" b="0" dirty="0">
              <a:solidFill>
                <a:srgbClr val="92D050"/>
              </a:solidFill>
            </a:endParaRPr>
          </a:p>
          <a:p>
            <a:pPr fontAlgn="base">
              <a:lnSpc>
                <a:spcPct val="90000"/>
              </a:lnSpc>
              <a:spcBef>
                <a:spcPts val="300"/>
              </a:spcBef>
            </a:pPr>
            <a:r>
              <a:rPr lang="sk-SK" sz="2000" b="0" dirty="0">
                <a:solidFill>
                  <a:srgbClr val="003399"/>
                </a:solidFill>
              </a:rPr>
              <a:t>presadzovanie príslušných právnych predpisov</a:t>
            </a:r>
          </a:p>
          <a:p>
            <a:pPr fontAlgn="base">
              <a:lnSpc>
                <a:spcPct val="90000"/>
              </a:lnSpc>
              <a:spcBef>
                <a:spcPts val="300"/>
              </a:spcBef>
            </a:pPr>
            <a:r>
              <a:rPr lang="sk-SK" sz="2000" b="0" dirty="0">
                <a:solidFill>
                  <a:srgbClr val="003399"/>
                </a:solidFill>
              </a:rPr>
              <a:t>celostné a dynamické posudzovanie rizík na pracovisku</a:t>
            </a:r>
          </a:p>
          <a:p>
            <a:pPr fontAlgn="base">
              <a:lnSpc>
                <a:spcPct val="90000"/>
              </a:lnSpc>
              <a:spcBef>
                <a:spcPts val="300"/>
              </a:spcBef>
            </a:pPr>
            <a:r>
              <a:rPr lang="sk-SK" sz="2000" b="0" dirty="0">
                <a:solidFill>
                  <a:srgbClr val="003399"/>
                </a:solidFill>
              </a:rPr>
              <a:t>transparentnosť a zrozumiteľnosť</a:t>
            </a:r>
          </a:p>
          <a:p>
            <a:pPr fontAlgn="base">
              <a:lnSpc>
                <a:spcPct val="90000"/>
              </a:lnSpc>
              <a:spcBef>
                <a:spcPts val="300"/>
              </a:spcBef>
            </a:pPr>
            <a:r>
              <a:rPr lang="sk-SK" sz="2000" b="0" dirty="0">
                <a:solidFill>
                  <a:srgbClr val="003399"/>
                </a:solidFill>
              </a:rPr>
              <a:t>rovnaký prístup k informáciám a participácia zamestnancov </a:t>
            </a:r>
          </a:p>
          <a:p>
            <a:pPr fontAlgn="base">
              <a:lnSpc>
                <a:spcPct val="90000"/>
              </a:lnSpc>
              <a:spcBef>
                <a:spcPts val="300"/>
              </a:spcBef>
            </a:pPr>
            <a:r>
              <a:rPr lang="sk-SK" sz="2000" b="0" dirty="0">
                <a:solidFill>
                  <a:srgbClr val="003399"/>
                </a:solidFill>
                <a:cs typeface="Calibri" panose="020F0502020204030204" pitchFamily="34" charset="0"/>
              </a:rPr>
              <a:t>zachovanie kontroly nad prácou a samostatnosti pracovníkov</a:t>
            </a:r>
          </a:p>
          <a:p>
            <a:pPr fontAlgn="base">
              <a:lnSpc>
                <a:spcPct val="90000"/>
              </a:lnSpc>
              <a:spcBef>
                <a:spcPts val="300"/>
              </a:spcBef>
            </a:pPr>
            <a:r>
              <a:rPr lang="sk-SK" sz="2000" b="0" dirty="0">
                <a:solidFill>
                  <a:srgbClr val="003399"/>
                </a:solidFill>
              </a:rPr>
              <a:t>minimalizácia zhromaždených údajov o pracovníkoch</a:t>
            </a:r>
          </a:p>
          <a:p>
            <a:pPr fontAlgn="base">
              <a:lnSpc>
                <a:spcPct val="90000"/>
              </a:lnSpc>
              <a:spcBef>
                <a:spcPts val="300"/>
              </a:spcBef>
            </a:pPr>
            <a:r>
              <a:rPr lang="sk-SK" sz="2000" b="0" dirty="0">
                <a:solidFill>
                  <a:srgbClr val="003399"/>
                </a:solidFill>
              </a:rPr>
              <a:t>vedenie ľuďmi</a:t>
            </a:r>
          </a:p>
          <a:p>
            <a:pPr>
              <a:lnSpc>
                <a:spcPct val="90000"/>
              </a:lnSpc>
              <a:spcBef>
                <a:spcPts val="300"/>
              </a:spcBef>
            </a:pPr>
            <a:r>
              <a:rPr lang="sk-SK" sz="2000" b="0" dirty="0">
                <a:solidFill>
                  <a:srgbClr val="003399"/>
                </a:solidFill>
              </a:rPr>
              <a:t>zvýšená informovanosť o vplyve riadenia pracovníkov založeného na umelej inteligencii na duševné zdravie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39A682D7-4449-4BAF-9700-6E0F06EC29CB}"/>
              </a:ext>
            </a:extLst>
          </p:cNvPr>
          <p:cNvSpPr txBox="1">
            <a:spLocks/>
          </p:cNvSpPr>
          <p:nvPr/>
        </p:nvSpPr>
        <p:spPr>
          <a:xfrm>
            <a:off x="480848" y="162824"/>
            <a:ext cx="8435280" cy="401648"/>
          </a:xfrm>
          <a:prstGeom prst="rect">
            <a:avLst/>
          </a:prstGeom>
        </p:spPr>
        <p:txBody>
          <a:bodyPr vert="horz" lIns="68580" tIns="34290" rIns="68580" bIns="34290" rtlCol="0" anchor="b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SI" sz="3400" b="1" i="0" kern="1200">
                <a:solidFill>
                  <a:schemeClr val="tx2"/>
                </a:solidFill>
                <a:effectLst/>
                <a:latin typeface="Montserrat SemiBold"/>
                <a:ea typeface="+mn-ea"/>
                <a:cs typeface="+mn-cs"/>
              </a:defRPr>
            </a:lvl1pPr>
          </a:lstStyle>
          <a:p>
            <a:r>
              <a:rPr lang="sk-SK" sz="2400">
                <a:latin typeface="+mj-lt"/>
                <a:ea typeface="+mj-lt"/>
                <a:cs typeface="+mj-cs"/>
              </a:rPr>
              <a:t>Hlavné usmernenia pre prevenciu v oblasti BOZP</a:t>
            </a:r>
          </a:p>
        </p:txBody>
      </p:sp>
    </p:spTree>
    <p:extLst>
      <p:ext uri="{BB962C8B-B14F-4D97-AF65-F5344CB8AC3E}">
        <p14:creationId xmlns:p14="http://schemas.microsoft.com/office/powerpoint/2010/main" val="39438058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een hand with a blue circle and a finger pressing a button&#10;&#10;Description automatically generated">
            <a:extLst>
              <a:ext uri="{FF2B5EF4-FFF2-40B4-BE49-F238E27FC236}">
                <a16:creationId xmlns:a16="http://schemas.microsoft.com/office/drawing/2014/main" id="{EFA04028-DED2-4508-93B0-CC87FD707D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305" y="955205"/>
            <a:ext cx="1708751" cy="1708751"/>
          </a:xfrm>
          <a:prstGeom prst="rect">
            <a:avLst/>
          </a:prstGeom>
        </p:spPr>
      </p:pic>
      <p:pic>
        <p:nvPicPr>
          <p:cNvPr id="7" name="Picture 6" descr="A computer with a screen on&#10;&#10;Description automatically generated">
            <a:extLst>
              <a:ext uri="{FF2B5EF4-FFF2-40B4-BE49-F238E27FC236}">
                <a16:creationId xmlns:a16="http://schemas.microsoft.com/office/drawing/2014/main" id="{8489CA9D-D157-4CC2-97DA-6C00088208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617" y="698760"/>
            <a:ext cx="3610163" cy="2221639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567A181-C4B7-4D4B-8398-84F814A78CCF}"/>
              </a:ext>
            </a:extLst>
          </p:cNvPr>
          <p:cNvSpPr txBox="1">
            <a:spLocks/>
          </p:cNvSpPr>
          <p:nvPr/>
        </p:nvSpPr>
        <p:spPr>
          <a:xfrm>
            <a:off x="457200" y="2920399"/>
            <a:ext cx="8432194" cy="974626"/>
          </a:xfrm>
          <a:prstGeom prst="rect">
            <a:avLst/>
          </a:prstGeom>
        </p:spPr>
        <p:txBody>
          <a:bodyPr vert="horz" lIns="0" tIns="45720" rIns="0" bIns="45720" rtlCol="0" anchor="t" anchorCtr="0">
            <a:sp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endParaRPr kumimoji="0" lang="en-GB" sz="1500" b="0" i="0" u="none" strike="noStrike" kern="1200" cap="none" spc="0" normalizeH="0" baseline="0" noProof="0" dirty="0">
              <a:ln>
                <a:noFill/>
              </a:ln>
              <a:solidFill>
                <a:srgbClr val="899E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ACC700"/>
              </a:buClr>
              <a:buSzTx/>
              <a:buNone/>
              <a:tabLst/>
              <a:defRPr/>
            </a:pPr>
            <a:r>
              <a:rPr kumimoji="0" lang="sk-SK" sz="2000" b="1" i="0" u="none" strike="noStrike" cap="none" normalizeH="0" baseline="0" noProof="0">
                <a:ln>
                  <a:noFill/>
                </a:ln>
                <a:solidFill>
                  <a:srgbClr val="899E00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Pozrite si všetky publikácie na túto tému: 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lang="sk-SK" sz="1400">
                <a:solidFill>
                  <a:srgbClr val="000000"/>
                </a:solidFill>
                <a:latin typeface="+mj-lt"/>
                <a:hlinkClick r:id="rId5"/>
              </a:rPr>
              <a:t>https://osha.europa.eu/sk/publications-priority-area/ai-and-worker-management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59CF49-2329-41C2-D13F-35F51CE68F7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2780" y="137442"/>
            <a:ext cx="2424020" cy="3283403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1B67C078-7767-3DF5-121B-164310745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2400"/>
              <a:t>Zdroje</a:t>
            </a:r>
          </a:p>
        </p:txBody>
      </p:sp>
    </p:spTree>
    <p:extLst>
      <p:ext uri="{BB962C8B-B14F-4D97-AF65-F5344CB8AC3E}">
        <p14:creationId xmlns:p14="http://schemas.microsoft.com/office/powerpoint/2010/main" val="24882669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722" y="189184"/>
            <a:ext cx="7559873" cy="367200"/>
          </a:xfrm>
        </p:spPr>
        <p:txBody>
          <a:bodyPr>
            <a:spAutoFit/>
          </a:bodyPr>
          <a:lstStyle/>
          <a:p>
            <a:r>
              <a:rPr lang="sk-SK"/>
              <a:t>Autorské práva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5148AE-C978-AC71-8011-037CD4723C78}"/>
              </a:ext>
            </a:extLst>
          </p:cNvPr>
          <p:cNvSpPr txBox="1"/>
          <p:nvPr/>
        </p:nvSpPr>
        <p:spPr>
          <a:xfrm>
            <a:off x="368722" y="1535569"/>
            <a:ext cx="7056784" cy="20723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sk-SK" sz="140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© Európska agentúra pre bezpečnosť a ochranu zdravia pri práci, 2024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sz="1400" i="0" u="none" strike="noStrike" kern="1200" cap="none" spc="0" normalizeH="0" baseline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sk-SK" sz="140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Reprodukcia je povolená len s uvedením zdroja.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sk-SK" sz="140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Na akékoľvek použitie alebo reprodukciu fotografií alebo iného materiálu, na ktorý sa nevzťahujú autorské práva EU-OSHA, je potrebné povolenie priamo od držiteľov autorských práv.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sk-SK" sz="140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Európska agentúra pre bezpečnosť a ochranu zdravia pri práci ani žiadna osoba konajúca v jej mene nie je zodpovedná za prípadné použitie týchto informácií.</a:t>
            </a:r>
          </a:p>
        </p:txBody>
      </p:sp>
    </p:spTree>
    <p:extLst>
      <p:ext uri="{BB962C8B-B14F-4D97-AF65-F5344CB8AC3E}">
        <p14:creationId xmlns:p14="http://schemas.microsoft.com/office/powerpoint/2010/main" val="1694356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E53307E9-1F2E-0BE7-F719-A0388DB23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0" y="78335"/>
            <a:ext cx="7560000" cy="461665"/>
          </a:xfrm>
        </p:spPr>
        <p:txBody>
          <a:bodyPr lIns="0">
            <a:spAutoFit/>
          </a:bodyPr>
          <a:lstStyle/>
          <a:p>
            <a:r>
              <a:rPr lang="sk-SK" sz="2400"/>
              <a:t>Prehľad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ABEFBBD-DDE2-4D1C-A6F5-BBEBE684871F}"/>
              </a:ext>
            </a:extLst>
          </p:cNvPr>
          <p:cNvGrpSpPr/>
          <p:nvPr/>
        </p:nvGrpSpPr>
        <p:grpSpPr>
          <a:xfrm>
            <a:off x="447247" y="729731"/>
            <a:ext cx="4976364" cy="436807"/>
            <a:chOff x="450000" y="768538"/>
            <a:chExt cx="4976364" cy="43680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A12E357-CEFB-4B4C-8F82-B76E2BDE33AE}"/>
                </a:ext>
              </a:extLst>
            </p:cNvPr>
            <p:cNvSpPr/>
            <p:nvPr/>
          </p:nvSpPr>
          <p:spPr>
            <a:xfrm>
              <a:off x="450000" y="955964"/>
              <a:ext cx="4976364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 sz="1600" dirty="0">
                <a:solidFill>
                  <a:srgbClr val="003399"/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2B8C109D-5785-4944-965C-3BE491C6C29C}"/>
                </a:ext>
              </a:extLst>
            </p:cNvPr>
            <p:cNvGrpSpPr/>
            <p:nvPr/>
          </p:nvGrpSpPr>
          <p:grpSpPr>
            <a:xfrm>
              <a:off x="583720" y="768538"/>
              <a:ext cx="4670640" cy="370956"/>
              <a:chOff x="259890" y="3219"/>
              <a:chExt cx="4267200" cy="383760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2B5063C7-746C-4861-8030-D8A224F27A7F}"/>
                  </a:ext>
                </a:extLst>
              </p:cNvPr>
              <p:cNvSpPr/>
              <p:nvPr/>
            </p:nvSpPr>
            <p:spPr>
              <a:xfrm>
                <a:off x="259890" y="3219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shade val="8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 sz="1600" dirty="0">
                  <a:solidFill>
                    <a:srgbClr val="003399"/>
                  </a:solidFill>
                </a:endParaRPr>
              </a:p>
            </p:txBody>
          </p:sp>
          <p:sp>
            <p:nvSpPr>
              <p:cNvPr id="10" name="Rectangle: Rounded Corners 4">
                <a:extLst>
                  <a:ext uri="{FF2B5EF4-FFF2-40B4-BE49-F238E27FC236}">
                    <a16:creationId xmlns:a16="http://schemas.microsoft.com/office/drawing/2014/main" id="{28A2A611-4891-4B05-BE99-0454AC78D8EE}"/>
                  </a:ext>
                </a:extLst>
              </p:cNvPr>
              <p:cNvSpPr txBox="1"/>
              <p:nvPr/>
            </p:nvSpPr>
            <p:spPr>
              <a:xfrm>
                <a:off x="281927" y="99579"/>
                <a:ext cx="4229732" cy="19104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spAutoFit/>
              </a:bodyPr>
              <a:lstStyle/>
              <a:p>
                <a:r>
                  <a:rPr lang="sk-SK" sz="1200">
                    <a:solidFill>
                      <a:srgbClr val="003399"/>
                    </a:solidFill>
                  </a:rPr>
                  <a:t>Vymedzenie pojmov a použitia</a:t>
                </a:r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0662551-A89C-498B-AE78-C49B18DFCF16}"/>
              </a:ext>
            </a:extLst>
          </p:cNvPr>
          <p:cNvGrpSpPr/>
          <p:nvPr/>
        </p:nvGrpSpPr>
        <p:grpSpPr>
          <a:xfrm>
            <a:off x="463601" y="1872133"/>
            <a:ext cx="4973516" cy="426342"/>
            <a:chOff x="447624" y="2394783"/>
            <a:chExt cx="4973516" cy="426342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6987153-F70B-4AF5-BC72-B0B0545B73FC}"/>
                </a:ext>
              </a:extLst>
            </p:cNvPr>
            <p:cNvSpPr/>
            <p:nvPr/>
          </p:nvSpPr>
          <p:spPr>
            <a:xfrm>
              <a:off x="447624" y="2571744"/>
              <a:ext cx="4973516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sz="1600" dirty="0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2328B6B6-581A-490A-A27D-01DC1435D680}"/>
                </a:ext>
              </a:extLst>
            </p:cNvPr>
            <p:cNvGrpSpPr/>
            <p:nvPr/>
          </p:nvGrpSpPr>
          <p:grpSpPr>
            <a:xfrm>
              <a:off x="582857" y="2394783"/>
              <a:ext cx="4651907" cy="370957"/>
              <a:chOff x="241728" y="1772260"/>
              <a:chExt cx="4267200" cy="383760"/>
            </a:xfrm>
          </p:grpSpPr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DD3DC332-8FA4-4D9F-B720-CB8A5AF12A19}"/>
                  </a:ext>
                </a:extLst>
              </p:cNvPr>
              <p:cNvSpPr/>
              <p:nvPr/>
            </p:nvSpPr>
            <p:spPr>
              <a:xfrm>
                <a:off x="241728" y="1772260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174394"/>
                  <a:satOff val="-25946"/>
                  <a:lumOff val="18295"/>
                  <a:alphaOff val="0"/>
                </a:schemeClr>
              </a:fillRef>
              <a:effectRef idx="0">
                <a:schemeClr val="accent2">
                  <a:shade val="80000"/>
                  <a:hueOff val="174394"/>
                  <a:satOff val="-25946"/>
                  <a:lumOff val="18295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 sz="1600" dirty="0"/>
              </a:p>
            </p:txBody>
          </p:sp>
          <p:sp>
            <p:nvSpPr>
              <p:cNvPr id="21" name="Rectangle: Rounded Corners 8">
                <a:extLst>
                  <a:ext uri="{FF2B5EF4-FFF2-40B4-BE49-F238E27FC236}">
                    <a16:creationId xmlns:a16="http://schemas.microsoft.com/office/drawing/2014/main" id="{499D88FA-7A0A-4E69-A7B9-05DA672B83E3}"/>
                  </a:ext>
                </a:extLst>
              </p:cNvPr>
              <p:cNvSpPr txBox="1"/>
              <p:nvPr/>
            </p:nvSpPr>
            <p:spPr>
              <a:xfrm>
                <a:off x="258529" y="1868620"/>
                <a:ext cx="4244230" cy="19103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spAutoFit/>
              </a:bodyPr>
              <a:lstStyle/>
              <a:p>
                <a:r>
                  <a:rPr lang="sk-SK" sz="1200">
                    <a:solidFill>
                      <a:srgbClr val="003399"/>
                    </a:solidFill>
                  </a:rPr>
                  <a:t>Riziká pre BOZP</a:t>
                </a:r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01B4C4E-467A-469B-9F27-6C842A441951}"/>
              </a:ext>
            </a:extLst>
          </p:cNvPr>
          <p:cNvGrpSpPr/>
          <p:nvPr/>
        </p:nvGrpSpPr>
        <p:grpSpPr>
          <a:xfrm>
            <a:off x="424140" y="2437176"/>
            <a:ext cx="4973516" cy="429031"/>
            <a:chOff x="446751" y="2750907"/>
            <a:chExt cx="4973516" cy="429031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4251484-7E77-4FBB-BD35-02BEE7B90A83}"/>
                </a:ext>
              </a:extLst>
            </p:cNvPr>
            <p:cNvSpPr/>
            <p:nvPr/>
          </p:nvSpPr>
          <p:spPr>
            <a:xfrm>
              <a:off x="446751" y="2930557"/>
              <a:ext cx="4973516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sz="1600" dirty="0"/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6C3308B3-8608-4F11-B182-AF0F112DCF2B}"/>
                </a:ext>
              </a:extLst>
            </p:cNvPr>
            <p:cNvGrpSpPr/>
            <p:nvPr/>
          </p:nvGrpSpPr>
          <p:grpSpPr>
            <a:xfrm>
              <a:off x="584946" y="2750907"/>
              <a:ext cx="4651904" cy="370957"/>
              <a:chOff x="243645" y="2361940"/>
              <a:chExt cx="4267200" cy="383760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A4EACCC3-FD6A-40C3-A5F5-F9539A74E3B0}"/>
                  </a:ext>
                </a:extLst>
              </p:cNvPr>
              <p:cNvSpPr/>
              <p:nvPr/>
            </p:nvSpPr>
            <p:spPr>
              <a:xfrm>
                <a:off x="243645" y="2361940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232525"/>
                  <a:satOff val="-34595"/>
                  <a:lumOff val="24393"/>
                  <a:alphaOff val="0"/>
                </a:schemeClr>
              </a:fillRef>
              <a:effectRef idx="0">
                <a:schemeClr val="accent2">
                  <a:shade val="80000"/>
                  <a:hueOff val="232525"/>
                  <a:satOff val="-34595"/>
                  <a:lumOff val="24393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 sz="1600" dirty="0"/>
              </a:p>
            </p:txBody>
          </p:sp>
          <p:sp>
            <p:nvSpPr>
              <p:cNvPr id="26" name="Rectangle: Rounded Corners 10">
                <a:extLst>
                  <a:ext uri="{FF2B5EF4-FFF2-40B4-BE49-F238E27FC236}">
                    <a16:creationId xmlns:a16="http://schemas.microsoft.com/office/drawing/2014/main" id="{F4E8BCCD-EBFA-4214-B631-78609EEFC649}"/>
                  </a:ext>
                </a:extLst>
              </p:cNvPr>
              <p:cNvSpPr txBox="1"/>
              <p:nvPr/>
            </p:nvSpPr>
            <p:spPr>
              <a:xfrm>
                <a:off x="261232" y="2458300"/>
                <a:ext cx="4244230" cy="19103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spAutoFit/>
              </a:bodyPr>
              <a:lstStyle/>
              <a:p>
                <a:r>
                  <a:rPr lang="sk-SK" sz="1200" b="0">
                    <a:solidFill>
                      <a:srgbClr val="003399"/>
                    </a:solidFill>
                  </a:rPr>
                  <a:t>Príležitosti pre BOZP</a:t>
                </a: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96D24AD-C70E-4707-BA8D-9508A45D14B4}"/>
              </a:ext>
            </a:extLst>
          </p:cNvPr>
          <p:cNvGrpSpPr/>
          <p:nvPr/>
        </p:nvGrpSpPr>
        <p:grpSpPr>
          <a:xfrm>
            <a:off x="470354" y="3004908"/>
            <a:ext cx="4973516" cy="428254"/>
            <a:chOff x="446751" y="3285839"/>
            <a:chExt cx="4973516" cy="428254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9EA875F-A041-42AD-B3BC-27F2948F075E}"/>
                </a:ext>
              </a:extLst>
            </p:cNvPr>
            <p:cNvSpPr/>
            <p:nvPr/>
          </p:nvSpPr>
          <p:spPr>
            <a:xfrm>
              <a:off x="446751" y="3464712"/>
              <a:ext cx="4973516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sz="1600" dirty="0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CBF19FC6-2377-4496-9D89-091F7776006E}"/>
                </a:ext>
              </a:extLst>
            </p:cNvPr>
            <p:cNvGrpSpPr/>
            <p:nvPr/>
          </p:nvGrpSpPr>
          <p:grpSpPr>
            <a:xfrm>
              <a:off x="577943" y="3285839"/>
              <a:ext cx="4796109" cy="370957"/>
              <a:chOff x="237221" y="2951620"/>
              <a:chExt cx="4399481" cy="383760"/>
            </a:xfrm>
          </p:grpSpPr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797CD1A0-7562-4814-A8AC-B4F1E79F8542}"/>
                  </a:ext>
                </a:extLst>
              </p:cNvPr>
              <p:cNvSpPr/>
              <p:nvPr/>
            </p:nvSpPr>
            <p:spPr>
              <a:xfrm>
                <a:off x="243645" y="2951620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290657"/>
                  <a:satOff val="-43244"/>
                  <a:lumOff val="30492"/>
                  <a:alphaOff val="0"/>
                </a:schemeClr>
              </a:fillRef>
              <a:effectRef idx="0">
                <a:schemeClr val="accent2">
                  <a:shade val="80000"/>
                  <a:hueOff val="290657"/>
                  <a:satOff val="-43244"/>
                  <a:lumOff val="30492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 sz="1600" dirty="0"/>
              </a:p>
            </p:txBody>
          </p:sp>
          <p:sp>
            <p:nvSpPr>
              <p:cNvPr id="31" name="Rectangle: Rounded Corners 12">
                <a:extLst>
                  <a:ext uri="{FF2B5EF4-FFF2-40B4-BE49-F238E27FC236}">
                    <a16:creationId xmlns:a16="http://schemas.microsoft.com/office/drawing/2014/main" id="{B7590CB3-6F58-4681-B719-D0E67C02B468}"/>
                  </a:ext>
                </a:extLst>
              </p:cNvPr>
              <p:cNvSpPr txBox="1"/>
              <p:nvPr/>
            </p:nvSpPr>
            <p:spPr>
              <a:xfrm>
                <a:off x="237221" y="3029246"/>
                <a:ext cx="4399481" cy="19103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spAutoFit/>
              </a:bodyPr>
              <a:lstStyle/>
              <a:p>
                <a:r>
                  <a:rPr lang="sk-SK" sz="1200" b="0" dirty="0">
                    <a:solidFill>
                      <a:srgbClr val="003399"/>
                    </a:solidFill>
                  </a:rPr>
                  <a:t>Faktory úspechu v oblasti BOZP – prípady zo skutočného života</a:t>
                </a:r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6F6847C-260A-43B3-9E1B-20B4A3A11106}"/>
              </a:ext>
            </a:extLst>
          </p:cNvPr>
          <p:cNvGrpSpPr/>
          <p:nvPr/>
        </p:nvGrpSpPr>
        <p:grpSpPr>
          <a:xfrm>
            <a:off x="430893" y="3571863"/>
            <a:ext cx="4973516" cy="421811"/>
            <a:chOff x="446751" y="3875519"/>
            <a:chExt cx="4973516" cy="421811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6CD22C62-B2FA-4A4B-89F0-122464DC9235}"/>
                </a:ext>
              </a:extLst>
            </p:cNvPr>
            <p:cNvSpPr/>
            <p:nvPr/>
          </p:nvSpPr>
          <p:spPr>
            <a:xfrm>
              <a:off x="446751" y="4047949"/>
              <a:ext cx="4973516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 sz="1600" dirty="0"/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6FB45F15-7EB9-443E-B5BF-CE5562422071}"/>
                </a:ext>
              </a:extLst>
            </p:cNvPr>
            <p:cNvGrpSpPr/>
            <p:nvPr/>
          </p:nvGrpSpPr>
          <p:grpSpPr>
            <a:xfrm>
              <a:off x="584947" y="3875519"/>
              <a:ext cx="4651902" cy="370957"/>
              <a:chOff x="243645" y="3541300"/>
              <a:chExt cx="4267200" cy="383760"/>
            </a:xfrm>
          </p:grpSpPr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5078825B-C17E-460B-AFBE-0D0B660FB581}"/>
                  </a:ext>
                </a:extLst>
              </p:cNvPr>
              <p:cNvSpPr/>
              <p:nvPr/>
            </p:nvSpPr>
            <p:spPr>
              <a:xfrm>
                <a:off x="243645" y="3541300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348788"/>
                  <a:satOff val="-51893"/>
                  <a:lumOff val="36590"/>
                  <a:alphaOff val="0"/>
                </a:schemeClr>
              </a:fillRef>
              <a:effectRef idx="0">
                <a:schemeClr val="accent2">
                  <a:shade val="80000"/>
                  <a:hueOff val="348788"/>
                  <a:satOff val="-51893"/>
                  <a:lumOff val="3659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 sz="1600" dirty="0"/>
              </a:p>
            </p:txBody>
          </p:sp>
          <p:sp>
            <p:nvSpPr>
              <p:cNvPr id="36" name="Rectangle: Rounded Corners 14">
                <a:extLst>
                  <a:ext uri="{FF2B5EF4-FFF2-40B4-BE49-F238E27FC236}">
                    <a16:creationId xmlns:a16="http://schemas.microsoft.com/office/drawing/2014/main" id="{4BA44CB1-C17C-4C49-A389-4949F674933F}"/>
                  </a:ext>
                </a:extLst>
              </p:cNvPr>
              <p:cNvSpPr txBox="1"/>
              <p:nvPr/>
            </p:nvSpPr>
            <p:spPr>
              <a:xfrm>
                <a:off x="259949" y="3637660"/>
                <a:ext cx="4244231" cy="19103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spAutoFit/>
              </a:bodyPr>
              <a:lstStyle/>
              <a:p>
                <a:r>
                  <a:rPr lang="sk-SK" sz="1200">
                    <a:solidFill>
                      <a:srgbClr val="003399"/>
                    </a:solidFill>
                  </a:rPr>
                  <a:t>Regulačný rámec EÚ</a:t>
                </a:r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C730D4F-E269-4DC3-82B8-15D0C5C582F5}"/>
              </a:ext>
            </a:extLst>
          </p:cNvPr>
          <p:cNvGrpSpPr/>
          <p:nvPr/>
        </p:nvGrpSpPr>
        <p:grpSpPr>
          <a:xfrm>
            <a:off x="437646" y="1305239"/>
            <a:ext cx="4976364" cy="428193"/>
            <a:chOff x="446750" y="1266219"/>
            <a:chExt cx="4976364" cy="428193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8F566613-7CF5-46A1-ACBD-3BC5DDDBE9C4}"/>
                </a:ext>
              </a:extLst>
            </p:cNvPr>
            <p:cNvSpPr/>
            <p:nvPr/>
          </p:nvSpPr>
          <p:spPr>
            <a:xfrm>
              <a:off x="446750" y="1445031"/>
              <a:ext cx="4976364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sz="1600" dirty="0">
                <a:solidFill>
                  <a:srgbClr val="003399"/>
                </a:solidFill>
              </a:endParaRPr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14158F89-B51E-4F4E-A8CA-230DC94FD56C}"/>
                </a:ext>
              </a:extLst>
            </p:cNvPr>
            <p:cNvGrpSpPr/>
            <p:nvPr/>
          </p:nvGrpSpPr>
          <p:grpSpPr>
            <a:xfrm>
              <a:off x="581955" y="1266219"/>
              <a:ext cx="4672581" cy="374904"/>
              <a:chOff x="259908" y="592899"/>
              <a:chExt cx="4267200" cy="383760"/>
            </a:xfrm>
          </p:grpSpPr>
          <p:sp>
            <p:nvSpPr>
              <p:cNvPr id="40" name="Rectangle: Rounded Corners 39">
                <a:extLst>
                  <a:ext uri="{FF2B5EF4-FFF2-40B4-BE49-F238E27FC236}">
                    <a16:creationId xmlns:a16="http://schemas.microsoft.com/office/drawing/2014/main" id="{BE8F1DC5-7F44-4BE1-A91A-2AF2E6BFF476}"/>
                  </a:ext>
                </a:extLst>
              </p:cNvPr>
              <p:cNvSpPr/>
              <p:nvPr/>
            </p:nvSpPr>
            <p:spPr>
              <a:xfrm>
                <a:off x="259908" y="592899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58131"/>
                  <a:satOff val="-8649"/>
                  <a:lumOff val="6098"/>
                  <a:alphaOff val="0"/>
                </a:schemeClr>
              </a:fillRef>
              <a:effectRef idx="0">
                <a:schemeClr val="accent2">
                  <a:shade val="80000"/>
                  <a:hueOff val="58131"/>
                  <a:satOff val="-8649"/>
                  <a:lumOff val="6098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 sz="1600" dirty="0">
                  <a:solidFill>
                    <a:srgbClr val="003399"/>
                  </a:solidFill>
                </a:endParaRPr>
              </a:p>
            </p:txBody>
          </p:sp>
          <p:sp>
            <p:nvSpPr>
              <p:cNvPr id="41" name="Rectangle: Rounded Corners 4">
                <a:extLst>
                  <a:ext uri="{FF2B5EF4-FFF2-40B4-BE49-F238E27FC236}">
                    <a16:creationId xmlns:a16="http://schemas.microsoft.com/office/drawing/2014/main" id="{8D171BB3-E0A1-4C20-BBEA-D794C0EA719C}"/>
                  </a:ext>
                </a:extLst>
              </p:cNvPr>
              <p:cNvSpPr txBox="1"/>
              <p:nvPr/>
            </p:nvSpPr>
            <p:spPr>
              <a:xfrm>
                <a:off x="278640" y="690265"/>
                <a:ext cx="4225447" cy="18902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spAutoFit/>
              </a:bodyPr>
              <a:lstStyle/>
              <a:p>
                <a:r>
                  <a:rPr lang="sk-SK" sz="1200" b="0">
                    <a:solidFill>
                      <a:srgbClr val="003399"/>
                    </a:solidFill>
                  </a:rPr>
                  <a:t>Fakty a čísla </a:t>
                </a:r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21A0928-55CB-437B-82C6-83D507F62905}"/>
              </a:ext>
            </a:extLst>
          </p:cNvPr>
          <p:cNvGrpSpPr/>
          <p:nvPr/>
        </p:nvGrpSpPr>
        <p:grpSpPr>
          <a:xfrm>
            <a:off x="456848" y="4132377"/>
            <a:ext cx="4973516" cy="421811"/>
            <a:chOff x="457200" y="4132377"/>
            <a:chExt cx="4973516" cy="421811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F083639D-8A87-447C-B71E-45182404D2E3}"/>
                </a:ext>
              </a:extLst>
            </p:cNvPr>
            <p:cNvSpPr/>
            <p:nvPr/>
          </p:nvSpPr>
          <p:spPr>
            <a:xfrm>
              <a:off x="457200" y="4304807"/>
              <a:ext cx="4973516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sz="1600" dirty="0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1396A3EE-F4E8-4D24-99D9-0BD561D9FB63}"/>
                </a:ext>
              </a:extLst>
            </p:cNvPr>
            <p:cNvGrpSpPr/>
            <p:nvPr/>
          </p:nvGrpSpPr>
          <p:grpSpPr>
            <a:xfrm>
              <a:off x="595396" y="4132377"/>
              <a:ext cx="4651902" cy="370957"/>
              <a:chOff x="595396" y="4132377"/>
              <a:chExt cx="4651902" cy="370957"/>
            </a:xfrm>
          </p:grpSpPr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95A3F006-5776-4C26-9FCA-9E02A4E7E3EC}"/>
                  </a:ext>
                </a:extLst>
              </p:cNvPr>
              <p:cNvSpPr/>
              <p:nvPr/>
            </p:nvSpPr>
            <p:spPr>
              <a:xfrm>
                <a:off x="595396" y="4132377"/>
                <a:ext cx="4651902" cy="370957"/>
              </a:xfrm>
              <a:prstGeom prst="roundRect">
                <a:avLst/>
              </a:prstGeom>
              <a:solidFill>
                <a:srgbClr val="D7E3AF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348788"/>
                  <a:satOff val="-51893"/>
                  <a:lumOff val="36590"/>
                  <a:alphaOff val="0"/>
                </a:schemeClr>
              </a:fillRef>
              <a:effectRef idx="0">
                <a:schemeClr val="accent2">
                  <a:shade val="80000"/>
                  <a:hueOff val="348788"/>
                  <a:satOff val="-51893"/>
                  <a:lumOff val="3659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 sz="1600" dirty="0"/>
              </a:p>
            </p:txBody>
          </p:sp>
          <p:sp>
            <p:nvSpPr>
              <p:cNvPr id="46" name="Rectangle: Rounded Corners 14">
                <a:extLst>
                  <a:ext uri="{FF2B5EF4-FFF2-40B4-BE49-F238E27FC236}">
                    <a16:creationId xmlns:a16="http://schemas.microsoft.com/office/drawing/2014/main" id="{31B62292-ABEC-45D0-B502-B781E62EBD8F}"/>
                  </a:ext>
                </a:extLst>
              </p:cNvPr>
              <p:cNvSpPr txBox="1"/>
              <p:nvPr/>
            </p:nvSpPr>
            <p:spPr>
              <a:xfrm>
                <a:off x="613170" y="4225522"/>
                <a:ext cx="4626862" cy="18466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spAutoFit/>
              </a:bodyPr>
              <a:lstStyle>
                <a:defPPr>
                  <a:defRPr lang="en-US"/>
                </a:defPPr>
                <a:lvl1pPr>
                  <a:defRPr sz="1400" b="0"/>
                </a:lvl1pPr>
              </a:lstStyle>
              <a:p>
                <a:r>
                  <a:rPr lang="sk-SK" sz="1200">
                    <a:solidFill>
                      <a:srgbClr val="003399"/>
                    </a:solidFill>
                  </a:rPr>
                  <a:t>Hlavné usmernenia pre prevenciu</a:t>
                </a: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62A0B561-9201-A4DF-38F5-4B09B0961E8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72" r="13461"/>
          <a:stretch/>
        </p:blipFill>
        <p:spPr>
          <a:xfrm>
            <a:off x="5868144" y="1283667"/>
            <a:ext cx="2512245" cy="2543648"/>
          </a:xfrm>
          <a:prstGeom prst="rect">
            <a:avLst/>
          </a:prstGeom>
          <a:noFill/>
          <a:ln w="38100">
            <a:solidFill>
              <a:srgbClr val="ACC700"/>
            </a:solidFill>
          </a:ln>
        </p:spPr>
      </p:pic>
    </p:spTree>
    <p:extLst>
      <p:ext uri="{BB962C8B-B14F-4D97-AF65-F5344CB8AC3E}">
        <p14:creationId xmlns:p14="http://schemas.microsoft.com/office/powerpoint/2010/main" val="1242219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0AF5D-78E6-417D-97E0-E08045A3A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1" y="87768"/>
            <a:ext cx="7559873" cy="461665"/>
          </a:xfrm>
        </p:spPr>
        <p:txBody>
          <a:bodyPr>
            <a:spAutoFit/>
          </a:bodyPr>
          <a:lstStyle/>
          <a:p>
            <a:r>
              <a:rPr lang="sk-SK" sz="2400"/>
              <a:t>Vymedzenie pojmov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11BF3-4B0B-435A-98FC-2D3E1668AE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44418" y="1131590"/>
            <a:ext cx="6165456" cy="3843616"/>
          </a:xfrm>
        </p:spPr>
        <p:txBody>
          <a:bodyPr>
            <a:spAutoFit/>
          </a:bodyPr>
          <a:lstStyle/>
          <a:p>
            <a:pPr>
              <a:spcBef>
                <a:spcPts val="1200"/>
              </a:spcBef>
            </a:pPr>
            <a:r>
              <a:rPr lang="sk-SK" sz="1800" dirty="0">
                <a:solidFill>
                  <a:srgbClr val="899E00"/>
                </a:solidFill>
                <a:ea typeface=""/>
                <a:cs typeface="Arial" panose="020B0604020202020204" pitchFamily="34" charset="0"/>
              </a:rPr>
              <a:t>Algoritmické riadenie pracovníkov založené na umelej inteligencii:</a:t>
            </a:r>
            <a:r>
              <a:rPr lang="sk-SK" sz="1800" b="0" dirty="0">
                <a:solidFill>
                  <a:schemeClr val="accent1"/>
                </a:solidFill>
              </a:rPr>
              <a:t> digitálny systém, ktorý zhromažďuje údaje súvisiace s prácou, a to aj o pracovníkoch, s cieľom prijímať automatizované/poloautomatizované rozhodnutia s použitím algoritmov/umelej inteligencie.</a:t>
            </a:r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sk-SK" sz="1800" dirty="0">
                <a:solidFill>
                  <a:srgbClr val="899E00"/>
                </a:solidFill>
                <a:ea typeface=""/>
                <a:cs typeface="Arial" panose="020B0604020202020204" pitchFamily="34" charset="0"/>
              </a:rPr>
              <a:t>Automatizované rozhodovanie:</a:t>
            </a:r>
            <a:r>
              <a:rPr lang="sk-SK" sz="1800" b="0" dirty="0"/>
              <a:t> (s výhradou právnych ustanovení) systémy riadenia pracovníkov založeného na umelej inteligencii rozhodujú samostatne. </a:t>
            </a:r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sk-SK" sz="1800" dirty="0">
                <a:solidFill>
                  <a:srgbClr val="899E00"/>
                </a:solidFill>
                <a:ea typeface=""/>
                <a:cs typeface="Arial" panose="020B0604020202020204" pitchFamily="34" charset="0"/>
              </a:rPr>
              <a:t>Poloautomatizované systémy:</a:t>
            </a:r>
            <a:r>
              <a:rPr lang="sk-SK" sz="1800" b="0" dirty="0"/>
              <a:t> poskytujú informácie a odporúčania zamestnávateľom, manažérom, personálnym manažérom a niekedy aj pracovníkom, aby mohli prijať rozhodnutia.</a:t>
            </a:r>
          </a:p>
          <a:p>
            <a:pPr marL="0" indent="0">
              <a:lnSpc>
                <a:spcPct val="90000"/>
              </a:lnSpc>
              <a:buNone/>
            </a:pPr>
            <a:endParaRPr lang="en-GB" sz="1800" dirty="0"/>
          </a:p>
        </p:txBody>
      </p:sp>
      <p:pic>
        <p:nvPicPr>
          <p:cNvPr id="4" name="Picture 3" descr="A green outline of a file&#10;&#10;Description automatically generated">
            <a:extLst>
              <a:ext uri="{FF2B5EF4-FFF2-40B4-BE49-F238E27FC236}">
                <a16:creationId xmlns:a16="http://schemas.microsoft.com/office/drawing/2014/main" id="{152803AB-13CC-837E-DB1E-48D81F2DA4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34426"/>
            <a:ext cx="1319636" cy="1319636"/>
          </a:xfrm>
          <a:prstGeom prst="rect">
            <a:avLst/>
          </a:prstGeom>
          <a:ln>
            <a:solidFill>
              <a:srgbClr val="899E00"/>
            </a:solidFill>
          </a:ln>
        </p:spPr>
      </p:pic>
    </p:spTree>
    <p:extLst>
      <p:ext uri="{BB962C8B-B14F-4D97-AF65-F5344CB8AC3E}">
        <p14:creationId xmlns:p14="http://schemas.microsoft.com/office/powerpoint/2010/main" val="4219144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5616" y="832812"/>
            <a:ext cx="4104456" cy="3477875"/>
          </a:xfrm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sk-SK" sz="2000" dirty="0">
                <a:solidFill>
                  <a:srgbClr val="899E00"/>
                </a:solidFill>
                <a:ea typeface=""/>
                <a:cs typeface="Arial" panose="020B0604020202020204" pitchFamily="34" charset="0"/>
              </a:rPr>
              <a:t>zabezpečenie optimálneho pokrytia pracovných zmien</a:t>
            </a:r>
            <a:r>
              <a:rPr lang="sk-SK" sz="2000" b="0" dirty="0">
                <a:ea typeface=""/>
                <a:cs typeface="Arial" panose="020B0604020202020204" pitchFamily="34" charset="0"/>
              </a:rPr>
              <a:t> prostredníctvom automatického prideľovania úloh a pracovných harmonogramov konkrétnym pracovníkom. </a:t>
            </a:r>
          </a:p>
          <a:p>
            <a:pPr>
              <a:spcBef>
                <a:spcPts val="2400"/>
              </a:spcBef>
            </a:pPr>
            <a:r>
              <a:rPr lang="sk-SK" sz="2000" dirty="0">
                <a:solidFill>
                  <a:srgbClr val="899E00"/>
                </a:solidFill>
                <a:cs typeface="Arial" panose="020B0604020202020204" pitchFamily="34" charset="0"/>
              </a:rPr>
              <a:t>hodnotenie výkonnosti a produktivity pracovníkov</a:t>
            </a:r>
            <a:r>
              <a:rPr lang="sk-SK" sz="2000" b="0" dirty="0">
                <a:cs typeface="Arial" panose="020B0604020202020204" pitchFamily="34" charset="0"/>
              </a:rPr>
              <a:t> a poskytovanie odporúčaní o tom, ako ju možno zlepšiť. </a:t>
            </a: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467544" y="4286"/>
            <a:ext cx="8208912" cy="623248"/>
          </a:xfrm>
          <a:prstGeom prst="rect">
            <a:avLst/>
          </a:prstGeom>
        </p:spPr>
        <p:txBody>
          <a:bodyPr vert="horz" lIns="68580" tIns="34290" rIns="68580" bIns="3429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k-SK" sz="2000" b="1" dirty="0">
                <a:solidFill>
                  <a:schemeClr val="tx2"/>
                </a:solidFill>
                <a:ea typeface=""/>
              </a:rPr>
              <a:t>Príklady použitia riadenia pracovníkov založeného na umelej inteligencii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D8212C-7E23-F5B3-8269-3F6AD143E3A8}"/>
              </a:ext>
            </a:extLst>
          </p:cNvPr>
          <p:cNvSpPr/>
          <p:nvPr/>
        </p:nvSpPr>
        <p:spPr>
          <a:xfrm>
            <a:off x="5508103" y="658738"/>
            <a:ext cx="3510347" cy="4421388"/>
          </a:xfrm>
          <a:custGeom>
            <a:avLst/>
            <a:gdLst>
              <a:gd name="connsiteX0" fmla="*/ 0 w 3600400"/>
              <a:gd name="connsiteY0" fmla="*/ 0 h 4464496"/>
              <a:gd name="connsiteX1" fmla="*/ 3600400 w 3600400"/>
              <a:gd name="connsiteY1" fmla="*/ 0 h 4464496"/>
              <a:gd name="connsiteX2" fmla="*/ 3600400 w 3600400"/>
              <a:gd name="connsiteY2" fmla="*/ 4464496 h 4464496"/>
              <a:gd name="connsiteX3" fmla="*/ 0 w 3600400"/>
              <a:gd name="connsiteY3" fmla="*/ 4464496 h 4464496"/>
              <a:gd name="connsiteX4" fmla="*/ 0 w 3600400"/>
              <a:gd name="connsiteY4" fmla="*/ 0 h 4464496"/>
              <a:gd name="connsiteX0" fmla="*/ 0 w 3600400"/>
              <a:gd name="connsiteY0" fmla="*/ 0 h 4464496"/>
              <a:gd name="connsiteX1" fmla="*/ 2897015 w 3600400"/>
              <a:gd name="connsiteY1" fmla="*/ 17584 h 4464496"/>
              <a:gd name="connsiteX2" fmla="*/ 3600400 w 3600400"/>
              <a:gd name="connsiteY2" fmla="*/ 4464496 h 4464496"/>
              <a:gd name="connsiteX3" fmla="*/ 0 w 3600400"/>
              <a:gd name="connsiteY3" fmla="*/ 4464496 h 4464496"/>
              <a:gd name="connsiteX4" fmla="*/ 0 w 3600400"/>
              <a:gd name="connsiteY4" fmla="*/ 0 h 4464496"/>
              <a:gd name="connsiteX0" fmla="*/ 0 w 3600400"/>
              <a:gd name="connsiteY0" fmla="*/ 0 h 4464496"/>
              <a:gd name="connsiteX1" fmla="*/ 2897015 w 3600400"/>
              <a:gd name="connsiteY1" fmla="*/ 17584 h 4464496"/>
              <a:gd name="connsiteX2" fmla="*/ 3600400 w 3600400"/>
              <a:gd name="connsiteY2" fmla="*/ 4464496 h 4464496"/>
              <a:gd name="connsiteX3" fmla="*/ 0 w 3600400"/>
              <a:gd name="connsiteY3" fmla="*/ 4464496 h 4464496"/>
              <a:gd name="connsiteX4" fmla="*/ 0 w 3600400"/>
              <a:gd name="connsiteY4" fmla="*/ 0 h 4464496"/>
              <a:gd name="connsiteX0" fmla="*/ 0 w 3301462"/>
              <a:gd name="connsiteY0" fmla="*/ 315108 h 4779604"/>
              <a:gd name="connsiteX1" fmla="*/ 2897015 w 3301462"/>
              <a:gd name="connsiteY1" fmla="*/ 332692 h 4779604"/>
              <a:gd name="connsiteX2" fmla="*/ 3301462 w 3301462"/>
              <a:gd name="connsiteY2" fmla="*/ 4762019 h 4779604"/>
              <a:gd name="connsiteX3" fmla="*/ 0 w 3301462"/>
              <a:gd name="connsiteY3" fmla="*/ 4779604 h 4779604"/>
              <a:gd name="connsiteX4" fmla="*/ 0 w 3301462"/>
              <a:gd name="connsiteY4" fmla="*/ 315108 h 4779604"/>
              <a:gd name="connsiteX0" fmla="*/ 0 w 3511679"/>
              <a:gd name="connsiteY0" fmla="*/ 315108 h 4779604"/>
              <a:gd name="connsiteX1" fmla="*/ 2897015 w 3511679"/>
              <a:gd name="connsiteY1" fmla="*/ 332692 h 4779604"/>
              <a:gd name="connsiteX2" fmla="*/ 3301462 w 3511679"/>
              <a:gd name="connsiteY2" fmla="*/ 4762019 h 4779604"/>
              <a:gd name="connsiteX3" fmla="*/ 0 w 3511679"/>
              <a:gd name="connsiteY3" fmla="*/ 4779604 h 4779604"/>
              <a:gd name="connsiteX4" fmla="*/ 0 w 3511679"/>
              <a:gd name="connsiteY4" fmla="*/ 315108 h 4779604"/>
              <a:gd name="connsiteX0" fmla="*/ 0 w 3503242"/>
              <a:gd name="connsiteY0" fmla="*/ 56591 h 4521087"/>
              <a:gd name="connsiteX1" fmla="*/ 2897015 w 3503242"/>
              <a:gd name="connsiteY1" fmla="*/ 74175 h 4521087"/>
              <a:gd name="connsiteX2" fmla="*/ 2994058 w 3503242"/>
              <a:gd name="connsiteY2" fmla="*/ 1011672 h 4521087"/>
              <a:gd name="connsiteX3" fmla="*/ 3301462 w 3503242"/>
              <a:gd name="connsiteY3" fmla="*/ 4503502 h 4521087"/>
              <a:gd name="connsiteX4" fmla="*/ 0 w 3503242"/>
              <a:gd name="connsiteY4" fmla="*/ 4521087 h 4521087"/>
              <a:gd name="connsiteX5" fmla="*/ 0 w 3503242"/>
              <a:gd name="connsiteY5" fmla="*/ 56591 h 4521087"/>
              <a:gd name="connsiteX0" fmla="*/ 0 w 3445180"/>
              <a:gd name="connsiteY0" fmla="*/ 56591 h 4521087"/>
              <a:gd name="connsiteX1" fmla="*/ 2897015 w 3445180"/>
              <a:gd name="connsiteY1" fmla="*/ 74175 h 4521087"/>
              <a:gd name="connsiteX2" fmla="*/ 2994058 w 3445180"/>
              <a:gd name="connsiteY2" fmla="*/ 1011672 h 4521087"/>
              <a:gd name="connsiteX3" fmla="*/ 3231124 w 3445180"/>
              <a:gd name="connsiteY3" fmla="*/ 4521087 h 4521087"/>
              <a:gd name="connsiteX4" fmla="*/ 0 w 3445180"/>
              <a:gd name="connsiteY4" fmla="*/ 4521087 h 4521087"/>
              <a:gd name="connsiteX5" fmla="*/ 0 w 3445180"/>
              <a:gd name="connsiteY5" fmla="*/ 56591 h 4521087"/>
              <a:gd name="connsiteX0" fmla="*/ 0 w 3479573"/>
              <a:gd name="connsiteY0" fmla="*/ 56591 h 4521087"/>
              <a:gd name="connsiteX1" fmla="*/ 2897015 w 3479573"/>
              <a:gd name="connsiteY1" fmla="*/ 74175 h 4521087"/>
              <a:gd name="connsiteX2" fmla="*/ 2994058 w 3479573"/>
              <a:gd name="connsiteY2" fmla="*/ 1011672 h 4521087"/>
              <a:gd name="connsiteX3" fmla="*/ 3231124 w 3479573"/>
              <a:gd name="connsiteY3" fmla="*/ 4521087 h 4521087"/>
              <a:gd name="connsiteX4" fmla="*/ 0 w 3479573"/>
              <a:gd name="connsiteY4" fmla="*/ 4521087 h 4521087"/>
              <a:gd name="connsiteX5" fmla="*/ 0 w 3479573"/>
              <a:gd name="connsiteY5" fmla="*/ 56591 h 4521087"/>
              <a:gd name="connsiteX0" fmla="*/ 0 w 3472995"/>
              <a:gd name="connsiteY0" fmla="*/ 58539 h 4523035"/>
              <a:gd name="connsiteX1" fmla="*/ 2897015 w 3472995"/>
              <a:gd name="connsiteY1" fmla="*/ 76123 h 4523035"/>
              <a:gd name="connsiteX2" fmla="*/ 2958889 w 3472995"/>
              <a:gd name="connsiteY2" fmla="*/ 1039997 h 4523035"/>
              <a:gd name="connsiteX3" fmla="*/ 3231124 w 3472995"/>
              <a:gd name="connsiteY3" fmla="*/ 4523035 h 4523035"/>
              <a:gd name="connsiteX4" fmla="*/ 0 w 3472995"/>
              <a:gd name="connsiteY4" fmla="*/ 4523035 h 4523035"/>
              <a:gd name="connsiteX5" fmla="*/ 0 w 3472995"/>
              <a:gd name="connsiteY5" fmla="*/ 58539 h 4523035"/>
              <a:gd name="connsiteX0" fmla="*/ 0 w 3472995"/>
              <a:gd name="connsiteY0" fmla="*/ 91718 h 4556214"/>
              <a:gd name="connsiteX1" fmla="*/ 2861845 w 3472995"/>
              <a:gd name="connsiteY1" fmla="*/ 65341 h 4556214"/>
              <a:gd name="connsiteX2" fmla="*/ 2958889 w 3472995"/>
              <a:gd name="connsiteY2" fmla="*/ 1073176 h 4556214"/>
              <a:gd name="connsiteX3" fmla="*/ 3231124 w 3472995"/>
              <a:gd name="connsiteY3" fmla="*/ 4556214 h 4556214"/>
              <a:gd name="connsiteX4" fmla="*/ 0 w 3472995"/>
              <a:gd name="connsiteY4" fmla="*/ 4556214 h 4556214"/>
              <a:gd name="connsiteX5" fmla="*/ 0 w 3472995"/>
              <a:gd name="connsiteY5" fmla="*/ 91718 h 4556214"/>
              <a:gd name="connsiteX0" fmla="*/ 0 w 3472995"/>
              <a:gd name="connsiteY0" fmla="*/ 26377 h 4490873"/>
              <a:gd name="connsiteX1" fmla="*/ 2861845 w 3472995"/>
              <a:gd name="connsiteY1" fmla="*/ 0 h 4490873"/>
              <a:gd name="connsiteX2" fmla="*/ 2958889 w 3472995"/>
              <a:gd name="connsiteY2" fmla="*/ 1007835 h 4490873"/>
              <a:gd name="connsiteX3" fmla="*/ 3231124 w 3472995"/>
              <a:gd name="connsiteY3" fmla="*/ 4490873 h 4490873"/>
              <a:gd name="connsiteX4" fmla="*/ 0 w 3472995"/>
              <a:gd name="connsiteY4" fmla="*/ 4490873 h 4490873"/>
              <a:gd name="connsiteX5" fmla="*/ 0 w 3472995"/>
              <a:gd name="connsiteY5" fmla="*/ 26377 h 4490873"/>
              <a:gd name="connsiteX0" fmla="*/ 0 w 3509197"/>
              <a:gd name="connsiteY0" fmla="*/ 26377 h 4517250"/>
              <a:gd name="connsiteX1" fmla="*/ 2861845 w 3509197"/>
              <a:gd name="connsiteY1" fmla="*/ 0 h 4517250"/>
              <a:gd name="connsiteX2" fmla="*/ 2958889 w 3509197"/>
              <a:gd name="connsiteY2" fmla="*/ 1007835 h 4517250"/>
              <a:gd name="connsiteX3" fmla="*/ 3275085 w 3509197"/>
              <a:gd name="connsiteY3" fmla="*/ 4517250 h 4517250"/>
              <a:gd name="connsiteX4" fmla="*/ 0 w 3509197"/>
              <a:gd name="connsiteY4" fmla="*/ 4490873 h 4517250"/>
              <a:gd name="connsiteX5" fmla="*/ 0 w 3509197"/>
              <a:gd name="connsiteY5" fmla="*/ 26377 h 4517250"/>
              <a:gd name="connsiteX0" fmla="*/ 0 w 3524437"/>
              <a:gd name="connsiteY0" fmla="*/ 130204 h 4575508"/>
              <a:gd name="connsiteX1" fmla="*/ 2877085 w 3524437"/>
              <a:gd name="connsiteY1" fmla="*/ 58258 h 4575508"/>
              <a:gd name="connsiteX2" fmla="*/ 2974129 w 3524437"/>
              <a:gd name="connsiteY2" fmla="*/ 1066093 h 4575508"/>
              <a:gd name="connsiteX3" fmla="*/ 3290325 w 3524437"/>
              <a:gd name="connsiteY3" fmla="*/ 4575508 h 4575508"/>
              <a:gd name="connsiteX4" fmla="*/ 15240 w 3524437"/>
              <a:gd name="connsiteY4" fmla="*/ 4549131 h 4575508"/>
              <a:gd name="connsiteX5" fmla="*/ 0 w 3524437"/>
              <a:gd name="connsiteY5" fmla="*/ 130204 h 4575508"/>
              <a:gd name="connsiteX0" fmla="*/ 0 w 3524437"/>
              <a:gd name="connsiteY0" fmla="*/ 52199 h 4497503"/>
              <a:gd name="connsiteX1" fmla="*/ 3113305 w 3524437"/>
              <a:gd name="connsiteY1" fmla="*/ 86579 h 4497503"/>
              <a:gd name="connsiteX2" fmla="*/ 2974129 w 3524437"/>
              <a:gd name="connsiteY2" fmla="*/ 988088 h 4497503"/>
              <a:gd name="connsiteX3" fmla="*/ 3290325 w 3524437"/>
              <a:gd name="connsiteY3" fmla="*/ 4497503 h 4497503"/>
              <a:gd name="connsiteX4" fmla="*/ 15240 w 3524437"/>
              <a:gd name="connsiteY4" fmla="*/ 4471126 h 4497503"/>
              <a:gd name="connsiteX5" fmla="*/ 0 w 3524437"/>
              <a:gd name="connsiteY5" fmla="*/ 52199 h 4497503"/>
              <a:gd name="connsiteX0" fmla="*/ 0 w 3524437"/>
              <a:gd name="connsiteY0" fmla="*/ 9703 h 4455007"/>
              <a:gd name="connsiteX1" fmla="*/ 3113305 w 3524437"/>
              <a:gd name="connsiteY1" fmla="*/ 44083 h 4455007"/>
              <a:gd name="connsiteX2" fmla="*/ 2974129 w 3524437"/>
              <a:gd name="connsiteY2" fmla="*/ 945592 h 4455007"/>
              <a:gd name="connsiteX3" fmla="*/ 3290325 w 3524437"/>
              <a:gd name="connsiteY3" fmla="*/ 4455007 h 4455007"/>
              <a:gd name="connsiteX4" fmla="*/ 15240 w 3524437"/>
              <a:gd name="connsiteY4" fmla="*/ 4428630 h 4455007"/>
              <a:gd name="connsiteX5" fmla="*/ 0 w 3524437"/>
              <a:gd name="connsiteY5" fmla="*/ 9703 h 4455007"/>
              <a:gd name="connsiteX0" fmla="*/ 0 w 3528410"/>
              <a:gd name="connsiteY0" fmla="*/ 53269 h 4498573"/>
              <a:gd name="connsiteX1" fmla="*/ 3113305 w 3528410"/>
              <a:gd name="connsiteY1" fmla="*/ 87649 h 4498573"/>
              <a:gd name="connsiteX2" fmla="*/ 2996989 w 3528410"/>
              <a:gd name="connsiteY2" fmla="*/ 1004348 h 4498573"/>
              <a:gd name="connsiteX3" fmla="*/ 3290325 w 3528410"/>
              <a:gd name="connsiteY3" fmla="*/ 4498573 h 4498573"/>
              <a:gd name="connsiteX4" fmla="*/ 15240 w 3528410"/>
              <a:gd name="connsiteY4" fmla="*/ 4472196 h 4498573"/>
              <a:gd name="connsiteX5" fmla="*/ 0 w 3528410"/>
              <a:gd name="connsiteY5" fmla="*/ 53269 h 4498573"/>
              <a:gd name="connsiteX0" fmla="*/ 0 w 3535792"/>
              <a:gd name="connsiteY0" fmla="*/ 53269 h 4498573"/>
              <a:gd name="connsiteX1" fmla="*/ 3113305 w 3535792"/>
              <a:gd name="connsiteY1" fmla="*/ 87649 h 4498573"/>
              <a:gd name="connsiteX2" fmla="*/ 2996989 w 3535792"/>
              <a:gd name="connsiteY2" fmla="*/ 1004348 h 4498573"/>
              <a:gd name="connsiteX3" fmla="*/ 3290325 w 3535792"/>
              <a:gd name="connsiteY3" fmla="*/ 4498573 h 4498573"/>
              <a:gd name="connsiteX4" fmla="*/ 15240 w 3535792"/>
              <a:gd name="connsiteY4" fmla="*/ 4472196 h 4498573"/>
              <a:gd name="connsiteX5" fmla="*/ 0 w 3535792"/>
              <a:gd name="connsiteY5" fmla="*/ 53269 h 4498573"/>
              <a:gd name="connsiteX0" fmla="*/ 0 w 3535792"/>
              <a:gd name="connsiteY0" fmla="*/ 5714 h 4451018"/>
              <a:gd name="connsiteX1" fmla="*/ 3113305 w 3535792"/>
              <a:gd name="connsiteY1" fmla="*/ 40094 h 4451018"/>
              <a:gd name="connsiteX2" fmla="*/ 2996989 w 3535792"/>
              <a:gd name="connsiteY2" fmla="*/ 956793 h 4451018"/>
              <a:gd name="connsiteX3" fmla="*/ 3290325 w 3535792"/>
              <a:gd name="connsiteY3" fmla="*/ 4451018 h 4451018"/>
              <a:gd name="connsiteX4" fmla="*/ 15240 w 3535792"/>
              <a:gd name="connsiteY4" fmla="*/ 4424641 h 4451018"/>
              <a:gd name="connsiteX5" fmla="*/ 0 w 3535792"/>
              <a:gd name="connsiteY5" fmla="*/ 5714 h 4451018"/>
              <a:gd name="connsiteX0" fmla="*/ 0 w 3535792"/>
              <a:gd name="connsiteY0" fmla="*/ 7856 h 4453160"/>
              <a:gd name="connsiteX1" fmla="*/ 3113305 w 3535792"/>
              <a:gd name="connsiteY1" fmla="*/ 42236 h 4453160"/>
              <a:gd name="connsiteX2" fmla="*/ 2996989 w 3535792"/>
              <a:gd name="connsiteY2" fmla="*/ 958935 h 4453160"/>
              <a:gd name="connsiteX3" fmla="*/ 3290325 w 3535792"/>
              <a:gd name="connsiteY3" fmla="*/ 4453160 h 4453160"/>
              <a:gd name="connsiteX4" fmla="*/ 15240 w 3535792"/>
              <a:gd name="connsiteY4" fmla="*/ 4426783 h 4453160"/>
              <a:gd name="connsiteX5" fmla="*/ 0 w 3535792"/>
              <a:gd name="connsiteY5" fmla="*/ 7856 h 4453160"/>
              <a:gd name="connsiteX0" fmla="*/ 0 w 3535792"/>
              <a:gd name="connsiteY0" fmla="*/ 8892 h 4454196"/>
              <a:gd name="connsiteX1" fmla="*/ 3113305 w 3535792"/>
              <a:gd name="connsiteY1" fmla="*/ 43272 h 4454196"/>
              <a:gd name="connsiteX2" fmla="*/ 2996989 w 3535792"/>
              <a:gd name="connsiteY2" fmla="*/ 959971 h 4454196"/>
              <a:gd name="connsiteX3" fmla="*/ 3290325 w 3535792"/>
              <a:gd name="connsiteY3" fmla="*/ 4454196 h 4454196"/>
              <a:gd name="connsiteX4" fmla="*/ 15240 w 3535792"/>
              <a:gd name="connsiteY4" fmla="*/ 4427819 h 4454196"/>
              <a:gd name="connsiteX5" fmla="*/ 0 w 3535792"/>
              <a:gd name="connsiteY5" fmla="*/ 8892 h 4454196"/>
              <a:gd name="connsiteX0" fmla="*/ 0 w 3535792"/>
              <a:gd name="connsiteY0" fmla="*/ 8892 h 4454196"/>
              <a:gd name="connsiteX1" fmla="*/ 3113305 w 3535792"/>
              <a:gd name="connsiteY1" fmla="*/ 43272 h 4454196"/>
              <a:gd name="connsiteX2" fmla="*/ 2996989 w 3535792"/>
              <a:gd name="connsiteY2" fmla="*/ 959971 h 4454196"/>
              <a:gd name="connsiteX3" fmla="*/ 3290325 w 3535792"/>
              <a:gd name="connsiteY3" fmla="*/ 4454196 h 4454196"/>
              <a:gd name="connsiteX4" fmla="*/ 15240 w 3535792"/>
              <a:gd name="connsiteY4" fmla="*/ 4413580 h 4454196"/>
              <a:gd name="connsiteX5" fmla="*/ 0 w 3535792"/>
              <a:gd name="connsiteY5" fmla="*/ 8892 h 4454196"/>
              <a:gd name="connsiteX0" fmla="*/ 0 w 3522561"/>
              <a:gd name="connsiteY0" fmla="*/ 8892 h 4430462"/>
              <a:gd name="connsiteX1" fmla="*/ 3113305 w 3522561"/>
              <a:gd name="connsiteY1" fmla="*/ 43272 h 4430462"/>
              <a:gd name="connsiteX2" fmla="*/ 2996989 w 3522561"/>
              <a:gd name="connsiteY2" fmla="*/ 959971 h 4430462"/>
              <a:gd name="connsiteX3" fmla="*/ 3290325 w 3522561"/>
              <a:gd name="connsiteY3" fmla="*/ 4430462 h 4430462"/>
              <a:gd name="connsiteX4" fmla="*/ 15240 w 3522561"/>
              <a:gd name="connsiteY4" fmla="*/ 4413580 h 4430462"/>
              <a:gd name="connsiteX5" fmla="*/ 0 w 3522561"/>
              <a:gd name="connsiteY5" fmla="*/ 8892 h 4430462"/>
              <a:gd name="connsiteX0" fmla="*/ 0 w 3522561"/>
              <a:gd name="connsiteY0" fmla="*/ 8892 h 4430462"/>
              <a:gd name="connsiteX1" fmla="*/ 3113305 w 3522561"/>
              <a:gd name="connsiteY1" fmla="*/ 43272 h 4430462"/>
              <a:gd name="connsiteX2" fmla="*/ 2996989 w 3522561"/>
              <a:gd name="connsiteY2" fmla="*/ 959971 h 4430462"/>
              <a:gd name="connsiteX3" fmla="*/ 3290325 w 3522561"/>
              <a:gd name="connsiteY3" fmla="*/ 4430462 h 4430462"/>
              <a:gd name="connsiteX4" fmla="*/ 15240 w 3522561"/>
              <a:gd name="connsiteY4" fmla="*/ 4399341 h 4430462"/>
              <a:gd name="connsiteX5" fmla="*/ 0 w 3522561"/>
              <a:gd name="connsiteY5" fmla="*/ 8892 h 4430462"/>
              <a:gd name="connsiteX0" fmla="*/ 0 w 3510347"/>
              <a:gd name="connsiteY0" fmla="*/ 8892 h 4406728"/>
              <a:gd name="connsiteX1" fmla="*/ 3113305 w 3510347"/>
              <a:gd name="connsiteY1" fmla="*/ 43272 h 4406728"/>
              <a:gd name="connsiteX2" fmla="*/ 2996989 w 3510347"/>
              <a:gd name="connsiteY2" fmla="*/ 959971 h 4406728"/>
              <a:gd name="connsiteX3" fmla="*/ 3276038 w 3510347"/>
              <a:gd name="connsiteY3" fmla="*/ 4406728 h 4406728"/>
              <a:gd name="connsiteX4" fmla="*/ 15240 w 3510347"/>
              <a:gd name="connsiteY4" fmla="*/ 4399341 h 4406728"/>
              <a:gd name="connsiteX5" fmla="*/ 0 w 3510347"/>
              <a:gd name="connsiteY5" fmla="*/ 8892 h 4406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10347" h="4406728">
                <a:moveTo>
                  <a:pt x="0" y="8892"/>
                </a:moveTo>
                <a:cubicBezTo>
                  <a:pt x="959028" y="-15090"/>
                  <a:pt x="2895747" y="13869"/>
                  <a:pt x="3113305" y="43272"/>
                </a:cubicBezTo>
                <a:cubicBezTo>
                  <a:pt x="3330863" y="72675"/>
                  <a:pt x="2969867" y="232728"/>
                  <a:pt x="2996989" y="959971"/>
                </a:cubicBezTo>
                <a:cubicBezTo>
                  <a:pt x="3024111" y="1687214"/>
                  <a:pt x="3924516" y="2860533"/>
                  <a:pt x="3276038" y="4406728"/>
                </a:cubicBezTo>
                <a:lnTo>
                  <a:pt x="15240" y="4399341"/>
                </a:lnTo>
                <a:lnTo>
                  <a:pt x="0" y="8892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71819" t="664" r="-21281" b="-332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FA5FFD-4A0D-517A-126E-C899D00F31A7}"/>
              </a:ext>
            </a:extLst>
          </p:cNvPr>
          <p:cNvSpPr txBox="1"/>
          <p:nvPr/>
        </p:nvSpPr>
        <p:spPr>
          <a:xfrm rot="16200000">
            <a:off x="4468698" y="3847609"/>
            <a:ext cx="230425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700"/>
              <a:t>© iStockphoto/zoranm</a:t>
            </a:r>
          </a:p>
        </p:txBody>
      </p:sp>
    </p:spTree>
    <p:extLst>
      <p:ext uri="{BB962C8B-B14F-4D97-AF65-F5344CB8AC3E}">
        <p14:creationId xmlns:p14="http://schemas.microsoft.com/office/powerpoint/2010/main" val="4070051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D051D-DB8E-48C5-944F-067F88DC7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1" y="87768"/>
            <a:ext cx="8154447" cy="461665"/>
          </a:xfrm>
        </p:spPr>
        <p:txBody>
          <a:bodyPr>
            <a:spAutoFit/>
          </a:bodyPr>
          <a:lstStyle/>
          <a:p>
            <a:r>
              <a:rPr lang="sk-SK" sz="2400"/>
              <a:t>Fakty a čísla – používanie digitálnych technológií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649AD3-9714-B417-F098-C2603937F3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6024" y="915566"/>
            <a:ext cx="7650392" cy="3016210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sk-SK" sz="2000" b="0" dirty="0">
                <a:solidFill>
                  <a:srgbClr val="899E00"/>
                </a:solidFill>
              </a:rPr>
              <a:t>Zamestnanci uvádzajú, že ich organizácia využíva digitálne technológie na:</a:t>
            </a:r>
          </a:p>
          <a:p>
            <a:pPr>
              <a:spcBef>
                <a:spcPts val="1000"/>
              </a:spcBef>
            </a:pPr>
            <a:r>
              <a:rPr lang="sk-SK" sz="2000" b="0" dirty="0">
                <a:ea typeface=""/>
                <a:cs typeface="Aptos" panose="020B0004020202020204" pitchFamily="34" charset="0"/>
              </a:rPr>
              <a:t>určenie rýchlosti práce (52 %)</a:t>
            </a:r>
          </a:p>
          <a:p>
            <a:pPr>
              <a:spcBef>
                <a:spcPts val="1000"/>
              </a:spcBef>
            </a:pPr>
            <a:r>
              <a:rPr lang="sk-SK" sz="2000" b="0" dirty="0">
                <a:ea typeface=""/>
                <a:cs typeface="Aptos" panose="020B0004020202020204" pitchFamily="34" charset="0"/>
              </a:rPr>
              <a:t>zvýšenie dohľadu (37 %)</a:t>
            </a:r>
          </a:p>
          <a:p>
            <a:pPr>
              <a:spcBef>
                <a:spcPts val="1000"/>
              </a:spcBef>
            </a:pPr>
            <a:r>
              <a:rPr lang="sk-SK" sz="2000" b="0" dirty="0"/>
              <a:t>prideľovanie úloh, určenie pracovného času alebo zmeny (30 %)</a:t>
            </a:r>
          </a:p>
          <a:p>
            <a:pPr>
              <a:spcBef>
                <a:spcPts val="1000"/>
              </a:spcBef>
            </a:pPr>
            <a:r>
              <a:rPr lang="sk-SK" sz="2000" b="0" dirty="0"/>
              <a:t>získanie hodnotenia výkonnosti tretími stranami (27 %)</a:t>
            </a:r>
          </a:p>
          <a:p>
            <a:pPr>
              <a:spcBef>
                <a:spcPts val="1000"/>
              </a:spcBef>
            </a:pPr>
            <a:r>
              <a:rPr lang="sk-SK" sz="2000" b="0" dirty="0"/>
              <a:t>dohľad/monitorovanie práce alebo správania (25 %) </a:t>
            </a:r>
          </a:p>
          <a:p>
            <a:pPr>
              <a:spcBef>
                <a:spcPts val="1000"/>
              </a:spcBef>
            </a:pPr>
            <a:r>
              <a:rPr lang="sk-SK" sz="2000" b="0" dirty="0"/>
              <a:t>monitorovanie životných funkcií (7 %)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AB1135-B53B-C3AB-DC9F-6DAD67D05F52}"/>
              </a:ext>
            </a:extLst>
          </p:cNvPr>
          <p:cNvSpPr txBox="1"/>
          <p:nvPr/>
        </p:nvSpPr>
        <p:spPr>
          <a:xfrm>
            <a:off x="2483768" y="4356812"/>
            <a:ext cx="44882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600"/>
              <a:t>Zdroj: OSH pulse 2022 – EU-27 (n=25,683)</a:t>
            </a:r>
          </a:p>
        </p:txBody>
      </p:sp>
    </p:spTree>
    <p:extLst>
      <p:ext uri="{BB962C8B-B14F-4D97-AF65-F5344CB8AC3E}">
        <p14:creationId xmlns:p14="http://schemas.microsoft.com/office/powerpoint/2010/main" val="1617861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528" y="987574"/>
            <a:ext cx="5472608" cy="3375283"/>
          </a:xfrm>
        </p:spPr>
        <p:txBody>
          <a:bodyPr>
            <a:spAutoFit/>
          </a:bodyPr>
          <a:lstStyle/>
          <a:p>
            <a:pPr>
              <a:spcBef>
                <a:spcPts val="1000"/>
              </a:spcBef>
            </a:pPr>
            <a:r>
              <a:rPr lang="sk-SK" sz="1800" b="0" dirty="0">
                <a:cs typeface="Arial" panose="020B0604020202020204" pitchFamily="34" charset="0"/>
              </a:rPr>
              <a:t>najmä vo </a:t>
            </a:r>
            <a:r>
              <a:rPr lang="sk-SK" sz="1800" dirty="0">
                <a:solidFill>
                  <a:srgbClr val="899E00"/>
                </a:solidFill>
                <a:cs typeface="Arial" panose="020B0604020202020204" pitchFamily="34" charset="0"/>
              </a:rPr>
              <a:t>väčších spoločnostiach</a:t>
            </a:r>
          </a:p>
          <a:p>
            <a:pPr>
              <a:spcBef>
                <a:spcPts val="1000"/>
              </a:spcBef>
            </a:pPr>
            <a:r>
              <a:rPr lang="sk-SK" sz="1800" b="0" dirty="0">
                <a:cs typeface="Arial" panose="020B0604020202020204" pitchFamily="34" charset="0"/>
              </a:rPr>
              <a:t>hlavne v zamestnaniach s</a:t>
            </a:r>
            <a:r>
              <a:rPr lang="sk-SK" sz="1800" dirty="0">
                <a:cs typeface="Arial" panose="020B0604020202020204" pitchFamily="34" charset="0"/>
              </a:rPr>
              <a:t> </a:t>
            </a:r>
            <a:r>
              <a:rPr lang="sk-SK" sz="1800" dirty="0">
                <a:solidFill>
                  <a:srgbClr val="899E00"/>
                </a:solidFill>
                <a:cs typeface="Arial" panose="020B0604020202020204" pitchFamily="34" charset="0"/>
              </a:rPr>
              <a:t>manuálnymi/opakujúcimi sa jednotvárnymi úlohami </a:t>
            </a:r>
          </a:p>
          <a:p>
            <a:pPr marL="189000" lvl="1" indent="-189000">
              <a:spcBef>
                <a:spcPts val="100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sk-SK" sz="1800" dirty="0">
                <a:solidFill>
                  <a:schemeClr val="tx2"/>
                </a:solidFill>
                <a:cs typeface="Arial" panose="020B0604020202020204" pitchFamily="34" charset="0"/>
              </a:rPr>
              <a:t>relatívne nízka miera využívania, ale </a:t>
            </a:r>
            <a:r>
              <a:rPr lang="sk-SK" sz="1800" b="1" dirty="0">
                <a:solidFill>
                  <a:srgbClr val="899E00"/>
                </a:solidFill>
                <a:cs typeface="Arial" panose="020B0604020202020204" pitchFamily="34" charset="0"/>
              </a:rPr>
              <a:t>rastúca</a:t>
            </a:r>
            <a:r>
              <a:rPr lang="sk-SK" sz="1800" dirty="0">
                <a:solidFill>
                  <a:schemeClr val="accent1"/>
                </a:solidFill>
                <a:cs typeface="Arial" panose="020B0604020202020204" pitchFamily="34" charset="0"/>
              </a:rPr>
              <a:t> v celej EÚ27</a:t>
            </a:r>
          </a:p>
          <a:p>
            <a:pPr marL="189000" lvl="1" indent="-189000">
              <a:spcBef>
                <a:spcPts val="100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sk-SK" sz="1800" b="1" dirty="0">
                <a:solidFill>
                  <a:srgbClr val="899E00"/>
                </a:solidFill>
                <a:cs typeface="Arial" panose="020B0604020202020204" pitchFamily="34" charset="0"/>
              </a:rPr>
              <a:t>prudký vzostup </a:t>
            </a:r>
            <a:r>
              <a:rPr lang="sk-SK" sz="1800" dirty="0">
                <a:solidFill>
                  <a:schemeClr val="tx2"/>
                </a:solidFill>
                <a:cs typeface="Arial" panose="020B0604020202020204" pitchFamily="34" charset="0"/>
              </a:rPr>
              <a:t>softvéru na monitorovanie pracovníkov (</a:t>
            </a:r>
            <a:r>
              <a:rPr lang="sk-SK" sz="1800" b="1" dirty="0">
                <a:solidFill>
                  <a:srgbClr val="899E00"/>
                </a:solidFill>
                <a:cs typeface="Arial" panose="020B0604020202020204" pitchFamily="34" charset="0"/>
              </a:rPr>
              <a:t>COVID-19</a:t>
            </a:r>
            <a:r>
              <a:rPr lang="sk-SK" sz="1800" dirty="0">
                <a:solidFill>
                  <a:schemeClr val="tx2"/>
                </a:solidFill>
                <a:cs typeface="Arial" panose="020B0604020202020204" pitchFamily="34" charset="0"/>
              </a:rPr>
              <a:t>)</a:t>
            </a:r>
          </a:p>
          <a:p>
            <a:pPr marL="189000" lvl="1" indent="-189000">
              <a:spcBef>
                <a:spcPts val="100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sk-SK" sz="1800" dirty="0">
                <a:solidFill>
                  <a:schemeClr val="tx2"/>
                </a:solidFill>
                <a:cs typeface="Arial" panose="020B0604020202020204" pitchFamily="34" charset="0"/>
              </a:rPr>
              <a:t>zvýšený počet patentov na </a:t>
            </a:r>
            <a:r>
              <a:rPr lang="sk-SK" sz="1800" b="1" dirty="0">
                <a:solidFill>
                  <a:srgbClr val="899E00"/>
                </a:solidFill>
                <a:cs typeface="Arial" panose="020B0604020202020204" pitchFamily="34" charset="0"/>
              </a:rPr>
              <a:t>technológie riadenia pracovníkov založeného na umelej inteligencii</a:t>
            </a:r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323528" y="4286"/>
            <a:ext cx="7110265" cy="623248"/>
          </a:xfrm>
          <a:prstGeom prst="rect">
            <a:avLst/>
          </a:prstGeom>
        </p:spPr>
        <p:txBody>
          <a:bodyPr vert="horz" lIns="68580" tIns="34290" rIns="68580" bIns="3429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k-SK" sz="2000" b="1" dirty="0">
                <a:solidFill>
                  <a:srgbClr val="003399"/>
                </a:solidFill>
                <a:ea typeface=""/>
              </a:rPr>
              <a:t>Fakty a čísla – zavádzanie systémov riadenia pracovníkov založeného na umelej inteligencii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05776C-5A84-740F-8618-0C9E369D24B3}"/>
              </a:ext>
            </a:extLst>
          </p:cNvPr>
          <p:cNvSpPr/>
          <p:nvPr/>
        </p:nvSpPr>
        <p:spPr>
          <a:xfrm>
            <a:off x="6012160" y="648402"/>
            <a:ext cx="2996732" cy="4495098"/>
          </a:xfrm>
          <a:custGeom>
            <a:avLst/>
            <a:gdLst>
              <a:gd name="connsiteX0" fmla="*/ 0 w 3600400"/>
              <a:gd name="connsiteY0" fmla="*/ 0 h 4464496"/>
              <a:gd name="connsiteX1" fmla="*/ 3600400 w 3600400"/>
              <a:gd name="connsiteY1" fmla="*/ 0 h 4464496"/>
              <a:gd name="connsiteX2" fmla="*/ 3600400 w 3600400"/>
              <a:gd name="connsiteY2" fmla="*/ 4464496 h 4464496"/>
              <a:gd name="connsiteX3" fmla="*/ 0 w 3600400"/>
              <a:gd name="connsiteY3" fmla="*/ 4464496 h 4464496"/>
              <a:gd name="connsiteX4" fmla="*/ 0 w 3600400"/>
              <a:gd name="connsiteY4" fmla="*/ 0 h 4464496"/>
              <a:gd name="connsiteX0" fmla="*/ 0 w 3600400"/>
              <a:gd name="connsiteY0" fmla="*/ 0 h 4464496"/>
              <a:gd name="connsiteX1" fmla="*/ 2897015 w 3600400"/>
              <a:gd name="connsiteY1" fmla="*/ 17584 h 4464496"/>
              <a:gd name="connsiteX2" fmla="*/ 3600400 w 3600400"/>
              <a:gd name="connsiteY2" fmla="*/ 4464496 h 4464496"/>
              <a:gd name="connsiteX3" fmla="*/ 0 w 3600400"/>
              <a:gd name="connsiteY3" fmla="*/ 4464496 h 4464496"/>
              <a:gd name="connsiteX4" fmla="*/ 0 w 3600400"/>
              <a:gd name="connsiteY4" fmla="*/ 0 h 4464496"/>
              <a:gd name="connsiteX0" fmla="*/ 0 w 3600400"/>
              <a:gd name="connsiteY0" fmla="*/ 0 h 4464496"/>
              <a:gd name="connsiteX1" fmla="*/ 2897015 w 3600400"/>
              <a:gd name="connsiteY1" fmla="*/ 17584 h 4464496"/>
              <a:gd name="connsiteX2" fmla="*/ 3600400 w 3600400"/>
              <a:gd name="connsiteY2" fmla="*/ 4464496 h 4464496"/>
              <a:gd name="connsiteX3" fmla="*/ 0 w 3600400"/>
              <a:gd name="connsiteY3" fmla="*/ 4464496 h 4464496"/>
              <a:gd name="connsiteX4" fmla="*/ 0 w 3600400"/>
              <a:gd name="connsiteY4" fmla="*/ 0 h 4464496"/>
              <a:gd name="connsiteX0" fmla="*/ 0 w 3301462"/>
              <a:gd name="connsiteY0" fmla="*/ 315108 h 4779604"/>
              <a:gd name="connsiteX1" fmla="*/ 2897015 w 3301462"/>
              <a:gd name="connsiteY1" fmla="*/ 332692 h 4779604"/>
              <a:gd name="connsiteX2" fmla="*/ 3301462 w 3301462"/>
              <a:gd name="connsiteY2" fmla="*/ 4762019 h 4779604"/>
              <a:gd name="connsiteX3" fmla="*/ 0 w 3301462"/>
              <a:gd name="connsiteY3" fmla="*/ 4779604 h 4779604"/>
              <a:gd name="connsiteX4" fmla="*/ 0 w 3301462"/>
              <a:gd name="connsiteY4" fmla="*/ 315108 h 4779604"/>
              <a:gd name="connsiteX0" fmla="*/ 0 w 3511679"/>
              <a:gd name="connsiteY0" fmla="*/ 315108 h 4779604"/>
              <a:gd name="connsiteX1" fmla="*/ 2897015 w 3511679"/>
              <a:gd name="connsiteY1" fmla="*/ 332692 h 4779604"/>
              <a:gd name="connsiteX2" fmla="*/ 3301462 w 3511679"/>
              <a:gd name="connsiteY2" fmla="*/ 4762019 h 4779604"/>
              <a:gd name="connsiteX3" fmla="*/ 0 w 3511679"/>
              <a:gd name="connsiteY3" fmla="*/ 4779604 h 4779604"/>
              <a:gd name="connsiteX4" fmla="*/ 0 w 3511679"/>
              <a:gd name="connsiteY4" fmla="*/ 315108 h 4779604"/>
              <a:gd name="connsiteX0" fmla="*/ 0 w 3503242"/>
              <a:gd name="connsiteY0" fmla="*/ 56591 h 4521087"/>
              <a:gd name="connsiteX1" fmla="*/ 2897015 w 3503242"/>
              <a:gd name="connsiteY1" fmla="*/ 74175 h 4521087"/>
              <a:gd name="connsiteX2" fmla="*/ 2994058 w 3503242"/>
              <a:gd name="connsiteY2" fmla="*/ 1011672 h 4521087"/>
              <a:gd name="connsiteX3" fmla="*/ 3301462 w 3503242"/>
              <a:gd name="connsiteY3" fmla="*/ 4503502 h 4521087"/>
              <a:gd name="connsiteX4" fmla="*/ 0 w 3503242"/>
              <a:gd name="connsiteY4" fmla="*/ 4521087 h 4521087"/>
              <a:gd name="connsiteX5" fmla="*/ 0 w 3503242"/>
              <a:gd name="connsiteY5" fmla="*/ 56591 h 4521087"/>
              <a:gd name="connsiteX0" fmla="*/ 0 w 3445180"/>
              <a:gd name="connsiteY0" fmla="*/ 56591 h 4521087"/>
              <a:gd name="connsiteX1" fmla="*/ 2897015 w 3445180"/>
              <a:gd name="connsiteY1" fmla="*/ 74175 h 4521087"/>
              <a:gd name="connsiteX2" fmla="*/ 2994058 w 3445180"/>
              <a:gd name="connsiteY2" fmla="*/ 1011672 h 4521087"/>
              <a:gd name="connsiteX3" fmla="*/ 3231124 w 3445180"/>
              <a:gd name="connsiteY3" fmla="*/ 4521087 h 4521087"/>
              <a:gd name="connsiteX4" fmla="*/ 0 w 3445180"/>
              <a:gd name="connsiteY4" fmla="*/ 4521087 h 4521087"/>
              <a:gd name="connsiteX5" fmla="*/ 0 w 3445180"/>
              <a:gd name="connsiteY5" fmla="*/ 56591 h 4521087"/>
              <a:gd name="connsiteX0" fmla="*/ 0 w 3479573"/>
              <a:gd name="connsiteY0" fmla="*/ 56591 h 4521087"/>
              <a:gd name="connsiteX1" fmla="*/ 2897015 w 3479573"/>
              <a:gd name="connsiteY1" fmla="*/ 74175 h 4521087"/>
              <a:gd name="connsiteX2" fmla="*/ 2994058 w 3479573"/>
              <a:gd name="connsiteY2" fmla="*/ 1011672 h 4521087"/>
              <a:gd name="connsiteX3" fmla="*/ 3231124 w 3479573"/>
              <a:gd name="connsiteY3" fmla="*/ 4521087 h 4521087"/>
              <a:gd name="connsiteX4" fmla="*/ 0 w 3479573"/>
              <a:gd name="connsiteY4" fmla="*/ 4521087 h 4521087"/>
              <a:gd name="connsiteX5" fmla="*/ 0 w 3479573"/>
              <a:gd name="connsiteY5" fmla="*/ 56591 h 4521087"/>
              <a:gd name="connsiteX0" fmla="*/ 0 w 3472995"/>
              <a:gd name="connsiteY0" fmla="*/ 58539 h 4523035"/>
              <a:gd name="connsiteX1" fmla="*/ 2897015 w 3472995"/>
              <a:gd name="connsiteY1" fmla="*/ 76123 h 4523035"/>
              <a:gd name="connsiteX2" fmla="*/ 2958889 w 3472995"/>
              <a:gd name="connsiteY2" fmla="*/ 1039997 h 4523035"/>
              <a:gd name="connsiteX3" fmla="*/ 3231124 w 3472995"/>
              <a:gd name="connsiteY3" fmla="*/ 4523035 h 4523035"/>
              <a:gd name="connsiteX4" fmla="*/ 0 w 3472995"/>
              <a:gd name="connsiteY4" fmla="*/ 4523035 h 4523035"/>
              <a:gd name="connsiteX5" fmla="*/ 0 w 3472995"/>
              <a:gd name="connsiteY5" fmla="*/ 58539 h 4523035"/>
              <a:gd name="connsiteX0" fmla="*/ 0 w 3472995"/>
              <a:gd name="connsiteY0" fmla="*/ 91718 h 4556214"/>
              <a:gd name="connsiteX1" fmla="*/ 2861845 w 3472995"/>
              <a:gd name="connsiteY1" fmla="*/ 65341 h 4556214"/>
              <a:gd name="connsiteX2" fmla="*/ 2958889 w 3472995"/>
              <a:gd name="connsiteY2" fmla="*/ 1073176 h 4556214"/>
              <a:gd name="connsiteX3" fmla="*/ 3231124 w 3472995"/>
              <a:gd name="connsiteY3" fmla="*/ 4556214 h 4556214"/>
              <a:gd name="connsiteX4" fmla="*/ 0 w 3472995"/>
              <a:gd name="connsiteY4" fmla="*/ 4556214 h 4556214"/>
              <a:gd name="connsiteX5" fmla="*/ 0 w 3472995"/>
              <a:gd name="connsiteY5" fmla="*/ 91718 h 4556214"/>
              <a:gd name="connsiteX0" fmla="*/ 0 w 3472995"/>
              <a:gd name="connsiteY0" fmla="*/ 26377 h 4490873"/>
              <a:gd name="connsiteX1" fmla="*/ 2861845 w 3472995"/>
              <a:gd name="connsiteY1" fmla="*/ 0 h 4490873"/>
              <a:gd name="connsiteX2" fmla="*/ 2958889 w 3472995"/>
              <a:gd name="connsiteY2" fmla="*/ 1007835 h 4490873"/>
              <a:gd name="connsiteX3" fmla="*/ 3231124 w 3472995"/>
              <a:gd name="connsiteY3" fmla="*/ 4490873 h 4490873"/>
              <a:gd name="connsiteX4" fmla="*/ 0 w 3472995"/>
              <a:gd name="connsiteY4" fmla="*/ 4490873 h 4490873"/>
              <a:gd name="connsiteX5" fmla="*/ 0 w 3472995"/>
              <a:gd name="connsiteY5" fmla="*/ 26377 h 4490873"/>
              <a:gd name="connsiteX0" fmla="*/ 0 w 3509197"/>
              <a:gd name="connsiteY0" fmla="*/ 26377 h 4517250"/>
              <a:gd name="connsiteX1" fmla="*/ 2861845 w 3509197"/>
              <a:gd name="connsiteY1" fmla="*/ 0 h 4517250"/>
              <a:gd name="connsiteX2" fmla="*/ 2958889 w 3509197"/>
              <a:gd name="connsiteY2" fmla="*/ 1007835 h 4517250"/>
              <a:gd name="connsiteX3" fmla="*/ 3275085 w 3509197"/>
              <a:gd name="connsiteY3" fmla="*/ 4517250 h 4517250"/>
              <a:gd name="connsiteX4" fmla="*/ 0 w 3509197"/>
              <a:gd name="connsiteY4" fmla="*/ 4490873 h 4517250"/>
              <a:gd name="connsiteX5" fmla="*/ 0 w 3509197"/>
              <a:gd name="connsiteY5" fmla="*/ 26377 h 4517250"/>
              <a:gd name="connsiteX0" fmla="*/ 0 w 3524437"/>
              <a:gd name="connsiteY0" fmla="*/ 130204 h 4575508"/>
              <a:gd name="connsiteX1" fmla="*/ 2877085 w 3524437"/>
              <a:gd name="connsiteY1" fmla="*/ 58258 h 4575508"/>
              <a:gd name="connsiteX2" fmla="*/ 2974129 w 3524437"/>
              <a:gd name="connsiteY2" fmla="*/ 1066093 h 4575508"/>
              <a:gd name="connsiteX3" fmla="*/ 3290325 w 3524437"/>
              <a:gd name="connsiteY3" fmla="*/ 4575508 h 4575508"/>
              <a:gd name="connsiteX4" fmla="*/ 15240 w 3524437"/>
              <a:gd name="connsiteY4" fmla="*/ 4549131 h 4575508"/>
              <a:gd name="connsiteX5" fmla="*/ 0 w 3524437"/>
              <a:gd name="connsiteY5" fmla="*/ 130204 h 4575508"/>
              <a:gd name="connsiteX0" fmla="*/ 0 w 3524437"/>
              <a:gd name="connsiteY0" fmla="*/ 52199 h 4497503"/>
              <a:gd name="connsiteX1" fmla="*/ 3113305 w 3524437"/>
              <a:gd name="connsiteY1" fmla="*/ 86579 h 4497503"/>
              <a:gd name="connsiteX2" fmla="*/ 2974129 w 3524437"/>
              <a:gd name="connsiteY2" fmla="*/ 988088 h 4497503"/>
              <a:gd name="connsiteX3" fmla="*/ 3290325 w 3524437"/>
              <a:gd name="connsiteY3" fmla="*/ 4497503 h 4497503"/>
              <a:gd name="connsiteX4" fmla="*/ 15240 w 3524437"/>
              <a:gd name="connsiteY4" fmla="*/ 4471126 h 4497503"/>
              <a:gd name="connsiteX5" fmla="*/ 0 w 3524437"/>
              <a:gd name="connsiteY5" fmla="*/ 52199 h 4497503"/>
              <a:gd name="connsiteX0" fmla="*/ 0 w 3524437"/>
              <a:gd name="connsiteY0" fmla="*/ 9703 h 4455007"/>
              <a:gd name="connsiteX1" fmla="*/ 3113305 w 3524437"/>
              <a:gd name="connsiteY1" fmla="*/ 44083 h 4455007"/>
              <a:gd name="connsiteX2" fmla="*/ 2974129 w 3524437"/>
              <a:gd name="connsiteY2" fmla="*/ 945592 h 4455007"/>
              <a:gd name="connsiteX3" fmla="*/ 3290325 w 3524437"/>
              <a:gd name="connsiteY3" fmla="*/ 4455007 h 4455007"/>
              <a:gd name="connsiteX4" fmla="*/ 15240 w 3524437"/>
              <a:gd name="connsiteY4" fmla="*/ 4428630 h 4455007"/>
              <a:gd name="connsiteX5" fmla="*/ 0 w 3524437"/>
              <a:gd name="connsiteY5" fmla="*/ 9703 h 4455007"/>
              <a:gd name="connsiteX0" fmla="*/ 0 w 3528410"/>
              <a:gd name="connsiteY0" fmla="*/ 53269 h 4498573"/>
              <a:gd name="connsiteX1" fmla="*/ 3113305 w 3528410"/>
              <a:gd name="connsiteY1" fmla="*/ 87649 h 4498573"/>
              <a:gd name="connsiteX2" fmla="*/ 2996989 w 3528410"/>
              <a:gd name="connsiteY2" fmla="*/ 1004348 h 4498573"/>
              <a:gd name="connsiteX3" fmla="*/ 3290325 w 3528410"/>
              <a:gd name="connsiteY3" fmla="*/ 4498573 h 4498573"/>
              <a:gd name="connsiteX4" fmla="*/ 15240 w 3528410"/>
              <a:gd name="connsiteY4" fmla="*/ 4472196 h 4498573"/>
              <a:gd name="connsiteX5" fmla="*/ 0 w 3528410"/>
              <a:gd name="connsiteY5" fmla="*/ 53269 h 4498573"/>
              <a:gd name="connsiteX0" fmla="*/ 0 w 3535792"/>
              <a:gd name="connsiteY0" fmla="*/ 53269 h 4498573"/>
              <a:gd name="connsiteX1" fmla="*/ 3113305 w 3535792"/>
              <a:gd name="connsiteY1" fmla="*/ 87649 h 4498573"/>
              <a:gd name="connsiteX2" fmla="*/ 2996989 w 3535792"/>
              <a:gd name="connsiteY2" fmla="*/ 1004348 h 4498573"/>
              <a:gd name="connsiteX3" fmla="*/ 3290325 w 3535792"/>
              <a:gd name="connsiteY3" fmla="*/ 4498573 h 4498573"/>
              <a:gd name="connsiteX4" fmla="*/ 15240 w 3535792"/>
              <a:gd name="connsiteY4" fmla="*/ 4472196 h 4498573"/>
              <a:gd name="connsiteX5" fmla="*/ 0 w 3535792"/>
              <a:gd name="connsiteY5" fmla="*/ 53269 h 4498573"/>
              <a:gd name="connsiteX0" fmla="*/ 0 w 3535792"/>
              <a:gd name="connsiteY0" fmla="*/ 5714 h 4451018"/>
              <a:gd name="connsiteX1" fmla="*/ 3113305 w 3535792"/>
              <a:gd name="connsiteY1" fmla="*/ 40094 h 4451018"/>
              <a:gd name="connsiteX2" fmla="*/ 2996989 w 3535792"/>
              <a:gd name="connsiteY2" fmla="*/ 956793 h 4451018"/>
              <a:gd name="connsiteX3" fmla="*/ 3290325 w 3535792"/>
              <a:gd name="connsiteY3" fmla="*/ 4451018 h 4451018"/>
              <a:gd name="connsiteX4" fmla="*/ 15240 w 3535792"/>
              <a:gd name="connsiteY4" fmla="*/ 4424641 h 4451018"/>
              <a:gd name="connsiteX5" fmla="*/ 0 w 3535792"/>
              <a:gd name="connsiteY5" fmla="*/ 5714 h 4451018"/>
              <a:gd name="connsiteX0" fmla="*/ 0 w 3535792"/>
              <a:gd name="connsiteY0" fmla="*/ 7856 h 4453160"/>
              <a:gd name="connsiteX1" fmla="*/ 3113305 w 3535792"/>
              <a:gd name="connsiteY1" fmla="*/ 42236 h 4453160"/>
              <a:gd name="connsiteX2" fmla="*/ 2996989 w 3535792"/>
              <a:gd name="connsiteY2" fmla="*/ 958935 h 4453160"/>
              <a:gd name="connsiteX3" fmla="*/ 3290325 w 3535792"/>
              <a:gd name="connsiteY3" fmla="*/ 4453160 h 4453160"/>
              <a:gd name="connsiteX4" fmla="*/ 15240 w 3535792"/>
              <a:gd name="connsiteY4" fmla="*/ 4426783 h 4453160"/>
              <a:gd name="connsiteX5" fmla="*/ 0 w 3535792"/>
              <a:gd name="connsiteY5" fmla="*/ 7856 h 4453160"/>
              <a:gd name="connsiteX0" fmla="*/ 0 w 3535792"/>
              <a:gd name="connsiteY0" fmla="*/ 8892 h 4454196"/>
              <a:gd name="connsiteX1" fmla="*/ 3113305 w 3535792"/>
              <a:gd name="connsiteY1" fmla="*/ 43272 h 4454196"/>
              <a:gd name="connsiteX2" fmla="*/ 2996989 w 3535792"/>
              <a:gd name="connsiteY2" fmla="*/ 959971 h 4454196"/>
              <a:gd name="connsiteX3" fmla="*/ 3290325 w 3535792"/>
              <a:gd name="connsiteY3" fmla="*/ 4454196 h 4454196"/>
              <a:gd name="connsiteX4" fmla="*/ 15240 w 3535792"/>
              <a:gd name="connsiteY4" fmla="*/ 4427819 h 4454196"/>
              <a:gd name="connsiteX5" fmla="*/ 0 w 3535792"/>
              <a:gd name="connsiteY5" fmla="*/ 8892 h 4454196"/>
              <a:gd name="connsiteX0" fmla="*/ 0 w 3535792"/>
              <a:gd name="connsiteY0" fmla="*/ 8892 h 4454196"/>
              <a:gd name="connsiteX1" fmla="*/ 3113305 w 3535792"/>
              <a:gd name="connsiteY1" fmla="*/ 43272 h 4454196"/>
              <a:gd name="connsiteX2" fmla="*/ 2996989 w 3535792"/>
              <a:gd name="connsiteY2" fmla="*/ 959971 h 4454196"/>
              <a:gd name="connsiteX3" fmla="*/ 3290325 w 3535792"/>
              <a:gd name="connsiteY3" fmla="*/ 4454196 h 4454196"/>
              <a:gd name="connsiteX4" fmla="*/ 15240 w 3535792"/>
              <a:gd name="connsiteY4" fmla="*/ 4413580 h 4454196"/>
              <a:gd name="connsiteX5" fmla="*/ 0 w 3535792"/>
              <a:gd name="connsiteY5" fmla="*/ 8892 h 4454196"/>
              <a:gd name="connsiteX0" fmla="*/ 0 w 3522561"/>
              <a:gd name="connsiteY0" fmla="*/ 8892 h 4430462"/>
              <a:gd name="connsiteX1" fmla="*/ 3113305 w 3522561"/>
              <a:gd name="connsiteY1" fmla="*/ 43272 h 4430462"/>
              <a:gd name="connsiteX2" fmla="*/ 2996989 w 3522561"/>
              <a:gd name="connsiteY2" fmla="*/ 959971 h 4430462"/>
              <a:gd name="connsiteX3" fmla="*/ 3290325 w 3522561"/>
              <a:gd name="connsiteY3" fmla="*/ 4430462 h 4430462"/>
              <a:gd name="connsiteX4" fmla="*/ 15240 w 3522561"/>
              <a:gd name="connsiteY4" fmla="*/ 4413580 h 4430462"/>
              <a:gd name="connsiteX5" fmla="*/ 0 w 3522561"/>
              <a:gd name="connsiteY5" fmla="*/ 8892 h 4430462"/>
              <a:gd name="connsiteX0" fmla="*/ 0 w 3522561"/>
              <a:gd name="connsiteY0" fmla="*/ 8892 h 4430462"/>
              <a:gd name="connsiteX1" fmla="*/ 3113305 w 3522561"/>
              <a:gd name="connsiteY1" fmla="*/ 43272 h 4430462"/>
              <a:gd name="connsiteX2" fmla="*/ 2996989 w 3522561"/>
              <a:gd name="connsiteY2" fmla="*/ 959971 h 4430462"/>
              <a:gd name="connsiteX3" fmla="*/ 3290325 w 3522561"/>
              <a:gd name="connsiteY3" fmla="*/ 4430462 h 4430462"/>
              <a:gd name="connsiteX4" fmla="*/ 15240 w 3522561"/>
              <a:gd name="connsiteY4" fmla="*/ 4399341 h 4430462"/>
              <a:gd name="connsiteX5" fmla="*/ 0 w 3522561"/>
              <a:gd name="connsiteY5" fmla="*/ 8892 h 4430462"/>
              <a:gd name="connsiteX0" fmla="*/ 0 w 3510347"/>
              <a:gd name="connsiteY0" fmla="*/ 8892 h 4406728"/>
              <a:gd name="connsiteX1" fmla="*/ 3113305 w 3510347"/>
              <a:gd name="connsiteY1" fmla="*/ 43272 h 4406728"/>
              <a:gd name="connsiteX2" fmla="*/ 2996989 w 3510347"/>
              <a:gd name="connsiteY2" fmla="*/ 959971 h 4406728"/>
              <a:gd name="connsiteX3" fmla="*/ 3276038 w 3510347"/>
              <a:gd name="connsiteY3" fmla="*/ 4406728 h 4406728"/>
              <a:gd name="connsiteX4" fmla="*/ 15240 w 3510347"/>
              <a:gd name="connsiteY4" fmla="*/ 4399341 h 4406728"/>
              <a:gd name="connsiteX5" fmla="*/ 0 w 3510347"/>
              <a:gd name="connsiteY5" fmla="*/ 8892 h 4406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10347" h="4406728">
                <a:moveTo>
                  <a:pt x="0" y="8892"/>
                </a:moveTo>
                <a:cubicBezTo>
                  <a:pt x="959028" y="-15090"/>
                  <a:pt x="2895747" y="13869"/>
                  <a:pt x="3113305" y="43272"/>
                </a:cubicBezTo>
                <a:cubicBezTo>
                  <a:pt x="3330863" y="72675"/>
                  <a:pt x="2969867" y="232728"/>
                  <a:pt x="2996989" y="959971"/>
                </a:cubicBezTo>
                <a:cubicBezTo>
                  <a:pt x="3024111" y="1687214"/>
                  <a:pt x="3924516" y="2860533"/>
                  <a:pt x="3276038" y="4406728"/>
                </a:cubicBezTo>
                <a:lnTo>
                  <a:pt x="15240" y="4399341"/>
                </a:lnTo>
                <a:lnTo>
                  <a:pt x="0" y="8892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76735" t="984" r="-48149" b="-984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18B890-B136-BACC-EBA2-7E7E1A3FAD08}"/>
              </a:ext>
            </a:extLst>
          </p:cNvPr>
          <p:cNvSpPr txBox="1"/>
          <p:nvPr/>
        </p:nvSpPr>
        <p:spPr>
          <a:xfrm rot="16200000">
            <a:off x="4960060" y="3905706"/>
            <a:ext cx="230425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700"/>
              <a:t>© iStockphoto/FG Trade</a:t>
            </a:r>
          </a:p>
        </p:txBody>
      </p:sp>
    </p:spTree>
    <p:extLst>
      <p:ext uri="{BB962C8B-B14F-4D97-AF65-F5344CB8AC3E}">
        <p14:creationId xmlns:p14="http://schemas.microsoft.com/office/powerpoint/2010/main" val="2043718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3400" y="21853"/>
            <a:ext cx="9409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>
                <a:solidFill>
                  <a:schemeClr val="accent1"/>
                </a:solidFill>
                <a:latin typeface="+mj-lt"/>
              </a:rPr>
              <a:t>Fakty a čísla: digitálne technológie a psychosociálne riziká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00000000-0008-0000-01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2318345"/>
              </p:ext>
            </p:extLst>
          </p:nvPr>
        </p:nvGraphicFramePr>
        <p:xfrm>
          <a:off x="1821518" y="1040290"/>
          <a:ext cx="6333594" cy="39797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Τίτλος 1">
            <a:extLst>
              <a:ext uri="{FF2B5EF4-FFF2-40B4-BE49-F238E27FC236}">
                <a16:creationId xmlns:a16="http://schemas.microsoft.com/office/drawing/2014/main" id="{63BC0F4A-E9EB-46D7-9E38-915E0FE9827C}"/>
              </a:ext>
            </a:extLst>
          </p:cNvPr>
          <p:cNvSpPr txBox="1">
            <a:spLocks/>
          </p:cNvSpPr>
          <p:nvPr/>
        </p:nvSpPr>
        <p:spPr>
          <a:xfrm>
            <a:off x="323528" y="741696"/>
            <a:ext cx="8145203" cy="353943"/>
          </a:xfrm>
          <a:prstGeom prst="rect">
            <a:avLst/>
          </a:prstGeom>
        </p:spPr>
        <p:txBody>
          <a:bodyPr vert="horz" lIns="91440" tIns="45720" rIns="91440" bIns="45720" rtlCol="0" anchor="b">
            <a:sp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k-SK" sz="1700" dirty="0">
                <a:solidFill>
                  <a:srgbClr val="899E00"/>
                </a:solidFill>
              </a:rPr>
              <a:t>EU-OSHA, prieskum ESENER 2019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7DB1018-6BE1-4906-A137-24C207EC06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8741019"/>
              </p:ext>
            </p:extLst>
          </p:nvPr>
        </p:nvGraphicFramePr>
        <p:xfrm>
          <a:off x="380068" y="1293016"/>
          <a:ext cx="2882900" cy="33004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22500">
                  <a:extLst>
                    <a:ext uri="{9D8B030D-6E8A-4147-A177-3AD203B41FA5}">
                      <a16:colId xmlns:a16="http://schemas.microsoft.com/office/drawing/2014/main" val="2964977439"/>
                    </a:ext>
                  </a:extLst>
                </a:gridCol>
                <a:gridCol w="660400">
                  <a:extLst>
                    <a:ext uri="{9D8B030D-6E8A-4147-A177-3AD203B41FA5}">
                      <a16:colId xmlns:a16="http://schemas.microsoft.com/office/drawing/2014/main" val="1382755800"/>
                    </a:ext>
                  </a:extLst>
                </a:gridCol>
              </a:tblGrid>
              <a:tr h="338504">
                <a:tc rowSpan="2">
                  <a:txBody>
                    <a:bodyPr/>
                    <a:lstStyle/>
                    <a:p>
                      <a:pPr algn="l" fontAlgn="ctr"/>
                      <a:r>
                        <a:rPr lang="sk-SK" sz="900" b="1" u="none" strike="noStrike">
                          <a:effectLst/>
                        </a:rPr>
                        <a:t>Osobné počítače na stálych pracoviskách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u="none" strike="noStrike">
                          <a:effectLst/>
                        </a:rPr>
                        <a:t>Nedostupné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27382304"/>
                  </a:ext>
                </a:extLst>
              </a:tr>
              <a:tr h="21156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u="none" strike="noStrike">
                          <a:effectLst/>
                        </a:rPr>
                        <a:t>Dostupné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40623199"/>
                  </a:ext>
                </a:extLst>
              </a:tr>
              <a:tr h="338504">
                <a:tc rowSpan="2">
                  <a:txBody>
                    <a:bodyPr/>
                    <a:lstStyle/>
                    <a:p>
                      <a:pPr algn="l" fontAlgn="ctr"/>
                      <a:r>
                        <a:rPr lang="sk-SK" sz="900" b="1" u="none" strike="noStrike">
                          <a:effectLst/>
                        </a:rPr>
                        <a:t>Notebooky, tablety, smartfóny alebo iné mobilné počítačové zariadenia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u="none" strike="noStrike">
                          <a:effectLst/>
                        </a:rPr>
                        <a:t>Nedostupné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4489450"/>
                  </a:ext>
                </a:extLst>
              </a:tr>
              <a:tr h="21156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u="none" strike="noStrike">
                          <a:effectLst/>
                        </a:rPr>
                        <a:t>Dostupné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87665122"/>
                  </a:ext>
                </a:extLst>
              </a:tr>
              <a:tr h="338504">
                <a:tc rowSpan="2">
                  <a:txBody>
                    <a:bodyPr/>
                    <a:lstStyle/>
                    <a:p>
                      <a:pPr algn="l" fontAlgn="ctr"/>
                      <a:r>
                        <a:rPr lang="sk-SK" sz="900" b="1" u="none" strike="noStrike" dirty="0">
                          <a:effectLst/>
                        </a:rPr>
                        <a:t>Roboty v interakcii s pracovníkmi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u="none" strike="noStrike">
                          <a:effectLst/>
                        </a:rPr>
                        <a:t>Nedostupné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3743176"/>
                  </a:ext>
                </a:extLst>
              </a:tr>
              <a:tr h="21156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u="none" strike="noStrike">
                          <a:effectLst/>
                        </a:rPr>
                        <a:t>Dostupné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24117683"/>
                  </a:ext>
                </a:extLst>
              </a:tr>
              <a:tr h="338504">
                <a:tc rowSpan="2">
                  <a:txBody>
                    <a:bodyPr/>
                    <a:lstStyle/>
                    <a:p>
                      <a:pPr algn="l" fontAlgn="ctr"/>
                      <a:r>
                        <a:rPr lang="sk-SK" sz="900" b="1" u="none" strike="noStrike">
                          <a:effectLst/>
                        </a:rPr>
                        <a:t>Stroje, systémy alebo počítače určujúce pracovnú náplň alebo pracovné tempo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u="none" strike="noStrike">
                          <a:effectLst/>
                        </a:rPr>
                        <a:t>Nedostupné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91723234"/>
                  </a:ext>
                </a:extLst>
              </a:tr>
              <a:tr h="21156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u="none" strike="noStrike">
                          <a:effectLst/>
                        </a:rPr>
                        <a:t>Dostupné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76748327"/>
                  </a:ext>
                </a:extLst>
              </a:tr>
              <a:tr h="338504">
                <a:tc rowSpan="2">
                  <a:txBody>
                    <a:bodyPr/>
                    <a:lstStyle/>
                    <a:p>
                      <a:pPr algn="l" fontAlgn="ctr"/>
                      <a:r>
                        <a:rPr lang="sk-SK" sz="900" b="1" u="none" strike="noStrike">
                          <a:effectLst/>
                        </a:rPr>
                        <a:t>Stroje, systémy alebo počítače monitorujúce výkonnosť zamestnancov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u="none" strike="noStrike">
                          <a:effectLst/>
                        </a:rPr>
                        <a:t>Nedostupné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94843434"/>
                  </a:ext>
                </a:extLst>
              </a:tr>
              <a:tr h="21156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u="none" strike="noStrike">
                          <a:effectLst/>
                        </a:rPr>
                        <a:t>Dostupné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35333647"/>
                  </a:ext>
                </a:extLst>
              </a:tr>
              <a:tr h="338504">
                <a:tc rowSpan="2">
                  <a:txBody>
                    <a:bodyPr/>
                    <a:lstStyle/>
                    <a:p>
                      <a:pPr algn="l" fontAlgn="ctr"/>
                      <a:r>
                        <a:rPr lang="sk-SK" sz="900" b="1" u="none" strike="noStrike">
                          <a:effectLst/>
                        </a:rPr>
                        <a:t>Nositeľné zariadenia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u="none" strike="noStrike">
                          <a:effectLst/>
                        </a:rPr>
                        <a:t>Nedostupné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28061025"/>
                  </a:ext>
                </a:extLst>
              </a:tr>
              <a:tr h="21156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u="none" strike="noStrike" dirty="0">
                          <a:effectLst/>
                        </a:rPr>
                        <a:t>Dostupné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0633605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3E5EC7F-8988-4237-B483-D11D58965220}"/>
              </a:ext>
            </a:extLst>
          </p:cNvPr>
          <p:cNvSpPr txBox="1"/>
          <p:nvPr/>
        </p:nvSpPr>
        <p:spPr>
          <a:xfrm flipH="1">
            <a:off x="6835700" y="699542"/>
            <a:ext cx="2200796" cy="132343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k-SK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 je prítomná technológia, je pravdepodobnejšie, že sa uvedú </a:t>
            </a:r>
            <a:r>
              <a:rPr lang="sk-SK" sz="1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psychosociálne</a:t>
            </a:r>
            <a:r>
              <a:rPr lang="sk-SK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riziká</a:t>
            </a:r>
          </a:p>
        </p:txBody>
      </p:sp>
      <p:sp>
        <p:nvSpPr>
          <p:cNvPr id="4" name="Arrow: Left 3">
            <a:extLst>
              <a:ext uri="{FF2B5EF4-FFF2-40B4-BE49-F238E27FC236}">
                <a16:creationId xmlns:a16="http://schemas.microsoft.com/office/drawing/2014/main" id="{D5B78FDE-91BF-4ADD-A290-D1EB1E86190F}"/>
              </a:ext>
            </a:extLst>
          </p:cNvPr>
          <p:cNvSpPr/>
          <p:nvPr/>
        </p:nvSpPr>
        <p:spPr>
          <a:xfrm>
            <a:off x="6316945" y="1620700"/>
            <a:ext cx="417506" cy="197069"/>
          </a:xfrm>
          <a:prstGeom prst="lef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Left 19">
            <a:extLst>
              <a:ext uri="{FF2B5EF4-FFF2-40B4-BE49-F238E27FC236}">
                <a16:creationId xmlns:a16="http://schemas.microsoft.com/office/drawing/2014/main" id="{DB5120F9-7269-42A6-B1C4-17EF2AD1D7C7}"/>
              </a:ext>
            </a:extLst>
          </p:cNvPr>
          <p:cNvSpPr/>
          <p:nvPr/>
        </p:nvSpPr>
        <p:spPr>
          <a:xfrm>
            <a:off x="6525698" y="2197766"/>
            <a:ext cx="417506" cy="197069"/>
          </a:xfrm>
          <a:prstGeom prst="lef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Arrow: Left 20">
            <a:extLst>
              <a:ext uri="{FF2B5EF4-FFF2-40B4-BE49-F238E27FC236}">
                <a16:creationId xmlns:a16="http://schemas.microsoft.com/office/drawing/2014/main" id="{EC7E4A79-0B1F-4E5B-AA46-BA995E291598}"/>
              </a:ext>
            </a:extLst>
          </p:cNvPr>
          <p:cNvSpPr/>
          <p:nvPr/>
        </p:nvSpPr>
        <p:spPr>
          <a:xfrm>
            <a:off x="6981218" y="2746154"/>
            <a:ext cx="417506" cy="197069"/>
          </a:xfrm>
          <a:prstGeom prst="lef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Arrow: Left 21">
            <a:extLst>
              <a:ext uri="{FF2B5EF4-FFF2-40B4-BE49-F238E27FC236}">
                <a16:creationId xmlns:a16="http://schemas.microsoft.com/office/drawing/2014/main" id="{88E065C1-DA1F-41F7-903E-E78FE20712C9}"/>
              </a:ext>
            </a:extLst>
          </p:cNvPr>
          <p:cNvSpPr/>
          <p:nvPr/>
        </p:nvSpPr>
        <p:spPr>
          <a:xfrm>
            <a:off x="7113729" y="3298428"/>
            <a:ext cx="417506" cy="197069"/>
          </a:xfrm>
          <a:prstGeom prst="lef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Arrow: Left 22">
            <a:extLst>
              <a:ext uri="{FF2B5EF4-FFF2-40B4-BE49-F238E27FC236}">
                <a16:creationId xmlns:a16="http://schemas.microsoft.com/office/drawing/2014/main" id="{58EA97AF-DCC1-4263-8DBA-C92D040E5A7C}"/>
              </a:ext>
            </a:extLst>
          </p:cNvPr>
          <p:cNvSpPr/>
          <p:nvPr/>
        </p:nvSpPr>
        <p:spPr>
          <a:xfrm>
            <a:off x="7398724" y="3877058"/>
            <a:ext cx="417506" cy="197069"/>
          </a:xfrm>
          <a:prstGeom prst="lef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Left 23">
            <a:extLst>
              <a:ext uri="{FF2B5EF4-FFF2-40B4-BE49-F238E27FC236}">
                <a16:creationId xmlns:a16="http://schemas.microsoft.com/office/drawing/2014/main" id="{B5917B50-BCB9-4C58-A8EC-21E1C2A0518E}"/>
              </a:ext>
            </a:extLst>
          </p:cNvPr>
          <p:cNvSpPr/>
          <p:nvPr/>
        </p:nvSpPr>
        <p:spPr>
          <a:xfrm>
            <a:off x="7189971" y="4399273"/>
            <a:ext cx="417506" cy="197069"/>
          </a:xfrm>
          <a:prstGeom prst="lef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Τίτλος 1">
            <a:extLst>
              <a:ext uri="{FF2B5EF4-FFF2-40B4-BE49-F238E27FC236}">
                <a16:creationId xmlns:a16="http://schemas.microsoft.com/office/drawing/2014/main" id="{FC0EBDB5-1B65-41FA-86A2-21A098FFCDDD}"/>
              </a:ext>
            </a:extLst>
          </p:cNvPr>
          <p:cNvSpPr txBox="1">
            <a:spLocks/>
          </p:cNvSpPr>
          <p:nvPr/>
        </p:nvSpPr>
        <p:spPr>
          <a:xfrm>
            <a:off x="323528" y="1036498"/>
            <a:ext cx="8145203" cy="261610"/>
          </a:xfrm>
          <a:prstGeom prst="rect">
            <a:avLst/>
          </a:prstGeom>
        </p:spPr>
        <p:txBody>
          <a:bodyPr vert="horz" lIns="91440" tIns="45720" rIns="91440" bIns="45720" rtlCol="0" anchor="b">
            <a:sp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k-SK" sz="1100" dirty="0">
                <a:solidFill>
                  <a:schemeClr val="accent1"/>
                </a:solidFill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Pracoviská, ktoré hlásia psychosociálne riziká podľa dostupnosti digitálnych technológií, EÚ27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E0387E-EE01-4654-9D7F-801A5A3BA54E}"/>
              </a:ext>
            </a:extLst>
          </p:cNvPr>
          <p:cNvSpPr txBox="1"/>
          <p:nvPr/>
        </p:nvSpPr>
        <p:spPr>
          <a:xfrm>
            <a:off x="2343622" y="4612611"/>
            <a:ext cx="1796330" cy="246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sk-SK" sz="1000" b="1"/>
              <a:t>Časová tieseň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FF8A46-15FF-4F4A-B339-F9E3FEF34DB2}"/>
              </a:ext>
            </a:extLst>
          </p:cNvPr>
          <p:cNvSpPr txBox="1"/>
          <p:nvPr/>
        </p:nvSpPr>
        <p:spPr>
          <a:xfrm>
            <a:off x="2343622" y="4803998"/>
            <a:ext cx="1796330" cy="246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sk-SK" sz="1000" b="1"/>
              <a:t>Neistota zamestnania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3CE84BF-5795-404D-AA38-003A3BA729CA}"/>
              </a:ext>
            </a:extLst>
          </p:cNvPr>
          <p:cNvSpPr txBox="1"/>
          <p:nvPr/>
        </p:nvSpPr>
        <p:spPr>
          <a:xfrm>
            <a:off x="5220071" y="4612611"/>
            <a:ext cx="3305199" cy="246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sk-SK" sz="1000" b="1" dirty="0"/>
              <a:t>Zlá komunikácia alebo spolupráca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841227B-243D-49EB-AACF-E15F80768975}"/>
              </a:ext>
            </a:extLst>
          </p:cNvPr>
          <p:cNvSpPr txBox="1"/>
          <p:nvPr/>
        </p:nvSpPr>
        <p:spPr>
          <a:xfrm>
            <a:off x="5225678" y="4802673"/>
            <a:ext cx="3299592" cy="246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sk-SK" sz="1000" b="1" dirty="0"/>
              <a:t>Dlhý alebo nepravidelný pracovný čas</a:t>
            </a:r>
          </a:p>
        </p:txBody>
      </p:sp>
    </p:spTree>
    <p:extLst>
      <p:ext uri="{BB962C8B-B14F-4D97-AF65-F5344CB8AC3E}">
        <p14:creationId xmlns:p14="http://schemas.microsoft.com/office/powerpoint/2010/main" val="4081777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D051D-DB8E-48C5-944F-067F88DC7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1" y="87768"/>
            <a:ext cx="8154447" cy="461665"/>
          </a:xfrm>
        </p:spPr>
        <p:txBody>
          <a:bodyPr>
            <a:spAutoFit/>
          </a:bodyPr>
          <a:lstStyle/>
          <a:p>
            <a:r>
              <a:rPr lang="sk-SK" sz="2400" b="1">
                <a:solidFill>
                  <a:srgbClr val="003399"/>
                </a:solidFill>
                <a:ea typeface=""/>
              </a:rPr>
              <a:t>Fakty a čísla: vystavenie psychosociálnym rizikám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649AD3-9714-B417-F098-C2603937F3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5536" y="870966"/>
            <a:ext cx="8208912" cy="3154710"/>
          </a:xfrm>
        </p:spPr>
        <p:txBody>
          <a:bodyPr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sk-SK" sz="1800" dirty="0">
                <a:solidFill>
                  <a:schemeClr val="accent1"/>
                </a:solidFill>
              </a:rPr>
              <a:t>Keď digitálne technológie...</a:t>
            </a:r>
          </a:p>
          <a:p>
            <a:pPr marL="531813" indent="-173038">
              <a:spcBef>
                <a:spcPts val="600"/>
              </a:spcBef>
            </a:pPr>
            <a:r>
              <a:rPr lang="sk-SK" sz="1800" b="0" dirty="0">
                <a:solidFill>
                  <a:schemeClr val="tx1"/>
                </a:solidFill>
              </a:rPr>
              <a:t>automaticky zadeľujú úlohy, pracovný čas, zmeny</a:t>
            </a:r>
          </a:p>
          <a:p>
            <a:pPr marL="531813" indent="-173038">
              <a:spcBef>
                <a:spcPts val="600"/>
              </a:spcBef>
            </a:pPr>
            <a:r>
              <a:rPr lang="sk-SK" sz="1800" b="0" dirty="0">
                <a:solidFill>
                  <a:srgbClr val="899E00"/>
                </a:solidFill>
              </a:rPr>
              <a:t>vykonávajú dohľad nad prácou/monitorujú prácu/správanie,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k-SK" sz="1800" dirty="0">
                <a:solidFill>
                  <a:srgbClr val="003399"/>
                </a:solidFill>
              </a:rPr>
              <a:t>... potom sú častejšie hlásené psychosociálne riziká:</a:t>
            </a:r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sk-SK" sz="1800" dirty="0">
                <a:solidFill>
                  <a:srgbClr val="003399"/>
                </a:solidFill>
              </a:rPr>
              <a:t> závažná časová tieseň/príliš vysoké pracovné preťaženie (</a:t>
            </a:r>
            <a:r>
              <a:rPr lang="sk-SK" sz="1800" dirty="0"/>
              <a:t>51 %</a:t>
            </a:r>
            <a:r>
              <a:rPr lang="sk-SK" sz="1800" dirty="0">
                <a:solidFill>
                  <a:srgbClr val="003399"/>
                </a:solidFill>
              </a:rPr>
              <a:t>/</a:t>
            </a:r>
            <a:r>
              <a:rPr lang="sk-SK" sz="1800" dirty="0">
                <a:solidFill>
                  <a:srgbClr val="899E00"/>
                </a:solidFill>
              </a:rPr>
              <a:t>55 %</a:t>
            </a:r>
            <a:r>
              <a:rPr lang="sk-SK" sz="1800" dirty="0">
                <a:solidFill>
                  <a:srgbClr val="003399"/>
                </a:solidFill>
              </a:rPr>
              <a:t>)</a:t>
            </a:r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sk-SK" sz="1800" dirty="0">
                <a:solidFill>
                  <a:srgbClr val="003399"/>
                </a:solidFill>
              </a:rPr>
              <a:t> práca osamote (</a:t>
            </a:r>
            <a:r>
              <a:rPr lang="sk-SK" sz="1800" dirty="0"/>
              <a:t>48 %</a:t>
            </a:r>
            <a:r>
              <a:rPr lang="sk-SK" sz="1800" dirty="0">
                <a:solidFill>
                  <a:srgbClr val="003399"/>
                </a:solidFill>
              </a:rPr>
              <a:t>/ </a:t>
            </a:r>
            <a:r>
              <a:rPr lang="sk-SK" sz="1800" dirty="0">
                <a:solidFill>
                  <a:srgbClr val="899E00"/>
                </a:solidFill>
              </a:rPr>
              <a:t>49 %</a:t>
            </a:r>
            <a:r>
              <a:rPr lang="sk-SK" sz="1800" dirty="0">
                <a:solidFill>
                  <a:srgbClr val="003399"/>
                </a:solidFill>
              </a:rPr>
              <a:t>) </a:t>
            </a:r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sk-SK" sz="1800" dirty="0">
                <a:solidFill>
                  <a:srgbClr val="003399"/>
                </a:solidFill>
              </a:rPr>
              <a:t> slabá komunikácia v rámci organizácie (</a:t>
            </a:r>
            <a:r>
              <a:rPr lang="sk-SK" sz="1800" dirty="0"/>
              <a:t>32</a:t>
            </a:r>
            <a:r>
              <a:rPr lang="sk-SK" sz="1800" dirty="0">
                <a:solidFill>
                  <a:srgbClr val="003399"/>
                </a:solidFill>
              </a:rPr>
              <a:t> %</a:t>
            </a:r>
            <a:r>
              <a:rPr lang="sk-SK" sz="1800" dirty="0">
                <a:solidFill>
                  <a:srgbClr val="899E00"/>
                </a:solidFill>
              </a:rPr>
              <a:t>/35 %</a:t>
            </a:r>
            <a:r>
              <a:rPr lang="sk-SK" sz="1800" dirty="0">
                <a:solidFill>
                  <a:srgbClr val="003399"/>
                </a:solidFill>
              </a:rPr>
              <a:t>) </a:t>
            </a:r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sk-SK" sz="1800" dirty="0">
                <a:solidFill>
                  <a:srgbClr val="003399"/>
                </a:solidFill>
              </a:rPr>
              <a:t> znížená samostatnosť pri práci (</a:t>
            </a:r>
            <a:r>
              <a:rPr lang="sk-SK" sz="1800" dirty="0"/>
              <a:t>25 %</a:t>
            </a:r>
            <a:r>
              <a:rPr lang="sk-SK" sz="1800" dirty="0">
                <a:solidFill>
                  <a:srgbClr val="003399"/>
                </a:solidFill>
              </a:rPr>
              <a:t>/</a:t>
            </a:r>
            <a:r>
              <a:rPr lang="sk-SK" sz="1800" dirty="0">
                <a:solidFill>
                  <a:srgbClr val="899E00"/>
                </a:solidFill>
              </a:rPr>
              <a:t>27 %</a:t>
            </a:r>
            <a:r>
              <a:rPr lang="sk-SK" sz="1800" dirty="0">
                <a:solidFill>
                  <a:srgbClr val="003399"/>
                </a:solidFill>
              </a:rPr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BF3D51-6299-996F-ED78-256763290BA0}"/>
              </a:ext>
            </a:extLst>
          </p:cNvPr>
          <p:cNvSpPr txBox="1"/>
          <p:nvPr/>
        </p:nvSpPr>
        <p:spPr>
          <a:xfrm>
            <a:off x="2555776" y="4371950"/>
            <a:ext cx="40324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200" dirty="0"/>
              <a:t>Zdroj: OSH </a:t>
            </a:r>
            <a:r>
              <a:rPr lang="sk-SK" sz="1200" dirty="0" err="1"/>
              <a:t>Pulse</a:t>
            </a:r>
            <a:r>
              <a:rPr lang="sk-SK" sz="1200" dirty="0"/>
              <a:t> 2022 – EU-OSHA </a:t>
            </a:r>
          </a:p>
        </p:txBody>
      </p:sp>
    </p:spTree>
    <p:extLst>
      <p:ext uri="{BB962C8B-B14F-4D97-AF65-F5344CB8AC3E}">
        <p14:creationId xmlns:p14="http://schemas.microsoft.com/office/powerpoint/2010/main" val="3135576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569574" y="862171"/>
            <a:ext cx="8516399" cy="3300904"/>
          </a:xfrm>
        </p:spPr>
        <p:txBody>
          <a:bodyPr>
            <a:spAutoFit/>
          </a:bodyPr>
          <a:lstStyle/>
          <a:p>
            <a:pPr>
              <a:lnSpc>
                <a:spcPct val="95000"/>
              </a:lnSpc>
            </a:pPr>
            <a:r>
              <a:rPr lang="sk-SK" sz="1800" b="0" dirty="0"/>
              <a:t>neustále monitorovanie zamestnancov</a:t>
            </a:r>
          </a:p>
          <a:p>
            <a:pPr>
              <a:lnSpc>
                <a:spcPct val="95000"/>
              </a:lnSpc>
            </a:pPr>
            <a:r>
              <a:rPr lang="sk-SK" sz="1800" b="0" dirty="0"/>
              <a:t>obmedzenie samostatnosti pracovníkov a ich kontrola</a:t>
            </a:r>
          </a:p>
          <a:p>
            <a:pPr>
              <a:lnSpc>
                <a:spcPct val="95000"/>
              </a:lnSpc>
            </a:pPr>
            <a:r>
              <a:rPr lang="sk-SK" sz="1800" b="0" dirty="0"/>
              <a:t>zvýšený tlak na výkon/časová tieseň</a:t>
            </a:r>
          </a:p>
          <a:p>
            <a:pPr>
              <a:lnSpc>
                <a:spcPct val="95000"/>
              </a:lnSpc>
            </a:pPr>
            <a:r>
              <a:rPr lang="sk-SK" sz="1800" b="0" dirty="0"/>
              <a:t>zvýšená intenzita práce </a:t>
            </a:r>
          </a:p>
          <a:p>
            <a:pPr>
              <a:lnSpc>
                <a:spcPct val="95000"/>
              </a:lnSpc>
            </a:pPr>
            <a:r>
              <a:rPr lang="sk-SK" sz="1800" b="0" dirty="0"/>
              <a:t>obmedzené/žiadne ľudské zásahy do rozhodovania</a:t>
            </a:r>
          </a:p>
          <a:p>
            <a:pPr>
              <a:lnSpc>
                <a:spcPct val="95000"/>
              </a:lnSpc>
            </a:pPr>
            <a:r>
              <a:rPr lang="sk-SK" sz="1800" b="0" dirty="0"/>
              <a:t>zníženie interakcií s manažérmi a kolegami</a:t>
            </a:r>
          </a:p>
          <a:p>
            <a:pPr marL="189000" lvl="1" indent="-189000">
              <a:lnSpc>
                <a:spcPct val="95000"/>
              </a:lnSpc>
              <a:spcBef>
                <a:spcPts val="45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sk-SK" sz="1800" dirty="0">
                <a:solidFill>
                  <a:schemeClr val="tx2"/>
                </a:solidFill>
              </a:rPr>
              <a:t>obmedzené/žiadne príležitosti na spätnú väzbu/vyjednávanie</a:t>
            </a:r>
          </a:p>
          <a:p>
            <a:pPr marL="189000" lvl="1" indent="-189000">
              <a:lnSpc>
                <a:spcPct val="95000"/>
              </a:lnSpc>
              <a:spcBef>
                <a:spcPts val="45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sk-SK" sz="1800" dirty="0">
                <a:solidFill>
                  <a:schemeClr val="tx2"/>
                </a:solidFill>
              </a:rPr>
              <a:t>chýbajúca transparentnosť</a:t>
            </a:r>
          </a:p>
          <a:p>
            <a:pPr>
              <a:lnSpc>
                <a:spcPct val="95000"/>
              </a:lnSpc>
            </a:pPr>
            <a:r>
              <a:rPr lang="sk-SK" sz="1800" b="0" dirty="0"/>
              <a:t>nerovnováha informácií</a:t>
            </a:r>
          </a:p>
          <a:p>
            <a:pPr>
              <a:lnSpc>
                <a:spcPct val="95000"/>
              </a:lnSpc>
            </a:pPr>
            <a:r>
              <a:rPr lang="sk-SK" sz="1800" b="0" dirty="0"/>
              <a:t>otázky ochrany súkromia/údajov</a:t>
            </a: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4667234" y="1194672"/>
            <a:ext cx="4441978" cy="1908742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9000" indent="-189000" defTabSz="342900">
              <a:lnSpc>
                <a:spcPct val="80000"/>
              </a:lnSpc>
              <a:spcBef>
                <a:spcPts val="450"/>
              </a:spcBef>
              <a:buClr>
                <a:schemeClr val="tx2"/>
              </a:buClr>
              <a:buFont typeface="Wingdings" pitchFamily="2" charset="2"/>
              <a:buChar char="§"/>
            </a:pPr>
            <a:endParaRPr lang="en-GB" sz="1400" dirty="0">
              <a:solidFill>
                <a:schemeClr val="tx2"/>
              </a:solidFill>
            </a:endParaRPr>
          </a:p>
        </p:txBody>
      </p:sp>
      <p:sp>
        <p:nvSpPr>
          <p:cNvPr id="9" name="Τίτλος 1">
            <a:extLst>
              <a:ext uri="{FF2B5EF4-FFF2-40B4-BE49-F238E27FC236}">
                <a16:creationId xmlns:a16="http://schemas.microsoft.com/office/drawing/2014/main" id="{9E98E1B7-7C72-254D-C24F-630D366659DA}"/>
              </a:ext>
            </a:extLst>
          </p:cNvPr>
          <p:cNvSpPr txBox="1">
            <a:spLocks/>
          </p:cNvSpPr>
          <p:nvPr/>
        </p:nvSpPr>
        <p:spPr>
          <a:xfrm>
            <a:off x="153902" y="-35342"/>
            <a:ext cx="7559873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k-SK" sz="2000" dirty="0">
                <a:solidFill>
                  <a:srgbClr val="003399"/>
                </a:solidFill>
              </a:rPr>
              <a:t>Riziká a výzvy v oblasti BOZP spojené s riadením pracovníkov založenom na umelej inteligencii</a:t>
            </a:r>
          </a:p>
        </p:txBody>
      </p:sp>
      <p:pic>
        <p:nvPicPr>
          <p:cNvPr id="3" name="Picture 2" descr="A hand with a triangle and exclamation mark&#10;&#10;Description automatically generated">
            <a:extLst>
              <a:ext uri="{FF2B5EF4-FFF2-40B4-BE49-F238E27FC236}">
                <a16:creationId xmlns:a16="http://schemas.microsoft.com/office/drawing/2014/main" id="{C1D3E074-5781-C6AB-B5EA-6B32B9127D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7828" y="2568699"/>
            <a:ext cx="1695336" cy="169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932835"/>
      </p:ext>
    </p:extLst>
  </p:cSld>
  <p:clrMapOvr>
    <a:masterClrMapping/>
  </p:clrMapOvr>
</p:sld>
</file>

<file path=ppt/theme/theme1.xml><?xml version="1.0" encoding="utf-8"?>
<a:theme xmlns:a="http://schemas.openxmlformats.org/drawingml/2006/main" name="EUOSHA Campaign 2013 - Wide">
  <a:themeElements>
    <a:clrScheme name="EU-OSHA Healthy Workplaces Campaign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ACC700"/>
      </a:accent2>
      <a:accent3>
        <a:srgbClr val="B1B3B4"/>
      </a:accent3>
      <a:accent4>
        <a:srgbClr val="E64715"/>
      </a:accent4>
      <a:accent5>
        <a:srgbClr val="58585A"/>
      </a:accent5>
      <a:accent6>
        <a:srgbClr val="DEE9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Healthy Workplaces Campaign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ACC700"/>
        </a:accent2>
        <a:accent3>
          <a:srgbClr val="B1B3B4"/>
        </a:accent3>
        <a:accent4>
          <a:srgbClr val="E64715"/>
        </a:accent4>
        <a:accent5>
          <a:srgbClr val="58585A"/>
        </a:accent5>
        <a:accent6>
          <a:srgbClr val="DEE9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EUOSHA Campaign 2023.potx" id="{A79D0A1D-58D6-425C-A3CD-3EA85C2414B0}" vid="{B7319273-C97C-46FF-B9AB-5DA0B1099CE0}"/>
    </a:ext>
  </a:extLst>
</a:theme>
</file>

<file path=ppt/theme/theme2.xml><?xml version="1.0" encoding="utf-8"?>
<a:theme xmlns:a="http://schemas.openxmlformats.org/drawingml/2006/main" name="Theme1">
  <a:themeElements>
    <a:clrScheme name="EU-OSHA Healthy Workplaces Campaign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ACC700"/>
      </a:accent2>
      <a:accent3>
        <a:srgbClr val="B1B3B4"/>
      </a:accent3>
      <a:accent4>
        <a:srgbClr val="E64715"/>
      </a:accent4>
      <a:accent5>
        <a:srgbClr val="58585A"/>
      </a:accent5>
      <a:accent6>
        <a:srgbClr val="DEE9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Healthy Workplaces Campaign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ACC700"/>
        </a:accent2>
        <a:accent3>
          <a:srgbClr val="B1B3B4"/>
        </a:accent3>
        <a:accent4>
          <a:srgbClr val="E64715"/>
        </a:accent4>
        <a:accent5>
          <a:srgbClr val="58585A"/>
        </a:accent5>
        <a:accent6>
          <a:srgbClr val="DEE9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Theme1" id="{8F8230E2-4D34-4ECE-8215-EF7515102C95}" vid="{397A8749-CF1D-46BD-B85F-D3F557073F2F}"/>
    </a:ext>
  </a:extLst>
</a:theme>
</file>

<file path=ppt/theme/theme3.xml><?xml version="1.0" encoding="utf-8"?>
<a:theme xmlns:a="http://schemas.openxmlformats.org/drawingml/2006/main" name="1_Theme1">
  <a:themeElements>
    <a:clrScheme name="EU-OSHA Healthy Workplaces Campaign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ACC700"/>
      </a:accent2>
      <a:accent3>
        <a:srgbClr val="B1B3B4"/>
      </a:accent3>
      <a:accent4>
        <a:srgbClr val="E64715"/>
      </a:accent4>
      <a:accent5>
        <a:srgbClr val="58585A"/>
      </a:accent5>
      <a:accent6>
        <a:srgbClr val="DEE9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Healthy Workplaces Campaign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ACC700"/>
        </a:accent2>
        <a:accent3>
          <a:srgbClr val="B1B3B4"/>
        </a:accent3>
        <a:accent4>
          <a:srgbClr val="E64715"/>
        </a:accent4>
        <a:accent5>
          <a:srgbClr val="58585A"/>
        </a:accent5>
        <a:accent6>
          <a:srgbClr val="DEE9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Theme1" id="{8F8230E2-4D34-4ECE-8215-EF7515102C95}" vid="{397A8749-CF1D-46BD-B85F-D3F557073F2F}"/>
    </a:ext>
  </a:extLst>
</a:theme>
</file>

<file path=ppt/theme/theme4.xml><?xml version="1.0" encoding="utf-8"?>
<a:theme xmlns:a="http://schemas.openxmlformats.org/drawingml/2006/main" name="2_Theme1">
  <a:themeElements>
    <a:clrScheme name="EU-OSHA Healthy Workplaces Campaign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ACC700"/>
      </a:accent2>
      <a:accent3>
        <a:srgbClr val="B1B3B4"/>
      </a:accent3>
      <a:accent4>
        <a:srgbClr val="E64715"/>
      </a:accent4>
      <a:accent5>
        <a:srgbClr val="58585A"/>
      </a:accent5>
      <a:accent6>
        <a:srgbClr val="DEE9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Healthy Workplaces Campaign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ACC700"/>
        </a:accent2>
        <a:accent3>
          <a:srgbClr val="B1B3B4"/>
        </a:accent3>
        <a:accent4>
          <a:srgbClr val="E64715"/>
        </a:accent4>
        <a:accent5>
          <a:srgbClr val="58585A"/>
        </a:accent5>
        <a:accent6>
          <a:srgbClr val="DEE9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Theme1" id="{8F8230E2-4D34-4ECE-8215-EF7515102C95}" vid="{397A8749-CF1D-46BD-B85F-D3F557073F2F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71CB63F8755F448BFF3CFEA665A37CA" ma:contentTypeVersion="12" ma:contentTypeDescription="Create a new document." ma:contentTypeScope="" ma:versionID="d4d8f5f6e15e4ce6ec3ce575126ce1cc">
  <xsd:schema xmlns:xsd="http://www.w3.org/2001/XMLSchema" xmlns:xs="http://www.w3.org/2001/XMLSchema" xmlns:p="http://schemas.microsoft.com/office/2006/metadata/properties" xmlns:ns3="3cfffb5c-8c4d-4104-81b5-313d36814069" xmlns:ns4="84695653-c5a5-4040-809d-b2d9b75ae790" targetNamespace="http://schemas.microsoft.com/office/2006/metadata/properties" ma:root="true" ma:fieldsID="3717a994dc71c81aa1e5acb380e2a1d5" ns3:_="" ns4:_="">
    <xsd:import namespace="3cfffb5c-8c4d-4104-81b5-313d36814069"/>
    <xsd:import namespace="84695653-c5a5-4040-809d-b2d9b75ae79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_activity" minOccurs="0"/>
                <xsd:element ref="ns4:MediaServiceObjectDetectorVersion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fffb5c-8c4d-4104-81b5-313d3681406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695653-c5a5-4040-809d-b2d9b75ae7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7" nillable="true" ma:displayName="_activity" ma:hidden="true" ma:internalName="_activity">
      <xsd:simpleType>
        <xsd:restriction base="dms:Note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4695653-c5a5-4040-809d-b2d9b75ae79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CFE1698-B829-4544-8DBC-44E1CB3C6C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fffb5c-8c4d-4104-81b5-313d36814069"/>
    <ds:schemaRef ds:uri="84695653-c5a5-4040-809d-b2d9b75ae79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E6C4BED-50F6-4AF4-8627-948D0D29EB2C}">
  <ds:schemaRefs>
    <ds:schemaRef ds:uri="http://purl.org/dc/terms/"/>
    <ds:schemaRef ds:uri="84695653-c5a5-4040-809d-b2d9b75ae790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3cfffb5c-8c4d-4104-81b5-313d36814069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546758D5-D3E7-47B7-BB8A-C369B4EDF62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EUOSHA Campaign 2023</Template>
  <TotalTime>5982</TotalTime>
  <Words>2710</Words>
  <Application>Microsoft Office PowerPoint</Application>
  <PresentationFormat>On-screen Show (16:9)</PresentationFormat>
  <Paragraphs>231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Aptos</vt:lpstr>
      <vt:lpstr>Arial</vt:lpstr>
      <vt:lpstr>Calibri</vt:lpstr>
      <vt:lpstr>Courier New</vt:lpstr>
      <vt:lpstr>Verdana</vt:lpstr>
      <vt:lpstr>Wingdings</vt:lpstr>
      <vt:lpstr>EUOSHA Campaign 2013 - Wide</vt:lpstr>
      <vt:lpstr>Theme1</vt:lpstr>
      <vt:lpstr>1_Theme1</vt:lpstr>
      <vt:lpstr>2_Theme1</vt:lpstr>
      <vt:lpstr>BEZPEČNÁ A ZDRAVÁ PRÁCA V DIGITÁLNEJ DOBE  Kampaň Zdravé pracoviská na roky 2023 – 2025</vt:lpstr>
      <vt:lpstr>Prehľad</vt:lpstr>
      <vt:lpstr>Vymedzenie pojmov</vt:lpstr>
      <vt:lpstr>PowerPoint Presentation</vt:lpstr>
      <vt:lpstr>Fakty a čísla – používanie digitálnych technológií</vt:lpstr>
      <vt:lpstr>PowerPoint Presentation</vt:lpstr>
      <vt:lpstr>PowerPoint Presentation</vt:lpstr>
      <vt:lpstr>Fakty a čísla: vystavenie psychosociálnym rizikám</vt:lpstr>
      <vt:lpstr>PowerPoint Presentation</vt:lpstr>
      <vt:lpstr>PowerPoint Presentation</vt:lpstr>
      <vt:lpstr>Participácia zamestnancov: základný kameň prevencie v oblasti BOZP</vt:lpstr>
      <vt:lpstr>Hlavné faktory úspechu v oblasti BOZP – prípady zo skutočného života</vt:lpstr>
      <vt:lpstr>Hlavné faktory úspechu v oblasti BOZP – prípady zo skutočného života</vt:lpstr>
      <vt:lpstr>Hlavné faktory úspechu pre BOZP – riadenie pracovníkov založené na umelej inteligencii na pracovisku </vt:lpstr>
      <vt:lpstr>PowerPoint Presentation</vt:lpstr>
      <vt:lpstr>PowerPoint Presentation</vt:lpstr>
      <vt:lpstr>Zdroje</vt:lpstr>
      <vt:lpstr>Autorské práva</vt:lpstr>
    </vt:vector>
  </TitlesOfParts>
  <Company>CDT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CDT</dc:creator>
  <cp:lastModifiedBy>Teresa CARDÁS</cp:lastModifiedBy>
  <cp:revision>291</cp:revision>
  <dcterms:created xsi:type="dcterms:W3CDTF">2023-01-17T17:15:32Z</dcterms:created>
  <dcterms:modified xsi:type="dcterms:W3CDTF">2025-02-17T12:32:21Z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0x010100171CB63F8755F448BFF3CFEA665A37CA</vt:lpwstr>
  </property>
</Properties>
</file>