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838" r:id="rId5"/>
    <p:sldMasterId id="2147483851" r:id="rId6"/>
    <p:sldMasterId id="2147483866" r:id="rId7"/>
  </p:sldMasterIdLst>
  <p:notesMasterIdLst>
    <p:notesMasterId r:id="rId26"/>
  </p:notesMasterIdLst>
  <p:sldIdLst>
    <p:sldId id="476" r:id="rId8"/>
    <p:sldId id="455" r:id="rId9"/>
    <p:sldId id="331" r:id="rId10"/>
    <p:sldId id="458" r:id="rId11"/>
    <p:sldId id="773" r:id="rId12"/>
    <p:sldId id="461" r:id="rId13"/>
    <p:sldId id="325" r:id="rId14"/>
    <p:sldId id="775" r:id="rId15"/>
    <p:sldId id="470" r:id="rId16"/>
    <p:sldId id="772" r:id="rId17"/>
    <p:sldId id="420" r:id="rId18"/>
    <p:sldId id="777" r:id="rId19"/>
    <p:sldId id="778" r:id="rId20"/>
    <p:sldId id="779" r:id="rId21"/>
    <p:sldId id="768" r:id="rId22"/>
    <p:sldId id="474" r:id="rId23"/>
    <p:sldId id="475" r:id="rId24"/>
    <p:sldId id="780" r:id="rId25"/>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ACC700"/>
    <a:srgbClr val="003399"/>
    <a:srgbClr val="899E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5879" autoAdjust="0"/>
  </p:normalViewPr>
  <p:slideViewPr>
    <p:cSldViewPr>
      <p:cViewPr varScale="1">
        <p:scale>
          <a:sx n="81" d="100"/>
          <a:sy n="81" d="100"/>
        </p:scale>
        <p:origin x="840" y="52"/>
      </p:cViewPr>
      <p:guideLst>
        <p:guide orient="horz" pos="1620"/>
        <p:guide pos="288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AGENCY.dom\SHARED\COMMONPROJECTS\Operational%20activities\4.7%20Awareness%20raising%20&amp;%20Comm%202017\Publications\1329-HWC%202023-2025%20General%20Power%20Point\Manuscript\Workplaces%20by%20type%20of%20digital%20technology%20PP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89736853988443"/>
          <c:y val="6.8876497211370111E-2"/>
          <c:w val="0.68226429143792156"/>
          <c:h val="0.83536338858233361"/>
        </c:manualLayout>
      </c:layout>
      <c:barChart>
        <c:barDir val="bar"/>
        <c:grouping val="stacked"/>
        <c:varyColors val="0"/>
        <c:ser>
          <c:idx val="1"/>
          <c:order val="0"/>
          <c:tx>
            <c:strRef>
              <c:f>Sheet2!$C$2</c:f>
              <c:strCache>
                <c:ptCount val="1"/>
                <c:pt idx="0">
                  <c:v>Time pressure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o-R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Sheet2!$D$3:$D$14</c:f>
              <c:numCache>
                <c:formatCode>General</c:formatCode>
                <c:ptCount val="12"/>
                <c:pt idx="0">
                  <c:v>14.9</c:v>
                </c:pt>
                <c:pt idx="1">
                  <c:v>18.3</c:v>
                </c:pt>
                <c:pt idx="2">
                  <c:v>12.4</c:v>
                </c:pt>
                <c:pt idx="3">
                  <c:v>19.5</c:v>
                </c:pt>
                <c:pt idx="4">
                  <c:v>17.600000000000001</c:v>
                </c:pt>
                <c:pt idx="5">
                  <c:v>22.6</c:v>
                </c:pt>
                <c:pt idx="6" formatCode="0.0">
                  <c:v>17</c:v>
                </c:pt>
                <c:pt idx="7" formatCode="0.0">
                  <c:v>24</c:v>
                </c:pt>
                <c:pt idx="8">
                  <c:v>17.100000000000001</c:v>
                </c:pt>
                <c:pt idx="9">
                  <c:v>26.2</c:v>
                </c:pt>
                <c:pt idx="10">
                  <c:v>17.600000000000001</c:v>
                </c:pt>
                <c:pt idx="11">
                  <c:v>22.4</c:v>
                </c:pt>
              </c:numCache>
            </c:numRef>
          </c:val>
          <c:extLst>
            <c:ext xmlns:c16="http://schemas.microsoft.com/office/drawing/2014/chart" uri="{C3380CC4-5D6E-409C-BE32-E72D297353CC}">
              <c16:uniqueId val="{00000000-A2E2-4E08-9863-1BE44122A24C}"/>
            </c:ext>
          </c:extLst>
        </c:ser>
        <c:ser>
          <c:idx val="0"/>
          <c:order val="1"/>
          <c:tx>
            <c:strRef>
              <c:f>Sheet2!$D$2</c:f>
              <c:strCache>
                <c:ptCount val="1"/>
                <c:pt idx="0">
                  <c:v>Poor communication or cooperation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o-R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Sheet2!$C$3:$C$14</c:f>
              <c:numCache>
                <c:formatCode>General</c:formatCode>
                <c:ptCount val="12"/>
                <c:pt idx="0">
                  <c:v>38.200000000000003</c:v>
                </c:pt>
                <c:pt idx="1">
                  <c:v>45.9</c:v>
                </c:pt>
                <c:pt idx="2">
                  <c:v>33.1</c:v>
                </c:pt>
                <c:pt idx="3">
                  <c:v>48.5</c:v>
                </c:pt>
                <c:pt idx="4">
                  <c:v>44.7</c:v>
                </c:pt>
                <c:pt idx="5">
                  <c:v>50.8</c:v>
                </c:pt>
                <c:pt idx="6">
                  <c:v>43.6</c:v>
                </c:pt>
                <c:pt idx="7">
                  <c:v>54.5</c:v>
                </c:pt>
                <c:pt idx="8">
                  <c:v>43.8</c:v>
                </c:pt>
                <c:pt idx="9">
                  <c:v>57.1</c:v>
                </c:pt>
                <c:pt idx="10">
                  <c:v>44.2</c:v>
                </c:pt>
                <c:pt idx="11">
                  <c:v>57.8</c:v>
                </c:pt>
              </c:numCache>
            </c:numRef>
          </c:val>
          <c:extLst>
            <c:ext xmlns:c16="http://schemas.microsoft.com/office/drawing/2014/chart" uri="{C3380CC4-5D6E-409C-BE32-E72D297353CC}">
              <c16:uniqueId val="{00000001-A2E2-4E08-9863-1BE44122A24C}"/>
            </c:ext>
          </c:extLst>
        </c:ser>
        <c:ser>
          <c:idx val="2"/>
          <c:order val="2"/>
          <c:tx>
            <c:strRef>
              <c:f>Sheet2!$E$2</c:f>
              <c:strCache>
                <c:ptCount val="1"/>
                <c:pt idx="0">
                  <c:v>Job insecurity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o-R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Sheet2!$E$3:$E$14</c:f>
              <c:numCache>
                <c:formatCode>General</c:formatCode>
                <c:ptCount val="12"/>
                <c:pt idx="0">
                  <c:v>9.9</c:v>
                </c:pt>
                <c:pt idx="1">
                  <c:v>11.2</c:v>
                </c:pt>
                <c:pt idx="2">
                  <c:v>8.1</c:v>
                </c:pt>
                <c:pt idx="3">
                  <c:v>11.9</c:v>
                </c:pt>
                <c:pt idx="4">
                  <c:v>10.8</c:v>
                </c:pt>
                <c:pt idx="5" formatCode="0.0">
                  <c:v>16</c:v>
                </c:pt>
                <c:pt idx="6">
                  <c:v>10.4</c:v>
                </c:pt>
                <c:pt idx="7">
                  <c:v>15.4</c:v>
                </c:pt>
                <c:pt idx="8">
                  <c:v>10.3</c:v>
                </c:pt>
                <c:pt idx="9">
                  <c:v>18.899999999999999</c:v>
                </c:pt>
                <c:pt idx="10">
                  <c:v>10.9</c:v>
                </c:pt>
                <c:pt idx="11">
                  <c:v>12.2</c:v>
                </c:pt>
              </c:numCache>
            </c:numRef>
          </c:val>
          <c:extLst>
            <c:ext xmlns:c16="http://schemas.microsoft.com/office/drawing/2014/chart" uri="{C3380CC4-5D6E-409C-BE32-E72D297353CC}">
              <c16:uniqueId val="{00000002-A2E2-4E08-9863-1BE44122A24C}"/>
            </c:ext>
          </c:extLst>
        </c:ser>
        <c:ser>
          <c:idx val="3"/>
          <c:order val="3"/>
          <c:tx>
            <c:strRef>
              <c:f>Sheet2!$F$2</c:f>
              <c:strCache>
                <c:ptCount val="1"/>
                <c:pt idx="0">
                  <c:v>Long or irregular working hours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o-R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Sheet2!$F$3:$F$14</c:f>
              <c:numCache>
                <c:formatCode>0.0</c:formatCode>
                <c:ptCount val="12"/>
                <c:pt idx="0" formatCode="General">
                  <c:v>24.2</c:v>
                </c:pt>
                <c:pt idx="1">
                  <c:v>21</c:v>
                </c:pt>
                <c:pt idx="2" formatCode="General">
                  <c:v>16.600000000000001</c:v>
                </c:pt>
                <c:pt idx="3">
                  <c:v>23</c:v>
                </c:pt>
                <c:pt idx="4" formatCode="General">
                  <c:v>21.2</c:v>
                </c:pt>
                <c:pt idx="5" formatCode="General">
                  <c:v>27.9</c:v>
                </c:pt>
                <c:pt idx="6" formatCode="General">
                  <c:v>20.8</c:v>
                </c:pt>
                <c:pt idx="7" formatCode="General">
                  <c:v>26.1</c:v>
                </c:pt>
                <c:pt idx="8" formatCode="General">
                  <c:v>20.9</c:v>
                </c:pt>
                <c:pt idx="9" formatCode="General">
                  <c:v>28.2</c:v>
                </c:pt>
                <c:pt idx="10">
                  <c:v>21</c:v>
                </c:pt>
                <c:pt idx="11" formatCode="General">
                  <c:v>31.2</c:v>
                </c:pt>
              </c:numCache>
            </c:numRef>
          </c:val>
          <c:extLst>
            <c:ext xmlns:c16="http://schemas.microsoft.com/office/drawing/2014/chart" uri="{C3380CC4-5D6E-409C-BE32-E72D297353CC}">
              <c16:uniqueId val="{00000003-A2E2-4E08-9863-1BE44122A24C}"/>
            </c:ext>
          </c:extLst>
        </c:ser>
        <c:dLbls>
          <c:showLegendKey val="0"/>
          <c:showVal val="1"/>
          <c:showCatName val="0"/>
          <c:showSerName val="0"/>
          <c:showPercent val="0"/>
          <c:showBubbleSize val="0"/>
        </c:dLbls>
        <c:gapWidth val="150"/>
        <c:overlap val="100"/>
        <c:axId val="75121792"/>
        <c:axId val="75123328"/>
      </c:barChart>
      <c:catAx>
        <c:axId val="75121792"/>
        <c:scaling>
          <c:orientation val="maxMin"/>
        </c:scaling>
        <c:delete val="1"/>
        <c:axPos val="l"/>
        <c:numFmt formatCode="General" sourceLinked="1"/>
        <c:majorTickMark val="none"/>
        <c:minorTickMark val="none"/>
        <c:tickLblPos val="none"/>
        <c:crossAx val="75123328"/>
        <c:crosses val="autoZero"/>
        <c:auto val="1"/>
        <c:lblAlgn val="ctr"/>
        <c:lblOffset val="100"/>
        <c:noMultiLvlLbl val="0"/>
      </c:catAx>
      <c:valAx>
        <c:axId val="75123328"/>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one"/>
        <c:crossAx val="75121792"/>
        <c:crosses val="autoZero"/>
        <c:crossBetween val="between"/>
      </c:valAx>
      <c:spPr>
        <a:noFill/>
        <a:ln>
          <a:noFill/>
        </a:ln>
        <a:effectLst/>
      </c:spPr>
    </c:plotArea>
    <c:legend>
      <c:legendPos val="b"/>
      <c:layout>
        <c:manualLayout>
          <c:xMode val="edge"/>
          <c:yMode val="edge"/>
          <c:x val="1.0594774467703502E-2"/>
          <c:y val="0.90299145771624822"/>
          <c:w val="0.92066021282702992"/>
          <c:h val="9.7008542283751775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ro-RO"/>
        </a:p>
      </c:txPr>
    </c:legend>
    <c:plotVisOnly val="1"/>
    <c:dispBlanksAs val="gap"/>
    <c:showDLblsOverMax val="0"/>
  </c:chart>
  <c:spPr>
    <a:solidFill>
      <a:schemeClr val="bg2"/>
    </a:solidFill>
    <a:ln>
      <a:noFill/>
    </a:ln>
    <a:effectLst/>
  </c:spPr>
  <c:txPr>
    <a:bodyPr/>
    <a:lstStyle/>
    <a:p>
      <a:pPr>
        <a:defRPr/>
      </a:pPr>
      <a:endParaRPr lang="ro-RO"/>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1" qsCatId="simple" csTypeId="urn:microsoft.com/office/officeart/2005/8/colors/accent1_2#1" csCatId="accent1" phldr="1"/>
      <dgm:spPr/>
      <dgm:t>
        <a:bodyPr/>
        <a:lstStyle/>
        <a:p>
          <a:endParaRPr lang="en-GB"/>
        </a:p>
      </dgm:t>
    </dgm:pt>
    <dgm:pt modelId="{C67C3997-705D-40AD-8942-96D24E66E7A4}">
      <dgm:prSet phldrT="[Text]" custT="1"/>
      <dgm:spPr/>
      <dgm:t>
        <a:bodyPr/>
        <a:lstStyle/>
        <a:p>
          <a:pPr>
            <a:buNone/>
          </a:pPr>
          <a:r>
            <a:rPr lang="ro-RO" sz="1200" dirty="0">
              <a:solidFill>
                <a:schemeClr val="bg1"/>
              </a:solidFill>
              <a:latin typeface="Arial" panose="020B0604020202020204" pitchFamily="34" charset="0"/>
              <a:ea typeface="Arial"/>
              <a:cs typeface="Times New Roman" panose="02020603050405020304" pitchFamily="18" charset="0"/>
            </a:rPr>
            <a:t>Lipsa de transparență cu privire la cum funcționează și se folosește gestionarea lucrătorilor pe bază de IA</a:t>
          </a:r>
        </a:p>
      </dgm:t>
    </dgm:pt>
    <dgm:pt modelId="{5FA424E0-C33B-44AE-98A0-6B21DE7EA8D6}" type="parTrans" cxnId="{8DBC0142-015A-4D36-8992-1F4C6A1D38EA}">
      <dgm:prSet/>
      <dgm:spPr/>
      <dgm:t>
        <a:bodyPr/>
        <a:lstStyle/>
        <a:p>
          <a:endParaRPr lang="en-GB" sz="1400"/>
        </a:p>
      </dgm:t>
    </dgm:pt>
    <dgm:pt modelId="{14E44F5C-3070-4F07-AFD4-BE1694CA4A71}" type="sibTrans" cxnId="{8DBC0142-015A-4D36-8992-1F4C6A1D38EA}">
      <dgm:prSet custT="1"/>
      <dgm:spPr/>
      <dgm:t>
        <a:bodyPr/>
        <a:lstStyle/>
        <a:p>
          <a:endParaRPr lang="en-GB" sz="1400"/>
        </a:p>
      </dgm:t>
    </dgm:pt>
    <dgm:pt modelId="{E7B658FE-3359-429B-BF48-BE5FEF6559CA}">
      <dgm:prSet phldrT="[Text]" custT="1"/>
      <dgm:spPr/>
      <dgm:t>
        <a:bodyPr/>
        <a:lstStyle/>
        <a:p>
          <a:r>
            <a:rPr lang="ro-RO" sz="1200"/>
            <a:t>Dezechilibru de putere</a:t>
          </a:r>
        </a:p>
      </dgm:t>
    </dgm:pt>
    <dgm:pt modelId="{C908D53F-1673-4146-91CA-9F74D859EF2F}" type="parTrans" cxnId="{B9986F9C-F87B-483E-AF47-C2F3D6D8484C}">
      <dgm:prSet/>
      <dgm:spPr/>
      <dgm:t>
        <a:bodyPr/>
        <a:lstStyle/>
        <a:p>
          <a:endParaRPr lang="en-GB" sz="1400"/>
        </a:p>
      </dgm:t>
    </dgm:pt>
    <dgm:pt modelId="{69D8FCEE-DE11-4EC7-80D9-EAF8E9E73A3D}" type="sibTrans" cxnId="{B9986F9C-F87B-483E-AF47-C2F3D6D8484C}">
      <dgm:prSet custT="1"/>
      <dgm:spPr/>
      <dgm:t>
        <a:bodyPr/>
        <a:lstStyle/>
        <a:p>
          <a:endParaRPr lang="en-GB" sz="1400"/>
        </a:p>
      </dgm:t>
    </dgm:pt>
    <dgm:pt modelId="{6A56C84B-6B9D-41B2-9875-CEFCC59F7704}">
      <dgm:prSet phldrT="[Text]" custT="1"/>
      <dgm:spPr/>
      <dgm:t>
        <a:bodyPr/>
        <a:lstStyle/>
        <a:p>
          <a:r>
            <a:rPr lang="ro-RO" sz="1200"/>
            <a:t>Participarea lucrătorilor a fost împiedicată</a:t>
          </a:r>
        </a:p>
      </dgm:t>
    </dgm:pt>
    <dgm:pt modelId="{B5A5F9A4-248B-4D64-B1F0-3A47C2DFB83E}" type="parTrans" cxnId="{E7406464-EC75-4165-AE9C-B695FD65FBD7}">
      <dgm:prSet/>
      <dgm:spPr/>
      <dgm:t>
        <a:bodyPr/>
        <a:lstStyle/>
        <a:p>
          <a:endParaRPr lang="en-GB" sz="1400"/>
        </a:p>
      </dgm:t>
    </dgm:pt>
    <dgm:pt modelId="{560F175E-AD6F-46B3-9AA3-F6758A9D4E69}" type="sibTrans" cxnId="{E7406464-EC75-4165-AE9C-B695FD65FBD7}">
      <dgm:prSet/>
      <dgm:spPr/>
      <dgm:t>
        <a:bodyPr/>
        <a:lstStyle/>
        <a:p>
          <a:endParaRPr lang="en-GB" sz="1400"/>
        </a:p>
      </dgm:t>
    </dgm:pt>
    <dgm:pt modelId="{2AF1002E-55CB-4C17-AEA8-5D01FE1BFD48}" type="pres">
      <dgm:prSet presAssocID="{95546F27-F10A-4DEE-BD30-013E90649F37}" presName="Name0" presStyleCnt="0">
        <dgm:presLayoutVars>
          <dgm:dir/>
          <dgm:resizeHandles val="exact"/>
        </dgm:presLayoutVars>
      </dgm:prSet>
      <dgm:spPr/>
    </dgm:pt>
    <dgm:pt modelId="{D6F1C161-6A36-463B-AFF1-12EB7AEA5A5D}" type="pres">
      <dgm:prSet presAssocID="{C67C3997-705D-40AD-8942-96D24E66E7A4}" presName="node" presStyleLbl="node1" presStyleIdx="0" presStyleCnt="3" custScaleX="89530">
        <dgm:presLayoutVars>
          <dgm:bulletEnabled val="1"/>
        </dgm:presLayoutVars>
      </dgm:prSet>
      <dgm:spPr/>
    </dgm:pt>
    <dgm:pt modelId="{545C5C6A-5BFA-4B73-B7B4-24CF1D25AF9B}" type="pres">
      <dgm:prSet presAssocID="{14E44F5C-3070-4F07-AFD4-BE1694CA4A71}" presName="sibTrans" presStyleLbl="sibTrans2D1" presStyleIdx="0" presStyleCnt="2"/>
      <dgm:spPr/>
    </dgm:pt>
    <dgm:pt modelId="{AAAB6E7B-A519-4788-BD3D-93913A439653}" type="pres">
      <dgm:prSet presAssocID="{14E44F5C-3070-4F07-AFD4-BE1694CA4A71}" presName="connectorText" presStyleLbl="sibTrans2D1" presStyleIdx="0" presStyleCnt="2"/>
      <dgm:spPr/>
    </dgm:pt>
    <dgm:pt modelId="{73EBE4EC-A2EE-4693-9E61-8DB4CC80A5F4}" type="pres">
      <dgm:prSet presAssocID="{E7B658FE-3359-429B-BF48-BE5FEF6559CA}" presName="node" presStyleLbl="node1" presStyleIdx="1" presStyleCnt="3">
        <dgm:presLayoutVars>
          <dgm:bulletEnabled val="1"/>
        </dgm:presLayoutVars>
      </dgm:prSet>
      <dgm:spPr/>
    </dgm:pt>
    <dgm:pt modelId="{4FD0CCFA-7B09-459B-A190-B9706B684994}" type="pres">
      <dgm:prSet presAssocID="{69D8FCEE-DE11-4EC7-80D9-EAF8E9E73A3D}" presName="sibTrans" presStyleLbl="sibTrans2D1" presStyleIdx="1" presStyleCnt="2"/>
      <dgm:spPr/>
    </dgm:pt>
    <dgm:pt modelId="{3A3C0E4F-180E-45B5-B1A6-3E2B7D459930}" type="pres">
      <dgm:prSet presAssocID="{69D8FCEE-DE11-4EC7-80D9-EAF8E9E73A3D}" presName="connectorText" presStyleLbl="sibTrans2D1" presStyleIdx="1" presStyleCnt="2"/>
      <dgm:spPr/>
    </dgm:pt>
    <dgm:pt modelId="{55B0A345-CEC2-46A6-83BF-38D8885185EF}" type="pres">
      <dgm:prSet presAssocID="{6A56C84B-6B9D-41B2-9875-CEFCC59F7704}" presName="node" presStyleLbl="node1" presStyleIdx="2" presStyleCnt="3">
        <dgm:presLayoutVars>
          <dgm:bulletEnabled val="1"/>
        </dgm:presLayoutVars>
      </dgm:prSet>
      <dgm:spPr/>
    </dgm:pt>
  </dgm:ptLst>
  <dgm:cxnLst>
    <dgm:cxn modelId="{B0E2C114-E470-4C01-B423-665D5B5A3969}" type="presOf" srcId="{14E44F5C-3070-4F07-AFD4-BE1694CA4A71}" destId="{545C5C6A-5BFA-4B73-B7B4-24CF1D25AF9B}" srcOrd="0" destOrd="0" presId="urn:microsoft.com/office/officeart/2005/8/layout/process1"/>
    <dgm:cxn modelId="{8BDC9A5E-C6CF-4BAD-B29C-B5D0807345E9}" type="presOf" srcId="{C67C3997-705D-40AD-8942-96D24E66E7A4}" destId="{D6F1C161-6A36-463B-AFF1-12EB7AEA5A5D}" srcOrd="0" destOrd="0" presId="urn:microsoft.com/office/officeart/2005/8/layout/process1"/>
    <dgm:cxn modelId="{BE36405F-F269-430A-8DB6-A0A0809A1CF7}" type="presOf" srcId="{95546F27-F10A-4DEE-BD30-013E90649F37}" destId="{2AF1002E-55CB-4C17-AEA8-5D01FE1BFD48}" srcOrd="0"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E7DEE44D-D4FF-4041-B77D-12B2EA77ADDA}" type="presOf" srcId="{69D8FCEE-DE11-4EC7-80D9-EAF8E9E73A3D}" destId="{3A3C0E4F-180E-45B5-B1A6-3E2B7D459930}" srcOrd="1" destOrd="0" presId="urn:microsoft.com/office/officeart/2005/8/layout/process1"/>
    <dgm:cxn modelId="{8F244681-4851-4473-AC3A-9F90A701634C}" type="presOf" srcId="{6A56C84B-6B9D-41B2-9875-CEFCC59F7704}" destId="{55B0A345-CEC2-46A6-83BF-38D8885185EF}" srcOrd="0" destOrd="0" presId="urn:microsoft.com/office/officeart/2005/8/layout/process1"/>
    <dgm:cxn modelId="{9E357085-5404-4FBE-A2F1-A26288D50F1E}" type="presOf" srcId="{14E44F5C-3070-4F07-AFD4-BE1694CA4A71}" destId="{AAAB6E7B-A519-4788-BD3D-93913A439653}" srcOrd="1" destOrd="0" presId="urn:microsoft.com/office/officeart/2005/8/layout/process1"/>
    <dgm:cxn modelId="{6A096887-3234-4505-9230-589E71ED115C}" type="presOf" srcId="{69D8FCEE-DE11-4EC7-80D9-EAF8E9E73A3D}" destId="{4FD0CCFA-7B09-459B-A190-B9706B684994}" srcOrd="0" destOrd="0" presId="urn:microsoft.com/office/officeart/2005/8/layout/process1"/>
    <dgm:cxn modelId="{B9986F9C-F87B-483E-AF47-C2F3D6D8484C}" srcId="{95546F27-F10A-4DEE-BD30-013E90649F37}" destId="{E7B658FE-3359-429B-BF48-BE5FEF6559CA}" srcOrd="1" destOrd="0" parTransId="{C908D53F-1673-4146-91CA-9F74D859EF2F}" sibTransId="{69D8FCEE-DE11-4EC7-80D9-EAF8E9E73A3D}"/>
    <dgm:cxn modelId="{4158FDFF-DAB0-4B70-81F5-352D786166EC}" type="presOf" srcId="{E7B658FE-3359-429B-BF48-BE5FEF6559CA}" destId="{73EBE4EC-A2EE-4693-9E61-8DB4CC80A5F4}" srcOrd="0" destOrd="0" presId="urn:microsoft.com/office/officeart/2005/8/layout/process1"/>
    <dgm:cxn modelId="{2D5ABCD5-C245-4B0A-918A-FAF8788B2F6B}" type="presParOf" srcId="{2AF1002E-55CB-4C17-AEA8-5D01FE1BFD48}" destId="{D6F1C161-6A36-463B-AFF1-12EB7AEA5A5D}" srcOrd="0" destOrd="0" presId="urn:microsoft.com/office/officeart/2005/8/layout/process1"/>
    <dgm:cxn modelId="{AB97B0A5-5532-4FEC-B7B2-10D88345CB02}" type="presParOf" srcId="{2AF1002E-55CB-4C17-AEA8-5D01FE1BFD48}" destId="{545C5C6A-5BFA-4B73-B7B4-24CF1D25AF9B}" srcOrd="1" destOrd="0" presId="urn:microsoft.com/office/officeart/2005/8/layout/process1"/>
    <dgm:cxn modelId="{164F25C8-8ED1-42E0-940F-8EE04CEFE7F9}" type="presParOf" srcId="{545C5C6A-5BFA-4B73-B7B4-24CF1D25AF9B}" destId="{AAAB6E7B-A519-4788-BD3D-93913A439653}" srcOrd="0" destOrd="0" presId="urn:microsoft.com/office/officeart/2005/8/layout/process1"/>
    <dgm:cxn modelId="{E457C613-962E-477B-BCA5-29DD4870713B}" type="presParOf" srcId="{2AF1002E-55CB-4C17-AEA8-5D01FE1BFD48}" destId="{73EBE4EC-A2EE-4693-9E61-8DB4CC80A5F4}" srcOrd="2" destOrd="0" presId="urn:microsoft.com/office/officeart/2005/8/layout/process1"/>
    <dgm:cxn modelId="{24977D51-8D43-42E9-A607-4B2C96654DA8}" type="presParOf" srcId="{2AF1002E-55CB-4C17-AEA8-5D01FE1BFD48}" destId="{4FD0CCFA-7B09-459B-A190-B9706B684994}" srcOrd="3" destOrd="0" presId="urn:microsoft.com/office/officeart/2005/8/layout/process1"/>
    <dgm:cxn modelId="{2DB59570-C10C-4AEA-988A-21E5CA79B00E}" type="presParOf" srcId="{4FD0CCFA-7B09-459B-A190-B9706B684994}" destId="{3A3C0E4F-180E-45B5-B1A6-3E2B7D459930}" srcOrd="0" destOrd="0" presId="urn:microsoft.com/office/officeart/2005/8/layout/process1"/>
    <dgm:cxn modelId="{7BBF60E6-AA04-4049-B3A1-1E1242BA7AB6}" type="presParOf" srcId="{2AF1002E-55CB-4C17-AEA8-5D01FE1BFD48}" destId="{55B0A345-CEC2-46A6-83BF-38D8885185EF}"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2" qsCatId="simple" csTypeId="urn:microsoft.com/office/officeart/2005/8/colors/accent1_2#2" csCatId="accent1" phldr="1"/>
      <dgm:spPr/>
      <dgm:t>
        <a:bodyPr/>
        <a:lstStyle/>
        <a:p>
          <a:endParaRPr lang="en-GB"/>
        </a:p>
      </dgm:t>
    </dgm:pt>
    <dgm:pt modelId="{C67C3997-705D-40AD-8942-96D24E66E7A4}">
      <dgm:prSet phldrT="[Text]" custT="1"/>
      <dgm:spPr/>
      <dgm:t>
        <a:bodyPr/>
        <a:lstStyle/>
        <a:p>
          <a:pPr>
            <a:buNone/>
          </a:pPr>
          <a:r>
            <a:rPr lang="ro-RO" sz="1200" dirty="0">
              <a:solidFill>
                <a:schemeClr val="bg1"/>
              </a:solidFill>
              <a:latin typeface="Arial" panose="020B0604020202020204" pitchFamily="34" charset="0"/>
              <a:ea typeface="Arial"/>
              <a:cs typeface="Times New Roman" panose="02020603050405020304" pitchFamily="18" charset="0"/>
            </a:rPr>
            <a:t>Lucrătorii sunt izolați unul de celălalt</a:t>
          </a:r>
        </a:p>
      </dgm:t>
    </dgm:pt>
    <dgm:pt modelId="{5FA424E0-C33B-44AE-98A0-6B21DE7EA8D6}" type="parTrans" cxnId="{8DBC0142-015A-4D36-8992-1F4C6A1D38EA}">
      <dgm:prSet/>
      <dgm:spPr/>
      <dgm:t>
        <a:bodyPr/>
        <a:lstStyle/>
        <a:p>
          <a:endParaRPr lang="en-GB" sz="1400"/>
        </a:p>
      </dgm:t>
    </dgm:pt>
    <dgm:pt modelId="{14E44F5C-3070-4F07-AFD4-BE1694CA4A71}" type="sibTrans" cxnId="{8DBC0142-015A-4D36-8992-1F4C6A1D38EA}">
      <dgm:prSet custT="1"/>
      <dgm:spPr/>
      <dgm:t>
        <a:bodyPr/>
        <a:lstStyle/>
        <a:p>
          <a:endParaRPr lang="en-GB" sz="1400"/>
        </a:p>
      </dgm:t>
    </dgm:pt>
    <dgm:pt modelId="{E7B658FE-3359-429B-BF48-BE5FEF6559CA}">
      <dgm:prSet phldrT="[Text]" custT="1"/>
      <dgm:spPr/>
      <dgm:t>
        <a:bodyPr/>
        <a:lstStyle/>
        <a:p>
          <a:r>
            <a:rPr lang="ro-RO" sz="1200"/>
            <a:t>Împiedică reprezentarea colectivă</a:t>
          </a:r>
        </a:p>
      </dgm:t>
    </dgm:pt>
    <dgm:pt modelId="{C908D53F-1673-4146-91CA-9F74D859EF2F}" type="parTrans" cxnId="{B9986F9C-F87B-483E-AF47-C2F3D6D8484C}">
      <dgm:prSet/>
      <dgm:spPr/>
      <dgm:t>
        <a:bodyPr/>
        <a:lstStyle/>
        <a:p>
          <a:endParaRPr lang="en-GB" sz="1400"/>
        </a:p>
      </dgm:t>
    </dgm:pt>
    <dgm:pt modelId="{69D8FCEE-DE11-4EC7-80D9-EAF8E9E73A3D}" type="sibTrans" cxnId="{B9986F9C-F87B-483E-AF47-C2F3D6D8484C}">
      <dgm:prSet custT="1"/>
      <dgm:spPr/>
      <dgm:t>
        <a:bodyPr/>
        <a:lstStyle/>
        <a:p>
          <a:endParaRPr lang="en-GB" sz="1400"/>
        </a:p>
      </dgm:t>
    </dgm:pt>
    <dgm:pt modelId="{6A56C84B-6B9D-41B2-9875-CEFCC59F7704}">
      <dgm:prSet phldrT="[Text]" custT="1"/>
      <dgm:spPr/>
      <dgm:t>
        <a:bodyPr/>
        <a:lstStyle/>
        <a:p>
          <a:r>
            <a:rPr lang="ro-RO" sz="1200"/>
            <a:t>Împiedică dialogul social</a:t>
          </a:r>
        </a:p>
      </dgm:t>
    </dgm:pt>
    <dgm:pt modelId="{B5A5F9A4-248B-4D64-B1F0-3A47C2DFB83E}" type="parTrans" cxnId="{E7406464-EC75-4165-AE9C-B695FD65FBD7}">
      <dgm:prSet/>
      <dgm:spPr/>
      <dgm:t>
        <a:bodyPr/>
        <a:lstStyle/>
        <a:p>
          <a:endParaRPr lang="en-GB" sz="1400"/>
        </a:p>
      </dgm:t>
    </dgm:pt>
    <dgm:pt modelId="{560F175E-AD6F-46B3-9AA3-F6758A9D4E69}" type="sibTrans" cxnId="{E7406464-EC75-4165-AE9C-B695FD65FBD7}">
      <dgm:prSet/>
      <dgm:spPr/>
      <dgm:t>
        <a:bodyPr/>
        <a:lstStyle/>
        <a:p>
          <a:endParaRPr lang="en-GB" sz="1400"/>
        </a:p>
      </dgm:t>
    </dgm:pt>
    <dgm:pt modelId="{D3F700B2-84A1-43B6-84E5-BCDC0665A767}" type="pres">
      <dgm:prSet presAssocID="{95546F27-F10A-4DEE-BD30-013E90649F37}" presName="Name0" presStyleCnt="0">
        <dgm:presLayoutVars>
          <dgm:dir/>
          <dgm:resizeHandles val="exact"/>
        </dgm:presLayoutVars>
      </dgm:prSet>
      <dgm:spPr/>
    </dgm:pt>
    <dgm:pt modelId="{9A3753B4-81BD-4BFC-BD97-61C2777A60C8}" type="pres">
      <dgm:prSet presAssocID="{C67C3997-705D-40AD-8942-96D24E66E7A4}" presName="node" presStyleLbl="node1" presStyleIdx="0" presStyleCnt="3" custScaleX="89405" custScaleY="98409">
        <dgm:presLayoutVars>
          <dgm:bulletEnabled val="1"/>
        </dgm:presLayoutVars>
      </dgm:prSet>
      <dgm:spPr/>
    </dgm:pt>
    <dgm:pt modelId="{DAACD176-4677-4F91-B739-F414E4F64834}" type="pres">
      <dgm:prSet presAssocID="{14E44F5C-3070-4F07-AFD4-BE1694CA4A71}" presName="sibTrans" presStyleLbl="sibTrans2D1" presStyleIdx="0" presStyleCnt="2"/>
      <dgm:spPr/>
    </dgm:pt>
    <dgm:pt modelId="{2368CD19-1971-415D-8FA6-5C08AEC0F878}" type="pres">
      <dgm:prSet presAssocID="{14E44F5C-3070-4F07-AFD4-BE1694CA4A71}" presName="connectorText" presStyleLbl="sibTrans2D1" presStyleIdx="0" presStyleCnt="2"/>
      <dgm:spPr/>
    </dgm:pt>
    <dgm:pt modelId="{72BADB8B-71EF-430F-B5BE-01839C866BDF}" type="pres">
      <dgm:prSet presAssocID="{E7B658FE-3359-429B-BF48-BE5FEF6559CA}" presName="node" presStyleLbl="node1" presStyleIdx="1" presStyleCnt="3">
        <dgm:presLayoutVars>
          <dgm:bulletEnabled val="1"/>
        </dgm:presLayoutVars>
      </dgm:prSet>
      <dgm:spPr/>
    </dgm:pt>
    <dgm:pt modelId="{811EA7EC-2923-4AA3-8528-89881C54DDAB}" type="pres">
      <dgm:prSet presAssocID="{69D8FCEE-DE11-4EC7-80D9-EAF8E9E73A3D}" presName="sibTrans" presStyleLbl="sibTrans2D1" presStyleIdx="1" presStyleCnt="2"/>
      <dgm:spPr/>
    </dgm:pt>
    <dgm:pt modelId="{8E44C1C7-8603-40BB-B637-14F523870C7B}" type="pres">
      <dgm:prSet presAssocID="{69D8FCEE-DE11-4EC7-80D9-EAF8E9E73A3D}" presName="connectorText" presStyleLbl="sibTrans2D1" presStyleIdx="1" presStyleCnt="2"/>
      <dgm:spPr/>
    </dgm:pt>
    <dgm:pt modelId="{4553905A-3E73-4A3D-B9DE-F4865AAED54E}" type="pres">
      <dgm:prSet presAssocID="{6A56C84B-6B9D-41B2-9875-CEFCC59F7704}" presName="node" presStyleLbl="node1" presStyleIdx="2" presStyleCnt="3">
        <dgm:presLayoutVars>
          <dgm:bulletEnabled val="1"/>
        </dgm:presLayoutVars>
      </dgm:prSet>
      <dgm:spPr/>
    </dgm:pt>
  </dgm:ptLst>
  <dgm:cxnLst>
    <dgm:cxn modelId="{E892D308-9CF4-4249-8168-DE02F6BC3CEA}" type="presOf" srcId="{95546F27-F10A-4DEE-BD30-013E90649F37}" destId="{D3F700B2-84A1-43B6-84E5-BCDC0665A767}" srcOrd="0" destOrd="0" presId="urn:microsoft.com/office/officeart/2005/8/layout/process1"/>
    <dgm:cxn modelId="{5C4D9C1E-A501-49B9-81AA-C18BFBBF32EE}" type="presOf" srcId="{C67C3997-705D-40AD-8942-96D24E66E7A4}" destId="{9A3753B4-81BD-4BFC-BD97-61C2777A60C8}" srcOrd="0" destOrd="0" presId="urn:microsoft.com/office/officeart/2005/8/layout/process1"/>
    <dgm:cxn modelId="{2863D32B-DDA0-4778-AB7C-4606A8A0516D}" type="presOf" srcId="{69D8FCEE-DE11-4EC7-80D9-EAF8E9E73A3D}" destId="{811EA7EC-2923-4AA3-8528-89881C54DDAB}" srcOrd="0" destOrd="0" presId="urn:microsoft.com/office/officeart/2005/8/layout/process1"/>
    <dgm:cxn modelId="{F048BA2C-E33F-429D-8EB2-78943FE80B4F}" type="presOf" srcId="{6A56C84B-6B9D-41B2-9875-CEFCC59F7704}" destId="{4553905A-3E73-4A3D-B9DE-F4865AAED54E}" srcOrd="0" destOrd="0" presId="urn:microsoft.com/office/officeart/2005/8/layout/process1"/>
    <dgm:cxn modelId="{096A292F-AD72-4C2F-BBCA-9716EE88A5C0}" type="presOf" srcId="{69D8FCEE-DE11-4EC7-80D9-EAF8E9E73A3D}" destId="{8E44C1C7-8603-40BB-B637-14F523870C7B}" srcOrd="1"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B9986F9C-F87B-483E-AF47-C2F3D6D8484C}" srcId="{95546F27-F10A-4DEE-BD30-013E90649F37}" destId="{E7B658FE-3359-429B-BF48-BE5FEF6559CA}" srcOrd="1" destOrd="0" parTransId="{C908D53F-1673-4146-91CA-9F74D859EF2F}" sibTransId="{69D8FCEE-DE11-4EC7-80D9-EAF8E9E73A3D}"/>
    <dgm:cxn modelId="{FEC520C5-A546-4EFE-ABCD-0E8D96462B96}" type="presOf" srcId="{E7B658FE-3359-429B-BF48-BE5FEF6559CA}" destId="{72BADB8B-71EF-430F-B5BE-01839C866BDF}" srcOrd="0" destOrd="0" presId="urn:microsoft.com/office/officeart/2005/8/layout/process1"/>
    <dgm:cxn modelId="{3DB5E6EF-3527-4D0D-981F-AAF440D4C133}" type="presOf" srcId="{14E44F5C-3070-4F07-AFD4-BE1694CA4A71}" destId="{2368CD19-1971-415D-8FA6-5C08AEC0F878}" srcOrd="1" destOrd="0" presId="urn:microsoft.com/office/officeart/2005/8/layout/process1"/>
    <dgm:cxn modelId="{76F13DF6-E5D1-4A85-9894-EED09793507A}" type="presOf" srcId="{14E44F5C-3070-4F07-AFD4-BE1694CA4A71}" destId="{DAACD176-4677-4F91-B739-F414E4F64834}" srcOrd="0" destOrd="0" presId="urn:microsoft.com/office/officeart/2005/8/layout/process1"/>
    <dgm:cxn modelId="{C45B1B54-EFC4-4F39-8F63-3F004A66E1E5}" type="presParOf" srcId="{D3F700B2-84A1-43B6-84E5-BCDC0665A767}" destId="{9A3753B4-81BD-4BFC-BD97-61C2777A60C8}" srcOrd="0" destOrd="0" presId="urn:microsoft.com/office/officeart/2005/8/layout/process1"/>
    <dgm:cxn modelId="{55B2A266-32D6-429E-8AC7-26B21A9134D3}" type="presParOf" srcId="{D3F700B2-84A1-43B6-84E5-BCDC0665A767}" destId="{DAACD176-4677-4F91-B739-F414E4F64834}" srcOrd="1" destOrd="0" presId="urn:microsoft.com/office/officeart/2005/8/layout/process1"/>
    <dgm:cxn modelId="{F3BDFA0D-90B4-45BE-BE54-9408BD5F921F}" type="presParOf" srcId="{DAACD176-4677-4F91-B739-F414E4F64834}" destId="{2368CD19-1971-415D-8FA6-5C08AEC0F878}" srcOrd="0" destOrd="0" presId="urn:microsoft.com/office/officeart/2005/8/layout/process1"/>
    <dgm:cxn modelId="{A972B976-2EEF-4701-805F-5CB93F7943D9}" type="presParOf" srcId="{D3F700B2-84A1-43B6-84E5-BCDC0665A767}" destId="{72BADB8B-71EF-430F-B5BE-01839C866BDF}" srcOrd="2" destOrd="0" presId="urn:microsoft.com/office/officeart/2005/8/layout/process1"/>
    <dgm:cxn modelId="{702F0541-694E-4AB0-BCA9-153C70087D8F}" type="presParOf" srcId="{D3F700B2-84A1-43B6-84E5-BCDC0665A767}" destId="{811EA7EC-2923-4AA3-8528-89881C54DDAB}" srcOrd="3" destOrd="0" presId="urn:microsoft.com/office/officeart/2005/8/layout/process1"/>
    <dgm:cxn modelId="{63513DE7-F91D-403C-9D99-F6EDDCDEDF96}" type="presParOf" srcId="{811EA7EC-2923-4AA3-8528-89881C54DDAB}" destId="{8E44C1C7-8603-40BB-B637-14F523870C7B}" srcOrd="0" destOrd="0" presId="urn:microsoft.com/office/officeart/2005/8/layout/process1"/>
    <dgm:cxn modelId="{790150C4-7B3C-427F-A5CA-AC8A08BCB26E}" type="presParOf" srcId="{D3F700B2-84A1-43B6-84E5-BCDC0665A767}" destId="{4553905A-3E73-4A3D-B9DE-F4865AAED54E}"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1C161-6A36-463B-AFF1-12EB7AEA5A5D}">
      <dsp:nvSpPr>
        <dsp:cNvPr id="0" name=""/>
        <dsp:cNvSpPr/>
      </dsp:nvSpPr>
      <dsp:spPr>
        <a:xfrm>
          <a:off x="1447" y="458414"/>
          <a:ext cx="1786888"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solidFill>
                <a:schemeClr val="bg1"/>
              </a:solidFill>
              <a:latin typeface="Arial" panose="020B0604020202020204" pitchFamily="34" charset="0"/>
              <a:ea typeface="Arial"/>
              <a:cs typeface="Times New Roman" panose="02020603050405020304" pitchFamily="18" charset="0"/>
            </a:rPr>
            <a:t>Lipsa de transparență cu privire la cum funcționează și se folosește gestionarea lucrătorilor pe bază de IA</a:t>
          </a:r>
        </a:p>
      </dsp:txBody>
      <dsp:txXfrm>
        <a:off x="36521" y="493488"/>
        <a:ext cx="1716740" cy="1127364"/>
      </dsp:txXfrm>
    </dsp:sp>
    <dsp:sp modelId="{545C5C6A-5BFA-4B73-B7B4-24CF1D25AF9B}">
      <dsp:nvSpPr>
        <dsp:cNvPr id="0" name=""/>
        <dsp:cNvSpPr/>
      </dsp:nvSpPr>
      <dsp:spPr>
        <a:xfrm>
          <a:off x="1987921" y="80968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987921" y="908678"/>
        <a:ext cx="296185" cy="296983"/>
      </dsp:txXfrm>
    </dsp:sp>
    <dsp:sp modelId="{73EBE4EC-A2EE-4693-9E61-8DB4CC80A5F4}">
      <dsp:nvSpPr>
        <dsp:cNvPr id="0" name=""/>
        <dsp:cNvSpPr/>
      </dsp:nvSpPr>
      <dsp:spPr>
        <a:xfrm>
          <a:off x="2586677" y="458414"/>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a:t>Dezechilibru de putere</a:t>
          </a:r>
        </a:p>
      </dsp:txBody>
      <dsp:txXfrm>
        <a:off x="2621751" y="493488"/>
        <a:ext cx="1925706" cy="1127364"/>
      </dsp:txXfrm>
    </dsp:sp>
    <dsp:sp modelId="{4FD0CCFA-7B09-459B-A190-B9706B684994}">
      <dsp:nvSpPr>
        <dsp:cNvPr id="0" name=""/>
        <dsp:cNvSpPr/>
      </dsp:nvSpPr>
      <dsp:spPr>
        <a:xfrm>
          <a:off x="4782117" y="80968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4782117" y="908678"/>
        <a:ext cx="296185" cy="296983"/>
      </dsp:txXfrm>
    </dsp:sp>
    <dsp:sp modelId="{55B0A345-CEC2-46A6-83BF-38D8885185EF}">
      <dsp:nvSpPr>
        <dsp:cNvPr id="0" name=""/>
        <dsp:cNvSpPr/>
      </dsp:nvSpPr>
      <dsp:spPr>
        <a:xfrm>
          <a:off x="5380873" y="458414"/>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a:t>Participarea lucrătorilor a fost împiedicată</a:t>
          </a:r>
        </a:p>
      </dsp:txBody>
      <dsp:txXfrm>
        <a:off x="5415947" y="493488"/>
        <a:ext cx="1925706" cy="1127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753B4-81BD-4BFC-BD97-61C2777A60C8}">
      <dsp:nvSpPr>
        <dsp:cNvPr id="0" name=""/>
        <dsp:cNvSpPr/>
      </dsp:nvSpPr>
      <dsp:spPr>
        <a:xfrm>
          <a:off x="2695" y="814389"/>
          <a:ext cx="1784393" cy="11784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dirty="0">
              <a:solidFill>
                <a:schemeClr val="bg1"/>
              </a:solidFill>
              <a:latin typeface="Arial" panose="020B0604020202020204" pitchFamily="34" charset="0"/>
              <a:ea typeface="Arial"/>
              <a:cs typeface="Times New Roman" panose="02020603050405020304" pitchFamily="18" charset="0"/>
            </a:rPr>
            <a:t>Lucrătorii sunt izolați unul de celălalt</a:t>
          </a:r>
        </a:p>
      </dsp:txBody>
      <dsp:txXfrm>
        <a:off x="37211" y="848905"/>
        <a:ext cx="1715361" cy="1109428"/>
      </dsp:txXfrm>
    </dsp:sp>
    <dsp:sp modelId="{DAACD176-4677-4F91-B739-F414E4F64834}">
      <dsp:nvSpPr>
        <dsp:cNvPr id="0" name=""/>
        <dsp:cNvSpPr/>
      </dsp:nvSpPr>
      <dsp:spPr>
        <a:xfrm>
          <a:off x="1986674" y="115613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986674" y="1255128"/>
        <a:ext cx="296185" cy="296983"/>
      </dsp:txXfrm>
    </dsp:sp>
    <dsp:sp modelId="{72BADB8B-71EF-430F-B5BE-01839C866BDF}">
      <dsp:nvSpPr>
        <dsp:cNvPr id="0" name=""/>
        <dsp:cNvSpPr/>
      </dsp:nvSpPr>
      <dsp:spPr>
        <a:xfrm>
          <a:off x="2585430" y="804863"/>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a:t>Împiedică reprezentarea colectivă</a:t>
          </a:r>
        </a:p>
      </dsp:txBody>
      <dsp:txXfrm>
        <a:off x="2620504" y="839937"/>
        <a:ext cx="1925706" cy="1127364"/>
      </dsp:txXfrm>
    </dsp:sp>
    <dsp:sp modelId="{811EA7EC-2923-4AA3-8528-89881C54DDAB}">
      <dsp:nvSpPr>
        <dsp:cNvPr id="0" name=""/>
        <dsp:cNvSpPr/>
      </dsp:nvSpPr>
      <dsp:spPr>
        <a:xfrm>
          <a:off x="4780870" y="1156134"/>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4780870" y="1255128"/>
        <a:ext cx="296185" cy="296983"/>
      </dsp:txXfrm>
    </dsp:sp>
    <dsp:sp modelId="{4553905A-3E73-4A3D-B9DE-F4865AAED54E}">
      <dsp:nvSpPr>
        <dsp:cNvPr id="0" name=""/>
        <dsp:cNvSpPr/>
      </dsp:nvSpPr>
      <dsp:spPr>
        <a:xfrm>
          <a:off x="5379626" y="804863"/>
          <a:ext cx="1995854" cy="11975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o-RO" sz="1200" kern="1200"/>
            <a:t>Împiedică dialogul social</a:t>
          </a:r>
        </a:p>
      </dsp:txBody>
      <dsp:txXfrm>
        <a:off x="5414700" y="839937"/>
        <a:ext cx="1925706" cy="112736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40D5A49-23A7-46F8-B2C1-DE4B2CB47848}" type="datetimeFigureOut">
              <a:rPr lang="en-GB"/>
              <a:pPr>
                <a:defRPr/>
              </a:pPr>
              <a:t>20/02/2025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0AE7AE8-89D8-4A3B-B29D-AA679BBBA9F3}"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6DD05B-0CB5-405F-95AB-6CFC9129A9D7}" type="slidenum">
              <a:rPr lang="en-GB">
                <a:cs typeface="Arial" charset="0"/>
              </a:rPr>
              <a:pPr fontAlgn="base">
                <a:spcBef>
                  <a:spcPct val="0"/>
                </a:spcBef>
                <a:spcAft>
                  <a:spcPct val="0"/>
                </a:spcAft>
                <a:defRPr/>
              </a:pPr>
              <a:t>1</a:t>
            </a:fld>
            <a:endParaRPr lang="en-GB">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noFill/>
        </p:spPr>
        <p:txBody>
          <a:bodyPr wrap="square" numCol="1" anchor="t" anchorCtr="0" compatLnSpc="1">
            <a:prstTxWarp prst="textNoShape">
              <a:avLst/>
            </a:prstTxWarp>
          </a:bodyPr>
          <a:lstStyle/>
          <a:p>
            <a:pPr marL="285750" indent="-285750" defTabSz="941388" eaLnBrk="1" hangingPunct="1">
              <a:spcBef>
                <a:spcPct val="0"/>
              </a:spcBef>
              <a:buFontTx/>
              <a:buChar char="•"/>
            </a:pPr>
            <a:r>
              <a:rPr lang="ro-RO" sz="1800">
                <a:cs typeface="Calibri" pitchFamily="34" charset="0"/>
              </a:rPr>
              <a:t>Sistemele de gestionare a lucrătorilor pe bază de IA pot fi folosite pentru a monitoriza riscurile și a furniza alerte și recomandări (în timp real) privind modul de prevenire a acestora. </a:t>
            </a:r>
          </a:p>
          <a:p>
            <a:pPr marL="285750" indent="-285750" defTabSz="941388" eaLnBrk="1" hangingPunct="1">
              <a:spcBef>
                <a:spcPct val="0"/>
              </a:spcBef>
              <a:buFontTx/>
              <a:buChar char="•"/>
            </a:pPr>
            <a:endParaRPr lang="en-GB" sz="1800"/>
          </a:p>
          <a:p>
            <a:pPr marL="285750" indent="-285750" defTabSz="941388" eaLnBrk="1" hangingPunct="1">
              <a:spcBef>
                <a:spcPct val="0"/>
              </a:spcBef>
              <a:buFontTx/>
              <a:buChar char="•"/>
            </a:pPr>
            <a:r>
              <a:rPr lang="ro-RO" sz="1800">
                <a:cs typeface="Calibri" pitchFamily="34" charset="0"/>
              </a:rPr>
              <a:t>De exemplu, sistemele de gestionare a lucrătorilor pe bază de IA ar putea detecta un volum mare de muncă, riscul de violență psihologică, de stres, de epuizare profesională etc., când utilizează materiale video în timp real sau analizează e-mailuri sau discursuri.</a:t>
            </a:r>
          </a:p>
          <a:p>
            <a:pPr marL="285750" indent="-285750" defTabSz="941388" eaLnBrk="1" hangingPunct="1">
              <a:spcBef>
                <a:spcPct val="0"/>
              </a:spcBef>
              <a:buFontTx/>
              <a:buChar char="•"/>
            </a:pPr>
            <a:endParaRPr lang="en-GB" sz="1800"/>
          </a:p>
          <a:p>
            <a:pPr marL="285750" indent="-285750" defTabSz="941388" eaLnBrk="1" hangingPunct="1">
              <a:spcBef>
                <a:spcPct val="0"/>
              </a:spcBef>
              <a:buFontTx/>
              <a:buChar char="•"/>
            </a:pPr>
            <a:r>
              <a:rPr lang="ro-RO" sz="1800">
                <a:cs typeface="Calibri" pitchFamily="34" charset="0"/>
              </a:rPr>
              <a:t>Majoritatea brevetelor de sisteme de gestionare a lucrătorilor pe bază de IA se axează pe creșterea eficienței și a productivității și pe îmbunătățirea procesului decizional (implicând adesea monitorizarea, clasificarea și evaluarea lucrătorilor), dar nu și pe îmbunătățirea SSM. Adoptarea, utilizarea și impactul în materie de SSM al tehnologiilor de gestionare a lucrătorilor pe bază de IA nu sunt însă prestabilite. </a:t>
            </a:r>
          </a:p>
          <a:p>
            <a:pPr marL="285750" indent="-285750" defTabSz="941388" eaLnBrk="1" hangingPunct="1">
              <a:spcBef>
                <a:spcPct val="0"/>
              </a:spcBef>
              <a:buFontTx/>
              <a:buChar char="•"/>
            </a:pPr>
            <a:endParaRPr lang="en-GB" sz="1800"/>
          </a:p>
          <a:p>
            <a:pPr marL="285750" indent="-285750" defTabSz="941388" eaLnBrk="1" hangingPunct="1">
              <a:spcBef>
                <a:spcPct val="0"/>
              </a:spcBef>
              <a:buFontTx/>
              <a:buChar char="•"/>
            </a:pPr>
            <a:r>
              <a:rPr lang="ro-RO" sz="1800">
                <a:cs typeface="Calibri" pitchFamily="34" charset="0"/>
              </a:rPr>
              <a:t>Cultura instituțională și deciziile conducerii cu privire la tehnologiile de gestionare a lucrătorilor pe bază de IA pot influența impactul lor asupra SSM.</a:t>
            </a:r>
          </a:p>
          <a:p>
            <a:pPr marL="285750" indent="-285750" defTabSz="941388" eaLnBrk="1" hangingPunct="1">
              <a:spcBef>
                <a:spcPct val="0"/>
              </a:spcBef>
            </a:pPr>
            <a:endParaRPr lang="es-ES" sz="1800"/>
          </a:p>
        </p:txBody>
      </p:sp>
      <p:sp>
        <p:nvSpPr>
          <p:cNvPr id="757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031688-E4E2-4F07-94AD-944829546DB5}" type="slidenum">
              <a:rPr lang="en-GB">
                <a:cs typeface="Arial" charset="0"/>
              </a:rPr>
              <a:pPr fontAlgn="base">
                <a:spcBef>
                  <a:spcPct val="0"/>
                </a:spcBef>
                <a:spcAft>
                  <a:spcPct val="0"/>
                </a:spcAft>
                <a:defRPr/>
              </a:pPr>
              <a:t>10</a:t>
            </a:fld>
            <a:endParaRPr lang="en-GB">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bwMode="auto">
          <a:noFill/>
          <a:ln>
            <a:solidFill>
              <a:srgbClr val="000000"/>
            </a:solidFill>
            <a:miter lim="800000"/>
            <a:headEnd/>
            <a:tailEnd/>
          </a:ln>
        </p:spPr>
      </p:sp>
      <p:sp>
        <p:nvSpPr>
          <p:cNvPr id="778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t>Participarea lucrătorilor este esențială în toate etapele, de la proiectare, evaluare ex-ante, implementare, evaluarea riscurilor la locul de muncă și </a:t>
            </a:r>
            <a:r>
              <a:rPr lang="ro-RO" u="sng"/>
              <a:t>luarea deciziilor</a:t>
            </a:r>
            <a:r>
              <a:rPr lang="ro-RO"/>
              <a:t> (lucrătorii ar trebui să aibă un cuvânt de spus în deciziile bazate pe IA).</a:t>
            </a:r>
          </a:p>
          <a:p>
            <a:pPr algn="just" eaLnBrk="1" hangingPunct="1">
              <a:lnSpc>
                <a:spcPct val="80000"/>
              </a:lnSpc>
              <a:spcBef>
                <a:spcPts val="1000"/>
              </a:spcBef>
            </a:pPr>
            <a:endParaRPr lang="en-GB"/>
          </a:p>
          <a:p>
            <a:pPr algn="just" eaLnBrk="1" hangingPunct="1">
              <a:lnSpc>
                <a:spcPct val="80000"/>
              </a:lnSpc>
              <a:spcBef>
                <a:spcPts val="1000"/>
              </a:spcBef>
            </a:pPr>
            <a:r>
              <a:rPr lang="ro-RO"/>
              <a:t>Lipsa de transparență cu privire la cum funcționează și se folosește gestionarea lucrătorilor pe bază de IA duce la un dezechilibru de informații și putere, ceea ce face ca participarea lucrătorilor să fie foarte dificilă în practică.</a:t>
            </a:r>
          </a:p>
          <a:p>
            <a:pPr algn="just" eaLnBrk="1" hangingPunct="1">
              <a:lnSpc>
                <a:spcPct val="80000"/>
              </a:lnSpc>
              <a:spcBef>
                <a:spcPts val="1000"/>
              </a:spcBef>
            </a:pPr>
            <a:endParaRPr lang="en-GB"/>
          </a:p>
          <a:p>
            <a:pPr algn="just" eaLnBrk="1" hangingPunct="1">
              <a:lnSpc>
                <a:spcPct val="80000"/>
              </a:lnSpc>
              <a:spcBef>
                <a:spcPts val="1000"/>
              </a:spcBef>
            </a:pPr>
            <a:r>
              <a:rPr lang="ro-RO"/>
              <a:t>Când lucrătorii sunt izolați unii de alții, reprezentarea colectivă a lucrătorilor și negocierea colectivă/dialogul social, care sunt esențiale pentru SSM, sunt împiedicate.</a:t>
            </a:r>
          </a:p>
          <a:p>
            <a:pPr algn="just" eaLnBrk="1" hangingPunct="1">
              <a:lnSpc>
                <a:spcPct val="80000"/>
              </a:lnSpc>
              <a:spcBef>
                <a:spcPts val="1000"/>
              </a:spcBef>
            </a:pPr>
            <a:endParaRPr lang="en-GB"/>
          </a:p>
          <a:p>
            <a:pPr algn="just" eaLnBrk="1" hangingPunct="1">
              <a:lnSpc>
                <a:spcPct val="80000"/>
              </a:lnSpc>
              <a:spcBef>
                <a:spcPts val="1000"/>
              </a:spcBef>
            </a:pPr>
            <a:r>
              <a:rPr lang="ro-RO"/>
              <a:t>Sistemele de gestionare a lucrătorilor pe bază de IA ar trebui concepute, implementate și gestionate în mod transparent, ușor de înțeles și capacitant, pentru a garanta accesul egal al lucrătorilor la informații și la participare.</a:t>
            </a:r>
          </a:p>
          <a:p>
            <a:pPr algn="just" eaLnBrk="1" hangingPunct="1">
              <a:lnSpc>
                <a:spcPct val="80000"/>
              </a:lnSpc>
              <a:spcBef>
                <a:spcPts val="1000"/>
              </a:spcBef>
            </a:pPr>
            <a:endParaRPr lang="en-GB"/>
          </a:p>
          <a:p>
            <a:pPr algn="just" eaLnBrk="1" hangingPunct="1">
              <a:lnSpc>
                <a:spcPct val="80000"/>
              </a:lnSpc>
              <a:spcBef>
                <a:spcPts val="1000"/>
              </a:spcBef>
            </a:pPr>
            <a:r>
              <a:rPr lang="ro-RO"/>
              <a:t>Trebuie să se garanteze administrarea comună a sistemelor de gestionare a lucrătorilor pe bază de IA.</a:t>
            </a:r>
          </a:p>
          <a:p>
            <a:pPr algn="just" eaLnBrk="1" hangingPunct="1">
              <a:lnSpc>
                <a:spcPct val="80000"/>
              </a:lnSpc>
              <a:spcBef>
                <a:spcPts val="1000"/>
              </a:spcBef>
            </a:pPr>
            <a:endParaRPr lang="en-GB"/>
          </a:p>
          <a:p>
            <a:pPr eaLnBrk="1" hangingPunct="1">
              <a:spcBef>
                <a:spcPct val="0"/>
              </a:spcBef>
            </a:pPr>
            <a:endParaRPr lang="en-GB"/>
          </a:p>
        </p:txBody>
      </p:sp>
      <p:sp>
        <p:nvSpPr>
          <p:cNvPr id="778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D9467C-E1D2-45F7-AC44-025F01C68EE7}" type="slidenum">
              <a:rPr lang="en-GB">
                <a:cs typeface="Arial" charset="0"/>
              </a:rPr>
              <a:pPr fontAlgn="base">
                <a:spcBef>
                  <a:spcPct val="0"/>
                </a:spcBef>
                <a:spcAft>
                  <a:spcPct val="0"/>
                </a:spcAft>
                <a:defRPr/>
              </a:pPr>
              <a:t>11</a:t>
            </a:fld>
            <a:endParaRPr lang="en-GB">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p:spPr>
      </p:sp>
      <p:sp>
        <p:nvSpPr>
          <p:cNvPr id="798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z="1800">
                <a:latin typeface="Aptos"/>
                <a:ea typeface="Aptos"/>
                <a:cs typeface="Aptos"/>
              </a:rPr>
              <a:t>Sistemele de gestionare a lucrătorilor pe bază de IA îmbunătățesc estimarea cererii, planificarea schimburilor și alocarea sarcinilor în funcție de capacitățile lucrătorilor, contribuind astfel la securitatea, sănătatea și starea de bine a lucrătorilor. </a:t>
            </a:r>
          </a:p>
          <a:p>
            <a:pPr eaLnBrk="1" hangingPunct="1">
              <a:spcBef>
                <a:spcPct val="0"/>
              </a:spcBef>
            </a:pPr>
            <a:endParaRPr lang="en-GB" sz="1800">
              <a:latin typeface="Aptos"/>
              <a:ea typeface="Aptos"/>
              <a:cs typeface="Aptos"/>
            </a:endParaRPr>
          </a:p>
          <a:p>
            <a:pPr eaLnBrk="1" hangingPunct="1">
              <a:lnSpc>
                <a:spcPct val="116000"/>
              </a:lnSpc>
              <a:spcBef>
                <a:spcPts val="1200"/>
              </a:spcBef>
              <a:spcAft>
                <a:spcPts val="1200"/>
              </a:spcAft>
            </a:pPr>
            <a:r>
              <a:rPr lang="ro-RO" sz="1800">
                <a:latin typeface="Aptos"/>
                <a:ea typeface="Aptos"/>
                <a:cs typeface="Aptos"/>
              </a:rPr>
              <a:t>De exemplu, o întreprindere italiană care produce piese pentru industria auto a implementat sisteme de gestionare a lucrătorilor pe bază de IA în producție, întreținere și logistică, mărind productivitatea, reducând stresul și îmbunătățind echilibrul dintre viața profesională și cea privată. Sistemul de gestionare a lucrătorilor pe bază de IA sprijină operatorii calificați să gestioneze procesul și să se adapteze la schimbări utilizând date în timp real și sarcini de lucru automatizate.</a:t>
            </a:r>
          </a:p>
          <a:p>
            <a:pPr eaLnBrk="1" hangingPunct="1">
              <a:lnSpc>
                <a:spcPct val="116000"/>
              </a:lnSpc>
              <a:spcBef>
                <a:spcPts val="1200"/>
              </a:spcBef>
              <a:spcAft>
                <a:spcPts val="1200"/>
              </a:spcAft>
            </a:pPr>
            <a:endParaRPr lang="en-GB" sz="1800">
              <a:latin typeface="Aptos"/>
              <a:ea typeface="MS Mincho"/>
              <a:cs typeface="Arial" charset="0"/>
            </a:endParaRPr>
          </a:p>
          <a:p>
            <a:pPr eaLnBrk="1" hangingPunct="1">
              <a:spcBef>
                <a:spcPct val="0"/>
              </a:spcBef>
            </a:pPr>
            <a:r>
              <a:rPr lang="ro-RO" sz="1800">
                <a:latin typeface="Aptos"/>
                <a:ea typeface="Aptos"/>
                <a:cs typeface="Aptos"/>
              </a:rPr>
              <a:t>Un producător belgian de automobile și-a optimizat linia de asamblare prin sisteme de gestionare a lucrătorilor pe bază de IA pentru a aborda riscurile pentru sănătate și securitate, în special în etapele finale în care piesele sunt asamblate pe caroserii de automobile proaspăt vopsite. </a:t>
            </a:r>
          </a:p>
          <a:p>
            <a:pPr eaLnBrk="1" hangingPunct="1">
              <a:spcBef>
                <a:spcPct val="0"/>
              </a:spcBef>
            </a:pPr>
            <a:r>
              <a:rPr lang="ro-RO" sz="1800">
                <a:latin typeface="Aptos"/>
                <a:ea typeface="Aptos"/>
                <a:cs typeface="Aptos"/>
              </a:rPr>
              <a:t>Formarea extinsă și monitorizarea datelor asigură echilibrul între eficiență, calitatea locurilor de muncă și considerentele SSM, în folosul operatorilor și șefilor de echipă.</a:t>
            </a:r>
          </a:p>
          <a:p>
            <a:pPr eaLnBrk="1" hangingPunct="1">
              <a:spcBef>
                <a:spcPct val="0"/>
              </a:spcBef>
            </a:pPr>
            <a:endParaRPr lang="en-GB" sz="1800">
              <a:latin typeface="Aptos"/>
              <a:ea typeface="Aptos"/>
              <a:cs typeface="Aptos"/>
            </a:endParaRPr>
          </a:p>
          <a:p>
            <a:pPr eaLnBrk="1" hangingPunct="1">
              <a:spcBef>
                <a:spcPct val="0"/>
              </a:spcBef>
            </a:pPr>
            <a:r>
              <a:rPr lang="ro-RO" sz="1800">
                <a:latin typeface="Aptos"/>
                <a:ea typeface="Aptos"/>
                <a:cs typeface="Aptos"/>
              </a:rPr>
              <a:t>Aceste cazuri reale confirmă că participarea lucrătorilor, o politică solidă în materie de SSM și un sistem de gestionare a SSM în cadrul organizației, precum și transparența în ceea ce privește colectarea și utilizarea datelor sunt principalii factori de succes pentru utilizarea sigură și sănătoasă a sistemelor de gestionare a lucrătorilor pe bază de IA.</a:t>
            </a:r>
          </a:p>
          <a:p>
            <a:pPr eaLnBrk="1" hangingPunct="1">
              <a:spcBef>
                <a:spcPct val="0"/>
              </a:spcBef>
            </a:pPr>
            <a:endParaRPr lang="en-GB"/>
          </a:p>
        </p:txBody>
      </p:sp>
      <p:sp>
        <p:nvSpPr>
          <p:cNvPr id="798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E9F0DA-B267-4B5A-99DF-F58544CC7F9B}" type="slidenum">
              <a:rPr lang="en-GB">
                <a:cs typeface="Arial" charset="0"/>
              </a:rPr>
              <a:pPr fontAlgn="base">
                <a:spcBef>
                  <a:spcPct val="0"/>
                </a:spcBef>
                <a:spcAft>
                  <a:spcPct val="0"/>
                </a:spcAft>
                <a:defRPr/>
              </a:pPr>
              <a:t>12</a:t>
            </a:fld>
            <a:endParaRPr lang="en-GB">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819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FAF78C-FF6F-4F18-B987-77AF4B6367C1}" type="slidenum">
              <a:rPr lang="en-GB">
                <a:cs typeface="Arial" charset="0"/>
              </a:rPr>
              <a:pPr fontAlgn="base">
                <a:spcBef>
                  <a:spcPct val="0"/>
                </a:spcBef>
                <a:spcAft>
                  <a:spcPct val="0"/>
                </a:spcAft>
                <a:defRPr/>
              </a:pPr>
              <a:t>13</a:t>
            </a:fld>
            <a:endParaRPr lang="en-GB">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p:spPr>
      </p:sp>
      <p:sp>
        <p:nvSpPr>
          <p:cNvPr id="839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839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63532D-A4BC-40FF-BA8B-C93BE2B5DCB2}" type="slidenum">
              <a:rPr lang="en-GB">
                <a:cs typeface="Arial" charset="0"/>
              </a:rPr>
              <a:pPr fontAlgn="base">
                <a:spcBef>
                  <a:spcPct val="0"/>
                </a:spcBef>
                <a:spcAft>
                  <a:spcPct val="0"/>
                </a:spcAft>
                <a:defRPr/>
              </a:pPr>
              <a:t>14</a:t>
            </a:fld>
            <a:endParaRPr lang="en-GB">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p:cNvSpPr>
          <p:nvPr>
            <p:ph type="sldImg"/>
          </p:nvPr>
        </p:nvSpPr>
        <p:spPr bwMode="auto">
          <a:noFill/>
          <a:ln>
            <a:solidFill>
              <a:srgbClr val="000000"/>
            </a:solidFill>
            <a:miter lim="800000"/>
            <a:headEnd/>
            <a:tailEnd/>
          </a:ln>
        </p:spPr>
      </p:sp>
      <p:sp>
        <p:nvSpPr>
          <p:cNvPr id="860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b="1">
                <a:solidFill>
                  <a:srgbClr val="003399"/>
                </a:solidFill>
                <a:latin typeface="Verdana" pitchFamily="34" charset="0"/>
                <a:ea typeface="Verdana" pitchFamily="34" charset="0"/>
                <a:cs typeface="Verdana" pitchFamily="34" charset="0"/>
              </a:rPr>
              <a:t>Directiva 89/391/CEE – directiva-cadru</a:t>
            </a:r>
          </a:p>
          <a:p>
            <a:pPr eaLnBrk="1" hangingPunct="1">
              <a:spcBef>
                <a:spcPct val="0"/>
              </a:spcBef>
            </a:pPr>
            <a:r>
              <a:rPr lang="ro-RO" i="1">
                <a:solidFill>
                  <a:srgbClr val="003399"/>
                </a:solidFill>
                <a:latin typeface="Verdana" pitchFamily="34" charset="0"/>
                <a:ea typeface="Verdana" pitchFamily="34" charset="0"/>
                <a:cs typeface="Verdana" pitchFamily="34" charset="0"/>
              </a:rPr>
              <a:t>„Angajatorul are obligația de a asigura securitatea și sănătatea lucrătorilor, sub toate aspectele, referitoare la activitatea desfășurată.”</a:t>
            </a:r>
          </a:p>
          <a:p>
            <a:pPr eaLnBrk="1" hangingPunct="1">
              <a:spcBef>
                <a:spcPct val="0"/>
              </a:spcBef>
            </a:pPr>
            <a:r>
              <a:rPr lang="ro-RO">
                <a:solidFill>
                  <a:srgbClr val="003399"/>
                </a:solidFill>
                <a:latin typeface="Verdana" pitchFamily="34" charset="0"/>
                <a:ea typeface="Verdana" pitchFamily="34" charset="0"/>
                <a:cs typeface="Verdana" pitchFamily="34" charset="0"/>
              </a:rPr>
              <a:t>Susținută de directive mai specifice privind echipamentele de lucru, monitoarele, mediile de lucru specifice, pericolele specifice, categorii specifice de lucrători.</a:t>
            </a:r>
          </a:p>
          <a:p>
            <a:pPr eaLnBrk="1" hangingPunct="1">
              <a:spcBef>
                <a:spcPct val="0"/>
              </a:spcBef>
            </a:pPr>
            <a:endParaRPr lang="en-GB" altLang="en-US" b="1">
              <a:solidFill>
                <a:srgbClr val="003399"/>
              </a:solidFill>
              <a:latin typeface="Verdana" pitchFamily="34" charset="0"/>
              <a:ea typeface="Verdana" pitchFamily="34" charset="0"/>
              <a:cs typeface="Verdana" pitchFamily="34" charset="0"/>
            </a:endParaRPr>
          </a:p>
          <a:p>
            <a:pPr eaLnBrk="1" hangingPunct="1">
              <a:spcBef>
                <a:spcPct val="0"/>
              </a:spcBef>
            </a:pPr>
            <a:r>
              <a:rPr lang="ro-RO" b="1">
                <a:solidFill>
                  <a:srgbClr val="003399"/>
                </a:solidFill>
                <a:latin typeface="Verdana" pitchFamily="34" charset="0"/>
                <a:ea typeface="Verdana" pitchFamily="34" charset="0"/>
                <a:cs typeface="Verdana" pitchFamily="34" charset="0"/>
              </a:rPr>
              <a:t>Regulamentul privind inteligența artificială – aspecte relevante pentru sistemele de gestionare a lucrătorilor pe bază de IA și SSM:</a:t>
            </a:r>
          </a:p>
          <a:p>
            <a:pPr eaLnBrk="1" hangingPunct="1">
              <a:spcBef>
                <a:spcPct val="0"/>
              </a:spcBef>
            </a:pPr>
            <a:r>
              <a:rPr lang="ro-RO">
                <a:solidFill>
                  <a:srgbClr val="003399"/>
                </a:solidFill>
                <a:latin typeface="Verdana" pitchFamily="34" charset="0"/>
                <a:ea typeface="Verdana" pitchFamily="34" charset="0"/>
                <a:cs typeface="Verdana" pitchFamily="34" charset="0"/>
              </a:rPr>
              <a:t>- Implementarea în condiții de siguranță a sistemelor de IA, interzicerea unora și clasificarea altora ca fiind „cu grad ridicat de risc”, impunerea mai multor garanții pentru proiectare, dezvoltare și utilizare.</a:t>
            </a:r>
          </a:p>
          <a:p>
            <a:pPr eaLnBrk="1" hangingPunct="1">
              <a:spcBef>
                <a:spcPct val="0"/>
              </a:spcBef>
            </a:pPr>
            <a:r>
              <a:rPr lang="ro-RO">
                <a:solidFill>
                  <a:srgbClr val="003399"/>
                </a:solidFill>
                <a:latin typeface="Verdana" pitchFamily="34" charset="0"/>
                <a:ea typeface="Verdana" pitchFamily="34" charset="0"/>
                <a:cs typeface="Verdana" pitchFamily="34" charset="0"/>
              </a:rPr>
              <a:t>- Lista propusă a sistemelor „cu grad ridicat de risc” cuprinde sistemele de IA folosite pentru recrutarea sau selectarea lucrătorilor și sistemele de IA folosite pentru luarea deciziilor cu privire la promovare și încetarea relațiilor contractuale legate de muncă, pentru alocarea sarcinilor, precum și pentru monitorizarea și evaluarea performanței și a comportamentului lucrătorilor. </a:t>
            </a:r>
          </a:p>
          <a:p>
            <a:pPr eaLnBrk="1" hangingPunct="1">
              <a:spcBef>
                <a:spcPct val="0"/>
              </a:spcBef>
            </a:pPr>
            <a:r>
              <a:rPr lang="ro-RO">
                <a:solidFill>
                  <a:srgbClr val="003399"/>
                </a:solidFill>
                <a:latin typeface="Verdana" pitchFamily="34" charset="0"/>
                <a:ea typeface="Verdana" pitchFamily="34" charset="0"/>
                <a:cs typeface="Verdana" pitchFamily="34" charset="0"/>
              </a:rPr>
              <a:t>- Propune respectarea cerințelor obligatorii pentru sistemele de IA cu grad ridicat de risc, de exemplu stabilirea și întreținerea sistemelor de gestionare a riscurilor pe tot parcursul ciclului de viață al sistemelor de IA, instruirea acestor sisteme cu supraveghere umană.  </a:t>
            </a:r>
          </a:p>
          <a:p>
            <a:pPr eaLnBrk="1" hangingPunct="1">
              <a:spcBef>
                <a:spcPct val="0"/>
              </a:spcBef>
            </a:pPr>
            <a:endParaRPr lang="en-GB" altLang="en-US" b="1">
              <a:solidFill>
                <a:srgbClr val="003399"/>
              </a:solidFill>
              <a:latin typeface="Verdana" pitchFamily="34" charset="0"/>
              <a:ea typeface="Verdana" pitchFamily="34" charset="0"/>
              <a:cs typeface="Verdana" pitchFamily="34" charset="0"/>
            </a:endParaRPr>
          </a:p>
          <a:p>
            <a:pPr eaLnBrk="1" hangingPunct="1">
              <a:spcBef>
                <a:spcPct val="0"/>
              </a:spcBef>
            </a:pPr>
            <a:r>
              <a:rPr lang="ro-RO" b="1">
                <a:solidFill>
                  <a:srgbClr val="003399"/>
                </a:solidFill>
                <a:latin typeface="Verdana" pitchFamily="34" charset="0"/>
                <a:ea typeface="Verdana" pitchFamily="34" charset="0"/>
                <a:cs typeface="Verdana" pitchFamily="34" charset="0"/>
              </a:rPr>
              <a:t>Directiva privind îmbunătățirea condițiilor de muncă ale persoanelor care lucrează prin intermediul platformelor digitale de muncă:  </a:t>
            </a:r>
          </a:p>
          <a:p>
            <a:pPr eaLnBrk="1" hangingPunct="1">
              <a:spcBef>
                <a:spcPct val="0"/>
              </a:spcBef>
            </a:pPr>
            <a:r>
              <a:rPr lang="ro-RO">
                <a:solidFill>
                  <a:srgbClr val="003399"/>
                </a:solidFill>
                <a:latin typeface="Verdana" pitchFamily="34" charset="0"/>
                <a:ea typeface="Verdana" pitchFamily="34" charset="0"/>
                <a:cs typeface="Verdana" pitchFamily="34" charset="0"/>
              </a:rPr>
              <a:t>Lucrătorii nu pot fi concediați pe baza unei decizii luate de un algoritm (supraveghere umană)</a:t>
            </a:r>
          </a:p>
          <a:p>
            <a:pPr eaLnBrk="1" hangingPunct="1">
              <a:spcBef>
                <a:spcPct val="0"/>
              </a:spcBef>
            </a:pPr>
            <a:r>
              <a:rPr lang="ro-RO">
                <a:solidFill>
                  <a:srgbClr val="003399"/>
                </a:solidFill>
                <a:latin typeface="Verdana" pitchFamily="34" charset="0"/>
                <a:ea typeface="Verdana" pitchFamily="34" charset="0"/>
                <a:cs typeface="Verdana" pitchFamily="34" charset="0"/>
              </a:rPr>
              <a:t>Datele lucrătorilor trebuie protejate mai bine (fără să se colecteze anumite tipuri de date cu caracter personal) </a:t>
            </a:r>
          </a:p>
          <a:p>
            <a:pPr eaLnBrk="1" hangingPunct="1">
              <a:spcBef>
                <a:spcPct val="0"/>
              </a:spcBef>
            </a:pPr>
            <a:endParaRPr lang="en-GB" altLang="en-US" b="1">
              <a:solidFill>
                <a:srgbClr val="003399"/>
              </a:solidFill>
              <a:latin typeface="Verdana" pitchFamily="34" charset="0"/>
              <a:ea typeface="Verdana" pitchFamily="34" charset="0"/>
              <a:cs typeface="Verdana" pitchFamily="34" charset="0"/>
            </a:endParaRPr>
          </a:p>
          <a:p>
            <a:pPr eaLnBrk="1" hangingPunct="1">
              <a:spcBef>
                <a:spcPct val="0"/>
              </a:spcBef>
            </a:pPr>
            <a:r>
              <a:rPr lang="ro-RO" b="1">
                <a:solidFill>
                  <a:srgbClr val="003399"/>
                </a:solidFill>
                <a:latin typeface="Verdana" pitchFamily="34" charset="0"/>
                <a:ea typeface="Verdana" pitchFamily="34" charset="0"/>
                <a:cs typeface="Verdana" pitchFamily="34" charset="0"/>
              </a:rPr>
              <a:t>Regulamentul general privind protecția datelor (RGPD): </a:t>
            </a:r>
          </a:p>
          <a:p>
            <a:pPr eaLnBrk="1" hangingPunct="1">
              <a:spcBef>
                <a:spcPct val="0"/>
              </a:spcBef>
            </a:pPr>
            <a:r>
              <a:rPr lang="ro-RO">
                <a:solidFill>
                  <a:srgbClr val="003399"/>
                </a:solidFill>
                <a:latin typeface="Verdana" pitchFamily="34" charset="0"/>
                <a:ea typeface="Verdana" pitchFamily="34" charset="0"/>
                <a:cs typeface="Verdana" pitchFamily="34" charset="0"/>
              </a:rPr>
              <a:t>Cuprinde dispoziții ample care împiedică organizațiile să folosească abuziv datele personale. În conformitate cu articolul 22: „Împiedicarea unei </a:t>
            </a:r>
            <a:r>
              <a:rPr lang="ro-RO" u="sng">
                <a:solidFill>
                  <a:srgbClr val="003399"/>
                </a:solidFill>
                <a:latin typeface="Verdana" pitchFamily="34" charset="0"/>
                <a:ea typeface="Verdana" pitchFamily="34" charset="0"/>
                <a:cs typeface="Verdana" pitchFamily="34" charset="0"/>
              </a:rPr>
              <a:t>decizii bazate exclusiv pe prelucrarea automată</a:t>
            </a:r>
            <a:r>
              <a:rPr lang="ro-RO">
                <a:solidFill>
                  <a:srgbClr val="003399"/>
                </a:solidFill>
                <a:latin typeface="Verdana" pitchFamily="34" charset="0"/>
                <a:ea typeface="Verdana" pitchFamily="34" charset="0"/>
                <a:cs typeface="Verdana" pitchFamily="34" charset="0"/>
              </a:rPr>
              <a:t>, inclusiv </a:t>
            </a:r>
            <a:r>
              <a:rPr lang="ro-RO" u="sng">
                <a:solidFill>
                  <a:srgbClr val="003399"/>
                </a:solidFill>
                <a:latin typeface="Verdana" pitchFamily="34" charset="0"/>
                <a:ea typeface="Verdana" pitchFamily="34" charset="0"/>
                <a:cs typeface="Verdana" pitchFamily="34" charset="0"/>
              </a:rPr>
              <a:t>crearea de profiluri</a:t>
            </a:r>
            <a:r>
              <a:rPr lang="ro-RO">
                <a:solidFill>
                  <a:srgbClr val="003399"/>
                </a:solidFill>
                <a:latin typeface="Verdana" pitchFamily="34" charset="0"/>
                <a:ea typeface="Verdana" pitchFamily="34" charset="0"/>
                <a:cs typeface="Verdana" pitchFamily="34" charset="0"/>
              </a:rPr>
              <a:t>, care produce </a:t>
            </a:r>
            <a:r>
              <a:rPr lang="ro-RO" u="sng">
                <a:solidFill>
                  <a:srgbClr val="003399"/>
                </a:solidFill>
                <a:latin typeface="Verdana" pitchFamily="34" charset="0"/>
                <a:ea typeface="Verdana" pitchFamily="34" charset="0"/>
                <a:cs typeface="Verdana" pitchFamily="34" charset="0"/>
              </a:rPr>
              <a:t>efecte juridice</a:t>
            </a:r>
            <a:r>
              <a:rPr lang="ro-RO">
                <a:solidFill>
                  <a:srgbClr val="003399"/>
                </a:solidFill>
                <a:latin typeface="Verdana" pitchFamily="34" charset="0"/>
                <a:ea typeface="Verdana" pitchFamily="34" charset="0"/>
                <a:cs typeface="Verdana" pitchFamily="34" charset="0"/>
              </a:rPr>
              <a:t> care privesc persoana vizată sau </a:t>
            </a:r>
            <a:r>
              <a:rPr lang="ro-RO" u="sng">
                <a:solidFill>
                  <a:srgbClr val="003399"/>
                </a:solidFill>
                <a:latin typeface="Verdana" pitchFamily="34" charset="0"/>
                <a:ea typeface="Verdana" pitchFamily="34" charset="0"/>
                <a:cs typeface="Verdana" pitchFamily="34" charset="0"/>
              </a:rPr>
              <a:t>o afectează în mod similar într-o măsură semnificativă.”</a:t>
            </a:r>
          </a:p>
          <a:p>
            <a:pPr eaLnBrk="1" hangingPunct="1">
              <a:spcBef>
                <a:spcPct val="0"/>
              </a:spcBef>
            </a:pPr>
            <a:endParaRPr lang="en-GB"/>
          </a:p>
        </p:txBody>
      </p:sp>
      <p:sp>
        <p:nvSpPr>
          <p:cNvPr id="860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DDE1E24-A322-4730-98B5-4A905F555301}" type="slidenum">
              <a:rPr lang="en-GB">
                <a:solidFill>
                  <a:srgbClr val="000000"/>
                </a:solidFill>
                <a:cs typeface="Arial" charset="0"/>
              </a:rPr>
              <a:pPr fontAlgn="base">
                <a:spcBef>
                  <a:spcPct val="0"/>
                </a:spcBef>
                <a:spcAft>
                  <a:spcPct val="0"/>
                </a:spcAft>
                <a:defRPr/>
              </a:pPr>
              <a:t>15</a:t>
            </a:fld>
            <a:endParaRPr lang="en-GB">
              <a:solidFill>
                <a:srgbClr val="000000"/>
              </a:solidFill>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bwMode="auto">
          <a:noFill/>
        </p:spPr>
        <p:txBody>
          <a:bodyPr wrap="square" numCol="1" anchor="t" anchorCtr="0" compatLnSpc="1">
            <a:prstTxWarp prst="textNoShape">
              <a:avLst/>
            </a:prstTxWarp>
          </a:bodyPr>
          <a:lstStyle/>
          <a:p>
            <a:pPr defTabSz="969963" eaLnBrk="1" hangingPunct="1">
              <a:spcBef>
                <a:spcPct val="0"/>
              </a:spcBef>
            </a:pPr>
            <a:r>
              <a:rPr lang="ro-RO"/>
              <a:t>Evaluarea riscurilor la locul de muncă ar trebui să fie dinamică, având în vedere natura evolutivă a sistemelor de IA.</a:t>
            </a:r>
          </a:p>
          <a:p>
            <a:pPr defTabSz="969963" eaLnBrk="1" hangingPunct="1">
              <a:spcBef>
                <a:spcPct val="0"/>
              </a:spcBef>
            </a:pPr>
            <a:endParaRPr lang="en-GB"/>
          </a:p>
          <a:p>
            <a:pPr defTabSz="969963" eaLnBrk="1" hangingPunct="1">
              <a:spcBef>
                <a:spcPct val="0"/>
              </a:spcBef>
            </a:pPr>
            <a:r>
              <a:rPr lang="ro-RO"/>
              <a:t>Sistemele de gestionare a lucrătorilor pe bază de IA ar trebui concepute, implementate și gestionate în mod transparent, ușor de înțeles și capacitant, pentru a garanta accesul egal al lucrătorilor la informații și participarea lucrătorilor.</a:t>
            </a:r>
          </a:p>
          <a:p>
            <a:pPr defTabSz="969963" eaLnBrk="1" hangingPunct="1">
              <a:spcBef>
                <a:spcPct val="0"/>
              </a:spcBef>
            </a:pPr>
            <a:endParaRPr lang="en-GB"/>
          </a:p>
          <a:p>
            <a:pPr defTabSz="969963" eaLnBrk="1" hangingPunct="1">
              <a:spcBef>
                <a:spcPct val="0"/>
              </a:spcBef>
            </a:pPr>
            <a:r>
              <a:rPr lang="ro-RO"/>
              <a:t>Trebuie găsit un echilibru între colectarea datelor și drepturile la viață privată și la securitate și sănătate.</a:t>
            </a:r>
          </a:p>
        </p:txBody>
      </p:sp>
      <p:sp>
        <p:nvSpPr>
          <p:cNvPr id="880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14E4FF-0B7F-48F7-A496-66F309E0DEC3}" type="slidenum">
              <a:rPr lang="en-US">
                <a:solidFill>
                  <a:srgbClr val="000000"/>
                </a:solidFill>
                <a:cs typeface="Arial" charset="0"/>
              </a:rPr>
              <a:pPr fontAlgn="base">
                <a:spcBef>
                  <a:spcPct val="0"/>
                </a:spcBef>
                <a:spcAft>
                  <a:spcPct val="0"/>
                </a:spcAft>
                <a:defRPr/>
              </a:pPr>
              <a:t>16</a:t>
            </a:fld>
            <a:endParaRPr lang="en-US">
              <a:solidFill>
                <a:srgbClr val="000000"/>
              </a:solidFill>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p:cNvSpPr>
          <p:nvPr>
            <p:ph type="sldImg"/>
          </p:nvPr>
        </p:nvSpPr>
        <p:spPr bwMode="auto">
          <a:noFill/>
          <a:ln>
            <a:solidFill>
              <a:srgbClr val="000000"/>
            </a:solidFill>
            <a:miter lim="800000"/>
            <a:headEnd/>
            <a:tailEnd/>
          </a:ln>
        </p:spPr>
      </p:sp>
      <p:sp>
        <p:nvSpPr>
          <p:cNvPr id="901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a:p>
        </p:txBody>
      </p:sp>
      <p:sp>
        <p:nvSpPr>
          <p:cNvPr id="901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89C3216-349F-42F1-8B87-AFCF539F458E}" type="slidenum">
              <a:rPr lang="en-GB">
                <a:cs typeface="Arial" charset="0"/>
              </a:rPr>
              <a:pPr fontAlgn="base">
                <a:spcBef>
                  <a:spcPct val="0"/>
                </a:spcBef>
                <a:spcAft>
                  <a:spcPct val="0"/>
                </a:spcAft>
                <a:defRPr/>
              </a:pPr>
              <a:t>17</a:t>
            </a:fld>
            <a:endParaRPr lang="en-GB">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B6BD4E-AD5A-4C4A-B0B9-632B2FF263AB}" type="slidenum">
              <a:rPr lang="en-GB">
                <a:cs typeface="Arial" charset="0"/>
              </a:rPr>
              <a:pPr fontAlgn="base">
                <a:spcBef>
                  <a:spcPct val="0"/>
                </a:spcBef>
                <a:spcAft>
                  <a:spcPct val="0"/>
                </a:spcAft>
                <a:defRPr/>
              </a:pPr>
              <a:t>2</a:t>
            </a:fld>
            <a:endParaRPr lang="en-GB">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t>Sistemele de gestionare a lucrătorilor culeg date printr-o mare varietate de tehnologii digitale, adesea în timp real, din spațiul de lucru, de la lucrători și din activitatea pe care o desfășoară. Datele sunt apoi prelucrate de algoritmi sau de IA, care generează deducții noi </a:t>
            </a:r>
            <a:r>
              <a:rPr lang="ro-RO">
                <a:latin typeface="Arial" charset="0"/>
                <a:cs typeface="Arial" charset="0"/>
              </a:rPr>
              <a:t>care permit formularea de recomandări, previziuni și decizii despre gestionarea lucrătorilor. Ele sunt apoi transmise altor sisteme digitale (proces decizional automatizat – sub rezerva reglementării) sau actorilor umani (proces decizional semiautomatizat) - </a:t>
            </a:r>
            <a:r>
              <a:rPr lang="ro-RO"/>
              <a:t>și anume directorilor de resurse umane, angajatorilor, superiorilor ierarhici direcți, uneori lucrătorilor - </a:t>
            </a:r>
            <a:r>
              <a:rPr lang="ro-RO">
                <a:latin typeface="Arial" charset="0"/>
                <a:cs typeface="Arial" charset="0"/>
              </a:rPr>
              <a:t>care acționează pe baza lor pentru a gestiona lucrătorii, cu scopul de a îmbunătăți organizarea muncii, productivitatea, gestionarea resurselor umane, performanța lucrătorilor, motivarea lucrătorilor și, eventual, securitatea, sănătatea și starea de bine a lucrătorilor.</a:t>
            </a:r>
            <a:r>
              <a:rPr lang="ro-RO" i="1">
                <a:latin typeface="Arial" charset="0"/>
                <a:cs typeface="Arial" charset="0"/>
              </a:rPr>
              <a:t> </a:t>
            </a:r>
          </a:p>
          <a:p>
            <a:pPr eaLnBrk="1" hangingPunct="1">
              <a:spcBef>
                <a:spcPct val="0"/>
              </a:spcBef>
            </a:pPr>
            <a:endParaRPr lang="en-US" b="1">
              <a:solidFill>
                <a:srgbClr val="003399"/>
              </a:solidFill>
            </a:endParaRPr>
          </a:p>
          <a:p>
            <a:pPr eaLnBrk="1" hangingPunct="1">
              <a:spcBef>
                <a:spcPct val="0"/>
              </a:spcBef>
            </a:pPr>
            <a:endParaRPr lang="en-GB"/>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67C049-34EE-4C0C-A5D2-0EE8225E8C27}" type="slidenum">
              <a:rPr lang="en-GB">
                <a:cs typeface="Arial" charset="0"/>
              </a:rPr>
              <a:pPr fontAlgn="base">
                <a:spcBef>
                  <a:spcPct val="0"/>
                </a:spcBef>
                <a:spcAft>
                  <a:spcPct val="0"/>
                </a:spcAft>
                <a:defRPr/>
              </a:pPr>
              <a:t>3</a:t>
            </a:fld>
            <a:endParaRPr lang="en-GB">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p:spPr>
      </p:sp>
      <p:sp>
        <p:nvSpPr>
          <p:cNvPr id="634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cs typeface="Arial" charset="0"/>
              </a:rPr>
              <a:t>Exemplul 1: Instrumentul de IA măsoară rapiditatea cu care lucrătorii îndeplinesc sarcinile și sugerează metode de accelerare.</a:t>
            </a:r>
          </a:p>
          <a:p>
            <a:pPr eaLnBrk="1" hangingPunct="1">
              <a:spcBef>
                <a:spcPct val="0"/>
              </a:spcBef>
            </a:pPr>
            <a:endParaRPr lang="en-GB">
              <a:cs typeface="Arial" charset="0"/>
            </a:endParaRPr>
          </a:p>
          <a:p>
            <a:pPr eaLnBrk="1" hangingPunct="1">
              <a:spcBef>
                <a:spcPct val="0"/>
              </a:spcBef>
            </a:pPr>
            <a:r>
              <a:rPr lang="ro-RO">
                <a:cs typeface="Arial" charset="0"/>
              </a:rPr>
              <a:t>Exemplul 2: Instrumentul de IA estimează cererea clienților în funcție de prognoza meteo. Recomandă câți lucrători să fie într-un schimb și cine ar trebui repartizat pentru o anumită sarcină, pe baza competențelor și experienței. </a:t>
            </a:r>
          </a:p>
          <a:p>
            <a:pPr eaLnBrk="1" hangingPunct="1">
              <a:spcBef>
                <a:spcPct val="0"/>
              </a:spcBef>
            </a:pPr>
            <a:endParaRPr lang="en-GB"/>
          </a:p>
        </p:txBody>
      </p:sp>
      <p:sp>
        <p:nvSpPr>
          <p:cNvPr id="634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3272AB-CCAA-4626-90BA-54379A93D0E9}" type="slidenum">
              <a:rPr lang="en-GB">
                <a:cs typeface="Arial" charset="0"/>
              </a:rPr>
              <a:pPr fontAlgn="base">
                <a:spcBef>
                  <a:spcPct val="0"/>
                </a:spcBef>
                <a:spcAft>
                  <a:spcPct val="0"/>
                </a:spcAft>
                <a:defRPr/>
              </a:pPr>
              <a:t>4</a:t>
            </a:fld>
            <a:endParaRPr lang="en-GB">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t>Sursa: EU-OSHA, „Pulsul SSM – Securitatea și sănătatea în muncă la locurile de muncă post-pandemie”, 2022 (</a:t>
            </a:r>
            <a:r>
              <a:rPr lang="ro-RO">
                <a:hlinkClick r:id="rId3"/>
              </a:rPr>
              <a:t>https://osha.europa.eu/en/facts-and-figures/osh-pulse-occupational-safety-and-health-post-pandemic-workplaces</a:t>
            </a:r>
            <a:r>
              <a:rPr lang="ro-RO"/>
              <a:t>).</a:t>
            </a:r>
          </a:p>
          <a:p>
            <a:pPr eaLnBrk="1" hangingPunct="1">
              <a:spcBef>
                <a:spcPct val="0"/>
              </a:spcBef>
            </a:pPr>
            <a:endParaRPr lang="en-GB"/>
          </a:p>
          <a:p>
            <a:pPr eaLnBrk="1" hangingPunct="1">
              <a:spcBef>
                <a:spcPct val="0"/>
              </a:spcBef>
            </a:pPr>
            <a:r>
              <a:rPr lang="ro-RO"/>
              <a:t>EU-OSHA a comandat sondajul „Eurobarometru Flash – Pulsul SSM”, cu scopul de a obține informații cu privire la situația securității și a sănătății în muncă (SSM) la locurile de muncă post-pandemie.</a:t>
            </a:r>
          </a:p>
          <a:p>
            <a:pPr eaLnBrk="1" hangingPunct="1">
              <a:spcBef>
                <a:spcPct val="0"/>
              </a:spcBef>
            </a:pPr>
            <a:endParaRPr lang="en-GB"/>
          </a:p>
          <a:p>
            <a:pPr eaLnBrk="1" hangingPunct="1">
              <a:spcBef>
                <a:spcPct val="0"/>
              </a:spcBef>
            </a:pPr>
            <a:r>
              <a:rPr lang="ro-RO"/>
              <a:t>Un eșantion reprezentativ de peste 27 000 de lucrători angajați au fost intervievați în aprilie și mai 2022 în toate țările UE, precum și în Islanda și Norvegia. Participanții au fost întrebați despre factorii de stres pentru sănătatea fizică și psihică cu care se confruntă și despre importanța măsurilor de SSM la locul lor de muncă.</a:t>
            </a:r>
          </a:p>
          <a:p>
            <a:pPr eaLnBrk="1" hangingPunct="1">
              <a:spcBef>
                <a:spcPct val="0"/>
              </a:spcBef>
            </a:pPr>
            <a:endParaRPr lang="en-GB"/>
          </a:p>
          <a:p>
            <a:pPr eaLnBrk="1" hangingPunct="1">
              <a:spcBef>
                <a:spcPct val="0"/>
              </a:spcBef>
            </a:pPr>
            <a:r>
              <a:rPr lang="ro-RO"/>
              <a:t>De asemenea, sondajul a abordat utilizarea tehnologiilor digitale în scopuri profesionale și efectele sale asupra stării de bine a lucrătorilor.</a:t>
            </a:r>
          </a:p>
          <a:p>
            <a:pPr eaLnBrk="1" hangingPunct="1">
              <a:spcBef>
                <a:spcPct val="0"/>
              </a:spcBef>
            </a:pPr>
            <a:endParaRPr lang="en-GB"/>
          </a:p>
          <a:p>
            <a:pPr eaLnBrk="1" hangingPunct="1">
              <a:spcBef>
                <a:spcPct val="0"/>
              </a:spcBef>
            </a:pPr>
            <a:endParaRPr lang="en-GB"/>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DDB57A-3182-4A2C-93CC-C53FB8AB9553}" type="slidenum">
              <a:rPr lang="en-GB">
                <a:cs typeface="Arial" charset="0"/>
              </a:rPr>
              <a:pPr fontAlgn="base">
                <a:spcBef>
                  <a:spcPct val="0"/>
                </a:spcBef>
                <a:spcAft>
                  <a:spcPct val="0"/>
                </a:spcAft>
                <a:defRPr/>
              </a:pPr>
              <a:t>5</a:t>
            </a:fld>
            <a:endParaRPr lang="en-GB">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pPr defTabSz="969963" eaLnBrk="1" hangingPunct="1">
              <a:spcBef>
                <a:spcPct val="0"/>
              </a:spcBef>
            </a:pPr>
            <a:r>
              <a:rPr lang="ro-RO">
                <a:latin typeface="Arial" charset="0"/>
                <a:cs typeface="Arial" charset="0"/>
              </a:rPr>
              <a:t>Potrivit cercetărilor EU-OSHA, este mai probabil ca întreprinderile mai mari să utilizeze tehnologii de gestionare a lucrătorilor pe bază de IA decât locurile de muncă mai mici, din cauza nevoii de a gestiona și, adesea, de a controla un personal numeros. </a:t>
            </a:r>
          </a:p>
          <a:p>
            <a:pPr defTabSz="969963" eaLnBrk="1" hangingPunct="1">
              <a:spcBef>
                <a:spcPct val="0"/>
              </a:spcBef>
            </a:pPr>
            <a:endParaRPr lang="en-GB">
              <a:latin typeface="Arial" charset="0"/>
              <a:cs typeface="Arial" charset="0"/>
            </a:endParaRPr>
          </a:p>
          <a:p>
            <a:pPr defTabSz="969963" eaLnBrk="1" hangingPunct="1">
              <a:spcBef>
                <a:spcPct val="0"/>
              </a:spcBef>
            </a:pPr>
            <a:r>
              <a:rPr lang="ro-RO">
                <a:latin typeface="Arial" charset="0"/>
                <a:cs typeface="Arial" charset="0"/>
              </a:rPr>
              <a:t>Sistemele de gestionare a lucrătorilor pe bază de IA par să fie utilizate mai frecvent în sectoarele în care locurile de muncă implică multe sarcini manuale sau repetitive de rutină. </a:t>
            </a:r>
          </a:p>
          <a:p>
            <a:pPr defTabSz="969963" eaLnBrk="1" hangingPunct="1">
              <a:spcBef>
                <a:spcPct val="0"/>
              </a:spcBef>
            </a:pPr>
            <a:endParaRPr lang="en-GB">
              <a:latin typeface="Arial" charset="0"/>
              <a:cs typeface="Arial" charset="0"/>
            </a:endParaRPr>
          </a:p>
          <a:p>
            <a:pPr defTabSz="969963" eaLnBrk="1" hangingPunct="1">
              <a:spcBef>
                <a:spcPct val="0"/>
              </a:spcBef>
            </a:pPr>
            <a:r>
              <a:rPr lang="ro-RO">
                <a:latin typeface="Arial" charset="0"/>
                <a:cs typeface="Arial" charset="0"/>
              </a:rPr>
              <a:t>Gestionarea pe bază de IA se utilizează mai frecvent în cazul muncitorilor manuali care efectuează multe sarcini de rutină - de exemplu, în transport și depozitare, producție, asistență medicală, curățenie profesională etc.</a:t>
            </a:r>
          </a:p>
          <a:p>
            <a:pPr defTabSz="969963" eaLnBrk="1" hangingPunct="1">
              <a:spcBef>
                <a:spcPct val="0"/>
              </a:spcBef>
            </a:pPr>
            <a:r>
              <a:rPr lang="ro-RO">
                <a:latin typeface="Arial" charset="0"/>
                <a:cs typeface="Arial" charset="0"/>
              </a:rPr>
              <a:t> </a:t>
            </a:r>
          </a:p>
          <a:p>
            <a:pPr defTabSz="969963" eaLnBrk="1" hangingPunct="1">
              <a:spcBef>
                <a:spcPct val="0"/>
              </a:spcBef>
            </a:pPr>
            <a:r>
              <a:rPr lang="ro-RO">
                <a:latin typeface="Arial" charset="0"/>
                <a:cs typeface="Arial" charset="0"/>
              </a:rPr>
              <a:t>Și muncile de birou însă, în special cele care implică mai multe sarcini de rutină, sunt gestionate pe bază de IA. Este vorba, de exemplu, de lucrătorii din sectorul bancar, în centrele de intermediere telefonică, de telelucrători etc.</a:t>
            </a:r>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7ADF0A-B465-4A4E-AA07-2ADAA453A00A}" type="slidenum">
              <a:rPr lang="en-GB">
                <a:cs typeface="Arial" charset="0"/>
              </a:rPr>
              <a:pPr fontAlgn="base">
                <a:spcBef>
                  <a:spcPct val="0"/>
                </a:spcBef>
                <a:spcAft>
                  <a:spcPct val="0"/>
                </a:spcAft>
                <a:defRPr/>
              </a:pPr>
              <a:t>6</a:t>
            </a:fld>
            <a:endParaRPr lang="en-GB">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6963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t>Sursa: EU-OSHA, „Al treilea Sondaj european în rândul întreprinderilor privind riscurile noi și emergente” (ESENER 3), 2019. Disponibil la adresa: </a:t>
            </a:r>
            <a:r>
              <a:rPr lang="ro-RO" u="sng"/>
              <a:t>https://osha.europa.eu/ro/publications/esener-2019-overview-report-how-european-workplaces-manage-safety-and-health</a:t>
            </a:r>
          </a:p>
          <a:p>
            <a:pPr eaLnBrk="1" hangingPunct="1">
              <a:spcBef>
                <a:spcPct val="0"/>
              </a:spcBef>
            </a:pPr>
            <a:endParaRPr lang="en-US"/>
          </a:p>
          <a:p>
            <a:pPr eaLnBrk="1" hangingPunct="1">
              <a:spcBef>
                <a:spcPct val="0"/>
              </a:spcBef>
            </a:pPr>
            <a:r>
              <a:rPr lang="ro-RO">
                <a:latin typeface="Arial" charset="0"/>
                <a:cs typeface="Arial" charset="0"/>
              </a:rPr>
              <a:t>Date ponderate (pondere: estex)</a:t>
            </a:r>
          </a:p>
        </p:txBody>
      </p:sp>
      <p:sp>
        <p:nvSpPr>
          <p:cNvPr id="69635" name="Θέση αριθμού διαφάνειας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B2C611-76B0-426E-9C51-16CC0EC27BF2}" type="slidenum">
              <a:rPr lang="en-GB">
                <a:cs typeface="Arial" charset="0"/>
              </a:rPr>
              <a:pPr fontAlgn="base">
                <a:spcBef>
                  <a:spcPct val="0"/>
                </a:spcBef>
                <a:spcAft>
                  <a:spcPct val="0"/>
                </a:spcAft>
                <a:defRPr/>
              </a:pPr>
              <a:t>7</a:t>
            </a:fld>
            <a:endParaRPr lang="en-GB">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p:spPr>
      </p:sp>
      <p:sp>
        <p:nvSpPr>
          <p:cNvPr id="716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t>Sursa: EU-OSHA, „Pulsul SSM – Securitatea și sănătatea în muncă la locurile de muncă post-pandemie”, 2022 (</a:t>
            </a:r>
            <a:r>
              <a:rPr lang="ro-RO">
                <a:hlinkClick r:id="rId3"/>
              </a:rPr>
              <a:t>https://osha.europa.eu/en/facts-and-figures/osh-pulse-occupational-safety-and-health-post-pandemic-workplaces</a:t>
            </a:r>
            <a:r>
              <a:rPr lang="ro-RO"/>
              <a:t>).</a:t>
            </a:r>
          </a:p>
          <a:p>
            <a:pPr eaLnBrk="1" hangingPunct="1">
              <a:spcBef>
                <a:spcPct val="0"/>
              </a:spcBef>
            </a:pPr>
            <a:endParaRPr lang="en-GB"/>
          </a:p>
          <a:p>
            <a:pPr eaLnBrk="1" hangingPunct="1">
              <a:spcBef>
                <a:spcPct val="0"/>
              </a:spcBef>
            </a:pPr>
            <a:endParaRPr lang="en-GB"/>
          </a:p>
        </p:txBody>
      </p:sp>
      <p:sp>
        <p:nvSpPr>
          <p:cNvPr id="716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F8A017-9132-4692-8005-90D9D381EA5E}" type="slidenum">
              <a:rPr lang="en-GB">
                <a:cs typeface="Arial" charset="0"/>
              </a:rPr>
              <a:pPr fontAlgn="base">
                <a:spcBef>
                  <a:spcPct val="0"/>
                </a:spcBef>
                <a:spcAft>
                  <a:spcPct val="0"/>
                </a:spcAft>
                <a:defRPr/>
              </a:pPr>
              <a:t>8</a:t>
            </a:fld>
            <a:endParaRPr lang="en-GB">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p:spPr>
      </p:sp>
      <p:sp>
        <p:nvSpPr>
          <p:cNvPr id="737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t>Monitorizarea, direcționarea și controlul constante duc la un micromanagement crescut, acesta fiind un factor de risc cunoscut care contribuie la stresul legat de muncă. Monitorizarea și evaluarea sporită a performanței sunt, de asemenea, utilizate pentru a impulsiona și penaliza/disciplina lucrătorii.</a:t>
            </a:r>
          </a:p>
          <a:p>
            <a:pPr eaLnBrk="1" hangingPunct="1">
              <a:spcBef>
                <a:spcPct val="0"/>
              </a:spcBef>
            </a:pPr>
            <a:endParaRPr lang="en-GB"/>
          </a:p>
          <a:p>
            <a:pPr eaLnBrk="1" hangingPunct="1">
              <a:spcBef>
                <a:spcPct val="0"/>
              </a:spcBef>
            </a:pPr>
            <a:r>
              <a:rPr lang="ro-RO"/>
              <a:t>Conform ESENER-2019, creșterea intensității muncii sau presiunea timpului este impactul asupra securității și sănătății lucrătorilor cel mai discutat de unitățile care folosesc tehnologii digitale pentru a monitoriza performanța lucrătorilor. În consecință, este posibil ca lucrătorii să nu poată lua (mini)pauze când este necesar, ceea ce duce la stres, oboseală și riscuri mai mari de accidente, afecțiuni musculoscheletice etc.</a:t>
            </a:r>
          </a:p>
          <a:p>
            <a:pPr eaLnBrk="1" hangingPunct="1">
              <a:spcBef>
                <a:spcPct val="0"/>
              </a:spcBef>
            </a:pPr>
            <a:endParaRPr lang="en-GB"/>
          </a:p>
          <a:p>
            <a:pPr eaLnBrk="1" hangingPunct="1">
              <a:spcBef>
                <a:spcPct val="0"/>
              </a:spcBef>
            </a:pPr>
            <a:r>
              <a:rPr lang="ro-RO"/>
              <a:t>Interacțiuni umane reduse: cadrele de conducere joacă un rol esențial în reducerea stresului la locurile de muncă cu cerințe ridicate și control redus la locul de muncă (modelul Cerințe-Control al lui Karasek).</a:t>
            </a:r>
          </a:p>
          <a:p>
            <a:pPr eaLnBrk="1" hangingPunct="1">
              <a:spcBef>
                <a:spcPct val="0"/>
              </a:spcBef>
            </a:pPr>
            <a:endParaRPr lang="en-GB"/>
          </a:p>
          <a:p>
            <a:pPr eaLnBrk="1" hangingPunct="1">
              <a:spcBef>
                <a:spcPct val="0"/>
              </a:spcBef>
            </a:pPr>
            <a:r>
              <a:rPr lang="ro-RO"/>
              <a:t>Lipsa de transparență cu privire la modul în care funcționează și se folosește gestionarea lucrătorilor pe bază de IA duce la un dezechilibru de informații și de putere, ceea ce face ca participarea lucrătorilor să fie foarte dificilă în practică. Sistemele de gestionare a lucrătorilor pe bază de IA ar trebui concepute, aplicate și gestionate în mod transparent, ușor de înțeles și capacitant, pentru a garanta accesul egal al lucrătorilor la informații și la participare. </a:t>
            </a:r>
          </a:p>
          <a:p>
            <a:pPr eaLnBrk="1" hangingPunct="1">
              <a:spcBef>
                <a:spcPct val="0"/>
              </a:spcBef>
            </a:pPr>
            <a:endParaRPr lang="en-GB"/>
          </a:p>
          <a:p>
            <a:pPr eaLnBrk="1" hangingPunct="1">
              <a:spcBef>
                <a:spcPct val="0"/>
              </a:spcBef>
            </a:pPr>
            <a:r>
              <a:rPr lang="ro-RO"/>
              <a:t>Rezultate ale SSM asociate cu gestionarea lucrătorilor pe bază de IA găsite în literatura de specialitate: stres, oboseală, epuizare, anxietate, epuizare profesională, afecțiuni musculoscheletice, afecțiuni cardiovasculare, afecțiuni ale sistemului urinar, accidente.</a:t>
            </a:r>
          </a:p>
          <a:p>
            <a:pPr eaLnBrk="1" hangingPunct="1">
              <a:spcBef>
                <a:spcPct val="0"/>
              </a:spcBef>
            </a:pPr>
            <a:endParaRPr lang="en-GB"/>
          </a:p>
          <a:p>
            <a:pPr eaLnBrk="1" hangingPunct="1">
              <a:spcBef>
                <a:spcPct val="0"/>
              </a:spcBef>
            </a:pPr>
            <a:endParaRPr lang="en-GB"/>
          </a:p>
        </p:txBody>
      </p:sp>
      <p:sp>
        <p:nvSpPr>
          <p:cNvPr id="737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F62506D-4BA2-4CA8-BD1C-7C5BC7598573}" type="slidenum">
              <a:rPr lang="en-GB">
                <a:cs typeface="Arial" charset="0"/>
              </a:rPr>
              <a:pPr fontAlgn="base">
                <a:spcBef>
                  <a:spcPct val="0"/>
                </a:spcBef>
                <a:spcAft>
                  <a:spcPct val="0"/>
                </a:spcAft>
                <a:defRPr/>
              </a:pPr>
              <a:t>9</a:t>
            </a:fld>
            <a:endParaRPr lang="en-GB">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eg"/><Relationship Id="rId7"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image" Target="../media/image19.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2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FONDO-PORTADA-PATRON-EUOSHA-2011-16-9.png"/>
          <p:cNvPicPr>
            <a:picLocks noChangeAspect="1"/>
          </p:cNvPicPr>
          <p:nvPr/>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p:nvPicPr>
        <p:blipFill>
          <a:blip r:embed="rId3"/>
          <a:srcRect/>
          <a:stretch>
            <a:fillRect/>
          </a:stretch>
        </p:blipFill>
        <p:spPr bwMode="auto">
          <a:xfrm>
            <a:off x="449263" y="4429125"/>
            <a:ext cx="863600" cy="246063"/>
          </a:xfrm>
          <a:prstGeom prst="rect">
            <a:avLst/>
          </a:prstGeom>
          <a:noFill/>
          <a:ln w="9525">
            <a:noFill/>
            <a:miter lim="800000"/>
            <a:headEnd/>
            <a:tailEnd/>
          </a:ln>
        </p:spPr>
      </p:pic>
      <p:sp>
        <p:nvSpPr>
          <p:cNvPr id="7"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8" name="Bild 4" descr="111004_EU-OSHA_PPT_EU logo.png"/>
          <p:cNvPicPr>
            <a:picLocks noChangeAspect="1"/>
          </p:cNvPicPr>
          <p:nvPr/>
        </p:nvPicPr>
        <p:blipFill>
          <a:blip r:embed="rId4"/>
          <a:srcRect/>
          <a:stretch>
            <a:fillRect/>
          </a:stretch>
        </p:blipFill>
        <p:spPr bwMode="auto">
          <a:xfrm>
            <a:off x="4275138" y="4430713"/>
            <a:ext cx="368300" cy="244475"/>
          </a:xfrm>
          <a:prstGeom prst="rect">
            <a:avLst/>
          </a:prstGeom>
          <a:noFill/>
          <a:ln w="9525">
            <a:noFill/>
            <a:miter lim="800000"/>
            <a:headEnd/>
            <a:tailEnd/>
          </a:ln>
        </p:spPr>
      </p:pic>
      <p:pic>
        <p:nvPicPr>
          <p:cNvPr id="9" name="Bild 5" descr="111004_EU-OSHA_PPT_HW logo.png"/>
          <p:cNvPicPr>
            <a:picLocks noChangeAspect="1"/>
          </p:cNvPicPr>
          <p:nvPr/>
        </p:nvPicPr>
        <p:blipFill>
          <a:blip r:embed="rId5"/>
          <a:srcRect/>
          <a:stretch>
            <a:fillRect/>
          </a:stretch>
        </p:blipFill>
        <p:spPr bwMode="auto">
          <a:xfrm>
            <a:off x="7596188" y="4213225"/>
            <a:ext cx="508000" cy="474663"/>
          </a:xfrm>
          <a:prstGeom prst="rect">
            <a:avLst/>
          </a:prstGeom>
          <a:noFill/>
          <a:ln w="9525">
            <a:noFill/>
            <a:miter lim="800000"/>
            <a:headEnd/>
            <a:tailEnd/>
          </a:ln>
        </p:spPr>
      </p:pic>
      <p:pic>
        <p:nvPicPr>
          <p:cNvPr id="10" name="imagen-portada-EUOSHA-2013-16-9.png"/>
          <p:cNvPicPr>
            <a:picLocks noChangeAspect="1"/>
          </p:cNvPicPr>
          <p:nvPr/>
        </p:nvPicPr>
        <p:blipFill>
          <a:blip r:embed="rId6"/>
          <a:srcRect/>
          <a:stretch>
            <a:fillRect/>
          </a:stretch>
        </p:blipFill>
        <p:spPr bwMode="auto">
          <a:xfrm>
            <a:off x="9525" y="4763"/>
            <a:ext cx="9124950" cy="2495550"/>
          </a:xfrm>
          <a:prstGeom prst="rect">
            <a:avLst/>
          </a:prstGeom>
          <a:noFill/>
          <a:ln w="9525">
            <a:noFill/>
            <a:miter lim="800000"/>
            <a:headEnd/>
            <a:tailEnd/>
          </a:ln>
        </p:spPr>
      </p:pic>
      <p:pic>
        <p:nvPicPr>
          <p:cNvPr id="11" name="Picture 14"/>
          <p:cNvPicPr>
            <a:picLocks noChangeAspect="1"/>
          </p:cNvPicPr>
          <p:nvPr userDrawn="1"/>
        </p:nvPicPr>
        <p:blipFill>
          <a:blip r:embed="rId7"/>
          <a:srcRect/>
          <a:stretch>
            <a:fillRect/>
          </a:stretch>
        </p:blipFill>
        <p:spPr bwMode="auto">
          <a:xfrm>
            <a:off x="8442325" y="-31750"/>
            <a:ext cx="695325" cy="5203825"/>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dirty="0"/>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rtlCol="0">
            <a:normAutofit/>
          </a:bodyPr>
          <a:lstStyle/>
          <a:p>
            <a:pPr lvl="0"/>
            <a:r>
              <a:rPr lang="en-GB" noProof="0"/>
              <a:t>Click icon to add picture</a:t>
            </a:r>
            <a:endParaRPr lang="en-US"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FONDO-PORTADA-PATRON-EUOSHA-2011-16-9.png"/>
          <p:cNvPicPr>
            <a:picLocks noChangeAspect="1"/>
          </p:cNvPicPr>
          <p:nvPr/>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p:nvPicPr>
        <p:blipFill>
          <a:blip r:embed="rId3"/>
          <a:srcRect/>
          <a:stretch>
            <a:fillRect/>
          </a:stretch>
        </p:blipFill>
        <p:spPr bwMode="auto">
          <a:xfrm>
            <a:off x="449263" y="4429125"/>
            <a:ext cx="863600" cy="246063"/>
          </a:xfrm>
          <a:prstGeom prst="rect">
            <a:avLst/>
          </a:prstGeom>
          <a:noFill/>
          <a:ln w="9525">
            <a:noFill/>
            <a:miter lim="800000"/>
            <a:headEnd/>
            <a:tailEnd/>
          </a:ln>
        </p:spPr>
      </p:pic>
      <p:sp>
        <p:nvSpPr>
          <p:cNvPr id="7"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8" name="Bild 4" descr="111004_EU-OSHA_PPT_EU logo.png"/>
          <p:cNvPicPr>
            <a:picLocks noChangeAspect="1"/>
          </p:cNvPicPr>
          <p:nvPr/>
        </p:nvPicPr>
        <p:blipFill>
          <a:blip r:embed="rId4"/>
          <a:srcRect/>
          <a:stretch>
            <a:fillRect/>
          </a:stretch>
        </p:blipFill>
        <p:spPr bwMode="auto">
          <a:xfrm>
            <a:off x="4275138" y="4430713"/>
            <a:ext cx="368300" cy="244475"/>
          </a:xfrm>
          <a:prstGeom prst="rect">
            <a:avLst/>
          </a:prstGeom>
          <a:noFill/>
          <a:ln w="9525">
            <a:noFill/>
            <a:miter lim="800000"/>
            <a:headEnd/>
            <a:tailEnd/>
          </a:ln>
        </p:spPr>
      </p:pic>
      <p:pic>
        <p:nvPicPr>
          <p:cNvPr id="9" name="Bild 5" descr="111004_EU-OSHA_PPT_HW logo.png"/>
          <p:cNvPicPr>
            <a:picLocks noChangeAspect="1"/>
          </p:cNvPicPr>
          <p:nvPr/>
        </p:nvPicPr>
        <p:blipFill>
          <a:blip r:embed="rId5"/>
          <a:srcRect/>
          <a:stretch>
            <a:fillRect/>
          </a:stretch>
        </p:blipFill>
        <p:spPr bwMode="auto">
          <a:xfrm>
            <a:off x="7596188" y="4213225"/>
            <a:ext cx="508000" cy="474663"/>
          </a:xfrm>
          <a:prstGeom prst="rect">
            <a:avLst/>
          </a:prstGeom>
          <a:noFill/>
          <a:ln w="9525">
            <a:noFill/>
            <a:miter lim="800000"/>
            <a:headEnd/>
            <a:tailEnd/>
          </a:ln>
        </p:spPr>
      </p:pic>
      <p:pic>
        <p:nvPicPr>
          <p:cNvPr id="10" name="imagen-portada-EUOSHA-2013-16-9.png"/>
          <p:cNvPicPr>
            <a:picLocks noChangeAspect="1"/>
          </p:cNvPicPr>
          <p:nvPr/>
        </p:nvPicPr>
        <p:blipFill>
          <a:blip r:embed="rId6"/>
          <a:srcRect/>
          <a:stretch>
            <a:fillRect/>
          </a:stretch>
        </p:blipFill>
        <p:spPr bwMode="auto">
          <a:xfrm>
            <a:off x="9525" y="4763"/>
            <a:ext cx="9124950" cy="2495550"/>
          </a:xfrm>
          <a:prstGeom prst="rect">
            <a:avLst/>
          </a:prstGeom>
          <a:noFill/>
          <a:ln w="9525">
            <a:noFill/>
            <a:miter lim="800000"/>
            <a:headEnd/>
            <a:tailEnd/>
          </a:ln>
        </p:spPr>
      </p:pic>
      <p:pic>
        <p:nvPicPr>
          <p:cNvPr id="11" name="Picture 14"/>
          <p:cNvPicPr>
            <a:picLocks noChangeAspect="1"/>
          </p:cNvPicPr>
          <p:nvPr/>
        </p:nvPicPr>
        <p:blipFill>
          <a:blip r:embed="rId7"/>
          <a:srcRect/>
          <a:stretch>
            <a:fillRect/>
          </a:stretch>
        </p:blipFill>
        <p:spPr bwMode="auto">
          <a:xfrm>
            <a:off x="8442325" y="-31750"/>
            <a:ext cx="695325" cy="5203825"/>
          </a:xfrm>
          <a:prstGeom prst="rect">
            <a:avLst/>
          </a:prstGeom>
          <a:noFill/>
          <a:ln w="9525">
            <a:noFill/>
            <a:miter lim="800000"/>
            <a:headEnd/>
            <a:tailEnd/>
          </a:ln>
        </p:spPr>
      </p:pic>
      <p:pic>
        <p:nvPicPr>
          <p:cNvPr id="12" name="Picture 2"/>
          <p:cNvPicPr>
            <a:picLocks noChangeAspect="1"/>
          </p:cNvPicPr>
          <p:nvPr userDrawn="1"/>
        </p:nvPicPr>
        <p:blipFill>
          <a:blip r:embed="rId8"/>
          <a:srcRect/>
          <a:stretch>
            <a:fillRect/>
          </a:stretch>
        </p:blipFill>
        <p:spPr bwMode="auto">
          <a:xfrm>
            <a:off x="8442325" y="-34925"/>
            <a:ext cx="695325" cy="5210175"/>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dirty="0"/>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4" name="FONDO-PORTADA-PATRON-EUOSHA-2011-16-9.png"/>
          <p:cNvPicPr>
            <a:picLocks noChangeAspect="1"/>
          </p:cNvPicPr>
          <p:nvPr/>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sp>
        <p:nvSpPr>
          <p:cNvPr id="6"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7" name="Bild 2"/>
          <p:cNvPicPr>
            <a:picLocks noChangeAspect="1"/>
          </p:cNvPicPr>
          <p:nvPr/>
        </p:nvPicPr>
        <p:blipFill>
          <a:blip r:embed="rId3"/>
          <a:srcRect/>
          <a:stretch>
            <a:fillRect/>
          </a:stretch>
        </p:blipFill>
        <p:spPr bwMode="auto">
          <a:xfrm>
            <a:off x="449263" y="4429125"/>
            <a:ext cx="863600" cy="246063"/>
          </a:xfrm>
          <a:prstGeom prst="rect">
            <a:avLst/>
          </a:prstGeom>
          <a:noFill/>
          <a:ln w="9525">
            <a:noFill/>
            <a:miter lim="800000"/>
            <a:headEnd/>
            <a:tailEnd/>
          </a:ln>
        </p:spPr>
      </p:pic>
      <p:pic>
        <p:nvPicPr>
          <p:cNvPr id="8" name="Bild 4" descr="111004_EU-OSHA_PPT_EU logo.png"/>
          <p:cNvPicPr>
            <a:picLocks noChangeAspect="1"/>
          </p:cNvPicPr>
          <p:nvPr/>
        </p:nvPicPr>
        <p:blipFill>
          <a:blip r:embed="rId4"/>
          <a:srcRect/>
          <a:stretch>
            <a:fillRect/>
          </a:stretch>
        </p:blipFill>
        <p:spPr bwMode="auto">
          <a:xfrm>
            <a:off x="4275138" y="4430713"/>
            <a:ext cx="368300" cy="244475"/>
          </a:xfrm>
          <a:prstGeom prst="rect">
            <a:avLst/>
          </a:prstGeom>
          <a:noFill/>
          <a:ln w="9525">
            <a:noFill/>
            <a:miter lim="800000"/>
            <a:headEnd/>
            <a:tailEnd/>
          </a:ln>
        </p:spPr>
      </p:pic>
      <p:pic>
        <p:nvPicPr>
          <p:cNvPr id="9" name="Bild 5" descr="111004_EU-OSHA_PPT_HW logo.png"/>
          <p:cNvPicPr>
            <a:picLocks noChangeAspect="1"/>
          </p:cNvPicPr>
          <p:nvPr/>
        </p:nvPicPr>
        <p:blipFill>
          <a:blip r:embed="rId5"/>
          <a:srcRect/>
          <a:stretch>
            <a:fillRect/>
          </a:stretch>
        </p:blipFill>
        <p:spPr bwMode="auto">
          <a:xfrm>
            <a:off x="7596188" y="4213225"/>
            <a:ext cx="508000" cy="474663"/>
          </a:xfrm>
          <a:prstGeom prst="rect">
            <a:avLst/>
          </a:prstGeom>
          <a:noFill/>
          <a:ln w="9525">
            <a:noFill/>
            <a:miter lim="800000"/>
            <a:headEnd/>
            <a:tailEnd/>
          </a:ln>
        </p:spPr>
      </p:pic>
      <p:pic>
        <p:nvPicPr>
          <p:cNvPr id="10" name="PORTADA-RESEARCH.png" descr="/Volumes/XRAID/Equipo Rojo/EU-OSHA/18-0115 PPT templates update/PNG/PORTADA-RESEARCH.png"/>
          <p:cNvPicPr>
            <a:picLocks/>
          </p:cNvPicPr>
          <p:nvPr userDrawn="1"/>
        </p:nvPicPr>
        <p:blipFill>
          <a:blip r:embed="rId6" r:link="rId7"/>
          <a:srcRect/>
          <a:stretch>
            <a:fillRect/>
          </a:stretch>
        </p:blipFill>
        <p:spPr bwMode="auto">
          <a:xfrm>
            <a:off x="-1588" y="0"/>
            <a:ext cx="9144001" cy="5145088"/>
          </a:xfrm>
          <a:prstGeom prst="rect">
            <a:avLst/>
          </a:prstGeom>
          <a:noFill/>
          <a:ln w="9525">
            <a:noFill/>
            <a:miter lim="800000"/>
            <a:headEnd/>
            <a:tailEnd/>
          </a:ln>
        </p:spPr>
      </p:pic>
      <p:pic>
        <p:nvPicPr>
          <p:cNvPr id="11" name="Bild 2" descr="111004_EU-OSHA_PPT_Corporate logo.png"/>
          <p:cNvPicPr>
            <a:picLocks noChangeAspect="1"/>
          </p:cNvPicPr>
          <p:nvPr userDrawn="1"/>
        </p:nvPicPr>
        <p:blipFill>
          <a:blip r:embed="rId8"/>
          <a:srcRect/>
          <a:stretch>
            <a:fillRect/>
          </a:stretch>
        </p:blipFill>
        <p:spPr bwMode="auto">
          <a:xfrm>
            <a:off x="444500" y="4132263"/>
            <a:ext cx="958850" cy="542925"/>
          </a:xfrm>
          <a:prstGeom prst="rect">
            <a:avLst/>
          </a:prstGeom>
          <a:noFill/>
          <a:ln w="9525">
            <a:noFill/>
            <a:miter lim="800000"/>
            <a:headEnd/>
            <a:tailEnd/>
          </a:ln>
        </p:spPr>
      </p:pic>
      <p:pic>
        <p:nvPicPr>
          <p:cNvPr id="12" name="Bild 4" descr="111004_EU-OSHA_PPT_EU logo.png"/>
          <p:cNvPicPr>
            <a:picLocks noChangeAspect="1"/>
          </p:cNvPicPr>
          <p:nvPr userDrawn="1"/>
        </p:nvPicPr>
        <p:blipFill>
          <a:blip r:embed="rId9"/>
          <a:srcRect/>
          <a:stretch>
            <a:fillRect/>
          </a:stretch>
        </p:blipFill>
        <p:spPr bwMode="auto">
          <a:xfrm>
            <a:off x="7723188" y="4430713"/>
            <a:ext cx="373062" cy="244475"/>
          </a:xfrm>
          <a:prstGeom prst="rect">
            <a:avLst/>
          </a:prstGeom>
          <a:noFill/>
          <a:ln w="9525">
            <a:noFill/>
            <a:miter lim="800000"/>
            <a:headEnd/>
            <a:tailEnd/>
          </a:ln>
        </p:spPr>
      </p:pic>
      <p:sp>
        <p:nvSpPr>
          <p:cNvPr id="13" name="Textplatzhalter 2"/>
          <p:cNvSpPr txBox="1">
            <a:spLocks/>
          </p:cNvSpPr>
          <p:nvPr userDrawn="1"/>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sp>
        <p:nvSpPr>
          <p:cNvPr id="2" name="Title 1"/>
          <p:cNvSpPr>
            <a:spLocks noGrp="1"/>
          </p:cNvSpPr>
          <p:nvPr>
            <p:ph type="ctrTitle"/>
          </p:nvPr>
        </p:nvSpPr>
        <p:spPr>
          <a:xfrm>
            <a:off x="450000" y="1020600"/>
            <a:ext cx="7646400" cy="1096200"/>
          </a:xfrm>
        </p:spPr>
        <p:txBody>
          <a:bodyPr lIns="0" tIns="0" rIns="0" bIns="0" anchor="t"/>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bwMode="auto">
          <a:xfrm>
            <a:off x="-9525" y="0"/>
            <a:ext cx="9142413" cy="5143500"/>
          </a:xfrm>
          <a:prstGeom prst="rect">
            <a:avLst/>
          </a:prstGeom>
          <a:noFill/>
          <a:ln w="9525">
            <a:noFill/>
            <a:miter lim="800000"/>
            <a:headEnd/>
            <a:tailEnd/>
          </a:ln>
        </p:spPr>
      </p:pic>
      <p:sp>
        <p:nvSpPr>
          <p:cNvPr id="3" name="TextBox 3"/>
          <p:cNvSpPr txBox="1"/>
          <p:nvPr/>
        </p:nvSpPr>
        <p:spPr>
          <a:xfrm>
            <a:off x="1789113" y="1171575"/>
            <a:ext cx="3960812" cy="369888"/>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4" name="TextBox 4"/>
          <p:cNvSpPr txBox="1"/>
          <p:nvPr/>
        </p:nvSpPr>
        <p:spPr>
          <a:xfrm>
            <a:off x="1789113" y="1779588"/>
            <a:ext cx="4968875"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@EuropeanAgencyforSafetyandHealthatWork</a:t>
            </a:r>
          </a:p>
        </p:txBody>
      </p:sp>
      <p:sp>
        <p:nvSpPr>
          <p:cNvPr id="5" name="TextBox 5"/>
          <p:cNvSpPr txBox="1"/>
          <p:nvPr/>
        </p:nvSpPr>
        <p:spPr>
          <a:xfrm>
            <a:off x="1787525" y="2387600"/>
            <a:ext cx="3960813" cy="368300"/>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6" name="TextBox 6"/>
          <p:cNvSpPr txBox="1"/>
          <p:nvPr/>
        </p:nvSpPr>
        <p:spPr>
          <a:xfrm>
            <a:off x="1787525" y="2973388"/>
            <a:ext cx="6456363" cy="369887"/>
          </a:xfrm>
          <a:prstGeom prst="rect">
            <a:avLst/>
          </a:prstGeom>
          <a:noFill/>
        </p:spPr>
        <p:txBody>
          <a:bodyPr>
            <a:spAutoFit/>
          </a:bodyPr>
          <a:lstStyle/>
          <a:p>
            <a:pPr>
              <a:defRPr/>
            </a:pPr>
            <a:r>
              <a:rPr lang="ro-RO">
                <a:solidFill>
                  <a:schemeClr val="tx2"/>
                </a:solidFill>
              </a:rPr>
              <a:t>Agenția Europeană pentru Securitate și Sănătate în Muncă (EU-OSHA)</a:t>
            </a:r>
          </a:p>
        </p:txBody>
      </p:sp>
      <p:sp>
        <p:nvSpPr>
          <p:cNvPr id="7" name="TextBox 7"/>
          <p:cNvSpPr txBox="1"/>
          <p:nvPr/>
        </p:nvSpPr>
        <p:spPr>
          <a:xfrm>
            <a:off x="1787525" y="3602038"/>
            <a:ext cx="3960813"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8" name="TextBox 8"/>
          <p:cNvSpPr txBox="1"/>
          <p:nvPr/>
        </p:nvSpPr>
        <p:spPr>
          <a:xfrm>
            <a:off x="449263" y="85725"/>
            <a:ext cx="3960812" cy="461963"/>
          </a:xfrm>
          <a:prstGeom prst="rect">
            <a:avLst/>
          </a:prstGeom>
          <a:noFill/>
        </p:spPr>
        <p:txBody>
          <a:bodyPr>
            <a:spAutoFit/>
          </a:bodyPr>
          <a:lstStyle/>
          <a:p>
            <a:pPr fontAlgn="auto">
              <a:spcBef>
                <a:spcPts val="0"/>
              </a:spcBef>
              <a:spcAft>
                <a:spcPts val="0"/>
              </a:spcAft>
              <a:defRPr/>
            </a:pPr>
            <a:r>
              <a:rPr lang="ro-RO" sz="2400" b="1">
                <a:solidFill>
                  <a:schemeClr val="tx2"/>
                </a:solidFill>
                <a:latin typeface="+mn-lt"/>
                <a:cs typeface="+mn-cs"/>
              </a:rPr>
              <a:t>VĂ MULȚUMIM!</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rtlCol="0">
            <a:normAutofit/>
          </a:bodyPr>
          <a:lstStyle/>
          <a:p>
            <a:pPr lvl="0"/>
            <a:r>
              <a:rPr lang="en-GB" noProof="0"/>
              <a:t>Click icon to add picture</a:t>
            </a:r>
            <a:endParaRPr lang="en-US" noProof="0"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FONDO-PORTADA-PATRON-EUOSHA-2011-16-9.png"/>
          <p:cNvPicPr>
            <a:picLocks noChangeAspect="1"/>
          </p:cNvPicPr>
          <p:nvPr/>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sp>
        <p:nvSpPr>
          <p:cNvPr id="6"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7" name="Bild 4" descr="111004_EU-OSHA_PPT_EU logo.png"/>
          <p:cNvPicPr>
            <a:picLocks noChangeAspect="1"/>
          </p:cNvPicPr>
          <p:nvPr/>
        </p:nvPicPr>
        <p:blipFill>
          <a:blip r:embed="rId3"/>
          <a:srcRect/>
          <a:stretch>
            <a:fillRect/>
          </a:stretch>
        </p:blipFill>
        <p:spPr bwMode="auto">
          <a:xfrm>
            <a:off x="4341813" y="4432300"/>
            <a:ext cx="460375" cy="304800"/>
          </a:xfrm>
          <a:prstGeom prst="rect">
            <a:avLst/>
          </a:prstGeom>
          <a:noFill/>
          <a:ln w="9525">
            <a:noFill/>
            <a:miter lim="800000"/>
            <a:headEnd/>
            <a:tailEnd/>
          </a:ln>
        </p:spPr>
      </p:pic>
      <p:pic>
        <p:nvPicPr>
          <p:cNvPr id="8" name="imagen-portada-EUOSHA-2013-16-9.png"/>
          <p:cNvPicPr>
            <a:picLocks noChangeAspect="1"/>
          </p:cNvPicPr>
          <p:nvPr/>
        </p:nvPicPr>
        <p:blipFill>
          <a:blip r:embed="rId4"/>
          <a:srcRect/>
          <a:stretch>
            <a:fillRect/>
          </a:stretch>
        </p:blipFill>
        <p:spPr bwMode="auto">
          <a:xfrm>
            <a:off x="9525" y="4763"/>
            <a:ext cx="9124950" cy="2495550"/>
          </a:xfrm>
          <a:prstGeom prst="rect">
            <a:avLst/>
          </a:prstGeom>
          <a:noFill/>
          <a:ln w="9525">
            <a:noFill/>
            <a:miter lim="800000"/>
            <a:headEnd/>
            <a:tailEnd/>
          </a:ln>
        </p:spPr>
      </p:pic>
      <p:pic>
        <p:nvPicPr>
          <p:cNvPr id="9" name="Picture 14"/>
          <p:cNvPicPr>
            <a:picLocks noChangeAspect="1"/>
          </p:cNvPicPr>
          <p:nvPr/>
        </p:nvPicPr>
        <p:blipFill>
          <a:blip r:embed="rId5"/>
          <a:srcRect/>
          <a:stretch>
            <a:fillRect/>
          </a:stretch>
        </p:blipFill>
        <p:spPr bwMode="auto">
          <a:xfrm>
            <a:off x="8442325" y="-31750"/>
            <a:ext cx="695325" cy="5203825"/>
          </a:xfrm>
          <a:prstGeom prst="rect">
            <a:avLst/>
          </a:prstGeom>
          <a:noFill/>
          <a:ln w="9525">
            <a:noFill/>
            <a:miter lim="800000"/>
            <a:headEnd/>
            <a:tailEnd/>
          </a:ln>
        </p:spPr>
      </p:pic>
      <p:pic>
        <p:nvPicPr>
          <p:cNvPr id="10" name="Picture 11"/>
          <p:cNvPicPr>
            <a:picLocks noChangeAspect="1"/>
          </p:cNvPicPr>
          <p:nvPr userDrawn="1"/>
        </p:nvPicPr>
        <p:blipFill>
          <a:blip r:embed="rId6"/>
          <a:srcRect/>
          <a:stretch>
            <a:fillRect/>
          </a:stretch>
        </p:blipFill>
        <p:spPr bwMode="auto">
          <a:xfrm>
            <a:off x="8442325" y="-34925"/>
            <a:ext cx="695325" cy="5210175"/>
          </a:xfrm>
          <a:prstGeom prst="rect">
            <a:avLst/>
          </a:prstGeom>
          <a:noFill/>
          <a:ln w="9525">
            <a:noFill/>
            <a:miter lim="800000"/>
            <a:headEnd/>
            <a:tailEnd/>
          </a:ln>
        </p:spPr>
      </p:pic>
      <p:pic>
        <p:nvPicPr>
          <p:cNvPr id="11" name="Picture 13"/>
          <p:cNvPicPr>
            <a:picLocks noChangeAspect="1"/>
          </p:cNvPicPr>
          <p:nvPr userDrawn="1"/>
        </p:nvPicPr>
        <p:blipFill>
          <a:blip r:embed="rId6"/>
          <a:srcRect/>
          <a:stretch>
            <a:fillRect/>
          </a:stretch>
        </p:blipFill>
        <p:spPr bwMode="auto">
          <a:xfrm>
            <a:off x="8442325" y="0"/>
            <a:ext cx="695325" cy="5208588"/>
          </a:xfrm>
          <a:prstGeom prst="rect">
            <a:avLst/>
          </a:prstGeom>
          <a:noFill/>
          <a:ln w="9525">
            <a:noFill/>
            <a:miter lim="800000"/>
            <a:headEnd/>
            <a:tailEnd/>
          </a:ln>
        </p:spPr>
      </p:pic>
      <p:pic>
        <p:nvPicPr>
          <p:cNvPr id="12" name="Picture 17"/>
          <p:cNvPicPr>
            <a:picLocks noChangeAspect="1"/>
          </p:cNvPicPr>
          <p:nvPr userDrawn="1"/>
        </p:nvPicPr>
        <p:blipFill>
          <a:blip r:embed="rId4"/>
          <a:srcRect/>
          <a:stretch>
            <a:fillRect/>
          </a:stretch>
        </p:blipFill>
        <p:spPr bwMode="auto">
          <a:xfrm>
            <a:off x="0" y="-1588"/>
            <a:ext cx="9144000" cy="2500313"/>
          </a:xfrm>
          <a:prstGeom prst="rect">
            <a:avLst/>
          </a:prstGeom>
          <a:noFill/>
          <a:ln w="9525">
            <a:noFill/>
            <a:miter lim="800000"/>
            <a:headEnd/>
            <a:tailEnd/>
          </a:ln>
        </p:spPr>
      </p:pic>
      <p:pic>
        <p:nvPicPr>
          <p:cNvPr id="14" name="Picture 20"/>
          <p:cNvPicPr>
            <a:picLocks noChangeAspect="1"/>
          </p:cNvPicPr>
          <p:nvPr userDrawn="1"/>
        </p:nvPicPr>
        <p:blipFill>
          <a:blip r:embed="rId7"/>
          <a:srcRect/>
          <a:stretch>
            <a:fillRect/>
          </a:stretch>
        </p:blipFill>
        <p:spPr bwMode="auto">
          <a:xfrm>
            <a:off x="8243888" y="0"/>
            <a:ext cx="936625" cy="5143500"/>
          </a:xfrm>
          <a:prstGeom prst="rect">
            <a:avLst/>
          </a:prstGeom>
          <a:noFill/>
          <a:ln w="9525">
            <a:noFill/>
            <a:miter lim="800000"/>
            <a:headEnd/>
            <a:tailEnd/>
          </a:ln>
        </p:spPr>
      </p:pic>
      <p:pic>
        <p:nvPicPr>
          <p:cNvPr id="15" name="Picture 15"/>
          <p:cNvPicPr>
            <a:picLocks noChangeAspect="1"/>
          </p:cNvPicPr>
          <p:nvPr userDrawn="1"/>
        </p:nvPicPr>
        <p:blipFill>
          <a:blip r:embed="rId8"/>
          <a:srcRect/>
          <a:stretch>
            <a:fillRect/>
          </a:stretch>
        </p:blipFill>
        <p:spPr bwMode="auto">
          <a:xfrm>
            <a:off x="422275" y="4402138"/>
            <a:ext cx="1309688" cy="334962"/>
          </a:xfrm>
          <a:prstGeom prst="rect">
            <a:avLst/>
          </a:prstGeom>
          <a:noFill/>
          <a:ln w="9525">
            <a:noFill/>
            <a:miter lim="800000"/>
            <a:headEnd/>
            <a:tailEnd/>
          </a:ln>
        </p:spPr>
      </p:pic>
      <p:pic>
        <p:nvPicPr>
          <p:cNvPr id="16" name="Picture 21" descr="A logo of a healthy workplace&#10;&#10;Description automatically generated"/>
          <p:cNvPicPr>
            <a:picLocks noChangeAspect="1"/>
          </p:cNvPicPr>
          <p:nvPr userDrawn="1"/>
        </p:nvPicPr>
        <p:blipFill>
          <a:blip r:embed="rId9"/>
          <a:srcRect/>
          <a:stretch>
            <a:fillRect/>
          </a:stretch>
        </p:blipFill>
        <p:spPr bwMode="auto">
          <a:xfrm>
            <a:off x="7737475" y="4265613"/>
            <a:ext cx="500063" cy="471487"/>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dirty="0"/>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4" name="FONDO-PORTADA-PATRON-EUOSHA-2011-16-9.png"/>
          <p:cNvPicPr>
            <a:picLocks noChangeAspect="1"/>
          </p:cNvPicPr>
          <p:nvPr/>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sp>
        <p:nvSpPr>
          <p:cNvPr id="6"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7" name="Bild 2"/>
          <p:cNvPicPr>
            <a:picLocks noChangeAspect="1"/>
          </p:cNvPicPr>
          <p:nvPr/>
        </p:nvPicPr>
        <p:blipFill>
          <a:blip r:embed="rId3"/>
          <a:srcRect/>
          <a:stretch>
            <a:fillRect/>
          </a:stretch>
        </p:blipFill>
        <p:spPr bwMode="auto">
          <a:xfrm>
            <a:off x="449263" y="4429125"/>
            <a:ext cx="863600" cy="246063"/>
          </a:xfrm>
          <a:prstGeom prst="rect">
            <a:avLst/>
          </a:prstGeom>
          <a:noFill/>
          <a:ln w="9525">
            <a:noFill/>
            <a:miter lim="800000"/>
            <a:headEnd/>
            <a:tailEnd/>
          </a:ln>
        </p:spPr>
      </p:pic>
      <p:pic>
        <p:nvPicPr>
          <p:cNvPr id="8" name="Bild 4" descr="111004_EU-OSHA_PPT_EU logo.png"/>
          <p:cNvPicPr>
            <a:picLocks noChangeAspect="1"/>
          </p:cNvPicPr>
          <p:nvPr/>
        </p:nvPicPr>
        <p:blipFill>
          <a:blip r:embed="rId4"/>
          <a:srcRect/>
          <a:stretch>
            <a:fillRect/>
          </a:stretch>
        </p:blipFill>
        <p:spPr bwMode="auto">
          <a:xfrm>
            <a:off x="4275138" y="4430713"/>
            <a:ext cx="368300" cy="244475"/>
          </a:xfrm>
          <a:prstGeom prst="rect">
            <a:avLst/>
          </a:prstGeom>
          <a:noFill/>
          <a:ln w="9525">
            <a:noFill/>
            <a:miter lim="800000"/>
            <a:headEnd/>
            <a:tailEnd/>
          </a:ln>
        </p:spPr>
      </p:pic>
      <p:pic>
        <p:nvPicPr>
          <p:cNvPr id="9" name="Bild 5" descr="111004_EU-OSHA_PPT_HW logo.png"/>
          <p:cNvPicPr>
            <a:picLocks noChangeAspect="1"/>
          </p:cNvPicPr>
          <p:nvPr/>
        </p:nvPicPr>
        <p:blipFill>
          <a:blip r:embed="rId5"/>
          <a:srcRect/>
          <a:stretch>
            <a:fillRect/>
          </a:stretch>
        </p:blipFill>
        <p:spPr bwMode="auto">
          <a:xfrm>
            <a:off x="7596188" y="4213225"/>
            <a:ext cx="508000" cy="474663"/>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p:cNvPicPr>
            <a:picLocks noChangeAspect="1"/>
          </p:cNvPicPr>
          <p:nvPr userDrawn="1"/>
        </p:nvPicPr>
        <p:blipFill>
          <a:blip r:embed="rId6" r:link="rId7"/>
          <a:srcRect/>
          <a:stretch>
            <a:fillRect/>
          </a:stretch>
        </p:blipFill>
        <p:spPr bwMode="auto">
          <a:xfrm>
            <a:off x="0" y="0"/>
            <a:ext cx="9144000" cy="5145088"/>
          </a:xfrm>
          <a:prstGeom prst="rect">
            <a:avLst/>
          </a:prstGeom>
          <a:noFill/>
          <a:ln w="9525">
            <a:noFill/>
            <a:miter lim="800000"/>
            <a:headEnd/>
            <a:tailEnd/>
          </a:ln>
        </p:spPr>
      </p:pic>
      <p:sp>
        <p:nvSpPr>
          <p:cNvPr id="2" name="Title 1"/>
          <p:cNvSpPr>
            <a:spLocks noGrp="1"/>
          </p:cNvSpPr>
          <p:nvPr>
            <p:ph type="ctrTitle"/>
          </p:nvPr>
        </p:nvSpPr>
        <p:spPr>
          <a:xfrm>
            <a:off x="450000" y="1020600"/>
            <a:ext cx="7646400" cy="1096200"/>
          </a:xfrm>
        </p:spPr>
        <p:txBody>
          <a:bodyPr lIns="0" tIns="0" rIns="0" bIns="0" anchor="t"/>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bwMode="auto">
          <a:xfrm>
            <a:off x="-9525" y="0"/>
            <a:ext cx="9142413" cy="5143500"/>
          </a:xfrm>
          <a:prstGeom prst="rect">
            <a:avLst/>
          </a:prstGeom>
          <a:noFill/>
          <a:ln w="9525">
            <a:noFill/>
            <a:miter lim="800000"/>
            <a:headEnd/>
            <a:tailEnd/>
          </a:ln>
        </p:spPr>
      </p:pic>
      <p:sp>
        <p:nvSpPr>
          <p:cNvPr id="3" name="TextBox 3"/>
          <p:cNvSpPr txBox="1"/>
          <p:nvPr/>
        </p:nvSpPr>
        <p:spPr>
          <a:xfrm>
            <a:off x="1789113" y="1171575"/>
            <a:ext cx="3960812" cy="369888"/>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4" name="TextBox 4"/>
          <p:cNvSpPr txBox="1"/>
          <p:nvPr/>
        </p:nvSpPr>
        <p:spPr>
          <a:xfrm>
            <a:off x="1789113" y="1779588"/>
            <a:ext cx="4968875"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@EuropeanAgencyforSafetyandHealthatWork</a:t>
            </a:r>
          </a:p>
        </p:txBody>
      </p:sp>
      <p:sp>
        <p:nvSpPr>
          <p:cNvPr id="5" name="TextBox 5"/>
          <p:cNvSpPr txBox="1"/>
          <p:nvPr/>
        </p:nvSpPr>
        <p:spPr>
          <a:xfrm>
            <a:off x="1787525" y="2387600"/>
            <a:ext cx="3960813" cy="368300"/>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6" name="TextBox 6"/>
          <p:cNvSpPr txBox="1"/>
          <p:nvPr/>
        </p:nvSpPr>
        <p:spPr>
          <a:xfrm>
            <a:off x="1787525" y="2973388"/>
            <a:ext cx="6456363" cy="369887"/>
          </a:xfrm>
          <a:prstGeom prst="rect">
            <a:avLst/>
          </a:prstGeom>
          <a:noFill/>
        </p:spPr>
        <p:txBody>
          <a:bodyPr>
            <a:spAutoFit/>
          </a:bodyPr>
          <a:lstStyle/>
          <a:p>
            <a:pPr>
              <a:defRPr/>
            </a:pPr>
            <a:r>
              <a:rPr lang="ro-RO">
                <a:solidFill>
                  <a:schemeClr val="tx2"/>
                </a:solidFill>
              </a:rPr>
              <a:t>Agenția Europeană pentru Securitate și Sănătate în Muncă (EU-OSHA)</a:t>
            </a:r>
          </a:p>
        </p:txBody>
      </p:sp>
      <p:sp>
        <p:nvSpPr>
          <p:cNvPr id="7" name="TextBox 7"/>
          <p:cNvSpPr txBox="1"/>
          <p:nvPr/>
        </p:nvSpPr>
        <p:spPr>
          <a:xfrm>
            <a:off x="1787525" y="3602038"/>
            <a:ext cx="3960813"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8" name="TextBox 8"/>
          <p:cNvSpPr txBox="1"/>
          <p:nvPr/>
        </p:nvSpPr>
        <p:spPr>
          <a:xfrm>
            <a:off x="449263" y="85725"/>
            <a:ext cx="3960812" cy="461963"/>
          </a:xfrm>
          <a:prstGeom prst="rect">
            <a:avLst/>
          </a:prstGeom>
          <a:noFill/>
        </p:spPr>
        <p:txBody>
          <a:bodyPr>
            <a:spAutoFit/>
          </a:bodyPr>
          <a:lstStyle/>
          <a:p>
            <a:pPr fontAlgn="auto">
              <a:spcBef>
                <a:spcPts val="0"/>
              </a:spcBef>
              <a:spcAft>
                <a:spcPts val="0"/>
              </a:spcAft>
              <a:defRPr/>
            </a:pPr>
            <a:r>
              <a:rPr lang="ro-RO" sz="2400" b="1">
                <a:solidFill>
                  <a:schemeClr val="tx2"/>
                </a:solidFill>
                <a:latin typeface="+mn-lt"/>
                <a:cs typeface="+mn-cs"/>
              </a:rPr>
              <a:t>VĂ MULȚUMIM!</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4" name="FONDO-PORTADA-PATRON-EUOSHA-2011-16-9.png"/>
          <p:cNvPicPr>
            <a:picLocks noChangeAspect="1"/>
          </p:cNvPicPr>
          <p:nvPr userDrawn="1"/>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sp>
        <p:nvSpPr>
          <p:cNvPr id="6"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7" name="Bild 2"/>
          <p:cNvPicPr>
            <a:picLocks noChangeAspect="1"/>
          </p:cNvPicPr>
          <p:nvPr/>
        </p:nvPicPr>
        <p:blipFill>
          <a:blip r:embed="rId3"/>
          <a:srcRect/>
          <a:stretch>
            <a:fillRect/>
          </a:stretch>
        </p:blipFill>
        <p:spPr bwMode="auto">
          <a:xfrm>
            <a:off x="449263" y="4429125"/>
            <a:ext cx="863600" cy="246063"/>
          </a:xfrm>
          <a:prstGeom prst="rect">
            <a:avLst/>
          </a:prstGeom>
          <a:noFill/>
          <a:ln w="9525">
            <a:noFill/>
            <a:miter lim="800000"/>
            <a:headEnd/>
            <a:tailEnd/>
          </a:ln>
        </p:spPr>
      </p:pic>
      <p:pic>
        <p:nvPicPr>
          <p:cNvPr id="8" name="Bild 4" descr="111004_EU-OSHA_PPT_EU logo.png"/>
          <p:cNvPicPr>
            <a:picLocks noChangeAspect="1"/>
          </p:cNvPicPr>
          <p:nvPr/>
        </p:nvPicPr>
        <p:blipFill>
          <a:blip r:embed="rId4"/>
          <a:srcRect/>
          <a:stretch>
            <a:fillRect/>
          </a:stretch>
        </p:blipFill>
        <p:spPr bwMode="auto">
          <a:xfrm>
            <a:off x="4275138" y="4430713"/>
            <a:ext cx="368300" cy="244475"/>
          </a:xfrm>
          <a:prstGeom prst="rect">
            <a:avLst/>
          </a:prstGeom>
          <a:noFill/>
          <a:ln w="9525">
            <a:noFill/>
            <a:miter lim="800000"/>
            <a:headEnd/>
            <a:tailEnd/>
          </a:ln>
        </p:spPr>
      </p:pic>
      <p:pic>
        <p:nvPicPr>
          <p:cNvPr id="9" name="Bild 5" descr="111004_EU-OSHA_PPT_HW logo.png"/>
          <p:cNvPicPr>
            <a:picLocks noChangeAspect="1"/>
          </p:cNvPicPr>
          <p:nvPr/>
        </p:nvPicPr>
        <p:blipFill>
          <a:blip r:embed="rId5"/>
          <a:srcRect/>
          <a:stretch>
            <a:fillRect/>
          </a:stretch>
        </p:blipFill>
        <p:spPr bwMode="auto">
          <a:xfrm>
            <a:off x="7596188" y="4213225"/>
            <a:ext cx="508000" cy="474663"/>
          </a:xfrm>
          <a:prstGeom prst="rect">
            <a:avLst/>
          </a:prstGeom>
          <a:noFill/>
          <a:ln w="9525">
            <a:noFill/>
            <a:miter lim="800000"/>
            <a:headEnd/>
            <a:tailEnd/>
          </a:ln>
        </p:spPr>
      </p:pic>
      <p:sp>
        <p:nvSpPr>
          <p:cNvPr id="2" name="Title 1"/>
          <p:cNvSpPr>
            <a:spLocks noGrp="1"/>
          </p:cNvSpPr>
          <p:nvPr>
            <p:ph type="ctrTitle"/>
          </p:nvPr>
        </p:nvSpPr>
        <p:spPr>
          <a:xfrm>
            <a:off x="450000" y="1020600"/>
            <a:ext cx="7646400" cy="1096200"/>
          </a:xfrm>
        </p:spPr>
        <p:txBody>
          <a:bodyPr lIns="0" tIns="0" rIns="0" bIns="0" anchor="t"/>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rtlCol="0">
            <a:normAutofit/>
          </a:bodyPr>
          <a:lstStyle/>
          <a:p>
            <a:pPr lvl="0"/>
            <a:r>
              <a:rPr lang="en-GB" noProof="0"/>
              <a:t>Click icon to add picture</a:t>
            </a:r>
            <a:endParaRPr lang="en-US" noProof="0"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712789" y="1314450"/>
            <a:ext cx="7177087" cy="3086100"/>
          </a:xfrm>
        </p:spPr>
        <p:txBody>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Rectangle 4"/>
          <p:cNvSpPr>
            <a:spLocks noGrp="1" noChangeArrowheads="1"/>
          </p:cNvSpPr>
          <p:nvPr>
            <p:ph type="dt" sz="half" idx="10"/>
          </p:nvPr>
        </p:nvSpPr>
        <p:spPr>
          <a:xfrm>
            <a:off x="0" y="0"/>
            <a:ext cx="0" cy="0"/>
          </a:xfrm>
        </p:spPr>
        <p:txBody>
          <a:bodyPr/>
          <a:lstStyle>
            <a:lvl1pPr fontAlgn="auto">
              <a:spcBef>
                <a:spcPts val="0"/>
              </a:spcBef>
              <a:spcAft>
                <a:spcPts val="0"/>
              </a:spcAft>
              <a:defRPr>
                <a:latin typeface="+mn-lt"/>
                <a:cs typeface="+mn-cs"/>
              </a:defRPr>
            </a:lvl1pPr>
          </a:lstStyle>
          <a:p>
            <a:pPr>
              <a:defRPr/>
            </a:pPr>
            <a:endParaRPr lang="en-GB"/>
          </a:p>
        </p:txBody>
      </p:sp>
      <p:sp>
        <p:nvSpPr>
          <p:cNvPr id="5" name="Rectangle 5"/>
          <p:cNvSpPr>
            <a:spLocks noGrp="1" noChangeArrowheads="1"/>
          </p:cNvSpPr>
          <p:nvPr>
            <p:ph type="ftr" sz="quarter" idx="11"/>
          </p:nvPr>
        </p:nvSpPr>
        <p:spPr>
          <a:xfrm>
            <a:off x="0" y="0"/>
            <a:ext cx="0" cy="0"/>
          </a:xfrm>
        </p:spPr>
        <p:txBody>
          <a:bodyPr/>
          <a:lstStyle>
            <a:lvl1pPr fontAlgn="auto">
              <a:spcBef>
                <a:spcPts val="0"/>
              </a:spcBef>
              <a:spcAft>
                <a:spcPts val="0"/>
              </a:spcAft>
              <a:defRPr>
                <a:latin typeface="+mn-lt"/>
                <a:cs typeface="+mn-cs"/>
              </a:defRPr>
            </a:lvl1pPr>
          </a:lstStyle>
          <a:p>
            <a:pPr>
              <a:defRPr/>
            </a:pPr>
            <a:endParaRPr lang="en-GB"/>
          </a:p>
        </p:txBody>
      </p:sp>
      <p:sp>
        <p:nvSpPr>
          <p:cNvPr id="6" name="Rectangle 6"/>
          <p:cNvSpPr>
            <a:spLocks noGrp="1" noChangeArrowheads="1"/>
          </p:cNvSpPr>
          <p:nvPr>
            <p:ph type="sldNum" sz="quarter" idx="12"/>
          </p:nvPr>
        </p:nvSpPr>
        <p:spPr>
          <a:xfrm>
            <a:off x="0" y="0"/>
            <a:ext cx="0" cy="0"/>
          </a:xfrm>
        </p:spPr>
        <p:txBody>
          <a:bodyPr/>
          <a:lstStyle>
            <a:lvl1pPr fontAlgn="auto">
              <a:spcBef>
                <a:spcPts val="0"/>
              </a:spcBef>
              <a:spcAft>
                <a:spcPts val="0"/>
              </a:spcAft>
              <a:defRPr>
                <a:latin typeface="+mn-lt"/>
                <a:cs typeface="+mn-cs"/>
              </a:defRPr>
            </a:lvl1pPr>
          </a:lstStyle>
          <a:p>
            <a:pPr>
              <a:defRPr/>
            </a:pPr>
            <a:fld id="{5772157A-C91F-48CD-A426-7C87F58E3C5B}" type="slidenum">
              <a:rPr lang="en-GB" altLang="en-US"/>
              <a:pPr>
                <a:defRPr/>
              </a:pPr>
              <a:t>‹#›</a:t>
            </a:fld>
            <a:endParaRPr lang="en-GB"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FONDO-PORTADA-PATRON-EUOSHA-2011-16-9.png"/>
          <p:cNvPicPr>
            <a:picLocks noChangeAspect="1"/>
          </p:cNvPicPr>
          <p:nvPr/>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pic>
        <p:nvPicPr>
          <p:cNvPr id="6" name="Bild 2"/>
          <p:cNvPicPr>
            <a:picLocks noChangeAspect="1"/>
          </p:cNvPicPr>
          <p:nvPr userDrawn="1"/>
        </p:nvPicPr>
        <p:blipFill>
          <a:blip r:embed="rId3"/>
          <a:srcRect/>
          <a:stretch>
            <a:fillRect/>
          </a:stretch>
        </p:blipFill>
        <p:spPr bwMode="auto">
          <a:xfrm>
            <a:off x="449263" y="4429125"/>
            <a:ext cx="863600" cy="246063"/>
          </a:xfrm>
          <a:prstGeom prst="rect">
            <a:avLst/>
          </a:prstGeom>
          <a:noFill/>
          <a:ln w="9525">
            <a:noFill/>
            <a:miter lim="800000"/>
            <a:headEnd/>
            <a:tailEnd/>
          </a:ln>
        </p:spPr>
      </p:pic>
      <p:sp>
        <p:nvSpPr>
          <p:cNvPr id="7"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8" name="Bild 4" descr="111004_EU-OSHA_PPT_EU logo.png"/>
          <p:cNvPicPr>
            <a:picLocks noChangeAspect="1"/>
          </p:cNvPicPr>
          <p:nvPr/>
        </p:nvPicPr>
        <p:blipFill>
          <a:blip r:embed="rId4"/>
          <a:srcRect/>
          <a:stretch>
            <a:fillRect/>
          </a:stretch>
        </p:blipFill>
        <p:spPr bwMode="auto">
          <a:xfrm>
            <a:off x="4275138" y="4430713"/>
            <a:ext cx="368300" cy="244475"/>
          </a:xfrm>
          <a:prstGeom prst="rect">
            <a:avLst/>
          </a:prstGeom>
          <a:noFill/>
          <a:ln w="9525">
            <a:noFill/>
            <a:miter lim="800000"/>
            <a:headEnd/>
            <a:tailEnd/>
          </a:ln>
        </p:spPr>
      </p:pic>
      <p:pic>
        <p:nvPicPr>
          <p:cNvPr id="9" name="Bild 5" descr="111004_EU-OSHA_PPT_HW logo.png"/>
          <p:cNvPicPr>
            <a:picLocks noChangeAspect="1"/>
          </p:cNvPicPr>
          <p:nvPr/>
        </p:nvPicPr>
        <p:blipFill>
          <a:blip r:embed="rId5"/>
          <a:srcRect/>
          <a:stretch>
            <a:fillRect/>
          </a:stretch>
        </p:blipFill>
        <p:spPr bwMode="auto">
          <a:xfrm>
            <a:off x="7596188" y="4213225"/>
            <a:ext cx="508000" cy="474663"/>
          </a:xfrm>
          <a:prstGeom prst="rect">
            <a:avLst/>
          </a:prstGeom>
          <a:noFill/>
          <a:ln w="9525">
            <a:noFill/>
            <a:miter lim="800000"/>
            <a:headEnd/>
            <a:tailEnd/>
          </a:ln>
        </p:spPr>
      </p:pic>
      <p:pic>
        <p:nvPicPr>
          <p:cNvPr id="10" name="imagen-portada-EUOSHA-2013-16-9.png"/>
          <p:cNvPicPr>
            <a:picLocks noChangeAspect="1"/>
          </p:cNvPicPr>
          <p:nvPr/>
        </p:nvPicPr>
        <p:blipFill>
          <a:blip r:embed="rId6"/>
          <a:srcRect/>
          <a:stretch>
            <a:fillRect/>
          </a:stretch>
        </p:blipFill>
        <p:spPr bwMode="auto">
          <a:xfrm>
            <a:off x="9525" y="4763"/>
            <a:ext cx="9124950" cy="2495550"/>
          </a:xfrm>
          <a:prstGeom prst="rect">
            <a:avLst/>
          </a:prstGeom>
          <a:noFill/>
          <a:ln w="9525">
            <a:noFill/>
            <a:miter lim="800000"/>
            <a:headEnd/>
            <a:tailEnd/>
          </a:ln>
        </p:spPr>
      </p:pic>
      <p:pic>
        <p:nvPicPr>
          <p:cNvPr id="11" name="Picture 14"/>
          <p:cNvPicPr>
            <a:picLocks noChangeAspect="1"/>
          </p:cNvPicPr>
          <p:nvPr/>
        </p:nvPicPr>
        <p:blipFill>
          <a:blip r:embed="rId7"/>
          <a:srcRect/>
          <a:stretch>
            <a:fillRect/>
          </a:stretch>
        </p:blipFill>
        <p:spPr bwMode="auto">
          <a:xfrm>
            <a:off x="8442325" y="-31750"/>
            <a:ext cx="695325" cy="5203825"/>
          </a:xfrm>
          <a:prstGeom prst="rect">
            <a:avLst/>
          </a:prstGeom>
          <a:noFill/>
          <a:ln w="9525">
            <a:noFill/>
            <a:miter lim="800000"/>
            <a:headEnd/>
            <a:tailEnd/>
          </a:ln>
        </p:spPr>
      </p:pic>
      <p:pic>
        <p:nvPicPr>
          <p:cNvPr id="12" name="Picture 11"/>
          <p:cNvPicPr>
            <a:picLocks noChangeAspect="1"/>
          </p:cNvPicPr>
          <p:nvPr userDrawn="1"/>
        </p:nvPicPr>
        <p:blipFill>
          <a:blip r:embed="rId8"/>
          <a:srcRect/>
          <a:stretch>
            <a:fillRect/>
          </a:stretch>
        </p:blipFill>
        <p:spPr bwMode="auto">
          <a:xfrm>
            <a:off x="8442325" y="-34925"/>
            <a:ext cx="695325" cy="5210175"/>
          </a:xfrm>
          <a:prstGeom prst="rect">
            <a:avLst/>
          </a:prstGeom>
          <a:noFill/>
          <a:ln w="9525">
            <a:noFill/>
            <a:miter lim="800000"/>
            <a:headEnd/>
            <a:tailEnd/>
          </a:ln>
        </p:spPr>
      </p:pic>
      <p:pic>
        <p:nvPicPr>
          <p:cNvPr id="14" name="Picture 13"/>
          <p:cNvPicPr>
            <a:picLocks noChangeAspect="1"/>
          </p:cNvPicPr>
          <p:nvPr userDrawn="1"/>
        </p:nvPicPr>
        <p:blipFill>
          <a:blip r:embed="rId8"/>
          <a:srcRect/>
          <a:stretch>
            <a:fillRect/>
          </a:stretch>
        </p:blipFill>
        <p:spPr bwMode="auto">
          <a:xfrm>
            <a:off x="8442325" y="0"/>
            <a:ext cx="695325" cy="5208588"/>
          </a:xfrm>
          <a:prstGeom prst="rect">
            <a:avLst/>
          </a:prstGeom>
          <a:noFill/>
          <a:ln w="9525">
            <a:noFill/>
            <a:miter lim="800000"/>
            <a:headEnd/>
            <a:tailEnd/>
          </a:ln>
        </p:spPr>
      </p:pic>
      <p:pic>
        <p:nvPicPr>
          <p:cNvPr id="15" name="Picture 17"/>
          <p:cNvPicPr>
            <a:picLocks noChangeAspect="1"/>
          </p:cNvPicPr>
          <p:nvPr userDrawn="1"/>
        </p:nvPicPr>
        <p:blipFill>
          <a:blip r:embed="rId6"/>
          <a:srcRect/>
          <a:stretch>
            <a:fillRect/>
          </a:stretch>
        </p:blipFill>
        <p:spPr bwMode="auto">
          <a:xfrm>
            <a:off x="0" y="-1588"/>
            <a:ext cx="9144000" cy="2500313"/>
          </a:xfrm>
          <a:prstGeom prst="rect">
            <a:avLst/>
          </a:prstGeom>
          <a:noFill/>
          <a:ln w="9525">
            <a:noFill/>
            <a:miter lim="800000"/>
            <a:headEnd/>
            <a:tailEnd/>
          </a:ln>
        </p:spPr>
      </p:pic>
      <p:pic>
        <p:nvPicPr>
          <p:cNvPr id="16" name="Picture 20"/>
          <p:cNvPicPr>
            <a:picLocks noChangeAspect="1"/>
          </p:cNvPicPr>
          <p:nvPr userDrawn="1"/>
        </p:nvPicPr>
        <p:blipFill>
          <a:blip r:embed="rId9"/>
          <a:srcRect l="81898" r="7864"/>
          <a:stretch>
            <a:fillRect/>
          </a:stretch>
        </p:blipFill>
        <p:spPr bwMode="auto">
          <a:xfrm>
            <a:off x="8243888" y="0"/>
            <a:ext cx="936625" cy="5143500"/>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dirty="0"/>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2"/>
          <a:srcRect/>
          <a:stretch>
            <a:fillRect/>
          </a:stretch>
        </p:blipFill>
        <p:spPr bwMode="auto">
          <a:xfrm>
            <a:off x="-9525" y="0"/>
            <a:ext cx="9142413" cy="5143500"/>
          </a:xfrm>
          <a:prstGeom prst="rect">
            <a:avLst/>
          </a:prstGeom>
          <a:noFill/>
          <a:ln w="9525">
            <a:noFill/>
            <a:miter lim="800000"/>
            <a:headEnd/>
            <a:tailEnd/>
          </a:ln>
        </p:spPr>
      </p:pic>
      <p:sp>
        <p:nvSpPr>
          <p:cNvPr id="3" name="TextBox 3"/>
          <p:cNvSpPr txBox="1"/>
          <p:nvPr userDrawn="1"/>
        </p:nvSpPr>
        <p:spPr>
          <a:xfrm>
            <a:off x="1789113" y="1171575"/>
            <a:ext cx="3960812" cy="369888"/>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4" name="TextBox 4"/>
          <p:cNvSpPr txBox="1"/>
          <p:nvPr userDrawn="1"/>
        </p:nvSpPr>
        <p:spPr>
          <a:xfrm>
            <a:off x="1789113" y="1779588"/>
            <a:ext cx="4968875"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@EuropeanAgencyforSafetyandHealthatWork</a:t>
            </a:r>
          </a:p>
        </p:txBody>
      </p:sp>
      <p:sp>
        <p:nvSpPr>
          <p:cNvPr id="5" name="TextBox 5"/>
          <p:cNvSpPr txBox="1"/>
          <p:nvPr userDrawn="1"/>
        </p:nvSpPr>
        <p:spPr>
          <a:xfrm>
            <a:off x="1787525" y="2387600"/>
            <a:ext cx="3960813" cy="368300"/>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6" name="TextBox 6"/>
          <p:cNvSpPr txBox="1"/>
          <p:nvPr userDrawn="1"/>
        </p:nvSpPr>
        <p:spPr>
          <a:xfrm>
            <a:off x="1787525" y="2973388"/>
            <a:ext cx="6456363" cy="369887"/>
          </a:xfrm>
          <a:prstGeom prst="rect">
            <a:avLst/>
          </a:prstGeom>
          <a:noFill/>
        </p:spPr>
        <p:txBody>
          <a:bodyPr>
            <a:spAutoFit/>
          </a:bodyPr>
          <a:lstStyle/>
          <a:p>
            <a:pPr>
              <a:defRPr/>
            </a:pPr>
            <a:r>
              <a:rPr lang="ro-RO">
                <a:solidFill>
                  <a:schemeClr val="tx2"/>
                </a:solidFill>
              </a:rPr>
              <a:t>Agenția Europeană pentru Securitate și Sănătate în Muncă (EU-OSHA)</a:t>
            </a:r>
          </a:p>
        </p:txBody>
      </p:sp>
      <p:sp>
        <p:nvSpPr>
          <p:cNvPr id="7" name="TextBox 7"/>
          <p:cNvSpPr txBox="1"/>
          <p:nvPr userDrawn="1"/>
        </p:nvSpPr>
        <p:spPr>
          <a:xfrm>
            <a:off x="1787525" y="3602038"/>
            <a:ext cx="3960813"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8" name="TextBox 8"/>
          <p:cNvSpPr txBox="1"/>
          <p:nvPr userDrawn="1"/>
        </p:nvSpPr>
        <p:spPr>
          <a:xfrm>
            <a:off x="449263" y="85725"/>
            <a:ext cx="3960812" cy="461963"/>
          </a:xfrm>
          <a:prstGeom prst="rect">
            <a:avLst/>
          </a:prstGeom>
          <a:noFill/>
        </p:spPr>
        <p:txBody>
          <a:bodyPr>
            <a:spAutoFit/>
          </a:bodyPr>
          <a:lstStyle/>
          <a:p>
            <a:pPr fontAlgn="auto">
              <a:spcBef>
                <a:spcPts val="0"/>
              </a:spcBef>
              <a:spcAft>
                <a:spcPts val="0"/>
              </a:spcAft>
              <a:defRPr/>
            </a:pPr>
            <a:r>
              <a:rPr lang="ro-RO" sz="2400" b="1">
                <a:solidFill>
                  <a:schemeClr val="tx2"/>
                </a:solidFill>
                <a:latin typeface="+mn-lt"/>
                <a:cs typeface="+mn-cs"/>
              </a:rPr>
              <a:t>VĂ MULȚUMIM!</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4" name="FONDO-PORTADA-PATRON-EUOSHA-2011-16-9.png"/>
          <p:cNvPicPr>
            <a:picLocks noChangeAspect="1"/>
          </p:cNvPicPr>
          <p:nvPr/>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sp>
        <p:nvSpPr>
          <p:cNvPr id="6"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7" name="Bild 2"/>
          <p:cNvPicPr>
            <a:picLocks noChangeAspect="1"/>
          </p:cNvPicPr>
          <p:nvPr/>
        </p:nvPicPr>
        <p:blipFill>
          <a:blip r:embed="rId3"/>
          <a:srcRect/>
          <a:stretch>
            <a:fillRect/>
          </a:stretch>
        </p:blipFill>
        <p:spPr bwMode="auto">
          <a:xfrm>
            <a:off x="449263" y="4429125"/>
            <a:ext cx="863600" cy="246063"/>
          </a:xfrm>
          <a:prstGeom prst="rect">
            <a:avLst/>
          </a:prstGeom>
          <a:noFill/>
          <a:ln w="9525">
            <a:noFill/>
            <a:miter lim="800000"/>
            <a:headEnd/>
            <a:tailEnd/>
          </a:ln>
        </p:spPr>
      </p:pic>
      <p:pic>
        <p:nvPicPr>
          <p:cNvPr id="8" name="Bild 4" descr="111004_EU-OSHA_PPT_EU logo.png"/>
          <p:cNvPicPr>
            <a:picLocks noChangeAspect="1"/>
          </p:cNvPicPr>
          <p:nvPr/>
        </p:nvPicPr>
        <p:blipFill>
          <a:blip r:embed="rId4"/>
          <a:srcRect/>
          <a:stretch>
            <a:fillRect/>
          </a:stretch>
        </p:blipFill>
        <p:spPr bwMode="auto">
          <a:xfrm>
            <a:off x="4275138" y="4430713"/>
            <a:ext cx="368300" cy="244475"/>
          </a:xfrm>
          <a:prstGeom prst="rect">
            <a:avLst/>
          </a:prstGeom>
          <a:noFill/>
          <a:ln w="9525">
            <a:noFill/>
            <a:miter lim="800000"/>
            <a:headEnd/>
            <a:tailEnd/>
          </a:ln>
        </p:spPr>
      </p:pic>
      <p:pic>
        <p:nvPicPr>
          <p:cNvPr id="9" name="Bild 5" descr="111004_EU-OSHA_PPT_HW logo.png"/>
          <p:cNvPicPr>
            <a:picLocks noChangeAspect="1"/>
          </p:cNvPicPr>
          <p:nvPr/>
        </p:nvPicPr>
        <p:blipFill>
          <a:blip r:embed="rId5"/>
          <a:srcRect/>
          <a:stretch>
            <a:fillRect/>
          </a:stretch>
        </p:blipFill>
        <p:spPr bwMode="auto">
          <a:xfrm>
            <a:off x="7596188" y="4213225"/>
            <a:ext cx="508000" cy="474663"/>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p:cNvPicPr>
            <a:picLocks noChangeAspect="1"/>
          </p:cNvPicPr>
          <p:nvPr userDrawn="1"/>
        </p:nvPicPr>
        <p:blipFill>
          <a:blip r:embed="rId6" r:link="rId7"/>
          <a:srcRect/>
          <a:stretch>
            <a:fillRect/>
          </a:stretch>
        </p:blipFill>
        <p:spPr bwMode="auto">
          <a:xfrm>
            <a:off x="0" y="0"/>
            <a:ext cx="9144000" cy="5145088"/>
          </a:xfrm>
          <a:prstGeom prst="rect">
            <a:avLst/>
          </a:prstGeom>
          <a:noFill/>
          <a:ln w="9525">
            <a:noFill/>
            <a:miter lim="800000"/>
            <a:headEnd/>
            <a:tailEnd/>
          </a:ln>
        </p:spPr>
      </p:pic>
      <p:sp>
        <p:nvSpPr>
          <p:cNvPr id="2" name="Title 1"/>
          <p:cNvSpPr>
            <a:spLocks noGrp="1"/>
          </p:cNvSpPr>
          <p:nvPr>
            <p:ph type="ctrTitle"/>
          </p:nvPr>
        </p:nvSpPr>
        <p:spPr>
          <a:xfrm>
            <a:off x="450000" y="1020600"/>
            <a:ext cx="7646400" cy="1096200"/>
          </a:xfrm>
        </p:spPr>
        <p:txBody>
          <a:bodyPr lIns="0" tIns="0" rIns="0" bIns="0" anchor="t"/>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bwMode="auto">
          <a:xfrm>
            <a:off x="-9525" y="0"/>
            <a:ext cx="9142413" cy="5143500"/>
          </a:xfrm>
          <a:prstGeom prst="rect">
            <a:avLst/>
          </a:prstGeom>
          <a:noFill/>
          <a:ln w="9525">
            <a:noFill/>
            <a:miter lim="800000"/>
            <a:headEnd/>
            <a:tailEnd/>
          </a:ln>
        </p:spPr>
      </p:pic>
      <p:sp>
        <p:nvSpPr>
          <p:cNvPr id="3" name="TextBox 3"/>
          <p:cNvSpPr txBox="1"/>
          <p:nvPr/>
        </p:nvSpPr>
        <p:spPr>
          <a:xfrm>
            <a:off x="1789113" y="1171575"/>
            <a:ext cx="3960812" cy="369888"/>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4" name="TextBox 4"/>
          <p:cNvSpPr txBox="1"/>
          <p:nvPr/>
        </p:nvSpPr>
        <p:spPr>
          <a:xfrm>
            <a:off x="1789113" y="1779588"/>
            <a:ext cx="4968875"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@EuropeanAgencyforSafetyandHealthatWork</a:t>
            </a:r>
          </a:p>
        </p:txBody>
      </p:sp>
      <p:sp>
        <p:nvSpPr>
          <p:cNvPr id="5" name="TextBox 5"/>
          <p:cNvSpPr txBox="1"/>
          <p:nvPr/>
        </p:nvSpPr>
        <p:spPr>
          <a:xfrm>
            <a:off x="1787525" y="2387600"/>
            <a:ext cx="3960813" cy="368300"/>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6" name="TextBox 6"/>
          <p:cNvSpPr txBox="1"/>
          <p:nvPr/>
        </p:nvSpPr>
        <p:spPr>
          <a:xfrm>
            <a:off x="1787525" y="2973388"/>
            <a:ext cx="6456363" cy="369887"/>
          </a:xfrm>
          <a:prstGeom prst="rect">
            <a:avLst/>
          </a:prstGeom>
          <a:noFill/>
        </p:spPr>
        <p:txBody>
          <a:bodyPr>
            <a:spAutoFit/>
          </a:bodyPr>
          <a:lstStyle/>
          <a:p>
            <a:pPr>
              <a:defRPr/>
            </a:pPr>
            <a:r>
              <a:rPr lang="ro-RO">
                <a:solidFill>
                  <a:schemeClr val="tx2"/>
                </a:solidFill>
              </a:rPr>
              <a:t>Agenția Europeană pentru Securitate și Sănătate în Muncă (EU-OSHA)</a:t>
            </a:r>
          </a:p>
        </p:txBody>
      </p:sp>
      <p:sp>
        <p:nvSpPr>
          <p:cNvPr id="7" name="TextBox 7"/>
          <p:cNvSpPr txBox="1"/>
          <p:nvPr/>
        </p:nvSpPr>
        <p:spPr>
          <a:xfrm>
            <a:off x="1787525" y="3602038"/>
            <a:ext cx="3960813"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cs typeface="Trebuchet MS"/>
              </a:rPr>
              <a:t>EU_OSHA</a:t>
            </a:r>
          </a:p>
        </p:txBody>
      </p:sp>
      <p:sp>
        <p:nvSpPr>
          <p:cNvPr id="8" name="TextBox 8"/>
          <p:cNvSpPr txBox="1"/>
          <p:nvPr/>
        </p:nvSpPr>
        <p:spPr>
          <a:xfrm>
            <a:off x="449263" y="85725"/>
            <a:ext cx="3960812" cy="461963"/>
          </a:xfrm>
          <a:prstGeom prst="rect">
            <a:avLst/>
          </a:prstGeom>
          <a:noFill/>
        </p:spPr>
        <p:txBody>
          <a:bodyPr>
            <a:spAutoFit/>
          </a:bodyPr>
          <a:lstStyle/>
          <a:p>
            <a:pPr fontAlgn="auto">
              <a:spcBef>
                <a:spcPts val="0"/>
              </a:spcBef>
              <a:spcAft>
                <a:spcPts val="0"/>
              </a:spcAft>
              <a:defRPr/>
            </a:pPr>
            <a:r>
              <a:rPr lang="ro-RO" sz="2400" b="1">
                <a:solidFill>
                  <a:schemeClr val="tx2"/>
                </a:solidFill>
                <a:latin typeface="+mn-lt"/>
                <a:cs typeface="+mn-cs"/>
              </a:rPr>
              <a:t>VĂ MULȚUMIM!</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rtlCol="0">
            <a:normAutofit/>
          </a:bodyPr>
          <a:lstStyle/>
          <a:p>
            <a:pPr lvl="0"/>
            <a:r>
              <a:rPr lang="en-GB" noProof="0"/>
              <a:t>Click icon to add picture</a:t>
            </a:r>
            <a:endParaRPr lang="en-US" noProof="0"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15.jpeg"/><Relationship Id="rId2" Type="http://schemas.openxmlformats.org/officeDocument/2006/relationships/slideLayout" Target="../slideLayouts/slideLayout26.xml"/><Relationship Id="rId16" Type="http://schemas.openxmlformats.org/officeDocument/2006/relationships/image" Target="../media/image1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6" Type="http://schemas.openxmlformats.org/officeDocument/2006/relationships/image" Target="../media/image3.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2.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FONDO-PATRON-EUOSHA-2011-16-9.png"/>
          <p:cNvPicPr>
            <a:picLocks noChangeAspect="1"/>
          </p:cNvPicPr>
          <p:nvPr/>
        </p:nvPicPr>
        <p:blipFill>
          <a:blip r:embed="rId14"/>
          <a:srcRect/>
          <a:stretch>
            <a:fillRect/>
          </a:stretch>
        </p:blipFill>
        <p:spPr bwMode="auto">
          <a:xfrm>
            <a:off x="0" y="3175"/>
            <a:ext cx="9140825" cy="5137150"/>
          </a:xfrm>
          <a:prstGeom prst="rect">
            <a:avLst/>
          </a:prstGeom>
          <a:noFill/>
          <a:ln w="9525">
            <a:noFill/>
            <a:miter lim="800000"/>
            <a:headEnd/>
            <a:tailEnd/>
          </a:ln>
        </p:spPr>
      </p:pic>
      <p:sp>
        <p:nvSpPr>
          <p:cNvPr id="1027"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8"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29" name="Bild 3" descr="111004_EU-OSHA_PPT_Corporate logo_inner slide.png"/>
          <p:cNvPicPr>
            <a:picLocks noChangeAspect="1"/>
          </p:cNvPicPr>
          <p:nvPr/>
        </p:nvPicPr>
        <p:blipFill>
          <a:blip r:embed="rId15"/>
          <a:srcRect/>
          <a:stretch>
            <a:fillRect/>
          </a:stretch>
        </p:blipFill>
        <p:spPr bwMode="auto">
          <a:xfrm>
            <a:off x="442913" y="4705350"/>
            <a:ext cx="744537" cy="233363"/>
          </a:xfrm>
          <a:prstGeom prst="rect">
            <a:avLst/>
          </a:prstGeom>
          <a:noFill/>
          <a:ln w="9525">
            <a:noFill/>
            <a:miter lim="800000"/>
            <a:headEnd/>
            <a:tailEnd/>
          </a:ln>
        </p:spPr>
      </p:pic>
      <p:sp>
        <p:nvSpPr>
          <p:cNvPr id="10" name="Slide Number Placeholder 9"/>
          <p:cNvSpPr txBox="1">
            <a:spLocks/>
          </p:cNvSpPr>
          <p:nvPr/>
        </p:nvSpPr>
        <p:spPr>
          <a:xfrm>
            <a:off x="8532813" y="4878388"/>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9CC7C2C8-C7B5-4164-874F-83B8CBC5F93D}"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1392238" y="4857750"/>
            <a:ext cx="6040437" cy="79375"/>
          </a:xfrm>
          <a:prstGeom prst="rect">
            <a:avLst/>
          </a:prstGeom>
          <a:noFill/>
          <a:ln w="9525">
            <a:noFill/>
            <a:miter lim="800000"/>
            <a:headEnd/>
            <a:tailEnd/>
          </a:ln>
        </p:spPr>
        <p:txBody>
          <a:bodyPr lIns="0" tIns="0" rIns="0" bIns="0"/>
          <a:lstStyle/>
          <a:p>
            <a:pPr algn="ctr" fontAlgn="auto">
              <a:lnSpc>
                <a:spcPct val="90000"/>
              </a:lnSpc>
              <a:spcBef>
                <a:spcPct val="30000"/>
              </a:spcBef>
              <a:spcAft>
                <a:spcPts val="0"/>
              </a:spcAft>
              <a:buClr>
                <a:srgbClr val="00529F"/>
              </a:buClr>
              <a:defRPr/>
            </a:pPr>
            <a:r>
              <a:rPr lang="ro-RO" sz="675" b="1">
                <a:solidFill>
                  <a:schemeClr val="tx2"/>
                </a:solidFill>
                <a:latin typeface="Arial" pitchFamily="-107" charset="0"/>
                <a:ea typeface="Arial"/>
                <a:cs typeface="ＭＳ Ｐゴシック" pitchFamily="-107" charset="-128"/>
              </a:rPr>
              <a:t>https://healthy-workplaces.eu</a:t>
            </a:r>
          </a:p>
        </p:txBody>
      </p:sp>
      <p:pic>
        <p:nvPicPr>
          <p:cNvPr id="1032" name="Bild 5" descr="111004_EU-OSHA_PPT_HW logo.png"/>
          <p:cNvPicPr>
            <a:picLocks noChangeAspect="1"/>
          </p:cNvPicPr>
          <p:nvPr/>
        </p:nvPicPr>
        <p:blipFill>
          <a:blip r:embed="rId16"/>
          <a:srcRect/>
          <a:stretch>
            <a:fillRect/>
          </a:stretch>
        </p:blipFill>
        <p:spPr bwMode="auto">
          <a:xfrm>
            <a:off x="7432675" y="4522788"/>
            <a:ext cx="577850" cy="4746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16" r:id="rId1"/>
    <p:sldLayoutId id="2147483880" r:id="rId2"/>
    <p:sldLayoutId id="2147483917" r:id="rId3"/>
    <p:sldLayoutId id="2147483918"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Lst>
  <p:txStyles>
    <p:titleStyle>
      <a:lvl1pPr algn="l" defTabSz="342900" rtl="0" eaLnBrk="0" fontAlgn="base" hangingPunct="0">
        <a:spcBef>
          <a:spcPct val="0"/>
        </a:spcBef>
        <a:spcAft>
          <a:spcPct val="0"/>
        </a:spcAft>
        <a:defRPr b="1" kern="1200">
          <a:solidFill>
            <a:schemeClr val="tx2"/>
          </a:solidFill>
          <a:latin typeface="+mj-lt"/>
          <a:ea typeface="Trebuchet MS" pitchFamily="34" charset="0"/>
          <a:cs typeface="Trebuchet MS"/>
        </a:defRPr>
      </a:lvl1pPr>
      <a:lvl2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2pPr>
      <a:lvl3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3pPr>
      <a:lvl4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4pPr>
      <a:lvl5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450"/>
        </a:spcBef>
        <a:spcAft>
          <a:spcPct val="0"/>
        </a:spcAft>
        <a:buClr>
          <a:schemeClr val="tx2"/>
        </a:buClr>
        <a:buFont typeface="Wingdings" pitchFamily="2" charset="2"/>
        <a:buChar char="§"/>
        <a:defRPr sz="1300" b="1" kern="1200">
          <a:solidFill>
            <a:schemeClr val="tx2"/>
          </a:solidFill>
          <a:latin typeface="+mn-lt"/>
          <a:ea typeface="+mn-ea"/>
          <a:cs typeface="+mn-cs"/>
        </a:defRPr>
      </a:lvl1pPr>
      <a:lvl2pPr marL="323850" indent="-134938" algn="l" defTabSz="342900" rtl="0" eaLnBrk="0" fontAlgn="base" hangingPunct="0">
        <a:spcBef>
          <a:spcPct val="0"/>
        </a:spcBef>
        <a:spcAft>
          <a:spcPct val="0"/>
        </a:spcAft>
        <a:buFont typeface="Arial" charset="0"/>
        <a:buChar char="•"/>
        <a:defRPr sz="1300" kern="1200">
          <a:solidFill>
            <a:schemeClr val="tx1"/>
          </a:solidFill>
          <a:latin typeface="+mn-lt"/>
          <a:ea typeface="+mn-ea"/>
          <a:cs typeface="+mn-cs"/>
        </a:defRPr>
      </a:lvl2pPr>
      <a:lvl3pPr marL="458788"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3pPr>
      <a:lvl4pPr marL="593725"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4pPr>
      <a:lvl5pPr marL="728663" indent="-134938" algn="l" defTabSz="342900" rtl="0" eaLnBrk="0" fontAlgn="base" hangingPunct="0">
        <a:spcBef>
          <a:spcPct val="0"/>
        </a:spcBef>
        <a:spcAft>
          <a:spcPct val="0"/>
        </a:spcAft>
        <a:buFont typeface="Arial" charset="0"/>
        <a:buChar char="−"/>
        <a:defRPr sz="11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338" name="FONDO-PATRON-EUOSHA-2011-16-9.png"/>
          <p:cNvPicPr>
            <a:picLocks noChangeAspect="1"/>
          </p:cNvPicPr>
          <p:nvPr/>
        </p:nvPicPr>
        <p:blipFill>
          <a:blip r:embed="rId14"/>
          <a:srcRect/>
          <a:stretch>
            <a:fillRect/>
          </a:stretch>
        </p:blipFill>
        <p:spPr bwMode="auto">
          <a:xfrm>
            <a:off x="0" y="3175"/>
            <a:ext cx="9140825" cy="5137150"/>
          </a:xfrm>
          <a:prstGeom prst="rect">
            <a:avLst/>
          </a:prstGeom>
          <a:noFill/>
          <a:ln w="9525">
            <a:noFill/>
            <a:miter lim="800000"/>
            <a:headEnd/>
            <a:tailEnd/>
          </a:ln>
        </p:spPr>
      </p:pic>
      <p:sp>
        <p:nvSpPr>
          <p:cNvPr id="14339"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4340"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4341" name="Bild 3" descr="111004_EU-OSHA_PPT_Corporate logo_inner slide.png"/>
          <p:cNvPicPr>
            <a:picLocks noChangeAspect="1"/>
          </p:cNvPicPr>
          <p:nvPr/>
        </p:nvPicPr>
        <p:blipFill>
          <a:blip r:embed="rId15"/>
          <a:srcRect/>
          <a:stretch>
            <a:fillRect/>
          </a:stretch>
        </p:blipFill>
        <p:spPr bwMode="auto">
          <a:xfrm>
            <a:off x="442913" y="4705350"/>
            <a:ext cx="744537" cy="233363"/>
          </a:xfrm>
          <a:prstGeom prst="rect">
            <a:avLst/>
          </a:prstGeom>
          <a:noFill/>
          <a:ln w="9525">
            <a:noFill/>
            <a:miter lim="800000"/>
            <a:headEnd/>
            <a:tailEnd/>
          </a:ln>
        </p:spPr>
      </p:pic>
      <p:sp>
        <p:nvSpPr>
          <p:cNvPr id="10" name="Slide Number Placeholder 9"/>
          <p:cNvSpPr txBox="1">
            <a:spLocks/>
          </p:cNvSpPr>
          <p:nvPr/>
        </p:nvSpPr>
        <p:spPr>
          <a:xfrm>
            <a:off x="8532813" y="4878388"/>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792CCC00-04D5-404E-9AB3-6D1D11B555DE}"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1392238" y="4857750"/>
            <a:ext cx="6040437" cy="79375"/>
          </a:xfrm>
          <a:prstGeom prst="rect">
            <a:avLst/>
          </a:prstGeom>
          <a:noFill/>
          <a:ln w="9525">
            <a:noFill/>
            <a:miter lim="800000"/>
            <a:headEnd/>
            <a:tailEnd/>
          </a:ln>
        </p:spPr>
        <p:txBody>
          <a:bodyPr lIns="0" tIns="0" rIns="0" bIns="0"/>
          <a:lstStyle/>
          <a:p>
            <a:pPr algn="ctr" fontAlgn="auto">
              <a:lnSpc>
                <a:spcPct val="90000"/>
              </a:lnSpc>
              <a:spcBef>
                <a:spcPct val="30000"/>
              </a:spcBef>
              <a:spcAft>
                <a:spcPts val="0"/>
              </a:spcAft>
              <a:buClr>
                <a:srgbClr val="00529F"/>
              </a:buClr>
              <a:defRPr/>
            </a:pPr>
            <a:r>
              <a:rPr lang="ro-RO" sz="675" b="1">
                <a:solidFill>
                  <a:schemeClr val="tx2"/>
                </a:solidFill>
                <a:latin typeface="Arial" pitchFamily="-107" charset="0"/>
                <a:ea typeface="Arial"/>
                <a:cs typeface="ＭＳ Ｐゴシック" pitchFamily="-107" charset="-128"/>
              </a:rPr>
              <a:t>https://healthy-workplaces.eu</a:t>
            </a:r>
          </a:p>
        </p:txBody>
      </p:sp>
      <p:pic>
        <p:nvPicPr>
          <p:cNvPr id="14344" name="Bild 5" descr="111004_EU-OSHA_PPT_HW logo.png"/>
          <p:cNvPicPr>
            <a:picLocks noChangeAspect="1"/>
          </p:cNvPicPr>
          <p:nvPr/>
        </p:nvPicPr>
        <p:blipFill>
          <a:blip r:embed="rId16"/>
          <a:srcRect/>
          <a:stretch>
            <a:fillRect/>
          </a:stretch>
        </p:blipFill>
        <p:spPr bwMode="auto">
          <a:xfrm>
            <a:off x="7432675" y="4522788"/>
            <a:ext cx="577850" cy="4746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19" r:id="rId1"/>
    <p:sldLayoutId id="2147483889" r:id="rId2"/>
    <p:sldLayoutId id="2147483920" r:id="rId3"/>
    <p:sldLayoutId id="2147483921"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Lst>
  <p:txStyles>
    <p:titleStyle>
      <a:lvl1pPr algn="l" defTabSz="342900" rtl="0" eaLnBrk="0" fontAlgn="base" hangingPunct="0">
        <a:spcBef>
          <a:spcPct val="0"/>
        </a:spcBef>
        <a:spcAft>
          <a:spcPct val="0"/>
        </a:spcAft>
        <a:defRPr b="1" kern="1200">
          <a:solidFill>
            <a:schemeClr val="tx2"/>
          </a:solidFill>
          <a:latin typeface="+mj-lt"/>
          <a:ea typeface="Trebuchet MS" pitchFamily="34" charset="0"/>
          <a:cs typeface="Trebuchet MS"/>
        </a:defRPr>
      </a:lvl1pPr>
      <a:lvl2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2pPr>
      <a:lvl3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3pPr>
      <a:lvl4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4pPr>
      <a:lvl5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450"/>
        </a:spcBef>
        <a:spcAft>
          <a:spcPct val="0"/>
        </a:spcAft>
        <a:buClr>
          <a:schemeClr val="tx2"/>
        </a:buClr>
        <a:buFont typeface="Wingdings" pitchFamily="2" charset="2"/>
        <a:buChar char="§"/>
        <a:defRPr sz="1300" b="1" kern="1200">
          <a:solidFill>
            <a:schemeClr val="tx2"/>
          </a:solidFill>
          <a:latin typeface="+mn-lt"/>
          <a:ea typeface="+mn-ea"/>
          <a:cs typeface="+mn-cs"/>
        </a:defRPr>
      </a:lvl1pPr>
      <a:lvl2pPr marL="323850" indent="-134938" algn="l" defTabSz="342900" rtl="0" eaLnBrk="0" fontAlgn="base" hangingPunct="0">
        <a:spcBef>
          <a:spcPct val="0"/>
        </a:spcBef>
        <a:spcAft>
          <a:spcPct val="0"/>
        </a:spcAft>
        <a:buFont typeface="Arial" charset="0"/>
        <a:buChar char="•"/>
        <a:defRPr sz="1300" kern="1200">
          <a:solidFill>
            <a:schemeClr val="tx1"/>
          </a:solidFill>
          <a:latin typeface="+mn-lt"/>
          <a:ea typeface="+mn-ea"/>
          <a:cs typeface="+mn-cs"/>
        </a:defRPr>
      </a:lvl2pPr>
      <a:lvl3pPr marL="458788"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3pPr>
      <a:lvl4pPr marL="593725"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4pPr>
      <a:lvl5pPr marL="728663" indent="-134938" algn="l" defTabSz="342900" rtl="0" eaLnBrk="0" fontAlgn="base" hangingPunct="0">
        <a:spcBef>
          <a:spcPct val="0"/>
        </a:spcBef>
        <a:spcAft>
          <a:spcPct val="0"/>
        </a:spcAft>
        <a:buFont typeface="Arial" charset="0"/>
        <a:buChar char="−"/>
        <a:defRPr sz="11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7650" name="FONDO-PATRON-EUOSHA-2011-16-9.png"/>
          <p:cNvPicPr>
            <a:picLocks noChangeAspect="1"/>
          </p:cNvPicPr>
          <p:nvPr/>
        </p:nvPicPr>
        <p:blipFill>
          <a:blip r:embed="rId15"/>
          <a:srcRect/>
          <a:stretch>
            <a:fillRect/>
          </a:stretch>
        </p:blipFill>
        <p:spPr bwMode="auto">
          <a:xfrm>
            <a:off x="0" y="3175"/>
            <a:ext cx="9140825" cy="5137150"/>
          </a:xfrm>
          <a:prstGeom prst="rect">
            <a:avLst/>
          </a:prstGeom>
          <a:noFill/>
          <a:ln w="9525">
            <a:noFill/>
            <a:miter lim="800000"/>
            <a:headEnd/>
            <a:tailEnd/>
          </a:ln>
        </p:spPr>
      </p:pic>
      <p:sp>
        <p:nvSpPr>
          <p:cNvPr id="27651"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27652"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9"/>
          <p:cNvSpPr txBox="1">
            <a:spLocks/>
          </p:cNvSpPr>
          <p:nvPr/>
        </p:nvSpPr>
        <p:spPr>
          <a:xfrm>
            <a:off x="8532813" y="4878388"/>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90B63386-A43E-4655-B666-422414FC4104}"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1392238" y="4857750"/>
            <a:ext cx="6040437" cy="79375"/>
          </a:xfrm>
          <a:prstGeom prst="rect">
            <a:avLst/>
          </a:prstGeom>
          <a:noFill/>
          <a:ln w="9525">
            <a:noFill/>
            <a:miter lim="800000"/>
            <a:headEnd/>
            <a:tailEnd/>
          </a:ln>
        </p:spPr>
        <p:txBody>
          <a:bodyPr lIns="0" tIns="0" rIns="0" bIns="0"/>
          <a:lstStyle/>
          <a:p>
            <a:pPr algn="ctr" fontAlgn="auto">
              <a:lnSpc>
                <a:spcPct val="90000"/>
              </a:lnSpc>
              <a:spcBef>
                <a:spcPct val="30000"/>
              </a:spcBef>
              <a:spcAft>
                <a:spcPts val="0"/>
              </a:spcAft>
              <a:buClr>
                <a:srgbClr val="00529F"/>
              </a:buClr>
              <a:defRPr/>
            </a:pPr>
            <a:r>
              <a:rPr lang="ro-RO" sz="675" b="1">
                <a:solidFill>
                  <a:schemeClr val="tx2"/>
                </a:solidFill>
                <a:latin typeface="Arial" pitchFamily="-107" charset="0"/>
                <a:ea typeface="Arial"/>
                <a:cs typeface="ＭＳ Ｐゴシック" pitchFamily="-107" charset="-128"/>
              </a:rPr>
              <a:t>https://healthy-workplaces.eu</a:t>
            </a:r>
          </a:p>
        </p:txBody>
      </p:sp>
      <p:pic>
        <p:nvPicPr>
          <p:cNvPr id="27655" name="Picture 11"/>
          <p:cNvPicPr>
            <a:picLocks noChangeAspect="1"/>
          </p:cNvPicPr>
          <p:nvPr userDrawn="1"/>
        </p:nvPicPr>
        <p:blipFill>
          <a:blip r:embed="rId16"/>
          <a:srcRect/>
          <a:stretch>
            <a:fillRect/>
          </a:stretch>
        </p:blipFill>
        <p:spPr bwMode="auto">
          <a:xfrm>
            <a:off x="449263" y="4692650"/>
            <a:ext cx="1320800" cy="338138"/>
          </a:xfrm>
          <a:prstGeom prst="rect">
            <a:avLst/>
          </a:prstGeom>
          <a:noFill/>
          <a:ln w="9525">
            <a:noFill/>
            <a:miter lim="800000"/>
            <a:headEnd/>
            <a:tailEnd/>
          </a:ln>
        </p:spPr>
      </p:pic>
      <p:pic>
        <p:nvPicPr>
          <p:cNvPr id="27656" name="Picture 13" descr="A logo of a healthy workplace&#10;&#10;Description automatically generated"/>
          <p:cNvPicPr>
            <a:picLocks noChangeAspect="1"/>
          </p:cNvPicPr>
          <p:nvPr userDrawn="1"/>
        </p:nvPicPr>
        <p:blipFill>
          <a:blip r:embed="rId17"/>
          <a:srcRect/>
          <a:stretch>
            <a:fillRect/>
          </a:stretch>
        </p:blipFill>
        <p:spPr bwMode="auto">
          <a:xfrm>
            <a:off x="7907338" y="4591050"/>
            <a:ext cx="468312" cy="4397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22" r:id="rId1"/>
    <p:sldLayoutId id="2147483898" r:id="rId2"/>
    <p:sldLayoutId id="2147483923" r:id="rId3"/>
    <p:sldLayoutId id="2147483924"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25" r:id="rId13"/>
  </p:sldLayoutIdLst>
  <p:txStyles>
    <p:titleStyle>
      <a:lvl1pPr algn="l" defTabSz="342900" rtl="0" eaLnBrk="0" fontAlgn="base" hangingPunct="0">
        <a:spcBef>
          <a:spcPct val="0"/>
        </a:spcBef>
        <a:spcAft>
          <a:spcPct val="0"/>
        </a:spcAft>
        <a:defRPr b="1" kern="1200">
          <a:solidFill>
            <a:schemeClr val="tx2"/>
          </a:solidFill>
          <a:latin typeface="+mj-lt"/>
          <a:ea typeface="Trebuchet MS" pitchFamily="34" charset="0"/>
          <a:cs typeface="Trebuchet MS"/>
        </a:defRPr>
      </a:lvl1pPr>
      <a:lvl2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2pPr>
      <a:lvl3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3pPr>
      <a:lvl4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4pPr>
      <a:lvl5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450"/>
        </a:spcBef>
        <a:spcAft>
          <a:spcPct val="0"/>
        </a:spcAft>
        <a:buClr>
          <a:schemeClr val="tx2"/>
        </a:buClr>
        <a:buFont typeface="Wingdings" pitchFamily="2" charset="2"/>
        <a:buChar char="§"/>
        <a:defRPr sz="1300" b="1" kern="1200">
          <a:solidFill>
            <a:schemeClr val="tx2"/>
          </a:solidFill>
          <a:latin typeface="+mn-lt"/>
          <a:ea typeface="+mn-ea"/>
          <a:cs typeface="+mn-cs"/>
        </a:defRPr>
      </a:lvl1pPr>
      <a:lvl2pPr marL="323850" indent="-134938" algn="l" defTabSz="342900" rtl="0" eaLnBrk="0" fontAlgn="base" hangingPunct="0">
        <a:spcBef>
          <a:spcPct val="0"/>
        </a:spcBef>
        <a:spcAft>
          <a:spcPct val="0"/>
        </a:spcAft>
        <a:buFont typeface="Arial" charset="0"/>
        <a:buChar char="•"/>
        <a:defRPr sz="1300" kern="1200">
          <a:solidFill>
            <a:schemeClr val="tx1"/>
          </a:solidFill>
          <a:latin typeface="+mn-lt"/>
          <a:ea typeface="+mn-ea"/>
          <a:cs typeface="+mn-cs"/>
        </a:defRPr>
      </a:lvl2pPr>
      <a:lvl3pPr marL="458788"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3pPr>
      <a:lvl4pPr marL="593725"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4pPr>
      <a:lvl5pPr marL="728663" indent="-134938" algn="l" defTabSz="342900" rtl="0" eaLnBrk="0" fontAlgn="base" hangingPunct="0">
        <a:spcBef>
          <a:spcPct val="0"/>
        </a:spcBef>
        <a:spcAft>
          <a:spcPct val="0"/>
        </a:spcAft>
        <a:buFont typeface="Arial" charset="0"/>
        <a:buChar char="−"/>
        <a:defRPr sz="11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1986" name="FONDO-PATRON-EUOSHA-2011-16-9.png"/>
          <p:cNvPicPr>
            <a:picLocks noChangeAspect="1"/>
          </p:cNvPicPr>
          <p:nvPr/>
        </p:nvPicPr>
        <p:blipFill>
          <a:blip r:embed="rId14"/>
          <a:srcRect/>
          <a:stretch>
            <a:fillRect/>
          </a:stretch>
        </p:blipFill>
        <p:spPr bwMode="auto">
          <a:xfrm>
            <a:off x="0" y="3175"/>
            <a:ext cx="9140825" cy="5137150"/>
          </a:xfrm>
          <a:prstGeom prst="rect">
            <a:avLst/>
          </a:prstGeom>
          <a:noFill/>
          <a:ln w="9525">
            <a:noFill/>
            <a:miter lim="800000"/>
            <a:headEnd/>
            <a:tailEnd/>
          </a:ln>
        </p:spPr>
      </p:pic>
      <p:sp>
        <p:nvSpPr>
          <p:cNvPr id="41987"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41988"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41989" name="Bild 3" descr="111004_EU-OSHA_PPT_Corporate logo_inner slide.png"/>
          <p:cNvPicPr>
            <a:picLocks noChangeAspect="1"/>
          </p:cNvPicPr>
          <p:nvPr userDrawn="1"/>
        </p:nvPicPr>
        <p:blipFill>
          <a:blip r:embed="rId15"/>
          <a:srcRect/>
          <a:stretch>
            <a:fillRect/>
          </a:stretch>
        </p:blipFill>
        <p:spPr bwMode="auto">
          <a:xfrm>
            <a:off x="442913" y="4705350"/>
            <a:ext cx="744537" cy="233363"/>
          </a:xfrm>
          <a:prstGeom prst="rect">
            <a:avLst/>
          </a:prstGeom>
          <a:noFill/>
          <a:ln w="9525">
            <a:noFill/>
            <a:miter lim="800000"/>
            <a:headEnd/>
            <a:tailEnd/>
          </a:ln>
        </p:spPr>
      </p:pic>
      <p:sp>
        <p:nvSpPr>
          <p:cNvPr id="10" name="Slide Number Placeholder 9"/>
          <p:cNvSpPr txBox="1">
            <a:spLocks/>
          </p:cNvSpPr>
          <p:nvPr/>
        </p:nvSpPr>
        <p:spPr>
          <a:xfrm>
            <a:off x="8532813" y="4878388"/>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9CE7040D-4F95-470C-9AB5-52CCF8444C02}"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1392238" y="4857750"/>
            <a:ext cx="6040437" cy="79375"/>
          </a:xfrm>
          <a:prstGeom prst="rect">
            <a:avLst/>
          </a:prstGeom>
          <a:noFill/>
          <a:ln w="9525">
            <a:noFill/>
            <a:miter lim="800000"/>
            <a:headEnd/>
            <a:tailEnd/>
          </a:ln>
        </p:spPr>
        <p:txBody>
          <a:bodyPr lIns="0" tIns="0" rIns="0" bIns="0"/>
          <a:lstStyle/>
          <a:p>
            <a:pPr algn="ctr" fontAlgn="auto">
              <a:lnSpc>
                <a:spcPct val="90000"/>
              </a:lnSpc>
              <a:spcBef>
                <a:spcPct val="30000"/>
              </a:spcBef>
              <a:spcAft>
                <a:spcPts val="0"/>
              </a:spcAft>
              <a:buClr>
                <a:srgbClr val="00529F"/>
              </a:buClr>
              <a:defRPr/>
            </a:pPr>
            <a:r>
              <a:rPr lang="ro-RO" sz="675" b="1">
                <a:solidFill>
                  <a:schemeClr val="tx2"/>
                </a:solidFill>
                <a:latin typeface="Arial" pitchFamily="-107" charset="0"/>
                <a:ea typeface="Arial"/>
                <a:cs typeface="ＭＳ Ｐゴシック" pitchFamily="-107" charset="-128"/>
              </a:rPr>
              <a:t>https://healthy-workplaces.eu</a:t>
            </a:r>
          </a:p>
        </p:txBody>
      </p:sp>
      <p:pic>
        <p:nvPicPr>
          <p:cNvPr id="41992" name="Bild 5" descr="111004_EU-OSHA_PPT_HW logo.png"/>
          <p:cNvPicPr>
            <a:picLocks noChangeAspect="1"/>
          </p:cNvPicPr>
          <p:nvPr/>
        </p:nvPicPr>
        <p:blipFill>
          <a:blip r:embed="rId16"/>
          <a:srcRect/>
          <a:stretch>
            <a:fillRect/>
          </a:stretch>
        </p:blipFill>
        <p:spPr bwMode="auto">
          <a:xfrm>
            <a:off x="7432675" y="4522788"/>
            <a:ext cx="577850" cy="4746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26" r:id="rId1"/>
    <p:sldLayoutId id="2147483907" r:id="rId2"/>
    <p:sldLayoutId id="2147483927" r:id="rId3"/>
    <p:sldLayoutId id="2147483928"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Lst>
  <p:txStyles>
    <p:titleStyle>
      <a:lvl1pPr algn="l" defTabSz="342900" rtl="0" eaLnBrk="0" fontAlgn="base" hangingPunct="0">
        <a:spcBef>
          <a:spcPct val="0"/>
        </a:spcBef>
        <a:spcAft>
          <a:spcPct val="0"/>
        </a:spcAft>
        <a:defRPr b="1" kern="1200">
          <a:solidFill>
            <a:schemeClr val="tx2"/>
          </a:solidFill>
          <a:latin typeface="+mj-lt"/>
          <a:ea typeface="Trebuchet MS" pitchFamily="34" charset="0"/>
          <a:cs typeface="Trebuchet MS"/>
        </a:defRPr>
      </a:lvl1pPr>
      <a:lvl2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2pPr>
      <a:lvl3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3pPr>
      <a:lvl4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4pPr>
      <a:lvl5pPr algn="l" defTabSz="342900" rtl="0" eaLnBrk="0" fontAlgn="base" hangingPunct="0">
        <a:spcBef>
          <a:spcPct val="0"/>
        </a:spcBef>
        <a:spcAft>
          <a:spcPct val="0"/>
        </a:spcAft>
        <a:defRPr b="1">
          <a:solidFill>
            <a:schemeClr val="tx2"/>
          </a:solidFill>
          <a:latin typeface="Arial" charset="0"/>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450"/>
        </a:spcBef>
        <a:spcAft>
          <a:spcPct val="0"/>
        </a:spcAft>
        <a:buClr>
          <a:schemeClr val="tx2"/>
        </a:buClr>
        <a:buFont typeface="Wingdings" pitchFamily="2" charset="2"/>
        <a:buChar char="§"/>
        <a:defRPr sz="1300" b="1" kern="1200">
          <a:solidFill>
            <a:schemeClr val="tx2"/>
          </a:solidFill>
          <a:latin typeface="+mn-lt"/>
          <a:ea typeface="+mn-ea"/>
          <a:cs typeface="+mn-cs"/>
        </a:defRPr>
      </a:lvl1pPr>
      <a:lvl2pPr marL="323850" indent="-134938" algn="l" defTabSz="342900" rtl="0" eaLnBrk="0" fontAlgn="base" hangingPunct="0">
        <a:spcBef>
          <a:spcPct val="0"/>
        </a:spcBef>
        <a:spcAft>
          <a:spcPct val="0"/>
        </a:spcAft>
        <a:buFont typeface="Arial" charset="0"/>
        <a:buChar char="•"/>
        <a:defRPr sz="1300" kern="1200">
          <a:solidFill>
            <a:schemeClr val="tx1"/>
          </a:solidFill>
          <a:latin typeface="+mn-lt"/>
          <a:ea typeface="+mn-ea"/>
          <a:cs typeface="+mn-cs"/>
        </a:defRPr>
      </a:lvl2pPr>
      <a:lvl3pPr marL="458788"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3pPr>
      <a:lvl4pPr marL="593725"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4pPr>
      <a:lvl5pPr marL="728663" indent="-134938" algn="l" defTabSz="342900" rtl="0" eaLnBrk="0" fontAlgn="base" hangingPunct="0">
        <a:spcBef>
          <a:spcPct val="0"/>
        </a:spcBef>
        <a:spcAft>
          <a:spcPct val="0"/>
        </a:spcAft>
        <a:buFont typeface="Arial" charset="0"/>
        <a:buChar char="−"/>
        <a:defRPr sz="11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hyperlink" Target="https://osha.europa.eu/en/publications-priority-area/ai-and-worker-management" TargetMode="Externa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461963" y="3508375"/>
            <a:ext cx="8543925" cy="614363"/>
          </a:xfrm>
        </p:spPr>
        <p:txBody>
          <a:bodyPr>
            <a:spAutoFit/>
          </a:bodyPr>
          <a:lstStyle/>
          <a:p>
            <a:pPr eaLnBrk="1" hangingPunct="1">
              <a:spcBef>
                <a:spcPts val="450"/>
              </a:spcBef>
              <a:buClr>
                <a:schemeClr val="tx2"/>
              </a:buClr>
              <a:buFont typeface="Wingdings" pitchFamily="2" charset="2"/>
              <a:buNone/>
            </a:pPr>
            <a:r>
              <a:rPr lang="ro-RO" sz="2000">
                <a:solidFill>
                  <a:srgbClr val="899E00"/>
                </a:solidFill>
                <a:cs typeface="Arial" charset="0"/>
              </a:rPr>
              <a:t>LOCURI DE MUNCĂ SIGURE ȘI SĂNĂTOASE ÎN ERA DIGITALĂ </a:t>
            </a:r>
            <a:br>
              <a:rPr lang="ro-RO" sz="2000">
                <a:solidFill>
                  <a:srgbClr val="899E00"/>
                </a:solidFill>
                <a:cs typeface="Arial" charset="0"/>
              </a:rPr>
            </a:br>
            <a:r>
              <a:rPr lang="ro-RO" sz="2000">
                <a:solidFill>
                  <a:srgbClr val="899E00"/>
                </a:solidFill>
                <a:cs typeface="Arial" charset="0"/>
              </a:rPr>
              <a:t>Campania „Locuri de muncă sigure și sănătoase” 2023-2025</a:t>
            </a:r>
          </a:p>
        </p:txBody>
      </p:sp>
      <p:sp>
        <p:nvSpPr>
          <p:cNvPr id="56322" name="Subtitle 2"/>
          <p:cNvSpPr>
            <a:spLocks noGrp="1"/>
          </p:cNvSpPr>
          <p:nvPr>
            <p:ph type="subTitle" idx="10"/>
          </p:nvPr>
        </p:nvSpPr>
        <p:spPr>
          <a:xfrm>
            <a:off x="461963" y="2682875"/>
            <a:ext cx="8810625" cy="738188"/>
          </a:xfrm>
        </p:spPr>
        <p:txBody>
          <a:bodyPr>
            <a:spAutoFit/>
          </a:bodyPr>
          <a:lstStyle/>
          <a:p>
            <a:pPr eaLnBrk="1" hangingPunct="1">
              <a:spcBef>
                <a:spcPct val="0"/>
              </a:spcBef>
            </a:pPr>
            <a:r>
              <a:rPr lang="ro-RO" sz="2400"/>
              <a:t>Gestionarea lucrătorilor prin inteligență artificială (IA): implicații pentru securitatea și sănătatea în muncă (SSM)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Content Placeholder 1"/>
          <p:cNvSpPr txBox="1">
            <a:spLocks/>
          </p:cNvSpPr>
          <p:nvPr/>
        </p:nvSpPr>
        <p:spPr bwMode="auto">
          <a:xfrm>
            <a:off x="4360863" y="1074738"/>
            <a:ext cx="4441825" cy="1908175"/>
          </a:xfrm>
          <a:prstGeom prst="rect">
            <a:avLst/>
          </a:prstGeom>
          <a:noFill/>
          <a:ln w="9525">
            <a:noFill/>
            <a:miter lim="800000"/>
            <a:headEnd/>
            <a:tailEnd/>
          </a:ln>
        </p:spPr>
        <p:txBody>
          <a:bodyPr lIns="68580" tIns="34290" rIns="68580" bIns="34290"/>
          <a:lstStyle/>
          <a:p>
            <a:pPr marL="188913" indent="-188913" defTabSz="342900">
              <a:lnSpc>
                <a:spcPct val="80000"/>
              </a:lnSpc>
              <a:spcBef>
                <a:spcPts val="450"/>
              </a:spcBef>
              <a:buClr>
                <a:schemeClr val="tx2"/>
              </a:buClr>
              <a:buFont typeface="Wingdings" pitchFamily="2" charset="2"/>
              <a:buChar char="§"/>
            </a:pPr>
            <a:endParaRPr lang="en-GB" sz="1400">
              <a:solidFill>
                <a:schemeClr val="tx2"/>
              </a:solidFill>
            </a:endParaRPr>
          </a:p>
        </p:txBody>
      </p:sp>
      <p:sp>
        <p:nvSpPr>
          <p:cNvPr id="74754" name="TextBox 5"/>
          <p:cNvSpPr txBox="1">
            <a:spLocks noChangeArrowheads="1"/>
          </p:cNvSpPr>
          <p:nvPr/>
        </p:nvSpPr>
        <p:spPr bwMode="auto">
          <a:xfrm>
            <a:off x="1420813" y="1058863"/>
            <a:ext cx="7466012" cy="2289175"/>
          </a:xfrm>
          <a:prstGeom prst="rect">
            <a:avLst/>
          </a:prstGeom>
          <a:noFill/>
          <a:ln w="9525">
            <a:noFill/>
            <a:miter lim="800000"/>
            <a:headEnd/>
            <a:tailEnd/>
          </a:ln>
        </p:spPr>
        <p:txBody>
          <a:bodyPr>
            <a:spAutoFit/>
          </a:bodyPr>
          <a:lstStyle/>
          <a:p>
            <a:pPr marL="188913" indent="-188913" defTabSz="342900">
              <a:spcBef>
                <a:spcPts val="450"/>
              </a:spcBef>
              <a:buClr>
                <a:schemeClr val="tx2"/>
              </a:buClr>
              <a:buFont typeface="Wingdings" pitchFamily="2" charset="2"/>
              <a:buChar char="§"/>
            </a:pPr>
            <a:r>
              <a:rPr lang="ro-RO">
                <a:solidFill>
                  <a:schemeClr val="tx2"/>
                </a:solidFill>
              </a:rPr>
              <a:t>O mai bună alocare a sarcinilor și a volumului de muncă pentru lucrători</a:t>
            </a:r>
          </a:p>
          <a:p>
            <a:pPr marL="188913" indent="-188913" defTabSz="342900">
              <a:spcBef>
                <a:spcPts val="450"/>
              </a:spcBef>
              <a:buClr>
                <a:schemeClr val="tx2"/>
              </a:buClr>
              <a:buFont typeface="Wingdings" pitchFamily="2" charset="2"/>
              <a:buChar char="§"/>
            </a:pPr>
            <a:r>
              <a:rPr lang="ro-RO">
                <a:solidFill>
                  <a:schemeClr val="tx2"/>
                </a:solidFill>
              </a:rPr>
              <a:t>Monitorizarea riscurilor; avertizarea cu privire la diverse riscuri psihosociale</a:t>
            </a:r>
          </a:p>
          <a:p>
            <a:pPr marL="188913" indent="-188913" defTabSz="342900">
              <a:spcBef>
                <a:spcPts val="450"/>
              </a:spcBef>
              <a:buClr>
                <a:schemeClr val="tx2"/>
              </a:buClr>
              <a:buFont typeface="Wingdings" pitchFamily="2" charset="2"/>
              <a:buChar char="§"/>
            </a:pPr>
            <a:r>
              <a:rPr lang="ro-RO">
                <a:solidFill>
                  <a:schemeClr val="tx2"/>
                </a:solidFill>
              </a:rPr>
              <a:t>Consiliere digitală personalizată pentru lucrători</a:t>
            </a:r>
          </a:p>
          <a:p>
            <a:pPr marL="188913" indent="-188913" defTabSz="342900">
              <a:spcBef>
                <a:spcPts val="450"/>
              </a:spcBef>
              <a:buClr>
                <a:schemeClr val="tx2"/>
              </a:buClr>
              <a:buFont typeface="Wingdings" pitchFamily="2" charset="2"/>
              <a:buChar char="§"/>
            </a:pPr>
            <a:r>
              <a:rPr lang="ro-RO">
                <a:solidFill>
                  <a:schemeClr val="tx2"/>
                </a:solidFill>
              </a:rPr>
              <a:t>Date care sprijină evaluarea riscurilor la locul de muncă</a:t>
            </a:r>
          </a:p>
          <a:p>
            <a:pPr marL="188913" indent="-188913" defTabSz="342900">
              <a:spcBef>
                <a:spcPts val="450"/>
              </a:spcBef>
              <a:buClr>
                <a:schemeClr val="tx2"/>
              </a:buClr>
              <a:buFont typeface="Wingdings" pitchFamily="2" charset="2"/>
              <a:buChar char="§"/>
            </a:pPr>
            <a:r>
              <a:rPr lang="ro-RO">
                <a:solidFill>
                  <a:schemeClr val="tx2"/>
                </a:solidFill>
              </a:rPr>
              <a:t>Contribuții la programele de formare în domeniul SSM</a:t>
            </a:r>
          </a:p>
        </p:txBody>
      </p:sp>
      <p:sp>
        <p:nvSpPr>
          <p:cNvPr id="74755" name="Τίτλος 1"/>
          <p:cNvSpPr txBox="1">
            <a:spLocks/>
          </p:cNvSpPr>
          <p:nvPr/>
        </p:nvSpPr>
        <p:spPr bwMode="auto">
          <a:xfrm>
            <a:off x="153988" y="-34925"/>
            <a:ext cx="8162925" cy="708025"/>
          </a:xfrm>
          <a:prstGeom prst="rect">
            <a:avLst/>
          </a:prstGeom>
          <a:noFill/>
          <a:ln w="9525">
            <a:noFill/>
            <a:miter lim="800000"/>
            <a:headEnd/>
            <a:tailEnd/>
          </a:ln>
        </p:spPr>
        <p:txBody>
          <a:bodyPr anchor="ctr">
            <a:spAutoFit/>
          </a:bodyPr>
          <a:lstStyle/>
          <a:p>
            <a:pPr defTabSz="342900"/>
            <a:r>
              <a:rPr lang="ro-RO" sz="2000" b="1">
                <a:solidFill>
                  <a:srgbClr val="003399"/>
                </a:solidFill>
              </a:rPr>
              <a:t>Potențiale beneficii în materie de SSM ale gestionării lucrătorilor pe bază de IA</a:t>
            </a:r>
          </a:p>
        </p:txBody>
      </p:sp>
      <p:sp>
        <p:nvSpPr>
          <p:cNvPr id="74756" name="TextBox 2"/>
          <p:cNvSpPr txBox="1">
            <a:spLocks noChangeArrowheads="1"/>
          </p:cNvSpPr>
          <p:nvPr/>
        </p:nvSpPr>
        <p:spPr bwMode="auto">
          <a:xfrm>
            <a:off x="153988" y="3579813"/>
            <a:ext cx="8732837" cy="646112"/>
          </a:xfrm>
          <a:prstGeom prst="rect">
            <a:avLst/>
          </a:prstGeom>
          <a:solidFill>
            <a:srgbClr val="003399"/>
          </a:solidFill>
          <a:ln w="28575">
            <a:solidFill>
              <a:srgbClr val="ACC700"/>
            </a:solidFill>
            <a:miter lim="800000"/>
            <a:headEnd/>
            <a:tailEnd/>
          </a:ln>
        </p:spPr>
        <p:txBody>
          <a:bodyPr>
            <a:spAutoFit/>
          </a:bodyPr>
          <a:lstStyle/>
          <a:p>
            <a:pPr lvl="1" algn="ctr"/>
            <a:r>
              <a:rPr lang="ro-RO" b="1">
                <a:solidFill>
                  <a:schemeClr val="bg1"/>
                </a:solidFill>
                <a:ea typeface="Arial" charset="0"/>
                <a:cs typeface="Times New Roman" pitchFamily="18" charset="0"/>
              </a:rPr>
              <a:t>Până în prezent, îmbunătățirile în materie de SSM prin gestionarea lucrătorilor pe bază de IA rămân limitate în practică</a:t>
            </a:r>
          </a:p>
        </p:txBody>
      </p:sp>
      <p:pic>
        <p:nvPicPr>
          <p:cNvPr id="74757" name="Picture 1" descr="A hand with keys on it&#10;&#10;Description automatically generated"/>
          <p:cNvPicPr>
            <a:picLocks noChangeAspect="1"/>
          </p:cNvPicPr>
          <p:nvPr/>
        </p:nvPicPr>
        <p:blipFill>
          <a:blip r:embed="rId3"/>
          <a:srcRect/>
          <a:stretch>
            <a:fillRect/>
          </a:stretch>
        </p:blipFill>
        <p:spPr bwMode="auto">
          <a:xfrm>
            <a:off x="180975" y="1301750"/>
            <a:ext cx="1011238" cy="101123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a:xfrm>
            <a:off x="449263" y="123825"/>
            <a:ext cx="8299450" cy="400050"/>
          </a:xfrm>
        </p:spPr>
        <p:txBody>
          <a:bodyPr>
            <a:spAutoFit/>
          </a:bodyPr>
          <a:lstStyle/>
          <a:p>
            <a:pPr eaLnBrk="1" hangingPunct="1"/>
            <a:r>
              <a:rPr lang="ro-RO" sz="2000">
                <a:cs typeface="Trebuchet MS" pitchFamily="34" charset="0"/>
              </a:rPr>
              <a:t>Participarea lucrătorilor: o piatră de temelie a prevenției în SSM</a:t>
            </a:r>
          </a:p>
        </p:txBody>
      </p:sp>
      <p:graphicFrame>
        <p:nvGraphicFramePr>
          <p:cNvPr id="6" name="Diagram 5"/>
          <p:cNvGraphicFramePr/>
          <p:nvPr/>
        </p:nvGraphicFramePr>
        <p:xfrm>
          <a:off x="722216" y="1681545"/>
          <a:ext cx="7378176" cy="2114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nvGraphicFramePr>
        <p:xfrm>
          <a:off x="722216" y="2571750"/>
          <a:ext cx="7378176" cy="28072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6804" name="TextBox 3"/>
          <p:cNvSpPr txBox="1">
            <a:spLocks noChangeArrowheads="1"/>
          </p:cNvSpPr>
          <p:nvPr/>
        </p:nvSpPr>
        <p:spPr bwMode="auto">
          <a:xfrm>
            <a:off x="614363" y="1236663"/>
            <a:ext cx="7594600" cy="686342"/>
          </a:xfrm>
          <a:prstGeom prst="rect">
            <a:avLst/>
          </a:prstGeom>
          <a:noFill/>
          <a:ln w="28575">
            <a:solidFill>
              <a:srgbClr val="899E00"/>
            </a:solidFill>
            <a:miter lim="800000"/>
            <a:headEnd/>
            <a:tailEnd/>
          </a:ln>
        </p:spPr>
        <p:txBody>
          <a:bodyPr>
            <a:spAutoFit/>
          </a:bodyPr>
          <a:lstStyle/>
          <a:p>
            <a:pPr>
              <a:lnSpc>
                <a:spcPct val="80000"/>
              </a:lnSpc>
              <a:spcBef>
                <a:spcPts val="600"/>
              </a:spcBef>
            </a:pPr>
            <a:r>
              <a:rPr lang="ro-RO" sz="1400" i="1" dirty="0">
                <a:solidFill>
                  <a:srgbClr val="899E00"/>
                </a:solidFill>
                <a:cs typeface="Times New Roman" pitchFamily="18" charset="0"/>
              </a:rPr>
              <a:t>Este esențial ca lucrătorii să fie informați și implicați în proiectare și utilizare.</a:t>
            </a:r>
          </a:p>
          <a:p>
            <a:pPr>
              <a:lnSpc>
                <a:spcPct val="80000"/>
              </a:lnSpc>
              <a:spcBef>
                <a:spcPts val="600"/>
              </a:spcBef>
            </a:pPr>
            <a:r>
              <a:rPr lang="ro-RO" sz="1400" i="1" dirty="0">
                <a:solidFill>
                  <a:srgbClr val="899E00"/>
                </a:solidFill>
                <a:ea typeface="SimSun" pitchFamily="2" charset="-122"/>
                <a:cs typeface="Times New Roman" pitchFamily="18" charset="0"/>
              </a:rPr>
              <a:t>În acest sens, sistemele de gestionare a lucrătorilor pe bază de IA ar trebui să fie transparente și </a:t>
            </a:r>
            <a:r>
              <a:rPr lang="ro-RO" sz="1400" i="1" dirty="0">
                <a:solidFill>
                  <a:srgbClr val="899E00"/>
                </a:solidFill>
                <a:cs typeface="Times New Roman" pitchFamily="18" charset="0"/>
              </a:rPr>
              <a:t>u</a:t>
            </a:r>
            <a:r>
              <a:rPr lang="ro-RO" sz="1400" i="1" dirty="0">
                <a:solidFill>
                  <a:srgbClr val="899E00"/>
                </a:solidFill>
                <a:ea typeface="SimSun" pitchFamily="2" charset="-122"/>
              </a:rPr>
              <a:t>șor de înțeles.</a:t>
            </a:r>
          </a:p>
        </p:txBody>
      </p:sp>
      <p:sp>
        <p:nvSpPr>
          <p:cNvPr id="76805" name="Title 1"/>
          <p:cNvSpPr txBox="1">
            <a:spLocks/>
          </p:cNvSpPr>
          <p:nvPr/>
        </p:nvSpPr>
        <p:spPr bwMode="auto">
          <a:xfrm>
            <a:off x="601663" y="765175"/>
            <a:ext cx="8299450" cy="369888"/>
          </a:xfrm>
          <a:prstGeom prst="rect">
            <a:avLst/>
          </a:prstGeom>
          <a:noFill/>
          <a:ln w="9525">
            <a:noFill/>
            <a:miter lim="800000"/>
            <a:headEnd/>
            <a:tailEnd/>
          </a:ln>
        </p:spPr>
        <p:txBody>
          <a:bodyPr anchor="ctr">
            <a:spAutoFit/>
          </a:bodyPr>
          <a:lstStyle/>
          <a:p>
            <a:pPr defTabSz="342900"/>
            <a:r>
              <a:rPr lang="ro-RO" b="1" i="1">
                <a:ea typeface="Arial" charset="0"/>
                <a:cs typeface="Times New Roman" pitchFamily="18" charset="0"/>
              </a:rPr>
              <a:t>Confirmată prin studii de caz:</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p:cNvSpPr/>
          <p:nvPr/>
        </p:nvSpPr>
        <p:spPr>
          <a:xfrm rot="10800000">
            <a:off x="506413" y="1058863"/>
            <a:ext cx="7802562" cy="3065462"/>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78850" name="Picture 4" descr="A key and checklist with a key&#10;&#10;Description automatically generated"/>
          <p:cNvPicPr>
            <a:picLocks noChangeAspect="1"/>
          </p:cNvPicPr>
          <p:nvPr/>
        </p:nvPicPr>
        <p:blipFill>
          <a:blip r:embed="rId3"/>
          <a:srcRect/>
          <a:stretch>
            <a:fillRect/>
          </a:stretch>
        </p:blipFill>
        <p:spPr bwMode="auto">
          <a:xfrm>
            <a:off x="7361238" y="3752850"/>
            <a:ext cx="1276350" cy="1236663"/>
          </a:xfrm>
          <a:prstGeom prst="rect">
            <a:avLst/>
          </a:prstGeom>
          <a:noFill/>
          <a:ln w="9525">
            <a:noFill/>
            <a:miter lim="800000"/>
            <a:headEnd/>
            <a:tailEnd/>
          </a:ln>
        </p:spPr>
      </p:pic>
      <p:sp>
        <p:nvSpPr>
          <p:cNvPr id="78851" name="Title 1"/>
          <p:cNvSpPr>
            <a:spLocks noGrp="1"/>
          </p:cNvSpPr>
          <p:nvPr>
            <p:ph type="title"/>
          </p:nvPr>
        </p:nvSpPr>
        <p:spPr>
          <a:xfrm>
            <a:off x="539750" y="107950"/>
            <a:ext cx="8135938" cy="461963"/>
          </a:xfrm>
        </p:spPr>
        <p:txBody>
          <a:bodyPr>
            <a:spAutoFit/>
          </a:bodyPr>
          <a:lstStyle/>
          <a:p>
            <a:pPr eaLnBrk="1" hangingPunct="1"/>
            <a:r>
              <a:rPr lang="ro-RO" sz="2400">
                <a:cs typeface="Trebuchet MS" pitchFamily="34" charset="0"/>
              </a:rPr>
              <a:t>Principalii factori de succes pentru SSM – cazuri reale</a:t>
            </a:r>
          </a:p>
        </p:txBody>
      </p:sp>
      <p:sp>
        <p:nvSpPr>
          <p:cNvPr id="78852" name="Content Placeholder 2"/>
          <p:cNvSpPr>
            <a:spLocks noGrp="1"/>
          </p:cNvSpPr>
          <p:nvPr>
            <p:ph sz="half" idx="1"/>
          </p:nvPr>
        </p:nvSpPr>
        <p:spPr>
          <a:xfrm>
            <a:off x="604838" y="1635125"/>
            <a:ext cx="7704137" cy="2241550"/>
          </a:xfrm>
        </p:spPr>
        <p:txBody>
          <a:bodyPr>
            <a:spAutoFit/>
          </a:bodyPr>
          <a:lstStyle/>
          <a:p>
            <a:pPr marL="0" indent="0" eaLnBrk="1" hangingPunct="1">
              <a:lnSpc>
                <a:spcPct val="90000"/>
              </a:lnSpc>
              <a:spcBef>
                <a:spcPts val="600"/>
              </a:spcBef>
              <a:buFont typeface="Wingdings" pitchFamily="2" charset="2"/>
              <a:buNone/>
            </a:pPr>
            <a:r>
              <a:rPr lang="ro-RO" sz="1800"/>
              <a:t>Sistemele de gestionare a lucrătorilor pe bază de IA în producție, întreținere și logistică într-o întreprindere care produce piese pentru industria auto:</a:t>
            </a:r>
          </a:p>
          <a:p>
            <a:pPr lvl="1" eaLnBrk="1" hangingPunct="1">
              <a:lnSpc>
                <a:spcPct val="90000"/>
              </a:lnSpc>
              <a:spcBef>
                <a:spcPts val="600"/>
              </a:spcBef>
            </a:pPr>
            <a:r>
              <a:rPr lang="ro-RO" sz="1800">
                <a:solidFill>
                  <a:srgbClr val="899E00"/>
                </a:solidFill>
              </a:rPr>
              <a:t>creșterea productivității, reducerea stresului, îmbunătățirea echilibrului dintre viața profesională și cea privată</a:t>
            </a:r>
          </a:p>
          <a:p>
            <a:pPr lvl="1" eaLnBrk="1" hangingPunct="1">
              <a:lnSpc>
                <a:spcPct val="90000"/>
              </a:lnSpc>
              <a:spcBef>
                <a:spcPts val="600"/>
              </a:spcBef>
            </a:pPr>
            <a:r>
              <a:rPr lang="ro-RO" sz="1800">
                <a:solidFill>
                  <a:srgbClr val="899E00"/>
                </a:solidFill>
              </a:rPr>
              <a:t>sprijinirea operatorilor calificați să gestioneze procesul și să se adapteze la schimbări utilizând date în timp real și sarcini de lucru automatizate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p:cNvSpPr/>
          <p:nvPr/>
        </p:nvSpPr>
        <p:spPr>
          <a:xfrm rot="10800000">
            <a:off x="715963" y="1019175"/>
            <a:ext cx="7804150" cy="3065463"/>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80898" name="Picture 4" descr="A key and checklist with a key&#10;&#10;Description automatically generated"/>
          <p:cNvPicPr>
            <a:picLocks noChangeAspect="1"/>
          </p:cNvPicPr>
          <p:nvPr/>
        </p:nvPicPr>
        <p:blipFill>
          <a:blip r:embed="rId3"/>
          <a:srcRect/>
          <a:stretch>
            <a:fillRect/>
          </a:stretch>
        </p:blipFill>
        <p:spPr bwMode="auto">
          <a:xfrm>
            <a:off x="7235825" y="3579813"/>
            <a:ext cx="1468438" cy="1422400"/>
          </a:xfrm>
          <a:prstGeom prst="rect">
            <a:avLst/>
          </a:prstGeom>
          <a:noFill/>
          <a:ln w="9525">
            <a:noFill/>
            <a:miter lim="800000"/>
            <a:headEnd/>
            <a:tailEnd/>
          </a:ln>
        </p:spPr>
      </p:pic>
      <p:sp>
        <p:nvSpPr>
          <p:cNvPr id="80899" name="Title 1"/>
          <p:cNvSpPr>
            <a:spLocks noGrp="1"/>
          </p:cNvSpPr>
          <p:nvPr>
            <p:ph type="title"/>
          </p:nvPr>
        </p:nvSpPr>
        <p:spPr>
          <a:xfrm>
            <a:off x="323850" y="107950"/>
            <a:ext cx="8594725" cy="461963"/>
          </a:xfrm>
        </p:spPr>
        <p:txBody>
          <a:bodyPr>
            <a:spAutoFit/>
          </a:bodyPr>
          <a:lstStyle/>
          <a:p>
            <a:pPr eaLnBrk="1" hangingPunct="1"/>
            <a:r>
              <a:rPr lang="ro-RO" sz="2400">
                <a:cs typeface="Trebuchet MS" pitchFamily="34" charset="0"/>
              </a:rPr>
              <a:t>Principalii factori de succes pentru SSM – cazuri reale</a:t>
            </a:r>
          </a:p>
        </p:txBody>
      </p:sp>
      <p:sp>
        <p:nvSpPr>
          <p:cNvPr id="80900" name="Content Placeholder 2"/>
          <p:cNvSpPr>
            <a:spLocks noGrp="1"/>
          </p:cNvSpPr>
          <p:nvPr>
            <p:ph sz="half" idx="1"/>
          </p:nvPr>
        </p:nvSpPr>
        <p:spPr>
          <a:xfrm>
            <a:off x="755650" y="1660525"/>
            <a:ext cx="7642225" cy="1990725"/>
          </a:xfrm>
        </p:spPr>
        <p:txBody>
          <a:bodyPr>
            <a:spAutoFit/>
          </a:bodyPr>
          <a:lstStyle/>
          <a:p>
            <a:pPr marL="0" indent="0" eaLnBrk="1" hangingPunct="1">
              <a:lnSpc>
                <a:spcPct val="90000"/>
              </a:lnSpc>
              <a:spcBef>
                <a:spcPts val="600"/>
              </a:spcBef>
              <a:buFont typeface="Wingdings" pitchFamily="2" charset="2"/>
              <a:buNone/>
            </a:pPr>
            <a:r>
              <a:rPr lang="ro-RO" sz="1800"/>
              <a:t>Gestionarea lucrătorilor pe bază de IA pe linia de asamblare la un producător de automobile:</a:t>
            </a:r>
          </a:p>
          <a:p>
            <a:pPr lvl="1" eaLnBrk="1" hangingPunct="1">
              <a:lnSpc>
                <a:spcPct val="90000"/>
              </a:lnSpc>
              <a:spcBef>
                <a:spcPts val="600"/>
              </a:spcBef>
            </a:pPr>
            <a:r>
              <a:rPr lang="ro-RO" sz="1800">
                <a:solidFill>
                  <a:srgbClr val="899E00"/>
                </a:solidFill>
                <a:ea typeface="Aptos"/>
                <a:cs typeface="Aptos"/>
              </a:rPr>
              <a:t>optimizarea liniei de asamblare prin abordarea riscurilor pentru sănătate și securitate, în special în etapele finale, mai solicitante; </a:t>
            </a:r>
          </a:p>
          <a:p>
            <a:pPr lvl="1" eaLnBrk="1" hangingPunct="1">
              <a:lnSpc>
                <a:spcPct val="90000"/>
              </a:lnSpc>
              <a:spcBef>
                <a:spcPts val="600"/>
              </a:spcBef>
            </a:pPr>
            <a:r>
              <a:rPr lang="ro-RO" sz="1800">
                <a:solidFill>
                  <a:srgbClr val="899E00"/>
                </a:solidFill>
                <a:ea typeface="Aptos"/>
                <a:cs typeface="Aptos"/>
              </a:rPr>
              <a:t>formarea extinsă și monitorizarea datelor asigură echilibrul între eficiență, calitatea locurilor de muncă și SSM, în folosul operatorilor și șefilor de echipă.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p:cNvSpPr/>
          <p:nvPr/>
        </p:nvSpPr>
        <p:spPr>
          <a:xfrm rot="10800000">
            <a:off x="381000" y="814388"/>
            <a:ext cx="7802563" cy="3065462"/>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2946" name="Title 1"/>
          <p:cNvSpPr>
            <a:spLocks noGrp="1"/>
          </p:cNvSpPr>
          <p:nvPr>
            <p:ph type="title"/>
          </p:nvPr>
        </p:nvSpPr>
        <p:spPr>
          <a:xfrm>
            <a:off x="323850" y="53975"/>
            <a:ext cx="8351838" cy="646113"/>
          </a:xfrm>
        </p:spPr>
        <p:txBody>
          <a:bodyPr>
            <a:spAutoFit/>
          </a:bodyPr>
          <a:lstStyle/>
          <a:p>
            <a:pPr eaLnBrk="1" hangingPunct="1">
              <a:lnSpc>
                <a:spcPct val="90000"/>
              </a:lnSpc>
              <a:spcBef>
                <a:spcPts val="600"/>
              </a:spcBef>
            </a:pPr>
            <a:r>
              <a:rPr lang="ro-RO" sz="2000">
                <a:cs typeface="Trebuchet MS" pitchFamily="34" charset="0"/>
              </a:rPr>
              <a:t>Principalii factori de succes pentru SSM – gestionarea lucrătorilor pe bază de IA la locul de muncă </a:t>
            </a:r>
          </a:p>
        </p:txBody>
      </p:sp>
      <p:sp>
        <p:nvSpPr>
          <p:cNvPr id="3" name="Content Placeholder 2"/>
          <p:cNvSpPr>
            <a:spLocks noGrp="1"/>
          </p:cNvSpPr>
          <p:nvPr>
            <p:ph sz="half" idx="1"/>
          </p:nvPr>
        </p:nvSpPr>
        <p:spPr>
          <a:xfrm>
            <a:off x="755650" y="1347788"/>
            <a:ext cx="7650163" cy="1973262"/>
          </a:xfrm>
        </p:spPr>
        <p:txBody>
          <a:bodyPr rtlCol="0">
            <a:spAutoFit/>
          </a:bodyPr>
          <a:lstStyle/>
          <a:p>
            <a:pPr marL="0" indent="0" eaLnBrk="1" fontAlgn="auto" hangingPunct="1">
              <a:lnSpc>
                <a:spcPct val="90000"/>
              </a:lnSpc>
              <a:spcBef>
                <a:spcPts val="600"/>
              </a:spcBef>
              <a:spcAft>
                <a:spcPts val="0"/>
              </a:spcAft>
              <a:buFont typeface="Wingdings" pitchFamily="2" charset="2"/>
              <a:buNone/>
              <a:defRPr/>
            </a:pPr>
            <a:endParaRPr lang="en-GB" sz="1800" dirty="0">
              <a:solidFill>
                <a:srgbClr val="92D050"/>
              </a:solidFill>
              <a:ea typeface="Aptos" panose="020B0004020202020204" pitchFamily="34" charset="0"/>
              <a:cs typeface="Aptos" panose="020B0004020202020204" pitchFamily="34" charset="0"/>
            </a:endParaRPr>
          </a:p>
          <a:p>
            <a:pPr marL="189000" indent="-189000" eaLnBrk="1" fontAlgn="auto" hangingPunct="1">
              <a:lnSpc>
                <a:spcPct val="90000"/>
              </a:lnSpc>
              <a:spcBef>
                <a:spcPts val="600"/>
              </a:spcBef>
              <a:spcAft>
                <a:spcPts val="0"/>
              </a:spcAft>
              <a:defRPr/>
            </a:pPr>
            <a:r>
              <a:rPr lang="ro-RO" sz="1800" dirty="0">
                <a:solidFill>
                  <a:srgbClr val="003399"/>
                </a:solidFill>
              </a:rPr>
              <a:t>o politică și un sistem de management solid în materie de SSM</a:t>
            </a:r>
          </a:p>
          <a:p>
            <a:pPr marL="0" indent="0" eaLnBrk="1" fontAlgn="auto" hangingPunct="1">
              <a:lnSpc>
                <a:spcPct val="90000"/>
              </a:lnSpc>
              <a:spcBef>
                <a:spcPts val="600"/>
              </a:spcBef>
              <a:spcAft>
                <a:spcPts val="0"/>
              </a:spcAft>
              <a:buFont typeface="Wingdings" pitchFamily="2" charset="2"/>
              <a:buNone/>
              <a:defRPr/>
            </a:pPr>
            <a:endParaRPr lang="en-GB" sz="1800" dirty="0">
              <a:solidFill>
                <a:srgbClr val="003399"/>
              </a:solidFill>
            </a:endParaRPr>
          </a:p>
          <a:p>
            <a:pPr marL="189000" indent="-189000" eaLnBrk="1" fontAlgn="auto" hangingPunct="1">
              <a:lnSpc>
                <a:spcPct val="90000"/>
              </a:lnSpc>
              <a:spcBef>
                <a:spcPts val="600"/>
              </a:spcBef>
              <a:spcAft>
                <a:spcPts val="0"/>
              </a:spcAft>
              <a:defRPr/>
            </a:pPr>
            <a:r>
              <a:rPr lang="ro-RO" sz="1800" dirty="0">
                <a:solidFill>
                  <a:srgbClr val="003399"/>
                </a:solidFill>
              </a:rPr>
              <a:t>transparență în ceea ce privește colectarea și utilizarea datelor </a:t>
            </a:r>
          </a:p>
          <a:p>
            <a:pPr marL="0" indent="0" eaLnBrk="1" fontAlgn="auto" hangingPunct="1">
              <a:lnSpc>
                <a:spcPct val="90000"/>
              </a:lnSpc>
              <a:spcBef>
                <a:spcPts val="600"/>
              </a:spcBef>
              <a:spcAft>
                <a:spcPts val="0"/>
              </a:spcAft>
              <a:buFont typeface="Wingdings" pitchFamily="2" charset="2"/>
              <a:buNone/>
              <a:defRPr/>
            </a:pPr>
            <a:endParaRPr lang="en-GB" sz="1800" dirty="0">
              <a:solidFill>
                <a:srgbClr val="003399"/>
              </a:solidFill>
            </a:endParaRPr>
          </a:p>
          <a:p>
            <a:pPr marL="189000" indent="-189000" eaLnBrk="1" fontAlgn="auto" hangingPunct="1">
              <a:lnSpc>
                <a:spcPct val="90000"/>
              </a:lnSpc>
              <a:spcBef>
                <a:spcPts val="600"/>
              </a:spcBef>
              <a:spcAft>
                <a:spcPts val="0"/>
              </a:spcAft>
              <a:defRPr/>
            </a:pPr>
            <a:r>
              <a:rPr lang="ro-RO" sz="1800" dirty="0">
                <a:solidFill>
                  <a:srgbClr val="003399"/>
                </a:solidFill>
              </a:rPr>
              <a:t>participarea lucrătorilor</a:t>
            </a:r>
          </a:p>
        </p:txBody>
      </p:sp>
      <p:pic>
        <p:nvPicPr>
          <p:cNvPr id="82948" name="Picture 5" descr="A key and checklist with a key&#10;&#10;Description automatically generated"/>
          <p:cNvPicPr>
            <a:picLocks noChangeAspect="1"/>
          </p:cNvPicPr>
          <p:nvPr/>
        </p:nvPicPr>
        <p:blipFill>
          <a:blip r:embed="rId3"/>
          <a:srcRect/>
          <a:stretch>
            <a:fillRect/>
          </a:stretch>
        </p:blipFill>
        <p:spPr bwMode="auto">
          <a:xfrm>
            <a:off x="7064375" y="2941638"/>
            <a:ext cx="1468438" cy="142081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Content Placeholder 2"/>
          <p:cNvSpPr>
            <a:spLocks noGrp="1"/>
          </p:cNvSpPr>
          <p:nvPr>
            <p:ph idx="1"/>
          </p:nvPr>
        </p:nvSpPr>
        <p:spPr>
          <a:xfrm>
            <a:off x="319088" y="1563688"/>
            <a:ext cx="5837237" cy="2339975"/>
          </a:xfrm>
        </p:spPr>
        <p:txBody>
          <a:bodyPr>
            <a:spAutoFit/>
          </a:bodyPr>
          <a:lstStyle/>
          <a:p>
            <a:pPr marL="179388" lvl="1" indent="-179388" eaLnBrk="1" hangingPunct="1">
              <a:spcBef>
                <a:spcPts val="600"/>
              </a:spcBef>
              <a:buFont typeface="Wingdings" pitchFamily="2" charset="2"/>
              <a:buChar char="§"/>
            </a:pPr>
            <a:r>
              <a:rPr lang="ro-RO" sz="1800">
                <a:solidFill>
                  <a:srgbClr val="003399"/>
                </a:solidFill>
              </a:rPr>
              <a:t>Directiva-cadru 89/391/CEE a UE privind securitatea și sănătatea în muncă</a:t>
            </a:r>
          </a:p>
          <a:p>
            <a:pPr marL="179388" lvl="1" indent="-179388" eaLnBrk="1" hangingPunct="1">
              <a:spcBef>
                <a:spcPts val="600"/>
              </a:spcBef>
              <a:buFont typeface="Wingdings" pitchFamily="2" charset="2"/>
              <a:buChar char="§"/>
            </a:pPr>
            <a:r>
              <a:rPr lang="ro-RO" sz="1800">
                <a:solidFill>
                  <a:srgbClr val="003399"/>
                </a:solidFill>
              </a:rPr>
              <a:t> Directive specifice</a:t>
            </a:r>
          </a:p>
          <a:p>
            <a:pPr marL="179388" lvl="1" indent="-179388" eaLnBrk="1" hangingPunct="1">
              <a:spcBef>
                <a:spcPts val="600"/>
              </a:spcBef>
              <a:buFont typeface="Wingdings" pitchFamily="2" charset="2"/>
              <a:buChar char="§"/>
            </a:pPr>
            <a:r>
              <a:rPr lang="ro-RO" sz="1800">
                <a:solidFill>
                  <a:srgbClr val="003399"/>
                </a:solidFill>
              </a:rPr>
              <a:t>Regulamentul privind inteligența artificială</a:t>
            </a:r>
          </a:p>
          <a:p>
            <a:pPr marL="179388" lvl="1" indent="-179388" eaLnBrk="1" hangingPunct="1">
              <a:spcBef>
                <a:spcPts val="600"/>
              </a:spcBef>
              <a:buFont typeface="Wingdings" pitchFamily="2" charset="2"/>
              <a:buChar char="§"/>
            </a:pPr>
            <a:r>
              <a:rPr lang="ro-RO" sz="1800">
                <a:solidFill>
                  <a:srgbClr val="003399"/>
                </a:solidFill>
              </a:rPr>
              <a:t>Directiva privind platformele digitale de muncă</a:t>
            </a:r>
          </a:p>
          <a:p>
            <a:pPr marL="179388" lvl="1" indent="-179388" eaLnBrk="1" hangingPunct="1">
              <a:spcBef>
                <a:spcPts val="600"/>
              </a:spcBef>
              <a:buFont typeface="Wingdings" pitchFamily="2" charset="2"/>
              <a:buChar char="§"/>
            </a:pPr>
            <a:r>
              <a:rPr lang="ro-RO" sz="1800">
                <a:solidFill>
                  <a:srgbClr val="003399"/>
                </a:solidFill>
              </a:rPr>
              <a:t>Regulamentul general privind protecția datelor (RGPD)</a:t>
            </a:r>
          </a:p>
        </p:txBody>
      </p:sp>
      <p:sp>
        <p:nvSpPr>
          <p:cNvPr id="84994" name="Title 2"/>
          <p:cNvSpPr txBox="1">
            <a:spLocks/>
          </p:cNvSpPr>
          <p:nvPr/>
        </p:nvSpPr>
        <p:spPr bwMode="auto">
          <a:xfrm>
            <a:off x="174625" y="50800"/>
            <a:ext cx="8969375" cy="623888"/>
          </a:xfrm>
          <a:prstGeom prst="rect">
            <a:avLst/>
          </a:prstGeom>
          <a:noFill/>
          <a:ln w="9525">
            <a:noFill/>
            <a:miter lim="800000"/>
            <a:headEnd/>
            <a:tailEnd/>
          </a:ln>
        </p:spPr>
        <p:txBody>
          <a:bodyPr lIns="68580" tIns="34290" rIns="68580" bIns="34290" anchor="b">
            <a:spAutoFit/>
          </a:bodyPr>
          <a:lstStyle/>
          <a:p>
            <a:pPr>
              <a:lnSpc>
                <a:spcPct val="90000"/>
              </a:lnSpc>
            </a:pPr>
            <a:r>
              <a:rPr lang="ro-RO" sz="2000" b="1">
                <a:solidFill>
                  <a:srgbClr val="003399"/>
                </a:solidFill>
              </a:rPr>
              <a:t>Cadrul de reglementare al UE aplicabil sistemelor de gestionare a lucrătorilor pe bază de IA</a:t>
            </a:r>
          </a:p>
        </p:txBody>
      </p:sp>
      <p:pic>
        <p:nvPicPr>
          <p:cNvPr id="84995" name="Picture 1" descr="A gavel and paper with a piece of paper&#10;&#10;Description automatically generated"/>
          <p:cNvPicPr>
            <a:picLocks noChangeAspect="1"/>
          </p:cNvPicPr>
          <p:nvPr/>
        </p:nvPicPr>
        <p:blipFill>
          <a:blip r:embed="rId3"/>
          <a:srcRect/>
          <a:stretch>
            <a:fillRect/>
          </a:stretch>
        </p:blipFill>
        <p:spPr bwMode="auto">
          <a:xfrm>
            <a:off x="6084888" y="1779588"/>
            <a:ext cx="1758950" cy="176053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Content Placeholder 2"/>
          <p:cNvSpPr>
            <a:spLocks noGrp="1"/>
          </p:cNvSpPr>
          <p:nvPr>
            <p:ph sz="half" idx="1"/>
          </p:nvPr>
        </p:nvSpPr>
        <p:spPr>
          <a:xfrm>
            <a:off x="403225" y="915988"/>
            <a:ext cx="8337550" cy="2892425"/>
          </a:xfrm>
        </p:spPr>
        <p:txBody>
          <a:bodyPr>
            <a:spAutoFit/>
          </a:bodyPr>
          <a:lstStyle/>
          <a:p>
            <a:pPr eaLnBrk="1" hangingPunct="1">
              <a:lnSpc>
                <a:spcPct val="90000"/>
              </a:lnSpc>
              <a:spcBef>
                <a:spcPts val="300"/>
              </a:spcBef>
            </a:pPr>
            <a:endParaRPr lang="en-US" sz="2000" b="0">
              <a:solidFill>
                <a:srgbClr val="92D050"/>
              </a:solidFill>
            </a:endParaRPr>
          </a:p>
          <a:p>
            <a:pPr eaLnBrk="1" hangingPunct="1">
              <a:lnSpc>
                <a:spcPct val="90000"/>
              </a:lnSpc>
              <a:spcBef>
                <a:spcPts val="300"/>
              </a:spcBef>
            </a:pPr>
            <a:r>
              <a:rPr lang="ro-RO" sz="2000" b="0">
                <a:solidFill>
                  <a:srgbClr val="003399"/>
                </a:solidFill>
              </a:rPr>
              <a:t>Punerea în aplicare a reglementărilor relevante</a:t>
            </a:r>
          </a:p>
          <a:p>
            <a:pPr eaLnBrk="1" hangingPunct="1">
              <a:lnSpc>
                <a:spcPct val="90000"/>
              </a:lnSpc>
              <a:spcBef>
                <a:spcPts val="300"/>
              </a:spcBef>
            </a:pPr>
            <a:r>
              <a:rPr lang="ro-RO" sz="2000" b="0">
                <a:solidFill>
                  <a:srgbClr val="003399"/>
                </a:solidFill>
              </a:rPr>
              <a:t>Evaluare holistică și dinamică a riscurilor la locul de muncă</a:t>
            </a:r>
          </a:p>
          <a:p>
            <a:pPr eaLnBrk="1" hangingPunct="1">
              <a:lnSpc>
                <a:spcPct val="90000"/>
              </a:lnSpc>
              <a:spcBef>
                <a:spcPts val="300"/>
              </a:spcBef>
            </a:pPr>
            <a:r>
              <a:rPr lang="ro-RO" sz="2000" b="0">
                <a:solidFill>
                  <a:srgbClr val="003399"/>
                </a:solidFill>
              </a:rPr>
              <a:t>Transparență și inteligibilitate</a:t>
            </a:r>
          </a:p>
          <a:p>
            <a:pPr eaLnBrk="1" hangingPunct="1">
              <a:lnSpc>
                <a:spcPct val="90000"/>
              </a:lnSpc>
              <a:spcBef>
                <a:spcPts val="300"/>
              </a:spcBef>
            </a:pPr>
            <a:r>
              <a:rPr lang="ro-RO" sz="2000" b="0">
                <a:solidFill>
                  <a:srgbClr val="003399"/>
                </a:solidFill>
              </a:rPr>
              <a:t>Acces egal la informații și participarea lucrătorilor </a:t>
            </a:r>
          </a:p>
          <a:p>
            <a:pPr eaLnBrk="1" hangingPunct="1">
              <a:lnSpc>
                <a:spcPct val="90000"/>
              </a:lnSpc>
              <a:spcBef>
                <a:spcPts val="300"/>
              </a:spcBef>
            </a:pPr>
            <a:r>
              <a:rPr lang="ro-RO" sz="2000" b="0">
                <a:solidFill>
                  <a:srgbClr val="003399"/>
                </a:solidFill>
                <a:cs typeface="Calibri" pitchFamily="34" charset="0"/>
              </a:rPr>
              <a:t>Menținerea controlului locului de muncă și a autonomiei lucrătorilor</a:t>
            </a:r>
          </a:p>
          <a:p>
            <a:pPr eaLnBrk="1" hangingPunct="1">
              <a:lnSpc>
                <a:spcPct val="90000"/>
              </a:lnSpc>
              <a:spcBef>
                <a:spcPts val="300"/>
              </a:spcBef>
            </a:pPr>
            <a:r>
              <a:rPr lang="ro-RO" sz="2000" b="0">
                <a:solidFill>
                  <a:srgbClr val="003399"/>
                </a:solidFill>
              </a:rPr>
              <a:t>Reducerea la minimum a colectării de date ale lucrătorilor</a:t>
            </a:r>
          </a:p>
          <a:p>
            <a:pPr eaLnBrk="1" hangingPunct="1">
              <a:lnSpc>
                <a:spcPct val="90000"/>
              </a:lnSpc>
              <a:spcBef>
                <a:spcPts val="300"/>
              </a:spcBef>
            </a:pPr>
            <a:r>
              <a:rPr lang="ro-RO" sz="2000" b="0">
                <a:solidFill>
                  <a:srgbClr val="003399"/>
                </a:solidFill>
              </a:rPr>
              <a:t>Abordare bazată pe controlul uman</a:t>
            </a:r>
          </a:p>
          <a:p>
            <a:pPr eaLnBrk="1" hangingPunct="1">
              <a:lnSpc>
                <a:spcPct val="90000"/>
              </a:lnSpc>
              <a:spcBef>
                <a:spcPts val="300"/>
              </a:spcBef>
            </a:pPr>
            <a:r>
              <a:rPr lang="ro-RO" sz="2000" b="0">
                <a:solidFill>
                  <a:srgbClr val="003399"/>
                </a:solidFill>
              </a:rPr>
              <a:t>Creșterea gradului de sensibilizare cu privire la impactul sistemelor de gestionare a lucrătorilor pe bază de IA asupra sănătății psihice</a:t>
            </a:r>
          </a:p>
        </p:txBody>
      </p:sp>
      <p:sp>
        <p:nvSpPr>
          <p:cNvPr id="87042" name="Titre 1"/>
          <p:cNvSpPr txBox="1">
            <a:spLocks/>
          </p:cNvSpPr>
          <p:nvPr/>
        </p:nvSpPr>
        <p:spPr bwMode="auto">
          <a:xfrm>
            <a:off x="481013" y="163513"/>
            <a:ext cx="8434387" cy="401637"/>
          </a:xfrm>
          <a:prstGeom prst="rect">
            <a:avLst/>
          </a:prstGeom>
          <a:noFill/>
          <a:ln w="9525">
            <a:noFill/>
            <a:miter lim="800000"/>
            <a:headEnd/>
            <a:tailEnd/>
          </a:ln>
        </p:spPr>
        <p:txBody>
          <a:bodyPr lIns="68580" tIns="34290" rIns="68580" bIns="34290" anchor="b">
            <a:spAutoFit/>
          </a:bodyPr>
          <a:lstStyle/>
          <a:p>
            <a:pPr>
              <a:lnSpc>
                <a:spcPct val="90000"/>
              </a:lnSpc>
            </a:pPr>
            <a:r>
              <a:rPr lang="ro-RO" sz="2400" b="1">
                <a:solidFill>
                  <a:schemeClr val="tx2"/>
                </a:solidFill>
              </a:rPr>
              <a:t>Indicatori principali pentru prevenție SSM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10" descr="A green hand with a blue circle and a finger pressing a button&#10;&#10;Description automatically generated"/>
          <p:cNvPicPr>
            <a:picLocks noChangeAspect="1"/>
          </p:cNvPicPr>
          <p:nvPr/>
        </p:nvPicPr>
        <p:blipFill>
          <a:blip r:embed="rId3"/>
          <a:srcRect/>
          <a:stretch>
            <a:fillRect/>
          </a:stretch>
        </p:blipFill>
        <p:spPr bwMode="auto">
          <a:xfrm>
            <a:off x="1143000" y="955675"/>
            <a:ext cx="1709738" cy="1708150"/>
          </a:xfrm>
          <a:prstGeom prst="rect">
            <a:avLst/>
          </a:prstGeom>
          <a:noFill/>
          <a:ln w="9525">
            <a:noFill/>
            <a:miter lim="800000"/>
            <a:headEnd/>
            <a:tailEnd/>
          </a:ln>
        </p:spPr>
      </p:pic>
      <p:pic>
        <p:nvPicPr>
          <p:cNvPr id="89090" name="Picture 6" descr="A computer with a screen on&#10;&#10;Description automatically generated"/>
          <p:cNvPicPr>
            <a:picLocks noChangeAspect="1"/>
          </p:cNvPicPr>
          <p:nvPr/>
        </p:nvPicPr>
        <p:blipFill>
          <a:blip r:embed="rId4"/>
          <a:srcRect/>
          <a:stretch>
            <a:fillRect/>
          </a:stretch>
        </p:blipFill>
        <p:spPr bwMode="auto">
          <a:xfrm>
            <a:off x="2652713" y="698500"/>
            <a:ext cx="3609975" cy="2222500"/>
          </a:xfrm>
          <a:prstGeom prst="rect">
            <a:avLst/>
          </a:prstGeom>
          <a:noFill/>
          <a:ln w="9525">
            <a:noFill/>
            <a:miter lim="800000"/>
            <a:headEnd/>
            <a:tailEnd/>
          </a:ln>
        </p:spPr>
      </p:pic>
      <p:sp>
        <p:nvSpPr>
          <p:cNvPr id="89091" name="Content Placeholder 2"/>
          <p:cNvSpPr txBox="1">
            <a:spLocks/>
          </p:cNvSpPr>
          <p:nvPr/>
        </p:nvSpPr>
        <p:spPr bwMode="auto">
          <a:xfrm>
            <a:off x="457200" y="2921000"/>
            <a:ext cx="8432800" cy="974725"/>
          </a:xfrm>
          <a:prstGeom prst="rect">
            <a:avLst/>
          </a:prstGeom>
          <a:noFill/>
          <a:ln w="9525">
            <a:noFill/>
            <a:miter lim="800000"/>
            <a:headEnd/>
            <a:tailEnd/>
          </a:ln>
        </p:spPr>
        <p:txBody>
          <a:bodyPr lIns="0" rIns="0">
            <a:spAutoFit/>
          </a:bodyPr>
          <a:lstStyle/>
          <a:p>
            <a:pPr defTabSz="342900">
              <a:spcBef>
                <a:spcPts val="450"/>
              </a:spcBef>
              <a:buClr>
                <a:srgbClr val="003399"/>
              </a:buClr>
              <a:buFont typeface="Wingdings" pitchFamily="2" charset="2"/>
              <a:buNone/>
            </a:pPr>
            <a:endParaRPr lang="en-GB" sz="1500">
              <a:solidFill>
                <a:srgbClr val="899E00"/>
              </a:solidFill>
            </a:endParaRPr>
          </a:p>
          <a:p>
            <a:pPr defTabSz="342900">
              <a:spcBef>
                <a:spcPts val="450"/>
              </a:spcBef>
              <a:buClr>
                <a:srgbClr val="ACC700"/>
              </a:buClr>
              <a:buFont typeface="Wingdings" pitchFamily="2" charset="2"/>
              <a:buNone/>
            </a:pPr>
            <a:r>
              <a:rPr lang="ro-RO" sz="2000" b="1">
                <a:solidFill>
                  <a:srgbClr val="899E00"/>
                </a:solidFill>
              </a:rPr>
              <a:t>Consultați toate publicațiile pe această temă: </a:t>
            </a:r>
          </a:p>
          <a:p>
            <a:pPr defTabSz="342900">
              <a:spcBef>
                <a:spcPts val="450"/>
              </a:spcBef>
              <a:buClr>
                <a:srgbClr val="003399"/>
              </a:buClr>
              <a:buFont typeface="Wingdings" pitchFamily="2" charset="2"/>
              <a:buNone/>
            </a:pPr>
            <a:r>
              <a:rPr lang="ro-RO" sz="1400" b="1">
                <a:solidFill>
                  <a:srgbClr val="000000"/>
                </a:solidFill>
                <a:hlinkClick r:id="rId5"/>
              </a:rPr>
              <a:t>https://osha.europa.eu/ro/publications-priority-area/ai-and-worker-management</a:t>
            </a:r>
          </a:p>
        </p:txBody>
      </p:sp>
      <p:pic>
        <p:nvPicPr>
          <p:cNvPr id="89092" name="Picture 2"/>
          <p:cNvPicPr>
            <a:picLocks noChangeAspect="1"/>
          </p:cNvPicPr>
          <p:nvPr/>
        </p:nvPicPr>
        <p:blipFill>
          <a:blip r:embed="rId6"/>
          <a:srcRect/>
          <a:stretch>
            <a:fillRect/>
          </a:stretch>
        </p:blipFill>
        <p:spPr bwMode="auto">
          <a:xfrm>
            <a:off x="6262688" y="138113"/>
            <a:ext cx="2424112" cy="3282950"/>
          </a:xfrm>
          <a:prstGeom prst="rect">
            <a:avLst/>
          </a:prstGeom>
          <a:noFill/>
          <a:ln w="9525">
            <a:noFill/>
            <a:miter lim="800000"/>
            <a:headEnd/>
            <a:tailEnd/>
          </a:ln>
        </p:spPr>
      </p:pic>
      <p:sp>
        <p:nvSpPr>
          <p:cNvPr id="89093" name="Title 5"/>
          <p:cNvSpPr>
            <a:spLocks noGrp="1"/>
          </p:cNvSpPr>
          <p:nvPr>
            <p:ph type="title"/>
          </p:nvPr>
        </p:nvSpPr>
        <p:spPr/>
        <p:txBody>
          <a:bodyPr/>
          <a:lstStyle/>
          <a:p>
            <a:pPr eaLnBrk="1" hangingPunct="1"/>
            <a:r>
              <a:rPr lang="ro-RO" sz="2400">
                <a:cs typeface="Trebuchet MS" pitchFamily="34" charset="0"/>
              </a:rPr>
              <a:t>Resurse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a:xfrm>
            <a:off x="368300" y="188913"/>
            <a:ext cx="7559675" cy="366712"/>
          </a:xfrm>
        </p:spPr>
        <p:txBody>
          <a:bodyPr>
            <a:spAutoFit/>
          </a:bodyPr>
          <a:lstStyle/>
          <a:p>
            <a:pPr eaLnBrk="1" hangingPunct="1"/>
            <a:r>
              <a:rPr lang="ro-RO">
                <a:cs typeface="Trebuchet MS" pitchFamily="34" charset="0"/>
              </a:rPr>
              <a:t>Drepturi de autor</a:t>
            </a:r>
          </a:p>
        </p:txBody>
      </p:sp>
      <p:sp>
        <p:nvSpPr>
          <p:cNvPr id="91138" name="TextBox 3"/>
          <p:cNvSpPr txBox="1">
            <a:spLocks noChangeArrowheads="1"/>
          </p:cNvSpPr>
          <p:nvPr/>
        </p:nvSpPr>
        <p:spPr bwMode="auto">
          <a:xfrm>
            <a:off x="368300" y="1535113"/>
            <a:ext cx="7056438" cy="2073275"/>
          </a:xfrm>
          <a:prstGeom prst="rect">
            <a:avLst/>
          </a:prstGeom>
          <a:noFill/>
          <a:ln w="9525">
            <a:noFill/>
            <a:miter lim="800000"/>
            <a:headEnd/>
            <a:tailEnd/>
          </a:ln>
        </p:spPr>
        <p:txBody>
          <a:bodyPr>
            <a:spAutoFit/>
          </a:bodyPr>
          <a:lstStyle/>
          <a:p>
            <a:pPr defTabSz="342900">
              <a:spcBef>
                <a:spcPts val="450"/>
              </a:spcBef>
              <a:buClr>
                <a:srgbClr val="003399"/>
              </a:buClr>
              <a:buFont typeface="Wingdings" pitchFamily="2" charset="2"/>
              <a:buNone/>
            </a:pPr>
            <a:r>
              <a:rPr lang="ro-RO" sz="1400">
                <a:solidFill>
                  <a:srgbClr val="003399"/>
                </a:solidFill>
              </a:rPr>
              <a:t>© Agenția Europeană pentru Securitate și Sănătate în Muncă, 2024</a:t>
            </a:r>
          </a:p>
          <a:p>
            <a:pPr defTabSz="342900">
              <a:spcBef>
                <a:spcPts val="450"/>
              </a:spcBef>
              <a:buClr>
                <a:srgbClr val="003399"/>
              </a:buClr>
              <a:buFont typeface="Wingdings" pitchFamily="2" charset="2"/>
              <a:buNone/>
            </a:pPr>
            <a:endParaRPr lang="en-US" sz="1400">
              <a:solidFill>
                <a:srgbClr val="003399"/>
              </a:solidFill>
            </a:endParaRPr>
          </a:p>
          <a:p>
            <a:pPr defTabSz="342900">
              <a:spcBef>
                <a:spcPts val="450"/>
              </a:spcBef>
              <a:buClr>
                <a:srgbClr val="003399"/>
              </a:buClr>
              <a:buFont typeface="Wingdings" pitchFamily="2" charset="2"/>
              <a:buNone/>
            </a:pPr>
            <a:r>
              <a:rPr lang="ro-RO" sz="1400">
                <a:solidFill>
                  <a:srgbClr val="003399"/>
                </a:solidFill>
              </a:rPr>
              <a:t>Reproducerea textului este autorizată cu condiția menționării sursei.</a:t>
            </a:r>
          </a:p>
          <a:p>
            <a:pPr defTabSz="342900">
              <a:spcBef>
                <a:spcPts val="450"/>
              </a:spcBef>
              <a:buClr>
                <a:srgbClr val="003399"/>
              </a:buClr>
              <a:buFont typeface="Wingdings" pitchFamily="2" charset="2"/>
              <a:buNone/>
            </a:pPr>
            <a:r>
              <a:rPr lang="ro-RO" sz="1400">
                <a:solidFill>
                  <a:srgbClr val="003399"/>
                </a:solidFill>
              </a:rPr>
              <a:t>Pentru reproducerea sau utilizarea oricăror fotografii pentru care EU-OSHA nu deține drepturi de autor, trebuie solicitat acordul direct de la deținătorii drepturilor de autor.</a:t>
            </a:r>
          </a:p>
          <a:p>
            <a:pPr defTabSz="342900">
              <a:spcBef>
                <a:spcPts val="450"/>
              </a:spcBef>
              <a:buClr>
                <a:srgbClr val="003399"/>
              </a:buClr>
              <a:buFont typeface="Wingdings" pitchFamily="2" charset="2"/>
              <a:buNone/>
            </a:pPr>
            <a:r>
              <a:rPr lang="ro-RO" sz="1400">
                <a:solidFill>
                  <a:srgbClr val="003399"/>
                </a:solidFill>
              </a:rPr>
              <a:t>Nici Agenția Europeană pentru Securitate și Sănătate în Muncă, nici altă persoană care acționează în numele agenției nu este responsabilă de modul în care ar putea fi folosite aceste informații.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449263" y="77788"/>
            <a:ext cx="7561262" cy="461962"/>
          </a:xfrm>
        </p:spPr>
        <p:txBody>
          <a:bodyPr lIns="0">
            <a:spAutoFit/>
          </a:bodyPr>
          <a:lstStyle/>
          <a:p>
            <a:pPr eaLnBrk="1" hangingPunct="1"/>
            <a:r>
              <a:rPr lang="ro-RO" sz="2400">
                <a:cs typeface="Trebuchet MS" pitchFamily="34" charset="0"/>
              </a:rPr>
              <a:t>Prezentare generală</a:t>
            </a:r>
          </a:p>
        </p:txBody>
      </p:sp>
      <p:grpSp>
        <p:nvGrpSpPr>
          <p:cNvPr id="58370" name="Group 4"/>
          <p:cNvGrpSpPr>
            <a:grpSpLocks/>
          </p:cNvGrpSpPr>
          <p:nvPr/>
        </p:nvGrpSpPr>
        <p:grpSpPr bwMode="auto">
          <a:xfrm>
            <a:off x="447675" y="730250"/>
            <a:ext cx="4975225" cy="436563"/>
            <a:chOff x="450000" y="768538"/>
            <a:chExt cx="4976364" cy="436807"/>
          </a:xfrm>
        </p:grpSpPr>
        <p:sp>
          <p:nvSpPr>
            <p:cNvPr id="6" name="Rectangle 5"/>
            <p:cNvSpPr/>
            <p:nvPr/>
          </p:nvSpPr>
          <p:spPr>
            <a:xfrm>
              <a:off x="450000" y="955968"/>
              <a:ext cx="4976364" cy="249377"/>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US" dirty="0">
                <a:solidFill>
                  <a:srgbClr val="003399"/>
                </a:solidFill>
              </a:endParaRPr>
            </a:p>
          </p:txBody>
        </p:sp>
        <p:grpSp>
          <p:nvGrpSpPr>
            <p:cNvPr id="58403" name="Group 6"/>
            <p:cNvGrpSpPr>
              <a:grpSpLocks/>
            </p:cNvGrpSpPr>
            <p:nvPr/>
          </p:nvGrpSpPr>
          <p:grpSpPr bwMode="auto">
            <a:xfrm>
              <a:off x="583720" y="768538"/>
              <a:ext cx="4670640" cy="370956"/>
              <a:chOff x="259890" y="3219"/>
              <a:chExt cx="4267200" cy="383760"/>
            </a:xfrm>
          </p:grpSpPr>
          <p:sp>
            <p:nvSpPr>
              <p:cNvPr id="8" name="Rectangle: Rounded Corners 7"/>
              <p:cNvSpPr/>
              <p:nvPr/>
            </p:nvSpPr>
            <p:spPr>
              <a:xfrm>
                <a:off x="259580" y="3219"/>
                <a:ext cx="4267980" cy="384511"/>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pPr fontAlgn="auto">
                  <a:spcBef>
                    <a:spcPts val="0"/>
                  </a:spcBef>
                  <a:spcAft>
                    <a:spcPts val="0"/>
                  </a:spcAft>
                  <a:defRPr/>
                </a:pPr>
                <a:endParaRPr lang="en-GB" dirty="0">
                  <a:solidFill>
                    <a:srgbClr val="003399"/>
                  </a:solidFill>
                </a:endParaRPr>
              </a:p>
            </p:txBody>
          </p:sp>
          <p:sp>
            <p:nvSpPr>
              <p:cNvPr id="10" name="Rectangle: Rounded Corners 4"/>
              <p:cNvSpPr txBox="1"/>
              <p:nvPr/>
            </p:nvSpPr>
            <p:spPr>
              <a:xfrm>
                <a:off x="281341" y="83737"/>
                <a:ext cx="4230262" cy="223477"/>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spAutoFit/>
              </a:bodyPr>
              <a:lstStyle/>
              <a:p>
                <a:pPr fontAlgn="auto">
                  <a:spcBef>
                    <a:spcPts val="0"/>
                  </a:spcBef>
                  <a:spcAft>
                    <a:spcPts val="0"/>
                  </a:spcAft>
                  <a:defRPr/>
                </a:pPr>
                <a:r>
                  <a:rPr lang="ro-RO" sz="1400">
                    <a:solidFill>
                      <a:srgbClr val="003399"/>
                    </a:solidFill>
                  </a:rPr>
                  <a:t>Definiții și utilizări</a:t>
                </a:r>
              </a:p>
            </p:txBody>
          </p:sp>
        </p:grpSp>
      </p:grpSp>
      <p:grpSp>
        <p:nvGrpSpPr>
          <p:cNvPr id="58371" name="Group 16"/>
          <p:cNvGrpSpPr>
            <a:grpSpLocks/>
          </p:cNvGrpSpPr>
          <p:nvPr/>
        </p:nvGrpSpPr>
        <p:grpSpPr bwMode="auto">
          <a:xfrm>
            <a:off x="463550" y="1871663"/>
            <a:ext cx="4973638" cy="427037"/>
            <a:chOff x="447624" y="2394783"/>
            <a:chExt cx="4973516" cy="426342"/>
          </a:xfrm>
        </p:grpSpPr>
        <p:sp>
          <p:nvSpPr>
            <p:cNvPr id="18" name="Rectangle 17"/>
            <p:cNvSpPr/>
            <p:nvPr/>
          </p:nvSpPr>
          <p:spPr>
            <a:xfrm>
              <a:off x="447624" y="2572294"/>
              <a:ext cx="4973516" cy="24883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dirty="0"/>
            </a:p>
          </p:txBody>
        </p:sp>
        <p:grpSp>
          <p:nvGrpSpPr>
            <p:cNvPr id="58399" name="Group 18"/>
            <p:cNvGrpSpPr>
              <a:grpSpLocks/>
            </p:cNvGrpSpPr>
            <p:nvPr/>
          </p:nvGrpSpPr>
          <p:grpSpPr bwMode="auto">
            <a:xfrm>
              <a:off x="582857" y="2394783"/>
              <a:ext cx="4651907" cy="370957"/>
              <a:chOff x="241728" y="1772260"/>
              <a:chExt cx="4267200" cy="383760"/>
            </a:xfrm>
          </p:grpSpPr>
          <p:sp>
            <p:nvSpPr>
              <p:cNvPr id="20" name="Rectangle: Rounded Corners 19"/>
              <p:cNvSpPr/>
              <p:nvPr/>
            </p:nvSpPr>
            <p:spPr>
              <a:xfrm>
                <a:off x="241455" y="1772260"/>
                <a:ext cx="4268063" cy="38367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pPr fontAlgn="auto">
                  <a:spcBef>
                    <a:spcPts val="0"/>
                  </a:spcBef>
                  <a:spcAft>
                    <a:spcPts val="0"/>
                  </a:spcAft>
                  <a:defRPr/>
                </a:pPr>
                <a:endParaRPr lang="en-GB" dirty="0"/>
              </a:p>
            </p:txBody>
          </p:sp>
          <p:sp>
            <p:nvSpPr>
              <p:cNvPr id="21" name="Rectangle: Rounded Corners 8"/>
              <p:cNvSpPr txBox="1"/>
              <p:nvPr/>
            </p:nvSpPr>
            <p:spPr>
              <a:xfrm>
                <a:off x="258929" y="1852601"/>
                <a:ext cx="4244764" cy="222988"/>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spAutoFit/>
              </a:bodyPr>
              <a:lstStyle/>
              <a:p>
                <a:pPr fontAlgn="auto">
                  <a:spcBef>
                    <a:spcPts val="0"/>
                  </a:spcBef>
                  <a:spcAft>
                    <a:spcPts val="0"/>
                  </a:spcAft>
                  <a:defRPr/>
                </a:pPr>
                <a:r>
                  <a:rPr lang="ro-RO" sz="1400">
                    <a:solidFill>
                      <a:srgbClr val="003399"/>
                    </a:solidFill>
                  </a:rPr>
                  <a:t>Riscuri pentru SSM</a:t>
                </a:r>
              </a:p>
            </p:txBody>
          </p:sp>
        </p:grpSp>
      </p:grpSp>
      <p:grpSp>
        <p:nvGrpSpPr>
          <p:cNvPr id="58372" name="Group 21"/>
          <p:cNvGrpSpPr>
            <a:grpSpLocks/>
          </p:cNvGrpSpPr>
          <p:nvPr/>
        </p:nvGrpSpPr>
        <p:grpSpPr bwMode="auto">
          <a:xfrm>
            <a:off x="423863" y="2436813"/>
            <a:ext cx="4973637" cy="428625"/>
            <a:chOff x="446751" y="2750907"/>
            <a:chExt cx="4973516" cy="429031"/>
          </a:xfrm>
        </p:grpSpPr>
        <p:sp>
          <p:nvSpPr>
            <p:cNvPr id="23" name="Rectangle 22"/>
            <p:cNvSpPr/>
            <p:nvPr/>
          </p:nvSpPr>
          <p:spPr>
            <a:xfrm>
              <a:off x="446751" y="2930464"/>
              <a:ext cx="4973516" cy="249474"/>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dirty="0"/>
            </a:p>
          </p:txBody>
        </p:sp>
        <p:grpSp>
          <p:nvGrpSpPr>
            <p:cNvPr id="58395" name="Group 23"/>
            <p:cNvGrpSpPr>
              <a:grpSpLocks/>
            </p:cNvGrpSpPr>
            <p:nvPr/>
          </p:nvGrpSpPr>
          <p:grpSpPr bwMode="auto">
            <a:xfrm>
              <a:off x="584946" y="2750907"/>
              <a:ext cx="4651904" cy="370957"/>
              <a:chOff x="243645" y="2361940"/>
              <a:chExt cx="4267200" cy="383760"/>
            </a:xfrm>
          </p:grpSpPr>
          <p:sp>
            <p:nvSpPr>
              <p:cNvPr id="25" name="Rectangle: Rounded Corners 24"/>
              <p:cNvSpPr/>
              <p:nvPr/>
            </p:nvSpPr>
            <p:spPr>
              <a:xfrm>
                <a:off x="243566" y="2361940"/>
                <a:ext cx="4266611" cy="383015"/>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pPr fontAlgn="auto">
                  <a:spcBef>
                    <a:spcPts val="0"/>
                  </a:spcBef>
                  <a:spcAft>
                    <a:spcPts val="0"/>
                  </a:spcAft>
                  <a:defRPr/>
                </a:pPr>
                <a:endParaRPr lang="en-GB" dirty="0"/>
              </a:p>
            </p:txBody>
          </p:sp>
          <p:sp>
            <p:nvSpPr>
              <p:cNvPr id="26" name="Rectangle: Rounded Corners 10"/>
              <p:cNvSpPr txBox="1"/>
              <p:nvPr/>
            </p:nvSpPr>
            <p:spPr>
              <a:xfrm>
                <a:off x="261040" y="2442488"/>
                <a:ext cx="4243312" cy="221920"/>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spAutoFit/>
              </a:bodyPr>
              <a:lstStyle/>
              <a:p>
                <a:pPr fontAlgn="auto">
                  <a:spcBef>
                    <a:spcPts val="0"/>
                  </a:spcBef>
                  <a:spcAft>
                    <a:spcPts val="0"/>
                  </a:spcAft>
                  <a:defRPr/>
                </a:pPr>
                <a:r>
                  <a:rPr lang="ro-RO" sz="1400">
                    <a:solidFill>
                      <a:srgbClr val="003399"/>
                    </a:solidFill>
                  </a:rPr>
                  <a:t>Oportunități pentru SSM</a:t>
                </a:r>
              </a:p>
            </p:txBody>
          </p:sp>
        </p:grpSp>
      </p:grpSp>
      <p:grpSp>
        <p:nvGrpSpPr>
          <p:cNvPr id="58373" name="Group 26"/>
          <p:cNvGrpSpPr>
            <a:grpSpLocks/>
          </p:cNvGrpSpPr>
          <p:nvPr/>
        </p:nvGrpSpPr>
        <p:grpSpPr bwMode="auto">
          <a:xfrm>
            <a:off x="469900" y="3005138"/>
            <a:ext cx="4973638" cy="428625"/>
            <a:chOff x="446751" y="3285839"/>
            <a:chExt cx="4973516" cy="428254"/>
          </a:xfrm>
        </p:grpSpPr>
        <p:sp>
          <p:nvSpPr>
            <p:cNvPr id="28" name="Rectangle 27"/>
            <p:cNvSpPr/>
            <p:nvPr/>
          </p:nvSpPr>
          <p:spPr>
            <a:xfrm>
              <a:off x="446751" y="3465071"/>
              <a:ext cx="4973516" cy="249022"/>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dirty="0"/>
            </a:p>
          </p:txBody>
        </p:sp>
        <p:grpSp>
          <p:nvGrpSpPr>
            <p:cNvPr id="58391" name="Group 28"/>
            <p:cNvGrpSpPr>
              <a:grpSpLocks/>
            </p:cNvGrpSpPr>
            <p:nvPr/>
          </p:nvGrpSpPr>
          <p:grpSpPr bwMode="auto">
            <a:xfrm>
              <a:off x="577944" y="3285839"/>
              <a:ext cx="4658904" cy="370957"/>
              <a:chOff x="237222" y="2951620"/>
              <a:chExt cx="4273623" cy="383760"/>
            </a:xfrm>
          </p:grpSpPr>
          <p:sp>
            <p:nvSpPr>
              <p:cNvPr id="30" name="Rectangle: Rounded Corners 29"/>
              <p:cNvSpPr/>
              <p:nvPr/>
            </p:nvSpPr>
            <p:spPr>
              <a:xfrm>
                <a:off x="243567" y="2951620"/>
                <a:ext cx="4266612" cy="383964"/>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pPr fontAlgn="auto">
                  <a:spcBef>
                    <a:spcPts val="0"/>
                  </a:spcBef>
                  <a:spcAft>
                    <a:spcPts val="0"/>
                  </a:spcAft>
                  <a:defRPr/>
                </a:pPr>
                <a:endParaRPr lang="en-GB" dirty="0"/>
              </a:p>
            </p:txBody>
          </p:sp>
          <p:sp>
            <p:nvSpPr>
              <p:cNvPr id="31" name="Rectangle: Rounded Corners 12"/>
              <p:cNvSpPr txBox="1"/>
              <p:nvPr/>
            </p:nvSpPr>
            <p:spPr>
              <a:xfrm>
                <a:off x="237742" y="3013973"/>
                <a:ext cx="4243313" cy="223158"/>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spAutoFit/>
              </a:bodyPr>
              <a:lstStyle/>
              <a:p>
                <a:pPr fontAlgn="auto">
                  <a:spcBef>
                    <a:spcPts val="0"/>
                  </a:spcBef>
                  <a:spcAft>
                    <a:spcPts val="0"/>
                  </a:spcAft>
                  <a:defRPr/>
                </a:pPr>
                <a:r>
                  <a:rPr lang="ro-RO" sz="1400" dirty="0">
                    <a:solidFill>
                      <a:srgbClr val="003399"/>
                    </a:solidFill>
                  </a:rPr>
                  <a:t>Factori de succes pentru SSM – cazuri din viața reală</a:t>
                </a:r>
              </a:p>
            </p:txBody>
          </p:sp>
        </p:grpSp>
      </p:grpSp>
      <p:grpSp>
        <p:nvGrpSpPr>
          <p:cNvPr id="58374" name="Group 31"/>
          <p:cNvGrpSpPr>
            <a:grpSpLocks/>
          </p:cNvGrpSpPr>
          <p:nvPr/>
        </p:nvGrpSpPr>
        <p:grpSpPr bwMode="auto">
          <a:xfrm>
            <a:off x="430213" y="3571875"/>
            <a:ext cx="4973637" cy="422275"/>
            <a:chOff x="446751" y="3875519"/>
            <a:chExt cx="4973516" cy="421811"/>
          </a:xfrm>
        </p:grpSpPr>
        <p:sp>
          <p:nvSpPr>
            <p:cNvPr id="33" name="Rectangle 32"/>
            <p:cNvSpPr/>
            <p:nvPr/>
          </p:nvSpPr>
          <p:spPr>
            <a:xfrm>
              <a:off x="446751" y="4048367"/>
              <a:ext cx="4973516" cy="248963"/>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US" dirty="0"/>
            </a:p>
          </p:txBody>
        </p:sp>
        <p:grpSp>
          <p:nvGrpSpPr>
            <p:cNvPr id="58387" name="Group 33"/>
            <p:cNvGrpSpPr>
              <a:grpSpLocks/>
            </p:cNvGrpSpPr>
            <p:nvPr/>
          </p:nvGrpSpPr>
          <p:grpSpPr bwMode="auto">
            <a:xfrm>
              <a:off x="584947" y="3875519"/>
              <a:ext cx="4651902" cy="370957"/>
              <a:chOff x="243645" y="3541300"/>
              <a:chExt cx="4267200" cy="383760"/>
            </a:xfrm>
          </p:grpSpPr>
          <p:sp>
            <p:nvSpPr>
              <p:cNvPr id="35" name="Rectangle: Rounded Corners 34"/>
              <p:cNvSpPr/>
              <p:nvPr/>
            </p:nvSpPr>
            <p:spPr>
              <a:xfrm>
                <a:off x="243565" y="3541300"/>
                <a:ext cx="4266613" cy="383874"/>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pPr fontAlgn="auto">
                  <a:spcBef>
                    <a:spcPts val="0"/>
                  </a:spcBef>
                  <a:spcAft>
                    <a:spcPts val="0"/>
                  </a:spcAft>
                  <a:defRPr/>
                </a:pPr>
                <a:endParaRPr lang="en-US" dirty="0"/>
              </a:p>
            </p:txBody>
          </p:sp>
          <p:sp>
            <p:nvSpPr>
              <p:cNvPr id="36" name="Rectangle: Rounded Corners 14"/>
              <p:cNvSpPr txBox="1"/>
              <p:nvPr/>
            </p:nvSpPr>
            <p:spPr>
              <a:xfrm>
                <a:off x="259584" y="3621684"/>
                <a:ext cx="4243314" cy="223106"/>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spAutoFit/>
              </a:bodyPr>
              <a:lstStyle/>
              <a:p>
                <a:pPr fontAlgn="auto">
                  <a:spcBef>
                    <a:spcPts val="0"/>
                  </a:spcBef>
                  <a:spcAft>
                    <a:spcPts val="0"/>
                  </a:spcAft>
                  <a:defRPr/>
                </a:pPr>
                <a:r>
                  <a:rPr lang="ro-RO" sz="1400">
                    <a:solidFill>
                      <a:srgbClr val="003399"/>
                    </a:solidFill>
                  </a:rPr>
                  <a:t>Cadrul de reglementare al UE</a:t>
                </a:r>
              </a:p>
            </p:txBody>
          </p:sp>
        </p:grpSp>
      </p:grpSp>
      <p:grpSp>
        <p:nvGrpSpPr>
          <p:cNvPr id="58375" name="Group 36"/>
          <p:cNvGrpSpPr>
            <a:grpSpLocks/>
          </p:cNvGrpSpPr>
          <p:nvPr/>
        </p:nvGrpSpPr>
        <p:grpSpPr bwMode="auto">
          <a:xfrm>
            <a:off x="438150" y="1304925"/>
            <a:ext cx="4975225" cy="428625"/>
            <a:chOff x="446750" y="1266219"/>
            <a:chExt cx="4976364" cy="428193"/>
          </a:xfrm>
        </p:grpSpPr>
        <p:sp>
          <p:nvSpPr>
            <p:cNvPr id="38" name="Rectangle 37"/>
            <p:cNvSpPr/>
            <p:nvPr/>
          </p:nvSpPr>
          <p:spPr>
            <a:xfrm>
              <a:off x="446750" y="1445426"/>
              <a:ext cx="4976364" cy="248986"/>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dirty="0">
                <a:solidFill>
                  <a:srgbClr val="003399"/>
                </a:solidFill>
              </a:endParaRPr>
            </a:p>
          </p:txBody>
        </p:sp>
        <p:grpSp>
          <p:nvGrpSpPr>
            <p:cNvPr id="58383" name="Group 38"/>
            <p:cNvGrpSpPr>
              <a:grpSpLocks/>
            </p:cNvGrpSpPr>
            <p:nvPr/>
          </p:nvGrpSpPr>
          <p:grpSpPr bwMode="auto">
            <a:xfrm>
              <a:off x="581955" y="1266219"/>
              <a:ext cx="4672581" cy="374904"/>
              <a:chOff x="259908" y="592899"/>
              <a:chExt cx="4267200" cy="383760"/>
            </a:xfrm>
          </p:grpSpPr>
          <p:sp>
            <p:nvSpPr>
              <p:cNvPr id="40" name="Rectangle: Rounded Corners 39"/>
              <p:cNvSpPr/>
              <p:nvPr/>
            </p:nvSpPr>
            <p:spPr>
              <a:xfrm>
                <a:off x="259692" y="592899"/>
                <a:ext cx="4267657" cy="383114"/>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pPr fontAlgn="auto">
                  <a:spcBef>
                    <a:spcPts val="0"/>
                  </a:spcBef>
                  <a:spcAft>
                    <a:spcPts val="0"/>
                  </a:spcAft>
                  <a:defRPr/>
                </a:pPr>
                <a:endParaRPr lang="en-GB" dirty="0">
                  <a:solidFill>
                    <a:srgbClr val="003399"/>
                  </a:solidFill>
                </a:endParaRPr>
              </a:p>
            </p:txBody>
          </p:sp>
          <p:sp>
            <p:nvSpPr>
              <p:cNvPr id="41" name="Rectangle: Rounded Corners 4"/>
              <p:cNvSpPr txBox="1"/>
              <p:nvPr/>
            </p:nvSpPr>
            <p:spPr>
              <a:xfrm>
                <a:off x="278543" y="674067"/>
                <a:ext cx="4225604" cy="220777"/>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spAutoFit/>
              </a:bodyPr>
              <a:lstStyle/>
              <a:p>
                <a:pPr fontAlgn="auto">
                  <a:spcBef>
                    <a:spcPts val="0"/>
                  </a:spcBef>
                  <a:spcAft>
                    <a:spcPts val="0"/>
                  </a:spcAft>
                  <a:defRPr/>
                </a:pPr>
                <a:r>
                  <a:rPr lang="ro-RO" sz="1400">
                    <a:solidFill>
                      <a:srgbClr val="003399"/>
                    </a:solidFill>
                  </a:rPr>
                  <a:t>Date și cifre </a:t>
                </a:r>
              </a:p>
            </p:txBody>
          </p:sp>
        </p:grpSp>
      </p:grpSp>
      <p:grpSp>
        <p:nvGrpSpPr>
          <p:cNvPr id="58376" name="Group 41"/>
          <p:cNvGrpSpPr>
            <a:grpSpLocks/>
          </p:cNvGrpSpPr>
          <p:nvPr/>
        </p:nvGrpSpPr>
        <p:grpSpPr bwMode="auto">
          <a:xfrm>
            <a:off x="457200" y="4132263"/>
            <a:ext cx="4973638" cy="422275"/>
            <a:chOff x="457200" y="4132377"/>
            <a:chExt cx="4973516" cy="421811"/>
          </a:xfrm>
        </p:grpSpPr>
        <p:sp>
          <p:nvSpPr>
            <p:cNvPr id="43" name="Rectangle 42"/>
            <p:cNvSpPr/>
            <p:nvPr/>
          </p:nvSpPr>
          <p:spPr>
            <a:xfrm>
              <a:off x="457200" y="4305224"/>
              <a:ext cx="4973516" cy="248964"/>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dirty="0"/>
            </a:p>
          </p:txBody>
        </p:sp>
        <p:grpSp>
          <p:nvGrpSpPr>
            <p:cNvPr id="58379" name="Group 43"/>
            <p:cNvGrpSpPr>
              <a:grpSpLocks/>
            </p:cNvGrpSpPr>
            <p:nvPr/>
          </p:nvGrpSpPr>
          <p:grpSpPr bwMode="auto">
            <a:xfrm>
              <a:off x="595396" y="4132377"/>
              <a:ext cx="4651902" cy="370957"/>
              <a:chOff x="595396" y="4132377"/>
              <a:chExt cx="4651902" cy="370957"/>
            </a:xfrm>
          </p:grpSpPr>
          <p:sp>
            <p:nvSpPr>
              <p:cNvPr id="45" name="Rectangle: Rounded Corners 44"/>
              <p:cNvSpPr/>
              <p:nvPr/>
            </p:nvSpPr>
            <p:spPr>
              <a:xfrm>
                <a:off x="595310" y="4132377"/>
                <a:ext cx="4651261" cy="37106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pPr fontAlgn="auto">
                  <a:spcBef>
                    <a:spcPts val="0"/>
                  </a:spcBef>
                  <a:spcAft>
                    <a:spcPts val="0"/>
                  </a:spcAft>
                  <a:defRPr/>
                </a:pPr>
                <a:endParaRPr lang="en-GB" dirty="0"/>
              </a:p>
            </p:txBody>
          </p:sp>
          <p:sp>
            <p:nvSpPr>
              <p:cNvPr id="46" name="Rectangle: Rounded Corners 14"/>
              <p:cNvSpPr txBox="1"/>
              <p:nvPr/>
            </p:nvSpPr>
            <p:spPr>
              <a:xfrm>
                <a:off x="612772" y="4210079"/>
                <a:ext cx="4625862" cy="215663"/>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spAutoFit/>
              </a:bodyPr>
              <a:lstStyle>
                <a:defPPr>
                  <a:defRPr lang="en-US"/>
                </a:defPPr>
                <a:lvl1pPr>
                  <a:defRPr sz="1400" b="0"/>
                </a:lvl1pPr>
              </a:lstStyle>
              <a:p>
                <a:pPr fontAlgn="auto">
                  <a:spcBef>
                    <a:spcPts val="0"/>
                  </a:spcBef>
                  <a:spcAft>
                    <a:spcPts val="0"/>
                  </a:spcAft>
                  <a:defRPr/>
                </a:pPr>
                <a:r>
                  <a:rPr lang="ro-RO">
                    <a:solidFill>
                      <a:srgbClr val="003399"/>
                    </a:solidFill>
                  </a:rPr>
                  <a:t>Indicatori cheie pentru prevenție</a:t>
                </a:r>
              </a:p>
            </p:txBody>
          </p:sp>
        </p:grpSp>
      </p:grpSp>
      <p:pic>
        <p:nvPicPr>
          <p:cNvPr id="58377" name="Picture 1"/>
          <p:cNvPicPr>
            <a:picLocks noChangeAspect="1"/>
          </p:cNvPicPr>
          <p:nvPr/>
        </p:nvPicPr>
        <p:blipFill>
          <a:blip r:embed="rId3"/>
          <a:srcRect l="19872" r="13461"/>
          <a:stretch>
            <a:fillRect/>
          </a:stretch>
        </p:blipFill>
        <p:spPr bwMode="auto">
          <a:xfrm>
            <a:off x="5867400" y="1284288"/>
            <a:ext cx="2513013" cy="2543175"/>
          </a:xfrm>
          <a:prstGeom prst="rect">
            <a:avLst/>
          </a:prstGeom>
          <a:noFill/>
          <a:ln w="38100">
            <a:solidFill>
              <a:srgbClr val="ACC700"/>
            </a:solid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449263" y="87313"/>
            <a:ext cx="7561262" cy="461962"/>
          </a:xfrm>
        </p:spPr>
        <p:txBody>
          <a:bodyPr>
            <a:spAutoFit/>
          </a:bodyPr>
          <a:lstStyle/>
          <a:p>
            <a:pPr eaLnBrk="1" hangingPunct="1"/>
            <a:r>
              <a:rPr lang="ro-RO" sz="2400">
                <a:cs typeface="Trebuchet MS" pitchFamily="34" charset="0"/>
              </a:rPr>
              <a:t>Definiții</a:t>
            </a:r>
          </a:p>
        </p:txBody>
      </p:sp>
      <p:sp>
        <p:nvSpPr>
          <p:cNvPr id="3" name="Content Placeholder 2"/>
          <p:cNvSpPr>
            <a:spLocks noGrp="1"/>
          </p:cNvSpPr>
          <p:nvPr>
            <p:ph sz="half" idx="1"/>
          </p:nvPr>
        </p:nvSpPr>
        <p:spPr>
          <a:xfrm>
            <a:off x="1844675" y="1131888"/>
            <a:ext cx="6165850" cy="3316287"/>
          </a:xfrm>
        </p:spPr>
        <p:txBody>
          <a:bodyPr rtlCol="0">
            <a:spAutoFit/>
          </a:bodyPr>
          <a:lstStyle/>
          <a:p>
            <a:pPr marL="189000" indent="-189000" eaLnBrk="1" fontAlgn="auto" hangingPunct="1">
              <a:spcBef>
                <a:spcPts val="1200"/>
              </a:spcBef>
              <a:spcAft>
                <a:spcPts val="0"/>
              </a:spcAft>
              <a:defRPr/>
            </a:pPr>
            <a:r>
              <a:rPr lang="ro-RO" sz="1800" dirty="0">
                <a:solidFill>
                  <a:srgbClr val="899E00"/>
                </a:solidFill>
                <a:cs typeface="Arial" panose="020B0604020202020204" pitchFamily="34" charset="0"/>
              </a:rPr>
              <a:t>Gestionarea lucrătorilor pe bază de algoritmi/IA:</a:t>
            </a:r>
            <a:r>
              <a:rPr lang="ro-RO" sz="1800" b="0" dirty="0">
                <a:solidFill>
                  <a:schemeClr val="accent1"/>
                </a:solidFill>
              </a:rPr>
              <a:t> sistem digital care culege date legate de muncă, inclusiv despre lucrători, pentru a lua decizii automatizate/</a:t>
            </a:r>
            <a:r>
              <a:rPr lang="ro-RO" sz="1800" b="0" dirty="0" err="1">
                <a:solidFill>
                  <a:schemeClr val="accent1"/>
                </a:solidFill>
              </a:rPr>
              <a:t>semiautomatizate</a:t>
            </a:r>
            <a:r>
              <a:rPr lang="ro-RO" sz="1800" b="0" dirty="0">
                <a:solidFill>
                  <a:schemeClr val="accent1"/>
                </a:solidFill>
              </a:rPr>
              <a:t> folosind algoritmi/IA.</a:t>
            </a:r>
          </a:p>
          <a:p>
            <a:pPr marL="189000" indent="-189000" eaLnBrk="1" fontAlgn="auto" hangingPunct="1">
              <a:lnSpc>
                <a:spcPct val="90000"/>
              </a:lnSpc>
              <a:spcBef>
                <a:spcPts val="1200"/>
              </a:spcBef>
              <a:spcAft>
                <a:spcPts val="0"/>
              </a:spcAft>
              <a:defRPr/>
            </a:pPr>
            <a:r>
              <a:rPr lang="ro-RO" sz="1800" dirty="0">
                <a:solidFill>
                  <a:srgbClr val="899E00"/>
                </a:solidFill>
                <a:cs typeface="Arial" panose="020B0604020202020204" pitchFamily="34" charset="0"/>
              </a:rPr>
              <a:t>Proces decizional automatizat:</a:t>
            </a:r>
            <a:r>
              <a:rPr lang="ro-RO" sz="1800" b="0" dirty="0"/>
              <a:t> (sub rezerva dispozițiilor legale) sistemele de gestionare a lucrătorilor pe bază de IA iau decizii autonome. </a:t>
            </a:r>
          </a:p>
          <a:p>
            <a:pPr marL="189000" indent="-189000" eaLnBrk="1" fontAlgn="auto" hangingPunct="1">
              <a:lnSpc>
                <a:spcPct val="90000"/>
              </a:lnSpc>
              <a:spcBef>
                <a:spcPts val="1200"/>
              </a:spcBef>
              <a:spcAft>
                <a:spcPts val="0"/>
              </a:spcAft>
              <a:defRPr/>
            </a:pPr>
            <a:r>
              <a:rPr lang="ro-RO" sz="1800" dirty="0">
                <a:solidFill>
                  <a:srgbClr val="899E00"/>
                </a:solidFill>
                <a:cs typeface="Arial" panose="020B0604020202020204" pitchFamily="34" charset="0"/>
              </a:rPr>
              <a:t>Sisteme </a:t>
            </a:r>
            <a:r>
              <a:rPr lang="ro-RO" sz="1800" dirty="0" err="1">
                <a:solidFill>
                  <a:srgbClr val="899E00"/>
                </a:solidFill>
                <a:cs typeface="Arial" panose="020B0604020202020204" pitchFamily="34" charset="0"/>
              </a:rPr>
              <a:t>semiautomatizate</a:t>
            </a:r>
            <a:r>
              <a:rPr lang="ro-RO" sz="1800" dirty="0">
                <a:solidFill>
                  <a:srgbClr val="899E00"/>
                </a:solidFill>
                <a:cs typeface="Arial" panose="020B0604020202020204" pitchFamily="34" charset="0"/>
              </a:rPr>
              <a:t>:</a:t>
            </a:r>
            <a:r>
              <a:rPr lang="ro-RO" sz="1800" b="0" dirty="0"/>
              <a:t> furnizează informații și recomandări angajatorilor, managerilor, directorilor de resurse umane și, uneori, lucrătorilor pentru a lua decizii.</a:t>
            </a:r>
          </a:p>
          <a:p>
            <a:pPr marL="0" indent="0" eaLnBrk="1" fontAlgn="auto" hangingPunct="1">
              <a:lnSpc>
                <a:spcPct val="90000"/>
              </a:lnSpc>
              <a:spcAft>
                <a:spcPts val="0"/>
              </a:spcAft>
              <a:buFont typeface="Wingdings" pitchFamily="2" charset="2"/>
              <a:buNone/>
              <a:defRPr/>
            </a:pPr>
            <a:endParaRPr lang="en-GB" sz="1800" dirty="0"/>
          </a:p>
        </p:txBody>
      </p:sp>
      <p:pic>
        <p:nvPicPr>
          <p:cNvPr id="60419" name="Picture 3" descr="A green outline of a file&#10;&#10;Description automatically generated"/>
          <p:cNvPicPr>
            <a:picLocks noChangeAspect="1"/>
          </p:cNvPicPr>
          <p:nvPr/>
        </p:nvPicPr>
        <p:blipFill>
          <a:blip r:embed="rId3"/>
          <a:srcRect/>
          <a:stretch>
            <a:fillRect/>
          </a:stretch>
        </p:blipFill>
        <p:spPr bwMode="auto">
          <a:xfrm>
            <a:off x="250825" y="1135063"/>
            <a:ext cx="1320800" cy="1319212"/>
          </a:xfrm>
          <a:prstGeom prst="rect">
            <a:avLst/>
          </a:prstGeom>
          <a:noFill/>
          <a:ln w="9525">
            <a:solidFill>
              <a:srgbClr val="899E00"/>
            </a:solid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Content Placeholder 2"/>
          <p:cNvSpPr>
            <a:spLocks noGrp="1"/>
          </p:cNvSpPr>
          <p:nvPr>
            <p:ph sz="half" idx="1"/>
          </p:nvPr>
        </p:nvSpPr>
        <p:spPr>
          <a:xfrm>
            <a:off x="611188" y="1168400"/>
            <a:ext cx="4608512" cy="2339975"/>
          </a:xfrm>
        </p:spPr>
        <p:txBody>
          <a:bodyPr>
            <a:spAutoFit/>
          </a:bodyPr>
          <a:lstStyle/>
          <a:p>
            <a:pPr algn="just" eaLnBrk="1" hangingPunct="1">
              <a:spcBef>
                <a:spcPts val="900"/>
              </a:spcBef>
            </a:pPr>
            <a:r>
              <a:rPr lang="ro-RO" sz="1800">
                <a:solidFill>
                  <a:srgbClr val="899E00"/>
                </a:solidFill>
                <a:cs typeface="Arial" charset="0"/>
              </a:rPr>
              <a:t>Pentru a asigura acoperirea optimă a schimburilor de lucru</a:t>
            </a:r>
            <a:r>
              <a:rPr lang="ro-RO" sz="1800" b="0">
                <a:cs typeface="Arial" charset="0"/>
              </a:rPr>
              <a:t> prin atribuirea automată a sarcinilor și a programelor de lucru fiecărui lucrător în parte. </a:t>
            </a:r>
          </a:p>
          <a:p>
            <a:pPr algn="just" eaLnBrk="1" hangingPunct="1">
              <a:spcBef>
                <a:spcPts val="2400"/>
              </a:spcBef>
            </a:pPr>
            <a:r>
              <a:rPr lang="ro-RO" sz="1800">
                <a:solidFill>
                  <a:srgbClr val="899E00"/>
                </a:solidFill>
                <a:cs typeface="Arial" charset="0"/>
              </a:rPr>
              <a:t>Pentru a evalua performanța și productivitatea lucrătorilor</a:t>
            </a:r>
            <a:r>
              <a:rPr lang="ro-RO" sz="1800" b="0">
                <a:cs typeface="Arial" charset="0"/>
              </a:rPr>
              <a:t> și a oferi recomandări de îmbunătățire. </a:t>
            </a:r>
          </a:p>
        </p:txBody>
      </p:sp>
      <p:sp>
        <p:nvSpPr>
          <p:cNvPr id="62466" name="Title 2"/>
          <p:cNvSpPr txBox="1">
            <a:spLocks/>
          </p:cNvSpPr>
          <p:nvPr/>
        </p:nvSpPr>
        <p:spPr bwMode="auto">
          <a:xfrm>
            <a:off x="468313" y="4763"/>
            <a:ext cx="8207375" cy="622300"/>
          </a:xfrm>
          <a:prstGeom prst="rect">
            <a:avLst/>
          </a:prstGeom>
          <a:noFill/>
          <a:ln w="9525">
            <a:noFill/>
            <a:miter lim="800000"/>
            <a:headEnd/>
            <a:tailEnd/>
          </a:ln>
        </p:spPr>
        <p:txBody>
          <a:bodyPr lIns="68580" tIns="34290" rIns="68580" bIns="34290" anchor="b">
            <a:spAutoFit/>
          </a:bodyPr>
          <a:lstStyle/>
          <a:p>
            <a:pPr>
              <a:lnSpc>
                <a:spcPct val="90000"/>
              </a:lnSpc>
            </a:pPr>
            <a:r>
              <a:rPr lang="ro-RO" sz="2000" b="1">
                <a:solidFill>
                  <a:schemeClr val="tx2"/>
                </a:solidFill>
              </a:rPr>
              <a:t>Exemple de utilizări ale sistemelor de gestionare a lucrătorilor pe bază de IA</a:t>
            </a:r>
          </a:p>
        </p:txBody>
      </p:sp>
      <p:sp>
        <p:nvSpPr>
          <p:cNvPr id="6" name="Rectangle 5"/>
          <p:cNvSpPr/>
          <p:nvPr/>
        </p:nvSpPr>
        <p:spPr>
          <a:xfrm>
            <a:off x="5508103" y="658738"/>
            <a:ext cx="3510347" cy="442138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dpi="0" rotWithShape="1">
            <a:blip r:embed="rId3" cstate="print"/>
            <a:srcRect/>
            <a:stretch>
              <a:fillRect l="-71819" t="664" r="-21281" b="-33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62470" name="TextBox 7"/>
          <p:cNvSpPr txBox="1">
            <a:spLocks noChangeArrowheads="1"/>
          </p:cNvSpPr>
          <p:nvPr/>
        </p:nvSpPr>
        <p:spPr bwMode="auto">
          <a:xfrm rot="-5400000">
            <a:off x="4469607" y="3847306"/>
            <a:ext cx="2303462" cy="200025"/>
          </a:xfrm>
          <a:prstGeom prst="rect">
            <a:avLst/>
          </a:prstGeom>
          <a:noFill/>
          <a:ln w="9525">
            <a:noFill/>
            <a:miter lim="800000"/>
            <a:headEnd/>
            <a:tailEnd/>
          </a:ln>
        </p:spPr>
        <p:txBody>
          <a:bodyPr>
            <a:spAutoFit/>
          </a:bodyPr>
          <a:lstStyle/>
          <a:p>
            <a:r>
              <a:rPr lang="ro-RO" sz="700"/>
              <a:t>© iStockphoto / zoranm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449263" y="119063"/>
            <a:ext cx="8154987" cy="400050"/>
          </a:xfrm>
        </p:spPr>
        <p:txBody>
          <a:bodyPr>
            <a:spAutoFit/>
          </a:bodyPr>
          <a:lstStyle/>
          <a:p>
            <a:pPr eaLnBrk="1" hangingPunct="1"/>
            <a:r>
              <a:rPr lang="ro-RO" sz="2000">
                <a:cs typeface="Trebuchet MS" pitchFamily="34" charset="0"/>
              </a:rPr>
              <a:t>Date și cifre – Utilizarea tehnologiilor digitale</a:t>
            </a:r>
          </a:p>
        </p:txBody>
      </p:sp>
      <p:sp>
        <p:nvSpPr>
          <p:cNvPr id="64514" name="Content Placeholder 2"/>
          <p:cNvSpPr>
            <a:spLocks noGrp="1"/>
          </p:cNvSpPr>
          <p:nvPr>
            <p:ph sz="half" idx="1"/>
          </p:nvPr>
        </p:nvSpPr>
        <p:spPr>
          <a:xfrm>
            <a:off x="666750" y="987425"/>
            <a:ext cx="7650163" cy="3354388"/>
          </a:xfrm>
        </p:spPr>
        <p:txBody>
          <a:bodyPr>
            <a:spAutoFit/>
          </a:bodyPr>
          <a:lstStyle/>
          <a:p>
            <a:pPr marL="0" indent="0" eaLnBrk="1" hangingPunct="1">
              <a:buFont typeface="Wingdings" pitchFamily="2" charset="2"/>
              <a:buNone/>
            </a:pPr>
            <a:r>
              <a:rPr lang="ro-RO" sz="1800" b="0">
                <a:solidFill>
                  <a:srgbClr val="899E00"/>
                </a:solidFill>
              </a:rPr>
              <a:t>Lucrătorii declară că organizația în care lucrează utilizează tehnologiile digitale pentru:</a:t>
            </a:r>
          </a:p>
          <a:p>
            <a:pPr marL="0" indent="0" eaLnBrk="1" hangingPunct="1">
              <a:spcBef>
                <a:spcPts val="1000"/>
              </a:spcBef>
            </a:pPr>
            <a:r>
              <a:rPr lang="ro-RO" sz="1800" b="0">
                <a:ea typeface="Aptos"/>
                <a:cs typeface="Aptos"/>
              </a:rPr>
              <a:t>stabilirea vitezei de lucru (52 %);</a:t>
            </a:r>
          </a:p>
          <a:p>
            <a:pPr marL="0" indent="0" eaLnBrk="1" hangingPunct="1">
              <a:spcBef>
                <a:spcPts val="1000"/>
              </a:spcBef>
            </a:pPr>
            <a:r>
              <a:rPr lang="ro-RO" sz="1800" b="0">
                <a:ea typeface="Aptos"/>
                <a:cs typeface="Aptos"/>
              </a:rPr>
              <a:t>creșterea gradului de supraveghere (37 %);</a:t>
            </a:r>
          </a:p>
          <a:p>
            <a:pPr marL="0" indent="0" eaLnBrk="1" hangingPunct="1">
              <a:spcBef>
                <a:spcPts val="1000"/>
              </a:spcBef>
            </a:pPr>
            <a:r>
              <a:rPr lang="ro-RO" sz="1800" b="0"/>
              <a:t>repartizarea sarcinilor, a timpului de lucru sau a schimburilor de lucru (30 %);</a:t>
            </a:r>
          </a:p>
          <a:p>
            <a:pPr marL="0" indent="0" eaLnBrk="1" hangingPunct="1">
              <a:spcBef>
                <a:spcPts val="1000"/>
              </a:spcBef>
            </a:pPr>
            <a:r>
              <a:rPr lang="ro-RO" sz="1800" b="0"/>
              <a:t>evaluarea performanței de către terți (27 %);</a:t>
            </a:r>
          </a:p>
          <a:p>
            <a:pPr marL="0" indent="0" eaLnBrk="1" hangingPunct="1">
              <a:spcBef>
                <a:spcPts val="1000"/>
              </a:spcBef>
            </a:pPr>
            <a:r>
              <a:rPr lang="ro-RO" sz="1800" b="0"/>
              <a:t>supravegherea/monitorizarea muncii sau a comportamentului (25 %); </a:t>
            </a:r>
          </a:p>
          <a:p>
            <a:pPr marL="0" indent="0" eaLnBrk="1" hangingPunct="1">
              <a:spcBef>
                <a:spcPts val="1000"/>
              </a:spcBef>
            </a:pPr>
            <a:r>
              <a:rPr lang="ro-RO" sz="1800" b="0"/>
              <a:t>monitorizarea semnelor vitale (7 %).</a:t>
            </a:r>
          </a:p>
        </p:txBody>
      </p:sp>
      <p:sp>
        <p:nvSpPr>
          <p:cNvPr id="64515" name="TextBox 4"/>
          <p:cNvSpPr txBox="1">
            <a:spLocks noChangeArrowheads="1"/>
          </p:cNvSpPr>
          <p:nvPr/>
        </p:nvSpPr>
        <p:spPr bwMode="auto">
          <a:xfrm>
            <a:off x="2484438" y="4356100"/>
            <a:ext cx="4487862" cy="339725"/>
          </a:xfrm>
          <a:prstGeom prst="rect">
            <a:avLst/>
          </a:prstGeom>
          <a:noFill/>
          <a:ln w="9525">
            <a:noFill/>
            <a:miter lim="800000"/>
            <a:headEnd/>
            <a:tailEnd/>
          </a:ln>
        </p:spPr>
        <p:txBody>
          <a:bodyPr>
            <a:spAutoFit/>
          </a:bodyPr>
          <a:lstStyle/>
          <a:p>
            <a:r>
              <a:rPr lang="ro-RO" sz="1600"/>
              <a:t>Sursa: Pulsul SSM 2022 - UE-27 (n = 25 683)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Content Placeholder 2"/>
          <p:cNvSpPr>
            <a:spLocks noGrp="1"/>
          </p:cNvSpPr>
          <p:nvPr>
            <p:ph sz="half" idx="1"/>
          </p:nvPr>
        </p:nvSpPr>
        <p:spPr>
          <a:xfrm>
            <a:off x="323850" y="987425"/>
            <a:ext cx="5472113" cy="3098800"/>
          </a:xfrm>
        </p:spPr>
        <p:txBody>
          <a:bodyPr>
            <a:spAutoFit/>
          </a:bodyPr>
          <a:lstStyle/>
          <a:p>
            <a:pPr eaLnBrk="1" hangingPunct="1">
              <a:spcBef>
                <a:spcPts val="1000"/>
              </a:spcBef>
            </a:pPr>
            <a:r>
              <a:rPr lang="ro-RO" sz="1800" b="0">
                <a:cs typeface="Arial" charset="0"/>
              </a:rPr>
              <a:t>În principal în </a:t>
            </a:r>
            <a:r>
              <a:rPr lang="ro-RO" sz="1800">
                <a:solidFill>
                  <a:srgbClr val="899E00"/>
                </a:solidFill>
                <a:cs typeface="Arial" charset="0"/>
              </a:rPr>
              <a:t>întreprinderile mai mari</a:t>
            </a:r>
          </a:p>
          <a:p>
            <a:pPr eaLnBrk="1" hangingPunct="1">
              <a:spcBef>
                <a:spcPts val="1000"/>
              </a:spcBef>
            </a:pPr>
            <a:r>
              <a:rPr lang="ro-RO" sz="1800" b="0">
                <a:cs typeface="Arial" charset="0"/>
              </a:rPr>
              <a:t>În principal în profesii cu </a:t>
            </a:r>
            <a:r>
              <a:rPr lang="ro-RO" sz="1800">
                <a:solidFill>
                  <a:srgbClr val="899E00"/>
                </a:solidFill>
                <a:cs typeface="Arial" charset="0"/>
              </a:rPr>
              <a:t>sarcini manuale/repetitive de rutină </a:t>
            </a:r>
          </a:p>
          <a:p>
            <a:pPr marL="188913" lvl="1" indent="-188913" eaLnBrk="1" hangingPunct="1">
              <a:spcBef>
                <a:spcPts val="1000"/>
              </a:spcBef>
              <a:buClr>
                <a:schemeClr val="tx2"/>
              </a:buClr>
              <a:buFont typeface="Wingdings" pitchFamily="2" charset="2"/>
              <a:buChar char="§"/>
            </a:pPr>
            <a:r>
              <a:rPr lang="ro-RO" sz="1800">
                <a:solidFill>
                  <a:schemeClr val="tx2"/>
                </a:solidFill>
                <a:cs typeface="Arial" charset="0"/>
              </a:rPr>
              <a:t>Grad relativ scăzut de adoptare, dar </a:t>
            </a:r>
            <a:r>
              <a:rPr lang="ro-RO" sz="1800" b="1">
                <a:solidFill>
                  <a:srgbClr val="899E00"/>
                </a:solidFill>
                <a:cs typeface="Arial" charset="0"/>
              </a:rPr>
              <a:t>în creștere</a:t>
            </a:r>
            <a:r>
              <a:rPr lang="ro-RO" sz="1800">
                <a:solidFill>
                  <a:schemeClr val="accent1"/>
                </a:solidFill>
                <a:cs typeface="Arial" charset="0"/>
              </a:rPr>
              <a:t> în UE-27</a:t>
            </a:r>
          </a:p>
          <a:p>
            <a:pPr marL="188913" lvl="1" indent="-188913" eaLnBrk="1" hangingPunct="1">
              <a:spcBef>
                <a:spcPts val="1000"/>
              </a:spcBef>
              <a:buClr>
                <a:schemeClr val="tx2"/>
              </a:buClr>
              <a:buFont typeface="Wingdings" pitchFamily="2" charset="2"/>
              <a:buChar char="§"/>
            </a:pPr>
            <a:r>
              <a:rPr lang="ro-RO" sz="1800" b="1">
                <a:solidFill>
                  <a:srgbClr val="899E00"/>
                </a:solidFill>
                <a:cs typeface="Arial" charset="0"/>
              </a:rPr>
              <a:t>Creșterea bruscă </a:t>
            </a:r>
            <a:r>
              <a:rPr lang="ro-RO" sz="1800">
                <a:solidFill>
                  <a:schemeClr val="tx2"/>
                </a:solidFill>
                <a:cs typeface="Arial" charset="0"/>
              </a:rPr>
              <a:t>a utilizării de software pentru monitorizarea lucrătorilor (</a:t>
            </a:r>
            <a:r>
              <a:rPr lang="ro-RO" sz="1800" b="1">
                <a:solidFill>
                  <a:srgbClr val="899E00"/>
                </a:solidFill>
                <a:cs typeface="Arial" charset="0"/>
              </a:rPr>
              <a:t>COVID-19</a:t>
            </a:r>
            <a:r>
              <a:rPr lang="ro-RO" sz="1800">
                <a:solidFill>
                  <a:schemeClr val="tx2"/>
                </a:solidFill>
                <a:cs typeface="Arial" charset="0"/>
              </a:rPr>
              <a:t>)</a:t>
            </a:r>
          </a:p>
          <a:p>
            <a:pPr marL="188913" lvl="1" indent="-188913" eaLnBrk="1" hangingPunct="1">
              <a:spcBef>
                <a:spcPts val="1000"/>
              </a:spcBef>
              <a:buClr>
                <a:schemeClr val="tx2"/>
              </a:buClr>
              <a:buFont typeface="Wingdings" pitchFamily="2" charset="2"/>
              <a:buChar char="§"/>
            </a:pPr>
            <a:r>
              <a:rPr lang="ro-RO" sz="1800">
                <a:solidFill>
                  <a:schemeClr val="tx2"/>
                </a:solidFill>
                <a:cs typeface="Arial" charset="0"/>
              </a:rPr>
              <a:t>Creșterea numărului de brevete pentru </a:t>
            </a:r>
            <a:r>
              <a:rPr lang="ro-RO" sz="1800" b="1">
                <a:solidFill>
                  <a:srgbClr val="899E00"/>
                </a:solidFill>
                <a:cs typeface="Arial" charset="0"/>
              </a:rPr>
              <a:t>tehnologii de gestionare a lucrătorilor pe bază de IA</a:t>
            </a:r>
          </a:p>
        </p:txBody>
      </p:sp>
      <p:sp>
        <p:nvSpPr>
          <p:cNvPr id="66562" name="Title 2"/>
          <p:cNvSpPr txBox="1">
            <a:spLocks/>
          </p:cNvSpPr>
          <p:nvPr/>
        </p:nvSpPr>
        <p:spPr bwMode="auto">
          <a:xfrm>
            <a:off x="323850" y="50800"/>
            <a:ext cx="7110413" cy="623888"/>
          </a:xfrm>
          <a:prstGeom prst="rect">
            <a:avLst/>
          </a:prstGeom>
          <a:noFill/>
          <a:ln w="9525">
            <a:noFill/>
            <a:miter lim="800000"/>
            <a:headEnd/>
            <a:tailEnd/>
          </a:ln>
        </p:spPr>
        <p:txBody>
          <a:bodyPr lIns="68580" tIns="34290" rIns="68580" bIns="34290" anchor="b">
            <a:spAutoFit/>
          </a:bodyPr>
          <a:lstStyle/>
          <a:p>
            <a:pPr>
              <a:lnSpc>
                <a:spcPct val="90000"/>
              </a:lnSpc>
            </a:pPr>
            <a:r>
              <a:rPr lang="ro-RO" sz="2000" b="1">
                <a:solidFill>
                  <a:srgbClr val="003399"/>
                </a:solidFill>
              </a:rPr>
              <a:t>Date și cifre – Adoptarea sistemelor de gestionare a lucrătorilor pe bază de IA</a:t>
            </a:r>
          </a:p>
        </p:txBody>
      </p:sp>
      <p:sp>
        <p:nvSpPr>
          <p:cNvPr id="6" name="Rectangle 5"/>
          <p:cNvSpPr/>
          <p:nvPr/>
        </p:nvSpPr>
        <p:spPr>
          <a:xfrm>
            <a:off x="6012160" y="648402"/>
            <a:ext cx="2996732" cy="449509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a:blip r:embed="rId3" cstate="print"/>
            <a:srcRect/>
            <a:stretch>
              <a:fillRect l="-76735" t="984" r="-48149" b="-98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66566" name="TextBox 6"/>
          <p:cNvSpPr txBox="1">
            <a:spLocks noChangeArrowheads="1"/>
          </p:cNvSpPr>
          <p:nvPr/>
        </p:nvSpPr>
        <p:spPr bwMode="auto">
          <a:xfrm rot="-5400000">
            <a:off x="4960144" y="3906044"/>
            <a:ext cx="2303463" cy="200025"/>
          </a:xfrm>
          <a:prstGeom prst="rect">
            <a:avLst/>
          </a:prstGeom>
          <a:noFill/>
          <a:ln w="9525">
            <a:noFill/>
            <a:miter lim="800000"/>
            <a:headEnd/>
            <a:tailEnd/>
          </a:ln>
        </p:spPr>
        <p:txBody>
          <a:bodyPr>
            <a:spAutoFit/>
          </a:bodyPr>
          <a:lstStyle/>
          <a:p>
            <a:r>
              <a:rPr lang="ro-RO" sz="700"/>
              <a:t>© iStockphoto / FG Trade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3200" y="93663"/>
            <a:ext cx="9409113" cy="461962"/>
          </a:xfrm>
          <a:prstGeom prst="rect">
            <a:avLst/>
          </a:prstGeom>
          <a:noFill/>
        </p:spPr>
        <p:txBody>
          <a:bodyPr>
            <a:spAutoFit/>
          </a:bodyPr>
          <a:lstStyle/>
          <a:p>
            <a:pPr fontAlgn="auto">
              <a:spcBef>
                <a:spcPts val="0"/>
              </a:spcBef>
              <a:spcAft>
                <a:spcPts val="0"/>
              </a:spcAft>
              <a:defRPr/>
            </a:pPr>
            <a:r>
              <a:rPr lang="ro-RO" sz="2400" b="1" dirty="0">
                <a:solidFill>
                  <a:schemeClr val="accent1"/>
                </a:solidFill>
                <a:latin typeface="+mj-lt"/>
                <a:cs typeface="+mn-cs"/>
              </a:rPr>
              <a:t>Date și cifre: tehnologiile digitale și riscurile psihosociale</a:t>
            </a:r>
          </a:p>
        </p:txBody>
      </p:sp>
      <p:graphicFrame>
        <p:nvGraphicFramePr>
          <p:cNvPr id="13" name="Chart 12"/>
          <p:cNvGraphicFramePr>
            <a:graphicFrameLocks/>
          </p:cNvGraphicFramePr>
          <p:nvPr/>
        </p:nvGraphicFramePr>
        <p:xfrm>
          <a:off x="1821518" y="1040290"/>
          <a:ext cx="6333594" cy="3979732"/>
        </p:xfrm>
        <a:graphic>
          <a:graphicData uri="http://schemas.openxmlformats.org/drawingml/2006/chart">
            <c:chart xmlns:c="http://schemas.openxmlformats.org/drawingml/2006/chart" xmlns:r="http://schemas.openxmlformats.org/officeDocument/2006/relationships" r:id="rId3"/>
          </a:graphicData>
        </a:graphic>
      </p:graphicFrame>
      <p:sp>
        <p:nvSpPr>
          <p:cNvPr id="68611" name="Τίτλος 1"/>
          <p:cNvSpPr txBox="1">
            <a:spLocks/>
          </p:cNvSpPr>
          <p:nvPr/>
        </p:nvSpPr>
        <p:spPr bwMode="auto">
          <a:xfrm>
            <a:off x="315913" y="741363"/>
            <a:ext cx="8143875" cy="354012"/>
          </a:xfrm>
          <a:prstGeom prst="rect">
            <a:avLst/>
          </a:prstGeom>
          <a:noFill/>
          <a:ln w="9525">
            <a:noFill/>
            <a:miter lim="800000"/>
            <a:headEnd/>
            <a:tailEnd/>
          </a:ln>
        </p:spPr>
        <p:txBody>
          <a:bodyPr anchor="b">
            <a:spAutoFit/>
          </a:bodyPr>
          <a:lstStyle/>
          <a:p>
            <a:pPr defTabSz="257175">
              <a:spcBef>
                <a:spcPts val="600"/>
              </a:spcBef>
              <a:spcAft>
                <a:spcPts val="600"/>
              </a:spcAft>
            </a:pPr>
            <a:r>
              <a:rPr lang="ro-RO" sz="1700" b="1">
                <a:solidFill>
                  <a:srgbClr val="899E00"/>
                </a:solidFill>
              </a:rPr>
              <a:t>EU-OSHA, ESENER 2019</a:t>
            </a:r>
          </a:p>
        </p:txBody>
      </p:sp>
      <p:graphicFrame>
        <p:nvGraphicFramePr>
          <p:cNvPr id="3" name="Table 2"/>
          <p:cNvGraphicFramePr>
            <a:graphicFrameLocks noGrp="1"/>
          </p:cNvGraphicFramePr>
          <p:nvPr/>
        </p:nvGraphicFramePr>
        <p:xfrm>
          <a:off x="379413" y="1292225"/>
          <a:ext cx="2882900" cy="3300414"/>
        </p:xfrm>
        <a:graphic>
          <a:graphicData uri="http://schemas.openxmlformats.org/drawingml/2006/table">
            <a:tbl>
              <a:tblPr>
                <a:tableStyleId>{5C22544A-7EE6-4342-B048-85BDC9FD1C3A}</a:tableStyleId>
              </a:tblPr>
              <a:tblGrid>
                <a:gridCol w="2222500">
                  <a:extLst>
                    <a:ext uri="{9D8B030D-6E8A-4147-A177-3AD203B41FA5}">
                      <a16:colId xmlns:a16="http://schemas.microsoft.com/office/drawing/2014/main" val="20000"/>
                    </a:ext>
                  </a:extLst>
                </a:gridCol>
                <a:gridCol w="660400">
                  <a:extLst>
                    <a:ext uri="{9D8B030D-6E8A-4147-A177-3AD203B41FA5}">
                      <a16:colId xmlns:a16="http://schemas.microsoft.com/office/drawing/2014/main" val="20001"/>
                    </a:ext>
                  </a:extLst>
                </a:gridCol>
              </a:tblGrid>
              <a:tr h="338504">
                <a:tc rowSpan="2">
                  <a:txBody>
                    <a:bodyPr/>
                    <a:lstStyle/>
                    <a:p>
                      <a:pPr algn="l" fontAlgn="ctr"/>
                      <a:r>
                        <a:rPr lang="ro-RO" sz="900" b="1" u="none" strike="noStrike">
                          <a:effectLst/>
                        </a:rPr>
                        <a:t>Calculatoare personale la locuri de muncă fixe</a:t>
                      </a:r>
                    </a:p>
                  </a:txBody>
                  <a:tcPr marL="9525" marR="9525" marT="9525" marB="0" anchor="ctr"/>
                </a:tc>
                <a:tc>
                  <a:txBody>
                    <a:bodyPr/>
                    <a:lstStyle/>
                    <a:p>
                      <a:pPr algn="ctr" fontAlgn="ctr"/>
                      <a:r>
                        <a:rPr lang="ro-RO" sz="900" u="none" strike="noStrike">
                          <a:effectLst/>
                        </a:rPr>
                        <a:t>Nu sunt prezente</a:t>
                      </a:r>
                    </a:p>
                  </a:txBody>
                  <a:tcPr marL="9525" marR="9525" marT="9525" marB="0" anchor="ctr"/>
                </a:tc>
                <a:extLst>
                  <a:ext uri="{0D108BD9-81ED-4DB2-BD59-A6C34878D82A}">
                    <a16:rowId xmlns:a16="http://schemas.microsoft.com/office/drawing/2014/main" val="10000"/>
                  </a:ext>
                </a:extLst>
              </a:tr>
              <a:tr h="211565">
                <a:tc vMerge="1">
                  <a:txBody>
                    <a:bodyPr/>
                    <a:lstStyle/>
                    <a:p>
                      <a:endParaRPr lang="en-GB"/>
                    </a:p>
                  </a:txBody>
                  <a:tcPr/>
                </a:tc>
                <a:tc>
                  <a:txBody>
                    <a:bodyPr/>
                    <a:lstStyle/>
                    <a:p>
                      <a:pPr algn="ctr" fontAlgn="ctr"/>
                      <a:r>
                        <a:rPr lang="ro-RO" sz="900" u="none" strike="noStrike" dirty="0">
                          <a:effectLst/>
                        </a:rPr>
                        <a:t>Prezente</a:t>
                      </a:r>
                    </a:p>
                  </a:txBody>
                  <a:tcPr marL="9525" marR="9525" marT="9525" marB="0" anchor="ctr"/>
                </a:tc>
                <a:extLst>
                  <a:ext uri="{0D108BD9-81ED-4DB2-BD59-A6C34878D82A}">
                    <a16:rowId xmlns:a16="http://schemas.microsoft.com/office/drawing/2014/main" val="10001"/>
                  </a:ext>
                </a:extLst>
              </a:tr>
              <a:tr h="338504">
                <a:tc rowSpan="2">
                  <a:txBody>
                    <a:bodyPr/>
                    <a:lstStyle/>
                    <a:p>
                      <a:pPr algn="l" fontAlgn="ctr"/>
                      <a:r>
                        <a:rPr lang="ro-RO" sz="900" b="1" u="none" strike="noStrike">
                          <a:effectLst/>
                        </a:rPr>
                        <a:t>Laptopuri, tablete, telefoane inteligente sau alte dispozitive informatice mobile</a:t>
                      </a:r>
                    </a:p>
                  </a:txBody>
                  <a:tcPr marL="9525" marR="9525" marT="9525" marB="0" anchor="ctr"/>
                </a:tc>
                <a:tc>
                  <a:txBody>
                    <a:bodyPr/>
                    <a:lstStyle/>
                    <a:p>
                      <a:pPr algn="ctr" fontAlgn="ctr"/>
                      <a:r>
                        <a:rPr lang="ro-RO" sz="900" u="none" strike="noStrike" dirty="0">
                          <a:effectLst/>
                        </a:rPr>
                        <a:t>Nu sunt prezente</a:t>
                      </a:r>
                    </a:p>
                  </a:txBody>
                  <a:tcPr marL="9525" marR="9525" marT="9525" marB="0" anchor="ctr"/>
                </a:tc>
                <a:extLst>
                  <a:ext uri="{0D108BD9-81ED-4DB2-BD59-A6C34878D82A}">
                    <a16:rowId xmlns:a16="http://schemas.microsoft.com/office/drawing/2014/main" val="10002"/>
                  </a:ext>
                </a:extLst>
              </a:tr>
              <a:tr h="211565">
                <a:tc vMerge="1">
                  <a:txBody>
                    <a:bodyPr/>
                    <a:lstStyle/>
                    <a:p>
                      <a:endParaRPr lang="en-GB"/>
                    </a:p>
                  </a:txBody>
                  <a:tcPr/>
                </a:tc>
                <a:tc>
                  <a:txBody>
                    <a:bodyPr/>
                    <a:lstStyle/>
                    <a:p>
                      <a:pPr algn="ctr" fontAlgn="ctr"/>
                      <a:r>
                        <a:rPr lang="ro-RO" sz="900" u="none" strike="noStrike">
                          <a:effectLst/>
                        </a:rPr>
                        <a:t>Prezente</a:t>
                      </a:r>
                    </a:p>
                  </a:txBody>
                  <a:tcPr marL="9525" marR="9525" marT="9525" marB="0" anchor="ctr"/>
                </a:tc>
                <a:extLst>
                  <a:ext uri="{0D108BD9-81ED-4DB2-BD59-A6C34878D82A}">
                    <a16:rowId xmlns:a16="http://schemas.microsoft.com/office/drawing/2014/main" val="10003"/>
                  </a:ext>
                </a:extLst>
              </a:tr>
              <a:tr h="338504">
                <a:tc rowSpan="2">
                  <a:txBody>
                    <a:bodyPr/>
                    <a:lstStyle/>
                    <a:p>
                      <a:pPr algn="l" fontAlgn="ctr"/>
                      <a:r>
                        <a:rPr lang="ro-RO" sz="900" b="1" u="none" strike="noStrike">
                          <a:effectLst/>
                        </a:rPr>
                        <a:t>Roboți care interacționează cu lucrătorii</a:t>
                      </a:r>
                    </a:p>
                  </a:txBody>
                  <a:tcPr marL="9525" marR="9525" marT="9525" marB="0" anchor="ctr"/>
                </a:tc>
                <a:tc>
                  <a:txBody>
                    <a:bodyPr/>
                    <a:lstStyle/>
                    <a:p>
                      <a:pPr algn="ctr" fontAlgn="ctr"/>
                      <a:r>
                        <a:rPr lang="ro-RO" sz="900" u="none" strike="noStrike">
                          <a:effectLst/>
                        </a:rPr>
                        <a:t>Nu sunt prezenți</a:t>
                      </a:r>
                    </a:p>
                  </a:txBody>
                  <a:tcPr marL="9525" marR="9525" marT="9525" marB="0" anchor="ctr"/>
                </a:tc>
                <a:extLst>
                  <a:ext uri="{0D108BD9-81ED-4DB2-BD59-A6C34878D82A}">
                    <a16:rowId xmlns:a16="http://schemas.microsoft.com/office/drawing/2014/main" val="10004"/>
                  </a:ext>
                </a:extLst>
              </a:tr>
              <a:tr h="211565">
                <a:tc vMerge="1">
                  <a:txBody>
                    <a:bodyPr/>
                    <a:lstStyle/>
                    <a:p>
                      <a:endParaRPr lang="en-GB"/>
                    </a:p>
                  </a:txBody>
                  <a:tcPr/>
                </a:tc>
                <a:tc>
                  <a:txBody>
                    <a:bodyPr/>
                    <a:lstStyle/>
                    <a:p>
                      <a:pPr algn="ctr" fontAlgn="ctr"/>
                      <a:r>
                        <a:rPr lang="ro-RO" sz="900" u="none" strike="noStrike">
                          <a:effectLst/>
                        </a:rPr>
                        <a:t>Prezenți</a:t>
                      </a:r>
                    </a:p>
                  </a:txBody>
                  <a:tcPr marL="9525" marR="9525" marT="9525" marB="0" anchor="ctr"/>
                </a:tc>
                <a:extLst>
                  <a:ext uri="{0D108BD9-81ED-4DB2-BD59-A6C34878D82A}">
                    <a16:rowId xmlns:a16="http://schemas.microsoft.com/office/drawing/2014/main" val="10005"/>
                  </a:ext>
                </a:extLst>
              </a:tr>
              <a:tr h="338504">
                <a:tc rowSpan="2">
                  <a:txBody>
                    <a:bodyPr/>
                    <a:lstStyle/>
                    <a:p>
                      <a:pPr algn="l" fontAlgn="ctr"/>
                      <a:r>
                        <a:rPr lang="ro-RO" sz="900" b="1" u="none" strike="noStrike">
                          <a:effectLst/>
                        </a:rPr>
                        <a:t>Mașini, sisteme sau calculatoare care determină conținutul sau ritmul activității</a:t>
                      </a:r>
                    </a:p>
                  </a:txBody>
                  <a:tcPr marL="9525" marR="9525" marT="9525" marB="0" anchor="ctr"/>
                </a:tc>
                <a:tc>
                  <a:txBody>
                    <a:bodyPr/>
                    <a:lstStyle/>
                    <a:p>
                      <a:pPr algn="ctr" fontAlgn="ctr"/>
                      <a:r>
                        <a:rPr lang="ro-RO" sz="900" u="none" strike="noStrike">
                          <a:effectLst/>
                        </a:rPr>
                        <a:t>Nu sunt prezente</a:t>
                      </a:r>
                    </a:p>
                  </a:txBody>
                  <a:tcPr marL="9525" marR="9525" marT="9525" marB="0" anchor="ctr"/>
                </a:tc>
                <a:extLst>
                  <a:ext uri="{0D108BD9-81ED-4DB2-BD59-A6C34878D82A}">
                    <a16:rowId xmlns:a16="http://schemas.microsoft.com/office/drawing/2014/main" val="10006"/>
                  </a:ext>
                </a:extLst>
              </a:tr>
              <a:tr h="211565">
                <a:tc vMerge="1">
                  <a:txBody>
                    <a:bodyPr/>
                    <a:lstStyle/>
                    <a:p>
                      <a:endParaRPr lang="en-GB"/>
                    </a:p>
                  </a:txBody>
                  <a:tcPr/>
                </a:tc>
                <a:tc>
                  <a:txBody>
                    <a:bodyPr/>
                    <a:lstStyle/>
                    <a:p>
                      <a:pPr algn="ctr" fontAlgn="ctr"/>
                      <a:r>
                        <a:rPr lang="ro-RO" sz="900" u="none" strike="noStrike">
                          <a:effectLst/>
                        </a:rPr>
                        <a:t>Prezente</a:t>
                      </a:r>
                    </a:p>
                  </a:txBody>
                  <a:tcPr marL="9525" marR="9525" marT="9525" marB="0" anchor="ctr"/>
                </a:tc>
                <a:extLst>
                  <a:ext uri="{0D108BD9-81ED-4DB2-BD59-A6C34878D82A}">
                    <a16:rowId xmlns:a16="http://schemas.microsoft.com/office/drawing/2014/main" val="10007"/>
                  </a:ext>
                </a:extLst>
              </a:tr>
              <a:tr h="338504">
                <a:tc rowSpan="2">
                  <a:txBody>
                    <a:bodyPr/>
                    <a:lstStyle/>
                    <a:p>
                      <a:pPr algn="l" fontAlgn="ctr"/>
                      <a:r>
                        <a:rPr lang="ro-RO" sz="900" b="1" u="none" strike="noStrike">
                          <a:effectLst/>
                        </a:rPr>
                        <a:t>Mașini, sisteme sau calculatoare care monitorizează performanța lucrătorilor</a:t>
                      </a:r>
                    </a:p>
                  </a:txBody>
                  <a:tcPr marL="9525" marR="9525" marT="9525" marB="0" anchor="ctr"/>
                </a:tc>
                <a:tc>
                  <a:txBody>
                    <a:bodyPr/>
                    <a:lstStyle/>
                    <a:p>
                      <a:pPr algn="ctr" fontAlgn="ctr"/>
                      <a:r>
                        <a:rPr lang="ro-RO" sz="900" u="none" strike="noStrike">
                          <a:effectLst/>
                        </a:rPr>
                        <a:t>Nu sunt prezente</a:t>
                      </a:r>
                    </a:p>
                  </a:txBody>
                  <a:tcPr marL="9525" marR="9525" marT="9525" marB="0" anchor="ctr"/>
                </a:tc>
                <a:extLst>
                  <a:ext uri="{0D108BD9-81ED-4DB2-BD59-A6C34878D82A}">
                    <a16:rowId xmlns:a16="http://schemas.microsoft.com/office/drawing/2014/main" val="10008"/>
                  </a:ext>
                </a:extLst>
              </a:tr>
              <a:tr h="211565">
                <a:tc vMerge="1">
                  <a:txBody>
                    <a:bodyPr/>
                    <a:lstStyle/>
                    <a:p>
                      <a:endParaRPr lang="en-GB"/>
                    </a:p>
                  </a:txBody>
                  <a:tcPr/>
                </a:tc>
                <a:tc>
                  <a:txBody>
                    <a:bodyPr/>
                    <a:lstStyle/>
                    <a:p>
                      <a:pPr algn="ctr" fontAlgn="ctr"/>
                      <a:r>
                        <a:rPr lang="ro-RO" sz="900" u="none" strike="noStrike">
                          <a:effectLst/>
                        </a:rPr>
                        <a:t>Prezente</a:t>
                      </a:r>
                    </a:p>
                  </a:txBody>
                  <a:tcPr marL="9525" marR="9525" marT="9525" marB="0" anchor="ctr"/>
                </a:tc>
                <a:extLst>
                  <a:ext uri="{0D108BD9-81ED-4DB2-BD59-A6C34878D82A}">
                    <a16:rowId xmlns:a16="http://schemas.microsoft.com/office/drawing/2014/main" val="10009"/>
                  </a:ext>
                </a:extLst>
              </a:tr>
              <a:tr h="338504">
                <a:tc rowSpan="2">
                  <a:txBody>
                    <a:bodyPr/>
                    <a:lstStyle/>
                    <a:p>
                      <a:pPr algn="l" fontAlgn="ctr"/>
                      <a:r>
                        <a:rPr lang="ro-RO" sz="900" b="1" u="none" strike="noStrike">
                          <a:effectLst/>
                        </a:rPr>
                        <a:t>Dispozitive portabile</a:t>
                      </a:r>
                    </a:p>
                  </a:txBody>
                  <a:tcPr marL="9525" marR="9525" marT="9525" marB="0" anchor="ctr"/>
                </a:tc>
                <a:tc>
                  <a:txBody>
                    <a:bodyPr/>
                    <a:lstStyle/>
                    <a:p>
                      <a:pPr algn="ctr" fontAlgn="ctr"/>
                      <a:r>
                        <a:rPr lang="ro-RO" sz="900" u="none" strike="noStrike">
                          <a:effectLst/>
                        </a:rPr>
                        <a:t>Nu sunt prezente</a:t>
                      </a:r>
                    </a:p>
                  </a:txBody>
                  <a:tcPr marL="9525" marR="9525" marT="9525" marB="0" anchor="ctr"/>
                </a:tc>
                <a:extLst>
                  <a:ext uri="{0D108BD9-81ED-4DB2-BD59-A6C34878D82A}">
                    <a16:rowId xmlns:a16="http://schemas.microsoft.com/office/drawing/2014/main" val="10010"/>
                  </a:ext>
                </a:extLst>
              </a:tr>
              <a:tr h="211565">
                <a:tc vMerge="1">
                  <a:txBody>
                    <a:bodyPr/>
                    <a:lstStyle/>
                    <a:p>
                      <a:endParaRPr lang="en-GB"/>
                    </a:p>
                  </a:txBody>
                  <a:tcPr/>
                </a:tc>
                <a:tc>
                  <a:txBody>
                    <a:bodyPr/>
                    <a:lstStyle/>
                    <a:p>
                      <a:pPr algn="ctr" fontAlgn="ctr"/>
                      <a:r>
                        <a:rPr lang="ro-RO" sz="900" u="none" strike="noStrike" dirty="0">
                          <a:effectLst/>
                        </a:rPr>
                        <a:t>Prezente</a:t>
                      </a:r>
                    </a:p>
                  </a:txBody>
                  <a:tcPr marL="9525" marR="9525" marT="9525" marB="0" anchor="ctr"/>
                </a:tc>
                <a:extLst>
                  <a:ext uri="{0D108BD9-81ED-4DB2-BD59-A6C34878D82A}">
                    <a16:rowId xmlns:a16="http://schemas.microsoft.com/office/drawing/2014/main" val="10011"/>
                  </a:ext>
                </a:extLst>
              </a:tr>
            </a:tbl>
          </a:graphicData>
        </a:graphic>
      </p:graphicFrame>
      <p:sp>
        <p:nvSpPr>
          <p:cNvPr id="68647" name="TextBox 5"/>
          <p:cNvSpPr txBox="1">
            <a:spLocks noChangeArrowheads="1"/>
          </p:cNvSpPr>
          <p:nvPr/>
        </p:nvSpPr>
        <p:spPr bwMode="auto">
          <a:xfrm flipH="1">
            <a:off x="6835775" y="700088"/>
            <a:ext cx="2200275" cy="1476375"/>
          </a:xfrm>
          <a:prstGeom prst="rect">
            <a:avLst/>
          </a:prstGeom>
          <a:noFill/>
          <a:ln w="28575">
            <a:solidFill>
              <a:srgbClr val="FF0000"/>
            </a:solidFill>
            <a:miter lim="800000"/>
            <a:headEnd/>
            <a:tailEnd/>
          </a:ln>
        </p:spPr>
        <p:txBody>
          <a:bodyPr>
            <a:spAutoFit/>
          </a:bodyPr>
          <a:lstStyle/>
          <a:p>
            <a:pPr algn="ctr"/>
            <a:r>
              <a:rPr lang="ro-RO">
                <a:solidFill>
                  <a:srgbClr val="FF0000"/>
                </a:solidFill>
              </a:rPr>
              <a:t>În prezența tehnologiei, este mai probabil să se menționeze riscuri psihosociale</a:t>
            </a:r>
          </a:p>
        </p:txBody>
      </p:sp>
      <p:sp>
        <p:nvSpPr>
          <p:cNvPr id="4" name="Arrow: Left 3"/>
          <p:cNvSpPr/>
          <p:nvPr/>
        </p:nvSpPr>
        <p:spPr>
          <a:xfrm>
            <a:off x="6316663" y="1620838"/>
            <a:ext cx="417512" cy="196850"/>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 name="Arrow: Left 19"/>
          <p:cNvSpPr/>
          <p:nvPr/>
        </p:nvSpPr>
        <p:spPr>
          <a:xfrm>
            <a:off x="6526213" y="2197100"/>
            <a:ext cx="417512" cy="198438"/>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1" name="Arrow: Left 20"/>
          <p:cNvSpPr/>
          <p:nvPr/>
        </p:nvSpPr>
        <p:spPr>
          <a:xfrm>
            <a:off x="6981825" y="2746375"/>
            <a:ext cx="417513" cy="196850"/>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2" name="Arrow: Left 21"/>
          <p:cNvSpPr/>
          <p:nvPr/>
        </p:nvSpPr>
        <p:spPr>
          <a:xfrm>
            <a:off x="7113588" y="3298825"/>
            <a:ext cx="417512" cy="196850"/>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3" name="Arrow: Left 22"/>
          <p:cNvSpPr/>
          <p:nvPr/>
        </p:nvSpPr>
        <p:spPr>
          <a:xfrm>
            <a:off x="7399338" y="3876675"/>
            <a:ext cx="417512" cy="196850"/>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4" name="Arrow: Left 23"/>
          <p:cNvSpPr/>
          <p:nvPr/>
        </p:nvSpPr>
        <p:spPr>
          <a:xfrm>
            <a:off x="7189788" y="4398963"/>
            <a:ext cx="417512" cy="196850"/>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8654" name="Τίτλος 1"/>
          <p:cNvSpPr txBox="1">
            <a:spLocks/>
          </p:cNvSpPr>
          <p:nvPr/>
        </p:nvSpPr>
        <p:spPr bwMode="auto">
          <a:xfrm>
            <a:off x="315913" y="1036638"/>
            <a:ext cx="8143875" cy="261937"/>
          </a:xfrm>
          <a:prstGeom prst="rect">
            <a:avLst/>
          </a:prstGeom>
          <a:noFill/>
          <a:ln w="9525">
            <a:noFill/>
            <a:miter lim="800000"/>
            <a:headEnd/>
            <a:tailEnd/>
          </a:ln>
        </p:spPr>
        <p:txBody>
          <a:bodyPr anchor="b">
            <a:spAutoFit/>
          </a:bodyPr>
          <a:lstStyle/>
          <a:p>
            <a:pPr defTabSz="257175">
              <a:spcBef>
                <a:spcPts val="600"/>
              </a:spcBef>
              <a:spcAft>
                <a:spcPts val="600"/>
              </a:spcAft>
            </a:pPr>
            <a:r>
              <a:rPr lang="ro-RO" sz="1100" b="1">
                <a:solidFill>
                  <a:schemeClr val="accent1"/>
                </a:solidFill>
                <a:ea typeface="Arial" charset="0"/>
                <a:cs typeface="Times New Roman" pitchFamily="18" charset="0"/>
              </a:rPr>
              <a:t>Locurile de muncă care raportează riscuri psihosociale prin prezența tehnologiei digitale, UE-27</a:t>
            </a:r>
          </a:p>
        </p:txBody>
      </p:sp>
      <p:sp>
        <p:nvSpPr>
          <p:cNvPr id="68655" name="TextBox 1"/>
          <p:cNvSpPr txBox="1">
            <a:spLocks noChangeArrowheads="1"/>
          </p:cNvSpPr>
          <p:nvPr/>
        </p:nvSpPr>
        <p:spPr bwMode="auto">
          <a:xfrm>
            <a:off x="2343150" y="4613275"/>
            <a:ext cx="1797050" cy="246063"/>
          </a:xfrm>
          <a:prstGeom prst="rect">
            <a:avLst/>
          </a:prstGeom>
          <a:solidFill>
            <a:schemeClr val="bg1"/>
          </a:solidFill>
          <a:ln w="9525">
            <a:noFill/>
            <a:miter lim="800000"/>
            <a:headEnd/>
            <a:tailEnd/>
          </a:ln>
        </p:spPr>
        <p:txBody>
          <a:bodyPr>
            <a:spAutoFit/>
          </a:bodyPr>
          <a:lstStyle/>
          <a:p>
            <a:r>
              <a:rPr lang="ro-RO" sz="1000" b="1"/>
              <a:t>Presiunea timpului</a:t>
            </a:r>
          </a:p>
        </p:txBody>
      </p:sp>
      <p:sp>
        <p:nvSpPr>
          <p:cNvPr id="68656" name="TextBox 15"/>
          <p:cNvSpPr txBox="1">
            <a:spLocks noChangeArrowheads="1"/>
          </p:cNvSpPr>
          <p:nvPr/>
        </p:nvSpPr>
        <p:spPr bwMode="auto">
          <a:xfrm>
            <a:off x="2343150" y="4803775"/>
            <a:ext cx="2516188" cy="246063"/>
          </a:xfrm>
          <a:prstGeom prst="rect">
            <a:avLst/>
          </a:prstGeom>
          <a:solidFill>
            <a:schemeClr val="bg1"/>
          </a:solidFill>
          <a:ln w="9525">
            <a:noFill/>
            <a:miter lim="800000"/>
            <a:headEnd/>
            <a:tailEnd/>
          </a:ln>
        </p:spPr>
        <p:txBody>
          <a:bodyPr>
            <a:spAutoFit/>
          </a:bodyPr>
          <a:lstStyle/>
          <a:p>
            <a:r>
              <a:rPr lang="ro-RO" sz="1000" b="1"/>
              <a:t>Nesiguranța locului de muncă</a:t>
            </a:r>
          </a:p>
        </p:txBody>
      </p:sp>
      <p:sp>
        <p:nvSpPr>
          <p:cNvPr id="68657" name="TextBox 16"/>
          <p:cNvSpPr txBox="1">
            <a:spLocks noChangeArrowheads="1"/>
          </p:cNvSpPr>
          <p:nvPr/>
        </p:nvSpPr>
        <p:spPr bwMode="auto">
          <a:xfrm>
            <a:off x="5219700" y="4613275"/>
            <a:ext cx="3300413" cy="246063"/>
          </a:xfrm>
          <a:prstGeom prst="rect">
            <a:avLst/>
          </a:prstGeom>
          <a:solidFill>
            <a:schemeClr val="bg1"/>
          </a:solidFill>
          <a:ln w="9525">
            <a:noFill/>
            <a:miter lim="800000"/>
            <a:headEnd/>
            <a:tailEnd/>
          </a:ln>
        </p:spPr>
        <p:txBody>
          <a:bodyPr>
            <a:spAutoFit/>
          </a:bodyPr>
          <a:lstStyle/>
          <a:p>
            <a:r>
              <a:rPr lang="ro-RO" sz="1000" b="1"/>
              <a:t>Comunicare sau cooperare deficitară</a:t>
            </a:r>
          </a:p>
        </p:txBody>
      </p:sp>
      <p:sp>
        <p:nvSpPr>
          <p:cNvPr id="68658" name="TextBox 18"/>
          <p:cNvSpPr txBox="1">
            <a:spLocks noChangeArrowheads="1"/>
          </p:cNvSpPr>
          <p:nvPr/>
        </p:nvSpPr>
        <p:spPr bwMode="auto">
          <a:xfrm>
            <a:off x="5226050" y="4802188"/>
            <a:ext cx="3451225" cy="246062"/>
          </a:xfrm>
          <a:prstGeom prst="rect">
            <a:avLst/>
          </a:prstGeom>
          <a:solidFill>
            <a:schemeClr val="bg1"/>
          </a:solidFill>
          <a:ln w="9525">
            <a:noFill/>
            <a:miter lim="800000"/>
            <a:headEnd/>
            <a:tailEnd/>
          </a:ln>
        </p:spPr>
        <p:txBody>
          <a:bodyPr>
            <a:spAutoFit/>
          </a:bodyPr>
          <a:lstStyle/>
          <a:p>
            <a:r>
              <a:rPr lang="ro-RO" sz="1000" b="1"/>
              <a:t>Program de lucru prelungit sau neregulat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a:xfrm>
            <a:off x="449263" y="87313"/>
            <a:ext cx="8154987" cy="461962"/>
          </a:xfrm>
        </p:spPr>
        <p:txBody>
          <a:bodyPr>
            <a:spAutoFit/>
          </a:bodyPr>
          <a:lstStyle/>
          <a:p>
            <a:pPr eaLnBrk="1" hangingPunct="1"/>
            <a:r>
              <a:rPr lang="ro-RO" sz="2400">
                <a:solidFill>
                  <a:srgbClr val="003399"/>
                </a:solidFill>
                <a:cs typeface="Trebuchet MS" pitchFamily="34" charset="0"/>
              </a:rPr>
              <a:t>Date și cifre – Expunerea la riscuri psihosociale</a:t>
            </a:r>
          </a:p>
        </p:txBody>
      </p:sp>
      <p:sp>
        <p:nvSpPr>
          <p:cNvPr id="3" name="Content Placeholder 2"/>
          <p:cNvSpPr>
            <a:spLocks noGrp="1"/>
          </p:cNvSpPr>
          <p:nvPr>
            <p:ph sz="half" idx="1"/>
          </p:nvPr>
        </p:nvSpPr>
        <p:spPr>
          <a:xfrm>
            <a:off x="395288" y="871538"/>
            <a:ext cx="8208962" cy="3154362"/>
          </a:xfrm>
        </p:spPr>
        <p:txBody>
          <a:bodyPr rtlCol="0">
            <a:spAutoFit/>
          </a:bodyPr>
          <a:lstStyle/>
          <a:p>
            <a:pPr marL="0" indent="0" eaLnBrk="1" fontAlgn="auto" hangingPunct="1">
              <a:spcBef>
                <a:spcPts val="0"/>
              </a:spcBef>
              <a:spcAft>
                <a:spcPts val="0"/>
              </a:spcAft>
              <a:buFont typeface="Wingdings" pitchFamily="2" charset="2"/>
              <a:buNone/>
              <a:defRPr/>
            </a:pPr>
            <a:r>
              <a:rPr lang="ro-RO" sz="1800" dirty="0">
                <a:solidFill>
                  <a:schemeClr val="accent1"/>
                </a:solidFill>
              </a:rPr>
              <a:t>În prezența tehnologiilor digitale...</a:t>
            </a:r>
          </a:p>
          <a:p>
            <a:pPr marL="531813" indent="-173038" eaLnBrk="1" fontAlgn="auto" hangingPunct="1">
              <a:spcBef>
                <a:spcPts val="600"/>
              </a:spcBef>
              <a:spcAft>
                <a:spcPts val="0"/>
              </a:spcAft>
              <a:defRPr/>
            </a:pPr>
            <a:r>
              <a:rPr lang="ro-RO" sz="1800" b="0" dirty="0">
                <a:solidFill>
                  <a:schemeClr val="tx1"/>
                </a:solidFill>
              </a:rPr>
              <a:t>alocarea automatizată de sarcini, timp de lucru, schimburi de lucru</a:t>
            </a:r>
          </a:p>
          <a:p>
            <a:pPr marL="531813" indent="-173038" eaLnBrk="1" fontAlgn="auto" hangingPunct="1">
              <a:spcBef>
                <a:spcPts val="600"/>
              </a:spcBef>
              <a:spcAft>
                <a:spcPts val="0"/>
              </a:spcAft>
              <a:defRPr/>
            </a:pPr>
            <a:r>
              <a:rPr lang="ro-RO" sz="1800" b="0" dirty="0">
                <a:solidFill>
                  <a:srgbClr val="899E00"/>
                </a:solidFill>
              </a:rPr>
              <a:t>supravegherea/monitorizarea activității/comportamentului</a:t>
            </a:r>
          </a:p>
          <a:p>
            <a:pPr marL="0" indent="0" eaLnBrk="1" fontAlgn="auto" hangingPunct="1">
              <a:spcBef>
                <a:spcPts val="600"/>
              </a:spcBef>
              <a:spcAft>
                <a:spcPts val="0"/>
              </a:spcAft>
              <a:buFont typeface="Wingdings" pitchFamily="2" charset="2"/>
              <a:buNone/>
              <a:defRPr/>
            </a:pPr>
            <a:r>
              <a:rPr lang="ro-RO" sz="1800" dirty="0">
                <a:solidFill>
                  <a:srgbClr val="003399"/>
                </a:solidFill>
              </a:rPr>
              <a:t>... riscurile psihosociale sunt declarate mai frecvent:</a:t>
            </a:r>
          </a:p>
          <a:p>
            <a:pPr marL="459000" lvl="2" indent="-135000" eaLnBrk="1" fontAlgn="auto" hangingPunct="1">
              <a:spcBef>
                <a:spcPts val="1200"/>
              </a:spcBef>
              <a:spcAft>
                <a:spcPts val="0"/>
              </a:spcAft>
              <a:buFont typeface="Wingdings" panose="05000000000000000000" pitchFamily="2" charset="2"/>
              <a:buChar char="§"/>
              <a:defRPr/>
            </a:pPr>
            <a:r>
              <a:rPr lang="ro-RO" sz="1800" dirty="0">
                <a:solidFill>
                  <a:srgbClr val="003399"/>
                </a:solidFill>
              </a:rPr>
              <a:t> Presiune mare a timpului/suprasolicitare la locul de muncă (</a:t>
            </a:r>
            <a:r>
              <a:rPr lang="ro-RO" sz="1800" dirty="0"/>
              <a:t>51 %</a:t>
            </a:r>
            <a:r>
              <a:rPr lang="ro-RO" sz="1800" dirty="0">
                <a:solidFill>
                  <a:srgbClr val="003399"/>
                </a:solidFill>
              </a:rPr>
              <a:t> / </a:t>
            </a:r>
            <a:r>
              <a:rPr lang="ro-RO" sz="1800" dirty="0">
                <a:solidFill>
                  <a:srgbClr val="899E00"/>
                </a:solidFill>
              </a:rPr>
              <a:t>55 %</a:t>
            </a:r>
            <a:r>
              <a:rPr lang="ro-RO" sz="1800" dirty="0">
                <a:solidFill>
                  <a:srgbClr val="003399"/>
                </a:solidFill>
              </a:rPr>
              <a:t>)</a:t>
            </a:r>
          </a:p>
          <a:p>
            <a:pPr marL="459000" lvl="2" indent="-135000" eaLnBrk="1" fontAlgn="auto" hangingPunct="1">
              <a:spcBef>
                <a:spcPts val="1200"/>
              </a:spcBef>
              <a:spcAft>
                <a:spcPts val="0"/>
              </a:spcAft>
              <a:buFont typeface="Wingdings" panose="05000000000000000000" pitchFamily="2" charset="2"/>
              <a:buChar char="§"/>
              <a:defRPr/>
            </a:pPr>
            <a:r>
              <a:rPr lang="ro-RO" sz="1800" dirty="0">
                <a:solidFill>
                  <a:srgbClr val="003399"/>
                </a:solidFill>
              </a:rPr>
              <a:t> Muncă individuală (</a:t>
            </a:r>
            <a:r>
              <a:rPr lang="ro-RO" sz="1800" dirty="0"/>
              <a:t>48 %</a:t>
            </a:r>
            <a:r>
              <a:rPr lang="ro-RO" sz="1800" dirty="0">
                <a:solidFill>
                  <a:srgbClr val="003399"/>
                </a:solidFill>
              </a:rPr>
              <a:t> / </a:t>
            </a:r>
            <a:r>
              <a:rPr lang="ro-RO" sz="1800" dirty="0">
                <a:solidFill>
                  <a:srgbClr val="899E00"/>
                </a:solidFill>
              </a:rPr>
              <a:t>49 %</a:t>
            </a:r>
            <a:r>
              <a:rPr lang="ro-RO" sz="1800" dirty="0">
                <a:solidFill>
                  <a:srgbClr val="003399"/>
                </a:solidFill>
              </a:rPr>
              <a:t>) </a:t>
            </a:r>
          </a:p>
          <a:p>
            <a:pPr marL="459000" lvl="2" indent="-135000" eaLnBrk="1" fontAlgn="auto" hangingPunct="1">
              <a:spcBef>
                <a:spcPts val="1200"/>
              </a:spcBef>
              <a:spcAft>
                <a:spcPts val="0"/>
              </a:spcAft>
              <a:buFont typeface="Wingdings" panose="05000000000000000000" pitchFamily="2" charset="2"/>
              <a:buChar char="§"/>
              <a:defRPr/>
            </a:pPr>
            <a:r>
              <a:rPr lang="ro-RO" sz="1800" dirty="0">
                <a:solidFill>
                  <a:srgbClr val="003399"/>
                </a:solidFill>
              </a:rPr>
              <a:t> Comunicare deficitară în cadrul organizației (</a:t>
            </a:r>
            <a:r>
              <a:rPr lang="ro-RO" sz="1800" dirty="0"/>
              <a:t>32 %</a:t>
            </a:r>
            <a:r>
              <a:rPr lang="ro-RO" sz="1800" dirty="0">
                <a:solidFill>
                  <a:srgbClr val="003399"/>
                </a:solidFill>
              </a:rPr>
              <a:t> / </a:t>
            </a:r>
            <a:r>
              <a:rPr lang="ro-RO" sz="1800" dirty="0">
                <a:solidFill>
                  <a:srgbClr val="899E00"/>
                </a:solidFill>
              </a:rPr>
              <a:t>35 %</a:t>
            </a:r>
            <a:r>
              <a:rPr lang="ro-RO" sz="1800" dirty="0">
                <a:solidFill>
                  <a:srgbClr val="003399"/>
                </a:solidFill>
              </a:rPr>
              <a:t>) </a:t>
            </a:r>
          </a:p>
          <a:p>
            <a:pPr marL="459000" lvl="2" indent="-135000" eaLnBrk="1" fontAlgn="auto" hangingPunct="1">
              <a:spcBef>
                <a:spcPts val="1200"/>
              </a:spcBef>
              <a:spcAft>
                <a:spcPts val="0"/>
              </a:spcAft>
              <a:buFont typeface="Wingdings" panose="05000000000000000000" pitchFamily="2" charset="2"/>
              <a:buChar char="§"/>
              <a:defRPr/>
            </a:pPr>
            <a:r>
              <a:rPr lang="ro-RO" sz="1800" dirty="0">
                <a:solidFill>
                  <a:srgbClr val="003399"/>
                </a:solidFill>
              </a:rPr>
              <a:t> Autonomie redusă la locul de muncă (</a:t>
            </a:r>
            <a:r>
              <a:rPr lang="ro-RO" sz="1800" dirty="0"/>
              <a:t>25 %</a:t>
            </a:r>
            <a:r>
              <a:rPr lang="ro-RO" sz="1800" dirty="0">
                <a:solidFill>
                  <a:srgbClr val="003399"/>
                </a:solidFill>
              </a:rPr>
              <a:t> / </a:t>
            </a:r>
            <a:r>
              <a:rPr lang="ro-RO" sz="1800" dirty="0">
                <a:solidFill>
                  <a:srgbClr val="899E00"/>
                </a:solidFill>
              </a:rPr>
              <a:t>27 %</a:t>
            </a:r>
            <a:r>
              <a:rPr lang="ro-RO" sz="1800" dirty="0">
                <a:solidFill>
                  <a:srgbClr val="003399"/>
                </a:solidFill>
              </a:rPr>
              <a:t>)</a:t>
            </a:r>
          </a:p>
        </p:txBody>
      </p:sp>
      <p:sp>
        <p:nvSpPr>
          <p:cNvPr id="70659" name="TextBox 5"/>
          <p:cNvSpPr txBox="1">
            <a:spLocks noChangeArrowheads="1"/>
          </p:cNvSpPr>
          <p:nvPr/>
        </p:nvSpPr>
        <p:spPr bwMode="auto">
          <a:xfrm>
            <a:off x="2555875" y="4371975"/>
            <a:ext cx="4032250" cy="276225"/>
          </a:xfrm>
          <a:prstGeom prst="rect">
            <a:avLst/>
          </a:prstGeom>
          <a:noFill/>
          <a:ln w="9525">
            <a:noFill/>
            <a:miter lim="800000"/>
            <a:headEnd/>
            <a:tailEnd/>
          </a:ln>
        </p:spPr>
        <p:txBody>
          <a:bodyPr>
            <a:spAutoFit/>
          </a:bodyPr>
          <a:lstStyle/>
          <a:p>
            <a:r>
              <a:rPr lang="ro-RO" sz="1200"/>
              <a:t>Sursa: Pulsul SSM 2022 – EU-OSHA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Content Placeholder 1"/>
          <p:cNvSpPr>
            <a:spLocks noGrp="1"/>
          </p:cNvSpPr>
          <p:nvPr>
            <p:ph sz="half" idx="1"/>
          </p:nvPr>
        </p:nvSpPr>
        <p:spPr>
          <a:xfrm>
            <a:off x="569913" y="862013"/>
            <a:ext cx="8515350" cy="3300904"/>
          </a:xfrm>
        </p:spPr>
        <p:txBody>
          <a:bodyPr>
            <a:spAutoFit/>
          </a:bodyPr>
          <a:lstStyle/>
          <a:p>
            <a:pPr eaLnBrk="1" hangingPunct="1">
              <a:lnSpc>
                <a:spcPct val="95000"/>
              </a:lnSpc>
            </a:pPr>
            <a:r>
              <a:rPr lang="ro-RO" sz="1800" b="0" dirty="0"/>
              <a:t>Monitorizarea constantă a lucrătorilor</a:t>
            </a:r>
          </a:p>
          <a:p>
            <a:pPr eaLnBrk="1" hangingPunct="1">
              <a:lnSpc>
                <a:spcPct val="95000"/>
              </a:lnSpc>
            </a:pPr>
            <a:r>
              <a:rPr lang="ro-RO" sz="1800" b="0" dirty="0"/>
              <a:t>Reducerea autonomiei lucrătorilor și a controlului la locul de muncă</a:t>
            </a:r>
          </a:p>
          <a:p>
            <a:pPr eaLnBrk="1" hangingPunct="1">
              <a:lnSpc>
                <a:spcPct val="95000"/>
              </a:lnSpc>
            </a:pPr>
            <a:r>
              <a:rPr lang="ro-RO" sz="1800" b="0" dirty="0"/>
              <a:t>Creșterea presiunii de performanță/presiunii timpului</a:t>
            </a:r>
          </a:p>
          <a:p>
            <a:pPr eaLnBrk="1" hangingPunct="1">
              <a:lnSpc>
                <a:spcPct val="95000"/>
              </a:lnSpc>
            </a:pPr>
            <a:r>
              <a:rPr lang="ro-RO" sz="1800" b="0" dirty="0"/>
              <a:t>Intensitatea mare a muncii </a:t>
            </a:r>
          </a:p>
          <a:p>
            <a:pPr eaLnBrk="1" hangingPunct="1">
              <a:lnSpc>
                <a:spcPct val="95000"/>
              </a:lnSpc>
            </a:pPr>
            <a:r>
              <a:rPr lang="ro-RO" sz="1800" b="0" dirty="0"/>
              <a:t>Intervenție umană redusă/inexistentă în procesul decizional</a:t>
            </a:r>
          </a:p>
          <a:p>
            <a:pPr eaLnBrk="1" hangingPunct="1">
              <a:lnSpc>
                <a:spcPct val="95000"/>
              </a:lnSpc>
            </a:pPr>
            <a:r>
              <a:rPr lang="ro-RO" sz="1800" b="0" dirty="0"/>
              <a:t>Interacțiune redusă cu cadrele de conducere și colegi</a:t>
            </a:r>
          </a:p>
          <a:p>
            <a:pPr marL="188913" lvl="1" indent="-188913" eaLnBrk="1" hangingPunct="1">
              <a:lnSpc>
                <a:spcPct val="95000"/>
              </a:lnSpc>
              <a:spcBef>
                <a:spcPts val="450"/>
              </a:spcBef>
              <a:buClr>
                <a:schemeClr val="tx2"/>
              </a:buClr>
              <a:buFont typeface="Wingdings" pitchFamily="2" charset="2"/>
              <a:buChar char="§"/>
            </a:pPr>
            <a:r>
              <a:rPr lang="ro-RO" sz="1800" dirty="0">
                <a:solidFill>
                  <a:schemeClr val="tx2"/>
                </a:solidFill>
              </a:rPr>
              <a:t>Oportunități reduse/inexistente de feedback/negociere</a:t>
            </a:r>
          </a:p>
          <a:p>
            <a:pPr marL="188913" lvl="1" indent="-188913" eaLnBrk="1" hangingPunct="1">
              <a:lnSpc>
                <a:spcPct val="95000"/>
              </a:lnSpc>
              <a:spcBef>
                <a:spcPts val="450"/>
              </a:spcBef>
              <a:buClr>
                <a:schemeClr val="tx2"/>
              </a:buClr>
              <a:buFont typeface="Wingdings" pitchFamily="2" charset="2"/>
              <a:buChar char="§"/>
            </a:pPr>
            <a:r>
              <a:rPr lang="ro-RO" sz="1800" dirty="0">
                <a:solidFill>
                  <a:schemeClr val="tx2"/>
                </a:solidFill>
              </a:rPr>
              <a:t>Lipsa transparenței</a:t>
            </a:r>
          </a:p>
          <a:p>
            <a:pPr eaLnBrk="1" hangingPunct="1">
              <a:lnSpc>
                <a:spcPct val="95000"/>
              </a:lnSpc>
            </a:pPr>
            <a:r>
              <a:rPr lang="ro-RO" sz="1800" b="0" dirty="0"/>
              <a:t>Dezechilibru informațional</a:t>
            </a:r>
          </a:p>
          <a:p>
            <a:pPr eaLnBrk="1" hangingPunct="1">
              <a:lnSpc>
                <a:spcPct val="95000"/>
              </a:lnSpc>
            </a:pPr>
            <a:r>
              <a:rPr lang="ro-RO" sz="1800" b="0" dirty="0"/>
              <a:t>Probleme legate de confidențialitate/protecția datelor</a:t>
            </a:r>
          </a:p>
        </p:txBody>
      </p:sp>
      <p:sp>
        <p:nvSpPr>
          <p:cNvPr id="72707" name="Τίτλος 1"/>
          <p:cNvSpPr txBox="1">
            <a:spLocks/>
          </p:cNvSpPr>
          <p:nvPr/>
        </p:nvSpPr>
        <p:spPr bwMode="auto">
          <a:xfrm>
            <a:off x="153988" y="-34925"/>
            <a:ext cx="7559675" cy="708025"/>
          </a:xfrm>
          <a:prstGeom prst="rect">
            <a:avLst/>
          </a:prstGeom>
          <a:noFill/>
          <a:ln w="9525">
            <a:noFill/>
            <a:miter lim="800000"/>
            <a:headEnd/>
            <a:tailEnd/>
          </a:ln>
        </p:spPr>
        <p:txBody>
          <a:bodyPr anchor="ctr">
            <a:spAutoFit/>
          </a:bodyPr>
          <a:lstStyle/>
          <a:p>
            <a:pPr defTabSz="342900"/>
            <a:r>
              <a:rPr lang="ro-RO" sz="2000" b="1">
                <a:solidFill>
                  <a:srgbClr val="003399"/>
                </a:solidFill>
              </a:rPr>
              <a:t>Riscurile și provocările în materie de SSM asociate cu gestionarea lucrătorilor pe bază de IA</a:t>
            </a:r>
          </a:p>
        </p:txBody>
      </p:sp>
      <p:pic>
        <p:nvPicPr>
          <p:cNvPr id="72708" name="Picture 2" descr="A hand with a triangle and exclamation mark&#10;&#10;Description automatically generated"/>
          <p:cNvPicPr>
            <a:picLocks noChangeAspect="1"/>
          </p:cNvPicPr>
          <p:nvPr/>
        </p:nvPicPr>
        <p:blipFill>
          <a:blip r:embed="rId3"/>
          <a:srcRect/>
          <a:stretch>
            <a:fillRect/>
          </a:stretch>
        </p:blipFill>
        <p:spPr bwMode="auto">
          <a:xfrm>
            <a:off x="6578600" y="2568575"/>
            <a:ext cx="1693863" cy="169545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Campaign 2013 - Wide 1">
        <a:dk1>
          <a:srgbClr val="003399"/>
        </a:dk1>
        <a:lt1>
          <a:srgbClr val="FFFFFF"/>
        </a:lt1>
        <a:dk2>
          <a:srgbClr val="000000"/>
        </a:dk2>
        <a:lt2>
          <a:srgbClr val="FFFFFF"/>
        </a:lt2>
        <a:accent1>
          <a:srgbClr val="003399"/>
        </a:accent1>
        <a:accent2>
          <a:srgbClr val="ACC700"/>
        </a:accent2>
        <a:accent3>
          <a:srgbClr val="AAAAAA"/>
        </a:accent3>
        <a:accent4>
          <a:srgbClr val="DADADA"/>
        </a:accent4>
        <a:accent5>
          <a:srgbClr val="AAADCA"/>
        </a:accent5>
        <a:accent6>
          <a:srgbClr val="9BB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UOSHA Campaign 2023.potx" id="{A79D0A1D-58D6-425C-A3CD-3EA85C2414B0}" vid="{B7319273-C97C-46FF-B9AB-5DA0B1099CE0}"/>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Theme1 1">
        <a:dk1>
          <a:srgbClr val="003399"/>
        </a:dk1>
        <a:lt1>
          <a:srgbClr val="FFFFFF"/>
        </a:lt1>
        <a:dk2>
          <a:srgbClr val="000000"/>
        </a:dk2>
        <a:lt2>
          <a:srgbClr val="FFFFFF"/>
        </a:lt2>
        <a:accent1>
          <a:srgbClr val="003399"/>
        </a:accent1>
        <a:accent2>
          <a:srgbClr val="ACC700"/>
        </a:accent2>
        <a:accent3>
          <a:srgbClr val="AAAAAA"/>
        </a:accent3>
        <a:accent4>
          <a:srgbClr val="DADADA"/>
        </a:accent4>
        <a:accent5>
          <a:srgbClr val="AAADCA"/>
        </a:accent5>
        <a:accent6>
          <a:srgbClr val="9BB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1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1_Theme1 1">
        <a:dk1>
          <a:srgbClr val="003399"/>
        </a:dk1>
        <a:lt1>
          <a:srgbClr val="FFFFFF"/>
        </a:lt1>
        <a:dk2>
          <a:srgbClr val="000000"/>
        </a:dk2>
        <a:lt2>
          <a:srgbClr val="FFFFFF"/>
        </a:lt2>
        <a:accent1>
          <a:srgbClr val="003399"/>
        </a:accent1>
        <a:accent2>
          <a:srgbClr val="ACC700"/>
        </a:accent2>
        <a:accent3>
          <a:srgbClr val="AAAAAA"/>
        </a:accent3>
        <a:accent4>
          <a:srgbClr val="DADADA"/>
        </a:accent4>
        <a:accent5>
          <a:srgbClr val="AAADCA"/>
        </a:accent5>
        <a:accent6>
          <a:srgbClr val="9BB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4.xml><?xml version="1.0" encoding="utf-8"?>
<a:theme xmlns:a="http://schemas.openxmlformats.org/drawingml/2006/main" name="2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2_Theme1 1">
        <a:dk1>
          <a:srgbClr val="003399"/>
        </a:dk1>
        <a:lt1>
          <a:srgbClr val="FFFFFF"/>
        </a:lt1>
        <a:dk2>
          <a:srgbClr val="000000"/>
        </a:dk2>
        <a:lt2>
          <a:srgbClr val="FFFFFF"/>
        </a:lt2>
        <a:accent1>
          <a:srgbClr val="003399"/>
        </a:accent1>
        <a:accent2>
          <a:srgbClr val="ACC700"/>
        </a:accent2>
        <a:accent3>
          <a:srgbClr val="AAAAAA"/>
        </a:accent3>
        <a:accent4>
          <a:srgbClr val="DADADA"/>
        </a:accent4>
        <a:accent5>
          <a:srgbClr val="AAADCA"/>
        </a:accent5>
        <a:accent6>
          <a:srgbClr val="9BB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71CB63F8755F448BFF3CFEA665A37CA" ma:contentTypeVersion="12" ma:contentTypeDescription="Create a new document." ma:contentTypeScope="" ma:versionID="d4d8f5f6e15e4ce6ec3ce575126ce1cc">
  <xsd:schema xmlns:xsd="http://www.w3.org/2001/XMLSchema" xmlns:xs="http://www.w3.org/2001/XMLSchema" xmlns:p="http://schemas.microsoft.com/office/2006/metadata/properties" xmlns:ns3="3cfffb5c-8c4d-4104-81b5-313d36814069" xmlns:ns4="84695653-c5a5-4040-809d-b2d9b75ae790" targetNamespace="http://schemas.microsoft.com/office/2006/metadata/properties" ma:root="true" ma:fieldsID="3717a994dc71c81aa1e5acb380e2a1d5" ns3:_="" ns4:_="">
    <xsd:import namespace="3cfffb5c-8c4d-4104-81b5-313d36814069"/>
    <xsd:import namespace="84695653-c5a5-4040-809d-b2d9b75ae79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_activity"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fffb5c-8c4d-4104-81b5-313d3681406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695653-c5a5-4040-809d-b2d9b75ae79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4695653-c5a5-4040-809d-b2d9b75ae790" xsi:nil="true"/>
  </documentManagement>
</p:properties>
</file>

<file path=customXml/itemProps1.xml><?xml version="1.0" encoding="utf-8"?>
<ds:datastoreItem xmlns:ds="http://schemas.openxmlformats.org/officeDocument/2006/customXml" ds:itemID="{546758D5-D3E7-47B7-BB8A-C369B4EDF629}">
  <ds:schemaRefs>
    <ds:schemaRef ds:uri="http://schemas.microsoft.com/sharepoint/v3/contenttype/forms"/>
  </ds:schemaRefs>
</ds:datastoreItem>
</file>

<file path=customXml/itemProps2.xml><?xml version="1.0" encoding="utf-8"?>
<ds:datastoreItem xmlns:ds="http://schemas.openxmlformats.org/officeDocument/2006/customXml" ds:itemID="{9CFE1698-B829-4544-8DBC-44E1CB3C6C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fffb5c-8c4d-4104-81b5-313d36814069"/>
    <ds:schemaRef ds:uri="84695653-c5a5-4040-809d-b2d9b75ae7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6C4BED-50F6-4AF4-8627-948D0D29EB2C}">
  <ds:schemaRefs>
    <ds:schemaRef ds:uri="http://purl.org/dc/dcmitype/"/>
    <ds:schemaRef ds:uri="http://schemas.microsoft.com/office/2006/documentManagement/types"/>
    <ds:schemaRef ds:uri="http://schemas.openxmlformats.org/package/2006/metadata/core-properties"/>
    <ds:schemaRef ds:uri="http://purl.org/dc/elements/1.1/"/>
    <ds:schemaRef ds:uri="http://purl.org/dc/terms/"/>
    <ds:schemaRef ds:uri="http://schemas.microsoft.com/office/infopath/2007/PartnerControls"/>
    <ds:schemaRef ds:uri="84695653-c5a5-4040-809d-b2d9b75ae790"/>
    <ds:schemaRef ds:uri="3cfffb5c-8c4d-4104-81b5-313d36814069"/>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6030</TotalTime>
  <Words>3104</Words>
  <Application>Microsoft Office PowerPoint</Application>
  <PresentationFormat>On-screen Show (16:9)</PresentationFormat>
  <Paragraphs>231</Paragraphs>
  <Slides>18</Slides>
  <Notes>17</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18</vt:i4>
      </vt:variant>
    </vt:vector>
  </HeadingPairs>
  <TitlesOfParts>
    <vt:vector size="31" baseType="lpstr">
      <vt:lpstr>SimSun</vt:lpstr>
      <vt:lpstr>Aptos</vt:lpstr>
      <vt:lpstr>Arial</vt:lpstr>
      <vt:lpstr>Calibri</vt:lpstr>
      <vt:lpstr>Courier New</vt:lpstr>
      <vt:lpstr>Times New Roman</vt:lpstr>
      <vt:lpstr>Trebuchet MS</vt:lpstr>
      <vt:lpstr>Verdana</vt:lpstr>
      <vt:lpstr>Wingdings</vt:lpstr>
      <vt:lpstr>EUOSHA Campaign 2013 - Wide</vt:lpstr>
      <vt:lpstr>Theme1</vt:lpstr>
      <vt:lpstr>1_Theme1</vt:lpstr>
      <vt:lpstr>2_Theme1</vt:lpstr>
      <vt:lpstr>LOCURI DE MUNCĂ SIGURE ȘI SĂNĂTOASE ÎN ERA DIGITALĂ  Campania „Locuri de muncă sigure și sănătoase” 2023-2025</vt:lpstr>
      <vt:lpstr>Prezentare generală</vt:lpstr>
      <vt:lpstr>Definiții</vt:lpstr>
      <vt:lpstr>PowerPoint Presentation</vt:lpstr>
      <vt:lpstr>Date și cifre – Utilizarea tehnologiilor digitale</vt:lpstr>
      <vt:lpstr>PowerPoint Presentation</vt:lpstr>
      <vt:lpstr>PowerPoint Presentation</vt:lpstr>
      <vt:lpstr>Date și cifre – Expunerea la riscuri psihosociale</vt:lpstr>
      <vt:lpstr>PowerPoint Presentation</vt:lpstr>
      <vt:lpstr>PowerPoint Presentation</vt:lpstr>
      <vt:lpstr>Participarea lucrătorilor: o piatră de temelie a prevenției în SSM</vt:lpstr>
      <vt:lpstr>Principalii factori de succes pentru SSM – cazuri reale</vt:lpstr>
      <vt:lpstr>Principalii factori de succes pentru SSM – cazuri reale</vt:lpstr>
      <vt:lpstr>Principalii factori de succes pentru SSM – gestionarea lucrătorilor pe bază de IA la locul de muncă </vt:lpstr>
      <vt:lpstr>PowerPoint Presentation</vt:lpstr>
      <vt:lpstr>PowerPoint Presentation</vt:lpstr>
      <vt:lpstr>Resurse</vt:lpstr>
      <vt:lpstr>Drepturi de autor</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CDT</dc:creator>
  <cp:lastModifiedBy>Teresa CARDÁS</cp:lastModifiedBy>
  <cp:revision>294</cp:revision>
  <dcterms:created xsi:type="dcterms:W3CDTF">2023-01-17T17:15:32Z</dcterms:created>
  <dcterms:modified xsi:type="dcterms:W3CDTF">2025-02-20T12:40:27Z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0x010100171CB63F8755F448BFF3CFEA665A37CA</vt:lpwstr>
  </property>
  <property fmtid="{D5CDD505-2E9C-101B-9397-08002B2CF9AE}" pid="3" name="_activity">
    <vt:lpwstr/>
  </property>
</Properties>
</file>