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4"/>
    <p:sldMasterId id="2147483838" r:id="rId5"/>
    <p:sldMasterId id="2147483851" r:id="rId6"/>
    <p:sldMasterId id="2147483866" r:id="rId7"/>
  </p:sldMasterIdLst>
  <p:notesMasterIdLst>
    <p:notesMasterId r:id="rId26"/>
  </p:notesMasterIdLst>
  <p:sldIdLst>
    <p:sldId id="476" r:id="rId8"/>
    <p:sldId id="455" r:id="rId9"/>
    <p:sldId id="331" r:id="rId10"/>
    <p:sldId id="458" r:id="rId11"/>
    <p:sldId id="773" r:id="rId12"/>
    <p:sldId id="461" r:id="rId13"/>
    <p:sldId id="325" r:id="rId14"/>
    <p:sldId id="775" r:id="rId15"/>
    <p:sldId id="470" r:id="rId16"/>
    <p:sldId id="772" r:id="rId17"/>
    <p:sldId id="420" r:id="rId18"/>
    <p:sldId id="777" r:id="rId19"/>
    <p:sldId id="778" r:id="rId20"/>
    <p:sldId id="779" r:id="rId21"/>
    <p:sldId id="768" r:id="rId22"/>
    <p:sldId id="474" r:id="rId23"/>
    <p:sldId id="475" r:id="rId24"/>
    <p:sldId id="780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4A710-5839-6FF8-28B9-1AC30E9627CA}" name="EU-OSHA" initials="MaC" userId="EU-OSHA" providerId="None"/>
  <p188:author id="{EB7A7783-83E6-5AF5-C374-ABC101373D56}" name="Rory HARRINGTON" initials="RH" userId="S::harrington@osha.europa.eu::d569cd07-5a89-4f8f-87e5-9cb6b4be315e" providerId="AD"/>
  <p188:author id="{B233379E-20E6-5B06-554F-6D3CCB4F801D}" name="Emmanuelle BRUN" initials="EB" userId="S::brun@osha.europa.eu::5f68e420-c964-4126-a3d9-a6eab142e78f" providerId="AD"/>
  <p188:author id="{D972DAC6-3877-2B9C-E77E-2ABD50148D8A}" name="Marta URRUTIA" initials="MU" userId="S::urrutia@osha.europa.eu::5f8685cd-4754-4eba-9f14-470da4a7d9a9" providerId="AD"/>
  <p188:author id="{813D85CD-236E-1E04-ACE1-484A39DB15B5}" name="Nahia NEBRA - COMM. &amp; WEB Assistant" initials="NN" userId="S::nebra@ext.osha.europa.eu::d36bbef6-7609-4688-93a8-bd0b74285ca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zabela Izdebska" initials="II" lastIdx="19" clrIdx="0">
    <p:extLst>
      <p:ext uri="{19B8F6BF-5375-455C-9EA6-DF929625EA0E}">
        <p15:presenceInfo xmlns:p15="http://schemas.microsoft.com/office/powerpoint/2012/main" userId="Izabela Izdebs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AC0"/>
    <a:srgbClr val="ACC700"/>
    <a:srgbClr val="003399"/>
    <a:srgbClr val="899E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85879" autoAdjust="0"/>
  </p:normalViewPr>
  <p:slideViewPr>
    <p:cSldViewPr>
      <p:cViewPr varScale="1">
        <p:scale>
          <a:sx n="80" d="100"/>
          <a:sy n="80" d="100"/>
        </p:scale>
        <p:origin x="52" y="1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Y.dom\SHARED\COMMONPROJECTS\Operational%20activities\4.7%20Awareness%20raising%20&amp;%20Comm%202017\Publications\1329-HWC%202023-2025%20General%20Power%20Point\Manuscript\Workplaces%20by%20type%20of%20digital%20technology%20P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9736853988429"/>
          <c:y val="6.8876497211370014E-2"/>
          <c:w val="0.68226429143792156"/>
          <c:h val="0.83536338858233461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Sheet2!$C$2</c:f>
              <c:strCache>
                <c:ptCount val="1"/>
                <c:pt idx="0">
                  <c:v>Time pressure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Sheet2!$D$3:$D$14</c:f>
              <c:numCache>
                <c:formatCode>General</c:formatCode>
                <c:ptCount val="12"/>
                <c:pt idx="0">
                  <c:v>14.9</c:v>
                </c:pt>
                <c:pt idx="1">
                  <c:v>18.3</c:v>
                </c:pt>
                <c:pt idx="2">
                  <c:v>12.4</c:v>
                </c:pt>
                <c:pt idx="3">
                  <c:v>19.5</c:v>
                </c:pt>
                <c:pt idx="4">
                  <c:v>17.600000000000001</c:v>
                </c:pt>
                <c:pt idx="5">
                  <c:v>22.6</c:v>
                </c:pt>
                <c:pt idx="6" formatCode="0.0">
                  <c:v>17</c:v>
                </c:pt>
                <c:pt idx="7" formatCode="0.0">
                  <c:v>24</c:v>
                </c:pt>
                <c:pt idx="8">
                  <c:v>17.100000000000001</c:v>
                </c:pt>
                <c:pt idx="9">
                  <c:v>26.2</c:v>
                </c:pt>
                <c:pt idx="10">
                  <c:v>17.600000000000001</c:v>
                </c:pt>
                <c:pt idx="11">
                  <c:v>22.4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E2-4E08-9863-1BE44122A24C}"/>
            </c:ext>
          </c:extLst>
        </c:ser>
        <c:ser>
          <c:idx val="0"/>
          <c:order val="1"/>
          <c:tx>
            <c:strRef>
              <c:f>Sheet2!$D$2</c:f>
              <c:strCache>
                <c:ptCount val="1"/>
                <c:pt idx="0">
                  <c:v>Poor communication or cooperation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Sheet2!$C$3:$C$14</c:f>
              <c:numCache>
                <c:formatCode>General</c:formatCode>
                <c:ptCount val="12"/>
                <c:pt idx="0">
                  <c:v>38.200000000000003</c:v>
                </c:pt>
                <c:pt idx="1">
                  <c:v>45.9</c:v>
                </c:pt>
                <c:pt idx="2">
                  <c:v>33.1</c:v>
                </c:pt>
                <c:pt idx="3">
                  <c:v>48.5</c:v>
                </c:pt>
                <c:pt idx="4">
                  <c:v>44.7</c:v>
                </c:pt>
                <c:pt idx="5">
                  <c:v>50.8</c:v>
                </c:pt>
                <c:pt idx="6">
                  <c:v>43.6</c:v>
                </c:pt>
                <c:pt idx="7">
                  <c:v>54.5</c:v>
                </c:pt>
                <c:pt idx="8">
                  <c:v>43.8</c:v>
                </c:pt>
                <c:pt idx="9">
                  <c:v>57.1</c:v>
                </c:pt>
                <c:pt idx="10">
                  <c:v>44.2</c:v>
                </c:pt>
                <c:pt idx="11">
                  <c:v>57.8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E2-4E08-9863-1BE44122A24C}"/>
            </c:ext>
          </c:extLst>
        </c:ser>
        <c:ser>
          <c:idx val="2"/>
          <c:order val="2"/>
          <c:tx>
            <c:strRef>
              <c:f>Sheet2!$E$2</c:f>
              <c:strCache>
                <c:ptCount val="1"/>
                <c:pt idx="0">
                  <c:v>Job insecurity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Sheet2!$E$3:$E$14</c:f>
              <c:numCache>
                <c:formatCode>General</c:formatCode>
                <c:ptCount val="12"/>
                <c:pt idx="0">
                  <c:v>9.9</c:v>
                </c:pt>
                <c:pt idx="1">
                  <c:v>11.2</c:v>
                </c:pt>
                <c:pt idx="2">
                  <c:v>8.1</c:v>
                </c:pt>
                <c:pt idx="3">
                  <c:v>11.9</c:v>
                </c:pt>
                <c:pt idx="4">
                  <c:v>10.8</c:v>
                </c:pt>
                <c:pt idx="5" formatCode="0.0">
                  <c:v>16</c:v>
                </c:pt>
                <c:pt idx="6">
                  <c:v>10.4</c:v>
                </c:pt>
                <c:pt idx="7">
                  <c:v>15.4</c:v>
                </c:pt>
                <c:pt idx="8">
                  <c:v>10.3</c:v>
                </c:pt>
                <c:pt idx="9">
                  <c:v>18.899999999999999</c:v>
                </c:pt>
                <c:pt idx="10">
                  <c:v>10.9</c:v>
                </c:pt>
                <c:pt idx="11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E2-4E08-9863-1BE44122A24C}"/>
            </c:ext>
          </c:extLst>
        </c:ser>
        <c:ser>
          <c:idx val="3"/>
          <c:order val="3"/>
          <c:tx>
            <c:strRef>
              <c:f>Sheet2!$F$2</c:f>
              <c:strCache>
                <c:ptCount val="1"/>
                <c:pt idx="0">
                  <c:v>Long or irregular working hours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Sheet2!$F$3:$F$14</c:f>
              <c:numCache>
                <c:formatCode>0.0</c:formatCode>
                <c:ptCount val="12"/>
                <c:pt idx="0" formatCode="General">
                  <c:v>24.2</c:v>
                </c:pt>
                <c:pt idx="1">
                  <c:v>21</c:v>
                </c:pt>
                <c:pt idx="2" formatCode="General">
                  <c:v>16.600000000000001</c:v>
                </c:pt>
                <c:pt idx="3">
                  <c:v>23</c:v>
                </c:pt>
                <c:pt idx="4" formatCode="General">
                  <c:v>21.2</c:v>
                </c:pt>
                <c:pt idx="5" formatCode="General">
                  <c:v>27.9</c:v>
                </c:pt>
                <c:pt idx="6" formatCode="General">
                  <c:v>20.8</c:v>
                </c:pt>
                <c:pt idx="7" formatCode="General">
                  <c:v>26.1</c:v>
                </c:pt>
                <c:pt idx="8" formatCode="General">
                  <c:v>20.9</c:v>
                </c:pt>
                <c:pt idx="9" formatCode="General">
                  <c:v>28.2</c:v>
                </c:pt>
                <c:pt idx="10">
                  <c:v>21</c:v>
                </c:pt>
                <c:pt idx="11" formatCode="General">
                  <c:v>31.2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E2-4E08-9863-1BE44122A2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00743880"/>
        <c:axId val="300741920"/>
      </c:barChart>
      <c:catAx>
        <c:axId val="30074388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00741920"/>
        <c:crosses val="autoZero"/>
        <c:auto val="1"/>
        <c:lblAlgn val="ctr"/>
        <c:lblOffset val="100"/>
        <c:noMultiLvlLbl val="0"/>
      </c:catAx>
      <c:valAx>
        <c:axId val="30074192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0743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594774467703485E-2"/>
          <c:y val="0.90299145771624822"/>
          <c:w val="0.92066021282702992"/>
          <c:h val="9.70085422837517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546F27-F10A-4DEE-BD30-013E90649F3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7C3997-705D-40AD-8942-96D24E66E7A4}">
      <dgm:prSet phldrT="[Text]" custT="1"/>
      <dgm:spPr/>
      <dgm:t>
        <a:bodyPr/>
        <a:lstStyle/>
        <a:p>
          <a:pPr>
            <a:buNone/>
          </a:pPr>
          <a:r>
            <a:rPr lang="pl-PL" sz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Brak przejrzystości co do sposobu działania i wykorzystania AIWM</a:t>
          </a:r>
        </a:p>
      </dgm:t>
    </dgm:pt>
    <dgm:pt modelId="{5FA424E0-C33B-44AE-98A0-6B21DE7EA8D6}" type="parTrans" cxnId="{8DBC0142-015A-4D36-8992-1F4C6A1D38EA}">
      <dgm:prSet/>
      <dgm:spPr/>
      <dgm:t>
        <a:bodyPr/>
        <a:lstStyle/>
        <a:p>
          <a:endParaRPr lang="en-GB" sz="1400"/>
        </a:p>
      </dgm:t>
    </dgm:pt>
    <dgm:pt modelId="{14E44F5C-3070-4F07-AFD4-BE1694CA4A71}" type="sibTrans" cxnId="{8DBC0142-015A-4D36-8992-1F4C6A1D38EA}">
      <dgm:prSet custT="1"/>
      <dgm:spPr/>
      <dgm:t>
        <a:bodyPr/>
        <a:lstStyle/>
        <a:p>
          <a:endParaRPr lang="en-GB" sz="1400"/>
        </a:p>
      </dgm:t>
    </dgm:pt>
    <dgm:pt modelId="{E7B658FE-3359-429B-BF48-BE5FEF6559CA}">
      <dgm:prSet phldrT="[Text]" custT="1"/>
      <dgm:spPr/>
      <dgm:t>
        <a:bodyPr/>
        <a:lstStyle/>
        <a:p>
          <a:r>
            <a:rPr lang="pl-PL" sz="1200" dirty="0"/>
            <a:t>Brak równowagi sił</a:t>
          </a:r>
        </a:p>
      </dgm:t>
    </dgm:pt>
    <dgm:pt modelId="{C908D53F-1673-4146-91CA-9F74D859EF2F}" type="parTrans" cxnId="{B9986F9C-F87B-483E-AF47-C2F3D6D8484C}">
      <dgm:prSet/>
      <dgm:spPr/>
      <dgm:t>
        <a:bodyPr/>
        <a:lstStyle/>
        <a:p>
          <a:endParaRPr lang="en-GB" sz="1400"/>
        </a:p>
      </dgm:t>
    </dgm:pt>
    <dgm:pt modelId="{69D8FCEE-DE11-4EC7-80D9-EAF8E9E73A3D}" type="sibTrans" cxnId="{B9986F9C-F87B-483E-AF47-C2F3D6D8484C}">
      <dgm:prSet custT="1"/>
      <dgm:spPr/>
      <dgm:t>
        <a:bodyPr/>
        <a:lstStyle/>
        <a:p>
          <a:endParaRPr lang="en-GB" sz="1400"/>
        </a:p>
      </dgm:t>
    </dgm:pt>
    <dgm:pt modelId="{6A56C84B-6B9D-41B2-9875-CEFCC59F7704}">
      <dgm:prSet phldrT="[Text]" custT="1"/>
      <dgm:spPr/>
      <dgm:t>
        <a:bodyPr/>
        <a:lstStyle/>
        <a:p>
          <a:r>
            <a:rPr lang="pl-PL" sz="1200" dirty="0"/>
            <a:t>Utrudnione uczestnictwo pracowników</a:t>
          </a:r>
        </a:p>
      </dgm:t>
    </dgm:pt>
    <dgm:pt modelId="{B5A5F9A4-248B-4D64-B1F0-3A47C2DFB83E}" type="parTrans" cxnId="{E7406464-EC75-4165-AE9C-B695FD65FBD7}">
      <dgm:prSet/>
      <dgm:spPr/>
      <dgm:t>
        <a:bodyPr/>
        <a:lstStyle/>
        <a:p>
          <a:endParaRPr lang="en-GB" sz="1400"/>
        </a:p>
      </dgm:t>
    </dgm:pt>
    <dgm:pt modelId="{560F175E-AD6F-46B3-9AA3-F6758A9D4E69}" type="sibTrans" cxnId="{E7406464-EC75-4165-AE9C-B695FD65FBD7}">
      <dgm:prSet/>
      <dgm:spPr/>
      <dgm:t>
        <a:bodyPr/>
        <a:lstStyle/>
        <a:p>
          <a:endParaRPr lang="en-GB" sz="1400"/>
        </a:p>
      </dgm:t>
    </dgm:pt>
    <dgm:pt modelId="{2AF1002E-55CB-4C17-AEA8-5D01FE1BFD48}" type="pres">
      <dgm:prSet presAssocID="{95546F27-F10A-4DEE-BD30-013E90649F37}" presName="Name0" presStyleCnt="0">
        <dgm:presLayoutVars>
          <dgm:dir/>
          <dgm:resizeHandles val="exact"/>
        </dgm:presLayoutVars>
      </dgm:prSet>
      <dgm:spPr/>
    </dgm:pt>
    <dgm:pt modelId="{D6F1C161-6A36-463B-AFF1-12EB7AEA5A5D}" type="pres">
      <dgm:prSet presAssocID="{C67C3997-705D-40AD-8942-96D24E66E7A4}" presName="node" presStyleLbl="node1" presStyleIdx="0" presStyleCnt="3" custScaleX="89530">
        <dgm:presLayoutVars>
          <dgm:bulletEnabled val="1"/>
        </dgm:presLayoutVars>
      </dgm:prSet>
      <dgm:spPr/>
    </dgm:pt>
    <dgm:pt modelId="{545C5C6A-5BFA-4B73-B7B4-24CF1D25AF9B}" type="pres">
      <dgm:prSet presAssocID="{14E44F5C-3070-4F07-AFD4-BE1694CA4A71}" presName="sibTrans" presStyleLbl="sibTrans2D1" presStyleIdx="0" presStyleCnt="2"/>
      <dgm:spPr/>
    </dgm:pt>
    <dgm:pt modelId="{AAAB6E7B-A519-4788-BD3D-93913A439653}" type="pres">
      <dgm:prSet presAssocID="{14E44F5C-3070-4F07-AFD4-BE1694CA4A71}" presName="connectorText" presStyleLbl="sibTrans2D1" presStyleIdx="0" presStyleCnt="2"/>
      <dgm:spPr/>
    </dgm:pt>
    <dgm:pt modelId="{73EBE4EC-A2EE-4693-9E61-8DB4CC80A5F4}" type="pres">
      <dgm:prSet presAssocID="{E7B658FE-3359-429B-BF48-BE5FEF6559CA}" presName="node" presStyleLbl="node1" presStyleIdx="1" presStyleCnt="3">
        <dgm:presLayoutVars>
          <dgm:bulletEnabled val="1"/>
        </dgm:presLayoutVars>
      </dgm:prSet>
      <dgm:spPr/>
    </dgm:pt>
    <dgm:pt modelId="{4FD0CCFA-7B09-459B-A190-B9706B684994}" type="pres">
      <dgm:prSet presAssocID="{69D8FCEE-DE11-4EC7-80D9-EAF8E9E73A3D}" presName="sibTrans" presStyleLbl="sibTrans2D1" presStyleIdx="1" presStyleCnt="2"/>
      <dgm:spPr/>
    </dgm:pt>
    <dgm:pt modelId="{3A3C0E4F-180E-45B5-B1A6-3E2B7D459930}" type="pres">
      <dgm:prSet presAssocID="{69D8FCEE-DE11-4EC7-80D9-EAF8E9E73A3D}" presName="connectorText" presStyleLbl="sibTrans2D1" presStyleIdx="1" presStyleCnt="2"/>
      <dgm:spPr/>
    </dgm:pt>
    <dgm:pt modelId="{55B0A345-CEC2-46A6-83BF-38D8885185EF}" type="pres">
      <dgm:prSet presAssocID="{6A56C84B-6B9D-41B2-9875-CEFCC59F7704}" presName="node" presStyleLbl="node1" presStyleIdx="2" presStyleCnt="3">
        <dgm:presLayoutVars>
          <dgm:bulletEnabled val="1"/>
        </dgm:presLayoutVars>
      </dgm:prSet>
      <dgm:spPr/>
    </dgm:pt>
  </dgm:ptLst>
  <dgm:cxnLst>
    <dgm:cxn modelId="{B0E2C114-E470-4C01-B423-665D5B5A3969}" type="presOf" srcId="{14E44F5C-3070-4F07-AFD4-BE1694CA4A71}" destId="{545C5C6A-5BFA-4B73-B7B4-24CF1D25AF9B}" srcOrd="0" destOrd="0" presId="urn:microsoft.com/office/officeart/2005/8/layout/process1"/>
    <dgm:cxn modelId="{8BDC9A5E-C6CF-4BAD-B29C-B5D0807345E9}" type="presOf" srcId="{C67C3997-705D-40AD-8942-96D24E66E7A4}" destId="{D6F1C161-6A36-463B-AFF1-12EB7AEA5A5D}" srcOrd="0" destOrd="0" presId="urn:microsoft.com/office/officeart/2005/8/layout/process1"/>
    <dgm:cxn modelId="{BE36405F-F269-430A-8DB6-A0A0809A1CF7}" type="presOf" srcId="{95546F27-F10A-4DEE-BD30-013E90649F37}" destId="{2AF1002E-55CB-4C17-AEA8-5D01FE1BFD48}" srcOrd="0" destOrd="0" presId="urn:microsoft.com/office/officeart/2005/8/layout/process1"/>
    <dgm:cxn modelId="{8DBC0142-015A-4D36-8992-1F4C6A1D38EA}" srcId="{95546F27-F10A-4DEE-BD30-013E90649F37}" destId="{C67C3997-705D-40AD-8942-96D24E66E7A4}" srcOrd="0" destOrd="0" parTransId="{5FA424E0-C33B-44AE-98A0-6B21DE7EA8D6}" sibTransId="{14E44F5C-3070-4F07-AFD4-BE1694CA4A71}"/>
    <dgm:cxn modelId="{E7406464-EC75-4165-AE9C-B695FD65FBD7}" srcId="{95546F27-F10A-4DEE-BD30-013E90649F37}" destId="{6A56C84B-6B9D-41B2-9875-CEFCC59F7704}" srcOrd="2" destOrd="0" parTransId="{B5A5F9A4-248B-4D64-B1F0-3A47C2DFB83E}" sibTransId="{560F175E-AD6F-46B3-9AA3-F6758A9D4E69}"/>
    <dgm:cxn modelId="{E7DEE44D-D4FF-4041-B77D-12B2EA77ADDA}" type="presOf" srcId="{69D8FCEE-DE11-4EC7-80D9-EAF8E9E73A3D}" destId="{3A3C0E4F-180E-45B5-B1A6-3E2B7D459930}" srcOrd="1" destOrd="0" presId="urn:microsoft.com/office/officeart/2005/8/layout/process1"/>
    <dgm:cxn modelId="{8F244681-4851-4473-AC3A-9F90A701634C}" type="presOf" srcId="{6A56C84B-6B9D-41B2-9875-CEFCC59F7704}" destId="{55B0A345-CEC2-46A6-83BF-38D8885185EF}" srcOrd="0" destOrd="0" presId="urn:microsoft.com/office/officeart/2005/8/layout/process1"/>
    <dgm:cxn modelId="{9E357085-5404-4FBE-A2F1-A26288D50F1E}" type="presOf" srcId="{14E44F5C-3070-4F07-AFD4-BE1694CA4A71}" destId="{AAAB6E7B-A519-4788-BD3D-93913A439653}" srcOrd="1" destOrd="0" presId="urn:microsoft.com/office/officeart/2005/8/layout/process1"/>
    <dgm:cxn modelId="{6A096887-3234-4505-9230-589E71ED115C}" type="presOf" srcId="{69D8FCEE-DE11-4EC7-80D9-EAF8E9E73A3D}" destId="{4FD0CCFA-7B09-459B-A190-B9706B684994}" srcOrd="0" destOrd="0" presId="urn:microsoft.com/office/officeart/2005/8/layout/process1"/>
    <dgm:cxn modelId="{B9986F9C-F87B-483E-AF47-C2F3D6D8484C}" srcId="{95546F27-F10A-4DEE-BD30-013E90649F37}" destId="{E7B658FE-3359-429B-BF48-BE5FEF6559CA}" srcOrd="1" destOrd="0" parTransId="{C908D53F-1673-4146-91CA-9F74D859EF2F}" sibTransId="{69D8FCEE-DE11-4EC7-80D9-EAF8E9E73A3D}"/>
    <dgm:cxn modelId="{4158FDFF-DAB0-4B70-81F5-352D786166EC}" type="presOf" srcId="{E7B658FE-3359-429B-BF48-BE5FEF6559CA}" destId="{73EBE4EC-A2EE-4693-9E61-8DB4CC80A5F4}" srcOrd="0" destOrd="0" presId="urn:microsoft.com/office/officeart/2005/8/layout/process1"/>
    <dgm:cxn modelId="{2D5ABCD5-C245-4B0A-918A-FAF8788B2F6B}" type="presParOf" srcId="{2AF1002E-55CB-4C17-AEA8-5D01FE1BFD48}" destId="{D6F1C161-6A36-463B-AFF1-12EB7AEA5A5D}" srcOrd="0" destOrd="0" presId="urn:microsoft.com/office/officeart/2005/8/layout/process1"/>
    <dgm:cxn modelId="{AB97B0A5-5532-4FEC-B7B2-10D88345CB02}" type="presParOf" srcId="{2AF1002E-55CB-4C17-AEA8-5D01FE1BFD48}" destId="{545C5C6A-5BFA-4B73-B7B4-24CF1D25AF9B}" srcOrd="1" destOrd="0" presId="urn:microsoft.com/office/officeart/2005/8/layout/process1"/>
    <dgm:cxn modelId="{164F25C8-8ED1-42E0-940F-8EE04CEFE7F9}" type="presParOf" srcId="{545C5C6A-5BFA-4B73-B7B4-24CF1D25AF9B}" destId="{AAAB6E7B-A519-4788-BD3D-93913A439653}" srcOrd="0" destOrd="0" presId="urn:microsoft.com/office/officeart/2005/8/layout/process1"/>
    <dgm:cxn modelId="{E457C613-962E-477B-BCA5-29DD4870713B}" type="presParOf" srcId="{2AF1002E-55CB-4C17-AEA8-5D01FE1BFD48}" destId="{73EBE4EC-A2EE-4693-9E61-8DB4CC80A5F4}" srcOrd="2" destOrd="0" presId="urn:microsoft.com/office/officeart/2005/8/layout/process1"/>
    <dgm:cxn modelId="{24977D51-8D43-42E9-A607-4B2C96654DA8}" type="presParOf" srcId="{2AF1002E-55CB-4C17-AEA8-5D01FE1BFD48}" destId="{4FD0CCFA-7B09-459B-A190-B9706B684994}" srcOrd="3" destOrd="0" presId="urn:microsoft.com/office/officeart/2005/8/layout/process1"/>
    <dgm:cxn modelId="{2DB59570-C10C-4AEA-988A-21E5CA79B00E}" type="presParOf" srcId="{4FD0CCFA-7B09-459B-A190-B9706B684994}" destId="{3A3C0E4F-180E-45B5-B1A6-3E2B7D459930}" srcOrd="0" destOrd="0" presId="urn:microsoft.com/office/officeart/2005/8/layout/process1"/>
    <dgm:cxn modelId="{7BBF60E6-AA04-4049-B3A1-1E1242BA7AB6}" type="presParOf" srcId="{2AF1002E-55CB-4C17-AEA8-5D01FE1BFD48}" destId="{55B0A345-CEC2-46A6-83BF-38D8885185E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546F27-F10A-4DEE-BD30-013E90649F3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7C3997-705D-40AD-8942-96D24E66E7A4}">
      <dgm:prSet phldrT="[Text]" custT="1"/>
      <dgm:spPr/>
      <dgm:t>
        <a:bodyPr/>
        <a:lstStyle/>
        <a:p>
          <a:pPr>
            <a:buNone/>
          </a:pPr>
          <a:r>
            <a:rPr lang="pl-PL" sz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Pracownicy są od siebie odizolowani</a:t>
          </a:r>
        </a:p>
      </dgm:t>
    </dgm:pt>
    <dgm:pt modelId="{5FA424E0-C33B-44AE-98A0-6B21DE7EA8D6}" type="parTrans" cxnId="{8DBC0142-015A-4D36-8992-1F4C6A1D38EA}">
      <dgm:prSet/>
      <dgm:spPr/>
      <dgm:t>
        <a:bodyPr/>
        <a:lstStyle/>
        <a:p>
          <a:endParaRPr lang="en-GB" sz="1400"/>
        </a:p>
      </dgm:t>
    </dgm:pt>
    <dgm:pt modelId="{14E44F5C-3070-4F07-AFD4-BE1694CA4A71}" type="sibTrans" cxnId="{8DBC0142-015A-4D36-8992-1F4C6A1D38EA}">
      <dgm:prSet custT="1"/>
      <dgm:spPr/>
      <dgm:t>
        <a:bodyPr/>
        <a:lstStyle/>
        <a:p>
          <a:endParaRPr lang="en-GB" sz="1400"/>
        </a:p>
      </dgm:t>
    </dgm:pt>
    <dgm:pt modelId="{E7B658FE-3359-429B-BF48-BE5FEF6559CA}">
      <dgm:prSet phldrT="[Text]" custT="1"/>
      <dgm:spPr/>
      <dgm:t>
        <a:bodyPr/>
        <a:lstStyle/>
        <a:p>
          <a:r>
            <a:rPr lang="pl-PL" sz="1200" dirty="0"/>
            <a:t>Uniemożliwiona reprezentacja zbiorowa</a:t>
          </a:r>
        </a:p>
      </dgm:t>
    </dgm:pt>
    <dgm:pt modelId="{C908D53F-1673-4146-91CA-9F74D859EF2F}" type="parTrans" cxnId="{B9986F9C-F87B-483E-AF47-C2F3D6D8484C}">
      <dgm:prSet/>
      <dgm:spPr/>
      <dgm:t>
        <a:bodyPr/>
        <a:lstStyle/>
        <a:p>
          <a:endParaRPr lang="en-GB" sz="1400"/>
        </a:p>
      </dgm:t>
    </dgm:pt>
    <dgm:pt modelId="{69D8FCEE-DE11-4EC7-80D9-EAF8E9E73A3D}" type="sibTrans" cxnId="{B9986F9C-F87B-483E-AF47-C2F3D6D8484C}">
      <dgm:prSet custT="1"/>
      <dgm:spPr/>
      <dgm:t>
        <a:bodyPr/>
        <a:lstStyle/>
        <a:p>
          <a:endParaRPr lang="en-GB" sz="1400"/>
        </a:p>
      </dgm:t>
    </dgm:pt>
    <dgm:pt modelId="{6A56C84B-6B9D-41B2-9875-CEFCC59F7704}">
      <dgm:prSet phldrT="[Text]" custT="1"/>
      <dgm:spPr/>
      <dgm:t>
        <a:bodyPr/>
        <a:lstStyle/>
        <a:p>
          <a:r>
            <a:rPr lang="pl-PL" sz="1200" dirty="0"/>
            <a:t>Uniemożliwiony dialog społeczny</a:t>
          </a:r>
        </a:p>
      </dgm:t>
    </dgm:pt>
    <dgm:pt modelId="{B5A5F9A4-248B-4D64-B1F0-3A47C2DFB83E}" type="parTrans" cxnId="{E7406464-EC75-4165-AE9C-B695FD65FBD7}">
      <dgm:prSet/>
      <dgm:spPr/>
      <dgm:t>
        <a:bodyPr/>
        <a:lstStyle/>
        <a:p>
          <a:endParaRPr lang="en-GB" sz="1400"/>
        </a:p>
      </dgm:t>
    </dgm:pt>
    <dgm:pt modelId="{560F175E-AD6F-46B3-9AA3-F6758A9D4E69}" type="sibTrans" cxnId="{E7406464-EC75-4165-AE9C-B695FD65FBD7}">
      <dgm:prSet/>
      <dgm:spPr/>
      <dgm:t>
        <a:bodyPr/>
        <a:lstStyle/>
        <a:p>
          <a:endParaRPr lang="en-GB" sz="1400"/>
        </a:p>
      </dgm:t>
    </dgm:pt>
    <dgm:pt modelId="{D3F700B2-84A1-43B6-84E5-BCDC0665A767}" type="pres">
      <dgm:prSet presAssocID="{95546F27-F10A-4DEE-BD30-013E90649F37}" presName="Name0" presStyleCnt="0">
        <dgm:presLayoutVars>
          <dgm:dir/>
          <dgm:resizeHandles val="exact"/>
        </dgm:presLayoutVars>
      </dgm:prSet>
      <dgm:spPr/>
    </dgm:pt>
    <dgm:pt modelId="{9A3753B4-81BD-4BFC-BD97-61C2777A60C8}" type="pres">
      <dgm:prSet presAssocID="{C67C3997-705D-40AD-8942-96D24E66E7A4}" presName="node" presStyleLbl="node1" presStyleIdx="0" presStyleCnt="3" custScaleX="89405" custScaleY="98409">
        <dgm:presLayoutVars>
          <dgm:bulletEnabled val="1"/>
        </dgm:presLayoutVars>
      </dgm:prSet>
      <dgm:spPr/>
    </dgm:pt>
    <dgm:pt modelId="{DAACD176-4677-4F91-B739-F414E4F64834}" type="pres">
      <dgm:prSet presAssocID="{14E44F5C-3070-4F07-AFD4-BE1694CA4A71}" presName="sibTrans" presStyleLbl="sibTrans2D1" presStyleIdx="0" presStyleCnt="2"/>
      <dgm:spPr/>
    </dgm:pt>
    <dgm:pt modelId="{2368CD19-1971-415D-8FA6-5C08AEC0F878}" type="pres">
      <dgm:prSet presAssocID="{14E44F5C-3070-4F07-AFD4-BE1694CA4A71}" presName="connectorText" presStyleLbl="sibTrans2D1" presStyleIdx="0" presStyleCnt="2"/>
      <dgm:spPr/>
    </dgm:pt>
    <dgm:pt modelId="{72BADB8B-71EF-430F-B5BE-01839C866BDF}" type="pres">
      <dgm:prSet presAssocID="{E7B658FE-3359-429B-BF48-BE5FEF6559CA}" presName="node" presStyleLbl="node1" presStyleIdx="1" presStyleCnt="3">
        <dgm:presLayoutVars>
          <dgm:bulletEnabled val="1"/>
        </dgm:presLayoutVars>
      </dgm:prSet>
      <dgm:spPr/>
    </dgm:pt>
    <dgm:pt modelId="{811EA7EC-2923-4AA3-8528-89881C54DDAB}" type="pres">
      <dgm:prSet presAssocID="{69D8FCEE-DE11-4EC7-80D9-EAF8E9E73A3D}" presName="sibTrans" presStyleLbl="sibTrans2D1" presStyleIdx="1" presStyleCnt="2"/>
      <dgm:spPr/>
    </dgm:pt>
    <dgm:pt modelId="{8E44C1C7-8603-40BB-B637-14F523870C7B}" type="pres">
      <dgm:prSet presAssocID="{69D8FCEE-DE11-4EC7-80D9-EAF8E9E73A3D}" presName="connectorText" presStyleLbl="sibTrans2D1" presStyleIdx="1" presStyleCnt="2"/>
      <dgm:spPr/>
    </dgm:pt>
    <dgm:pt modelId="{4553905A-3E73-4A3D-B9DE-F4865AAED54E}" type="pres">
      <dgm:prSet presAssocID="{6A56C84B-6B9D-41B2-9875-CEFCC59F7704}" presName="node" presStyleLbl="node1" presStyleIdx="2" presStyleCnt="3">
        <dgm:presLayoutVars>
          <dgm:bulletEnabled val="1"/>
        </dgm:presLayoutVars>
      </dgm:prSet>
      <dgm:spPr/>
    </dgm:pt>
  </dgm:ptLst>
  <dgm:cxnLst>
    <dgm:cxn modelId="{E892D308-9CF4-4249-8168-DE02F6BC3CEA}" type="presOf" srcId="{95546F27-F10A-4DEE-BD30-013E90649F37}" destId="{D3F700B2-84A1-43B6-84E5-BCDC0665A767}" srcOrd="0" destOrd="0" presId="urn:microsoft.com/office/officeart/2005/8/layout/process1"/>
    <dgm:cxn modelId="{5C4D9C1E-A501-49B9-81AA-C18BFBBF32EE}" type="presOf" srcId="{C67C3997-705D-40AD-8942-96D24E66E7A4}" destId="{9A3753B4-81BD-4BFC-BD97-61C2777A60C8}" srcOrd="0" destOrd="0" presId="urn:microsoft.com/office/officeart/2005/8/layout/process1"/>
    <dgm:cxn modelId="{2863D32B-DDA0-4778-AB7C-4606A8A0516D}" type="presOf" srcId="{69D8FCEE-DE11-4EC7-80D9-EAF8E9E73A3D}" destId="{811EA7EC-2923-4AA3-8528-89881C54DDAB}" srcOrd="0" destOrd="0" presId="urn:microsoft.com/office/officeart/2005/8/layout/process1"/>
    <dgm:cxn modelId="{F048BA2C-E33F-429D-8EB2-78943FE80B4F}" type="presOf" srcId="{6A56C84B-6B9D-41B2-9875-CEFCC59F7704}" destId="{4553905A-3E73-4A3D-B9DE-F4865AAED54E}" srcOrd="0" destOrd="0" presId="urn:microsoft.com/office/officeart/2005/8/layout/process1"/>
    <dgm:cxn modelId="{096A292F-AD72-4C2F-BBCA-9716EE88A5C0}" type="presOf" srcId="{69D8FCEE-DE11-4EC7-80D9-EAF8E9E73A3D}" destId="{8E44C1C7-8603-40BB-B637-14F523870C7B}" srcOrd="1" destOrd="0" presId="urn:microsoft.com/office/officeart/2005/8/layout/process1"/>
    <dgm:cxn modelId="{8DBC0142-015A-4D36-8992-1F4C6A1D38EA}" srcId="{95546F27-F10A-4DEE-BD30-013E90649F37}" destId="{C67C3997-705D-40AD-8942-96D24E66E7A4}" srcOrd="0" destOrd="0" parTransId="{5FA424E0-C33B-44AE-98A0-6B21DE7EA8D6}" sibTransId="{14E44F5C-3070-4F07-AFD4-BE1694CA4A71}"/>
    <dgm:cxn modelId="{E7406464-EC75-4165-AE9C-B695FD65FBD7}" srcId="{95546F27-F10A-4DEE-BD30-013E90649F37}" destId="{6A56C84B-6B9D-41B2-9875-CEFCC59F7704}" srcOrd="2" destOrd="0" parTransId="{B5A5F9A4-248B-4D64-B1F0-3A47C2DFB83E}" sibTransId="{560F175E-AD6F-46B3-9AA3-F6758A9D4E69}"/>
    <dgm:cxn modelId="{B9986F9C-F87B-483E-AF47-C2F3D6D8484C}" srcId="{95546F27-F10A-4DEE-BD30-013E90649F37}" destId="{E7B658FE-3359-429B-BF48-BE5FEF6559CA}" srcOrd="1" destOrd="0" parTransId="{C908D53F-1673-4146-91CA-9F74D859EF2F}" sibTransId="{69D8FCEE-DE11-4EC7-80D9-EAF8E9E73A3D}"/>
    <dgm:cxn modelId="{FEC520C5-A546-4EFE-ABCD-0E8D96462B96}" type="presOf" srcId="{E7B658FE-3359-429B-BF48-BE5FEF6559CA}" destId="{72BADB8B-71EF-430F-B5BE-01839C866BDF}" srcOrd="0" destOrd="0" presId="urn:microsoft.com/office/officeart/2005/8/layout/process1"/>
    <dgm:cxn modelId="{3DB5E6EF-3527-4D0D-981F-AAF440D4C133}" type="presOf" srcId="{14E44F5C-3070-4F07-AFD4-BE1694CA4A71}" destId="{2368CD19-1971-415D-8FA6-5C08AEC0F878}" srcOrd="1" destOrd="0" presId="urn:microsoft.com/office/officeart/2005/8/layout/process1"/>
    <dgm:cxn modelId="{76F13DF6-E5D1-4A85-9894-EED09793507A}" type="presOf" srcId="{14E44F5C-3070-4F07-AFD4-BE1694CA4A71}" destId="{DAACD176-4677-4F91-B739-F414E4F64834}" srcOrd="0" destOrd="0" presId="urn:microsoft.com/office/officeart/2005/8/layout/process1"/>
    <dgm:cxn modelId="{C45B1B54-EFC4-4F39-8F63-3F004A66E1E5}" type="presParOf" srcId="{D3F700B2-84A1-43B6-84E5-BCDC0665A767}" destId="{9A3753B4-81BD-4BFC-BD97-61C2777A60C8}" srcOrd="0" destOrd="0" presId="urn:microsoft.com/office/officeart/2005/8/layout/process1"/>
    <dgm:cxn modelId="{55B2A266-32D6-429E-8AC7-26B21A9134D3}" type="presParOf" srcId="{D3F700B2-84A1-43B6-84E5-BCDC0665A767}" destId="{DAACD176-4677-4F91-B739-F414E4F64834}" srcOrd="1" destOrd="0" presId="urn:microsoft.com/office/officeart/2005/8/layout/process1"/>
    <dgm:cxn modelId="{F3BDFA0D-90B4-45BE-BE54-9408BD5F921F}" type="presParOf" srcId="{DAACD176-4677-4F91-B739-F414E4F64834}" destId="{2368CD19-1971-415D-8FA6-5C08AEC0F878}" srcOrd="0" destOrd="0" presId="urn:microsoft.com/office/officeart/2005/8/layout/process1"/>
    <dgm:cxn modelId="{A972B976-2EEF-4701-805F-5CB93F7943D9}" type="presParOf" srcId="{D3F700B2-84A1-43B6-84E5-BCDC0665A767}" destId="{72BADB8B-71EF-430F-B5BE-01839C866BDF}" srcOrd="2" destOrd="0" presId="urn:microsoft.com/office/officeart/2005/8/layout/process1"/>
    <dgm:cxn modelId="{702F0541-694E-4AB0-BCA9-153C70087D8F}" type="presParOf" srcId="{D3F700B2-84A1-43B6-84E5-BCDC0665A767}" destId="{811EA7EC-2923-4AA3-8528-89881C54DDAB}" srcOrd="3" destOrd="0" presId="urn:microsoft.com/office/officeart/2005/8/layout/process1"/>
    <dgm:cxn modelId="{63513DE7-F91D-403C-9D99-F6EDDCDEDF96}" type="presParOf" srcId="{811EA7EC-2923-4AA3-8528-89881C54DDAB}" destId="{8E44C1C7-8603-40BB-B637-14F523870C7B}" srcOrd="0" destOrd="0" presId="urn:microsoft.com/office/officeart/2005/8/layout/process1"/>
    <dgm:cxn modelId="{790150C4-7B3C-427F-A5CA-AC8A08BCB26E}" type="presParOf" srcId="{D3F700B2-84A1-43B6-84E5-BCDC0665A767}" destId="{4553905A-3E73-4A3D-B9DE-F4865AAED54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1C161-6A36-463B-AFF1-12EB7AEA5A5D}">
      <dsp:nvSpPr>
        <dsp:cNvPr id="0" name=""/>
        <dsp:cNvSpPr/>
      </dsp:nvSpPr>
      <dsp:spPr>
        <a:xfrm>
          <a:off x="1447" y="458414"/>
          <a:ext cx="1786888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Brak przejrzystości co do sposobu działania i wykorzystania AIWM</a:t>
          </a:r>
        </a:p>
      </dsp:txBody>
      <dsp:txXfrm>
        <a:off x="36521" y="493488"/>
        <a:ext cx="1716740" cy="1127364"/>
      </dsp:txXfrm>
    </dsp:sp>
    <dsp:sp modelId="{545C5C6A-5BFA-4B73-B7B4-24CF1D25AF9B}">
      <dsp:nvSpPr>
        <dsp:cNvPr id="0" name=""/>
        <dsp:cNvSpPr/>
      </dsp:nvSpPr>
      <dsp:spPr>
        <a:xfrm>
          <a:off x="1987921" y="80968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987921" y="908678"/>
        <a:ext cx="296185" cy="296983"/>
      </dsp:txXfrm>
    </dsp:sp>
    <dsp:sp modelId="{73EBE4EC-A2EE-4693-9E61-8DB4CC80A5F4}">
      <dsp:nvSpPr>
        <dsp:cNvPr id="0" name=""/>
        <dsp:cNvSpPr/>
      </dsp:nvSpPr>
      <dsp:spPr>
        <a:xfrm>
          <a:off x="2586677" y="458414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Brak równowagi sił</a:t>
          </a:r>
        </a:p>
      </dsp:txBody>
      <dsp:txXfrm>
        <a:off x="2621751" y="493488"/>
        <a:ext cx="1925706" cy="1127364"/>
      </dsp:txXfrm>
    </dsp:sp>
    <dsp:sp modelId="{4FD0CCFA-7B09-459B-A190-B9706B684994}">
      <dsp:nvSpPr>
        <dsp:cNvPr id="0" name=""/>
        <dsp:cNvSpPr/>
      </dsp:nvSpPr>
      <dsp:spPr>
        <a:xfrm>
          <a:off x="4782117" y="80968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782117" y="908678"/>
        <a:ext cx="296185" cy="296983"/>
      </dsp:txXfrm>
    </dsp:sp>
    <dsp:sp modelId="{55B0A345-CEC2-46A6-83BF-38D8885185EF}">
      <dsp:nvSpPr>
        <dsp:cNvPr id="0" name=""/>
        <dsp:cNvSpPr/>
      </dsp:nvSpPr>
      <dsp:spPr>
        <a:xfrm>
          <a:off x="5380873" y="458414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Utrudnione uczestnictwo pracowników</a:t>
          </a:r>
        </a:p>
      </dsp:txBody>
      <dsp:txXfrm>
        <a:off x="5415947" y="493488"/>
        <a:ext cx="1925706" cy="1127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753B4-81BD-4BFC-BD97-61C2777A60C8}">
      <dsp:nvSpPr>
        <dsp:cNvPr id="0" name=""/>
        <dsp:cNvSpPr/>
      </dsp:nvSpPr>
      <dsp:spPr>
        <a:xfrm>
          <a:off x="2695" y="814389"/>
          <a:ext cx="1784393" cy="1178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Pracownicy są od siebie odizolowani</a:t>
          </a:r>
        </a:p>
      </dsp:txBody>
      <dsp:txXfrm>
        <a:off x="37211" y="848905"/>
        <a:ext cx="1715361" cy="1109428"/>
      </dsp:txXfrm>
    </dsp:sp>
    <dsp:sp modelId="{DAACD176-4677-4F91-B739-F414E4F64834}">
      <dsp:nvSpPr>
        <dsp:cNvPr id="0" name=""/>
        <dsp:cNvSpPr/>
      </dsp:nvSpPr>
      <dsp:spPr>
        <a:xfrm>
          <a:off x="1986674" y="115613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986674" y="1255128"/>
        <a:ext cx="296185" cy="296983"/>
      </dsp:txXfrm>
    </dsp:sp>
    <dsp:sp modelId="{72BADB8B-71EF-430F-B5BE-01839C866BDF}">
      <dsp:nvSpPr>
        <dsp:cNvPr id="0" name=""/>
        <dsp:cNvSpPr/>
      </dsp:nvSpPr>
      <dsp:spPr>
        <a:xfrm>
          <a:off x="2585430" y="804863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Uniemożliwiona reprezentacja zbiorowa</a:t>
          </a:r>
        </a:p>
      </dsp:txBody>
      <dsp:txXfrm>
        <a:off x="2620504" y="839937"/>
        <a:ext cx="1925706" cy="1127364"/>
      </dsp:txXfrm>
    </dsp:sp>
    <dsp:sp modelId="{811EA7EC-2923-4AA3-8528-89881C54DDAB}">
      <dsp:nvSpPr>
        <dsp:cNvPr id="0" name=""/>
        <dsp:cNvSpPr/>
      </dsp:nvSpPr>
      <dsp:spPr>
        <a:xfrm>
          <a:off x="4780870" y="115613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780870" y="1255128"/>
        <a:ext cx="296185" cy="296983"/>
      </dsp:txXfrm>
    </dsp:sp>
    <dsp:sp modelId="{4553905A-3E73-4A3D-B9DE-F4865AAED54E}">
      <dsp:nvSpPr>
        <dsp:cNvPr id="0" name=""/>
        <dsp:cNvSpPr/>
      </dsp:nvSpPr>
      <dsp:spPr>
        <a:xfrm>
          <a:off x="5379626" y="804863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Uniemożliwiony dialog społeczny</a:t>
          </a:r>
        </a:p>
      </dsp:txBody>
      <dsp:txXfrm>
        <a:off x="5414700" y="839937"/>
        <a:ext cx="1925706" cy="1127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7A729-4A56-4A55-9C95-BF91F7113025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D1725-20D8-470E-9E4C-7C859C871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42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facts-and-figures/osh-pulse-occupational-safety-and-health-post-pandemic-workplac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facts-and-figures/osh-pulse-occupational-safety-and-health-post-pandemic-workplace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pl-PL" sz="1800">
                <a:latin typeface="+mn-lt"/>
                <a:ea typeface="+mn-lt"/>
                <a:cs typeface="+mn-cs"/>
              </a:rPr>
              <a:t>System AIWM może służyć do monitorowania zagrożeń oraz wysyłania ostrzeżeń (w czasie rzeczywistym) i wydawania zaleceń dotyczących sposobów zapobiegania im. 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pl-PL" sz="1800">
                <a:latin typeface="+mn-lt"/>
                <a:ea typeface="+mn-lt"/>
                <a:cs typeface="+mn-cs"/>
              </a:rPr>
              <a:t>Systemy AIWM mogą na przykład wykrywać duże obciążenie pracą, ryzyko mobbingu, stresu, wypalenia zawodowego itp. przy użyciu nagrań wideo w czasie rzeczywistym albo analizy wiadomości e-mail lub treści rozmów.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pl-PL" sz="1800">
                <a:latin typeface="+mn-lt"/>
                <a:ea typeface="+mn-lt"/>
                <a:cs typeface="+mn-cs"/>
              </a:rPr>
              <a:t>Większość patentów AIWM koncentruje się na zwiększeniu wydajności i produktywności oraz poprawie procesu podejmowania decyzji (często obejmującego monitorowanie, ocenę i ewaluację pracowników), ale nie na poprawie BHP. Jednak przyjęcie, wykorzystanie i wpływ technologii AIWM na BHP nie są z góry określone. 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pl-PL" sz="1800">
                <a:latin typeface="+mn-lt"/>
                <a:ea typeface="+mn-lt"/>
                <a:cs typeface="+mn-cs"/>
              </a:rPr>
              <a:t>Wpływ na BHP mogą kształtować kultura korporacyjna i decyzje kierownictwa dotyczące technologii AIWM.</a:t>
            </a:r>
          </a:p>
          <a:p>
            <a:pPr defTabSz="941923">
              <a:defRPr/>
            </a:pPr>
            <a:endParaRPr lang="es-E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54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/>
              <a:t>Udział pracowników jest kluczowy na każdym etapie – od projektowania, oceny ex ante, wdrażania, oceny ryzyka w miejscu pracy i </a:t>
            </a:r>
            <a:r>
              <a:rPr lang="pl-PL" sz="1200" u="sng"/>
              <a:t>podejmowania decyzji</a:t>
            </a:r>
            <a:r>
              <a:rPr lang="pl-PL" sz="1200"/>
              <a:t> (pracownicy powinni mieć głos w podejmowaniu decyzji opartych na sztucznej inteligencji).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pl-PL" sz="1200" b="0"/>
              <a:t>Brak przejrzystości co do sposobu działania i wykorzystania AIWM skutkuje brakiem równowagi informacji i sił. To sprawia, że uczestnictwo pracowników jest w praktyce bardzo trudne.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pl-PL" sz="1200" b="0"/>
              <a:t>Kiedy pracownicy są od siebie odizolowani, uniemożliwia to zbiorową reprezentację pracowników oraz prowadzenie negocjacji zbiorowych i dialogu społecznego, które są kluczowe dla BHP.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pl-PL" sz="1200" b="0"/>
              <a:t>Systemy AIWM powinny być projektowane, wdrażane i zarządzane w sposób przejrzysty, zrozumiały i inspirujący, gwarantujący pracownikom równy dostęp do informacji i poziom uczestnictwa.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pl-PL" sz="1200" b="0"/>
              <a:t>Należy zagwarantować współzarządzanie AIWM.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27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Systemy AIWM poprawiają prognozowanie zapotrzebowania, planowanie zmian i przydzielanie zadań w oparciu o możliwości pracowników, a tym samym przyczyniają się do poprawy bezpieczeństwa, zdrowia i dobrostanu pracowników.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1800" dirty="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Na przykład włoska firma produkująca części dla przemysłu motoryzacyjnego wdrożyła AIWM w produkcji, konserwacji i logistyce, co pozwoliło na zwiększenie wydajności, redukcję stresu i poprawę równowagi między życiem zawodowym a prywatnym. System AIWM pomaga wykwalifikowanym operatorom zarządzać procesem i dostosowywać się do zmian, wykorzystując dane w czasie rzeczywistym i automatyczne przydzielanie zadań.</a:t>
            </a:r>
          </a:p>
          <a:p>
            <a:pPr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endParaRPr lang="en-GB" sz="18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pl-PL" sz="1800" dirty="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Belgijski producent samochodów zoptymalizował swoją linię montażową, wykorzystując systemy AIWM, aby ograniczyć ryzyko związane z BHP, zwłaszcza na końcowych etapach, gdy części są montowane na świeżo pomalowanych nadwoziach samochodów. </a:t>
            </a:r>
          </a:p>
          <a:p>
            <a:r>
              <a:rPr lang="pl-PL" sz="1800" dirty="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Kompleksowe szkolenia i monitorowanie danych zapewniają równowagę pomiędzy wydajnością, jakością pracy i kwestiami BHP, co przynosi korzyści operatorom i kierownikom zespołów.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Te rzeczywiste przypadki potwierdzają, że zaangażowanie pracowników, solidna polityka BHP i wdrożony w organizacji system zarządzania BHP, a także przejrzystość w zakresie gromadzenia i wykorzystywania danych są kluczowymi czynnikami sukcesu w bezpiecznym i zdrowym korzystaniu z systemów AIWM.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15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84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41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Dyrektywa 89/391/EWG – dyrektywa ramowa: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1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Pracodawca </a:t>
            </a:r>
            <a:r>
              <a:rPr kumimoji="0" lang="pl-PL" sz="1200" b="0" i="1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FFFF00"/>
                </a:highlight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ponosi odpowiedzialność w zakresie </a:t>
            </a:r>
            <a:r>
              <a:rPr kumimoji="0" lang="pl-PL" sz="1200" b="0" i="1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zapewnienia bezpieczeństwa i higieny pracy pracownikom w każdym aspekcie odnoszącym się do ich pracy.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Uzupełniona bardziej szczegółowymi dyrektywami dotyczącymi sprzętu roboczego, urządzeń wyposażonych w ekrany monitorujące, określonych środowisk pracy, konkretnych zagrożeń, danych grup pracowników.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Akt w sprawie sztucznej inteligencji – aspekty dotyczące AIWM i BHP: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— Bezpieczne wdrażanie systemów AI, zakazanie stosowania niektórych, a uznanie innych za „niosące wysokie ryzyko”, co wymaga większych zabezpieczeń podczas ich projektowania, rozwoju i użytkowania.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— Proponowany wykaz systemów „wysokiego ryzyka” obejmuje systemy AI wykorzystywane do rekrutacji lub wyboru pracowników oraz systemy AI wykorzystywane do podejmowania decyzji o awansowaniu i rozwiązywaniu stosunków pracy, do przydzielania zadań oraz do monitorowania i oceny wydajności i </a:t>
            </a:r>
            <a:r>
              <a:rPr kumimoji="0" lang="pl-PL" sz="12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zachowań</a:t>
            </a: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 pracowników.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— Proponuje zgodność z obowiązkowymi wymogami dotyczącymi systemów AI wysokiego ryzyka, np. ustanowienie i utrzymywanie systemów zarządzania ryzykiem przez cały cykl życia systemów AI, szkolenie tych systemów pod nadzorem człowieka.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Dyrektywa w sprawie poprawy warunków pracy osób pracujących za pośrednictwem cyfrowych platform pracy: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Pracownicy nie mogą być zwalniani na podstawie decyzji podjętej przez algorytm (nadzór ze strony człowieka)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Dane pracowników mają być lepiej chronione (brak gromadzenia niektórych rodzajów danych osobowych)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Ogólne rozporządzenie o ochronie danych (RODO):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Obejmuje obszerne przepisy uniemożliwiające organizacjom nadużywanie danych prywatnych. Zgodnie z art. 22: „Zapobieganie </a:t>
            </a:r>
            <a:r>
              <a:rPr kumimoji="0" lang="pl-PL" sz="1200" b="0" i="0" u="sng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podejmowaniu decyzji, która opiera się wyłącznie na zautomatyzowanym przetwarzaniu</a:t>
            </a: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, w tym profilowaniu, które wywołuje </a:t>
            </a:r>
            <a:r>
              <a:rPr kumimoji="0" lang="pl-PL" sz="1200" b="0" i="0" u="sng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skutki prawne</a:t>
            </a: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 dotyczące tej osoby lub </a:t>
            </a:r>
            <a:r>
              <a:rPr kumimoji="0" lang="pl-PL" sz="1200" b="0" i="0" u="sng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w podobny sposób istotnie na nią wpływa</a:t>
            </a:r>
            <a:r>
              <a:rPr kumimoji="0" lang="pl-PL" sz="1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”.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5349F1-900B-4850-AD35-DCDA59EBF8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616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chemeClr val="tx1"/>
                </a:solidFill>
              </a:rPr>
              <a:t>Ocena ryzyka w miejscu pracy powinna mieć charakter dynamiczny, ze względu na zmiany zachodzące w systemach sztucznej inteligencji.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chemeClr val="tx1"/>
                </a:solidFill>
              </a:rPr>
              <a:t>AIWM powinien być projektowany, wdrażany i zarządzany w sposób przejrzysty, zrozumiały i inspirujący, gwarantujący pracownikom równy dostęp do informacji i poziom uczestnictwa.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chemeClr val="tx1"/>
                </a:solidFill>
              </a:rPr>
              <a:t>Gromadzenie danych musi być zrównoważone z prawem do prywatności, bezpieczeństwa i zdrowia.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F59C5-5936-4949-8E77-5197DDFA0B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90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739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0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Systemy zarządzania pracownikami </a:t>
            </a:r>
            <a:r>
              <a:rPr lang="pl-PL" b="0">
                <a:ea typeface=""/>
              </a:rPr>
              <a:t>gromadzą dane za pośrednictwem wielu różnych technologii cyfrowych, często w czasie rzeczywistym, z przestrzeni roboczej, od pracowników i z wykonywanej przez nich pracy</a:t>
            </a:r>
            <a:r>
              <a:rPr lang="pl-PL"/>
              <a:t>. Dane są następnie przetwarzane przez algorytmy lub AI, które wyciągają niespotykane dotąd wnioski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, umożliwiające formułowanie zaleceń, prognoz i decyzji dotyczących zarządzania pracownikami. Następnie są one przekazywane do innych systemów cyfrowych (zautomatyzowany proces podejmowania decyzji – podlegający regulacji) lub ludzi (półautomatyczny proces decyzyjny) – </a:t>
            </a:r>
            <a:r>
              <a:rPr lang="pl-PL"/>
              <a:t>takich jak kierownicy ds. HR, pracodawcy, bezpośredni przełożeni, czasami pracownicy –</a:t>
            </a:r>
            <a:r>
              <a:rPr lang="pl-PL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którzy na ich podstawie zarządzają pracownikami w celu poprawy organizacji pracy, produktywności, zarządzania zasobami ludzkimi, zwiększenia wydajności pracowników, podniesienia motywacji pracowników i ewentualnie poprawy bezpieczeństwa, zdrowia i dobrostanu pracowników.</a:t>
            </a:r>
            <a:r>
              <a:rPr lang="pl-PL" i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003399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477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0" dirty="0">
                <a:cs typeface="Arial" panose="020B0604020202020204" pitchFamily="34" charset="0"/>
              </a:rPr>
              <a:t>Przykład 1: Narzędzie AI mierzy tempo wykonywania zadań przez pracowników i sugeruje sposoby na ich przyspieszenie.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dirty="0">
                <a:cs typeface="Arial" panose="020B0604020202020204" pitchFamily="34" charset="0"/>
              </a:rPr>
              <a:t>Przykład 2: Narzędzie AI prognozuje zapotrzebowanie klientów na podstawie prognozy pogody. Podaje zalecenia dotyczące liczby pracowników na zmianie oraz tego, kto powinien zostać wyznaczony do określonego zadania, w oparciu o umiejętności i doświadczenie.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48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Źródło: EU-OSHA, „Puls BHP – bezpieczeństwo i higiena w miejscach pracy po pandemii”, 2022 r. (</a:t>
            </a:r>
            <a:r>
              <a:rPr lang="pl-PL" dirty="0">
                <a:hlinkClick r:id="rId3"/>
              </a:rPr>
              <a:t>https://osha.europa.eu/pl/facts-and-figures/osh-pulse-occupational-safety-and-health-post-pandemic-workplaces</a:t>
            </a:r>
            <a:r>
              <a:rPr lang="pl-PL" dirty="0"/>
              <a:t>).</a:t>
            </a:r>
          </a:p>
          <a:p>
            <a:endParaRPr lang="en-GB" dirty="0"/>
          </a:p>
          <a:p>
            <a:r>
              <a:rPr lang="pl-PL" dirty="0"/>
              <a:t>EU-OSHA zleciła badanie „Eurobarometr Flash – Puls BHP” w celu uzyskania informacji na temat stanu bezpieczeństwa i higieny pracy (BHP) po pandemii.</a:t>
            </a:r>
          </a:p>
          <a:p>
            <a:endParaRPr lang="en-GB" dirty="0"/>
          </a:p>
          <a:p>
            <a:r>
              <a:rPr lang="pl-PL" dirty="0"/>
              <a:t>W kwietniu i maju 2022 r. przebadano reprezentatywną próbę ponad 27 000 pracowników zatrudnionych we wszystkich państwach UE oraz w Islandii i Norwegii. Respondentów pytano o stres związany ze zdrowiem psychicznym i fizycznym oraz o znaczenie środków BHP w ich miejscu pracy.</a:t>
            </a:r>
          </a:p>
          <a:p>
            <a:endParaRPr lang="en-GB" dirty="0"/>
          </a:p>
          <a:p>
            <a:r>
              <a:rPr lang="pl-PL" dirty="0"/>
              <a:t>W badaniu pytano również o wykorzystanie technologii cyfrowych w pracy i ich wpływ na dobrostan pracowników.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75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Według badań przeprowadzonych przez </a:t>
            </a: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EU-OSHA, większe przedsiębiorstwa częściej korzystają z technologii związanych z AIWM niż mniejsze zakłady pracy ze względu na potrzebę zarządzania, a często także kontrolowania, dużej liczby pracowników. 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Wydaje się, że AIWM jest częściej stosowany w sektorach, w których praca wymaga wykonywania licznych rutynowych zadań ręcznych lub powtarzalnych. 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Systemy AIWM są częściej stosowane w przypadku pracowników fizycznych, którzy wykonują wiele rutynowych zadań, np. w transporcie i gospodarce magazynowej, produkcji, opiece zdrowotnej, profesjonalnym sprzątaniu itp.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970652">
              <a:defRPr/>
            </a:pP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Jednakże w pracy umysłowej, zwłaszcza wiążącej się z bardziej rutynowymi zadaniami, również wykorzystuje się AIWM. Dotyczy to na przykład osób pracujących w bankowości, centrach obsługi telefonicznej, </a:t>
            </a:r>
            <a:r>
              <a:rPr lang="pl-PL" sz="12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telepracowników</a:t>
            </a:r>
            <a:r>
              <a:rPr lang="pl-PL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701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effectLst/>
              </a:rPr>
              <a:t>Źródło:</a:t>
            </a:r>
            <a:r>
              <a:rPr lang="pl-PL" dirty="0"/>
              <a:t> EU-OSHA, Trzecie europejskie badanie przedsiębiorstw na temat nowych i pojawiających się zagrożeń (ESENER 3), 2019 r. Dokument dostępny pod adresem: </a:t>
            </a:r>
            <a:r>
              <a:rPr lang="pl-PL" u="sng" dirty="0"/>
              <a:t>https://osha.europa.eu/pl/publications/esener-2019-overview-report-how-european-workplaces-manage-safety-and-health</a:t>
            </a:r>
          </a:p>
          <a:p>
            <a:endParaRPr lang="en-US" dirty="0"/>
          </a:p>
          <a:p>
            <a:r>
              <a:rPr lang="pl-PL" dirty="0">
                <a:latin typeface="Arial"/>
                <a:ea typeface="Arial"/>
                <a:cs typeface="Arial"/>
              </a:rPr>
              <a:t>Dane ważone (waga: </a:t>
            </a:r>
            <a:r>
              <a:rPr lang="pl-PL" dirty="0" err="1">
                <a:latin typeface="Arial"/>
                <a:ea typeface="Arial"/>
                <a:cs typeface="Arial"/>
              </a:rPr>
              <a:t>estex</a:t>
            </a:r>
            <a:r>
              <a:rPr lang="pl-PL" dirty="0">
                <a:latin typeface="Arial"/>
                <a:ea typeface="Arial"/>
                <a:cs typeface="Arial"/>
              </a:rPr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767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Źródło: EU-OSHA, „Puls BHP – bezpieczeństwo i higiena w miejscach pracy po pandemii”, 2022 r. (</a:t>
            </a:r>
            <a:r>
              <a:rPr lang="pl-PL">
                <a:hlinkClick r:id="rId3"/>
              </a:rPr>
              <a:t>https://osha.europa.eu/en/facts-and-figures/osh-pulse-occupational-safety-and-health-post-pandemic-workplaces</a:t>
            </a:r>
            <a:r>
              <a:rPr lang="pl-PL"/>
              <a:t>).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7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dirty="0"/>
              <a:t>Ciągłe monitorowanie, kierowanie i kontrola skutkują zwiększonym mikrozarządzaniem, które jest znanym czynnikiem ryzyka wywołującym stres związany z pracą. Zwiększone monitorowanie i ocenianie wydajności jest również wykorzystywane do poganiania i karania/dyscyplinowania pracowników.</a:t>
            </a:r>
          </a:p>
          <a:p>
            <a:endParaRPr lang="en-GB" sz="1200" dirty="0"/>
          </a:p>
          <a:p>
            <a:r>
              <a:rPr lang="pl-PL" sz="1200" dirty="0"/>
              <a:t>Według badania ESENER-2019 zwiększona intensywność pracy lub presja czasu to czynniki wpływające na BHP pracowników najczęściej omawiane przez przedsiębiorstwa wykorzystujące technologie cyfrowe do monitorowania wydajności pracowników. W rezultacie pracownicy mogą nie być w stanie robić sobie (mini-)przerw, kiedy tego potrzebują, co wywołuje stres, zmęczenie i większe ryzyko wypadków, schorzeń układu mięśniowo-szkieletowego itp.</a:t>
            </a:r>
          </a:p>
          <a:p>
            <a:endParaRPr lang="en-GB" sz="1200" dirty="0"/>
          </a:p>
          <a:p>
            <a:r>
              <a:rPr lang="pl-PL" sz="1200" dirty="0"/>
              <a:t>Ograniczenie interakcji między ludźmi: przełożeni odgrywają kluczową rolę w łagodzeniu stresu w miejscach pracy o wysokich wymaganiach i niskiej kontroli nad pracą (koncepcja wymagań-kontroli Karaska).</a:t>
            </a:r>
          </a:p>
          <a:p>
            <a:endParaRPr lang="en-GB" sz="1200" dirty="0"/>
          </a:p>
          <a:p>
            <a:r>
              <a:rPr lang="pl-PL" sz="1200" dirty="0"/>
              <a:t>Brak przejrzystości co do sposobów działania i stosowania AIWM skutkuje brakiem równowagi informacji i władzy, co w praktyce bardzo utrudnia udział pracowników. System AIWM powinien być zaprojektowany, wdrożony i zarządzany w sposób przejrzysty, zrozumiały i inspirujący, gwarantujący pracownikom równy dostęp do informacji i poziom uczestnictwa. </a:t>
            </a:r>
          </a:p>
          <a:p>
            <a:endParaRPr lang="en-GB" sz="1200" dirty="0"/>
          </a:p>
          <a:p>
            <a:r>
              <a:rPr lang="pl-PL" sz="1200" dirty="0"/>
              <a:t>Wyniki OSH związane z AIWM podane w literaturze: stres, zmęczenie, wyczerpanie, lęk, wypalenie zawodowe, zaburzenia układu mięśniowo-szkieletowego, choroby układu sercowo-naczyniowego, schorzenia układu moczowego, wypadki.</a:t>
            </a:r>
          </a:p>
          <a:p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34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9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9BEED7-E7F7-3DDB-8053-55FB4F0EA07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45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4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ORTADA-RESEARCH.png" descr="/Volumes/XRAID/Equipo Rojo/EU-OSHA/18-0115 PPT templates update/PNG/PORTADA-RESEARCH.png">
            <a:extLst>
              <a:ext uri="{FF2B5EF4-FFF2-40B4-BE49-F238E27FC236}">
                <a16:creationId xmlns:a16="http://schemas.microsoft.com/office/drawing/2014/main" id="{77E6E926-DF81-56E4-7960-21EB62553B4B}"/>
              </a:ext>
            </a:extLst>
          </p:cNvPr>
          <p:cNvPicPr>
            <a:picLocks/>
          </p:cNvPicPr>
          <p:nvPr userDrawn="1"/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6" name="Bild 2" descr="111004_EU-OSHA_PPT_Corporate logo.png">
            <a:extLst>
              <a:ext uri="{FF2B5EF4-FFF2-40B4-BE49-F238E27FC236}">
                <a16:creationId xmlns:a16="http://schemas.microsoft.com/office/drawing/2014/main" id="{836BEDC8-6D76-A2A3-E73D-08BA66B7522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 4" descr="111004_EU-OSHA_PPT_EU logo.png">
            <a:extLst>
              <a:ext uri="{FF2B5EF4-FFF2-40B4-BE49-F238E27FC236}">
                <a16:creationId xmlns:a16="http://schemas.microsoft.com/office/drawing/2014/main" id="{CA7C11B4-B0C3-A3D8-DB32-61891DDB310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B366CF6-3CF0-FA94-1334-0FF7CBA53C07}"/>
              </a:ext>
            </a:extLst>
          </p:cNvPr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</p:spTree>
    <p:extLst>
      <p:ext uri="{BB962C8B-B14F-4D97-AF65-F5344CB8AC3E}">
        <p14:creationId xmlns:p14="http://schemas.microsoft.com/office/powerpoint/2010/main" val="2604731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Europejska Agencja Bezpieczeństwa i Zdrowia w Pracy (EU-OSHA).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tx2"/>
                </a:solidFill>
                <a:ea typeface=""/>
              </a:rPr>
              <a:t>DZIĘKUJEMY!</a:t>
            </a:r>
          </a:p>
        </p:txBody>
      </p:sp>
    </p:spTree>
    <p:extLst>
      <p:ext uri="{BB962C8B-B14F-4D97-AF65-F5344CB8AC3E}">
        <p14:creationId xmlns:p14="http://schemas.microsoft.com/office/powerpoint/2010/main" val="878625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38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61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1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89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640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255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31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978CC8-6FBE-4675-9992-5A4A8F4C0FA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92" y="4401676"/>
            <a:ext cx="1309231" cy="334773"/>
          </a:xfrm>
          <a:prstGeom prst="rect">
            <a:avLst/>
          </a:prstGeom>
        </p:spPr>
      </p:pic>
      <p:pic>
        <p:nvPicPr>
          <p:cNvPr id="22" name="Picture 21" descr="A logo of a healthy workplace&#10;&#10;Description automatically generated">
            <a:extLst>
              <a:ext uri="{FF2B5EF4-FFF2-40B4-BE49-F238E27FC236}">
                <a16:creationId xmlns:a16="http://schemas.microsoft.com/office/drawing/2014/main" id="{A08762B3-CC22-4E73-89FA-5D72EF019F5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332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479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6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Europejska Agencja Bezpieczeństwa i Zdrowia w Pracy (EU-OSHA).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tx2"/>
                </a:solidFill>
                <a:ea typeface=""/>
              </a:rPr>
              <a:t>DZIĘKUJEMY!</a:t>
            </a:r>
          </a:p>
        </p:txBody>
      </p:sp>
    </p:spTree>
    <p:extLst>
      <p:ext uri="{BB962C8B-B14F-4D97-AF65-F5344CB8AC3E}">
        <p14:creationId xmlns:p14="http://schemas.microsoft.com/office/powerpoint/2010/main" val="4104941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7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54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68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9665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7445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306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97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03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2789" y="1314450"/>
            <a:ext cx="7177087" cy="30861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84CB6-7458-49DC-B060-B44123621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5902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751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Europejska Agencja Bezpieczeństwa i Zdrowia w Pracy (EU-OSHA).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tx2"/>
                </a:solidFill>
                <a:ea typeface=""/>
              </a:rPr>
              <a:t>DZIĘKUJEMY!</a:t>
            </a:r>
          </a:p>
        </p:txBody>
      </p:sp>
    </p:spTree>
    <p:extLst>
      <p:ext uri="{BB962C8B-B14F-4D97-AF65-F5344CB8AC3E}">
        <p14:creationId xmlns:p14="http://schemas.microsoft.com/office/powerpoint/2010/main" val="32509657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766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Europejska Agencja Bezpieczeństwa i Zdrowia w Pracy (EU-OSHA).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tx2"/>
                </a:solidFill>
                <a:ea typeface=""/>
              </a:rPr>
              <a:t>DZIĘKUJEMY!</a:t>
            </a:r>
          </a:p>
        </p:txBody>
      </p:sp>
    </p:spTree>
    <p:extLst>
      <p:ext uri="{BB962C8B-B14F-4D97-AF65-F5344CB8AC3E}">
        <p14:creationId xmlns:p14="http://schemas.microsoft.com/office/powerpoint/2010/main" val="14055997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6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844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68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138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297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7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4460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1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5.jpe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l-PL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5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l-PL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027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l-PL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3CB122-1862-475F-9E6B-3D6C138A35C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  <p:pic>
        <p:nvPicPr>
          <p:cNvPr id="14" name="Picture 13" descr="A logo of a healthy workplace&#10;&#10;Description automatically generated">
            <a:extLst>
              <a:ext uri="{FF2B5EF4-FFF2-40B4-BE49-F238E27FC236}">
                <a16:creationId xmlns:a16="http://schemas.microsoft.com/office/drawing/2014/main" id="{FC83ACC5-4602-45A2-A9D3-ED9C5F84D01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0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l-PL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54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png"/><Relationship Id="rId5" Type="http://schemas.openxmlformats.org/officeDocument/2006/relationships/hyperlink" Target="https://osha.europa.eu/en/publications-priority-area/ai-and-worker-management" TargetMode="Externa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06" y="3435846"/>
            <a:ext cx="8544232" cy="553998"/>
          </a:xfrm>
        </p:spPr>
        <p:txBody>
          <a:bodyPr vert="horz" lIns="0" tIns="0" rIns="0" bIns="0" rtlCol="0" anchor="t" anchorCtr="0">
            <a:spAutoFit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pl-PL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BEZPIECZEŃSTWO PRACY W ŚWIECIE CYFROWYM </a:t>
            </a:r>
            <a:br>
              <a:rPr lang="pl-PL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</a:br>
            <a:r>
              <a:rPr lang="pl-PL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Kampania „Zdrowe i bezpieczne miejsce pracy” na lata 2023-2025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2263" y="2682317"/>
            <a:ext cx="8286202" cy="615553"/>
          </a:xfr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pl-PL" sz="2000">
                <a:ea typeface=""/>
              </a:rPr>
              <a:t>Zarządzanie pracownikami za pomocą sztucznej inteligencji (AI): skutki dla bezpieczeństwa i higieny pracy (BHP)</a:t>
            </a:r>
          </a:p>
        </p:txBody>
      </p:sp>
    </p:spTree>
    <p:extLst>
      <p:ext uri="{BB962C8B-B14F-4D97-AF65-F5344CB8AC3E}">
        <p14:creationId xmlns:p14="http://schemas.microsoft.com/office/powerpoint/2010/main" val="1475885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4361141" y="1074143"/>
            <a:ext cx="4441978" cy="190874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000" indent="-189000" defTabSz="342900">
              <a:lnSpc>
                <a:spcPct val="80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8A901A-C53A-D4C7-D41F-031EBFCAE5B1}"/>
              </a:ext>
            </a:extLst>
          </p:cNvPr>
          <p:cNvSpPr txBox="1"/>
          <p:nvPr/>
        </p:nvSpPr>
        <p:spPr>
          <a:xfrm>
            <a:off x="1337486" y="1136452"/>
            <a:ext cx="7465633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Sprawniejsze przydzielanie pracownikom zadań i obciążenia pracą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Monitorowanie ryzyka; ostrzeganie o różnych zagrożeniach psychospołecznych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Zindywidualizowane doradztwo cyfrowe dla pracowników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Dane pomagające w ocenie ryzyka w miejscu pracy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Wkład w programy szkoleniowe BHP</a:t>
            </a: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9E98E1B7-7C72-254D-C24F-630D366659DA}"/>
              </a:ext>
            </a:extLst>
          </p:cNvPr>
          <p:cNvSpPr txBox="1">
            <a:spLocks/>
          </p:cNvSpPr>
          <p:nvPr/>
        </p:nvSpPr>
        <p:spPr>
          <a:xfrm>
            <a:off x="153902" y="87768"/>
            <a:ext cx="8162514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>
                <a:solidFill>
                  <a:srgbClr val="003399"/>
                </a:solidFill>
              </a:rPr>
              <a:t>Potencjalne korzyści płynące z AIWM dla BHP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575BD-AB41-DD61-1BC6-C56DBBE2178E}"/>
              </a:ext>
            </a:extLst>
          </p:cNvPr>
          <p:cNvSpPr txBox="1"/>
          <p:nvPr/>
        </p:nvSpPr>
        <p:spPr>
          <a:xfrm>
            <a:off x="86191" y="3723878"/>
            <a:ext cx="8732880" cy="338554"/>
          </a:xfrm>
          <a:prstGeom prst="rect">
            <a:avLst/>
          </a:prstGeom>
          <a:solidFill>
            <a:srgbClr val="003399"/>
          </a:solidFill>
          <a:ln w="28575">
            <a:solidFill>
              <a:srgbClr val="ACC7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1">
                <a:solidFill>
                  <a:srgbClr val="E64715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lvl="1" algn="ctr"/>
            <a:r>
              <a:rPr lang="pl-PL" sz="1600" b="1" dirty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Jak dotąd w praktyce poprawa BHP dzięki AIWM jest nadal dość niska</a:t>
            </a:r>
          </a:p>
        </p:txBody>
      </p:sp>
      <p:pic>
        <p:nvPicPr>
          <p:cNvPr id="2" name="Picture 1" descr="A hand with keys on it&#10;&#10;Description automatically generated">
            <a:extLst>
              <a:ext uri="{FF2B5EF4-FFF2-40B4-BE49-F238E27FC236}">
                <a16:creationId xmlns:a16="http://schemas.microsoft.com/office/drawing/2014/main" id="{7AA4A285-D532-ACDA-0C7F-B9F75B810C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4" y="1301728"/>
            <a:ext cx="1011388" cy="101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0FAC-4200-0EA4-66D0-075D1974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04" y="155643"/>
            <a:ext cx="8478159" cy="369332"/>
          </a:xfrm>
        </p:spPr>
        <p:txBody>
          <a:bodyPr wrap="square">
            <a:spAutoFit/>
          </a:bodyPr>
          <a:lstStyle/>
          <a:p>
            <a:r>
              <a:rPr lang="pl-PL" dirty="0"/>
              <a:t>Uczestnictwo pracowników: podstawa profilaktyki w zakresie BHP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EBF4F91-0FA3-41E4-A1D7-A6880CCDB0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1165948"/>
              </p:ext>
            </p:extLst>
          </p:nvPr>
        </p:nvGraphicFramePr>
        <p:xfrm>
          <a:off x="722216" y="1681545"/>
          <a:ext cx="7378176" cy="2114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9AD9C6C-11F7-5268-4973-98955E9CE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525694"/>
              </p:ext>
            </p:extLst>
          </p:nvPr>
        </p:nvGraphicFramePr>
        <p:xfrm>
          <a:off x="722216" y="2738715"/>
          <a:ext cx="7378176" cy="280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4BC630B-F15C-9727-6973-68A8AB5B72E5}"/>
              </a:ext>
            </a:extLst>
          </p:cNvPr>
          <p:cNvSpPr txBox="1"/>
          <p:nvPr/>
        </p:nvSpPr>
        <p:spPr>
          <a:xfrm>
            <a:off x="614204" y="1275606"/>
            <a:ext cx="7594200" cy="760208"/>
          </a:xfrm>
          <a:prstGeom prst="rect">
            <a:avLst/>
          </a:prstGeom>
          <a:noFill/>
          <a:ln w="28575">
            <a:solidFill>
              <a:srgbClr val="899E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1">
                <a:solidFill>
                  <a:srgbClr val="E64715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pl-PL" b="0" i="1" dirty="0">
                <a:solidFill>
                  <a:srgbClr val="899E00"/>
                </a:solidFill>
                <a:ea typeface=""/>
                <a:cs typeface="Times New Roman" panose="02020603050405020304" pitchFamily="18" charset="0"/>
              </a:rPr>
              <a:t>Istotne jest informowanie pracowników i angażowanie ich w proces projektowania i użytkowania.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b="0" dirty="0">
                <a:solidFill>
                  <a:srgbClr val="899E00"/>
                </a:solidFill>
              </a:rPr>
              <a:t>W tym celu AIWM powinno być przejrzyste i zrozumiałe.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488F57-CFC5-43A5-8E10-4F975CA4D900}"/>
              </a:ext>
            </a:extLst>
          </p:cNvPr>
          <p:cNvSpPr txBox="1">
            <a:spLocks/>
          </p:cNvSpPr>
          <p:nvPr/>
        </p:nvSpPr>
        <p:spPr>
          <a:xfrm>
            <a:off x="602274" y="765627"/>
            <a:ext cx="8298590" cy="3693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i="1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Potwierdzone studiami przypadków:</a:t>
            </a:r>
          </a:p>
        </p:txBody>
      </p:sp>
    </p:spTree>
    <p:extLst>
      <p:ext uri="{BB962C8B-B14F-4D97-AF65-F5344CB8AC3E}">
        <p14:creationId xmlns:p14="http://schemas.microsoft.com/office/powerpoint/2010/main" val="2701317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B97D415E-24ED-DF46-93E9-B337F0A623D3}"/>
              </a:ext>
            </a:extLst>
          </p:cNvPr>
          <p:cNvSpPr/>
          <p:nvPr/>
        </p:nvSpPr>
        <p:spPr>
          <a:xfrm rot="10800000">
            <a:off x="535182" y="843558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C337B8CB-D5AA-0992-0E45-FA33C66643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68" y="3752658"/>
            <a:ext cx="1276178" cy="12363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68" y="-92546"/>
            <a:ext cx="8019423" cy="830997"/>
          </a:xfrm>
        </p:spPr>
        <p:txBody>
          <a:bodyPr wrap="square">
            <a:spAutoFit/>
          </a:bodyPr>
          <a:lstStyle/>
          <a:p>
            <a:r>
              <a:rPr lang="pl-PL" sz="2400" dirty="0"/>
              <a:t>Kluczowe czynniki sukcesu w zakresie BHP</a:t>
            </a:r>
            <a:br>
              <a:rPr lang="pl-PL" sz="2400" dirty="0"/>
            </a:br>
            <a:r>
              <a:rPr lang="pl-PL" sz="2400" dirty="0"/>
              <a:t>– studia przypadku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0191" y="1256587"/>
            <a:ext cx="7704856" cy="2456057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pl-PL" sz="1800" dirty="0"/>
              <a:t>AIWM w produkcji, konserwacji i logistyce,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pl-PL" sz="1800" dirty="0"/>
              <a:t>w przedsiębiorstwie produkującym części dla przemysłu motoryzacyjnego: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899E00"/>
                </a:solidFill>
              </a:rPr>
              <a:t>zwiększona wydajność, zmniejszenie stresu, poprawa równowagi między życiem zawodowym a prywatnym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899E00"/>
                </a:solidFill>
              </a:rPr>
              <a:t>wsparcie wykwalifikowanych operatorów w zarządzaniu procesem i dostosowywaniu się do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zmian, dzięki wykorzystaniu danych i automatycznemu przydzielaniu zadań. </a:t>
            </a:r>
          </a:p>
        </p:txBody>
      </p:sp>
    </p:spTree>
    <p:extLst>
      <p:ext uri="{BB962C8B-B14F-4D97-AF65-F5344CB8AC3E}">
        <p14:creationId xmlns:p14="http://schemas.microsoft.com/office/powerpoint/2010/main" val="235161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0BF0D083-A021-5C54-ECDC-F5BF7E702D1C}"/>
              </a:ext>
            </a:extLst>
          </p:cNvPr>
          <p:cNvSpPr/>
          <p:nvPr/>
        </p:nvSpPr>
        <p:spPr>
          <a:xfrm rot="10800000">
            <a:off x="715981" y="1018586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7564829B-C41F-9095-9BE2-9C11BC9FBA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579862"/>
            <a:ext cx="1467560" cy="1421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35" y="-115450"/>
            <a:ext cx="7852465" cy="830997"/>
          </a:xfrm>
        </p:spPr>
        <p:txBody>
          <a:bodyPr wrap="square">
            <a:spAutoFit/>
          </a:bodyPr>
          <a:lstStyle/>
          <a:p>
            <a:r>
              <a:rPr lang="pl-PL" sz="2400" dirty="0"/>
              <a:t>Kluczowe czynniki sukcesu w zakresie BHP – przypadki z życia wzięte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701096"/>
            <a:ext cx="7641620" cy="2185214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pl-PL" sz="2000" dirty="0"/>
              <a:t>AIWM na linii montażowej u producenta samochodów: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899E00"/>
                </a:solidFill>
                <a:effectLst/>
                <a:ea typeface=""/>
                <a:cs typeface="Aptos" panose="020B0004020202020204" pitchFamily="34" charset="0"/>
              </a:rPr>
              <a:t>zoptymalizowana linia montażowa dzięki uwzględnieniu zagrożeń dla zdrowia i bezpieczeństwa, zwłaszcza na końcowych, bardziej wymagających etapach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899E00"/>
                </a:solidFill>
                <a:effectLst/>
                <a:ea typeface=""/>
                <a:cs typeface="Aptos" panose="020B0004020202020204" pitchFamily="34" charset="0"/>
              </a:rPr>
              <a:t>kompleksowe szkolenia i monitorowanie danych zapewniające równowagę pomiędzy wydajnością, jakością pracy i BHP, co przynosi korzyści operatorom i kierownikom zespołów</a:t>
            </a:r>
          </a:p>
        </p:txBody>
      </p:sp>
    </p:spTree>
    <p:extLst>
      <p:ext uri="{BB962C8B-B14F-4D97-AF65-F5344CB8AC3E}">
        <p14:creationId xmlns:p14="http://schemas.microsoft.com/office/powerpoint/2010/main" val="203277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EE566565-5981-9E15-2D0B-5905FD12F582}"/>
              </a:ext>
            </a:extLst>
          </p:cNvPr>
          <p:cNvSpPr/>
          <p:nvPr/>
        </p:nvSpPr>
        <p:spPr>
          <a:xfrm rot="10800000">
            <a:off x="380583" y="814778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-39063"/>
            <a:ext cx="7128792" cy="757130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pl-PL" sz="2400" dirty="0"/>
              <a:t>Kluczowe czynniki sukcesu w zakresie BHP </a:t>
            </a:r>
            <a:br>
              <a:rPr lang="pl-PL" sz="2400" dirty="0"/>
            </a:br>
            <a:r>
              <a:rPr lang="pl-PL" sz="2400" dirty="0"/>
              <a:t>– AIWM w miejscu pracy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419622"/>
            <a:ext cx="7650392" cy="2416046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2000" dirty="0">
              <a:solidFill>
                <a:srgbClr val="92D050"/>
              </a:solidFill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003399"/>
                </a:solidFill>
              </a:rPr>
              <a:t>solidna polityka BHP i solidny system zarządzania BHP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003399"/>
                </a:solidFill>
              </a:rPr>
              <a:t>przejrzystość w zakresie gromadzenia i wykorzystywania danych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003399"/>
                </a:solidFill>
              </a:rPr>
              <a:t>udział pracowników.</a:t>
            </a:r>
          </a:p>
        </p:txBody>
      </p:sp>
      <p:pic>
        <p:nvPicPr>
          <p:cNvPr id="6" name="Picture 5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3EBEEA62-9276-81C4-8A3F-6CE4A8675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84" y="2940989"/>
            <a:ext cx="1467560" cy="14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274" y="1564301"/>
            <a:ext cx="8680709" cy="2246769"/>
          </a:xfrm>
        </p:spPr>
        <p:txBody>
          <a:bodyPr>
            <a:spAutoFit/>
          </a:bodyPr>
          <a:lstStyle/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99"/>
                </a:solidFill>
              </a:rPr>
              <a:t>Dyrektywa ramowa UE w sprawie bezpieczeństwa i higieny pracy 89/391/EWG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Szczegółowe dyrektywy </a:t>
            </a:r>
            <a:r>
              <a:rPr lang="pl-PL" sz="2000" dirty="0">
                <a:solidFill>
                  <a:srgbClr val="003399"/>
                </a:solidFill>
              </a:rPr>
              <a:t>„pochodne”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99"/>
                </a:solidFill>
              </a:rPr>
              <a:t>Akt w sprawie sztucznej inteligencji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rgbClr val="003399"/>
                </a:solidFill>
              </a:rPr>
              <a:t>Dyrektywa w sprawie cyfrowych platform pracy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rgbClr val="003399"/>
                </a:solidFill>
              </a:rPr>
              <a:t>Ogólne rozporządzenie o ochronie danych (RODO)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75259" y="133176"/>
            <a:ext cx="8968741" cy="4016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>
                <a:solidFill>
                  <a:srgbClr val="003399"/>
                </a:solidFill>
                <a:ea typeface=""/>
              </a:rPr>
              <a:t>Ramy regulacyjne UE mające zastosowanie do AIWM</a:t>
            </a:r>
          </a:p>
        </p:txBody>
      </p:sp>
      <p:pic>
        <p:nvPicPr>
          <p:cNvPr id="2" name="Picture 1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5F7A465F-0D57-2B72-8984-87235F137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11710"/>
            <a:ext cx="1759700" cy="175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59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069" y="1059582"/>
            <a:ext cx="8337861" cy="2893100"/>
          </a:xfrm>
        </p:spPr>
        <p:txBody>
          <a:bodyPr vert="horz" lIns="91440" tIns="45720" rIns="91440" bIns="45720" rtlCol="0" anchor="t" anchorCtr="0">
            <a:spAutoFit/>
          </a:bodyPr>
          <a:lstStyle/>
          <a:p>
            <a:pPr fontAlgn="base">
              <a:lnSpc>
                <a:spcPct val="90000"/>
              </a:lnSpc>
              <a:spcBef>
                <a:spcPts val="300"/>
              </a:spcBef>
            </a:pPr>
            <a:endParaRPr lang="en-US" sz="2000" b="0" dirty="0">
              <a:solidFill>
                <a:srgbClr val="92D050"/>
              </a:solidFill>
            </a:endParaRP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Egzekwowanie odpowiednich przepisów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Całościowa i dynamiczna ocena ryzyka w miejscu pracy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Przejrzystość i zrozumiałość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Równy dostęp do informacji i uczestnictwo pracowników 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  <a:cs typeface="Calibri" panose="020F0502020204030204" pitchFamily="34" charset="0"/>
              </a:rPr>
              <a:t>Ochrona kontroli pracy i autonomii pracowników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Minimalizacja gromadzonych danych dotyczących pracowników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Ludzie u steru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pl-PL" sz="2000" b="0">
                <a:solidFill>
                  <a:srgbClr val="003399"/>
                </a:solidFill>
              </a:rPr>
              <a:t>Zwiększona świadomość wpływu AIWM na zdrowie psychiczne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9A682D7-4449-4BAF-9700-6E0F06EC29CB}"/>
              </a:ext>
            </a:extLst>
          </p:cNvPr>
          <p:cNvSpPr txBox="1">
            <a:spLocks/>
          </p:cNvSpPr>
          <p:nvPr/>
        </p:nvSpPr>
        <p:spPr>
          <a:xfrm>
            <a:off x="467544" y="45894"/>
            <a:ext cx="8435280" cy="6232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aa-ET" sz="3400" b="1" i="0" kern="1200">
                <a:solidFill>
                  <a:schemeClr val="tx2"/>
                </a:solidFill>
                <a:effectLst/>
                <a:latin typeface="Montserrat SemiBold"/>
                <a:ea typeface="+mn-ea"/>
                <a:cs typeface="+mn-cs"/>
              </a:defRPr>
            </a:lvl1pPr>
          </a:lstStyle>
          <a:p>
            <a:r>
              <a:rPr lang="pl-PL" sz="2000" dirty="0">
                <a:latin typeface="+mj-lt"/>
                <a:ea typeface="+mj-lt"/>
                <a:cs typeface="+mj-cs"/>
              </a:rPr>
              <a:t>Najważniejsze wskazówki dotyczące zapobiegania zagrożeniom </a:t>
            </a:r>
          </a:p>
          <a:p>
            <a:r>
              <a:rPr lang="pl-PL" sz="2000" dirty="0">
                <a:latin typeface="+mj-lt"/>
                <a:ea typeface="+mj-lt"/>
                <a:cs typeface="+mj-cs"/>
              </a:rPr>
              <a:t>w zakresie BHP</a:t>
            </a:r>
          </a:p>
        </p:txBody>
      </p:sp>
    </p:spTree>
    <p:extLst>
      <p:ext uri="{BB962C8B-B14F-4D97-AF65-F5344CB8AC3E}">
        <p14:creationId xmlns:p14="http://schemas.microsoft.com/office/powerpoint/2010/main" val="3943805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974626"/>
          </a:xfrm>
          <a:prstGeom prst="rect">
            <a:avLst/>
          </a:prstGeom>
        </p:spPr>
        <p:txBody>
          <a:bodyPr vert="horz" lIns="0" tIns="45720" rIns="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rgbClr val="899E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ACC700"/>
              </a:buClr>
              <a:buSzTx/>
              <a:buNone/>
              <a:tabLst/>
              <a:defRPr/>
            </a:pPr>
            <a:r>
              <a:rPr kumimoji="0" lang="pl-PL" sz="2000" b="1" i="0" u="none" strike="noStrike" cap="none" normalizeH="0" baseline="0" noProof="0">
                <a:ln>
                  <a:noFill/>
                </a:ln>
                <a:solidFill>
                  <a:srgbClr val="899E00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Zobacz wszystkie publikacje na ten temat: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lang="pl-PL" sz="1400">
                <a:solidFill>
                  <a:srgbClr val="000000"/>
                </a:solidFill>
                <a:latin typeface="+mj-lt"/>
                <a:hlinkClick r:id="rId5"/>
              </a:rPr>
              <a:t>https://osha.europa.eu/en/publications-priority-area/ai-and-worker-management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9CF49-2329-41C2-D13F-35F51CE68F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780" y="137442"/>
            <a:ext cx="2424020" cy="328340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B67C078-7767-3DF5-121B-16431074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/>
              <a:t>Zasoby</a:t>
            </a:r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22" y="189184"/>
            <a:ext cx="7559873" cy="367200"/>
          </a:xfrm>
        </p:spPr>
        <p:txBody>
          <a:bodyPr>
            <a:spAutoFit/>
          </a:bodyPr>
          <a:lstStyle/>
          <a:p>
            <a:r>
              <a:rPr lang="pl-PL"/>
              <a:t>Prawa autorskie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148AE-C978-AC71-8011-037CD4723C78}"/>
              </a:ext>
            </a:extLst>
          </p:cNvPr>
          <p:cNvSpPr txBox="1"/>
          <p:nvPr/>
        </p:nvSpPr>
        <p:spPr>
          <a:xfrm>
            <a:off x="368722" y="1535569"/>
            <a:ext cx="7371630" cy="1856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pl-PL" sz="140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Europejska Agencja Bezpieczeństwa i Zdrowia w Pracy, 2024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pl-PL" sz="140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Powielanie jest dozwolone pod warunkiem podania źródła.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pl-PL" sz="140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Kopiowanie lub korzystanie ze zdjęć, które nie są objęte prawami autorskimi EU-OSHA, wymaga uzyskania pozwolenia od właściciela praw autorskich.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pl-PL" sz="140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Europejska Agencja Bezpieczeństwa i Zdrowia w Pracy ani żadna osoba działająca w jej imieniu </a:t>
            </a:r>
            <a:r>
              <a:rPr lang="pl-PL" sz="1400" dirty="0">
                <a:solidFill>
                  <a:schemeClr val="accent1">
                    <a:lumMod val="75000"/>
                  </a:schemeClr>
                </a:solidFill>
              </a:rPr>
              <a:t>nie ponoszą odpowiedzialności </a:t>
            </a:r>
            <a:r>
              <a:rPr kumimoji="0" lang="pl-PL" sz="140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za sposób wykorzystania poniższych informacji.</a:t>
            </a:r>
          </a:p>
        </p:txBody>
      </p:sp>
    </p:spTree>
    <p:extLst>
      <p:ext uri="{BB962C8B-B14F-4D97-AF65-F5344CB8AC3E}">
        <p14:creationId xmlns:p14="http://schemas.microsoft.com/office/powerpoint/2010/main" val="169435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3307E9-1F2E-0BE7-F719-A0388DB2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78335"/>
            <a:ext cx="7560000" cy="461665"/>
          </a:xfrm>
        </p:spPr>
        <p:txBody>
          <a:bodyPr lIns="0">
            <a:spAutoFit/>
          </a:bodyPr>
          <a:lstStyle/>
          <a:p>
            <a:r>
              <a:rPr lang="pl-PL" sz="2400"/>
              <a:t>Spis treści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BEFBBD-DDE2-4D1C-A6F5-BBEBE684871F}"/>
              </a:ext>
            </a:extLst>
          </p:cNvPr>
          <p:cNvGrpSpPr/>
          <p:nvPr/>
        </p:nvGrpSpPr>
        <p:grpSpPr>
          <a:xfrm>
            <a:off x="447247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12E357-CEFB-4B4C-8F82-B76E2BDE33AE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>
                <a:solidFill>
                  <a:srgbClr val="003399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B8C109D-5785-4944-965C-3BE491C6C29C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B5063C7-746C-4861-8030-D8A224F27A7F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28A2A611-4891-4B05-BE99-0454AC78D8EE}"/>
                  </a:ext>
                </a:extLst>
              </p:cNvPr>
              <p:cNvSpPr txBox="1"/>
              <p:nvPr/>
            </p:nvSpPr>
            <p:spPr>
              <a:xfrm>
                <a:off x="281927" y="83659"/>
                <a:ext cx="4229732" cy="222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>
                    <a:solidFill>
                      <a:srgbClr val="003399"/>
                    </a:solidFill>
                  </a:rPr>
                  <a:t>Definicje i zastosowania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662551-A89C-498B-AE78-C49B18DFCF16}"/>
              </a:ext>
            </a:extLst>
          </p:cNvPr>
          <p:cNvGrpSpPr/>
          <p:nvPr/>
        </p:nvGrpSpPr>
        <p:grpSpPr>
          <a:xfrm>
            <a:off x="463601" y="1872133"/>
            <a:ext cx="4973516" cy="426342"/>
            <a:chOff x="447624" y="2394783"/>
            <a:chExt cx="4973516" cy="42634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987153-F70B-4AF5-BC72-B0B0545B73FC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28B6B6-581A-490A-A27D-01DC1435D680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D3DC332-8FA4-4D9F-B720-CB8A5AF12A19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" name="Rectangle: Rounded Corners 8">
                <a:extLst>
                  <a:ext uri="{FF2B5EF4-FFF2-40B4-BE49-F238E27FC236}">
                    <a16:creationId xmlns:a16="http://schemas.microsoft.com/office/drawing/2014/main" id="{499D88FA-7A0A-4E69-A7B9-05DA672B83E3}"/>
                  </a:ext>
                </a:extLst>
              </p:cNvPr>
              <p:cNvSpPr txBox="1"/>
              <p:nvPr/>
            </p:nvSpPr>
            <p:spPr>
              <a:xfrm>
                <a:off x="258529" y="1852700"/>
                <a:ext cx="4244230" cy="222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>
                    <a:solidFill>
                      <a:srgbClr val="003399"/>
                    </a:solidFill>
                  </a:rPr>
                  <a:t>Zagrożenia dla BHP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1B4C4E-467A-469B-9F27-6C842A441951}"/>
              </a:ext>
            </a:extLst>
          </p:cNvPr>
          <p:cNvGrpSpPr/>
          <p:nvPr/>
        </p:nvGrpSpPr>
        <p:grpSpPr>
          <a:xfrm>
            <a:off x="424140" y="2437176"/>
            <a:ext cx="4973516" cy="429031"/>
            <a:chOff x="446751" y="2750907"/>
            <a:chExt cx="4973516" cy="4290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251484-7E77-4FBB-BD35-02BEE7B90A83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3308B3-8608-4F11-B182-AF0F112DCF2B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A4EACCC3-FD6A-40C3-A5F5-F9539A74E3B0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" name="Rectangle: Rounded Corners 10">
                <a:extLst>
                  <a:ext uri="{FF2B5EF4-FFF2-40B4-BE49-F238E27FC236}">
                    <a16:creationId xmlns:a16="http://schemas.microsoft.com/office/drawing/2014/main" id="{F4E8BCCD-EBFA-4214-B631-78609EEFC649}"/>
                  </a:ext>
                </a:extLst>
              </p:cNvPr>
              <p:cNvSpPr txBox="1"/>
              <p:nvPr/>
            </p:nvSpPr>
            <p:spPr>
              <a:xfrm>
                <a:off x="261232" y="2442380"/>
                <a:ext cx="4244230" cy="222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Szanse dla BHP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6D24AD-C70E-4707-BA8D-9508A45D14B4}"/>
              </a:ext>
            </a:extLst>
          </p:cNvPr>
          <p:cNvGrpSpPr/>
          <p:nvPr/>
        </p:nvGrpSpPr>
        <p:grpSpPr>
          <a:xfrm>
            <a:off x="470354" y="3004908"/>
            <a:ext cx="4973516" cy="428254"/>
            <a:chOff x="446751" y="3285839"/>
            <a:chExt cx="4973516" cy="4282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EA875F-A041-42AD-B3BC-27F2948F075E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BF19FC6-2377-4496-9D89-091F7776006E}"/>
                </a:ext>
              </a:extLst>
            </p:cNvPr>
            <p:cNvGrpSpPr/>
            <p:nvPr/>
          </p:nvGrpSpPr>
          <p:grpSpPr>
            <a:xfrm>
              <a:off x="577944" y="3285839"/>
              <a:ext cx="4658904" cy="370957"/>
              <a:chOff x="237222" y="2951620"/>
              <a:chExt cx="4273623" cy="38376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97CD1A0-7562-4814-A8AC-B4F1E79F8542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Rectangle: Rounded Corners 12">
                <a:extLst>
                  <a:ext uri="{FF2B5EF4-FFF2-40B4-BE49-F238E27FC236}">
                    <a16:creationId xmlns:a16="http://schemas.microsoft.com/office/drawing/2014/main" id="{B7590CB3-6F58-4681-B719-D0E67C02B468}"/>
                  </a:ext>
                </a:extLst>
              </p:cNvPr>
              <p:cNvSpPr txBox="1"/>
              <p:nvPr/>
            </p:nvSpPr>
            <p:spPr>
              <a:xfrm>
                <a:off x="237222" y="3013326"/>
                <a:ext cx="4244230" cy="222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Czynniki sukcesu dla BHP – przypadki z życia wzięte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F6847C-260A-43B3-9E1B-20B4A3A11106}"/>
              </a:ext>
            </a:extLst>
          </p:cNvPr>
          <p:cNvGrpSpPr/>
          <p:nvPr/>
        </p:nvGrpSpPr>
        <p:grpSpPr>
          <a:xfrm>
            <a:off x="430893" y="3571863"/>
            <a:ext cx="4973516" cy="421811"/>
            <a:chOff x="446751" y="3875519"/>
            <a:chExt cx="4973516" cy="42181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D22C62-B2FA-4A4B-89F0-122464DC9235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FB45F15-7EB9-443E-B5BF-CE5562422071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078825B-C17E-460B-AFBE-0D0B660FB581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Rectangle: Rounded Corners 14">
                <a:extLst>
                  <a:ext uri="{FF2B5EF4-FFF2-40B4-BE49-F238E27FC236}">
                    <a16:creationId xmlns:a16="http://schemas.microsoft.com/office/drawing/2014/main" id="{4BA44CB1-C17C-4C49-A389-4949F674933F}"/>
                  </a:ext>
                </a:extLst>
              </p:cNvPr>
              <p:cNvSpPr txBox="1"/>
              <p:nvPr/>
            </p:nvSpPr>
            <p:spPr>
              <a:xfrm>
                <a:off x="259949" y="3621740"/>
                <a:ext cx="4244231" cy="222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>
                    <a:solidFill>
                      <a:srgbClr val="003399"/>
                    </a:solidFill>
                  </a:rPr>
                  <a:t>Ramy regulacyjne UE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730D4F-E269-4DC3-82B8-15D0C5C582F5}"/>
              </a:ext>
            </a:extLst>
          </p:cNvPr>
          <p:cNvGrpSpPr/>
          <p:nvPr/>
        </p:nvGrpSpPr>
        <p:grpSpPr>
          <a:xfrm>
            <a:off x="437646" y="1305239"/>
            <a:ext cx="4976364" cy="428193"/>
            <a:chOff x="446750" y="1266219"/>
            <a:chExt cx="4976364" cy="42819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F566613-7CF5-46A1-ACBD-3BC5DDDBE9C4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>
                <a:solidFill>
                  <a:srgbClr val="003399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158F89-B51E-4F4E-A8CA-230DC94FD56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E8F1DC5-7F44-4BE1-A91A-2AF2E6BFF476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41" name="Rectangle: Rounded Corners 4">
                <a:extLst>
                  <a:ext uri="{FF2B5EF4-FFF2-40B4-BE49-F238E27FC236}">
                    <a16:creationId xmlns:a16="http://schemas.microsoft.com/office/drawing/2014/main" id="{8D171BB3-E0A1-4C20-BBEA-D794C0EA719C}"/>
                  </a:ext>
                </a:extLst>
              </p:cNvPr>
              <p:cNvSpPr txBox="1"/>
              <p:nvPr/>
            </p:nvSpPr>
            <p:spPr>
              <a:xfrm>
                <a:off x="278640" y="674512"/>
                <a:ext cx="4225447" cy="2205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Fakty i liczby 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21A0928-55CB-437B-82C6-83D507F62905}"/>
              </a:ext>
            </a:extLst>
          </p:cNvPr>
          <p:cNvGrpSpPr/>
          <p:nvPr/>
        </p:nvGrpSpPr>
        <p:grpSpPr>
          <a:xfrm>
            <a:off x="456848" y="4132377"/>
            <a:ext cx="4973516" cy="421811"/>
            <a:chOff x="457200" y="4132377"/>
            <a:chExt cx="4973516" cy="42181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83639D-8A87-447C-B71E-45182404D2E3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396A3EE-F4E8-4D24-99D9-0BD561D9FB6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95A3F006-5776-4C26-9FCA-9E02A4E7E3E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" name="Rectangle: Rounded Corners 14">
                <a:extLst>
                  <a:ext uri="{FF2B5EF4-FFF2-40B4-BE49-F238E27FC236}">
                    <a16:creationId xmlns:a16="http://schemas.microsoft.com/office/drawing/2014/main" id="{31B62292-ABEC-45D0-B502-B781E62EBD8F}"/>
                  </a:ext>
                </a:extLst>
              </p:cNvPr>
              <p:cNvSpPr txBox="1"/>
              <p:nvPr/>
            </p:nvSpPr>
            <p:spPr>
              <a:xfrm>
                <a:off x="613170" y="4210133"/>
                <a:ext cx="4626862" cy="21544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pl-PL">
                    <a:solidFill>
                      <a:srgbClr val="003399"/>
                    </a:solidFill>
                  </a:rPr>
                  <a:t>Kluczowe wskazówki dotyczące zapobiegania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2A0B561-9201-A4DF-38F5-4B09B0961E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r="13461"/>
          <a:stretch/>
        </p:blipFill>
        <p:spPr>
          <a:xfrm>
            <a:off x="5868144" y="1283667"/>
            <a:ext cx="2512245" cy="2543648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</p:spTree>
    <p:extLst>
      <p:ext uri="{BB962C8B-B14F-4D97-AF65-F5344CB8AC3E}">
        <p14:creationId xmlns:p14="http://schemas.microsoft.com/office/powerpoint/2010/main" val="124221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AF5D-78E6-417D-97E0-E08045A3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pl-PL" sz="2400"/>
              <a:t>Definicje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11BF3-4B0B-435A-98FC-2D3E1668A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4418" y="1134426"/>
            <a:ext cx="6165456" cy="3246530"/>
          </a:xfrm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l-PL" sz="16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Zarządzanie pracownikami oparte na algorytmach/sztucznej inteligencji (AIWM):</a:t>
            </a:r>
            <a:r>
              <a:rPr lang="pl-PL" sz="1600" b="0" dirty="0">
                <a:solidFill>
                  <a:schemeClr val="accent1"/>
                </a:solidFill>
              </a:rPr>
              <a:t> cyfrowy system, który gromadzi dane związane z pracą, również na temat pracowników, w celu podejmowania zautomatyzowanych/półautomatycznych decyzji przy użyciu algorytmów/sztucznej inteligencji.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l-PL" sz="16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Zautomatyzowane podejmowanie decyzji:</a:t>
            </a:r>
            <a:r>
              <a:rPr lang="pl-PL" sz="1600" b="0" dirty="0"/>
              <a:t> (według przepisów prawa) systemy AIWM podejmują decyzje autonomicznie. 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l-PL" sz="16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Częściowo zautomatyzowane systemy:</a:t>
            </a:r>
            <a:r>
              <a:rPr lang="pl-PL" sz="1600" b="0" dirty="0"/>
              <a:t> przekazują informacje i zalecenia pracodawcom, przełożonym, kierownikom ds. zasobów ludzkich, a czasem pracownikom, pomagając im podejmować decyzje.</a:t>
            </a:r>
          </a:p>
          <a:p>
            <a:pPr marL="0" indent="0">
              <a:lnSpc>
                <a:spcPct val="90000"/>
              </a:lnSpc>
              <a:buNone/>
            </a:pPr>
            <a:endParaRPr lang="en-GB" sz="1600" dirty="0"/>
          </a:p>
        </p:txBody>
      </p:sp>
      <p:pic>
        <p:nvPicPr>
          <p:cNvPr id="4" name="Picture 3" descr="A green outline of a file&#10;&#10;Description automatically generated">
            <a:extLst>
              <a:ext uri="{FF2B5EF4-FFF2-40B4-BE49-F238E27FC236}">
                <a16:creationId xmlns:a16="http://schemas.microsoft.com/office/drawing/2014/main" id="{152803AB-13CC-837E-DB1E-48D81F2DA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4426"/>
            <a:ext cx="1319636" cy="1319636"/>
          </a:xfrm>
          <a:prstGeom prst="rect">
            <a:avLst/>
          </a:prstGeom>
          <a:ln>
            <a:solidFill>
              <a:srgbClr val="899E00"/>
            </a:solidFill>
          </a:ln>
        </p:spPr>
      </p:pic>
    </p:spTree>
    <p:extLst>
      <p:ext uri="{BB962C8B-B14F-4D97-AF65-F5344CB8AC3E}">
        <p14:creationId xmlns:p14="http://schemas.microsoft.com/office/powerpoint/2010/main" val="421914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560" y="1059582"/>
            <a:ext cx="4608512" cy="3170099"/>
          </a:xfrm>
        </p:spPr>
        <p:txBody>
          <a:bodyPr>
            <a:spAutoFit/>
          </a:bodyPr>
          <a:lstStyle/>
          <a:p>
            <a:pPr>
              <a:spcBef>
                <a:spcPts val="900"/>
              </a:spcBef>
            </a:pPr>
            <a:r>
              <a:rPr lang="pl-PL" sz="20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Zapewnienie optymalnej pracy zmianowej</a:t>
            </a:r>
            <a:r>
              <a:rPr lang="pl-PL" sz="2000" b="0" dirty="0">
                <a:ea typeface=""/>
                <a:cs typeface="Arial" panose="020B0604020202020204" pitchFamily="34" charset="0"/>
              </a:rPr>
              <a:t> poprzez automatyczne przypisywanie zadań i harmonogramów pracy określonym pracownikom. </a:t>
            </a:r>
          </a:p>
          <a:p>
            <a:pPr>
              <a:spcBef>
                <a:spcPts val="2400"/>
              </a:spcBef>
            </a:pPr>
            <a:r>
              <a:rPr lang="pl-PL" sz="2000" dirty="0">
                <a:solidFill>
                  <a:srgbClr val="899E00"/>
                </a:solidFill>
                <a:cs typeface="Arial" panose="020B0604020202020204" pitchFamily="34" charset="0"/>
              </a:rPr>
              <a:t>Ocena wydajności i produktywności pracowników</a:t>
            </a:r>
            <a:r>
              <a:rPr lang="pl-PL" sz="2000" b="0" dirty="0">
                <a:cs typeface="Arial" panose="020B0604020202020204" pitchFamily="34" charset="0"/>
              </a:rPr>
              <a:t> oraz przedstawianie zaleceń dotyczących sposobów jej podwyższania. 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67544" y="184482"/>
            <a:ext cx="8208912" cy="4016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b="1" dirty="0">
                <a:solidFill>
                  <a:schemeClr val="tx2"/>
                </a:solidFill>
                <a:ea typeface=""/>
              </a:rPr>
              <a:t>Przykłady sytuacji, w których wykorzystuje się AIWM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D8212C-7E23-F5B3-8269-3F6AD143E3A8}"/>
              </a:ext>
            </a:extLst>
          </p:cNvPr>
          <p:cNvSpPr/>
          <p:nvPr/>
        </p:nvSpPr>
        <p:spPr>
          <a:xfrm>
            <a:off x="5508103" y="658738"/>
            <a:ext cx="3510347" cy="4421388"/>
          </a:xfrm>
          <a:custGeom>
            <a:avLst/>
            <a:gdLst>
              <a:gd name="connsiteX0" fmla="*/ 0 w 3600400"/>
              <a:gd name="connsiteY0" fmla="*/ 0 h 4464496"/>
              <a:gd name="connsiteX1" fmla="*/ 3600400 w 3600400"/>
              <a:gd name="connsiteY1" fmla="*/ 0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301462"/>
              <a:gd name="connsiteY0" fmla="*/ 315108 h 4779604"/>
              <a:gd name="connsiteX1" fmla="*/ 2897015 w 3301462"/>
              <a:gd name="connsiteY1" fmla="*/ 332692 h 4779604"/>
              <a:gd name="connsiteX2" fmla="*/ 3301462 w 3301462"/>
              <a:gd name="connsiteY2" fmla="*/ 4762019 h 4779604"/>
              <a:gd name="connsiteX3" fmla="*/ 0 w 3301462"/>
              <a:gd name="connsiteY3" fmla="*/ 4779604 h 4779604"/>
              <a:gd name="connsiteX4" fmla="*/ 0 w 3301462"/>
              <a:gd name="connsiteY4" fmla="*/ 315108 h 4779604"/>
              <a:gd name="connsiteX0" fmla="*/ 0 w 3511679"/>
              <a:gd name="connsiteY0" fmla="*/ 315108 h 4779604"/>
              <a:gd name="connsiteX1" fmla="*/ 2897015 w 3511679"/>
              <a:gd name="connsiteY1" fmla="*/ 332692 h 4779604"/>
              <a:gd name="connsiteX2" fmla="*/ 3301462 w 3511679"/>
              <a:gd name="connsiteY2" fmla="*/ 4762019 h 4779604"/>
              <a:gd name="connsiteX3" fmla="*/ 0 w 3511679"/>
              <a:gd name="connsiteY3" fmla="*/ 4779604 h 4779604"/>
              <a:gd name="connsiteX4" fmla="*/ 0 w 3511679"/>
              <a:gd name="connsiteY4" fmla="*/ 315108 h 4779604"/>
              <a:gd name="connsiteX0" fmla="*/ 0 w 3503242"/>
              <a:gd name="connsiteY0" fmla="*/ 56591 h 4521087"/>
              <a:gd name="connsiteX1" fmla="*/ 2897015 w 3503242"/>
              <a:gd name="connsiteY1" fmla="*/ 74175 h 4521087"/>
              <a:gd name="connsiteX2" fmla="*/ 2994058 w 3503242"/>
              <a:gd name="connsiteY2" fmla="*/ 1011672 h 4521087"/>
              <a:gd name="connsiteX3" fmla="*/ 3301462 w 3503242"/>
              <a:gd name="connsiteY3" fmla="*/ 4503502 h 4521087"/>
              <a:gd name="connsiteX4" fmla="*/ 0 w 3503242"/>
              <a:gd name="connsiteY4" fmla="*/ 4521087 h 4521087"/>
              <a:gd name="connsiteX5" fmla="*/ 0 w 3503242"/>
              <a:gd name="connsiteY5" fmla="*/ 56591 h 4521087"/>
              <a:gd name="connsiteX0" fmla="*/ 0 w 3445180"/>
              <a:gd name="connsiteY0" fmla="*/ 56591 h 4521087"/>
              <a:gd name="connsiteX1" fmla="*/ 2897015 w 3445180"/>
              <a:gd name="connsiteY1" fmla="*/ 74175 h 4521087"/>
              <a:gd name="connsiteX2" fmla="*/ 2994058 w 3445180"/>
              <a:gd name="connsiteY2" fmla="*/ 1011672 h 4521087"/>
              <a:gd name="connsiteX3" fmla="*/ 3231124 w 3445180"/>
              <a:gd name="connsiteY3" fmla="*/ 4521087 h 4521087"/>
              <a:gd name="connsiteX4" fmla="*/ 0 w 3445180"/>
              <a:gd name="connsiteY4" fmla="*/ 4521087 h 4521087"/>
              <a:gd name="connsiteX5" fmla="*/ 0 w 3445180"/>
              <a:gd name="connsiteY5" fmla="*/ 56591 h 4521087"/>
              <a:gd name="connsiteX0" fmla="*/ 0 w 3479573"/>
              <a:gd name="connsiteY0" fmla="*/ 56591 h 4521087"/>
              <a:gd name="connsiteX1" fmla="*/ 2897015 w 3479573"/>
              <a:gd name="connsiteY1" fmla="*/ 74175 h 4521087"/>
              <a:gd name="connsiteX2" fmla="*/ 2994058 w 3479573"/>
              <a:gd name="connsiteY2" fmla="*/ 1011672 h 4521087"/>
              <a:gd name="connsiteX3" fmla="*/ 3231124 w 3479573"/>
              <a:gd name="connsiteY3" fmla="*/ 4521087 h 4521087"/>
              <a:gd name="connsiteX4" fmla="*/ 0 w 3479573"/>
              <a:gd name="connsiteY4" fmla="*/ 4521087 h 4521087"/>
              <a:gd name="connsiteX5" fmla="*/ 0 w 3479573"/>
              <a:gd name="connsiteY5" fmla="*/ 56591 h 4521087"/>
              <a:gd name="connsiteX0" fmla="*/ 0 w 3472995"/>
              <a:gd name="connsiteY0" fmla="*/ 58539 h 4523035"/>
              <a:gd name="connsiteX1" fmla="*/ 2897015 w 3472995"/>
              <a:gd name="connsiteY1" fmla="*/ 76123 h 4523035"/>
              <a:gd name="connsiteX2" fmla="*/ 2958889 w 3472995"/>
              <a:gd name="connsiteY2" fmla="*/ 1039997 h 4523035"/>
              <a:gd name="connsiteX3" fmla="*/ 3231124 w 3472995"/>
              <a:gd name="connsiteY3" fmla="*/ 4523035 h 4523035"/>
              <a:gd name="connsiteX4" fmla="*/ 0 w 3472995"/>
              <a:gd name="connsiteY4" fmla="*/ 4523035 h 4523035"/>
              <a:gd name="connsiteX5" fmla="*/ 0 w 3472995"/>
              <a:gd name="connsiteY5" fmla="*/ 58539 h 4523035"/>
              <a:gd name="connsiteX0" fmla="*/ 0 w 3472995"/>
              <a:gd name="connsiteY0" fmla="*/ 91718 h 4556214"/>
              <a:gd name="connsiteX1" fmla="*/ 2861845 w 3472995"/>
              <a:gd name="connsiteY1" fmla="*/ 65341 h 4556214"/>
              <a:gd name="connsiteX2" fmla="*/ 2958889 w 3472995"/>
              <a:gd name="connsiteY2" fmla="*/ 1073176 h 4556214"/>
              <a:gd name="connsiteX3" fmla="*/ 3231124 w 3472995"/>
              <a:gd name="connsiteY3" fmla="*/ 4556214 h 4556214"/>
              <a:gd name="connsiteX4" fmla="*/ 0 w 3472995"/>
              <a:gd name="connsiteY4" fmla="*/ 4556214 h 4556214"/>
              <a:gd name="connsiteX5" fmla="*/ 0 w 3472995"/>
              <a:gd name="connsiteY5" fmla="*/ 91718 h 4556214"/>
              <a:gd name="connsiteX0" fmla="*/ 0 w 3472995"/>
              <a:gd name="connsiteY0" fmla="*/ 26377 h 4490873"/>
              <a:gd name="connsiteX1" fmla="*/ 2861845 w 3472995"/>
              <a:gd name="connsiteY1" fmla="*/ 0 h 4490873"/>
              <a:gd name="connsiteX2" fmla="*/ 2958889 w 3472995"/>
              <a:gd name="connsiteY2" fmla="*/ 1007835 h 4490873"/>
              <a:gd name="connsiteX3" fmla="*/ 3231124 w 3472995"/>
              <a:gd name="connsiteY3" fmla="*/ 4490873 h 4490873"/>
              <a:gd name="connsiteX4" fmla="*/ 0 w 3472995"/>
              <a:gd name="connsiteY4" fmla="*/ 4490873 h 4490873"/>
              <a:gd name="connsiteX5" fmla="*/ 0 w 3472995"/>
              <a:gd name="connsiteY5" fmla="*/ 26377 h 4490873"/>
              <a:gd name="connsiteX0" fmla="*/ 0 w 3509197"/>
              <a:gd name="connsiteY0" fmla="*/ 26377 h 4517250"/>
              <a:gd name="connsiteX1" fmla="*/ 2861845 w 3509197"/>
              <a:gd name="connsiteY1" fmla="*/ 0 h 4517250"/>
              <a:gd name="connsiteX2" fmla="*/ 2958889 w 3509197"/>
              <a:gd name="connsiteY2" fmla="*/ 1007835 h 4517250"/>
              <a:gd name="connsiteX3" fmla="*/ 3275085 w 3509197"/>
              <a:gd name="connsiteY3" fmla="*/ 4517250 h 4517250"/>
              <a:gd name="connsiteX4" fmla="*/ 0 w 3509197"/>
              <a:gd name="connsiteY4" fmla="*/ 4490873 h 4517250"/>
              <a:gd name="connsiteX5" fmla="*/ 0 w 3509197"/>
              <a:gd name="connsiteY5" fmla="*/ 26377 h 4517250"/>
              <a:gd name="connsiteX0" fmla="*/ 0 w 3524437"/>
              <a:gd name="connsiteY0" fmla="*/ 130204 h 4575508"/>
              <a:gd name="connsiteX1" fmla="*/ 2877085 w 3524437"/>
              <a:gd name="connsiteY1" fmla="*/ 58258 h 4575508"/>
              <a:gd name="connsiteX2" fmla="*/ 2974129 w 3524437"/>
              <a:gd name="connsiteY2" fmla="*/ 1066093 h 4575508"/>
              <a:gd name="connsiteX3" fmla="*/ 3290325 w 3524437"/>
              <a:gd name="connsiteY3" fmla="*/ 4575508 h 4575508"/>
              <a:gd name="connsiteX4" fmla="*/ 15240 w 3524437"/>
              <a:gd name="connsiteY4" fmla="*/ 4549131 h 4575508"/>
              <a:gd name="connsiteX5" fmla="*/ 0 w 3524437"/>
              <a:gd name="connsiteY5" fmla="*/ 130204 h 4575508"/>
              <a:gd name="connsiteX0" fmla="*/ 0 w 3524437"/>
              <a:gd name="connsiteY0" fmla="*/ 52199 h 4497503"/>
              <a:gd name="connsiteX1" fmla="*/ 3113305 w 3524437"/>
              <a:gd name="connsiteY1" fmla="*/ 86579 h 4497503"/>
              <a:gd name="connsiteX2" fmla="*/ 2974129 w 3524437"/>
              <a:gd name="connsiteY2" fmla="*/ 988088 h 4497503"/>
              <a:gd name="connsiteX3" fmla="*/ 3290325 w 3524437"/>
              <a:gd name="connsiteY3" fmla="*/ 4497503 h 4497503"/>
              <a:gd name="connsiteX4" fmla="*/ 15240 w 3524437"/>
              <a:gd name="connsiteY4" fmla="*/ 4471126 h 4497503"/>
              <a:gd name="connsiteX5" fmla="*/ 0 w 3524437"/>
              <a:gd name="connsiteY5" fmla="*/ 52199 h 4497503"/>
              <a:gd name="connsiteX0" fmla="*/ 0 w 3524437"/>
              <a:gd name="connsiteY0" fmla="*/ 9703 h 4455007"/>
              <a:gd name="connsiteX1" fmla="*/ 3113305 w 3524437"/>
              <a:gd name="connsiteY1" fmla="*/ 44083 h 4455007"/>
              <a:gd name="connsiteX2" fmla="*/ 2974129 w 3524437"/>
              <a:gd name="connsiteY2" fmla="*/ 945592 h 4455007"/>
              <a:gd name="connsiteX3" fmla="*/ 3290325 w 3524437"/>
              <a:gd name="connsiteY3" fmla="*/ 4455007 h 4455007"/>
              <a:gd name="connsiteX4" fmla="*/ 15240 w 3524437"/>
              <a:gd name="connsiteY4" fmla="*/ 4428630 h 4455007"/>
              <a:gd name="connsiteX5" fmla="*/ 0 w 3524437"/>
              <a:gd name="connsiteY5" fmla="*/ 9703 h 4455007"/>
              <a:gd name="connsiteX0" fmla="*/ 0 w 3528410"/>
              <a:gd name="connsiteY0" fmla="*/ 53269 h 4498573"/>
              <a:gd name="connsiteX1" fmla="*/ 3113305 w 3528410"/>
              <a:gd name="connsiteY1" fmla="*/ 87649 h 4498573"/>
              <a:gd name="connsiteX2" fmla="*/ 2996989 w 3528410"/>
              <a:gd name="connsiteY2" fmla="*/ 1004348 h 4498573"/>
              <a:gd name="connsiteX3" fmla="*/ 3290325 w 3528410"/>
              <a:gd name="connsiteY3" fmla="*/ 4498573 h 4498573"/>
              <a:gd name="connsiteX4" fmla="*/ 15240 w 3528410"/>
              <a:gd name="connsiteY4" fmla="*/ 4472196 h 4498573"/>
              <a:gd name="connsiteX5" fmla="*/ 0 w 3528410"/>
              <a:gd name="connsiteY5" fmla="*/ 53269 h 4498573"/>
              <a:gd name="connsiteX0" fmla="*/ 0 w 3535792"/>
              <a:gd name="connsiteY0" fmla="*/ 53269 h 4498573"/>
              <a:gd name="connsiteX1" fmla="*/ 3113305 w 3535792"/>
              <a:gd name="connsiteY1" fmla="*/ 87649 h 4498573"/>
              <a:gd name="connsiteX2" fmla="*/ 2996989 w 3535792"/>
              <a:gd name="connsiteY2" fmla="*/ 1004348 h 4498573"/>
              <a:gd name="connsiteX3" fmla="*/ 3290325 w 3535792"/>
              <a:gd name="connsiteY3" fmla="*/ 4498573 h 4498573"/>
              <a:gd name="connsiteX4" fmla="*/ 15240 w 3535792"/>
              <a:gd name="connsiteY4" fmla="*/ 4472196 h 4498573"/>
              <a:gd name="connsiteX5" fmla="*/ 0 w 3535792"/>
              <a:gd name="connsiteY5" fmla="*/ 53269 h 4498573"/>
              <a:gd name="connsiteX0" fmla="*/ 0 w 3535792"/>
              <a:gd name="connsiteY0" fmla="*/ 5714 h 4451018"/>
              <a:gd name="connsiteX1" fmla="*/ 3113305 w 3535792"/>
              <a:gd name="connsiteY1" fmla="*/ 40094 h 4451018"/>
              <a:gd name="connsiteX2" fmla="*/ 2996989 w 3535792"/>
              <a:gd name="connsiteY2" fmla="*/ 956793 h 4451018"/>
              <a:gd name="connsiteX3" fmla="*/ 3290325 w 3535792"/>
              <a:gd name="connsiteY3" fmla="*/ 4451018 h 4451018"/>
              <a:gd name="connsiteX4" fmla="*/ 15240 w 3535792"/>
              <a:gd name="connsiteY4" fmla="*/ 4424641 h 4451018"/>
              <a:gd name="connsiteX5" fmla="*/ 0 w 3535792"/>
              <a:gd name="connsiteY5" fmla="*/ 5714 h 4451018"/>
              <a:gd name="connsiteX0" fmla="*/ 0 w 3535792"/>
              <a:gd name="connsiteY0" fmla="*/ 7856 h 4453160"/>
              <a:gd name="connsiteX1" fmla="*/ 3113305 w 3535792"/>
              <a:gd name="connsiteY1" fmla="*/ 42236 h 4453160"/>
              <a:gd name="connsiteX2" fmla="*/ 2996989 w 3535792"/>
              <a:gd name="connsiteY2" fmla="*/ 958935 h 4453160"/>
              <a:gd name="connsiteX3" fmla="*/ 3290325 w 3535792"/>
              <a:gd name="connsiteY3" fmla="*/ 4453160 h 4453160"/>
              <a:gd name="connsiteX4" fmla="*/ 15240 w 3535792"/>
              <a:gd name="connsiteY4" fmla="*/ 4426783 h 4453160"/>
              <a:gd name="connsiteX5" fmla="*/ 0 w 3535792"/>
              <a:gd name="connsiteY5" fmla="*/ 7856 h 4453160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27819 h 4454196"/>
              <a:gd name="connsiteX5" fmla="*/ 0 w 3535792"/>
              <a:gd name="connsiteY5" fmla="*/ 8892 h 4454196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13580 h 4454196"/>
              <a:gd name="connsiteX5" fmla="*/ 0 w 3535792"/>
              <a:gd name="connsiteY5" fmla="*/ 8892 h 4454196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413580 h 4430462"/>
              <a:gd name="connsiteX5" fmla="*/ 0 w 3522561"/>
              <a:gd name="connsiteY5" fmla="*/ 8892 h 4430462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399341 h 4430462"/>
              <a:gd name="connsiteX5" fmla="*/ 0 w 3522561"/>
              <a:gd name="connsiteY5" fmla="*/ 8892 h 4430462"/>
              <a:gd name="connsiteX0" fmla="*/ 0 w 3510347"/>
              <a:gd name="connsiteY0" fmla="*/ 8892 h 4406728"/>
              <a:gd name="connsiteX1" fmla="*/ 3113305 w 3510347"/>
              <a:gd name="connsiteY1" fmla="*/ 43272 h 4406728"/>
              <a:gd name="connsiteX2" fmla="*/ 2996989 w 3510347"/>
              <a:gd name="connsiteY2" fmla="*/ 959971 h 4406728"/>
              <a:gd name="connsiteX3" fmla="*/ 3276038 w 3510347"/>
              <a:gd name="connsiteY3" fmla="*/ 4406728 h 4406728"/>
              <a:gd name="connsiteX4" fmla="*/ 15240 w 3510347"/>
              <a:gd name="connsiteY4" fmla="*/ 4399341 h 4406728"/>
              <a:gd name="connsiteX5" fmla="*/ 0 w 3510347"/>
              <a:gd name="connsiteY5" fmla="*/ 8892 h 44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10347" h="4406728">
                <a:moveTo>
                  <a:pt x="0" y="8892"/>
                </a:moveTo>
                <a:cubicBezTo>
                  <a:pt x="959028" y="-15090"/>
                  <a:pt x="2895747" y="13869"/>
                  <a:pt x="3113305" y="43272"/>
                </a:cubicBezTo>
                <a:cubicBezTo>
                  <a:pt x="3330863" y="72675"/>
                  <a:pt x="2969867" y="232728"/>
                  <a:pt x="2996989" y="959971"/>
                </a:cubicBezTo>
                <a:cubicBezTo>
                  <a:pt x="3024111" y="1687214"/>
                  <a:pt x="3924516" y="2860533"/>
                  <a:pt x="3276038" y="4406728"/>
                </a:cubicBezTo>
                <a:lnTo>
                  <a:pt x="15240" y="4399341"/>
                </a:lnTo>
                <a:lnTo>
                  <a:pt x="0" y="889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819" t="664" r="-21281" b="-33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A5FFD-4A0D-517A-126E-C899D00F31A7}"/>
              </a:ext>
            </a:extLst>
          </p:cNvPr>
          <p:cNvSpPr txBox="1"/>
          <p:nvPr/>
        </p:nvSpPr>
        <p:spPr>
          <a:xfrm rot="16200000">
            <a:off x="4468698" y="3847609"/>
            <a:ext cx="2304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"/>
              <a:t>© iStockphoto / zoranm</a:t>
            </a:r>
          </a:p>
        </p:txBody>
      </p:sp>
    </p:spTree>
    <p:extLst>
      <p:ext uri="{BB962C8B-B14F-4D97-AF65-F5344CB8AC3E}">
        <p14:creationId xmlns:p14="http://schemas.microsoft.com/office/powerpoint/2010/main" val="407005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051D-DB8E-48C5-944F-067F88DC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154447" cy="461665"/>
          </a:xfrm>
        </p:spPr>
        <p:txBody>
          <a:bodyPr>
            <a:spAutoFit/>
          </a:bodyPr>
          <a:lstStyle/>
          <a:p>
            <a:r>
              <a:rPr lang="pl-PL" sz="2400"/>
              <a:t>Fakty i liczby – wykorzystanie technologii cyfrowych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49AD3-9714-B417-F098-C2603937F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2028" y="945017"/>
            <a:ext cx="7650392" cy="332398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l-PL" sz="2000" b="0" dirty="0">
                <a:solidFill>
                  <a:srgbClr val="899E00"/>
                </a:solidFill>
              </a:rPr>
              <a:t>Pracownicy zgłaszają, że ich organizacja wykorzystuje technologie cyfrowe do:</a:t>
            </a:r>
          </a:p>
          <a:p>
            <a:pPr>
              <a:spcBef>
                <a:spcPts val="1000"/>
              </a:spcBef>
            </a:pPr>
            <a:r>
              <a:rPr lang="pl-PL" sz="2000" b="0" dirty="0">
                <a:ea typeface=""/>
                <a:cs typeface="Aptos" panose="020B0004020202020204" pitchFamily="34" charset="0"/>
              </a:rPr>
              <a:t>określenia tempa pracy (52%)</a:t>
            </a:r>
          </a:p>
          <a:p>
            <a:pPr>
              <a:spcBef>
                <a:spcPts val="1000"/>
              </a:spcBef>
            </a:pPr>
            <a:r>
              <a:rPr lang="pl-PL" sz="2000" b="0" dirty="0">
                <a:ea typeface=""/>
                <a:cs typeface="Aptos" panose="020B0004020202020204" pitchFamily="34" charset="0"/>
              </a:rPr>
              <a:t>zwiększenia nadzoru (37%)</a:t>
            </a:r>
          </a:p>
          <a:p>
            <a:pPr>
              <a:spcBef>
                <a:spcPts val="1000"/>
              </a:spcBef>
            </a:pPr>
            <a:r>
              <a:rPr lang="pl-PL" sz="2000" b="0" dirty="0"/>
              <a:t>przydzielania zadań, czasu pracy lub zmian (30%)</a:t>
            </a:r>
          </a:p>
          <a:p>
            <a:pPr>
              <a:spcBef>
                <a:spcPts val="1000"/>
              </a:spcBef>
            </a:pPr>
            <a:r>
              <a:rPr lang="pl-PL" sz="2000" b="0" dirty="0"/>
              <a:t>oceny skuteczności działania przez strony trzecie (27%)</a:t>
            </a:r>
          </a:p>
          <a:p>
            <a:pPr>
              <a:spcBef>
                <a:spcPts val="1000"/>
              </a:spcBef>
            </a:pPr>
            <a:r>
              <a:rPr lang="pl-PL" sz="2000" b="0" dirty="0"/>
              <a:t>nadzorowania/monitorowania pracy lub zachowania (25%) </a:t>
            </a:r>
          </a:p>
          <a:p>
            <a:pPr>
              <a:spcBef>
                <a:spcPts val="1000"/>
              </a:spcBef>
            </a:pPr>
            <a:r>
              <a:rPr lang="pl-PL" sz="2000" b="0" dirty="0"/>
              <a:t>monitorowania podstawowych parametrów życiowych (7%)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AB1135-B53B-C3AB-DC9F-6DAD67D05F52}"/>
              </a:ext>
            </a:extLst>
          </p:cNvPr>
          <p:cNvSpPr txBox="1"/>
          <p:nvPr/>
        </p:nvSpPr>
        <p:spPr>
          <a:xfrm>
            <a:off x="2483768" y="4356812"/>
            <a:ext cx="44882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/>
              <a:t>Źródło: Puls BHP 2022 – UE-27 (n=25 683)</a:t>
            </a:r>
          </a:p>
        </p:txBody>
      </p:sp>
    </p:spTree>
    <p:extLst>
      <p:ext uri="{BB962C8B-B14F-4D97-AF65-F5344CB8AC3E}">
        <p14:creationId xmlns:p14="http://schemas.microsoft.com/office/powerpoint/2010/main" val="161786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771550"/>
            <a:ext cx="5472608" cy="3375283"/>
          </a:xfrm>
        </p:spPr>
        <p:txBody>
          <a:bodyPr>
            <a:spAutoFit/>
          </a:bodyPr>
          <a:lstStyle/>
          <a:p>
            <a:pPr>
              <a:spcBef>
                <a:spcPts val="1000"/>
              </a:spcBef>
            </a:pPr>
            <a:r>
              <a:rPr lang="pl-PL" sz="2000" b="0" dirty="0">
                <a:cs typeface="Arial" panose="020B0604020202020204" pitchFamily="34" charset="0"/>
              </a:rPr>
              <a:t>Głównie w </a:t>
            </a:r>
            <a:r>
              <a:rPr lang="pl-PL" sz="2000" dirty="0">
                <a:solidFill>
                  <a:srgbClr val="899E00"/>
                </a:solidFill>
                <a:cs typeface="Arial" panose="020B0604020202020204" pitchFamily="34" charset="0"/>
              </a:rPr>
              <a:t>większych przedsiębiorstwach</a:t>
            </a:r>
          </a:p>
          <a:p>
            <a:pPr>
              <a:spcBef>
                <a:spcPts val="1000"/>
              </a:spcBef>
            </a:pPr>
            <a:r>
              <a:rPr lang="pl-PL" sz="2000" b="0" dirty="0">
                <a:cs typeface="Arial" panose="020B0604020202020204" pitchFamily="34" charset="0"/>
              </a:rPr>
              <a:t>Głównie w zawodach, w których wykonuje się </a:t>
            </a:r>
            <a:r>
              <a:rPr lang="pl-PL" sz="2000" dirty="0">
                <a:solidFill>
                  <a:srgbClr val="899E00"/>
                </a:solidFill>
                <a:cs typeface="Arial" panose="020B0604020202020204" pitchFamily="34" charset="0"/>
              </a:rPr>
              <a:t>ręczne/powtarzające się rutynowe zadania 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  <a:cs typeface="Arial" panose="020B0604020202020204" pitchFamily="34" charset="0"/>
              </a:rPr>
              <a:t>Stosunkowo niski poziom wykorzystania, ale </a:t>
            </a:r>
            <a:r>
              <a:rPr lang="pl-PL" sz="2000" b="1" dirty="0">
                <a:solidFill>
                  <a:srgbClr val="899E00"/>
                </a:solidFill>
                <a:cs typeface="Arial" panose="020B0604020202020204" pitchFamily="34" charset="0"/>
              </a:rPr>
              <a:t>z tendencją rosnącą</a:t>
            </a:r>
            <a:r>
              <a:rPr lang="pl-PL" sz="2000" dirty="0">
                <a:solidFill>
                  <a:schemeClr val="accent1"/>
                </a:solidFill>
                <a:cs typeface="Arial" panose="020B0604020202020204" pitchFamily="34" charset="0"/>
              </a:rPr>
              <a:t> w całej UE-27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b="1" dirty="0">
                <a:solidFill>
                  <a:srgbClr val="899E00"/>
                </a:solidFill>
                <a:cs typeface="Arial" panose="020B0604020202020204" pitchFamily="34" charset="0"/>
              </a:rPr>
              <a:t>Gwałtowny wzrost wykorzystania</a:t>
            </a:r>
            <a:r>
              <a:rPr lang="pl-PL" sz="2000" dirty="0">
                <a:solidFill>
                  <a:schemeClr val="tx2"/>
                </a:solidFill>
                <a:cs typeface="Arial" panose="020B0604020202020204" pitchFamily="34" charset="0"/>
              </a:rPr>
              <a:t> oprogramowania do monitorowania pracowników (</a:t>
            </a:r>
            <a:r>
              <a:rPr lang="pl-PL" sz="2000" b="1" dirty="0">
                <a:solidFill>
                  <a:srgbClr val="899E00"/>
                </a:solidFill>
                <a:cs typeface="Arial" panose="020B0604020202020204" pitchFamily="34" charset="0"/>
              </a:rPr>
              <a:t>COVID-19</a:t>
            </a:r>
            <a:r>
              <a:rPr lang="pl-PL" sz="2000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  <a:cs typeface="Arial" panose="020B0604020202020204" pitchFamily="34" charset="0"/>
              </a:rPr>
              <a:t>Większa liczba patentów na </a:t>
            </a:r>
            <a:r>
              <a:rPr lang="pl-PL" sz="2000" b="1" dirty="0">
                <a:solidFill>
                  <a:srgbClr val="899E00"/>
                </a:solidFill>
                <a:cs typeface="Arial" panose="020B0604020202020204" pitchFamily="34" charset="0"/>
              </a:rPr>
              <a:t>technologie AIWM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23528" y="153878"/>
            <a:ext cx="8568952" cy="401648"/>
          </a:xfrm>
          <a:prstGeom prst="rect">
            <a:avLst/>
          </a:prstGeom>
        </p:spPr>
        <p:txBody>
          <a:bodyPr vert="horz" wrap="square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b="1" dirty="0">
                <a:solidFill>
                  <a:srgbClr val="003399"/>
                </a:solidFill>
                <a:ea typeface=""/>
              </a:rPr>
              <a:t>Fakty i dane liczbowe – wykorzystanie systemów AIWM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5776C-5A84-740F-8618-0C9E369D24B3}"/>
              </a:ext>
            </a:extLst>
          </p:cNvPr>
          <p:cNvSpPr/>
          <p:nvPr/>
        </p:nvSpPr>
        <p:spPr>
          <a:xfrm>
            <a:off x="6012160" y="648402"/>
            <a:ext cx="2996732" cy="4495098"/>
          </a:xfrm>
          <a:custGeom>
            <a:avLst/>
            <a:gdLst>
              <a:gd name="connsiteX0" fmla="*/ 0 w 3600400"/>
              <a:gd name="connsiteY0" fmla="*/ 0 h 4464496"/>
              <a:gd name="connsiteX1" fmla="*/ 3600400 w 3600400"/>
              <a:gd name="connsiteY1" fmla="*/ 0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301462"/>
              <a:gd name="connsiteY0" fmla="*/ 315108 h 4779604"/>
              <a:gd name="connsiteX1" fmla="*/ 2897015 w 3301462"/>
              <a:gd name="connsiteY1" fmla="*/ 332692 h 4779604"/>
              <a:gd name="connsiteX2" fmla="*/ 3301462 w 3301462"/>
              <a:gd name="connsiteY2" fmla="*/ 4762019 h 4779604"/>
              <a:gd name="connsiteX3" fmla="*/ 0 w 3301462"/>
              <a:gd name="connsiteY3" fmla="*/ 4779604 h 4779604"/>
              <a:gd name="connsiteX4" fmla="*/ 0 w 3301462"/>
              <a:gd name="connsiteY4" fmla="*/ 315108 h 4779604"/>
              <a:gd name="connsiteX0" fmla="*/ 0 w 3511679"/>
              <a:gd name="connsiteY0" fmla="*/ 315108 h 4779604"/>
              <a:gd name="connsiteX1" fmla="*/ 2897015 w 3511679"/>
              <a:gd name="connsiteY1" fmla="*/ 332692 h 4779604"/>
              <a:gd name="connsiteX2" fmla="*/ 3301462 w 3511679"/>
              <a:gd name="connsiteY2" fmla="*/ 4762019 h 4779604"/>
              <a:gd name="connsiteX3" fmla="*/ 0 w 3511679"/>
              <a:gd name="connsiteY3" fmla="*/ 4779604 h 4779604"/>
              <a:gd name="connsiteX4" fmla="*/ 0 w 3511679"/>
              <a:gd name="connsiteY4" fmla="*/ 315108 h 4779604"/>
              <a:gd name="connsiteX0" fmla="*/ 0 w 3503242"/>
              <a:gd name="connsiteY0" fmla="*/ 56591 h 4521087"/>
              <a:gd name="connsiteX1" fmla="*/ 2897015 w 3503242"/>
              <a:gd name="connsiteY1" fmla="*/ 74175 h 4521087"/>
              <a:gd name="connsiteX2" fmla="*/ 2994058 w 3503242"/>
              <a:gd name="connsiteY2" fmla="*/ 1011672 h 4521087"/>
              <a:gd name="connsiteX3" fmla="*/ 3301462 w 3503242"/>
              <a:gd name="connsiteY3" fmla="*/ 4503502 h 4521087"/>
              <a:gd name="connsiteX4" fmla="*/ 0 w 3503242"/>
              <a:gd name="connsiteY4" fmla="*/ 4521087 h 4521087"/>
              <a:gd name="connsiteX5" fmla="*/ 0 w 3503242"/>
              <a:gd name="connsiteY5" fmla="*/ 56591 h 4521087"/>
              <a:gd name="connsiteX0" fmla="*/ 0 w 3445180"/>
              <a:gd name="connsiteY0" fmla="*/ 56591 h 4521087"/>
              <a:gd name="connsiteX1" fmla="*/ 2897015 w 3445180"/>
              <a:gd name="connsiteY1" fmla="*/ 74175 h 4521087"/>
              <a:gd name="connsiteX2" fmla="*/ 2994058 w 3445180"/>
              <a:gd name="connsiteY2" fmla="*/ 1011672 h 4521087"/>
              <a:gd name="connsiteX3" fmla="*/ 3231124 w 3445180"/>
              <a:gd name="connsiteY3" fmla="*/ 4521087 h 4521087"/>
              <a:gd name="connsiteX4" fmla="*/ 0 w 3445180"/>
              <a:gd name="connsiteY4" fmla="*/ 4521087 h 4521087"/>
              <a:gd name="connsiteX5" fmla="*/ 0 w 3445180"/>
              <a:gd name="connsiteY5" fmla="*/ 56591 h 4521087"/>
              <a:gd name="connsiteX0" fmla="*/ 0 w 3479573"/>
              <a:gd name="connsiteY0" fmla="*/ 56591 h 4521087"/>
              <a:gd name="connsiteX1" fmla="*/ 2897015 w 3479573"/>
              <a:gd name="connsiteY1" fmla="*/ 74175 h 4521087"/>
              <a:gd name="connsiteX2" fmla="*/ 2994058 w 3479573"/>
              <a:gd name="connsiteY2" fmla="*/ 1011672 h 4521087"/>
              <a:gd name="connsiteX3" fmla="*/ 3231124 w 3479573"/>
              <a:gd name="connsiteY3" fmla="*/ 4521087 h 4521087"/>
              <a:gd name="connsiteX4" fmla="*/ 0 w 3479573"/>
              <a:gd name="connsiteY4" fmla="*/ 4521087 h 4521087"/>
              <a:gd name="connsiteX5" fmla="*/ 0 w 3479573"/>
              <a:gd name="connsiteY5" fmla="*/ 56591 h 4521087"/>
              <a:gd name="connsiteX0" fmla="*/ 0 w 3472995"/>
              <a:gd name="connsiteY0" fmla="*/ 58539 h 4523035"/>
              <a:gd name="connsiteX1" fmla="*/ 2897015 w 3472995"/>
              <a:gd name="connsiteY1" fmla="*/ 76123 h 4523035"/>
              <a:gd name="connsiteX2" fmla="*/ 2958889 w 3472995"/>
              <a:gd name="connsiteY2" fmla="*/ 1039997 h 4523035"/>
              <a:gd name="connsiteX3" fmla="*/ 3231124 w 3472995"/>
              <a:gd name="connsiteY3" fmla="*/ 4523035 h 4523035"/>
              <a:gd name="connsiteX4" fmla="*/ 0 w 3472995"/>
              <a:gd name="connsiteY4" fmla="*/ 4523035 h 4523035"/>
              <a:gd name="connsiteX5" fmla="*/ 0 w 3472995"/>
              <a:gd name="connsiteY5" fmla="*/ 58539 h 4523035"/>
              <a:gd name="connsiteX0" fmla="*/ 0 w 3472995"/>
              <a:gd name="connsiteY0" fmla="*/ 91718 h 4556214"/>
              <a:gd name="connsiteX1" fmla="*/ 2861845 w 3472995"/>
              <a:gd name="connsiteY1" fmla="*/ 65341 h 4556214"/>
              <a:gd name="connsiteX2" fmla="*/ 2958889 w 3472995"/>
              <a:gd name="connsiteY2" fmla="*/ 1073176 h 4556214"/>
              <a:gd name="connsiteX3" fmla="*/ 3231124 w 3472995"/>
              <a:gd name="connsiteY3" fmla="*/ 4556214 h 4556214"/>
              <a:gd name="connsiteX4" fmla="*/ 0 w 3472995"/>
              <a:gd name="connsiteY4" fmla="*/ 4556214 h 4556214"/>
              <a:gd name="connsiteX5" fmla="*/ 0 w 3472995"/>
              <a:gd name="connsiteY5" fmla="*/ 91718 h 4556214"/>
              <a:gd name="connsiteX0" fmla="*/ 0 w 3472995"/>
              <a:gd name="connsiteY0" fmla="*/ 26377 h 4490873"/>
              <a:gd name="connsiteX1" fmla="*/ 2861845 w 3472995"/>
              <a:gd name="connsiteY1" fmla="*/ 0 h 4490873"/>
              <a:gd name="connsiteX2" fmla="*/ 2958889 w 3472995"/>
              <a:gd name="connsiteY2" fmla="*/ 1007835 h 4490873"/>
              <a:gd name="connsiteX3" fmla="*/ 3231124 w 3472995"/>
              <a:gd name="connsiteY3" fmla="*/ 4490873 h 4490873"/>
              <a:gd name="connsiteX4" fmla="*/ 0 w 3472995"/>
              <a:gd name="connsiteY4" fmla="*/ 4490873 h 4490873"/>
              <a:gd name="connsiteX5" fmla="*/ 0 w 3472995"/>
              <a:gd name="connsiteY5" fmla="*/ 26377 h 4490873"/>
              <a:gd name="connsiteX0" fmla="*/ 0 w 3509197"/>
              <a:gd name="connsiteY0" fmla="*/ 26377 h 4517250"/>
              <a:gd name="connsiteX1" fmla="*/ 2861845 w 3509197"/>
              <a:gd name="connsiteY1" fmla="*/ 0 h 4517250"/>
              <a:gd name="connsiteX2" fmla="*/ 2958889 w 3509197"/>
              <a:gd name="connsiteY2" fmla="*/ 1007835 h 4517250"/>
              <a:gd name="connsiteX3" fmla="*/ 3275085 w 3509197"/>
              <a:gd name="connsiteY3" fmla="*/ 4517250 h 4517250"/>
              <a:gd name="connsiteX4" fmla="*/ 0 w 3509197"/>
              <a:gd name="connsiteY4" fmla="*/ 4490873 h 4517250"/>
              <a:gd name="connsiteX5" fmla="*/ 0 w 3509197"/>
              <a:gd name="connsiteY5" fmla="*/ 26377 h 4517250"/>
              <a:gd name="connsiteX0" fmla="*/ 0 w 3524437"/>
              <a:gd name="connsiteY0" fmla="*/ 130204 h 4575508"/>
              <a:gd name="connsiteX1" fmla="*/ 2877085 w 3524437"/>
              <a:gd name="connsiteY1" fmla="*/ 58258 h 4575508"/>
              <a:gd name="connsiteX2" fmla="*/ 2974129 w 3524437"/>
              <a:gd name="connsiteY2" fmla="*/ 1066093 h 4575508"/>
              <a:gd name="connsiteX3" fmla="*/ 3290325 w 3524437"/>
              <a:gd name="connsiteY3" fmla="*/ 4575508 h 4575508"/>
              <a:gd name="connsiteX4" fmla="*/ 15240 w 3524437"/>
              <a:gd name="connsiteY4" fmla="*/ 4549131 h 4575508"/>
              <a:gd name="connsiteX5" fmla="*/ 0 w 3524437"/>
              <a:gd name="connsiteY5" fmla="*/ 130204 h 4575508"/>
              <a:gd name="connsiteX0" fmla="*/ 0 w 3524437"/>
              <a:gd name="connsiteY0" fmla="*/ 52199 h 4497503"/>
              <a:gd name="connsiteX1" fmla="*/ 3113305 w 3524437"/>
              <a:gd name="connsiteY1" fmla="*/ 86579 h 4497503"/>
              <a:gd name="connsiteX2" fmla="*/ 2974129 w 3524437"/>
              <a:gd name="connsiteY2" fmla="*/ 988088 h 4497503"/>
              <a:gd name="connsiteX3" fmla="*/ 3290325 w 3524437"/>
              <a:gd name="connsiteY3" fmla="*/ 4497503 h 4497503"/>
              <a:gd name="connsiteX4" fmla="*/ 15240 w 3524437"/>
              <a:gd name="connsiteY4" fmla="*/ 4471126 h 4497503"/>
              <a:gd name="connsiteX5" fmla="*/ 0 w 3524437"/>
              <a:gd name="connsiteY5" fmla="*/ 52199 h 4497503"/>
              <a:gd name="connsiteX0" fmla="*/ 0 w 3524437"/>
              <a:gd name="connsiteY0" fmla="*/ 9703 h 4455007"/>
              <a:gd name="connsiteX1" fmla="*/ 3113305 w 3524437"/>
              <a:gd name="connsiteY1" fmla="*/ 44083 h 4455007"/>
              <a:gd name="connsiteX2" fmla="*/ 2974129 w 3524437"/>
              <a:gd name="connsiteY2" fmla="*/ 945592 h 4455007"/>
              <a:gd name="connsiteX3" fmla="*/ 3290325 w 3524437"/>
              <a:gd name="connsiteY3" fmla="*/ 4455007 h 4455007"/>
              <a:gd name="connsiteX4" fmla="*/ 15240 w 3524437"/>
              <a:gd name="connsiteY4" fmla="*/ 4428630 h 4455007"/>
              <a:gd name="connsiteX5" fmla="*/ 0 w 3524437"/>
              <a:gd name="connsiteY5" fmla="*/ 9703 h 4455007"/>
              <a:gd name="connsiteX0" fmla="*/ 0 w 3528410"/>
              <a:gd name="connsiteY0" fmla="*/ 53269 h 4498573"/>
              <a:gd name="connsiteX1" fmla="*/ 3113305 w 3528410"/>
              <a:gd name="connsiteY1" fmla="*/ 87649 h 4498573"/>
              <a:gd name="connsiteX2" fmla="*/ 2996989 w 3528410"/>
              <a:gd name="connsiteY2" fmla="*/ 1004348 h 4498573"/>
              <a:gd name="connsiteX3" fmla="*/ 3290325 w 3528410"/>
              <a:gd name="connsiteY3" fmla="*/ 4498573 h 4498573"/>
              <a:gd name="connsiteX4" fmla="*/ 15240 w 3528410"/>
              <a:gd name="connsiteY4" fmla="*/ 4472196 h 4498573"/>
              <a:gd name="connsiteX5" fmla="*/ 0 w 3528410"/>
              <a:gd name="connsiteY5" fmla="*/ 53269 h 4498573"/>
              <a:gd name="connsiteX0" fmla="*/ 0 w 3535792"/>
              <a:gd name="connsiteY0" fmla="*/ 53269 h 4498573"/>
              <a:gd name="connsiteX1" fmla="*/ 3113305 w 3535792"/>
              <a:gd name="connsiteY1" fmla="*/ 87649 h 4498573"/>
              <a:gd name="connsiteX2" fmla="*/ 2996989 w 3535792"/>
              <a:gd name="connsiteY2" fmla="*/ 1004348 h 4498573"/>
              <a:gd name="connsiteX3" fmla="*/ 3290325 w 3535792"/>
              <a:gd name="connsiteY3" fmla="*/ 4498573 h 4498573"/>
              <a:gd name="connsiteX4" fmla="*/ 15240 w 3535792"/>
              <a:gd name="connsiteY4" fmla="*/ 4472196 h 4498573"/>
              <a:gd name="connsiteX5" fmla="*/ 0 w 3535792"/>
              <a:gd name="connsiteY5" fmla="*/ 53269 h 4498573"/>
              <a:gd name="connsiteX0" fmla="*/ 0 w 3535792"/>
              <a:gd name="connsiteY0" fmla="*/ 5714 h 4451018"/>
              <a:gd name="connsiteX1" fmla="*/ 3113305 w 3535792"/>
              <a:gd name="connsiteY1" fmla="*/ 40094 h 4451018"/>
              <a:gd name="connsiteX2" fmla="*/ 2996989 w 3535792"/>
              <a:gd name="connsiteY2" fmla="*/ 956793 h 4451018"/>
              <a:gd name="connsiteX3" fmla="*/ 3290325 w 3535792"/>
              <a:gd name="connsiteY3" fmla="*/ 4451018 h 4451018"/>
              <a:gd name="connsiteX4" fmla="*/ 15240 w 3535792"/>
              <a:gd name="connsiteY4" fmla="*/ 4424641 h 4451018"/>
              <a:gd name="connsiteX5" fmla="*/ 0 w 3535792"/>
              <a:gd name="connsiteY5" fmla="*/ 5714 h 4451018"/>
              <a:gd name="connsiteX0" fmla="*/ 0 w 3535792"/>
              <a:gd name="connsiteY0" fmla="*/ 7856 h 4453160"/>
              <a:gd name="connsiteX1" fmla="*/ 3113305 w 3535792"/>
              <a:gd name="connsiteY1" fmla="*/ 42236 h 4453160"/>
              <a:gd name="connsiteX2" fmla="*/ 2996989 w 3535792"/>
              <a:gd name="connsiteY2" fmla="*/ 958935 h 4453160"/>
              <a:gd name="connsiteX3" fmla="*/ 3290325 w 3535792"/>
              <a:gd name="connsiteY3" fmla="*/ 4453160 h 4453160"/>
              <a:gd name="connsiteX4" fmla="*/ 15240 w 3535792"/>
              <a:gd name="connsiteY4" fmla="*/ 4426783 h 4453160"/>
              <a:gd name="connsiteX5" fmla="*/ 0 w 3535792"/>
              <a:gd name="connsiteY5" fmla="*/ 7856 h 4453160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27819 h 4454196"/>
              <a:gd name="connsiteX5" fmla="*/ 0 w 3535792"/>
              <a:gd name="connsiteY5" fmla="*/ 8892 h 4454196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13580 h 4454196"/>
              <a:gd name="connsiteX5" fmla="*/ 0 w 3535792"/>
              <a:gd name="connsiteY5" fmla="*/ 8892 h 4454196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413580 h 4430462"/>
              <a:gd name="connsiteX5" fmla="*/ 0 w 3522561"/>
              <a:gd name="connsiteY5" fmla="*/ 8892 h 4430462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399341 h 4430462"/>
              <a:gd name="connsiteX5" fmla="*/ 0 w 3522561"/>
              <a:gd name="connsiteY5" fmla="*/ 8892 h 4430462"/>
              <a:gd name="connsiteX0" fmla="*/ 0 w 3510347"/>
              <a:gd name="connsiteY0" fmla="*/ 8892 h 4406728"/>
              <a:gd name="connsiteX1" fmla="*/ 3113305 w 3510347"/>
              <a:gd name="connsiteY1" fmla="*/ 43272 h 4406728"/>
              <a:gd name="connsiteX2" fmla="*/ 2996989 w 3510347"/>
              <a:gd name="connsiteY2" fmla="*/ 959971 h 4406728"/>
              <a:gd name="connsiteX3" fmla="*/ 3276038 w 3510347"/>
              <a:gd name="connsiteY3" fmla="*/ 4406728 h 4406728"/>
              <a:gd name="connsiteX4" fmla="*/ 15240 w 3510347"/>
              <a:gd name="connsiteY4" fmla="*/ 4399341 h 4406728"/>
              <a:gd name="connsiteX5" fmla="*/ 0 w 3510347"/>
              <a:gd name="connsiteY5" fmla="*/ 8892 h 44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10347" h="4406728">
                <a:moveTo>
                  <a:pt x="0" y="8892"/>
                </a:moveTo>
                <a:cubicBezTo>
                  <a:pt x="959028" y="-15090"/>
                  <a:pt x="2895747" y="13869"/>
                  <a:pt x="3113305" y="43272"/>
                </a:cubicBezTo>
                <a:cubicBezTo>
                  <a:pt x="3330863" y="72675"/>
                  <a:pt x="2969867" y="232728"/>
                  <a:pt x="2996989" y="959971"/>
                </a:cubicBezTo>
                <a:cubicBezTo>
                  <a:pt x="3024111" y="1687214"/>
                  <a:pt x="3924516" y="2860533"/>
                  <a:pt x="3276038" y="4406728"/>
                </a:cubicBezTo>
                <a:lnTo>
                  <a:pt x="15240" y="4399341"/>
                </a:lnTo>
                <a:lnTo>
                  <a:pt x="0" y="8892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6735" t="984" r="-48149" b="-98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8B890-B136-BACC-EBA2-7E7E1A3FAD08}"/>
              </a:ext>
            </a:extLst>
          </p:cNvPr>
          <p:cNvSpPr txBox="1"/>
          <p:nvPr/>
        </p:nvSpPr>
        <p:spPr>
          <a:xfrm rot="16200000">
            <a:off x="4960060" y="3905706"/>
            <a:ext cx="2304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"/>
              <a:t>© iStockphoto / FG Trade</a:t>
            </a:r>
          </a:p>
        </p:txBody>
      </p:sp>
    </p:spTree>
    <p:extLst>
      <p:ext uri="{BB962C8B-B14F-4D97-AF65-F5344CB8AC3E}">
        <p14:creationId xmlns:p14="http://schemas.microsoft.com/office/powerpoint/2010/main" val="204371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400" y="21853"/>
            <a:ext cx="9409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>
                <a:solidFill>
                  <a:schemeClr val="accent1"/>
                </a:solidFill>
                <a:latin typeface="+mj-lt"/>
              </a:rPr>
              <a:t>Fakty i liczby: technologie cyfrowe i zagrożenia psychospołeczne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498689"/>
              </p:ext>
            </p:extLst>
          </p:nvPr>
        </p:nvGraphicFramePr>
        <p:xfrm>
          <a:off x="1821518" y="1040290"/>
          <a:ext cx="6333594" cy="3979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Τίτλος 1">
            <a:extLst>
              <a:ext uri="{FF2B5EF4-FFF2-40B4-BE49-F238E27FC236}">
                <a16:creationId xmlns:a16="http://schemas.microsoft.com/office/drawing/2014/main" id="{63BC0F4A-E9EB-46D7-9E38-915E0FE9827C}"/>
              </a:ext>
            </a:extLst>
          </p:cNvPr>
          <p:cNvSpPr txBox="1">
            <a:spLocks/>
          </p:cNvSpPr>
          <p:nvPr/>
        </p:nvSpPr>
        <p:spPr>
          <a:xfrm>
            <a:off x="380068" y="629589"/>
            <a:ext cx="8145203" cy="338554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600">
                <a:solidFill>
                  <a:srgbClr val="899E00"/>
                </a:solidFill>
              </a:rPr>
              <a:t>EU-OSHA, ESENER 2019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7DB1018-6BE1-4906-A137-24C207EC0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178174"/>
              </p:ext>
            </p:extLst>
          </p:nvPr>
        </p:nvGraphicFramePr>
        <p:xfrm>
          <a:off x="380068" y="1293016"/>
          <a:ext cx="2882900" cy="3300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2500">
                  <a:extLst>
                    <a:ext uri="{9D8B030D-6E8A-4147-A177-3AD203B41FA5}">
                      <a16:colId xmlns:a16="http://schemas.microsoft.com/office/drawing/2014/main" val="2964977439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1382755800"/>
                    </a:ext>
                  </a:extLst>
                </a:gridCol>
              </a:tblGrid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Komputery osobiste w stałych miejscach pracy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738230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0623199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Laptopy, tablety, smartfony lub inne przenośne urządzenia komputerowe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489450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7665122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Roboty w interakcji z pracownikami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743176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4117683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Urządzenia, systemy lub komputery ustalające zakres lub tempo pracy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172323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6748327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Urządzenia, systemy lub komputery monitorujące wyniki pracowników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484343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5333647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900" b="1" u="none" strike="noStrike">
                          <a:effectLst/>
                        </a:rPr>
                        <a:t>Urządzenie ubieralne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Nieobecne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8061025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Obecne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63360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E5EC7F-8988-4237-B483-D11D58965220}"/>
              </a:ext>
            </a:extLst>
          </p:cNvPr>
          <p:cNvSpPr txBox="1"/>
          <p:nvPr/>
        </p:nvSpPr>
        <p:spPr>
          <a:xfrm flipH="1">
            <a:off x="6804248" y="699542"/>
            <a:ext cx="2232248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Obecność technologii zwiększa prawdopodobieństwo zgłaszania zagrożeń psychospołecznych</a:t>
            </a: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D5B78FDE-91BF-4ADD-A290-D1EB1E86190F}"/>
              </a:ext>
            </a:extLst>
          </p:cNvPr>
          <p:cNvSpPr/>
          <p:nvPr/>
        </p:nvSpPr>
        <p:spPr>
          <a:xfrm>
            <a:off x="6316945" y="1620700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DB5120F9-7269-42A6-B1C4-17EF2AD1D7C7}"/>
              </a:ext>
            </a:extLst>
          </p:cNvPr>
          <p:cNvSpPr/>
          <p:nvPr/>
        </p:nvSpPr>
        <p:spPr>
          <a:xfrm>
            <a:off x="6525698" y="2197766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EC7E4A79-0B1F-4E5B-AA46-BA995E291598}"/>
              </a:ext>
            </a:extLst>
          </p:cNvPr>
          <p:cNvSpPr/>
          <p:nvPr/>
        </p:nvSpPr>
        <p:spPr>
          <a:xfrm>
            <a:off x="6981218" y="2746154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id="{88E065C1-DA1F-41F7-903E-E78FE20712C9}"/>
              </a:ext>
            </a:extLst>
          </p:cNvPr>
          <p:cNvSpPr/>
          <p:nvPr/>
        </p:nvSpPr>
        <p:spPr>
          <a:xfrm>
            <a:off x="7113729" y="3298428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58EA97AF-DCC1-4263-8DBA-C92D040E5A7C}"/>
              </a:ext>
            </a:extLst>
          </p:cNvPr>
          <p:cNvSpPr/>
          <p:nvPr/>
        </p:nvSpPr>
        <p:spPr>
          <a:xfrm>
            <a:off x="7398724" y="3877058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B5917B50-BCB9-4C58-A8EC-21E1C2A0518E}"/>
              </a:ext>
            </a:extLst>
          </p:cNvPr>
          <p:cNvSpPr/>
          <p:nvPr/>
        </p:nvSpPr>
        <p:spPr>
          <a:xfrm>
            <a:off x="7189971" y="4399273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4" name="Τίτλος 1">
            <a:extLst>
              <a:ext uri="{FF2B5EF4-FFF2-40B4-BE49-F238E27FC236}">
                <a16:creationId xmlns:a16="http://schemas.microsoft.com/office/drawing/2014/main" id="{FC0EBDB5-1B65-41FA-86A2-21A098FFCDDD}"/>
              </a:ext>
            </a:extLst>
          </p:cNvPr>
          <p:cNvSpPr txBox="1">
            <a:spLocks/>
          </p:cNvSpPr>
          <p:nvPr/>
        </p:nvSpPr>
        <p:spPr>
          <a:xfrm>
            <a:off x="380068" y="867221"/>
            <a:ext cx="6085473" cy="43088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100" dirty="0">
                <a:solidFill>
                  <a:schemeClr val="accent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Miejsca pracy zgłaszające zagrożenia psychospołeczne wynikające z obecności technologii cyfrowych, UE-27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E0387E-EE01-4654-9D7F-801A5A3BA54E}"/>
              </a:ext>
            </a:extLst>
          </p:cNvPr>
          <p:cNvSpPr txBox="1"/>
          <p:nvPr/>
        </p:nvSpPr>
        <p:spPr>
          <a:xfrm>
            <a:off x="2343622" y="4612611"/>
            <a:ext cx="179633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900" b="1"/>
              <a:t>Presja czasu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FF8A46-15FF-4F4A-B339-F9E3FEF34DB2}"/>
              </a:ext>
            </a:extLst>
          </p:cNvPr>
          <p:cNvSpPr txBox="1"/>
          <p:nvPr/>
        </p:nvSpPr>
        <p:spPr>
          <a:xfrm>
            <a:off x="2338016" y="4802685"/>
            <a:ext cx="179633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900" b="1" dirty="0"/>
              <a:t>Niepewność pracy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CE84BF-5795-404D-AA38-003A3BA729CA}"/>
              </a:ext>
            </a:extLst>
          </p:cNvPr>
          <p:cNvSpPr txBox="1"/>
          <p:nvPr/>
        </p:nvSpPr>
        <p:spPr>
          <a:xfrm>
            <a:off x="5220072" y="4612611"/>
            <a:ext cx="266429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900" b="1"/>
              <a:t>Niewystarczająca komunikacja bądź współpraca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1227B-243D-49EB-AACF-E15F80768975}"/>
              </a:ext>
            </a:extLst>
          </p:cNvPr>
          <p:cNvSpPr txBox="1"/>
          <p:nvPr/>
        </p:nvSpPr>
        <p:spPr>
          <a:xfrm>
            <a:off x="5225678" y="4802673"/>
            <a:ext cx="2664296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900" b="1"/>
              <a:t>Długie lub nieregularne godziny pracy</a:t>
            </a:r>
          </a:p>
        </p:txBody>
      </p:sp>
    </p:spTree>
    <p:extLst>
      <p:ext uri="{BB962C8B-B14F-4D97-AF65-F5344CB8AC3E}">
        <p14:creationId xmlns:p14="http://schemas.microsoft.com/office/powerpoint/2010/main" val="408177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051D-DB8E-48C5-944F-067F88DC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00" y="90256"/>
            <a:ext cx="8693999" cy="461665"/>
          </a:xfr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3399"/>
                </a:solidFill>
                <a:ea typeface=""/>
              </a:rPr>
              <a:t>Fakty i liczby – narażenie na zagrożenia psychospołeczne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49AD3-9714-B417-F098-C2603937F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536" y="870966"/>
            <a:ext cx="8208912" cy="3400931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2000">
                <a:solidFill>
                  <a:schemeClr val="accent1"/>
                </a:solidFill>
              </a:rPr>
              <a:t>Tam, gdzie technologie cyfrowe...</a:t>
            </a:r>
          </a:p>
          <a:p>
            <a:pPr marL="531813" indent="-173038">
              <a:spcBef>
                <a:spcPts val="600"/>
              </a:spcBef>
            </a:pPr>
            <a:r>
              <a:rPr lang="pl-PL" sz="2000" b="0">
                <a:solidFill>
                  <a:schemeClr val="tx1"/>
                </a:solidFill>
              </a:rPr>
              <a:t>automatycznie przydzielają zadania, czas pracy i zmiany</a:t>
            </a:r>
          </a:p>
          <a:p>
            <a:pPr marL="531813" indent="-173038">
              <a:spcBef>
                <a:spcPts val="600"/>
              </a:spcBef>
            </a:pPr>
            <a:r>
              <a:rPr lang="pl-PL" sz="2000" b="0">
                <a:solidFill>
                  <a:srgbClr val="899E00"/>
                </a:solidFill>
              </a:rPr>
              <a:t>nadzorują/monitorują pracę/zachowania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2000">
                <a:solidFill>
                  <a:srgbClr val="003399"/>
                </a:solidFill>
              </a:rPr>
              <a:t>... tam najczęściej zgłaszane są zagrożenia psychospołeczne: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000">
                <a:solidFill>
                  <a:srgbClr val="003399"/>
                </a:solidFill>
              </a:rPr>
              <a:t> znaczna presja czasu/przeciążenie pracą (</a:t>
            </a:r>
            <a:r>
              <a:rPr lang="pl-PL" sz="2000"/>
              <a:t>51%</a:t>
            </a:r>
            <a:r>
              <a:rPr lang="pl-PL" sz="2000">
                <a:solidFill>
                  <a:srgbClr val="003399"/>
                </a:solidFill>
              </a:rPr>
              <a:t> / </a:t>
            </a:r>
            <a:r>
              <a:rPr lang="pl-PL" sz="2000">
                <a:solidFill>
                  <a:srgbClr val="899E00"/>
                </a:solidFill>
              </a:rPr>
              <a:t>55%</a:t>
            </a:r>
            <a:r>
              <a:rPr lang="pl-PL" sz="2000">
                <a:solidFill>
                  <a:srgbClr val="003399"/>
                </a:solidFill>
              </a:rPr>
              <a:t>)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000">
                <a:solidFill>
                  <a:srgbClr val="003399"/>
                </a:solidFill>
              </a:rPr>
              <a:t> praca w odosobnieniu (</a:t>
            </a:r>
            <a:r>
              <a:rPr lang="pl-PL" sz="2000"/>
              <a:t>48%</a:t>
            </a:r>
            <a:r>
              <a:rPr lang="pl-PL" sz="2000">
                <a:solidFill>
                  <a:srgbClr val="003399"/>
                </a:solidFill>
              </a:rPr>
              <a:t> / </a:t>
            </a:r>
            <a:r>
              <a:rPr lang="pl-PL" sz="2000">
                <a:solidFill>
                  <a:srgbClr val="899E00"/>
                </a:solidFill>
              </a:rPr>
              <a:t>49%</a:t>
            </a:r>
            <a:r>
              <a:rPr lang="pl-PL" sz="2000">
                <a:solidFill>
                  <a:srgbClr val="003399"/>
                </a:solidFill>
              </a:rPr>
              <a:t>)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000">
                <a:solidFill>
                  <a:srgbClr val="003399"/>
                </a:solidFill>
              </a:rPr>
              <a:t> niedostateczna komunikacja w organizacji (</a:t>
            </a:r>
            <a:r>
              <a:rPr lang="pl-PL" sz="2000"/>
              <a:t>32%</a:t>
            </a:r>
            <a:r>
              <a:rPr lang="pl-PL" sz="2000">
                <a:solidFill>
                  <a:srgbClr val="003399"/>
                </a:solidFill>
              </a:rPr>
              <a:t> / </a:t>
            </a:r>
            <a:r>
              <a:rPr lang="pl-PL" sz="2000">
                <a:solidFill>
                  <a:srgbClr val="899E00"/>
                </a:solidFill>
              </a:rPr>
              <a:t>35%</a:t>
            </a:r>
            <a:r>
              <a:rPr lang="pl-PL" sz="2000">
                <a:solidFill>
                  <a:srgbClr val="003399"/>
                </a:solidFill>
              </a:rPr>
              <a:t>)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000">
                <a:solidFill>
                  <a:srgbClr val="003399"/>
                </a:solidFill>
              </a:rPr>
              <a:t> ograniczona autonomia pracy (</a:t>
            </a:r>
            <a:r>
              <a:rPr lang="pl-PL" sz="2000"/>
              <a:t>25</a:t>
            </a:r>
            <a:r>
              <a:rPr lang="pl-PL" sz="2000">
                <a:solidFill>
                  <a:srgbClr val="003399"/>
                </a:solidFill>
              </a:rPr>
              <a:t>% </a:t>
            </a:r>
            <a:r>
              <a:rPr lang="pl-PL" sz="2000">
                <a:solidFill>
                  <a:srgbClr val="899E00"/>
                </a:solidFill>
              </a:rPr>
              <a:t>/27%</a:t>
            </a:r>
            <a:r>
              <a:rPr lang="pl-PL" sz="2000">
                <a:solidFill>
                  <a:srgbClr val="003399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F3D51-6299-996F-ED78-256763290BA0}"/>
              </a:ext>
            </a:extLst>
          </p:cNvPr>
          <p:cNvSpPr txBox="1"/>
          <p:nvPr/>
        </p:nvSpPr>
        <p:spPr>
          <a:xfrm>
            <a:off x="2555776" y="4371950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/>
              <a:t>Źródło: OSH Pulse 2022 – EU-OSHA </a:t>
            </a:r>
          </a:p>
        </p:txBody>
      </p:sp>
    </p:spTree>
    <p:extLst>
      <p:ext uri="{BB962C8B-B14F-4D97-AF65-F5344CB8AC3E}">
        <p14:creationId xmlns:p14="http://schemas.microsoft.com/office/powerpoint/2010/main" val="313557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39552" y="772053"/>
            <a:ext cx="8516399" cy="3593291"/>
          </a:xfrm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pl-PL" sz="1800" b="0" dirty="0"/>
              <a:t>Stałe monitorowanie pracowników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Ograniczona autonomia pracowników i kontrola pracy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Większa presja wydajności/presja czasu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Zwiększona intensywność pracy 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Ograniczona interwencja człowieka w podejmowanie decyzji lub jej brak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Ograniczone interakcje z przełożonymi i współpracownikami</a:t>
            </a:r>
          </a:p>
          <a:p>
            <a:pPr marL="189000" lvl="1" indent="-1890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1800" dirty="0">
                <a:solidFill>
                  <a:schemeClr val="tx2"/>
                </a:solidFill>
              </a:rPr>
              <a:t>Ograniczone możliwości/brak możliwości otrzymywania informacji zwrotnych/prowadzenia negocjacji</a:t>
            </a:r>
          </a:p>
          <a:p>
            <a:pPr marL="189000" lvl="1" indent="-1890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1800" dirty="0">
                <a:solidFill>
                  <a:schemeClr val="tx2"/>
                </a:solidFill>
              </a:rPr>
              <a:t>Brak przejrzystości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Brak równowagi informacyjnej</a:t>
            </a:r>
          </a:p>
          <a:p>
            <a:pPr>
              <a:lnSpc>
                <a:spcPct val="95000"/>
              </a:lnSpc>
            </a:pPr>
            <a:r>
              <a:rPr lang="pl-PL" sz="1800" b="0" dirty="0"/>
              <a:t>Kwestie prywatności/ochrony danych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667234" y="1194672"/>
            <a:ext cx="4441978" cy="190874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000" indent="-189000" defTabSz="342900">
              <a:lnSpc>
                <a:spcPct val="80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9E98E1B7-7C72-254D-C24F-630D366659DA}"/>
              </a:ext>
            </a:extLst>
          </p:cNvPr>
          <p:cNvSpPr txBox="1">
            <a:spLocks/>
          </p:cNvSpPr>
          <p:nvPr/>
        </p:nvSpPr>
        <p:spPr>
          <a:xfrm>
            <a:off x="153902" y="87768"/>
            <a:ext cx="866657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 dirty="0">
                <a:solidFill>
                  <a:srgbClr val="003399"/>
                </a:solidFill>
              </a:rPr>
              <a:t>Zagrożenia i wyzwania w zakresie BHP związane z AIWM</a:t>
            </a:r>
          </a:p>
        </p:txBody>
      </p:sp>
      <p:pic>
        <p:nvPicPr>
          <p:cNvPr id="3" name="Picture 2" descr="A hand with a triangle and exclamation mark&#10;&#10;Description automatically generated">
            <a:extLst>
              <a:ext uri="{FF2B5EF4-FFF2-40B4-BE49-F238E27FC236}">
                <a16:creationId xmlns:a16="http://schemas.microsoft.com/office/drawing/2014/main" id="{C1D3E074-5781-C6AB-B5EA-6B32B9127D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277" y="2568698"/>
            <a:ext cx="1695336" cy="16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32835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Campaign 2013 - Wide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3.potx" id="{A79D0A1D-58D6-425C-A3CD-3EA85C2414B0}" vid="{B7319273-C97C-46FF-B9AB-5DA0B1099CE0}"/>
    </a:ext>
  </a:extLst>
</a:theme>
</file>

<file path=ppt/theme/theme2.xml><?xml version="1.0" encoding="utf-8"?>
<a:theme xmlns:a="http://schemas.openxmlformats.org/drawingml/2006/main" name="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3.xml><?xml version="1.0" encoding="utf-8"?>
<a:theme xmlns:a="http://schemas.openxmlformats.org/drawingml/2006/main" name="1_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4.xml><?xml version="1.0" encoding="utf-8"?>
<a:theme xmlns:a="http://schemas.openxmlformats.org/drawingml/2006/main" name="2_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1CB63F8755F448BFF3CFEA665A37CA" ma:contentTypeVersion="12" ma:contentTypeDescription="Create a new document." ma:contentTypeScope="" ma:versionID="d4d8f5f6e15e4ce6ec3ce575126ce1cc">
  <xsd:schema xmlns:xsd="http://www.w3.org/2001/XMLSchema" xmlns:xs="http://www.w3.org/2001/XMLSchema" xmlns:p="http://schemas.microsoft.com/office/2006/metadata/properties" xmlns:ns3="3cfffb5c-8c4d-4104-81b5-313d36814069" xmlns:ns4="84695653-c5a5-4040-809d-b2d9b75ae790" targetNamespace="http://schemas.microsoft.com/office/2006/metadata/properties" ma:root="true" ma:fieldsID="3717a994dc71c81aa1e5acb380e2a1d5" ns3:_="" ns4:_="">
    <xsd:import namespace="3cfffb5c-8c4d-4104-81b5-313d36814069"/>
    <xsd:import namespace="84695653-c5a5-4040-809d-b2d9b75ae79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fffb5c-8c4d-4104-81b5-313d368140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95653-c5a5-4040-809d-b2d9b75ae7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695653-c5a5-4040-809d-b2d9b75ae7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FE1698-B829-4544-8DBC-44E1CB3C6C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fffb5c-8c4d-4104-81b5-313d36814069"/>
    <ds:schemaRef ds:uri="84695653-c5a5-4040-809d-b2d9b75ae7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6C4BED-50F6-4AF4-8627-948D0D29EB2C}">
  <ds:schemaRefs>
    <ds:schemaRef ds:uri="http://purl.org/dc/elements/1.1/"/>
    <ds:schemaRef ds:uri="http://schemas.microsoft.com/office/2006/metadata/properties"/>
    <ds:schemaRef ds:uri="3cfffb5c-8c4d-4104-81b5-313d36814069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84695653-c5a5-4040-809d-b2d9b75ae79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46758D5-D3E7-47B7-BB8A-C369B4EDF6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6026</TotalTime>
  <Words>2523</Words>
  <Application>Microsoft Office PowerPoint</Application>
  <PresentationFormat>On-screen Show (16:9)</PresentationFormat>
  <Paragraphs>233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Courier New</vt:lpstr>
      <vt:lpstr>Verdana</vt:lpstr>
      <vt:lpstr>Wingdings</vt:lpstr>
      <vt:lpstr>EUOSHA Campaign 2013 - Wide</vt:lpstr>
      <vt:lpstr>Theme1</vt:lpstr>
      <vt:lpstr>1_Theme1</vt:lpstr>
      <vt:lpstr>2_Theme1</vt:lpstr>
      <vt:lpstr>BEZPIECZEŃSTWO PRACY W ŚWIECIE CYFROWYM  Kampania „Zdrowe i bezpieczne miejsce pracy” na lata 2023-2025</vt:lpstr>
      <vt:lpstr>Spis treści</vt:lpstr>
      <vt:lpstr>Definicje</vt:lpstr>
      <vt:lpstr>PowerPoint Presentation</vt:lpstr>
      <vt:lpstr>Fakty i liczby – wykorzystanie technologii cyfrowych</vt:lpstr>
      <vt:lpstr>PowerPoint Presentation</vt:lpstr>
      <vt:lpstr>PowerPoint Presentation</vt:lpstr>
      <vt:lpstr>Fakty i liczby – narażenie na zagrożenia psychospołeczne</vt:lpstr>
      <vt:lpstr>PowerPoint Presentation</vt:lpstr>
      <vt:lpstr>PowerPoint Presentation</vt:lpstr>
      <vt:lpstr>Uczestnictwo pracowników: podstawa profilaktyki w zakresie BHP</vt:lpstr>
      <vt:lpstr>Kluczowe czynniki sukcesu w zakresie BHP – studia przypadku</vt:lpstr>
      <vt:lpstr>Kluczowe czynniki sukcesu w zakresie BHP – przypadki z życia wzięte</vt:lpstr>
      <vt:lpstr>Kluczowe czynniki sukcesu w zakresie BHP  – AIWM w miejscu pracy </vt:lpstr>
      <vt:lpstr>PowerPoint Presentation</vt:lpstr>
      <vt:lpstr>PowerPoint Presentation</vt:lpstr>
      <vt:lpstr>Zasoby</vt:lpstr>
      <vt:lpstr>Prawa autorskie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Teresa CARDÁS</cp:lastModifiedBy>
  <cp:revision>297</cp:revision>
  <dcterms:created xsi:type="dcterms:W3CDTF">2023-01-17T17:15:32Z</dcterms:created>
  <dcterms:modified xsi:type="dcterms:W3CDTF">2025-02-20T09:40:28Z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0x010100171CB63F8755F448BFF3CFEA665A37CA</vt:lpwstr>
  </property>
</Properties>
</file>