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305_606E9B96.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5"/>
    <p:sldMasterId id="2147483838" r:id="rId6"/>
    <p:sldMasterId id="2147483851" r:id="rId7"/>
    <p:sldMasterId id="2147483866" r:id="rId8"/>
  </p:sldMasterIdLst>
  <p:notesMasterIdLst>
    <p:notesMasterId r:id="rId27"/>
  </p:notesMasterIdLst>
  <p:sldIdLst>
    <p:sldId id="476" r:id="rId9"/>
    <p:sldId id="455" r:id="rId10"/>
    <p:sldId id="331" r:id="rId11"/>
    <p:sldId id="458" r:id="rId12"/>
    <p:sldId id="773" r:id="rId13"/>
    <p:sldId id="461" r:id="rId14"/>
    <p:sldId id="325" r:id="rId15"/>
    <p:sldId id="775" r:id="rId16"/>
    <p:sldId id="470" r:id="rId17"/>
    <p:sldId id="772" r:id="rId18"/>
    <p:sldId id="420" r:id="rId19"/>
    <p:sldId id="777" r:id="rId20"/>
    <p:sldId id="778" r:id="rId21"/>
    <p:sldId id="779" r:id="rId22"/>
    <p:sldId id="768" r:id="rId23"/>
    <p:sldId id="474" r:id="rId24"/>
    <p:sldId id="475" r:id="rId25"/>
    <p:sldId id="780" r:id="rId2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EBD3364B-4747-E7B6-946A-18137D080576}" name="Nadia Corryn (FOD Werkgelegenheid - SPF Emploi)" initials="NC" userId="S::Nadia.CORRYN@meta.fgov.be::8e514c2b-6191-42f8-8e41-f9b228e2d866" providerId="AD"/>
  <p188:author id="{EB7A7783-83E6-5AF5-C374-ABC101373D56}" name="Rory HARRINGTON" initials="RH" userId="S::harrington@osha.europa.eu::d569cd07-5a89-4f8f-87e5-9cb6b4be315e" providerId="AD"/>
  <p188:author id="{B233379E-20E6-5B06-554F-6D3CCB4F801D}" name="Emmanuelle BRUN" initials="EB" userId="S::brun@osha.europa.eu::5f68e420-c964-4126-a3d9-a6eab142e78f" providerId="AD"/>
  <p188:author id="{D972DAC6-3877-2B9C-E77E-2ABD50148D8A}" name="Marta URRUTIA" initials="MU" userId="S::urrutia@osha.europa.eu::5f8685cd-4754-4eba-9f14-470da4a7d9a9"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003399"/>
    <a:srgbClr val="899E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67927" autoAdjust="0"/>
  </p:normalViewPr>
  <p:slideViewPr>
    <p:cSldViewPr>
      <p:cViewPr varScale="1">
        <p:scale>
          <a:sx n="67" d="100"/>
          <a:sy n="67" d="100"/>
        </p:scale>
        <p:origin x="1240" y="56"/>
      </p:cViewPr>
      <p:guideLst>
        <p:guide orient="horz" pos="1620"/>
        <p:guide pos="288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889736853988429"/>
          <c:y val="6.8876497211370014E-2"/>
          <c:w val="0.68226429143792156"/>
          <c:h val="0.83536338858233461"/>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dLblPos val="ctr"/>
          <c:showLegendKey val="0"/>
          <c:showVal val="1"/>
          <c:showCatName val="0"/>
          <c:showSerName val="0"/>
          <c:showPercent val="0"/>
          <c:showBubbleSize val="0"/>
        </c:dLbls>
        <c:gapWidth val="150"/>
        <c:overlap val="100"/>
        <c:axId val="513260304"/>
        <c:axId val="513257024"/>
      </c:barChart>
      <c:catAx>
        <c:axId val="513260304"/>
        <c:scaling>
          <c:orientation val="maxMin"/>
        </c:scaling>
        <c:delete val="1"/>
        <c:axPos val="l"/>
        <c:numFmt formatCode="General" sourceLinked="1"/>
        <c:majorTickMark val="none"/>
        <c:minorTickMark val="none"/>
        <c:tickLblPos val="nextTo"/>
        <c:crossAx val="513257024"/>
        <c:crosses val="autoZero"/>
        <c:auto val="1"/>
        <c:lblAlgn val="ctr"/>
        <c:lblOffset val="100"/>
        <c:noMultiLvlLbl val="0"/>
      </c:catAx>
      <c:valAx>
        <c:axId val="51325702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3260304"/>
        <c:crosses val="autoZero"/>
        <c:crossBetween val="between"/>
      </c:valAx>
      <c:spPr>
        <a:noFill/>
        <a:ln>
          <a:noFill/>
        </a:ln>
        <a:effectLst/>
      </c:spPr>
    </c:plotArea>
    <c:legend>
      <c:legendPos val="b"/>
      <c:layout>
        <c:manualLayout>
          <c:xMode val="edge"/>
          <c:yMode val="edge"/>
          <c:x val="1.0594774467703485E-2"/>
          <c:y val="0.90299145771624822"/>
          <c:w val="0.92066021282702992"/>
          <c:h val="9.7008542283751775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solidFill>
      <a:schemeClr val="bg2"/>
    </a:solid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omments/modernComment_305_606E9B96.xml><?xml version="1.0" encoding="utf-8"?>
<p188:cmLst xmlns:a="http://schemas.openxmlformats.org/drawingml/2006/main" xmlns:r="http://schemas.openxmlformats.org/officeDocument/2006/relationships" xmlns:p188="http://schemas.microsoft.com/office/powerpoint/2018/8/main">
  <p188:cm id="{4F763E95-0C37-410A-A3FA-F7295253F626}" authorId="{EBD3364B-4747-E7B6-946A-18137D080576}" created="2025-01-21T12:59:59.413">
    <ac:deMkLst xmlns:ac="http://schemas.microsoft.com/office/drawing/2013/main/command">
      <pc:docMk xmlns:pc="http://schemas.microsoft.com/office/powerpoint/2013/main/command"/>
      <pc:sldMk xmlns:pc="http://schemas.microsoft.com/office/powerpoint/2013/main/command" cId="1617861526" sldId="773"/>
      <ac:spMk id="3" creationId="{32649AD3-9714-B417-F098-C2603937F3A0}"/>
    </ac:deMkLst>
    <p188:txBody>
      <a:bodyPr/>
      <a:lstStyle/>
      <a:p>
        <a:r>
          <a:rPr lang="nl-BE"/>
          <a:t>Leave out the space between the number and the percentage on each line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nl-NL" sz="1100" dirty="0">
              <a:solidFill>
                <a:schemeClr val="bg1"/>
              </a:solidFill>
              <a:latin typeface="Arial" panose="020B0604020202020204" pitchFamily="34" charset="0"/>
              <a:ea typeface="SimSun" panose="02010600030101010101" pitchFamily="2" charset="-122"/>
              <a:cs typeface="Times New Roman" panose="02020603050405020304" pitchFamily="18" charset="0"/>
            </a:rPr>
            <a:t>Gebrek aan transparantie over de manier waarop </a:t>
          </a:r>
          <a:r>
            <a:rPr lang="nl-NL" sz="1100" dirty="0" err="1">
              <a:solidFill>
                <a:schemeClr val="bg1"/>
              </a:solidFill>
              <a:latin typeface="Arial" panose="020B0604020202020204" pitchFamily="34" charset="0"/>
              <a:ea typeface="SimSun" panose="02010600030101010101" pitchFamily="2" charset="-122"/>
              <a:cs typeface="Times New Roman" panose="02020603050405020304" pitchFamily="18" charset="0"/>
            </a:rPr>
            <a:t>AIWM</a:t>
          </a:r>
          <a:r>
            <a:rPr lang="nl-NL" sz="1100" dirty="0">
              <a:solidFill>
                <a:schemeClr val="bg1"/>
              </a:solidFill>
              <a:latin typeface="Arial" panose="020B0604020202020204" pitchFamily="34" charset="0"/>
              <a:ea typeface="SimSun" panose="02010600030101010101" pitchFamily="2" charset="-122"/>
              <a:cs typeface="Times New Roman" panose="02020603050405020304" pitchFamily="18" charset="0"/>
            </a:rPr>
            <a:t> werkt en wordt gebruikt</a:t>
          </a: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nl-NL" sz="1100" dirty="0"/>
            <a:t>Onbalans in macht</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nl-NL" sz="1100" dirty="0"/>
            <a:t>Werknemersparticipatie wordt belemmerd</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2AF1002E-55CB-4C17-AEA8-5D01FE1BFD48}" type="pres">
      <dgm:prSet presAssocID="{95546F27-F10A-4DEE-BD30-013E90649F37}" presName="Name0" presStyleCnt="0">
        <dgm:presLayoutVars>
          <dgm:dir/>
          <dgm:resizeHandles val="exact"/>
        </dgm:presLayoutVars>
      </dgm:prSet>
      <dgm:spPr/>
    </dgm:pt>
    <dgm:pt modelId="{D6F1C161-6A36-463B-AFF1-12EB7AEA5A5D}" type="pres">
      <dgm:prSet presAssocID="{C67C3997-705D-40AD-8942-96D24E66E7A4}" presName="node" presStyleLbl="node1" presStyleIdx="0" presStyleCnt="3" custScaleX="89530">
        <dgm:presLayoutVars>
          <dgm:bulletEnabled val="1"/>
        </dgm:presLayoutVars>
      </dgm:prSet>
      <dgm:spPr/>
    </dgm:pt>
    <dgm:pt modelId="{545C5C6A-5BFA-4B73-B7B4-24CF1D25AF9B}" type="pres">
      <dgm:prSet presAssocID="{14E44F5C-3070-4F07-AFD4-BE1694CA4A71}" presName="sibTrans" presStyleLbl="sibTrans2D1" presStyleIdx="0" presStyleCnt="2"/>
      <dgm:spPr/>
    </dgm:pt>
    <dgm:pt modelId="{AAAB6E7B-A519-4788-BD3D-93913A439653}" type="pres">
      <dgm:prSet presAssocID="{14E44F5C-3070-4F07-AFD4-BE1694CA4A71}" presName="connectorText" presStyleLbl="sibTrans2D1" presStyleIdx="0" presStyleCnt="2"/>
      <dgm:spPr/>
    </dgm:pt>
    <dgm:pt modelId="{73EBE4EC-A2EE-4693-9E61-8DB4CC80A5F4}" type="pres">
      <dgm:prSet presAssocID="{E7B658FE-3359-429B-BF48-BE5FEF6559CA}" presName="node" presStyleLbl="node1" presStyleIdx="1" presStyleCnt="3">
        <dgm:presLayoutVars>
          <dgm:bulletEnabled val="1"/>
        </dgm:presLayoutVars>
      </dgm:prSet>
      <dgm:spPr/>
    </dgm:pt>
    <dgm:pt modelId="{4FD0CCFA-7B09-459B-A190-B9706B684994}" type="pres">
      <dgm:prSet presAssocID="{69D8FCEE-DE11-4EC7-80D9-EAF8E9E73A3D}" presName="sibTrans" presStyleLbl="sibTrans2D1" presStyleIdx="1" presStyleCnt="2"/>
      <dgm:spPr/>
    </dgm:pt>
    <dgm:pt modelId="{3A3C0E4F-180E-45B5-B1A6-3E2B7D459930}" type="pres">
      <dgm:prSet presAssocID="{69D8FCEE-DE11-4EC7-80D9-EAF8E9E73A3D}" presName="connectorText" presStyleLbl="sibTrans2D1" presStyleIdx="1" presStyleCnt="2"/>
      <dgm:spPr/>
    </dgm:pt>
    <dgm:pt modelId="{55B0A345-CEC2-46A6-83BF-38D8885185EF}" type="pres">
      <dgm:prSet presAssocID="{6A56C84B-6B9D-41B2-9875-CEFCC59F7704}" presName="node" presStyleLbl="node1" presStyleIdx="2" presStyleCnt="3">
        <dgm:presLayoutVars>
          <dgm:bulletEnabled val="1"/>
        </dgm:presLayoutVars>
      </dgm:prSet>
      <dgm:spPr/>
    </dgm:pt>
  </dgm:ptLst>
  <dgm:cxnLst>
    <dgm:cxn modelId="{B0E2C114-E470-4C01-B423-665D5B5A3969}" type="presOf" srcId="{14E44F5C-3070-4F07-AFD4-BE1694CA4A71}" destId="{545C5C6A-5BFA-4B73-B7B4-24CF1D25AF9B}" srcOrd="0" destOrd="0" presId="urn:microsoft.com/office/officeart/2005/8/layout/process1"/>
    <dgm:cxn modelId="{8BDC9A5E-C6CF-4BAD-B29C-B5D0807345E9}" type="presOf" srcId="{C67C3997-705D-40AD-8942-96D24E66E7A4}" destId="{D6F1C161-6A36-463B-AFF1-12EB7AEA5A5D}" srcOrd="0" destOrd="0" presId="urn:microsoft.com/office/officeart/2005/8/layout/process1"/>
    <dgm:cxn modelId="{BE36405F-F269-430A-8DB6-A0A0809A1CF7}" type="presOf" srcId="{95546F27-F10A-4DEE-BD30-013E90649F37}" destId="{2AF1002E-55CB-4C17-AEA8-5D01FE1BFD48}" srcOrd="0"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E7DEE44D-D4FF-4041-B77D-12B2EA77ADDA}" type="presOf" srcId="{69D8FCEE-DE11-4EC7-80D9-EAF8E9E73A3D}" destId="{3A3C0E4F-180E-45B5-B1A6-3E2B7D459930}" srcOrd="1" destOrd="0" presId="urn:microsoft.com/office/officeart/2005/8/layout/process1"/>
    <dgm:cxn modelId="{8F244681-4851-4473-AC3A-9F90A701634C}" type="presOf" srcId="{6A56C84B-6B9D-41B2-9875-CEFCC59F7704}" destId="{55B0A345-CEC2-46A6-83BF-38D8885185EF}" srcOrd="0" destOrd="0" presId="urn:microsoft.com/office/officeart/2005/8/layout/process1"/>
    <dgm:cxn modelId="{9E357085-5404-4FBE-A2F1-A26288D50F1E}" type="presOf" srcId="{14E44F5C-3070-4F07-AFD4-BE1694CA4A71}" destId="{AAAB6E7B-A519-4788-BD3D-93913A439653}" srcOrd="1" destOrd="0" presId="urn:microsoft.com/office/officeart/2005/8/layout/process1"/>
    <dgm:cxn modelId="{6A096887-3234-4505-9230-589E71ED115C}" type="presOf" srcId="{69D8FCEE-DE11-4EC7-80D9-EAF8E9E73A3D}" destId="{4FD0CCFA-7B09-459B-A190-B9706B684994}" srcOrd="0" destOrd="0" presId="urn:microsoft.com/office/officeart/2005/8/layout/process1"/>
    <dgm:cxn modelId="{B9986F9C-F87B-483E-AF47-C2F3D6D8484C}" srcId="{95546F27-F10A-4DEE-BD30-013E90649F37}" destId="{E7B658FE-3359-429B-BF48-BE5FEF6559CA}" srcOrd="1" destOrd="0" parTransId="{C908D53F-1673-4146-91CA-9F74D859EF2F}" sibTransId="{69D8FCEE-DE11-4EC7-80D9-EAF8E9E73A3D}"/>
    <dgm:cxn modelId="{4158FDFF-DAB0-4B70-81F5-352D786166EC}" type="presOf" srcId="{E7B658FE-3359-429B-BF48-BE5FEF6559CA}" destId="{73EBE4EC-A2EE-4693-9E61-8DB4CC80A5F4}" srcOrd="0" destOrd="0" presId="urn:microsoft.com/office/officeart/2005/8/layout/process1"/>
    <dgm:cxn modelId="{2D5ABCD5-C245-4B0A-918A-FAF8788B2F6B}" type="presParOf" srcId="{2AF1002E-55CB-4C17-AEA8-5D01FE1BFD48}" destId="{D6F1C161-6A36-463B-AFF1-12EB7AEA5A5D}" srcOrd="0" destOrd="0" presId="urn:microsoft.com/office/officeart/2005/8/layout/process1"/>
    <dgm:cxn modelId="{AB97B0A5-5532-4FEC-B7B2-10D88345CB02}" type="presParOf" srcId="{2AF1002E-55CB-4C17-AEA8-5D01FE1BFD48}" destId="{545C5C6A-5BFA-4B73-B7B4-24CF1D25AF9B}" srcOrd="1" destOrd="0" presId="urn:microsoft.com/office/officeart/2005/8/layout/process1"/>
    <dgm:cxn modelId="{164F25C8-8ED1-42E0-940F-8EE04CEFE7F9}" type="presParOf" srcId="{545C5C6A-5BFA-4B73-B7B4-24CF1D25AF9B}" destId="{AAAB6E7B-A519-4788-BD3D-93913A439653}" srcOrd="0" destOrd="0" presId="urn:microsoft.com/office/officeart/2005/8/layout/process1"/>
    <dgm:cxn modelId="{E457C613-962E-477B-BCA5-29DD4870713B}" type="presParOf" srcId="{2AF1002E-55CB-4C17-AEA8-5D01FE1BFD48}" destId="{73EBE4EC-A2EE-4693-9E61-8DB4CC80A5F4}" srcOrd="2" destOrd="0" presId="urn:microsoft.com/office/officeart/2005/8/layout/process1"/>
    <dgm:cxn modelId="{24977D51-8D43-42E9-A607-4B2C96654DA8}" type="presParOf" srcId="{2AF1002E-55CB-4C17-AEA8-5D01FE1BFD48}" destId="{4FD0CCFA-7B09-459B-A190-B9706B684994}" srcOrd="3" destOrd="0" presId="urn:microsoft.com/office/officeart/2005/8/layout/process1"/>
    <dgm:cxn modelId="{2DB59570-C10C-4AEA-988A-21E5CA79B00E}" type="presParOf" srcId="{4FD0CCFA-7B09-459B-A190-B9706B684994}" destId="{3A3C0E4F-180E-45B5-B1A6-3E2B7D459930}" srcOrd="0" destOrd="0" presId="urn:microsoft.com/office/officeart/2005/8/layout/process1"/>
    <dgm:cxn modelId="{7BBF60E6-AA04-4049-B3A1-1E1242BA7AB6}" type="presParOf" srcId="{2AF1002E-55CB-4C17-AEA8-5D01FE1BFD48}" destId="{55B0A345-CEC2-46A6-83BF-38D8885185EF}"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546F27-F10A-4DEE-BD30-013E90649F3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C67C3997-705D-40AD-8942-96D24E66E7A4}">
      <dgm:prSet phldrT="[Text]" custT="1"/>
      <dgm:spPr/>
      <dgm:t>
        <a:bodyPr/>
        <a:lstStyle/>
        <a:p>
          <a:pPr>
            <a:buNone/>
          </a:pPr>
          <a:r>
            <a:rPr lang="nl-NL" sz="1100" dirty="0">
              <a:solidFill>
                <a:schemeClr val="bg1"/>
              </a:solidFill>
              <a:latin typeface="Arial" panose="020B0604020202020204" pitchFamily="34" charset="0"/>
              <a:ea typeface="SimSun" panose="02010600030101010101" pitchFamily="2" charset="-122"/>
              <a:cs typeface="Times New Roman" panose="02020603050405020304" pitchFamily="18" charset="0"/>
            </a:rPr>
            <a:t>Werknemers raken geïsoleerd van elkaar</a:t>
          </a:r>
        </a:p>
      </dgm:t>
    </dgm:pt>
    <dgm:pt modelId="{5FA424E0-C33B-44AE-98A0-6B21DE7EA8D6}" type="parTrans" cxnId="{8DBC0142-015A-4D36-8992-1F4C6A1D38EA}">
      <dgm:prSet/>
      <dgm:spPr/>
      <dgm:t>
        <a:bodyPr/>
        <a:lstStyle/>
        <a:p>
          <a:endParaRPr lang="en-GB" sz="1400"/>
        </a:p>
      </dgm:t>
    </dgm:pt>
    <dgm:pt modelId="{14E44F5C-3070-4F07-AFD4-BE1694CA4A71}" type="sibTrans" cxnId="{8DBC0142-015A-4D36-8992-1F4C6A1D38EA}">
      <dgm:prSet custT="1"/>
      <dgm:spPr/>
      <dgm:t>
        <a:bodyPr/>
        <a:lstStyle/>
        <a:p>
          <a:endParaRPr lang="en-GB" sz="1400"/>
        </a:p>
      </dgm:t>
    </dgm:pt>
    <dgm:pt modelId="{E7B658FE-3359-429B-BF48-BE5FEF6559CA}">
      <dgm:prSet phldrT="[Text]" custT="1"/>
      <dgm:spPr/>
      <dgm:t>
        <a:bodyPr/>
        <a:lstStyle/>
        <a:p>
          <a:r>
            <a:rPr lang="nl-NL" sz="1100" dirty="0"/>
            <a:t>Collectieve vertegenwoordiging wordt verhinderd</a:t>
          </a:r>
        </a:p>
      </dgm:t>
    </dgm:pt>
    <dgm:pt modelId="{C908D53F-1673-4146-91CA-9F74D859EF2F}" type="parTrans" cxnId="{B9986F9C-F87B-483E-AF47-C2F3D6D8484C}">
      <dgm:prSet/>
      <dgm:spPr/>
      <dgm:t>
        <a:bodyPr/>
        <a:lstStyle/>
        <a:p>
          <a:endParaRPr lang="en-GB" sz="1400"/>
        </a:p>
      </dgm:t>
    </dgm:pt>
    <dgm:pt modelId="{69D8FCEE-DE11-4EC7-80D9-EAF8E9E73A3D}" type="sibTrans" cxnId="{B9986F9C-F87B-483E-AF47-C2F3D6D8484C}">
      <dgm:prSet custT="1"/>
      <dgm:spPr/>
      <dgm:t>
        <a:bodyPr/>
        <a:lstStyle/>
        <a:p>
          <a:endParaRPr lang="en-GB" sz="1400"/>
        </a:p>
      </dgm:t>
    </dgm:pt>
    <dgm:pt modelId="{6A56C84B-6B9D-41B2-9875-CEFCC59F7704}">
      <dgm:prSet phldrT="[Text]" custT="1"/>
      <dgm:spPr/>
      <dgm:t>
        <a:bodyPr/>
        <a:lstStyle/>
        <a:p>
          <a:r>
            <a:rPr lang="nl-NL" sz="1100" dirty="0"/>
            <a:t>Sociale dialoog wordt verhinderd</a:t>
          </a:r>
        </a:p>
      </dgm:t>
    </dgm:pt>
    <dgm:pt modelId="{B5A5F9A4-248B-4D64-B1F0-3A47C2DFB83E}" type="parTrans" cxnId="{E7406464-EC75-4165-AE9C-B695FD65FBD7}">
      <dgm:prSet/>
      <dgm:spPr/>
      <dgm:t>
        <a:bodyPr/>
        <a:lstStyle/>
        <a:p>
          <a:endParaRPr lang="en-GB" sz="1400"/>
        </a:p>
      </dgm:t>
    </dgm:pt>
    <dgm:pt modelId="{560F175E-AD6F-46B3-9AA3-F6758A9D4E69}" type="sibTrans" cxnId="{E7406464-EC75-4165-AE9C-B695FD65FBD7}">
      <dgm:prSet/>
      <dgm:spPr/>
      <dgm:t>
        <a:bodyPr/>
        <a:lstStyle/>
        <a:p>
          <a:endParaRPr lang="en-GB" sz="1400"/>
        </a:p>
      </dgm:t>
    </dgm:pt>
    <dgm:pt modelId="{D3F700B2-84A1-43B6-84E5-BCDC0665A767}" type="pres">
      <dgm:prSet presAssocID="{95546F27-F10A-4DEE-BD30-013E90649F37}" presName="Name0" presStyleCnt="0">
        <dgm:presLayoutVars>
          <dgm:dir/>
          <dgm:resizeHandles val="exact"/>
        </dgm:presLayoutVars>
      </dgm:prSet>
      <dgm:spPr/>
    </dgm:pt>
    <dgm:pt modelId="{9A3753B4-81BD-4BFC-BD97-61C2777A60C8}" type="pres">
      <dgm:prSet presAssocID="{C67C3997-705D-40AD-8942-96D24E66E7A4}" presName="node" presStyleLbl="node1" presStyleIdx="0" presStyleCnt="3" custScaleX="89405" custScaleY="98409">
        <dgm:presLayoutVars>
          <dgm:bulletEnabled val="1"/>
        </dgm:presLayoutVars>
      </dgm:prSet>
      <dgm:spPr/>
    </dgm:pt>
    <dgm:pt modelId="{DAACD176-4677-4F91-B739-F414E4F64834}" type="pres">
      <dgm:prSet presAssocID="{14E44F5C-3070-4F07-AFD4-BE1694CA4A71}" presName="sibTrans" presStyleLbl="sibTrans2D1" presStyleIdx="0" presStyleCnt="2"/>
      <dgm:spPr/>
    </dgm:pt>
    <dgm:pt modelId="{2368CD19-1971-415D-8FA6-5C08AEC0F878}" type="pres">
      <dgm:prSet presAssocID="{14E44F5C-3070-4F07-AFD4-BE1694CA4A71}" presName="connectorText" presStyleLbl="sibTrans2D1" presStyleIdx="0" presStyleCnt="2"/>
      <dgm:spPr/>
    </dgm:pt>
    <dgm:pt modelId="{72BADB8B-71EF-430F-B5BE-01839C866BDF}" type="pres">
      <dgm:prSet presAssocID="{E7B658FE-3359-429B-BF48-BE5FEF6559CA}" presName="node" presStyleLbl="node1" presStyleIdx="1" presStyleCnt="3">
        <dgm:presLayoutVars>
          <dgm:bulletEnabled val="1"/>
        </dgm:presLayoutVars>
      </dgm:prSet>
      <dgm:spPr/>
    </dgm:pt>
    <dgm:pt modelId="{811EA7EC-2923-4AA3-8528-89881C54DDAB}" type="pres">
      <dgm:prSet presAssocID="{69D8FCEE-DE11-4EC7-80D9-EAF8E9E73A3D}" presName="sibTrans" presStyleLbl="sibTrans2D1" presStyleIdx="1" presStyleCnt="2"/>
      <dgm:spPr/>
    </dgm:pt>
    <dgm:pt modelId="{8E44C1C7-8603-40BB-B637-14F523870C7B}" type="pres">
      <dgm:prSet presAssocID="{69D8FCEE-DE11-4EC7-80D9-EAF8E9E73A3D}" presName="connectorText" presStyleLbl="sibTrans2D1" presStyleIdx="1" presStyleCnt="2"/>
      <dgm:spPr/>
    </dgm:pt>
    <dgm:pt modelId="{4553905A-3E73-4A3D-B9DE-F4865AAED54E}" type="pres">
      <dgm:prSet presAssocID="{6A56C84B-6B9D-41B2-9875-CEFCC59F7704}" presName="node" presStyleLbl="node1" presStyleIdx="2" presStyleCnt="3">
        <dgm:presLayoutVars>
          <dgm:bulletEnabled val="1"/>
        </dgm:presLayoutVars>
      </dgm:prSet>
      <dgm:spPr/>
    </dgm:pt>
  </dgm:ptLst>
  <dgm:cxnLst>
    <dgm:cxn modelId="{E892D308-9CF4-4249-8168-DE02F6BC3CEA}" type="presOf" srcId="{95546F27-F10A-4DEE-BD30-013E90649F37}" destId="{D3F700B2-84A1-43B6-84E5-BCDC0665A767}" srcOrd="0" destOrd="0" presId="urn:microsoft.com/office/officeart/2005/8/layout/process1"/>
    <dgm:cxn modelId="{5C4D9C1E-A501-49B9-81AA-C18BFBBF32EE}" type="presOf" srcId="{C67C3997-705D-40AD-8942-96D24E66E7A4}" destId="{9A3753B4-81BD-4BFC-BD97-61C2777A60C8}" srcOrd="0" destOrd="0" presId="urn:microsoft.com/office/officeart/2005/8/layout/process1"/>
    <dgm:cxn modelId="{2863D32B-DDA0-4778-AB7C-4606A8A0516D}" type="presOf" srcId="{69D8FCEE-DE11-4EC7-80D9-EAF8E9E73A3D}" destId="{811EA7EC-2923-4AA3-8528-89881C54DDAB}" srcOrd="0" destOrd="0" presId="urn:microsoft.com/office/officeart/2005/8/layout/process1"/>
    <dgm:cxn modelId="{F048BA2C-E33F-429D-8EB2-78943FE80B4F}" type="presOf" srcId="{6A56C84B-6B9D-41B2-9875-CEFCC59F7704}" destId="{4553905A-3E73-4A3D-B9DE-F4865AAED54E}" srcOrd="0" destOrd="0" presId="urn:microsoft.com/office/officeart/2005/8/layout/process1"/>
    <dgm:cxn modelId="{096A292F-AD72-4C2F-BBCA-9716EE88A5C0}" type="presOf" srcId="{69D8FCEE-DE11-4EC7-80D9-EAF8E9E73A3D}" destId="{8E44C1C7-8603-40BB-B637-14F523870C7B}" srcOrd="1" destOrd="0" presId="urn:microsoft.com/office/officeart/2005/8/layout/process1"/>
    <dgm:cxn modelId="{8DBC0142-015A-4D36-8992-1F4C6A1D38EA}" srcId="{95546F27-F10A-4DEE-BD30-013E90649F37}" destId="{C67C3997-705D-40AD-8942-96D24E66E7A4}" srcOrd="0" destOrd="0" parTransId="{5FA424E0-C33B-44AE-98A0-6B21DE7EA8D6}" sibTransId="{14E44F5C-3070-4F07-AFD4-BE1694CA4A71}"/>
    <dgm:cxn modelId="{E7406464-EC75-4165-AE9C-B695FD65FBD7}" srcId="{95546F27-F10A-4DEE-BD30-013E90649F37}" destId="{6A56C84B-6B9D-41B2-9875-CEFCC59F7704}" srcOrd="2" destOrd="0" parTransId="{B5A5F9A4-248B-4D64-B1F0-3A47C2DFB83E}" sibTransId="{560F175E-AD6F-46B3-9AA3-F6758A9D4E69}"/>
    <dgm:cxn modelId="{B9986F9C-F87B-483E-AF47-C2F3D6D8484C}" srcId="{95546F27-F10A-4DEE-BD30-013E90649F37}" destId="{E7B658FE-3359-429B-BF48-BE5FEF6559CA}" srcOrd="1" destOrd="0" parTransId="{C908D53F-1673-4146-91CA-9F74D859EF2F}" sibTransId="{69D8FCEE-DE11-4EC7-80D9-EAF8E9E73A3D}"/>
    <dgm:cxn modelId="{FEC520C5-A546-4EFE-ABCD-0E8D96462B96}" type="presOf" srcId="{E7B658FE-3359-429B-BF48-BE5FEF6559CA}" destId="{72BADB8B-71EF-430F-B5BE-01839C866BDF}" srcOrd="0" destOrd="0" presId="urn:microsoft.com/office/officeart/2005/8/layout/process1"/>
    <dgm:cxn modelId="{3DB5E6EF-3527-4D0D-981F-AAF440D4C133}" type="presOf" srcId="{14E44F5C-3070-4F07-AFD4-BE1694CA4A71}" destId="{2368CD19-1971-415D-8FA6-5C08AEC0F878}" srcOrd="1" destOrd="0" presId="urn:microsoft.com/office/officeart/2005/8/layout/process1"/>
    <dgm:cxn modelId="{76F13DF6-E5D1-4A85-9894-EED09793507A}" type="presOf" srcId="{14E44F5C-3070-4F07-AFD4-BE1694CA4A71}" destId="{DAACD176-4677-4F91-B739-F414E4F64834}" srcOrd="0" destOrd="0" presId="urn:microsoft.com/office/officeart/2005/8/layout/process1"/>
    <dgm:cxn modelId="{C45B1B54-EFC4-4F39-8F63-3F004A66E1E5}" type="presParOf" srcId="{D3F700B2-84A1-43B6-84E5-BCDC0665A767}" destId="{9A3753B4-81BD-4BFC-BD97-61C2777A60C8}" srcOrd="0" destOrd="0" presId="urn:microsoft.com/office/officeart/2005/8/layout/process1"/>
    <dgm:cxn modelId="{55B2A266-32D6-429E-8AC7-26B21A9134D3}" type="presParOf" srcId="{D3F700B2-84A1-43B6-84E5-BCDC0665A767}" destId="{DAACD176-4677-4F91-B739-F414E4F64834}" srcOrd="1" destOrd="0" presId="urn:microsoft.com/office/officeart/2005/8/layout/process1"/>
    <dgm:cxn modelId="{F3BDFA0D-90B4-45BE-BE54-9408BD5F921F}" type="presParOf" srcId="{DAACD176-4677-4F91-B739-F414E4F64834}" destId="{2368CD19-1971-415D-8FA6-5C08AEC0F878}" srcOrd="0" destOrd="0" presId="urn:microsoft.com/office/officeart/2005/8/layout/process1"/>
    <dgm:cxn modelId="{A972B976-2EEF-4701-805F-5CB93F7943D9}" type="presParOf" srcId="{D3F700B2-84A1-43B6-84E5-BCDC0665A767}" destId="{72BADB8B-71EF-430F-B5BE-01839C866BDF}" srcOrd="2" destOrd="0" presId="urn:microsoft.com/office/officeart/2005/8/layout/process1"/>
    <dgm:cxn modelId="{702F0541-694E-4AB0-BCA9-153C70087D8F}" type="presParOf" srcId="{D3F700B2-84A1-43B6-84E5-BCDC0665A767}" destId="{811EA7EC-2923-4AA3-8528-89881C54DDAB}" srcOrd="3" destOrd="0" presId="urn:microsoft.com/office/officeart/2005/8/layout/process1"/>
    <dgm:cxn modelId="{63513DE7-F91D-403C-9D99-F6EDDCDEDF96}" type="presParOf" srcId="{811EA7EC-2923-4AA3-8528-89881C54DDAB}" destId="{8E44C1C7-8603-40BB-B637-14F523870C7B}" srcOrd="0" destOrd="0" presId="urn:microsoft.com/office/officeart/2005/8/layout/process1"/>
    <dgm:cxn modelId="{790150C4-7B3C-427F-A5CA-AC8A08BCB26E}" type="presParOf" srcId="{D3F700B2-84A1-43B6-84E5-BCDC0665A767}" destId="{4553905A-3E73-4A3D-B9DE-F4865AAED54E}"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F1C161-6A36-463B-AFF1-12EB7AEA5A5D}">
      <dsp:nvSpPr>
        <dsp:cNvPr id="0" name=""/>
        <dsp:cNvSpPr/>
      </dsp:nvSpPr>
      <dsp:spPr>
        <a:xfrm>
          <a:off x="1447" y="0"/>
          <a:ext cx="1786888" cy="9361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nl-NL" sz="1100" kern="1200" dirty="0">
              <a:solidFill>
                <a:schemeClr val="bg1"/>
              </a:solidFill>
              <a:latin typeface="Arial" panose="020B0604020202020204" pitchFamily="34" charset="0"/>
              <a:ea typeface="SimSun" panose="02010600030101010101" pitchFamily="2" charset="-122"/>
              <a:cs typeface="Times New Roman" panose="02020603050405020304" pitchFamily="18" charset="0"/>
            </a:rPr>
            <a:t>Gebrek aan transparantie over de manier waarop </a:t>
          </a:r>
          <a:r>
            <a:rPr lang="nl-NL" sz="1100" kern="1200" dirty="0" err="1">
              <a:solidFill>
                <a:schemeClr val="bg1"/>
              </a:solidFill>
              <a:latin typeface="Arial" panose="020B0604020202020204" pitchFamily="34" charset="0"/>
              <a:ea typeface="SimSun" panose="02010600030101010101" pitchFamily="2" charset="-122"/>
              <a:cs typeface="Times New Roman" panose="02020603050405020304" pitchFamily="18" charset="0"/>
            </a:rPr>
            <a:t>AIWM</a:t>
          </a:r>
          <a:r>
            <a:rPr lang="nl-NL" sz="1100" kern="1200" dirty="0">
              <a:solidFill>
                <a:schemeClr val="bg1"/>
              </a:solidFill>
              <a:latin typeface="Arial" panose="020B0604020202020204" pitchFamily="34" charset="0"/>
              <a:ea typeface="SimSun" panose="02010600030101010101" pitchFamily="2" charset="-122"/>
              <a:cs typeface="Times New Roman" panose="02020603050405020304" pitchFamily="18" charset="0"/>
            </a:rPr>
            <a:t> werkt en wordt gebruikt</a:t>
          </a:r>
        </a:p>
      </dsp:txBody>
      <dsp:txXfrm>
        <a:off x="28865" y="27418"/>
        <a:ext cx="1732052" cy="881268"/>
      </dsp:txXfrm>
    </dsp:sp>
    <dsp:sp modelId="{545C5C6A-5BFA-4B73-B7B4-24CF1D25AF9B}">
      <dsp:nvSpPr>
        <dsp:cNvPr id="0" name=""/>
        <dsp:cNvSpPr/>
      </dsp:nvSpPr>
      <dsp:spPr>
        <a:xfrm>
          <a:off x="1987921" y="220566"/>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7921" y="319560"/>
        <a:ext cx="296185" cy="296983"/>
      </dsp:txXfrm>
    </dsp:sp>
    <dsp:sp modelId="{73EBE4EC-A2EE-4693-9E61-8DB4CC80A5F4}">
      <dsp:nvSpPr>
        <dsp:cNvPr id="0" name=""/>
        <dsp:cNvSpPr/>
      </dsp:nvSpPr>
      <dsp:spPr>
        <a:xfrm>
          <a:off x="2586677" y="0"/>
          <a:ext cx="1995854" cy="9361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nl-NL" sz="1100" kern="1200" dirty="0"/>
            <a:t>Onbalans in macht</a:t>
          </a:r>
        </a:p>
      </dsp:txBody>
      <dsp:txXfrm>
        <a:off x="2614095" y="27418"/>
        <a:ext cx="1941018" cy="881268"/>
      </dsp:txXfrm>
    </dsp:sp>
    <dsp:sp modelId="{4FD0CCFA-7B09-459B-A190-B9706B684994}">
      <dsp:nvSpPr>
        <dsp:cNvPr id="0" name=""/>
        <dsp:cNvSpPr/>
      </dsp:nvSpPr>
      <dsp:spPr>
        <a:xfrm>
          <a:off x="4782117" y="220566"/>
          <a:ext cx="423121" cy="49497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82117" y="319560"/>
        <a:ext cx="296185" cy="296983"/>
      </dsp:txXfrm>
    </dsp:sp>
    <dsp:sp modelId="{55B0A345-CEC2-46A6-83BF-38D8885185EF}">
      <dsp:nvSpPr>
        <dsp:cNvPr id="0" name=""/>
        <dsp:cNvSpPr/>
      </dsp:nvSpPr>
      <dsp:spPr>
        <a:xfrm>
          <a:off x="5380873" y="0"/>
          <a:ext cx="1995854" cy="9361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nl-NL" sz="1100" kern="1200" dirty="0"/>
            <a:t>Werknemersparticipatie wordt belemmerd</a:t>
          </a:r>
        </a:p>
      </dsp:txBody>
      <dsp:txXfrm>
        <a:off x="5408291" y="27418"/>
        <a:ext cx="1941018" cy="8812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753B4-81BD-4BFC-BD97-61C2777A60C8}">
      <dsp:nvSpPr>
        <dsp:cNvPr id="0" name=""/>
        <dsp:cNvSpPr/>
      </dsp:nvSpPr>
      <dsp:spPr>
        <a:xfrm>
          <a:off x="6295" y="0"/>
          <a:ext cx="1782650" cy="8700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nl-NL" sz="1100" kern="1200" dirty="0">
              <a:solidFill>
                <a:schemeClr val="bg1"/>
              </a:solidFill>
              <a:latin typeface="Arial" panose="020B0604020202020204" pitchFamily="34" charset="0"/>
              <a:ea typeface="SimSun" panose="02010600030101010101" pitchFamily="2" charset="-122"/>
              <a:cs typeface="Times New Roman" panose="02020603050405020304" pitchFamily="18" charset="0"/>
            </a:rPr>
            <a:t>Werknemers raken geïsoleerd van elkaar</a:t>
          </a:r>
        </a:p>
      </dsp:txBody>
      <dsp:txXfrm>
        <a:off x="31777" y="25482"/>
        <a:ext cx="1731686" cy="819055"/>
      </dsp:txXfrm>
    </dsp:sp>
    <dsp:sp modelId="{DAACD176-4677-4F91-B739-F414E4F64834}">
      <dsp:nvSpPr>
        <dsp:cNvPr id="0" name=""/>
        <dsp:cNvSpPr/>
      </dsp:nvSpPr>
      <dsp:spPr>
        <a:xfrm>
          <a:off x="1988336" y="187765"/>
          <a:ext cx="422707" cy="4944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988336" y="286663"/>
        <a:ext cx="295895" cy="296692"/>
      </dsp:txXfrm>
    </dsp:sp>
    <dsp:sp modelId="{72BADB8B-71EF-430F-B5BE-01839C866BDF}">
      <dsp:nvSpPr>
        <dsp:cNvPr id="0" name=""/>
        <dsp:cNvSpPr/>
      </dsp:nvSpPr>
      <dsp:spPr>
        <a:xfrm>
          <a:off x="2586508" y="-7032"/>
          <a:ext cx="1993905" cy="8840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nl-NL" sz="1100" kern="1200" dirty="0"/>
            <a:t>Collectieve vertegenwoordiging wordt verhinderd</a:t>
          </a:r>
        </a:p>
      </dsp:txBody>
      <dsp:txXfrm>
        <a:off x="2612402" y="18862"/>
        <a:ext cx="1942117" cy="832296"/>
      </dsp:txXfrm>
    </dsp:sp>
    <dsp:sp modelId="{811EA7EC-2923-4AA3-8528-89881C54DDAB}">
      <dsp:nvSpPr>
        <dsp:cNvPr id="0" name=""/>
        <dsp:cNvSpPr/>
      </dsp:nvSpPr>
      <dsp:spPr>
        <a:xfrm>
          <a:off x="4779803" y="187765"/>
          <a:ext cx="422707" cy="4944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4779803" y="286663"/>
        <a:ext cx="295895" cy="296692"/>
      </dsp:txXfrm>
    </dsp:sp>
    <dsp:sp modelId="{4553905A-3E73-4A3D-B9DE-F4865AAED54E}">
      <dsp:nvSpPr>
        <dsp:cNvPr id="0" name=""/>
        <dsp:cNvSpPr/>
      </dsp:nvSpPr>
      <dsp:spPr>
        <a:xfrm>
          <a:off x="5377975" y="-7032"/>
          <a:ext cx="1993905" cy="8840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nl-NL" sz="1100" kern="1200" dirty="0"/>
            <a:t>Sociale dialoog wordt verhinderd</a:t>
          </a:r>
        </a:p>
      </dsp:txBody>
      <dsp:txXfrm>
        <a:off x="5403869" y="18862"/>
        <a:ext cx="1942117" cy="83229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17A729-4A56-4A55-9C95-BF91F7113025}" type="datetimeFigureOut">
              <a:rPr lang="en-GB" smtClean="0"/>
              <a:t>20/02/2025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D1725-20D8-470E-9E4C-7C859C871E69}" type="slidenum">
              <a:rPr lang="en-GB" smtClean="0"/>
              <a:t>‹#›</a:t>
            </a:fld>
            <a:endParaRPr lang="en-GB"/>
          </a:p>
        </p:txBody>
      </p:sp>
    </p:spTree>
    <p:extLst>
      <p:ext uri="{BB962C8B-B14F-4D97-AF65-F5344CB8AC3E}">
        <p14:creationId xmlns:p14="http://schemas.microsoft.com/office/powerpoint/2010/main" val="3581425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41923">
              <a:buFont typeface="Arial" panose="020B0604020202020204" pitchFamily="34" charset="0"/>
              <a:buChar char="•"/>
              <a:defRPr/>
            </a:pPr>
            <a:r>
              <a:rPr lang="nl-NL" sz="1800">
                <a:latin typeface="+mn-lt"/>
                <a:ea typeface="+mn-ea"/>
                <a:cs typeface="+mn-cs"/>
              </a:rPr>
              <a:t>AIWM kan worden gebruikt om risico's te bewaken en (in realtime) waarschuwingen te geven en aanbevelingen te doen over het voorkomen van risico's. </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nl-NL" sz="1800">
                <a:latin typeface="+mn-lt"/>
                <a:ea typeface="+mn-ea"/>
                <a:cs typeface="+mn-cs"/>
              </a:rPr>
              <a:t>AIWM-systemen zouden bijvoorbeeld met behulp van realtimevideo's of een analyse van e-mails of gesproken inhoud hoge werkdruk, het risico op pestgedrag, stress, burn-out, enz. kunnen opsporen.</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nl-NL" sz="1800">
                <a:latin typeface="+mn-lt"/>
                <a:ea typeface="+mn-ea"/>
                <a:cs typeface="+mn-cs"/>
              </a:rPr>
              <a:t>De meeste AIWM-octrooien zijn gericht op het verhogen van de efficiëntie en productiviteit en het verbeteren van de besluitvorming (vaak door middel van controle, beoordeling en evaluatie van werknemers), maar niet op het verbeteren van VGW. De invoering en het gebruik van AIWM-technologieën en het effect ervan op VGW zijn echter niet vooraf bepaald. </a:t>
            </a:r>
          </a:p>
          <a:p>
            <a:pPr marL="285750" indent="-285750" defTabSz="941923">
              <a:buFont typeface="Arial" panose="020B0604020202020204" pitchFamily="34" charset="0"/>
              <a:buChar char="•"/>
              <a:defRPr/>
            </a:pPr>
            <a:endParaRPr lang="en-GB" sz="1800" kern="1200" dirty="0">
              <a:latin typeface="+mn-lt"/>
              <a:ea typeface="+mn-ea"/>
              <a:cs typeface="+mn-cs"/>
            </a:endParaRPr>
          </a:p>
          <a:p>
            <a:pPr marL="285750" indent="-285750" defTabSz="941923">
              <a:buFont typeface="Arial" panose="020B0604020202020204" pitchFamily="34" charset="0"/>
              <a:buChar char="•"/>
              <a:defRPr/>
            </a:pPr>
            <a:r>
              <a:rPr lang="nl-NL" sz="1800">
                <a:latin typeface="+mn-lt"/>
                <a:ea typeface="+mn-ea"/>
                <a:cs typeface="+mn-cs"/>
              </a:rPr>
              <a:t>De bedrijfscultuur en managementbesluiten over AIWM-technologieën kunnen bepalend zijn voor het effect ervan op VGW.</a:t>
            </a:r>
          </a:p>
          <a:p>
            <a:pPr defTabSz="941923">
              <a:defRPr/>
            </a:pPr>
            <a:endParaRPr lang="es-ES" sz="1800" dirty="0"/>
          </a:p>
        </p:txBody>
      </p:sp>
      <p:sp>
        <p:nvSpPr>
          <p:cNvPr id="4" name="Slide Number Placeholder 3"/>
          <p:cNvSpPr>
            <a:spLocks noGrp="1"/>
          </p:cNvSpPr>
          <p:nvPr>
            <p:ph type="sldNum" sz="quarter" idx="10"/>
          </p:nvPr>
        </p:nvSpPr>
        <p:spPr/>
        <p:txBody>
          <a:bodyPr/>
          <a:lstStyle/>
          <a:p>
            <a:fld id="{955349F1-900B-4850-AD35-DCDA59EBF816}" type="slidenum">
              <a:rPr lang="en-GB" smtClean="0"/>
              <a:t>10</a:t>
            </a:fld>
            <a:endParaRPr lang="en-GB"/>
          </a:p>
        </p:txBody>
      </p:sp>
    </p:spTree>
    <p:extLst>
      <p:ext uri="{BB962C8B-B14F-4D97-AF65-F5344CB8AC3E}">
        <p14:creationId xmlns:p14="http://schemas.microsoft.com/office/powerpoint/2010/main" val="1221254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Werknemersparticipatie is essentieel in alle stadia, vanaf ontwerp, beoordeling vooraf en implementatie tot risicobeoordeling op de werkplek en </a:t>
            </a:r>
            <a:r>
              <a:rPr lang="nl-NL" sz="1200" u="sng"/>
              <a:t>besluitvorming</a:t>
            </a:r>
            <a:r>
              <a:rPr lang="nl-NL" sz="1200"/>
              <a:t> (werknemers moeten inspraak hebben in AI-gebaseerde beslissingen).</a:t>
            </a:r>
          </a:p>
          <a:p>
            <a:pPr algn="just">
              <a:lnSpc>
                <a:spcPct val="80000"/>
              </a:lnSpc>
              <a:spcBef>
                <a:spcPts val="1000"/>
              </a:spcBef>
            </a:pPr>
            <a:endParaRPr lang="en-GB" sz="1200" b="0" dirty="0"/>
          </a:p>
          <a:p>
            <a:pPr algn="just">
              <a:lnSpc>
                <a:spcPct val="80000"/>
              </a:lnSpc>
              <a:spcBef>
                <a:spcPts val="1000"/>
              </a:spcBef>
            </a:pPr>
            <a:r>
              <a:rPr lang="nl-NL" sz="1200" b="0"/>
              <a:t>Het gebrek aan transparantie over de manier waarop AIWM werkt en wordt gebruikt, leidt tot een onbalans in informatie en macht. Dit maakt werknemersparticipatie in de praktijk erg moeilijk.</a:t>
            </a:r>
          </a:p>
          <a:p>
            <a:pPr algn="just">
              <a:lnSpc>
                <a:spcPct val="80000"/>
              </a:lnSpc>
              <a:spcBef>
                <a:spcPts val="1000"/>
              </a:spcBef>
            </a:pPr>
            <a:endParaRPr lang="en-GB" sz="1200" b="0" dirty="0"/>
          </a:p>
          <a:p>
            <a:pPr algn="just">
              <a:lnSpc>
                <a:spcPct val="80000"/>
              </a:lnSpc>
              <a:spcBef>
                <a:spcPts val="1000"/>
              </a:spcBef>
            </a:pPr>
            <a:r>
              <a:rPr lang="nl-NL" sz="1200" b="0"/>
              <a:t>Wanneer werknemers van elkaar geïsoleerd raken, worden collectieve werknemersvertegenwoordiging en collectieve onderhandelingen/sociale dialoog verhinderd, terwijl deze zaken essentieel zijn voor VGW.</a:t>
            </a:r>
          </a:p>
          <a:p>
            <a:pPr algn="just">
              <a:lnSpc>
                <a:spcPct val="80000"/>
              </a:lnSpc>
              <a:spcBef>
                <a:spcPts val="1000"/>
              </a:spcBef>
            </a:pPr>
            <a:endParaRPr lang="en-GB" sz="1200" b="0" dirty="0"/>
          </a:p>
          <a:p>
            <a:pPr algn="just">
              <a:lnSpc>
                <a:spcPct val="80000"/>
              </a:lnSpc>
              <a:spcBef>
                <a:spcPts val="1000"/>
              </a:spcBef>
            </a:pPr>
            <a:r>
              <a:rPr lang="nl-NL" sz="1200" b="0"/>
              <a:t>AIWM moet op een transparante, begrijpelijke en versterkende manier worden ontworpen, uitgevoerd en beheerd om te waarborgen dat werknemers gelijke toegang hebben tot informatie en participatie.</a:t>
            </a:r>
          </a:p>
          <a:p>
            <a:pPr algn="just">
              <a:lnSpc>
                <a:spcPct val="80000"/>
              </a:lnSpc>
              <a:spcBef>
                <a:spcPts val="1000"/>
              </a:spcBef>
            </a:pPr>
            <a:endParaRPr lang="en-GB" sz="1200" b="0" dirty="0"/>
          </a:p>
          <a:p>
            <a:pPr algn="just">
              <a:lnSpc>
                <a:spcPct val="80000"/>
              </a:lnSpc>
              <a:spcBef>
                <a:spcPts val="1000"/>
              </a:spcBef>
            </a:pPr>
            <a:r>
              <a:rPr lang="nl-NL" sz="1200" b="0"/>
              <a:t>Medezeggenschap bij AIWM moet worden gewaarborgd.</a:t>
            </a:r>
          </a:p>
          <a:p>
            <a:pPr algn="just">
              <a:lnSpc>
                <a:spcPct val="80000"/>
              </a:lnSpc>
              <a:spcBef>
                <a:spcPts val="1000"/>
              </a:spcBef>
            </a:pPr>
            <a:endParaRPr lang="en-GB" sz="1200" b="0"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11</a:t>
            </a:fld>
            <a:endParaRPr lang="en-GB"/>
          </a:p>
        </p:txBody>
      </p:sp>
    </p:spTree>
    <p:extLst>
      <p:ext uri="{BB962C8B-B14F-4D97-AF65-F5344CB8AC3E}">
        <p14:creationId xmlns:p14="http://schemas.microsoft.com/office/powerpoint/2010/main" val="285527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a:effectLst/>
                <a:latin typeface="Aptos" panose="020B0004020202020204" pitchFamily="34" charset="0"/>
                <a:ea typeface="Aptos" panose="020B0004020202020204" pitchFamily="34" charset="0"/>
                <a:cs typeface="Aptos" panose="020B0004020202020204" pitchFamily="34" charset="0"/>
              </a:rPr>
              <a:t>AIWM-systemen verbeteren de voorspelling van de vraag, de planning van ploegendiensten en de toewijzing van taken op basis van de capaciteiten van de werknemers en dragen zo bij aan de veiligheid, de gezondheid en het welzijn van de werknemers.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a:lnSpc>
                <a:spcPct val="116000"/>
              </a:lnSpc>
              <a:spcBef>
                <a:spcPts val="1200"/>
              </a:spcBef>
              <a:spcAft>
                <a:spcPts val="1200"/>
              </a:spcAft>
            </a:pPr>
            <a:r>
              <a:rPr lang="nl-NL" sz="1800">
                <a:effectLst/>
                <a:latin typeface="Aptos" panose="020B0004020202020204" pitchFamily="34" charset="0"/>
                <a:ea typeface="Aptos" panose="020B0004020202020204" pitchFamily="34" charset="0"/>
                <a:cs typeface="Aptos" panose="020B0004020202020204" pitchFamily="34" charset="0"/>
              </a:rPr>
              <a:t>Een Italiaans bedrijf dat onderdelen voor de automobielindustrie produceert, heeft bijvoorbeeld AIWM ingevoerd bij productie, onderhoud en logistiek, met als resultaat een hogere productiviteit, minder stress en een verbeterde balans tussen werk en privéleven. Het AIWM-systeem ondersteunt geschoolde operators bij het procesbeheer en bij het zich aanpassen aan veranderingen met behulp van realtimegegevens en geautomatiseerde toewijzing van taken.</a:t>
            </a:r>
          </a:p>
          <a:p>
            <a:pPr>
              <a:lnSpc>
                <a:spcPct val="116000"/>
              </a:lnSpc>
              <a:spcBef>
                <a:spcPts val="1200"/>
              </a:spcBef>
              <a:spcAft>
                <a:spcPts val="1200"/>
              </a:spcAft>
            </a:pPr>
            <a:endParaRPr lang="en-GB" sz="1800" dirty="0">
              <a:effectLst/>
              <a:latin typeface="Aptos" panose="020B0004020202020204" pitchFamily="34" charset="0"/>
              <a:ea typeface="MS Mincho" panose="02020609040205080304" pitchFamily="49" charset="-128"/>
              <a:cs typeface="Arial" panose="020B0604020202020204" pitchFamily="34" charset="0"/>
            </a:endParaRPr>
          </a:p>
          <a:p>
            <a:r>
              <a:rPr lang="nl-NL" sz="1800">
                <a:effectLst/>
                <a:latin typeface="Aptos" panose="020B0004020202020204" pitchFamily="34" charset="0"/>
                <a:ea typeface="Aptos" panose="020B0004020202020204" pitchFamily="34" charset="0"/>
                <a:cs typeface="Aptos" panose="020B0004020202020204" pitchFamily="34" charset="0"/>
              </a:rPr>
              <a:t>Een Belgische autofabrikant heeft met AIWM-systemen zijn assemblagelijn geoptimaliseerd om gezondheids- en veiligheidsrisico’s aan te pakken, met name in de laatste productiefasen waarin onderdelen op pas gelakte autocarrosserieën worden gemonteerd. </a:t>
            </a:r>
          </a:p>
          <a:p>
            <a:r>
              <a:rPr lang="nl-NL" sz="1800">
                <a:effectLst/>
                <a:latin typeface="Aptos" panose="020B0004020202020204" pitchFamily="34" charset="0"/>
                <a:ea typeface="Aptos" panose="020B0004020202020204" pitchFamily="34" charset="0"/>
                <a:cs typeface="Aptos" panose="020B0004020202020204" pitchFamily="34" charset="0"/>
              </a:rPr>
              <a:t>Uitgebreide scholing en controle van gegevens zorgen voor een evenwicht tussen overwegingen op het gebied van efficiëntie, kwaliteit van het werk en VGW, en dat komt de werknemers en teamleiders ten goede.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a:effectLst/>
                <a:latin typeface="Aptos" panose="020B0004020202020204" pitchFamily="34" charset="0"/>
                <a:ea typeface="Aptos" panose="020B0004020202020204" pitchFamily="34" charset="0"/>
                <a:cs typeface="Aptos" panose="020B0004020202020204" pitchFamily="34" charset="0"/>
              </a:rPr>
              <a:t>Deze praktijkvoorbeelden bevestigen dat werknemersparticipatie, een gedegen VGW-beleid en VGW-beheersysteem in de organisatie en transparantie over de verzameling en het gebruik van gegevens belangrijke succesfactoren zijn voor een veilig en gezond gebruik van AIWM-systemen.</a:t>
            </a: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12</a:t>
            </a:fld>
            <a:endParaRPr lang="en-GB"/>
          </a:p>
        </p:txBody>
      </p:sp>
    </p:spTree>
    <p:extLst>
      <p:ext uri="{BB962C8B-B14F-4D97-AF65-F5344CB8AC3E}">
        <p14:creationId xmlns:p14="http://schemas.microsoft.com/office/powerpoint/2010/main" val="3167815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13</a:t>
            </a:fld>
            <a:endParaRPr lang="en-GB"/>
          </a:p>
        </p:txBody>
      </p:sp>
    </p:spTree>
    <p:extLst>
      <p:ext uri="{BB962C8B-B14F-4D97-AF65-F5344CB8AC3E}">
        <p14:creationId xmlns:p14="http://schemas.microsoft.com/office/powerpoint/2010/main" val="1401984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14</a:t>
            </a:fld>
            <a:endParaRPr lang="en-GB"/>
          </a:p>
        </p:txBody>
      </p:sp>
    </p:spTree>
    <p:extLst>
      <p:ext uri="{BB962C8B-B14F-4D97-AF65-F5344CB8AC3E}">
        <p14:creationId xmlns:p14="http://schemas.microsoft.com/office/powerpoint/2010/main" val="3112641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Richtlijn 89/391/EEG – de kaderrichtlijn: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1"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“De werkgever is verplicht te zorgen voor de veiligheid en de gezondheid van de werknemers inzake alle met het werk verbonden aspecten.”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Ondersteund door meer specifieke richtlijnen over werkuitrusting, beeldschermapparatuur, specifieke omgevingsfactoren op het werk, specifieke gevaren, specifieke werknemersgroepen.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AI-wetgeving – aspecten die relevant zijn voor AIWM en VGW: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Veilige inzet van AI-systemen, waarbij sommige verboden worden en andere worden aangemerkt als “hoog risico” waarvoor meer waarborgen vereist zijn voor het ontwerp, de ontwikkeling en het gebruik ervan.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De voorgestelde lijst van systemen met een “hoog risico” omvat AI-systemen die worden gebruikt voor de werving of selectie van werknemers en AI-systemen die worden gebruikt voor het nemen van besluiten over de bevordering en beëindiging van </a:t>
            </a:r>
            <a:r>
              <a:rPr kumimoji="0" lang="nl-NL" sz="1200" b="0" i="0" u="none" strike="noStrike" cap="none" normalizeH="0" baseline="0" dirty="0" err="1">
                <a:ln>
                  <a:noFill/>
                </a:ln>
                <a:solidFill>
                  <a:srgbClr val="003399"/>
                </a:solidFill>
                <a:effectLst/>
                <a:uLnTx/>
                <a:uFillTx/>
                <a:latin typeface="Verdana" panose="020B0604030504040204" pitchFamily="34" charset="0"/>
                <a:ea typeface="Verdana" panose="020B0604030504040204" pitchFamily="34" charset="0"/>
                <a:cs typeface="+mj-cs"/>
              </a:rPr>
              <a:t>arbeidsgerelateerde</a:t>
            </a: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contractuele betrekkingen, voor het toewijzen van taken en voor de controle en beoordeling van de prestaties en het gedrag van werknemers.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Voorstel tot naleving van dwingende eisen voor AI-systemen met een hoog risico, bijvoorbeeld het opzetten en in stand houden van risicobeheersystemen gedurende de hele levenscyclus van AI-systemen, training van deze systemen onder menselijk toezicht.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Richtlijn betreffende de verbetering van de arbeidsomstandigheden van personen die via digitale arbeidsplatformen werken: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Werknemers kunnen niet worden ontslagen op basis van een besluit dat door een algoritme is genomen (menselijk toezicht)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De gegevens van werknemers moeten beter worden beschermd (bepaalde soorten persoonsgegevens worden niet verzameld)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200" b="1" i="0" u="none" strike="noStrike" kern="1200" cap="none" spc="0" normalizeH="0" baseline="0" dirty="0">
              <a:ln>
                <a:noFill/>
              </a:ln>
              <a:solidFill>
                <a:srgbClr val="003399"/>
              </a:solidFill>
              <a:effectLst/>
              <a:uLnTx/>
              <a:uFillTx/>
              <a:latin typeface="Verdana" panose="020B0604030504040204" pitchFamily="34" charset="0"/>
              <a:ea typeface="Verdana" panose="020B0604030504040204" pitchFamily="34" charset="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1"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Algemene verordening gegevensbescherming (AVG):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Bevat uitgebreide bepalingen om te voorkomen dat organisaties misbruik maken van privégegevens. In artikel 22 staat dat moet worden voorkomen dat betrokkene wordt onderworpen aan “een</a:t>
            </a:r>
            <a:r>
              <a:rPr kumimoji="0" lang="nl-NL" sz="1200" b="0" i="0"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a:t>
            </a:r>
            <a:r>
              <a:rPr kumimoji="0" lang="nl-NL" sz="1200" b="0" i="0" u="sng"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uitsluitend op geautomatiseerde verwerking</a:t>
            </a: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waaronder </a:t>
            </a:r>
            <a:r>
              <a:rPr kumimoji="0" lang="nl-NL" sz="1200" b="0" i="0" u="sng"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profilering</a:t>
            </a: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a:t>
            </a:r>
            <a:r>
              <a:rPr kumimoji="0" lang="nl-NL" sz="1200" b="0" i="0" u="sng"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gebaseerd besluit</a:t>
            </a:r>
            <a:r>
              <a:rPr kumimoji="0" lang="nl-NL" sz="1200" b="0" i="0" u="none"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 waaraan voor hem rechtsgevolgen zijn verbonden of dat hem </a:t>
            </a:r>
            <a:r>
              <a:rPr kumimoji="0" lang="nl-NL" sz="1200" b="0" i="0" u="sng"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anderszins in aanmerkelijke mate treft</a:t>
            </a:r>
            <a:r>
              <a:rPr kumimoji="0" lang="nl-NL" sz="1200" b="0" i="0" strike="noStrike" cap="none" normalizeH="0" baseline="0" dirty="0">
                <a:ln>
                  <a:noFill/>
                </a:ln>
                <a:solidFill>
                  <a:srgbClr val="003399"/>
                </a:solidFill>
                <a:effectLst/>
                <a:uLnTx/>
                <a:uFillTx/>
                <a:latin typeface="Verdana" panose="020B0604030504040204" pitchFamily="34" charset="0"/>
                <a:ea typeface="Verdana" panose="020B0604030504040204" pitchFamily="34" charset="0"/>
                <a:cs typeface="+mj-cs"/>
              </a:rPr>
              <a:t>”.</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5349F1-900B-4850-AD35-DCDA59EBF8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616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nl-NL">
                <a:solidFill>
                  <a:schemeClr val="tx1"/>
                </a:solidFill>
              </a:rPr>
              <a:t>Gezien de evoluerende aard van AI-systemen moet de risicobeoordeling op de werkplek dynamisch zijn.</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nl-NL">
                <a:solidFill>
                  <a:schemeClr val="tx1"/>
                </a:solidFill>
              </a:rPr>
              <a:t>AIWM moet op een transparante, begrijpelijke en versterkende manier worden ontworpen, uitgevoerd en beheerd om te waarborgen dat werknemers gelijke toegang hebben tot informatie en participatie.</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nl-NL">
                <a:solidFill>
                  <a:schemeClr val="tx1"/>
                </a:solidFill>
              </a:rPr>
              <a:t>De gegevensverzameling moet worden afgewogen tegen het recht op privacy en het recht op veiligheid en gezondheid.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F59C5-5936-4949-8E77-5197DDFA0B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590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5D1725-20D8-470E-9E4C-7C859C871E69}" type="slidenum">
              <a:rPr lang="en-GB" smtClean="0"/>
              <a:t>17</a:t>
            </a:fld>
            <a:endParaRPr lang="en-GB"/>
          </a:p>
        </p:txBody>
      </p:sp>
    </p:spTree>
    <p:extLst>
      <p:ext uri="{BB962C8B-B14F-4D97-AF65-F5344CB8AC3E}">
        <p14:creationId xmlns:p14="http://schemas.microsoft.com/office/powerpoint/2010/main" val="686739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E5D1725-20D8-470E-9E4C-7C859C871E69}" type="slidenum">
              <a:rPr lang="en-GB" smtClean="0"/>
              <a:t>18</a:t>
            </a:fld>
            <a:endParaRPr lang="en-GB"/>
          </a:p>
        </p:txBody>
      </p:sp>
    </p:spTree>
    <p:extLst>
      <p:ext uri="{BB962C8B-B14F-4D97-AF65-F5344CB8AC3E}">
        <p14:creationId xmlns:p14="http://schemas.microsoft.com/office/powerpoint/2010/main" val="43649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15C8A0-A96D-4DB3-B7AC-587BF1B268A0}" type="slidenum">
              <a:rPr lang="en-GB" smtClean="0"/>
              <a:t>2</a:t>
            </a:fld>
            <a:endParaRPr lang="en-GB"/>
          </a:p>
        </p:txBody>
      </p:sp>
    </p:spTree>
    <p:extLst>
      <p:ext uri="{BB962C8B-B14F-4D97-AF65-F5344CB8AC3E}">
        <p14:creationId xmlns:p14="http://schemas.microsoft.com/office/powerpoint/2010/main" val="717101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a:ea typeface="Calibri" panose="020F0502020204030204" pitchFamily="34" charset="0"/>
              </a:rPr>
              <a:t>Werknemersbeheersystemen verzamelen met behulp van een grote verscheidenheid aan digitale technologieën, vaak in realtime, gegevens van de werkplek, werknemers en het werk dat zij doen</a:t>
            </a:r>
            <a:r>
              <a:rPr lang="nl-NL"/>
              <a:t>. De gegevens worden vervolgens verwerkt door algoritmen of AI, </a:t>
            </a:r>
            <a:r>
              <a:rPr lang="nl-NL">
                <a:latin typeface="Arial" panose="020B0604020202020204" pitchFamily="34" charset="0"/>
                <a:cs typeface="Arial" panose="020B0604020202020204" pitchFamily="34" charset="0"/>
              </a:rPr>
              <a:t>die opmerkelijke conclusies trekken die het mogelijk maken aanbevelingen en voorspellingen te doen en beslissingen te nemen over het beheer van werknemers. Deze worden vervolgens ingevoerd in andere digitale systemen (geautomatiseerd besluitvormingsproces – onderworpen aan regelgeving) of gecommuniceerd naar menselijke actoren (semi-geautomatiseerd besluitvormingsproces) - </a:t>
            </a:r>
            <a:r>
              <a:rPr lang="nl-NL"/>
              <a:t>zoals HR-managers, werkgevers, lijnmanagers, soms werknemers - </a:t>
            </a:r>
            <a:r>
              <a:rPr lang="nl-NL">
                <a:latin typeface="Arial" panose="020B0604020202020204" pitchFamily="34" charset="0"/>
                <a:ea typeface="Calibri" panose="020F0502020204030204" pitchFamily="34" charset="0"/>
                <a:cs typeface="Arial" panose="020B0604020202020204" pitchFamily="34" charset="0"/>
              </a:rPr>
              <a:t>die daar bij het beheer van werknemers op inspelen met als doel de organisatie van het werk, de productiviteit, het HR-beheer, de prestaties en de motivatie van werknemers en mogelijk de veiligheid, de gezondheid en het welzijn van werknemers te verbeteren.</a:t>
            </a:r>
            <a:r>
              <a:rPr lang="nl-NL" i="1">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3399"/>
              </a:solidFill>
            </a:endParaRPr>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3</a:t>
            </a:fld>
            <a:endParaRPr lang="en-GB"/>
          </a:p>
        </p:txBody>
      </p:sp>
    </p:spTree>
    <p:extLst>
      <p:ext uri="{BB962C8B-B14F-4D97-AF65-F5344CB8AC3E}">
        <p14:creationId xmlns:p14="http://schemas.microsoft.com/office/powerpoint/2010/main" val="264347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a:cs typeface="Arial" panose="020B0604020202020204" pitchFamily="34" charset="0"/>
              </a:rPr>
              <a:t>Voorbeeld 1: Het AI-instrument meet hoe snel werknemers hun taken voltooien en stelt manieren voor om de uitvoering ervan te versnellen.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a:cs typeface="Arial" panose="020B0604020202020204" pitchFamily="34" charset="0"/>
              </a:rPr>
              <a:t>Voorbeeld 2: Het AI-instrument voorspelt de vraag vanuit de klant op basis van de weersvoorspelling. Het geeft aanbevelingen over het aantal werknemers waaruit de ploeg moet bestaan en wie er voor een bepaalde taak moet worden ingepland op basis van vaardigheden en ervaring.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4</a:t>
            </a:fld>
            <a:endParaRPr lang="en-GB"/>
          </a:p>
        </p:txBody>
      </p:sp>
    </p:spTree>
    <p:extLst>
      <p:ext uri="{BB962C8B-B14F-4D97-AF65-F5344CB8AC3E}">
        <p14:creationId xmlns:p14="http://schemas.microsoft.com/office/powerpoint/2010/main" val="1536248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Bron:EU-OSHA, “Vinger aan de pols – Veiligheid en gezondheid op het werk na de pandemie”, 2022 (</a:t>
            </a:r>
            <a:r>
              <a:rPr lang="nl-NL">
                <a:hlinkClick r:id="rId3"/>
              </a:rPr>
              <a:t>https://osha.europa.eu/nl/facts-and-figures/osh-pulse-occupational-safety-and-health-post-pandemic-workplaces</a:t>
            </a:r>
            <a:r>
              <a:rPr lang="nl-NL"/>
              <a:t>).</a:t>
            </a:r>
          </a:p>
          <a:p>
            <a:endParaRPr lang="en-GB" dirty="0"/>
          </a:p>
          <a:p>
            <a:r>
              <a:rPr lang="nl-NL"/>
              <a:t>EU-OSHA heeft opdracht gegeven voor de “vinger aan de pols”-enquête van Flash Eurobarometer om inzicht te krijgen in de situatie op het gebied van veiligheid en gezondheid op het werk (VGW) na de pandemie.</a:t>
            </a:r>
          </a:p>
          <a:p>
            <a:endParaRPr lang="en-GB" dirty="0"/>
          </a:p>
          <a:p>
            <a:r>
              <a:rPr lang="nl-NL"/>
              <a:t>In april en mei 2022 werd in alle lidstaten van de EU en in IJsland en Noorwegen een enquête gehouden onder een representatieve steekproef van ruim 27 000 werknemers. Zij kregen vragen over de mentale en fysieke stress waarmee zij te maken hebben, en over het belang van VGW-maatregelen op hun werkplek.</a:t>
            </a:r>
          </a:p>
          <a:p>
            <a:endParaRPr lang="en-GB" dirty="0"/>
          </a:p>
          <a:p>
            <a:r>
              <a:rPr lang="nl-NL"/>
              <a:t>In de enquête werd ook gekeken naar het gebruik van digitale technologie op het werk en het effect daarvan op het welzijn van de werknemers.</a:t>
            </a: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5</a:t>
            </a:fld>
            <a:endParaRPr lang="en-GB"/>
          </a:p>
        </p:txBody>
      </p:sp>
    </p:spTree>
    <p:extLst>
      <p:ext uri="{BB962C8B-B14F-4D97-AF65-F5344CB8AC3E}">
        <p14:creationId xmlns:p14="http://schemas.microsoft.com/office/powerpoint/2010/main" val="1332757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70652" rtl="0" eaLnBrk="1" fontAlgn="auto" latinLnBrk="0" hangingPunct="1">
              <a:lnSpc>
                <a:spcPct val="100000"/>
              </a:lnSpc>
              <a:spcBef>
                <a:spcPts val="0"/>
              </a:spcBef>
              <a:spcAft>
                <a:spcPts val="0"/>
              </a:spcAft>
              <a:buClrTx/>
              <a:buSzTx/>
              <a:buFontTx/>
              <a:buNone/>
              <a:tabLst/>
              <a:defRPr/>
            </a:pPr>
            <a:r>
              <a:rPr lang="nl-NL" sz="1200">
                <a:solidFill>
                  <a:schemeClr val="tx1"/>
                </a:solidFill>
                <a:latin typeface="Arial" panose="020B0604020202020204" pitchFamily="34" charset="0"/>
                <a:cs typeface="Arial" panose="020B0604020202020204" pitchFamily="34" charset="0"/>
              </a:rPr>
              <a:t>Volgens onderzoek van </a:t>
            </a:r>
            <a:r>
              <a:rPr lang="nl-NL" sz="1200" b="0">
                <a:solidFill>
                  <a:schemeClr val="tx1"/>
                </a:solidFill>
                <a:latin typeface="Arial" panose="020B0604020202020204" pitchFamily="34" charset="0"/>
                <a:cs typeface="Arial" panose="020B0604020202020204" pitchFamily="34" charset="0"/>
              </a:rPr>
              <a:t>EU-OSHA zijn grotere bedrijven meer geneigd AIWM-gerelateerde technologieën toe te passen dan kleinere werkplekken, omdat zij een groot personeelsbestand moeten beheren en vaak ook moeten controleren.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nl-NL" sz="1200" b="0">
                <a:solidFill>
                  <a:schemeClr val="tx1"/>
                </a:solidFill>
                <a:latin typeface="Arial" panose="020B0604020202020204" pitchFamily="34" charset="0"/>
                <a:cs typeface="Arial" panose="020B0604020202020204" pitchFamily="34" charset="0"/>
              </a:rPr>
              <a:t>AIWM lijkt vaker te worden gebruikt in sectoren waar het werk voor een groot deel bestaat uit handmatige of repetitieve routinetaken. </a:t>
            </a:r>
          </a:p>
          <a:p>
            <a:pPr marL="0" marR="0" lvl="0" indent="0" algn="l" defTabSz="970652" rtl="0" eaLnBrk="1" fontAlgn="auto" latinLnBrk="0" hangingPunct="1">
              <a:lnSpc>
                <a:spcPct val="100000"/>
              </a:lnSpc>
              <a:spcBef>
                <a:spcPts val="0"/>
              </a:spcBef>
              <a:spcAft>
                <a:spcPts val="0"/>
              </a:spcAft>
              <a:buClrTx/>
              <a:buSzTx/>
              <a:buFontTx/>
              <a:buNone/>
              <a:tabLst/>
              <a:defRPr/>
            </a:pPr>
            <a:endParaRPr lang="en-GB" sz="1200" b="0" dirty="0">
              <a:solidFill>
                <a:schemeClr val="tx1"/>
              </a:solidFill>
              <a:latin typeface="Arial" panose="020B0604020202020204" pitchFamily="34" charset="0"/>
              <a:cs typeface="Arial" panose="020B0604020202020204" pitchFamily="34" charset="0"/>
            </a:endParaRPr>
          </a:p>
          <a:p>
            <a:pPr marL="0" marR="0" lvl="0" indent="0" algn="l" defTabSz="970652" rtl="0" eaLnBrk="1" fontAlgn="auto" latinLnBrk="0" hangingPunct="1">
              <a:lnSpc>
                <a:spcPct val="100000"/>
              </a:lnSpc>
              <a:spcBef>
                <a:spcPts val="0"/>
              </a:spcBef>
              <a:spcAft>
                <a:spcPts val="0"/>
              </a:spcAft>
              <a:buClrTx/>
              <a:buSzTx/>
              <a:buFontTx/>
              <a:buNone/>
              <a:tabLst/>
              <a:defRPr/>
            </a:pPr>
            <a:r>
              <a:rPr lang="nl-NL" sz="1200" b="0">
                <a:solidFill>
                  <a:schemeClr val="tx1"/>
                </a:solidFill>
                <a:latin typeface="Arial" panose="020B0604020202020204" pitchFamily="34" charset="0"/>
                <a:cs typeface="Arial" panose="020B0604020202020204" pitchFamily="34" charset="0"/>
              </a:rPr>
              <a:t>AIWM wordt vaker gebruikt bij arbeiders die veel routinetaken verrichten – bijvoorbeeld op het gebied van vervoer, opslag en fabricage en in de gezondheidszorg en professionele schoonmaak.</a:t>
            </a:r>
          </a:p>
          <a:p>
            <a:pPr marL="0" marR="0" lvl="0" indent="0" algn="l" defTabSz="970652" rtl="0" eaLnBrk="1" fontAlgn="auto" latinLnBrk="0" hangingPunct="1">
              <a:lnSpc>
                <a:spcPct val="100000"/>
              </a:lnSpc>
              <a:spcBef>
                <a:spcPts val="0"/>
              </a:spcBef>
              <a:spcAft>
                <a:spcPts val="0"/>
              </a:spcAft>
              <a:buClrTx/>
              <a:buSzTx/>
              <a:buFontTx/>
              <a:buNone/>
              <a:tabLst/>
              <a:defRPr/>
            </a:pPr>
            <a:r>
              <a:rPr lang="nl-NL" sz="1200" b="0">
                <a:solidFill>
                  <a:schemeClr val="tx1"/>
                </a:solidFill>
                <a:latin typeface="Arial" panose="020B0604020202020204" pitchFamily="34" charset="0"/>
                <a:cs typeface="Arial" panose="020B0604020202020204" pitchFamily="34" charset="0"/>
              </a:rPr>
              <a:t> </a:t>
            </a:r>
          </a:p>
          <a:p>
            <a:pPr defTabSz="970652">
              <a:defRPr/>
            </a:pPr>
            <a:r>
              <a:rPr lang="nl-NL" sz="1200" b="0">
                <a:solidFill>
                  <a:schemeClr val="tx1"/>
                </a:solidFill>
                <a:latin typeface="Arial" panose="020B0604020202020204" pitchFamily="34" charset="0"/>
                <a:cs typeface="Arial" panose="020B0604020202020204" pitchFamily="34" charset="0"/>
              </a:rPr>
              <a:t>Bij kantoorwerk, met name werk waarbij meer routinetaken worden uitgevoerd, wordt echter ook AIWM toegepast. Dit geldt bijvoorbeeld voor personen die werkzaam zijn in het bankwezen en bij callcenters en voor telewerkers.</a:t>
            </a:r>
          </a:p>
        </p:txBody>
      </p:sp>
      <p:sp>
        <p:nvSpPr>
          <p:cNvPr id="4" name="Slide Number Placeholder 3"/>
          <p:cNvSpPr>
            <a:spLocks noGrp="1"/>
          </p:cNvSpPr>
          <p:nvPr>
            <p:ph type="sldNum" sz="quarter" idx="10"/>
          </p:nvPr>
        </p:nvSpPr>
        <p:spPr/>
        <p:txBody>
          <a:bodyPr/>
          <a:lstStyle/>
          <a:p>
            <a:fld id="{955349F1-900B-4850-AD35-DCDA59EBF816}" type="slidenum">
              <a:rPr lang="en-GB" smtClean="0"/>
              <a:t>6</a:t>
            </a:fld>
            <a:endParaRPr lang="en-GB"/>
          </a:p>
        </p:txBody>
      </p:sp>
    </p:spTree>
    <p:extLst>
      <p:ext uri="{BB962C8B-B14F-4D97-AF65-F5344CB8AC3E}">
        <p14:creationId xmlns:p14="http://schemas.microsoft.com/office/powerpoint/2010/main" val="4175701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nl-NL" dirty="0">
                <a:effectLst/>
              </a:rPr>
              <a:t>Bron:</a:t>
            </a:r>
            <a:r>
              <a:rPr lang="nl-NL" dirty="0"/>
              <a:t> EU-</a:t>
            </a:r>
            <a:r>
              <a:rPr lang="nl-NL" dirty="0" err="1"/>
              <a:t>OSHA</a:t>
            </a:r>
            <a:r>
              <a:rPr lang="nl-NL" dirty="0"/>
              <a:t>, “Derde Europese bedrijvenenquête over nieuwe en opkomende risico’s” (</a:t>
            </a:r>
            <a:r>
              <a:rPr lang="nl-NL" dirty="0" err="1"/>
              <a:t>ESENER</a:t>
            </a:r>
            <a:r>
              <a:rPr lang="nl-NL" dirty="0"/>
              <a:t> 3), 2019. Beschikbaar op: </a:t>
            </a:r>
            <a:r>
              <a:rPr lang="nl-NL" u="sng" dirty="0" err="1"/>
              <a:t>https</a:t>
            </a:r>
            <a:r>
              <a:rPr lang="nl-NL" u="sng" dirty="0"/>
              <a:t>://</a:t>
            </a:r>
            <a:r>
              <a:rPr lang="nl-NL" u="sng" dirty="0" err="1"/>
              <a:t>osha.europa.eu</a:t>
            </a:r>
            <a:r>
              <a:rPr lang="nl-NL" u="sng" dirty="0"/>
              <a:t>/en/</a:t>
            </a:r>
            <a:r>
              <a:rPr lang="nl-NL" u="sng" dirty="0" err="1"/>
              <a:t>publications</a:t>
            </a:r>
            <a:r>
              <a:rPr lang="nl-NL" u="sng" dirty="0"/>
              <a:t>/esener-2019-overview-report-how-european-workplaces-manage-safety-and-health</a:t>
            </a:r>
          </a:p>
          <a:p>
            <a:endParaRPr lang="en-US" dirty="0"/>
          </a:p>
          <a:p>
            <a:r>
              <a:rPr lang="nl-NL" dirty="0">
                <a:latin typeface="Arial"/>
                <a:ea typeface="SimSun"/>
                <a:cs typeface="Arial"/>
              </a:rPr>
              <a:t>Gewogen gegevens (weging: </a:t>
            </a:r>
            <a:r>
              <a:rPr lang="nl-NL" dirty="0" err="1">
                <a:latin typeface="Arial"/>
                <a:ea typeface="SimSun"/>
                <a:cs typeface="Arial"/>
              </a:rPr>
              <a:t>estex</a:t>
            </a:r>
            <a:r>
              <a:rPr lang="nl-NL" dirty="0">
                <a:latin typeface="Arial"/>
                <a:ea typeface="SimSun"/>
                <a:cs typeface="Arial"/>
              </a:rPr>
              <a:t>)</a:t>
            </a: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60176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Bron:EU-OSHA, “Vinger aan de pols – Veiligheid en gezondheid op het werk na de pandemie”, 2022 (</a:t>
            </a:r>
            <a:r>
              <a:rPr lang="nl-NL">
                <a:hlinkClick r:id="rId3"/>
              </a:rPr>
              <a:t>https://osha.europa.eu/en/facts-and-figures/osh-pulse-occupational-safety-and-health-post-pandemic-workplaces</a:t>
            </a:r>
            <a:r>
              <a:rPr lang="nl-NL"/>
              <a:t>).</a:t>
            </a:r>
          </a:p>
          <a:p>
            <a:endParaRPr lang="en-GB" dirty="0"/>
          </a:p>
          <a:p>
            <a:endParaRPr lang="en-GB" dirty="0"/>
          </a:p>
        </p:txBody>
      </p:sp>
      <p:sp>
        <p:nvSpPr>
          <p:cNvPr id="4" name="Slide Number Placeholder 3"/>
          <p:cNvSpPr>
            <a:spLocks noGrp="1"/>
          </p:cNvSpPr>
          <p:nvPr>
            <p:ph type="sldNum" sz="quarter" idx="5"/>
          </p:nvPr>
        </p:nvSpPr>
        <p:spPr/>
        <p:txBody>
          <a:bodyPr/>
          <a:lstStyle/>
          <a:p>
            <a:fld id="{0E5D1725-20D8-470E-9E4C-7C859C871E69}" type="slidenum">
              <a:rPr lang="en-GB" smtClean="0"/>
              <a:t>8</a:t>
            </a:fld>
            <a:endParaRPr lang="en-GB"/>
          </a:p>
        </p:txBody>
      </p:sp>
    </p:spTree>
    <p:extLst>
      <p:ext uri="{BB962C8B-B14F-4D97-AF65-F5344CB8AC3E}">
        <p14:creationId xmlns:p14="http://schemas.microsoft.com/office/powerpoint/2010/main" val="2888697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dirty="0"/>
              <a:t>Voortdurend toezicht en voortdurende sturing en controle leiden tot een toename van micromanagement, een bekende risicofactor die bijdraagt tot </a:t>
            </a:r>
            <a:r>
              <a:rPr lang="nl-NL" sz="1200" dirty="0" err="1"/>
              <a:t>werkgerelateerde</a:t>
            </a:r>
            <a:r>
              <a:rPr lang="nl-NL" sz="1200" dirty="0"/>
              <a:t> stress. Toegenomen controle en beoordeling van prestaties worden ook gebruikt om werknemers te sturen en te straffen/disciplineren.</a:t>
            </a:r>
          </a:p>
          <a:p>
            <a:endParaRPr lang="en-GB" sz="1200" dirty="0"/>
          </a:p>
          <a:p>
            <a:r>
              <a:rPr lang="nl-NL" sz="1200" dirty="0"/>
              <a:t>Volgens </a:t>
            </a:r>
            <a:r>
              <a:rPr lang="nl-NL" sz="1200" dirty="0" err="1"/>
              <a:t>ESENER</a:t>
            </a:r>
            <a:r>
              <a:rPr lang="nl-NL" sz="1200" dirty="0"/>
              <a:t>-2019 is bij vestigingen die digitale technologieën gebruiken om de prestaties van werknemers te controleren, de toegenomen arbeidsintensiteit of tijdsdruk het meest besproken effect op de veiligheid en gezondheid van werknemers. Werknemers kunnen hierdoor mogelijk geen (mini-)pauzes nemen wanneer dat nodig is, wat leidt tot stress, vermoeidheid en een verhoogd risico op ongevallen, skeletspierstelselaandoeningen, enz.</a:t>
            </a:r>
          </a:p>
          <a:p>
            <a:endParaRPr lang="en-GB" sz="1200" dirty="0"/>
          </a:p>
          <a:p>
            <a:r>
              <a:rPr lang="nl-NL" sz="1200" dirty="0"/>
              <a:t>Minder menselijke interacties: leidinggevenden spelen een sleutelrol in het verminderen van stress bij veeleisende functies waarbij werknemers weinig controle over het werk hebben (het Job-</a:t>
            </a:r>
            <a:r>
              <a:rPr lang="nl-NL" sz="1200" dirty="0" err="1"/>
              <a:t>Demand</a:t>
            </a:r>
            <a:r>
              <a:rPr lang="nl-NL" sz="1200" dirty="0"/>
              <a:t>-Control-model van </a:t>
            </a:r>
            <a:r>
              <a:rPr lang="nl-NL" sz="1200" dirty="0" err="1"/>
              <a:t>Karasek</a:t>
            </a:r>
            <a:r>
              <a:rPr lang="nl-NL" sz="1200" dirty="0"/>
              <a:t>).</a:t>
            </a:r>
          </a:p>
          <a:p>
            <a:endParaRPr lang="en-GB" sz="1200" dirty="0"/>
          </a:p>
          <a:p>
            <a:r>
              <a:rPr lang="nl-NL" sz="1200" dirty="0"/>
              <a:t>Het gebrek aan transparantie over de manier waarop </a:t>
            </a:r>
            <a:r>
              <a:rPr lang="nl-NL" sz="1200" dirty="0" err="1"/>
              <a:t>AIWM</a:t>
            </a:r>
            <a:r>
              <a:rPr lang="nl-NL" sz="1200" dirty="0"/>
              <a:t> werkt en wordt gebruikt, leidt tot een onbalans in informatie en macht, wat de participatie van werknemers in de praktijk erg moeilijk maakt. </a:t>
            </a:r>
            <a:r>
              <a:rPr lang="nl-NL" sz="1200" dirty="0" err="1"/>
              <a:t>AIWM</a:t>
            </a:r>
            <a:r>
              <a:rPr lang="nl-NL" sz="1200" dirty="0"/>
              <a:t> moet op een transparante, begrijpelijke en versterkende manier worden ontworpen, uitgevoerd en beheerd om te waarborgen dat werknemers gelijke toegang hebben tot informatie en participatie. </a:t>
            </a:r>
          </a:p>
          <a:p>
            <a:endParaRPr lang="en-GB" sz="1200" dirty="0"/>
          </a:p>
          <a:p>
            <a:r>
              <a:rPr lang="nl-NL" sz="1200" dirty="0"/>
              <a:t>VGW-uitkomsten in verband met </a:t>
            </a:r>
            <a:r>
              <a:rPr lang="nl-NL" sz="1200" dirty="0" err="1"/>
              <a:t>AIWM</a:t>
            </a:r>
            <a:r>
              <a:rPr lang="nl-NL" sz="1200" dirty="0"/>
              <a:t> in de literatuur: stress, vermoeidheid, uitputting, angst, burn-out, skeletspierstelselaandoeningen, cardiovasculaire aandoeningen, urinewegaandoeningen, ongevallen.</a:t>
            </a:r>
          </a:p>
          <a:p>
            <a:endParaRPr lang="en-GB" sz="1200" dirty="0"/>
          </a:p>
          <a:p>
            <a:endParaRPr lang="en-GB" dirty="0"/>
          </a:p>
        </p:txBody>
      </p:sp>
      <p:sp>
        <p:nvSpPr>
          <p:cNvPr id="4" name="Slide Number Placeholder 3"/>
          <p:cNvSpPr>
            <a:spLocks noGrp="1"/>
          </p:cNvSpPr>
          <p:nvPr>
            <p:ph type="sldNum" sz="quarter" idx="10"/>
          </p:nvPr>
        </p:nvSpPr>
        <p:spPr/>
        <p:txBody>
          <a:bodyPr/>
          <a:lstStyle/>
          <a:p>
            <a:fld id="{955349F1-900B-4850-AD35-DCDA59EBF816}" type="slidenum">
              <a:rPr lang="en-GB" smtClean="0"/>
              <a:t>9</a:t>
            </a:fld>
            <a:endParaRPr lang="en-GB"/>
          </a:p>
        </p:txBody>
      </p:sp>
    </p:spTree>
    <p:extLst>
      <p:ext uri="{BB962C8B-B14F-4D97-AF65-F5344CB8AC3E}">
        <p14:creationId xmlns:p14="http://schemas.microsoft.com/office/powerpoint/2010/main" val="3039346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7.jpg"/><Relationship Id="rId9" Type="http://schemas.openxmlformats.org/officeDocument/2006/relationships/image" Target="../media/image19.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3" name="Picture 2">
            <a:extLst>
              <a:ext uri="{FF2B5EF4-FFF2-40B4-BE49-F238E27FC236}">
                <a16:creationId xmlns:a16="http://schemas.microsoft.com/office/drawing/2014/main" id="{269BEED7-E7F7-3DDB-8053-55FB4F0EA07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413645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78347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4" name="PORTADA-RESEARCH.png" descr="/Volumes/XRAID/Equipo Rojo/EU-OSHA/18-0115 PPT templates update/PNG/PORTADA-RESEARCH.png">
            <a:extLst>
              <a:ext uri="{FF2B5EF4-FFF2-40B4-BE49-F238E27FC236}">
                <a16:creationId xmlns:a16="http://schemas.microsoft.com/office/drawing/2014/main" id="{77E6E926-DF81-56E4-7960-21EB62553B4B}"/>
              </a:ext>
            </a:extLst>
          </p:cNvPr>
          <p:cNvPicPr>
            <a:picLocks/>
          </p:cNvPicPr>
          <p:nvPr userDrawn="1"/>
        </p:nvPicPr>
        <p:blipFill>
          <a:blip r:embed="rId6" r:link="rId7" cstate="email">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6" name="Bild 2" descr="111004_EU-OSHA_PPT_Corporate logo.png">
            <a:extLst>
              <a:ext uri="{FF2B5EF4-FFF2-40B4-BE49-F238E27FC236}">
                <a16:creationId xmlns:a16="http://schemas.microsoft.com/office/drawing/2014/main" id="{836BEDC8-6D76-A2A3-E73D-08BA66B75225}"/>
              </a:ext>
            </a:extLst>
          </p:cNvPr>
          <p:cNvPicPr>
            <a:picLocks noChangeAspect="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7" name="Bild 4" descr="111004_EU-OSHA_PPT_EU logo.png">
            <a:extLst>
              <a:ext uri="{FF2B5EF4-FFF2-40B4-BE49-F238E27FC236}">
                <a16:creationId xmlns:a16="http://schemas.microsoft.com/office/drawing/2014/main" id="{CA7C11B4-B0C3-A3D8-DB32-61891DDB3105}"/>
              </a:ext>
            </a:extLst>
          </p:cNvPr>
          <p:cNvPicPr>
            <a:picLocks noChangeAspect="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8" name="Textplatzhalter 2">
            <a:extLst>
              <a:ext uri="{FF2B5EF4-FFF2-40B4-BE49-F238E27FC236}">
                <a16:creationId xmlns:a16="http://schemas.microsoft.com/office/drawing/2014/main" id="{0B366CF6-3CF0-FA94-1334-0FF7CBA53C07}"/>
              </a:ext>
            </a:extLst>
          </p:cNvPr>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Tree>
    <p:extLst>
      <p:ext uri="{BB962C8B-B14F-4D97-AF65-F5344CB8AC3E}">
        <p14:creationId xmlns:p14="http://schemas.microsoft.com/office/powerpoint/2010/main" val="2604731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nl-N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nl-NL">
                <a:solidFill>
                  <a:schemeClr val="tx2"/>
                </a:solidFill>
                <a:ea typeface="+mj-ea"/>
                <a:cs typeface="Trebuchet MS"/>
              </a:rPr>
              <a:t>Europees Agentschap voor veiligheid en gezondheid op het werk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nl-NL" sz="2400" b="1">
                <a:solidFill>
                  <a:schemeClr val="tx2"/>
                </a:solidFill>
                <a:ea typeface="+mj-ea"/>
              </a:rPr>
              <a:t>HARTELIJK DANK!</a:t>
            </a:r>
          </a:p>
        </p:txBody>
      </p:sp>
    </p:spTree>
    <p:extLst>
      <p:ext uri="{BB962C8B-B14F-4D97-AF65-F5344CB8AC3E}">
        <p14:creationId xmlns:p14="http://schemas.microsoft.com/office/powerpoint/2010/main" val="878625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33138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26561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33441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98896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89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486403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62015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168255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314031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341457" y="4432842"/>
            <a:ext cx="461083" cy="30360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a:stretch/>
        </p:blipFill>
        <p:spPr>
          <a:xfrm>
            <a:off x="8244408" y="0"/>
            <a:ext cx="936104" cy="5143500"/>
          </a:xfrm>
          <a:prstGeom prst="rect">
            <a:avLst/>
          </a:prstGeom>
        </p:spPr>
      </p:pic>
      <p:pic>
        <p:nvPicPr>
          <p:cNvPr id="16" name="Picture 15">
            <a:extLst>
              <a:ext uri="{FF2B5EF4-FFF2-40B4-BE49-F238E27FC236}">
                <a16:creationId xmlns:a16="http://schemas.microsoft.com/office/drawing/2014/main" id="{5A978CC8-6FBE-4675-9992-5A4A8F4C0FA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22292" y="4401676"/>
            <a:ext cx="1309231" cy="334773"/>
          </a:xfrm>
          <a:prstGeom prst="rect">
            <a:avLst/>
          </a:prstGeom>
        </p:spPr>
      </p:pic>
      <p:pic>
        <p:nvPicPr>
          <p:cNvPr id="22" name="Picture 21" descr="A logo of a healthy workplace&#10;&#10;Description automatically generated">
            <a:extLst>
              <a:ext uri="{FF2B5EF4-FFF2-40B4-BE49-F238E27FC236}">
                <a16:creationId xmlns:a16="http://schemas.microsoft.com/office/drawing/2014/main" id="{A08762B3-CC22-4E73-89FA-5D72EF019F5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351933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290747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2548664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nl-N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nl-NL">
                <a:solidFill>
                  <a:schemeClr val="tx2"/>
                </a:solidFill>
                <a:ea typeface="+mj-ea"/>
                <a:cs typeface="Trebuchet MS"/>
              </a:rPr>
              <a:t>Europees Agentschap voor veiligheid en gezondheid op het werk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nl-NL" sz="2400" b="1">
                <a:solidFill>
                  <a:schemeClr val="tx2"/>
                </a:solidFill>
                <a:ea typeface="+mj-ea"/>
              </a:rPr>
              <a:t>HARTELIJK DANK!</a:t>
            </a:r>
          </a:p>
        </p:txBody>
      </p:sp>
    </p:spTree>
    <p:extLst>
      <p:ext uri="{BB962C8B-B14F-4D97-AF65-F5344CB8AC3E}">
        <p14:creationId xmlns:p14="http://schemas.microsoft.com/office/powerpoint/2010/main" val="41049416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600475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3954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180268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966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3167445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0057306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06497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2748033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712789" y="1314450"/>
            <a:ext cx="7177087" cy="3086100"/>
          </a:xfrm>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1884CB6-7458-49DC-B060-B44123621A94}" type="slidenum">
              <a:rPr lang="en-GB" altLang="en-US"/>
              <a:pPr>
                <a:defRPr/>
              </a:pPr>
              <a:t>‹#›</a:t>
            </a:fld>
            <a:endParaRPr lang="en-GB" altLang="en-US"/>
          </a:p>
        </p:txBody>
      </p:sp>
    </p:spTree>
    <p:extLst>
      <p:ext uri="{BB962C8B-B14F-4D97-AF65-F5344CB8AC3E}">
        <p14:creationId xmlns:p14="http://schemas.microsoft.com/office/powerpoint/2010/main" val="439590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spTree>
    <p:extLst>
      <p:ext uri="{BB962C8B-B14F-4D97-AF65-F5344CB8AC3E}">
        <p14:creationId xmlns:p14="http://schemas.microsoft.com/office/powerpoint/2010/main" val="3194975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3961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userDrawn="1"/>
        </p:nvSpPr>
        <p:spPr>
          <a:xfrm>
            <a:off x="1788820" y="1172240"/>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userDrawn="1"/>
        </p:nvSpPr>
        <p:spPr>
          <a:xfrm>
            <a:off x="1788820" y="1779662"/>
            <a:ext cx="4968552" cy="369332"/>
          </a:xfrm>
          <a:prstGeom prst="rect">
            <a:avLst/>
          </a:prstGeom>
          <a:noFill/>
        </p:spPr>
        <p:txBody>
          <a:bodyPr wrap="square" rtlCol="0">
            <a:spAutoFit/>
          </a:bodyPr>
          <a:lstStyle/>
          <a:p>
            <a:r>
              <a:rPr lang="nl-N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userDrawn="1"/>
        </p:nvSpPr>
        <p:spPr>
          <a:xfrm>
            <a:off x="1787638" y="2387084"/>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userDrawn="1"/>
        </p:nvSpPr>
        <p:spPr>
          <a:xfrm>
            <a:off x="1787638" y="2973204"/>
            <a:ext cx="6456770" cy="369332"/>
          </a:xfrm>
          <a:prstGeom prst="rect">
            <a:avLst/>
          </a:prstGeom>
          <a:noFill/>
        </p:spPr>
        <p:txBody>
          <a:bodyPr wrap="square" rtlCol="0">
            <a:spAutoFit/>
          </a:bodyPr>
          <a:lstStyle/>
          <a:p>
            <a:r>
              <a:rPr lang="nl-NL">
                <a:solidFill>
                  <a:schemeClr val="tx2"/>
                </a:solidFill>
                <a:ea typeface="+mj-ea"/>
                <a:cs typeface="Trebuchet MS"/>
              </a:rPr>
              <a:t>Europees Agentschap voor veiligheid en gezondheid op het werk (EU-OSHA)</a:t>
            </a:r>
          </a:p>
        </p:txBody>
      </p:sp>
      <p:sp>
        <p:nvSpPr>
          <p:cNvPr id="8" name="TextBox 7">
            <a:extLst>
              <a:ext uri="{FF2B5EF4-FFF2-40B4-BE49-F238E27FC236}">
                <a16:creationId xmlns:a16="http://schemas.microsoft.com/office/drawing/2014/main" id="{6F3D01AA-BE98-440A-BCBA-0FAA32F7ABB8}"/>
              </a:ext>
            </a:extLst>
          </p:cNvPr>
          <p:cNvSpPr txBox="1"/>
          <p:nvPr userDrawn="1"/>
        </p:nvSpPr>
        <p:spPr>
          <a:xfrm>
            <a:off x="1787638" y="3601928"/>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userDrawn="1"/>
        </p:nvSpPr>
        <p:spPr>
          <a:xfrm>
            <a:off x="450001" y="85378"/>
            <a:ext cx="3960440" cy="461665"/>
          </a:xfrm>
          <a:prstGeom prst="rect">
            <a:avLst/>
          </a:prstGeom>
          <a:noFill/>
        </p:spPr>
        <p:txBody>
          <a:bodyPr wrap="square" rtlCol="0">
            <a:spAutoFit/>
          </a:bodyPr>
          <a:lstStyle/>
          <a:p>
            <a:r>
              <a:rPr lang="nl-NL" sz="2400" b="1">
                <a:solidFill>
                  <a:schemeClr val="tx2"/>
                </a:solidFill>
                <a:ea typeface="+mj-ea"/>
              </a:rPr>
              <a:t>HARTELIJK DANK!</a:t>
            </a:r>
          </a:p>
        </p:txBody>
      </p:sp>
    </p:spTree>
    <p:extLst>
      <p:ext uri="{BB962C8B-B14F-4D97-AF65-F5344CB8AC3E}">
        <p14:creationId xmlns:p14="http://schemas.microsoft.com/office/powerpoint/2010/main" val="32509657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843076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nl-N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nl-NL">
                <a:solidFill>
                  <a:schemeClr val="tx2"/>
                </a:solidFill>
                <a:ea typeface="+mj-ea"/>
                <a:cs typeface="Trebuchet MS"/>
              </a:rPr>
              <a:t>Europees Agentschap voor veiligheid en gezondheid op het werk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nl-N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nl-NL" sz="2400" b="1">
                <a:solidFill>
                  <a:schemeClr val="tx2"/>
                </a:solidFill>
                <a:ea typeface="+mj-ea"/>
              </a:rPr>
              <a:t>HARTELIJK DANK!</a:t>
            </a:r>
          </a:p>
        </p:txBody>
      </p:sp>
    </p:spTree>
    <p:extLst>
      <p:ext uri="{BB962C8B-B14F-4D97-AF65-F5344CB8AC3E}">
        <p14:creationId xmlns:p14="http://schemas.microsoft.com/office/powerpoint/2010/main" val="14055997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70867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98844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2289680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1380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532972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3043177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5954460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986215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15.jpeg"/><Relationship Id="rId2" Type="http://schemas.openxmlformats.org/officeDocument/2006/relationships/slideLayout" Target="../slideLayouts/slideLayout26.xml"/><Relationship Id="rId16" Type="http://schemas.openxmlformats.org/officeDocument/2006/relationships/image" Target="../media/image14.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6" Type="http://schemas.openxmlformats.org/officeDocument/2006/relationships/image" Target="../media/image3.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nl-N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5"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nl-N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990277759"/>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nl-N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Picture 11">
            <a:extLst>
              <a:ext uri="{FF2B5EF4-FFF2-40B4-BE49-F238E27FC236}">
                <a16:creationId xmlns:a16="http://schemas.microsoft.com/office/drawing/2014/main" id="{C33CB122-1862-475F-9E6B-3D6C138A35C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0001" y="4692976"/>
            <a:ext cx="1320434" cy="337637"/>
          </a:xfrm>
          <a:prstGeom prst="rect">
            <a:avLst/>
          </a:prstGeom>
        </p:spPr>
      </p:pic>
      <p:pic>
        <p:nvPicPr>
          <p:cNvPr id="14" name="Picture 13" descr="A logo of a healthy workplace&#10;&#10;Description automatically generated">
            <a:extLst>
              <a:ext uri="{FF2B5EF4-FFF2-40B4-BE49-F238E27FC236}">
                <a16:creationId xmlns:a16="http://schemas.microsoft.com/office/drawing/2014/main" id="{FC83ACC5-4602-45A2-A9D3-ED9C5F84D01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420420248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userDrawn="1"/>
        </p:nvPicPr>
        <p:blipFill>
          <a:blip r:embed="rId15"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nl-N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2" name="Bild 5" descr="111004_EU-OSHA_PPT_HW logo.png"/>
          <p:cNvPicPr>
            <a:picLocks noChangeAspect="1"/>
          </p:cNvPicPr>
          <p:nvPr/>
        </p:nvPicPr>
        <p:blipFill>
          <a:blip r:embed="rId16"/>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228548491"/>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hyperlink" Target="https://osha.europa.eu/en/publications-priority-area/ai-and-worker-management" TargetMode="Externa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microsoft.com/office/2018/10/relationships/comments" Target="../comments/modernComment_305_606E9B96.xm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534271" y="3363627"/>
            <a:ext cx="8286202" cy="553998"/>
          </a:xfrm>
        </p:spPr>
        <p:txBody>
          <a:bodyPr vert="horz" wrap="square" lIns="0" tIns="0" rIns="0" bIns="0" rtlCol="0" anchor="t" anchorCtr="0">
            <a:spAutoFit/>
          </a:bodyPr>
          <a:lstStyle/>
          <a:p>
            <a:pPr>
              <a:spcBef>
                <a:spcPts val="450"/>
              </a:spcBef>
              <a:buClr>
                <a:schemeClr val="tx2"/>
              </a:buClr>
              <a:buFont typeface="Wingdings" pitchFamily="2" charset="2"/>
            </a:pPr>
            <a:r>
              <a:rPr lang="nl-NL" sz="1800" dirty="0">
                <a:solidFill>
                  <a:srgbClr val="899E00"/>
                </a:solidFill>
                <a:latin typeface="+mn-lt"/>
                <a:ea typeface="+mn-ea"/>
                <a:cs typeface="+mn-cs"/>
              </a:rPr>
              <a:t>VEILIG EN GEZOND WERK IN EEN DIGITALE SAMENLEVING Campagne               voor een gezonde werkplek 2023-25</a:t>
            </a: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62263" y="2682317"/>
            <a:ext cx="8430218" cy="615553"/>
          </a:xfrm>
        </p:spPr>
        <p:txBody>
          <a:bodyPr vert="horz" wrap="square" lIns="0" tIns="0" rIns="0" bIns="0" rtlCol="0" anchor="t" anchorCtr="0">
            <a:spAutoFit/>
          </a:bodyPr>
          <a:lstStyle/>
          <a:p>
            <a:pPr>
              <a:spcBef>
                <a:spcPct val="0"/>
              </a:spcBef>
            </a:pPr>
            <a:r>
              <a:rPr lang="nl-NL" sz="2000" dirty="0">
                <a:ea typeface="+mj-ea"/>
              </a:rPr>
              <a:t>Werknemersbeheer door kunstmatige intelligentie (AI): gevolgen voor veiligheid en gezondheid op het werk (VGW)</a:t>
            </a:r>
          </a:p>
        </p:txBody>
      </p:sp>
    </p:spTree>
    <p:extLst>
      <p:ext uri="{BB962C8B-B14F-4D97-AF65-F5344CB8AC3E}">
        <p14:creationId xmlns:p14="http://schemas.microsoft.com/office/powerpoint/2010/main" val="1475885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txBox="1">
            <a:spLocks/>
          </p:cNvSpPr>
          <p:nvPr/>
        </p:nvSpPr>
        <p:spPr>
          <a:xfrm>
            <a:off x="4361141" y="1074143"/>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6" name="TextBox 5">
            <a:extLst>
              <a:ext uri="{FF2B5EF4-FFF2-40B4-BE49-F238E27FC236}">
                <a16:creationId xmlns:a16="http://schemas.microsoft.com/office/drawing/2014/main" id="{628A901A-C53A-D4C7-D41F-031EBFCAE5B1}"/>
              </a:ext>
            </a:extLst>
          </p:cNvPr>
          <p:cNvSpPr txBox="1"/>
          <p:nvPr/>
        </p:nvSpPr>
        <p:spPr>
          <a:xfrm>
            <a:off x="1421149" y="1267019"/>
            <a:ext cx="7465633" cy="2010807"/>
          </a:xfrm>
          <a:prstGeom prst="rect">
            <a:avLst/>
          </a:prstGeom>
          <a:noFill/>
        </p:spPr>
        <p:txBody>
          <a:bodyPr wrap="square">
            <a:spAutoFit/>
          </a:bodyPr>
          <a:lstStyle/>
          <a:p>
            <a:pPr marL="189000" indent="-189000" defTabSz="342900">
              <a:spcBef>
                <a:spcPts val="450"/>
              </a:spcBef>
              <a:buClr>
                <a:schemeClr val="tx2"/>
              </a:buClr>
              <a:buFont typeface="Wingdings" pitchFamily="2" charset="2"/>
              <a:buChar char="§"/>
            </a:pPr>
            <a:r>
              <a:rPr lang="nl-NL" dirty="0">
                <a:solidFill>
                  <a:schemeClr val="tx2"/>
                </a:solidFill>
              </a:rPr>
              <a:t>Betere verdeling van taken en werklast onder werknemers</a:t>
            </a:r>
          </a:p>
          <a:p>
            <a:pPr marL="189000" indent="-189000" defTabSz="342900">
              <a:spcBef>
                <a:spcPts val="450"/>
              </a:spcBef>
              <a:buClr>
                <a:schemeClr val="tx2"/>
              </a:buClr>
              <a:buFont typeface="Wingdings" pitchFamily="2" charset="2"/>
              <a:buChar char="§"/>
            </a:pPr>
            <a:r>
              <a:rPr lang="nl-NL" dirty="0">
                <a:solidFill>
                  <a:schemeClr val="tx2"/>
                </a:solidFill>
              </a:rPr>
              <a:t>Risicomonitoring; waarschuwen voor verschillende psychosociale risico's</a:t>
            </a:r>
          </a:p>
          <a:p>
            <a:pPr marL="189000" indent="-189000" defTabSz="342900">
              <a:spcBef>
                <a:spcPts val="450"/>
              </a:spcBef>
              <a:buClr>
                <a:schemeClr val="tx2"/>
              </a:buClr>
              <a:buFont typeface="Wingdings" pitchFamily="2" charset="2"/>
              <a:buChar char="§"/>
            </a:pPr>
            <a:r>
              <a:rPr lang="nl-NL" dirty="0">
                <a:solidFill>
                  <a:schemeClr val="tx2"/>
                </a:solidFill>
              </a:rPr>
              <a:t>Gepersonaliseerde digitale begeleiding voor werknemers</a:t>
            </a:r>
          </a:p>
          <a:p>
            <a:pPr marL="189000" indent="-189000" defTabSz="342900">
              <a:spcBef>
                <a:spcPts val="450"/>
              </a:spcBef>
              <a:buClr>
                <a:schemeClr val="tx2"/>
              </a:buClr>
              <a:buFont typeface="Wingdings" pitchFamily="2" charset="2"/>
              <a:buChar char="§"/>
            </a:pPr>
            <a:r>
              <a:rPr lang="nl-NL" dirty="0">
                <a:solidFill>
                  <a:schemeClr val="tx2"/>
                </a:solidFill>
              </a:rPr>
              <a:t>Gegevens ter ondersteuning van de risicobeoordeling op de werkplek</a:t>
            </a:r>
          </a:p>
          <a:p>
            <a:pPr marL="189000" indent="-189000" defTabSz="342900">
              <a:spcBef>
                <a:spcPts val="450"/>
              </a:spcBef>
              <a:buClr>
                <a:schemeClr val="tx2"/>
              </a:buClr>
              <a:buFont typeface="Wingdings" pitchFamily="2" charset="2"/>
              <a:buChar char="§"/>
            </a:pPr>
            <a:r>
              <a:rPr lang="nl-NL" dirty="0">
                <a:solidFill>
                  <a:schemeClr val="tx2"/>
                </a:solidFill>
              </a:rPr>
              <a:t>Input voor opleidingsprogramma’s op het gebied van VGW</a:t>
            </a: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118545"/>
            <a:ext cx="8162514" cy="400110"/>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2000" dirty="0">
                <a:solidFill>
                  <a:srgbClr val="003399"/>
                </a:solidFill>
              </a:rPr>
              <a:t>Potentiële voordelen van </a:t>
            </a:r>
            <a:r>
              <a:rPr lang="nl-NL" sz="2000" dirty="0" err="1">
                <a:solidFill>
                  <a:srgbClr val="003399"/>
                </a:solidFill>
              </a:rPr>
              <a:t>AIWM</a:t>
            </a:r>
            <a:r>
              <a:rPr lang="nl-NL" sz="2000" dirty="0">
                <a:solidFill>
                  <a:srgbClr val="003399"/>
                </a:solidFill>
              </a:rPr>
              <a:t> voor VGW</a:t>
            </a:r>
          </a:p>
        </p:txBody>
      </p:sp>
      <p:sp>
        <p:nvSpPr>
          <p:cNvPr id="3" name="TextBox 2">
            <a:extLst>
              <a:ext uri="{FF2B5EF4-FFF2-40B4-BE49-F238E27FC236}">
                <a16:creationId xmlns:a16="http://schemas.microsoft.com/office/drawing/2014/main" id="{141575BD-AB41-DD61-1BC6-C56DBBE2178E}"/>
              </a:ext>
            </a:extLst>
          </p:cNvPr>
          <p:cNvSpPr txBox="1"/>
          <p:nvPr/>
        </p:nvSpPr>
        <p:spPr>
          <a:xfrm>
            <a:off x="147750" y="3522538"/>
            <a:ext cx="8732880" cy="707886"/>
          </a:xfrm>
          <a:prstGeom prst="rect">
            <a:avLst/>
          </a:prstGeom>
          <a:solidFill>
            <a:srgbClr val="003399"/>
          </a:solidFill>
          <a:ln w="28575">
            <a:solidFill>
              <a:srgbClr val="ACC7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lvl="1" algn="ctr"/>
            <a:r>
              <a:rPr lang="nl-NL" sz="2000" b="1" dirty="0">
                <a:solidFill>
                  <a:schemeClr val="bg1"/>
                </a:solidFill>
                <a:latin typeface="Arial" panose="020B0604020202020204" pitchFamily="34" charset="0"/>
                <a:ea typeface="SimSun" panose="02010600030101010101" pitchFamily="2" charset="-122"/>
                <a:cs typeface="Times New Roman" panose="02020603050405020304" pitchFamily="18" charset="0"/>
              </a:rPr>
              <a:t>Tot nu toe blijven verbeteringen op gebied van VGW </a:t>
            </a:r>
            <a:r>
              <a:rPr lang="nl-BE" sz="2000" b="1" dirty="0">
                <a:solidFill>
                  <a:schemeClr val="bg1"/>
                </a:solidFill>
                <a:latin typeface="Arial" panose="020B0604020202020204" pitchFamily="34" charset="0"/>
                <a:ea typeface="SimSun" panose="02010600030101010101" pitchFamily="2" charset="-122"/>
                <a:cs typeface="Times New Roman" panose="02020603050405020304" pitchFamily="18" charset="0"/>
              </a:rPr>
              <a:t>door AIWM </a:t>
            </a:r>
            <a:r>
              <a:rPr lang="nl-NL" sz="2000" b="1" dirty="0">
                <a:solidFill>
                  <a:schemeClr val="bg1"/>
                </a:solidFill>
                <a:latin typeface="Arial" panose="020B0604020202020204" pitchFamily="34" charset="0"/>
                <a:ea typeface="SimSun" panose="02010600030101010101" pitchFamily="2" charset="-122"/>
                <a:cs typeface="Times New Roman" panose="02020603050405020304" pitchFamily="18" charset="0"/>
              </a:rPr>
              <a:t>in de praktijk beperkt</a:t>
            </a:r>
          </a:p>
        </p:txBody>
      </p:sp>
      <p:pic>
        <p:nvPicPr>
          <p:cNvPr id="2" name="Picture 1" descr="A hand with keys on it&#10;&#10;Description automatically generated">
            <a:extLst>
              <a:ext uri="{FF2B5EF4-FFF2-40B4-BE49-F238E27FC236}">
                <a16:creationId xmlns:a16="http://schemas.microsoft.com/office/drawing/2014/main" id="{7AA4A285-D532-ACDA-0C7F-B9F75B810C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504" y="1301728"/>
            <a:ext cx="1011388" cy="1011388"/>
          </a:xfrm>
          <a:prstGeom prst="rect">
            <a:avLst/>
          </a:prstGeom>
        </p:spPr>
      </p:pic>
    </p:spTree>
    <p:extLst>
      <p:ext uri="{BB962C8B-B14F-4D97-AF65-F5344CB8AC3E}">
        <p14:creationId xmlns:p14="http://schemas.microsoft.com/office/powerpoint/2010/main" val="34963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0FAC-4200-0EA4-66D0-075D19748D44}"/>
              </a:ext>
            </a:extLst>
          </p:cNvPr>
          <p:cNvSpPr>
            <a:spLocks noGrp="1"/>
          </p:cNvSpPr>
          <p:nvPr>
            <p:ph type="title"/>
          </p:nvPr>
        </p:nvSpPr>
        <p:spPr>
          <a:xfrm>
            <a:off x="422705" y="-20538"/>
            <a:ext cx="8037727" cy="707886"/>
          </a:xfrm>
        </p:spPr>
        <p:txBody>
          <a:bodyPr wrap="square">
            <a:spAutoFit/>
          </a:bodyPr>
          <a:lstStyle/>
          <a:p>
            <a:r>
              <a:rPr lang="nl-NL" sz="2000" dirty="0"/>
              <a:t>Werknemersparticipatie: een hoeksteen van preventie op het gebied van VGW</a:t>
            </a:r>
          </a:p>
        </p:txBody>
      </p:sp>
      <p:graphicFrame>
        <p:nvGraphicFramePr>
          <p:cNvPr id="6" name="Diagram 5">
            <a:extLst>
              <a:ext uri="{FF2B5EF4-FFF2-40B4-BE49-F238E27FC236}">
                <a16:creationId xmlns:a16="http://schemas.microsoft.com/office/drawing/2014/main" id="{0EBF4F91-0FA3-41E4-A1D7-A6880CCDB067}"/>
              </a:ext>
            </a:extLst>
          </p:cNvPr>
          <p:cNvGraphicFramePr/>
          <p:nvPr>
            <p:extLst>
              <p:ext uri="{D42A27DB-BD31-4B8C-83A1-F6EECF244321}">
                <p14:modId xmlns:p14="http://schemas.microsoft.com/office/powerpoint/2010/main" val="1307791319"/>
              </p:ext>
            </p:extLst>
          </p:nvPr>
        </p:nvGraphicFramePr>
        <p:xfrm>
          <a:off x="735040" y="2355726"/>
          <a:ext cx="7378176" cy="93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69AD9C6C-11F7-5268-4973-98955E9CE41C}"/>
              </a:ext>
            </a:extLst>
          </p:cNvPr>
          <p:cNvGraphicFramePr/>
          <p:nvPr>
            <p:extLst>
              <p:ext uri="{D42A27DB-BD31-4B8C-83A1-F6EECF244321}">
                <p14:modId xmlns:p14="http://schemas.microsoft.com/office/powerpoint/2010/main" val="1799320056"/>
              </p:ext>
            </p:extLst>
          </p:nvPr>
        </p:nvGraphicFramePr>
        <p:xfrm>
          <a:off x="722216" y="3429923"/>
          <a:ext cx="7378176" cy="8700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a:extLst>
              <a:ext uri="{FF2B5EF4-FFF2-40B4-BE49-F238E27FC236}">
                <a16:creationId xmlns:a16="http://schemas.microsoft.com/office/drawing/2014/main" id="{54BC630B-F15C-9727-6973-68A8AB5B72E5}"/>
              </a:ext>
            </a:extLst>
          </p:cNvPr>
          <p:cNvSpPr txBox="1"/>
          <p:nvPr/>
        </p:nvSpPr>
        <p:spPr>
          <a:xfrm>
            <a:off x="614204" y="1275606"/>
            <a:ext cx="7594200" cy="760208"/>
          </a:xfrm>
          <a:prstGeom prst="rect">
            <a:avLst/>
          </a:prstGeom>
          <a:noFill/>
          <a:ln w="28575">
            <a:solidFill>
              <a:srgbClr val="899E00"/>
            </a:solidFill>
          </a:ln>
        </p:spPr>
        <p:txBody>
          <a:bodyPr wrap="square">
            <a:spAutoFit/>
          </a:bodyPr>
          <a:lstStyle>
            <a:defPPr>
              <a:defRPr lang="en-US"/>
            </a:defPPr>
            <a:lvl1pPr>
              <a:defRPr sz="1600" b="1" i="1">
                <a:solidFill>
                  <a:srgbClr val="E64715"/>
                </a:solidFill>
                <a:latin typeface="Arial" panose="020B0604020202020204" pitchFamily="34" charset="0"/>
                <a:ea typeface="SimSun" panose="02010600030101010101" pitchFamily="2" charset="-122"/>
                <a:cs typeface="Times New Roman" panose="02020603050405020304" pitchFamily="18" charset="0"/>
              </a:defRPr>
            </a:lvl1pPr>
          </a:lstStyle>
          <a:p>
            <a:pPr marL="0" indent="0">
              <a:lnSpc>
                <a:spcPct val="80000"/>
              </a:lnSpc>
              <a:spcBef>
                <a:spcPts val="600"/>
              </a:spcBef>
              <a:buNone/>
            </a:pPr>
            <a:r>
              <a:rPr lang="nl-NL" b="0" i="1" dirty="0">
                <a:solidFill>
                  <a:srgbClr val="899E00"/>
                </a:solidFill>
                <a:ea typeface="SimSun" panose="02010600030101010101" pitchFamily="2" charset="-122"/>
                <a:cs typeface="Times New Roman" panose="02020603050405020304" pitchFamily="18" charset="0"/>
              </a:rPr>
              <a:t>Het is van essentieel belang om werknemers te informeren en hen te betrekken bij het ontwerp en het gebruik van </a:t>
            </a:r>
            <a:r>
              <a:rPr lang="nl-NL" b="0" i="1" dirty="0" err="1">
                <a:solidFill>
                  <a:srgbClr val="899E00"/>
                </a:solidFill>
                <a:ea typeface="SimSun" panose="02010600030101010101" pitchFamily="2" charset="-122"/>
                <a:cs typeface="Times New Roman" panose="02020603050405020304" pitchFamily="18" charset="0"/>
              </a:rPr>
              <a:t>AIWM</a:t>
            </a:r>
            <a:r>
              <a:rPr lang="nl-NL" b="0" i="1" dirty="0">
                <a:solidFill>
                  <a:srgbClr val="899E00"/>
                </a:solidFill>
                <a:ea typeface="SimSun" panose="02010600030101010101" pitchFamily="2" charset="-122"/>
                <a:cs typeface="Times New Roman" panose="02020603050405020304" pitchFamily="18" charset="0"/>
              </a:rPr>
              <a:t>.</a:t>
            </a:r>
          </a:p>
          <a:p>
            <a:pPr>
              <a:lnSpc>
                <a:spcPct val="80000"/>
              </a:lnSpc>
              <a:spcBef>
                <a:spcPts val="600"/>
              </a:spcBef>
            </a:pPr>
            <a:r>
              <a:rPr lang="nl-NL" b="0" dirty="0">
                <a:solidFill>
                  <a:srgbClr val="899E00"/>
                </a:solidFill>
              </a:rPr>
              <a:t>Daarom moet AIWM transparant en begrijpelijk zijn.</a:t>
            </a:r>
          </a:p>
        </p:txBody>
      </p:sp>
      <p:sp>
        <p:nvSpPr>
          <p:cNvPr id="8" name="Title 1">
            <a:extLst>
              <a:ext uri="{FF2B5EF4-FFF2-40B4-BE49-F238E27FC236}">
                <a16:creationId xmlns:a16="http://schemas.microsoft.com/office/drawing/2014/main" id="{7D488F57-CFC5-43A5-8E10-4F975CA4D900}"/>
              </a:ext>
            </a:extLst>
          </p:cNvPr>
          <p:cNvSpPr txBox="1">
            <a:spLocks/>
          </p:cNvSpPr>
          <p:nvPr/>
        </p:nvSpPr>
        <p:spPr>
          <a:xfrm>
            <a:off x="602274" y="765627"/>
            <a:ext cx="8298590" cy="369332"/>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i="1" dirty="0">
                <a:solidFill>
                  <a:schemeClr val="tx1"/>
                </a:solidFill>
                <a:latin typeface="Arial" panose="020B0604020202020204" pitchFamily="34" charset="0"/>
                <a:ea typeface="SimSun" panose="02010600030101010101" pitchFamily="2" charset="-122"/>
                <a:cs typeface="Times New Roman" panose="02020603050405020304" pitchFamily="18" charset="0"/>
              </a:rPr>
              <a:t>Bevestigd door casestudies:</a:t>
            </a:r>
          </a:p>
        </p:txBody>
      </p:sp>
    </p:spTree>
    <p:extLst>
      <p:ext uri="{BB962C8B-B14F-4D97-AF65-F5344CB8AC3E}">
        <p14:creationId xmlns:p14="http://schemas.microsoft.com/office/powerpoint/2010/main" val="2701317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B97D415E-24ED-DF46-93E9-B337F0A623D3}"/>
              </a:ext>
            </a:extLst>
          </p:cNvPr>
          <p:cNvSpPr/>
          <p:nvPr/>
        </p:nvSpPr>
        <p:spPr>
          <a:xfrm rot="10800000">
            <a:off x="506055" y="1059582"/>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C337B8CB-D5AA-0992-0E45-FA33C66643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1768" y="3752658"/>
            <a:ext cx="1276178" cy="1236352"/>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95536" y="135381"/>
            <a:ext cx="7803399" cy="400110"/>
          </a:xfrm>
        </p:spPr>
        <p:txBody>
          <a:bodyPr>
            <a:spAutoFit/>
          </a:bodyPr>
          <a:lstStyle/>
          <a:p>
            <a:r>
              <a:rPr lang="nl-NL" sz="2000" dirty="0"/>
              <a:t>Belangrijkste succesfactoren voor VGW – praktijkvoorbeelden</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604596" y="1707654"/>
            <a:ext cx="7704856" cy="1742015"/>
          </a:xfrm>
        </p:spPr>
        <p:txBody>
          <a:bodyPr>
            <a:spAutoFit/>
          </a:bodyPr>
          <a:lstStyle/>
          <a:p>
            <a:pPr marL="0" indent="0">
              <a:lnSpc>
                <a:spcPct val="90000"/>
              </a:lnSpc>
              <a:spcBef>
                <a:spcPts val="600"/>
              </a:spcBef>
              <a:buNone/>
            </a:pPr>
            <a:r>
              <a:rPr lang="nl-NL" sz="1800" dirty="0" err="1"/>
              <a:t>AIWM</a:t>
            </a:r>
            <a:r>
              <a:rPr lang="nl-NL" sz="1800" dirty="0"/>
              <a:t> bij productie, onderhoud en logistiek in een bedrijf dat onderdelen voor de automobielindustrie produceert:</a:t>
            </a:r>
          </a:p>
          <a:p>
            <a:pPr lvl="1">
              <a:lnSpc>
                <a:spcPct val="90000"/>
              </a:lnSpc>
              <a:spcBef>
                <a:spcPts val="600"/>
              </a:spcBef>
            </a:pPr>
            <a:r>
              <a:rPr lang="nl-NL" sz="1800" dirty="0">
                <a:solidFill>
                  <a:srgbClr val="899E00"/>
                </a:solidFill>
              </a:rPr>
              <a:t>hogere productiviteit, minder stress, verbeterde werk- privébalans </a:t>
            </a:r>
          </a:p>
          <a:p>
            <a:pPr lvl="1">
              <a:lnSpc>
                <a:spcPct val="90000"/>
              </a:lnSpc>
              <a:spcBef>
                <a:spcPts val="600"/>
              </a:spcBef>
            </a:pPr>
            <a:r>
              <a:rPr lang="nl-NL" sz="1800" dirty="0">
                <a:solidFill>
                  <a:srgbClr val="899E00"/>
                </a:solidFill>
              </a:rPr>
              <a:t>ondersteuning van geschoolde operators bij het procesbeheer en bij het zich aanpassen aan veranderingen met behulp van realtimegegevens en geautomatiseerde toewijzing van taken</a:t>
            </a:r>
          </a:p>
        </p:txBody>
      </p:sp>
    </p:spTree>
    <p:extLst>
      <p:ext uri="{BB962C8B-B14F-4D97-AF65-F5344CB8AC3E}">
        <p14:creationId xmlns:p14="http://schemas.microsoft.com/office/powerpoint/2010/main" val="235161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0BF0D083-A021-5C54-ECDC-F5BF7E702D1C}"/>
              </a:ext>
            </a:extLst>
          </p:cNvPr>
          <p:cNvSpPr/>
          <p:nvPr/>
        </p:nvSpPr>
        <p:spPr>
          <a:xfrm rot="10800000">
            <a:off x="574708" y="1039084"/>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key and checklist with a key&#10;&#10;Description automatically generated">
            <a:extLst>
              <a:ext uri="{FF2B5EF4-FFF2-40B4-BE49-F238E27FC236}">
                <a16:creationId xmlns:a16="http://schemas.microsoft.com/office/drawing/2014/main" id="{7564829B-C41F-9095-9BE2-9C11BC9FBA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08304" y="3582292"/>
            <a:ext cx="1467560" cy="1421761"/>
          </a:xfrm>
          <a:prstGeom prst="rect">
            <a:avLst/>
          </a:prstGeom>
        </p:spPr>
      </p:pic>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23528" y="139447"/>
            <a:ext cx="8595487" cy="400110"/>
          </a:xfrm>
        </p:spPr>
        <p:txBody>
          <a:bodyPr>
            <a:spAutoFit/>
          </a:bodyPr>
          <a:lstStyle/>
          <a:p>
            <a:r>
              <a:rPr lang="nl-NL" sz="2000" dirty="0"/>
              <a:t>Belangrijkste succesfactoren voor VGW – praktijkvoorbeelden</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598720" y="1700742"/>
            <a:ext cx="7803396" cy="1742015"/>
          </a:xfrm>
        </p:spPr>
        <p:txBody>
          <a:bodyPr wrap="square">
            <a:spAutoFit/>
          </a:bodyPr>
          <a:lstStyle/>
          <a:p>
            <a:pPr marL="0" indent="0">
              <a:lnSpc>
                <a:spcPct val="90000"/>
              </a:lnSpc>
              <a:spcBef>
                <a:spcPts val="600"/>
              </a:spcBef>
              <a:buNone/>
            </a:pPr>
            <a:r>
              <a:rPr lang="nl-NL" sz="1800" dirty="0" err="1"/>
              <a:t>AIWM</a:t>
            </a:r>
            <a:r>
              <a:rPr lang="nl-NL" sz="1800" dirty="0"/>
              <a:t> in de assemblagelijn van een autofabrikant:</a:t>
            </a:r>
          </a:p>
          <a:p>
            <a:pPr lvl="1">
              <a:lnSpc>
                <a:spcPct val="90000"/>
              </a:lnSpc>
              <a:spcBef>
                <a:spcPts val="600"/>
              </a:spcBef>
            </a:pPr>
            <a:r>
              <a:rPr lang="nl-NL" sz="1800" dirty="0">
                <a:solidFill>
                  <a:srgbClr val="899E00"/>
                </a:solidFill>
                <a:effectLst/>
                <a:ea typeface="Aptos" panose="020B0004020202020204" pitchFamily="34" charset="0"/>
                <a:cs typeface="Aptos" panose="020B0004020202020204" pitchFamily="34" charset="0"/>
              </a:rPr>
              <a:t>geoptimaliseerde assemblagelijn om gezondheids- en veiligheidsrisico's aan te pakken, </a:t>
            </a:r>
            <a:r>
              <a:rPr lang="nl-NL" sz="1800" dirty="0">
                <a:solidFill>
                  <a:srgbClr val="899E00"/>
                </a:solidFill>
              </a:rPr>
              <a:t>vooral in </a:t>
            </a:r>
            <a:r>
              <a:rPr lang="nl-NL" sz="1800" dirty="0">
                <a:solidFill>
                  <a:srgbClr val="899E00"/>
                </a:solidFill>
                <a:effectLst/>
                <a:ea typeface="Aptos" panose="020B0004020202020204" pitchFamily="34" charset="0"/>
                <a:cs typeface="Aptos" panose="020B0004020202020204" pitchFamily="34" charset="0"/>
              </a:rPr>
              <a:t>de veeleisende laatste productiefasen. </a:t>
            </a:r>
          </a:p>
          <a:p>
            <a:pPr lvl="1">
              <a:lnSpc>
                <a:spcPct val="90000"/>
              </a:lnSpc>
              <a:spcBef>
                <a:spcPts val="600"/>
              </a:spcBef>
            </a:pPr>
            <a:r>
              <a:rPr lang="nl-NL" sz="1800" dirty="0">
                <a:solidFill>
                  <a:srgbClr val="899E00"/>
                </a:solidFill>
                <a:effectLst/>
                <a:ea typeface="Aptos" panose="020B0004020202020204" pitchFamily="34" charset="0"/>
                <a:cs typeface="Aptos" panose="020B0004020202020204" pitchFamily="34" charset="0"/>
              </a:rPr>
              <a:t>uitgebreide scholing en controle van gegevens zorgen voor een evenwicht tussen efficiëntie, kwaliteit van het werk en VGW, </a:t>
            </a:r>
            <a:r>
              <a:rPr lang="nl-NL" sz="1800" dirty="0">
                <a:solidFill>
                  <a:srgbClr val="899E00"/>
                </a:solidFill>
              </a:rPr>
              <a:t>ten gunste van werknemers </a:t>
            </a:r>
            <a:r>
              <a:rPr lang="nl-NL" sz="1800" dirty="0">
                <a:solidFill>
                  <a:srgbClr val="899E00"/>
                </a:solidFill>
                <a:effectLst/>
                <a:ea typeface="Aptos" panose="020B0004020202020204" pitchFamily="34" charset="0"/>
                <a:cs typeface="Aptos" panose="020B0004020202020204" pitchFamily="34" charset="0"/>
              </a:rPr>
              <a:t>en teamleiders.</a:t>
            </a:r>
          </a:p>
        </p:txBody>
      </p:sp>
    </p:spTree>
    <p:extLst>
      <p:ext uri="{BB962C8B-B14F-4D97-AF65-F5344CB8AC3E}">
        <p14:creationId xmlns:p14="http://schemas.microsoft.com/office/powerpoint/2010/main" val="2032776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3">
            <a:extLst>
              <a:ext uri="{FF2B5EF4-FFF2-40B4-BE49-F238E27FC236}">
                <a16:creationId xmlns:a16="http://schemas.microsoft.com/office/drawing/2014/main" id="{EE566565-5981-9E15-2D0B-5905FD12F582}"/>
              </a:ext>
            </a:extLst>
          </p:cNvPr>
          <p:cNvSpPr/>
          <p:nvPr/>
        </p:nvSpPr>
        <p:spPr>
          <a:xfrm rot="10800000">
            <a:off x="380583" y="814778"/>
            <a:ext cx="7803397" cy="3065331"/>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8E30F6-6CFA-1691-2C01-22B75CCFE865}"/>
              </a:ext>
            </a:extLst>
          </p:cNvPr>
          <p:cNvSpPr>
            <a:spLocks noGrp="1"/>
          </p:cNvSpPr>
          <p:nvPr>
            <p:ph type="title"/>
          </p:nvPr>
        </p:nvSpPr>
        <p:spPr>
          <a:xfrm>
            <a:off x="323528" y="154836"/>
            <a:ext cx="8595487" cy="369332"/>
          </a:xfrm>
        </p:spPr>
        <p:txBody>
          <a:bodyPr>
            <a:spAutoFit/>
          </a:bodyPr>
          <a:lstStyle/>
          <a:p>
            <a:pPr marL="0" indent="0">
              <a:lnSpc>
                <a:spcPct val="90000"/>
              </a:lnSpc>
              <a:spcBef>
                <a:spcPts val="600"/>
              </a:spcBef>
              <a:buNone/>
            </a:pPr>
            <a:r>
              <a:rPr lang="nl-NL" sz="2000" dirty="0"/>
              <a:t>Belangrijke succesfactoren voor VGW – </a:t>
            </a:r>
            <a:r>
              <a:rPr lang="nl-NL" sz="2000" dirty="0" err="1"/>
              <a:t>AIWM</a:t>
            </a:r>
            <a:r>
              <a:rPr lang="nl-NL" sz="2000" dirty="0"/>
              <a:t> op de werkplek </a:t>
            </a:r>
          </a:p>
        </p:txBody>
      </p:sp>
      <p:sp>
        <p:nvSpPr>
          <p:cNvPr id="3" name="Content Placeholder 2">
            <a:extLst>
              <a:ext uri="{FF2B5EF4-FFF2-40B4-BE49-F238E27FC236}">
                <a16:creationId xmlns:a16="http://schemas.microsoft.com/office/drawing/2014/main" id="{AC3E137B-26BC-95E1-C4C0-EA9DE6CBFCE4}"/>
              </a:ext>
            </a:extLst>
          </p:cNvPr>
          <p:cNvSpPr>
            <a:spLocks noGrp="1"/>
          </p:cNvSpPr>
          <p:nvPr>
            <p:ph sz="half" idx="1"/>
          </p:nvPr>
        </p:nvSpPr>
        <p:spPr>
          <a:xfrm>
            <a:off x="755576" y="1419622"/>
            <a:ext cx="7650392" cy="1972848"/>
          </a:xfrm>
        </p:spPr>
        <p:txBody>
          <a:bodyPr>
            <a:spAutoFit/>
          </a:bodyPr>
          <a:lstStyle/>
          <a:p>
            <a:pPr marL="0" indent="0">
              <a:lnSpc>
                <a:spcPct val="90000"/>
              </a:lnSpc>
              <a:spcBef>
                <a:spcPts val="600"/>
              </a:spcBef>
              <a:buNone/>
            </a:pPr>
            <a:endParaRPr lang="en-GB" sz="1800" dirty="0">
              <a:solidFill>
                <a:srgbClr val="92D050"/>
              </a:solidFill>
              <a:ea typeface="Aptos" panose="020B0004020202020204" pitchFamily="34" charset="0"/>
              <a:cs typeface="Aptos" panose="020B0004020202020204" pitchFamily="34" charset="0"/>
            </a:endParaRPr>
          </a:p>
          <a:p>
            <a:pPr>
              <a:lnSpc>
                <a:spcPct val="90000"/>
              </a:lnSpc>
              <a:spcBef>
                <a:spcPts val="600"/>
              </a:spcBef>
            </a:pPr>
            <a:r>
              <a:rPr lang="nl-NL" sz="1800" dirty="0">
                <a:solidFill>
                  <a:srgbClr val="003399"/>
                </a:solidFill>
              </a:rPr>
              <a:t>betrouwbaar VGW-beleid en VGW-beheersysteem</a:t>
            </a:r>
          </a:p>
          <a:p>
            <a:pPr marL="0" indent="0">
              <a:lnSpc>
                <a:spcPct val="90000"/>
              </a:lnSpc>
              <a:spcBef>
                <a:spcPts val="600"/>
              </a:spcBef>
              <a:buNone/>
            </a:pPr>
            <a:endParaRPr lang="en-GB" sz="1800" dirty="0">
              <a:solidFill>
                <a:srgbClr val="003399"/>
              </a:solidFill>
            </a:endParaRPr>
          </a:p>
          <a:p>
            <a:pPr>
              <a:lnSpc>
                <a:spcPct val="90000"/>
              </a:lnSpc>
              <a:spcBef>
                <a:spcPts val="600"/>
              </a:spcBef>
            </a:pPr>
            <a:r>
              <a:rPr lang="nl-NL" sz="1800" dirty="0">
                <a:solidFill>
                  <a:srgbClr val="003399"/>
                </a:solidFill>
              </a:rPr>
              <a:t>transparantie over de verzameling en het gebruik van gegevens </a:t>
            </a:r>
          </a:p>
          <a:p>
            <a:pPr marL="0" indent="0">
              <a:lnSpc>
                <a:spcPct val="90000"/>
              </a:lnSpc>
              <a:spcBef>
                <a:spcPts val="600"/>
              </a:spcBef>
              <a:buNone/>
            </a:pPr>
            <a:endParaRPr lang="en-GB" sz="1800" dirty="0">
              <a:solidFill>
                <a:srgbClr val="003399"/>
              </a:solidFill>
            </a:endParaRPr>
          </a:p>
          <a:p>
            <a:pPr>
              <a:lnSpc>
                <a:spcPct val="90000"/>
              </a:lnSpc>
              <a:spcBef>
                <a:spcPts val="600"/>
              </a:spcBef>
            </a:pPr>
            <a:r>
              <a:rPr lang="nl-NL" sz="1800" dirty="0">
                <a:solidFill>
                  <a:srgbClr val="003399"/>
                </a:solidFill>
              </a:rPr>
              <a:t>werknemersparticipatie</a:t>
            </a:r>
          </a:p>
        </p:txBody>
      </p:sp>
      <p:pic>
        <p:nvPicPr>
          <p:cNvPr id="6" name="Picture 5" descr="A key and checklist with a key&#10;&#10;Description automatically generated">
            <a:extLst>
              <a:ext uri="{FF2B5EF4-FFF2-40B4-BE49-F238E27FC236}">
                <a16:creationId xmlns:a16="http://schemas.microsoft.com/office/drawing/2014/main" id="{3EBEEA62-9276-81C4-8A3F-6CE4A86754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4484" y="2940989"/>
            <a:ext cx="1467560" cy="1421761"/>
          </a:xfrm>
          <a:prstGeom prst="rect">
            <a:avLst/>
          </a:prstGeom>
        </p:spPr>
      </p:pic>
    </p:spTree>
    <p:extLst>
      <p:ext uri="{BB962C8B-B14F-4D97-AF65-F5344CB8AC3E}">
        <p14:creationId xmlns:p14="http://schemas.microsoft.com/office/powerpoint/2010/main" val="31613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275" y="1564301"/>
            <a:ext cx="6340957" cy="2246769"/>
          </a:xfrm>
        </p:spPr>
        <p:txBody>
          <a:bodyPr wrap="square">
            <a:spAutoFit/>
          </a:bodyPr>
          <a:lstStyle/>
          <a:p>
            <a:pPr marL="179388" lvl="1" indent="-179388">
              <a:spcBef>
                <a:spcPts val="600"/>
              </a:spcBef>
              <a:buFont typeface="Wingdings" panose="05000000000000000000" pitchFamily="2" charset="2"/>
              <a:buChar char="§"/>
            </a:pPr>
            <a:r>
              <a:rPr lang="nl-NL" sz="2000" dirty="0">
                <a:solidFill>
                  <a:srgbClr val="003399"/>
                </a:solidFill>
              </a:rPr>
              <a:t>EU-kaderrichtlijn 89/391/EEG inzake veiligheid en gezondheid op het werk</a:t>
            </a:r>
          </a:p>
          <a:p>
            <a:pPr marL="179388" lvl="1" indent="-179388">
              <a:spcBef>
                <a:spcPts val="600"/>
              </a:spcBef>
              <a:buFont typeface="Wingdings" panose="05000000000000000000" pitchFamily="2" charset="2"/>
              <a:buChar char="§"/>
            </a:pPr>
            <a:r>
              <a:rPr lang="nl-NL" sz="2000" dirty="0">
                <a:solidFill>
                  <a:srgbClr val="003399"/>
                </a:solidFill>
              </a:rPr>
              <a:t> Specifieke “dochterrichtlijnen”</a:t>
            </a:r>
          </a:p>
          <a:p>
            <a:pPr marL="179388" lvl="1" indent="-179388">
              <a:spcBef>
                <a:spcPts val="600"/>
              </a:spcBef>
              <a:buFont typeface="Wingdings" panose="05000000000000000000" pitchFamily="2" charset="2"/>
              <a:buChar char="§"/>
            </a:pPr>
            <a:r>
              <a:rPr lang="nl-NL" sz="2000" dirty="0">
                <a:solidFill>
                  <a:srgbClr val="003399"/>
                </a:solidFill>
              </a:rPr>
              <a:t>AI-wetgeving</a:t>
            </a:r>
          </a:p>
          <a:p>
            <a:pPr marL="179388" lvl="1" indent="-179388">
              <a:spcBef>
                <a:spcPts val="600"/>
              </a:spcBef>
              <a:buFont typeface="Wingdings" panose="05000000000000000000" pitchFamily="2" charset="2"/>
              <a:buChar char="§"/>
            </a:pPr>
            <a:r>
              <a:rPr lang="nl-NL" sz="2000" b="0" dirty="0">
                <a:solidFill>
                  <a:srgbClr val="003399"/>
                </a:solidFill>
              </a:rPr>
              <a:t>Richtlijn betreffende digitale arbeidsplatformen</a:t>
            </a:r>
          </a:p>
          <a:p>
            <a:pPr marL="179388" lvl="1" indent="-179388">
              <a:spcBef>
                <a:spcPts val="600"/>
              </a:spcBef>
              <a:buFont typeface="Wingdings" panose="05000000000000000000" pitchFamily="2" charset="2"/>
              <a:buChar char="§"/>
            </a:pPr>
            <a:r>
              <a:rPr lang="nl-NL" sz="2000" b="0" dirty="0">
                <a:solidFill>
                  <a:srgbClr val="003399"/>
                </a:solidFill>
              </a:rPr>
              <a:t>Algemene verordening gegevensbescherming (</a:t>
            </a:r>
            <a:r>
              <a:rPr lang="nl-NL" sz="2000" b="0" dirty="0" err="1">
                <a:solidFill>
                  <a:srgbClr val="003399"/>
                </a:solidFill>
              </a:rPr>
              <a:t>AVG</a:t>
            </a:r>
            <a:r>
              <a:rPr lang="nl-NL" sz="2000" b="0" dirty="0">
                <a:solidFill>
                  <a:srgbClr val="003399"/>
                </a:solidFill>
              </a:rPr>
              <a:t>)</a:t>
            </a:r>
          </a:p>
        </p:txBody>
      </p:sp>
      <p:sp>
        <p:nvSpPr>
          <p:cNvPr id="4" name="Title 2"/>
          <p:cNvSpPr txBox="1">
            <a:spLocks/>
          </p:cNvSpPr>
          <p:nvPr/>
        </p:nvSpPr>
        <p:spPr>
          <a:xfrm>
            <a:off x="351199" y="195486"/>
            <a:ext cx="8968741" cy="346249"/>
          </a:xfrm>
          <a:prstGeom prst="rect">
            <a:avLst/>
          </a:prstGeom>
        </p:spPr>
        <p:txBody>
          <a:bodyPr vert="horz"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sz="2000" b="1" dirty="0">
                <a:solidFill>
                  <a:srgbClr val="003399"/>
                </a:solidFill>
                <a:ea typeface="Verdana" panose="020B0604030504040204" pitchFamily="34" charset="0"/>
              </a:rPr>
              <a:t>EU-regelgevingskader van toepassing op </a:t>
            </a:r>
            <a:r>
              <a:rPr lang="nl-NL" sz="2000" b="1" dirty="0" err="1">
                <a:solidFill>
                  <a:srgbClr val="003399"/>
                </a:solidFill>
                <a:ea typeface="Verdana" panose="020B0604030504040204" pitchFamily="34" charset="0"/>
              </a:rPr>
              <a:t>AIWM</a:t>
            </a:r>
            <a:endParaRPr lang="nl-NL" sz="2000" b="1" dirty="0">
              <a:solidFill>
                <a:srgbClr val="003399"/>
              </a:solidFill>
              <a:ea typeface="Verdana" panose="020B0604030504040204" pitchFamily="34" charset="0"/>
            </a:endParaRPr>
          </a:p>
        </p:txBody>
      </p:sp>
      <p:pic>
        <p:nvPicPr>
          <p:cNvPr id="2" name="Picture 1" descr="A gavel and paper with a piece of paper&#10;&#10;Description automatically generated">
            <a:extLst>
              <a:ext uri="{FF2B5EF4-FFF2-40B4-BE49-F238E27FC236}">
                <a16:creationId xmlns:a16="http://schemas.microsoft.com/office/drawing/2014/main" id="{5F7A465F-0D57-2B72-8984-87235F1373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5200" y="1923678"/>
            <a:ext cx="1759700" cy="1759700"/>
          </a:xfrm>
          <a:prstGeom prst="rect">
            <a:avLst/>
          </a:prstGeom>
        </p:spPr>
      </p:pic>
    </p:spTree>
    <p:extLst>
      <p:ext uri="{BB962C8B-B14F-4D97-AF65-F5344CB8AC3E}">
        <p14:creationId xmlns:p14="http://schemas.microsoft.com/office/powerpoint/2010/main" val="273135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3069" y="1059582"/>
            <a:ext cx="8337861" cy="3447098"/>
          </a:xfrm>
        </p:spPr>
        <p:txBody>
          <a:bodyPr vert="horz" lIns="91440" tIns="45720" rIns="91440" bIns="45720" rtlCol="0" anchor="t" anchorCtr="0">
            <a:spAutoFit/>
          </a:bodyPr>
          <a:lstStyle/>
          <a:p>
            <a:pPr fontAlgn="base">
              <a:lnSpc>
                <a:spcPct val="90000"/>
              </a:lnSpc>
              <a:spcBef>
                <a:spcPts val="300"/>
              </a:spcBef>
            </a:pPr>
            <a:endParaRPr lang="en-US" sz="2000" b="0" dirty="0">
              <a:solidFill>
                <a:srgbClr val="92D050"/>
              </a:solidFill>
            </a:endParaRPr>
          </a:p>
          <a:p>
            <a:pPr fontAlgn="base">
              <a:lnSpc>
                <a:spcPct val="90000"/>
              </a:lnSpc>
              <a:spcBef>
                <a:spcPts val="300"/>
              </a:spcBef>
            </a:pPr>
            <a:r>
              <a:rPr lang="nl-NL" sz="2000" b="0" dirty="0">
                <a:solidFill>
                  <a:srgbClr val="003399"/>
                </a:solidFill>
              </a:rPr>
              <a:t>Handhaving van de relevante regelgeving</a:t>
            </a:r>
          </a:p>
          <a:p>
            <a:pPr fontAlgn="base">
              <a:lnSpc>
                <a:spcPct val="90000"/>
              </a:lnSpc>
              <a:spcBef>
                <a:spcPts val="300"/>
              </a:spcBef>
            </a:pPr>
            <a:r>
              <a:rPr lang="nl-NL" sz="2000" b="0" dirty="0">
                <a:solidFill>
                  <a:srgbClr val="003399"/>
                </a:solidFill>
              </a:rPr>
              <a:t>Holistische en dynamische risicobeoordeling op de werkplek</a:t>
            </a:r>
          </a:p>
          <a:p>
            <a:pPr fontAlgn="base">
              <a:lnSpc>
                <a:spcPct val="90000"/>
              </a:lnSpc>
              <a:spcBef>
                <a:spcPts val="300"/>
              </a:spcBef>
            </a:pPr>
            <a:r>
              <a:rPr lang="nl-NL" sz="2000" b="0" dirty="0">
                <a:solidFill>
                  <a:srgbClr val="003399"/>
                </a:solidFill>
              </a:rPr>
              <a:t>Transparantie en begrijpelijkheid</a:t>
            </a:r>
          </a:p>
          <a:p>
            <a:pPr fontAlgn="base">
              <a:lnSpc>
                <a:spcPct val="90000"/>
              </a:lnSpc>
              <a:spcBef>
                <a:spcPts val="300"/>
              </a:spcBef>
            </a:pPr>
            <a:r>
              <a:rPr lang="nl-NL" sz="2000" b="0" dirty="0">
                <a:solidFill>
                  <a:srgbClr val="003399"/>
                </a:solidFill>
              </a:rPr>
              <a:t>Gelijke toegang tot informatie en werknemersparticipatie </a:t>
            </a:r>
          </a:p>
          <a:p>
            <a:pPr fontAlgn="base">
              <a:lnSpc>
                <a:spcPct val="90000"/>
              </a:lnSpc>
              <a:spcBef>
                <a:spcPts val="300"/>
              </a:spcBef>
            </a:pPr>
            <a:r>
              <a:rPr lang="nl-NL" sz="2000" b="0" dirty="0">
                <a:solidFill>
                  <a:srgbClr val="003399"/>
                </a:solidFill>
                <a:cs typeface="Calibri" panose="020F0502020204030204" pitchFamily="34" charset="0"/>
              </a:rPr>
              <a:t>Behoud van de controle over het werk en de autonomie van werknemers</a:t>
            </a:r>
          </a:p>
          <a:p>
            <a:pPr fontAlgn="base">
              <a:lnSpc>
                <a:spcPct val="90000"/>
              </a:lnSpc>
              <a:spcBef>
                <a:spcPts val="300"/>
              </a:spcBef>
            </a:pPr>
            <a:r>
              <a:rPr lang="nl-NL" sz="2000" b="0" dirty="0">
                <a:solidFill>
                  <a:srgbClr val="003399"/>
                </a:solidFill>
              </a:rPr>
              <a:t>De verzameling van gegevens van werknemers minimaliseren</a:t>
            </a:r>
          </a:p>
          <a:p>
            <a:pPr fontAlgn="base">
              <a:lnSpc>
                <a:spcPct val="90000"/>
              </a:lnSpc>
              <a:spcBef>
                <a:spcPts val="300"/>
              </a:spcBef>
            </a:pPr>
            <a:r>
              <a:rPr lang="nl-NL" sz="2000" b="0" dirty="0">
                <a:solidFill>
                  <a:srgbClr val="003399"/>
                </a:solidFill>
              </a:rPr>
              <a:t>Mensen behouden de controle</a:t>
            </a:r>
          </a:p>
          <a:p>
            <a:pPr>
              <a:lnSpc>
                <a:spcPct val="90000"/>
              </a:lnSpc>
              <a:spcBef>
                <a:spcPts val="300"/>
              </a:spcBef>
            </a:pPr>
            <a:r>
              <a:rPr lang="nl-NL" sz="2000" b="0" dirty="0">
                <a:solidFill>
                  <a:srgbClr val="003399"/>
                </a:solidFill>
              </a:rPr>
              <a:t>Groter bewustzijn van de gevolgen van AIWM voor de geestelijke gezondheid</a:t>
            </a:r>
          </a:p>
        </p:txBody>
      </p:sp>
      <p:sp>
        <p:nvSpPr>
          <p:cNvPr id="5" name="Titre 1">
            <a:extLst>
              <a:ext uri="{FF2B5EF4-FFF2-40B4-BE49-F238E27FC236}">
                <a16:creationId xmlns:a16="http://schemas.microsoft.com/office/drawing/2014/main" id="{39A682D7-4449-4BAF-9700-6E0F06EC29CB}"/>
              </a:ext>
            </a:extLst>
          </p:cNvPr>
          <p:cNvSpPr txBox="1">
            <a:spLocks/>
          </p:cNvSpPr>
          <p:nvPr/>
        </p:nvSpPr>
        <p:spPr>
          <a:xfrm>
            <a:off x="316490" y="195486"/>
            <a:ext cx="8435280" cy="346249"/>
          </a:xfrm>
          <a:prstGeom prst="rect">
            <a:avLst/>
          </a:prstGeom>
        </p:spPr>
        <p:txBody>
          <a:bodyPr vert="horz" lIns="68580" tIns="34290" rIns="68580" bIns="34290" rtlCol="0" anchor="b">
            <a:spAutoFit/>
          </a:bodyPr>
          <a:lstStyle>
            <a:lvl1pPr algn="l" defTabSz="914400" rtl="0" eaLnBrk="1" latinLnBrk="0" hangingPunct="1">
              <a:lnSpc>
                <a:spcPct val="90000"/>
              </a:lnSpc>
              <a:spcBef>
                <a:spcPct val="0"/>
              </a:spcBef>
              <a:buNone/>
              <a:defRPr lang="en-SI" sz="3400" b="1" i="0" kern="1200">
                <a:solidFill>
                  <a:schemeClr val="tx2"/>
                </a:solidFill>
                <a:effectLst/>
                <a:latin typeface="Montserrat SemiBold"/>
                <a:ea typeface="+mn-ea"/>
                <a:cs typeface="+mn-cs"/>
              </a:defRPr>
            </a:lvl1pPr>
          </a:lstStyle>
          <a:p>
            <a:r>
              <a:rPr lang="nl-NL" sz="2000" dirty="0">
                <a:latin typeface="+mj-lt"/>
                <a:ea typeface="Verdana" panose="020B0604030504040204" pitchFamily="34" charset="0"/>
                <a:cs typeface="+mj-cs"/>
              </a:rPr>
              <a:t>Belangrijkste indicatoren voor preventie op het gebied van VGW</a:t>
            </a:r>
          </a:p>
        </p:txBody>
      </p:sp>
    </p:spTree>
    <p:extLst>
      <p:ext uri="{BB962C8B-B14F-4D97-AF65-F5344CB8AC3E}">
        <p14:creationId xmlns:p14="http://schemas.microsoft.com/office/powerpoint/2010/main" val="3943805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974626"/>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nl-NL" sz="2000" b="1" i="0" u="none" strike="noStrike" cap="none" normalizeH="0" baseline="0" noProof="0">
                <a:ln>
                  <a:noFill/>
                </a:ln>
                <a:solidFill>
                  <a:srgbClr val="899E00"/>
                </a:solidFill>
                <a:effectLst/>
                <a:uLnTx/>
                <a:uFillTx/>
                <a:latin typeface="Arial"/>
                <a:ea typeface="+mn-ea"/>
                <a:cs typeface="+mn-cs"/>
              </a:rPr>
              <a:t>Bekijk alle publicaties over dit onderwerp: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nl-NL" sz="1400">
                <a:solidFill>
                  <a:srgbClr val="000000"/>
                </a:solidFill>
                <a:latin typeface="+mj-lt"/>
                <a:hlinkClick r:id="rId5"/>
              </a:rPr>
              <a:t>https://osha.europa.eu/nl/publications-priority-area/ai-and-worker-management</a:t>
            </a:r>
          </a:p>
        </p:txBody>
      </p:sp>
      <p:pic>
        <p:nvPicPr>
          <p:cNvPr id="3" name="Picture 2">
            <a:extLst>
              <a:ext uri="{FF2B5EF4-FFF2-40B4-BE49-F238E27FC236}">
                <a16:creationId xmlns:a16="http://schemas.microsoft.com/office/drawing/2014/main" id="{C959CF49-2329-41C2-D13F-35F51CE68F7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
        <p:nvSpPr>
          <p:cNvPr id="6" name="Title 5">
            <a:extLst>
              <a:ext uri="{FF2B5EF4-FFF2-40B4-BE49-F238E27FC236}">
                <a16:creationId xmlns:a16="http://schemas.microsoft.com/office/drawing/2014/main" id="{1B67C078-7767-3DF5-121B-164310745DD0}"/>
              </a:ext>
            </a:extLst>
          </p:cNvPr>
          <p:cNvSpPr>
            <a:spLocks noGrp="1"/>
          </p:cNvSpPr>
          <p:nvPr>
            <p:ph type="title"/>
          </p:nvPr>
        </p:nvSpPr>
        <p:spPr/>
        <p:txBody>
          <a:bodyPr/>
          <a:lstStyle/>
          <a:p>
            <a:r>
              <a:rPr lang="nl-NL" sz="2000" dirty="0"/>
              <a:t>Bronnen</a:t>
            </a:r>
          </a:p>
        </p:txBody>
      </p:sp>
    </p:spTree>
    <p:extLst>
      <p:ext uri="{BB962C8B-B14F-4D97-AF65-F5344CB8AC3E}">
        <p14:creationId xmlns:p14="http://schemas.microsoft.com/office/powerpoint/2010/main" val="248826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spAutoFit/>
          </a:bodyPr>
          <a:lstStyle/>
          <a:p>
            <a:r>
              <a:rPr lang="nl-NL"/>
              <a:t>Auteursrechten</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535569"/>
            <a:ext cx="7056784" cy="207236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i="0" u="none" strike="noStrike" cap="none" normalizeH="0" baseline="0">
                <a:ln>
                  <a:noFill/>
                </a:ln>
                <a:solidFill>
                  <a:srgbClr val="003399"/>
                </a:solidFill>
                <a:effectLst/>
                <a:uLnTx/>
                <a:uFillTx/>
                <a:latin typeface="Arial"/>
                <a:ea typeface="+mn-ea"/>
                <a:cs typeface="+mn-cs"/>
              </a:rPr>
              <a:t>© Europees Agentschap voor veiligheid en gezondheid op het werk,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4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i="0" u="none" strike="noStrike" cap="none" normalizeH="0" baseline="0">
                <a:ln>
                  <a:noFill/>
                </a:ln>
                <a:solidFill>
                  <a:srgbClr val="003399"/>
                </a:solidFill>
                <a:effectLst/>
                <a:uLnTx/>
                <a:uFillTx/>
                <a:latin typeface="Arial"/>
                <a:ea typeface="+mn-ea"/>
                <a:cs typeface="+mn-cs"/>
              </a:rPr>
              <a:t>Overname met bronvermelding is toegestaan.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i="0" u="none" strike="noStrike" cap="none" normalizeH="0" baseline="0">
                <a:ln>
                  <a:noFill/>
                </a:ln>
                <a:solidFill>
                  <a:srgbClr val="003399"/>
                </a:solidFill>
                <a:effectLst/>
                <a:uLnTx/>
                <a:uFillTx/>
                <a:latin typeface="Arial"/>
                <a:ea typeface="+mn-ea"/>
                <a:cs typeface="+mn-cs"/>
              </a:rPr>
              <a:t>Voor reproductie of gebruik van foto's onder enig ander auteursrecht dan dat van EU-OSHA, moet rechtstreeks toestemming worden verkregen van degene aan wie het auteursrecht toekomt.</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400" i="0" u="none" strike="noStrike" cap="none" normalizeH="0" baseline="0">
                <a:ln>
                  <a:noFill/>
                </a:ln>
                <a:solidFill>
                  <a:srgbClr val="003399"/>
                </a:solidFill>
                <a:effectLst/>
                <a:uLnTx/>
                <a:uFillTx/>
                <a:latin typeface="Arial"/>
                <a:ea typeface="+mn-ea"/>
                <a:cs typeface="+mn-cs"/>
              </a:rPr>
              <a:t>Het Europees Agentschap voor veiligheid en gezondheid op het werk noch personen die namens het Agentschap optreden, zijn aansprakelijk voor het gebruik van de volgende informatie.</a:t>
            </a:r>
          </a:p>
        </p:txBody>
      </p:sp>
    </p:spTree>
    <p:extLst>
      <p:ext uri="{BB962C8B-B14F-4D97-AF65-F5344CB8AC3E}">
        <p14:creationId xmlns:p14="http://schemas.microsoft.com/office/powerpoint/2010/main" val="1694356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53307E9-1F2E-0BE7-F719-A0388DB23CB4}"/>
              </a:ext>
            </a:extLst>
          </p:cNvPr>
          <p:cNvSpPr>
            <a:spLocks noGrp="1"/>
          </p:cNvSpPr>
          <p:nvPr>
            <p:ph type="title"/>
          </p:nvPr>
        </p:nvSpPr>
        <p:spPr>
          <a:xfrm>
            <a:off x="450000" y="139890"/>
            <a:ext cx="7560000" cy="400110"/>
          </a:xfrm>
        </p:spPr>
        <p:txBody>
          <a:bodyPr lIns="0">
            <a:spAutoFit/>
          </a:bodyPr>
          <a:lstStyle/>
          <a:p>
            <a:r>
              <a:rPr lang="nl-NL" sz="2000" dirty="0"/>
              <a:t>Overzicht</a:t>
            </a:r>
          </a:p>
        </p:txBody>
      </p:sp>
      <p:grpSp>
        <p:nvGrpSpPr>
          <p:cNvPr id="5" name="Group 4">
            <a:extLst>
              <a:ext uri="{FF2B5EF4-FFF2-40B4-BE49-F238E27FC236}">
                <a16:creationId xmlns:a16="http://schemas.microsoft.com/office/drawing/2014/main" id="{3ABEFBBD-DDE2-4D1C-A6F5-BBEBE684871F}"/>
              </a:ext>
            </a:extLst>
          </p:cNvPr>
          <p:cNvGrpSpPr/>
          <p:nvPr/>
        </p:nvGrpSpPr>
        <p:grpSpPr>
          <a:xfrm>
            <a:off x="447247" y="729731"/>
            <a:ext cx="4976364" cy="436807"/>
            <a:chOff x="450000" y="768538"/>
            <a:chExt cx="4976364" cy="436807"/>
          </a:xfrm>
        </p:grpSpPr>
        <p:sp>
          <p:nvSpPr>
            <p:cNvPr id="6" name="Rectangle 5">
              <a:extLst>
                <a:ext uri="{FF2B5EF4-FFF2-40B4-BE49-F238E27FC236}">
                  <a16:creationId xmlns:a16="http://schemas.microsoft.com/office/drawing/2014/main" id="{6A12E357-CEFB-4B4C-8F82-B76E2BDE33AE}"/>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solidFill>
                  <a:srgbClr val="003399"/>
                </a:solidFill>
              </a:endParaRPr>
            </a:p>
          </p:txBody>
        </p:sp>
        <p:grpSp>
          <p:nvGrpSpPr>
            <p:cNvPr id="7" name="Group 6">
              <a:extLst>
                <a:ext uri="{FF2B5EF4-FFF2-40B4-BE49-F238E27FC236}">
                  <a16:creationId xmlns:a16="http://schemas.microsoft.com/office/drawing/2014/main" id="{2B8C109D-5785-4944-965C-3BE491C6C29C}"/>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2B5063C7-746C-4861-8030-D8A224F27A7F}"/>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dirty="0">
                  <a:solidFill>
                    <a:srgbClr val="003399"/>
                  </a:solidFill>
                </a:endParaRPr>
              </a:p>
            </p:txBody>
          </p:sp>
          <p:sp>
            <p:nvSpPr>
              <p:cNvPr id="10" name="Rectangle: Rounded Corners 4">
                <a:extLst>
                  <a:ext uri="{FF2B5EF4-FFF2-40B4-BE49-F238E27FC236}">
                    <a16:creationId xmlns:a16="http://schemas.microsoft.com/office/drawing/2014/main" id="{28A2A611-4891-4B05-BE99-0454AC78D8EE}"/>
                  </a:ext>
                </a:extLst>
              </p:cNvPr>
              <p:cNvSpPr txBox="1"/>
              <p:nvPr/>
            </p:nvSpPr>
            <p:spPr>
              <a:xfrm>
                <a:off x="281927" y="83659"/>
                <a:ext cx="4229732"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400">
                    <a:solidFill>
                      <a:srgbClr val="003399"/>
                    </a:solidFill>
                  </a:rPr>
                  <a:t>Definities en toepassingen</a:t>
                </a:r>
              </a:p>
            </p:txBody>
          </p:sp>
        </p:grpSp>
      </p:grpSp>
      <p:grpSp>
        <p:nvGrpSpPr>
          <p:cNvPr id="17" name="Group 16">
            <a:extLst>
              <a:ext uri="{FF2B5EF4-FFF2-40B4-BE49-F238E27FC236}">
                <a16:creationId xmlns:a16="http://schemas.microsoft.com/office/drawing/2014/main" id="{50662551-A89C-498B-AE78-C49B18DFCF16}"/>
              </a:ext>
            </a:extLst>
          </p:cNvPr>
          <p:cNvGrpSpPr/>
          <p:nvPr/>
        </p:nvGrpSpPr>
        <p:grpSpPr>
          <a:xfrm>
            <a:off x="463601" y="1872133"/>
            <a:ext cx="4973516" cy="426342"/>
            <a:chOff x="447624" y="2394783"/>
            <a:chExt cx="4973516" cy="426342"/>
          </a:xfrm>
        </p:grpSpPr>
        <p:sp>
          <p:nvSpPr>
            <p:cNvPr id="18" name="Rectangle 17">
              <a:extLst>
                <a:ext uri="{FF2B5EF4-FFF2-40B4-BE49-F238E27FC236}">
                  <a16:creationId xmlns:a16="http://schemas.microsoft.com/office/drawing/2014/main" id="{E6987153-F70B-4AF5-BC72-B0B0545B73FC}"/>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19" name="Group 18">
              <a:extLst>
                <a:ext uri="{FF2B5EF4-FFF2-40B4-BE49-F238E27FC236}">
                  <a16:creationId xmlns:a16="http://schemas.microsoft.com/office/drawing/2014/main" id="{2328B6B6-581A-490A-A27D-01DC1435D680}"/>
                </a:ext>
              </a:extLst>
            </p:cNvPr>
            <p:cNvGrpSpPr/>
            <p:nvPr/>
          </p:nvGrpSpPr>
          <p:grpSpPr>
            <a:xfrm>
              <a:off x="582857" y="2394783"/>
              <a:ext cx="4651907" cy="370957"/>
              <a:chOff x="241728" y="1772260"/>
              <a:chExt cx="4267200" cy="383760"/>
            </a:xfrm>
          </p:grpSpPr>
          <p:sp>
            <p:nvSpPr>
              <p:cNvPr id="20" name="Rectangle: Rounded Corners 19">
                <a:extLst>
                  <a:ext uri="{FF2B5EF4-FFF2-40B4-BE49-F238E27FC236}">
                    <a16:creationId xmlns:a16="http://schemas.microsoft.com/office/drawing/2014/main" id="{DD3DC332-8FA4-4D9F-B720-CB8A5AF12A19}"/>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dirty="0"/>
              </a:p>
            </p:txBody>
          </p:sp>
          <p:sp>
            <p:nvSpPr>
              <p:cNvPr id="21" name="Rectangle: Rounded Corners 8">
                <a:extLst>
                  <a:ext uri="{FF2B5EF4-FFF2-40B4-BE49-F238E27FC236}">
                    <a16:creationId xmlns:a16="http://schemas.microsoft.com/office/drawing/2014/main" id="{499D88FA-7A0A-4E69-A7B9-05DA672B83E3}"/>
                  </a:ext>
                </a:extLst>
              </p:cNvPr>
              <p:cNvSpPr txBox="1"/>
              <p:nvPr/>
            </p:nvSpPr>
            <p:spPr>
              <a:xfrm>
                <a:off x="258529" y="1852700"/>
                <a:ext cx="4244230"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400">
                    <a:solidFill>
                      <a:srgbClr val="003399"/>
                    </a:solidFill>
                  </a:rPr>
                  <a:t>Risico’s voor VGW</a:t>
                </a:r>
              </a:p>
            </p:txBody>
          </p:sp>
        </p:grpSp>
      </p:grpSp>
      <p:grpSp>
        <p:nvGrpSpPr>
          <p:cNvPr id="22" name="Group 21">
            <a:extLst>
              <a:ext uri="{FF2B5EF4-FFF2-40B4-BE49-F238E27FC236}">
                <a16:creationId xmlns:a16="http://schemas.microsoft.com/office/drawing/2014/main" id="{B01B4C4E-467A-469B-9F27-6C842A441951}"/>
              </a:ext>
            </a:extLst>
          </p:cNvPr>
          <p:cNvGrpSpPr/>
          <p:nvPr/>
        </p:nvGrpSpPr>
        <p:grpSpPr>
          <a:xfrm>
            <a:off x="424140" y="2437176"/>
            <a:ext cx="4973516" cy="429031"/>
            <a:chOff x="446751" y="2750907"/>
            <a:chExt cx="4973516" cy="429031"/>
          </a:xfrm>
        </p:grpSpPr>
        <p:sp>
          <p:nvSpPr>
            <p:cNvPr id="23" name="Rectangle 22">
              <a:extLst>
                <a:ext uri="{FF2B5EF4-FFF2-40B4-BE49-F238E27FC236}">
                  <a16:creationId xmlns:a16="http://schemas.microsoft.com/office/drawing/2014/main" id="{24251484-7E77-4FBB-BD35-02BEE7B90A83}"/>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24" name="Group 23">
              <a:extLst>
                <a:ext uri="{FF2B5EF4-FFF2-40B4-BE49-F238E27FC236}">
                  <a16:creationId xmlns:a16="http://schemas.microsoft.com/office/drawing/2014/main" id="{6C3308B3-8608-4F11-B182-AF0F112DCF2B}"/>
                </a:ext>
              </a:extLst>
            </p:cNvPr>
            <p:cNvGrpSpPr/>
            <p:nvPr/>
          </p:nvGrpSpPr>
          <p:grpSpPr>
            <a:xfrm>
              <a:off x="584946" y="2750907"/>
              <a:ext cx="4651904" cy="370957"/>
              <a:chOff x="243645" y="2361940"/>
              <a:chExt cx="4267200" cy="383760"/>
            </a:xfrm>
          </p:grpSpPr>
          <p:sp>
            <p:nvSpPr>
              <p:cNvPr id="25" name="Rectangle: Rounded Corners 24">
                <a:extLst>
                  <a:ext uri="{FF2B5EF4-FFF2-40B4-BE49-F238E27FC236}">
                    <a16:creationId xmlns:a16="http://schemas.microsoft.com/office/drawing/2014/main" id="{A4EACCC3-FD6A-40C3-A5F5-F9539A74E3B0}"/>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dirty="0"/>
              </a:p>
            </p:txBody>
          </p:sp>
          <p:sp>
            <p:nvSpPr>
              <p:cNvPr id="26" name="Rectangle: Rounded Corners 10">
                <a:extLst>
                  <a:ext uri="{FF2B5EF4-FFF2-40B4-BE49-F238E27FC236}">
                    <a16:creationId xmlns:a16="http://schemas.microsoft.com/office/drawing/2014/main" id="{F4E8BCCD-EBFA-4214-B631-78609EEFC649}"/>
                  </a:ext>
                </a:extLst>
              </p:cNvPr>
              <p:cNvSpPr txBox="1"/>
              <p:nvPr/>
            </p:nvSpPr>
            <p:spPr>
              <a:xfrm>
                <a:off x="261232" y="2442380"/>
                <a:ext cx="4244230"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400" b="0" dirty="0">
                    <a:solidFill>
                      <a:srgbClr val="003399"/>
                    </a:solidFill>
                  </a:rPr>
                  <a:t>Kansen op gebied van VGW</a:t>
                </a:r>
              </a:p>
            </p:txBody>
          </p:sp>
        </p:grpSp>
      </p:grpSp>
      <p:grpSp>
        <p:nvGrpSpPr>
          <p:cNvPr id="27" name="Group 26">
            <a:extLst>
              <a:ext uri="{FF2B5EF4-FFF2-40B4-BE49-F238E27FC236}">
                <a16:creationId xmlns:a16="http://schemas.microsoft.com/office/drawing/2014/main" id="{C96D24AD-C70E-4707-BA8D-9508A45D14B4}"/>
              </a:ext>
            </a:extLst>
          </p:cNvPr>
          <p:cNvGrpSpPr/>
          <p:nvPr/>
        </p:nvGrpSpPr>
        <p:grpSpPr>
          <a:xfrm>
            <a:off x="470354" y="3004908"/>
            <a:ext cx="4973516" cy="428254"/>
            <a:chOff x="446751" y="3285839"/>
            <a:chExt cx="4973516" cy="428254"/>
          </a:xfrm>
        </p:grpSpPr>
        <p:sp>
          <p:nvSpPr>
            <p:cNvPr id="28" name="Rectangle 27">
              <a:extLst>
                <a:ext uri="{FF2B5EF4-FFF2-40B4-BE49-F238E27FC236}">
                  <a16:creationId xmlns:a16="http://schemas.microsoft.com/office/drawing/2014/main" id="{89EA875F-A041-42AD-B3BC-27F2948F075E}"/>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29" name="Group 28">
              <a:extLst>
                <a:ext uri="{FF2B5EF4-FFF2-40B4-BE49-F238E27FC236}">
                  <a16:creationId xmlns:a16="http://schemas.microsoft.com/office/drawing/2014/main" id="{CBF19FC6-2377-4496-9D89-091F7776006E}"/>
                </a:ext>
              </a:extLst>
            </p:cNvPr>
            <p:cNvGrpSpPr/>
            <p:nvPr/>
          </p:nvGrpSpPr>
          <p:grpSpPr>
            <a:xfrm>
              <a:off x="577944" y="3285839"/>
              <a:ext cx="4658904" cy="370957"/>
              <a:chOff x="237222" y="2951620"/>
              <a:chExt cx="4273623" cy="383760"/>
            </a:xfrm>
          </p:grpSpPr>
          <p:sp>
            <p:nvSpPr>
              <p:cNvPr id="30" name="Rectangle: Rounded Corners 29">
                <a:extLst>
                  <a:ext uri="{FF2B5EF4-FFF2-40B4-BE49-F238E27FC236}">
                    <a16:creationId xmlns:a16="http://schemas.microsoft.com/office/drawing/2014/main" id="{797CD1A0-7562-4814-A8AC-B4F1E79F8542}"/>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dirty="0"/>
              </a:p>
            </p:txBody>
          </p:sp>
          <p:sp>
            <p:nvSpPr>
              <p:cNvPr id="31" name="Rectangle: Rounded Corners 12">
                <a:extLst>
                  <a:ext uri="{FF2B5EF4-FFF2-40B4-BE49-F238E27FC236}">
                    <a16:creationId xmlns:a16="http://schemas.microsoft.com/office/drawing/2014/main" id="{B7590CB3-6F58-4681-B719-D0E67C02B468}"/>
                  </a:ext>
                </a:extLst>
              </p:cNvPr>
              <p:cNvSpPr txBox="1"/>
              <p:nvPr/>
            </p:nvSpPr>
            <p:spPr>
              <a:xfrm>
                <a:off x="237222" y="3013326"/>
                <a:ext cx="4244230"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400" b="0">
                    <a:solidFill>
                      <a:srgbClr val="003399"/>
                    </a:solidFill>
                  </a:rPr>
                  <a:t>Succesfactoren voor VGW – praktijkvoorbeelden</a:t>
                </a:r>
              </a:p>
            </p:txBody>
          </p:sp>
        </p:grpSp>
      </p:grpSp>
      <p:grpSp>
        <p:nvGrpSpPr>
          <p:cNvPr id="32" name="Group 31">
            <a:extLst>
              <a:ext uri="{FF2B5EF4-FFF2-40B4-BE49-F238E27FC236}">
                <a16:creationId xmlns:a16="http://schemas.microsoft.com/office/drawing/2014/main" id="{86F6847C-260A-43B3-9E1B-20B4A3A11106}"/>
              </a:ext>
            </a:extLst>
          </p:cNvPr>
          <p:cNvGrpSpPr/>
          <p:nvPr/>
        </p:nvGrpSpPr>
        <p:grpSpPr>
          <a:xfrm>
            <a:off x="430893" y="3571863"/>
            <a:ext cx="4973516" cy="421811"/>
            <a:chOff x="446751" y="3875519"/>
            <a:chExt cx="4973516" cy="421811"/>
          </a:xfrm>
        </p:grpSpPr>
        <p:sp>
          <p:nvSpPr>
            <p:cNvPr id="33" name="Rectangle 32">
              <a:extLst>
                <a:ext uri="{FF2B5EF4-FFF2-40B4-BE49-F238E27FC236}">
                  <a16:creationId xmlns:a16="http://schemas.microsoft.com/office/drawing/2014/main" id="{6CD22C62-B2FA-4A4B-89F0-122464DC9235}"/>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34" name="Group 33">
              <a:extLst>
                <a:ext uri="{FF2B5EF4-FFF2-40B4-BE49-F238E27FC236}">
                  <a16:creationId xmlns:a16="http://schemas.microsoft.com/office/drawing/2014/main" id="{6FB45F15-7EB9-443E-B5BF-CE5562422071}"/>
                </a:ext>
              </a:extLst>
            </p:cNvPr>
            <p:cNvGrpSpPr/>
            <p:nvPr/>
          </p:nvGrpSpPr>
          <p:grpSpPr>
            <a:xfrm>
              <a:off x="584947" y="3875519"/>
              <a:ext cx="4651902" cy="370957"/>
              <a:chOff x="243645" y="3541300"/>
              <a:chExt cx="4267200" cy="383760"/>
            </a:xfrm>
          </p:grpSpPr>
          <p:sp>
            <p:nvSpPr>
              <p:cNvPr id="35" name="Rectangle: Rounded Corners 34">
                <a:extLst>
                  <a:ext uri="{FF2B5EF4-FFF2-40B4-BE49-F238E27FC236}">
                    <a16:creationId xmlns:a16="http://schemas.microsoft.com/office/drawing/2014/main" id="{5078825B-C17E-460B-AFBE-0D0B660FB581}"/>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dirty="0"/>
              </a:p>
            </p:txBody>
          </p:sp>
          <p:sp>
            <p:nvSpPr>
              <p:cNvPr id="36" name="Rectangle: Rounded Corners 14">
                <a:extLst>
                  <a:ext uri="{FF2B5EF4-FFF2-40B4-BE49-F238E27FC236}">
                    <a16:creationId xmlns:a16="http://schemas.microsoft.com/office/drawing/2014/main" id="{4BA44CB1-C17C-4C49-A389-4949F674933F}"/>
                  </a:ext>
                </a:extLst>
              </p:cNvPr>
              <p:cNvSpPr txBox="1"/>
              <p:nvPr/>
            </p:nvSpPr>
            <p:spPr>
              <a:xfrm>
                <a:off x="259949" y="3621740"/>
                <a:ext cx="4244231" cy="22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400">
                    <a:solidFill>
                      <a:srgbClr val="003399"/>
                    </a:solidFill>
                  </a:rPr>
                  <a:t>EU-regelgevingskader</a:t>
                </a:r>
              </a:p>
            </p:txBody>
          </p:sp>
        </p:grpSp>
      </p:grpSp>
      <p:grpSp>
        <p:nvGrpSpPr>
          <p:cNvPr id="37" name="Group 36">
            <a:extLst>
              <a:ext uri="{FF2B5EF4-FFF2-40B4-BE49-F238E27FC236}">
                <a16:creationId xmlns:a16="http://schemas.microsoft.com/office/drawing/2014/main" id="{6C730D4F-E269-4DC3-82B8-15D0C5C582F5}"/>
              </a:ext>
            </a:extLst>
          </p:cNvPr>
          <p:cNvGrpSpPr/>
          <p:nvPr/>
        </p:nvGrpSpPr>
        <p:grpSpPr>
          <a:xfrm>
            <a:off x="437646" y="1305239"/>
            <a:ext cx="4976364" cy="428193"/>
            <a:chOff x="446750" y="1266219"/>
            <a:chExt cx="4976364" cy="428193"/>
          </a:xfrm>
        </p:grpSpPr>
        <p:sp>
          <p:nvSpPr>
            <p:cNvPr id="38" name="Rectangle 37">
              <a:extLst>
                <a:ext uri="{FF2B5EF4-FFF2-40B4-BE49-F238E27FC236}">
                  <a16:creationId xmlns:a16="http://schemas.microsoft.com/office/drawing/2014/main" id="{8F566613-7CF5-46A1-ACBD-3BC5DDDBE9C4}"/>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solidFill>
                  <a:srgbClr val="003399"/>
                </a:solidFill>
              </a:endParaRPr>
            </a:p>
          </p:txBody>
        </p:sp>
        <p:grpSp>
          <p:nvGrpSpPr>
            <p:cNvPr id="39" name="Group 38">
              <a:extLst>
                <a:ext uri="{FF2B5EF4-FFF2-40B4-BE49-F238E27FC236}">
                  <a16:creationId xmlns:a16="http://schemas.microsoft.com/office/drawing/2014/main" id="{14158F89-B51E-4F4E-A8CA-230DC94FD56C}"/>
                </a:ext>
              </a:extLst>
            </p:cNvPr>
            <p:cNvGrpSpPr/>
            <p:nvPr/>
          </p:nvGrpSpPr>
          <p:grpSpPr>
            <a:xfrm>
              <a:off x="581955" y="1266219"/>
              <a:ext cx="4672581" cy="374904"/>
              <a:chOff x="259908" y="592899"/>
              <a:chExt cx="4267200" cy="383760"/>
            </a:xfrm>
          </p:grpSpPr>
          <p:sp>
            <p:nvSpPr>
              <p:cNvPr id="40" name="Rectangle: Rounded Corners 39">
                <a:extLst>
                  <a:ext uri="{FF2B5EF4-FFF2-40B4-BE49-F238E27FC236}">
                    <a16:creationId xmlns:a16="http://schemas.microsoft.com/office/drawing/2014/main" id="{BE8F1DC5-7F44-4BE1-A91A-2AF2E6BFF476}"/>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dirty="0">
                  <a:solidFill>
                    <a:srgbClr val="003399"/>
                  </a:solidFill>
                </a:endParaRPr>
              </a:p>
            </p:txBody>
          </p:sp>
          <p:sp>
            <p:nvSpPr>
              <p:cNvPr id="41" name="Rectangle: Rounded Corners 4">
                <a:extLst>
                  <a:ext uri="{FF2B5EF4-FFF2-40B4-BE49-F238E27FC236}">
                    <a16:creationId xmlns:a16="http://schemas.microsoft.com/office/drawing/2014/main" id="{8D171BB3-E0A1-4C20-BBEA-D794C0EA719C}"/>
                  </a:ext>
                </a:extLst>
              </p:cNvPr>
              <p:cNvSpPr txBox="1"/>
              <p:nvPr/>
            </p:nvSpPr>
            <p:spPr>
              <a:xfrm>
                <a:off x="278640" y="674512"/>
                <a:ext cx="4225447" cy="2205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400" b="0">
                    <a:solidFill>
                      <a:srgbClr val="003399"/>
                    </a:solidFill>
                  </a:rPr>
                  <a:t>Feiten en cijfers </a:t>
                </a:r>
              </a:p>
            </p:txBody>
          </p:sp>
        </p:grpSp>
      </p:grpSp>
      <p:grpSp>
        <p:nvGrpSpPr>
          <p:cNvPr id="42" name="Group 41">
            <a:extLst>
              <a:ext uri="{FF2B5EF4-FFF2-40B4-BE49-F238E27FC236}">
                <a16:creationId xmlns:a16="http://schemas.microsoft.com/office/drawing/2014/main" id="{F21A0928-55CB-437B-82C6-83D507F62905}"/>
              </a:ext>
            </a:extLst>
          </p:cNvPr>
          <p:cNvGrpSpPr/>
          <p:nvPr/>
        </p:nvGrpSpPr>
        <p:grpSpPr>
          <a:xfrm>
            <a:off x="456848" y="4132377"/>
            <a:ext cx="4973516" cy="421811"/>
            <a:chOff x="457200" y="4132377"/>
            <a:chExt cx="4973516" cy="421811"/>
          </a:xfrm>
        </p:grpSpPr>
        <p:sp>
          <p:nvSpPr>
            <p:cNvPr id="43" name="Rectangle 42">
              <a:extLst>
                <a:ext uri="{FF2B5EF4-FFF2-40B4-BE49-F238E27FC236}">
                  <a16:creationId xmlns:a16="http://schemas.microsoft.com/office/drawing/2014/main" id="{F083639D-8A87-447C-B71E-45182404D2E3}"/>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44" name="Group 43">
              <a:extLst>
                <a:ext uri="{FF2B5EF4-FFF2-40B4-BE49-F238E27FC236}">
                  <a16:creationId xmlns:a16="http://schemas.microsoft.com/office/drawing/2014/main" id="{1396A3EE-F4E8-4D24-99D9-0BD561D9FB63}"/>
                </a:ext>
              </a:extLst>
            </p:cNvPr>
            <p:cNvGrpSpPr/>
            <p:nvPr/>
          </p:nvGrpSpPr>
          <p:grpSpPr>
            <a:xfrm>
              <a:off x="595396" y="4132377"/>
              <a:ext cx="4651902" cy="370957"/>
              <a:chOff x="595396" y="4132377"/>
              <a:chExt cx="4651902" cy="370957"/>
            </a:xfrm>
          </p:grpSpPr>
          <p:sp>
            <p:nvSpPr>
              <p:cNvPr id="45" name="Rectangle: Rounded Corners 44">
                <a:extLst>
                  <a:ext uri="{FF2B5EF4-FFF2-40B4-BE49-F238E27FC236}">
                    <a16:creationId xmlns:a16="http://schemas.microsoft.com/office/drawing/2014/main" id="{95A3F006-5776-4C26-9FCA-9E02A4E7E3E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dirty="0"/>
              </a:p>
            </p:txBody>
          </p:sp>
          <p:sp>
            <p:nvSpPr>
              <p:cNvPr id="46" name="Rectangle: Rounded Corners 14">
                <a:extLst>
                  <a:ext uri="{FF2B5EF4-FFF2-40B4-BE49-F238E27FC236}">
                    <a16:creationId xmlns:a16="http://schemas.microsoft.com/office/drawing/2014/main" id="{31B62292-ABEC-45D0-B502-B781E62EBD8F}"/>
                  </a:ext>
                </a:extLst>
              </p:cNvPr>
              <p:cNvSpPr txBox="1"/>
              <p:nvPr/>
            </p:nvSpPr>
            <p:spPr>
              <a:xfrm>
                <a:off x="613170" y="4210133"/>
                <a:ext cx="4626862" cy="2154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nl-NL" dirty="0">
                    <a:solidFill>
                      <a:srgbClr val="003399"/>
                    </a:solidFill>
                  </a:rPr>
                  <a:t>Belangrijkste indicatoren voor preventie</a:t>
                </a:r>
              </a:p>
            </p:txBody>
          </p:sp>
        </p:grpSp>
      </p:grpSp>
      <p:pic>
        <p:nvPicPr>
          <p:cNvPr id="2" name="Picture 1">
            <a:extLst>
              <a:ext uri="{FF2B5EF4-FFF2-40B4-BE49-F238E27FC236}">
                <a16:creationId xmlns:a16="http://schemas.microsoft.com/office/drawing/2014/main" id="{62A0B561-9201-A4DF-38F5-4B09B0961E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872" r="13461"/>
          <a:stretch/>
        </p:blipFill>
        <p:spPr>
          <a:xfrm>
            <a:off x="5868144" y="1283667"/>
            <a:ext cx="2512245" cy="2543648"/>
          </a:xfrm>
          <a:prstGeom prst="rect">
            <a:avLst/>
          </a:prstGeom>
          <a:noFill/>
          <a:ln w="38100">
            <a:solidFill>
              <a:srgbClr val="ACC700"/>
            </a:solidFill>
          </a:ln>
        </p:spPr>
      </p:pic>
    </p:spTree>
    <p:extLst>
      <p:ext uri="{BB962C8B-B14F-4D97-AF65-F5344CB8AC3E}">
        <p14:creationId xmlns:p14="http://schemas.microsoft.com/office/powerpoint/2010/main" val="124221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0AF5D-78E6-417D-97E0-E08045A3AE2B}"/>
              </a:ext>
            </a:extLst>
          </p:cNvPr>
          <p:cNvSpPr>
            <a:spLocks noGrp="1"/>
          </p:cNvSpPr>
          <p:nvPr>
            <p:ph type="title"/>
          </p:nvPr>
        </p:nvSpPr>
        <p:spPr>
          <a:xfrm>
            <a:off x="450001" y="118545"/>
            <a:ext cx="7559873" cy="400110"/>
          </a:xfrm>
        </p:spPr>
        <p:txBody>
          <a:bodyPr>
            <a:spAutoFit/>
          </a:bodyPr>
          <a:lstStyle/>
          <a:p>
            <a:r>
              <a:rPr lang="nl-NL" sz="2000" dirty="0"/>
              <a:t>Definities</a:t>
            </a:r>
          </a:p>
        </p:txBody>
      </p:sp>
      <p:sp>
        <p:nvSpPr>
          <p:cNvPr id="3" name="Content Placeholder 2">
            <a:extLst>
              <a:ext uri="{FF2B5EF4-FFF2-40B4-BE49-F238E27FC236}">
                <a16:creationId xmlns:a16="http://schemas.microsoft.com/office/drawing/2014/main" id="{DD311BF3-4B0B-435A-98FC-2D3E1668AED5}"/>
              </a:ext>
            </a:extLst>
          </p:cNvPr>
          <p:cNvSpPr>
            <a:spLocks noGrp="1"/>
          </p:cNvSpPr>
          <p:nvPr>
            <p:ph sz="half" idx="1"/>
          </p:nvPr>
        </p:nvSpPr>
        <p:spPr>
          <a:xfrm>
            <a:off x="1844418" y="1131590"/>
            <a:ext cx="6544006" cy="3871316"/>
          </a:xfrm>
        </p:spPr>
        <p:txBody>
          <a:bodyPr wrap="square">
            <a:spAutoFit/>
          </a:bodyPr>
          <a:lstStyle/>
          <a:p>
            <a:pPr>
              <a:spcBef>
                <a:spcPts val="1200"/>
              </a:spcBef>
            </a:pPr>
            <a:r>
              <a:rPr lang="nl-NL" sz="1800" dirty="0">
                <a:solidFill>
                  <a:srgbClr val="899E00"/>
                </a:solidFill>
                <a:ea typeface="MS Mincho" panose="02020609040205080304" pitchFamily="49" charset="-128"/>
                <a:cs typeface="Arial" panose="020B0604020202020204" pitchFamily="34" charset="0"/>
              </a:rPr>
              <a:t>Algoritmisch/op AI gebaseerd werknemersbeheer </a:t>
            </a:r>
            <a:br>
              <a:rPr lang="nl-NL" sz="1800" dirty="0">
                <a:solidFill>
                  <a:srgbClr val="899E00"/>
                </a:solidFill>
                <a:ea typeface="MS Mincho" panose="02020609040205080304" pitchFamily="49" charset="-128"/>
                <a:cs typeface="Arial" panose="020B0604020202020204" pitchFamily="34" charset="0"/>
              </a:rPr>
            </a:br>
            <a:r>
              <a:rPr lang="nl-NL" sz="1800" dirty="0">
                <a:solidFill>
                  <a:srgbClr val="899E00"/>
                </a:solidFill>
                <a:ea typeface="MS Mincho" panose="02020609040205080304" pitchFamily="49" charset="-128"/>
                <a:cs typeface="Arial" panose="020B0604020202020204" pitchFamily="34" charset="0"/>
              </a:rPr>
              <a:t>(AI-based worker management, AIWM):</a:t>
            </a:r>
            <a:r>
              <a:rPr lang="nl-NL" sz="1800" b="0" dirty="0">
                <a:solidFill>
                  <a:schemeClr val="accent1"/>
                </a:solidFill>
              </a:rPr>
              <a:t> digitaal systeem dat werkgerelateerde gegevens verzamelt, ook over werknemers, om geautomatiseerde/semi-geautomatiseerde beslissingen te nemen door gebruik te maken van algoritmen/AI.</a:t>
            </a:r>
          </a:p>
          <a:p>
            <a:pPr>
              <a:lnSpc>
                <a:spcPct val="90000"/>
              </a:lnSpc>
              <a:spcBef>
                <a:spcPts val="1200"/>
              </a:spcBef>
            </a:pPr>
            <a:r>
              <a:rPr lang="nl-NL" sz="1800" dirty="0">
                <a:solidFill>
                  <a:srgbClr val="899E00"/>
                </a:solidFill>
                <a:ea typeface="MS Mincho" panose="02020609040205080304" pitchFamily="49" charset="-128"/>
                <a:cs typeface="Arial" panose="020B0604020202020204" pitchFamily="34" charset="0"/>
              </a:rPr>
              <a:t>Geautomatiseerde besluitvorming:</a:t>
            </a:r>
            <a:r>
              <a:rPr lang="nl-NL" sz="1800" b="0" dirty="0"/>
              <a:t> (afhankelijk van wettelijke bepalingen) AIWM-systemen beslissen autonoom. </a:t>
            </a:r>
          </a:p>
          <a:p>
            <a:pPr>
              <a:lnSpc>
                <a:spcPct val="90000"/>
              </a:lnSpc>
              <a:spcBef>
                <a:spcPts val="1200"/>
              </a:spcBef>
            </a:pPr>
            <a:r>
              <a:rPr lang="nl-NL" sz="1800" dirty="0">
                <a:solidFill>
                  <a:srgbClr val="899E00"/>
                </a:solidFill>
                <a:ea typeface="MS Mincho" panose="02020609040205080304" pitchFamily="49" charset="-128"/>
                <a:cs typeface="Arial" panose="020B0604020202020204" pitchFamily="34" charset="0"/>
              </a:rPr>
              <a:t>Semi-geautomatiseerde systemen:</a:t>
            </a:r>
            <a:r>
              <a:rPr lang="nl-NL" sz="1800" b="0" dirty="0"/>
              <a:t> verstrekken informatie en aanbevelingen aan werkgevers, leidinggevenden en HR-managers en soms aan werknemers met het oog op het nemen van beslissingen.</a:t>
            </a:r>
          </a:p>
          <a:p>
            <a:pPr marL="0" indent="0">
              <a:lnSpc>
                <a:spcPct val="90000"/>
              </a:lnSpc>
              <a:buNone/>
            </a:pPr>
            <a:endParaRPr lang="en-GB" sz="1800" dirty="0"/>
          </a:p>
        </p:txBody>
      </p:sp>
      <p:pic>
        <p:nvPicPr>
          <p:cNvPr id="4" name="Picture 3" descr="A green outline of a file&#10;&#10;Description automatically generated">
            <a:extLst>
              <a:ext uri="{FF2B5EF4-FFF2-40B4-BE49-F238E27FC236}">
                <a16:creationId xmlns:a16="http://schemas.microsoft.com/office/drawing/2014/main" id="{152803AB-13CC-837E-DB1E-48D81F2DA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34426"/>
            <a:ext cx="1319636" cy="1319636"/>
          </a:xfrm>
          <a:prstGeom prst="rect">
            <a:avLst/>
          </a:prstGeom>
          <a:ln>
            <a:solidFill>
              <a:srgbClr val="899E00"/>
            </a:solidFill>
          </a:ln>
        </p:spPr>
      </p:pic>
    </p:spTree>
    <p:extLst>
      <p:ext uri="{BB962C8B-B14F-4D97-AF65-F5344CB8AC3E}">
        <p14:creationId xmlns:p14="http://schemas.microsoft.com/office/powerpoint/2010/main" val="4219144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1560" y="1059582"/>
            <a:ext cx="4608512" cy="2862322"/>
          </a:xfrm>
        </p:spPr>
        <p:txBody>
          <a:bodyPr>
            <a:spAutoFit/>
          </a:bodyPr>
          <a:lstStyle/>
          <a:p>
            <a:pPr>
              <a:spcBef>
                <a:spcPts val="900"/>
              </a:spcBef>
            </a:pPr>
            <a:r>
              <a:rPr lang="nl-NL" sz="2000" dirty="0">
                <a:solidFill>
                  <a:srgbClr val="899E00"/>
                </a:solidFill>
                <a:ea typeface="Calibri" panose="020F0502020204030204" pitchFamily="34" charset="0"/>
                <a:cs typeface="Arial" panose="020B0604020202020204" pitchFamily="34" charset="0"/>
              </a:rPr>
              <a:t>Zorgen voor een optimale </a:t>
            </a:r>
            <a:r>
              <a:rPr lang="nl-NL" sz="2000" dirty="0">
                <a:solidFill>
                  <a:srgbClr val="899E00"/>
                </a:solidFill>
                <a:cs typeface="Arial" panose="020B0604020202020204" pitchFamily="34" charset="0"/>
              </a:rPr>
              <a:t>ploeg </a:t>
            </a:r>
            <a:r>
              <a:rPr lang="nl-NL" sz="2000" dirty="0">
                <a:solidFill>
                  <a:srgbClr val="899E00"/>
                </a:solidFill>
                <a:ea typeface="Calibri" panose="020F0502020204030204" pitchFamily="34" charset="0"/>
                <a:cs typeface="Arial" panose="020B0604020202020204" pitchFamily="34" charset="0"/>
              </a:rPr>
              <a:t>bezetting </a:t>
            </a:r>
            <a:r>
              <a:rPr lang="nl-NL" sz="2000" b="0" dirty="0">
                <a:ea typeface="Calibri" panose="020F0502020204030204" pitchFamily="34" charset="0"/>
                <a:cs typeface="Arial" panose="020B0604020202020204" pitchFamily="34" charset="0"/>
              </a:rPr>
              <a:t>door </a:t>
            </a:r>
            <a:r>
              <a:rPr lang="nl-NL" sz="2000" b="0" dirty="0">
                <a:cs typeface="Arial" panose="020B0604020202020204" pitchFamily="34" charset="0"/>
              </a:rPr>
              <a:t>automatisch taken </a:t>
            </a:r>
            <a:r>
              <a:rPr lang="nl-NL" sz="2000" b="0" dirty="0">
                <a:ea typeface="Calibri" panose="020F0502020204030204" pitchFamily="34" charset="0"/>
                <a:cs typeface="Arial" panose="020B0604020202020204" pitchFamily="34" charset="0"/>
              </a:rPr>
              <a:t>en werkschema's aan specifieke werknemers toe te wijzen. </a:t>
            </a:r>
          </a:p>
          <a:p>
            <a:pPr>
              <a:spcBef>
                <a:spcPts val="2400"/>
              </a:spcBef>
            </a:pPr>
            <a:r>
              <a:rPr lang="nl-NL" sz="2000" dirty="0">
                <a:solidFill>
                  <a:srgbClr val="899E00"/>
                </a:solidFill>
                <a:cs typeface="Arial" panose="020B0604020202020204" pitchFamily="34" charset="0"/>
              </a:rPr>
              <a:t>De prestaties en productiviteit van werknemers beoordelen</a:t>
            </a:r>
            <a:r>
              <a:rPr lang="nl-NL" sz="2000" b="0" dirty="0">
                <a:cs typeface="Arial" panose="020B0604020202020204" pitchFamily="34" charset="0"/>
              </a:rPr>
              <a:t> en aanbevelingen doen over hoe deze kunnen worden verbeterd. </a:t>
            </a:r>
          </a:p>
        </p:txBody>
      </p:sp>
      <p:sp>
        <p:nvSpPr>
          <p:cNvPr id="7" name="Title 2"/>
          <p:cNvSpPr txBox="1">
            <a:spLocks/>
          </p:cNvSpPr>
          <p:nvPr/>
        </p:nvSpPr>
        <p:spPr>
          <a:xfrm>
            <a:off x="467544" y="195486"/>
            <a:ext cx="8208912" cy="346249"/>
          </a:xfrm>
          <a:prstGeom prst="rect">
            <a:avLst/>
          </a:prstGeom>
        </p:spPr>
        <p:txBody>
          <a:bodyPr vert="horz"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2000" b="1" dirty="0">
                <a:solidFill>
                  <a:schemeClr val="tx2"/>
                </a:solidFill>
                <a:ea typeface="Verdana" panose="020B0604030504040204" pitchFamily="34" charset="0"/>
              </a:rPr>
              <a:t>Voorbeelden van het gebruik van </a:t>
            </a:r>
            <a:r>
              <a:rPr lang="nl-NL" sz="2000" b="1" dirty="0" err="1">
                <a:solidFill>
                  <a:schemeClr val="tx2"/>
                </a:solidFill>
                <a:ea typeface="Verdana" panose="020B0604030504040204" pitchFamily="34" charset="0"/>
              </a:rPr>
              <a:t>AIWM</a:t>
            </a:r>
            <a:endParaRPr lang="nl-NL" sz="2000" b="1" dirty="0">
              <a:solidFill>
                <a:schemeClr val="tx2"/>
              </a:solidFill>
              <a:ea typeface="Verdana" panose="020B0604030504040204" pitchFamily="34" charset="0"/>
            </a:endParaRPr>
          </a:p>
        </p:txBody>
      </p:sp>
      <p:sp>
        <p:nvSpPr>
          <p:cNvPr id="6" name="Rectangle 5">
            <a:extLst>
              <a:ext uri="{FF2B5EF4-FFF2-40B4-BE49-F238E27FC236}">
                <a16:creationId xmlns:a16="http://schemas.microsoft.com/office/drawing/2014/main" id="{77D8212C-7E23-F5B3-8269-3F6AD143E3A8}"/>
              </a:ext>
            </a:extLst>
          </p:cNvPr>
          <p:cNvSpPr/>
          <p:nvPr/>
        </p:nvSpPr>
        <p:spPr>
          <a:xfrm>
            <a:off x="5508103" y="658738"/>
            <a:ext cx="3510347" cy="442138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dpi="0" rotWithShape="1">
            <a:blip r:embed="rId3" cstate="print">
              <a:extLst>
                <a:ext uri="{28A0092B-C50C-407E-A947-70E740481C1C}">
                  <a14:useLocalDpi xmlns:a14="http://schemas.microsoft.com/office/drawing/2010/main" val="0"/>
                </a:ext>
              </a:extLst>
            </a:blip>
            <a:srcRect/>
            <a:stretch>
              <a:fillRect l="-71819" t="664" r="-21281" b="-33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2BFA5FFD-4A0D-517A-126E-C899D00F31A7}"/>
              </a:ext>
            </a:extLst>
          </p:cNvPr>
          <p:cNvSpPr txBox="1"/>
          <p:nvPr/>
        </p:nvSpPr>
        <p:spPr>
          <a:xfrm rot="16200000">
            <a:off x="4468698" y="3847609"/>
            <a:ext cx="2304256" cy="200055"/>
          </a:xfrm>
          <a:prstGeom prst="rect">
            <a:avLst/>
          </a:prstGeom>
          <a:noFill/>
        </p:spPr>
        <p:txBody>
          <a:bodyPr wrap="square" rtlCol="0">
            <a:spAutoFit/>
          </a:bodyPr>
          <a:lstStyle/>
          <a:p>
            <a:r>
              <a:rPr lang="nl-NL" sz="700"/>
              <a:t>© iStockphoto / zoranm</a:t>
            </a:r>
          </a:p>
        </p:txBody>
      </p:sp>
    </p:spTree>
    <p:extLst>
      <p:ext uri="{BB962C8B-B14F-4D97-AF65-F5344CB8AC3E}">
        <p14:creationId xmlns:p14="http://schemas.microsoft.com/office/powerpoint/2010/main" val="4070051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323528" y="155416"/>
            <a:ext cx="8154447" cy="400110"/>
          </a:xfrm>
        </p:spPr>
        <p:txBody>
          <a:bodyPr>
            <a:spAutoFit/>
          </a:bodyPr>
          <a:lstStyle/>
          <a:p>
            <a:r>
              <a:rPr lang="nl-NL" sz="2000" dirty="0"/>
              <a:t>Feiten en cijfers – gebruik van digitale technologieën</a:t>
            </a:r>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666024" y="987574"/>
            <a:ext cx="7650392" cy="3323987"/>
          </a:xfrm>
        </p:spPr>
        <p:txBody>
          <a:bodyPr>
            <a:spAutoFit/>
          </a:bodyPr>
          <a:lstStyle/>
          <a:p>
            <a:pPr marL="0" indent="0">
              <a:buNone/>
            </a:pPr>
            <a:r>
              <a:rPr lang="nl-NL" sz="2000" b="0" dirty="0">
                <a:solidFill>
                  <a:srgbClr val="899E00"/>
                </a:solidFill>
              </a:rPr>
              <a:t>Werknemers melden dat hun organisatie digitale technologieën gebruikt om:</a:t>
            </a:r>
          </a:p>
          <a:p>
            <a:pPr>
              <a:spcBef>
                <a:spcPts val="1000"/>
              </a:spcBef>
            </a:pPr>
            <a:r>
              <a:rPr lang="nl-NL" sz="2000" b="0" dirty="0">
                <a:ea typeface="Aptos" panose="020B0004020202020204" pitchFamily="34" charset="0"/>
                <a:cs typeface="Aptos" panose="020B0004020202020204" pitchFamily="34" charset="0"/>
              </a:rPr>
              <a:t>de </a:t>
            </a:r>
            <a:r>
              <a:rPr lang="nl-NL" sz="2000" b="0" dirty="0"/>
              <a:t>werk</a:t>
            </a:r>
            <a:r>
              <a:rPr lang="nl-NL" sz="2000" b="0" dirty="0">
                <a:ea typeface="Aptos" panose="020B0004020202020204" pitchFamily="34" charset="0"/>
                <a:cs typeface="Aptos" panose="020B0004020202020204" pitchFamily="34" charset="0"/>
              </a:rPr>
              <a:t>snelheid te beoordelen (52 %)</a:t>
            </a:r>
          </a:p>
          <a:p>
            <a:pPr>
              <a:spcBef>
                <a:spcPts val="1000"/>
              </a:spcBef>
            </a:pPr>
            <a:r>
              <a:rPr lang="nl-NL" sz="2000" b="0" dirty="0">
                <a:ea typeface="Aptos" panose="020B0004020202020204" pitchFamily="34" charset="0"/>
                <a:cs typeface="Aptos" panose="020B0004020202020204" pitchFamily="34" charset="0"/>
              </a:rPr>
              <a:t>het toezicht te </a:t>
            </a:r>
            <a:r>
              <a:rPr lang="nl-NL" sz="2000" b="0" dirty="0"/>
              <a:t>verhogen </a:t>
            </a:r>
            <a:r>
              <a:rPr lang="nl-NL" sz="2000" b="0" dirty="0">
                <a:ea typeface="Aptos" panose="020B0004020202020204" pitchFamily="34" charset="0"/>
                <a:cs typeface="Aptos" panose="020B0004020202020204" pitchFamily="34" charset="0"/>
              </a:rPr>
              <a:t>(37 %)</a:t>
            </a:r>
          </a:p>
          <a:p>
            <a:pPr>
              <a:spcBef>
                <a:spcPts val="1000"/>
              </a:spcBef>
            </a:pPr>
            <a:r>
              <a:rPr lang="nl-NL" sz="2000" b="0" dirty="0"/>
              <a:t>taken, werktijden of ploegen toe te wijzen (30 %)</a:t>
            </a:r>
          </a:p>
          <a:p>
            <a:pPr>
              <a:spcBef>
                <a:spcPts val="1000"/>
              </a:spcBef>
            </a:pPr>
            <a:r>
              <a:rPr lang="nl-NL" sz="2000" b="0" dirty="0"/>
              <a:t>prestaties door derden te laten beoordelen (27 %)</a:t>
            </a:r>
          </a:p>
          <a:p>
            <a:pPr>
              <a:spcBef>
                <a:spcPts val="1000"/>
              </a:spcBef>
            </a:pPr>
            <a:r>
              <a:rPr lang="nl-NL" sz="2000" b="0" dirty="0"/>
              <a:t>toezicht op/controle van werk of gedrag uit te oefenen (25 %) </a:t>
            </a:r>
          </a:p>
          <a:p>
            <a:pPr>
              <a:spcBef>
                <a:spcPts val="1000"/>
              </a:spcBef>
            </a:pPr>
            <a:r>
              <a:rPr lang="nl-NL" sz="2000" b="0" dirty="0"/>
              <a:t>vitale functies te controleren </a:t>
            </a:r>
            <a:r>
              <a:rPr lang="nl-NL" sz="2000" b="0"/>
              <a:t>(7 %)</a:t>
            </a:r>
            <a:endParaRPr lang="nl-NL" sz="2000" b="0" dirty="0"/>
          </a:p>
        </p:txBody>
      </p:sp>
      <p:sp>
        <p:nvSpPr>
          <p:cNvPr id="5" name="TextBox 4">
            <a:extLst>
              <a:ext uri="{FF2B5EF4-FFF2-40B4-BE49-F238E27FC236}">
                <a16:creationId xmlns:a16="http://schemas.microsoft.com/office/drawing/2014/main" id="{63AB1135-B53B-C3AB-DC9F-6DAD67D05F52}"/>
              </a:ext>
            </a:extLst>
          </p:cNvPr>
          <p:cNvSpPr txBox="1"/>
          <p:nvPr/>
        </p:nvSpPr>
        <p:spPr>
          <a:xfrm>
            <a:off x="2051720" y="4356812"/>
            <a:ext cx="4920342" cy="338554"/>
          </a:xfrm>
          <a:prstGeom prst="rect">
            <a:avLst/>
          </a:prstGeom>
          <a:noFill/>
        </p:spPr>
        <p:txBody>
          <a:bodyPr wrap="square">
            <a:spAutoFit/>
          </a:bodyPr>
          <a:lstStyle/>
          <a:p>
            <a:r>
              <a:rPr lang="nl-NL" sz="1600" dirty="0"/>
              <a:t>Bron: Vinger aan de pols 2022 - EU-27 (n = 25 683)</a:t>
            </a:r>
          </a:p>
        </p:txBody>
      </p:sp>
    </p:spTree>
    <p:extLst>
      <p:ext uri="{BB962C8B-B14F-4D97-AF65-F5344CB8AC3E}">
        <p14:creationId xmlns:p14="http://schemas.microsoft.com/office/powerpoint/2010/main" val="1617861526"/>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528" y="987574"/>
            <a:ext cx="5472608" cy="3375283"/>
          </a:xfrm>
        </p:spPr>
        <p:txBody>
          <a:bodyPr>
            <a:spAutoFit/>
          </a:bodyPr>
          <a:lstStyle/>
          <a:p>
            <a:pPr>
              <a:spcBef>
                <a:spcPts val="1000"/>
              </a:spcBef>
            </a:pPr>
            <a:r>
              <a:rPr lang="nl-NL" sz="2000" b="0" dirty="0">
                <a:cs typeface="Arial" panose="020B0604020202020204" pitchFamily="34" charset="0"/>
              </a:rPr>
              <a:t>Voornamelijk in</a:t>
            </a:r>
            <a:r>
              <a:rPr lang="nl-NL" sz="2000" dirty="0">
                <a:solidFill>
                  <a:srgbClr val="899E00"/>
                </a:solidFill>
                <a:cs typeface="Arial" panose="020B0604020202020204" pitchFamily="34" charset="0"/>
              </a:rPr>
              <a:t> grotere bedrijven</a:t>
            </a:r>
          </a:p>
          <a:p>
            <a:pPr>
              <a:spcBef>
                <a:spcPts val="1000"/>
              </a:spcBef>
            </a:pPr>
            <a:r>
              <a:rPr lang="nl-NL" sz="2000" b="0" dirty="0">
                <a:cs typeface="Arial" panose="020B0604020202020204" pitchFamily="34" charset="0"/>
              </a:rPr>
              <a:t>Voornamelijk bij werk met</a:t>
            </a:r>
            <a:r>
              <a:rPr lang="nl-NL" sz="2000" dirty="0">
                <a:solidFill>
                  <a:srgbClr val="899E00"/>
                </a:solidFill>
                <a:cs typeface="Arial" panose="020B0604020202020204" pitchFamily="34" charset="0"/>
              </a:rPr>
              <a:t> handmatige/repetitieve routinetaken </a:t>
            </a:r>
          </a:p>
          <a:p>
            <a:pPr marL="189000" lvl="1" indent="-189000">
              <a:spcBef>
                <a:spcPts val="1000"/>
              </a:spcBef>
              <a:buClr>
                <a:schemeClr val="tx2"/>
              </a:buClr>
              <a:buFont typeface="Wingdings" pitchFamily="2" charset="2"/>
              <a:buChar char="§"/>
            </a:pPr>
            <a:r>
              <a:rPr lang="nl-NL" sz="2000" dirty="0">
                <a:solidFill>
                  <a:schemeClr val="tx2"/>
                </a:solidFill>
                <a:cs typeface="Arial" panose="020B0604020202020204" pitchFamily="34" charset="0"/>
              </a:rPr>
              <a:t>Relatief laag in gebruik, maar sprake van een </a:t>
            </a:r>
            <a:r>
              <a:rPr lang="nl-NL" sz="2000" b="1" dirty="0">
                <a:solidFill>
                  <a:schemeClr val="accent2">
                    <a:lumMod val="75000"/>
                  </a:schemeClr>
                </a:solidFill>
                <a:cs typeface="Arial" panose="020B0604020202020204" pitchFamily="34" charset="0"/>
              </a:rPr>
              <a:t>t</a:t>
            </a:r>
            <a:r>
              <a:rPr lang="nl-NL" sz="2000" b="1" dirty="0">
                <a:solidFill>
                  <a:srgbClr val="899E00"/>
                </a:solidFill>
                <a:cs typeface="Arial" panose="020B0604020202020204" pitchFamily="34" charset="0"/>
              </a:rPr>
              <a:t>oename</a:t>
            </a:r>
            <a:r>
              <a:rPr lang="nl-NL" sz="2000" dirty="0">
                <a:solidFill>
                  <a:schemeClr val="accent1"/>
                </a:solidFill>
                <a:cs typeface="Arial" panose="020B0604020202020204" pitchFamily="34" charset="0"/>
              </a:rPr>
              <a:t> in de hele EU-27</a:t>
            </a:r>
          </a:p>
          <a:p>
            <a:pPr marL="189000" lvl="1" indent="-189000">
              <a:spcBef>
                <a:spcPts val="1000"/>
              </a:spcBef>
              <a:buClr>
                <a:schemeClr val="tx2"/>
              </a:buClr>
              <a:buFont typeface="Wingdings" pitchFamily="2" charset="2"/>
              <a:buChar char="§"/>
            </a:pPr>
            <a:r>
              <a:rPr lang="nl-NL" sz="2000" b="1" dirty="0">
                <a:solidFill>
                  <a:srgbClr val="899E00"/>
                </a:solidFill>
                <a:cs typeface="Arial" panose="020B0604020202020204" pitchFamily="34" charset="0"/>
              </a:rPr>
              <a:t>Sterke toename</a:t>
            </a:r>
            <a:r>
              <a:rPr lang="nl-NL" sz="2000" dirty="0">
                <a:solidFill>
                  <a:schemeClr val="tx2"/>
                </a:solidFill>
                <a:cs typeface="Arial" panose="020B0604020202020204" pitchFamily="34" charset="0"/>
              </a:rPr>
              <a:t> van software voor toezicht op werknemers (</a:t>
            </a:r>
            <a:r>
              <a:rPr lang="nl-NL" sz="2000" b="1" dirty="0">
                <a:solidFill>
                  <a:srgbClr val="899E00"/>
                </a:solidFill>
                <a:cs typeface="Arial" panose="020B0604020202020204" pitchFamily="34" charset="0"/>
              </a:rPr>
              <a:t>COVID-19</a:t>
            </a:r>
            <a:r>
              <a:rPr lang="nl-NL" sz="2000" dirty="0">
                <a:solidFill>
                  <a:schemeClr val="tx2"/>
                </a:solidFill>
                <a:cs typeface="Arial" panose="020B0604020202020204" pitchFamily="34" charset="0"/>
              </a:rPr>
              <a:t>)</a:t>
            </a:r>
          </a:p>
          <a:p>
            <a:pPr marL="189000" lvl="1" indent="-189000">
              <a:spcBef>
                <a:spcPts val="1000"/>
              </a:spcBef>
              <a:buClr>
                <a:schemeClr val="tx2"/>
              </a:buClr>
              <a:buFont typeface="Wingdings" pitchFamily="2" charset="2"/>
              <a:buChar char="§"/>
            </a:pPr>
            <a:r>
              <a:rPr lang="nl-NL" sz="2000" dirty="0">
                <a:solidFill>
                  <a:schemeClr val="tx2"/>
                </a:solidFill>
                <a:cs typeface="Arial" panose="020B0604020202020204" pitchFamily="34" charset="0"/>
              </a:rPr>
              <a:t>Toegenomen aantal octrooien voor</a:t>
            </a:r>
            <a:r>
              <a:rPr lang="nl-NL" sz="2000" b="1" dirty="0">
                <a:solidFill>
                  <a:srgbClr val="899E00"/>
                </a:solidFill>
                <a:cs typeface="Arial" panose="020B0604020202020204" pitchFamily="34" charset="0"/>
              </a:rPr>
              <a:t> AIWM-technologieën</a:t>
            </a:r>
          </a:p>
        </p:txBody>
      </p:sp>
      <p:sp>
        <p:nvSpPr>
          <p:cNvPr id="4" name="Title 2"/>
          <p:cNvSpPr txBox="1">
            <a:spLocks/>
          </p:cNvSpPr>
          <p:nvPr/>
        </p:nvSpPr>
        <p:spPr>
          <a:xfrm>
            <a:off x="323528" y="209277"/>
            <a:ext cx="7110265" cy="346249"/>
          </a:xfrm>
          <a:prstGeom prst="rect">
            <a:avLst/>
          </a:prstGeom>
        </p:spPr>
        <p:txBody>
          <a:bodyPr vert="horz" lIns="68580" tIns="34290" rIns="68580" bIns="3429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2000" b="1" dirty="0">
                <a:solidFill>
                  <a:srgbClr val="003399"/>
                </a:solidFill>
                <a:ea typeface="Verdana" panose="020B0604030504040204" pitchFamily="34" charset="0"/>
              </a:rPr>
              <a:t>Feiten en cijfers – gebruik van </a:t>
            </a:r>
            <a:r>
              <a:rPr lang="nl-NL" sz="2000" b="1" dirty="0" err="1">
                <a:solidFill>
                  <a:srgbClr val="003399"/>
                </a:solidFill>
                <a:ea typeface="Verdana" panose="020B0604030504040204" pitchFamily="34" charset="0"/>
              </a:rPr>
              <a:t>AIWM</a:t>
            </a:r>
            <a:r>
              <a:rPr lang="nl-NL" sz="2000" b="1" dirty="0">
                <a:solidFill>
                  <a:srgbClr val="003399"/>
                </a:solidFill>
                <a:ea typeface="Verdana" panose="020B0604030504040204" pitchFamily="34" charset="0"/>
              </a:rPr>
              <a:t>-systemen</a:t>
            </a:r>
          </a:p>
        </p:txBody>
      </p:sp>
      <p:sp>
        <p:nvSpPr>
          <p:cNvPr id="6" name="Rectangle 5">
            <a:extLst>
              <a:ext uri="{FF2B5EF4-FFF2-40B4-BE49-F238E27FC236}">
                <a16:creationId xmlns:a16="http://schemas.microsoft.com/office/drawing/2014/main" id="{7B05776C-5A84-740F-8618-0C9E369D24B3}"/>
              </a:ext>
            </a:extLst>
          </p:cNvPr>
          <p:cNvSpPr/>
          <p:nvPr/>
        </p:nvSpPr>
        <p:spPr>
          <a:xfrm>
            <a:off x="6012160" y="648402"/>
            <a:ext cx="2996732" cy="4495098"/>
          </a:xfrm>
          <a:custGeom>
            <a:avLst/>
            <a:gdLst>
              <a:gd name="connsiteX0" fmla="*/ 0 w 3600400"/>
              <a:gd name="connsiteY0" fmla="*/ 0 h 4464496"/>
              <a:gd name="connsiteX1" fmla="*/ 3600400 w 3600400"/>
              <a:gd name="connsiteY1" fmla="*/ 0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600400"/>
              <a:gd name="connsiteY0" fmla="*/ 0 h 4464496"/>
              <a:gd name="connsiteX1" fmla="*/ 2897015 w 3600400"/>
              <a:gd name="connsiteY1" fmla="*/ 17584 h 4464496"/>
              <a:gd name="connsiteX2" fmla="*/ 3600400 w 3600400"/>
              <a:gd name="connsiteY2" fmla="*/ 4464496 h 4464496"/>
              <a:gd name="connsiteX3" fmla="*/ 0 w 3600400"/>
              <a:gd name="connsiteY3" fmla="*/ 4464496 h 4464496"/>
              <a:gd name="connsiteX4" fmla="*/ 0 w 3600400"/>
              <a:gd name="connsiteY4" fmla="*/ 0 h 4464496"/>
              <a:gd name="connsiteX0" fmla="*/ 0 w 3301462"/>
              <a:gd name="connsiteY0" fmla="*/ 315108 h 4779604"/>
              <a:gd name="connsiteX1" fmla="*/ 2897015 w 3301462"/>
              <a:gd name="connsiteY1" fmla="*/ 332692 h 4779604"/>
              <a:gd name="connsiteX2" fmla="*/ 3301462 w 3301462"/>
              <a:gd name="connsiteY2" fmla="*/ 4762019 h 4779604"/>
              <a:gd name="connsiteX3" fmla="*/ 0 w 3301462"/>
              <a:gd name="connsiteY3" fmla="*/ 4779604 h 4779604"/>
              <a:gd name="connsiteX4" fmla="*/ 0 w 3301462"/>
              <a:gd name="connsiteY4" fmla="*/ 315108 h 4779604"/>
              <a:gd name="connsiteX0" fmla="*/ 0 w 3511679"/>
              <a:gd name="connsiteY0" fmla="*/ 315108 h 4779604"/>
              <a:gd name="connsiteX1" fmla="*/ 2897015 w 3511679"/>
              <a:gd name="connsiteY1" fmla="*/ 332692 h 4779604"/>
              <a:gd name="connsiteX2" fmla="*/ 3301462 w 3511679"/>
              <a:gd name="connsiteY2" fmla="*/ 4762019 h 4779604"/>
              <a:gd name="connsiteX3" fmla="*/ 0 w 3511679"/>
              <a:gd name="connsiteY3" fmla="*/ 4779604 h 4779604"/>
              <a:gd name="connsiteX4" fmla="*/ 0 w 3511679"/>
              <a:gd name="connsiteY4" fmla="*/ 315108 h 4779604"/>
              <a:gd name="connsiteX0" fmla="*/ 0 w 3503242"/>
              <a:gd name="connsiteY0" fmla="*/ 56591 h 4521087"/>
              <a:gd name="connsiteX1" fmla="*/ 2897015 w 3503242"/>
              <a:gd name="connsiteY1" fmla="*/ 74175 h 4521087"/>
              <a:gd name="connsiteX2" fmla="*/ 2994058 w 3503242"/>
              <a:gd name="connsiteY2" fmla="*/ 1011672 h 4521087"/>
              <a:gd name="connsiteX3" fmla="*/ 3301462 w 3503242"/>
              <a:gd name="connsiteY3" fmla="*/ 4503502 h 4521087"/>
              <a:gd name="connsiteX4" fmla="*/ 0 w 3503242"/>
              <a:gd name="connsiteY4" fmla="*/ 4521087 h 4521087"/>
              <a:gd name="connsiteX5" fmla="*/ 0 w 3503242"/>
              <a:gd name="connsiteY5" fmla="*/ 56591 h 4521087"/>
              <a:gd name="connsiteX0" fmla="*/ 0 w 3445180"/>
              <a:gd name="connsiteY0" fmla="*/ 56591 h 4521087"/>
              <a:gd name="connsiteX1" fmla="*/ 2897015 w 3445180"/>
              <a:gd name="connsiteY1" fmla="*/ 74175 h 4521087"/>
              <a:gd name="connsiteX2" fmla="*/ 2994058 w 3445180"/>
              <a:gd name="connsiteY2" fmla="*/ 1011672 h 4521087"/>
              <a:gd name="connsiteX3" fmla="*/ 3231124 w 3445180"/>
              <a:gd name="connsiteY3" fmla="*/ 4521087 h 4521087"/>
              <a:gd name="connsiteX4" fmla="*/ 0 w 3445180"/>
              <a:gd name="connsiteY4" fmla="*/ 4521087 h 4521087"/>
              <a:gd name="connsiteX5" fmla="*/ 0 w 3445180"/>
              <a:gd name="connsiteY5" fmla="*/ 56591 h 4521087"/>
              <a:gd name="connsiteX0" fmla="*/ 0 w 3479573"/>
              <a:gd name="connsiteY0" fmla="*/ 56591 h 4521087"/>
              <a:gd name="connsiteX1" fmla="*/ 2897015 w 3479573"/>
              <a:gd name="connsiteY1" fmla="*/ 74175 h 4521087"/>
              <a:gd name="connsiteX2" fmla="*/ 2994058 w 3479573"/>
              <a:gd name="connsiteY2" fmla="*/ 1011672 h 4521087"/>
              <a:gd name="connsiteX3" fmla="*/ 3231124 w 3479573"/>
              <a:gd name="connsiteY3" fmla="*/ 4521087 h 4521087"/>
              <a:gd name="connsiteX4" fmla="*/ 0 w 3479573"/>
              <a:gd name="connsiteY4" fmla="*/ 4521087 h 4521087"/>
              <a:gd name="connsiteX5" fmla="*/ 0 w 3479573"/>
              <a:gd name="connsiteY5" fmla="*/ 56591 h 4521087"/>
              <a:gd name="connsiteX0" fmla="*/ 0 w 3472995"/>
              <a:gd name="connsiteY0" fmla="*/ 58539 h 4523035"/>
              <a:gd name="connsiteX1" fmla="*/ 2897015 w 3472995"/>
              <a:gd name="connsiteY1" fmla="*/ 76123 h 4523035"/>
              <a:gd name="connsiteX2" fmla="*/ 2958889 w 3472995"/>
              <a:gd name="connsiteY2" fmla="*/ 1039997 h 4523035"/>
              <a:gd name="connsiteX3" fmla="*/ 3231124 w 3472995"/>
              <a:gd name="connsiteY3" fmla="*/ 4523035 h 4523035"/>
              <a:gd name="connsiteX4" fmla="*/ 0 w 3472995"/>
              <a:gd name="connsiteY4" fmla="*/ 4523035 h 4523035"/>
              <a:gd name="connsiteX5" fmla="*/ 0 w 3472995"/>
              <a:gd name="connsiteY5" fmla="*/ 58539 h 4523035"/>
              <a:gd name="connsiteX0" fmla="*/ 0 w 3472995"/>
              <a:gd name="connsiteY0" fmla="*/ 91718 h 4556214"/>
              <a:gd name="connsiteX1" fmla="*/ 2861845 w 3472995"/>
              <a:gd name="connsiteY1" fmla="*/ 65341 h 4556214"/>
              <a:gd name="connsiteX2" fmla="*/ 2958889 w 3472995"/>
              <a:gd name="connsiteY2" fmla="*/ 1073176 h 4556214"/>
              <a:gd name="connsiteX3" fmla="*/ 3231124 w 3472995"/>
              <a:gd name="connsiteY3" fmla="*/ 4556214 h 4556214"/>
              <a:gd name="connsiteX4" fmla="*/ 0 w 3472995"/>
              <a:gd name="connsiteY4" fmla="*/ 4556214 h 4556214"/>
              <a:gd name="connsiteX5" fmla="*/ 0 w 3472995"/>
              <a:gd name="connsiteY5" fmla="*/ 91718 h 4556214"/>
              <a:gd name="connsiteX0" fmla="*/ 0 w 3472995"/>
              <a:gd name="connsiteY0" fmla="*/ 26377 h 4490873"/>
              <a:gd name="connsiteX1" fmla="*/ 2861845 w 3472995"/>
              <a:gd name="connsiteY1" fmla="*/ 0 h 4490873"/>
              <a:gd name="connsiteX2" fmla="*/ 2958889 w 3472995"/>
              <a:gd name="connsiteY2" fmla="*/ 1007835 h 4490873"/>
              <a:gd name="connsiteX3" fmla="*/ 3231124 w 3472995"/>
              <a:gd name="connsiteY3" fmla="*/ 4490873 h 4490873"/>
              <a:gd name="connsiteX4" fmla="*/ 0 w 3472995"/>
              <a:gd name="connsiteY4" fmla="*/ 4490873 h 4490873"/>
              <a:gd name="connsiteX5" fmla="*/ 0 w 3472995"/>
              <a:gd name="connsiteY5" fmla="*/ 26377 h 4490873"/>
              <a:gd name="connsiteX0" fmla="*/ 0 w 3509197"/>
              <a:gd name="connsiteY0" fmla="*/ 26377 h 4517250"/>
              <a:gd name="connsiteX1" fmla="*/ 2861845 w 3509197"/>
              <a:gd name="connsiteY1" fmla="*/ 0 h 4517250"/>
              <a:gd name="connsiteX2" fmla="*/ 2958889 w 3509197"/>
              <a:gd name="connsiteY2" fmla="*/ 1007835 h 4517250"/>
              <a:gd name="connsiteX3" fmla="*/ 3275085 w 3509197"/>
              <a:gd name="connsiteY3" fmla="*/ 4517250 h 4517250"/>
              <a:gd name="connsiteX4" fmla="*/ 0 w 3509197"/>
              <a:gd name="connsiteY4" fmla="*/ 4490873 h 4517250"/>
              <a:gd name="connsiteX5" fmla="*/ 0 w 3509197"/>
              <a:gd name="connsiteY5" fmla="*/ 26377 h 4517250"/>
              <a:gd name="connsiteX0" fmla="*/ 0 w 3524437"/>
              <a:gd name="connsiteY0" fmla="*/ 130204 h 4575508"/>
              <a:gd name="connsiteX1" fmla="*/ 2877085 w 3524437"/>
              <a:gd name="connsiteY1" fmla="*/ 58258 h 4575508"/>
              <a:gd name="connsiteX2" fmla="*/ 2974129 w 3524437"/>
              <a:gd name="connsiteY2" fmla="*/ 1066093 h 4575508"/>
              <a:gd name="connsiteX3" fmla="*/ 3290325 w 3524437"/>
              <a:gd name="connsiteY3" fmla="*/ 4575508 h 4575508"/>
              <a:gd name="connsiteX4" fmla="*/ 15240 w 3524437"/>
              <a:gd name="connsiteY4" fmla="*/ 4549131 h 4575508"/>
              <a:gd name="connsiteX5" fmla="*/ 0 w 3524437"/>
              <a:gd name="connsiteY5" fmla="*/ 130204 h 4575508"/>
              <a:gd name="connsiteX0" fmla="*/ 0 w 3524437"/>
              <a:gd name="connsiteY0" fmla="*/ 52199 h 4497503"/>
              <a:gd name="connsiteX1" fmla="*/ 3113305 w 3524437"/>
              <a:gd name="connsiteY1" fmla="*/ 86579 h 4497503"/>
              <a:gd name="connsiteX2" fmla="*/ 2974129 w 3524437"/>
              <a:gd name="connsiteY2" fmla="*/ 988088 h 4497503"/>
              <a:gd name="connsiteX3" fmla="*/ 3290325 w 3524437"/>
              <a:gd name="connsiteY3" fmla="*/ 4497503 h 4497503"/>
              <a:gd name="connsiteX4" fmla="*/ 15240 w 3524437"/>
              <a:gd name="connsiteY4" fmla="*/ 4471126 h 4497503"/>
              <a:gd name="connsiteX5" fmla="*/ 0 w 3524437"/>
              <a:gd name="connsiteY5" fmla="*/ 52199 h 4497503"/>
              <a:gd name="connsiteX0" fmla="*/ 0 w 3524437"/>
              <a:gd name="connsiteY0" fmla="*/ 9703 h 4455007"/>
              <a:gd name="connsiteX1" fmla="*/ 3113305 w 3524437"/>
              <a:gd name="connsiteY1" fmla="*/ 44083 h 4455007"/>
              <a:gd name="connsiteX2" fmla="*/ 2974129 w 3524437"/>
              <a:gd name="connsiteY2" fmla="*/ 945592 h 4455007"/>
              <a:gd name="connsiteX3" fmla="*/ 3290325 w 3524437"/>
              <a:gd name="connsiteY3" fmla="*/ 4455007 h 4455007"/>
              <a:gd name="connsiteX4" fmla="*/ 15240 w 3524437"/>
              <a:gd name="connsiteY4" fmla="*/ 4428630 h 4455007"/>
              <a:gd name="connsiteX5" fmla="*/ 0 w 3524437"/>
              <a:gd name="connsiteY5" fmla="*/ 9703 h 4455007"/>
              <a:gd name="connsiteX0" fmla="*/ 0 w 3528410"/>
              <a:gd name="connsiteY0" fmla="*/ 53269 h 4498573"/>
              <a:gd name="connsiteX1" fmla="*/ 3113305 w 3528410"/>
              <a:gd name="connsiteY1" fmla="*/ 87649 h 4498573"/>
              <a:gd name="connsiteX2" fmla="*/ 2996989 w 3528410"/>
              <a:gd name="connsiteY2" fmla="*/ 1004348 h 4498573"/>
              <a:gd name="connsiteX3" fmla="*/ 3290325 w 3528410"/>
              <a:gd name="connsiteY3" fmla="*/ 4498573 h 4498573"/>
              <a:gd name="connsiteX4" fmla="*/ 15240 w 3528410"/>
              <a:gd name="connsiteY4" fmla="*/ 4472196 h 4498573"/>
              <a:gd name="connsiteX5" fmla="*/ 0 w 3528410"/>
              <a:gd name="connsiteY5" fmla="*/ 53269 h 4498573"/>
              <a:gd name="connsiteX0" fmla="*/ 0 w 3535792"/>
              <a:gd name="connsiteY0" fmla="*/ 53269 h 4498573"/>
              <a:gd name="connsiteX1" fmla="*/ 3113305 w 3535792"/>
              <a:gd name="connsiteY1" fmla="*/ 87649 h 4498573"/>
              <a:gd name="connsiteX2" fmla="*/ 2996989 w 3535792"/>
              <a:gd name="connsiteY2" fmla="*/ 1004348 h 4498573"/>
              <a:gd name="connsiteX3" fmla="*/ 3290325 w 3535792"/>
              <a:gd name="connsiteY3" fmla="*/ 4498573 h 4498573"/>
              <a:gd name="connsiteX4" fmla="*/ 15240 w 3535792"/>
              <a:gd name="connsiteY4" fmla="*/ 4472196 h 4498573"/>
              <a:gd name="connsiteX5" fmla="*/ 0 w 3535792"/>
              <a:gd name="connsiteY5" fmla="*/ 53269 h 4498573"/>
              <a:gd name="connsiteX0" fmla="*/ 0 w 3535792"/>
              <a:gd name="connsiteY0" fmla="*/ 5714 h 4451018"/>
              <a:gd name="connsiteX1" fmla="*/ 3113305 w 3535792"/>
              <a:gd name="connsiteY1" fmla="*/ 40094 h 4451018"/>
              <a:gd name="connsiteX2" fmla="*/ 2996989 w 3535792"/>
              <a:gd name="connsiteY2" fmla="*/ 956793 h 4451018"/>
              <a:gd name="connsiteX3" fmla="*/ 3290325 w 3535792"/>
              <a:gd name="connsiteY3" fmla="*/ 4451018 h 4451018"/>
              <a:gd name="connsiteX4" fmla="*/ 15240 w 3535792"/>
              <a:gd name="connsiteY4" fmla="*/ 4424641 h 4451018"/>
              <a:gd name="connsiteX5" fmla="*/ 0 w 3535792"/>
              <a:gd name="connsiteY5" fmla="*/ 5714 h 4451018"/>
              <a:gd name="connsiteX0" fmla="*/ 0 w 3535792"/>
              <a:gd name="connsiteY0" fmla="*/ 7856 h 4453160"/>
              <a:gd name="connsiteX1" fmla="*/ 3113305 w 3535792"/>
              <a:gd name="connsiteY1" fmla="*/ 42236 h 4453160"/>
              <a:gd name="connsiteX2" fmla="*/ 2996989 w 3535792"/>
              <a:gd name="connsiteY2" fmla="*/ 958935 h 4453160"/>
              <a:gd name="connsiteX3" fmla="*/ 3290325 w 3535792"/>
              <a:gd name="connsiteY3" fmla="*/ 4453160 h 4453160"/>
              <a:gd name="connsiteX4" fmla="*/ 15240 w 3535792"/>
              <a:gd name="connsiteY4" fmla="*/ 4426783 h 4453160"/>
              <a:gd name="connsiteX5" fmla="*/ 0 w 3535792"/>
              <a:gd name="connsiteY5" fmla="*/ 7856 h 4453160"/>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27819 h 4454196"/>
              <a:gd name="connsiteX5" fmla="*/ 0 w 3535792"/>
              <a:gd name="connsiteY5" fmla="*/ 8892 h 4454196"/>
              <a:gd name="connsiteX0" fmla="*/ 0 w 3535792"/>
              <a:gd name="connsiteY0" fmla="*/ 8892 h 4454196"/>
              <a:gd name="connsiteX1" fmla="*/ 3113305 w 3535792"/>
              <a:gd name="connsiteY1" fmla="*/ 43272 h 4454196"/>
              <a:gd name="connsiteX2" fmla="*/ 2996989 w 3535792"/>
              <a:gd name="connsiteY2" fmla="*/ 959971 h 4454196"/>
              <a:gd name="connsiteX3" fmla="*/ 3290325 w 3535792"/>
              <a:gd name="connsiteY3" fmla="*/ 4454196 h 4454196"/>
              <a:gd name="connsiteX4" fmla="*/ 15240 w 3535792"/>
              <a:gd name="connsiteY4" fmla="*/ 4413580 h 4454196"/>
              <a:gd name="connsiteX5" fmla="*/ 0 w 3535792"/>
              <a:gd name="connsiteY5" fmla="*/ 8892 h 4454196"/>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413580 h 4430462"/>
              <a:gd name="connsiteX5" fmla="*/ 0 w 3522561"/>
              <a:gd name="connsiteY5" fmla="*/ 8892 h 4430462"/>
              <a:gd name="connsiteX0" fmla="*/ 0 w 3522561"/>
              <a:gd name="connsiteY0" fmla="*/ 8892 h 4430462"/>
              <a:gd name="connsiteX1" fmla="*/ 3113305 w 3522561"/>
              <a:gd name="connsiteY1" fmla="*/ 43272 h 4430462"/>
              <a:gd name="connsiteX2" fmla="*/ 2996989 w 3522561"/>
              <a:gd name="connsiteY2" fmla="*/ 959971 h 4430462"/>
              <a:gd name="connsiteX3" fmla="*/ 3290325 w 3522561"/>
              <a:gd name="connsiteY3" fmla="*/ 4430462 h 4430462"/>
              <a:gd name="connsiteX4" fmla="*/ 15240 w 3522561"/>
              <a:gd name="connsiteY4" fmla="*/ 4399341 h 4430462"/>
              <a:gd name="connsiteX5" fmla="*/ 0 w 3522561"/>
              <a:gd name="connsiteY5" fmla="*/ 8892 h 4430462"/>
              <a:gd name="connsiteX0" fmla="*/ 0 w 3510347"/>
              <a:gd name="connsiteY0" fmla="*/ 8892 h 4406728"/>
              <a:gd name="connsiteX1" fmla="*/ 3113305 w 3510347"/>
              <a:gd name="connsiteY1" fmla="*/ 43272 h 4406728"/>
              <a:gd name="connsiteX2" fmla="*/ 2996989 w 3510347"/>
              <a:gd name="connsiteY2" fmla="*/ 959971 h 4406728"/>
              <a:gd name="connsiteX3" fmla="*/ 3276038 w 3510347"/>
              <a:gd name="connsiteY3" fmla="*/ 4406728 h 4406728"/>
              <a:gd name="connsiteX4" fmla="*/ 15240 w 3510347"/>
              <a:gd name="connsiteY4" fmla="*/ 4399341 h 4406728"/>
              <a:gd name="connsiteX5" fmla="*/ 0 w 3510347"/>
              <a:gd name="connsiteY5" fmla="*/ 8892 h 440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0347" h="4406728">
                <a:moveTo>
                  <a:pt x="0" y="8892"/>
                </a:moveTo>
                <a:cubicBezTo>
                  <a:pt x="959028" y="-15090"/>
                  <a:pt x="2895747" y="13869"/>
                  <a:pt x="3113305" y="43272"/>
                </a:cubicBezTo>
                <a:cubicBezTo>
                  <a:pt x="3330863" y="72675"/>
                  <a:pt x="2969867" y="232728"/>
                  <a:pt x="2996989" y="959971"/>
                </a:cubicBezTo>
                <a:cubicBezTo>
                  <a:pt x="3024111" y="1687214"/>
                  <a:pt x="3924516" y="2860533"/>
                  <a:pt x="3276038" y="4406728"/>
                </a:cubicBezTo>
                <a:lnTo>
                  <a:pt x="15240" y="4399341"/>
                </a:lnTo>
                <a:lnTo>
                  <a:pt x="0" y="8892"/>
                </a:lnTo>
                <a:close/>
              </a:path>
            </a:pathLst>
          </a:custGeom>
          <a:blipFill>
            <a:blip r:embed="rId3" cstate="print">
              <a:extLst>
                <a:ext uri="{28A0092B-C50C-407E-A947-70E740481C1C}">
                  <a14:useLocalDpi xmlns:a14="http://schemas.microsoft.com/office/drawing/2010/main" val="0"/>
                </a:ext>
              </a:extLst>
            </a:blip>
            <a:srcRect/>
            <a:stretch>
              <a:fillRect l="-76735" t="984" r="-48149" b="-98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FB18B890-B136-BACC-EBA2-7E7E1A3FAD08}"/>
              </a:ext>
            </a:extLst>
          </p:cNvPr>
          <p:cNvSpPr txBox="1"/>
          <p:nvPr/>
        </p:nvSpPr>
        <p:spPr>
          <a:xfrm rot="16200000">
            <a:off x="4960060" y="3905706"/>
            <a:ext cx="2304256" cy="200055"/>
          </a:xfrm>
          <a:prstGeom prst="rect">
            <a:avLst/>
          </a:prstGeom>
          <a:noFill/>
        </p:spPr>
        <p:txBody>
          <a:bodyPr wrap="square" rtlCol="0">
            <a:spAutoFit/>
          </a:bodyPr>
          <a:lstStyle/>
          <a:p>
            <a:r>
              <a:rPr lang="nl-NL" sz="700"/>
              <a:t>© iStockphoto / FG Trade</a:t>
            </a:r>
          </a:p>
        </p:txBody>
      </p:sp>
    </p:spTree>
    <p:extLst>
      <p:ext uri="{BB962C8B-B14F-4D97-AF65-F5344CB8AC3E}">
        <p14:creationId xmlns:p14="http://schemas.microsoft.com/office/powerpoint/2010/main" val="2043718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3735" y="161058"/>
            <a:ext cx="9409160" cy="400110"/>
          </a:xfrm>
          <a:prstGeom prst="rect">
            <a:avLst/>
          </a:prstGeom>
          <a:noFill/>
        </p:spPr>
        <p:txBody>
          <a:bodyPr wrap="square" rtlCol="0">
            <a:spAutoFit/>
          </a:bodyPr>
          <a:lstStyle/>
          <a:p>
            <a:r>
              <a:rPr lang="nl-NL" sz="2000" b="1" dirty="0">
                <a:solidFill>
                  <a:schemeClr val="accent1"/>
                </a:solidFill>
                <a:latin typeface="+mj-lt"/>
              </a:rPr>
              <a:t>Feiten en cijfers: digitale technologieën en psychosociale risico’s</a:t>
            </a:r>
          </a:p>
        </p:txBody>
      </p:sp>
      <p:graphicFrame>
        <p:nvGraphicFramePr>
          <p:cNvPr id="13" name="Chart 1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4271955947"/>
              </p:ext>
            </p:extLst>
          </p:nvPr>
        </p:nvGraphicFramePr>
        <p:xfrm>
          <a:off x="1821518" y="1040290"/>
          <a:ext cx="6333594" cy="3979732"/>
        </p:xfrm>
        <a:graphic>
          <a:graphicData uri="http://schemas.openxmlformats.org/drawingml/2006/chart">
            <c:chart xmlns:c="http://schemas.openxmlformats.org/drawingml/2006/chart" xmlns:r="http://schemas.openxmlformats.org/officeDocument/2006/relationships" r:id="rId3"/>
          </a:graphicData>
        </a:graphic>
      </p:graphicFrame>
      <p:sp>
        <p:nvSpPr>
          <p:cNvPr id="15" name="Τίτλος 1">
            <a:extLst>
              <a:ext uri="{FF2B5EF4-FFF2-40B4-BE49-F238E27FC236}">
                <a16:creationId xmlns:a16="http://schemas.microsoft.com/office/drawing/2014/main" id="{63BC0F4A-E9EB-46D7-9E38-915E0FE9827C}"/>
              </a:ext>
            </a:extLst>
          </p:cNvPr>
          <p:cNvSpPr txBox="1">
            <a:spLocks/>
          </p:cNvSpPr>
          <p:nvPr/>
        </p:nvSpPr>
        <p:spPr>
          <a:xfrm>
            <a:off x="317536" y="686700"/>
            <a:ext cx="8145203" cy="307777"/>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nl-NL" sz="1400" dirty="0">
                <a:solidFill>
                  <a:srgbClr val="899E00"/>
                </a:solidFill>
              </a:rPr>
              <a:t>EU-</a:t>
            </a:r>
            <a:r>
              <a:rPr lang="nl-NL" sz="1400" dirty="0" err="1">
                <a:solidFill>
                  <a:srgbClr val="899E00"/>
                </a:solidFill>
              </a:rPr>
              <a:t>OSHA</a:t>
            </a:r>
            <a:r>
              <a:rPr lang="nl-NL" sz="1400" dirty="0">
                <a:solidFill>
                  <a:srgbClr val="899E00"/>
                </a:solidFill>
              </a:rPr>
              <a:t>, </a:t>
            </a:r>
            <a:r>
              <a:rPr lang="nl-NL" sz="1400" dirty="0" err="1">
                <a:solidFill>
                  <a:srgbClr val="899E00"/>
                </a:solidFill>
              </a:rPr>
              <a:t>ESENER</a:t>
            </a:r>
            <a:r>
              <a:rPr lang="nl-NL" sz="1400" dirty="0">
                <a:solidFill>
                  <a:srgbClr val="899E00"/>
                </a:solidFill>
              </a:rPr>
              <a:t> 2019</a:t>
            </a:r>
          </a:p>
        </p:txBody>
      </p:sp>
      <p:graphicFrame>
        <p:nvGraphicFramePr>
          <p:cNvPr id="3" name="Table 2">
            <a:extLst>
              <a:ext uri="{FF2B5EF4-FFF2-40B4-BE49-F238E27FC236}">
                <a16:creationId xmlns:a16="http://schemas.microsoft.com/office/drawing/2014/main" id="{87DB1018-6BE1-4906-A137-24C207EC06F1}"/>
              </a:ext>
            </a:extLst>
          </p:cNvPr>
          <p:cNvGraphicFramePr>
            <a:graphicFrameLocks noGrp="1"/>
          </p:cNvGraphicFramePr>
          <p:nvPr>
            <p:extLst>
              <p:ext uri="{D42A27DB-BD31-4B8C-83A1-F6EECF244321}">
                <p14:modId xmlns:p14="http://schemas.microsoft.com/office/powerpoint/2010/main" val="3280181105"/>
              </p:ext>
            </p:extLst>
          </p:nvPr>
        </p:nvGraphicFramePr>
        <p:xfrm>
          <a:off x="380068" y="1293016"/>
          <a:ext cx="2882900" cy="3300414"/>
        </p:xfrm>
        <a:graphic>
          <a:graphicData uri="http://schemas.openxmlformats.org/drawingml/2006/table">
            <a:tbl>
              <a:tblPr>
                <a:tableStyleId>{5C22544A-7EE6-4342-B048-85BDC9FD1C3A}</a:tableStyleId>
              </a:tblPr>
              <a:tblGrid>
                <a:gridCol w="2031692">
                  <a:extLst>
                    <a:ext uri="{9D8B030D-6E8A-4147-A177-3AD203B41FA5}">
                      <a16:colId xmlns:a16="http://schemas.microsoft.com/office/drawing/2014/main" val="2964977439"/>
                    </a:ext>
                  </a:extLst>
                </a:gridCol>
                <a:gridCol w="851208">
                  <a:extLst>
                    <a:ext uri="{9D8B030D-6E8A-4147-A177-3AD203B41FA5}">
                      <a16:colId xmlns:a16="http://schemas.microsoft.com/office/drawing/2014/main" val="1382755800"/>
                    </a:ext>
                  </a:extLst>
                </a:gridCol>
              </a:tblGrid>
              <a:tr h="338504">
                <a:tc rowSpan="2">
                  <a:txBody>
                    <a:bodyPr/>
                    <a:lstStyle/>
                    <a:p>
                      <a:pPr algn="l" fontAlgn="ctr"/>
                      <a:r>
                        <a:rPr lang="nl-NL" sz="900" b="1" u="none" strike="noStrike">
                          <a:effectLst/>
                        </a:rPr>
                        <a:t>Pc’s op vaste plaatsen</a:t>
                      </a:r>
                    </a:p>
                  </a:txBody>
                  <a:tcPr marL="9525" marR="9525" marT="9525" marB="0" anchor="ctr"/>
                </a:tc>
                <a:tc>
                  <a:txBody>
                    <a:bodyPr/>
                    <a:lstStyle/>
                    <a:p>
                      <a:pPr algn="ctr" fontAlgn="ctr"/>
                      <a:r>
                        <a:rPr lang="nl-NL" sz="900" u="none" strike="noStrike">
                          <a:effectLst/>
                        </a:rPr>
                        <a:t>Niet aanwezig</a:t>
                      </a:r>
                    </a:p>
                  </a:txBody>
                  <a:tcPr marL="9525" marR="9525" marT="9525" marB="0" anchor="ctr"/>
                </a:tc>
                <a:extLst>
                  <a:ext uri="{0D108BD9-81ED-4DB2-BD59-A6C34878D82A}">
                    <a16:rowId xmlns:a16="http://schemas.microsoft.com/office/drawing/2014/main" val="3227382304"/>
                  </a:ext>
                </a:extLst>
              </a:tr>
              <a:tr h="211565">
                <a:tc vMerge="1">
                  <a:txBody>
                    <a:bodyPr/>
                    <a:lstStyle/>
                    <a:p>
                      <a:endParaRPr lang="en-GB"/>
                    </a:p>
                  </a:txBody>
                  <a:tcPr/>
                </a:tc>
                <a:tc>
                  <a:txBody>
                    <a:bodyPr/>
                    <a:lstStyle/>
                    <a:p>
                      <a:pPr algn="ctr" fontAlgn="ctr"/>
                      <a:r>
                        <a:rPr lang="nl-NL" sz="900" u="none" strike="noStrike">
                          <a:effectLst/>
                        </a:rPr>
                        <a:t>Aanwezig</a:t>
                      </a:r>
                    </a:p>
                  </a:txBody>
                  <a:tcPr marL="9525" marR="9525" marT="9525" marB="0" anchor="ctr"/>
                </a:tc>
                <a:extLst>
                  <a:ext uri="{0D108BD9-81ED-4DB2-BD59-A6C34878D82A}">
                    <a16:rowId xmlns:a16="http://schemas.microsoft.com/office/drawing/2014/main" val="3340623199"/>
                  </a:ext>
                </a:extLst>
              </a:tr>
              <a:tr h="338504">
                <a:tc rowSpan="2">
                  <a:txBody>
                    <a:bodyPr/>
                    <a:lstStyle/>
                    <a:p>
                      <a:pPr algn="l" fontAlgn="ctr"/>
                      <a:r>
                        <a:rPr lang="nl-NL" sz="900" b="1" u="none" strike="noStrike" dirty="0">
                          <a:effectLst/>
                        </a:rPr>
                        <a:t>Laptops, tablets, smartphones of </a:t>
                      </a:r>
                      <a:br>
                        <a:rPr lang="nl-NL" sz="900" b="1" u="none" strike="noStrike" dirty="0">
                          <a:effectLst/>
                        </a:rPr>
                      </a:br>
                      <a:r>
                        <a:rPr lang="nl-NL" sz="900" b="1" u="none" strike="noStrike" dirty="0">
                          <a:effectLst/>
                        </a:rPr>
                        <a:t>andere mobiele computerapparatuur</a:t>
                      </a:r>
                    </a:p>
                  </a:txBody>
                  <a:tcPr marL="9525" marR="9525" marT="9525" marB="0" anchor="ctr"/>
                </a:tc>
                <a:tc>
                  <a:txBody>
                    <a:bodyPr/>
                    <a:lstStyle/>
                    <a:p>
                      <a:pPr algn="ctr" fontAlgn="ctr"/>
                      <a:r>
                        <a:rPr lang="nl-NL" sz="900" u="none" strike="noStrike">
                          <a:effectLst/>
                        </a:rPr>
                        <a:t>Niet aanwezig</a:t>
                      </a:r>
                    </a:p>
                  </a:txBody>
                  <a:tcPr marL="9525" marR="9525" marT="9525" marB="0" anchor="ctr"/>
                </a:tc>
                <a:extLst>
                  <a:ext uri="{0D108BD9-81ED-4DB2-BD59-A6C34878D82A}">
                    <a16:rowId xmlns:a16="http://schemas.microsoft.com/office/drawing/2014/main" val="334489450"/>
                  </a:ext>
                </a:extLst>
              </a:tr>
              <a:tr h="211565">
                <a:tc vMerge="1">
                  <a:txBody>
                    <a:bodyPr/>
                    <a:lstStyle/>
                    <a:p>
                      <a:endParaRPr lang="en-GB"/>
                    </a:p>
                  </a:txBody>
                  <a:tcPr/>
                </a:tc>
                <a:tc>
                  <a:txBody>
                    <a:bodyPr/>
                    <a:lstStyle/>
                    <a:p>
                      <a:pPr algn="ctr" fontAlgn="ctr"/>
                      <a:r>
                        <a:rPr lang="nl-NL" sz="900" u="none" strike="noStrike">
                          <a:effectLst/>
                        </a:rPr>
                        <a:t>Aanwezig</a:t>
                      </a:r>
                    </a:p>
                  </a:txBody>
                  <a:tcPr marL="9525" marR="9525" marT="9525" marB="0" anchor="ctr"/>
                </a:tc>
                <a:extLst>
                  <a:ext uri="{0D108BD9-81ED-4DB2-BD59-A6C34878D82A}">
                    <a16:rowId xmlns:a16="http://schemas.microsoft.com/office/drawing/2014/main" val="3887665122"/>
                  </a:ext>
                </a:extLst>
              </a:tr>
              <a:tr h="338504">
                <a:tc rowSpan="2">
                  <a:txBody>
                    <a:bodyPr/>
                    <a:lstStyle/>
                    <a:p>
                      <a:pPr algn="l" fontAlgn="ctr"/>
                      <a:r>
                        <a:rPr lang="nl-NL" sz="900" b="1" u="none" strike="noStrike">
                          <a:effectLst/>
                        </a:rPr>
                        <a:t>Meewerkende robots (cobots)</a:t>
                      </a:r>
                    </a:p>
                  </a:txBody>
                  <a:tcPr marL="9525" marR="9525" marT="9525" marB="0" anchor="ctr"/>
                </a:tc>
                <a:tc>
                  <a:txBody>
                    <a:bodyPr/>
                    <a:lstStyle/>
                    <a:p>
                      <a:pPr algn="ctr" fontAlgn="ctr"/>
                      <a:r>
                        <a:rPr lang="nl-NL" sz="900" u="none" strike="noStrike">
                          <a:effectLst/>
                        </a:rPr>
                        <a:t>Niet aanwezig</a:t>
                      </a:r>
                    </a:p>
                  </a:txBody>
                  <a:tcPr marL="9525" marR="9525" marT="9525" marB="0" anchor="ctr"/>
                </a:tc>
                <a:extLst>
                  <a:ext uri="{0D108BD9-81ED-4DB2-BD59-A6C34878D82A}">
                    <a16:rowId xmlns:a16="http://schemas.microsoft.com/office/drawing/2014/main" val="363743176"/>
                  </a:ext>
                </a:extLst>
              </a:tr>
              <a:tr h="211565">
                <a:tc vMerge="1">
                  <a:txBody>
                    <a:bodyPr/>
                    <a:lstStyle/>
                    <a:p>
                      <a:endParaRPr lang="en-GB"/>
                    </a:p>
                  </a:txBody>
                  <a:tcPr/>
                </a:tc>
                <a:tc>
                  <a:txBody>
                    <a:bodyPr/>
                    <a:lstStyle/>
                    <a:p>
                      <a:pPr algn="ctr" fontAlgn="ctr"/>
                      <a:r>
                        <a:rPr lang="nl-NL" sz="900" u="none" strike="noStrike">
                          <a:effectLst/>
                        </a:rPr>
                        <a:t>Aanwezig</a:t>
                      </a:r>
                    </a:p>
                  </a:txBody>
                  <a:tcPr marL="9525" marR="9525" marT="9525" marB="0" anchor="ctr"/>
                </a:tc>
                <a:extLst>
                  <a:ext uri="{0D108BD9-81ED-4DB2-BD59-A6C34878D82A}">
                    <a16:rowId xmlns:a16="http://schemas.microsoft.com/office/drawing/2014/main" val="3024117683"/>
                  </a:ext>
                </a:extLst>
              </a:tr>
              <a:tr h="338504">
                <a:tc rowSpan="2">
                  <a:txBody>
                    <a:bodyPr/>
                    <a:lstStyle/>
                    <a:p>
                      <a:pPr algn="l" fontAlgn="ctr"/>
                      <a:r>
                        <a:rPr lang="nl-NL" sz="900" b="1" u="none" strike="noStrike">
                          <a:effectLst/>
                        </a:rPr>
                        <a:t>Machines, systemen of computers die de inhoud of het tempo van het werk bepalen</a:t>
                      </a:r>
                    </a:p>
                  </a:txBody>
                  <a:tcPr marL="9525" marR="9525" marT="9525" marB="0" anchor="ctr"/>
                </a:tc>
                <a:tc>
                  <a:txBody>
                    <a:bodyPr/>
                    <a:lstStyle/>
                    <a:p>
                      <a:pPr algn="ctr" fontAlgn="ctr"/>
                      <a:r>
                        <a:rPr lang="nl-NL" sz="900" u="none" strike="noStrike">
                          <a:effectLst/>
                        </a:rPr>
                        <a:t>Niet aanwezig</a:t>
                      </a:r>
                    </a:p>
                  </a:txBody>
                  <a:tcPr marL="9525" marR="9525" marT="9525" marB="0" anchor="ctr"/>
                </a:tc>
                <a:extLst>
                  <a:ext uri="{0D108BD9-81ED-4DB2-BD59-A6C34878D82A}">
                    <a16:rowId xmlns:a16="http://schemas.microsoft.com/office/drawing/2014/main" val="1391723234"/>
                  </a:ext>
                </a:extLst>
              </a:tr>
              <a:tr h="211565">
                <a:tc vMerge="1">
                  <a:txBody>
                    <a:bodyPr/>
                    <a:lstStyle/>
                    <a:p>
                      <a:endParaRPr lang="en-GB"/>
                    </a:p>
                  </a:txBody>
                  <a:tcPr/>
                </a:tc>
                <a:tc>
                  <a:txBody>
                    <a:bodyPr/>
                    <a:lstStyle/>
                    <a:p>
                      <a:pPr algn="ctr" fontAlgn="ctr"/>
                      <a:r>
                        <a:rPr lang="nl-NL" sz="900" u="none" strike="noStrike">
                          <a:effectLst/>
                        </a:rPr>
                        <a:t>Aanwezig</a:t>
                      </a:r>
                    </a:p>
                  </a:txBody>
                  <a:tcPr marL="9525" marR="9525" marT="9525" marB="0" anchor="ctr"/>
                </a:tc>
                <a:extLst>
                  <a:ext uri="{0D108BD9-81ED-4DB2-BD59-A6C34878D82A}">
                    <a16:rowId xmlns:a16="http://schemas.microsoft.com/office/drawing/2014/main" val="3976748327"/>
                  </a:ext>
                </a:extLst>
              </a:tr>
              <a:tr h="338504">
                <a:tc rowSpan="2">
                  <a:txBody>
                    <a:bodyPr/>
                    <a:lstStyle/>
                    <a:p>
                      <a:pPr algn="l" fontAlgn="ctr"/>
                      <a:r>
                        <a:rPr lang="nl-NL" sz="900" b="1" u="none" strike="noStrike" dirty="0">
                          <a:effectLst/>
                        </a:rPr>
                        <a:t>Machines, systemen of computers </a:t>
                      </a:r>
                      <a:br>
                        <a:rPr lang="nl-NL" sz="900" b="1" u="none" strike="noStrike" dirty="0">
                          <a:effectLst/>
                        </a:rPr>
                      </a:br>
                      <a:r>
                        <a:rPr lang="nl-NL" sz="900" b="1" u="none" strike="noStrike" dirty="0">
                          <a:effectLst/>
                        </a:rPr>
                        <a:t>die de prestaties van werknemers controleren</a:t>
                      </a:r>
                    </a:p>
                  </a:txBody>
                  <a:tcPr marL="9525" marR="9525" marT="9525" marB="0" anchor="ctr"/>
                </a:tc>
                <a:tc>
                  <a:txBody>
                    <a:bodyPr/>
                    <a:lstStyle/>
                    <a:p>
                      <a:pPr algn="ctr" fontAlgn="ctr"/>
                      <a:r>
                        <a:rPr lang="nl-NL" sz="900" u="none" strike="noStrike">
                          <a:effectLst/>
                        </a:rPr>
                        <a:t>Niet aanwezig</a:t>
                      </a:r>
                    </a:p>
                  </a:txBody>
                  <a:tcPr marL="9525" marR="9525" marT="9525" marB="0" anchor="ctr"/>
                </a:tc>
                <a:extLst>
                  <a:ext uri="{0D108BD9-81ED-4DB2-BD59-A6C34878D82A}">
                    <a16:rowId xmlns:a16="http://schemas.microsoft.com/office/drawing/2014/main" val="594843434"/>
                  </a:ext>
                </a:extLst>
              </a:tr>
              <a:tr h="211565">
                <a:tc vMerge="1">
                  <a:txBody>
                    <a:bodyPr/>
                    <a:lstStyle/>
                    <a:p>
                      <a:endParaRPr lang="en-GB"/>
                    </a:p>
                  </a:txBody>
                  <a:tcPr/>
                </a:tc>
                <a:tc>
                  <a:txBody>
                    <a:bodyPr/>
                    <a:lstStyle/>
                    <a:p>
                      <a:pPr algn="ctr" fontAlgn="ctr"/>
                      <a:r>
                        <a:rPr lang="nl-NL" sz="900" u="none" strike="noStrike">
                          <a:effectLst/>
                        </a:rPr>
                        <a:t>Aanwezig</a:t>
                      </a:r>
                    </a:p>
                  </a:txBody>
                  <a:tcPr marL="9525" marR="9525" marT="9525" marB="0" anchor="ctr"/>
                </a:tc>
                <a:extLst>
                  <a:ext uri="{0D108BD9-81ED-4DB2-BD59-A6C34878D82A}">
                    <a16:rowId xmlns:a16="http://schemas.microsoft.com/office/drawing/2014/main" val="3135333647"/>
                  </a:ext>
                </a:extLst>
              </a:tr>
              <a:tr h="338504">
                <a:tc rowSpan="2">
                  <a:txBody>
                    <a:bodyPr/>
                    <a:lstStyle/>
                    <a:p>
                      <a:pPr algn="l" fontAlgn="ctr"/>
                      <a:r>
                        <a:rPr lang="nl-NL" sz="900" b="1" u="none" strike="noStrike" dirty="0">
                          <a:effectLst/>
                        </a:rPr>
                        <a:t>Wearables</a:t>
                      </a:r>
                    </a:p>
                  </a:txBody>
                  <a:tcPr marL="9525" marR="9525" marT="9525" marB="0" anchor="ctr"/>
                </a:tc>
                <a:tc>
                  <a:txBody>
                    <a:bodyPr/>
                    <a:lstStyle/>
                    <a:p>
                      <a:pPr algn="ctr" fontAlgn="ctr"/>
                      <a:r>
                        <a:rPr lang="nl-NL" sz="900" u="none" strike="noStrike">
                          <a:effectLst/>
                        </a:rPr>
                        <a:t>Niet aanwezig</a:t>
                      </a:r>
                    </a:p>
                  </a:txBody>
                  <a:tcPr marL="9525" marR="9525" marT="9525" marB="0" anchor="ctr"/>
                </a:tc>
                <a:extLst>
                  <a:ext uri="{0D108BD9-81ED-4DB2-BD59-A6C34878D82A}">
                    <a16:rowId xmlns:a16="http://schemas.microsoft.com/office/drawing/2014/main" val="1828061025"/>
                  </a:ext>
                </a:extLst>
              </a:tr>
              <a:tr h="211565">
                <a:tc vMerge="1">
                  <a:txBody>
                    <a:bodyPr/>
                    <a:lstStyle/>
                    <a:p>
                      <a:endParaRPr lang="en-GB"/>
                    </a:p>
                  </a:txBody>
                  <a:tcPr/>
                </a:tc>
                <a:tc>
                  <a:txBody>
                    <a:bodyPr/>
                    <a:lstStyle/>
                    <a:p>
                      <a:pPr algn="ctr" fontAlgn="ctr"/>
                      <a:r>
                        <a:rPr lang="nl-NL" sz="900" u="none" strike="noStrike" dirty="0">
                          <a:effectLst/>
                        </a:rPr>
                        <a:t>Aanwezig</a:t>
                      </a:r>
                    </a:p>
                  </a:txBody>
                  <a:tcPr marL="9525" marR="9525" marT="9525" marB="0" anchor="ctr"/>
                </a:tc>
                <a:extLst>
                  <a:ext uri="{0D108BD9-81ED-4DB2-BD59-A6C34878D82A}">
                    <a16:rowId xmlns:a16="http://schemas.microsoft.com/office/drawing/2014/main" val="4106336053"/>
                  </a:ext>
                </a:extLst>
              </a:tr>
            </a:tbl>
          </a:graphicData>
        </a:graphic>
      </p:graphicFrame>
      <p:sp>
        <p:nvSpPr>
          <p:cNvPr id="6" name="TextBox 5">
            <a:extLst>
              <a:ext uri="{FF2B5EF4-FFF2-40B4-BE49-F238E27FC236}">
                <a16:creationId xmlns:a16="http://schemas.microsoft.com/office/drawing/2014/main" id="{A3E5EC7F-8988-4237-B483-D11D58965220}"/>
              </a:ext>
            </a:extLst>
          </p:cNvPr>
          <p:cNvSpPr txBox="1"/>
          <p:nvPr/>
        </p:nvSpPr>
        <p:spPr>
          <a:xfrm flipH="1">
            <a:off x="6835700" y="699542"/>
            <a:ext cx="1990764" cy="1169551"/>
          </a:xfrm>
          <a:prstGeom prst="rect">
            <a:avLst/>
          </a:prstGeom>
          <a:noFill/>
          <a:ln w="28575">
            <a:solidFill>
              <a:srgbClr val="FF0000"/>
            </a:solidFill>
          </a:ln>
        </p:spPr>
        <p:txBody>
          <a:bodyPr wrap="square" rtlCol="0">
            <a:spAutoFit/>
          </a:bodyPr>
          <a:lstStyle/>
          <a:p>
            <a:pPr algn="ctr"/>
            <a:r>
              <a:rPr lang="nl-NL" sz="1400" dirty="0">
                <a:solidFill>
                  <a:srgbClr val="FF0000"/>
                </a:solidFill>
                <a:latin typeface="Arial" panose="020B0604020202020204" pitchFamily="34" charset="0"/>
                <a:cs typeface="Arial" panose="020B0604020202020204" pitchFamily="34" charset="0"/>
              </a:rPr>
              <a:t>Wanneer er technologie aanwezig is, is de kans groter dat er psychosociale risico’s worden gemeld</a:t>
            </a:r>
          </a:p>
        </p:txBody>
      </p:sp>
      <p:sp>
        <p:nvSpPr>
          <p:cNvPr id="4" name="Arrow: Left 3">
            <a:extLst>
              <a:ext uri="{FF2B5EF4-FFF2-40B4-BE49-F238E27FC236}">
                <a16:creationId xmlns:a16="http://schemas.microsoft.com/office/drawing/2014/main" id="{D5B78FDE-91BF-4ADD-A290-D1EB1E86190F}"/>
              </a:ext>
            </a:extLst>
          </p:cNvPr>
          <p:cNvSpPr/>
          <p:nvPr/>
        </p:nvSpPr>
        <p:spPr>
          <a:xfrm>
            <a:off x="6316945" y="1620700"/>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0" name="Arrow: Left 19">
            <a:extLst>
              <a:ext uri="{FF2B5EF4-FFF2-40B4-BE49-F238E27FC236}">
                <a16:creationId xmlns:a16="http://schemas.microsoft.com/office/drawing/2014/main" id="{DB5120F9-7269-42A6-B1C4-17EF2AD1D7C7}"/>
              </a:ext>
            </a:extLst>
          </p:cNvPr>
          <p:cNvSpPr/>
          <p:nvPr/>
        </p:nvSpPr>
        <p:spPr>
          <a:xfrm>
            <a:off x="6525698" y="2197766"/>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1" name="Arrow: Left 20">
            <a:extLst>
              <a:ext uri="{FF2B5EF4-FFF2-40B4-BE49-F238E27FC236}">
                <a16:creationId xmlns:a16="http://schemas.microsoft.com/office/drawing/2014/main" id="{EC7E4A79-0B1F-4E5B-AA46-BA995E291598}"/>
              </a:ext>
            </a:extLst>
          </p:cNvPr>
          <p:cNvSpPr/>
          <p:nvPr/>
        </p:nvSpPr>
        <p:spPr>
          <a:xfrm>
            <a:off x="6981218" y="2746154"/>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Arrow: Left 21">
            <a:extLst>
              <a:ext uri="{FF2B5EF4-FFF2-40B4-BE49-F238E27FC236}">
                <a16:creationId xmlns:a16="http://schemas.microsoft.com/office/drawing/2014/main" id="{88E065C1-DA1F-41F7-903E-E78FE20712C9}"/>
              </a:ext>
            </a:extLst>
          </p:cNvPr>
          <p:cNvSpPr/>
          <p:nvPr/>
        </p:nvSpPr>
        <p:spPr>
          <a:xfrm>
            <a:off x="7113729" y="329842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3" name="Arrow: Left 22">
            <a:extLst>
              <a:ext uri="{FF2B5EF4-FFF2-40B4-BE49-F238E27FC236}">
                <a16:creationId xmlns:a16="http://schemas.microsoft.com/office/drawing/2014/main" id="{58EA97AF-DCC1-4263-8DBA-C92D040E5A7C}"/>
              </a:ext>
            </a:extLst>
          </p:cNvPr>
          <p:cNvSpPr/>
          <p:nvPr/>
        </p:nvSpPr>
        <p:spPr>
          <a:xfrm>
            <a:off x="7398724" y="3877058"/>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4" name="Arrow: Left 23">
            <a:extLst>
              <a:ext uri="{FF2B5EF4-FFF2-40B4-BE49-F238E27FC236}">
                <a16:creationId xmlns:a16="http://schemas.microsoft.com/office/drawing/2014/main" id="{B5917B50-BCB9-4C58-A8EC-21E1C2A0518E}"/>
              </a:ext>
            </a:extLst>
          </p:cNvPr>
          <p:cNvSpPr/>
          <p:nvPr/>
        </p:nvSpPr>
        <p:spPr>
          <a:xfrm>
            <a:off x="7189971" y="4399273"/>
            <a:ext cx="417506" cy="197069"/>
          </a:xfrm>
          <a:prstGeom prst="lef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Τίτλος 1">
            <a:extLst>
              <a:ext uri="{FF2B5EF4-FFF2-40B4-BE49-F238E27FC236}">
                <a16:creationId xmlns:a16="http://schemas.microsoft.com/office/drawing/2014/main" id="{FC0EBDB5-1B65-41FA-86A2-21A098FFCDDD}"/>
              </a:ext>
            </a:extLst>
          </p:cNvPr>
          <p:cNvSpPr txBox="1">
            <a:spLocks/>
          </p:cNvSpPr>
          <p:nvPr/>
        </p:nvSpPr>
        <p:spPr>
          <a:xfrm>
            <a:off x="353180" y="922104"/>
            <a:ext cx="6482520" cy="400110"/>
          </a:xfrm>
          <a:prstGeom prst="rect">
            <a:avLst/>
          </a:prstGeom>
        </p:spPr>
        <p:txBody>
          <a:bodyPr vert="horz" wrap="square"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nl-NL" sz="1000" dirty="0">
                <a:solidFill>
                  <a:schemeClr val="accent1"/>
                </a:solidFill>
                <a:latin typeface="Arial" panose="020B0604020202020204" pitchFamily="34" charset="0"/>
                <a:ea typeface="SimSun" panose="02010600030101010101" pitchFamily="2" charset="-122"/>
                <a:cs typeface="Times New Roman" panose="02020603050405020304" pitchFamily="18" charset="0"/>
              </a:rPr>
              <a:t>Werkplekken waarbij melding wordt gemaakt van psychosociale risico’s door de aanwezigheid van digitale technologie, EU-27</a:t>
            </a:r>
          </a:p>
        </p:txBody>
      </p:sp>
      <p:sp>
        <p:nvSpPr>
          <p:cNvPr id="2" name="TextBox 1">
            <a:extLst>
              <a:ext uri="{FF2B5EF4-FFF2-40B4-BE49-F238E27FC236}">
                <a16:creationId xmlns:a16="http://schemas.microsoft.com/office/drawing/2014/main" id="{67E0387E-EE01-4654-9D7F-801A5A3BA54E}"/>
              </a:ext>
            </a:extLst>
          </p:cNvPr>
          <p:cNvSpPr txBox="1"/>
          <p:nvPr/>
        </p:nvSpPr>
        <p:spPr>
          <a:xfrm>
            <a:off x="2318222" y="4612611"/>
            <a:ext cx="1796330" cy="215444"/>
          </a:xfrm>
          <a:prstGeom prst="rect">
            <a:avLst/>
          </a:prstGeom>
          <a:solidFill>
            <a:schemeClr val="bg1"/>
          </a:solidFill>
          <a:ln>
            <a:noFill/>
          </a:ln>
        </p:spPr>
        <p:txBody>
          <a:bodyPr wrap="square" rtlCol="0">
            <a:spAutoFit/>
          </a:bodyPr>
          <a:lstStyle/>
          <a:p>
            <a:r>
              <a:rPr lang="nl-NL" sz="800" b="1" dirty="0"/>
              <a:t>Tijdsdruk</a:t>
            </a:r>
          </a:p>
        </p:txBody>
      </p:sp>
      <p:sp>
        <p:nvSpPr>
          <p:cNvPr id="16" name="TextBox 15">
            <a:extLst>
              <a:ext uri="{FF2B5EF4-FFF2-40B4-BE49-F238E27FC236}">
                <a16:creationId xmlns:a16="http://schemas.microsoft.com/office/drawing/2014/main" id="{87FF8A46-15FF-4F4A-B339-F9E3FEF34DB2}"/>
              </a:ext>
            </a:extLst>
          </p:cNvPr>
          <p:cNvSpPr txBox="1"/>
          <p:nvPr/>
        </p:nvSpPr>
        <p:spPr>
          <a:xfrm>
            <a:off x="2318222" y="4803998"/>
            <a:ext cx="1796330" cy="215444"/>
          </a:xfrm>
          <a:prstGeom prst="rect">
            <a:avLst/>
          </a:prstGeom>
          <a:solidFill>
            <a:schemeClr val="bg1"/>
          </a:solidFill>
          <a:ln>
            <a:noFill/>
          </a:ln>
        </p:spPr>
        <p:txBody>
          <a:bodyPr wrap="square" rtlCol="0">
            <a:spAutoFit/>
          </a:bodyPr>
          <a:lstStyle/>
          <a:p>
            <a:r>
              <a:rPr lang="nl-NL" sz="800" b="1" dirty="0"/>
              <a:t>Baanonzekerheid</a:t>
            </a:r>
          </a:p>
        </p:txBody>
      </p:sp>
      <p:sp>
        <p:nvSpPr>
          <p:cNvPr id="17" name="TextBox 16">
            <a:extLst>
              <a:ext uri="{FF2B5EF4-FFF2-40B4-BE49-F238E27FC236}">
                <a16:creationId xmlns:a16="http://schemas.microsoft.com/office/drawing/2014/main" id="{33CE84BF-5795-404D-AA38-003A3BA729CA}"/>
              </a:ext>
            </a:extLst>
          </p:cNvPr>
          <p:cNvSpPr txBox="1"/>
          <p:nvPr/>
        </p:nvSpPr>
        <p:spPr>
          <a:xfrm>
            <a:off x="5220072" y="4612611"/>
            <a:ext cx="2664296" cy="215444"/>
          </a:xfrm>
          <a:prstGeom prst="rect">
            <a:avLst/>
          </a:prstGeom>
          <a:solidFill>
            <a:schemeClr val="bg1"/>
          </a:solidFill>
          <a:ln>
            <a:noFill/>
          </a:ln>
        </p:spPr>
        <p:txBody>
          <a:bodyPr wrap="square" rtlCol="0">
            <a:spAutoFit/>
          </a:bodyPr>
          <a:lstStyle/>
          <a:p>
            <a:r>
              <a:rPr lang="nl-NL" sz="800" b="1" dirty="0"/>
              <a:t>Gebrekkige communicatie of samenwerking</a:t>
            </a:r>
          </a:p>
        </p:txBody>
      </p:sp>
      <p:sp>
        <p:nvSpPr>
          <p:cNvPr id="19" name="TextBox 18">
            <a:extLst>
              <a:ext uri="{FF2B5EF4-FFF2-40B4-BE49-F238E27FC236}">
                <a16:creationId xmlns:a16="http://schemas.microsoft.com/office/drawing/2014/main" id="{7841227B-243D-49EB-AACF-E15F80768975}"/>
              </a:ext>
            </a:extLst>
          </p:cNvPr>
          <p:cNvSpPr txBox="1"/>
          <p:nvPr/>
        </p:nvSpPr>
        <p:spPr>
          <a:xfrm>
            <a:off x="5225678" y="4802673"/>
            <a:ext cx="2664296" cy="215444"/>
          </a:xfrm>
          <a:prstGeom prst="rect">
            <a:avLst/>
          </a:prstGeom>
          <a:solidFill>
            <a:schemeClr val="bg1"/>
          </a:solidFill>
          <a:ln>
            <a:noFill/>
          </a:ln>
        </p:spPr>
        <p:txBody>
          <a:bodyPr wrap="square" rtlCol="0">
            <a:spAutoFit/>
          </a:bodyPr>
          <a:lstStyle/>
          <a:p>
            <a:r>
              <a:rPr lang="nl-NL" sz="800" b="1"/>
              <a:t>Lange of onregelmatige werktijden</a:t>
            </a:r>
          </a:p>
        </p:txBody>
      </p:sp>
    </p:spTree>
    <p:extLst>
      <p:ext uri="{BB962C8B-B14F-4D97-AF65-F5344CB8AC3E}">
        <p14:creationId xmlns:p14="http://schemas.microsoft.com/office/powerpoint/2010/main" val="4081777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051D-DB8E-48C5-944F-067F88DC7208}"/>
              </a:ext>
            </a:extLst>
          </p:cNvPr>
          <p:cNvSpPr>
            <a:spLocks noGrp="1"/>
          </p:cNvSpPr>
          <p:nvPr>
            <p:ph type="title"/>
          </p:nvPr>
        </p:nvSpPr>
        <p:spPr>
          <a:xfrm>
            <a:off x="450001" y="118545"/>
            <a:ext cx="8154447" cy="400110"/>
          </a:xfrm>
        </p:spPr>
        <p:txBody>
          <a:bodyPr>
            <a:spAutoFit/>
          </a:bodyPr>
          <a:lstStyle/>
          <a:p>
            <a:r>
              <a:rPr lang="nl-NL" sz="2000" b="1" dirty="0">
                <a:solidFill>
                  <a:srgbClr val="003399"/>
                </a:solidFill>
                <a:ea typeface="Verdana" panose="020B0604030504040204" pitchFamily="34" charset="0"/>
              </a:rPr>
              <a:t>Feiten en cijfers – blootstelling aan psychosociale risico’s</a:t>
            </a:r>
          </a:p>
        </p:txBody>
      </p:sp>
      <p:sp>
        <p:nvSpPr>
          <p:cNvPr id="3" name="Content Placeholder 2">
            <a:extLst>
              <a:ext uri="{FF2B5EF4-FFF2-40B4-BE49-F238E27FC236}">
                <a16:creationId xmlns:a16="http://schemas.microsoft.com/office/drawing/2014/main" id="{32649AD3-9714-B417-F098-C2603937F3A0}"/>
              </a:ext>
            </a:extLst>
          </p:cNvPr>
          <p:cNvSpPr>
            <a:spLocks noGrp="1"/>
          </p:cNvSpPr>
          <p:nvPr>
            <p:ph sz="half" idx="1"/>
          </p:nvPr>
        </p:nvSpPr>
        <p:spPr>
          <a:xfrm>
            <a:off x="395536" y="870966"/>
            <a:ext cx="8208912" cy="3154710"/>
          </a:xfrm>
        </p:spPr>
        <p:txBody>
          <a:bodyPr>
            <a:spAutoFit/>
          </a:bodyPr>
          <a:lstStyle/>
          <a:p>
            <a:pPr marL="0" indent="0">
              <a:spcBef>
                <a:spcPts val="0"/>
              </a:spcBef>
              <a:buNone/>
            </a:pPr>
            <a:r>
              <a:rPr lang="nl-NL" sz="1800" dirty="0">
                <a:solidFill>
                  <a:schemeClr val="accent1"/>
                </a:solidFill>
              </a:rPr>
              <a:t>Waar digitale technologieën…</a:t>
            </a:r>
          </a:p>
          <a:p>
            <a:pPr marL="531813" indent="-173038">
              <a:spcBef>
                <a:spcPts val="600"/>
              </a:spcBef>
            </a:pPr>
            <a:r>
              <a:rPr lang="nl-NL" sz="1800" b="0" dirty="0">
                <a:solidFill>
                  <a:schemeClr val="tx1"/>
                </a:solidFill>
              </a:rPr>
              <a:t>taken, werktijden en ploegen automatisch toewijzen</a:t>
            </a:r>
          </a:p>
          <a:p>
            <a:pPr marL="531813" indent="-173038">
              <a:spcBef>
                <a:spcPts val="600"/>
              </a:spcBef>
            </a:pPr>
            <a:r>
              <a:rPr lang="nl-NL" sz="1800" b="0" dirty="0">
                <a:solidFill>
                  <a:srgbClr val="899E00"/>
                </a:solidFill>
              </a:rPr>
              <a:t>toezicht op/controle van werk/gedrag uitoefenen</a:t>
            </a:r>
          </a:p>
          <a:p>
            <a:pPr marL="0" indent="0">
              <a:spcBef>
                <a:spcPts val="600"/>
              </a:spcBef>
              <a:buNone/>
            </a:pPr>
            <a:r>
              <a:rPr lang="nl-NL" sz="1800" dirty="0">
                <a:solidFill>
                  <a:srgbClr val="003399"/>
                </a:solidFill>
              </a:rPr>
              <a:t>... worden vaker psychosociale risico's gemeld:</a:t>
            </a:r>
          </a:p>
          <a:p>
            <a:pPr lvl="2">
              <a:spcBef>
                <a:spcPts val="1200"/>
              </a:spcBef>
              <a:buFont typeface="Wingdings" panose="05000000000000000000" pitchFamily="2" charset="2"/>
              <a:buChar char="§"/>
            </a:pPr>
            <a:r>
              <a:rPr lang="nl-NL" sz="1800" dirty="0">
                <a:solidFill>
                  <a:srgbClr val="003399"/>
                </a:solidFill>
              </a:rPr>
              <a:t> ernstige tijdsdruk/werkoverbelasting (</a:t>
            </a:r>
            <a:r>
              <a:rPr lang="nl-NL" sz="1800" dirty="0"/>
              <a:t>51 %</a:t>
            </a:r>
            <a:r>
              <a:rPr lang="nl-NL" sz="1800" dirty="0">
                <a:solidFill>
                  <a:srgbClr val="003399"/>
                </a:solidFill>
              </a:rPr>
              <a:t> / </a:t>
            </a:r>
            <a:r>
              <a:rPr lang="nl-NL" sz="1800" dirty="0">
                <a:solidFill>
                  <a:srgbClr val="899E00"/>
                </a:solidFill>
              </a:rPr>
              <a:t>55 %</a:t>
            </a:r>
            <a:r>
              <a:rPr lang="nl-NL" sz="1800" dirty="0">
                <a:solidFill>
                  <a:srgbClr val="003399"/>
                </a:solidFill>
              </a:rPr>
              <a:t>)</a:t>
            </a:r>
          </a:p>
          <a:p>
            <a:pPr lvl="2">
              <a:spcBef>
                <a:spcPts val="1200"/>
              </a:spcBef>
              <a:buFont typeface="Wingdings" panose="05000000000000000000" pitchFamily="2" charset="2"/>
              <a:buChar char="§"/>
            </a:pPr>
            <a:r>
              <a:rPr lang="nl-NL" sz="1800" dirty="0">
                <a:solidFill>
                  <a:srgbClr val="003399"/>
                </a:solidFill>
              </a:rPr>
              <a:t> alleen werken (</a:t>
            </a:r>
            <a:r>
              <a:rPr lang="nl-NL" sz="1800" dirty="0"/>
              <a:t>48 %</a:t>
            </a:r>
            <a:r>
              <a:rPr lang="nl-NL" sz="1800" dirty="0">
                <a:solidFill>
                  <a:srgbClr val="003399"/>
                </a:solidFill>
              </a:rPr>
              <a:t> / </a:t>
            </a:r>
            <a:r>
              <a:rPr lang="nl-NL" sz="1800" dirty="0">
                <a:solidFill>
                  <a:srgbClr val="899E00"/>
                </a:solidFill>
              </a:rPr>
              <a:t>49 %</a:t>
            </a:r>
            <a:r>
              <a:rPr lang="nl-NL" sz="1800" dirty="0">
                <a:solidFill>
                  <a:srgbClr val="003399"/>
                </a:solidFill>
              </a:rPr>
              <a:t>) </a:t>
            </a:r>
          </a:p>
          <a:p>
            <a:pPr lvl="2">
              <a:spcBef>
                <a:spcPts val="1200"/>
              </a:spcBef>
              <a:buFont typeface="Wingdings" panose="05000000000000000000" pitchFamily="2" charset="2"/>
              <a:buChar char="§"/>
            </a:pPr>
            <a:r>
              <a:rPr lang="nl-NL" sz="1800" dirty="0">
                <a:solidFill>
                  <a:srgbClr val="003399"/>
                </a:solidFill>
              </a:rPr>
              <a:t> gebrekkige communicatie binnen de organisatie (</a:t>
            </a:r>
            <a:r>
              <a:rPr lang="nl-NL" sz="1800" dirty="0"/>
              <a:t>32 %</a:t>
            </a:r>
            <a:r>
              <a:rPr lang="nl-NL" sz="1800" dirty="0">
                <a:solidFill>
                  <a:srgbClr val="003399"/>
                </a:solidFill>
              </a:rPr>
              <a:t> / </a:t>
            </a:r>
            <a:r>
              <a:rPr lang="nl-NL" sz="1800" dirty="0">
                <a:solidFill>
                  <a:srgbClr val="899E00"/>
                </a:solidFill>
              </a:rPr>
              <a:t>35 %</a:t>
            </a:r>
            <a:r>
              <a:rPr lang="nl-NL" sz="1800" dirty="0">
                <a:solidFill>
                  <a:srgbClr val="003399"/>
                </a:solidFill>
              </a:rPr>
              <a:t>) </a:t>
            </a:r>
          </a:p>
          <a:p>
            <a:pPr lvl="2">
              <a:spcBef>
                <a:spcPts val="1200"/>
              </a:spcBef>
              <a:buFont typeface="Wingdings" panose="05000000000000000000" pitchFamily="2" charset="2"/>
              <a:buChar char="§"/>
            </a:pPr>
            <a:r>
              <a:rPr lang="nl-NL" sz="1800" dirty="0">
                <a:solidFill>
                  <a:srgbClr val="003399"/>
                </a:solidFill>
              </a:rPr>
              <a:t> minder autonomie op het werk (</a:t>
            </a:r>
            <a:r>
              <a:rPr lang="nl-NL" sz="1800" dirty="0"/>
              <a:t>25 %</a:t>
            </a:r>
            <a:r>
              <a:rPr lang="nl-NL" sz="1800" dirty="0">
                <a:solidFill>
                  <a:srgbClr val="003399"/>
                </a:solidFill>
              </a:rPr>
              <a:t> / </a:t>
            </a:r>
            <a:r>
              <a:rPr lang="nl-NL" sz="1800" dirty="0">
                <a:solidFill>
                  <a:srgbClr val="899E00"/>
                </a:solidFill>
              </a:rPr>
              <a:t>27 %</a:t>
            </a:r>
            <a:r>
              <a:rPr lang="nl-NL" sz="1800" dirty="0">
                <a:solidFill>
                  <a:srgbClr val="003399"/>
                </a:solidFill>
              </a:rPr>
              <a:t>)</a:t>
            </a:r>
          </a:p>
        </p:txBody>
      </p:sp>
      <p:sp>
        <p:nvSpPr>
          <p:cNvPr id="6" name="TextBox 5">
            <a:extLst>
              <a:ext uri="{FF2B5EF4-FFF2-40B4-BE49-F238E27FC236}">
                <a16:creationId xmlns:a16="http://schemas.microsoft.com/office/drawing/2014/main" id="{16BF3D51-6299-996F-ED78-256763290BA0}"/>
              </a:ext>
            </a:extLst>
          </p:cNvPr>
          <p:cNvSpPr txBox="1"/>
          <p:nvPr/>
        </p:nvSpPr>
        <p:spPr>
          <a:xfrm>
            <a:off x="2555776" y="4371950"/>
            <a:ext cx="4032448" cy="276999"/>
          </a:xfrm>
          <a:prstGeom prst="rect">
            <a:avLst/>
          </a:prstGeom>
          <a:noFill/>
        </p:spPr>
        <p:txBody>
          <a:bodyPr wrap="square" rtlCol="0">
            <a:spAutoFit/>
          </a:bodyPr>
          <a:lstStyle/>
          <a:p>
            <a:r>
              <a:rPr lang="nl-NL" sz="1200"/>
              <a:t>Bron: Vinger aan de pols 2022 - EU-OSHA </a:t>
            </a:r>
          </a:p>
        </p:txBody>
      </p:sp>
    </p:spTree>
    <p:extLst>
      <p:ext uri="{BB962C8B-B14F-4D97-AF65-F5344CB8AC3E}">
        <p14:creationId xmlns:p14="http://schemas.microsoft.com/office/powerpoint/2010/main" val="3135576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69574" y="862171"/>
            <a:ext cx="8516399" cy="3300904"/>
          </a:xfrm>
        </p:spPr>
        <p:txBody>
          <a:bodyPr>
            <a:spAutoFit/>
          </a:bodyPr>
          <a:lstStyle/>
          <a:p>
            <a:pPr>
              <a:lnSpc>
                <a:spcPct val="95000"/>
              </a:lnSpc>
            </a:pPr>
            <a:r>
              <a:rPr lang="nl-NL" sz="1800" b="0" dirty="0"/>
              <a:t>Voortdurende controle van werknemers</a:t>
            </a:r>
          </a:p>
          <a:p>
            <a:pPr>
              <a:lnSpc>
                <a:spcPct val="95000"/>
              </a:lnSpc>
            </a:pPr>
            <a:r>
              <a:rPr lang="nl-NL" sz="1800" b="0" dirty="0"/>
              <a:t>Werknemers hebben minder autonomie en minder controle over het werk</a:t>
            </a:r>
          </a:p>
          <a:p>
            <a:pPr>
              <a:lnSpc>
                <a:spcPct val="95000"/>
              </a:lnSpc>
            </a:pPr>
            <a:r>
              <a:rPr lang="nl-NL" sz="1800" b="0" dirty="0"/>
              <a:t>Verhoogde prestatiedruk/tijdsdruk</a:t>
            </a:r>
          </a:p>
          <a:p>
            <a:pPr>
              <a:lnSpc>
                <a:spcPct val="95000"/>
              </a:lnSpc>
            </a:pPr>
            <a:r>
              <a:rPr lang="nl-NL" sz="1800" b="0" dirty="0"/>
              <a:t>Verhoogde arbeidsintensiteit </a:t>
            </a:r>
          </a:p>
          <a:p>
            <a:pPr>
              <a:lnSpc>
                <a:spcPct val="95000"/>
              </a:lnSpc>
            </a:pPr>
            <a:r>
              <a:rPr lang="nl-NL" sz="1800" b="0" dirty="0"/>
              <a:t>Minder/geen menselijke tussenkomst bij het nemen van beslissingen</a:t>
            </a:r>
          </a:p>
          <a:p>
            <a:pPr>
              <a:lnSpc>
                <a:spcPct val="95000"/>
              </a:lnSpc>
            </a:pPr>
            <a:r>
              <a:rPr lang="nl-NL" sz="1800" b="0" dirty="0"/>
              <a:t>Minder interactie met leidinggevenden en collega’s</a:t>
            </a:r>
          </a:p>
          <a:p>
            <a:pPr marL="189000" lvl="1" indent="-189000">
              <a:lnSpc>
                <a:spcPct val="95000"/>
              </a:lnSpc>
              <a:spcBef>
                <a:spcPts val="450"/>
              </a:spcBef>
              <a:buClr>
                <a:schemeClr val="tx2"/>
              </a:buClr>
              <a:buFont typeface="Wingdings" pitchFamily="2" charset="2"/>
              <a:buChar char="§"/>
            </a:pPr>
            <a:r>
              <a:rPr lang="nl-NL" sz="1800" dirty="0">
                <a:solidFill>
                  <a:schemeClr val="tx2"/>
                </a:solidFill>
              </a:rPr>
              <a:t>Minder/geen mogelijkheden voor feedback/onderhandelingen</a:t>
            </a:r>
          </a:p>
          <a:p>
            <a:pPr marL="189000" lvl="1" indent="-189000">
              <a:lnSpc>
                <a:spcPct val="95000"/>
              </a:lnSpc>
              <a:spcBef>
                <a:spcPts val="450"/>
              </a:spcBef>
              <a:buClr>
                <a:schemeClr val="tx2"/>
              </a:buClr>
              <a:buFont typeface="Wingdings" pitchFamily="2" charset="2"/>
              <a:buChar char="§"/>
            </a:pPr>
            <a:r>
              <a:rPr lang="nl-NL" sz="1800" dirty="0">
                <a:solidFill>
                  <a:schemeClr val="tx2"/>
                </a:solidFill>
              </a:rPr>
              <a:t>Gebrek aan transparantie</a:t>
            </a:r>
          </a:p>
          <a:p>
            <a:pPr>
              <a:lnSpc>
                <a:spcPct val="95000"/>
              </a:lnSpc>
            </a:pPr>
            <a:r>
              <a:rPr lang="nl-NL" sz="1800" b="0" dirty="0"/>
              <a:t>Disbalans aan informatie</a:t>
            </a:r>
          </a:p>
          <a:p>
            <a:pPr>
              <a:lnSpc>
                <a:spcPct val="95000"/>
              </a:lnSpc>
            </a:pPr>
            <a:r>
              <a:rPr lang="nl-NL" sz="1800" b="0" dirty="0"/>
              <a:t>Problemen op gebied van privacy/gegevensbescherming</a:t>
            </a:r>
          </a:p>
        </p:txBody>
      </p:sp>
      <p:sp>
        <p:nvSpPr>
          <p:cNvPr id="5" name="Content Placeholder 1"/>
          <p:cNvSpPr txBox="1">
            <a:spLocks/>
          </p:cNvSpPr>
          <p:nvPr/>
        </p:nvSpPr>
        <p:spPr>
          <a:xfrm>
            <a:off x="4667234" y="1194672"/>
            <a:ext cx="4441978" cy="190874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9000" indent="-189000" defTabSz="342900">
              <a:lnSpc>
                <a:spcPct val="80000"/>
              </a:lnSpc>
              <a:spcBef>
                <a:spcPts val="450"/>
              </a:spcBef>
              <a:buClr>
                <a:schemeClr val="tx2"/>
              </a:buClr>
              <a:buFont typeface="Wingdings" pitchFamily="2" charset="2"/>
              <a:buChar char="§"/>
            </a:pPr>
            <a:endParaRPr lang="en-GB" sz="1400" dirty="0">
              <a:solidFill>
                <a:schemeClr val="tx2"/>
              </a:solidFill>
            </a:endParaRPr>
          </a:p>
        </p:txBody>
      </p:sp>
      <p:sp>
        <p:nvSpPr>
          <p:cNvPr id="9" name="Τίτλος 1">
            <a:extLst>
              <a:ext uri="{FF2B5EF4-FFF2-40B4-BE49-F238E27FC236}">
                <a16:creationId xmlns:a16="http://schemas.microsoft.com/office/drawing/2014/main" id="{9E98E1B7-7C72-254D-C24F-630D366659DA}"/>
              </a:ext>
            </a:extLst>
          </p:cNvPr>
          <p:cNvSpPr txBox="1">
            <a:spLocks/>
          </p:cNvSpPr>
          <p:nvPr/>
        </p:nvSpPr>
        <p:spPr>
          <a:xfrm>
            <a:off x="153902" y="118546"/>
            <a:ext cx="8810586" cy="400110"/>
          </a:xfrm>
          <a:prstGeom prst="rect">
            <a:avLst/>
          </a:prstGeom>
        </p:spPr>
        <p:txBody>
          <a:bodyPr vert="horz" wrap="square"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2000" dirty="0">
                <a:solidFill>
                  <a:srgbClr val="003399"/>
                </a:solidFill>
              </a:rPr>
              <a:t>Risico’s en uitdagingen op het gebied van VGW in verband met </a:t>
            </a:r>
            <a:r>
              <a:rPr lang="nl-NL" sz="2000" dirty="0" err="1">
                <a:solidFill>
                  <a:srgbClr val="003399"/>
                </a:solidFill>
              </a:rPr>
              <a:t>AIWM</a:t>
            </a:r>
            <a:endParaRPr lang="nl-NL" sz="2000" dirty="0">
              <a:solidFill>
                <a:srgbClr val="003399"/>
              </a:solidFill>
            </a:endParaRPr>
          </a:p>
        </p:txBody>
      </p:sp>
      <p:pic>
        <p:nvPicPr>
          <p:cNvPr id="3" name="Picture 2" descr="A hand with a triangle and exclamation mark&#10;&#10;Description automatically generated">
            <a:extLst>
              <a:ext uri="{FF2B5EF4-FFF2-40B4-BE49-F238E27FC236}">
                <a16:creationId xmlns:a16="http://schemas.microsoft.com/office/drawing/2014/main" id="{C1D3E074-5781-C6AB-B5EA-6B32B9127D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2585993"/>
            <a:ext cx="1695336" cy="1695336"/>
          </a:xfrm>
          <a:prstGeom prst="rect">
            <a:avLst/>
          </a:prstGeom>
        </p:spPr>
      </p:pic>
    </p:spTree>
    <p:extLst>
      <p:ext uri="{BB962C8B-B14F-4D97-AF65-F5344CB8AC3E}">
        <p14:creationId xmlns:p14="http://schemas.microsoft.com/office/powerpoint/2010/main" val="725932835"/>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A79D0A1D-58D6-425C-A3CD-3EA85C2414B0}" vid="{B7319273-C97C-46FF-B9AB-5DA0B1099CE0}"/>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1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4.xml><?xml version="1.0" encoding="utf-8"?>
<a:theme xmlns:a="http://schemas.openxmlformats.org/drawingml/2006/main" name="2_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Cluster Document" ma:contentTypeID="0x010100A35317DCC28344A7B82488658A034A5C0100F83B4838C21870438ACB844626024341" ma:contentTypeVersion="19" ma:contentTypeDescription="Create a new document." ma:contentTypeScope="" ma:versionID="fad5fe12174053315a32682e09584376">
  <xsd:schema xmlns:xsd="http://www.w3.org/2001/XMLSchema" xmlns:xs="http://www.w3.org/2001/XMLSchema" xmlns:p="http://schemas.microsoft.com/office/2006/metadata/properties" xmlns:ns2="2f6a910d-138e-42c1-8e8a-320c1b7cf3f7" xmlns:ns3="bf7e4b94-62c1-4de9-8939-5888f3af2073" xmlns:ns5="8d53fafa-b76b-4280-8ac2-093ee138e72c" targetNamespace="http://schemas.microsoft.com/office/2006/metadata/properties" ma:root="true" ma:fieldsID="f7ab663a4ad88f1fda048a5e578178a6" ns2:_="" ns3:_="" ns5:_="">
    <xsd:import namespace="2f6a910d-138e-42c1-8e8a-320c1b7cf3f7"/>
    <xsd:import namespace="bf7e4b94-62c1-4de9-8939-5888f3af2073"/>
    <xsd:import namespace="8d53fafa-b76b-4280-8ac2-093ee138e72c"/>
    <xsd:element name="properties">
      <xsd:complexType>
        <xsd:sequence>
          <xsd:element name="documentManagement">
            <xsd:complexType>
              <xsd:all>
                <xsd:element ref="ns2:TNOC_ClusterName" minOccurs="0"/>
                <xsd:element ref="ns2:TNOC_ClusterId" minOccurs="0"/>
                <xsd:element ref="ns3:h15fbb78f4cb41d290e72f301ea2865f" minOccurs="0"/>
                <xsd:element ref="ns3:TaxCatchAll" minOccurs="0"/>
                <xsd:element ref="ns3:TaxCatchAllLabel" minOccurs="0"/>
                <xsd:element ref="ns3:_dlc_DocIdPersistId" minOccurs="0"/>
                <xsd:element ref="ns3:n2a7a23bcc2241cb9261f9a914c7c1bb" minOccurs="0"/>
                <xsd:element ref="ns3:lca20d149a844688b6abf34073d5c21d" minOccurs="0"/>
                <xsd:element ref="ns3:_dlc_DocIdUrl" minOccurs="0"/>
                <xsd:element ref="ns3:bac4ab11065f4f6c809c820c57e320e5" minOccurs="0"/>
                <xsd:element ref="ns3:_dlc_DocId" minOccurs="0"/>
                <xsd:element ref="ns5:MediaServiceMetadata" minOccurs="0"/>
                <xsd:element ref="ns5:MediaServiceFastMetadata" minOccurs="0"/>
                <xsd:element ref="ns5:MediaServiceSearchProperties" minOccurs="0"/>
                <xsd:element ref="ns5:MediaServiceObjectDetectorVersions" minOccurs="0"/>
                <xsd:element ref="ns5:MediaServiceDateTaken" minOccurs="0"/>
                <xsd:element ref="ns5:MediaServiceGenerationTime" minOccurs="0"/>
                <xsd:element ref="ns5:MediaServiceEventHashCode" minOccurs="0"/>
                <xsd:element ref="ns5:MediaLengthInSeconds" minOccurs="0"/>
                <xsd:element ref="ns5:lcf76f155ced4ddcb4097134ff3c332f" minOccurs="0"/>
                <xsd:element ref="ns5:MediaServiceOCR" minOccurs="0"/>
                <xsd:element ref="ns5: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6a910d-138e-42c1-8e8a-320c1b7cf3f7" elementFormDefault="qualified">
    <xsd:import namespace="http://schemas.microsoft.com/office/2006/documentManagement/types"/>
    <xsd:import namespace="http://schemas.microsoft.com/office/infopath/2007/PartnerControls"/>
    <xsd:element name="TNOC_ClusterName" ma:index="6" nillable="true" ma:displayName="Cluster name" ma:internalName="TNOC_ClusterName">
      <xsd:simpleType>
        <xsd:restriction base="dms:Text">
          <xsd:maxLength value="255"/>
        </xsd:restriction>
      </xsd:simpleType>
    </xsd:element>
    <xsd:element name="TNOC_ClusterId" ma:index="7" nillable="true" ma:displayName="Cluster ID" ma:internalName="TNOC_Cluster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7e4b94-62c1-4de9-8939-5888f3af2073" elementFormDefault="qualified">
    <xsd:import namespace="http://schemas.microsoft.com/office/2006/documentManagement/types"/>
    <xsd:import namespace="http://schemas.microsoft.com/office/infopath/2007/PartnerControls"/>
    <xsd:element name="h15fbb78f4cb41d290e72f301ea2865f" ma:index="13" nillable="true" ma:taxonomy="true" ma:internalName="h15fbb78f4cb41d290e72f301ea2865f" ma:taxonomyFieldName="TNOC_ClusterType" ma:displayName="Cluster type" ma:fieldId="{115fbb78-f4cb-41d2-90e7-2f301ea2865f}" ma:sspId="7378aa68-586f-4892-bb77-0985b40f41a6" ma:termSetId="e7feef8e-5ede-44cd-b7d5-7ed7dacef0b4"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28c07463-fbf5-4ccb-acef-d6f5af2c1b3c}" ma:internalName="TaxCatchAll" ma:showField="CatchAllData" ma:web="bf7e4b94-62c1-4de9-8939-5888f3af2073">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28c07463-fbf5-4ccb-acef-d6f5af2c1b3c}" ma:internalName="TaxCatchAllLabel" ma:readOnly="true" ma:showField="CatchAllDataLabel" ma:web="bf7e4b94-62c1-4de9-8939-5888f3af2073">
      <xsd:complexType>
        <xsd:complexContent>
          <xsd:extension base="dms:MultiChoiceLookup">
            <xsd:sequence>
              <xsd:element name="Value" type="dms:Lookup" maxOccurs="unbounded" minOccurs="0"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element name="n2a7a23bcc2241cb9261f9a914c7c1bb" ma:index="17" nillable="true" ma:taxonomy="true" ma:internalName="n2a7a23bcc2241cb9261f9a914c7c1bb" ma:taxonomyFieldName="TNOC_DocumentClassification" ma:displayName="Document classification" ma:fieldId="{72a7a23b-cc22-41cb-9261-f9a914c7c1bb}" ma:sspId="7378aa68-586f-4892-bb77-0985b40f41a6" ma:termSetId="ff8f31fd-7572-41dc-9fe4-bd4c6d280f39" ma:anchorId="00000000-0000-0000-0000-000000000000" ma:open="false" ma:isKeyword="false">
      <xsd:complexType>
        <xsd:sequence>
          <xsd:element ref="pc:Terms" minOccurs="0" maxOccurs="1"/>
        </xsd:sequence>
      </xsd:complexType>
    </xsd:element>
    <xsd:element name="lca20d149a844688b6abf34073d5c21d" ma:index="19" nillable="true" ma:taxonomy="true" ma:internalName="lca20d149a844688b6abf34073d5c21d" ma:taxonomyFieldName="TNOC_DocumentType" ma:displayName="Document type" ma:fieldId="{5ca20d14-9a84-4688-b6ab-f34073d5c21d}" ma:sspId="7378aa68-586f-4892-bb77-0985b40f41a6" ma:termSetId="e8a13a9e-c4f3-4184-b8d9-8210abad4948" ma:anchorId="00000000-0000-0000-0000-000000000000" ma:open="false" ma:isKeyword="false">
      <xsd:complexType>
        <xsd:sequence>
          <xsd:element ref="pc:Terms" minOccurs="0" maxOccurs="1"/>
        </xsd:sequence>
      </xsd:complex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bac4ab11065f4f6c809c820c57e320e5" ma:index="22" nillable="true" ma:taxonomy="true" ma:internalName="bac4ab11065f4f6c809c820c57e320e5" ma:taxonomyFieldName="TNOC_DocumentCategory" ma:displayName="Document category" ma:fieldId="{bac4ab11-065f-4f6c-809c-820c57e320e5}" ma:sspId="7378aa68-586f-4892-bb77-0985b40f41a6" ma:termSetId="94d42b6a-4155-4fa6-95e9-087bc306ceb3" ma:anchorId="00000000-0000-0000-0000-000000000000" ma:open="false" ma:isKeyword="false">
      <xsd:complexType>
        <xsd:sequence>
          <xsd:element ref="pc:Terms" minOccurs="0" maxOccurs="1"/>
        </xsd:sequence>
      </xsd:complexType>
    </xsd:element>
    <xsd:element name="_dlc_DocId" ma:index="23" nillable="true" ma:displayName="Document ID Value" ma:description="The value of the document ID assigned to this item." ma:indexed="true"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53fafa-b76b-4280-8ac2-093ee138e72c" elementFormDefault="qualified">
    <xsd:import namespace="http://schemas.microsoft.com/office/2006/documentManagement/types"/>
    <xsd:import namespace="http://schemas.microsoft.com/office/infopath/2007/PartnerControls"/>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lcf76f155ced4ddcb4097134ff3c332f" ma:index="33" nillable="true" ma:taxonomy="true" ma:internalName="lcf76f155ced4ddcb4097134ff3c332f" ma:taxonomyFieldName="MediaServiceImageTags" ma:displayName="Image Tags" ma:readOnly="false" ma:fieldId="{5cf76f15-5ced-4ddc-b409-7134ff3c332f}" ma:taxonomyMulti="true" ma:sspId="7378aa68-586f-4892-bb77-0985b40f41a6" ma:termSetId="09814cd3-568e-fe90-9814-8d621ff8fb84" ma:anchorId="fba54fb3-c3e1-fe81-a776-ca4b69148c4d" ma:open="true" ma:isKeyword="false">
      <xsd:complexType>
        <xsd:sequence>
          <xsd:element ref="pc:Terms" minOccurs="0" maxOccurs="1"/>
        </xsd:sequence>
      </xsd:complexType>
    </xsd:element>
    <xsd:element name="MediaServiceOCR" ma:index="34" nillable="true" ma:displayName="Extracted Text" ma:internalName="MediaServiceOCR" ma:readOnly="true">
      <xsd:simpleType>
        <xsd:restriction base="dms:Note">
          <xsd:maxLength value="255"/>
        </xsd:restriction>
      </xsd:simpleType>
    </xsd:element>
    <xsd:element name="MediaServiceLocation" ma:index="3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1" ma:displayName="Author"/>
        <xsd:element ref="dcterms:created" minOccurs="0" maxOccurs="1"/>
        <xsd:element ref="dc:identifier" minOccurs="0" maxOccurs="1"/>
        <xsd:element name="contentType" minOccurs="0" maxOccurs="1" type="xsd:string" ma:index="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8d53fafa-b76b-4280-8ac2-093ee138e72c">
      <Terms xmlns="http://schemas.microsoft.com/office/infopath/2007/PartnerControls"/>
    </lcf76f155ced4ddcb4097134ff3c332f>
    <TNOC_ClusterName xmlns="2f6a910d-138e-42c1-8e8a-320c1b7cf3f7">25.204.1-14 WH ps MAPA Netw G-VW</TNOC_ClusterName>
    <TNOC_ClusterId xmlns="2f6a910d-138e-42c1-8e8a-320c1b7cf3f7">P060.63803</TNOC_ClusterId>
    <n2a7a23bcc2241cb9261f9a914c7c1bb xmlns="bf7e4b94-62c1-4de9-8939-5888f3af2073">
      <Terms xmlns="http://schemas.microsoft.com/office/infopath/2007/PartnerControls">
        <TermInfo xmlns="http://schemas.microsoft.com/office/infopath/2007/PartnerControls">
          <TermName xmlns="http://schemas.microsoft.com/office/infopath/2007/PartnerControls">TNO Internal</TermName>
          <TermId xmlns="http://schemas.microsoft.com/office/infopath/2007/PartnerControls">1a23c89f-ef54-4907-86fd-8242403ff722</TermId>
        </TermInfo>
      </Terms>
    </n2a7a23bcc2241cb9261f9a914c7c1bb>
    <bac4ab11065f4f6c809c820c57e320e5 xmlns="bf7e4b94-62c1-4de9-8939-5888f3af2073">
      <Terms xmlns="http://schemas.microsoft.com/office/infopath/2007/PartnerControls"/>
    </bac4ab11065f4f6c809c820c57e320e5>
    <TaxCatchAll xmlns="bf7e4b94-62c1-4de9-8939-5888f3af2073">
      <Value>5</Value>
      <Value>1</Value>
    </TaxCatchAll>
    <lca20d149a844688b6abf34073d5c21d xmlns="bf7e4b94-62c1-4de9-8939-5888f3af2073">
      <Terms xmlns="http://schemas.microsoft.com/office/infopath/2007/PartnerControls"/>
    </lca20d149a844688b6abf34073d5c21d>
    <h15fbb78f4cb41d290e72f301ea2865f xmlns="bf7e4b94-62c1-4de9-8939-5888f3af2073">
      <Terms xmlns="http://schemas.microsoft.com/office/infopath/2007/PartnerControls">
        <TermInfo xmlns="http://schemas.microsoft.com/office/infopath/2007/PartnerControls">
          <TermName xmlns="http://schemas.microsoft.com/office/infopath/2007/PartnerControls">Project</TermName>
          <TermId xmlns="http://schemas.microsoft.com/office/infopath/2007/PartnerControls">fa11c4c9-105f-402c-bb40-9a56b4989397</TermId>
        </TermInfo>
      </Terms>
    </h15fbb78f4cb41d290e72f301ea2865f>
    <_dlc_DocId xmlns="bf7e4b94-62c1-4de9-8939-5888f3af2073">SR4QCQNXEX3F-1495618640-2156</_dlc_DocId>
    <_dlc_DocIdUrl xmlns="bf7e4b94-62c1-4de9-8939-5888f3af2073">
      <Url>https://365tno.sharepoint.com/teams/P060.63803/_layouts/15/DocIdRedir.aspx?ID=SR4QCQNXEX3F-1495618640-2156</Url>
      <Description>SR4QCQNXEX3F-1495618640-2156</Description>
    </_dlc_DocIdUrl>
  </documentManagement>
</p:properties>
</file>

<file path=customXml/itemProps1.xml><?xml version="1.0" encoding="utf-8"?>
<ds:datastoreItem xmlns:ds="http://schemas.openxmlformats.org/officeDocument/2006/customXml" ds:itemID="{546758D5-D3E7-47B7-BB8A-C369B4EDF629}">
  <ds:schemaRefs>
    <ds:schemaRef ds:uri="http://schemas.microsoft.com/sharepoint/v3/contenttype/forms"/>
  </ds:schemaRefs>
</ds:datastoreItem>
</file>

<file path=customXml/itemProps2.xml><?xml version="1.0" encoding="utf-8"?>
<ds:datastoreItem xmlns:ds="http://schemas.openxmlformats.org/officeDocument/2006/customXml" ds:itemID="{8FDAD39A-AF8E-42F5-B3BF-5783614BD18B}">
  <ds:schemaRefs>
    <ds:schemaRef ds:uri="http://schemas.microsoft.com/sharepoint/events"/>
  </ds:schemaRefs>
</ds:datastoreItem>
</file>

<file path=customXml/itemProps3.xml><?xml version="1.0" encoding="utf-8"?>
<ds:datastoreItem xmlns:ds="http://schemas.openxmlformats.org/officeDocument/2006/customXml" ds:itemID="{EA3D0E91-8B6D-43A6-9C55-7294FD8944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6a910d-138e-42c1-8e8a-320c1b7cf3f7"/>
    <ds:schemaRef ds:uri="bf7e4b94-62c1-4de9-8939-5888f3af2073"/>
    <ds:schemaRef ds:uri="8d53fafa-b76b-4280-8ac2-093ee138e7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E6C4BED-50F6-4AF4-8627-948D0D29EB2C}">
  <ds:schemaRefs>
    <ds:schemaRef ds:uri="http://purl.org/dc/dcmitype/"/>
    <ds:schemaRef ds:uri="http://schemas.microsoft.com/office/2006/documentManagement/types"/>
    <ds:schemaRef ds:uri="http://schemas.openxmlformats.org/package/2006/metadata/core-properties"/>
    <ds:schemaRef ds:uri="http://purl.org/dc/elements/1.1/"/>
    <ds:schemaRef ds:uri="http://purl.org/dc/terms/"/>
    <ds:schemaRef ds:uri="http://schemas.microsoft.com/office/infopath/2007/PartnerControls"/>
    <ds:schemaRef ds:uri="84695653-c5a5-4040-809d-b2d9b75ae790"/>
    <ds:schemaRef ds:uri="3cfffb5c-8c4d-4104-81b5-313d36814069"/>
    <ds:schemaRef ds:uri="http://schemas.microsoft.com/office/2006/metadata/properties"/>
    <ds:schemaRef ds:uri="http://www.w3.org/XML/1998/namespace"/>
    <ds:schemaRef ds:uri="8d53fafa-b76b-4280-8ac2-093ee138e72c"/>
    <ds:schemaRef ds:uri="2f6a910d-138e-42c1-8e8a-320c1b7cf3f7"/>
    <ds:schemaRef ds:uri="bf7e4b94-62c1-4de9-8939-5888f3af2073"/>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6743</TotalTime>
  <Words>2720</Words>
  <Application>Microsoft Office PowerPoint</Application>
  <PresentationFormat>On-screen Show (16:9)</PresentationFormat>
  <Paragraphs>232</Paragraphs>
  <Slides>18</Slides>
  <Notes>18</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18</vt:i4>
      </vt:variant>
    </vt:vector>
  </HeadingPairs>
  <TitlesOfParts>
    <vt:vector size="30" baseType="lpstr">
      <vt:lpstr>MS Mincho</vt:lpstr>
      <vt:lpstr>SimSun</vt:lpstr>
      <vt:lpstr>Aptos</vt:lpstr>
      <vt:lpstr>Arial</vt:lpstr>
      <vt:lpstr>Calibri</vt:lpstr>
      <vt:lpstr>Courier New</vt:lpstr>
      <vt:lpstr>Verdana</vt:lpstr>
      <vt:lpstr>Wingdings</vt:lpstr>
      <vt:lpstr>EUOSHA Campaign 2013 - Wide</vt:lpstr>
      <vt:lpstr>Theme1</vt:lpstr>
      <vt:lpstr>1_Theme1</vt:lpstr>
      <vt:lpstr>2_Theme1</vt:lpstr>
      <vt:lpstr>VEILIG EN GEZOND WERK IN EEN DIGITALE SAMENLEVING Campagne               voor een gezonde werkplek 2023-25</vt:lpstr>
      <vt:lpstr>Overzicht</vt:lpstr>
      <vt:lpstr>Definities</vt:lpstr>
      <vt:lpstr>PowerPoint Presentation</vt:lpstr>
      <vt:lpstr>Feiten en cijfers – gebruik van digitale technologieën</vt:lpstr>
      <vt:lpstr>PowerPoint Presentation</vt:lpstr>
      <vt:lpstr>PowerPoint Presentation</vt:lpstr>
      <vt:lpstr>Feiten en cijfers – blootstelling aan psychosociale risico’s</vt:lpstr>
      <vt:lpstr>PowerPoint Presentation</vt:lpstr>
      <vt:lpstr>PowerPoint Presentation</vt:lpstr>
      <vt:lpstr>Werknemersparticipatie: een hoeksteen van preventie op het gebied van VGW</vt:lpstr>
      <vt:lpstr>Belangrijkste succesfactoren voor VGW – praktijkvoorbeelden</vt:lpstr>
      <vt:lpstr>Belangrijkste succesfactoren voor VGW – praktijkvoorbeelden</vt:lpstr>
      <vt:lpstr>Belangrijke succesfactoren voor VGW – AIWM op de werkplek </vt:lpstr>
      <vt:lpstr>PowerPoint Presentation</vt:lpstr>
      <vt:lpstr>PowerPoint Presentation</vt:lpstr>
      <vt:lpstr>Bronnen</vt:lpstr>
      <vt:lpstr>Auteursrechten</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Teresa CARDÁS</cp:lastModifiedBy>
  <cp:revision>336</cp:revision>
  <dcterms:created xsi:type="dcterms:W3CDTF">2023-01-17T17:15:32Z</dcterms:created>
  <dcterms:modified xsi:type="dcterms:W3CDTF">2025-02-20T12:08:54Z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0x010100A35317DCC28344A7B82488658A034A5C0100F83B4838C21870438ACB844626024341</vt:lpwstr>
  </property>
  <property fmtid="{D5CDD505-2E9C-101B-9397-08002B2CF9AE}" pid="3" name="_dlc_DocIdItemGuid">
    <vt:lpwstr>ec0487ed-75ac-44fa-9df4-a5f80cca35f8</vt:lpwstr>
  </property>
  <property fmtid="{D5CDD505-2E9C-101B-9397-08002B2CF9AE}" pid="4" name="MediaServiceImageTags">
    <vt:lpwstr/>
  </property>
  <property fmtid="{D5CDD505-2E9C-101B-9397-08002B2CF9AE}" pid="5" name="TNOC_DocumentType">
    <vt:lpwstr/>
  </property>
  <property fmtid="{D5CDD505-2E9C-101B-9397-08002B2CF9AE}" pid="6" name="TNOC_ClusterType">
    <vt:lpwstr>1;#Project|fa11c4c9-105f-402c-bb40-9a56b4989397</vt:lpwstr>
  </property>
  <property fmtid="{D5CDD505-2E9C-101B-9397-08002B2CF9AE}" pid="7" name="TNOC_DocumentCategory">
    <vt:lpwstr/>
  </property>
  <property fmtid="{D5CDD505-2E9C-101B-9397-08002B2CF9AE}" pid="8" name="TNOC_DocumentClassification">
    <vt:lpwstr>5;#TNO Internal|1a23c89f-ef54-4907-86fd-8242403ff722</vt:lpwstr>
  </property>
</Properties>
</file>