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838" r:id="rId5"/>
    <p:sldMasterId id="2147483851" r:id="rId6"/>
    <p:sldMasterId id="2147483866" r:id="rId7"/>
  </p:sldMasterIdLst>
  <p:notesMasterIdLst>
    <p:notesMasterId r:id="rId26"/>
  </p:notesMasterIdLst>
  <p:sldIdLst>
    <p:sldId id="476" r:id="rId8"/>
    <p:sldId id="455" r:id="rId9"/>
    <p:sldId id="331" r:id="rId10"/>
    <p:sldId id="458" r:id="rId11"/>
    <p:sldId id="773" r:id="rId12"/>
    <p:sldId id="461" r:id="rId13"/>
    <p:sldId id="325" r:id="rId14"/>
    <p:sldId id="775" r:id="rId15"/>
    <p:sldId id="470" r:id="rId16"/>
    <p:sldId id="772" r:id="rId17"/>
    <p:sldId id="420" r:id="rId18"/>
    <p:sldId id="777" r:id="rId19"/>
    <p:sldId id="778" r:id="rId20"/>
    <p:sldId id="779" r:id="rId21"/>
    <p:sldId id="768" r:id="rId22"/>
    <p:sldId id="474" r:id="rId23"/>
    <p:sldId id="475" r:id="rId24"/>
    <p:sldId id="780" r:id="rId2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A4A710-5839-6FF8-28B9-1AC30E9627CA}" name="EU-OSHA" initials="MaC" userId="EU-OSHA" providerId="None"/>
  <p188:author id="{EB7A7783-83E6-5AF5-C374-ABC101373D56}" name="Rory HARRINGTON" initials="RH" userId="S::harrington@osha.europa.eu::d569cd07-5a89-4f8f-87e5-9cb6b4be315e" providerId="AD"/>
  <p188:author id="{B233379E-20E6-5B06-554F-6D3CCB4F801D}" name="Emmanuelle BRUN" initials="EB" userId="S::brun@osha.europa.eu::5f68e420-c964-4126-a3d9-a6eab142e78f" providerId="AD"/>
  <p188:author id="{D972DAC6-3877-2B9C-E77E-2ABD50148D8A}" name="Marta URRUTIA" initials="MU" userId="S::urrutia@osha.europa.eu::5f8685cd-4754-4eba-9f14-470da4a7d9a9" providerId="AD"/>
  <p188:author id="{813D85CD-236E-1E04-ACE1-484A39DB15B5}" name="Nahia NEBRA - COMM. &amp; WEB Assistant" initials="NN" userId="S::nebra@ext.osha.europa.eu::d36bbef6-7609-4688-93a8-bd0b74285c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700"/>
    <a:srgbClr val="003399"/>
    <a:srgbClr val="899E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73492" autoAdjust="0"/>
  </p:normalViewPr>
  <p:slideViewPr>
    <p:cSldViewPr>
      <p:cViewPr varScale="1">
        <p:scale>
          <a:sx n="69" d="100"/>
          <a:sy n="69" d="100"/>
        </p:scale>
        <p:origin x="1180" y="48"/>
      </p:cViewPr>
      <p:guideLst>
        <p:guide orient="horz" pos="1620"/>
        <p:guide pos="288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AGENCY.dom\SHARED\COMMONPROJECTS\Operational%20activities\4.7%20Awareness%20raising%20&amp;%20Comm%202017\Publications\1329-HWC%202023-2025%20General%20Power%20Point\Manuscript\Workplaces%20by%20type%20of%20digital%20technology%20PP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889736853988429"/>
          <c:y val="6.8876497211370014E-2"/>
          <c:w val="0.68226429143792156"/>
          <c:h val="0.83536338858233461"/>
        </c:manualLayout>
      </c:layout>
      <c:barChart>
        <c:barDir val="bar"/>
        <c:grouping val="stacked"/>
        <c:varyColors val="0"/>
        <c:ser>
          <c:idx val="1"/>
          <c:order val="0"/>
          <c:tx>
            <c:strRef>
              <c:f>Sheet2!$C$2</c:f>
              <c:strCache>
                <c:ptCount val="1"/>
                <c:pt idx="0">
                  <c:v>Time pressure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Sheet2!$D$3:$D$14</c:f>
              <c:numCache>
                <c:formatCode>General</c:formatCode>
                <c:ptCount val="12"/>
                <c:pt idx="0">
                  <c:v>14.9</c:v>
                </c:pt>
                <c:pt idx="1">
                  <c:v>18.3</c:v>
                </c:pt>
                <c:pt idx="2">
                  <c:v>12.4</c:v>
                </c:pt>
                <c:pt idx="3">
                  <c:v>19.5</c:v>
                </c:pt>
                <c:pt idx="4">
                  <c:v>17.600000000000001</c:v>
                </c:pt>
                <c:pt idx="5">
                  <c:v>22.6</c:v>
                </c:pt>
                <c:pt idx="6" formatCode="0.0">
                  <c:v>17</c:v>
                </c:pt>
                <c:pt idx="7" formatCode="0.0">
                  <c:v>24</c:v>
                </c:pt>
                <c:pt idx="8">
                  <c:v>17.100000000000001</c:v>
                </c:pt>
                <c:pt idx="9">
                  <c:v>26.2</c:v>
                </c:pt>
                <c:pt idx="10">
                  <c:v>17.600000000000001</c:v>
                </c:pt>
                <c:pt idx="11">
                  <c:v>22.4</c:v>
                </c:pt>
              </c:numCache>
            </c:numRef>
          </c:val>
          <c:extLst>
            <c:ext xmlns:c16="http://schemas.microsoft.com/office/drawing/2014/chart" uri="{C3380CC4-5D6E-409C-BE32-E72D297353CC}">
              <c16:uniqueId val="{00000000-A2E2-4E08-9863-1BE44122A24C}"/>
            </c:ext>
          </c:extLst>
        </c:ser>
        <c:ser>
          <c:idx val="0"/>
          <c:order val="1"/>
          <c:tx>
            <c:strRef>
              <c:f>Sheet2!$D$2</c:f>
              <c:strCache>
                <c:ptCount val="1"/>
                <c:pt idx="0">
                  <c:v>Poor communication or cooperation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Sheet2!$C$3:$C$14</c:f>
              <c:numCache>
                <c:formatCode>General</c:formatCode>
                <c:ptCount val="12"/>
                <c:pt idx="0">
                  <c:v>38.200000000000003</c:v>
                </c:pt>
                <c:pt idx="1">
                  <c:v>45.9</c:v>
                </c:pt>
                <c:pt idx="2">
                  <c:v>33.1</c:v>
                </c:pt>
                <c:pt idx="3">
                  <c:v>48.5</c:v>
                </c:pt>
                <c:pt idx="4">
                  <c:v>44.7</c:v>
                </c:pt>
                <c:pt idx="5">
                  <c:v>50.8</c:v>
                </c:pt>
                <c:pt idx="6">
                  <c:v>43.6</c:v>
                </c:pt>
                <c:pt idx="7">
                  <c:v>54.5</c:v>
                </c:pt>
                <c:pt idx="8">
                  <c:v>43.8</c:v>
                </c:pt>
                <c:pt idx="9">
                  <c:v>57.1</c:v>
                </c:pt>
                <c:pt idx="10">
                  <c:v>44.2</c:v>
                </c:pt>
                <c:pt idx="11">
                  <c:v>57.8</c:v>
                </c:pt>
              </c:numCache>
            </c:numRef>
          </c:val>
          <c:extLst>
            <c:ext xmlns:c16="http://schemas.microsoft.com/office/drawing/2014/chart" uri="{C3380CC4-5D6E-409C-BE32-E72D297353CC}">
              <c16:uniqueId val="{00000001-A2E2-4E08-9863-1BE44122A24C}"/>
            </c:ext>
          </c:extLst>
        </c:ser>
        <c:ser>
          <c:idx val="2"/>
          <c:order val="2"/>
          <c:tx>
            <c:strRef>
              <c:f>Sheet2!$E$2</c:f>
              <c:strCache>
                <c:ptCount val="1"/>
                <c:pt idx="0">
                  <c:v>Job insecurity</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Sheet2!$E$3:$E$14</c:f>
              <c:numCache>
                <c:formatCode>General</c:formatCode>
                <c:ptCount val="12"/>
                <c:pt idx="0">
                  <c:v>9.9</c:v>
                </c:pt>
                <c:pt idx="1">
                  <c:v>11.2</c:v>
                </c:pt>
                <c:pt idx="2">
                  <c:v>8.1</c:v>
                </c:pt>
                <c:pt idx="3">
                  <c:v>11.9</c:v>
                </c:pt>
                <c:pt idx="4">
                  <c:v>10.8</c:v>
                </c:pt>
                <c:pt idx="5" formatCode="0.0">
                  <c:v>16</c:v>
                </c:pt>
                <c:pt idx="6">
                  <c:v>10.4</c:v>
                </c:pt>
                <c:pt idx="7">
                  <c:v>15.4</c:v>
                </c:pt>
                <c:pt idx="8">
                  <c:v>10.3</c:v>
                </c:pt>
                <c:pt idx="9">
                  <c:v>18.899999999999999</c:v>
                </c:pt>
                <c:pt idx="10">
                  <c:v>10.9</c:v>
                </c:pt>
                <c:pt idx="11">
                  <c:v>12.2</c:v>
                </c:pt>
              </c:numCache>
            </c:numRef>
          </c:val>
          <c:extLst>
            <c:ext xmlns:c16="http://schemas.microsoft.com/office/drawing/2014/chart" uri="{C3380CC4-5D6E-409C-BE32-E72D297353CC}">
              <c16:uniqueId val="{00000002-A2E2-4E08-9863-1BE44122A24C}"/>
            </c:ext>
          </c:extLst>
        </c:ser>
        <c:ser>
          <c:idx val="3"/>
          <c:order val="3"/>
          <c:tx>
            <c:strRef>
              <c:f>Sheet2!$F$2</c:f>
              <c:strCache>
                <c:ptCount val="1"/>
                <c:pt idx="0">
                  <c:v>Long or irregular working hours</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Sheet2!$F$3:$F$14</c:f>
              <c:numCache>
                <c:formatCode>0.0</c:formatCode>
                <c:ptCount val="12"/>
                <c:pt idx="0" formatCode="General">
                  <c:v>24.2</c:v>
                </c:pt>
                <c:pt idx="1">
                  <c:v>21</c:v>
                </c:pt>
                <c:pt idx="2" formatCode="General">
                  <c:v>16.600000000000001</c:v>
                </c:pt>
                <c:pt idx="3">
                  <c:v>23</c:v>
                </c:pt>
                <c:pt idx="4" formatCode="General">
                  <c:v>21.2</c:v>
                </c:pt>
                <c:pt idx="5" formatCode="General">
                  <c:v>27.9</c:v>
                </c:pt>
                <c:pt idx="6" formatCode="General">
                  <c:v>20.8</c:v>
                </c:pt>
                <c:pt idx="7" formatCode="General">
                  <c:v>26.1</c:v>
                </c:pt>
                <c:pt idx="8" formatCode="General">
                  <c:v>20.9</c:v>
                </c:pt>
                <c:pt idx="9" formatCode="General">
                  <c:v>28.2</c:v>
                </c:pt>
                <c:pt idx="10">
                  <c:v>21</c:v>
                </c:pt>
                <c:pt idx="11" formatCode="General">
                  <c:v>31.2</c:v>
                </c:pt>
              </c:numCache>
            </c:numRef>
          </c:val>
          <c:extLst>
            <c:ext xmlns:c16="http://schemas.microsoft.com/office/drawing/2014/chart" uri="{C3380CC4-5D6E-409C-BE32-E72D297353CC}">
              <c16:uniqueId val="{00000003-A2E2-4E08-9863-1BE44122A24C}"/>
            </c:ext>
          </c:extLst>
        </c:ser>
        <c:dLbls>
          <c:dLblPos val="ctr"/>
          <c:showLegendKey val="0"/>
          <c:showVal val="1"/>
          <c:showCatName val="0"/>
          <c:showSerName val="0"/>
          <c:showPercent val="0"/>
          <c:showBubbleSize val="0"/>
        </c:dLbls>
        <c:gapWidth val="150"/>
        <c:overlap val="100"/>
        <c:axId val="513260304"/>
        <c:axId val="513257024"/>
      </c:barChart>
      <c:catAx>
        <c:axId val="513260304"/>
        <c:scaling>
          <c:orientation val="maxMin"/>
        </c:scaling>
        <c:delete val="1"/>
        <c:axPos val="l"/>
        <c:numFmt formatCode="General" sourceLinked="1"/>
        <c:majorTickMark val="none"/>
        <c:minorTickMark val="none"/>
        <c:tickLblPos val="nextTo"/>
        <c:crossAx val="513257024"/>
        <c:crosses val="autoZero"/>
        <c:auto val="1"/>
        <c:lblAlgn val="ctr"/>
        <c:lblOffset val="100"/>
        <c:noMultiLvlLbl val="0"/>
      </c:catAx>
      <c:valAx>
        <c:axId val="513257024"/>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13260304"/>
        <c:crosses val="autoZero"/>
        <c:crossBetween val="between"/>
      </c:valAx>
      <c:spPr>
        <a:noFill/>
        <a:ln>
          <a:noFill/>
        </a:ln>
        <a:effectLst/>
      </c:spPr>
    </c:plotArea>
    <c:legend>
      <c:legendPos val="b"/>
      <c:layout>
        <c:manualLayout>
          <c:xMode val="edge"/>
          <c:yMode val="edge"/>
          <c:x val="1.0594774467703485E-2"/>
          <c:y val="0.90299145771624822"/>
          <c:w val="0.92066021282702992"/>
          <c:h val="9.7008542283751775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2"/>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546F27-F10A-4DEE-BD30-013E90649F37}"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C67C3997-705D-40AD-8942-96D24E66E7A4}">
      <dgm:prSet phldrT="[Text]" custT="1"/>
      <dgm:spPr/>
      <dgm:t>
        <a:bodyPr/>
        <a:lstStyle/>
        <a:p>
          <a:pPr>
            <a:buNone/>
          </a:pPr>
          <a:r>
            <a:rPr lang="lt-LT" sz="1400">
              <a:solidFill>
                <a:schemeClr val="bg1"/>
              </a:solidFill>
              <a:latin typeface="Arial" panose="020B0604020202020204" pitchFamily="34" charset="0"/>
              <a:ea typeface="Arial"/>
              <a:cs typeface="Times New Roman" panose="02020603050405020304" pitchFamily="18" charset="0"/>
            </a:rPr>
            <a:t>Neaišku, kaip DIDV veikia ir kaip jos naudojamos</a:t>
          </a:r>
        </a:p>
      </dgm:t>
    </dgm:pt>
    <dgm:pt modelId="{5FA424E0-C33B-44AE-98A0-6B21DE7EA8D6}" type="parTrans" cxnId="{8DBC0142-015A-4D36-8992-1F4C6A1D38EA}">
      <dgm:prSet/>
      <dgm:spPr/>
      <dgm:t>
        <a:bodyPr/>
        <a:lstStyle/>
        <a:p>
          <a:endParaRPr lang="en-GB" sz="1400"/>
        </a:p>
      </dgm:t>
    </dgm:pt>
    <dgm:pt modelId="{14E44F5C-3070-4F07-AFD4-BE1694CA4A71}" type="sibTrans" cxnId="{8DBC0142-015A-4D36-8992-1F4C6A1D38EA}">
      <dgm:prSet custT="1"/>
      <dgm:spPr/>
      <dgm:t>
        <a:bodyPr/>
        <a:lstStyle/>
        <a:p>
          <a:endParaRPr lang="en-GB" sz="1400"/>
        </a:p>
      </dgm:t>
    </dgm:pt>
    <dgm:pt modelId="{E7B658FE-3359-429B-BF48-BE5FEF6559CA}">
      <dgm:prSet phldrT="[Text]" custT="1"/>
      <dgm:spPr/>
      <dgm:t>
        <a:bodyPr/>
        <a:lstStyle/>
        <a:p>
          <a:r>
            <a:rPr lang="lt-LT" sz="1400"/>
            <a:t>Netolygus galios pasiskirstymas</a:t>
          </a:r>
        </a:p>
      </dgm:t>
    </dgm:pt>
    <dgm:pt modelId="{C908D53F-1673-4146-91CA-9F74D859EF2F}" type="parTrans" cxnId="{B9986F9C-F87B-483E-AF47-C2F3D6D8484C}">
      <dgm:prSet/>
      <dgm:spPr/>
      <dgm:t>
        <a:bodyPr/>
        <a:lstStyle/>
        <a:p>
          <a:endParaRPr lang="en-GB" sz="1400"/>
        </a:p>
      </dgm:t>
    </dgm:pt>
    <dgm:pt modelId="{69D8FCEE-DE11-4EC7-80D9-EAF8E9E73A3D}" type="sibTrans" cxnId="{B9986F9C-F87B-483E-AF47-C2F3D6D8484C}">
      <dgm:prSet custT="1"/>
      <dgm:spPr/>
      <dgm:t>
        <a:bodyPr/>
        <a:lstStyle/>
        <a:p>
          <a:endParaRPr lang="en-GB" sz="1400"/>
        </a:p>
      </dgm:t>
    </dgm:pt>
    <dgm:pt modelId="{6A56C84B-6B9D-41B2-9875-CEFCC59F7704}">
      <dgm:prSet phldrT="[Text]" custT="1"/>
      <dgm:spPr/>
      <dgm:t>
        <a:bodyPr/>
        <a:lstStyle/>
        <a:p>
          <a:r>
            <a:rPr lang="lt-LT" sz="1400"/>
            <a:t>Darbuotojai negali dalyvauti</a:t>
          </a:r>
        </a:p>
      </dgm:t>
    </dgm:pt>
    <dgm:pt modelId="{B5A5F9A4-248B-4D64-B1F0-3A47C2DFB83E}" type="parTrans" cxnId="{E7406464-EC75-4165-AE9C-B695FD65FBD7}">
      <dgm:prSet/>
      <dgm:spPr/>
      <dgm:t>
        <a:bodyPr/>
        <a:lstStyle/>
        <a:p>
          <a:endParaRPr lang="en-GB" sz="1400"/>
        </a:p>
      </dgm:t>
    </dgm:pt>
    <dgm:pt modelId="{560F175E-AD6F-46B3-9AA3-F6758A9D4E69}" type="sibTrans" cxnId="{E7406464-EC75-4165-AE9C-B695FD65FBD7}">
      <dgm:prSet/>
      <dgm:spPr/>
      <dgm:t>
        <a:bodyPr/>
        <a:lstStyle/>
        <a:p>
          <a:endParaRPr lang="en-GB" sz="1400"/>
        </a:p>
      </dgm:t>
    </dgm:pt>
    <dgm:pt modelId="{2AF1002E-55CB-4C17-AEA8-5D01FE1BFD48}" type="pres">
      <dgm:prSet presAssocID="{95546F27-F10A-4DEE-BD30-013E90649F37}" presName="Name0" presStyleCnt="0">
        <dgm:presLayoutVars>
          <dgm:dir/>
          <dgm:resizeHandles val="exact"/>
        </dgm:presLayoutVars>
      </dgm:prSet>
      <dgm:spPr/>
    </dgm:pt>
    <dgm:pt modelId="{D6F1C161-6A36-463B-AFF1-12EB7AEA5A5D}" type="pres">
      <dgm:prSet presAssocID="{C67C3997-705D-40AD-8942-96D24E66E7A4}" presName="node" presStyleLbl="node1" presStyleIdx="0" presStyleCnt="3" custScaleX="89530">
        <dgm:presLayoutVars>
          <dgm:bulletEnabled val="1"/>
        </dgm:presLayoutVars>
      </dgm:prSet>
      <dgm:spPr/>
    </dgm:pt>
    <dgm:pt modelId="{545C5C6A-5BFA-4B73-B7B4-24CF1D25AF9B}" type="pres">
      <dgm:prSet presAssocID="{14E44F5C-3070-4F07-AFD4-BE1694CA4A71}" presName="sibTrans" presStyleLbl="sibTrans2D1" presStyleIdx="0" presStyleCnt="2"/>
      <dgm:spPr/>
    </dgm:pt>
    <dgm:pt modelId="{AAAB6E7B-A519-4788-BD3D-93913A439653}" type="pres">
      <dgm:prSet presAssocID="{14E44F5C-3070-4F07-AFD4-BE1694CA4A71}" presName="connectorText" presStyleLbl="sibTrans2D1" presStyleIdx="0" presStyleCnt="2"/>
      <dgm:spPr/>
    </dgm:pt>
    <dgm:pt modelId="{73EBE4EC-A2EE-4693-9E61-8DB4CC80A5F4}" type="pres">
      <dgm:prSet presAssocID="{E7B658FE-3359-429B-BF48-BE5FEF6559CA}" presName="node" presStyleLbl="node1" presStyleIdx="1" presStyleCnt="3">
        <dgm:presLayoutVars>
          <dgm:bulletEnabled val="1"/>
        </dgm:presLayoutVars>
      </dgm:prSet>
      <dgm:spPr/>
    </dgm:pt>
    <dgm:pt modelId="{4FD0CCFA-7B09-459B-A190-B9706B684994}" type="pres">
      <dgm:prSet presAssocID="{69D8FCEE-DE11-4EC7-80D9-EAF8E9E73A3D}" presName="sibTrans" presStyleLbl="sibTrans2D1" presStyleIdx="1" presStyleCnt="2"/>
      <dgm:spPr/>
    </dgm:pt>
    <dgm:pt modelId="{3A3C0E4F-180E-45B5-B1A6-3E2B7D459930}" type="pres">
      <dgm:prSet presAssocID="{69D8FCEE-DE11-4EC7-80D9-EAF8E9E73A3D}" presName="connectorText" presStyleLbl="sibTrans2D1" presStyleIdx="1" presStyleCnt="2"/>
      <dgm:spPr/>
    </dgm:pt>
    <dgm:pt modelId="{55B0A345-CEC2-46A6-83BF-38D8885185EF}" type="pres">
      <dgm:prSet presAssocID="{6A56C84B-6B9D-41B2-9875-CEFCC59F7704}" presName="node" presStyleLbl="node1" presStyleIdx="2" presStyleCnt="3">
        <dgm:presLayoutVars>
          <dgm:bulletEnabled val="1"/>
        </dgm:presLayoutVars>
      </dgm:prSet>
      <dgm:spPr/>
    </dgm:pt>
  </dgm:ptLst>
  <dgm:cxnLst>
    <dgm:cxn modelId="{B0E2C114-E470-4C01-B423-665D5B5A3969}" type="presOf" srcId="{14E44F5C-3070-4F07-AFD4-BE1694CA4A71}" destId="{545C5C6A-5BFA-4B73-B7B4-24CF1D25AF9B}" srcOrd="0" destOrd="0" presId="urn:microsoft.com/office/officeart/2005/8/layout/process1"/>
    <dgm:cxn modelId="{8BDC9A5E-C6CF-4BAD-B29C-B5D0807345E9}" type="presOf" srcId="{C67C3997-705D-40AD-8942-96D24E66E7A4}" destId="{D6F1C161-6A36-463B-AFF1-12EB7AEA5A5D}" srcOrd="0" destOrd="0" presId="urn:microsoft.com/office/officeart/2005/8/layout/process1"/>
    <dgm:cxn modelId="{BE36405F-F269-430A-8DB6-A0A0809A1CF7}" type="presOf" srcId="{95546F27-F10A-4DEE-BD30-013E90649F37}" destId="{2AF1002E-55CB-4C17-AEA8-5D01FE1BFD48}" srcOrd="0" destOrd="0" presId="urn:microsoft.com/office/officeart/2005/8/layout/process1"/>
    <dgm:cxn modelId="{8DBC0142-015A-4D36-8992-1F4C6A1D38EA}" srcId="{95546F27-F10A-4DEE-BD30-013E90649F37}" destId="{C67C3997-705D-40AD-8942-96D24E66E7A4}" srcOrd="0" destOrd="0" parTransId="{5FA424E0-C33B-44AE-98A0-6B21DE7EA8D6}" sibTransId="{14E44F5C-3070-4F07-AFD4-BE1694CA4A71}"/>
    <dgm:cxn modelId="{E7406464-EC75-4165-AE9C-B695FD65FBD7}" srcId="{95546F27-F10A-4DEE-BD30-013E90649F37}" destId="{6A56C84B-6B9D-41B2-9875-CEFCC59F7704}" srcOrd="2" destOrd="0" parTransId="{B5A5F9A4-248B-4D64-B1F0-3A47C2DFB83E}" sibTransId="{560F175E-AD6F-46B3-9AA3-F6758A9D4E69}"/>
    <dgm:cxn modelId="{E7DEE44D-D4FF-4041-B77D-12B2EA77ADDA}" type="presOf" srcId="{69D8FCEE-DE11-4EC7-80D9-EAF8E9E73A3D}" destId="{3A3C0E4F-180E-45B5-B1A6-3E2B7D459930}" srcOrd="1" destOrd="0" presId="urn:microsoft.com/office/officeart/2005/8/layout/process1"/>
    <dgm:cxn modelId="{8F244681-4851-4473-AC3A-9F90A701634C}" type="presOf" srcId="{6A56C84B-6B9D-41B2-9875-CEFCC59F7704}" destId="{55B0A345-CEC2-46A6-83BF-38D8885185EF}" srcOrd="0" destOrd="0" presId="urn:microsoft.com/office/officeart/2005/8/layout/process1"/>
    <dgm:cxn modelId="{9E357085-5404-4FBE-A2F1-A26288D50F1E}" type="presOf" srcId="{14E44F5C-3070-4F07-AFD4-BE1694CA4A71}" destId="{AAAB6E7B-A519-4788-BD3D-93913A439653}" srcOrd="1" destOrd="0" presId="urn:microsoft.com/office/officeart/2005/8/layout/process1"/>
    <dgm:cxn modelId="{6A096887-3234-4505-9230-589E71ED115C}" type="presOf" srcId="{69D8FCEE-DE11-4EC7-80D9-EAF8E9E73A3D}" destId="{4FD0CCFA-7B09-459B-A190-B9706B684994}" srcOrd="0" destOrd="0" presId="urn:microsoft.com/office/officeart/2005/8/layout/process1"/>
    <dgm:cxn modelId="{B9986F9C-F87B-483E-AF47-C2F3D6D8484C}" srcId="{95546F27-F10A-4DEE-BD30-013E90649F37}" destId="{E7B658FE-3359-429B-BF48-BE5FEF6559CA}" srcOrd="1" destOrd="0" parTransId="{C908D53F-1673-4146-91CA-9F74D859EF2F}" sibTransId="{69D8FCEE-DE11-4EC7-80D9-EAF8E9E73A3D}"/>
    <dgm:cxn modelId="{4158FDFF-DAB0-4B70-81F5-352D786166EC}" type="presOf" srcId="{E7B658FE-3359-429B-BF48-BE5FEF6559CA}" destId="{73EBE4EC-A2EE-4693-9E61-8DB4CC80A5F4}" srcOrd="0" destOrd="0" presId="urn:microsoft.com/office/officeart/2005/8/layout/process1"/>
    <dgm:cxn modelId="{2D5ABCD5-C245-4B0A-918A-FAF8788B2F6B}" type="presParOf" srcId="{2AF1002E-55CB-4C17-AEA8-5D01FE1BFD48}" destId="{D6F1C161-6A36-463B-AFF1-12EB7AEA5A5D}" srcOrd="0" destOrd="0" presId="urn:microsoft.com/office/officeart/2005/8/layout/process1"/>
    <dgm:cxn modelId="{AB97B0A5-5532-4FEC-B7B2-10D88345CB02}" type="presParOf" srcId="{2AF1002E-55CB-4C17-AEA8-5D01FE1BFD48}" destId="{545C5C6A-5BFA-4B73-B7B4-24CF1D25AF9B}" srcOrd="1" destOrd="0" presId="urn:microsoft.com/office/officeart/2005/8/layout/process1"/>
    <dgm:cxn modelId="{164F25C8-8ED1-42E0-940F-8EE04CEFE7F9}" type="presParOf" srcId="{545C5C6A-5BFA-4B73-B7B4-24CF1D25AF9B}" destId="{AAAB6E7B-A519-4788-BD3D-93913A439653}" srcOrd="0" destOrd="0" presId="urn:microsoft.com/office/officeart/2005/8/layout/process1"/>
    <dgm:cxn modelId="{E457C613-962E-477B-BCA5-29DD4870713B}" type="presParOf" srcId="{2AF1002E-55CB-4C17-AEA8-5D01FE1BFD48}" destId="{73EBE4EC-A2EE-4693-9E61-8DB4CC80A5F4}" srcOrd="2" destOrd="0" presId="urn:microsoft.com/office/officeart/2005/8/layout/process1"/>
    <dgm:cxn modelId="{24977D51-8D43-42E9-A607-4B2C96654DA8}" type="presParOf" srcId="{2AF1002E-55CB-4C17-AEA8-5D01FE1BFD48}" destId="{4FD0CCFA-7B09-459B-A190-B9706B684994}" srcOrd="3" destOrd="0" presId="urn:microsoft.com/office/officeart/2005/8/layout/process1"/>
    <dgm:cxn modelId="{2DB59570-C10C-4AEA-988A-21E5CA79B00E}" type="presParOf" srcId="{4FD0CCFA-7B09-459B-A190-B9706B684994}" destId="{3A3C0E4F-180E-45B5-B1A6-3E2B7D459930}" srcOrd="0" destOrd="0" presId="urn:microsoft.com/office/officeart/2005/8/layout/process1"/>
    <dgm:cxn modelId="{7BBF60E6-AA04-4049-B3A1-1E1242BA7AB6}" type="presParOf" srcId="{2AF1002E-55CB-4C17-AEA8-5D01FE1BFD48}" destId="{55B0A345-CEC2-46A6-83BF-38D8885185EF}"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546F27-F10A-4DEE-BD30-013E90649F37}"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C67C3997-705D-40AD-8942-96D24E66E7A4}">
      <dgm:prSet phldrT="[Text]" custT="1"/>
      <dgm:spPr/>
      <dgm:t>
        <a:bodyPr/>
        <a:lstStyle/>
        <a:p>
          <a:pPr>
            <a:buNone/>
          </a:pPr>
          <a:r>
            <a:rPr lang="lt-LT" sz="1400">
              <a:solidFill>
                <a:schemeClr val="bg1"/>
              </a:solidFill>
              <a:latin typeface="Arial" panose="020B0604020202020204" pitchFamily="34" charset="0"/>
              <a:ea typeface="Arial"/>
              <a:cs typeface="Times New Roman" panose="02020603050405020304" pitchFamily="18" charset="0"/>
            </a:rPr>
            <a:t>Darbuotojai izoliuoti vienas nuo kito</a:t>
          </a:r>
        </a:p>
      </dgm:t>
    </dgm:pt>
    <dgm:pt modelId="{5FA424E0-C33B-44AE-98A0-6B21DE7EA8D6}" type="parTrans" cxnId="{8DBC0142-015A-4D36-8992-1F4C6A1D38EA}">
      <dgm:prSet/>
      <dgm:spPr/>
      <dgm:t>
        <a:bodyPr/>
        <a:lstStyle/>
        <a:p>
          <a:endParaRPr lang="en-GB" sz="1400"/>
        </a:p>
      </dgm:t>
    </dgm:pt>
    <dgm:pt modelId="{14E44F5C-3070-4F07-AFD4-BE1694CA4A71}" type="sibTrans" cxnId="{8DBC0142-015A-4D36-8992-1F4C6A1D38EA}">
      <dgm:prSet custT="1"/>
      <dgm:spPr/>
      <dgm:t>
        <a:bodyPr/>
        <a:lstStyle/>
        <a:p>
          <a:endParaRPr lang="en-GB" sz="1400"/>
        </a:p>
      </dgm:t>
    </dgm:pt>
    <dgm:pt modelId="{E7B658FE-3359-429B-BF48-BE5FEF6559CA}">
      <dgm:prSet phldrT="[Text]" custT="1"/>
      <dgm:spPr/>
      <dgm:t>
        <a:bodyPr/>
        <a:lstStyle/>
        <a:p>
          <a:r>
            <a:rPr lang="lt-LT" sz="1400"/>
            <a:t>Nėra kolektyvinio atstovavimo</a:t>
          </a:r>
        </a:p>
      </dgm:t>
    </dgm:pt>
    <dgm:pt modelId="{C908D53F-1673-4146-91CA-9F74D859EF2F}" type="parTrans" cxnId="{B9986F9C-F87B-483E-AF47-C2F3D6D8484C}">
      <dgm:prSet/>
      <dgm:spPr/>
      <dgm:t>
        <a:bodyPr/>
        <a:lstStyle/>
        <a:p>
          <a:endParaRPr lang="en-GB" sz="1400"/>
        </a:p>
      </dgm:t>
    </dgm:pt>
    <dgm:pt modelId="{69D8FCEE-DE11-4EC7-80D9-EAF8E9E73A3D}" type="sibTrans" cxnId="{B9986F9C-F87B-483E-AF47-C2F3D6D8484C}">
      <dgm:prSet custT="1"/>
      <dgm:spPr/>
      <dgm:t>
        <a:bodyPr/>
        <a:lstStyle/>
        <a:p>
          <a:endParaRPr lang="en-GB" sz="1400"/>
        </a:p>
      </dgm:t>
    </dgm:pt>
    <dgm:pt modelId="{6A56C84B-6B9D-41B2-9875-CEFCC59F7704}">
      <dgm:prSet phldrT="[Text]" custT="1"/>
      <dgm:spPr/>
      <dgm:t>
        <a:bodyPr/>
        <a:lstStyle/>
        <a:p>
          <a:r>
            <a:rPr lang="lt-LT" sz="1400"/>
            <a:t>Nėra socialinio dialogo</a:t>
          </a:r>
        </a:p>
      </dgm:t>
    </dgm:pt>
    <dgm:pt modelId="{B5A5F9A4-248B-4D64-B1F0-3A47C2DFB83E}" type="parTrans" cxnId="{E7406464-EC75-4165-AE9C-B695FD65FBD7}">
      <dgm:prSet/>
      <dgm:spPr/>
      <dgm:t>
        <a:bodyPr/>
        <a:lstStyle/>
        <a:p>
          <a:endParaRPr lang="en-GB" sz="1400"/>
        </a:p>
      </dgm:t>
    </dgm:pt>
    <dgm:pt modelId="{560F175E-AD6F-46B3-9AA3-F6758A9D4E69}" type="sibTrans" cxnId="{E7406464-EC75-4165-AE9C-B695FD65FBD7}">
      <dgm:prSet/>
      <dgm:spPr/>
      <dgm:t>
        <a:bodyPr/>
        <a:lstStyle/>
        <a:p>
          <a:endParaRPr lang="en-GB" sz="1400"/>
        </a:p>
      </dgm:t>
    </dgm:pt>
    <dgm:pt modelId="{D3F700B2-84A1-43B6-84E5-BCDC0665A767}" type="pres">
      <dgm:prSet presAssocID="{95546F27-F10A-4DEE-BD30-013E90649F37}" presName="Name0" presStyleCnt="0">
        <dgm:presLayoutVars>
          <dgm:dir/>
          <dgm:resizeHandles val="exact"/>
        </dgm:presLayoutVars>
      </dgm:prSet>
      <dgm:spPr/>
    </dgm:pt>
    <dgm:pt modelId="{9A3753B4-81BD-4BFC-BD97-61C2777A60C8}" type="pres">
      <dgm:prSet presAssocID="{C67C3997-705D-40AD-8942-96D24E66E7A4}" presName="node" presStyleLbl="node1" presStyleIdx="0" presStyleCnt="3" custScaleX="89405" custScaleY="98409">
        <dgm:presLayoutVars>
          <dgm:bulletEnabled val="1"/>
        </dgm:presLayoutVars>
      </dgm:prSet>
      <dgm:spPr/>
    </dgm:pt>
    <dgm:pt modelId="{DAACD176-4677-4F91-B739-F414E4F64834}" type="pres">
      <dgm:prSet presAssocID="{14E44F5C-3070-4F07-AFD4-BE1694CA4A71}" presName="sibTrans" presStyleLbl="sibTrans2D1" presStyleIdx="0" presStyleCnt="2"/>
      <dgm:spPr/>
    </dgm:pt>
    <dgm:pt modelId="{2368CD19-1971-415D-8FA6-5C08AEC0F878}" type="pres">
      <dgm:prSet presAssocID="{14E44F5C-3070-4F07-AFD4-BE1694CA4A71}" presName="connectorText" presStyleLbl="sibTrans2D1" presStyleIdx="0" presStyleCnt="2"/>
      <dgm:spPr/>
    </dgm:pt>
    <dgm:pt modelId="{72BADB8B-71EF-430F-B5BE-01839C866BDF}" type="pres">
      <dgm:prSet presAssocID="{E7B658FE-3359-429B-BF48-BE5FEF6559CA}" presName="node" presStyleLbl="node1" presStyleIdx="1" presStyleCnt="3">
        <dgm:presLayoutVars>
          <dgm:bulletEnabled val="1"/>
        </dgm:presLayoutVars>
      </dgm:prSet>
      <dgm:spPr/>
    </dgm:pt>
    <dgm:pt modelId="{811EA7EC-2923-4AA3-8528-89881C54DDAB}" type="pres">
      <dgm:prSet presAssocID="{69D8FCEE-DE11-4EC7-80D9-EAF8E9E73A3D}" presName="sibTrans" presStyleLbl="sibTrans2D1" presStyleIdx="1" presStyleCnt="2"/>
      <dgm:spPr/>
    </dgm:pt>
    <dgm:pt modelId="{8E44C1C7-8603-40BB-B637-14F523870C7B}" type="pres">
      <dgm:prSet presAssocID="{69D8FCEE-DE11-4EC7-80D9-EAF8E9E73A3D}" presName="connectorText" presStyleLbl="sibTrans2D1" presStyleIdx="1" presStyleCnt="2"/>
      <dgm:spPr/>
    </dgm:pt>
    <dgm:pt modelId="{4553905A-3E73-4A3D-B9DE-F4865AAED54E}" type="pres">
      <dgm:prSet presAssocID="{6A56C84B-6B9D-41B2-9875-CEFCC59F7704}" presName="node" presStyleLbl="node1" presStyleIdx="2" presStyleCnt="3">
        <dgm:presLayoutVars>
          <dgm:bulletEnabled val="1"/>
        </dgm:presLayoutVars>
      </dgm:prSet>
      <dgm:spPr/>
    </dgm:pt>
  </dgm:ptLst>
  <dgm:cxnLst>
    <dgm:cxn modelId="{E892D308-9CF4-4249-8168-DE02F6BC3CEA}" type="presOf" srcId="{95546F27-F10A-4DEE-BD30-013E90649F37}" destId="{D3F700B2-84A1-43B6-84E5-BCDC0665A767}" srcOrd="0" destOrd="0" presId="urn:microsoft.com/office/officeart/2005/8/layout/process1"/>
    <dgm:cxn modelId="{5C4D9C1E-A501-49B9-81AA-C18BFBBF32EE}" type="presOf" srcId="{C67C3997-705D-40AD-8942-96D24E66E7A4}" destId="{9A3753B4-81BD-4BFC-BD97-61C2777A60C8}" srcOrd="0" destOrd="0" presId="urn:microsoft.com/office/officeart/2005/8/layout/process1"/>
    <dgm:cxn modelId="{2863D32B-DDA0-4778-AB7C-4606A8A0516D}" type="presOf" srcId="{69D8FCEE-DE11-4EC7-80D9-EAF8E9E73A3D}" destId="{811EA7EC-2923-4AA3-8528-89881C54DDAB}" srcOrd="0" destOrd="0" presId="urn:microsoft.com/office/officeart/2005/8/layout/process1"/>
    <dgm:cxn modelId="{F048BA2C-E33F-429D-8EB2-78943FE80B4F}" type="presOf" srcId="{6A56C84B-6B9D-41B2-9875-CEFCC59F7704}" destId="{4553905A-3E73-4A3D-B9DE-F4865AAED54E}" srcOrd="0" destOrd="0" presId="urn:microsoft.com/office/officeart/2005/8/layout/process1"/>
    <dgm:cxn modelId="{096A292F-AD72-4C2F-BBCA-9716EE88A5C0}" type="presOf" srcId="{69D8FCEE-DE11-4EC7-80D9-EAF8E9E73A3D}" destId="{8E44C1C7-8603-40BB-B637-14F523870C7B}" srcOrd="1" destOrd="0" presId="urn:microsoft.com/office/officeart/2005/8/layout/process1"/>
    <dgm:cxn modelId="{8DBC0142-015A-4D36-8992-1F4C6A1D38EA}" srcId="{95546F27-F10A-4DEE-BD30-013E90649F37}" destId="{C67C3997-705D-40AD-8942-96D24E66E7A4}" srcOrd="0" destOrd="0" parTransId="{5FA424E0-C33B-44AE-98A0-6B21DE7EA8D6}" sibTransId="{14E44F5C-3070-4F07-AFD4-BE1694CA4A71}"/>
    <dgm:cxn modelId="{E7406464-EC75-4165-AE9C-B695FD65FBD7}" srcId="{95546F27-F10A-4DEE-BD30-013E90649F37}" destId="{6A56C84B-6B9D-41B2-9875-CEFCC59F7704}" srcOrd="2" destOrd="0" parTransId="{B5A5F9A4-248B-4D64-B1F0-3A47C2DFB83E}" sibTransId="{560F175E-AD6F-46B3-9AA3-F6758A9D4E69}"/>
    <dgm:cxn modelId="{B9986F9C-F87B-483E-AF47-C2F3D6D8484C}" srcId="{95546F27-F10A-4DEE-BD30-013E90649F37}" destId="{E7B658FE-3359-429B-BF48-BE5FEF6559CA}" srcOrd="1" destOrd="0" parTransId="{C908D53F-1673-4146-91CA-9F74D859EF2F}" sibTransId="{69D8FCEE-DE11-4EC7-80D9-EAF8E9E73A3D}"/>
    <dgm:cxn modelId="{FEC520C5-A546-4EFE-ABCD-0E8D96462B96}" type="presOf" srcId="{E7B658FE-3359-429B-BF48-BE5FEF6559CA}" destId="{72BADB8B-71EF-430F-B5BE-01839C866BDF}" srcOrd="0" destOrd="0" presId="urn:microsoft.com/office/officeart/2005/8/layout/process1"/>
    <dgm:cxn modelId="{3DB5E6EF-3527-4D0D-981F-AAF440D4C133}" type="presOf" srcId="{14E44F5C-3070-4F07-AFD4-BE1694CA4A71}" destId="{2368CD19-1971-415D-8FA6-5C08AEC0F878}" srcOrd="1" destOrd="0" presId="urn:microsoft.com/office/officeart/2005/8/layout/process1"/>
    <dgm:cxn modelId="{76F13DF6-E5D1-4A85-9894-EED09793507A}" type="presOf" srcId="{14E44F5C-3070-4F07-AFD4-BE1694CA4A71}" destId="{DAACD176-4677-4F91-B739-F414E4F64834}" srcOrd="0" destOrd="0" presId="urn:microsoft.com/office/officeart/2005/8/layout/process1"/>
    <dgm:cxn modelId="{C45B1B54-EFC4-4F39-8F63-3F004A66E1E5}" type="presParOf" srcId="{D3F700B2-84A1-43B6-84E5-BCDC0665A767}" destId="{9A3753B4-81BD-4BFC-BD97-61C2777A60C8}" srcOrd="0" destOrd="0" presId="urn:microsoft.com/office/officeart/2005/8/layout/process1"/>
    <dgm:cxn modelId="{55B2A266-32D6-429E-8AC7-26B21A9134D3}" type="presParOf" srcId="{D3F700B2-84A1-43B6-84E5-BCDC0665A767}" destId="{DAACD176-4677-4F91-B739-F414E4F64834}" srcOrd="1" destOrd="0" presId="urn:microsoft.com/office/officeart/2005/8/layout/process1"/>
    <dgm:cxn modelId="{F3BDFA0D-90B4-45BE-BE54-9408BD5F921F}" type="presParOf" srcId="{DAACD176-4677-4F91-B739-F414E4F64834}" destId="{2368CD19-1971-415D-8FA6-5C08AEC0F878}" srcOrd="0" destOrd="0" presId="urn:microsoft.com/office/officeart/2005/8/layout/process1"/>
    <dgm:cxn modelId="{A972B976-2EEF-4701-805F-5CB93F7943D9}" type="presParOf" srcId="{D3F700B2-84A1-43B6-84E5-BCDC0665A767}" destId="{72BADB8B-71EF-430F-B5BE-01839C866BDF}" srcOrd="2" destOrd="0" presId="urn:microsoft.com/office/officeart/2005/8/layout/process1"/>
    <dgm:cxn modelId="{702F0541-694E-4AB0-BCA9-153C70087D8F}" type="presParOf" srcId="{D3F700B2-84A1-43B6-84E5-BCDC0665A767}" destId="{811EA7EC-2923-4AA3-8528-89881C54DDAB}" srcOrd="3" destOrd="0" presId="urn:microsoft.com/office/officeart/2005/8/layout/process1"/>
    <dgm:cxn modelId="{63513DE7-F91D-403C-9D99-F6EDDCDEDF96}" type="presParOf" srcId="{811EA7EC-2923-4AA3-8528-89881C54DDAB}" destId="{8E44C1C7-8603-40BB-B637-14F523870C7B}" srcOrd="0" destOrd="0" presId="urn:microsoft.com/office/officeart/2005/8/layout/process1"/>
    <dgm:cxn modelId="{790150C4-7B3C-427F-A5CA-AC8A08BCB26E}" type="presParOf" srcId="{D3F700B2-84A1-43B6-84E5-BCDC0665A767}" destId="{4553905A-3E73-4A3D-B9DE-F4865AAED54E}"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1C161-6A36-463B-AFF1-12EB7AEA5A5D}">
      <dsp:nvSpPr>
        <dsp:cNvPr id="0" name=""/>
        <dsp:cNvSpPr/>
      </dsp:nvSpPr>
      <dsp:spPr>
        <a:xfrm>
          <a:off x="1447" y="458414"/>
          <a:ext cx="1786888"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a:solidFill>
                <a:schemeClr val="bg1"/>
              </a:solidFill>
              <a:latin typeface="Arial" panose="020B0604020202020204" pitchFamily="34" charset="0"/>
              <a:ea typeface="Arial"/>
              <a:cs typeface="Times New Roman" panose="02020603050405020304" pitchFamily="18" charset="0"/>
            </a:rPr>
            <a:t>Neaišku, kaip DIDV veikia ir kaip jos naudojamos</a:t>
          </a:r>
        </a:p>
      </dsp:txBody>
      <dsp:txXfrm>
        <a:off x="36521" y="493488"/>
        <a:ext cx="1716740" cy="1127364"/>
      </dsp:txXfrm>
    </dsp:sp>
    <dsp:sp modelId="{545C5C6A-5BFA-4B73-B7B4-24CF1D25AF9B}">
      <dsp:nvSpPr>
        <dsp:cNvPr id="0" name=""/>
        <dsp:cNvSpPr/>
      </dsp:nvSpPr>
      <dsp:spPr>
        <a:xfrm>
          <a:off x="1987921" y="80968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987921" y="908678"/>
        <a:ext cx="296185" cy="296983"/>
      </dsp:txXfrm>
    </dsp:sp>
    <dsp:sp modelId="{73EBE4EC-A2EE-4693-9E61-8DB4CC80A5F4}">
      <dsp:nvSpPr>
        <dsp:cNvPr id="0" name=""/>
        <dsp:cNvSpPr/>
      </dsp:nvSpPr>
      <dsp:spPr>
        <a:xfrm>
          <a:off x="2586677" y="458414"/>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a:t>Netolygus galios pasiskirstymas</a:t>
          </a:r>
        </a:p>
      </dsp:txBody>
      <dsp:txXfrm>
        <a:off x="2621751" y="493488"/>
        <a:ext cx="1925706" cy="1127364"/>
      </dsp:txXfrm>
    </dsp:sp>
    <dsp:sp modelId="{4FD0CCFA-7B09-459B-A190-B9706B684994}">
      <dsp:nvSpPr>
        <dsp:cNvPr id="0" name=""/>
        <dsp:cNvSpPr/>
      </dsp:nvSpPr>
      <dsp:spPr>
        <a:xfrm>
          <a:off x="4782117" y="80968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4782117" y="908678"/>
        <a:ext cx="296185" cy="296983"/>
      </dsp:txXfrm>
    </dsp:sp>
    <dsp:sp modelId="{55B0A345-CEC2-46A6-83BF-38D8885185EF}">
      <dsp:nvSpPr>
        <dsp:cNvPr id="0" name=""/>
        <dsp:cNvSpPr/>
      </dsp:nvSpPr>
      <dsp:spPr>
        <a:xfrm>
          <a:off x="5380873" y="458414"/>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a:t>Darbuotojai negali dalyvauti</a:t>
          </a:r>
        </a:p>
      </dsp:txBody>
      <dsp:txXfrm>
        <a:off x="5415947" y="493488"/>
        <a:ext cx="1925706" cy="11273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753B4-81BD-4BFC-BD97-61C2777A60C8}">
      <dsp:nvSpPr>
        <dsp:cNvPr id="0" name=""/>
        <dsp:cNvSpPr/>
      </dsp:nvSpPr>
      <dsp:spPr>
        <a:xfrm>
          <a:off x="2695" y="814389"/>
          <a:ext cx="1784393" cy="11784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a:solidFill>
                <a:schemeClr val="bg1"/>
              </a:solidFill>
              <a:latin typeface="Arial" panose="020B0604020202020204" pitchFamily="34" charset="0"/>
              <a:ea typeface="Arial"/>
              <a:cs typeface="Times New Roman" panose="02020603050405020304" pitchFamily="18" charset="0"/>
            </a:rPr>
            <a:t>Darbuotojai izoliuoti vienas nuo kito</a:t>
          </a:r>
        </a:p>
      </dsp:txBody>
      <dsp:txXfrm>
        <a:off x="37211" y="848905"/>
        <a:ext cx="1715361" cy="1109428"/>
      </dsp:txXfrm>
    </dsp:sp>
    <dsp:sp modelId="{DAACD176-4677-4F91-B739-F414E4F64834}">
      <dsp:nvSpPr>
        <dsp:cNvPr id="0" name=""/>
        <dsp:cNvSpPr/>
      </dsp:nvSpPr>
      <dsp:spPr>
        <a:xfrm>
          <a:off x="1986674" y="115613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986674" y="1255128"/>
        <a:ext cx="296185" cy="296983"/>
      </dsp:txXfrm>
    </dsp:sp>
    <dsp:sp modelId="{72BADB8B-71EF-430F-B5BE-01839C866BDF}">
      <dsp:nvSpPr>
        <dsp:cNvPr id="0" name=""/>
        <dsp:cNvSpPr/>
      </dsp:nvSpPr>
      <dsp:spPr>
        <a:xfrm>
          <a:off x="2585430" y="804863"/>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a:t>Nėra kolektyvinio atstovavimo</a:t>
          </a:r>
        </a:p>
      </dsp:txBody>
      <dsp:txXfrm>
        <a:off x="2620504" y="839937"/>
        <a:ext cx="1925706" cy="1127364"/>
      </dsp:txXfrm>
    </dsp:sp>
    <dsp:sp modelId="{811EA7EC-2923-4AA3-8528-89881C54DDAB}">
      <dsp:nvSpPr>
        <dsp:cNvPr id="0" name=""/>
        <dsp:cNvSpPr/>
      </dsp:nvSpPr>
      <dsp:spPr>
        <a:xfrm>
          <a:off x="4780870" y="115613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4780870" y="1255128"/>
        <a:ext cx="296185" cy="296983"/>
      </dsp:txXfrm>
    </dsp:sp>
    <dsp:sp modelId="{4553905A-3E73-4A3D-B9DE-F4865AAED54E}">
      <dsp:nvSpPr>
        <dsp:cNvPr id="0" name=""/>
        <dsp:cNvSpPr/>
      </dsp:nvSpPr>
      <dsp:spPr>
        <a:xfrm>
          <a:off x="5379626" y="804863"/>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a:t>Nėra socialinio dialogo</a:t>
          </a:r>
        </a:p>
      </dsp:txBody>
      <dsp:txXfrm>
        <a:off x="5414700" y="839937"/>
        <a:ext cx="1925706" cy="112736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17A729-4A56-4A55-9C95-BF91F7113025}" type="datetimeFigureOut">
              <a:rPr lang="en-GB" smtClean="0"/>
              <a:t>14/02/2025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D1725-20D8-470E-9E4C-7C859C871E69}" type="slidenum">
              <a:rPr lang="en-GB" smtClean="0"/>
              <a:t>‹#›</a:t>
            </a:fld>
            <a:endParaRPr lang="en-GB"/>
          </a:p>
        </p:txBody>
      </p:sp>
    </p:spTree>
    <p:extLst>
      <p:ext uri="{BB962C8B-B14F-4D97-AF65-F5344CB8AC3E}">
        <p14:creationId xmlns:p14="http://schemas.microsoft.com/office/powerpoint/2010/main" val="3581425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a:t>
            </a:fld>
            <a:endParaRPr lang="en-GB"/>
          </a:p>
        </p:txBody>
      </p:sp>
    </p:spTree>
    <p:extLst>
      <p:ext uri="{BB962C8B-B14F-4D97-AF65-F5344CB8AC3E}">
        <p14:creationId xmlns:p14="http://schemas.microsoft.com/office/powerpoint/2010/main" val="378936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defTabSz="941923">
              <a:buFont typeface="Arial" panose="020B0604020202020204" pitchFamily="34" charset="0"/>
              <a:buChar char="•"/>
              <a:defRPr/>
            </a:pPr>
            <a:r>
              <a:rPr lang="lt-LT" sz="1800" dirty="0">
                <a:latin typeface="+mn-lt"/>
                <a:ea typeface="+mn-lt"/>
                <a:cs typeface="+mn-cs"/>
              </a:rPr>
              <a:t>DIDV sistemos galėtų būti naudojamos rizikai stebėti ir (</a:t>
            </a:r>
            <a:r>
              <a:rPr lang="lt-LT" sz="1800" dirty="0" err="1">
                <a:latin typeface="+mn-lt"/>
                <a:ea typeface="+mn-lt"/>
                <a:cs typeface="+mn-cs"/>
              </a:rPr>
              <a:t>tikralaikiams</a:t>
            </a:r>
            <a:r>
              <a:rPr lang="lt-LT" sz="1800" dirty="0">
                <a:latin typeface="+mn-lt"/>
                <a:ea typeface="+mn-lt"/>
                <a:cs typeface="+mn-cs"/>
              </a:rPr>
              <a:t>) įspėjimams ir rekomendacijoms, kaip jos išvengti, teikti. </a:t>
            </a:r>
          </a:p>
          <a:p>
            <a:pPr marL="285750" indent="-285750" defTabSz="941923">
              <a:buFont typeface="Arial" panose="020B0604020202020204" pitchFamily="34" charset="0"/>
              <a:buChar char="•"/>
              <a:defRPr/>
            </a:pPr>
            <a:endParaRPr lang="en-GB" sz="1800" kern="1200" dirty="0">
              <a:latin typeface="+mn-lt"/>
              <a:ea typeface="+mn-ea"/>
              <a:cs typeface="+mn-cs"/>
            </a:endParaRPr>
          </a:p>
          <a:p>
            <a:pPr marL="285750" indent="-285750" defTabSz="941923">
              <a:buFont typeface="Arial" panose="020B0604020202020204" pitchFamily="34" charset="0"/>
              <a:buChar char="•"/>
              <a:defRPr/>
            </a:pPr>
            <a:r>
              <a:rPr lang="lt-LT" sz="1800" dirty="0">
                <a:latin typeface="+mn-lt"/>
                <a:ea typeface="+mn-lt"/>
                <a:cs typeface="+mn-cs"/>
              </a:rPr>
              <a:t>Pavyzdžiui, DIDV sistemos, naudodamos tikralaikius vaizdo įrašus arba analizuodamos e. laiškus ar kalbos turinį, galėtų nustatyti didelį darbo krūvį ir patyčių, streso, perdegimo ir kt. riziką.</a:t>
            </a:r>
          </a:p>
          <a:p>
            <a:pPr marL="285750" indent="-285750" defTabSz="941923">
              <a:buFont typeface="Arial" panose="020B0604020202020204" pitchFamily="34" charset="0"/>
              <a:buChar char="•"/>
              <a:defRPr/>
            </a:pPr>
            <a:endParaRPr lang="en-GB" sz="1800" kern="1200" dirty="0">
              <a:latin typeface="+mn-lt"/>
              <a:ea typeface="+mn-ea"/>
              <a:cs typeface="+mn-cs"/>
            </a:endParaRPr>
          </a:p>
          <a:p>
            <a:pPr marL="285750" indent="-285750" defTabSz="941923">
              <a:buFont typeface="Arial" panose="020B0604020202020204" pitchFamily="34" charset="0"/>
              <a:buChar char="•"/>
              <a:defRPr/>
            </a:pPr>
            <a:r>
              <a:rPr lang="lt-LT" sz="1800" dirty="0">
                <a:latin typeface="+mn-lt"/>
                <a:ea typeface="+mn-lt"/>
                <a:cs typeface="+mn-cs"/>
              </a:rPr>
              <a:t>Dauguma patentuojamų DIDV sistemų orientuotos į efektyvumo ir našumo didinimą bei sprendimų priėmimo gerinimą (dažnai pasitelkiant darbuotojų stebėseną ir vertinimą), bet ne į DSS gerinimą. Tačiau DIDV technologijų diegimas, naudojimas ir poveikis darbuotojų saugai ir sveikatai neturi būti iš anksto apibrėžtas. </a:t>
            </a:r>
          </a:p>
          <a:p>
            <a:pPr marL="285750" indent="-285750" defTabSz="941923">
              <a:buFont typeface="Arial" panose="020B0604020202020204" pitchFamily="34" charset="0"/>
              <a:buChar char="•"/>
              <a:defRPr/>
            </a:pPr>
            <a:endParaRPr lang="en-GB" sz="1800" kern="1200" dirty="0">
              <a:latin typeface="+mn-lt"/>
              <a:ea typeface="+mn-ea"/>
              <a:cs typeface="+mn-cs"/>
            </a:endParaRPr>
          </a:p>
          <a:p>
            <a:pPr marL="285750" indent="-285750" defTabSz="941923">
              <a:buFont typeface="Arial" panose="020B0604020202020204" pitchFamily="34" charset="0"/>
              <a:buChar char="•"/>
              <a:defRPr/>
            </a:pPr>
            <a:r>
              <a:rPr lang="lt-LT" sz="1800" dirty="0">
                <a:latin typeface="+mn-lt"/>
                <a:ea typeface="+mn-lt"/>
                <a:cs typeface="+mn-cs"/>
              </a:rPr>
              <a:t>Nuo organizacijos kultūros ir vadybinių sprendimų, susijusių su DIDV technologijomis, gali priklausyti jų poveikis DSS.</a:t>
            </a:r>
          </a:p>
          <a:p>
            <a:pPr defTabSz="941923">
              <a:defRPr/>
            </a:pPr>
            <a:endParaRPr lang="es-ES" sz="1800" dirty="0"/>
          </a:p>
        </p:txBody>
      </p:sp>
      <p:sp>
        <p:nvSpPr>
          <p:cNvPr id="4" name="Slide Number Placeholder 3"/>
          <p:cNvSpPr>
            <a:spLocks noGrp="1"/>
          </p:cNvSpPr>
          <p:nvPr>
            <p:ph type="sldNum" sz="quarter" idx="10"/>
          </p:nvPr>
        </p:nvSpPr>
        <p:spPr/>
        <p:txBody>
          <a:bodyPr/>
          <a:lstStyle/>
          <a:p>
            <a:fld id="{955349F1-900B-4850-AD35-DCDA59EBF816}" type="slidenum">
              <a:rPr lang="en-GB" smtClean="0"/>
              <a:t>10</a:t>
            </a:fld>
            <a:endParaRPr lang="en-GB"/>
          </a:p>
        </p:txBody>
      </p:sp>
    </p:spTree>
    <p:extLst>
      <p:ext uri="{BB962C8B-B14F-4D97-AF65-F5344CB8AC3E}">
        <p14:creationId xmlns:p14="http://schemas.microsoft.com/office/powerpoint/2010/main" val="1221254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200" dirty="0"/>
              <a:t>Darbuotojų dalyvavimas yra labai svarbus visais etapais – nuo projektavimo, </a:t>
            </a:r>
            <a:r>
              <a:rPr lang="lt-LT" sz="1200" i="1" dirty="0" err="1"/>
              <a:t>ex</a:t>
            </a:r>
            <a:r>
              <a:rPr lang="lt-LT" sz="1200" i="1" dirty="0"/>
              <a:t> ante</a:t>
            </a:r>
            <a:r>
              <a:rPr lang="lt-LT" sz="1200" dirty="0"/>
              <a:t> vertinimo, įgyvendinimo, rizikos darbo vietoje vertinimo ir </a:t>
            </a:r>
            <a:r>
              <a:rPr lang="lt-LT" sz="1200" u="sng" dirty="0"/>
              <a:t>sprendimų priėmimo</a:t>
            </a:r>
            <a:r>
              <a:rPr lang="lt-LT" sz="1200" dirty="0"/>
              <a:t> (darbuotojai turėtų turėti įtakos DI grindžiamiems sprendimams).</a:t>
            </a:r>
          </a:p>
          <a:p>
            <a:pPr algn="just">
              <a:lnSpc>
                <a:spcPct val="80000"/>
              </a:lnSpc>
              <a:spcBef>
                <a:spcPts val="1000"/>
              </a:spcBef>
            </a:pPr>
            <a:endParaRPr lang="en-GB" sz="1200" b="0" dirty="0"/>
          </a:p>
          <a:p>
            <a:pPr algn="just">
              <a:lnSpc>
                <a:spcPct val="80000"/>
              </a:lnSpc>
              <a:spcBef>
                <a:spcPts val="1000"/>
              </a:spcBef>
            </a:pPr>
            <a:r>
              <a:rPr lang="lt-LT" sz="1200" b="0" dirty="0"/>
              <a:t>Kai DIDV technologijų veikimas ir naudojimas nėra pakankamai skaidrus, informacija ir galia pasiskirsto netolygiai. Dėl to labai sunku praktiškai užtikrinti darbuotojų dalyvavimą.</a:t>
            </a:r>
          </a:p>
          <a:p>
            <a:pPr algn="just">
              <a:lnSpc>
                <a:spcPct val="80000"/>
              </a:lnSpc>
              <a:spcBef>
                <a:spcPts val="1000"/>
              </a:spcBef>
            </a:pPr>
            <a:endParaRPr lang="en-GB" sz="1200" b="0" dirty="0"/>
          </a:p>
          <a:p>
            <a:pPr algn="just">
              <a:lnSpc>
                <a:spcPct val="80000"/>
              </a:lnSpc>
              <a:spcBef>
                <a:spcPts val="1000"/>
              </a:spcBef>
            </a:pPr>
            <a:r>
              <a:rPr lang="lt-LT" sz="1200" b="0" dirty="0"/>
              <a:t>Jei darbuotojai yra izoliuoti vienas nuo kito, nėra galimybės užtikrinti kolektyvinį darbuotojų atstovavimą ir kolektyvines derybas (socialinį dialogą), kurie yra labai svarbūs DSS.</a:t>
            </a:r>
          </a:p>
          <a:p>
            <a:pPr algn="just">
              <a:lnSpc>
                <a:spcPct val="80000"/>
              </a:lnSpc>
              <a:spcBef>
                <a:spcPts val="1000"/>
              </a:spcBef>
            </a:pPr>
            <a:endParaRPr lang="en-GB" sz="1200" b="0" dirty="0"/>
          </a:p>
          <a:p>
            <a:pPr algn="just">
              <a:lnSpc>
                <a:spcPct val="80000"/>
              </a:lnSpc>
              <a:spcBef>
                <a:spcPts val="1000"/>
              </a:spcBef>
            </a:pPr>
            <a:r>
              <a:rPr lang="lt-LT" sz="1200" b="0" dirty="0"/>
              <a:t>DIDV technologijos turėtų būti kuriamos, diegiamos ir valdomos skaidriai, suprantamai ir įgalinančiai, kad darbuotojai turėtų vienodas galimybes gauti informaciją ir dalyvauti.</a:t>
            </a:r>
          </a:p>
          <a:p>
            <a:pPr algn="just">
              <a:lnSpc>
                <a:spcPct val="80000"/>
              </a:lnSpc>
              <a:spcBef>
                <a:spcPts val="1000"/>
              </a:spcBef>
            </a:pPr>
            <a:endParaRPr lang="en-GB" sz="1200" b="0" dirty="0"/>
          </a:p>
          <a:p>
            <a:pPr algn="just">
              <a:lnSpc>
                <a:spcPct val="80000"/>
              </a:lnSpc>
              <a:spcBef>
                <a:spcPts val="1000"/>
              </a:spcBef>
            </a:pPr>
            <a:r>
              <a:rPr lang="lt-LT" sz="1200" b="0" dirty="0"/>
              <a:t>DIDV sistemos turi būti valdomos bendromis jėgomis.</a:t>
            </a:r>
          </a:p>
          <a:p>
            <a:pPr algn="just">
              <a:lnSpc>
                <a:spcPct val="80000"/>
              </a:lnSpc>
              <a:spcBef>
                <a:spcPts val="1000"/>
              </a:spcBef>
            </a:pPr>
            <a:endParaRPr lang="en-GB" sz="1200" b="0" dirty="0"/>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11</a:t>
            </a:fld>
            <a:endParaRPr lang="en-GB"/>
          </a:p>
        </p:txBody>
      </p:sp>
    </p:spTree>
    <p:extLst>
      <p:ext uri="{BB962C8B-B14F-4D97-AF65-F5344CB8AC3E}">
        <p14:creationId xmlns:p14="http://schemas.microsoft.com/office/powerpoint/2010/main" val="285527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effectLst/>
                <a:latin typeface="Aptos" panose="020B0004020202020204" pitchFamily="34" charset="0"/>
                <a:ea typeface="Aptos"/>
                <a:cs typeface="Aptos" panose="020B0004020202020204" pitchFamily="34" charset="0"/>
              </a:rPr>
              <a:t>Atsižvelgdamos į darbuotojų pajėgumą DIDV sistemos padeda geriau prognozuoti paklausą, planuoti pamainas ir paskirstyti užduotis ir taip prisideda prie darbuotojų saugos, sveikatos ir gerovės.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ptos" panose="020B0004020202020204" pitchFamily="34" charset="0"/>
              <a:ea typeface="Aptos" panose="020B0004020202020204" pitchFamily="34" charset="0"/>
              <a:cs typeface="Aptos" panose="020B0004020202020204" pitchFamily="34" charset="0"/>
            </a:endParaRPr>
          </a:p>
          <a:p>
            <a:pPr>
              <a:lnSpc>
                <a:spcPct val="116000"/>
              </a:lnSpc>
              <a:spcBef>
                <a:spcPts val="1200"/>
              </a:spcBef>
              <a:spcAft>
                <a:spcPts val="1200"/>
              </a:spcAft>
            </a:pPr>
            <a:r>
              <a:rPr lang="lt-LT" sz="1800" dirty="0">
                <a:effectLst/>
                <a:latin typeface="Aptos" panose="020B0004020202020204" pitchFamily="34" charset="0"/>
                <a:ea typeface="Aptos"/>
                <a:cs typeface="Aptos" panose="020B0004020202020204" pitchFamily="34" charset="0"/>
              </a:rPr>
              <a:t>Pavyzdžiui, automobilių pramonei dalis gaminanti Italijos įmonė gamybos, priežiūros ir logistikos reikmėms įdiegė DIDV sistemą ir taip padidino našumą, sumažino streso lygį ir pagerino profesinio ir asmeninio gyvenimo pusiausvyrą. DIDV sistema padeda kvalifikuotiems operatoriams valdyti procesą ir prisitaikyti prie pokyčių naudodama tikralaikius duomenis ir automatiškai paskirstydama užduotis.</a:t>
            </a:r>
          </a:p>
          <a:p>
            <a:pPr>
              <a:lnSpc>
                <a:spcPct val="116000"/>
              </a:lnSpc>
              <a:spcBef>
                <a:spcPts val="1200"/>
              </a:spcBef>
              <a:spcAft>
                <a:spcPts val="1200"/>
              </a:spcAft>
            </a:pPr>
            <a:endParaRPr lang="en-GB" sz="1800" dirty="0">
              <a:effectLst/>
              <a:latin typeface="Aptos" panose="020B0004020202020204" pitchFamily="34" charset="0"/>
              <a:ea typeface="MS Mincho" panose="02020609040205080304" pitchFamily="49" charset="-128"/>
              <a:cs typeface="Arial" panose="020B0604020202020204" pitchFamily="34" charset="0"/>
            </a:endParaRPr>
          </a:p>
          <a:p>
            <a:r>
              <a:rPr lang="lt-LT" sz="1800" dirty="0">
                <a:effectLst/>
                <a:latin typeface="Aptos" panose="020B0004020202020204" pitchFamily="34" charset="0"/>
                <a:ea typeface="Aptos"/>
                <a:cs typeface="Aptos" panose="020B0004020202020204" pitchFamily="34" charset="0"/>
              </a:rPr>
              <a:t>Belgijos automobilių gamintojas įdiegė DIDV sistemas ir taip patobulino savo surinkimo liniją, kad sumažintų pavojus sveikatai ir saugai, ypač paskutiniuose etapuose, kai dalys montuojamos ant ką tik nudažytų automobilių kėbulų. </a:t>
            </a:r>
          </a:p>
          <a:p>
            <a:r>
              <a:rPr lang="lt-LT" sz="1800" dirty="0">
                <a:effectLst/>
                <a:latin typeface="Aptos" panose="020B0004020202020204" pitchFamily="34" charset="0"/>
                <a:ea typeface="Aptos"/>
                <a:cs typeface="Aptos" panose="020B0004020202020204" pitchFamily="34" charset="0"/>
              </a:rPr>
              <a:t>Išsamūs mokymai ir duomenų stebėsena užtikrina pusiausvyrą tarp efektyvumo, darbo kokybės ir DSS aspektų, o tai naudinga operatoriams ir komandų vadovams.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effectLst/>
                <a:latin typeface="Aptos" panose="020B0004020202020204" pitchFamily="34" charset="0"/>
                <a:ea typeface="Aptos"/>
                <a:cs typeface="Aptos" panose="020B0004020202020204" pitchFamily="34" charset="0"/>
              </a:rPr>
              <a:t>Šie tikri pavyzdžiai patvirtina, kad darbuotojų dalyvavimas, patikima organizacijos DSS politika ir DSS valdymo sistema bei duomenų rinkimo ir naudojimo skaidrumas yra pagrindiniai sėkmės veiksniai, padedantys saugiai ir sveikai naudoti DIDV sistemas.</a:t>
            </a:r>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12</a:t>
            </a:fld>
            <a:endParaRPr lang="en-GB"/>
          </a:p>
        </p:txBody>
      </p:sp>
    </p:spTree>
    <p:extLst>
      <p:ext uri="{BB962C8B-B14F-4D97-AF65-F5344CB8AC3E}">
        <p14:creationId xmlns:p14="http://schemas.microsoft.com/office/powerpoint/2010/main" val="3167815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13</a:t>
            </a:fld>
            <a:endParaRPr lang="en-GB"/>
          </a:p>
        </p:txBody>
      </p:sp>
    </p:spTree>
    <p:extLst>
      <p:ext uri="{BB962C8B-B14F-4D97-AF65-F5344CB8AC3E}">
        <p14:creationId xmlns:p14="http://schemas.microsoft.com/office/powerpoint/2010/main" val="1401984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14</a:t>
            </a:fld>
            <a:endParaRPr lang="en-GB"/>
          </a:p>
        </p:txBody>
      </p:sp>
    </p:spTree>
    <p:extLst>
      <p:ext uri="{BB962C8B-B14F-4D97-AF65-F5344CB8AC3E}">
        <p14:creationId xmlns:p14="http://schemas.microsoft.com/office/powerpoint/2010/main" val="3112641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1" i="0" u="none" strike="noStrike" cap="none" normalizeH="0" baseline="0" dirty="0">
                <a:ln>
                  <a:noFill/>
                </a:ln>
                <a:solidFill>
                  <a:srgbClr val="003399"/>
                </a:solidFill>
                <a:effectLst/>
                <a:uLnTx/>
                <a:uFillTx/>
                <a:latin typeface="Verdana" panose="020B0604030504040204" pitchFamily="34" charset="0"/>
                <a:ea typeface="Verdana"/>
                <a:cs typeface="+mj-cs"/>
              </a:rPr>
              <a:t>DSS pagrindų direktyva 89/391/EEB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0" i="1" u="none" strike="noStrike" cap="none" normalizeH="0" baseline="0" dirty="0">
                <a:ln>
                  <a:noFill/>
                </a:ln>
                <a:solidFill>
                  <a:srgbClr val="003399"/>
                </a:solidFill>
                <a:effectLst/>
                <a:uLnTx/>
                <a:uFillTx/>
                <a:latin typeface="Verdana" panose="020B0604030504040204" pitchFamily="34" charset="0"/>
                <a:ea typeface="Verdana"/>
                <a:cs typeface="+mj-cs"/>
              </a:rPr>
              <a:t>„Darbdavio pareiga – užtikrinti darbuotojų saugą ir sveikatą visais su darbu susijusiais aspektais.“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0" i="0" u="none" strike="noStrike" cap="none" normalizeH="0" baseline="0" dirty="0">
                <a:ln>
                  <a:noFill/>
                </a:ln>
                <a:solidFill>
                  <a:srgbClr val="003399"/>
                </a:solidFill>
                <a:effectLst/>
                <a:uLnTx/>
                <a:uFillTx/>
                <a:latin typeface="Verdana" panose="020B0604030504040204" pitchFamily="34" charset="0"/>
                <a:ea typeface="Verdana"/>
                <a:cs typeface="+mj-cs"/>
              </a:rPr>
              <a:t>Papildyta konkretesnėmis direktyvomis dėl darbo įrangos, ekrano įrangos, konkrečių darbo aplinkų, konkrečių pavojų, konkrečių darbuotojų grupių.</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200" b="1" i="0" u="none" strike="noStrike" kern="1200" cap="none" spc="0" normalizeH="0" baseline="0" dirty="0">
              <a:ln>
                <a:noFill/>
              </a:ln>
              <a:solidFill>
                <a:srgbClr val="003399"/>
              </a:solidFill>
              <a:effectLst/>
              <a:uLnTx/>
              <a:uFillTx/>
              <a:latin typeface="Verdana" panose="020B0604030504040204" pitchFamily="34" charset="0"/>
              <a:ea typeface="Verdana" panose="020B0604030504040204" pitchFamily="34" charset="0"/>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1" i="0" u="none" strike="noStrike" cap="none" normalizeH="0" baseline="0" dirty="0">
                <a:ln>
                  <a:noFill/>
                </a:ln>
                <a:solidFill>
                  <a:srgbClr val="003399"/>
                </a:solidFill>
                <a:effectLst/>
                <a:uLnTx/>
                <a:uFillTx/>
                <a:latin typeface="Verdana" panose="020B0604030504040204" pitchFamily="34" charset="0"/>
                <a:ea typeface="Verdana"/>
                <a:cs typeface="+mj-cs"/>
              </a:rPr>
              <a:t>DI aktas – DIDV ir DSS svarbūs aspektai: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0" i="0" u="none" strike="noStrike" cap="none" normalizeH="0" baseline="0" dirty="0">
                <a:ln>
                  <a:noFill/>
                </a:ln>
                <a:solidFill>
                  <a:srgbClr val="003399"/>
                </a:solidFill>
                <a:effectLst/>
                <a:uLnTx/>
                <a:uFillTx/>
                <a:latin typeface="Verdana" panose="020B0604030504040204" pitchFamily="34" charset="0"/>
                <a:ea typeface="Verdana"/>
                <a:cs typeface="+mj-cs"/>
              </a:rPr>
              <a:t>– Saugus DI sistemų diegimas, vienas uždraudžiant, o kitas priskiriant didelės rizikos kategorijai ir taikant daugiau apsaugos sąlygų jų projektavimui, kūrimui ir naudojimui.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0" i="0" u="none" strike="noStrike" cap="none" normalizeH="0" baseline="0" dirty="0">
                <a:ln>
                  <a:noFill/>
                </a:ln>
                <a:solidFill>
                  <a:srgbClr val="003399"/>
                </a:solidFill>
                <a:effectLst/>
                <a:uLnTx/>
                <a:uFillTx/>
                <a:latin typeface="Verdana" panose="020B0604030504040204" pitchFamily="34" charset="0"/>
                <a:ea typeface="Verdana"/>
                <a:cs typeface="+mj-cs"/>
              </a:rPr>
              <a:t>– Į siūlomą didelės rizikos sistemų sąrašą įtrauktos DI sistemos, naudojamos darbuotojų įdarbinimui arba atrankai, ir DI sistemos, naudojamos sprendimų dėl sutartinių darbo santykių skatinimo arba nutraukimo ir užduočių skyrimo priėmimui, ir darbuotojų stebėsenai ir jų darbo rezultatų vertinimui.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0" i="0" u="none" strike="noStrike" cap="none" normalizeH="0" baseline="0" dirty="0">
                <a:ln>
                  <a:noFill/>
                </a:ln>
                <a:solidFill>
                  <a:srgbClr val="003399"/>
                </a:solidFill>
                <a:effectLst/>
                <a:uLnTx/>
                <a:uFillTx/>
                <a:latin typeface="Verdana" panose="020B0604030504040204" pitchFamily="34" charset="0"/>
                <a:ea typeface="Verdana"/>
                <a:cs typeface="+mj-cs"/>
              </a:rPr>
              <a:t>– Pateikiama pasiūlymų, kaip laikytis didelės rizikos DI sistemoms privalomų reikalavimų, pavyzdžiui, sukurti ir palaikyti rizikos valdymo sistemas, veikiančias per visą DI sistemų gyvavimo ciklą, mokyti šias sistemas prižiūrint žmogui.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200" b="1" i="0" u="none" strike="noStrike" kern="1200" cap="none" spc="0" normalizeH="0" baseline="0" dirty="0">
              <a:ln>
                <a:noFill/>
              </a:ln>
              <a:solidFill>
                <a:srgbClr val="003399"/>
              </a:solidFill>
              <a:effectLst/>
              <a:uLnTx/>
              <a:uFillTx/>
              <a:latin typeface="Verdana" panose="020B0604030504040204" pitchFamily="34" charset="0"/>
              <a:ea typeface="Verdana" panose="020B0604030504040204" pitchFamily="34" charset="0"/>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1" i="0" u="none" strike="noStrike" cap="none" normalizeH="0" baseline="0" dirty="0">
                <a:ln>
                  <a:noFill/>
                </a:ln>
                <a:solidFill>
                  <a:srgbClr val="003399"/>
                </a:solidFill>
                <a:effectLst/>
                <a:uLnTx/>
                <a:uFillTx/>
                <a:latin typeface="Verdana" panose="020B0604030504040204" pitchFamily="34" charset="0"/>
                <a:ea typeface="Verdana"/>
                <a:cs typeface="+mj-cs"/>
              </a:rPr>
              <a:t>Direktyva dėl asmenų, dirbančių skaitmeninėse darbo platformose, darbo sąlygų gerinimo: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0" i="0" u="none" strike="noStrike" cap="none" normalizeH="0" baseline="0" dirty="0">
                <a:ln>
                  <a:noFill/>
                </a:ln>
                <a:solidFill>
                  <a:srgbClr val="003399"/>
                </a:solidFill>
                <a:effectLst/>
                <a:uLnTx/>
                <a:uFillTx/>
                <a:latin typeface="Verdana" panose="020B0604030504040204" pitchFamily="34" charset="0"/>
                <a:ea typeface="Verdana"/>
                <a:cs typeface="+mj-cs"/>
              </a:rPr>
              <a:t>Darbuotojų negalima atleisti iš darbo remiantis algoritmo priimtu sprendimu (žmogaus atliekama priežiūra)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0" i="0" u="none" strike="noStrike" cap="none" normalizeH="0" baseline="0" dirty="0">
                <a:ln>
                  <a:noFill/>
                </a:ln>
                <a:solidFill>
                  <a:srgbClr val="003399"/>
                </a:solidFill>
                <a:effectLst/>
                <a:uLnTx/>
                <a:uFillTx/>
                <a:latin typeface="Verdana" panose="020B0604030504040204" pitchFamily="34" charset="0"/>
                <a:ea typeface="Verdana"/>
                <a:cs typeface="+mj-cs"/>
              </a:rPr>
              <a:t>Darbuotojų duomenys turi būti geriau apsaugoti (tam tikrų asmens duomenų rinkti negalima)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200" b="1" i="0" u="none" strike="noStrike" kern="1200" cap="none" spc="0" normalizeH="0" baseline="0" dirty="0">
              <a:ln>
                <a:noFill/>
              </a:ln>
              <a:solidFill>
                <a:srgbClr val="003399"/>
              </a:solidFill>
              <a:effectLst/>
              <a:uLnTx/>
              <a:uFillTx/>
              <a:latin typeface="Verdana" panose="020B0604030504040204" pitchFamily="34" charset="0"/>
              <a:ea typeface="Verdana" panose="020B0604030504040204" pitchFamily="34" charset="0"/>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1" i="0" u="none" strike="noStrike" cap="none" normalizeH="0" baseline="0" dirty="0">
                <a:ln>
                  <a:noFill/>
                </a:ln>
                <a:solidFill>
                  <a:srgbClr val="003399"/>
                </a:solidFill>
                <a:effectLst/>
                <a:uLnTx/>
                <a:uFillTx/>
                <a:latin typeface="Verdana" panose="020B0604030504040204" pitchFamily="34" charset="0"/>
                <a:ea typeface="Verdana"/>
                <a:cs typeface="+mj-cs"/>
              </a:rPr>
              <a:t>Bendrasis duomenų apsaugos reglamentas (BDAR)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0" i="0" u="none" strike="noStrike" cap="none" normalizeH="0" baseline="0" dirty="0">
                <a:ln>
                  <a:noFill/>
                </a:ln>
                <a:solidFill>
                  <a:srgbClr val="003399"/>
                </a:solidFill>
                <a:effectLst/>
                <a:uLnTx/>
                <a:uFillTx/>
                <a:latin typeface="Verdana" panose="020B0604030504040204" pitchFamily="34" charset="0"/>
                <a:ea typeface="Verdana"/>
                <a:cs typeface="+mj-cs"/>
              </a:rPr>
              <a:t>Išsamios nuostatos, kuriomis užtikrinama, kad organizacijos negalėtų piktnaudžiauti asmeniniais duomenimis. Pagal 22 straipsnį: „Duomenų subjektas turi teisę reikalauti, kad jam nebūtų taikomas </a:t>
            </a:r>
            <a:r>
              <a:rPr kumimoji="0" lang="lt-LT" sz="1200" b="0" i="0" u="sng" strike="noStrike" cap="none" normalizeH="0" baseline="0" dirty="0">
                <a:ln>
                  <a:noFill/>
                </a:ln>
                <a:solidFill>
                  <a:srgbClr val="003399"/>
                </a:solidFill>
                <a:effectLst/>
                <a:uLnTx/>
                <a:uFillTx/>
                <a:latin typeface="Verdana" panose="020B0604030504040204" pitchFamily="34" charset="0"/>
                <a:ea typeface="Verdana"/>
                <a:cs typeface="+mj-cs"/>
              </a:rPr>
              <a:t>tik automatizuotu duomenų tvarkymu</a:t>
            </a:r>
            <a:r>
              <a:rPr kumimoji="0" lang="lt-LT" sz="1200" b="0" i="0" u="none" strike="noStrike" cap="none" normalizeH="0" baseline="0" dirty="0">
                <a:ln>
                  <a:noFill/>
                </a:ln>
                <a:solidFill>
                  <a:srgbClr val="003399"/>
                </a:solidFill>
                <a:effectLst/>
                <a:uLnTx/>
                <a:uFillTx/>
                <a:latin typeface="Verdana" panose="020B0604030504040204" pitchFamily="34" charset="0"/>
                <a:ea typeface="Verdana"/>
                <a:cs typeface="+mj-cs"/>
              </a:rPr>
              <a:t>, įskaitant </a:t>
            </a:r>
            <a:r>
              <a:rPr kumimoji="0" lang="lt-LT" sz="1200" b="0" i="0" u="sng" strike="noStrike" cap="none" normalizeH="0" baseline="0" dirty="0">
                <a:ln>
                  <a:noFill/>
                </a:ln>
                <a:solidFill>
                  <a:srgbClr val="003399"/>
                </a:solidFill>
                <a:effectLst/>
                <a:uLnTx/>
                <a:uFillTx/>
                <a:latin typeface="Verdana" panose="020B0604030504040204" pitchFamily="34" charset="0"/>
                <a:ea typeface="Verdana"/>
                <a:cs typeface="+mj-cs"/>
              </a:rPr>
              <a:t>profiliavimą, grindžiamas sprendimas</a:t>
            </a:r>
            <a:r>
              <a:rPr kumimoji="0" lang="lt-LT" sz="1200" b="0" i="0" u="none" strike="noStrike" cap="none" normalizeH="0" baseline="0" dirty="0">
                <a:ln>
                  <a:noFill/>
                </a:ln>
                <a:solidFill>
                  <a:srgbClr val="003399"/>
                </a:solidFill>
                <a:effectLst/>
                <a:uLnTx/>
                <a:uFillTx/>
                <a:latin typeface="Verdana" panose="020B0604030504040204" pitchFamily="34" charset="0"/>
                <a:ea typeface="Verdana"/>
                <a:cs typeface="+mj-cs"/>
              </a:rPr>
              <a:t>, dėl kurio jam kyla </a:t>
            </a:r>
            <a:r>
              <a:rPr kumimoji="0" lang="lt-LT" sz="1200" b="0" i="0" u="sng" strike="noStrike" cap="none" normalizeH="0" baseline="0" dirty="0">
                <a:ln>
                  <a:noFill/>
                </a:ln>
                <a:solidFill>
                  <a:srgbClr val="003399"/>
                </a:solidFill>
                <a:effectLst/>
                <a:uLnTx/>
                <a:uFillTx/>
                <a:latin typeface="Verdana" panose="020B0604030504040204" pitchFamily="34" charset="0"/>
                <a:ea typeface="Verdana"/>
                <a:cs typeface="+mj-cs"/>
              </a:rPr>
              <a:t>teisinės pasekmės</a:t>
            </a:r>
            <a:r>
              <a:rPr kumimoji="0" lang="lt-LT" sz="1200" b="0" i="0" u="none" strike="noStrike" cap="none" normalizeH="0" baseline="0" dirty="0">
                <a:ln>
                  <a:noFill/>
                </a:ln>
                <a:solidFill>
                  <a:srgbClr val="003399"/>
                </a:solidFill>
                <a:effectLst/>
                <a:uLnTx/>
                <a:uFillTx/>
                <a:latin typeface="Verdana" panose="020B0604030504040204" pitchFamily="34" charset="0"/>
                <a:ea typeface="Verdana"/>
                <a:cs typeface="+mj-cs"/>
              </a:rPr>
              <a:t> arba kuris </a:t>
            </a:r>
            <a:r>
              <a:rPr kumimoji="0" lang="lt-LT" sz="1200" b="0" i="0" u="sng" strike="noStrike" cap="none" normalizeH="0" baseline="0" dirty="0">
                <a:ln>
                  <a:noFill/>
                </a:ln>
                <a:solidFill>
                  <a:srgbClr val="003399"/>
                </a:solidFill>
                <a:effectLst/>
                <a:uLnTx/>
                <a:uFillTx/>
                <a:latin typeface="Verdana" panose="020B0604030504040204" pitchFamily="34" charset="0"/>
                <a:ea typeface="Verdana"/>
                <a:cs typeface="+mj-cs"/>
              </a:rPr>
              <a:t>jam panašiu būdu daro didelį poveikį</a:t>
            </a:r>
            <a:r>
              <a:rPr kumimoji="0" lang="lt-LT" sz="1200" b="0" i="0" u="none" strike="noStrike" cap="none" normalizeH="0" baseline="0" dirty="0">
                <a:ln>
                  <a:noFill/>
                </a:ln>
                <a:solidFill>
                  <a:srgbClr val="003399"/>
                </a:solidFill>
                <a:effectLst/>
                <a:uLnTx/>
                <a:uFillTx/>
                <a:latin typeface="Verdana" panose="020B0604030504040204" pitchFamily="34" charset="0"/>
                <a:ea typeface="Verdana"/>
                <a:cs typeface="+mj-cs"/>
              </a:rPr>
              <a:t>.“</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349F1-900B-4850-AD35-DCDA59EBF81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616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70652" rtl="0" eaLnBrk="1" fontAlgn="auto" latinLnBrk="0" hangingPunct="1">
              <a:lnSpc>
                <a:spcPct val="100000"/>
              </a:lnSpc>
              <a:spcBef>
                <a:spcPts val="0"/>
              </a:spcBef>
              <a:spcAft>
                <a:spcPts val="0"/>
              </a:spcAft>
              <a:buClrTx/>
              <a:buSzTx/>
              <a:buFontTx/>
              <a:buNone/>
              <a:tabLst/>
              <a:defRPr/>
            </a:pPr>
            <a:r>
              <a:rPr lang="lt-LT" dirty="0">
                <a:solidFill>
                  <a:schemeClr val="tx1"/>
                </a:solidFill>
              </a:rPr>
              <a:t>Atsižvelgiant į DI sistemų kintamumą, rizikos vertinimas darbo vietoje turėtų būti dinamiškas.</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lt-LT" dirty="0">
                <a:solidFill>
                  <a:schemeClr val="tx1"/>
                </a:solidFill>
              </a:rPr>
              <a:t>DIDV technologijos turėtų būti kuriamos, įgyvendinamos ir valdomos darbuotojams skaidriu, suprantamu ir juos įgalinančiu būdu, kad jie turėtų vienodas galimybes gauti informaciją ir dalyvauti.</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lt-LT" dirty="0">
                <a:solidFill>
                  <a:schemeClr val="tx1"/>
                </a:solidFill>
              </a:rPr>
              <a:t>Duomenys turi būti renkami gerbiant teises į privatumą, saugą ir sveikatą.</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FF59C5-5936-4949-8E77-5197DDFA0B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6590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5D1725-20D8-470E-9E4C-7C859C871E69}" type="slidenum">
              <a:rPr lang="en-GB" smtClean="0"/>
              <a:t>17</a:t>
            </a:fld>
            <a:endParaRPr lang="en-GB"/>
          </a:p>
        </p:txBody>
      </p:sp>
    </p:spTree>
    <p:extLst>
      <p:ext uri="{BB962C8B-B14F-4D97-AF65-F5344CB8AC3E}">
        <p14:creationId xmlns:p14="http://schemas.microsoft.com/office/powerpoint/2010/main" val="686739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15C8A0-A96D-4DB3-B7AC-587BF1B268A0}" type="slidenum">
              <a:rPr lang="en-GB" smtClean="0"/>
              <a:t>2</a:t>
            </a:fld>
            <a:endParaRPr lang="en-GB"/>
          </a:p>
        </p:txBody>
      </p:sp>
    </p:spTree>
    <p:extLst>
      <p:ext uri="{BB962C8B-B14F-4D97-AF65-F5344CB8AC3E}">
        <p14:creationId xmlns:p14="http://schemas.microsoft.com/office/powerpoint/2010/main" val="717101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dirty="0"/>
              <a:t>Darbuotojų valdymo </a:t>
            </a:r>
            <a:r>
              <a:rPr lang="lt-LT" b="0" dirty="0">
                <a:ea typeface=""/>
              </a:rPr>
              <a:t>sistemos, naudodamos įvairias skaitmenines technologijas, dažnai realiuoju laiku renka duomenis apie darbo vietą, darbuotojus ir jų atliekamą darbą</a:t>
            </a:r>
            <a:r>
              <a:rPr lang="lt-LT" dirty="0"/>
              <a:t>. Surinktus duomenis apdoroja algoritmai arba DI, kurie daro precedento neturinčias statistines išvadas</a:t>
            </a:r>
            <a:r>
              <a:rPr lang="lt-LT" dirty="0">
                <a:latin typeface="Arial" panose="020B0604020202020204" pitchFamily="34" charset="0"/>
                <a:cs typeface="Arial" panose="020B0604020202020204" pitchFamily="34" charset="0"/>
              </a:rPr>
              <a:t>, leidžiančias teikti rekomendacijas, prognozes ir priimti sprendimus dėl darbuotojų valdymo. Tuomet šie duomenys perduodami kitoms skaitmeninėms sistemoms (automatizuotas sprendimų priėmimo procesas – reglamentuojamas) arba žmonėms (pusiau automatizuotas sprendimų priėmimo procesas), </a:t>
            </a:r>
            <a:r>
              <a:rPr lang="lt-LT" dirty="0"/>
              <a:t>pavyzdžiui, personalo vadybininkams, darbdaviams, tiesioginiams vadovams, kartais darbuotojams,</a:t>
            </a:r>
            <a:r>
              <a:rPr lang="lt-LT" dirty="0">
                <a:latin typeface="Arial" panose="020B0604020202020204" pitchFamily="34" charset="0"/>
                <a:ea typeface="Arial"/>
                <a:cs typeface="Arial" panose="020B0604020202020204" pitchFamily="34" charset="0"/>
              </a:rPr>
              <a:t> kurie jais remdamiesi administruoja darbuotojus, siekdami gerinti darbo organizavimą, našumą, personalo valdymą, darbuotojų darbo našumą, motyvaciją ir galbūt saugą, sveikatą ir gerovę.</a:t>
            </a:r>
            <a:r>
              <a:rPr lang="lt-LT" i="1" dirty="0">
                <a:latin typeface="Arial" panose="020B0604020202020204" pitchFamily="34" charset="0"/>
                <a:ea typeface="Arial"/>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003399"/>
              </a:solidFill>
            </a:endParaRPr>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3</a:t>
            </a:fld>
            <a:endParaRPr lang="en-GB"/>
          </a:p>
        </p:txBody>
      </p:sp>
    </p:spTree>
    <p:extLst>
      <p:ext uri="{BB962C8B-B14F-4D97-AF65-F5344CB8AC3E}">
        <p14:creationId xmlns:p14="http://schemas.microsoft.com/office/powerpoint/2010/main" val="2643477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t-LT" sz="1200" b="0">
                <a:cs typeface="Arial" panose="020B0604020202020204" pitchFamily="34" charset="0"/>
              </a:rPr>
              <a:t>1 pavyzdys. DI priemonė matuoja užduočių atlikimo greitį ir teikia pasiūlymus, kaip darbą paspartinti.</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t-LT" sz="1200">
                <a:cs typeface="Arial" panose="020B0604020202020204" pitchFamily="34" charset="0"/>
              </a:rPr>
              <a:t>2 pavyzdys. Remdamasi orų prognoze DI priemonė prognozuoja klientų paklausą. Ji teikia rekomendacijas, kiek darbuotojų turėtų būti pamainoje ir, atsižvelgdama į įgūdžius ir patirtį, nurodo, kokiam darbuotojui turėtų būti paskirta konkreti užduotis.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10"/>
          </p:nvPr>
        </p:nvSpPr>
        <p:spPr/>
        <p:txBody>
          <a:bodyPr/>
          <a:lstStyle/>
          <a:p>
            <a:fld id="{955349F1-900B-4850-AD35-DCDA59EBF816}" type="slidenum">
              <a:rPr lang="en-GB" smtClean="0"/>
              <a:t>4</a:t>
            </a:fld>
            <a:endParaRPr lang="en-GB"/>
          </a:p>
        </p:txBody>
      </p:sp>
    </p:spTree>
    <p:extLst>
      <p:ext uri="{BB962C8B-B14F-4D97-AF65-F5344CB8AC3E}">
        <p14:creationId xmlns:p14="http://schemas.microsoft.com/office/powerpoint/2010/main" val="1536248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dirty="0"/>
              <a:t>Šaltinis: EU-OSHA, „DSS pulsas. Darbuotojų sauga ir sveikata darbovietėse pasibaigus pandemijai“, 2022 m. (</a:t>
            </a:r>
            <a:r>
              <a:rPr lang="lt-LT" dirty="0">
                <a:hlinkClick r:id="rId3"/>
              </a:rPr>
              <a:t>https://osha.europa.eu/lt/facts-and-figures/osh-pulse-occupational-safety-and-health-post-pandemic-workplaces</a:t>
            </a:r>
            <a:r>
              <a:rPr lang="lt-LT" dirty="0"/>
              <a:t>).</a:t>
            </a:r>
          </a:p>
          <a:p>
            <a:endParaRPr lang="en-GB" dirty="0"/>
          </a:p>
          <a:p>
            <a:r>
              <a:rPr lang="lt-LT" dirty="0"/>
              <a:t>EU-OSHA užsakė atlikti greitąją „</a:t>
            </a:r>
            <a:r>
              <a:rPr lang="lt-LT" dirty="0" err="1"/>
              <a:t>Eurobarometro</a:t>
            </a:r>
            <a:r>
              <a:rPr lang="lt-LT" dirty="0"/>
              <a:t>“ apklausą „DSS pulsas“. Ja siekiama išsiaiškinti, kokia yra darbuotojų sauga ir sveikata (DSS) darbo vietose pasibaigus pandemijai.</a:t>
            </a:r>
          </a:p>
          <a:p>
            <a:endParaRPr lang="en-GB" dirty="0"/>
          </a:p>
          <a:p>
            <a:r>
              <a:rPr lang="lt-LT" dirty="0"/>
              <a:t>2022 m. balandžio ir gegužės mėn. visose ES šalyse, taip pat Islandijoje ir Norvegijoje, atlikta reprezentatyvi apklausa – apklausta per 27 000 dirbančių darbuotojų. Jų buvo klausiama apie kylančias grėsmes psichikos ir fizinei sveikatai bei DSS priemonių svarbą darbo vietoje.</a:t>
            </a:r>
          </a:p>
          <a:p>
            <a:endParaRPr lang="en-GB" dirty="0"/>
          </a:p>
          <a:p>
            <a:r>
              <a:rPr lang="lt-LT" dirty="0"/>
              <a:t>Apklausoje taip pat buvo teiraujamasi apie skaitmeninių technologijų naudojimą darbo reikmėms ir jų poveikį darbuotojų gerovei.</a:t>
            </a:r>
          </a:p>
          <a:p>
            <a:endParaRPr lang="en-GB" dirty="0"/>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5</a:t>
            </a:fld>
            <a:endParaRPr lang="en-GB"/>
          </a:p>
        </p:txBody>
      </p:sp>
    </p:spTree>
    <p:extLst>
      <p:ext uri="{BB962C8B-B14F-4D97-AF65-F5344CB8AC3E}">
        <p14:creationId xmlns:p14="http://schemas.microsoft.com/office/powerpoint/2010/main" val="1332757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70652" rtl="0" eaLnBrk="1" fontAlgn="auto" latinLnBrk="0" hangingPunct="1">
              <a:lnSpc>
                <a:spcPct val="100000"/>
              </a:lnSpc>
              <a:spcBef>
                <a:spcPts val="0"/>
              </a:spcBef>
              <a:spcAft>
                <a:spcPts val="0"/>
              </a:spcAft>
              <a:buClrTx/>
              <a:buSzTx/>
              <a:buFontTx/>
              <a:buNone/>
              <a:tabLst/>
              <a:defRPr/>
            </a:pPr>
            <a:r>
              <a:rPr lang="lt-LT" sz="1200" b="0" dirty="0">
                <a:solidFill>
                  <a:schemeClr val="tx1"/>
                </a:solidFill>
                <a:latin typeface="Arial" panose="020B0604020202020204" pitchFamily="34" charset="0"/>
                <a:cs typeface="Arial" panose="020B0604020202020204" pitchFamily="34" charset="0"/>
              </a:rPr>
              <a:t>EU-OSHA tyrimų duomenimis, didesnės įmonės DIDV technologijas naudoja dažniau nei mažesnės, nes joms reikia valdyti ir dažnai kontroliuoti didelį skaičių darbuotojų. </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Arial" panose="020B0604020202020204" pitchFamily="34" charset="0"/>
              <a:cs typeface="Arial" panose="020B0604020202020204" pitchFamily="34" charset="0"/>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lt-LT" sz="1200" b="0" dirty="0">
                <a:solidFill>
                  <a:schemeClr val="tx1"/>
                </a:solidFill>
                <a:latin typeface="Arial" panose="020B0604020202020204" pitchFamily="34" charset="0"/>
                <a:cs typeface="Arial" panose="020B0604020202020204" pitchFamily="34" charset="0"/>
              </a:rPr>
              <a:t>DIDV sistemos, regis, dažniau naudojamos sektoriuose, pasižyminčiuose rankinių arba kartotinių užduočių gausa. </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Arial" panose="020B0604020202020204" pitchFamily="34" charset="0"/>
              <a:cs typeface="Arial" panose="020B0604020202020204" pitchFamily="34" charset="0"/>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lt-LT" sz="1200" b="0" dirty="0">
                <a:solidFill>
                  <a:schemeClr val="tx1"/>
                </a:solidFill>
                <a:latin typeface="Arial" panose="020B0604020202020204" pitchFamily="34" charset="0"/>
                <a:cs typeface="Arial" panose="020B0604020202020204" pitchFamily="34" charset="0"/>
              </a:rPr>
              <a:t>DIDV sistemos dažniau naudojamos fizinį darbą dirbantiems – daug rutininių užduočių atliekantiems darbuotojams stebėti, pavyzdžiui, transporto ir sandėliavimo, gamybos, sveikatos priežiūros, profesinio valymo ir kt. srityse.</a:t>
            </a:r>
          </a:p>
          <a:p>
            <a:pPr marL="0" marR="0" lvl="0" indent="0" algn="l" defTabSz="970652" rtl="0" eaLnBrk="1" fontAlgn="auto" latinLnBrk="0" hangingPunct="1">
              <a:lnSpc>
                <a:spcPct val="100000"/>
              </a:lnSpc>
              <a:spcBef>
                <a:spcPts val="0"/>
              </a:spcBef>
              <a:spcAft>
                <a:spcPts val="0"/>
              </a:spcAft>
              <a:buClrTx/>
              <a:buSzTx/>
              <a:buFontTx/>
              <a:buNone/>
              <a:tabLst/>
              <a:defRPr/>
            </a:pPr>
            <a:r>
              <a:rPr lang="lt-LT" sz="1200" b="0" dirty="0">
                <a:solidFill>
                  <a:schemeClr val="tx1"/>
                </a:solidFill>
                <a:latin typeface="Arial" panose="020B0604020202020204" pitchFamily="34" charset="0"/>
                <a:cs typeface="Arial" panose="020B0604020202020204" pitchFamily="34" charset="0"/>
              </a:rPr>
              <a:t> </a:t>
            </a:r>
          </a:p>
          <a:p>
            <a:pPr defTabSz="970652">
              <a:defRPr/>
            </a:pPr>
            <a:r>
              <a:rPr lang="lt-LT" sz="1200" b="0" dirty="0">
                <a:solidFill>
                  <a:schemeClr val="tx1"/>
                </a:solidFill>
                <a:latin typeface="Arial" panose="020B0604020202020204" pitchFamily="34" charset="0"/>
                <a:cs typeface="Arial" panose="020B0604020202020204" pitchFamily="34" charset="0"/>
              </a:rPr>
              <a:t>Tačiau DIDV sistemos taip pat naudojamos administracinį, ypač rutininį, darbą dirbantiems darbuotojams stebėti. Tai, pavyzdžiui, bankų arba skambučių centrų darbuotojai, nuotoliniu būdu dirbantys asmenys ir t. t.</a:t>
            </a:r>
          </a:p>
        </p:txBody>
      </p:sp>
      <p:sp>
        <p:nvSpPr>
          <p:cNvPr id="4" name="Slide Number Placeholder 3"/>
          <p:cNvSpPr>
            <a:spLocks noGrp="1"/>
          </p:cNvSpPr>
          <p:nvPr>
            <p:ph type="sldNum" sz="quarter" idx="10"/>
          </p:nvPr>
        </p:nvSpPr>
        <p:spPr/>
        <p:txBody>
          <a:bodyPr/>
          <a:lstStyle/>
          <a:p>
            <a:fld id="{955349F1-900B-4850-AD35-DCDA59EBF816}" type="slidenum">
              <a:rPr lang="en-GB" smtClean="0"/>
              <a:t>6</a:t>
            </a:fld>
            <a:endParaRPr lang="en-GB"/>
          </a:p>
        </p:txBody>
      </p:sp>
    </p:spTree>
    <p:extLst>
      <p:ext uri="{BB962C8B-B14F-4D97-AF65-F5344CB8AC3E}">
        <p14:creationId xmlns:p14="http://schemas.microsoft.com/office/powerpoint/2010/main" val="4175701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lt-LT" dirty="0">
                <a:effectLst/>
              </a:rPr>
              <a:t>Šaltinis:</a:t>
            </a:r>
            <a:r>
              <a:rPr lang="lt-LT" dirty="0"/>
              <a:t> EU-OSHA, „Trečioji Europos įmonių apklausa apie naują ir kylančią riziką (ESENER-3)“ (2019 m.). Skelbiama adresu: </a:t>
            </a:r>
            <a:r>
              <a:rPr lang="lt-LT" u="sng" dirty="0"/>
              <a:t>https://osha.europa.eu/en/publications/esener-2019-overview-report-how-european-workplaces-manage-safety-and-health</a:t>
            </a:r>
          </a:p>
          <a:p>
            <a:endParaRPr lang="en-US" dirty="0"/>
          </a:p>
          <a:p>
            <a:r>
              <a:rPr lang="lt-LT" dirty="0">
                <a:latin typeface="Arial"/>
                <a:ea typeface="Arial"/>
                <a:cs typeface="Arial"/>
              </a:rPr>
              <a:t>Svertiniai duomenys (svorinis daugiklis: </a:t>
            </a:r>
            <a:r>
              <a:rPr lang="lt-LT" dirty="0" err="1">
                <a:latin typeface="Arial"/>
                <a:ea typeface="Arial"/>
                <a:cs typeface="Arial"/>
              </a:rPr>
              <a:t>estex</a:t>
            </a:r>
            <a:r>
              <a:rPr lang="lt-LT" dirty="0">
                <a:latin typeface="Arial"/>
                <a:ea typeface="Arial"/>
                <a:cs typeface="Arial"/>
              </a:rPr>
              <a:t>)</a:t>
            </a: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601767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a:t>Šaltinis: EU-OSHA, „DSS pulsas. Darbuotojų sauga ir sveikata darbovietėse pasibaigus pandemijai“, 2022 m. (</a:t>
            </a:r>
            <a:r>
              <a:rPr lang="lt-LT">
                <a:hlinkClick r:id="rId3"/>
              </a:rPr>
              <a:t>https://osha.europa.eu/lt/facts-and-figures/osh-pulse-occupational-safety-and-health-post-pandemic-workplaces</a:t>
            </a:r>
            <a:r>
              <a:rPr lang="lt-LT"/>
              <a:t>).</a:t>
            </a:r>
          </a:p>
          <a:p>
            <a:endParaRPr lang="en-GB" dirty="0"/>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8</a:t>
            </a:fld>
            <a:endParaRPr lang="en-GB"/>
          </a:p>
        </p:txBody>
      </p:sp>
    </p:spTree>
    <p:extLst>
      <p:ext uri="{BB962C8B-B14F-4D97-AF65-F5344CB8AC3E}">
        <p14:creationId xmlns:p14="http://schemas.microsoft.com/office/powerpoint/2010/main" val="2888697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sz="1200" dirty="0"/>
              <a:t>Nuolatinė stebėsena, nurodinėjimas ir kontrolė yra darbuotojams stresą keliančios </a:t>
            </a:r>
            <a:r>
              <a:rPr lang="lt-LT" sz="1200" dirty="0" err="1"/>
              <a:t>mikrovadybos</a:t>
            </a:r>
            <a:r>
              <a:rPr lang="lt-LT" sz="1200" dirty="0"/>
              <a:t> priemonės. Intensyvesnė darbo rezultatų stebėsena ir vertinimas taip pat pasitelkiami darbuotojams skatinti, bausti ir drausminti.</a:t>
            </a:r>
          </a:p>
          <a:p>
            <a:endParaRPr lang="en-GB" sz="1200" dirty="0"/>
          </a:p>
          <a:p>
            <a:r>
              <a:rPr lang="lt-LT" sz="1200" dirty="0"/>
              <a:t>ESENER-2019 duomenimis, didesnis darbo intensyvumas arba darbo krūvis yra darbuotojų saugą ir sveikatą veikiantys veiksniai, apie kuriuos skaitmenines technologijas darbuotojų veiklos rezultatams stebėti naudojančiose įmonėse diskutuojama daugiausiai. Jausdami įtampą darbuotojai gali nedaryti (trumpų) būtinų pertraukų ir dėl to patirti stresą, nuovargį ir didesnę nelaimingų atsitikimų, raumenų ir kaulų sistemos sutrikimų riziką ir t. t.</a:t>
            </a:r>
          </a:p>
          <a:p>
            <a:endParaRPr lang="en-GB" sz="1200" dirty="0"/>
          </a:p>
          <a:p>
            <a:r>
              <a:rPr lang="lt-LT" sz="1200" dirty="0"/>
              <a:t>Mažiau bendravimo tarpusavyje: darbo vietose, kuriose keliami dideli reikalavimai ir darbuotojams suteikiama mažai laisvės kontroliuoti savo darbą (</a:t>
            </a:r>
            <a:r>
              <a:rPr lang="lt-LT" sz="1200" dirty="0" err="1"/>
              <a:t>Karaseko</a:t>
            </a:r>
            <a:r>
              <a:rPr lang="lt-LT" sz="1200" dirty="0"/>
              <a:t> darbo reikalavimų ir kontrolės modelis), mažinant stresą svarbų vaidmenį atlieka vadovai.</a:t>
            </a:r>
          </a:p>
          <a:p>
            <a:endParaRPr lang="en-GB" sz="1200" dirty="0"/>
          </a:p>
          <a:p>
            <a:r>
              <a:rPr lang="lt-LT" sz="1200" dirty="0"/>
              <a:t>Kai neaišku, kaip veikia ir kaip naudojamos DIDV technologijos, dėl informacijos ir galios disbalanso darbuotojams labai sunku praktiškai dalyvauti procese. DIDV technologijos turėtų būti kuriamos, įgyvendinamos ir valdomos darbuotojams skaidriu, suprantamu ir jiems daugiau galių suteikiančiu būdu, kad jų galimybes gauti informaciją ir dalyvauti būtų tokios pačios. </a:t>
            </a:r>
          </a:p>
          <a:p>
            <a:endParaRPr lang="en-GB" sz="1200" dirty="0"/>
          </a:p>
          <a:p>
            <a:r>
              <a:rPr lang="lt-LT" sz="1200" dirty="0"/>
              <a:t>Literatūroje minimos DIDV sistemų naudojimo pasekmės DSS: stresas, nuovargis, išsekimas, nerimas, perdegimas, raumenų ir kaulų sistemos sutrikimai, širdies ir kraujagyslių sistemos ligos, šlapimo takų sutrikimai, nelaimingi atsitikimai.</a:t>
            </a:r>
          </a:p>
          <a:p>
            <a:endParaRPr lang="en-GB" sz="1200" dirty="0"/>
          </a:p>
          <a:p>
            <a:endParaRPr lang="en-GB" dirty="0"/>
          </a:p>
        </p:txBody>
      </p:sp>
      <p:sp>
        <p:nvSpPr>
          <p:cNvPr id="4" name="Slide Number Placeholder 3"/>
          <p:cNvSpPr>
            <a:spLocks noGrp="1"/>
          </p:cNvSpPr>
          <p:nvPr>
            <p:ph type="sldNum" sz="quarter" idx="10"/>
          </p:nvPr>
        </p:nvSpPr>
        <p:spPr/>
        <p:txBody>
          <a:bodyPr/>
          <a:lstStyle/>
          <a:p>
            <a:fld id="{955349F1-900B-4850-AD35-DCDA59EBF816}" type="slidenum">
              <a:rPr lang="en-GB" smtClean="0"/>
              <a:t>9</a:t>
            </a:fld>
            <a:endParaRPr lang="en-GB"/>
          </a:p>
        </p:txBody>
      </p:sp>
    </p:spTree>
    <p:extLst>
      <p:ext uri="{BB962C8B-B14F-4D97-AF65-F5344CB8AC3E}">
        <p14:creationId xmlns:p14="http://schemas.microsoft.com/office/powerpoint/2010/main" val="30393464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jpg"/><Relationship Id="rId7"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7.jpg"/><Relationship Id="rId9" Type="http://schemas.openxmlformats.org/officeDocument/2006/relationships/image" Target="../media/image19.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2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lt-LT" sz="675"/>
              <a:t>Sauga ir sveikata darbe turi rūpintis visi. Tai naudinga jums. Tai naudinga verslui.</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spTree>
    <p:extLst>
      <p:ext uri="{BB962C8B-B14F-4D97-AF65-F5344CB8AC3E}">
        <p14:creationId xmlns:p14="http://schemas.microsoft.com/office/powerpoint/2010/main" val="155441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4174997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99725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3955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lt-LT" sz="675"/>
              <a:t>Sauga ir sveikata darbe turi rūpintis visi. Tai naudinga jums. Tai naudinga verslui.</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3" name="Picture 2">
            <a:extLst>
              <a:ext uri="{FF2B5EF4-FFF2-40B4-BE49-F238E27FC236}">
                <a16:creationId xmlns:a16="http://schemas.microsoft.com/office/drawing/2014/main" id="{269BEED7-E7F7-3DDB-8053-55FB4F0EA07F}"/>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413645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78347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lt-LT" sz="675"/>
              <a:t>Sauga ir sveikata darbe turi rūpintis visi. Tai naudinga jums. Tai naudinga verslui.</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4" name="PORTADA-RESEARCH.png" descr="/Volumes/XRAID/Equipo Rojo/EU-OSHA/18-0115 PPT templates update/PNG/PORTADA-RESEARCH.png">
            <a:extLst>
              <a:ext uri="{FF2B5EF4-FFF2-40B4-BE49-F238E27FC236}">
                <a16:creationId xmlns:a16="http://schemas.microsoft.com/office/drawing/2014/main" id="{77E6E926-DF81-56E4-7960-21EB62553B4B}"/>
              </a:ext>
            </a:extLst>
          </p:cNvPr>
          <p:cNvPicPr>
            <a:picLocks/>
          </p:cNvPicPr>
          <p:nvPr userDrawn="1"/>
        </p:nvPicPr>
        <p:blipFill>
          <a:blip r:embed="rId6" r:link="rId7" cstate="email">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pic>
        <p:nvPicPr>
          <p:cNvPr id="6" name="Bild 2" descr="111004_EU-OSHA_PPT_Corporate logo.png">
            <a:extLst>
              <a:ext uri="{FF2B5EF4-FFF2-40B4-BE49-F238E27FC236}">
                <a16:creationId xmlns:a16="http://schemas.microsoft.com/office/drawing/2014/main" id="{836BEDC8-6D76-A2A3-E73D-08BA66B75225}"/>
              </a:ext>
            </a:extLst>
          </p:cNvPr>
          <p:cNvPicPr>
            <a:picLocks noChangeAspect="1"/>
          </p:cNvPicPr>
          <p:nvPr userDrawn="1"/>
        </p:nvPicPr>
        <p:blipFill>
          <a:blip r:embed="rId8" cstate="email">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7" name="Bild 4" descr="111004_EU-OSHA_PPT_EU logo.png">
            <a:extLst>
              <a:ext uri="{FF2B5EF4-FFF2-40B4-BE49-F238E27FC236}">
                <a16:creationId xmlns:a16="http://schemas.microsoft.com/office/drawing/2014/main" id="{CA7C11B4-B0C3-A3D8-DB32-61891DDB3105}"/>
              </a:ext>
            </a:extLst>
          </p:cNvPr>
          <p:cNvPicPr>
            <a:picLocks noChangeAspect="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8" name="Textplatzhalter 2">
            <a:extLst>
              <a:ext uri="{FF2B5EF4-FFF2-40B4-BE49-F238E27FC236}">
                <a16:creationId xmlns:a16="http://schemas.microsoft.com/office/drawing/2014/main" id="{0B366CF6-3CF0-FA94-1334-0FF7CBA53C07}"/>
              </a:ext>
            </a:extLst>
          </p:cNvPr>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lt-LT" sz="675"/>
              <a:t>Sauga ir sveikata darbe turi rūpintis visi. Tai naudinga jums. Tai naudinga verslui.</a:t>
            </a:r>
          </a:p>
        </p:txBody>
      </p:sp>
    </p:spTree>
    <p:extLst>
      <p:ext uri="{BB962C8B-B14F-4D97-AF65-F5344CB8AC3E}">
        <p14:creationId xmlns:p14="http://schemas.microsoft.com/office/powerpoint/2010/main" val="2604731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lt-LT">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lt-LT">
                <a:solidFill>
                  <a:schemeClr val="tx2"/>
                </a:solidFill>
                <a:ea typeface=""/>
                <a:cs typeface="Trebuchet MS"/>
              </a:rPr>
              <a:t>Europos darbuotojų saugos ir sveikatos agentūra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lt-LT" sz="2400" b="1">
                <a:solidFill>
                  <a:schemeClr val="tx2"/>
                </a:solidFill>
                <a:ea typeface=""/>
              </a:rPr>
              <a:t>DĖKOJAME!</a:t>
            </a:r>
          </a:p>
        </p:txBody>
      </p:sp>
    </p:spTree>
    <p:extLst>
      <p:ext uri="{BB962C8B-B14F-4D97-AF65-F5344CB8AC3E}">
        <p14:creationId xmlns:p14="http://schemas.microsoft.com/office/powerpoint/2010/main" val="878625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33138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26561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334410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98896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3895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4864031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620158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168255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3140316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lt-LT" sz="675"/>
              <a:t>Sauga ir sveikata darbe turi rūpintis visi. Tai naudinga jums. Tai naudinga verslui.</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3"/>
          <a:srcRect/>
          <a:stretch>
            <a:fillRect/>
          </a:stretch>
        </p:blipFill>
        <p:spPr bwMode="auto">
          <a:xfrm>
            <a:off x="4341457" y="4432842"/>
            <a:ext cx="461083" cy="303608"/>
          </a:xfrm>
          <a:prstGeom prst="rect">
            <a:avLst/>
          </a:prstGeom>
          <a:noFill/>
          <a:ln w="9525">
            <a:noFill/>
            <a:miter lim="800000"/>
            <a:headEnd/>
            <a:tailEnd/>
          </a:ln>
        </p:spPr>
      </p:pic>
      <p:pic>
        <p:nvPicPr>
          <p:cNvPr id="20" name="imagen-portada-EUOSHA-2013-16-9.png"/>
          <p:cNvPicPr>
            <a:picLocks noChangeAspect="1"/>
          </p:cNvPicPr>
          <p:nvPr/>
        </p:nvPicPr>
        <p:blipFill>
          <a:blip r:embed="rId4">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a:stretch/>
        </p:blipFill>
        <p:spPr>
          <a:xfrm>
            <a:off x="8244408" y="0"/>
            <a:ext cx="936104" cy="5143500"/>
          </a:xfrm>
          <a:prstGeom prst="rect">
            <a:avLst/>
          </a:prstGeom>
        </p:spPr>
      </p:pic>
      <p:pic>
        <p:nvPicPr>
          <p:cNvPr id="16" name="Picture 15">
            <a:extLst>
              <a:ext uri="{FF2B5EF4-FFF2-40B4-BE49-F238E27FC236}">
                <a16:creationId xmlns:a16="http://schemas.microsoft.com/office/drawing/2014/main" id="{5A978CC8-6FBE-4675-9992-5A4A8F4C0FA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22292" y="4401676"/>
            <a:ext cx="1309231" cy="334773"/>
          </a:xfrm>
          <a:prstGeom prst="rect">
            <a:avLst/>
          </a:prstGeom>
        </p:spPr>
      </p:pic>
      <p:pic>
        <p:nvPicPr>
          <p:cNvPr id="22" name="Picture 21" descr="A logo of a healthy workplace&#10;&#10;Description automatically generated">
            <a:extLst>
              <a:ext uri="{FF2B5EF4-FFF2-40B4-BE49-F238E27FC236}">
                <a16:creationId xmlns:a16="http://schemas.microsoft.com/office/drawing/2014/main" id="{A08762B3-CC22-4E73-89FA-5D72EF019F5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737166" y="4266054"/>
            <a:ext cx="500262" cy="470395"/>
          </a:xfrm>
          <a:prstGeom prst="rect">
            <a:avLst/>
          </a:prstGeom>
        </p:spPr>
      </p:pic>
    </p:spTree>
    <p:extLst>
      <p:ext uri="{BB962C8B-B14F-4D97-AF65-F5344CB8AC3E}">
        <p14:creationId xmlns:p14="http://schemas.microsoft.com/office/powerpoint/2010/main" val="13519332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907479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lt-LT" sz="675"/>
              <a:t>Sauga ir sveikata darbe turi rūpintis visi. Tai naudinga jums. Tai naudinga verslui.</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25486645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lt-LT">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lt-LT">
                <a:solidFill>
                  <a:schemeClr val="tx2"/>
                </a:solidFill>
                <a:ea typeface=""/>
                <a:cs typeface="Trebuchet MS"/>
              </a:rPr>
              <a:t>Europos darbuotojų saugos ir sveikatos agentūra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lt-LT" sz="2400" b="1">
                <a:solidFill>
                  <a:schemeClr val="tx2"/>
                </a:solidFill>
                <a:ea typeface=""/>
              </a:rPr>
              <a:t>DĖKOJAME!</a:t>
            </a:r>
          </a:p>
        </p:txBody>
      </p:sp>
    </p:spTree>
    <p:extLst>
      <p:ext uri="{BB962C8B-B14F-4D97-AF65-F5344CB8AC3E}">
        <p14:creationId xmlns:p14="http://schemas.microsoft.com/office/powerpoint/2010/main" val="41049416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600475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lt-LT" sz="675"/>
              <a:t>Sauga ir sveikata darbe turi rūpintis visi. Tai naudinga jums. Tai naudinga verslui.</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42334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239545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1802686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69665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3167445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0057306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8064973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2748033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a:xfrm>
            <a:off x="712789" y="1314450"/>
            <a:ext cx="7177087" cy="3086100"/>
          </a:xfrm>
        </p:spPr>
        <p:txBody>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1884CB6-7458-49DC-B060-B44123621A94}" type="slidenum">
              <a:rPr lang="en-GB" altLang="en-US"/>
              <a:pPr>
                <a:defRPr/>
              </a:pPr>
              <a:t>‹#›</a:t>
            </a:fld>
            <a:endParaRPr lang="en-GB" altLang="en-US"/>
          </a:p>
        </p:txBody>
      </p:sp>
    </p:spTree>
    <p:extLst>
      <p:ext uri="{BB962C8B-B14F-4D97-AF65-F5344CB8AC3E}">
        <p14:creationId xmlns:p14="http://schemas.microsoft.com/office/powerpoint/2010/main" val="4395902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userDrawn="1"/>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lt-LT" sz="675"/>
              <a:t>Sauga ir sveikata darbe turi rūpintis visi. Tai naudinga jums. Tai naudinga verslui.</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spTree>
    <p:extLst>
      <p:ext uri="{BB962C8B-B14F-4D97-AF65-F5344CB8AC3E}">
        <p14:creationId xmlns:p14="http://schemas.microsoft.com/office/powerpoint/2010/main" val="31949751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3961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userDrawn="1"/>
        </p:nvSpPr>
        <p:spPr>
          <a:xfrm>
            <a:off x="1788820" y="1172240"/>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userDrawn="1"/>
        </p:nvSpPr>
        <p:spPr>
          <a:xfrm>
            <a:off x="1788820" y="1779662"/>
            <a:ext cx="4968552" cy="369332"/>
          </a:xfrm>
          <a:prstGeom prst="rect">
            <a:avLst/>
          </a:prstGeom>
          <a:noFill/>
        </p:spPr>
        <p:txBody>
          <a:bodyPr wrap="square" rtlCol="0">
            <a:spAutoFit/>
          </a:bodyPr>
          <a:lstStyle/>
          <a:p>
            <a:r>
              <a:rPr lang="lt-LT">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userDrawn="1"/>
        </p:nvSpPr>
        <p:spPr>
          <a:xfrm>
            <a:off x="1787638" y="2387084"/>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userDrawn="1"/>
        </p:nvSpPr>
        <p:spPr>
          <a:xfrm>
            <a:off x="1787638" y="2973204"/>
            <a:ext cx="6456770" cy="369332"/>
          </a:xfrm>
          <a:prstGeom prst="rect">
            <a:avLst/>
          </a:prstGeom>
          <a:noFill/>
        </p:spPr>
        <p:txBody>
          <a:bodyPr wrap="square" rtlCol="0">
            <a:spAutoFit/>
          </a:bodyPr>
          <a:lstStyle/>
          <a:p>
            <a:r>
              <a:rPr lang="lt-LT">
                <a:solidFill>
                  <a:schemeClr val="tx2"/>
                </a:solidFill>
                <a:ea typeface=""/>
                <a:cs typeface="Trebuchet MS"/>
              </a:rPr>
              <a:t>Europos darbuotojų saugos ir sveikatos agentūra (EU-OSHA)</a:t>
            </a:r>
          </a:p>
        </p:txBody>
      </p:sp>
      <p:sp>
        <p:nvSpPr>
          <p:cNvPr id="8" name="TextBox 7">
            <a:extLst>
              <a:ext uri="{FF2B5EF4-FFF2-40B4-BE49-F238E27FC236}">
                <a16:creationId xmlns:a16="http://schemas.microsoft.com/office/drawing/2014/main" id="{6F3D01AA-BE98-440A-BCBA-0FAA32F7ABB8}"/>
              </a:ext>
            </a:extLst>
          </p:cNvPr>
          <p:cNvSpPr txBox="1"/>
          <p:nvPr userDrawn="1"/>
        </p:nvSpPr>
        <p:spPr>
          <a:xfrm>
            <a:off x="1787638" y="3601928"/>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userDrawn="1"/>
        </p:nvSpPr>
        <p:spPr>
          <a:xfrm>
            <a:off x="450001" y="85378"/>
            <a:ext cx="3960440" cy="461665"/>
          </a:xfrm>
          <a:prstGeom prst="rect">
            <a:avLst/>
          </a:prstGeom>
          <a:noFill/>
        </p:spPr>
        <p:txBody>
          <a:bodyPr wrap="square" rtlCol="0">
            <a:spAutoFit/>
          </a:bodyPr>
          <a:lstStyle/>
          <a:p>
            <a:r>
              <a:rPr lang="lt-LT" sz="2400" b="1">
                <a:solidFill>
                  <a:schemeClr val="tx2"/>
                </a:solidFill>
                <a:ea typeface=""/>
              </a:rPr>
              <a:t>DĖKOJAME!</a:t>
            </a:r>
          </a:p>
        </p:txBody>
      </p:sp>
    </p:spTree>
    <p:extLst>
      <p:ext uri="{BB962C8B-B14F-4D97-AF65-F5344CB8AC3E}">
        <p14:creationId xmlns:p14="http://schemas.microsoft.com/office/powerpoint/2010/main" val="32509657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lt-LT" sz="675"/>
              <a:t>Sauga ir sveikata darbe turi rūpintis visi. Tai naudinga jums. Tai naudinga verslui.</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8430766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lt-LT">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lt-LT">
                <a:solidFill>
                  <a:schemeClr val="tx2"/>
                </a:solidFill>
                <a:ea typeface=""/>
                <a:cs typeface="Trebuchet MS"/>
              </a:rPr>
              <a:t>Europos darbuotojų saugos ir sveikatos agentūra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lt-LT" sz="2400" b="1">
                <a:solidFill>
                  <a:schemeClr val="tx2"/>
                </a:solidFill>
                <a:ea typeface=""/>
              </a:rPr>
              <a:t>DĖKOJAME!</a:t>
            </a:r>
          </a:p>
        </p:txBody>
      </p:sp>
    </p:spTree>
    <p:extLst>
      <p:ext uri="{BB962C8B-B14F-4D97-AF65-F5344CB8AC3E}">
        <p14:creationId xmlns:p14="http://schemas.microsoft.com/office/powerpoint/2010/main" val="14055997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570867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598844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32289680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1380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532972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3043177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5954460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986215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3508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1922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27960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758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980970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15.jpeg"/><Relationship Id="rId2" Type="http://schemas.openxmlformats.org/officeDocument/2006/relationships/slideLayout" Target="../slideLayouts/slideLayout26.xml"/><Relationship Id="rId16" Type="http://schemas.openxmlformats.org/officeDocument/2006/relationships/image" Target="../media/image14.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6" Type="http://schemas.openxmlformats.org/officeDocument/2006/relationships/image" Target="../media/image3.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2.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5"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lt-LT" sz="675" b="1">
                <a:solidFill>
                  <a:schemeClr val="tx2"/>
                </a:solidFill>
                <a:latin typeface="Arial" pitchFamily="-107" charset="0"/>
                <a:ea typeface="Arial"/>
                <a:cs typeface="ＭＳ Ｐゴシック" pitchFamily="-107" charset="-128"/>
              </a:rPr>
              <a:t>https://healthy-workplaces.eu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1172285116"/>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65"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5"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lt-LT" sz="675" b="1">
                <a:solidFill>
                  <a:schemeClr val="tx2"/>
                </a:solidFill>
                <a:latin typeface="Arial" pitchFamily="-107" charset="0"/>
                <a:ea typeface="Arial"/>
                <a:cs typeface="ＭＳ Ｐゴシック" pitchFamily="-107" charset="-128"/>
              </a:rPr>
              <a:t>https://healthy-workplaces.eu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2990277759"/>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lt-LT" sz="675" b="1">
                <a:solidFill>
                  <a:schemeClr val="tx2"/>
                </a:solidFill>
                <a:latin typeface="Arial" pitchFamily="-107" charset="0"/>
                <a:ea typeface="Arial"/>
                <a:cs typeface="ＭＳ Ｐゴシック" pitchFamily="-107" charset="-128"/>
              </a:rPr>
              <a:t>https://healthy-workplaces.eu</a:t>
            </a:r>
          </a:p>
        </p:txBody>
      </p:sp>
      <p:pic>
        <p:nvPicPr>
          <p:cNvPr id="12" name="Picture 11">
            <a:extLst>
              <a:ext uri="{FF2B5EF4-FFF2-40B4-BE49-F238E27FC236}">
                <a16:creationId xmlns:a16="http://schemas.microsoft.com/office/drawing/2014/main" id="{C33CB122-1862-475F-9E6B-3D6C138A35C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50001" y="4692976"/>
            <a:ext cx="1320434" cy="337637"/>
          </a:xfrm>
          <a:prstGeom prst="rect">
            <a:avLst/>
          </a:prstGeom>
        </p:spPr>
      </p:pic>
      <p:pic>
        <p:nvPicPr>
          <p:cNvPr id="14" name="Picture 13" descr="A logo of a healthy workplace&#10;&#10;Description automatically generated">
            <a:extLst>
              <a:ext uri="{FF2B5EF4-FFF2-40B4-BE49-F238E27FC236}">
                <a16:creationId xmlns:a16="http://schemas.microsoft.com/office/drawing/2014/main" id="{FC83ACC5-4602-45A2-A9D3-ED9C5F84D01D}"/>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906687" y="4590340"/>
            <a:ext cx="468227" cy="440274"/>
          </a:xfrm>
          <a:prstGeom prst="rect">
            <a:avLst/>
          </a:prstGeom>
        </p:spPr>
      </p:pic>
    </p:spTree>
    <p:extLst>
      <p:ext uri="{BB962C8B-B14F-4D97-AF65-F5344CB8AC3E}">
        <p14:creationId xmlns:p14="http://schemas.microsoft.com/office/powerpoint/2010/main" val="420420248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userDrawn="1"/>
        </p:nvPicPr>
        <p:blipFill>
          <a:blip r:embed="rId15"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lt-LT" sz="675" b="1">
                <a:solidFill>
                  <a:schemeClr val="tx2"/>
                </a:solidFill>
                <a:latin typeface="Arial" pitchFamily="-107" charset="0"/>
                <a:ea typeface="Arial"/>
                <a:cs typeface="ＭＳ Ｐゴシック" pitchFamily="-107" charset="-128"/>
              </a:rPr>
              <a:t>https://healthy-workplaces.eu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228548491"/>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78"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image" Target="../media/image33.png"/><Relationship Id="rId5" Type="http://schemas.openxmlformats.org/officeDocument/2006/relationships/hyperlink" Target="https://osha.europa.eu/en/publications-priority-area/ai-and-worker-management" TargetMode="Externa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462262" y="3507854"/>
            <a:ext cx="8544232" cy="615553"/>
          </a:xfrm>
        </p:spPr>
        <p:txBody>
          <a:bodyPr vert="horz" lIns="0" tIns="0" rIns="0" bIns="0" rtlCol="0" anchor="t" anchorCtr="0">
            <a:spAutoFit/>
          </a:bodyPr>
          <a:lstStyle/>
          <a:p>
            <a:pPr>
              <a:spcBef>
                <a:spcPts val="450"/>
              </a:spcBef>
              <a:buClr>
                <a:schemeClr val="tx2"/>
              </a:buClr>
              <a:buFont typeface="Wingdings" pitchFamily="2" charset="2"/>
            </a:pPr>
            <a:r>
              <a:rPr lang="lt-LT" sz="2000">
                <a:solidFill>
                  <a:srgbClr val="899E00"/>
                </a:solidFill>
                <a:latin typeface="+mn-lt"/>
                <a:ea typeface="+mn-lt"/>
                <a:cs typeface="+mn-cs"/>
              </a:rPr>
              <a:t>DARBUOTOJŲ SAUGA IR SVEIKATA SKAITMENINIAME AMŽIUJE </a:t>
            </a:r>
            <a:br>
              <a:rPr lang="lt-LT" sz="2000">
                <a:solidFill>
                  <a:srgbClr val="899E00"/>
                </a:solidFill>
                <a:latin typeface="+mn-lt"/>
                <a:ea typeface="+mn-lt"/>
                <a:cs typeface="+mn-cs"/>
              </a:rPr>
            </a:br>
            <a:r>
              <a:rPr lang="lt-LT" sz="2000">
                <a:solidFill>
                  <a:srgbClr val="899E00"/>
                </a:solidFill>
                <a:latin typeface="+mn-lt"/>
                <a:ea typeface="+mn-lt"/>
                <a:cs typeface="+mn-cs"/>
              </a:rPr>
              <a:t>2023–2025 m. saugių darbo vietų kampanija</a:t>
            </a:r>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462262" y="2682317"/>
            <a:ext cx="8810355" cy="738664"/>
          </a:xfrm>
        </p:spPr>
        <p:txBody>
          <a:bodyPr vert="horz" lIns="0" tIns="0" rIns="0" bIns="0" rtlCol="0" anchor="t" anchorCtr="0">
            <a:spAutoFit/>
          </a:bodyPr>
          <a:lstStyle/>
          <a:p>
            <a:pPr>
              <a:spcBef>
                <a:spcPct val="0"/>
              </a:spcBef>
            </a:pPr>
            <a:r>
              <a:rPr lang="lt-LT" sz="2400">
                <a:ea typeface=""/>
              </a:rPr>
              <a:t>Darbuotojų valdymas pasitelkiant dirbtinį intelektą (DI): poveikis darbuotojų saugai ir sveikatai (DSS)</a:t>
            </a:r>
          </a:p>
        </p:txBody>
      </p:sp>
    </p:spTree>
    <p:extLst>
      <p:ext uri="{BB962C8B-B14F-4D97-AF65-F5344CB8AC3E}">
        <p14:creationId xmlns:p14="http://schemas.microsoft.com/office/powerpoint/2010/main" val="1475885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txBox="1">
            <a:spLocks/>
          </p:cNvSpPr>
          <p:nvPr/>
        </p:nvSpPr>
        <p:spPr>
          <a:xfrm>
            <a:off x="4361141" y="1074143"/>
            <a:ext cx="4441978" cy="190874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9000" indent="-189000" defTabSz="342900">
              <a:lnSpc>
                <a:spcPct val="80000"/>
              </a:lnSpc>
              <a:spcBef>
                <a:spcPts val="450"/>
              </a:spcBef>
              <a:buClr>
                <a:schemeClr val="tx2"/>
              </a:buClr>
              <a:buFont typeface="Wingdings" pitchFamily="2" charset="2"/>
              <a:buChar char="§"/>
            </a:pPr>
            <a:endParaRPr lang="en-GB" sz="1400" dirty="0">
              <a:solidFill>
                <a:schemeClr val="tx2"/>
              </a:solidFill>
            </a:endParaRPr>
          </a:p>
        </p:txBody>
      </p:sp>
      <p:sp>
        <p:nvSpPr>
          <p:cNvPr id="6" name="TextBox 5">
            <a:extLst>
              <a:ext uri="{FF2B5EF4-FFF2-40B4-BE49-F238E27FC236}">
                <a16:creationId xmlns:a16="http://schemas.microsoft.com/office/drawing/2014/main" id="{628A901A-C53A-D4C7-D41F-031EBFCAE5B1}"/>
              </a:ext>
            </a:extLst>
          </p:cNvPr>
          <p:cNvSpPr txBox="1"/>
          <p:nvPr/>
        </p:nvSpPr>
        <p:spPr>
          <a:xfrm>
            <a:off x="1421149" y="1267019"/>
            <a:ext cx="7111291" cy="2195473"/>
          </a:xfrm>
          <a:prstGeom prst="rect">
            <a:avLst/>
          </a:prstGeom>
          <a:noFill/>
        </p:spPr>
        <p:txBody>
          <a:bodyPr wrap="square">
            <a:spAutoFit/>
          </a:bodyPr>
          <a:lstStyle/>
          <a:p>
            <a:pPr marL="189000" indent="-189000" defTabSz="342900">
              <a:spcBef>
                <a:spcPts val="450"/>
              </a:spcBef>
              <a:buClr>
                <a:schemeClr val="tx2"/>
              </a:buClr>
              <a:buFont typeface="Wingdings" pitchFamily="2" charset="2"/>
              <a:buChar char="§"/>
            </a:pPr>
            <a:r>
              <a:rPr lang="lt-LT" sz="2000" dirty="0">
                <a:solidFill>
                  <a:schemeClr val="tx2"/>
                </a:solidFill>
              </a:rPr>
              <a:t>Geresnis užduočių ir darbo krūvio paskirstymas darbuotojams</a:t>
            </a:r>
          </a:p>
          <a:p>
            <a:pPr marL="189000" indent="-189000" defTabSz="342900">
              <a:spcBef>
                <a:spcPts val="450"/>
              </a:spcBef>
              <a:buClr>
                <a:schemeClr val="tx2"/>
              </a:buClr>
              <a:buFont typeface="Wingdings" pitchFamily="2" charset="2"/>
              <a:buChar char="§"/>
            </a:pPr>
            <a:r>
              <a:rPr lang="lt-LT" sz="2000" dirty="0">
                <a:solidFill>
                  <a:schemeClr val="tx2"/>
                </a:solidFill>
              </a:rPr>
              <a:t>Rizikos stebėsena, įspėjimas apie psichosocialinę riziką</a:t>
            </a:r>
          </a:p>
          <a:p>
            <a:pPr marL="189000" indent="-189000" defTabSz="342900">
              <a:spcBef>
                <a:spcPts val="450"/>
              </a:spcBef>
              <a:buClr>
                <a:schemeClr val="tx2"/>
              </a:buClr>
              <a:buFont typeface="Wingdings" pitchFamily="2" charset="2"/>
              <a:buChar char="§"/>
            </a:pPr>
            <a:r>
              <a:rPr lang="lt-LT" sz="2000" dirty="0">
                <a:solidFill>
                  <a:schemeClr val="tx2"/>
                </a:solidFill>
              </a:rPr>
              <a:t>Asmeninės skaitmeninės konsultacijos darbuotojams</a:t>
            </a:r>
          </a:p>
          <a:p>
            <a:pPr marL="189000" indent="-189000" defTabSz="342900">
              <a:spcBef>
                <a:spcPts val="450"/>
              </a:spcBef>
              <a:buClr>
                <a:schemeClr val="tx2"/>
              </a:buClr>
              <a:buFont typeface="Wingdings" pitchFamily="2" charset="2"/>
              <a:buChar char="§"/>
            </a:pPr>
            <a:r>
              <a:rPr lang="lt-LT" sz="2000" dirty="0">
                <a:solidFill>
                  <a:schemeClr val="tx2"/>
                </a:solidFill>
              </a:rPr>
              <a:t>Duomenys rizikai darbo vietoje valdyti</a:t>
            </a:r>
          </a:p>
          <a:p>
            <a:pPr marL="189000" indent="-189000" defTabSz="342900">
              <a:spcBef>
                <a:spcPts val="450"/>
              </a:spcBef>
              <a:buClr>
                <a:schemeClr val="tx2"/>
              </a:buClr>
              <a:buFont typeface="Wingdings" pitchFamily="2" charset="2"/>
              <a:buChar char="§"/>
            </a:pPr>
            <a:r>
              <a:rPr lang="lt-LT" sz="2000" dirty="0">
                <a:solidFill>
                  <a:schemeClr val="tx2"/>
                </a:solidFill>
              </a:rPr>
              <a:t>Duomenys DSS mokymo programoms rengti</a:t>
            </a:r>
          </a:p>
        </p:txBody>
      </p:sp>
      <p:sp>
        <p:nvSpPr>
          <p:cNvPr id="9" name="Τίτλος 1">
            <a:extLst>
              <a:ext uri="{FF2B5EF4-FFF2-40B4-BE49-F238E27FC236}">
                <a16:creationId xmlns:a16="http://schemas.microsoft.com/office/drawing/2014/main" id="{9E98E1B7-7C72-254D-C24F-630D366659DA}"/>
              </a:ext>
            </a:extLst>
          </p:cNvPr>
          <p:cNvSpPr txBox="1">
            <a:spLocks/>
          </p:cNvSpPr>
          <p:nvPr/>
        </p:nvSpPr>
        <p:spPr>
          <a:xfrm>
            <a:off x="153902" y="87768"/>
            <a:ext cx="8162514" cy="461665"/>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sz="2400">
                <a:solidFill>
                  <a:srgbClr val="003399"/>
                </a:solidFill>
              </a:rPr>
              <a:t>Galima DIDV sistemų nauda DSS</a:t>
            </a:r>
          </a:p>
        </p:txBody>
      </p:sp>
      <p:sp>
        <p:nvSpPr>
          <p:cNvPr id="3" name="TextBox 2">
            <a:extLst>
              <a:ext uri="{FF2B5EF4-FFF2-40B4-BE49-F238E27FC236}">
                <a16:creationId xmlns:a16="http://schemas.microsoft.com/office/drawing/2014/main" id="{141575BD-AB41-DD61-1BC6-C56DBBE2178E}"/>
              </a:ext>
            </a:extLst>
          </p:cNvPr>
          <p:cNvSpPr txBox="1"/>
          <p:nvPr/>
        </p:nvSpPr>
        <p:spPr>
          <a:xfrm>
            <a:off x="153903" y="3579862"/>
            <a:ext cx="8732880" cy="400110"/>
          </a:xfrm>
          <a:prstGeom prst="rect">
            <a:avLst/>
          </a:prstGeom>
          <a:solidFill>
            <a:srgbClr val="003399"/>
          </a:solidFill>
          <a:ln w="28575">
            <a:solidFill>
              <a:srgbClr val="ACC700"/>
            </a:solidFill>
          </a:ln>
        </p:spPr>
        <p:txBody>
          <a:bodyPr wrap="square">
            <a:spAutoFit/>
          </a:bodyPr>
          <a:lstStyle>
            <a:defPPr>
              <a:defRPr lang="en-US"/>
            </a:defPPr>
            <a:lvl1pPr>
              <a:defRPr sz="1600" b="1" i="1">
                <a:solidFill>
                  <a:srgbClr val="E64715"/>
                </a:solidFill>
                <a:latin typeface="Arial" panose="020B0604020202020204" pitchFamily="34" charset="0"/>
                <a:ea typeface="SimSun" panose="02010600030101010101" pitchFamily="2" charset="-122"/>
                <a:cs typeface="Times New Roman" panose="02020603050405020304" pitchFamily="18" charset="0"/>
              </a:defRPr>
            </a:lvl1pPr>
          </a:lstStyle>
          <a:p>
            <a:pPr lvl="1" algn="ctr"/>
            <a:r>
              <a:rPr lang="lt-LT" sz="2000" b="1" dirty="0">
                <a:solidFill>
                  <a:schemeClr val="bg1"/>
                </a:solidFill>
                <a:latin typeface="Arial" panose="020B0604020202020204" pitchFamily="34" charset="0"/>
                <a:ea typeface="Arial"/>
                <a:cs typeface="Times New Roman" panose="02020603050405020304" pitchFamily="18" charset="0"/>
              </a:rPr>
              <a:t>Kol kas DSS patobulinimai </a:t>
            </a:r>
            <a:r>
              <a:rPr lang="lt-LT" sz="2000" b="1">
                <a:solidFill>
                  <a:schemeClr val="bg1"/>
                </a:solidFill>
                <a:latin typeface="Arial" panose="020B0604020202020204" pitchFamily="34" charset="0"/>
                <a:ea typeface="Arial"/>
                <a:cs typeface="Times New Roman" panose="02020603050405020304" pitchFamily="18" charset="0"/>
              </a:rPr>
              <a:t>naudojant DIDV </a:t>
            </a:r>
            <a:r>
              <a:rPr lang="lt-LT" sz="2000" b="1" dirty="0">
                <a:solidFill>
                  <a:schemeClr val="bg1"/>
                </a:solidFill>
                <a:latin typeface="Arial" panose="020B0604020202020204" pitchFamily="34" charset="0"/>
                <a:ea typeface="Arial"/>
                <a:cs typeface="Times New Roman" panose="02020603050405020304" pitchFamily="18" charset="0"/>
              </a:rPr>
              <a:t>praktiškai išlieka riboti</a:t>
            </a:r>
          </a:p>
        </p:txBody>
      </p:sp>
      <p:pic>
        <p:nvPicPr>
          <p:cNvPr id="2" name="Picture 1" descr="A hand with keys on it&#10;&#10;Description automatically generated">
            <a:extLst>
              <a:ext uri="{FF2B5EF4-FFF2-40B4-BE49-F238E27FC236}">
                <a16:creationId xmlns:a16="http://schemas.microsoft.com/office/drawing/2014/main" id="{7AA4A285-D532-ACDA-0C7F-B9F75B810C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504" y="1301728"/>
            <a:ext cx="1011388" cy="1011388"/>
          </a:xfrm>
          <a:prstGeom prst="rect">
            <a:avLst/>
          </a:prstGeom>
        </p:spPr>
      </p:pic>
    </p:spTree>
    <p:extLst>
      <p:ext uri="{BB962C8B-B14F-4D97-AF65-F5344CB8AC3E}">
        <p14:creationId xmlns:p14="http://schemas.microsoft.com/office/powerpoint/2010/main" val="349632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0FAC-4200-0EA4-66D0-075D19748D44}"/>
              </a:ext>
            </a:extLst>
          </p:cNvPr>
          <p:cNvSpPr>
            <a:spLocks noGrp="1"/>
          </p:cNvSpPr>
          <p:nvPr>
            <p:ph type="title"/>
          </p:nvPr>
        </p:nvSpPr>
        <p:spPr>
          <a:xfrm>
            <a:off x="107504" y="230794"/>
            <a:ext cx="9036496" cy="430887"/>
          </a:xfrm>
        </p:spPr>
        <p:txBody>
          <a:bodyPr wrap="square">
            <a:spAutoFit/>
          </a:bodyPr>
          <a:lstStyle/>
          <a:p>
            <a:r>
              <a:rPr lang="lt-LT" sz="2200" dirty="0"/>
              <a:t>Svarbus DSS prevencijos veiksnys – darbuotojų dalyvavimas</a:t>
            </a:r>
          </a:p>
        </p:txBody>
      </p:sp>
      <p:graphicFrame>
        <p:nvGraphicFramePr>
          <p:cNvPr id="6" name="Diagram 5">
            <a:extLst>
              <a:ext uri="{FF2B5EF4-FFF2-40B4-BE49-F238E27FC236}">
                <a16:creationId xmlns:a16="http://schemas.microsoft.com/office/drawing/2014/main" id="{0EBF4F91-0FA3-41E4-A1D7-A6880CCDB067}"/>
              </a:ext>
            </a:extLst>
          </p:cNvPr>
          <p:cNvGraphicFramePr/>
          <p:nvPr>
            <p:extLst>
              <p:ext uri="{D42A27DB-BD31-4B8C-83A1-F6EECF244321}">
                <p14:modId xmlns:p14="http://schemas.microsoft.com/office/powerpoint/2010/main" val="2111697296"/>
              </p:ext>
            </p:extLst>
          </p:nvPr>
        </p:nvGraphicFramePr>
        <p:xfrm>
          <a:off x="722216" y="1681545"/>
          <a:ext cx="7378176" cy="2114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a:extLst>
              <a:ext uri="{FF2B5EF4-FFF2-40B4-BE49-F238E27FC236}">
                <a16:creationId xmlns:a16="http://schemas.microsoft.com/office/drawing/2014/main" id="{69AD9C6C-11F7-5268-4973-98955E9CE41C}"/>
              </a:ext>
            </a:extLst>
          </p:cNvPr>
          <p:cNvGraphicFramePr/>
          <p:nvPr>
            <p:extLst>
              <p:ext uri="{D42A27DB-BD31-4B8C-83A1-F6EECF244321}">
                <p14:modId xmlns:p14="http://schemas.microsoft.com/office/powerpoint/2010/main" val="4150147419"/>
              </p:ext>
            </p:extLst>
          </p:nvPr>
        </p:nvGraphicFramePr>
        <p:xfrm>
          <a:off x="722216" y="2738715"/>
          <a:ext cx="7378176" cy="28072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TextBox 3">
            <a:extLst>
              <a:ext uri="{FF2B5EF4-FFF2-40B4-BE49-F238E27FC236}">
                <a16:creationId xmlns:a16="http://schemas.microsoft.com/office/drawing/2014/main" id="{54BC630B-F15C-9727-6973-68A8AB5B72E5}"/>
              </a:ext>
            </a:extLst>
          </p:cNvPr>
          <p:cNvSpPr txBox="1"/>
          <p:nvPr/>
        </p:nvSpPr>
        <p:spPr>
          <a:xfrm>
            <a:off x="614204" y="1275606"/>
            <a:ext cx="8062252" cy="612475"/>
          </a:xfrm>
          <a:prstGeom prst="rect">
            <a:avLst/>
          </a:prstGeom>
          <a:noFill/>
          <a:ln w="28575">
            <a:solidFill>
              <a:srgbClr val="899E00"/>
            </a:solidFill>
          </a:ln>
        </p:spPr>
        <p:txBody>
          <a:bodyPr wrap="square">
            <a:spAutoFit/>
          </a:bodyPr>
          <a:lstStyle>
            <a:defPPr>
              <a:defRPr lang="en-US"/>
            </a:defPPr>
            <a:lvl1pPr>
              <a:defRPr sz="1600" b="1" i="1">
                <a:solidFill>
                  <a:srgbClr val="E64715"/>
                </a:solidFill>
                <a:latin typeface="Arial" panose="020B0604020202020204" pitchFamily="34" charset="0"/>
                <a:ea typeface="SimSun" panose="02010600030101010101" pitchFamily="2" charset="-122"/>
                <a:cs typeface="Times New Roman" panose="02020603050405020304" pitchFamily="18" charset="0"/>
              </a:defRPr>
            </a:lvl1pPr>
          </a:lstStyle>
          <a:p>
            <a:pPr marL="0" indent="0">
              <a:lnSpc>
                <a:spcPct val="80000"/>
              </a:lnSpc>
              <a:spcBef>
                <a:spcPts val="600"/>
              </a:spcBef>
              <a:buNone/>
            </a:pPr>
            <a:r>
              <a:rPr lang="lt-LT" sz="1800" b="0" i="1" dirty="0">
                <a:solidFill>
                  <a:srgbClr val="899E00"/>
                </a:solidFill>
                <a:ea typeface=""/>
                <a:cs typeface="Times New Roman" panose="02020603050405020304" pitchFamily="18" charset="0"/>
              </a:rPr>
              <a:t>Darbuotojus būtina informuoti ir įtraukti į projektavimo ir naudojimo procesus.</a:t>
            </a:r>
          </a:p>
          <a:p>
            <a:pPr>
              <a:lnSpc>
                <a:spcPct val="80000"/>
              </a:lnSpc>
              <a:spcBef>
                <a:spcPts val="600"/>
              </a:spcBef>
            </a:pPr>
            <a:r>
              <a:rPr lang="lt-LT" sz="1800" b="0" dirty="0">
                <a:solidFill>
                  <a:srgbClr val="899E00"/>
                </a:solidFill>
              </a:rPr>
              <a:t>To siekiant reikia, kad DIDV sistemos būtų skaidrios ir suprantamos.</a:t>
            </a:r>
          </a:p>
        </p:txBody>
      </p:sp>
      <p:sp>
        <p:nvSpPr>
          <p:cNvPr id="8" name="Title 1">
            <a:extLst>
              <a:ext uri="{FF2B5EF4-FFF2-40B4-BE49-F238E27FC236}">
                <a16:creationId xmlns:a16="http://schemas.microsoft.com/office/drawing/2014/main" id="{7D488F57-CFC5-43A5-8E10-4F975CA4D900}"/>
              </a:ext>
            </a:extLst>
          </p:cNvPr>
          <p:cNvSpPr txBox="1">
            <a:spLocks/>
          </p:cNvSpPr>
          <p:nvPr/>
        </p:nvSpPr>
        <p:spPr>
          <a:xfrm>
            <a:off x="602274" y="765627"/>
            <a:ext cx="8298590" cy="369332"/>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i="1">
                <a:solidFill>
                  <a:schemeClr val="tx1"/>
                </a:solidFill>
                <a:latin typeface="Arial" panose="020B0604020202020204" pitchFamily="34" charset="0"/>
                <a:ea typeface="Arial"/>
                <a:cs typeface="Times New Roman" panose="02020603050405020304" pitchFamily="18" charset="0"/>
              </a:rPr>
              <a:t>Konkrečių pavyzdžių tyrimai patvirtina:</a:t>
            </a:r>
          </a:p>
        </p:txBody>
      </p:sp>
    </p:spTree>
    <p:extLst>
      <p:ext uri="{BB962C8B-B14F-4D97-AF65-F5344CB8AC3E}">
        <p14:creationId xmlns:p14="http://schemas.microsoft.com/office/powerpoint/2010/main" val="2701317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B97D415E-24ED-DF46-93E9-B337F0A623D3}"/>
              </a:ext>
            </a:extLst>
          </p:cNvPr>
          <p:cNvSpPr/>
          <p:nvPr/>
        </p:nvSpPr>
        <p:spPr>
          <a:xfrm rot="10800000">
            <a:off x="506055" y="1059582"/>
            <a:ext cx="7803397" cy="3065331"/>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key and checklist with a key&#10;&#10;Description automatically generated">
            <a:extLst>
              <a:ext uri="{FF2B5EF4-FFF2-40B4-BE49-F238E27FC236}">
                <a16:creationId xmlns:a16="http://schemas.microsoft.com/office/drawing/2014/main" id="{C337B8CB-D5AA-0992-0E45-FA33C66643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1768" y="3752658"/>
            <a:ext cx="1276178" cy="1236352"/>
          </a:xfrm>
          <a:prstGeom prst="rect">
            <a:avLst/>
          </a:prstGeom>
        </p:spPr>
      </p:pic>
      <p:sp>
        <p:nvSpPr>
          <p:cNvPr id="2" name="Title 1">
            <a:extLst>
              <a:ext uri="{FF2B5EF4-FFF2-40B4-BE49-F238E27FC236}">
                <a16:creationId xmlns:a16="http://schemas.microsoft.com/office/drawing/2014/main" id="{AF8E30F6-6CFA-1691-2C01-22B75CCFE865}"/>
              </a:ext>
            </a:extLst>
          </p:cNvPr>
          <p:cNvSpPr>
            <a:spLocks noGrp="1"/>
          </p:cNvSpPr>
          <p:nvPr>
            <p:ph type="title"/>
          </p:nvPr>
        </p:nvSpPr>
        <p:spPr>
          <a:xfrm>
            <a:off x="506054" y="124059"/>
            <a:ext cx="8314418" cy="430887"/>
          </a:xfrm>
        </p:spPr>
        <p:txBody>
          <a:bodyPr wrap="square">
            <a:spAutoFit/>
          </a:bodyPr>
          <a:lstStyle/>
          <a:p>
            <a:r>
              <a:rPr lang="lt-LT" sz="2200" dirty="0"/>
              <a:t>Pagrindiniai sėkmės veiksniai DSS srityje – tikri pavyzdžiai</a:t>
            </a:r>
          </a:p>
        </p:txBody>
      </p:sp>
      <p:sp>
        <p:nvSpPr>
          <p:cNvPr id="3" name="Content Placeholder 2">
            <a:extLst>
              <a:ext uri="{FF2B5EF4-FFF2-40B4-BE49-F238E27FC236}">
                <a16:creationId xmlns:a16="http://schemas.microsoft.com/office/drawing/2014/main" id="{AC3E137B-26BC-95E1-C4C0-EA9DE6CBFCE4}"/>
              </a:ext>
            </a:extLst>
          </p:cNvPr>
          <p:cNvSpPr>
            <a:spLocks noGrp="1"/>
          </p:cNvSpPr>
          <p:nvPr>
            <p:ph sz="half" idx="1"/>
          </p:nvPr>
        </p:nvSpPr>
        <p:spPr>
          <a:xfrm>
            <a:off x="604596" y="1707654"/>
            <a:ext cx="7704856" cy="1908215"/>
          </a:xfrm>
        </p:spPr>
        <p:txBody>
          <a:bodyPr>
            <a:spAutoFit/>
          </a:bodyPr>
          <a:lstStyle/>
          <a:p>
            <a:pPr marL="0" indent="0">
              <a:lnSpc>
                <a:spcPct val="90000"/>
              </a:lnSpc>
              <a:spcBef>
                <a:spcPts val="600"/>
              </a:spcBef>
              <a:buNone/>
            </a:pPr>
            <a:r>
              <a:rPr lang="lt-LT" sz="2000" dirty="0"/>
              <a:t>DIDV naudojimas techninės priežiūros ir logistikos reikmėms automobilių pramonei dalis gaminančioje įmonėje:</a:t>
            </a:r>
          </a:p>
          <a:p>
            <a:pPr lvl="1">
              <a:lnSpc>
                <a:spcPct val="90000"/>
              </a:lnSpc>
              <a:spcBef>
                <a:spcPts val="600"/>
              </a:spcBef>
            </a:pPr>
            <a:r>
              <a:rPr lang="lt-LT" sz="2000" dirty="0">
                <a:solidFill>
                  <a:srgbClr val="899E00"/>
                </a:solidFill>
              </a:rPr>
              <a:t>didesnis produktyvumas, mažiau streso, geresnė profesinio ir asmeninio gyvenimo pusiausvyra,</a:t>
            </a:r>
          </a:p>
          <a:p>
            <a:pPr lvl="1">
              <a:lnSpc>
                <a:spcPct val="90000"/>
              </a:lnSpc>
              <a:spcBef>
                <a:spcPts val="600"/>
              </a:spcBef>
            </a:pPr>
            <a:r>
              <a:rPr lang="lt-LT" sz="2000" dirty="0">
                <a:solidFill>
                  <a:srgbClr val="899E00"/>
                </a:solidFill>
              </a:rPr>
              <a:t>padeda kvalifikuotiems operatoriams valdyti procesą ir prisitaikyti prie pokyčių naudojant tikralaikius duomenis ir automatinį užduočių skirstymą.</a:t>
            </a:r>
          </a:p>
        </p:txBody>
      </p:sp>
    </p:spTree>
    <p:extLst>
      <p:ext uri="{BB962C8B-B14F-4D97-AF65-F5344CB8AC3E}">
        <p14:creationId xmlns:p14="http://schemas.microsoft.com/office/powerpoint/2010/main" val="2351619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0BF0D083-A021-5C54-ECDC-F5BF7E702D1C}"/>
              </a:ext>
            </a:extLst>
          </p:cNvPr>
          <p:cNvSpPr/>
          <p:nvPr/>
        </p:nvSpPr>
        <p:spPr>
          <a:xfrm rot="10800000">
            <a:off x="715981" y="1018586"/>
            <a:ext cx="7803397" cy="3065331"/>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key and checklist with a key&#10;&#10;Description automatically generated">
            <a:extLst>
              <a:ext uri="{FF2B5EF4-FFF2-40B4-BE49-F238E27FC236}">
                <a16:creationId xmlns:a16="http://schemas.microsoft.com/office/drawing/2014/main" id="{7564829B-C41F-9095-9BE2-9C11BC9FBA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3579862"/>
            <a:ext cx="1467560" cy="1421761"/>
          </a:xfrm>
          <a:prstGeom prst="rect">
            <a:avLst/>
          </a:prstGeom>
        </p:spPr>
      </p:pic>
      <p:sp>
        <p:nvSpPr>
          <p:cNvPr id="2" name="Title 1">
            <a:extLst>
              <a:ext uri="{FF2B5EF4-FFF2-40B4-BE49-F238E27FC236}">
                <a16:creationId xmlns:a16="http://schemas.microsoft.com/office/drawing/2014/main" id="{AF8E30F6-6CFA-1691-2C01-22B75CCFE865}"/>
              </a:ext>
            </a:extLst>
          </p:cNvPr>
          <p:cNvSpPr>
            <a:spLocks noGrp="1"/>
          </p:cNvSpPr>
          <p:nvPr>
            <p:ph type="title"/>
          </p:nvPr>
        </p:nvSpPr>
        <p:spPr>
          <a:xfrm>
            <a:off x="319935" y="144160"/>
            <a:ext cx="8595487" cy="430887"/>
          </a:xfrm>
        </p:spPr>
        <p:txBody>
          <a:bodyPr>
            <a:spAutoFit/>
          </a:bodyPr>
          <a:lstStyle/>
          <a:p>
            <a:r>
              <a:rPr lang="lt-LT" sz="2200" dirty="0"/>
              <a:t>Pagrindiniai sėkmės veiksniai DSS srityje – tikri pavyzdžiai</a:t>
            </a:r>
          </a:p>
        </p:txBody>
      </p:sp>
      <p:sp>
        <p:nvSpPr>
          <p:cNvPr id="3" name="Content Placeholder 2">
            <a:extLst>
              <a:ext uri="{FF2B5EF4-FFF2-40B4-BE49-F238E27FC236}">
                <a16:creationId xmlns:a16="http://schemas.microsoft.com/office/drawing/2014/main" id="{AC3E137B-26BC-95E1-C4C0-EA9DE6CBFCE4}"/>
              </a:ext>
            </a:extLst>
          </p:cNvPr>
          <p:cNvSpPr>
            <a:spLocks noGrp="1"/>
          </p:cNvSpPr>
          <p:nvPr>
            <p:ph sz="half" idx="1"/>
          </p:nvPr>
        </p:nvSpPr>
        <p:spPr>
          <a:xfrm>
            <a:off x="755576" y="1701096"/>
            <a:ext cx="7641620" cy="2185214"/>
          </a:xfrm>
        </p:spPr>
        <p:txBody>
          <a:bodyPr>
            <a:spAutoFit/>
          </a:bodyPr>
          <a:lstStyle/>
          <a:p>
            <a:pPr marL="0" indent="0">
              <a:lnSpc>
                <a:spcPct val="90000"/>
              </a:lnSpc>
              <a:spcBef>
                <a:spcPts val="600"/>
              </a:spcBef>
              <a:buNone/>
            </a:pPr>
            <a:r>
              <a:rPr lang="lt-LT" sz="2000" dirty="0"/>
              <a:t>Į surinkimo liniją įdiegta DIDV sistema automobilių gamybos įmonėje:</a:t>
            </a:r>
          </a:p>
          <a:p>
            <a:pPr lvl="1">
              <a:lnSpc>
                <a:spcPct val="90000"/>
              </a:lnSpc>
              <a:spcBef>
                <a:spcPts val="600"/>
              </a:spcBef>
            </a:pPr>
            <a:r>
              <a:rPr lang="lt-LT" sz="2000" dirty="0">
                <a:solidFill>
                  <a:srgbClr val="899E00"/>
                </a:solidFill>
                <a:effectLst/>
                <a:ea typeface=""/>
                <a:cs typeface="Aptos" panose="020B0004020202020204" pitchFamily="34" charset="0"/>
              </a:rPr>
              <a:t>patobulinta surinkimo linija, atsižvelgiant į sveikatos ir saugos riziką, ypač paskutiniuose, sudėtingesniuose etapuose, </a:t>
            </a:r>
          </a:p>
          <a:p>
            <a:pPr lvl="1">
              <a:lnSpc>
                <a:spcPct val="90000"/>
              </a:lnSpc>
              <a:spcBef>
                <a:spcPts val="600"/>
              </a:spcBef>
            </a:pPr>
            <a:r>
              <a:rPr lang="lt-LT" sz="2000" dirty="0">
                <a:solidFill>
                  <a:srgbClr val="899E00"/>
                </a:solidFill>
                <a:effectLst/>
                <a:ea typeface=""/>
                <a:cs typeface="Aptos" panose="020B0004020202020204" pitchFamily="34" charset="0"/>
              </a:rPr>
              <a:t>išsamūs mokymai ir duomenų stebėsena užtikrina efektyvumo, darbo kokybės ir DSS pusiausvyrą, o tai naudinga operatoriams ir komandų vadovams.</a:t>
            </a:r>
          </a:p>
        </p:txBody>
      </p:sp>
    </p:spTree>
    <p:extLst>
      <p:ext uri="{BB962C8B-B14F-4D97-AF65-F5344CB8AC3E}">
        <p14:creationId xmlns:p14="http://schemas.microsoft.com/office/powerpoint/2010/main" val="2032776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EE566565-5981-9E15-2D0B-5905FD12F582}"/>
              </a:ext>
            </a:extLst>
          </p:cNvPr>
          <p:cNvSpPr/>
          <p:nvPr/>
        </p:nvSpPr>
        <p:spPr>
          <a:xfrm rot="10800000">
            <a:off x="380583" y="814778"/>
            <a:ext cx="7803397" cy="3065331"/>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8E30F6-6CFA-1691-2C01-22B75CCFE865}"/>
              </a:ext>
            </a:extLst>
          </p:cNvPr>
          <p:cNvSpPr>
            <a:spLocks noGrp="1"/>
          </p:cNvSpPr>
          <p:nvPr>
            <p:ph type="title"/>
          </p:nvPr>
        </p:nvSpPr>
        <p:spPr>
          <a:xfrm>
            <a:off x="323528" y="140986"/>
            <a:ext cx="8595487" cy="397032"/>
          </a:xfrm>
        </p:spPr>
        <p:txBody>
          <a:bodyPr>
            <a:spAutoFit/>
          </a:bodyPr>
          <a:lstStyle/>
          <a:p>
            <a:pPr marL="0" indent="0">
              <a:lnSpc>
                <a:spcPct val="90000"/>
              </a:lnSpc>
              <a:spcBef>
                <a:spcPts val="600"/>
              </a:spcBef>
              <a:buNone/>
            </a:pPr>
            <a:r>
              <a:rPr lang="lt-LT" sz="2200" dirty="0"/>
              <a:t>Pagrindiniai sėkmės veiksniai DSS srityje – DIDV darbo vietoje </a:t>
            </a:r>
          </a:p>
        </p:txBody>
      </p:sp>
      <p:sp>
        <p:nvSpPr>
          <p:cNvPr id="3" name="Content Placeholder 2">
            <a:extLst>
              <a:ext uri="{FF2B5EF4-FFF2-40B4-BE49-F238E27FC236}">
                <a16:creationId xmlns:a16="http://schemas.microsoft.com/office/drawing/2014/main" id="{AC3E137B-26BC-95E1-C4C0-EA9DE6CBFCE4}"/>
              </a:ext>
            </a:extLst>
          </p:cNvPr>
          <p:cNvSpPr>
            <a:spLocks noGrp="1"/>
          </p:cNvSpPr>
          <p:nvPr>
            <p:ph sz="half" idx="1"/>
          </p:nvPr>
        </p:nvSpPr>
        <p:spPr>
          <a:xfrm>
            <a:off x="755576" y="1419622"/>
            <a:ext cx="7650392" cy="2139047"/>
          </a:xfrm>
        </p:spPr>
        <p:txBody>
          <a:bodyPr>
            <a:spAutoFit/>
          </a:bodyPr>
          <a:lstStyle/>
          <a:p>
            <a:pPr marL="0" indent="0">
              <a:lnSpc>
                <a:spcPct val="90000"/>
              </a:lnSpc>
              <a:spcBef>
                <a:spcPts val="600"/>
              </a:spcBef>
              <a:buNone/>
            </a:pPr>
            <a:endParaRPr lang="en-GB" sz="2000" dirty="0">
              <a:solidFill>
                <a:srgbClr val="92D050"/>
              </a:solidFill>
              <a:ea typeface="Aptos" panose="020B0004020202020204" pitchFamily="34" charset="0"/>
              <a:cs typeface="Aptos" panose="020B0004020202020204" pitchFamily="34" charset="0"/>
            </a:endParaRPr>
          </a:p>
          <a:p>
            <a:pPr>
              <a:lnSpc>
                <a:spcPct val="90000"/>
              </a:lnSpc>
              <a:spcBef>
                <a:spcPts val="600"/>
              </a:spcBef>
            </a:pPr>
            <a:r>
              <a:rPr lang="lt-LT" sz="2000">
                <a:solidFill>
                  <a:srgbClr val="003399"/>
                </a:solidFill>
              </a:rPr>
              <a:t>patikima DSS politika ir DSS valdymo sistema</a:t>
            </a:r>
          </a:p>
          <a:p>
            <a:pPr marL="0" indent="0">
              <a:lnSpc>
                <a:spcPct val="90000"/>
              </a:lnSpc>
              <a:spcBef>
                <a:spcPts val="600"/>
              </a:spcBef>
              <a:buNone/>
            </a:pPr>
            <a:endParaRPr lang="en-GB" sz="2000" dirty="0">
              <a:solidFill>
                <a:srgbClr val="003399"/>
              </a:solidFill>
            </a:endParaRPr>
          </a:p>
          <a:p>
            <a:pPr>
              <a:lnSpc>
                <a:spcPct val="90000"/>
              </a:lnSpc>
              <a:spcBef>
                <a:spcPts val="600"/>
              </a:spcBef>
            </a:pPr>
            <a:r>
              <a:rPr lang="lt-LT" sz="2000">
                <a:solidFill>
                  <a:srgbClr val="003399"/>
                </a:solidFill>
              </a:rPr>
              <a:t>duomenų rinkimo ir naudojimo skaidrumas </a:t>
            </a:r>
          </a:p>
          <a:p>
            <a:pPr marL="0" indent="0">
              <a:lnSpc>
                <a:spcPct val="90000"/>
              </a:lnSpc>
              <a:spcBef>
                <a:spcPts val="600"/>
              </a:spcBef>
              <a:buNone/>
            </a:pPr>
            <a:endParaRPr lang="en-GB" sz="2000" dirty="0">
              <a:solidFill>
                <a:srgbClr val="003399"/>
              </a:solidFill>
            </a:endParaRPr>
          </a:p>
          <a:p>
            <a:pPr>
              <a:lnSpc>
                <a:spcPct val="90000"/>
              </a:lnSpc>
              <a:spcBef>
                <a:spcPts val="600"/>
              </a:spcBef>
            </a:pPr>
            <a:r>
              <a:rPr lang="lt-LT" sz="2000">
                <a:solidFill>
                  <a:srgbClr val="003399"/>
                </a:solidFill>
              </a:rPr>
              <a:t>darbuotojų dalyvavimas</a:t>
            </a:r>
          </a:p>
        </p:txBody>
      </p:sp>
      <p:pic>
        <p:nvPicPr>
          <p:cNvPr id="6" name="Picture 5" descr="A key and checklist with a key&#10;&#10;Description automatically generated">
            <a:extLst>
              <a:ext uri="{FF2B5EF4-FFF2-40B4-BE49-F238E27FC236}">
                <a16:creationId xmlns:a16="http://schemas.microsoft.com/office/drawing/2014/main" id="{3EBEEA62-9276-81C4-8A3F-6CE4A86754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4484" y="2940989"/>
            <a:ext cx="1467560" cy="1421761"/>
          </a:xfrm>
          <a:prstGeom prst="rect">
            <a:avLst/>
          </a:prstGeom>
        </p:spPr>
      </p:pic>
    </p:spTree>
    <p:extLst>
      <p:ext uri="{BB962C8B-B14F-4D97-AF65-F5344CB8AC3E}">
        <p14:creationId xmlns:p14="http://schemas.microsoft.com/office/powerpoint/2010/main" val="31613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9274" y="1564301"/>
            <a:ext cx="8680709" cy="1938992"/>
          </a:xfrm>
        </p:spPr>
        <p:txBody>
          <a:bodyPr>
            <a:spAutoFit/>
          </a:bodyPr>
          <a:lstStyle/>
          <a:p>
            <a:pPr marL="179388" lvl="1" indent="-179388">
              <a:spcBef>
                <a:spcPts val="600"/>
              </a:spcBef>
              <a:buFont typeface="Wingdings" panose="05000000000000000000" pitchFamily="2" charset="2"/>
              <a:buChar char="§"/>
            </a:pPr>
            <a:r>
              <a:rPr lang="lt-LT" sz="2000" dirty="0">
                <a:solidFill>
                  <a:srgbClr val="003399"/>
                </a:solidFill>
              </a:rPr>
              <a:t>ES DSS pagrindų direktyva 89/391/EEB</a:t>
            </a:r>
          </a:p>
          <a:p>
            <a:pPr marL="179388" lvl="1" indent="-179388">
              <a:spcBef>
                <a:spcPts val="600"/>
              </a:spcBef>
              <a:buFont typeface="Wingdings" panose="05000000000000000000" pitchFamily="2" charset="2"/>
              <a:buChar char="§"/>
            </a:pPr>
            <a:r>
              <a:rPr lang="lt-LT" sz="2000" dirty="0">
                <a:solidFill>
                  <a:srgbClr val="003399"/>
                </a:solidFill>
              </a:rPr>
              <a:t> Konkrečios antrinės direktyvos</a:t>
            </a:r>
          </a:p>
          <a:p>
            <a:pPr marL="179388" lvl="1" indent="-179388">
              <a:spcBef>
                <a:spcPts val="600"/>
              </a:spcBef>
              <a:buFont typeface="Wingdings" panose="05000000000000000000" pitchFamily="2" charset="2"/>
              <a:buChar char="§"/>
            </a:pPr>
            <a:r>
              <a:rPr lang="lt-LT" sz="2000" dirty="0">
                <a:solidFill>
                  <a:srgbClr val="003399"/>
                </a:solidFill>
              </a:rPr>
              <a:t>Dirbtinio intelekto aktas</a:t>
            </a:r>
          </a:p>
          <a:p>
            <a:pPr marL="179388" lvl="1" indent="-179388">
              <a:spcBef>
                <a:spcPts val="600"/>
              </a:spcBef>
              <a:buFont typeface="Wingdings" panose="05000000000000000000" pitchFamily="2" charset="2"/>
              <a:buChar char="§"/>
            </a:pPr>
            <a:r>
              <a:rPr lang="lt-LT" sz="2000" b="0" dirty="0">
                <a:solidFill>
                  <a:srgbClr val="003399"/>
                </a:solidFill>
              </a:rPr>
              <a:t>Skaitmeninių darbo platformų direktyva</a:t>
            </a:r>
          </a:p>
          <a:p>
            <a:pPr marL="179388" lvl="1" indent="-179388">
              <a:spcBef>
                <a:spcPts val="600"/>
              </a:spcBef>
              <a:buFont typeface="Wingdings" panose="05000000000000000000" pitchFamily="2" charset="2"/>
              <a:buChar char="§"/>
            </a:pPr>
            <a:r>
              <a:rPr lang="lt-LT" sz="2000" b="0" dirty="0">
                <a:solidFill>
                  <a:srgbClr val="003399"/>
                </a:solidFill>
              </a:rPr>
              <a:t>Bendrasis duomenų apsaugos reglamentas (BDAR)</a:t>
            </a:r>
          </a:p>
        </p:txBody>
      </p:sp>
      <p:sp>
        <p:nvSpPr>
          <p:cNvPr id="4" name="Title 2"/>
          <p:cNvSpPr txBox="1">
            <a:spLocks/>
          </p:cNvSpPr>
          <p:nvPr/>
        </p:nvSpPr>
        <p:spPr>
          <a:xfrm>
            <a:off x="175259" y="133176"/>
            <a:ext cx="8968741" cy="401648"/>
          </a:xfrm>
          <a:prstGeom prst="rect">
            <a:avLst/>
          </a:prstGeom>
        </p:spPr>
        <p:txBody>
          <a:bodyPr vert="horz" lIns="68580" tIns="34290" rIns="68580" bIns="3429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lt-LT" sz="2400" b="1">
                <a:solidFill>
                  <a:srgbClr val="003399"/>
                </a:solidFill>
                <a:ea typeface=""/>
              </a:rPr>
              <a:t>DIDV taikoma ES reguliavimo sistema</a:t>
            </a:r>
          </a:p>
        </p:txBody>
      </p:sp>
      <p:pic>
        <p:nvPicPr>
          <p:cNvPr id="2" name="Picture 1" descr="A gavel and paper with a piece of paper&#10;&#10;Description automatically generated">
            <a:extLst>
              <a:ext uri="{FF2B5EF4-FFF2-40B4-BE49-F238E27FC236}">
                <a16:creationId xmlns:a16="http://schemas.microsoft.com/office/drawing/2014/main" id="{5F7A465F-0D57-2B72-8984-87235F1373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208" y="1743593"/>
            <a:ext cx="1759700" cy="1759700"/>
          </a:xfrm>
          <a:prstGeom prst="rect">
            <a:avLst/>
          </a:prstGeom>
        </p:spPr>
      </p:pic>
    </p:spTree>
    <p:extLst>
      <p:ext uri="{BB962C8B-B14F-4D97-AF65-F5344CB8AC3E}">
        <p14:creationId xmlns:p14="http://schemas.microsoft.com/office/powerpoint/2010/main" val="2731359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3069" y="1059582"/>
            <a:ext cx="8337861" cy="2893100"/>
          </a:xfrm>
        </p:spPr>
        <p:txBody>
          <a:bodyPr vert="horz" lIns="91440" tIns="45720" rIns="91440" bIns="45720" rtlCol="0" anchor="t" anchorCtr="0">
            <a:spAutoFit/>
          </a:bodyPr>
          <a:lstStyle/>
          <a:p>
            <a:pPr fontAlgn="base">
              <a:lnSpc>
                <a:spcPct val="90000"/>
              </a:lnSpc>
              <a:spcBef>
                <a:spcPts val="300"/>
              </a:spcBef>
            </a:pPr>
            <a:endParaRPr lang="en-US" sz="2000" b="0" dirty="0">
              <a:solidFill>
                <a:srgbClr val="92D050"/>
              </a:solidFill>
            </a:endParaRPr>
          </a:p>
          <a:p>
            <a:pPr fontAlgn="base">
              <a:lnSpc>
                <a:spcPct val="90000"/>
              </a:lnSpc>
              <a:spcBef>
                <a:spcPts val="300"/>
              </a:spcBef>
            </a:pPr>
            <a:r>
              <a:rPr lang="lt-LT" sz="2000" b="0">
                <a:solidFill>
                  <a:srgbClr val="003399"/>
                </a:solidFill>
              </a:rPr>
              <a:t>Atitinkamų reglamentų vykdymo užtikrinimas</a:t>
            </a:r>
          </a:p>
          <a:p>
            <a:pPr fontAlgn="base">
              <a:lnSpc>
                <a:spcPct val="90000"/>
              </a:lnSpc>
              <a:spcBef>
                <a:spcPts val="300"/>
              </a:spcBef>
            </a:pPr>
            <a:r>
              <a:rPr lang="lt-LT" sz="2000" b="0">
                <a:solidFill>
                  <a:srgbClr val="003399"/>
                </a:solidFill>
              </a:rPr>
              <a:t>Holistinis ir dinamiškas darbo vietos rizikos vertinimas</a:t>
            </a:r>
          </a:p>
          <a:p>
            <a:pPr fontAlgn="base">
              <a:lnSpc>
                <a:spcPct val="90000"/>
              </a:lnSpc>
              <a:spcBef>
                <a:spcPts val="300"/>
              </a:spcBef>
            </a:pPr>
            <a:r>
              <a:rPr lang="lt-LT" sz="2000" b="0">
                <a:solidFill>
                  <a:srgbClr val="003399"/>
                </a:solidFill>
              </a:rPr>
              <a:t>Skaidrumas ir aiškumas</a:t>
            </a:r>
          </a:p>
          <a:p>
            <a:pPr fontAlgn="base">
              <a:lnSpc>
                <a:spcPct val="90000"/>
              </a:lnSpc>
              <a:spcBef>
                <a:spcPts val="300"/>
              </a:spcBef>
            </a:pPr>
            <a:r>
              <a:rPr lang="lt-LT" sz="2000" b="0">
                <a:solidFill>
                  <a:srgbClr val="003399"/>
                </a:solidFill>
              </a:rPr>
              <a:t>Lygios galimybės gauti informaciją ir darbuotojų dalyvavimas </a:t>
            </a:r>
          </a:p>
          <a:p>
            <a:pPr fontAlgn="base">
              <a:lnSpc>
                <a:spcPct val="90000"/>
              </a:lnSpc>
              <a:spcBef>
                <a:spcPts val="300"/>
              </a:spcBef>
            </a:pPr>
            <a:r>
              <a:rPr lang="lt-LT" sz="2000" b="0">
                <a:solidFill>
                  <a:srgbClr val="003399"/>
                </a:solidFill>
                <a:cs typeface="Calibri" panose="020F0502020204030204" pitchFamily="34" charset="0"/>
              </a:rPr>
              <a:t>Darbo kontrolės ir darbuotojo autonomijos išsaugojimas</a:t>
            </a:r>
          </a:p>
          <a:p>
            <a:pPr fontAlgn="base">
              <a:lnSpc>
                <a:spcPct val="90000"/>
              </a:lnSpc>
              <a:spcBef>
                <a:spcPts val="300"/>
              </a:spcBef>
            </a:pPr>
            <a:r>
              <a:rPr lang="lt-LT" sz="2000" b="0">
                <a:solidFill>
                  <a:srgbClr val="003399"/>
                </a:solidFill>
              </a:rPr>
              <a:t>Kuo mažesnis renkamų darbuotojų duomenų kiekis</a:t>
            </a:r>
          </a:p>
          <a:p>
            <a:pPr fontAlgn="base">
              <a:lnSpc>
                <a:spcPct val="90000"/>
              </a:lnSpc>
              <a:spcBef>
                <a:spcPts val="300"/>
              </a:spcBef>
            </a:pPr>
            <a:r>
              <a:rPr lang="lt-LT" sz="2000" b="0">
                <a:solidFill>
                  <a:srgbClr val="003399"/>
                </a:solidFill>
              </a:rPr>
              <a:t>Valdymas – žmogaus rankose</a:t>
            </a:r>
          </a:p>
          <a:p>
            <a:pPr>
              <a:lnSpc>
                <a:spcPct val="90000"/>
              </a:lnSpc>
              <a:spcBef>
                <a:spcPts val="300"/>
              </a:spcBef>
            </a:pPr>
            <a:r>
              <a:rPr lang="lt-LT" sz="2000" b="0">
                <a:solidFill>
                  <a:srgbClr val="003399"/>
                </a:solidFill>
              </a:rPr>
              <a:t>Geresnis informuotumas apie DIDV sistemų poveikį psichikos sveikatai</a:t>
            </a:r>
          </a:p>
        </p:txBody>
      </p:sp>
      <p:sp>
        <p:nvSpPr>
          <p:cNvPr id="5" name="Titre 1">
            <a:extLst>
              <a:ext uri="{FF2B5EF4-FFF2-40B4-BE49-F238E27FC236}">
                <a16:creationId xmlns:a16="http://schemas.microsoft.com/office/drawing/2014/main" id="{39A682D7-4449-4BAF-9700-6E0F06EC29CB}"/>
              </a:ext>
            </a:extLst>
          </p:cNvPr>
          <p:cNvSpPr txBox="1">
            <a:spLocks/>
          </p:cNvSpPr>
          <p:nvPr/>
        </p:nvSpPr>
        <p:spPr>
          <a:xfrm>
            <a:off x="480848" y="162824"/>
            <a:ext cx="8435280" cy="401648"/>
          </a:xfrm>
          <a:prstGeom prst="rect">
            <a:avLst/>
          </a:prstGeom>
        </p:spPr>
        <p:txBody>
          <a:bodyPr vert="horz" lIns="68580" tIns="34290" rIns="68580" bIns="34290" rtlCol="0" anchor="b">
            <a:spAutoFit/>
          </a:bodyPr>
          <a:lstStyle>
            <a:lvl1pPr algn="l" defTabSz="914400" rtl="0" eaLnBrk="1" latinLnBrk="0" hangingPunct="1">
              <a:lnSpc>
                <a:spcPct val="90000"/>
              </a:lnSpc>
              <a:spcBef>
                <a:spcPct val="0"/>
              </a:spcBef>
              <a:buNone/>
              <a:defRPr lang="en-SI" sz="3400" b="1" i="0" kern="1200">
                <a:solidFill>
                  <a:schemeClr val="tx2"/>
                </a:solidFill>
                <a:effectLst/>
                <a:latin typeface="Montserrat SemiBold"/>
                <a:ea typeface="+mn-ea"/>
                <a:cs typeface="+mn-cs"/>
              </a:defRPr>
            </a:lvl1pPr>
          </a:lstStyle>
          <a:p>
            <a:r>
              <a:rPr lang="lt-LT" sz="2400">
                <a:latin typeface="+mj-lt"/>
                <a:ea typeface="+mj-lt"/>
                <a:cs typeface="+mj-cs"/>
              </a:rPr>
              <a:t>Pagrindinės DSS prevencijos gairės</a:t>
            </a:r>
          </a:p>
        </p:txBody>
      </p:sp>
    </p:spTree>
    <p:extLst>
      <p:ext uri="{BB962C8B-B14F-4D97-AF65-F5344CB8AC3E}">
        <p14:creationId xmlns:p14="http://schemas.microsoft.com/office/powerpoint/2010/main" val="3943805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een hand with a blue circle and a finger pressing a button&#10;&#10;Description automatically generated">
            <a:extLst>
              <a:ext uri="{FF2B5EF4-FFF2-40B4-BE49-F238E27FC236}">
                <a16:creationId xmlns:a16="http://schemas.microsoft.com/office/drawing/2014/main" id="{EFA04028-DED2-4508-93B0-CC87FD707D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305" y="955205"/>
            <a:ext cx="1708751" cy="1708751"/>
          </a:xfrm>
          <a:prstGeom prst="rect">
            <a:avLst/>
          </a:prstGeom>
        </p:spPr>
      </p:pic>
      <p:pic>
        <p:nvPicPr>
          <p:cNvPr id="7" name="Picture 6" descr="A computer with a screen on&#10;&#10;Description automatically generated">
            <a:extLst>
              <a:ext uri="{FF2B5EF4-FFF2-40B4-BE49-F238E27FC236}">
                <a16:creationId xmlns:a16="http://schemas.microsoft.com/office/drawing/2014/main" id="{8489CA9D-D157-4CC2-97DA-6C00088208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2617" y="698760"/>
            <a:ext cx="3610163" cy="2221639"/>
          </a:xfrm>
          <a:prstGeom prst="rect">
            <a:avLst/>
          </a:prstGeom>
        </p:spPr>
      </p:pic>
      <p:sp>
        <p:nvSpPr>
          <p:cNvPr id="5" name="Content Placeholder 2">
            <a:extLst>
              <a:ext uri="{FF2B5EF4-FFF2-40B4-BE49-F238E27FC236}">
                <a16:creationId xmlns:a16="http://schemas.microsoft.com/office/drawing/2014/main" id="{F567A181-C4B7-4D4B-8398-84F814A78CCF}"/>
              </a:ext>
            </a:extLst>
          </p:cNvPr>
          <p:cNvSpPr txBox="1">
            <a:spLocks/>
          </p:cNvSpPr>
          <p:nvPr/>
        </p:nvSpPr>
        <p:spPr>
          <a:xfrm>
            <a:off x="457200" y="2920399"/>
            <a:ext cx="8432194" cy="974626"/>
          </a:xfrm>
          <a:prstGeom prst="rect">
            <a:avLst/>
          </a:prstGeom>
        </p:spPr>
        <p:txBody>
          <a:bodyPr vert="horz" lIns="0" tIns="45720" rIns="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500" b="0" i="0" u="none" strike="noStrike" kern="1200" cap="none" spc="0" normalizeH="0" baseline="0" noProof="0" dirty="0">
              <a:ln>
                <a:noFill/>
              </a:ln>
              <a:solidFill>
                <a:srgbClr val="899E00"/>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ACC700"/>
              </a:buClr>
              <a:buSzTx/>
              <a:buNone/>
              <a:tabLst/>
              <a:defRPr/>
            </a:pPr>
            <a:r>
              <a:rPr kumimoji="0" lang="lt-LT" sz="2000" b="1" i="0" u="none" strike="noStrike" cap="none" normalizeH="0" baseline="0" noProof="0">
                <a:ln>
                  <a:noFill/>
                </a:ln>
                <a:solidFill>
                  <a:srgbClr val="899E00"/>
                </a:solidFill>
                <a:effectLst/>
                <a:uLnTx/>
                <a:uFillTx/>
                <a:latin typeface="Arial"/>
                <a:ea typeface="Arial"/>
                <a:cs typeface="+mn-cs"/>
              </a:rPr>
              <a:t>Skaitykite visas publikacijas šia tema: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lt-LT" sz="1400">
                <a:solidFill>
                  <a:srgbClr val="000000"/>
                </a:solidFill>
                <a:latin typeface="+mj-lt"/>
                <a:hlinkClick r:id="rId5"/>
              </a:rPr>
              <a:t>https://osha.europa.eu/en/publications-priority-area/ai-and-worker-management</a:t>
            </a:r>
          </a:p>
        </p:txBody>
      </p:sp>
      <p:pic>
        <p:nvPicPr>
          <p:cNvPr id="3" name="Picture 2">
            <a:extLst>
              <a:ext uri="{FF2B5EF4-FFF2-40B4-BE49-F238E27FC236}">
                <a16:creationId xmlns:a16="http://schemas.microsoft.com/office/drawing/2014/main" id="{C959CF49-2329-41C2-D13F-35F51CE68F7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62780" y="137442"/>
            <a:ext cx="2424020" cy="3283403"/>
          </a:xfrm>
          <a:prstGeom prst="rect">
            <a:avLst/>
          </a:prstGeom>
        </p:spPr>
      </p:pic>
      <p:sp>
        <p:nvSpPr>
          <p:cNvPr id="6" name="Title 5">
            <a:extLst>
              <a:ext uri="{FF2B5EF4-FFF2-40B4-BE49-F238E27FC236}">
                <a16:creationId xmlns:a16="http://schemas.microsoft.com/office/drawing/2014/main" id="{1B67C078-7767-3DF5-121B-164310745DD0}"/>
              </a:ext>
            </a:extLst>
          </p:cNvPr>
          <p:cNvSpPr>
            <a:spLocks noGrp="1"/>
          </p:cNvSpPr>
          <p:nvPr>
            <p:ph type="title"/>
          </p:nvPr>
        </p:nvSpPr>
        <p:spPr/>
        <p:txBody>
          <a:bodyPr/>
          <a:lstStyle/>
          <a:p>
            <a:r>
              <a:rPr lang="lt-LT" sz="2400"/>
              <a:t>Ištekliai</a:t>
            </a:r>
          </a:p>
        </p:txBody>
      </p:sp>
    </p:spTree>
    <p:extLst>
      <p:ext uri="{BB962C8B-B14F-4D97-AF65-F5344CB8AC3E}">
        <p14:creationId xmlns:p14="http://schemas.microsoft.com/office/powerpoint/2010/main" val="2488266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22" y="189184"/>
            <a:ext cx="7559873" cy="367200"/>
          </a:xfrm>
        </p:spPr>
        <p:txBody>
          <a:bodyPr>
            <a:spAutoFit/>
          </a:bodyPr>
          <a:lstStyle/>
          <a:p>
            <a:r>
              <a:rPr lang="lt-LT"/>
              <a:t>Autorių teisės</a:t>
            </a:r>
          </a:p>
        </p:txBody>
      </p:sp>
      <p:sp>
        <p:nvSpPr>
          <p:cNvPr id="4" name="TextBox 3">
            <a:extLst>
              <a:ext uri="{FF2B5EF4-FFF2-40B4-BE49-F238E27FC236}">
                <a16:creationId xmlns:a16="http://schemas.microsoft.com/office/drawing/2014/main" id="{F25148AE-C978-AC71-8011-037CD4723C78}"/>
              </a:ext>
            </a:extLst>
          </p:cNvPr>
          <p:cNvSpPr txBox="1"/>
          <p:nvPr/>
        </p:nvSpPr>
        <p:spPr>
          <a:xfrm>
            <a:off x="368722" y="1535569"/>
            <a:ext cx="7056784" cy="207236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lt-LT" sz="1400" i="0" u="none" strike="noStrike" cap="none" normalizeH="0" baseline="0">
                <a:ln>
                  <a:noFill/>
                </a:ln>
                <a:solidFill>
                  <a:srgbClr val="003399"/>
                </a:solidFill>
                <a:effectLst/>
                <a:uLnTx/>
                <a:uFillTx/>
                <a:latin typeface="Arial"/>
                <a:ea typeface="Arial"/>
                <a:cs typeface="+mn-cs"/>
              </a:rPr>
              <a:t>© Europos darbuotojų saugos ir sveikatos agentūra,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400" i="0" u="none" strike="noStrike" kern="1200" cap="none" spc="0" normalizeH="0" baseline="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lt-LT" sz="1400" i="0" u="none" strike="noStrike" cap="none" normalizeH="0" baseline="0">
                <a:ln>
                  <a:noFill/>
                </a:ln>
                <a:solidFill>
                  <a:srgbClr val="003399"/>
                </a:solidFill>
                <a:effectLst/>
                <a:uLnTx/>
                <a:uFillTx/>
                <a:latin typeface="Arial"/>
                <a:ea typeface="Arial"/>
                <a:cs typeface="+mn-cs"/>
              </a:rPr>
              <a:t>Leidžiama atgaminti nurodžius šaltinį.</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lt-LT" sz="1400" i="0" u="none" strike="noStrike" cap="none" normalizeH="0" baseline="0">
                <a:ln>
                  <a:noFill/>
                </a:ln>
                <a:solidFill>
                  <a:srgbClr val="003399"/>
                </a:solidFill>
                <a:effectLst/>
                <a:uLnTx/>
                <a:uFillTx/>
                <a:latin typeface="Arial"/>
                <a:ea typeface="Arial"/>
                <a:cs typeface="+mn-cs"/>
              </a:rPr>
              <a:t>Norint atgaminti ar panaudoti bet kurią nuotrauką, kurios autorių teisės priklauso ne EU-OSHA, būtina gauti tiesioginį autorių teisių turėtojo leidimą.</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lt-LT" sz="1400" i="0" u="none" strike="noStrike" cap="none" normalizeH="0" baseline="0">
                <a:ln>
                  <a:noFill/>
                </a:ln>
                <a:solidFill>
                  <a:srgbClr val="003399"/>
                </a:solidFill>
                <a:effectLst/>
                <a:uLnTx/>
                <a:uFillTx/>
                <a:latin typeface="Arial"/>
                <a:ea typeface="Arial"/>
                <a:cs typeface="+mn-cs"/>
              </a:rPr>
              <a:t>Nei Europos darbuotojų saugos ir sveikatos agentūra, nei joks jai atstovaujantis asmuo negali būti laikomas atsakingu už čia pateiktos informacijos panaudojimą.</a:t>
            </a:r>
          </a:p>
        </p:txBody>
      </p:sp>
    </p:spTree>
    <p:extLst>
      <p:ext uri="{BB962C8B-B14F-4D97-AF65-F5344CB8AC3E}">
        <p14:creationId xmlns:p14="http://schemas.microsoft.com/office/powerpoint/2010/main" val="1694356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53307E9-1F2E-0BE7-F719-A0388DB23CB4}"/>
              </a:ext>
            </a:extLst>
          </p:cNvPr>
          <p:cNvSpPr>
            <a:spLocks noGrp="1"/>
          </p:cNvSpPr>
          <p:nvPr>
            <p:ph type="title"/>
          </p:nvPr>
        </p:nvSpPr>
        <p:spPr>
          <a:xfrm>
            <a:off x="450000" y="78335"/>
            <a:ext cx="7560000" cy="461665"/>
          </a:xfrm>
        </p:spPr>
        <p:txBody>
          <a:bodyPr lIns="0">
            <a:spAutoFit/>
          </a:bodyPr>
          <a:lstStyle/>
          <a:p>
            <a:r>
              <a:rPr lang="lt-LT" sz="2400"/>
              <a:t>Apžvalga</a:t>
            </a:r>
          </a:p>
        </p:txBody>
      </p:sp>
      <p:grpSp>
        <p:nvGrpSpPr>
          <p:cNvPr id="5" name="Group 4">
            <a:extLst>
              <a:ext uri="{FF2B5EF4-FFF2-40B4-BE49-F238E27FC236}">
                <a16:creationId xmlns:a16="http://schemas.microsoft.com/office/drawing/2014/main" id="{3ABEFBBD-DDE2-4D1C-A6F5-BBEBE684871F}"/>
              </a:ext>
            </a:extLst>
          </p:cNvPr>
          <p:cNvGrpSpPr/>
          <p:nvPr/>
        </p:nvGrpSpPr>
        <p:grpSpPr>
          <a:xfrm>
            <a:off x="447247" y="729731"/>
            <a:ext cx="4976364" cy="436807"/>
            <a:chOff x="450000" y="768538"/>
            <a:chExt cx="4976364" cy="436807"/>
          </a:xfrm>
        </p:grpSpPr>
        <p:sp>
          <p:nvSpPr>
            <p:cNvPr id="6" name="Rectangle 5">
              <a:extLst>
                <a:ext uri="{FF2B5EF4-FFF2-40B4-BE49-F238E27FC236}">
                  <a16:creationId xmlns:a16="http://schemas.microsoft.com/office/drawing/2014/main" id="{6A12E357-CEFB-4B4C-8F82-B76E2BDE33AE}"/>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solidFill>
                  <a:srgbClr val="003399"/>
                </a:solidFill>
              </a:endParaRPr>
            </a:p>
          </p:txBody>
        </p:sp>
        <p:grpSp>
          <p:nvGrpSpPr>
            <p:cNvPr id="7" name="Group 6">
              <a:extLst>
                <a:ext uri="{FF2B5EF4-FFF2-40B4-BE49-F238E27FC236}">
                  <a16:creationId xmlns:a16="http://schemas.microsoft.com/office/drawing/2014/main" id="{2B8C109D-5785-4944-965C-3BE491C6C29C}"/>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2B5063C7-746C-4861-8030-D8A224F27A7F}"/>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dirty="0">
                  <a:solidFill>
                    <a:srgbClr val="003399"/>
                  </a:solidFill>
                </a:endParaRPr>
              </a:p>
            </p:txBody>
          </p:sp>
          <p:sp>
            <p:nvSpPr>
              <p:cNvPr id="10" name="Rectangle: Rounded Corners 4">
                <a:extLst>
                  <a:ext uri="{FF2B5EF4-FFF2-40B4-BE49-F238E27FC236}">
                    <a16:creationId xmlns:a16="http://schemas.microsoft.com/office/drawing/2014/main" id="{28A2A611-4891-4B05-BE99-0454AC78D8EE}"/>
                  </a:ext>
                </a:extLst>
              </p:cNvPr>
              <p:cNvSpPr txBox="1"/>
              <p:nvPr/>
            </p:nvSpPr>
            <p:spPr>
              <a:xfrm>
                <a:off x="281927" y="83659"/>
                <a:ext cx="4229732" cy="22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lt-LT" sz="1400">
                    <a:solidFill>
                      <a:srgbClr val="003399"/>
                    </a:solidFill>
                  </a:rPr>
                  <a:t>Terminų apibrėžtys ir vartojimas</a:t>
                </a:r>
              </a:p>
            </p:txBody>
          </p:sp>
        </p:grpSp>
      </p:grpSp>
      <p:grpSp>
        <p:nvGrpSpPr>
          <p:cNvPr id="17" name="Group 16">
            <a:extLst>
              <a:ext uri="{FF2B5EF4-FFF2-40B4-BE49-F238E27FC236}">
                <a16:creationId xmlns:a16="http://schemas.microsoft.com/office/drawing/2014/main" id="{50662551-A89C-498B-AE78-C49B18DFCF16}"/>
              </a:ext>
            </a:extLst>
          </p:cNvPr>
          <p:cNvGrpSpPr/>
          <p:nvPr/>
        </p:nvGrpSpPr>
        <p:grpSpPr>
          <a:xfrm>
            <a:off x="463601" y="1872133"/>
            <a:ext cx="4973516" cy="426342"/>
            <a:chOff x="447624" y="2394783"/>
            <a:chExt cx="4973516" cy="426342"/>
          </a:xfrm>
        </p:grpSpPr>
        <p:sp>
          <p:nvSpPr>
            <p:cNvPr id="18" name="Rectangle 17">
              <a:extLst>
                <a:ext uri="{FF2B5EF4-FFF2-40B4-BE49-F238E27FC236}">
                  <a16:creationId xmlns:a16="http://schemas.microsoft.com/office/drawing/2014/main" id="{E6987153-F70B-4AF5-BC72-B0B0545B73FC}"/>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grpSp>
          <p:nvGrpSpPr>
            <p:cNvPr id="19" name="Group 18">
              <a:extLst>
                <a:ext uri="{FF2B5EF4-FFF2-40B4-BE49-F238E27FC236}">
                  <a16:creationId xmlns:a16="http://schemas.microsoft.com/office/drawing/2014/main" id="{2328B6B6-581A-490A-A27D-01DC1435D680}"/>
                </a:ext>
              </a:extLst>
            </p:cNvPr>
            <p:cNvGrpSpPr/>
            <p:nvPr/>
          </p:nvGrpSpPr>
          <p:grpSpPr>
            <a:xfrm>
              <a:off x="582857" y="2394783"/>
              <a:ext cx="4651907" cy="370957"/>
              <a:chOff x="241728" y="1772260"/>
              <a:chExt cx="4267200" cy="383760"/>
            </a:xfrm>
          </p:grpSpPr>
          <p:sp>
            <p:nvSpPr>
              <p:cNvPr id="20" name="Rectangle: Rounded Corners 19">
                <a:extLst>
                  <a:ext uri="{FF2B5EF4-FFF2-40B4-BE49-F238E27FC236}">
                    <a16:creationId xmlns:a16="http://schemas.microsoft.com/office/drawing/2014/main" id="{DD3DC332-8FA4-4D9F-B720-CB8A5AF12A19}"/>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dirty="0"/>
              </a:p>
            </p:txBody>
          </p:sp>
          <p:sp>
            <p:nvSpPr>
              <p:cNvPr id="21" name="Rectangle: Rounded Corners 8">
                <a:extLst>
                  <a:ext uri="{FF2B5EF4-FFF2-40B4-BE49-F238E27FC236}">
                    <a16:creationId xmlns:a16="http://schemas.microsoft.com/office/drawing/2014/main" id="{499D88FA-7A0A-4E69-A7B9-05DA672B83E3}"/>
                  </a:ext>
                </a:extLst>
              </p:cNvPr>
              <p:cNvSpPr txBox="1"/>
              <p:nvPr/>
            </p:nvSpPr>
            <p:spPr>
              <a:xfrm>
                <a:off x="258529" y="1852700"/>
                <a:ext cx="4244230" cy="22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lt-LT" sz="1400">
                    <a:solidFill>
                      <a:srgbClr val="003399"/>
                    </a:solidFill>
                  </a:rPr>
                  <a:t>DSS kylanti rizika</a:t>
                </a:r>
              </a:p>
            </p:txBody>
          </p:sp>
        </p:grpSp>
      </p:grpSp>
      <p:grpSp>
        <p:nvGrpSpPr>
          <p:cNvPr id="22" name="Group 21">
            <a:extLst>
              <a:ext uri="{FF2B5EF4-FFF2-40B4-BE49-F238E27FC236}">
                <a16:creationId xmlns:a16="http://schemas.microsoft.com/office/drawing/2014/main" id="{B01B4C4E-467A-469B-9F27-6C842A441951}"/>
              </a:ext>
            </a:extLst>
          </p:cNvPr>
          <p:cNvGrpSpPr/>
          <p:nvPr/>
        </p:nvGrpSpPr>
        <p:grpSpPr>
          <a:xfrm>
            <a:off x="424140" y="2437176"/>
            <a:ext cx="4973516" cy="429031"/>
            <a:chOff x="446751" y="2750907"/>
            <a:chExt cx="4973516" cy="429031"/>
          </a:xfrm>
        </p:grpSpPr>
        <p:sp>
          <p:nvSpPr>
            <p:cNvPr id="23" name="Rectangle 22">
              <a:extLst>
                <a:ext uri="{FF2B5EF4-FFF2-40B4-BE49-F238E27FC236}">
                  <a16:creationId xmlns:a16="http://schemas.microsoft.com/office/drawing/2014/main" id="{24251484-7E77-4FBB-BD35-02BEE7B90A83}"/>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grpSp>
          <p:nvGrpSpPr>
            <p:cNvPr id="24" name="Group 23">
              <a:extLst>
                <a:ext uri="{FF2B5EF4-FFF2-40B4-BE49-F238E27FC236}">
                  <a16:creationId xmlns:a16="http://schemas.microsoft.com/office/drawing/2014/main" id="{6C3308B3-8608-4F11-B182-AF0F112DCF2B}"/>
                </a:ext>
              </a:extLst>
            </p:cNvPr>
            <p:cNvGrpSpPr/>
            <p:nvPr/>
          </p:nvGrpSpPr>
          <p:grpSpPr>
            <a:xfrm>
              <a:off x="584946" y="2750907"/>
              <a:ext cx="4651904" cy="370957"/>
              <a:chOff x="243645" y="2361940"/>
              <a:chExt cx="4267200" cy="383760"/>
            </a:xfrm>
          </p:grpSpPr>
          <p:sp>
            <p:nvSpPr>
              <p:cNvPr id="25" name="Rectangle: Rounded Corners 24">
                <a:extLst>
                  <a:ext uri="{FF2B5EF4-FFF2-40B4-BE49-F238E27FC236}">
                    <a16:creationId xmlns:a16="http://schemas.microsoft.com/office/drawing/2014/main" id="{A4EACCC3-FD6A-40C3-A5F5-F9539A74E3B0}"/>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dirty="0"/>
              </a:p>
            </p:txBody>
          </p:sp>
          <p:sp>
            <p:nvSpPr>
              <p:cNvPr id="26" name="Rectangle: Rounded Corners 10">
                <a:extLst>
                  <a:ext uri="{FF2B5EF4-FFF2-40B4-BE49-F238E27FC236}">
                    <a16:creationId xmlns:a16="http://schemas.microsoft.com/office/drawing/2014/main" id="{F4E8BCCD-EBFA-4214-B631-78609EEFC649}"/>
                  </a:ext>
                </a:extLst>
              </p:cNvPr>
              <p:cNvSpPr txBox="1"/>
              <p:nvPr/>
            </p:nvSpPr>
            <p:spPr>
              <a:xfrm>
                <a:off x="261232" y="2442380"/>
                <a:ext cx="4244230" cy="22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lt-LT" sz="1400" b="0">
                    <a:solidFill>
                      <a:srgbClr val="003399"/>
                    </a:solidFill>
                  </a:rPr>
                  <a:t>DSS teikiamos galimybės</a:t>
                </a:r>
              </a:p>
            </p:txBody>
          </p:sp>
        </p:grpSp>
      </p:grpSp>
      <p:grpSp>
        <p:nvGrpSpPr>
          <p:cNvPr id="27" name="Group 26">
            <a:extLst>
              <a:ext uri="{FF2B5EF4-FFF2-40B4-BE49-F238E27FC236}">
                <a16:creationId xmlns:a16="http://schemas.microsoft.com/office/drawing/2014/main" id="{C96D24AD-C70E-4707-BA8D-9508A45D14B4}"/>
              </a:ext>
            </a:extLst>
          </p:cNvPr>
          <p:cNvGrpSpPr/>
          <p:nvPr/>
        </p:nvGrpSpPr>
        <p:grpSpPr>
          <a:xfrm>
            <a:off x="470354" y="3004908"/>
            <a:ext cx="4973516" cy="428254"/>
            <a:chOff x="446751" y="3285839"/>
            <a:chExt cx="4973516" cy="428254"/>
          </a:xfrm>
        </p:grpSpPr>
        <p:sp>
          <p:nvSpPr>
            <p:cNvPr id="28" name="Rectangle 27">
              <a:extLst>
                <a:ext uri="{FF2B5EF4-FFF2-40B4-BE49-F238E27FC236}">
                  <a16:creationId xmlns:a16="http://schemas.microsoft.com/office/drawing/2014/main" id="{89EA875F-A041-42AD-B3BC-27F2948F075E}"/>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grpSp>
          <p:nvGrpSpPr>
            <p:cNvPr id="29" name="Group 28">
              <a:extLst>
                <a:ext uri="{FF2B5EF4-FFF2-40B4-BE49-F238E27FC236}">
                  <a16:creationId xmlns:a16="http://schemas.microsoft.com/office/drawing/2014/main" id="{CBF19FC6-2377-4496-9D89-091F7776006E}"/>
                </a:ext>
              </a:extLst>
            </p:cNvPr>
            <p:cNvGrpSpPr/>
            <p:nvPr/>
          </p:nvGrpSpPr>
          <p:grpSpPr>
            <a:xfrm>
              <a:off x="577944" y="3285839"/>
              <a:ext cx="4658904" cy="370957"/>
              <a:chOff x="237222" y="2951620"/>
              <a:chExt cx="4273623" cy="383760"/>
            </a:xfrm>
          </p:grpSpPr>
          <p:sp>
            <p:nvSpPr>
              <p:cNvPr id="30" name="Rectangle: Rounded Corners 29">
                <a:extLst>
                  <a:ext uri="{FF2B5EF4-FFF2-40B4-BE49-F238E27FC236}">
                    <a16:creationId xmlns:a16="http://schemas.microsoft.com/office/drawing/2014/main" id="{797CD1A0-7562-4814-A8AC-B4F1E79F8542}"/>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dirty="0"/>
              </a:p>
            </p:txBody>
          </p:sp>
          <p:sp>
            <p:nvSpPr>
              <p:cNvPr id="31" name="Rectangle: Rounded Corners 12">
                <a:extLst>
                  <a:ext uri="{FF2B5EF4-FFF2-40B4-BE49-F238E27FC236}">
                    <a16:creationId xmlns:a16="http://schemas.microsoft.com/office/drawing/2014/main" id="{B7590CB3-6F58-4681-B719-D0E67C02B468}"/>
                  </a:ext>
                </a:extLst>
              </p:cNvPr>
              <p:cNvSpPr txBox="1"/>
              <p:nvPr/>
            </p:nvSpPr>
            <p:spPr>
              <a:xfrm>
                <a:off x="237222" y="3013326"/>
                <a:ext cx="4244230" cy="22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lt-LT" sz="1400" b="0">
                    <a:solidFill>
                      <a:srgbClr val="003399"/>
                    </a:solidFill>
                  </a:rPr>
                  <a:t>DSS sėkmės veiksniai – tikri pavyzdžiai</a:t>
                </a:r>
              </a:p>
            </p:txBody>
          </p:sp>
        </p:grpSp>
      </p:grpSp>
      <p:grpSp>
        <p:nvGrpSpPr>
          <p:cNvPr id="32" name="Group 31">
            <a:extLst>
              <a:ext uri="{FF2B5EF4-FFF2-40B4-BE49-F238E27FC236}">
                <a16:creationId xmlns:a16="http://schemas.microsoft.com/office/drawing/2014/main" id="{86F6847C-260A-43B3-9E1B-20B4A3A11106}"/>
              </a:ext>
            </a:extLst>
          </p:cNvPr>
          <p:cNvGrpSpPr/>
          <p:nvPr/>
        </p:nvGrpSpPr>
        <p:grpSpPr>
          <a:xfrm>
            <a:off x="430893" y="3571863"/>
            <a:ext cx="4973516" cy="421811"/>
            <a:chOff x="446751" y="3875519"/>
            <a:chExt cx="4973516" cy="421811"/>
          </a:xfrm>
        </p:grpSpPr>
        <p:sp>
          <p:nvSpPr>
            <p:cNvPr id="33" name="Rectangle 32">
              <a:extLst>
                <a:ext uri="{FF2B5EF4-FFF2-40B4-BE49-F238E27FC236}">
                  <a16:creationId xmlns:a16="http://schemas.microsoft.com/office/drawing/2014/main" id="{6CD22C62-B2FA-4A4B-89F0-122464DC9235}"/>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p>
          </p:txBody>
        </p:sp>
        <p:grpSp>
          <p:nvGrpSpPr>
            <p:cNvPr id="34" name="Group 33">
              <a:extLst>
                <a:ext uri="{FF2B5EF4-FFF2-40B4-BE49-F238E27FC236}">
                  <a16:creationId xmlns:a16="http://schemas.microsoft.com/office/drawing/2014/main" id="{6FB45F15-7EB9-443E-B5BF-CE5562422071}"/>
                </a:ext>
              </a:extLst>
            </p:cNvPr>
            <p:cNvGrpSpPr/>
            <p:nvPr/>
          </p:nvGrpSpPr>
          <p:grpSpPr>
            <a:xfrm>
              <a:off x="584947" y="3875519"/>
              <a:ext cx="4651902" cy="370957"/>
              <a:chOff x="243645" y="3541300"/>
              <a:chExt cx="4267200" cy="383760"/>
            </a:xfrm>
          </p:grpSpPr>
          <p:sp>
            <p:nvSpPr>
              <p:cNvPr id="35" name="Rectangle: Rounded Corners 34">
                <a:extLst>
                  <a:ext uri="{FF2B5EF4-FFF2-40B4-BE49-F238E27FC236}">
                    <a16:creationId xmlns:a16="http://schemas.microsoft.com/office/drawing/2014/main" id="{5078825B-C17E-460B-AFBE-0D0B660FB581}"/>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dirty="0"/>
              </a:p>
            </p:txBody>
          </p:sp>
          <p:sp>
            <p:nvSpPr>
              <p:cNvPr id="36" name="Rectangle: Rounded Corners 14">
                <a:extLst>
                  <a:ext uri="{FF2B5EF4-FFF2-40B4-BE49-F238E27FC236}">
                    <a16:creationId xmlns:a16="http://schemas.microsoft.com/office/drawing/2014/main" id="{4BA44CB1-C17C-4C49-A389-4949F674933F}"/>
                  </a:ext>
                </a:extLst>
              </p:cNvPr>
              <p:cNvSpPr txBox="1"/>
              <p:nvPr/>
            </p:nvSpPr>
            <p:spPr>
              <a:xfrm>
                <a:off x="259949" y="3621740"/>
                <a:ext cx="4244231" cy="22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lt-LT" sz="1400">
                    <a:solidFill>
                      <a:srgbClr val="003399"/>
                    </a:solidFill>
                  </a:rPr>
                  <a:t>ES reguliavimo sistema</a:t>
                </a:r>
              </a:p>
            </p:txBody>
          </p:sp>
        </p:grpSp>
      </p:grpSp>
      <p:grpSp>
        <p:nvGrpSpPr>
          <p:cNvPr id="37" name="Group 36">
            <a:extLst>
              <a:ext uri="{FF2B5EF4-FFF2-40B4-BE49-F238E27FC236}">
                <a16:creationId xmlns:a16="http://schemas.microsoft.com/office/drawing/2014/main" id="{6C730D4F-E269-4DC3-82B8-15D0C5C582F5}"/>
              </a:ext>
            </a:extLst>
          </p:cNvPr>
          <p:cNvGrpSpPr/>
          <p:nvPr/>
        </p:nvGrpSpPr>
        <p:grpSpPr>
          <a:xfrm>
            <a:off x="437646" y="1305239"/>
            <a:ext cx="4976364" cy="428193"/>
            <a:chOff x="446750" y="1266219"/>
            <a:chExt cx="4976364" cy="428193"/>
          </a:xfrm>
        </p:grpSpPr>
        <p:sp>
          <p:nvSpPr>
            <p:cNvPr id="38" name="Rectangle 37">
              <a:extLst>
                <a:ext uri="{FF2B5EF4-FFF2-40B4-BE49-F238E27FC236}">
                  <a16:creationId xmlns:a16="http://schemas.microsoft.com/office/drawing/2014/main" id="{8F566613-7CF5-46A1-ACBD-3BC5DDDBE9C4}"/>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solidFill>
                  <a:srgbClr val="003399"/>
                </a:solidFill>
              </a:endParaRPr>
            </a:p>
          </p:txBody>
        </p:sp>
        <p:grpSp>
          <p:nvGrpSpPr>
            <p:cNvPr id="39" name="Group 38">
              <a:extLst>
                <a:ext uri="{FF2B5EF4-FFF2-40B4-BE49-F238E27FC236}">
                  <a16:creationId xmlns:a16="http://schemas.microsoft.com/office/drawing/2014/main" id="{14158F89-B51E-4F4E-A8CA-230DC94FD56C}"/>
                </a:ext>
              </a:extLst>
            </p:cNvPr>
            <p:cNvGrpSpPr/>
            <p:nvPr/>
          </p:nvGrpSpPr>
          <p:grpSpPr>
            <a:xfrm>
              <a:off x="581955" y="1266219"/>
              <a:ext cx="4672581" cy="374904"/>
              <a:chOff x="259908" y="592899"/>
              <a:chExt cx="4267200" cy="383760"/>
            </a:xfrm>
          </p:grpSpPr>
          <p:sp>
            <p:nvSpPr>
              <p:cNvPr id="40" name="Rectangle: Rounded Corners 39">
                <a:extLst>
                  <a:ext uri="{FF2B5EF4-FFF2-40B4-BE49-F238E27FC236}">
                    <a16:creationId xmlns:a16="http://schemas.microsoft.com/office/drawing/2014/main" id="{BE8F1DC5-7F44-4BE1-A91A-2AF2E6BFF476}"/>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dirty="0">
                  <a:solidFill>
                    <a:srgbClr val="003399"/>
                  </a:solidFill>
                </a:endParaRPr>
              </a:p>
            </p:txBody>
          </p:sp>
          <p:sp>
            <p:nvSpPr>
              <p:cNvPr id="41" name="Rectangle: Rounded Corners 4">
                <a:extLst>
                  <a:ext uri="{FF2B5EF4-FFF2-40B4-BE49-F238E27FC236}">
                    <a16:creationId xmlns:a16="http://schemas.microsoft.com/office/drawing/2014/main" id="{8D171BB3-E0A1-4C20-BBEA-D794C0EA719C}"/>
                  </a:ext>
                </a:extLst>
              </p:cNvPr>
              <p:cNvSpPr txBox="1"/>
              <p:nvPr/>
            </p:nvSpPr>
            <p:spPr>
              <a:xfrm>
                <a:off x="278640" y="674512"/>
                <a:ext cx="4225447" cy="2205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lt-LT" sz="1400" b="0">
                    <a:solidFill>
                      <a:srgbClr val="003399"/>
                    </a:solidFill>
                  </a:rPr>
                  <a:t>Faktai ir skaičiai </a:t>
                </a:r>
              </a:p>
            </p:txBody>
          </p:sp>
        </p:grpSp>
      </p:grpSp>
      <p:grpSp>
        <p:nvGrpSpPr>
          <p:cNvPr id="42" name="Group 41">
            <a:extLst>
              <a:ext uri="{FF2B5EF4-FFF2-40B4-BE49-F238E27FC236}">
                <a16:creationId xmlns:a16="http://schemas.microsoft.com/office/drawing/2014/main" id="{F21A0928-55CB-437B-82C6-83D507F62905}"/>
              </a:ext>
            </a:extLst>
          </p:cNvPr>
          <p:cNvGrpSpPr/>
          <p:nvPr/>
        </p:nvGrpSpPr>
        <p:grpSpPr>
          <a:xfrm>
            <a:off x="456848" y="4132377"/>
            <a:ext cx="4973516" cy="421811"/>
            <a:chOff x="457200" y="4132377"/>
            <a:chExt cx="4973516" cy="421811"/>
          </a:xfrm>
        </p:grpSpPr>
        <p:sp>
          <p:nvSpPr>
            <p:cNvPr id="43" name="Rectangle 42">
              <a:extLst>
                <a:ext uri="{FF2B5EF4-FFF2-40B4-BE49-F238E27FC236}">
                  <a16:creationId xmlns:a16="http://schemas.microsoft.com/office/drawing/2014/main" id="{F083639D-8A87-447C-B71E-45182404D2E3}"/>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grpSp>
          <p:nvGrpSpPr>
            <p:cNvPr id="44" name="Group 43">
              <a:extLst>
                <a:ext uri="{FF2B5EF4-FFF2-40B4-BE49-F238E27FC236}">
                  <a16:creationId xmlns:a16="http://schemas.microsoft.com/office/drawing/2014/main" id="{1396A3EE-F4E8-4D24-99D9-0BD561D9FB63}"/>
                </a:ext>
              </a:extLst>
            </p:cNvPr>
            <p:cNvGrpSpPr/>
            <p:nvPr/>
          </p:nvGrpSpPr>
          <p:grpSpPr>
            <a:xfrm>
              <a:off x="595396" y="4132377"/>
              <a:ext cx="4651902" cy="370957"/>
              <a:chOff x="595396" y="4132377"/>
              <a:chExt cx="4651902" cy="370957"/>
            </a:xfrm>
          </p:grpSpPr>
          <p:sp>
            <p:nvSpPr>
              <p:cNvPr id="45" name="Rectangle: Rounded Corners 44">
                <a:extLst>
                  <a:ext uri="{FF2B5EF4-FFF2-40B4-BE49-F238E27FC236}">
                    <a16:creationId xmlns:a16="http://schemas.microsoft.com/office/drawing/2014/main" id="{95A3F006-5776-4C26-9FCA-9E02A4E7E3EC}"/>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dirty="0"/>
              </a:p>
            </p:txBody>
          </p:sp>
          <p:sp>
            <p:nvSpPr>
              <p:cNvPr id="46" name="Rectangle: Rounded Corners 14">
                <a:extLst>
                  <a:ext uri="{FF2B5EF4-FFF2-40B4-BE49-F238E27FC236}">
                    <a16:creationId xmlns:a16="http://schemas.microsoft.com/office/drawing/2014/main" id="{31B62292-ABEC-45D0-B502-B781E62EBD8F}"/>
                  </a:ext>
                </a:extLst>
              </p:cNvPr>
              <p:cNvSpPr txBox="1"/>
              <p:nvPr/>
            </p:nvSpPr>
            <p:spPr>
              <a:xfrm>
                <a:off x="613170" y="4210133"/>
                <a:ext cx="4626862" cy="2154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defPPr>
                  <a:defRPr lang="en-US"/>
                </a:defPPr>
                <a:lvl1pPr>
                  <a:defRPr sz="1400" b="0"/>
                </a:lvl1pPr>
              </a:lstStyle>
              <a:p>
                <a:r>
                  <a:rPr lang="lt-LT">
                    <a:solidFill>
                      <a:srgbClr val="003399"/>
                    </a:solidFill>
                  </a:rPr>
                  <a:t>Pagrindinės prevencijos gairės</a:t>
                </a:r>
              </a:p>
            </p:txBody>
          </p:sp>
        </p:grpSp>
      </p:grpSp>
      <p:pic>
        <p:nvPicPr>
          <p:cNvPr id="2" name="Picture 1">
            <a:extLst>
              <a:ext uri="{FF2B5EF4-FFF2-40B4-BE49-F238E27FC236}">
                <a16:creationId xmlns:a16="http://schemas.microsoft.com/office/drawing/2014/main" id="{62A0B561-9201-A4DF-38F5-4B09B0961E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872" r="13461"/>
          <a:stretch/>
        </p:blipFill>
        <p:spPr>
          <a:xfrm>
            <a:off x="5868144" y="1283667"/>
            <a:ext cx="2512245" cy="2543648"/>
          </a:xfrm>
          <a:prstGeom prst="rect">
            <a:avLst/>
          </a:prstGeom>
          <a:noFill/>
          <a:ln w="38100">
            <a:solidFill>
              <a:srgbClr val="ACC700"/>
            </a:solidFill>
          </a:ln>
        </p:spPr>
      </p:pic>
    </p:spTree>
    <p:extLst>
      <p:ext uri="{BB962C8B-B14F-4D97-AF65-F5344CB8AC3E}">
        <p14:creationId xmlns:p14="http://schemas.microsoft.com/office/powerpoint/2010/main" val="1242219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0AF5D-78E6-417D-97E0-E08045A3AE2B}"/>
              </a:ext>
            </a:extLst>
          </p:cNvPr>
          <p:cNvSpPr>
            <a:spLocks noGrp="1"/>
          </p:cNvSpPr>
          <p:nvPr>
            <p:ph type="title"/>
          </p:nvPr>
        </p:nvSpPr>
        <p:spPr>
          <a:xfrm>
            <a:off x="450001" y="87768"/>
            <a:ext cx="7559873" cy="461665"/>
          </a:xfrm>
        </p:spPr>
        <p:txBody>
          <a:bodyPr>
            <a:spAutoFit/>
          </a:bodyPr>
          <a:lstStyle/>
          <a:p>
            <a:r>
              <a:rPr lang="lt-LT" sz="2400" dirty="0"/>
              <a:t>Terminų apibrėžtys</a:t>
            </a:r>
          </a:p>
        </p:txBody>
      </p:sp>
      <p:sp>
        <p:nvSpPr>
          <p:cNvPr id="3" name="Content Placeholder 2">
            <a:extLst>
              <a:ext uri="{FF2B5EF4-FFF2-40B4-BE49-F238E27FC236}">
                <a16:creationId xmlns:a16="http://schemas.microsoft.com/office/drawing/2014/main" id="{DD311BF3-4B0B-435A-98FC-2D3E1668AED5}"/>
              </a:ext>
            </a:extLst>
          </p:cNvPr>
          <p:cNvSpPr>
            <a:spLocks noGrp="1"/>
          </p:cNvSpPr>
          <p:nvPr>
            <p:ph sz="half" idx="1"/>
          </p:nvPr>
        </p:nvSpPr>
        <p:spPr>
          <a:xfrm>
            <a:off x="1571156" y="1131590"/>
            <a:ext cx="7393332" cy="3634328"/>
          </a:xfrm>
        </p:spPr>
        <p:txBody>
          <a:bodyPr wrap="square">
            <a:spAutoFit/>
          </a:bodyPr>
          <a:lstStyle/>
          <a:p>
            <a:pPr>
              <a:spcBef>
                <a:spcPts val="1200"/>
              </a:spcBef>
            </a:pPr>
            <a:r>
              <a:rPr lang="lt-LT" sz="2000" dirty="0">
                <a:solidFill>
                  <a:srgbClr val="899E00"/>
                </a:solidFill>
                <a:ea typeface=""/>
                <a:cs typeface="Arial" panose="020B0604020202020204" pitchFamily="34" charset="0"/>
              </a:rPr>
              <a:t>Algoritminis / DI grindžiamas darbuotojų valdymas (DIDV):</a:t>
            </a:r>
            <a:r>
              <a:rPr lang="lt-LT" sz="2000" b="0" dirty="0">
                <a:solidFill>
                  <a:schemeClr val="accent1"/>
                </a:solidFill>
              </a:rPr>
              <a:t> skaitmeninė sistema, kuri renka su darbu ir darbuotojais susijusius duomenis ir naudodama algoritmus / DI priima automatizuotus / pusiau automatizuotus sprendimus.</a:t>
            </a:r>
          </a:p>
          <a:p>
            <a:pPr>
              <a:lnSpc>
                <a:spcPct val="90000"/>
              </a:lnSpc>
              <a:spcBef>
                <a:spcPts val="1200"/>
              </a:spcBef>
            </a:pPr>
            <a:r>
              <a:rPr lang="lt-LT" sz="2000" dirty="0">
                <a:solidFill>
                  <a:srgbClr val="899E00"/>
                </a:solidFill>
                <a:ea typeface=""/>
                <a:cs typeface="Arial" panose="020B0604020202020204" pitchFamily="34" charset="0"/>
              </a:rPr>
              <a:t>Automatizuotas sprendimų priėmimas:</a:t>
            </a:r>
            <a:r>
              <a:rPr lang="lt-LT" sz="2000" b="0" dirty="0"/>
              <a:t> (reglamentuojamas) savarankiškai sprendžia DIDV sistemos. </a:t>
            </a:r>
          </a:p>
          <a:p>
            <a:pPr>
              <a:lnSpc>
                <a:spcPct val="90000"/>
              </a:lnSpc>
              <a:spcBef>
                <a:spcPts val="1200"/>
              </a:spcBef>
            </a:pPr>
            <a:r>
              <a:rPr lang="lt-LT" sz="2000" dirty="0">
                <a:solidFill>
                  <a:srgbClr val="899E00"/>
                </a:solidFill>
                <a:ea typeface=""/>
                <a:cs typeface="Arial" panose="020B0604020202020204" pitchFamily="34" charset="0"/>
              </a:rPr>
              <a:t>Pusiau automatizuotos sistemos:</a:t>
            </a:r>
            <a:r>
              <a:rPr lang="lt-LT" sz="2000" b="0" dirty="0"/>
              <a:t> teikia sprendimams priimti reikalingą informaciją ir rekomendacijas darbdaviams, vadovams, personalo vadybininkams, o kartais ir darbuotojams.</a:t>
            </a:r>
          </a:p>
          <a:p>
            <a:pPr marL="0" indent="0">
              <a:lnSpc>
                <a:spcPct val="90000"/>
              </a:lnSpc>
              <a:buNone/>
            </a:pPr>
            <a:endParaRPr lang="en-GB" sz="2000" dirty="0"/>
          </a:p>
        </p:txBody>
      </p:sp>
      <p:pic>
        <p:nvPicPr>
          <p:cNvPr id="4" name="Picture 3" descr="A green outline of a file&#10;&#10;Description automatically generated">
            <a:extLst>
              <a:ext uri="{FF2B5EF4-FFF2-40B4-BE49-F238E27FC236}">
                <a16:creationId xmlns:a16="http://schemas.microsoft.com/office/drawing/2014/main" id="{152803AB-13CC-837E-DB1E-48D81F2DA4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134426"/>
            <a:ext cx="1319636" cy="1319636"/>
          </a:xfrm>
          <a:prstGeom prst="rect">
            <a:avLst/>
          </a:prstGeom>
          <a:ln>
            <a:solidFill>
              <a:srgbClr val="899E00"/>
            </a:solidFill>
          </a:ln>
        </p:spPr>
      </p:pic>
    </p:spTree>
    <p:extLst>
      <p:ext uri="{BB962C8B-B14F-4D97-AF65-F5344CB8AC3E}">
        <p14:creationId xmlns:p14="http://schemas.microsoft.com/office/powerpoint/2010/main" val="4219144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1560" y="1059582"/>
            <a:ext cx="4680520" cy="2554545"/>
          </a:xfrm>
        </p:spPr>
        <p:txBody>
          <a:bodyPr wrap="square">
            <a:spAutoFit/>
          </a:bodyPr>
          <a:lstStyle/>
          <a:p>
            <a:pPr>
              <a:spcBef>
                <a:spcPts val="900"/>
              </a:spcBef>
            </a:pPr>
            <a:r>
              <a:rPr lang="lt-LT" sz="2000" dirty="0">
                <a:solidFill>
                  <a:srgbClr val="899E00"/>
                </a:solidFill>
                <a:ea typeface=""/>
                <a:cs typeface="Arial" panose="020B0604020202020204" pitchFamily="34" charset="0"/>
              </a:rPr>
              <a:t>Optimaliam darbuotojų pamainų planavimui</a:t>
            </a:r>
            <a:r>
              <a:rPr lang="lt-LT" sz="2000" b="0" dirty="0">
                <a:ea typeface=""/>
                <a:cs typeface="Arial" panose="020B0604020202020204" pitchFamily="34" charset="0"/>
              </a:rPr>
              <a:t> – užduotys ir darbo grafikai paskirstomi automatiškai konkretiems darbuotojams. </a:t>
            </a:r>
          </a:p>
          <a:p>
            <a:pPr>
              <a:spcBef>
                <a:spcPts val="2400"/>
              </a:spcBef>
            </a:pPr>
            <a:r>
              <a:rPr lang="lt-LT" sz="2000" dirty="0">
                <a:solidFill>
                  <a:srgbClr val="899E00"/>
                </a:solidFill>
                <a:cs typeface="Arial" panose="020B0604020202020204" pitchFamily="34" charset="0"/>
              </a:rPr>
              <a:t>Darbuotojų darbo rezultatams ir našumui vertinti</a:t>
            </a:r>
            <a:r>
              <a:rPr lang="lt-LT" sz="2000" b="0" dirty="0">
                <a:cs typeface="Arial" panose="020B0604020202020204" pitchFamily="34" charset="0"/>
              </a:rPr>
              <a:t> ir rekomendacijoms, kaip juos gerinti, teikti. </a:t>
            </a:r>
          </a:p>
        </p:txBody>
      </p:sp>
      <p:sp>
        <p:nvSpPr>
          <p:cNvPr id="7" name="Title 2"/>
          <p:cNvSpPr txBox="1">
            <a:spLocks/>
          </p:cNvSpPr>
          <p:nvPr/>
        </p:nvSpPr>
        <p:spPr>
          <a:xfrm>
            <a:off x="467544" y="184482"/>
            <a:ext cx="8208912" cy="401648"/>
          </a:xfrm>
          <a:prstGeom prst="rect">
            <a:avLst/>
          </a:prstGeom>
        </p:spPr>
        <p:txBody>
          <a:bodyPr vert="horz" lIns="68580" tIns="34290" rIns="68580" bIns="3429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lt-LT" sz="2400" b="1">
                <a:solidFill>
                  <a:schemeClr val="tx2"/>
                </a:solidFill>
                <a:ea typeface=""/>
              </a:rPr>
              <a:t>Pavyzdžiai, kam naudojamos DIDV sistemos</a:t>
            </a:r>
          </a:p>
        </p:txBody>
      </p:sp>
      <p:sp>
        <p:nvSpPr>
          <p:cNvPr id="6" name="Rectangle 5">
            <a:extLst>
              <a:ext uri="{FF2B5EF4-FFF2-40B4-BE49-F238E27FC236}">
                <a16:creationId xmlns:a16="http://schemas.microsoft.com/office/drawing/2014/main" id="{77D8212C-7E23-F5B3-8269-3F6AD143E3A8}"/>
              </a:ext>
            </a:extLst>
          </p:cNvPr>
          <p:cNvSpPr/>
          <p:nvPr/>
        </p:nvSpPr>
        <p:spPr>
          <a:xfrm>
            <a:off x="5508103" y="658738"/>
            <a:ext cx="3510347" cy="4421388"/>
          </a:xfrm>
          <a:custGeom>
            <a:avLst/>
            <a:gdLst>
              <a:gd name="connsiteX0" fmla="*/ 0 w 3600400"/>
              <a:gd name="connsiteY0" fmla="*/ 0 h 4464496"/>
              <a:gd name="connsiteX1" fmla="*/ 3600400 w 3600400"/>
              <a:gd name="connsiteY1" fmla="*/ 0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301462"/>
              <a:gd name="connsiteY0" fmla="*/ 315108 h 4779604"/>
              <a:gd name="connsiteX1" fmla="*/ 2897015 w 3301462"/>
              <a:gd name="connsiteY1" fmla="*/ 332692 h 4779604"/>
              <a:gd name="connsiteX2" fmla="*/ 3301462 w 3301462"/>
              <a:gd name="connsiteY2" fmla="*/ 4762019 h 4779604"/>
              <a:gd name="connsiteX3" fmla="*/ 0 w 3301462"/>
              <a:gd name="connsiteY3" fmla="*/ 4779604 h 4779604"/>
              <a:gd name="connsiteX4" fmla="*/ 0 w 3301462"/>
              <a:gd name="connsiteY4" fmla="*/ 315108 h 4779604"/>
              <a:gd name="connsiteX0" fmla="*/ 0 w 3511679"/>
              <a:gd name="connsiteY0" fmla="*/ 315108 h 4779604"/>
              <a:gd name="connsiteX1" fmla="*/ 2897015 w 3511679"/>
              <a:gd name="connsiteY1" fmla="*/ 332692 h 4779604"/>
              <a:gd name="connsiteX2" fmla="*/ 3301462 w 3511679"/>
              <a:gd name="connsiteY2" fmla="*/ 4762019 h 4779604"/>
              <a:gd name="connsiteX3" fmla="*/ 0 w 3511679"/>
              <a:gd name="connsiteY3" fmla="*/ 4779604 h 4779604"/>
              <a:gd name="connsiteX4" fmla="*/ 0 w 3511679"/>
              <a:gd name="connsiteY4" fmla="*/ 315108 h 4779604"/>
              <a:gd name="connsiteX0" fmla="*/ 0 w 3503242"/>
              <a:gd name="connsiteY0" fmla="*/ 56591 h 4521087"/>
              <a:gd name="connsiteX1" fmla="*/ 2897015 w 3503242"/>
              <a:gd name="connsiteY1" fmla="*/ 74175 h 4521087"/>
              <a:gd name="connsiteX2" fmla="*/ 2994058 w 3503242"/>
              <a:gd name="connsiteY2" fmla="*/ 1011672 h 4521087"/>
              <a:gd name="connsiteX3" fmla="*/ 3301462 w 3503242"/>
              <a:gd name="connsiteY3" fmla="*/ 4503502 h 4521087"/>
              <a:gd name="connsiteX4" fmla="*/ 0 w 3503242"/>
              <a:gd name="connsiteY4" fmla="*/ 4521087 h 4521087"/>
              <a:gd name="connsiteX5" fmla="*/ 0 w 3503242"/>
              <a:gd name="connsiteY5" fmla="*/ 56591 h 4521087"/>
              <a:gd name="connsiteX0" fmla="*/ 0 w 3445180"/>
              <a:gd name="connsiteY0" fmla="*/ 56591 h 4521087"/>
              <a:gd name="connsiteX1" fmla="*/ 2897015 w 3445180"/>
              <a:gd name="connsiteY1" fmla="*/ 74175 h 4521087"/>
              <a:gd name="connsiteX2" fmla="*/ 2994058 w 3445180"/>
              <a:gd name="connsiteY2" fmla="*/ 1011672 h 4521087"/>
              <a:gd name="connsiteX3" fmla="*/ 3231124 w 3445180"/>
              <a:gd name="connsiteY3" fmla="*/ 4521087 h 4521087"/>
              <a:gd name="connsiteX4" fmla="*/ 0 w 3445180"/>
              <a:gd name="connsiteY4" fmla="*/ 4521087 h 4521087"/>
              <a:gd name="connsiteX5" fmla="*/ 0 w 3445180"/>
              <a:gd name="connsiteY5" fmla="*/ 56591 h 4521087"/>
              <a:gd name="connsiteX0" fmla="*/ 0 w 3479573"/>
              <a:gd name="connsiteY0" fmla="*/ 56591 h 4521087"/>
              <a:gd name="connsiteX1" fmla="*/ 2897015 w 3479573"/>
              <a:gd name="connsiteY1" fmla="*/ 74175 h 4521087"/>
              <a:gd name="connsiteX2" fmla="*/ 2994058 w 3479573"/>
              <a:gd name="connsiteY2" fmla="*/ 1011672 h 4521087"/>
              <a:gd name="connsiteX3" fmla="*/ 3231124 w 3479573"/>
              <a:gd name="connsiteY3" fmla="*/ 4521087 h 4521087"/>
              <a:gd name="connsiteX4" fmla="*/ 0 w 3479573"/>
              <a:gd name="connsiteY4" fmla="*/ 4521087 h 4521087"/>
              <a:gd name="connsiteX5" fmla="*/ 0 w 3479573"/>
              <a:gd name="connsiteY5" fmla="*/ 56591 h 4521087"/>
              <a:gd name="connsiteX0" fmla="*/ 0 w 3472995"/>
              <a:gd name="connsiteY0" fmla="*/ 58539 h 4523035"/>
              <a:gd name="connsiteX1" fmla="*/ 2897015 w 3472995"/>
              <a:gd name="connsiteY1" fmla="*/ 76123 h 4523035"/>
              <a:gd name="connsiteX2" fmla="*/ 2958889 w 3472995"/>
              <a:gd name="connsiteY2" fmla="*/ 1039997 h 4523035"/>
              <a:gd name="connsiteX3" fmla="*/ 3231124 w 3472995"/>
              <a:gd name="connsiteY3" fmla="*/ 4523035 h 4523035"/>
              <a:gd name="connsiteX4" fmla="*/ 0 w 3472995"/>
              <a:gd name="connsiteY4" fmla="*/ 4523035 h 4523035"/>
              <a:gd name="connsiteX5" fmla="*/ 0 w 3472995"/>
              <a:gd name="connsiteY5" fmla="*/ 58539 h 4523035"/>
              <a:gd name="connsiteX0" fmla="*/ 0 w 3472995"/>
              <a:gd name="connsiteY0" fmla="*/ 91718 h 4556214"/>
              <a:gd name="connsiteX1" fmla="*/ 2861845 w 3472995"/>
              <a:gd name="connsiteY1" fmla="*/ 65341 h 4556214"/>
              <a:gd name="connsiteX2" fmla="*/ 2958889 w 3472995"/>
              <a:gd name="connsiteY2" fmla="*/ 1073176 h 4556214"/>
              <a:gd name="connsiteX3" fmla="*/ 3231124 w 3472995"/>
              <a:gd name="connsiteY3" fmla="*/ 4556214 h 4556214"/>
              <a:gd name="connsiteX4" fmla="*/ 0 w 3472995"/>
              <a:gd name="connsiteY4" fmla="*/ 4556214 h 4556214"/>
              <a:gd name="connsiteX5" fmla="*/ 0 w 3472995"/>
              <a:gd name="connsiteY5" fmla="*/ 91718 h 4556214"/>
              <a:gd name="connsiteX0" fmla="*/ 0 w 3472995"/>
              <a:gd name="connsiteY0" fmla="*/ 26377 h 4490873"/>
              <a:gd name="connsiteX1" fmla="*/ 2861845 w 3472995"/>
              <a:gd name="connsiteY1" fmla="*/ 0 h 4490873"/>
              <a:gd name="connsiteX2" fmla="*/ 2958889 w 3472995"/>
              <a:gd name="connsiteY2" fmla="*/ 1007835 h 4490873"/>
              <a:gd name="connsiteX3" fmla="*/ 3231124 w 3472995"/>
              <a:gd name="connsiteY3" fmla="*/ 4490873 h 4490873"/>
              <a:gd name="connsiteX4" fmla="*/ 0 w 3472995"/>
              <a:gd name="connsiteY4" fmla="*/ 4490873 h 4490873"/>
              <a:gd name="connsiteX5" fmla="*/ 0 w 3472995"/>
              <a:gd name="connsiteY5" fmla="*/ 26377 h 4490873"/>
              <a:gd name="connsiteX0" fmla="*/ 0 w 3509197"/>
              <a:gd name="connsiteY0" fmla="*/ 26377 h 4517250"/>
              <a:gd name="connsiteX1" fmla="*/ 2861845 w 3509197"/>
              <a:gd name="connsiteY1" fmla="*/ 0 h 4517250"/>
              <a:gd name="connsiteX2" fmla="*/ 2958889 w 3509197"/>
              <a:gd name="connsiteY2" fmla="*/ 1007835 h 4517250"/>
              <a:gd name="connsiteX3" fmla="*/ 3275085 w 3509197"/>
              <a:gd name="connsiteY3" fmla="*/ 4517250 h 4517250"/>
              <a:gd name="connsiteX4" fmla="*/ 0 w 3509197"/>
              <a:gd name="connsiteY4" fmla="*/ 4490873 h 4517250"/>
              <a:gd name="connsiteX5" fmla="*/ 0 w 3509197"/>
              <a:gd name="connsiteY5" fmla="*/ 26377 h 4517250"/>
              <a:gd name="connsiteX0" fmla="*/ 0 w 3524437"/>
              <a:gd name="connsiteY0" fmla="*/ 130204 h 4575508"/>
              <a:gd name="connsiteX1" fmla="*/ 2877085 w 3524437"/>
              <a:gd name="connsiteY1" fmla="*/ 58258 h 4575508"/>
              <a:gd name="connsiteX2" fmla="*/ 2974129 w 3524437"/>
              <a:gd name="connsiteY2" fmla="*/ 1066093 h 4575508"/>
              <a:gd name="connsiteX3" fmla="*/ 3290325 w 3524437"/>
              <a:gd name="connsiteY3" fmla="*/ 4575508 h 4575508"/>
              <a:gd name="connsiteX4" fmla="*/ 15240 w 3524437"/>
              <a:gd name="connsiteY4" fmla="*/ 4549131 h 4575508"/>
              <a:gd name="connsiteX5" fmla="*/ 0 w 3524437"/>
              <a:gd name="connsiteY5" fmla="*/ 130204 h 4575508"/>
              <a:gd name="connsiteX0" fmla="*/ 0 w 3524437"/>
              <a:gd name="connsiteY0" fmla="*/ 52199 h 4497503"/>
              <a:gd name="connsiteX1" fmla="*/ 3113305 w 3524437"/>
              <a:gd name="connsiteY1" fmla="*/ 86579 h 4497503"/>
              <a:gd name="connsiteX2" fmla="*/ 2974129 w 3524437"/>
              <a:gd name="connsiteY2" fmla="*/ 988088 h 4497503"/>
              <a:gd name="connsiteX3" fmla="*/ 3290325 w 3524437"/>
              <a:gd name="connsiteY3" fmla="*/ 4497503 h 4497503"/>
              <a:gd name="connsiteX4" fmla="*/ 15240 w 3524437"/>
              <a:gd name="connsiteY4" fmla="*/ 4471126 h 4497503"/>
              <a:gd name="connsiteX5" fmla="*/ 0 w 3524437"/>
              <a:gd name="connsiteY5" fmla="*/ 52199 h 4497503"/>
              <a:gd name="connsiteX0" fmla="*/ 0 w 3524437"/>
              <a:gd name="connsiteY0" fmla="*/ 9703 h 4455007"/>
              <a:gd name="connsiteX1" fmla="*/ 3113305 w 3524437"/>
              <a:gd name="connsiteY1" fmla="*/ 44083 h 4455007"/>
              <a:gd name="connsiteX2" fmla="*/ 2974129 w 3524437"/>
              <a:gd name="connsiteY2" fmla="*/ 945592 h 4455007"/>
              <a:gd name="connsiteX3" fmla="*/ 3290325 w 3524437"/>
              <a:gd name="connsiteY3" fmla="*/ 4455007 h 4455007"/>
              <a:gd name="connsiteX4" fmla="*/ 15240 w 3524437"/>
              <a:gd name="connsiteY4" fmla="*/ 4428630 h 4455007"/>
              <a:gd name="connsiteX5" fmla="*/ 0 w 3524437"/>
              <a:gd name="connsiteY5" fmla="*/ 9703 h 4455007"/>
              <a:gd name="connsiteX0" fmla="*/ 0 w 3528410"/>
              <a:gd name="connsiteY0" fmla="*/ 53269 h 4498573"/>
              <a:gd name="connsiteX1" fmla="*/ 3113305 w 3528410"/>
              <a:gd name="connsiteY1" fmla="*/ 87649 h 4498573"/>
              <a:gd name="connsiteX2" fmla="*/ 2996989 w 3528410"/>
              <a:gd name="connsiteY2" fmla="*/ 1004348 h 4498573"/>
              <a:gd name="connsiteX3" fmla="*/ 3290325 w 3528410"/>
              <a:gd name="connsiteY3" fmla="*/ 4498573 h 4498573"/>
              <a:gd name="connsiteX4" fmla="*/ 15240 w 3528410"/>
              <a:gd name="connsiteY4" fmla="*/ 4472196 h 4498573"/>
              <a:gd name="connsiteX5" fmla="*/ 0 w 3528410"/>
              <a:gd name="connsiteY5" fmla="*/ 53269 h 4498573"/>
              <a:gd name="connsiteX0" fmla="*/ 0 w 3535792"/>
              <a:gd name="connsiteY0" fmla="*/ 53269 h 4498573"/>
              <a:gd name="connsiteX1" fmla="*/ 3113305 w 3535792"/>
              <a:gd name="connsiteY1" fmla="*/ 87649 h 4498573"/>
              <a:gd name="connsiteX2" fmla="*/ 2996989 w 3535792"/>
              <a:gd name="connsiteY2" fmla="*/ 1004348 h 4498573"/>
              <a:gd name="connsiteX3" fmla="*/ 3290325 w 3535792"/>
              <a:gd name="connsiteY3" fmla="*/ 4498573 h 4498573"/>
              <a:gd name="connsiteX4" fmla="*/ 15240 w 3535792"/>
              <a:gd name="connsiteY4" fmla="*/ 4472196 h 4498573"/>
              <a:gd name="connsiteX5" fmla="*/ 0 w 3535792"/>
              <a:gd name="connsiteY5" fmla="*/ 53269 h 4498573"/>
              <a:gd name="connsiteX0" fmla="*/ 0 w 3535792"/>
              <a:gd name="connsiteY0" fmla="*/ 5714 h 4451018"/>
              <a:gd name="connsiteX1" fmla="*/ 3113305 w 3535792"/>
              <a:gd name="connsiteY1" fmla="*/ 40094 h 4451018"/>
              <a:gd name="connsiteX2" fmla="*/ 2996989 w 3535792"/>
              <a:gd name="connsiteY2" fmla="*/ 956793 h 4451018"/>
              <a:gd name="connsiteX3" fmla="*/ 3290325 w 3535792"/>
              <a:gd name="connsiteY3" fmla="*/ 4451018 h 4451018"/>
              <a:gd name="connsiteX4" fmla="*/ 15240 w 3535792"/>
              <a:gd name="connsiteY4" fmla="*/ 4424641 h 4451018"/>
              <a:gd name="connsiteX5" fmla="*/ 0 w 3535792"/>
              <a:gd name="connsiteY5" fmla="*/ 5714 h 4451018"/>
              <a:gd name="connsiteX0" fmla="*/ 0 w 3535792"/>
              <a:gd name="connsiteY0" fmla="*/ 7856 h 4453160"/>
              <a:gd name="connsiteX1" fmla="*/ 3113305 w 3535792"/>
              <a:gd name="connsiteY1" fmla="*/ 42236 h 4453160"/>
              <a:gd name="connsiteX2" fmla="*/ 2996989 w 3535792"/>
              <a:gd name="connsiteY2" fmla="*/ 958935 h 4453160"/>
              <a:gd name="connsiteX3" fmla="*/ 3290325 w 3535792"/>
              <a:gd name="connsiteY3" fmla="*/ 4453160 h 4453160"/>
              <a:gd name="connsiteX4" fmla="*/ 15240 w 3535792"/>
              <a:gd name="connsiteY4" fmla="*/ 4426783 h 4453160"/>
              <a:gd name="connsiteX5" fmla="*/ 0 w 3535792"/>
              <a:gd name="connsiteY5" fmla="*/ 7856 h 4453160"/>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27819 h 4454196"/>
              <a:gd name="connsiteX5" fmla="*/ 0 w 3535792"/>
              <a:gd name="connsiteY5" fmla="*/ 8892 h 4454196"/>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13580 h 4454196"/>
              <a:gd name="connsiteX5" fmla="*/ 0 w 3535792"/>
              <a:gd name="connsiteY5" fmla="*/ 8892 h 4454196"/>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413580 h 4430462"/>
              <a:gd name="connsiteX5" fmla="*/ 0 w 3522561"/>
              <a:gd name="connsiteY5" fmla="*/ 8892 h 4430462"/>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399341 h 4430462"/>
              <a:gd name="connsiteX5" fmla="*/ 0 w 3522561"/>
              <a:gd name="connsiteY5" fmla="*/ 8892 h 4430462"/>
              <a:gd name="connsiteX0" fmla="*/ 0 w 3510347"/>
              <a:gd name="connsiteY0" fmla="*/ 8892 h 4406728"/>
              <a:gd name="connsiteX1" fmla="*/ 3113305 w 3510347"/>
              <a:gd name="connsiteY1" fmla="*/ 43272 h 4406728"/>
              <a:gd name="connsiteX2" fmla="*/ 2996989 w 3510347"/>
              <a:gd name="connsiteY2" fmla="*/ 959971 h 4406728"/>
              <a:gd name="connsiteX3" fmla="*/ 3276038 w 3510347"/>
              <a:gd name="connsiteY3" fmla="*/ 4406728 h 4406728"/>
              <a:gd name="connsiteX4" fmla="*/ 15240 w 3510347"/>
              <a:gd name="connsiteY4" fmla="*/ 4399341 h 4406728"/>
              <a:gd name="connsiteX5" fmla="*/ 0 w 3510347"/>
              <a:gd name="connsiteY5" fmla="*/ 8892 h 44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0347" h="4406728">
                <a:moveTo>
                  <a:pt x="0" y="8892"/>
                </a:moveTo>
                <a:cubicBezTo>
                  <a:pt x="959028" y="-15090"/>
                  <a:pt x="2895747" y="13869"/>
                  <a:pt x="3113305" y="43272"/>
                </a:cubicBezTo>
                <a:cubicBezTo>
                  <a:pt x="3330863" y="72675"/>
                  <a:pt x="2969867" y="232728"/>
                  <a:pt x="2996989" y="959971"/>
                </a:cubicBezTo>
                <a:cubicBezTo>
                  <a:pt x="3024111" y="1687214"/>
                  <a:pt x="3924516" y="2860533"/>
                  <a:pt x="3276038" y="4406728"/>
                </a:cubicBezTo>
                <a:lnTo>
                  <a:pt x="15240" y="4399341"/>
                </a:lnTo>
                <a:lnTo>
                  <a:pt x="0" y="8892"/>
                </a:lnTo>
                <a:close/>
              </a:path>
            </a:pathLst>
          </a:custGeom>
          <a:blipFill dpi="0" rotWithShape="1">
            <a:blip r:embed="rId3" cstate="print">
              <a:extLst>
                <a:ext uri="{28A0092B-C50C-407E-A947-70E740481C1C}">
                  <a14:useLocalDpi xmlns:a14="http://schemas.microsoft.com/office/drawing/2010/main" val="0"/>
                </a:ext>
              </a:extLst>
            </a:blip>
            <a:srcRect/>
            <a:stretch>
              <a:fillRect l="-71819" t="664" r="-21281" b="-33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2BFA5FFD-4A0D-517A-126E-C899D00F31A7}"/>
              </a:ext>
            </a:extLst>
          </p:cNvPr>
          <p:cNvSpPr txBox="1"/>
          <p:nvPr/>
        </p:nvSpPr>
        <p:spPr>
          <a:xfrm rot="16200000">
            <a:off x="4468698" y="3847609"/>
            <a:ext cx="2304256" cy="200055"/>
          </a:xfrm>
          <a:prstGeom prst="rect">
            <a:avLst/>
          </a:prstGeom>
          <a:noFill/>
        </p:spPr>
        <p:txBody>
          <a:bodyPr wrap="square" rtlCol="0">
            <a:spAutoFit/>
          </a:bodyPr>
          <a:lstStyle/>
          <a:p>
            <a:r>
              <a:rPr lang="lt-LT" sz="700"/>
              <a:t>© iStockphoto / zoranm</a:t>
            </a:r>
          </a:p>
        </p:txBody>
      </p:sp>
    </p:spTree>
    <p:extLst>
      <p:ext uri="{BB962C8B-B14F-4D97-AF65-F5344CB8AC3E}">
        <p14:creationId xmlns:p14="http://schemas.microsoft.com/office/powerpoint/2010/main" val="4070051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D051D-DB8E-48C5-944F-067F88DC7208}"/>
              </a:ext>
            </a:extLst>
          </p:cNvPr>
          <p:cNvSpPr>
            <a:spLocks noGrp="1"/>
          </p:cNvSpPr>
          <p:nvPr>
            <p:ph type="title"/>
          </p:nvPr>
        </p:nvSpPr>
        <p:spPr>
          <a:xfrm>
            <a:off x="450001" y="87768"/>
            <a:ext cx="8370471" cy="461665"/>
          </a:xfrm>
        </p:spPr>
        <p:txBody>
          <a:bodyPr wrap="square">
            <a:spAutoFit/>
          </a:bodyPr>
          <a:lstStyle/>
          <a:p>
            <a:r>
              <a:rPr lang="lt-LT" sz="2400" dirty="0"/>
              <a:t>Faktai ir skaičiai. Skaitmeninių technologijų naudojimas</a:t>
            </a:r>
          </a:p>
        </p:txBody>
      </p:sp>
      <p:sp>
        <p:nvSpPr>
          <p:cNvPr id="3" name="Content Placeholder 2">
            <a:extLst>
              <a:ext uri="{FF2B5EF4-FFF2-40B4-BE49-F238E27FC236}">
                <a16:creationId xmlns:a16="http://schemas.microsoft.com/office/drawing/2014/main" id="{32649AD3-9714-B417-F098-C2603937F3A0}"/>
              </a:ext>
            </a:extLst>
          </p:cNvPr>
          <p:cNvSpPr>
            <a:spLocks noGrp="1"/>
          </p:cNvSpPr>
          <p:nvPr>
            <p:ph sz="half" idx="1"/>
          </p:nvPr>
        </p:nvSpPr>
        <p:spPr>
          <a:xfrm>
            <a:off x="666024" y="987574"/>
            <a:ext cx="7650392" cy="3016210"/>
          </a:xfrm>
        </p:spPr>
        <p:txBody>
          <a:bodyPr>
            <a:spAutoFit/>
          </a:bodyPr>
          <a:lstStyle/>
          <a:p>
            <a:pPr marL="0" indent="0">
              <a:buNone/>
            </a:pPr>
            <a:r>
              <a:rPr lang="lt-LT" sz="2000" b="0">
                <a:solidFill>
                  <a:srgbClr val="899E00"/>
                </a:solidFill>
              </a:rPr>
              <a:t>Darbuotojai teigia, kad jų įmonė naudoja skaitmenines technologijas:</a:t>
            </a:r>
          </a:p>
          <a:p>
            <a:pPr>
              <a:spcBef>
                <a:spcPts val="1000"/>
              </a:spcBef>
            </a:pPr>
            <a:r>
              <a:rPr lang="lt-LT" sz="2000" b="0">
                <a:ea typeface=""/>
                <a:cs typeface="Aptos" panose="020B0004020202020204" pitchFamily="34" charset="0"/>
              </a:rPr>
              <a:t>darbo spartai nustatyti (52 %),</a:t>
            </a:r>
          </a:p>
          <a:p>
            <a:pPr>
              <a:spcBef>
                <a:spcPts val="1000"/>
              </a:spcBef>
            </a:pPr>
            <a:r>
              <a:rPr lang="lt-LT" sz="2000" b="0">
                <a:ea typeface=""/>
                <a:cs typeface="Aptos" panose="020B0004020202020204" pitchFamily="34" charset="0"/>
              </a:rPr>
              <a:t>priežiūrai intensyvinti (37 %),</a:t>
            </a:r>
          </a:p>
          <a:p>
            <a:pPr>
              <a:spcBef>
                <a:spcPts val="1000"/>
              </a:spcBef>
            </a:pPr>
            <a:r>
              <a:rPr lang="lt-LT" sz="2000" b="0"/>
              <a:t>užduotims, darbo laikui arba pamainoms planuoti (30 %),</a:t>
            </a:r>
          </a:p>
          <a:p>
            <a:pPr>
              <a:spcBef>
                <a:spcPts val="1000"/>
              </a:spcBef>
            </a:pPr>
            <a:r>
              <a:rPr lang="lt-LT" sz="2000" b="0"/>
              <a:t>rezultatų vertinimams iš išorės ekspertų gauti (27 %),</a:t>
            </a:r>
          </a:p>
          <a:p>
            <a:pPr>
              <a:spcBef>
                <a:spcPts val="1000"/>
              </a:spcBef>
            </a:pPr>
            <a:r>
              <a:rPr lang="lt-LT" sz="2000" b="0"/>
              <a:t>darbui ar elgesiui prižiūrėti arba kontroliuoti (25 %), </a:t>
            </a:r>
          </a:p>
          <a:p>
            <a:pPr>
              <a:spcBef>
                <a:spcPts val="1000"/>
              </a:spcBef>
            </a:pPr>
            <a:r>
              <a:rPr lang="lt-LT" sz="2000" b="0"/>
              <a:t>gyvybiniams rodikliams stebėti (7 %).</a:t>
            </a:r>
          </a:p>
        </p:txBody>
      </p:sp>
      <p:sp>
        <p:nvSpPr>
          <p:cNvPr id="5" name="TextBox 4">
            <a:extLst>
              <a:ext uri="{FF2B5EF4-FFF2-40B4-BE49-F238E27FC236}">
                <a16:creationId xmlns:a16="http://schemas.microsoft.com/office/drawing/2014/main" id="{63AB1135-B53B-C3AB-DC9F-6DAD67D05F52}"/>
              </a:ext>
            </a:extLst>
          </p:cNvPr>
          <p:cNvSpPr txBox="1"/>
          <p:nvPr/>
        </p:nvSpPr>
        <p:spPr>
          <a:xfrm>
            <a:off x="2483768" y="4356812"/>
            <a:ext cx="4680520" cy="338554"/>
          </a:xfrm>
          <a:prstGeom prst="rect">
            <a:avLst/>
          </a:prstGeom>
          <a:noFill/>
        </p:spPr>
        <p:txBody>
          <a:bodyPr wrap="square">
            <a:spAutoFit/>
          </a:bodyPr>
          <a:lstStyle/>
          <a:p>
            <a:r>
              <a:rPr lang="lt-LT" sz="1600"/>
              <a:t>Šaltinis: 2022 m. DSS pulsas. ES-27 (n=25 683)</a:t>
            </a:r>
          </a:p>
        </p:txBody>
      </p:sp>
    </p:spTree>
    <p:extLst>
      <p:ext uri="{BB962C8B-B14F-4D97-AF65-F5344CB8AC3E}">
        <p14:creationId xmlns:p14="http://schemas.microsoft.com/office/powerpoint/2010/main" val="1617861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3528" y="987574"/>
            <a:ext cx="5472608" cy="3375283"/>
          </a:xfrm>
        </p:spPr>
        <p:txBody>
          <a:bodyPr>
            <a:spAutoFit/>
          </a:bodyPr>
          <a:lstStyle/>
          <a:p>
            <a:pPr>
              <a:spcBef>
                <a:spcPts val="1000"/>
              </a:spcBef>
            </a:pPr>
            <a:r>
              <a:rPr lang="lt-LT" sz="2000" b="0">
                <a:cs typeface="Arial" panose="020B0604020202020204" pitchFamily="34" charset="0"/>
              </a:rPr>
              <a:t>Daugiausia </a:t>
            </a:r>
            <a:r>
              <a:rPr lang="lt-LT" sz="2000">
                <a:solidFill>
                  <a:srgbClr val="899E00"/>
                </a:solidFill>
                <a:cs typeface="Arial" panose="020B0604020202020204" pitchFamily="34" charset="0"/>
              </a:rPr>
              <a:t>didesnėse įmonėse</a:t>
            </a:r>
          </a:p>
          <a:p>
            <a:pPr>
              <a:spcBef>
                <a:spcPts val="1000"/>
              </a:spcBef>
            </a:pPr>
            <a:r>
              <a:rPr lang="lt-LT" sz="2000" b="0">
                <a:cs typeface="Arial" panose="020B0604020202020204" pitchFamily="34" charset="0"/>
              </a:rPr>
              <a:t>Daugiausia ten, kur </a:t>
            </a:r>
            <a:r>
              <a:rPr lang="lt-LT" sz="2000">
                <a:solidFill>
                  <a:srgbClr val="899E00"/>
                </a:solidFill>
                <a:cs typeface="Arial" panose="020B0604020202020204" pitchFamily="34" charset="0"/>
              </a:rPr>
              <a:t>atliekamos rankinės / kartotinės rutininės užduotys </a:t>
            </a:r>
          </a:p>
          <a:p>
            <a:pPr marL="189000" lvl="1" indent="-189000">
              <a:spcBef>
                <a:spcPts val="1000"/>
              </a:spcBef>
              <a:buClr>
                <a:schemeClr val="tx2"/>
              </a:buClr>
              <a:buFont typeface="Wingdings" pitchFamily="2" charset="2"/>
              <a:buChar char="§"/>
            </a:pPr>
            <a:r>
              <a:rPr lang="lt-LT" sz="2000">
                <a:solidFill>
                  <a:schemeClr val="tx2"/>
                </a:solidFill>
                <a:cs typeface="Arial" panose="020B0604020202020204" pitchFamily="34" charset="0"/>
              </a:rPr>
              <a:t>Paplitimas santykinai mažas, bet </a:t>
            </a:r>
            <a:r>
              <a:rPr lang="lt-LT" sz="2000" b="1">
                <a:solidFill>
                  <a:srgbClr val="899E00"/>
                </a:solidFill>
                <a:cs typeface="Arial" panose="020B0604020202020204" pitchFamily="34" charset="0"/>
              </a:rPr>
              <a:t>didėja</a:t>
            </a:r>
            <a:r>
              <a:rPr lang="lt-LT" sz="2000">
                <a:solidFill>
                  <a:schemeClr val="accent1"/>
                </a:solidFill>
                <a:cs typeface="Arial" panose="020B0604020202020204" pitchFamily="34" charset="0"/>
              </a:rPr>
              <a:t> visose 27 ES šalyse</a:t>
            </a:r>
          </a:p>
          <a:p>
            <a:pPr marL="189000" lvl="1" indent="-189000">
              <a:spcBef>
                <a:spcPts val="1000"/>
              </a:spcBef>
              <a:buClr>
                <a:schemeClr val="tx2"/>
              </a:buClr>
              <a:buFont typeface="Wingdings" pitchFamily="2" charset="2"/>
              <a:buChar char="§"/>
            </a:pPr>
            <a:r>
              <a:rPr lang="lt-LT" sz="2000" b="1">
                <a:solidFill>
                  <a:srgbClr val="899E00"/>
                </a:solidFill>
                <a:cs typeface="Arial" panose="020B0604020202020204" pitchFamily="34" charset="0"/>
              </a:rPr>
              <a:t>Staigiai išaugęs </a:t>
            </a:r>
            <a:r>
              <a:rPr lang="lt-LT" sz="2000">
                <a:solidFill>
                  <a:schemeClr val="tx2"/>
                </a:solidFill>
                <a:cs typeface="Arial" panose="020B0604020202020204" pitchFamily="34" charset="0"/>
              </a:rPr>
              <a:t>darbuotojų stebėsenos programinės įrangos naudojimas (</a:t>
            </a:r>
            <a:r>
              <a:rPr lang="lt-LT" sz="2000" b="1">
                <a:solidFill>
                  <a:srgbClr val="899E00"/>
                </a:solidFill>
                <a:cs typeface="Arial" panose="020B0604020202020204" pitchFamily="34" charset="0"/>
              </a:rPr>
              <a:t>COVID-19</a:t>
            </a:r>
            <a:r>
              <a:rPr lang="lt-LT" sz="2000">
                <a:solidFill>
                  <a:schemeClr val="tx2"/>
                </a:solidFill>
                <a:cs typeface="Arial" panose="020B0604020202020204" pitchFamily="34" charset="0"/>
              </a:rPr>
              <a:t>)</a:t>
            </a:r>
          </a:p>
          <a:p>
            <a:pPr marL="189000" lvl="1" indent="-189000">
              <a:spcBef>
                <a:spcPts val="1000"/>
              </a:spcBef>
              <a:buClr>
                <a:schemeClr val="tx2"/>
              </a:buClr>
              <a:buFont typeface="Wingdings" pitchFamily="2" charset="2"/>
              <a:buChar char="§"/>
            </a:pPr>
            <a:r>
              <a:rPr lang="lt-LT" sz="2000">
                <a:solidFill>
                  <a:schemeClr val="tx2"/>
                </a:solidFill>
                <a:cs typeface="Arial" panose="020B0604020202020204" pitchFamily="34" charset="0"/>
              </a:rPr>
              <a:t>Padidėjęs </a:t>
            </a:r>
            <a:r>
              <a:rPr lang="lt-LT" sz="2000" b="1">
                <a:solidFill>
                  <a:srgbClr val="899E00"/>
                </a:solidFill>
                <a:cs typeface="Arial" panose="020B0604020202020204" pitchFamily="34" charset="0"/>
              </a:rPr>
              <a:t>DIDV technologijų</a:t>
            </a:r>
            <a:r>
              <a:rPr lang="lt-LT" sz="2000">
                <a:cs typeface="Arial" panose="020B0604020202020204" pitchFamily="34" charset="0"/>
              </a:rPr>
              <a:t> </a:t>
            </a:r>
            <a:r>
              <a:rPr lang="lt-LT" sz="2000">
                <a:solidFill>
                  <a:schemeClr val="tx2"/>
                </a:solidFill>
                <a:cs typeface="Arial" panose="020B0604020202020204" pitchFamily="34" charset="0"/>
              </a:rPr>
              <a:t>patentų skaičius</a:t>
            </a:r>
          </a:p>
        </p:txBody>
      </p:sp>
      <p:sp>
        <p:nvSpPr>
          <p:cNvPr id="4" name="Title 2"/>
          <p:cNvSpPr txBox="1">
            <a:spLocks/>
          </p:cNvSpPr>
          <p:nvPr/>
        </p:nvSpPr>
        <p:spPr>
          <a:xfrm>
            <a:off x="323528" y="153878"/>
            <a:ext cx="7110265" cy="401648"/>
          </a:xfrm>
          <a:prstGeom prst="rect">
            <a:avLst/>
          </a:prstGeom>
        </p:spPr>
        <p:txBody>
          <a:bodyPr vert="horz" lIns="68580" tIns="34290" rIns="68580" bIns="3429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lt-LT" sz="2400" b="1">
                <a:solidFill>
                  <a:srgbClr val="003399"/>
                </a:solidFill>
                <a:ea typeface=""/>
              </a:rPr>
              <a:t>Faktai ir skaičiai. DIDV sistemų naudojimas</a:t>
            </a:r>
          </a:p>
        </p:txBody>
      </p:sp>
      <p:sp>
        <p:nvSpPr>
          <p:cNvPr id="6" name="Rectangle 5">
            <a:extLst>
              <a:ext uri="{FF2B5EF4-FFF2-40B4-BE49-F238E27FC236}">
                <a16:creationId xmlns:a16="http://schemas.microsoft.com/office/drawing/2014/main" id="{7B05776C-5A84-740F-8618-0C9E369D24B3}"/>
              </a:ext>
            </a:extLst>
          </p:cNvPr>
          <p:cNvSpPr/>
          <p:nvPr/>
        </p:nvSpPr>
        <p:spPr>
          <a:xfrm>
            <a:off x="5935427" y="555526"/>
            <a:ext cx="2996732" cy="4495098"/>
          </a:xfrm>
          <a:custGeom>
            <a:avLst/>
            <a:gdLst>
              <a:gd name="connsiteX0" fmla="*/ 0 w 3600400"/>
              <a:gd name="connsiteY0" fmla="*/ 0 h 4464496"/>
              <a:gd name="connsiteX1" fmla="*/ 3600400 w 3600400"/>
              <a:gd name="connsiteY1" fmla="*/ 0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301462"/>
              <a:gd name="connsiteY0" fmla="*/ 315108 h 4779604"/>
              <a:gd name="connsiteX1" fmla="*/ 2897015 w 3301462"/>
              <a:gd name="connsiteY1" fmla="*/ 332692 h 4779604"/>
              <a:gd name="connsiteX2" fmla="*/ 3301462 w 3301462"/>
              <a:gd name="connsiteY2" fmla="*/ 4762019 h 4779604"/>
              <a:gd name="connsiteX3" fmla="*/ 0 w 3301462"/>
              <a:gd name="connsiteY3" fmla="*/ 4779604 h 4779604"/>
              <a:gd name="connsiteX4" fmla="*/ 0 w 3301462"/>
              <a:gd name="connsiteY4" fmla="*/ 315108 h 4779604"/>
              <a:gd name="connsiteX0" fmla="*/ 0 w 3511679"/>
              <a:gd name="connsiteY0" fmla="*/ 315108 h 4779604"/>
              <a:gd name="connsiteX1" fmla="*/ 2897015 w 3511679"/>
              <a:gd name="connsiteY1" fmla="*/ 332692 h 4779604"/>
              <a:gd name="connsiteX2" fmla="*/ 3301462 w 3511679"/>
              <a:gd name="connsiteY2" fmla="*/ 4762019 h 4779604"/>
              <a:gd name="connsiteX3" fmla="*/ 0 w 3511679"/>
              <a:gd name="connsiteY3" fmla="*/ 4779604 h 4779604"/>
              <a:gd name="connsiteX4" fmla="*/ 0 w 3511679"/>
              <a:gd name="connsiteY4" fmla="*/ 315108 h 4779604"/>
              <a:gd name="connsiteX0" fmla="*/ 0 w 3503242"/>
              <a:gd name="connsiteY0" fmla="*/ 56591 h 4521087"/>
              <a:gd name="connsiteX1" fmla="*/ 2897015 w 3503242"/>
              <a:gd name="connsiteY1" fmla="*/ 74175 h 4521087"/>
              <a:gd name="connsiteX2" fmla="*/ 2994058 w 3503242"/>
              <a:gd name="connsiteY2" fmla="*/ 1011672 h 4521087"/>
              <a:gd name="connsiteX3" fmla="*/ 3301462 w 3503242"/>
              <a:gd name="connsiteY3" fmla="*/ 4503502 h 4521087"/>
              <a:gd name="connsiteX4" fmla="*/ 0 w 3503242"/>
              <a:gd name="connsiteY4" fmla="*/ 4521087 h 4521087"/>
              <a:gd name="connsiteX5" fmla="*/ 0 w 3503242"/>
              <a:gd name="connsiteY5" fmla="*/ 56591 h 4521087"/>
              <a:gd name="connsiteX0" fmla="*/ 0 w 3445180"/>
              <a:gd name="connsiteY0" fmla="*/ 56591 h 4521087"/>
              <a:gd name="connsiteX1" fmla="*/ 2897015 w 3445180"/>
              <a:gd name="connsiteY1" fmla="*/ 74175 h 4521087"/>
              <a:gd name="connsiteX2" fmla="*/ 2994058 w 3445180"/>
              <a:gd name="connsiteY2" fmla="*/ 1011672 h 4521087"/>
              <a:gd name="connsiteX3" fmla="*/ 3231124 w 3445180"/>
              <a:gd name="connsiteY3" fmla="*/ 4521087 h 4521087"/>
              <a:gd name="connsiteX4" fmla="*/ 0 w 3445180"/>
              <a:gd name="connsiteY4" fmla="*/ 4521087 h 4521087"/>
              <a:gd name="connsiteX5" fmla="*/ 0 w 3445180"/>
              <a:gd name="connsiteY5" fmla="*/ 56591 h 4521087"/>
              <a:gd name="connsiteX0" fmla="*/ 0 w 3479573"/>
              <a:gd name="connsiteY0" fmla="*/ 56591 h 4521087"/>
              <a:gd name="connsiteX1" fmla="*/ 2897015 w 3479573"/>
              <a:gd name="connsiteY1" fmla="*/ 74175 h 4521087"/>
              <a:gd name="connsiteX2" fmla="*/ 2994058 w 3479573"/>
              <a:gd name="connsiteY2" fmla="*/ 1011672 h 4521087"/>
              <a:gd name="connsiteX3" fmla="*/ 3231124 w 3479573"/>
              <a:gd name="connsiteY3" fmla="*/ 4521087 h 4521087"/>
              <a:gd name="connsiteX4" fmla="*/ 0 w 3479573"/>
              <a:gd name="connsiteY4" fmla="*/ 4521087 h 4521087"/>
              <a:gd name="connsiteX5" fmla="*/ 0 w 3479573"/>
              <a:gd name="connsiteY5" fmla="*/ 56591 h 4521087"/>
              <a:gd name="connsiteX0" fmla="*/ 0 w 3472995"/>
              <a:gd name="connsiteY0" fmla="*/ 58539 h 4523035"/>
              <a:gd name="connsiteX1" fmla="*/ 2897015 w 3472995"/>
              <a:gd name="connsiteY1" fmla="*/ 76123 h 4523035"/>
              <a:gd name="connsiteX2" fmla="*/ 2958889 w 3472995"/>
              <a:gd name="connsiteY2" fmla="*/ 1039997 h 4523035"/>
              <a:gd name="connsiteX3" fmla="*/ 3231124 w 3472995"/>
              <a:gd name="connsiteY3" fmla="*/ 4523035 h 4523035"/>
              <a:gd name="connsiteX4" fmla="*/ 0 w 3472995"/>
              <a:gd name="connsiteY4" fmla="*/ 4523035 h 4523035"/>
              <a:gd name="connsiteX5" fmla="*/ 0 w 3472995"/>
              <a:gd name="connsiteY5" fmla="*/ 58539 h 4523035"/>
              <a:gd name="connsiteX0" fmla="*/ 0 w 3472995"/>
              <a:gd name="connsiteY0" fmla="*/ 91718 h 4556214"/>
              <a:gd name="connsiteX1" fmla="*/ 2861845 w 3472995"/>
              <a:gd name="connsiteY1" fmla="*/ 65341 h 4556214"/>
              <a:gd name="connsiteX2" fmla="*/ 2958889 w 3472995"/>
              <a:gd name="connsiteY2" fmla="*/ 1073176 h 4556214"/>
              <a:gd name="connsiteX3" fmla="*/ 3231124 w 3472995"/>
              <a:gd name="connsiteY3" fmla="*/ 4556214 h 4556214"/>
              <a:gd name="connsiteX4" fmla="*/ 0 w 3472995"/>
              <a:gd name="connsiteY4" fmla="*/ 4556214 h 4556214"/>
              <a:gd name="connsiteX5" fmla="*/ 0 w 3472995"/>
              <a:gd name="connsiteY5" fmla="*/ 91718 h 4556214"/>
              <a:gd name="connsiteX0" fmla="*/ 0 w 3472995"/>
              <a:gd name="connsiteY0" fmla="*/ 26377 h 4490873"/>
              <a:gd name="connsiteX1" fmla="*/ 2861845 w 3472995"/>
              <a:gd name="connsiteY1" fmla="*/ 0 h 4490873"/>
              <a:gd name="connsiteX2" fmla="*/ 2958889 w 3472995"/>
              <a:gd name="connsiteY2" fmla="*/ 1007835 h 4490873"/>
              <a:gd name="connsiteX3" fmla="*/ 3231124 w 3472995"/>
              <a:gd name="connsiteY3" fmla="*/ 4490873 h 4490873"/>
              <a:gd name="connsiteX4" fmla="*/ 0 w 3472995"/>
              <a:gd name="connsiteY4" fmla="*/ 4490873 h 4490873"/>
              <a:gd name="connsiteX5" fmla="*/ 0 w 3472995"/>
              <a:gd name="connsiteY5" fmla="*/ 26377 h 4490873"/>
              <a:gd name="connsiteX0" fmla="*/ 0 w 3509197"/>
              <a:gd name="connsiteY0" fmla="*/ 26377 h 4517250"/>
              <a:gd name="connsiteX1" fmla="*/ 2861845 w 3509197"/>
              <a:gd name="connsiteY1" fmla="*/ 0 h 4517250"/>
              <a:gd name="connsiteX2" fmla="*/ 2958889 w 3509197"/>
              <a:gd name="connsiteY2" fmla="*/ 1007835 h 4517250"/>
              <a:gd name="connsiteX3" fmla="*/ 3275085 w 3509197"/>
              <a:gd name="connsiteY3" fmla="*/ 4517250 h 4517250"/>
              <a:gd name="connsiteX4" fmla="*/ 0 w 3509197"/>
              <a:gd name="connsiteY4" fmla="*/ 4490873 h 4517250"/>
              <a:gd name="connsiteX5" fmla="*/ 0 w 3509197"/>
              <a:gd name="connsiteY5" fmla="*/ 26377 h 4517250"/>
              <a:gd name="connsiteX0" fmla="*/ 0 w 3524437"/>
              <a:gd name="connsiteY0" fmla="*/ 130204 h 4575508"/>
              <a:gd name="connsiteX1" fmla="*/ 2877085 w 3524437"/>
              <a:gd name="connsiteY1" fmla="*/ 58258 h 4575508"/>
              <a:gd name="connsiteX2" fmla="*/ 2974129 w 3524437"/>
              <a:gd name="connsiteY2" fmla="*/ 1066093 h 4575508"/>
              <a:gd name="connsiteX3" fmla="*/ 3290325 w 3524437"/>
              <a:gd name="connsiteY3" fmla="*/ 4575508 h 4575508"/>
              <a:gd name="connsiteX4" fmla="*/ 15240 w 3524437"/>
              <a:gd name="connsiteY4" fmla="*/ 4549131 h 4575508"/>
              <a:gd name="connsiteX5" fmla="*/ 0 w 3524437"/>
              <a:gd name="connsiteY5" fmla="*/ 130204 h 4575508"/>
              <a:gd name="connsiteX0" fmla="*/ 0 w 3524437"/>
              <a:gd name="connsiteY0" fmla="*/ 52199 h 4497503"/>
              <a:gd name="connsiteX1" fmla="*/ 3113305 w 3524437"/>
              <a:gd name="connsiteY1" fmla="*/ 86579 h 4497503"/>
              <a:gd name="connsiteX2" fmla="*/ 2974129 w 3524437"/>
              <a:gd name="connsiteY2" fmla="*/ 988088 h 4497503"/>
              <a:gd name="connsiteX3" fmla="*/ 3290325 w 3524437"/>
              <a:gd name="connsiteY3" fmla="*/ 4497503 h 4497503"/>
              <a:gd name="connsiteX4" fmla="*/ 15240 w 3524437"/>
              <a:gd name="connsiteY4" fmla="*/ 4471126 h 4497503"/>
              <a:gd name="connsiteX5" fmla="*/ 0 w 3524437"/>
              <a:gd name="connsiteY5" fmla="*/ 52199 h 4497503"/>
              <a:gd name="connsiteX0" fmla="*/ 0 w 3524437"/>
              <a:gd name="connsiteY0" fmla="*/ 9703 h 4455007"/>
              <a:gd name="connsiteX1" fmla="*/ 3113305 w 3524437"/>
              <a:gd name="connsiteY1" fmla="*/ 44083 h 4455007"/>
              <a:gd name="connsiteX2" fmla="*/ 2974129 w 3524437"/>
              <a:gd name="connsiteY2" fmla="*/ 945592 h 4455007"/>
              <a:gd name="connsiteX3" fmla="*/ 3290325 w 3524437"/>
              <a:gd name="connsiteY3" fmla="*/ 4455007 h 4455007"/>
              <a:gd name="connsiteX4" fmla="*/ 15240 w 3524437"/>
              <a:gd name="connsiteY4" fmla="*/ 4428630 h 4455007"/>
              <a:gd name="connsiteX5" fmla="*/ 0 w 3524437"/>
              <a:gd name="connsiteY5" fmla="*/ 9703 h 4455007"/>
              <a:gd name="connsiteX0" fmla="*/ 0 w 3528410"/>
              <a:gd name="connsiteY0" fmla="*/ 53269 h 4498573"/>
              <a:gd name="connsiteX1" fmla="*/ 3113305 w 3528410"/>
              <a:gd name="connsiteY1" fmla="*/ 87649 h 4498573"/>
              <a:gd name="connsiteX2" fmla="*/ 2996989 w 3528410"/>
              <a:gd name="connsiteY2" fmla="*/ 1004348 h 4498573"/>
              <a:gd name="connsiteX3" fmla="*/ 3290325 w 3528410"/>
              <a:gd name="connsiteY3" fmla="*/ 4498573 h 4498573"/>
              <a:gd name="connsiteX4" fmla="*/ 15240 w 3528410"/>
              <a:gd name="connsiteY4" fmla="*/ 4472196 h 4498573"/>
              <a:gd name="connsiteX5" fmla="*/ 0 w 3528410"/>
              <a:gd name="connsiteY5" fmla="*/ 53269 h 4498573"/>
              <a:gd name="connsiteX0" fmla="*/ 0 w 3535792"/>
              <a:gd name="connsiteY0" fmla="*/ 53269 h 4498573"/>
              <a:gd name="connsiteX1" fmla="*/ 3113305 w 3535792"/>
              <a:gd name="connsiteY1" fmla="*/ 87649 h 4498573"/>
              <a:gd name="connsiteX2" fmla="*/ 2996989 w 3535792"/>
              <a:gd name="connsiteY2" fmla="*/ 1004348 h 4498573"/>
              <a:gd name="connsiteX3" fmla="*/ 3290325 w 3535792"/>
              <a:gd name="connsiteY3" fmla="*/ 4498573 h 4498573"/>
              <a:gd name="connsiteX4" fmla="*/ 15240 w 3535792"/>
              <a:gd name="connsiteY4" fmla="*/ 4472196 h 4498573"/>
              <a:gd name="connsiteX5" fmla="*/ 0 w 3535792"/>
              <a:gd name="connsiteY5" fmla="*/ 53269 h 4498573"/>
              <a:gd name="connsiteX0" fmla="*/ 0 w 3535792"/>
              <a:gd name="connsiteY0" fmla="*/ 5714 h 4451018"/>
              <a:gd name="connsiteX1" fmla="*/ 3113305 w 3535792"/>
              <a:gd name="connsiteY1" fmla="*/ 40094 h 4451018"/>
              <a:gd name="connsiteX2" fmla="*/ 2996989 w 3535792"/>
              <a:gd name="connsiteY2" fmla="*/ 956793 h 4451018"/>
              <a:gd name="connsiteX3" fmla="*/ 3290325 w 3535792"/>
              <a:gd name="connsiteY3" fmla="*/ 4451018 h 4451018"/>
              <a:gd name="connsiteX4" fmla="*/ 15240 w 3535792"/>
              <a:gd name="connsiteY4" fmla="*/ 4424641 h 4451018"/>
              <a:gd name="connsiteX5" fmla="*/ 0 w 3535792"/>
              <a:gd name="connsiteY5" fmla="*/ 5714 h 4451018"/>
              <a:gd name="connsiteX0" fmla="*/ 0 w 3535792"/>
              <a:gd name="connsiteY0" fmla="*/ 7856 h 4453160"/>
              <a:gd name="connsiteX1" fmla="*/ 3113305 w 3535792"/>
              <a:gd name="connsiteY1" fmla="*/ 42236 h 4453160"/>
              <a:gd name="connsiteX2" fmla="*/ 2996989 w 3535792"/>
              <a:gd name="connsiteY2" fmla="*/ 958935 h 4453160"/>
              <a:gd name="connsiteX3" fmla="*/ 3290325 w 3535792"/>
              <a:gd name="connsiteY3" fmla="*/ 4453160 h 4453160"/>
              <a:gd name="connsiteX4" fmla="*/ 15240 w 3535792"/>
              <a:gd name="connsiteY4" fmla="*/ 4426783 h 4453160"/>
              <a:gd name="connsiteX5" fmla="*/ 0 w 3535792"/>
              <a:gd name="connsiteY5" fmla="*/ 7856 h 4453160"/>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27819 h 4454196"/>
              <a:gd name="connsiteX5" fmla="*/ 0 w 3535792"/>
              <a:gd name="connsiteY5" fmla="*/ 8892 h 4454196"/>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13580 h 4454196"/>
              <a:gd name="connsiteX5" fmla="*/ 0 w 3535792"/>
              <a:gd name="connsiteY5" fmla="*/ 8892 h 4454196"/>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413580 h 4430462"/>
              <a:gd name="connsiteX5" fmla="*/ 0 w 3522561"/>
              <a:gd name="connsiteY5" fmla="*/ 8892 h 4430462"/>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399341 h 4430462"/>
              <a:gd name="connsiteX5" fmla="*/ 0 w 3522561"/>
              <a:gd name="connsiteY5" fmla="*/ 8892 h 4430462"/>
              <a:gd name="connsiteX0" fmla="*/ 0 w 3510347"/>
              <a:gd name="connsiteY0" fmla="*/ 8892 h 4406728"/>
              <a:gd name="connsiteX1" fmla="*/ 3113305 w 3510347"/>
              <a:gd name="connsiteY1" fmla="*/ 43272 h 4406728"/>
              <a:gd name="connsiteX2" fmla="*/ 2996989 w 3510347"/>
              <a:gd name="connsiteY2" fmla="*/ 959971 h 4406728"/>
              <a:gd name="connsiteX3" fmla="*/ 3276038 w 3510347"/>
              <a:gd name="connsiteY3" fmla="*/ 4406728 h 4406728"/>
              <a:gd name="connsiteX4" fmla="*/ 15240 w 3510347"/>
              <a:gd name="connsiteY4" fmla="*/ 4399341 h 4406728"/>
              <a:gd name="connsiteX5" fmla="*/ 0 w 3510347"/>
              <a:gd name="connsiteY5" fmla="*/ 8892 h 44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0347" h="4406728">
                <a:moveTo>
                  <a:pt x="0" y="8892"/>
                </a:moveTo>
                <a:cubicBezTo>
                  <a:pt x="959028" y="-15090"/>
                  <a:pt x="2895747" y="13869"/>
                  <a:pt x="3113305" y="43272"/>
                </a:cubicBezTo>
                <a:cubicBezTo>
                  <a:pt x="3330863" y="72675"/>
                  <a:pt x="2969867" y="232728"/>
                  <a:pt x="2996989" y="959971"/>
                </a:cubicBezTo>
                <a:cubicBezTo>
                  <a:pt x="3024111" y="1687214"/>
                  <a:pt x="3924516" y="2860533"/>
                  <a:pt x="3276038" y="4406728"/>
                </a:cubicBezTo>
                <a:lnTo>
                  <a:pt x="15240" y="4399341"/>
                </a:lnTo>
                <a:lnTo>
                  <a:pt x="0" y="8892"/>
                </a:lnTo>
                <a:close/>
              </a:path>
            </a:pathLst>
          </a:custGeom>
          <a:blipFill>
            <a:blip r:embed="rId3" cstate="print">
              <a:extLst>
                <a:ext uri="{28A0092B-C50C-407E-A947-70E740481C1C}">
                  <a14:useLocalDpi xmlns:a14="http://schemas.microsoft.com/office/drawing/2010/main" val="0"/>
                </a:ext>
              </a:extLst>
            </a:blip>
            <a:srcRect/>
            <a:stretch>
              <a:fillRect l="-76735" t="984" r="-48149" b="-98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FB18B890-B136-BACC-EBA2-7E7E1A3FAD08}"/>
              </a:ext>
            </a:extLst>
          </p:cNvPr>
          <p:cNvSpPr txBox="1"/>
          <p:nvPr/>
        </p:nvSpPr>
        <p:spPr>
          <a:xfrm rot="16200000">
            <a:off x="4960060" y="3905706"/>
            <a:ext cx="2304256" cy="200055"/>
          </a:xfrm>
          <a:prstGeom prst="rect">
            <a:avLst/>
          </a:prstGeom>
          <a:noFill/>
        </p:spPr>
        <p:txBody>
          <a:bodyPr wrap="square" rtlCol="0">
            <a:spAutoFit/>
          </a:bodyPr>
          <a:lstStyle/>
          <a:p>
            <a:r>
              <a:rPr lang="lt-LT" sz="700"/>
              <a:t>© iStockphoto / FG Trade</a:t>
            </a:r>
          </a:p>
        </p:txBody>
      </p:sp>
    </p:spTree>
    <p:extLst>
      <p:ext uri="{BB962C8B-B14F-4D97-AF65-F5344CB8AC3E}">
        <p14:creationId xmlns:p14="http://schemas.microsoft.com/office/powerpoint/2010/main" val="2043718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3400" y="-65831"/>
            <a:ext cx="9409160" cy="769441"/>
          </a:xfrm>
          <a:prstGeom prst="rect">
            <a:avLst/>
          </a:prstGeom>
          <a:noFill/>
        </p:spPr>
        <p:txBody>
          <a:bodyPr wrap="square" rtlCol="0">
            <a:spAutoFit/>
          </a:bodyPr>
          <a:lstStyle/>
          <a:p>
            <a:r>
              <a:rPr lang="lt-LT" sz="2200" b="1" dirty="0">
                <a:solidFill>
                  <a:schemeClr val="accent1"/>
                </a:solidFill>
                <a:latin typeface="+mj-lt"/>
              </a:rPr>
              <a:t>Faktai ir skaičiai. Skaitmeninės technologijos ir psichosocialinė rizika</a:t>
            </a:r>
          </a:p>
        </p:txBody>
      </p:sp>
      <p:graphicFrame>
        <p:nvGraphicFramePr>
          <p:cNvPr id="13" name="Chart 12">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4040965049"/>
              </p:ext>
            </p:extLst>
          </p:nvPr>
        </p:nvGraphicFramePr>
        <p:xfrm>
          <a:off x="1837253" y="1042912"/>
          <a:ext cx="6333594" cy="3979732"/>
        </p:xfrm>
        <a:graphic>
          <a:graphicData uri="http://schemas.openxmlformats.org/drawingml/2006/chart">
            <c:chart xmlns:c="http://schemas.openxmlformats.org/drawingml/2006/chart" xmlns:r="http://schemas.openxmlformats.org/officeDocument/2006/relationships" r:id="rId3"/>
          </a:graphicData>
        </a:graphic>
      </p:graphicFrame>
      <p:sp>
        <p:nvSpPr>
          <p:cNvPr id="15" name="Τίτλος 1">
            <a:extLst>
              <a:ext uri="{FF2B5EF4-FFF2-40B4-BE49-F238E27FC236}">
                <a16:creationId xmlns:a16="http://schemas.microsoft.com/office/drawing/2014/main" id="{63BC0F4A-E9EB-46D7-9E38-915E0FE9827C}"/>
              </a:ext>
            </a:extLst>
          </p:cNvPr>
          <p:cNvSpPr txBox="1">
            <a:spLocks/>
          </p:cNvSpPr>
          <p:nvPr/>
        </p:nvSpPr>
        <p:spPr>
          <a:xfrm>
            <a:off x="203400" y="741696"/>
            <a:ext cx="8321871" cy="353943"/>
          </a:xfrm>
          <a:prstGeom prst="rect">
            <a:avLst/>
          </a:prstGeom>
        </p:spPr>
        <p:txBody>
          <a:bodyPr vert="horz" wrap="square"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lt-LT" sz="1700" dirty="0">
                <a:solidFill>
                  <a:srgbClr val="899E00"/>
                </a:solidFill>
              </a:rPr>
              <a:t>EU-OSHA, ESENER 2019 m.</a:t>
            </a:r>
          </a:p>
        </p:txBody>
      </p:sp>
      <p:graphicFrame>
        <p:nvGraphicFramePr>
          <p:cNvPr id="3" name="Table 2">
            <a:extLst>
              <a:ext uri="{FF2B5EF4-FFF2-40B4-BE49-F238E27FC236}">
                <a16:creationId xmlns:a16="http://schemas.microsoft.com/office/drawing/2014/main" id="{87DB1018-6BE1-4906-A137-24C207EC06F1}"/>
              </a:ext>
            </a:extLst>
          </p:cNvPr>
          <p:cNvGraphicFramePr>
            <a:graphicFrameLocks noGrp="1"/>
          </p:cNvGraphicFramePr>
          <p:nvPr>
            <p:extLst>
              <p:ext uri="{D42A27DB-BD31-4B8C-83A1-F6EECF244321}">
                <p14:modId xmlns:p14="http://schemas.microsoft.com/office/powerpoint/2010/main" val="1919644944"/>
              </p:ext>
            </p:extLst>
          </p:nvPr>
        </p:nvGraphicFramePr>
        <p:xfrm>
          <a:off x="203400" y="1293016"/>
          <a:ext cx="3059568" cy="3300414"/>
        </p:xfrm>
        <a:graphic>
          <a:graphicData uri="http://schemas.openxmlformats.org/drawingml/2006/table">
            <a:tbl>
              <a:tblPr>
                <a:tableStyleId>{5C22544A-7EE6-4342-B048-85BDC9FD1C3A}</a:tableStyleId>
              </a:tblPr>
              <a:tblGrid>
                <a:gridCol w="2358698">
                  <a:extLst>
                    <a:ext uri="{9D8B030D-6E8A-4147-A177-3AD203B41FA5}">
                      <a16:colId xmlns:a16="http://schemas.microsoft.com/office/drawing/2014/main" val="2964977439"/>
                    </a:ext>
                  </a:extLst>
                </a:gridCol>
                <a:gridCol w="700870">
                  <a:extLst>
                    <a:ext uri="{9D8B030D-6E8A-4147-A177-3AD203B41FA5}">
                      <a16:colId xmlns:a16="http://schemas.microsoft.com/office/drawing/2014/main" val="1382755800"/>
                    </a:ext>
                  </a:extLst>
                </a:gridCol>
              </a:tblGrid>
              <a:tr h="338504">
                <a:tc rowSpan="2">
                  <a:txBody>
                    <a:bodyPr/>
                    <a:lstStyle/>
                    <a:p>
                      <a:pPr algn="l" fontAlgn="ctr"/>
                      <a:r>
                        <a:rPr lang="lt-LT" sz="900" b="1" u="none" strike="noStrike">
                          <a:effectLst/>
                        </a:rPr>
                        <a:t>Asmeniniai kompiuteriai stacionariose darbo vietose</a:t>
                      </a:r>
                    </a:p>
                  </a:txBody>
                  <a:tcPr marL="9525" marR="9525" marT="9525" marB="0" anchor="ctr"/>
                </a:tc>
                <a:tc>
                  <a:txBody>
                    <a:bodyPr/>
                    <a:lstStyle/>
                    <a:p>
                      <a:pPr algn="ctr" fontAlgn="ctr"/>
                      <a:r>
                        <a:rPr lang="lt-LT" sz="900" u="none" strike="noStrike">
                          <a:effectLst/>
                        </a:rPr>
                        <a:t>Nenaudojami</a:t>
                      </a:r>
                    </a:p>
                  </a:txBody>
                  <a:tcPr marL="9525" marR="9525" marT="9525" marB="0" anchor="ctr"/>
                </a:tc>
                <a:extLst>
                  <a:ext uri="{0D108BD9-81ED-4DB2-BD59-A6C34878D82A}">
                    <a16:rowId xmlns:a16="http://schemas.microsoft.com/office/drawing/2014/main" val="3227382304"/>
                  </a:ext>
                </a:extLst>
              </a:tr>
              <a:tr h="211565">
                <a:tc vMerge="1">
                  <a:txBody>
                    <a:bodyPr/>
                    <a:lstStyle/>
                    <a:p>
                      <a:endParaRPr lang="en-GB"/>
                    </a:p>
                  </a:txBody>
                  <a:tcPr/>
                </a:tc>
                <a:tc>
                  <a:txBody>
                    <a:bodyPr/>
                    <a:lstStyle/>
                    <a:p>
                      <a:pPr algn="ctr" fontAlgn="ctr"/>
                      <a:r>
                        <a:rPr lang="lt-LT" sz="900" u="none" strike="noStrike">
                          <a:effectLst/>
                        </a:rPr>
                        <a:t>Naudojami</a:t>
                      </a:r>
                    </a:p>
                  </a:txBody>
                  <a:tcPr marL="9525" marR="9525" marT="9525" marB="0" anchor="ctr"/>
                </a:tc>
                <a:extLst>
                  <a:ext uri="{0D108BD9-81ED-4DB2-BD59-A6C34878D82A}">
                    <a16:rowId xmlns:a16="http://schemas.microsoft.com/office/drawing/2014/main" val="3340623199"/>
                  </a:ext>
                </a:extLst>
              </a:tr>
              <a:tr h="338504">
                <a:tc rowSpan="2">
                  <a:txBody>
                    <a:bodyPr/>
                    <a:lstStyle/>
                    <a:p>
                      <a:pPr algn="l" fontAlgn="ctr"/>
                      <a:r>
                        <a:rPr lang="lt-LT" sz="900" b="1" u="none" strike="noStrike">
                          <a:effectLst/>
                        </a:rPr>
                        <a:t>Nešiojamieji ir planšetiniai kompiuteriai, išmanieji telefonai ar kiti mobilieji kompiuteriniai įrenginiai</a:t>
                      </a:r>
                    </a:p>
                  </a:txBody>
                  <a:tcPr marL="9525" marR="9525" marT="9525" marB="0" anchor="ctr"/>
                </a:tc>
                <a:tc>
                  <a:txBody>
                    <a:bodyPr/>
                    <a:lstStyle/>
                    <a:p>
                      <a:pPr algn="ctr" fontAlgn="ctr"/>
                      <a:r>
                        <a:rPr lang="lt-LT" sz="900" u="none" strike="noStrike">
                          <a:effectLst/>
                        </a:rPr>
                        <a:t>Nenaudojami</a:t>
                      </a:r>
                    </a:p>
                  </a:txBody>
                  <a:tcPr marL="9525" marR="9525" marT="9525" marB="0" anchor="ctr"/>
                </a:tc>
                <a:extLst>
                  <a:ext uri="{0D108BD9-81ED-4DB2-BD59-A6C34878D82A}">
                    <a16:rowId xmlns:a16="http://schemas.microsoft.com/office/drawing/2014/main" val="334489450"/>
                  </a:ext>
                </a:extLst>
              </a:tr>
              <a:tr h="211565">
                <a:tc vMerge="1">
                  <a:txBody>
                    <a:bodyPr/>
                    <a:lstStyle/>
                    <a:p>
                      <a:endParaRPr lang="en-GB"/>
                    </a:p>
                  </a:txBody>
                  <a:tcPr/>
                </a:tc>
                <a:tc>
                  <a:txBody>
                    <a:bodyPr/>
                    <a:lstStyle/>
                    <a:p>
                      <a:pPr algn="ctr" fontAlgn="ctr"/>
                      <a:r>
                        <a:rPr lang="lt-LT" sz="900" u="none" strike="noStrike">
                          <a:effectLst/>
                        </a:rPr>
                        <a:t>Naudojami</a:t>
                      </a:r>
                    </a:p>
                  </a:txBody>
                  <a:tcPr marL="9525" marR="9525" marT="9525" marB="0" anchor="ctr"/>
                </a:tc>
                <a:extLst>
                  <a:ext uri="{0D108BD9-81ED-4DB2-BD59-A6C34878D82A}">
                    <a16:rowId xmlns:a16="http://schemas.microsoft.com/office/drawing/2014/main" val="3887665122"/>
                  </a:ext>
                </a:extLst>
              </a:tr>
              <a:tr h="338504">
                <a:tc rowSpan="2">
                  <a:txBody>
                    <a:bodyPr/>
                    <a:lstStyle/>
                    <a:p>
                      <a:pPr algn="l" fontAlgn="ctr"/>
                      <a:r>
                        <a:rPr lang="lt-LT" sz="900" b="1" u="none" strike="noStrike">
                          <a:effectLst/>
                        </a:rPr>
                        <a:t>Su darbuotojais bendradarbiaujantys robotai</a:t>
                      </a:r>
                    </a:p>
                  </a:txBody>
                  <a:tcPr marL="9525" marR="9525" marT="9525" marB="0" anchor="ctr"/>
                </a:tc>
                <a:tc>
                  <a:txBody>
                    <a:bodyPr/>
                    <a:lstStyle/>
                    <a:p>
                      <a:pPr algn="ctr" fontAlgn="ctr"/>
                      <a:r>
                        <a:rPr lang="lt-LT" sz="900" u="none" strike="noStrike">
                          <a:effectLst/>
                        </a:rPr>
                        <a:t>Nenaudojami</a:t>
                      </a:r>
                    </a:p>
                  </a:txBody>
                  <a:tcPr marL="9525" marR="9525" marT="9525" marB="0" anchor="ctr"/>
                </a:tc>
                <a:extLst>
                  <a:ext uri="{0D108BD9-81ED-4DB2-BD59-A6C34878D82A}">
                    <a16:rowId xmlns:a16="http://schemas.microsoft.com/office/drawing/2014/main" val="363743176"/>
                  </a:ext>
                </a:extLst>
              </a:tr>
              <a:tr h="211565">
                <a:tc vMerge="1">
                  <a:txBody>
                    <a:bodyPr/>
                    <a:lstStyle/>
                    <a:p>
                      <a:endParaRPr lang="en-GB"/>
                    </a:p>
                  </a:txBody>
                  <a:tcPr/>
                </a:tc>
                <a:tc>
                  <a:txBody>
                    <a:bodyPr/>
                    <a:lstStyle/>
                    <a:p>
                      <a:pPr algn="ctr" fontAlgn="ctr"/>
                      <a:r>
                        <a:rPr lang="lt-LT" sz="900" u="none" strike="noStrike">
                          <a:effectLst/>
                        </a:rPr>
                        <a:t>Naudojami</a:t>
                      </a:r>
                    </a:p>
                  </a:txBody>
                  <a:tcPr marL="9525" marR="9525" marT="9525" marB="0" anchor="ctr"/>
                </a:tc>
                <a:extLst>
                  <a:ext uri="{0D108BD9-81ED-4DB2-BD59-A6C34878D82A}">
                    <a16:rowId xmlns:a16="http://schemas.microsoft.com/office/drawing/2014/main" val="3024117683"/>
                  </a:ext>
                </a:extLst>
              </a:tr>
              <a:tr h="338504">
                <a:tc rowSpan="2">
                  <a:txBody>
                    <a:bodyPr/>
                    <a:lstStyle/>
                    <a:p>
                      <a:pPr algn="l" fontAlgn="ctr"/>
                      <a:r>
                        <a:rPr lang="lt-LT" sz="900" b="1" u="none" strike="noStrike" dirty="0">
                          <a:effectLst/>
                        </a:rPr>
                        <a:t>Mašinos, sistemos ar kompiuteriai, nustatantys darbo turinį arba tempą</a:t>
                      </a:r>
                    </a:p>
                  </a:txBody>
                  <a:tcPr marL="9525" marR="9525" marT="9525" marB="0" anchor="ctr"/>
                </a:tc>
                <a:tc>
                  <a:txBody>
                    <a:bodyPr/>
                    <a:lstStyle/>
                    <a:p>
                      <a:pPr algn="ctr" fontAlgn="ctr"/>
                      <a:r>
                        <a:rPr lang="lt-LT" sz="900" u="none" strike="noStrike">
                          <a:effectLst/>
                        </a:rPr>
                        <a:t>Nenaudojami</a:t>
                      </a:r>
                    </a:p>
                  </a:txBody>
                  <a:tcPr marL="9525" marR="9525" marT="9525" marB="0" anchor="ctr"/>
                </a:tc>
                <a:extLst>
                  <a:ext uri="{0D108BD9-81ED-4DB2-BD59-A6C34878D82A}">
                    <a16:rowId xmlns:a16="http://schemas.microsoft.com/office/drawing/2014/main" val="1391723234"/>
                  </a:ext>
                </a:extLst>
              </a:tr>
              <a:tr h="211565">
                <a:tc vMerge="1">
                  <a:txBody>
                    <a:bodyPr/>
                    <a:lstStyle/>
                    <a:p>
                      <a:endParaRPr lang="en-GB"/>
                    </a:p>
                  </a:txBody>
                  <a:tcPr/>
                </a:tc>
                <a:tc>
                  <a:txBody>
                    <a:bodyPr/>
                    <a:lstStyle/>
                    <a:p>
                      <a:pPr algn="ctr" fontAlgn="ctr"/>
                      <a:r>
                        <a:rPr lang="lt-LT" sz="900" u="none" strike="noStrike">
                          <a:effectLst/>
                        </a:rPr>
                        <a:t>Naudojami</a:t>
                      </a:r>
                    </a:p>
                  </a:txBody>
                  <a:tcPr marL="9525" marR="9525" marT="9525" marB="0" anchor="ctr"/>
                </a:tc>
                <a:extLst>
                  <a:ext uri="{0D108BD9-81ED-4DB2-BD59-A6C34878D82A}">
                    <a16:rowId xmlns:a16="http://schemas.microsoft.com/office/drawing/2014/main" val="3976748327"/>
                  </a:ext>
                </a:extLst>
              </a:tr>
              <a:tr h="338504">
                <a:tc rowSpan="2">
                  <a:txBody>
                    <a:bodyPr/>
                    <a:lstStyle/>
                    <a:p>
                      <a:pPr algn="l" fontAlgn="ctr"/>
                      <a:r>
                        <a:rPr lang="lt-LT" sz="900" b="1" u="none" strike="noStrike">
                          <a:effectLst/>
                        </a:rPr>
                        <a:t>Mašinos, sistemos ar kompiuteriai, stebintys darbuotojų veiklos rezultatus</a:t>
                      </a:r>
                    </a:p>
                  </a:txBody>
                  <a:tcPr marL="9525" marR="9525" marT="9525" marB="0" anchor="ctr"/>
                </a:tc>
                <a:tc>
                  <a:txBody>
                    <a:bodyPr/>
                    <a:lstStyle/>
                    <a:p>
                      <a:pPr algn="ctr" fontAlgn="ctr"/>
                      <a:r>
                        <a:rPr lang="lt-LT" sz="900" u="none" strike="noStrike">
                          <a:effectLst/>
                        </a:rPr>
                        <a:t>Nenaudojami</a:t>
                      </a:r>
                    </a:p>
                  </a:txBody>
                  <a:tcPr marL="9525" marR="9525" marT="9525" marB="0" anchor="ctr"/>
                </a:tc>
                <a:extLst>
                  <a:ext uri="{0D108BD9-81ED-4DB2-BD59-A6C34878D82A}">
                    <a16:rowId xmlns:a16="http://schemas.microsoft.com/office/drawing/2014/main" val="594843434"/>
                  </a:ext>
                </a:extLst>
              </a:tr>
              <a:tr h="211565">
                <a:tc vMerge="1">
                  <a:txBody>
                    <a:bodyPr/>
                    <a:lstStyle/>
                    <a:p>
                      <a:endParaRPr lang="en-GB"/>
                    </a:p>
                  </a:txBody>
                  <a:tcPr/>
                </a:tc>
                <a:tc>
                  <a:txBody>
                    <a:bodyPr/>
                    <a:lstStyle/>
                    <a:p>
                      <a:pPr algn="ctr" fontAlgn="ctr"/>
                      <a:r>
                        <a:rPr lang="lt-LT" sz="900" u="none" strike="noStrike">
                          <a:effectLst/>
                        </a:rPr>
                        <a:t>Naudojami</a:t>
                      </a:r>
                    </a:p>
                  </a:txBody>
                  <a:tcPr marL="9525" marR="9525" marT="9525" marB="0" anchor="ctr"/>
                </a:tc>
                <a:extLst>
                  <a:ext uri="{0D108BD9-81ED-4DB2-BD59-A6C34878D82A}">
                    <a16:rowId xmlns:a16="http://schemas.microsoft.com/office/drawing/2014/main" val="3135333647"/>
                  </a:ext>
                </a:extLst>
              </a:tr>
              <a:tr h="338504">
                <a:tc rowSpan="2">
                  <a:txBody>
                    <a:bodyPr/>
                    <a:lstStyle/>
                    <a:p>
                      <a:pPr algn="l" fontAlgn="ctr"/>
                      <a:r>
                        <a:rPr lang="lt-LT" sz="900" b="1" u="none" strike="noStrike">
                          <a:effectLst/>
                        </a:rPr>
                        <a:t>Dėvimieji prietaisai</a:t>
                      </a:r>
                    </a:p>
                  </a:txBody>
                  <a:tcPr marL="9525" marR="9525" marT="9525" marB="0" anchor="ctr"/>
                </a:tc>
                <a:tc>
                  <a:txBody>
                    <a:bodyPr/>
                    <a:lstStyle/>
                    <a:p>
                      <a:pPr algn="ctr" fontAlgn="ctr"/>
                      <a:r>
                        <a:rPr lang="lt-LT" sz="900" u="none" strike="noStrike">
                          <a:effectLst/>
                        </a:rPr>
                        <a:t>Nenaudojami</a:t>
                      </a:r>
                    </a:p>
                  </a:txBody>
                  <a:tcPr marL="9525" marR="9525" marT="9525" marB="0" anchor="ctr"/>
                </a:tc>
                <a:extLst>
                  <a:ext uri="{0D108BD9-81ED-4DB2-BD59-A6C34878D82A}">
                    <a16:rowId xmlns:a16="http://schemas.microsoft.com/office/drawing/2014/main" val="1828061025"/>
                  </a:ext>
                </a:extLst>
              </a:tr>
              <a:tr h="211565">
                <a:tc vMerge="1">
                  <a:txBody>
                    <a:bodyPr/>
                    <a:lstStyle/>
                    <a:p>
                      <a:endParaRPr lang="en-GB"/>
                    </a:p>
                  </a:txBody>
                  <a:tcPr/>
                </a:tc>
                <a:tc>
                  <a:txBody>
                    <a:bodyPr/>
                    <a:lstStyle/>
                    <a:p>
                      <a:pPr algn="ctr" fontAlgn="ctr"/>
                      <a:r>
                        <a:rPr lang="lt-LT" sz="900" u="none" strike="noStrike" dirty="0">
                          <a:effectLst/>
                        </a:rPr>
                        <a:t>Naudojami</a:t>
                      </a:r>
                    </a:p>
                  </a:txBody>
                  <a:tcPr marL="9525" marR="9525" marT="9525" marB="0" anchor="ctr"/>
                </a:tc>
                <a:extLst>
                  <a:ext uri="{0D108BD9-81ED-4DB2-BD59-A6C34878D82A}">
                    <a16:rowId xmlns:a16="http://schemas.microsoft.com/office/drawing/2014/main" val="4106336053"/>
                  </a:ext>
                </a:extLst>
              </a:tr>
            </a:tbl>
          </a:graphicData>
        </a:graphic>
      </p:graphicFrame>
      <p:sp>
        <p:nvSpPr>
          <p:cNvPr id="6" name="TextBox 5">
            <a:extLst>
              <a:ext uri="{FF2B5EF4-FFF2-40B4-BE49-F238E27FC236}">
                <a16:creationId xmlns:a16="http://schemas.microsoft.com/office/drawing/2014/main" id="{A3E5EC7F-8988-4237-B483-D11D58965220}"/>
              </a:ext>
            </a:extLst>
          </p:cNvPr>
          <p:cNvSpPr txBox="1"/>
          <p:nvPr/>
        </p:nvSpPr>
        <p:spPr>
          <a:xfrm flipH="1">
            <a:off x="7189970" y="699542"/>
            <a:ext cx="1846524" cy="1754326"/>
          </a:xfrm>
          <a:prstGeom prst="rect">
            <a:avLst/>
          </a:prstGeom>
          <a:noFill/>
          <a:ln w="28575">
            <a:solidFill>
              <a:srgbClr val="FF0000"/>
            </a:solidFill>
          </a:ln>
        </p:spPr>
        <p:txBody>
          <a:bodyPr wrap="square" rtlCol="0">
            <a:spAutoFit/>
          </a:bodyPr>
          <a:lstStyle/>
          <a:p>
            <a:pPr algn="ctr"/>
            <a:r>
              <a:rPr lang="lt-LT" dirty="0">
                <a:solidFill>
                  <a:srgbClr val="FF0000"/>
                </a:solidFill>
                <a:latin typeface="Arial" panose="020B0604020202020204" pitchFamily="34" charset="0"/>
                <a:cs typeface="Arial" panose="020B0604020202020204" pitchFamily="34" charset="0"/>
              </a:rPr>
              <a:t>Darbo vietose, kuriose įdiegtos technologijos, psichosocialinė rizika minima dažniau</a:t>
            </a:r>
          </a:p>
        </p:txBody>
      </p:sp>
      <p:sp>
        <p:nvSpPr>
          <p:cNvPr id="4" name="Arrow: Left 3">
            <a:extLst>
              <a:ext uri="{FF2B5EF4-FFF2-40B4-BE49-F238E27FC236}">
                <a16:creationId xmlns:a16="http://schemas.microsoft.com/office/drawing/2014/main" id="{D5B78FDE-91BF-4ADD-A290-D1EB1E86190F}"/>
              </a:ext>
            </a:extLst>
          </p:cNvPr>
          <p:cNvSpPr/>
          <p:nvPr/>
        </p:nvSpPr>
        <p:spPr>
          <a:xfrm>
            <a:off x="6316945" y="1620700"/>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Left 19">
            <a:extLst>
              <a:ext uri="{FF2B5EF4-FFF2-40B4-BE49-F238E27FC236}">
                <a16:creationId xmlns:a16="http://schemas.microsoft.com/office/drawing/2014/main" id="{DB5120F9-7269-42A6-B1C4-17EF2AD1D7C7}"/>
              </a:ext>
            </a:extLst>
          </p:cNvPr>
          <p:cNvSpPr/>
          <p:nvPr/>
        </p:nvSpPr>
        <p:spPr>
          <a:xfrm>
            <a:off x="6525698" y="2197766"/>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Left 20">
            <a:extLst>
              <a:ext uri="{FF2B5EF4-FFF2-40B4-BE49-F238E27FC236}">
                <a16:creationId xmlns:a16="http://schemas.microsoft.com/office/drawing/2014/main" id="{EC7E4A79-0B1F-4E5B-AA46-BA995E291598}"/>
              </a:ext>
            </a:extLst>
          </p:cNvPr>
          <p:cNvSpPr/>
          <p:nvPr/>
        </p:nvSpPr>
        <p:spPr>
          <a:xfrm>
            <a:off x="6981218" y="2746154"/>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Left 21">
            <a:extLst>
              <a:ext uri="{FF2B5EF4-FFF2-40B4-BE49-F238E27FC236}">
                <a16:creationId xmlns:a16="http://schemas.microsoft.com/office/drawing/2014/main" id="{88E065C1-DA1F-41F7-903E-E78FE20712C9}"/>
              </a:ext>
            </a:extLst>
          </p:cNvPr>
          <p:cNvSpPr/>
          <p:nvPr/>
        </p:nvSpPr>
        <p:spPr>
          <a:xfrm>
            <a:off x="7113729" y="3298428"/>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Left 22">
            <a:extLst>
              <a:ext uri="{FF2B5EF4-FFF2-40B4-BE49-F238E27FC236}">
                <a16:creationId xmlns:a16="http://schemas.microsoft.com/office/drawing/2014/main" id="{58EA97AF-DCC1-4263-8DBA-C92D040E5A7C}"/>
              </a:ext>
            </a:extLst>
          </p:cNvPr>
          <p:cNvSpPr/>
          <p:nvPr/>
        </p:nvSpPr>
        <p:spPr>
          <a:xfrm>
            <a:off x="7398724" y="3877058"/>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Left 23">
            <a:extLst>
              <a:ext uri="{FF2B5EF4-FFF2-40B4-BE49-F238E27FC236}">
                <a16:creationId xmlns:a16="http://schemas.microsoft.com/office/drawing/2014/main" id="{B5917B50-BCB9-4C58-A8EC-21E1C2A0518E}"/>
              </a:ext>
            </a:extLst>
          </p:cNvPr>
          <p:cNvSpPr/>
          <p:nvPr/>
        </p:nvSpPr>
        <p:spPr>
          <a:xfrm>
            <a:off x="7189971" y="4399273"/>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Τίτλος 1">
            <a:extLst>
              <a:ext uri="{FF2B5EF4-FFF2-40B4-BE49-F238E27FC236}">
                <a16:creationId xmlns:a16="http://schemas.microsoft.com/office/drawing/2014/main" id="{FC0EBDB5-1B65-41FA-86A2-21A098FFCDDD}"/>
              </a:ext>
            </a:extLst>
          </p:cNvPr>
          <p:cNvSpPr txBox="1">
            <a:spLocks/>
          </p:cNvSpPr>
          <p:nvPr/>
        </p:nvSpPr>
        <p:spPr>
          <a:xfrm>
            <a:off x="203400" y="1021109"/>
            <a:ext cx="8321871" cy="276999"/>
          </a:xfrm>
          <a:prstGeom prst="rect">
            <a:avLst/>
          </a:prstGeom>
        </p:spPr>
        <p:txBody>
          <a:bodyPr vert="horz" wrap="square"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lt-LT" sz="1200" dirty="0">
                <a:solidFill>
                  <a:schemeClr val="accent1"/>
                </a:solidFill>
                <a:latin typeface="Arial" panose="020B0604020202020204" pitchFamily="34" charset="0"/>
                <a:ea typeface="Arial"/>
                <a:cs typeface="Times New Roman" panose="02020603050405020304" pitchFamily="18" charset="0"/>
              </a:rPr>
              <a:t>Darbo vietose nustatyta skaitmeninių technologijų keliama psichosocialinė rizika 27 ES šalyse</a:t>
            </a:r>
          </a:p>
        </p:txBody>
      </p:sp>
      <p:sp>
        <p:nvSpPr>
          <p:cNvPr id="2" name="TextBox 1">
            <a:extLst>
              <a:ext uri="{FF2B5EF4-FFF2-40B4-BE49-F238E27FC236}">
                <a16:creationId xmlns:a16="http://schemas.microsoft.com/office/drawing/2014/main" id="{67E0387E-EE01-4654-9D7F-801A5A3BA54E}"/>
              </a:ext>
            </a:extLst>
          </p:cNvPr>
          <p:cNvSpPr txBox="1"/>
          <p:nvPr/>
        </p:nvSpPr>
        <p:spPr>
          <a:xfrm>
            <a:off x="2343622" y="4612611"/>
            <a:ext cx="1796330" cy="246221"/>
          </a:xfrm>
          <a:prstGeom prst="rect">
            <a:avLst/>
          </a:prstGeom>
          <a:solidFill>
            <a:schemeClr val="bg1"/>
          </a:solidFill>
          <a:ln>
            <a:noFill/>
          </a:ln>
        </p:spPr>
        <p:txBody>
          <a:bodyPr wrap="square" rtlCol="0">
            <a:spAutoFit/>
          </a:bodyPr>
          <a:lstStyle/>
          <a:p>
            <a:r>
              <a:rPr lang="lt-LT" sz="1000" b="1" dirty="0"/>
              <a:t>Laiko stoka</a:t>
            </a:r>
          </a:p>
        </p:txBody>
      </p:sp>
      <p:sp>
        <p:nvSpPr>
          <p:cNvPr id="16" name="TextBox 15">
            <a:extLst>
              <a:ext uri="{FF2B5EF4-FFF2-40B4-BE49-F238E27FC236}">
                <a16:creationId xmlns:a16="http://schemas.microsoft.com/office/drawing/2014/main" id="{87FF8A46-15FF-4F4A-B339-F9E3FEF34DB2}"/>
              </a:ext>
            </a:extLst>
          </p:cNvPr>
          <p:cNvSpPr txBox="1"/>
          <p:nvPr/>
        </p:nvSpPr>
        <p:spPr>
          <a:xfrm>
            <a:off x="2343622" y="4803998"/>
            <a:ext cx="1796330" cy="246221"/>
          </a:xfrm>
          <a:prstGeom prst="rect">
            <a:avLst/>
          </a:prstGeom>
          <a:solidFill>
            <a:schemeClr val="bg1"/>
          </a:solidFill>
          <a:ln>
            <a:noFill/>
          </a:ln>
        </p:spPr>
        <p:txBody>
          <a:bodyPr wrap="square" rtlCol="0">
            <a:spAutoFit/>
          </a:bodyPr>
          <a:lstStyle/>
          <a:p>
            <a:r>
              <a:rPr lang="lt-LT" sz="1000" b="1"/>
              <a:t>Neužtikrintumas dėl darbo</a:t>
            </a:r>
          </a:p>
        </p:txBody>
      </p:sp>
      <p:sp>
        <p:nvSpPr>
          <p:cNvPr id="17" name="TextBox 16">
            <a:extLst>
              <a:ext uri="{FF2B5EF4-FFF2-40B4-BE49-F238E27FC236}">
                <a16:creationId xmlns:a16="http://schemas.microsoft.com/office/drawing/2014/main" id="{33CE84BF-5795-404D-AA38-003A3BA729CA}"/>
              </a:ext>
            </a:extLst>
          </p:cNvPr>
          <p:cNvSpPr txBox="1"/>
          <p:nvPr/>
        </p:nvSpPr>
        <p:spPr>
          <a:xfrm>
            <a:off x="5220072" y="4612611"/>
            <a:ext cx="2664296" cy="246221"/>
          </a:xfrm>
          <a:prstGeom prst="rect">
            <a:avLst/>
          </a:prstGeom>
          <a:solidFill>
            <a:schemeClr val="bg1"/>
          </a:solidFill>
          <a:ln>
            <a:noFill/>
          </a:ln>
        </p:spPr>
        <p:txBody>
          <a:bodyPr wrap="square" rtlCol="0">
            <a:spAutoFit/>
          </a:bodyPr>
          <a:lstStyle/>
          <a:p>
            <a:r>
              <a:rPr lang="lt-LT" sz="1000" b="1"/>
              <a:t>Prastas bendravimas arba bendradarbiavimas</a:t>
            </a:r>
          </a:p>
        </p:txBody>
      </p:sp>
      <p:sp>
        <p:nvSpPr>
          <p:cNvPr id="19" name="TextBox 18">
            <a:extLst>
              <a:ext uri="{FF2B5EF4-FFF2-40B4-BE49-F238E27FC236}">
                <a16:creationId xmlns:a16="http://schemas.microsoft.com/office/drawing/2014/main" id="{7841227B-243D-49EB-AACF-E15F80768975}"/>
              </a:ext>
            </a:extLst>
          </p:cNvPr>
          <p:cNvSpPr txBox="1"/>
          <p:nvPr/>
        </p:nvSpPr>
        <p:spPr>
          <a:xfrm>
            <a:off x="5225678" y="4802673"/>
            <a:ext cx="2664296" cy="246221"/>
          </a:xfrm>
          <a:prstGeom prst="rect">
            <a:avLst/>
          </a:prstGeom>
          <a:solidFill>
            <a:schemeClr val="bg1"/>
          </a:solidFill>
          <a:ln>
            <a:noFill/>
          </a:ln>
        </p:spPr>
        <p:txBody>
          <a:bodyPr wrap="square" rtlCol="0">
            <a:spAutoFit/>
          </a:bodyPr>
          <a:lstStyle/>
          <a:p>
            <a:r>
              <a:rPr lang="lt-LT" sz="1000" b="1"/>
              <a:t>Ilgos arba nereguliarios darbo valandos</a:t>
            </a:r>
          </a:p>
        </p:txBody>
      </p:sp>
    </p:spTree>
    <p:extLst>
      <p:ext uri="{BB962C8B-B14F-4D97-AF65-F5344CB8AC3E}">
        <p14:creationId xmlns:p14="http://schemas.microsoft.com/office/powerpoint/2010/main" val="4081777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D051D-DB8E-48C5-944F-067F88DC7208}"/>
              </a:ext>
            </a:extLst>
          </p:cNvPr>
          <p:cNvSpPr>
            <a:spLocks noGrp="1"/>
          </p:cNvSpPr>
          <p:nvPr>
            <p:ph type="title"/>
          </p:nvPr>
        </p:nvSpPr>
        <p:spPr>
          <a:xfrm>
            <a:off x="450001" y="87768"/>
            <a:ext cx="8154447" cy="461665"/>
          </a:xfrm>
        </p:spPr>
        <p:txBody>
          <a:bodyPr>
            <a:spAutoFit/>
          </a:bodyPr>
          <a:lstStyle/>
          <a:p>
            <a:r>
              <a:rPr lang="lt-LT" sz="2400" b="1" dirty="0">
                <a:solidFill>
                  <a:srgbClr val="003399"/>
                </a:solidFill>
                <a:ea typeface=""/>
              </a:rPr>
              <a:t>Faktai ir skaičiai. Psichosocialinės rizikos poveikis</a:t>
            </a:r>
          </a:p>
        </p:txBody>
      </p:sp>
      <p:sp>
        <p:nvSpPr>
          <p:cNvPr id="3" name="Content Placeholder 2">
            <a:extLst>
              <a:ext uri="{FF2B5EF4-FFF2-40B4-BE49-F238E27FC236}">
                <a16:creationId xmlns:a16="http://schemas.microsoft.com/office/drawing/2014/main" id="{32649AD3-9714-B417-F098-C2603937F3A0}"/>
              </a:ext>
            </a:extLst>
          </p:cNvPr>
          <p:cNvSpPr>
            <a:spLocks noGrp="1"/>
          </p:cNvSpPr>
          <p:nvPr>
            <p:ph sz="half" idx="1"/>
          </p:nvPr>
        </p:nvSpPr>
        <p:spPr>
          <a:xfrm>
            <a:off x="395536" y="870966"/>
            <a:ext cx="8208912" cy="3400931"/>
          </a:xfrm>
        </p:spPr>
        <p:txBody>
          <a:bodyPr>
            <a:spAutoFit/>
          </a:bodyPr>
          <a:lstStyle/>
          <a:p>
            <a:pPr marL="0" indent="0">
              <a:spcBef>
                <a:spcPts val="0"/>
              </a:spcBef>
              <a:buNone/>
            </a:pPr>
            <a:r>
              <a:rPr lang="lt-LT" sz="2000" dirty="0">
                <a:solidFill>
                  <a:schemeClr val="accent1"/>
                </a:solidFill>
              </a:rPr>
              <a:t>Kai skaitmeninės technologijos...</a:t>
            </a:r>
          </a:p>
          <a:p>
            <a:pPr marL="531813" indent="-173038">
              <a:spcBef>
                <a:spcPts val="600"/>
              </a:spcBef>
            </a:pPr>
            <a:r>
              <a:rPr lang="lt-LT" sz="2000" b="0" dirty="0">
                <a:solidFill>
                  <a:schemeClr val="tx1"/>
                </a:solidFill>
              </a:rPr>
              <a:t>automatiškai skirsto užduotis, darbo laiką, pamainas,</a:t>
            </a:r>
          </a:p>
          <a:p>
            <a:pPr marL="531813" indent="-173038">
              <a:spcBef>
                <a:spcPts val="600"/>
              </a:spcBef>
            </a:pPr>
            <a:r>
              <a:rPr lang="lt-LT" sz="2000" b="0" dirty="0">
                <a:solidFill>
                  <a:srgbClr val="899E00"/>
                </a:solidFill>
              </a:rPr>
              <a:t>prižiūri ir (arba) kontroliuoja darbą ir (arba) elgesį,</a:t>
            </a:r>
          </a:p>
          <a:p>
            <a:pPr marL="0" indent="0">
              <a:spcBef>
                <a:spcPts val="600"/>
              </a:spcBef>
              <a:buNone/>
            </a:pPr>
            <a:r>
              <a:rPr lang="lt-LT" sz="2000" dirty="0">
                <a:solidFill>
                  <a:srgbClr val="003399"/>
                </a:solidFill>
              </a:rPr>
              <a:t>... tada dažniau pranešama apie psichosocialinę riziką:</a:t>
            </a:r>
          </a:p>
          <a:p>
            <a:pPr lvl="2">
              <a:spcBef>
                <a:spcPts val="1200"/>
              </a:spcBef>
              <a:buFont typeface="Wingdings" panose="05000000000000000000" pitchFamily="2" charset="2"/>
              <a:buChar char="§"/>
            </a:pPr>
            <a:r>
              <a:rPr lang="lt-LT" sz="2000" dirty="0">
                <a:solidFill>
                  <a:srgbClr val="003399"/>
                </a:solidFill>
              </a:rPr>
              <a:t> laiko stoka / per didelis darbo krūvis (</a:t>
            </a:r>
            <a:r>
              <a:rPr lang="lt-LT" sz="2000" dirty="0"/>
              <a:t>51 %</a:t>
            </a:r>
            <a:r>
              <a:rPr lang="lt-LT" sz="2000" dirty="0">
                <a:solidFill>
                  <a:srgbClr val="003399"/>
                </a:solidFill>
              </a:rPr>
              <a:t> / </a:t>
            </a:r>
            <a:r>
              <a:rPr lang="lt-LT" sz="2000" dirty="0">
                <a:solidFill>
                  <a:srgbClr val="899E00"/>
                </a:solidFill>
              </a:rPr>
              <a:t>55 %</a:t>
            </a:r>
            <a:r>
              <a:rPr lang="lt-LT" sz="2000" dirty="0">
                <a:solidFill>
                  <a:srgbClr val="003399"/>
                </a:solidFill>
              </a:rPr>
              <a:t>),</a:t>
            </a:r>
          </a:p>
          <a:p>
            <a:pPr lvl="2">
              <a:spcBef>
                <a:spcPts val="1200"/>
              </a:spcBef>
              <a:buFont typeface="Wingdings" panose="05000000000000000000" pitchFamily="2" charset="2"/>
              <a:buChar char="§"/>
            </a:pPr>
            <a:r>
              <a:rPr lang="lt-LT" sz="2000" dirty="0">
                <a:solidFill>
                  <a:srgbClr val="003399"/>
                </a:solidFill>
              </a:rPr>
              <a:t> darbas pavieniui (</a:t>
            </a:r>
            <a:r>
              <a:rPr lang="lt-LT" sz="2000" dirty="0"/>
              <a:t>48 %</a:t>
            </a:r>
            <a:r>
              <a:rPr lang="lt-LT" sz="2000" dirty="0">
                <a:solidFill>
                  <a:srgbClr val="003399"/>
                </a:solidFill>
              </a:rPr>
              <a:t> / </a:t>
            </a:r>
            <a:r>
              <a:rPr lang="lt-LT" sz="2000" dirty="0">
                <a:solidFill>
                  <a:srgbClr val="899E00"/>
                </a:solidFill>
              </a:rPr>
              <a:t>49 %</a:t>
            </a:r>
            <a:r>
              <a:rPr lang="lt-LT" sz="2000" dirty="0">
                <a:solidFill>
                  <a:srgbClr val="003399"/>
                </a:solidFill>
              </a:rPr>
              <a:t>), </a:t>
            </a:r>
          </a:p>
          <a:p>
            <a:pPr lvl="2">
              <a:spcBef>
                <a:spcPts val="1200"/>
              </a:spcBef>
              <a:buFont typeface="Wingdings" panose="05000000000000000000" pitchFamily="2" charset="2"/>
              <a:buChar char="§"/>
            </a:pPr>
            <a:r>
              <a:rPr lang="lt-LT" sz="2000" dirty="0">
                <a:solidFill>
                  <a:srgbClr val="003399"/>
                </a:solidFill>
              </a:rPr>
              <a:t> prasta komunikacija organizacijos viduje (</a:t>
            </a:r>
            <a:r>
              <a:rPr lang="lt-LT" sz="2000" dirty="0"/>
              <a:t>32 %</a:t>
            </a:r>
            <a:r>
              <a:rPr lang="lt-LT" sz="2000" dirty="0">
                <a:solidFill>
                  <a:srgbClr val="003399"/>
                </a:solidFill>
              </a:rPr>
              <a:t> / </a:t>
            </a:r>
            <a:r>
              <a:rPr lang="lt-LT" sz="2000" dirty="0">
                <a:solidFill>
                  <a:srgbClr val="899E00"/>
                </a:solidFill>
              </a:rPr>
              <a:t>35 %</a:t>
            </a:r>
            <a:r>
              <a:rPr lang="lt-LT" sz="2000" dirty="0">
                <a:solidFill>
                  <a:srgbClr val="003399"/>
                </a:solidFill>
              </a:rPr>
              <a:t>), </a:t>
            </a:r>
          </a:p>
          <a:p>
            <a:pPr lvl="2">
              <a:spcBef>
                <a:spcPts val="1200"/>
              </a:spcBef>
              <a:buFont typeface="Wingdings" panose="05000000000000000000" pitchFamily="2" charset="2"/>
              <a:buChar char="§"/>
            </a:pPr>
            <a:r>
              <a:rPr lang="lt-LT" sz="2000" dirty="0">
                <a:solidFill>
                  <a:srgbClr val="003399"/>
                </a:solidFill>
              </a:rPr>
              <a:t> mažesnė darbo autonomija (</a:t>
            </a:r>
            <a:r>
              <a:rPr lang="lt-LT" sz="2000" dirty="0"/>
              <a:t>25 %</a:t>
            </a:r>
            <a:r>
              <a:rPr lang="lt-LT" sz="2000" dirty="0">
                <a:solidFill>
                  <a:srgbClr val="003399"/>
                </a:solidFill>
              </a:rPr>
              <a:t> / </a:t>
            </a:r>
            <a:r>
              <a:rPr lang="lt-LT" sz="2000" dirty="0">
                <a:solidFill>
                  <a:srgbClr val="899E00"/>
                </a:solidFill>
              </a:rPr>
              <a:t>27 %</a:t>
            </a:r>
            <a:r>
              <a:rPr lang="lt-LT" sz="2000" dirty="0">
                <a:solidFill>
                  <a:srgbClr val="003399"/>
                </a:solidFill>
              </a:rPr>
              <a:t>).</a:t>
            </a:r>
          </a:p>
        </p:txBody>
      </p:sp>
      <p:sp>
        <p:nvSpPr>
          <p:cNvPr id="6" name="TextBox 5">
            <a:extLst>
              <a:ext uri="{FF2B5EF4-FFF2-40B4-BE49-F238E27FC236}">
                <a16:creationId xmlns:a16="http://schemas.microsoft.com/office/drawing/2014/main" id="{16BF3D51-6299-996F-ED78-256763290BA0}"/>
              </a:ext>
            </a:extLst>
          </p:cNvPr>
          <p:cNvSpPr txBox="1"/>
          <p:nvPr/>
        </p:nvSpPr>
        <p:spPr>
          <a:xfrm>
            <a:off x="2555776" y="4371950"/>
            <a:ext cx="4032448" cy="276999"/>
          </a:xfrm>
          <a:prstGeom prst="rect">
            <a:avLst/>
          </a:prstGeom>
          <a:noFill/>
        </p:spPr>
        <p:txBody>
          <a:bodyPr wrap="square" rtlCol="0">
            <a:spAutoFit/>
          </a:bodyPr>
          <a:lstStyle/>
          <a:p>
            <a:r>
              <a:rPr lang="lt-LT" sz="1200"/>
              <a:t>Šaltinis: 2022 m. DSS pulsas. EU-OSHA </a:t>
            </a:r>
          </a:p>
        </p:txBody>
      </p:sp>
    </p:spTree>
    <p:extLst>
      <p:ext uri="{BB962C8B-B14F-4D97-AF65-F5344CB8AC3E}">
        <p14:creationId xmlns:p14="http://schemas.microsoft.com/office/powerpoint/2010/main" val="3135576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69574" y="862171"/>
            <a:ext cx="8516399" cy="3593291"/>
          </a:xfrm>
        </p:spPr>
        <p:txBody>
          <a:bodyPr>
            <a:spAutoFit/>
          </a:bodyPr>
          <a:lstStyle/>
          <a:p>
            <a:pPr>
              <a:lnSpc>
                <a:spcPct val="95000"/>
              </a:lnSpc>
            </a:pPr>
            <a:r>
              <a:rPr lang="lt-LT" sz="2000" b="0" dirty="0"/>
              <a:t>Nuolatinė darbuotojų stebėsena</a:t>
            </a:r>
          </a:p>
          <a:p>
            <a:pPr>
              <a:lnSpc>
                <a:spcPct val="95000"/>
              </a:lnSpc>
            </a:pPr>
            <a:r>
              <a:rPr lang="lt-LT" sz="2000" b="0" dirty="0"/>
              <a:t>Darbuotojui suteikiama mažiau autonomijos ir ribota darbo kontrolė</a:t>
            </a:r>
          </a:p>
          <a:p>
            <a:pPr>
              <a:lnSpc>
                <a:spcPct val="95000"/>
              </a:lnSpc>
            </a:pPr>
            <a:r>
              <a:rPr lang="lt-LT" sz="2000" b="0" dirty="0"/>
              <a:t>Didesnis spaudimas didinti našumą / laiko stoka</a:t>
            </a:r>
          </a:p>
          <a:p>
            <a:pPr>
              <a:lnSpc>
                <a:spcPct val="95000"/>
              </a:lnSpc>
            </a:pPr>
            <a:r>
              <a:rPr lang="lt-LT" sz="2000" b="0" dirty="0"/>
              <a:t>Intensyvesnis darbas </a:t>
            </a:r>
          </a:p>
          <a:p>
            <a:pPr>
              <a:lnSpc>
                <a:spcPct val="95000"/>
              </a:lnSpc>
            </a:pPr>
            <a:r>
              <a:rPr lang="lt-LT" sz="2000" b="0" dirty="0"/>
              <a:t>Žmogus turi mažiau / neturi jokios įtakos priimamiems sprendimams</a:t>
            </a:r>
          </a:p>
          <a:p>
            <a:pPr>
              <a:lnSpc>
                <a:spcPct val="95000"/>
              </a:lnSpc>
            </a:pPr>
            <a:r>
              <a:rPr lang="lt-LT" sz="2000" b="0" dirty="0"/>
              <a:t>Mažiau bendraujama su vadovais ir kolegomis</a:t>
            </a:r>
          </a:p>
          <a:p>
            <a:pPr marL="189000" lvl="1" indent="-189000">
              <a:lnSpc>
                <a:spcPct val="95000"/>
              </a:lnSpc>
              <a:spcBef>
                <a:spcPts val="450"/>
              </a:spcBef>
              <a:buClr>
                <a:schemeClr val="tx2"/>
              </a:buClr>
              <a:buFont typeface="Wingdings" pitchFamily="2" charset="2"/>
              <a:buChar char="§"/>
            </a:pPr>
            <a:r>
              <a:rPr lang="lt-LT" sz="2000" dirty="0">
                <a:solidFill>
                  <a:schemeClr val="tx2"/>
                </a:solidFill>
              </a:rPr>
              <a:t>Mažiau / jokių galimybių teikti grįžtamąją informaciją / tartis</a:t>
            </a:r>
          </a:p>
          <a:p>
            <a:pPr marL="189000" lvl="1" indent="-189000">
              <a:lnSpc>
                <a:spcPct val="95000"/>
              </a:lnSpc>
              <a:spcBef>
                <a:spcPts val="450"/>
              </a:spcBef>
              <a:buClr>
                <a:schemeClr val="tx2"/>
              </a:buClr>
              <a:buFont typeface="Wingdings" pitchFamily="2" charset="2"/>
              <a:buChar char="§"/>
            </a:pPr>
            <a:r>
              <a:rPr lang="lt-LT" sz="2000" dirty="0">
                <a:solidFill>
                  <a:schemeClr val="tx2"/>
                </a:solidFill>
              </a:rPr>
              <a:t>Nepakankamas skaidrumas</a:t>
            </a:r>
          </a:p>
          <a:p>
            <a:pPr>
              <a:lnSpc>
                <a:spcPct val="95000"/>
              </a:lnSpc>
            </a:pPr>
            <a:r>
              <a:rPr lang="lt-LT" sz="2000" b="0" dirty="0"/>
              <a:t>Nelygios galimybės gauti informaciją</a:t>
            </a:r>
          </a:p>
          <a:p>
            <a:pPr>
              <a:lnSpc>
                <a:spcPct val="95000"/>
              </a:lnSpc>
            </a:pPr>
            <a:r>
              <a:rPr lang="lt-LT" sz="2000" b="0" dirty="0"/>
              <a:t>Privatumo / duomenų apsaugos problemos</a:t>
            </a:r>
          </a:p>
        </p:txBody>
      </p:sp>
      <p:sp>
        <p:nvSpPr>
          <p:cNvPr id="5" name="Content Placeholder 1"/>
          <p:cNvSpPr txBox="1">
            <a:spLocks/>
          </p:cNvSpPr>
          <p:nvPr/>
        </p:nvSpPr>
        <p:spPr>
          <a:xfrm>
            <a:off x="4667234" y="1194672"/>
            <a:ext cx="4441978" cy="190874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9000" indent="-189000" defTabSz="342900">
              <a:lnSpc>
                <a:spcPct val="80000"/>
              </a:lnSpc>
              <a:spcBef>
                <a:spcPts val="450"/>
              </a:spcBef>
              <a:buClr>
                <a:schemeClr val="tx2"/>
              </a:buClr>
              <a:buFont typeface="Wingdings" pitchFamily="2" charset="2"/>
              <a:buChar char="§"/>
            </a:pPr>
            <a:endParaRPr lang="en-GB" sz="1400" dirty="0">
              <a:solidFill>
                <a:schemeClr val="tx2"/>
              </a:solidFill>
            </a:endParaRPr>
          </a:p>
        </p:txBody>
      </p:sp>
      <p:sp>
        <p:nvSpPr>
          <p:cNvPr id="9" name="Τίτλος 1">
            <a:extLst>
              <a:ext uri="{FF2B5EF4-FFF2-40B4-BE49-F238E27FC236}">
                <a16:creationId xmlns:a16="http://schemas.microsoft.com/office/drawing/2014/main" id="{9E98E1B7-7C72-254D-C24F-630D366659DA}"/>
              </a:ext>
            </a:extLst>
          </p:cNvPr>
          <p:cNvSpPr txBox="1">
            <a:spLocks/>
          </p:cNvSpPr>
          <p:nvPr/>
        </p:nvSpPr>
        <p:spPr>
          <a:xfrm>
            <a:off x="153902" y="87768"/>
            <a:ext cx="7559873" cy="461665"/>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sz="2400">
                <a:solidFill>
                  <a:srgbClr val="003399"/>
                </a:solidFill>
              </a:rPr>
              <a:t>Su DIDV susijusi rizika ir iššūkiai DSS</a:t>
            </a:r>
          </a:p>
        </p:txBody>
      </p:sp>
      <p:pic>
        <p:nvPicPr>
          <p:cNvPr id="3" name="Picture 2" descr="A hand with a triangle and exclamation mark&#10;&#10;Description automatically generated">
            <a:extLst>
              <a:ext uri="{FF2B5EF4-FFF2-40B4-BE49-F238E27FC236}">
                <a16:creationId xmlns:a16="http://schemas.microsoft.com/office/drawing/2014/main" id="{C1D3E074-5781-C6AB-B5EA-6B32B9127D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8264" y="2760126"/>
            <a:ext cx="1695336" cy="1695336"/>
          </a:xfrm>
          <a:prstGeom prst="rect">
            <a:avLst/>
          </a:prstGeom>
        </p:spPr>
      </p:pic>
    </p:spTree>
    <p:extLst>
      <p:ext uri="{BB962C8B-B14F-4D97-AF65-F5344CB8AC3E}">
        <p14:creationId xmlns:p14="http://schemas.microsoft.com/office/powerpoint/2010/main" val="725932835"/>
      </p:ext>
    </p:extLst>
  </p:cSld>
  <p:clrMapOvr>
    <a:masterClrMapping/>
  </p:clrMapOvr>
</p:sld>
</file>

<file path=ppt/theme/theme1.xml><?xml version="1.0" encoding="utf-8"?>
<a:theme xmlns:a="http://schemas.openxmlformats.org/drawingml/2006/main" name="EUOSHA Campaign 2013 - Wide">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23.potx" id="{A79D0A1D-58D6-425C-A3CD-3EA85C2414B0}" vid="{B7319273-C97C-46FF-B9AB-5DA0B1099CE0}"/>
    </a:ext>
  </a:extLst>
</a:theme>
</file>

<file path=ppt/theme/theme2.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3.xml><?xml version="1.0" encoding="utf-8"?>
<a:theme xmlns:a="http://schemas.openxmlformats.org/drawingml/2006/main" name="1_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4.xml><?xml version="1.0" encoding="utf-8"?>
<a:theme xmlns:a="http://schemas.openxmlformats.org/drawingml/2006/main" name="2_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A19DEDF6EB9C8443AA1E9BF77FC79F68" ma:contentTypeVersion="18" ma:contentTypeDescription="Crear nuevo documento." ma:contentTypeScope="" ma:versionID="8d6ba4107cabb9549b57c181345698df">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22ea20f4dc1ce360e065b5cdeed1ad95"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les de uso compartido"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6C4BED-50F6-4AF4-8627-948D0D29EB2C}">
  <ds:schemaRefs>
    <ds:schemaRef ds:uri="http://purl.org/dc/dcmitype/"/>
    <ds:schemaRef ds:uri="http://schemas.microsoft.com/office/2006/documentManagement/types"/>
    <ds:schemaRef ds:uri="http://schemas.openxmlformats.org/package/2006/metadata/core-properties"/>
    <ds:schemaRef ds:uri="http://purl.org/dc/elements/1.1/"/>
    <ds:schemaRef ds:uri="http://purl.org/dc/terms/"/>
    <ds:schemaRef ds:uri="http://schemas.microsoft.com/office/infopath/2007/PartnerControls"/>
    <ds:schemaRef ds:uri="84695653-c5a5-4040-809d-b2d9b75ae790"/>
    <ds:schemaRef ds:uri="3cfffb5c-8c4d-4104-81b5-313d36814069"/>
    <ds:schemaRef ds:uri="http://schemas.microsoft.com/office/2006/metadata/properties"/>
    <ds:schemaRef ds:uri="http://www.w3.org/XML/1998/namespace"/>
    <ds:schemaRef ds:uri="6976e29a-8670-4f9c-afee-c255a09d55c2"/>
  </ds:schemaRefs>
</ds:datastoreItem>
</file>

<file path=customXml/itemProps2.xml><?xml version="1.0" encoding="utf-8"?>
<ds:datastoreItem xmlns:ds="http://schemas.openxmlformats.org/officeDocument/2006/customXml" ds:itemID="{D31AF096-0BBF-4964-9D40-7462229892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6758D5-D3E7-47B7-BB8A-C369B4EDF6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6107</TotalTime>
  <Words>2395</Words>
  <Application>Microsoft Office PowerPoint</Application>
  <PresentationFormat>On-screen Show (16:9)</PresentationFormat>
  <Paragraphs>231</Paragraphs>
  <Slides>18</Slides>
  <Notes>17</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18</vt:i4>
      </vt:variant>
    </vt:vector>
  </HeadingPairs>
  <TitlesOfParts>
    <vt:vector size="28" baseType="lpstr">
      <vt:lpstr>Aptos</vt:lpstr>
      <vt:lpstr>Arial</vt:lpstr>
      <vt:lpstr>Calibri</vt:lpstr>
      <vt:lpstr>Courier New</vt:lpstr>
      <vt:lpstr>Verdana</vt:lpstr>
      <vt:lpstr>Wingdings</vt:lpstr>
      <vt:lpstr>EUOSHA Campaign 2013 - Wide</vt:lpstr>
      <vt:lpstr>Theme1</vt:lpstr>
      <vt:lpstr>1_Theme1</vt:lpstr>
      <vt:lpstr>2_Theme1</vt:lpstr>
      <vt:lpstr>DARBUOTOJŲ SAUGA IR SVEIKATA SKAITMENINIAME AMŽIUJE  2023–2025 m. saugių darbo vietų kampanija</vt:lpstr>
      <vt:lpstr>Apžvalga</vt:lpstr>
      <vt:lpstr>Terminų apibrėžtys</vt:lpstr>
      <vt:lpstr>PowerPoint Presentation</vt:lpstr>
      <vt:lpstr>Faktai ir skaičiai. Skaitmeninių technologijų naudojimas</vt:lpstr>
      <vt:lpstr>PowerPoint Presentation</vt:lpstr>
      <vt:lpstr>PowerPoint Presentation</vt:lpstr>
      <vt:lpstr>Faktai ir skaičiai. Psichosocialinės rizikos poveikis</vt:lpstr>
      <vt:lpstr>PowerPoint Presentation</vt:lpstr>
      <vt:lpstr>PowerPoint Presentation</vt:lpstr>
      <vt:lpstr>Svarbus DSS prevencijos veiksnys – darbuotojų dalyvavimas</vt:lpstr>
      <vt:lpstr>Pagrindiniai sėkmės veiksniai DSS srityje – tikri pavyzdžiai</vt:lpstr>
      <vt:lpstr>Pagrindiniai sėkmės veiksniai DSS srityje – tikri pavyzdžiai</vt:lpstr>
      <vt:lpstr>Pagrindiniai sėkmės veiksniai DSS srityje – DIDV darbo vietoje </vt:lpstr>
      <vt:lpstr>PowerPoint Presentation</vt:lpstr>
      <vt:lpstr>PowerPoint Presentation</vt:lpstr>
      <vt:lpstr>Ištekliai</vt:lpstr>
      <vt:lpstr>Autorių teisės</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CDT</dc:creator>
  <cp:lastModifiedBy>Teresa CARDÁS</cp:lastModifiedBy>
  <cp:revision>305</cp:revision>
  <dcterms:created xsi:type="dcterms:W3CDTF">2023-01-17T17:15:32Z</dcterms:created>
  <dcterms:modified xsi:type="dcterms:W3CDTF">2025-02-14T15:41:19Z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