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838" r:id="rId5"/>
    <p:sldMasterId id="2147483851" r:id="rId6"/>
    <p:sldMasterId id="2147483866" r:id="rId7"/>
  </p:sldMasterIdLst>
  <p:notesMasterIdLst>
    <p:notesMasterId r:id="rId26"/>
  </p:notesMasterIdLst>
  <p:sldIdLst>
    <p:sldId id="476" r:id="rId8"/>
    <p:sldId id="455" r:id="rId9"/>
    <p:sldId id="331" r:id="rId10"/>
    <p:sldId id="458" r:id="rId11"/>
    <p:sldId id="773" r:id="rId12"/>
    <p:sldId id="461" r:id="rId13"/>
    <p:sldId id="325" r:id="rId14"/>
    <p:sldId id="775" r:id="rId15"/>
    <p:sldId id="470" r:id="rId16"/>
    <p:sldId id="772" r:id="rId17"/>
    <p:sldId id="420" r:id="rId18"/>
    <p:sldId id="777" r:id="rId19"/>
    <p:sldId id="778" r:id="rId20"/>
    <p:sldId id="779" r:id="rId21"/>
    <p:sldId id="768" r:id="rId22"/>
    <p:sldId id="474" r:id="rId23"/>
    <p:sldId id="475" r:id="rId24"/>
    <p:sldId id="780" r:id="rId25"/>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A4A710-5839-6FF8-28B9-1AC30E9627CA}" name="EU-OSHA" initials="MaC" userId="EU-OSHA" providerId="None"/>
  <p188:author id="{EB7A7783-83E6-5AF5-C374-ABC101373D56}" name="Rory HARRINGTON" initials="RH" userId="S::harrington@osha.europa.eu::d569cd07-5a89-4f8f-87e5-9cb6b4be315e" providerId="AD"/>
  <p188:author id="{B233379E-20E6-5B06-554F-6D3CCB4F801D}" name="Emmanuelle BRUN" initials="EB" userId="S::brun@osha.europa.eu::5f68e420-c964-4126-a3d9-a6eab142e78f" providerId="AD"/>
  <p188:author id="{D972DAC6-3877-2B9C-E77E-2ABD50148D8A}" name="Marta URRUTIA" initials="MU" userId="S::urrutia@osha.europa.eu::5f8685cd-4754-4eba-9f14-470da4a7d9a9" providerId="AD"/>
  <p188:author id="{813D85CD-236E-1E04-ACE1-484A39DB15B5}" name="Nahia NEBRA - COMM. &amp; WEB Assistant" initials="NN" userId="S::nebra@ext.osha.europa.eu::d36bbef6-7609-4688-93a8-bd0b74285c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003399"/>
    <a:srgbClr val="899E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44" autoAdjust="0"/>
    <p:restoredTop sz="68569" autoAdjust="0"/>
  </p:normalViewPr>
  <p:slideViewPr>
    <p:cSldViewPr>
      <p:cViewPr varScale="1">
        <p:scale>
          <a:sx n="68" d="100"/>
          <a:sy n="68" d="100"/>
        </p:scale>
        <p:origin x="1220" y="56"/>
      </p:cViewPr>
      <p:guideLst>
        <p:guide orient="horz" pos="1620"/>
        <p:guide pos="288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AGENCY.dom\SHARED\COMMONPROJECTS\Operational%20activities\4.7%20Awareness%20raising%20&amp;%20Comm%202017\Publications\1329-HWC%202023-2025%20General%20Power%20Point\Manuscript\Workplaces%20by%20type%20of%20digital%20technology%20PP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889736853988429"/>
          <c:y val="6.8876497211370014E-2"/>
          <c:w val="0.68226429143792156"/>
          <c:h val="0.83536338858233461"/>
        </c:manualLayout>
      </c:layout>
      <c:barChart>
        <c:barDir val="bar"/>
        <c:grouping val="stacked"/>
        <c:varyColors val="0"/>
        <c:ser>
          <c:idx val="1"/>
          <c:order val="0"/>
          <c:tx>
            <c:strRef>
              <c:f>Sheet2!$C$2</c:f>
              <c:strCache>
                <c:ptCount val="1"/>
                <c:pt idx="0">
                  <c:v>Time pressure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Sheet2!$D$3:$D$14</c:f>
              <c:numCache>
                <c:formatCode>General</c:formatCode>
                <c:ptCount val="12"/>
                <c:pt idx="0">
                  <c:v>14.9</c:v>
                </c:pt>
                <c:pt idx="1">
                  <c:v>18.3</c:v>
                </c:pt>
                <c:pt idx="2">
                  <c:v>12.4</c:v>
                </c:pt>
                <c:pt idx="3">
                  <c:v>19.5</c:v>
                </c:pt>
                <c:pt idx="4">
                  <c:v>17.600000000000001</c:v>
                </c:pt>
                <c:pt idx="5">
                  <c:v>22.6</c:v>
                </c:pt>
                <c:pt idx="6" formatCode="0.0">
                  <c:v>17</c:v>
                </c:pt>
                <c:pt idx="7" formatCode="0.0">
                  <c:v>24</c:v>
                </c:pt>
                <c:pt idx="8">
                  <c:v>17.100000000000001</c:v>
                </c:pt>
                <c:pt idx="9">
                  <c:v>26.2</c:v>
                </c:pt>
                <c:pt idx="10">
                  <c:v>17.600000000000001</c:v>
                </c:pt>
                <c:pt idx="11">
                  <c:v>22.4</c:v>
                </c:pt>
              </c:numCache>
            </c:numRef>
          </c:val>
          <c:extLst>
            <c:ext xmlns:c16="http://schemas.microsoft.com/office/drawing/2014/chart" uri="{C3380CC4-5D6E-409C-BE32-E72D297353CC}">
              <c16:uniqueId val="{00000000-A2E2-4E08-9863-1BE44122A24C}"/>
            </c:ext>
          </c:extLst>
        </c:ser>
        <c:ser>
          <c:idx val="0"/>
          <c:order val="1"/>
          <c:tx>
            <c:strRef>
              <c:f>Sheet2!$D$2</c:f>
              <c:strCache>
                <c:ptCount val="1"/>
                <c:pt idx="0">
                  <c:v>Poor communication or cooperation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Sheet2!$C$3:$C$14</c:f>
              <c:numCache>
                <c:formatCode>General</c:formatCode>
                <c:ptCount val="12"/>
                <c:pt idx="0">
                  <c:v>38.200000000000003</c:v>
                </c:pt>
                <c:pt idx="1">
                  <c:v>45.9</c:v>
                </c:pt>
                <c:pt idx="2">
                  <c:v>33.1</c:v>
                </c:pt>
                <c:pt idx="3">
                  <c:v>48.5</c:v>
                </c:pt>
                <c:pt idx="4">
                  <c:v>44.7</c:v>
                </c:pt>
                <c:pt idx="5">
                  <c:v>50.8</c:v>
                </c:pt>
                <c:pt idx="6">
                  <c:v>43.6</c:v>
                </c:pt>
                <c:pt idx="7">
                  <c:v>54.5</c:v>
                </c:pt>
                <c:pt idx="8">
                  <c:v>43.8</c:v>
                </c:pt>
                <c:pt idx="9">
                  <c:v>57.1</c:v>
                </c:pt>
                <c:pt idx="10">
                  <c:v>44.2</c:v>
                </c:pt>
                <c:pt idx="11">
                  <c:v>57.8</c:v>
                </c:pt>
              </c:numCache>
            </c:numRef>
          </c:val>
          <c:extLst>
            <c:ext xmlns:c16="http://schemas.microsoft.com/office/drawing/2014/chart" uri="{C3380CC4-5D6E-409C-BE32-E72D297353CC}">
              <c16:uniqueId val="{00000001-A2E2-4E08-9863-1BE44122A24C}"/>
            </c:ext>
          </c:extLst>
        </c:ser>
        <c:ser>
          <c:idx val="2"/>
          <c:order val="2"/>
          <c:tx>
            <c:strRef>
              <c:f>Sheet2!$E$2</c:f>
              <c:strCache>
                <c:ptCount val="1"/>
                <c:pt idx="0">
                  <c:v>Job insecurity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Sheet2!$E$3:$E$14</c:f>
              <c:numCache>
                <c:formatCode>General</c:formatCode>
                <c:ptCount val="12"/>
                <c:pt idx="0">
                  <c:v>9.9</c:v>
                </c:pt>
                <c:pt idx="1">
                  <c:v>11.2</c:v>
                </c:pt>
                <c:pt idx="2">
                  <c:v>8.1</c:v>
                </c:pt>
                <c:pt idx="3">
                  <c:v>11.9</c:v>
                </c:pt>
                <c:pt idx="4">
                  <c:v>10.8</c:v>
                </c:pt>
                <c:pt idx="5" formatCode="0.0">
                  <c:v>16</c:v>
                </c:pt>
                <c:pt idx="6">
                  <c:v>10.4</c:v>
                </c:pt>
                <c:pt idx="7">
                  <c:v>15.4</c:v>
                </c:pt>
                <c:pt idx="8">
                  <c:v>10.3</c:v>
                </c:pt>
                <c:pt idx="9">
                  <c:v>18.899999999999999</c:v>
                </c:pt>
                <c:pt idx="10">
                  <c:v>10.9</c:v>
                </c:pt>
                <c:pt idx="11">
                  <c:v>12.2</c:v>
                </c:pt>
              </c:numCache>
            </c:numRef>
          </c:val>
          <c:extLst>
            <c:ext xmlns:c16="http://schemas.microsoft.com/office/drawing/2014/chart" uri="{C3380CC4-5D6E-409C-BE32-E72D297353CC}">
              <c16:uniqueId val="{00000002-A2E2-4E08-9863-1BE44122A24C}"/>
            </c:ext>
          </c:extLst>
        </c:ser>
        <c:ser>
          <c:idx val="3"/>
          <c:order val="3"/>
          <c:tx>
            <c:strRef>
              <c:f>Sheet2!$F$2</c:f>
              <c:strCache>
                <c:ptCount val="1"/>
                <c:pt idx="0">
                  <c:v>Long or irregular working hours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Sheet2!$F$3:$F$14</c:f>
              <c:numCache>
                <c:formatCode>0.0</c:formatCode>
                <c:ptCount val="12"/>
                <c:pt idx="0" formatCode="General">
                  <c:v>24.2</c:v>
                </c:pt>
                <c:pt idx="1">
                  <c:v>21</c:v>
                </c:pt>
                <c:pt idx="2" formatCode="General">
                  <c:v>16.600000000000001</c:v>
                </c:pt>
                <c:pt idx="3">
                  <c:v>23</c:v>
                </c:pt>
                <c:pt idx="4" formatCode="General">
                  <c:v>21.2</c:v>
                </c:pt>
                <c:pt idx="5" formatCode="General">
                  <c:v>27.9</c:v>
                </c:pt>
                <c:pt idx="6" formatCode="General">
                  <c:v>20.8</c:v>
                </c:pt>
                <c:pt idx="7" formatCode="General">
                  <c:v>26.1</c:v>
                </c:pt>
                <c:pt idx="8" formatCode="General">
                  <c:v>20.9</c:v>
                </c:pt>
                <c:pt idx="9" formatCode="General">
                  <c:v>28.2</c:v>
                </c:pt>
                <c:pt idx="10">
                  <c:v>21</c:v>
                </c:pt>
                <c:pt idx="11" formatCode="General">
                  <c:v>31.2</c:v>
                </c:pt>
              </c:numCache>
            </c:numRef>
          </c:val>
          <c:extLst>
            <c:ext xmlns:c16="http://schemas.microsoft.com/office/drawing/2014/chart" uri="{C3380CC4-5D6E-409C-BE32-E72D297353CC}">
              <c16:uniqueId val="{00000003-A2E2-4E08-9863-1BE44122A24C}"/>
            </c:ext>
          </c:extLst>
        </c:ser>
        <c:dLbls>
          <c:dLblPos val="ctr"/>
          <c:showLegendKey val="0"/>
          <c:showVal val="1"/>
          <c:showCatName val="0"/>
          <c:showSerName val="0"/>
          <c:showPercent val="0"/>
          <c:showBubbleSize val="0"/>
        </c:dLbls>
        <c:gapWidth val="150"/>
        <c:overlap val="100"/>
        <c:axId val="513260304"/>
        <c:axId val="513257024"/>
      </c:barChart>
      <c:catAx>
        <c:axId val="513260304"/>
        <c:scaling>
          <c:orientation val="maxMin"/>
        </c:scaling>
        <c:delete val="1"/>
        <c:axPos val="l"/>
        <c:numFmt formatCode="General" sourceLinked="1"/>
        <c:majorTickMark val="none"/>
        <c:minorTickMark val="none"/>
        <c:tickLblPos val="nextTo"/>
        <c:crossAx val="513257024"/>
        <c:crosses val="autoZero"/>
        <c:auto val="1"/>
        <c:lblAlgn val="ctr"/>
        <c:lblOffset val="100"/>
        <c:noMultiLvlLbl val="0"/>
      </c:catAx>
      <c:valAx>
        <c:axId val="513257024"/>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13260304"/>
        <c:crosses val="autoZero"/>
        <c:crossBetween val="between"/>
      </c:valAx>
      <c:spPr>
        <a:noFill/>
        <a:ln>
          <a:noFill/>
        </a:ln>
        <a:effectLst/>
      </c:spPr>
    </c:plotArea>
    <c:legend>
      <c:legendPos val="b"/>
      <c:layout>
        <c:manualLayout>
          <c:xMode val="edge"/>
          <c:yMode val="edge"/>
          <c:x val="1.0594774467703485E-2"/>
          <c:y val="0.90299145771624822"/>
          <c:w val="0.92066021282702992"/>
          <c:h val="9.7008542283751775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2"/>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546F27-F10A-4DEE-BD30-013E90649F37}"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C67C3997-705D-40AD-8942-96D24E66E7A4}">
      <dgm:prSet phldrT="[Text]" custT="1"/>
      <dgm:spPr/>
      <dgm:t>
        <a:bodyPr/>
        <a:lstStyle/>
        <a:p>
          <a:pPr>
            <a:buNone/>
          </a:pPr>
          <a:r>
            <a:rPr lang="fr-FR" sz="1200" dirty="0">
              <a:solidFill>
                <a:schemeClr val="bg1"/>
              </a:solidFill>
              <a:latin typeface="Arial" panose="020B0604020202020204" pitchFamily="34" charset="0"/>
              <a:ea typeface="Arial"/>
              <a:cs typeface="Times New Roman" panose="02020603050405020304" pitchFamily="18" charset="0"/>
            </a:rPr>
            <a:t>Manque de transparence quant à la manière dont la gestion des travailleurs fondée sur l’IA fonctionne et est utilisée</a:t>
          </a:r>
        </a:p>
      </dgm:t>
    </dgm:pt>
    <dgm:pt modelId="{5FA424E0-C33B-44AE-98A0-6B21DE7EA8D6}" type="parTrans" cxnId="{8DBC0142-015A-4D36-8992-1F4C6A1D38EA}">
      <dgm:prSet/>
      <dgm:spPr/>
      <dgm:t>
        <a:bodyPr/>
        <a:lstStyle/>
        <a:p>
          <a:endParaRPr lang="en-GB" sz="1200"/>
        </a:p>
      </dgm:t>
    </dgm:pt>
    <dgm:pt modelId="{14E44F5C-3070-4F07-AFD4-BE1694CA4A71}" type="sibTrans" cxnId="{8DBC0142-015A-4D36-8992-1F4C6A1D38EA}">
      <dgm:prSet custT="1"/>
      <dgm:spPr/>
      <dgm:t>
        <a:bodyPr/>
        <a:lstStyle/>
        <a:p>
          <a:endParaRPr lang="en-GB" sz="1200"/>
        </a:p>
      </dgm:t>
    </dgm:pt>
    <dgm:pt modelId="{E7B658FE-3359-429B-BF48-BE5FEF6559CA}">
      <dgm:prSet phldrT="[Text]" custT="1"/>
      <dgm:spPr/>
      <dgm:t>
        <a:bodyPr/>
        <a:lstStyle/>
        <a:p>
          <a:r>
            <a:rPr lang="fr-FR" sz="1200"/>
            <a:t>Déséquilibre des pouvoirs</a:t>
          </a:r>
        </a:p>
      </dgm:t>
    </dgm:pt>
    <dgm:pt modelId="{C908D53F-1673-4146-91CA-9F74D859EF2F}" type="parTrans" cxnId="{B9986F9C-F87B-483E-AF47-C2F3D6D8484C}">
      <dgm:prSet/>
      <dgm:spPr/>
      <dgm:t>
        <a:bodyPr/>
        <a:lstStyle/>
        <a:p>
          <a:endParaRPr lang="en-GB" sz="1200"/>
        </a:p>
      </dgm:t>
    </dgm:pt>
    <dgm:pt modelId="{69D8FCEE-DE11-4EC7-80D9-EAF8E9E73A3D}" type="sibTrans" cxnId="{B9986F9C-F87B-483E-AF47-C2F3D6D8484C}">
      <dgm:prSet custT="1"/>
      <dgm:spPr/>
      <dgm:t>
        <a:bodyPr/>
        <a:lstStyle/>
        <a:p>
          <a:endParaRPr lang="en-GB" sz="1200"/>
        </a:p>
      </dgm:t>
    </dgm:pt>
    <dgm:pt modelId="{6A56C84B-6B9D-41B2-9875-CEFCC59F7704}">
      <dgm:prSet phldrT="[Text]" custT="1"/>
      <dgm:spPr/>
      <dgm:t>
        <a:bodyPr/>
        <a:lstStyle/>
        <a:p>
          <a:r>
            <a:rPr lang="fr-FR" sz="1200"/>
            <a:t>Obstacle à la participation des travailleurs</a:t>
          </a:r>
        </a:p>
      </dgm:t>
    </dgm:pt>
    <dgm:pt modelId="{B5A5F9A4-248B-4D64-B1F0-3A47C2DFB83E}" type="parTrans" cxnId="{E7406464-EC75-4165-AE9C-B695FD65FBD7}">
      <dgm:prSet/>
      <dgm:spPr/>
      <dgm:t>
        <a:bodyPr/>
        <a:lstStyle/>
        <a:p>
          <a:endParaRPr lang="en-GB" sz="1200"/>
        </a:p>
      </dgm:t>
    </dgm:pt>
    <dgm:pt modelId="{560F175E-AD6F-46B3-9AA3-F6758A9D4E69}" type="sibTrans" cxnId="{E7406464-EC75-4165-AE9C-B695FD65FBD7}">
      <dgm:prSet/>
      <dgm:spPr/>
      <dgm:t>
        <a:bodyPr/>
        <a:lstStyle/>
        <a:p>
          <a:endParaRPr lang="en-GB" sz="1200"/>
        </a:p>
      </dgm:t>
    </dgm:pt>
    <dgm:pt modelId="{2AF1002E-55CB-4C17-AEA8-5D01FE1BFD48}" type="pres">
      <dgm:prSet presAssocID="{95546F27-F10A-4DEE-BD30-013E90649F37}" presName="Name0" presStyleCnt="0">
        <dgm:presLayoutVars>
          <dgm:dir/>
          <dgm:resizeHandles val="exact"/>
        </dgm:presLayoutVars>
      </dgm:prSet>
      <dgm:spPr/>
    </dgm:pt>
    <dgm:pt modelId="{D6F1C161-6A36-463B-AFF1-12EB7AEA5A5D}" type="pres">
      <dgm:prSet presAssocID="{C67C3997-705D-40AD-8942-96D24E66E7A4}" presName="node" presStyleLbl="node1" presStyleIdx="0" presStyleCnt="3" custScaleX="89530">
        <dgm:presLayoutVars>
          <dgm:bulletEnabled val="1"/>
        </dgm:presLayoutVars>
      </dgm:prSet>
      <dgm:spPr/>
    </dgm:pt>
    <dgm:pt modelId="{545C5C6A-5BFA-4B73-B7B4-24CF1D25AF9B}" type="pres">
      <dgm:prSet presAssocID="{14E44F5C-3070-4F07-AFD4-BE1694CA4A71}" presName="sibTrans" presStyleLbl="sibTrans2D1" presStyleIdx="0" presStyleCnt="2"/>
      <dgm:spPr/>
    </dgm:pt>
    <dgm:pt modelId="{AAAB6E7B-A519-4788-BD3D-93913A439653}" type="pres">
      <dgm:prSet presAssocID="{14E44F5C-3070-4F07-AFD4-BE1694CA4A71}" presName="connectorText" presStyleLbl="sibTrans2D1" presStyleIdx="0" presStyleCnt="2"/>
      <dgm:spPr/>
    </dgm:pt>
    <dgm:pt modelId="{73EBE4EC-A2EE-4693-9E61-8DB4CC80A5F4}" type="pres">
      <dgm:prSet presAssocID="{E7B658FE-3359-429B-BF48-BE5FEF6559CA}" presName="node" presStyleLbl="node1" presStyleIdx="1" presStyleCnt="3">
        <dgm:presLayoutVars>
          <dgm:bulletEnabled val="1"/>
        </dgm:presLayoutVars>
      </dgm:prSet>
      <dgm:spPr/>
    </dgm:pt>
    <dgm:pt modelId="{4FD0CCFA-7B09-459B-A190-B9706B684994}" type="pres">
      <dgm:prSet presAssocID="{69D8FCEE-DE11-4EC7-80D9-EAF8E9E73A3D}" presName="sibTrans" presStyleLbl="sibTrans2D1" presStyleIdx="1" presStyleCnt="2"/>
      <dgm:spPr/>
    </dgm:pt>
    <dgm:pt modelId="{3A3C0E4F-180E-45B5-B1A6-3E2B7D459930}" type="pres">
      <dgm:prSet presAssocID="{69D8FCEE-DE11-4EC7-80D9-EAF8E9E73A3D}" presName="connectorText" presStyleLbl="sibTrans2D1" presStyleIdx="1" presStyleCnt="2"/>
      <dgm:spPr/>
    </dgm:pt>
    <dgm:pt modelId="{55B0A345-CEC2-46A6-83BF-38D8885185EF}" type="pres">
      <dgm:prSet presAssocID="{6A56C84B-6B9D-41B2-9875-CEFCC59F7704}" presName="node" presStyleLbl="node1" presStyleIdx="2" presStyleCnt="3">
        <dgm:presLayoutVars>
          <dgm:bulletEnabled val="1"/>
        </dgm:presLayoutVars>
      </dgm:prSet>
      <dgm:spPr/>
    </dgm:pt>
  </dgm:ptLst>
  <dgm:cxnLst>
    <dgm:cxn modelId="{B0E2C114-E470-4C01-B423-665D5B5A3969}" type="presOf" srcId="{14E44F5C-3070-4F07-AFD4-BE1694CA4A71}" destId="{545C5C6A-5BFA-4B73-B7B4-24CF1D25AF9B}" srcOrd="0" destOrd="0" presId="urn:microsoft.com/office/officeart/2005/8/layout/process1"/>
    <dgm:cxn modelId="{8BDC9A5E-C6CF-4BAD-B29C-B5D0807345E9}" type="presOf" srcId="{C67C3997-705D-40AD-8942-96D24E66E7A4}" destId="{D6F1C161-6A36-463B-AFF1-12EB7AEA5A5D}" srcOrd="0" destOrd="0" presId="urn:microsoft.com/office/officeart/2005/8/layout/process1"/>
    <dgm:cxn modelId="{BE36405F-F269-430A-8DB6-A0A0809A1CF7}" type="presOf" srcId="{95546F27-F10A-4DEE-BD30-013E90649F37}" destId="{2AF1002E-55CB-4C17-AEA8-5D01FE1BFD48}" srcOrd="0" destOrd="0" presId="urn:microsoft.com/office/officeart/2005/8/layout/process1"/>
    <dgm:cxn modelId="{8DBC0142-015A-4D36-8992-1F4C6A1D38EA}" srcId="{95546F27-F10A-4DEE-BD30-013E90649F37}" destId="{C67C3997-705D-40AD-8942-96D24E66E7A4}" srcOrd="0" destOrd="0" parTransId="{5FA424E0-C33B-44AE-98A0-6B21DE7EA8D6}" sibTransId="{14E44F5C-3070-4F07-AFD4-BE1694CA4A71}"/>
    <dgm:cxn modelId="{E7406464-EC75-4165-AE9C-B695FD65FBD7}" srcId="{95546F27-F10A-4DEE-BD30-013E90649F37}" destId="{6A56C84B-6B9D-41B2-9875-CEFCC59F7704}" srcOrd="2" destOrd="0" parTransId="{B5A5F9A4-248B-4D64-B1F0-3A47C2DFB83E}" sibTransId="{560F175E-AD6F-46B3-9AA3-F6758A9D4E69}"/>
    <dgm:cxn modelId="{E7DEE44D-D4FF-4041-B77D-12B2EA77ADDA}" type="presOf" srcId="{69D8FCEE-DE11-4EC7-80D9-EAF8E9E73A3D}" destId="{3A3C0E4F-180E-45B5-B1A6-3E2B7D459930}" srcOrd="1" destOrd="0" presId="urn:microsoft.com/office/officeart/2005/8/layout/process1"/>
    <dgm:cxn modelId="{8F244681-4851-4473-AC3A-9F90A701634C}" type="presOf" srcId="{6A56C84B-6B9D-41B2-9875-CEFCC59F7704}" destId="{55B0A345-CEC2-46A6-83BF-38D8885185EF}" srcOrd="0" destOrd="0" presId="urn:microsoft.com/office/officeart/2005/8/layout/process1"/>
    <dgm:cxn modelId="{9E357085-5404-4FBE-A2F1-A26288D50F1E}" type="presOf" srcId="{14E44F5C-3070-4F07-AFD4-BE1694CA4A71}" destId="{AAAB6E7B-A519-4788-BD3D-93913A439653}" srcOrd="1" destOrd="0" presId="urn:microsoft.com/office/officeart/2005/8/layout/process1"/>
    <dgm:cxn modelId="{6A096887-3234-4505-9230-589E71ED115C}" type="presOf" srcId="{69D8FCEE-DE11-4EC7-80D9-EAF8E9E73A3D}" destId="{4FD0CCFA-7B09-459B-A190-B9706B684994}" srcOrd="0" destOrd="0" presId="urn:microsoft.com/office/officeart/2005/8/layout/process1"/>
    <dgm:cxn modelId="{B9986F9C-F87B-483E-AF47-C2F3D6D8484C}" srcId="{95546F27-F10A-4DEE-BD30-013E90649F37}" destId="{E7B658FE-3359-429B-BF48-BE5FEF6559CA}" srcOrd="1" destOrd="0" parTransId="{C908D53F-1673-4146-91CA-9F74D859EF2F}" sibTransId="{69D8FCEE-DE11-4EC7-80D9-EAF8E9E73A3D}"/>
    <dgm:cxn modelId="{4158FDFF-DAB0-4B70-81F5-352D786166EC}" type="presOf" srcId="{E7B658FE-3359-429B-BF48-BE5FEF6559CA}" destId="{73EBE4EC-A2EE-4693-9E61-8DB4CC80A5F4}" srcOrd="0" destOrd="0" presId="urn:microsoft.com/office/officeart/2005/8/layout/process1"/>
    <dgm:cxn modelId="{2D5ABCD5-C245-4B0A-918A-FAF8788B2F6B}" type="presParOf" srcId="{2AF1002E-55CB-4C17-AEA8-5D01FE1BFD48}" destId="{D6F1C161-6A36-463B-AFF1-12EB7AEA5A5D}" srcOrd="0" destOrd="0" presId="urn:microsoft.com/office/officeart/2005/8/layout/process1"/>
    <dgm:cxn modelId="{AB97B0A5-5532-4FEC-B7B2-10D88345CB02}" type="presParOf" srcId="{2AF1002E-55CB-4C17-AEA8-5D01FE1BFD48}" destId="{545C5C6A-5BFA-4B73-B7B4-24CF1D25AF9B}" srcOrd="1" destOrd="0" presId="urn:microsoft.com/office/officeart/2005/8/layout/process1"/>
    <dgm:cxn modelId="{164F25C8-8ED1-42E0-940F-8EE04CEFE7F9}" type="presParOf" srcId="{545C5C6A-5BFA-4B73-B7B4-24CF1D25AF9B}" destId="{AAAB6E7B-A519-4788-BD3D-93913A439653}" srcOrd="0" destOrd="0" presId="urn:microsoft.com/office/officeart/2005/8/layout/process1"/>
    <dgm:cxn modelId="{E457C613-962E-477B-BCA5-29DD4870713B}" type="presParOf" srcId="{2AF1002E-55CB-4C17-AEA8-5D01FE1BFD48}" destId="{73EBE4EC-A2EE-4693-9E61-8DB4CC80A5F4}" srcOrd="2" destOrd="0" presId="urn:microsoft.com/office/officeart/2005/8/layout/process1"/>
    <dgm:cxn modelId="{24977D51-8D43-42E9-A607-4B2C96654DA8}" type="presParOf" srcId="{2AF1002E-55CB-4C17-AEA8-5D01FE1BFD48}" destId="{4FD0CCFA-7B09-459B-A190-B9706B684994}" srcOrd="3" destOrd="0" presId="urn:microsoft.com/office/officeart/2005/8/layout/process1"/>
    <dgm:cxn modelId="{2DB59570-C10C-4AEA-988A-21E5CA79B00E}" type="presParOf" srcId="{4FD0CCFA-7B09-459B-A190-B9706B684994}" destId="{3A3C0E4F-180E-45B5-B1A6-3E2B7D459930}" srcOrd="0" destOrd="0" presId="urn:microsoft.com/office/officeart/2005/8/layout/process1"/>
    <dgm:cxn modelId="{7BBF60E6-AA04-4049-B3A1-1E1242BA7AB6}" type="presParOf" srcId="{2AF1002E-55CB-4C17-AEA8-5D01FE1BFD48}" destId="{55B0A345-CEC2-46A6-83BF-38D8885185EF}"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546F27-F10A-4DEE-BD30-013E90649F37}"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C67C3997-705D-40AD-8942-96D24E66E7A4}">
      <dgm:prSet phldrT="[Text]" custT="1"/>
      <dgm:spPr/>
      <dgm:t>
        <a:bodyPr/>
        <a:lstStyle/>
        <a:p>
          <a:pPr>
            <a:buNone/>
          </a:pPr>
          <a:r>
            <a:rPr lang="fr-FR" sz="1200" dirty="0">
              <a:solidFill>
                <a:schemeClr val="bg1"/>
              </a:solidFill>
              <a:latin typeface="Arial" panose="020B0604020202020204" pitchFamily="34" charset="0"/>
              <a:ea typeface="Arial"/>
              <a:cs typeface="Times New Roman" panose="02020603050405020304" pitchFamily="18" charset="0"/>
            </a:rPr>
            <a:t>Les travailleurs sont isolés les uns des autres</a:t>
          </a:r>
        </a:p>
      </dgm:t>
    </dgm:pt>
    <dgm:pt modelId="{5FA424E0-C33B-44AE-98A0-6B21DE7EA8D6}" type="parTrans" cxnId="{8DBC0142-015A-4D36-8992-1F4C6A1D38EA}">
      <dgm:prSet/>
      <dgm:spPr/>
      <dgm:t>
        <a:bodyPr/>
        <a:lstStyle/>
        <a:p>
          <a:endParaRPr lang="en-GB" sz="1200"/>
        </a:p>
      </dgm:t>
    </dgm:pt>
    <dgm:pt modelId="{14E44F5C-3070-4F07-AFD4-BE1694CA4A71}" type="sibTrans" cxnId="{8DBC0142-015A-4D36-8992-1F4C6A1D38EA}">
      <dgm:prSet custT="1"/>
      <dgm:spPr/>
      <dgm:t>
        <a:bodyPr/>
        <a:lstStyle/>
        <a:p>
          <a:endParaRPr lang="en-GB" sz="1200"/>
        </a:p>
      </dgm:t>
    </dgm:pt>
    <dgm:pt modelId="{E7B658FE-3359-429B-BF48-BE5FEF6559CA}">
      <dgm:prSet phldrT="[Text]" custT="1"/>
      <dgm:spPr/>
      <dgm:t>
        <a:bodyPr/>
        <a:lstStyle/>
        <a:p>
          <a:r>
            <a:rPr lang="fr-FR" sz="1200"/>
            <a:t>Empêche la représentation collective</a:t>
          </a:r>
        </a:p>
      </dgm:t>
    </dgm:pt>
    <dgm:pt modelId="{C908D53F-1673-4146-91CA-9F74D859EF2F}" type="parTrans" cxnId="{B9986F9C-F87B-483E-AF47-C2F3D6D8484C}">
      <dgm:prSet/>
      <dgm:spPr/>
      <dgm:t>
        <a:bodyPr/>
        <a:lstStyle/>
        <a:p>
          <a:endParaRPr lang="en-GB" sz="1200"/>
        </a:p>
      </dgm:t>
    </dgm:pt>
    <dgm:pt modelId="{69D8FCEE-DE11-4EC7-80D9-EAF8E9E73A3D}" type="sibTrans" cxnId="{B9986F9C-F87B-483E-AF47-C2F3D6D8484C}">
      <dgm:prSet custT="1"/>
      <dgm:spPr/>
      <dgm:t>
        <a:bodyPr/>
        <a:lstStyle/>
        <a:p>
          <a:endParaRPr lang="en-GB" sz="1200"/>
        </a:p>
      </dgm:t>
    </dgm:pt>
    <dgm:pt modelId="{6A56C84B-6B9D-41B2-9875-CEFCC59F7704}">
      <dgm:prSet phldrT="[Text]" custT="1"/>
      <dgm:spPr/>
      <dgm:t>
        <a:bodyPr/>
        <a:lstStyle/>
        <a:p>
          <a:r>
            <a:rPr lang="fr-FR" sz="1200"/>
            <a:t>Empêche le dialogue social</a:t>
          </a:r>
        </a:p>
      </dgm:t>
    </dgm:pt>
    <dgm:pt modelId="{B5A5F9A4-248B-4D64-B1F0-3A47C2DFB83E}" type="parTrans" cxnId="{E7406464-EC75-4165-AE9C-B695FD65FBD7}">
      <dgm:prSet/>
      <dgm:spPr/>
      <dgm:t>
        <a:bodyPr/>
        <a:lstStyle/>
        <a:p>
          <a:endParaRPr lang="en-GB" sz="1200"/>
        </a:p>
      </dgm:t>
    </dgm:pt>
    <dgm:pt modelId="{560F175E-AD6F-46B3-9AA3-F6758A9D4E69}" type="sibTrans" cxnId="{E7406464-EC75-4165-AE9C-B695FD65FBD7}">
      <dgm:prSet/>
      <dgm:spPr/>
      <dgm:t>
        <a:bodyPr/>
        <a:lstStyle/>
        <a:p>
          <a:endParaRPr lang="en-GB" sz="1200"/>
        </a:p>
      </dgm:t>
    </dgm:pt>
    <dgm:pt modelId="{D3F700B2-84A1-43B6-84E5-BCDC0665A767}" type="pres">
      <dgm:prSet presAssocID="{95546F27-F10A-4DEE-BD30-013E90649F37}" presName="Name0" presStyleCnt="0">
        <dgm:presLayoutVars>
          <dgm:dir/>
          <dgm:resizeHandles val="exact"/>
        </dgm:presLayoutVars>
      </dgm:prSet>
      <dgm:spPr/>
    </dgm:pt>
    <dgm:pt modelId="{9A3753B4-81BD-4BFC-BD97-61C2777A60C8}" type="pres">
      <dgm:prSet presAssocID="{C67C3997-705D-40AD-8942-96D24E66E7A4}" presName="node" presStyleLbl="node1" presStyleIdx="0" presStyleCnt="3" custScaleX="89405" custScaleY="98409">
        <dgm:presLayoutVars>
          <dgm:bulletEnabled val="1"/>
        </dgm:presLayoutVars>
      </dgm:prSet>
      <dgm:spPr/>
    </dgm:pt>
    <dgm:pt modelId="{DAACD176-4677-4F91-B739-F414E4F64834}" type="pres">
      <dgm:prSet presAssocID="{14E44F5C-3070-4F07-AFD4-BE1694CA4A71}" presName="sibTrans" presStyleLbl="sibTrans2D1" presStyleIdx="0" presStyleCnt="2"/>
      <dgm:spPr/>
    </dgm:pt>
    <dgm:pt modelId="{2368CD19-1971-415D-8FA6-5C08AEC0F878}" type="pres">
      <dgm:prSet presAssocID="{14E44F5C-3070-4F07-AFD4-BE1694CA4A71}" presName="connectorText" presStyleLbl="sibTrans2D1" presStyleIdx="0" presStyleCnt="2"/>
      <dgm:spPr/>
    </dgm:pt>
    <dgm:pt modelId="{72BADB8B-71EF-430F-B5BE-01839C866BDF}" type="pres">
      <dgm:prSet presAssocID="{E7B658FE-3359-429B-BF48-BE5FEF6559CA}" presName="node" presStyleLbl="node1" presStyleIdx="1" presStyleCnt="3">
        <dgm:presLayoutVars>
          <dgm:bulletEnabled val="1"/>
        </dgm:presLayoutVars>
      </dgm:prSet>
      <dgm:spPr/>
    </dgm:pt>
    <dgm:pt modelId="{811EA7EC-2923-4AA3-8528-89881C54DDAB}" type="pres">
      <dgm:prSet presAssocID="{69D8FCEE-DE11-4EC7-80D9-EAF8E9E73A3D}" presName="sibTrans" presStyleLbl="sibTrans2D1" presStyleIdx="1" presStyleCnt="2"/>
      <dgm:spPr/>
    </dgm:pt>
    <dgm:pt modelId="{8E44C1C7-8603-40BB-B637-14F523870C7B}" type="pres">
      <dgm:prSet presAssocID="{69D8FCEE-DE11-4EC7-80D9-EAF8E9E73A3D}" presName="connectorText" presStyleLbl="sibTrans2D1" presStyleIdx="1" presStyleCnt="2"/>
      <dgm:spPr/>
    </dgm:pt>
    <dgm:pt modelId="{4553905A-3E73-4A3D-B9DE-F4865AAED54E}" type="pres">
      <dgm:prSet presAssocID="{6A56C84B-6B9D-41B2-9875-CEFCC59F7704}" presName="node" presStyleLbl="node1" presStyleIdx="2" presStyleCnt="3">
        <dgm:presLayoutVars>
          <dgm:bulletEnabled val="1"/>
        </dgm:presLayoutVars>
      </dgm:prSet>
      <dgm:spPr/>
    </dgm:pt>
  </dgm:ptLst>
  <dgm:cxnLst>
    <dgm:cxn modelId="{E892D308-9CF4-4249-8168-DE02F6BC3CEA}" type="presOf" srcId="{95546F27-F10A-4DEE-BD30-013E90649F37}" destId="{D3F700B2-84A1-43B6-84E5-BCDC0665A767}" srcOrd="0" destOrd="0" presId="urn:microsoft.com/office/officeart/2005/8/layout/process1"/>
    <dgm:cxn modelId="{5C4D9C1E-A501-49B9-81AA-C18BFBBF32EE}" type="presOf" srcId="{C67C3997-705D-40AD-8942-96D24E66E7A4}" destId="{9A3753B4-81BD-4BFC-BD97-61C2777A60C8}" srcOrd="0" destOrd="0" presId="urn:microsoft.com/office/officeart/2005/8/layout/process1"/>
    <dgm:cxn modelId="{2863D32B-DDA0-4778-AB7C-4606A8A0516D}" type="presOf" srcId="{69D8FCEE-DE11-4EC7-80D9-EAF8E9E73A3D}" destId="{811EA7EC-2923-4AA3-8528-89881C54DDAB}" srcOrd="0" destOrd="0" presId="urn:microsoft.com/office/officeart/2005/8/layout/process1"/>
    <dgm:cxn modelId="{F048BA2C-E33F-429D-8EB2-78943FE80B4F}" type="presOf" srcId="{6A56C84B-6B9D-41B2-9875-CEFCC59F7704}" destId="{4553905A-3E73-4A3D-B9DE-F4865AAED54E}" srcOrd="0" destOrd="0" presId="urn:microsoft.com/office/officeart/2005/8/layout/process1"/>
    <dgm:cxn modelId="{096A292F-AD72-4C2F-BBCA-9716EE88A5C0}" type="presOf" srcId="{69D8FCEE-DE11-4EC7-80D9-EAF8E9E73A3D}" destId="{8E44C1C7-8603-40BB-B637-14F523870C7B}" srcOrd="1" destOrd="0" presId="urn:microsoft.com/office/officeart/2005/8/layout/process1"/>
    <dgm:cxn modelId="{8DBC0142-015A-4D36-8992-1F4C6A1D38EA}" srcId="{95546F27-F10A-4DEE-BD30-013E90649F37}" destId="{C67C3997-705D-40AD-8942-96D24E66E7A4}" srcOrd="0" destOrd="0" parTransId="{5FA424E0-C33B-44AE-98A0-6B21DE7EA8D6}" sibTransId="{14E44F5C-3070-4F07-AFD4-BE1694CA4A71}"/>
    <dgm:cxn modelId="{E7406464-EC75-4165-AE9C-B695FD65FBD7}" srcId="{95546F27-F10A-4DEE-BD30-013E90649F37}" destId="{6A56C84B-6B9D-41B2-9875-CEFCC59F7704}" srcOrd="2" destOrd="0" parTransId="{B5A5F9A4-248B-4D64-B1F0-3A47C2DFB83E}" sibTransId="{560F175E-AD6F-46B3-9AA3-F6758A9D4E69}"/>
    <dgm:cxn modelId="{B9986F9C-F87B-483E-AF47-C2F3D6D8484C}" srcId="{95546F27-F10A-4DEE-BD30-013E90649F37}" destId="{E7B658FE-3359-429B-BF48-BE5FEF6559CA}" srcOrd="1" destOrd="0" parTransId="{C908D53F-1673-4146-91CA-9F74D859EF2F}" sibTransId="{69D8FCEE-DE11-4EC7-80D9-EAF8E9E73A3D}"/>
    <dgm:cxn modelId="{FEC520C5-A546-4EFE-ABCD-0E8D96462B96}" type="presOf" srcId="{E7B658FE-3359-429B-BF48-BE5FEF6559CA}" destId="{72BADB8B-71EF-430F-B5BE-01839C866BDF}" srcOrd="0" destOrd="0" presId="urn:microsoft.com/office/officeart/2005/8/layout/process1"/>
    <dgm:cxn modelId="{3DB5E6EF-3527-4D0D-981F-AAF440D4C133}" type="presOf" srcId="{14E44F5C-3070-4F07-AFD4-BE1694CA4A71}" destId="{2368CD19-1971-415D-8FA6-5C08AEC0F878}" srcOrd="1" destOrd="0" presId="urn:microsoft.com/office/officeart/2005/8/layout/process1"/>
    <dgm:cxn modelId="{76F13DF6-E5D1-4A85-9894-EED09793507A}" type="presOf" srcId="{14E44F5C-3070-4F07-AFD4-BE1694CA4A71}" destId="{DAACD176-4677-4F91-B739-F414E4F64834}" srcOrd="0" destOrd="0" presId="urn:microsoft.com/office/officeart/2005/8/layout/process1"/>
    <dgm:cxn modelId="{C45B1B54-EFC4-4F39-8F63-3F004A66E1E5}" type="presParOf" srcId="{D3F700B2-84A1-43B6-84E5-BCDC0665A767}" destId="{9A3753B4-81BD-4BFC-BD97-61C2777A60C8}" srcOrd="0" destOrd="0" presId="urn:microsoft.com/office/officeart/2005/8/layout/process1"/>
    <dgm:cxn modelId="{55B2A266-32D6-429E-8AC7-26B21A9134D3}" type="presParOf" srcId="{D3F700B2-84A1-43B6-84E5-BCDC0665A767}" destId="{DAACD176-4677-4F91-B739-F414E4F64834}" srcOrd="1" destOrd="0" presId="urn:microsoft.com/office/officeart/2005/8/layout/process1"/>
    <dgm:cxn modelId="{F3BDFA0D-90B4-45BE-BE54-9408BD5F921F}" type="presParOf" srcId="{DAACD176-4677-4F91-B739-F414E4F64834}" destId="{2368CD19-1971-415D-8FA6-5C08AEC0F878}" srcOrd="0" destOrd="0" presId="urn:microsoft.com/office/officeart/2005/8/layout/process1"/>
    <dgm:cxn modelId="{A972B976-2EEF-4701-805F-5CB93F7943D9}" type="presParOf" srcId="{D3F700B2-84A1-43B6-84E5-BCDC0665A767}" destId="{72BADB8B-71EF-430F-B5BE-01839C866BDF}" srcOrd="2" destOrd="0" presId="urn:microsoft.com/office/officeart/2005/8/layout/process1"/>
    <dgm:cxn modelId="{702F0541-694E-4AB0-BCA9-153C70087D8F}" type="presParOf" srcId="{D3F700B2-84A1-43B6-84E5-BCDC0665A767}" destId="{811EA7EC-2923-4AA3-8528-89881C54DDAB}" srcOrd="3" destOrd="0" presId="urn:microsoft.com/office/officeart/2005/8/layout/process1"/>
    <dgm:cxn modelId="{63513DE7-F91D-403C-9D99-F6EDDCDEDF96}" type="presParOf" srcId="{811EA7EC-2923-4AA3-8528-89881C54DDAB}" destId="{8E44C1C7-8603-40BB-B637-14F523870C7B}" srcOrd="0" destOrd="0" presId="urn:microsoft.com/office/officeart/2005/8/layout/process1"/>
    <dgm:cxn modelId="{790150C4-7B3C-427F-A5CA-AC8A08BCB26E}" type="presParOf" srcId="{D3F700B2-84A1-43B6-84E5-BCDC0665A767}" destId="{4553905A-3E73-4A3D-B9DE-F4865AAED54E}"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1C161-6A36-463B-AFF1-12EB7AEA5A5D}">
      <dsp:nvSpPr>
        <dsp:cNvPr id="0" name=""/>
        <dsp:cNvSpPr/>
      </dsp:nvSpPr>
      <dsp:spPr>
        <a:xfrm>
          <a:off x="1447" y="458414"/>
          <a:ext cx="1786888"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kern="1200" dirty="0">
              <a:solidFill>
                <a:schemeClr val="bg1"/>
              </a:solidFill>
              <a:latin typeface="Arial" panose="020B0604020202020204" pitchFamily="34" charset="0"/>
              <a:ea typeface="Arial"/>
              <a:cs typeface="Times New Roman" panose="02020603050405020304" pitchFamily="18" charset="0"/>
            </a:rPr>
            <a:t>Manque de transparence quant à la manière dont la gestion des travailleurs fondée sur l’IA fonctionne et est utilisée</a:t>
          </a:r>
        </a:p>
      </dsp:txBody>
      <dsp:txXfrm>
        <a:off x="36521" y="493488"/>
        <a:ext cx="1716740" cy="1127364"/>
      </dsp:txXfrm>
    </dsp:sp>
    <dsp:sp modelId="{545C5C6A-5BFA-4B73-B7B4-24CF1D25AF9B}">
      <dsp:nvSpPr>
        <dsp:cNvPr id="0" name=""/>
        <dsp:cNvSpPr/>
      </dsp:nvSpPr>
      <dsp:spPr>
        <a:xfrm>
          <a:off x="1987921" y="80968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1987921" y="908678"/>
        <a:ext cx="296185" cy="296983"/>
      </dsp:txXfrm>
    </dsp:sp>
    <dsp:sp modelId="{73EBE4EC-A2EE-4693-9E61-8DB4CC80A5F4}">
      <dsp:nvSpPr>
        <dsp:cNvPr id="0" name=""/>
        <dsp:cNvSpPr/>
      </dsp:nvSpPr>
      <dsp:spPr>
        <a:xfrm>
          <a:off x="2586677" y="458414"/>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kern="1200"/>
            <a:t>Déséquilibre des pouvoirs</a:t>
          </a:r>
        </a:p>
      </dsp:txBody>
      <dsp:txXfrm>
        <a:off x="2621751" y="493488"/>
        <a:ext cx="1925706" cy="1127364"/>
      </dsp:txXfrm>
    </dsp:sp>
    <dsp:sp modelId="{4FD0CCFA-7B09-459B-A190-B9706B684994}">
      <dsp:nvSpPr>
        <dsp:cNvPr id="0" name=""/>
        <dsp:cNvSpPr/>
      </dsp:nvSpPr>
      <dsp:spPr>
        <a:xfrm>
          <a:off x="4782117" y="80968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4782117" y="908678"/>
        <a:ext cx="296185" cy="296983"/>
      </dsp:txXfrm>
    </dsp:sp>
    <dsp:sp modelId="{55B0A345-CEC2-46A6-83BF-38D8885185EF}">
      <dsp:nvSpPr>
        <dsp:cNvPr id="0" name=""/>
        <dsp:cNvSpPr/>
      </dsp:nvSpPr>
      <dsp:spPr>
        <a:xfrm>
          <a:off x="5380873" y="458414"/>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kern="1200"/>
            <a:t>Obstacle à la participation des travailleurs</a:t>
          </a:r>
        </a:p>
      </dsp:txBody>
      <dsp:txXfrm>
        <a:off x="5415947" y="493488"/>
        <a:ext cx="1925706" cy="11273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753B4-81BD-4BFC-BD97-61C2777A60C8}">
      <dsp:nvSpPr>
        <dsp:cNvPr id="0" name=""/>
        <dsp:cNvSpPr/>
      </dsp:nvSpPr>
      <dsp:spPr>
        <a:xfrm>
          <a:off x="2695" y="814389"/>
          <a:ext cx="1784393" cy="11784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kern="1200" dirty="0">
              <a:solidFill>
                <a:schemeClr val="bg1"/>
              </a:solidFill>
              <a:latin typeface="Arial" panose="020B0604020202020204" pitchFamily="34" charset="0"/>
              <a:ea typeface="Arial"/>
              <a:cs typeface="Times New Roman" panose="02020603050405020304" pitchFamily="18" charset="0"/>
            </a:rPr>
            <a:t>Les travailleurs sont isolés les uns des autres</a:t>
          </a:r>
        </a:p>
      </dsp:txBody>
      <dsp:txXfrm>
        <a:off x="37211" y="848905"/>
        <a:ext cx="1715361" cy="1109428"/>
      </dsp:txXfrm>
    </dsp:sp>
    <dsp:sp modelId="{DAACD176-4677-4F91-B739-F414E4F64834}">
      <dsp:nvSpPr>
        <dsp:cNvPr id="0" name=""/>
        <dsp:cNvSpPr/>
      </dsp:nvSpPr>
      <dsp:spPr>
        <a:xfrm>
          <a:off x="1986674" y="115613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1986674" y="1255128"/>
        <a:ext cx="296185" cy="296983"/>
      </dsp:txXfrm>
    </dsp:sp>
    <dsp:sp modelId="{72BADB8B-71EF-430F-B5BE-01839C866BDF}">
      <dsp:nvSpPr>
        <dsp:cNvPr id="0" name=""/>
        <dsp:cNvSpPr/>
      </dsp:nvSpPr>
      <dsp:spPr>
        <a:xfrm>
          <a:off x="2585430" y="804863"/>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kern="1200"/>
            <a:t>Empêche la représentation collective</a:t>
          </a:r>
        </a:p>
      </dsp:txBody>
      <dsp:txXfrm>
        <a:off x="2620504" y="839937"/>
        <a:ext cx="1925706" cy="1127364"/>
      </dsp:txXfrm>
    </dsp:sp>
    <dsp:sp modelId="{811EA7EC-2923-4AA3-8528-89881C54DDAB}">
      <dsp:nvSpPr>
        <dsp:cNvPr id="0" name=""/>
        <dsp:cNvSpPr/>
      </dsp:nvSpPr>
      <dsp:spPr>
        <a:xfrm>
          <a:off x="4780870" y="115613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4780870" y="1255128"/>
        <a:ext cx="296185" cy="296983"/>
      </dsp:txXfrm>
    </dsp:sp>
    <dsp:sp modelId="{4553905A-3E73-4A3D-B9DE-F4865AAED54E}">
      <dsp:nvSpPr>
        <dsp:cNvPr id="0" name=""/>
        <dsp:cNvSpPr/>
      </dsp:nvSpPr>
      <dsp:spPr>
        <a:xfrm>
          <a:off x="5379626" y="804863"/>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kern="1200"/>
            <a:t>Empêche le dialogue social</a:t>
          </a:r>
        </a:p>
      </dsp:txBody>
      <dsp:txXfrm>
        <a:off x="5414700" y="839937"/>
        <a:ext cx="1925706" cy="112736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A17A729-4A56-4A55-9C95-BF91F7113025}" type="datetimeFigureOut">
              <a:rPr lang="en-GB" smtClean="0"/>
              <a:t>14/02/2025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5D1725-20D8-470E-9E4C-7C859C871E69}" type="slidenum">
              <a:rPr lang="en-GB" smtClean="0"/>
              <a:t>‹#›</a:t>
            </a:fld>
            <a:endParaRPr lang="en-GB"/>
          </a:p>
        </p:txBody>
      </p:sp>
    </p:spTree>
    <p:extLst>
      <p:ext uri="{BB962C8B-B14F-4D97-AF65-F5344CB8AC3E}">
        <p14:creationId xmlns:p14="http://schemas.microsoft.com/office/powerpoint/2010/main" val="3581425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a:t>
            </a:fld>
            <a:endParaRPr lang="en-GB"/>
          </a:p>
        </p:txBody>
      </p:sp>
    </p:spTree>
    <p:extLst>
      <p:ext uri="{BB962C8B-B14F-4D97-AF65-F5344CB8AC3E}">
        <p14:creationId xmlns:p14="http://schemas.microsoft.com/office/powerpoint/2010/main" val="37893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defTabSz="941923">
              <a:buFont typeface="Arial" panose="020B0604020202020204" pitchFamily="34" charset="0"/>
              <a:buChar char="•"/>
              <a:defRPr/>
            </a:pPr>
            <a:r>
              <a:rPr lang="fr-FR" sz="1800">
                <a:latin typeface="+mn-lt"/>
                <a:ea typeface="+mn-lt"/>
                <a:cs typeface="+mn-cs"/>
              </a:rPr>
              <a:t>La gestion des travailleurs fondée sur l’IA pourrait être utilisée pour surveiller les risques et fournir des alertes (en temps réel) ainsi que des recommandations sur la manière de prévenir ces risques. </a:t>
            </a:r>
          </a:p>
          <a:p>
            <a:pPr marL="285750" indent="-285750" defTabSz="941923">
              <a:buFont typeface="Arial" panose="020B0604020202020204" pitchFamily="34" charset="0"/>
              <a:buChar char="•"/>
              <a:defRPr/>
            </a:pPr>
            <a:endParaRPr lang="en-GB" sz="1800" kern="1200" dirty="0">
              <a:latin typeface="+mn-lt"/>
              <a:ea typeface="+mn-ea"/>
              <a:cs typeface="+mn-cs"/>
            </a:endParaRPr>
          </a:p>
          <a:p>
            <a:pPr marL="285750" indent="-285750" defTabSz="941923">
              <a:buFont typeface="Arial" panose="020B0604020202020204" pitchFamily="34" charset="0"/>
              <a:buChar char="•"/>
              <a:defRPr/>
            </a:pPr>
            <a:r>
              <a:rPr lang="fr-FR" sz="1800">
                <a:latin typeface="+mn-lt"/>
                <a:ea typeface="+mn-lt"/>
                <a:cs typeface="+mn-cs"/>
              </a:rPr>
              <a:t>Par exemple, les systèmes de gestion des travailleurs fondée sur l’IA pourraient détecter des charges de travail élevées, des risques de harcèlement, de stress, d’épuisement professionnel, etc., lors de l’utilisation de vidéos en temps réel ou de l’analyse de courriels ou de contenus vocaux.</a:t>
            </a:r>
          </a:p>
          <a:p>
            <a:pPr marL="285750" indent="-285750" defTabSz="941923">
              <a:buFont typeface="Arial" panose="020B0604020202020204" pitchFamily="34" charset="0"/>
              <a:buChar char="•"/>
              <a:defRPr/>
            </a:pPr>
            <a:endParaRPr lang="en-GB" sz="1800" kern="1200" dirty="0">
              <a:latin typeface="+mn-lt"/>
              <a:ea typeface="+mn-ea"/>
              <a:cs typeface="+mn-cs"/>
            </a:endParaRPr>
          </a:p>
          <a:p>
            <a:pPr marL="285750" indent="-285750" defTabSz="941923">
              <a:buFont typeface="Arial" panose="020B0604020202020204" pitchFamily="34" charset="0"/>
              <a:buChar char="•"/>
              <a:defRPr/>
            </a:pPr>
            <a:r>
              <a:rPr lang="fr-FR" sz="1800">
                <a:latin typeface="+mn-lt"/>
                <a:ea typeface="+mn-lt"/>
                <a:cs typeface="+mn-cs"/>
              </a:rPr>
              <a:t>La plupart des brevets en matière de gestion des travailleurs fondée sur l’IA se concentrent sur l’augmentation de l’efficacité et de la productivité et sur l’amélioration de la prise de décision (impliquant souvent la surveillance, la notation et l’évaluation des travailleurs), mais pas sur l’amélioration de la SST. Toutefois, l’adoption, l’utilisation et les incidences sur la SST des technologies de gestion des travailleurs fondée sur l’IA ne sont pas prédéterminées. </a:t>
            </a:r>
          </a:p>
          <a:p>
            <a:pPr marL="285750" indent="-285750" defTabSz="941923">
              <a:buFont typeface="Arial" panose="020B0604020202020204" pitchFamily="34" charset="0"/>
              <a:buChar char="•"/>
              <a:defRPr/>
            </a:pPr>
            <a:endParaRPr lang="en-GB" sz="1800" kern="1200" dirty="0">
              <a:latin typeface="+mn-lt"/>
              <a:ea typeface="+mn-ea"/>
              <a:cs typeface="+mn-cs"/>
            </a:endParaRPr>
          </a:p>
          <a:p>
            <a:pPr marL="285750" indent="-285750" defTabSz="941923">
              <a:buFont typeface="Arial" panose="020B0604020202020204" pitchFamily="34" charset="0"/>
              <a:buChar char="•"/>
              <a:defRPr/>
            </a:pPr>
            <a:r>
              <a:rPr lang="fr-FR" sz="1800">
                <a:latin typeface="+mn-lt"/>
                <a:ea typeface="+mn-lt"/>
                <a:cs typeface="+mn-cs"/>
              </a:rPr>
              <a:t>La culture d’entreprise et les décisions de gestion concernant les technologies de gestion des travailleurs fondée sur l’IA peuvent façonner l’incidence de celles-ci sur la SST.</a:t>
            </a:r>
          </a:p>
          <a:p>
            <a:pPr defTabSz="941923">
              <a:defRPr/>
            </a:pPr>
            <a:endParaRPr lang="es-ES" sz="1800" dirty="0"/>
          </a:p>
        </p:txBody>
      </p:sp>
      <p:sp>
        <p:nvSpPr>
          <p:cNvPr id="4" name="Slide Number Placeholder 3"/>
          <p:cNvSpPr>
            <a:spLocks noGrp="1"/>
          </p:cNvSpPr>
          <p:nvPr>
            <p:ph type="sldNum" sz="quarter" idx="10"/>
          </p:nvPr>
        </p:nvSpPr>
        <p:spPr/>
        <p:txBody>
          <a:bodyPr/>
          <a:lstStyle/>
          <a:p>
            <a:fld id="{955349F1-900B-4850-AD35-DCDA59EBF816}" type="slidenum">
              <a:rPr lang="en-GB" smtClean="0"/>
              <a:t>10</a:t>
            </a:fld>
            <a:endParaRPr lang="en-GB"/>
          </a:p>
        </p:txBody>
      </p:sp>
    </p:spTree>
    <p:extLst>
      <p:ext uri="{BB962C8B-B14F-4D97-AF65-F5344CB8AC3E}">
        <p14:creationId xmlns:p14="http://schemas.microsoft.com/office/powerpoint/2010/main" val="1221254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a:t>La participation des travailleurs est essentielle à tous les stades, depuis la conception, l’évaluation ex ante, la mise en œuvre, l’évaluation des risques sur le lieu de travail jusqu’à la </a:t>
            </a:r>
            <a:r>
              <a:rPr lang="fr-FR" sz="1200" u="sng"/>
              <a:t>prise de décision</a:t>
            </a:r>
            <a:r>
              <a:rPr lang="fr-FR" sz="1200"/>
              <a:t> (les travailleurs doivent avoir leur mot à dire dans les décisions fondées sur l’IA).</a:t>
            </a:r>
          </a:p>
          <a:p>
            <a:pPr algn="just">
              <a:lnSpc>
                <a:spcPct val="80000"/>
              </a:lnSpc>
              <a:spcBef>
                <a:spcPts val="1000"/>
              </a:spcBef>
            </a:pPr>
            <a:endParaRPr lang="en-GB" sz="1200" b="0" dirty="0"/>
          </a:p>
          <a:p>
            <a:pPr algn="just">
              <a:lnSpc>
                <a:spcPct val="80000"/>
              </a:lnSpc>
              <a:spcBef>
                <a:spcPts val="1000"/>
              </a:spcBef>
            </a:pPr>
            <a:r>
              <a:rPr lang="fr-FR" sz="1200" b="0"/>
              <a:t>Le manque de transparence quant au fonctionnement et à l’utilisation de la gestion des travailleurs fondée sur l’IA entraîne un déséquilibre en termes d’informations et de pouvoirs. Cela rend la participation des travailleurs très difficile dans la pratique.</a:t>
            </a:r>
          </a:p>
          <a:p>
            <a:pPr algn="just">
              <a:lnSpc>
                <a:spcPct val="80000"/>
              </a:lnSpc>
              <a:spcBef>
                <a:spcPts val="1000"/>
              </a:spcBef>
            </a:pPr>
            <a:endParaRPr lang="en-GB" sz="1200" b="0" dirty="0"/>
          </a:p>
          <a:p>
            <a:pPr algn="just">
              <a:lnSpc>
                <a:spcPct val="80000"/>
              </a:lnSpc>
              <a:spcBef>
                <a:spcPts val="1000"/>
              </a:spcBef>
            </a:pPr>
            <a:r>
              <a:rPr lang="fr-FR" sz="1200" b="0"/>
              <a:t>Lorsque les travailleurs sont isolés les uns des autres, la représentation collective et la négociation collective/le dialogue social, qui sont essentiels pour la sécurité et la santé au travail, sont empêchés.</a:t>
            </a:r>
          </a:p>
          <a:p>
            <a:pPr algn="just">
              <a:lnSpc>
                <a:spcPct val="80000"/>
              </a:lnSpc>
              <a:spcBef>
                <a:spcPts val="1000"/>
              </a:spcBef>
            </a:pPr>
            <a:endParaRPr lang="en-GB" sz="1200" b="0" dirty="0"/>
          </a:p>
          <a:p>
            <a:pPr algn="just">
              <a:lnSpc>
                <a:spcPct val="80000"/>
              </a:lnSpc>
              <a:spcBef>
                <a:spcPts val="1000"/>
              </a:spcBef>
            </a:pPr>
            <a:r>
              <a:rPr lang="fr-FR" sz="1200" b="0"/>
              <a:t>La gestion des travailleurs fondée sur l’IA devrait être conçue, mise en œuvre et gérée de manière transparente, compréhensible et responsabilisante, afin de garantir l’égalité des travailleurs en matière d’accès à l’information et de participation.</a:t>
            </a:r>
          </a:p>
          <a:p>
            <a:pPr algn="just">
              <a:lnSpc>
                <a:spcPct val="80000"/>
              </a:lnSpc>
              <a:spcBef>
                <a:spcPts val="1000"/>
              </a:spcBef>
            </a:pPr>
            <a:endParaRPr lang="en-GB" sz="1200" b="0" dirty="0"/>
          </a:p>
          <a:p>
            <a:pPr algn="just">
              <a:lnSpc>
                <a:spcPct val="80000"/>
              </a:lnSpc>
              <a:spcBef>
                <a:spcPts val="1000"/>
              </a:spcBef>
            </a:pPr>
            <a:r>
              <a:rPr lang="fr-FR" sz="1200" b="0"/>
              <a:t>La cogouvernance de la gestion des travailleurs fondée sur l’IA doit être garantie.</a:t>
            </a:r>
          </a:p>
          <a:p>
            <a:pPr algn="just">
              <a:lnSpc>
                <a:spcPct val="80000"/>
              </a:lnSpc>
              <a:spcBef>
                <a:spcPts val="1000"/>
              </a:spcBef>
            </a:pPr>
            <a:endParaRPr lang="en-GB" sz="1200" b="0"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11</a:t>
            </a:fld>
            <a:endParaRPr lang="en-GB"/>
          </a:p>
        </p:txBody>
      </p:sp>
    </p:spTree>
    <p:extLst>
      <p:ext uri="{BB962C8B-B14F-4D97-AF65-F5344CB8AC3E}">
        <p14:creationId xmlns:p14="http://schemas.microsoft.com/office/powerpoint/2010/main" val="285527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a:effectLst/>
                <a:latin typeface="Aptos" panose="020B0004020202020204" pitchFamily="34" charset="0"/>
                <a:ea typeface="Aptos"/>
                <a:cs typeface="Aptos" panose="020B0004020202020204" pitchFamily="34" charset="0"/>
              </a:rPr>
              <a:t>Les systèmes de gestion des travailleurs fondée sur l’IA améliorent la prévision de la demande, la planification des équipes et l’affectation des tâches en fonction des capacités des travailleurs, contribuant ainsi à la sécurité, à la santé et au bien-être de ces derniers.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ptos" panose="020B0004020202020204" pitchFamily="34" charset="0"/>
              <a:ea typeface="Aptos" panose="020B0004020202020204" pitchFamily="34" charset="0"/>
              <a:cs typeface="Aptos" panose="020B0004020202020204" pitchFamily="34" charset="0"/>
            </a:endParaRPr>
          </a:p>
          <a:p>
            <a:pPr>
              <a:lnSpc>
                <a:spcPct val="116000"/>
              </a:lnSpc>
              <a:spcBef>
                <a:spcPts val="1200"/>
              </a:spcBef>
              <a:spcAft>
                <a:spcPts val="1200"/>
              </a:spcAft>
            </a:pPr>
            <a:r>
              <a:rPr lang="fr-FR" sz="1800">
                <a:effectLst/>
                <a:latin typeface="Aptos" panose="020B0004020202020204" pitchFamily="34" charset="0"/>
                <a:ea typeface="Aptos"/>
                <a:cs typeface="Aptos" panose="020B0004020202020204" pitchFamily="34" charset="0"/>
              </a:rPr>
              <a:t>Par exemple, une entreprise italienne qui produit des pièces pour l’industrie automobile a mis en œuvre la gestion des travailleurs fondée sur l’IA dans les domaines de la production, de la maintenance et de la logistique, ce qui a conduit à l’accroissement de la productivité, à la réduction du stress et à l’amélioration de l’équilibre entre vie professionnelle et vie privée. Le système de gestion des travailleurs fondée sur l’IA aide les opérateurs qualifiés à gérer le processus et à s’adapter aux changements en utilisant des données en temps réel et l’attribution automatisée des tâches.</a:t>
            </a:r>
          </a:p>
          <a:p>
            <a:pPr>
              <a:lnSpc>
                <a:spcPct val="116000"/>
              </a:lnSpc>
              <a:spcBef>
                <a:spcPts val="1200"/>
              </a:spcBef>
              <a:spcAft>
                <a:spcPts val="1200"/>
              </a:spcAft>
            </a:pPr>
            <a:endParaRPr lang="en-GB" sz="1800" dirty="0">
              <a:effectLst/>
              <a:latin typeface="Aptos" panose="020B0004020202020204" pitchFamily="34" charset="0"/>
              <a:ea typeface="MS Mincho" panose="02020609040205080304" pitchFamily="49" charset="-128"/>
              <a:cs typeface="Arial" panose="020B0604020202020204" pitchFamily="34" charset="0"/>
            </a:endParaRPr>
          </a:p>
          <a:p>
            <a:r>
              <a:rPr lang="fr-FR" sz="1800">
                <a:effectLst/>
                <a:latin typeface="Aptos" panose="020B0004020202020204" pitchFamily="34" charset="0"/>
                <a:ea typeface="Aptos"/>
                <a:cs typeface="Aptos" panose="020B0004020202020204" pitchFamily="34" charset="0"/>
              </a:rPr>
              <a:t>Un constructeur automobile belge a optimisé sa chaîne d’assemblage avec des systèmes de gestion des travailleurs fondée sur l’IA pour faire face aux risques pour la santé et la sécurité, en particulier lors des phases finales où des pièces sont assemblées sur des carrosseries de voitures fraîchement peintes. </a:t>
            </a:r>
          </a:p>
          <a:p>
            <a:r>
              <a:rPr lang="fr-FR" sz="1800">
                <a:effectLst/>
                <a:latin typeface="Aptos" panose="020B0004020202020204" pitchFamily="34" charset="0"/>
                <a:ea typeface="Aptos"/>
                <a:cs typeface="Aptos" panose="020B0004020202020204" pitchFamily="34" charset="0"/>
              </a:rPr>
              <a:t>Une formation approfondie et un suivi des données garantissent un équilibre entre l’efficacité, la qualité du travail et les considérations relatives à la sécurité et à la santé au travail, au bénéfice tant des opérateurs que des chefs d’équipe.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a:effectLst/>
                <a:latin typeface="Aptos" panose="020B0004020202020204" pitchFamily="34" charset="0"/>
                <a:ea typeface="Aptos"/>
                <a:cs typeface="Aptos" panose="020B0004020202020204" pitchFamily="34" charset="0"/>
              </a:rPr>
              <a:t>Ces cas concrets confirment que la participation des travailleurs, une politique en matière de SST et un système de gestion de la SST de qualité en place dans l’organisation, ainsi que la transparence en matière de collecte et d’utilisation des données sont des facteurs clés de réussite pour une utilisation sûre et saine des systèmes de gestion des travailleurs fondée sur l’IA.</a:t>
            </a:r>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12</a:t>
            </a:fld>
            <a:endParaRPr lang="en-GB"/>
          </a:p>
        </p:txBody>
      </p:sp>
    </p:spTree>
    <p:extLst>
      <p:ext uri="{BB962C8B-B14F-4D97-AF65-F5344CB8AC3E}">
        <p14:creationId xmlns:p14="http://schemas.microsoft.com/office/powerpoint/2010/main" val="3167815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13</a:t>
            </a:fld>
            <a:endParaRPr lang="en-GB"/>
          </a:p>
        </p:txBody>
      </p:sp>
    </p:spTree>
    <p:extLst>
      <p:ext uri="{BB962C8B-B14F-4D97-AF65-F5344CB8AC3E}">
        <p14:creationId xmlns:p14="http://schemas.microsoft.com/office/powerpoint/2010/main" val="1401984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14</a:t>
            </a:fld>
            <a:endParaRPr lang="en-GB"/>
          </a:p>
        </p:txBody>
      </p:sp>
    </p:spTree>
    <p:extLst>
      <p:ext uri="{BB962C8B-B14F-4D97-AF65-F5344CB8AC3E}">
        <p14:creationId xmlns:p14="http://schemas.microsoft.com/office/powerpoint/2010/main" val="3112641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cap="none" normalizeH="0" baseline="0" dirty="0">
                <a:ln>
                  <a:noFill/>
                </a:ln>
                <a:solidFill>
                  <a:srgbClr val="003399"/>
                </a:solidFill>
                <a:effectLst/>
                <a:uLnTx/>
                <a:uFillTx/>
                <a:latin typeface="Verdana" panose="020B0604030504040204" pitchFamily="34" charset="0"/>
                <a:ea typeface="Verdana"/>
                <a:cs typeface="+mj-cs"/>
              </a:rPr>
              <a:t>Directive 89/391/CEE – la directive-cadre: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cap="none" normalizeH="0" baseline="0" dirty="0">
                <a:ln>
                  <a:noFill/>
                </a:ln>
                <a:solidFill>
                  <a:srgbClr val="003399"/>
                </a:solidFill>
                <a:effectLst/>
                <a:uLnTx/>
                <a:uFillTx/>
                <a:latin typeface="Verdana" panose="020B0604030504040204" pitchFamily="34" charset="0"/>
                <a:ea typeface="Verdana"/>
                <a:cs typeface="+mj-cs"/>
              </a:rPr>
              <a:t>«L’employeur est obligé d’assurer la sécurité et la santé des travailleurs dans tous les aspects liés au travail.»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dirty="0">
                <a:ln>
                  <a:noFill/>
                </a:ln>
                <a:solidFill>
                  <a:srgbClr val="003399"/>
                </a:solidFill>
                <a:effectLst/>
                <a:uLnTx/>
                <a:uFillTx/>
                <a:latin typeface="Verdana" panose="020B0604030504040204" pitchFamily="34" charset="0"/>
                <a:ea typeface="Verdana"/>
                <a:cs typeface="+mj-cs"/>
              </a:rPr>
              <a:t>Soutenue par des directives plus spécifiques sur les équipements de travail, les équipements à écran de visualisation, les environnements de travail spécifiques, les dangers spécifiques et les groupes de travailleurs spécifiques.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dirty="0">
              <a:ln>
                <a:noFill/>
              </a:ln>
              <a:solidFill>
                <a:srgbClr val="003399"/>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cap="none" normalizeH="0" baseline="0" dirty="0">
                <a:ln>
                  <a:noFill/>
                </a:ln>
                <a:solidFill>
                  <a:srgbClr val="003399"/>
                </a:solidFill>
                <a:effectLst/>
                <a:uLnTx/>
                <a:uFillTx/>
                <a:latin typeface="Verdana" panose="020B0604030504040204" pitchFamily="34" charset="0"/>
                <a:ea typeface="Verdana"/>
                <a:cs typeface="+mj-cs"/>
              </a:rPr>
              <a:t>Règlement sur l’IA – aspects pertinents pour la gestion des travailleurs fondée sur l’IA et la SST: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dirty="0">
                <a:ln>
                  <a:noFill/>
                </a:ln>
                <a:solidFill>
                  <a:srgbClr val="003399"/>
                </a:solidFill>
                <a:effectLst/>
                <a:uLnTx/>
                <a:uFillTx/>
                <a:latin typeface="Verdana" panose="020B0604030504040204" pitchFamily="34" charset="0"/>
                <a:ea typeface="Verdana"/>
                <a:cs typeface="+mj-cs"/>
              </a:rPr>
              <a:t>- Sécurité du déploiement des systèmes d’IA, en interdisant certains d’entre eux et en classant d’autres comme «à haut risque», en exigeant davantage de garanties relativement à leur conception, à leur développement et à leur utilisation.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dirty="0">
                <a:ln>
                  <a:noFill/>
                </a:ln>
                <a:solidFill>
                  <a:srgbClr val="003399"/>
                </a:solidFill>
                <a:effectLst/>
                <a:uLnTx/>
                <a:uFillTx/>
                <a:latin typeface="Verdana" panose="020B0604030504040204" pitchFamily="34" charset="0"/>
                <a:ea typeface="Verdana"/>
                <a:cs typeface="+mj-cs"/>
              </a:rPr>
              <a:t>- La proposition de liste des systèmes «à haut risque» comprend les systèmes d’IA utilisés pour le recrutement ou la sélection des travailleurs, et les systèmes d’IA utilisés pour prendre des décisions sur la promotion et la résiliation des relations professionnelles contractuelles, pour l’attribution des tâches, ainsi que pour le suivi et l’évaluation des performances et du comportement des travailleurs.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dirty="0">
                <a:ln>
                  <a:noFill/>
                </a:ln>
                <a:solidFill>
                  <a:srgbClr val="003399"/>
                </a:solidFill>
                <a:effectLst/>
                <a:uLnTx/>
                <a:uFillTx/>
                <a:latin typeface="Verdana" panose="020B0604030504040204" pitchFamily="34" charset="0"/>
                <a:ea typeface="Verdana"/>
                <a:cs typeface="+mj-cs"/>
              </a:rPr>
              <a:t>- Propose de se conformer aux exigences obligatoires applicables aux systèmes d’IA à haut risque, par exemple en établissant et en maintenant des systèmes de gestion des risques tout au long du cycle de vie des systèmes d’IA, en entraînant ces systèmes avec un contrôle humain.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dirty="0">
              <a:ln>
                <a:noFill/>
              </a:ln>
              <a:solidFill>
                <a:srgbClr val="003399"/>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cap="none" normalizeH="0" baseline="0" dirty="0">
                <a:ln>
                  <a:noFill/>
                </a:ln>
                <a:solidFill>
                  <a:srgbClr val="003399"/>
                </a:solidFill>
                <a:effectLst/>
                <a:uLnTx/>
                <a:uFillTx/>
                <a:latin typeface="Verdana" panose="020B0604030504040204" pitchFamily="34" charset="0"/>
                <a:ea typeface="Verdana"/>
                <a:cs typeface="+mj-cs"/>
              </a:rPr>
              <a:t>Directive relative à l’amélioration des conditions de travail dans le cadre du travail via une plateforme numérique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dirty="0">
                <a:ln>
                  <a:noFill/>
                </a:ln>
                <a:solidFill>
                  <a:srgbClr val="003399"/>
                </a:solidFill>
                <a:effectLst/>
                <a:uLnTx/>
                <a:uFillTx/>
                <a:latin typeface="Verdana" panose="020B0604030504040204" pitchFamily="34" charset="0"/>
                <a:ea typeface="Verdana"/>
                <a:cs typeface="+mj-cs"/>
              </a:rPr>
              <a:t>Les travailleurs ne peuvent pas être licenciés sur la base d’une décision prise par un algorithme (contrôle humain)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dirty="0">
                <a:ln>
                  <a:noFill/>
                </a:ln>
                <a:solidFill>
                  <a:srgbClr val="003399"/>
                </a:solidFill>
                <a:effectLst/>
                <a:uLnTx/>
                <a:uFillTx/>
                <a:latin typeface="Verdana" panose="020B0604030504040204" pitchFamily="34" charset="0"/>
                <a:ea typeface="Verdana"/>
                <a:cs typeface="+mj-cs"/>
              </a:rPr>
              <a:t>Les données des travailleurs doivent être mieux protégées (pas de collecte de certains types de données à caractère personnel)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dirty="0">
              <a:ln>
                <a:noFill/>
              </a:ln>
              <a:solidFill>
                <a:srgbClr val="003399"/>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cap="none" normalizeH="0" baseline="0" dirty="0">
                <a:ln>
                  <a:noFill/>
                </a:ln>
                <a:solidFill>
                  <a:srgbClr val="003399"/>
                </a:solidFill>
                <a:effectLst/>
                <a:uLnTx/>
                <a:uFillTx/>
                <a:latin typeface="Verdana" panose="020B0604030504040204" pitchFamily="34" charset="0"/>
                <a:ea typeface="Verdana"/>
                <a:cs typeface="+mj-cs"/>
              </a:rPr>
              <a:t>Règlement général sur la protection des données (RGPD)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dirty="0">
                <a:ln>
                  <a:noFill/>
                </a:ln>
                <a:solidFill>
                  <a:srgbClr val="003399"/>
                </a:solidFill>
                <a:effectLst/>
                <a:uLnTx/>
                <a:uFillTx/>
                <a:latin typeface="Verdana" panose="020B0604030504040204" pitchFamily="34" charset="0"/>
                <a:ea typeface="Verdana"/>
                <a:cs typeface="+mj-cs"/>
              </a:rPr>
              <a:t>Il comprend des dispositions détaillées empêchant les organisations d’utiliser abusivement des données privées. Selon son article 22: «La personne concernée a le droit de ne pas faire l’objet d’«une </a:t>
            </a:r>
            <a:r>
              <a:rPr kumimoji="0" lang="fr-FR" sz="1200" b="0" i="0" u="sng" strike="noStrike" cap="none" normalizeH="0" baseline="0" dirty="0">
                <a:ln>
                  <a:noFill/>
                </a:ln>
                <a:solidFill>
                  <a:srgbClr val="003399"/>
                </a:solidFill>
                <a:effectLst/>
                <a:uLnTx/>
                <a:uFillTx/>
                <a:latin typeface="Verdana" panose="020B0604030504040204" pitchFamily="34" charset="0"/>
                <a:ea typeface="Verdana"/>
                <a:cs typeface="+mj-cs"/>
              </a:rPr>
              <a:t>décision fondée exclusivement sur un traitement automatisé, la concernant ou l'affectant de manière significative de façon similaire</a:t>
            </a:r>
            <a:r>
              <a:rPr kumimoji="0" lang="fr-FR" sz="1200" b="0" i="0" u="none" strike="noStrike" cap="none" normalizeH="0" baseline="0" dirty="0">
                <a:ln>
                  <a:noFill/>
                </a:ln>
                <a:solidFill>
                  <a:srgbClr val="003399"/>
                </a:solidFill>
                <a:effectLst/>
                <a:uLnTx/>
                <a:uFillTx/>
                <a:latin typeface="Verdana" panose="020B0604030504040204" pitchFamily="34" charset="0"/>
                <a:ea typeface="Verdana"/>
                <a:cs typeface="+mj-cs"/>
              </a:rPr>
              <a:t>, y compris </a:t>
            </a:r>
            <a:r>
              <a:rPr kumimoji="0" lang="fr-FR" sz="1200" b="0" i="0" u="sng" strike="noStrike" cap="none" normalizeH="0" baseline="0" dirty="0">
                <a:ln>
                  <a:noFill/>
                </a:ln>
                <a:solidFill>
                  <a:srgbClr val="003399"/>
                </a:solidFill>
                <a:effectLst/>
                <a:uLnTx/>
                <a:uFillTx/>
                <a:latin typeface="Verdana" panose="020B0604030504040204" pitchFamily="34" charset="0"/>
                <a:ea typeface="Verdana"/>
                <a:cs typeface="+mj-cs"/>
              </a:rPr>
              <a:t>le profilage</a:t>
            </a:r>
            <a:r>
              <a:rPr kumimoji="0" lang="fr-FR" sz="1200" b="0" i="0" u="none" strike="noStrike" cap="none" normalizeH="0" baseline="0" dirty="0">
                <a:ln>
                  <a:noFill/>
                </a:ln>
                <a:solidFill>
                  <a:srgbClr val="003399"/>
                </a:solidFill>
                <a:effectLst/>
                <a:uLnTx/>
                <a:uFillTx/>
                <a:latin typeface="Verdana" panose="020B0604030504040204" pitchFamily="34" charset="0"/>
                <a:ea typeface="Verdana"/>
                <a:cs typeface="+mj-cs"/>
              </a:rPr>
              <a:t>, produisant </a:t>
            </a:r>
            <a:r>
              <a:rPr kumimoji="0" lang="fr-FR" sz="1200" b="0" i="0" u="sng" strike="noStrike" cap="none" normalizeH="0" baseline="0" dirty="0">
                <a:ln>
                  <a:noFill/>
                </a:ln>
                <a:solidFill>
                  <a:srgbClr val="003399"/>
                </a:solidFill>
                <a:effectLst/>
                <a:uLnTx/>
                <a:uFillTx/>
                <a:latin typeface="Verdana" panose="020B0604030504040204" pitchFamily="34" charset="0"/>
                <a:ea typeface="Verdana"/>
                <a:cs typeface="+mj-cs"/>
              </a:rPr>
              <a:t>des effets juridiques</a:t>
            </a:r>
            <a:r>
              <a:rPr kumimoji="0" lang="fr-FR" sz="1200" b="0" i="0" u="none" strike="noStrike" cap="none" normalizeH="0" baseline="0" dirty="0">
                <a:ln>
                  <a:noFill/>
                </a:ln>
                <a:solidFill>
                  <a:srgbClr val="003399"/>
                </a:solidFill>
                <a:effectLst/>
                <a:uLnTx/>
                <a:uFillTx/>
                <a:latin typeface="Verdana" panose="020B0604030504040204" pitchFamily="34" charset="0"/>
                <a:ea typeface="Verdana"/>
                <a:cs typeface="+mj-cs"/>
              </a:rPr>
              <a:t> la concernant ou </a:t>
            </a:r>
            <a:r>
              <a:rPr kumimoji="0" lang="fr-FR" sz="1200" b="0" i="0" u="sng" strike="noStrike" cap="none" normalizeH="0" baseline="0" dirty="0">
                <a:ln>
                  <a:noFill/>
                </a:ln>
                <a:solidFill>
                  <a:srgbClr val="003399"/>
                </a:solidFill>
                <a:effectLst/>
                <a:uLnTx/>
                <a:uFillTx/>
                <a:latin typeface="Verdana" panose="020B0604030504040204" pitchFamily="34" charset="0"/>
                <a:ea typeface="Verdana"/>
                <a:cs typeface="+mj-cs"/>
              </a:rPr>
              <a:t>l’affectant de manière significative de façon similaire</a:t>
            </a:r>
            <a:r>
              <a:rPr kumimoji="0" lang="fr-FR" sz="1200" b="0" i="0" u="none" strike="noStrike" cap="none" normalizeH="0" baseline="0" dirty="0">
                <a:ln>
                  <a:noFill/>
                </a:ln>
                <a:solidFill>
                  <a:srgbClr val="003399"/>
                </a:solidFill>
                <a:effectLst/>
                <a:uLnTx/>
                <a:uFillTx/>
                <a:latin typeface="Verdana" panose="020B0604030504040204" pitchFamily="34" charset="0"/>
                <a:ea typeface="Verdana"/>
                <a:cs typeface="+mj-cs"/>
              </a:rPr>
              <a:t>».</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349F1-900B-4850-AD35-DCDA59EBF81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616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70652" rtl="0" eaLnBrk="1" fontAlgn="auto" latinLnBrk="0" hangingPunct="1">
              <a:lnSpc>
                <a:spcPct val="100000"/>
              </a:lnSpc>
              <a:spcBef>
                <a:spcPts val="0"/>
              </a:spcBef>
              <a:spcAft>
                <a:spcPts val="0"/>
              </a:spcAft>
              <a:buClrTx/>
              <a:buSzTx/>
              <a:buFontTx/>
              <a:buNone/>
              <a:tabLst/>
              <a:defRPr/>
            </a:pPr>
            <a:r>
              <a:rPr lang="fr-FR">
                <a:solidFill>
                  <a:schemeClr val="tx1"/>
                </a:solidFill>
              </a:rPr>
              <a:t>Compte tenu de la nature évolutive des systèmes d’IA, l’évaluation des risques sur le lieu de travail doit être dynamique.</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fr-FR">
                <a:solidFill>
                  <a:schemeClr val="tx1"/>
                </a:solidFill>
              </a:rPr>
              <a:t>La gestion des travailleurs fondée sur l’IA devrait être conçue, mise en œuvre et gérée de manière transparente, compréhensible et responsabilisante, afin de garantir l’égalité des travailleurs en matière d’accès à l’information et de participation.</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fr-FR">
                <a:solidFill>
                  <a:schemeClr val="tx1"/>
                </a:solidFill>
              </a:rPr>
              <a:t>La collecte de données doit être mise en balance avec les droits au respect de la vie privée ainsi qu’à la sécurité et à la santé.</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F59C5-5936-4949-8E77-5197DDFA0B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590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5D1725-20D8-470E-9E4C-7C859C871E69}" type="slidenum">
              <a:rPr lang="en-GB" smtClean="0"/>
              <a:t>17</a:t>
            </a:fld>
            <a:endParaRPr lang="en-GB"/>
          </a:p>
        </p:txBody>
      </p:sp>
    </p:spTree>
    <p:extLst>
      <p:ext uri="{BB962C8B-B14F-4D97-AF65-F5344CB8AC3E}">
        <p14:creationId xmlns:p14="http://schemas.microsoft.com/office/powerpoint/2010/main" val="686739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5D1725-20D8-470E-9E4C-7C859C871E69}" type="slidenum">
              <a:rPr lang="en-GB" smtClean="0"/>
              <a:t>18</a:t>
            </a:fld>
            <a:endParaRPr lang="en-GB"/>
          </a:p>
        </p:txBody>
      </p:sp>
    </p:spTree>
    <p:extLst>
      <p:ext uri="{BB962C8B-B14F-4D97-AF65-F5344CB8AC3E}">
        <p14:creationId xmlns:p14="http://schemas.microsoft.com/office/powerpoint/2010/main" val="2784864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15C8A0-A96D-4DB3-B7AC-587BF1B268A0}" type="slidenum">
              <a:rPr lang="en-GB" smtClean="0"/>
              <a:t>2</a:t>
            </a:fld>
            <a:endParaRPr lang="en-GB"/>
          </a:p>
        </p:txBody>
      </p:sp>
    </p:spTree>
    <p:extLst>
      <p:ext uri="{BB962C8B-B14F-4D97-AF65-F5344CB8AC3E}">
        <p14:creationId xmlns:p14="http://schemas.microsoft.com/office/powerpoint/2010/main" val="717101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Les systèmes de gestion des travailleurs </a:t>
            </a:r>
            <a:r>
              <a:rPr lang="fr-FR" b="0">
                <a:ea typeface=""/>
              </a:rPr>
              <a:t>recueillent des données par le biais d’une grande variété de technologies numériques, souvent en temps réel, sur l’espace de travail, les travailleurs et le travail qu’ils </a:t>
            </a:r>
            <a:r>
              <a:rPr lang="fr-FR"/>
              <a:t>effectuent. Les données sont ensuite traitées par des algorithmes ou par l’IA, qui tirent des conclusions nouvelles </a:t>
            </a:r>
            <a:r>
              <a:rPr lang="fr-FR">
                <a:latin typeface="Arial" panose="020B0604020202020204" pitchFamily="34" charset="0"/>
                <a:cs typeface="Arial" panose="020B0604020202020204" pitchFamily="34" charset="0"/>
              </a:rPr>
              <a:t>permettant de faire des recommandations et des prédictions et de prendre des décisions sur la gestion des travailleurs. Celles-ci sont ensuite communiquées à d’autres systèmes numériques (processus décisionnel automatisé, soumis à réglementation) ou à des acteurs humains (processus décisionnel semi-automatisé), </a:t>
            </a:r>
            <a:r>
              <a:rPr lang="fr-FR"/>
              <a:t>tels que les responsables des ressources humaines, les employeurs, les supérieurs hiérarchiques, parfois les travailleurs, </a:t>
            </a:r>
            <a:r>
              <a:rPr lang="fr-FR">
                <a:latin typeface="Arial" panose="020B0604020202020204" pitchFamily="34" charset="0"/>
                <a:ea typeface="Arial"/>
                <a:cs typeface="Arial" panose="020B0604020202020204" pitchFamily="34" charset="0"/>
              </a:rPr>
              <a:t>qui les mettent à exécution pour gérer les travailleurs dans le but d’améliorer l’organisation du travail, la productivité, la gestion des ressources humaines, les performances des travailleurs, leur motivation et, éventuellement, leur sécurité, leur santé et leur bien-être.</a:t>
            </a:r>
            <a:r>
              <a:rPr lang="fr-FR" i="1">
                <a:latin typeface="Arial" panose="020B0604020202020204" pitchFamily="34" charset="0"/>
                <a:ea typeface="Arial"/>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003399"/>
              </a:solidFill>
            </a:endParaRPr>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3</a:t>
            </a:fld>
            <a:endParaRPr lang="en-GB"/>
          </a:p>
        </p:txBody>
      </p:sp>
    </p:spTree>
    <p:extLst>
      <p:ext uri="{BB962C8B-B14F-4D97-AF65-F5344CB8AC3E}">
        <p14:creationId xmlns:p14="http://schemas.microsoft.com/office/powerpoint/2010/main" val="2643477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b="0">
                <a:cs typeface="Arial" panose="020B0604020202020204" pitchFamily="34" charset="0"/>
              </a:rPr>
              <a:t>Exemple nº 1: L’outil d’IA mesure la rapidité avec laquelle les travailleurs accomplissent leurs tâches et propose des moyens pour accélérer la réalisation de ces tâches.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a:cs typeface="Arial" panose="020B0604020202020204" pitchFamily="34" charset="0"/>
              </a:rPr>
              <a:t>Exemple nº 2: L’outil d’IA prévoit la demande des clients en se basant sur les prévisions météorologiques. Il formule des recommandations sur le nombre de travailleurs qui devraient constituer l’équipe de travail et sur les personnes qui devraient se voir confier des tâches particulières en fonction de leurs compétences et de leur expérience.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955349F1-900B-4850-AD35-DCDA59EBF816}" type="slidenum">
              <a:rPr lang="en-GB" smtClean="0"/>
              <a:t>4</a:t>
            </a:fld>
            <a:endParaRPr lang="en-GB"/>
          </a:p>
        </p:txBody>
      </p:sp>
    </p:spTree>
    <p:extLst>
      <p:ext uri="{BB962C8B-B14F-4D97-AF65-F5344CB8AC3E}">
        <p14:creationId xmlns:p14="http://schemas.microsoft.com/office/powerpoint/2010/main" val="1536248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Source: EU-OSHA, «Le pouls de la SST: la sécurité et la santé professionnelles sur les lieux de travail après la pandémie», 2022 (</a:t>
            </a:r>
            <a:r>
              <a:rPr lang="fr-FR">
                <a:hlinkClick r:id="rId3"/>
              </a:rPr>
              <a:t>https://osha.europa.eu/fr/facts-and-figures/osh-pulse-occupational-safety-and-health-post-pandemic-workplaces</a:t>
            </a:r>
            <a:r>
              <a:rPr lang="fr-FR"/>
              <a:t>).</a:t>
            </a:r>
          </a:p>
          <a:p>
            <a:endParaRPr lang="en-GB" dirty="0"/>
          </a:p>
          <a:p>
            <a:r>
              <a:rPr lang="fr-FR"/>
              <a:t>L’EU-OSHA a commandé l’enquête intitulée «Eurobaromètre Flash – Le pouls de la SST» dans le but d’obtenir un aperçu de la situation en matière de santé et de sécurité professionnelles (SST) sur les lieux de travail après la pandémie.</a:t>
            </a:r>
          </a:p>
          <a:p>
            <a:endParaRPr lang="en-GB" dirty="0"/>
          </a:p>
          <a:p>
            <a:r>
              <a:rPr lang="fr-FR"/>
              <a:t>Un échantillon représentatif de plus de 27 000 employés a été interrogé en avril et mai 2022 dans tous les pays de l’UE, ainsi qu’en Islande et en Norvège. Les questions portaient sur les tensions mentales et physiques auxquelles les travailleurs étaient confrontés et sur l’importance des mesures de SST sur leur lieu de travail.</a:t>
            </a:r>
          </a:p>
          <a:p>
            <a:endParaRPr lang="en-GB" dirty="0"/>
          </a:p>
          <a:p>
            <a:r>
              <a:rPr lang="fr-FR"/>
              <a:t>L’enquête portait également sur l’utilisation des technologies numériques dans un but professionnel et son incidence sur le bien-être des travailleurs.</a:t>
            </a:r>
          </a:p>
          <a:p>
            <a:endParaRPr lang="en-GB"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5</a:t>
            </a:fld>
            <a:endParaRPr lang="en-GB"/>
          </a:p>
        </p:txBody>
      </p:sp>
    </p:spTree>
    <p:extLst>
      <p:ext uri="{BB962C8B-B14F-4D97-AF65-F5344CB8AC3E}">
        <p14:creationId xmlns:p14="http://schemas.microsoft.com/office/powerpoint/2010/main" val="1332757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70652" rtl="0" eaLnBrk="1" fontAlgn="auto" latinLnBrk="0" hangingPunct="1">
              <a:lnSpc>
                <a:spcPct val="100000"/>
              </a:lnSpc>
              <a:spcBef>
                <a:spcPts val="0"/>
              </a:spcBef>
              <a:spcAft>
                <a:spcPts val="0"/>
              </a:spcAft>
              <a:buClrTx/>
              <a:buSzTx/>
              <a:buFontTx/>
              <a:buNone/>
              <a:tabLst/>
              <a:defRPr/>
            </a:pPr>
            <a:r>
              <a:rPr lang="fr-FR" sz="1200">
                <a:solidFill>
                  <a:schemeClr val="tx1"/>
                </a:solidFill>
                <a:latin typeface="Arial" panose="020B0604020202020204" pitchFamily="34" charset="0"/>
                <a:cs typeface="Arial" panose="020B0604020202020204" pitchFamily="34" charset="0"/>
              </a:rPr>
              <a:t>Selon les</a:t>
            </a:r>
            <a:r>
              <a:rPr lang="fr-FR" sz="1200" b="0">
                <a:solidFill>
                  <a:schemeClr val="tx1"/>
                </a:solidFill>
                <a:latin typeface="Arial" panose="020B0604020202020204" pitchFamily="34" charset="0"/>
                <a:cs typeface="Arial" panose="020B0604020202020204" pitchFamily="34" charset="0"/>
              </a:rPr>
              <a:t> recherches menées par l’EU-OSHA, les grandes entreprises sont plus susceptibles d’employer des technologies liées à la gestion des travailleurs fondée sur l’IA que des entreprises plus petites en raison de leur besoin de gérer, et souvent de contrôler, une main-d’œuvre nombreuse. </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Arial" panose="020B0604020202020204" pitchFamily="34" charset="0"/>
              <a:cs typeface="Arial" panose="020B0604020202020204" pitchFamily="34" charset="0"/>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fr-FR" sz="1200" b="0">
                <a:solidFill>
                  <a:schemeClr val="tx1"/>
                </a:solidFill>
                <a:latin typeface="Arial" panose="020B0604020202020204" pitchFamily="34" charset="0"/>
                <a:cs typeface="Arial" panose="020B0604020202020204" pitchFamily="34" charset="0"/>
              </a:rPr>
              <a:t>La gestion des travailleurs fondée sur l’IA semble être plus fréquemment utilisée dans les secteurs où les emplois comportent de nombreuses tâches routinières manuelles ou répétitives. </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Arial" panose="020B0604020202020204" pitchFamily="34" charset="0"/>
              <a:cs typeface="Arial" panose="020B0604020202020204" pitchFamily="34" charset="0"/>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fr-FR" sz="1200" b="0">
                <a:solidFill>
                  <a:schemeClr val="tx1"/>
                </a:solidFill>
                <a:latin typeface="Arial" panose="020B0604020202020204" pitchFamily="34" charset="0"/>
                <a:cs typeface="Arial" panose="020B0604020202020204" pitchFamily="34" charset="0"/>
              </a:rPr>
              <a:t>Elle est plus fréquemment utilisée pour les travailleurs manuels qui effectuent de nombreuses tâches routinières, par exemple dans les secteurs du transport et de l’entreposage, de l’industrie manufacturière, des soins de santé, du nettoyage professionnel, etc.</a:t>
            </a:r>
          </a:p>
          <a:p>
            <a:pPr marL="0" marR="0" lvl="0" indent="0" algn="l" defTabSz="970652" rtl="0" eaLnBrk="1" fontAlgn="auto" latinLnBrk="0" hangingPunct="1">
              <a:lnSpc>
                <a:spcPct val="100000"/>
              </a:lnSpc>
              <a:spcBef>
                <a:spcPts val="0"/>
              </a:spcBef>
              <a:spcAft>
                <a:spcPts val="0"/>
              </a:spcAft>
              <a:buClrTx/>
              <a:buSzTx/>
              <a:buFontTx/>
              <a:buNone/>
              <a:tabLst/>
              <a:defRPr/>
            </a:pPr>
            <a:r>
              <a:rPr lang="fr-FR" sz="1200" b="0">
                <a:solidFill>
                  <a:schemeClr val="tx1"/>
                </a:solidFill>
                <a:latin typeface="Arial" panose="020B0604020202020204" pitchFamily="34" charset="0"/>
                <a:cs typeface="Arial" panose="020B0604020202020204" pitchFamily="34" charset="0"/>
              </a:rPr>
              <a:t> </a:t>
            </a:r>
          </a:p>
          <a:p>
            <a:pPr defTabSz="970652">
              <a:defRPr/>
            </a:pPr>
            <a:r>
              <a:rPr lang="fr-FR" sz="1200" b="0">
                <a:solidFill>
                  <a:schemeClr val="tx1"/>
                </a:solidFill>
                <a:latin typeface="Arial" panose="020B0604020202020204" pitchFamily="34" charset="0"/>
                <a:cs typeface="Arial" panose="020B0604020202020204" pitchFamily="34" charset="0"/>
              </a:rPr>
              <a:t>Toutefois, les professions intellectuelles, en particulier celles qui impliquent des tâches plus routinières, sont également soumises à la gestion des travailleurs fondée sur l’IA. Il s’agit, par exemple, de personnes travaillant dans le secteur bancaire ou dans des centres d’appel, des télétravailleurs, etc.</a:t>
            </a:r>
          </a:p>
        </p:txBody>
      </p:sp>
      <p:sp>
        <p:nvSpPr>
          <p:cNvPr id="4" name="Slide Number Placeholder 3"/>
          <p:cNvSpPr>
            <a:spLocks noGrp="1"/>
          </p:cNvSpPr>
          <p:nvPr>
            <p:ph type="sldNum" sz="quarter" idx="10"/>
          </p:nvPr>
        </p:nvSpPr>
        <p:spPr/>
        <p:txBody>
          <a:bodyPr/>
          <a:lstStyle/>
          <a:p>
            <a:fld id="{955349F1-900B-4850-AD35-DCDA59EBF816}" type="slidenum">
              <a:rPr lang="en-GB" smtClean="0"/>
              <a:t>6</a:t>
            </a:fld>
            <a:endParaRPr lang="en-GB"/>
          </a:p>
        </p:txBody>
      </p:sp>
    </p:spTree>
    <p:extLst>
      <p:ext uri="{BB962C8B-B14F-4D97-AF65-F5344CB8AC3E}">
        <p14:creationId xmlns:p14="http://schemas.microsoft.com/office/powerpoint/2010/main" val="4175701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fr-FR" dirty="0">
                <a:effectLst/>
              </a:rPr>
              <a:t>Source:</a:t>
            </a:r>
            <a:r>
              <a:rPr lang="fr-FR" dirty="0"/>
              <a:t> EU-OSHA, «Troisième enquête européenne des entreprises sur les risques nouveaux et émergents» (ESENER 3), 2019. Disponible à l’adresse suivante: </a:t>
            </a:r>
            <a:r>
              <a:rPr lang="fr-FR" u="sng" dirty="0"/>
              <a:t>https://osha.europa.eu/en/publications/esener-2019-overview-report-how-european-workplaces-manage-safety-and-health</a:t>
            </a:r>
          </a:p>
          <a:p>
            <a:endParaRPr lang="en-US" dirty="0"/>
          </a:p>
          <a:p>
            <a:r>
              <a:rPr lang="fr-FR" dirty="0">
                <a:latin typeface="Arial"/>
                <a:ea typeface="Arial"/>
                <a:cs typeface="Arial"/>
              </a:rPr>
              <a:t>Données pondérées (poids: </a:t>
            </a:r>
            <a:r>
              <a:rPr lang="fr-FR" dirty="0" err="1">
                <a:latin typeface="Arial"/>
                <a:ea typeface="Arial"/>
                <a:cs typeface="Arial"/>
              </a:rPr>
              <a:t>estex</a:t>
            </a:r>
            <a:r>
              <a:rPr lang="fr-FR" dirty="0">
                <a:latin typeface="Arial"/>
                <a:ea typeface="Arial"/>
                <a:cs typeface="Arial"/>
              </a:rPr>
              <a:t>)</a:t>
            </a: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601767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Source: EU-OSHA, «Le pouls de la SST: la sécurité et la santé professionnelles sur les lieux de travail après la pandémie», 2022 (</a:t>
            </a:r>
            <a:r>
              <a:rPr lang="fr-FR">
                <a:hlinkClick r:id="rId3"/>
              </a:rPr>
              <a:t>https://osha.europa.eu/fr/facts-and-figures/osh-pulse-occupational-safety-and-health-post-pandemic-workplaces</a:t>
            </a:r>
            <a:r>
              <a:rPr lang="fr-FR"/>
              <a:t>).</a:t>
            </a:r>
          </a:p>
          <a:p>
            <a:endParaRPr lang="en-GB"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8</a:t>
            </a:fld>
            <a:endParaRPr lang="en-GB"/>
          </a:p>
        </p:txBody>
      </p:sp>
    </p:spTree>
    <p:extLst>
      <p:ext uri="{BB962C8B-B14F-4D97-AF65-F5344CB8AC3E}">
        <p14:creationId xmlns:p14="http://schemas.microsoft.com/office/powerpoint/2010/main" val="2888697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a:t>La surveillance, la direction et le contrôle constants entraînent une augmentation de la microgestion, qui est un facteur de risque connu contribuant au stress lié au travail. L’augmentation du contrôle et de l’évaluation des performances est également utilisée pour inciter et sanctionner/discipliner les travailleurs.</a:t>
            </a:r>
          </a:p>
          <a:p>
            <a:endParaRPr lang="en-GB" sz="1200" dirty="0"/>
          </a:p>
          <a:p>
            <a:r>
              <a:rPr lang="fr-FR" sz="1200"/>
              <a:t>Selon l’enquête ESENER-2019, l’augmentation de l’intensité du travail ou des contraintes de temps est la conséquence sur la sécurité et la santé des travailleurs la plus souvent évoquée par les établissements utilisant les technologies numériques pour contrôler les performances des travailleurs. Ainsi, les travailleurs peuvent ne pas être en mesure de prendre des (mini-)pauses lorsqu’ils en ont besoin, ce qui entraîne du stress, de la fatigue et des risques accrus d’accidents, de troubles musculosquelettiques, etc.</a:t>
            </a:r>
          </a:p>
          <a:p>
            <a:endParaRPr lang="en-GB" sz="1200" dirty="0"/>
          </a:p>
          <a:p>
            <a:r>
              <a:rPr lang="fr-FR" sz="1200"/>
              <a:t>Réduction des interactions humaines: les cadres jouent un rôle clé dans l’atténuation du stress dans les emplois caractérisés par des exigences élevées et un faible contrôle sur son travail (modèle «demande-latitude-soutien» de Karasek).</a:t>
            </a:r>
          </a:p>
          <a:p>
            <a:endParaRPr lang="en-GB" sz="1200" dirty="0"/>
          </a:p>
          <a:p>
            <a:r>
              <a:rPr lang="fr-FR" sz="1200"/>
              <a:t>Le manque de transparence sur le fonctionnement et l’utilisation de la gestion des travailleurs fondée sur l’IA entraîne un déséquilibre en matière d’information et de pouvoir, ce qui rend la participation des travailleurs très difficile dans la pratique. La gestion des travailleurs fondée sur l’IA devrait être conçue, mise en œuvre et gérée de manière transparente, compréhensible et responsabilisante, afin de garantir l’égalité des travailleurs en matière d’accès à l’information et de participation. </a:t>
            </a:r>
          </a:p>
          <a:p>
            <a:endParaRPr lang="en-GB" sz="1200" dirty="0"/>
          </a:p>
          <a:p>
            <a:r>
              <a:rPr lang="fr-FR" sz="1200"/>
              <a:t>Résultats en matière de SST associés à la gestion des travailleurs fondée sur l’IA trouvés dans la littérature: stress, fatigue, épuisement, anxiété, épuisement professionnel, troubles musculosquelettiques, troubles cardiovasculaires, troubles du système urinaire, accidents.</a:t>
            </a:r>
          </a:p>
          <a:p>
            <a:endParaRPr lang="en-GB" sz="1200" dirty="0"/>
          </a:p>
          <a:p>
            <a:endParaRPr lang="en-GB" dirty="0"/>
          </a:p>
        </p:txBody>
      </p:sp>
      <p:sp>
        <p:nvSpPr>
          <p:cNvPr id="4" name="Slide Number Placeholder 3"/>
          <p:cNvSpPr>
            <a:spLocks noGrp="1"/>
          </p:cNvSpPr>
          <p:nvPr>
            <p:ph type="sldNum" sz="quarter" idx="10"/>
          </p:nvPr>
        </p:nvSpPr>
        <p:spPr/>
        <p:txBody>
          <a:bodyPr/>
          <a:lstStyle/>
          <a:p>
            <a:fld id="{955349F1-900B-4850-AD35-DCDA59EBF816}" type="slidenum">
              <a:rPr lang="en-GB" smtClean="0"/>
              <a:t>9</a:t>
            </a:fld>
            <a:endParaRPr lang="en-GB"/>
          </a:p>
        </p:txBody>
      </p:sp>
    </p:spTree>
    <p:extLst>
      <p:ext uri="{BB962C8B-B14F-4D97-AF65-F5344CB8AC3E}">
        <p14:creationId xmlns:p14="http://schemas.microsoft.com/office/powerpoint/2010/main" val="30393464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7.jpg"/><Relationship Id="rId9" Type="http://schemas.openxmlformats.org/officeDocument/2006/relationships/image" Target="../media/image19.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2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4174997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99725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955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3" name="Picture 2">
            <a:extLst>
              <a:ext uri="{FF2B5EF4-FFF2-40B4-BE49-F238E27FC236}">
                <a16:creationId xmlns:a16="http://schemas.microsoft.com/office/drawing/2014/main" id="{269BEED7-E7F7-3DDB-8053-55FB4F0EA07F}"/>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413645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78347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4" name="PORTADA-RESEARCH.png" descr="/Volumes/XRAID/Equipo Rojo/EU-OSHA/18-0115 PPT templates update/PNG/PORTADA-RESEARCH.png">
            <a:extLst>
              <a:ext uri="{FF2B5EF4-FFF2-40B4-BE49-F238E27FC236}">
                <a16:creationId xmlns:a16="http://schemas.microsoft.com/office/drawing/2014/main" id="{77E6E926-DF81-56E4-7960-21EB62553B4B}"/>
              </a:ext>
            </a:extLst>
          </p:cNvPr>
          <p:cNvPicPr>
            <a:picLocks/>
          </p:cNvPicPr>
          <p:nvPr userDrawn="1"/>
        </p:nvPicPr>
        <p:blipFill>
          <a:blip r:embed="rId6" r:link="rId7"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pic>
        <p:nvPicPr>
          <p:cNvPr id="6" name="Bild 2" descr="111004_EU-OSHA_PPT_Corporate logo.png">
            <a:extLst>
              <a:ext uri="{FF2B5EF4-FFF2-40B4-BE49-F238E27FC236}">
                <a16:creationId xmlns:a16="http://schemas.microsoft.com/office/drawing/2014/main" id="{836BEDC8-6D76-A2A3-E73D-08BA66B75225}"/>
              </a:ext>
            </a:extLst>
          </p:cNvPr>
          <p:cNvPicPr>
            <a:picLocks noChangeAspect="1"/>
          </p:cNvPicPr>
          <p:nvPr userDrawn="1"/>
        </p:nvPicPr>
        <p:blipFill>
          <a:blip r:embed="rId8" cstate="email">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7" name="Bild 4" descr="111004_EU-OSHA_PPT_EU logo.png">
            <a:extLst>
              <a:ext uri="{FF2B5EF4-FFF2-40B4-BE49-F238E27FC236}">
                <a16:creationId xmlns:a16="http://schemas.microsoft.com/office/drawing/2014/main" id="{CA7C11B4-B0C3-A3D8-DB32-61891DDB3105}"/>
              </a:ext>
            </a:extLst>
          </p:cNvPr>
          <p:cNvPicPr>
            <a:picLocks noChangeAspect="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8" name="Textplatzhalter 2">
            <a:extLst>
              <a:ext uri="{FF2B5EF4-FFF2-40B4-BE49-F238E27FC236}">
                <a16:creationId xmlns:a16="http://schemas.microsoft.com/office/drawing/2014/main" id="{0B366CF6-3CF0-FA94-1334-0FF7CBA53C07}"/>
              </a:ext>
            </a:extLst>
          </p:cNvPr>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spTree>
    <p:extLst>
      <p:ext uri="{BB962C8B-B14F-4D97-AF65-F5344CB8AC3E}">
        <p14:creationId xmlns:p14="http://schemas.microsoft.com/office/powerpoint/2010/main" val="2604731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fr-FR">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fr-FR">
                <a:solidFill>
                  <a:schemeClr val="tx2"/>
                </a:solidFill>
                <a:ea typeface=""/>
                <a:cs typeface="Trebuchet MS"/>
              </a:rPr>
              <a:t>Agence européenne pour la sécurité et la santé au travail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fr-FR" sz="2400" b="1">
                <a:solidFill>
                  <a:schemeClr val="tx2"/>
                </a:solidFill>
                <a:ea typeface=""/>
              </a:rPr>
              <a:t>MERCI!</a:t>
            </a:r>
          </a:p>
        </p:txBody>
      </p:sp>
    </p:spTree>
    <p:extLst>
      <p:ext uri="{BB962C8B-B14F-4D97-AF65-F5344CB8AC3E}">
        <p14:creationId xmlns:p14="http://schemas.microsoft.com/office/powerpoint/2010/main" val="878625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33138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26561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334410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98896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3895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486403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620158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68255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3140316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3"/>
          <a:srcRect/>
          <a:stretch>
            <a:fillRect/>
          </a:stretch>
        </p:blipFill>
        <p:spPr bwMode="auto">
          <a:xfrm>
            <a:off x="4341457" y="4432842"/>
            <a:ext cx="461083" cy="303608"/>
          </a:xfrm>
          <a:prstGeom prst="rect">
            <a:avLst/>
          </a:prstGeom>
          <a:noFill/>
          <a:ln w="9525">
            <a:noFill/>
            <a:miter lim="800000"/>
            <a:headEnd/>
            <a:tailEnd/>
          </a:ln>
        </p:spPr>
      </p:pic>
      <p:pic>
        <p:nvPicPr>
          <p:cNvPr id="20" name="imagen-portada-EUOSHA-2013-16-9.png"/>
          <p:cNvPicPr>
            <a:picLocks noChangeAspect="1"/>
          </p:cNvPicPr>
          <p:nvPr/>
        </p:nvPicPr>
        <p:blipFill>
          <a:blip r:embed="rId4">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a:stretch/>
        </p:blipFill>
        <p:spPr>
          <a:xfrm>
            <a:off x="8244408" y="0"/>
            <a:ext cx="936104" cy="5143500"/>
          </a:xfrm>
          <a:prstGeom prst="rect">
            <a:avLst/>
          </a:prstGeom>
        </p:spPr>
      </p:pic>
      <p:pic>
        <p:nvPicPr>
          <p:cNvPr id="16" name="Picture 15">
            <a:extLst>
              <a:ext uri="{FF2B5EF4-FFF2-40B4-BE49-F238E27FC236}">
                <a16:creationId xmlns:a16="http://schemas.microsoft.com/office/drawing/2014/main" id="{5A978CC8-6FBE-4675-9992-5A4A8F4C0FA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22292" y="4401676"/>
            <a:ext cx="1309231" cy="334773"/>
          </a:xfrm>
          <a:prstGeom prst="rect">
            <a:avLst/>
          </a:prstGeom>
        </p:spPr>
      </p:pic>
      <p:pic>
        <p:nvPicPr>
          <p:cNvPr id="22" name="Picture 21" descr="A logo of a healthy workplace&#10;&#10;Description automatically generated">
            <a:extLst>
              <a:ext uri="{FF2B5EF4-FFF2-40B4-BE49-F238E27FC236}">
                <a16:creationId xmlns:a16="http://schemas.microsoft.com/office/drawing/2014/main" id="{A08762B3-CC22-4E73-89FA-5D72EF019F5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737166" y="4266054"/>
            <a:ext cx="500262" cy="470395"/>
          </a:xfrm>
          <a:prstGeom prst="rect">
            <a:avLst/>
          </a:prstGeom>
        </p:spPr>
      </p:pic>
    </p:spTree>
    <p:extLst>
      <p:ext uri="{BB962C8B-B14F-4D97-AF65-F5344CB8AC3E}">
        <p14:creationId xmlns:p14="http://schemas.microsoft.com/office/powerpoint/2010/main" val="13519332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907479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2548664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fr-FR">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fr-FR">
                <a:solidFill>
                  <a:schemeClr val="tx2"/>
                </a:solidFill>
                <a:ea typeface=""/>
                <a:cs typeface="Trebuchet MS"/>
              </a:rPr>
              <a:t>Agence européenne pour la sécurité et la santé au travail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fr-FR" sz="2400" b="1">
                <a:solidFill>
                  <a:schemeClr val="tx2"/>
                </a:solidFill>
                <a:ea typeface=""/>
              </a:rPr>
              <a:t>MERCI!</a:t>
            </a:r>
          </a:p>
        </p:txBody>
      </p:sp>
    </p:spTree>
    <p:extLst>
      <p:ext uri="{BB962C8B-B14F-4D97-AF65-F5344CB8AC3E}">
        <p14:creationId xmlns:p14="http://schemas.microsoft.com/office/powerpoint/2010/main" val="41049416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600475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42334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239545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180268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69665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3167445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0057306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8064973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2748033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712789" y="1314450"/>
            <a:ext cx="7177087" cy="3086100"/>
          </a:xfrm>
        </p:spPr>
        <p:txBody>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1884CB6-7458-49DC-B060-B44123621A94}" type="slidenum">
              <a:rPr lang="en-GB" altLang="en-US"/>
              <a:pPr>
                <a:defRPr/>
              </a:pPr>
              <a:t>‹#›</a:t>
            </a:fld>
            <a:endParaRPr lang="en-GB" altLang="en-US"/>
          </a:p>
        </p:txBody>
      </p:sp>
    </p:spTree>
    <p:extLst>
      <p:ext uri="{BB962C8B-B14F-4D97-AF65-F5344CB8AC3E}">
        <p14:creationId xmlns:p14="http://schemas.microsoft.com/office/powerpoint/2010/main" val="439590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userDrawn="1"/>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spTree>
    <p:extLst>
      <p:ext uri="{BB962C8B-B14F-4D97-AF65-F5344CB8AC3E}">
        <p14:creationId xmlns:p14="http://schemas.microsoft.com/office/powerpoint/2010/main" val="31949751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3961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userDrawn="1"/>
        </p:nvSpPr>
        <p:spPr>
          <a:xfrm>
            <a:off x="1788820" y="1172240"/>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userDrawn="1"/>
        </p:nvSpPr>
        <p:spPr>
          <a:xfrm>
            <a:off x="1788820" y="1779662"/>
            <a:ext cx="4968552" cy="369332"/>
          </a:xfrm>
          <a:prstGeom prst="rect">
            <a:avLst/>
          </a:prstGeom>
          <a:noFill/>
        </p:spPr>
        <p:txBody>
          <a:bodyPr wrap="square" rtlCol="0">
            <a:spAutoFit/>
          </a:bodyPr>
          <a:lstStyle/>
          <a:p>
            <a:r>
              <a:rPr lang="fr-FR">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userDrawn="1"/>
        </p:nvSpPr>
        <p:spPr>
          <a:xfrm>
            <a:off x="1787638" y="2387084"/>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userDrawn="1"/>
        </p:nvSpPr>
        <p:spPr>
          <a:xfrm>
            <a:off x="1787638" y="2973204"/>
            <a:ext cx="6456770" cy="369332"/>
          </a:xfrm>
          <a:prstGeom prst="rect">
            <a:avLst/>
          </a:prstGeom>
          <a:noFill/>
        </p:spPr>
        <p:txBody>
          <a:bodyPr wrap="square" rtlCol="0">
            <a:spAutoFit/>
          </a:bodyPr>
          <a:lstStyle/>
          <a:p>
            <a:r>
              <a:rPr lang="fr-FR">
                <a:solidFill>
                  <a:schemeClr val="tx2"/>
                </a:solidFill>
                <a:ea typeface=""/>
                <a:cs typeface="Trebuchet MS"/>
              </a:rPr>
              <a:t>Agence européenne pour la sécurité et la santé au travail (EU-OSHA)</a:t>
            </a:r>
          </a:p>
        </p:txBody>
      </p:sp>
      <p:sp>
        <p:nvSpPr>
          <p:cNvPr id="8" name="TextBox 7">
            <a:extLst>
              <a:ext uri="{FF2B5EF4-FFF2-40B4-BE49-F238E27FC236}">
                <a16:creationId xmlns:a16="http://schemas.microsoft.com/office/drawing/2014/main" id="{6F3D01AA-BE98-440A-BCBA-0FAA32F7ABB8}"/>
              </a:ext>
            </a:extLst>
          </p:cNvPr>
          <p:cNvSpPr txBox="1"/>
          <p:nvPr userDrawn="1"/>
        </p:nvSpPr>
        <p:spPr>
          <a:xfrm>
            <a:off x="1787638" y="3601928"/>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userDrawn="1"/>
        </p:nvSpPr>
        <p:spPr>
          <a:xfrm>
            <a:off x="450001" y="85378"/>
            <a:ext cx="3960440" cy="461665"/>
          </a:xfrm>
          <a:prstGeom prst="rect">
            <a:avLst/>
          </a:prstGeom>
          <a:noFill/>
        </p:spPr>
        <p:txBody>
          <a:bodyPr wrap="square" rtlCol="0">
            <a:spAutoFit/>
          </a:bodyPr>
          <a:lstStyle/>
          <a:p>
            <a:r>
              <a:rPr lang="fr-FR" sz="2400" b="1">
                <a:solidFill>
                  <a:schemeClr val="tx2"/>
                </a:solidFill>
                <a:ea typeface=""/>
              </a:rPr>
              <a:t>MERCI!</a:t>
            </a:r>
          </a:p>
        </p:txBody>
      </p:sp>
    </p:spTree>
    <p:extLst>
      <p:ext uri="{BB962C8B-B14F-4D97-AF65-F5344CB8AC3E}">
        <p14:creationId xmlns:p14="http://schemas.microsoft.com/office/powerpoint/2010/main" val="32509657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8430766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fr-FR">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fr-FR">
                <a:solidFill>
                  <a:schemeClr val="tx2"/>
                </a:solidFill>
                <a:ea typeface=""/>
                <a:cs typeface="Trebuchet MS"/>
              </a:rPr>
              <a:t>Agence européenne pour la sécurité et la santé au travail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fr-FR">
                <a:solidFill>
                  <a:schemeClr val="tx2"/>
                </a:solidFill>
                <a:ea typeface=""/>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fr-FR" sz="2400" b="1">
                <a:solidFill>
                  <a:schemeClr val="tx2"/>
                </a:solidFill>
                <a:ea typeface=""/>
              </a:rPr>
              <a:t>MERCI!</a:t>
            </a:r>
          </a:p>
        </p:txBody>
      </p:sp>
    </p:spTree>
    <p:extLst>
      <p:ext uri="{BB962C8B-B14F-4D97-AF65-F5344CB8AC3E}">
        <p14:creationId xmlns:p14="http://schemas.microsoft.com/office/powerpoint/2010/main" val="14055997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70867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598844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2289680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1380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532972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3043177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5954460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986215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3508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1922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7960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758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98097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15.jpeg"/><Relationship Id="rId2" Type="http://schemas.openxmlformats.org/officeDocument/2006/relationships/slideLayout" Target="../slideLayouts/slideLayout26.xml"/><Relationship Id="rId16" Type="http://schemas.openxmlformats.org/officeDocument/2006/relationships/image" Target="../media/image1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6" Type="http://schemas.openxmlformats.org/officeDocument/2006/relationships/image" Target="../media/image3.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2.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fr-FR" sz="675" b="1">
                <a:solidFill>
                  <a:schemeClr val="tx2"/>
                </a:solidFill>
                <a:latin typeface="Arial" pitchFamily="-107" charset="0"/>
                <a:ea typeface="Arial"/>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65"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fr-FR" sz="675" b="1">
                <a:solidFill>
                  <a:schemeClr val="tx2"/>
                </a:solidFill>
                <a:latin typeface="Arial" pitchFamily="-107" charset="0"/>
                <a:ea typeface="Arial"/>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2990277759"/>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fr-FR" sz="675" b="1">
                <a:solidFill>
                  <a:schemeClr val="tx2"/>
                </a:solidFill>
                <a:latin typeface="Arial" pitchFamily="-107" charset="0"/>
                <a:ea typeface="Arial"/>
                <a:cs typeface="ＭＳ Ｐゴシック" pitchFamily="-107" charset="-128"/>
              </a:rPr>
              <a:t>https://healthy-workplaces.eu</a:t>
            </a:r>
          </a:p>
        </p:txBody>
      </p:sp>
      <p:pic>
        <p:nvPicPr>
          <p:cNvPr id="12" name="Picture 11">
            <a:extLst>
              <a:ext uri="{FF2B5EF4-FFF2-40B4-BE49-F238E27FC236}">
                <a16:creationId xmlns:a16="http://schemas.microsoft.com/office/drawing/2014/main" id="{C33CB122-1862-475F-9E6B-3D6C138A35C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50001" y="4692976"/>
            <a:ext cx="1320434" cy="337637"/>
          </a:xfrm>
          <a:prstGeom prst="rect">
            <a:avLst/>
          </a:prstGeom>
        </p:spPr>
      </p:pic>
      <p:pic>
        <p:nvPicPr>
          <p:cNvPr id="14" name="Picture 13" descr="A logo of a healthy workplace&#10;&#10;Description automatically generated">
            <a:extLst>
              <a:ext uri="{FF2B5EF4-FFF2-40B4-BE49-F238E27FC236}">
                <a16:creationId xmlns:a16="http://schemas.microsoft.com/office/drawing/2014/main" id="{FC83ACC5-4602-45A2-A9D3-ED9C5F84D01D}"/>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906687" y="4590340"/>
            <a:ext cx="468227" cy="440274"/>
          </a:xfrm>
          <a:prstGeom prst="rect">
            <a:avLst/>
          </a:prstGeom>
        </p:spPr>
      </p:pic>
    </p:spTree>
    <p:extLst>
      <p:ext uri="{BB962C8B-B14F-4D97-AF65-F5344CB8AC3E}">
        <p14:creationId xmlns:p14="http://schemas.microsoft.com/office/powerpoint/2010/main" val="420420248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userDrawn="1"/>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fr-FR" sz="675" b="1">
                <a:solidFill>
                  <a:schemeClr val="tx2"/>
                </a:solidFill>
                <a:latin typeface="Arial" pitchFamily="-107" charset="0"/>
                <a:ea typeface="Arial"/>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228548491"/>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hyperlink" Target="https://osha.europa.eu/en/publications-priority-area/ai-and-worker-management" TargetMode="Externa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196139" y="3507854"/>
            <a:ext cx="8544232" cy="615553"/>
          </a:xfrm>
        </p:spPr>
        <p:txBody>
          <a:bodyPr vert="horz" lIns="0" tIns="0" rIns="0" bIns="0" rtlCol="0" anchor="t" anchorCtr="0">
            <a:spAutoFit/>
          </a:bodyPr>
          <a:lstStyle/>
          <a:p>
            <a:pPr>
              <a:spcBef>
                <a:spcPts val="450"/>
              </a:spcBef>
              <a:buClr>
                <a:schemeClr val="tx2"/>
              </a:buClr>
              <a:buFont typeface="Wingdings" pitchFamily="2" charset="2"/>
            </a:pPr>
            <a:r>
              <a:rPr lang="fr-FR" sz="2000" dirty="0">
                <a:solidFill>
                  <a:srgbClr val="899E00"/>
                </a:solidFill>
                <a:latin typeface="+mn-lt"/>
                <a:ea typeface="+mn-lt"/>
                <a:cs typeface="+mn-cs"/>
              </a:rPr>
              <a:t>LA SÉCURITÉ ET LA SANTÉ AU TRAVAIL À L’ÈRE NUMÉRIQUE</a:t>
            </a:r>
            <a:br>
              <a:rPr lang="fr-FR" sz="2000" dirty="0">
                <a:solidFill>
                  <a:srgbClr val="899E00"/>
                </a:solidFill>
                <a:latin typeface="+mn-lt"/>
                <a:ea typeface="+mn-lt"/>
                <a:cs typeface="+mn-cs"/>
              </a:rPr>
            </a:br>
            <a:r>
              <a:rPr lang="fr-FR" sz="2000" dirty="0">
                <a:solidFill>
                  <a:srgbClr val="899E00"/>
                </a:solidFill>
                <a:latin typeface="+mn-lt"/>
                <a:ea typeface="+mn-lt"/>
                <a:cs typeface="+mn-cs"/>
              </a:rPr>
              <a:t>Campagne «Lieux de travail sains» 2023-2025</a:t>
            </a:r>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196139" y="2643758"/>
            <a:ext cx="8810355" cy="738664"/>
          </a:xfrm>
        </p:spPr>
        <p:txBody>
          <a:bodyPr vert="horz" lIns="0" tIns="0" rIns="0" bIns="0" rtlCol="0" anchor="t" anchorCtr="0">
            <a:spAutoFit/>
          </a:bodyPr>
          <a:lstStyle/>
          <a:p>
            <a:pPr>
              <a:spcBef>
                <a:spcPct val="0"/>
              </a:spcBef>
            </a:pPr>
            <a:r>
              <a:rPr lang="fr-FR" sz="2400" dirty="0">
                <a:ea typeface=""/>
              </a:rPr>
              <a:t>Gestion des travailleurs par l’intelligence artificielle (IA): quelles conséquences pour la sécurité et la santé au travail?</a:t>
            </a:r>
          </a:p>
        </p:txBody>
      </p:sp>
    </p:spTree>
    <p:extLst>
      <p:ext uri="{BB962C8B-B14F-4D97-AF65-F5344CB8AC3E}">
        <p14:creationId xmlns:p14="http://schemas.microsoft.com/office/powerpoint/2010/main" val="1475885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txBox="1">
            <a:spLocks/>
          </p:cNvSpPr>
          <p:nvPr/>
        </p:nvSpPr>
        <p:spPr>
          <a:xfrm>
            <a:off x="4361141" y="1074143"/>
            <a:ext cx="4441978" cy="190874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9000" indent="-189000" defTabSz="342900">
              <a:lnSpc>
                <a:spcPct val="80000"/>
              </a:lnSpc>
              <a:spcBef>
                <a:spcPts val="450"/>
              </a:spcBef>
              <a:buClr>
                <a:schemeClr val="tx2"/>
              </a:buClr>
              <a:buFont typeface="Wingdings" pitchFamily="2" charset="2"/>
              <a:buChar char="§"/>
            </a:pPr>
            <a:endParaRPr lang="en-GB" sz="1400" dirty="0">
              <a:solidFill>
                <a:schemeClr val="tx2"/>
              </a:solidFill>
            </a:endParaRPr>
          </a:p>
        </p:txBody>
      </p:sp>
      <p:sp>
        <p:nvSpPr>
          <p:cNvPr id="6" name="TextBox 5">
            <a:extLst>
              <a:ext uri="{FF2B5EF4-FFF2-40B4-BE49-F238E27FC236}">
                <a16:creationId xmlns:a16="http://schemas.microsoft.com/office/drawing/2014/main" id="{628A901A-C53A-D4C7-D41F-031EBFCAE5B1}"/>
              </a:ext>
            </a:extLst>
          </p:cNvPr>
          <p:cNvSpPr txBox="1"/>
          <p:nvPr/>
        </p:nvSpPr>
        <p:spPr>
          <a:xfrm>
            <a:off x="1421149" y="1267019"/>
            <a:ext cx="7465633" cy="2010807"/>
          </a:xfrm>
          <a:prstGeom prst="rect">
            <a:avLst/>
          </a:prstGeom>
          <a:noFill/>
        </p:spPr>
        <p:txBody>
          <a:bodyPr wrap="square">
            <a:spAutoFit/>
          </a:bodyPr>
          <a:lstStyle/>
          <a:p>
            <a:pPr marL="189000" indent="-189000" defTabSz="342900">
              <a:spcBef>
                <a:spcPts val="450"/>
              </a:spcBef>
              <a:buClr>
                <a:schemeClr val="tx2"/>
              </a:buClr>
              <a:buFont typeface="Wingdings" pitchFamily="2" charset="2"/>
              <a:buChar char="§"/>
            </a:pPr>
            <a:r>
              <a:rPr lang="fr-FR" dirty="0">
                <a:solidFill>
                  <a:schemeClr val="tx2"/>
                </a:solidFill>
              </a:rPr>
              <a:t>Meilleure répartition des tâches et de la charge de travail entre les travailleurs</a:t>
            </a:r>
          </a:p>
          <a:p>
            <a:pPr marL="189000" indent="-189000" defTabSz="342900">
              <a:spcBef>
                <a:spcPts val="450"/>
              </a:spcBef>
              <a:buClr>
                <a:schemeClr val="tx2"/>
              </a:buClr>
              <a:buFont typeface="Wingdings" pitchFamily="2" charset="2"/>
              <a:buChar char="§"/>
            </a:pPr>
            <a:r>
              <a:rPr lang="fr-FR" dirty="0">
                <a:solidFill>
                  <a:schemeClr val="tx2"/>
                </a:solidFill>
              </a:rPr>
              <a:t>Suivi des risques; alertes quant à divers risques </a:t>
            </a:r>
            <a:r>
              <a:rPr lang="fr-FR" dirty="0" err="1">
                <a:solidFill>
                  <a:schemeClr val="tx2"/>
                </a:solidFill>
              </a:rPr>
              <a:t>psychosociaux</a:t>
            </a:r>
            <a:endParaRPr lang="fr-FR" dirty="0">
              <a:solidFill>
                <a:schemeClr val="tx2"/>
              </a:solidFill>
            </a:endParaRPr>
          </a:p>
          <a:p>
            <a:pPr marL="189000" indent="-189000" defTabSz="342900">
              <a:spcBef>
                <a:spcPts val="450"/>
              </a:spcBef>
              <a:buClr>
                <a:schemeClr val="tx2"/>
              </a:buClr>
              <a:buFont typeface="Wingdings" pitchFamily="2" charset="2"/>
              <a:buChar char="§"/>
            </a:pPr>
            <a:r>
              <a:rPr lang="fr-FR" dirty="0">
                <a:solidFill>
                  <a:schemeClr val="tx2"/>
                </a:solidFill>
              </a:rPr>
              <a:t>Conseil numérique personnalisé pour les travailleurs</a:t>
            </a:r>
          </a:p>
          <a:p>
            <a:pPr marL="189000" indent="-189000" defTabSz="342900">
              <a:spcBef>
                <a:spcPts val="450"/>
              </a:spcBef>
              <a:buClr>
                <a:schemeClr val="tx2"/>
              </a:buClr>
              <a:buFont typeface="Wingdings" pitchFamily="2" charset="2"/>
              <a:buChar char="§"/>
            </a:pPr>
            <a:r>
              <a:rPr lang="fr-FR" dirty="0">
                <a:solidFill>
                  <a:schemeClr val="tx2"/>
                </a:solidFill>
              </a:rPr>
              <a:t>Données à l’appui de l’évaluation des risques sur le lieu de travail</a:t>
            </a:r>
          </a:p>
          <a:p>
            <a:pPr marL="189000" indent="-189000" defTabSz="342900">
              <a:spcBef>
                <a:spcPts val="450"/>
              </a:spcBef>
              <a:buClr>
                <a:schemeClr val="tx2"/>
              </a:buClr>
              <a:buFont typeface="Wingdings" pitchFamily="2" charset="2"/>
              <a:buChar char="§"/>
            </a:pPr>
            <a:r>
              <a:rPr lang="fr-FR" dirty="0">
                <a:solidFill>
                  <a:schemeClr val="tx2"/>
                </a:solidFill>
              </a:rPr>
              <a:t>Contribution aux programmes de formation en matière de SST</a:t>
            </a:r>
          </a:p>
        </p:txBody>
      </p:sp>
      <p:sp>
        <p:nvSpPr>
          <p:cNvPr id="9" name="Τίτλος 1">
            <a:extLst>
              <a:ext uri="{FF2B5EF4-FFF2-40B4-BE49-F238E27FC236}">
                <a16:creationId xmlns:a16="http://schemas.microsoft.com/office/drawing/2014/main" id="{9E98E1B7-7C72-254D-C24F-630D366659DA}"/>
              </a:ext>
            </a:extLst>
          </p:cNvPr>
          <p:cNvSpPr txBox="1">
            <a:spLocks/>
          </p:cNvSpPr>
          <p:nvPr/>
        </p:nvSpPr>
        <p:spPr>
          <a:xfrm>
            <a:off x="153902" y="-20538"/>
            <a:ext cx="8162514" cy="707886"/>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a:solidFill>
                  <a:srgbClr val="003399"/>
                </a:solidFill>
              </a:rPr>
              <a:t>Avantages potentiels de la gestion des travailleurs fondée sur l’IA pour la SST</a:t>
            </a:r>
          </a:p>
        </p:txBody>
      </p:sp>
      <p:sp>
        <p:nvSpPr>
          <p:cNvPr id="3" name="TextBox 2">
            <a:extLst>
              <a:ext uri="{FF2B5EF4-FFF2-40B4-BE49-F238E27FC236}">
                <a16:creationId xmlns:a16="http://schemas.microsoft.com/office/drawing/2014/main" id="{141575BD-AB41-DD61-1BC6-C56DBBE2178E}"/>
              </a:ext>
            </a:extLst>
          </p:cNvPr>
          <p:cNvSpPr txBox="1"/>
          <p:nvPr/>
        </p:nvSpPr>
        <p:spPr>
          <a:xfrm>
            <a:off x="208913" y="3447101"/>
            <a:ext cx="8732881" cy="1015663"/>
          </a:xfrm>
          <a:prstGeom prst="rect">
            <a:avLst/>
          </a:prstGeom>
          <a:solidFill>
            <a:srgbClr val="003399"/>
          </a:solidFill>
          <a:ln w="28575">
            <a:solidFill>
              <a:srgbClr val="ACC700"/>
            </a:solidFill>
          </a:ln>
        </p:spPr>
        <p:txBody>
          <a:bodyPr wrap="square">
            <a:spAutoFit/>
          </a:bodyPr>
          <a:lstStyle>
            <a:defPPr>
              <a:defRPr lang="en-US"/>
            </a:defPPr>
            <a:lvl1pPr>
              <a:defRPr sz="1600" b="1" i="1">
                <a:solidFill>
                  <a:srgbClr val="E64715"/>
                </a:solidFill>
                <a:latin typeface="Arial" panose="020B0604020202020204" pitchFamily="34" charset="0"/>
                <a:ea typeface="SimSun" panose="02010600030101010101" pitchFamily="2" charset="-122"/>
                <a:cs typeface="Times New Roman" panose="02020603050405020304" pitchFamily="18" charset="0"/>
              </a:defRPr>
            </a:lvl1pPr>
          </a:lstStyle>
          <a:p>
            <a:pPr lvl="1" algn="ctr"/>
            <a:r>
              <a:rPr lang="fr-FR" sz="2000" b="1" dirty="0">
                <a:solidFill>
                  <a:schemeClr val="bg1"/>
                </a:solidFill>
                <a:latin typeface="Arial" panose="020B0604020202020204" pitchFamily="34" charset="0"/>
                <a:ea typeface="Arial"/>
                <a:cs typeface="Times New Roman" panose="02020603050405020304" pitchFamily="18" charset="0"/>
              </a:rPr>
              <a:t>Jusqu’à présent, les améliorations en matière de SST grâce à la gestion des travailleurs fondée sur l’IA restent limitées dans la pratique</a:t>
            </a:r>
          </a:p>
        </p:txBody>
      </p:sp>
      <p:pic>
        <p:nvPicPr>
          <p:cNvPr id="2" name="Picture 1" descr="A hand with keys on it&#10;&#10;Description automatically generated">
            <a:extLst>
              <a:ext uri="{FF2B5EF4-FFF2-40B4-BE49-F238E27FC236}">
                <a16:creationId xmlns:a16="http://schemas.microsoft.com/office/drawing/2014/main" id="{7AA4A285-D532-ACDA-0C7F-B9F75B810C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504" y="1301728"/>
            <a:ext cx="1011388" cy="1011388"/>
          </a:xfrm>
          <a:prstGeom prst="rect">
            <a:avLst/>
          </a:prstGeom>
        </p:spPr>
      </p:pic>
    </p:spTree>
    <p:extLst>
      <p:ext uri="{BB962C8B-B14F-4D97-AF65-F5344CB8AC3E}">
        <p14:creationId xmlns:p14="http://schemas.microsoft.com/office/powerpoint/2010/main" val="349632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0FAC-4200-0EA4-66D0-075D19748D44}"/>
              </a:ext>
            </a:extLst>
          </p:cNvPr>
          <p:cNvSpPr>
            <a:spLocks noGrp="1"/>
          </p:cNvSpPr>
          <p:nvPr>
            <p:ph type="title"/>
          </p:nvPr>
        </p:nvSpPr>
        <p:spPr>
          <a:xfrm>
            <a:off x="449874" y="-20538"/>
            <a:ext cx="8298590" cy="707886"/>
          </a:xfrm>
        </p:spPr>
        <p:txBody>
          <a:bodyPr>
            <a:spAutoFit/>
          </a:bodyPr>
          <a:lstStyle/>
          <a:p>
            <a:r>
              <a:rPr lang="fr-FR" sz="2000" dirty="0"/>
              <a:t>La participation des travailleurs: une pierre angulaire de la prévention en matière de SST</a:t>
            </a:r>
          </a:p>
        </p:txBody>
      </p:sp>
      <p:graphicFrame>
        <p:nvGraphicFramePr>
          <p:cNvPr id="6" name="Diagram 5">
            <a:extLst>
              <a:ext uri="{FF2B5EF4-FFF2-40B4-BE49-F238E27FC236}">
                <a16:creationId xmlns:a16="http://schemas.microsoft.com/office/drawing/2014/main" id="{0EBF4F91-0FA3-41E4-A1D7-A6880CCDB067}"/>
              </a:ext>
            </a:extLst>
          </p:cNvPr>
          <p:cNvGraphicFramePr/>
          <p:nvPr>
            <p:extLst>
              <p:ext uri="{D42A27DB-BD31-4B8C-83A1-F6EECF244321}">
                <p14:modId xmlns:p14="http://schemas.microsoft.com/office/powerpoint/2010/main" val="4289317209"/>
              </p:ext>
            </p:extLst>
          </p:nvPr>
        </p:nvGraphicFramePr>
        <p:xfrm>
          <a:off x="722216" y="1681545"/>
          <a:ext cx="7378176" cy="2114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a:extLst>
              <a:ext uri="{FF2B5EF4-FFF2-40B4-BE49-F238E27FC236}">
                <a16:creationId xmlns:a16="http://schemas.microsoft.com/office/drawing/2014/main" id="{69AD9C6C-11F7-5268-4973-98955E9CE41C}"/>
              </a:ext>
            </a:extLst>
          </p:cNvPr>
          <p:cNvGraphicFramePr/>
          <p:nvPr>
            <p:extLst>
              <p:ext uri="{D42A27DB-BD31-4B8C-83A1-F6EECF244321}">
                <p14:modId xmlns:p14="http://schemas.microsoft.com/office/powerpoint/2010/main" val="3774785399"/>
              </p:ext>
            </p:extLst>
          </p:nvPr>
        </p:nvGraphicFramePr>
        <p:xfrm>
          <a:off x="722216" y="2571750"/>
          <a:ext cx="7378176" cy="28072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TextBox 3">
            <a:extLst>
              <a:ext uri="{FF2B5EF4-FFF2-40B4-BE49-F238E27FC236}">
                <a16:creationId xmlns:a16="http://schemas.microsoft.com/office/drawing/2014/main" id="{54BC630B-F15C-9727-6973-68A8AB5B72E5}"/>
              </a:ext>
            </a:extLst>
          </p:cNvPr>
          <p:cNvSpPr txBox="1"/>
          <p:nvPr/>
        </p:nvSpPr>
        <p:spPr>
          <a:xfrm>
            <a:off x="614204" y="1275606"/>
            <a:ext cx="7594200" cy="612475"/>
          </a:xfrm>
          <a:prstGeom prst="rect">
            <a:avLst/>
          </a:prstGeom>
          <a:noFill/>
          <a:ln w="28575">
            <a:solidFill>
              <a:srgbClr val="899E00"/>
            </a:solidFill>
          </a:ln>
        </p:spPr>
        <p:txBody>
          <a:bodyPr wrap="square">
            <a:spAutoFit/>
          </a:bodyPr>
          <a:lstStyle>
            <a:defPPr>
              <a:defRPr lang="en-US"/>
            </a:defPPr>
            <a:lvl1pPr>
              <a:defRPr sz="1600" b="1" i="1">
                <a:solidFill>
                  <a:srgbClr val="E64715"/>
                </a:solidFill>
                <a:latin typeface="Arial" panose="020B0604020202020204" pitchFamily="34" charset="0"/>
                <a:ea typeface="SimSun" panose="02010600030101010101" pitchFamily="2" charset="-122"/>
                <a:cs typeface="Times New Roman" panose="02020603050405020304" pitchFamily="18" charset="0"/>
              </a:defRPr>
            </a:lvl1pPr>
          </a:lstStyle>
          <a:p>
            <a:pPr marL="0" indent="0">
              <a:lnSpc>
                <a:spcPct val="80000"/>
              </a:lnSpc>
              <a:spcBef>
                <a:spcPts val="600"/>
              </a:spcBef>
              <a:buNone/>
            </a:pPr>
            <a:r>
              <a:rPr lang="fr-FR" sz="1200" b="0" i="1">
                <a:solidFill>
                  <a:srgbClr val="899E00"/>
                </a:solidFill>
                <a:ea typeface=""/>
                <a:cs typeface="Times New Roman" panose="02020603050405020304" pitchFamily="18" charset="0"/>
              </a:rPr>
              <a:t>Il est essentiel d’informer les travailleurs et de les associer à la conception et à l’utilisation de la gestion des travailleurs fondée sur l’IA.</a:t>
            </a:r>
          </a:p>
          <a:p>
            <a:pPr>
              <a:lnSpc>
                <a:spcPct val="80000"/>
              </a:lnSpc>
              <a:spcBef>
                <a:spcPts val="600"/>
              </a:spcBef>
            </a:pPr>
            <a:r>
              <a:rPr lang="fr-FR" sz="1200" b="0">
                <a:solidFill>
                  <a:srgbClr val="899E00"/>
                </a:solidFill>
              </a:rPr>
              <a:t>Pour ce faire, celle-ci doit être transparente et compréhensible.</a:t>
            </a:r>
          </a:p>
        </p:txBody>
      </p:sp>
      <p:sp>
        <p:nvSpPr>
          <p:cNvPr id="8" name="Title 1">
            <a:extLst>
              <a:ext uri="{FF2B5EF4-FFF2-40B4-BE49-F238E27FC236}">
                <a16:creationId xmlns:a16="http://schemas.microsoft.com/office/drawing/2014/main" id="{7D488F57-CFC5-43A5-8E10-4F975CA4D900}"/>
              </a:ext>
            </a:extLst>
          </p:cNvPr>
          <p:cNvSpPr txBox="1">
            <a:spLocks/>
          </p:cNvSpPr>
          <p:nvPr/>
        </p:nvSpPr>
        <p:spPr>
          <a:xfrm>
            <a:off x="602274" y="765627"/>
            <a:ext cx="8298590" cy="369332"/>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i="1" dirty="0">
                <a:solidFill>
                  <a:schemeClr val="tx1"/>
                </a:solidFill>
                <a:latin typeface="Arial" panose="020B0604020202020204" pitchFamily="34" charset="0"/>
                <a:ea typeface="Arial"/>
                <a:cs typeface="Times New Roman" panose="02020603050405020304" pitchFamily="18" charset="0"/>
              </a:rPr>
              <a:t>Confirmé par des études de cas:</a:t>
            </a:r>
          </a:p>
        </p:txBody>
      </p:sp>
    </p:spTree>
    <p:extLst>
      <p:ext uri="{BB962C8B-B14F-4D97-AF65-F5344CB8AC3E}">
        <p14:creationId xmlns:p14="http://schemas.microsoft.com/office/powerpoint/2010/main" val="2701317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B97D415E-24ED-DF46-93E9-B337F0A623D3}"/>
              </a:ext>
            </a:extLst>
          </p:cNvPr>
          <p:cNvSpPr/>
          <p:nvPr/>
        </p:nvSpPr>
        <p:spPr>
          <a:xfrm rot="10800000">
            <a:off x="506055" y="1059582"/>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key and checklist with a key&#10;&#10;Description automatically generated">
            <a:extLst>
              <a:ext uri="{FF2B5EF4-FFF2-40B4-BE49-F238E27FC236}">
                <a16:creationId xmlns:a16="http://schemas.microsoft.com/office/drawing/2014/main" id="{C337B8CB-D5AA-0992-0E45-FA33C66643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1768" y="3752658"/>
            <a:ext cx="1276178" cy="1236352"/>
          </a:xfrm>
          <a:prstGeom prst="rect">
            <a:avLst/>
          </a:prstGeom>
        </p:spPr>
      </p:pic>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683568" y="124059"/>
            <a:ext cx="8064896" cy="430887"/>
          </a:xfrm>
        </p:spPr>
        <p:txBody>
          <a:bodyPr wrap="square">
            <a:spAutoFit/>
          </a:bodyPr>
          <a:lstStyle/>
          <a:p>
            <a:r>
              <a:rPr lang="fr-FR" sz="2200" dirty="0"/>
              <a:t>Facteurs clés de réussite en matière de SST – cas concrets</a:t>
            </a:r>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604596" y="1563638"/>
            <a:ext cx="7704856" cy="2351413"/>
          </a:xfrm>
        </p:spPr>
        <p:txBody>
          <a:bodyPr>
            <a:spAutoFit/>
          </a:bodyPr>
          <a:lstStyle/>
          <a:p>
            <a:pPr marL="0" indent="0">
              <a:lnSpc>
                <a:spcPct val="90000"/>
              </a:lnSpc>
              <a:spcBef>
                <a:spcPts val="600"/>
              </a:spcBef>
              <a:buNone/>
            </a:pPr>
            <a:r>
              <a:rPr lang="fr-FR" sz="1900" dirty="0"/>
              <a:t>La gestion des travailleurs fondée sur l’IA dans la production, la maintenance et la logistique au sein d’une entreprise produisant des pièces pour l’industrie automobile:</a:t>
            </a:r>
          </a:p>
          <a:p>
            <a:pPr lvl="1">
              <a:lnSpc>
                <a:spcPct val="90000"/>
              </a:lnSpc>
              <a:spcBef>
                <a:spcPts val="600"/>
              </a:spcBef>
            </a:pPr>
            <a:r>
              <a:rPr lang="fr-FR" sz="1900" dirty="0">
                <a:solidFill>
                  <a:srgbClr val="899E00"/>
                </a:solidFill>
              </a:rPr>
              <a:t>amélioration de la productivité, réduction du stress, amélioration de l’équilibre entre vie professionnelle et vie privée</a:t>
            </a:r>
          </a:p>
          <a:p>
            <a:pPr lvl="1">
              <a:lnSpc>
                <a:spcPct val="90000"/>
              </a:lnSpc>
              <a:spcBef>
                <a:spcPts val="600"/>
              </a:spcBef>
            </a:pPr>
            <a:r>
              <a:rPr lang="fr-FR" sz="1900" dirty="0">
                <a:solidFill>
                  <a:srgbClr val="899E00"/>
                </a:solidFill>
              </a:rPr>
              <a:t>aide les opérateurs qualifiés à gérer le processus et à s’adapter aux changements en utilisant des données en temps réel et l’attribution automatisée des tâches</a:t>
            </a:r>
          </a:p>
        </p:txBody>
      </p:sp>
    </p:spTree>
    <p:extLst>
      <p:ext uri="{BB962C8B-B14F-4D97-AF65-F5344CB8AC3E}">
        <p14:creationId xmlns:p14="http://schemas.microsoft.com/office/powerpoint/2010/main" val="2351619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0BF0D083-A021-5C54-ECDC-F5BF7E702D1C}"/>
              </a:ext>
            </a:extLst>
          </p:cNvPr>
          <p:cNvSpPr/>
          <p:nvPr/>
        </p:nvSpPr>
        <p:spPr>
          <a:xfrm rot="10800000">
            <a:off x="715981" y="1018586"/>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key and checklist with a key&#10;&#10;Description automatically generated">
            <a:extLst>
              <a:ext uri="{FF2B5EF4-FFF2-40B4-BE49-F238E27FC236}">
                <a16:creationId xmlns:a16="http://schemas.microsoft.com/office/drawing/2014/main" id="{7564829B-C41F-9095-9BE2-9C11BC9FBA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3579862"/>
            <a:ext cx="1467560" cy="1421761"/>
          </a:xfrm>
          <a:prstGeom prst="rect">
            <a:avLst/>
          </a:prstGeom>
        </p:spPr>
      </p:pic>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323528" y="124059"/>
            <a:ext cx="8595487" cy="430887"/>
          </a:xfrm>
        </p:spPr>
        <p:txBody>
          <a:bodyPr>
            <a:spAutoFit/>
          </a:bodyPr>
          <a:lstStyle/>
          <a:p>
            <a:r>
              <a:rPr lang="fr-FR" sz="2200" dirty="0"/>
              <a:t>Facteurs clés de réussite en matière de SST – cas concrets</a:t>
            </a:r>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755576" y="1516481"/>
            <a:ext cx="7641620" cy="2351413"/>
          </a:xfrm>
        </p:spPr>
        <p:txBody>
          <a:bodyPr>
            <a:spAutoFit/>
          </a:bodyPr>
          <a:lstStyle/>
          <a:p>
            <a:pPr marL="0" indent="0">
              <a:lnSpc>
                <a:spcPct val="90000"/>
              </a:lnSpc>
              <a:spcBef>
                <a:spcPts val="600"/>
              </a:spcBef>
              <a:buNone/>
            </a:pPr>
            <a:r>
              <a:rPr lang="fr-FR" sz="1900" dirty="0"/>
              <a:t>La gestion des travailleurs fondée sur l’IA dans la chaîne d’assemblage d’un constructeur automobile:</a:t>
            </a:r>
          </a:p>
          <a:p>
            <a:pPr lvl="1">
              <a:lnSpc>
                <a:spcPct val="90000"/>
              </a:lnSpc>
              <a:spcBef>
                <a:spcPts val="600"/>
              </a:spcBef>
            </a:pPr>
            <a:r>
              <a:rPr lang="fr-FR" sz="1900" dirty="0">
                <a:solidFill>
                  <a:srgbClr val="899E00"/>
                </a:solidFill>
                <a:effectLst/>
                <a:ea typeface=""/>
                <a:cs typeface="Aptos" panose="020B0004020202020204" pitchFamily="34" charset="0"/>
              </a:rPr>
              <a:t>optimisation de la chaîne d’assemblage en prenant des mesures quant aux risques pour la santé et la sécurité, en particulier dans les étapes finales, plus exigeantes. </a:t>
            </a:r>
          </a:p>
          <a:p>
            <a:pPr lvl="1">
              <a:lnSpc>
                <a:spcPct val="90000"/>
              </a:lnSpc>
              <a:spcBef>
                <a:spcPts val="600"/>
              </a:spcBef>
            </a:pPr>
            <a:r>
              <a:rPr lang="fr-FR" sz="1900" dirty="0">
                <a:solidFill>
                  <a:srgbClr val="899E00"/>
                </a:solidFill>
                <a:effectLst/>
                <a:ea typeface=""/>
                <a:cs typeface="Aptos" panose="020B0004020202020204" pitchFamily="34" charset="0"/>
              </a:rPr>
              <a:t>une formation approfondie et un suivi des données garantissent l’équilibre entre l’efficacité, la qualité du travail et la SST, au bénéfice tant des opérateurs que des chefs d’équipe.</a:t>
            </a:r>
          </a:p>
        </p:txBody>
      </p:sp>
    </p:spTree>
    <p:extLst>
      <p:ext uri="{BB962C8B-B14F-4D97-AF65-F5344CB8AC3E}">
        <p14:creationId xmlns:p14="http://schemas.microsoft.com/office/powerpoint/2010/main" val="2032776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EE566565-5981-9E15-2D0B-5905FD12F582}"/>
              </a:ext>
            </a:extLst>
          </p:cNvPr>
          <p:cNvSpPr/>
          <p:nvPr/>
        </p:nvSpPr>
        <p:spPr>
          <a:xfrm rot="10800000">
            <a:off x="380583" y="814778"/>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323528" y="-11363"/>
            <a:ext cx="8595487" cy="701731"/>
          </a:xfrm>
        </p:spPr>
        <p:txBody>
          <a:bodyPr>
            <a:spAutoFit/>
          </a:bodyPr>
          <a:lstStyle/>
          <a:p>
            <a:pPr marL="0" indent="0">
              <a:lnSpc>
                <a:spcPct val="90000"/>
              </a:lnSpc>
              <a:spcBef>
                <a:spcPts val="600"/>
              </a:spcBef>
              <a:buNone/>
            </a:pPr>
            <a:r>
              <a:rPr lang="fr-FR" sz="2200" dirty="0"/>
              <a:t>Facteurs clés de réussite pour la SST – la gestion des travailleurs fondée sur l’IA sur le lieu de travail</a:t>
            </a:r>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755576" y="1030833"/>
            <a:ext cx="7272808" cy="2693045"/>
          </a:xfrm>
        </p:spPr>
        <p:txBody>
          <a:bodyPr wrap="square">
            <a:spAutoFit/>
          </a:bodyPr>
          <a:lstStyle/>
          <a:p>
            <a:pPr marL="0" indent="0">
              <a:lnSpc>
                <a:spcPct val="90000"/>
              </a:lnSpc>
              <a:spcBef>
                <a:spcPts val="600"/>
              </a:spcBef>
              <a:buNone/>
            </a:pPr>
            <a:endParaRPr lang="en-GB" sz="2000" dirty="0">
              <a:solidFill>
                <a:srgbClr val="92D050"/>
              </a:solidFill>
              <a:ea typeface="Aptos" panose="020B0004020202020204" pitchFamily="34" charset="0"/>
              <a:cs typeface="Aptos" panose="020B0004020202020204" pitchFamily="34" charset="0"/>
            </a:endParaRPr>
          </a:p>
          <a:p>
            <a:pPr>
              <a:lnSpc>
                <a:spcPct val="90000"/>
              </a:lnSpc>
              <a:spcBef>
                <a:spcPts val="600"/>
              </a:spcBef>
            </a:pPr>
            <a:r>
              <a:rPr lang="fr-FR" sz="2000" dirty="0">
                <a:solidFill>
                  <a:srgbClr val="003399"/>
                </a:solidFill>
              </a:rPr>
              <a:t>politique en matière de SST et système de gestion de la SST de qualité</a:t>
            </a:r>
          </a:p>
          <a:p>
            <a:pPr marL="0" indent="0">
              <a:lnSpc>
                <a:spcPct val="90000"/>
              </a:lnSpc>
              <a:spcBef>
                <a:spcPts val="600"/>
              </a:spcBef>
              <a:buNone/>
            </a:pPr>
            <a:endParaRPr lang="en-GB" sz="2000" dirty="0">
              <a:solidFill>
                <a:srgbClr val="003399"/>
              </a:solidFill>
            </a:endParaRPr>
          </a:p>
          <a:p>
            <a:pPr>
              <a:lnSpc>
                <a:spcPct val="90000"/>
              </a:lnSpc>
              <a:spcBef>
                <a:spcPts val="600"/>
              </a:spcBef>
            </a:pPr>
            <a:r>
              <a:rPr lang="fr-FR" sz="2000" dirty="0">
                <a:solidFill>
                  <a:srgbClr val="003399"/>
                </a:solidFill>
              </a:rPr>
              <a:t>transparence en matière de collecte et d’utilisation des données </a:t>
            </a:r>
          </a:p>
          <a:p>
            <a:pPr marL="0" indent="0">
              <a:lnSpc>
                <a:spcPct val="90000"/>
              </a:lnSpc>
              <a:spcBef>
                <a:spcPts val="600"/>
              </a:spcBef>
              <a:buNone/>
            </a:pPr>
            <a:endParaRPr lang="en-GB" sz="2000" dirty="0">
              <a:solidFill>
                <a:srgbClr val="003399"/>
              </a:solidFill>
            </a:endParaRPr>
          </a:p>
          <a:p>
            <a:pPr>
              <a:lnSpc>
                <a:spcPct val="90000"/>
              </a:lnSpc>
              <a:spcBef>
                <a:spcPts val="600"/>
              </a:spcBef>
            </a:pPr>
            <a:r>
              <a:rPr lang="fr-FR" sz="2000" dirty="0">
                <a:solidFill>
                  <a:srgbClr val="003399"/>
                </a:solidFill>
              </a:rPr>
              <a:t>participation des travailleurs</a:t>
            </a:r>
          </a:p>
        </p:txBody>
      </p:sp>
      <p:pic>
        <p:nvPicPr>
          <p:cNvPr id="6" name="Picture 5" descr="A key and checklist with a key&#10;&#10;Description automatically generated">
            <a:extLst>
              <a:ext uri="{FF2B5EF4-FFF2-40B4-BE49-F238E27FC236}">
                <a16:creationId xmlns:a16="http://schemas.microsoft.com/office/drawing/2014/main" id="{3EBEEA62-9276-81C4-8A3F-6CE4A86754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4484" y="2940989"/>
            <a:ext cx="1467560" cy="1421761"/>
          </a:xfrm>
          <a:prstGeom prst="rect">
            <a:avLst/>
          </a:prstGeom>
        </p:spPr>
      </p:pic>
    </p:spTree>
    <p:extLst>
      <p:ext uri="{BB962C8B-B14F-4D97-AF65-F5344CB8AC3E}">
        <p14:creationId xmlns:p14="http://schemas.microsoft.com/office/powerpoint/2010/main" val="31613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9275" y="1347614"/>
            <a:ext cx="5908909" cy="2862322"/>
          </a:xfrm>
        </p:spPr>
        <p:txBody>
          <a:bodyPr wrap="square">
            <a:spAutoFit/>
          </a:bodyPr>
          <a:lstStyle/>
          <a:p>
            <a:pPr marL="179388" lvl="1" indent="-179388">
              <a:spcBef>
                <a:spcPts val="600"/>
              </a:spcBef>
              <a:buFont typeface="Wingdings" panose="05000000000000000000" pitchFamily="2" charset="2"/>
              <a:buChar char="§"/>
            </a:pPr>
            <a:r>
              <a:rPr lang="fr-FR" sz="2000" dirty="0">
                <a:solidFill>
                  <a:srgbClr val="003399"/>
                </a:solidFill>
              </a:rPr>
              <a:t>Directive-cadre 89/391/CEE de l’UE sur la sécurité et la santé au travail</a:t>
            </a:r>
          </a:p>
          <a:p>
            <a:pPr marL="179388" lvl="1" indent="-179388">
              <a:spcBef>
                <a:spcPts val="600"/>
              </a:spcBef>
              <a:buFont typeface="Wingdings" panose="05000000000000000000" pitchFamily="2" charset="2"/>
              <a:buChar char="§"/>
            </a:pPr>
            <a:r>
              <a:rPr lang="fr-FR" sz="2000" dirty="0">
                <a:solidFill>
                  <a:srgbClr val="003399"/>
                </a:solidFill>
              </a:rPr>
              <a:t> Directives «filles» spécifiques</a:t>
            </a:r>
          </a:p>
          <a:p>
            <a:pPr marL="179388" lvl="1" indent="-179388">
              <a:spcBef>
                <a:spcPts val="600"/>
              </a:spcBef>
              <a:buFont typeface="Wingdings" panose="05000000000000000000" pitchFamily="2" charset="2"/>
              <a:buChar char="§"/>
            </a:pPr>
            <a:r>
              <a:rPr lang="fr-FR" sz="2000" dirty="0">
                <a:solidFill>
                  <a:srgbClr val="003399"/>
                </a:solidFill>
              </a:rPr>
              <a:t>Règlement sur l’IA</a:t>
            </a:r>
          </a:p>
          <a:p>
            <a:pPr marL="179388" lvl="1" indent="-179388">
              <a:spcBef>
                <a:spcPts val="600"/>
              </a:spcBef>
              <a:buFont typeface="Wingdings" panose="05000000000000000000" pitchFamily="2" charset="2"/>
              <a:buChar char="§"/>
            </a:pPr>
            <a:r>
              <a:rPr lang="fr-FR" sz="2000" b="0" dirty="0">
                <a:solidFill>
                  <a:srgbClr val="003399"/>
                </a:solidFill>
              </a:rPr>
              <a:t>Directive relative aux </a:t>
            </a:r>
            <a:r>
              <a:rPr lang="fr-FR" sz="2000" b="0" dirty="0" err="1">
                <a:solidFill>
                  <a:srgbClr val="003399"/>
                </a:solidFill>
              </a:rPr>
              <a:t>plateformes</a:t>
            </a:r>
            <a:r>
              <a:rPr lang="fr-FR" sz="2000" b="0" dirty="0">
                <a:solidFill>
                  <a:srgbClr val="003399"/>
                </a:solidFill>
              </a:rPr>
              <a:t> de travail numériques</a:t>
            </a:r>
          </a:p>
          <a:p>
            <a:pPr marL="179388" lvl="1" indent="-179388">
              <a:spcBef>
                <a:spcPts val="600"/>
              </a:spcBef>
              <a:buFont typeface="Wingdings" panose="05000000000000000000" pitchFamily="2" charset="2"/>
              <a:buChar char="§"/>
            </a:pPr>
            <a:r>
              <a:rPr lang="fr-FR" sz="2000" b="0" dirty="0">
                <a:solidFill>
                  <a:srgbClr val="003399"/>
                </a:solidFill>
              </a:rPr>
              <a:t>Règlement général sur la protection des données (RGPD)</a:t>
            </a:r>
          </a:p>
        </p:txBody>
      </p:sp>
      <p:sp>
        <p:nvSpPr>
          <p:cNvPr id="4" name="Title 2"/>
          <p:cNvSpPr txBox="1">
            <a:spLocks/>
          </p:cNvSpPr>
          <p:nvPr/>
        </p:nvSpPr>
        <p:spPr>
          <a:xfrm>
            <a:off x="175259" y="297894"/>
            <a:ext cx="8968741" cy="401648"/>
          </a:xfrm>
          <a:prstGeom prst="rect">
            <a:avLst/>
          </a:prstGeom>
        </p:spPr>
        <p:txBody>
          <a:bodyPr vert="horz" lIns="68580" tIns="34290" rIns="68580" bIns="3429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FR" sz="2400" b="1" dirty="0">
                <a:solidFill>
                  <a:srgbClr val="003399"/>
                </a:solidFill>
                <a:ea typeface=""/>
              </a:rPr>
              <a:t>Cadre réglementaire de l’UE applicable à la gestion des travailleurs fondée sur l’IA</a:t>
            </a:r>
          </a:p>
        </p:txBody>
      </p:sp>
      <p:pic>
        <p:nvPicPr>
          <p:cNvPr id="2" name="Picture 1" descr="A gavel and paper with a piece of paper&#10;&#10;Description automatically generated">
            <a:extLst>
              <a:ext uri="{FF2B5EF4-FFF2-40B4-BE49-F238E27FC236}">
                <a16:creationId xmlns:a16="http://schemas.microsoft.com/office/drawing/2014/main" id="{5F7A465F-0D57-2B72-8984-87235F1373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1779662"/>
            <a:ext cx="1759700" cy="1759700"/>
          </a:xfrm>
          <a:prstGeom prst="rect">
            <a:avLst/>
          </a:prstGeom>
        </p:spPr>
      </p:pic>
    </p:spTree>
    <p:extLst>
      <p:ext uri="{BB962C8B-B14F-4D97-AF65-F5344CB8AC3E}">
        <p14:creationId xmlns:p14="http://schemas.microsoft.com/office/powerpoint/2010/main" val="2731359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3069" y="915566"/>
            <a:ext cx="8337861" cy="2893100"/>
          </a:xfrm>
        </p:spPr>
        <p:txBody>
          <a:bodyPr vert="horz" lIns="91440" tIns="45720" rIns="91440" bIns="45720" rtlCol="0" anchor="t" anchorCtr="0">
            <a:spAutoFit/>
          </a:bodyPr>
          <a:lstStyle/>
          <a:p>
            <a:pPr fontAlgn="base">
              <a:lnSpc>
                <a:spcPct val="90000"/>
              </a:lnSpc>
              <a:spcBef>
                <a:spcPts val="300"/>
              </a:spcBef>
            </a:pPr>
            <a:endParaRPr lang="en-US" sz="2000" b="0" dirty="0">
              <a:solidFill>
                <a:srgbClr val="92D050"/>
              </a:solidFill>
            </a:endParaRPr>
          </a:p>
          <a:p>
            <a:pPr fontAlgn="base">
              <a:lnSpc>
                <a:spcPct val="90000"/>
              </a:lnSpc>
              <a:spcBef>
                <a:spcPts val="300"/>
              </a:spcBef>
            </a:pPr>
            <a:r>
              <a:rPr lang="fr-FR" sz="2000" b="0" dirty="0">
                <a:solidFill>
                  <a:srgbClr val="003399"/>
                </a:solidFill>
              </a:rPr>
              <a:t>Mise en œuvre de la réglementation pertinente</a:t>
            </a:r>
          </a:p>
          <a:p>
            <a:pPr fontAlgn="base">
              <a:lnSpc>
                <a:spcPct val="90000"/>
              </a:lnSpc>
              <a:spcBef>
                <a:spcPts val="300"/>
              </a:spcBef>
            </a:pPr>
            <a:r>
              <a:rPr lang="fr-FR" sz="2000" b="0" dirty="0">
                <a:solidFill>
                  <a:srgbClr val="003399"/>
                </a:solidFill>
              </a:rPr>
              <a:t>Évaluation globale et dynamique des risques sur le lieu de travail</a:t>
            </a:r>
          </a:p>
          <a:p>
            <a:pPr fontAlgn="base">
              <a:lnSpc>
                <a:spcPct val="90000"/>
              </a:lnSpc>
              <a:spcBef>
                <a:spcPts val="300"/>
              </a:spcBef>
            </a:pPr>
            <a:r>
              <a:rPr lang="fr-FR" sz="2000" b="0" dirty="0">
                <a:solidFill>
                  <a:srgbClr val="003399"/>
                </a:solidFill>
              </a:rPr>
              <a:t>Transparence et intelligibilité</a:t>
            </a:r>
          </a:p>
          <a:p>
            <a:pPr fontAlgn="base">
              <a:lnSpc>
                <a:spcPct val="90000"/>
              </a:lnSpc>
              <a:spcBef>
                <a:spcPts val="300"/>
              </a:spcBef>
            </a:pPr>
            <a:r>
              <a:rPr lang="fr-FR" sz="2000" b="0" dirty="0">
                <a:solidFill>
                  <a:srgbClr val="003399"/>
                </a:solidFill>
              </a:rPr>
              <a:t>Égalité d’accès à l’information et participation des travailleurs </a:t>
            </a:r>
          </a:p>
          <a:p>
            <a:pPr fontAlgn="base">
              <a:lnSpc>
                <a:spcPct val="90000"/>
              </a:lnSpc>
              <a:spcBef>
                <a:spcPts val="300"/>
              </a:spcBef>
            </a:pPr>
            <a:r>
              <a:rPr lang="fr-FR" sz="2000" b="0" dirty="0">
                <a:solidFill>
                  <a:srgbClr val="003399"/>
                </a:solidFill>
                <a:cs typeface="Calibri" panose="020F0502020204030204" pitchFamily="34" charset="0"/>
              </a:rPr>
              <a:t>Préservation du contrôle des travailleurs sur leur travail et de leur autonomie</a:t>
            </a:r>
          </a:p>
          <a:p>
            <a:pPr fontAlgn="base">
              <a:lnSpc>
                <a:spcPct val="90000"/>
              </a:lnSpc>
              <a:spcBef>
                <a:spcPts val="300"/>
              </a:spcBef>
            </a:pPr>
            <a:r>
              <a:rPr lang="fr-FR" sz="2000" b="0" dirty="0">
                <a:solidFill>
                  <a:srgbClr val="003399"/>
                </a:solidFill>
              </a:rPr>
              <a:t>Minimisation de la collecte de données sur les travailleurs</a:t>
            </a:r>
          </a:p>
          <a:p>
            <a:pPr fontAlgn="base">
              <a:lnSpc>
                <a:spcPct val="90000"/>
              </a:lnSpc>
              <a:spcBef>
                <a:spcPts val="300"/>
              </a:spcBef>
            </a:pPr>
            <a:r>
              <a:rPr lang="fr-FR" sz="2000" b="0" dirty="0">
                <a:solidFill>
                  <a:srgbClr val="003399"/>
                </a:solidFill>
              </a:rPr>
              <a:t>Des humains aux commandes</a:t>
            </a:r>
          </a:p>
          <a:p>
            <a:pPr>
              <a:lnSpc>
                <a:spcPct val="90000"/>
              </a:lnSpc>
              <a:spcBef>
                <a:spcPts val="300"/>
              </a:spcBef>
            </a:pPr>
            <a:r>
              <a:rPr lang="fr-FR" sz="2000" b="0" dirty="0">
                <a:solidFill>
                  <a:srgbClr val="003399"/>
                </a:solidFill>
              </a:rPr>
              <a:t>Sensibilisation accrue aux conséquences sur la santé mentale de la gestion des travailleurs fondée sur l’IA</a:t>
            </a:r>
          </a:p>
        </p:txBody>
      </p:sp>
      <p:sp>
        <p:nvSpPr>
          <p:cNvPr id="5" name="Titre 1">
            <a:extLst>
              <a:ext uri="{FF2B5EF4-FFF2-40B4-BE49-F238E27FC236}">
                <a16:creationId xmlns:a16="http://schemas.microsoft.com/office/drawing/2014/main" id="{39A682D7-4449-4BAF-9700-6E0F06EC29CB}"/>
              </a:ext>
            </a:extLst>
          </p:cNvPr>
          <p:cNvSpPr txBox="1">
            <a:spLocks/>
          </p:cNvSpPr>
          <p:nvPr/>
        </p:nvSpPr>
        <p:spPr>
          <a:xfrm>
            <a:off x="480848" y="162824"/>
            <a:ext cx="8435280" cy="401648"/>
          </a:xfrm>
          <a:prstGeom prst="rect">
            <a:avLst/>
          </a:prstGeom>
        </p:spPr>
        <p:txBody>
          <a:bodyPr vert="horz" lIns="68580" tIns="34290" rIns="68580" bIns="34290" rtlCol="0" anchor="b">
            <a:spAutoFit/>
          </a:bodyPr>
          <a:lstStyle>
            <a:lvl1pPr algn="l" defTabSz="914400" rtl="0" eaLnBrk="1" latinLnBrk="0" hangingPunct="1">
              <a:lnSpc>
                <a:spcPct val="90000"/>
              </a:lnSpc>
              <a:spcBef>
                <a:spcPct val="0"/>
              </a:spcBef>
              <a:buNone/>
              <a:defRPr lang="en-SI" sz="3400" b="1" i="0" kern="1200">
                <a:solidFill>
                  <a:schemeClr val="tx2"/>
                </a:solidFill>
                <a:effectLst/>
                <a:latin typeface="Montserrat SemiBold"/>
                <a:ea typeface="+mn-ea"/>
                <a:cs typeface="+mn-cs"/>
              </a:defRPr>
            </a:lvl1pPr>
          </a:lstStyle>
          <a:p>
            <a:r>
              <a:rPr lang="fr-FR" sz="2400">
                <a:latin typeface="+mj-lt"/>
                <a:ea typeface="+mj-lt"/>
                <a:cs typeface="+mj-cs"/>
              </a:rPr>
              <a:t>Indicateurs clés pour la prévention en matière de SST</a:t>
            </a:r>
          </a:p>
        </p:txBody>
      </p:sp>
    </p:spTree>
    <p:extLst>
      <p:ext uri="{BB962C8B-B14F-4D97-AF65-F5344CB8AC3E}">
        <p14:creationId xmlns:p14="http://schemas.microsoft.com/office/powerpoint/2010/main" val="3943805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een hand with a blue circle and a finger pressing a button&#10;&#10;Description automatically generated">
            <a:extLst>
              <a:ext uri="{FF2B5EF4-FFF2-40B4-BE49-F238E27FC236}">
                <a16:creationId xmlns:a16="http://schemas.microsoft.com/office/drawing/2014/main" id="{EFA04028-DED2-4508-93B0-CC87FD707D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7" name="Picture 6" descr="A computer with a screen on&#10;&#10;Description automatically generated">
            <a:extLst>
              <a:ext uri="{FF2B5EF4-FFF2-40B4-BE49-F238E27FC236}">
                <a16:creationId xmlns:a16="http://schemas.microsoft.com/office/drawing/2014/main" id="{8489CA9D-D157-4CC2-97DA-6C00088208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5" name="Content Placeholder 2">
            <a:extLst>
              <a:ext uri="{FF2B5EF4-FFF2-40B4-BE49-F238E27FC236}">
                <a16:creationId xmlns:a16="http://schemas.microsoft.com/office/drawing/2014/main" id="{F567A181-C4B7-4D4B-8398-84F814A78CCF}"/>
              </a:ext>
            </a:extLst>
          </p:cNvPr>
          <p:cNvSpPr txBox="1">
            <a:spLocks/>
          </p:cNvSpPr>
          <p:nvPr/>
        </p:nvSpPr>
        <p:spPr>
          <a:xfrm>
            <a:off x="457200" y="2920399"/>
            <a:ext cx="8432194" cy="974626"/>
          </a:xfrm>
          <a:prstGeom prst="rect">
            <a:avLst/>
          </a:prstGeom>
        </p:spPr>
        <p:txBody>
          <a:bodyPr vert="horz" lIns="0" tIns="45720" rIns="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500" b="0" i="0" u="none" strike="noStrike" kern="1200" cap="none" spc="0" normalizeH="0" baseline="0" noProof="0" dirty="0">
              <a:ln>
                <a:noFill/>
              </a:ln>
              <a:solidFill>
                <a:srgbClr val="899E00"/>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ACC700"/>
              </a:buClr>
              <a:buSzTx/>
              <a:buNone/>
              <a:tabLst/>
              <a:defRPr/>
            </a:pPr>
            <a:r>
              <a:rPr kumimoji="0" lang="fr-FR" sz="2000" b="1" i="0" u="none" strike="noStrike" cap="none" normalizeH="0" baseline="0" noProof="0">
                <a:ln>
                  <a:noFill/>
                </a:ln>
                <a:solidFill>
                  <a:srgbClr val="899E00"/>
                </a:solidFill>
                <a:effectLst/>
                <a:uLnTx/>
                <a:uFillTx/>
                <a:latin typeface="Arial"/>
                <a:ea typeface="Arial"/>
                <a:cs typeface="+mn-cs"/>
              </a:rPr>
              <a:t>Consultez toutes les publications sur le sujet: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fr-FR" sz="1400">
                <a:solidFill>
                  <a:srgbClr val="000000"/>
                </a:solidFill>
                <a:latin typeface="+mj-lt"/>
                <a:hlinkClick r:id="rId5"/>
              </a:rPr>
              <a:t>https://osha.europa.eu/fr/publications-priority-area/ai-and-worker-management</a:t>
            </a:r>
          </a:p>
        </p:txBody>
      </p:sp>
      <p:pic>
        <p:nvPicPr>
          <p:cNvPr id="3" name="Picture 2">
            <a:extLst>
              <a:ext uri="{FF2B5EF4-FFF2-40B4-BE49-F238E27FC236}">
                <a16:creationId xmlns:a16="http://schemas.microsoft.com/office/drawing/2014/main" id="{C959CF49-2329-41C2-D13F-35F51CE68F7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2780" y="137442"/>
            <a:ext cx="2424020" cy="3283403"/>
          </a:xfrm>
          <a:prstGeom prst="rect">
            <a:avLst/>
          </a:prstGeom>
        </p:spPr>
      </p:pic>
      <p:sp>
        <p:nvSpPr>
          <p:cNvPr id="6" name="Title 5">
            <a:extLst>
              <a:ext uri="{FF2B5EF4-FFF2-40B4-BE49-F238E27FC236}">
                <a16:creationId xmlns:a16="http://schemas.microsoft.com/office/drawing/2014/main" id="{1B67C078-7767-3DF5-121B-164310745DD0}"/>
              </a:ext>
            </a:extLst>
          </p:cNvPr>
          <p:cNvSpPr>
            <a:spLocks noGrp="1"/>
          </p:cNvSpPr>
          <p:nvPr>
            <p:ph type="title"/>
          </p:nvPr>
        </p:nvSpPr>
        <p:spPr/>
        <p:txBody>
          <a:bodyPr/>
          <a:lstStyle/>
          <a:p>
            <a:r>
              <a:rPr lang="fr-FR" sz="2400"/>
              <a:t>Ressources</a:t>
            </a:r>
          </a:p>
        </p:txBody>
      </p:sp>
    </p:spTree>
    <p:extLst>
      <p:ext uri="{BB962C8B-B14F-4D97-AF65-F5344CB8AC3E}">
        <p14:creationId xmlns:p14="http://schemas.microsoft.com/office/powerpoint/2010/main" val="2488266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spAutoFit/>
          </a:bodyPr>
          <a:lstStyle/>
          <a:p>
            <a:r>
              <a:rPr lang="fr-FR"/>
              <a:t>Droits d’auteur</a:t>
            </a:r>
          </a:p>
        </p:txBody>
      </p:sp>
      <p:sp>
        <p:nvSpPr>
          <p:cNvPr id="4" name="TextBox 3">
            <a:extLst>
              <a:ext uri="{FF2B5EF4-FFF2-40B4-BE49-F238E27FC236}">
                <a16:creationId xmlns:a16="http://schemas.microsoft.com/office/drawing/2014/main" id="{F25148AE-C978-AC71-8011-037CD4723C78}"/>
              </a:ext>
            </a:extLst>
          </p:cNvPr>
          <p:cNvSpPr txBox="1"/>
          <p:nvPr/>
        </p:nvSpPr>
        <p:spPr>
          <a:xfrm>
            <a:off x="368722" y="1535569"/>
            <a:ext cx="7056784" cy="207236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fr-FR" sz="1400" i="0" u="none" strike="noStrike" cap="none" normalizeH="0" baseline="0">
                <a:ln>
                  <a:noFill/>
                </a:ln>
                <a:solidFill>
                  <a:srgbClr val="003399"/>
                </a:solidFill>
                <a:effectLst/>
                <a:uLnTx/>
                <a:uFillTx/>
                <a:latin typeface="Arial"/>
                <a:ea typeface="Arial"/>
                <a:cs typeface="+mn-cs"/>
              </a:rPr>
              <a:t>© Agence européenne pour la sécurité et la santé au travail,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40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fr-FR" sz="1400" i="0" u="none" strike="noStrike" cap="none" normalizeH="0" baseline="0">
                <a:ln>
                  <a:noFill/>
                </a:ln>
                <a:solidFill>
                  <a:srgbClr val="003399"/>
                </a:solidFill>
                <a:effectLst/>
                <a:uLnTx/>
                <a:uFillTx/>
                <a:latin typeface="Arial"/>
                <a:ea typeface="Arial"/>
                <a:cs typeface="+mn-cs"/>
              </a:rPr>
              <a:t>Reproduction autorisée, moyennant mention de la source.</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fr-FR" sz="1400" i="0" u="none" strike="noStrike" cap="none" normalizeH="0" baseline="0">
                <a:ln>
                  <a:noFill/>
                </a:ln>
                <a:solidFill>
                  <a:srgbClr val="003399"/>
                </a:solidFill>
                <a:effectLst/>
                <a:uLnTx/>
                <a:uFillTx/>
                <a:latin typeface="Arial"/>
                <a:ea typeface="Arial"/>
                <a:cs typeface="+mn-cs"/>
              </a:rPr>
              <a:t>Toute utilisation ou reproduction d’une photographie dont les droits d’auteur appartiennent à un autre titulaire que l’EU-OSHA doit faire l’objet d’une demande d’autorisation directement adressée au titulaire des droits d’auteur.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fr-FR" sz="1400" i="0" u="none" strike="noStrike" cap="none" normalizeH="0" baseline="0">
                <a:ln>
                  <a:noFill/>
                </a:ln>
                <a:solidFill>
                  <a:srgbClr val="003399"/>
                </a:solidFill>
                <a:effectLst/>
                <a:uLnTx/>
                <a:uFillTx/>
                <a:latin typeface="Arial"/>
                <a:ea typeface="Arial"/>
                <a:cs typeface="+mn-cs"/>
              </a:rPr>
              <a:t>Ni l’Agence européenne ni aucune autre personne agissant pour le compte de cette agence n’est responsable de l’utilisation qui pourrait être faite des informations suivantes.</a:t>
            </a:r>
          </a:p>
        </p:txBody>
      </p:sp>
    </p:spTree>
    <p:extLst>
      <p:ext uri="{BB962C8B-B14F-4D97-AF65-F5344CB8AC3E}">
        <p14:creationId xmlns:p14="http://schemas.microsoft.com/office/powerpoint/2010/main" val="1694356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53307E9-1F2E-0BE7-F719-A0388DB23CB4}"/>
              </a:ext>
            </a:extLst>
          </p:cNvPr>
          <p:cNvSpPr>
            <a:spLocks noGrp="1"/>
          </p:cNvSpPr>
          <p:nvPr>
            <p:ph type="title"/>
          </p:nvPr>
        </p:nvSpPr>
        <p:spPr>
          <a:xfrm>
            <a:off x="450000" y="78335"/>
            <a:ext cx="7560000" cy="461665"/>
          </a:xfrm>
        </p:spPr>
        <p:txBody>
          <a:bodyPr lIns="0">
            <a:spAutoFit/>
          </a:bodyPr>
          <a:lstStyle/>
          <a:p>
            <a:r>
              <a:rPr lang="fr-FR" sz="2400"/>
              <a:t>Vue d’ensemble</a:t>
            </a:r>
          </a:p>
        </p:txBody>
      </p:sp>
      <p:grpSp>
        <p:nvGrpSpPr>
          <p:cNvPr id="5" name="Group 4">
            <a:extLst>
              <a:ext uri="{FF2B5EF4-FFF2-40B4-BE49-F238E27FC236}">
                <a16:creationId xmlns:a16="http://schemas.microsoft.com/office/drawing/2014/main" id="{3ABEFBBD-DDE2-4D1C-A6F5-BBEBE684871F}"/>
              </a:ext>
            </a:extLst>
          </p:cNvPr>
          <p:cNvGrpSpPr/>
          <p:nvPr/>
        </p:nvGrpSpPr>
        <p:grpSpPr>
          <a:xfrm>
            <a:off x="447247" y="729731"/>
            <a:ext cx="4976364" cy="436807"/>
            <a:chOff x="450000" y="768538"/>
            <a:chExt cx="4976364" cy="436807"/>
          </a:xfrm>
        </p:grpSpPr>
        <p:sp>
          <p:nvSpPr>
            <p:cNvPr id="6" name="Rectangle 5">
              <a:extLst>
                <a:ext uri="{FF2B5EF4-FFF2-40B4-BE49-F238E27FC236}">
                  <a16:creationId xmlns:a16="http://schemas.microsoft.com/office/drawing/2014/main" id="{6A12E357-CEFB-4B4C-8F82-B76E2BDE33AE}"/>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600" dirty="0">
                <a:solidFill>
                  <a:srgbClr val="003399"/>
                </a:solidFill>
              </a:endParaRPr>
            </a:p>
          </p:txBody>
        </p:sp>
        <p:grpSp>
          <p:nvGrpSpPr>
            <p:cNvPr id="7" name="Group 6">
              <a:extLst>
                <a:ext uri="{FF2B5EF4-FFF2-40B4-BE49-F238E27FC236}">
                  <a16:creationId xmlns:a16="http://schemas.microsoft.com/office/drawing/2014/main" id="{2B8C109D-5785-4944-965C-3BE491C6C29C}"/>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2B5063C7-746C-4861-8030-D8A224F27A7F}"/>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sz="1600" dirty="0">
                  <a:solidFill>
                    <a:srgbClr val="003399"/>
                  </a:solidFill>
                </a:endParaRPr>
              </a:p>
            </p:txBody>
          </p:sp>
          <p:sp>
            <p:nvSpPr>
              <p:cNvPr id="10" name="Rectangle: Rounded Corners 4">
                <a:extLst>
                  <a:ext uri="{FF2B5EF4-FFF2-40B4-BE49-F238E27FC236}">
                    <a16:creationId xmlns:a16="http://schemas.microsoft.com/office/drawing/2014/main" id="{28A2A611-4891-4B05-BE99-0454AC78D8EE}"/>
                  </a:ext>
                </a:extLst>
              </p:cNvPr>
              <p:cNvSpPr txBox="1"/>
              <p:nvPr/>
            </p:nvSpPr>
            <p:spPr>
              <a:xfrm>
                <a:off x="281927" y="99579"/>
                <a:ext cx="4229732"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fr-FR" sz="1200" dirty="0">
                    <a:solidFill>
                      <a:srgbClr val="003399"/>
                    </a:solidFill>
                  </a:rPr>
                  <a:t>Définitions et usages</a:t>
                </a:r>
              </a:p>
            </p:txBody>
          </p:sp>
        </p:grpSp>
      </p:grpSp>
      <p:grpSp>
        <p:nvGrpSpPr>
          <p:cNvPr id="17" name="Group 16">
            <a:extLst>
              <a:ext uri="{FF2B5EF4-FFF2-40B4-BE49-F238E27FC236}">
                <a16:creationId xmlns:a16="http://schemas.microsoft.com/office/drawing/2014/main" id="{50662551-A89C-498B-AE78-C49B18DFCF16}"/>
              </a:ext>
            </a:extLst>
          </p:cNvPr>
          <p:cNvGrpSpPr/>
          <p:nvPr/>
        </p:nvGrpSpPr>
        <p:grpSpPr>
          <a:xfrm>
            <a:off x="463601" y="1872133"/>
            <a:ext cx="4973516" cy="426342"/>
            <a:chOff x="447624" y="2394783"/>
            <a:chExt cx="4973516" cy="426342"/>
          </a:xfrm>
        </p:grpSpPr>
        <p:sp>
          <p:nvSpPr>
            <p:cNvPr id="18" name="Rectangle 17">
              <a:extLst>
                <a:ext uri="{FF2B5EF4-FFF2-40B4-BE49-F238E27FC236}">
                  <a16:creationId xmlns:a16="http://schemas.microsoft.com/office/drawing/2014/main" id="{E6987153-F70B-4AF5-BC72-B0B0545B73FC}"/>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600" dirty="0"/>
            </a:p>
          </p:txBody>
        </p:sp>
        <p:grpSp>
          <p:nvGrpSpPr>
            <p:cNvPr id="19" name="Group 18">
              <a:extLst>
                <a:ext uri="{FF2B5EF4-FFF2-40B4-BE49-F238E27FC236}">
                  <a16:creationId xmlns:a16="http://schemas.microsoft.com/office/drawing/2014/main" id="{2328B6B6-581A-490A-A27D-01DC1435D680}"/>
                </a:ext>
              </a:extLst>
            </p:cNvPr>
            <p:cNvGrpSpPr/>
            <p:nvPr/>
          </p:nvGrpSpPr>
          <p:grpSpPr>
            <a:xfrm>
              <a:off x="582857" y="2394783"/>
              <a:ext cx="4651907" cy="370957"/>
              <a:chOff x="241728" y="1772260"/>
              <a:chExt cx="4267200" cy="383760"/>
            </a:xfrm>
          </p:grpSpPr>
          <p:sp>
            <p:nvSpPr>
              <p:cNvPr id="20" name="Rectangle: Rounded Corners 19">
                <a:extLst>
                  <a:ext uri="{FF2B5EF4-FFF2-40B4-BE49-F238E27FC236}">
                    <a16:creationId xmlns:a16="http://schemas.microsoft.com/office/drawing/2014/main" id="{DD3DC332-8FA4-4D9F-B720-CB8A5AF12A19}"/>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sz="1600" dirty="0"/>
              </a:p>
            </p:txBody>
          </p:sp>
          <p:sp>
            <p:nvSpPr>
              <p:cNvPr id="21" name="Rectangle: Rounded Corners 8">
                <a:extLst>
                  <a:ext uri="{FF2B5EF4-FFF2-40B4-BE49-F238E27FC236}">
                    <a16:creationId xmlns:a16="http://schemas.microsoft.com/office/drawing/2014/main" id="{499D88FA-7A0A-4E69-A7B9-05DA672B83E3}"/>
                  </a:ext>
                </a:extLst>
              </p:cNvPr>
              <p:cNvSpPr txBox="1"/>
              <p:nvPr/>
            </p:nvSpPr>
            <p:spPr>
              <a:xfrm>
                <a:off x="258529" y="186862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fr-FR" sz="1200">
                    <a:solidFill>
                      <a:srgbClr val="003399"/>
                    </a:solidFill>
                  </a:rPr>
                  <a:t>Risques pour la SST</a:t>
                </a:r>
              </a:p>
            </p:txBody>
          </p:sp>
        </p:grpSp>
      </p:grpSp>
      <p:grpSp>
        <p:nvGrpSpPr>
          <p:cNvPr id="22" name="Group 21">
            <a:extLst>
              <a:ext uri="{FF2B5EF4-FFF2-40B4-BE49-F238E27FC236}">
                <a16:creationId xmlns:a16="http://schemas.microsoft.com/office/drawing/2014/main" id="{B01B4C4E-467A-469B-9F27-6C842A441951}"/>
              </a:ext>
            </a:extLst>
          </p:cNvPr>
          <p:cNvGrpSpPr/>
          <p:nvPr/>
        </p:nvGrpSpPr>
        <p:grpSpPr>
          <a:xfrm>
            <a:off x="424140" y="2437176"/>
            <a:ext cx="4973516" cy="429031"/>
            <a:chOff x="446751" y="2750907"/>
            <a:chExt cx="4973516" cy="429031"/>
          </a:xfrm>
        </p:grpSpPr>
        <p:sp>
          <p:nvSpPr>
            <p:cNvPr id="23" name="Rectangle 22">
              <a:extLst>
                <a:ext uri="{FF2B5EF4-FFF2-40B4-BE49-F238E27FC236}">
                  <a16:creationId xmlns:a16="http://schemas.microsoft.com/office/drawing/2014/main" id="{24251484-7E77-4FBB-BD35-02BEE7B90A83}"/>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600" dirty="0"/>
            </a:p>
          </p:txBody>
        </p:sp>
        <p:grpSp>
          <p:nvGrpSpPr>
            <p:cNvPr id="24" name="Group 23">
              <a:extLst>
                <a:ext uri="{FF2B5EF4-FFF2-40B4-BE49-F238E27FC236}">
                  <a16:creationId xmlns:a16="http://schemas.microsoft.com/office/drawing/2014/main" id="{6C3308B3-8608-4F11-B182-AF0F112DCF2B}"/>
                </a:ext>
              </a:extLst>
            </p:cNvPr>
            <p:cNvGrpSpPr/>
            <p:nvPr/>
          </p:nvGrpSpPr>
          <p:grpSpPr>
            <a:xfrm>
              <a:off x="584946" y="2750907"/>
              <a:ext cx="4651904" cy="370957"/>
              <a:chOff x="243645" y="2361940"/>
              <a:chExt cx="4267200" cy="383760"/>
            </a:xfrm>
          </p:grpSpPr>
          <p:sp>
            <p:nvSpPr>
              <p:cNvPr id="25" name="Rectangle: Rounded Corners 24">
                <a:extLst>
                  <a:ext uri="{FF2B5EF4-FFF2-40B4-BE49-F238E27FC236}">
                    <a16:creationId xmlns:a16="http://schemas.microsoft.com/office/drawing/2014/main" id="{A4EACCC3-FD6A-40C3-A5F5-F9539A74E3B0}"/>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sz="1600" dirty="0"/>
              </a:p>
            </p:txBody>
          </p:sp>
          <p:sp>
            <p:nvSpPr>
              <p:cNvPr id="26" name="Rectangle: Rounded Corners 10">
                <a:extLst>
                  <a:ext uri="{FF2B5EF4-FFF2-40B4-BE49-F238E27FC236}">
                    <a16:creationId xmlns:a16="http://schemas.microsoft.com/office/drawing/2014/main" id="{F4E8BCCD-EBFA-4214-B631-78609EEFC649}"/>
                  </a:ext>
                </a:extLst>
              </p:cNvPr>
              <p:cNvSpPr txBox="1"/>
              <p:nvPr/>
            </p:nvSpPr>
            <p:spPr>
              <a:xfrm>
                <a:off x="261232" y="245830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fr-FR" sz="1200" b="0">
                    <a:solidFill>
                      <a:srgbClr val="003399"/>
                    </a:solidFill>
                  </a:rPr>
                  <a:t>Possibilités en matière de SST</a:t>
                </a:r>
              </a:p>
            </p:txBody>
          </p:sp>
        </p:grpSp>
      </p:grpSp>
      <p:grpSp>
        <p:nvGrpSpPr>
          <p:cNvPr id="27" name="Group 26">
            <a:extLst>
              <a:ext uri="{FF2B5EF4-FFF2-40B4-BE49-F238E27FC236}">
                <a16:creationId xmlns:a16="http://schemas.microsoft.com/office/drawing/2014/main" id="{C96D24AD-C70E-4707-BA8D-9508A45D14B4}"/>
              </a:ext>
            </a:extLst>
          </p:cNvPr>
          <p:cNvGrpSpPr/>
          <p:nvPr/>
        </p:nvGrpSpPr>
        <p:grpSpPr>
          <a:xfrm>
            <a:off x="470354" y="3004908"/>
            <a:ext cx="4973516" cy="428254"/>
            <a:chOff x="446751" y="3285839"/>
            <a:chExt cx="4973516" cy="428254"/>
          </a:xfrm>
        </p:grpSpPr>
        <p:sp>
          <p:nvSpPr>
            <p:cNvPr id="28" name="Rectangle 27">
              <a:extLst>
                <a:ext uri="{FF2B5EF4-FFF2-40B4-BE49-F238E27FC236}">
                  <a16:creationId xmlns:a16="http://schemas.microsoft.com/office/drawing/2014/main" id="{89EA875F-A041-42AD-B3BC-27F2948F075E}"/>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600" dirty="0"/>
            </a:p>
          </p:txBody>
        </p:sp>
        <p:grpSp>
          <p:nvGrpSpPr>
            <p:cNvPr id="29" name="Group 28">
              <a:extLst>
                <a:ext uri="{FF2B5EF4-FFF2-40B4-BE49-F238E27FC236}">
                  <a16:creationId xmlns:a16="http://schemas.microsoft.com/office/drawing/2014/main" id="{CBF19FC6-2377-4496-9D89-091F7776006E}"/>
                </a:ext>
              </a:extLst>
            </p:cNvPr>
            <p:cNvGrpSpPr/>
            <p:nvPr/>
          </p:nvGrpSpPr>
          <p:grpSpPr>
            <a:xfrm>
              <a:off x="577944" y="3285839"/>
              <a:ext cx="4658904" cy="370957"/>
              <a:chOff x="237222" y="2951620"/>
              <a:chExt cx="4273623" cy="383760"/>
            </a:xfrm>
          </p:grpSpPr>
          <p:sp>
            <p:nvSpPr>
              <p:cNvPr id="30" name="Rectangle: Rounded Corners 29">
                <a:extLst>
                  <a:ext uri="{FF2B5EF4-FFF2-40B4-BE49-F238E27FC236}">
                    <a16:creationId xmlns:a16="http://schemas.microsoft.com/office/drawing/2014/main" id="{797CD1A0-7562-4814-A8AC-B4F1E79F8542}"/>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sz="1600" dirty="0"/>
              </a:p>
            </p:txBody>
          </p:sp>
          <p:sp>
            <p:nvSpPr>
              <p:cNvPr id="31" name="Rectangle: Rounded Corners 12">
                <a:extLst>
                  <a:ext uri="{FF2B5EF4-FFF2-40B4-BE49-F238E27FC236}">
                    <a16:creationId xmlns:a16="http://schemas.microsoft.com/office/drawing/2014/main" id="{B7590CB3-6F58-4681-B719-D0E67C02B468}"/>
                  </a:ext>
                </a:extLst>
              </p:cNvPr>
              <p:cNvSpPr txBox="1"/>
              <p:nvPr/>
            </p:nvSpPr>
            <p:spPr>
              <a:xfrm>
                <a:off x="237222" y="3029246"/>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fr-FR" sz="1200" b="0" dirty="0">
                    <a:solidFill>
                      <a:srgbClr val="003399"/>
                    </a:solidFill>
                  </a:rPr>
                  <a:t>Facteurs de réussite en matière de SST – cas concrets</a:t>
                </a:r>
              </a:p>
            </p:txBody>
          </p:sp>
        </p:grpSp>
      </p:grpSp>
      <p:grpSp>
        <p:nvGrpSpPr>
          <p:cNvPr id="32" name="Group 31">
            <a:extLst>
              <a:ext uri="{FF2B5EF4-FFF2-40B4-BE49-F238E27FC236}">
                <a16:creationId xmlns:a16="http://schemas.microsoft.com/office/drawing/2014/main" id="{86F6847C-260A-43B3-9E1B-20B4A3A11106}"/>
              </a:ext>
            </a:extLst>
          </p:cNvPr>
          <p:cNvGrpSpPr/>
          <p:nvPr/>
        </p:nvGrpSpPr>
        <p:grpSpPr>
          <a:xfrm>
            <a:off x="430893" y="3571863"/>
            <a:ext cx="4973516" cy="421811"/>
            <a:chOff x="446751" y="3875519"/>
            <a:chExt cx="4973516" cy="421811"/>
          </a:xfrm>
        </p:grpSpPr>
        <p:sp>
          <p:nvSpPr>
            <p:cNvPr id="33" name="Rectangle 32">
              <a:extLst>
                <a:ext uri="{FF2B5EF4-FFF2-40B4-BE49-F238E27FC236}">
                  <a16:creationId xmlns:a16="http://schemas.microsoft.com/office/drawing/2014/main" id="{6CD22C62-B2FA-4A4B-89F0-122464DC9235}"/>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600" dirty="0"/>
            </a:p>
          </p:txBody>
        </p:sp>
        <p:grpSp>
          <p:nvGrpSpPr>
            <p:cNvPr id="34" name="Group 33">
              <a:extLst>
                <a:ext uri="{FF2B5EF4-FFF2-40B4-BE49-F238E27FC236}">
                  <a16:creationId xmlns:a16="http://schemas.microsoft.com/office/drawing/2014/main" id="{6FB45F15-7EB9-443E-B5BF-CE5562422071}"/>
                </a:ext>
              </a:extLst>
            </p:cNvPr>
            <p:cNvGrpSpPr/>
            <p:nvPr/>
          </p:nvGrpSpPr>
          <p:grpSpPr>
            <a:xfrm>
              <a:off x="584947" y="3875519"/>
              <a:ext cx="4651902" cy="370957"/>
              <a:chOff x="243645" y="3541300"/>
              <a:chExt cx="4267200" cy="383760"/>
            </a:xfrm>
          </p:grpSpPr>
          <p:sp>
            <p:nvSpPr>
              <p:cNvPr id="35" name="Rectangle: Rounded Corners 34">
                <a:extLst>
                  <a:ext uri="{FF2B5EF4-FFF2-40B4-BE49-F238E27FC236}">
                    <a16:creationId xmlns:a16="http://schemas.microsoft.com/office/drawing/2014/main" id="{5078825B-C17E-460B-AFBE-0D0B660FB581}"/>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sz="1600" dirty="0"/>
              </a:p>
            </p:txBody>
          </p:sp>
          <p:sp>
            <p:nvSpPr>
              <p:cNvPr id="36" name="Rectangle: Rounded Corners 14">
                <a:extLst>
                  <a:ext uri="{FF2B5EF4-FFF2-40B4-BE49-F238E27FC236}">
                    <a16:creationId xmlns:a16="http://schemas.microsoft.com/office/drawing/2014/main" id="{4BA44CB1-C17C-4C49-A389-4949F674933F}"/>
                  </a:ext>
                </a:extLst>
              </p:cNvPr>
              <p:cNvSpPr txBox="1"/>
              <p:nvPr/>
            </p:nvSpPr>
            <p:spPr>
              <a:xfrm>
                <a:off x="259949" y="3637660"/>
                <a:ext cx="4244231"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fr-FR" sz="1200">
                    <a:solidFill>
                      <a:srgbClr val="003399"/>
                    </a:solidFill>
                  </a:rPr>
                  <a:t>Cadre réglementaire de l’UE</a:t>
                </a:r>
              </a:p>
            </p:txBody>
          </p:sp>
        </p:grpSp>
      </p:grpSp>
      <p:grpSp>
        <p:nvGrpSpPr>
          <p:cNvPr id="37" name="Group 36">
            <a:extLst>
              <a:ext uri="{FF2B5EF4-FFF2-40B4-BE49-F238E27FC236}">
                <a16:creationId xmlns:a16="http://schemas.microsoft.com/office/drawing/2014/main" id="{6C730D4F-E269-4DC3-82B8-15D0C5C582F5}"/>
              </a:ext>
            </a:extLst>
          </p:cNvPr>
          <p:cNvGrpSpPr/>
          <p:nvPr/>
        </p:nvGrpSpPr>
        <p:grpSpPr>
          <a:xfrm>
            <a:off x="437646" y="1305239"/>
            <a:ext cx="4976364" cy="428193"/>
            <a:chOff x="446750" y="1266219"/>
            <a:chExt cx="4976364" cy="428193"/>
          </a:xfrm>
        </p:grpSpPr>
        <p:sp>
          <p:nvSpPr>
            <p:cNvPr id="38" name="Rectangle 37">
              <a:extLst>
                <a:ext uri="{FF2B5EF4-FFF2-40B4-BE49-F238E27FC236}">
                  <a16:creationId xmlns:a16="http://schemas.microsoft.com/office/drawing/2014/main" id="{8F566613-7CF5-46A1-ACBD-3BC5DDDBE9C4}"/>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600" dirty="0">
                <a:solidFill>
                  <a:srgbClr val="003399"/>
                </a:solidFill>
              </a:endParaRPr>
            </a:p>
          </p:txBody>
        </p:sp>
        <p:grpSp>
          <p:nvGrpSpPr>
            <p:cNvPr id="39" name="Group 38">
              <a:extLst>
                <a:ext uri="{FF2B5EF4-FFF2-40B4-BE49-F238E27FC236}">
                  <a16:creationId xmlns:a16="http://schemas.microsoft.com/office/drawing/2014/main" id="{14158F89-B51E-4F4E-A8CA-230DC94FD56C}"/>
                </a:ext>
              </a:extLst>
            </p:cNvPr>
            <p:cNvGrpSpPr/>
            <p:nvPr/>
          </p:nvGrpSpPr>
          <p:grpSpPr>
            <a:xfrm>
              <a:off x="581955" y="1266219"/>
              <a:ext cx="4672581" cy="374904"/>
              <a:chOff x="259908" y="592899"/>
              <a:chExt cx="4267200" cy="383760"/>
            </a:xfrm>
          </p:grpSpPr>
          <p:sp>
            <p:nvSpPr>
              <p:cNvPr id="40" name="Rectangle: Rounded Corners 39">
                <a:extLst>
                  <a:ext uri="{FF2B5EF4-FFF2-40B4-BE49-F238E27FC236}">
                    <a16:creationId xmlns:a16="http://schemas.microsoft.com/office/drawing/2014/main" id="{BE8F1DC5-7F44-4BE1-A91A-2AF2E6BFF476}"/>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sz="1600" dirty="0">
                  <a:solidFill>
                    <a:srgbClr val="003399"/>
                  </a:solidFill>
                </a:endParaRPr>
              </a:p>
            </p:txBody>
          </p:sp>
          <p:sp>
            <p:nvSpPr>
              <p:cNvPr id="41" name="Rectangle: Rounded Corners 4">
                <a:extLst>
                  <a:ext uri="{FF2B5EF4-FFF2-40B4-BE49-F238E27FC236}">
                    <a16:creationId xmlns:a16="http://schemas.microsoft.com/office/drawing/2014/main" id="{8D171BB3-E0A1-4C20-BBEA-D794C0EA719C}"/>
                  </a:ext>
                </a:extLst>
              </p:cNvPr>
              <p:cNvSpPr txBox="1"/>
              <p:nvPr/>
            </p:nvSpPr>
            <p:spPr>
              <a:xfrm>
                <a:off x="278640" y="690265"/>
                <a:ext cx="4225447" cy="1890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fr-FR" sz="1200" b="0">
                    <a:solidFill>
                      <a:srgbClr val="003399"/>
                    </a:solidFill>
                  </a:rPr>
                  <a:t>Faits et chiffres </a:t>
                </a:r>
              </a:p>
            </p:txBody>
          </p:sp>
        </p:grpSp>
      </p:grpSp>
      <p:grpSp>
        <p:nvGrpSpPr>
          <p:cNvPr id="42" name="Group 41">
            <a:extLst>
              <a:ext uri="{FF2B5EF4-FFF2-40B4-BE49-F238E27FC236}">
                <a16:creationId xmlns:a16="http://schemas.microsoft.com/office/drawing/2014/main" id="{F21A0928-55CB-437B-82C6-83D507F62905}"/>
              </a:ext>
            </a:extLst>
          </p:cNvPr>
          <p:cNvGrpSpPr/>
          <p:nvPr/>
        </p:nvGrpSpPr>
        <p:grpSpPr>
          <a:xfrm>
            <a:off x="456848" y="4132377"/>
            <a:ext cx="4973516" cy="421811"/>
            <a:chOff x="457200" y="4132377"/>
            <a:chExt cx="4973516" cy="421811"/>
          </a:xfrm>
        </p:grpSpPr>
        <p:sp>
          <p:nvSpPr>
            <p:cNvPr id="43" name="Rectangle 42">
              <a:extLst>
                <a:ext uri="{FF2B5EF4-FFF2-40B4-BE49-F238E27FC236}">
                  <a16:creationId xmlns:a16="http://schemas.microsoft.com/office/drawing/2014/main" id="{F083639D-8A87-447C-B71E-45182404D2E3}"/>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600" dirty="0"/>
            </a:p>
          </p:txBody>
        </p:sp>
        <p:grpSp>
          <p:nvGrpSpPr>
            <p:cNvPr id="44" name="Group 43">
              <a:extLst>
                <a:ext uri="{FF2B5EF4-FFF2-40B4-BE49-F238E27FC236}">
                  <a16:creationId xmlns:a16="http://schemas.microsoft.com/office/drawing/2014/main" id="{1396A3EE-F4E8-4D24-99D9-0BD561D9FB63}"/>
                </a:ext>
              </a:extLst>
            </p:cNvPr>
            <p:cNvGrpSpPr/>
            <p:nvPr/>
          </p:nvGrpSpPr>
          <p:grpSpPr>
            <a:xfrm>
              <a:off x="595396" y="4132377"/>
              <a:ext cx="4651902" cy="370957"/>
              <a:chOff x="595396" y="4132377"/>
              <a:chExt cx="4651902" cy="370957"/>
            </a:xfrm>
          </p:grpSpPr>
          <p:sp>
            <p:nvSpPr>
              <p:cNvPr id="45" name="Rectangle: Rounded Corners 44">
                <a:extLst>
                  <a:ext uri="{FF2B5EF4-FFF2-40B4-BE49-F238E27FC236}">
                    <a16:creationId xmlns:a16="http://schemas.microsoft.com/office/drawing/2014/main" id="{95A3F006-5776-4C26-9FCA-9E02A4E7E3EC}"/>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sz="1600" dirty="0"/>
              </a:p>
            </p:txBody>
          </p:sp>
          <p:sp>
            <p:nvSpPr>
              <p:cNvPr id="46" name="Rectangle: Rounded Corners 14">
                <a:extLst>
                  <a:ext uri="{FF2B5EF4-FFF2-40B4-BE49-F238E27FC236}">
                    <a16:creationId xmlns:a16="http://schemas.microsoft.com/office/drawing/2014/main" id="{31B62292-ABEC-45D0-B502-B781E62EBD8F}"/>
                  </a:ext>
                </a:extLst>
              </p:cNvPr>
              <p:cNvSpPr txBox="1"/>
              <p:nvPr/>
            </p:nvSpPr>
            <p:spPr>
              <a:xfrm>
                <a:off x="613170" y="4225522"/>
                <a:ext cx="4626862" cy="184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defPPr>
                  <a:defRPr lang="en-US"/>
                </a:defPPr>
                <a:lvl1pPr>
                  <a:defRPr sz="1400" b="0"/>
                </a:lvl1pPr>
              </a:lstStyle>
              <a:p>
                <a:r>
                  <a:rPr lang="fr-FR" sz="1200">
                    <a:solidFill>
                      <a:srgbClr val="003399"/>
                    </a:solidFill>
                  </a:rPr>
                  <a:t>Indicateurs clés en matière de prévention</a:t>
                </a:r>
              </a:p>
            </p:txBody>
          </p:sp>
        </p:grpSp>
      </p:grpSp>
      <p:pic>
        <p:nvPicPr>
          <p:cNvPr id="2" name="Picture 1">
            <a:extLst>
              <a:ext uri="{FF2B5EF4-FFF2-40B4-BE49-F238E27FC236}">
                <a16:creationId xmlns:a16="http://schemas.microsoft.com/office/drawing/2014/main" id="{62A0B561-9201-A4DF-38F5-4B09B0961E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872" r="13461"/>
          <a:stretch/>
        </p:blipFill>
        <p:spPr>
          <a:xfrm>
            <a:off x="5868144" y="1283667"/>
            <a:ext cx="2512245" cy="2543648"/>
          </a:xfrm>
          <a:prstGeom prst="rect">
            <a:avLst/>
          </a:prstGeom>
          <a:noFill/>
          <a:ln w="38100">
            <a:solidFill>
              <a:srgbClr val="ACC700"/>
            </a:solidFill>
          </a:ln>
        </p:spPr>
      </p:pic>
    </p:spTree>
    <p:extLst>
      <p:ext uri="{BB962C8B-B14F-4D97-AF65-F5344CB8AC3E}">
        <p14:creationId xmlns:p14="http://schemas.microsoft.com/office/powerpoint/2010/main" val="1242219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0AF5D-78E6-417D-97E0-E08045A3AE2B}"/>
              </a:ext>
            </a:extLst>
          </p:cNvPr>
          <p:cNvSpPr>
            <a:spLocks noGrp="1"/>
          </p:cNvSpPr>
          <p:nvPr>
            <p:ph type="title"/>
          </p:nvPr>
        </p:nvSpPr>
        <p:spPr>
          <a:xfrm>
            <a:off x="450001" y="87768"/>
            <a:ext cx="7559873" cy="461665"/>
          </a:xfrm>
        </p:spPr>
        <p:txBody>
          <a:bodyPr>
            <a:spAutoFit/>
          </a:bodyPr>
          <a:lstStyle/>
          <a:p>
            <a:r>
              <a:rPr lang="fr-FR" sz="2400"/>
              <a:t>Définitions</a:t>
            </a:r>
          </a:p>
        </p:txBody>
      </p:sp>
      <p:sp>
        <p:nvSpPr>
          <p:cNvPr id="3" name="Content Placeholder 2">
            <a:extLst>
              <a:ext uri="{FF2B5EF4-FFF2-40B4-BE49-F238E27FC236}">
                <a16:creationId xmlns:a16="http://schemas.microsoft.com/office/drawing/2014/main" id="{DD311BF3-4B0B-435A-98FC-2D3E1668AED5}"/>
              </a:ext>
            </a:extLst>
          </p:cNvPr>
          <p:cNvSpPr>
            <a:spLocks noGrp="1"/>
          </p:cNvSpPr>
          <p:nvPr>
            <p:ph sz="half" idx="1"/>
          </p:nvPr>
        </p:nvSpPr>
        <p:spPr>
          <a:xfrm>
            <a:off x="1844418" y="1131590"/>
            <a:ext cx="6165456" cy="3655873"/>
          </a:xfrm>
        </p:spPr>
        <p:txBody>
          <a:bodyPr wrap="square">
            <a:spAutoFit/>
          </a:bodyPr>
          <a:lstStyle/>
          <a:p>
            <a:pPr>
              <a:spcBef>
                <a:spcPts val="1200"/>
              </a:spcBef>
            </a:pPr>
            <a:r>
              <a:rPr lang="fr-FR" sz="1700" dirty="0">
                <a:solidFill>
                  <a:srgbClr val="899E00"/>
                </a:solidFill>
                <a:ea typeface=""/>
                <a:cs typeface="Arial" panose="020B0604020202020204" pitchFamily="34" charset="0"/>
              </a:rPr>
              <a:t>Gestion des travailleurs fondée sur les </a:t>
            </a:r>
            <a:r>
              <a:rPr lang="fr-FR" sz="1700" dirty="0" err="1">
                <a:solidFill>
                  <a:srgbClr val="899E00"/>
                </a:solidFill>
                <a:ea typeface=""/>
                <a:cs typeface="Arial" panose="020B0604020202020204" pitchFamily="34" charset="0"/>
              </a:rPr>
              <a:t>algorythmes</a:t>
            </a:r>
            <a:r>
              <a:rPr lang="fr-FR" sz="1700" dirty="0">
                <a:solidFill>
                  <a:srgbClr val="899E00"/>
                </a:solidFill>
                <a:ea typeface=""/>
                <a:cs typeface="Arial" panose="020B0604020202020204" pitchFamily="34" charset="0"/>
              </a:rPr>
              <a:t> et l’IA:</a:t>
            </a:r>
            <a:r>
              <a:rPr lang="fr-FR" sz="1700" b="0" dirty="0">
                <a:solidFill>
                  <a:schemeClr val="accent1"/>
                </a:solidFill>
              </a:rPr>
              <a:t> système numérique qui rassemble des données liées au travail, y compris sur les travailleurs, pour prendre des décisions automatisées/semi-automatisées à l’aide d’algorithmes/de l’IA.</a:t>
            </a:r>
          </a:p>
          <a:p>
            <a:pPr>
              <a:lnSpc>
                <a:spcPct val="90000"/>
              </a:lnSpc>
              <a:spcBef>
                <a:spcPts val="1200"/>
              </a:spcBef>
            </a:pPr>
            <a:r>
              <a:rPr lang="fr-FR" sz="1700" dirty="0">
                <a:solidFill>
                  <a:srgbClr val="899E00"/>
                </a:solidFill>
                <a:ea typeface=""/>
                <a:cs typeface="Arial" panose="020B0604020202020204" pitchFamily="34" charset="0"/>
              </a:rPr>
              <a:t>Prise de décision automatisée:</a:t>
            </a:r>
            <a:r>
              <a:rPr lang="fr-FR" sz="1700" b="0" dirty="0"/>
              <a:t> (soumise à des dispositions juridiques) les systèmes de gestion des travailleurs fondée sur l’IA décident de manière autonome. </a:t>
            </a:r>
          </a:p>
          <a:p>
            <a:pPr>
              <a:lnSpc>
                <a:spcPct val="90000"/>
              </a:lnSpc>
              <a:spcBef>
                <a:spcPts val="1200"/>
              </a:spcBef>
            </a:pPr>
            <a:r>
              <a:rPr lang="fr-FR" sz="1700" dirty="0">
                <a:solidFill>
                  <a:srgbClr val="899E00"/>
                </a:solidFill>
                <a:ea typeface=""/>
                <a:cs typeface="Arial" panose="020B0604020202020204" pitchFamily="34" charset="0"/>
              </a:rPr>
              <a:t>Systèmes semi-automatisés:</a:t>
            </a:r>
            <a:r>
              <a:rPr lang="fr-FR" sz="1700" b="0" dirty="0"/>
              <a:t> fournissent des informations et des recommandations aux employeurs, aux cadres, aux responsables des ressources humaines et, parfois, aux travailleurs, afin qu’ils prennent des décisions.</a:t>
            </a:r>
          </a:p>
          <a:p>
            <a:pPr marL="0" indent="0">
              <a:lnSpc>
                <a:spcPct val="90000"/>
              </a:lnSpc>
              <a:buNone/>
            </a:pPr>
            <a:endParaRPr lang="en-GB" sz="1700" dirty="0"/>
          </a:p>
        </p:txBody>
      </p:sp>
      <p:pic>
        <p:nvPicPr>
          <p:cNvPr id="4" name="Picture 3" descr="A green outline of a file&#10;&#10;Description automatically generated">
            <a:extLst>
              <a:ext uri="{FF2B5EF4-FFF2-40B4-BE49-F238E27FC236}">
                <a16:creationId xmlns:a16="http://schemas.microsoft.com/office/drawing/2014/main" id="{152803AB-13CC-837E-DB1E-48D81F2DA4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134426"/>
            <a:ext cx="1319636" cy="1319636"/>
          </a:xfrm>
          <a:prstGeom prst="rect">
            <a:avLst/>
          </a:prstGeom>
          <a:ln>
            <a:solidFill>
              <a:srgbClr val="899E00"/>
            </a:solidFill>
          </a:ln>
        </p:spPr>
      </p:pic>
    </p:spTree>
    <p:extLst>
      <p:ext uri="{BB962C8B-B14F-4D97-AF65-F5344CB8AC3E}">
        <p14:creationId xmlns:p14="http://schemas.microsoft.com/office/powerpoint/2010/main" val="4219144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1" y="1059582"/>
            <a:ext cx="5256582" cy="3170099"/>
          </a:xfrm>
        </p:spPr>
        <p:txBody>
          <a:bodyPr wrap="square">
            <a:spAutoFit/>
          </a:bodyPr>
          <a:lstStyle/>
          <a:p>
            <a:pPr algn="just">
              <a:spcBef>
                <a:spcPts val="900"/>
              </a:spcBef>
            </a:pPr>
            <a:r>
              <a:rPr lang="fr-FR" sz="2000" dirty="0">
                <a:solidFill>
                  <a:srgbClr val="899E00"/>
                </a:solidFill>
                <a:ea typeface=""/>
                <a:cs typeface="Arial" panose="020B0604020202020204" pitchFamily="34" charset="0"/>
              </a:rPr>
              <a:t>Pour assurer une couverture optimale du travail par les équipes de travail</a:t>
            </a:r>
            <a:r>
              <a:rPr lang="fr-FR" sz="2000" b="0" dirty="0">
                <a:ea typeface=""/>
                <a:cs typeface="Arial" panose="020B0604020202020204" pitchFamily="34" charset="0"/>
              </a:rPr>
              <a:t> en assignant automatiquement des tâches et des horaires de travail à des travailleurs spécifiques. </a:t>
            </a:r>
          </a:p>
          <a:p>
            <a:pPr algn="just">
              <a:spcBef>
                <a:spcPts val="2400"/>
              </a:spcBef>
            </a:pPr>
            <a:r>
              <a:rPr lang="fr-FR" sz="2000" dirty="0">
                <a:solidFill>
                  <a:srgbClr val="899E00"/>
                </a:solidFill>
                <a:cs typeface="Arial" panose="020B0604020202020204" pitchFamily="34" charset="0"/>
              </a:rPr>
              <a:t>Pour évaluer les performances et la productivité des travailleurs</a:t>
            </a:r>
            <a:r>
              <a:rPr lang="fr-FR" sz="2000" b="0" dirty="0">
                <a:cs typeface="Arial" panose="020B0604020202020204" pitchFamily="34" charset="0"/>
              </a:rPr>
              <a:t> et fournir des recommandations sur la manière de les améliorer. </a:t>
            </a:r>
          </a:p>
        </p:txBody>
      </p:sp>
      <p:sp>
        <p:nvSpPr>
          <p:cNvPr id="7" name="Title 2"/>
          <p:cNvSpPr txBox="1">
            <a:spLocks/>
          </p:cNvSpPr>
          <p:nvPr/>
        </p:nvSpPr>
        <p:spPr>
          <a:xfrm>
            <a:off x="467544" y="253731"/>
            <a:ext cx="8550906" cy="332399"/>
          </a:xfrm>
          <a:prstGeom prst="rect">
            <a:avLst/>
          </a:prstGeom>
        </p:spPr>
        <p:txBody>
          <a:bodyPr vert="horz" wrap="square" lIns="68580" tIns="34290" rIns="68580" bIns="3429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1900" b="1" dirty="0">
                <a:solidFill>
                  <a:schemeClr val="tx2"/>
                </a:solidFill>
                <a:ea typeface=""/>
              </a:rPr>
              <a:t>Exemples de cas où la gestion des travailleurs fondée sur l’IA est utilisée</a:t>
            </a:r>
          </a:p>
        </p:txBody>
      </p:sp>
      <p:sp>
        <p:nvSpPr>
          <p:cNvPr id="6" name="Rectangle 5">
            <a:extLst>
              <a:ext uri="{FF2B5EF4-FFF2-40B4-BE49-F238E27FC236}">
                <a16:creationId xmlns:a16="http://schemas.microsoft.com/office/drawing/2014/main" id="{77D8212C-7E23-F5B3-8269-3F6AD143E3A8}"/>
              </a:ext>
            </a:extLst>
          </p:cNvPr>
          <p:cNvSpPr/>
          <p:nvPr/>
        </p:nvSpPr>
        <p:spPr>
          <a:xfrm>
            <a:off x="5508103" y="658738"/>
            <a:ext cx="3510347" cy="4421388"/>
          </a:xfrm>
          <a:custGeom>
            <a:avLst/>
            <a:gdLst>
              <a:gd name="connsiteX0" fmla="*/ 0 w 3600400"/>
              <a:gd name="connsiteY0" fmla="*/ 0 h 4464496"/>
              <a:gd name="connsiteX1" fmla="*/ 3600400 w 3600400"/>
              <a:gd name="connsiteY1" fmla="*/ 0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301462"/>
              <a:gd name="connsiteY0" fmla="*/ 315108 h 4779604"/>
              <a:gd name="connsiteX1" fmla="*/ 2897015 w 3301462"/>
              <a:gd name="connsiteY1" fmla="*/ 332692 h 4779604"/>
              <a:gd name="connsiteX2" fmla="*/ 3301462 w 3301462"/>
              <a:gd name="connsiteY2" fmla="*/ 4762019 h 4779604"/>
              <a:gd name="connsiteX3" fmla="*/ 0 w 3301462"/>
              <a:gd name="connsiteY3" fmla="*/ 4779604 h 4779604"/>
              <a:gd name="connsiteX4" fmla="*/ 0 w 3301462"/>
              <a:gd name="connsiteY4" fmla="*/ 315108 h 4779604"/>
              <a:gd name="connsiteX0" fmla="*/ 0 w 3511679"/>
              <a:gd name="connsiteY0" fmla="*/ 315108 h 4779604"/>
              <a:gd name="connsiteX1" fmla="*/ 2897015 w 3511679"/>
              <a:gd name="connsiteY1" fmla="*/ 332692 h 4779604"/>
              <a:gd name="connsiteX2" fmla="*/ 3301462 w 3511679"/>
              <a:gd name="connsiteY2" fmla="*/ 4762019 h 4779604"/>
              <a:gd name="connsiteX3" fmla="*/ 0 w 3511679"/>
              <a:gd name="connsiteY3" fmla="*/ 4779604 h 4779604"/>
              <a:gd name="connsiteX4" fmla="*/ 0 w 3511679"/>
              <a:gd name="connsiteY4" fmla="*/ 315108 h 4779604"/>
              <a:gd name="connsiteX0" fmla="*/ 0 w 3503242"/>
              <a:gd name="connsiteY0" fmla="*/ 56591 h 4521087"/>
              <a:gd name="connsiteX1" fmla="*/ 2897015 w 3503242"/>
              <a:gd name="connsiteY1" fmla="*/ 74175 h 4521087"/>
              <a:gd name="connsiteX2" fmla="*/ 2994058 w 3503242"/>
              <a:gd name="connsiteY2" fmla="*/ 1011672 h 4521087"/>
              <a:gd name="connsiteX3" fmla="*/ 3301462 w 3503242"/>
              <a:gd name="connsiteY3" fmla="*/ 4503502 h 4521087"/>
              <a:gd name="connsiteX4" fmla="*/ 0 w 3503242"/>
              <a:gd name="connsiteY4" fmla="*/ 4521087 h 4521087"/>
              <a:gd name="connsiteX5" fmla="*/ 0 w 3503242"/>
              <a:gd name="connsiteY5" fmla="*/ 56591 h 4521087"/>
              <a:gd name="connsiteX0" fmla="*/ 0 w 3445180"/>
              <a:gd name="connsiteY0" fmla="*/ 56591 h 4521087"/>
              <a:gd name="connsiteX1" fmla="*/ 2897015 w 3445180"/>
              <a:gd name="connsiteY1" fmla="*/ 74175 h 4521087"/>
              <a:gd name="connsiteX2" fmla="*/ 2994058 w 3445180"/>
              <a:gd name="connsiteY2" fmla="*/ 1011672 h 4521087"/>
              <a:gd name="connsiteX3" fmla="*/ 3231124 w 3445180"/>
              <a:gd name="connsiteY3" fmla="*/ 4521087 h 4521087"/>
              <a:gd name="connsiteX4" fmla="*/ 0 w 3445180"/>
              <a:gd name="connsiteY4" fmla="*/ 4521087 h 4521087"/>
              <a:gd name="connsiteX5" fmla="*/ 0 w 3445180"/>
              <a:gd name="connsiteY5" fmla="*/ 56591 h 4521087"/>
              <a:gd name="connsiteX0" fmla="*/ 0 w 3479573"/>
              <a:gd name="connsiteY0" fmla="*/ 56591 h 4521087"/>
              <a:gd name="connsiteX1" fmla="*/ 2897015 w 3479573"/>
              <a:gd name="connsiteY1" fmla="*/ 74175 h 4521087"/>
              <a:gd name="connsiteX2" fmla="*/ 2994058 w 3479573"/>
              <a:gd name="connsiteY2" fmla="*/ 1011672 h 4521087"/>
              <a:gd name="connsiteX3" fmla="*/ 3231124 w 3479573"/>
              <a:gd name="connsiteY3" fmla="*/ 4521087 h 4521087"/>
              <a:gd name="connsiteX4" fmla="*/ 0 w 3479573"/>
              <a:gd name="connsiteY4" fmla="*/ 4521087 h 4521087"/>
              <a:gd name="connsiteX5" fmla="*/ 0 w 3479573"/>
              <a:gd name="connsiteY5" fmla="*/ 56591 h 4521087"/>
              <a:gd name="connsiteX0" fmla="*/ 0 w 3472995"/>
              <a:gd name="connsiteY0" fmla="*/ 58539 h 4523035"/>
              <a:gd name="connsiteX1" fmla="*/ 2897015 w 3472995"/>
              <a:gd name="connsiteY1" fmla="*/ 76123 h 4523035"/>
              <a:gd name="connsiteX2" fmla="*/ 2958889 w 3472995"/>
              <a:gd name="connsiteY2" fmla="*/ 1039997 h 4523035"/>
              <a:gd name="connsiteX3" fmla="*/ 3231124 w 3472995"/>
              <a:gd name="connsiteY3" fmla="*/ 4523035 h 4523035"/>
              <a:gd name="connsiteX4" fmla="*/ 0 w 3472995"/>
              <a:gd name="connsiteY4" fmla="*/ 4523035 h 4523035"/>
              <a:gd name="connsiteX5" fmla="*/ 0 w 3472995"/>
              <a:gd name="connsiteY5" fmla="*/ 58539 h 4523035"/>
              <a:gd name="connsiteX0" fmla="*/ 0 w 3472995"/>
              <a:gd name="connsiteY0" fmla="*/ 91718 h 4556214"/>
              <a:gd name="connsiteX1" fmla="*/ 2861845 w 3472995"/>
              <a:gd name="connsiteY1" fmla="*/ 65341 h 4556214"/>
              <a:gd name="connsiteX2" fmla="*/ 2958889 w 3472995"/>
              <a:gd name="connsiteY2" fmla="*/ 1073176 h 4556214"/>
              <a:gd name="connsiteX3" fmla="*/ 3231124 w 3472995"/>
              <a:gd name="connsiteY3" fmla="*/ 4556214 h 4556214"/>
              <a:gd name="connsiteX4" fmla="*/ 0 w 3472995"/>
              <a:gd name="connsiteY4" fmla="*/ 4556214 h 4556214"/>
              <a:gd name="connsiteX5" fmla="*/ 0 w 3472995"/>
              <a:gd name="connsiteY5" fmla="*/ 91718 h 4556214"/>
              <a:gd name="connsiteX0" fmla="*/ 0 w 3472995"/>
              <a:gd name="connsiteY0" fmla="*/ 26377 h 4490873"/>
              <a:gd name="connsiteX1" fmla="*/ 2861845 w 3472995"/>
              <a:gd name="connsiteY1" fmla="*/ 0 h 4490873"/>
              <a:gd name="connsiteX2" fmla="*/ 2958889 w 3472995"/>
              <a:gd name="connsiteY2" fmla="*/ 1007835 h 4490873"/>
              <a:gd name="connsiteX3" fmla="*/ 3231124 w 3472995"/>
              <a:gd name="connsiteY3" fmla="*/ 4490873 h 4490873"/>
              <a:gd name="connsiteX4" fmla="*/ 0 w 3472995"/>
              <a:gd name="connsiteY4" fmla="*/ 4490873 h 4490873"/>
              <a:gd name="connsiteX5" fmla="*/ 0 w 3472995"/>
              <a:gd name="connsiteY5" fmla="*/ 26377 h 4490873"/>
              <a:gd name="connsiteX0" fmla="*/ 0 w 3509197"/>
              <a:gd name="connsiteY0" fmla="*/ 26377 h 4517250"/>
              <a:gd name="connsiteX1" fmla="*/ 2861845 w 3509197"/>
              <a:gd name="connsiteY1" fmla="*/ 0 h 4517250"/>
              <a:gd name="connsiteX2" fmla="*/ 2958889 w 3509197"/>
              <a:gd name="connsiteY2" fmla="*/ 1007835 h 4517250"/>
              <a:gd name="connsiteX3" fmla="*/ 3275085 w 3509197"/>
              <a:gd name="connsiteY3" fmla="*/ 4517250 h 4517250"/>
              <a:gd name="connsiteX4" fmla="*/ 0 w 3509197"/>
              <a:gd name="connsiteY4" fmla="*/ 4490873 h 4517250"/>
              <a:gd name="connsiteX5" fmla="*/ 0 w 3509197"/>
              <a:gd name="connsiteY5" fmla="*/ 26377 h 4517250"/>
              <a:gd name="connsiteX0" fmla="*/ 0 w 3524437"/>
              <a:gd name="connsiteY0" fmla="*/ 130204 h 4575508"/>
              <a:gd name="connsiteX1" fmla="*/ 2877085 w 3524437"/>
              <a:gd name="connsiteY1" fmla="*/ 58258 h 4575508"/>
              <a:gd name="connsiteX2" fmla="*/ 2974129 w 3524437"/>
              <a:gd name="connsiteY2" fmla="*/ 1066093 h 4575508"/>
              <a:gd name="connsiteX3" fmla="*/ 3290325 w 3524437"/>
              <a:gd name="connsiteY3" fmla="*/ 4575508 h 4575508"/>
              <a:gd name="connsiteX4" fmla="*/ 15240 w 3524437"/>
              <a:gd name="connsiteY4" fmla="*/ 4549131 h 4575508"/>
              <a:gd name="connsiteX5" fmla="*/ 0 w 3524437"/>
              <a:gd name="connsiteY5" fmla="*/ 130204 h 4575508"/>
              <a:gd name="connsiteX0" fmla="*/ 0 w 3524437"/>
              <a:gd name="connsiteY0" fmla="*/ 52199 h 4497503"/>
              <a:gd name="connsiteX1" fmla="*/ 3113305 w 3524437"/>
              <a:gd name="connsiteY1" fmla="*/ 86579 h 4497503"/>
              <a:gd name="connsiteX2" fmla="*/ 2974129 w 3524437"/>
              <a:gd name="connsiteY2" fmla="*/ 988088 h 4497503"/>
              <a:gd name="connsiteX3" fmla="*/ 3290325 w 3524437"/>
              <a:gd name="connsiteY3" fmla="*/ 4497503 h 4497503"/>
              <a:gd name="connsiteX4" fmla="*/ 15240 w 3524437"/>
              <a:gd name="connsiteY4" fmla="*/ 4471126 h 4497503"/>
              <a:gd name="connsiteX5" fmla="*/ 0 w 3524437"/>
              <a:gd name="connsiteY5" fmla="*/ 52199 h 4497503"/>
              <a:gd name="connsiteX0" fmla="*/ 0 w 3524437"/>
              <a:gd name="connsiteY0" fmla="*/ 9703 h 4455007"/>
              <a:gd name="connsiteX1" fmla="*/ 3113305 w 3524437"/>
              <a:gd name="connsiteY1" fmla="*/ 44083 h 4455007"/>
              <a:gd name="connsiteX2" fmla="*/ 2974129 w 3524437"/>
              <a:gd name="connsiteY2" fmla="*/ 945592 h 4455007"/>
              <a:gd name="connsiteX3" fmla="*/ 3290325 w 3524437"/>
              <a:gd name="connsiteY3" fmla="*/ 4455007 h 4455007"/>
              <a:gd name="connsiteX4" fmla="*/ 15240 w 3524437"/>
              <a:gd name="connsiteY4" fmla="*/ 4428630 h 4455007"/>
              <a:gd name="connsiteX5" fmla="*/ 0 w 3524437"/>
              <a:gd name="connsiteY5" fmla="*/ 9703 h 4455007"/>
              <a:gd name="connsiteX0" fmla="*/ 0 w 3528410"/>
              <a:gd name="connsiteY0" fmla="*/ 53269 h 4498573"/>
              <a:gd name="connsiteX1" fmla="*/ 3113305 w 3528410"/>
              <a:gd name="connsiteY1" fmla="*/ 87649 h 4498573"/>
              <a:gd name="connsiteX2" fmla="*/ 2996989 w 3528410"/>
              <a:gd name="connsiteY2" fmla="*/ 1004348 h 4498573"/>
              <a:gd name="connsiteX3" fmla="*/ 3290325 w 3528410"/>
              <a:gd name="connsiteY3" fmla="*/ 4498573 h 4498573"/>
              <a:gd name="connsiteX4" fmla="*/ 15240 w 3528410"/>
              <a:gd name="connsiteY4" fmla="*/ 4472196 h 4498573"/>
              <a:gd name="connsiteX5" fmla="*/ 0 w 3528410"/>
              <a:gd name="connsiteY5" fmla="*/ 53269 h 4498573"/>
              <a:gd name="connsiteX0" fmla="*/ 0 w 3535792"/>
              <a:gd name="connsiteY0" fmla="*/ 53269 h 4498573"/>
              <a:gd name="connsiteX1" fmla="*/ 3113305 w 3535792"/>
              <a:gd name="connsiteY1" fmla="*/ 87649 h 4498573"/>
              <a:gd name="connsiteX2" fmla="*/ 2996989 w 3535792"/>
              <a:gd name="connsiteY2" fmla="*/ 1004348 h 4498573"/>
              <a:gd name="connsiteX3" fmla="*/ 3290325 w 3535792"/>
              <a:gd name="connsiteY3" fmla="*/ 4498573 h 4498573"/>
              <a:gd name="connsiteX4" fmla="*/ 15240 w 3535792"/>
              <a:gd name="connsiteY4" fmla="*/ 4472196 h 4498573"/>
              <a:gd name="connsiteX5" fmla="*/ 0 w 3535792"/>
              <a:gd name="connsiteY5" fmla="*/ 53269 h 4498573"/>
              <a:gd name="connsiteX0" fmla="*/ 0 w 3535792"/>
              <a:gd name="connsiteY0" fmla="*/ 5714 h 4451018"/>
              <a:gd name="connsiteX1" fmla="*/ 3113305 w 3535792"/>
              <a:gd name="connsiteY1" fmla="*/ 40094 h 4451018"/>
              <a:gd name="connsiteX2" fmla="*/ 2996989 w 3535792"/>
              <a:gd name="connsiteY2" fmla="*/ 956793 h 4451018"/>
              <a:gd name="connsiteX3" fmla="*/ 3290325 w 3535792"/>
              <a:gd name="connsiteY3" fmla="*/ 4451018 h 4451018"/>
              <a:gd name="connsiteX4" fmla="*/ 15240 w 3535792"/>
              <a:gd name="connsiteY4" fmla="*/ 4424641 h 4451018"/>
              <a:gd name="connsiteX5" fmla="*/ 0 w 3535792"/>
              <a:gd name="connsiteY5" fmla="*/ 5714 h 4451018"/>
              <a:gd name="connsiteX0" fmla="*/ 0 w 3535792"/>
              <a:gd name="connsiteY0" fmla="*/ 7856 h 4453160"/>
              <a:gd name="connsiteX1" fmla="*/ 3113305 w 3535792"/>
              <a:gd name="connsiteY1" fmla="*/ 42236 h 4453160"/>
              <a:gd name="connsiteX2" fmla="*/ 2996989 w 3535792"/>
              <a:gd name="connsiteY2" fmla="*/ 958935 h 4453160"/>
              <a:gd name="connsiteX3" fmla="*/ 3290325 w 3535792"/>
              <a:gd name="connsiteY3" fmla="*/ 4453160 h 4453160"/>
              <a:gd name="connsiteX4" fmla="*/ 15240 w 3535792"/>
              <a:gd name="connsiteY4" fmla="*/ 4426783 h 4453160"/>
              <a:gd name="connsiteX5" fmla="*/ 0 w 3535792"/>
              <a:gd name="connsiteY5" fmla="*/ 7856 h 4453160"/>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27819 h 4454196"/>
              <a:gd name="connsiteX5" fmla="*/ 0 w 3535792"/>
              <a:gd name="connsiteY5" fmla="*/ 8892 h 4454196"/>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13580 h 4454196"/>
              <a:gd name="connsiteX5" fmla="*/ 0 w 3535792"/>
              <a:gd name="connsiteY5" fmla="*/ 8892 h 4454196"/>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413580 h 4430462"/>
              <a:gd name="connsiteX5" fmla="*/ 0 w 3522561"/>
              <a:gd name="connsiteY5" fmla="*/ 8892 h 4430462"/>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399341 h 4430462"/>
              <a:gd name="connsiteX5" fmla="*/ 0 w 3522561"/>
              <a:gd name="connsiteY5" fmla="*/ 8892 h 4430462"/>
              <a:gd name="connsiteX0" fmla="*/ 0 w 3510347"/>
              <a:gd name="connsiteY0" fmla="*/ 8892 h 4406728"/>
              <a:gd name="connsiteX1" fmla="*/ 3113305 w 3510347"/>
              <a:gd name="connsiteY1" fmla="*/ 43272 h 4406728"/>
              <a:gd name="connsiteX2" fmla="*/ 2996989 w 3510347"/>
              <a:gd name="connsiteY2" fmla="*/ 959971 h 4406728"/>
              <a:gd name="connsiteX3" fmla="*/ 3276038 w 3510347"/>
              <a:gd name="connsiteY3" fmla="*/ 4406728 h 4406728"/>
              <a:gd name="connsiteX4" fmla="*/ 15240 w 3510347"/>
              <a:gd name="connsiteY4" fmla="*/ 4399341 h 4406728"/>
              <a:gd name="connsiteX5" fmla="*/ 0 w 3510347"/>
              <a:gd name="connsiteY5" fmla="*/ 8892 h 44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347" h="4406728">
                <a:moveTo>
                  <a:pt x="0" y="8892"/>
                </a:moveTo>
                <a:cubicBezTo>
                  <a:pt x="959028" y="-15090"/>
                  <a:pt x="2895747" y="13869"/>
                  <a:pt x="3113305" y="43272"/>
                </a:cubicBezTo>
                <a:cubicBezTo>
                  <a:pt x="3330863" y="72675"/>
                  <a:pt x="2969867" y="232728"/>
                  <a:pt x="2996989" y="959971"/>
                </a:cubicBezTo>
                <a:cubicBezTo>
                  <a:pt x="3024111" y="1687214"/>
                  <a:pt x="3924516" y="2860533"/>
                  <a:pt x="3276038" y="4406728"/>
                </a:cubicBezTo>
                <a:lnTo>
                  <a:pt x="15240" y="4399341"/>
                </a:lnTo>
                <a:lnTo>
                  <a:pt x="0" y="8892"/>
                </a:lnTo>
                <a:close/>
              </a:path>
            </a:pathLst>
          </a:custGeom>
          <a:blipFill dpi="0" rotWithShape="1">
            <a:blip r:embed="rId3" cstate="print">
              <a:extLst>
                <a:ext uri="{28A0092B-C50C-407E-A947-70E740481C1C}">
                  <a14:useLocalDpi xmlns:a14="http://schemas.microsoft.com/office/drawing/2010/main" val="0"/>
                </a:ext>
              </a:extLst>
            </a:blip>
            <a:srcRect/>
            <a:stretch>
              <a:fillRect l="-71819" t="664" r="-21281" b="-33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2BFA5FFD-4A0D-517A-126E-C899D00F31A7}"/>
              </a:ext>
            </a:extLst>
          </p:cNvPr>
          <p:cNvSpPr txBox="1"/>
          <p:nvPr/>
        </p:nvSpPr>
        <p:spPr>
          <a:xfrm rot="16200000">
            <a:off x="4468698" y="3847609"/>
            <a:ext cx="2304256" cy="200055"/>
          </a:xfrm>
          <a:prstGeom prst="rect">
            <a:avLst/>
          </a:prstGeom>
          <a:noFill/>
        </p:spPr>
        <p:txBody>
          <a:bodyPr wrap="square" rtlCol="0">
            <a:spAutoFit/>
          </a:bodyPr>
          <a:lstStyle/>
          <a:p>
            <a:r>
              <a:rPr lang="fr-FR" sz="700"/>
              <a:t>© iStockphoto/zoranm</a:t>
            </a:r>
          </a:p>
        </p:txBody>
      </p:sp>
    </p:spTree>
    <p:extLst>
      <p:ext uri="{BB962C8B-B14F-4D97-AF65-F5344CB8AC3E}">
        <p14:creationId xmlns:p14="http://schemas.microsoft.com/office/powerpoint/2010/main" val="4070051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D051D-DB8E-48C5-944F-067F88DC7208}"/>
              </a:ext>
            </a:extLst>
          </p:cNvPr>
          <p:cNvSpPr>
            <a:spLocks noGrp="1"/>
          </p:cNvSpPr>
          <p:nvPr>
            <p:ph type="title"/>
          </p:nvPr>
        </p:nvSpPr>
        <p:spPr>
          <a:xfrm>
            <a:off x="450001" y="118545"/>
            <a:ext cx="8154447" cy="400110"/>
          </a:xfrm>
        </p:spPr>
        <p:txBody>
          <a:bodyPr>
            <a:spAutoFit/>
          </a:bodyPr>
          <a:lstStyle/>
          <a:p>
            <a:r>
              <a:rPr lang="fr-FR" sz="2000" dirty="0"/>
              <a:t>Faits et chiffres – utilisation des technologies numériques</a:t>
            </a:r>
          </a:p>
        </p:txBody>
      </p:sp>
      <p:sp>
        <p:nvSpPr>
          <p:cNvPr id="3" name="Content Placeholder 2">
            <a:extLst>
              <a:ext uri="{FF2B5EF4-FFF2-40B4-BE49-F238E27FC236}">
                <a16:creationId xmlns:a16="http://schemas.microsoft.com/office/drawing/2014/main" id="{32649AD3-9714-B417-F098-C2603937F3A0}"/>
              </a:ext>
            </a:extLst>
          </p:cNvPr>
          <p:cNvSpPr>
            <a:spLocks noGrp="1"/>
          </p:cNvSpPr>
          <p:nvPr>
            <p:ph sz="half" idx="1"/>
          </p:nvPr>
        </p:nvSpPr>
        <p:spPr>
          <a:xfrm>
            <a:off x="666024" y="987574"/>
            <a:ext cx="7650392" cy="3077766"/>
          </a:xfrm>
        </p:spPr>
        <p:txBody>
          <a:bodyPr>
            <a:spAutoFit/>
          </a:bodyPr>
          <a:lstStyle/>
          <a:p>
            <a:pPr marL="0" indent="0">
              <a:buNone/>
            </a:pPr>
            <a:r>
              <a:rPr lang="fr-FR" sz="1800" b="0" dirty="0">
                <a:solidFill>
                  <a:srgbClr val="899E00"/>
                </a:solidFill>
              </a:rPr>
              <a:t>Les travailleurs déclarent que leur organisation utilise les technologies numériques pour:</a:t>
            </a:r>
          </a:p>
          <a:p>
            <a:pPr>
              <a:spcBef>
                <a:spcPts val="1000"/>
              </a:spcBef>
            </a:pPr>
            <a:r>
              <a:rPr lang="fr-FR" sz="1800" b="0" dirty="0">
                <a:ea typeface=""/>
                <a:cs typeface="Aptos" panose="020B0004020202020204" pitchFamily="34" charset="0"/>
              </a:rPr>
              <a:t>Déterminer la cadence de travail (52 %)</a:t>
            </a:r>
          </a:p>
          <a:p>
            <a:pPr>
              <a:spcBef>
                <a:spcPts val="1000"/>
              </a:spcBef>
            </a:pPr>
            <a:r>
              <a:rPr lang="fr-FR" sz="1800" b="0" dirty="0">
                <a:ea typeface=""/>
                <a:cs typeface="Aptos" panose="020B0004020202020204" pitchFamily="34" charset="0"/>
              </a:rPr>
              <a:t>Accroître la surveillance (37 %)</a:t>
            </a:r>
          </a:p>
          <a:p>
            <a:pPr>
              <a:spcBef>
                <a:spcPts val="1000"/>
              </a:spcBef>
            </a:pPr>
            <a:r>
              <a:rPr lang="fr-FR" sz="1800" b="0" dirty="0"/>
              <a:t>Répartir les tâches, les horaires de travail ou les roulements (30 %)</a:t>
            </a:r>
          </a:p>
          <a:p>
            <a:pPr>
              <a:spcBef>
                <a:spcPts val="1000"/>
              </a:spcBef>
            </a:pPr>
            <a:r>
              <a:rPr lang="fr-FR" sz="1800" b="0" dirty="0"/>
              <a:t>Faire évaluer les performances par des tiers (27 %)</a:t>
            </a:r>
          </a:p>
          <a:p>
            <a:pPr>
              <a:spcBef>
                <a:spcPts val="1000"/>
              </a:spcBef>
            </a:pPr>
            <a:r>
              <a:rPr lang="fr-FR" sz="1800" b="0" dirty="0"/>
              <a:t>Surveiller/contrôler le travail ou le comportement (25 %) </a:t>
            </a:r>
          </a:p>
          <a:p>
            <a:pPr>
              <a:spcBef>
                <a:spcPts val="1000"/>
              </a:spcBef>
            </a:pPr>
            <a:r>
              <a:rPr lang="fr-FR" sz="1800" b="0" dirty="0"/>
              <a:t>Contrôler les signes vitaux (7 %)</a:t>
            </a:r>
          </a:p>
        </p:txBody>
      </p:sp>
      <p:sp>
        <p:nvSpPr>
          <p:cNvPr id="5" name="TextBox 4">
            <a:extLst>
              <a:ext uri="{FF2B5EF4-FFF2-40B4-BE49-F238E27FC236}">
                <a16:creationId xmlns:a16="http://schemas.microsoft.com/office/drawing/2014/main" id="{63AB1135-B53B-C3AB-DC9F-6DAD67D05F52}"/>
              </a:ext>
            </a:extLst>
          </p:cNvPr>
          <p:cNvSpPr txBox="1"/>
          <p:nvPr/>
        </p:nvSpPr>
        <p:spPr>
          <a:xfrm>
            <a:off x="1763688" y="4356812"/>
            <a:ext cx="5280382" cy="338554"/>
          </a:xfrm>
          <a:prstGeom prst="rect">
            <a:avLst/>
          </a:prstGeom>
          <a:noFill/>
        </p:spPr>
        <p:txBody>
          <a:bodyPr wrap="square">
            <a:spAutoFit/>
          </a:bodyPr>
          <a:lstStyle/>
          <a:p>
            <a:r>
              <a:rPr lang="fr-FR" sz="1600" dirty="0"/>
              <a:t>Source: Le pouls de la SST en 2022 - UE-27 (n=25 683)</a:t>
            </a:r>
          </a:p>
        </p:txBody>
      </p:sp>
    </p:spTree>
    <p:extLst>
      <p:ext uri="{BB962C8B-B14F-4D97-AF65-F5344CB8AC3E}">
        <p14:creationId xmlns:p14="http://schemas.microsoft.com/office/powerpoint/2010/main" val="1617861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3528" y="987574"/>
            <a:ext cx="5472608" cy="3375283"/>
          </a:xfrm>
        </p:spPr>
        <p:txBody>
          <a:bodyPr>
            <a:spAutoFit/>
          </a:bodyPr>
          <a:lstStyle/>
          <a:p>
            <a:pPr>
              <a:spcBef>
                <a:spcPts val="1000"/>
              </a:spcBef>
            </a:pPr>
            <a:r>
              <a:rPr lang="fr-FR" sz="1800" b="0" dirty="0">
                <a:cs typeface="Arial" panose="020B0604020202020204" pitchFamily="34" charset="0"/>
              </a:rPr>
              <a:t>Principalement dans </a:t>
            </a:r>
            <a:r>
              <a:rPr lang="fr-FR" sz="1800" dirty="0">
                <a:solidFill>
                  <a:srgbClr val="899E00"/>
                </a:solidFill>
                <a:cs typeface="Arial" panose="020B0604020202020204" pitchFamily="34" charset="0"/>
              </a:rPr>
              <a:t>les grandes entreprises</a:t>
            </a:r>
          </a:p>
          <a:p>
            <a:pPr>
              <a:spcBef>
                <a:spcPts val="1000"/>
              </a:spcBef>
            </a:pPr>
            <a:r>
              <a:rPr lang="fr-FR" sz="1800" b="0" dirty="0">
                <a:cs typeface="Arial" panose="020B0604020202020204" pitchFamily="34" charset="0"/>
              </a:rPr>
              <a:t>Principalement pour des emplois comportant des </a:t>
            </a:r>
            <a:r>
              <a:rPr lang="fr-FR" sz="1800" dirty="0">
                <a:solidFill>
                  <a:srgbClr val="899E00"/>
                </a:solidFill>
                <a:cs typeface="Arial" panose="020B0604020202020204" pitchFamily="34" charset="0"/>
              </a:rPr>
              <a:t>tâches routinières manuelles/répétitives </a:t>
            </a:r>
          </a:p>
          <a:p>
            <a:pPr marL="189000" lvl="1" indent="-189000">
              <a:spcBef>
                <a:spcPts val="1000"/>
              </a:spcBef>
              <a:buClr>
                <a:schemeClr val="tx2"/>
              </a:buClr>
              <a:buFont typeface="Wingdings" pitchFamily="2" charset="2"/>
              <a:buChar char="§"/>
            </a:pPr>
            <a:r>
              <a:rPr lang="fr-FR" sz="1800" dirty="0">
                <a:solidFill>
                  <a:schemeClr val="tx2"/>
                </a:solidFill>
                <a:cs typeface="Arial" panose="020B0604020202020204" pitchFamily="34" charset="0"/>
              </a:rPr>
              <a:t>Taux d’utilisation relativement faible, mais </a:t>
            </a:r>
            <a:r>
              <a:rPr lang="fr-FR" sz="1800" b="1" dirty="0">
                <a:solidFill>
                  <a:srgbClr val="899E00"/>
                </a:solidFill>
                <a:cs typeface="Arial" panose="020B0604020202020204" pitchFamily="34" charset="0"/>
              </a:rPr>
              <a:t>en hausse</a:t>
            </a:r>
            <a:r>
              <a:rPr lang="fr-FR" sz="1800" dirty="0">
                <a:solidFill>
                  <a:schemeClr val="accent1"/>
                </a:solidFill>
                <a:cs typeface="Arial" panose="020B0604020202020204" pitchFamily="34" charset="0"/>
              </a:rPr>
              <a:t> dans l’ensemble de l’UE-27</a:t>
            </a:r>
          </a:p>
          <a:p>
            <a:pPr marL="189000" lvl="1" indent="-189000">
              <a:spcBef>
                <a:spcPts val="1000"/>
              </a:spcBef>
              <a:buClr>
                <a:schemeClr val="tx2"/>
              </a:buClr>
              <a:buFont typeface="Wingdings" pitchFamily="2" charset="2"/>
              <a:buChar char="§"/>
            </a:pPr>
            <a:r>
              <a:rPr lang="fr-FR" sz="1800" b="1" dirty="0">
                <a:solidFill>
                  <a:srgbClr val="899E00"/>
                </a:solidFill>
                <a:cs typeface="Arial" panose="020B0604020202020204" pitchFamily="34" charset="0"/>
              </a:rPr>
              <a:t>Forte augmentation</a:t>
            </a:r>
            <a:r>
              <a:rPr lang="fr-FR" sz="1800" dirty="0">
                <a:solidFill>
                  <a:schemeClr val="tx2"/>
                </a:solidFill>
                <a:cs typeface="Arial" panose="020B0604020202020204" pitchFamily="34" charset="0"/>
              </a:rPr>
              <a:t> des logiciels de surveillance des travailleurs (</a:t>
            </a:r>
            <a:r>
              <a:rPr lang="fr-FR" sz="1800" b="1" dirty="0">
                <a:solidFill>
                  <a:srgbClr val="899E00"/>
                </a:solidFill>
                <a:cs typeface="Arial" panose="020B0604020202020204" pitchFamily="34" charset="0"/>
              </a:rPr>
              <a:t>COVID-19</a:t>
            </a:r>
            <a:r>
              <a:rPr lang="fr-FR" sz="1800" dirty="0">
                <a:solidFill>
                  <a:schemeClr val="tx2"/>
                </a:solidFill>
                <a:cs typeface="Arial" panose="020B0604020202020204" pitchFamily="34" charset="0"/>
              </a:rPr>
              <a:t>)</a:t>
            </a:r>
          </a:p>
          <a:p>
            <a:pPr marL="189000" lvl="1" indent="-189000">
              <a:spcBef>
                <a:spcPts val="1000"/>
              </a:spcBef>
              <a:buClr>
                <a:schemeClr val="tx2"/>
              </a:buClr>
              <a:buFont typeface="Wingdings" pitchFamily="2" charset="2"/>
              <a:buChar char="§"/>
            </a:pPr>
            <a:r>
              <a:rPr lang="fr-FR" sz="1800" dirty="0">
                <a:solidFill>
                  <a:schemeClr val="tx2"/>
                </a:solidFill>
                <a:cs typeface="Arial" panose="020B0604020202020204" pitchFamily="34" charset="0"/>
              </a:rPr>
              <a:t>Augmentation du nombre de brevets pour des </a:t>
            </a:r>
            <a:r>
              <a:rPr lang="fr-FR" sz="1800" b="1" dirty="0">
                <a:solidFill>
                  <a:srgbClr val="899E00"/>
                </a:solidFill>
                <a:cs typeface="Arial" panose="020B0604020202020204" pitchFamily="34" charset="0"/>
              </a:rPr>
              <a:t>technologies de gestion des travailleurs fondée sur l’IA</a:t>
            </a:r>
          </a:p>
        </p:txBody>
      </p:sp>
      <p:sp>
        <p:nvSpPr>
          <p:cNvPr id="4" name="Title 2"/>
          <p:cNvSpPr txBox="1">
            <a:spLocks/>
          </p:cNvSpPr>
          <p:nvPr/>
        </p:nvSpPr>
        <p:spPr>
          <a:xfrm>
            <a:off x="323528" y="131694"/>
            <a:ext cx="8352928" cy="567848"/>
          </a:xfrm>
          <a:prstGeom prst="rect">
            <a:avLst/>
          </a:prstGeom>
        </p:spPr>
        <p:txBody>
          <a:bodyPr vert="horz" wrap="square" lIns="68580" tIns="34290" rIns="68580" bIns="3429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1800" b="1" dirty="0">
                <a:solidFill>
                  <a:srgbClr val="003399"/>
                </a:solidFill>
                <a:ea typeface=""/>
              </a:rPr>
              <a:t>Faits et chiffres – recours à des systèmes de gestion des travailleurs fondée sur l’IA</a:t>
            </a:r>
          </a:p>
        </p:txBody>
      </p:sp>
      <p:sp>
        <p:nvSpPr>
          <p:cNvPr id="6" name="Rectangle 5">
            <a:extLst>
              <a:ext uri="{FF2B5EF4-FFF2-40B4-BE49-F238E27FC236}">
                <a16:creationId xmlns:a16="http://schemas.microsoft.com/office/drawing/2014/main" id="{7B05776C-5A84-740F-8618-0C9E369D24B3}"/>
              </a:ext>
            </a:extLst>
          </p:cNvPr>
          <p:cNvSpPr/>
          <p:nvPr/>
        </p:nvSpPr>
        <p:spPr>
          <a:xfrm>
            <a:off x="6012160" y="648402"/>
            <a:ext cx="2996732" cy="4495098"/>
          </a:xfrm>
          <a:custGeom>
            <a:avLst/>
            <a:gdLst>
              <a:gd name="connsiteX0" fmla="*/ 0 w 3600400"/>
              <a:gd name="connsiteY0" fmla="*/ 0 h 4464496"/>
              <a:gd name="connsiteX1" fmla="*/ 3600400 w 3600400"/>
              <a:gd name="connsiteY1" fmla="*/ 0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301462"/>
              <a:gd name="connsiteY0" fmla="*/ 315108 h 4779604"/>
              <a:gd name="connsiteX1" fmla="*/ 2897015 w 3301462"/>
              <a:gd name="connsiteY1" fmla="*/ 332692 h 4779604"/>
              <a:gd name="connsiteX2" fmla="*/ 3301462 w 3301462"/>
              <a:gd name="connsiteY2" fmla="*/ 4762019 h 4779604"/>
              <a:gd name="connsiteX3" fmla="*/ 0 w 3301462"/>
              <a:gd name="connsiteY3" fmla="*/ 4779604 h 4779604"/>
              <a:gd name="connsiteX4" fmla="*/ 0 w 3301462"/>
              <a:gd name="connsiteY4" fmla="*/ 315108 h 4779604"/>
              <a:gd name="connsiteX0" fmla="*/ 0 w 3511679"/>
              <a:gd name="connsiteY0" fmla="*/ 315108 h 4779604"/>
              <a:gd name="connsiteX1" fmla="*/ 2897015 w 3511679"/>
              <a:gd name="connsiteY1" fmla="*/ 332692 h 4779604"/>
              <a:gd name="connsiteX2" fmla="*/ 3301462 w 3511679"/>
              <a:gd name="connsiteY2" fmla="*/ 4762019 h 4779604"/>
              <a:gd name="connsiteX3" fmla="*/ 0 w 3511679"/>
              <a:gd name="connsiteY3" fmla="*/ 4779604 h 4779604"/>
              <a:gd name="connsiteX4" fmla="*/ 0 w 3511679"/>
              <a:gd name="connsiteY4" fmla="*/ 315108 h 4779604"/>
              <a:gd name="connsiteX0" fmla="*/ 0 w 3503242"/>
              <a:gd name="connsiteY0" fmla="*/ 56591 h 4521087"/>
              <a:gd name="connsiteX1" fmla="*/ 2897015 w 3503242"/>
              <a:gd name="connsiteY1" fmla="*/ 74175 h 4521087"/>
              <a:gd name="connsiteX2" fmla="*/ 2994058 w 3503242"/>
              <a:gd name="connsiteY2" fmla="*/ 1011672 h 4521087"/>
              <a:gd name="connsiteX3" fmla="*/ 3301462 w 3503242"/>
              <a:gd name="connsiteY3" fmla="*/ 4503502 h 4521087"/>
              <a:gd name="connsiteX4" fmla="*/ 0 w 3503242"/>
              <a:gd name="connsiteY4" fmla="*/ 4521087 h 4521087"/>
              <a:gd name="connsiteX5" fmla="*/ 0 w 3503242"/>
              <a:gd name="connsiteY5" fmla="*/ 56591 h 4521087"/>
              <a:gd name="connsiteX0" fmla="*/ 0 w 3445180"/>
              <a:gd name="connsiteY0" fmla="*/ 56591 h 4521087"/>
              <a:gd name="connsiteX1" fmla="*/ 2897015 w 3445180"/>
              <a:gd name="connsiteY1" fmla="*/ 74175 h 4521087"/>
              <a:gd name="connsiteX2" fmla="*/ 2994058 w 3445180"/>
              <a:gd name="connsiteY2" fmla="*/ 1011672 h 4521087"/>
              <a:gd name="connsiteX3" fmla="*/ 3231124 w 3445180"/>
              <a:gd name="connsiteY3" fmla="*/ 4521087 h 4521087"/>
              <a:gd name="connsiteX4" fmla="*/ 0 w 3445180"/>
              <a:gd name="connsiteY4" fmla="*/ 4521087 h 4521087"/>
              <a:gd name="connsiteX5" fmla="*/ 0 w 3445180"/>
              <a:gd name="connsiteY5" fmla="*/ 56591 h 4521087"/>
              <a:gd name="connsiteX0" fmla="*/ 0 w 3479573"/>
              <a:gd name="connsiteY0" fmla="*/ 56591 h 4521087"/>
              <a:gd name="connsiteX1" fmla="*/ 2897015 w 3479573"/>
              <a:gd name="connsiteY1" fmla="*/ 74175 h 4521087"/>
              <a:gd name="connsiteX2" fmla="*/ 2994058 w 3479573"/>
              <a:gd name="connsiteY2" fmla="*/ 1011672 h 4521087"/>
              <a:gd name="connsiteX3" fmla="*/ 3231124 w 3479573"/>
              <a:gd name="connsiteY3" fmla="*/ 4521087 h 4521087"/>
              <a:gd name="connsiteX4" fmla="*/ 0 w 3479573"/>
              <a:gd name="connsiteY4" fmla="*/ 4521087 h 4521087"/>
              <a:gd name="connsiteX5" fmla="*/ 0 w 3479573"/>
              <a:gd name="connsiteY5" fmla="*/ 56591 h 4521087"/>
              <a:gd name="connsiteX0" fmla="*/ 0 w 3472995"/>
              <a:gd name="connsiteY0" fmla="*/ 58539 h 4523035"/>
              <a:gd name="connsiteX1" fmla="*/ 2897015 w 3472995"/>
              <a:gd name="connsiteY1" fmla="*/ 76123 h 4523035"/>
              <a:gd name="connsiteX2" fmla="*/ 2958889 w 3472995"/>
              <a:gd name="connsiteY2" fmla="*/ 1039997 h 4523035"/>
              <a:gd name="connsiteX3" fmla="*/ 3231124 w 3472995"/>
              <a:gd name="connsiteY3" fmla="*/ 4523035 h 4523035"/>
              <a:gd name="connsiteX4" fmla="*/ 0 w 3472995"/>
              <a:gd name="connsiteY4" fmla="*/ 4523035 h 4523035"/>
              <a:gd name="connsiteX5" fmla="*/ 0 w 3472995"/>
              <a:gd name="connsiteY5" fmla="*/ 58539 h 4523035"/>
              <a:gd name="connsiteX0" fmla="*/ 0 w 3472995"/>
              <a:gd name="connsiteY0" fmla="*/ 91718 h 4556214"/>
              <a:gd name="connsiteX1" fmla="*/ 2861845 w 3472995"/>
              <a:gd name="connsiteY1" fmla="*/ 65341 h 4556214"/>
              <a:gd name="connsiteX2" fmla="*/ 2958889 w 3472995"/>
              <a:gd name="connsiteY2" fmla="*/ 1073176 h 4556214"/>
              <a:gd name="connsiteX3" fmla="*/ 3231124 w 3472995"/>
              <a:gd name="connsiteY3" fmla="*/ 4556214 h 4556214"/>
              <a:gd name="connsiteX4" fmla="*/ 0 w 3472995"/>
              <a:gd name="connsiteY4" fmla="*/ 4556214 h 4556214"/>
              <a:gd name="connsiteX5" fmla="*/ 0 w 3472995"/>
              <a:gd name="connsiteY5" fmla="*/ 91718 h 4556214"/>
              <a:gd name="connsiteX0" fmla="*/ 0 w 3472995"/>
              <a:gd name="connsiteY0" fmla="*/ 26377 h 4490873"/>
              <a:gd name="connsiteX1" fmla="*/ 2861845 w 3472995"/>
              <a:gd name="connsiteY1" fmla="*/ 0 h 4490873"/>
              <a:gd name="connsiteX2" fmla="*/ 2958889 w 3472995"/>
              <a:gd name="connsiteY2" fmla="*/ 1007835 h 4490873"/>
              <a:gd name="connsiteX3" fmla="*/ 3231124 w 3472995"/>
              <a:gd name="connsiteY3" fmla="*/ 4490873 h 4490873"/>
              <a:gd name="connsiteX4" fmla="*/ 0 w 3472995"/>
              <a:gd name="connsiteY4" fmla="*/ 4490873 h 4490873"/>
              <a:gd name="connsiteX5" fmla="*/ 0 w 3472995"/>
              <a:gd name="connsiteY5" fmla="*/ 26377 h 4490873"/>
              <a:gd name="connsiteX0" fmla="*/ 0 w 3509197"/>
              <a:gd name="connsiteY0" fmla="*/ 26377 h 4517250"/>
              <a:gd name="connsiteX1" fmla="*/ 2861845 w 3509197"/>
              <a:gd name="connsiteY1" fmla="*/ 0 h 4517250"/>
              <a:gd name="connsiteX2" fmla="*/ 2958889 w 3509197"/>
              <a:gd name="connsiteY2" fmla="*/ 1007835 h 4517250"/>
              <a:gd name="connsiteX3" fmla="*/ 3275085 w 3509197"/>
              <a:gd name="connsiteY3" fmla="*/ 4517250 h 4517250"/>
              <a:gd name="connsiteX4" fmla="*/ 0 w 3509197"/>
              <a:gd name="connsiteY4" fmla="*/ 4490873 h 4517250"/>
              <a:gd name="connsiteX5" fmla="*/ 0 w 3509197"/>
              <a:gd name="connsiteY5" fmla="*/ 26377 h 4517250"/>
              <a:gd name="connsiteX0" fmla="*/ 0 w 3524437"/>
              <a:gd name="connsiteY0" fmla="*/ 130204 h 4575508"/>
              <a:gd name="connsiteX1" fmla="*/ 2877085 w 3524437"/>
              <a:gd name="connsiteY1" fmla="*/ 58258 h 4575508"/>
              <a:gd name="connsiteX2" fmla="*/ 2974129 w 3524437"/>
              <a:gd name="connsiteY2" fmla="*/ 1066093 h 4575508"/>
              <a:gd name="connsiteX3" fmla="*/ 3290325 w 3524437"/>
              <a:gd name="connsiteY3" fmla="*/ 4575508 h 4575508"/>
              <a:gd name="connsiteX4" fmla="*/ 15240 w 3524437"/>
              <a:gd name="connsiteY4" fmla="*/ 4549131 h 4575508"/>
              <a:gd name="connsiteX5" fmla="*/ 0 w 3524437"/>
              <a:gd name="connsiteY5" fmla="*/ 130204 h 4575508"/>
              <a:gd name="connsiteX0" fmla="*/ 0 w 3524437"/>
              <a:gd name="connsiteY0" fmla="*/ 52199 h 4497503"/>
              <a:gd name="connsiteX1" fmla="*/ 3113305 w 3524437"/>
              <a:gd name="connsiteY1" fmla="*/ 86579 h 4497503"/>
              <a:gd name="connsiteX2" fmla="*/ 2974129 w 3524437"/>
              <a:gd name="connsiteY2" fmla="*/ 988088 h 4497503"/>
              <a:gd name="connsiteX3" fmla="*/ 3290325 w 3524437"/>
              <a:gd name="connsiteY3" fmla="*/ 4497503 h 4497503"/>
              <a:gd name="connsiteX4" fmla="*/ 15240 w 3524437"/>
              <a:gd name="connsiteY4" fmla="*/ 4471126 h 4497503"/>
              <a:gd name="connsiteX5" fmla="*/ 0 w 3524437"/>
              <a:gd name="connsiteY5" fmla="*/ 52199 h 4497503"/>
              <a:gd name="connsiteX0" fmla="*/ 0 w 3524437"/>
              <a:gd name="connsiteY0" fmla="*/ 9703 h 4455007"/>
              <a:gd name="connsiteX1" fmla="*/ 3113305 w 3524437"/>
              <a:gd name="connsiteY1" fmla="*/ 44083 h 4455007"/>
              <a:gd name="connsiteX2" fmla="*/ 2974129 w 3524437"/>
              <a:gd name="connsiteY2" fmla="*/ 945592 h 4455007"/>
              <a:gd name="connsiteX3" fmla="*/ 3290325 w 3524437"/>
              <a:gd name="connsiteY3" fmla="*/ 4455007 h 4455007"/>
              <a:gd name="connsiteX4" fmla="*/ 15240 w 3524437"/>
              <a:gd name="connsiteY4" fmla="*/ 4428630 h 4455007"/>
              <a:gd name="connsiteX5" fmla="*/ 0 w 3524437"/>
              <a:gd name="connsiteY5" fmla="*/ 9703 h 4455007"/>
              <a:gd name="connsiteX0" fmla="*/ 0 w 3528410"/>
              <a:gd name="connsiteY0" fmla="*/ 53269 h 4498573"/>
              <a:gd name="connsiteX1" fmla="*/ 3113305 w 3528410"/>
              <a:gd name="connsiteY1" fmla="*/ 87649 h 4498573"/>
              <a:gd name="connsiteX2" fmla="*/ 2996989 w 3528410"/>
              <a:gd name="connsiteY2" fmla="*/ 1004348 h 4498573"/>
              <a:gd name="connsiteX3" fmla="*/ 3290325 w 3528410"/>
              <a:gd name="connsiteY3" fmla="*/ 4498573 h 4498573"/>
              <a:gd name="connsiteX4" fmla="*/ 15240 w 3528410"/>
              <a:gd name="connsiteY4" fmla="*/ 4472196 h 4498573"/>
              <a:gd name="connsiteX5" fmla="*/ 0 w 3528410"/>
              <a:gd name="connsiteY5" fmla="*/ 53269 h 4498573"/>
              <a:gd name="connsiteX0" fmla="*/ 0 w 3535792"/>
              <a:gd name="connsiteY0" fmla="*/ 53269 h 4498573"/>
              <a:gd name="connsiteX1" fmla="*/ 3113305 w 3535792"/>
              <a:gd name="connsiteY1" fmla="*/ 87649 h 4498573"/>
              <a:gd name="connsiteX2" fmla="*/ 2996989 w 3535792"/>
              <a:gd name="connsiteY2" fmla="*/ 1004348 h 4498573"/>
              <a:gd name="connsiteX3" fmla="*/ 3290325 w 3535792"/>
              <a:gd name="connsiteY3" fmla="*/ 4498573 h 4498573"/>
              <a:gd name="connsiteX4" fmla="*/ 15240 w 3535792"/>
              <a:gd name="connsiteY4" fmla="*/ 4472196 h 4498573"/>
              <a:gd name="connsiteX5" fmla="*/ 0 w 3535792"/>
              <a:gd name="connsiteY5" fmla="*/ 53269 h 4498573"/>
              <a:gd name="connsiteX0" fmla="*/ 0 w 3535792"/>
              <a:gd name="connsiteY0" fmla="*/ 5714 h 4451018"/>
              <a:gd name="connsiteX1" fmla="*/ 3113305 w 3535792"/>
              <a:gd name="connsiteY1" fmla="*/ 40094 h 4451018"/>
              <a:gd name="connsiteX2" fmla="*/ 2996989 w 3535792"/>
              <a:gd name="connsiteY2" fmla="*/ 956793 h 4451018"/>
              <a:gd name="connsiteX3" fmla="*/ 3290325 w 3535792"/>
              <a:gd name="connsiteY3" fmla="*/ 4451018 h 4451018"/>
              <a:gd name="connsiteX4" fmla="*/ 15240 w 3535792"/>
              <a:gd name="connsiteY4" fmla="*/ 4424641 h 4451018"/>
              <a:gd name="connsiteX5" fmla="*/ 0 w 3535792"/>
              <a:gd name="connsiteY5" fmla="*/ 5714 h 4451018"/>
              <a:gd name="connsiteX0" fmla="*/ 0 w 3535792"/>
              <a:gd name="connsiteY0" fmla="*/ 7856 h 4453160"/>
              <a:gd name="connsiteX1" fmla="*/ 3113305 w 3535792"/>
              <a:gd name="connsiteY1" fmla="*/ 42236 h 4453160"/>
              <a:gd name="connsiteX2" fmla="*/ 2996989 w 3535792"/>
              <a:gd name="connsiteY2" fmla="*/ 958935 h 4453160"/>
              <a:gd name="connsiteX3" fmla="*/ 3290325 w 3535792"/>
              <a:gd name="connsiteY3" fmla="*/ 4453160 h 4453160"/>
              <a:gd name="connsiteX4" fmla="*/ 15240 w 3535792"/>
              <a:gd name="connsiteY4" fmla="*/ 4426783 h 4453160"/>
              <a:gd name="connsiteX5" fmla="*/ 0 w 3535792"/>
              <a:gd name="connsiteY5" fmla="*/ 7856 h 4453160"/>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27819 h 4454196"/>
              <a:gd name="connsiteX5" fmla="*/ 0 w 3535792"/>
              <a:gd name="connsiteY5" fmla="*/ 8892 h 4454196"/>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13580 h 4454196"/>
              <a:gd name="connsiteX5" fmla="*/ 0 w 3535792"/>
              <a:gd name="connsiteY5" fmla="*/ 8892 h 4454196"/>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413580 h 4430462"/>
              <a:gd name="connsiteX5" fmla="*/ 0 w 3522561"/>
              <a:gd name="connsiteY5" fmla="*/ 8892 h 4430462"/>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399341 h 4430462"/>
              <a:gd name="connsiteX5" fmla="*/ 0 w 3522561"/>
              <a:gd name="connsiteY5" fmla="*/ 8892 h 4430462"/>
              <a:gd name="connsiteX0" fmla="*/ 0 w 3510347"/>
              <a:gd name="connsiteY0" fmla="*/ 8892 h 4406728"/>
              <a:gd name="connsiteX1" fmla="*/ 3113305 w 3510347"/>
              <a:gd name="connsiteY1" fmla="*/ 43272 h 4406728"/>
              <a:gd name="connsiteX2" fmla="*/ 2996989 w 3510347"/>
              <a:gd name="connsiteY2" fmla="*/ 959971 h 4406728"/>
              <a:gd name="connsiteX3" fmla="*/ 3276038 w 3510347"/>
              <a:gd name="connsiteY3" fmla="*/ 4406728 h 4406728"/>
              <a:gd name="connsiteX4" fmla="*/ 15240 w 3510347"/>
              <a:gd name="connsiteY4" fmla="*/ 4399341 h 4406728"/>
              <a:gd name="connsiteX5" fmla="*/ 0 w 3510347"/>
              <a:gd name="connsiteY5" fmla="*/ 8892 h 44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347" h="4406728">
                <a:moveTo>
                  <a:pt x="0" y="8892"/>
                </a:moveTo>
                <a:cubicBezTo>
                  <a:pt x="959028" y="-15090"/>
                  <a:pt x="2895747" y="13869"/>
                  <a:pt x="3113305" y="43272"/>
                </a:cubicBezTo>
                <a:cubicBezTo>
                  <a:pt x="3330863" y="72675"/>
                  <a:pt x="2969867" y="232728"/>
                  <a:pt x="2996989" y="959971"/>
                </a:cubicBezTo>
                <a:cubicBezTo>
                  <a:pt x="3024111" y="1687214"/>
                  <a:pt x="3924516" y="2860533"/>
                  <a:pt x="3276038" y="4406728"/>
                </a:cubicBezTo>
                <a:lnTo>
                  <a:pt x="15240" y="4399341"/>
                </a:lnTo>
                <a:lnTo>
                  <a:pt x="0" y="8892"/>
                </a:lnTo>
                <a:close/>
              </a:path>
            </a:pathLst>
          </a:custGeom>
          <a:blipFill>
            <a:blip r:embed="rId3" cstate="print">
              <a:extLst>
                <a:ext uri="{28A0092B-C50C-407E-A947-70E740481C1C}">
                  <a14:useLocalDpi xmlns:a14="http://schemas.microsoft.com/office/drawing/2010/main" val="0"/>
                </a:ext>
              </a:extLst>
            </a:blip>
            <a:srcRect/>
            <a:stretch>
              <a:fillRect l="-76735" t="984" r="-48149" b="-98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FB18B890-B136-BACC-EBA2-7E7E1A3FAD08}"/>
              </a:ext>
            </a:extLst>
          </p:cNvPr>
          <p:cNvSpPr txBox="1"/>
          <p:nvPr/>
        </p:nvSpPr>
        <p:spPr>
          <a:xfrm rot="16200000">
            <a:off x="4960060" y="3905706"/>
            <a:ext cx="2304256" cy="200055"/>
          </a:xfrm>
          <a:prstGeom prst="rect">
            <a:avLst/>
          </a:prstGeom>
          <a:noFill/>
        </p:spPr>
        <p:txBody>
          <a:bodyPr wrap="square" rtlCol="0">
            <a:spAutoFit/>
          </a:bodyPr>
          <a:lstStyle/>
          <a:p>
            <a:r>
              <a:rPr lang="fr-FR" sz="700"/>
              <a:t>© iStockphoto/FG Trade</a:t>
            </a:r>
          </a:p>
        </p:txBody>
      </p:sp>
    </p:spTree>
    <p:extLst>
      <p:ext uri="{BB962C8B-B14F-4D97-AF65-F5344CB8AC3E}">
        <p14:creationId xmlns:p14="http://schemas.microsoft.com/office/powerpoint/2010/main" val="2043718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3400" y="21853"/>
            <a:ext cx="9409160" cy="400110"/>
          </a:xfrm>
          <a:prstGeom prst="rect">
            <a:avLst/>
          </a:prstGeom>
          <a:noFill/>
        </p:spPr>
        <p:txBody>
          <a:bodyPr wrap="square" rtlCol="0">
            <a:spAutoFit/>
          </a:bodyPr>
          <a:lstStyle/>
          <a:p>
            <a:r>
              <a:rPr lang="fr-FR" sz="2000" b="1" dirty="0">
                <a:solidFill>
                  <a:schemeClr val="accent1"/>
                </a:solidFill>
                <a:latin typeface="+mj-lt"/>
              </a:rPr>
              <a:t>Faits et chiffres: technologies numériques et risques </a:t>
            </a:r>
            <a:r>
              <a:rPr lang="fr-FR" sz="2000" b="1" dirty="0" err="1">
                <a:solidFill>
                  <a:schemeClr val="accent1"/>
                </a:solidFill>
                <a:latin typeface="+mj-lt"/>
              </a:rPr>
              <a:t>psychosociaux</a:t>
            </a:r>
            <a:endParaRPr lang="fr-FR" sz="2000" b="1" dirty="0">
              <a:solidFill>
                <a:schemeClr val="accent1"/>
              </a:solidFill>
              <a:latin typeface="+mj-lt"/>
            </a:endParaRPr>
          </a:p>
        </p:txBody>
      </p:sp>
      <p:graphicFrame>
        <p:nvGraphicFramePr>
          <p:cNvPr id="13" name="Chart 12">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4022318345"/>
              </p:ext>
            </p:extLst>
          </p:nvPr>
        </p:nvGraphicFramePr>
        <p:xfrm>
          <a:off x="1821518" y="1040290"/>
          <a:ext cx="6333594" cy="3979732"/>
        </p:xfrm>
        <a:graphic>
          <a:graphicData uri="http://schemas.openxmlformats.org/drawingml/2006/chart">
            <c:chart xmlns:c="http://schemas.openxmlformats.org/drawingml/2006/chart" xmlns:r="http://schemas.openxmlformats.org/officeDocument/2006/relationships" r:id="rId3"/>
          </a:graphicData>
        </a:graphic>
      </p:graphicFrame>
      <p:sp>
        <p:nvSpPr>
          <p:cNvPr id="15" name="Τίτλος 1">
            <a:extLst>
              <a:ext uri="{FF2B5EF4-FFF2-40B4-BE49-F238E27FC236}">
                <a16:creationId xmlns:a16="http://schemas.microsoft.com/office/drawing/2014/main" id="{63BC0F4A-E9EB-46D7-9E38-915E0FE9827C}"/>
              </a:ext>
            </a:extLst>
          </p:cNvPr>
          <p:cNvSpPr txBox="1">
            <a:spLocks/>
          </p:cNvSpPr>
          <p:nvPr/>
        </p:nvSpPr>
        <p:spPr>
          <a:xfrm>
            <a:off x="323528" y="741696"/>
            <a:ext cx="8145203" cy="353943"/>
          </a:xfrm>
          <a:prstGeom prst="rect">
            <a:avLst/>
          </a:prstGeom>
        </p:spPr>
        <p:txBody>
          <a:bodyPr vert="horz"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fr-FR" sz="1700" dirty="0">
                <a:solidFill>
                  <a:srgbClr val="899E00"/>
                </a:solidFill>
              </a:rPr>
              <a:t>EU-OSHA, ESENER 2019</a:t>
            </a:r>
          </a:p>
        </p:txBody>
      </p:sp>
      <p:graphicFrame>
        <p:nvGraphicFramePr>
          <p:cNvPr id="3" name="Table 2">
            <a:extLst>
              <a:ext uri="{FF2B5EF4-FFF2-40B4-BE49-F238E27FC236}">
                <a16:creationId xmlns:a16="http://schemas.microsoft.com/office/drawing/2014/main" id="{87DB1018-6BE1-4906-A137-24C207EC06F1}"/>
              </a:ext>
            </a:extLst>
          </p:cNvPr>
          <p:cNvGraphicFramePr>
            <a:graphicFrameLocks noGrp="1"/>
          </p:cNvGraphicFramePr>
          <p:nvPr>
            <p:extLst>
              <p:ext uri="{D42A27DB-BD31-4B8C-83A1-F6EECF244321}">
                <p14:modId xmlns:p14="http://schemas.microsoft.com/office/powerpoint/2010/main" val="688741019"/>
              </p:ext>
            </p:extLst>
          </p:nvPr>
        </p:nvGraphicFramePr>
        <p:xfrm>
          <a:off x="380068" y="1293016"/>
          <a:ext cx="2882900" cy="3300414"/>
        </p:xfrm>
        <a:graphic>
          <a:graphicData uri="http://schemas.openxmlformats.org/drawingml/2006/table">
            <a:tbl>
              <a:tblPr>
                <a:tableStyleId>{5C22544A-7EE6-4342-B048-85BDC9FD1C3A}</a:tableStyleId>
              </a:tblPr>
              <a:tblGrid>
                <a:gridCol w="2222500">
                  <a:extLst>
                    <a:ext uri="{9D8B030D-6E8A-4147-A177-3AD203B41FA5}">
                      <a16:colId xmlns:a16="http://schemas.microsoft.com/office/drawing/2014/main" val="2964977439"/>
                    </a:ext>
                  </a:extLst>
                </a:gridCol>
                <a:gridCol w="660400">
                  <a:extLst>
                    <a:ext uri="{9D8B030D-6E8A-4147-A177-3AD203B41FA5}">
                      <a16:colId xmlns:a16="http://schemas.microsoft.com/office/drawing/2014/main" val="1382755800"/>
                    </a:ext>
                  </a:extLst>
                </a:gridCol>
              </a:tblGrid>
              <a:tr h="338504">
                <a:tc rowSpan="2">
                  <a:txBody>
                    <a:bodyPr/>
                    <a:lstStyle/>
                    <a:p>
                      <a:pPr algn="l" fontAlgn="ctr"/>
                      <a:r>
                        <a:rPr lang="fr-FR" sz="900" b="1" u="none" strike="noStrike">
                          <a:effectLst/>
                        </a:rPr>
                        <a:t>Ordinateurs personnels sur les lieux de travail fixes</a:t>
                      </a:r>
                    </a:p>
                  </a:txBody>
                  <a:tcPr marL="9525" marR="9525" marT="9525" marB="0" anchor="ctr"/>
                </a:tc>
                <a:tc>
                  <a:txBody>
                    <a:bodyPr/>
                    <a:lstStyle/>
                    <a:p>
                      <a:pPr algn="ctr" fontAlgn="ctr"/>
                      <a:r>
                        <a:rPr lang="fr-FR" sz="900" u="none" strike="noStrike">
                          <a:effectLst/>
                        </a:rPr>
                        <a:t>Non présent</a:t>
                      </a:r>
                    </a:p>
                  </a:txBody>
                  <a:tcPr marL="9525" marR="9525" marT="9525" marB="0" anchor="ctr"/>
                </a:tc>
                <a:extLst>
                  <a:ext uri="{0D108BD9-81ED-4DB2-BD59-A6C34878D82A}">
                    <a16:rowId xmlns:a16="http://schemas.microsoft.com/office/drawing/2014/main" val="3227382304"/>
                  </a:ext>
                </a:extLst>
              </a:tr>
              <a:tr h="211565">
                <a:tc vMerge="1">
                  <a:txBody>
                    <a:bodyPr/>
                    <a:lstStyle/>
                    <a:p>
                      <a:endParaRPr lang="en-GB"/>
                    </a:p>
                  </a:txBody>
                  <a:tcPr/>
                </a:tc>
                <a:tc>
                  <a:txBody>
                    <a:bodyPr/>
                    <a:lstStyle/>
                    <a:p>
                      <a:pPr algn="ctr" fontAlgn="ctr"/>
                      <a:r>
                        <a:rPr lang="fr-FR" sz="900" u="none" strike="noStrike">
                          <a:effectLst/>
                        </a:rPr>
                        <a:t>Présent</a:t>
                      </a:r>
                    </a:p>
                  </a:txBody>
                  <a:tcPr marL="9525" marR="9525" marT="9525" marB="0" anchor="ctr"/>
                </a:tc>
                <a:extLst>
                  <a:ext uri="{0D108BD9-81ED-4DB2-BD59-A6C34878D82A}">
                    <a16:rowId xmlns:a16="http://schemas.microsoft.com/office/drawing/2014/main" val="3340623199"/>
                  </a:ext>
                </a:extLst>
              </a:tr>
              <a:tr h="338504">
                <a:tc rowSpan="2">
                  <a:txBody>
                    <a:bodyPr/>
                    <a:lstStyle/>
                    <a:p>
                      <a:pPr algn="l" fontAlgn="ctr"/>
                      <a:r>
                        <a:rPr lang="fr-FR" sz="900" b="1" u="none" strike="noStrike">
                          <a:effectLst/>
                        </a:rPr>
                        <a:t>Ordinateurs portables, tablettes, smartphones ou autres appareils informatiques mobiles</a:t>
                      </a:r>
                    </a:p>
                  </a:txBody>
                  <a:tcPr marL="9525" marR="9525" marT="9525" marB="0" anchor="ctr"/>
                </a:tc>
                <a:tc>
                  <a:txBody>
                    <a:bodyPr/>
                    <a:lstStyle/>
                    <a:p>
                      <a:pPr algn="ctr" fontAlgn="ctr"/>
                      <a:r>
                        <a:rPr lang="fr-FR" sz="900" u="none" strike="noStrike">
                          <a:effectLst/>
                        </a:rPr>
                        <a:t>Non présent</a:t>
                      </a:r>
                    </a:p>
                  </a:txBody>
                  <a:tcPr marL="9525" marR="9525" marT="9525" marB="0" anchor="ctr"/>
                </a:tc>
                <a:extLst>
                  <a:ext uri="{0D108BD9-81ED-4DB2-BD59-A6C34878D82A}">
                    <a16:rowId xmlns:a16="http://schemas.microsoft.com/office/drawing/2014/main" val="334489450"/>
                  </a:ext>
                </a:extLst>
              </a:tr>
              <a:tr h="211565">
                <a:tc vMerge="1">
                  <a:txBody>
                    <a:bodyPr/>
                    <a:lstStyle/>
                    <a:p>
                      <a:endParaRPr lang="en-GB"/>
                    </a:p>
                  </a:txBody>
                  <a:tcPr/>
                </a:tc>
                <a:tc>
                  <a:txBody>
                    <a:bodyPr/>
                    <a:lstStyle/>
                    <a:p>
                      <a:pPr algn="ctr" fontAlgn="ctr"/>
                      <a:r>
                        <a:rPr lang="fr-FR" sz="900" u="none" strike="noStrike">
                          <a:effectLst/>
                        </a:rPr>
                        <a:t>Présent</a:t>
                      </a:r>
                    </a:p>
                  </a:txBody>
                  <a:tcPr marL="9525" marR="9525" marT="9525" marB="0" anchor="ctr"/>
                </a:tc>
                <a:extLst>
                  <a:ext uri="{0D108BD9-81ED-4DB2-BD59-A6C34878D82A}">
                    <a16:rowId xmlns:a16="http://schemas.microsoft.com/office/drawing/2014/main" val="3887665122"/>
                  </a:ext>
                </a:extLst>
              </a:tr>
              <a:tr h="338504">
                <a:tc rowSpan="2">
                  <a:txBody>
                    <a:bodyPr/>
                    <a:lstStyle/>
                    <a:p>
                      <a:pPr algn="l" fontAlgn="ctr"/>
                      <a:r>
                        <a:rPr lang="fr-FR" sz="900" b="1" u="none" strike="noStrike">
                          <a:effectLst/>
                        </a:rPr>
                        <a:t>Robots interagissant avec les travailleurs</a:t>
                      </a:r>
                    </a:p>
                  </a:txBody>
                  <a:tcPr marL="9525" marR="9525" marT="9525" marB="0" anchor="ctr"/>
                </a:tc>
                <a:tc>
                  <a:txBody>
                    <a:bodyPr/>
                    <a:lstStyle/>
                    <a:p>
                      <a:pPr algn="ctr" fontAlgn="ctr"/>
                      <a:r>
                        <a:rPr lang="fr-FR" sz="900" u="none" strike="noStrike">
                          <a:effectLst/>
                        </a:rPr>
                        <a:t>Non présent</a:t>
                      </a:r>
                    </a:p>
                  </a:txBody>
                  <a:tcPr marL="9525" marR="9525" marT="9525" marB="0" anchor="ctr"/>
                </a:tc>
                <a:extLst>
                  <a:ext uri="{0D108BD9-81ED-4DB2-BD59-A6C34878D82A}">
                    <a16:rowId xmlns:a16="http://schemas.microsoft.com/office/drawing/2014/main" val="363743176"/>
                  </a:ext>
                </a:extLst>
              </a:tr>
              <a:tr h="211565">
                <a:tc vMerge="1">
                  <a:txBody>
                    <a:bodyPr/>
                    <a:lstStyle/>
                    <a:p>
                      <a:endParaRPr lang="en-GB"/>
                    </a:p>
                  </a:txBody>
                  <a:tcPr/>
                </a:tc>
                <a:tc>
                  <a:txBody>
                    <a:bodyPr/>
                    <a:lstStyle/>
                    <a:p>
                      <a:pPr algn="ctr" fontAlgn="ctr"/>
                      <a:r>
                        <a:rPr lang="fr-FR" sz="900" u="none" strike="noStrike">
                          <a:effectLst/>
                        </a:rPr>
                        <a:t>Présent</a:t>
                      </a:r>
                    </a:p>
                  </a:txBody>
                  <a:tcPr marL="9525" marR="9525" marT="9525" marB="0" anchor="ctr"/>
                </a:tc>
                <a:extLst>
                  <a:ext uri="{0D108BD9-81ED-4DB2-BD59-A6C34878D82A}">
                    <a16:rowId xmlns:a16="http://schemas.microsoft.com/office/drawing/2014/main" val="3024117683"/>
                  </a:ext>
                </a:extLst>
              </a:tr>
              <a:tr h="338504">
                <a:tc rowSpan="2">
                  <a:txBody>
                    <a:bodyPr/>
                    <a:lstStyle/>
                    <a:p>
                      <a:pPr algn="l" fontAlgn="ctr"/>
                      <a:r>
                        <a:rPr lang="fr-FR" sz="900" b="1" u="none" strike="noStrike">
                          <a:effectLst/>
                        </a:rPr>
                        <a:t>Machines, systèmes ou ordinateurs déterminant le contenu ou le rythme de travail</a:t>
                      </a:r>
                    </a:p>
                  </a:txBody>
                  <a:tcPr marL="9525" marR="9525" marT="9525" marB="0" anchor="ctr"/>
                </a:tc>
                <a:tc>
                  <a:txBody>
                    <a:bodyPr/>
                    <a:lstStyle/>
                    <a:p>
                      <a:pPr algn="ctr" fontAlgn="ctr"/>
                      <a:r>
                        <a:rPr lang="fr-FR" sz="900" u="none" strike="noStrike">
                          <a:effectLst/>
                        </a:rPr>
                        <a:t>Non présent</a:t>
                      </a:r>
                    </a:p>
                  </a:txBody>
                  <a:tcPr marL="9525" marR="9525" marT="9525" marB="0" anchor="ctr"/>
                </a:tc>
                <a:extLst>
                  <a:ext uri="{0D108BD9-81ED-4DB2-BD59-A6C34878D82A}">
                    <a16:rowId xmlns:a16="http://schemas.microsoft.com/office/drawing/2014/main" val="1391723234"/>
                  </a:ext>
                </a:extLst>
              </a:tr>
              <a:tr h="211565">
                <a:tc vMerge="1">
                  <a:txBody>
                    <a:bodyPr/>
                    <a:lstStyle/>
                    <a:p>
                      <a:endParaRPr lang="en-GB"/>
                    </a:p>
                  </a:txBody>
                  <a:tcPr/>
                </a:tc>
                <a:tc>
                  <a:txBody>
                    <a:bodyPr/>
                    <a:lstStyle/>
                    <a:p>
                      <a:pPr algn="ctr" fontAlgn="ctr"/>
                      <a:r>
                        <a:rPr lang="fr-FR" sz="900" u="none" strike="noStrike">
                          <a:effectLst/>
                        </a:rPr>
                        <a:t>Présent</a:t>
                      </a:r>
                    </a:p>
                  </a:txBody>
                  <a:tcPr marL="9525" marR="9525" marT="9525" marB="0" anchor="ctr"/>
                </a:tc>
                <a:extLst>
                  <a:ext uri="{0D108BD9-81ED-4DB2-BD59-A6C34878D82A}">
                    <a16:rowId xmlns:a16="http://schemas.microsoft.com/office/drawing/2014/main" val="3976748327"/>
                  </a:ext>
                </a:extLst>
              </a:tr>
              <a:tr h="338504">
                <a:tc rowSpan="2">
                  <a:txBody>
                    <a:bodyPr/>
                    <a:lstStyle/>
                    <a:p>
                      <a:pPr algn="l" fontAlgn="ctr"/>
                      <a:r>
                        <a:rPr lang="fr-FR" sz="900" b="1" u="none" strike="noStrike">
                          <a:effectLst/>
                        </a:rPr>
                        <a:t>Machines, systèmes ou ordinateurs contrôlant les performances des travailleurs</a:t>
                      </a:r>
                    </a:p>
                  </a:txBody>
                  <a:tcPr marL="9525" marR="9525" marT="9525" marB="0" anchor="ctr"/>
                </a:tc>
                <a:tc>
                  <a:txBody>
                    <a:bodyPr/>
                    <a:lstStyle/>
                    <a:p>
                      <a:pPr algn="ctr" fontAlgn="ctr"/>
                      <a:r>
                        <a:rPr lang="fr-FR" sz="900" u="none" strike="noStrike">
                          <a:effectLst/>
                        </a:rPr>
                        <a:t>Non présent</a:t>
                      </a:r>
                    </a:p>
                  </a:txBody>
                  <a:tcPr marL="9525" marR="9525" marT="9525" marB="0" anchor="ctr"/>
                </a:tc>
                <a:extLst>
                  <a:ext uri="{0D108BD9-81ED-4DB2-BD59-A6C34878D82A}">
                    <a16:rowId xmlns:a16="http://schemas.microsoft.com/office/drawing/2014/main" val="594843434"/>
                  </a:ext>
                </a:extLst>
              </a:tr>
              <a:tr h="211565">
                <a:tc vMerge="1">
                  <a:txBody>
                    <a:bodyPr/>
                    <a:lstStyle/>
                    <a:p>
                      <a:endParaRPr lang="en-GB"/>
                    </a:p>
                  </a:txBody>
                  <a:tcPr/>
                </a:tc>
                <a:tc>
                  <a:txBody>
                    <a:bodyPr/>
                    <a:lstStyle/>
                    <a:p>
                      <a:pPr algn="ctr" fontAlgn="ctr"/>
                      <a:r>
                        <a:rPr lang="fr-FR" sz="900" u="none" strike="noStrike">
                          <a:effectLst/>
                        </a:rPr>
                        <a:t>Présent</a:t>
                      </a:r>
                    </a:p>
                  </a:txBody>
                  <a:tcPr marL="9525" marR="9525" marT="9525" marB="0" anchor="ctr"/>
                </a:tc>
                <a:extLst>
                  <a:ext uri="{0D108BD9-81ED-4DB2-BD59-A6C34878D82A}">
                    <a16:rowId xmlns:a16="http://schemas.microsoft.com/office/drawing/2014/main" val="3135333647"/>
                  </a:ext>
                </a:extLst>
              </a:tr>
              <a:tr h="338504">
                <a:tc rowSpan="2">
                  <a:txBody>
                    <a:bodyPr/>
                    <a:lstStyle/>
                    <a:p>
                      <a:pPr algn="l" fontAlgn="ctr"/>
                      <a:r>
                        <a:rPr lang="fr-FR" sz="900" b="1" u="none" strike="noStrike">
                          <a:effectLst/>
                        </a:rPr>
                        <a:t>Appareils portables</a:t>
                      </a:r>
                    </a:p>
                  </a:txBody>
                  <a:tcPr marL="9525" marR="9525" marT="9525" marB="0" anchor="ctr"/>
                </a:tc>
                <a:tc>
                  <a:txBody>
                    <a:bodyPr/>
                    <a:lstStyle/>
                    <a:p>
                      <a:pPr algn="ctr" fontAlgn="ctr"/>
                      <a:r>
                        <a:rPr lang="fr-FR" sz="900" u="none" strike="noStrike">
                          <a:effectLst/>
                        </a:rPr>
                        <a:t>Non présent</a:t>
                      </a:r>
                    </a:p>
                  </a:txBody>
                  <a:tcPr marL="9525" marR="9525" marT="9525" marB="0" anchor="ctr"/>
                </a:tc>
                <a:extLst>
                  <a:ext uri="{0D108BD9-81ED-4DB2-BD59-A6C34878D82A}">
                    <a16:rowId xmlns:a16="http://schemas.microsoft.com/office/drawing/2014/main" val="1828061025"/>
                  </a:ext>
                </a:extLst>
              </a:tr>
              <a:tr h="211565">
                <a:tc vMerge="1">
                  <a:txBody>
                    <a:bodyPr/>
                    <a:lstStyle/>
                    <a:p>
                      <a:endParaRPr lang="en-GB"/>
                    </a:p>
                  </a:txBody>
                  <a:tcPr/>
                </a:tc>
                <a:tc>
                  <a:txBody>
                    <a:bodyPr/>
                    <a:lstStyle/>
                    <a:p>
                      <a:pPr algn="ctr" fontAlgn="ctr"/>
                      <a:r>
                        <a:rPr lang="fr-FR" sz="900" u="none" strike="noStrike">
                          <a:effectLst/>
                        </a:rPr>
                        <a:t>Présent</a:t>
                      </a:r>
                    </a:p>
                  </a:txBody>
                  <a:tcPr marL="9525" marR="9525" marT="9525" marB="0" anchor="ctr"/>
                </a:tc>
                <a:extLst>
                  <a:ext uri="{0D108BD9-81ED-4DB2-BD59-A6C34878D82A}">
                    <a16:rowId xmlns:a16="http://schemas.microsoft.com/office/drawing/2014/main" val="4106336053"/>
                  </a:ext>
                </a:extLst>
              </a:tr>
            </a:tbl>
          </a:graphicData>
        </a:graphic>
      </p:graphicFrame>
      <p:sp>
        <p:nvSpPr>
          <p:cNvPr id="6" name="TextBox 5">
            <a:extLst>
              <a:ext uri="{FF2B5EF4-FFF2-40B4-BE49-F238E27FC236}">
                <a16:creationId xmlns:a16="http://schemas.microsoft.com/office/drawing/2014/main" id="{A3E5EC7F-8988-4237-B483-D11D58965220}"/>
              </a:ext>
            </a:extLst>
          </p:cNvPr>
          <p:cNvSpPr txBox="1"/>
          <p:nvPr/>
        </p:nvSpPr>
        <p:spPr>
          <a:xfrm flipH="1">
            <a:off x="6835700" y="699542"/>
            <a:ext cx="2200796" cy="1384995"/>
          </a:xfrm>
          <a:prstGeom prst="rect">
            <a:avLst/>
          </a:prstGeom>
          <a:noFill/>
          <a:ln w="28575">
            <a:solidFill>
              <a:srgbClr val="FF0000"/>
            </a:solidFill>
          </a:ln>
        </p:spPr>
        <p:txBody>
          <a:bodyPr wrap="square" rtlCol="0">
            <a:spAutoFit/>
          </a:bodyPr>
          <a:lstStyle/>
          <a:p>
            <a:pPr algn="ctr"/>
            <a:r>
              <a:rPr lang="fr-FR" sz="1400" dirty="0">
                <a:solidFill>
                  <a:srgbClr val="FF0000"/>
                </a:solidFill>
                <a:latin typeface="Arial" panose="020B0604020202020204" pitchFamily="34" charset="0"/>
                <a:cs typeface="Arial" panose="020B0604020202020204" pitchFamily="34" charset="0"/>
              </a:rPr>
              <a:t>Lorsque la technologie est présente, la probabilité que des risques psychosociaux soient mentionnés, augmente</a:t>
            </a:r>
          </a:p>
        </p:txBody>
      </p:sp>
      <p:sp>
        <p:nvSpPr>
          <p:cNvPr id="4" name="Arrow: Left 3">
            <a:extLst>
              <a:ext uri="{FF2B5EF4-FFF2-40B4-BE49-F238E27FC236}">
                <a16:creationId xmlns:a16="http://schemas.microsoft.com/office/drawing/2014/main" id="{D5B78FDE-91BF-4ADD-A290-D1EB1E86190F}"/>
              </a:ext>
            </a:extLst>
          </p:cNvPr>
          <p:cNvSpPr/>
          <p:nvPr/>
        </p:nvSpPr>
        <p:spPr>
          <a:xfrm>
            <a:off x="6316945" y="1620700"/>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Left 19">
            <a:extLst>
              <a:ext uri="{FF2B5EF4-FFF2-40B4-BE49-F238E27FC236}">
                <a16:creationId xmlns:a16="http://schemas.microsoft.com/office/drawing/2014/main" id="{DB5120F9-7269-42A6-B1C4-17EF2AD1D7C7}"/>
              </a:ext>
            </a:extLst>
          </p:cNvPr>
          <p:cNvSpPr/>
          <p:nvPr/>
        </p:nvSpPr>
        <p:spPr>
          <a:xfrm>
            <a:off x="6525698" y="2197766"/>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Left 20">
            <a:extLst>
              <a:ext uri="{FF2B5EF4-FFF2-40B4-BE49-F238E27FC236}">
                <a16:creationId xmlns:a16="http://schemas.microsoft.com/office/drawing/2014/main" id="{EC7E4A79-0B1F-4E5B-AA46-BA995E291598}"/>
              </a:ext>
            </a:extLst>
          </p:cNvPr>
          <p:cNvSpPr/>
          <p:nvPr/>
        </p:nvSpPr>
        <p:spPr>
          <a:xfrm>
            <a:off x="6981218" y="2746154"/>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Left 21">
            <a:extLst>
              <a:ext uri="{FF2B5EF4-FFF2-40B4-BE49-F238E27FC236}">
                <a16:creationId xmlns:a16="http://schemas.microsoft.com/office/drawing/2014/main" id="{88E065C1-DA1F-41F7-903E-E78FE20712C9}"/>
              </a:ext>
            </a:extLst>
          </p:cNvPr>
          <p:cNvSpPr/>
          <p:nvPr/>
        </p:nvSpPr>
        <p:spPr>
          <a:xfrm>
            <a:off x="7113729" y="3298428"/>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Left 22">
            <a:extLst>
              <a:ext uri="{FF2B5EF4-FFF2-40B4-BE49-F238E27FC236}">
                <a16:creationId xmlns:a16="http://schemas.microsoft.com/office/drawing/2014/main" id="{58EA97AF-DCC1-4263-8DBA-C92D040E5A7C}"/>
              </a:ext>
            </a:extLst>
          </p:cNvPr>
          <p:cNvSpPr/>
          <p:nvPr/>
        </p:nvSpPr>
        <p:spPr>
          <a:xfrm>
            <a:off x="7398724" y="3877058"/>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Left 23">
            <a:extLst>
              <a:ext uri="{FF2B5EF4-FFF2-40B4-BE49-F238E27FC236}">
                <a16:creationId xmlns:a16="http://schemas.microsoft.com/office/drawing/2014/main" id="{B5917B50-BCB9-4C58-A8EC-21E1C2A0518E}"/>
              </a:ext>
            </a:extLst>
          </p:cNvPr>
          <p:cNvSpPr/>
          <p:nvPr/>
        </p:nvSpPr>
        <p:spPr>
          <a:xfrm>
            <a:off x="7189971" y="4399273"/>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Τίτλος 1">
            <a:extLst>
              <a:ext uri="{FF2B5EF4-FFF2-40B4-BE49-F238E27FC236}">
                <a16:creationId xmlns:a16="http://schemas.microsoft.com/office/drawing/2014/main" id="{FC0EBDB5-1B65-41FA-86A2-21A098FFCDDD}"/>
              </a:ext>
            </a:extLst>
          </p:cNvPr>
          <p:cNvSpPr txBox="1">
            <a:spLocks/>
          </p:cNvSpPr>
          <p:nvPr/>
        </p:nvSpPr>
        <p:spPr>
          <a:xfrm>
            <a:off x="323528" y="1084844"/>
            <a:ext cx="6563136" cy="230832"/>
          </a:xfrm>
          <a:prstGeom prst="rect">
            <a:avLst/>
          </a:prstGeom>
        </p:spPr>
        <p:txBody>
          <a:bodyPr vert="horz" wrap="square"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fr-FR" sz="900" dirty="0">
                <a:solidFill>
                  <a:schemeClr val="accent1"/>
                </a:solidFill>
                <a:latin typeface="Arial" panose="020B0604020202020204" pitchFamily="34" charset="0"/>
                <a:ea typeface="Arial"/>
                <a:cs typeface="Times New Roman" panose="02020603050405020304" pitchFamily="18" charset="0"/>
              </a:rPr>
              <a:t>Lieux de travail signalant des risques </a:t>
            </a:r>
            <a:r>
              <a:rPr lang="fr-FR" sz="900" dirty="0" err="1">
                <a:solidFill>
                  <a:schemeClr val="accent1"/>
                </a:solidFill>
                <a:latin typeface="Arial" panose="020B0604020202020204" pitchFamily="34" charset="0"/>
                <a:ea typeface="Arial"/>
                <a:cs typeface="Times New Roman" panose="02020603050405020304" pitchFamily="18" charset="0"/>
              </a:rPr>
              <a:t>psychosociaux</a:t>
            </a:r>
            <a:r>
              <a:rPr lang="fr-FR" sz="900" dirty="0">
                <a:solidFill>
                  <a:schemeClr val="accent1"/>
                </a:solidFill>
                <a:latin typeface="Arial" panose="020B0604020202020204" pitchFamily="34" charset="0"/>
                <a:ea typeface="Arial"/>
                <a:cs typeface="Times New Roman" panose="02020603050405020304" pitchFamily="18" charset="0"/>
              </a:rPr>
              <a:t> en fonction de la présence de technologies numériques, UE-27</a:t>
            </a:r>
          </a:p>
        </p:txBody>
      </p:sp>
      <p:sp>
        <p:nvSpPr>
          <p:cNvPr id="2" name="TextBox 1">
            <a:extLst>
              <a:ext uri="{FF2B5EF4-FFF2-40B4-BE49-F238E27FC236}">
                <a16:creationId xmlns:a16="http://schemas.microsoft.com/office/drawing/2014/main" id="{67E0387E-EE01-4654-9D7F-801A5A3BA54E}"/>
              </a:ext>
            </a:extLst>
          </p:cNvPr>
          <p:cNvSpPr txBox="1"/>
          <p:nvPr/>
        </p:nvSpPr>
        <p:spPr>
          <a:xfrm>
            <a:off x="2343622" y="4612611"/>
            <a:ext cx="1796330" cy="246221"/>
          </a:xfrm>
          <a:prstGeom prst="rect">
            <a:avLst/>
          </a:prstGeom>
          <a:solidFill>
            <a:schemeClr val="bg1"/>
          </a:solidFill>
          <a:ln>
            <a:noFill/>
          </a:ln>
        </p:spPr>
        <p:txBody>
          <a:bodyPr wrap="square" rtlCol="0">
            <a:spAutoFit/>
          </a:bodyPr>
          <a:lstStyle/>
          <a:p>
            <a:r>
              <a:rPr lang="fr-FR" sz="1000" b="1" dirty="0"/>
              <a:t>Contraintes de temps</a:t>
            </a:r>
          </a:p>
        </p:txBody>
      </p:sp>
      <p:sp>
        <p:nvSpPr>
          <p:cNvPr id="16" name="TextBox 15">
            <a:extLst>
              <a:ext uri="{FF2B5EF4-FFF2-40B4-BE49-F238E27FC236}">
                <a16:creationId xmlns:a16="http://schemas.microsoft.com/office/drawing/2014/main" id="{87FF8A46-15FF-4F4A-B339-F9E3FEF34DB2}"/>
              </a:ext>
            </a:extLst>
          </p:cNvPr>
          <p:cNvSpPr txBox="1"/>
          <p:nvPr/>
        </p:nvSpPr>
        <p:spPr>
          <a:xfrm>
            <a:off x="2343622" y="4803998"/>
            <a:ext cx="1796330" cy="246221"/>
          </a:xfrm>
          <a:prstGeom prst="rect">
            <a:avLst/>
          </a:prstGeom>
          <a:solidFill>
            <a:schemeClr val="bg1"/>
          </a:solidFill>
          <a:ln>
            <a:noFill/>
          </a:ln>
        </p:spPr>
        <p:txBody>
          <a:bodyPr wrap="square" rtlCol="0">
            <a:spAutoFit/>
          </a:bodyPr>
          <a:lstStyle/>
          <a:p>
            <a:r>
              <a:rPr lang="fr-FR" sz="1000" b="1" dirty="0"/>
              <a:t>Précarité de l’emploi</a:t>
            </a:r>
          </a:p>
        </p:txBody>
      </p:sp>
      <p:sp>
        <p:nvSpPr>
          <p:cNvPr id="17" name="TextBox 16">
            <a:extLst>
              <a:ext uri="{FF2B5EF4-FFF2-40B4-BE49-F238E27FC236}">
                <a16:creationId xmlns:a16="http://schemas.microsoft.com/office/drawing/2014/main" id="{33CE84BF-5795-404D-AA38-003A3BA729CA}"/>
              </a:ext>
            </a:extLst>
          </p:cNvPr>
          <p:cNvSpPr txBox="1"/>
          <p:nvPr/>
        </p:nvSpPr>
        <p:spPr>
          <a:xfrm>
            <a:off x="5220071" y="4612611"/>
            <a:ext cx="3248659" cy="246221"/>
          </a:xfrm>
          <a:prstGeom prst="rect">
            <a:avLst/>
          </a:prstGeom>
          <a:solidFill>
            <a:schemeClr val="bg1"/>
          </a:solidFill>
          <a:ln>
            <a:noFill/>
          </a:ln>
        </p:spPr>
        <p:txBody>
          <a:bodyPr wrap="square" rtlCol="0">
            <a:spAutoFit/>
          </a:bodyPr>
          <a:lstStyle/>
          <a:p>
            <a:r>
              <a:rPr lang="fr-FR" sz="1000" b="1" dirty="0"/>
              <a:t>Mauvaise communication ou collaboration</a:t>
            </a:r>
          </a:p>
        </p:txBody>
      </p:sp>
      <p:sp>
        <p:nvSpPr>
          <p:cNvPr id="19" name="TextBox 18">
            <a:extLst>
              <a:ext uri="{FF2B5EF4-FFF2-40B4-BE49-F238E27FC236}">
                <a16:creationId xmlns:a16="http://schemas.microsoft.com/office/drawing/2014/main" id="{7841227B-243D-49EB-AACF-E15F80768975}"/>
              </a:ext>
            </a:extLst>
          </p:cNvPr>
          <p:cNvSpPr txBox="1"/>
          <p:nvPr/>
        </p:nvSpPr>
        <p:spPr>
          <a:xfrm>
            <a:off x="5225678" y="4802673"/>
            <a:ext cx="2664296" cy="246221"/>
          </a:xfrm>
          <a:prstGeom prst="rect">
            <a:avLst/>
          </a:prstGeom>
          <a:solidFill>
            <a:schemeClr val="bg1"/>
          </a:solidFill>
          <a:ln>
            <a:noFill/>
          </a:ln>
        </p:spPr>
        <p:txBody>
          <a:bodyPr wrap="square" rtlCol="0">
            <a:spAutoFit/>
          </a:bodyPr>
          <a:lstStyle/>
          <a:p>
            <a:r>
              <a:rPr lang="fr-FR" sz="1000" b="1" dirty="0"/>
              <a:t>Horaires de travail longs ou irréguliers</a:t>
            </a:r>
          </a:p>
        </p:txBody>
      </p:sp>
    </p:spTree>
    <p:extLst>
      <p:ext uri="{BB962C8B-B14F-4D97-AF65-F5344CB8AC3E}">
        <p14:creationId xmlns:p14="http://schemas.microsoft.com/office/powerpoint/2010/main" val="4081777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D051D-DB8E-48C5-944F-067F88DC7208}"/>
              </a:ext>
            </a:extLst>
          </p:cNvPr>
          <p:cNvSpPr>
            <a:spLocks noGrp="1"/>
          </p:cNvSpPr>
          <p:nvPr>
            <p:ph type="title"/>
          </p:nvPr>
        </p:nvSpPr>
        <p:spPr>
          <a:xfrm>
            <a:off x="450001" y="87768"/>
            <a:ext cx="8514487" cy="461665"/>
          </a:xfrm>
        </p:spPr>
        <p:txBody>
          <a:bodyPr wrap="square">
            <a:spAutoFit/>
          </a:bodyPr>
          <a:lstStyle/>
          <a:p>
            <a:r>
              <a:rPr lang="fr-FR" sz="2400" b="1" dirty="0">
                <a:solidFill>
                  <a:srgbClr val="003399"/>
                </a:solidFill>
                <a:ea typeface=""/>
              </a:rPr>
              <a:t>Faits et chiffres – exposition aux risques </a:t>
            </a:r>
            <a:r>
              <a:rPr lang="fr-FR" sz="2400" b="1" dirty="0" err="1">
                <a:solidFill>
                  <a:srgbClr val="003399"/>
                </a:solidFill>
                <a:ea typeface=""/>
              </a:rPr>
              <a:t>psychosociaux</a:t>
            </a:r>
            <a:endParaRPr lang="fr-FR" sz="2400" b="1" dirty="0">
              <a:solidFill>
                <a:srgbClr val="003399"/>
              </a:solidFill>
              <a:ea typeface=""/>
            </a:endParaRPr>
          </a:p>
        </p:txBody>
      </p:sp>
      <p:sp>
        <p:nvSpPr>
          <p:cNvPr id="3" name="Content Placeholder 2">
            <a:extLst>
              <a:ext uri="{FF2B5EF4-FFF2-40B4-BE49-F238E27FC236}">
                <a16:creationId xmlns:a16="http://schemas.microsoft.com/office/drawing/2014/main" id="{32649AD3-9714-B417-F098-C2603937F3A0}"/>
              </a:ext>
            </a:extLst>
          </p:cNvPr>
          <p:cNvSpPr>
            <a:spLocks noGrp="1"/>
          </p:cNvSpPr>
          <p:nvPr>
            <p:ph sz="half" idx="1"/>
          </p:nvPr>
        </p:nvSpPr>
        <p:spPr>
          <a:xfrm>
            <a:off x="395536" y="870966"/>
            <a:ext cx="8208912" cy="3400931"/>
          </a:xfrm>
        </p:spPr>
        <p:txBody>
          <a:bodyPr>
            <a:spAutoFit/>
          </a:bodyPr>
          <a:lstStyle/>
          <a:p>
            <a:pPr marL="0" indent="0">
              <a:spcBef>
                <a:spcPts val="0"/>
              </a:spcBef>
              <a:buNone/>
            </a:pPr>
            <a:r>
              <a:rPr lang="fr-FR" sz="1800" dirty="0">
                <a:solidFill>
                  <a:schemeClr val="accent1"/>
                </a:solidFill>
              </a:rPr>
              <a:t>Lorsque les technologies numériques...</a:t>
            </a:r>
          </a:p>
          <a:p>
            <a:pPr marL="531813" indent="-173038">
              <a:spcBef>
                <a:spcPts val="600"/>
              </a:spcBef>
            </a:pPr>
            <a:r>
              <a:rPr lang="fr-FR" sz="1800" b="0" dirty="0">
                <a:solidFill>
                  <a:schemeClr val="tx1"/>
                </a:solidFill>
              </a:rPr>
              <a:t>répartissent les tâches, les horaires de travail, les équipes de travail de manière automatique</a:t>
            </a:r>
          </a:p>
          <a:p>
            <a:pPr marL="531813" indent="-173038">
              <a:spcBef>
                <a:spcPts val="600"/>
              </a:spcBef>
            </a:pPr>
            <a:r>
              <a:rPr lang="fr-FR" sz="1800" b="0" dirty="0">
                <a:solidFill>
                  <a:srgbClr val="899E00"/>
                </a:solidFill>
              </a:rPr>
              <a:t>supervisent/surveillent le travail/le comportement</a:t>
            </a:r>
          </a:p>
          <a:p>
            <a:pPr marL="0" indent="0">
              <a:spcBef>
                <a:spcPts val="600"/>
              </a:spcBef>
              <a:buNone/>
            </a:pPr>
            <a:r>
              <a:rPr lang="fr-FR" sz="1800" dirty="0">
                <a:solidFill>
                  <a:srgbClr val="003399"/>
                </a:solidFill>
              </a:rPr>
              <a:t>... alors les risques </a:t>
            </a:r>
            <a:r>
              <a:rPr lang="fr-FR" sz="1800" dirty="0" err="1">
                <a:solidFill>
                  <a:srgbClr val="003399"/>
                </a:solidFill>
              </a:rPr>
              <a:t>psychosociaux</a:t>
            </a:r>
            <a:r>
              <a:rPr lang="fr-FR" sz="1800" dirty="0">
                <a:solidFill>
                  <a:srgbClr val="003399"/>
                </a:solidFill>
              </a:rPr>
              <a:t> sont davantage signalés:</a:t>
            </a:r>
          </a:p>
          <a:p>
            <a:pPr lvl="2">
              <a:spcBef>
                <a:spcPts val="1200"/>
              </a:spcBef>
              <a:buFont typeface="Wingdings" panose="05000000000000000000" pitchFamily="2" charset="2"/>
              <a:buChar char="§"/>
            </a:pPr>
            <a:r>
              <a:rPr lang="fr-FR" sz="1800" dirty="0">
                <a:solidFill>
                  <a:srgbClr val="003399"/>
                </a:solidFill>
              </a:rPr>
              <a:t> Fortes contraintes de temps/surcharge de travail (</a:t>
            </a:r>
            <a:r>
              <a:rPr lang="fr-FR" sz="1800" dirty="0"/>
              <a:t>51 %</a:t>
            </a:r>
            <a:r>
              <a:rPr lang="fr-FR" sz="1800" dirty="0">
                <a:solidFill>
                  <a:srgbClr val="003399"/>
                </a:solidFill>
              </a:rPr>
              <a:t>/</a:t>
            </a:r>
            <a:r>
              <a:rPr lang="fr-FR" sz="1800" dirty="0">
                <a:solidFill>
                  <a:srgbClr val="899E00"/>
                </a:solidFill>
              </a:rPr>
              <a:t>55 %</a:t>
            </a:r>
            <a:r>
              <a:rPr lang="fr-FR" sz="1800" dirty="0">
                <a:solidFill>
                  <a:srgbClr val="003399"/>
                </a:solidFill>
              </a:rPr>
              <a:t>)</a:t>
            </a:r>
          </a:p>
          <a:p>
            <a:pPr lvl="2">
              <a:spcBef>
                <a:spcPts val="1200"/>
              </a:spcBef>
              <a:buFont typeface="Wingdings" panose="05000000000000000000" pitchFamily="2" charset="2"/>
              <a:buChar char="§"/>
            </a:pPr>
            <a:r>
              <a:rPr lang="fr-FR" sz="1800" dirty="0">
                <a:solidFill>
                  <a:srgbClr val="003399"/>
                </a:solidFill>
              </a:rPr>
              <a:t> Travail isolé (</a:t>
            </a:r>
            <a:r>
              <a:rPr lang="fr-FR" sz="1800" dirty="0"/>
              <a:t>48 %</a:t>
            </a:r>
            <a:r>
              <a:rPr lang="fr-FR" sz="1800" dirty="0">
                <a:solidFill>
                  <a:srgbClr val="003399"/>
                </a:solidFill>
              </a:rPr>
              <a:t>/</a:t>
            </a:r>
            <a:r>
              <a:rPr lang="fr-FR" sz="1800" dirty="0">
                <a:solidFill>
                  <a:srgbClr val="899E00"/>
                </a:solidFill>
              </a:rPr>
              <a:t>49 %</a:t>
            </a:r>
            <a:r>
              <a:rPr lang="fr-FR" sz="1800" dirty="0">
                <a:solidFill>
                  <a:srgbClr val="003399"/>
                </a:solidFill>
              </a:rPr>
              <a:t>) </a:t>
            </a:r>
          </a:p>
          <a:p>
            <a:pPr lvl="2">
              <a:spcBef>
                <a:spcPts val="1200"/>
              </a:spcBef>
              <a:buFont typeface="Wingdings" panose="05000000000000000000" pitchFamily="2" charset="2"/>
              <a:buChar char="§"/>
            </a:pPr>
            <a:r>
              <a:rPr lang="fr-FR" sz="1800" dirty="0">
                <a:solidFill>
                  <a:srgbClr val="003399"/>
                </a:solidFill>
              </a:rPr>
              <a:t> Mauvaise communication au sein de l’organisation (</a:t>
            </a:r>
            <a:r>
              <a:rPr lang="fr-FR" sz="1800" dirty="0"/>
              <a:t>32 %</a:t>
            </a:r>
            <a:r>
              <a:rPr lang="fr-FR" sz="1800" dirty="0">
                <a:solidFill>
                  <a:srgbClr val="003399"/>
                </a:solidFill>
              </a:rPr>
              <a:t>/</a:t>
            </a:r>
            <a:r>
              <a:rPr lang="fr-FR" sz="1800" dirty="0">
                <a:solidFill>
                  <a:srgbClr val="899E00"/>
                </a:solidFill>
              </a:rPr>
              <a:t>35 %</a:t>
            </a:r>
            <a:r>
              <a:rPr lang="fr-FR" sz="1800" dirty="0">
                <a:solidFill>
                  <a:srgbClr val="003399"/>
                </a:solidFill>
              </a:rPr>
              <a:t>) </a:t>
            </a:r>
          </a:p>
          <a:p>
            <a:pPr lvl="2">
              <a:spcBef>
                <a:spcPts val="1200"/>
              </a:spcBef>
              <a:buFont typeface="Wingdings" panose="05000000000000000000" pitchFamily="2" charset="2"/>
              <a:buChar char="§"/>
            </a:pPr>
            <a:r>
              <a:rPr lang="fr-FR" sz="1800" dirty="0">
                <a:solidFill>
                  <a:srgbClr val="003399"/>
                </a:solidFill>
              </a:rPr>
              <a:t> Réduction de l’autonomie de travail (</a:t>
            </a:r>
            <a:r>
              <a:rPr lang="fr-FR" sz="1800" dirty="0"/>
              <a:t>25 %</a:t>
            </a:r>
            <a:r>
              <a:rPr lang="fr-FR" sz="1800" dirty="0">
                <a:solidFill>
                  <a:srgbClr val="003399"/>
                </a:solidFill>
              </a:rPr>
              <a:t>/</a:t>
            </a:r>
            <a:r>
              <a:rPr lang="fr-FR" sz="1800" dirty="0">
                <a:solidFill>
                  <a:srgbClr val="899E00"/>
                </a:solidFill>
              </a:rPr>
              <a:t>27 %</a:t>
            </a:r>
            <a:r>
              <a:rPr lang="fr-FR" sz="1800" dirty="0">
                <a:solidFill>
                  <a:srgbClr val="003399"/>
                </a:solidFill>
              </a:rPr>
              <a:t>)</a:t>
            </a:r>
          </a:p>
        </p:txBody>
      </p:sp>
      <p:sp>
        <p:nvSpPr>
          <p:cNvPr id="6" name="TextBox 5">
            <a:extLst>
              <a:ext uri="{FF2B5EF4-FFF2-40B4-BE49-F238E27FC236}">
                <a16:creationId xmlns:a16="http://schemas.microsoft.com/office/drawing/2014/main" id="{16BF3D51-6299-996F-ED78-256763290BA0}"/>
              </a:ext>
            </a:extLst>
          </p:cNvPr>
          <p:cNvSpPr txBox="1"/>
          <p:nvPr/>
        </p:nvSpPr>
        <p:spPr>
          <a:xfrm>
            <a:off x="2555776" y="4371950"/>
            <a:ext cx="4032448" cy="276999"/>
          </a:xfrm>
          <a:prstGeom prst="rect">
            <a:avLst/>
          </a:prstGeom>
          <a:noFill/>
        </p:spPr>
        <p:txBody>
          <a:bodyPr wrap="square" rtlCol="0">
            <a:spAutoFit/>
          </a:bodyPr>
          <a:lstStyle/>
          <a:p>
            <a:r>
              <a:rPr lang="fr-FR" sz="1200"/>
              <a:t>Source: Le pouls de la SST 2022 - EU-OSHA </a:t>
            </a:r>
          </a:p>
        </p:txBody>
      </p:sp>
    </p:spTree>
    <p:extLst>
      <p:ext uri="{BB962C8B-B14F-4D97-AF65-F5344CB8AC3E}">
        <p14:creationId xmlns:p14="http://schemas.microsoft.com/office/powerpoint/2010/main" val="3135576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69575" y="862171"/>
            <a:ext cx="7962866" cy="3827202"/>
          </a:xfrm>
        </p:spPr>
        <p:txBody>
          <a:bodyPr wrap="square">
            <a:spAutoFit/>
          </a:bodyPr>
          <a:lstStyle/>
          <a:p>
            <a:pPr>
              <a:lnSpc>
                <a:spcPct val="95000"/>
              </a:lnSpc>
            </a:pPr>
            <a:r>
              <a:rPr lang="fr-FR" sz="1800" b="0" dirty="0"/>
              <a:t>Surveillance constante des travailleurs</a:t>
            </a:r>
          </a:p>
          <a:p>
            <a:pPr>
              <a:lnSpc>
                <a:spcPct val="95000"/>
              </a:lnSpc>
            </a:pPr>
            <a:r>
              <a:rPr lang="fr-FR" sz="1800" b="0" dirty="0"/>
              <a:t>Réduction de l’autonomie et du contrôle sur leur emploi des travailleurs</a:t>
            </a:r>
          </a:p>
          <a:p>
            <a:pPr>
              <a:lnSpc>
                <a:spcPct val="95000"/>
              </a:lnSpc>
            </a:pPr>
            <a:r>
              <a:rPr lang="fr-FR" sz="1800" b="0" dirty="0"/>
              <a:t>Augmentation des exigences de rendement/des contraintes de temps</a:t>
            </a:r>
          </a:p>
          <a:p>
            <a:pPr>
              <a:lnSpc>
                <a:spcPct val="95000"/>
              </a:lnSpc>
            </a:pPr>
            <a:r>
              <a:rPr lang="fr-FR" sz="1800" b="0" dirty="0"/>
              <a:t>Augmentation de l’intensité du travail </a:t>
            </a:r>
          </a:p>
          <a:p>
            <a:pPr>
              <a:lnSpc>
                <a:spcPct val="95000"/>
              </a:lnSpc>
            </a:pPr>
            <a:r>
              <a:rPr lang="fr-FR" sz="1800" b="0" dirty="0"/>
              <a:t>Réduction/absence d’intervention humaine dans la prise de décision</a:t>
            </a:r>
          </a:p>
          <a:p>
            <a:pPr>
              <a:lnSpc>
                <a:spcPct val="95000"/>
              </a:lnSpc>
            </a:pPr>
            <a:r>
              <a:rPr lang="fr-FR" sz="1800" b="0" dirty="0"/>
              <a:t>Réduction des interactions avec les responsables et les pairs</a:t>
            </a:r>
          </a:p>
          <a:p>
            <a:pPr marL="189000" lvl="1" indent="-189000">
              <a:lnSpc>
                <a:spcPct val="95000"/>
              </a:lnSpc>
              <a:spcBef>
                <a:spcPts val="450"/>
              </a:spcBef>
              <a:buClr>
                <a:schemeClr val="tx2"/>
              </a:buClr>
              <a:buFont typeface="Wingdings" pitchFamily="2" charset="2"/>
              <a:buChar char="§"/>
            </a:pPr>
            <a:r>
              <a:rPr lang="fr-FR" sz="1800" dirty="0">
                <a:solidFill>
                  <a:schemeClr val="tx2"/>
                </a:solidFill>
              </a:rPr>
              <a:t>Réduction ou absence de possibilités de retour </a:t>
            </a:r>
            <a:br>
              <a:rPr lang="fr-FR" sz="1800" dirty="0">
                <a:solidFill>
                  <a:schemeClr val="tx2"/>
                </a:solidFill>
              </a:rPr>
            </a:br>
            <a:r>
              <a:rPr lang="fr-FR" sz="1800" dirty="0">
                <a:solidFill>
                  <a:schemeClr val="tx2"/>
                </a:solidFill>
              </a:rPr>
              <a:t>d’information/de négociation</a:t>
            </a:r>
          </a:p>
          <a:p>
            <a:pPr marL="189000" lvl="1" indent="-189000">
              <a:lnSpc>
                <a:spcPct val="95000"/>
              </a:lnSpc>
              <a:spcBef>
                <a:spcPts val="450"/>
              </a:spcBef>
              <a:buClr>
                <a:schemeClr val="tx2"/>
              </a:buClr>
              <a:buFont typeface="Wingdings" pitchFamily="2" charset="2"/>
              <a:buChar char="§"/>
            </a:pPr>
            <a:r>
              <a:rPr lang="fr-FR" sz="1800" dirty="0">
                <a:solidFill>
                  <a:schemeClr val="tx2"/>
                </a:solidFill>
              </a:rPr>
              <a:t>Manque de transparence</a:t>
            </a:r>
          </a:p>
          <a:p>
            <a:pPr>
              <a:lnSpc>
                <a:spcPct val="95000"/>
              </a:lnSpc>
            </a:pPr>
            <a:r>
              <a:rPr lang="fr-FR" sz="1800" b="0" dirty="0"/>
              <a:t>Déséquilibre en matière d’information</a:t>
            </a:r>
          </a:p>
          <a:p>
            <a:pPr>
              <a:lnSpc>
                <a:spcPct val="95000"/>
              </a:lnSpc>
            </a:pPr>
            <a:r>
              <a:rPr lang="fr-FR" sz="1800" b="0" dirty="0"/>
              <a:t>Problèmes relatifs à la protection de la vie privée et des </a:t>
            </a:r>
            <a:br>
              <a:rPr lang="fr-FR" sz="1800" b="0" dirty="0"/>
            </a:br>
            <a:r>
              <a:rPr lang="fr-FR" sz="1800" b="0" dirty="0"/>
              <a:t>données</a:t>
            </a:r>
          </a:p>
        </p:txBody>
      </p:sp>
      <p:sp>
        <p:nvSpPr>
          <p:cNvPr id="5" name="Content Placeholder 1"/>
          <p:cNvSpPr txBox="1">
            <a:spLocks/>
          </p:cNvSpPr>
          <p:nvPr/>
        </p:nvSpPr>
        <p:spPr>
          <a:xfrm>
            <a:off x="4667234" y="1194672"/>
            <a:ext cx="4441978" cy="190874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9000" indent="-189000" defTabSz="342900">
              <a:lnSpc>
                <a:spcPct val="80000"/>
              </a:lnSpc>
              <a:spcBef>
                <a:spcPts val="450"/>
              </a:spcBef>
              <a:buClr>
                <a:schemeClr val="tx2"/>
              </a:buClr>
              <a:buFont typeface="Wingdings" pitchFamily="2" charset="2"/>
              <a:buChar char="§"/>
            </a:pPr>
            <a:endParaRPr lang="en-GB" sz="1400" dirty="0">
              <a:solidFill>
                <a:schemeClr val="tx2"/>
              </a:solidFill>
            </a:endParaRPr>
          </a:p>
        </p:txBody>
      </p:sp>
      <p:sp>
        <p:nvSpPr>
          <p:cNvPr id="9" name="Τίτλος 1">
            <a:extLst>
              <a:ext uri="{FF2B5EF4-FFF2-40B4-BE49-F238E27FC236}">
                <a16:creationId xmlns:a16="http://schemas.microsoft.com/office/drawing/2014/main" id="{9E98E1B7-7C72-254D-C24F-630D366659DA}"/>
              </a:ext>
            </a:extLst>
          </p:cNvPr>
          <p:cNvSpPr txBox="1">
            <a:spLocks/>
          </p:cNvSpPr>
          <p:nvPr/>
        </p:nvSpPr>
        <p:spPr>
          <a:xfrm>
            <a:off x="153902" y="-8344"/>
            <a:ext cx="7962866" cy="707886"/>
          </a:xfrm>
          <a:prstGeom prst="rect">
            <a:avLst/>
          </a:prstGeom>
        </p:spPr>
        <p:txBody>
          <a:bodyPr vert="horz" wrap="square"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a:solidFill>
                  <a:srgbClr val="003399"/>
                </a:solidFill>
              </a:rPr>
              <a:t>Risques et défis associés à la gestion des travailleurs fondée sur l’IA en matière de SST</a:t>
            </a:r>
          </a:p>
        </p:txBody>
      </p:sp>
      <p:pic>
        <p:nvPicPr>
          <p:cNvPr id="3" name="Picture 2" descr="A hand with a triangle and exclamation mark&#10;&#10;Description automatically generated">
            <a:extLst>
              <a:ext uri="{FF2B5EF4-FFF2-40B4-BE49-F238E27FC236}">
                <a16:creationId xmlns:a16="http://schemas.microsoft.com/office/drawing/2014/main" id="{C1D3E074-5781-C6AB-B5EA-6B32B9127D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7828" y="2568699"/>
            <a:ext cx="1695336" cy="1695336"/>
          </a:xfrm>
          <a:prstGeom prst="rect">
            <a:avLst/>
          </a:prstGeom>
        </p:spPr>
      </p:pic>
    </p:spTree>
    <p:extLst>
      <p:ext uri="{BB962C8B-B14F-4D97-AF65-F5344CB8AC3E}">
        <p14:creationId xmlns:p14="http://schemas.microsoft.com/office/powerpoint/2010/main" val="725932835"/>
      </p:ext>
    </p:extLst>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A79D0A1D-58D6-425C-A3CD-3EA85C2414B0}" vid="{B7319273-C97C-46FF-B9AB-5DA0B1099CE0}"/>
    </a:ext>
  </a:extLst>
</a:theme>
</file>

<file path=ppt/theme/theme2.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3.xml><?xml version="1.0" encoding="utf-8"?>
<a:theme xmlns:a="http://schemas.openxmlformats.org/drawingml/2006/main" name="1_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4.xml><?xml version="1.0" encoding="utf-8"?>
<a:theme xmlns:a="http://schemas.openxmlformats.org/drawingml/2006/main" name="2_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71CB63F8755F448BFF3CFEA665A37CA" ma:contentTypeVersion="12" ma:contentTypeDescription="Create a new document." ma:contentTypeScope="" ma:versionID="d4d8f5f6e15e4ce6ec3ce575126ce1cc">
  <xsd:schema xmlns:xsd="http://www.w3.org/2001/XMLSchema" xmlns:xs="http://www.w3.org/2001/XMLSchema" xmlns:p="http://schemas.microsoft.com/office/2006/metadata/properties" xmlns:ns3="3cfffb5c-8c4d-4104-81b5-313d36814069" xmlns:ns4="84695653-c5a5-4040-809d-b2d9b75ae790" targetNamespace="http://schemas.microsoft.com/office/2006/metadata/properties" ma:root="true" ma:fieldsID="3717a994dc71c81aa1e5acb380e2a1d5" ns3:_="" ns4:_="">
    <xsd:import namespace="3cfffb5c-8c4d-4104-81b5-313d36814069"/>
    <xsd:import namespace="84695653-c5a5-4040-809d-b2d9b75ae79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_activity"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fffb5c-8c4d-4104-81b5-313d3681406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695653-c5a5-4040-809d-b2d9b75ae79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84695653-c5a5-4040-809d-b2d9b75ae790" xsi:nil="true"/>
  </documentManagement>
</p:properties>
</file>

<file path=customXml/itemProps1.xml><?xml version="1.0" encoding="utf-8"?>
<ds:datastoreItem xmlns:ds="http://schemas.openxmlformats.org/officeDocument/2006/customXml" ds:itemID="{9CFE1698-B829-4544-8DBC-44E1CB3C6C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fffb5c-8c4d-4104-81b5-313d36814069"/>
    <ds:schemaRef ds:uri="84695653-c5a5-4040-809d-b2d9b75ae7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6758D5-D3E7-47B7-BB8A-C369B4EDF629}">
  <ds:schemaRefs>
    <ds:schemaRef ds:uri="http://schemas.microsoft.com/sharepoint/v3/contenttype/forms"/>
  </ds:schemaRefs>
</ds:datastoreItem>
</file>

<file path=customXml/itemProps3.xml><?xml version="1.0" encoding="utf-8"?>
<ds:datastoreItem xmlns:ds="http://schemas.openxmlformats.org/officeDocument/2006/customXml" ds:itemID="{5E6C4BED-50F6-4AF4-8627-948D0D29EB2C}">
  <ds:schemaRefs>
    <ds:schemaRef ds:uri="http://schemas.microsoft.com/office/2006/documentManagement/types"/>
    <ds:schemaRef ds:uri="http://purl.org/dc/terms/"/>
    <ds:schemaRef ds:uri="http://purl.org/dc/dcmitype/"/>
    <ds:schemaRef ds:uri="http://schemas.microsoft.com/office/2006/metadata/properties"/>
    <ds:schemaRef ds:uri="http://www.w3.org/XML/1998/namespace"/>
    <ds:schemaRef ds:uri="http://purl.org/dc/elements/1.1/"/>
    <ds:schemaRef ds:uri="http://schemas.microsoft.com/office/infopath/2007/PartnerControls"/>
    <ds:schemaRef ds:uri="http://schemas.openxmlformats.org/package/2006/metadata/core-properties"/>
    <ds:schemaRef ds:uri="84695653-c5a5-4040-809d-b2d9b75ae790"/>
    <ds:schemaRef ds:uri="3cfffb5c-8c4d-4104-81b5-313d36814069"/>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1</TotalTime>
  <Words>3501</Words>
  <Application>Microsoft Office PowerPoint</Application>
  <PresentationFormat>On-screen Show (16:9)</PresentationFormat>
  <Paragraphs>232</Paragraphs>
  <Slides>18</Slides>
  <Notes>18</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18</vt:i4>
      </vt:variant>
    </vt:vector>
  </HeadingPairs>
  <TitlesOfParts>
    <vt:vector size="28" baseType="lpstr">
      <vt:lpstr>Aptos</vt:lpstr>
      <vt:lpstr>Arial</vt:lpstr>
      <vt:lpstr>Calibri</vt:lpstr>
      <vt:lpstr>Courier New</vt:lpstr>
      <vt:lpstr>Verdana</vt:lpstr>
      <vt:lpstr>Wingdings</vt:lpstr>
      <vt:lpstr>EUOSHA Campaign 2013 - Wide</vt:lpstr>
      <vt:lpstr>Theme1</vt:lpstr>
      <vt:lpstr>1_Theme1</vt:lpstr>
      <vt:lpstr>2_Theme1</vt:lpstr>
      <vt:lpstr>LA SÉCURITÉ ET LA SANTÉ AU TRAVAIL À L’ÈRE NUMÉRIQUE Campagne «Lieux de travail sains» 2023-2025</vt:lpstr>
      <vt:lpstr>Vue d’ensemble</vt:lpstr>
      <vt:lpstr>Définitions</vt:lpstr>
      <vt:lpstr>PowerPoint Presentation</vt:lpstr>
      <vt:lpstr>Faits et chiffres – utilisation des technologies numériques</vt:lpstr>
      <vt:lpstr>PowerPoint Presentation</vt:lpstr>
      <vt:lpstr>PowerPoint Presentation</vt:lpstr>
      <vt:lpstr>Faits et chiffres – exposition aux risques psychosociaux</vt:lpstr>
      <vt:lpstr>PowerPoint Presentation</vt:lpstr>
      <vt:lpstr>PowerPoint Presentation</vt:lpstr>
      <vt:lpstr>La participation des travailleurs: une pierre angulaire de la prévention en matière de SST</vt:lpstr>
      <vt:lpstr>Facteurs clés de réussite en matière de SST – cas concrets</vt:lpstr>
      <vt:lpstr>Facteurs clés de réussite en matière de SST – cas concrets</vt:lpstr>
      <vt:lpstr>Facteurs clés de réussite pour la SST – la gestion des travailleurs fondée sur l’IA sur le lieu de travail</vt:lpstr>
      <vt:lpstr>PowerPoint Presentation</vt:lpstr>
      <vt:lpstr>PowerPoint Presentation</vt:lpstr>
      <vt:lpstr>Ressources</vt:lpstr>
      <vt:lpstr>Droits d’auteur</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CDT</dc:creator>
  <cp:lastModifiedBy>Teresa CARDÁS</cp:lastModifiedBy>
  <cp:revision>293</cp:revision>
  <cp:lastPrinted>2025-02-04T08:47:26Z</cp:lastPrinted>
  <dcterms:created xsi:type="dcterms:W3CDTF">2023-01-17T17:15:32Z</dcterms:created>
  <dcterms:modified xsi:type="dcterms:W3CDTF">2025-02-14T13:13:09Z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0x010100171CB63F8755F448BFF3CFEA665A37CA</vt:lpwstr>
  </property>
</Properties>
</file>