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4"/>
    <p:sldMasterId id="2147483838" r:id="rId5"/>
    <p:sldMasterId id="2147483851" r:id="rId6"/>
    <p:sldMasterId id="2147483866" r:id="rId7"/>
  </p:sldMasterIdLst>
  <p:notesMasterIdLst>
    <p:notesMasterId r:id="rId26"/>
  </p:notesMasterIdLst>
  <p:sldIdLst>
    <p:sldId id="476" r:id="rId8"/>
    <p:sldId id="455" r:id="rId9"/>
    <p:sldId id="331" r:id="rId10"/>
    <p:sldId id="458" r:id="rId11"/>
    <p:sldId id="773" r:id="rId12"/>
    <p:sldId id="461" r:id="rId13"/>
    <p:sldId id="325" r:id="rId14"/>
    <p:sldId id="775" r:id="rId15"/>
    <p:sldId id="470" r:id="rId16"/>
    <p:sldId id="772" r:id="rId17"/>
    <p:sldId id="420" r:id="rId18"/>
    <p:sldId id="777" r:id="rId19"/>
    <p:sldId id="778" r:id="rId20"/>
    <p:sldId id="779" r:id="rId21"/>
    <p:sldId id="768" r:id="rId22"/>
    <p:sldId id="474" r:id="rId23"/>
    <p:sldId id="475" r:id="rId24"/>
    <p:sldId id="780" r:id="rId2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0A4A710-5839-6FF8-28B9-1AC30E9627CA}" name="EU-OSHA" initials="MaC" userId="EU-OSHA" providerId="None"/>
  <p188:author id="{EB7A7783-83E6-5AF5-C374-ABC101373D56}" name="Rory HARRINGTON" initials="RH" userId="S::harrington@osha.europa.eu::d569cd07-5a89-4f8f-87e5-9cb6b4be315e" providerId="AD"/>
  <p188:author id="{B233379E-20E6-5B06-554F-6D3CCB4F801D}" name="Emmanuelle BRUN" initials="EB" userId="S::brun@osha.europa.eu::5f68e420-c964-4126-a3d9-a6eab142e78f" providerId="AD"/>
  <p188:author id="{D972DAC6-3877-2B9C-E77E-2ABD50148D8A}" name="Marta URRUTIA" initials="MU" userId="S::urrutia@osha.europa.eu::5f8685cd-4754-4eba-9f14-470da4a7d9a9" providerId="AD"/>
  <p188:author id="{813D85CD-236E-1E04-ACE1-484A39DB15B5}" name="Nahia NEBRA - COMM. &amp; WEB Assistant" initials="NN" userId="S::nebra@ext.osha.europa.eu::d36bbef6-7609-4688-93a8-bd0b74285ca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C700"/>
    <a:srgbClr val="003399"/>
    <a:srgbClr val="899E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44" autoAdjust="0"/>
    <p:restoredTop sz="69188" autoAdjust="0"/>
  </p:normalViewPr>
  <p:slideViewPr>
    <p:cSldViewPr>
      <p:cViewPr varScale="1">
        <p:scale>
          <a:sx n="102" d="100"/>
          <a:sy n="102" d="100"/>
        </p:scale>
        <p:origin x="1854" y="96"/>
      </p:cViewPr>
      <p:guideLst>
        <p:guide orient="horz" pos="1620"/>
        <p:guide pos="2880"/>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AGENCY.dom\SHARED\COMMONPROJECTS\Operational%20activities\4.7%20Awareness%20raising%20&amp;%20Comm%202017\Publications\1329-HWC%202023-2025%20General%20Power%20Point\Manuscript\Workplaces%20by%20type%20of%20digital%20technology%20PPT.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889736853988429"/>
          <c:y val="6.8876497211370014E-2"/>
          <c:w val="0.68226429143792156"/>
          <c:h val="0.83536338858233461"/>
        </c:manualLayout>
      </c:layout>
      <c:barChart>
        <c:barDir val="bar"/>
        <c:grouping val="stacked"/>
        <c:varyColors val="0"/>
        <c:ser>
          <c:idx val="1"/>
          <c:order val="0"/>
          <c:tx>
            <c:strRef>
              <c:f>Sheet2!$C$2</c:f>
              <c:strCache>
                <c:ptCount val="1"/>
                <c:pt idx="0">
                  <c:v>Time pressure</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Sheet2!$D$3:$D$14</c:f>
              <c:numCache>
                <c:formatCode>General</c:formatCode>
                <c:ptCount val="12"/>
                <c:pt idx="0">
                  <c:v>14.9</c:v>
                </c:pt>
                <c:pt idx="1">
                  <c:v>18.3</c:v>
                </c:pt>
                <c:pt idx="2">
                  <c:v>12.4</c:v>
                </c:pt>
                <c:pt idx="3">
                  <c:v>19.5</c:v>
                </c:pt>
                <c:pt idx="4">
                  <c:v>17.600000000000001</c:v>
                </c:pt>
                <c:pt idx="5">
                  <c:v>22.6</c:v>
                </c:pt>
                <c:pt idx="6" formatCode="0.0">
                  <c:v>17</c:v>
                </c:pt>
                <c:pt idx="7" formatCode="0.0">
                  <c:v>24</c:v>
                </c:pt>
                <c:pt idx="8">
                  <c:v>17.100000000000001</c:v>
                </c:pt>
                <c:pt idx="9">
                  <c:v>26.2</c:v>
                </c:pt>
                <c:pt idx="10">
                  <c:v>17.600000000000001</c:v>
                </c:pt>
                <c:pt idx="11">
                  <c:v>22.4</c:v>
                </c:pt>
              </c:numCache>
            </c:numRef>
          </c:val>
          <c:extLst>
            <c:ext xmlns:c16="http://schemas.microsoft.com/office/drawing/2014/chart" uri="{C3380CC4-5D6E-409C-BE32-E72D297353CC}">
              <c16:uniqueId val="{00000000-A2E2-4E08-9863-1BE44122A24C}"/>
            </c:ext>
          </c:extLst>
        </c:ser>
        <c:ser>
          <c:idx val="0"/>
          <c:order val="1"/>
          <c:tx>
            <c:strRef>
              <c:f>Sheet2!$D$2</c:f>
              <c:strCache>
                <c:ptCount val="1"/>
                <c:pt idx="0">
                  <c:v>Poor communication or cooperation</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Sheet2!$C$3:$C$14</c:f>
              <c:numCache>
                <c:formatCode>General</c:formatCode>
                <c:ptCount val="12"/>
                <c:pt idx="0">
                  <c:v>38.200000000000003</c:v>
                </c:pt>
                <c:pt idx="1">
                  <c:v>45.9</c:v>
                </c:pt>
                <c:pt idx="2">
                  <c:v>33.1</c:v>
                </c:pt>
                <c:pt idx="3">
                  <c:v>48.5</c:v>
                </c:pt>
                <c:pt idx="4">
                  <c:v>44.7</c:v>
                </c:pt>
                <c:pt idx="5">
                  <c:v>50.8</c:v>
                </c:pt>
                <c:pt idx="6">
                  <c:v>43.6</c:v>
                </c:pt>
                <c:pt idx="7">
                  <c:v>54.5</c:v>
                </c:pt>
                <c:pt idx="8">
                  <c:v>43.8</c:v>
                </c:pt>
                <c:pt idx="9">
                  <c:v>57.1</c:v>
                </c:pt>
                <c:pt idx="10">
                  <c:v>44.2</c:v>
                </c:pt>
                <c:pt idx="11">
                  <c:v>57.8</c:v>
                </c:pt>
              </c:numCache>
            </c:numRef>
          </c:val>
          <c:extLst>
            <c:ext xmlns:c16="http://schemas.microsoft.com/office/drawing/2014/chart" uri="{C3380CC4-5D6E-409C-BE32-E72D297353CC}">
              <c16:uniqueId val="{00000001-A2E2-4E08-9863-1BE44122A24C}"/>
            </c:ext>
          </c:extLst>
        </c:ser>
        <c:ser>
          <c:idx val="2"/>
          <c:order val="2"/>
          <c:tx>
            <c:strRef>
              <c:f>Sheet2!$E$2</c:f>
              <c:strCache>
                <c:ptCount val="1"/>
                <c:pt idx="0">
                  <c:v>Job insecurity</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Sheet2!$E$3:$E$14</c:f>
              <c:numCache>
                <c:formatCode>General</c:formatCode>
                <c:ptCount val="12"/>
                <c:pt idx="0">
                  <c:v>9.9</c:v>
                </c:pt>
                <c:pt idx="1">
                  <c:v>11.2</c:v>
                </c:pt>
                <c:pt idx="2">
                  <c:v>8.1</c:v>
                </c:pt>
                <c:pt idx="3">
                  <c:v>11.9</c:v>
                </c:pt>
                <c:pt idx="4">
                  <c:v>10.8</c:v>
                </c:pt>
                <c:pt idx="5" formatCode="0.0">
                  <c:v>16</c:v>
                </c:pt>
                <c:pt idx="6">
                  <c:v>10.4</c:v>
                </c:pt>
                <c:pt idx="7">
                  <c:v>15.4</c:v>
                </c:pt>
                <c:pt idx="8">
                  <c:v>10.3</c:v>
                </c:pt>
                <c:pt idx="9">
                  <c:v>18.899999999999999</c:v>
                </c:pt>
                <c:pt idx="10">
                  <c:v>10.9</c:v>
                </c:pt>
                <c:pt idx="11">
                  <c:v>12.2</c:v>
                </c:pt>
              </c:numCache>
            </c:numRef>
          </c:val>
          <c:extLst>
            <c:ext xmlns:c16="http://schemas.microsoft.com/office/drawing/2014/chart" uri="{C3380CC4-5D6E-409C-BE32-E72D297353CC}">
              <c16:uniqueId val="{00000002-A2E2-4E08-9863-1BE44122A24C}"/>
            </c:ext>
          </c:extLst>
        </c:ser>
        <c:ser>
          <c:idx val="3"/>
          <c:order val="3"/>
          <c:tx>
            <c:strRef>
              <c:f>Sheet2!$F$2</c:f>
              <c:strCache>
                <c:ptCount val="1"/>
                <c:pt idx="0">
                  <c:v>Long or irregular working hours</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Sheet2!$F$3:$F$14</c:f>
              <c:numCache>
                <c:formatCode>0.0</c:formatCode>
                <c:ptCount val="12"/>
                <c:pt idx="0" formatCode="General">
                  <c:v>24.2</c:v>
                </c:pt>
                <c:pt idx="1">
                  <c:v>21</c:v>
                </c:pt>
                <c:pt idx="2" formatCode="General">
                  <c:v>16.600000000000001</c:v>
                </c:pt>
                <c:pt idx="3">
                  <c:v>23</c:v>
                </c:pt>
                <c:pt idx="4" formatCode="General">
                  <c:v>21.2</c:v>
                </c:pt>
                <c:pt idx="5" formatCode="General">
                  <c:v>27.9</c:v>
                </c:pt>
                <c:pt idx="6" formatCode="General">
                  <c:v>20.8</c:v>
                </c:pt>
                <c:pt idx="7" formatCode="General">
                  <c:v>26.1</c:v>
                </c:pt>
                <c:pt idx="8" formatCode="General">
                  <c:v>20.9</c:v>
                </c:pt>
                <c:pt idx="9" formatCode="General">
                  <c:v>28.2</c:v>
                </c:pt>
                <c:pt idx="10">
                  <c:v>21</c:v>
                </c:pt>
                <c:pt idx="11" formatCode="General">
                  <c:v>31.2</c:v>
                </c:pt>
              </c:numCache>
            </c:numRef>
          </c:val>
          <c:extLst>
            <c:ext xmlns:c16="http://schemas.microsoft.com/office/drawing/2014/chart" uri="{C3380CC4-5D6E-409C-BE32-E72D297353CC}">
              <c16:uniqueId val="{00000003-A2E2-4E08-9863-1BE44122A24C}"/>
            </c:ext>
          </c:extLst>
        </c:ser>
        <c:dLbls>
          <c:dLblPos val="ctr"/>
          <c:showLegendKey val="0"/>
          <c:showVal val="1"/>
          <c:showCatName val="0"/>
          <c:showSerName val="0"/>
          <c:showPercent val="0"/>
          <c:showBubbleSize val="0"/>
        </c:dLbls>
        <c:gapWidth val="150"/>
        <c:overlap val="100"/>
        <c:axId val="513260304"/>
        <c:axId val="513257024"/>
      </c:barChart>
      <c:catAx>
        <c:axId val="513260304"/>
        <c:scaling>
          <c:orientation val="maxMin"/>
        </c:scaling>
        <c:delete val="1"/>
        <c:axPos val="l"/>
        <c:numFmt formatCode="General" sourceLinked="1"/>
        <c:majorTickMark val="none"/>
        <c:minorTickMark val="none"/>
        <c:tickLblPos val="nextTo"/>
        <c:crossAx val="513257024"/>
        <c:crosses val="autoZero"/>
        <c:auto val="1"/>
        <c:lblAlgn val="ctr"/>
        <c:lblOffset val="100"/>
        <c:noMultiLvlLbl val="0"/>
      </c:catAx>
      <c:valAx>
        <c:axId val="513257024"/>
        <c:scaling>
          <c:orientation val="minMax"/>
        </c:scaling>
        <c:delete val="1"/>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513260304"/>
        <c:crosses val="autoZero"/>
        <c:crossBetween val="between"/>
      </c:valAx>
      <c:spPr>
        <a:noFill/>
        <a:ln>
          <a:noFill/>
        </a:ln>
        <a:effectLst/>
      </c:spPr>
    </c:plotArea>
    <c:legend>
      <c:legendPos val="b"/>
      <c:layout>
        <c:manualLayout>
          <c:xMode val="edge"/>
          <c:yMode val="edge"/>
          <c:x val="1.2599955096584972E-2"/>
          <c:y val="0.90299145771624822"/>
          <c:w val="0.92066021282702992"/>
          <c:h val="9.7008542283751775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2"/>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546F27-F10A-4DEE-BD30-013E90649F37}"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C67C3997-705D-40AD-8942-96D24E66E7A4}">
      <dgm:prSet phldrT="[Text]" custT="1"/>
      <dgm:spPr/>
      <dgm:t>
        <a:bodyPr/>
        <a:lstStyle/>
        <a:p>
          <a:pPr>
            <a:buNone/>
          </a:pPr>
          <a:r>
            <a:rPr lang="en-GB" sz="1400" dirty="0">
              <a:solidFill>
                <a:schemeClr val="bg1"/>
              </a:solidFill>
              <a:latin typeface="Arial" panose="020B0604020202020204" pitchFamily="34" charset="0"/>
              <a:ea typeface="SimSun" panose="02010600030101010101" pitchFamily="2" charset="-122"/>
              <a:cs typeface="Times New Roman" panose="02020603050405020304" pitchFamily="18" charset="0"/>
            </a:rPr>
            <a:t>Lack of transparency about how </a:t>
          </a:r>
          <a:r>
            <a:rPr lang="en-GB" sz="1400" dirty="0" err="1">
              <a:solidFill>
                <a:schemeClr val="bg1"/>
              </a:solidFill>
              <a:latin typeface="Arial" panose="020B0604020202020204" pitchFamily="34" charset="0"/>
              <a:ea typeface="SimSun" panose="02010600030101010101" pitchFamily="2" charset="-122"/>
              <a:cs typeface="Times New Roman" panose="02020603050405020304" pitchFamily="18" charset="0"/>
            </a:rPr>
            <a:t>AIWM</a:t>
          </a:r>
          <a:r>
            <a:rPr lang="en-GB" sz="1400" dirty="0">
              <a:solidFill>
                <a:schemeClr val="bg1"/>
              </a:solidFill>
              <a:latin typeface="Arial" panose="020B0604020202020204" pitchFamily="34" charset="0"/>
              <a:ea typeface="SimSun" panose="02010600030101010101" pitchFamily="2" charset="-122"/>
              <a:cs typeface="Times New Roman" panose="02020603050405020304" pitchFamily="18" charset="0"/>
            </a:rPr>
            <a:t> works and is used</a:t>
          </a:r>
          <a:endParaRPr lang="en-GB" sz="1400" dirty="0">
            <a:solidFill>
              <a:schemeClr val="bg1"/>
            </a:solidFill>
          </a:endParaRPr>
        </a:p>
      </dgm:t>
    </dgm:pt>
    <dgm:pt modelId="{5FA424E0-C33B-44AE-98A0-6B21DE7EA8D6}" type="parTrans" cxnId="{8DBC0142-015A-4D36-8992-1F4C6A1D38EA}">
      <dgm:prSet/>
      <dgm:spPr/>
      <dgm:t>
        <a:bodyPr/>
        <a:lstStyle/>
        <a:p>
          <a:endParaRPr lang="en-GB" sz="1400"/>
        </a:p>
      </dgm:t>
    </dgm:pt>
    <dgm:pt modelId="{14E44F5C-3070-4F07-AFD4-BE1694CA4A71}" type="sibTrans" cxnId="{8DBC0142-015A-4D36-8992-1F4C6A1D38EA}">
      <dgm:prSet custT="1"/>
      <dgm:spPr/>
      <dgm:t>
        <a:bodyPr/>
        <a:lstStyle/>
        <a:p>
          <a:endParaRPr lang="en-GB" sz="1400"/>
        </a:p>
      </dgm:t>
    </dgm:pt>
    <dgm:pt modelId="{E7B658FE-3359-429B-BF48-BE5FEF6559CA}">
      <dgm:prSet phldrT="[Text]" custT="1"/>
      <dgm:spPr/>
      <dgm:t>
        <a:bodyPr/>
        <a:lstStyle/>
        <a:p>
          <a:r>
            <a:rPr lang="en-GB" sz="1400" dirty="0"/>
            <a:t>Imbalance of power</a:t>
          </a:r>
        </a:p>
      </dgm:t>
    </dgm:pt>
    <dgm:pt modelId="{C908D53F-1673-4146-91CA-9F74D859EF2F}" type="parTrans" cxnId="{B9986F9C-F87B-483E-AF47-C2F3D6D8484C}">
      <dgm:prSet/>
      <dgm:spPr/>
      <dgm:t>
        <a:bodyPr/>
        <a:lstStyle/>
        <a:p>
          <a:endParaRPr lang="en-GB" sz="1400"/>
        </a:p>
      </dgm:t>
    </dgm:pt>
    <dgm:pt modelId="{69D8FCEE-DE11-4EC7-80D9-EAF8E9E73A3D}" type="sibTrans" cxnId="{B9986F9C-F87B-483E-AF47-C2F3D6D8484C}">
      <dgm:prSet custT="1"/>
      <dgm:spPr/>
      <dgm:t>
        <a:bodyPr/>
        <a:lstStyle/>
        <a:p>
          <a:endParaRPr lang="en-GB" sz="1400"/>
        </a:p>
      </dgm:t>
    </dgm:pt>
    <dgm:pt modelId="{6A56C84B-6B9D-41B2-9875-CEFCC59F7704}">
      <dgm:prSet phldrT="[Text]" custT="1"/>
      <dgm:spPr/>
      <dgm:t>
        <a:bodyPr/>
        <a:lstStyle/>
        <a:p>
          <a:r>
            <a:rPr lang="en-GB" sz="1400" dirty="0"/>
            <a:t>Worker participation hindered</a:t>
          </a:r>
        </a:p>
      </dgm:t>
    </dgm:pt>
    <dgm:pt modelId="{B5A5F9A4-248B-4D64-B1F0-3A47C2DFB83E}" type="parTrans" cxnId="{E7406464-EC75-4165-AE9C-B695FD65FBD7}">
      <dgm:prSet/>
      <dgm:spPr/>
      <dgm:t>
        <a:bodyPr/>
        <a:lstStyle/>
        <a:p>
          <a:endParaRPr lang="en-GB" sz="1400"/>
        </a:p>
      </dgm:t>
    </dgm:pt>
    <dgm:pt modelId="{560F175E-AD6F-46B3-9AA3-F6758A9D4E69}" type="sibTrans" cxnId="{E7406464-EC75-4165-AE9C-B695FD65FBD7}">
      <dgm:prSet/>
      <dgm:spPr/>
      <dgm:t>
        <a:bodyPr/>
        <a:lstStyle/>
        <a:p>
          <a:endParaRPr lang="en-GB" sz="1400"/>
        </a:p>
      </dgm:t>
    </dgm:pt>
    <dgm:pt modelId="{2AF1002E-55CB-4C17-AEA8-5D01FE1BFD48}" type="pres">
      <dgm:prSet presAssocID="{95546F27-F10A-4DEE-BD30-013E90649F37}" presName="Name0" presStyleCnt="0">
        <dgm:presLayoutVars>
          <dgm:dir/>
          <dgm:resizeHandles val="exact"/>
        </dgm:presLayoutVars>
      </dgm:prSet>
      <dgm:spPr/>
    </dgm:pt>
    <dgm:pt modelId="{D6F1C161-6A36-463B-AFF1-12EB7AEA5A5D}" type="pres">
      <dgm:prSet presAssocID="{C67C3997-705D-40AD-8942-96D24E66E7A4}" presName="node" presStyleLbl="node1" presStyleIdx="0" presStyleCnt="3" custScaleX="89530">
        <dgm:presLayoutVars>
          <dgm:bulletEnabled val="1"/>
        </dgm:presLayoutVars>
      </dgm:prSet>
      <dgm:spPr/>
    </dgm:pt>
    <dgm:pt modelId="{545C5C6A-5BFA-4B73-B7B4-24CF1D25AF9B}" type="pres">
      <dgm:prSet presAssocID="{14E44F5C-3070-4F07-AFD4-BE1694CA4A71}" presName="sibTrans" presStyleLbl="sibTrans2D1" presStyleIdx="0" presStyleCnt="2"/>
      <dgm:spPr/>
    </dgm:pt>
    <dgm:pt modelId="{AAAB6E7B-A519-4788-BD3D-93913A439653}" type="pres">
      <dgm:prSet presAssocID="{14E44F5C-3070-4F07-AFD4-BE1694CA4A71}" presName="connectorText" presStyleLbl="sibTrans2D1" presStyleIdx="0" presStyleCnt="2"/>
      <dgm:spPr/>
    </dgm:pt>
    <dgm:pt modelId="{73EBE4EC-A2EE-4693-9E61-8DB4CC80A5F4}" type="pres">
      <dgm:prSet presAssocID="{E7B658FE-3359-429B-BF48-BE5FEF6559CA}" presName="node" presStyleLbl="node1" presStyleIdx="1" presStyleCnt="3">
        <dgm:presLayoutVars>
          <dgm:bulletEnabled val="1"/>
        </dgm:presLayoutVars>
      </dgm:prSet>
      <dgm:spPr/>
    </dgm:pt>
    <dgm:pt modelId="{4FD0CCFA-7B09-459B-A190-B9706B684994}" type="pres">
      <dgm:prSet presAssocID="{69D8FCEE-DE11-4EC7-80D9-EAF8E9E73A3D}" presName="sibTrans" presStyleLbl="sibTrans2D1" presStyleIdx="1" presStyleCnt="2"/>
      <dgm:spPr/>
    </dgm:pt>
    <dgm:pt modelId="{3A3C0E4F-180E-45B5-B1A6-3E2B7D459930}" type="pres">
      <dgm:prSet presAssocID="{69D8FCEE-DE11-4EC7-80D9-EAF8E9E73A3D}" presName="connectorText" presStyleLbl="sibTrans2D1" presStyleIdx="1" presStyleCnt="2"/>
      <dgm:spPr/>
    </dgm:pt>
    <dgm:pt modelId="{55B0A345-CEC2-46A6-83BF-38D8885185EF}" type="pres">
      <dgm:prSet presAssocID="{6A56C84B-6B9D-41B2-9875-CEFCC59F7704}" presName="node" presStyleLbl="node1" presStyleIdx="2" presStyleCnt="3">
        <dgm:presLayoutVars>
          <dgm:bulletEnabled val="1"/>
        </dgm:presLayoutVars>
      </dgm:prSet>
      <dgm:spPr/>
    </dgm:pt>
  </dgm:ptLst>
  <dgm:cxnLst>
    <dgm:cxn modelId="{B0E2C114-E470-4C01-B423-665D5B5A3969}" type="presOf" srcId="{14E44F5C-3070-4F07-AFD4-BE1694CA4A71}" destId="{545C5C6A-5BFA-4B73-B7B4-24CF1D25AF9B}" srcOrd="0" destOrd="0" presId="urn:microsoft.com/office/officeart/2005/8/layout/process1"/>
    <dgm:cxn modelId="{8BDC9A5E-C6CF-4BAD-B29C-B5D0807345E9}" type="presOf" srcId="{C67C3997-705D-40AD-8942-96D24E66E7A4}" destId="{D6F1C161-6A36-463B-AFF1-12EB7AEA5A5D}" srcOrd="0" destOrd="0" presId="urn:microsoft.com/office/officeart/2005/8/layout/process1"/>
    <dgm:cxn modelId="{BE36405F-F269-430A-8DB6-A0A0809A1CF7}" type="presOf" srcId="{95546F27-F10A-4DEE-BD30-013E90649F37}" destId="{2AF1002E-55CB-4C17-AEA8-5D01FE1BFD48}" srcOrd="0" destOrd="0" presId="urn:microsoft.com/office/officeart/2005/8/layout/process1"/>
    <dgm:cxn modelId="{8DBC0142-015A-4D36-8992-1F4C6A1D38EA}" srcId="{95546F27-F10A-4DEE-BD30-013E90649F37}" destId="{C67C3997-705D-40AD-8942-96D24E66E7A4}" srcOrd="0" destOrd="0" parTransId="{5FA424E0-C33B-44AE-98A0-6B21DE7EA8D6}" sibTransId="{14E44F5C-3070-4F07-AFD4-BE1694CA4A71}"/>
    <dgm:cxn modelId="{E7406464-EC75-4165-AE9C-B695FD65FBD7}" srcId="{95546F27-F10A-4DEE-BD30-013E90649F37}" destId="{6A56C84B-6B9D-41B2-9875-CEFCC59F7704}" srcOrd="2" destOrd="0" parTransId="{B5A5F9A4-248B-4D64-B1F0-3A47C2DFB83E}" sibTransId="{560F175E-AD6F-46B3-9AA3-F6758A9D4E69}"/>
    <dgm:cxn modelId="{E7DEE44D-D4FF-4041-B77D-12B2EA77ADDA}" type="presOf" srcId="{69D8FCEE-DE11-4EC7-80D9-EAF8E9E73A3D}" destId="{3A3C0E4F-180E-45B5-B1A6-3E2B7D459930}" srcOrd="1" destOrd="0" presId="urn:microsoft.com/office/officeart/2005/8/layout/process1"/>
    <dgm:cxn modelId="{8F244681-4851-4473-AC3A-9F90A701634C}" type="presOf" srcId="{6A56C84B-6B9D-41B2-9875-CEFCC59F7704}" destId="{55B0A345-CEC2-46A6-83BF-38D8885185EF}" srcOrd="0" destOrd="0" presId="urn:microsoft.com/office/officeart/2005/8/layout/process1"/>
    <dgm:cxn modelId="{9E357085-5404-4FBE-A2F1-A26288D50F1E}" type="presOf" srcId="{14E44F5C-3070-4F07-AFD4-BE1694CA4A71}" destId="{AAAB6E7B-A519-4788-BD3D-93913A439653}" srcOrd="1" destOrd="0" presId="urn:microsoft.com/office/officeart/2005/8/layout/process1"/>
    <dgm:cxn modelId="{6A096887-3234-4505-9230-589E71ED115C}" type="presOf" srcId="{69D8FCEE-DE11-4EC7-80D9-EAF8E9E73A3D}" destId="{4FD0CCFA-7B09-459B-A190-B9706B684994}" srcOrd="0" destOrd="0" presId="urn:microsoft.com/office/officeart/2005/8/layout/process1"/>
    <dgm:cxn modelId="{B9986F9C-F87B-483E-AF47-C2F3D6D8484C}" srcId="{95546F27-F10A-4DEE-BD30-013E90649F37}" destId="{E7B658FE-3359-429B-BF48-BE5FEF6559CA}" srcOrd="1" destOrd="0" parTransId="{C908D53F-1673-4146-91CA-9F74D859EF2F}" sibTransId="{69D8FCEE-DE11-4EC7-80D9-EAF8E9E73A3D}"/>
    <dgm:cxn modelId="{4158FDFF-DAB0-4B70-81F5-352D786166EC}" type="presOf" srcId="{E7B658FE-3359-429B-BF48-BE5FEF6559CA}" destId="{73EBE4EC-A2EE-4693-9E61-8DB4CC80A5F4}" srcOrd="0" destOrd="0" presId="urn:microsoft.com/office/officeart/2005/8/layout/process1"/>
    <dgm:cxn modelId="{2D5ABCD5-C245-4B0A-918A-FAF8788B2F6B}" type="presParOf" srcId="{2AF1002E-55CB-4C17-AEA8-5D01FE1BFD48}" destId="{D6F1C161-6A36-463B-AFF1-12EB7AEA5A5D}" srcOrd="0" destOrd="0" presId="urn:microsoft.com/office/officeart/2005/8/layout/process1"/>
    <dgm:cxn modelId="{AB97B0A5-5532-4FEC-B7B2-10D88345CB02}" type="presParOf" srcId="{2AF1002E-55CB-4C17-AEA8-5D01FE1BFD48}" destId="{545C5C6A-5BFA-4B73-B7B4-24CF1D25AF9B}" srcOrd="1" destOrd="0" presId="urn:microsoft.com/office/officeart/2005/8/layout/process1"/>
    <dgm:cxn modelId="{164F25C8-8ED1-42E0-940F-8EE04CEFE7F9}" type="presParOf" srcId="{545C5C6A-5BFA-4B73-B7B4-24CF1D25AF9B}" destId="{AAAB6E7B-A519-4788-BD3D-93913A439653}" srcOrd="0" destOrd="0" presId="urn:microsoft.com/office/officeart/2005/8/layout/process1"/>
    <dgm:cxn modelId="{E457C613-962E-477B-BCA5-29DD4870713B}" type="presParOf" srcId="{2AF1002E-55CB-4C17-AEA8-5D01FE1BFD48}" destId="{73EBE4EC-A2EE-4693-9E61-8DB4CC80A5F4}" srcOrd="2" destOrd="0" presId="urn:microsoft.com/office/officeart/2005/8/layout/process1"/>
    <dgm:cxn modelId="{24977D51-8D43-42E9-A607-4B2C96654DA8}" type="presParOf" srcId="{2AF1002E-55CB-4C17-AEA8-5D01FE1BFD48}" destId="{4FD0CCFA-7B09-459B-A190-B9706B684994}" srcOrd="3" destOrd="0" presId="urn:microsoft.com/office/officeart/2005/8/layout/process1"/>
    <dgm:cxn modelId="{2DB59570-C10C-4AEA-988A-21E5CA79B00E}" type="presParOf" srcId="{4FD0CCFA-7B09-459B-A190-B9706B684994}" destId="{3A3C0E4F-180E-45B5-B1A6-3E2B7D459930}" srcOrd="0" destOrd="0" presId="urn:microsoft.com/office/officeart/2005/8/layout/process1"/>
    <dgm:cxn modelId="{7BBF60E6-AA04-4049-B3A1-1E1242BA7AB6}" type="presParOf" srcId="{2AF1002E-55CB-4C17-AEA8-5D01FE1BFD48}" destId="{55B0A345-CEC2-46A6-83BF-38D8885185EF}"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546F27-F10A-4DEE-BD30-013E90649F37}"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C67C3997-705D-40AD-8942-96D24E66E7A4}">
      <dgm:prSet phldrT="[Text]" custT="1"/>
      <dgm:spPr/>
      <dgm:t>
        <a:bodyPr/>
        <a:lstStyle/>
        <a:p>
          <a:pPr>
            <a:buNone/>
          </a:pPr>
          <a:r>
            <a:rPr lang="en-GB" sz="1400" dirty="0">
              <a:solidFill>
                <a:schemeClr val="bg1"/>
              </a:solidFill>
              <a:latin typeface="Arial" panose="020B0604020202020204" pitchFamily="34" charset="0"/>
              <a:ea typeface="SimSun" panose="02010600030101010101" pitchFamily="2" charset="-122"/>
              <a:cs typeface="Times New Roman" panose="02020603050405020304" pitchFamily="18" charset="0"/>
            </a:rPr>
            <a:t>Workers are isolated from each other</a:t>
          </a:r>
          <a:endParaRPr lang="en-GB" sz="1400" dirty="0">
            <a:solidFill>
              <a:schemeClr val="bg1"/>
            </a:solidFill>
          </a:endParaRPr>
        </a:p>
      </dgm:t>
    </dgm:pt>
    <dgm:pt modelId="{5FA424E0-C33B-44AE-98A0-6B21DE7EA8D6}" type="parTrans" cxnId="{8DBC0142-015A-4D36-8992-1F4C6A1D38EA}">
      <dgm:prSet/>
      <dgm:spPr/>
      <dgm:t>
        <a:bodyPr/>
        <a:lstStyle/>
        <a:p>
          <a:endParaRPr lang="en-GB" sz="1400"/>
        </a:p>
      </dgm:t>
    </dgm:pt>
    <dgm:pt modelId="{14E44F5C-3070-4F07-AFD4-BE1694CA4A71}" type="sibTrans" cxnId="{8DBC0142-015A-4D36-8992-1F4C6A1D38EA}">
      <dgm:prSet custT="1"/>
      <dgm:spPr/>
      <dgm:t>
        <a:bodyPr/>
        <a:lstStyle/>
        <a:p>
          <a:endParaRPr lang="en-GB" sz="1400"/>
        </a:p>
      </dgm:t>
    </dgm:pt>
    <dgm:pt modelId="{E7B658FE-3359-429B-BF48-BE5FEF6559CA}">
      <dgm:prSet phldrT="[Text]" custT="1"/>
      <dgm:spPr/>
      <dgm:t>
        <a:bodyPr/>
        <a:lstStyle/>
        <a:p>
          <a:r>
            <a:rPr lang="en-GB" sz="1400" dirty="0"/>
            <a:t>Prevents collective representation</a:t>
          </a:r>
        </a:p>
      </dgm:t>
    </dgm:pt>
    <dgm:pt modelId="{C908D53F-1673-4146-91CA-9F74D859EF2F}" type="parTrans" cxnId="{B9986F9C-F87B-483E-AF47-C2F3D6D8484C}">
      <dgm:prSet/>
      <dgm:spPr/>
      <dgm:t>
        <a:bodyPr/>
        <a:lstStyle/>
        <a:p>
          <a:endParaRPr lang="en-GB" sz="1400"/>
        </a:p>
      </dgm:t>
    </dgm:pt>
    <dgm:pt modelId="{69D8FCEE-DE11-4EC7-80D9-EAF8E9E73A3D}" type="sibTrans" cxnId="{B9986F9C-F87B-483E-AF47-C2F3D6D8484C}">
      <dgm:prSet custT="1"/>
      <dgm:spPr/>
      <dgm:t>
        <a:bodyPr/>
        <a:lstStyle/>
        <a:p>
          <a:endParaRPr lang="en-GB" sz="1400"/>
        </a:p>
      </dgm:t>
    </dgm:pt>
    <dgm:pt modelId="{6A56C84B-6B9D-41B2-9875-CEFCC59F7704}">
      <dgm:prSet phldrT="[Text]" custT="1"/>
      <dgm:spPr/>
      <dgm:t>
        <a:bodyPr/>
        <a:lstStyle/>
        <a:p>
          <a:r>
            <a:rPr lang="en-GB" sz="1400"/>
            <a:t>Prevents social </a:t>
          </a:r>
          <a:r>
            <a:rPr lang="en-GB" sz="1400" dirty="0"/>
            <a:t>dialogue</a:t>
          </a:r>
        </a:p>
      </dgm:t>
    </dgm:pt>
    <dgm:pt modelId="{B5A5F9A4-248B-4D64-B1F0-3A47C2DFB83E}" type="parTrans" cxnId="{E7406464-EC75-4165-AE9C-B695FD65FBD7}">
      <dgm:prSet/>
      <dgm:spPr/>
      <dgm:t>
        <a:bodyPr/>
        <a:lstStyle/>
        <a:p>
          <a:endParaRPr lang="en-GB" sz="1400"/>
        </a:p>
      </dgm:t>
    </dgm:pt>
    <dgm:pt modelId="{560F175E-AD6F-46B3-9AA3-F6758A9D4E69}" type="sibTrans" cxnId="{E7406464-EC75-4165-AE9C-B695FD65FBD7}">
      <dgm:prSet/>
      <dgm:spPr/>
      <dgm:t>
        <a:bodyPr/>
        <a:lstStyle/>
        <a:p>
          <a:endParaRPr lang="en-GB" sz="1400"/>
        </a:p>
      </dgm:t>
    </dgm:pt>
    <dgm:pt modelId="{D3F700B2-84A1-43B6-84E5-BCDC0665A767}" type="pres">
      <dgm:prSet presAssocID="{95546F27-F10A-4DEE-BD30-013E90649F37}" presName="Name0" presStyleCnt="0">
        <dgm:presLayoutVars>
          <dgm:dir/>
          <dgm:resizeHandles val="exact"/>
        </dgm:presLayoutVars>
      </dgm:prSet>
      <dgm:spPr/>
    </dgm:pt>
    <dgm:pt modelId="{9A3753B4-81BD-4BFC-BD97-61C2777A60C8}" type="pres">
      <dgm:prSet presAssocID="{C67C3997-705D-40AD-8942-96D24E66E7A4}" presName="node" presStyleLbl="node1" presStyleIdx="0" presStyleCnt="3" custScaleX="89405" custScaleY="98409">
        <dgm:presLayoutVars>
          <dgm:bulletEnabled val="1"/>
        </dgm:presLayoutVars>
      </dgm:prSet>
      <dgm:spPr/>
    </dgm:pt>
    <dgm:pt modelId="{DAACD176-4677-4F91-B739-F414E4F64834}" type="pres">
      <dgm:prSet presAssocID="{14E44F5C-3070-4F07-AFD4-BE1694CA4A71}" presName="sibTrans" presStyleLbl="sibTrans2D1" presStyleIdx="0" presStyleCnt="2"/>
      <dgm:spPr/>
    </dgm:pt>
    <dgm:pt modelId="{2368CD19-1971-415D-8FA6-5C08AEC0F878}" type="pres">
      <dgm:prSet presAssocID="{14E44F5C-3070-4F07-AFD4-BE1694CA4A71}" presName="connectorText" presStyleLbl="sibTrans2D1" presStyleIdx="0" presStyleCnt="2"/>
      <dgm:spPr/>
    </dgm:pt>
    <dgm:pt modelId="{72BADB8B-71EF-430F-B5BE-01839C866BDF}" type="pres">
      <dgm:prSet presAssocID="{E7B658FE-3359-429B-BF48-BE5FEF6559CA}" presName="node" presStyleLbl="node1" presStyleIdx="1" presStyleCnt="3">
        <dgm:presLayoutVars>
          <dgm:bulletEnabled val="1"/>
        </dgm:presLayoutVars>
      </dgm:prSet>
      <dgm:spPr/>
    </dgm:pt>
    <dgm:pt modelId="{811EA7EC-2923-4AA3-8528-89881C54DDAB}" type="pres">
      <dgm:prSet presAssocID="{69D8FCEE-DE11-4EC7-80D9-EAF8E9E73A3D}" presName="sibTrans" presStyleLbl="sibTrans2D1" presStyleIdx="1" presStyleCnt="2"/>
      <dgm:spPr/>
    </dgm:pt>
    <dgm:pt modelId="{8E44C1C7-8603-40BB-B637-14F523870C7B}" type="pres">
      <dgm:prSet presAssocID="{69D8FCEE-DE11-4EC7-80D9-EAF8E9E73A3D}" presName="connectorText" presStyleLbl="sibTrans2D1" presStyleIdx="1" presStyleCnt="2"/>
      <dgm:spPr/>
    </dgm:pt>
    <dgm:pt modelId="{4553905A-3E73-4A3D-B9DE-F4865AAED54E}" type="pres">
      <dgm:prSet presAssocID="{6A56C84B-6B9D-41B2-9875-CEFCC59F7704}" presName="node" presStyleLbl="node1" presStyleIdx="2" presStyleCnt="3">
        <dgm:presLayoutVars>
          <dgm:bulletEnabled val="1"/>
        </dgm:presLayoutVars>
      </dgm:prSet>
      <dgm:spPr/>
    </dgm:pt>
  </dgm:ptLst>
  <dgm:cxnLst>
    <dgm:cxn modelId="{E892D308-9CF4-4249-8168-DE02F6BC3CEA}" type="presOf" srcId="{95546F27-F10A-4DEE-BD30-013E90649F37}" destId="{D3F700B2-84A1-43B6-84E5-BCDC0665A767}" srcOrd="0" destOrd="0" presId="urn:microsoft.com/office/officeart/2005/8/layout/process1"/>
    <dgm:cxn modelId="{5C4D9C1E-A501-49B9-81AA-C18BFBBF32EE}" type="presOf" srcId="{C67C3997-705D-40AD-8942-96D24E66E7A4}" destId="{9A3753B4-81BD-4BFC-BD97-61C2777A60C8}" srcOrd="0" destOrd="0" presId="urn:microsoft.com/office/officeart/2005/8/layout/process1"/>
    <dgm:cxn modelId="{2863D32B-DDA0-4778-AB7C-4606A8A0516D}" type="presOf" srcId="{69D8FCEE-DE11-4EC7-80D9-EAF8E9E73A3D}" destId="{811EA7EC-2923-4AA3-8528-89881C54DDAB}" srcOrd="0" destOrd="0" presId="urn:microsoft.com/office/officeart/2005/8/layout/process1"/>
    <dgm:cxn modelId="{F048BA2C-E33F-429D-8EB2-78943FE80B4F}" type="presOf" srcId="{6A56C84B-6B9D-41B2-9875-CEFCC59F7704}" destId="{4553905A-3E73-4A3D-B9DE-F4865AAED54E}" srcOrd="0" destOrd="0" presId="urn:microsoft.com/office/officeart/2005/8/layout/process1"/>
    <dgm:cxn modelId="{096A292F-AD72-4C2F-BBCA-9716EE88A5C0}" type="presOf" srcId="{69D8FCEE-DE11-4EC7-80D9-EAF8E9E73A3D}" destId="{8E44C1C7-8603-40BB-B637-14F523870C7B}" srcOrd="1" destOrd="0" presId="urn:microsoft.com/office/officeart/2005/8/layout/process1"/>
    <dgm:cxn modelId="{8DBC0142-015A-4D36-8992-1F4C6A1D38EA}" srcId="{95546F27-F10A-4DEE-BD30-013E90649F37}" destId="{C67C3997-705D-40AD-8942-96D24E66E7A4}" srcOrd="0" destOrd="0" parTransId="{5FA424E0-C33B-44AE-98A0-6B21DE7EA8D6}" sibTransId="{14E44F5C-3070-4F07-AFD4-BE1694CA4A71}"/>
    <dgm:cxn modelId="{E7406464-EC75-4165-AE9C-B695FD65FBD7}" srcId="{95546F27-F10A-4DEE-BD30-013E90649F37}" destId="{6A56C84B-6B9D-41B2-9875-CEFCC59F7704}" srcOrd="2" destOrd="0" parTransId="{B5A5F9A4-248B-4D64-B1F0-3A47C2DFB83E}" sibTransId="{560F175E-AD6F-46B3-9AA3-F6758A9D4E69}"/>
    <dgm:cxn modelId="{B9986F9C-F87B-483E-AF47-C2F3D6D8484C}" srcId="{95546F27-F10A-4DEE-BD30-013E90649F37}" destId="{E7B658FE-3359-429B-BF48-BE5FEF6559CA}" srcOrd="1" destOrd="0" parTransId="{C908D53F-1673-4146-91CA-9F74D859EF2F}" sibTransId="{69D8FCEE-DE11-4EC7-80D9-EAF8E9E73A3D}"/>
    <dgm:cxn modelId="{FEC520C5-A546-4EFE-ABCD-0E8D96462B96}" type="presOf" srcId="{E7B658FE-3359-429B-BF48-BE5FEF6559CA}" destId="{72BADB8B-71EF-430F-B5BE-01839C866BDF}" srcOrd="0" destOrd="0" presId="urn:microsoft.com/office/officeart/2005/8/layout/process1"/>
    <dgm:cxn modelId="{3DB5E6EF-3527-4D0D-981F-AAF440D4C133}" type="presOf" srcId="{14E44F5C-3070-4F07-AFD4-BE1694CA4A71}" destId="{2368CD19-1971-415D-8FA6-5C08AEC0F878}" srcOrd="1" destOrd="0" presId="urn:microsoft.com/office/officeart/2005/8/layout/process1"/>
    <dgm:cxn modelId="{76F13DF6-E5D1-4A85-9894-EED09793507A}" type="presOf" srcId="{14E44F5C-3070-4F07-AFD4-BE1694CA4A71}" destId="{DAACD176-4677-4F91-B739-F414E4F64834}" srcOrd="0" destOrd="0" presId="urn:microsoft.com/office/officeart/2005/8/layout/process1"/>
    <dgm:cxn modelId="{C45B1B54-EFC4-4F39-8F63-3F004A66E1E5}" type="presParOf" srcId="{D3F700B2-84A1-43B6-84E5-BCDC0665A767}" destId="{9A3753B4-81BD-4BFC-BD97-61C2777A60C8}" srcOrd="0" destOrd="0" presId="urn:microsoft.com/office/officeart/2005/8/layout/process1"/>
    <dgm:cxn modelId="{55B2A266-32D6-429E-8AC7-26B21A9134D3}" type="presParOf" srcId="{D3F700B2-84A1-43B6-84E5-BCDC0665A767}" destId="{DAACD176-4677-4F91-B739-F414E4F64834}" srcOrd="1" destOrd="0" presId="urn:microsoft.com/office/officeart/2005/8/layout/process1"/>
    <dgm:cxn modelId="{F3BDFA0D-90B4-45BE-BE54-9408BD5F921F}" type="presParOf" srcId="{DAACD176-4677-4F91-B739-F414E4F64834}" destId="{2368CD19-1971-415D-8FA6-5C08AEC0F878}" srcOrd="0" destOrd="0" presId="urn:microsoft.com/office/officeart/2005/8/layout/process1"/>
    <dgm:cxn modelId="{A972B976-2EEF-4701-805F-5CB93F7943D9}" type="presParOf" srcId="{D3F700B2-84A1-43B6-84E5-BCDC0665A767}" destId="{72BADB8B-71EF-430F-B5BE-01839C866BDF}" srcOrd="2" destOrd="0" presId="urn:microsoft.com/office/officeart/2005/8/layout/process1"/>
    <dgm:cxn modelId="{702F0541-694E-4AB0-BCA9-153C70087D8F}" type="presParOf" srcId="{D3F700B2-84A1-43B6-84E5-BCDC0665A767}" destId="{811EA7EC-2923-4AA3-8528-89881C54DDAB}" srcOrd="3" destOrd="0" presId="urn:microsoft.com/office/officeart/2005/8/layout/process1"/>
    <dgm:cxn modelId="{63513DE7-F91D-403C-9D99-F6EDDCDEDF96}" type="presParOf" srcId="{811EA7EC-2923-4AA3-8528-89881C54DDAB}" destId="{8E44C1C7-8603-40BB-B637-14F523870C7B}" srcOrd="0" destOrd="0" presId="urn:microsoft.com/office/officeart/2005/8/layout/process1"/>
    <dgm:cxn modelId="{790150C4-7B3C-427F-A5CA-AC8A08BCB26E}" type="presParOf" srcId="{D3F700B2-84A1-43B6-84E5-BCDC0665A767}" destId="{4553905A-3E73-4A3D-B9DE-F4865AAED54E}"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F1C161-6A36-463B-AFF1-12EB7AEA5A5D}">
      <dsp:nvSpPr>
        <dsp:cNvPr id="0" name=""/>
        <dsp:cNvSpPr/>
      </dsp:nvSpPr>
      <dsp:spPr>
        <a:xfrm>
          <a:off x="1447" y="458414"/>
          <a:ext cx="1786888" cy="11975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solidFill>
                <a:schemeClr val="bg1"/>
              </a:solidFill>
              <a:latin typeface="Arial" panose="020B0604020202020204" pitchFamily="34" charset="0"/>
              <a:ea typeface="SimSun" panose="02010600030101010101" pitchFamily="2" charset="-122"/>
              <a:cs typeface="Times New Roman" panose="02020603050405020304" pitchFamily="18" charset="0"/>
            </a:rPr>
            <a:t>Lack of transparency about how </a:t>
          </a:r>
          <a:r>
            <a:rPr lang="en-GB" sz="1400" kern="1200" dirty="0" err="1">
              <a:solidFill>
                <a:schemeClr val="bg1"/>
              </a:solidFill>
              <a:latin typeface="Arial" panose="020B0604020202020204" pitchFamily="34" charset="0"/>
              <a:ea typeface="SimSun" panose="02010600030101010101" pitchFamily="2" charset="-122"/>
              <a:cs typeface="Times New Roman" panose="02020603050405020304" pitchFamily="18" charset="0"/>
            </a:rPr>
            <a:t>AIWM</a:t>
          </a:r>
          <a:r>
            <a:rPr lang="en-GB" sz="1400" kern="1200" dirty="0">
              <a:solidFill>
                <a:schemeClr val="bg1"/>
              </a:solidFill>
              <a:latin typeface="Arial" panose="020B0604020202020204" pitchFamily="34" charset="0"/>
              <a:ea typeface="SimSun" panose="02010600030101010101" pitchFamily="2" charset="-122"/>
              <a:cs typeface="Times New Roman" panose="02020603050405020304" pitchFamily="18" charset="0"/>
            </a:rPr>
            <a:t> works and is used</a:t>
          </a:r>
          <a:endParaRPr lang="en-GB" sz="1400" kern="1200" dirty="0">
            <a:solidFill>
              <a:schemeClr val="bg1"/>
            </a:solidFill>
          </a:endParaRPr>
        </a:p>
      </dsp:txBody>
      <dsp:txXfrm>
        <a:off x="36521" y="493488"/>
        <a:ext cx="1716740" cy="1127364"/>
      </dsp:txXfrm>
    </dsp:sp>
    <dsp:sp modelId="{545C5C6A-5BFA-4B73-B7B4-24CF1D25AF9B}">
      <dsp:nvSpPr>
        <dsp:cNvPr id="0" name=""/>
        <dsp:cNvSpPr/>
      </dsp:nvSpPr>
      <dsp:spPr>
        <a:xfrm>
          <a:off x="1987921" y="809684"/>
          <a:ext cx="423121" cy="4949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1987921" y="908678"/>
        <a:ext cx="296185" cy="296983"/>
      </dsp:txXfrm>
    </dsp:sp>
    <dsp:sp modelId="{73EBE4EC-A2EE-4693-9E61-8DB4CC80A5F4}">
      <dsp:nvSpPr>
        <dsp:cNvPr id="0" name=""/>
        <dsp:cNvSpPr/>
      </dsp:nvSpPr>
      <dsp:spPr>
        <a:xfrm>
          <a:off x="2586677" y="458414"/>
          <a:ext cx="1995854" cy="11975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Imbalance of power</a:t>
          </a:r>
        </a:p>
      </dsp:txBody>
      <dsp:txXfrm>
        <a:off x="2621751" y="493488"/>
        <a:ext cx="1925706" cy="1127364"/>
      </dsp:txXfrm>
    </dsp:sp>
    <dsp:sp modelId="{4FD0CCFA-7B09-459B-A190-B9706B684994}">
      <dsp:nvSpPr>
        <dsp:cNvPr id="0" name=""/>
        <dsp:cNvSpPr/>
      </dsp:nvSpPr>
      <dsp:spPr>
        <a:xfrm>
          <a:off x="4782117" y="809684"/>
          <a:ext cx="423121" cy="4949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4782117" y="908678"/>
        <a:ext cx="296185" cy="296983"/>
      </dsp:txXfrm>
    </dsp:sp>
    <dsp:sp modelId="{55B0A345-CEC2-46A6-83BF-38D8885185EF}">
      <dsp:nvSpPr>
        <dsp:cNvPr id="0" name=""/>
        <dsp:cNvSpPr/>
      </dsp:nvSpPr>
      <dsp:spPr>
        <a:xfrm>
          <a:off x="5380873" y="458414"/>
          <a:ext cx="1995854" cy="11975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Worker participation hindered</a:t>
          </a:r>
        </a:p>
      </dsp:txBody>
      <dsp:txXfrm>
        <a:off x="5415947" y="493488"/>
        <a:ext cx="1925706" cy="11273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3753B4-81BD-4BFC-BD97-61C2777A60C8}">
      <dsp:nvSpPr>
        <dsp:cNvPr id="0" name=""/>
        <dsp:cNvSpPr/>
      </dsp:nvSpPr>
      <dsp:spPr>
        <a:xfrm>
          <a:off x="2695" y="814389"/>
          <a:ext cx="1784393" cy="11784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solidFill>
                <a:schemeClr val="bg1"/>
              </a:solidFill>
              <a:latin typeface="Arial" panose="020B0604020202020204" pitchFamily="34" charset="0"/>
              <a:ea typeface="SimSun" panose="02010600030101010101" pitchFamily="2" charset="-122"/>
              <a:cs typeface="Times New Roman" panose="02020603050405020304" pitchFamily="18" charset="0"/>
            </a:rPr>
            <a:t>Workers are isolated from each other</a:t>
          </a:r>
          <a:endParaRPr lang="en-GB" sz="1400" kern="1200" dirty="0">
            <a:solidFill>
              <a:schemeClr val="bg1"/>
            </a:solidFill>
          </a:endParaRPr>
        </a:p>
      </dsp:txBody>
      <dsp:txXfrm>
        <a:off x="37211" y="848905"/>
        <a:ext cx="1715361" cy="1109428"/>
      </dsp:txXfrm>
    </dsp:sp>
    <dsp:sp modelId="{DAACD176-4677-4F91-B739-F414E4F64834}">
      <dsp:nvSpPr>
        <dsp:cNvPr id="0" name=""/>
        <dsp:cNvSpPr/>
      </dsp:nvSpPr>
      <dsp:spPr>
        <a:xfrm>
          <a:off x="1986674" y="1156134"/>
          <a:ext cx="423121" cy="4949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1986674" y="1255128"/>
        <a:ext cx="296185" cy="296983"/>
      </dsp:txXfrm>
    </dsp:sp>
    <dsp:sp modelId="{72BADB8B-71EF-430F-B5BE-01839C866BDF}">
      <dsp:nvSpPr>
        <dsp:cNvPr id="0" name=""/>
        <dsp:cNvSpPr/>
      </dsp:nvSpPr>
      <dsp:spPr>
        <a:xfrm>
          <a:off x="2585430" y="804863"/>
          <a:ext cx="1995854" cy="11975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Prevents collective representation</a:t>
          </a:r>
        </a:p>
      </dsp:txBody>
      <dsp:txXfrm>
        <a:off x="2620504" y="839937"/>
        <a:ext cx="1925706" cy="1127364"/>
      </dsp:txXfrm>
    </dsp:sp>
    <dsp:sp modelId="{811EA7EC-2923-4AA3-8528-89881C54DDAB}">
      <dsp:nvSpPr>
        <dsp:cNvPr id="0" name=""/>
        <dsp:cNvSpPr/>
      </dsp:nvSpPr>
      <dsp:spPr>
        <a:xfrm>
          <a:off x="4780870" y="1156134"/>
          <a:ext cx="423121" cy="4949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4780870" y="1255128"/>
        <a:ext cx="296185" cy="296983"/>
      </dsp:txXfrm>
    </dsp:sp>
    <dsp:sp modelId="{4553905A-3E73-4A3D-B9DE-F4865AAED54E}">
      <dsp:nvSpPr>
        <dsp:cNvPr id="0" name=""/>
        <dsp:cNvSpPr/>
      </dsp:nvSpPr>
      <dsp:spPr>
        <a:xfrm>
          <a:off x="5379626" y="804863"/>
          <a:ext cx="1995854" cy="11975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Prevents social </a:t>
          </a:r>
          <a:r>
            <a:rPr lang="en-GB" sz="1400" kern="1200" dirty="0"/>
            <a:t>dialogue</a:t>
          </a:r>
        </a:p>
      </dsp:txBody>
      <dsp:txXfrm>
        <a:off x="5414700" y="839937"/>
        <a:ext cx="1925706" cy="112736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17A729-4A56-4A55-9C95-BF91F7113025}" type="datetimeFigureOut">
              <a:rPr lang="en-GB" smtClean="0"/>
              <a:t>13/11/2024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5D1725-20D8-470E-9E4C-7C859C871E69}" type="slidenum">
              <a:rPr lang="en-GB" smtClean="0"/>
              <a:t>‹#›</a:t>
            </a:fld>
            <a:endParaRPr lang="en-GB"/>
          </a:p>
        </p:txBody>
      </p:sp>
    </p:spTree>
    <p:extLst>
      <p:ext uri="{BB962C8B-B14F-4D97-AF65-F5344CB8AC3E}">
        <p14:creationId xmlns:p14="http://schemas.microsoft.com/office/powerpoint/2010/main" val="3581425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osha.europa.eu/en/facts-and-figures/osh-pulse-occupational-safety-and-health-post-pandemic-workplace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osha.europa.eu/en/facts-and-figures/osh-pulse-occupational-safety-and-health-post-pandemic-workplace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1</a:t>
            </a:fld>
            <a:endParaRPr lang="en-GB" dirty="0"/>
          </a:p>
        </p:txBody>
      </p:sp>
    </p:spTree>
    <p:extLst>
      <p:ext uri="{BB962C8B-B14F-4D97-AF65-F5344CB8AC3E}">
        <p14:creationId xmlns:p14="http://schemas.microsoft.com/office/powerpoint/2010/main" val="3789365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defTabSz="941923">
              <a:buFont typeface="Arial" panose="020B0604020202020204" pitchFamily="34" charset="0"/>
              <a:buChar char="•"/>
              <a:defRPr/>
            </a:pPr>
            <a:r>
              <a:rPr lang="en-GB" sz="1800" kern="1200" dirty="0">
                <a:latin typeface="+mn-lt"/>
                <a:ea typeface="+mn-ea"/>
                <a:cs typeface="+mn-cs"/>
              </a:rPr>
              <a:t>AIWM c</a:t>
            </a:r>
            <a:r>
              <a:rPr lang="en-GB" sz="1800" noProof="0" dirty="0" err="1"/>
              <a:t>ould</a:t>
            </a:r>
            <a:r>
              <a:rPr lang="es-ES" sz="1800" dirty="0"/>
              <a:t> be </a:t>
            </a:r>
            <a:r>
              <a:rPr lang="es-ES" sz="1800" dirty="0" err="1"/>
              <a:t>used</a:t>
            </a:r>
            <a:r>
              <a:rPr lang="es-ES" sz="1800" dirty="0"/>
              <a:t> </a:t>
            </a:r>
            <a:r>
              <a:rPr lang="es-ES" sz="1800" dirty="0" err="1"/>
              <a:t>to</a:t>
            </a:r>
            <a:r>
              <a:rPr lang="es-ES" sz="1800" dirty="0"/>
              <a:t> monitor </a:t>
            </a:r>
            <a:r>
              <a:rPr lang="es-ES" sz="1800" dirty="0" err="1"/>
              <a:t>risks</a:t>
            </a:r>
            <a:r>
              <a:rPr lang="es-ES" sz="1800" dirty="0"/>
              <a:t>, and </a:t>
            </a:r>
            <a:r>
              <a:rPr lang="es-ES" sz="1800" dirty="0" err="1"/>
              <a:t>provide</a:t>
            </a:r>
            <a:r>
              <a:rPr lang="es-ES" sz="1800" dirty="0"/>
              <a:t> </a:t>
            </a:r>
            <a:r>
              <a:rPr lang="en-GB" sz="1800" dirty="0"/>
              <a:t>(real-time) alerts and </a:t>
            </a:r>
            <a:r>
              <a:rPr lang="es-ES" sz="1800" dirty="0" err="1"/>
              <a:t>recommendations</a:t>
            </a:r>
            <a:r>
              <a:rPr lang="es-ES" sz="1800" dirty="0"/>
              <a:t> </a:t>
            </a:r>
            <a:r>
              <a:rPr lang="es-ES" sz="1800" dirty="0" err="1"/>
              <a:t>on</a:t>
            </a:r>
            <a:r>
              <a:rPr lang="es-ES" sz="1800" dirty="0"/>
              <a:t> </a:t>
            </a:r>
            <a:r>
              <a:rPr lang="es-ES" sz="1800" dirty="0" err="1"/>
              <a:t>how</a:t>
            </a:r>
            <a:r>
              <a:rPr lang="es-ES" sz="1800" dirty="0"/>
              <a:t> </a:t>
            </a:r>
            <a:r>
              <a:rPr lang="es-ES" sz="1800" dirty="0" err="1"/>
              <a:t>to</a:t>
            </a:r>
            <a:r>
              <a:rPr lang="es-ES" sz="1800" dirty="0"/>
              <a:t> </a:t>
            </a:r>
            <a:r>
              <a:rPr lang="es-ES" sz="1800" dirty="0" err="1"/>
              <a:t>prevent</a:t>
            </a:r>
            <a:r>
              <a:rPr lang="es-ES" sz="1800" dirty="0"/>
              <a:t> </a:t>
            </a:r>
            <a:r>
              <a:rPr lang="es-ES" sz="1800" dirty="0" err="1"/>
              <a:t>them</a:t>
            </a:r>
            <a:r>
              <a:rPr lang="es-ES" sz="1800" dirty="0"/>
              <a:t>. </a:t>
            </a:r>
          </a:p>
          <a:p>
            <a:pPr marL="0" indent="0" defTabSz="941923">
              <a:buFont typeface="Arial" panose="020B0604020202020204" pitchFamily="34" charset="0"/>
              <a:buNone/>
              <a:defRPr/>
            </a:pPr>
            <a:endParaRPr lang="es-ES" sz="1800" dirty="0"/>
          </a:p>
          <a:p>
            <a:pPr marL="285750" indent="-285750" defTabSz="941923">
              <a:buFont typeface="Arial" panose="020B0604020202020204" pitchFamily="34" charset="0"/>
              <a:buChar char="•"/>
              <a:defRPr/>
            </a:pPr>
            <a:r>
              <a:rPr lang="es-ES" sz="1800" dirty="0" err="1"/>
              <a:t>For</a:t>
            </a:r>
            <a:r>
              <a:rPr lang="es-ES" sz="1800" dirty="0"/>
              <a:t> </a:t>
            </a:r>
            <a:r>
              <a:rPr lang="es-ES" sz="1800" dirty="0" err="1"/>
              <a:t>example</a:t>
            </a:r>
            <a:r>
              <a:rPr lang="es-ES" sz="1800" dirty="0"/>
              <a:t>, AIWM </a:t>
            </a:r>
            <a:r>
              <a:rPr lang="es-ES" sz="1800" dirty="0" err="1"/>
              <a:t>systems</a:t>
            </a:r>
            <a:r>
              <a:rPr lang="es-ES" sz="1800" dirty="0"/>
              <a:t> </a:t>
            </a:r>
            <a:r>
              <a:rPr lang="es-ES" sz="1800" dirty="0" err="1"/>
              <a:t>could</a:t>
            </a:r>
            <a:r>
              <a:rPr lang="es-ES" sz="1800" dirty="0"/>
              <a:t> </a:t>
            </a:r>
            <a:r>
              <a:rPr lang="es-ES" sz="1800" dirty="0" err="1"/>
              <a:t>detect</a:t>
            </a:r>
            <a:r>
              <a:rPr lang="es-ES" sz="1800" dirty="0"/>
              <a:t> </a:t>
            </a:r>
            <a:r>
              <a:rPr lang="es-ES" sz="1800" dirty="0" err="1"/>
              <a:t>high</a:t>
            </a:r>
            <a:r>
              <a:rPr lang="es-ES" sz="1800" dirty="0"/>
              <a:t> </a:t>
            </a:r>
            <a:r>
              <a:rPr lang="es-ES" sz="1800" dirty="0" err="1"/>
              <a:t>workloads</a:t>
            </a:r>
            <a:r>
              <a:rPr lang="es-ES" sz="1800" dirty="0"/>
              <a:t>, </a:t>
            </a:r>
            <a:r>
              <a:rPr lang="es-ES" sz="1800" dirty="0" err="1"/>
              <a:t>risk</a:t>
            </a:r>
            <a:r>
              <a:rPr lang="es-ES" sz="1800" dirty="0"/>
              <a:t> </a:t>
            </a:r>
            <a:r>
              <a:rPr lang="es-ES" sz="1800" dirty="0" err="1"/>
              <a:t>of</a:t>
            </a:r>
            <a:r>
              <a:rPr lang="es-ES" sz="1800" dirty="0"/>
              <a:t> </a:t>
            </a:r>
            <a:r>
              <a:rPr lang="es-ES" sz="1800" dirty="0" err="1"/>
              <a:t>bullying</a:t>
            </a:r>
            <a:r>
              <a:rPr lang="es-ES" sz="1800" dirty="0"/>
              <a:t>, stress, burnout, etc., </a:t>
            </a:r>
            <a:r>
              <a:rPr lang="es-ES" sz="1800" dirty="0" err="1"/>
              <a:t>when</a:t>
            </a:r>
            <a:r>
              <a:rPr lang="es-ES" sz="1800" dirty="0"/>
              <a:t> </a:t>
            </a:r>
            <a:r>
              <a:rPr lang="es-ES" sz="1800" dirty="0" err="1"/>
              <a:t>using</a:t>
            </a:r>
            <a:r>
              <a:rPr lang="es-ES" sz="1800" dirty="0"/>
              <a:t> real-time videos </a:t>
            </a:r>
            <a:r>
              <a:rPr lang="es-ES" sz="1800" dirty="0" err="1"/>
              <a:t>or</a:t>
            </a:r>
            <a:r>
              <a:rPr lang="es-ES" sz="1800" dirty="0"/>
              <a:t> </a:t>
            </a:r>
            <a:r>
              <a:rPr lang="es-ES" sz="1800" dirty="0" err="1"/>
              <a:t>analysis</a:t>
            </a:r>
            <a:r>
              <a:rPr lang="es-ES" sz="1800" dirty="0"/>
              <a:t> </a:t>
            </a:r>
            <a:r>
              <a:rPr lang="es-ES" sz="1800" dirty="0" err="1"/>
              <a:t>of</a:t>
            </a:r>
            <a:r>
              <a:rPr lang="es-ES" sz="1800" dirty="0"/>
              <a:t> emails </a:t>
            </a:r>
            <a:r>
              <a:rPr lang="es-ES" sz="1800" dirty="0" err="1"/>
              <a:t>or</a:t>
            </a:r>
            <a:r>
              <a:rPr lang="es-ES" sz="1800" dirty="0"/>
              <a:t> </a:t>
            </a:r>
            <a:r>
              <a:rPr lang="es-ES" sz="1800" dirty="0" err="1"/>
              <a:t>speech</a:t>
            </a:r>
            <a:r>
              <a:rPr lang="es-ES" sz="1800" dirty="0"/>
              <a:t> </a:t>
            </a:r>
            <a:r>
              <a:rPr lang="es-ES" sz="1800" dirty="0" err="1"/>
              <a:t>contents</a:t>
            </a:r>
            <a:r>
              <a:rPr lang="es-ES" sz="1800" dirty="0"/>
              <a:t>.</a:t>
            </a:r>
          </a:p>
          <a:p>
            <a:pPr marL="0" indent="0" defTabSz="941923">
              <a:buFont typeface="Arial" panose="020B0604020202020204" pitchFamily="34" charset="0"/>
              <a:buNone/>
              <a:defRPr/>
            </a:pPr>
            <a:endParaRPr lang="es-ES" sz="1800" dirty="0"/>
          </a:p>
          <a:p>
            <a:pPr marL="285750" lvl="8" indent="-285750" algn="l" defTabSz="342900" rtl="0">
              <a:lnSpc>
                <a:spcPct val="90000"/>
              </a:lnSpc>
              <a:spcBef>
                <a:spcPts val="600"/>
              </a:spcBef>
              <a:spcAft>
                <a:spcPts val="600"/>
              </a:spcAft>
              <a:buClr>
                <a:schemeClr val="tx2"/>
              </a:buClr>
              <a:buSzPct val="75000"/>
              <a:buFont typeface="Arial" panose="020B0604020202020204" pitchFamily="34" charset="0"/>
              <a:buChar char="•"/>
            </a:pPr>
            <a:r>
              <a:rPr lang="en-GB" sz="1800" kern="1200" dirty="0">
                <a:latin typeface="+mn-lt"/>
                <a:ea typeface="+mn-ea"/>
                <a:cs typeface="+mn-cs"/>
              </a:rPr>
              <a:t>Most AIWM patents focus on </a:t>
            </a:r>
            <a:r>
              <a:rPr lang="en-GB" sz="1800" kern="1200" dirty="0">
                <a:solidFill>
                  <a:srgbClr val="92D050"/>
                </a:solidFill>
                <a:latin typeface="+mn-lt"/>
                <a:ea typeface="+mn-ea"/>
                <a:cs typeface="+mn-cs"/>
              </a:rPr>
              <a:t>increasing efficiency and productivity </a:t>
            </a:r>
            <a:r>
              <a:rPr lang="en-GB" sz="1800" kern="1200" dirty="0">
                <a:latin typeface="+mn-lt"/>
                <a:ea typeface="+mn-ea"/>
                <a:cs typeface="+mn-cs"/>
              </a:rPr>
              <a:t>and</a:t>
            </a:r>
            <a:r>
              <a:rPr lang="en-GB" sz="1800" kern="1200" dirty="0">
                <a:solidFill>
                  <a:srgbClr val="92D050"/>
                </a:solidFill>
                <a:latin typeface="+mn-lt"/>
                <a:ea typeface="+mn-ea"/>
                <a:cs typeface="+mn-cs"/>
              </a:rPr>
              <a:t> improving decision-making </a:t>
            </a:r>
            <a:r>
              <a:rPr lang="en-GB" sz="1800" kern="1200" dirty="0">
                <a:solidFill>
                  <a:schemeClr val="accent1"/>
                </a:solidFill>
                <a:latin typeface="+mn-lt"/>
                <a:ea typeface="+mn-ea"/>
                <a:cs typeface="+mn-cs"/>
              </a:rPr>
              <a:t>(o</a:t>
            </a:r>
            <a:r>
              <a:rPr lang="en-GB" sz="1800" kern="1200" dirty="0">
                <a:latin typeface="+mn-lt"/>
                <a:ea typeface="+mn-ea"/>
                <a:cs typeface="+mn-cs"/>
              </a:rPr>
              <a:t>ften involving worker monitoring, rating, and evaluation) but not on improving OSH. However, the adoption, use, and OSH impacts of AIWM technologies are </a:t>
            </a:r>
            <a:r>
              <a:rPr lang="en-GB" sz="1800" kern="1200" dirty="0">
                <a:solidFill>
                  <a:srgbClr val="92D050"/>
                </a:solidFill>
                <a:latin typeface="+mn-lt"/>
                <a:ea typeface="+mn-ea"/>
                <a:cs typeface="+mn-cs"/>
              </a:rPr>
              <a:t>not predetermined. </a:t>
            </a:r>
          </a:p>
          <a:p>
            <a:pPr marL="0" lvl="8" indent="0" algn="l" defTabSz="342900" rtl="0">
              <a:lnSpc>
                <a:spcPct val="90000"/>
              </a:lnSpc>
              <a:spcBef>
                <a:spcPts val="600"/>
              </a:spcBef>
              <a:spcAft>
                <a:spcPts val="600"/>
              </a:spcAft>
              <a:buClr>
                <a:schemeClr val="tx2"/>
              </a:buClr>
              <a:buSzPct val="75000"/>
              <a:buFont typeface="Arial" panose="020B0604020202020204" pitchFamily="34" charset="0"/>
              <a:buNone/>
            </a:pPr>
            <a:endParaRPr lang="en-GB" sz="1800" kern="1200" dirty="0">
              <a:solidFill>
                <a:srgbClr val="92D050"/>
              </a:solidFill>
              <a:latin typeface="+mn-lt"/>
              <a:ea typeface="+mn-ea"/>
              <a:cs typeface="+mn-cs"/>
            </a:endParaRPr>
          </a:p>
          <a:p>
            <a:pPr marL="285750" lvl="8" indent="-285750" algn="l" defTabSz="342900" rtl="0">
              <a:lnSpc>
                <a:spcPct val="90000"/>
              </a:lnSpc>
              <a:spcBef>
                <a:spcPts val="600"/>
              </a:spcBef>
              <a:spcAft>
                <a:spcPts val="600"/>
              </a:spcAft>
              <a:buClr>
                <a:schemeClr val="tx2"/>
              </a:buClr>
              <a:buSzPct val="75000"/>
              <a:buFont typeface="Arial" panose="020B0604020202020204" pitchFamily="34" charset="0"/>
              <a:buChar char="•"/>
            </a:pPr>
            <a:r>
              <a:rPr lang="en-GB" sz="1800" kern="1200" dirty="0">
                <a:solidFill>
                  <a:srgbClr val="92D050"/>
                </a:solidFill>
                <a:latin typeface="+mn-lt"/>
                <a:ea typeface="+mn-ea"/>
                <a:cs typeface="+mn-cs"/>
              </a:rPr>
              <a:t>Corporate culture and management decisions </a:t>
            </a:r>
            <a:r>
              <a:rPr lang="en-GB" sz="1800" kern="1200" dirty="0">
                <a:latin typeface="+mn-lt"/>
                <a:ea typeface="+mn-ea"/>
                <a:cs typeface="+mn-cs"/>
              </a:rPr>
              <a:t>about AIWM technologies can </a:t>
            </a:r>
            <a:r>
              <a:rPr lang="en-GB" sz="1800" kern="1200" dirty="0">
                <a:solidFill>
                  <a:srgbClr val="92D050"/>
                </a:solidFill>
                <a:latin typeface="+mn-lt"/>
                <a:ea typeface="+mn-ea"/>
                <a:cs typeface="+mn-cs"/>
              </a:rPr>
              <a:t>shape their impacts on OSH.</a:t>
            </a:r>
          </a:p>
          <a:p>
            <a:pPr defTabSz="941923">
              <a:defRPr/>
            </a:pPr>
            <a:endParaRPr lang="es-ES" sz="1800" dirty="0"/>
          </a:p>
          <a:p>
            <a:pPr defTabSz="941923">
              <a:defRPr/>
            </a:pPr>
            <a:endParaRPr lang="es-ES" sz="1800" dirty="0"/>
          </a:p>
          <a:p>
            <a:pPr defTabSz="941923">
              <a:defRPr/>
            </a:pPr>
            <a:endParaRPr lang="es-ES" sz="1800" dirty="0"/>
          </a:p>
        </p:txBody>
      </p:sp>
      <p:sp>
        <p:nvSpPr>
          <p:cNvPr id="4" name="Slide Number Placeholder 3"/>
          <p:cNvSpPr>
            <a:spLocks noGrp="1"/>
          </p:cNvSpPr>
          <p:nvPr>
            <p:ph type="sldNum" sz="quarter" idx="10"/>
          </p:nvPr>
        </p:nvSpPr>
        <p:spPr/>
        <p:txBody>
          <a:bodyPr/>
          <a:lstStyle/>
          <a:p>
            <a:fld id="{955349F1-900B-4850-AD35-DCDA59EBF816}" type="slidenum">
              <a:rPr lang="en-GB" smtClean="0"/>
              <a:t>10</a:t>
            </a:fld>
            <a:endParaRPr lang="en-GB"/>
          </a:p>
        </p:txBody>
      </p:sp>
    </p:spTree>
    <p:extLst>
      <p:ext uri="{BB962C8B-B14F-4D97-AF65-F5344CB8AC3E}">
        <p14:creationId xmlns:p14="http://schemas.microsoft.com/office/powerpoint/2010/main" val="1221254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Worker participation is key at all stages, from design, ex-ante assessment, implementation, workplace risk assessment, and </a:t>
            </a:r>
            <a:r>
              <a:rPr lang="en-GB" sz="1200" u="sng" dirty="0"/>
              <a:t>decision-making</a:t>
            </a:r>
            <a:r>
              <a:rPr lang="en-GB" sz="1200" dirty="0"/>
              <a:t> (workers should have a say in AI-based decisions).</a:t>
            </a:r>
          </a:p>
          <a:p>
            <a:pPr algn="just">
              <a:lnSpc>
                <a:spcPct val="80000"/>
              </a:lnSpc>
              <a:spcBef>
                <a:spcPts val="1000"/>
              </a:spcBef>
            </a:pPr>
            <a:endParaRPr lang="en-GB" sz="1200" b="0" dirty="0"/>
          </a:p>
          <a:p>
            <a:pPr algn="just">
              <a:lnSpc>
                <a:spcPct val="80000"/>
              </a:lnSpc>
              <a:spcBef>
                <a:spcPts val="1000"/>
              </a:spcBef>
            </a:pPr>
            <a:r>
              <a:rPr lang="en-GB" sz="1200" b="0" dirty="0"/>
              <a:t>The lack of transparency about how AIWM works and is used results in an imbalance of information and power. This makes worker participation very difficult in practice.</a:t>
            </a:r>
          </a:p>
          <a:p>
            <a:pPr algn="just">
              <a:lnSpc>
                <a:spcPct val="80000"/>
              </a:lnSpc>
              <a:spcBef>
                <a:spcPts val="1000"/>
              </a:spcBef>
            </a:pPr>
            <a:endParaRPr lang="en-GB" sz="1200" b="0" dirty="0"/>
          </a:p>
          <a:p>
            <a:pPr algn="just">
              <a:lnSpc>
                <a:spcPct val="80000"/>
              </a:lnSpc>
              <a:spcBef>
                <a:spcPts val="1000"/>
              </a:spcBef>
            </a:pPr>
            <a:r>
              <a:rPr lang="en-GB" sz="1200" b="0" dirty="0"/>
              <a:t>When workers are isolated from each other, collective worker representation and collective bargaining/social dialogue are prevented, which are key to OSH.</a:t>
            </a:r>
          </a:p>
          <a:p>
            <a:pPr algn="just">
              <a:lnSpc>
                <a:spcPct val="80000"/>
              </a:lnSpc>
              <a:spcBef>
                <a:spcPts val="1000"/>
              </a:spcBef>
            </a:pPr>
            <a:endParaRPr lang="en-GB" sz="1200" b="0" dirty="0"/>
          </a:p>
          <a:p>
            <a:pPr algn="just">
              <a:lnSpc>
                <a:spcPct val="80000"/>
              </a:lnSpc>
              <a:spcBef>
                <a:spcPts val="1000"/>
              </a:spcBef>
            </a:pPr>
            <a:r>
              <a:rPr lang="en-GB" sz="1200" b="0" dirty="0"/>
              <a:t>AIWM should be designed, implemented, and managed in a transparent, </a:t>
            </a:r>
            <a:r>
              <a:rPr lang="en-US" sz="1200" b="0" dirty="0"/>
              <a:t>understandable, and empowering way that guarantees </a:t>
            </a:r>
            <a:r>
              <a:rPr lang="en-GB" sz="1200" b="0" dirty="0"/>
              <a:t>workers have equal access to information and participation.</a:t>
            </a:r>
          </a:p>
          <a:p>
            <a:pPr algn="just">
              <a:lnSpc>
                <a:spcPct val="80000"/>
              </a:lnSpc>
              <a:spcBef>
                <a:spcPts val="1000"/>
              </a:spcBef>
            </a:pPr>
            <a:endParaRPr lang="en-GB" sz="1200" b="0" dirty="0"/>
          </a:p>
          <a:p>
            <a:pPr algn="just">
              <a:lnSpc>
                <a:spcPct val="80000"/>
              </a:lnSpc>
              <a:spcBef>
                <a:spcPts val="1000"/>
              </a:spcBef>
            </a:pPr>
            <a:r>
              <a:rPr lang="en-GB" sz="1200" b="0" dirty="0"/>
              <a:t>Co-governance of AIWM must be guaranteed.</a:t>
            </a:r>
          </a:p>
          <a:p>
            <a:pPr algn="just">
              <a:lnSpc>
                <a:spcPct val="80000"/>
              </a:lnSpc>
              <a:spcBef>
                <a:spcPts val="1000"/>
              </a:spcBef>
            </a:pPr>
            <a:endParaRPr lang="en-GB" sz="1200" b="0" dirty="0"/>
          </a:p>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11</a:t>
            </a:fld>
            <a:endParaRPr lang="en-GB"/>
          </a:p>
        </p:txBody>
      </p:sp>
    </p:spTree>
    <p:extLst>
      <p:ext uri="{BB962C8B-B14F-4D97-AF65-F5344CB8AC3E}">
        <p14:creationId xmlns:p14="http://schemas.microsoft.com/office/powerpoint/2010/main" val="285527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ptos" panose="020B0004020202020204" pitchFamily="34" charset="0"/>
                <a:ea typeface="Aptos" panose="020B0004020202020204" pitchFamily="34" charset="0"/>
                <a:cs typeface="Aptos" panose="020B0004020202020204" pitchFamily="34" charset="0"/>
              </a:rPr>
              <a:t>AIWM systems are improving demand prediction, shift scheduling, and task assignment based on worker capabilities, thus contributing to workers’ safety, health, and well-being.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ptos" panose="020B0004020202020204" pitchFamily="34" charset="0"/>
              <a:ea typeface="Aptos" panose="020B0004020202020204" pitchFamily="34" charset="0"/>
              <a:cs typeface="Aptos" panose="020B0004020202020204" pitchFamily="34" charset="0"/>
            </a:endParaRPr>
          </a:p>
          <a:p>
            <a:pPr>
              <a:lnSpc>
                <a:spcPct val="116000"/>
              </a:lnSpc>
              <a:spcBef>
                <a:spcPts val="1200"/>
              </a:spcBef>
              <a:spcAft>
                <a:spcPts val="1200"/>
              </a:spcAft>
            </a:pPr>
            <a:r>
              <a:rPr lang="en-GB" sz="1800" dirty="0">
                <a:effectLst/>
                <a:latin typeface="Aptos" panose="020B0004020202020204" pitchFamily="34" charset="0"/>
                <a:ea typeface="Aptos" panose="020B0004020202020204" pitchFamily="34" charset="0"/>
                <a:cs typeface="Aptos" panose="020B0004020202020204" pitchFamily="34" charset="0"/>
              </a:rPr>
              <a:t>For example, an Italian company that produces parts for the automotive industry has implemented AIWM in production, maintenance, and logistics, enhancing productivity, reducing stress, and improving work-life balance. The AIWM system supports skilled operators to manage the process and adapt to changes using real-time data and automated task assignments.</a:t>
            </a:r>
          </a:p>
          <a:p>
            <a:pPr>
              <a:lnSpc>
                <a:spcPct val="116000"/>
              </a:lnSpc>
              <a:spcBef>
                <a:spcPts val="1200"/>
              </a:spcBef>
              <a:spcAft>
                <a:spcPts val="1200"/>
              </a:spcAft>
            </a:pPr>
            <a:endParaRPr lang="en-GB" sz="1800" dirty="0">
              <a:effectLst/>
              <a:latin typeface="Aptos" panose="020B0004020202020204" pitchFamily="34" charset="0"/>
              <a:ea typeface="MS Mincho" panose="02020609040205080304" pitchFamily="49" charset="-128"/>
              <a:cs typeface="Arial" panose="020B0604020202020204" pitchFamily="34" charset="0"/>
            </a:endParaRPr>
          </a:p>
          <a:p>
            <a:r>
              <a:rPr lang="en-GB" sz="1800" dirty="0">
                <a:effectLst/>
                <a:latin typeface="Aptos" panose="020B0004020202020204" pitchFamily="34" charset="0"/>
                <a:ea typeface="Aptos" panose="020B0004020202020204" pitchFamily="34" charset="0"/>
                <a:cs typeface="Aptos" panose="020B0004020202020204" pitchFamily="34" charset="0"/>
              </a:rPr>
              <a:t>A Belgian car manufacturer has optimised its assembly line with AIWM systems to address health and safety risks, especially in the final stages where parts are assembled onto freshly painted car bodies. </a:t>
            </a:r>
          </a:p>
          <a:p>
            <a:r>
              <a:rPr lang="en-GB" sz="1800" dirty="0">
                <a:effectLst/>
                <a:latin typeface="Aptos" panose="020B0004020202020204" pitchFamily="34" charset="0"/>
                <a:ea typeface="Aptos" panose="020B0004020202020204" pitchFamily="34" charset="0"/>
                <a:cs typeface="Aptos" panose="020B0004020202020204" pitchFamily="34" charset="0"/>
              </a:rPr>
              <a:t>Extensive training and data monitoring ensure a balance between efficiency, job quality, and OSH considerations, benefiting operators and team leaders.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ptos" panose="020B0004020202020204" pitchFamily="34"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ptos" panose="020B0004020202020204" pitchFamily="34" charset="0"/>
                <a:ea typeface="Aptos" panose="020B0004020202020204" pitchFamily="34" charset="0"/>
                <a:cs typeface="Aptos" panose="020B0004020202020204" pitchFamily="34" charset="0"/>
              </a:rPr>
              <a:t>These real-life cases confirm that worker participation, a sound OSH policy and OSH management system in place in the organisation, and transparency about data collection and use are key success factors to the safe and healthy use of AIWM systems.</a:t>
            </a:r>
            <a:endParaRPr lang="en-GB" sz="1800" dirty="0">
              <a:effectLst/>
              <a:latin typeface="Aptos" panose="020B0004020202020204" pitchFamily="34" charset="0"/>
              <a:ea typeface="MS Mincho" panose="02020609040205080304" pitchFamily="49" charset="-128"/>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12</a:t>
            </a:fld>
            <a:endParaRPr lang="en-GB"/>
          </a:p>
        </p:txBody>
      </p:sp>
    </p:spTree>
    <p:extLst>
      <p:ext uri="{BB962C8B-B14F-4D97-AF65-F5344CB8AC3E}">
        <p14:creationId xmlns:p14="http://schemas.microsoft.com/office/powerpoint/2010/main" val="31678154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13</a:t>
            </a:fld>
            <a:endParaRPr lang="en-GB"/>
          </a:p>
        </p:txBody>
      </p:sp>
    </p:spTree>
    <p:extLst>
      <p:ext uri="{BB962C8B-B14F-4D97-AF65-F5344CB8AC3E}">
        <p14:creationId xmlns:p14="http://schemas.microsoft.com/office/powerpoint/2010/main" val="14019842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14</a:t>
            </a:fld>
            <a:endParaRPr lang="en-GB"/>
          </a:p>
        </p:txBody>
      </p:sp>
    </p:spTree>
    <p:extLst>
      <p:ext uri="{BB962C8B-B14F-4D97-AF65-F5344CB8AC3E}">
        <p14:creationId xmlns:p14="http://schemas.microsoft.com/office/powerpoint/2010/main" val="31126412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200" b="1" i="0" u="none" strike="noStrike" kern="1200" cap="none" spc="0" normalizeH="0" baseline="0" dirty="0">
                <a:ln>
                  <a:noFill/>
                </a:ln>
                <a:solidFill>
                  <a:srgbClr val="003399"/>
                </a:solidFill>
                <a:effectLst/>
                <a:uLnTx/>
                <a:uFillTx/>
                <a:latin typeface="Verdana" panose="020B0604030504040204" pitchFamily="34" charset="0"/>
                <a:ea typeface="Verdana" panose="020B0604030504040204" pitchFamily="34" charset="0"/>
                <a:cs typeface="+mj-cs"/>
              </a:rPr>
              <a:t>Directive 89/391/EEC – the Framework Directive</a:t>
            </a:r>
            <a:r>
              <a:rPr lang="en-GB" alt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400" dirty="0">
                <a:solidFill>
                  <a:schemeClr val="tx2"/>
                </a:solidFill>
              </a:rPr>
              <a:t>‘</a:t>
            </a:r>
            <a:r>
              <a:rPr lang="en-US" sz="1200" i="1" dirty="0">
                <a:solidFill>
                  <a:schemeClr val="tx2"/>
                </a:solidFill>
              </a:rPr>
              <a:t>The employer shall have a duty to ensure the safety and health of workers in every aspect related to the work.</a:t>
            </a:r>
            <a:r>
              <a:rPr lang="en-US" sz="1400" i="1" dirty="0">
                <a:solidFill>
                  <a:schemeClr val="tx2"/>
                </a:solidFill>
              </a:rPr>
              <a:t>’</a:t>
            </a:r>
            <a:endParaRPr lang="en-GB" sz="1400" dirty="0">
              <a:solidFill>
                <a:schemeClr val="tx2"/>
              </a:solidFill>
            </a:endParaRPr>
          </a:p>
          <a:p>
            <a:r>
              <a:rPr lang="en-GB" altLang="en-US" dirty="0"/>
              <a:t>Supported by more specific Directives on work equipment, display screen equipment, specific work environments, specific hazards, specific worker groups.</a:t>
            </a:r>
          </a:p>
          <a:p>
            <a:endParaRPr lang="en-GB"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200" b="1" i="0" u="none" strike="noStrike" kern="1200" cap="none" spc="0" normalizeH="0" baseline="0" noProof="0" dirty="0">
                <a:ln>
                  <a:noFill/>
                </a:ln>
                <a:solidFill>
                  <a:srgbClr val="003399"/>
                </a:solidFill>
                <a:effectLst/>
                <a:uLnTx/>
                <a:uFillTx/>
                <a:latin typeface="Verdana" panose="020B0604030504040204" pitchFamily="34" charset="0"/>
                <a:ea typeface="Verdana" panose="020B0604030504040204" pitchFamily="34" charset="0"/>
                <a:cs typeface="+mj-cs"/>
              </a:rPr>
              <a:t>AI Act </a:t>
            </a:r>
            <a:r>
              <a:rPr kumimoji="0" lang="en-GB" sz="1200" b="1" i="0" u="none" strike="noStrike" kern="1200" cap="none" spc="0" normalizeH="0" baseline="0" dirty="0">
                <a:ln>
                  <a:noFill/>
                </a:ln>
                <a:solidFill>
                  <a:srgbClr val="003399"/>
                </a:solidFill>
                <a:effectLst/>
                <a:uLnTx/>
                <a:uFillTx/>
                <a:latin typeface="Verdana" panose="020B0604030504040204" pitchFamily="34" charset="0"/>
                <a:ea typeface="Verdana" panose="020B0604030504040204" pitchFamily="34" charset="0"/>
                <a:cs typeface="+mj-cs"/>
              </a:rPr>
              <a:t>–</a:t>
            </a:r>
            <a:r>
              <a:rPr kumimoji="0" lang="en-GB" altLang="en-US" sz="1200" b="1" i="0" u="none" strike="noStrike" kern="1200" cap="none" spc="0" normalizeH="0" baseline="0" noProof="0" dirty="0">
                <a:ln>
                  <a:noFill/>
                </a:ln>
                <a:solidFill>
                  <a:srgbClr val="003399"/>
                </a:solidFill>
                <a:effectLst/>
                <a:uLnTx/>
                <a:uFillTx/>
                <a:latin typeface="Verdana" panose="020B0604030504040204" pitchFamily="34" charset="0"/>
                <a:ea typeface="Verdana" panose="020B0604030504040204" pitchFamily="34" charset="0"/>
                <a:cs typeface="+mj-cs"/>
              </a:rPr>
              <a:t> aspects relevant to AIWM and OSH:</a:t>
            </a:r>
            <a:endParaRPr lang="en-GB" altLang="en-US" dirty="0"/>
          </a:p>
          <a:p>
            <a:pPr algn="just">
              <a:lnSpc>
                <a:spcPct val="90000"/>
              </a:lnSpc>
              <a:spcBef>
                <a:spcPts val="1350"/>
              </a:spcBef>
            </a:pPr>
            <a:r>
              <a:rPr lang="en-US" sz="1200" b="0" dirty="0">
                <a:ea typeface="Calibri" panose="020F0502020204030204" pitchFamily="34" charset="0"/>
                <a:cs typeface="Arial" panose="020B0604020202020204" pitchFamily="34" charset="0"/>
              </a:rPr>
              <a:t>- Safe deployment of AI systems, prohibiting some of them while casting others as </a:t>
            </a:r>
            <a:r>
              <a:rPr lang="en-US" sz="1200" b="0" dirty="0">
                <a:solidFill>
                  <a:srgbClr val="92D050"/>
                </a:solidFill>
                <a:ea typeface="Calibri" panose="020F0502020204030204" pitchFamily="34" charset="0"/>
                <a:cs typeface="Arial" panose="020B0604020202020204" pitchFamily="34" charset="0"/>
              </a:rPr>
              <a:t>‘</a:t>
            </a:r>
            <a:r>
              <a:rPr lang="en-US" sz="1200" b="0" dirty="0">
                <a:solidFill>
                  <a:srgbClr val="92D050"/>
                </a:solidFill>
              </a:rPr>
              <a:t>high-risk,’ </a:t>
            </a:r>
            <a:r>
              <a:rPr lang="en-US" sz="1200" b="0" dirty="0">
                <a:ea typeface="Calibri" panose="020F0502020204030204" pitchFamily="34" charset="0"/>
                <a:cs typeface="Arial" panose="020B0604020202020204" pitchFamily="34" charset="0"/>
              </a:rPr>
              <a:t>requiring more </a:t>
            </a:r>
            <a:r>
              <a:rPr lang="en-US" sz="1200" b="0" dirty="0">
                <a:solidFill>
                  <a:srgbClr val="92D050"/>
                </a:solidFill>
              </a:rPr>
              <a:t>safeguards for their design, development, and use</a:t>
            </a:r>
            <a:r>
              <a:rPr lang="en-US" sz="1200" b="0" dirty="0">
                <a:ea typeface="Calibri" panose="020F0502020204030204" pitchFamily="34" charset="0"/>
                <a:cs typeface="Arial" panose="020B0604020202020204" pitchFamily="34" charset="0"/>
              </a:rPr>
              <a:t>.</a:t>
            </a:r>
          </a:p>
          <a:p>
            <a:pPr algn="just">
              <a:lnSpc>
                <a:spcPct val="90000"/>
              </a:lnSpc>
              <a:spcBef>
                <a:spcPts val="1350"/>
              </a:spcBef>
            </a:pPr>
            <a:r>
              <a:rPr lang="en-US" sz="1200" b="0" dirty="0">
                <a:ea typeface="Calibri" panose="020F0502020204030204" pitchFamily="34" charset="0"/>
                <a:cs typeface="Arial" panose="020B0604020202020204" pitchFamily="34" charset="0"/>
              </a:rPr>
              <a:t>- The proposed list of </a:t>
            </a:r>
            <a:r>
              <a:rPr lang="en-US" sz="1200" b="0" dirty="0">
                <a:solidFill>
                  <a:srgbClr val="92D050"/>
                </a:solidFill>
                <a:ea typeface="Calibri" panose="020F0502020204030204" pitchFamily="34" charset="0"/>
                <a:cs typeface="Arial" panose="020B0604020202020204" pitchFamily="34" charset="0"/>
              </a:rPr>
              <a:t>‘</a:t>
            </a:r>
            <a:r>
              <a:rPr lang="en-US" sz="1200" b="0" dirty="0">
                <a:solidFill>
                  <a:srgbClr val="92D050"/>
                </a:solidFill>
              </a:rPr>
              <a:t>high-risk’ systems </a:t>
            </a:r>
            <a:r>
              <a:rPr lang="en-US" sz="1200" b="0" dirty="0">
                <a:ea typeface="Calibri" panose="020F0502020204030204" pitchFamily="34" charset="0"/>
                <a:cs typeface="Arial" panose="020B0604020202020204" pitchFamily="34" charset="0"/>
              </a:rPr>
              <a:t>includes AI systems used for recruitment or selection of workers, and AI systems used for </a:t>
            </a:r>
            <a:r>
              <a:rPr lang="en-US" sz="1200" b="0" dirty="0">
                <a:solidFill>
                  <a:srgbClr val="92D050"/>
                </a:solidFill>
              </a:rPr>
              <a:t>making decisions on the promotion and termination</a:t>
            </a:r>
            <a:r>
              <a:rPr lang="en-US" sz="1200" b="0" dirty="0">
                <a:solidFill>
                  <a:srgbClr val="C00000"/>
                </a:solidFill>
              </a:rPr>
              <a:t> </a:t>
            </a:r>
            <a:r>
              <a:rPr lang="en-US" sz="1200" b="0" dirty="0">
                <a:ea typeface="Calibri" panose="020F0502020204030204" pitchFamily="34" charset="0"/>
                <a:cs typeface="Arial" panose="020B0604020202020204" pitchFamily="34" charset="0"/>
              </a:rPr>
              <a:t>of work-related contractual relationships, for </a:t>
            </a:r>
            <a:r>
              <a:rPr lang="en-US" sz="1200" b="0" dirty="0">
                <a:solidFill>
                  <a:srgbClr val="92D050"/>
                </a:solidFill>
              </a:rPr>
              <a:t>task allocation, </a:t>
            </a:r>
            <a:r>
              <a:rPr lang="en-US" sz="1200" b="0" dirty="0">
                <a:ea typeface="Calibri" panose="020F0502020204030204" pitchFamily="34" charset="0"/>
                <a:cs typeface="Arial" panose="020B0604020202020204" pitchFamily="34" charset="0"/>
              </a:rPr>
              <a:t>and for </a:t>
            </a:r>
            <a:r>
              <a:rPr lang="en-US" sz="1200" b="0" dirty="0">
                <a:solidFill>
                  <a:srgbClr val="92D050"/>
                </a:solidFill>
              </a:rPr>
              <a:t>monitoring and evaluating performance and </a:t>
            </a:r>
            <a:r>
              <a:rPr lang="en-US" sz="1200" b="0" dirty="0" err="1">
                <a:solidFill>
                  <a:srgbClr val="92D050"/>
                </a:solidFill>
              </a:rPr>
              <a:t>behaviour</a:t>
            </a:r>
            <a:r>
              <a:rPr lang="en-US" sz="1200" b="0" dirty="0">
                <a:solidFill>
                  <a:srgbClr val="92D050"/>
                </a:solidFill>
              </a:rPr>
              <a:t> </a:t>
            </a:r>
            <a:r>
              <a:rPr lang="en-US" sz="1200" b="0" dirty="0">
                <a:ea typeface="Calibri" panose="020F0502020204030204" pitchFamily="34" charset="0"/>
                <a:cs typeface="Arial" panose="020B0604020202020204" pitchFamily="34" charset="0"/>
              </a:rPr>
              <a:t>of workers. </a:t>
            </a:r>
          </a:p>
          <a:p>
            <a:pPr algn="just">
              <a:lnSpc>
                <a:spcPct val="90000"/>
              </a:lnSpc>
              <a:spcBef>
                <a:spcPts val="1350"/>
              </a:spcBef>
            </a:pPr>
            <a:r>
              <a:rPr lang="en-GB" sz="1200" b="0" dirty="0">
                <a:ea typeface="Calibri" panose="020F0502020204030204" pitchFamily="34" charset="0"/>
                <a:cs typeface="Arial" panose="020B0604020202020204" pitchFamily="34" charset="0"/>
              </a:rPr>
              <a:t>- Proposes compliance with </a:t>
            </a:r>
            <a:r>
              <a:rPr lang="en-GB" sz="1200" b="0" dirty="0">
                <a:solidFill>
                  <a:srgbClr val="92D050"/>
                </a:solidFill>
              </a:rPr>
              <a:t>mandatory requirements </a:t>
            </a:r>
            <a:r>
              <a:rPr lang="en-GB" sz="1200" b="0" dirty="0">
                <a:ea typeface="Calibri" panose="020F0502020204030204" pitchFamily="34" charset="0"/>
                <a:cs typeface="Arial" panose="020B0604020202020204" pitchFamily="34" charset="0"/>
              </a:rPr>
              <a:t>for high-risk AI systems, e.g. establishing and maintaining risk management systems throughout the life cycle of AI systems, training these systems with human oversight.  </a:t>
            </a:r>
          </a:p>
          <a:p>
            <a:endParaRPr lang="en-GB" altLang="en-US" dirty="0"/>
          </a:p>
          <a:p>
            <a:pPr>
              <a:lnSpc>
                <a:spcPct val="90000"/>
              </a:lnSpc>
              <a:spcBef>
                <a:spcPts val="1200"/>
              </a:spcBef>
            </a:pPr>
            <a:r>
              <a:rPr lang="en-US" sz="2000" b="1" dirty="0">
                <a:solidFill>
                  <a:srgbClr val="92D050"/>
                </a:solidFill>
              </a:rPr>
              <a:t>Directive on improving working conditions of persons working through digital </a:t>
            </a:r>
            <a:r>
              <a:rPr lang="en-US" sz="2000" b="1" dirty="0" err="1">
                <a:solidFill>
                  <a:srgbClr val="92D050"/>
                </a:solidFill>
              </a:rPr>
              <a:t>labour</a:t>
            </a:r>
            <a:r>
              <a:rPr lang="en-US" sz="2000" b="1" dirty="0">
                <a:solidFill>
                  <a:srgbClr val="92D050"/>
                </a:solidFill>
              </a:rPr>
              <a:t> platforms: </a:t>
            </a:r>
            <a:r>
              <a:rPr lang="en-GB" sz="2000" b="1" dirty="0">
                <a:solidFill>
                  <a:schemeClr val="accent1"/>
                </a:solidFill>
              </a:rPr>
              <a:t> </a:t>
            </a:r>
          </a:p>
          <a:p>
            <a:pPr marL="342900" indent="-342900">
              <a:lnSpc>
                <a:spcPct val="90000"/>
              </a:lnSpc>
              <a:spcBef>
                <a:spcPts val="1200"/>
              </a:spcBef>
              <a:buFontTx/>
              <a:buChar char="-"/>
            </a:pPr>
            <a:r>
              <a:rPr lang="en-GB" sz="2000" b="0" dirty="0">
                <a:solidFill>
                  <a:schemeClr val="accent1"/>
                </a:solidFill>
              </a:rPr>
              <a:t>Workers cannot be fired based on a decision taken by an algorithm (human oversight)</a:t>
            </a:r>
          </a:p>
          <a:p>
            <a:pPr marL="342900" indent="-342900">
              <a:lnSpc>
                <a:spcPct val="90000"/>
              </a:lnSpc>
              <a:spcBef>
                <a:spcPts val="1200"/>
              </a:spcBef>
              <a:buFontTx/>
              <a:buChar char="-"/>
            </a:pPr>
            <a:r>
              <a:rPr lang="en-GB" sz="2000" b="0" dirty="0">
                <a:solidFill>
                  <a:schemeClr val="accent1"/>
                </a:solidFill>
              </a:rPr>
              <a:t>Workers’ data to be better protected (no collecting certain types of personal data) </a:t>
            </a:r>
          </a:p>
          <a:p>
            <a:endParaRPr lang="en-GB" altLang="en-US" dirty="0"/>
          </a:p>
          <a:p>
            <a:pPr>
              <a:lnSpc>
                <a:spcPct val="80000"/>
              </a:lnSpc>
              <a:spcBef>
                <a:spcPts val="1200"/>
              </a:spcBef>
            </a:pPr>
            <a:r>
              <a:rPr lang="en-GB" sz="2000" b="1" dirty="0">
                <a:solidFill>
                  <a:srgbClr val="92D050"/>
                </a:solidFill>
              </a:rPr>
              <a:t>General Data Protection Regulation (GDPR): </a:t>
            </a:r>
          </a:p>
          <a:p>
            <a:pPr>
              <a:lnSpc>
                <a:spcPct val="80000"/>
              </a:lnSpc>
              <a:spcBef>
                <a:spcPts val="1200"/>
              </a:spcBef>
            </a:pPr>
            <a:r>
              <a:rPr lang="en-GB" sz="2000" b="0" kern="1200" dirty="0">
                <a:solidFill>
                  <a:schemeClr val="tx1"/>
                </a:solidFill>
                <a:latin typeface="+mn-lt"/>
                <a:ea typeface="+mn-ea"/>
                <a:cs typeface="+mn-cs"/>
              </a:rPr>
              <a:t>Includes</a:t>
            </a:r>
            <a:r>
              <a:rPr lang="en-GB" sz="2000" b="0" dirty="0"/>
              <a:t> extensive provisions preventing organisations from abusing private data. According to Art. 22: ‘Preventing </a:t>
            </a:r>
            <a:r>
              <a:rPr lang="en-GB" sz="2000" b="0" u="sng" dirty="0"/>
              <a:t>decision based solely on automated processing</a:t>
            </a:r>
            <a:r>
              <a:rPr lang="en-GB" sz="2000" b="0" dirty="0"/>
              <a:t>, including </a:t>
            </a:r>
            <a:r>
              <a:rPr lang="en-GB" sz="2000" b="0" u="sng" dirty="0"/>
              <a:t>profiling</a:t>
            </a:r>
            <a:r>
              <a:rPr lang="en-GB" sz="2000" b="0" dirty="0"/>
              <a:t>, which produces </a:t>
            </a:r>
            <a:r>
              <a:rPr lang="en-GB" sz="2000" b="0" u="sng" dirty="0"/>
              <a:t>legal effects </a:t>
            </a:r>
            <a:r>
              <a:rPr lang="en-GB" sz="2000" b="0" dirty="0"/>
              <a:t>concerning him or her or </a:t>
            </a:r>
            <a:r>
              <a:rPr lang="en-GB" sz="2000" b="0" u="sng" dirty="0"/>
              <a:t>similarly significantly affects</a:t>
            </a:r>
            <a:r>
              <a:rPr lang="en-GB" sz="2000" b="0" dirty="0"/>
              <a:t> him or her.’</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5349F1-900B-4850-AD35-DCDA59EBF81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7616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70652" rtl="0" eaLnBrk="1" fontAlgn="auto" latinLnBrk="0" hangingPunct="1">
              <a:lnSpc>
                <a:spcPct val="100000"/>
              </a:lnSpc>
              <a:spcBef>
                <a:spcPts val="0"/>
              </a:spcBef>
              <a:spcAft>
                <a:spcPts val="0"/>
              </a:spcAft>
              <a:buClrTx/>
              <a:buSzTx/>
              <a:buFontTx/>
              <a:buNone/>
              <a:tabLst/>
              <a:defRPr/>
            </a:pPr>
            <a:r>
              <a:rPr lang="en-GB" dirty="0"/>
              <a:t>Workplace risk assessment should be dynamic given the evolving nature of AI systems.</a:t>
            </a:r>
          </a:p>
          <a:p>
            <a:pPr defTabSz="970652">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AIWM should be designed, implemented, and managed in a </a:t>
            </a:r>
            <a:r>
              <a:rPr lang="en-GB" sz="1200" dirty="0">
                <a:solidFill>
                  <a:srgbClr val="C00000"/>
                </a:solidFill>
              </a:rPr>
              <a:t>transparent, </a:t>
            </a:r>
            <a:r>
              <a:rPr lang="en-US" sz="1200" dirty="0">
                <a:solidFill>
                  <a:srgbClr val="C00000"/>
                </a:solidFill>
              </a:rPr>
              <a:t>understandable, </a:t>
            </a:r>
            <a:r>
              <a:rPr lang="en-US" sz="1200" dirty="0"/>
              <a:t>and empowering way to guaranteeing </a:t>
            </a:r>
            <a:r>
              <a:rPr lang="en-GB" sz="1200" dirty="0">
                <a:solidFill>
                  <a:srgbClr val="C00000"/>
                </a:solidFill>
              </a:rPr>
              <a:t>workers’ equal access </a:t>
            </a:r>
            <a:r>
              <a:rPr lang="en-GB" sz="1200" dirty="0"/>
              <a:t>to information and participation.</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Data collection to be balanced against the rights to privacy and to safety and health.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FF59C5-5936-4949-8E77-5197DDFA0B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65905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5D1725-20D8-470E-9E4C-7C859C871E69}" type="slidenum">
              <a:rPr lang="en-GB" smtClean="0"/>
              <a:t>17</a:t>
            </a:fld>
            <a:endParaRPr lang="en-GB"/>
          </a:p>
        </p:txBody>
      </p:sp>
    </p:spTree>
    <p:extLst>
      <p:ext uri="{BB962C8B-B14F-4D97-AF65-F5344CB8AC3E}">
        <p14:creationId xmlns:p14="http://schemas.microsoft.com/office/powerpoint/2010/main" val="686739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15C8A0-A96D-4DB3-B7AC-587BF1B268A0}" type="slidenum">
              <a:rPr lang="en-GB" smtClean="0"/>
              <a:t>2</a:t>
            </a:fld>
            <a:endParaRPr lang="en-GB"/>
          </a:p>
        </p:txBody>
      </p:sp>
    </p:spTree>
    <p:extLst>
      <p:ext uri="{BB962C8B-B14F-4D97-AF65-F5344CB8AC3E}">
        <p14:creationId xmlns:p14="http://schemas.microsoft.com/office/powerpoint/2010/main" val="717101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a typeface="Calibri" panose="020F0502020204030204" pitchFamily="34" charset="0"/>
              </a:rPr>
              <a:t>Worker management </a:t>
            </a:r>
            <a:r>
              <a:rPr lang="en-GB" b="0" dirty="0">
                <a:ea typeface="Calibri" panose="020F0502020204030204" pitchFamily="34" charset="0"/>
              </a:rPr>
              <a:t>systems gather data through a large variety of digital technologies, often in real-time, from the workspace, workers, and the work they </a:t>
            </a:r>
            <a:r>
              <a:rPr lang="en-GB" dirty="0">
                <a:ea typeface="Calibri" panose="020F0502020204030204" pitchFamily="34" charset="0"/>
              </a:rPr>
              <a:t>do. The data is then </a:t>
            </a:r>
            <a:r>
              <a:rPr lang="en-US" dirty="0">
                <a:ea typeface="Calibri" panose="020F0502020204030204" pitchFamily="34" charset="0"/>
              </a:rPr>
              <a:t>processed by algorithms or AI, which draw unprecedented inferences </a:t>
            </a:r>
            <a:r>
              <a:rPr lang="en-GB" dirty="0">
                <a:latin typeface="Arial" panose="020B0604020202020204" pitchFamily="34" charset="0"/>
                <a:cs typeface="Arial" panose="020B0604020202020204" pitchFamily="34" charset="0"/>
              </a:rPr>
              <a:t>that allow to make recommendations, predictions, and decisions on worker management. These are then communicated to other digital systems (automated decision-making process – subject to regulation) or human actors (semi-automated decision-making process) - </a:t>
            </a:r>
            <a:r>
              <a:rPr lang="en-GB" dirty="0">
                <a:ea typeface="Calibri" panose="020F0502020204030204" pitchFamily="34" charset="0"/>
              </a:rPr>
              <a:t>such as HR managers, employers, line managers, sometimes workers - </a:t>
            </a:r>
            <a:r>
              <a:rPr lang="en-GB" dirty="0">
                <a:latin typeface="Arial" panose="020B0604020202020204" pitchFamily="34" charset="0"/>
                <a:cs typeface="Arial" panose="020B0604020202020204" pitchFamily="34" charset="0"/>
              </a:rPr>
              <a:t>that act upon them to manage workers with the objective to improve work organisation, productivity, HR management, worker performance, worker motivation, and possibly worker safety, health, and well-being.</a:t>
            </a:r>
            <a:r>
              <a:rPr lang="it-IT" i="1" dirty="0">
                <a:ea typeface="Calibri" panose="020F0502020204030204" pitchFamily="34" charset="0"/>
              </a:rPr>
              <a:t> </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rgbClr val="003399"/>
              </a:solidFill>
            </a:endParaRPr>
          </a:p>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3</a:t>
            </a:fld>
            <a:endParaRPr lang="en-GB"/>
          </a:p>
        </p:txBody>
      </p:sp>
    </p:spTree>
    <p:extLst>
      <p:ext uri="{BB962C8B-B14F-4D97-AF65-F5344CB8AC3E}">
        <p14:creationId xmlns:p14="http://schemas.microsoft.com/office/powerpoint/2010/main" val="2643477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dirty="0">
                <a:cs typeface="Arial" panose="020B0604020202020204" pitchFamily="34" charset="0"/>
              </a:rPr>
              <a:t>Example 1: AI tool measures how quickly workers complete tasks and suggests ways to speed them up.</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cs typeface="Arial" panose="020B0604020202020204" pitchFamily="34" charset="0"/>
              </a:rPr>
              <a:t>Example 2: AI tool forecasts customer demand based on the weather forecast. It provides recommendations on how many workers should be in the shift, and on who should be scheduled for a particular task based on skills and experience.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p:cNvSpPr>
            <a:spLocks noGrp="1"/>
          </p:cNvSpPr>
          <p:nvPr>
            <p:ph type="sldNum" sz="quarter" idx="10"/>
          </p:nvPr>
        </p:nvSpPr>
        <p:spPr/>
        <p:txBody>
          <a:bodyPr/>
          <a:lstStyle/>
          <a:p>
            <a:fld id="{955349F1-900B-4850-AD35-DCDA59EBF816}" type="slidenum">
              <a:rPr lang="en-GB" smtClean="0"/>
              <a:t>4</a:t>
            </a:fld>
            <a:endParaRPr lang="en-GB"/>
          </a:p>
        </p:txBody>
      </p:sp>
    </p:spTree>
    <p:extLst>
      <p:ext uri="{BB962C8B-B14F-4D97-AF65-F5344CB8AC3E}">
        <p14:creationId xmlns:p14="http://schemas.microsoft.com/office/powerpoint/2010/main" val="1536248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Calibri"/>
                <a:cs typeface="Calibri"/>
              </a:rPr>
              <a:t>Source: </a:t>
            </a:r>
            <a:r>
              <a:rPr lang="en-GB" dirty="0"/>
              <a:t>EU-OSHA, ‘OSH Pulse – Occupational safety and health in post-pandemic workplaces’, 2022 (</a:t>
            </a:r>
            <a:r>
              <a:rPr lang="en-GB" dirty="0">
                <a:hlinkClick r:id="rId3"/>
              </a:rPr>
              <a:t>https://osha.europa.eu/en/facts-and-figures/osh-pulse-occupational-safety-and-health-post-pandemic-workplaces</a:t>
            </a:r>
            <a:r>
              <a:rPr lang="en-GB" dirty="0"/>
              <a:t>).</a:t>
            </a:r>
            <a:endParaRPr lang="en-GB" dirty="0">
              <a:ea typeface="Calibri"/>
              <a:cs typeface="Calibri"/>
            </a:endParaRPr>
          </a:p>
          <a:p>
            <a:endParaRPr lang="en-GB" dirty="0"/>
          </a:p>
          <a:p>
            <a:r>
              <a:rPr lang="en-GB" dirty="0"/>
              <a:t>EU-OSHA commissioned the ‘Flash Eurobarometer – OSH Pulse’ survey with the aim of gaining insights into the state of occupational safety and health (OSH) in post-pandemic workplaces.</a:t>
            </a:r>
            <a:endParaRPr lang="en-GB" dirty="0">
              <a:ea typeface="Calibri"/>
              <a:cs typeface="Calibri"/>
            </a:endParaRPr>
          </a:p>
          <a:p>
            <a:endParaRPr lang="en-GB" dirty="0"/>
          </a:p>
          <a:p>
            <a:r>
              <a:rPr lang="en-GB" dirty="0"/>
              <a:t>A representative sample of more than 27,000 employed workers were interviewed in April and May 2022 in all EU countries, plus Iceland and Norway. They were asked about the mental and physical health stresses they face and the importance of OSH measures in their workplace.</a:t>
            </a:r>
            <a:endParaRPr lang="en-GB" dirty="0">
              <a:ea typeface="Calibri"/>
              <a:cs typeface="Calibri"/>
            </a:endParaRPr>
          </a:p>
          <a:p>
            <a:endParaRPr lang="en-GB" dirty="0"/>
          </a:p>
          <a:p>
            <a:r>
              <a:rPr lang="en-GB" dirty="0"/>
              <a:t>The survey also asked about the work-related use of digital technologies and its impact on workers’ well-being.</a:t>
            </a:r>
            <a:endParaRPr lang="en-GB" dirty="0">
              <a:ea typeface="Calibri"/>
              <a:cs typeface="Calibri"/>
            </a:endParaRPr>
          </a:p>
          <a:p>
            <a:endParaRPr lang="en-GB" dirty="0"/>
          </a:p>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5</a:t>
            </a:fld>
            <a:endParaRPr lang="en-GB"/>
          </a:p>
        </p:txBody>
      </p:sp>
    </p:spTree>
    <p:extLst>
      <p:ext uri="{BB962C8B-B14F-4D97-AF65-F5344CB8AC3E}">
        <p14:creationId xmlns:p14="http://schemas.microsoft.com/office/powerpoint/2010/main" val="13327576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70652"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According to </a:t>
            </a:r>
            <a:r>
              <a:rPr lang="en-GB" b="0" dirty="0">
                <a:latin typeface="Arial" panose="020B0604020202020204" pitchFamily="34" charset="0"/>
                <a:cs typeface="Arial" panose="020B0604020202020204" pitchFamily="34" charset="0"/>
              </a:rPr>
              <a:t>EU-OSHA’s research, l</a:t>
            </a:r>
            <a:r>
              <a:rPr lang="en-GB" b="0" dirty="0">
                <a:solidFill>
                  <a:srgbClr val="C00000"/>
                </a:solidFill>
                <a:latin typeface="Arial" panose="020B0604020202020204" pitchFamily="34" charset="0"/>
                <a:cs typeface="Arial" panose="020B0604020202020204" pitchFamily="34" charset="0"/>
              </a:rPr>
              <a:t>arger companies are more likely to employ technologies related to AIWM than smaller workplaces </a:t>
            </a:r>
            <a:r>
              <a:rPr lang="en-GB" b="0" dirty="0">
                <a:latin typeface="Arial" panose="020B0604020202020204" pitchFamily="34" charset="0"/>
                <a:cs typeface="Arial" panose="020B0604020202020204" pitchFamily="34" charset="0"/>
              </a:rPr>
              <a:t>due to their need to manage, and often control, a large workforce. </a:t>
            </a:r>
          </a:p>
          <a:p>
            <a:pPr marL="0" marR="0" lvl="0" indent="0" algn="l" defTabSz="970652" rtl="0" eaLnBrk="1" fontAlgn="auto" latinLnBrk="0" hangingPunct="1">
              <a:lnSpc>
                <a:spcPct val="100000"/>
              </a:lnSpc>
              <a:spcBef>
                <a:spcPts val="0"/>
              </a:spcBef>
              <a:spcAft>
                <a:spcPts val="0"/>
              </a:spcAft>
              <a:buClrTx/>
              <a:buSzTx/>
              <a:buFontTx/>
              <a:buNone/>
              <a:tabLst/>
              <a:defRPr/>
            </a:pPr>
            <a:endParaRPr lang="en-GB" b="0" dirty="0">
              <a:latin typeface="Arial" panose="020B0604020202020204" pitchFamily="34" charset="0"/>
              <a:cs typeface="Arial" panose="020B0604020202020204" pitchFamily="34" charset="0"/>
            </a:endParaRPr>
          </a:p>
          <a:p>
            <a:pPr marL="0" marR="0" lvl="0" indent="0" algn="l" defTabSz="970652" rtl="0" eaLnBrk="1" fontAlgn="auto" latinLnBrk="0" hangingPunct="1">
              <a:lnSpc>
                <a:spcPct val="100000"/>
              </a:lnSpc>
              <a:spcBef>
                <a:spcPts val="0"/>
              </a:spcBef>
              <a:spcAft>
                <a:spcPts val="0"/>
              </a:spcAft>
              <a:buClrTx/>
              <a:buSzTx/>
              <a:buFontTx/>
              <a:buNone/>
              <a:tabLst/>
              <a:defRPr/>
            </a:pPr>
            <a:r>
              <a:rPr lang="en-GB" b="0" dirty="0">
                <a:latin typeface="Arial" panose="020B0604020202020204" pitchFamily="34" charset="0"/>
                <a:cs typeface="Arial" panose="020B0604020202020204" pitchFamily="34" charset="0"/>
              </a:rPr>
              <a:t>AIWM seems to be more frequently used in sectors where jobs have a lot of manual or repetitive tasks that are routine in nature. </a:t>
            </a:r>
          </a:p>
          <a:p>
            <a:pPr marL="0" marR="0" lvl="0" indent="0" algn="l" defTabSz="970652" rtl="0" eaLnBrk="1" fontAlgn="auto" latinLnBrk="0" hangingPunct="1">
              <a:lnSpc>
                <a:spcPct val="100000"/>
              </a:lnSpc>
              <a:spcBef>
                <a:spcPts val="0"/>
              </a:spcBef>
              <a:spcAft>
                <a:spcPts val="0"/>
              </a:spcAft>
              <a:buClrTx/>
              <a:buSzTx/>
              <a:buFontTx/>
              <a:buNone/>
              <a:tabLst/>
              <a:defRPr/>
            </a:pPr>
            <a:endParaRPr lang="en-GB" b="0" dirty="0">
              <a:latin typeface="Arial" panose="020B0604020202020204" pitchFamily="34" charset="0"/>
              <a:cs typeface="Arial" panose="020B0604020202020204" pitchFamily="34" charset="0"/>
            </a:endParaRPr>
          </a:p>
          <a:p>
            <a:pPr marL="0" marR="0" lvl="0" indent="0" algn="l" defTabSz="970652" rtl="0" eaLnBrk="1" fontAlgn="auto" latinLnBrk="0" hangingPunct="1">
              <a:lnSpc>
                <a:spcPct val="100000"/>
              </a:lnSpc>
              <a:spcBef>
                <a:spcPts val="0"/>
              </a:spcBef>
              <a:spcAft>
                <a:spcPts val="0"/>
              </a:spcAft>
              <a:buClrTx/>
              <a:buSzTx/>
              <a:buFontTx/>
              <a:buNone/>
              <a:tabLst/>
              <a:defRPr/>
            </a:pPr>
            <a:r>
              <a:rPr lang="en-GB" b="0" dirty="0">
                <a:latin typeface="Arial" panose="020B0604020202020204" pitchFamily="34" charset="0"/>
                <a:cs typeface="Arial" panose="020B0604020202020204" pitchFamily="34" charset="0"/>
              </a:rPr>
              <a:t>AIWM is more frequently used on blue-collar workers who have a lot of routine tasks – for example in </a:t>
            </a:r>
            <a:r>
              <a:rPr lang="en-GB" sz="1200" b="0" dirty="0">
                <a:latin typeface="Arial" panose="020B0604020202020204" pitchFamily="34" charset="0"/>
                <a:cs typeface="Arial" panose="020B0604020202020204" pitchFamily="34" charset="0"/>
              </a:rPr>
              <a:t>transportation and warehousing, manufacturing, healthcare, professional cleaning, etc.</a:t>
            </a:r>
          </a:p>
          <a:p>
            <a:pPr marL="0" marR="0" lvl="0" indent="0" algn="l" defTabSz="970652" rtl="0" eaLnBrk="1" fontAlgn="auto" latinLnBrk="0" hangingPunct="1">
              <a:lnSpc>
                <a:spcPct val="100000"/>
              </a:lnSpc>
              <a:spcBef>
                <a:spcPts val="0"/>
              </a:spcBef>
              <a:spcAft>
                <a:spcPts val="0"/>
              </a:spcAft>
              <a:buClrTx/>
              <a:buSzTx/>
              <a:buFontTx/>
              <a:buNone/>
              <a:tabLst/>
              <a:defRPr/>
            </a:pPr>
            <a:r>
              <a:rPr lang="en-GB" sz="1200" b="0" dirty="0">
                <a:latin typeface="Arial" panose="020B0604020202020204" pitchFamily="34" charset="0"/>
                <a:cs typeface="Arial" panose="020B0604020202020204" pitchFamily="34" charset="0"/>
              </a:rPr>
              <a:t> </a:t>
            </a:r>
          </a:p>
          <a:p>
            <a:pPr defTabSz="970652">
              <a:defRPr/>
            </a:pPr>
            <a:r>
              <a:rPr lang="en-GB" b="0" dirty="0">
                <a:latin typeface="Arial" panose="020B0604020202020204" pitchFamily="34" charset="0"/>
                <a:cs typeface="Arial" panose="020B0604020202020204" pitchFamily="34" charset="0"/>
              </a:rPr>
              <a:t>However, white-collar jobs, especially those that involve more routine tasks, are also subject to AIWM. This includes, for example, individuals working in banking, call centres, teleworkers, etc.</a:t>
            </a:r>
          </a:p>
        </p:txBody>
      </p:sp>
      <p:sp>
        <p:nvSpPr>
          <p:cNvPr id="4" name="Slide Number Placeholder 3"/>
          <p:cNvSpPr>
            <a:spLocks noGrp="1"/>
          </p:cNvSpPr>
          <p:nvPr>
            <p:ph type="sldNum" sz="quarter" idx="10"/>
          </p:nvPr>
        </p:nvSpPr>
        <p:spPr/>
        <p:txBody>
          <a:bodyPr/>
          <a:lstStyle/>
          <a:p>
            <a:fld id="{955349F1-900B-4850-AD35-DCDA59EBF816}" type="slidenum">
              <a:rPr lang="en-GB" smtClean="0"/>
              <a:t>6</a:t>
            </a:fld>
            <a:endParaRPr lang="en-GB"/>
          </a:p>
        </p:txBody>
      </p:sp>
    </p:spTree>
    <p:extLst>
      <p:ext uri="{BB962C8B-B14F-4D97-AF65-F5344CB8AC3E}">
        <p14:creationId xmlns:p14="http://schemas.microsoft.com/office/powerpoint/2010/main" val="4175701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it-IT" dirty="0">
                <a:effectLst/>
              </a:rPr>
              <a:t>Source:</a:t>
            </a:r>
            <a:r>
              <a:rPr lang="it-IT" dirty="0"/>
              <a:t> </a:t>
            </a:r>
            <a:r>
              <a:rPr lang="en-GB" dirty="0"/>
              <a:t>EU-OSHA, ‘Third European Survey of Enterprises on New and Emerging Risks’ (ESENER 3), 2019. Available at: </a:t>
            </a:r>
            <a:r>
              <a:rPr lang="en-GB" u="sng" dirty="0"/>
              <a:t>https://osha.europa.eu/en/publications/esener-2019-overview-report-how-european-workplaces-manage-safety-and-health</a:t>
            </a:r>
          </a:p>
          <a:p>
            <a:endParaRPr lang="en-US" dirty="0"/>
          </a:p>
          <a:p>
            <a:r>
              <a:rPr lang="en-GB" dirty="0">
                <a:latin typeface="Arial"/>
                <a:ea typeface="SimSun"/>
                <a:cs typeface="Arial"/>
              </a:rPr>
              <a:t>Weighted data (weight: </a:t>
            </a:r>
            <a:r>
              <a:rPr lang="en-GB" dirty="0" err="1">
                <a:latin typeface="Arial"/>
                <a:ea typeface="SimSun"/>
                <a:cs typeface="Arial"/>
              </a:rPr>
              <a:t>estex</a:t>
            </a:r>
            <a:r>
              <a:rPr lang="en-GB" dirty="0">
                <a:latin typeface="Arial"/>
                <a:ea typeface="SimSun"/>
                <a:cs typeface="Arial"/>
              </a:rPr>
              <a:t>)</a:t>
            </a:r>
            <a:endParaRPr lang="el-GR" dirty="0">
              <a:latin typeface="Arial"/>
              <a:ea typeface="SimSun"/>
              <a:cs typeface="Arial"/>
            </a:endParaRPr>
          </a:p>
        </p:txBody>
      </p:sp>
      <p:sp>
        <p:nvSpPr>
          <p:cNvPr id="4" name="Θέση αριθμού διαφάνειας 3"/>
          <p:cNvSpPr>
            <a:spLocks noGrp="1"/>
          </p:cNvSpPr>
          <p:nvPr>
            <p:ph type="sldNum" sz="quarter" idx="10"/>
          </p:nvPr>
        </p:nvSpPr>
        <p:spPr/>
        <p:txBody>
          <a:bodyPr/>
          <a:lstStyle/>
          <a:p>
            <a:fld id="{493DD4C7-C698-4A80-B76C-A9FD89019653}" type="slidenum">
              <a:rPr lang="en-GB" smtClean="0"/>
              <a:t>7</a:t>
            </a:fld>
            <a:endParaRPr lang="en-GB"/>
          </a:p>
        </p:txBody>
      </p:sp>
    </p:spTree>
    <p:extLst>
      <p:ext uri="{BB962C8B-B14F-4D97-AF65-F5344CB8AC3E}">
        <p14:creationId xmlns:p14="http://schemas.microsoft.com/office/powerpoint/2010/main" val="601767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Calibri"/>
                <a:cs typeface="Calibri"/>
              </a:rPr>
              <a:t>Source: </a:t>
            </a:r>
            <a:r>
              <a:rPr lang="en-GB" dirty="0"/>
              <a:t>EU-OSHA, ‘OSH Pulse – Occupational safety and health in post-pandemic workplaces’, 2022 (</a:t>
            </a:r>
            <a:r>
              <a:rPr lang="en-GB" dirty="0">
                <a:hlinkClick r:id="rId3"/>
              </a:rPr>
              <a:t>https://osha.europa.eu/en/facts-and-figures/osh-pulse-occupational-safety-and-health-post-pandemic-workplaces</a:t>
            </a:r>
            <a:r>
              <a:rPr lang="en-GB" dirty="0"/>
              <a:t>).</a:t>
            </a:r>
            <a:endParaRPr lang="en-GB" dirty="0">
              <a:ea typeface="Calibri"/>
              <a:cs typeface="Calibri"/>
            </a:endParaRPr>
          </a:p>
          <a:p>
            <a:endParaRPr lang="en-GB" dirty="0"/>
          </a:p>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8</a:t>
            </a:fld>
            <a:endParaRPr lang="en-GB"/>
          </a:p>
        </p:txBody>
      </p:sp>
    </p:spTree>
    <p:extLst>
      <p:ext uri="{BB962C8B-B14F-4D97-AF65-F5344CB8AC3E}">
        <p14:creationId xmlns:p14="http://schemas.microsoft.com/office/powerpoint/2010/main" val="2888697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Constant monitoring, direction and control result in increased micromanagement, which is a known risk factor contributing to work-related stress. Increased performance monitoring and rating are also used to nudge and penalise/discipline workers.</a:t>
            </a:r>
          </a:p>
          <a:p>
            <a:endParaRPr lang="en-GB" sz="1800" dirty="0">
              <a:effectLst/>
              <a:latin typeface="Aptos" panose="020B0004020202020204" pitchFamily="34" charset="0"/>
              <a:ea typeface="Aptos" panose="020B0004020202020204" pitchFamily="34" charset="0"/>
              <a:cs typeface="Aptos" panose="020B0004020202020204" pitchFamily="34" charset="0"/>
            </a:endParaRPr>
          </a:p>
          <a:p>
            <a:r>
              <a:rPr lang="en-GB" sz="1800" dirty="0">
                <a:effectLst/>
                <a:latin typeface="Aptos" panose="020B0004020202020204" pitchFamily="34" charset="0"/>
                <a:ea typeface="Aptos" panose="020B0004020202020204" pitchFamily="34" charset="0"/>
                <a:cs typeface="Aptos" panose="020B0004020202020204" pitchFamily="34" charset="0"/>
              </a:rPr>
              <a:t>According to ESENER-2019, increased work intensity or time pressure is the impact on workers’ safety and health most discussed by establishments using digital technologies to monitor workers’ performance</a:t>
            </a:r>
            <a:r>
              <a:rPr lang="en-US" sz="1200" b="0" dirty="0"/>
              <a:t>. A</a:t>
            </a:r>
            <a:r>
              <a:rPr lang="en-GB" sz="1200" dirty="0"/>
              <a:t>s  a consequence, workers may be unable to take (mini-)breaks when needed, resulting in stress, fatigue, and increased risks of accidents, musculoskeletal disorders, etc.</a:t>
            </a:r>
          </a:p>
          <a:p>
            <a:endParaRPr lang="en-GB" sz="1200" dirty="0"/>
          </a:p>
          <a:p>
            <a:r>
              <a:rPr lang="en-GB" sz="1200" dirty="0"/>
              <a:t>Reduced human interactions: managers play a key role in mitigating stress in jobs with high demands and low job control (</a:t>
            </a:r>
            <a:r>
              <a:rPr lang="en-GB" sz="1200" dirty="0" err="1"/>
              <a:t>Karasek’s</a:t>
            </a:r>
            <a:r>
              <a:rPr lang="en-GB" sz="1200" dirty="0"/>
              <a:t> </a:t>
            </a:r>
            <a:r>
              <a:rPr lang="en-GB" sz="1800" dirty="0">
                <a:solidFill>
                  <a:srgbClr val="000000"/>
                </a:solidFill>
                <a:effectLst/>
                <a:latin typeface="Calibri" panose="020F0502020204030204" pitchFamily="34" charset="0"/>
                <a:ea typeface="Calibri" panose="020F0502020204030204" pitchFamily="34" charset="0"/>
              </a:rPr>
              <a:t>Job-Demand-Control </a:t>
            </a:r>
            <a:r>
              <a:rPr lang="en-GB" sz="1200" dirty="0"/>
              <a:t>model).</a:t>
            </a:r>
          </a:p>
          <a:p>
            <a:endParaRPr lang="en-GB" sz="1200" dirty="0"/>
          </a:p>
          <a:p>
            <a:pPr algn="just">
              <a:spcBef>
                <a:spcPts val="1350"/>
              </a:spcBef>
            </a:pPr>
            <a:r>
              <a:rPr lang="en-GB" sz="1200" dirty="0"/>
              <a:t>The lack of transparency on how AIWM works and is used results in an imbalance of information and power, making workers´ participation very difficult in practice. AIWM should be designed, implemented and managed in a transparent, </a:t>
            </a:r>
            <a:r>
              <a:rPr lang="en-US" sz="1200" dirty="0"/>
              <a:t>understandable, and empowering way guaranteeing </a:t>
            </a:r>
            <a:r>
              <a:rPr lang="en-GB" sz="1200" dirty="0"/>
              <a:t>workers’ equal access to information and participation. </a:t>
            </a:r>
          </a:p>
          <a:p>
            <a:pPr algn="just">
              <a:spcBef>
                <a:spcPts val="1350"/>
              </a:spcBef>
            </a:pPr>
            <a:endParaRPr lang="en-GB" sz="1200" dirty="0">
              <a:solidFill>
                <a:schemeClr val="tx1"/>
              </a:solidFill>
              <a:latin typeface="Arial" panose="020B0604020202020204" pitchFamily="34" charset="0"/>
              <a:cs typeface="Arial" panose="020B0604020202020204" pitchFamily="34" charset="0"/>
            </a:endParaRPr>
          </a:p>
          <a:p>
            <a:pPr marL="0" marR="0" lvl="0" indent="0" algn="l" defTabSz="342900" rtl="0" eaLnBrk="1" fontAlgn="auto" latinLnBrk="0" hangingPunct="1">
              <a:lnSpc>
                <a:spcPct val="80000"/>
              </a:lnSpc>
              <a:spcBef>
                <a:spcPts val="450"/>
              </a:spcBef>
              <a:spcAft>
                <a:spcPts val="0"/>
              </a:spcAft>
              <a:buClr>
                <a:schemeClr val="tx2"/>
              </a:buClr>
              <a:buSzTx/>
              <a:buFont typeface="Wingdings" pitchFamily="2" charset="2"/>
              <a:buNone/>
              <a:tabLst/>
              <a:defRPr/>
            </a:pPr>
            <a:r>
              <a:rPr lang="en-GB" sz="1200" dirty="0">
                <a:solidFill>
                  <a:schemeClr val="tx1"/>
                </a:solidFill>
                <a:latin typeface="Arial" panose="020B0604020202020204" pitchFamily="34" charset="0"/>
                <a:cs typeface="Arial" panose="020B0604020202020204" pitchFamily="34" charset="0"/>
              </a:rPr>
              <a:t>OSH outcomes associated with AIWM found in the literature: stress, fatigue, exhaustion, anxiety, burnout, musculoskeletal disorders, cardiovascular disorders, disorders of the urinary system,  accidents.</a:t>
            </a:r>
          </a:p>
          <a:p>
            <a:pPr marL="189000" indent="-189000" defTabSz="342900">
              <a:lnSpc>
                <a:spcPct val="80000"/>
              </a:lnSpc>
              <a:spcBef>
                <a:spcPts val="450"/>
              </a:spcBef>
              <a:buClr>
                <a:schemeClr val="tx2"/>
              </a:buClr>
              <a:buFont typeface="Wingdings" pitchFamily="2" charset="2"/>
              <a:buChar char="§"/>
            </a:pPr>
            <a:endParaRPr lang="en-GB" sz="1200" b="1" dirty="0">
              <a:solidFill>
                <a:schemeClr val="tx2"/>
              </a:solidFill>
            </a:endParaRPr>
          </a:p>
          <a:p>
            <a:endParaRPr lang="en-GB" sz="1200" dirty="0"/>
          </a:p>
          <a:p>
            <a:endParaRPr lang="en-GB" dirty="0"/>
          </a:p>
        </p:txBody>
      </p:sp>
      <p:sp>
        <p:nvSpPr>
          <p:cNvPr id="4" name="Slide Number Placeholder 3"/>
          <p:cNvSpPr>
            <a:spLocks noGrp="1"/>
          </p:cNvSpPr>
          <p:nvPr>
            <p:ph type="sldNum" sz="quarter" idx="10"/>
          </p:nvPr>
        </p:nvSpPr>
        <p:spPr/>
        <p:txBody>
          <a:bodyPr/>
          <a:lstStyle/>
          <a:p>
            <a:fld id="{955349F1-900B-4850-AD35-DCDA59EBF816}" type="slidenum">
              <a:rPr lang="en-GB" smtClean="0"/>
              <a:t>9</a:t>
            </a:fld>
            <a:endParaRPr lang="en-GB"/>
          </a:p>
        </p:txBody>
      </p:sp>
    </p:spTree>
    <p:extLst>
      <p:ext uri="{BB962C8B-B14F-4D97-AF65-F5344CB8AC3E}">
        <p14:creationId xmlns:p14="http://schemas.microsoft.com/office/powerpoint/2010/main" val="30393464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jpg"/><Relationship Id="rId5" Type="http://schemas.openxmlformats.org/officeDocument/2006/relationships/image" Target="../media/image3.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7.jpg"/><Relationship Id="rId5" Type="http://schemas.openxmlformats.org/officeDocument/2006/relationships/image" Target="../media/image3.png"/><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jpg"/><Relationship Id="rId7" Type="http://schemas.openxmlformats.org/officeDocument/2006/relationships/image" Target="file://localhost/Volumes/XRAID/Equipo%20Rojo/EU-OSHA/18-0115%20PPT%20templates%20update/PNG/PORTADA-RESEARCH.png" TargetMode="External"/><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6.png"/><Relationship Id="rId9"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6.png"/><Relationship Id="rId7"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image" Target="../media/image7.jpg"/><Relationship Id="rId9" Type="http://schemas.openxmlformats.org/officeDocument/2006/relationships/image" Target="../media/image19.jpe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20.png"/><Relationship Id="rId5" Type="http://schemas.openxmlformats.org/officeDocument/2006/relationships/image" Target="../media/image3.png"/><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5.jp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4.xml"/><Relationship Id="rId6" Type="http://schemas.openxmlformats.org/officeDocument/2006/relationships/image" Target="../media/image7.jpg"/><Relationship Id="rId5" Type="http://schemas.openxmlformats.org/officeDocument/2006/relationships/image" Target="../media/image3.png"/><Relationship Id="rId4" Type="http://schemas.openxmlformats.org/officeDocument/2006/relationships/image" Target="../media/image6.png"/><Relationship Id="rId9" Type="http://schemas.openxmlformats.org/officeDocument/2006/relationships/image" Target="../media/image2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4.xml"/><Relationship Id="rId6" Type="http://schemas.openxmlformats.org/officeDocument/2006/relationships/image" Target="../media/image20.png"/><Relationship Id="rId5" Type="http://schemas.openxmlformats.org/officeDocument/2006/relationships/image" Target="../media/image3.png"/><Relationship Id="rId4" Type="http://schemas.openxmlformats.org/officeDocument/2006/relationships/image" Target="../media/image6.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7"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20" name="imagen-portada-EUOSHA-2013-16-9.png"/>
          <p:cNvPicPr>
            <a:picLocks noChangeAspect="1"/>
          </p:cNvPicPr>
          <p:nvPr/>
        </p:nvPicPr>
        <p:blipFill>
          <a:blip r:embed="rId6">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spTree>
    <p:extLst>
      <p:ext uri="{BB962C8B-B14F-4D97-AF65-F5344CB8AC3E}">
        <p14:creationId xmlns:p14="http://schemas.microsoft.com/office/powerpoint/2010/main" val="1554410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4174997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999725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239556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7"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20" name="imagen-portada-EUOSHA-2013-16-9.png"/>
          <p:cNvPicPr>
            <a:picLocks noChangeAspect="1"/>
          </p:cNvPicPr>
          <p:nvPr/>
        </p:nvPicPr>
        <p:blipFill>
          <a:blip r:embed="rId6">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pic>
        <p:nvPicPr>
          <p:cNvPr id="3" name="Picture 2">
            <a:extLst>
              <a:ext uri="{FF2B5EF4-FFF2-40B4-BE49-F238E27FC236}">
                <a16:creationId xmlns:a16="http://schemas.microsoft.com/office/drawing/2014/main" id="{269BEED7-E7F7-3DDB-8053-55FB4F0EA07F}"/>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24136450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783470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4" name="PORTADA-RESEARCH.png" descr="/Volumes/XRAID/Equipo Rojo/EU-OSHA/18-0115 PPT templates update/PNG/PORTADA-RESEARCH.png">
            <a:extLst>
              <a:ext uri="{FF2B5EF4-FFF2-40B4-BE49-F238E27FC236}">
                <a16:creationId xmlns:a16="http://schemas.microsoft.com/office/drawing/2014/main" id="{77E6E926-DF81-56E4-7960-21EB62553B4B}"/>
              </a:ext>
            </a:extLst>
          </p:cNvPr>
          <p:cNvPicPr>
            <a:picLocks/>
          </p:cNvPicPr>
          <p:nvPr userDrawn="1"/>
        </p:nvPicPr>
        <p:blipFill>
          <a:blip r:embed="rId6" r:link="rId7" cstate="email">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pic>
        <p:nvPicPr>
          <p:cNvPr id="6" name="Bild 2" descr="111004_EU-OSHA_PPT_Corporate logo.png">
            <a:extLst>
              <a:ext uri="{FF2B5EF4-FFF2-40B4-BE49-F238E27FC236}">
                <a16:creationId xmlns:a16="http://schemas.microsoft.com/office/drawing/2014/main" id="{836BEDC8-6D76-A2A3-E73D-08BA66B75225}"/>
              </a:ext>
            </a:extLst>
          </p:cNvPr>
          <p:cNvPicPr>
            <a:picLocks noChangeAspect="1"/>
          </p:cNvPicPr>
          <p:nvPr userDrawn="1"/>
        </p:nvPicPr>
        <p:blipFill>
          <a:blip r:embed="rId8" cstate="email">
            <a:extLst>
              <a:ext uri="{28A0092B-C50C-407E-A947-70E740481C1C}">
                <a14:useLocalDpi xmlns:a14="http://schemas.microsoft.com/office/drawing/2010/main"/>
              </a:ext>
            </a:extLst>
          </a:blip>
          <a:srcRect/>
          <a:stretch>
            <a:fillRect/>
          </a:stretch>
        </p:blipFill>
        <p:spPr bwMode="auto">
          <a:xfrm>
            <a:off x="444501" y="4131469"/>
            <a:ext cx="959147" cy="542925"/>
          </a:xfrm>
          <a:prstGeom prst="rect">
            <a:avLst/>
          </a:prstGeom>
          <a:noFill/>
          <a:ln w="9525">
            <a:noFill/>
            <a:miter lim="800000"/>
            <a:headEnd/>
            <a:tailEnd/>
          </a:ln>
        </p:spPr>
      </p:pic>
      <p:pic>
        <p:nvPicPr>
          <p:cNvPr id="7" name="Bild 4" descr="111004_EU-OSHA_PPT_EU logo.png">
            <a:extLst>
              <a:ext uri="{FF2B5EF4-FFF2-40B4-BE49-F238E27FC236}">
                <a16:creationId xmlns:a16="http://schemas.microsoft.com/office/drawing/2014/main" id="{CA7C11B4-B0C3-A3D8-DB32-61891DDB3105}"/>
              </a:ext>
            </a:extLst>
          </p:cNvPr>
          <p:cNvPicPr>
            <a:picLocks noChangeAspect="1"/>
          </p:cNvPicPr>
          <p:nvPr userDrawn="1"/>
        </p:nvPicPr>
        <p:blipFill>
          <a:blip r:embed="rId9" cstate="email">
            <a:extLst>
              <a:ext uri="{28A0092B-C50C-407E-A947-70E740481C1C}">
                <a14:useLocalDpi xmlns:a14="http://schemas.microsoft.com/office/drawing/2010/main"/>
              </a:ext>
            </a:extLst>
          </a:blip>
          <a:srcRect/>
          <a:stretch>
            <a:fillRect/>
          </a:stretch>
        </p:blipFill>
        <p:spPr bwMode="auto">
          <a:xfrm>
            <a:off x="7723909" y="4431506"/>
            <a:ext cx="372491" cy="242888"/>
          </a:xfrm>
          <a:prstGeom prst="rect">
            <a:avLst/>
          </a:prstGeom>
          <a:noFill/>
          <a:ln w="9525">
            <a:noFill/>
            <a:miter lim="800000"/>
            <a:headEnd/>
            <a:tailEnd/>
          </a:ln>
        </p:spPr>
      </p:pic>
      <p:sp>
        <p:nvSpPr>
          <p:cNvPr id="8" name="Textplatzhalter 2">
            <a:extLst>
              <a:ext uri="{FF2B5EF4-FFF2-40B4-BE49-F238E27FC236}">
                <a16:creationId xmlns:a16="http://schemas.microsoft.com/office/drawing/2014/main" id="{0B366CF6-3CF0-FA94-1334-0FF7CBA53C07}"/>
              </a:ext>
            </a:extLst>
          </p:cNvPr>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spTree>
    <p:extLst>
      <p:ext uri="{BB962C8B-B14F-4D97-AF65-F5344CB8AC3E}">
        <p14:creationId xmlns:p14="http://schemas.microsoft.com/office/powerpoint/2010/main" val="26047314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p:nvSpPr>
        <p:spPr>
          <a:xfrm>
            <a:off x="1788820" y="1172240"/>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5" name="TextBox 4">
            <a:extLst>
              <a:ext uri="{FF2B5EF4-FFF2-40B4-BE49-F238E27FC236}">
                <a16:creationId xmlns:a16="http://schemas.microsoft.com/office/drawing/2014/main" id="{4EEE7BA3-4942-449E-A769-C5E46CB57CAC}"/>
              </a:ext>
            </a:extLst>
          </p:cNvPr>
          <p:cNvSpPr txBox="1"/>
          <p:nvPr/>
        </p:nvSpPr>
        <p:spPr>
          <a:xfrm>
            <a:off x="1788820" y="1779662"/>
            <a:ext cx="4968552" cy="369332"/>
          </a:xfrm>
          <a:prstGeom prst="rect">
            <a:avLst/>
          </a:prstGeom>
          <a:noFill/>
        </p:spPr>
        <p:txBody>
          <a:bodyPr wrap="square" rtlCol="0">
            <a:spAutoFit/>
          </a:bodyPr>
          <a:lstStyle/>
          <a:p>
            <a:r>
              <a:rPr lang="en-IE" dirty="0">
                <a:solidFill>
                  <a:schemeClr val="tx2"/>
                </a:solidFill>
                <a:ea typeface="+mj-ea"/>
                <a:cs typeface="Trebuchet MS"/>
              </a:rPr>
              <a:t>@</a:t>
            </a:r>
            <a:r>
              <a:rPr lang="en-IE" dirty="0" err="1">
                <a:solidFill>
                  <a:schemeClr val="tx2"/>
                </a:solidFill>
                <a:ea typeface="+mj-ea"/>
                <a:cs typeface="Trebuchet MS"/>
              </a:rPr>
              <a:t>EuropeanAgencyforSafetyandHealthatWork</a:t>
            </a:r>
            <a:endParaRPr lang="en-GB" dirty="0"/>
          </a:p>
        </p:txBody>
      </p:sp>
      <p:sp>
        <p:nvSpPr>
          <p:cNvPr id="6" name="TextBox 5">
            <a:extLst>
              <a:ext uri="{FF2B5EF4-FFF2-40B4-BE49-F238E27FC236}">
                <a16:creationId xmlns:a16="http://schemas.microsoft.com/office/drawing/2014/main" id="{856C2E16-3193-429C-97E6-9287EAAEC892}"/>
              </a:ext>
            </a:extLst>
          </p:cNvPr>
          <p:cNvSpPr txBox="1"/>
          <p:nvPr/>
        </p:nvSpPr>
        <p:spPr>
          <a:xfrm>
            <a:off x="1787638" y="2387084"/>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7" name="TextBox 6">
            <a:extLst>
              <a:ext uri="{FF2B5EF4-FFF2-40B4-BE49-F238E27FC236}">
                <a16:creationId xmlns:a16="http://schemas.microsoft.com/office/drawing/2014/main" id="{BC0C074C-8E17-42BC-9A7F-290AB4ED31D1}"/>
              </a:ext>
            </a:extLst>
          </p:cNvPr>
          <p:cNvSpPr txBox="1"/>
          <p:nvPr/>
        </p:nvSpPr>
        <p:spPr>
          <a:xfrm>
            <a:off x="1787638" y="2973204"/>
            <a:ext cx="6456770" cy="369332"/>
          </a:xfrm>
          <a:prstGeom prst="rect">
            <a:avLst/>
          </a:prstGeom>
          <a:noFill/>
        </p:spPr>
        <p:txBody>
          <a:bodyPr wrap="square" rtlCol="0">
            <a:spAutoFit/>
          </a:bodyPr>
          <a:lstStyle/>
          <a:p>
            <a:r>
              <a:rPr lang="en-US" dirty="0">
                <a:solidFill>
                  <a:schemeClr val="tx2"/>
                </a:solidFill>
                <a:ea typeface="+mj-ea"/>
                <a:cs typeface="Trebuchet MS"/>
              </a:rPr>
              <a:t>European Agency for Safety and Health at Work (EU-OSHA)</a:t>
            </a:r>
            <a:endParaRPr lang="en-GB" dirty="0"/>
          </a:p>
        </p:txBody>
      </p:sp>
      <p:sp>
        <p:nvSpPr>
          <p:cNvPr id="8" name="TextBox 7">
            <a:extLst>
              <a:ext uri="{FF2B5EF4-FFF2-40B4-BE49-F238E27FC236}">
                <a16:creationId xmlns:a16="http://schemas.microsoft.com/office/drawing/2014/main" id="{6F3D01AA-BE98-440A-BCBA-0FAA32F7ABB8}"/>
              </a:ext>
            </a:extLst>
          </p:cNvPr>
          <p:cNvSpPr txBox="1"/>
          <p:nvPr/>
        </p:nvSpPr>
        <p:spPr>
          <a:xfrm>
            <a:off x="1787638" y="3601928"/>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9" name="TextBox 8">
            <a:extLst>
              <a:ext uri="{FF2B5EF4-FFF2-40B4-BE49-F238E27FC236}">
                <a16:creationId xmlns:a16="http://schemas.microsoft.com/office/drawing/2014/main" id="{E2737896-FBC1-4C16-A372-EE1A905603DB}"/>
              </a:ext>
            </a:extLst>
          </p:cNvPr>
          <p:cNvSpPr txBox="1"/>
          <p:nvPr/>
        </p:nvSpPr>
        <p:spPr>
          <a:xfrm>
            <a:off x="450001" y="85378"/>
            <a:ext cx="3960440" cy="461665"/>
          </a:xfrm>
          <a:prstGeom prst="rect">
            <a:avLst/>
          </a:prstGeom>
          <a:noFill/>
        </p:spPr>
        <p:txBody>
          <a:bodyPr wrap="square" rtlCol="0">
            <a:spAutoFit/>
          </a:bodyPr>
          <a:lstStyle/>
          <a:p>
            <a:r>
              <a:rPr lang="en-IE" sz="2400" b="1" dirty="0">
                <a:solidFill>
                  <a:schemeClr val="tx2"/>
                </a:solidFill>
                <a:ea typeface="+mj-ea"/>
              </a:rPr>
              <a:t>THANK YOU!</a:t>
            </a:r>
            <a:endParaRPr lang="en-GB" sz="2400" b="1" dirty="0"/>
          </a:p>
        </p:txBody>
      </p:sp>
    </p:spTree>
    <p:extLst>
      <p:ext uri="{BB962C8B-B14F-4D97-AF65-F5344CB8AC3E}">
        <p14:creationId xmlns:p14="http://schemas.microsoft.com/office/powerpoint/2010/main" val="8786252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4331387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626561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334410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98896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3895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4864031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3620158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1682557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3140316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3"/>
          <a:srcRect/>
          <a:stretch>
            <a:fillRect/>
          </a:stretch>
        </p:blipFill>
        <p:spPr bwMode="auto">
          <a:xfrm>
            <a:off x="4341457" y="4432842"/>
            <a:ext cx="461083" cy="303608"/>
          </a:xfrm>
          <a:prstGeom prst="rect">
            <a:avLst/>
          </a:prstGeom>
          <a:noFill/>
          <a:ln w="9525">
            <a:noFill/>
            <a:miter lim="800000"/>
            <a:headEnd/>
            <a:tailEnd/>
          </a:ln>
        </p:spPr>
      </p:pic>
      <p:pic>
        <p:nvPicPr>
          <p:cNvPr id="20" name="imagen-portada-EUOSHA-2013-16-9.png"/>
          <p:cNvPicPr>
            <a:picLocks noChangeAspect="1"/>
          </p:cNvPicPr>
          <p:nvPr/>
        </p:nvPicPr>
        <p:blipFill>
          <a:blip r:embed="rId4">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pic>
        <p:nvPicPr>
          <p:cNvPr id="12" name="Picture 11">
            <a:extLst>
              <a:ext uri="{FF2B5EF4-FFF2-40B4-BE49-F238E27FC236}">
                <a16:creationId xmlns:a16="http://schemas.microsoft.com/office/drawing/2014/main" id="{35BFDD9A-7BA7-43A0-B572-C100341D1C4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14" name="Picture 13">
            <a:extLst>
              <a:ext uri="{FF2B5EF4-FFF2-40B4-BE49-F238E27FC236}">
                <a16:creationId xmlns:a16="http://schemas.microsoft.com/office/drawing/2014/main" id="{5C6681CD-C0A2-47B7-9555-F2A5EA5E023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442512" y="0"/>
            <a:ext cx="694508" cy="5209298"/>
          </a:xfrm>
          <a:prstGeom prst="rect">
            <a:avLst/>
          </a:prstGeom>
        </p:spPr>
      </p:pic>
      <p:pic>
        <p:nvPicPr>
          <p:cNvPr id="18" name="Picture 17">
            <a:extLst>
              <a:ext uri="{FF2B5EF4-FFF2-40B4-BE49-F238E27FC236}">
                <a16:creationId xmlns:a16="http://schemas.microsoft.com/office/drawing/2014/main" id="{E233B285-9AAD-4B95-9473-949E39C349C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1524"/>
            <a:ext cx="9144000" cy="2500313"/>
          </a:xfrm>
          <a:prstGeom prst="rect">
            <a:avLst/>
          </a:prstGeom>
        </p:spPr>
      </p:pic>
      <p:pic>
        <p:nvPicPr>
          <p:cNvPr id="21" name="Picture 20">
            <a:extLst>
              <a:ext uri="{FF2B5EF4-FFF2-40B4-BE49-F238E27FC236}">
                <a16:creationId xmlns:a16="http://schemas.microsoft.com/office/drawing/2014/main" id="{009CA904-B0B5-4061-90B9-0FC29CEB707E}"/>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a:stretch/>
        </p:blipFill>
        <p:spPr>
          <a:xfrm>
            <a:off x="8244408" y="0"/>
            <a:ext cx="936104" cy="5143500"/>
          </a:xfrm>
          <a:prstGeom prst="rect">
            <a:avLst/>
          </a:prstGeom>
        </p:spPr>
      </p:pic>
      <p:pic>
        <p:nvPicPr>
          <p:cNvPr id="16" name="Picture 15">
            <a:extLst>
              <a:ext uri="{FF2B5EF4-FFF2-40B4-BE49-F238E27FC236}">
                <a16:creationId xmlns:a16="http://schemas.microsoft.com/office/drawing/2014/main" id="{5A978CC8-6FBE-4675-9992-5A4A8F4C0FA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22292" y="4401676"/>
            <a:ext cx="1309231" cy="334773"/>
          </a:xfrm>
          <a:prstGeom prst="rect">
            <a:avLst/>
          </a:prstGeom>
        </p:spPr>
      </p:pic>
      <p:pic>
        <p:nvPicPr>
          <p:cNvPr id="22" name="Picture 21" descr="A logo of a healthy workplace&#10;&#10;Description automatically generated">
            <a:extLst>
              <a:ext uri="{FF2B5EF4-FFF2-40B4-BE49-F238E27FC236}">
                <a16:creationId xmlns:a16="http://schemas.microsoft.com/office/drawing/2014/main" id="{A08762B3-CC22-4E73-89FA-5D72EF019F5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737166" y="4266054"/>
            <a:ext cx="500262" cy="470395"/>
          </a:xfrm>
          <a:prstGeom prst="rect">
            <a:avLst/>
          </a:prstGeom>
        </p:spPr>
      </p:pic>
    </p:spTree>
    <p:extLst>
      <p:ext uri="{BB962C8B-B14F-4D97-AF65-F5344CB8AC3E}">
        <p14:creationId xmlns:p14="http://schemas.microsoft.com/office/powerpoint/2010/main" val="13519332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2907479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10" name="FONDO-PORTADA-PATRON-EUOSHA-2011-16-9.png" descr="/Volumes/XRAID/Equipo Rojo/EU-OSHA/18-0115 PPT templates update/PNG/FONDO-PORTADA-PATRON-EUOSHA-2011-16-9.png">
            <a:extLst>
              <a:ext uri="{FF2B5EF4-FFF2-40B4-BE49-F238E27FC236}">
                <a16:creationId xmlns:a16="http://schemas.microsoft.com/office/drawing/2014/main" id="{F7E6838B-6674-4D21-9F21-07AD390E11FE}"/>
              </a:ext>
            </a:extLst>
          </p:cNvPr>
          <p:cNvPicPr>
            <a:picLocks noChangeAspect="1"/>
          </p:cNvPicPr>
          <p:nvPr userDrawn="1"/>
        </p:nvPicPr>
        <p:blipFill>
          <a:blip r:embed="rId6" r:link="rId7">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Tree>
    <p:extLst>
      <p:ext uri="{BB962C8B-B14F-4D97-AF65-F5344CB8AC3E}">
        <p14:creationId xmlns:p14="http://schemas.microsoft.com/office/powerpoint/2010/main" val="25486645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p:nvSpPr>
        <p:spPr>
          <a:xfrm>
            <a:off x="1788820" y="1172240"/>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5" name="TextBox 4">
            <a:extLst>
              <a:ext uri="{FF2B5EF4-FFF2-40B4-BE49-F238E27FC236}">
                <a16:creationId xmlns:a16="http://schemas.microsoft.com/office/drawing/2014/main" id="{4EEE7BA3-4942-449E-A769-C5E46CB57CAC}"/>
              </a:ext>
            </a:extLst>
          </p:cNvPr>
          <p:cNvSpPr txBox="1"/>
          <p:nvPr/>
        </p:nvSpPr>
        <p:spPr>
          <a:xfrm>
            <a:off x="1788820" y="1779662"/>
            <a:ext cx="4968552" cy="369332"/>
          </a:xfrm>
          <a:prstGeom prst="rect">
            <a:avLst/>
          </a:prstGeom>
          <a:noFill/>
        </p:spPr>
        <p:txBody>
          <a:bodyPr wrap="square" rtlCol="0">
            <a:spAutoFit/>
          </a:bodyPr>
          <a:lstStyle/>
          <a:p>
            <a:r>
              <a:rPr lang="en-IE" dirty="0">
                <a:solidFill>
                  <a:schemeClr val="tx2"/>
                </a:solidFill>
                <a:ea typeface="+mj-ea"/>
                <a:cs typeface="Trebuchet MS"/>
              </a:rPr>
              <a:t>@</a:t>
            </a:r>
            <a:r>
              <a:rPr lang="en-IE" dirty="0" err="1">
                <a:solidFill>
                  <a:schemeClr val="tx2"/>
                </a:solidFill>
                <a:ea typeface="+mj-ea"/>
                <a:cs typeface="Trebuchet MS"/>
              </a:rPr>
              <a:t>EuropeanAgencyforSafetyandHealthatWork</a:t>
            </a:r>
            <a:endParaRPr lang="en-GB" dirty="0"/>
          </a:p>
        </p:txBody>
      </p:sp>
      <p:sp>
        <p:nvSpPr>
          <p:cNvPr id="6" name="TextBox 5">
            <a:extLst>
              <a:ext uri="{FF2B5EF4-FFF2-40B4-BE49-F238E27FC236}">
                <a16:creationId xmlns:a16="http://schemas.microsoft.com/office/drawing/2014/main" id="{856C2E16-3193-429C-97E6-9287EAAEC892}"/>
              </a:ext>
            </a:extLst>
          </p:cNvPr>
          <p:cNvSpPr txBox="1"/>
          <p:nvPr/>
        </p:nvSpPr>
        <p:spPr>
          <a:xfrm>
            <a:off x="1787638" y="2387084"/>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7" name="TextBox 6">
            <a:extLst>
              <a:ext uri="{FF2B5EF4-FFF2-40B4-BE49-F238E27FC236}">
                <a16:creationId xmlns:a16="http://schemas.microsoft.com/office/drawing/2014/main" id="{BC0C074C-8E17-42BC-9A7F-290AB4ED31D1}"/>
              </a:ext>
            </a:extLst>
          </p:cNvPr>
          <p:cNvSpPr txBox="1"/>
          <p:nvPr/>
        </p:nvSpPr>
        <p:spPr>
          <a:xfrm>
            <a:off x="1787638" y="2973204"/>
            <a:ext cx="6456770" cy="369332"/>
          </a:xfrm>
          <a:prstGeom prst="rect">
            <a:avLst/>
          </a:prstGeom>
          <a:noFill/>
        </p:spPr>
        <p:txBody>
          <a:bodyPr wrap="square" rtlCol="0">
            <a:spAutoFit/>
          </a:bodyPr>
          <a:lstStyle/>
          <a:p>
            <a:r>
              <a:rPr lang="en-US" dirty="0">
                <a:solidFill>
                  <a:schemeClr val="tx2"/>
                </a:solidFill>
                <a:ea typeface="+mj-ea"/>
                <a:cs typeface="Trebuchet MS"/>
              </a:rPr>
              <a:t>European Agency for Safety and Health at Work (EU-OSHA)</a:t>
            </a:r>
            <a:endParaRPr lang="en-GB" dirty="0"/>
          </a:p>
        </p:txBody>
      </p:sp>
      <p:sp>
        <p:nvSpPr>
          <p:cNvPr id="8" name="TextBox 7">
            <a:extLst>
              <a:ext uri="{FF2B5EF4-FFF2-40B4-BE49-F238E27FC236}">
                <a16:creationId xmlns:a16="http://schemas.microsoft.com/office/drawing/2014/main" id="{6F3D01AA-BE98-440A-BCBA-0FAA32F7ABB8}"/>
              </a:ext>
            </a:extLst>
          </p:cNvPr>
          <p:cNvSpPr txBox="1"/>
          <p:nvPr/>
        </p:nvSpPr>
        <p:spPr>
          <a:xfrm>
            <a:off x="1787638" y="3601928"/>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9" name="TextBox 8">
            <a:extLst>
              <a:ext uri="{FF2B5EF4-FFF2-40B4-BE49-F238E27FC236}">
                <a16:creationId xmlns:a16="http://schemas.microsoft.com/office/drawing/2014/main" id="{E2737896-FBC1-4C16-A372-EE1A905603DB}"/>
              </a:ext>
            </a:extLst>
          </p:cNvPr>
          <p:cNvSpPr txBox="1"/>
          <p:nvPr/>
        </p:nvSpPr>
        <p:spPr>
          <a:xfrm>
            <a:off x="450001" y="85378"/>
            <a:ext cx="3960440" cy="461665"/>
          </a:xfrm>
          <a:prstGeom prst="rect">
            <a:avLst/>
          </a:prstGeom>
          <a:noFill/>
        </p:spPr>
        <p:txBody>
          <a:bodyPr wrap="square" rtlCol="0">
            <a:spAutoFit/>
          </a:bodyPr>
          <a:lstStyle/>
          <a:p>
            <a:r>
              <a:rPr lang="en-IE" sz="2400" b="1" dirty="0">
                <a:solidFill>
                  <a:schemeClr val="tx2"/>
                </a:solidFill>
                <a:ea typeface="+mj-ea"/>
              </a:rPr>
              <a:t>THANK YOU!</a:t>
            </a:r>
            <a:endParaRPr lang="en-GB" sz="2400" b="1" dirty="0"/>
          </a:p>
        </p:txBody>
      </p:sp>
    </p:spTree>
    <p:extLst>
      <p:ext uri="{BB962C8B-B14F-4D97-AF65-F5344CB8AC3E}">
        <p14:creationId xmlns:p14="http://schemas.microsoft.com/office/powerpoint/2010/main" val="41049416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600475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spTree>
    <p:extLst>
      <p:ext uri="{BB962C8B-B14F-4D97-AF65-F5344CB8AC3E}">
        <p14:creationId xmlns:p14="http://schemas.microsoft.com/office/powerpoint/2010/main" val="3423340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239545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1802686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69665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31674452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30057306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8064973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2748033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a:xfrm>
            <a:off x="712789" y="1314450"/>
            <a:ext cx="7177087" cy="3086100"/>
          </a:xfrm>
        </p:spPr>
        <p:txBody>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1884CB6-7458-49DC-B060-B44123621A94}" type="slidenum">
              <a:rPr lang="en-GB" altLang="en-US"/>
              <a:pPr>
                <a:defRPr/>
              </a:pPr>
              <a:t>‹#›</a:t>
            </a:fld>
            <a:endParaRPr lang="en-GB" altLang="en-US"/>
          </a:p>
        </p:txBody>
      </p:sp>
    </p:spTree>
    <p:extLst>
      <p:ext uri="{BB962C8B-B14F-4D97-AF65-F5344CB8AC3E}">
        <p14:creationId xmlns:p14="http://schemas.microsoft.com/office/powerpoint/2010/main" val="4395902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7" name="Bild 2"/>
          <p:cNvPicPr>
            <a:picLocks noChangeAspect="1"/>
          </p:cNvPicPr>
          <p:nvPr userDrawn="1"/>
        </p:nvPicPr>
        <p:blipFill>
          <a:blip r:embed="rId3">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20" name="imagen-portada-EUOSHA-2013-16-9.png"/>
          <p:cNvPicPr>
            <a:picLocks noChangeAspect="1"/>
          </p:cNvPicPr>
          <p:nvPr/>
        </p:nvPicPr>
        <p:blipFill>
          <a:blip r:embed="rId6">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pic>
        <p:nvPicPr>
          <p:cNvPr id="12" name="Picture 11">
            <a:extLst>
              <a:ext uri="{FF2B5EF4-FFF2-40B4-BE49-F238E27FC236}">
                <a16:creationId xmlns:a16="http://schemas.microsoft.com/office/drawing/2014/main" id="{35BFDD9A-7BA7-43A0-B572-C100341D1C4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14" name="Picture 13">
            <a:extLst>
              <a:ext uri="{FF2B5EF4-FFF2-40B4-BE49-F238E27FC236}">
                <a16:creationId xmlns:a16="http://schemas.microsoft.com/office/drawing/2014/main" id="{5C6681CD-C0A2-47B7-9555-F2A5EA5E023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442512" y="0"/>
            <a:ext cx="694508" cy="5209298"/>
          </a:xfrm>
          <a:prstGeom prst="rect">
            <a:avLst/>
          </a:prstGeom>
        </p:spPr>
      </p:pic>
      <p:pic>
        <p:nvPicPr>
          <p:cNvPr id="18" name="Picture 17">
            <a:extLst>
              <a:ext uri="{FF2B5EF4-FFF2-40B4-BE49-F238E27FC236}">
                <a16:creationId xmlns:a16="http://schemas.microsoft.com/office/drawing/2014/main" id="{E233B285-9AAD-4B95-9473-949E39C349C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1524"/>
            <a:ext cx="9144000" cy="2500313"/>
          </a:xfrm>
          <a:prstGeom prst="rect">
            <a:avLst/>
          </a:prstGeom>
        </p:spPr>
      </p:pic>
      <p:pic>
        <p:nvPicPr>
          <p:cNvPr id="21" name="Picture 20">
            <a:extLst>
              <a:ext uri="{FF2B5EF4-FFF2-40B4-BE49-F238E27FC236}">
                <a16:creationId xmlns:a16="http://schemas.microsoft.com/office/drawing/2014/main" id="{009CA904-B0B5-4061-90B9-0FC29CEB707E}"/>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l="81899" r="7864"/>
          <a:stretch/>
        </p:blipFill>
        <p:spPr>
          <a:xfrm>
            <a:off x="8244408" y="0"/>
            <a:ext cx="936104" cy="5143500"/>
          </a:xfrm>
          <a:prstGeom prst="rect">
            <a:avLst/>
          </a:prstGeom>
        </p:spPr>
      </p:pic>
    </p:spTree>
    <p:extLst>
      <p:ext uri="{BB962C8B-B14F-4D97-AF65-F5344CB8AC3E}">
        <p14:creationId xmlns:p14="http://schemas.microsoft.com/office/powerpoint/2010/main" val="31949751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93961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userDrawn="1"/>
        </p:nvSpPr>
        <p:spPr>
          <a:xfrm>
            <a:off x="1788820" y="1172240"/>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5" name="TextBox 4">
            <a:extLst>
              <a:ext uri="{FF2B5EF4-FFF2-40B4-BE49-F238E27FC236}">
                <a16:creationId xmlns:a16="http://schemas.microsoft.com/office/drawing/2014/main" id="{4EEE7BA3-4942-449E-A769-C5E46CB57CAC}"/>
              </a:ext>
            </a:extLst>
          </p:cNvPr>
          <p:cNvSpPr txBox="1"/>
          <p:nvPr userDrawn="1"/>
        </p:nvSpPr>
        <p:spPr>
          <a:xfrm>
            <a:off x="1788820" y="1779662"/>
            <a:ext cx="4968552" cy="369332"/>
          </a:xfrm>
          <a:prstGeom prst="rect">
            <a:avLst/>
          </a:prstGeom>
          <a:noFill/>
        </p:spPr>
        <p:txBody>
          <a:bodyPr wrap="square" rtlCol="0">
            <a:spAutoFit/>
          </a:bodyPr>
          <a:lstStyle/>
          <a:p>
            <a:r>
              <a:rPr lang="en-IE" dirty="0">
                <a:solidFill>
                  <a:schemeClr val="tx2"/>
                </a:solidFill>
                <a:ea typeface="+mj-ea"/>
                <a:cs typeface="Trebuchet MS"/>
              </a:rPr>
              <a:t>@</a:t>
            </a:r>
            <a:r>
              <a:rPr lang="en-IE" dirty="0" err="1">
                <a:solidFill>
                  <a:schemeClr val="tx2"/>
                </a:solidFill>
                <a:ea typeface="+mj-ea"/>
                <a:cs typeface="Trebuchet MS"/>
              </a:rPr>
              <a:t>EuropeanAgencyforSafetyandHealthatWork</a:t>
            </a:r>
            <a:endParaRPr lang="en-GB" dirty="0"/>
          </a:p>
        </p:txBody>
      </p:sp>
      <p:sp>
        <p:nvSpPr>
          <p:cNvPr id="6" name="TextBox 5">
            <a:extLst>
              <a:ext uri="{FF2B5EF4-FFF2-40B4-BE49-F238E27FC236}">
                <a16:creationId xmlns:a16="http://schemas.microsoft.com/office/drawing/2014/main" id="{856C2E16-3193-429C-97E6-9287EAAEC892}"/>
              </a:ext>
            </a:extLst>
          </p:cNvPr>
          <p:cNvSpPr txBox="1"/>
          <p:nvPr userDrawn="1"/>
        </p:nvSpPr>
        <p:spPr>
          <a:xfrm>
            <a:off x="1787638" y="2387084"/>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7" name="TextBox 6">
            <a:extLst>
              <a:ext uri="{FF2B5EF4-FFF2-40B4-BE49-F238E27FC236}">
                <a16:creationId xmlns:a16="http://schemas.microsoft.com/office/drawing/2014/main" id="{BC0C074C-8E17-42BC-9A7F-290AB4ED31D1}"/>
              </a:ext>
            </a:extLst>
          </p:cNvPr>
          <p:cNvSpPr txBox="1"/>
          <p:nvPr userDrawn="1"/>
        </p:nvSpPr>
        <p:spPr>
          <a:xfrm>
            <a:off x="1787638" y="2973204"/>
            <a:ext cx="6456770" cy="369332"/>
          </a:xfrm>
          <a:prstGeom prst="rect">
            <a:avLst/>
          </a:prstGeom>
          <a:noFill/>
        </p:spPr>
        <p:txBody>
          <a:bodyPr wrap="square" rtlCol="0">
            <a:spAutoFit/>
          </a:bodyPr>
          <a:lstStyle/>
          <a:p>
            <a:r>
              <a:rPr lang="en-US" dirty="0">
                <a:solidFill>
                  <a:schemeClr val="tx2"/>
                </a:solidFill>
                <a:ea typeface="+mj-ea"/>
                <a:cs typeface="Trebuchet MS"/>
              </a:rPr>
              <a:t>European Agency for Safety and Health at Work (EU-OSHA)</a:t>
            </a:r>
            <a:endParaRPr lang="en-GB" dirty="0"/>
          </a:p>
        </p:txBody>
      </p:sp>
      <p:sp>
        <p:nvSpPr>
          <p:cNvPr id="8" name="TextBox 7">
            <a:extLst>
              <a:ext uri="{FF2B5EF4-FFF2-40B4-BE49-F238E27FC236}">
                <a16:creationId xmlns:a16="http://schemas.microsoft.com/office/drawing/2014/main" id="{6F3D01AA-BE98-440A-BCBA-0FAA32F7ABB8}"/>
              </a:ext>
            </a:extLst>
          </p:cNvPr>
          <p:cNvSpPr txBox="1"/>
          <p:nvPr userDrawn="1"/>
        </p:nvSpPr>
        <p:spPr>
          <a:xfrm>
            <a:off x="1787638" y="3601928"/>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9" name="TextBox 8">
            <a:extLst>
              <a:ext uri="{FF2B5EF4-FFF2-40B4-BE49-F238E27FC236}">
                <a16:creationId xmlns:a16="http://schemas.microsoft.com/office/drawing/2014/main" id="{E2737896-FBC1-4C16-A372-EE1A905603DB}"/>
              </a:ext>
            </a:extLst>
          </p:cNvPr>
          <p:cNvSpPr txBox="1"/>
          <p:nvPr userDrawn="1"/>
        </p:nvSpPr>
        <p:spPr>
          <a:xfrm>
            <a:off x="450001" y="85378"/>
            <a:ext cx="3960440" cy="461665"/>
          </a:xfrm>
          <a:prstGeom prst="rect">
            <a:avLst/>
          </a:prstGeom>
          <a:noFill/>
        </p:spPr>
        <p:txBody>
          <a:bodyPr wrap="square" rtlCol="0">
            <a:spAutoFit/>
          </a:bodyPr>
          <a:lstStyle/>
          <a:p>
            <a:r>
              <a:rPr lang="en-IE" sz="2400" b="1" dirty="0">
                <a:solidFill>
                  <a:schemeClr val="tx2"/>
                </a:solidFill>
                <a:ea typeface="+mj-ea"/>
              </a:rPr>
              <a:t>THANK YOU!</a:t>
            </a:r>
            <a:endParaRPr lang="en-GB" sz="2400" b="1" dirty="0"/>
          </a:p>
        </p:txBody>
      </p:sp>
    </p:spTree>
    <p:extLst>
      <p:ext uri="{BB962C8B-B14F-4D97-AF65-F5344CB8AC3E}">
        <p14:creationId xmlns:p14="http://schemas.microsoft.com/office/powerpoint/2010/main" val="32509657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10" name="FONDO-PORTADA-PATRON-EUOSHA-2011-16-9.png" descr="/Volumes/XRAID/Equipo Rojo/EU-OSHA/18-0115 PPT templates update/PNG/FONDO-PORTADA-PATRON-EUOSHA-2011-16-9.png">
            <a:extLst>
              <a:ext uri="{FF2B5EF4-FFF2-40B4-BE49-F238E27FC236}">
                <a16:creationId xmlns:a16="http://schemas.microsoft.com/office/drawing/2014/main" id="{F7E6838B-6674-4D21-9F21-07AD390E11FE}"/>
              </a:ext>
            </a:extLst>
          </p:cNvPr>
          <p:cNvPicPr>
            <a:picLocks noChangeAspect="1"/>
          </p:cNvPicPr>
          <p:nvPr userDrawn="1"/>
        </p:nvPicPr>
        <p:blipFill>
          <a:blip r:embed="rId6" r:link="rId7">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Tree>
    <p:extLst>
      <p:ext uri="{BB962C8B-B14F-4D97-AF65-F5344CB8AC3E}">
        <p14:creationId xmlns:p14="http://schemas.microsoft.com/office/powerpoint/2010/main" val="38430766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p:nvSpPr>
        <p:spPr>
          <a:xfrm>
            <a:off x="1788820" y="1172240"/>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5" name="TextBox 4">
            <a:extLst>
              <a:ext uri="{FF2B5EF4-FFF2-40B4-BE49-F238E27FC236}">
                <a16:creationId xmlns:a16="http://schemas.microsoft.com/office/drawing/2014/main" id="{4EEE7BA3-4942-449E-A769-C5E46CB57CAC}"/>
              </a:ext>
            </a:extLst>
          </p:cNvPr>
          <p:cNvSpPr txBox="1"/>
          <p:nvPr/>
        </p:nvSpPr>
        <p:spPr>
          <a:xfrm>
            <a:off x="1788820" y="1779662"/>
            <a:ext cx="4968552" cy="369332"/>
          </a:xfrm>
          <a:prstGeom prst="rect">
            <a:avLst/>
          </a:prstGeom>
          <a:noFill/>
        </p:spPr>
        <p:txBody>
          <a:bodyPr wrap="square" rtlCol="0">
            <a:spAutoFit/>
          </a:bodyPr>
          <a:lstStyle/>
          <a:p>
            <a:r>
              <a:rPr lang="en-IE" dirty="0">
                <a:solidFill>
                  <a:schemeClr val="tx2"/>
                </a:solidFill>
                <a:ea typeface="+mj-ea"/>
                <a:cs typeface="Trebuchet MS"/>
              </a:rPr>
              <a:t>@</a:t>
            </a:r>
            <a:r>
              <a:rPr lang="en-IE" dirty="0" err="1">
                <a:solidFill>
                  <a:schemeClr val="tx2"/>
                </a:solidFill>
                <a:ea typeface="+mj-ea"/>
                <a:cs typeface="Trebuchet MS"/>
              </a:rPr>
              <a:t>EuropeanAgencyforSafetyandHealthatWork</a:t>
            </a:r>
            <a:endParaRPr lang="en-GB" dirty="0"/>
          </a:p>
        </p:txBody>
      </p:sp>
      <p:sp>
        <p:nvSpPr>
          <p:cNvPr id="6" name="TextBox 5">
            <a:extLst>
              <a:ext uri="{FF2B5EF4-FFF2-40B4-BE49-F238E27FC236}">
                <a16:creationId xmlns:a16="http://schemas.microsoft.com/office/drawing/2014/main" id="{856C2E16-3193-429C-97E6-9287EAAEC892}"/>
              </a:ext>
            </a:extLst>
          </p:cNvPr>
          <p:cNvSpPr txBox="1"/>
          <p:nvPr/>
        </p:nvSpPr>
        <p:spPr>
          <a:xfrm>
            <a:off x="1787638" y="2387084"/>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7" name="TextBox 6">
            <a:extLst>
              <a:ext uri="{FF2B5EF4-FFF2-40B4-BE49-F238E27FC236}">
                <a16:creationId xmlns:a16="http://schemas.microsoft.com/office/drawing/2014/main" id="{BC0C074C-8E17-42BC-9A7F-290AB4ED31D1}"/>
              </a:ext>
            </a:extLst>
          </p:cNvPr>
          <p:cNvSpPr txBox="1"/>
          <p:nvPr/>
        </p:nvSpPr>
        <p:spPr>
          <a:xfrm>
            <a:off x="1787638" y="2973204"/>
            <a:ext cx="6456770" cy="369332"/>
          </a:xfrm>
          <a:prstGeom prst="rect">
            <a:avLst/>
          </a:prstGeom>
          <a:noFill/>
        </p:spPr>
        <p:txBody>
          <a:bodyPr wrap="square" rtlCol="0">
            <a:spAutoFit/>
          </a:bodyPr>
          <a:lstStyle/>
          <a:p>
            <a:r>
              <a:rPr lang="en-US" dirty="0">
                <a:solidFill>
                  <a:schemeClr val="tx2"/>
                </a:solidFill>
                <a:ea typeface="+mj-ea"/>
                <a:cs typeface="Trebuchet MS"/>
              </a:rPr>
              <a:t>European Agency for Safety and Health at Work (EU-OSHA)</a:t>
            </a:r>
            <a:endParaRPr lang="en-GB" dirty="0"/>
          </a:p>
        </p:txBody>
      </p:sp>
      <p:sp>
        <p:nvSpPr>
          <p:cNvPr id="8" name="TextBox 7">
            <a:extLst>
              <a:ext uri="{FF2B5EF4-FFF2-40B4-BE49-F238E27FC236}">
                <a16:creationId xmlns:a16="http://schemas.microsoft.com/office/drawing/2014/main" id="{6F3D01AA-BE98-440A-BCBA-0FAA32F7ABB8}"/>
              </a:ext>
            </a:extLst>
          </p:cNvPr>
          <p:cNvSpPr txBox="1"/>
          <p:nvPr/>
        </p:nvSpPr>
        <p:spPr>
          <a:xfrm>
            <a:off x="1787638" y="3601928"/>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9" name="TextBox 8">
            <a:extLst>
              <a:ext uri="{FF2B5EF4-FFF2-40B4-BE49-F238E27FC236}">
                <a16:creationId xmlns:a16="http://schemas.microsoft.com/office/drawing/2014/main" id="{E2737896-FBC1-4C16-A372-EE1A905603DB}"/>
              </a:ext>
            </a:extLst>
          </p:cNvPr>
          <p:cNvSpPr txBox="1"/>
          <p:nvPr/>
        </p:nvSpPr>
        <p:spPr>
          <a:xfrm>
            <a:off x="450001" y="85378"/>
            <a:ext cx="3960440" cy="461665"/>
          </a:xfrm>
          <a:prstGeom prst="rect">
            <a:avLst/>
          </a:prstGeom>
          <a:noFill/>
        </p:spPr>
        <p:txBody>
          <a:bodyPr wrap="square" rtlCol="0">
            <a:spAutoFit/>
          </a:bodyPr>
          <a:lstStyle/>
          <a:p>
            <a:r>
              <a:rPr lang="en-IE" sz="2400" b="1" dirty="0">
                <a:solidFill>
                  <a:schemeClr val="tx2"/>
                </a:solidFill>
                <a:ea typeface="+mj-ea"/>
              </a:rPr>
              <a:t>THANK YOU!</a:t>
            </a:r>
            <a:endParaRPr lang="en-GB" sz="2400" b="1" dirty="0"/>
          </a:p>
        </p:txBody>
      </p:sp>
    </p:spTree>
    <p:extLst>
      <p:ext uri="{BB962C8B-B14F-4D97-AF65-F5344CB8AC3E}">
        <p14:creationId xmlns:p14="http://schemas.microsoft.com/office/powerpoint/2010/main" val="14055997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570867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598844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32289680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351380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532972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33043177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5954460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986215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63508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81922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427960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04758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980970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15.jpeg"/><Relationship Id="rId2" Type="http://schemas.openxmlformats.org/officeDocument/2006/relationships/slideLayout" Target="../slideLayouts/slideLayout26.xml"/><Relationship Id="rId16" Type="http://schemas.openxmlformats.org/officeDocument/2006/relationships/image" Target="../media/image14.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1.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6" Type="http://schemas.openxmlformats.org/officeDocument/2006/relationships/image" Target="../media/image3.png"/><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image" Target="../media/image2.png"/><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p:nvPicPr>
        <p:blipFill>
          <a:blip r:embed="rId15" cstate="print"/>
          <a:srcRect/>
          <a:stretch>
            <a:fillRect/>
          </a:stretch>
        </p:blipFill>
        <p:spPr bwMode="auto">
          <a:xfrm>
            <a:off x="442913" y="4705350"/>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dirty="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en-GB" sz="675" b="1" dirty="0">
                <a:solidFill>
                  <a:schemeClr val="tx2"/>
                </a:solidFill>
                <a:latin typeface="Arial" pitchFamily="-107" charset="0"/>
                <a:ea typeface="ＭＳ Ｐゴシック" pitchFamily="-107" charset="-128"/>
                <a:cs typeface="ＭＳ Ｐゴシック" pitchFamily="-107" charset="-128"/>
              </a:rPr>
              <a:t>https://healthy-workplaces.eu</a:t>
            </a:r>
          </a:p>
        </p:txBody>
      </p:sp>
      <p:pic>
        <p:nvPicPr>
          <p:cNvPr id="12" name="Bild 5" descr="111004_EU-OSHA_PPT_HW logo.png"/>
          <p:cNvPicPr>
            <a:picLocks noChangeAspect="1"/>
          </p:cNvPicPr>
          <p:nvPr/>
        </p:nvPicPr>
        <p:blipFill>
          <a:blip r:embed="rId16"/>
          <a:srcRect/>
          <a:stretch>
            <a:fillRect/>
          </a:stretch>
        </p:blipFill>
        <p:spPr bwMode="auto">
          <a:xfrm>
            <a:off x="7432676" y="4522144"/>
            <a:ext cx="577199" cy="475059"/>
          </a:xfrm>
          <a:prstGeom prst="rect">
            <a:avLst/>
          </a:prstGeom>
          <a:noFill/>
          <a:ln w="9525">
            <a:noFill/>
            <a:miter lim="800000"/>
            <a:headEnd/>
            <a:tailEnd/>
          </a:ln>
        </p:spPr>
      </p:pic>
    </p:spTree>
    <p:extLst>
      <p:ext uri="{BB962C8B-B14F-4D97-AF65-F5344CB8AC3E}">
        <p14:creationId xmlns:p14="http://schemas.microsoft.com/office/powerpoint/2010/main" val="1172285116"/>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65"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p:nvPicPr>
        <p:blipFill>
          <a:blip r:embed="rId15" cstate="print"/>
          <a:srcRect/>
          <a:stretch>
            <a:fillRect/>
          </a:stretch>
        </p:blipFill>
        <p:spPr bwMode="auto">
          <a:xfrm>
            <a:off x="442913" y="4705350"/>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dirty="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en-GB" sz="675" b="1" dirty="0">
                <a:solidFill>
                  <a:schemeClr val="tx2"/>
                </a:solidFill>
                <a:latin typeface="Arial" pitchFamily="-107" charset="0"/>
                <a:ea typeface="ＭＳ Ｐゴシック" pitchFamily="-107" charset="-128"/>
                <a:cs typeface="ＭＳ Ｐゴシック" pitchFamily="-107" charset="-128"/>
              </a:rPr>
              <a:t>https://healthy-workplaces.eu</a:t>
            </a:r>
          </a:p>
        </p:txBody>
      </p:sp>
      <p:pic>
        <p:nvPicPr>
          <p:cNvPr id="12" name="Bild 5" descr="111004_EU-OSHA_PPT_HW logo.png"/>
          <p:cNvPicPr>
            <a:picLocks noChangeAspect="1"/>
          </p:cNvPicPr>
          <p:nvPr/>
        </p:nvPicPr>
        <p:blipFill>
          <a:blip r:embed="rId16"/>
          <a:srcRect/>
          <a:stretch>
            <a:fillRect/>
          </a:stretch>
        </p:blipFill>
        <p:spPr bwMode="auto">
          <a:xfrm>
            <a:off x="7432676" y="4522144"/>
            <a:ext cx="577199" cy="475059"/>
          </a:xfrm>
          <a:prstGeom prst="rect">
            <a:avLst/>
          </a:prstGeom>
          <a:noFill/>
          <a:ln w="9525">
            <a:noFill/>
            <a:miter lim="800000"/>
            <a:headEnd/>
            <a:tailEnd/>
          </a:ln>
        </p:spPr>
      </p:pic>
    </p:spTree>
    <p:extLst>
      <p:ext uri="{BB962C8B-B14F-4D97-AF65-F5344CB8AC3E}">
        <p14:creationId xmlns:p14="http://schemas.microsoft.com/office/powerpoint/2010/main" val="2990277759"/>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dirty="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en-GB" sz="675" b="1" dirty="0">
                <a:solidFill>
                  <a:schemeClr val="tx2"/>
                </a:solidFill>
                <a:latin typeface="Arial" pitchFamily="-107" charset="0"/>
                <a:ea typeface="ＭＳ Ｐゴシック" pitchFamily="-107" charset="-128"/>
                <a:cs typeface="ＭＳ Ｐゴシック" pitchFamily="-107" charset="-128"/>
              </a:rPr>
              <a:t>https://healthy-workplaces.eu</a:t>
            </a:r>
          </a:p>
        </p:txBody>
      </p:sp>
      <p:pic>
        <p:nvPicPr>
          <p:cNvPr id="12" name="Picture 11">
            <a:extLst>
              <a:ext uri="{FF2B5EF4-FFF2-40B4-BE49-F238E27FC236}">
                <a16:creationId xmlns:a16="http://schemas.microsoft.com/office/drawing/2014/main" id="{C33CB122-1862-475F-9E6B-3D6C138A35C2}"/>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50001" y="4692976"/>
            <a:ext cx="1320434" cy="337637"/>
          </a:xfrm>
          <a:prstGeom prst="rect">
            <a:avLst/>
          </a:prstGeom>
        </p:spPr>
      </p:pic>
      <p:pic>
        <p:nvPicPr>
          <p:cNvPr id="14" name="Picture 13" descr="A logo of a healthy workplace&#10;&#10;Description automatically generated">
            <a:extLst>
              <a:ext uri="{FF2B5EF4-FFF2-40B4-BE49-F238E27FC236}">
                <a16:creationId xmlns:a16="http://schemas.microsoft.com/office/drawing/2014/main" id="{FC83ACC5-4602-45A2-A9D3-ED9C5F84D01D}"/>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906687" y="4590340"/>
            <a:ext cx="468227" cy="440274"/>
          </a:xfrm>
          <a:prstGeom prst="rect">
            <a:avLst/>
          </a:prstGeom>
        </p:spPr>
      </p:pic>
    </p:spTree>
    <p:extLst>
      <p:ext uri="{BB962C8B-B14F-4D97-AF65-F5344CB8AC3E}">
        <p14:creationId xmlns:p14="http://schemas.microsoft.com/office/powerpoint/2010/main" val="4204202484"/>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 id="2147483863" r:id="rId12"/>
    <p:sldLayoutId id="2147483864" r:id="rId13"/>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userDrawn="1"/>
        </p:nvPicPr>
        <p:blipFill>
          <a:blip r:embed="rId15" cstate="print"/>
          <a:srcRect/>
          <a:stretch>
            <a:fillRect/>
          </a:stretch>
        </p:blipFill>
        <p:spPr bwMode="auto">
          <a:xfrm>
            <a:off x="442913" y="4705350"/>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dirty="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en-GB" sz="675" b="1" dirty="0">
                <a:solidFill>
                  <a:schemeClr val="tx2"/>
                </a:solidFill>
                <a:latin typeface="Arial" pitchFamily="-107" charset="0"/>
                <a:ea typeface="ＭＳ Ｐゴシック" pitchFamily="-107" charset="-128"/>
                <a:cs typeface="ＭＳ Ｐゴシック" pitchFamily="-107" charset="-128"/>
              </a:rPr>
              <a:t>https://healthy-workplaces.eu</a:t>
            </a:r>
          </a:p>
        </p:txBody>
      </p:sp>
      <p:pic>
        <p:nvPicPr>
          <p:cNvPr id="12" name="Bild 5" descr="111004_EU-OSHA_PPT_HW logo.png"/>
          <p:cNvPicPr>
            <a:picLocks noChangeAspect="1"/>
          </p:cNvPicPr>
          <p:nvPr/>
        </p:nvPicPr>
        <p:blipFill>
          <a:blip r:embed="rId16"/>
          <a:srcRect/>
          <a:stretch>
            <a:fillRect/>
          </a:stretch>
        </p:blipFill>
        <p:spPr bwMode="auto">
          <a:xfrm>
            <a:off x="7432676" y="4522144"/>
            <a:ext cx="577199" cy="475059"/>
          </a:xfrm>
          <a:prstGeom prst="rect">
            <a:avLst/>
          </a:prstGeom>
          <a:noFill/>
          <a:ln w="9525">
            <a:noFill/>
            <a:miter lim="800000"/>
            <a:headEnd/>
            <a:tailEnd/>
          </a:ln>
        </p:spPr>
      </p:pic>
    </p:spTree>
    <p:extLst>
      <p:ext uri="{BB962C8B-B14F-4D97-AF65-F5344CB8AC3E}">
        <p14:creationId xmlns:p14="http://schemas.microsoft.com/office/powerpoint/2010/main" val="228548491"/>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 id="2147483878" r:id="rId1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26.xml"/><Relationship Id="rId6" Type="http://schemas.openxmlformats.org/officeDocument/2006/relationships/image" Target="../media/image33.png"/><Relationship Id="rId5" Type="http://schemas.openxmlformats.org/officeDocument/2006/relationships/hyperlink" Target="https://osha.europa.eu/en/publications-priority-area/ai-and-worker-management" TargetMode="External"/><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9671F-F764-4C4C-AA2D-B9A7A945A34F}"/>
              </a:ext>
            </a:extLst>
          </p:cNvPr>
          <p:cNvSpPr>
            <a:spLocks noGrp="1"/>
          </p:cNvSpPr>
          <p:nvPr>
            <p:ph type="title"/>
          </p:nvPr>
        </p:nvSpPr>
        <p:spPr>
          <a:xfrm>
            <a:off x="462262" y="3507854"/>
            <a:ext cx="8544232" cy="696600"/>
          </a:xfrm>
        </p:spPr>
        <p:txBody>
          <a:bodyPr vert="horz" lIns="0" tIns="0" rIns="0" bIns="0" rtlCol="0" anchor="t" anchorCtr="0">
            <a:noAutofit/>
          </a:bodyPr>
          <a:lstStyle/>
          <a:p>
            <a:pPr>
              <a:spcBef>
                <a:spcPts val="450"/>
              </a:spcBef>
              <a:buClr>
                <a:schemeClr val="tx2"/>
              </a:buClr>
              <a:buFont typeface="Wingdings" pitchFamily="2" charset="2"/>
            </a:pPr>
            <a:r>
              <a:rPr lang="en-GB" sz="2000" dirty="0">
                <a:solidFill>
                  <a:srgbClr val="899E00"/>
                </a:solidFill>
                <a:latin typeface="+mn-lt"/>
                <a:ea typeface="+mn-ea"/>
                <a:cs typeface="+mn-cs"/>
              </a:rPr>
              <a:t>SAFE AND HEALTHY WORK IN THE DIGITAL AGE </a:t>
            </a:r>
            <a:br>
              <a:rPr lang="en-GB" sz="2000" dirty="0">
                <a:solidFill>
                  <a:srgbClr val="899E00"/>
                </a:solidFill>
                <a:latin typeface="+mn-lt"/>
                <a:ea typeface="+mn-ea"/>
                <a:cs typeface="+mn-cs"/>
              </a:rPr>
            </a:br>
            <a:r>
              <a:rPr lang="en-GB" sz="2000" dirty="0">
                <a:solidFill>
                  <a:srgbClr val="899E00"/>
                </a:solidFill>
                <a:latin typeface="+mn-lt"/>
                <a:ea typeface="+mn-ea"/>
                <a:cs typeface="+mn-cs"/>
              </a:rPr>
              <a:t>Healthy Workplaces Campaign 2023-25</a:t>
            </a:r>
            <a:br>
              <a:rPr lang="en-GB" sz="1800" dirty="0">
                <a:solidFill>
                  <a:srgbClr val="899E00"/>
                </a:solidFill>
                <a:latin typeface="+mn-lt"/>
                <a:ea typeface="+mn-ea"/>
                <a:cs typeface="+mn-cs"/>
              </a:rPr>
            </a:br>
            <a:endParaRPr lang="en-GB" sz="1800" dirty="0">
              <a:solidFill>
                <a:srgbClr val="899E00"/>
              </a:solidFill>
              <a:latin typeface="+mn-lt"/>
              <a:ea typeface="+mn-ea"/>
              <a:cs typeface="+mn-cs"/>
            </a:endParaRPr>
          </a:p>
        </p:txBody>
      </p:sp>
      <p:sp>
        <p:nvSpPr>
          <p:cNvPr id="3" name="Subtitle 2">
            <a:extLst>
              <a:ext uri="{FF2B5EF4-FFF2-40B4-BE49-F238E27FC236}">
                <a16:creationId xmlns:a16="http://schemas.microsoft.com/office/drawing/2014/main" id="{A4D5F76E-135C-46BB-8390-A1E50B2BC577}"/>
              </a:ext>
            </a:extLst>
          </p:cNvPr>
          <p:cNvSpPr>
            <a:spLocks noGrp="1"/>
          </p:cNvSpPr>
          <p:nvPr>
            <p:ph type="subTitle" idx="10"/>
          </p:nvPr>
        </p:nvSpPr>
        <p:spPr>
          <a:xfrm>
            <a:off x="462262" y="2682317"/>
            <a:ext cx="8810355" cy="506406"/>
          </a:xfrm>
        </p:spPr>
        <p:txBody>
          <a:bodyPr vert="horz" lIns="0" tIns="0" rIns="0" bIns="0" rtlCol="0" anchor="t" anchorCtr="0">
            <a:noAutofit/>
          </a:bodyPr>
          <a:lstStyle/>
          <a:p>
            <a:pPr>
              <a:spcBef>
                <a:spcPct val="0"/>
              </a:spcBef>
            </a:pPr>
            <a:r>
              <a:rPr lang="en-GB" sz="2400" dirty="0">
                <a:ea typeface="+mj-ea"/>
              </a:rPr>
              <a:t>Worker management through artificial intelligence (AI): implications for occupational safety and health (OSH)</a:t>
            </a:r>
          </a:p>
        </p:txBody>
      </p:sp>
    </p:spTree>
    <p:extLst>
      <p:ext uri="{BB962C8B-B14F-4D97-AF65-F5344CB8AC3E}">
        <p14:creationId xmlns:p14="http://schemas.microsoft.com/office/powerpoint/2010/main" val="1475885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txBox="1">
            <a:spLocks/>
          </p:cNvSpPr>
          <p:nvPr/>
        </p:nvSpPr>
        <p:spPr>
          <a:xfrm>
            <a:off x="4361141" y="1074143"/>
            <a:ext cx="4441978" cy="1908742"/>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9000" indent="-189000" defTabSz="342900">
              <a:lnSpc>
                <a:spcPct val="80000"/>
              </a:lnSpc>
              <a:spcBef>
                <a:spcPts val="450"/>
              </a:spcBef>
              <a:buClr>
                <a:schemeClr val="tx2"/>
              </a:buClr>
              <a:buFont typeface="Wingdings" pitchFamily="2" charset="2"/>
              <a:buChar char="§"/>
            </a:pPr>
            <a:endParaRPr lang="en-GB" sz="1400" dirty="0">
              <a:solidFill>
                <a:schemeClr val="tx2"/>
              </a:solidFill>
            </a:endParaRPr>
          </a:p>
        </p:txBody>
      </p:sp>
      <p:sp>
        <p:nvSpPr>
          <p:cNvPr id="6" name="TextBox 5">
            <a:extLst>
              <a:ext uri="{FF2B5EF4-FFF2-40B4-BE49-F238E27FC236}">
                <a16:creationId xmlns:a16="http://schemas.microsoft.com/office/drawing/2014/main" id="{628A901A-C53A-D4C7-D41F-031EBFCAE5B1}"/>
              </a:ext>
            </a:extLst>
          </p:cNvPr>
          <p:cNvSpPr txBox="1"/>
          <p:nvPr/>
        </p:nvSpPr>
        <p:spPr>
          <a:xfrm>
            <a:off x="1421149" y="1267019"/>
            <a:ext cx="7465633" cy="1887696"/>
          </a:xfrm>
          <a:prstGeom prst="rect">
            <a:avLst/>
          </a:prstGeom>
          <a:noFill/>
        </p:spPr>
        <p:txBody>
          <a:bodyPr wrap="square">
            <a:spAutoFit/>
          </a:bodyPr>
          <a:lstStyle/>
          <a:p>
            <a:pPr marL="189000" indent="-189000" defTabSz="342900">
              <a:spcBef>
                <a:spcPts val="450"/>
              </a:spcBef>
              <a:buClr>
                <a:schemeClr val="tx2"/>
              </a:buClr>
              <a:buFont typeface="Wingdings" pitchFamily="2" charset="2"/>
              <a:buChar char="§"/>
            </a:pPr>
            <a:r>
              <a:rPr lang="en-GB" sz="2000" dirty="0">
                <a:solidFill>
                  <a:schemeClr val="tx2"/>
                </a:solidFill>
              </a:rPr>
              <a:t>Better allocation of tasks and workload to workers</a:t>
            </a:r>
          </a:p>
          <a:p>
            <a:pPr marL="189000" indent="-189000" defTabSz="342900">
              <a:spcBef>
                <a:spcPts val="450"/>
              </a:spcBef>
              <a:buClr>
                <a:schemeClr val="tx2"/>
              </a:buClr>
              <a:buFont typeface="Wingdings" pitchFamily="2" charset="2"/>
              <a:buChar char="§"/>
            </a:pPr>
            <a:r>
              <a:rPr lang="en-GB" sz="2000" dirty="0">
                <a:solidFill>
                  <a:schemeClr val="tx2"/>
                </a:solidFill>
              </a:rPr>
              <a:t>Risk monitoring; alerting to various psychosocial risks</a:t>
            </a:r>
          </a:p>
          <a:p>
            <a:pPr marL="189000" indent="-189000" defTabSz="342900">
              <a:spcBef>
                <a:spcPts val="450"/>
              </a:spcBef>
              <a:buClr>
                <a:schemeClr val="tx2"/>
              </a:buClr>
              <a:buFont typeface="Wingdings" pitchFamily="2" charset="2"/>
              <a:buChar char="§"/>
            </a:pPr>
            <a:r>
              <a:rPr lang="en-GB" sz="2000" dirty="0">
                <a:solidFill>
                  <a:schemeClr val="tx2"/>
                </a:solidFill>
              </a:rPr>
              <a:t>Personalised digital counselling for workers</a:t>
            </a:r>
          </a:p>
          <a:p>
            <a:pPr marL="189000" indent="-189000" defTabSz="342900">
              <a:spcBef>
                <a:spcPts val="450"/>
              </a:spcBef>
              <a:buClr>
                <a:schemeClr val="tx2"/>
              </a:buClr>
              <a:buFont typeface="Wingdings" pitchFamily="2" charset="2"/>
              <a:buChar char="§"/>
            </a:pPr>
            <a:r>
              <a:rPr lang="en-GB" sz="2000" dirty="0">
                <a:solidFill>
                  <a:schemeClr val="tx2"/>
                </a:solidFill>
              </a:rPr>
              <a:t>Data to s</a:t>
            </a:r>
            <a:r>
              <a:rPr lang="en-US" sz="2000" dirty="0" err="1">
                <a:solidFill>
                  <a:schemeClr val="tx2"/>
                </a:solidFill>
              </a:rPr>
              <a:t>upport</a:t>
            </a:r>
            <a:r>
              <a:rPr lang="en-US" sz="2000" dirty="0">
                <a:solidFill>
                  <a:schemeClr val="tx2"/>
                </a:solidFill>
              </a:rPr>
              <a:t> workplace risk assessment</a:t>
            </a:r>
          </a:p>
          <a:p>
            <a:pPr marL="189000" indent="-189000" defTabSz="342900">
              <a:spcBef>
                <a:spcPts val="450"/>
              </a:spcBef>
              <a:buClr>
                <a:schemeClr val="tx2"/>
              </a:buClr>
              <a:buFont typeface="Wingdings" pitchFamily="2" charset="2"/>
              <a:buChar char="§"/>
            </a:pPr>
            <a:r>
              <a:rPr lang="en-US" sz="2000" dirty="0">
                <a:solidFill>
                  <a:schemeClr val="tx2"/>
                </a:solidFill>
              </a:rPr>
              <a:t>Input into OSH training </a:t>
            </a:r>
            <a:r>
              <a:rPr lang="en-US" sz="2000" dirty="0" err="1">
                <a:solidFill>
                  <a:schemeClr val="tx2"/>
                </a:solidFill>
              </a:rPr>
              <a:t>programmes</a:t>
            </a:r>
            <a:endParaRPr lang="en-US" sz="2000" dirty="0">
              <a:solidFill>
                <a:schemeClr val="tx2"/>
              </a:solidFill>
            </a:endParaRPr>
          </a:p>
        </p:txBody>
      </p:sp>
      <p:sp>
        <p:nvSpPr>
          <p:cNvPr id="9" name="Τίτλος 1">
            <a:extLst>
              <a:ext uri="{FF2B5EF4-FFF2-40B4-BE49-F238E27FC236}">
                <a16:creationId xmlns:a16="http://schemas.microsoft.com/office/drawing/2014/main" id="{9E98E1B7-7C72-254D-C24F-630D366659DA}"/>
              </a:ext>
            </a:extLst>
          </p:cNvPr>
          <p:cNvSpPr txBox="1">
            <a:spLocks/>
          </p:cNvSpPr>
          <p:nvPr/>
        </p:nvSpPr>
        <p:spPr>
          <a:xfrm>
            <a:off x="153902" y="135000"/>
            <a:ext cx="8162514" cy="367200"/>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dirty="0">
                <a:solidFill>
                  <a:srgbClr val="003399"/>
                </a:solidFill>
              </a:rPr>
              <a:t>Potential benefits of AIWM for OSH</a:t>
            </a:r>
          </a:p>
        </p:txBody>
      </p:sp>
      <p:sp>
        <p:nvSpPr>
          <p:cNvPr id="3" name="TextBox 2">
            <a:extLst>
              <a:ext uri="{FF2B5EF4-FFF2-40B4-BE49-F238E27FC236}">
                <a16:creationId xmlns:a16="http://schemas.microsoft.com/office/drawing/2014/main" id="{141575BD-AB41-DD61-1BC6-C56DBBE2178E}"/>
              </a:ext>
            </a:extLst>
          </p:cNvPr>
          <p:cNvSpPr txBox="1"/>
          <p:nvPr/>
        </p:nvSpPr>
        <p:spPr>
          <a:xfrm>
            <a:off x="153903" y="3579862"/>
            <a:ext cx="8732880" cy="400110"/>
          </a:xfrm>
          <a:prstGeom prst="rect">
            <a:avLst/>
          </a:prstGeom>
          <a:solidFill>
            <a:srgbClr val="003399"/>
          </a:solidFill>
          <a:ln w="28575">
            <a:solidFill>
              <a:srgbClr val="ACC700"/>
            </a:solidFill>
          </a:ln>
        </p:spPr>
        <p:txBody>
          <a:bodyPr wrap="square">
            <a:spAutoFit/>
          </a:bodyPr>
          <a:lstStyle>
            <a:defPPr>
              <a:defRPr lang="en-US"/>
            </a:defPPr>
            <a:lvl1pPr>
              <a:defRPr sz="1600" b="1" i="1">
                <a:solidFill>
                  <a:srgbClr val="E64715"/>
                </a:solidFill>
                <a:latin typeface="Arial" panose="020B0604020202020204" pitchFamily="34" charset="0"/>
                <a:ea typeface="SimSun" panose="02010600030101010101" pitchFamily="2" charset="-122"/>
                <a:cs typeface="Times New Roman" panose="02020603050405020304" pitchFamily="18" charset="0"/>
              </a:defRPr>
            </a:lvl1pPr>
          </a:lstStyle>
          <a:p>
            <a:pPr lvl="1" algn="ctr"/>
            <a:r>
              <a:rPr lang="en-GB" sz="2000" b="1" dirty="0">
                <a:solidFill>
                  <a:schemeClr val="bg1"/>
                </a:solidFill>
                <a:latin typeface="Arial" panose="020B0604020202020204" pitchFamily="34" charset="0"/>
                <a:ea typeface="SimSun" panose="02010600030101010101" pitchFamily="2" charset="-122"/>
                <a:cs typeface="Times New Roman" panose="02020603050405020304" pitchFamily="18" charset="0"/>
              </a:rPr>
              <a:t>So far OSH improvements through AIWM remain limited in practice</a:t>
            </a:r>
          </a:p>
        </p:txBody>
      </p:sp>
      <p:pic>
        <p:nvPicPr>
          <p:cNvPr id="2" name="Picture 1" descr="A hand with keys on it&#10;&#10;Description automatically generated">
            <a:extLst>
              <a:ext uri="{FF2B5EF4-FFF2-40B4-BE49-F238E27FC236}">
                <a16:creationId xmlns:a16="http://schemas.microsoft.com/office/drawing/2014/main" id="{7AA4A285-D532-ACDA-0C7F-B9F75B810C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1504" y="1301728"/>
            <a:ext cx="1011388" cy="1011388"/>
          </a:xfrm>
          <a:prstGeom prst="rect">
            <a:avLst/>
          </a:prstGeom>
        </p:spPr>
      </p:pic>
    </p:spTree>
    <p:extLst>
      <p:ext uri="{BB962C8B-B14F-4D97-AF65-F5344CB8AC3E}">
        <p14:creationId xmlns:p14="http://schemas.microsoft.com/office/powerpoint/2010/main" val="349632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F0FAC-4200-0EA4-66D0-075D19748D44}"/>
              </a:ext>
            </a:extLst>
          </p:cNvPr>
          <p:cNvSpPr>
            <a:spLocks noGrp="1"/>
          </p:cNvSpPr>
          <p:nvPr>
            <p:ph type="title"/>
          </p:nvPr>
        </p:nvSpPr>
        <p:spPr>
          <a:xfrm>
            <a:off x="449874" y="264940"/>
            <a:ext cx="8298590" cy="362594"/>
          </a:xfrm>
        </p:spPr>
        <p:txBody>
          <a:bodyPr/>
          <a:lstStyle/>
          <a:p>
            <a:r>
              <a:rPr lang="es-ES" sz="2400" dirty="0" err="1"/>
              <a:t>Worker</a:t>
            </a:r>
            <a:r>
              <a:rPr lang="es-ES" sz="2400" dirty="0"/>
              <a:t> </a:t>
            </a:r>
            <a:r>
              <a:rPr lang="es-ES" sz="2400" dirty="0" err="1"/>
              <a:t>participation</a:t>
            </a:r>
            <a:r>
              <a:rPr lang="es-ES" sz="2400" dirty="0"/>
              <a:t>: a </a:t>
            </a:r>
            <a:r>
              <a:rPr lang="es-ES" sz="2400" dirty="0" err="1"/>
              <a:t>cornerstone</a:t>
            </a:r>
            <a:r>
              <a:rPr lang="es-ES" sz="2400" dirty="0"/>
              <a:t> </a:t>
            </a:r>
            <a:r>
              <a:rPr lang="es-ES" sz="2400" dirty="0" err="1"/>
              <a:t>of</a:t>
            </a:r>
            <a:r>
              <a:rPr lang="es-ES" sz="2400" dirty="0"/>
              <a:t> OSH </a:t>
            </a:r>
            <a:r>
              <a:rPr lang="es-ES" sz="2400" dirty="0" err="1"/>
              <a:t>prevention</a:t>
            </a:r>
            <a:br>
              <a:rPr lang="es-ES" sz="2400" dirty="0"/>
            </a:br>
            <a:endParaRPr lang="en-GB" sz="2400" dirty="0"/>
          </a:p>
        </p:txBody>
      </p:sp>
      <p:graphicFrame>
        <p:nvGraphicFramePr>
          <p:cNvPr id="6" name="Diagram 5">
            <a:extLst>
              <a:ext uri="{FF2B5EF4-FFF2-40B4-BE49-F238E27FC236}">
                <a16:creationId xmlns:a16="http://schemas.microsoft.com/office/drawing/2014/main" id="{0EBF4F91-0FA3-41E4-A1D7-A6880CCDB067}"/>
              </a:ext>
            </a:extLst>
          </p:cNvPr>
          <p:cNvGraphicFramePr/>
          <p:nvPr>
            <p:extLst>
              <p:ext uri="{D42A27DB-BD31-4B8C-83A1-F6EECF244321}">
                <p14:modId xmlns:p14="http://schemas.microsoft.com/office/powerpoint/2010/main" val="2111697296"/>
              </p:ext>
            </p:extLst>
          </p:nvPr>
        </p:nvGraphicFramePr>
        <p:xfrm>
          <a:off x="722216" y="1681545"/>
          <a:ext cx="7378176" cy="21143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a:extLst>
              <a:ext uri="{FF2B5EF4-FFF2-40B4-BE49-F238E27FC236}">
                <a16:creationId xmlns:a16="http://schemas.microsoft.com/office/drawing/2014/main" id="{69AD9C6C-11F7-5268-4973-98955E9CE41C}"/>
              </a:ext>
            </a:extLst>
          </p:cNvPr>
          <p:cNvGraphicFramePr/>
          <p:nvPr>
            <p:extLst>
              <p:ext uri="{D42A27DB-BD31-4B8C-83A1-F6EECF244321}">
                <p14:modId xmlns:p14="http://schemas.microsoft.com/office/powerpoint/2010/main" val="3902549292"/>
              </p:ext>
            </p:extLst>
          </p:nvPr>
        </p:nvGraphicFramePr>
        <p:xfrm>
          <a:off x="722216" y="2571750"/>
          <a:ext cx="7378176" cy="280724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TextBox 3">
            <a:extLst>
              <a:ext uri="{FF2B5EF4-FFF2-40B4-BE49-F238E27FC236}">
                <a16:creationId xmlns:a16="http://schemas.microsoft.com/office/drawing/2014/main" id="{54BC630B-F15C-9727-6973-68A8AB5B72E5}"/>
              </a:ext>
            </a:extLst>
          </p:cNvPr>
          <p:cNvSpPr txBox="1"/>
          <p:nvPr/>
        </p:nvSpPr>
        <p:spPr>
          <a:xfrm>
            <a:off x="614204" y="1275606"/>
            <a:ext cx="7594200" cy="612475"/>
          </a:xfrm>
          <a:prstGeom prst="rect">
            <a:avLst/>
          </a:prstGeom>
          <a:noFill/>
          <a:ln w="28575">
            <a:solidFill>
              <a:srgbClr val="899E00"/>
            </a:solidFill>
          </a:ln>
        </p:spPr>
        <p:txBody>
          <a:bodyPr wrap="square">
            <a:spAutoFit/>
          </a:bodyPr>
          <a:lstStyle>
            <a:defPPr>
              <a:defRPr lang="en-US"/>
            </a:defPPr>
            <a:lvl1pPr>
              <a:defRPr sz="1600" b="1" i="1">
                <a:solidFill>
                  <a:srgbClr val="E64715"/>
                </a:solidFill>
                <a:latin typeface="Arial" panose="020B0604020202020204" pitchFamily="34" charset="0"/>
                <a:ea typeface="SimSun" panose="02010600030101010101" pitchFamily="2" charset="-122"/>
                <a:cs typeface="Times New Roman" panose="02020603050405020304" pitchFamily="18" charset="0"/>
              </a:defRPr>
            </a:lvl1pPr>
          </a:lstStyle>
          <a:p>
            <a:pPr marL="0" indent="0">
              <a:lnSpc>
                <a:spcPct val="80000"/>
              </a:lnSpc>
              <a:spcBef>
                <a:spcPts val="600"/>
              </a:spcBef>
              <a:buNone/>
            </a:pPr>
            <a:r>
              <a:rPr lang="en-US" sz="1800" b="0" i="1" dirty="0">
                <a:solidFill>
                  <a:srgbClr val="899E00"/>
                </a:solidFill>
                <a:ea typeface="SimSun" panose="02010600030101010101" pitchFamily="2" charset="-122"/>
                <a:cs typeface="Times New Roman" panose="02020603050405020304" pitchFamily="18" charset="0"/>
              </a:rPr>
              <a:t>It is essential to inform workers and engage them in their design and use.</a:t>
            </a:r>
          </a:p>
          <a:p>
            <a:pPr>
              <a:lnSpc>
                <a:spcPct val="80000"/>
              </a:lnSpc>
              <a:spcBef>
                <a:spcPts val="600"/>
              </a:spcBef>
            </a:pPr>
            <a:r>
              <a:rPr lang="en-US" sz="1800" b="0" dirty="0">
                <a:solidFill>
                  <a:srgbClr val="899E00"/>
                </a:solidFill>
              </a:rPr>
              <a:t>For this, AIWM should be transparent and understandable.</a:t>
            </a:r>
            <a:endParaRPr lang="en-GB" sz="1800" b="0" dirty="0">
              <a:solidFill>
                <a:srgbClr val="899E00"/>
              </a:solidFill>
            </a:endParaRPr>
          </a:p>
        </p:txBody>
      </p:sp>
      <p:sp>
        <p:nvSpPr>
          <p:cNvPr id="8" name="Title 1">
            <a:extLst>
              <a:ext uri="{FF2B5EF4-FFF2-40B4-BE49-F238E27FC236}">
                <a16:creationId xmlns:a16="http://schemas.microsoft.com/office/drawing/2014/main" id="{7D488F57-CFC5-43A5-8E10-4F975CA4D900}"/>
              </a:ext>
            </a:extLst>
          </p:cNvPr>
          <p:cNvSpPr txBox="1">
            <a:spLocks/>
          </p:cNvSpPr>
          <p:nvPr/>
        </p:nvSpPr>
        <p:spPr>
          <a:xfrm>
            <a:off x="602274" y="768996"/>
            <a:ext cx="8298590" cy="362594"/>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i="1" dirty="0" err="1">
                <a:solidFill>
                  <a:schemeClr val="tx1"/>
                </a:solidFill>
                <a:latin typeface="Arial" panose="020B0604020202020204" pitchFamily="34" charset="0"/>
                <a:ea typeface="SimSun" panose="02010600030101010101" pitchFamily="2" charset="-122"/>
                <a:cs typeface="Times New Roman" panose="02020603050405020304" pitchFamily="18" charset="0"/>
              </a:rPr>
              <a:t>Confirmed</a:t>
            </a:r>
            <a:r>
              <a:rPr lang="es-ES" i="1" dirty="0">
                <a:solidFill>
                  <a:schemeClr val="tx1"/>
                </a:solidFill>
                <a:latin typeface="Arial" panose="020B0604020202020204" pitchFamily="34" charset="0"/>
                <a:ea typeface="SimSun" panose="02010600030101010101" pitchFamily="2" charset="-122"/>
                <a:cs typeface="Times New Roman" panose="02020603050405020304" pitchFamily="18" charset="0"/>
              </a:rPr>
              <a:t> </a:t>
            </a:r>
            <a:r>
              <a:rPr lang="es-ES" i="1" dirty="0" err="1">
                <a:solidFill>
                  <a:schemeClr val="tx1"/>
                </a:solidFill>
                <a:latin typeface="Arial" panose="020B0604020202020204" pitchFamily="34" charset="0"/>
                <a:ea typeface="SimSun" panose="02010600030101010101" pitchFamily="2" charset="-122"/>
                <a:cs typeface="Times New Roman" panose="02020603050405020304" pitchFamily="18" charset="0"/>
              </a:rPr>
              <a:t>by</a:t>
            </a:r>
            <a:r>
              <a:rPr lang="es-ES" i="1" dirty="0">
                <a:solidFill>
                  <a:schemeClr val="tx1"/>
                </a:solidFill>
                <a:latin typeface="Arial" panose="020B0604020202020204" pitchFamily="34" charset="0"/>
                <a:ea typeface="SimSun" panose="02010600030101010101" pitchFamily="2" charset="-122"/>
                <a:cs typeface="Times New Roman" panose="02020603050405020304" pitchFamily="18" charset="0"/>
              </a:rPr>
              <a:t> case </a:t>
            </a:r>
            <a:r>
              <a:rPr lang="es-ES" i="1" dirty="0" err="1">
                <a:solidFill>
                  <a:schemeClr val="tx1"/>
                </a:solidFill>
                <a:latin typeface="Arial" panose="020B0604020202020204" pitchFamily="34" charset="0"/>
                <a:ea typeface="SimSun" panose="02010600030101010101" pitchFamily="2" charset="-122"/>
                <a:cs typeface="Times New Roman" panose="02020603050405020304" pitchFamily="18" charset="0"/>
              </a:rPr>
              <a:t>studies</a:t>
            </a:r>
            <a:r>
              <a:rPr lang="es-ES" i="1" dirty="0">
                <a:solidFill>
                  <a:schemeClr val="tx1"/>
                </a:solidFill>
                <a:latin typeface="Arial" panose="020B0604020202020204" pitchFamily="34" charset="0"/>
                <a:ea typeface="SimSun" panose="02010600030101010101" pitchFamily="2" charset="-122"/>
                <a:cs typeface="Times New Roman" panose="02020603050405020304" pitchFamily="18" charset="0"/>
              </a:rPr>
              <a:t>:</a:t>
            </a:r>
            <a:endParaRPr lang="en-GB" i="1" dirty="0">
              <a:solidFill>
                <a:schemeClr val="tx1"/>
              </a:solidFill>
              <a:latin typeface="Arial" panose="020B060402020202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701317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3">
            <a:extLst>
              <a:ext uri="{FF2B5EF4-FFF2-40B4-BE49-F238E27FC236}">
                <a16:creationId xmlns:a16="http://schemas.microsoft.com/office/drawing/2014/main" id="{B97D415E-24ED-DF46-93E9-B337F0A623D3}"/>
              </a:ext>
            </a:extLst>
          </p:cNvPr>
          <p:cNvSpPr/>
          <p:nvPr/>
        </p:nvSpPr>
        <p:spPr>
          <a:xfrm rot="10800000">
            <a:off x="506055" y="1059582"/>
            <a:ext cx="7803397" cy="3065331"/>
          </a:xfrm>
          <a:custGeom>
            <a:avLst/>
            <a:gdLst>
              <a:gd name="connsiteX0" fmla="*/ 0 w 7559873"/>
              <a:gd name="connsiteY0" fmla="*/ 0 h 3098042"/>
              <a:gd name="connsiteX1" fmla="*/ 1259979 w 7559873"/>
              <a:gd name="connsiteY1" fmla="*/ 0 h 3098042"/>
              <a:gd name="connsiteX2" fmla="*/ 1259979 w 7559873"/>
              <a:gd name="connsiteY2" fmla="*/ 0 h 3098042"/>
              <a:gd name="connsiteX3" fmla="*/ 3149947 w 7559873"/>
              <a:gd name="connsiteY3" fmla="*/ 0 h 3098042"/>
              <a:gd name="connsiteX4" fmla="*/ 7559873 w 7559873"/>
              <a:gd name="connsiteY4" fmla="*/ 0 h 3098042"/>
              <a:gd name="connsiteX5" fmla="*/ 7559873 w 7559873"/>
              <a:gd name="connsiteY5" fmla="*/ 1807191 h 3098042"/>
              <a:gd name="connsiteX6" fmla="*/ 7559873 w 7559873"/>
              <a:gd name="connsiteY6" fmla="*/ 1807191 h 3098042"/>
              <a:gd name="connsiteX7" fmla="*/ 7559873 w 7559873"/>
              <a:gd name="connsiteY7" fmla="*/ 2581702 h 3098042"/>
              <a:gd name="connsiteX8" fmla="*/ 7559873 w 7559873"/>
              <a:gd name="connsiteY8" fmla="*/ 3098042 h 3098042"/>
              <a:gd name="connsiteX9" fmla="*/ 3149947 w 7559873"/>
              <a:gd name="connsiteY9" fmla="*/ 3098042 h 3098042"/>
              <a:gd name="connsiteX10" fmla="*/ 2123115 w 7559873"/>
              <a:gd name="connsiteY10" fmla="*/ 3454224 h 3098042"/>
              <a:gd name="connsiteX11" fmla="*/ 1259979 w 7559873"/>
              <a:gd name="connsiteY11" fmla="*/ 3098042 h 3098042"/>
              <a:gd name="connsiteX12" fmla="*/ 0 w 7559873"/>
              <a:gd name="connsiteY12" fmla="*/ 3098042 h 3098042"/>
              <a:gd name="connsiteX13" fmla="*/ 0 w 7559873"/>
              <a:gd name="connsiteY13" fmla="*/ 2581702 h 3098042"/>
              <a:gd name="connsiteX14" fmla="*/ 0 w 7559873"/>
              <a:gd name="connsiteY14" fmla="*/ 1807191 h 3098042"/>
              <a:gd name="connsiteX15" fmla="*/ 0 w 7559873"/>
              <a:gd name="connsiteY15" fmla="*/ 1807191 h 3098042"/>
              <a:gd name="connsiteX16" fmla="*/ 0 w 7559873"/>
              <a:gd name="connsiteY16" fmla="*/ 0 h 3098042"/>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3149947 w 7559873"/>
              <a:gd name="connsiteY9" fmla="*/ 3098042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1273380 w 7559873"/>
              <a:gd name="connsiteY9" fmla="*/ 3104866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1273380 w 7559873"/>
              <a:gd name="connsiteY9" fmla="*/ 3104866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7080503 w 7559873"/>
              <a:gd name="connsiteY9" fmla="*/ 3095967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584415 w 7559873"/>
              <a:gd name="connsiteY11" fmla="*/ 30980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6691788 w 7559873"/>
              <a:gd name="connsiteY11" fmla="*/ 30802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91788 w 7559873"/>
              <a:gd name="connsiteY11" fmla="*/ 3080242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09901 w 7559873"/>
              <a:gd name="connsiteY11" fmla="*/ 3080243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26331"/>
              <a:gd name="connsiteX1" fmla="*/ 1259979 w 7559873"/>
              <a:gd name="connsiteY1" fmla="*/ 0 h 3426331"/>
              <a:gd name="connsiteX2" fmla="*/ 1259979 w 7559873"/>
              <a:gd name="connsiteY2" fmla="*/ 0 h 3426331"/>
              <a:gd name="connsiteX3" fmla="*/ 3149947 w 7559873"/>
              <a:gd name="connsiteY3" fmla="*/ 0 h 3426331"/>
              <a:gd name="connsiteX4" fmla="*/ 7559873 w 7559873"/>
              <a:gd name="connsiteY4" fmla="*/ 0 h 3426331"/>
              <a:gd name="connsiteX5" fmla="*/ 7559873 w 7559873"/>
              <a:gd name="connsiteY5" fmla="*/ 1807191 h 3426331"/>
              <a:gd name="connsiteX6" fmla="*/ 7559873 w 7559873"/>
              <a:gd name="connsiteY6" fmla="*/ 1807191 h 3426331"/>
              <a:gd name="connsiteX7" fmla="*/ 7559873 w 7559873"/>
              <a:gd name="connsiteY7" fmla="*/ 2581702 h 3426331"/>
              <a:gd name="connsiteX8" fmla="*/ 7559873 w 7559873"/>
              <a:gd name="connsiteY8" fmla="*/ 3098042 h 3426331"/>
              <a:gd name="connsiteX9" fmla="*/ 7080503 w 7559873"/>
              <a:gd name="connsiteY9" fmla="*/ 3095967 h 3426331"/>
              <a:gd name="connsiteX10" fmla="*/ 6852064 w 7559873"/>
              <a:gd name="connsiteY10" fmla="*/ 3426331 h 3426331"/>
              <a:gd name="connsiteX11" fmla="*/ 6609901 w 7559873"/>
              <a:gd name="connsiteY11" fmla="*/ 3080243 h 3426331"/>
              <a:gd name="connsiteX12" fmla="*/ 0 w 7559873"/>
              <a:gd name="connsiteY12" fmla="*/ 3098042 h 3426331"/>
              <a:gd name="connsiteX13" fmla="*/ 0 w 7559873"/>
              <a:gd name="connsiteY13" fmla="*/ 2581702 h 3426331"/>
              <a:gd name="connsiteX14" fmla="*/ 0 w 7559873"/>
              <a:gd name="connsiteY14" fmla="*/ 1807191 h 3426331"/>
              <a:gd name="connsiteX15" fmla="*/ 0 w 7559873"/>
              <a:gd name="connsiteY15" fmla="*/ 1807191 h 3426331"/>
              <a:gd name="connsiteX16" fmla="*/ 0 w 7559873"/>
              <a:gd name="connsiteY16" fmla="*/ 0 h 34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9873" h="3426331">
                <a:moveTo>
                  <a:pt x="0" y="0"/>
                </a:moveTo>
                <a:lnTo>
                  <a:pt x="1259979" y="0"/>
                </a:lnTo>
                <a:lnTo>
                  <a:pt x="1259979" y="0"/>
                </a:lnTo>
                <a:lnTo>
                  <a:pt x="3149947" y="0"/>
                </a:lnTo>
                <a:lnTo>
                  <a:pt x="7559873" y="0"/>
                </a:lnTo>
                <a:lnTo>
                  <a:pt x="7559873" y="1807191"/>
                </a:lnTo>
                <a:lnTo>
                  <a:pt x="7559873" y="1807191"/>
                </a:lnTo>
                <a:lnTo>
                  <a:pt x="7559873" y="2581702"/>
                </a:lnTo>
                <a:lnTo>
                  <a:pt x="7559873" y="3098042"/>
                </a:lnTo>
                <a:lnTo>
                  <a:pt x="7080503" y="3095967"/>
                </a:lnTo>
                <a:lnTo>
                  <a:pt x="6852064" y="3426331"/>
                </a:lnTo>
                <a:lnTo>
                  <a:pt x="6609901" y="3080243"/>
                </a:lnTo>
                <a:lnTo>
                  <a:pt x="0" y="3098042"/>
                </a:lnTo>
                <a:lnTo>
                  <a:pt x="0" y="2581702"/>
                </a:lnTo>
                <a:lnTo>
                  <a:pt x="0" y="1807191"/>
                </a:lnTo>
                <a:lnTo>
                  <a:pt x="0" y="1807191"/>
                </a:lnTo>
                <a:lnTo>
                  <a:pt x="0" y="0"/>
                </a:lnTo>
                <a:close/>
              </a:path>
            </a:pathLst>
          </a:custGeom>
          <a:solidFill>
            <a:schemeClr val="bg1"/>
          </a:solidFill>
          <a:ln w="66675">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key and checklist with a key&#10;&#10;Description automatically generated">
            <a:extLst>
              <a:ext uri="{FF2B5EF4-FFF2-40B4-BE49-F238E27FC236}">
                <a16:creationId xmlns:a16="http://schemas.microsoft.com/office/drawing/2014/main" id="{C337B8CB-D5AA-0992-0E45-FA33C66643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61768" y="3752658"/>
            <a:ext cx="1276178" cy="1236352"/>
          </a:xfrm>
          <a:prstGeom prst="rect">
            <a:avLst/>
          </a:prstGeom>
        </p:spPr>
      </p:pic>
      <p:sp>
        <p:nvSpPr>
          <p:cNvPr id="2" name="Title 1">
            <a:extLst>
              <a:ext uri="{FF2B5EF4-FFF2-40B4-BE49-F238E27FC236}">
                <a16:creationId xmlns:a16="http://schemas.microsoft.com/office/drawing/2014/main" id="{AF8E30F6-6CFA-1691-2C01-22B75CCFE865}"/>
              </a:ext>
            </a:extLst>
          </p:cNvPr>
          <p:cNvSpPr>
            <a:spLocks noGrp="1"/>
          </p:cNvSpPr>
          <p:nvPr>
            <p:ph type="title"/>
          </p:nvPr>
        </p:nvSpPr>
        <p:spPr>
          <a:xfrm>
            <a:off x="683568" y="195486"/>
            <a:ext cx="7803399" cy="288032"/>
          </a:xfrm>
        </p:spPr>
        <p:txBody>
          <a:bodyPr/>
          <a:lstStyle/>
          <a:p>
            <a:r>
              <a:rPr lang="en-GB" sz="2400" dirty="0"/>
              <a:t>Key success factors for OSH – real-life cases</a:t>
            </a:r>
          </a:p>
        </p:txBody>
      </p:sp>
      <p:sp>
        <p:nvSpPr>
          <p:cNvPr id="3" name="Content Placeholder 2">
            <a:extLst>
              <a:ext uri="{FF2B5EF4-FFF2-40B4-BE49-F238E27FC236}">
                <a16:creationId xmlns:a16="http://schemas.microsoft.com/office/drawing/2014/main" id="{AC3E137B-26BC-95E1-C4C0-EA9DE6CBFCE4}"/>
              </a:ext>
            </a:extLst>
          </p:cNvPr>
          <p:cNvSpPr>
            <a:spLocks noGrp="1"/>
          </p:cNvSpPr>
          <p:nvPr>
            <p:ph sz="half" idx="1"/>
          </p:nvPr>
        </p:nvSpPr>
        <p:spPr>
          <a:xfrm>
            <a:off x="604596" y="1707654"/>
            <a:ext cx="7704856" cy="2094790"/>
          </a:xfrm>
        </p:spPr>
        <p:txBody>
          <a:bodyPr>
            <a:noAutofit/>
          </a:bodyPr>
          <a:lstStyle/>
          <a:p>
            <a:pPr marL="0" indent="0">
              <a:lnSpc>
                <a:spcPct val="90000"/>
              </a:lnSpc>
              <a:spcBef>
                <a:spcPts val="600"/>
              </a:spcBef>
              <a:buNone/>
            </a:pPr>
            <a:r>
              <a:rPr lang="en-GB" sz="2000" dirty="0">
                <a:ea typeface="Aptos" panose="020B0004020202020204" pitchFamily="34" charset="0"/>
                <a:cs typeface="Aptos" panose="020B0004020202020204" pitchFamily="34" charset="0"/>
              </a:rPr>
              <a:t>AIWM in production, maintenance, and logistics in a c</a:t>
            </a:r>
            <a:r>
              <a:rPr lang="en-GB" sz="2000" dirty="0">
                <a:effectLst/>
                <a:ea typeface="Aptos" panose="020B0004020202020204" pitchFamily="34" charset="0"/>
                <a:cs typeface="Aptos" panose="020B0004020202020204" pitchFamily="34" charset="0"/>
              </a:rPr>
              <a:t>ompany producing parts for the automotive industry:</a:t>
            </a:r>
          </a:p>
          <a:p>
            <a:pPr lvl="1">
              <a:lnSpc>
                <a:spcPct val="90000"/>
              </a:lnSpc>
              <a:spcBef>
                <a:spcPts val="600"/>
              </a:spcBef>
            </a:pPr>
            <a:r>
              <a:rPr lang="en-GB" sz="2000" dirty="0">
                <a:solidFill>
                  <a:srgbClr val="899E00"/>
                </a:solidFill>
                <a:ea typeface="Aptos" panose="020B0004020202020204" pitchFamily="34" charset="0"/>
                <a:cs typeface="Aptos" panose="020B0004020202020204" pitchFamily="34" charset="0"/>
              </a:rPr>
              <a:t>e</a:t>
            </a:r>
            <a:r>
              <a:rPr lang="en-GB" sz="2000" dirty="0">
                <a:solidFill>
                  <a:srgbClr val="899E00"/>
                </a:solidFill>
                <a:effectLst/>
                <a:ea typeface="Aptos" panose="020B0004020202020204" pitchFamily="34" charset="0"/>
                <a:cs typeface="Aptos" panose="020B0004020202020204" pitchFamily="34" charset="0"/>
              </a:rPr>
              <a:t>nhanced productivity, reduced stress, improved work-life balance</a:t>
            </a:r>
          </a:p>
          <a:p>
            <a:pPr lvl="1">
              <a:lnSpc>
                <a:spcPct val="90000"/>
              </a:lnSpc>
              <a:spcBef>
                <a:spcPts val="600"/>
              </a:spcBef>
            </a:pPr>
            <a:r>
              <a:rPr lang="en-GB" sz="2000" dirty="0">
                <a:solidFill>
                  <a:srgbClr val="899E00"/>
                </a:solidFill>
                <a:effectLst/>
                <a:ea typeface="Aptos" panose="020B0004020202020204" pitchFamily="34" charset="0"/>
                <a:cs typeface="Aptos" panose="020B0004020202020204" pitchFamily="34" charset="0"/>
              </a:rPr>
              <a:t>supports skilled operators to manage the process and adapt to changes using real-time data and automated task assignments</a:t>
            </a:r>
            <a:endParaRPr lang="en-GB" sz="2000" dirty="0">
              <a:solidFill>
                <a:srgbClr val="899E00"/>
              </a:solidFill>
              <a:effectLst/>
              <a:ea typeface="MS Mincho" panose="02020609040205080304" pitchFamily="49" charset="-128"/>
              <a:cs typeface="Arial" panose="020B0604020202020204" pitchFamily="34" charset="0"/>
            </a:endParaRPr>
          </a:p>
        </p:txBody>
      </p:sp>
    </p:spTree>
    <p:extLst>
      <p:ext uri="{BB962C8B-B14F-4D97-AF65-F5344CB8AC3E}">
        <p14:creationId xmlns:p14="http://schemas.microsoft.com/office/powerpoint/2010/main" val="2351619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3">
            <a:extLst>
              <a:ext uri="{FF2B5EF4-FFF2-40B4-BE49-F238E27FC236}">
                <a16:creationId xmlns:a16="http://schemas.microsoft.com/office/drawing/2014/main" id="{0BF0D083-A021-5C54-ECDC-F5BF7E702D1C}"/>
              </a:ext>
            </a:extLst>
          </p:cNvPr>
          <p:cNvSpPr/>
          <p:nvPr/>
        </p:nvSpPr>
        <p:spPr>
          <a:xfrm rot="10800000">
            <a:off x="715981" y="1018586"/>
            <a:ext cx="7803397" cy="3065331"/>
          </a:xfrm>
          <a:custGeom>
            <a:avLst/>
            <a:gdLst>
              <a:gd name="connsiteX0" fmla="*/ 0 w 7559873"/>
              <a:gd name="connsiteY0" fmla="*/ 0 h 3098042"/>
              <a:gd name="connsiteX1" fmla="*/ 1259979 w 7559873"/>
              <a:gd name="connsiteY1" fmla="*/ 0 h 3098042"/>
              <a:gd name="connsiteX2" fmla="*/ 1259979 w 7559873"/>
              <a:gd name="connsiteY2" fmla="*/ 0 h 3098042"/>
              <a:gd name="connsiteX3" fmla="*/ 3149947 w 7559873"/>
              <a:gd name="connsiteY3" fmla="*/ 0 h 3098042"/>
              <a:gd name="connsiteX4" fmla="*/ 7559873 w 7559873"/>
              <a:gd name="connsiteY4" fmla="*/ 0 h 3098042"/>
              <a:gd name="connsiteX5" fmla="*/ 7559873 w 7559873"/>
              <a:gd name="connsiteY5" fmla="*/ 1807191 h 3098042"/>
              <a:gd name="connsiteX6" fmla="*/ 7559873 w 7559873"/>
              <a:gd name="connsiteY6" fmla="*/ 1807191 h 3098042"/>
              <a:gd name="connsiteX7" fmla="*/ 7559873 w 7559873"/>
              <a:gd name="connsiteY7" fmla="*/ 2581702 h 3098042"/>
              <a:gd name="connsiteX8" fmla="*/ 7559873 w 7559873"/>
              <a:gd name="connsiteY8" fmla="*/ 3098042 h 3098042"/>
              <a:gd name="connsiteX9" fmla="*/ 3149947 w 7559873"/>
              <a:gd name="connsiteY9" fmla="*/ 3098042 h 3098042"/>
              <a:gd name="connsiteX10" fmla="*/ 2123115 w 7559873"/>
              <a:gd name="connsiteY10" fmla="*/ 3454224 h 3098042"/>
              <a:gd name="connsiteX11" fmla="*/ 1259979 w 7559873"/>
              <a:gd name="connsiteY11" fmla="*/ 3098042 h 3098042"/>
              <a:gd name="connsiteX12" fmla="*/ 0 w 7559873"/>
              <a:gd name="connsiteY12" fmla="*/ 3098042 h 3098042"/>
              <a:gd name="connsiteX13" fmla="*/ 0 w 7559873"/>
              <a:gd name="connsiteY13" fmla="*/ 2581702 h 3098042"/>
              <a:gd name="connsiteX14" fmla="*/ 0 w 7559873"/>
              <a:gd name="connsiteY14" fmla="*/ 1807191 h 3098042"/>
              <a:gd name="connsiteX15" fmla="*/ 0 w 7559873"/>
              <a:gd name="connsiteY15" fmla="*/ 1807191 h 3098042"/>
              <a:gd name="connsiteX16" fmla="*/ 0 w 7559873"/>
              <a:gd name="connsiteY16" fmla="*/ 0 h 3098042"/>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3149947 w 7559873"/>
              <a:gd name="connsiteY9" fmla="*/ 3098042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1273380 w 7559873"/>
              <a:gd name="connsiteY9" fmla="*/ 3104866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1273380 w 7559873"/>
              <a:gd name="connsiteY9" fmla="*/ 3104866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7080503 w 7559873"/>
              <a:gd name="connsiteY9" fmla="*/ 3095967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584415 w 7559873"/>
              <a:gd name="connsiteY11" fmla="*/ 30980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6691788 w 7559873"/>
              <a:gd name="connsiteY11" fmla="*/ 30802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91788 w 7559873"/>
              <a:gd name="connsiteY11" fmla="*/ 3080242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09901 w 7559873"/>
              <a:gd name="connsiteY11" fmla="*/ 3080243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26331"/>
              <a:gd name="connsiteX1" fmla="*/ 1259979 w 7559873"/>
              <a:gd name="connsiteY1" fmla="*/ 0 h 3426331"/>
              <a:gd name="connsiteX2" fmla="*/ 1259979 w 7559873"/>
              <a:gd name="connsiteY2" fmla="*/ 0 h 3426331"/>
              <a:gd name="connsiteX3" fmla="*/ 3149947 w 7559873"/>
              <a:gd name="connsiteY3" fmla="*/ 0 h 3426331"/>
              <a:gd name="connsiteX4" fmla="*/ 7559873 w 7559873"/>
              <a:gd name="connsiteY4" fmla="*/ 0 h 3426331"/>
              <a:gd name="connsiteX5" fmla="*/ 7559873 w 7559873"/>
              <a:gd name="connsiteY5" fmla="*/ 1807191 h 3426331"/>
              <a:gd name="connsiteX6" fmla="*/ 7559873 w 7559873"/>
              <a:gd name="connsiteY6" fmla="*/ 1807191 h 3426331"/>
              <a:gd name="connsiteX7" fmla="*/ 7559873 w 7559873"/>
              <a:gd name="connsiteY7" fmla="*/ 2581702 h 3426331"/>
              <a:gd name="connsiteX8" fmla="*/ 7559873 w 7559873"/>
              <a:gd name="connsiteY8" fmla="*/ 3098042 h 3426331"/>
              <a:gd name="connsiteX9" fmla="*/ 7080503 w 7559873"/>
              <a:gd name="connsiteY9" fmla="*/ 3095967 h 3426331"/>
              <a:gd name="connsiteX10" fmla="*/ 6852064 w 7559873"/>
              <a:gd name="connsiteY10" fmla="*/ 3426331 h 3426331"/>
              <a:gd name="connsiteX11" fmla="*/ 6609901 w 7559873"/>
              <a:gd name="connsiteY11" fmla="*/ 3080243 h 3426331"/>
              <a:gd name="connsiteX12" fmla="*/ 0 w 7559873"/>
              <a:gd name="connsiteY12" fmla="*/ 3098042 h 3426331"/>
              <a:gd name="connsiteX13" fmla="*/ 0 w 7559873"/>
              <a:gd name="connsiteY13" fmla="*/ 2581702 h 3426331"/>
              <a:gd name="connsiteX14" fmla="*/ 0 w 7559873"/>
              <a:gd name="connsiteY14" fmla="*/ 1807191 h 3426331"/>
              <a:gd name="connsiteX15" fmla="*/ 0 w 7559873"/>
              <a:gd name="connsiteY15" fmla="*/ 1807191 h 3426331"/>
              <a:gd name="connsiteX16" fmla="*/ 0 w 7559873"/>
              <a:gd name="connsiteY16" fmla="*/ 0 h 34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9873" h="3426331">
                <a:moveTo>
                  <a:pt x="0" y="0"/>
                </a:moveTo>
                <a:lnTo>
                  <a:pt x="1259979" y="0"/>
                </a:lnTo>
                <a:lnTo>
                  <a:pt x="1259979" y="0"/>
                </a:lnTo>
                <a:lnTo>
                  <a:pt x="3149947" y="0"/>
                </a:lnTo>
                <a:lnTo>
                  <a:pt x="7559873" y="0"/>
                </a:lnTo>
                <a:lnTo>
                  <a:pt x="7559873" y="1807191"/>
                </a:lnTo>
                <a:lnTo>
                  <a:pt x="7559873" y="1807191"/>
                </a:lnTo>
                <a:lnTo>
                  <a:pt x="7559873" y="2581702"/>
                </a:lnTo>
                <a:lnTo>
                  <a:pt x="7559873" y="3098042"/>
                </a:lnTo>
                <a:lnTo>
                  <a:pt x="7080503" y="3095967"/>
                </a:lnTo>
                <a:lnTo>
                  <a:pt x="6852064" y="3426331"/>
                </a:lnTo>
                <a:lnTo>
                  <a:pt x="6609901" y="3080243"/>
                </a:lnTo>
                <a:lnTo>
                  <a:pt x="0" y="3098042"/>
                </a:lnTo>
                <a:lnTo>
                  <a:pt x="0" y="2581702"/>
                </a:lnTo>
                <a:lnTo>
                  <a:pt x="0" y="1807191"/>
                </a:lnTo>
                <a:lnTo>
                  <a:pt x="0" y="1807191"/>
                </a:lnTo>
                <a:lnTo>
                  <a:pt x="0" y="0"/>
                </a:lnTo>
                <a:close/>
              </a:path>
            </a:pathLst>
          </a:custGeom>
          <a:solidFill>
            <a:schemeClr val="bg1"/>
          </a:solidFill>
          <a:ln w="66675">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key and checklist with a key&#10;&#10;Description automatically generated">
            <a:extLst>
              <a:ext uri="{FF2B5EF4-FFF2-40B4-BE49-F238E27FC236}">
                <a16:creationId xmlns:a16="http://schemas.microsoft.com/office/drawing/2014/main" id="{7564829B-C41F-9095-9BE2-9C11BC9FBA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6296" y="3579862"/>
            <a:ext cx="1467560" cy="1421761"/>
          </a:xfrm>
          <a:prstGeom prst="rect">
            <a:avLst/>
          </a:prstGeom>
        </p:spPr>
      </p:pic>
      <p:sp>
        <p:nvSpPr>
          <p:cNvPr id="2" name="Title 1">
            <a:extLst>
              <a:ext uri="{FF2B5EF4-FFF2-40B4-BE49-F238E27FC236}">
                <a16:creationId xmlns:a16="http://schemas.microsoft.com/office/drawing/2014/main" id="{AF8E30F6-6CFA-1691-2C01-22B75CCFE865}"/>
              </a:ext>
            </a:extLst>
          </p:cNvPr>
          <p:cNvSpPr>
            <a:spLocks noGrp="1"/>
          </p:cNvSpPr>
          <p:nvPr>
            <p:ph type="title"/>
          </p:nvPr>
        </p:nvSpPr>
        <p:spPr>
          <a:xfrm>
            <a:off x="323528" y="195486"/>
            <a:ext cx="8595487" cy="288032"/>
          </a:xfrm>
        </p:spPr>
        <p:txBody>
          <a:bodyPr/>
          <a:lstStyle/>
          <a:p>
            <a:r>
              <a:rPr lang="es-ES" sz="2400" dirty="0"/>
              <a:t>Key </a:t>
            </a:r>
            <a:r>
              <a:rPr lang="es-ES" sz="2400" dirty="0" err="1"/>
              <a:t>success</a:t>
            </a:r>
            <a:r>
              <a:rPr lang="es-ES" sz="2400" dirty="0"/>
              <a:t> </a:t>
            </a:r>
            <a:r>
              <a:rPr lang="es-ES" sz="2400" dirty="0" err="1"/>
              <a:t>factors</a:t>
            </a:r>
            <a:r>
              <a:rPr lang="es-ES" sz="2400" dirty="0"/>
              <a:t> </a:t>
            </a:r>
            <a:r>
              <a:rPr lang="es-ES" sz="2400" dirty="0" err="1"/>
              <a:t>for</a:t>
            </a:r>
            <a:r>
              <a:rPr lang="es-ES" sz="2400" dirty="0"/>
              <a:t> OSH </a:t>
            </a:r>
            <a:r>
              <a:rPr lang="en-US" sz="2400" dirty="0"/>
              <a:t>–</a:t>
            </a:r>
            <a:r>
              <a:rPr lang="es-ES" sz="2400" dirty="0"/>
              <a:t> real-</a:t>
            </a:r>
            <a:r>
              <a:rPr lang="es-ES" sz="2400" dirty="0" err="1"/>
              <a:t>life</a:t>
            </a:r>
            <a:r>
              <a:rPr lang="es-ES" sz="2400" dirty="0"/>
              <a:t> cases</a:t>
            </a:r>
            <a:endParaRPr lang="en-GB" sz="2400" dirty="0"/>
          </a:p>
        </p:txBody>
      </p:sp>
      <p:sp>
        <p:nvSpPr>
          <p:cNvPr id="3" name="Content Placeholder 2">
            <a:extLst>
              <a:ext uri="{FF2B5EF4-FFF2-40B4-BE49-F238E27FC236}">
                <a16:creationId xmlns:a16="http://schemas.microsoft.com/office/drawing/2014/main" id="{AC3E137B-26BC-95E1-C4C0-EA9DE6CBFCE4}"/>
              </a:ext>
            </a:extLst>
          </p:cNvPr>
          <p:cNvSpPr>
            <a:spLocks noGrp="1"/>
          </p:cNvSpPr>
          <p:nvPr>
            <p:ph sz="half" idx="1"/>
          </p:nvPr>
        </p:nvSpPr>
        <p:spPr>
          <a:xfrm>
            <a:off x="755576" y="1701096"/>
            <a:ext cx="7641620" cy="2238806"/>
          </a:xfrm>
        </p:spPr>
        <p:txBody>
          <a:bodyPr>
            <a:noAutofit/>
          </a:bodyPr>
          <a:lstStyle/>
          <a:p>
            <a:pPr marL="0" indent="0">
              <a:lnSpc>
                <a:spcPct val="90000"/>
              </a:lnSpc>
              <a:spcBef>
                <a:spcPts val="600"/>
              </a:spcBef>
              <a:buNone/>
            </a:pPr>
            <a:r>
              <a:rPr lang="en-GB" sz="2000" dirty="0">
                <a:ea typeface="Aptos" panose="020B0004020202020204" pitchFamily="34" charset="0"/>
                <a:cs typeface="Aptos" panose="020B0004020202020204" pitchFamily="34" charset="0"/>
              </a:rPr>
              <a:t>AIWM in the </a:t>
            </a:r>
            <a:r>
              <a:rPr lang="en-GB" sz="2000" dirty="0">
                <a:solidFill>
                  <a:srgbClr val="003399"/>
                </a:solidFill>
                <a:ea typeface="Aptos" panose="020B0004020202020204" pitchFamily="34" charset="0"/>
                <a:cs typeface="Aptos" panose="020B0004020202020204" pitchFamily="34" charset="0"/>
              </a:rPr>
              <a:t>assembly</a:t>
            </a:r>
            <a:r>
              <a:rPr lang="en-GB" sz="2000" dirty="0">
                <a:ea typeface="Aptos" panose="020B0004020202020204" pitchFamily="34" charset="0"/>
                <a:cs typeface="Aptos" panose="020B0004020202020204" pitchFamily="34" charset="0"/>
              </a:rPr>
              <a:t> line at a </a:t>
            </a:r>
            <a:r>
              <a:rPr lang="en-GB" sz="2000" dirty="0">
                <a:effectLst/>
                <a:ea typeface="Aptos" panose="020B0004020202020204" pitchFamily="34" charset="0"/>
                <a:cs typeface="Aptos" panose="020B0004020202020204" pitchFamily="34" charset="0"/>
              </a:rPr>
              <a:t>car manufacturer:</a:t>
            </a:r>
          </a:p>
          <a:p>
            <a:pPr lvl="1">
              <a:lnSpc>
                <a:spcPct val="90000"/>
              </a:lnSpc>
              <a:spcBef>
                <a:spcPts val="600"/>
              </a:spcBef>
            </a:pPr>
            <a:r>
              <a:rPr lang="en-GB" sz="2000" dirty="0">
                <a:solidFill>
                  <a:srgbClr val="899E00"/>
                </a:solidFill>
                <a:effectLst/>
                <a:ea typeface="Aptos" panose="020B0004020202020204" pitchFamily="34" charset="0"/>
                <a:cs typeface="Aptos" panose="020B0004020202020204" pitchFamily="34" charset="0"/>
              </a:rPr>
              <a:t>optimised assembly line by addressing health and safety risks, especially in the final, more demanding stages. </a:t>
            </a:r>
          </a:p>
          <a:p>
            <a:pPr lvl="1">
              <a:lnSpc>
                <a:spcPct val="90000"/>
              </a:lnSpc>
              <a:spcBef>
                <a:spcPts val="600"/>
              </a:spcBef>
            </a:pPr>
            <a:r>
              <a:rPr lang="en-GB" sz="2000" dirty="0">
                <a:solidFill>
                  <a:srgbClr val="899E00"/>
                </a:solidFill>
                <a:effectLst/>
                <a:ea typeface="Aptos" panose="020B0004020202020204" pitchFamily="34" charset="0"/>
                <a:cs typeface="Aptos" panose="020B0004020202020204" pitchFamily="34" charset="0"/>
              </a:rPr>
              <a:t>extensive training and data monitoring ensure balance between efficiency, job quality, and OSH, benefiting operators and team leaders.</a:t>
            </a:r>
          </a:p>
        </p:txBody>
      </p:sp>
    </p:spTree>
    <p:extLst>
      <p:ext uri="{BB962C8B-B14F-4D97-AF65-F5344CB8AC3E}">
        <p14:creationId xmlns:p14="http://schemas.microsoft.com/office/powerpoint/2010/main" val="2032776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3">
            <a:extLst>
              <a:ext uri="{FF2B5EF4-FFF2-40B4-BE49-F238E27FC236}">
                <a16:creationId xmlns:a16="http://schemas.microsoft.com/office/drawing/2014/main" id="{EE566565-5981-9E15-2D0B-5905FD12F582}"/>
              </a:ext>
            </a:extLst>
          </p:cNvPr>
          <p:cNvSpPr/>
          <p:nvPr/>
        </p:nvSpPr>
        <p:spPr>
          <a:xfrm rot="10800000">
            <a:off x="380583" y="814778"/>
            <a:ext cx="7803397" cy="3065331"/>
          </a:xfrm>
          <a:custGeom>
            <a:avLst/>
            <a:gdLst>
              <a:gd name="connsiteX0" fmla="*/ 0 w 7559873"/>
              <a:gd name="connsiteY0" fmla="*/ 0 h 3098042"/>
              <a:gd name="connsiteX1" fmla="*/ 1259979 w 7559873"/>
              <a:gd name="connsiteY1" fmla="*/ 0 h 3098042"/>
              <a:gd name="connsiteX2" fmla="*/ 1259979 w 7559873"/>
              <a:gd name="connsiteY2" fmla="*/ 0 h 3098042"/>
              <a:gd name="connsiteX3" fmla="*/ 3149947 w 7559873"/>
              <a:gd name="connsiteY3" fmla="*/ 0 h 3098042"/>
              <a:gd name="connsiteX4" fmla="*/ 7559873 w 7559873"/>
              <a:gd name="connsiteY4" fmla="*/ 0 h 3098042"/>
              <a:gd name="connsiteX5" fmla="*/ 7559873 w 7559873"/>
              <a:gd name="connsiteY5" fmla="*/ 1807191 h 3098042"/>
              <a:gd name="connsiteX6" fmla="*/ 7559873 w 7559873"/>
              <a:gd name="connsiteY6" fmla="*/ 1807191 h 3098042"/>
              <a:gd name="connsiteX7" fmla="*/ 7559873 w 7559873"/>
              <a:gd name="connsiteY7" fmla="*/ 2581702 h 3098042"/>
              <a:gd name="connsiteX8" fmla="*/ 7559873 w 7559873"/>
              <a:gd name="connsiteY8" fmla="*/ 3098042 h 3098042"/>
              <a:gd name="connsiteX9" fmla="*/ 3149947 w 7559873"/>
              <a:gd name="connsiteY9" fmla="*/ 3098042 h 3098042"/>
              <a:gd name="connsiteX10" fmla="*/ 2123115 w 7559873"/>
              <a:gd name="connsiteY10" fmla="*/ 3454224 h 3098042"/>
              <a:gd name="connsiteX11" fmla="*/ 1259979 w 7559873"/>
              <a:gd name="connsiteY11" fmla="*/ 3098042 h 3098042"/>
              <a:gd name="connsiteX12" fmla="*/ 0 w 7559873"/>
              <a:gd name="connsiteY12" fmla="*/ 3098042 h 3098042"/>
              <a:gd name="connsiteX13" fmla="*/ 0 w 7559873"/>
              <a:gd name="connsiteY13" fmla="*/ 2581702 h 3098042"/>
              <a:gd name="connsiteX14" fmla="*/ 0 w 7559873"/>
              <a:gd name="connsiteY14" fmla="*/ 1807191 h 3098042"/>
              <a:gd name="connsiteX15" fmla="*/ 0 w 7559873"/>
              <a:gd name="connsiteY15" fmla="*/ 1807191 h 3098042"/>
              <a:gd name="connsiteX16" fmla="*/ 0 w 7559873"/>
              <a:gd name="connsiteY16" fmla="*/ 0 h 3098042"/>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3149947 w 7559873"/>
              <a:gd name="connsiteY9" fmla="*/ 3098042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1273380 w 7559873"/>
              <a:gd name="connsiteY9" fmla="*/ 3104866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1273380 w 7559873"/>
              <a:gd name="connsiteY9" fmla="*/ 3104866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7080503 w 7559873"/>
              <a:gd name="connsiteY9" fmla="*/ 3095967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584415 w 7559873"/>
              <a:gd name="connsiteY11" fmla="*/ 30980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6691788 w 7559873"/>
              <a:gd name="connsiteY11" fmla="*/ 30802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91788 w 7559873"/>
              <a:gd name="connsiteY11" fmla="*/ 3080242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09901 w 7559873"/>
              <a:gd name="connsiteY11" fmla="*/ 3080243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26331"/>
              <a:gd name="connsiteX1" fmla="*/ 1259979 w 7559873"/>
              <a:gd name="connsiteY1" fmla="*/ 0 h 3426331"/>
              <a:gd name="connsiteX2" fmla="*/ 1259979 w 7559873"/>
              <a:gd name="connsiteY2" fmla="*/ 0 h 3426331"/>
              <a:gd name="connsiteX3" fmla="*/ 3149947 w 7559873"/>
              <a:gd name="connsiteY3" fmla="*/ 0 h 3426331"/>
              <a:gd name="connsiteX4" fmla="*/ 7559873 w 7559873"/>
              <a:gd name="connsiteY4" fmla="*/ 0 h 3426331"/>
              <a:gd name="connsiteX5" fmla="*/ 7559873 w 7559873"/>
              <a:gd name="connsiteY5" fmla="*/ 1807191 h 3426331"/>
              <a:gd name="connsiteX6" fmla="*/ 7559873 w 7559873"/>
              <a:gd name="connsiteY6" fmla="*/ 1807191 h 3426331"/>
              <a:gd name="connsiteX7" fmla="*/ 7559873 w 7559873"/>
              <a:gd name="connsiteY7" fmla="*/ 2581702 h 3426331"/>
              <a:gd name="connsiteX8" fmla="*/ 7559873 w 7559873"/>
              <a:gd name="connsiteY8" fmla="*/ 3098042 h 3426331"/>
              <a:gd name="connsiteX9" fmla="*/ 7080503 w 7559873"/>
              <a:gd name="connsiteY9" fmla="*/ 3095967 h 3426331"/>
              <a:gd name="connsiteX10" fmla="*/ 6852064 w 7559873"/>
              <a:gd name="connsiteY10" fmla="*/ 3426331 h 3426331"/>
              <a:gd name="connsiteX11" fmla="*/ 6609901 w 7559873"/>
              <a:gd name="connsiteY11" fmla="*/ 3080243 h 3426331"/>
              <a:gd name="connsiteX12" fmla="*/ 0 w 7559873"/>
              <a:gd name="connsiteY12" fmla="*/ 3098042 h 3426331"/>
              <a:gd name="connsiteX13" fmla="*/ 0 w 7559873"/>
              <a:gd name="connsiteY13" fmla="*/ 2581702 h 3426331"/>
              <a:gd name="connsiteX14" fmla="*/ 0 w 7559873"/>
              <a:gd name="connsiteY14" fmla="*/ 1807191 h 3426331"/>
              <a:gd name="connsiteX15" fmla="*/ 0 w 7559873"/>
              <a:gd name="connsiteY15" fmla="*/ 1807191 h 3426331"/>
              <a:gd name="connsiteX16" fmla="*/ 0 w 7559873"/>
              <a:gd name="connsiteY16" fmla="*/ 0 h 34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9873" h="3426331">
                <a:moveTo>
                  <a:pt x="0" y="0"/>
                </a:moveTo>
                <a:lnTo>
                  <a:pt x="1259979" y="0"/>
                </a:lnTo>
                <a:lnTo>
                  <a:pt x="1259979" y="0"/>
                </a:lnTo>
                <a:lnTo>
                  <a:pt x="3149947" y="0"/>
                </a:lnTo>
                <a:lnTo>
                  <a:pt x="7559873" y="0"/>
                </a:lnTo>
                <a:lnTo>
                  <a:pt x="7559873" y="1807191"/>
                </a:lnTo>
                <a:lnTo>
                  <a:pt x="7559873" y="1807191"/>
                </a:lnTo>
                <a:lnTo>
                  <a:pt x="7559873" y="2581702"/>
                </a:lnTo>
                <a:lnTo>
                  <a:pt x="7559873" y="3098042"/>
                </a:lnTo>
                <a:lnTo>
                  <a:pt x="7080503" y="3095967"/>
                </a:lnTo>
                <a:lnTo>
                  <a:pt x="6852064" y="3426331"/>
                </a:lnTo>
                <a:lnTo>
                  <a:pt x="6609901" y="3080243"/>
                </a:lnTo>
                <a:lnTo>
                  <a:pt x="0" y="3098042"/>
                </a:lnTo>
                <a:lnTo>
                  <a:pt x="0" y="2581702"/>
                </a:lnTo>
                <a:lnTo>
                  <a:pt x="0" y="1807191"/>
                </a:lnTo>
                <a:lnTo>
                  <a:pt x="0" y="1807191"/>
                </a:lnTo>
                <a:lnTo>
                  <a:pt x="0" y="0"/>
                </a:lnTo>
                <a:close/>
              </a:path>
            </a:pathLst>
          </a:custGeom>
          <a:solidFill>
            <a:schemeClr val="bg1"/>
          </a:solidFill>
          <a:ln w="66675">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F8E30F6-6CFA-1691-2C01-22B75CCFE865}"/>
              </a:ext>
            </a:extLst>
          </p:cNvPr>
          <p:cNvSpPr>
            <a:spLocks noGrp="1"/>
          </p:cNvSpPr>
          <p:nvPr>
            <p:ph type="title"/>
          </p:nvPr>
        </p:nvSpPr>
        <p:spPr>
          <a:xfrm>
            <a:off x="323528" y="195486"/>
            <a:ext cx="8595487" cy="288032"/>
          </a:xfrm>
        </p:spPr>
        <p:txBody>
          <a:bodyPr/>
          <a:lstStyle/>
          <a:p>
            <a:pPr marL="0" indent="0">
              <a:lnSpc>
                <a:spcPct val="90000"/>
              </a:lnSpc>
              <a:spcBef>
                <a:spcPts val="600"/>
              </a:spcBef>
              <a:buNone/>
            </a:pPr>
            <a:r>
              <a:rPr lang="en-GB" sz="2400" dirty="0">
                <a:latin typeface="+mj-lt"/>
                <a:ea typeface="+mj-ea"/>
              </a:rPr>
              <a:t>Key success factors for OSH </a:t>
            </a:r>
            <a:r>
              <a:rPr lang="en-GB" sz="2400" dirty="0"/>
              <a:t>–</a:t>
            </a:r>
            <a:r>
              <a:rPr lang="en-GB" sz="2400" dirty="0">
                <a:latin typeface="+mj-lt"/>
                <a:ea typeface="+mj-ea"/>
              </a:rPr>
              <a:t> AIWM in the workplace </a:t>
            </a:r>
          </a:p>
        </p:txBody>
      </p:sp>
      <p:sp>
        <p:nvSpPr>
          <p:cNvPr id="3" name="Content Placeholder 2">
            <a:extLst>
              <a:ext uri="{FF2B5EF4-FFF2-40B4-BE49-F238E27FC236}">
                <a16:creationId xmlns:a16="http://schemas.microsoft.com/office/drawing/2014/main" id="{AC3E137B-26BC-95E1-C4C0-EA9DE6CBFCE4}"/>
              </a:ext>
            </a:extLst>
          </p:cNvPr>
          <p:cNvSpPr>
            <a:spLocks noGrp="1"/>
          </p:cNvSpPr>
          <p:nvPr>
            <p:ph sz="half" idx="1"/>
          </p:nvPr>
        </p:nvSpPr>
        <p:spPr>
          <a:xfrm>
            <a:off x="755576" y="1419622"/>
            <a:ext cx="7650392" cy="2232248"/>
          </a:xfrm>
        </p:spPr>
        <p:txBody>
          <a:bodyPr>
            <a:noAutofit/>
          </a:bodyPr>
          <a:lstStyle/>
          <a:p>
            <a:pPr marL="0" indent="0">
              <a:lnSpc>
                <a:spcPct val="90000"/>
              </a:lnSpc>
              <a:spcBef>
                <a:spcPts val="600"/>
              </a:spcBef>
              <a:buNone/>
            </a:pPr>
            <a:endParaRPr lang="en-GB" sz="2000" dirty="0">
              <a:solidFill>
                <a:srgbClr val="92D050"/>
              </a:solidFill>
              <a:ea typeface="Aptos" panose="020B0004020202020204" pitchFamily="34" charset="0"/>
              <a:cs typeface="Aptos" panose="020B0004020202020204" pitchFamily="34" charset="0"/>
            </a:endParaRPr>
          </a:p>
          <a:p>
            <a:pPr>
              <a:lnSpc>
                <a:spcPct val="90000"/>
              </a:lnSpc>
              <a:spcBef>
                <a:spcPts val="600"/>
              </a:spcBef>
            </a:pPr>
            <a:r>
              <a:rPr lang="en-GB" sz="2000" dirty="0">
                <a:solidFill>
                  <a:srgbClr val="003399"/>
                </a:solidFill>
                <a:effectLst/>
                <a:ea typeface="Aptos" panose="020B0004020202020204" pitchFamily="34" charset="0"/>
                <a:cs typeface="Aptos" panose="020B0004020202020204" pitchFamily="34" charset="0"/>
              </a:rPr>
              <a:t>sound OSH policy and OSH management system</a:t>
            </a:r>
          </a:p>
          <a:p>
            <a:pPr marL="0" indent="0">
              <a:lnSpc>
                <a:spcPct val="90000"/>
              </a:lnSpc>
              <a:spcBef>
                <a:spcPts val="600"/>
              </a:spcBef>
              <a:buNone/>
            </a:pPr>
            <a:endParaRPr lang="en-GB" sz="2000" dirty="0">
              <a:solidFill>
                <a:srgbClr val="003399"/>
              </a:solidFill>
              <a:effectLst/>
              <a:ea typeface="Aptos" panose="020B0004020202020204" pitchFamily="34" charset="0"/>
              <a:cs typeface="Aptos" panose="020B0004020202020204" pitchFamily="34" charset="0"/>
            </a:endParaRPr>
          </a:p>
          <a:p>
            <a:pPr>
              <a:lnSpc>
                <a:spcPct val="90000"/>
              </a:lnSpc>
              <a:spcBef>
                <a:spcPts val="600"/>
              </a:spcBef>
            </a:pPr>
            <a:r>
              <a:rPr lang="en-GB" sz="2000" dirty="0">
                <a:solidFill>
                  <a:srgbClr val="003399"/>
                </a:solidFill>
                <a:effectLst/>
                <a:ea typeface="Aptos" panose="020B0004020202020204" pitchFamily="34" charset="0"/>
                <a:cs typeface="Aptos" panose="020B0004020202020204" pitchFamily="34" charset="0"/>
              </a:rPr>
              <a:t>transparency about data collection and use </a:t>
            </a:r>
          </a:p>
          <a:p>
            <a:pPr marL="0" indent="0">
              <a:lnSpc>
                <a:spcPct val="90000"/>
              </a:lnSpc>
              <a:spcBef>
                <a:spcPts val="600"/>
              </a:spcBef>
              <a:buNone/>
            </a:pPr>
            <a:endParaRPr lang="en-GB" sz="2000" dirty="0">
              <a:solidFill>
                <a:srgbClr val="003399"/>
              </a:solidFill>
              <a:effectLst/>
              <a:ea typeface="Aptos" panose="020B0004020202020204" pitchFamily="34" charset="0"/>
              <a:cs typeface="Aptos" panose="020B0004020202020204" pitchFamily="34" charset="0"/>
            </a:endParaRPr>
          </a:p>
          <a:p>
            <a:pPr>
              <a:lnSpc>
                <a:spcPct val="90000"/>
              </a:lnSpc>
              <a:spcBef>
                <a:spcPts val="600"/>
              </a:spcBef>
            </a:pPr>
            <a:r>
              <a:rPr lang="en-GB" sz="2000" dirty="0">
                <a:solidFill>
                  <a:srgbClr val="003399"/>
                </a:solidFill>
                <a:effectLst/>
                <a:ea typeface="Aptos" panose="020B0004020202020204" pitchFamily="34" charset="0"/>
                <a:cs typeface="Aptos" panose="020B0004020202020204" pitchFamily="34" charset="0"/>
              </a:rPr>
              <a:t>w</a:t>
            </a:r>
            <a:r>
              <a:rPr lang="en-GB" sz="2000" dirty="0">
                <a:solidFill>
                  <a:srgbClr val="003399"/>
                </a:solidFill>
                <a:ea typeface="Aptos" panose="020B0004020202020204" pitchFamily="34" charset="0"/>
                <a:cs typeface="Aptos" panose="020B0004020202020204" pitchFamily="34" charset="0"/>
              </a:rPr>
              <a:t>orker participation</a:t>
            </a:r>
            <a:endParaRPr lang="en-GB" sz="2000" dirty="0">
              <a:solidFill>
                <a:srgbClr val="003399"/>
              </a:solidFill>
            </a:endParaRPr>
          </a:p>
        </p:txBody>
      </p:sp>
      <p:pic>
        <p:nvPicPr>
          <p:cNvPr id="6" name="Picture 5" descr="A key and checklist with a key&#10;&#10;Description automatically generated">
            <a:extLst>
              <a:ext uri="{FF2B5EF4-FFF2-40B4-BE49-F238E27FC236}">
                <a16:creationId xmlns:a16="http://schemas.microsoft.com/office/drawing/2014/main" id="{3EBEEA62-9276-81C4-8A3F-6CE4A86754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64484" y="2940989"/>
            <a:ext cx="1467560" cy="1421761"/>
          </a:xfrm>
          <a:prstGeom prst="rect">
            <a:avLst/>
          </a:prstGeom>
        </p:spPr>
      </p:pic>
    </p:spTree>
    <p:extLst>
      <p:ext uri="{BB962C8B-B14F-4D97-AF65-F5344CB8AC3E}">
        <p14:creationId xmlns:p14="http://schemas.microsoft.com/office/powerpoint/2010/main" val="31613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9274" y="1564301"/>
            <a:ext cx="8680709" cy="2566616"/>
          </a:xfrm>
        </p:spPr>
        <p:txBody>
          <a:bodyPr>
            <a:noAutofit/>
          </a:bodyPr>
          <a:lstStyle/>
          <a:p>
            <a:pPr marL="179388" lvl="1" indent="-179388">
              <a:spcBef>
                <a:spcPts val="600"/>
              </a:spcBef>
              <a:buFont typeface="Wingdings" panose="05000000000000000000" pitchFamily="2" charset="2"/>
              <a:buChar char="§"/>
            </a:pPr>
            <a:r>
              <a:rPr lang="en-GB" sz="2000" dirty="0">
                <a:solidFill>
                  <a:srgbClr val="003399"/>
                </a:solidFill>
              </a:rPr>
              <a:t>EU OSH Framework Directive 89/391/EEC</a:t>
            </a:r>
          </a:p>
          <a:p>
            <a:pPr marL="179388" lvl="1" indent="-179388">
              <a:spcBef>
                <a:spcPts val="600"/>
              </a:spcBef>
              <a:buFont typeface="Wingdings" panose="05000000000000000000" pitchFamily="2" charset="2"/>
              <a:buChar char="§"/>
            </a:pPr>
            <a:r>
              <a:rPr lang="en-GB" sz="2000" dirty="0">
                <a:solidFill>
                  <a:srgbClr val="003399"/>
                </a:solidFill>
              </a:rPr>
              <a:t> Specific ‘daughter’ directives</a:t>
            </a:r>
            <a:endParaRPr lang="en-US" sz="2000" dirty="0">
              <a:solidFill>
                <a:srgbClr val="003399"/>
              </a:solidFill>
            </a:endParaRPr>
          </a:p>
          <a:p>
            <a:pPr marL="179388" lvl="1" indent="-179388">
              <a:spcBef>
                <a:spcPts val="600"/>
              </a:spcBef>
              <a:buFont typeface="Wingdings" panose="05000000000000000000" pitchFamily="2" charset="2"/>
              <a:buChar char="§"/>
            </a:pPr>
            <a:r>
              <a:rPr lang="en-GB" sz="2000" dirty="0">
                <a:solidFill>
                  <a:srgbClr val="003399"/>
                </a:solidFill>
              </a:rPr>
              <a:t>AI Act</a:t>
            </a:r>
            <a:endParaRPr lang="en-GB" sz="2000" b="1" dirty="0">
              <a:solidFill>
                <a:srgbClr val="003399"/>
              </a:solidFill>
            </a:endParaRPr>
          </a:p>
          <a:p>
            <a:pPr marL="179388" lvl="1" indent="-179388">
              <a:spcBef>
                <a:spcPts val="600"/>
              </a:spcBef>
              <a:buFont typeface="Wingdings" panose="05000000000000000000" pitchFamily="2" charset="2"/>
              <a:buChar char="§"/>
            </a:pPr>
            <a:r>
              <a:rPr lang="en-US" sz="2000" b="0" dirty="0">
                <a:solidFill>
                  <a:srgbClr val="003399"/>
                </a:solidFill>
              </a:rPr>
              <a:t>Directive on digital </a:t>
            </a:r>
            <a:r>
              <a:rPr lang="en-US" sz="2000" b="0" dirty="0" err="1">
                <a:solidFill>
                  <a:srgbClr val="003399"/>
                </a:solidFill>
              </a:rPr>
              <a:t>labour</a:t>
            </a:r>
            <a:r>
              <a:rPr lang="en-US" sz="2000" b="0" dirty="0">
                <a:solidFill>
                  <a:srgbClr val="003399"/>
                </a:solidFill>
              </a:rPr>
              <a:t> platforms</a:t>
            </a:r>
            <a:endParaRPr lang="en-GB" sz="2000" dirty="0">
              <a:solidFill>
                <a:srgbClr val="003399"/>
              </a:solidFill>
            </a:endParaRPr>
          </a:p>
          <a:p>
            <a:pPr marL="179388" lvl="1" indent="-179388">
              <a:spcBef>
                <a:spcPts val="600"/>
              </a:spcBef>
              <a:buFont typeface="Wingdings" panose="05000000000000000000" pitchFamily="2" charset="2"/>
              <a:buChar char="§"/>
            </a:pPr>
            <a:r>
              <a:rPr lang="en-GB" sz="2000" b="0" dirty="0">
                <a:solidFill>
                  <a:srgbClr val="003399"/>
                </a:solidFill>
              </a:rPr>
              <a:t>General Data Protection Regulation (GDPR)</a:t>
            </a:r>
            <a:endParaRPr lang="en-GB" sz="2000" dirty="0">
              <a:solidFill>
                <a:srgbClr val="003399"/>
              </a:solidFill>
            </a:endParaRPr>
          </a:p>
          <a:p>
            <a:pPr lvl="1">
              <a:spcBef>
                <a:spcPts val="600"/>
              </a:spcBef>
              <a:buFont typeface="Wingdings" panose="05000000000000000000" pitchFamily="2" charset="2"/>
              <a:buChar char="§"/>
            </a:pPr>
            <a:endParaRPr lang="en-GB" sz="2000" dirty="0">
              <a:solidFill>
                <a:srgbClr val="92D050"/>
              </a:solidFill>
            </a:endParaRPr>
          </a:p>
        </p:txBody>
      </p:sp>
      <p:sp>
        <p:nvSpPr>
          <p:cNvPr id="4" name="Title 2"/>
          <p:cNvSpPr txBox="1">
            <a:spLocks/>
          </p:cNvSpPr>
          <p:nvPr/>
        </p:nvSpPr>
        <p:spPr>
          <a:xfrm>
            <a:off x="175259" y="164"/>
            <a:ext cx="8968741" cy="534660"/>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altLang="en-US" sz="2400" b="1" i="0" u="none" strike="noStrike" kern="1200" cap="none" spc="0" normalizeH="0" baseline="0" noProof="0">
                <a:ln>
                  <a:noFill/>
                </a:ln>
                <a:solidFill>
                  <a:srgbClr val="003399"/>
                </a:solidFill>
                <a:effectLst/>
                <a:uLnTx/>
                <a:uFillTx/>
                <a:ea typeface="Verdana" panose="020B0604030504040204" pitchFamily="34" charset="0"/>
                <a:cs typeface="+mj-cs"/>
              </a:rPr>
              <a:t>EU regulatory framework </a:t>
            </a:r>
            <a:r>
              <a:rPr lang="en-GB" altLang="en-US" sz="2400" b="1">
                <a:solidFill>
                  <a:srgbClr val="003399"/>
                </a:solidFill>
                <a:ea typeface="Verdana" panose="020B0604030504040204" pitchFamily="34" charset="0"/>
              </a:rPr>
              <a:t>applicable to AIWM</a:t>
            </a:r>
            <a:endParaRPr kumimoji="0" lang="en-GB" altLang="en-US" sz="2400" b="1" i="0" u="none" strike="noStrike" kern="1200" cap="none" spc="0" normalizeH="0" baseline="0" noProof="0" dirty="0">
              <a:ln>
                <a:noFill/>
              </a:ln>
              <a:solidFill>
                <a:srgbClr val="003399"/>
              </a:solidFill>
              <a:effectLst/>
              <a:uLnTx/>
              <a:uFillTx/>
              <a:ea typeface="Verdana" panose="020B0604030504040204" pitchFamily="34" charset="0"/>
              <a:cs typeface="+mj-cs"/>
            </a:endParaRPr>
          </a:p>
        </p:txBody>
      </p:sp>
      <p:pic>
        <p:nvPicPr>
          <p:cNvPr id="2" name="Picture 1" descr="A gavel and paper with a piece of paper&#10;&#10;Description automatically generated">
            <a:extLst>
              <a:ext uri="{FF2B5EF4-FFF2-40B4-BE49-F238E27FC236}">
                <a16:creationId xmlns:a16="http://schemas.microsoft.com/office/drawing/2014/main" id="{5F7A465F-0D57-2B72-8984-87235F1373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84168" y="1779662"/>
            <a:ext cx="1759700" cy="1759700"/>
          </a:xfrm>
          <a:prstGeom prst="rect">
            <a:avLst/>
          </a:prstGeom>
        </p:spPr>
      </p:pic>
    </p:spTree>
    <p:extLst>
      <p:ext uri="{BB962C8B-B14F-4D97-AF65-F5344CB8AC3E}">
        <p14:creationId xmlns:p14="http://schemas.microsoft.com/office/powerpoint/2010/main" val="2731359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3069" y="1059582"/>
            <a:ext cx="8337861" cy="2664296"/>
          </a:xfrm>
        </p:spPr>
        <p:txBody>
          <a:bodyPr vert="horz" lIns="91440" tIns="45720" rIns="91440" bIns="45720" rtlCol="0" anchor="t" anchorCtr="0">
            <a:normAutofit lnSpcReduction="10000"/>
          </a:bodyPr>
          <a:lstStyle/>
          <a:p>
            <a:pPr fontAlgn="base">
              <a:lnSpc>
                <a:spcPct val="90000"/>
              </a:lnSpc>
              <a:spcBef>
                <a:spcPts val="300"/>
              </a:spcBef>
            </a:pPr>
            <a:endParaRPr lang="en-US" sz="2000" b="0" dirty="0">
              <a:solidFill>
                <a:srgbClr val="92D050"/>
              </a:solidFill>
            </a:endParaRPr>
          </a:p>
          <a:p>
            <a:pPr fontAlgn="base">
              <a:lnSpc>
                <a:spcPct val="90000"/>
              </a:lnSpc>
              <a:spcBef>
                <a:spcPts val="300"/>
              </a:spcBef>
            </a:pPr>
            <a:r>
              <a:rPr lang="en-US" sz="2000" b="0" dirty="0">
                <a:solidFill>
                  <a:srgbClr val="003399"/>
                </a:solidFill>
              </a:rPr>
              <a:t>Enforcement of relevant regulations</a:t>
            </a:r>
          </a:p>
          <a:p>
            <a:pPr fontAlgn="base">
              <a:lnSpc>
                <a:spcPct val="90000"/>
              </a:lnSpc>
              <a:spcBef>
                <a:spcPts val="300"/>
              </a:spcBef>
            </a:pPr>
            <a:r>
              <a:rPr lang="en-US" sz="2000" b="0" dirty="0">
                <a:solidFill>
                  <a:srgbClr val="003399"/>
                </a:solidFill>
              </a:rPr>
              <a:t>Holistic and dynamic workplace risk assessment</a:t>
            </a:r>
          </a:p>
          <a:p>
            <a:pPr fontAlgn="base">
              <a:lnSpc>
                <a:spcPct val="90000"/>
              </a:lnSpc>
              <a:spcBef>
                <a:spcPts val="300"/>
              </a:spcBef>
            </a:pPr>
            <a:r>
              <a:rPr lang="en-GB" sz="2000" b="0" dirty="0">
                <a:solidFill>
                  <a:srgbClr val="003399"/>
                </a:solidFill>
              </a:rPr>
              <a:t>Transparency and </a:t>
            </a:r>
            <a:r>
              <a:rPr lang="en-US" sz="2000" b="0" dirty="0">
                <a:solidFill>
                  <a:srgbClr val="003399"/>
                </a:solidFill>
              </a:rPr>
              <a:t>understandability</a:t>
            </a:r>
            <a:endParaRPr lang="en-GB" sz="2000" b="0" dirty="0">
              <a:solidFill>
                <a:srgbClr val="003399"/>
              </a:solidFill>
            </a:endParaRPr>
          </a:p>
          <a:p>
            <a:pPr fontAlgn="base">
              <a:lnSpc>
                <a:spcPct val="90000"/>
              </a:lnSpc>
              <a:spcBef>
                <a:spcPts val="300"/>
              </a:spcBef>
            </a:pPr>
            <a:r>
              <a:rPr lang="en-GB" sz="2000" b="0" dirty="0">
                <a:solidFill>
                  <a:srgbClr val="003399"/>
                </a:solidFill>
              </a:rPr>
              <a:t>Equal access to information and worker participation </a:t>
            </a:r>
          </a:p>
          <a:p>
            <a:pPr fontAlgn="base">
              <a:lnSpc>
                <a:spcPct val="90000"/>
              </a:lnSpc>
              <a:spcBef>
                <a:spcPts val="300"/>
              </a:spcBef>
            </a:pPr>
            <a:r>
              <a:rPr lang="en-US" sz="2000" b="0" dirty="0">
                <a:solidFill>
                  <a:srgbClr val="003399"/>
                </a:solidFill>
                <a:cs typeface="Calibri" panose="020F0502020204030204" pitchFamily="34" charset="0"/>
              </a:rPr>
              <a:t>Preserving workers’ job control and autonomy</a:t>
            </a:r>
          </a:p>
          <a:p>
            <a:pPr fontAlgn="base">
              <a:lnSpc>
                <a:spcPct val="90000"/>
              </a:lnSpc>
              <a:spcBef>
                <a:spcPts val="300"/>
              </a:spcBef>
            </a:pPr>
            <a:r>
              <a:rPr lang="en-US" sz="2000" b="0" dirty="0" err="1">
                <a:solidFill>
                  <a:srgbClr val="003399"/>
                </a:solidFill>
              </a:rPr>
              <a:t>Minimisation</a:t>
            </a:r>
            <a:r>
              <a:rPr lang="en-US" sz="2000" b="0" dirty="0">
                <a:solidFill>
                  <a:srgbClr val="003399"/>
                </a:solidFill>
              </a:rPr>
              <a:t> of workers’ data collected</a:t>
            </a:r>
          </a:p>
          <a:p>
            <a:pPr fontAlgn="base">
              <a:lnSpc>
                <a:spcPct val="90000"/>
              </a:lnSpc>
              <a:spcBef>
                <a:spcPts val="300"/>
              </a:spcBef>
            </a:pPr>
            <a:r>
              <a:rPr lang="en-US" sz="2000" b="0" dirty="0">
                <a:solidFill>
                  <a:srgbClr val="003399"/>
                </a:solidFill>
              </a:rPr>
              <a:t>Humans in command</a:t>
            </a:r>
          </a:p>
          <a:p>
            <a:pPr>
              <a:lnSpc>
                <a:spcPct val="90000"/>
              </a:lnSpc>
              <a:spcBef>
                <a:spcPts val="300"/>
              </a:spcBef>
            </a:pPr>
            <a:r>
              <a:rPr lang="en-US" sz="2000" b="0" dirty="0">
                <a:solidFill>
                  <a:srgbClr val="003399"/>
                </a:solidFill>
              </a:rPr>
              <a:t>Increased awareness of mental health impacts of AIWM</a:t>
            </a:r>
            <a:endParaRPr lang="en-US" sz="1650" b="0" dirty="0">
              <a:solidFill>
                <a:srgbClr val="003399"/>
              </a:solidFill>
            </a:endParaRPr>
          </a:p>
        </p:txBody>
      </p:sp>
      <p:sp>
        <p:nvSpPr>
          <p:cNvPr id="5" name="Titre 1">
            <a:extLst>
              <a:ext uri="{FF2B5EF4-FFF2-40B4-BE49-F238E27FC236}">
                <a16:creationId xmlns:a16="http://schemas.microsoft.com/office/drawing/2014/main" id="{39A682D7-4449-4BAF-9700-6E0F06EC29CB}"/>
              </a:ext>
            </a:extLst>
          </p:cNvPr>
          <p:cNvSpPr txBox="1">
            <a:spLocks/>
          </p:cNvSpPr>
          <p:nvPr/>
        </p:nvSpPr>
        <p:spPr>
          <a:xfrm>
            <a:off x="480848" y="90605"/>
            <a:ext cx="8435280" cy="473867"/>
          </a:xfrm>
          <a:prstGeom prst="rect">
            <a:avLst/>
          </a:prstGeom>
        </p:spPr>
        <p:txBody>
          <a:bodyPr vert="horz" lIns="68580" tIns="34290" rIns="68580" bIns="34290" rtlCol="0" anchor="b">
            <a:noAutofit/>
          </a:bodyPr>
          <a:lstStyle>
            <a:lvl1pPr algn="l" defTabSz="914400" rtl="0" eaLnBrk="1" latinLnBrk="0" hangingPunct="1">
              <a:lnSpc>
                <a:spcPct val="90000"/>
              </a:lnSpc>
              <a:spcBef>
                <a:spcPct val="0"/>
              </a:spcBef>
              <a:buNone/>
              <a:defRPr lang="en-SI" sz="3400" b="1" i="0" kern="1200">
                <a:solidFill>
                  <a:schemeClr val="tx2"/>
                </a:solidFill>
                <a:effectLst/>
                <a:latin typeface="Montserrat SemiBold"/>
                <a:ea typeface="+mn-ea"/>
                <a:cs typeface="+mn-cs"/>
              </a:defRPr>
            </a:lvl1pPr>
          </a:lstStyle>
          <a:p>
            <a:r>
              <a:rPr lang="fr-FR" sz="2400" dirty="0">
                <a:latin typeface="+mj-lt"/>
                <a:ea typeface="Verdana" panose="020B0604030504040204" pitchFamily="34" charset="0"/>
                <a:cs typeface="+mj-cs"/>
              </a:rPr>
              <a:t>Key pointers for OSH </a:t>
            </a:r>
            <a:r>
              <a:rPr lang="fr-FR" sz="2400" dirty="0" err="1">
                <a:latin typeface="+mj-lt"/>
                <a:ea typeface="Verdana" panose="020B0604030504040204" pitchFamily="34" charset="0"/>
                <a:cs typeface="+mj-cs"/>
              </a:rPr>
              <a:t>prevention</a:t>
            </a:r>
            <a:endParaRPr lang="en-US" sz="2400" dirty="0">
              <a:latin typeface="+mj-lt"/>
              <a:ea typeface="Verdana" panose="020B0604030504040204" pitchFamily="34" charset="0"/>
              <a:cs typeface="+mj-cs"/>
            </a:endParaRPr>
          </a:p>
        </p:txBody>
      </p:sp>
    </p:spTree>
    <p:extLst>
      <p:ext uri="{BB962C8B-B14F-4D97-AF65-F5344CB8AC3E}">
        <p14:creationId xmlns:p14="http://schemas.microsoft.com/office/powerpoint/2010/main" val="3943805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green hand with a blue circle and a finger pressing a button&#10;&#10;Description automatically generated">
            <a:extLst>
              <a:ext uri="{FF2B5EF4-FFF2-40B4-BE49-F238E27FC236}">
                <a16:creationId xmlns:a16="http://schemas.microsoft.com/office/drawing/2014/main" id="{EFA04028-DED2-4508-93B0-CC87FD707D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305" y="955205"/>
            <a:ext cx="1708751" cy="1708751"/>
          </a:xfrm>
          <a:prstGeom prst="rect">
            <a:avLst/>
          </a:prstGeom>
        </p:spPr>
      </p:pic>
      <p:pic>
        <p:nvPicPr>
          <p:cNvPr id="7" name="Picture 6" descr="A computer with a screen on&#10;&#10;Description automatically generated">
            <a:extLst>
              <a:ext uri="{FF2B5EF4-FFF2-40B4-BE49-F238E27FC236}">
                <a16:creationId xmlns:a16="http://schemas.microsoft.com/office/drawing/2014/main" id="{8489CA9D-D157-4CC2-97DA-6C00088208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52617" y="698760"/>
            <a:ext cx="3610163" cy="2221639"/>
          </a:xfrm>
          <a:prstGeom prst="rect">
            <a:avLst/>
          </a:prstGeom>
        </p:spPr>
      </p:pic>
      <p:sp>
        <p:nvSpPr>
          <p:cNvPr id="5" name="Content Placeholder 2">
            <a:extLst>
              <a:ext uri="{FF2B5EF4-FFF2-40B4-BE49-F238E27FC236}">
                <a16:creationId xmlns:a16="http://schemas.microsoft.com/office/drawing/2014/main" id="{F567A181-C4B7-4D4B-8398-84F814A78CCF}"/>
              </a:ext>
            </a:extLst>
          </p:cNvPr>
          <p:cNvSpPr txBox="1">
            <a:spLocks/>
          </p:cNvSpPr>
          <p:nvPr/>
        </p:nvSpPr>
        <p:spPr>
          <a:xfrm>
            <a:off x="457200" y="2920399"/>
            <a:ext cx="8432194" cy="1708751"/>
          </a:xfrm>
          <a:prstGeom prst="rect">
            <a:avLst/>
          </a:prstGeom>
        </p:spPr>
        <p:txBody>
          <a:bodyPr vert="horz" lIns="0" tIns="45720" rIns="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GB" sz="1500" b="0" i="0" u="none" strike="noStrike" kern="1200" cap="none" spc="0" normalizeH="0" baseline="0" noProof="0" dirty="0">
              <a:ln>
                <a:noFill/>
              </a:ln>
              <a:solidFill>
                <a:srgbClr val="899E00"/>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ACC700"/>
              </a:buClr>
              <a:buSzTx/>
              <a:buNone/>
              <a:tabLst/>
              <a:defRPr/>
            </a:pPr>
            <a:r>
              <a:rPr kumimoji="0" lang="en-GB" sz="2000" b="1" i="0" u="none" strike="noStrike" kern="1200" cap="none" spc="0" normalizeH="0" baseline="0" noProof="0" dirty="0">
                <a:ln>
                  <a:noFill/>
                </a:ln>
                <a:solidFill>
                  <a:srgbClr val="899E00"/>
                </a:solidFill>
                <a:effectLst/>
                <a:uLnTx/>
                <a:uFillTx/>
                <a:latin typeface="Arial"/>
                <a:ea typeface="+mn-ea"/>
                <a:cs typeface="+mn-cs"/>
              </a:rPr>
              <a:t>Consult all publications on the topic: </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lang="es-ES" sz="1400" dirty="0">
                <a:solidFill>
                  <a:srgbClr val="000000"/>
                </a:solidFill>
                <a:latin typeface="+mj-lt"/>
                <a:hlinkClick r:id="rId5"/>
              </a:rPr>
              <a:t>https://osha.europa.eu/en/publications-priority-area/ai-and-worker-management</a:t>
            </a:r>
            <a:endParaRPr lang="es-ES" sz="1400" dirty="0">
              <a:solidFill>
                <a:srgbClr val="000000"/>
              </a:solidFill>
              <a:latin typeface="+mj-lt"/>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s-ES" sz="1400" b="0" i="0" u="none" strike="noStrike" kern="1200" cap="none" spc="0" normalizeH="0" baseline="0" noProof="0" dirty="0">
              <a:ln>
                <a:noFill/>
              </a:ln>
              <a:solidFill>
                <a:srgbClr val="000000"/>
              </a:solidFill>
              <a:effectLst/>
              <a:uLnTx/>
              <a:uFillTx/>
              <a:latin typeface="+mj-lt"/>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GB" sz="1500" b="0" i="0" u="none" strike="noStrike" kern="1200" cap="none" spc="0" normalizeH="0" baseline="0" noProof="0" dirty="0">
              <a:ln>
                <a:noFill/>
              </a:ln>
              <a:solidFill>
                <a:srgbClr val="003399"/>
              </a:solidFill>
              <a:effectLst/>
              <a:uLnTx/>
              <a:uFillTx/>
              <a:latin typeface="Arial"/>
              <a:ea typeface="+mn-ea"/>
              <a:cs typeface="+mn-cs"/>
            </a:endParaRPr>
          </a:p>
        </p:txBody>
      </p:sp>
      <p:pic>
        <p:nvPicPr>
          <p:cNvPr id="3" name="Picture 2">
            <a:extLst>
              <a:ext uri="{FF2B5EF4-FFF2-40B4-BE49-F238E27FC236}">
                <a16:creationId xmlns:a16="http://schemas.microsoft.com/office/drawing/2014/main" id="{C959CF49-2329-41C2-D13F-35F51CE68F7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62780" y="137442"/>
            <a:ext cx="2424020" cy="3283403"/>
          </a:xfrm>
          <a:prstGeom prst="rect">
            <a:avLst/>
          </a:prstGeom>
        </p:spPr>
      </p:pic>
      <p:sp>
        <p:nvSpPr>
          <p:cNvPr id="6" name="Title 5">
            <a:extLst>
              <a:ext uri="{FF2B5EF4-FFF2-40B4-BE49-F238E27FC236}">
                <a16:creationId xmlns:a16="http://schemas.microsoft.com/office/drawing/2014/main" id="{1B67C078-7767-3DF5-121B-164310745DD0}"/>
              </a:ext>
            </a:extLst>
          </p:cNvPr>
          <p:cNvSpPr>
            <a:spLocks noGrp="1"/>
          </p:cNvSpPr>
          <p:nvPr>
            <p:ph type="title"/>
          </p:nvPr>
        </p:nvSpPr>
        <p:spPr/>
        <p:txBody>
          <a:bodyPr/>
          <a:lstStyle/>
          <a:p>
            <a:r>
              <a:rPr lang="en-GB" sz="2400" dirty="0"/>
              <a:t>Resources</a:t>
            </a:r>
          </a:p>
        </p:txBody>
      </p:sp>
    </p:spTree>
    <p:extLst>
      <p:ext uri="{BB962C8B-B14F-4D97-AF65-F5344CB8AC3E}">
        <p14:creationId xmlns:p14="http://schemas.microsoft.com/office/powerpoint/2010/main" val="2488266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722" y="189184"/>
            <a:ext cx="7559873" cy="367200"/>
          </a:xfrm>
        </p:spPr>
        <p:txBody>
          <a:bodyPr/>
          <a:lstStyle/>
          <a:p>
            <a:r>
              <a:rPr lang="en-US" dirty="0"/>
              <a:t>Copyright</a:t>
            </a:r>
          </a:p>
        </p:txBody>
      </p:sp>
      <p:sp>
        <p:nvSpPr>
          <p:cNvPr id="4" name="TextBox 3">
            <a:extLst>
              <a:ext uri="{FF2B5EF4-FFF2-40B4-BE49-F238E27FC236}">
                <a16:creationId xmlns:a16="http://schemas.microsoft.com/office/drawing/2014/main" id="{F25148AE-C978-AC71-8011-037CD4723C78}"/>
              </a:ext>
            </a:extLst>
          </p:cNvPr>
          <p:cNvSpPr txBox="1"/>
          <p:nvPr/>
        </p:nvSpPr>
        <p:spPr>
          <a:xfrm>
            <a:off x="368722" y="1535569"/>
            <a:ext cx="7056784" cy="2072362"/>
          </a:xfrm>
          <a:prstGeom prst="rect">
            <a:avLst/>
          </a:prstGeom>
          <a:noFill/>
        </p:spPr>
        <p:txBody>
          <a:bodyPr wrap="square" rtlCol="0">
            <a:spAutoFit/>
          </a:body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n-US" sz="1400" i="0" u="none" strike="noStrike" kern="1200" cap="none" spc="0" normalizeH="0" baseline="0" dirty="0">
                <a:ln>
                  <a:noFill/>
                </a:ln>
                <a:solidFill>
                  <a:srgbClr val="003399"/>
                </a:solidFill>
                <a:effectLst/>
                <a:uLnTx/>
                <a:uFillTx/>
                <a:latin typeface="Arial"/>
                <a:ea typeface="+mn-ea"/>
                <a:cs typeface="+mn-cs"/>
              </a:rPr>
              <a:t>© European Agency for Safety and Health at Work, 2024</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400" i="0" u="none" strike="noStrike" kern="1200" cap="none" spc="0" normalizeH="0" baseline="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n-US" sz="1400" i="0" u="none" strike="noStrike" kern="1200" cap="none" spc="0" normalizeH="0" baseline="0" dirty="0">
                <a:ln>
                  <a:noFill/>
                </a:ln>
                <a:solidFill>
                  <a:srgbClr val="003399"/>
                </a:solidFill>
                <a:effectLst/>
                <a:uLnTx/>
                <a:uFillTx/>
                <a:latin typeface="Arial"/>
                <a:ea typeface="+mn-ea"/>
                <a:cs typeface="+mn-cs"/>
              </a:rPr>
              <a:t>Reproduction is </a:t>
            </a:r>
            <a:r>
              <a:rPr kumimoji="0" lang="en-US" sz="1400" i="0" u="none" strike="noStrike" kern="1200" cap="none" spc="0" normalizeH="0" baseline="0" dirty="0" err="1">
                <a:ln>
                  <a:noFill/>
                </a:ln>
                <a:solidFill>
                  <a:srgbClr val="003399"/>
                </a:solidFill>
                <a:effectLst/>
                <a:uLnTx/>
                <a:uFillTx/>
                <a:latin typeface="Arial"/>
                <a:ea typeface="+mn-ea"/>
                <a:cs typeface="+mn-cs"/>
              </a:rPr>
              <a:t>authorised</a:t>
            </a:r>
            <a:r>
              <a:rPr kumimoji="0" lang="en-US" sz="1400" i="0" u="none" strike="noStrike" kern="1200" cap="none" spc="0" normalizeH="0" baseline="0" dirty="0">
                <a:ln>
                  <a:noFill/>
                </a:ln>
                <a:solidFill>
                  <a:srgbClr val="003399"/>
                </a:solidFill>
                <a:effectLst/>
                <a:uLnTx/>
                <a:uFillTx/>
                <a:latin typeface="Arial"/>
                <a:ea typeface="+mn-ea"/>
                <a:cs typeface="+mn-cs"/>
              </a:rPr>
              <a:t> provided the source is acknowledged.</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n-US" sz="1400" i="0" u="none" strike="noStrike" kern="1200" cap="none" spc="0" normalizeH="0" baseline="0" dirty="0">
                <a:ln>
                  <a:noFill/>
                </a:ln>
                <a:solidFill>
                  <a:srgbClr val="003399"/>
                </a:solidFill>
                <a:effectLst/>
                <a:uLnTx/>
                <a:uFillTx/>
                <a:latin typeface="Arial"/>
                <a:ea typeface="+mn-ea"/>
                <a:cs typeface="+mn-cs"/>
              </a:rPr>
              <a:t>For reproduction or use of any photo under any other copyright than EU-OSHA, permission must be sought directly from the copyright holder.</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n-US" sz="1400" i="0" u="none" strike="noStrike" kern="1200" cap="none" spc="0" normalizeH="0" baseline="0" dirty="0">
                <a:ln>
                  <a:noFill/>
                </a:ln>
                <a:solidFill>
                  <a:srgbClr val="003399"/>
                </a:solidFill>
                <a:effectLst/>
                <a:uLnTx/>
                <a:uFillTx/>
                <a:latin typeface="Arial"/>
                <a:ea typeface="+mn-ea"/>
                <a:cs typeface="+mn-cs"/>
              </a:rPr>
              <a:t>Neither the European Agency for Safety and Health at Work nor any person acting on behalf of the agency is responsible for the use that might be made of the following information.</a:t>
            </a:r>
          </a:p>
        </p:txBody>
      </p:sp>
    </p:spTree>
    <p:extLst>
      <p:ext uri="{BB962C8B-B14F-4D97-AF65-F5344CB8AC3E}">
        <p14:creationId xmlns:p14="http://schemas.microsoft.com/office/powerpoint/2010/main" val="1694356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53307E9-1F2E-0BE7-F719-A0388DB23CB4}"/>
              </a:ext>
            </a:extLst>
          </p:cNvPr>
          <p:cNvSpPr>
            <a:spLocks noGrp="1"/>
          </p:cNvSpPr>
          <p:nvPr>
            <p:ph type="title"/>
          </p:nvPr>
        </p:nvSpPr>
        <p:spPr>
          <a:xfrm>
            <a:off x="450000" y="135000"/>
            <a:ext cx="7560000" cy="405000"/>
          </a:xfrm>
        </p:spPr>
        <p:txBody>
          <a:bodyPr lIns="0"/>
          <a:lstStyle/>
          <a:p>
            <a:r>
              <a:rPr lang="en-US" sz="2400" dirty="0"/>
              <a:t>Overview</a:t>
            </a:r>
          </a:p>
        </p:txBody>
      </p:sp>
      <p:grpSp>
        <p:nvGrpSpPr>
          <p:cNvPr id="5" name="Group 4">
            <a:extLst>
              <a:ext uri="{FF2B5EF4-FFF2-40B4-BE49-F238E27FC236}">
                <a16:creationId xmlns:a16="http://schemas.microsoft.com/office/drawing/2014/main" id="{3ABEFBBD-DDE2-4D1C-A6F5-BBEBE684871F}"/>
              </a:ext>
            </a:extLst>
          </p:cNvPr>
          <p:cNvGrpSpPr/>
          <p:nvPr/>
        </p:nvGrpSpPr>
        <p:grpSpPr>
          <a:xfrm>
            <a:off x="447247" y="729731"/>
            <a:ext cx="4976364" cy="436807"/>
            <a:chOff x="450000" y="768538"/>
            <a:chExt cx="4976364" cy="436807"/>
          </a:xfrm>
        </p:grpSpPr>
        <p:sp>
          <p:nvSpPr>
            <p:cNvPr id="6" name="Rectangle 5">
              <a:extLst>
                <a:ext uri="{FF2B5EF4-FFF2-40B4-BE49-F238E27FC236}">
                  <a16:creationId xmlns:a16="http://schemas.microsoft.com/office/drawing/2014/main" id="{6A12E357-CEFB-4B4C-8F82-B76E2BDE33AE}"/>
                </a:ext>
              </a:extLst>
            </p:cNvPr>
            <p:cNvSpPr/>
            <p:nvPr/>
          </p:nvSpPr>
          <p:spPr>
            <a:xfrm>
              <a:off x="450000" y="955964"/>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dirty="0">
                <a:solidFill>
                  <a:srgbClr val="003399"/>
                </a:solidFill>
              </a:endParaRPr>
            </a:p>
          </p:txBody>
        </p:sp>
        <p:grpSp>
          <p:nvGrpSpPr>
            <p:cNvPr id="7" name="Group 6">
              <a:extLst>
                <a:ext uri="{FF2B5EF4-FFF2-40B4-BE49-F238E27FC236}">
                  <a16:creationId xmlns:a16="http://schemas.microsoft.com/office/drawing/2014/main" id="{2B8C109D-5785-4944-965C-3BE491C6C29C}"/>
                </a:ext>
              </a:extLst>
            </p:cNvPr>
            <p:cNvGrpSpPr/>
            <p:nvPr/>
          </p:nvGrpSpPr>
          <p:grpSpPr>
            <a:xfrm>
              <a:off x="583720" y="768538"/>
              <a:ext cx="4670640" cy="370956"/>
              <a:chOff x="259890" y="3219"/>
              <a:chExt cx="4267200" cy="383760"/>
            </a:xfrm>
          </p:grpSpPr>
          <p:sp>
            <p:nvSpPr>
              <p:cNvPr id="8" name="Rectangle: Rounded Corners 7">
                <a:extLst>
                  <a:ext uri="{FF2B5EF4-FFF2-40B4-BE49-F238E27FC236}">
                    <a16:creationId xmlns:a16="http://schemas.microsoft.com/office/drawing/2014/main" id="{2B5063C7-746C-4861-8030-D8A224F27A7F}"/>
                  </a:ext>
                </a:extLst>
              </p:cNvPr>
              <p:cNvSpPr/>
              <p:nvPr/>
            </p:nvSpPr>
            <p:spPr>
              <a:xfrm>
                <a:off x="259890" y="3219"/>
                <a:ext cx="4267200" cy="383760"/>
              </a:xfrm>
              <a:prstGeom prst="roundRect">
                <a:avLst/>
              </a:prstGeom>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txBody>
              <a:bodyPr/>
              <a:lstStyle/>
              <a:p>
                <a:endParaRPr lang="en-GB">
                  <a:solidFill>
                    <a:srgbClr val="003399"/>
                  </a:solidFill>
                </a:endParaRPr>
              </a:p>
            </p:txBody>
          </p:sp>
          <p:sp>
            <p:nvSpPr>
              <p:cNvPr id="10" name="Rectangle: Rounded Corners 4">
                <a:extLst>
                  <a:ext uri="{FF2B5EF4-FFF2-40B4-BE49-F238E27FC236}">
                    <a16:creationId xmlns:a16="http://schemas.microsoft.com/office/drawing/2014/main" id="{28A2A611-4891-4B05-BE99-0454AC78D8EE}"/>
                  </a:ext>
                </a:extLst>
              </p:cNvPr>
              <p:cNvSpPr txBox="1"/>
              <p:nvPr/>
            </p:nvSpPr>
            <p:spPr>
              <a:xfrm>
                <a:off x="281927" y="21953"/>
                <a:ext cx="4229732"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n-US" sz="1400" b="0" dirty="0">
                    <a:solidFill>
                      <a:srgbClr val="003399"/>
                    </a:solidFill>
                  </a:rPr>
                  <a:t>Definitions</a:t>
                </a:r>
                <a:r>
                  <a:rPr lang="en-US" sz="1400" dirty="0">
                    <a:solidFill>
                      <a:srgbClr val="003399"/>
                    </a:solidFill>
                  </a:rPr>
                  <a:t> </a:t>
                </a:r>
                <a:r>
                  <a:rPr lang="en-US" sz="1400" b="0" dirty="0">
                    <a:solidFill>
                      <a:srgbClr val="003399"/>
                    </a:solidFill>
                  </a:rPr>
                  <a:t>and uses</a:t>
                </a:r>
              </a:p>
            </p:txBody>
          </p:sp>
        </p:grpSp>
      </p:grpSp>
      <p:grpSp>
        <p:nvGrpSpPr>
          <p:cNvPr id="17" name="Group 16">
            <a:extLst>
              <a:ext uri="{FF2B5EF4-FFF2-40B4-BE49-F238E27FC236}">
                <a16:creationId xmlns:a16="http://schemas.microsoft.com/office/drawing/2014/main" id="{50662551-A89C-498B-AE78-C49B18DFCF16}"/>
              </a:ext>
            </a:extLst>
          </p:cNvPr>
          <p:cNvGrpSpPr/>
          <p:nvPr/>
        </p:nvGrpSpPr>
        <p:grpSpPr>
          <a:xfrm>
            <a:off x="463601" y="1872133"/>
            <a:ext cx="4973516" cy="426342"/>
            <a:chOff x="447624" y="2394783"/>
            <a:chExt cx="4973516" cy="426342"/>
          </a:xfrm>
        </p:grpSpPr>
        <p:sp>
          <p:nvSpPr>
            <p:cNvPr id="18" name="Rectangle 17">
              <a:extLst>
                <a:ext uri="{FF2B5EF4-FFF2-40B4-BE49-F238E27FC236}">
                  <a16:creationId xmlns:a16="http://schemas.microsoft.com/office/drawing/2014/main" id="{E6987153-F70B-4AF5-BC72-B0B0545B73FC}"/>
                </a:ext>
              </a:extLst>
            </p:cNvPr>
            <p:cNvSpPr/>
            <p:nvPr/>
          </p:nvSpPr>
          <p:spPr>
            <a:xfrm>
              <a:off x="447624" y="2571744"/>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grpSp>
          <p:nvGrpSpPr>
            <p:cNvPr id="19" name="Group 18">
              <a:extLst>
                <a:ext uri="{FF2B5EF4-FFF2-40B4-BE49-F238E27FC236}">
                  <a16:creationId xmlns:a16="http://schemas.microsoft.com/office/drawing/2014/main" id="{2328B6B6-581A-490A-A27D-01DC1435D680}"/>
                </a:ext>
              </a:extLst>
            </p:cNvPr>
            <p:cNvGrpSpPr/>
            <p:nvPr/>
          </p:nvGrpSpPr>
          <p:grpSpPr>
            <a:xfrm>
              <a:off x="582857" y="2394783"/>
              <a:ext cx="4651907" cy="370957"/>
              <a:chOff x="241728" y="1772260"/>
              <a:chExt cx="4267200" cy="383760"/>
            </a:xfrm>
          </p:grpSpPr>
          <p:sp>
            <p:nvSpPr>
              <p:cNvPr id="20" name="Rectangle: Rounded Corners 19">
                <a:extLst>
                  <a:ext uri="{FF2B5EF4-FFF2-40B4-BE49-F238E27FC236}">
                    <a16:creationId xmlns:a16="http://schemas.microsoft.com/office/drawing/2014/main" id="{DD3DC332-8FA4-4D9F-B720-CB8A5AF12A19}"/>
                  </a:ext>
                </a:extLst>
              </p:cNvPr>
              <p:cNvSpPr/>
              <p:nvPr/>
            </p:nvSpPr>
            <p:spPr>
              <a:xfrm>
                <a:off x="241728" y="1772260"/>
                <a:ext cx="4267200" cy="383760"/>
              </a:xfrm>
              <a:prstGeom prst="roundRect">
                <a:avLst/>
              </a:prstGeom>
            </p:spPr>
            <p:style>
              <a:lnRef idx="2">
                <a:schemeClr val="lt1">
                  <a:hueOff val="0"/>
                  <a:satOff val="0"/>
                  <a:lumOff val="0"/>
                  <a:alphaOff val="0"/>
                </a:schemeClr>
              </a:lnRef>
              <a:fillRef idx="1">
                <a:schemeClr val="accent2">
                  <a:shade val="80000"/>
                  <a:hueOff val="174394"/>
                  <a:satOff val="-25946"/>
                  <a:lumOff val="18295"/>
                  <a:alphaOff val="0"/>
                </a:schemeClr>
              </a:fillRef>
              <a:effectRef idx="0">
                <a:schemeClr val="accent2">
                  <a:shade val="80000"/>
                  <a:hueOff val="174394"/>
                  <a:satOff val="-25946"/>
                  <a:lumOff val="18295"/>
                  <a:alphaOff val="0"/>
                </a:schemeClr>
              </a:effectRef>
              <a:fontRef idx="minor">
                <a:schemeClr val="lt1"/>
              </a:fontRef>
            </p:style>
            <p:txBody>
              <a:bodyPr/>
              <a:lstStyle/>
              <a:p>
                <a:endParaRPr lang="en-GB"/>
              </a:p>
            </p:txBody>
          </p:sp>
          <p:sp>
            <p:nvSpPr>
              <p:cNvPr id="21" name="Rectangle: Rounded Corners 8">
                <a:extLst>
                  <a:ext uri="{FF2B5EF4-FFF2-40B4-BE49-F238E27FC236}">
                    <a16:creationId xmlns:a16="http://schemas.microsoft.com/office/drawing/2014/main" id="{499D88FA-7A0A-4E69-A7B9-05DA672B83E3}"/>
                  </a:ext>
                </a:extLst>
              </p:cNvPr>
              <p:cNvSpPr txBox="1"/>
              <p:nvPr/>
            </p:nvSpPr>
            <p:spPr>
              <a:xfrm>
                <a:off x="258529" y="1790994"/>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n-US" sz="1400" dirty="0">
                    <a:solidFill>
                      <a:srgbClr val="003399"/>
                    </a:solidFill>
                  </a:rPr>
                  <a:t>Risks to OSH</a:t>
                </a:r>
                <a:endParaRPr lang="en-US" sz="1400" b="0" dirty="0">
                  <a:solidFill>
                    <a:srgbClr val="003399"/>
                  </a:solidFill>
                </a:endParaRPr>
              </a:p>
            </p:txBody>
          </p:sp>
        </p:grpSp>
      </p:grpSp>
      <p:grpSp>
        <p:nvGrpSpPr>
          <p:cNvPr id="22" name="Group 21">
            <a:extLst>
              <a:ext uri="{FF2B5EF4-FFF2-40B4-BE49-F238E27FC236}">
                <a16:creationId xmlns:a16="http://schemas.microsoft.com/office/drawing/2014/main" id="{B01B4C4E-467A-469B-9F27-6C842A441951}"/>
              </a:ext>
            </a:extLst>
          </p:cNvPr>
          <p:cNvGrpSpPr/>
          <p:nvPr/>
        </p:nvGrpSpPr>
        <p:grpSpPr>
          <a:xfrm>
            <a:off x="424140" y="2437176"/>
            <a:ext cx="4973516" cy="429031"/>
            <a:chOff x="446751" y="2750907"/>
            <a:chExt cx="4973516" cy="429031"/>
          </a:xfrm>
        </p:grpSpPr>
        <p:sp>
          <p:nvSpPr>
            <p:cNvPr id="23" name="Rectangle 22">
              <a:extLst>
                <a:ext uri="{FF2B5EF4-FFF2-40B4-BE49-F238E27FC236}">
                  <a16:creationId xmlns:a16="http://schemas.microsoft.com/office/drawing/2014/main" id="{24251484-7E77-4FBB-BD35-02BEE7B90A83}"/>
                </a:ext>
              </a:extLst>
            </p:cNvPr>
            <p:cNvSpPr/>
            <p:nvPr/>
          </p:nvSpPr>
          <p:spPr>
            <a:xfrm>
              <a:off x="446751" y="293055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grpSp>
          <p:nvGrpSpPr>
            <p:cNvPr id="24" name="Group 23">
              <a:extLst>
                <a:ext uri="{FF2B5EF4-FFF2-40B4-BE49-F238E27FC236}">
                  <a16:creationId xmlns:a16="http://schemas.microsoft.com/office/drawing/2014/main" id="{6C3308B3-8608-4F11-B182-AF0F112DCF2B}"/>
                </a:ext>
              </a:extLst>
            </p:cNvPr>
            <p:cNvGrpSpPr/>
            <p:nvPr/>
          </p:nvGrpSpPr>
          <p:grpSpPr>
            <a:xfrm>
              <a:off x="584946" y="2750907"/>
              <a:ext cx="4651904" cy="370957"/>
              <a:chOff x="243645" y="2361940"/>
              <a:chExt cx="4267200" cy="383760"/>
            </a:xfrm>
          </p:grpSpPr>
          <p:sp>
            <p:nvSpPr>
              <p:cNvPr id="25" name="Rectangle: Rounded Corners 24">
                <a:extLst>
                  <a:ext uri="{FF2B5EF4-FFF2-40B4-BE49-F238E27FC236}">
                    <a16:creationId xmlns:a16="http://schemas.microsoft.com/office/drawing/2014/main" id="{A4EACCC3-FD6A-40C3-A5F5-F9539A74E3B0}"/>
                  </a:ext>
                </a:extLst>
              </p:cNvPr>
              <p:cNvSpPr/>
              <p:nvPr/>
            </p:nvSpPr>
            <p:spPr>
              <a:xfrm>
                <a:off x="243645" y="2361940"/>
                <a:ext cx="4267200" cy="383760"/>
              </a:xfrm>
              <a:prstGeom prst="roundRect">
                <a:avLst/>
              </a:prstGeom>
            </p:spPr>
            <p:style>
              <a:lnRef idx="2">
                <a:schemeClr val="lt1">
                  <a:hueOff val="0"/>
                  <a:satOff val="0"/>
                  <a:lumOff val="0"/>
                  <a:alphaOff val="0"/>
                </a:schemeClr>
              </a:lnRef>
              <a:fillRef idx="1">
                <a:schemeClr val="accent2">
                  <a:shade val="80000"/>
                  <a:hueOff val="232525"/>
                  <a:satOff val="-34595"/>
                  <a:lumOff val="24393"/>
                  <a:alphaOff val="0"/>
                </a:schemeClr>
              </a:fillRef>
              <a:effectRef idx="0">
                <a:schemeClr val="accent2">
                  <a:shade val="80000"/>
                  <a:hueOff val="232525"/>
                  <a:satOff val="-34595"/>
                  <a:lumOff val="24393"/>
                  <a:alphaOff val="0"/>
                </a:schemeClr>
              </a:effectRef>
              <a:fontRef idx="minor">
                <a:schemeClr val="lt1"/>
              </a:fontRef>
            </p:style>
            <p:txBody>
              <a:bodyPr/>
              <a:lstStyle/>
              <a:p>
                <a:endParaRPr lang="en-GB"/>
              </a:p>
            </p:txBody>
          </p:sp>
          <p:sp>
            <p:nvSpPr>
              <p:cNvPr id="26" name="Rectangle: Rounded Corners 10">
                <a:extLst>
                  <a:ext uri="{FF2B5EF4-FFF2-40B4-BE49-F238E27FC236}">
                    <a16:creationId xmlns:a16="http://schemas.microsoft.com/office/drawing/2014/main" id="{F4E8BCCD-EBFA-4214-B631-78609EEFC649}"/>
                  </a:ext>
                </a:extLst>
              </p:cNvPr>
              <p:cNvSpPr txBox="1"/>
              <p:nvPr/>
            </p:nvSpPr>
            <p:spPr>
              <a:xfrm>
                <a:off x="261232" y="2380674"/>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n-US" sz="1400" b="0" dirty="0">
                    <a:solidFill>
                      <a:srgbClr val="003399"/>
                    </a:solidFill>
                  </a:rPr>
                  <a:t>Opportunities for OSH</a:t>
                </a:r>
              </a:p>
            </p:txBody>
          </p:sp>
        </p:grpSp>
      </p:grpSp>
      <p:grpSp>
        <p:nvGrpSpPr>
          <p:cNvPr id="27" name="Group 26">
            <a:extLst>
              <a:ext uri="{FF2B5EF4-FFF2-40B4-BE49-F238E27FC236}">
                <a16:creationId xmlns:a16="http://schemas.microsoft.com/office/drawing/2014/main" id="{C96D24AD-C70E-4707-BA8D-9508A45D14B4}"/>
              </a:ext>
            </a:extLst>
          </p:cNvPr>
          <p:cNvGrpSpPr/>
          <p:nvPr/>
        </p:nvGrpSpPr>
        <p:grpSpPr>
          <a:xfrm>
            <a:off x="470354" y="3004908"/>
            <a:ext cx="4973516" cy="428254"/>
            <a:chOff x="446751" y="3285839"/>
            <a:chExt cx="4973516" cy="428254"/>
          </a:xfrm>
        </p:grpSpPr>
        <p:sp>
          <p:nvSpPr>
            <p:cNvPr id="28" name="Rectangle 27">
              <a:extLst>
                <a:ext uri="{FF2B5EF4-FFF2-40B4-BE49-F238E27FC236}">
                  <a16:creationId xmlns:a16="http://schemas.microsoft.com/office/drawing/2014/main" id="{89EA875F-A041-42AD-B3BC-27F2948F075E}"/>
                </a:ext>
              </a:extLst>
            </p:cNvPr>
            <p:cNvSpPr/>
            <p:nvPr/>
          </p:nvSpPr>
          <p:spPr>
            <a:xfrm>
              <a:off x="446751" y="3464712"/>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grpSp>
          <p:nvGrpSpPr>
            <p:cNvPr id="29" name="Group 28">
              <a:extLst>
                <a:ext uri="{FF2B5EF4-FFF2-40B4-BE49-F238E27FC236}">
                  <a16:creationId xmlns:a16="http://schemas.microsoft.com/office/drawing/2014/main" id="{CBF19FC6-2377-4496-9D89-091F7776006E}"/>
                </a:ext>
              </a:extLst>
            </p:cNvPr>
            <p:cNvGrpSpPr/>
            <p:nvPr/>
          </p:nvGrpSpPr>
          <p:grpSpPr>
            <a:xfrm>
              <a:off x="577944" y="3285839"/>
              <a:ext cx="4658904" cy="370957"/>
              <a:chOff x="237222" y="2951620"/>
              <a:chExt cx="4273623" cy="383760"/>
            </a:xfrm>
          </p:grpSpPr>
          <p:sp>
            <p:nvSpPr>
              <p:cNvPr id="30" name="Rectangle: Rounded Corners 29">
                <a:extLst>
                  <a:ext uri="{FF2B5EF4-FFF2-40B4-BE49-F238E27FC236}">
                    <a16:creationId xmlns:a16="http://schemas.microsoft.com/office/drawing/2014/main" id="{797CD1A0-7562-4814-A8AC-B4F1E79F8542}"/>
                  </a:ext>
                </a:extLst>
              </p:cNvPr>
              <p:cNvSpPr/>
              <p:nvPr/>
            </p:nvSpPr>
            <p:spPr>
              <a:xfrm>
                <a:off x="243645" y="2951620"/>
                <a:ext cx="4267200" cy="383760"/>
              </a:xfrm>
              <a:prstGeom prst="roundRect">
                <a:avLst/>
              </a:prstGeom>
            </p:spPr>
            <p:style>
              <a:lnRef idx="2">
                <a:schemeClr val="lt1">
                  <a:hueOff val="0"/>
                  <a:satOff val="0"/>
                  <a:lumOff val="0"/>
                  <a:alphaOff val="0"/>
                </a:schemeClr>
              </a:lnRef>
              <a:fillRef idx="1">
                <a:schemeClr val="accent2">
                  <a:shade val="80000"/>
                  <a:hueOff val="290657"/>
                  <a:satOff val="-43244"/>
                  <a:lumOff val="30492"/>
                  <a:alphaOff val="0"/>
                </a:schemeClr>
              </a:fillRef>
              <a:effectRef idx="0">
                <a:schemeClr val="accent2">
                  <a:shade val="80000"/>
                  <a:hueOff val="290657"/>
                  <a:satOff val="-43244"/>
                  <a:lumOff val="30492"/>
                  <a:alphaOff val="0"/>
                </a:schemeClr>
              </a:effectRef>
              <a:fontRef idx="minor">
                <a:schemeClr val="lt1"/>
              </a:fontRef>
            </p:style>
            <p:txBody>
              <a:bodyPr/>
              <a:lstStyle/>
              <a:p>
                <a:endParaRPr lang="en-GB"/>
              </a:p>
            </p:txBody>
          </p:sp>
          <p:sp>
            <p:nvSpPr>
              <p:cNvPr id="31" name="Rectangle: Rounded Corners 12">
                <a:extLst>
                  <a:ext uri="{FF2B5EF4-FFF2-40B4-BE49-F238E27FC236}">
                    <a16:creationId xmlns:a16="http://schemas.microsoft.com/office/drawing/2014/main" id="{B7590CB3-6F58-4681-B719-D0E67C02B468}"/>
                  </a:ext>
                </a:extLst>
              </p:cNvPr>
              <p:cNvSpPr txBox="1"/>
              <p:nvPr/>
            </p:nvSpPr>
            <p:spPr>
              <a:xfrm>
                <a:off x="237222" y="2951620"/>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n-US" sz="1400" b="0" dirty="0">
                    <a:solidFill>
                      <a:srgbClr val="003399"/>
                    </a:solidFill>
                  </a:rPr>
                  <a:t>Success factors for OSH – real life cases</a:t>
                </a:r>
              </a:p>
            </p:txBody>
          </p:sp>
        </p:grpSp>
      </p:grpSp>
      <p:grpSp>
        <p:nvGrpSpPr>
          <p:cNvPr id="32" name="Group 31">
            <a:extLst>
              <a:ext uri="{FF2B5EF4-FFF2-40B4-BE49-F238E27FC236}">
                <a16:creationId xmlns:a16="http://schemas.microsoft.com/office/drawing/2014/main" id="{86F6847C-260A-43B3-9E1B-20B4A3A11106}"/>
              </a:ext>
            </a:extLst>
          </p:cNvPr>
          <p:cNvGrpSpPr/>
          <p:nvPr/>
        </p:nvGrpSpPr>
        <p:grpSpPr>
          <a:xfrm>
            <a:off x="430893" y="3571863"/>
            <a:ext cx="4973516" cy="421811"/>
            <a:chOff x="446751" y="3875519"/>
            <a:chExt cx="4973516" cy="421811"/>
          </a:xfrm>
        </p:grpSpPr>
        <p:sp>
          <p:nvSpPr>
            <p:cNvPr id="33" name="Rectangle 32">
              <a:extLst>
                <a:ext uri="{FF2B5EF4-FFF2-40B4-BE49-F238E27FC236}">
                  <a16:creationId xmlns:a16="http://schemas.microsoft.com/office/drawing/2014/main" id="{6CD22C62-B2FA-4A4B-89F0-122464DC9235}"/>
                </a:ext>
              </a:extLst>
            </p:cNvPr>
            <p:cNvSpPr/>
            <p:nvPr/>
          </p:nvSpPr>
          <p:spPr>
            <a:xfrm>
              <a:off x="446751" y="4047949"/>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34" name="Group 33">
              <a:extLst>
                <a:ext uri="{FF2B5EF4-FFF2-40B4-BE49-F238E27FC236}">
                  <a16:creationId xmlns:a16="http://schemas.microsoft.com/office/drawing/2014/main" id="{6FB45F15-7EB9-443E-B5BF-CE5562422071}"/>
                </a:ext>
              </a:extLst>
            </p:cNvPr>
            <p:cNvGrpSpPr/>
            <p:nvPr/>
          </p:nvGrpSpPr>
          <p:grpSpPr>
            <a:xfrm>
              <a:off x="584947" y="3875519"/>
              <a:ext cx="4651902" cy="370957"/>
              <a:chOff x="243645" y="3541300"/>
              <a:chExt cx="4267200" cy="383760"/>
            </a:xfrm>
          </p:grpSpPr>
          <p:sp>
            <p:nvSpPr>
              <p:cNvPr id="35" name="Rectangle: Rounded Corners 34">
                <a:extLst>
                  <a:ext uri="{FF2B5EF4-FFF2-40B4-BE49-F238E27FC236}">
                    <a16:creationId xmlns:a16="http://schemas.microsoft.com/office/drawing/2014/main" id="{5078825B-C17E-460B-AFBE-0D0B660FB581}"/>
                  </a:ext>
                </a:extLst>
              </p:cNvPr>
              <p:cNvSpPr/>
              <p:nvPr/>
            </p:nvSpPr>
            <p:spPr>
              <a:xfrm>
                <a:off x="243645" y="3541300"/>
                <a:ext cx="4267200" cy="383760"/>
              </a:xfrm>
              <a:prstGeom prst="roundRect">
                <a:avLst/>
              </a:prstGeom>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US"/>
              </a:p>
            </p:txBody>
          </p:sp>
          <p:sp>
            <p:nvSpPr>
              <p:cNvPr id="36" name="Rectangle: Rounded Corners 14">
                <a:extLst>
                  <a:ext uri="{FF2B5EF4-FFF2-40B4-BE49-F238E27FC236}">
                    <a16:creationId xmlns:a16="http://schemas.microsoft.com/office/drawing/2014/main" id="{4BA44CB1-C17C-4C49-A389-4949F674933F}"/>
                  </a:ext>
                </a:extLst>
              </p:cNvPr>
              <p:cNvSpPr txBox="1"/>
              <p:nvPr/>
            </p:nvSpPr>
            <p:spPr>
              <a:xfrm>
                <a:off x="259949" y="3560034"/>
                <a:ext cx="4244231"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n-US" sz="1400" dirty="0">
                    <a:solidFill>
                      <a:srgbClr val="003399"/>
                    </a:solidFill>
                  </a:rPr>
                  <a:t>EU regulatory framework</a:t>
                </a:r>
                <a:endParaRPr lang="en-US" sz="1400" b="0" dirty="0">
                  <a:solidFill>
                    <a:srgbClr val="003399"/>
                  </a:solidFill>
                </a:endParaRPr>
              </a:p>
            </p:txBody>
          </p:sp>
        </p:grpSp>
      </p:grpSp>
      <p:grpSp>
        <p:nvGrpSpPr>
          <p:cNvPr id="37" name="Group 36">
            <a:extLst>
              <a:ext uri="{FF2B5EF4-FFF2-40B4-BE49-F238E27FC236}">
                <a16:creationId xmlns:a16="http://schemas.microsoft.com/office/drawing/2014/main" id="{6C730D4F-E269-4DC3-82B8-15D0C5C582F5}"/>
              </a:ext>
            </a:extLst>
          </p:cNvPr>
          <p:cNvGrpSpPr/>
          <p:nvPr/>
        </p:nvGrpSpPr>
        <p:grpSpPr>
          <a:xfrm>
            <a:off x="437646" y="1305239"/>
            <a:ext cx="4976364" cy="428193"/>
            <a:chOff x="446750" y="1266219"/>
            <a:chExt cx="4976364" cy="428193"/>
          </a:xfrm>
        </p:grpSpPr>
        <p:sp>
          <p:nvSpPr>
            <p:cNvPr id="38" name="Rectangle 37">
              <a:extLst>
                <a:ext uri="{FF2B5EF4-FFF2-40B4-BE49-F238E27FC236}">
                  <a16:creationId xmlns:a16="http://schemas.microsoft.com/office/drawing/2014/main" id="{8F566613-7CF5-46A1-ACBD-3BC5DDDBE9C4}"/>
                </a:ext>
              </a:extLst>
            </p:cNvPr>
            <p:cNvSpPr/>
            <p:nvPr/>
          </p:nvSpPr>
          <p:spPr>
            <a:xfrm>
              <a:off x="446750" y="1445031"/>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39" name="Group 38">
              <a:extLst>
                <a:ext uri="{FF2B5EF4-FFF2-40B4-BE49-F238E27FC236}">
                  <a16:creationId xmlns:a16="http://schemas.microsoft.com/office/drawing/2014/main" id="{14158F89-B51E-4F4E-A8CA-230DC94FD56C}"/>
                </a:ext>
              </a:extLst>
            </p:cNvPr>
            <p:cNvGrpSpPr/>
            <p:nvPr/>
          </p:nvGrpSpPr>
          <p:grpSpPr>
            <a:xfrm>
              <a:off x="581955" y="1266219"/>
              <a:ext cx="4672581" cy="374904"/>
              <a:chOff x="259908" y="592899"/>
              <a:chExt cx="4267200" cy="383760"/>
            </a:xfrm>
          </p:grpSpPr>
          <p:sp>
            <p:nvSpPr>
              <p:cNvPr id="40" name="Rectangle: Rounded Corners 39">
                <a:extLst>
                  <a:ext uri="{FF2B5EF4-FFF2-40B4-BE49-F238E27FC236}">
                    <a16:creationId xmlns:a16="http://schemas.microsoft.com/office/drawing/2014/main" id="{BE8F1DC5-7F44-4BE1-A91A-2AF2E6BFF476}"/>
                  </a:ext>
                </a:extLst>
              </p:cNvPr>
              <p:cNvSpPr/>
              <p:nvPr/>
            </p:nvSpPr>
            <p:spPr>
              <a:xfrm>
                <a:off x="259908" y="592899"/>
                <a:ext cx="4267200" cy="383760"/>
              </a:xfrm>
              <a:prstGeom prst="roundRect">
                <a:avLst/>
              </a:prstGeom>
            </p:spPr>
            <p:style>
              <a:lnRef idx="2">
                <a:schemeClr val="lt1">
                  <a:hueOff val="0"/>
                  <a:satOff val="0"/>
                  <a:lumOff val="0"/>
                  <a:alphaOff val="0"/>
                </a:schemeClr>
              </a:lnRef>
              <a:fillRef idx="1">
                <a:schemeClr val="accent2">
                  <a:shade val="80000"/>
                  <a:hueOff val="58131"/>
                  <a:satOff val="-8649"/>
                  <a:lumOff val="6098"/>
                  <a:alphaOff val="0"/>
                </a:schemeClr>
              </a:fillRef>
              <a:effectRef idx="0">
                <a:schemeClr val="accent2">
                  <a:shade val="80000"/>
                  <a:hueOff val="58131"/>
                  <a:satOff val="-8649"/>
                  <a:lumOff val="6098"/>
                  <a:alphaOff val="0"/>
                </a:schemeClr>
              </a:effectRef>
              <a:fontRef idx="minor">
                <a:schemeClr val="lt1"/>
              </a:fontRef>
            </p:style>
            <p:txBody>
              <a:bodyPr/>
              <a:lstStyle/>
              <a:p>
                <a:endParaRPr lang="en-GB">
                  <a:solidFill>
                    <a:srgbClr val="003399"/>
                  </a:solidFill>
                </a:endParaRPr>
              </a:p>
            </p:txBody>
          </p:sp>
          <p:sp>
            <p:nvSpPr>
              <p:cNvPr id="41" name="Rectangle: Rounded Corners 4">
                <a:extLst>
                  <a:ext uri="{FF2B5EF4-FFF2-40B4-BE49-F238E27FC236}">
                    <a16:creationId xmlns:a16="http://schemas.microsoft.com/office/drawing/2014/main" id="{8D171BB3-E0A1-4C20-BBEA-D794C0EA719C}"/>
                  </a:ext>
                </a:extLst>
              </p:cNvPr>
              <p:cNvSpPr txBox="1"/>
              <p:nvPr/>
            </p:nvSpPr>
            <p:spPr>
              <a:xfrm>
                <a:off x="278640" y="611633"/>
                <a:ext cx="4225447"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n-US" sz="1400" b="0" dirty="0">
                    <a:solidFill>
                      <a:srgbClr val="003399"/>
                    </a:solidFill>
                  </a:rPr>
                  <a:t>Facts and figures </a:t>
                </a:r>
              </a:p>
            </p:txBody>
          </p:sp>
        </p:grpSp>
      </p:grpSp>
      <p:grpSp>
        <p:nvGrpSpPr>
          <p:cNvPr id="42" name="Group 41">
            <a:extLst>
              <a:ext uri="{FF2B5EF4-FFF2-40B4-BE49-F238E27FC236}">
                <a16:creationId xmlns:a16="http://schemas.microsoft.com/office/drawing/2014/main" id="{F21A0928-55CB-437B-82C6-83D507F62905}"/>
              </a:ext>
            </a:extLst>
          </p:cNvPr>
          <p:cNvGrpSpPr/>
          <p:nvPr/>
        </p:nvGrpSpPr>
        <p:grpSpPr>
          <a:xfrm>
            <a:off x="456848" y="4132377"/>
            <a:ext cx="4973516" cy="421811"/>
            <a:chOff x="457200" y="4132377"/>
            <a:chExt cx="4973516" cy="421811"/>
          </a:xfrm>
        </p:grpSpPr>
        <p:sp>
          <p:nvSpPr>
            <p:cNvPr id="43" name="Rectangle 42">
              <a:extLst>
                <a:ext uri="{FF2B5EF4-FFF2-40B4-BE49-F238E27FC236}">
                  <a16:creationId xmlns:a16="http://schemas.microsoft.com/office/drawing/2014/main" id="{F083639D-8A87-447C-B71E-45182404D2E3}"/>
                </a:ext>
              </a:extLst>
            </p:cNvPr>
            <p:cNvSpPr/>
            <p:nvPr/>
          </p:nvSpPr>
          <p:spPr>
            <a:xfrm>
              <a:off x="457200" y="430480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grpSp>
          <p:nvGrpSpPr>
            <p:cNvPr id="44" name="Group 43">
              <a:extLst>
                <a:ext uri="{FF2B5EF4-FFF2-40B4-BE49-F238E27FC236}">
                  <a16:creationId xmlns:a16="http://schemas.microsoft.com/office/drawing/2014/main" id="{1396A3EE-F4E8-4D24-99D9-0BD561D9FB63}"/>
                </a:ext>
              </a:extLst>
            </p:cNvPr>
            <p:cNvGrpSpPr/>
            <p:nvPr/>
          </p:nvGrpSpPr>
          <p:grpSpPr>
            <a:xfrm>
              <a:off x="595396" y="4132377"/>
              <a:ext cx="4651902" cy="370957"/>
              <a:chOff x="595396" y="4132377"/>
              <a:chExt cx="4651902" cy="370957"/>
            </a:xfrm>
          </p:grpSpPr>
          <p:sp>
            <p:nvSpPr>
              <p:cNvPr id="45" name="Rectangle: Rounded Corners 44">
                <a:extLst>
                  <a:ext uri="{FF2B5EF4-FFF2-40B4-BE49-F238E27FC236}">
                    <a16:creationId xmlns:a16="http://schemas.microsoft.com/office/drawing/2014/main" id="{95A3F006-5776-4C26-9FCA-9E02A4E7E3EC}"/>
                  </a:ext>
                </a:extLst>
              </p:cNvPr>
              <p:cNvSpPr/>
              <p:nvPr/>
            </p:nvSpPr>
            <p:spPr>
              <a:xfrm>
                <a:off x="595396" y="4132377"/>
                <a:ext cx="4651902" cy="370957"/>
              </a:xfrm>
              <a:prstGeom prst="roundRect">
                <a:avLst/>
              </a:prstGeom>
              <a:solidFill>
                <a:srgbClr val="D7E3AF"/>
              </a:solidFill>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GB"/>
              </a:p>
            </p:txBody>
          </p:sp>
          <p:sp>
            <p:nvSpPr>
              <p:cNvPr id="46" name="Rectangle: Rounded Corners 14">
                <a:extLst>
                  <a:ext uri="{FF2B5EF4-FFF2-40B4-BE49-F238E27FC236}">
                    <a16:creationId xmlns:a16="http://schemas.microsoft.com/office/drawing/2014/main" id="{31B62292-ABEC-45D0-B502-B781E62EBD8F}"/>
                  </a:ext>
                </a:extLst>
              </p:cNvPr>
              <p:cNvSpPr txBox="1"/>
              <p:nvPr/>
            </p:nvSpPr>
            <p:spPr>
              <a:xfrm>
                <a:off x="613170" y="4150486"/>
                <a:ext cx="4626862" cy="3347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defPPr>
                  <a:defRPr lang="en-US"/>
                </a:defPPr>
                <a:lvl1pPr>
                  <a:defRPr sz="1400" b="0"/>
                </a:lvl1pPr>
              </a:lstStyle>
              <a:p>
                <a:r>
                  <a:rPr lang="en-US" dirty="0">
                    <a:solidFill>
                      <a:srgbClr val="003399"/>
                    </a:solidFill>
                  </a:rPr>
                  <a:t>Key pointers for prevention</a:t>
                </a:r>
              </a:p>
            </p:txBody>
          </p:sp>
        </p:grpSp>
      </p:grpSp>
      <p:pic>
        <p:nvPicPr>
          <p:cNvPr id="2" name="Picture 1">
            <a:extLst>
              <a:ext uri="{FF2B5EF4-FFF2-40B4-BE49-F238E27FC236}">
                <a16:creationId xmlns:a16="http://schemas.microsoft.com/office/drawing/2014/main" id="{62A0B561-9201-A4DF-38F5-4B09B0961E8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872" r="13461"/>
          <a:stretch/>
        </p:blipFill>
        <p:spPr>
          <a:xfrm>
            <a:off x="5868144" y="1283667"/>
            <a:ext cx="2512245" cy="2543648"/>
          </a:xfrm>
          <a:prstGeom prst="rect">
            <a:avLst/>
          </a:prstGeom>
          <a:noFill/>
          <a:ln w="38100">
            <a:solidFill>
              <a:srgbClr val="ACC700"/>
            </a:solidFill>
          </a:ln>
        </p:spPr>
      </p:pic>
    </p:spTree>
    <p:extLst>
      <p:ext uri="{BB962C8B-B14F-4D97-AF65-F5344CB8AC3E}">
        <p14:creationId xmlns:p14="http://schemas.microsoft.com/office/powerpoint/2010/main" val="1242219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0AF5D-78E6-417D-97E0-E08045A3AE2B}"/>
              </a:ext>
            </a:extLst>
          </p:cNvPr>
          <p:cNvSpPr>
            <a:spLocks noGrp="1"/>
          </p:cNvSpPr>
          <p:nvPr>
            <p:ph type="title"/>
          </p:nvPr>
        </p:nvSpPr>
        <p:spPr/>
        <p:txBody>
          <a:bodyPr/>
          <a:lstStyle/>
          <a:p>
            <a:r>
              <a:rPr lang="en-US" sz="2400" dirty="0"/>
              <a:t>Definitions</a:t>
            </a:r>
            <a:endParaRPr lang="en-GB" sz="2400" dirty="0"/>
          </a:p>
        </p:txBody>
      </p:sp>
      <p:sp>
        <p:nvSpPr>
          <p:cNvPr id="3" name="Content Placeholder 2">
            <a:extLst>
              <a:ext uri="{FF2B5EF4-FFF2-40B4-BE49-F238E27FC236}">
                <a16:creationId xmlns:a16="http://schemas.microsoft.com/office/drawing/2014/main" id="{DD311BF3-4B0B-435A-98FC-2D3E1668AED5}"/>
              </a:ext>
            </a:extLst>
          </p:cNvPr>
          <p:cNvSpPr>
            <a:spLocks noGrp="1"/>
          </p:cNvSpPr>
          <p:nvPr>
            <p:ph sz="half" idx="1"/>
          </p:nvPr>
        </p:nvSpPr>
        <p:spPr>
          <a:xfrm>
            <a:off x="1844418" y="1131590"/>
            <a:ext cx="6165456" cy="3021854"/>
          </a:xfrm>
        </p:spPr>
        <p:txBody>
          <a:bodyPr>
            <a:normAutofit lnSpcReduction="10000"/>
          </a:bodyPr>
          <a:lstStyle/>
          <a:p>
            <a:pPr>
              <a:spcBef>
                <a:spcPts val="1200"/>
              </a:spcBef>
            </a:pPr>
            <a:r>
              <a:rPr lang="en-GB" sz="2000" dirty="0">
                <a:solidFill>
                  <a:srgbClr val="899E00"/>
                </a:solidFill>
                <a:effectLst/>
                <a:ea typeface="MS Mincho" panose="02020609040205080304" pitchFamily="49" charset="-128"/>
                <a:cs typeface="Arial" panose="020B0604020202020204" pitchFamily="34" charset="0"/>
              </a:rPr>
              <a:t>Algorithmic</a:t>
            </a:r>
            <a:r>
              <a:rPr lang="en-GB" sz="2000" dirty="0">
                <a:solidFill>
                  <a:srgbClr val="899E00"/>
                </a:solidFill>
                <a:ea typeface="MS Mincho" panose="02020609040205080304" pitchFamily="49" charset="-128"/>
                <a:cs typeface="Arial" panose="020B0604020202020204" pitchFamily="34" charset="0"/>
              </a:rPr>
              <a:t>/</a:t>
            </a:r>
            <a:r>
              <a:rPr lang="en-GB" sz="2000" dirty="0">
                <a:solidFill>
                  <a:srgbClr val="899E00"/>
                </a:solidFill>
                <a:effectLst/>
                <a:ea typeface="MS Mincho" panose="02020609040205080304" pitchFamily="49" charset="-128"/>
                <a:cs typeface="Arial" panose="020B0604020202020204" pitchFamily="34" charset="0"/>
              </a:rPr>
              <a:t>AI-based worker management (AIWM)</a:t>
            </a:r>
            <a:r>
              <a:rPr lang="en-GB" sz="2000" b="0" dirty="0">
                <a:solidFill>
                  <a:srgbClr val="899E00"/>
                </a:solidFill>
                <a:ea typeface="MS Mincho" panose="02020609040205080304" pitchFamily="49" charset="-128"/>
                <a:cs typeface="Arial" panose="020B0604020202020204" pitchFamily="34" charset="0"/>
              </a:rPr>
              <a:t>:</a:t>
            </a:r>
            <a:r>
              <a:rPr lang="en-GB" sz="2000" b="0" dirty="0">
                <a:solidFill>
                  <a:srgbClr val="899E00"/>
                </a:solidFill>
              </a:rPr>
              <a:t> </a:t>
            </a:r>
            <a:r>
              <a:rPr lang="en-GB" sz="2000" b="0" dirty="0">
                <a:solidFill>
                  <a:schemeClr val="accent1"/>
                </a:solidFill>
              </a:rPr>
              <a:t>digital system </a:t>
            </a:r>
            <a:r>
              <a:rPr lang="en-US" sz="2000" b="0" dirty="0">
                <a:solidFill>
                  <a:schemeClr val="tx2"/>
                </a:solidFill>
              </a:rPr>
              <a:t>that gathers work-related </a:t>
            </a:r>
            <a:r>
              <a:rPr lang="en-US" sz="2000" b="0" dirty="0"/>
              <a:t>data, also on workers, to make automated/semi-automated decisions using algorithms/AI</a:t>
            </a:r>
            <a:r>
              <a:rPr lang="en-GB" sz="2000" b="0" dirty="0"/>
              <a:t>.</a:t>
            </a:r>
          </a:p>
          <a:p>
            <a:pPr>
              <a:lnSpc>
                <a:spcPct val="90000"/>
              </a:lnSpc>
              <a:spcBef>
                <a:spcPts val="1200"/>
              </a:spcBef>
            </a:pPr>
            <a:r>
              <a:rPr lang="en-GB" sz="2000" dirty="0">
                <a:solidFill>
                  <a:srgbClr val="899E00"/>
                </a:solidFill>
                <a:ea typeface="MS Mincho" panose="02020609040205080304" pitchFamily="49" charset="-128"/>
                <a:cs typeface="Arial" panose="020B0604020202020204" pitchFamily="34" charset="0"/>
              </a:rPr>
              <a:t>Automated decision-making: </a:t>
            </a:r>
            <a:r>
              <a:rPr lang="en-GB" sz="2000" b="0" dirty="0">
                <a:ea typeface="Aptos" panose="020B0004020202020204" pitchFamily="34" charset="0"/>
                <a:cs typeface="Aptos" panose="020B0004020202020204" pitchFamily="34" charset="0"/>
              </a:rPr>
              <a:t>(subject to legal provisions) </a:t>
            </a:r>
            <a:r>
              <a:rPr lang="en-GB" sz="2000" b="0" dirty="0">
                <a:effectLst/>
                <a:ea typeface="Aptos" panose="020B0004020202020204" pitchFamily="34" charset="0"/>
                <a:cs typeface="Aptos" panose="020B0004020202020204" pitchFamily="34" charset="0"/>
              </a:rPr>
              <a:t>AIWM systems decide autonomously. </a:t>
            </a:r>
          </a:p>
          <a:p>
            <a:pPr>
              <a:lnSpc>
                <a:spcPct val="90000"/>
              </a:lnSpc>
              <a:spcBef>
                <a:spcPts val="1200"/>
              </a:spcBef>
            </a:pPr>
            <a:r>
              <a:rPr lang="en-GB" sz="2000" dirty="0">
                <a:solidFill>
                  <a:srgbClr val="899E00"/>
                </a:solidFill>
                <a:ea typeface="MS Mincho" panose="02020609040205080304" pitchFamily="49" charset="-128"/>
                <a:cs typeface="Arial" panose="020B0604020202020204" pitchFamily="34" charset="0"/>
              </a:rPr>
              <a:t>Semi-automated systems: </a:t>
            </a:r>
            <a:r>
              <a:rPr lang="en-GB" sz="2000" b="0" dirty="0">
                <a:effectLst/>
                <a:ea typeface="Aptos" panose="020B0004020202020204" pitchFamily="34" charset="0"/>
                <a:cs typeface="Aptos" panose="020B0004020202020204" pitchFamily="34" charset="0"/>
              </a:rPr>
              <a:t>provide information </a:t>
            </a:r>
            <a:r>
              <a:rPr lang="en-GB" sz="2000" b="0" dirty="0"/>
              <a:t>and recommendations to </a:t>
            </a:r>
            <a:r>
              <a:rPr lang="en-US" sz="2000" b="0" dirty="0"/>
              <a:t>employers, managers, HR managers, and sometimes workers to make decisions.</a:t>
            </a:r>
          </a:p>
          <a:p>
            <a:pPr marL="0" indent="0">
              <a:lnSpc>
                <a:spcPct val="90000"/>
              </a:lnSpc>
              <a:buNone/>
            </a:pPr>
            <a:endParaRPr lang="en-GB" sz="2000" dirty="0"/>
          </a:p>
        </p:txBody>
      </p:sp>
      <p:pic>
        <p:nvPicPr>
          <p:cNvPr id="4" name="Picture 3" descr="A green outline of a file&#10;&#10;Description automatically generated">
            <a:extLst>
              <a:ext uri="{FF2B5EF4-FFF2-40B4-BE49-F238E27FC236}">
                <a16:creationId xmlns:a16="http://schemas.microsoft.com/office/drawing/2014/main" id="{152803AB-13CC-837E-DB1E-48D81F2DA4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1134426"/>
            <a:ext cx="1319636" cy="1319636"/>
          </a:xfrm>
          <a:prstGeom prst="rect">
            <a:avLst/>
          </a:prstGeom>
          <a:ln>
            <a:solidFill>
              <a:srgbClr val="899E00"/>
            </a:solidFill>
          </a:ln>
        </p:spPr>
      </p:pic>
    </p:spTree>
    <p:extLst>
      <p:ext uri="{BB962C8B-B14F-4D97-AF65-F5344CB8AC3E}">
        <p14:creationId xmlns:p14="http://schemas.microsoft.com/office/powerpoint/2010/main" val="4219144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1560" y="1059582"/>
            <a:ext cx="4608512" cy="3024336"/>
          </a:xfrm>
        </p:spPr>
        <p:txBody>
          <a:bodyPr>
            <a:noAutofit/>
          </a:bodyPr>
          <a:lstStyle/>
          <a:p>
            <a:pPr algn="just">
              <a:spcBef>
                <a:spcPts val="900"/>
              </a:spcBef>
            </a:pPr>
            <a:r>
              <a:rPr lang="en-GB" sz="2000" dirty="0">
                <a:solidFill>
                  <a:srgbClr val="899E00"/>
                </a:solidFill>
                <a:ea typeface="Calibri" panose="020F0502020204030204" pitchFamily="34" charset="0"/>
                <a:cs typeface="Arial" panose="020B0604020202020204" pitchFamily="34" charset="0"/>
              </a:rPr>
              <a:t>To ensure optimal labour coverage of work shifts </a:t>
            </a:r>
            <a:r>
              <a:rPr lang="en-GB" sz="2000" b="0" dirty="0">
                <a:cs typeface="Arial" panose="020B0604020202020204" pitchFamily="34" charset="0"/>
              </a:rPr>
              <a:t>by assigning tasks and work schedules to specific workers automatically. </a:t>
            </a:r>
          </a:p>
          <a:p>
            <a:pPr algn="just">
              <a:spcBef>
                <a:spcPts val="2400"/>
              </a:spcBef>
            </a:pPr>
            <a:r>
              <a:rPr lang="en-GB" sz="2000" dirty="0">
                <a:solidFill>
                  <a:srgbClr val="899E00"/>
                </a:solidFill>
                <a:cs typeface="Arial" panose="020B0604020202020204" pitchFamily="34" charset="0"/>
              </a:rPr>
              <a:t>To evaluate worker performance and productivity</a:t>
            </a:r>
            <a:r>
              <a:rPr lang="en-GB" sz="2000" b="0" dirty="0">
                <a:solidFill>
                  <a:srgbClr val="899E00"/>
                </a:solidFill>
                <a:cs typeface="Arial" panose="020B0604020202020204" pitchFamily="34" charset="0"/>
              </a:rPr>
              <a:t> </a:t>
            </a:r>
            <a:r>
              <a:rPr lang="en-GB" sz="2000" b="0" dirty="0">
                <a:cs typeface="Arial" panose="020B0604020202020204" pitchFamily="34" charset="0"/>
              </a:rPr>
              <a:t>and provide recommendations on how it can be improved. </a:t>
            </a:r>
          </a:p>
          <a:p>
            <a:pPr marL="0" indent="0">
              <a:buNone/>
            </a:pPr>
            <a:endParaRPr lang="en-GB" sz="2000" dirty="0">
              <a:cs typeface="Arial" panose="020B0604020202020204" pitchFamily="34" charset="0"/>
            </a:endParaRPr>
          </a:p>
        </p:txBody>
      </p:sp>
      <p:sp>
        <p:nvSpPr>
          <p:cNvPr id="7" name="Title 2"/>
          <p:cNvSpPr txBox="1">
            <a:spLocks/>
          </p:cNvSpPr>
          <p:nvPr/>
        </p:nvSpPr>
        <p:spPr>
          <a:xfrm>
            <a:off x="467544" y="51470"/>
            <a:ext cx="8208912" cy="534660"/>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altLang="en-US" sz="2400" b="1" dirty="0">
                <a:solidFill>
                  <a:schemeClr val="tx2"/>
                </a:solidFill>
                <a:ea typeface="Verdana" panose="020B0604030504040204" pitchFamily="34" charset="0"/>
              </a:rPr>
              <a:t>Examples of where </a:t>
            </a:r>
            <a:r>
              <a:rPr lang="en-GB" altLang="en-US" sz="2400" b="1" dirty="0" err="1">
                <a:solidFill>
                  <a:schemeClr val="tx2"/>
                </a:solidFill>
                <a:ea typeface="Verdana" panose="020B0604030504040204" pitchFamily="34" charset="0"/>
              </a:rPr>
              <a:t>AIWM</a:t>
            </a:r>
            <a:r>
              <a:rPr lang="en-GB" altLang="en-US" sz="2400" b="1" dirty="0">
                <a:solidFill>
                  <a:schemeClr val="tx2"/>
                </a:solidFill>
                <a:ea typeface="Verdana" panose="020B0604030504040204" pitchFamily="34" charset="0"/>
              </a:rPr>
              <a:t> is used</a:t>
            </a:r>
          </a:p>
        </p:txBody>
      </p:sp>
      <p:sp>
        <p:nvSpPr>
          <p:cNvPr id="6" name="Rectangle 5">
            <a:extLst>
              <a:ext uri="{FF2B5EF4-FFF2-40B4-BE49-F238E27FC236}">
                <a16:creationId xmlns:a16="http://schemas.microsoft.com/office/drawing/2014/main" id="{77D8212C-7E23-F5B3-8269-3F6AD143E3A8}"/>
              </a:ext>
            </a:extLst>
          </p:cNvPr>
          <p:cNvSpPr/>
          <p:nvPr/>
        </p:nvSpPr>
        <p:spPr>
          <a:xfrm>
            <a:off x="5508103" y="658738"/>
            <a:ext cx="3510347" cy="4421388"/>
          </a:xfrm>
          <a:custGeom>
            <a:avLst/>
            <a:gdLst>
              <a:gd name="connsiteX0" fmla="*/ 0 w 3600400"/>
              <a:gd name="connsiteY0" fmla="*/ 0 h 4464496"/>
              <a:gd name="connsiteX1" fmla="*/ 3600400 w 3600400"/>
              <a:gd name="connsiteY1" fmla="*/ 0 h 4464496"/>
              <a:gd name="connsiteX2" fmla="*/ 3600400 w 3600400"/>
              <a:gd name="connsiteY2" fmla="*/ 4464496 h 4464496"/>
              <a:gd name="connsiteX3" fmla="*/ 0 w 3600400"/>
              <a:gd name="connsiteY3" fmla="*/ 4464496 h 4464496"/>
              <a:gd name="connsiteX4" fmla="*/ 0 w 3600400"/>
              <a:gd name="connsiteY4" fmla="*/ 0 h 4464496"/>
              <a:gd name="connsiteX0" fmla="*/ 0 w 3600400"/>
              <a:gd name="connsiteY0" fmla="*/ 0 h 4464496"/>
              <a:gd name="connsiteX1" fmla="*/ 2897015 w 3600400"/>
              <a:gd name="connsiteY1" fmla="*/ 17584 h 4464496"/>
              <a:gd name="connsiteX2" fmla="*/ 3600400 w 3600400"/>
              <a:gd name="connsiteY2" fmla="*/ 4464496 h 4464496"/>
              <a:gd name="connsiteX3" fmla="*/ 0 w 3600400"/>
              <a:gd name="connsiteY3" fmla="*/ 4464496 h 4464496"/>
              <a:gd name="connsiteX4" fmla="*/ 0 w 3600400"/>
              <a:gd name="connsiteY4" fmla="*/ 0 h 4464496"/>
              <a:gd name="connsiteX0" fmla="*/ 0 w 3600400"/>
              <a:gd name="connsiteY0" fmla="*/ 0 h 4464496"/>
              <a:gd name="connsiteX1" fmla="*/ 2897015 w 3600400"/>
              <a:gd name="connsiteY1" fmla="*/ 17584 h 4464496"/>
              <a:gd name="connsiteX2" fmla="*/ 3600400 w 3600400"/>
              <a:gd name="connsiteY2" fmla="*/ 4464496 h 4464496"/>
              <a:gd name="connsiteX3" fmla="*/ 0 w 3600400"/>
              <a:gd name="connsiteY3" fmla="*/ 4464496 h 4464496"/>
              <a:gd name="connsiteX4" fmla="*/ 0 w 3600400"/>
              <a:gd name="connsiteY4" fmla="*/ 0 h 4464496"/>
              <a:gd name="connsiteX0" fmla="*/ 0 w 3301462"/>
              <a:gd name="connsiteY0" fmla="*/ 315108 h 4779604"/>
              <a:gd name="connsiteX1" fmla="*/ 2897015 w 3301462"/>
              <a:gd name="connsiteY1" fmla="*/ 332692 h 4779604"/>
              <a:gd name="connsiteX2" fmla="*/ 3301462 w 3301462"/>
              <a:gd name="connsiteY2" fmla="*/ 4762019 h 4779604"/>
              <a:gd name="connsiteX3" fmla="*/ 0 w 3301462"/>
              <a:gd name="connsiteY3" fmla="*/ 4779604 h 4779604"/>
              <a:gd name="connsiteX4" fmla="*/ 0 w 3301462"/>
              <a:gd name="connsiteY4" fmla="*/ 315108 h 4779604"/>
              <a:gd name="connsiteX0" fmla="*/ 0 w 3511679"/>
              <a:gd name="connsiteY0" fmla="*/ 315108 h 4779604"/>
              <a:gd name="connsiteX1" fmla="*/ 2897015 w 3511679"/>
              <a:gd name="connsiteY1" fmla="*/ 332692 h 4779604"/>
              <a:gd name="connsiteX2" fmla="*/ 3301462 w 3511679"/>
              <a:gd name="connsiteY2" fmla="*/ 4762019 h 4779604"/>
              <a:gd name="connsiteX3" fmla="*/ 0 w 3511679"/>
              <a:gd name="connsiteY3" fmla="*/ 4779604 h 4779604"/>
              <a:gd name="connsiteX4" fmla="*/ 0 w 3511679"/>
              <a:gd name="connsiteY4" fmla="*/ 315108 h 4779604"/>
              <a:gd name="connsiteX0" fmla="*/ 0 w 3503242"/>
              <a:gd name="connsiteY0" fmla="*/ 56591 h 4521087"/>
              <a:gd name="connsiteX1" fmla="*/ 2897015 w 3503242"/>
              <a:gd name="connsiteY1" fmla="*/ 74175 h 4521087"/>
              <a:gd name="connsiteX2" fmla="*/ 2994058 w 3503242"/>
              <a:gd name="connsiteY2" fmla="*/ 1011672 h 4521087"/>
              <a:gd name="connsiteX3" fmla="*/ 3301462 w 3503242"/>
              <a:gd name="connsiteY3" fmla="*/ 4503502 h 4521087"/>
              <a:gd name="connsiteX4" fmla="*/ 0 w 3503242"/>
              <a:gd name="connsiteY4" fmla="*/ 4521087 h 4521087"/>
              <a:gd name="connsiteX5" fmla="*/ 0 w 3503242"/>
              <a:gd name="connsiteY5" fmla="*/ 56591 h 4521087"/>
              <a:gd name="connsiteX0" fmla="*/ 0 w 3445180"/>
              <a:gd name="connsiteY0" fmla="*/ 56591 h 4521087"/>
              <a:gd name="connsiteX1" fmla="*/ 2897015 w 3445180"/>
              <a:gd name="connsiteY1" fmla="*/ 74175 h 4521087"/>
              <a:gd name="connsiteX2" fmla="*/ 2994058 w 3445180"/>
              <a:gd name="connsiteY2" fmla="*/ 1011672 h 4521087"/>
              <a:gd name="connsiteX3" fmla="*/ 3231124 w 3445180"/>
              <a:gd name="connsiteY3" fmla="*/ 4521087 h 4521087"/>
              <a:gd name="connsiteX4" fmla="*/ 0 w 3445180"/>
              <a:gd name="connsiteY4" fmla="*/ 4521087 h 4521087"/>
              <a:gd name="connsiteX5" fmla="*/ 0 w 3445180"/>
              <a:gd name="connsiteY5" fmla="*/ 56591 h 4521087"/>
              <a:gd name="connsiteX0" fmla="*/ 0 w 3479573"/>
              <a:gd name="connsiteY0" fmla="*/ 56591 h 4521087"/>
              <a:gd name="connsiteX1" fmla="*/ 2897015 w 3479573"/>
              <a:gd name="connsiteY1" fmla="*/ 74175 h 4521087"/>
              <a:gd name="connsiteX2" fmla="*/ 2994058 w 3479573"/>
              <a:gd name="connsiteY2" fmla="*/ 1011672 h 4521087"/>
              <a:gd name="connsiteX3" fmla="*/ 3231124 w 3479573"/>
              <a:gd name="connsiteY3" fmla="*/ 4521087 h 4521087"/>
              <a:gd name="connsiteX4" fmla="*/ 0 w 3479573"/>
              <a:gd name="connsiteY4" fmla="*/ 4521087 h 4521087"/>
              <a:gd name="connsiteX5" fmla="*/ 0 w 3479573"/>
              <a:gd name="connsiteY5" fmla="*/ 56591 h 4521087"/>
              <a:gd name="connsiteX0" fmla="*/ 0 w 3472995"/>
              <a:gd name="connsiteY0" fmla="*/ 58539 h 4523035"/>
              <a:gd name="connsiteX1" fmla="*/ 2897015 w 3472995"/>
              <a:gd name="connsiteY1" fmla="*/ 76123 h 4523035"/>
              <a:gd name="connsiteX2" fmla="*/ 2958889 w 3472995"/>
              <a:gd name="connsiteY2" fmla="*/ 1039997 h 4523035"/>
              <a:gd name="connsiteX3" fmla="*/ 3231124 w 3472995"/>
              <a:gd name="connsiteY3" fmla="*/ 4523035 h 4523035"/>
              <a:gd name="connsiteX4" fmla="*/ 0 w 3472995"/>
              <a:gd name="connsiteY4" fmla="*/ 4523035 h 4523035"/>
              <a:gd name="connsiteX5" fmla="*/ 0 w 3472995"/>
              <a:gd name="connsiteY5" fmla="*/ 58539 h 4523035"/>
              <a:gd name="connsiteX0" fmla="*/ 0 w 3472995"/>
              <a:gd name="connsiteY0" fmla="*/ 91718 h 4556214"/>
              <a:gd name="connsiteX1" fmla="*/ 2861845 w 3472995"/>
              <a:gd name="connsiteY1" fmla="*/ 65341 h 4556214"/>
              <a:gd name="connsiteX2" fmla="*/ 2958889 w 3472995"/>
              <a:gd name="connsiteY2" fmla="*/ 1073176 h 4556214"/>
              <a:gd name="connsiteX3" fmla="*/ 3231124 w 3472995"/>
              <a:gd name="connsiteY3" fmla="*/ 4556214 h 4556214"/>
              <a:gd name="connsiteX4" fmla="*/ 0 w 3472995"/>
              <a:gd name="connsiteY4" fmla="*/ 4556214 h 4556214"/>
              <a:gd name="connsiteX5" fmla="*/ 0 w 3472995"/>
              <a:gd name="connsiteY5" fmla="*/ 91718 h 4556214"/>
              <a:gd name="connsiteX0" fmla="*/ 0 w 3472995"/>
              <a:gd name="connsiteY0" fmla="*/ 26377 h 4490873"/>
              <a:gd name="connsiteX1" fmla="*/ 2861845 w 3472995"/>
              <a:gd name="connsiteY1" fmla="*/ 0 h 4490873"/>
              <a:gd name="connsiteX2" fmla="*/ 2958889 w 3472995"/>
              <a:gd name="connsiteY2" fmla="*/ 1007835 h 4490873"/>
              <a:gd name="connsiteX3" fmla="*/ 3231124 w 3472995"/>
              <a:gd name="connsiteY3" fmla="*/ 4490873 h 4490873"/>
              <a:gd name="connsiteX4" fmla="*/ 0 w 3472995"/>
              <a:gd name="connsiteY4" fmla="*/ 4490873 h 4490873"/>
              <a:gd name="connsiteX5" fmla="*/ 0 w 3472995"/>
              <a:gd name="connsiteY5" fmla="*/ 26377 h 4490873"/>
              <a:gd name="connsiteX0" fmla="*/ 0 w 3509197"/>
              <a:gd name="connsiteY0" fmla="*/ 26377 h 4517250"/>
              <a:gd name="connsiteX1" fmla="*/ 2861845 w 3509197"/>
              <a:gd name="connsiteY1" fmla="*/ 0 h 4517250"/>
              <a:gd name="connsiteX2" fmla="*/ 2958889 w 3509197"/>
              <a:gd name="connsiteY2" fmla="*/ 1007835 h 4517250"/>
              <a:gd name="connsiteX3" fmla="*/ 3275085 w 3509197"/>
              <a:gd name="connsiteY3" fmla="*/ 4517250 h 4517250"/>
              <a:gd name="connsiteX4" fmla="*/ 0 w 3509197"/>
              <a:gd name="connsiteY4" fmla="*/ 4490873 h 4517250"/>
              <a:gd name="connsiteX5" fmla="*/ 0 w 3509197"/>
              <a:gd name="connsiteY5" fmla="*/ 26377 h 4517250"/>
              <a:gd name="connsiteX0" fmla="*/ 0 w 3524437"/>
              <a:gd name="connsiteY0" fmla="*/ 130204 h 4575508"/>
              <a:gd name="connsiteX1" fmla="*/ 2877085 w 3524437"/>
              <a:gd name="connsiteY1" fmla="*/ 58258 h 4575508"/>
              <a:gd name="connsiteX2" fmla="*/ 2974129 w 3524437"/>
              <a:gd name="connsiteY2" fmla="*/ 1066093 h 4575508"/>
              <a:gd name="connsiteX3" fmla="*/ 3290325 w 3524437"/>
              <a:gd name="connsiteY3" fmla="*/ 4575508 h 4575508"/>
              <a:gd name="connsiteX4" fmla="*/ 15240 w 3524437"/>
              <a:gd name="connsiteY4" fmla="*/ 4549131 h 4575508"/>
              <a:gd name="connsiteX5" fmla="*/ 0 w 3524437"/>
              <a:gd name="connsiteY5" fmla="*/ 130204 h 4575508"/>
              <a:gd name="connsiteX0" fmla="*/ 0 w 3524437"/>
              <a:gd name="connsiteY0" fmla="*/ 52199 h 4497503"/>
              <a:gd name="connsiteX1" fmla="*/ 3113305 w 3524437"/>
              <a:gd name="connsiteY1" fmla="*/ 86579 h 4497503"/>
              <a:gd name="connsiteX2" fmla="*/ 2974129 w 3524437"/>
              <a:gd name="connsiteY2" fmla="*/ 988088 h 4497503"/>
              <a:gd name="connsiteX3" fmla="*/ 3290325 w 3524437"/>
              <a:gd name="connsiteY3" fmla="*/ 4497503 h 4497503"/>
              <a:gd name="connsiteX4" fmla="*/ 15240 w 3524437"/>
              <a:gd name="connsiteY4" fmla="*/ 4471126 h 4497503"/>
              <a:gd name="connsiteX5" fmla="*/ 0 w 3524437"/>
              <a:gd name="connsiteY5" fmla="*/ 52199 h 4497503"/>
              <a:gd name="connsiteX0" fmla="*/ 0 w 3524437"/>
              <a:gd name="connsiteY0" fmla="*/ 9703 h 4455007"/>
              <a:gd name="connsiteX1" fmla="*/ 3113305 w 3524437"/>
              <a:gd name="connsiteY1" fmla="*/ 44083 h 4455007"/>
              <a:gd name="connsiteX2" fmla="*/ 2974129 w 3524437"/>
              <a:gd name="connsiteY2" fmla="*/ 945592 h 4455007"/>
              <a:gd name="connsiteX3" fmla="*/ 3290325 w 3524437"/>
              <a:gd name="connsiteY3" fmla="*/ 4455007 h 4455007"/>
              <a:gd name="connsiteX4" fmla="*/ 15240 w 3524437"/>
              <a:gd name="connsiteY4" fmla="*/ 4428630 h 4455007"/>
              <a:gd name="connsiteX5" fmla="*/ 0 w 3524437"/>
              <a:gd name="connsiteY5" fmla="*/ 9703 h 4455007"/>
              <a:gd name="connsiteX0" fmla="*/ 0 w 3528410"/>
              <a:gd name="connsiteY0" fmla="*/ 53269 h 4498573"/>
              <a:gd name="connsiteX1" fmla="*/ 3113305 w 3528410"/>
              <a:gd name="connsiteY1" fmla="*/ 87649 h 4498573"/>
              <a:gd name="connsiteX2" fmla="*/ 2996989 w 3528410"/>
              <a:gd name="connsiteY2" fmla="*/ 1004348 h 4498573"/>
              <a:gd name="connsiteX3" fmla="*/ 3290325 w 3528410"/>
              <a:gd name="connsiteY3" fmla="*/ 4498573 h 4498573"/>
              <a:gd name="connsiteX4" fmla="*/ 15240 w 3528410"/>
              <a:gd name="connsiteY4" fmla="*/ 4472196 h 4498573"/>
              <a:gd name="connsiteX5" fmla="*/ 0 w 3528410"/>
              <a:gd name="connsiteY5" fmla="*/ 53269 h 4498573"/>
              <a:gd name="connsiteX0" fmla="*/ 0 w 3535792"/>
              <a:gd name="connsiteY0" fmla="*/ 53269 h 4498573"/>
              <a:gd name="connsiteX1" fmla="*/ 3113305 w 3535792"/>
              <a:gd name="connsiteY1" fmla="*/ 87649 h 4498573"/>
              <a:gd name="connsiteX2" fmla="*/ 2996989 w 3535792"/>
              <a:gd name="connsiteY2" fmla="*/ 1004348 h 4498573"/>
              <a:gd name="connsiteX3" fmla="*/ 3290325 w 3535792"/>
              <a:gd name="connsiteY3" fmla="*/ 4498573 h 4498573"/>
              <a:gd name="connsiteX4" fmla="*/ 15240 w 3535792"/>
              <a:gd name="connsiteY4" fmla="*/ 4472196 h 4498573"/>
              <a:gd name="connsiteX5" fmla="*/ 0 w 3535792"/>
              <a:gd name="connsiteY5" fmla="*/ 53269 h 4498573"/>
              <a:gd name="connsiteX0" fmla="*/ 0 w 3535792"/>
              <a:gd name="connsiteY0" fmla="*/ 5714 h 4451018"/>
              <a:gd name="connsiteX1" fmla="*/ 3113305 w 3535792"/>
              <a:gd name="connsiteY1" fmla="*/ 40094 h 4451018"/>
              <a:gd name="connsiteX2" fmla="*/ 2996989 w 3535792"/>
              <a:gd name="connsiteY2" fmla="*/ 956793 h 4451018"/>
              <a:gd name="connsiteX3" fmla="*/ 3290325 w 3535792"/>
              <a:gd name="connsiteY3" fmla="*/ 4451018 h 4451018"/>
              <a:gd name="connsiteX4" fmla="*/ 15240 w 3535792"/>
              <a:gd name="connsiteY4" fmla="*/ 4424641 h 4451018"/>
              <a:gd name="connsiteX5" fmla="*/ 0 w 3535792"/>
              <a:gd name="connsiteY5" fmla="*/ 5714 h 4451018"/>
              <a:gd name="connsiteX0" fmla="*/ 0 w 3535792"/>
              <a:gd name="connsiteY0" fmla="*/ 7856 h 4453160"/>
              <a:gd name="connsiteX1" fmla="*/ 3113305 w 3535792"/>
              <a:gd name="connsiteY1" fmla="*/ 42236 h 4453160"/>
              <a:gd name="connsiteX2" fmla="*/ 2996989 w 3535792"/>
              <a:gd name="connsiteY2" fmla="*/ 958935 h 4453160"/>
              <a:gd name="connsiteX3" fmla="*/ 3290325 w 3535792"/>
              <a:gd name="connsiteY3" fmla="*/ 4453160 h 4453160"/>
              <a:gd name="connsiteX4" fmla="*/ 15240 w 3535792"/>
              <a:gd name="connsiteY4" fmla="*/ 4426783 h 4453160"/>
              <a:gd name="connsiteX5" fmla="*/ 0 w 3535792"/>
              <a:gd name="connsiteY5" fmla="*/ 7856 h 4453160"/>
              <a:gd name="connsiteX0" fmla="*/ 0 w 3535792"/>
              <a:gd name="connsiteY0" fmla="*/ 8892 h 4454196"/>
              <a:gd name="connsiteX1" fmla="*/ 3113305 w 3535792"/>
              <a:gd name="connsiteY1" fmla="*/ 43272 h 4454196"/>
              <a:gd name="connsiteX2" fmla="*/ 2996989 w 3535792"/>
              <a:gd name="connsiteY2" fmla="*/ 959971 h 4454196"/>
              <a:gd name="connsiteX3" fmla="*/ 3290325 w 3535792"/>
              <a:gd name="connsiteY3" fmla="*/ 4454196 h 4454196"/>
              <a:gd name="connsiteX4" fmla="*/ 15240 w 3535792"/>
              <a:gd name="connsiteY4" fmla="*/ 4427819 h 4454196"/>
              <a:gd name="connsiteX5" fmla="*/ 0 w 3535792"/>
              <a:gd name="connsiteY5" fmla="*/ 8892 h 4454196"/>
              <a:gd name="connsiteX0" fmla="*/ 0 w 3535792"/>
              <a:gd name="connsiteY0" fmla="*/ 8892 h 4454196"/>
              <a:gd name="connsiteX1" fmla="*/ 3113305 w 3535792"/>
              <a:gd name="connsiteY1" fmla="*/ 43272 h 4454196"/>
              <a:gd name="connsiteX2" fmla="*/ 2996989 w 3535792"/>
              <a:gd name="connsiteY2" fmla="*/ 959971 h 4454196"/>
              <a:gd name="connsiteX3" fmla="*/ 3290325 w 3535792"/>
              <a:gd name="connsiteY3" fmla="*/ 4454196 h 4454196"/>
              <a:gd name="connsiteX4" fmla="*/ 15240 w 3535792"/>
              <a:gd name="connsiteY4" fmla="*/ 4413580 h 4454196"/>
              <a:gd name="connsiteX5" fmla="*/ 0 w 3535792"/>
              <a:gd name="connsiteY5" fmla="*/ 8892 h 4454196"/>
              <a:gd name="connsiteX0" fmla="*/ 0 w 3522561"/>
              <a:gd name="connsiteY0" fmla="*/ 8892 h 4430462"/>
              <a:gd name="connsiteX1" fmla="*/ 3113305 w 3522561"/>
              <a:gd name="connsiteY1" fmla="*/ 43272 h 4430462"/>
              <a:gd name="connsiteX2" fmla="*/ 2996989 w 3522561"/>
              <a:gd name="connsiteY2" fmla="*/ 959971 h 4430462"/>
              <a:gd name="connsiteX3" fmla="*/ 3290325 w 3522561"/>
              <a:gd name="connsiteY3" fmla="*/ 4430462 h 4430462"/>
              <a:gd name="connsiteX4" fmla="*/ 15240 w 3522561"/>
              <a:gd name="connsiteY4" fmla="*/ 4413580 h 4430462"/>
              <a:gd name="connsiteX5" fmla="*/ 0 w 3522561"/>
              <a:gd name="connsiteY5" fmla="*/ 8892 h 4430462"/>
              <a:gd name="connsiteX0" fmla="*/ 0 w 3522561"/>
              <a:gd name="connsiteY0" fmla="*/ 8892 h 4430462"/>
              <a:gd name="connsiteX1" fmla="*/ 3113305 w 3522561"/>
              <a:gd name="connsiteY1" fmla="*/ 43272 h 4430462"/>
              <a:gd name="connsiteX2" fmla="*/ 2996989 w 3522561"/>
              <a:gd name="connsiteY2" fmla="*/ 959971 h 4430462"/>
              <a:gd name="connsiteX3" fmla="*/ 3290325 w 3522561"/>
              <a:gd name="connsiteY3" fmla="*/ 4430462 h 4430462"/>
              <a:gd name="connsiteX4" fmla="*/ 15240 w 3522561"/>
              <a:gd name="connsiteY4" fmla="*/ 4399341 h 4430462"/>
              <a:gd name="connsiteX5" fmla="*/ 0 w 3522561"/>
              <a:gd name="connsiteY5" fmla="*/ 8892 h 4430462"/>
              <a:gd name="connsiteX0" fmla="*/ 0 w 3510347"/>
              <a:gd name="connsiteY0" fmla="*/ 8892 h 4406728"/>
              <a:gd name="connsiteX1" fmla="*/ 3113305 w 3510347"/>
              <a:gd name="connsiteY1" fmla="*/ 43272 h 4406728"/>
              <a:gd name="connsiteX2" fmla="*/ 2996989 w 3510347"/>
              <a:gd name="connsiteY2" fmla="*/ 959971 h 4406728"/>
              <a:gd name="connsiteX3" fmla="*/ 3276038 w 3510347"/>
              <a:gd name="connsiteY3" fmla="*/ 4406728 h 4406728"/>
              <a:gd name="connsiteX4" fmla="*/ 15240 w 3510347"/>
              <a:gd name="connsiteY4" fmla="*/ 4399341 h 4406728"/>
              <a:gd name="connsiteX5" fmla="*/ 0 w 3510347"/>
              <a:gd name="connsiteY5" fmla="*/ 8892 h 440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0347" h="4406728">
                <a:moveTo>
                  <a:pt x="0" y="8892"/>
                </a:moveTo>
                <a:cubicBezTo>
                  <a:pt x="959028" y="-15090"/>
                  <a:pt x="2895747" y="13869"/>
                  <a:pt x="3113305" y="43272"/>
                </a:cubicBezTo>
                <a:cubicBezTo>
                  <a:pt x="3330863" y="72675"/>
                  <a:pt x="2969867" y="232728"/>
                  <a:pt x="2996989" y="959971"/>
                </a:cubicBezTo>
                <a:cubicBezTo>
                  <a:pt x="3024111" y="1687214"/>
                  <a:pt x="3924516" y="2860533"/>
                  <a:pt x="3276038" y="4406728"/>
                </a:cubicBezTo>
                <a:lnTo>
                  <a:pt x="15240" y="4399341"/>
                </a:lnTo>
                <a:lnTo>
                  <a:pt x="0" y="8892"/>
                </a:lnTo>
                <a:close/>
              </a:path>
            </a:pathLst>
          </a:custGeom>
          <a:blipFill dpi="0" rotWithShape="1">
            <a:blip r:embed="rId3" cstate="print">
              <a:extLst>
                <a:ext uri="{28A0092B-C50C-407E-A947-70E740481C1C}">
                  <a14:useLocalDpi xmlns:a14="http://schemas.microsoft.com/office/drawing/2010/main" val="0"/>
                </a:ext>
              </a:extLst>
            </a:blip>
            <a:srcRect/>
            <a:stretch>
              <a:fillRect l="-71819" t="664" r="-21281" b="-33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2BFA5FFD-4A0D-517A-126E-C899D00F31A7}"/>
              </a:ext>
            </a:extLst>
          </p:cNvPr>
          <p:cNvSpPr txBox="1"/>
          <p:nvPr/>
        </p:nvSpPr>
        <p:spPr>
          <a:xfrm rot="16200000">
            <a:off x="4468698" y="3847609"/>
            <a:ext cx="2304256" cy="200055"/>
          </a:xfrm>
          <a:prstGeom prst="rect">
            <a:avLst/>
          </a:prstGeom>
          <a:noFill/>
        </p:spPr>
        <p:txBody>
          <a:bodyPr wrap="square" rtlCol="0">
            <a:spAutoFit/>
          </a:bodyPr>
          <a:lstStyle/>
          <a:p>
            <a:r>
              <a:rPr lang="en-GB" sz="700" dirty="0"/>
              <a:t>© iStockphoto / </a:t>
            </a:r>
            <a:r>
              <a:rPr lang="en-GB" sz="700" dirty="0" err="1"/>
              <a:t>zoranm</a:t>
            </a:r>
            <a:endParaRPr lang="en-GB" sz="700" dirty="0"/>
          </a:p>
        </p:txBody>
      </p:sp>
    </p:spTree>
    <p:extLst>
      <p:ext uri="{BB962C8B-B14F-4D97-AF65-F5344CB8AC3E}">
        <p14:creationId xmlns:p14="http://schemas.microsoft.com/office/powerpoint/2010/main" val="4070051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D051D-DB8E-48C5-944F-067F88DC7208}"/>
              </a:ext>
            </a:extLst>
          </p:cNvPr>
          <p:cNvSpPr>
            <a:spLocks noGrp="1"/>
          </p:cNvSpPr>
          <p:nvPr>
            <p:ph type="title"/>
          </p:nvPr>
        </p:nvSpPr>
        <p:spPr>
          <a:xfrm>
            <a:off x="450001" y="135000"/>
            <a:ext cx="8154447" cy="367200"/>
          </a:xfrm>
        </p:spPr>
        <p:txBody>
          <a:bodyPr/>
          <a:lstStyle/>
          <a:p>
            <a:r>
              <a:rPr lang="en-US" sz="2400" dirty="0"/>
              <a:t>Facts and figures – use of digital technologies</a:t>
            </a:r>
            <a:endParaRPr lang="en-GB" sz="2400" dirty="0"/>
          </a:p>
        </p:txBody>
      </p:sp>
      <p:sp>
        <p:nvSpPr>
          <p:cNvPr id="3" name="Content Placeholder 2">
            <a:extLst>
              <a:ext uri="{FF2B5EF4-FFF2-40B4-BE49-F238E27FC236}">
                <a16:creationId xmlns:a16="http://schemas.microsoft.com/office/drawing/2014/main" id="{32649AD3-9714-B417-F098-C2603937F3A0}"/>
              </a:ext>
            </a:extLst>
          </p:cNvPr>
          <p:cNvSpPr>
            <a:spLocks noGrp="1"/>
          </p:cNvSpPr>
          <p:nvPr>
            <p:ph sz="half" idx="1"/>
          </p:nvPr>
        </p:nvSpPr>
        <p:spPr>
          <a:xfrm>
            <a:off x="666024" y="987574"/>
            <a:ext cx="7650392" cy="3645000"/>
          </a:xfrm>
        </p:spPr>
        <p:txBody>
          <a:bodyPr>
            <a:normAutofit/>
          </a:bodyPr>
          <a:lstStyle/>
          <a:p>
            <a:pPr marL="0" indent="0">
              <a:buNone/>
            </a:pPr>
            <a:r>
              <a:rPr lang="en-US" sz="2000" b="0" dirty="0">
                <a:solidFill>
                  <a:srgbClr val="899E00"/>
                </a:solidFill>
              </a:rPr>
              <a:t>Workers report that their </a:t>
            </a:r>
            <a:r>
              <a:rPr lang="en-US" sz="2000" b="0" dirty="0" err="1">
                <a:solidFill>
                  <a:srgbClr val="899E00"/>
                </a:solidFill>
              </a:rPr>
              <a:t>organisation</a:t>
            </a:r>
            <a:r>
              <a:rPr lang="en-US" sz="2000" b="0" dirty="0">
                <a:solidFill>
                  <a:srgbClr val="899E00"/>
                </a:solidFill>
              </a:rPr>
              <a:t> uses digital technologies to:</a:t>
            </a:r>
          </a:p>
          <a:p>
            <a:pPr>
              <a:spcBef>
                <a:spcPts val="1000"/>
              </a:spcBef>
            </a:pPr>
            <a:r>
              <a:rPr lang="en-GB" sz="2000" b="0" dirty="0">
                <a:ea typeface="Aptos" panose="020B0004020202020204" pitchFamily="34" charset="0"/>
                <a:cs typeface="Aptos" panose="020B0004020202020204" pitchFamily="34" charset="0"/>
              </a:rPr>
              <a:t>Determine speed of work (52%)</a:t>
            </a:r>
          </a:p>
          <a:p>
            <a:pPr>
              <a:spcBef>
                <a:spcPts val="1000"/>
              </a:spcBef>
            </a:pPr>
            <a:r>
              <a:rPr lang="en-GB" sz="2000" b="0" dirty="0">
                <a:ea typeface="Aptos" panose="020B0004020202020204" pitchFamily="34" charset="0"/>
                <a:cs typeface="Aptos" panose="020B0004020202020204" pitchFamily="34" charset="0"/>
              </a:rPr>
              <a:t>Increase surveillance (37%)</a:t>
            </a:r>
          </a:p>
          <a:p>
            <a:pPr>
              <a:spcBef>
                <a:spcPts val="1000"/>
              </a:spcBef>
            </a:pPr>
            <a:r>
              <a:rPr lang="en-GB" sz="2000" b="0" dirty="0">
                <a:effectLst/>
                <a:ea typeface="Aptos" panose="020B0004020202020204" pitchFamily="34" charset="0"/>
                <a:cs typeface="Aptos" panose="020B0004020202020204" pitchFamily="34" charset="0"/>
              </a:rPr>
              <a:t>Allocate tasks, working times, or shifts (30%)</a:t>
            </a:r>
          </a:p>
          <a:p>
            <a:pPr>
              <a:spcBef>
                <a:spcPts val="1000"/>
              </a:spcBef>
            </a:pPr>
            <a:r>
              <a:rPr lang="en-GB" sz="2000" b="0" dirty="0">
                <a:effectLst/>
                <a:ea typeface="Aptos" panose="020B0004020202020204" pitchFamily="34" charset="0"/>
                <a:cs typeface="Aptos" panose="020B0004020202020204" pitchFamily="34" charset="0"/>
              </a:rPr>
              <a:t>Have performance rated by </a:t>
            </a:r>
            <a:r>
              <a:rPr lang="en-GB" sz="2000" b="0" dirty="0">
                <a:ea typeface="Aptos" panose="020B0004020202020204" pitchFamily="34" charset="0"/>
                <a:cs typeface="Aptos" panose="020B0004020202020204" pitchFamily="34" charset="0"/>
              </a:rPr>
              <a:t>3</a:t>
            </a:r>
            <a:r>
              <a:rPr lang="en-GB" sz="2000" b="0" baseline="30000" dirty="0">
                <a:ea typeface="Aptos" panose="020B0004020202020204" pitchFamily="34" charset="0"/>
                <a:cs typeface="Aptos" panose="020B0004020202020204" pitchFamily="34" charset="0"/>
              </a:rPr>
              <a:t>rd</a:t>
            </a:r>
            <a:r>
              <a:rPr lang="en-GB" sz="2000" b="0" dirty="0">
                <a:ea typeface="Aptos" panose="020B0004020202020204" pitchFamily="34" charset="0"/>
                <a:cs typeface="Aptos" panose="020B0004020202020204" pitchFamily="34" charset="0"/>
              </a:rPr>
              <a:t> parties (27%)</a:t>
            </a:r>
          </a:p>
          <a:p>
            <a:pPr>
              <a:spcBef>
                <a:spcPts val="1000"/>
              </a:spcBef>
            </a:pPr>
            <a:r>
              <a:rPr lang="en-GB" sz="2000" b="0" dirty="0">
                <a:effectLst/>
                <a:ea typeface="Aptos" panose="020B0004020202020204" pitchFamily="34" charset="0"/>
                <a:cs typeface="Aptos" panose="020B0004020202020204" pitchFamily="34" charset="0"/>
              </a:rPr>
              <a:t>Supervise/monitor work or behaviour (25%) </a:t>
            </a:r>
          </a:p>
          <a:p>
            <a:pPr>
              <a:spcBef>
                <a:spcPts val="1000"/>
              </a:spcBef>
            </a:pPr>
            <a:r>
              <a:rPr lang="en-GB" sz="2000" b="0" dirty="0">
                <a:ea typeface="Aptos" panose="020B0004020202020204" pitchFamily="34" charset="0"/>
                <a:cs typeface="Aptos" panose="020B0004020202020204" pitchFamily="34" charset="0"/>
              </a:rPr>
              <a:t>M</a:t>
            </a:r>
            <a:r>
              <a:rPr lang="en-GB" sz="2000" b="0" dirty="0">
                <a:effectLst/>
                <a:ea typeface="Aptos" panose="020B0004020202020204" pitchFamily="34" charset="0"/>
                <a:cs typeface="Aptos" panose="020B0004020202020204" pitchFamily="34" charset="0"/>
              </a:rPr>
              <a:t>onitor vital signs (7%)</a:t>
            </a:r>
          </a:p>
          <a:p>
            <a:endParaRPr lang="en-GB" sz="2000" dirty="0"/>
          </a:p>
        </p:txBody>
      </p:sp>
      <p:sp>
        <p:nvSpPr>
          <p:cNvPr id="5" name="TextBox 4">
            <a:extLst>
              <a:ext uri="{FF2B5EF4-FFF2-40B4-BE49-F238E27FC236}">
                <a16:creationId xmlns:a16="http://schemas.microsoft.com/office/drawing/2014/main" id="{63AB1135-B53B-C3AB-DC9F-6DAD67D05F52}"/>
              </a:ext>
            </a:extLst>
          </p:cNvPr>
          <p:cNvSpPr txBox="1"/>
          <p:nvPr/>
        </p:nvSpPr>
        <p:spPr>
          <a:xfrm>
            <a:off x="2483768" y="4356812"/>
            <a:ext cx="4488294" cy="584775"/>
          </a:xfrm>
          <a:prstGeom prst="rect">
            <a:avLst/>
          </a:prstGeom>
          <a:noFill/>
        </p:spPr>
        <p:txBody>
          <a:bodyPr wrap="square">
            <a:spAutoFit/>
          </a:bodyPr>
          <a:lstStyle/>
          <a:p>
            <a:r>
              <a:rPr lang="pt-BR" sz="1600" b="0" i="0" dirty="0">
                <a:effectLst/>
              </a:rPr>
              <a:t>Source: OSH pulse </a:t>
            </a:r>
            <a:r>
              <a:rPr lang="pt-BR" sz="1600" dirty="0"/>
              <a:t>2022 -  EU-27 (</a:t>
            </a:r>
            <a:r>
              <a:rPr lang="pt-BR" sz="1600" b="0" i="0" dirty="0">
                <a:effectLst/>
              </a:rPr>
              <a:t>n=25,683)</a:t>
            </a:r>
            <a:br>
              <a:rPr lang="pt-BR" sz="1600" dirty="0"/>
            </a:br>
            <a:endParaRPr lang="en-GB" sz="1600" dirty="0"/>
          </a:p>
        </p:txBody>
      </p:sp>
    </p:spTree>
    <p:extLst>
      <p:ext uri="{BB962C8B-B14F-4D97-AF65-F5344CB8AC3E}">
        <p14:creationId xmlns:p14="http://schemas.microsoft.com/office/powerpoint/2010/main" val="1617861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3528" y="987574"/>
            <a:ext cx="5472608" cy="3384376"/>
          </a:xfrm>
        </p:spPr>
        <p:txBody>
          <a:bodyPr>
            <a:noAutofit/>
          </a:bodyPr>
          <a:lstStyle/>
          <a:p>
            <a:pPr>
              <a:spcBef>
                <a:spcPts val="1000"/>
              </a:spcBef>
            </a:pPr>
            <a:r>
              <a:rPr lang="en-GB" sz="2000" b="0" dirty="0">
                <a:cs typeface="Arial" panose="020B0604020202020204" pitchFamily="34" charset="0"/>
              </a:rPr>
              <a:t>Mainly in </a:t>
            </a:r>
            <a:r>
              <a:rPr lang="en-GB" sz="2000" dirty="0">
                <a:solidFill>
                  <a:srgbClr val="899E00"/>
                </a:solidFill>
                <a:cs typeface="Arial" panose="020B0604020202020204" pitchFamily="34" charset="0"/>
              </a:rPr>
              <a:t>larger companies</a:t>
            </a:r>
            <a:endParaRPr lang="en-GB" sz="1400" b="0" dirty="0">
              <a:solidFill>
                <a:srgbClr val="899E00"/>
              </a:solidFill>
              <a:cs typeface="Arial" panose="020B0604020202020204" pitchFamily="34" charset="0"/>
            </a:endParaRPr>
          </a:p>
          <a:p>
            <a:pPr>
              <a:spcBef>
                <a:spcPts val="1000"/>
              </a:spcBef>
            </a:pPr>
            <a:r>
              <a:rPr lang="en-GB" sz="2000" b="0" dirty="0">
                <a:cs typeface="Arial" panose="020B0604020202020204" pitchFamily="34" charset="0"/>
              </a:rPr>
              <a:t>Mainly in jobs with </a:t>
            </a:r>
            <a:r>
              <a:rPr lang="en-GB" sz="2000" dirty="0">
                <a:solidFill>
                  <a:srgbClr val="899E00"/>
                </a:solidFill>
                <a:cs typeface="Arial" panose="020B0604020202020204" pitchFamily="34" charset="0"/>
              </a:rPr>
              <a:t>manual/repetitive routine tasks </a:t>
            </a:r>
          </a:p>
          <a:p>
            <a:pPr marL="189000" lvl="1" indent="-189000">
              <a:spcBef>
                <a:spcPts val="1000"/>
              </a:spcBef>
              <a:buClr>
                <a:schemeClr val="tx2"/>
              </a:buClr>
              <a:buFont typeface="Wingdings" pitchFamily="2" charset="2"/>
              <a:buChar char="§"/>
            </a:pPr>
            <a:r>
              <a:rPr lang="en-GB" sz="2000" dirty="0">
                <a:solidFill>
                  <a:schemeClr val="tx2"/>
                </a:solidFill>
                <a:cs typeface="Arial" panose="020B0604020202020204" pitchFamily="34" charset="0"/>
              </a:rPr>
              <a:t>Relatively low uptake but </a:t>
            </a:r>
            <a:r>
              <a:rPr lang="en-GB" sz="2000" b="1" dirty="0">
                <a:solidFill>
                  <a:srgbClr val="899E00"/>
                </a:solidFill>
                <a:cs typeface="Arial" panose="020B0604020202020204" pitchFamily="34" charset="0"/>
              </a:rPr>
              <a:t>growing</a:t>
            </a:r>
            <a:r>
              <a:rPr lang="en-GB" sz="2000" dirty="0">
                <a:solidFill>
                  <a:srgbClr val="92D050"/>
                </a:solidFill>
                <a:cs typeface="Arial" panose="020B0604020202020204" pitchFamily="34" charset="0"/>
              </a:rPr>
              <a:t> </a:t>
            </a:r>
            <a:r>
              <a:rPr lang="en-GB" sz="2000" dirty="0">
                <a:solidFill>
                  <a:schemeClr val="tx2"/>
                </a:solidFill>
                <a:cs typeface="Arial" panose="020B0604020202020204" pitchFamily="34" charset="0"/>
              </a:rPr>
              <a:t>across the EU27</a:t>
            </a:r>
          </a:p>
          <a:p>
            <a:pPr marL="189000" lvl="1" indent="-189000">
              <a:spcBef>
                <a:spcPts val="1000"/>
              </a:spcBef>
              <a:buClr>
                <a:schemeClr val="tx2"/>
              </a:buClr>
              <a:buFont typeface="Wingdings" pitchFamily="2" charset="2"/>
              <a:buChar char="§"/>
            </a:pPr>
            <a:r>
              <a:rPr lang="en-GB" sz="2000" b="1" dirty="0">
                <a:solidFill>
                  <a:srgbClr val="899E00"/>
                </a:solidFill>
                <a:cs typeface="Arial" panose="020B0604020202020204" pitchFamily="34" charset="0"/>
              </a:rPr>
              <a:t>Sharp increase </a:t>
            </a:r>
            <a:r>
              <a:rPr lang="en-GB" sz="2000" dirty="0">
                <a:solidFill>
                  <a:schemeClr val="tx2"/>
                </a:solidFill>
                <a:cs typeface="Arial" panose="020B0604020202020204" pitchFamily="34" charset="0"/>
              </a:rPr>
              <a:t>in worker-monitoring software (</a:t>
            </a:r>
            <a:r>
              <a:rPr lang="en-GB" sz="2000" b="1" dirty="0">
                <a:solidFill>
                  <a:srgbClr val="899E00"/>
                </a:solidFill>
                <a:cs typeface="Arial" panose="020B0604020202020204" pitchFamily="34" charset="0"/>
              </a:rPr>
              <a:t>COVID-19</a:t>
            </a:r>
            <a:r>
              <a:rPr lang="en-GB" sz="2000" dirty="0">
                <a:solidFill>
                  <a:schemeClr val="tx2"/>
                </a:solidFill>
                <a:cs typeface="Arial" panose="020B0604020202020204" pitchFamily="34" charset="0"/>
              </a:rPr>
              <a:t>)</a:t>
            </a:r>
          </a:p>
          <a:p>
            <a:pPr marL="189000" lvl="1" indent="-189000">
              <a:spcBef>
                <a:spcPts val="1000"/>
              </a:spcBef>
              <a:buClr>
                <a:schemeClr val="tx2"/>
              </a:buClr>
              <a:buFont typeface="Wingdings" pitchFamily="2" charset="2"/>
              <a:buChar char="§"/>
            </a:pPr>
            <a:r>
              <a:rPr lang="en-GB" sz="2000" dirty="0">
                <a:solidFill>
                  <a:schemeClr val="tx2"/>
                </a:solidFill>
                <a:cs typeface="Arial" panose="020B0604020202020204" pitchFamily="34" charset="0"/>
              </a:rPr>
              <a:t>Increased number of patents for </a:t>
            </a:r>
            <a:r>
              <a:rPr lang="en-GB" sz="2000" b="1" dirty="0">
                <a:solidFill>
                  <a:srgbClr val="899E00"/>
                </a:solidFill>
                <a:cs typeface="Arial" panose="020B0604020202020204" pitchFamily="34" charset="0"/>
              </a:rPr>
              <a:t>AIWM technologies</a:t>
            </a:r>
            <a:endParaRPr lang="en-GB" sz="2000" dirty="0">
              <a:solidFill>
                <a:srgbClr val="899E00"/>
              </a:solidFill>
              <a:cs typeface="Arial" panose="020B0604020202020204" pitchFamily="34" charset="0"/>
            </a:endParaRPr>
          </a:p>
          <a:p>
            <a:endParaRPr lang="en-GB" sz="2000" dirty="0">
              <a:latin typeface="Arial" panose="020B0604020202020204" pitchFamily="34" charset="0"/>
              <a:cs typeface="Arial" panose="020B0604020202020204" pitchFamily="34" charset="0"/>
            </a:endParaRPr>
          </a:p>
        </p:txBody>
      </p:sp>
      <p:sp>
        <p:nvSpPr>
          <p:cNvPr id="4" name="Title 2"/>
          <p:cNvSpPr txBox="1">
            <a:spLocks/>
          </p:cNvSpPr>
          <p:nvPr/>
        </p:nvSpPr>
        <p:spPr>
          <a:xfrm>
            <a:off x="323528" y="20866"/>
            <a:ext cx="7110265" cy="534660"/>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altLang="en-US" sz="2400" b="1" dirty="0">
                <a:solidFill>
                  <a:srgbClr val="003399"/>
                </a:solidFill>
                <a:ea typeface="Verdana" panose="020B0604030504040204" pitchFamily="34" charset="0"/>
              </a:rPr>
              <a:t>Facts and figures </a:t>
            </a:r>
            <a:r>
              <a:rPr lang="en-US" sz="2400" dirty="0"/>
              <a:t>–</a:t>
            </a:r>
            <a:r>
              <a:rPr lang="en-GB" altLang="en-US" sz="2400" b="1" dirty="0">
                <a:solidFill>
                  <a:srgbClr val="003399"/>
                </a:solidFill>
                <a:ea typeface="Verdana" panose="020B0604030504040204" pitchFamily="34" charset="0"/>
              </a:rPr>
              <a:t> uptake of AIWM systems</a:t>
            </a:r>
          </a:p>
        </p:txBody>
      </p:sp>
      <p:sp>
        <p:nvSpPr>
          <p:cNvPr id="6" name="Rectangle 5">
            <a:extLst>
              <a:ext uri="{FF2B5EF4-FFF2-40B4-BE49-F238E27FC236}">
                <a16:creationId xmlns:a16="http://schemas.microsoft.com/office/drawing/2014/main" id="{7B05776C-5A84-740F-8618-0C9E369D24B3}"/>
              </a:ext>
            </a:extLst>
          </p:cNvPr>
          <p:cNvSpPr/>
          <p:nvPr/>
        </p:nvSpPr>
        <p:spPr>
          <a:xfrm>
            <a:off x="6012160" y="648402"/>
            <a:ext cx="2996732" cy="4495098"/>
          </a:xfrm>
          <a:custGeom>
            <a:avLst/>
            <a:gdLst>
              <a:gd name="connsiteX0" fmla="*/ 0 w 3600400"/>
              <a:gd name="connsiteY0" fmla="*/ 0 h 4464496"/>
              <a:gd name="connsiteX1" fmla="*/ 3600400 w 3600400"/>
              <a:gd name="connsiteY1" fmla="*/ 0 h 4464496"/>
              <a:gd name="connsiteX2" fmla="*/ 3600400 w 3600400"/>
              <a:gd name="connsiteY2" fmla="*/ 4464496 h 4464496"/>
              <a:gd name="connsiteX3" fmla="*/ 0 w 3600400"/>
              <a:gd name="connsiteY3" fmla="*/ 4464496 h 4464496"/>
              <a:gd name="connsiteX4" fmla="*/ 0 w 3600400"/>
              <a:gd name="connsiteY4" fmla="*/ 0 h 4464496"/>
              <a:gd name="connsiteX0" fmla="*/ 0 w 3600400"/>
              <a:gd name="connsiteY0" fmla="*/ 0 h 4464496"/>
              <a:gd name="connsiteX1" fmla="*/ 2897015 w 3600400"/>
              <a:gd name="connsiteY1" fmla="*/ 17584 h 4464496"/>
              <a:gd name="connsiteX2" fmla="*/ 3600400 w 3600400"/>
              <a:gd name="connsiteY2" fmla="*/ 4464496 h 4464496"/>
              <a:gd name="connsiteX3" fmla="*/ 0 w 3600400"/>
              <a:gd name="connsiteY3" fmla="*/ 4464496 h 4464496"/>
              <a:gd name="connsiteX4" fmla="*/ 0 w 3600400"/>
              <a:gd name="connsiteY4" fmla="*/ 0 h 4464496"/>
              <a:gd name="connsiteX0" fmla="*/ 0 w 3600400"/>
              <a:gd name="connsiteY0" fmla="*/ 0 h 4464496"/>
              <a:gd name="connsiteX1" fmla="*/ 2897015 w 3600400"/>
              <a:gd name="connsiteY1" fmla="*/ 17584 h 4464496"/>
              <a:gd name="connsiteX2" fmla="*/ 3600400 w 3600400"/>
              <a:gd name="connsiteY2" fmla="*/ 4464496 h 4464496"/>
              <a:gd name="connsiteX3" fmla="*/ 0 w 3600400"/>
              <a:gd name="connsiteY3" fmla="*/ 4464496 h 4464496"/>
              <a:gd name="connsiteX4" fmla="*/ 0 w 3600400"/>
              <a:gd name="connsiteY4" fmla="*/ 0 h 4464496"/>
              <a:gd name="connsiteX0" fmla="*/ 0 w 3301462"/>
              <a:gd name="connsiteY0" fmla="*/ 315108 h 4779604"/>
              <a:gd name="connsiteX1" fmla="*/ 2897015 w 3301462"/>
              <a:gd name="connsiteY1" fmla="*/ 332692 h 4779604"/>
              <a:gd name="connsiteX2" fmla="*/ 3301462 w 3301462"/>
              <a:gd name="connsiteY2" fmla="*/ 4762019 h 4779604"/>
              <a:gd name="connsiteX3" fmla="*/ 0 w 3301462"/>
              <a:gd name="connsiteY3" fmla="*/ 4779604 h 4779604"/>
              <a:gd name="connsiteX4" fmla="*/ 0 w 3301462"/>
              <a:gd name="connsiteY4" fmla="*/ 315108 h 4779604"/>
              <a:gd name="connsiteX0" fmla="*/ 0 w 3511679"/>
              <a:gd name="connsiteY0" fmla="*/ 315108 h 4779604"/>
              <a:gd name="connsiteX1" fmla="*/ 2897015 w 3511679"/>
              <a:gd name="connsiteY1" fmla="*/ 332692 h 4779604"/>
              <a:gd name="connsiteX2" fmla="*/ 3301462 w 3511679"/>
              <a:gd name="connsiteY2" fmla="*/ 4762019 h 4779604"/>
              <a:gd name="connsiteX3" fmla="*/ 0 w 3511679"/>
              <a:gd name="connsiteY3" fmla="*/ 4779604 h 4779604"/>
              <a:gd name="connsiteX4" fmla="*/ 0 w 3511679"/>
              <a:gd name="connsiteY4" fmla="*/ 315108 h 4779604"/>
              <a:gd name="connsiteX0" fmla="*/ 0 w 3503242"/>
              <a:gd name="connsiteY0" fmla="*/ 56591 h 4521087"/>
              <a:gd name="connsiteX1" fmla="*/ 2897015 w 3503242"/>
              <a:gd name="connsiteY1" fmla="*/ 74175 h 4521087"/>
              <a:gd name="connsiteX2" fmla="*/ 2994058 w 3503242"/>
              <a:gd name="connsiteY2" fmla="*/ 1011672 h 4521087"/>
              <a:gd name="connsiteX3" fmla="*/ 3301462 w 3503242"/>
              <a:gd name="connsiteY3" fmla="*/ 4503502 h 4521087"/>
              <a:gd name="connsiteX4" fmla="*/ 0 w 3503242"/>
              <a:gd name="connsiteY4" fmla="*/ 4521087 h 4521087"/>
              <a:gd name="connsiteX5" fmla="*/ 0 w 3503242"/>
              <a:gd name="connsiteY5" fmla="*/ 56591 h 4521087"/>
              <a:gd name="connsiteX0" fmla="*/ 0 w 3445180"/>
              <a:gd name="connsiteY0" fmla="*/ 56591 h 4521087"/>
              <a:gd name="connsiteX1" fmla="*/ 2897015 w 3445180"/>
              <a:gd name="connsiteY1" fmla="*/ 74175 h 4521087"/>
              <a:gd name="connsiteX2" fmla="*/ 2994058 w 3445180"/>
              <a:gd name="connsiteY2" fmla="*/ 1011672 h 4521087"/>
              <a:gd name="connsiteX3" fmla="*/ 3231124 w 3445180"/>
              <a:gd name="connsiteY3" fmla="*/ 4521087 h 4521087"/>
              <a:gd name="connsiteX4" fmla="*/ 0 w 3445180"/>
              <a:gd name="connsiteY4" fmla="*/ 4521087 h 4521087"/>
              <a:gd name="connsiteX5" fmla="*/ 0 w 3445180"/>
              <a:gd name="connsiteY5" fmla="*/ 56591 h 4521087"/>
              <a:gd name="connsiteX0" fmla="*/ 0 w 3479573"/>
              <a:gd name="connsiteY0" fmla="*/ 56591 h 4521087"/>
              <a:gd name="connsiteX1" fmla="*/ 2897015 w 3479573"/>
              <a:gd name="connsiteY1" fmla="*/ 74175 h 4521087"/>
              <a:gd name="connsiteX2" fmla="*/ 2994058 w 3479573"/>
              <a:gd name="connsiteY2" fmla="*/ 1011672 h 4521087"/>
              <a:gd name="connsiteX3" fmla="*/ 3231124 w 3479573"/>
              <a:gd name="connsiteY3" fmla="*/ 4521087 h 4521087"/>
              <a:gd name="connsiteX4" fmla="*/ 0 w 3479573"/>
              <a:gd name="connsiteY4" fmla="*/ 4521087 h 4521087"/>
              <a:gd name="connsiteX5" fmla="*/ 0 w 3479573"/>
              <a:gd name="connsiteY5" fmla="*/ 56591 h 4521087"/>
              <a:gd name="connsiteX0" fmla="*/ 0 w 3472995"/>
              <a:gd name="connsiteY0" fmla="*/ 58539 h 4523035"/>
              <a:gd name="connsiteX1" fmla="*/ 2897015 w 3472995"/>
              <a:gd name="connsiteY1" fmla="*/ 76123 h 4523035"/>
              <a:gd name="connsiteX2" fmla="*/ 2958889 w 3472995"/>
              <a:gd name="connsiteY2" fmla="*/ 1039997 h 4523035"/>
              <a:gd name="connsiteX3" fmla="*/ 3231124 w 3472995"/>
              <a:gd name="connsiteY3" fmla="*/ 4523035 h 4523035"/>
              <a:gd name="connsiteX4" fmla="*/ 0 w 3472995"/>
              <a:gd name="connsiteY4" fmla="*/ 4523035 h 4523035"/>
              <a:gd name="connsiteX5" fmla="*/ 0 w 3472995"/>
              <a:gd name="connsiteY5" fmla="*/ 58539 h 4523035"/>
              <a:gd name="connsiteX0" fmla="*/ 0 w 3472995"/>
              <a:gd name="connsiteY0" fmla="*/ 91718 h 4556214"/>
              <a:gd name="connsiteX1" fmla="*/ 2861845 w 3472995"/>
              <a:gd name="connsiteY1" fmla="*/ 65341 h 4556214"/>
              <a:gd name="connsiteX2" fmla="*/ 2958889 w 3472995"/>
              <a:gd name="connsiteY2" fmla="*/ 1073176 h 4556214"/>
              <a:gd name="connsiteX3" fmla="*/ 3231124 w 3472995"/>
              <a:gd name="connsiteY3" fmla="*/ 4556214 h 4556214"/>
              <a:gd name="connsiteX4" fmla="*/ 0 w 3472995"/>
              <a:gd name="connsiteY4" fmla="*/ 4556214 h 4556214"/>
              <a:gd name="connsiteX5" fmla="*/ 0 w 3472995"/>
              <a:gd name="connsiteY5" fmla="*/ 91718 h 4556214"/>
              <a:gd name="connsiteX0" fmla="*/ 0 w 3472995"/>
              <a:gd name="connsiteY0" fmla="*/ 26377 h 4490873"/>
              <a:gd name="connsiteX1" fmla="*/ 2861845 w 3472995"/>
              <a:gd name="connsiteY1" fmla="*/ 0 h 4490873"/>
              <a:gd name="connsiteX2" fmla="*/ 2958889 w 3472995"/>
              <a:gd name="connsiteY2" fmla="*/ 1007835 h 4490873"/>
              <a:gd name="connsiteX3" fmla="*/ 3231124 w 3472995"/>
              <a:gd name="connsiteY3" fmla="*/ 4490873 h 4490873"/>
              <a:gd name="connsiteX4" fmla="*/ 0 w 3472995"/>
              <a:gd name="connsiteY4" fmla="*/ 4490873 h 4490873"/>
              <a:gd name="connsiteX5" fmla="*/ 0 w 3472995"/>
              <a:gd name="connsiteY5" fmla="*/ 26377 h 4490873"/>
              <a:gd name="connsiteX0" fmla="*/ 0 w 3509197"/>
              <a:gd name="connsiteY0" fmla="*/ 26377 h 4517250"/>
              <a:gd name="connsiteX1" fmla="*/ 2861845 w 3509197"/>
              <a:gd name="connsiteY1" fmla="*/ 0 h 4517250"/>
              <a:gd name="connsiteX2" fmla="*/ 2958889 w 3509197"/>
              <a:gd name="connsiteY2" fmla="*/ 1007835 h 4517250"/>
              <a:gd name="connsiteX3" fmla="*/ 3275085 w 3509197"/>
              <a:gd name="connsiteY3" fmla="*/ 4517250 h 4517250"/>
              <a:gd name="connsiteX4" fmla="*/ 0 w 3509197"/>
              <a:gd name="connsiteY4" fmla="*/ 4490873 h 4517250"/>
              <a:gd name="connsiteX5" fmla="*/ 0 w 3509197"/>
              <a:gd name="connsiteY5" fmla="*/ 26377 h 4517250"/>
              <a:gd name="connsiteX0" fmla="*/ 0 w 3524437"/>
              <a:gd name="connsiteY0" fmla="*/ 130204 h 4575508"/>
              <a:gd name="connsiteX1" fmla="*/ 2877085 w 3524437"/>
              <a:gd name="connsiteY1" fmla="*/ 58258 h 4575508"/>
              <a:gd name="connsiteX2" fmla="*/ 2974129 w 3524437"/>
              <a:gd name="connsiteY2" fmla="*/ 1066093 h 4575508"/>
              <a:gd name="connsiteX3" fmla="*/ 3290325 w 3524437"/>
              <a:gd name="connsiteY3" fmla="*/ 4575508 h 4575508"/>
              <a:gd name="connsiteX4" fmla="*/ 15240 w 3524437"/>
              <a:gd name="connsiteY4" fmla="*/ 4549131 h 4575508"/>
              <a:gd name="connsiteX5" fmla="*/ 0 w 3524437"/>
              <a:gd name="connsiteY5" fmla="*/ 130204 h 4575508"/>
              <a:gd name="connsiteX0" fmla="*/ 0 w 3524437"/>
              <a:gd name="connsiteY0" fmla="*/ 52199 h 4497503"/>
              <a:gd name="connsiteX1" fmla="*/ 3113305 w 3524437"/>
              <a:gd name="connsiteY1" fmla="*/ 86579 h 4497503"/>
              <a:gd name="connsiteX2" fmla="*/ 2974129 w 3524437"/>
              <a:gd name="connsiteY2" fmla="*/ 988088 h 4497503"/>
              <a:gd name="connsiteX3" fmla="*/ 3290325 w 3524437"/>
              <a:gd name="connsiteY3" fmla="*/ 4497503 h 4497503"/>
              <a:gd name="connsiteX4" fmla="*/ 15240 w 3524437"/>
              <a:gd name="connsiteY4" fmla="*/ 4471126 h 4497503"/>
              <a:gd name="connsiteX5" fmla="*/ 0 w 3524437"/>
              <a:gd name="connsiteY5" fmla="*/ 52199 h 4497503"/>
              <a:gd name="connsiteX0" fmla="*/ 0 w 3524437"/>
              <a:gd name="connsiteY0" fmla="*/ 9703 h 4455007"/>
              <a:gd name="connsiteX1" fmla="*/ 3113305 w 3524437"/>
              <a:gd name="connsiteY1" fmla="*/ 44083 h 4455007"/>
              <a:gd name="connsiteX2" fmla="*/ 2974129 w 3524437"/>
              <a:gd name="connsiteY2" fmla="*/ 945592 h 4455007"/>
              <a:gd name="connsiteX3" fmla="*/ 3290325 w 3524437"/>
              <a:gd name="connsiteY3" fmla="*/ 4455007 h 4455007"/>
              <a:gd name="connsiteX4" fmla="*/ 15240 w 3524437"/>
              <a:gd name="connsiteY4" fmla="*/ 4428630 h 4455007"/>
              <a:gd name="connsiteX5" fmla="*/ 0 w 3524437"/>
              <a:gd name="connsiteY5" fmla="*/ 9703 h 4455007"/>
              <a:gd name="connsiteX0" fmla="*/ 0 w 3528410"/>
              <a:gd name="connsiteY0" fmla="*/ 53269 h 4498573"/>
              <a:gd name="connsiteX1" fmla="*/ 3113305 w 3528410"/>
              <a:gd name="connsiteY1" fmla="*/ 87649 h 4498573"/>
              <a:gd name="connsiteX2" fmla="*/ 2996989 w 3528410"/>
              <a:gd name="connsiteY2" fmla="*/ 1004348 h 4498573"/>
              <a:gd name="connsiteX3" fmla="*/ 3290325 w 3528410"/>
              <a:gd name="connsiteY3" fmla="*/ 4498573 h 4498573"/>
              <a:gd name="connsiteX4" fmla="*/ 15240 w 3528410"/>
              <a:gd name="connsiteY4" fmla="*/ 4472196 h 4498573"/>
              <a:gd name="connsiteX5" fmla="*/ 0 w 3528410"/>
              <a:gd name="connsiteY5" fmla="*/ 53269 h 4498573"/>
              <a:gd name="connsiteX0" fmla="*/ 0 w 3535792"/>
              <a:gd name="connsiteY0" fmla="*/ 53269 h 4498573"/>
              <a:gd name="connsiteX1" fmla="*/ 3113305 w 3535792"/>
              <a:gd name="connsiteY1" fmla="*/ 87649 h 4498573"/>
              <a:gd name="connsiteX2" fmla="*/ 2996989 w 3535792"/>
              <a:gd name="connsiteY2" fmla="*/ 1004348 h 4498573"/>
              <a:gd name="connsiteX3" fmla="*/ 3290325 w 3535792"/>
              <a:gd name="connsiteY3" fmla="*/ 4498573 h 4498573"/>
              <a:gd name="connsiteX4" fmla="*/ 15240 w 3535792"/>
              <a:gd name="connsiteY4" fmla="*/ 4472196 h 4498573"/>
              <a:gd name="connsiteX5" fmla="*/ 0 w 3535792"/>
              <a:gd name="connsiteY5" fmla="*/ 53269 h 4498573"/>
              <a:gd name="connsiteX0" fmla="*/ 0 w 3535792"/>
              <a:gd name="connsiteY0" fmla="*/ 5714 h 4451018"/>
              <a:gd name="connsiteX1" fmla="*/ 3113305 w 3535792"/>
              <a:gd name="connsiteY1" fmla="*/ 40094 h 4451018"/>
              <a:gd name="connsiteX2" fmla="*/ 2996989 w 3535792"/>
              <a:gd name="connsiteY2" fmla="*/ 956793 h 4451018"/>
              <a:gd name="connsiteX3" fmla="*/ 3290325 w 3535792"/>
              <a:gd name="connsiteY3" fmla="*/ 4451018 h 4451018"/>
              <a:gd name="connsiteX4" fmla="*/ 15240 w 3535792"/>
              <a:gd name="connsiteY4" fmla="*/ 4424641 h 4451018"/>
              <a:gd name="connsiteX5" fmla="*/ 0 w 3535792"/>
              <a:gd name="connsiteY5" fmla="*/ 5714 h 4451018"/>
              <a:gd name="connsiteX0" fmla="*/ 0 w 3535792"/>
              <a:gd name="connsiteY0" fmla="*/ 7856 h 4453160"/>
              <a:gd name="connsiteX1" fmla="*/ 3113305 w 3535792"/>
              <a:gd name="connsiteY1" fmla="*/ 42236 h 4453160"/>
              <a:gd name="connsiteX2" fmla="*/ 2996989 w 3535792"/>
              <a:gd name="connsiteY2" fmla="*/ 958935 h 4453160"/>
              <a:gd name="connsiteX3" fmla="*/ 3290325 w 3535792"/>
              <a:gd name="connsiteY3" fmla="*/ 4453160 h 4453160"/>
              <a:gd name="connsiteX4" fmla="*/ 15240 w 3535792"/>
              <a:gd name="connsiteY4" fmla="*/ 4426783 h 4453160"/>
              <a:gd name="connsiteX5" fmla="*/ 0 w 3535792"/>
              <a:gd name="connsiteY5" fmla="*/ 7856 h 4453160"/>
              <a:gd name="connsiteX0" fmla="*/ 0 w 3535792"/>
              <a:gd name="connsiteY0" fmla="*/ 8892 h 4454196"/>
              <a:gd name="connsiteX1" fmla="*/ 3113305 w 3535792"/>
              <a:gd name="connsiteY1" fmla="*/ 43272 h 4454196"/>
              <a:gd name="connsiteX2" fmla="*/ 2996989 w 3535792"/>
              <a:gd name="connsiteY2" fmla="*/ 959971 h 4454196"/>
              <a:gd name="connsiteX3" fmla="*/ 3290325 w 3535792"/>
              <a:gd name="connsiteY3" fmla="*/ 4454196 h 4454196"/>
              <a:gd name="connsiteX4" fmla="*/ 15240 w 3535792"/>
              <a:gd name="connsiteY4" fmla="*/ 4427819 h 4454196"/>
              <a:gd name="connsiteX5" fmla="*/ 0 w 3535792"/>
              <a:gd name="connsiteY5" fmla="*/ 8892 h 4454196"/>
              <a:gd name="connsiteX0" fmla="*/ 0 w 3535792"/>
              <a:gd name="connsiteY0" fmla="*/ 8892 h 4454196"/>
              <a:gd name="connsiteX1" fmla="*/ 3113305 w 3535792"/>
              <a:gd name="connsiteY1" fmla="*/ 43272 h 4454196"/>
              <a:gd name="connsiteX2" fmla="*/ 2996989 w 3535792"/>
              <a:gd name="connsiteY2" fmla="*/ 959971 h 4454196"/>
              <a:gd name="connsiteX3" fmla="*/ 3290325 w 3535792"/>
              <a:gd name="connsiteY3" fmla="*/ 4454196 h 4454196"/>
              <a:gd name="connsiteX4" fmla="*/ 15240 w 3535792"/>
              <a:gd name="connsiteY4" fmla="*/ 4413580 h 4454196"/>
              <a:gd name="connsiteX5" fmla="*/ 0 w 3535792"/>
              <a:gd name="connsiteY5" fmla="*/ 8892 h 4454196"/>
              <a:gd name="connsiteX0" fmla="*/ 0 w 3522561"/>
              <a:gd name="connsiteY0" fmla="*/ 8892 h 4430462"/>
              <a:gd name="connsiteX1" fmla="*/ 3113305 w 3522561"/>
              <a:gd name="connsiteY1" fmla="*/ 43272 h 4430462"/>
              <a:gd name="connsiteX2" fmla="*/ 2996989 w 3522561"/>
              <a:gd name="connsiteY2" fmla="*/ 959971 h 4430462"/>
              <a:gd name="connsiteX3" fmla="*/ 3290325 w 3522561"/>
              <a:gd name="connsiteY3" fmla="*/ 4430462 h 4430462"/>
              <a:gd name="connsiteX4" fmla="*/ 15240 w 3522561"/>
              <a:gd name="connsiteY4" fmla="*/ 4413580 h 4430462"/>
              <a:gd name="connsiteX5" fmla="*/ 0 w 3522561"/>
              <a:gd name="connsiteY5" fmla="*/ 8892 h 4430462"/>
              <a:gd name="connsiteX0" fmla="*/ 0 w 3522561"/>
              <a:gd name="connsiteY0" fmla="*/ 8892 h 4430462"/>
              <a:gd name="connsiteX1" fmla="*/ 3113305 w 3522561"/>
              <a:gd name="connsiteY1" fmla="*/ 43272 h 4430462"/>
              <a:gd name="connsiteX2" fmla="*/ 2996989 w 3522561"/>
              <a:gd name="connsiteY2" fmla="*/ 959971 h 4430462"/>
              <a:gd name="connsiteX3" fmla="*/ 3290325 w 3522561"/>
              <a:gd name="connsiteY3" fmla="*/ 4430462 h 4430462"/>
              <a:gd name="connsiteX4" fmla="*/ 15240 w 3522561"/>
              <a:gd name="connsiteY4" fmla="*/ 4399341 h 4430462"/>
              <a:gd name="connsiteX5" fmla="*/ 0 w 3522561"/>
              <a:gd name="connsiteY5" fmla="*/ 8892 h 4430462"/>
              <a:gd name="connsiteX0" fmla="*/ 0 w 3510347"/>
              <a:gd name="connsiteY0" fmla="*/ 8892 h 4406728"/>
              <a:gd name="connsiteX1" fmla="*/ 3113305 w 3510347"/>
              <a:gd name="connsiteY1" fmla="*/ 43272 h 4406728"/>
              <a:gd name="connsiteX2" fmla="*/ 2996989 w 3510347"/>
              <a:gd name="connsiteY2" fmla="*/ 959971 h 4406728"/>
              <a:gd name="connsiteX3" fmla="*/ 3276038 w 3510347"/>
              <a:gd name="connsiteY3" fmla="*/ 4406728 h 4406728"/>
              <a:gd name="connsiteX4" fmla="*/ 15240 w 3510347"/>
              <a:gd name="connsiteY4" fmla="*/ 4399341 h 4406728"/>
              <a:gd name="connsiteX5" fmla="*/ 0 w 3510347"/>
              <a:gd name="connsiteY5" fmla="*/ 8892 h 440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0347" h="4406728">
                <a:moveTo>
                  <a:pt x="0" y="8892"/>
                </a:moveTo>
                <a:cubicBezTo>
                  <a:pt x="959028" y="-15090"/>
                  <a:pt x="2895747" y="13869"/>
                  <a:pt x="3113305" y="43272"/>
                </a:cubicBezTo>
                <a:cubicBezTo>
                  <a:pt x="3330863" y="72675"/>
                  <a:pt x="2969867" y="232728"/>
                  <a:pt x="2996989" y="959971"/>
                </a:cubicBezTo>
                <a:cubicBezTo>
                  <a:pt x="3024111" y="1687214"/>
                  <a:pt x="3924516" y="2860533"/>
                  <a:pt x="3276038" y="4406728"/>
                </a:cubicBezTo>
                <a:lnTo>
                  <a:pt x="15240" y="4399341"/>
                </a:lnTo>
                <a:lnTo>
                  <a:pt x="0" y="8892"/>
                </a:lnTo>
                <a:close/>
              </a:path>
            </a:pathLst>
          </a:custGeom>
          <a:blipFill>
            <a:blip r:embed="rId3" cstate="print">
              <a:extLst>
                <a:ext uri="{28A0092B-C50C-407E-A947-70E740481C1C}">
                  <a14:useLocalDpi xmlns:a14="http://schemas.microsoft.com/office/drawing/2010/main" val="0"/>
                </a:ext>
              </a:extLst>
            </a:blip>
            <a:srcRect/>
            <a:stretch>
              <a:fillRect l="-76735" t="984" r="-48149" b="-98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FB18B890-B136-BACC-EBA2-7E7E1A3FAD08}"/>
              </a:ext>
            </a:extLst>
          </p:cNvPr>
          <p:cNvSpPr txBox="1"/>
          <p:nvPr/>
        </p:nvSpPr>
        <p:spPr>
          <a:xfrm rot="16200000">
            <a:off x="4960060" y="3905706"/>
            <a:ext cx="2304256" cy="200055"/>
          </a:xfrm>
          <a:prstGeom prst="rect">
            <a:avLst/>
          </a:prstGeom>
          <a:noFill/>
        </p:spPr>
        <p:txBody>
          <a:bodyPr wrap="square" rtlCol="0">
            <a:spAutoFit/>
          </a:bodyPr>
          <a:lstStyle/>
          <a:p>
            <a:r>
              <a:rPr lang="en-GB" sz="700" dirty="0"/>
              <a:t>© iStockphoto / FG Trade</a:t>
            </a:r>
          </a:p>
        </p:txBody>
      </p:sp>
    </p:spTree>
    <p:extLst>
      <p:ext uri="{BB962C8B-B14F-4D97-AF65-F5344CB8AC3E}">
        <p14:creationId xmlns:p14="http://schemas.microsoft.com/office/powerpoint/2010/main" val="2043718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3400" y="21853"/>
            <a:ext cx="9409160" cy="461665"/>
          </a:xfrm>
          <a:prstGeom prst="rect">
            <a:avLst/>
          </a:prstGeom>
          <a:noFill/>
        </p:spPr>
        <p:txBody>
          <a:bodyPr wrap="square" rtlCol="0">
            <a:spAutoFit/>
          </a:bodyPr>
          <a:lstStyle/>
          <a:p>
            <a:r>
              <a:rPr lang="en-US" sz="2400" b="1" dirty="0">
                <a:solidFill>
                  <a:schemeClr val="accent1"/>
                </a:solidFill>
                <a:latin typeface="+mj-lt"/>
              </a:rPr>
              <a:t>Facts and figures: digital technologies &amp; psychosocial risks</a:t>
            </a:r>
            <a:endParaRPr lang="el-GR" sz="2400" b="1" dirty="0">
              <a:solidFill>
                <a:schemeClr val="accent1"/>
              </a:solidFill>
              <a:latin typeface="+mj-lt"/>
            </a:endParaRPr>
          </a:p>
        </p:txBody>
      </p:sp>
      <p:graphicFrame>
        <p:nvGraphicFramePr>
          <p:cNvPr id="13" name="Chart 12">
            <a:extLst>
              <a:ext uri="{FF2B5EF4-FFF2-40B4-BE49-F238E27FC236}">
                <a16:creationId xmlns:a16="http://schemas.microsoft.com/office/drawing/2014/main" id="{00000000-0008-0000-0100-000003000000}"/>
              </a:ext>
            </a:extLst>
          </p:cNvPr>
          <p:cNvGraphicFramePr>
            <a:graphicFrameLocks/>
          </p:cNvGraphicFramePr>
          <p:nvPr/>
        </p:nvGraphicFramePr>
        <p:xfrm>
          <a:off x="1821518" y="1040290"/>
          <a:ext cx="6333594" cy="3979732"/>
        </p:xfrm>
        <a:graphic>
          <a:graphicData uri="http://schemas.openxmlformats.org/drawingml/2006/chart">
            <c:chart xmlns:c="http://schemas.openxmlformats.org/drawingml/2006/chart" xmlns:r="http://schemas.openxmlformats.org/officeDocument/2006/relationships" r:id="rId3"/>
          </a:graphicData>
        </a:graphic>
      </p:graphicFrame>
      <p:sp>
        <p:nvSpPr>
          <p:cNvPr id="15" name="Τίτλος 1">
            <a:extLst>
              <a:ext uri="{FF2B5EF4-FFF2-40B4-BE49-F238E27FC236}">
                <a16:creationId xmlns:a16="http://schemas.microsoft.com/office/drawing/2014/main" id="{63BC0F4A-E9EB-46D7-9E38-915E0FE9827C}"/>
              </a:ext>
            </a:extLst>
          </p:cNvPr>
          <p:cNvSpPr txBox="1">
            <a:spLocks/>
          </p:cNvSpPr>
          <p:nvPr/>
        </p:nvSpPr>
        <p:spPr>
          <a:xfrm>
            <a:off x="359245" y="860208"/>
            <a:ext cx="8145203" cy="461665"/>
          </a:xfrm>
          <a:prstGeom prst="rect">
            <a:avLst/>
          </a:prstGeom>
        </p:spPr>
        <p:txBody>
          <a:bodyPr vert="horz" lIns="91440" tIns="45720" rIns="91440" bIns="45720" rtlCol="0" anchor="b">
            <a:normAutofit fontScale="92500" lnSpcReduction="20000"/>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600"/>
              </a:spcBef>
              <a:spcAft>
                <a:spcPts val="600"/>
              </a:spcAft>
            </a:pPr>
            <a:r>
              <a:rPr lang="en-GB" sz="1700" dirty="0">
                <a:solidFill>
                  <a:srgbClr val="899E00"/>
                </a:solidFill>
              </a:rPr>
              <a:t>EU-OSHA, ESENER 2019</a:t>
            </a:r>
            <a:br>
              <a:rPr lang="en-GB" sz="1400" dirty="0">
                <a:solidFill>
                  <a:srgbClr val="ACC700"/>
                </a:solidFill>
              </a:rPr>
            </a:br>
            <a:r>
              <a:rPr lang="en-GB" sz="1200" dirty="0">
                <a:latin typeface="Arial" panose="020B0604020202020204" pitchFamily="34" charset="0"/>
                <a:ea typeface="SimSun" panose="02010600030101010101" pitchFamily="2" charset="-122"/>
                <a:cs typeface="Times New Roman" panose="02020603050405020304" pitchFamily="18" charset="0"/>
              </a:rPr>
              <a:t>Workplaces reporting psychosocial risks by presence of digital technology, EU27</a:t>
            </a:r>
            <a:endParaRPr lang="el-GR" sz="1200" dirty="0"/>
          </a:p>
        </p:txBody>
      </p:sp>
      <p:graphicFrame>
        <p:nvGraphicFramePr>
          <p:cNvPr id="3" name="Table 2">
            <a:extLst>
              <a:ext uri="{FF2B5EF4-FFF2-40B4-BE49-F238E27FC236}">
                <a16:creationId xmlns:a16="http://schemas.microsoft.com/office/drawing/2014/main" id="{87DB1018-6BE1-4906-A137-24C207EC06F1}"/>
              </a:ext>
            </a:extLst>
          </p:cNvPr>
          <p:cNvGraphicFramePr>
            <a:graphicFrameLocks noGrp="1"/>
          </p:cNvGraphicFramePr>
          <p:nvPr>
            <p:extLst>
              <p:ext uri="{D42A27DB-BD31-4B8C-83A1-F6EECF244321}">
                <p14:modId xmlns:p14="http://schemas.microsoft.com/office/powerpoint/2010/main" val="688741019"/>
              </p:ext>
            </p:extLst>
          </p:nvPr>
        </p:nvGraphicFramePr>
        <p:xfrm>
          <a:off x="380068" y="1293016"/>
          <a:ext cx="2882900" cy="3300414"/>
        </p:xfrm>
        <a:graphic>
          <a:graphicData uri="http://schemas.openxmlformats.org/drawingml/2006/table">
            <a:tbl>
              <a:tblPr>
                <a:tableStyleId>{5C22544A-7EE6-4342-B048-85BDC9FD1C3A}</a:tableStyleId>
              </a:tblPr>
              <a:tblGrid>
                <a:gridCol w="2222500">
                  <a:extLst>
                    <a:ext uri="{9D8B030D-6E8A-4147-A177-3AD203B41FA5}">
                      <a16:colId xmlns:a16="http://schemas.microsoft.com/office/drawing/2014/main" val="2964977439"/>
                    </a:ext>
                  </a:extLst>
                </a:gridCol>
                <a:gridCol w="660400">
                  <a:extLst>
                    <a:ext uri="{9D8B030D-6E8A-4147-A177-3AD203B41FA5}">
                      <a16:colId xmlns:a16="http://schemas.microsoft.com/office/drawing/2014/main" val="1382755800"/>
                    </a:ext>
                  </a:extLst>
                </a:gridCol>
              </a:tblGrid>
              <a:tr h="338504">
                <a:tc rowSpan="2">
                  <a:txBody>
                    <a:bodyPr/>
                    <a:lstStyle/>
                    <a:p>
                      <a:pPr algn="l" fontAlgn="ctr"/>
                      <a:r>
                        <a:rPr lang="en-US" sz="900" b="1" u="none" strike="noStrike" dirty="0">
                          <a:effectLst/>
                        </a:rPr>
                        <a:t>Personal computers at fixed workplaces</a:t>
                      </a:r>
                      <a:endParaRPr lang="en-US" sz="900" b="1" i="0" u="none" strike="noStrike" dirty="0">
                        <a:solidFill>
                          <a:srgbClr val="222222"/>
                        </a:solidFill>
                        <a:effectLst/>
                        <a:latin typeface="Calibri" panose="020F0502020204030204" pitchFamily="34" charset="0"/>
                      </a:endParaRPr>
                    </a:p>
                  </a:txBody>
                  <a:tcPr marL="9525" marR="9525" marT="9525" marB="0" anchor="ctr"/>
                </a:tc>
                <a:tc>
                  <a:txBody>
                    <a:bodyPr/>
                    <a:lstStyle/>
                    <a:p>
                      <a:pPr algn="ctr" fontAlgn="ctr"/>
                      <a:r>
                        <a:rPr lang="en-GB" sz="900" u="none" strike="noStrike">
                          <a:effectLst/>
                        </a:rPr>
                        <a:t>Not present</a:t>
                      </a:r>
                      <a:endParaRPr lang="en-GB" sz="900" b="0" i="0" u="none" strike="noStrike">
                        <a:solidFill>
                          <a:srgbClr val="222222"/>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227382304"/>
                  </a:ext>
                </a:extLst>
              </a:tr>
              <a:tr h="211565">
                <a:tc vMerge="1">
                  <a:txBody>
                    <a:bodyPr/>
                    <a:lstStyle/>
                    <a:p>
                      <a:endParaRPr lang="en-GB"/>
                    </a:p>
                  </a:txBody>
                  <a:tcPr/>
                </a:tc>
                <a:tc>
                  <a:txBody>
                    <a:bodyPr/>
                    <a:lstStyle/>
                    <a:p>
                      <a:pPr algn="ctr" fontAlgn="ctr"/>
                      <a:r>
                        <a:rPr lang="en-GB" sz="900" u="none" strike="noStrike">
                          <a:effectLst/>
                        </a:rPr>
                        <a:t>Present</a:t>
                      </a:r>
                      <a:endParaRPr lang="en-GB" sz="900" b="0" i="0" u="none" strike="noStrike">
                        <a:solidFill>
                          <a:srgbClr val="222222"/>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340623199"/>
                  </a:ext>
                </a:extLst>
              </a:tr>
              <a:tr h="338504">
                <a:tc rowSpan="2">
                  <a:txBody>
                    <a:bodyPr/>
                    <a:lstStyle/>
                    <a:p>
                      <a:pPr algn="l" fontAlgn="ctr"/>
                      <a:r>
                        <a:rPr lang="en-US" sz="900" b="1" u="none" strike="noStrike" dirty="0">
                          <a:effectLst/>
                        </a:rPr>
                        <a:t>Laptops, tablets, smartphones, or other mobile computer devices</a:t>
                      </a:r>
                      <a:endParaRPr lang="en-US" sz="900" b="1" i="0" u="none" strike="noStrike" dirty="0">
                        <a:solidFill>
                          <a:srgbClr val="222222"/>
                        </a:solidFill>
                        <a:effectLst/>
                        <a:latin typeface="Calibri" panose="020F0502020204030204" pitchFamily="34" charset="0"/>
                      </a:endParaRPr>
                    </a:p>
                  </a:txBody>
                  <a:tcPr marL="9525" marR="9525" marT="9525" marB="0" anchor="ctr"/>
                </a:tc>
                <a:tc>
                  <a:txBody>
                    <a:bodyPr/>
                    <a:lstStyle/>
                    <a:p>
                      <a:pPr algn="ctr" fontAlgn="ctr"/>
                      <a:r>
                        <a:rPr lang="en-GB" sz="900" u="none" strike="noStrike" dirty="0">
                          <a:effectLst/>
                        </a:rPr>
                        <a:t>Not present</a:t>
                      </a:r>
                      <a:endParaRPr lang="en-GB" sz="900" b="0" i="0" u="none" strike="noStrike" dirty="0">
                        <a:solidFill>
                          <a:srgbClr val="222222"/>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34489450"/>
                  </a:ext>
                </a:extLst>
              </a:tr>
              <a:tr h="211565">
                <a:tc vMerge="1">
                  <a:txBody>
                    <a:bodyPr/>
                    <a:lstStyle/>
                    <a:p>
                      <a:endParaRPr lang="en-GB"/>
                    </a:p>
                  </a:txBody>
                  <a:tcPr/>
                </a:tc>
                <a:tc>
                  <a:txBody>
                    <a:bodyPr/>
                    <a:lstStyle/>
                    <a:p>
                      <a:pPr algn="ctr" fontAlgn="ctr"/>
                      <a:r>
                        <a:rPr lang="en-GB" sz="900" u="none" strike="noStrike">
                          <a:effectLst/>
                        </a:rPr>
                        <a:t>Present</a:t>
                      </a:r>
                      <a:endParaRPr lang="en-GB" sz="900" b="0" i="0" u="none" strike="noStrike">
                        <a:solidFill>
                          <a:srgbClr val="222222"/>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887665122"/>
                  </a:ext>
                </a:extLst>
              </a:tr>
              <a:tr h="338504">
                <a:tc rowSpan="2">
                  <a:txBody>
                    <a:bodyPr/>
                    <a:lstStyle/>
                    <a:p>
                      <a:pPr algn="l" fontAlgn="ctr"/>
                      <a:r>
                        <a:rPr lang="en-GB" sz="900" b="1" u="none" strike="noStrike" dirty="0">
                          <a:effectLst/>
                        </a:rPr>
                        <a:t>Robots interacting with workers</a:t>
                      </a:r>
                      <a:endParaRPr lang="en-GB" sz="900" b="1" i="0" u="none" strike="noStrike" dirty="0">
                        <a:solidFill>
                          <a:srgbClr val="222222"/>
                        </a:solidFill>
                        <a:effectLst/>
                        <a:latin typeface="Calibri" panose="020F0502020204030204" pitchFamily="34" charset="0"/>
                      </a:endParaRPr>
                    </a:p>
                  </a:txBody>
                  <a:tcPr marL="9525" marR="9525" marT="9525" marB="0" anchor="ctr"/>
                </a:tc>
                <a:tc>
                  <a:txBody>
                    <a:bodyPr/>
                    <a:lstStyle/>
                    <a:p>
                      <a:pPr algn="ctr" fontAlgn="ctr"/>
                      <a:r>
                        <a:rPr lang="en-GB" sz="900" u="none" strike="noStrike">
                          <a:effectLst/>
                        </a:rPr>
                        <a:t>Not present</a:t>
                      </a:r>
                      <a:endParaRPr lang="en-GB" sz="900" b="0" i="0" u="none" strike="noStrike">
                        <a:solidFill>
                          <a:srgbClr val="222222"/>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63743176"/>
                  </a:ext>
                </a:extLst>
              </a:tr>
              <a:tr h="211565">
                <a:tc vMerge="1">
                  <a:txBody>
                    <a:bodyPr/>
                    <a:lstStyle/>
                    <a:p>
                      <a:endParaRPr lang="en-GB"/>
                    </a:p>
                  </a:txBody>
                  <a:tcPr/>
                </a:tc>
                <a:tc>
                  <a:txBody>
                    <a:bodyPr/>
                    <a:lstStyle/>
                    <a:p>
                      <a:pPr algn="ctr" fontAlgn="ctr"/>
                      <a:r>
                        <a:rPr lang="en-GB" sz="900" u="none" strike="noStrike" dirty="0">
                          <a:effectLst/>
                        </a:rPr>
                        <a:t>Present</a:t>
                      </a:r>
                      <a:endParaRPr lang="en-GB" sz="900" b="0" i="0" u="none" strike="noStrike" dirty="0">
                        <a:solidFill>
                          <a:srgbClr val="222222"/>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024117683"/>
                  </a:ext>
                </a:extLst>
              </a:tr>
              <a:tr h="338504">
                <a:tc rowSpan="2">
                  <a:txBody>
                    <a:bodyPr/>
                    <a:lstStyle/>
                    <a:p>
                      <a:pPr algn="l" fontAlgn="ctr"/>
                      <a:r>
                        <a:rPr lang="en-US" sz="900" b="1" u="none" strike="noStrike" dirty="0">
                          <a:effectLst/>
                        </a:rPr>
                        <a:t>Machines, systems, or computers determining the content or pace of work</a:t>
                      </a:r>
                      <a:endParaRPr lang="en-US" sz="900" b="1" i="0" u="none" strike="noStrike" dirty="0">
                        <a:solidFill>
                          <a:srgbClr val="222222"/>
                        </a:solidFill>
                        <a:effectLst/>
                        <a:latin typeface="Calibri" panose="020F0502020204030204" pitchFamily="34" charset="0"/>
                      </a:endParaRPr>
                    </a:p>
                  </a:txBody>
                  <a:tcPr marL="9525" marR="9525" marT="9525" marB="0" anchor="ctr"/>
                </a:tc>
                <a:tc>
                  <a:txBody>
                    <a:bodyPr/>
                    <a:lstStyle/>
                    <a:p>
                      <a:pPr algn="ctr" fontAlgn="ctr"/>
                      <a:r>
                        <a:rPr lang="en-GB" sz="900" u="none" strike="noStrike">
                          <a:effectLst/>
                        </a:rPr>
                        <a:t>Not present</a:t>
                      </a:r>
                      <a:endParaRPr lang="en-GB" sz="900" b="0" i="0" u="none" strike="noStrike">
                        <a:solidFill>
                          <a:srgbClr val="222222"/>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91723234"/>
                  </a:ext>
                </a:extLst>
              </a:tr>
              <a:tr h="211565">
                <a:tc vMerge="1">
                  <a:txBody>
                    <a:bodyPr/>
                    <a:lstStyle/>
                    <a:p>
                      <a:endParaRPr lang="en-GB"/>
                    </a:p>
                  </a:txBody>
                  <a:tcPr/>
                </a:tc>
                <a:tc>
                  <a:txBody>
                    <a:bodyPr/>
                    <a:lstStyle/>
                    <a:p>
                      <a:pPr algn="ctr" fontAlgn="ctr"/>
                      <a:r>
                        <a:rPr lang="en-GB" sz="900" u="none" strike="noStrike">
                          <a:effectLst/>
                        </a:rPr>
                        <a:t>Present</a:t>
                      </a:r>
                      <a:endParaRPr lang="en-GB" sz="900" b="0" i="0" u="none" strike="noStrike">
                        <a:solidFill>
                          <a:srgbClr val="222222"/>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976748327"/>
                  </a:ext>
                </a:extLst>
              </a:tr>
              <a:tr h="338504">
                <a:tc rowSpan="2">
                  <a:txBody>
                    <a:bodyPr/>
                    <a:lstStyle/>
                    <a:p>
                      <a:pPr algn="l" fontAlgn="ctr"/>
                      <a:r>
                        <a:rPr lang="en-US" sz="900" b="1" u="none" strike="noStrike" dirty="0">
                          <a:effectLst/>
                        </a:rPr>
                        <a:t>Machines, systems, or computers monitoring workers’ performance</a:t>
                      </a:r>
                      <a:endParaRPr lang="en-US" sz="900" b="1" i="0" u="none" strike="noStrike" dirty="0">
                        <a:solidFill>
                          <a:srgbClr val="222222"/>
                        </a:solidFill>
                        <a:effectLst/>
                        <a:latin typeface="Calibri" panose="020F0502020204030204" pitchFamily="34" charset="0"/>
                      </a:endParaRPr>
                    </a:p>
                  </a:txBody>
                  <a:tcPr marL="9525" marR="9525" marT="9525" marB="0" anchor="ctr"/>
                </a:tc>
                <a:tc>
                  <a:txBody>
                    <a:bodyPr/>
                    <a:lstStyle/>
                    <a:p>
                      <a:pPr algn="ctr" fontAlgn="ctr"/>
                      <a:r>
                        <a:rPr lang="en-GB" sz="900" u="none" strike="noStrike">
                          <a:effectLst/>
                        </a:rPr>
                        <a:t>Not present</a:t>
                      </a:r>
                      <a:endParaRPr lang="en-GB" sz="900" b="0" i="0" u="none" strike="noStrike">
                        <a:solidFill>
                          <a:srgbClr val="222222"/>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594843434"/>
                  </a:ext>
                </a:extLst>
              </a:tr>
              <a:tr h="211565">
                <a:tc vMerge="1">
                  <a:txBody>
                    <a:bodyPr/>
                    <a:lstStyle/>
                    <a:p>
                      <a:endParaRPr lang="en-GB"/>
                    </a:p>
                  </a:txBody>
                  <a:tcPr/>
                </a:tc>
                <a:tc>
                  <a:txBody>
                    <a:bodyPr/>
                    <a:lstStyle/>
                    <a:p>
                      <a:pPr algn="ctr" fontAlgn="ctr"/>
                      <a:r>
                        <a:rPr lang="en-GB" sz="900" u="none" strike="noStrike">
                          <a:effectLst/>
                        </a:rPr>
                        <a:t>Present</a:t>
                      </a:r>
                      <a:endParaRPr lang="en-GB" sz="900" b="0" i="0" u="none" strike="noStrike">
                        <a:solidFill>
                          <a:srgbClr val="222222"/>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135333647"/>
                  </a:ext>
                </a:extLst>
              </a:tr>
              <a:tr h="338504">
                <a:tc rowSpan="2">
                  <a:txBody>
                    <a:bodyPr/>
                    <a:lstStyle/>
                    <a:p>
                      <a:pPr algn="l" fontAlgn="ctr"/>
                      <a:r>
                        <a:rPr lang="en-GB" sz="900" b="1" u="none" strike="noStrike" dirty="0">
                          <a:effectLst/>
                        </a:rPr>
                        <a:t>Wearable devices</a:t>
                      </a:r>
                      <a:endParaRPr lang="en-GB" sz="900" b="1" i="0" u="none" strike="noStrike" dirty="0">
                        <a:solidFill>
                          <a:srgbClr val="222222"/>
                        </a:solidFill>
                        <a:effectLst/>
                        <a:latin typeface="Calibri" panose="020F0502020204030204" pitchFamily="34" charset="0"/>
                      </a:endParaRPr>
                    </a:p>
                  </a:txBody>
                  <a:tcPr marL="9525" marR="9525" marT="9525" marB="0" anchor="ctr"/>
                </a:tc>
                <a:tc>
                  <a:txBody>
                    <a:bodyPr/>
                    <a:lstStyle/>
                    <a:p>
                      <a:pPr algn="ctr" fontAlgn="ctr"/>
                      <a:r>
                        <a:rPr lang="en-GB" sz="900" u="none" strike="noStrike">
                          <a:effectLst/>
                        </a:rPr>
                        <a:t>Not present</a:t>
                      </a:r>
                      <a:endParaRPr lang="en-GB" sz="900" b="0" i="0" u="none" strike="noStrike">
                        <a:solidFill>
                          <a:srgbClr val="222222"/>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828061025"/>
                  </a:ext>
                </a:extLst>
              </a:tr>
              <a:tr h="211565">
                <a:tc vMerge="1">
                  <a:txBody>
                    <a:bodyPr/>
                    <a:lstStyle/>
                    <a:p>
                      <a:endParaRPr lang="en-GB"/>
                    </a:p>
                  </a:txBody>
                  <a:tcPr/>
                </a:tc>
                <a:tc>
                  <a:txBody>
                    <a:bodyPr/>
                    <a:lstStyle/>
                    <a:p>
                      <a:pPr algn="ctr" fontAlgn="ctr"/>
                      <a:r>
                        <a:rPr lang="en-GB" sz="900" u="none" strike="noStrike" dirty="0">
                          <a:effectLst/>
                        </a:rPr>
                        <a:t>Present</a:t>
                      </a:r>
                      <a:endParaRPr lang="en-GB" sz="900" b="0" i="0" u="none" strike="noStrike" dirty="0">
                        <a:solidFill>
                          <a:srgbClr val="222222"/>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106336053"/>
                  </a:ext>
                </a:extLst>
              </a:tr>
            </a:tbl>
          </a:graphicData>
        </a:graphic>
      </p:graphicFrame>
      <p:sp>
        <p:nvSpPr>
          <p:cNvPr id="6" name="TextBox 5">
            <a:extLst>
              <a:ext uri="{FF2B5EF4-FFF2-40B4-BE49-F238E27FC236}">
                <a16:creationId xmlns:a16="http://schemas.microsoft.com/office/drawing/2014/main" id="{A3E5EC7F-8988-4237-B483-D11D58965220}"/>
              </a:ext>
            </a:extLst>
          </p:cNvPr>
          <p:cNvSpPr txBox="1"/>
          <p:nvPr/>
        </p:nvSpPr>
        <p:spPr>
          <a:xfrm flipH="1">
            <a:off x="6835700" y="699542"/>
            <a:ext cx="2200796" cy="1477328"/>
          </a:xfrm>
          <a:prstGeom prst="rect">
            <a:avLst/>
          </a:prstGeom>
          <a:noFill/>
          <a:ln w="28575">
            <a:solidFill>
              <a:srgbClr val="FF0000"/>
            </a:solidFill>
          </a:ln>
        </p:spPr>
        <p:txBody>
          <a:bodyPr wrap="square" rtlCol="0">
            <a:spAutoFit/>
          </a:bodyPr>
          <a:lstStyle/>
          <a:p>
            <a:pPr algn="ctr"/>
            <a:r>
              <a:rPr lang="en-US" dirty="0">
                <a:solidFill>
                  <a:srgbClr val="FF0000"/>
                </a:solidFill>
              </a:rPr>
              <a:t>Where technology is present, </a:t>
            </a:r>
            <a:r>
              <a:rPr lang="en-US" dirty="0">
                <a:solidFill>
                  <a:srgbClr val="FF0000"/>
                </a:solidFill>
                <a:latin typeface="Arial" panose="020B0604020202020204" pitchFamily="34" charset="0"/>
                <a:cs typeface="Arial" panose="020B0604020202020204" pitchFamily="34" charset="0"/>
              </a:rPr>
              <a:t>it is more </a:t>
            </a:r>
            <a:r>
              <a:rPr lang="en-US" dirty="0">
                <a:solidFill>
                  <a:srgbClr val="FF0000"/>
                </a:solidFill>
              </a:rPr>
              <a:t>probable that psychosocial risks are mentioned</a:t>
            </a:r>
            <a:endParaRPr lang="en-GB" dirty="0">
              <a:solidFill>
                <a:srgbClr val="FF0000"/>
              </a:solidFill>
            </a:endParaRPr>
          </a:p>
        </p:txBody>
      </p:sp>
      <p:sp>
        <p:nvSpPr>
          <p:cNvPr id="4" name="Arrow: Left 3">
            <a:extLst>
              <a:ext uri="{FF2B5EF4-FFF2-40B4-BE49-F238E27FC236}">
                <a16:creationId xmlns:a16="http://schemas.microsoft.com/office/drawing/2014/main" id="{D5B78FDE-91BF-4ADD-A290-D1EB1E86190F}"/>
              </a:ext>
            </a:extLst>
          </p:cNvPr>
          <p:cNvSpPr/>
          <p:nvPr/>
        </p:nvSpPr>
        <p:spPr>
          <a:xfrm>
            <a:off x="6316945" y="1620700"/>
            <a:ext cx="417506" cy="197069"/>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Left 19">
            <a:extLst>
              <a:ext uri="{FF2B5EF4-FFF2-40B4-BE49-F238E27FC236}">
                <a16:creationId xmlns:a16="http://schemas.microsoft.com/office/drawing/2014/main" id="{DB5120F9-7269-42A6-B1C4-17EF2AD1D7C7}"/>
              </a:ext>
            </a:extLst>
          </p:cNvPr>
          <p:cNvSpPr/>
          <p:nvPr/>
        </p:nvSpPr>
        <p:spPr>
          <a:xfrm>
            <a:off x="6525698" y="2197766"/>
            <a:ext cx="417506" cy="197069"/>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Arrow: Left 20">
            <a:extLst>
              <a:ext uri="{FF2B5EF4-FFF2-40B4-BE49-F238E27FC236}">
                <a16:creationId xmlns:a16="http://schemas.microsoft.com/office/drawing/2014/main" id="{EC7E4A79-0B1F-4E5B-AA46-BA995E291598}"/>
              </a:ext>
            </a:extLst>
          </p:cNvPr>
          <p:cNvSpPr/>
          <p:nvPr/>
        </p:nvSpPr>
        <p:spPr>
          <a:xfrm>
            <a:off x="6981218" y="2746154"/>
            <a:ext cx="417506" cy="197069"/>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Arrow: Left 21">
            <a:extLst>
              <a:ext uri="{FF2B5EF4-FFF2-40B4-BE49-F238E27FC236}">
                <a16:creationId xmlns:a16="http://schemas.microsoft.com/office/drawing/2014/main" id="{88E065C1-DA1F-41F7-903E-E78FE20712C9}"/>
              </a:ext>
            </a:extLst>
          </p:cNvPr>
          <p:cNvSpPr/>
          <p:nvPr/>
        </p:nvSpPr>
        <p:spPr>
          <a:xfrm>
            <a:off x="7113729" y="3298428"/>
            <a:ext cx="417506" cy="197069"/>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Left 22">
            <a:extLst>
              <a:ext uri="{FF2B5EF4-FFF2-40B4-BE49-F238E27FC236}">
                <a16:creationId xmlns:a16="http://schemas.microsoft.com/office/drawing/2014/main" id="{58EA97AF-DCC1-4263-8DBA-C92D040E5A7C}"/>
              </a:ext>
            </a:extLst>
          </p:cNvPr>
          <p:cNvSpPr/>
          <p:nvPr/>
        </p:nvSpPr>
        <p:spPr>
          <a:xfrm>
            <a:off x="7398724" y="3877058"/>
            <a:ext cx="417506" cy="197069"/>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Left 23">
            <a:extLst>
              <a:ext uri="{FF2B5EF4-FFF2-40B4-BE49-F238E27FC236}">
                <a16:creationId xmlns:a16="http://schemas.microsoft.com/office/drawing/2014/main" id="{B5917B50-BCB9-4C58-A8EC-21E1C2A0518E}"/>
              </a:ext>
            </a:extLst>
          </p:cNvPr>
          <p:cNvSpPr/>
          <p:nvPr/>
        </p:nvSpPr>
        <p:spPr>
          <a:xfrm>
            <a:off x="7189971" y="4399273"/>
            <a:ext cx="417506" cy="197069"/>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817772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D051D-DB8E-48C5-944F-067F88DC7208}"/>
              </a:ext>
            </a:extLst>
          </p:cNvPr>
          <p:cNvSpPr>
            <a:spLocks noGrp="1"/>
          </p:cNvSpPr>
          <p:nvPr>
            <p:ph type="title"/>
          </p:nvPr>
        </p:nvSpPr>
        <p:spPr>
          <a:xfrm>
            <a:off x="450001" y="135000"/>
            <a:ext cx="8154447" cy="367200"/>
          </a:xfrm>
        </p:spPr>
        <p:txBody>
          <a:bodyPr/>
          <a:lstStyle/>
          <a:p>
            <a:r>
              <a:rPr lang="en-GB" altLang="en-US" sz="2400" b="1" dirty="0">
                <a:solidFill>
                  <a:srgbClr val="003399"/>
                </a:solidFill>
                <a:ea typeface="Verdana" panose="020B0604030504040204" pitchFamily="34" charset="0"/>
              </a:rPr>
              <a:t>Facts and figures – exposure to psychosocial risks</a:t>
            </a:r>
            <a:endParaRPr lang="en-GB" sz="2400" dirty="0"/>
          </a:p>
        </p:txBody>
      </p:sp>
      <p:sp>
        <p:nvSpPr>
          <p:cNvPr id="3" name="Content Placeholder 2">
            <a:extLst>
              <a:ext uri="{FF2B5EF4-FFF2-40B4-BE49-F238E27FC236}">
                <a16:creationId xmlns:a16="http://schemas.microsoft.com/office/drawing/2014/main" id="{32649AD3-9714-B417-F098-C2603937F3A0}"/>
              </a:ext>
            </a:extLst>
          </p:cNvPr>
          <p:cNvSpPr>
            <a:spLocks noGrp="1"/>
          </p:cNvSpPr>
          <p:nvPr>
            <p:ph sz="half" idx="1"/>
          </p:nvPr>
        </p:nvSpPr>
        <p:spPr>
          <a:xfrm>
            <a:off x="395536" y="870966"/>
            <a:ext cx="8208912" cy="3861024"/>
          </a:xfrm>
        </p:spPr>
        <p:txBody>
          <a:bodyPr>
            <a:noAutofit/>
          </a:bodyPr>
          <a:lstStyle/>
          <a:p>
            <a:pPr marL="0" indent="0">
              <a:spcBef>
                <a:spcPts val="0"/>
              </a:spcBef>
              <a:buNone/>
            </a:pPr>
            <a:r>
              <a:rPr lang="en-US" sz="2000" b="1" dirty="0">
                <a:solidFill>
                  <a:schemeClr val="accent1"/>
                </a:solidFill>
                <a:latin typeface="Arial" panose="020B0604020202020204" pitchFamily="34" charset="0"/>
                <a:cs typeface="Arial" panose="020B0604020202020204" pitchFamily="34" charset="0"/>
              </a:rPr>
              <a:t>W</a:t>
            </a:r>
            <a:r>
              <a:rPr lang="en-US" sz="2000" b="1" dirty="0">
                <a:solidFill>
                  <a:schemeClr val="accent1"/>
                </a:solidFill>
              </a:rPr>
              <a:t>here digital technologies…</a:t>
            </a:r>
            <a:endParaRPr lang="en-US" sz="2000" b="0" dirty="0">
              <a:solidFill>
                <a:schemeClr val="accent1"/>
              </a:solidFill>
            </a:endParaRPr>
          </a:p>
          <a:p>
            <a:pPr marL="531813" indent="-173038">
              <a:spcBef>
                <a:spcPts val="600"/>
              </a:spcBef>
            </a:pPr>
            <a:r>
              <a:rPr lang="en-US" sz="2000" b="0" dirty="0">
                <a:solidFill>
                  <a:schemeClr val="tx1"/>
                </a:solidFill>
              </a:rPr>
              <a:t>allocate tasks, working time, shifts automatically</a:t>
            </a:r>
          </a:p>
          <a:p>
            <a:pPr marL="531813" indent="-173038">
              <a:spcBef>
                <a:spcPts val="600"/>
              </a:spcBef>
            </a:pPr>
            <a:r>
              <a:rPr lang="en-US" sz="2000" b="0" dirty="0">
                <a:solidFill>
                  <a:srgbClr val="899E00"/>
                </a:solidFill>
              </a:rPr>
              <a:t>supervise/monitor work/behavior</a:t>
            </a:r>
          </a:p>
          <a:p>
            <a:pPr marL="0" indent="0">
              <a:spcBef>
                <a:spcPts val="600"/>
              </a:spcBef>
              <a:buNone/>
            </a:pPr>
            <a:r>
              <a:rPr lang="en-US" sz="2000" dirty="0">
                <a:solidFill>
                  <a:srgbClr val="003399"/>
                </a:solidFill>
              </a:rPr>
              <a:t>… then psychosocial risks are more reported:</a:t>
            </a:r>
          </a:p>
          <a:p>
            <a:pPr lvl="2">
              <a:spcBef>
                <a:spcPts val="1200"/>
              </a:spcBef>
              <a:buFont typeface="Wingdings" panose="05000000000000000000" pitchFamily="2" charset="2"/>
              <a:buChar char="§"/>
            </a:pPr>
            <a:r>
              <a:rPr lang="en-GB" sz="2000" dirty="0">
                <a:solidFill>
                  <a:srgbClr val="003399"/>
                </a:solidFill>
              </a:rPr>
              <a:t> Severe time pressure/work overload (</a:t>
            </a:r>
            <a:r>
              <a:rPr lang="en-GB" sz="2000" dirty="0"/>
              <a:t>51%</a:t>
            </a:r>
            <a:r>
              <a:rPr lang="en-GB" sz="2000" dirty="0">
                <a:solidFill>
                  <a:srgbClr val="003399"/>
                </a:solidFill>
              </a:rPr>
              <a:t> / </a:t>
            </a:r>
            <a:r>
              <a:rPr lang="en-GB" sz="2000" dirty="0">
                <a:solidFill>
                  <a:srgbClr val="899E00"/>
                </a:solidFill>
              </a:rPr>
              <a:t>55%</a:t>
            </a:r>
            <a:r>
              <a:rPr lang="en-GB" sz="2000" dirty="0">
                <a:solidFill>
                  <a:srgbClr val="003399"/>
                </a:solidFill>
              </a:rPr>
              <a:t>)</a:t>
            </a:r>
          </a:p>
          <a:p>
            <a:pPr lvl="2">
              <a:spcBef>
                <a:spcPts val="1200"/>
              </a:spcBef>
              <a:buFont typeface="Wingdings" panose="05000000000000000000" pitchFamily="2" charset="2"/>
              <a:buChar char="§"/>
            </a:pPr>
            <a:r>
              <a:rPr lang="en-GB" sz="2000" dirty="0">
                <a:solidFill>
                  <a:srgbClr val="003399"/>
                </a:solidFill>
              </a:rPr>
              <a:t> Working alone (</a:t>
            </a:r>
            <a:r>
              <a:rPr lang="en-GB" sz="2000" dirty="0"/>
              <a:t>48%</a:t>
            </a:r>
            <a:r>
              <a:rPr lang="en-GB" sz="2000" dirty="0">
                <a:solidFill>
                  <a:srgbClr val="003399"/>
                </a:solidFill>
              </a:rPr>
              <a:t> / </a:t>
            </a:r>
            <a:r>
              <a:rPr lang="en-GB" sz="2000" dirty="0">
                <a:solidFill>
                  <a:srgbClr val="899E00"/>
                </a:solidFill>
              </a:rPr>
              <a:t>49%</a:t>
            </a:r>
            <a:r>
              <a:rPr lang="en-GB" sz="2000" dirty="0">
                <a:solidFill>
                  <a:srgbClr val="003399"/>
                </a:solidFill>
              </a:rPr>
              <a:t>) </a:t>
            </a:r>
          </a:p>
          <a:p>
            <a:pPr lvl="2">
              <a:spcBef>
                <a:spcPts val="1200"/>
              </a:spcBef>
              <a:buFont typeface="Wingdings" panose="05000000000000000000" pitchFamily="2" charset="2"/>
              <a:buChar char="§"/>
            </a:pPr>
            <a:r>
              <a:rPr lang="en-GB" sz="2000" dirty="0">
                <a:solidFill>
                  <a:srgbClr val="003399"/>
                </a:solidFill>
              </a:rPr>
              <a:t> Poor communication within the organisation (</a:t>
            </a:r>
            <a:r>
              <a:rPr lang="en-GB" sz="2000" dirty="0"/>
              <a:t>32%</a:t>
            </a:r>
            <a:r>
              <a:rPr lang="en-GB" sz="2000" dirty="0">
                <a:solidFill>
                  <a:srgbClr val="003399"/>
                </a:solidFill>
              </a:rPr>
              <a:t> / </a:t>
            </a:r>
            <a:r>
              <a:rPr lang="en-GB" sz="2000" dirty="0">
                <a:solidFill>
                  <a:srgbClr val="899E00"/>
                </a:solidFill>
              </a:rPr>
              <a:t>35%</a:t>
            </a:r>
            <a:r>
              <a:rPr lang="en-GB" sz="2000" dirty="0">
                <a:solidFill>
                  <a:srgbClr val="003399"/>
                </a:solidFill>
              </a:rPr>
              <a:t>) </a:t>
            </a:r>
          </a:p>
          <a:p>
            <a:pPr lvl="2">
              <a:spcBef>
                <a:spcPts val="1200"/>
              </a:spcBef>
              <a:buFont typeface="Wingdings" panose="05000000000000000000" pitchFamily="2" charset="2"/>
              <a:buChar char="§"/>
            </a:pPr>
            <a:r>
              <a:rPr lang="en-GB" sz="2000" dirty="0">
                <a:solidFill>
                  <a:srgbClr val="003399"/>
                </a:solidFill>
              </a:rPr>
              <a:t> Reduced work autonomy (</a:t>
            </a:r>
            <a:r>
              <a:rPr lang="en-GB" sz="2000" dirty="0"/>
              <a:t>25%</a:t>
            </a:r>
            <a:r>
              <a:rPr lang="en-GB" sz="2000" dirty="0">
                <a:solidFill>
                  <a:srgbClr val="003399"/>
                </a:solidFill>
              </a:rPr>
              <a:t> / </a:t>
            </a:r>
            <a:r>
              <a:rPr lang="en-GB" sz="2000" dirty="0">
                <a:solidFill>
                  <a:srgbClr val="899E00"/>
                </a:solidFill>
              </a:rPr>
              <a:t>27%</a:t>
            </a:r>
            <a:r>
              <a:rPr lang="en-GB" sz="2000" dirty="0">
                <a:solidFill>
                  <a:srgbClr val="003399"/>
                </a:solidFill>
              </a:rPr>
              <a:t>)</a:t>
            </a:r>
          </a:p>
        </p:txBody>
      </p:sp>
      <p:sp>
        <p:nvSpPr>
          <p:cNvPr id="6" name="TextBox 5">
            <a:extLst>
              <a:ext uri="{FF2B5EF4-FFF2-40B4-BE49-F238E27FC236}">
                <a16:creationId xmlns:a16="http://schemas.microsoft.com/office/drawing/2014/main" id="{16BF3D51-6299-996F-ED78-256763290BA0}"/>
              </a:ext>
            </a:extLst>
          </p:cNvPr>
          <p:cNvSpPr txBox="1"/>
          <p:nvPr/>
        </p:nvSpPr>
        <p:spPr>
          <a:xfrm>
            <a:off x="2555776" y="4371950"/>
            <a:ext cx="4032448" cy="276999"/>
          </a:xfrm>
          <a:prstGeom prst="rect">
            <a:avLst/>
          </a:prstGeom>
          <a:noFill/>
        </p:spPr>
        <p:txBody>
          <a:bodyPr wrap="square" rtlCol="0">
            <a:spAutoFit/>
          </a:bodyPr>
          <a:lstStyle/>
          <a:p>
            <a:r>
              <a:rPr lang="en-US" sz="1200" dirty="0"/>
              <a:t>Source: OSH Pulse 2022 - EU-OSHA </a:t>
            </a:r>
            <a:endParaRPr lang="en-GB" sz="1200" dirty="0"/>
          </a:p>
        </p:txBody>
      </p:sp>
    </p:spTree>
    <p:extLst>
      <p:ext uri="{BB962C8B-B14F-4D97-AF65-F5344CB8AC3E}">
        <p14:creationId xmlns:p14="http://schemas.microsoft.com/office/powerpoint/2010/main" val="3135576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569574" y="862171"/>
            <a:ext cx="8516399" cy="4146329"/>
          </a:xfrm>
        </p:spPr>
        <p:txBody>
          <a:bodyPr>
            <a:normAutofit/>
          </a:bodyPr>
          <a:lstStyle/>
          <a:p>
            <a:pPr>
              <a:lnSpc>
                <a:spcPct val="95000"/>
              </a:lnSpc>
            </a:pPr>
            <a:r>
              <a:rPr lang="en-GB" sz="2000" b="0" dirty="0"/>
              <a:t>Constant monitoring of workers</a:t>
            </a:r>
          </a:p>
          <a:p>
            <a:pPr>
              <a:lnSpc>
                <a:spcPct val="95000"/>
              </a:lnSpc>
            </a:pPr>
            <a:r>
              <a:rPr lang="en-GB" sz="2000" b="0" dirty="0"/>
              <a:t>Reduced worker autonomy and job control</a:t>
            </a:r>
          </a:p>
          <a:p>
            <a:pPr>
              <a:lnSpc>
                <a:spcPct val="95000"/>
              </a:lnSpc>
            </a:pPr>
            <a:r>
              <a:rPr lang="en-GB" sz="2000" b="0" dirty="0"/>
              <a:t>Increased performance pressure/time pressure</a:t>
            </a:r>
          </a:p>
          <a:p>
            <a:pPr>
              <a:lnSpc>
                <a:spcPct val="95000"/>
              </a:lnSpc>
            </a:pPr>
            <a:r>
              <a:rPr lang="en-GB" sz="2000" b="0" dirty="0"/>
              <a:t>Increased work intensity </a:t>
            </a:r>
          </a:p>
          <a:p>
            <a:pPr>
              <a:lnSpc>
                <a:spcPct val="95000"/>
              </a:lnSpc>
            </a:pPr>
            <a:r>
              <a:rPr lang="en-GB" sz="2000" b="0" dirty="0"/>
              <a:t>Reduced/no human intervention in decision-making</a:t>
            </a:r>
          </a:p>
          <a:p>
            <a:pPr>
              <a:lnSpc>
                <a:spcPct val="95000"/>
              </a:lnSpc>
            </a:pPr>
            <a:r>
              <a:rPr lang="en-GB" sz="2000" b="0" dirty="0"/>
              <a:t>Reduced interactions with managers and peers</a:t>
            </a:r>
          </a:p>
          <a:p>
            <a:pPr marL="189000" lvl="1" indent="-189000">
              <a:lnSpc>
                <a:spcPct val="95000"/>
              </a:lnSpc>
              <a:spcBef>
                <a:spcPts val="450"/>
              </a:spcBef>
              <a:buClr>
                <a:schemeClr val="tx2"/>
              </a:buClr>
              <a:buFont typeface="Wingdings" pitchFamily="2" charset="2"/>
              <a:buChar char="§"/>
            </a:pPr>
            <a:r>
              <a:rPr lang="en-US" sz="2000" dirty="0">
                <a:solidFill>
                  <a:schemeClr val="tx2"/>
                </a:solidFill>
              </a:rPr>
              <a:t>Reduced/no opportunities for feedback/negotiation</a:t>
            </a:r>
          </a:p>
          <a:p>
            <a:pPr marL="189000" lvl="1" indent="-189000">
              <a:lnSpc>
                <a:spcPct val="95000"/>
              </a:lnSpc>
              <a:spcBef>
                <a:spcPts val="450"/>
              </a:spcBef>
              <a:buClr>
                <a:schemeClr val="tx2"/>
              </a:buClr>
              <a:buFont typeface="Wingdings" pitchFamily="2" charset="2"/>
              <a:buChar char="§"/>
            </a:pPr>
            <a:r>
              <a:rPr lang="en-GB" sz="2000" dirty="0">
                <a:solidFill>
                  <a:schemeClr val="tx2"/>
                </a:solidFill>
              </a:rPr>
              <a:t>Lack of transparency</a:t>
            </a:r>
          </a:p>
          <a:p>
            <a:pPr>
              <a:lnSpc>
                <a:spcPct val="95000"/>
              </a:lnSpc>
            </a:pPr>
            <a:r>
              <a:rPr lang="en-GB" sz="2000" b="0" dirty="0"/>
              <a:t>Information imbalance</a:t>
            </a:r>
          </a:p>
          <a:p>
            <a:pPr>
              <a:lnSpc>
                <a:spcPct val="95000"/>
              </a:lnSpc>
            </a:pPr>
            <a:r>
              <a:rPr lang="en-GB" sz="2000" b="0" dirty="0"/>
              <a:t>Privacy/data protection issues</a:t>
            </a:r>
          </a:p>
        </p:txBody>
      </p:sp>
      <p:sp>
        <p:nvSpPr>
          <p:cNvPr id="5" name="Content Placeholder 1"/>
          <p:cNvSpPr txBox="1">
            <a:spLocks/>
          </p:cNvSpPr>
          <p:nvPr/>
        </p:nvSpPr>
        <p:spPr>
          <a:xfrm>
            <a:off x="4667234" y="1194672"/>
            <a:ext cx="4441978" cy="1908742"/>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9000" indent="-189000" defTabSz="342900">
              <a:lnSpc>
                <a:spcPct val="80000"/>
              </a:lnSpc>
              <a:spcBef>
                <a:spcPts val="450"/>
              </a:spcBef>
              <a:buClr>
                <a:schemeClr val="tx2"/>
              </a:buClr>
              <a:buFont typeface="Wingdings" pitchFamily="2" charset="2"/>
              <a:buChar char="§"/>
            </a:pPr>
            <a:endParaRPr lang="en-GB" sz="1400" dirty="0">
              <a:solidFill>
                <a:schemeClr val="tx2"/>
              </a:solidFill>
            </a:endParaRPr>
          </a:p>
        </p:txBody>
      </p:sp>
      <p:sp>
        <p:nvSpPr>
          <p:cNvPr id="9" name="Τίτλος 1">
            <a:extLst>
              <a:ext uri="{FF2B5EF4-FFF2-40B4-BE49-F238E27FC236}">
                <a16:creationId xmlns:a16="http://schemas.microsoft.com/office/drawing/2014/main" id="{9E98E1B7-7C72-254D-C24F-630D366659DA}"/>
              </a:ext>
            </a:extLst>
          </p:cNvPr>
          <p:cNvSpPr txBox="1">
            <a:spLocks/>
          </p:cNvSpPr>
          <p:nvPr/>
        </p:nvSpPr>
        <p:spPr>
          <a:xfrm>
            <a:off x="153902" y="135000"/>
            <a:ext cx="7559873" cy="367200"/>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dirty="0">
                <a:solidFill>
                  <a:srgbClr val="003399"/>
                </a:solidFill>
              </a:rPr>
              <a:t>OSH risks and challenges associated with AIWM</a:t>
            </a:r>
          </a:p>
        </p:txBody>
      </p:sp>
      <p:pic>
        <p:nvPicPr>
          <p:cNvPr id="3" name="Picture 2" descr="A hand with a triangle and exclamation mark&#10;&#10;Description automatically generated">
            <a:extLst>
              <a:ext uri="{FF2B5EF4-FFF2-40B4-BE49-F238E27FC236}">
                <a16:creationId xmlns:a16="http://schemas.microsoft.com/office/drawing/2014/main" id="{C1D3E074-5781-C6AB-B5EA-6B32B9127D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77828" y="2568699"/>
            <a:ext cx="1695336" cy="1695336"/>
          </a:xfrm>
          <a:prstGeom prst="rect">
            <a:avLst/>
          </a:prstGeom>
        </p:spPr>
      </p:pic>
    </p:spTree>
    <p:extLst>
      <p:ext uri="{BB962C8B-B14F-4D97-AF65-F5344CB8AC3E}">
        <p14:creationId xmlns:p14="http://schemas.microsoft.com/office/powerpoint/2010/main" val="725932835"/>
      </p:ext>
    </p:extLst>
  </p:cSld>
  <p:clrMapOvr>
    <a:masterClrMapping/>
  </p:clrMapOvr>
</p:sld>
</file>

<file path=ppt/theme/theme1.xml><?xml version="1.0" encoding="utf-8"?>
<a:theme xmlns:a="http://schemas.openxmlformats.org/drawingml/2006/main" name="EUOSHA Campaign 2013 - Wide">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EUOSHA Campaign 2023.potx" id="{A79D0A1D-58D6-425C-A3CD-3EA85C2414B0}" vid="{B7319273-C97C-46FF-B9AB-5DA0B1099CE0}"/>
    </a:ext>
  </a:extLst>
</a:theme>
</file>

<file path=ppt/theme/theme2.xml><?xml version="1.0" encoding="utf-8"?>
<a:theme xmlns:a="http://schemas.openxmlformats.org/drawingml/2006/main" name="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3.xml><?xml version="1.0" encoding="utf-8"?>
<a:theme xmlns:a="http://schemas.openxmlformats.org/drawingml/2006/main" name="1_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4.xml><?xml version="1.0" encoding="utf-8"?>
<a:theme xmlns:a="http://schemas.openxmlformats.org/drawingml/2006/main" name="2_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84695653-c5a5-4040-809d-b2d9b75ae79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71CB63F8755F448BFF3CFEA665A37CA" ma:contentTypeVersion="12" ma:contentTypeDescription="Create a new document." ma:contentTypeScope="" ma:versionID="d4d8f5f6e15e4ce6ec3ce575126ce1cc">
  <xsd:schema xmlns:xsd="http://www.w3.org/2001/XMLSchema" xmlns:xs="http://www.w3.org/2001/XMLSchema" xmlns:p="http://schemas.microsoft.com/office/2006/metadata/properties" xmlns:ns3="3cfffb5c-8c4d-4104-81b5-313d36814069" xmlns:ns4="84695653-c5a5-4040-809d-b2d9b75ae790" targetNamespace="http://schemas.microsoft.com/office/2006/metadata/properties" ma:root="true" ma:fieldsID="3717a994dc71c81aa1e5acb380e2a1d5" ns3:_="" ns4:_="">
    <xsd:import namespace="3cfffb5c-8c4d-4104-81b5-313d36814069"/>
    <xsd:import namespace="84695653-c5a5-4040-809d-b2d9b75ae79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GenerationTime" minOccurs="0"/>
                <xsd:element ref="ns4:MediaServiceEventHashCode" minOccurs="0"/>
                <xsd:element ref="ns4:_activity" minOccurs="0"/>
                <xsd:element ref="ns4:MediaServiceObjectDetectorVersion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fffb5c-8c4d-4104-81b5-313d3681406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4695653-c5a5-4040-809d-b2d9b75ae790"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17" nillable="true" ma:displayName="_activity" ma:hidden="true" ma:internalName="_activity">
      <xsd:simpleType>
        <xsd:restriction base="dms:Note"/>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46758D5-D3E7-47B7-BB8A-C369B4EDF629}">
  <ds:schemaRefs>
    <ds:schemaRef ds:uri="http://schemas.microsoft.com/sharepoint/v3/contenttype/forms"/>
  </ds:schemaRefs>
</ds:datastoreItem>
</file>

<file path=customXml/itemProps2.xml><?xml version="1.0" encoding="utf-8"?>
<ds:datastoreItem xmlns:ds="http://schemas.openxmlformats.org/officeDocument/2006/customXml" ds:itemID="{5E6C4BED-50F6-4AF4-8627-948D0D29EB2C}">
  <ds:schemaRefs>
    <ds:schemaRef ds:uri="http://purl.org/dc/dcmitype/"/>
    <ds:schemaRef ds:uri="http://schemas.microsoft.com/office/2006/documentManagement/types"/>
    <ds:schemaRef ds:uri="http://schemas.openxmlformats.org/package/2006/metadata/core-properties"/>
    <ds:schemaRef ds:uri="http://purl.org/dc/elements/1.1/"/>
    <ds:schemaRef ds:uri="http://purl.org/dc/terms/"/>
    <ds:schemaRef ds:uri="http://schemas.microsoft.com/office/infopath/2007/PartnerControls"/>
    <ds:schemaRef ds:uri="84695653-c5a5-4040-809d-b2d9b75ae790"/>
    <ds:schemaRef ds:uri="3cfffb5c-8c4d-4104-81b5-313d36814069"/>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9CFE1698-B829-4544-8DBC-44E1CB3C6C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fffb5c-8c4d-4104-81b5-313d36814069"/>
    <ds:schemaRef ds:uri="84695653-c5a5-4040-809d-b2d9b75ae7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EUOSHA Campaign 2023</Template>
  <TotalTime>5926</TotalTime>
  <Words>2510</Words>
  <Application>Microsoft Office PowerPoint</Application>
  <PresentationFormat>On-screen Show (16:9)</PresentationFormat>
  <Paragraphs>228</Paragraphs>
  <Slides>18</Slides>
  <Notes>17</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18</vt:i4>
      </vt:variant>
    </vt:vector>
  </HeadingPairs>
  <TitlesOfParts>
    <vt:vector size="30" baseType="lpstr">
      <vt:lpstr>MS Mincho</vt:lpstr>
      <vt:lpstr>SimSun</vt:lpstr>
      <vt:lpstr>Aptos</vt:lpstr>
      <vt:lpstr>Arial</vt:lpstr>
      <vt:lpstr>Calibri</vt:lpstr>
      <vt:lpstr>Courier New</vt:lpstr>
      <vt:lpstr>Verdana</vt:lpstr>
      <vt:lpstr>Wingdings</vt:lpstr>
      <vt:lpstr>EUOSHA Campaign 2013 - Wide</vt:lpstr>
      <vt:lpstr>Theme1</vt:lpstr>
      <vt:lpstr>1_Theme1</vt:lpstr>
      <vt:lpstr>2_Theme1</vt:lpstr>
      <vt:lpstr>SAFE AND HEALTHY WORK IN THE DIGITAL AGE  Healthy Workplaces Campaign 2023-25 </vt:lpstr>
      <vt:lpstr>Overview</vt:lpstr>
      <vt:lpstr>Definitions</vt:lpstr>
      <vt:lpstr>PowerPoint Presentation</vt:lpstr>
      <vt:lpstr>Facts and figures – use of digital technologies</vt:lpstr>
      <vt:lpstr>PowerPoint Presentation</vt:lpstr>
      <vt:lpstr>PowerPoint Presentation</vt:lpstr>
      <vt:lpstr>Facts and figures – exposure to psychosocial risks</vt:lpstr>
      <vt:lpstr>PowerPoint Presentation</vt:lpstr>
      <vt:lpstr>PowerPoint Presentation</vt:lpstr>
      <vt:lpstr>Worker participation: a cornerstone of OSH prevention </vt:lpstr>
      <vt:lpstr>Key success factors for OSH – real-life cases</vt:lpstr>
      <vt:lpstr>Key success factors for OSH – real-life cases</vt:lpstr>
      <vt:lpstr>Key success factors for OSH – AIWM in the workplace </vt:lpstr>
      <vt:lpstr>PowerPoint Presentation</vt:lpstr>
      <vt:lpstr>PowerPoint Presentation</vt:lpstr>
      <vt:lpstr>Resources</vt:lpstr>
      <vt:lpstr>Copyright</vt:lpstr>
    </vt:vector>
  </TitlesOfParts>
  <Company>EU-OSHA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Heike KLEMPA</dc:creator>
  <cp:lastModifiedBy>Nahia NEBRA - COMM. &amp; WEB Assistant</cp:lastModifiedBy>
  <cp:revision>279</cp:revision>
  <dcterms:created xsi:type="dcterms:W3CDTF">2023-01-17T17:15:32Z</dcterms:created>
  <dcterms:modified xsi:type="dcterms:W3CDTF">2024-11-13T12:01:54Z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0x010100171CB63F8755F448BFF3CFEA665A37CA</vt:lpwstr>
  </property>
</Properties>
</file>