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Lst>
  <p:notesMasterIdLst>
    <p:notesMasterId r:id="rId42"/>
  </p:notesMasterIdLst>
  <p:sldIdLst>
    <p:sldId id="256" r:id="rId5"/>
    <p:sldId id="446" r:id="rId6"/>
    <p:sldId id="482" r:id="rId7"/>
    <p:sldId id="522" r:id="rId8"/>
    <p:sldId id="564" r:id="rId9"/>
    <p:sldId id="529" r:id="rId10"/>
    <p:sldId id="531" r:id="rId11"/>
    <p:sldId id="530" r:id="rId12"/>
    <p:sldId id="532" r:id="rId13"/>
    <p:sldId id="533" r:id="rId14"/>
    <p:sldId id="534" r:id="rId15"/>
    <p:sldId id="535" r:id="rId16"/>
    <p:sldId id="553" r:id="rId17"/>
    <p:sldId id="537" r:id="rId18"/>
    <p:sldId id="538" r:id="rId19"/>
    <p:sldId id="539" r:id="rId20"/>
    <p:sldId id="540" r:id="rId21"/>
    <p:sldId id="541" r:id="rId22"/>
    <p:sldId id="546" r:id="rId23"/>
    <p:sldId id="542" r:id="rId24"/>
    <p:sldId id="544" r:id="rId25"/>
    <p:sldId id="547" r:id="rId26"/>
    <p:sldId id="548" r:id="rId27"/>
    <p:sldId id="543" r:id="rId28"/>
    <p:sldId id="550" r:id="rId29"/>
    <p:sldId id="551" r:id="rId30"/>
    <p:sldId id="549" r:id="rId31"/>
    <p:sldId id="563" r:id="rId32"/>
    <p:sldId id="557" r:id="rId33"/>
    <p:sldId id="558" r:id="rId34"/>
    <p:sldId id="559" r:id="rId35"/>
    <p:sldId id="560" r:id="rId36"/>
    <p:sldId id="561" r:id="rId37"/>
    <p:sldId id="562" r:id="rId38"/>
    <p:sldId id="565" r:id="rId39"/>
    <p:sldId id="525" r:id="rId40"/>
    <p:sldId id="527" r:id="rId41"/>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143" d="100"/>
          <a:sy n="143" d="100"/>
        </p:scale>
        <p:origin x="582" y="108"/>
      </p:cViewPr>
      <p:guideLst>
        <p:guide orient="horz" pos="1620"/>
        <p:guide pos="2880"/>
      </p:guideLst>
    </p:cSldViewPr>
  </p:slideViewPr>
  <p:notesTextViewPr>
    <p:cViewPr>
      <p:scale>
        <a:sx n="1" d="1"/>
        <a:sy n="1" d="1"/>
      </p:scale>
      <p:origin x="0" y="0"/>
    </p:cViewPr>
  </p:notesTextViewPr>
  <p:notesViewPr>
    <p:cSldViewPr showGuides="1">
      <p:cViewPr varScale="1">
        <p:scale>
          <a:sx n="76" d="100"/>
          <a:sy n="76" d="100"/>
        </p:scale>
        <p:origin x="4020" y="90"/>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oleObject" Target="file:///\\AGENCY.dom\SHARED\COMMONPROJECTS\Operational%20activities\2.13%20Health%20and%20social%20care\3.%20Presentations\OSHinfiguresreport\RosaOSHinfiguresPPTS30092024\OSH%20in%20figures%20Excel\OSH%20in%20Figures%20-%20CH%203%20Editable%20Figure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v>One accident</c:v>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91'!$A$5:$A$14</c:f>
              <c:strCache>
                <c:ptCount val="10"/>
                <c:pt idx="0">
                  <c:v>P Education</c:v>
                </c:pt>
                <c:pt idx="1">
                  <c:v>N Administrative and support service activities</c:v>
                </c:pt>
                <c:pt idx="2">
                  <c:v>I Accommodation and food service activities</c:v>
                </c:pt>
                <c:pt idx="3">
                  <c:v>A Agriculture, forestry and fishing</c:v>
                </c:pt>
                <c:pt idx="4">
                  <c:v>H Transportation and storage</c:v>
                </c:pt>
                <c:pt idx="5">
                  <c:v>O Public administration and defence, Compulsory social security</c:v>
                </c:pt>
                <c:pt idx="6">
                  <c:v>F Construction</c:v>
                </c:pt>
                <c:pt idx="7">
                  <c:v>G Wholesale and retail trade, Repair of motor vehicles and motorcycles</c:v>
                </c:pt>
                <c:pt idx="8">
                  <c:v>Q Human health and social work activities</c:v>
                </c:pt>
                <c:pt idx="9">
                  <c:v>C Manufacturing</c:v>
                </c:pt>
              </c:strCache>
            </c:strRef>
          </c:cat>
          <c:val>
            <c:numRef>
              <c:f>'Figure 91'!$B$5:$B$14</c:f>
              <c:numCache>
                <c:formatCode>#,##0</c:formatCode>
                <c:ptCount val="10"/>
                <c:pt idx="0">
                  <c:v>166384</c:v>
                </c:pt>
                <c:pt idx="1">
                  <c:v>176619</c:v>
                </c:pt>
                <c:pt idx="2">
                  <c:v>185016</c:v>
                </c:pt>
                <c:pt idx="3">
                  <c:v>185305</c:v>
                </c:pt>
                <c:pt idx="4">
                  <c:v>257939</c:v>
                </c:pt>
                <c:pt idx="5">
                  <c:v>269557</c:v>
                </c:pt>
                <c:pt idx="6">
                  <c:v>420573</c:v>
                </c:pt>
                <c:pt idx="7">
                  <c:v>494426</c:v>
                </c:pt>
                <c:pt idx="8">
                  <c:v>578295</c:v>
                </c:pt>
                <c:pt idx="9">
                  <c:v>734407</c:v>
                </c:pt>
              </c:numCache>
            </c:numRef>
          </c:val>
          <c:extLst>
            <c:ext xmlns:c16="http://schemas.microsoft.com/office/drawing/2014/chart" uri="{C3380CC4-5D6E-409C-BE32-E72D297353CC}">
              <c16:uniqueId val="{00000000-4C48-49A3-A442-BF73BDD52309}"/>
            </c:ext>
          </c:extLst>
        </c:ser>
        <c:ser>
          <c:idx val="1"/>
          <c:order val="1"/>
          <c:tx>
            <c:v>Two or more accidents</c:v>
          </c:tx>
          <c:spPr>
            <a:solidFill>
              <a:srgbClr val="449FA2"/>
            </a:solidFill>
            <a:ln>
              <a:noFill/>
            </a:ln>
            <a:effectLst/>
          </c:spPr>
          <c:invertIfNegative val="0"/>
          <c:dLbls>
            <c:dLbl>
              <c:idx val="0"/>
              <c:dLblPos val="ctr"/>
              <c:showLegendKey val="0"/>
              <c:showVal val="1"/>
              <c:showCatName val="0"/>
              <c:showSerName val="0"/>
              <c:showPercent val="0"/>
              <c:showBubbleSize val="0"/>
              <c:extLst>
                <c:ext xmlns:c15="http://schemas.microsoft.com/office/drawing/2012/chart" uri="{CE6537A1-D6FC-4f65-9D91-7224C49458BB}">
                  <c15:layout>
                    <c:manualLayout>
                      <c:w val="7.0477490930400968E-2"/>
                      <c:h val="5.1868489243005078E-2"/>
                    </c:manualLayout>
                  </c15:layout>
                </c:ext>
                <c:ext xmlns:c16="http://schemas.microsoft.com/office/drawing/2014/chart" uri="{C3380CC4-5D6E-409C-BE32-E72D297353CC}">
                  <c16:uniqueId val="{00000001-4C48-49A3-A442-BF73BDD5230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 91'!$A$5:$A$14</c:f>
              <c:strCache>
                <c:ptCount val="10"/>
                <c:pt idx="0">
                  <c:v>P Education</c:v>
                </c:pt>
                <c:pt idx="1">
                  <c:v>N Administrative and support service activities</c:v>
                </c:pt>
                <c:pt idx="2">
                  <c:v>I Accommodation and food service activities</c:v>
                </c:pt>
                <c:pt idx="3">
                  <c:v>A Agriculture, forestry and fishing</c:v>
                </c:pt>
                <c:pt idx="4">
                  <c:v>H Transportation and storage</c:v>
                </c:pt>
                <c:pt idx="5">
                  <c:v>O Public administration and defence, Compulsory social security</c:v>
                </c:pt>
                <c:pt idx="6">
                  <c:v>F Construction</c:v>
                </c:pt>
                <c:pt idx="7">
                  <c:v>G Wholesale and retail trade, Repair of motor vehicles and motorcycles</c:v>
                </c:pt>
                <c:pt idx="8">
                  <c:v>Q Human health and social work activities</c:v>
                </c:pt>
                <c:pt idx="9">
                  <c:v>C Manufacturing</c:v>
                </c:pt>
              </c:strCache>
            </c:strRef>
          </c:cat>
          <c:val>
            <c:numRef>
              <c:f>'Figure 91'!$C$5:$C$14</c:f>
              <c:numCache>
                <c:formatCode>General</c:formatCode>
                <c:ptCount val="10"/>
                <c:pt idx="6" formatCode="#,##0">
                  <c:v>91391</c:v>
                </c:pt>
                <c:pt idx="7" formatCode="#,##0">
                  <c:v>74676</c:v>
                </c:pt>
                <c:pt idx="8" formatCode="#,##0">
                  <c:v>89361</c:v>
                </c:pt>
                <c:pt idx="9" formatCode="#,##0">
                  <c:v>96931</c:v>
                </c:pt>
              </c:numCache>
            </c:numRef>
          </c:val>
          <c:extLst>
            <c:ext xmlns:c16="http://schemas.microsoft.com/office/drawing/2014/chart" uri="{C3380CC4-5D6E-409C-BE32-E72D297353CC}">
              <c16:uniqueId val="{00000002-4C48-49A3-A442-BF73BDD52309}"/>
            </c:ext>
          </c:extLst>
        </c:ser>
        <c:dLbls>
          <c:dLblPos val="ctr"/>
          <c:showLegendKey val="0"/>
          <c:showVal val="1"/>
          <c:showCatName val="0"/>
          <c:showSerName val="0"/>
          <c:showPercent val="0"/>
          <c:showBubbleSize val="0"/>
        </c:dLbls>
        <c:gapWidth val="150"/>
        <c:overlap val="100"/>
        <c:axId val="231683232"/>
        <c:axId val="650843024"/>
      </c:barChart>
      <c:catAx>
        <c:axId val="231683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50843024"/>
        <c:crosses val="autoZero"/>
        <c:auto val="1"/>
        <c:lblAlgn val="ctr"/>
        <c:lblOffset val="100"/>
        <c:noMultiLvlLbl val="0"/>
      </c:catAx>
      <c:valAx>
        <c:axId val="650843024"/>
        <c:scaling>
          <c:orientation val="minMax"/>
          <c:max val="80000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1683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75000"/>
        </a:schemeClr>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038" y="0"/>
            <a:ext cx="2951162" cy="498475"/>
          </a:xfrm>
          <a:prstGeom prst="rect">
            <a:avLst/>
          </a:prstGeom>
        </p:spPr>
        <p:txBody>
          <a:bodyPr vert="horz" lIns="91440" tIns="45720" rIns="91440" bIns="45720" rtlCol="0"/>
          <a:lstStyle>
            <a:lvl1pPr algn="r">
              <a:defRPr sz="1200"/>
            </a:lvl1pPr>
          </a:lstStyle>
          <a:p>
            <a:fld id="{87ABE5B5-27D8-4F6E-B5EE-1484623D1312}" type="datetimeFigureOut">
              <a:rPr lang="en-GB" smtClean="0"/>
              <a:t>29/10/2024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84725"/>
            <a:ext cx="5446712" cy="391318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42450"/>
            <a:ext cx="2951163"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038" y="9442450"/>
            <a:ext cx="2951162" cy="498475"/>
          </a:xfrm>
          <a:prstGeom prst="rect">
            <a:avLst/>
          </a:prstGeom>
        </p:spPr>
        <p:txBody>
          <a:bodyPr vert="horz" lIns="91440" tIns="45720" rIns="91440" bIns="45720" rtlCol="0" anchor="b"/>
          <a:lstStyle>
            <a:lvl1pPr algn="r">
              <a:defRPr sz="1200"/>
            </a:lvl1pPr>
          </a:lstStyle>
          <a:p>
            <a:fld id="{3E87E0B7-F4DA-4FF5-A8BE-5916430E88E0}" type="slidenum">
              <a:rPr lang="en-GB" smtClean="0"/>
              <a:t>‹#›</a:t>
            </a:fld>
            <a:endParaRPr lang="en-GB"/>
          </a:p>
        </p:txBody>
      </p:sp>
    </p:spTree>
    <p:extLst>
      <p:ext uri="{BB962C8B-B14F-4D97-AF65-F5344CB8AC3E}">
        <p14:creationId xmlns:p14="http://schemas.microsoft.com/office/powerpoint/2010/main" val="817389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a:t>
            </a:fld>
            <a:endParaRPr lang="en-GB"/>
          </a:p>
        </p:txBody>
      </p:sp>
    </p:spTree>
    <p:extLst>
      <p:ext uri="{BB962C8B-B14F-4D97-AF65-F5344CB8AC3E}">
        <p14:creationId xmlns:p14="http://schemas.microsoft.com/office/powerpoint/2010/main" val="133288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2</a:t>
            </a:fld>
            <a:endParaRPr lang="en-GB"/>
          </a:p>
        </p:txBody>
      </p:sp>
    </p:spTree>
    <p:extLst>
      <p:ext uri="{BB962C8B-B14F-4D97-AF65-F5344CB8AC3E}">
        <p14:creationId xmlns:p14="http://schemas.microsoft.com/office/powerpoint/2010/main" val="1262652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a:t>
            </a:fld>
            <a:endParaRPr lang="en-GB"/>
          </a:p>
        </p:txBody>
      </p:sp>
    </p:spTree>
    <p:extLst>
      <p:ext uri="{BB962C8B-B14F-4D97-AF65-F5344CB8AC3E}">
        <p14:creationId xmlns:p14="http://schemas.microsoft.com/office/powerpoint/2010/main" val="1419576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a:t>
            </a:fld>
            <a:endParaRPr lang="en-GB"/>
          </a:p>
        </p:txBody>
      </p:sp>
    </p:spTree>
    <p:extLst>
      <p:ext uri="{BB962C8B-B14F-4D97-AF65-F5344CB8AC3E}">
        <p14:creationId xmlns:p14="http://schemas.microsoft.com/office/powerpoint/2010/main" val="3527257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ffectLst/>
                <a:latin typeface="Arial" panose="020B0604020202020204" pitchFamily="34" charset="0"/>
                <a:ea typeface="SimSun" panose="02010600030101010101" pitchFamily="2" charset="-122"/>
                <a:cs typeface="Arial" panose="020B0604020202020204" pitchFamily="34" charset="0"/>
              </a:rPr>
              <a:t>The </a:t>
            </a:r>
            <a:r>
              <a:rPr lang="en-GB" b="1" dirty="0" err="1">
                <a:effectLst/>
                <a:latin typeface="Arial" panose="020B0604020202020204" pitchFamily="34" charset="0"/>
                <a:ea typeface="SimSun" panose="02010600030101010101" pitchFamily="2" charset="-122"/>
                <a:cs typeface="Arial" panose="020B0604020202020204" pitchFamily="34" charset="0"/>
              </a:rPr>
              <a:t>HeSCare</a:t>
            </a:r>
            <a:r>
              <a:rPr lang="en-GB" b="1" dirty="0">
                <a:effectLst/>
                <a:latin typeface="Arial" panose="020B0604020202020204" pitchFamily="34" charset="0"/>
                <a:ea typeface="SimSun" panose="02010600030101010101" pitchFamily="2" charset="-122"/>
                <a:cs typeface="Arial" panose="020B0604020202020204" pitchFamily="34" charset="0"/>
              </a:rPr>
              <a:t> sector is an important job generator in the EU economy</a:t>
            </a:r>
            <a:r>
              <a:rPr lang="en-GB" dirty="0">
                <a:effectLst/>
                <a:latin typeface="Arial" panose="020B0604020202020204" pitchFamily="34" charset="0"/>
                <a:ea typeface="SimSun" panose="02010600030101010101" pitchFamily="2" charset="-122"/>
                <a:cs typeface="Arial" panose="020B0604020202020204" pitchFamily="34" charset="0"/>
              </a:rPr>
              <a:t>. According to Eurostat Labour Force Survey statistics, in 2022, over 21,500,000 people were employed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(NACE Q). </a:t>
            </a:r>
            <a:r>
              <a:rPr lang="en-GB" b="1" dirty="0">
                <a:effectLst/>
                <a:latin typeface="Arial" panose="020B0604020202020204" pitchFamily="34" charset="0"/>
                <a:ea typeface="SimSun" panose="02010600030101010101" pitchFamily="2" charset="-122"/>
                <a:cs typeface="Arial" panose="020B0604020202020204" pitchFamily="34" charset="0"/>
              </a:rPr>
              <a:t>Most of these employees work in the healthcare subsector</a:t>
            </a:r>
            <a:r>
              <a:rPr lang="en-GB" dirty="0">
                <a:effectLst/>
                <a:latin typeface="Arial" panose="020B0604020202020204" pitchFamily="34" charset="0"/>
                <a:ea typeface="SimSun" panose="02010600030101010101" pitchFamily="2" charset="-122"/>
                <a:cs typeface="Arial" panose="020B0604020202020204" pitchFamily="34" charset="0"/>
              </a:rPr>
              <a:t>, with around 12.5 million employees. The residential care subsector is much smaller with around 4.1 million people employed. The social work subsector is also much smaller than the healthcare subsector, with around 5.1 million people working in this sector. As can be seen from the table below, the levels of employment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have been steadily increasing over the past 10 years, which can be seen across all subsectors.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accounts for 11% of all employment across the total economy.</a:t>
            </a:r>
          </a:p>
          <a:p>
            <a:endParaRPr lang="en-GB" dirty="0"/>
          </a:p>
        </p:txBody>
      </p:sp>
      <p:sp>
        <p:nvSpPr>
          <p:cNvPr id="4" name="Slide Number Placeholder 3"/>
          <p:cNvSpPr>
            <a:spLocks noGrp="1"/>
          </p:cNvSpPr>
          <p:nvPr>
            <p:ph type="sldNum" sz="quarter" idx="5"/>
          </p:nvPr>
        </p:nvSpPr>
        <p:spPr/>
        <p:txBody>
          <a:bodyPr/>
          <a:lstStyle/>
          <a:p>
            <a:fld id="{3E87E0B7-F4DA-4FF5-A8BE-5916430E88E0}" type="slidenum">
              <a:rPr lang="en-GB" smtClean="0"/>
              <a:t>5</a:t>
            </a:fld>
            <a:endParaRPr lang="en-GB" dirty="0"/>
          </a:p>
        </p:txBody>
      </p:sp>
    </p:spTree>
    <p:extLst>
      <p:ext uri="{BB962C8B-B14F-4D97-AF65-F5344CB8AC3E}">
        <p14:creationId xmlns:p14="http://schemas.microsoft.com/office/powerpoint/2010/main" val="41636207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4" name="Picture 3">
            <a:extLst>
              <a:ext uri="{FF2B5EF4-FFF2-40B4-BE49-F238E27FC236}">
                <a16:creationId xmlns:a16="http://schemas.microsoft.com/office/drawing/2014/main" id="{30A6EBEB-0AA5-498B-BBE3-BB224C7ACCC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588" y="0"/>
            <a:ext cx="9144000" cy="2555928"/>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1609611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45780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4D061D-8749-4407-8F38-72D6942B85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93F50C70-949A-494D-9C88-D11814889230}"/>
              </a:ext>
            </a:extLst>
          </p:cNvPr>
          <p:cNvSpPr txBox="1"/>
          <p:nvPr userDrawn="1"/>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A3086950-45AF-4433-A8AD-A5B5B22A4D8B}"/>
              </a:ext>
            </a:extLst>
          </p:cNvPr>
          <p:cNvSpPr txBox="1"/>
          <p:nvPr userDrawn="1"/>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220F26A2-D3C8-41A9-8CA8-83C1C834FB35}"/>
              </a:ext>
            </a:extLst>
          </p:cNvPr>
          <p:cNvSpPr txBox="1"/>
          <p:nvPr userDrawn="1"/>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81987933-DCD1-4BB5-8F94-7ECB9C9FB410}"/>
              </a:ext>
            </a:extLst>
          </p:cNvPr>
          <p:cNvSpPr txBox="1"/>
          <p:nvPr userDrawn="1"/>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1124CAFB-76EA-42F4-8B8A-767C2B094E8B}"/>
              </a:ext>
            </a:extLst>
          </p:cNvPr>
          <p:cNvSpPr txBox="1"/>
          <p:nvPr userDrawn="1"/>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2AFD4251-AF3B-4454-B2A7-454DC1CAD1D9}"/>
              </a:ext>
            </a:extLst>
          </p:cNvPr>
          <p:cNvSpPr txBox="1"/>
          <p:nvPr userDrawn="1"/>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2425017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93338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370349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file://localhost/Volumes/XRAID/Equipo%20Rojo/EU-OSHA/18-0115%20PPT%20templates%20update/PNG/FONDO-PATRON-RESEARCH.png"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4" r:link="rId15">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16"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23"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sha.europa.eu/en/publications/osh-figures-health-and-social-care-secto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osha.europa.eu/en/publications/characterisation-health-and-social-care-sector" TargetMode="External"/><Relationship Id="rId7" Type="http://schemas.openxmlformats.org/officeDocument/2006/relationships/hyperlink" Target="https://osha.europa.eu/en/publications/worker-participation-osh-management-health-and-social-care-secto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osha.europa.eu/en/publications/main-drivers-and-barriers-osh-management-health-and-social-care-sector" TargetMode="External"/><Relationship Id="rId5" Type="http://schemas.openxmlformats.org/officeDocument/2006/relationships/hyperlink" Target="https://osha.europa.eu/en/publications/osh-management-health-and-social-care-sector" TargetMode="External"/><Relationship Id="rId4" Type="http://schemas.openxmlformats.org/officeDocument/2006/relationships/hyperlink" Target="https://osha.europa.eu/en/publications/osh-risks-health-and-social-care-sector"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BE335-7734-443F-A95C-AA48C734F6B3}"/>
              </a:ext>
            </a:extLst>
          </p:cNvPr>
          <p:cNvSpPr>
            <a:spLocks noGrp="1"/>
          </p:cNvSpPr>
          <p:nvPr>
            <p:ph type="title"/>
          </p:nvPr>
        </p:nvSpPr>
        <p:spPr>
          <a:xfrm>
            <a:off x="251520" y="2673000"/>
            <a:ext cx="8496944" cy="696600"/>
          </a:xfrm>
        </p:spPr>
        <p:txBody>
          <a:bodyPr/>
          <a:lstStyle/>
          <a:p>
            <a:r>
              <a:rPr lang="es-ES" dirty="0"/>
              <a:t>Health and Social Care (</a:t>
            </a:r>
            <a:r>
              <a:rPr lang="es-ES" dirty="0" err="1"/>
              <a:t>HeSCare</a:t>
            </a:r>
            <a:r>
              <a:rPr lang="es-ES" dirty="0"/>
              <a:t>) sector - OSH in figures</a:t>
            </a:r>
            <a:br>
              <a:rPr lang="es-ES" dirty="0"/>
            </a:br>
            <a:endParaRPr lang="en-GB" sz="1800" dirty="0"/>
          </a:p>
        </p:txBody>
      </p:sp>
      <p:sp>
        <p:nvSpPr>
          <p:cNvPr id="3" name="Subtitle 2">
            <a:extLst>
              <a:ext uri="{FF2B5EF4-FFF2-40B4-BE49-F238E27FC236}">
                <a16:creationId xmlns:a16="http://schemas.microsoft.com/office/drawing/2014/main" id="{AA9C1D1E-3C23-4ACB-B4E5-691CB8097E57}"/>
              </a:ext>
            </a:extLst>
          </p:cNvPr>
          <p:cNvSpPr>
            <a:spLocks noGrp="1"/>
          </p:cNvSpPr>
          <p:nvPr>
            <p:ph type="subTitle" idx="10"/>
          </p:nvPr>
        </p:nvSpPr>
        <p:spPr>
          <a:xfrm>
            <a:off x="246796" y="3073456"/>
            <a:ext cx="7844880" cy="506406"/>
          </a:xfrm>
        </p:spPr>
        <p:txBody>
          <a:bodyPr>
            <a:normAutofit/>
          </a:bodyPr>
          <a:lstStyle/>
          <a:p>
            <a:r>
              <a:rPr lang="es-ES" sz="1600" dirty="0" err="1"/>
              <a:t>Work-related</a:t>
            </a:r>
            <a:r>
              <a:rPr lang="es-ES" sz="1600" dirty="0"/>
              <a:t> </a:t>
            </a:r>
            <a:r>
              <a:rPr lang="es-ES" sz="1600" dirty="0" err="1"/>
              <a:t>health</a:t>
            </a:r>
            <a:r>
              <a:rPr lang="es-ES" sz="1600" dirty="0"/>
              <a:t> </a:t>
            </a:r>
            <a:r>
              <a:rPr lang="es-ES" sz="1600" dirty="0" err="1"/>
              <a:t>outcomes</a:t>
            </a:r>
            <a:r>
              <a:rPr lang="es-ES" sz="1600" dirty="0"/>
              <a:t> </a:t>
            </a:r>
            <a:r>
              <a:rPr lang="en-GB" sz="1600" dirty="0"/>
              <a:t>in the </a:t>
            </a:r>
            <a:r>
              <a:rPr lang="en-GB" sz="1600" dirty="0" err="1"/>
              <a:t>HeSCare</a:t>
            </a:r>
            <a:r>
              <a:rPr lang="en-GB" sz="1600" dirty="0"/>
              <a:t> sector</a:t>
            </a:r>
          </a:p>
          <a:p>
            <a:r>
              <a:rPr lang="es-ES" sz="1200" dirty="0"/>
              <a:t>PPT 3</a:t>
            </a:r>
            <a:endParaRPr lang="en-GB" sz="1200" dirty="0"/>
          </a:p>
        </p:txBody>
      </p:sp>
    </p:spTree>
    <p:extLst>
      <p:ext uri="{BB962C8B-B14F-4D97-AF65-F5344CB8AC3E}">
        <p14:creationId xmlns:p14="http://schemas.microsoft.com/office/powerpoint/2010/main" val="107720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Persons</a:t>
            </a:r>
            <a:r>
              <a:rPr lang="es-ES" dirty="0"/>
              <a:t> </a:t>
            </a:r>
            <a:r>
              <a:rPr lang="es-ES" dirty="0" err="1"/>
              <a:t>reporting</a:t>
            </a:r>
            <a:r>
              <a:rPr lang="es-ES" dirty="0"/>
              <a:t> a </a:t>
            </a:r>
            <a:r>
              <a:rPr lang="es-ES" dirty="0" err="1"/>
              <a:t>work-related</a:t>
            </a:r>
            <a:r>
              <a:rPr lang="es-ES" dirty="0"/>
              <a:t> </a:t>
            </a:r>
            <a:r>
              <a:rPr lang="es-ES" dirty="0" err="1"/>
              <a:t>health</a:t>
            </a:r>
            <a:r>
              <a:rPr lang="es-ES" dirty="0"/>
              <a:t> </a:t>
            </a:r>
            <a:r>
              <a:rPr lang="es-ES" dirty="0" err="1"/>
              <a:t>problem</a:t>
            </a:r>
            <a:r>
              <a:rPr lang="es-ES" dirty="0"/>
              <a:t> </a:t>
            </a:r>
            <a:r>
              <a:rPr lang="es-ES" dirty="0" err="1"/>
              <a:t>by</a:t>
            </a:r>
            <a:r>
              <a:rPr lang="es-ES" dirty="0"/>
              <a:t> </a:t>
            </a:r>
            <a:r>
              <a:rPr lang="es-ES" dirty="0" err="1"/>
              <a:t>type</a:t>
            </a:r>
            <a:r>
              <a:rPr lang="es-ES" dirty="0"/>
              <a:t> </a:t>
            </a:r>
            <a:r>
              <a:rPr lang="es-ES" dirty="0" err="1"/>
              <a:t>of</a:t>
            </a:r>
            <a:r>
              <a:rPr lang="es-ES" dirty="0"/>
              <a:t> </a:t>
            </a:r>
            <a:r>
              <a:rPr lang="es-ES" dirty="0" err="1"/>
              <a:t>problem</a:t>
            </a:r>
            <a:r>
              <a:rPr lang="es-ES" dirty="0"/>
              <a:t> in </a:t>
            </a:r>
            <a:r>
              <a:rPr lang="es-ES" dirty="0" err="1"/>
              <a:t>the</a:t>
            </a:r>
            <a:r>
              <a:rPr lang="es-ES" dirty="0"/>
              <a:t> </a:t>
            </a:r>
            <a:r>
              <a:rPr lang="es-ES" dirty="0" err="1"/>
              <a:t>HeSCare</a:t>
            </a:r>
            <a:r>
              <a:rPr lang="es-ES" dirty="0"/>
              <a:t> sector, </a:t>
            </a:r>
            <a:r>
              <a:rPr lang="es-ES" sz="1200" dirty="0"/>
              <a:t>EU-27, 2020 (%) </a:t>
            </a:r>
            <a:endParaRPr lang="en-GB" sz="12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3692904" y="4291617"/>
            <a:ext cx="3615400" cy="72840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EU Labour Force Survey, 2020</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Base: % of total employed in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sector, age group 15-64.</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BBBCD14E-CA25-67DD-87DC-ECDD78489F2D}"/>
              </a:ext>
            </a:extLst>
          </p:cNvPr>
          <p:cNvPicPr>
            <a:picLocks noChangeAspect="1"/>
          </p:cNvPicPr>
          <p:nvPr/>
        </p:nvPicPr>
        <p:blipFill>
          <a:blip r:embed="rId2"/>
          <a:stretch>
            <a:fillRect/>
          </a:stretch>
        </p:blipFill>
        <p:spPr>
          <a:xfrm>
            <a:off x="1949689" y="1330933"/>
            <a:ext cx="5244622" cy="2969009"/>
          </a:xfrm>
          <a:prstGeom prst="rect">
            <a:avLst/>
          </a:prstGeom>
        </p:spPr>
      </p:pic>
    </p:spTree>
    <p:extLst>
      <p:ext uri="{BB962C8B-B14F-4D97-AF65-F5344CB8AC3E}">
        <p14:creationId xmlns:p14="http://schemas.microsoft.com/office/powerpoint/2010/main" val="2080278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640960" cy="504056"/>
          </a:xfrm>
        </p:spPr>
        <p:txBody>
          <a:bodyPr/>
          <a:lstStyle/>
          <a:p>
            <a:r>
              <a:rPr lang="es-ES" dirty="0" err="1"/>
              <a:t>Percentage</a:t>
            </a:r>
            <a:r>
              <a:rPr lang="es-ES" dirty="0"/>
              <a:t> of </a:t>
            </a:r>
            <a:r>
              <a:rPr lang="es-ES" dirty="0" err="1"/>
              <a:t>workers</a:t>
            </a:r>
            <a:r>
              <a:rPr lang="es-ES" dirty="0"/>
              <a:t> </a:t>
            </a:r>
            <a:r>
              <a:rPr lang="es-ES" dirty="0" err="1"/>
              <a:t>indicating</a:t>
            </a:r>
            <a:r>
              <a:rPr lang="es-ES" dirty="0"/>
              <a:t> </a:t>
            </a:r>
            <a:r>
              <a:rPr lang="es-ES" dirty="0" err="1"/>
              <a:t>health</a:t>
            </a:r>
            <a:r>
              <a:rPr lang="es-ES" dirty="0"/>
              <a:t> </a:t>
            </a:r>
            <a:r>
              <a:rPr lang="es-ES" dirty="0" err="1"/>
              <a:t>problems</a:t>
            </a:r>
            <a:r>
              <a:rPr lang="es-ES" dirty="0"/>
              <a:t> </a:t>
            </a:r>
            <a:r>
              <a:rPr lang="es-ES" dirty="0" err="1"/>
              <a:t>caused</a:t>
            </a:r>
            <a:r>
              <a:rPr lang="es-ES" dirty="0"/>
              <a:t> </a:t>
            </a:r>
            <a:r>
              <a:rPr lang="es-ES" dirty="0" err="1"/>
              <a:t>or</a:t>
            </a:r>
            <a:r>
              <a:rPr lang="es-ES" dirty="0"/>
              <a:t> </a:t>
            </a:r>
            <a:r>
              <a:rPr lang="es-ES" dirty="0" err="1"/>
              <a:t>made</a:t>
            </a:r>
            <a:r>
              <a:rPr lang="es-ES" dirty="0"/>
              <a:t> </a:t>
            </a:r>
            <a:r>
              <a:rPr lang="es-ES" dirty="0" err="1"/>
              <a:t>worse</a:t>
            </a:r>
            <a:r>
              <a:rPr lang="es-ES" dirty="0"/>
              <a:t> </a:t>
            </a:r>
            <a:r>
              <a:rPr lang="es-ES" dirty="0" err="1"/>
              <a:t>by</a:t>
            </a:r>
            <a:r>
              <a:rPr lang="es-ES" dirty="0"/>
              <a:t> </a:t>
            </a:r>
            <a:r>
              <a:rPr lang="es-ES" dirty="0" err="1"/>
              <a:t>work</a:t>
            </a:r>
            <a:r>
              <a:rPr lang="es-ES" dirty="0"/>
              <a:t> in </a:t>
            </a:r>
            <a:r>
              <a:rPr lang="es-ES" dirty="0" err="1"/>
              <a:t>the</a:t>
            </a:r>
            <a:r>
              <a:rPr lang="es-ES" dirty="0"/>
              <a:t> </a:t>
            </a:r>
            <a:r>
              <a:rPr lang="es-ES" dirty="0" err="1"/>
              <a:t>past</a:t>
            </a:r>
            <a:r>
              <a:rPr lang="es-ES" dirty="0"/>
              <a:t> 12 </a:t>
            </a:r>
            <a:r>
              <a:rPr lang="es-ES" dirty="0" err="1"/>
              <a:t>months</a:t>
            </a:r>
            <a:r>
              <a:rPr lang="es-ES" dirty="0"/>
              <a:t>, </a:t>
            </a:r>
            <a:r>
              <a:rPr lang="es-ES" sz="1200" dirty="0" err="1"/>
              <a:t>by</a:t>
            </a:r>
            <a:r>
              <a:rPr lang="es-ES" sz="1200" dirty="0"/>
              <a:t> sector, EU-27, 2022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extBox 6">
            <a:extLst>
              <a:ext uri="{FF2B5EF4-FFF2-40B4-BE49-F238E27FC236}">
                <a16:creationId xmlns:a16="http://schemas.microsoft.com/office/drawing/2014/main" id="{5DE51577-D2DA-3422-40E5-BF188BCEC2FE}"/>
              </a:ext>
            </a:extLst>
          </p:cNvPr>
          <p:cNvSpPr txBox="1"/>
          <p:nvPr/>
        </p:nvSpPr>
        <p:spPr>
          <a:xfrm>
            <a:off x="1631633" y="4290650"/>
            <a:ext cx="5748679"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‘OSH Pulse 2022 – Occupational safety and health in post-pandemic workplaces’</a:t>
            </a:r>
          </a:p>
          <a:p>
            <a:pPr algn="r"/>
            <a:r>
              <a:rPr lang="en-GB" sz="900" dirty="0">
                <a:latin typeface="Arial" panose="020B0604020202020204" pitchFamily="34" charset="0"/>
                <a:ea typeface="SimSun" panose="02010600030101010101" pitchFamily="2" charset="-122"/>
                <a:cs typeface="Times New Roman" panose="02020603050405020304" pitchFamily="18" charset="0"/>
              </a:rPr>
              <a:t>Base: All respondents.</a:t>
            </a:r>
            <a:endParaRPr lang="en-GB" sz="9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4" name="Picture 3">
            <a:extLst>
              <a:ext uri="{FF2B5EF4-FFF2-40B4-BE49-F238E27FC236}">
                <a16:creationId xmlns:a16="http://schemas.microsoft.com/office/drawing/2014/main" id="{7D72D049-25D3-BD7C-58D4-8DB4C1D70EDD}"/>
              </a:ext>
            </a:extLst>
          </p:cNvPr>
          <p:cNvPicPr>
            <a:picLocks noChangeAspect="1"/>
          </p:cNvPicPr>
          <p:nvPr/>
        </p:nvPicPr>
        <p:blipFill>
          <a:blip r:embed="rId2"/>
          <a:stretch>
            <a:fillRect/>
          </a:stretch>
        </p:blipFill>
        <p:spPr>
          <a:xfrm>
            <a:off x="1913685" y="876761"/>
            <a:ext cx="5316630" cy="3351173"/>
          </a:xfrm>
          <a:prstGeom prst="rect">
            <a:avLst/>
          </a:prstGeom>
        </p:spPr>
      </p:pic>
    </p:spTree>
    <p:extLst>
      <p:ext uri="{BB962C8B-B14F-4D97-AF65-F5344CB8AC3E}">
        <p14:creationId xmlns:p14="http://schemas.microsoft.com/office/powerpoint/2010/main" val="960096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6846"/>
            <a:ext cx="8875068" cy="504056"/>
          </a:xfrm>
        </p:spPr>
        <p:txBody>
          <a:bodyPr/>
          <a:lstStyle/>
          <a:p>
            <a:r>
              <a:rPr lang="es-ES" dirty="0" err="1"/>
              <a:t>Percentage</a:t>
            </a:r>
            <a:r>
              <a:rPr lang="es-ES" dirty="0"/>
              <a:t> of </a:t>
            </a:r>
            <a:r>
              <a:rPr lang="es-ES" dirty="0" err="1"/>
              <a:t>HeSCare</a:t>
            </a:r>
            <a:r>
              <a:rPr lang="es-ES" dirty="0"/>
              <a:t> </a:t>
            </a:r>
            <a:r>
              <a:rPr lang="es-ES" dirty="0" err="1"/>
              <a:t>workers</a:t>
            </a:r>
            <a:r>
              <a:rPr lang="es-ES" dirty="0"/>
              <a:t> </a:t>
            </a:r>
            <a:r>
              <a:rPr lang="es-ES" dirty="0" err="1"/>
              <a:t>reporting</a:t>
            </a:r>
            <a:r>
              <a:rPr lang="es-ES" dirty="0"/>
              <a:t> </a:t>
            </a:r>
            <a:r>
              <a:rPr lang="es-ES" dirty="0" err="1"/>
              <a:t>health</a:t>
            </a:r>
            <a:r>
              <a:rPr lang="es-ES" dirty="0"/>
              <a:t> </a:t>
            </a:r>
            <a:r>
              <a:rPr lang="es-ES" dirty="0" err="1"/>
              <a:t>problems</a:t>
            </a:r>
            <a:r>
              <a:rPr lang="es-ES" dirty="0"/>
              <a:t> </a:t>
            </a:r>
            <a:r>
              <a:rPr lang="es-ES" dirty="0" err="1"/>
              <a:t>over</a:t>
            </a:r>
            <a:r>
              <a:rPr lang="es-ES" dirty="0"/>
              <a:t> </a:t>
            </a:r>
            <a:r>
              <a:rPr lang="es-ES" dirty="0" err="1"/>
              <a:t>the</a:t>
            </a:r>
            <a:r>
              <a:rPr lang="es-ES" dirty="0"/>
              <a:t> </a:t>
            </a:r>
            <a:r>
              <a:rPr lang="es-ES" dirty="0" err="1"/>
              <a:t>last</a:t>
            </a:r>
            <a:r>
              <a:rPr lang="es-ES" dirty="0"/>
              <a:t> 12 </a:t>
            </a:r>
            <a:r>
              <a:rPr lang="es-ES" dirty="0" err="1"/>
              <a:t>months</a:t>
            </a:r>
            <a:r>
              <a:rPr lang="es-ES" dirty="0"/>
              <a:t>, </a:t>
            </a:r>
            <a:r>
              <a:rPr lang="es-ES" sz="1200" dirty="0" err="1"/>
              <a:t>by</a:t>
            </a:r>
            <a:r>
              <a:rPr lang="es-ES" sz="1200" dirty="0"/>
              <a:t> </a:t>
            </a:r>
            <a:r>
              <a:rPr lang="es-ES" sz="1200" dirty="0" err="1"/>
              <a:t>gender</a:t>
            </a:r>
            <a:r>
              <a:rPr lang="es-ES" sz="1200" dirty="0"/>
              <a:t>, EU-27, 2021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C60D2CE1-A92B-3AC5-7A6E-124356F9663F}"/>
              </a:ext>
            </a:extLst>
          </p:cNvPr>
          <p:cNvSpPr txBox="1"/>
          <p:nvPr/>
        </p:nvSpPr>
        <p:spPr>
          <a:xfrm>
            <a:off x="1853698" y="4235813"/>
            <a:ext cx="5526614"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4B730498-882B-0D21-AC1D-988AB6CC1DCC}"/>
              </a:ext>
            </a:extLst>
          </p:cNvPr>
          <p:cNvPicPr>
            <a:picLocks noChangeAspect="1"/>
          </p:cNvPicPr>
          <p:nvPr/>
        </p:nvPicPr>
        <p:blipFill>
          <a:blip r:embed="rId2"/>
          <a:stretch>
            <a:fillRect/>
          </a:stretch>
        </p:blipFill>
        <p:spPr>
          <a:xfrm>
            <a:off x="1808694" y="1246732"/>
            <a:ext cx="5526613" cy="2981202"/>
          </a:xfrm>
          <a:prstGeom prst="rect">
            <a:avLst/>
          </a:prstGeom>
        </p:spPr>
      </p:pic>
    </p:spTree>
    <p:extLst>
      <p:ext uri="{BB962C8B-B14F-4D97-AF65-F5344CB8AC3E}">
        <p14:creationId xmlns:p14="http://schemas.microsoft.com/office/powerpoint/2010/main" val="2985208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875068" cy="504056"/>
          </a:xfrm>
        </p:spPr>
        <p:txBody>
          <a:bodyPr/>
          <a:lstStyle/>
          <a:p>
            <a:r>
              <a:rPr lang="es-ES" dirty="0" err="1"/>
              <a:t>Percentage</a:t>
            </a:r>
            <a:r>
              <a:rPr lang="es-ES" dirty="0"/>
              <a:t> of </a:t>
            </a:r>
            <a:r>
              <a:rPr lang="es-ES" dirty="0" err="1"/>
              <a:t>HeSCare</a:t>
            </a:r>
            <a:r>
              <a:rPr lang="es-ES" dirty="0"/>
              <a:t> </a:t>
            </a:r>
            <a:r>
              <a:rPr lang="es-ES" dirty="0" err="1"/>
              <a:t>workers</a:t>
            </a:r>
            <a:r>
              <a:rPr lang="es-ES" dirty="0"/>
              <a:t> </a:t>
            </a:r>
            <a:r>
              <a:rPr lang="es-ES" dirty="0" err="1"/>
              <a:t>reporting</a:t>
            </a:r>
            <a:r>
              <a:rPr lang="es-ES" dirty="0"/>
              <a:t> </a:t>
            </a:r>
            <a:r>
              <a:rPr lang="es-ES" dirty="0" err="1"/>
              <a:t>health</a:t>
            </a:r>
            <a:r>
              <a:rPr lang="es-ES" dirty="0"/>
              <a:t> </a:t>
            </a:r>
            <a:r>
              <a:rPr lang="es-ES" dirty="0" err="1"/>
              <a:t>problems</a:t>
            </a:r>
            <a:r>
              <a:rPr lang="es-ES" dirty="0"/>
              <a:t> </a:t>
            </a:r>
            <a:r>
              <a:rPr lang="es-ES" dirty="0" err="1"/>
              <a:t>over</a:t>
            </a:r>
            <a:r>
              <a:rPr lang="es-ES" dirty="0"/>
              <a:t> </a:t>
            </a:r>
            <a:r>
              <a:rPr lang="es-ES" dirty="0" err="1"/>
              <a:t>the</a:t>
            </a:r>
            <a:r>
              <a:rPr lang="es-ES" dirty="0"/>
              <a:t> </a:t>
            </a:r>
            <a:r>
              <a:rPr lang="es-ES" dirty="0" err="1"/>
              <a:t>last</a:t>
            </a:r>
            <a:r>
              <a:rPr lang="es-ES" dirty="0"/>
              <a:t> 12 </a:t>
            </a:r>
            <a:r>
              <a:rPr lang="es-ES" dirty="0" err="1"/>
              <a:t>months</a:t>
            </a:r>
            <a:r>
              <a:rPr lang="es-ES" dirty="0"/>
              <a:t>, </a:t>
            </a:r>
            <a:r>
              <a:rPr lang="es-ES" sz="1200" dirty="0" err="1"/>
              <a:t>by</a:t>
            </a:r>
            <a:r>
              <a:rPr lang="es-ES" sz="1200" dirty="0"/>
              <a:t> subsector, EU-27, 2021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C60D2CE1-A92B-3AC5-7A6E-124356F9663F}"/>
              </a:ext>
            </a:extLst>
          </p:cNvPr>
          <p:cNvSpPr txBox="1"/>
          <p:nvPr/>
        </p:nvSpPr>
        <p:spPr>
          <a:xfrm>
            <a:off x="1924984" y="3442091"/>
            <a:ext cx="5526614"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CAFE250-0844-5100-18B0-F560546B9F84}"/>
              </a:ext>
            </a:extLst>
          </p:cNvPr>
          <p:cNvPicPr>
            <a:picLocks noChangeAspect="1"/>
          </p:cNvPicPr>
          <p:nvPr/>
        </p:nvPicPr>
        <p:blipFill>
          <a:blip r:embed="rId2"/>
          <a:stretch>
            <a:fillRect/>
          </a:stretch>
        </p:blipFill>
        <p:spPr>
          <a:xfrm>
            <a:off x="1692402" y="1510284"/>
            <a:ext cx="5759196" cy="2122932"/>
          </a:xfrm>
          <a:prstGeom prst="rect">
            <a:avLst/>
          </a:prstGeom>
        </p:spPr>
      </p:pic>
    </p:spTree>
    <p:extLst>
      <p:ext uri="{BB962C8B-B14F-4D97-AF65-F5344CB8AC3E}">
        <p14:creationId xmlns:p14="http://schemas.microsoft.com/office/powerpoint/2010/main" val="3665916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92026"/>
            <a:ext cx="8875068" cy="504056"/>
          </a:xfrm>
        </p:spPr>
        <p:txBody>
          <a:bodyPr/>
          <a:lstStyle/>
          <a:p>
            <a:r>
              <a:rPr lang="es-ES" dirty="0" err="1"/>
              <a:t>Percentage</a:t>
            </a:r>
            <a:r>
              <a:rPr lang="es-ES" dirty="0"/>
              <a:t> of </a:t>
            </a:r>
            <a:r>
              <a:rPr lang="es-ES" dirty="0" err="1"/>
              <a:t>workers</a:t>
            </a:r>
            <a:r>
              <a:rPr lang="es-ES" dirty="0"/>
              <a:t> </a:t>
            </a:r>
            <a:r>
              <a:rPr lang="es-ES" dirty="0" err="1"/>
              <a:t>reporting</a:t>
            </a:r>
            <a:r>
              <a:rPr lang="es-ES" dirty="0"/>
              <a:t> </a:t>
            </a:r>
            <a:r>
              <a:rPr lang="es-ES" dirty="0" err="1"/>
              <a:t>health</a:t>
            </a:r>
            <a:r>
              <a:rPr lang="es-ES" dirty="0"/>
              <a:t> </a:t>
            </a:r>
            <a:r>
              <a:rPr lang="es-ES" dirty="0" err="1"/>
              <a:t>problems</a:t>
            </a:r>
            <a:r>
              <a:rPr lang="es-ES" dirty="0"/>
              <a:t> </a:t>
            </a:r>
            <a:r>
              <a:rPr lang="es-ES" dirty="0" err="1"/>
              <a:t>over</a:t>
            </a:r>
            <a:r>
              <a:rPr lang="es-ES" dirty="0"/>
              <a:t> </a:t>
            </a:r>
            <a:r>
              <a:rPr lang="es-ES" dirty="0" err="1"/>
              <a:t>the</a:t>
            </a:r>
            <a:r>
              <a:rPr lang="es-ES" dirty="0"/>
              <a:t> </a:t>
            </a:r>
            <a:r>
              <a:rPr lang="es-ES" dirty="0" err="1"/>
              <a:t>last</a:t>
            </a:r>
            <a:r>
              <a:rPr lang="es-ES" dirty="0"/>
              <a:t> 12 </a:t>
            </a:r>
            <a:r>
              <a:rPr lang="es-ES" dirty="0" err="1"/>
              <a:t>months</a:t>
            </a:r>
            <a:br>
              <a:rPr lang="es-ES" sz="1400" dirty="0"/>
            </a:br>
            <a:r>
              <a:rPr lang="es-ES" sz="1200" dirty="0" err="1"/>
              <a:t>by</a:t>
            </a:r>
            <a:r>
              <a:rPr lang="es-ES" sz="1200" dirty="0"/>
              <a:t> sector, EU-27, 2021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C60D2CE1-A92B-3AC5-7A6E-124356F9663F}"/>
              </a:ext>
            </a:extLst>
          </p:cNvPr>
          <p:cNvSpPr txBox="1"/>
          <p:nvPr/>
        </p:nvSpPr>
        <p:spPr>
          <a:xfrm>
            <a:off x="1759032" y="4362658"/>
            <a:ext cx="5760640"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workers in the EU-27.</a:t>
            </a:r>
          </a:p>
        </p:txBody>
      </p:sp>
      <p:pic>
        <p:nvPicPr>
          <p:cNvPr id="4" name="Picture 3">
            <a:extLst>
              <a:ext uri="{FF2B5EF4-FFF2-40B4-BE49-F238E27FC236}">
                <a16:creationId xmlns:a16="http://schemas.microsoft.com/office/drawing/2014/main" id="{6D9330CA-85EE-C38F-F7E8-8CB05AC2FACB}"/>
              </a:ext>
            </a:extLst>
          </p:cNvPr>
          <p:cNvPicPr>
            <a:picLocks noChangeAspect="1"/>
          </p:cNvPicPr>
          <p:nvPr/>
        </p:nvPicPr>
        <p:blipFill>
          <a:blip r:embed="rId2"/>
          <a:stretch>
            <a:fillRect/>
          </a:stretch>
        </p:blipFill>
        <p:spPr>
          <a:xfrm>
            <a:off x="1624329" y="1059489"/>
            <a:ext cx="5895343" cy="3268597"/>
          </a:xfrm>
          <a:prstGeom prst="rect">
            <a:avLst/>
          </a:prstGeom>
        </p:spPr>
      </p:pic>
    </p:spTree>
    <p:extLst>
      <p:ext uri="{BB962C8B-B14F-4D97-AF65-F5344CB8AC3E}">
        <p14:creationId xmlns:p14="http://schemas.microsoft.com/office/powerpoint/2010/main" val="1691897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Persons</a:t>
            </a:r>
            <a:r>
              <a:rPr lang="es-ES" dirty="0"/>
              <a:t> </a:t>
            </a:r>
            <a:r>
              <a:rPr lang="es-ES" dirty="0" err="1"/>
              <a:t>reporting</a:t>
            </a:r>
            <a:r>
              <a:rPr lang="es-ES" dirty="0"/>
              <a:t> a </a:t>
            </a:r>
            <a:r>
              <a:rPr lang="es-ES" dirty="0" err="1"/>
              <a:t>work-related</a:t>
            </a:r>
            <a:r>
              <a:rPr lang="es-ES" dirty="0"/>
              <a:t> MSD </a:t>
            </a:r>
            <a:r>
              <a:rPr lang="es-ES" dirty="0" err="1"/>
              <a:t>problem</a:t>
            </a:r>
            <a:r>
              <a:rPr lang="es-ES" dirty="0"/>
              <a:t> </a:t>
            </a:r>
            <a:br>
              <a:rPr lang="es-ES" sz="1600" dirty="0"/>
            </a:br>
            <a:r>
              <a:rPr lang="es-ES" sz="1200" dirty="0" err="1"/>
              <a:t>by</a:t>
            </a:r>
            <a:r>
              <a:rPr lang="es-ES" sz="1200" dirty="0"/>
              <a:t> sector </a:t>
            </a:r>
            <a:r>
              <a:rPr lang="es-ES" sz="1200" dirty="0" err="1"/>
              <a:t>that</a:t>
            </a:r>
            <a:r>
              <a:rPr lang="es-ES" sz="1200" dirty="0"/>
              <a:t> </a:t>
            </a:r>
            <a:r>
              <a:rPr lang="es-ES" sz="1200" dirty="0" err="1"/>
              <a:t>recorded</a:t>
            </a:r>
            <a:r>
              <a:rPr lang="es-ES" sz="1200" dirty="0"/>
              <a:t> more tan 50.000 cases, EU-27, 2020 (%)</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1905114" y="4517925"/>
            <a:ext cx="5763230" cy="72840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EU Labour Force Survey, 2020</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Base: in % of total employed, age group 15-64.</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D2A76C4-1271-9A54-E8A6-22D636C13719}"/>
              </a:ext>
            </a:extLst>
          </p:cNvPr>
          <p:cNvPicPr>
            <a:picLocks noChangeAspect="1"/>
          </p:cNvPicPr>
          <p:nvPr/>
        </p:nvPicPr>
        <p:blipFill>
          <a:blip r:embed="rId2"/>
          <a:stretch>
            <a:fillRect/>
          </a:stretch>
        </p:blipFill>
        <p:spPr>
          <a:xfrm>
            <a:off x="1545074" y="912689"/>
            <a:ext cx="6053853" cy="3603277"/>
          </a:xfrm>
          <a:prstGeom prst="rect">
            <a:avLst/>
          </a:prstGeom>
        </p:spPr>
      </p:pic>
    </p:spTree>
    <p:extLst>
      <p:ext uri="{BB962C8B-B14F-4D97-AF65-F5344CB8AC3E}">
        <p14:creationId xmlns:p14="http://schemas.microsoft.com/office/powerpoint/2010/main" val="3044418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Percentage</a:t>
            </a:r>
            <a:r>
              <a:rPr lang="es-ES" dirty="0"/>
              <a:t> of establishments </a:t>
            </a:r>
            <a:r>
              <a:rPr lang="es-ES" dirty="0" err="1"/>
              <a:t>indicating</a:t>
            </a:r>
            <a:r>
              <a:rPr lang="es-ES" dirty="0"/>
              <a:t> </a:t>
            </a:r>
            <a:r>
              <a:rPr lang="es-ES" dirty="0" err="1"/>
              <a:t>work-related</a:t>
            </a:r>
            <a:r>
              <a:rPr lang="es-ES" dirty="0"/>
              <a:t> stress </a:t>
            </a:r>
            <a:r>
              <a:rPr lang="es-ES" dirty="0" err="1"/>
              <a:t>being</a:t>
            </a:r>
            <a:r>
              <a:rPr lang="es-ES" dirty="0"/>
              <a:t> </a:t>
            </a:r>
            <a:r>
              <a:rPr lang="es-ES" dirty="0" err="1"/>
              <a:t>identified</a:t>
            </a:r>
            <a:br>
              <a:rPr lang="es-ES" dirty="0"/>
            </a:b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123728" y="4517925"/>
            <a:ext cx="4320480"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a:t>
            </a:r>
            <a:r>
              <a:rPr lang="en-GB" sz="900" dirty="0">
                <a:latin typeface="Arial" panose="020B0604020202020204" pitchFamily="34" charset="0"/>
                <a:ea typeface="Times New Roman" panose="02020603050405020304" pitchFamily="18" charset="0"/>
                <a:cs typeface="Times New Roman" panose="02020603050405020304" pitchFamily="18" charset="0"/>
              </a:rPr>
              <a:t>EU-27. </a:t>
            </a:r>
          </a:p>
        </p:txBody>
      </p:sp>
      <p:pic>
        <p:nvPicPr>
          <p:cNvPr id="5" name="Picture 4">
            <a:extLst>
              <a:ext uri="{FF2B5EF4-FFF2-40B4-BE49-F238E27FC236}">
                <a16:creationId xmlns:a16="http://schemas.microsoft.com/office/drawing/2014/main" id="{ADF85F11-369E-4DF9-3D2D-88D9E3765BD1}"/>
              </a:ext>
            </a:extLst>
          </p:cNvPr>
          <p:cNvPicPr>
            <a:picLocks noChangeAspect="1"/>
          </p:cNvPicPr>
          <p:nvPr/>
        </p:nvPicPr>
        <p:blipFill>
          <a:blip r:embed="rId2"/>
          <a:stretch>
            <a:fillRect/>
          </a:stretch>
        </p:blipFill>
        <p:spPr>
          <a:xfrm>
            <a:off x="2741777" y="837000"/>
            <a:ext cx="3660446" cy="3588492"/>
          </a:xfrm>
          <a:prstGeom prst="rect">
            <a:avLst/>
          </a:prstGeom>
        </p:spPr>
      </p:pic>
    </p:spTree>
    <p:extLst>
      <p:ext uri="{BB962C8B-B14F-4D97-AF65-F5344CB8AC3E}">
        <p14:creationId xmlns:p14="http://schemas.microsoft.com/office/powerpoint/2010/main" val="2516575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a:t>
            </a:r>
            <a:r>
              <a:rPr lang="es-ES" dirty="0" err="1"/>
              <a:t>HeSCare</a:t>
            </a:r>
            <a:r>
              <a:rPr lang="es-ES" dirty="0"/>
              <a:t> sector establishments </a:t>
            </a:r>
            <a:r>
              <a:rPr lang="es-ES" dirty="0" err="1"/>
              <a:t>indicating</a:t>
            </a:r>
            <a:r>
              <a:rPr lang="es-ES" dirty="0"/>
              <a:t> </a:t>
            </a:r>
            <a:r>
              <a:rPr lang="es-ES" dirty="0" err="1"/>
              <a:t>work-related</a:t>
            </a:r>
            <a:r>
              <a:rPr lang="es-ES" dirty="0"/>
              <a:t> stress </a:t>
            </a:r>
            <a:r>
              <a:rPr lang="es-ES" dirty="0" err="1"/>
              <a:t>being</a:t>
            </a:r>
            <a:r>
              <a:rPr lang="es-ES" dirty="0"/>
              <a:t> </a:t>
            </a:r>
            <a:r>
              <a:rPr lang="es-ES" dirty="0" err="1"/>
              <a:t>identified</a:t>
            </a:r>
            <a:r>
              <a:rPr lang="es-ES" sz="1600" dirty="0"/>
              <a:t>, </a:t>
            </a:r>
            <a:r>
              <a:rPr lang="es-ES" sz="1200" dirty="0" err="1"/>
              <a:t>by</a:t>
            </a:r>
            <a:r>
              <a:rPr lang="es-ES" sz="1200" dirty="0"/>
              <a:t> sector, EU-27, 2019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4" name="Picture 3">
            <a:extLst>
              <a:ext uri="{FF2B5EF4-FFF2-40B4-BE49-F238E27FC236}">
                <a16:creationId xmlns:a16="http://schemas.microsoft.com/office/drawing/2014/main" id="{B24A482D-67BA-D5F2-D52D-2FAF05529B58}"/>
              </a:ext>
            </a:extLst>
          </p:cNvPr>
          <p:cNvPicPr>
            <a:picLocks noChangeAspect="1"/>
          </p:cNvPicPr>
          <p:nvPr/>
        </p:nvPicPr>
        <p:blipFill>
          <a:blip r:embed="rId2"/>
          <a:stretch>
            <a:fillRect/>
          </a:stretch>
        </p:blipFill>
        <p:spPr>
          <a:xfrm>
            <a:off x="1667004" y="811790"/>
            <a:ext cx="5809992" cy="3419749"/>
          </a:xfrm>
          <a:prstGeom prst="rect">
            <a:avLst/>
          </a:prstGeom>
        </p:spPr>
      </p:pic>
      <p:sp>
        <p:nvSpPr>
          <p:cNvPr id="6" name="TextBox 5">
            <a:extLst>
              <a:ext uri="{FF2B5EF4-FFF2-40B4-BE49-F238E27FC236}">
                <a16:creationId xmlns:a16="http://schemas.microsoft.com/office/drawing/2014/main" id="{72D654CD-F31D-C631-211A-2019AE6454D2}"/>
              </a:ext>
            </a:extLst>
          </p:cNvPr>
          <p:cNvSpPr txBox="1"/>
          <p:nvPr/>
        </p:nvSpPr>
        <p:spPr>
          <a:xfrm>
            <a:off x="1835696" y="4307006"/>
            <a:ext cx="565617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38476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Number</a:t>
            </a:r>
            <a:r>
              <a:rPr lang="es-ES" dirty="0"/>
              <a:t> of </a:t>
            </a:r>
            <a:r>
              <a:rPr lang="es-ES" dirty="0" err="1"/>
              <a:t>persons</a:t>
            </a:r>
            <a:r>
              <a:rPr lang="es-ES" dirty="0"/>
              <a:t> </a:t>
            </a:r>
            <a:r>
              <a:rPr lang="es-ES" dirty="0" err="1"/>
              <a:t>reporting</a:t>
            </a:r>
            <a:r>
              <a:rPr lang="es-ES" dirty="0"/>
              <a:t> </a:t>
            </a:r>
            <a:r>
              <a:rPr lang="es-ES" dirty="0" err="1"/>
              <a:t>work-related</a:t>
            </a:r>
            <a:r>
              <a:rPr lang="es-ES" dirty="0"/>
              <a:t> stress, </a:t>
            </a:r>
            <a:r>
              <a:rPr lang="es-ES" dirty="0" err="1"/>
              <a:t>depression</a:t>
            </a:r>
            <a:r>
              <a:rPr lang="es-ES" dirty="0"/>
              <a:t> </a:t>
            </a:r>
            <a:r>
              <a:rPr lang="es-ES" dirty="0" err="1"/>
              <a:t>or</a:t>
            </a:r>
            <a:r>
              <a:rPr lang="es-ES" dirty="0"/>
              <a:t> </a:t>
            </a:r>
            <a:r>
              <a:rPr lang="es-ES" dirty="0" err="1"/>
              <a:t>anxiety</a:t>
            </a:r>
            <a:br>
              <a:rPr lang="es-ES" sz="1600" dirty="0"/>
            </a:br>
            <a:r>
              <a:rPr lang="es-ES" sz="1200" dirty="0" err="1"/>
              <a:t>by</a:t>
            </a:r>
            <a:r>
              <a:rPr lang="es-ES" sz="1200" dirty="0"/>
              <a:t> sector, EU-27, 2020 (</a:t>
            </a:r>
            <a:r>
              <a:rPr lang="es-ES" sz="1200" dirty="0" err="1"/>
              <a:t>age</a:t>
            </a:r>
            <a:r>
              <a:rPr lang="es-ES" sz="1200" dirty="0"/>
              <a:t> </a:t>
            </a:r>
            <a:r>
              <a:rPr lang="es-ES" sz="1200" dirty="0" err="1"/>
              <a:t>group</a:t>
            </a:r>
            <a:r>
              <a:rPr lang="es-ES" sz="1200" dirty="0"/>
              <a:t> 15-64)</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4283968" y="4379014"/>
            <a:ext cx="316835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EU Labour Force Survey, 2020</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Base: Employed, age group 16-64.</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0F1E55D-7B63-ED2E-DFBD-4E03406D9B0E}"/>
              </a:ext>
            </a:extLst>
          </p:cNvPr>
          <p:cNvPicPr>
            <a:picLocks noChangeAspect="1"/>
          </p:cNvPicPr>
          <p:nvPr/>
        </p:nvPicPr>
        <p:blipFill>
          <a:blip r:embed="rId2"/>
          <a:stretch>
            <a:fillRect/>
          </a:stretch>
        </p:blipFill>
        <p:spPr>
          <a:xfrm>
            <a:off x="1749307" y="883011"/>
            <a:ext cx="5645385" cy="3377477"/>
          </a:xfrm>
          <a:prstGeom prst="rect">
            <a:avLst/>
          </a:prstGeom>
        </p:spPr>
      </p:pic>
    </p:spTree>
    <p:extLst>
      <p:ext uri="{BB962C8B-B14F-4D97-AF65-F5344CB8AC3E}">
        <p14:creationId xmlns:p14="http://schemas.microsoft.com/office/powerpoint/2010/main" val="496754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Number</a:t>
            </a:r>
            <a:r>
              <a:rPr lang="es-ES" dirty="0"/>
              <a:t> of fatal </a:t>
            </a:r>
            <a:r>
              <a:rPr lang="es-ES" dirty="0" err="1"/>
              <a:t>accidents</a:t>
            </a:r>
            <a:r>
              <a:rPr lang="es-ES" dirty="0"/>
              <a:t> at </a:t>
            </a:r>
            <a:r>
              <a:rPr lang="es-ES" dirty="0" err="1"/>
              <a:t>work</a:t>
            </a:r>
            <a:r>
              <a:rPr lang="es-ES" dirty="0"/>
              <a:t> in </a:t>
            </a:r>
            <a:r>
              <a:rPr lang="es-ES" dirty="0" err="1"/>
              <a:t>relation</a:t>
            </a:r>
            <a:r>
              <a:rPr lang="es-ES" dirty="0"/>
              <a:t> </a:t>
            </a:r>
            <a:r>
              <a:rPr lang="es-ES" dirty="0" err="1"/>
              <a:t>to</a:t>
            </a:r>
            <a:r>
              <a:rPr lang="es-ES" dirty="0"/>
              <a:t> </a:t>
            </a:r>
            <a:r>
              <a:rPr lang="es-ES" dirty="0" err="1"/>
              <a:t>all</a:t>
            </a:r>
            <a:r>
              <a:rPr lang="es-ES" dirty="0"/>
              <a:t> </a:t>
            </a:r>
            <a:r>
              <a:rPr lang="es-ES" dirty="0" err="1"/>
              <a:t>the</a:t>
            </a:r>
            <a:r>
              <a:rPr lang="es-ES" dirty="0"/>
              <a:t> </a:t>
            </a:r>
            <a:r>
              <a:rPr lang="es-ES" dirty="0" err="1"/>
              <a:t>sectors</a:t>
            </a:r>
            <a:r>
              <a:rPr lang="es-ES" dirty="0"/>
              <a:t> and </a:t>
            </a:r>
            <a:r>
              <a:rPr lang="es-ES" dirty="0" err="1"/>
              <a:t>the</a:t>
            </a:r>
            <a:r>
              <a:rPr lang="es-ES" dirty="0"/>
              <a:t> </a:t>
            </a:r>
            <a:r>
              <a:rPr lang="es-ES" dirty="0" err="1"/>
              <a:t>HeSCare</a:t>
            </a:r>
            <a:r>
              <a:rPr lang="es-ES" dirty="0"/>
              <a:t> sector and </a:t>
            </a:r>
            <a:r>
              <a:rPr lang="es-ES" dirty="0" err="1"/>
              <a:t>subsectors</a:t>
            </a:r>
            <a:r>
              <a:rPr lang="es-ES" dirty="0"/>
              <a:t>, </a:t>
            </a:r>
            <a:r>
              <a:rPr lang="es-ES" sz="1200" dirty="0"/>
              <a:t>2011-2021</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059E3FAD-A18B-4B49-5341-C60FA211DA6D}"/>
              </a:ext>
            </a:extLst>
          </p:cNvPr>
          <p:cNvSpPr txBox="1"/>
          <p:nvPr/>
        </p:nvSpPr>
        <p:spPr>
          <a:xfrm>
            <a:off x="3095475" y="4452109"/>
            <a:ext cx="5040560" cy="656590"/>
          </a:xfrm>
          <a:prstGeom prst="rect">
            <a:avLst/>
          </a:prstGeom>
          <a:noFill/>
        </p:spPr>
        <p:txBody>
          <a:bodyPr wrap="square">
            <a:spAutoFit/>
          </a:bodyPr>
          <a:lstStyle/>
          <a:p>
            <a:pPr algn="just">
              <a:spcBef>
                <a:spcPts val="400"/>
              </a:spcBef>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latin typeface="Arial" panose="020B0604020202020204" pitchFamily="34" charset="0"/>
                <a:ea typeface="Times New Roman" panose="02020603050405020304" pitchFamily="18" charset="0"/>
                <a:cs typeface="Times New Roman" panose="02020603050405020304" pitchFamily="18" charset="0"/>
              </a:rPr>
              <a:t>, based on European Statistics on Accidents at Work (ESAW), 2023  </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CC0ADE5D-F106-3D1F-BB52-4AD04881BC95}"/>
              </a:ext>
            </a:extLst>
          </p:cNvPr>
          <p:cNvPicPr>
            <a:picLocks noChangeAspect="1"/>
          </p:cNvPicPr>
          <p:nvPr/>
        </p:nvPicPr>
        <p:blipFill>
          <a:blip r:embed="rId2"/>
          <a:stretch>
            <a:fillRect/>
          </a:stretch>
        </p:blipFill>
        <p:spPr>
          <a:xfrm>
            <a:off x="1692402" y="919204"/>
            <a:ext cx="5759196" cy="3846576"/>
          </a:xfrm>
          <a:prstGeom prst="rect">
            <a:avLst/>
          </a:prstGeom>
        </p:spPr>
      </p:pic>
    </p:spTree>
    <p:extLst>
      <p:ext uri="{BB962C8B-B14F-4D97-AF65-F5344CB8AC3E}">
        <p14:creationId xmlns:p14="http://schemas.microsoft.com/office/powerpoint/2010/main" val="2938416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a:t>
            </a:r>
            <a:endParaRPr lang="el-GR" dirty="0"/>
          </a:p>
        </p:txBody>
      </p:sp>
      <p:sp>
        <p:nvSpPr>
          <p:cNvPr id="6" name="Θέση περιεχομένου 2">
            <a:extLst>
              <a:ext uri="{FF2B5EF4-FFF2-40B4-BE49-F238E27FC236}">
                <a16:creationId xmlns:a16="http://schemas.microsoft.com/office/drawing/2014/main" id="{3C938996-FC3A-591F-0E5E-11DEE9C1D87B}"/>
              </a:ext>
            </a:extLst>
          </p:cNvPr>
          <p:cNvSpPr>
            <a:spLocks noGrp="1"/>
          </p:cNvSpPr>
          <p:nvPr>
            <p:ph sz="half" idx="1"/>
          </p:nvPr>
        </p:nvSpPr>
        <p:spPr>
          <a:xfrm>
            <a:off x="467545" y="732267"/>
            <a:ext cx="4032447" cy="3678966"/>
          </a:xfrm>
        </p:spPr>
        <p:txBody>
          <a:bodyPr>
            <a:normAutofit/>
          </a:bodyPr>
          <a:lstStyle/>
          <a:p>
            <a:pPr marL="0" indent="0">
              <a:buNone/>
            </a:pPr>
            <a:r>
              <a:rPr lang="en-GB" sz="1500" b="0" dirty="0"/>
              <a:t>This PPT is based on the following report:</a:t>
            </a:r>
          </a:p>
          <a:p>
            <a:pPr marL="0" indent="0">
              <a:buNone/>
            </a:pPr>
            <a:endParaRPr lang="en-GB" sz="1500" b="0" dirty="0">
              <a:solidFill>
                <a:srgbClr val="FF0000"/>
              </a:solidFill>
            </a:endParaRPr>
          </a:p>
          <a:p>
            <a:pPr marL="189000" lvl="1" indent="0">
              <a:buNone/>
            </a:pPr>
            <a:r>
              <a:rPr lang="en-GB" sz="1500" dirty="0"/>
              <a:t>EU-OSHA, </a:t>
            </a:r>
            <a:r>
              <a:rPr lang="en-GB" sz="1500" i="1" dirty="0"/>
              <a:t>OSH in figures in the health and social care sector </a:t>
            </a:r>
            <a:r>
              <a:rPr lang="en-GB" sz="1500" dirty="0"/>
              <a:t>(Chapter 3), 2024. </a:t>
            </a:r>
          </a:p>
          <a:p>
            <a:pPr marL="189000" lvl="1" indent="0">
              <a:buNone/>
            </a:pPr>
            <a:endParaRPr lang="en-GB" sz="1500" dirty="0"/>
          </a:p>
          <a:p>
            <a:pPr marL="189000" lvl="1" indent="0">
              <a:buNone/>
            </a:pPr>
            <a:r>
              <a:rPr lang="en-GB" sz="1500" dirty="0">
                <a:hlinkClick r:id="rId3"/>
              </a:rPr>
              <a:t>https://osha.europa.eu/en/publications/osh-figures-health-and-social-care-sector</a:t>
            </a:r>
            <a:r>
              <a:rPr lang="en-GB" sz="1500" dirty="0"/>
              <a:t> </a:t>
            </a:r>
          </a:p>
          <a:p>
            <a:pPr marL="0" indent="0">
              <a:buNone/>
            </a:pPr>
            <a:endParaRPr lang="en-GB" sz="1500" dirty="0"/>
          </a:p>
          <a:p>
            <a:pPr marL="0" indent="0">
              <a:buNone/>
            </a:pPr>
            <a:endParaRPr lang="en-GB" sz="1500" dirty="0"/>
          </a:p>
        </p:txBody>
      </p:sp>
      <p:pic>
        <p:nvPicPr>
          <p:cNvPr id="7" name="Picture 6">
            <a:extLst>
              <a:ext uri="{FF2B5EF4-FFF2-40B4-BE49-F238E27FC236}">
                <a16:creationId xmlns:a16="http://schemas.microsoft.com/office/drawing/2014/main" id="{FB60B80A-76DB-8A3D-0029-95594D3E5BB2}"/>
              </a:ext>
            </a:extLst>
          </p:cNvPr>
          <p:cNvPicPr>
            <a:picLocks noChangeAspect="1"/>
          </p:cNvPicPr>
          <p:nvPr/>
        </p:nvPicPr>
        <p:blipFill>
          <a:blip r:embed="rId4"/>
          <a:stretch>
            <a:fillRect/>
          </a:stretch>
        </p:blipFill>
        <p:spPr>
          <a:xfrm>
            <a:off x="5220072" y="309770"/>
            <a:ext cx="3071759" cy="4320000"/>
          </a:xfrm>
          <a:prstGeom prst="rect">
            <a:avLst/>
          </a:prstGeom>
        </p:spPr>
      </p:pic>
    </p:spTree>
    <p:extLst>
      <p:ext uri="{BB962C8B-B14F-4D97-AF65-F5344CB8AC3E}">
        <p14:creationId xmlns:p14="http://schemas.microsoft.com/office/powerpoint/2010/main" val="4184862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Incidence</a:t>
            </a:r>
            <a:r>
              <a:rPr lang="es-ES" dirty="0"/>
              <a:t> </a:t>
            </a:r>
            <a:r>
              <a:rPr lang="es-ES" dirty="0" err="1"/>
              <a:t>rate</a:t>
            </a:r>
            <a:r>
              <a:rPr lang="es-ES" dirty="0"/>
              <a:t> of fatal </a:t>
            </a:r>
            <a:r>
              <a:rPr lang="es-ES" dirty="0" err="1"/>
              <a:t>accidents</a:t>
            </a:r>
            <a:r>
              <a:rPr lang="es-ES" dirty="0"/>
              <a:t> at </a:t>
            </a:r>
            <a:r>
              <a:rPr lang="es-ES" dirty="0" err="1"/>
              <a:t>work</a:t>
            </a:r>
            <a:r>
              <a:rPr lang="es-ES" dirty="0"/>
              <a:t> in </a:t>
            </a:r>
            <a:r>
              <a:rPr lang="es-ES" dirty="0" err="1"/>
              <a:t>relation</a:t>
            </a:r>
            <a:r>
              <a:rPr lang="es-ES" dirty="0"/>
              <a:t> </a:t>
            </a:r>
            <a:r>
              <a:rPr lang="es-ES" dirty="0" err="1"/>
              <a:t>to</a:t>
            </a:r>
            <a:r>
              <a:rPr lang="es-ES" dirty="0"/>
              <a:t> </a:t>
            </a:r>
            <a:r>
              <a:rPr lang="es-ES" dirty="0" err="1"/>
              <a:t>all</a:t>
            </a:r>
            <a:r>
              <a:rPr lang="es-ES" dirty="0"/>
              <a:t> </a:t>
            </a:r>
            <a:r>
              <a:rPr lang="es-ES" dirty="0" err="1"/>
              <a:t>the</a:t>
            </a:r>
            <a:r>
              <a:rPr lang="es-ES" dirty="0"/>
              <a:t> </a:t>
            </a:r>
            <a:r>
              <a:rPr lang="es-ES" dirty="0" err="1"/>
              <a:t>sectors</a:t>
            </a:r>
            <a:r>
              <a:rPr lang="es-ES" dirty="0"/>
              <a:t> and </a:t>
            </a:r>
            <a:r>
              <a:rPr lang="es-ES" dirty="0" err="1"/>
              <a:t>the</a:t>
            </a:r>
            <a:r>
              <a:rPr lang="es-ES" dirty="0"/>
              <a:t> </a:t>
            </a:r>
            <a:r>
              <a:rPr lang="es-ES" dirty="0" err="1"/>
              <a:t>HeSCare</a:t>
            </a:r>
            <a:r>
              <a:rPr lang="es-ES" dirty="0"/>
              <a:t> sector and </a:t>
            </a:r>
            <a:r>
              <a:rPr lang="es-ES" dirty="0" err="1"/>
              <a:t>subsectors</a:t>
            </a:r>
            <a:r>
              <a:rPr lang="es-ES" dirty="0"/>
              <a:t>, </a:t>
            </a:r>
            <a:r>
              <a:rPr lang="es-ES" sz="1200" dirty="0"/>
              <a:t>EU-27, 2011-2021</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627784" y="4348258"/>
            <a:ext cx="5040560" cy="656590"/>
          </a:xfrm>
          <a:prstGeom prst="rect">
            <a:avLst/>
          </a:prstGeom>
          <a:noFill/>
        </p:spPr>
        <p:txBody>
          <a:bodyPr wrap="square">
            <a:spAutoFit/>
          </a:bodyPr>
          <a:lstStyle/>
          <a:p>
            <a:pPr algn="just">
              <a:spcBef>
                <a:spcPts val="400"/>
              </a:spcBef>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latin typeface="Arial" panose="020B0604020202020204" pitchFamily="34" charset="0"/>
                <a:ea typeface="Times New Roman" panose="02020603050405020304" pitchFamily="18" charset="0"/>
                <a:cs typeface="Times New Roman" panose="02020603050405020304" pitchFamily="18" charset="0"/>
              </a:rPr>
              <a:t>, based on European Statistics on Accidents at Work (ESAW), 2023  </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C8DCB7B-9F80-825A-6FF1-30F255D22EB0}"/>
              </a:ext>
            </a:extLst>
          </p:cNvPr>
          <p:cNvPicPr>
            <a:picLocks noChangeAspect="1"/>
          </p:cNvPicPr>
          <p:nvPr/>
        </p:nvPicPr>
        <p:blipFill>
          <a:blip r:embed="rId2"/>
          <a:stretch>
            <a:fillRect/>
          </a:stretch>
        </p:blipFill>
        <p:spPr>
          <a:xfrm>
            <a:off x="2240782" y="1409184"/>
            <a:ext cx="4752528" cy="2863208"/>
          </a:xfrm>
          <a:prstGeom prst="rect">
            <a:avLst/>
          </a:prstGeom>
        </p:spPr>
      </p:pic>
    </p:spTree>
    <p:extLst>
      <p:ext uri="{BB962C8B-B14F-4D97-AF65-F5344CB8AC3E}">
        <p14:creationId xmlns:p14="http://schemas.microsoft.com/office/powerpoint/2010/main" val="3588718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Number</a:t>
            </a:r>
            <a:r>
              <a:rPr lang="es-ES" dirty="0"/>
              <a:t> of non-fatal </a:t>
            </a:r>
            <a:r>
              <a:rPr lang="es-ES" dirty="0" err="1"/>
              <a:t>accidents</a:t>
            </a:r>
            <a:r>
              <a:rPr lang="es-ES" dirty="0"/>
              <a:t> at </a:t>
            </a:r>
            <a:r>
              <a:rPr lang="es-ES" dirty="0" err="1"/>
              <a:t>work</a:t>
            </a:r>
            <a:r>
              <a:rPr lang="es-ES" dirty="0"/>
              <a:t> in </a:t>
            </a:r>
            <a:r>
              <a:rPr lang="es-ES" dirty="0" err="1"/>
              <a:t>the</a:t>
            </a:r>
            <a:r>
              <a:rPr lang="es-ES" dirty="0"/>
              <a:t> </a:t>
            </a:r>
            <a:r>
              <a:rPr lang="es-ES" dirty="0" err="1"/>
              <a:t>HeSCare</a:t>
            </a:r>
            <a:r>
              <a:rPr lang="es-ES" dirty="0"/>
              <a:t> sector</a:t>
            </a:r>
            <a:br>
              <a:rPr lang="es-ES" sz="1600" dirty="0"/>
            </a:br>
            <a:r>
              <a:rPr lang="es-ES" sz="1200" dirty="0" err="1"/>
              <a:t>by</a:t>
            </a:r>
            <a:r>
              <a:rPr lang="es-ES" sz="1200" dirty="0"/>
              <a:t> </a:t>
            </a:r>
            <a:r>
              <a:rPr lang="es-ES" sz="1200" dirty="0" err="1"/>
              <a:t>gender</a:t>
            </a:r>
            <a:r>
              <a:rPr lang="es-ES" sz="1200" dirty="0"/>
              <a:t> and </a:t>
            </a:r>
            <a:r>
              <a:rPr lang="es-ES" sz="1200" dirty="0" err="1"/>
              <a:t>age</a:t>
            </a:r>
            <a:r>
              <a:rPr lang="es-ES" sz="1200" dirty="0"/>
              <a:t> </a:t>
            </a:r>
            <a:r>
              <a:rPr lang="es-ES" sz="1200" dirty="0" err="1"/>
              <a:t>category</a:t>
            </a:r>
            <a:r>
              <a:rPr lang="es-ES" sz="1200" dirty="0"/>
              <a:t>, EU-27, 2021</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059E3FAD-A18B-4B49-5341-C60FA211DA6D}"/>
              </a:ext>
            </a:extLst>
          </p:cNvPr>
          <p:cNvSpPr txBox="1"/>
          <p:nvPr/>
        </p:nvSpPr>
        <p:spPr>
          <a:xfrm>
            <a:off x="2555776" y="4011910"/>
            <a:ext cx="5040560" cy="656590"/>
          </a:xfrm>
          <a:prstGeom prst="rect">
            <a:avLst/>
          </a:prstGeom>
          <a:noFill/>
        </p:spPr>
        <p:txBody>
          <a:bodyPr wrap="square">
            <a:spAutoFit/>
          </a:bodyPr>
          <a:lstStyle/>
          <a:p>
            <a:pPr algn="just">
              <a:spcBef>
                <a:spcPts val="400"/>
              </a:spcBef>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latin typeface="Arial" panose="020B0604020202020204" pitchFamily="34" charset="0"/>
                <a:ea typeface="Times New Roman" panose="02020603050405020304" pitchFamily="18" charset="0"/>
                <a:cs typeface="Times New Roman" panose="02020603050405020304" pitchFamily="18" charset="0"/>
              </a:rPr>
              <a:t>, based on European Statistics on Accidents at Work (ESAW), 2023  </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33F8103-8652-F17F-D4FE-7CD63B6611F5}"/>
              </a:ext>
            </a:extLst>
          </p:cNvPr>
          <p:cNvPicPr>
            <a:picLocks noChangeAspect="1"/>
          </p:cNvPicPr>
          <p:nvPr/>
        </p:nvPicPr>
        <p:blipFill>
          <a:blip r:embed="rId2"/>
          <a:stretch>
            <a:fillRect/>
          </a:stretch>
        </p:blipFill>
        <p:spPr>
          <a:xfrm>
            <a:off x="2324751" y="1131590"/>
            <a:ext cx="4584589" cy="2755631"/>
          </a:xfrm>
          <a:prstGeom prst="rect">
            <a:avLst/>
          </a:prstGeom>
        </p:spPr>
      </p:pic>
    </p:spTree>
    <p:extLst>
      <p:ext uri="{BB962C8B-B14F-4D97-AF65-F5344CB8AC3E}">
        <p14:creationId xmlns:p14="http://schemas.microsoft.com/office/powerpoint/2010/main" val="3787405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Persons</a:t>
            </a:r>
            <a:r>
              <a:rPr lang="es-ES" dirty="0"/>
              <a:t> </a:t>
            </a:r>
            <a:r>
              <a:rPr lang="es-ES" dirty="0" err="1"/>
              <a:t>reporting</a:t>
            </a:r>
            <a:r>
              <a:rPr lang="es-ES" dirty="0"/>
              <a:t> at </a:t>
            </a:r>
            <a:r>
              <a:rPr lang="es-ES" dirty="0" err="1"/>
              <a:t>least</a:t>
            </a:r>
            <a:r>
              <a:rPr lang="es-ES" dirty="0"/>
              <a:t> </a:t>
            </a:r>
            <a:r>
              <a:rPr lang="es-ES" dirty="0" err="1"/>
              <a:t>one</a:t>
            </a:r>
            <a:r>
              <a:rPr lang="es-ES" dirty="0"/>
              <a:t> </a:t>
            </a:r>
            <a:r>
              <a:rPr lang="es-ES" dirty="0" err="1"/>
              <a:t>accident</a:t>
            </a:r>
            <a:r>
              <a:rPr lang="es-ES" dirty="0"/>
              <a:t> at </a:t>
            </a:r>
            <a:r>
              <a:rPr lang="es-ES" dirty="0" err="1"/>
              <a:t>work</a:t>
            </a:r>
            <a:r>
              <a:rPr lang="es-ES" dirty="0"/>
              <a:t>, </a:t>
            </a:r>
            <a:r>
              <a:rPr lang="es-ES" dirty="0" err="1"/>
              <a:t>including</a:t>
            </a:r>
            <a:r>
              <a:rPr lang="es-ES" dirty="0"/>
              <a:t> </a:t>
            </a:r>
            <a:r>
              <a:rPr lang="es-ES" dirty="0" err="1"/>
              <a:t>sectors</a:t>
            </a:r>
            <a:r>
              <a:rPr lang="es-ES" dirty="0"/>
              <a:t> </a:t>
            </a:r>
            <a:r>
              <a:rPr lang="es-ES" dirty="0" err="1"/>
              <a:t>that</a:t>
            </a:r>
            <a:r>
              <a:rPr lang="es-ES" dirty="0"/>
              <a:t> </a:t>
            </a:r>
            <a:r>
              <a:rPr lang="es-ES" dirty="0" err="1"/>
              <a:t>recorded</a:t>
            </a:r>
            <a:r>
              <a:rPr lang="es-ES" dirty="0"/>
              <a:t> more </a:t>
            </a:r>
            <a:r>
              <a:rPr lang="es-ES" dirty="0" err="1"/>
              <a:t>than</a:t>
            </a:r>
            <a:r>
              <a:rPr lang="es-ES" dirty="0"/>
              <a:t> 100.000 cases, </a:t>
            </a:r>
            <a:r>
              <a:rPr lang="es-ES" sz="1200" dirty="0"/>
              <a:t>EU-27, 2020</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4905372" y="4306500"/>
            <a:ext cx="3168352" cy="76431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EU Labour Force Survey, 2020</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Base: Employed, age group 15-64.</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4" name="Chart 3">
            <a:extLst>
              <a:ext uri="{FF2B5EF4-FFF2-40B4-BE49-F238E27FC236}">
                <a16:creationId xmlns:a16="http://schemas.microsoft.com/office/drawing/2014/main" id="{3603314E-07BF-0C1E-0BD4-0F82F8871CEF}"/>
              </a:ext>
            </a:extLst>
          </p:cNvPr>
          <p:cNvGraphicFramePr>
            <a:graphicFrameLocks/>
          </p:cNvGraphicFramePr>
          <p:nvPr>
            <p:extLst>
              <p:ext uri="{D42A27DB-BD31-4B8C-83A1-F6EECF244321}">
                <p14:modId xmlns:p14="http://schemas.microsoft.com/office/powerpoint/2010/main" val="956686392"/>
              </p:ext>
            </p:extLst>
          </p:nvPr>
        </p:nvGraphicFramePr>
        <p:xfrm>
          <a:off x="1097756" y="859631"/>
          <a:ext cx="6948488" cy="34242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449682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Persons</a:t>
            </a:r>
            <a:r>
              <a:rPr lang="es-ES" dirty="0"/>
              <a:t> </a:t>
            </a:r>
            <a:r>
              <a:rPr lang="es-ES" dirty="0" err="1"/>
              <a:t>reporting</a:t>
            </a:r>
            <a:r>
              <a:rPr lang="es-ES" dirty="0"/>
              <a:t> </a:t>
            </a:r>
            <a:r>
              <a:rPr lang="es-ES" dirty="0" err="1"/>
              <a:t>an</a:t>
            </a:r>
            <a:r>
              <a:rPr lang="es-ES" dirty="0"/>
              <a:t> </a:t>
            </a:r>
            <a:r>
              <a:rPr lang="es-ES" dirty="0" err="1"/>
              <a:t>accident</a:t>
            </a:r>
            <a:r>
              <a:rPr lang="es-ES" dirty="0"/>
              <a:t> at </a:t>
            </a:r>
            <a:r>
              <a:rPr lang="es-ES" dirty="0" err="1"/>
              <a:t>work</a:t>
            </a:r>
            <a:r>
              <a:rPr lang="es-ES" dirty="0"/>
              <a:t> </a:t>
            </a:r>
            <a:r>
              <a:rPr lang="es-ES" dirty="0" err="1"/>
              <a:t>resulting</a:t>
            </a:r>
            <a:r>
              <a:rPr lang="es-ES" dirty="0"/>
              <a:t> in time off </a:t>
            </a:r>
            <a:r>
              <a:rPr lang="es-ES" dirty="0" err="1"/>
              <a:t>work</a:t>
            </a:r>
            <a:r>
              <a:rPr lang="es-ES" dirty="0"/>
              <a:t> in </a:t>
            </a:r>
            <a:r>
              <a:rPr lang="es-ES" dirty="0" err="1"/>
              <a:t>the</a:t>
            </a:r>
            <a:r>
              <a:rPr lang="es-ES" dirty="0"/>
              <a:t> </a:t>
            </a:r>
            <a:r>
              <a:rPr lang="es-ES" dirty="0" err="1"/>
              <a:t>HeSCare</a:t>
            </a:r>
            <a:r>
              <a:rPr lang="es-ES" dirty="0"/>
              <a:t> sector, </a:t>
            </a:r>
            <a:r>
              <a:rPr lang="es-ES" sz="1200" dirty="0"/>
              <a:t>EU-27, 2020 (%)</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051721" y="4011910"/>
            <a:ext cx="4812574" cy="76431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EU Labour Force Survey, 2020</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Base: % of total employed that had an accident at work, age group 15-64.</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r">
              <a:spcBef>
                <a:spcPts val="400"/>
              </a:spcBef>
            </a:pP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0F28715-9779-416E-FAB2-56E8FBD43C5A}"/>
              </a:ext>
            </a:extLst>
          </p:cNvPr>
          <p:cNvPicPr>
            <a:picLocks noChangeAspect="1"/>
          </p:cNvPicPr>
          <p:nvPr/>
        </p:nvPicPr>
        <p:blipFill>
          <a:blip r:embed="rId2"/>
          <a:stretch>
            <a:fillRect/>
          </a:stretch>
        </p:blipFill>
        <p:spPr>
          <a:xfrm>
            <a:off x="2279706" y="1193934"/>
            <a:ext cx="4584589" cy="2755631"/>
          </a:xfrm>
          <a:prstGeom prst="rect">
            <a:avLst/>
          </a:prstGeom>
        </p:spPr>
      </p:pic>
    </p:spTree>
    <p:extLst>
      <p:ext uri="{BB962C8B-B14F-4D97-AF65-F5344CB8AC3E}">
        <p14:creationId xmlns:p14="http://schemas.microsoft.com/office/powerpoint/2010/main" val="3886159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Number</a:t>
            </a:r>
            <a:r>
              <a:rPr lang="es-ES" dirty="0"/>
              <a:t> of non-fatal </a:t>
            </a:r>
            <a:r>
              <a:rPr lang="es-ES" dirty="0" err="1"/>
              <a:t>accidents</a:t>
            </a:r>
            <a:r>
              <a:rPr lang="es-ES" dirty="0"/>
              <a:t> at </a:t>
            </a:r>
            <a:r>
              <a:rPr lang="es-ES" dirty="0" err="1"/>
              <a:t>work</a:t>
            </a:r>
            <a:r>
              <a:rPr lang="es-ES" dirty="0"/>
              <a:t> in </a:t>
            </a:r>
            <a:r>
              <a:rPr lang="es-ES" dirty="0" err="1"/>
              <a:t>relation</a:t>
            </a:r>
            <a:r>
              <a:rPr lang="es-ES" dirty="0"/>
              <a:t> </a:t>
            </a:r>
            <a:r>
              <a:rPr lang="es-ES" dirty="0" err="1"/>
              <a:t>to</a:t>
            </a:r>
            <a:r>
              <a:rPr lang="es-ES" dirty="0"/>
              <a:t> </a:t>
            </a:r>
            <a:r>
              <a:rPr lang="es-ES" dirty="0" err="1"/>
              <a:t>all</a:t>
            </a:r>
            <a:r>
              <a:rPr lang="es-ES" dirty="0"/>
              <a:t> </a:t>
            </a:r>
            <a:r>
              <a:rPr lang="es-ES" dirty="0" err="1"/>
              <a:t>the</a:t>
            </a:r>
            <a:r>
              <a:rPr lang="es-ES" dirty="0"/>
              <a:t> </a:t>
            </a:r>
            <a:r>
              <a:rPr lang="es-ES" dirty="0" err="1"/>
              <a:t>sectors</a:t>
            </a:r>
            <a:r>
              <a:rPr lang="es-ES" dirty="0"/>
              <a:t> and </a:t>
            </a:r>
            <a:r>
              <a:rPr lang="es-ES" dirty="0" err="1"/>
              <a:t>the</a:t>
            </a:r>
            <a:r>
              <a:rPr lang="es-ES" dirty="0"/>
              <a:t> </a:t>
            </a:r>
            <a:r>
              <a:rPr lang="es-ES" dirty="0" err="1"/>
              <a:t>HeSCare</a:t>
            </a:r>
            <a:r>
              <a:rPr lang="es-ES" dirty="0"/>
              <a:t> sector and </a:t>
            </a:r>
            <a:r>
              <a:rPr lang="es-ES" dirty="0" err="1"/>
              <a:t>subsectors</a:t>
            </a:r>
            <a:r>
              <a:rPr lang="es-ES" dirty="0"/>
              <a:t>, </a:t>
            </a:r>
            <a:r>
              <a:rPr lang="es-ES" sz="1200" dirty="0"/>
              <a:t>2011-2021</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059E3FAD-A18B-4B49-5341-C60FA211DA6D}"/>
              </a:ext>
            </a:extLst>
          </p:cNvPr>
          <p:cNvSpPr txBox="1"/>
          <p:nvPr/>
        </p:nvSpPr>
        <p:spPr>
          <a:xfrm>
            <a:off x="3095475" y="4196189"/>
            <a:ext cx="5040560" cy="656590"/>
          </a:xfrm>
          <a:prstGeom prst="rect">
            <a:avLst/>
          </a:prstGeom>
          <a:noFill/>
        </p:spPr>
        <p:txBody>
          <a:bodyPr wrap="square">
            <a:spAutoFit/>
          </a:bodyPr>
          <a:lstStyle/>
          <a:p>
            <a:pPr algn="just">
              <a:spcBef>
                <a:spcPts val="400"/>
              </a:spcBef>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latin typeface="Arial" panose="020B0604020202020204" pitchFamily="34" charset="0"/>
                <a:ea typeface="Times New Roman" panose="02020603050405020304" pitchFamily="18" charset="0"/>
                <a:cs typeface="Times New Roman" panose="02020603050405020304" pitchFamily="18" charset="0"/>
              </a:rPr>
              <a:t>, based on European Statistics on Accidents at Work (ESAW), 2023  </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83448E5B-7DDA-C158-C5F8-C3A910CCA80E}"/>
              </a:ext>
            </a:extLst>
          </p:cNvPr>
          <p:cNvPicPr>
            <a:picLocks noChangeAspect="1"/>
          </p:cNvPicPr>
          <p:nvPr/>
        </p:nvPicPr>
        <p:blipFill>
          <a:blip r:embed="rId2"/>
          <a:stretch>
            <a:fillRect/>
          </a:stretch>
        </p:blipFill>
        <p:spPr>
          <a:xfrm>
            <a:off x="1692402" y="797406"/>
            <a:ext cx="5759196" cy="3718560"/>
          </a:xfrm>
          <a:prstGeom prst="rect">
            <a:avLst/>
          </a:prstGeom>
        </p:spPr>
      </p:pic>
    </p:spTree>
    <p:extLst>
      <p:ext uri="{BB962C8B-B14F-4D97-AF65-F5344CB8AC3E}">
        <p14:creationId xmlns:p14="http://schemas.microsoft.com/office/powerpoint/2010/main" val="1885267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Incidence</a:t>
            </a:r>
            <a:r>
              <a:rPr lang="es-ES" dirty="0"/>
              <a:t> </a:t>
            </a:r>
            <a:r>
              <a:rPr lang="es-ES" dirty="0" err="1"/>
              <a:t>rate</a:t>
            </a:r>
            <a:r>
              <a:rPr lang="es-ES" dirty="0"/>
              <a:t> of non-fatal </a:t>
            </a:r>
            <a:r>
              <a:rPr lang="es-ES" dirty="0" err="1"/>
              <a:t>accidents</a:t>
            </a:r>
            <a:r>
              <a:rPr lang="es-ES" dirty="0"/>
              <a:t> at </a:t>
            </a:r>
            <a:r>
              <a:rPr lang="es-ES" dirty="0" err="1"/>
              <a:t>work</a:t>
            </a:r>
            <a:r>
              <a:rPr lang="es-ES" dirty="0"/>
              <a:t> in </a:t>
            </a:r>
            <a:r>
              <a:rPr lang="es-ES" dirty="0" err="1"/>
              <a:t>relation</a:t>
            </a:r>
            <a:r>
              <a:rPr lang="es-ES" dirty="0"/>
              <a:t> </a:t>
            </a:r>
            <a:r>
              <a:rPr lang="es-ES" dirty="0" err="1"/>
              <a:t>to</a:t>
            </a:r>
            <a:r>
              <a:rPr lang="es-ES" dirty="0"/>
              <a:t> </a:t>
            </a:r>
            <a:r>
              <a:rPr lang="es-ES" dirty="0" err="1"/>
              <a:t>the</a:t>
            </a:r>
            <a:r>
              <a:rPr lang="es-ES" dirty="0"/>
              <a:t> total </a:t>
            </a:r>
            <a:r>
              <a:rPr lang="es-ES" dirty="0" err="1"/>
              <a:t>economy</a:t>
            </a:r>
            <a:r>
              <a:rPr lang="es-ES" dirty="0"/>
              <a:t> and </a:t>
            </a:r>
            <a:r>
              <a:rPr lang="es-ES" dirty="0" err="1"/>
              <a:t>the</a:t>
            </a:r>
            <a:r>
              <a:rPr lang="es-ES" dirty="0"/>
              <a:t> </a:t>
            </a:r>
            <a:r>
              <a:rPr lang="es-ES" dirty="0" err="1"/>
              <a:t>HeSCare</a:t>
            </a:r>
            <a:r>
              <a:rPr lang="es-ES" dirty="0"/>
              <a:t> sector and </a:t>
            </a:r>
            <a:r>
              <a:rPr lang="es-ES" dirty="0" err="1"/>
              <a:t>subsectors</a:t>
            </a:r>
            <a:r>
              <a:rPr lang="es-ES" dirty="0"/>
              <a:t>, </a:t>
            </a:r>
            <a:r>
              <a:rPr lang="es-ES" sz="1200" dirty="0"/>
              <a:t>EU-27, 2011-2021</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555776" y="4000286"/>
            <a:ext cx="5040560" cy="656590"/>
          </a:xfrm>
          <a:prstGeom prst="rect">
            <a:avLst/>
          </a:prstGeom>
          <a:noFill/>
        </p:spPr>
        <p:txBody>
          <a:bodyPr wrap="square">
            <a:spAutoFit/>
          </a:bodyPr>
          <a:lstStyle/>
          <a:p>
            <a:pPr algn="just">
              <a:spcBef>
                <a:spcPts val="400"/>
              </a:spcBef>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latin typeface="Arial" panose="020B0604020202020204" pitchFamily="34" charset="0"/>
                <a:ea typeface="Times New Roman" panose="02020603050405020304" pitchFamily="18" charset="0"/>
                <a:cs typeface="Times New Roman" panose="02020603050405020304" pitchFamily="18" charset="0"/>
              </a:rPr>
              <a:t>, based on European Statistics on Accidents at Work (ESAW), 2023  </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E365BCD-1D34-BC14-1670-ED593150A196}"/>
              </a:ext>
            </a:extLst>
          </p:cNvPr>
          <p:cNvPicPr>
            <a:picLocks noChangeAspect="1"/>
          </p:cNvPicPr>
          <p:nvPr/>
        </p:nvPicPr>
        <p:blipFill>
          <a:blip r:embed="rId2"/>
          <a:stretch>
            <a:fillRect/>
          </a:stretch>
        </p:blipFill>
        <p:spPr>
          <a:xfrm>
            <a:off x="2279706" y="1193934"/>
            <a:ext cx="4584589" cy="2755631"/>
          </a:xfrm>
          <a:prstGeom prst="rect">
            <a:avLst/>
          </a:prstGeom>
        </p:spPr>
      </p:pic>
    </p:spTree>
    <p:extLst>
      <p:ext uri="{BB962C8B-B14F-4D97-AF65-F5344CB8AC3E}">
        <p14:creationId xmlns:p14="http://schemas.microsoft.com/office/powerpoint/2010/main" val="42442580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Number</a:t>
            </a:r>
            <a:r>
              <a:rPr lang="es-ES" dirty="0"/>
              <a:t> of </a:t>
            </a:r>
            <a:r>
              <a:rPr lang="es-ES" dirty="0" err="1"/>
              <a:t>accidents</a:t>
            </a:r>
            <a:r>
              <a:rPr lang="es-ES" dirty="0"/>
              <a:t> at </a:t>
            </a:r>
            <a:r>
              <a:rPr lang="es-ES" dirty="0" err="1"/>
              <a:t>work</a:t>
            </a:r>
            <a:r>
              <a:rPr lang="es-ES" dirty="0"/>
              <a:t> (total </a:t>
            </a:r>
            <a:r>
              <a:rPr lang="es-ES" dirty="0" err="1"/>
              <a:t>severity</a:t>
            </a:r>
            <a:r>
              <a:rPr lang="es-ES" dirty="0"/>
              <a:t>) </a:t>
            </a:r>
            <a:r>
              <a:rPr lang="es-ES" dirty="0" err="1"/>
              <a:t>for</a:t>
            </a:r>
            <a:r>
              <a:rPr lang="es-ES" dirty="0"/>
              <a:t> </a:t>
            </a:r>
            <a:r>
              <a:rPr lang="es-ES" dirty="0" err="1"/>
              <a:t>the</a:t>
            </a:r>
            <a:r>
              <a:rPr lang="es-ES" dirty="0"/>
              <a:t> </a:t>
            </a:r>
            <a:r>
              <a:rPr lang="es-ES" dirty="0" err="1"/>
              <a:t>HeSCare</a:t>
            </a:r>
            <a:r>
              <a:rPr lang="es-ES" dirty="0"/>
              <a:t> sector</a:t>
            </a:r>
            <a:br>
              <a:rPr lang="es-ES" sz="1600" dirty="0"/>
            </a:br>
            <a:r>
              <a:rPr lang="es-ES" sz="1200" dirty="0" err="1"/>
              <a:t>by</a:t>
            </a:r>
            <a:r>
              <a:rPr lang="es-ES" sz="1200" dirty="0"/>
              <a:t> </a:t>
            </a:r>
            <a:r>
              <a:rPr lang="es-ES" sz="1200" dirty="0" err="1"/>
              <a:t>type</a:t>
            </a:r>
            <a:r>
              <a:rPr lang="es-ES" sz="1200" dirty="0"/>
              <a:t> of </a:t>
            </a:r>
            <a:r>
              <a:rPr lang="es-ES" sz="1200" dirty="0" err="1"/>
              <a:t>injury</a:t>
            </a:r>
            <a:r>
              <a:rPr lang="es-ES" sz="1200" dirty="0"/>
              <a:t> (</a:t>
            </a:r>
            <a:r>
              <a:rPr lang="es-ES" sz="1200" dirty="0" err="1"/>
              <a:t>selection</a:t>
            </a:r>
            <a:r>
              <a:rPr lang="es-ES" sz="1200" dirty="0"/>
              <a:t> of injuries </a:t>
            </a:r>
            <a:r>
              <a:rPr lang="es-ES" sz="1200" dirty="0" err="1"/>
              <a:t>with</a:t>
            </a:r>
            <a:r>
              <a:rPr lang="es-ES" sz="1200" dirty="0"/>
              <a:t> </a:t>
            </a:r>
            <a:r>
              <a:rPr lang="es-ES" sz="1200" dirty="0" err="1"/>
              <a:t>the</a:t>
            </a:r>
            <a:r>
              <a:rPr lang="es-ES" sz="1200" dirty="0"/>
              <a:t> </a:t>
            </a:r>
            <a:r>
              <a:rPr lang="es-ES" sz="1200" dirty="0" err="1"/>
              <a:t>largest</a:t>
            </a:r>
            <a:r>
              <a:rPr lang="es-ES" sz="1200" dirty="0"/>
              <a:t> </a:t>
            </a:r>
            <a:r>
              <a:rPr lang="es-ES" sz="1200" dirty="0" err="1"/>
              <a:t>increase</a:t>
            </a:r>
            <a:r>
              <a:rPr lang="es-ES" sz="1200" dirty="0"/>
              <a:t> </a:t>
            </a:r>
            <a:r>
              <a:rPr lang="es-ES" sz="1200" dirty="0" err="1"/>
              <a:t>over</a:t>
            </a:r>
            <a:r>
              <a:rPr lang="es-ES" sz="1200" dirty="0"/>
              <a:t> </a:t>
            </a:r>
            <a:r>
              <a:rPr lang="es-ES" sz="1200" dirty="0" err="1"/>
              <a:t>the</a:t>
            </a:r>
            <a:r>
              <a:rPr lang="es-ES" sz="1200" dirty="0"/>
              <a:t> </a:t>
            </a:r>
            <a:r>
              <a:rPr lang="es-ES" sz="1200" dirty="0" err="1"/>
              <a:t>period</a:t>
            </a:r>
            <a:r>
              <a:rPr lang="es-ES" sz="1200" dirty="0"/>
              <a:t> 2011-2021), EU-27</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843808" y="4291424"/>
            <a:ext cx="5040560" cy="656590"/>
          </a:xfrm>
          <a:prstGeom prst="rect">
            <a:avLst/>
          </a:prstGeom>
          <a:noFill/>
        </p:spPr>
        <p:txBody>
          <a:bodyPr wrap="square">
            <a:spAutoFit/>
          </a:bodyPr>
          <a:lstStyle/>
          <a:p>
            <a:pPr algn="just">
              <a:spcBef>
                <a:spcPts val="400"/>
              </a:spcBef>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latin typeface="Arial" panose="020B0604020202020204" pitchFamily="34" charset="0"/>
                <a:ea typeface="Times New Roman" panose="02020603050405020304" pitchFamily="18" charset="0"/>
                <a:cs typeface="Times New Roman" panose="02020603050405020304" pitchFamily="18" charset="0"/>
              </a:rPr>
              <a:t>, based on European Statistics on Accidents at Work (ESAW), 2023  </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FB7C2F4-D450-80DC-F947-37267DBB1D78}"/>
              </a:ext>
            </a:extLst>
          </p:cNvPr>
          <p:cNvPicPr>
            <a:picLocks noChangeAspect="1"/>
          </p:cNvPicPr>
          <p:nvPr/>
        </p:nvPicPr>
        <p:blipFill>
          <a:blip r:embed="rId2"/>
          <a:stretch>
            <a:fillRect/>
          </a:stretch>
        </p:blipFill>
        <p:spPr>
          <a:xfrm>
            <a:off x="1979712" y="1116547"/>
            <a:ext cx="5184576" cy="3168352"/>
          </a:xfrm>
          <a:prstGeom prst="rect">
            <a:avLst/>
          </a:prstGeom>
        </p:spPr>
      </p:pic>
    </p:spTree>
    <p:extLst>
      <p:ext uri="{BB962C8B-B14F-4D97-AF65-F5344CB8AC3E}">
        <p14:creationId xmlns:p14="http://schemas.microsoft.com/office/powerpoint/2010/main" val="1132019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Number</a:t>
            </a:r>
            <a:r>
              <a:rPr lang="es-ES" dirty="0"/>
              <a:t> of </a:t>
            </a:r>
            <a:r>
              <a:rPr lang="es-ES" dirty="0" err="1"/>
              <a:t>accidents</a:t>
            </a:r>
            <a:r>
              <a:rPr lang="es-ES" dirty="0"/>
              <a:t> at </a:t>
            </a:r>
            <a:r>
              <a:rPr lang="es-ES" dirty="0" err="1"/>
              <a:t>work</a:t>
            </a:r>
            <a:r>
              <a:rPr lang="es-ES" dirty="0"/>
              <a:t> </a:t>
            </a:r>
            <a:r>
              <a:rPr lang="es-ES" dirty="0" err="1"/>
              <a:t>by</a:t>
            </a:r>
            <a:r>
              <a:rPr lang="es-ES" dirty="0"/>
              <a:t> </a:t>
            </a:r>
            <a:r>
              <a:rPr lang="es-ES" dirty="0" err="1"/>
              <a:t>days</a:t>
            </a:r>
            <a:r>
              <a:rPr lang="es-ES" dirty="0"/>
              <a:t> </a:t>
            </a:r>
            <a:r>
              <a:rPr lang="es-ES" dirty="0" err="1"/>
              <a:t>lost</a:t>
            </a:r>
            <a:r>
              <a:rPr lang="es-ES" dirty="0"/>
              <a:t> (4 </a:t>
            </a:r>
            <a:r>
              <a:rPr lang="es-ES" dirty="0" err="1"/>
              <a:t>days</a:t>
            </a:r>
            <a:r>
              <a:rPr lang="es-ES" dirty="0"/>
              <a:t> and </a:t>
            </a:r>
            <a:r>
              <a:rPr lang="es-ES" dirty="0" err="1"/>
              <a:t>over</a:t>
            </a:r>
            <a:r>
              <a:rPr lang="es-ES" dirty="0"/>
              <a:t>) in </a:t>
            </a:r>
            <a:r>
              <a:rPr lang="es-ES" dirty="0" err="1"/>
              <a:t>relation</a:t>
            </a:r>
            <a:r>
              <a:rPr lang="es-ES" dirty="0"/>
              <a:t> </a:t>
            </a:r>
            <a:r>
              <a:rPr lang="es-ES" dirty="0" err="1"/>
              <a:t>to</a:t>
            </a:r>
            <a:r>
              <a:rPr lang="es-ES" dirty="0"/>
              <a:t> </a:t>
            </a:r>
            <a:r>
              <a:rPr lang="es-ES" dirty="0" err="1"/>
              <a:t>all</a:t>
            </a:r>
            <a:r>
              <a:rPr lang="es-ES" dirty="0"/>
              <a:t> </a:t>
            </a:r>
            <a:r>
              <a:rPr lang="es-ES" dirty="0" err="1"/>
              <a:t>the</a:t>
            </a:r>
            <a:r>
              <a:rPr lang="es-ES" dirty="0"/>
              <a:t> </a:t>
            </a:r>
            <a:r>
              <a:rPr lang="es-ES" dirty="0" err="1"/>
              <a:t>sectors</a:t>
            </a:r>
            <a:r>
              <a:rPr lang="es-ES" dirty="0"/>
              <a:t> and </a:t>
            </a:r>
            <a:r>
              <a:rPr lang="es-ES" dirty="0" err="1"/>
              <a:t>the</a:t>
            </a:r>
            <a:r>
              <a:rPr lang="es-ES" dirty="0"/>
              <a:t> </a:t>
            </a:r>
            <a:r>
              <a:rPr lang="es-ES" dirty="0" err="1"/>
              <a:t>HeSCare</a:t>
            </a:r>
            <a:r>
              <a:rPr lang="es-ES" dirty="0"/>
              <a:t> sector and </a:t>
            </a:r>
            <a:r>
              <a:rPr lang="es-ES" dirty="0" err="1"/>
              <a:t>subsectors</a:t>
            </a:r>
            <a:r>
              <a:rPr lang="es-ES" dirty="0"/>
              <a:t>, </a:t>
            </a:r>
            <a:r>
              <a:rPr lang="es-ES" sz="1200" dirty="0"/>
              <a:t>EU-27, 2011-2021</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059E3FAD-A18B-4B49-5341-C60FA211DA6D}"/>
              </a:ext>
            </a:extLst>
          </p:cNvPr>
          <p:cNvSpPr txBox="1"/>
          <p:nvPr/>
        </p:nvSpPr>
        <p:spPr>
          <a:xfrm>
            <a:off x="2915816" y="4299942"/>
            <a:ext cx="4896544" cy="656590"/>
          </a:xfrm>
          <a:prstGeom prst="rect">
            <a:avLst/>
          </a:prstGeom>
          <a:noFill/>
        </p:spPr>
        <p:txBody>
          <a:bodyPr wrap="square">
            <a:spAutoFit/>
          </a:bodyPr>
          <a:lstStyle/>
          <a:p>
            <a:pPr algn="just">
              <a:spcBef>
                <a:spcPts val="400"/>
              </a:spcBef>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latin typeface="Arial" panose="020B0604020202020204" pitchFamily="34" charset="0"/>
                <a:ea typeface="Times New Roman" panose="02020603050405020304" pitchFamily="18" charset="0"/>
                <a:cs typeface="Times New Roman" panose="02020603050405020304" pitchFamily="18" charset="0"/>
              </a:rPr>
              <a:t>, based on European Statistics on Accidents at Work (ESAW), 2023  </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5EE2061-950F-AEAA-172C-2A11A66F4F69}"/>
              </a:ext>
            </a:extLst>
          </p:cNvPr>
          <p:cNvPicPr>
            <a:picLocks noChangeAspect="1"/>
          </p:cNvPicPr>
          <p:nvPr/>
        </p:nvPicPr>
        <p:blipFill>
          <a:blip r:embed="rId2"/>
          <a:stretch>
            <a:fillRect/>
          </a:stretch>
        </p:blipFill>
        <p:spPr>
          <a:xfrm>
            <a:off x="1692402" y="853684"/>
            <a:ext cx="5759196" cy="3734290"/>
          </a:xfrm>
          <a:prstGeom prst="rect">
            <a:avLst/>
          </a:prstGeom>
        </p:spPr>
      </p:pic>
    </p:spTree>
    <p:extLst>
      <p:ext uri="{BB962C8B-B14F-4D97-AF65-F5344CB8AC3E}">
        <p14:creationId xmlns:p14="http://schemas.microsoft.com/office/powerpoint/2010/main" val="256204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sz="1600" dirty="0" err="1"/>
              <a:t>Number</a:t>
            </a:r>
            <a:r>
              <a:rPr lang="es-ES" sz="1600" dirty="0"/>
              <a:t> of </a:t>
            </a:r>
            <a:r>
              <a:rPr lang="es-ES" sz="1600" dirty="0" err="1"/>
              <a:t>accidents</a:t>
            </a:r>
            <a:r>
              <a:rPr lang="es-ES" sz="1600" dirty="0"/>
              <a:t> at </a:t>
            </a:r>
            <a:r>
              <a:rPr lang="es-ES" sz="1600" dirty="0" err="1"/>
              <a:t>work</a:t>
            </a:r>
            <a:r>
              <a:rPr lang="es-ES" sz="1600" dirty="0"/>
              <a:t> </a:t>
            </a:r>
            <a:r>
              <a:rPr lang="es-ES" sz="1600" dirty="0" err="1"/>
              <a:t>by</a:t>
            </a:r>
            <a:r>
              <a:rPr lang="es-ES" sz="1600" dirty="0"/>
              <a:t> </a:t>
            </a:r>
            <a:r>
              <a:rPr lang="es-ES" sz="1600" dirty="0" err="1"/>
              <a:t>days</a:t>
            </a:r>
            <a:r>
              <a:rPr lang="es-ES" sz="1600" dirty="0"/>
              <a:t> </a:t>
            </a:r>
            <a:r>
              <a:rPr lang="es-ES" sz="1600" dirty="0" err="1"/>
              <a:t>lost</a:t>
            </a:r>
            <a:r>
              <a:rPr lang="es-ES" sz="1600" dirty="0"/>
              <a:t> (permanente </a:t>
            </a:r>
            <a:r>
              <a:rPr lang="es-ES" sz="1600" dirty="0" err="1"/>
              <a:t>incapacity</a:t>
            </a:r>
            <a:r>
              <a:rPr lang="es-ES" sz="1600" dirty="0"/>
              <a:t> </a:t>
            </a:r>
            <a:r>
              <a:rPr lang="es-ES" sz="1600" dirty="0" err="1"/>
              <a:t>or</a:t>
            </a:r>
            <a:r>
              <a:rPr lang="es-ES" sz="1600" dirty="0"/>
              <a:t> 183 </a:t>
            </a:r>
            <a:r>
              <a:rPr lang="es-ES" sz="1600" dirty="0" err="1"/>
              <a:t>days</a:t>
            </a:r>
            <a:r>
              <a:rPr lang="es-ES" sz="1600" dirty="0"/>
              <a:t> </a:t>
            </a:r>
            <a:r>
              <a:rPr lang="es-ES" sz="1600" dirty="0" err="1"/>
              <a:t>or</a:t>
            </a:r>
            <a:r>
              <a:rPr lang="es-ES" sz="1600" dirty="0"/>
              <a:t> </a:t>
            </a:r>
            <a:r>
              <a:rPr lang="es-ES" sz="1600" dirty="0" err="1"/>
              <a:t>over</a:t>
            </a:r>
            <a:r>
              <a:rPr lang="es-ES" sz="1600" dirty="0"/>
              <a:t>) in </a:t>
            </a:r>
            <a:r>
              <a:rPr lang="es-ES" sz="1600" dirty="0" err="1"/>
              <a:t>relation</a:t>
            </a:r>
            <a:r>
              <a:rPr lang="es-ES" sz="1600" dirty="0"/>
              <a:t> </a:t>
            </a:r>
            <a:r>
              <a:rPr lang="es-ES" sz="1600" dirty="0" err="1"/>
              <a:t>to</a:t>
            </a:r>
            <a:r>
              <a:rPr lang="es-ES" sz="1600" dirty="0"/>
              <a:t> </a:t>
            </a:r>
            <a:r>
              <a:rPr lang="es-ES" sz="1600" dirty="0" err="1"/>
              <a:t>all</a:t>
            </a:r>
            <a:r>
              <a:rPr lang="es-ES" sz="1600" dirty="0"/>
              <a:t> </a:t>
            </a:r>
            <a:r>
              <a:rPr lang="es-ES" sz="1600" dirty="0" err="1"/>
              <a:t>the</a:t>
            </a:r>
            <a:r>
              <a:rPr lang="es-ES" sz="1600" dirty="0"/>
              <a:t> </a:t>
            </a:r>
            <a:r>
              <a:rPr lang="es-ES" sz="1600" dirty="0" err="1"/>
              <a:t>sectors</a:t>
            </a:r>
            <a:r>
              <a:rPr lang="es-ES" sz="1600" dirty="0"/>
              <a:t> and </a:t>
            </a:r>
            <a:r>
              <a:rPr lang="es-ES" sz="1600" dirty="0" err="1"/>
              <a:t>the</a:t>
            </a:r>
            <a:r>
              <a:rPr lang="es-ES" sz="1600" dirty="0"/>
              <a:t> </a:t>
            </a:r>
            <a:r>
              <a:rPr lang="es-ES" sz="1600" dirty="0" err="1"/>
              <a:t>HeSCare</a:t>
            </a:r>
            <a:r>
              <a:rPr lang="es-ES" sz="1600" dirty="0"/>
              <a:t> sector and </a:t>
            </a:r>
            <a:r>
              <a:rPr lang="es-ES" sz="1600" dirty="0" err="1"/>
              <a:t>subsectors</a:t>
            </a:r>
            <a:r>
              <a:rPr lang="es-ES" sz="1600" dirty="0"/>
              <a:t>, </a:t>
            </a:r>
            <a:r>
              <a:rPr lang="es-ES" sz="1200" dirty="0"/>
              <a:t>EU-27, 2011-2021</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059E3FAD-A18B-4B49-5341-C60FA211DA6D}"/>
              </a:ext>
            </a:extLst>
          </p:cNvPr>
          <p:cNvSpPr txBox="1"/>
          <p:nvPr/>
        </p:nvSpPr>
        <p:spPr>
          <a:xfrm>
            <a:off x="3059832" y="4281016"/>
            <a:ext cx="4896544" cy="656590"/>
          </a:xfrm>
          <a:prstGeom prst="rect">
            <a:avLst/>
          </a:prstGeom>
          <a:noFill/>
        </p:spPr>
        <p:txBody>
          <a:bodyPr wrap="square">
            <a:spAutoFit/>
          </a:bodyPr>
          <a:lstStyle/>
          <a:p>
            <a:pPr algn="just">
              <a:spcBef>
                <a:spcPts val="400"/>
              </a:spcBef>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latin typeface="Arial" panose="020B0604020202020204" pitchFamily="34" charset="0"/>
                <a:ea typeface="Times New Roman" panose="02020603050405020304" pitchFamily="18" charset="0"/>
                <a:cs typeface="Times New Roman" panose="02020603050405020304" pitchFamily="18" charset="0"/>
              </a:rPr>
              <a:t>, based on European Statistics on Accidents at Work (ESAW), 2023  </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C59D459-019F-686D-5E1D-0CD724AE3D4D}"/>
              </a:ext>
            </a:extLst>
          </p:cNvPr>
          <p:cNvPicPr>
            <a:picLocks noChangeAspect="1"/>
          </p:cNvPicPr>
          <p:nvPr/>
        </p:nvPicPr>
        <p:blipFill>
          <a:blip r:embed="rId2"/>
          <a:stretch>
            <a:fillRect/>
          </a:stretch>
        </p:blipFill>
        <p:spPr>
          <a:xfrm>
            <a:off x="1692402" y="1046199"/>
            <a:ext cx="5759196" cy="3563112"/>
          </a:xfrm>
          <a:prstGeom prst="rect">
            <a:avLst/>
          </a:prstGeom>
        </p:spPr>
      </p:pic>
    </p:spTree>
    <p:extLst>
      <p:ext uri="{BB962C8B-B14F-4D97-AF65-F5344CB8AC3E}">
        <p14:creationId xmlns:p14="http://schemas.microsoft.com/office/powerpoint/2010/main" val="2674757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a:t>Establishments </a:t>
            </a:r>
            <a:r>
              <a:rPr lang="es-ES" dirty="0" err="1"/>
              <a:t>indicating</a:t>
            </a:r>
            <a:r>
              <a:rPr lang="es-ES" dirty="0"/>
              <a:t> </a:t>
            </a:r>
            <a:r>
              <a:rPr lang="es-ES" dirty="0" err="1"/>
              <a:t>absence</a:t>
            </a:r>
            <a:r>
              <a:rPr lang="es-ES" dirty="0"/>
              <a:t> </a:t>
            </a:r>
            <a:r>
              <a:rPr lang="es-ES" dirty="0" err="1"/>
              <a:t>due</a:t>
            </a:r>
            <a:r>
              <a:rPr lang="es-ES" dirty="0"/>
              <a:t> </a:t>
            </a:r>
            <a:r>
              <a:rPr lang="es-ES" dirty="0" err="1"/>
              <a:t>to</a:t>
            </a:r>
            <a:r>
              <a:rPr lang="es-ES" dirty="0"/>
              <a:t> </a:t>
            </a:r>
            <a:r>
              <a:rPr lang="es-ES" dirty="0" err="1"/>
              <a:t>sickness</a:t>
            </a:r>
            <a:r>
              <a:rPr lang="es-ES" dirty="0"/>
              <a:t> has </a:t>
            </a:r>
            <a:r>
              <a:rPr lang="es-ES" dirty="0" err="1"/>
              <a:t>increased</a:t>
            </a:r>
            <a:r>
              <a:rPr lang="es-ES" dirty="0"/>
              <a:t> </a:t>
            </a:r>
            <a:r>
              <a:rPr lang="es-ES" dirty="0" err="1"/>
              <a:t>over</a:t>
            </a:r>
            <a:r>
              <a:rPr lang="es-ES" dirty="0"/>
              <a:t> </a:t>
            </a:r>
            <a:r>
              <a:rPr lang="es-ES" dirty="0" err="1"/>
              <a:t>the</a:t>
            </a:r>
            <a:r>
              <a:rPr lang="es-ES" dirty="0"/>
              <a:t> </a:t>
            </a:r>
            <a:r>
              <a:rPr lang="es-ES" dirty="0" err="1"/>
              <a:t>past</a:t>
            </a:r>
            <a:r>
              <a:rPr lang="es-ES" dirty="0"/>
              <a:t> 3 </a:t>
            </a:r>
            <a:r>
              <a:rPr lang="es-ES" dirty="0" err="1"/>
              <a:t>years</a:t>
            </a:r>
            <a:r>
              <a:rPr lang="es-ES" dirty="0"/>
              <a:t>, </a:t>
            </a:r>
            <a:r>
              <a:rPr lang="es-ES" sz="1200" dirty="0" err="1"/>
              <a:t>by</a:t>
            </a:r>
            <a:r>
              <a:rPr lang="es-ES" sz="1200" dirty="0"/>
              <a:t> sector, EU-27, 2019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658695" y="4383895"/>
            <a:ext cx="4596032"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a:t>
            </a:r>
            <a:r>
              <a:rPr lang="en-GB" sz="900" dirty="0">
                <a:latin typeface="Arial" panose="020B0604020202020204" pitchFamily="34" charset="0"/>
                <a:ea typeface="Times New Roman" panose="02020603050405020304" pitchFamily="18" charset="0"/>
                <a:cs typeface="Times New Roman" panose="02020603050405020304" pitchFamily="18" charset="0"/>
              </a:rPr>
              <a:t>ESENER-19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a:latin typeface="Arial" panose="020B0604020202020204" pitchFamily="34" charset="0"/>
                <a:ea typeface="Times New Roman" panose="02020603050405020304" pitchFamily="18" charset="0"/>
                <a:cs typeface="Times New Roman" panose="02020603050405020304" pitchFamily="18" charset="0"/>
              </a:rPr>
              <a:t>establishments</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in the EU-27. </a:t>
            </a:r>
          </a:p>
        </p:txBody>
      </p:sp>
      <p:pic>
        <p:nvPicPr>
          <p:cNvPr id="4" name="Picture 3">
            <a:extLst>
              <a:ext uri="{FF2B5EF4-FFF2-40B4-BE49-F238E27FC236}">
                <a16:creationId xmlns:a16="http://schemas.microsoft.com/office/drawing/2014/main" id="{B26FE8F9-F275-CB47-4F24-8265C556A8EA}"/>
              </a:ext>
            </a:extLst>
          </p:cNvPr>
          <p:cNvPicPr>
            <a:picLocks noChangeAspect="1"/>
          </p:cNvPicPr>
          <p:nvPr/>
        </p:nvPicPr>
        <p:blipFill>
          <a:blip r:embed="rId2"/>
          <a:stretch>
            <a:fillRect/>
          </a:stretch>
        </p:blipFill>
        <p:spPr>
          <a:xfrm>
            <a:off x="1910866" y="837000"/>
            <a:ext cx="5322269" cy="3557612"/>
          </a:xfrm>
          <a:prstGeom prst="rect">
            <a:avLst/>
          </a:prstGeom>
        </p:spPr>
      </p:pic>
    </p:spTree>
    <p:extLst>
      <p:ext uri="{BB962C8B-B14F-4D97-AF65-F5344CB8AC3E}">
        <p14:creationId xmlns:p14="http://schemas.microsoft.com/office/powerpoint/2010/main" val="3197387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 related PPTs</a:t>
            </a:r>
            <a:endParaRPr lang="el-GR" dirty="0"/>
          </a:p>
        </p:txBody>
      </p:sp>
      <p:sp>
        <p:nvSpPr>
          <p:cNvPr id="3" name="Θέση περιεχομένου 2">
            <a:extLst>
              <a:ext uri="{FF2B5EF4-FFF2-40B4-BE49-F238E27FC236}">
                <a16:creationId xmlns:a16="http://schemas.microsoft.com/office/drawing/2014/main" id="{1B989CBD-213C-4888-9275-7A5B24794103}"/>
              </a:ext>
            </a:extLst>
          </p:cNvPr>
          <p:cNvSpPr>
            <a:spLocks noGrp="1"/>
          </p:cNvSpPr>
          <p:nvPr>
            <p:ph sz="half" idx="1"/>
          </p:nvPr>
        </p:nvSpPr>
        <p:spPr>
          <a:xfrm>
            <a:off x="233362" y="732267"/>
            <a:ext cx="8677275" cy="3678966"/>
          </a:xfrm>
        </p:spPr>
        <p:txBody>
          <a:bodyPr>
            <a:normAutofit/>
          </a:bodyPr>
          <a:lstStyle/>
          <a:p>
            <a:r>
              <a:rPr lang="en-GB" sz="1500" dirty="0"/>
              <a:t>Characterisation of the </a:t>
            </a:r>
            <a:r>
              <a:rPr lang="en-GB" sz="1500" dirty="0" err="1"/>
              <a:t>HeSCare</a:t>
            </a:r>
            <a:r>
              <a:rPr lang="en-GB" sz="1500" dirty="0"/>
              <a:t> sector </a:t>
            </a:r>
            <a:r>
              <a:rPr lang="en-GB" sz="1000" dirty="0"/>
              <a:t>– PPT 1 </a:t>
            </a:r>
          </a:p>
          <a:p>
            <a:pPr marL="180975" indent="0">
              <a:buNone/>
            </a:pPr>
            <a:r>
              <a:rPr lang="en-GB" sz="1400" b="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hlinkClick r:id="rId3"/>
              </a:rPr>
              <a:t>https://osha.europa.eu/en/publications/characterisation-health-and-social-care-sector</a:t>
            </a:r>
            <a:endParaRPr lang="en-GB" sz="1400" b="0" dirty="0">
              <a:solidFill>
                <a:srgbClr val="000000"/>
              </a:solidFill>
              <a:effectLst/>
              <a:latin typeface="Calibri" panose="020F0502020204030204" pitchFamily="34" charset="0"/>
              <a:ea typeface="Aptos" panose="020B0004020202020204" pitchFamily="34" charset="0"/>
              <a:cs typeface="Calibri" panose="020F0502020204030204" pitchFamily="34" charset="0"/>
            </a:endParaRPr>
          </a:p>
          <a:p>
            <a:endParaRPr lang="en-GB" sz="1000" dirty="0"/>
          </a:p>
          <a:p>
            <a:r>
              <a:rPr lang="en-GB" sz="1500" dirty="0"/>
              <a:t>OSH risks in the </a:t>
            </a:r>
            <a:r>
              <a:rPr lang="en-GB" sz="1500" dirty="0" err="1"/>
              <a:t>HeSCare</a:t>
            </a:r>
            <a:r>
              <a:rPr lang="en-GB" sz="1500" dirty="0"/>
              <a:t> sector </a:t>
            </a:r>
            <a:r>
              <a:rPr lang="en-GB" sz="1000" dirty="0"/>
              <a:t>– PPT 2</a:t>
            </a:r>
            <a:r>
              <a:rPr lang="en-GB" sz="1500" dirty="0"/>
              <a:t> </a:t>
            </a:r>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hlinkClick r:id="rId4"/>
              </a:rPr>
              <a:t>https://osha.europa.eu/en/publications/osh-risks-health-and-social-care-sector</a:t>
            </a:r>
            <a:endParaRPr lang="en-GB" sz="1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189000" lvl="1" indent="0">
              <a:buNone/>
            </a:pPr>
            <a:endParaRPr lang="en-GB" sz="1500" dirty="0"/>
          </a:p>
          <a:p>
            <a:r>
              <a:rPr lang="es-ES" sz="1500" dirty="0"/>
              <a:t>OSH </a:t>
            </a:r>
            <a:r>
              <a:rPr lang="es-ES" sz="1500" dirty="0" err="1"/>
              <a:t>management</a:t>
            </a:r>
            <a:r>
              <a:rPr lang="es-ES" sz="1500" dirty="0"/>
              <a:t> </a:t>
            </a:r>
            <a:r>
              <a:rPr lang="en-GB" sz="1500" dirty="0"/>
              <a:t>in the </a:t>
            </a:r>
            <a:r>
              <a:rPr lang="en-GB" sz="1500" dirty="0" err="1"/>
              <a:t>HeSCare</a:t>
            </a:r>
            <a:r>
              <a:rPr lang="en-GB" sz="1500" dirty="0"/>
              <a:t> sector </a:t>
            </a:r>
            <a:r>
              <a:rPr lang="en-GB" sz="1000" dirty="0"/>
              <a:t>– PPT 4</a:t>
            </a:r>
            <a:r>
              <a:rPr lang="es-ES" sz="1000" dirty="0"/>
              <a:t> </a:t>
            </a:r>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hlinkClick r:id="rId5"/>
              </a:rPr>
              <a:t>https://osha.europa.eu/en/publications/osh-management-health-and-social-care-sector</a:t>
            </a:r>
            <a:endParaRPr lang="en-GB" sz="1400" u="sng" dirty="0">
              <a:solidFill>
                <a:srgbClr val="000000"/>
              </a:solidFill>
              <a:effectLst/>
              <a:latin typeface="Calibri" panose="020F0502020204030204" pitchFamily="34" charset="0"/>
              <a:ea typeface="Times New Roman" panose="02020603050405020304" pitchFamily="18" charset="0"/>
            </a:endParaRPr>
          </a:p>
          <a:p>
            <a:pPr marL="189000" lvl="1" indent="0">
              <a:buNone/>
            </a:pPr>
            <a:endParaRPr lang="es-ES" sz="1400" dirty="0"/>
          </a:p>
          <a:p>
            <a:r>
              <a:rPr lang="es-ES" sz="1500" dirty="0" err="1"/>
              <a:t>Main</a:t>
            </a:r>
            <a:r>
              <a:rPr lang="es-ES" sz="1500" dirty="0"/>
              <a:t> drivers and </a:t>
            </a:r>
            <a:r>
              <a:rPr lang="es-ES" sz="1500" dirty="0" err="1"/>
              <a:t>barriers</a:t>
            </a:r>
            <a:r>
              <a:rPr lang="es-ES" sz="1500" dirty="0"/>
              <a:t> </a:t>
            </a:r>
            <a:r>
              <a:rPr lang="es-ES" sz="1500" dirty="0" err="1"/>
              <a:t>for</a:t>
            </a:r>
            <a:r>
              <a:rPr lang="es-ES" sz="1500" dirty="0"/>
              <a:t> OSH </a:t>
            </a:r>
            <a:r>
              <a:rPr lang="es-ES" sz="1500" dirty="0" err="1"/>
              <a:t>management</a:t>
            </a:r>
            <a:r>
              <a:rPr lang="es-ES" sz="1500" dirty="0"/>
              <a:t> </a:t>
            </a:r>
            <a:r>
              <a:rPr lang="en-GB" sz="1500" dirty="0"/>
              <a:t>in the </a:t>
            </a:r>
            <a:r>
              <a:rPr lang="en-GB" sz="1500" dirty="0" err="1"/>
              <a:t>HeSCare</a:t>
            </a:r>
            <a:r>
              <a:rPr lang="en-GB" sz="1500" dirty="0"/>
              <a:t> sector </a:t>
            </a:r>
            <a:r>
              <a:rPr lang="en-GB" sz="1000" dirty="0"/>
              <a:t>– PPT 5</a:t>
            </a:r>
            <a:r>
              <a:rPr lang="es-ES" sz="1000" dirty="0"/>
              <a:t> </a:t>
            </a:r>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hlinkClick r:id="rId6"/>
              </a:rPr>
              <a:t>https://osha.europa.eu/en/publications/main-drivers-and-barriers-osh-management-health-and-social-care-sector</a:t>
            </a:r>
            <a:endParaRPr lang="en-GB" sz="1400" u="sng"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endParaRPr>
          </a:p>
          <a:p>
            <a:pPr marL="189000" lvl="1" indent="0">
              <a:buNone/>
            </a:pPr>
            <a:endParaRPr lang="en-GB" sz="1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r>
              <a:rPr lang="es-ES" sz="1500" dirty="0" err="1"/>
              <a:t>Worker</a:t>
            </a:r>
            <a:r>
              <a:rPr lang="es-ES" sz="1500" dirty="0"/>
              <a:t> </a:t>
            </a:r>
            <a:r>
              <a:rPr lang="es-ES" sz="1500" dirty="0" err="1"/>
              <a:t>participation</a:t>
            </a:r>
            <a:r>
              <a:rPr lang="es-ES" sz="1500" dirty="0"/>
              <a:t> </a:t>
            </a:r>
            <a:r>
              <a:rPr lang="en-GB" sz="1500" dirty="0"/>
              <a:t>in the </a:t>
            </a:r>
            <a:r>
              <a:rPr lang="en-GB" sz="1500" dirty="0" err="1"/>
              <a:t>HeSCare</a:t>
            </a:r>
            <a:r>
              <a:rPr lang="en-GB" sz="1500" dirty="0"/>
              <a:t> sector </a:t>
            </a:r>
            <a:r>
              <a:rPr lang="en-GB" sz="1000" dirty="0"/>
              <a:t>– PPT 6</a:t>
            </a:r>
            <a:r>
              <a:rPr lang="es-ES" sz="1000" dirty="0"/>
              <a:t> </a:t>
            </a:r>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hlinkClick r:id="rId7"/>
              </a:rPr>
              <a:t>https://osha.europa.eu/en/publications/worker-participation-osh-management-health-and-social-care-sector</a:t>
            </a:r>
            <a:endParaRPr lang="es-ES" sz="1400" dirty="0"/>
          </a:p>
          <a:p>
            <a:pPr marL="0" indent="0">
              <a:buNone/>
            </a:pPr>
            <a:endParaRPr lang="en-GB" sz="1500" dirty="0"/>
          </a:p>
        </p:txBody>
      </p:sp>
    </p:spTree>
    <p:extLst>
      <p:ext uri="{BB962C8B-B14F-4D97-AF65-F5344CB8AC3E}">
        <p14:creationId xmlns:p14="http://schemas.microsoft.com/office/powerpoint/2010/main" val="38026650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9073008" cy="504056"/>
          </a:xfrm>
        </p:spPr>
        <p:txBody>
          <a:bodyPr/>
          <a:lstStyle/>
          <a:p>
            <a:r>
              <a:rPr lang="es-ES" dirty="0" err="1"/>
              <a:t>Percentage</a:t>
            </a:r>
            <a:r>
              <a:rPr lang="es-ES" dirty="0"/>
              <a:t> of </a:t>
            </a:r>
            <a:r>
              <a:rPr lang="es-ES" dirty="0" err="1"/>
              <a:t>workers</a:t>
            </a:r>
            <a:r>
              <a:rPr lang="es-ES" dirty="0"/>
              <a:t> </a:t>
            </a:r>
            <a:r>
              <a:rPr lang="es-ES" dirty="0" err="1"/>
              <a:t>with</a:t>
            </a:r>
            <a:r>
              <a:rPr lang="es-ES" dirty="0"/>
              <a:t> </a:t>
            </a:r>
            <a:r>
              <a:rPr lang="es-ES" dirty="0" err="1"/>
              <a:t>an</a:t>
            </a:r>
            <a:r>
              <a:rPr lang="es-ES" dirty="0"/>
              <a:t> </a:t>
            </a:r>
            <a:r>
              <a:rPr lang="es-ES" dirty="0" err="1"/>
              <a:t>illness</a:t>
            </a:r>
            <a:r>
              <a:rPr lang="es-ES" dirty="0"/>
              <a:t> </a:t>
            </a:r>
            <a:r>
              <a:rPr lang="es-ES" dirty="0" err="1"/>
              <a:t>or</a:t>
            </a:r>
            <a:r>
              <a:rPr lang="es-ES" dirty="0"/>
              <a:t> </a:t>
            </a:r>
            <a:r>
              <a:rPr lang="es-ES" dirty="0" err="1"/>
              <a:t>health</a:t>
            </a:r>
            <a:r>
              <a:rPr lang="es-ES" dirty="0"/>
              <a:t> </a:t>
            </a:r>
            <a:r>
              <a:rPr lang="es-ES" dirty="0" err="1"/>
              <a:t>probrem</a:t>
            </a:r>
            <a:r>
              <a:rPr lang="es-ES" dirty="0"/>
              <a:t> </a:t>
            </a:r>
            <a:r>
              <a:rPr lang="es-ES" dirty="0" err="1"/>
              <a:t>which</a:t>
            </a:r>
            <a:r>
              <a:rPr lang="es-ES" dirty="0"/>
              <a:t> has </a:t>
            </a:r>
            <a:r>
              <a:rPr lang="es-ES" dirty="0" err="1"/>
              <a:t>lasted</a:t>
            </a:r>
            <a:r>
              <a:rPr lang="es-ES" dirty="0"/>
              <a:t>, </a:t>
            </a:r>
            <a:r>
              <a:rPr lang="es-ES" dirty="0" err="1"/>
              <a:t>or</a:t>
            </a:r>
            <a:r>
              <a:rPr lang="es-ES" dirty="0"/>
              <a:t> </a:t>
            </a:r>
            <a:r>
              <a:rPr lang="es-ES" dirty="0" err="1"/>
              <a:t>is</a:t>
            </a:r>
            <a:r>
              <a:rPr lang="es-ES" dirty="0"/>
              <a:t> </a:t>
            </a:r>
            <a:r>
              <a:rPr lang="es-ES" dirty="0" err="1"/>
              <a:t>expected</a:t>
            </a:r>
            <a:r>
              <a:rPr lang="es-ES" dirty="0"/>
              <a:t> </a:t>
            </a:r>
            <a:r>
              <a:rPr lang="es-ES" dirty="0" err="1"/>
              <a:t>to</a:t>
            </a:r>
            <a:r>
              <a:rPr lang="es-ES" dirty="0"/>
              <a:t> </a:t>
            </a:r>
            <a:r>
              <a:rPr lang="es-ES" dirty="0" err="1"/>
              <a:t>last</a:t>
            </a:r>
            <a:r>
              <a:rPr lang="es-ES" dirty="0"/>
              <a:t>, </a:t>
            </a:r>
            <a:r>
              <a:rPr lang="es-ES" dirty="0" err="1"/>
              <a:t>for</a:t>
            </a:r>
            <a:r>
              <a:rPr lang="es-ES" dirty="0"/>
              <a:t> more </a:t>
            </a:r>
            <a:r>
              <a:rPr lang="es-ES" dirty="0" err="1"/>
              <a:t>than</a:t>
            </a:r>
            <a:r>
              <a:rPr lang="es-ES" dirty="0"/>
              <a:t> 6 </a:t>
            </a:r>
            <a:r>
              <a:rPr lang="es-ES" dirty="0" err="1"/>
              <a:t>months</a:t>
            </a:r>
            <a:r>
              <a:rPr lang="es-ES" dirty="0"/>
              <a:t>, </a:t>
            </a:r>
            <a:r>
              <a:rPr lang="es-ES" sz="1200" dirty="0" err="1"/>
              <a:t>by</a:t>
            </a:r>
            <a:r>
              <a:rPr lang="es-ES" sz="1200" dirty="0"/>
              <a:t> sector, EU-27, 2021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915816" y="4424994"/>
            <a:ext cx="4596032" cy="77970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workers in the EU-27.</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154F813A-BDF9-71FF-97CF-E5A8E801DDBC}"/>
              </a:ext>
            </a:extLst>
          </p:cNvPr>
          <p:cNvPicPr>
            <a:picLocks noChangeAspect="1"/>
          </p:cNvPicPr>
          <p:nvPr/>
        </p:nvPicPr>
        <p:blipFill>
          <a:blip r:embed="rId2"/>
          <a:stretch>
            <a:fillRect/>
          </a:stretch>
        </p:blipFill>
        <p:spPr>
          <a:xfrm>
            <a:off x="1709680" y="739743"/>
            <a:ext cx="5724640" cy="3664014"/>
          </a:xfrm>
          <a:prstGeom prst="rect">
            <a:avLst/>
          </a:prstGeom>
        </p:spPr>
      </p:pic>
    </p:spTree>
    <p:extLst>
      <p:ext uri="{BB962C8B-B14F-4D97-AF65-F5344CB8AC3E}">
        <p14:creationId xmlns:p14="http://schemas.microsoft.com/office/powerpoint/2010/main" val="4095596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9073008" cy="504056"/>
          </a:xfrm>
        </p:spPr>
        <p:txBody>
          <a:bodyPr/>
          <a:lstStyle/>
          <a:p>
            <a:r>
              <a:rPr lang="es-ES" sz="1600" dirty="0" err="1"/>
              <a:t>Percentage</a:t>
            </a:r>
            <a:r>
              <a:rPr lang="es-ES" sz="1600" dirty="0"/>
              <a:t> of </a:t>
            </a:r>
            <a:r>
              <a:rPr lang="es-ES" sz="1600" dirty="0" err="1"/>
              <a:t>HeSCare</a:t>
            </a:r>
            <a:r>
              <a:rPr lang="es-ES" sz="1600" dirty="0"/>
              <a:t> </a:t>
            </a:r>
            <a:r>
              <a:rPr lang="es-ES" sz="1600" dirty="0" err="1"/>
              <a:t>workers</a:t>
            </a:r>
            <a:r>
              <a:rPr lang="es-ES" sz="1600" dirty="0"/>
              <a:t> </a:t>
            </a:r>
            <a:r>
              <a:rPr lang="es-ES" sz="1600" dirty="0" err="1"/>
              <a:t>with</a:t>
            </a:r>
            <a:r>
              <a:rPr lang="es-ES" sz="1600" dirty="0"/>
              <a:t> </a:t>
            </a:r>
            <a:r>
              <a:rPr lang="es-ES" sz="1600" dirty="0" err="1"/>
              <a:t>an</a:t>
            </a:r>
            <a:r>
              <a:rPr lang="es-ES" sz="1600" dirty="0"/>
              <a:t> </a:t>
            </a:r>
            <a:r>
              <a:rPr lang="es-ES" sz="1600" dirty="0" err="1"/>
              <a:t>illness</a:t>
            </a:r>
            <a:r>
              <a:rPr lang="es-ES" sz="1600" dirty="0"/>
              <a:t> </a:t>
            </a:r>
            <a:r>
              <a:rPr lang="es-ES" sz="1600" dirty="0" err="1"/>
              <a:t>or</a:t>
            </a:r>
            <a:r>
              <a:rPr lang="es-ES" sz="1600" dirty="0"/>
              <a:t> </a:t>
            </a:r>
            <a:r>
              <a:rPr lang="es-ES" sz="1600" dirty="0" err="1"/>
              <a:t>health</a:t>
            </a:r>
            <a:r>
              <a:rPr lang="es-ES" sz="1600" dirty="0"/>
              <a:t> </a:t>
            </a:r>
            <a:r>
              <a:rPr lang="es-ES" sz="1600" dirty="0" err="1"/>
              <a:t>probrem</a:t>
            </a:r>
            <a:r>
              <a:rPr lang="es-ES" sz="1600" dirty="0"/>
              <a:t> </a:t>
            </a:r>
            <a:r>
              <a:rPr lang="es-ES" sz="1600" dirty="0" err="1"/>
              <a:t>which</a:t>
            </a:r>
            <a:r>
              <a:rPr lang="es-ES" sz="1600" dirty="0"/>
              <a:t> has </a:t>
            </a:r>
            <a:r>
              <a:rPr lang="es-ES" sz="1600" dirty="0" err="1"/>
              <a:t>lasted</a:t>
            </a:r>
            <a:r>
              <a:rPr lang="es-ES" sz="1600" dirty="0"/>
              <a:t>, </a:t>
            </a:r>
            <a:r>
              <a:rPr lang="es-ES" sz="1600" dirty="0" err="1"/>
              <a:t>or</a:t>
            </a:r>
            <a:r>
              <a:rPr lang="es-ES" sz="1600" dirty="0"/>
              <a:t> </a:t>
            </a:r>
            <a:r>
              <a:rPr lang="es-ES" sz="1600" dirty="0" err="1"/>
              <a:t>is</a:t>
            </a:r>
            <a:r>
              <a:rPr lang="es-ES" sz="1600" dirty="0"/>
              <a:t> </a:t>
            </a:r>
            <a:r>
              <a:rPr lang="es-ES" sz="1600" dirty="0" err="1"/>
              <a:t>expected</a:t>
            </a:r>
            <a:r>
              <a:rPr lang="es-ES" sz="1600" dirty="0"/>
              <a:t> </a:t>
            </a:r>
            <a:r>
              <a:rPr lang="es-ES" sz="1600" dirty="0" err="1"/>
              <a:t>to</a:t>
            </a:r>
            <a:r>
              <a:rPr lang="es-ES" sz="1600" dirty="0"/>
              <a:t> </a:t>
            </a:r>
            <a:r>
              <a:rPr lang="es-ES" sz="1600" dirty="0" err="1"/>
              <a:t>last</a:t>
            </a:r>
            <a:r>
              <a:rPr lang="es-ES" sz="1600" dirty="0"/>
              <a:t>, </a:t>
            </a:r>
            <a:r>
              <a:rPr lang="es-ES" sz="1600" dirty="0" err="1"/>
              <a:t>for</a:t>
            </a:r>
            <a:r>
              <a:rPr lang="es-ES" sz="1600" dirty="0"/>
              <a:t> more </a:t>
            </a:r>
            <a:r>
              <a:rPr lang="es-ES" sz="1600" dirty="0" err="1"/>
              <a:t>than</a:t>
            </a:r>
            <a:r>
              <a:rPr lang="es-ES" sz="1600" dirty="0"/>
              <a:t> 6 </a:t>
            </a:r>
            <a:r>
              <a:rPr lang="es-ES" sz="1600" dirty="0" err="1"/>
              <a:t>months</a:t>
            </a:r>
            <a:r>
              <a:rPr lang="es-ES" sz="1600" dirty="0"/>
              <a:t>, </a:t>
            </a:r>
            <a:r>
              <a:rPr lang="es-ES" sz="1200" dirty="0" err="1"/>
              <a:t>by</a:t>
            </a:r>
            <a:r>
              <a:rPr lang="es-ES" sz="1200" dirty="0"/>
              <a:t> subsector, EU-27, 2021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339752" y="4070245"/>
            <a:ext cx="4596032" cy="117468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F660F11-9750-EEF4-2870-057888178174}"/>
              </a:ext>
            </a:extLst>
          </p:cNvPr>
          <p:cNvPicPr>
            <a:picLocks noChangeAspect="1"/>
          </p:cNvPicPr>
          <p:nvPr/>
        </p:nvPicPr>
        <p:blipFill>
          <a:blip r:embed="rId2"/>
          <a:stretch>
            <a:fillRect/>
          </a:stretch>
        </p:blipFill>
        <p:spPr>
          <a:xfrm>
            <a:off x="2279706" y="1083966"/>
            <a:ext cx="4584589" cy="2969009"/>
          </a:xfrm>
          <a:prstGeom prst="rect">
            <a:avLst/>
          </a:prstGeom>
        </p:spPr>
      </p:pic>
    </p:spTree>
    <p:extLst>
      <p:ext uri="{BB962C8B-B14F-4D97-AF65-F5344CB8AC3E}">
        <p14:creationId xmlns:p14="http://schemas.microsoft.com/office/powerpoint/2010/main" val="206053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9073008" cy="504056"/>
          </a:xfrm>
        </p:spPr>
        <p:txBody>
          <a:bodyPr/>
          <a:lstStyle/>
          <a:p>
            <a:r>
              <a:rPr lang="es-ES" dirty="0" err="1"/>
              <a:t>Percentage</a:t>
            </a:r>
            <a:r>
              <a:rPr lang="es-ES" dirty="0"/>
              <a:t> of </a:t>
            </a:r>
            <a:r>
              <a:rPr lang="es-ES" dirty="0" err="1"/>
              <a:t>workers</a:t>
            </a:r>
            <a:r>
              <a:rPr lang="es-ES" dirty="0"/>
              <a:t> </a:t>
            </a:r>
            <a:r>
              <a:rPr lang="es-ES" dirty="0" err="1"/>
              <a:t>reporting</a:t>
            </a:r>
            <a:r>
              <a:rPr lang="es-ES" dirty="0"/>
              <a:t> </a:t>
            </a:r>
            <a:r>
              <a:rPr lang="es-ES" dirty="0" err="1"/>
              <a:t>working</a:t>
            </a:r>
            <a:r>
              <a:rPr lang="es-ES" dirty="0"/>
              <a:t> </a:t>
            </a:r>
            <a:r>
              <a:rPr lang="es-ES" dirty="0" err="1"/>
              <a:t>sick</a:t>
            </a:r>
            <a:r>
              <a:rPr lang="es-ES" dirty="0"/>
              <a:t> </a:t>
            </a:r>
            <a:r>
              <a:rPr lang="es-ES" dirty="0" err="1"/>
              <a:t>over</a:t>
            </a:r>
            <a:r>
              <a:rPr lang="es-ES" dirty="0"/>
              <a:t> </a:t>
            </a:r>
            <a:r>
              <a:rPr lang="es-ES" dirty="0" err="1"/>
              <a:t>the</a:t>
            </a:r>
            <a:r>
              <a:rPr lang="es-ES" dirty="0"/>
              <a:t> 12 </a:t>
            </a:r>
            <a:r>
              <a:rPr lang="es-ES" dirty="0" err="1"/>
              <a:t>months</a:t>
            </a:r>
            <a:br>
              <a:rPr lang="es-ES" sz="1600" dirty="0"/>
            </a:br>
            <a:r>
              <a:rPr lang="es-ES" sz="1200" dirty="0" err="1"/>
              <a:t>by</a:t>
            </a:r>
            <a:r>
              <a:rPr lang="es-ES" sz="1200" dirty="0"/>
              <a:t> sector, EU-27, 2021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915816" y="4378508"/>
            <a:ext cx="4596032" cy="77970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workers in the EU-27.</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A2F08FC-9A9F-A392-CDC3-2D1A5F0603F9}"/>
              </a:ext>
            </a:extLst>
          </p:cNvPr>
          <p:cNvPicPr>
            <a:picLocks noChangeAspect="1"/>
          </p:cNvPicPr>
          <p:nvPr/>
        </p:nvPicPr>
        <p:blipFill>
          <a:blip r:embed="rId2"/>
          <a:stretch>
            <a:fillRect/>
          </a:stretch>
        </p:blipFill>
        <p:spPr>
          <a:xfrm>
            <a:off x="1697487" y="843558"/>
            <a:ext cx="5749026" cy="3528392"/>
          </a:xfrm>
          <a:prstGeom prst="rect">
            <a:avLst/>
          </a:prstGeom>
        </p:spPr>
      </p:pic>
    </p:spTree>
    <p:extLst>
      <p:ext uri="{BB962C8B-B14F-4D97-AF65-F5344CB8AC3E}">
        <p14:creationId xmlns:p14="http://schemas.microsoft.com/office/powerpoint/2010/main" val="42267304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9073008" cy="504056"/>
          </a:xfrm>
        </p:spPr>
        <p:txBody>
          <a:bodyPr/>
          <a:lstStyle/>
          <a:p>
            <a:r>
              <a:rPr lang="es-ES" dirty="0" err="1"/>
              <a:t>Percentage</a:t>
            </a:r>
            <a:r>
              <a:rPr lang="es-ES" dirty="0"/>
              <a:t> of </a:t>
            </a:r>
            <a:r>
              <a:rPr lang="es-ES" dirty="0" err="1"/>
              <a:t>HeSCare</a:t>
            </a:r>
            <a:r>
              <a:rPr lang="es-ES" dirty="0"/>
              <a:t> </a:t>
            </a:r>
            <a:r>
              <a:rPr lang="es-ES" dirty="0" err="1"/>
              <a:t>workers</a:t>
            </a:r>
            <a:r>
              <a:rPr lang="es-ES" dirty="0"/>
              <a:t> </a:t>
            </a:r>
            <a:r>
              <a:rPr lang="es-ES" dirty="0" err="1"/>
              <a:t>reporting</a:t>
            </a:r>
            <a:r>
              <a:rPr lang="es-ES" dirty="0"/>
              <a:t> </a:t>
            </a:r>
            <a:r>
              <a:rPr lang="es-ES" dirty="0" err="1"/>
              <a:t>working</a:t>
            </a:r>
            <a:r>
              <a:rPr lang="es-ES" dirty="0"/>
              <a:t> </a:t>
            </a:r>
            <a:r>
              <a:rPr lang="es-ES" dirty="0" err="1"/>
              <a:t>sick</a:t>
            </a:r>
            <a:r>
              <a:rPr lang="es-ES" dirty="0"/>
              <a:t> </a:t>
            </a:r>
            <a:r>
              <a:rPr lang="es-ES" dirty="0" err="1"/>
              <a:t>over</a:t>
            </a:r>
            <a:r>
              <a:rPr lang="es-ES" dirty="0"/>
              <a:t> </a:t>
            </a:r>
            <a:r>
              <a:rPr lang="es-ES" dirty="0" err="1"/>
              <a:t>the</a:t>
            </a:r>
            <a:r>
              <a:rPr lang="es-ES" dirty="0"/>
              <a:t> 12 </a:t>
            </a:r>
            <a:r>
              <a:rPr lang="es-ES" dirty="0" err="1"/>
              <a:t>months</a:t>
            </a:r>
            <a:br>
              <a:rPr lang="es-ES" sz="1600" dirty="0"/>
            </a:br>
            <a:r>
              <a:rPr lang="es-ES" sz="1200" dirty="0" err="1"/>
              <a:t>by</a:t>
            </a:r>
            <a:r>
              <a:rPr lang="es-ES" sz="1200" dirty="0"/>
              <a:t> country (+ CH and NO), EU-27, 2021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915816" y="4372813"/>
            <a:ext cx="5040560" cy="85151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 Switzerland and Norway.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3F10221-B41E-680C-DE2C-4862392422E8}"/>
              </a:ext>
            </a:extLst>
          </p:cNvPr>
          <p:cNvPicPr>
            <a:picLocks noChangeAspect="1"/>
          </p:cNvPicPr>
          <p:nvPr/>
        </p:nvPicPr>
        <p:blipFill>
          <a:blip r:embed="rId2"/>
          <a:stretch>
            <a:fillRect/>
          </a:stretch>
        </p:blipFill>
        <p:spPr>
          <a:xfrm>
            <a:off x="1215861" y="764129"/>
            <a:ext cx="6712278" cy="3615241"/>
          </a:xfrm>
          <a:prstGeom prst="rect">
            <a:avLst/>
          </a:prstGeom>
        </p:spPr>
      </p:pic>
    </p:spTree>
    <p:extLst>
      <p:ext uri="{BB962C8B-B14F-4D97-AF65-F5344CB8AC3E}">
        <p14:creationId xmlns:p14="http://schemas.microsoft.com/office/powerpoint/2010/main" val="2154145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9073008" cy="504056"/>
          </a:xfrm>
        </p:spPr>
        <p:txBody>
          <a:bodyPr/>
          <a:lstStyle/>
          <a:p>
            <a:r>
              <a:rPr lang="es-ES" dirty="0" err="1"/>
              <a:t>Percentage</a:t>
            </a:r>
            <a:r>
              <a:rPr lang="es-ES" dirty="0"/>
              <a:t> of </a:t>
            </a:r>
            <a:r>
              <a:rPr lang="es-ES" dirty="0" err="1"/>
              <a:t>HeSCare</a:t>
            </a:r>
            <a:r>
              <a:rPr lang="es-ES" dirty="0"/>
              <a:t> </a:t>
            </a:r>
            <a:r>
              <a:rPr lang="es-ES" dirty="0" err="1"/>
              <a:t>workers</a:t>
            </a:r>
            <a:r>
              <a:rPr lang="es-ES" dirty="0"/>
              <a:t> </a:t>
            </a:r>
            <a:r>
              <a:rPr lang="es-ES" dirty="0" err="1"/>
              <a:t>reporting</a:t>
            </a:r>
            <a:r>
              <a:rPr lang="es-ES" dirty="0"/>
              <a:t> </a:t>
            </a:r>
            <a:r>
              <a:rPr lang="es-ES" dirty="0" err="1"/>
              <a:t>working</a:t>
            </a:r>
            <a:r>
              <a:rPr lang="es-ES" dirty="0"/>
              <a:t> </a:t>
            </a:r>
            <a:r>
              <a:rPr lang="es-ES" dirty="0" err="1"/>
              <a:t>sick</a:t>
            </a:r>
            <a:r>
              <a:rPr lang="es-ES" dirty="0"/>
              <a:t> </a:t>
            </a:r>
            <a:r>
              <a:rPr lang="es-ES" dirty="0" err="1"/>
              <a:t>over</a:t>
            </a:r>
            <a:r>
              <a:rPr lang="es-ES" dirty="0"/>
              <a:t> </a:t>
            </a:r>
            <a:r>
              <a:rPr lang="es-ES" dirty="0" err="1"/>
              <a:t>the</a:t>
            </a:r>
            <a:r>
              <a:rPr lang="es-ES" dirty="0"/>
              <a:t> 12 </a:t>
            </a:r>
            <a:r>
              <a:rPr lang="es-ES" dirty="0" err="1"/>
              <a:t>months</a:t>
            </a:r>
            <a:br>
              <a:rPr lang="es-ES" sz="1600" dirty="0"/>
            </a:br>
            <a:r>
              <a:rPr lang="es-ES" sz="1200" dirty="0" err="1"/>
              <a:t>by</a:t>
            </a:r>
            <a:r>
              <a:rPr lang="es-ES" sz="1200" dirty="0"/>
              <a:t> subsector, EU-27, 2021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1679719" y="4025320"/>
            <a:ext cx="5184576" cy="90281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r">
              <a:spcBef>
                <a:spcPts val="400"/>
              </a:spcBef>
            </a:pP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5F300F75-05C5-FDCE-2DD9-14870C7451FB}"/>
              </a:ext>
            </a:extLst>
          </p:cNvPr>
          <p:cNvPicPr>
            <a:picLocks noChangeAspect="1"/>
          </p:cNvPicPr>
          <p:nvPr/>
        </p:nvPicPr>
        <p:blipFill>
          <a:blip r:embed="rId2"/>
          <a:stretch>
            <a:fillRect/>
          </a:stretch>
        </p:blipFill>
        <p:spPr>
          <a:xfrm>
            <a:off x="2279706" y="1193934"/>
            <a:ext cx="4584589" cy="2755631"/>
          </a:xfrm>
          <a:prstGeom prst="rect">
            <a:avLst/>
          </a:prstGeom>
        </p:spPr>
      </p:pic>
    </p:spTree>
    <p:extLst>
      <p:ext uri="{BB962C8B-B14F-4D97-AF65-F5344CB8AC3E}">
        <p14:creationId xmlns:p14="http://schemas.microsoft.com/office/powerpoint/2010/main" val="4055816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9073008" cy="504056"/>
          </a:xfrm>
        </p:spPr>
        <p:txBody>
          <a:bodyPr/>
          <a:lstStyle/>
          <a:p>
            <a:r>
              <a:rPr lang="es-ES" dirty="0" err="1"/>
              <a:t>Percentage</a:t>
            </a:r>
            <a:r>
              <a:rPr lang="es-ES" dirty="0"/>
              <a:t> of </a:t>
            </a:r>
            <a:r>
              <a:rPr lang="es-ES" dirty="0" err="1"/>
              <a:t>HeSCare</a:t>
            </a:r>
            <a:r>
              <a:rPr lang="es-ES" dirty="0"/>
              <a:t> </a:t>
            </a:r>
            <a:r>
              <a:rPr lang="es-ES" dirty="0" err="1"/>
              <a:t>workers</a:t>
            </a:r>
            <a:r>
              <a:rPr lang="es-ES" dirty="0"/>
              <a:t> </a:t>
            </a:r>
            <a:r>
              <a:rPr lang="es-ES" dirty="0" err="1"/>
              <a:t>reporting</a:t>
            </a:r>
            <a:r>
              <a:rPr lang="es-ES" dirty="0"/>
              <a:t> </a:t>
            </a:r>
            <a:r>
              <a:rPr lang="es-ES" dirty="0" err="1"/>
              <a:t>working</a:t>
            </a:r>
            <a:r>
              <a:rPr lang="es-ES" dirty="0"/>
              <a:t> </a:t>
            </a:r>
            <a:r>
              <a:rPr lang="es-ES" dirty="0" err="1"/>
              <a:t>sick</a:t>
            </a:r>
            <a:r>
              <a:rPr lang="es-ES" dirty="0"/>
              <a:t> </a:t>
            </a:r>
            <a:r>
              <a:rPr lang="es-ES" dirty="0" err="1"/>
              <a:t>over</a:t>
            </a:r>
            <a:r>
              <a:rPr lang="es-ES" dirty="0"/>
              <a:t> </a:t>
            </a:r>
            <a:r>
              <a:rPr lang="es-ES" dirty="0" err="1"/>
              <a:t>the</a:t>
            </a:r>
            <a:r>
              <a:rPr lang="es-ES" dirty="0"/>
              <a:t> 12 </a:t>
            </a:r>
            <a:r>
              <a:rPr lang="es-ES" dirty="0" err="1"/>
              <a:t>months</a:t>
            </a:r>
            <a:br>
              <a:rPr lang="es-ES" dirty="0"/>
            </a:br>
            <a:r>
              <a:rPr lang="es-ES" sz="1200" dirty="0" err="1"/>
              <a:t>by</a:t>
            </a:r>
            <a:r>
              <a:rPr lang="es-ES" sz="1200" dirty="0"/>
              <a:t> </a:t>
            </a:r>
            <a:r>
              <a:rPr lang="es-ES" sz="1200" dirty="0" err="1"/>
              <a:t>gender</a:t>
            </a:r>
            <a:r>
              <a:rPr lang="es-ES" sz="1200" dirty="0"/>
              <a:t>, EU-27, 2021 (% </a:t>
            </a:r>
            <a:r>
              <a:rPr lang="es-ES" sz="1200" dirty="0" err="1"/>
              <a:t>indicating</a:t>
            </a:r>
            <a:r>
              <a:rPr lang="es-ES" sz="1200" dirty="0"/>
              <a:t> yes)</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1763688" y="4124429"/>
            <a:ext cx="5184576" cy="85151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8CC9078-63E2-2738-AA31-EF79C30FB277}"/>
              </a:ext>
            </a:extLst>
          </p:cNvPr>
          <p:cNvPicPr>
            <a:picLocks noChangeAspect="1"/>
          </p:cNvPicPr>
          <p:nvPr/>
        </p:nvPicPr>
        <p:blipFill>
          <a:blip r:embed="rId2"/>
          <a:stretch>
            <a:fillRect/>
          </a:stretch>
        </p:blipFill>
        <p:spPr>
          <a:xfrm>
            <a:off x="2279706" y="1087245"/>
            <a:ext cx="4584589" cy="2969009"/>
          </a:xfrm>
          <a:prstGeom prst="rect">
            <a:avLst/>
          </a:prstGeom>
        </p:spPr>
      </p:pic>
    </p:spTree>
    <p:extLst>
      <p:ext uri="{BB962C8B-B14F-4D97-AF65-F5344CB8AC3E}">
        <p14:creationId xmlns:p14="http://schemas.microsoft.com/office/powerpoint/2010/main" val="34709013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8813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B62B0E-315E-37C2-D38E-09047BF3AFC2}"/>
              </a:ext>
            </a:extLst>
          </p:cNvPr>
          <p:cNvSpPr txBox="1"/>
          <p:nvPr/>
        </p:nvSpPr>
        <p:spPr>
          <a:xfrm>
            <a:off x="597146" y="1003731"/>
            <a:ext cx="7863286" cy="3724096"/>
          </a:xfrm>
          <a:prstGeom prst="rect">
            <a:avLst/>
          </a:prstGeom>
          <a:noFill/>
        </p:spPr>
        <p:txBody>
          <a:bodyPr wrap="square" rtlCol="0">
            <a:spAutoFit/>
          </a:bodyPr>
          <a:lstStyle/>
          <a:p>
            <a:pPr indent="-635" eaLnBrk="0" hangingPunct="0">
              <a:spcBef>
                <a:spcPts val="370"/>
              </a:spcBef>
            </a:pPr>
            <a:r>
              <a:rPr lang="en-GB" sz="1100" b="1" kern="0" spc="-5" dirty="0">
                <a:solidFill>
                  <a:srgbClr val="003399"/>
                </a:solidFill>
                <a:effectLst/>
                <a:latin typeface="Arial" panose="020B0604020202020204" pitchFamily="34" charset="0"/>
                <a:ea typeface="SimSun" panose="02010600030101010101" pitchFamily="2" charset="-122"/>
              </a:rPr>
              <a:t>Authors</a:t>
            </a:r>
            <a:r>
              <a:rPr lang="en-GB" sz="1100" kern="0" spc="-5" dirty="0">
                <a:solidFill>
                  <a:srgbClr val="003399"/>
                </a:solidFill>
                <a:effectLst/>
                <a:latin typeface="Arial" panose="020B0604020202020204" pitchFamily="34" charset="0"/>
                <a:ea typeface="SimSun" panose="02010600030101010101" pitchFamily="2" charset="-122"/>
              </a:rPr>
              <a:t>:</a:t>
            </a:r>
            <a:r>
              <a:rPr lang="en-GB" sz="1100" kern="0" spc="-50" dirty="0">
                <a:solidFill>
                  <a:srgbClr val="003399"/>
                </a:solidFill>
                <a:effectLst/>
                <a:latin typeface="Arial" panose="020B0604020202020204" pitchFamily="34" charset="0"/>
                <a:ea typeface="SimSun" panose="02010600030101010101" pitchFamily="2" charset="-122"/>
              </a:rPr>
              <a:t> Paul </a:t>
            </a:r>
            <a:r>
              <a:rPr lang="en-GB" sz="1100" kern="0" spc="-50" dirty="0" err="1">
                <a:solidFill>
                  <a:srgbClr val="003399"/>
                </a:solidFill>
                <a:effectLst/>
                <a:latin typeface="Arial" panose="020B0604020202020204" pitchFamily="34" charset="0"/>
                <a:ea typeface="SimSun" panose="02010600030101010101" pitchFamily="2" charset="-122"/>
              </a:rPr>
              <a:t>Vroonhof</a:t>
            </a:r>
            <a:r>
              <a:rPr lang="en-GB" sz="1100" kern="0" spc="-50" dirty="0">
                <a:solidFill>
                  <a:srgbClr val="003399"/>
                </a:solidFill>
                <a:effectLst/>
                <a:latin typeface="Arial" panose="020B0604020202020204" pitchFamily="34" charset="0"/>
                <a:ea typeface="SimSun" panose="02010600030101010101" pitchFamily="2" charset="-122"/>
              </a:rPr>
              <a:t>, Martin Clarke, Jacqueline </a:t>
            </a:r>
            <a:r>
              <a:rPr lang="en-GB" sz="1100" kern="0" spc="-50" dirty="0" err="1">
                <a:solidFill>
                  <a:srgbClr val="003399"/>
                </a:solidFill>
                <a:effectLst/>
                <a:latin typeface="Arial" panose="020B0604020202020204" pitchFamily="34" charset="0"/>
                <a:ea typeface="SimSun" panose="02010600030101010101" pitchFamily="2" charset="-122"/>
              </a:rPr>
              <a:t>Snijders</a:t>
            </a:r>
            <a:r>
              <a:rPr lang="en-GB" sz="1100" kern="0" spc="-50" dirty="0">
                <a:solidFill>
                  <a:srgbClr val="003399"/>
                </a:solidFill>
                <a:effectLst/>
                <a:latin typeface="Arial" panose="020B0604020202020204" pitchFamily="34" charset="0"/>
                <a:ea typeface="SimSun" panose="02010600030101010101" pitchFamily="2" charset="-122"/>
              </a:rPr>
              <a:t>, Jan de Kok, Marijke </a:t>
            </a:r>
            <a:r>
              <a:rPr lang="en-GB" sz="1100" kern="0" spc="-50" dirty="0" err="1">
                <a:solidFill>
                  <a:srgbClr val="003399"/>
                </a:solidFill>
                <a:effectLst/>
                <a:latin typeface="Arial" panose="020B0604020202020204" pitchFamily="34" charset="0"/>
                <a:ea typeface="SimSun" panose="02010600030101010101" pitchFamily="2" charset="-122"/>
              </a:rPr>
              <a:t>Beulen</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Panteia</a:t>
            </a:r>
            <a:r>
              <a:rPr lang="en-GB" sz="1100" kern="0" spc="-50" dirty="0">
                <a:solidFill>
                  <a:srgbClr val="003399"/>
                </a:solidFill>
                <a:effectLst/>
                <a:latin typeface="Arial" panose="020B0604020202020204" pitchFamily="34" charset="0"/>
                <a:ea typeface="SimSun" panose="02010600030101010101" pitchFamily="2" charset="-122"/>
              </a:rPr>
              <a:t>), Peter van </a:t>
            </a:r>
            <a:r>
              <a:rPr lang="en-GB" sz="1100" kern="0" spc="-50" dirty="0" err="1">
                <a:solidFill>
                  <a:srgbClr val="003399"/>
                </a:solidFill>
                <a:effectLst/>
                <a:latin typeface="Arial" panose="020B0604020202020204" pitchFamily="34" charset="0"/>
                <a:ea typeface="SimSun" panose="02010600030101010101" pitchFamily="2" charset="-122"/>
              </a:rPr>
              <a:t>Scheijndel</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Pim</a:t>
            </a:r>
            <a:r>
              <a:rPr lang="en-GB" sz="1100" kern="0" spc="-50" dirty="0">
                <a:solidFill>
                  <a:srgbClr val="003399"/>
                </a:solidFill>
                <a:effectLst/>
                <a:latin typeface="Arial" panose="020B0604020202020204" pitchFamily="34" charset="0"/>
                <a:ea typeface="SimSun" panose="02010600030101010101" pitchFamily="2" charset="-122"/>
              </a:rPr>
              <a:t> van </a:t>
            </a:r>
            <a:r>
              <a:rPr lang="en-GB" sz="1100" kern="0" spc="-50" dirty="0" err="1">
                <a:solidFill>
                  <a:srgbClr val="003399"/>
                </a:solidFill>
                <a:effectLst/>
                <a:latin typeface="Arial" panose="020B0604020202020204" pitchFamily="34" charset="0"/>
                <a:ea typeface="SimSun" panose="02010600030101010101" pitchFamily="2" charset="-122"/>
              </a:rPr>
              <a:t>Dorst</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vhp</a:t>
            </a:r>
            <a:r>
              <a:rPr lang="en-GB" sz="1100" kern="0" spc="-50" dirty="0">
                <a:solidFill>
                  <a:srgbClr val="003399"/>
                </a:solidFill>
                <a:effectLst/>
                <a:latin typeface="Arial" panose="020B0604020202020204" pitchFamily="34" charset="0"/>
                <a:ea typeface="SimSun" panose="02010600030101010101" pitchFamily="2" charset="-122"/>
              </a:rPr>
              <a:t> Human Performance), </a:t>
            </a:r>
            <a:r>
              <a:rPr lang="en-GB" sz="1100" kern="0" spc="-50" dirty="0" err="1">
                <a:solidFill>
                  <a:srgbClr val="003399"/>
                </a:solidFill>
                <a:effectLst/>
                <a:latin typeface="Arial" panose="020B0604020202020204" pitchFamily="34" charset="0"/>
                <a:ea typeface="SimSun" panose="02010600030101010101" pitchFamily="2" charset="-122"/>
              </a:rPr>
              <a:t>Iñigo</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Isusi</a:t>
            </a:r>
            <a:r>
              <a:rPr lang="en-GB" sz="1100" kern="0" spc="-50" dirty="0">
                <a:solidFill>
                  <a:srgbClr val="003399"/>
                </a:solidFill>
                <a:effectLst/>
                <a:latin typeface="Arial" panose="020B0604020202020204" pitchFamily="34" charset="0"/>
                <a:ea typeface="SimSun" panose="02010600030101010101" pitchFamily="2" charset="-122"/>
              </a:rPr>
              <a:t>, Jessica Duran (IKEI Research and Consultancy), </a:t>
            </a:r>
            <a:r>
              <a:rPr lang="en-GB" sz="1100" kern="0" spc="-50" dirty="0" err="1">
                <a:solidFill>
                  <a:srgbClr val="003399"/>
                </a:solidFill>
                <a:effectLst/>
                <a:latin typeface="Arial" panose="020B0604020202020204" pitchFamily="34" charset="0"/>
                <a:ea typeface="SimSun" panose="02010600030101010101" pitchFamily="2" charset="-122"/>
              </a:rPr>
              <a:t>Swenneke</a:t>
            </a:r>
            <a:r>
              <a:rPr lang="en-GB" sz="1100" kern="0" spc="-50" dirty="0">
                <a:solidFill>
                  <a:srgbClr val="003399"/>
                </a:solidFill>
                <a:effectLst/>
                <a:latin typeface="Arial" panose="020B0604020202020204" pitchFamily="34" charset="0"/>
                <a:ea typeface="SimSun" panose="02010600030101010101" pitchFamily="2" charset="-122"/>
              </a:rPr>
              <a:t> van den Heuvel (TNO).</a:t>
            </a:r>
            <a:endParaRPr lang="en-GB" sz="1100" kern="0" dirty="0">
              <a:solidFill>
                <a:srgbClr val="003399"/>
              </a:solidFill>
              <a:effectLst/>
              <a:latin typeface="Arial" panose="020B0604020202020204" pitchFamily="34" charset="0"/>
              <a:ea typeface="SimSun" panose="02010600030101010101" pitchFamily="2" charset="-122"/>
            </a:endParaRPr>
          </a:p>
          <a:p>
            <a:pPr eaLnBrk="0" hangingPunct="0">
              <a:spcBef>
                <a:spcPts val="600"/>
              </a:spcBef>
            </a:pPr>
            <a:endParaRPr lang="en-GB" sz="1100" kern="0" dirty="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r>
              <a:rPr lang="en-GB" sz="1100" b="1" kern="0" spc="-5" dirty="0">
                <a:solidFill>
                  <a:srgbClr val="003399"/>
                </a:solidFill>
                <a:latin typeface="Arial" panose="020B0604020202020204" pitchFamily="34" charset="0"/>
                <a:ea typeface="SimSun" panose="02010600030101010101" pitchFamily="2" charset="-122"/>
              </a:rPr>
              <a:t>Project management: </a:t>
            </a:r>
            <a:r>
              <a:rPr lang="en-GB" sz="1100" kern="0" spc="-50" dirty="0">
                <a:solidFill>
                  <a:srgbClr val="003399"/>
                </a:solidFill>
                <a:effectLst/>
                <a:latin typeface="Arial" panose="020B0604020202020204" pitchFamily="34" charset="0"/>
                <a:ea typeface="SimSun" panose="02010600030101010101" pitchFamily="2" charset="-122"/>
              </a:rPr>
              <a:t>Lorenzo </a:t>
            </a:r>
            <a:r>
              <a:rPr lang="en-GB" sz="1100" kern="0" spc="-50" dirty="0" err="1">
                <a:solidFill>
                  <a:srgbClr val="003399"/>
                </a:solidFill>
                <a:effectLst/>
                <a:latin typeface="Arial" panose="020B0604020202020204" pitchFamily="34" charset="0"/>
                <a:ea typeface="SimSun" panose="02010600030101010101" pitchFamily="2" charset="-122"/>
              </a:rPr>
              <a:t>Munar</a:t>
            </a:r>
            <a:r>
              <a:rPr lang="en-GB" sz="1100" kern="0" spc="-50" dirty="0">
                <a:solidFill>
                  <a:srgbClr val="003399"/>
                </a:solidFill>
                <a:effectLst/>
                <a:latin typeface="Arial" panose="020B0604020202020204" pitchFamily="34" charset="0"/>
                <a:ea typeface="SimSun" panose="02010600030101010101" pitchFamily="2" charset="-122"/>
              </a:rPr>
              <a:t>, Kate Palmer – European Agency for Safety and Health at Work (EU-OSHA).</a:t>
            </a: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endParaRPr lang="en-GB" sz="1100" kern="0" spc="-5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Neither the European Agency for Safety and Health at Work nor any person acting on behalf of the Agency is responsible for the use that might be made of the following information.</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 European Agency for Safety and Health at Work, 2024</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Reproduction is authorised provided the source is acknowledged.</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For any use or reproduction of photos or other material that is not under the copyright of the European Agency for Safety and Health at Work, permission must be sought directly from the copyright holders.</a:t>
            </a:r>
          </a:p>
          <a:p>
            <a:pPr indent="-635" eaLnBrk="0" hangingPunct="0">
              <a:spcBef>
                <a:spcPts val="600"/>
              </a:spcBef>
            </a:pPr>
            <a:endParaRPr lang="en-GB" sz="1100" dirty="0">
              <a:solidFill>
                <a:srgbClr val="003399"/>
              </a:solidFill>
              <a:effectLst/>
              <a:latin typeface="Arial" panose="020B0604020202020204" pitchFamily="34" charset="0"/>
              <a:ea typeface="SimSun" panose="02010600030101010101" pitchFamily="2" charset="-122"/>
            </a:endParaRPr>
          </a:p>
          <a:p>
            <a:endParaRPr lang="en-GB" dirty="0"/>
          </a:p>
        </p:txBody>
      </p:sp>
    </p:spTree>
    <p:extLst>
      <p:ext uri="{BB962C8B-B14F-4D97-AF65-F5344CB8AC3E}">
        <p14:creationId xmlns:p14="http://schemas.microsoft.com/office/powerpoint/2010/main" val="2073210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 data sources / surveys</a:t>
            </a:r>
            <a:endParaRPr lang="el-GR" dirty="0"/>
          </a:p>
        </p:txBody>
      </p:sp>
      <p:sp>
        <p:nvSpPr>
          <p:cNvPr id="3" name="Θέση περιεχομένου 2">
            <a:extLst>
              <a:ext uri="{FF2B5EF4-FFF2-40B4-BE49-F238E27FC236}">
                <a16:creationId xmlns:a16="http://schemas.microsoft.com/office/drawing/2014/main" id="{1B989CBD-213C-4888-9275-7A5B24794103}"/>
              </a:ext>
            </a:extLst>
          </p:cNvPr>
          <p:cNvSpPr>
            <a:spLocks noGrp="1"/>
          </p:cNvSpPr>
          <p:nvPr>
            <p:ph sz="half" idx="1"/>
          </p:nvPr>
        </p:nvSpPr>
        <p:spPr>
          <a:xfrm>
            <a:off x="233362" y="732267"/>
            <a:ext cx="8677275" cy="3678966"/>
          </a:xfrm>
        </p:spPr>
        <p:txBody>
          <a:bodyPr>
            <a:normAutofit/>
          </a:bodyPr>
          <a:lstStyle/>
          <a:p>
            <a:r>
              <a:rPr lang="en-GB" sz="1800" b="0" dirty="0">
                <a:effectLst/>
                <a:latin typeface="Arial" panose="020B0604020202020204" pitchFamily="34" charset="0"/>
                <a:ea typeface="SimSun" panose="02010600030101010101" pitchFamily="2" charset="-122"/>
                <a:cs typeface="Arial" panose="020B0604020202020204" pitchFamily="34" charset="0"/>
              </a:rPr>
              <a:t>European Survey of Enterprises on New and Emerging Risks (ESENER)</a:t>
            </a:r>
          </a:p>
          <a:p>
            <a:r>
              <a:rPr lang="en-GB" sz="1800" b="0" dirty="0">
                <a:effectLst/>
                <a:latin typeface="Arial" panose="020B0604020202020204" pitchFamily="34" charset="0"/>
                <a:ea typeface="SimSun" panose="02010600030101010101" pitchFamily="2" charset="-122"/>
                <a:cs typeface="Arial" panose="020B0604020202020204" pitchFamily="34" charset="0"/>
              </a:rPr>
              <a:t>European Working Conditions Telephone Survey (EWCTS)</a:t>
            </a:r>
          </a:p>
          <a:p>
            <a:r>
              <a:rPr lang="fr-BE" sz="1800" b="0" dirty="0">
                <a:effectLst/>
                <a:latin typeface="Arial" panose="020B0604020202020204" pitchFamily="34" charset="0"/>
                <a:ea typeface="SimSun" panose="02010600030101010101" pitchFamily="2" charset="-122"/>
                <a:cs typeface="Arial" panose="020B0604020202020204" pitchFamily="34" charset="0"/>
              </a:rPr>
              <a:t>EU Labour Force Survey (LFS) </a:t>
            </a:r>
          </a:p>
          <a:p>
            <a:r>
              <a:rPr lang="en-GB" sz="1800" b="0" dirty="0">
                <a:effectLst/>
                <a:latin typeface="Arial" panose="020B0604020202020204" pitchFamily="34" charset="0"/>
                <a:ea typeface="SimSun" panose="02010600030101010101" pitchFamily="2" charset="-122"/>
                <a:cs typeface="Arial" panose="020B0604020202020204" pitchFamily="34" charset="0"/>
              </a:rPr>
              <a:t>EU-OSHA – OSH Pulse survey 2022 </a:t>
            </a:r>
          </a:p>
          <a:p>
            <a:r>
              <a:rPr lang="en-GB" sz="1800" b="0" dirty="0">
                <a:effectLst/>
                <a:latin typeface="Arial" panose="020B0604020202020204" pitchFamily="34" charset="0"/>
                <a:ea typeface="SimSun" panose="02010600030101010101" pitchFamily="2" charset="-122"/>
                <a:cs typeface="Arial" panose="020B0604020202020204" pitchFamily="34" charset="0"/>
              </a:rPr>
              <a:t>European Statistics on Accidents at Work (ESAW)</a:t>
            </a:r>
          </a:p>
          <a:p>
            <a:endParaRPr lang="en-GB" sz="1800" dirty="0">
              <a:effectLst/>
              <a:latin typeface="Arial" panose="020B0604020202020204" pitchFamily="34" charset="0"/>
              <a:ea typeface="SimSun" panose="02010600030101010101" pitchFamily="2" charset="-122"/>
              <a:cs typeface="Arial" panose="020B0604020202020204" pitchFamily="34" charset="0"/>
            </a:endParaRPr>
          </a:p>
          <a:p>
            <a:pPr marL="0" indent="0">
              <a:buNone/>
            </a:pPr>
            <a:endParaRPr lang="en-GB" sz="1500" dirty="0"/>
          </a:p>
        </p:txBody>
      </p:sp>
    </p:spTree>
    <p:extLst>
      <p:ext uri="{BB962C8B-B14F-4D97-AF65-F5344CB8AC3E}">
        <p14:creationId xmlns:p14="http://schemas.microsoft.com/office/powerpoint/2010/main" val="975734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07504" y="149026"/>
            <a:ext cx="9289158" cy="367200"/>
          </a:xfrm>
        </p:spPr>
        <p:txBody>
          <a:bodyPr/>
          <a:lstStyle/>
          <a:p>
            <a:r>
              <a:rPr lang="en-GB" dirty="0">
                <a:effectLst/>
                <a:latin typeface="Arial" panose="020B0604020202020204" pitchFamily="34" charset="0"/>
                <a:ea typeface="SimSun" panose="02010600030101010101" pitchFamily="2" charset="-122"/>
              </a:rPr>
              <a:t>Main subsectors comprising health and social care (</a:t>
            </a:r>
            <a:r>
              <a:rPr lang="en-GB" dirty="0" err="1">
                <a:effectLst/>
                <a:latin typeface="Arial" panose="020B0604020202020204" pitchFamily="34" charset="0"/>
                <a:ea typeface="SimSun" panose="02010600030101010101" pitchFamily="2" charset="-122"/>
              </a:rPr>
              <a:t>HeSCare</a:t>
            </a:r>
            <a:r>
              <a:rPr lang="en-GB" dirty="0">
                <a:effectLst/>
                <a:latin typeface="Arial" panose="020B0604020202020204" pitchFamily="34" charset="0"/>
                <a:ea typeface="SimSun" panose="02010600030101010101" pitchFamily="2" charset="-122"/>
              </a:rPr>
              <a:t>) activities </a:t>
            </a:r>
            <a:br>
              <a:rPr lang="en-GB" sz="1800" dirty="0">
                <a:effectLst/>
                <a:latin typeface="Arial" panose="020B0604020202020204" pitchFamily="34" charset="0"/>
                <a:ea typeface="SimSun" panose="02010600030101010101" pitchFamily="2" charset="-122"/>
              </a:rPr>
            </a:br>
            <a:r>
              <a:rPr lang="en-GB" sz="1200" dirty="0">
                <a:effectLst/>
                <a:latin typeface="Arial" panose="020B0604020202020204" pitchFamily="34" charset="0"/>
                <a:ea typeface="SimSun" panose="02010600030101010101" pitchFamily="2" charset="-122"/>
              </a:rPr>
              <a:t>(NACE rev 2)</a:t>
            </a:r>
            <a:endParaRPr lang="el-GR" sz="1200" dirty="0"/>
          </a:p>
        </p:txBody>
      </p:sp>
      <p:pic>
        <p:nvPicPr>
          <p:cNvPr id="7" name="Content Placeholder 6">
            <a:extLst>
              <a:ext uri="{FF2B5EF4-FFF2-40B4-BE49-F238E27FC236}">
                <a16:creationId xmlns:a16="http://schemas.microsoft.com/office/drawing/2014/main" id="{6908900B-8C31-251A-D448-C38827E61F9C}"/>
              </a:ext>
            </a:extLst>
          </p:cNvPr>
          <p:cNvPicPr>
            <a:picLocks noGrp="1" noChangeAspect="1"/>
          </p:cNvPicPr>
          <p:nvPr>
            <p:ph sz="half" idx="1"/>
          </p:nvPr>
        </p:nvPicPr>
        <p:blipFill>
          <a:blip r:embed="rId3"/>
          <a:stretch>
            <a:fillRect/>
          </a:stretch>
        </p:blipFill>
        <p:spPr>
          <a:xfrm>
            <a:off x="2002210" y="1015082"/>
            <a:ext cx="5139581" cy="3644900"/>
          </a:xfrm>
          <a:prstGeom prst="rect">
            <a:avLst/>
          </a:prstGeom>
        </p:spPr>
      </p:pic>
      <p:sp>
        <p:nvSpPr>
          <p:cNvPr id="6" name="TextBox 5">
            <a:extLst>
              <a:ext uri="{FF2B5EF4-FFF2-40B4-BE49-F238E27FC236}">
                <a16:creationId xmlns:a16="http://schemas.microsoft.com/office/drawing/2014/main" id="{A58725F9-FC3D-5A17-8026-56D69B57E8B2}"/>
              </a:ext>
            </a:extLst>
          </p:cNvPr>
          <p:cNvSpPr txBox="1"/>
          <p:nvPr/>
        </p:nvSpPr>
        <p:spPr>
          <a:xfrm>
            <a:off x="1983977" y="4393823"/>
            <a:ext cx="5216154" cy="482183"/>
          </a:xfrm>
          <a:prstGeom prst="rect">
            <a:avLst/>
          </a:prstGeom>
          <a:noFill/>
        </p:spPr>
        <p:txBody>
          <a:bodyPr wrap="square">
            <a:spAutoFit/>
          </a:bodyPr>
          <a:lstStyle/>
          <a:p>
            <a:pPr algn="r">
              <a:spcBef>
                <a:spcPts val="400"/>
              </a:spcBef>
            </a:pPr>
            <a:r>
              <a:rPr lang="fr-BE"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a:effectLst/>
                <a:latin typeface="Arial" panose="020B0604020202020204" pitchFamily="34" charset="0"/>
                <a:ea typeface="SimSun" panose="02010600030101010101" pitchFamily="2" charset="-122"/>
                <a:cs typeface="Arial" panose="020B0604020202020204" pitchFamily="34" charset="0"/>
              </a:rPr>
              <a:t>Eurostat’s NACE classification</a:t>
            </a:r>
          </a:p>
          <a:p>
            <a:pPr algn="just">
              <a:spcBef>
                <a:spcPts val="400"/>
              </a:spcBef>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6651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568952" cy="504056"/>
          </a:xfrm>
        </p:spPr>
        <p:txBody>
          <a:bodyPr/>
          <a:lstStyle/>
          <a:p>
            <a:r>
              <a:rPr lang="es-ES" dirty="0" err="1"/>
              <a:t>Percentage</a:t>
            </a:r>
            <a:r>
              <a:rPr lang="es-ES" dirty="0"/>
              <a:t> of </a:t>
            </a:r>
            <a:r>
              <a:rPr lang="es-ES" dirty="0" err="1"/>
              <a:t>workers</a:t>
            </a:r>
            <a:r>
              <a:rPr lang="es-ES" dirty="0"/>
              <a:t> </a:t>
            </a:r>
            <a:r>
              <a:rPr lang="es-ES" dirty="0" err="1"/>
              <a:t>reporting</a:t>
            </a:r>
            <a:r>
              <a:rPr lang="es-ES" dirty="0"/>
              <a:t> </a:t>
            </a:r>
            <a:r>
              <a:rPr lang="es-ES" dirty="0" err="1"/>
              <a:t>that</a:t>
            </a:r>
            <a:r>
              <a:rPr lang="es-ES" dirty="0"/>
              <a:t> </a:t>
            </a:r>
            <a:r>
              <a:rPr lang="es-ES" dirty="0" err="1"/>
              <a:t>their</a:t>
            </a:r>
            <a:r>
              <a:rPr lang="es-ES" dirty="0"/>
              <a:t> </a:t>
            </a:r>
            <a:r>
              <a:rPr lang="es-ES" dirty="0" err="1"/>
              <a:t>health</a:t>
            </a:r>
            <a:r>
              <a:rPr lang="es-ES" dirty="0"/>
              <a:t> </a:t>
            </a:r>
            <a:r>
              <a:rPr lang="es-ES" dirty="0" err="1"/>
              <a:t>or</a:t>
            </a:r>
            <a:r>
              <a:rPr lang="es-ES" dirty="0"/>
              <a:t> safety </a:t>
            </a:r>
            <a:r>
              <a:rPr lang="es-ES" dirty="0" err="1"/>
              <a:t>is</a:t>
            </a:r>
            <a:r>
              <a:rPr lang="es-ES" dirty="0"/>
              <a:t> at </a:t>
            </a:r>
            <a:r>
              <a:rPr lang="es-ES" dirty="0" err="1"/>
              <a:t>risk</a:t>
            </a:r>
            <a:r>
              <a:rPr lang="es-ES" dirty="0"/>
              <a:t> </a:t>
            </a:r>
            <a:r>
              <a:rPr lang="es-ES" dirty="0" err="1"/>
              <a:t>because</a:t>
            </a:r>
            <a:r>
              <a:rPr lang="es-ES" dirty="0"/>
              <a:t> </a:t>
            </a:r>
            <a:r>
              <a:rPr lang="es-ES" dirty="0" err="1"/>
              <a:t>of</a:t>
            </a:r>
            <a:r>
              <a:rPr lang="es-ES" dirty="0"/>
              <a:t> </a:t>
            </a:r>
            <a:r>
              <a:rPr lang="es-ES" dirty="0" err="1"/>
              <a:t>work</a:t>
            </a:r>
            <a:r>
              <a:rPr lang="es-ES" dirty="0"/>
              <a:t> </a:t>
            </a:r>
            <a:r>
              <a:rPr lang="es-ES" sz="1200" dirty="0" err="1"/>
              <a:t>by</a:t>
            </a:r>
            <a:r>
              <a:rPr lang="es-ES" sz="1200" dirty="0"/>
              <a:t> sector, EU-27, 2021 (%)</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2051720" y="4443958"/>
            <a:ext cx="4596032" cy="77970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workers in the EU-27.</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3B56813-D760-858D-3402-BC8EE14E16CB}"/>
              </a:ext>
            </a:extLst>
          </p:cNvPr>
          <p:cNvPicPr>
            <a:picLocks noChangeAspect="1"/>
          </p:cNvPicPr>
          <p:nvPr/>
        </p:nvPicPr>
        <p:blipFill>
          <a:blip r:embed="rId2"/>
          <a:stretch>
            <a:fillRect/>
          </a:stretch>
        </p:blipFill>
        <p:spPr>
          <a:xfrm>
            <a:off x="2502426" y="837000"/>
            <a:ext cx="4139148" cy="3600400"/>
          </a:xfrm>
          <a:prstGeom prst="rect">
            <a:avLst/>
          </a:prstGeom>
        </p:spPr>
      </p:pic>
    </p:spTree>
    <p:extLst>
      <p:ext uri="{BB962C8B-B14F-4D97-AF65-F5344CB8AC3E}">
        <p14:creationId xmlns:p14="http://schemas.microsoft.com/office/powerpoint/2010/main" val="638182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964614" cy="367200"/>
          </a:xfrm>
        </p:spPr>
        <p:txBody>
          <a:bodyPr/>
          <a:lstStyle/>
          <a:p>
            <a:r>
              <a:rPr lang="es-ES" dirty="0" err="1"/>
              <a:t>Percentage</a:t>
            </a:r>
            <a:r>
              <a:rPr lang="es-ES" dirty="0"/>
              <a:t> of </a:t>
            </a:r>
            <a:r>
              <a:rPr lang="es-ES" dirty="0" err="1"/>
              <a:t>HeSCare</a:t>
            </a:r>
            <a:r>
              <a:rPr lang="es-ES" dirty="0"/>
              <a:t> </a:t>
            </a:r>
            <a:r>
              <a:rPr lang="es-ES" dirty="0" err="1"/>
              <a:t>workers</a:t>
            </a:r>
            <a:r>
              <a:rPr lang="es-ES" dirty="0"/>
              <a:t> </a:t>
            </a:r>
            <a:r>
              <a:rPr lang="es-ES" dirty="0" err="1"/>
              <a:t>reporting</a:t>
            </a:r>
            <a:r>
              <a:rPr lang="es-ES" dirty="0"/>
              <a:t> </a:t>
            </a:r>
            <a:r>
              <a:rPr lang="es-ES" dirty="0" err="1"/>
              <a:t>that</a:t>
            </a:r>
            <a:r>
              <a:rPr lang="es-ES" dirty="0"/>
              <a:t> </a:t>
            </a:r>
            <a:r>
              <a:rPr lang="es-ES" dirty="0" err="1"/>
              <a:t>their</a:t>
            </a:r>
            <a:r>
              <a:rPr lang="es-ES" dirty="0"/>
              <a:t> </a:t>
            </a:r>
            <a:r>
              <a:rPr lang="es-ES" dirty="0" err="1"/>
              <a:t>health</a:t>
            </a:r>
            <a:r>
              <a:rPr lang="es-ES" dirty="0"/>
              <a:t> </a:t>
            </a:r>
            <a:r>
              <a:rPr lang="es-ES" dirty="0" err="1"/>
              <a:t>or</a:t>
            </a:r>
            <a:r>
              <a:rPr lang="es-ES" dirty="0"/>
              <a:t> safety </a:t>
            </a:r>
            <a:r>
              <a:rPr lang="es-ES" dirty="0" err="1"/>
              <a:t>is</a:t>
            </a:r>
            <a:r>
              <a:rPr lang="es-ES" dirty="0"/>
              <a:t> at </a:t>
            </a:r>
            <a:r>
              <a:rPr lang="es-ES" dirty="0" err="1"/>
              <a:t>risk</a:t>
            </a:r>
            <a:r>
              <a:rPr lang="es-ES" dirty="0"/>
              <a:t> </a:t>
            </a:r>
            <a:r>
              <a:rPr lang="es-ES" dirty="0" err="1"/>
              <a:t>because</a:t>
            </a:r>
            <a:r>
              <a:rPr lang="es-ES" dirty="0"/>
              <a:t> </a:t>
            </a:r>
            <a:r>
              <a:rPr lang="es-ES" dirty="0" err="1"/>
              <a:t>of</a:t>
            </a:r>
            <a:r>
              <a:rPr lang="es-ES" dirty="0"/>
              <a:t> </a:t>
            </a:r>
            <a:r>
              <a:rPr lang="es-ES" dirty="0" err="1"/>
              <a:t>work</a:t>
            </a:r>
            <a:r>
              <a:rPr lang="es-ES" dirty="0"/>
              <a:t>, </a:t>
            </a:r>
            <a:r>
              <a:rPr lang="es-ES" sz="1200" dirty="0" err="1"/>
              <a:t>by</a:t>
            </a:r>
            <a:r>
              <a:rPr lang="es-ES" sz="1200" dirty="0"/>
              <a:t> country (+ CH and NO),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811639" y="4366275"/>
            <a:ext cx="6194465"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 Switzerland and Norway.</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7EF79654-972E-0972-F8A7-D898885465E6}"/>
              </a:ext>
            </a:extLst>
          </p:cNvPr>
          <p:cNvPicPr>
            <a:picLocks noGrp="1" noChangeAspect="1"/>
          </p:cNvPicPr>
          <p:nvPr>
            <p:ph sz="half" idx="1"/>
          </p:nvPr>
        </p:nvPicPr>
        <p:blipFill>
          <a:blip r:embed="rId2"/>
          <a:stretch>
            <a:fillRect/>
          </a:stretch>
        </p:blipFill>
        <p:spPr>
          <a:xfrm>
            <a:off x="1071133" y="749300"/>
            <a:ext cx="7001734" cy="3644900"/>
          </a:xfrm>
          <a:prstGeom prst="rect">
            <a:avLst/>
          </a:prstGeom>
        </p:spPr>
      </p:pic>
    </p:spTree>
    <p:extLst>
      <p:ext uri="{BB962C8B-B14F-4D97-AF65-F5344CB8AC3E}">
        <p14:creationId xmlns:p14="http://schemas.microsoft.com/office/powerpoint/2010/main" val="3005158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875068" cy="504056"/>
          </a:xfrm>
        </p:spPr>
        <p:txBody>
          <a:bodyPr/>
          <a:lstStyle/>
          <a:p>
            <a:r>
              <a:rPr lang="es-ES" dirty="0" err="1"/>
              <a:t>Percentage</a:t>
            </a:r>
            <a:r>
              <a:rPr lang="es-ES" dirty="0"/>
              <a:t> of </a:t>
            </a:r>
            <a:r>
              <a:rPr lang="es-ES" dirty="0" err="1"/>
              <a:t>workers</a:t>
            </a:r>
            <a:r>
              <a:rPr lang="es-ES" dirty="0"/>
              <a:t> </a:t>
            </a:r>
            <a:r>
              <a:rPr lang="es-ES" dirty="0" err="1"/>
              <a:t>reporting</a:t>
            </a:r>
            <a:r>
              <a:rPr lang="es-ES" dirty="0"/>
              <a:t> </a:t>
            </a:r>
            <a:r>
              <a:rPr lang="es-ES" dirty="0" err="1"/>
              <a:t>that</a:t>
            </a:r>
            <a:r>
              <a:rPr lang="es-ES" dirty="0"/>
              <a:t> </a:t>
            </a:r>
            <a:r>
              <a:rPr lang="es-ES" dirty="0" err="1"/>
              <a:t>their</a:t>
            </a:r>
            <a:r>
              <a:rPr lang="es-ES" dirty="0"/>
              <a:t> </a:t>
            </a:r>
            <a:r>
              <a:rPr lang="es-ES" dirty="0" err="1"/>
              <a:t>health</a:t>
            </a:r>
            <a:r>
              <a:rPr lang="es-ES" dirty="0"/>
              <a:t> </a:t>
            </a:r>
            <a:r>
              <a:rPr lang="es-ES" dirty="0" err="1"/>
              <a:t>or</a:t>
            </a:r>
            <a:r>
              <a:rPr lang="es-ES" dirty="0"/>
              <a:t> safety </a:t>
            </a:r>
            <a:r>
              <a:rPr lang="es-ES" dirty="0" err="1"/>
              <a:t>is</a:t>
            </a:r>
            <a:r>
              <a:rPr lang="es-ES" dirty="0"/>
              <a:t> at </a:t>
            </a:r>
            <a:r>
              <a:rPr lang="es-ES" dirty="0" err="1"/>
              <a:t>risk</a:t>
            </a:r>
            <a:r>
              <a:rPr lang="es-ES" dirty="0"/>
              <a:t> </a:t>
            </a:r>
            <a:r>
              <a:rPr lang="es-ES" dirty="0" err="1"/>
              <a:t>because</a:t>
            </a:r>
            <a:r>
              <a:rPr lang="es-ES" dirty="0"/>
              <a:t> </a:t>
            </a:r>
            <a:r>
              <a:rPr lang="es-ES" dirty="0" err="1"/>
              <a:t>of</a:t>
            </a:r>
            <a:r>
              <a:rPr lang="es-ES" dirty="0"/>
              <a:t> </a:t>
            </a:r>
            <a:r>
              <a:rPr lang="es-ES" dirty="0" err="1"/>
              <a:t>work</a:t>
            </a:r>
            <a:r>
              <a:rPr lang="es-ES" dirty="0"/>
              <a:t>, </a:t>
            </a:r>
            <a:r>
              <a:rPr lang="es-ES" sz="1200" dirty="0" err="1"/>
              <a:t>by</a:t>
            </a:r>
            <a:r>
              <a:rPr lang="es-ES" sz="1200" dirty="0"/>
              <a:t> subsector, EU-27, 2021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C60D2CE1-A92B-3AC5-7A6E-124356F9663F}"/>
              </a:ext>
            </a:extLst>
          </p:cNvPr>
          <p:cNvSpPr txBox="1"/>
          <p:nvPr/>
        </p:nvSpPr>
        <p:spPr>
          <a:xfrm>
            <a:off x="1403648" y="4122244"/>
            <a:ext cx="5526614"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299D5A58-5FC0-C22B-AC51-5F73C0AE42E2}"/>
              </a:ext>
            </a:extLst>
          </p:cNvPr>
          <p:cNvPicPr>
            <a:picLocks noChangeAspect="1"/>
          </p:cNvPicPr>
          <p:nvPr/>
        </p:nvPicPr>
        <p:blipFill>
          <a:blip r:embed="rId2"/>
          <a:stretch>
            <a:fillRect/>
          </a:stretch>
        </p:blipFill>
        <p:spPr>
          <a:xfrm>
            <a:off x="2279706" y="1059582"/>
            <a:ext cx="4584589" cy="2969009"/>
          </a:xfrm>
          <a:prstGeom prst="rect">
            <a:avLst/>
          </a:prstGeom>
        </p:spPr>
      </p:pic>
    </p:spTree>
    <p:extLst>
      <p:ext uri="{BB962C8B-B14F-4D97-AF65-F5344CB8AC3E}">
        <p14:creationId xmlns:p14="http://schemas.microsoft.com/office/powerpoint/2010/main" val="136381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875068" cy="504056"/>
          </a:xfrm>
        </p:spPr>
        <p:txBody>
          <a:bodyPr/>
          <a:lstStyle/>
          <a:p>
            <a:r>
              <a:rPr lang="es-ES" dirty="0" err="1"/>
              <a:t>Persons</a:t>
            </a:r>
            <a:r>
              <a:rPr lang="es-ES" dirty="0"/>
              <a:t> </a:t>
            </a:r>
            <a:r>
              <a:rPr lang="es-ES" dirty="0" err="1"/>
              <a:t>reporting</a:t>
            </a:r>
            <a:r>
              <a:rPr lang="es-ES" dirty="0"/>
              <a:t> a </a:t>
            </a:r>
            <a:r>
              <a:rPr lang="es-ES" dirty="0" err="1"/>
              <a:t>work-related</a:t>
            </a:r>
            <a:r>
              <a:rPr lang="es-ES" dirty="0"/>
              <a:t> </a:t>
            </a:r>
            <a:r>
              <a:rPr lang="es-ES" dirty="0" err="1"/>
              <a:t>health</a:t>
            </a:r>
            <a:r>
              <a:rPr lang="es-ES" dirty="0"/>
              <a:t> </a:t>
            </a:r>
            <a:r>
              <a:rPr lang="es-ES" dirty="0" err="1"/>
              <a:t>problem</a:t>
            </a:r>
            <a:br>
              <a:rPr lang="es-ES" dirty="0"/>
            </a:br>
            <a:r>
              <a:rPr lang="es-ES" sz="1200" dirty="0" err="1"/>
              <a:t>by</a:t>
            </a:r>
            <a:r>
              <a:rPr lang="es-ES" sz="1200" dirty="0"/>
              <a:t> sector, EU-27, 2020 (%)</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3995936" y="4327718"/>
            <a:ext cx="3168352" cy="76431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EU Labour Force Survey, 2020</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Base: % of total employed, age group 15-64.</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r">
              <a:spcBef>
                <a:spcPts val="400"/>
              </a:spcBef>
            </a:pP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7BAC7584-BEF3-2867-4005-625220308AD5}"/>
              </a:ext>
            </a:extLst>
          </p:cNvPr>
          <p:cNvPicPr>
            <a:picLocks noChangeAspect="1"/>
          </p:cNvPicPr>
          <p:nvPr/>
        </p:nvPicPr>
        <p:blipFill>
          <a:blip r:embed="rId2"/>
          <a:stretch>
            <a:fillRect/>
          </a:stretch>
        </p:blipFill>
        <p:spPr>
          <a:xfrm>
            <a:off x="2026700" y="1053023"/>
            <a:ext cx="5090601" cy="3246919"/>
          </a:xfrm>
          <a:prstGeom prst="rect">
            <a:avLst/>
          </a:prstGeom>
        </p:spPr>
      </p:pic>
    </p:spTree>
    <p:extLst>
      <p:ext uri="{BB962C8B-B14F-4D97-AF65-F5344CB8AC3E}">
        <p14:creationId xmlns:p14="http://schemas.microsoft.com/office/powerpoint/2010/main" val="269061236"/>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Digitalisation.potx" id="{18CD563D-7897-4809-8C15-3EB4C62DC23F}" vid="{30267990-E7BA-4EDA-9E82-EB3FB880EC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humbnail xmlns="8ff776d3-3935-446d-9b58-5f948a54451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881DB25DE12134B97E5D1F249AA49F3" ma:contentTypeVersion="3" ma:contentTypeDescription="Create a new document." ma:contentTypeScope="" ma:versionID="8819d8c382f1ccb0f51d0b0325587fea">
  <xsd:schema xmlns:xsd="http://www.w3.org/2001/XMLSchema" xmlns:xs="http://www.w3.org/2001/XMLSchema" xmlns:p="http://schemas.microsoft.com/office/2006/metadata/properties" xmlns:ns2="8ff776d3-3935-446d-9b58-5f948a54451a" targetNamespace="http://schemas.microsoft.com/office/2006/metadata/properties" ma:root="true" ma:fieldsID="e0ed3bb6093dfbe8534c11825221adca" ns2:_="">
    <xsd:import namespace="8ff776d3-3935-446d-9b58-5f948a54451a"/>
    <xsd:element name="properties">
      <xsd:complexType>
        <xsd:sequence>
          <xsd:element name="documentManagement">
            <xsd:complexType>
              <xsd:all>
                <xsd:element ref="ns2:MediaServiceMetadata" minOccurs="0"/>
                <xsd:element ref="ns2:MediaServiceFastMetadata" minOccurs="0"/>
                <xsd:element ref="ns2:Thumbn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f776d3-3935-446d-9b58-5f948a5445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humbnail" ma:index="10" nillable="true" ma:displayName="Thumbnail" ma:internalName="Thumbnail">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76D2AE-02AE-4576-9317-EE22174B56E5}">
  <ds:schemaRefs>
    <ds:schemaRef ds:uri="http://www.w3.org/XML/1998/namespace"/>
    <ds:schemaRef ds:uri="http://purl.org/dc/dcmitype/"/>
    <ds:schemaRef ds:uri="http://purl.org/dc/elements/1.1/"/>
    <ds:schemaRef ds:uri="http://schemas.openxmlformats.org/package/2006/metadata/core-properties"/>
    <ds:schemaRef ds:uri="http://purl.org/dc/terms/"/>
    <ds:schemaRef ds:uri="http://schemas.microsoft.com/office/2006/documentManagement/types"/>
    <ds:schemaRef ds:uri="8ff776d3-3935-446d-9b58-5f948a54451a"/>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365F18F7-C93D-4767-BF97-BFB3C3482F41}">
  <ds:schemaRefs>
    <ds:schemaRef ds:uri="http://schemas.microsoft.com/sharepoint/v3/contenttype/forms"/>
  </ds:schemaRefs>
</ds:datastoreItem>
</file>

<file path=customXml/itemProps3.xml><?xml version="1.0" encoding="utf-8"?>
<ds:datastoreItem xmlns:ds="http://schemas.openxmlformats.org/officeDocument/2006/customXml" ds:itemID="{C37D35CD-42AE-4B3A-AE39-05AE07B6F9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f776d3-3935-446d-9b58-5f948a5445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EUOSHA Digitalisation</Template>
  <TotalTime>3503</TotalTime>
  <Words>1866</Words>
  <Application>Microsoft Office PowerPoint</Application>
  <PresentationFormat>On-screen Show (16:9)</PresentationFormat>
  <Paragraphs>223</Paragraphs>
  <Slides>37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Aptos</vt:lpstr>
      <vt:lpstr>Arial</vt:lpstr>
      <vt:lpstr>Calibri</vt:lpstr>
      <vt:lpstr>Courier New</vt:lpstr>
      <vt:lpstr>Wingdings</vt:lpstr>
      <vt:lpstr>EUOSHA Research - Wide</vt:lpstr>
      <vt:lpstr>Health and Social Care (HeSCare) sector - OSH in figures </vt:lpstr>
      <vt:lpstr>Introduction</vt:lpstr>
      <vt:lpstr>Introduction: related PPTs</vt:lpstr>
      <vt:lpstr>Introduction: data sources / surveys</vt:lpstr>
      <vt:lpstr>Main subsectors comprising health and social care (HeSCare) activities  (NACE rev 2)</vt:lpstr>
      <vt:lpstr>Percentage of workers reporting that their health or safety is at risk because of work by sector, EU-27, 2021 (%)</vt:lpstr>
      <vt:lpstr>Percentage of HeSCare workers reporting that their health or safety is at risk because of work, by country (+ CH and NO), EU-27, 2021 (%)</vt:lpstr>
      <vt:lpstr>Percentage of workers reporting that their health or safety is at risk because of work, by subsector, EU-27, 2021 (%)</vt:lpstr>
      <vt:lpstr>Persons reporting a work-related health problem by sector, EU-27, 2020 (%)</vt:lpstr>
      <vt:lpstr>Persons reporting a work-related health problem by type of problem in the HeSCare sector, EU-27, 2020 (%) </vt:lpstr>
      <vt:lpstr>Percentage of workers indicating health problems caused or made worse by work in the past 12 months, by sector, EU-27, 2022 (% indicating yes)</vt:lpstr>
      <vt:lpstr>Percentage of HeSCare workers reporting health problems over the last 12 months, by gender, EU-27, 2021 (% indicating yes)</vt:lpstr>
      <vt:lpstr>Percentage of HeSCare workers reporting health problems over the last 12 months, by subsector, EU-27, 2021 (% indicating yes)</vt:lpstr>
      <vt:lpstr>Percentage of workers reporting health problems over the last 12 months by sector, EU-27, 2021 (% indicating yes)</vt:lpstr>
      <vt:lpstr>Persons reporting a work-related MSD problem  by sector that recorded more tan 50.000 cases, EU-27, 2020 (%)</vt:lpstr>
      <vt:lpstr>Percentage of establishments indicating work-related stress being identified by sector, EU-27, 2019 (%)</vt:lpstr>
      <vt:lpstr>Percentage of HeSCare sector establishments indicating work-related stress being identified, by sector, EU-27, 2019 (% indicating yes)</vt:lpstr>
      <vt:lpstr>Number of persons reporting work-related stress, depression or anxiety by sector, EU-27, 2020 (age group 15-64)</vt:lpstr>
      <vt:lpstr>Number of fatal accidents at work in relation to all the sectors and the HeSCare sector and subsectors, 2011-2021</vt:lpstr>
      <vt:lpstr>Incidence rate of fatal accidents at work in relation to all the sectors and the HeSCare sector and subsectors, EU-27, 2011-2021</vt:lpstr>
      <vt:lpstr>Number of non-fatal accidents at work in the HeSCare sector by gender and age category, EU-27, 2021</vt:lpstr>
      <vt:lpstr>Persons reporting at least one accident at work, including sectors that recorded more than 100.000 cases, EU-27, 2020</vt:lpstr>
      <vt:lpstr>Persons reporting an accident at work resulting in time off work in the HeSCare sector, EU-27, 2020 (%)</vt:lpstr>
      <vt:lpstr>Number of non-fatal accidents at work in relation to all the sectors and the HeSCare sector and subsectors, 2011-2021</vt:lpstr>
      <vt:lpstr>Incidence rate of non-fatal accidents at work in relation to the total economy and the HeSCare sector and subsectors, EU-27, 2011-2021</vt:lpstr>
      <vt:lpstr>Number of accidents at work (total severity) for the HeSCare sector by type of injury (selection of injuries with the largest increase over the period 2011-2021), EU-27</vt:lpstr>
      <vt:lpstr>Number of accidents at work by days lost (4 days and over) in relation to all the sectors and the HeSCare sector and subsectors, EU-27, 2011-2021</vt:lpstr>
      <vt:lpstr>Number of accidents at work by days lost (permanente incapacity or 183 days or over) in relation to all the sectors and the HeSCare sector and subsectors, EU-27, 2011-2021</vt:lpstr>
      <vt:lpstr>Establishments indicating absence due to sickness has increased over the past 3 years, by sector, EU-27, 2019 (% indicating yes)</vt:lpstr>
      <vt:lpstr>Percentage of workers with an illness or health probrem which has lasted, or is expected to last, for more than 6 months, by sector, EU-27, 2021 (% indicating yes)</vt:lpstr>
      <vt:lpstr>Percentage of HeSCare workers with an illness or health probrem which has lasted, or is expected to last, for more than 6 months, by subsector, EU-27, 2021 (% indicating yes)</vt:lpstr>
      <vt:lpstr>Percentage of workers reporting working sick over the 12 months by sector, EU-27, 2021 (% indicating yes)</vt:lpstr>
      <vt:lpstr>Percentage of HeSCare workers reporting working sick over the 12 months by country (+ CH and NO), EU-27, 2021 (% indicating yes)</vt:lpstr>
      <vt:lpstr>Percentage of HeSCare workers reporting working sick over the 12 months by subsector, EU-27, 2021 (% indicating yes)</vt:lpstr>
      <vt:lpstr>Percentage of HeSCare workers reporting working sick over the 12 months by gender, EU-27, 2021 (% indicating yes)</vt:lpstr>
      <vt:lpstr>PowerPoint Presentation</vt:lpstr>
      <vt:lpstr>PowerPoint Presentation</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Estelle VIARD</dc:creator>
  <cp:lastModifiedBy>Rosario ORTIZ - PRU Assistant</cp:lastModifiedBy>
  <cp:revision>315</cp:revision>
  <cp:lastPrinted>2023-05-25T12:29:16Z</cp:lastPrinted>
  <dcterms:created xsi:type="dcterms:W3CDTF">2023-05-05T09:22:09Z</dcterms:created>
  <dcterms:modified xsi:type="dcterms:W3CDTF">2024-10-29T12:02:14Z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0x0101001881DB25DE12134B97E5D1F249AA49F3</vt:lpwstr>
  </property>
</Properties>
</file>