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4"/>
    <p:sldMasterId id="2147483834" r:id="rId5"/>
    <p:sldMasterId id="2147483824" r:id="rId6"/>
    <p:sldMasterId id="2147483839" r:id="rId7"/>
    <p:sldMasterId id="2147483842" r:id="rId8"/>
  </p:sldMasterIdLst>
  <p:notesMasterIdLst>
    <p:notesMasterId r:id="rId31"/>
  </p:notesMasterIdLst>
  <p:handoutMasterIdLst>
    <p:handoutMasterId r:id="rId32"/>
  </p:handoutMasterIdLst>
  <p:sldIdLst>
    <p:sldId id="256" r:id="rId9"/>
    <p:sldId id="268" r:id="rId10"/>
    <p:sldId id="269" r:id="rId11"/>
    <p:sldId id="270" r:id="rId12"/>
    <p:sldId id="279" r:id="rId13"/>
    <p:sldId id="271" r:id="rId14"/>
    <p:sldId id="272" r:id="rId15"/>
    <p:sldId id="273" r:id="rId16"/>
    <p:sldId id="274" r:id="rId17"/>
    <p:sldId id="258" r:id="rId18"/>
    <p:sldId id="288" r:id="rId19"/>
    <p:sldId id="281" r:id="rId20"/>
    <p:sldId id="282" r:id="rId21"/>
    <p:sldId id="283" r:id="rId22"/>
    <p:sldId id="286" r:id="rId23"/>
    <p:sldId id="287" r:id="rId24"/>
    <p:sldId id="277" r:id="rId25"/>
    <p:sldId id="278" r:id="rId26"/>
    <p:sldId id="284" r:id="rId27"/>
    <p:sldId id="285" r:id="rId28"/>
    <p:sldId id="275" r:id="rId29"/>
    <p:sldId id="276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ázov snímky" id="{DA6FCF36-DB55-428C-B6E4-C8A70BFECD9B}">
          <p14:sldIdLst>
            <p14:sldId id="256"/>
          </p14:sldIdLst>
        </p14:section>
        <p14:section name="Stručný opis prieskumu" id="{75A2CAD6-67AD-4CEE-BA56-49712873392D}">
          <p14:sldIdLst>
            <p14:sldId id="268"/>
            <p14:sldId id="269"/>
            <p14:sldId id="270"/>
            <p14:sldId id="279"/>
          </p14:sldIdLst>
        </p14:section>
        <p14:section name="Niektoré kľúčové zistenia" id="{D5977EAC-BA37-4648-89CF-263C8CA8060D}">
          <p14:sldIdLst>
            <p14:sldId id="271"/>
            <p14:sldId id="272"/>
            <p14:sldId id="273"/>
            <p14:sldId id="274"/>
            <p14:sldId id="258"/>
            <p14:sldId id="288"/>
            <p14:sldId id="281"/>
            <p14:sldId id="282"/>
            <p14:sldId id="283"/>
            <p14:sldId id="286"/>
            <p14:sldId id="287"/>
            <p14:sldId id="277"/>
            <p14:sldId id="278"/>
            <p14:sldId id="284"/>
            <p14:sldId id="285"/>
          </p14:sldIdLst>
        </p14:section>
        <p14:section name="Prínos prieskumu" id="{7B753E1C-54F4-485A-A62F-A3A321253646}">
          <p14:sldIdLst>
            <p14:sldId id="275"/>
          </p14:sldIdLst>
        </p14:section>
        <p14:section name="Tiráž" id="{089ECAA6-DC05-4F9B-AA43-E794D7762217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7A7783-83E6-5AF5-C374-ABC101373D56}" name="Rory HARRINGTON" initials="RH" userId="S::harrington@osha.europa.eu::d569cd07-5a89-4f8f-87e5-9cb6b4be315e" providerId="AD"/>
  <p188:author id="{7350108B-A748-5AED-CBDF-A532496B1875}" name="Nadia VILAHUR" initials="NV" userId="S::vilahur@osha.europa.eu::c1b11ef1-eabd-4fff-b70c-c9a43e4c1ef8" providerId="AD"/>
  <p188:author id="{353723B9-5177-217B-3C28-39E47B0A6CBB}" name="Xabier IRASTORZA" initials="XI" userId="S::irastorza@osha.europa.eu::64581043-0137-444f-99a5-73d0c4540bb5" providerId="AD"/>
  <p188:author id="{771B27EA-32F6-4F75-5FFD-217A80E11922}" name="Marine CAVET" initials="MC" userId="S::cavet@osha.europa.eu::f107ee0e-2040-494b-beb7-e052925a979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254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handoutMaster" Target="handoutMasters/handoutMaster1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262414924915972"/>
          <c:y val="8.352218167850969E-3"/>
          <c:w val="0.7021417890426368"/>
          <c:h val="0.822855706577105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pravdepodobná expozícia na vysokej úrovni</c:v>
                </c:pt>
              </c:strCache>
            </c:strRef>
          </c:tx>
          <c:spPr>
            <a:solidFill>
              <a:srgbClr val="00696C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Sheet1!$A$2:$A$9</c:f>
              <c:strCache>
                <c:ptCount val="8"/>
                <c:pt idx="0">
                  <c:v>Prach z dreva</c:v>
                </c:pt>
                <c:pt idx="1">
                  <c:v>Olovo a anorganické zlúčeniny.</c:v>
                </c:pt>
                <c:pt idx="2">
                  <c:v>Šesťmocný chróm</c:v>
                </c:pt>
                <c:pt idx="3">
                  <c:v>Formaldehyd</c:v>
                </c:pt>
                <c:pt idx="4">
                  <c:v>Resp. kryštalický kremík</c:v>
                </c:pt>
                <c:pt idx="5">
                  <c:v>Benzén</c:v>
                </c:pt>
                <c:pt idx="6">
                  <c:v>Výfukové plyny z dieselových motorov</c:v>
                </c:pt>
                <c:pt idx="7">
                  <c:v>Slnečné UV žiarenie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1.5800000000000002E-2</c:v>
                </c:pt>
                <c:pt idx="1">
                  <c:v>6.0000000000000001E-3</c:v>
                </c:pt>
                <c:pt idx="2">
                  <c:v>8.5000000000000006E-3</c:v>
                </c:pt>
                <c:pt idx="3">
                  <c:v>1.2828866486353578E-2</c:v>
                </c:pt>
                <c:pt idx="4">
                  <c:v>3.256823211212196E-2</c:v>
                </c:pt>
                <c:pt idx="5">
                  <c:v>1.4E-2</c:v>
                </c:pt>
                <c:pt idx="6">
                  <c:v>2.0871649864765182E-2</c:v>
                </c:pt>
                <c:pt idx="7">
                  <c:v>1.5515121711335137E-3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8F-4D13-9EC8-340DF6518A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pravdepodobná expozícia na nízkej alebo strednej úrovni</c:v>
                </c:pt>
              </c:strCache>
            </c:strRef>
          </c:tx>
          <c:spPr>
            <a:pattFill prst="pct80">
              <a:fgClr>
                <a:srgbClr val="FFC0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4475587555018072E-2"/>
                  <c:y val="3.20671521515670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3,2 %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58F-4D13-9EC8-340DF6518A1B}"/>
                </c:ext>
              </c:extLst>
            </c:dLbl>
            <c:dLbl>
              <c:idx val="1"/>
              <c:layout>
                <c:manualLayout>
                  <c:x val="7.694416892788683E-2"/>
                  <c:y val="-1.1757819961568384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3,8 %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58F-4D13-9EC8-340DF6518A1B}"/>
                </c:ext>
              </c:extLst>
            </c:dLbl>
            <c:dLbl>
              <c:idx val="2"/>
              <c:layout>
                <c:manualLayout>
                  <c:x val="8.9688376437575948E-2"/>
                  <c:y val="-1.1757819961568384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4,7 %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58F-4D13-9EC8-340DF6518A1B}"/>
                </c:ext>
              </c:extLst>
            </c:dLbl>
            <c:dLbl>
              <c:idx val="3"/>
              <c:layout>
                <c:manualLayout>
                  <c:x val="0.10040723630723558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6,4 %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58F-4D13-9EC8-340DF6518A1B}"/>
                </c:ext>
              </c:extLst>
            </c:dLbl>
            <c:dLbl>
              <c:idx val="4"/>
              <c:layout>
                <c:manualLayout>
                  <c:x val="0.10155654853867813"/>
                  <c:y val="-3.206715215156762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8,4 %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58F-4D13-9EC8-340DF6518A1B}"/>
                </c:ext>
              </c:extLst>
            </c:dLbl>
            <c:dLbl>
              <c:idx val="5"/>
              <c:layout>
                <c:manualLayout>
                  <c:x val="0.19683337690967118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12,8 %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58F-4D13-9EC8-340DF6518A1B}"/>
                </c:ext>
              </c:extLst>
            </c:dLbl>
            <c:dLbl>
              <c:idx val="6"/>
              <c:layout>
                <c:manualLayout>
                  <c:x val="0.28467802120265701"/>
                  <c:y val="3.2067152151567034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19,9 %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58F-4D13-9EC8-340DF6518A1B}"/>
                </c:ext>
              </c:extLst>
            </c:dLbl>
            <c:dLbl>
              <c:idx val="7"/>
              <c:layout>
                <c:manualLayout>
                  <c:x val="0.3196963252343503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20,8 %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58F-4D13-9EC8-340DF6518A1B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Prach z dreva</c:v>
                </c:pt>
                <c:pt idx="1">
                  <c:v>Olovo a anorganické zlúčeniny.</c:v>
                </c:pt>
                <c:pt idx="2">
                  <c:v>Šesťmocný chróm</c:v>
                </c:pt>
                <c:pt idx="3">
                  <c:v>Formaldehyd</c:v>
                </c:pt>
                <c:pt idx="4">
                  <c:v>Resp. kryštalický kremík</c:v>
                </c:pt>
                <c:pt idx="5">
                  <c:v>Benzén</c:v>
                </c:pt>
                <c:pt idx="6">
                  <c:v>Výfukové plyny z dieselových motorov</c:v>
                </c:pt>
                <c:pt idx="7">
                  <c:v>Slnečné UV žiarenie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8"/>
                <c:pt idx="0">
                  <c:v>1.5800000000000002E-2</c:v>
                </c:pt>
                <c:pt idx="1">
                  <c:v>3.1800000000000002E-2</c:v>
                </c:pt>
                <c:pt idx="2">
                  <c:v>3.85E-2</c:v>
                </c:pt>
                <c:pt idx="3">
                  <c:v>5.0883534136546185E-2</c:v>
                </c:pt>
                <c:pt idx="4">
                  <c:v>5.1701909679534468E-2</c:v>
                </c:pt>
                <c:pt idx="5">
                  <c:v>0.114</c:v>
                </c:pt>
                <c:pt idx="6">
                  <c:v>0.17774239816408488</c:v>
                </c:pt>
                <c:pt idx="7">
                  <c:v>0.20624211130235229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58F-4D13-9EC8-340DF6518A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1696143439"/>
        <c:axId val="1696130127"/>
      </c:barChart>
      <c:catAx>
        <c:axId val="1696143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130127"/>
        <c:crosses val="autoZero"/>
        <c:auto val="1"/>
        <c:lblAlgn val="ctr"/>
        <c:lblOffset val="100"/>
        <c:noMultiLvlLbl val="0"/>
      </c:catAx>
      <c:valAx>
        <c:axId val="1696130127"/>
        <c:scaling>
          <c:orientation val="minMax"/>
          <c:max val="0.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k-SK" sz="1200"/>
                  <a:t>% pracovníkov</a:t>
                </a:r>
              </a:p>
            </c:rich>
          </c:tx>
          <c:layout>
            <c:manualLayout>
              <c:xMode val="edge"/>
              <c:yMode val="edge"/>
              <c:x val="0.89955310506686237"/>
              <c:y val="0.90553925966288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k-SK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14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285056747948053E-3"/>
          <c:y val="0.92544816370104432"/>
          <c:w val="0.86156265977822222"/>
          <c:h val="6.1685585865607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431031088817065"/>
          <c:y val="1.1836419660252515E-2"/>
          <c:w val="0.69213520859977606"/>
          <c:h val="0.8228557065771052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pravdepodobná expozícia na vysokej úrovni</c:v>
                </c:pt>
              </c:strCache>
            </c:strRef>
          </c:tx>
          <c:spPr>
            <a:solidFill>
              <a:srgbClr val="00696C"/>
            </a:solidFill>
            <a:ln>
              <a:noFill/>
            </a:ln>
            <a:effectLst/>
          </c:spPr>
          <c:invertIfNegative val="0"/>
          <c:cat>
            <c:strRef>
              <c:f>Sheet2!$A$2:$A$17</c:f>
              <c:strCache>
                <c:ptCount val="16"/>
                <c:pt idx="0">
                  <c:v>Epichlórhydrín</c:v>
                </c:pt>
                <c:pt idx="1">
                  <c:v>Dietyl/dimetylsulfát</c:v>
                </c:pt>
                <c:pt idx="2">
                  <c:v>O-toluidín</c:v>
                </c:pt>
                <c:pt idx="3">
                  <c:v>Arzén</c:v>
                </c:pt>
                <c:pt idx="4">
                  <c:v>Akrylamid</c:v>
                </c:pt>
                <c:pt idx="5">
                  <c:v>Prach z kože</c:v>
                </c:pt>
                <c:pt idx="6">
                  <c:v>Trichlóretylén</c:v>
                </c:pt>
                <c:pt idx="7">
                  <c:v>Kobalt</c:v>
                </c:pt>
                <c:pt idx="8">
                  <c:v>1,3-butadién</c:v>
                </c:pt>
                <c:pt idx="9">
                  <c:v>Kadmium</c:v>
                </c:pt>
                <c:pt idx="10">
                  <c:v>Azbest</c:v>
                </c:pt>
                <c:pt idx="11">
                  <c:v>Etylénoxid</c:v>
                </c:pt>
                <c:pt idx="12">
                  <c:v>Minerálne oleje (ako hmla)</c:v>
                </c:pt>
                <c:pt idx="13">
                  <c:v>Nikel</c:v>
                </c:pt>
                <c:pt idx="14">
                  <c:v>Ionizujúce žiarenie</c:v>
                </c:pt>
                <c:pt idx="15">
                  <c:v>Umelé UV žiarenie</c:v>
                </c:pt>
              </c:strCache>
            </c:strRef>
          </c:cat>
          <c:val>
            <c:numRef>
              <c:f>Sheet2!$B$2:$B$17</c:f>
              <c:numCache>
                <c:formatCode>0.00%</c:formatCode>
                <c:ptCount val="16"/>
                <c:pt idx="0">
                  <c:v>1.1154823375133186E-3</c:v>
                </c:pt>
                <c:pt idx="1">
                  <c:v>7.4092287517416597E-4</c:v>
                </c:pt>
                <c:pt idx="2">
                  <c:v>2.5940496680599949E-4</c:v>
                </c:pt>
                <c:pt idx="3">
                  <c:v>5.2905499549217279E-4</c:v>
                </c:pt>
                <c:pt idx="4">
                  <c:v>7.5567576428161632E-4</c:v>
                </c:pt>
                <c:pt idx="5">
                  <c:v>2.6256044586509299E-3</c:v>
                </c:pt>
                <c:pt idx="6">
                  <c:v>2.7407589541840831E-3</c:v>
                </c:pt>
                <c:pt idx="7">
                  <c:v>1.9416441275305304E-3</c:v>
                </c:pt>
                <c:pt idx="8">
                  <c:v>1.7371526924022621E-3</c:v>
                </c:pt>
                <c:pt idx="9">
                  <c:v>3.1616260962216212E-3</c:v>
                </c:pt>
                <c:pt idx="10">
                  <c:v>1.4437341201540856E-3</c:v>
                </c:pt>
                <c:pt idx="11">
                  <c:v>5.8200147528891079E-3</c:v>
                </c:pt>
                <c:pt idx="12">
                  <c:v>1.062617818211622E-3</c:v>
                </c:pt>
                <c:pt idx="13">
                  <c:v>5.2839931153184161E-3</c:v>
                </c:pt>
                <c:pt idx="14">
                  <c:v>3.4247192853044828E-3</c:v>
                </c:pt>
                <c:pt idx="15">
                  <c:v>5.1975247930497502E-3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E6-4BF4-89EA-5497E1024231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pravdepodobná expozícia na nízkej alebo strednej úrovni</c:v>
                </c:pt>
              </c:strCache>
            </c:strRef>
          </c:tx>
          <c:spPr>
            <a:pattFill prst="pct90">
              <a:fgClr>
                <a:srgbClr val="F6A400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cat>
            <c:strRef>
              <c:f>Sheet2!$A$2:$A$17</c:f>
              <c:strCache>
                <c:ptCount val="16"/>
                <c:pt idx="0">
                  <c:v>Epichlórhydrín</c:v>
                </c:pt>
                <c:pt idx="1">
                  <c:v>Dietyl/dimetylsulfát</c:v>
                </c:pt>
                <c:pt idx="2">
                  <c:v>O-toluidín</c:v>
                </c:pt>
                <c:pt idx="3">
                  <c:v>Arzén</c:v>
                </c:pt>
                <c:pt idx="4">
                  <c:v>Akrylamid</c:v>
                </c:pt>
                <c:pt idx="5">
                  <c:v>Prach z kože</c:v>
                </c:pt>
                <c:pt idx="6">
                  <c:v>Trichlóretylén</c:v>
                </c:pt>
                <c:pt idx="7">
                  <c:v>Kobalt</c:v>
                </c:pt>
                <c:pt idx="8">
                  <c:v>1,3-butadién</c:v>
                </c:pt>
                <c:pt idx="9">
                  <c:v>Kadmium</c:v>
                </c:pt>
                <c:pt idx="10">
                  <c:v>Azbest</c:v>
                </c:pt>
                <c:pt idx="11">
                  <c:v>Etylénoxid</c:v>
                </c:pt>
                <c:pt idx="12">
                  <c:v>Minerálne oleje (ako hmla)</c:v>
                </c:pt>
                <c:pt idx="13">
                  <c:v>Nikel</c:v>
                </c:pt>
                <c:pt idx="14">
                  <c:v>Ionizujúce žiarenie</c:v>
                </c:pt>
                <c:pt idx="15">
                  <c:v>Umelé UV žiarenie</c:v>
                </c:pt>
              </c:strCache>
            </c:strRef>
          </c:cat>
          <c:val>
            <c:numRef>
              <c:f>Sheet2!$C$2:$C$17</c:f>
              <c:numCache>
                <c:formatCode>0.00%</c:formatCode>
                <c:ptCount val="16"/>
                <c:pt idx="0">
                  <c:v>2.4567658388656667E-3</c:v>
                </c:pt>
                <c:pt idx="1">
                  <c:v>3.073518564052127E-3</c:v>
                </c:pt>
                <c:pt idx="2">
                  <c:v>4.2209654946315876E-3</c:v>
                </c:pt>
                <c:pt idx="3">
                  <c:v>4.9057454307024021E-3</c:v>
                </c:pt>
                <c:pt idx="4">
                  <c:v>6.5285632325219247E-3</c:v>
                </c:pt>
                <c:pt idx="5">
                  <c:v>4.6836324891402353E-3</c:v>
                </c:pt>
                <c:pt idx="6">
                  <c:v>6.8064093107122366E-3</c:v>
                </c:pt>
                <c:pt idx="7">
                  <c:v>8.2571100729448409E-3</c:v>
                </c:pt>
                <c:pt idx="8">
                  <c:v>1.1670354888943531E-2</c:v>
                </c:pt>
                <c:pt idx="9">
                  <c:v>1.3133349725432342E-2</c:v>
                </c:pt>
                <c:pt idx="10">
                  <c:v>1.5123760347512498E-2</c:v>
                </c:pt>
                <c:pt idx="11">
                  <c:v>1.1842881731005655E-2</c:v>
                </c:pt>
                <c:pt idx="12">
                  <c:v>1.8661175313498892E-2</c:v>
                </c:pt>
                <c:pt idx="13">
                  <c:v>1.7875174166051964E-2</c:v>
                </c:pt>
                <c:pt idx="14">
                  <c:v>2.1378165724120976E-2</c:v>
                </c:pt>
                <c:pt idx="15">
                  <c:v>2.3971805589705759E-2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E6-4BF4-89EA-5497E10242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overlap val="100"/>
        <c:axId val="1696143439"/>
        <c:axId val="1696130127"/>
      </c:barChart>
      <c:catAx>
        <c:axId val="1696143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130127"/>
        <c:crosses val="autoZero"/>
        <c:auto val="1"/>
        <c:lblAlgn val="ctr"/>
        <c:lblOffset val="100"/>
        <c:noMultiLvlLbl val="0"/>
      </c:catAx>
      <c:valAx>
        <c:axId val="1696130127"/>
        <c:scaling>
          <c:orientation val="minMax"/>
          <c:max val="0.25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k-SK" sz="1200"/>
                  <a:t>% pracovníkov</a:t>
                </a:r>
              </a:p>
            </c:rich>
          </c:tx>
          <c:layout>
            <c:manualLayout>
              <c:xMode val="edge"/>
              <c:yMode val="edge"/>
              <c:x val="0.89955310506686237"/>
              <c:y val="0.9055392596628808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k-SK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143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1903473327073082"/>
          <c:w val="0.77257866032373779"/>
          <c:h val="6.16855858656073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Sheet3!$B$1</c:f>
              <c:strCache>
                <c:ptCount val="1"/>
                <c:pt idx="0">
                  <c:v>Stĺpec4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6D-4CF2-8915-A3FD36473F71}"/>
              </c:ext>
            </c:extLst>
          </c:dPt>
          <c:dPt>
            <c:idx val="1"/>
            <c:invertIfNegative val="0"/>
            <c:bubble3D val="0"/>
            <c:spPr>
              <a:pattFill prst="pct80">
                <a:fgClr>
                  <a:schemeClr val="accent4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6D-4CF2-8915-A3FD36473F71}"/>
              </c:ext>
            </c:extLst>
          </c:dPt>
          <c:dPt>
            <c:idx val="2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16D-4CF2-8915-A3FD36473F71}"/>
              </c:ext>
            </c:extLst>
          </c:dPt>
          <c:dPt>
            <c:idx val="3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16D-4CF2-8915-A3FD36473F71}"/>
              </c:ext>
            </c:extLst>
          </c:dPt>
          <c:dPt>
            <c:idx val="4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16D-4CF2-8915-A3FD36473F71}"/>
              </c:ext>
            </c:extLst>
          </c:dPt>
          <c:dPt>
            <c:idx val="5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16D-4CF2-8915-A3FD36473F71}"/>
              </c:ext>
            </c:extLst>
          </c:dPt>
          <c:dPt>
            <c:idx val="6"/>
            <c:invertIfNegative val="0"/>
            <c:bubble3D val="0"/>
            <c:spPr>
              <a:solidFill>
                <a:srgbClr val="0033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16D-4CF2-8915-A3FD36473F71}"/>
              </c:ext>
            </c:extLst>
          </c:dPt>
          <c:dLbls>
            <c:spPr>
              <a:solidFill>
                <a:srgbClr val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lang="en-GB" sz="1197" b="0" i="0" u="none" strike="noStrike" kern="1200" baseline="0" noProof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Sheet3!$A$2:$A$8</c:f>
              <c:strCach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viac ako 5</c:v>
                </c:pt>
              </c:strCache>
            </c:strRef>
          </c:cat>
          <c:val>
            <c:numRef>
              <c:f>Sheet3!$B$2:$B$8</c:f>
              <c:numCache>
                <c:formatCode>0.0%</c:formatCode>
                <c:ptCount val="7"/>
                <c:pt idx="0">
                  <c:v>0.52600000000000002</c:v>
                </c:pt>
                <c:pt idx="1">
                  <c:v>0.21229755790664934</c:v>
                </c:pt>
                <c:pt idx="2">
                  <c:v>0.12720179863212597</c:v>
                </c:pt>
                <c:pt idx="3">
                  <c:v>6.9425443679472357E-2</c:v>
                </c:pt>
                <c:pt idx="4">
                  <c:v>3.0854230222776849E-2</c:v>
                </c:pt>
                <c:pt idx="5">
                  <c:v>1.5084510443603448E-2</c:v>
                </c:pt>
                <c:pt idx="6">
                  <c:v>1.8813153851348512E-2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16D-4CF2-8915-A3FD36473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6182959"/>
        <c:axId val="1696202095"/>
      </c:barChart>
      <c:catAx>
        <c:axId val="16961829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k-SK" sz="1200"/>
                  <a:t>Počet rizikových faktorov rakoviny, ktorým je pracovník vystavený (z 24)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k-SK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202095"/>
        <c:crosses val="autoZero"/>
        <c:auto val="1"/>
        <c:lblAlgn val="ctr"/>
        <c:lblOffset val="100"/>
        <c:noMultiLvlLbl val="0"/>
      </c:catAx>
      <c:valAx>
        <c:axId val="1696202095"/>
        <c:scaling>
          <c:orientation val="minMax"/>
          <c:max val="0.55000000000000004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k-SK" sz="1200" noProof="0"/>
                  <a:t>% pracovníkov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k-SK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GB" sz="1197" b="0" i="0" u="none" strike="noStrike" kern="120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182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" cap="flat" cmpd="sng" algn="ctr">
      <a:noFill/>
      <a:round/>
    </a:ln>
    <a:effectLst/>
  </c:spPr>
  <c:txPr>
    <a:bodyPr/>
    <a:lstStyle/>
    <a:p>
      <a:pPr>
        <a:defRPr lang="en-GB" noProof="0"/>
      </a:pPr>
      <a:endParaRPr lang="sk-SK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49710392259916403"/>
          <c:y val="2.2334494773519151E-2"/>
          <c:w val="0.43539874692875341"/>
          <c:h val="0.852513981209168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Sheet4!$B$1</c:f>
              <c:strCache>
                <c:ptCount val="1"/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Sheet4!$A$2:$A$9</c:f>
              <c:strCache>
                <c:ptCount val="8"/>
                <c:pt idx="0">
                  <c:v>Formaldehyd a benzén</c:v>
                </c:pt>
                <c:pt idx="1">
                  <c:v>RCS, výfukové plyny z dieselových motorov a slnečné UV žiarenie</c:v>
                </c:pt>
                <c:pt idx="2">
                  <c:v>RCS a emisie výfukových plynov z dieselových motorov</c:v>
                </c:pt>
                <c:pt idx="3">
                  <c:v>Výfukové plyny z dieselových motorov, benzén a slnečné UV žiarenie</c:v>
                </c:pt>
                <c:pt idx="4">
                  <c:v>RCS a slnečné UV žiarenie</c:v>
                </c:pt>
                <c:pt idx="5">
                  <c:v>Benzén a slnečné UV žiarenie</c:v>
                </c:pt>
                <c:pt idx="6">
                  <c:v>Benzén a emisie výfukových plynov z dieselových motorov</c:v>
                </c:pt>
                <c:pt idx="7">
                  <c:v>Výfukové plyny z dieselových motorov a slnečné UV žiarenie</c:v>
                </c:pt>
              </c:strCache>
            </c:strRef>
          </c:cat>
          <c:val>
            <c:numRef>
              <c:f>Sheet4!$B$2:$B$9</c:f>
              <c:numCache>
                <c:formatCode>0.0%</c:formatCode>
                <c:ptCount val="8"/>
                <c:pt idx="0">
                  <c:v>2.46E-2</c:v>
                </c:pt>
                <c:pt idx="1">
                  <c:v>2.5499999999999998E-2</c:v>
                </c:pt>
                <c:pt idx="2">
                  <c:v>3.7400000000000003E-2</c:v>
                </c:pt>
                <c:pt idx="3">
                  <c:v>3.9899999999999998E-2</c:v>
                </c:pt>
                <c:pt idx="4">
                  <c:v>4.1200000000000001E-2</c:v>
                </c:pt>
                <c:pt idx="5">
                  <c:v>5.8000000000000003E-2</c:v>
                </c:pt>
                <c:pt idx="6">
                  <c:v>5.8500000000000003E-2</c:v>
                </c:pt>
                <c:pt idx="7">
                  <c:v>0.1099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19-4018-B55B-46B0E5F479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6154255"/>
        <c:axId val="1696168399"/>
      </c:barChart>
      <c:catAx>
        <c:axId val="16961542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168399"/>
        <c:crosses val="autoZero"/>
        <c:auto val="1"/>
        <c:lblAlgn val="ctr"/>
        <c:lblOffset val="100"/>
        <c:noMultiLvlLbl val="0"/>
      </c:catAx>
      <c:valAx>
        <c:axId val="16961683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k-SK" sz="1200" noProof="0"/>
                  <a:t>% pracovníkov</a:t>
                </a:r>
              </a:p>
            </c:rich>
          </c:tx>
          <c:layout>
            <c:manualLayout>
              <c:xMode val="edge"/>
              <c:yMode val="edge"/>
              <c:x val="0.89468887601038027"/>
              <c:y val="0.941445855853384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k-SK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961542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k-SK" sz="1800" b="0" i="0" u="none" strike="noStrike" baseline="0">
                <a:solidFill>
                  <a:srgbClr val="003399"/>
                </a:solidFill>
              </a:rPr>
              <a:t>Pracovná expozícia jednému alebo viacerým </a:t>
            </a:r>
          </a:p>
          <a:p>
            <a:pPr>
              <a:defRPr/>
            </a:pPr>
            <a:r>
              <a:rPr lang="sk-SK" sz="1800" b="0" i="0" u="none" strike="noStrike" baseline="0">
                <a:solidFill>
                  <a:srgbClr val="003399"/>
                </a:solidFill>
              </a:rPr>
              <a:t>z 24 rizikových faktorov rakoviny podľa vekovej skupiny:</a:t>
            </a:r>
          </a:p>
        </c:rich>
      </c:tx>
      <c:layout>
        <c:manualLayout>
          <c:xMode val="edge"/>
          <c:yMode val="edge"/>
          <c:x val="0.2392153084268906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k-SK"/>
        </a:p>
      </c:txPr>
    </c:title>
    <c:autoTitleDeleted val="0"/>
    <c:plotArea>
      <c:layout>
        <c:manualLayout>
          <c:layoutTarget val="inner"/>
          <c:xMode val="edge"/>
          <c:yMode val="edge"/>
          <c:x val="0.23222882635200315"/>
          <c:y val="0.17345578753875276"/>
          <c:w val="0.72351017594681943"/>
          <c:h val="0.57377266866031995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Sheet5!$B$1</c:f>
              <c:strCache>
                <c:ptCount val="1"/>
                <c:pt idx="0">
                  <c:v>Vystavení aspoň jednému rizikovému faktoru rakoviny</c:v>
                </c:pt>
              </c:strCache>
            </c:strRef>
          </c:tx>
          <c:spPr>
            <a:pattFill prst="pct80">
              <a:fgClr>
                <a:schemeClr val="accent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k-S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Sheet5!$A$2:$A$8</c:f>
              <c:strCache>
                <c:ptCount val="7"/>
                <c:pt idx="0">
                  <c:v>Všetci pracovníci</c:v>
                </c:pt>
                <c:pt idx="1">
                  <c:v>vo veku 65 – 74 rokov</c:v>
                </c:pt>
                <c:pt idx="2">
                  <c:v>vo veku 55 – 64 rokov</c:v>
                </c:pt>
                <c:pt idx="3">
                  <c:v>vo veku 45 – 54 rokov</c:v>
                </c:pt>
                <c:pt idx="4">
                  <c:v>vo veku 35 – 44 rokov</c:v>
                </c:pt>
                <c:pt idx="5">
                  <c:v>vo veku 25 – 34 rokov</c:v>
                </c:pt>
                <c:pt idx="6">
                  <c:v>vo veku 18 – 24 rokov</c:v>
                </c:pt>
              </c:strCache>
            </c:strRef>
          </c:cat>
          <c:val>
            <c:numRef>
              <c:f>Sheet5!$B$2:$B$8</c:f>
              <c:numCache>
                <c:formatCode>0.0%</c:formatCode>
                <c:ptCount val="7"/>
                <c:pt idx="0">
                  <c:v>0.47299999999999998</c:v>
                </c:pt>
                <c:pt idx="1">
                  <c:v>0.53799999999999992</c:v>
                </c:pt>
                <c:pt idx="2">
                  <c:v>0.47799999999999998</c:v>
                </c:pt>
                <c:pt idx="3">
                  <c:v>0.48399999999999999</c:v>
                </c:pt>
                <c:pt idx="4">
                  <c:v>0.47299999999999998</c:v>
                </c:pt>
                <c:pt idx="5">
                  <c:v>0.46500000000000002</c:v>
                </c:pt>
                <c:pt idx="6">
                  <c:v>0.44700000000000001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0C-4B5E-A9BB-B0C25238D990}"/>
            </c:ext>
          </c:extLst>
        </c:ser>
        <c:ser>
          <c:idx val="0"/>
          <c:order val="1"/>
          <c:tx>
            <c:strRef>
              <c:f>Sheet5!$C$1</c:f>
              <c:strCache>
                <c:ptCount val="1"/>
                <c:pt idx="0">
                  <c:v>Vystavení piatim alebo viacerým rizikovým faktorom rakoviny</c:v>
                </c:pt>
              </c:strCache>
            </c:strRef>
          </c:tx>
          <c:spPr>
            <a:solidFill>
              <a:srgbClr val="003399"/>
            </a:solidFill>
            <a:ln>
              <a:noFill/>
            </a:ln>
            <a:effectLst/>
          </c:spPr>
          <c:invertIfNegative val="0"/>
          <c:cat>
            <c:strRef>
              <c:f>Sheet5!$A$2:$A$8</c:f>
              <c:strCache>
                <c:ptCount val="7"/>
                <c:pt idx="0">
                  <c:v>Všetci pracovníci</c:v>
                </c:pt>
                <c:pt idx="1">
                  <c:v>vo veku 65 – 74 rokov</c:v>
                </c:pt>
                <c:pt idx="2">
                  <c:v>vo veku 55 – 64 rokov</c:v>
                </c:pt>
                <c:pt idx="3">
                  <c:v>vo veku 45 – 54 rokov</c:v>
                </c:pt>
                <c:pt idx="4">
                  <c:v>vo veku 35 – 44 rokov</c:v>
                </c:pt>
                <c:pt idx="5">
                  <c:v>vo veku 25 – 34 rokov</c:v>
                </c:pt>
                <c:pt idx="6">
                  <c:v>vo veku 18 – 24 rokov</c:v>
                </c:pt>
              </c:strCache>
            </c:strRef>
          </c:cat>
          <c:val>
            <c:numRef>
              <c:f>Sheet5!$C$2:$C$8</c:f>
              <c:numCache>
                <c:formatCode>0.0%</c:formatCode>
                <c:ptCount val="7"/>
                <c:pt idx="0">
                  <c:v>3.4000000000000002E-2</c:v>
                </c:pt>
                <c:pt idx="1">
                  <c:v>2.7999999999999997E-2</c:v>
                </c:pt>
                <c:pt idx="2">
                  <c:v>3.2000000000000001E-2</c:v>
                </c:pt>
                <c:pt idx="3">
                  <c:v>3.3000000000000002E-2</c:v>
                </c:pt>
                <c:pt idx="4">
                  <c:v>3.6000000000000004E-2</c:v>
                </c:pt>
                <c:pt idx="5">
                  <c:v>3.7999999999999999E-2</c:v>
                </c:pt>
                <c:pt idx="6">
                  <c:v>2.5000000000000001E-2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0C-4B5E-A9BB-B0C25238D9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22170784"/>
        <c:axId val="1622173184"/>
      </c:barChart>
      <c:catAx>
        <c:axId val="1622170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22173184"/>
        <c:crosses val="autoZero"/>
        <c:auto val="1"/>
        <c:lblAlgn val="ctr"/>
        <c:lblOffset val="100"/>
        <c:noMultiLvlLbl val="0"/>
      </c:catAx>
      <c:valAx>
        <c:axId val="1622173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GB" sz="1200" b="0" i="0" u="none" strike="noStrike" kern="1200" baseline="0" noProof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k-SK" sz="1200" noProof="0"/>
                  <a:t>%</a:t>
                </a:r>
                <a:r>
                  <a:rPr lang="sk-SK" sz="1200" baseline="0" noProof="0"/>
                  <a:t> pracovníkov</a:t>
                </a:r>
              </a:p>
            </c:rich>
          </c:tx>
          <c:layout>
            <c:manualLayout>
              <c:xMode val="edge"/>
              <c:yMode val="edge"/>
              <c:x val="0.51739863220704085"/>
              <c:y val="0.835353440387928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GB" sz="1200" b="0" i="0" u="none" strike="noStrike" kern="1200" baseline="0" noProof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sk-SK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k-SK"/>
          </a:p>
        </c:txPr>
        <c:crossAx val="162217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9166820049497408"/>
          <c:w val="0.99912567505265626"/>
          <c:h val="0.108331799505025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k-S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k-SK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FF0E99-9529-34AE-E70E-A3A2E3D15C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7F6BA0-BBBE-5BAE-FB84-72A821A080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5258C-24CA-4BC0-8856-06F6679869A3}" type="datetimeFigureOut">
              <a:rPr lang="en-GB" smtClean="0"/>
              <a:t>28/04/2025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B27FD-D0C0-5479-72A3-D347911E2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F8BE40-97F5-8236-0C04-88F7A6AD2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3EB7-7069-43BA-B523-CDFB56E9B5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033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330BC-6BF5-4AB2-A6B5-3C18A327BCC5}" type="datetimeFigureOut">
              <a:rPr lang="en-GB" smtClean="0"/>
              <a:t>28/04/2025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CECD2-1E80-40A1-ADC0-D8807E84717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425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244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2822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223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7475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688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2754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2CC50-CB1E-7249-0BD4-37D10CF32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0A5AAA-8CB7-6B65-95E5-049E84034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A4B369-E7FC-4788-A42E-35238E95CC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FC915-AC3D-D8F8-2D33-41A8A694D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199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723D-9B68-FB8A-03AA-2CCE0838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64F39-FEA8-BF04-3DDE-8711A1C25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7A09B-0CC6-A551-EE2A-3BA7D9E0B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6F13A0-3969-1947-3F98-6C0F5029AB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93B9D-FD24-4575-A3D4-2492157C7262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8420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sk-SK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interpretovať</a:t>
            </a: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63 % pracovníkov vystavených slnečnému UV žiareniu pracovalo cez deň vonku na otvorenom priestranstve. U 16,5 % z nich bola zistená nízka úroveň expozície.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Úrovne expozície (nízka, stredná a vysoká) sa sčítajú do 100 % (celkový počet pracovníkov vystavených ktorejkoľvek úrovni)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4209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interpretovať</a:t>
            </a: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21,6 % pracovníkov vystavených slnečnému UV žiareniu a pracujúcich cez deň vonku na otvorenom priestranstve uviedlo, že nosia slnečné okuliare.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728D4-626C-4779-8596-D6D4B6AF5FA6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2766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Aft>
                <a:spcPts val="800"/>
              </a:spcAft>
              <a:buNone/>
            </a:pPr>
            <a:r>
              <a:rPr lang="sk-SK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interpretovať</a:t>
            </a: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26,5 % pracovníkov vystavených RCS v poslednom pracovnom týždni viedlo vozidlo na stavenisku, v bani alebo v kameňolome.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Úrovne expozície (nízka, stredná a vysoká) sa sčítajú do 100 % (celkový počet pracovníkov vystavených ktorejkoľvek úrovni)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50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90752">
              <a:defRPr/>
            </a:pPr>
            <a:fld id="{64F7231C-D952-4C2A-962F-DE7F3C4C6440}" type="slidenum">
              <a:rPr lang="en-GB">
                <a:solidFill>
                  <a:prstClr val="black"/>
                </a:solidFill>
                <a:latin typeface="Calibri"/>
              </a:rPr>
              <a:pPr defTabSz="990752">
                <a:defRPr/>
              </a:pPr>
              <a:t>2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93376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8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Ako interpretovať</a:t>
            </a:r>
            <a:r>
              <a:rPr lang="sk-SK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30 % pracovníkov vystavených RCS a pracujúcich v prašnom prostredí uviedlo, že na zníženie prašnosti používajú vodný postrek alebo vodný rozptyl.</a:t>
            </a:r>
            <a:endParaRPr lang="en-GB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8758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sz="180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Kvalitné informácie na účely prevencie, ako aj na účely tvorby politík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51E04-9E3B-4D00-9BAB-06FFA5CA890F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8172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CECD2-1E80-40A1-ADC0-D8807E847177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0286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458788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942" y="3635895"/>
            <a:ext cx="5486400" cy="5049317"/>
          </a:xfrm>
          <a:prstGeom prst="rect">
            <a:avLst/>
          </a:prstGeom>
        </p:spPr>
        <p:txBody>
          <a:bodyPr/>
          <a:lstStyle/>
          <a:p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90D5FE7-D373-49E6-B29F-598C20B33914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288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AE1D2-BEB2-4301-80E3-8058310F4D6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6491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BE60F4-0B1D-421F-8CFE-3320270A065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999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982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9963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2258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4BADD-D45B-4B1F-AA9D-F09271BC114D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4293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file://localhost/Volumes/XRAID/Equipo%20Rojo/EU-OSHA/18-0115%20PPT%20templates%20update/PNG/imagen-portada-RESEARCH-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 descr="/Volumes/XRAID/Equipo Rojo/EU-OSHA/18-0115 PPT templates update/PNG/imagen-portada-RESEARCH-1.png"/>
          <p:cNvPicPr>
            <a:picLocks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7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454" y="0"/>
            <a:ext cx="9130474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Európska agentúra pre bezpečnosť a ochranu zdravia pri práci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chemeClr val="tx2"/>
                </a:solidFill>
                <a:ea typeface="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>
                <a:solidFill>
                  <a:schemeClr val="tx2"/>
                </a:solidFill>
                <a:ea typeface=""/>
              </a:rPr>
              <a:t>ĎAKUJEME!</a:t>
            </a:r>
          </a:p>
        </p:txBody>
      </p:sp>
    </p:spTree>
    <p:extLst>
      <p:ext uri="{BB962C8B-B14F-4D97-AF65-F5344CB8AC3E}">
        <p14:creationId xmlns:p14="http://schemas.microsoft.com/office/powerpoint/2010/main" val="3390696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0C08-1D13-F181-4705-69373AFD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181F-493E-7A4E-18F2-E49551E109BB}"/>
              </a:ext>
            </a:extLst>
          </p:cNvPr>
          <p:cNvSpPr txBox="1">
            <a:spLocks/>
          </p:cNvSpPr>
          <p:nvPr userDrawn="1"/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40000" lnSpcReduction="20000"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Autor: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Riadenie projektu:                                     (EU-OSHA)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Európska agentúra pre bezpečnosť a ochranu zdravia pri práci ani iná osoba, ktorá koná v mene agentúry, nenesie zodpovednosť za možné použitie informácií obsiahnutých v tejto publikácii.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Európska agentúra pre bezpečnosť a ochranu zdravia pri práci 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Reprodukcia je povolená len s uvedením zdroja.</a:t>
            </a:r>
          </a:p>
          <a:p>
            <a:pPr marL="0" marR="0" lvl="0" indent="0" algn="l" defTabSz="3429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45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Na akékoľvek použitie alebo reprodukciu fotografií alebo iného materiálu, ktorý nie je predmetom autorského práva EU-OSHA, je potrebné povolenie priamo od držiteľov práv.</a:t>
            </a:r>
          </a:p>
          <a:p>
            <a:pPr marL="189000" marR="0" lvl="0" indent="-18900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E43108-E4FC-4CC1-124E-129630EA5B9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403648" y="995164"/>
            <a:ext cx="5568524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971BE78-E9DB-67C0-3E02-A5D0467BFF7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012160" y="2548208"/>
            <a:ext cx="1089386" cy="2225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85B128-DA71-565F-04F1-DE69A837C7BD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2892975" y="1275606"/>
            <a:ext cx="1656184" cy="22258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/>
            </a:lvl1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US"/>
              <a:t>Enter author</a:t>
            </a:r>
          </a:p>
        </p:txBody>
      </p:sp>
    </p:spTree>
    <p:extLst>
      <p:ext uri="{BB962C8B-B14F-4D97-AF65-F5344CB8AC3E}">
        <p14:creationId xmlns:p14="http://schemas.microsoft.com/office/powerpoint/2010/main" val="25565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8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49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627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24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 dirty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611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802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6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9871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3840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07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 userDrawn="1"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</p:spTree>
    <p:extLst>
      <p:ext uri="{BB962C8B-B14F-4D97-AF65-F5344CB8AC3E}">
        <p14:creationId xmlns:p14="http://schemas.microsoft.com/office/powerpoint/2010/main" val="1604232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Digit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3926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73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Health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7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ES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26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Psychosocial Ri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29594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sk-SK" sz="675"/>
              <a:t>Bezpečnosť a ochrana zdravia pri práci sa týka každého z nás. Cenná pre vás. Prínos pre firmu.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94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file://localhost/Volumes/XRAID/Equipo%20Rojo/EU-OSHA/18-0115%20PPT%20templates%20update/PNG/FONDO-PATRON-RESEARCH.png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file://localhost/Volumes/XRAID/Equipo%20Rojo/EU-OSHA/18-0115%20PPT%20templates%20update/PNG/FONDO-PATRON-RESEARCH.png" TargetMode="Externa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file://localhost/Volumes/XRAID/Equipo%20Rojo/EU-OSHA/18-0115%20PPT%20templates%20update/PNG/FONDO-PATRON-RESEARCH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21" r:link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38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2" r:id="rId10"/>
    <p:sldLayoutId id="2147483833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  <p:sldLayoutId id="2147483821" r:id="rId18"/>
    <p:sldLayoutId id="2147483822" r:id="rId19"/>
  </p:sldLayoutIdLst>
  <p:txStyles>
    <p:titleStyle>
      <a:lvl1pPr algn="l" defTabSz="342900" rtl="0" eaLnBrk="1" latinLnBrk="0" hangingPunct="1">
        <a:spcBef>
          <a:spcPct val="0"/>
        </a:spcBef>
        <a:buNone/>
        <a:defRPr sz="24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C94188-D126-4DD0-8BE7-00900E328C9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1" y="4692976"/>
            <a:ext cx="1320434" cy="33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6" r:id="rId2"/>
    <p:sldLayoutId id="2147483835" r:id="rId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24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60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80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600"/>
        </a:spcBef>
        <a:spcAft>
          <a:spcPts val="0"/>
        </a:spcAft>
        <a:buClrTx/>
        <a:buFont typeface="Arial" pitchFamily="34" charset="0"/>
        <a:buChar char="−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0" r:id="rId2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sk-SK" sz="675" b="1" noProof="0">
                <a:solidFill>
                  <a:schemeClr val="tx2"/>
                </a:solidFill>
                <a:latin typeface="Arial" charset="0"/>
                <a:ea typeface="Arial"/>
                <a:cs typeface="ＭＳ Ｐゴシック" charset="-128"/>
              </a:rPr>
              <a:t>https://osha.europa.eu</a:t>
            </a:r>
          </a:p>
        </p:txBody>
      </p:sp>
      <p:pic>
        <p:nvPicPr>
          <p:cNvPr id="9" name="Bild 3" descr="111004_EU-OSHA_PPT_Corporate logo_inner slide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3" y="4705350"/>
            <a:ext cx="816719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98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web/products-manuals-and-guidelines/-/ks-ra-07-015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osha.europa.eu/en/facts-and-figures/workers-exposure-survey-cancer-risk-factors-europe" TargetMode="External"/><Relationship Id="rId7" Type="http://schemas.openxmlformats.org/officeDocument/2006/relationships/image" Target="../media/image1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hyperlink" Target="http://www.occideas.org/" TargetMode="External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strategy-and-policy/priorities-2019-2024/promoting-our-european-way-life/european-health-union/cancer-plan-europe_en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Relationship Id="rId5" Type="http://schemas.openxmlformats.org/officeDocument/2006/relationships/hyperlink" Target="https://osha.europa.eu/en/themes/dangerous-substances/roadmap-to-carcinogens" TargetMode="External"/><Relationship Id="rId4" Type="http://schemas.openxmlformats.org/officeDocument/2006/relationships/hyperlink" Target="https://osha.europa.eu/en/safety-and-health-legislation/eu-strategic-framework-health-and-safety-work-2021-2027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64E0108-5147-F016-775A-6DF81B4BE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0" y="2673000"/>
            <a:ext cx="8082440" cy="696600"/>
          </a:xfrm>
        </p:spPr>
        <p:txBody>
          <a:bodyPr/>
          <a:lstStyle/>
          <a:p>
            <a:pPr algn="ctr"/>
            <a:r>
              <a:rPr lang="sk-SK"/>
              <a:t>Prieskum expozície pracovníkov rizikovým faktorom vzniku rakoviny (WES)</a:t>
            </a:r>
            <a:br>
              <a:rPr lang="sk-SK"/>
            </a:br>
            <a:r>
              <a:rPr lang="sk-SK" sz="2000"/>
              <a:t>Opis a hlavné zistenia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DB7FAFD7-C99F-4176-5AEB-01EC5975EB79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pPr algn="r"/>
            <a:endParaRPr lang="en-GB" dirty="0"/>
          </a:p>
          <a:p>
            <a:pPr algn="r"/>
            <a:r>
              <a:rPr lang="sk-SK"/>
              <a:t>November 2024</a:t>
            </a:r>
          </a:p>
        </p:txBody>
      </p:sp>
    </p:spTree>
    <p:extLst>
      <p:ext uri="{BB962C8B-B14F-4D97-AF65-F5344CB8AC3E}">
        <p14:creationId xmlns:p14="http://schemas.microsoft.com/office/powerpoint/2010/main" val="1787881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B0423-1AD9-DB0E-C67E-524F285C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Podiel vystavených pracovníkov podľa pohlavia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FCE29-B828-0346-6D3C-038D6CB39F8A}"/>
              </a:ext>
            </a:extLst>
          </p:cNvPr>
          <p:cNvSpPr txBox="1"/>
          <p:nvPr/>
        </p:nvSpPr>
        <p:spPr>
          <a:xfrm>
            <a:off x="1182757" y="750776"/>
            <a:ext cx="62140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6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10 najčastejších rizikových faktorov rakoviny na akejkoľvek úrovni:</a:t>
            </a:r>
          </a:p>
        </p:txBody>
      </p:sp>
      <p:graphicFrame>
        <p:nvGraphicFramePr>
          <p:cNvPr id="5" name="Content Placeholder 4" descr="Tabuľka znázorňujúca expozície pracovníkov mužského a ženského pohlavia v uplynulom pracovnom týždni.&#10;56,5 % pracovníkov mužského pohlavia a 36,3 % pracovníkov ženského pohlavia bolo vystavených aspoň jednému rizikovému faktoru rakoviny (z 24).&#10;26,4 % pracovníkov mužského pohlavia a 13,8 % pracovníkov ženského pohlavia bolo vystavených slnečnému UV žiareniu.&#10;26,1 % pracovníkov mužského pohlavia a 12,3 % pracovníkov ženského pohlavia bolo vystavených emisiám výfukových plynov z dieselových motorov.&#10;15,8 % pracovníkov mužského pohlavia a 9 % pracovníkov ženského pohlavia bolo vystavených benzénu.&#10;">
            <a:extLst>
              <a:ext uri="{FF2B5EF4-FFF2-40B4-BE49-F238E27FC236}">
                <a16:creationId xmlns:a16="http://schemas.microsoft.com/office/drawing/2014/main" id="{96EEBB7D-5623-C9D3-5217-49FC93BAD1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5751036"/>
              </p:ext>
            </p:extLst>
          </p:nvPr>
        </p:nvGraphicFramePr>
        <p:xfrm>
          <a:off x="171624" y="1203598"/>
          <a:ext cx="8800752" cy="33843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4678">
                  <a:extLst>
                    <a:ext uri="{9D8B030D-6E8A-4147-A177-3AD203B41FA5}">
                      <a16:colId xmlns:a16="http://schemas.microsoft.com/office/drawing/2014/main" val="2994469410"/>
                    </a:ext>
                  </a:extLst>
                </a:gridCol>
                <a:gridCol w="3789761">
                  <a:extLst>
                    <a:ext uri="{9D8B030D-6E8A-4147-A177-3AD203B41FA5}">
                      <a16:colId xmlns:a16="http://schemas.microsoft.com/office/drawing/2014/main" val="3132373635"/>
                    </a:ext>
                  </a:extLst>
                </a:gridCol>
                <a:gridCol w="514350">
                  <a:extLst>
                    <a:ext uri="{9D8B030D-6E8A-4147-A177-3AD203B41FA5}">
                      <a16:colId xmlns:a16="http://schemas.microsoft.com/office/drawing/2014/main" val="1129146106"/>
                    </a:ext>
                  </a:extLst>
                </a:gridCol>
                <a:gridCol w="3803519">
                  <a:extLst>
                    <a:ext uri="{9D8B030D-6E8A-4147-A177-3AD203B41FA5}">
                      <a16:colId xmlns:a16="http://schemas.microsoft.com/office/drawing/2014/main" val="4223741049"/>
                    </a:ext>
                  </a:extLst>
                </a:gridCol>
                <a:gridCol w="468444">
                  <a:extLst>
                    <a:ext uri="{9D8B030D-6E8A-4147-A177-3AD203B41FA5}">
                      <a16:colId xmlns:a16="http://schemas.microsoft.com/office/drawing/2014/main" val="3342418931"/>
                    </a:ext>
                  </a:extLst>
                </a:gridCol>
              </a:tblGrid>
              <a:tr h="279770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1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8751" marR="8751" marT="87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Muži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Ženy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173412878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 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Expozícia aspoň jednému rizikovému faktoru rakoviny (z 24)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56,5 %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Expozícia aspoň jednému rizikovému faktoru rakoviny (z 24)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solidFill>
                            <a:srgbClr val="000000"/>
                          </a:solidFill>
                          <a:effectLst/>
                        </a:rPr>
                        <a:t>36,3 %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677082640"/>
                  </a:ext>
                </a:extLst>
              </a:tr>
              <a:tr h="313629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Slnečné ultrafialové žiarenie (vrátane expozície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26,4 %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Slnečné ultrafialové žiarenie (vrátane expozície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13,8 %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20129683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Emisie výfukových plynov z dieselových motorov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26,1 %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Emisie výfukových plynov z dieselových motorov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12,3 %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7989251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Benzén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15,8 %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Benzén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9,0 %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6638109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Dýchateľný kryštalický kremík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12,2 %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5,7 %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57397107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Šesťmocný chróm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7,1 %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Dýchateľný kryštalický kremík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4,0 %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4659331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6,7 %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Ionizujúce žiarenie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2,5 %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371786576"/>
                  </a:ext>
                </a:extLst>
              </a:tr>
              <a:tr h="258192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Olovo a anorganické zlúčeniny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5,5 %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Umelé ultrafialové žiarenie (vrátane expozície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2,0 %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3201961362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Prach z dreva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4,5 %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Šesťmocný chróm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1,9 %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118113717"/>
                  </a:ext>
                </a:extLst>
              </a:tr>
              <a:tr h="294623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Umelé ultrafialové žiarenie (vrátane expozície očí)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3,7 %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Olovo a anorganické zlúčeniny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1,7 %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2050986153"/>
                  </a:ext>
                </a:extLst>
              </a:tr>
              <a:tr h="279770">
                <a:tc>
                  <a:txBody>
                    <a:bodyPr/>
                    <a:lstStyle/>
                    <a:p>
                      <a:pPr lvl="0"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Nikel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3,2 %</a:t>
                      </a:r>
                    </a:p>
                  </a:txBody>
                  <a:tcPr marL="8751" marR="8751" marT="87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b="0" u="none" strike="noStrike">
                          <a:solidFill>
                            <a:srgbClr val="000000"/>
                          </a:solidFill>
                          <a:effectLst/>
                        </a:rPr>
                        <a:t>Etylénoxid</a:t>
                      </a:r>
                    </a:p>
                  </a:txBody>
                  <a:tcPr marL="36000" marR="8751" marT="87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1,6 %</a:t>
                      </a:r>
                    </a:p>
                  </a:txBody>
                  <a:tcPr marL="8751" marR="8751" marT="8751" marB="0" anchor="ctr"/>
                </a:tc>
                <a:extLst>
                  <a:ext uri="{0D108BD9-81ED-4DB2-BD59-A6C34878D82A}">
                    <a16:rowId xmlns:a16="http://schemas.microsoft.com/office/drawing/2014/main" val="400502347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F62B76C-DA76-C121-0411-C1AA5CAA77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858862" y="4587972"/>
            <a:ext cx="5760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referenčná populácia: všetci pracovníci </a:t>
            </a:r>
            <a:b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v Nemecku, Španielsku, vo Fínsku, Francúzsku, v Maďarsku a Írsku.</a:t>
            </a:r>
          </a:p>
        </p:txBody>
      </p:sp>
    </p:spTree>
    <p:extLst>
      <p:ext uri="{BB962C8B-B14F-4D97-AF65-F5344CB8AC3E}">
        <p14:creationId xmlns:p14="http://schemas.microsoft.com/office/powerpoint/2010/main" val="4162719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1FBBF4F-B51F-6140-1FD8-66DEC6934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19230"/>
            <a:ext cx="7559873" cy="367200"/>
          </a:xfrm>
        </p:spPr>
        <p:txBody>
          <a:bodyPr/>
          <a:lstStyle/>
          <a:p>
            <a:r>
              <a:rPr lang="sk-SK" sz="2000" dirty="0"/>
              <a:t>Podiel vystavených pracovníkov podľa vekovej kategórie</a:t>
            </a:r>
          </a:p>
        </p:txBody>
      </p:sp>
      <p:graphicFrame>
        <p:nvGraphicFramePr>
          <p:cNvPr id="7" name="Content Placeholder 10" descr="Graf zobrazujúci pracovnú expozíciu jednej a piatim alebo viacerým &#10;z 24 rizikových faktorov rakoviny podľa vekovej skupiny.&#10;2,5 % pracovníkov vo veku 18 – 25 rokov vystavených piatim alebo viacerým rizikovým faktorom rakoviny.&#10;44,7 % pracovníkov vo veku 18 – 25 rokov vystavených aspoň jednému rizikovému faktoru rakoviny na akejkoľvek úrovni.&#10;3,8 % pracovníkov vo veku 25 – 34 rokov vystavených piatim alebo viacerým rizikovým faktorom rakoviny.&#10;46,5 % pracovníkov vo veku 25 – 34 rokov vystavených aspoň jednému rizikovému faktoru rakoviny na akejkoľvek úrovni.&#10;3,6 % pracovníkov vo veku 35 – 44 rokov vystavených piatim alebo viacerým rizikovým faktorom rakoviny.&#10;47,3 % pracovníkov vo veku 35 – 44 rokov vystavených aspoň jednému rizikovému faktoru rakoviny na akejkoľvek úrovni.&#10;3,3 % pracovníkov vo veku 45 – 54 rokov vystavených piatim alebo viacerým rizikovým faktorom rakoviny.&#10;48,4 % pracovníkov vo veku 45 – 54 rokov vystavených aspoň jednému rizikovému faktoru rakoviny na akejkoľvek úrovni.&#10;3,2 % pracovníkov vo veku 55 – 64 rokov vystavených piatim alebo viacerým rizikovým faktorom rakoviny.&#10;47,8 % pracovníkov vo veku 55 – 64 rokov vystavených aspoň jednému rizikovému faktoru rakoviny na akejkoľvek úrovni.&#10;2,8 % pracovníkov vo veku 65 – 74 rokov vystavených piatim alebo viacerým rizikovým faktorom rakoviny.&#10;53,8 % pracovníkov vo veku 65 – 74 rokov vystavených aspoň jednému rizikovému faktoru rakoviny na akejkoľvek úrovni.&#10;3,4 % všetkých pracovníkov vystavených piatim alebo viacerým rizikovým faktorom rakoviny.&#10;47,3 % všetkých pracovníkov vystavených aspoň jednému rizikovému faktoru rakoviny na akejkoľvek úrovni.">
            <a:extLst>
              <a:ext uri="{FF2B5EF4-FFF2-40B4-BE49-F238E27FC236}">
                <a16:creationId xmlns:a16="http://schemas.microsoft.com/office/drawing/2014/main" id="{42D922AF-01C7-64FE-0E6F-BDDCDB95BF2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7606858"/>
              </p:ext>
            </p:extLst>
          </p:nvPr>
        </p:nvGraphicFramePr>
        <p:xfrm>
          <a:off x="586423" y="85947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117A56C-F6EA-121F-E020-74BA84E68C1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24030" y="4411049"/>
            <a:ext cx="7094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všetci pracovníci v Nemecku, Španielsku, vo Fínsku, Francúzsku, v Maďarsku a Írsku okrem pracovníkov mladších ako 18 rokov a starších ako 74 rokov.</a:t>
            </a:r>
          </a:p>
        </p:txBody>
      </p:sp>
    </p:spTree>
    <p:extLst>
      <p:ext uri="{BB962C8B-B14F-4D97-AF65-F5344CB8AC3E}">
        <p14:creationId xmlns:p14="http://schemas.microsoft.com/office/powerpoint/2010/main" val="346617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30DD922-471D-6037-015A-F73A30E1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3" y="134938"/>
            <a:ext cx="7561262" cy="366712"/>
          </a:xfrm>
        </p:spPr>
        <p:txBody>
          <a:bodyPr/>
          <a:lstStyle/>
          <a:p>
            <a:r>
              <a:rPr lang="sk-SK" sz="2000"/>
              <a:t>Podiel vystavených pracovníkov podľa krajiny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4C3AC-EAAF-3BA9-4B8F-1494FEF83C88}"/>
              </a:ext>
            </a:extLst>
          </p:cNvPr>
          <p:cNvSpPr txBox="1"/>
          <p:nvPr/>
        </p:nvSpPr>
        <p:spPr>
          <a:xfrm>
            <a:off x="278296" y="750776"/>
            <a:ext cx="875637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5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10 najčastejších rizikových faktorov rakoviny na akejkoľvek úrovni pre všetkých pracovníkov:</a:t>
            </a:r>
          </a:p>
        </p:txBody>
      </p:sp>
      <p:graphicFrame>
        <p:nvGraphicFramePr>
          <p:cNvPr id="4" name="Content Placeholder 3" descr="Tabuľka zobrazujúca expozície v uplynulom pracovnom týždni pre všetkých pracovníkov a pre pracovníkov v každej z krajín zahrnutých do prieskumu: Nemecko, Španielsko, Fínsko, Francúzsko, Maďarsko a Írsko.">
            <a:extLst>
              <a:ext uri="{FF2B5EF4-FFF2-40B4-BE49-F238E27FC236}">
                <a16:creationId xmlns:a16="http://schemas.microsoft.com/office/drawing/2014/main" id="{A546FA66-BB2A-6F65-5C13-BABDC80D384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94418355"/>
              </p:ext>
            </p:extLst>
          </p:nvPr>
        </p:nvGraphicFramePr>
        <p:xfrm>
          <a:off x="347870" y="1131590"/>
          <a:ext cx="8184569" cy="31881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3932">
                  <a:extLst>
                    <a:ext uri="{9D8B030D-6E8A-4147-A177-3AD203B41FA5}">
                      <a16:colId xmlns:a16="http://schemas.microsoft.com/office/drawing/2014/main" val="1717912097"/>
                    </a:ext>
                  </a:extLst>
                </a:gridCol>
                <a:gridCol w="636741">
                  <a:extLst>
                    <a:ext uri="{9D8B030D-6E8A-4147-A177-3AD203B41FA5}">
                      <a16:colId xmlns:a16="http://schemas.microsoft.com/office/drawing/2014/main" val="4278102056"/>
                    </a:ext>
                  </a:extLst>
                </a:gridCol>
                <a:gridCol w="759981">
                  <a:extLst>
                    <a:ext uri="{9D8B030D-6E8A-4147-A177-3AD203B41FA5}">
                      <a16:colId xmlns:a16="http://schemas.microsoft.com/office/drawing/2014/main" val="417219441"/>
                    </a:ext>
                  </a:extLst>
                </a:gridCol>
                <a:gridCol w="835866">
                  <a:extLst>
                    <a:ext uri="{9D8B030D-6E8A-4147-A177-3AD203B41FA5}">
                      <a16:colId xmlns:a16="http://schemas.microsoft.com/office/drawing/2014/main" val="765917905"/>
                    </a:ext>
                  </a:extLst>
                </a:gridCol>
                <a:gridCol w="699536">
                  <a:extLst>
                    <a:ext uri="{9D8B030D-6E8A-4147-A177-3AD203B41FA5}">
                      <a16:colId xmlns:a16="http://schemas.microsoft.com/office/drawing/2014/main" val="3643873418"/>
                    </a:ext>
                  </a:extLst>
                </a:gridCol>
                <a:gridCol w="826701">
                  <a:extLst>
                    <a:ext uri="{9D8B030D-6E8A-4147-A177-3AD203B41FA5}">
                      <a16:colId xmlns:a16="http://schemas.microsoft.com/office/drawing/2014/main" val="3996352806"/>
                    </a:ext>
                  </a:extLst>
                </a:gridCol>
                <a:gridCol w="780521">
                  <a:extLst>
                    <a:ext uri="{9D8B030D-6E8A-4147-A177-3AD203B41FA5}">
                      <a16:colId xmlns:a16="http://schemas.microsoft.com/office/drawing/2014/main" val="1765031712"/>
                    </a:ext>
                  </a:extLst>
                </a:gridCol>
                <a:gridCol w="631291">
                  <a:extLst>
                    <a:ext uri="{9D8B030D-6E8A-4147-A177-3AD203B41FA5}">
                      <a16:colId xmlns:a16="http://schemas.microsoft.com/office/drawing/2014/main" val="1067815446"/>
                    </a:ext>
                  </a:extLst>
                </a:gridCol>
              </a:tblGrid>
              <a:tr h="471670">
                <a:tc>
                  <a:txBody>
                    <a:bodyPr/>
                    <a:lstStyle/>
                    <a:p>
                      <a:pPr algn="l" rtl="0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59" marR="6759" marT="67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Všetky krajiny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Nemecko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Španielsko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Fínsko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Francúzsko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Maďarsko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Írsko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399763185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b="1" u="none" strike="noStrike" dirty="0">
                          <a:effectLst/>
                          <a:latin typeface="+mn-lt"/>
                        </a:rPr>
                        <a:t>Expozícia aspoň jednému rizikovému faktoru rakoviny (z 24)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effectLst/>
                          <a:latin typeface="+mn-lt"/>
                        </a:rPr>
                        <a:t>47,3 %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effectLst/>
                          <a:latin typeface="+mn-lt"/>
                        </a:rPr>
                        <a:t>44,4 %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effectLst/>
                          <a:latin typeface="+mn-lt"/>
                        </a:rPr>
                        <a:t>47,3 %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effectLst/>
                          <a:latin typeface="+mn-lt"/>
                        </a:rPr>
                        <a:t>55,9 %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effectLst/>
                          <a:latin typeface="+mn-lt"/>
                        </a:rPr>
                        <a:t>49,7 %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effectLst/>
                          <a:latin typeface="+mn-lt"/>
                        </a:rPr>
                        <a:t>55,2 %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b="1" u="none" strike="noStrike">
                          <a:effectLst/>
                          <a:latin typeface="+mn-lt"/>
                        </a:rPr>
                        <a:t>47,6 %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440247290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Slnečné UV žiarenie (vrátane expozície očí)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20,8 %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20,2 %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28,4 %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24,4 %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29,2 %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21,3 %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3833325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Emisie výfukových plynov z dieselových motorov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19,9 %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16,6 %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20,3 %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21,2 %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22,0 %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305296898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Benzén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12,8 %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11,3 %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13,4 %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18,0 %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17,9 %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11,6 %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176036633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Dýchateľný kryštalický kremík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8,4 %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7,7 %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10,3 %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 dirty="0">
                          <a:effectLst/>
                          <a:latin typeface="+mn-lt"/>
                        </a:rPr>
                        <a:t>10,8 %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7,6 %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11,2 %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6,8 %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381154499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Formaldehyd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6,4 %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6,0 %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7,2 %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6,7 %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5,1 %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6,9 %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386679346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Šesťmocný chróm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6,0 %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5,5 %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4,7 %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1823351274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Olovo a anorganické zlúčeniny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4,1 %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4109198339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Prach z dreva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3,2 %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3,7 %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7,3 %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6,3 %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2908113317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Umelé UV žiarenie (vrátane expozície očí)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2,9 %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2,0 %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4,8 %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3,3 %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1,7 %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979888244"/>
                  </a:ext>
                </a:extLst>
              </a:tr>
              <a:tr h="240495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Ionizujúce žiarenie</a:t>
                      </a:r>
                    </a:p>
                  </a:txBody>
                  <a:tcPr marL="36000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3,1 %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1,6 %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2,4 %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>
                          <a:effectLst/>
                          <a:latin typeface="+mn-lt"/>
                        </a:rPr>
                        <a:t>1,5 %</a:t>
                      </a:r>
                    </a:p>
                  </a:txBody>
                  <a:tcPr marL="6759" marR="6759" marT="675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00" u="none" strike="noStrike" dirty="0">
                          <a:effectLst/>
                          <a:latin typeface="+mn-lt"/>
                        </a:rPr>
                        <a:t>1,8 %</a:t>
                      </a:r>
                    </a:p>
                  </a:txBody>
                  <a:tcPr marL="6759" marR="6759" marT="6759" marB="0" anchor="ctr"/>
                </a:tc>
                <a:extLst>
                  <a:ext uri="{0D108BD9-81ED-4DB2-BD59-A6C34878D82A}">
                    <a16:rowId xmlns:a16="http://schemas.microsoft.com/office/drawing/2014/main" val="8593244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F7927C9-E53E-FC89-C01A-0747E533E7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051721" y="4392724"/>
            <a:ext cx="4572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i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UV: ultrafialové žiarenie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EFC163-E769-B3FC-816F-DEF10928C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051721" y="4586231"/>
            <a:ext cx="5760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referenčná populácia: všetci pracovníci </a:t>
            </a:r>
            <a:b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v Nemecku, Španielsku, vo Fínsku, Francúzsku, v Maďarsku a Írsku.</a:t>
            </a:r>
          </a:p>
        </p:txBody>
      </p:sp>
    </p:spTree>
    <p:extLst>
      <p:ext uri="{BB962C8B-B14F-4D97-AF65-F5344CB8AC3E}">
        <p14:creationId xmlns:p14="http://schemas.microsoft.com/office/powerpoint/2010/main" val="2519171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7AA8B-B71B-06FC-91B2-889C0B8BC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Podiel vystavených pracovníkov podľa odvetvia činnosti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72A3A-479A-D9F9-1FCE-0A70691D5F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837000"/>
            <a:ext cx="8226456" cy="3645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1600" b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10 odvetví činnosti s najvyšším podielom pracovníkov vystavených aspoň jednému rizikovému faktoru rakoviny na akejkoľvek úrovni (z 24):</a:t>
            </a:r>
          </a:p>
          <a:p>
            <a:endParaRPr lang="en-GB" sz="1400" dirty="0"/>
          </a:p>
        </p:txBody>
      </p:sp>
      <p:graphicFrame>
        <p:nvGraphicFramePr>
          <p:cNvPr id="4" name="Table 3" descr="Tabuľka zobrazujúca expozíciu aspoň jednému rizikovému faktoru rakoviny (z 24) v uplynulom pracovnom týždni pre pracovníkov v desiatich odvetviach">
            <a:extLst>
              <a:ext uri="{FF2B5EF4-FFF2-40B4-BE49-F238E27FC236}">
                <a16:creationId xmlns:a16="http://schemas.microsoft.com/office/drawing/2014/main" id="{FB8F9807-E0FE-20F5-3A1F-CC6225F56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670049"/>
              </p:ext>
            </p:extLst>
          </p:nvPr>
        </p:nvGraphicFramePr>
        <p:xfrm>
          <a:off x="592956" y="1427163"/>
          <a:ext cx="7958089" cy="293479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33368">
                  <a:extLst>
                    <a:ext uri="{9D8B030D-6E8A-4147-A177-3AD203B41FA5}">
                      <a16:colId xmlns:a16="http://schemas.microsoft.com/office/drawing/2014/main" val="2715120342"/>
                    </a:ext>
                  </a:extLst>
                </a:gridCol>
                <a:gridCol w="4592474">
                  <a:extLst>
                    <a:ext uri="{9D8B030D-6E8A-4147-A177-3AD203B41FA5}">
                      <a16:colId xmlns:a16="http://schemas.microsoft.com/office/drawing/2014/main" val="3151536277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4023542012"/>
                    </a:ext>
                  </a:extLst>
                </a:gridCol>
              </a:tblGrid>
              <a:tr h="567282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Divízia NACE Rev. 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Hospodárska činnosť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Expozícia aspoň jednému rizikovému faktoru rakoviny (z 24)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3877756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Iná ťažba a dobývanie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100,0 %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786798184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Lesníctvo a ťažba dreva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93,5 %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077335612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95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Oprava počítačov, osobných potrieb a potrieb pre domácnosti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88,3 %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095687723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Inžinierske stavby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512962073"/>
                  </a:ext>
                </a:extLst>
              </a:tr>
              <a:tr h="277069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31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Výroba nábytku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87,0 %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425849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50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Vodná doprava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84,8 %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365511104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Pestovanie plodín a chov zvierat poľovníctvo a služby s tým súvisiace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84,4 %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3849086248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03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Rybolov a vodné</a:t>
                      </a:r>
                      <a:r>
                        <a:rPr lang="sk-SK" sz="1200" u="none" strike="noStrike" baseline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hospodárstvo</a:t>
                      </a:r>
                      <a:endParaRPr lang="sk-SK" sz="120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81,9 %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4012457902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41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Výstavba budov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81,4 %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2343556149"/>
                  </a:ext>
                </a:extLst>
              </a:tr>
              <a:tr h="214395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NACE 15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Výroba kože a kožených výrobkov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k-SK" sz="12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81,2 %</a:t>
                      </a:r>
                    </a:p>
                  </a:txBody>
                  <a:tcPr marL="9525" marR="720000" marT="9525" marB="0" anchor="ctr"/>
                </a:tc>
                <a:extLst>
                  <a:ext uri="{0D108BD9-81ED-4DB2-BD59-A6C34878D82A}">
                    <a16:rowId xmlns:a16="http://schemas.microsoft.com/office/drawing/2014/main" val="100876080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9673E41-519E-9931-F01F-D559739D8987}"/>
              </a:ext>
            </a:extLst>
          </p:cNvPr>
          <p:cNvSpPr txBox="1"/>
          <p:nvPr/>
        </p:nvSpPr>
        <p:spPr>
          <a:xfrm>
            <a:off x="1272304" y="4366376"/>
            <a:ext cx="53523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i="1"/>
              <a:t>NACE: Štatistická klasifikácia ekonomických činností, pozri </a:t>
            </a:r>
            <a:r>
              <a:rPr lang="sk-SK" sz="1000" i="1">
                <a:hlinkClick r:id="rId3" tooltip="link to the Eurostat publication detailing the structure and the description of the classification"/>
              </a:rPr>
              <a:t>webové sídlo Eurostatu</a:t>
            </a:r>
            <a:r>
              <a:rPr lang="sk-SK" sz="1000" i="1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A4B145-7715-9E4F-834E-137E1D8F57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72304" y="4580774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pracovníci pracujúci v 10 odvetviach činností uvedených v tabuľke v Nemecku, Španielsku, vo Fínsku, Francúzsku, v Maďarsku a Írsku.</a:t>
            </a:r>
          </a:p>
        </p:txBody>
      </p:sp>
    </p:spTree>
    <p:extLst>
      <p:ext uri="{BB962C8B-B14F-4D97-AF65-F5344CB8AC3E}">
        <p14:creationId xmlns:p14="http://schemas.microsoft.com/office/powerpoint/2010/main" val="3199300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27B3EA-080B-36E9-5051-6341F2580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843399" cy="366712"/>
          </a:xfrm>
        </p:spPr>
        <p:txBody>
          <a:bodyPr/>
          <a:lstStyle/>
          <a:p>
            <a:r>
              <a:rPr lang="sk-SK" sz="2000"/>
              <a:t>Podiel vystavených pracovníkov podľa kategórie pracovného miesta </a:t>
            </a:r>
            <a:r>
              <a:rPr lang="sk-SK" sz="2000" b="0"/>
              <a:t>(1/3)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DD234-2FB4-508E-CB0A-4FB3B28F2DBE}"/>
              </a:ext>
            </a:extLst>
          </p:cNvPr>
          <p:cNvSpPr txBox="1"/>
          <p:nvPr/>
        </p:nvSpPr>
        <p:spPr>
          <a:xfrm>
            <a:off x="449263" y="723117"/>
            <a:ext cx="7984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6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Kategórie pracovných miest s najvyšším priemerným počtom expozícií na pracovníka (3 alebo viac rizikových faktorov rakoviny): </a:t>
            </a:r>
            <a:r>
              <a:rPr lang="sk-SK" sz="1600" b="1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Pracovníci pri výstavbe ciest</a:t>
            </a:r>
          </a:p>
        </p:txBody>
      </p:sp>
      <p:graphicFrame>
        <p:nvGraphicFramePr>
          <p:cNvPr id="13" name="Table 12" descr="Tabuľka zobrazujúca expozície pracovníkov cestných stavieb v uplynulom pracovnom týždni ">
            <a:extLst>
              <a:ext uri="{FF2B5EF4-FFF2-40B4-BE49-F238E27FC236}">
                <a16:creationId xmlns:a16="http://schemas.microsoft.com/office/drawing/2014/main" id="{D9EF0846-A3BC-BABE-FBCD-AD01C2544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103741"/>
              </p:ext>
            </p:extLst>
          </p:nvPr>
        </p:nvGraphicFramePr>
        <p:xfrm>
          <a:off x="449262" y="1402266"/>
          <a:ext cx="7984465" cy="2527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682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594655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689128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Poradie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Rizikové faktory rakoviny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b="1" u="none" strike="noStrike" baseline="0" noProof="0">
                          <a:solidFill>
                            <a:schemeClr val="bg2"/>
                          </a:solidFill>
                          <a:effectLst/>
                        </a:rPr>
                        <a:t>Podiel vystavených pracovníkov pri výstavbe ciest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Dýchateľný kryštalický kremík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effectLst/>
                        </a:rPr>
                        <a:t>92,2 %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Emisie výfukových plynov z dieselových motorov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effectLst/>
                        </a:rPr>
                        <a:t>78,2 %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304986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Slnečné ultrafialové žiarenie (vrátane expozície očí)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effectLst/>
                        </a:rPr>
                        <a:t>75,4 %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Benzén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effectLst/>
                        </a:rPr>
                        <a:t>68,4 %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Olovo a anorganické zlúčeniny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effectLst/>
                        </a:rPr>
                        <a:t>14,4 %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effectLst/>
                        </a:rPr>
                        <a:t>8,3 %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effectLst/>
                        </a:rPr>
                        <a:t>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Šesťmocný chróm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 dirty="0">
                          <a:effectLst/>
                        </a:rPr>
                        <a:t>1,2 %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DE1D9F3-3209-8D2B-3ABF-A6AC425E65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17444" y="4017633"/>
            <a:ext cx="6853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pracovníci pracujúci v kategórii pracovného miesta „pracovníci pri výstavbe ciest“ v Nemecku, Španielsku, vo Fínsku, Francúzsku, v Maďarsku a Írsku.</a:t>
            </a:r>
          </a:p>
        </p:txBody>
      </p:sp>
    </p:spTree>
    <p:extLst>
      <p:ext uri="{BB962C8B-B14F-4D97-AF65-F5344CB8AC3E}">
        <p14:creationId xmlns:p14="http://schemas.microsoft.com/office/powerpoint/2010/main" val="166758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9534E-59FA-775B-9A31-B83936A0A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9C08679-1E51-4786-A874-0E2900064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797799" cy="366712"/>
          </a:xfrm>
        </p:spPr>
        <p:txBody>
          <a:bodyPr/>
          <a:lstStyle/>
          <a:p>
            <a:r>
              <a:rPr lang="sk-SK" sz="2000"/>
              <a:t>Podiel vystavených pracovníkov podľa kategórie pracovného miesta </a:t>
            </a:r>
            <a:r>
              <a:rPr lang="sk-SK" sz="2000" b="0"/>
              <a:t>(2/3)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0A3344-2D26-076C-A52F-0C677C0BA95C}"/>
              </a:ext>
            </a:extLst>
          </p:cNvPr>
          <p:cNvSpPr txBox="1"/>
          <p:nvPr/>
        </p:nvSpPr>
        <p:spPr>
          <a:xfrm>
            <a:off x="1187623" y="691585"/>
            <a:ext cx="682290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60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Kategórie pracovných miest s najvyšším priemerným počtom expozícií na pracovníka (3 alebo viac rizikových faktorov rakoviny): </a:t>
            </a:r>
            <a:r>
              <a:rPr lang="sk-SK" sz="1600" b="1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Hasiči</a:t>
            </a:r>
          </a:p>
        </p:txBody>
      </p:sp>
      <p:graphicFrame>
        <p:nvGraphicFramePr>
          <p:cNvPr id="8" name="Table 7" descr="Tabuľka zobrazujúca expozície hasičov v uplynulom pracovnom týždni.">
            <a:extLst>
              <a:ext uri="{FF2B5EF4-FFF2-40B4-BE49-F238E27FC236}">
                <a16:creationId xmlns:a16="http://schemas.microsoft.com/office/drawing/2014/main" id="{2248E9E8-76F5-1CED-0569-C34F21AD9E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06157"/>
              </p:ext>
            </p:extLst>
          </p:nvPr>
        </p:nvGraphicFramePr>
        <p:xfrm>
          <a:off x="685799" y="1346819"/>
          <a:ext cx="7561263" cy="29071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3684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728545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139034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Poradie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Rizikové faktory rakoviny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b="1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Podiel vystavených hasičov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Slnečné ultrafialové žiarenie (vrátane expozície očí)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Emisie výfukových plynov z dieselových motorov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Benzén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51,3 %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1,3-butadién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Formaldehyd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Šesťmocný chróm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Olovo a anorganické zlúčeniny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22,6 %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i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Dýchateľný kryštalický kremík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5,0 %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10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Prach z dreva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marL="0" algn="ctr" defTabSz="342900" rtl="0" eaLnBrk="1" fontAlgn="b" latinLnBrk="0" hangingPunct="1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4,6 %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72912151"/>
                  </a:ext>
                </a:extLst>
              </a:tr>
              <a:tr h="24226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11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Minerálne oleje (ako hmla)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2,0 %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11241092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3838D59-37A5-94C2-F0CB-E7E457ECF4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93878" y="4451915"/>
            <a:ext cx="63562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pracovníci pracujúci v kategórii pracovného miesta „hasiči“ v Nemecku, Španielsku, vo Fínsku, Francúzsku, v Maďarsku a Írsku.</a:t>
            </a:r>
          </a:p>
        </p:txBody>
      </p:sp>
    </p:spTree>
    <p:extLst>
      <p:ext uri="{BB962C8B-B14F-4D97-AF65-F5344CB8AC3E}">
        <p14:creationId xmlns:p14="http://schemas.microsoft.com/office/powerpoint/2010/main" val="3607405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6BF7-F08A-F94C-7C79-5DF721310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0C0469-3352-BB34-48E1-1B23DC6A9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262" y="134938"/>
            <a:ext cx="7797799" cy="366712"/>
          </a:xfrm>
        </p:spPr>
        <p:txBody>
          <a:bodyPr/>
          <a:lstStyle/>
          <a:p>
            <a:r>
              <a:rPr lang="sk-SK" sz="2000" dirty="0"/>
              <a:t>Podiel vystavených pracovníkov podľa kategórie pracovného miesta </a:t>
            </a:r>
            <a:r>
              <a:rPr lang="sk-SK" sz="2000" b="0" dirty="0"/>
              <a:t>(3/3)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4E86A7-33FE-8E0B-C6CD-1D4405750111}"/>
              </a:ext>
            </a:extLst>
          </p:cNvPr>
          <p:cNvSpPr txBox="1"/>
          <p:nvPr/>
        </p:nvSpPr>
        <p:spPr>
          <a:xfrm>
            <a:off x="729949" y="692517"/>
            <a:ext cx="751711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1600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Kategórie pracovných miest s najvyšším priemerným počtom expozícií na pracovníka (3 alebo viac rizikových faktorov rakoviny): </a:t>
            </a:r>
            <a:r>
              <a:rPr lang="sk-SK" sz="1600" b="1" dirty="0">
                <a:solidFill>
                  <a:schemeClr val="tx2"/>
                </a:solidFill>
                <a:effectLst/>
                <a:ea typeface=""/>
                <a:cs typeface="Times New Roman" panose="02020603050405020304" pitchFamily="18" charset="0"/>
              </a:rPr>
              <a:t>Baníci/pracovníci v lome</a:t>
            </a:r>
          </a:p>
        </p:txBody>
      </p:sp>
      <p:graphicFrame>
        <p:nvGraphicFramePr>
          <p:cNvPr id="11" name="Table 10" descr="Tabuľka zobrazujúca expozície baníkov a pracovníkov v lomoch v uplynulom pracovnom týždni.n.">
            <a:extLst>
              <a:ext uri="{FF2B5EF4-FFF2-40B4-BE49-F238E27FC236}">
                <a16:creationId xmlns:a16="http://schemas.microsoft.com/office/drawing/2014/main" id="{9837953F-2776-190F-7F32-6288EC7367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303693"/>
              </p:ext>
            </p:extLst>
          </p:nvPr>
        </p:nvGraphicFramePr>
        <p:xfrm>
          <a:off x="685799" y="1346819"/>
          <a:ext cx="7561263" cy="275083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85801">
                  <a:extLst>
                    <a:ext uri="{9D8B030D-6E8A-4147-A177-3AD203B41FA5}">
                      <a16:colId xmlns:a16="http://schemas.microsoft.com/office/drawing/2014/main" val="1768893906"/>
                    </a:ext>
                  </a:extLst>
                </a:gridCol>
                <a:gridCol w="3570890">
                  <a:extLst>
                    <a:ext uri="{9D8B030D-6E8A-4147-A177-3AD203B41FA5}">
                      <a16:colId xmlns:a16="http://schemas.microsoft.com/office/drawing/2014/main" val="4015145263"/>
                    </a:ext>
                  </a:extLst>
                </a:gridCol>
                <a:gridCol w="3304572">
                  <a:extLst>
                    <a:ext uri="{9D8B030D-6E8A-4147-A177-3AD203B41FA5}">
                      <a16:colId xmlns:a16="http://schemas.microsoft.com/office/drawing/2014/main" val="2075921377"/>
                    </a:ext>
                  </a:extLst>
                </a:gridCol>
              </a:tblGrid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Poradie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Rizikové faktory rakoviny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b="1" u="none" strike="noStrike" noProof="0">
                          <a:solidFill>
                            <a:schemeClr val="tx1"/>
                          </a:solidFill>
                          <a:effectLst/>
                        </a:rPr>
                        <a:t>Podiel vystavených baníkov/pracovníkov v lome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49232705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Emisie výfukových plynov z dieselových motorov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76520368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Dýchateľný kryštalický kremík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98,2 %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154118440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Slnečné ultrafialové žiarenie (vrátane expozície očí)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55,9 %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9796076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Benzén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13,5 %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51140095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Arzén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12,5 %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70728337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8,7 %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2675017171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4,4 %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465689558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Olovo a anorganické zlúčeniny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4,1 %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3966462523"/>
                  </a:ext>
                </a:extLst>
              </a:tr>
              <a:tr h="263950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 noProof="0">
                          <a:solidFill>
                            <a:schemeClr val="tx1"/>
                          </a:solidFill>
                          <a:effectLst/>
                        </a:rPr>
                        <a:t>Nikel</a:t>
                      </a:r>
                    </a:p>
                  </a:txBody>
                  <a:tcPr marL="36000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noProof="0" dirty="0">
                          <a:solidFill>
                            <a:schemeClr val="tx1"/>
                          </a:solidFill>
                          <a:effectLst/>
                        </a:rPr>
                        <a:t>2,8 %</a:t>
                      </a:r>
                    </a:p>
                  </a:txBody>
                  <a:tcPr marL="36000" marR="9525" marT="9525" marB="0" anchor="ctr"/>
                </a:tc>
                <a:extLst>
                  <a:ext uri="{0D108BD9-81ED-4DB2-BD59-A6C34878D82A}">
                    <a16:rowId xmlns:a16="http://schemas.microsoft.com/office/drawing/2014/main" val="13177754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F98C564-8111-34FC-CD2C-8BA4E5DE95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80344" y="4105036"/>
            <a:ext cx="67007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pracovníci pracujúci v kategórii pracovného miesta „baníci/pracovníci v lome“ v Nemecku, Španielsku, vo Fínsku, Francúzsku, v Maďarsku a Írsku.</a:t>
            </a:r>
          </a:p>
        </p:txBody>
      </p:sp>
    </p:spTree>
    <p:extLst>
      <p:ext uri="{BB962C8B-B14F-4D97-AF65-F5344CB8AC3E}">
        <p14:creationId xmlns:p14="http://schemas.microsoft.com/office/powerpoint/2010/main" val="551229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BEA205FF-0907-4834-A93B-E9E96CBDB8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9263" y="134938"/>
            <a:ext cx="7561262" cy="3667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1800" b="1" i="0" kern="1200" baseline="0">
                <a:solidFill>
                  <a:schemeClr val="tx2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Expozícia slnečnému ultrafialovému žiareniu (UVR)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BA54296-ADCE-AEAE-BE80-682F8CB9E4F1}"/>
              </a:ext>
            </a:extLst>
          </p:cNvPr>
          <p:cNvSpPr txBox="1">
            <a:spLocks/>
          </p:cNvSpPr>
          <p:nvPr/>
        </p:nvSpPr>
        <p:spPr>
          <a:xfrm>
            <a:off x="807831" y="664656"/>
            <a:ext cx="7528339" cy="6480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 defTabSz="342900">
              <a:buNone/>
            </a:pPr>
            <a:r>
              <a:rPr lang="sk-SK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Okolnosti expozície u pracovníkov vystavených slnečnému </a:t>
            </a:r>
            <a:r>
              <a:rPr lang="sk-SK" sz="1600" b="0" dirty="0" err="1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UV</a:t>
            </a:r>
            <a:r>
              <a:rPr lang="sk-SK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 žiareniu </a:t>
            </a:r>
            <a:br>
              <a:rPr lang="sk-SK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</a:br>
            <a:r>
              <a:rPr lang="sk-SK" sz="1600" b="0" dirty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(rovnaký pracovník môže byť vystavený za viac ako jednej okolnosti):</a:t>
            </a:r>
          </a:p>
        </p:txBody>
      </p:sp>
      <p:graphicFrame>
        <p:nvGraphicFramePr>
          <p:cNvPr id="2" name="Table 1" descr="Tabuľka znázorňujúca rozdelenie pracovníkov vystavených slnečnému UV žiareniu v uplynulom pracovnom týždni za rôznych okolností expozície, ako aj rozdelenie rôznych úrovní expozície (nízkej, strednej a vysokej) pre každú okolnosť.">
            <a:extLst>
              <a:ext uri="{FF2B5EF4-FFF2-40B4-BE49-F238E27FC236}">
                <a16:creationId xmlns:a16="http://schemas.microsoft.com/office/drawing/2014/main" id="{8B1A5CB3-7197-70CD-E3C2-2F289B016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770565"/>
              </p:ext>
            </p:extLst>
          </p:nvPr>
        </p:nvGraphicFramePr>
        <p:xfrm>
          <a:off x="503548" y="1759042"/>
          <a:ext cx="8136905" cy="207450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98618">
                  <a:extLst>
                    <a:ext uri="{9D8B030D-6E8A-4147-A177-3AD203B41FA5}">
                      <a16:colId xmlns:a16="http://schemas.microsoft.com/office/drawing/2014/main" val="3081293084"/>
                    </a:ext>
                  </a:extLst>
                </a:gridCol>
                <a:gridCol w="946290">
                  <a:extLst>
                    <a:ext uri="{9D8B030D-6E8A-4147-A177-3AD203B41FA5}">
                      <a16:colId xmlns:a16="http://schemas.microsoft.com/office/drawing/2014/main" val="2458824919"/>
                    </a:ext>
                  </a:extLst>
                </a:gridCol>
                <a:gridCol w="659481">
                  <a:extLst>
                    <a:ext uri="{9D8B030D-6E8A-4147-A177-3AD203B41FA5}">
                      <a16:colId xmlns:a16="http://schemas.microsoft.com/office/drawing/2014/main" val="361547043"/>
                    </a:ext>
                  </a:extLst>
                </a:gridCol>
                <a:gridCol w="870935">
                  <a:extLst>
                    <a:ext uri="{9D8B030D-6E8A-4147-A177-3AD203B41FA5}">
                      <a16:colId xmlns:a16="http://schemas.microsoft.com/office/drawing/2014/main" val="3246973358"/>
                    </a:ext>
                  </a:extLst>
                </a:gridCol>
                <a:gridCol w="661581">
                  <a:extLst>
                    <a:ext uri="{9D8B030D-6E8A-4147-A177-3AD203B41FA5}">
                      <a16:colId xmlns:a16="http://schemas.microsoft.com/office/drawing/2014/main" val="4123173234"/>
                    </a:ext>
                  </a:extLst>
                </a:gridCol>
              </a:tblGrid>
              <a:tr h="421316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Okolnosti expozície </a:t>
                      </a:r>
                      <a:r>
                        <a:rPr lang="sk-SK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(úlohy vykonané v uplynulom týždni)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Na akejkoľvek úrovni</a:t>
                      </a:r>
                    </a:p>
                  </a:txBody>
                  <a:tcPr marL="3600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b="1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Nízka úroveň</a:t>
                      </a:r>
                    </a:p>
                  </a:txBody>
                  <a:tcPr marL="36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Stredná úroveň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Vysoká úroveň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264399600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Práca vonku počas dňa na otvorenom priestranstve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63,0 %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16,5 %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82,5 %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1,1 %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19807813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Práca s reflexnými povrchmi alebo v ich blízkosti (piesok, sklo, vlnitý plech, voda, betón alebo cement, plasty, sneh) 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40,4 %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26,6 %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71,5 %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1,8 %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5432456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i="1" u="none" strike="noStrike">
                          <a:solidFill>
                            <a:schemeClr val="tx1"/>
                          </a:solidFill>
                          <a:effectLst/>
                        </a:rPr>
                        <a:t>Vrátane: práce so snehom alebo v jeho blízkosti </a:t>
                      </a:r>
                    </a:p>
                  </a:txBody>
                  <a:tcPr marL="180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i="1" u="none" strike="noStrike">
                          <a:solidFill>
                            <a:schemeClr val="tx1"/>
                          </a:solidFill>
                          <a:effectLst/>
                        </a:rPr>
                        <a:t>1,0 %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i="1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i="1" u="none" strike="noStrike">
                          <a:solidFill>
                            <a:schemeClr val="tx1"/>
                          </a:solidFill>
                          <a:effectLst/>
                        </a:rPr>
                        <a:t>28,6 %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i="1" u="none" strike="noStrike">
                          <a:solidFill>
                            <a:schemeClr val="tx1"/>
                          </a:solidFill>
                          <a:effectLst/>
                        </a:rPr>
                        <a:t>71,4 %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524958"/>
                  </a:ext>
                </a:extLst>
              </a:tr>
              <a:tr h="193351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Práca vonku počas dňa v čiastočnom tieni </a:t>
                      </a:r>
                      <a:b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aspoň 1 hodinu denne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31,9 %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31,4 %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68,1 %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0,5 %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191539"/>
                  </a:ext>
                </a:extLst>
              </a:tr>
              <a:tr h="386702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Práca vonku počas dňa vo vozidle so stiahnutými oknami aspoň 1 hodinu denne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22,9 %</a:t>
                      </a:r>
                    </a:p>
                  </a:txBody>
                  <a:tcPr marL="0" marR="0" marT="0" marB="0"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32,0 %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>
                          <a:solidFill>
                            <a:schemeClr val="tx1"/>
                          </a:solidFill>
                          <a:effectLst/>
                        </a:rPr>
                        <a:t>67,7 %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0,3 %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5865165"/>
                  </a:ext>
                </a:extLst>
              </a:tr>
            </a:tbl>
          </a:graphicData>
        </a:graphic>
      </p:graphicFrame>
      <p:grpSp>
        <p:nvGrpSpPr>
          <p:cNvPr id="9" name="Group 8" descr="zložené zátvorky zahŕňajúca nízku, strednú a vysokú úroveň, čo znamená, že tri úrovne expozície pridajú k 100 % pracovníkov vystavených za každých okolností.&#10;">
            <a:extLst>
              <a:ext uri="{FF2B5EF4-FFF2-40B4-BE49-F238E27FC236}">
                <a16:creationId xmlns:a16="http://schemas.microsoft.com/office/drawing/2014/main" id="{55709BAF-0785-4872-BD16-50CB09C5FE45}"/>
              </a:ext>
            </a:extLst>
          </p:cNvPr>
          <p:cNvGrpSpPr/>
          <p:nvPr/>
        </p:nvGrpSpPr>
        <p:grpSpPr>
          <a:xfrm>
            <a:off x="6436264" y="1303345"/>
            <a:ext cx="2202965" cy="461163"/>
            <a:chOff x="6165273" y="377035"/>
            <a:chExt cx="2165193" cy="461163"/>
          </a:xfrm>
        </p:grpSpPr>
        <p:sp>
          <p:nvSpPr>
            <p:cNvPr id="11" name="Left Brace 10">
              <a:extLst>
                <a:ext uri="{FF2B5EF4-FFF2-40B4-BE49-F238E27FC236}">
                  <a16:creationId xmlns:a16="http://schemas.microsoft.com/office/drawing/2014/main" id="{2FB8618B-1CFD-BC4D-FBA3-9DCD7E896EFB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3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2C1C2-4A9C-A13B-EE8C-6443FCC66D62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1200" dirty="0"/>
                <a:t>100 %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A956307-C846-2C2C-5F1D-521B727C49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269805" y="3892067"/>
            <a:ext cx="7458875" cy="10926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všetci pracovníci vystavení slnečnému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UV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žiareniu </a:t>
            </a:r>
            <a:b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(vrátane expozície očí) v Nemecku, Španielsku, vo Fínsku, Francúzsku, v Maďarsku a Írsku.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sk-SK" sz="1100" i="1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Pripomienka: 20,8 % </a:t>
            </a:r>
            <a:r>
              <a:rPr lang="sk-SK" sz="1100" i="1" dirty="0"/>
              <a:t>všetkých pracovníkov bolo podľa posúdenia v uplynulom pracovnom týždni vystavených slnečnému </a:t>
            </a:r>
            <a:r>
              <a:rPr lang="sk-SK" sz="1100" i="1" dirty="0" err="1"/>
              <a:t>UV</a:t>
            </a:r>
            <a:r>
              <a:rPr lang="sk-SK" sz="1100" i="1" dirty="0"/>
              <a:t> žiareniu.</a:t>
            </a:r>
          </a:p>
          <a:p>
            <a:pPr indent="0" defTabSz="342900">
              <a:spcAft>
                <a:spcPts val="600"/>
              </a:spcAft>
              <a:buNone/>
            </a:pPr>
            <a:r>
              <a:rPr lang="sk-SK" sz="1100" dirty="0"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Poznámka: Prieskum v teréne sa uskutočnil v období od septembra 2022 do februára 2023.</a:t>
            </a:r>
          </a:p>
        </p:txBody>
      </p:sp>
    </p:spTree>
    <p:extLst>
      <p:ext uri="{BB962C8B-B14F-4D97-AF65-F5344CB8AC3E}">
        <p14:creationId xmlns:p14="http://schemas.microsoft.com/office/powerpoint/2010/main" val="2362997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63BD2BC-F1D7-F55B-CA08-56392CD9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295" y="116318"/>
            <a:ext cx="8583386" cy="367200"/>
          </a:xfrm>
        </p:spPr>
        <p:txBody>
          <a:bodyPr/>
          <a:lstStyle/>
          <a:p>
            <a:r>
              <a:rPr lang="sk-SK" sz="2000"/>
              <a:t>Ochranné opatrenia – expozícia slnečnému UV žiareniu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DACA9-0045-1F57-A10A-E05AB164C8D4}"/>
              </a:ext>
            </a:extLst>
          </p:cNvPr>
          <p:cNvSpPr txBox="1"/>
          <p:nvPr/>
        </p:nvSpPr>
        <p:spPr>
          <a:xfrm>
            <a:off x="297880" y="713631"/>
            <a:ext cx="8090544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sk-SK" sz="1400" b="0">
                <a:solidFill>
                  <a:schemeClr val="tx2"/>
                </a:solidFill>
              </a:rPr>
              <a:t>Používanie ochranných opatrení medzi pracovníkmi vystavenými slnečnému UV žiareniu a pre každú </a:t>
            </a:r>
            <a:r>
              <a:rPr lang="sk-SK" sz="1400" b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okolnosť expozície (ten istý pracovník môže používať viac ako jedno opatrenie):</a:t>
            </a:r>
          </a:p>
        </p:txBody>
      </p:sp>
      <p:graphicFrame>
        <p:nvGraphicFramePr>
          <p:cNvPr id="4" name="Content Placeholder 3" descr="Tabuľka znázorňujúca rozdelenie používania rôznych ochranných opatrení pre každú okolnosť expozície pracovníkmi vystavenými slnečnému UV žiareniu v uplynulom pracovnom týždni.">
            <a:extLst>
              <a:ext uri="{FF2B5EF4-FFF2-40B4-BE49-F238E27FC236}">
                <a16:creationId xmlns:a16="http://schemas.microsoft.com/office/drawing/2014/main" id="{BCBA20EB-0CFA-ABDD-8E88-193A91BF7D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4843551"/>
              </p:ext>
            </p:extLst>
          </p:nvPr>
        </p:nvGraphicFramePr>
        <p:xfrm>
          <a:off x="427932" y="1286484"/>
          <a:ext cx="8288137" cy="2934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58">
                  <a:extLst>
                    <a:ext uri="{9D8B030D-6E8A-4147-A177-3AD203B41FA5}">
                      <a16:colId xmlns:a16="http://schemas.microsoft.com/office/drawing/2014/main" val="1079337038"/>
                    </a:ext>
                  </a:extLst>
                </a:gridCol>
                <a:gridCol w="1016947">
                  <a:extLst>
                    <a:ext uri="{9D8B030D-6E8A-4147-A177-3AD203B41FA5}">
                      <a16:colId xmlns:a16="http://schemas.microsoft.com/office/drawing/2014/main" val="1672365983"/>
                    </a:ext>
                  </a:extLst>
                </a:gridCol>
                <a:gridCol w="1761009">
                  <a:extLst>
                    <a:ext uri="{9D8B030D-6E8A-4147-A177-3AD203B41FA5}">
                      <a16:colId xmlns:a16="http://schemas.microsoft.com/office/drawing/2014/main" val="126593699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429879169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2856616134"/>
                    </a:ext>
                  </a:extLst>
                </a:gridCol>
              </a:tblGrid>
              <a:tr h="887773"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Okolnosti expozície </a:t>
                      </a:r>
                      <a:br>
                        <a:rPr lang="sk-SK" sz="1100" u="none" strike="noStrike">
                          <a:effectLst/>
                          <a:latin typeface="+mn-lt"/>
                        </a:rPr>
                      </a:br>
                      <a:r>
                        <a:rPr lang="sk-SK" sz="1100" b="0" u="none" strike="noStrike">
                          <a:effectLst/>
                          <a:latin typeface="+mn-lt"/>
                        </a:rPr>
                        <a:t>(úlohy vykonané v uplynulom pracovnom týždni)</a:t>
                      </a:r>
                    </a:p>
                    <a:p>
                      <a:pPr algn="l" rtl="0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b="0" u="none" strike="noStrike">
                          <a:effectLst/>
                          <a:latin typeface="+mn-lt"/>
                        </a:rPr>
                        <a:t>Používanie ochrany očí (nosenie slnečných okuliarov)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b="0" u="none" strike="noStrike">
                          <a:effectLst/>
                          <a:latin typeface="+mn-lt"/>
                        </a:rPr>
                        <a:t>Nosenie oblečenia, ktoré pokrývalo väčšinu tela (t. j. nohavice a košele alebo tričká s rukávmi)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b="0" u="none" strike="noStrike">
                          <a:effectLst/>
                          <a:latin typeface="+mn-lt"/>
                        </a:rPr>
                        <a:t>Používanie opaľovacieho krému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b="0" u="none" strike="noStrike">
                          <a:effectLst/>
                          <a:latin typeface="+mn-lt"/>
                        </a:rPr>
                        <a:t>Nosenie klobúka alebo </a:t>
                      </a:r>
                      <a:br>
                        <a:rPr lang="sk-SK" sz="1100" b="0" u="none" strike="noStrike">
                          <a:effectLst/>
                          <a:latin typeface="+mn-lt"/>
                        </a:rPr>
                      </a:br>
                      <a:r>
                        <a:rPr lang="sk-SK" sz="1100" b="0" u="none" strike="noStrike">
                          <a:effectLst/>
                          <a:latin typeface="+mn-lt"/>
                        </a:rPr>
                        <a:t>inej pokrývky hlavy na ochranu pred slnkom</a:t>
                      </a:r>
                    </a:p>
                  </a:txBody>
                  <a:tcPr marL="36000" marR="0" marT="0" marB="0" anchor="ctr"/>
                </a:tc>
                <a:extLst>
                  <a:ext uri="{0D108BD9-81ED-4DB2-BD59-A6C34878D82A}">
                    <a16:rowId xmlns:a16="http://schemas.microsoft.com/office/drawing/2014/main" val="3941466185"/>
                  </a:ext>
                </a:extLst>
              </a:tr>
              <a:tr h="268479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0" u="none" strike="noStrike" dirty="0">
                          <a:effectLst/>
                          <a:latin typeface="+mn-lt"/>
                        </a:rPr>
                        <a:t>Práca vonku počas dňa na otvorenom priestranstve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21,6 %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86,9 %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13,3 %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49,4 %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9115708"/>
                  </a:ext>
                </a:extLst>
              </a:tr>
              <a:tr h="532664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Práca s reflexnými povrchmi alebo v ich blízkosti (piesok, sklo, vlnitý plech, voda, betón alebo cement, plasty, sneh)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38,1 %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Nezisťovalo sa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Nezisťovalo sa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Nezisťovalo sa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744847"/>
                  </a:ext>
                </a:extLst>
              </a:tr>
              <a:tr h="253226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1" u="none" strike="noStrike">
                          <a:effectLst/>
                          <a:latin typeface="+mn-lt"/>
                        </a:rPr>
                        <a:t>Vrátane: práce so snehom alebo v jeho blízkosti</a:t>
                      </a:r>
                    </a:p>
                  </a:txBody>
                  <a:tcPr marL="180000" marR="7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i="1" u="none" strike="noStrike">
                          <a:effectLst/>
                          <a:latin typeface="+mn-lt"/>
                        </a:rPr>
                        <a:t>28,6 %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i="1" u="none" strike="noStrike"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i="1" u="none" strike="noStrike"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i="1" u="none" strike="noStrike"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1034737"/>
                  </a:ext>
                </a:extLst>
              </a:tr>
              <a:tr h="374635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0" u="none" strike="noStrike">
                          <a:effectLst/>
                          <a:latin typeface="+mn-lt"/>
                        </a:rPr>
                        <a:t>Práca vonku počas dňa v čiastočnom tieni aspoň 1 hodinu denne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29,1 %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88,7 %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14,5 %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44,2 %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512457"/>
                  </a:ext>
                </a:extLst>
              </a:tr>
              <a:tr h="499513">
                <a:tc>
                  <a:txBody>
                    <a:bodyPr/>
                    <a:lstStyle/>
                    <a:p>
                      <a:pPr algn="l" fontAlgn="b"/>
                      <a:r>
                        <a:rPr lang="sk-SK" sz="1100" b="0" i="0" u="none" strike="noStrike">
                          <a:effectLst/>
                          <a:latin typeface="+mn-lt"/>
                        </a:rPr>
                        <a:t>Práca vonku počas dňa vo vozidle so stiahnutými oknami aspoň 1 hodinu denne</a:t>
                      </a:r>
                    </a:p>
                  </a:txBody>
                  <a:tcPr marL="3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45,8 %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88,1 %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100" u="none" strike="noStrike">
                          <a:effectLst/>
                          <a:latin typeface="+mn-lt"/>
                        </a:rPr>
                        <a:t>10,6 %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100" i="0" u="none" strike="noStrike" dirty="0"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874039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92174EA-C80A-0408-8D6C-A7D00E7F7E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40734" y="4320309"/>
            <a:ext cx="7087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všetci pracovníci vystavení slnečnému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UV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žiareniu </a:t>
            </a:r>
            <a:b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(vrátane expozície očí) v Nemecku, Španielsku, vo Fínsku, Francúzsku, v Maďarsku a Írsku.</a:t>
            </a:r>
          </a:p>
        </p:txBody>
      </p:sp>
    </p:spTree>
    <p:extLst>
      <p:ext uri="{BB962C8B-B14F-4D97-AF65-F5344CB8AC3E}">
        <p14:creationId xmlns:p14="http://schemas.microsoft.com/office/powerpoint/2010/main" val="544149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085787-B05B-D23C-60CF-D77700F7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Expozícia dýchateľnému kryštalickému kremíku (RCS)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378045-2204-326C-7472-2A918396DC39}"/>
              </a:ext>
            </a:extLst>
          </p:cNvPr>
          <p:cNvSpPr txBox="1">
            <a:spLocks/>
          </p:cNvSpPr>
          <p:nvPr/>
        </p:nvSpPr>
        <p:spPr>
          <a:xfrm>
            <a:off x="434890" y="679246"/>
            <a:ext cx="7000777" cy="54947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defPPr>
              <a:defRPr lang="en-US"/>
            </a:defPPr>
            <a:lvl1pPr marL="0" indent="-189000" algn="l" defTabSz="121917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2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indent="-135000" algn="l" defTabSz="121917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-171450" algn="l" defTabSz="121917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-171450" algn="l" defTabSz="121917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342900">
              <a:buNone/>
            </a:pPr>
            <a:r>
              <a:rPr lang="sk-SK" sz="1400" b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Najčastejšie okolnosti expozície u pracovníkov vystavených RCS </a:t>
            </a:r>
            <a:br>
              <a:rPr lang="sk-SK" sz="1400" b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</a:br>
            <a:r>
              <a:rPr lang="sk-SK" sz="1400" b="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(rovnaký pracovník môže byť vystavený za viac ako jednej okolnosti):</a:t>
            </a:r>
          </a:p>
        </p:txBody>
      </p:sp>
      <p:graphicFrame>
        <p:nvGraphicFramePr>
          <p:cNvPr id="3" name="Table 2" descr="Tabuľka znázorňujúca rozdelenie pracovníkov vystavených RCS v uplynulom pracovnom týždni za rôznych okolností expozície, ako aj rozdelenie rôznych úrovní expozície (nízka, stredná a vysoká) pre každú okolnosť.">
            <a:extLst>
              <a:ext uri="{FF2B5EF4-FFF2-40B4-BE49-F238E27FC236}">
                <a16:creationId xmlns:a16="http://schemas.microsoft.com/office/drawing/2014/main" id="{058B62A3-99F8-D066-DFE1-3264FF264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669184"/>
              </p:ext>
            </p:extLst>
          </p:nvPr>
        </p:nvGraphicFramePr>
        <p:xfrm>
          <a:off x="347870" y="1379096"/>
          <a:ext cx="8040315" cy="29260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9078">
                  <a:extLst>
                    <a:ext uri="{9D8B030D-6E8A-4147-A177-3AD203B41FA5}">
                      <a16:colId xmlns:a16="http://schemas.microsoft.com/office/drawing/2014/main" val="439675559"/>
                    </a:ext>
                  </a:extLst>
                </a:gridCol>
                <a:gridCol w="826584">
                  <a:extLst>
                    <a:ext uri="{9D8B030D-6E8A-4147-A177-3AD203B41FA5}">
                      <a16:colId xmlns:a16="http://schemas.microsoft.com/office/drawing/2014/main" val="629760143"/>
                    </a:ext>
                  </a:extLst>
                </a:gridCol>
                <a:gridCol w="710591">
                  <a:extLst>
                    <a:ext uri="{9D8B030D-6E8A-4147-A177-3AD203B41FA5}">
                      <a16:colId xmlns:a16="http://schemas.microsoft.com/office/drawing/2014/main" val="709988898"/>
                    </a:ext>
                  </a:extLst>
                </a:gridCol>
                <a:gridCol w="750512">
                  <a:extLst>
                    <a:ext uri="{9D8B030D-6E8A-4147-A177-3AD203B41FA5}">
                      <a16:colId xmlns:a16="http://schemas.microsoft.com/office/drawing/2014/main" val="2857114898"/>
                    </a:ext>
                  </a:extLst>
                </a:gridCol>
                <a:gridCol w="703550">
                  <a:extLst>
                    <a:ext uri="{9D8B030D-6E8A-4147-A177-3AD203B41FA5}">
                      <a16:colId xmlns:a16="http://schemas.microsoft.com/office/drawing/2014/main" val="3475304338"/>
                    </a:ext>
                  </a:extLst>
                </a:gridCol>
              </a:tblGrid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Okolnosti expozície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Na akejkoľvek úrovni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Nízka úroveň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Stredná úroveň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Vysoká úroveň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37134492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Vedenie vozidla na stavenisku, v bani alebo v lome </a:t>
                      </a:r>
                      <a:b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(netýka sa konkrétneho pracovného miesta)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26,5 %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66,2 %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10,3 %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23,6 %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25376067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Prítomnosť pieskového prachu na pracovisku (v stavebníctve)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20,1 %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4,3 %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13,9 %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81,8 %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082350555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Vŕtanie alebo vytváranie otvorov v stenách (v stavebníctve)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15,6 %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16,1 %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39,0 %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44,9 %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480343340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Práca s betónom, kameňom, umelým kameňom, bridlicou, keramickými dlaždicami alebo tehlami vrátane: (netýka sa konkrétneho pracovného miesta)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13,9 %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1,3 %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8,0 %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90,7 %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1664136213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Práce s keramickými obkladačkami (netýka sa konkrétneho pracovného miesta)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3,4 %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0,1 %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10,1 %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89,8 %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035604296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Práce s umelým kameňom (netýka sa konkrétneho pracovného miesta)</a:t>
                      </a:r>
                    </a:p>
                  </a:txBody>
                  <a:tcPr marL="216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3,0 %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i="1" u="none" strike="noStrike">
                          <a:solidFill>
                            <a:schemeClr val="tx1"/>
                          </a:solidFill>
                          <a:effectLst/>
                        </a:rPr>
                        <a:t>100,0 %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2868756737"/>
                  </a:ext>
                </a:extLst>
              </a:tr>
              <a:tr h="222367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Miešanie betónu alebo cementu (v stavebníctve)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13,5 %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0,0 %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100,0 %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278666944"/>
                  </a:ext>
                </a:extLst>
              </a:tr>
              <a:tr h="444733">
                <a:tc>
                  <a:txBody>
                    <a:bodyPr/>
                    <a:lstStyle/>
                    <a:p>
                      <a:pPr algn="l" fontAlgn="b"/>
                      <a: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Pluhovanie, bránenie alebo iné narušenie pôdy </a:t>
                      </a:r>
                      <a:b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(u pracovníkov v poľnohospodárskych podnikoch s rastlinnou a živočíšnou výrobou)</a:t>
                      </a:r>
                    </a:p>
                  </a:txBody>
                  <a:tcPr marL="7200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7,9 %</a:t>
                      </a:r>
                    </a:p>
                  </a:txBody>
                  <a:tcPr marL="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16,0 %</a:t>
                      </a:r>
                    </a:p>
                  </a:txBody>
                  <a:tcPr marL="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>
                          <a:solidFill>
                            <a:schemeClr val="tx1"/>
                          </a:solidFill>
                          <a:effectLst/>
                        </a:rPr>
                        <a:t>55,6 %</a:t>
                      </a:r>
                    </a:p>
                  </a:txBody>
                  <a:tcPr marL="0" marR="36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28,4 %</a:t>
                      </a:r>
                    </a:p>
                  </a:txBody>
                  <a:tcPr marL="0" marR="36000" marT="0" marB="0" anchor="ctr"/>
                </a:tc>
                <a:extLst>
                  <a:ext uri="{0D108BD9-81ED-4DB2-BD59-A6C34878D82A}">
                    <a16:rowId xmlns:a16="http://schemas.microsoft.com/office/drawing/2014/main" val="3197615930"/>
                  </a:ext>
                </a:extLst>
              </a:tr>
            </a:tbl>
          </a:graphicData>
        </a:graphic>
      </p:graphicFrame>
      <p:grpSp>
        <p:nvGrpSpPr>
          <p:cNvPr id="4" name="Group 3" descr="zložené zátvorky zahŕňajúca nízku, strednú a vysokú úroveň, čo znamená, že tri úrovne expozície pridajú k 100 % pracovníkov vystavených za každých okolností.&#10;">
            <a:extLst>
              <a:ext uri="{FF2B5EF4-FFF2-40B4-BE49-F238E27FC236}">
                <a16:creationId xmlns:a16="http://schemas.microsoft.com/office/drawing/2014/main" id="{97579A93-1ACD-3584-E52E-7EB83DA38B41}"/>
              </a:ext>
            </a:extLst>
          </p:cNvPr>
          <p:cNvGrpSpPr/>
          <p:nvPr/>
        </p:nvGrpSpPr>
        <p:grpSpPr>
          <a:xfrm>
            <a:off x="6242468" y="914117"/>
            <a:ext cx="2145716" cy="461163"/>
            <a:chOff x="6165273" y="377035"/>
            <a:chExt cx="2165193" cy="461163"/>
          </a:xfrm>
        </p:grpSpPr>
        <p:sp>
          <p:nvSpPr>
            <p:cNvPr id="5" name="Left Brace 4">
              <a:extLst>
                <a:ext uri="{FF2B5EF4-FFF2-40B4-BE49-F238E27FC236}">
                  <a16:creationId xmlns:a16="http://schemas.microsoft.com/office/drawing/2014/main" id="{D2F44974-ECA8-8AB1-4F73-E275B708A5D6}"/>
                </a:ext>
              </a:extLst>
            </p:cNvPr>
            <p:cNvSpPr/>
            <p:nvPr/>
          </p:nvSpPr>
          <p:spPr>
            <a:xfrm rot="5400000">
              <a:off x="7151578" y="-340690"/>
              <a:ext cx="192583" cy="2165193"/>
            </a:xfrm>
            <a:prstGeom prst="leftBrace">
              <a:avLst>
                <a:gd name="adj1" fmla="val 8333"/>
                <a:gd name="adj2" fmla="val 5032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D4C90C-6389-EE4F-36C5-C30867AD70E8}"/>
                </a:ext>
              </a:extLst>
            </p:cNvPr>
            <p:cNvSpPr txBox="1"/>
            <p:nvPr/>
          </p:nvSpPr>
          <p:spPr>
            <a:xfrm>
              <a:off x="6977077" y="377035"/>
              <a:ext cx="9634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k-SK" sz="1200"/>
                <a:t>100 %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1C93A7-CA94-5BBA-A005-A5FAFFB8AC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44629" y="4305190"/>
            <a:ext cx="7043556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pracovníci vystavení 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RCS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v Nemecku, Španielsku, vo Fínsku, Francúzsku, v Maďarsku a Írsku a pracujúci za jednej alebo viacerých z uvedených okolností.</a:t>
            </a:r>
          </a:p>
          <a:p>
            <a:pPr indent="0" defTabSz="342900">
              <a:buNone/>
            </a:pPr>
            <a:r>
              <a:rPr lang="sk-SK" sz="1000" i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Pripomienka: 8,4 % všetkých pracovníkov bolo podľa posúdenia v uplynulom pracovnom týždni vystavených </a:t>
            </a:r>
            <a:r>
              <a:rPr lang="sk-SK" sz="1000" i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RCS</a:t>
            </a:r>
            <a:r>
              <a:rPr lang="sk-SK" sz="1000" i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655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0000" y="142883"/>
            <a:ext cx="7560000" cy="367200"/>
          </a:xfrm>
        </p:spPr>
        <p:txBody>
          <a:bodyPr/>
          <a:lstStyle/>
          <a:p>
            <a:r>
              <a:rPr lang="sk-SK" sz="2000"/>
              <a:t>Prieskum v skratke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801EEC88-D1A8-4D49-B7E8-291BB266A459}"/>
              </a:ext>
            </a:extLst>
          </p:cNvPr>
          <p:cNvSpPr/>
          <p:nvPr/>
        </p:nvSpPr>
        <p:spPr>
          <a:xfrm>
            <a:off x="448658" y="759310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1600">
                <a:solidFill>
                  <a:srgbClr val="003399"/>
                </a:solidFill>
              </a:rPr>
              <a:t>Telefonický prieskum s 24 402 pracovníkmi v šiestich členských štátoch EÚ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B6228F-96A3-422F-A671-91B3E465A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833483"/>
            <a:ext cx="0" cy="830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39F99948-3D93-4030-9F08-A69653304F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347863" y="833484"/>
            <a:ext cx="5509219" cy="8792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sk-SK" sz="1400">
                <a:solidFill>
                  <a:srgbClr val="003399"/>
                </a:solidFill>
              </a:rPr>
              <a:t>Pokrytie: zamestnané obyvateľstvo v Nemecku, Španielsku, vo Fínsku, Francúzsku, v Maďarsku a Írsku (zamestnanci aj samostatne zárobkovo činné osoby) predstavujúce 98,5 milióna pracovníkov.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B1F268F4-9987-4159-BBB5-9526F5DC3430}"/>
              </a:ext>
            </a:extLst>
          </p:cNvPr>
          <p:cNvSpPr/>
          <p:nvPr/>
        </p:nvSpPr>
        <p:spPr>
          <a:xfrm>
            <a:off x="448658" y="1787899"/>
            <a:ext cx="2827198" cy="971697"/>
          </a:xfrm>
          <a:prstGeom prst="homePlate">
            <a:avLst>
              <a:gd name="adj" fmla="val 29662"/>
            </a:avLst>
          </a:prstGeom>
          <a:solidFill>
            <a:schemeClr val="accent1">
              <a:alpha val="70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1600"/>
              <a:t>Na základe austrálskej štúdie expozície na pracovisku (AWES)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8FA00AD-38C2-9E05-1682-AEFAC4AD1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5865" y="1834383"/>
            <a:ext cx="0" cy="97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4CB77C8A-5631-408F-BE37-05F69C3963D7}"/>
              </a:ext>
            </a:extLst>
          </p:cNvPr>
          <p:cNvSpPr txBox="1">
            <a:spLocks/>
          </p:cNvSpPr>
          <p:nvPr/>
        </p:nvSpPr>
        <p:spPr>
          <a:xfrm>
            <a:off x="3341746" y="1907518"/>
            <a:ext cx="5190694" cy="10380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sk-SK" sz="1400" dirty="0">
                <a:solidFill>
                  <a:srgbClr val="003399"/>
                </a:solidFill>
              </a:rPr>
              <a:t>Štandardizované súbory otázok (moduly) pokrývajúce 50 povolaní.</a:t>
            </a:r>
          </a:p>
          <a:p>
            <a:pPr marL="0" lvl="1" indent="0">
              <a:buNone/>
            </a:pPr>
            <a:r>
              <a:rPr lang="sk-SK" sz="1400" dirty="0">
                <a:solidFill>
                  <a:srgbClr val="003399"/>
                </a:solidFill>
              </a:rPr>
              <a:t>Krátke, presné a faktické prispôsobené otázky o úlohách.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GB" sz="1600" dirty="0">
              <a:solidFill>
                <a:srgbClr val="003399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72634C8-BCB8-4CCE-82DD-341BA8FA831C}"/>
              </a:ext>
            </a:extLst>
          </p:cNvPr>
          <p:cNvSpPr/>
          <p:nvPr/>
        </p:nvSpPr>
        <p:spPr>
          <a:xfrm>
            <a:off x="448658" y="2815540"/>
            <a:ext cx="2827198" cy="1568650"/>
          </a:xfrm>
          <a:prstGeom prst="homePlate">
            <a:avLst>
              <a:gd name="adj" fmla="val 186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k-SK" sz="1600"/>
              <a:t>Odborné posúdenie pravdepodobnej expozície</a:t>
            </a:r>
            <a:br>
              <a:rPr lang="sk-SK" sz="1600"/>
            </a:br>
            <a:r>
              <a:rPr lang="sk-SK" sz="1600"/>
              <a:t>24 známym rizikovým faktorom rakoviny pomocou webovej aplikácie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9B99FB-7EAF-F003-8299-0E41BAA78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341746" y="2978860"/>
            <a:ext cx="0" cy="1440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5" descr="Link to OccIDEAS website, a web-based application which is used to assess occupational exposure in epidemiological studies.">
            <a:extLst>
              <a:ext uri="{FF2B5EF4-FFF2-40B4-BE49-F238E27FC236}">
                <a16:creationId xmlns:a16="http://schemas.microsoft.com/office/drawing/2014/main" id="{D0A51A50-FDE9-4986-B0FB-C3F03BC971DA}"/>
              </a:ext>
            </a:extLst>
          </p:cNvPr>
          <p:cNvSpPr txBox="1">
            <a:spLocks/>
          </p:cNvSpPr>
          <p:nvPr/>
        </p:nvSpPr>
        <p:spPr>
          <a:xfrm>
            <a:off x="3341746" y="3190808"/>
            <a:ext cx="4269016" cy="4036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189000" indent="-189000" algn="l" defTabSz="342900" rtl="0" eaLnBrk="1" latinLnBrk="0" hangingPunct="1"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§"/>
              <a:defRPr sz="1350" b="1" i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2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35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27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•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9000" indent="-135000" algn="l" defTabSz="342900" rtl="0" eaLnBrk="1" latinLnBrk="0" hangingPunct="1">
              <a:spcBef>
                <a:spcPts val="0"/>
              </a:spcBef>
              <a:spcAft>
                <a:spcPts val="0"/>
              </a:spcAft>
              <a:buClrTx/>
              <a:buFont typeface="Arial" pitchFamily="34" charset="0"/>
              <a:buChar char="−"/>
              <a:defRPr sz="1125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1600" b="0" dirty="0">
                <a:solidFill>
                  <a:srgbClr val="003399"/>
                </a:solidFill>
                <a:hlinkClick r:id="rId4" tooltip="Link to OCCideas website "/>
              </a:rPr>
              <a:t>Viac informácií nájdete na webovom sídle </a:t>
            </a:r>
            <a:r>
              <a:rPr lang="sk-SK" sz="1600" b="0" dirty="0" err="1">
                <a:solidFill>
                  <a:srgbClr val="003399"/>
                </a:solidFill>
                <a:hlinkClick r:id="rId4" tooltip="Link to OCCideas website "/>
              </a:rPr>
              <a:t>OccIDEAS</a:t>
            </a:r>
            <a:endParaRPr lang="sk-SK" sz="1600" b="0" dirty="0">
              <a:solidFill>
                <a:srgbClr val="003399"/>
              </a:solidFill>
              <a:hlinkClick r:id="rId4" tooltip="Link to OCCideas website "/>
            </a:endParaRPr>
          </a:p>
          <a:p>
            <a:pPr marL="189000" lvl="1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</a:pPr>
            <a:endParaRPr lang="en-GB" sz="1600" dirty="0">
              <a:solidFill>
                <a:srgbClr val="003399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026" name="Picture 2" descr="Logo OccIDEAS">
            <a:extLst>
              <a:ext uri="{FF2B5EF4-FFF2-40B4-BE49-F238E27FC236}">
                <a16:creationId xmlns:a16="http://schemas.microsoft.com/office/drawing/2014/main" id="{FBB5DCD3-7873-4D04-9676-7E04F312B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12" y="3852832"/>
            <a:ext cx="1289900" cy="487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3F68C80-8047-4EE3-8F71-C88FCCE9C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76656" y="2942588"/>
            <a:ext cx="1180427" cy="11007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D1734-CB53-927C-0AA8-8A5DDCBEAFB5}"/>
              </a:ext>
            </a:extLst>
          </p:cNvPr>
          <p:cNvSpPr txBox="1"/>
          <p:nvPr/>
        </p:nvSpPr>
        <p:spPr>
          <a:xfrm>
            <a:off x="1847769" y="4485188"/>
            <a:ext cx="7009311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lvl="1" defTabSz="342900"/>
            <a:r>
              <a:rPr lang="sk-SK" sz="1500" b="1" dirty="0">
                <a:solidFill>
                  <a:srgbClr val="003399"/>
                </a:solidFill>
                <a:hlinkClick r:id="rId3" tooltip="Link to"/>
              </a:rPr>
              <a:t>Webové sídlo agentúry EU-</a:t>
            </a:r>
            <a:r>
              <a:rPr lang="sk-SK" sz="1500" b="1" dirty="0" err="1">
                <a:solidFill>
                  <a:srgbClr val="003399"/>
                </a:solidFill>
                <a:hlinkClick r:id="rId3" tooltip="Link to"/>
              </a:rPr>
              <a:t>OSHA</a:t>
            </a:r>
            <a:r>
              <a:rPr lang="sk-SK" sz="1500" b="1" dirty="0">
                <a:solidFill>
                  <a:srgbClr val="003399"/>
                </a:solidFill>
                <a:hlinkClick r:id="rId3" tooltip="Link t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na preštudovanie prieskumu </a:t>
            </a:r>
            <a:r>
              <a:rPr lang="sk-SK" sz="1500" b="1" dirty="0" err="1">
                <a:solidFill>
                  <a:srgbClr val="003399"/>
                </a:solidFill>
                <a:hlinkClick r:id="rId3" tooltip="Link t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WES</a:t>
            </a:r>
            <a:endParaRPr lang="sk-SK" sz="1500" b="1" dirty="0">
              <a:solidFill>
                <a:srgbClr val="003399"/>
              </a:solidFill>
              <a:hlinkClick r:id="rId3" tooltip="Link to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F916D66-A703-8EA2-0283-B6FE67523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19672" y="4542748"/>
            <a:ext cx="202496" cy="31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33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61FE-AFB1-3C24-1AC6-30683A41B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Ochranné opatrenia – expozícia RCS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F32342-0968-2F56-0765-B443C1709278}"/>
              </a:ext>
            </a:extLst>
          </p:cNvPr>
          <p:cNvSpPr txBox="1"/>
          <p:nvPr/>
        </p:nvSpPr>
        <p:spPr>
          <a:xfrm>
            <a:off x="335017" y="713631"/>
            <a:ext cx="8473966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indent="0" algn="ctr" defTabSz="342900">
              <a:buNone/>
            </a:pPr>
            <a:r>
              <a:rPr lang="sk-SK" sz="1400" b="0" dirty="0">
                <a:solidFill>
                  <a:schemeClr val="tx2"/>
                </a:solidFill>
              </a:rPr>
              <a:t>Používanie ochranných opatrení medzi pracovníkmi vystavenými RCS a pre každú okolnosť expozície, ak sú k dispozícii (ten istý pracovník môže používať viac ako jedno opatrenie):</a:t>
            </a:r>
          </a:p>
        </p:txBody>
      </p:sp>
      <p:graphicFrame>
        <p:nvGraphicFramePr>
          <p:cNvPr id="4" name="Content Placeholder 3" descr="Tabuľka znázorňujúca rozdelenie používania rôznych ochranných opatrení pre každú okolnosť expozície medzi pracovníkmi vystavenými RCS v uplynulom pracovnom týždni.">
            <a:extLst>
              <a:ext uri="{FF2B5EF4-FFF2-40B4-BE49-F238E27FC236}">
                <a16:creationId xmlns:a16="http://schemas.microsoft.com/office/drawing/2014/main" id="{ABA6488D-4A5C-B8D2-59FA-3642F74B6F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5988825"/>
              </p:ext>
            </p:extLst>
          </p:nvPr>
        </p:nvGraphicFramePr>
        <p:xfrm>
          <a:off x="435182" y="1192021"/>
          <a:ext cx="8272811" cy="3108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893">
                  <a:extLst>
                    <a:ext uri="{9D8B030D-6E8A-4147-A177-3AD203B41FA5}">
                      <a16:colId xmlns:a16="http://schemas.microsoft.com/office/drawing/2014/main" val="2656727173"/>
                    </a:ext>
                  </a:extLst>
                </a:gridCol>
                <a:gridCol w="1550504">
                  <a:extLst>
                    <a:ext uri="{9D8B030D-6E8A-4147-A177-3AD203B41FA5}">
                      <a16:colId xmlns:a16="http://schemas.microsoft.com/office/drawing/2014/main" val="303869524"/>
                    </a:ext>
                  </a:extLst>
                </a:gridCol>
                <a:gridCol w="1432027">
                  <a:extLst>
                    <a:ext uri="{9D8B030D-6E8A-4147-A177-3AD203B41FA5}">
                      <a16:colId xmlns:a16="http://schemas.microsoft.com/office/drawing/2014/main" val="2092121943"/>
                    </a:ext>
                  </a:extLst>
                </a:gridCol>
                <a:gridCol w="977462">
                  <a:extLst>
                    <a:ext uri="{9D8B030D-6E8A-4147-A177-3AD203B41FA5}">
                      <a16:colId xmlns:a16="http://schemas.microsoft.com/office/drawing/2014/main" val="786859594"/>
                    </a:ext>
                  </a:extLst>
                </a:gridCol>
                <a:gridCol w="922283">
                  <a:extLst>
                    <a:ext uri="{9D8B030D-6E8A-4147-A177-3AD203B41FA5}">
                      <a16:colId xmlns:a16="http://schemas.microsoft.com/office/drawing/2014/main" val="3028796099"/>
                    </a:ext>
                  </a:extLst>
                </a:gridCol>
                <a:gridCol w="1032642">
                  <a:extLst>
                    <a:ext uri="{9D8B030D-6E8A-4147-A177-3AD203B41FA5}">
                      <a16:colId xmlns:a16="http://schemas.microsoft.com/office/drawing/2014/main" val="3000362995"/>
                    </a:ext>
                  </a:extLst>
                </a:gridCol>
              </a:tblGrid>
              <a:tr h="791277">
                <a:tc>
                  <a:txBody>
                    <a:bodyPr/>
                    <a:lstStyle/>
                    <a:p>
                      <a:pPr algn="ctr" fontAlgn="b"/>
                      <a:r>
                        <a:rPr lang="sk-SK" sz="1050" u="none" strike="noStrike" dirty="0">
                          <a:effectLst/>
                          <a:latin typeface="+mn-lt"/>
                        </a:rPr>
                        <a:t>Okolnosti expozície </a:t>
                      </a:r>
                      <a:br>
                        <a:rPr lang="sk-SK" sz="1050" u="none" strike="noStrike" dirty="0">
                          <a:effectLst/>
                          <a:latin typeface="+mn-lt"/>
                        </a:rPr>
                      </a:br>
                      <a:r>
                        <a:rPr lang="sk-SK" sz="1050" b="0" u="none" strike="noStrike" dirty="0">
                          <a:effectLst/>
                          <a:latin typeface="+mn-lt"/>
                        </a:rPr>
                        <a:t>(úlohy vykonané v uplynulom pracovnom týždni)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k-SK" sz="1050" b="0">
                          <a:effectLst/>
                          <a:latin typeface="+mn-lt"/>
                        </a:rPr>
                        <a:t>Používanie vodného postreku alebo zariadení zabraňujúcich rozstreku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k-SK" sz="1050" b="0">
                          <a:effectLst/>
                          <a:latin typeface="+mn-lt"/>
                          <a:ea typeface="+mn-lt"/>
                          <a:cs typeface="Times New Roman"/>
                        </a:rPr>
                        <a:t>Lokálne odsávanie, odsávanie pomocou nástroja alebo zber prachu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k-SK" sz="1050" b="0">
                          <a:effectLst/>
                          <a:latin typeface="+mn-lt"/>
                        </a:rPr>
                        <a:t>Používanie uzavretej kabíny 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k-SK" sz="1050" b="0">
                          <a:effectLst/>
                          <a:latin typeface="+mn-lt"/>
                        </a:rPr>
                        <a:t>Filtračný alebo vzduchom napájaný respirátor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k-SK" sz="1050" b="0">
                          <a:effectLst/>
                          <a:latin typeface="+mn-lt"/>
                        </a:rPr>
                        <a:t>Žiadne z uvedených ochranných opatrení </a:t>
                      </a:r>
                    </a:p>
                  </a:txBody>
                  <a:tcPr marL="38582" marR="38582" marT="0" marB="0" anchor="ctr"/>
                </a:tc>
                <a:extLst>
                  <a:ext uri="{0D108BD9-81ED-4DB2-BD59-A6C34878D82A}">
                    <a16:rowId xmlns:a16="http://schemas.microsoft.com/office/drawing/2014/main" val="129423537"/>
                  </a:ext>
                </a:extLst>
              </a:tr>
              <a:tr h="31107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Prítomnosť pieskového prachu na pracovisku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70,0 % 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63784701"/>
                  </a:ext>
                </a:extLst>
              </a:tr>
              <a:tr h="3083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Vŕtanie alebo vytváranie otvorov v stenách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63,0 %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213572771"/>
                  </a:ext>
                </a:extLst>
              </a:tr>
              <a:tr h="55677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Práca s betónom, kameňom, umelým kameňom, bridlicou, keramickými dlaždicami alebo tehlami: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30,0 %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43,5 %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84421546"/>
                  </a:ext>
                </a:extLst>
              </a:tr>
              <a:tr h="311491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Práca s keramickými obkladačkami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35,8</a:t>
                      </a: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46,7</a:t>
                      </a: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33,9</a:t>
                      </a: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36,1</a:t>
                      </a: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3608354500"/>
                  </a:ext>
                </a:extLst>
              </a:tr>
              <a:tr h="316469">
                <a:tc>
                  <a:txBody>
                    <a:bodyPr/>
                    <a:lstStyle/>
                    <a:p>
                      <a:pPr marL="0" lvl="0" indent="0" algn="l" defTabSz="3429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lt"/>
                          <a:cs typeface="+mn-cs"/>
                        </a:rPr>
                        <a:t>Práca s umelým kameňom</a:t>
                      </a:r>
                    </a:p>
                  </a:txBody>
                  <a:tcPr marL="252000" marR="72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24,1</a:t>
                      </a: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35,4</a:t>
                      </a:r>
                      <a:r>
                        <a:rPr lang="sk-SK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44,3</a:t>
                      </a: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i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48,3</a:t>
                      </a: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2779809536"/>
                  </a:ext>
                </a:extLst>
              </a:tr>
              <a:tr h="38835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Pluhovanie, bránenie alebo iné narušenie pôdy</a:t>
                      </a:r>
                    </a:p>
                  </a:txBody>
                  <a:tcPr marL="38582" marR="3858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45,7 %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Nezisťovalo sa</a:t>
                      </a:r>
                    </a:p>
                  </a:txBody>
                  <a:tcPr marL="0" marR="14400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k-SK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54,3 %</a:t>
                      </a:r>
                    </a:p>
                  </a:txBody>
                  <a:tcPr marL="0" marR="144000" marT="0" marB="0" anchor="ctr"/>
                </a:tc>
                <a:extLst>
                  <a:ext uri="{0D108BD9-81ED-4DB2-BD59-A6C34878D82A}">
                    <a16:rowId xmlns:a16="http://schemas.microsoft.com/office/drawing/2014/main" val="113766941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DCC028F-98DE-5B44-C68B-FEA8C24131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358271" y="4317862"/>
            <a:ext cx="7480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pracovníci vystavení 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RCS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v Nemecku, Španielsku, vo Fínsku, Francúzsku, v Maďarsku a Írsku a pracujúci za jednej alebo viacerých z uvedených okolností.</a:t>
            </a:r>
            <a:b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Poznámka: 40,2 % pracovníkov vystavených </a:t>
            </a:r>
            <a:r>
              <a:rPr lang="sk-SK" sz="10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RCS</a:t>
            </a:r>
            <a:r>
              <a:rPr lang="sk-SK" sz="10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a pracujúcich s pieskovým prachom na ich pracovisku používa aj čistiace opatrenia (vákuové čistenie alebo zotieranie vodou).</a:t>
            </a:r>
          </a:p>
        </p:txBody>
      </p:sp>
    </p:spTree>
    <p:extLst>
      <p:ext uri="{BB962C8B-B14F-4D97-AF65-F5344CB8AC3E}">
        <p14:creationId xmlns:p14="http://schemas.microsoft.com/office/powerpoint/2010/main" val="185643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Aký prínos môže mať prieskum?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0000" y="915566"/>
            <a:ext cx="8226456" cy="374441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1600" dirty="0">
                <a:solidFill>
                  <a:schemeClr val="tx2"/>
                </a:solidFill>
              </a:rPr>
              <a:t>Zvyšovanie informovanosti</a:t>
            </a:r>
            <a:r>
              <a:rPr lang="sk-SK" sz="1600" b="0" dirty="0">
                <a:solidFill>
                  <a:schemeClr val="tx2"/>
                </a:solidFill>
              </a:rPr>
              <a:t> o expozícii rizikám vzniku rakoviny pri práci.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1600" dirty="0">
                <a:solidFill>
                  <a:schemeClr val="tx2"/>
                </a:solidFill>
              </a:rPr>
              <a:t>Lepšie navrhovanie a zameranie preventívnych opatrení.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1600" b="0" dirty="0">
                <a:solidFill>
                  <a:schemeClr val="tx2"/>
                </a:solidFill>
              </a:rPr>
              <a:t>Príspevok k </a:t>
            </a:r>
            <a:r>
              <a:rPr lang="sk-SK" sz="1600" dirty="0">
                <a:solidFill>
                  <a:schemeClr val="tx2"/>
                </a:solidFill>
              </a:rPr>
              <a:t>informačnej základni pre rozvoj politík</a:t>
            </a:r>
            <a:r>
              <a:rPr lang="sk-SK" sz="1600" b="0" dirty="0">
                <a:solidFill>
                  <a:schemeClr val="tx2"/>
                </a:solidFill>
              </a:rPr>
              <a:t> vrátane hodnotenia: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sk-SK" sz="1600" b="0" dirty="0"/>
              <a:t>Príspevok k opatreniam v oblasti bezpečnosti a ochrany zdravia pri práci – </a:t>
            </a:r>
            <a:r>
              <a:rPr lang="sk-SK" sz="1600" dirty="0">
                <a:hlinkClick r:id="rId3" tooltip="https://commission.europa.eu/strategy-and-policy/priorities-2019-2024/promoting-our-european-way-life/european-health-union/cancer-plan-europe_en"/>
              </a:rPr>
              <a:t>Európsky plán na boj proti rakovine</a:t>
            </a:r>
            <a:r>
              <a:rPr lang="sk-SK" sz="1600" dirty="0"/>
              <a:t>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sk-SK" sz="1600" b="0" dirty="0"/>
              <a:t>Podpora jedného z kľúčových cieľov – </a:t>
            </a:r>
            <a:r>
              <a:rPr lang="sk-SK" sz="1600" dirty="0">
                <a:hlinkClick r:id="rId4" tooltip="https://osha.europa.eu/en/safety-and-health-legislation/eu-strategic-framework-health-and-safety-work-2021-2027"/>
              </a:rPr>
              <a:t>strategický rámec EÚ v oblasti ochrany zdravia a bezpečnosti pri práci na obdobie 2021 – 2027</a:t>
            </a:r>
            <a:r>
              <a:rPr lang="sk-SK" sz="1600" dirty="0"/>
              <a:t> </a:t>
            </a:r>
            <a:r>
              <a:rPr lang="sk-SK" sz="1600" b="0" dirty="0"/>
              <a:t>(zlepšenie prevencie chorôb súvisiacich so zamestnaním, najmä rakoviny).</a:t>
            </a:r>
          </a:p>
          <a:p>
            <a:pPr marL="420750" lvl="1" indent="-285750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sk-SK" sz="1600" b="0" dirty="0"/>
              <a:t>Poskytovanie </a:t>
            </a:r>
            <a:r>
              <a:rPr lang="sk-SK" sz="1600" dirty="0"/>
              <a:t>informácií na aktualizáciu právnych predpisov EÚ </a:t>
            </a:r>
            <a:r>
              <a:rPr lang="sk-SK" sz="1600" b="0" dirty="0"/>
              <a:t>na zlepšenie ochrany pred nebezpečnými látkami a boj proti rakovine súvisiacej so zamestnaním.</a:t>
            </a:r>
          </a:p>
          <a:p>
            <a:pPr marL="0" indent="0">
              <a:spcAft>
                <a:spcPts val="450"/>
              </a:spcAft>
              <a:buNone/>
            </a:pPr>
            <a:r>
              <a:rPr lang="sk-SK" sz="1600" b="0" dirty="0"/>
              <a:t>Účasť na činnostiach súvisiacich s </a:t>
            </a:r>
            <a:r>
              <a:rPr lang="sk-SK" sz="1600" u="sng" dirty="0"/>
              <a:t>P</a:t>
            </a:r>
            <a:r>
              <a:rPr lang="sk-SK" sz="1600" u="sng" dirty="0">
                <a:solidFill>
                  <a:srgbClr val="003399"/>
                </a:solidFill>
                <a:hlinkClick r:id="rId5" tooltip="https://osha.europa.eu/en/themes/dangerous-substances/roadmap-to-carcinogens"/>
              </a:rPr>
              <a:t>l</a:t>
            </a:r>
            <a:r>
              <a:rPr lang="sk-SK" sz="1600" dirty="0">
                <a:solidFill>
                  <a:srgbClr val="003399"/>
                </a:solidFill>
                <a:hlinkClick r:id="rId5" tooltip="https://osha.europa.eu/en/themes/dangerous-substances/roadmap-to-carcinogens"/>
              </a:rPr>
              <a:t>ánom opatrení proti karcinogénom</a:t>
            </a:r>
            <a:r>
              <a:rPr lang="sk-SK" sz="1600" dirty="0">
                <a:solidFill>
                  <a:srgbClr val="00339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26180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Tiráž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9D83A-7DED-B1B5-3F11-7F2FBC9D7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425374" cy="3645000"/>
          </a:xfrm>
        </p:spPr>
        <p:txBody>
          <a:bodyPr>
            <a:normAutofit/>
          </a:bodyPr>
          <a:lstStyle/>
          <a:p>
            <a:pPr marL="0" indent="0">
              <a:buClr>
                <a:srgbClr val="003399"/>
              </a:buClr>
              <a:buNone/>
              <a:defRPr/>
            </a:pPr>
            <a:r>
              <a:rPr kumimoji="0" lang="sk-SK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Autori: Marine Cavet, Xabier Irastorza, Elke Schneider, Nadia Vilahur, podporu poskytli Nacho Díez a Pablo Vidal (EU-OSHA).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Koordinácia prieskumu: Marine Cavet (EU-OSHA).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lang="en-GB" sz="1400" b="0" dirty="0">
              <a:solidFill>
                <a:srgbClr val="003399"/>
              </a:solidFill>
              <a:latin typeface="Arial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endParaRPr kumimoji="0" lang="en-GB" sz="1400" b="0" i="0" u="none" strike="noStrike" kern="1200" cap="none" spc="0" normalizeH="0" baseline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© Európska agentúra pre bezpečnosť a ochranu zdravia pri práci, 2024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Reprodukcia je povolená len s uvedením zdroja.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Na reprodukciu alebo použitie akejkoľvek fotografie, na ktorú sa vzťahujú iné autorské práva ako práva agentúry EU-OSHA, je potrebné požiadať o povolenie priamo držiteľa autorských práv.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3399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sk-SK" sz="1400" b="0" i="0" u="none" strike="noStrike" cap="none" normalizeH="0" baseline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/>
                <a:ea typeface="Arial"/>
                <a:cs typeface="+mn-cs"/>
              </a:rPr>
              <a:t>Európska agentúra pre bezpečnosť a ochranu zdravia pri práci ani iná osoba, ktorá koná v mene agentúry, nenesie zodpovednosť za možné použitie informácií obsiahnutých v tejto publikácii.</a:t>
            </a:r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163932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How exposure assessment works"/>
          <p:cNvSpPr>
            <a:spLocks/>
          </p:cNvSpPr>
          <p:nvPr/>
        </p:nvSpPr>
        <p:spPr>
          <a:xfrm>
            <a:off x="450001" y="135000"/>
            <a:ext cx="7559873" cy="3672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2000" b="1" i="0" u="none" strike="noStrike" cap="none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lt"/>
                <a:cs typeface="Trebuchet MS"/>
              </a:rPr>
              <a:t>Posúdenie expozície – ako to funguje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D00E97-3134-A6A4-CD81-6D715E54B5E1}"/>
              </a:ext>
            </a:extLst>
          </p:cNvPr>
          <p:cNvSpPr txBox="1"/>
          <p:nvPr/>
        </p:nvSpPr>
        <p:spPr>
          <a:xfrm>
            <a:off x="1369488" y="913837"/>
            <a:ext cx="157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600" b="1">
                <a:solidFill>
                  <a:srgbClr val="00696C"/>
                </a:solidFill>
              </a:rPr>
              <a:t>Pracovník</a:t>
            </a:r>
          </a:p>
        </p:txBody>
      </p:sp>
      <p:sp>
        <p:nvSpPr>
          <p:cNvPr id="9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132838" y="971937"/>
            <a:ext cx="1506894" cy="2114231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7" tIns="72010" rIns="93347" bIns="1407109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000" dirty="0">
              <a:solidFill>
                <a:srgbClr val="F1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178681" y="1394849"/>
            <a:ext cx="1575101" cy="1836035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1600"/>
              <a:t>Opýtať sa, aké úlohy vykonáva pracovník </a:t>
            </a:r>
          </a:p>
        </p:txBody>
      </p:sp>
      <p:sp>
        <p:nvSpPr>
          <p:cNvPr id="12" name="Flowchart: Extract 11" descr="Šípka vedúca k textovému rámčeku s opisom ďalšieho kroku v proces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2929815" y="2524566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C63946-7909-061D-571E-9BE7E6C24858}"/>
              </a:ext>
            </a:extLst>
          </p:cNvPr>
          <p:cNvSpPr txBox="1"/>
          <p:nvPr/>
        </p:nvSpPr>
        <p:spPr>
          <a:xfrm>
            <a:off x="3805348" y="913837"/>
            <a:ext cx="157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600" b="1">
                <a:solidFill>
                  <a:srgbClr val="00696C"/>
                </a:solidFill>
              </a:rPr>
              <a:t>Počítač</a:t>
            </a:r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566016" y="974616"/>
            <a:ext cx="1512259" cy="2114231"/>
          </a:xfrm>
          <a:custGeom>
            <a:avLst/>
            <a:gdLst>
              <a:gd name="connsiteX0" fmla="*/ 0 w 2345182"/>
              <a:gd name="connsiteY0" fmla="*/ 107794 h 2155888"/>
              <a:gd name="connsiteX1" fmla="*/ 107794 w 2345182"/>
              <a:gd name="connsiteY1" fmla="*/ 0 h 2155888"/>
              <a:gd name="connsiteX2" fmla="*/ 2237388 w 2345182"/>
              <a:gd name="connsiteY2" fmla="*/ 0 h 2155888"/>
              <a:gd name="connsiteX3" fmla="*/ 2345182 w 2345182"/>
              <a:gd name="connsiteY3" fmla="*/ 107794 h 2155888"/>
              <a:gd name="connsiteX4" fmla="*/ 2345182 w 2345182"/>
              <a:gd name="connsiteY4" fmla="*/ 2048094 h 2155888"/>
              <a:gd name="connsiteX5" fmla="*/ 2237388 w 2345182"/>
              <a:gd name="connsiteY5" fmla="*/ 2155888 h 2155888"/>
              <a:gd name="connsiteX6" fmla="*/ 107794 w 2345182"/>
              <a:gd name="connsiteY6" fmla="*/ 2155888 h 2155888"/>
              <a:gd name="connsiteX7" fmla="*/ 0 w 2345182"/>
              <a:gd name="connsiteY7" fmla="*/ 2048094 h 2155888"/>
              <a:gd name="connsiteX8" fmla="*/ 0 w 2345182"/>
              <a:gd name="connsiteY8" fmla="*/ 107794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55888">
                <a:moveTo>
                  <a:pt x="2227923" y="0"/>
                </a:moveTo>
                <a:cubicBezTo>
                  <a:pt x="2292683" y="0"/>
                  <a:pt x="2345181" y="44366"/>
                  <a:pt x="2345181" y="99094"/>
                </a:cubicBezTo>
                <a:lnTo>
                  <a:pt x="2345181" y="2056794"/>
                </a:lnTo>
                <a:cubicBezTo>
                  <a:pt x="2345181" y="2111522"/>
                  <a:pt x="2292683" y="2155888"/>
                  <a:pt x="2227923" y="2155888"/>
                </a:cubicBezTo>
                <a:lnTo>
                  <a:pt x="117259" y="2155888"/>
                </a:lnTo>
                <a:cubicBezTo>
                  <a:pt x="52499" y="2155888"/>
                  <a:pt x="1" y="2111522"/>
                  <a:pt x="1" y="2056794"/>
                </a:cubicBezTo>
                <a:lnTo>
                  <a:pt x="1" y="99094"/>
                </a:lnTo>
                <a:cubicBezTo>
                  <a:pt x="1" y="44366"/>
                  <a:pt x="52499" y="0"/>
                  <a:pt x="117259" y="0"/>
                </a:cubicBezTo>
                <a:lnTo>
                  <a:pt x="2227923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1045" tIns="72009" rIns="93344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000" dirty="0">
              <a:solidFill>
                <a:srgbClr val="F1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687877" y="1401356"/>
            <a:ext cx="1575101" cy="1841396"/>
          </a:xfrm>
          <a:custGeom>
            <a:avLst/>
            <a:gdLst>
              <a:gd name="connsiteX0" fmla="*/ 0 w 1747160"/>
              <a:gd name="connsiteY0" fmla="*/ 0 h 2155888"/>
              <a:gd name="connsiteX1" fmla="*/ 1747160 w 1747160"/>
              <a:gd name="connsiteY1" fmla="*/ 0 h 2155888"/>
              <a:gd name="connsiteX2" fmla="*/ 1747160 w 1747160"/>
              <a:gd name="connsiteY2" fmla="*/ 2155888 h 2155888"/>
              <a:gd name="connsiteX3" fmla="*/ 0 w 1747160"/>
              <a:gd name="connsiteY3" fmla="*/ 2155888 h 2155888"/>
              <a:gd name="connsiteX4" fmla="*/ 0 w 1747160"/>
              <a:gd name="connsiteY4" fmla="*/ 0 h 215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55888">
                <a:moveTo>
                  <a:pt x="0" y="0"/>
                </a:moveTo>
                <a:lnTo>
                  <a:pt x="1747160" y="0"/>
                </a:lnTo>
                <a:lnTo>
                  <a:pt x="1747160" y="2155888"/>
                </a:lnTo>
                <a:lnTo>
                  <a:pt x="0" y="215588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1600"/>
              <a:t>Pravidlá založené na literatúre a odborných znalostiach</a:t>
            </a:r>
          </a:p>
        </p:txBody>
      </p:sp>
      <p:sp>
        <p:nvSpPr>
          <p:cNvPr id="15" name="Flowchart: Extract 14" descr="Šípka vedúca k textovému rámčeku s opisom ďalšieho kroku v proces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 rot="5400000">
            <a:off x="5388551" y="2483247"/>
            <a:ext cx="353296" cy="317134"/>
          </a:xfrm>
          <a:prstGeom prst="flowChartExtract">
            <a:avLst/>
          </a:prstGeom>
          <a:ln>
            <a:solidFill>
              <a:srgbClr val="F6A4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FF62E8-5525-6E2C-D565-FFA4F0D6FC6E}"/>
              </a:ext>
            </a:extLst>
          </p:cNvPr>
          <p:cNvSpPr txBox="1"/>
          <p:nvPr/>
        </p:nvSpPr>
        <p:spPr>
          <a:xfrm>
            <a:off x="6200599" y="914126"/>
            <a:ext cx="1573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k-SK" sz="1600" b="1">
                <a:solidFill>
                  <a:srgbClr val="00696C"/>
                </a:solidFill>
              </a:rPr>
              <a:t>Expozícia</a:t>
            </a:r>
          </a:p>
        </p:txBody>
      </p:sp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999115" y="969257"/>
            <a:ext cx="1512260" cy="2114230"/>
          </a:xfrm>
          <a:custGeom>
            <a:avLst/>
            <a:gdLst>
              <a:gd name="connsiteX0" fmla="*/ 0 w 2345182"/>
              <a:gd name="connsiteY0" fmla="*/ 107481 h 2149612"/>
              <a:gd name="connsiteX1" fmla="*/ 107481 w 2345182"/>
              <a:gd name="connsiteY1" fmla="*/ 0 h 2149612"/>
              <a:gd name="connsiteX2" fmla="*/ 2237701 w 2345182"/>
              <a:gd name="connsiteY2" fmla="*/ 0 h 2149612"/>
              <a:gd name="connsiteX3" fmla="*/ 2345182 w 2345182"/>
              <a:gd name="connsiteY3" fmla="*/ 107481 h 2149612"/>
              <a:gd name="connsiteX4" fmla="*/ 2345182 w 2345182"/>
              <a:gd name="connsiteY4" fmla="*/ 2042131 h 2149612"/>
              <a:gd name="connsiteX5" fmla="*/ 2237701 w 2345182"/>
              <a:gd name="connsiteY5" fmla="*/ 2149612 h 2149612"/>
              <a:gd name="connsiteX6" fmla="*/ 107481 w 2345182"/>
              <a:gd name="connsiteY6" fmla="*/ 2149612 h 2149612"/>
              <a:gd name="connsiteX7" fmla="*/ 0 w 2345182"/>
              <a:gd name="connsiteY7" fmla="*/ 2042131 h 2149612"/>
              <a:gd name="connsiteX8" fmla="*/ 0 w 2345182"/>
              <a:gd name="connsiteY8" fmla="*/ 107481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45182" h="2149612">
                <a:moveTo>
                  <a:pt x="2227922" y="0"/>
                </a:moveTo>
                <a:cubicBezTo>
                  <a:pt x="2292682" y="0"/>
                  <a:pt x="2345181" y="44109"/>
                  <a:pt x="2345181" y="98518"/>
                </a:cubicBezTo>
                <a:lnTo>
                  <a:pt x="2345181" y="2051094"/>
                </a:lnTo>
                <a:cubicBezTo>
                  <a:pt x="2345181" y="2105503"/>
                  <a:pt x="2292682" y="2149612"/>
                  <a:pt x="2227922" y="2149612"/>
                </a:cubicBezTo>
                <a:lnTo>
                  <a:pt x="117260" y="2149612"/>
                </a:lnTo>
                <a:cubicBezTo>
                  <a:pt x="52500" y="2149612"/>
                  <a:pt x="1" y="2105503"/>
                  <a:pt x="1" y="2051094"/>
                </a:cubicBezTo>
                <a:lnTo>
                  <a:pt x="1" y="98518"/>
                </a:lnTo>
                <a:cubicBezTo>
                  <a:pt x="1" y="44109"/>
                  <a:pt x="52500" y="0"/>
                  <a:pt x="117260" y="0"/>
                </a:cubicBezTo>
                <a:lnTo>
                  <a:pt x="2227922" y="0"/>
                </a:lnTo>
                <a:close/>
              </a:path>
            </a:pathLst>
          </a:custGeom>
          <a:solidFill>
            <a:srgbClr val="00696C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198" tIns="72009" rIns="93345" bIns="1407110" numCol="1" spcCol="1270" anchor="t" anchorCtr="0">
            <a:noAutofit/>
          </a:bodyPr>
          <a:lstStyle/>
          <a:p>
            <a:pPr algn="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GB" sz="2000" dirty="0">
              <a:solidFill>
                <a:srgbClr val="F1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6018514" y="1401356"/>
            <a:ext cx="1639130" cy="1836036"/>
          </a:xfrm>
          <a:custGeom>
            <a:avLst/>
            <a:gdLst>
              <a:gd name="connsiteX0" fmla="*/ 0 w 1747160"/>
              <a:gd name="connsiteY0" fmla="*/ 0 h 2149612"/>
              <a:gd name="connsiteX1" fmla="*/ 1747160 w 1747160"/>
              <a:gd name="connsiteY1" fmla="*/ 0 h 2149612"/>
              <a:gd name="connsiteX2" fmla="*/ 1747160 w 1747160"/>
              <a:gd name="connsiteY2" fmla="*/ 2149612 h 2149612"/>
              <a:gd name="connsiteX3" fmla="*/ 0 w 1747160"/>
              <a:gd name="connsiteY3" fmla="*/ 2149612 h 2149612"/>
              <a:gd name="connsiteX4" fmla="*/ 0 w 1747160"/>
              <a:gd name="connsiteY4" fmla="*/ 0 h 21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7160" h="2149612">
                <a:moveTo>
                  <a:pt x="0" y="0"/>
                </a:moveTo>
                <a:lnTo>
                  <a:pt x="1747160" y="0"/>
                </a:lnTo>
                <a:lnTo>
                  <a:pt x="1747160" y="2149612"/>
                </a:lnTo>
                <a:lnTo>
                  <a:pt x="0" y="2149612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1722" rIns="0" bIns="0" numCol="1" spcCol="1270" anchor="t" anchorCtr="0">
            <a:noAutofit/>
          </a:bodyPr>
          <a:lstStyle/>
          <a:p>
            <a:pPr algn="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k-SK" sz="1600"/>
              <a:t>Posúdiť, či je pracovník vystavený rizikovým faktorom rakoviny</a:t>
            </a:r>
          </a:p>
        </p:txBody>
      </p:sp>
      <p:sp>
        <p:nvSpPr>
          <p:cNvPr id="6" name="Title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0001" y="3003798"/>
            <a:ext cx="8403505" cy="15542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257175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tx2"/>
              </a:buClr>
              <a:buSzTx/>
              <a:buFontTx/>
              <a:buNone/>
              <a:tabLst/>
              <a:defRPr/>
            </a:pP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OccIDEAS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 – aplikácia na </a:t>
            </a:r>
            <a:r>
              <a:rPr kumimoji="0" lang="sk-SK" sz="1600" b="1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posúdenie pracovnej expozície </a:t>
            </a: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v 3 krokoch: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Určenie kategórie pracovného miesta pracovníka.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Položenie súboru podrobných otázok o úlohách súvisiacich s kategóriou pracovného miesta vrátane preventívnych opatrení.</a:t>
            </a:r>
          </a:p>
          <a:p>
            <a:pPr marL="461963" marR="0" lvl="0" indent="-231775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sk-SK" sz="16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+mn-lt"/>
                <a:ea typeface="+mn-lt"/>
                <a:cs typeface="+mn-cs"/>
              </a:rPr>
              <a:t>Automatické posúdenie expozície vybraným rizikám pre každého respondenta.</a:t>
            </a:r>
          </a:p>
        </p:txBody>
      </p:sp>
    </p:spTree>
    <p:extLst>
      <p:ext uri="{BB962C8B-B14F-4D97-AF65-F5344CB8AC3E}">
        <p14:creationId xmlns:p14="http://schemas.microsoft.com/office/powerpoint/2010/main" val="2381113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Cancer risk factors covered in W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Rizikové faktory rakoviny zahrnuté do WES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A93183-3EA1-4E6A-87F2-479A16C47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672238"/>
            <a:ext cx="2465817" cy="3822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1600" b="0">
                <a:solidFill>
                  <a:srgbClr val="003399"/>
                </a:solidFill>
              </a:rPr>
              <a:t>V OccIDEAS možno posúdiť fyzikálne, chemické alebo biologické expozície.</a:t>
            </a:r>
          </a:p>
          <a:p>
            <a:pPr marL="0" indent="0">
              <a:buNone/>
            </a:pPr>
            <a:br>
              <a:rPr lang="sk-SK" sz="1600" b="0">
                <a:solidFill>
                  <a:srgbClr val="003399"/>
                </a:solidFill>
              </a:rPr>
            </a:br>
            <a:r>
              <a:rPr lang="sk-SK" sz="1600" b="0">
                <a:solidFill>
                  <a:srgbClr val="003399"/>
                </a:solidFill>
              </a:rPr>
              <a:t>WES zahŕňa expozíciu </a:t>
            </a:r>
            <a:r>
              <a:rPr lang="sk-SK" sz="1600">
                <a:solidFill>
                  <a:srgbClr val="003399"/>
                </a:solidFill>
              </a:rPr>
              <a:t>chemickým rizikovým faktorom</a:t>
            </a:r>
            <a:r>
              <a:rPr lang="sk-SK" sz="1600" b="0">
                <a:solidFill>
                  <a:srgbClr val="003399"/>
                </a:solidFill>
              </a:rPr>
              <a:t> </a:t>
            </a:r>
            <a:br>
              <a:rPr lang="sk-SK" sz="1600" b="0">
                <a:solidFill>
                  <a:srgbClr val="003399"/>
                </a:solidFill>
              </a:rPr>
            </a:br>
            <a:r>
              <a:rPr lang="sk-SK" sz="1600" b="0">
                <a:solidFill>
                  <a:srgbClr val="003399"/>
                </a:solidFill>
              </a:rPr>
              <a:t>(vrátane látok a zmesí vznikajúcich počas procesu), </a:t>
            </a:r>
            <a:br>
              <a:rPr lang="sk-SK" sz="1600" b="0">
                <a:solidFill>
                  <a:srgbClr val="003399"/>
                </a:solidFill>
              </a:rPr>
            </a:br>
            <a:r>
              <a:rPr lang="sk-SK" sz="1600">
                <a:solidFill>
                  <a:srgbClr val="003399"/>
                </a:solidFill>
              </a:rPr>
              <a:t>ako aj fyzikálnym rizikovým faktorom </a:t>
            </a:r>
            <a:r>
              <a:rPr lang="sk-SK" sz="1600" b="0">
                <a:solidFill>
                  <a:srgbClr val="003399"/>
                </a:solidFill>
              </a:rPr>
              <a:t>(rôzne typy žiarenia).</a:t>
            </a:r>
          </a:p>
        </p:txBody>
      </p:sp>
      <p:graphicFrame>
        <p:nvGraphicFramePr>
          <p:cNvPr id="6" name="Table 4" descr="Zoznam priemyselných chemických látok zahrnutých do prieskumu.">
            <a:extLst>
              <a:ext uri="{FF2B5EF4-FFF2-40B4-BE49-F238E27FC236}">
                <a16:creationId xmlns:a16="http://schemas.microsoft.com/office/drawing/2014/main" id="{6C443A33-976F-4F7F-84CB-E6BD11BBDA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325714"/>
              </p:ext>
            </p:extLst>
          </p:nvPr>
        </p:nvGraphicFramePr>
        <p:xfrm>
          <a:off x="2915819" y="699542"/>
          <a:ext cx="2664293" cy="1783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1">
                          <a:solidFill>
                            <a:schemeClr val="bg1"/>
                          </a:solidFill>
                        </a:rPr>
                        <a:t>Priemyselné chemikálie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400" b="0" u="none" strike="noStrike">
                          <a:solidFill>
                            <a:schemeClr val="tx1"/>
                          </a:solidFill>
                          <a:effectLst/>
                        </a:rPr>
                        <a:t>1,3 butadién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akrylamid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dietyl</a:t>
                      </a:r>
                      <a:r>
                        <a:rPr lang="sk-SK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sk-SK" sz="14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dimetylsulfát</a:t>
                      </a:r>
                      <a:r>
                        <a:rPr lang="sk-SK" sz="135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sk-SK" sz="1400" b="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4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epichlórhydrín</a:t>
                      </a:r>
                      <a:endParaRPr lang="sk-SK" sz="1400" b="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400" b="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etylénoxid</a:t>
                      </a:r>
                      <a:endParaRPr lang="sk-SK" sz="1400" b="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k-SK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formaldehyd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o-toluidín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117221569"/>
                  </a:ext>
                </a:extLst>
              </a:tr>
            </a:tbl>
          </a:graphicData>
        </a:graphic>
      </p:graphicFrame>
      <p:graphicFrame>
        <p:nvGraphicFramePr>
          <p:cNvPr id="15" name="Table 4" descr="Zoznam anorganických prachov a vlákien zahrnutých do prieskumu.">
            <a:extLst>
              <a:ext uri="{FF2B5EF4-FFF2-40B4-BE49-F238E27FC236}">
                <a16:creationId xmlns:a16="http://schemas.microsoft.com/office/drawing/2014/main" id="{41819166-7EBD-9825-AE19-107F43C41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118764"/>
              </p:ext>
            </p:extLst>
          </p:nvPr>
        </p:nvGraphicFramePr>
        <p:xfrm>
          <a:off x="2915817" y="2499742"/>
          <a:ext cx="2664295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5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Anorganický prach/vlákna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>
                          <a:solidFill>
                            <a:schemeClr val="tx1"/>
                          </a:solidFill>
                          <a:effectLst/>
                        </a:rPr>
                        <a:t>azbest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dýchateľný kryštalický kremík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2552783711"/>
                  </a:ext>
                </a:extLst>
              </a:tr>
            </a:tbl>
          </a:graphicData>
        </a:graphic>
      </p:graphicFrame>
      <p:graphicFrame>
        <p:nvGraphicFramePr>
          <p:cNvPr id="16" name="Table 4" descr="Zoznam organických prachov zahrnutých do prieskumu.">
            <a:extLst>
              <a:ext uri="{FF2B5EF4-FFF2-40B4-BE49-F238E27FC236}">
                <a16:creationId xmlns:a16="http://schemas.microsoft.com/office/drawing/2014/main" id="{B595F166-BA75-C9AD-D692-19BB461E1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149099"/>
              </p:ext>
            </p:extLst>
          </p:nvPr>
        </p:nvGraphicFramePr>
        <p:xfrm>
          <a:off x="2915819" y="3199239"/>
          <a:ext cx="2664293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64293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Organický prach 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>
                          <a:solidFill>
                            <a:schemeClr val="tx1"/>
                          </a:solidFill>
                          <a:effectLst/>
                        </a:rPr>
                        <a:t>prach z kože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prach z dreva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</a:tbl>
          </a:graphicData>
        </a:graphic>
      </p:graphicFrame>
      <p:graphicFrame>
        <p:nvGraphicFramePr>
          <p:cNvPr id="9" name="Table 4" descr="Zoznam kovov zahrnutých do prieskumu.">
            <a:extLst>
              <a:ext uri="{FF2B5EF4-FFF2-40B4-BE49-F238E27FC236}">
                <a16:creationId xmlns:a16="http://schemas.microsoft.com/office/drawing/2014/main" id="{ECDE4AE8-A4D6-4F25-900C-5662DDBB56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106263"/>
              </p:ext>
            </p:extLst>
          </p:nvPr>
        </p:nvGraphicFramePr>
        <p:xfrm>
          <a:off x="5652121" y="699542"/>
          <a:ext cx="2808311" cy="156019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3429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400" b="1" dirty="0">
                          <a:solidFill>
                            <a:schemeClr val="bg1"/>
                          </a:solidFill>
                        </a:rPr>
                        <a:t>Kovy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30632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>
                          <a:solidFill>
                            <a:schemeClr val="tx1"/>
                          </a:solidFill>
                          <a:effectLst/>
                        </a:rPr>
                        <a:t>arzén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11771307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kadmium 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585299648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chróm (VI)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47142524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>
                          <a:solidFill>
                            <a:schemeClr val="tx1"/>
                          </a:solidFill>
                          <a:effectLst/>
                        </a:rPr>
                        <a:t>kobalt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41651925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>
                          <a:solidFill>
                            <a:schemeClr val="tx1"/>
                          </a:solidFill>
                          <a:effectLst/>
                        </a:rPr>
                        <a:t>olovo a anorganické zlúčeniny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24349690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nikel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70717567"/>
                  </a:ext>
                </a:extLst>
              </a:tr>
            </a:tbl>
          </a:graphicData>
        </a:graphic>
      </p:graphicFrame>
      <p:graphicFrame>
        <p:nvGraphicFramePr>
          <p:cNvPr id="17" name="Table 4" descr="Zoznam olejov zahrnutých do prieskumu.">
            <a:extLst>
              <a:ext uri="{FF2B5EF4-FFF2-40B4-BE49-F238E27FC236}">
                <a16:creationId xmlns:a16="http://schemas.microsoft.com/office/drawing/2014/main" id="{F84928A3-0EE0-6F65-18B9-46F78502E4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869461"/>
              </p:ext>
            </p:extLst>
          </p:nvPr>
        </p:nvGraphicFramePr>
        <p:xfrm>
          <a:off x="5652120" y="2283718"/>
          <a:ext cx="2808312" cy="4457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Oleje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72987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minerálne oleje (ako hmla)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933629306"/>
                  </a:ext>
                </a:extLst>
              </a:tr>
            </a:tbl>
          </a:graphicData>
        </a:graphic>
      </p:graphicFrame>
      <p:graphicFrame>
        <p:nvGraphicFramePr>
          <p:cNvPr id="18" name="Table 4" descr="Zoznam produktov spaľovania zahrnutých do prieskumu">
            <a:extLst>
              <a:ext uri="{FF2B5EF4-FFF2-40B4-BE49-F238E27FC236}">
                <a16:creationId xmlns:a16="http://schemas.microsoft.com/office/drawing/2014/main" id="{D5CB1BE5-FCE9-032F-9DD8-4645DB688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563365"/>
              </p:ext>
            </p:extLst>
          </p:nvPr>
        </p:nvGraphicFramePr>
        <p:xfrm>
          <a:off x="5652120" y="2774939"/>
          <a:ext cx="2808312" cy="3848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59934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Produkty spaľovania</a:t>
                      </a:r>
                    </a:p>
                  </a:txBody>
                  <a:tcPr marL="182880" marR="9525" marT="9525" marB="0" anchor="ctr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940789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sk-SK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emisie výfukových plynov z </a:t>
                      </a:r>
                      <a:r>
                        <a:rPr lang="sk-SK" sz="10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diesel</a:t>
                      </a:r>
                      <a:r>
                        <a:rPr lang="sk-SK" sz="1000" u="none" strike="noStrike" dirty="0">
                          <a:solidFill>
                            <a:schemeClr val="tx1"/>
                          </a:solidFill>
                          <a:effectLst/>
                        </a:rPr>
                        <a:t>. motorov</a:t>
                      </a:r>
                    </a:p>
                  </a:txBody>
                  <a:tcPr marL="182880" marR="9525" marT="9525" marB="0" anchor="ctr"/>
                </a:tc>
                <a:extLst>
                  <a:ext uri="{0D108BD9-81ED-4DB2-BD59-A6C34878D82A}">
                    <a16:rowId xmlns:a16="http://schemas.microsoft.com/office/drawing/2014/main" val="3457779285"/>
                  </a:ext>
                </a:extLst>
              </a:tr>
            </a:tbl>
          </a:graphicData>
        </a:graphic>
      </p:graphicFrame>
      <p:graphicFrame>
        <p:nvGraphicFramePr>
          <p:cNvPr id="21" name="Table 4" descr="Zoznam rozpúšťadiel zahrnutých do prieskumu">
            <a:extLst>
              <a:ext uri="{FF2B5EF4-FFF2-40B4-BE49-F238E27FC236}">
                <a16:creationId xmlns:a16="http://schemas.microsoft.com/office/drawing/2014/main" id="{662477FB-B6B8-CE0B-AB5A-308BE9AD0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317548"/>
              </p:ext>
            </p:extLst>
          </p:nvPr>
        </p:nvGraphicFramePr>
        <p:xfrm>
          <a:off x="5652121" y="3229819"/>
          <a:ext cx="2808311" cy="66865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311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lvl="0" algn="l" fontAlgn="b"/>
                      <a:r>
                        <a:rPr lang="sk-SK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Rozpúšťadlá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868032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benzén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1546215660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trichlóretylén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607070440"/>
                  </a:ext>
                </a:extLst>
              </a:tr>
            </a:tbl>
          </a:graphicData>
        </a:graphic>
      </p:graphicFrame>
      <p:graphicFrame>
        <p:nvGraphicFramePr>
          <p:cNvPr id="22" name="Table 4" descr="Zoznam typov žiarenia zahrnutých do prieskumu.">
            <a:extLst>
              <a:ext uri="{FF2B5EF4-FFF2-40B4-BE49-F238E27FC236}">
                <a16:creationId xmlns:a16="http://schemas.microsoft.com/office/drawing/2014/main" id="{AB94F0EC-F2F5-18DB-A05E-8B5C38A492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475295"/>
              </p:ext>
            </p:extLst>
          </p:nvPr>
        </p:nvGraphicFramePr>
        <p:xfrm>
          <a:off x="2915816" y="3931880"/>
          <a:ext cx="5022176" cy="8915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22176">
                  <a:extLst>
                    <a:ext uri="{9D8B030D-6E8A-4147-A177-3AD203B41FA5}">
                      <a16:colId xmlns:a16="http://schemas.microsoft.com/office/drawing/2014/main" val="3678288697"/>
                    </a:ext>
                  </a:extLst>
                </a:gridCol>
              </a:tblGrid>
              <a:tr h="139766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Žiarenie</a:t>
                      </a:r>
                    </a:p>
                  </a:txBody>
                  <a:tcPr marL="182880" marR="9525" marT="9525" marB="0" anchor="b">
                    <a:solidFill>
                      <a:srgbClr val="0069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136577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>
                          <a:solidFill>
                            <a:schemeClr val="tx1"/>
                          </a:solidFill>
                          <a:effectLst/>
                        </a:rPr>
                        <a:t>ionizujúce žiarenie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35179163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>
                          <a:solidFill>
                            <a:schemeClr val="tx1"/>
                          </a:solidFill>
                          <a:effectLst/>
                        </a:rPr>
                        <a:t>umelé ultrafialové žiarenie vrátane expozície očí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2958100683"/>
                  </a:ext>
                </a:extLst>
              </a:tr>
              <a:tr h="139766">
                <a:tc>
                  <a:txBody>
                    <a:bodyPr/>
                    <a:lstStyle/>
                    <a:p>
                      <a:pPr marL="0" algn="l" defTabSz="342900" rtl="0" eaLnBrk="1" fontAlgn="b" latinLnBrk="0" hangingPunct="1"/>
                      <a:r>
                        <a:rPr lang="sk-SK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slnečné ultrafialové žiarenie vrátane expozície očí</a:t>
                      </a:r>
                    </a:p>
                  </a:txBody>
                  <a:tcPr marL="182880" marR="9525" marT="9525" marB="0" anchor="b"/>
                </a:tc>
                <a:extLst>
                  <a:ext uri="{0D108BD9-81ED-4DB2-BD59-A6C34878D82A}">
                    <a16:rowId xmlns:a16="http://schemas.microsoft.com/office/drawing/2014/main" val="386565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647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9BC8B-3E71-DE3D-B391-E81886348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Údaje WES – tri typy informácií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008A3-DD53-F12E-E6CC-DADAAE2D9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7000"/>
            <a:ext cx="8086781" cy="3645000"/>
          </a:xfrm>
        </p:spPr>
        <p:txBody>
          <a:bodyPr>
            <a:no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sk-SK" sz="1600" dirty="0"/>
              <a:t>Demografické premenné a premenné týkajúce sa práce </a:t>
            </a:r>
            <a:r>
              <a:rPr lang="sk-SK" sz="1600" b="0" dirty="0"/>
              <a:t>pre každého respondenta: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600" dirty="0"/>
              <a:t>Pohlavie, veková kategória, krajina pôvodu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600" dirty="0"/>
              <a:t>Odvetvie činnosti</a:t>
            </a:r>
            <a:r>
              <a:rPr lang="sk-SK" sz="1600" b="0" dirty="0"/>
              <a:t>, povolanie, typ zamestnania </a:t>
            </a:r>
            <a:r>
              <a:rPr lang="sk-SK" sz="1600" dirty="0"/>
              <a:t>a</a:t>
            </a:r>
            <a:r>
              <a:rPr lang="sk-SK" sz="1600" b="0" dirty="0"/>
              <a:t> zmluvy, veľkosť pracoviska, kategória pracovného miesta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sk-SK" sz="1600" dirty="0"/>
              <a:t>Odpovede na súbory otázok</a:t>
            </a:r>
            <a:r>
              <a:rPr lang="sk-SK" sz="1600" b="0" dirty="0"/>
              <a:t>, prispôsobených kategórii pracovného miesta pracovníka definovanej na začiatku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sk-SK" sz="1600" dirty="0"/>
              <a:t>Posúdenie expozície 24 rizikovým faktorom rakoviny </a:t>
            </a:r>
            <a:r>
              <a:rPr lang="sk-SK" sz="1600" b="0" dirty="0"/>
              <a:t>pre každého respondenta: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600" dirty="0"/>
              <a:t>Pravdepodobná expozícia v porovnaní so žiadnou expozíciou (vrátane možnej expozície, ale nie dostatočného dôkazu na vymedzenie úrovne)</a:t>
            </a:r>
          </a:p>
          <a:p>
            <a:pPr marL="6096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sk-SK" sz="1600" dirty="0"/>
              <a:t>Tri úrovne: pravdepodobná expozícia na nízkej, strednej alebo vysokej úrovni</a:t>
            </a:r>
          </a:p>
        </p:txBody>
      </p:sp>
    </p:spTree>
    <p:extLst>
      <p:ext uri="{BB962C8B-B14F-4D97-AF65-F5344CB8AC3E}">
        <p14:creationId xmlns:p14="http://schemas.microsoft.com/office/powerpoint/2010/main" val="299733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The most common exposures in the last week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Najčastejšie expozície v uplynulom týždni</a:t>
            </a:r>
          </a:p>
        </p:txBody>
      </p:sp>
      <p:graphicFrame>
        <p:nvGraphicFramePr>
          <p:cNvPr id="14" name="Content Placeholder 5" descr="Graf zobrazujúci najčastejšie expozície v uplynulom pracovnom týždni:&#10;Slnečné ultrafialové žiarenie: 0,2 % pravdepodobná expozícia na vysokej úrovni; 20,6 % pravdepodobná expozícia na nízkej alebo strednej úrovni.&#10;Emisie výfukových plynov z dieselových motorov: 2,1 % pravdepodobná expozícia na vysokej úrovni; 17,8 % pravdepodobná expozícia na nízkej alebo strednej úrovni.&#10;Benzén: 1,4 % pravdepodobná expozícia na vysokej úrovni; 11,4 % pravdepodobná expozícia na nízkej alebo strednej úrovni.&#10;&#10;Respirabilný prach kryštalického oxidu kremičitého (RCS): 3,3 % pravdepodobná expozícia na vysokej úrovni; 5,2 % pravdepodobná expozícia na nízkej alebo strednej úrovni.&#10;Formaldehyd: 1,3 % pravdepodobná expozícia na vysokej úrovni; 5,1 % pravdepodobná expozícia na nízkej alebo strednej úrovni.&#10;Šesťmocný chróm: 0,9 % pravdepodobná expozícia na vysokej úrovni; 3,9 % pravdepodobná expozícia na nízkej alebo strednej úrovni.&#10;Olovo a anorganické zlúčeniny: 0,6 % pravdepodobná expozícia na vysokej úrovni; 3,2 % pravdepodobná expozícia na nízkej alebo strednej úrovni.&#10;Drevný prach: 1,6 % pravdepodobná expozícia na vysokej úrovni; 1,6 % pravdepodobná expozícia na nízkej alebo strednej úrovni&#10;">
            <a:extLst>
              <a:ext uri="{FF2B5EF4-FFF2-40B4-BE49-F238E27FC236}">
                <a16:creationId xmlns:a16="http://schemas.microsoft.com/office/drawing/2014/main" id="{3BC5CEF8-F4EF-4E47-8BAE-C04595B066B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28312264"/>
              </p:ext>
            </p:extLst>
          </p:nvPr>
        </p:nvGraphicFramePr>
        <p:xfrm>
          <a:off x="449263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Group 4" descr="Textové pole s dvoma šípkami smerujúcimi na dva obdĺžniky zvýrazňujúce pruhy pre dýchateľný kryštalický kremík a prach z dreva. V texte sa uvádza: Podiel expozície na vysokej úrovni predstavuje veľký podiel pracovníkov, u ktorých sa posudzuje expozícia.">
            <a:extLst>
              <a:ext uri="{FF2B5EF4-FFF2-40B4-BE49-F238E27FC236}">
                <a16:creationId xmlns:a16="http://schemas.microsoft.com/office/drawing/2014/main" id="{E2B46E99-677A-5122-9117-61713E032B57}"/>
              </a:ext>
            </a:extLst>
          </p:cNvPr>
          <p:cNvGrpSpPr/>
          <p:nvPr/>
        </p:nvGrpSpPr>
        <p:grpSpPr>
          <a:xfrm>
            <a:off x="536713" y="1923678"/>
            <a:ext cx="8508434" cy="2029509"/>
            <a:chOff x="536713" y="1923678"/>
            <a:chExt cx="8508434" cy="202950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1B86E45-6064-44EF-81C7-982B3D495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222777" y="3521139"/>
              <a:ext cx="2439337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320C83-9360-4FD8-B092-4B37D6094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36713" y="1923678"/>
              <a:ext cx="4192610" cy="432048"/>
            </a:xfrm>
            <a:prstGeom prst="rect">
              <a:avLst/>
            </a:prstGeom>
            <a:noFill/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grpSp>
          <p:nvGrpSpPr>
            <p:cNvPr id="28" name="Group 27" descr="Text box with the following text pointing to the bars for respirable crystalline silica and wood dust: The share of exposure at a high level represents half or more of the workers assessed to be exposed to respirable crystalline silica and wood dust.&#10;">
              <a:extLst>
                <a:ext uri="{FF2B5EF4-FFF2-40B4-BE49-F238E27FC236}">
                  <a16:creationId xmlns:a16="http://schemas.microsoft.com/office/drawing/2014/main" id="{6A2FF02D-086A-BEBF-FA02-161482F6BFBB}"/>
                </a:ext>
              </a:extLst>
            </p:cNvPr>
            <p:cNvGrpSpPr/>
            <p:nvPr/>
          </p:nvGrpSpPr>
          <p:grpSpPr>
            <a:xfrm>
              <a:off x="3662114" y="2146088"/>
              <a:ext cx="5383033" cy="1675209"/>
              <a:chOff x="3635896" y="2146088"/>
              <a:chExt cx="5084942" cy="1675209"/>
            </a:xfrm>
          </p:grpSpPr>
          <p:sp>
            <p:nvSpPr>
              <p:cNvPr id="10" name="Rectangle 9" descr="&#10;">
                <a:extLst>
                  <a:ext uri="{FF2B5EF4-FFF2-40B4-BE49-F238E27FC236}">
                    <a16:creationId xmlns:a16="http://schemas.microsoft.com/office/drawing/2014/main" id="{10A75F29-C834-7BE5-1E01-4AE1CEFB7724}"/>
                  </a:ext>
                </a:extLst>
              </p:cNvPr>
              <p:cNvSpPr/>
              <p:nvPr/>
            </p:nvSpPr>
            <p:spPr>
              <a:xfrm>
                <a:off x="5043837" y="2535746"/>
                <a:ext cx="3677001" cy="936104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15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sk-SK" sz="1400">
                    <a:solidFill>
                      <a:schemeClr val="accent4">
                        <a:lumMod val="75000"/>
                      </a:schemeClr>
                    </a:solidFill>
                  </a:rPr>
                  <a:t>Podiel expozície na vysokej úrovni predstavuje veľký podiel pracovníkov, u ktorých sa posudzuje expozícia.</a:t>
                </a:r>
                <a:endParaRPr lang="sk-SK" sz="14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1780B7ED-E12C-70F7-CDF2-1E240384FA1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44008" y="2146088"/>
                <a:ext cx="720080" cy="374849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777DD2A-DA9B-8B2B-D6B6-CD4DC8847F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35896" y="3486659"/>
                <a:ext cx="1728192" cy="334638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BA735E-FE60-FD71-91C1-C19778FF5C4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82429" y="4567152"/>
            <a:ext cx="5760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WES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 2023, EU-</a:t>
            </a:r>
            <a:r>
              <a:rPr lang="sk-SK" sz="1100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OSHA</a:t>
            </a: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; referenčná populácia: všetci pracovníci </a:t>
            </a:r>
            <a:b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v Nemecku, Španielsku, vo Fínsku, Francúzsku, v Maďarsku a Írsku.</a:t>
            </a:r>
          </a:p>
        </p:txBody>
      </p:sp>
    </p:spTree>
    <p:extLst>
      <p:ext uri="{BB962C8B-B14F-4D97-AF65-F5344CB8AC3E}">
        <p14:creationId xmlns:p14="http://schemas.microsoft.com/office/powerpoint/2010/main" val="2925411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Other exposures in the last working week">
            <a:extLst>
              <a:ext uri="{FF2B5EF4-FFF2-40B4-BE49-F238E27FC236}">
                <a16:creationId xmlns:a16="http://schemas.microsoft.com/office/drawing/2014/main" id="{6DF223B3-D695-4085-9BD7-B2D97AF7C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 dirty="0"/>
              <a:t>Iné expozície v uplynulom pracovnom týždni</a:t>
            </a:r>
          </a:p>
        </p:txBody>
      </p:sp>
      <p:graphicFrame>
        <p:nvGraphicFramePr>
          <p:cNvPr id="8" name="Content Placeholder 5" descr="Stĺpcový graf zobrazujúci ostatné expozície, všetky úrovne expozície sú pod 5 %, od najvyššieho po najnižší percentuálny podiel:&#10;Umelé UV žiarenie; ionizujúce žiarenie; nikel; minerálne oleje (ako hmla); etylénoxid; azbest; kadmium, 1,3-butadién; kobalt; trichlóretén; kožiarsky prach; akrylamid; arzén; o-toluidín; dietyl/dimetylsulfát; epichlórhydrín&#10;">
            <a:extLst>
              <a:ext uri="{FF2B5EF4-FFF2-40B4-BE49-F238E27FC236}">
                <a16:creationId xmlns:a16="http://schemas.microsoft.com/office/drawing/2014/main" id="{A059971B-7675-4A3E-8944-A39655379F1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97404989"/>
              </p:ext>
            </p:extLst>
          </p:nvPr>
        </p:nvGraphicFramePr>
        <p:xfrm>
          <a:off x="449263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46F2EC5-B263-D7D4-C80F-4E65F643D9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924765" y="4546835"/>
            <a:ext cx="5760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referenčná populácia: všetci pracovníci </a:t>
            </a:r>
            <a:b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v Nemecku, Španielsku, vo Fínsku, Francúzsku, v Maďarsku a Írsku.</a:t>
            </a:r>
          </a:p>
        </p:txBody>
      </p:sp>
    </p:spTree>
    <p:extLst>
      <p:ext uri="{BB962C8B-B14F-4D97-AF65-F5344CB8AC3E}">
        <p14:creationId xmlns:p14="http://schemas.microsoft.com/office/powerpoint/2010/main" val="1150630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Exposure to the 24 cancer risk factors in the last week">
            <a:extLst>
              <a:ext uri="{FF2B5EF4-FFF2-40B4-BE49-F238E27FC236}">
                <a16:creationId xmlns:a16="http://schemas.microsoft.com/office/drawing/2014/main" id="{B5689BE4-E360-4444-AFA1-CD4DFF34A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8082439" cy="367200"/>
          </a:xfrm>
        </p:spPr>
        <p:txBody>
          <a:bodyPr/>
          <a:lstStyle/>
          <a:p>
            <a:r>
              <a:rPr lang="sk-SK" sz="2000"/>
              <a:t>Expozícia 24 rizikovým faktorom rakoviny v uplynulom týždni</a:t>
            </a:r>
          </a:p>
        </p:txBody>
      </p:sp>
      <p:graphicFrame>
        <p:nvGraphicFramePr>
          <p:cNvPr id="8" name="Content Placeholder 5" descr="Graf zobrazujúci žiadnu expozíciu až po viacnásobnú expozíciu v uplynulom pracovnom týždni.&#10;52,6 % všetkých pracovníkov v týchto šiestich krajinách nebolo vystavených žiadnemu z 24 rizikových faktorov rakoviny vybraných v prieskume.&#10;21,2 % bolo vystavených jednému z 24 rizikových faktorov rakoviny vybraných v prieskume.&#10;A 26,2 % bolo vystavených dvom alebo viacerým rizikovým faktorom rakoviny.&#10;">
            <a:extLst>
              <a:ext uri="{FF2B5EF4-FFF2-40B4-BE49-F238E27FC236}">
                <a16:creationId xmlns:a16="http://schemas.microsoft.com/office/drawing/2014/main" id="{0F5A76A1-1997-4CA7-A072-84CA7834E81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1093868"/>
              </p:ext>
            </p:extLst>
          </p:nvPr>
        </p:nvGraphicFramePr>
        <p:xfrm>
          <a:off x="449263" y="836613"/>
          <a:ext cx="7561262" cy="364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D9B8993-0F64-91A5-54C9-FE0DA0D44D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474276" y="4481513"/>
            <a:ext cx="5760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referenčná populácia: všetci pracovníci </a:t>
            </a:r>
            <a:b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v Nemecku, Španielsku, vo Fínsku, Francúzsku, v Maďarsku a Írsku.</a:t>
            </a:r>
          </a:p>
        </p:txBody>
      </p:sp>
    </p:spTree>
    <p:extLst>
      <p:ext uri="{BB962C8B-B14F-4D97-AF65-F5344CB8AC3E}">
        <p14:creationId xmlns:p14="http://schemas.microsoft.com/office/powerpoint/2010/main" val="382696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4B988-827C-4E69-998B-AB55CF3B0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2000"/>
              <a:t>Viaceré expozície počas toho istého pracovného týždňa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F5EBA9-F17F-26FD-E0C8-1CBD3277193C}"/>
              </a:ext>
            </a:extLst>
          </p:cNvPr>
          <p:cNvSpPr txBox="1"/>
          <p:nvPr/>
        </p:nvSpPr>
        <p:spPr>
          <a:xfrm>
            <a:off x="2472864" y="671134"/>
            <a:ext cx="419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B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1600">
                <a:solidFill>
                  <a:schemeClr val="tx2"/>
                </a:solidFill>
                <a:ea typeface=""/>
                <a:cs typeface="Times New Roman" panose="02020603050405020304" pitchFamily="18" charset="0"/>
              </a:rPr>
              <a:t>Najčastejšie viacnásobné expozície: </a:t>
            </a:r>
          </a:p>
        </p:txBody>
      </p:sp>
      <p:graphicFrame>
        <p:nvGraphicFramePr>
          <p:cNvPr id="9" name="Content Placeholder 5" descr="Graf zobrazujúci kombinované expozície v uplynulom pracovnom týždni.&#10;11 % pracovníkov vystavených výfukovým plynom z dieselových motorov a slnečnému UV žiareniu.&#10;5,9 % vystavených benzénu a výfukovým plynom z dieselových motorov.&#10;5,8 % benzénu a slnečnému UV žiareniu.&#10;4,1 % vystavených RCS a slnečnému UV žiareniu.&#10;4 % vystavené výfukovým plynom z dieselových motorov, benzénu a slnečnému UV žiareniu.&#10;3,7 % vystavených RCS a výfukovým plynom z dieselových motorov.&#10;2,6 % vystavených RCS, výfukovým plynom z dieselových motorov a slnečnému UV žiareniu.&#10;2,5 % vystavených formaldehydu a benzénu.&#10;">
            <a:extLst>
              <a:ext uri="{FF2B5EF4-FFF2-40B4-BE49-F238E27FC236}">
                <a16:creationId xmlns:a16="http://schemas.microsoft.com/office/drawing/2014/main" id="{C4EF5B3B-3E36-4CF2-8099-853FBAD7513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9737504"/>
              </p:ext>
            </p:extLst>
          </p:nvPr>
        </p:nvGraphicFramePr>
        <p:xfrm>
          <a:off x="449263" y="1009687"/>
          <a:ext cx="7561262" cy="347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08922D6-38F5-30FC-3E27-16C4E71200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17537" y="4329546"/>
            <a:ext cx="56838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 i="1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RCS</a:t>
            </a:r>
            <a:r>
              <a:rPr lang="sk-SK" sz="1100" i="1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: dýchateľný kryštalický kremík; </a:t>
            </a:r>
            <a:r>
              <a:rPr lang="sk-SK" sz="1100" i="1" dirty="0" err="1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UV</a:t>
            </a:r>
            <a:r>
              <a:rPr lang="sk-SK" sz="1100" i="1" dirty="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: ultrafialové žiarenie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52804B-A8EA-FD94-2945-613C5E9DEB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105568" y="4578122"/>
            <a:ext cx="57606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Zdroj: WES 2023, EU-OSHA; referenčná populácia: všetci pracovníci </a:t>
            </a:r>
            <a:b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</a:br>
            <a:r>
              <a:rPr lang="sk-SK" sz="1100">
                <a:effectLst/>
                <a:latin typeface="Arial" panose="020B0604020202020204" pitchFamily="34" charset="0"/>
                <a:ea typeface="Arial"/>
                <a:cs typeface="Times New Roman" panose="02020603050405020304" pitchFamily="18" charset="0"/>
              </a:rPr>
              <a:t>v Nemecku, Španielsku, vo Fínsku, Francúzsku, v Maďarsku a Írsku.</a:t>
            </a:r>
          </a:p>
        </p:txBody>
      </p:sp>
    </p:spTree>
    <p:extLst>
      <p:ext uri="{BB962C8B-B14F-4D97-AF65-F5344CB8AC3E}">
        <p14:creationId xmlns:p14="http://schemas.microsoft.com/office/powerpoint/2010/main" val="3441830167"/>
      </p:ext>
    </p:extLst>
  </p:cSld>
  <p:clrMapOvr>
    <a:masterClrMapping/>
  </p:clrMapOvr>
</p:sld>
</file>

<file path=ppt/theme/theme1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14CE43A4-9641-4B32-8378-F412DB7E35C9}" vid="{AFDE6A3A-51AA-40C9-BF8F-4E3507464FB5}"/>
    </a:ext>
  </a:extLst>
</a:theme>
</file>

<file path=ppt/theme/theme2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9BD2F7C0-F758-4990-BAC9-FB0BAC4BAB01}" vid="{41FB8DA3-6555-4A21-A181-BF3E4EA53B0C}"/>
    </a:ext>
  </a:extLst>
</a:theme>
</file>

<file path=ppt/theme/theme3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Digitalisation.potx" id="{18CD563D-7897-4809-8C15-3EB4C62DC23F}" vid="{30267990-E7BA-4EDA-9E82-EB3FB880EC51}"/>
    </a:ext>
  </a:extLst>
</a:theme>
</file>

<file path=ppt/theme/theme4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5.xml><?xml version="1.0" encoding="utf-8"?>
<a:theme xmlns:a="http://schemas.openxmlformats.org/drawingml/2006/main" name="EUOSHA Research - Wide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EUOSHA Research.potx" id="{073D415E-A943-409A-85BC-F48C989843E1}" vid="{CD7FFC5B-5C8B-43B5-AB18-43CCCF657F3E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19DEDF6EB9C8443AA1E9BF77FC79F68" ma:contentTypeVersion="18" ma:contentTypeDescription="Crear nuevo documento." ma:contentTypeScope="" ma:versionID="8d6ba4107cabb9549b57c181345698df">
  <xsd:schema xmlns:xsd="http://www.w3.org/2001/XMLSchema" xmlns:xs="http://www.w3.org/2001/XMLSchema" xmlns:p="http://schemas.microsoft.com/office/2006/metadata/properties" xmlns:ns2="80b70bcf-9351-4e71-b19f-1201847c9328" xmlns:ns3="6976e29a-8670-4f9c-afee-c255a09d55c2" targetNamespace="http://schemas.microsoft.com/office/2006/metadata/properties" ma:root="true" ma:fieldsID="22ea20f4dc1ce360e065b5cdeed1ad95" ns2:_="" ns3:_="">
    <xsd:import namespace="80b70bcf-9351-4e71-b19f-1201847c9328"/>
    <xsd:import namespace="6976e29a-8670-4f9c-afee-c255a09d55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70bcf-9351-4e71-b19f-1201847c93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e29a-8670-4f9c-afee-c255a09d55c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8c66782-86c3-4f9c-b0ff-d3e6d9a322a8}" ma:internalName="TaxCatchAll" ma:showField="CatchAllData" ma:web="6976e29a-8670-4f9c-afee-c255a09d55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76e29a-8670-4f9c-afee-c255a09d55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F58FC4-4DB9-4229-996B-89D9769EB7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70bcf-9351-4e71-b19f-1201847c9328"/>
    <ds:schemaRef ds:uri="6976e29a-8670-4f9c-afee-c255a09d55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5F51B-C86D-47B6-B235-2FE7FD50509D}">
  <ds:schemaRefs>
    <ds:schemaRef ds:uri="http://www.w3.org/XML/1998/namespace"/>
    <ds:schemaRef ds:uri="http://purl.org/dc/terms/"/>
    <ds:schemaRef ds:uri="80b70bcf-9351-4e71-b19f-1201847c9328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6976e29a-8670-4f9c-afee-c255a09d55c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6BB3A82-0FBB-4390-BFA7-51817A5A59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Research</Template>
  <TotalTime>745</TotalTime>
  <Words>3074</Words>
  <Application>Microsoft Office PowerPoint</Application>
  <PresentationFormat>On-screen Show (16:9)</PresentationFormat>
  <Paragraphs>605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Aptos</vt:lpstr>
      <vt:lpstr>Arial</vt:lpstr>
      <vt:lpstr>Arial Narrow</vt:lpstr>
      <vt:lpstr>Calibri</vt:lpstr>
      <vt:lpstr>Courier New</vt:lpstr>
      <vt:lpstr>Symbol</vt:lpstr>
      <vt:lpstr>Wingdings</vt:lpstr>
      <vt:lpstr>EUOSHA Research - Wide</vt:lpstr>
      <vt:lpstr>EUOSHA Research - Wide</vt:lpstr>
      <vt:lpstr>EUOSHA Research - Wide</vt:lpstr>
      <vt:lpstr>EUOSHA Research - Wide</vt:lpstr>
      <vt:lpstr>EUOSHA Research - Wide</vt:lpstr>
      <vt:lpstr>Prieskum expozície pracovníkov rizikovým faktorom vzniku rakoviny (WES) Opis a hlavné zistenia</vt:lpstr>
      <vt:lpstr>Prieskum v skratke</vt:lpstr>
      <vt:lpstr>OccIDEAS – aplikácia na posúdenie pracovnej expozície v 3 krokoch: Určenie kategórie pracovného miesta pracovníka. Položenie súboru podrobných otázok o úlohách súvisiacich s kategóriou pracovného miesta vrátane preventívnych opatrení. Automatické posúdenie expozície vybraným rizikám pre každého respondenta.</vt:lpstr>
      <vt:lpstr>Rizikové faktory rakoviny zahrnuté do WES</vt:lpstr>
      <vt:lpstr>Údaje WES – tri typy informácií</vt:lpstr>
      <vt:lpstr>Najčastejšie expozície v uplynulom týždni</vt:lpstr>
      <vt:lpstr>Iné expozície v uplynulom pracovnom týždni</vt:lpstr>
      <vt:lpstr>Expozícia 24 rizikovým faktorom rakoviny v uplynulom týždni</vt:lpstr>
      <vt:lpstr>Viaceré expozície počas toho istého pracovného týždňa</vt:lpstr>
      <vt:lpstr>Podiel vystavených pracovníkov podľa pohlavia</vt:lpstr>
      <vt:lpstr>Podiel vystavených pracovníkov podľa vekovej kategórie</vt:lpstr>
      <vt:lpstr>Podiel vystavených pracovníkov podľa krajiny</vt:lpstr>
      <vt:lpstr>Podiel vystavených pracovníkov podľa odvetvia činnosti</vt:lpstr>
      <vt:lpstr>Podiel vystavených pracovníkov podľa kategórie pracovného miesta (1/3)</vt:lpstr>
      <vt:lpstr>Podiel vystavených pracovníkov podľa kategórie pracovného miesta (2/3)</vt:lpstr>
      <vt:lpstr>Podiel vystavených pracovníkov podľa kategórie pracovného miesta (3/3)</vt:lpstr>
      <vt:lpstr>Expozícia slnečnému ultrafialovému žiareniu (UVR)</vt:lpstr>
      <vt:lpstr>Ochranné opatrenia – expozícia slnečnému UV žiareniu</vt:lpstr>
      <vt:lpstr>Expozícia dýchateľnému kryštalickému kremíku (RCS)</vt:lpstr>
      <vt:lpstr>Ochranné opatrenia – expozícia RCS</vt:lpstr>
      <vt:lpstr>Aký prínos môže mať prieskum?</vt:lpstr>
      <vt:lpstr>Tiráž</vt:lpstr>
    </vt:vector>
  </TitlesOfParts>
  <Company>EU-OSHA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 - description and key findings</dc:title>
  <dc:subject>Prieskum o expozícii pracovníkov rizikovým faktorom rakoviny</dc:subject>
  <dc:creator>EU-OSHA</dc:creator>
  <cp:keywords>prieskum; expozícia; rizikový faktor rakoviny</cp:keywords>
  <cp:lastModifiedBy>Estelle VIARD</cp:lastModifiedBy>
  <cp:revision>49</cp:revision>
  <dcterms:created xsi:type="dcterms:W3CDTF">2024-11-20T16:45:59Z</dcterms:created>
  <dcterms:modified xsi:type="dcterms:W3CDTF">2025-04-28T10:29:39Z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0x010100A19DEDF6EB9C8443AA1E9BF77FC79F68</vt:lpwstr>
  </property>
</Properties>
</file>