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4.xml" ContentType="application/vnd.openxmlformats-officedocument.theme+xml"/>
  <Override PartName="/ppt/slideLayouts/slideLayout2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2.xml" ContentType="application/vnd.openxmlformats-officedocument.drawingml.chart+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9" r:id="rId4"/>
    <p:sldMasterId id="2147483834" r:id="rId5"/>
    <p:sldMasterId id="2147483824" r:id="rId6"/>
    <p:sldMasterId id="2147483839" r:id="rId7"/>
    <p:sldMasterId id="2147483842" r:id="rId8"/>
  </p:sldMasterIdLst>
  <p:notesMasterIdLst>
    <p:notesMasterId r:id="rId31"/>
  </p:notesMasterIdLst>
  <p:handoutMasterIdLst>
    <p:handoutMasterId r:id="rId32"/>
  </p:handoutMasterIdLst>
  <p:sldIdLst>
    <p:sldId id="256" r:id="rId9"/>
    <p:sldId id="268" r:id="rId10"/>
    <p:sldId id="269" r:id="rId11"/>
    <p:sldId id="270" r:id="rId12"/>
    <p:sldId id="279" r:id="rId13"/>
    <p:sldId id="271" r:id="rId14"/>
    <p:sldId id="272" r:id="rId15"/>
    <p:sldId id="273" r:id="rId16"/>
    <p:sldId id="274" r:id="rId17"/>
    <p:sldId id="258" r:id="rId18"/>
    <p:sldId id="288" r:id="rId19"/>
    <p:sldId id="281" r:id="rId20"/>
    <p:sldId id="282" r:id="rId21"/>
    <p:sldId id="283" r:id="rId22"/>
    <p:sldId id="286" r:id="rId23"/>
    <p:sldId id="287" r:id="rId24"/>
    <p:sldId id="277" r:id="rId25"/>
    <p:sldId id="278" r:id="rId26"/>
    <p:sldId id="284" r:id="rId27"/>
    <p:sldId id="285" r:id="rId28"/>
    <p:sldId id="275" r:id="rId29"/>
    <p:sldId id="276" r:id="rId30"/>
  </p:sldIdLst>
  <p:sldSz cx="9144000" cy="5143500" type="screen16x9"/>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71B27EA-32F6-4F75-5FFD-217A80E11922}" name="Marine CAVET" initials="MC" userId="S::cavet@osha.europa.eu::f107ee0e-2040-494b-beb7-e052925a979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084" autoAdjust="0"/>
  </p:normalViewPr>
  <p:slideViewPr>
    <p:cSldViewPr snapToGrid="0">
      <p:cViewPr varScale="1">
        <p:scale>
          <a:sx n="140" d="100"/>
          <a:sy n="140" d="100"/>
        </p:scale>
        <p:origin x="774" y="120"/>
      </p:cViewPr>
      <p:guideLst>
        <p:guide orient="horz" pos="162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21" Type="http://schemas.openxmlformats.org/officeDocument/2006/relationships/slide" Target="slides/slide13.xml"/><Relationship Id="rId34"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handoutMaster" Target="handoutMasters/handoutMaster1.xml"/><Relationship Id="rId37"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theme" Target="theme/theme1.xml"/><Relationship Id="rId8" Type="http://schemas.openxmlformats.org/officeDocument/2006/relationships/slideMaster" Target="slideMasters/slideMaster5.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oleObject" Target="file:///\\DOCUMENT1.communication1.ntld\translations\Projects\eCdT_jobs\post-processing\Michel%20-%20POST\EU-OSHA\2024_006473\02-Input\av828_WES%20Visualisation%20of%20data.embed01_RO.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643037304453098"/>
          <c:y val="1.1836419660252524E-2"/>
          <c:w val="0.70214178904263658"/>
          <c:h val="0.82285570657710572"/>
        </c:manualLayout>
      </c:layout>
      <c:barChart>
        <c:barDir val="bar"/>
        <c:grouping val="stacked"/>
        <c:varyColors val="0"/>
        <c:ser>
          <c:idx val="0"/>
          <c:order val="0"/>
          <c:tx>
            <c:strRef>
              <c:f>Sheet1!$B$1</c:f>
              <c:strCache>
                <c:ptCount val="1"/>
                <c:pt idx="0">
                  <c:v>expunere probabilă mare</c:v>
                </c:pt>
              </c:strCache>
            </c:strRef>
          </c:tx>
          <c:spPr>
            <a:solidFill>
              <a:srgbClr val="00696C"/>
            </a:solidFill>
            <a:ln w="25398">
              <a:noFill/>
            </a:ln>
          </c:spPr>
          <c:invertIfNegative val="0"/>
          <c:dLbls>
            <c:delete val="1"/>
          </c:dLbls>
          <c:cat>
            <c:strRef>
              <c:f>Sheet1!$A$2:$A$9</c:f>
              <c:strCache>
                <c:ptCount val="8"/>
                <c:pt idx="0">
                  <c:v>Pulbere de lemn</c:v>
                </c:pt>
                <c:pt idx="1">
                  <c:v>Plumb și compuși anorganici</c:v>
                </c:pt>
                <c:pt idx="2">
                  <c:v>Crom hexavalent</c:v>
                </c:pt>
                <c:pt idx="3">
                  <c:v>Formaldehidă</c:v>
                </c:pt>
                <c:pt idx="4">
                  <c:v>Silice cristalină respirabilă</c:v>
                </c:pt>
                <c:pt idx="5">
                  <c:v>Benzen</c:v>
                </c:pt>
                <c:pt idx="6">
                  <c:v>Gaze de eșapament emise de motoarele diesel</c:v>
                </c:pt>
                <c:pt idx="7">
                  <c:v>Radiații UV solare</c:v>
                </c:pt>
              </c:strCache>
            </c:strRef>
          </c:cat>
          <c:val>
            <c:numRef>
              <c:f>Sheet1!$B$2:$B$9</c:f>
              <c:numCache>
                <c:formatCode>0%</c:formatCode>
                <c:ptCount val="8"/>
                <c:pt idx="0">
                  <c:v>1.5800000000000002E-2</c:v>
                </c:pt>
                <c:pt idx="1">
                  <c:v>6.0000000000000001E-3</c:v>
                </c:pt>
                <c:pt idx="2">
                  <c:v>8.5000000000000006E-3</c:v>
                </c:pt>
                <c:pt idx="3">
                  <c:v>1.2828866486353578E-2</c:v>
                </c:pt>
                <c:pt idx="4">
                  <c:v>3.256823211212196E-2</c:v>
                </c:pt>
                <c:pt idx="5">
                  <c:v>1.4E-2</c:v>
                </c:pt>
                <c:pt idx="6">
                  <c:v>2.0871649864765182E-2</c:v>
                </c:pt>
                <c:pt idx="7">
                  <c:v>1.5515121711335137E-3</c:v>
                </c:pt>
              </c:numCache>
            </c:numRef>
          </c:val>
          <c:extLst>
            <c:ext xmlns:c16="http://schemas.microsoft.com/office/drawing/2014/chart" uri="{C3380CC4-5D6E-409C-BE32-E72D297353CC}">
              <c16:uniqueId val="{00000000-5428-4032-8F60-2804972F8741}"/>
            </c:ext>
          </c:extLst>
        </c:ser>
        <c:ser>
          <c:idx val="1"/>
          <c:order val="1"/>
          <c:tx>
            <c:strRef>
              <c:f>Sheet1!$C$1</c:f>
              <c:strCache>
                <c:ptCount val="1"/>
                <c:pt idx="0">
                  <c:v>expunere probabilă mică sau medie</c:v>
                </c:pt>
              </c:strCache>
            </c:strRef>
          </c:tx>
          <c:spPr>
            <a:pattFill prst="pct80">
              <a:fgClr>
                <a:srgbClr val="FFC000"/>
              </a:fgClr>
              <a:bgClr>
                <a:srgbClr val="FFFFFF"/>
              </a:bgClr>
            </a:pattFill>
            <a:ln w="25398">
              <a:noFill/>
            </a:ln>
          </c:spPr>
          <c:invertIfNegative val="0"/>
          <c:dLbls>
            <c:dLbl>
              <c:idx val="0"/>
              <c:layout>
                <c:manualLayout>
                  <c:x val="4.7029186397720378E-2"/>
                  <c:y val="-1.2775694458222152E-16"/>
                </c:manualLayout>
              </c:layout>
              <c:tx>
                <c:rich>
                  <a:bodyPr/>
                  <a:lstStyle/>
                  <a:p>
                    <a:fld id="{0E20F458-0447-40AB-823B-F35B5C7B7EEF}"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7-8F3A-45FD-94DB-136DC287126E}"/>
                </c:ext>
              </c:extLst>
            </c:dLbl>
            <c:dLbl>
              <c:idx val="1"/>
              <c:layout>
                <c:manualLayout>
                  <c:x val="6.5504938196824819E-2"/>
                  <c:y val="0"/>
                </c:manualLayout>
              </c:layout>
              <c:tx>
                <c:rich>
                  <a:bodyPr/>
                  <a:lstStyle/>
                  <a:p>
                    <a:fld id="{69CF2634-49B6-4C00-90A9-5BA0C6437E9C}"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6-8F3A-45FD-94DB-136DC287126E}"/>
                </c:ext>
              </c:extLst>
            </c:dLbl>
            <c:dLbl>
              <c:idx val="2"/>
              <c:layout>
                <c:manualLayout>
                  <c:x val="8.3980689995929253E-2"/>
                  <c:y val="0"/>
                </c:manualLayout>
              </c:layout>
              <c:tx>
                <c:rich>
                  <a:bodyPr/>
                  <a:lstStyle/>
                  <a:p>
                    <a:fld id="{4D1A5172-7824-489A-9EF6-858726A95D7A}"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5-8F3A-45FD-94DB-136DC287126E}"/>
                </c:ext>
              </c:extLst>
            </c:dLbl>
            <c:dLbl>
              <c:idx val="3"/>
              <c:layout>
                <c:manualLayout>
                  <c:x val="9.9097214195196459E-2"/>
                  <c:y val="0"/>
                </c:manualLayout>
              </c:layout>
              <c:tx>
                <c:rich>
                  <a:bodyPr/>
                  <a:lstStyle/>
                  <a:p>
                    <a:fld id="{432A271A-A682-4C2E-984B-AC5CE3B02C9E}"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4-8F3A-45FD-94DB-136DC287126E}"/>
                </c:ext>
              </c:extLst>
            </c:dLbl>
            <c:dLbl>
              <c:idx val="4"/>
              <c:layout>
                <c:manualLayout>
                  <c:x val="9.5737986595359342E-2"/>
                  <c:y val="-6.387847229111076E-17"/>
                </c:manualLayout>
              </c:layout>
              <c:tx>
                <c:rich>
                  <a:bodyPr/>
                  <a:lstStyle/>
                  <a:p>
                    <a:fld id="{652F75ED-61F6-4C04-8049-4E98699E9C95}"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3-8F3A-45FD-94DB-136DC287126E}"/>
                </c:ext>
              </c:extLst>
            </c:dLbl>
            <c:dLbl>
              <c:idx val="5"/>
              <c:layout>
                <c:manualLayout>
                  <c:x val="0.19147597319071857"/>
                  <c:y val="-6.9686411149825784E-3"/>
                </c:manualLayout>
              </c:layout>
              <c:tx>
                <c:rich>
                  <a:bodyPr/>
                  <a:lstStyle/>
                  <a:p>
                    <a:fld id="{DDC72953-12B6-426B-AEE1-F74218138A21}"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2-8F3A-45FD-94DB-136DC287126E}"/>
                </c:ext>
              </c:extLst>
            </c:dLbl>
            <c:dLbl>
              <c:idx val="6"/>
              <c:layout>
                <c:manualLayout>
                  <c:x val="0.28049550458640371"/>
                  <c:y val="-1.596961807277769E-17"/>
                </c:manualLayout>
              </c:layout>
              <c:tx>
                <c:rich>
                  <a:bodyPr/>
                  <a:lstStyle/>
                  <a:p>
                    <a:fld id="{30F70417-1370-4837-AC0E-C5FAAA70E514}"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1-8F3A-45FD-94DB-136DC287126E}"/>
                </c:ext>
              </c:extLst>
            </c:dLbl>
            <c:dLbl>
              <c:idx val="7"/>
              <c:layout>
                <c:manualLayout>
                  <c:x val="0.32416546338428692"/>
                  <c:y val="-7.984809036388845E-18"/>
                </c:manualLayout>
              </c:layout>
              <c:tx>
                <c:rich>
                  <a:bodyPr/>
                  <a:lstStyle/>
                  <a:p>
                    <a:fld id="{521B7D7E-29FA-4E90-B610-340B4671CD0F}"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0-8F3A-45FD-94DB-136DC287126E}"/>
                </c:ext>
              </c:extLst>
            </c:dLbl>
            <c:numFmt formatCode="0.0%" sourceLinked="0"/>
            <c:spPr>
              <a:noFill/>
              <a:ln>
                <a:noFill/>
              </a:ln>
              <a:effectLst/>
            </c:spP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strRef>
              <c:f>Sheet1!$A$2:$A$9</c:f>
              <c:strCache>
                <c:ptCount val="8"/>
                <c:pt idx="0">
                  <c:v>Pulbere de lemn</c:v>
                </c:pt>
                <c:pt idx="1">
                  <c:v>Plumb și compuși anorganici</c:v>
                </c:pt>
                <c:pt idx="2">
                  <c:v>Crom hexavalent</c:v>
                </c:pt>
                <c:pt idx="3">
                  <c:v>Formaldehidă</c:v>
                </c:pt>
                <c:pt idx="4">
                  <c:v>Silice cristalină respirabilă</c:v>
                </c:pt>
                <c:pt idx="5">
                  <c:v>Benzen</c:v>
                </c:pt>
                <c:pt idx="6">
                  <c:v>Gaze de eșapament emise de motoarele diesel</c:v>
                </c:pt>
                <c:pt idx="7">
                  <c:v>Radiații UV solare</c:v>
                </c:pt>
              </c:strCache>
            </c:strRef>
          </c:cat>
          <c:val>
            <c:numRef>
              <c:f>Sheet1!$C$2:$C$9</c:f>
              <c:numCache>
                <c:formatCode>0%</c:formatCode>
                <c:ptCount val="8"/>
                <c:pt idx="0">
                  <c:v>1.5800000000000002E-2</c:v>
                </c:pt>
                <c:pt idx="1">
                  <c:v>3.1800000000000002E-2</c:v>
                </c:pt>
                <c:pt idx="2">
                  <c:v>3.85E-2</c:v>
                </c:pt>
                <c:pt idx="3">
                  <c:v>5.0883534136546185E-2</c:v>
                </c:pt>
                <c:pt idx="4">
                  <c:v>5.1701909679534468E-2</c:v>
                </c:pt>
                <c:pt idx="5">
                  <c:v>0.114</c:v>
                </c:pt>
                <c:pt idx="6">
                  <c:v>0.17774239816408488</c:v>
                </c:pt>
                <c:pt idx="7">
                  <c:v>0.20624211130235229</c:v>
                </c:pt>
              </c:numCache>
            </c:numRef>
          </c:val>
          <c:extLst>
            <c:ext xmlns:c15="http://schemas.microsoft.com/office/drawing/2012/chart" uri="{02D57815-91ED-43cb-92C2-25804820EDAC}">
              <c15:datalabelsRange>
                <c15:f>Sheet1!$D$2:$D$9</c15:f>
                <c15:dlblRangeCache>
                  <c:ptCount val="8"/>
                  <c:pt idx="0">
                    <c:v>3.2%</c:v>
                  </c:pt>
                  <c:pt idx="1">
                    <c:v>3.8%</c:v>
                  </c:pt>
                  <c:pt idx="2">
                    <c:v>4.7%</c:v>
                  </c:pt>
                  <c:pt idx="3">
                    <c:v>6.4%</c:v>
                  </c:pt>
                  <c:pt idx="4">
                    <c:v>8.4%</c:v>
                  </c:pt>
                  <c:pt idx="5">
                    <c:v>12.8%</c:v>
                  </c:pt>
                  <c:pt idx="6">
                    <c:v>19.9%</c:v>
                  </c:pt>
                  <c:pt idx="7">
                    <c:v>20.8%</c:v>
                  </c:pt>
                </c15:dlblRangeCache>
              </c15:datalabelsRange>
            </c:ext>
            <c:ext xmlns:c16="http://schemas.microsoft.com/office/drawing/2014/chart" uri="{C3380CC4-5D6E-409C-BE32-E72D297353CC}">
              <c16:uniqueId val="{00000009-5428-4032-8F60-2804972F8741}"/>
            </c:ext>
          </c:extLst>
        </c:ser>
        <c:dLbls>
          <c:showLegendKey val="0"/>
          <c:showVal val="1"/>
          <c:showCatName val="0"/>
          <c:showSerName val="0"/>
          <c:showPercent val="0"/>
          <c:showBubbleSize val="0"/>
        </c:dLbls>
        <c:gapWidth val="182"/>
        <c:overlap val="100"/>
        <c:axId val="1181988351"/>
        <c:axId val="1"/>
      </c:barChart>
      <c:catAx>
        <c:axId val="1181988351"/>
        <c:scaling>
          <c:orientation val="minMax"/>
        </c:scaling>
        <c:delete val="0"/>
        <c:axPos val="l"/>
        <c:numFmt formatCode="General" sourceLinked="1"/>
        <c:majorTickMark val="none"/>
        <c:minorTickMark val="none"/>
        <c:tickLblPos val="nextTo"/>
        <c:spPr>
          <a:noFill/>
          <a:ln w="9524"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ro-RO"/>
          </a:p>
        </c:txPr>
        <c:crossAx val="1"/>
        <c:crosses val="autoZero"/>
        <c:auto val="1"/>
        <c:lblAlgn val="ctr"/>
        <c:lblOffset val="100"/>
        <c:noMultiLvlLbl val="0"/>
      </c:catAx>
      <c:valAx>
        <c:axId val="1"/>
        <c:scaling>
          <c:orientation val="minMax"/>
          <c:max val="0.25"/>
        </c:scaling>
        <c:delete val="0"/>
        <c:axPos val="b"/>
        <c:majorGridlines>
          <c:spPr>
            <a:ln w="9524" cap="flat" cmpd="sng" algn="ctr">
              <a:solidFill>
                <a:schemeClr val="tx1">
                  <a:lumMod val="15000"/>
                  <a:lumOff val="85000"/>
                </a:schemeClr>
              </a:solidFill>
              <a:round/>
            </a:ln>
            <a:effectLst/>
          </c:spPr>
        </c:majorGridlines>
        <c:title>
          <c:tx>
            <c:rich>
              <a:bodyPr/>
              <a:lstStyle/>
              <a:p>
                <a:pPr>
                  <a:defRPr sz="1200" b="0" i="0" u="none" strike="noStrike" baseline="0">
                    <a:solidFill>
                      <a:srgbClr val="333333"/>
                    </a:solidFill>
                    <a:latin typeface="Calibri"/>
                    <a:ea typeface="Calibri"/>
                    <a:cs typeface="Calibri"/>
                  </a:defRPr>
                </a:pPr>
                <a:r>
                  <a:rPr lang="en-GB"/>
                  <a:t>% lucrători</a:t>
                </a:r>
              </a:p>
            </c:rich>
          </c:tx>
          <c:layout>
            <c:manualLayout>
              <c:xMode val="edge"/>
              <c:yMode val="edge"/>
              <c:x val="0.8995531178562356"/>
              <c:y val="0.90553926575077692"/>
            </c:manualLayout>
          </c:layout>
          <c:overlay val="0"/>
          <c:spPr>
            <a:noFill/>
            <a:ln w="25398">
              <a:noFill/>
            </a:ln>
          </c:spPr>
        </c:title>
        <c:numFmt formatCode="0%" sourceLinked="1"/>
        <c:majorTickMark val="none"/>
        <c:minorTickMark val="none"/>
        <c:tickLblPos val="nextTo"/>
        <c:spPr>
          <a:ln w="12699">
            <a:noFill/>
          </a:ln>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o-RO"/>
          </a:p>
        </c:txPr>
        <c:crossAx val="1181988351"/>
        <c:crosses val="autoZero"/>
        <c:crossBetween val="between"/>
      </c:valAx>
      <c:spPr>
        <a:noFill/>
        <a:ln w="25398">
          <a:noFill/>
        </a:ln>
      </c:spPr>
    </c:plotArea>
    <c:legend>
      <c:legendPos val="r"/>
      <c:layout>
        <c:manualLayout>
          <c:xMode val="edge"/>
          <c:yMode val="edge"/>
          <c:x val="7.0543779596580578E-2"/>
          <c:y val="0.91751049411506491"/>
          <c:w val="0.77610062893081766"/>
          <c:h val="7.6437213640977802E-2"/>
        </c:manualLayout>
      </c:layout>
      <c:overlay val="0"/>
      <c:spPr>
        <a:noFill/>
        <a:ln w="25398">
          <a:noFill/>
        </a:ln>
      </c:spPr>
      <c:txPr>
        <a:bodyPr rot="0" spcFirstLastPara="1" vertOverflow="ellipsis" vert="horz" wrap="square" anchor="ctr" anchorCtr="1"/>
        <a:lstStyle/>
        <a:p>
          <a:pPr>
            <a:defRPr sz="1197" b="1" i="0" u="none" strike="noStrike" kern="1200" baseline="0">
              <a:solidFill>
                <a:schemeClr val="tx1"/>
              </a:solidFill>
              <a:latin typeface="+mn-lt"/>
              <a:ea typeface="+mn-ea"/>
              <a:cs typeface="+mn-cs"/>
            </a:defRPr>
          </a:pPr>
          <a:endParaRPr lang="ro-RO"/>
        </a:p>
      </c:txPr>
    </c:legend>
    <c:plotVisOnly val="1"/>
    <c:dispBlanksAs val="gap"/>
    <c:showDLblsOverMax val="0"/>
  </c:chart>
  <c:spPr>
    <a:noFill/>
    <a:ln>
      <a:noFill/>
    </a:ln>
  </c:spPr>
  <c:txPr>
    <a:bodyPr/>
    <a:lstStyle/>
    <a:p>
      <a:pPr>
        <a:defRPr/>
      </a:pPr>
      <a:endParaRPr lang="ro-RO"/>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ro-RO" sz="1800" b="0" i="0" u="none" strike="noStrike" baseline="0">
                <a:solidFill>
                  <a:srgbClr val="003399"/>
                </a:solidFill>
              </a:rPr>
              <a:t>Expunerea profesională la unul sau mai mulți dintre cei 24 de factori de risc de cancer, în funcție de grupa de vârstă:</a:t>
            </a:r>
          </a:p>
        </c:rich>
      </c:tx>
      <c:layout>
        <c:manualLayout>
          <c:xMode val="edge"/>
          <c:yMode val="edge"/>
          <c:x val="0.15305474139105354"/>
          <c:y val="0"/>
        </c:manualLayout>
      </c:layout>
      <c:overlay val="0"/>
      <c:spPr>
        <a:noFill/>
        <a:ln>
          <a:noFill/>
        </a:ln>
        <a:effectLst/>
      </c:spPr>
    </c:title>
    <c:autoTitleDeleted val="0"/>
    <c:plotArea>
      <c:layout>
        <c:manualLayout>
          <c:layoutTarget val="inner"/>
          <c:xMode val="edge"/>
          <c:yMode val="edge"/>
          <c:x val="0.15496655730484224"/>
          <c:y val="0.17694013832262337"/>
          <c:w val="0.80917041665970402"/>
          <c:h val="0.58074129591057189"/>
        </c:manualLayout>
      </c:layout>
      <c:barChart>
        <c:barDir val="bar"/>
        <c:grouping val="clustered"/>
        <c:varyColors val="0"/>
        <c:ser>
          <c:idx val="1"/>
          <c:order val="0"/>
          <c:tx>
            <c:strRef>
              <c:f>Sheet5!$B$1</c:f>
              <c:strCache>
                <c:ptCount val="1"/>
                <c:pt idx="0">
                  <c:v>Expuși la cel puțin un factor de risc de cancer</c:v>
                </c:pt>
              </c:strCache>
            </c:strRef>
          </c:tx>
          <c:spPr>
            <a:pattFill prst="pct80">
              <a:fgClr>
                <a:schemeClr val="accent2"/>
              </a:fgClr>
              <a:bgClr>
                <a:schemeClr val="bg1"/>
              </a:bgClr>
            </a:patt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o-R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Sheet5!$A$2:$A$8</c:f>
              <c:strCache>
                <c:ptCount val="7"/>
                <c:pt idx="0">
                  <c:v>Toți lucrătorii</c:v>
                </c:pt>
                <c:pt idx="1">
                  <c:v>65-74 de ani</c:v>
                </c:pt>
                <c:pt idx="2">
                  <c:v>55-64 de ani</c:v>
                </c:pt>
                <c:pt idx="3">
                  <c:v>45-54 de ani</c:v>
                </c:pt>
                <c:pt idx="4">
                  <c:v>35-44 de ani</c:v>
                </c:pt>
                <c:pt idx="5">
                  <c:v>25-34 de ani</c:v>
                </c:pt>
                <c:pt idx="6">
                  <c:v>14-24 de ani</c:v>
                </c:pt>
              </c:strCache>
            </c:strRef>
          </c:cat>
          <c:val>
            <c:numRef>
              <c:f>Sheet5!$B$2:$B$8</c:f>
              <c:numCache>
                <c:formatCode>0.0%</c:formatCode>
                <c:ptCount val="7"/>
                <c:pt idx="0">
                  <c:v>0.47300000000000031</c:v>
                </c:pt>
                <c:pt idx="1">
                  <c:v>0.53799999999999992</c:v>
                </c:pt>
                <c:pt idx="2">
                  <c:v>0.47800000000000031</c:v>
                </c:pt>
                <c:pt idx="3">
                  <c:v>0.48400000000000032</c:v>
                </c:pt>
                <c:pt idx="4">
                  <c:v>0.47300000000000031</c:v>
                </c:pt>
                <c:pt idx="5">
                  <c:v>0.46500000000000002</c:v>
                </c:pt>
                <c:pt idx="6">
                  <c:v>0.44700000000000012</c:v>
                </c:pt>
              </c:numCache>
            </c:numRef>
          </c:val>
          <c:extLst>
            <c:ext xmlns:c16="http://schemas.microsoft.com/office/drawing/2014/chart" uri="{C3380CC4-5D6E-409C-BE32-E72D297353CC}">
              <c16:uniqueId val="{00000000-4F91-4A27-82CA-F6175140337B}"/>
            </c:ext>
          </c:extLst>
        </c:ser>
        <c:ser>
          <c:idx val="0"/>
          <c:order val="1"/>
          <c:tx>
            <c:strRef>
              <c:f>Sheet5!$C$1</c:f>
              <c:strCache>
                <c:ptCount val="1"/>
                <c:pt idx="0">
                  <c:v>Expuși la cinci sau mai mulți factori de risc de cancer</c:v>
                </c:pt>
              </c:strCache>
            </c:strRef>
          </c:tx>
          <c:spPr>
            <a:solidFill>
              <a:srgbClr val="003399"/>
            </a:solidFill>
            <a:ln>
              <a:noFill/>
            </a:ln>
            <a:effectLst/>
          </c:spPr>
          <c:invertIfNegative val="0"/>
          <c:cat>
            <c:strRef>
              <c:f>Sheet5!$A$2:$A$8</c:f>
              <c:strCache>
                <c:ptCount val="7"/>
                <c:pt idx="0">
                  <c:v>Toți lucrătorii</c:v>
                </c:pt>
                <c:pt idx="1">
                  <c:v>65-74 de ani</c:v>
                </c:pt>
                <c:pt idx="2">
                  <c:v>55-64 de ani</c:v>
                </c:pt>
                <c:pt idx="3">
                  <c:v>45-54 de ani</c:v>
                </c:pt>
                <c:pt idx="4">
                  <c:v>35-44 de ani</c:v>
                </c:pt>
                <c:pt idx="5">
                  <c:v>25-34 de ani</c:v>
                </c:pt>
                <c:pt idx="6">
                  <c:v>14-24 de ani</c:v>
                </c:pt>
              </c:strCache>
            </c:strRef>
          </c:cat>
          <c:val>
            <c:numRef>
              <c:f>Sheet5!$C$2:$C$8</c:f>
              <c:numCache>
                <c:formatCode>0.0%</c:formatCode>
                <c:ptCount val="7"/>
                <c:pt idx="0">
                  <c:v>3.4000000000000002E-2</c:v>
                </c:pt>
                <c:pt idx="1">
                  <c:v>2.8000000000000011E-2</c:v>
                </c:pt>
                <c:pt idx="2">
                  <c:v>3.2000000000000042E-2</c:v>
                </c:pt>
                <c:pt idx="3">
                  <c:v>3.3000000000000002E-2</c:v>
                </c:pt>
                <c:pt idx="4">
                  <c:v>3.6000000000000039E-2</c:v>
                </c:pt>
                <c:pt idx="5">
                  <c:v>3.8000000000000013E-2</c:v>
                </c:pt>
                <c:pt idx="6">
                  <c:v>2.5000000000000015E-2</c:v>
                </c:pt>
              </c:numCache>
            </c:numRef>
          </c:val>
          <c:extLst>
            <c:ext xmlns:c16="http://schemas.microsoft.com/office/drawing/2014/chart" uri="{C3380CC4-5D6E-409C-BE32-E72D297353CC}">
              <c16:uniqueId val="{00000001-4F91-4A27-82CA-F6175140337B}"/>
            </c:ext>
          </c:extLst>
        </c:ser>
        <c:dLbls>
          <c:showLegendKey val="0"/>
          <c:showVal val="0"/>
          <c:showCatName val="0"/>
          <c:showSerName val="0"/>
          <c:showPercent val="0"/>
          <c:showBubbleSize val="0"/>
        </c:dLbls>
        <c:gapWidth val="182"/>
        <c:axId val="63922560"/>
        <c:axId val="63924096"/>
      </c:barChart>
      <c:catAx>
        <c:axId val="6392256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o-RO"/>
          </a:p>
        </c:txPr>
        <c:crossAx val="63924096"/>
        <c:crosses val="autoZero"/>
        <c:auto val="1"/>
        <c:lblAlgn val="ctr"/>
        <c:lblOffset val="100"/>
        <c:noMultiLvlLbl val="0"/>
      </c:catAx>
      <c:valAx>
        <c:axId val="63924096"/>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lang="en-GB" sz="1200" b="0" i="0" u="none" strike="noStrike" kern="1200" baseline="0" noProof="0">
                    <a:solidFill>
                      <a:schemeClr val="tx1">
                        <a:lumMod val="65000"/>
                        <a:lumOff val="35000"/>
                      </a:schemeClr>
                    </a:solidFill>
                    <a:latin typeface="+mn-lt"/>
                    <a:ea typeface="+mn-ea"/>
                    <a:cs typeface="+mn-cs"/>
                  </a:defRPr>
                </a:pPr>
                <a:r>
                  <a:rPr lang="ro-RO" sz="1200" noProof="0"/>
                  <a:t>%</a:t>
                </a:r>
                <a:r>
                  <a:rPr lang="ro-RO" sz="1200" baseline="0" noProof="0"/>
                  <a:t> lucrători</a:t>
                </a:r>
              </a:p>
            </c:rich>
          </c:tx>
          <c:layout>
            <c:manualLayout>
              <c:xMode val="edge"/>
              <c:yMode val="edge"/>
              <c:x val="0.51739863220704085"/>
              <c:y val="0.83535344038792836"/>
            </c:manualLayout>
          </c:layout>
          <c:overlay val="0"/>
          <c:spPr>
            <a:noFill/>
            <a:ln>
              <a:noFill/>
            </a:ln>
            <a:effectLst/>
          </c:sp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o-RO"/>
          </a:p>
        </c:txPr>
        <c:crossAx val="63922560"/>
        <c:crosses val="autoZero"/>
        <c:crossBetween val="between"/>
      </c:valAx>
      <c:spPr>
        <a:noFill/>
        <a:ln>
          <a:noFill/>
        </a:ln>
        <a:effectLst/>
      </c:spPr>
    </c:plotArea>
    <c:legend>
      <c:legendPos val="b"/>
      <c:layout>
        <c:manualLayout>
          <c:xMode val="edge"/>
          <c:yMode val="edge"/>
          <c:x val="5.3959246485573819E-4"/>
          <c:y val="0.89166820049497475"/>
          <c:w val="0.99946040753514409"/>
          <c:h val="0.10833179950502587"/>
        </c:manualLayout>
      </c:layout>
      <c:overlay val="0"/>
      <c:spPr>
        <a:noFill/>
        <a:ln>
          <a:noFill/>
        </a:ln>
        <a:effectLst/>
      </c:spPr>
      <c:txPr>
        <a:bodyPr rot="0" spcFirstLastPara="1" vertOverflow="ellipsis" vert="horz" wrap="square" anchor="ctr" anchorCtr="1"/>
        <a:lstStyle/>
        <a:p>
          <a:pPr>
            <a:defRPr sz="1050" b="1" i="0" u="none" strike="noStrike" kern="1200" baseline="0">
              <a:solidFill>
                <a:schemeClr val="tx1"/>
              </a:solidFill>
              <a:latin typeface="+mn-lt"/>
              <a:ea typeface="+mn-ea"/>
              <a:cs typeface="+mn-cs"/>
            </a:defRPr>
          </a:pPr>
          <a:endParaRPr lang="ro-R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o-RO"/>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3539D845-8DE4-4F0B-A3A5-5567E23DEDEC}" type="datetimeFigureOut">
              <a:rPr lang="en-GB"/>
              <a:pPr>
                <a:defRPr/>
              </a:pPr>
              <a:t>28/04/2025</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8492E140-AE88-4367-B7E6-B891E0AE4539}" type="slidenum">
              <a:rPr lang="en-GB"/>
              <a:pPr>
                <a:defRPr/>
              </a:pPr>
              <a:t>‹#›</a:t>
            </a:fld>
            <a:endParaRPr lang="en-GB"/>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3CBC9F08-91EA-446C-BDD3-27F74E4B7590}" type="datetimeFigureOut">
              <a:rPr lang="en-GB"/>
              <a:pPr>
                <a:defRPr/>
              </a:pPr>
              <a:t>28/04/2025</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GB"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193BB7B9-2AB9-4705-BD54-D63A93FACF54}" type="slidenum">
              <a:rPr lang="en-GB"/>
              <a:pPr>
                <a:defRPr/>
              </a:pPr>
              <a:t>‹#›</a:t>
            </a:fld>
            <a:endParaRPr lang="en-GB"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p:cNvSpPr>
          <p:nvPr>
            <p:ph type="sldImg"/>
          </p:nvPr>
        </p:nvSpPr>
        <p:spPr bwMode="auto">
          <a:noFill/>
          <a:ln>
            <a:solidFill>
              <a:srgbClr val="000000"/>
            </a:solidFill>
            <a:miter lim="800000"/>
            <a:headEnd/>
            <a:tailEnd/>
          </a:ln>
        </p:spPr>
      </p:sp>
      <p:sp>
        <p:nvSpPr>
          <p:cNvPr id="3584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p>
        </p:txBody>
      </p:sp>
      <p:sp>
        <p:nvSpPr>
          <p:cNvPr id="3584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264ECDE-2B59-4C29-8C0F-F3AA7A9EB0A1}" type="slidenum">
              <a:rPr lang="en-GB">
                <a:cs typeface="Arial" charset="0"/>
              </a:rPr>
              <a:pPr fontAlgn="base">
                <a:spcBef>
                  <a:spcPct val="0"/>
                </a:spcBef>
                <a:spcAft>
                  <a:spcPct val="0"/>
                </a:spcAft>
                <a:defRPr/>
              </a:pPr>
              <a:t>1</a:t>
            </a:fld>
            <a:endParaRPr lang="en-GB">
              <a:cs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Image Placeholder 1"/>
          <p:cNvSpPr>
            <a:spLocks noGrp="1" noRot="1" noChangeAspect="1"/>
          </p:cNvSpPr>
          <p:nvPr>
            <p:ph type="sldImg"/>
          </p:nvPr>
        </p:nvSpPr>
        <p:spPr bwMode="auto">
          <a:noFill/>
          <a:ln>
            <a:solidFill>
              <a:srgbClr val="000000"/>
            </a:solidFill>
            <a:miter lim="800000"/>
            <a:headEnd/>
            <a:tailEnd/>
          </a:ln>
        </p:spPr>
      </p:sp>
      <p:sp>
        <p:nvSpPr>
          <p:cNvPr id="5427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p>
        </p:txBody>
      </p:sp>
      <p:sp>
        <p:nvSpPr>
          <p:cNvPr id="5427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E78152F-0785-470D-81CF-EAFE118276F0}" type="slidenum">
              <a:rPr lang="en-GB">
                <a:cs typeface="Arial" charset="0"/>
              </a:rPr>
              <a:pPr fontAlgn="base">
                <a:spcBef>
                  <a:spcPct val="0"/>
                </a:spcBef>
                <a:spcAft>
                  <a:spcPct val="0"/>
                </a:spcAft>
                <a:defRPr/>
              </a:pPr>
              <a:t>10</a:t>
            </a:fld>
            <a:endParaRPr lang="en-GB">
              <a:cs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p:cNvSpPr>
          <p:nvPr>
            <p:ph type="sldImg"/>
          </p:nvPr>
        </p:nvSpPr>
        <p:spPr bwMode="auto">
          <a:noFill/>
          <a:ln>
            <a:solidFill>
              <a:srgbClr val="000000"/>
            </a:solidFill>
            <a:miter lim="800000"/>
            <a:headEnd/>
            <a:tailEnd/>
          </a:ln>
        </p:spPr>
      </p:sp>
      <p:sp>
        <p:nvSpPr>
          <p:cNvPr id="5632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p>
        </p:txBody>
      </p:sp>
      <p:sp>
        <p:nvSpPr>
          <p:cNvPr id="5632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585F4D2-36DF-4D8F-9903-3F4211E944D4}" type="slidenum">
              <a:rPr lang="en-GB">
                <a:cs typeface="Arial" charset="0"/>
              </a:rPr>
              <a:pPr fontAlgn="base">
                <a:spcBef>
                  <a:spcPct val="0"/>
                </a:spcBef>
                <a:spcAft>
                  <a:spcPct val="0"/>
                </a:spcAft>
                <a:defRPr/>
              </a:pPr>
              <a:t>11</a:t>
            </a:fld>
            <a:endParaRPr lang="en-GB">
              <a:cs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lide Image Placeholder 1"/>
          <p:cNvSpPr>
            <a:spLocks noGrp="1" noRot="1" noChangeAspect="1"/>
          </p:cNvSpPr>
          <p:nvPr>
            <p:ph type="sldImg"/>
          </p:nvPr>
        </p:nvSpPr>
        <p:spPr bwMode="auto">
          <a:noFill/>
          <a:ln>
            <a:solidFill>
              <a:srgbClr val="000000"/>
            </a:solidFill>
            <a:miter lim="800000"/>
            <a:headEnd/>
            <a:tailEnd/>
          </a:ln>
        </p:spPr>
      </p:sp>
      <p:sp>
        <p:nvSpPr>
          <p:cNvPr id="583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p>
        </p:txBody>
      </p:sp>
      <p:sp>
        <p:nvSpPr>
          <p:cNvPr id="5837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39571F7-0B0A-495C-9708-D098C2DE5692}" type="slidenum">
              <a:rPr lang="en-GB">
                <a:cs typeface="Arial" charset="0"/>
              </a:rPr>
              <a:pPr fontAlgn="base">
                <a:spcBef>
                  <a:spcPct val="0"/>
                </a:spcBef>
                <a:spcAft>
                  <a:spcPct val="0"/>
                </a:spcAft>
                <a:defRPr/>
              </a:pPr>
              <a:t>12</a:t>
            </a:fld>
            <a:endParaRPr lang="en-GB">
              <a:cs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p:cNvSpPr>
            <a:spLocks noGrp="1" noRot="1" noChangeAspect="1"/>
          </p:cNvSpPr>
          <p:nvPr>
            <p:ph type="sldImg"/>
          </p:nvPr>
        </p:nvSpPr>
        <p:spPr bwMode="auto">
          <a:noFill/>
          <a:ln>
            <a:solidFill>
              <a:srgbClr val="000000"/>
            </a:solidFill>
            <a:miter lim="800000"/>
            <a:headEnd/>
            <a:tailEnd/>
          </a:ln>
        </p:spPr>
      </p:sp>
      <p:sp>
        <p:nvSpPr>
          <p:cNvPr id="6041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p>
        </p:txBody>
      </p:sp>
      <p:sp>
        <p:nvSpPr>
          <p:cNvPr id="6041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7D4BA29-8D4B-4BC7-8539-32D4D9253636}" type="slidenum">
              <a:rPr lang="en-GB">
                <a:cs typeface="Arial" charset="0"/>
              </a:rPr>
              <a:pPr fontAlgn="base">
                <a:spcBef>
                  <a:spcPct val="0"/>
                </a:spcBef>
                <a:spcAft>
                  <a:spcPct val="0"/>
                </a:spcAft>
                <a:defRPr/>
              </a:pPr>
              <a:t>13</a:t>
            </a:fld>
            <a:endParaRPr lang="en-GB">
              <a:cs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lide Image Placeholder 1"/>
          <p:cNvSpPr>
            <a:spLocks noGrp="1" noRot="1" noChangeAspect="1"/>
          </p:cNvSpPr>
          <p:nvPr>
            <p:ph type="sldImg"/>
          </p:nvPr>
        </p:nvSpPr>
        <p:spPr bwMode="auto">
          <a:noFill/>
          <a:ln>
            <a:solidFill>
              <a:srgbClr val="000000"/>
            </a:solidFill>
            <a:miter lim="800000"/>
            <a:headEnd/>
            <a:tailEnd/>
          </a:ln>
        </p:spPr>
      </p:sp>
      <p:sp>
        <p:nvSpPr>
          <p:cNvPr id="6246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p>
        </p:txBody>
      </p:sp>
      <p:sp>
        <p:nvSpPr>
          <p:cNvPr id="6246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C5DE88C-574F-4287-9A94-C08F0E7957D7}" type="slidenum">
              <a:rPr lang="en-GB">
                <a:cs typeface="Arial" charset="0"/>
              </a:rPr>
              <a:pPr fontAlgn="base">
                <a:spcBef>
                  <a:spcPct val="0"/>
                </a:spcBef>
                <a:spcAft>
                  <a:spcPct val="0"/>
                </a:spcAft>
                <a:defRPr/>
              </a:pPr>
              <a:t>14</a:t>
            </a:fld>
            <a:endParaRPr lang="en-GB">
              <a:cs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Slide Image Placeholder 1"/>
          <p:cNvSpPr>
            <a:spLocks noGrp="1" noRot="1" noChangeAspect="1"/>
          </p:cNvSpPr>
          <p:nvPr>
            <p:ph type="sldImg"/>
          </p:nvPr>
        </p:nvSpPr>
        <p:spPr bwMode="auto">
          <a:noFill/>
          <a:ln>
            <a:solidFill>
              <a:srgbClr val="000000"/>
            </a:solidFill>
            <a:miter lim="800000"/>
            <a:headEnd/>
            <a:tailEnd/>
          </a:ln>
        </p:spPr>
      </p:sp>
      <p:sp>
        <p:nvSpPr>
          <p:cNvPr id="6451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p>
        </p:txBody>
      </p:sp>
      <p:sp>
        <p:nvSpPr>
          <p:cNvPr id="6451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6876BCF-4FAF-4DD5-9B5A-4D454A7CDE83}" type="slidenum">
              <a:rPr lang="en-GB">
                <a:cs typeface="Arial" charset="0"/>
              </a:rPr>
              <a:pPr fontAlgn="base">
                <a:spcBef>
                  <a:spcPct val="0"/>
                </a:spcBef>
                <a:spcAft>
                  <a:spcPct val="0"/>
                </a:spcAft>
                <a:defRPr/>
              </a:pPr>
              <a:t>15</a:t>
            </a:fld>
            <a:endParaRPr lang="en-GB">
              <a:cs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ide Image Placeholder 1"/>
          <p:cNvSpPr>
            <a:spLocks noGrp="1" noRot="1" noChangeAspect="1"/>
          </p:cNvSpPr>
          <p:nvPr>
            <p:ph type="sldImg"/>
          </p:nvPr>
        </p:nvSpPr>
        <p:spPr bwMode="auto">
          <a:noFill/>
          <a:ln>
            <a:solidFill>
              <a:srgbClr val="000000"/>
            </a:solidFill>
            <a:miter lim="800000"/>
            <a:headEnd/>
            <a:tailEnd/>
          </a:ln>
        </p:spPr>
      </p:sp>
      <p:sp>
        <p:nvSpPr>
          <p:cNvPr id="6656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p>
        </p:txBody>
      </p:sp>
      <p:sp>
        <p:nvSpPr>
          <p:cNvPr id="6656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C314383-86B8-4E7F-8466-E7DC756649FC}" type="slidenum">
              <a:rPr lang="en-GB">
                <a:cs typeface="Arial" charset="0"/>
              </a:rPr>
              <a:pPr fontAlgn="base">
                <a:spcBef>
                  <a:spcPct val="0"/>
                </a:spcBef>
                <a:spcAft>
                  <a:spcPct val="0"/>
                </a:spcAft>
                <a:defRPr/>
              </a:pPr>
              <a:t>16</a:t>
            </a:fld>
            <a:endParaRPr lang="en-GB">
              <a:cs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Slide Image Placeholder 1"/>
          <p:cNvSpPr>
            <a:spLocks noGrp="1" noRot="1" noChangeAspect="1"/>
          </p:cNvSpPr>
          <p:nvPr>
            <p:ph type="sldImg"/>
          </p:nvPr>
        </p:nvSpPr>
        <p:spPr bwMode="auto">
          <a:noFill/>
          <a:ln>
            <a:solidFill>
              <a:srgbClr val="000000"/>
            </a:solidFill>
            <a:miter lim="800000"/>
            <a:headEnd/>
            <a:tailEnd/>
          </a:ln>
        </p:spPr>
      </p:sp>
      <p:sp>
        <p:nvSpPr>
          <p:cNvPr id="68610"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a:lnSpc>
                <a:spcPct val="107000"/>
              </a:lnSpc>
              <a:spcAft>
                <a:spcPts val="800"/>
              </a:spcAft>
              <a:buNone/>
            </a:pPr>
            <a:r>
              <a:rPr lang="ro-RO" sz="1800" b="1" dirty="0">
                <a:effectLst/>
                <a:latin typeface="Arial Narrow" panose="020B0606020202030204" pitchFamily="34" charset="0"/>
                <a:ea typeface="Calibri" panose="020F0502020204030204" pitchFamily="34" charset="0"/>
                <a:cs typeface="Times New Roman" panose="02020603050405020304" pitchFamily="18" charset="0"/>
              </a:rPr>
              <a:t>Interpretare</a:t>
            </a:r>
            <a:r>
              <a:rPr lang="ro-RO" sz="1800" dirty="0">
                <a:effectLst/>
                <a:latin typeface="Arial Narrow" panose="020B0606020202030204" pitchFamily="34" charset="0"/>
                <a:ea typeface="Calibri" panose="020F0502020204030204" pitchFamily="34" charset="0"/>
                <a:cs typeface="Times New Roman" panose="02020603050405020304" pitchFamily="18" charset="0"/>
              </a:rPr>
              <a:t>: 63 % din lucrătorii expuși la radiații UV solare lucrau afară în timpul zilei, în aer liber. 16,5 % din ei au fost evaluați ca fiind expuși la un nivel scăzut.</a:t>
            </a:r>
            <a:endParaRPr lang="en-GB" sz="1800" dirty="0">
              <a:effectLst/>
              <a:latin typeface="Arial Narrow" panose="020B0606020202030204" pitchFamily="34" charset="0"/>
              <a:ea typeface="Calibri" panose="020F0502020204030204" pitchFamily="34" charset="0"/>
              <a:cs typeface="Times New Roman" panose="02020603050405020304" pitchFamily="18" charset="0"/>
            </a:endParaRPr>
          </a:p>
          <a:p>
            <a:pPr marL="0" marR="0">
              <a:lnSpc>
                <a:spcPct val="107000"/>
              </a:lnSpc>
              <a:spcAft>
                <a:spcPts val="800"/>
              </a:spcAft>
            </a:pPr>
            <a:r>
              <a:rPr lang="ro-RO" sz="1800" dirty="0">
                <a:effectLst/>
                <a:latin typeface="Arial Narrow" panose="020B0606020202030204" pitchFamily="34" charset="0"/>
                <a:ea typeface="Calibri" panose="020F0502020204030204" pitchFamily="34" charset="0"/>
                <a:cs typeface="Times New Roman" panose="02020603050405020304" pitchFamily="18" charset="0"/>
              </a:rPr>
              <a:t>Nivelurile de expunere (scăzut, mediu și ridicat) însumează 100 % (totalul lucrătorilor expuși la orice nivel).</a:t>
            </a:r>
            <a:endParaRPr lang="en-GB" sz="1800" dirty="0">
              <a:effectLst/>
              <a:latin typeface="Arial Narrow" panose="020B0606020202030204" pitchFamily="34" charset="0"/>
              <a:ea typeface="Calibri" panose="020F0502020204030204" pitchFamily="34" charset="0"/>
              <a:cs typeface="Times New Roman" panose="02020603050405020304" pitchFamily="18" charset="0"/>
            </a:endParaRPr>
          </a:p>
          <a:p>
            <a:pPr defTabSz="342900" eaLnBrk="1" hangingPunct="1">
              <a:spcBef>
                <a:spcPct val="0"/>
              </a:spcBef>
            </a:pPr>
            <a:endParaRPr lang="es-ES" dirty="0"/>
          </a:p>
        </p:txBody>
      </p:sp>
      <p:sp>
        <p:nvSpPr>
          <p:cNvPr id="6861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E709317-424B-45FC-99CA-980D2218BD5A}" type="slidenum">
              <a:rPr lang="es-ES">
                <a:cs typeface="Arial" charset="0"/>
              </a:rPr>
              <a:pPr fontAlgn="base">
                <a:spcBef>
                  <a:spcPct val="0"/>
                </a:spcBef>
                <a:spcAft>
                  <a:spcPct val="0"/>
                </a:spcAft>
                <a:defRPr/>
              </a:pPr>
              <a:t>17</a:t>
            </a:fld>
            <a:endParaRPr lang="es-ES">
              <a:cs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Slide Image Placeholder 1"/>
          <p:cNvSpPr>
            <a:spLocks noGrp="1" noRot="1" noChangeAspect="1"/>
          </p:cNvSpPr>
          <p:nvPr>
            <p:ph type="sldImg"/>
          </p:nvPr>
        </p:nvSpPr>
        <p:spPr bwMode="auto">
          <a:noFill/>
          <a:ln>
            <a:solidFill>
              <a:srgbClr val="000000"/>
            </a:solidFill>
            <a:miter lim="800000"/>
            <a:headEnd/>
            <a:tailEnd/>
          </a:ln>
        </p:spPr>
      </p:sp>
      <p:sp>
        <p:nvSpPr>
          <p:cNvPr id="7065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o-RO" sz="1800" b="1" dirty="0">
                <a:effectLst/>
                <a:latin typeface="Arial Narrow" panose="020B0606020202030204" pitchFamily="34" charset="0"/>
                <a:ea typeface="Calibri" panose="020F0502020204030204" pitchFamily="34" charset="0"/>
                <a:cs typeface="Times New Roman" panose="02020603050405020304" pitchFamily="18" charset="0"/>
              </a:rPr>
              <a:t>Interpretare</a:t>
            </a:r>
            <a:r>
              <a:rPr lang="ro-RO" sz="1800" dirty="0">
                <a:effectLst/>
                <a:latin typeface="Arial Narrow" panose="020B0606020202030204" pitchFamily="34" charset="0"/>
                <a:ea typeface="Calibri" panose="020F0502020204030204" pitchFamily="34" charset="0"/>
                <a:cs typeface="Times New Roman" panose="02020603050405020304" pitchFamily="18" charset="0"/>
              </a:rPr>
              <a:t>: 21,6 % din lucrătorii expuși la radiații UV solare și care lucrau afară în timpul zilei, în aer liber, au declarat că poartă ochelari de soare.</a:t>
            </a:r>
            <a:endParaRPr lang="es-ES" dirty="0">
              <a:ea typeface="SimSun" pitchFamily="2" charset="-122"/>
              <a:cs typeface="Times New Roman" pitchFamily="18" charset="0"/>
            </a:endParaRPr>
          </a:p>
        </p:txBody>
      </p:sp>
      <p:sp>
        <p:nvSpPr>
          <p:cNvPr id="7065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A861A60-D14B-410B-9A2E-0A95C12A034A}" type="slidenum">
              <a:rPr lang="es-ES">
                <a:cs typeface="Arial" charset="0"/>
              </a:rPr>
              <a:pPr fontAlgn="base">
                <a:spcBef>
                  <a:spcPct val="0"/>
                </a:spcBef>
                <a:spcAft>
                  <a:spcPct val="0"/>
                </a:spcAft>
                <a:defRPr/>
              </a:pPr>
              <a:t>18</a:t>
            </a:fld>
            <a:endParaRPr lang="es-ES">
              <a:cs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Slide Image Placeholder 1"/>
          <p:cNvSpPr>
            <a:spLocks noGrp="1" noRot="1" noChangeAspect="1"/>
          </p:cNvSpPr>
          <p:nvPr>
            <p:ph type="sldImg"/>
          </p:nvPr>
        </p:nvSpPr>
        <p:spPr bwMode="auto">
          <a:noFill/>
          <a:ln>
            <a:solidFill>
              <a:srgbClr val="000000"/>
            </a:solidFill>
            <a:miter lim="800000"/>
            <a:headEnd/>
            <a:tailEnd/>
          </a:ln>
        </p:spPr>
      </p:sp>
      <p:sp>
        <p:nvSpPr>
          <p:cNvPr id="72706"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a:lnSpc>
                <a:spcPct val="107000"/>
              </a:lnSpc>
              <a:spcAft>
                <a:spcPts val="800"/>
              </a:spcAft>
              <a:buNone/>
            </a:pPr>
            <a:r>
              <a:rPr lang="ro-RO" sz="1800" b="1" dirty="0">
                <a:effectLst/>
                <a:latin typeface="Arial Narrow" panose="020B0606020202030204" pitchFamily="34" charset="0"/>
                <a:ea typeface="Calibri" panose="020F0502020204030204" pitchFamily="34" charset="0"/>
                <a:cs typeface="Times New Roman" panose="02020603050405020304" pitchFamily="18" charset="0"/>
              </a:rPr>
              <a:t>Interpretare</a:t>
            </a:r>
            <a:r>
              <a:rPr lang="ro-RO" sz="1800" dirty="0">
                <a:effectLst/>
                <a:latin typeface="Arial Narrow" panose="020B0606020202030204" pitchFamily="34" charset="0"/>
                <a:ea typeface="Calibri" panose="020F0502020204030204" pitchFamily="34" charset="0"/>
                <a:cs typeface="Times New Roman" panose="02020603050405020304" pitchFamily="18" charset="0"/>
              </a:rPr>
              <a:t>: 26,5 % din lucrătorii expuși la SCR conduceau vehicule pe un șantier de construcții, într-o mină sau o carieră în ultima săptămână de lucru.</a:t>
            </a:r>
            <a:endParaRPr lang="en-GB" sz="1800" dirty="0">
              <a:effectLst/>
              <a:latin typeface="Arial Narrow" panose="020B0606020202030204" pitchFamily="34" charset="0"/>
              <a:ea typeface="Calibri" panose="020F0502020204030204" pitchFamily="34" charset="0"/>
              <a:cs typeface="Times New Roman" panose="02020603050405020304" pitchFamily="18" charset="0"/>
            </a:endParaRPr>
          </a:p>
          <a:p>
            <a:pPr marL="0" marR="0">
              <a:lnSpc>
                <a:spcPct val="107000"/>
              </a:lnSpc>
              <a:spcAft>
                <a:spcPts val="800"/>
              </a:spcAft>
            </a:pPr>
            <a:r>
              <a:rPr lang="ro-RO" sz="1800" dirty="0">
                <a:effectLst/>
                <a:latin typeface="Arial Narrow" panose="020B0606020202030204" pitchFamily="34" charset="0"/>
                <a:ea typeface="Calibri" panose="020F0502020204030204" pitchFamily="34" charset="0"/>
                <a:cs typeface="Times New Roman" panose="02020603050405020304" pitchFamily="18" charset="0"/>
              </a:rPr>
              <a:t>Nivelurile de expunere (scăzut, mediu și ridicat) însumează 100 % (totalul lucrătorilor expuși la orice nivel).</a:t>
            </a:r>
            <a:endParaRPr lang="en-GB" sz="1800" dirty="0">
              <a:effectLst/>
              <a:latin typeface="Arial Narrow" panose="020B0606020202030204" pitchFamily="34" charset="0"/>
              <a:ea typeface="Calibri" panose="020F0502020204030204" pitchFamily="34" charset="0"/>
              <a:cs typeface="Times New Roman" panose="02020603050405020304" pitchFamily="18" charset="0"/>
            </a:endParaRPr>
          </a:p>
          <a:p>
            <a:pPr eaLnBrk="1" hangingPunct="1">
              <a:spcBef>
                <a:spcPct val="0"/>
              </a:spcBef>
            </a:pPr>
            <a:endParaRPr lang="en-GB" dirty="0"/>
          </a:p>
        </p:txBody>
      </p:sp>
      <p:sp>
        <p:nvSpPr>
          <p:cNvPr id="7270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C4647BC-6150-4EC2-9261-6AE7D4B1961A}" type="slidenum">
              <a:rPr lang="en-GB">
                <a:cs typeface="Arial" charset="0"/>
              </a:rPr>
              <a:pPr fontAlgn="base">
                <a:spcBef>
                  <a:spcPct val="0"/>
                </a:spcBef>
                <a:spcAft>
                  <a:spcPct val="0"/>
                </a:spcAft>
                <a:defRPr/>
              </a:pPr>
              <a:t>19</a:t>
            </a:fld>
            <a:endParaRPr lang="en-GB">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p:cNvSpPr>
          <p:nvPr>
            <p:ph type="sldImg"/>
          </p:nvPr>
        </p:nvSpPr>
        <p:spPr bwMode="auto">
          <a:xfrm>
            <a:off x="482600" y="1279525"/>
            <a:ext cx="6140450" cy="3454400"/>
          </a:xfrm>
          <a:noFill/>
          <a:ln>
            <a:solidFill>
              <a:srgbClr val="000000"/>
            </a:solidFill>
            <a:miter lim="800000"/>
            <a:headEnd/>
            <a:tailEnd/>
          </a:ln>
        </p:spPr>
      </p:sp>
      <p:sp>
        <p:nvSpPr>
          <p:cNvPr id="3789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990600" fontAlgn="base">
              <a:spcBef>
                <a:spcPct val="0"/>
              </a:spcBef>
              <a:spcAft>
                <a:spcPct val="0"/>
              </a:spcAft>
            </a:pPr>
            <a:fld id="{C1742734-59DA-44B1-AD1A-00745E2F8DD0}" type="slidenum">
              <a:rPr lang="en-GB" smtClean="0">
                <a:solidFill>
                  <a:srgbClr val="000000"/>
                </a:solidFill>
                <a:latin typeface="Calibri" pitchFamily="34" charset="0"/>
                <a:cs typeface="Arial" charset="0"/>
              </a:rPr>
              <a:pPr defTabSz="990600" fontAlgn="base">
                <a:spcBef>
                  <a:spcPct val="0"/>
                </a:spcBef>
                <a:spcAft>
                  <a:spcPct val="0"/>
                </a:spcAft>
              </a:pPr>
              <a:t>2</a:t>
            </a:fld>
            <a:endParaRPr lang="en-GB">
              <a:solidFill>
                <a:srgbClr val="000000"/>
              </a:solidFill>
              <a:latin typeface="Calibri" pitchFamily="34" charset="0"/>
              <a:cs typeface="Arial" charset="0"/>
            </a:endParaRPr>
          </a:p>
        </p:txBody>
      </p:sp>
      <p:sp>
        <p:nvSpPr>
          <p:cNvPr id="37891" name="Notes Placeholder 4"/>
          <p:cNvSpPr>
            <a:spLocks noGrp="1"/>
          </p:cNvSpPr>
          <p:nvPr>
            <p:ph type="body" sz="quarter" idx="11"/>
          </p:nvPr>
        </p:nvSpPr>
        <p:spPr bwMode="auto">
          <a:noFill/>
        </p:spPr>
        <p:txBody>
          <a:bodyPr wrap="square" numCol="1" anchor="t" anchorCtr="0" compatLnSpc="1">
            <a:prstTxWarp prst="textNoShape">
              <a:avLst/>
            </a:prstTxWarp>
          </a:bodyPr>
          <a:lstStyle/>
          <a:p>
            <a:pPr eaLnBrk="1" hangingPunct="1">
              <a:spcBef>
                <a:spcPct val="0"/>
              </a:spcBef>
            </a:pPr>
            <a:endParaRPr lang="en-GB"/>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Slide Image Placeholder 1"/>
          <p:cNvSpPr>
            <a:spLocks noGrp="1" noRot="1" noChangeAspect="1"/>
          </p:cNvSpPr>
          <p:nvPr>
            <p:ph type="sldImg"/>
          </p:nvPr>
        </p:nvSpPr>
        <p:spPr bwMode="auto">
          <a:noFill/>
          <a:ln>
            <a:solidFill>
              <a:srgbClr val="000000"/>
            </a:solidFill>
            <a:miter lim="800000"/>
            <a:headEnd/>
            <a:tailEnd/>
          </a:ln>
        </p:spPr>
      </p:sp>
      <p:sp>
        <p:nvSpPr>
          <p:cNvPr id="747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o-RO" sz="1800" b="1" dirty="0">
                <a:effectLst/>
                <a:latin typeface="Arial Narrow" panose="020B0606020202030204" pitchFamily="34" charset="0"/>
                <a:ea typeface="Calibri" panose="020F0502020204030204" pitchFamily="34" charset="0"/>
                <a:cs typeface="Times New Roman" panose="02020603050405020304" pitchFamily="18" charset="0"/>
              </a:rPr>
              <a:t>Interpretare</a:t>
            </a:r>
            <a:r>
              <a:rPr lang="ro-RO" sz="1800" dirty="0">
                <a:effectLst/>
                <a:latin typeface="Arial Narrow" panose="020B0606020202030204" pitchFamily="34" charset="0"/>
                <a:ea typeface="Calibri" panose="020F0502020204030204" pitchFamily="34" charset="0"/>
                <a:cs typeface="Times New Roman" panose="02020603050405020304" pitchFamily="18" charset="0"/>
              </a:rPr>
              <a:t>: 30 % din lucrătorii expuși la SCR și care lucrează cu pulberi la locul de muncă au declarat că utilizează pulverizarea sau vaporizarea cu apă pentru a reduce cantitatea de praf.</a:t>
            </a:r>
            <a:endParaRPr lang="en-US" dirty="0">
              <a:ea typeface="SimSun" pitchFamily="2" charset="-122"/>
              <a:cs typeface="Times New Roman" pitchFamily="18" charset="0"/>
            </a:endParaRPr>
          </a:p>
        </p:txBody>
      </p:sp>
      <p:sp>
        <p:nvSpPr>
          <p:cNvPr id="7475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3D5F23B-607E-44EB-98D5-010CF527A060}" type="slidenum">
              <a:rPr lang="en-GB">
                <a:cs typeface="Arial" charset="0"/>
              </a:rPr>
              <a:pPr fontAlgn="base">
                <a:spcBef>
                  <a:spcPct val="0"/>
                </a:spcBef>
                <a:spcAft>
                  <a:spcPct val="0"/>
                </a:spcAft>
                <a:defRPr/>
              </a:pPr>
              <a:t>20</a:t>
            </a:fld>
            <a:endParaRPr lang="en-GB">
              <a:cs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Slide Image Placeholder 1"/>
          <p:cNvSpPr>
            <a:spLocks noGrp="1" noRot="1" noChangeAspect="1"/>
          </p:cNvSpPr>
          <p:nvPr>
            <p:ph type="sldImg"/>
          </p:nvPr>
        </p:nvSpPr>
        <p:spPr bwMode="auto">
          <a:noFill/>
          <a:ln>
            <a:solidFill>
              <a:srgbClr val="000000"/>
            </a:solidFill>
            <a:miter lim="800000"/>
            <a:headEnd/>
            <a:tailEnd/>
          </a:ln>
        </p:spPr>
      </p:sp>
      <p:sp>
        <p:nvSpPr>
          <p:cNvPr id="76802"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a:lnSpc>
                <a:spcPct val="107000"/>
              </a:lnSpc>
              <a:spcAft>
                <a:spcPts val="800"/>
              </a:spcAft>
            </a:pPr>
            <a:r>
              <a:rPr lang="ro-RO" sz="1800" dirty="0">
                <a:effectLst/>
                <a:latin typeface="Arial Narrow" panose="020B0606020202030204" pitchFamily="34" charset="0"/>
                <a:ea typeface="Calibri" panose="020F0502020204030204" pitchFamily="34" charset="0"/>
                <a:cs typeface="Times New Roman" panose="02020603050405020304" pitchFamily="18" charset="0"/>
              </a:rPr>
              <a:t>Informații calitative în scopuri de prevenție și de elaborare a politicilor</a:t>
            </a:r>
            <a:endParaRPr lang="en-GB" sz="1800">
              <a:effectLst/>
              <a:latin typeface="Arial Narrow" panose="020B0606020202030204" pitchFamily="34" charset="0"/>
              <a:ea typeface="Calibri" panose="020F0502020204030204" pitchFamily="34" charset="0"/>
              <a:cs typeface="Times New Roman" panose="02020603050405020304" pitchFamily="18" charset="0"/>
            </a:endParaRPr>
          </a:p>
          <a:p>
            <a:pPr eaLnBrk="1" hangingPunct="1">
              <a:spcBef>
                <a:spcPct val="0"/>
              </a:spcBef>
            </a:pPr>
            <a:endParaRPr lang="en-GB" dirty="0"/>
          </a:p>
        </p:txBody>
      </p:sp>
      <p:sp>
        <p:nvSpPr>
          <p:cNvPr id="7680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064F9F9-0B5F-48B8-BB99-92C1C318CDA6}" type="slidenum">
              <a:rPr lang="en-GB">
                <a:cs typeface="Arial" charset="0"/>
              </a:rPr>
              <a:pPr fontAlgn="base">
                <a:spcBef>
                  <a:spcPct val="0"/>
                </a:spcBef>
                <a:spcAft>
                  <a:spcPct val="0"/>
                </a:spcAft>
                <a:defRPr/>
              </a:pPr>
              <a:t>21</a:t>
            </a:fld>
            <a:endParaRPr lang="en-GB">
              <a:cs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Slide Image Placeholder 1"/>
          <p:cNvSpPr>
            <a:spLocks noGrp="1" noRot="1" noChangeAspect="1"/>
          </p:cNvSpPr>
          <p:nvPr>
            <p:ph type="sldImg"/>
          </p:nvPr>
        </p:nvSpPr>
        <p:spPr bwMode="auto">
          <a:noFill/>
          <a:ln>
            <a:solidFill>
              <a:srgbClr val="000000"/>
            </a:solidFill>
            <a:miter lim="800000"/>
            <a:headEnd/>
            <a:tailEnd/>
          </a:ln>
        </p:spPr>
      </p:sp>
      <p:sp>
        <p:nvSpPr>
          <p:cNvPr id="7885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p>
        </p:txBody>
      </p:sp>
      <p:sp>
        <p:nvSpPr>
          <p:cNvPr id="7885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D2D939A-EE74-4F15-B5A1-CFFE09A7E0C0}" type="slidenum">
              <a:rPr lang="en-GB">
                <a:cs typeface="Arial" charset="0"/>
              </a:rPr>
              <a:pPr fontAlgn="base">
                <a:spcBef>
                  <a:spcPct val="0"/>
                </a:spcBef>
                <a:spcAft>
                  <a:spcPct val="0"/>
                </a:spcAft>
                <a:defRPr/>
              </a:pPr>
              <a:t>22</a:t>
            </a:fld>
            <a:endParaRPr lang="en-GB">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p:cNvSpPr>
          <p:nvPr>
            <p:ph type="sldImg"/>
          </p:nvPr>
        </p:nvSpPr>
        <p:spPr bwMode="auto">
          <a:xfrm>
            <a:off x="685800" y="458788"/>
            <a:ext cx="5486400" cy="3086100"/>
          </a:xfrm>
          <a:noFill/>
          <a:ln>
            <a:solidFill>
              <a:srgbClr val="000000"/>
            </a:solidFill>
            <a:miter lim="800000"/>
            <a:headEnd/>
            <a:tailEnd/>
          </a:ln>
        </p:spPr>
      </p:sp>
      <p:sp>
        <p:nvSpPr>
          <p:cNvPr id="39938" name="Notes Placeholder 2"/>
          <p:cNvSpPr>
            <a:spLocks noGrp="1"/>
          </p:cNvSpPr>
          <p:nvPr>
            <p:ph type="body" idx="1"/>
          </p:nvPr>
        </p:nvSpPr>
        <p:spPr bwMode="auto">
          <a:xfrm>
            <a:off x="695325" y="3635375"/>
            <a:ext cx="5486400" cy="5049838"/>
          </a:xfrm>
          <a:noFill/>
        </p:spPr>
        <p:txBody>
          <a:bodyPr wrap="square" numCol="1" anchor="t" anchorCtr="0" compatLnSpc="1">
            <a:prstTxWarp prst="textNoShape">
              <a:avLst/>
            </a:prstTxWarp>
          </a:bodyPr>
          <a:lstStyle/>
          <a:p>
            <a:pPr eaLnBrk="1" hangingPunct="1">
              <a:spcBef>
                <a:spcPct val="0"/>
              </a:spcBef>
            </a:pPr>
            <a:endParaRPr lang="en-GB" sz="1400" dirty="0"/>
          </a:p>
        </p:txBody>
      </p:sp>
      <p:sp>
        <p:nvSpPr>
          <p:cNvPr id="3993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5231EE7-655D-4328-8562-3BD43D089796}" type="slidenum">
              <a:rPr lang="en-GB">
                <a:cs typeface="Arial" charset="0"/>
              </a:rPr>
              <a:pPr fontAlgn="base">
                <a:spcBef>
                  <a:spcPct val="0"/>
                </a:spcBef>
                <a:spcAft>
                  <a:spcPct val="0"/>
                </a:spcAft>
                <a:defRPr/>
              </a:pPr>
              <a:t>3</a:t>
            </a:fld>
            <a:endParaRPr lang="en-GB">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p:cNvSpPr>
          <p:nvPr>
            <p:ph type="sldImg"/>
          </p:nvPr>
        </p:nvSpPr>
        <p:spPr bwMode="auto">
          <a:noFill/>
          <a:ln>
            <a:solidFill>
              <a:srgbClr val="000000"/>
            </a:solidFill>
            <a:miter lim="800000"/>
            <a:headEnd/>
            <a:tailEnd/>
          </a:ln>
        </p:spPr>
      </p:sp>
      <p:sp>
        <p:nvSpPr>
          <p:cNvPr id="4198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dirty="0"/>
          </a:p>
        </p:txBody>
      </p:sp>
      <p:sp>
        <p:nvSpPr>
          <p:cNvPr id="4198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922AB20-6137-4A67-9AA1-F8C814BF5B12}" type="slidenum">
              <a:rPr lang="en-GB">
                <a:cs typeface="Arial" charset="0"/>
              </a:rPr>
              <a:pPr fontAlgn="base">
                <a:spcBef>
                  <a:spcPct val="0"/>
                </a:spcBef>
                <a:spcAft>
                  <a:spcPct val="0"/>
                </a:spcAft>
                <a:defRPr/>
              </a:pPr>
              <a:t>4</a:t>
            </a:fld>
            <a:endParaRPr lang="en-GB">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p:cNvSpPr>
          <p:nvPr>
            <p:ph type="sldImg"/>
          </p:nvPr>
        </p:nvSpPr>
        <p:spPr bwMode="auto">
          <a:noFill/>
          <a:ln>
            <a:solidFill>
              <a:srgbClr val="000000"/>
            </a:solidFill>
            <a:miter lim="800000"/>
            <a:headEnd/>
            <a:tailEnd/>
          </a:ln>
        </p:spPr>
      </p:sp>
      <p:sp>
        <p:nvSpPr>
          <p:cNvPr id="440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dirty="0"/>
          </a:p>
        </p:txBody>
      </p:sp>
      <p:sp>
        <p:nvSpPr>
          <p:cNvPr id="4403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DB59CB5-C741-4A67-88BB-4C1FDCA74C09}" type="slidenum">
              <a:rPr lang="en-GB">
                <a:cs typeface="Arial" charset="0"/>
              </a:rPr>
              <a:pPr fontAlgn="base">
                <a:spcBef>
                  <a:spcPct val="0"/>
                </a:spcBef>
                <a:spcAft>
                  <a:spcPct val="0"/>
                </a:spcAft>
                <a:defRPr/>
              </a:pPr>
              <a:t>5</a:t>
            </a:fld>
            <a:endParaRPr lang="en-GB">
              <a:cs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p:cNvSpPr>
          <p:nvPr>
            <p:ph type="sldImg"/>
          </p:nvPr>
        </p:nvSpPr>
        <p:spPr bwMode="auto">
          <a:noFill/>
          <a:ln>
            <a:solidFill>
              <a:srgbClr val="000000"/>
            </a:solidFill>
            <a:miter lim="800000"/>
            <a:headEnd/>
            <a:tailEnd/>
          </a:ln>
        </p:spPr>
      </p:sp>
      <p:sp>
        <p:nvSpPr>
          <p:cNvPr id="4608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p>
        </p:txBody>
      </p:sp>
      <p:sp>
        <p:nvSpPr>
          <p:cNvPr id="4608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35F9574-88C1-4815-8A5E-F68FBFFB0483}" type="slidenum">
              <a:rPr lang="en-GB">
                <a:cs typeface="Arial" charset="0"/>
              </a:rPr>
              <a:pPr fontAlgn="base">
                <a:spcBef>
                  <a:spcPct val="0"/>
                </a:spcBef>
                <a:spcAft>
                  <a:spcPct val="0"/>
                </a:spcAft>
                <a:defRPr/>
              </a:pPr>
              <a:t>6</a:t>
            </a:fld>
            <a:endParaRPr lang="en-GB">
              <a:cs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p:cNvSpPr>
            <a:spLocks noGrp="1" noRot="1" noChangeAspect="1"/>
          </p:cNvSpPr>
          <p:nvPr>
            <p:ph type="sldImg"/>
          </p:nvPr>
        </p:nvSpPr>
        <p:spPr bwMode="auto">
          <a:noFill/>
          <a:ln>
            <a:solidFill>
              <a:srgbClr val="000000"/>
            </a:solidFill>
            <a:miter lim="800000"/>
            <a:headEnd/>
            <a:tailEnd/>
          </a:ln>
        </p:spPr>
      </p:sp>
      <p:sp>
        <p:nvSpPr>
          <p:cNvPr id="4813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p>
        </p:txBody>
      </p:sp>
      <p:sp>
        <p:nvSpPr>
          <p:cNvPr id="4813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93182E8-22C9-446F-9F6F-862CAE50460C}" type="slidenum">
              <a:rPr lang="en-GB">
                <a:cs typeface="Arial" charset="0"/>
              </a:rPr>
              <a:pPr fontAlgn="base">
                <a:spcBef>
                  <a:spcPct val="0"/>
                </a:spcBef>
                <a:spcAft>
                  <a:spcPct val="0"/>
                </a:spcAft>
                <a:defRPr/>
              </a:pPr>
              <a:t>7</a:t>
            </a:fld>
            <a:endParaRPr lang="en-GB">
              <a:cs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p:cNvSpPr>
          <p:nvPr>
            <p:ph type="sldImg"/>
          </p:nvPr>
        </p:nvSpPr>
        <p:spPr bwMode="auto">
          <a:noFill/>
          <a:ln>
            <a:solidFill>
              <a:srgbClr val="000000"/>
            </a:solidFill>
            <a:miter lim="800000"/>
            <a:headEnd/>
            <a:tailEnd/>
          </a:ln>
        </p:spPr>
      </p:sp>
      <p:sp>
        <p:nvSpPr>
          <p:cNvPr id="5017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p>
        </p:txBody>
      </p:sp>
      <p:sp>
        <p:nvSpPr>
          <p:cNvPr id="5017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1719DAC-32D4-4ACC-B5D9-D7EF0DA3218B}" type="slidenum">
              <a:rPr lang="en-GB">
                <a:cs typeface="Arial" charset="0"/>
              </a:rPr>
              <a:pPr fontAlgn="base">
                <a:spcBef>
                  <a:spcPct val="0"/>
                </a:spcBef>
                <a:spcAft>
                  <a:spcPct val="0"/>
                </a:spcAft>
                <a:defRPr/>
              </a:pPr>
              <a:t>8</a:t>
            </a:fld>
            <a:endParaRPr lang="en-GB">
              <a:cs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p:cNvSpPr>
            <a:spLocks noGrp="1" noRot="1" noChangeAspect="1"/>
          </p:cNvSpPr>
          <p:nvPr>
            <p:ph type="sldImg"/>
          </p:nvPr>
        </p:nvSpPr>
        <p:spPr bwMode="auto">
          <a:noFill/>
          <a:ln>
            <a:solidFill>
              <a:srgbClr val="000000"/>
            </a:solidFill>
            <a:miter lim="800000"/>
            <a:headEnd/>
            <a:tailEnd/>
          </a:ln>
        </p:spPr>
      </p:sp>
      <p:sp>
        <p:nvSpPr>
          <p:cNvPr id="5222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p>
        </p:txBody>
      </p:sp>
      <p:sp>
        <p:nvSpPr>
          <p:cNvPr id="5222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651970E-4C1E-46FC-B509-0F59D4C941CF}" type="slidenum">
              <a:rPr lang="en-GB">
                <a:cs typeface="Arial" charset="0"/>
              </a:rPr>
              <a:pPr fontAlgn="base">
                <a:spcBef>
                  <a:spcPct val="0"/>
                </a:spcBef>
                <a:spcAft>
                  <a:spcPct val="0"/>
                </a:spcAft>
                <a:defRPr/>
              </a:pPr>
              <a:t>9</a:t>
            </a:fld>
            <a:endParaRPr lang="en-GB">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file:///\\localhost\Volumes\XRAID\Equipo%20Rojo\EU-OSHA\18-0115%20PPT%20templates%20update\PNG\imagen-portada-RESEARCH-1.png" TargetMode="External"/><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jpeg"/></Relationships>
</file>

<file path=ppt/slideLayouts/_rels/slideLayout4.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8.jpeg"/><Relationship Id="rId5" Type="http://schemas.openxmlformats.org/officeDocument/2006/relationships/image" Target="../media/image5.png"/><Relationship Id="rId4" Type="http://schemas.openxmlformats.org/officeDocument/2006/relationships/image" Target="../media/image4.jpeg"/></Relationships>
</file>

<file path=ppt/slideLayouts/_rels/slideLayout5.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9.jpeg"/><Relationship Id="rId5" Type="http://schemas.openxmlformats.org/officeDocument/2006/relationships/image" Target="../media/image5.png"/><Relationship Id="rId4" Type="http://schemas.openxmlformats.org/officeDocument/2006/relationships/image" Target="../media/image4.jpeg"/></Relationships>
</file>

<file path=ppt/slideLayouts/_rels/slideLayout6.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0.jpeg"/><Relationship Id="rId5" Type="http://schemas.openxmlformats.org/officeDocument/2006/relationships/image" Target="../media/image5.png"/><Relationship Id="rId4" Type="http://schemas.openxmlformats.org/officeDocument/2006/relationships/image" Target="../media/image4.jpeg"/></Relationships>
</file>

<file path=ppt/slideLayouts/_rels/slideLayout7.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1.jpeg"/><Relationship Id="rId5" Type="http://schemas.openxmlformats.org/officeDocument/2006/relationships/image" Target="../media/image5.png"/><Relationship Id="rId4" Type="http://schemas.openxmlformats.org/officeDocument/2006/relationships/image" Target="../media/image4.jpeg"/></Relationships>
</file>

<file path=ppt/slideLayouts/_rels/slideLayout8.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2.jpeg"/><Relationship Id="rId5" Type="http://schemas.openxmlformats.org/officeDocument/2006/relationships/image" Target="../media/image5.png"/><Relationship Id="rId4" Type="http://schemas.openxmlformats.org/officeDocument/2006/relationships/image" Target="../media/image4.jpeg"/></Relationships>
</file>

<file path=ppt/slideLayouts/_rels/slideLayout9.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3.jpeg"/><Relationship Id="rId5" Type="http://schemas.openxmlformats.org/officeDocument/2006/relationships/image" Target="../media/image5.png"/><Relationship Id="rId4" Type="http://schemas.openxmlformats.org/officeDocument/2006/relationships/image" Target="../media/image4.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4" name="PORTADA-RESEARCH.png" descr="/Volumes/XRAID/Equipo Rojo/EU-OSHA/18-0115 PPT templates update/PNG/PORTADA-RESEARCH.png"/>
          <p:cNvPicPr>
            <a:picLocks/>
          </p:cNvPicPr>
          <p:nvPr/>
        </p:nvPicPr>
        <p:blipFill>
          <a:blip r:embed="rId2" r:link="rId3"/>
          <a:srcRect/>
          <a:stretch>
            <a:fillRect/>
          </a:stretch>
        </p:blipFill>
        <p:spPr bwMode="auto">
          <a:xfrm>
            <a:off x="-1588" y="0"/>
            <a:ext cx="9144001" cy="5145088"/>
          </a:xfrm>
          <a:prstGeom prst="rect">
            <a:avLst/>
          </a:prstGeom>
          <a:noFill/>
          <a:ln w="9525">
            <a:noFill/>
            <a:miter lim="800000"/>
            <a:headEnd/>
            <a:tailEnd/>
          </a:ln>
        </p:spPr>
      </p:pic>
      <p:sp>
        <p:nvSpPr>
          <p:cNvPr id="5" name="Slide Number Placeholder 9"/>
          <p:cNvSpPr txBox="1">
            <a:spLocks/>
          </p:cNvSpPr>
          <p:nvPr/>
        </p:nvSpPr>
        <p:spPr>
          <a:xfrm>
            <a:off x="8535988" y="4806950"/>
            <a:ext cx="609600" cy="273050"/>
          </a:xfrm>
          <a:prstGeom prst="rect">
            <a:avLst/>
          </a:prstGeom>
        </p:spPr>
        <p:txBody>
          <a:bodyPr lIns="68580" tIns="34290" rIns="68580" bIns="3429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GB" sz="1050" dirty="0"/>
          </a:p>
        </p:txBody>
      </p:sp>
      <p:pic>
        <p:nvPicPr>
          <p:cNvPr id="6" name="Bild 2"/>
          <p:cNvPicPr>
            <a:picLocks noChangeAspect="1"/>
          </p:cNvPicPr>
          <p:nvPr/>
        </p:nvPicPr>
        <p:blipFill>
          <a:blip r:embed="rId4"/>
          <a:srcRect/>
          <a:stretch>
            <a:fillRect/>
          </a:stretch>
        </p:blipFill>
        <p:spPr bwMode="auto">
          <a:xfrm>
            <a:off x="449263" y="4429125"/>
            <a:ext cx="863600" cy="246063"/>
          </a:xfrm>
          <a:prstGeom prst="rect">
            <a:avLst/>
          </a:prstGeom>
          <a:noFill/>
          <a:ln w="9525">
            <a:noFill/>
            <a:miter lim="800000"/>
            <a:headEnd/>
            <a:tailEnd/>
          </a:ln>
        </p:spPr>
      </p:pic>
      <p:pic>
        <p:nvPicPr>
          <p:cNvPr id="7" name="Bild 4" descr="111004_EU-OSHA_PPT_EU logo.png"/>
          <p:cNvPicPr>
            <a:picLocks noChangeAspect="1"/>
          </p:cNvPicPr>
          <p:nvPr/>
        </p:nvPicPr>
        <p:blipFill>
          <a:blip r:embed="rId5"/>
          <a:srcRect/>
          <a:stretch>
            <a:fillRect/>
          </a:stretch>
        </p:blipFill>
        <p:spPr bwMode="auto">
          <a:xfrm>
            <a:off x="7723188" y="4430713"/>
            <a:ext cx="373062" cy="244475"/>
          </a:xfrm>
          <a:prstGeom prst="rect">
            <a:avLst/>
          </a:prstGeom>
          <a:noFill/>
          <a:ln w="9525">
            <a:noFill/>
            <a:miter lim="800000"/>
            <a:headEnd/>
            <a:tailEnd/>
          </a:ln>
        </p:spPr>
      </p:pic>
      <p:pic>
        <p:nvPicPr>
          <p:cNvPr id="8" name="imagen-portada-RESEARCH-1.png" descr="/Volumes/XRAID/Equipo Rojo/EU-OSHA/18-0115 PPT templates update/PNG/imagen-portada-RESEARCH-1.png"/>
          <p:cNvPicPr>
            <a:picLocks/>
          </p:cNvPicPr>
          <p:nvPr/>
        </p:nvPicPr>
        <p:blipFill>
          <a:blip r:embed="rId6" r:link="rId7"/>
          <a:srcRect/>
          <a:stretch>
            <a:fillRect/>
          </a:stretch>
        </p:blipFill>
        <p:spPr bwMode="auto">
          <a:xfrm>
            <a:off x="0" y="0"/>
            <a:ext cx="9144000" cy="2554288"/>
          </a:xfrm>
          <a:prstGeom prst="rect">
            <a:avLst/>
          </a:prstGeom>
          <a:noFill/>
          <a:ln w="9525">
            <a:noFill/>
            <a:miter lim="800000"/>
            <a:headEnd/>
            <a:tailEnd/>
          </a:ln>
        </p:spPr>
      </p:pic>
      <p:sp>
        <p:nvSpPr>
          <p:cNvPr id="9" name="Textplatzhalter 2"/>
          <p:cNvSpPr txBox="1">
            <a:spLocks/>
          </p:cNvSpPr>
          <p:nvPr/>
        </p:nvSpPr>
        <p:spPr>
          <a:xfrm>
            <a:off x="450850" y="4816475"/>
            <a:ext cx="7439025" cy="246063"/>
          </a:xfrm>
          <a:prstGeom prst="rect">
            <a:avLst/>
          </a:prstGeom>
        </p:spPr>
        <p:txBody>
          <a:bodyPr lIns="0" tIns="0" rIns="0" bIns="0" anchor="ctr"/>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fontAlgn="auto">
              <a:spcAft>
                <a:spcPts val="0"/>
              </a:spcAft>
              <a:defRPr/>
            </a:pPr>
            <a:r>
              <a:rPr lang="ro-RO" sz="675"/>
              <a:t>Securitatea și sănătatea în muncă – preocuparea noastră, a tuturor. În avantajul tău. În beneficiul companiilor.</a:t>
            </a:r>
          </a:p>
        </p:txBody>
      </p:sp>
      <p:pic>
        <p:nvPicPr>
          <p:cNvPr id="10" name="Picture 11"/>
          <p:cNvPicPr>
            <a:picLocks noChangeAspect="1"/>
          </p:cNvPicPr>
          <p:nvPr userDrawn="1"/>
        </p:nvPicPr>
        <p:blipFill>
          <a:blip r:embed="rId8"/>
          <a:srcRect/>
          <a:stretch>
            <a:fillRect/>
          </a:stretch>
        </p:blipFill>
        <p:spPr bwMode="auto">
          <a:xfrm>
            <a:off x="8442325" y="-34925"/>
            <a:ext cx="695325" cy="5210175"/>
          </a:xfrm>
          <a:prstGeom prst="rect">
            <a:avLst/>
          </a:prstGeom>
          <a:noFill/>
          <a:ln w="9525">
            <a:noFill/>
            <a:miter lim="800000"/>
            <a:headEnd/>
            <a:tailEnd/>
          </a:ln>
        </p:spPr>
      </p:pic>
      <p:sp>
        <p:nvSpPr>
          <p:cNvPr id="2" name="Title 1"/>
          <p:cNvSpPr>
            <a:spLocks noGrp="1"/>
          </p:cNvSpPr>
          <p:nvPr>
            <p:ph type="title"/>
          </p:nvPr>
        </p:nvSpPr>
        <p:spPr>
          <a:xfrm>
            <a:off x="450000" y="2673000"/>
            <a:ext cx="7646400" cy="696600"/>
          </a:xfrm>
        </p:spPr>
        <p:txBody>
          <a:bodyPr lIns="0" tIns="0" rIns="0" bIns="0" anchor="t"/>
          <a:lstStyle>
            <a:lvl1pPr algn="l">
              <a:defRPr sz="2400" b="1" i="0" cap="none" baseline="0"/>
            </a:lvl1pPr>
          </a:lstStyle>
          <a:p>
            <a:r>
              <a:rPr lang="en-GB"/>
              <a:t>Click to edit Master title style</a:t>
            </a:r>
            <a:endParaRPr lang="en-US"/>
          </a:p>
        </p:txBody>
      </p:sp>
      <p:sp>
        <p:nvSpPr>
          <p:cNvPr id="13" name="Subtitle 2"/>
          <p:cNvSpPr>
            <a:spLocks noGrp="1"/>
          </p:cNvSpPr>
          <p:nvPr>
            <p:ph type="subTitle" idx="10"/>
          </p:nvPr>
        </p:nvSpPr>
        <p:spPr>
          <a:xfrm>
            <a:off x="450000" y="3469500"/>
            <a:ext cx="7646400" cy="506406"/>
          </a:xfrm>
        </p:spPr>
        <p:txBody>
          <a:bodyPr lIns="0" tIns="0" rIns="0" bIns="0"/>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ocial Media">
    <p:spTree>
      <p:nvGrpSpPr>
        <p:cNvPr id="1" name=""/>
        <p:cNvGrpSpPr/>
        <p:nvPr/>
      </p:nvGrpSpPr>
      <p:grpSpPr>
        <a:xfrm>
          <a:off x="0" y="0"/>
          <a:ext cx="0" cy="0"/>
          <a:chOff x="0" y="0"/>
          <a:chExt cx="0" cy="0"/>
        </a:xfrm>
      </p:grpSpPr>
      <p:pic>
        <p:nvPicPr>
          <p:cNvPr id="2" name="Picture 2"/>
          <p:cNvPicPr>
            <a:picLocks noChangeAspect="1"/>
          </p:cNvPicPr>
          <p:nvPr userDrawn="1"/>
        </p:nvPicPr>
        <p:blipFill>
          <a:blip r:embed="rId2"/>
          <a:srcRect/>
          <a:stretch>
            <a:fillRect/>
          </a:stretch>
        </p:blipFill>
        <p:spPr bwMode="auto">
          <a:xfrm>
            <a:off x="-3175" y="0"/>
            <a:ext cx="9129713" cy="5143500"/>
          </a:xfrm>
          <a:prstGeom prst="rect">
            <a:avLst/>
          </a:prstGeom>
          <a:noFill/>
          <a:ln w="9525">
            <a:noFill/>
            <a:miter lim="800000"/>
            <a:headEnd/>
            <a:tailEnd/>
          </a:ln>
        </p:spPr>
      </p:pic>
      <p:sp>
        <p:nvSpPr>
          <p:cNvPr id="3" name="TextBox 3"/>
          <p:cNvSpPr txBox="1"/>
          <p:nvPr userDrawn="1"/>
        </p:nvSpPr>
        <p:spPr>
          <a:xfrm>
            <a:off x="1789113" y="1171575"/>
            <a:ext cx="3960812" cy="369888"/>
          </a:xfrm>
          <a:prstGeom prst="rect">
            <a:avLst/>
          </a:prstGeom>
          <a:noFill/>
        </p:spPr>
        <p:txBody>
          <a:bodyPr>
            <a:spAutoFit/>
          </a:bodyPr>
          <a:lstStyle/>
          <a:p>
            <a:pPr fontAlgn="auto">
              <a:spcBef>
                <a:spcPts val="0"/>
              </a:spcBef>
              <a:spcAft>
                <a:spcPts val="0"/>
              </a:spcAft>
              <a:defRPr/>
            </a:pPr>
            <a:r>
              <a:rPr lang="ro-RO">
                <a:solidFill>
                  <a:schemeClr val="tx2"/>
                </a:solidFill>
                <a:latin typeface="+mn-lt"/>
                <a:cs typeface="Trebuchet MS"/>
              </a:rPr>
              <a:t>@EU_OSHA</a:t>
            </a:r>
          </a:p>
        </p:txBody>
      </p:sp>
      <p:sp>
        <p:nvSpPr>
          <p:cNvPr id="4" name="TextBox 4"/>
          <p:cNvSpPr txBox="1"/>
          <p:nvPr userDrawn="1"/>
        </p:nvSpPr>
        <p:spPr>
          <a:xfrm>
            <a:off x="1789113" y="1779588"/>
            <a:ext cx="4968875" cy="369887"/>
          </a:xfrm>
          <a:prstGeom prst="rect">
            <a:avLst/>
          </a:prstGeom>
          <a:noFill/>
        </p:spPr>
        <p:txBody>
          <a:bodyPr>
            <a:spAutoFit/>
          </a:bodyPr>
          <a:lstStyle/>
          <a:p>
            <a:pPr fontAlgn="auto">
              <a:spcBef>
                <a:spcPts val="0"/>
              </a:spcBef>
              <a:spcAft>
                <a:spcPts val="0"/>
              </a:spcAft>
              <a:defRPr/>
            </a:pPr>
            <a:r>
              <a:rPr lang="ro-RO">
                <a:solidFill>
                  <a:schemeClr val="tx2"/>
                </a:solidFill>
                <a:latin typeface="+mn-lt"/>
                <a:cs typeface="Trebuchet MS"/>
              </a:rPr>
              <a:t>@EuropeanAgencyforSafetyandHealthatWork</a:t>
            </a:r>
          </a:p>
        </p:txBody>
      </p:sp>
      <p:sp>
        <p:nvSpPr>
          <p:cNvPr id="5" name="TextBox 5"/>
          <p:cNvSpPr txBox="1"/>
          <p:nvPr userDrawn="1"/>
        </p:nvSpPr>
        <p:spPr>
          <a:xfrm>
            <a:off x="1787525" y="2387600"/>
            <a:ext cx="3960813" cy="368300"/>
          </a:xfrm>
          <a:prstGeom prst="rect">
            <a:avLst/>
          </a:prstGeom>
          <a:noFill/>
        </p:spPr>
        <p:txBody>
          <a:bodyPr>
            <a:spAutoFit/>
          </a:bodyPr>
          <a:lstStyle/>
          <a:p>
            <a:pPr fontAlgn="auto">
              <a:spcBef>
                <a:spcPts val="0"/>
              </a:spcBef>
              <a:spcAft>
                <a:spcPts val="0"/>
              </a:spcAft>
              <a:defRPr/>
            </a:pPr>
            <a:r>
              <a:rPr lang="ro-RO">
                <a:solidFill>
                  <a:schemeClr val="tx2"/>
                </a:solidFill>
                <a:latin typeface="+mn-lt"/>
                <a:cs typeface="Trebuchet MS"/>
              </a:rPr>
              <a:t>@EU_OSHA</a:t>
            </a:r>
          </a:p>
        </p:txBody>
      </p:sp>
      <p:sp>
        <p:nvSpPr>
          <p:cNvPr id="6" name="TextBox 6"/>
          <p:cNvSpPr txBox="1"/>
          <p:nvPr userDrawn="1"/>
        </p:nvSpPr>
        <p:spPr>
          <a:xfrm>
            <a:off x="1787525" y="2973388"/>
            <a:ext cx="6456363" cy="369887"/>
          </a:xfrm>
          <a:prstGeom prst="rect">
            <a:avLst/>
          </a:prstGeom>
          <a:noFill/>
        </p:spPr>
        <p:txBody>
          <a:bodyPr>
            <a:spAutoFit/>
          </a:bodyPr>
          <a:lstStyle/>
          <a:p>
            <a:pPr>
              <a:defRPr/>
            </a:pPr>
            <a:r>
              <a:rPr lang="ro-RO">
                <a:solidFill>
                  <a:schemeClr val="tx2"/>
                </a:solidFill>
              </a:rPr>
              <a:t>Agenția Europeană pentru Securitate și Sănătate în Muncă (EU-OSHA)</a:t>
            </a:r>
          </a:p>
        </p:txBody>
      </p:sp>
      <p:sp>
        <p:nvSpPr>
          <p:cNvPr id="7" name="TextBox 7"/>
          <p:cNvSpPr txBox="1"/>
          <p:nvPr userDrawn="1"/>
        </p:nvSpPr>
        <p:spPr>
          <a:xfrm>
            <a:off x="1787525" y="3602038"/>
            <a:ext cx="3960813" cy="369887"/>
          </a:xfrm>
          <a:prstGeom prst="rect">
            <a:avLst/>
          </a:prstGeom>
          <a:noFill/>
        </p:spPr>
        <p:txBody>
          <a:bodyPr>
            <a:spAutoFit/>
          </a:bodyPr>
          <a:lstStyle/>
          <a:p>
            <a:pPr fontAlgn="auto">
              <a:spcBef>
                <a:spcPts val="0"/>
              </a:spcBef>
              <a:spcAft>
                <a:spcPts val="0"/>
              </a:spcAft>
              <a:defRPr/>
            </a:pPr>
            <a:r>
              <a:rPr lang="ro-RO">
                <a:solidFill>
                  <a:schemeClr val="tx2"/>
                </a:solidFill>
                <a:latin typeface="+mn-lt"/>
                <a:cs typeface="Trebuchet MS"/>
              </a:rPr>
              <a:t>EU_OSHA</a:t>
            </a:r>
          </a:p>
        </p:txBody>
      </p:sp>
      <p:sp>
        <p:nvSpPr>
          <p:cNvPr id="8" name="TextBox 8"/>
          <p:cNvSpPr txBox="1"/>
          <p:nvPr userDrawn="1"/>
        </p:nvSpPr>
        <p:spPr>
          <a:xfrm>
            <a:off x="449263" y="85725"/>
            <a:ext cx="3960812" cy="461963"/>
          </a:xfrm>
          <a:prstGeom prst="rect">
            <a:avLst/>
          </a:prstGeom>
          <a:noFill/>
        </p:spPr>
        <p:txBody>
          <a:bodyPr>
            <a:spAutoFit/>
          </a:bodyPr>
          <a:lstStyle/>
          <a:p>
            <a:pPr fontAlgn="auto">
              <a:spcBef>
                <a:spcPts val="0"/>
              </a:spcBef>
              <a:spcAft>
                <a:spcPts val="0"/>
              </a:spcAft>
              <a:defRPr/>
            </a:pPr>
            <a:r>
              <a:rPr lang="ro-RO" sz="2400" b="1">
                <a:solidFill>
                  <a:schemeClr val="tx2"/>
                </a:solidFill>
                <a:latin typeface="+mn-lt"/>
                <a:cs typeface="+mn-cs"/>
              </a:rPr>
              <a:t>VĂ MULȚUMIM!</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sclaimer">
    <p:spTree>
      <p:nvGrpSpPr>
        <p:cNvPr id="1" name=""/>
        <p:cNvGrpSpPr/>
        <p:nvPr/>
      </p:nvGrpSpPr>
      <p:grpSpPr>
        <a:xfrm>
          <a:off x="0" y="0"/>
          <a:ext cx="0" cy="0"/>
          <a:chOff x="0" y="0"/>
          <a:chExt cx="0" cy="0"/>
        </a:xfrm>
      </p:grpSpPr>
      <p:sp>
        <p:nvSpPr>
          <p:cNvPr id="7" name="Content Placeholder 2"/>
          <p:cNvSpPr txBox="1">
            <a:spLocks/>
          </p:cNvSpPr>
          <p:nvPr userDrawn="1"/>
        </p:nvSpPr>
        <p:spPr>
          <a:xfrm>
            <a:off x="449263" y="836613"/>
            <a:ext cx="7561262" cy="3644900"/>
          </a:xfrm>
          <a:prstGeom prst="rect">
            <a:avLst/>
          </a:prstGeom>
        </p:spPr>
        <p:txBody>
          <a:bodyPr>
            <a:normAutofit/>
          </a:bodyPr>
          <a:lstStyle/>
          <a:p>
            <a:pPr defTabSz="342900">
              <a:lnSpc>
                <a:spcPct val="80000"/>
              </a:lnSpc>
              <a:spcBef>
                <a:spcPts val="450"/>
              </a:spcBef>
              <a:buClr>
                <a:srgbClr val="003399"/>
              </a:buClr>
              <a:buFont typeface="Wingdings" pitchFamily="2" charset="2"/>
              <a:buNone/>
              <a:defRPr/>
            </a:pPr>
            <a:endParaRPr lang="en-US" sz="500" b="1">
              <a:solidFill>
                <a:srgbClr val="003399"/>
              </a:solidFill>
            </a:endParaRPr>
          </a:p>
          <a:p>
            <a:pPr defTabSz="342900">
              <a:spcBef>
                <a:spcPts val="450"/>
              </a:spcBef>
              <a:buClr>
                <a:srgbClr val="003399"/>
              </a:buClr>
              <a:buFont typeface="Wingdings" pitchFamily="2" charset="2"/>
              <a:buNone/>
              <a:defRPr/>
            </a:pPr>
            <a:r>
              <a:rPr lang="ro-RO" sz="1500" b="1">
                <a:solidFill>
                  <a:srgbClr val="003399"/>
                </a:solidFill>
              </a:rPr>
              <a:t>Autor:</a:t>
            </a:r>
          </a:p>
          <a:p>
            <a:pPr defTabSz="342900">
              <a:spcBef>
                <a:spcPts val="450"/>
              </a:spcBef>
              <a:buClr>
                <a:srgbClr val="003399"/>
              </a:buClr>
              <a:buFont typeface="Wingdings" pitchFamily="2" charset="2"/>
              <a:buNone/>
              <a:defRPr/>
            </a:pPr>
            <a:r>
              <a:rPr lang="ro-RO" sz="1500" b="1">
                <a:solidFill>
                  <a:srgbClr val="003399"/>
                </a:solidFill>
              </a:rPr>
              <a:t>Coordonatorii proiectului:                                     (EU-OSHA)</a:t>
            </a:r>
          </a:p>
          <a:p>
            <a:pPr defTabSz="342900">
              <a:spcBef>
                <a:spcPts val="450"/>
              </a:spcBef>
              <a:buClr>
                <a:srgbClr val="003399"/>
              </a:buClr>
              <a:buFont typeface="Wingdings" pitchFamily="2" charset="2"/>
              <a:buNone/>
              <a:defRPr/>
            </a:pPr>
            <a:r>
              <a:rPr lang="ro-RO" sz="1500" b="1">
                <a:solidFill>
                  <a:srgbClr val="003399"/>
                </a:solidFill>
              </a:rPr>
              <a:t>Nici agenția europeană, nici altă persoană care acționează în numele agenției nu este responsabilă de modul în care aceste informații ar putea fi utilizate.</a:t>
            </a:r>
          </a:p>
          <a:p>
            <a:pPr defTabSz="342900">
              <a:spcBef>
                <a:spcPts val="450"/>
              </a:spcBef>
              <a:buClr>
                <a:srgbClr val="003399"/>
              </a:buClr>
              <a:buFont typeface="Wingdings" pitchFamily="2" charset="2"/>
              <a:buNone/>
              <a:defRPr/>
            </a:pPr>
            <a:r>
              <a:rPr lang="ro-RO" sz="1500" b="1">
                <a:solidFill>
                  <a:srgbClr val="003399"/>
                </a:solidFill>
              </a:rPr>
              <a:t>© Agenția Europeană pentru Securitate și Sănătate în Muncă </a:t>
            </a:r>
          </a:p>
          <a:p>
            <a:pPr defTabSz="342900">
              <a:spcBef>
                <a:spcPts val="450"/>
              </a:spcBef>
              <a:buClr>
                <a:srgbClr val="003399"/>
              </a:buClr>
              <a:buFont typeface="Wingdings" pitchFamily="2" charset="2"/>
              <a:buNone/>
              <a:defRPr/>
            </a:pPr>
            <a:r>
              <a:rPr lang="ro-RO" sz="1500" b="1">
                <a:solidFill>
                  <a:srgbClr val="003399"/>
                </a:solidFill>
              </a:rPr>
              <a:t>Reproducerea textului este autorizată cu condiția menționării sursei.</a:t>
            </a:r>
          </a:p>
          <a:p>
            <a:pPr defTabSz="342900">
              <a:spcBef>
                <a:spcPts val="450"/>
              </a:spcBef>
              <a:buClr>
                <a:srgbClr val="003399"/>
              </a:buClr>
              <a:buFont typeface="Wingdings" pitchFamily="2" charset="2"/>
              <a:buNone/>
              <a:defRPr/>
            </a:pPr>
            <a:r>
              <a:rPr lang="ro-RO" sz="1500" b="1">
                <a:solidFill>
                  <a:srgbClr val="003399"/>
                </a:solidFill>
              </a:rPr>
              <a:t>Pentru utilizarea sau reproducerea în orice fel a fotografiilor sau a altor materiale pentru care Agenția Europeană pentru Securitate și Sănătate în Muncă nu deține drepturile de autor, trebuie solicitat acordul direct de la deținătorii drepturilor de autor.</a:t>
            </a:r>
          </a:p>
          <a:p>
            <a:pPr defTabSz="342900">
              <a:lnSpc>
                <a:spcPct val="80000"/>
              </a:lnSpc>
              <a:spcBef>
                <a:spcPts val="450"/>
              </a:spcBef>
              <a:buClr>
                <a:srgbClr val="003399"/>
              </a:buClr>
              <a:buFont typeface="Wingdings" pitchFamily="2" charset="2"/>
              <a:buChar char="§"/>
              <a:defRPr/>
            </a:pPr>
            <a:endParaRPr lang="en-GB" sz="500" b="1">
              <a:solidFill>
                <a:srgbClr val="003399"/>
              </a:solidFill>
            </a:endParaRPr>
          </a:p>
        </p:txBody>
      </p:sp>
      <p:sp>
        <p:nvSpPr>
          <p:cNvPr id="2" name="Title 1"/>
          <p:cNvSpPr>
            <a:spLocks noGrp="1"/>
          </p:cNvSpPr>
          <p:nvPr>
            <p:ph type="title"/>
          </p:nvPr>
        </p:nvSpPr>
        <p:spPr/>
        <p:txBody>
          <a:bodyPr/>
          <a:lstStyle>
            <a:lvl1pPr>
              <a:defRPr sz="2400"/>
            </a:lvl1pPr>
          </a:lstStyle>
          <a:p>
            <a:r>
              <a:rPr lang="en-GB"/>
              <a:t>Click to edit Master title style</a:t>
            </a:r>
          </a:p>
        </p:txBody>
      </p:sp>
      <p:sp>
        <p:nvSpPr>
          <p:cNvPr id="4" name="Content Placeholder 2"/>
          <p:cNvSpPr>
            <a:spLocks noGrp="1"/>
          </p:cNvSpPr>
          <p:nvPr>
            <p:ph sz="half" idx="1"/>
          </p:nvPr>
        </p:nvSpPr>
        <p:spPr>
          <a:xfrm>
            <a:off x="1403648" y="995164"/>
            <a:ext cx="5568524" cy="222583"/>
          </a:xfrm>
        </p:spPr>
        <p:txBody>
          <a:bodyPr>
            <a:noAutofit/>
          </a:bodyPr>
          <a:lstStyle>
            <a:lvl1pPr marL="0" indent="0">
              <a:buNone/>
              <a:defRPr sz="1800"/>
            </a:lvl1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a:t>Click to edit Master text styles</a:t>
            </a:r>
          </a:p>
        </p:txBody>
      </p:sp>
      <p:sp>
        <p:nvSpPr>
          <p:cNvPr id="5" name="Content Placeholder 2"/>
          <p:cNvSpPr>
            <a:spLocks noGrp="1"/>
          </p:cNvSpPr>
          <p:nvPr>
            <p:ph sz="half" idx="10"/>
          </p:nvPr>
        </p:nvSpPr>
        <p:spPr>
          <a:xfrm>
            <a:off x="6012160" y="2548208"/>
            <a:ext cx="1089386" cy="222583"/>
          </a:xfrm>
        </p:spPr>
        <p:txBody>
          <a:bodyPr>
            <a:noAutofit/>
          </a:bodyPr>
          <a:lstStyle>
            <a:lvl1pPr marL="0" indent="0">
              <a:buNone/>
              <a:defRPr sz="1800"/>
            </a:lvl1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a:t>Click to edit Master text styles</a:t>
            </a:r>
          </a:p>
        </p:txBody>
      </p:sp>
      <p:sp>
        <p:nvSpPr>
          <p:cNvPr id="6" name="Content Placeholder 2"/>
          <p:cNvSpPr>
            <a:spLocks noGrp="1"/>
          </p:cNvSpPr>
          <p:nvPr>
            <p:ph sz="half" idx="11"/>
          </p:nvPr>
        </p:nvSpPr>
        <p:spPr>
          <a:xfrm>
            <a:off x="2892975" y="1275606"/>
            <a:ext cx="1656184" cy="222583"/>
          </a:xfrm>
        </p:spPr>
        <p:txBody>
          <a:bodyPr>
            <a:noAutofit/>
          </a:bodyPr>
          <a:lstStyle>
            <a:lvl1pPr marL="0" indent="0">
              <a:spcBef>
                <a:spcPts val="0"/>
              </a:spcBef>
              <a:buNone/>
              <a:defRPr sz="1800"/>
            </a:lvl1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a:t>Click to edit Master text styles</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lvl1pPr>
              <a:defRPr sz="2400"/>
            </a:lvl1pPr>
          </a:lstStyle>
          <a:p>
            <a:r>
              <a:rPr lang="en-GB"/>
              <a:t>Click to edit Master title style</a:t>
            </a:r>
            <a:endParaRPr lang="en-US"/>
          </a:p>
        </p:txBody>
      </p:sp>
      <p:sp>
        <p:nvSpPr>
          <p:cNvPr id="3" name="Content Placeholder 2"/>
          <p:cNvSpPr>
            <a:spLocks noGrp="1"/>
          </p:cNvSpPr>
          <p:nvPr>
            <p:ph sz="half" idx="1"/>
          </p:nvPr>
        </p:nvSpPr>
        <p:spPr>
          <a:xfrm>
            <a:off x="449999" y="836999"/>
            <a:ext cx="3600000" cy="3645000"/>
          </a:xfrm>
        </p:spPr>
        <p:txBody>
          <a:bodyPr/>
          <a:lstStyle>
            <a:lvl1pPr>
              <a:defRPr sz="1800"/>
            </a:lvl1pPr>
            <a:lvl2pPr>
              <a:defRPr sz="1800"/>
            </a:lvl2pPr>
            <a:lvl3pPr>
              <a:defRPr sz="1600"/>
            </a:lvl3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lstStyle>
            <a:lvl1pPr>
              <a:defRPr sz="1800"/>
            </a:lvl1pPr>
            <a:lvl2pPr>
              <a:defRPr sz="1800"/>
            </a:lvl2pPr>
            <a:lvl3pPr>
              <a:defRPr sz="1600"/>
            </a:lvl3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lvl1pPr>
          </a:lstStyle>
          <a:p>
            <a:r>
              <a:rPr lang="en-GB"/>
              <a:t>Click to edit Master title style</a:t>
            </a:r>
            <a:endParaRPr lang="en-US"/>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8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lstStyle>
            <a:lvl1pPr>
              <a:defRPr sz="1600"/>
            </a:lvl1pPr>
            <a:lvl2pPr>
              <a:defRPr sz="1600"/>
            </a:lvl2pPr>
            <a:lvl3pPr>
              <a:defRPr sz="1400"/>
            </a:lvl3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8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lstStyle>
            <a:lvl1pPr>
              <a:defRPr sz="1600"/>
            </a:lvl1pPr>
            <a:lvl2pPr>
              <a:defRPr sz="1400"/>
            </a:lvl2pPr>
            <a:lvl3pPr>
              <a:defRPr sz="1400"/>
            </a:lvl3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lvl1pPr>
          </a:lstStyle>
          <a:p>
            <a:r>
              <a:rPr lang="en-GB"/>
              <a:t>Click to edit Master title style</a:t>
            </a:r>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2400" b="1" i="0" baseline="0"/>
            </a:lvl1pPr>
          </a:lstStyle>
          <a:p>
            <a:r>
              <a:rPr lang="en-GB"/>
              <a:t>Click to edit Master title style</a:t>
            </a:r>
            <a:endParaRPr lang="en-US"/>
          </a:p>
        </p:txBody>
      </p:sp>
      <p:sp>
        <p:nvSpPr>
          <p:cNvPr id="3" name="Content Placeholder 2"/>
          <p:cNvSpPr>
            <a:spLocks noGrp="1"/>
          </p:cNvSpPr>
          <p:nvPr>
            <p:ph idx="1"/>
          </p:nvPr>
        </p:nvSpPr>
        <p:spPr>
          <a:xfrm>
            <a:off x="3690001" y="837000"/>
            <a:ext cx="4279869" cy="3645000"/>
          </a:xfrm>
        </p:spPr>
        <p:txBody>
          <a:bodyPr/>
          <a:lstStyle>
            <a:lvl1pPr>
              <a:defRPr sz="1800"/>
            </a:lvl1pPr>
            <a:lvl2pPr>
              <a:defRPr sz="1800"/>
            </a:lvl2pPr>
            <a:lvl3pPr>
              <a:defRPr sz="1600"/>
            </a:lvl3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0000" y="837000"/>
            <a:ext cx="2880000" cy="3645000"/>
          </a:xfrm>
        </p:spPr>
        <p:txBody>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800" b="1" i="0" baseline="0"/>
            </a:lvl1pPr>
          </a:lstStyle>
          <a:p>
            <a:r>
              <a:rPr lang="en-GB"/>
              <a:t>Click to edit Master title style</a:t>
            </a:r>
            <a:endParaRPr lang="en-US"/>
          </a:p>
        </p:txBody>
      </p:sp>
      <p:sp>
        <p:nvSpPr>
          <p:cNvPr id="4" name="Text Placeholder 3"/>
          <p:cNvSpPr>
            <a:spLocks noGrp="1"/>
          </p:cNvSpPr>
          <p:nvPr>
            <p:ph type="body" sz="half" idx="2"/>
          </p:nvPr>
        </p:nvSpPr>
        <p:spPr>
          <a:xfrm>
            <a:off x="449999" y="1512000"/>
            <a:ext cx="4050000" cy="2970000"/>
          </a:xfrm>
        </p:spPr>
        <p:txBody>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rtlCol="0">
            <a:normAutofit/>
          </a:bodyPr>
          <a:lstStyle/>
          <a:p>
            <a:pPr lvl="0"/>
            <a:r>
              <a:rPr lang="en-GB" noProof="0" dirty="0"/>
              <a:t>Click icon to add picture</a:t>
            </a:r>
            <a:endParaRPr lang="en-US" noProof="0"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800" b="1" i="0" baseline="0"/>
            </a:lvl1pPr>
          </a:lstStyle>
          <a:p>
            <a:r>
              <a:rPr lang="en-GB"/>
              <a:t>Click to edit Master title style</a:t>
            </a:r>
            <a:endParaRPr lang="en-US"/>
          </a:p>
        </p:txBody>
      </p:sp>
      <p:sp>
        <p:nvSpPr>
          <p:cNvPr id="3" name="Content Placeholder 2"/>
          <p:cNvSpPr>
            <a:spLocks noGrp="1"/>
          </p:cNvSpPr>
          <p:nvPr>
            <p:ph idx="1"/>
          </p:nvPr>
        </p:nvSpPr>
        <p:spPr>
          <a:xfrm>
            <a:off x="3690001" y="837000"/>
            <a:ext cx="4279869" cy="3645000"/>
          </a:xfrm>
        </p:spPr>
        <p:txBody>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0000" y="837000"/>
            <a:ext cx="2880000" cy="3645000"/>
          </a:xfrm>
        </p:spPr>
        <p:txBody>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a:t>Click to edit Master title style</a:t>
            </a:r>
            <a:endParaRPr lang="en-US"/>
          </a:p>
        </p:txBody>
      </p:sp>
      <p:sp>
        <p:nvSpPr>
          <p:cNvPr id="3" name="Content Placeholder 2"/>
          <p:cNvSpPr>
            <a:spLocks noGrp="1"/>
          </p:cNvSpPr>
          <p:nvPr>
            <p:ph sz="half" idx="1"/>
          </p:nvPr>
        </p:nvSpPr>
        <p:spPr>
          <a:xfrm>
            <a:off x="449999" y="836999"/>
            <a:ext cx="3600000" cy="3645000"/>
          </a:xfrm>
        </p:spPr>
        <p:txBody>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sp>
        <p:nvSpPr>
          <p:cNvPr id="4" name="Slide Number Placeholder 9"/>
          <p:cNvSpPr txBox="1">
            <a:spLocks/>
          </p:cNvSpPr>
          <p:nvPr/>
        </p:nvSpPr>
        <p:spPr>
          <a:xfrm>
            <a:off x="8535988" y="4806950"/>
            <a:ext cx="609600" cy="273050"/>
          </a:xfrm>
          <a:prstGeom prst="rect">
            <a:avLst/>
          </a:prstGeom>
        </p:spPr>
        <p:txBody>
          <a:bodyPr lIns="68580" tIns="34290" rIns="68580" bIns="3429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GB" sz="1050" dirty="0"/>
          </a:p>
        </p:txBody>
      </p:sp>
      <p:pic>
        <p:nvPicPr>
          <p:cNvPr id="5" name="PORTADA-RESEARCH.png" descr="/Volumes/XRAID/Equipo Rojo/EU-OSHA/18-0115 PPT templates update/PNG/PORTADA-RESEARCH.png"/>
          <p:cNvPicPr>
            <a:picLocks/>
          </p:cNvPicPr>
          <p:nvPr userDrawn="1"/>
        </p:nvPicPr>
        <p:blipFill>
          <a:blip r:embed="rId2" r:link="rId3"/>
          <a:srcRect/>
          <a:stretch>
            <a:fillRect/>
          </a:stretch>
        </p:blipFill>
        <p:spPr bwMode="auto">
          <a:xfrm>
            <a:off x="-1588" y="0"/>
            <a:ext cx="9144001" cy="5145088"/>
          </a:xfrm>
          <a:prstGeom prst="rect">
            <a:avLst/>
          </a:prstGeom>
          <a:noFill/>
          <a:ln w="9525">
            <a:noFill/>
            <a:miter lim="800000"/>
            <a:headEnd/>
            <a:tailEnd/>
          </a:ln>
        </p:spPr>
      </p:pic>
      <p:pic>
        <p:nvPicPr>
          <p:cNvPr id="6" name="Bild 2"/>
          <p:cNvPicPr>
            <a:picLocks noChangeAspect="1"/>
          </p:cNvPicPr>
          <p:nvPr userDrawn="1"/>
        </p:nvPicPr>
        <p:blipFill>
          <a:blip r:embed="rId4"/>
          <a:srcRect/>
          <a:stretch>
            <a:fillRect/>
          </a:stretch>
        </p:blipFill>
        <p:spPr bwMode="auto">
          <a:xfrm>
            <a:off x="449263" y="4430713"/>
            <a:ext cx="863600" cy="246062"/>
          </a:xfrm>
          <a:prstGeom prst="rect">
            <a:avLst/>
          </a:prstGeom>
          <a:noFill/>
          <a:ln w="9525">
            <a:noFill/>
            <a:miter lim="800000"/>
            <a:headEnd/>
            <a:tailEnd/>
          </a:ln>
        </p:spPr>
      </p:pic>
      <p:pic>
        <p:nvPicPr>
          <p:cNvPr id="7" name="Bild 4" descr="111004_EU-OSHA_PPT_EU logo.png"/>
          <p:cNvPicPr>
            <a:picLocks noChangeAspect="1"/>
          </p:cNvPicPr>
          <p:nvPr userDrawn="1"/>
        </p:nvPicPr>
        <p:blipFill>
          <a:blip r:embed="rId5"/>
          <a:srcRect/>
          <a:stretch>
            <a:fillRect/>
          </a:stretch>
        </p:blipFill>
        <p:spPr bwMode="auto">
          <a:xfrm>
            <a:off x="7723188" y="4430713"/>
            <a:ext cx="373062" cy="244475"/>
          </a:xfrm>
          <a:prstGeom prst="rect">
            <a:avLst/>
          </a:prstGeom>
          <a:noFill/>
          <a:ln w="9525">
            <a:noFill/>
            <a:miter lim="800000"/>
            <a:headEnd/>
            <a:tailEnd/>
          </a:ln>
        </p:spPr>
      </p:pic>
      <p:sp>
        <p:nvSpPr>
          <p:cNvPr id="8" name="Textplatzhalter 2"/>
          <p:cNvSpPr txBox="1">
            <a:spLocks/>
          </p:cNvSpPr>
          <p:nvPr userDrawn="1"/>
        </p:nvSpPr>
        <p:spPr>
          <a:xfrm>
            <a:off x="450850" y="4816475"/>
            <a:ext cx="7439025" cy="246063"/>
          </a:xfrm>
          <a:prstGeom prst="rect">
            <a:avLst/>
          </a:prstGeom>
        </p:spPr>
        <p:txBody>
          <a:bodyPr lIns="0" tIns="0" rIns="0" bIns="0" anchor="ctr"/>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fontAlgn="auto">
              <a:spcAft>
                <a:spcPts val="0"/>
              </a:spcAft>
              <a:defRPr/>
            </a:pPr>
            <a:r>
              <a:rPr lang="ro-RO" sz="675"/>
              <a:t>Securitatea și sănătatea în muncă – preocuparea noastră, a tuturor. În avantajul tău. În beneficiul companiilor.</a:t>
            </a:r>
          </a:p>
        </p:txBody>
      </p:sp>
      <p:sp>
        <p:nvSpPr>
          <p:cNvPr id="2" name="Title 1"/>
          <p:cNvSpPr>
            <a:spLocks noGrp="1"/>
          </p:cNvSpPr>
          <p:nvPr>
            <p:ph type="ctrTitle"/>
          </p:nvPr>
        </p:nvSpPr>
        <p:spPr>
          <a:xfrm>
            <a:off x="450000" y="1020600"/>
            <a:ext cx="7646400" cy="1096200"/>
          </a:xfrm>
        </p:spPr>
        <p:txBody>
          <a:bodyPr lIns="0" tIns="0" rIns="0" bIns="0" anchor="t"/>
          <a:lstStyle>
            <a:lvl1pPr>
              <a:defRPr sz="2400" baseline="0"/>
            </a:lvl1pPr>
          </a:lstStyle>
          <a:p>
            <a:r>
              <a:rPr lang="en-GB"/>
              <a:t>Click to edit Master title style</a:t>
            </a:r>
            <a:endParaRPr lang="en-US"/>
          </a:p>
        </p:txBody>
      </p:sp>
      <p:sp>
        <p:nvSpPr>
          <p:cNvPr id="3" name="Subtitle 2"/>
          <p:cNvSpPr>
            <a:spLocks noGrp="1"/>
          </p:cNvSpPr>
          <p:nvPr>
            <p:ph type="subTitle" idx="1"/>
          </p:nvPr>
        </p:nvSpPr>
        <p:spPr>
          <a:xfrm>
            <a:off x="878400" y="2430000"/>
            <a:ext cx="7214400" cy="951840"/>
          </a:xfrm>
        </p:spPr>
        <p:txBody>
          <a:bodyPr lIns="0" tIns="0" rIns="0" bIns="0"/>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Title Digitalisation">
    <p:spTree>
      <p:nvGrpSpPr>
        <p:cNvPr id="1" name=""/>
        <p:cNvGrpSpPr/>
        <p:nvPr/>
      </p:nvGrpSpPr>
      <p:grpSpPr>
        <a:xfrm>
          <a:off x="0" y="0"/>
          <a:ext cx="0" cy="0"/>
          <a:chOff x="0" y="0"/>
          <a:chExt cx="0" cy="0"/>
        </a:xfrm>
      </p:grpSpPr>
      <p:pic>
        <p:nvPicPr>
          <p:cNvPr id="4" name="PORTADA-RESEARCH.png" descr="/Volumes/XRAID/Equipo Rojo/EU-OSHA/18-0115 PPT templates update/PNG/PORTADA-RESEARCH.png"/>
          <p:cNvPicPr>
            <a:picLocks/>
          </p:cNvPicPr>
          <p:nvPr/>
        </p:nvPicPr>
        <p:blipFill>
          <a:blip r:embed="rId2" r:link="rId3"/>
          <a:srcRect/>
          <a:stretch>
            <a:fillRect/>
          </a:stretch>
        </p:blipFill>
        <p:spPr bwMode="auto">
          <a:xfrm>
            <a:off x="-1588" y="0"/>
            <a:ext cx="9144001" cy="5145088"/>
          </a:xfrm>
          <a:prstGeom prst="rect">
            <a:avLst/>
          </a:prstGeom>
          <a:noFill/>
          <a:ln w="9525">
            <a:noFill/>
            <a:miter lim="800000"/>
            <a:headEnd/>
            <a:tailEnd/>
          </a:ln>
        </p:spPr>
      </p:pic>
      <p:sp>
        <p:nvSpPr>
          <p:cNvPr id="5" name="Slide Number Placeholder 9"/>
          <p:cNvSpPr txBox="1">
            <a:spLocks/>
          </p:cNvSpPr>
          <p:nvPr/>
        </p:nvSpPr>
        <p:spPr>
          <a:xfrm>
            <a:off x="8535988" y="4806950"/>
            <a:ext cx="609600" cy="273050"/>
          </a:xfrm>
          <a:prstGeom prst="rect">
            <a:avLst/>
          </a:prstGeom>
        </p:spPr>
        <p:txBody>
          <a:bodyPr lIns="68580" tIns="34290" rIns="68580" bIns="3429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GB" sz="1050" dirty="0"/>
          </a:p>
        </p:txBody>
      </p:sp>
      <p:pic>
        <p:nvPicPr>
          <p:cNvPr id="6" name="Bild 2"/>
          <p:cNvPicPr>
            <a:picLocks noChangeAspect="1"/>
          </p:cNvPicPr>
          <p:nvPr/>
        </p:nvPicPr>
        <p:blipFill>
          <a:blip r:embed="rId4"/>
          <a:srcRect/>
          <a:stretch>
            <a:fillRect/>
          </a:stretch>
        </p:blipFill>
        <p:spPr bwMode="auto">
          <a:xfrm>
            <a:off x="454025" y="4429125"/>
            <a:ext cx="863600" cy="246063"/>
          </a:xfrm>
          <a:prstGeom prst="rect">
            <a:avLst/>
          </a:prstGeom>
          <a:noFill/>
          <a:ln w="9525">
            <a:noFill/>
            <a:miter lim="800000"/>
            <a:headEnd/>
            <a:tailEnd/>
          </a:ln>
        </p:spPr>
      </p:pic>
      <p:pic>
        <p:nvPicPr>
          <p:cNvPr id="7" name="Bild 4" descr="111004_EU-OSHA_PPT_EU logo.png"/>
          <p:cNvPicPr>
            <a:picLocks noChangeAspect="1"/>
          </p:cNvPicPr>
          <p:nvPr/>
        </p:nvPicPr>
        <p:blipFill>
          <a:blip r:embed="rId5"/>
          <a:srcRect/>
          <a:stretch>
            <a:fillRect/>
          </a:stretch>
        </p:blipFill>
        <p:spPr bwMode="auto">
          <a:xfrm>
            <a:off x="7723188" y="4430713"/>
            <a:ext cx="373062" cy="244475"/>
          </a:xfrm>
          <a:prstGeom prst="rect">
            <a:avLst/>
          </a:prstGeom>
          <a:noFill/>
          <a:ln w="9525">
            <a:noFill/>
            <a:miter lim="800000"/>
            <a:headEnd/>
            <a:tailEnd/>
          </a:ln>
        </p:spPr>
      </p:pic>
      <p:pic>
        <p:nvPicPr>
          <p:cNvPr id="8" name="imagen-portada-RESEARCH-1.png"/>
          <p:cNvPicPr>
            <a:picLocks/>
          </p:cNvPicPr>
          <p:nvPr/>
        </p:nvPicPr>
        <p:blipFill>
          <a:blip r:embed="rId6"/>
          <a:srcRect/>
          <a:stretch>
            <a:fillRect/>
          </a:stretch>
        </p:blipFill>
        <p:spPr bwMode="auto">
          <a:xfrm>
            <a:off x="3175" y="0"/>
            <a:ext cx="9137650" cy="2554288"/>
          </a:xfrm>
          <a:prstGeom prst="rect">
            <a:avLst/>
          </a:prstGeom>
          <a:noFill/>
          <a:ln w="9525">
            <a:noFill/>
            <a:miter lim="800000"/>
            <a:headEnd/>
            <a:tailEnd/>
          </a:ln>
        </p:spPr>
      </p:pic>
      <p:sp>
        <p:nvSpPr>
          <p:cNvPr id="9" name="Textplatzhalter 2"/>
          <p:cNvSpPr txBox="1">
            <a:spLocks/>
          </p:cNvSpPr>
          <p:nvPr/>
        </p:nvSpPr>
        <p:spPr>
          <a:xfrm>
            <a:off x="450850" y="4816475"/>
            <a:ext cx="7439025" cy="246063"/>
          </a:xfrm>
          <a:prstGeom prst="rect">
            <a:avLst/>
          </a:prstGeom>
        </p:spPr>
        <p:txBody>
          <a:bodyPr lIns="0" tIns="0" rIns="0" bIns="0" anchor="ctr"/>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fontAlgn="auto">
              <a:spcAft>
                <a:spcPts val="0"/>
              </a:spcAft>
              <a:defRPr/>
            </a:pPr>
            <a:r>
              <a:rPr lang="ro-RO" sz="675"/>
              <a:t>Securitatea și sănătatea în muncă – preocuparea noastră, a tuturor. În avantajul tău. În beneficiul companiilor.</a:t>
            </a:r>
          </a:p>
        </p:txBody>
      </p:sp>
      <p:pic>
        <p:nvPicPr>
          <p:cNvPr id="10" name="Picture 11"/>
          <p:cNvPicPr>
            <a:picLocks noChangeAspect="1"/>
          </p:cNvPicPr>
          <p:nvPr userDrawn="1"/>
        </p:nvPicPr>
        <p:blipFill>
          <a:blip r:embed="rId7"/>
          <a:srcRect/>
          <a:stretch>
            <a:fillRect/>
          </a:stretch>
        </p:blipFill>
        <p:spPr bwMode="auto">
          <a:xfrm>
            <a:off x="8442325" y="-34925"/>
            <a:ext cx="695325" cy="5210175"/>
          </a:xfrm>
          <a:prstGeom prst="rect">
            <a:avLst/>
          </a:prstGeom>
          <a:noFill/>
          <a:ln w="9525">
            <a:noFill/>
            <a:miter lim="800000"/>
            <a:headEnd/>
            <a:tailEnd/>
          </a:ln>
        </p:spPr>
      </p:pic>
      <p:sp>
        <p:nvSpPr>
          <p:cNvPr id="2" name="Title 1"/>
          <p:cNvSpPr>
            <a:spLocks noGrp="1"/>
          </p:cNvSpPr>
          <p:nvPr>
            <p:ph type="title"/>
          </p:nvPr>
        </p:nvSpPr>
        <p:spPr>
          <a:xfrm>
            <a:off x="450000" y="2673000"/>
            <a:ext cx="7646400" cy="696600"/>
          </a:xfrm>
        </p:spPr>
        <p:txBody>
          <a:bodyPr lIns="0" tIns="0" rIns="0" bIns="0" anchor="t"/>
          <a:lstStyle>
            <a:lvl1pPr algn="l">
              <a:defRPr sz="2400" b="1" i="0" cap="none" baseline="0"/>
            </a:lvl1pPr>
          </a:lstStyle>
          <a:p>
            <a:r>
              <a:rPr lang="en-GB"/>
              <a:t>Click to edit Master title style</a:t>
            </a:r>
            <a:endParaRPr lang="en-US"/>
          </a:p>
        </p:txBody>
      </p:sp>
      <p:sp>
        <p:nvSpPr>
          <p:cNvPr id="13" name="Subtitle 2"/>
          <p:cNvSpPr>
            <a:spLocks noGrp="1"/>
          </p:cNvSpPr>
          <p:nvPr>
            <p:ph type="subTitle" idx="10"/>
          </p:nvPr>
        </p:nvSpPr>
        <p:spPr>
          <a:xfrm>
            <a:off x="450000" y="3469500"/>
            <a:ext cx="7646400" cy="506406"/>
          </a:xfrm>
        </p:spPr>
        <p:txBody>
          <a:bodyPr lIns="0" tIns="0" rIns="0" bIns="0"/>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Healthcare">
    <p:spTree>
      <p:nvGrpSpPr>
        <p:cNvPr id="1" name=""/>
        <p:cNvGrpSpPr/>
        <p:nvPr/>
      </p:nvGrpSpPr>
      <p:grpSpPr>
        <a:xfrm>
          <a:off x="0" y="0"/>
          <a:ext cx="0" cy="0"/>
          <a:chOff x="0" y="0"/>
          <a:chExt cx="0" cy="0"/>
        </a:xfrm>
      </p:grpSpPr>
      <p:pic>
        <p:nvPicPr>
          <p:cNvPr id="4" name="PORTADA-RESEARCH.png" descr="/Volumes/XRAID/Equipo Rojo/EU-OSHA/18-0115 PPT templates update/PNG/PORTADA-RESEARCH.png"/>
          <p:cNvPicPr>
            <a:picLocks/>
          </p:cNvPicPr>
          <p:nvPr/>
        </p:nvPicPr>
        <p:blipFill>
          <a:blip r:embed="rId2" r:link="rId3"/>
          <a:srcRect/>
          <a:stretch>
            <a:fillRect/>
          </a:stretch>
        </p:blipFill>
        <p:spPr bwMode="auto">
          <a:xfrm>
            <a:off x="-1588" y="0"/>
            <a:ext cx="9144001" cy="5145088"/>
          </a:xfrm>
          <a:prstGeom prst="rect">
            <a:avLst/>
          </a:prstGeom>
          <a:noFill/>
          <a:ln w="9525">
            <a:noFill/>
            <a:miter lim="800000"/>
            <a:headEnd/>
            <a:tailEnd/>
          </a:ln>
        </p:spPr>
      </p:pic>
      <p:sp>
        <p:nvSpPr>
          <p:cNvPr id="5" name="Slide Number Placeholder 9"/>
          <p:cNvSpPr txBox="1">
            <a:spLocks/>
          </p:cNvSpPr>
          <p:nvPr/>
        </p:nvSpPr>
        <p:spPr>
          <a:xfrm>
            <a:off x="8535988" y="4806950"/>
            <a:ext cx="609600" cy="273050"/>
          </a:xfrm>
          <a:prstGeom prst="rect">
            <a:avLst/>
          </a:prstGeom>
        </p:spPr>
        <p:txBody>
          <a:bodyPr lIns="68580" tIns="34290" rIns="68580" bIns="3429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GB" sz="1050" dirty="0"/>
          </a:p>
        </p:txBody>
      </p:sp>
      <p:pic>
        <p:nvPicPr>
          <p:cNvPr id="6" name="Bild 2"/>
          <p:cNvPicPr>
            <a:picLocks noChangeAspect="1"/>
          </p:cNvPicPr>
          <p:nvPr/>
        </p:nvPicPr>
        <p:blipFill>
          <a:blip r:embed="rId4"/>
          <a:srcRect/>
          <a:stretch>
            <a:fillRect/>
          </a:stretch>
        </p:blipFill>
        <p:spPr bwMode="auto">
          <a:xfrm>
            <a:off x="449263" y="4429125"/>
            <a:ext cx="863600" cy="246063"/>
          </a:xfrm>
          <a:prstGeom prst="rect">
            <a:avLst/>
          </a:prstGeom>
          <a:noFill/>
          <a:ln w="9525">
            <a:noFill/>
            <a:miter lim="800000"/>
            <a:headEnd/>
            <a:tailEnd/>
          </a:ln>
        </p:spPr>
      </p:pic>
      <p:pic>
        <p:nvPicPr>
          <p:cNvPr id="7" name="Bild 4" descr="111004_EU-OSHA_PPT_EU logo.png"/>
          <p:cNvPicPr>
            <a:picLocks noChangeAspect="1"/>
          </p:cNvPicPr>
          <p:nvPr/>
        </p:nvPicPr>
        <p:blipFill>
          <a:blip r:embed="rId5"/>
          <a:srcRect/>
          <a:stretch>
            <a:fillRect/>
          </a:stretch>
        </p:blipFill>
        <p:spPr bwMode="auto">
          <a:xfrm>
            <a:off x="7723188" y="4430713"/>
            <a:ext cx="373062" cy="244475"/>
          </a:xfrm>
          <a:prstGeom prst="rect">
            <a:avLst/>
          </a:prstGeom>
          <a:noFill/>
          <a:ln w="9525">
            <a:noFill/>
            <a:miter lim="800000"/>
            <a:headEnd/>
            <a:tailEnd/>
          </a:ln>
        </p:spPr>
      </p:pic>
      <p:pic>
        <p:nvPicPr>
          <p:cNvPr id="8" name="imagen-portada-RESEARCH-1.png"/>
          <p:cNvPicPr>
            <a:picLocks/>
          </p:cNvPicPr>
          <p:nvPr/>
        </p:nvPicPr>
        <p:blipFill>
          <a:blip r:embed="rId6"/>
          <a:srcRect/>
          <a:stretch>
            <a:fillRect/>
          </a:stretch>
        </p:blipFill>
        <p:spPr bwMode="auto">
          <a:xfrm>
            <a:off x="3175" y="0"/>
            <a:ext cx="9137650" cy="2554288"/>
          </a:xfrm>
          <a:prstGeom prst="rect">
            <a:avLst/>
          </a:prstGeom>
          <a:noFill/>
          <a:ln w="9525">
            <a:noFill/>
            <a:miter lim="800000"/>
            <a:headEnd/>
            <a:tailEnd/>
          </a:ln>
        </p:spPr>
      </p:pic>
      <p:sp>
        <p:nvSpPr>
          <p:cNvPr id="9" name="Textplatzhalter 2"/>
          <p:cNvSpPr txBox="1">
            <a:spLocks/>
          </p:cNvSpPr>
          <p:nvPr/>
        </p:nvSpPr>
        <p:spPr>
          <a:xfrm>
            <a:off x="450850" y="4816475"/>
            <a:ext cx="7439025" cy="246063"/>
          </a:xfrm>
          <a:prstGeom prst="rect">
            <a:avLst/>
          </a:prstGeom>
        </p:spPr>
        <p:txBody>
          <a:bodyPr lIns="0" tIns="0" rIns="0" bIns="0" anchor="ctr"/>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fontAlgn="auto">
              <a:spcAft>
                <a:spcPts val="0"/>
              </a:spcAft>
              <a:defRPr/>
            </a:pPr>
            <a:r>
              <a:rPr lang="ro-RO" sz="675"/>
              <a:t>Securitatea și sănătatea în muncă – preocuparea noastră, a tuturor. În avantajul tău. În beneficiul companiilor.</a:t>
            </a:r>
          </a:p>
        </p:txBody>
      </p:sp>
      <p:pic>
        <p:nvPicPr>
          <p:cNvPr id="10" name="Picture 11"/>
          <p:cNvPicPr>
            <a:picLocks noChangeAspect="1"/>
          </p:cNvPicPr>
          <p:nvPr userDrawn="1"/>
        </p:nvPicPr>
        <p:blipFill>
          <a:blip r:embed="rId7"/>
          <a:srcRect/>
          <a:stretch>
            <a:fillRect/>
          </a:stretch>
        </p:blipFill>
        <p:spPr bwMode="auto">
          <a:xfrm>
            <a:off x="8442325" y="-34925"/>
            <a:ext cx="695325" cy="5210175"/>
          </a:xfrm>
          <a:prstGeom prst="rect">
            <a:avLst/>
          </a:prstGeom>
          <a:noFill/>
          <a:ln w="9525">
            <a:noFill/>
            <a:miter lim="800000"/>
            <a:headEnd/>
            <a:tailEnd/>
          </a:ln>
        </p:spPr>
      </p:pic>
      <p:sp>
        <p:nvSpPr>
          <p:cNvPr id="2" name="Title 1"/>
          <p:cNvSpPr>
            <a:spLocks noGrp="1"/>
          </p:cNvSpPr>
          <p:nvPr>
            <p:ph type="title"/>
          </p:nvPr>
        </p:nvSpPr>
        <p:spPr>
          <a:xfrm>
            <a:off x="450000" y="2673000"/>
            <a:ext cx="7646400" cy="696600"/>
          </a:xfrm>
        </p:spPr>
        <p:txBody>
          <a:bodyPr lIns="0" tIns="0" rIns="0" bIns="0" anchor="t"/>
          <a:lstStyle>
            <a:lvl1pPr algn="l">
              <a:defRPr sz="2400" b="1" i="0" cap="none" baseline="0"/>
            </a:lvl1pPr>
          </a:lstStyle>
          <a:p>
            <a:r>
              <a:rPr lang="en-GB"/>
              <a:t>Click to edit Master title style</a:t>
            </a:r>
            <a:endParaRPr lang="en-US"/>
          </a:p>
        </p:txBody>
      </p:sp>
      <p:sp>
        <p:nvSpPr>
          <p:cNvPr id="13" name="Subtitle 2"/>
          <p:cNvSpPr>
            <a:spLocks noGrp="1"/>
          </p:cNvSpPr>
          <p:nvPr>
            <p:ph type="subTitle" idx="10"/>
          </p:nvPr>
        </p:nvSpPr>
        <p:spPr>
          <a:xfrm>
            <a:off x="450000" y="3469500"/>
            <a:ext cx="7646400" cy="506406"/>
          </a:xfrm>
        </p:spPr>
        <p:txBody>
          <a:bodyPr lIns="0" tIns="0" rIns="0" bIns="0"/>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Title WES1">
    <p:spTree>
      <p:nvGrpSpPr>
        <p:cNvPr id="1" name=""/>
        <p:cNvGrpSpPr/>
        <p:nvPr/>
      </p:nvGrpSpPr>
      <p:grpSpPr>
        <a:xfrm>
          <a:off x="0" y="0"/>
          <a:ext cx="0" cy="0"/>
          <a:chOff x="0" y="0"/>
          <a:chExt cx="0" cy="0"/>
        </a:xfrm>
      </p:grpSpPr>
      <p:pic>
        <p:nvPicPr>
          <p:cNvPr id="4" name="PORTADA-RESEARCH.png" descr="/Volumes/XRAID/Equipo Rojo/EU-OSHA/18-0115 PPT templates update/PNG/PORTADA-RESEARCH.png"/>
          <p:cNvPicPr>
            <a:picLocks/>
          </p:cNvPicPr>
          <p:nvPr/>
        </p:nvPicPr>
        <p:blipFill>
          <a:blip r:embed="rId2" r:link="rId3"/>
          <a:srcRect/>
          <a:stretch>
            <a:fillRect/>
          </a:stretch>
        </p:blipFill>
        <p:spPr bwMode="auto">
          <a:xfrm>
            <a:off x="-1588" y="0"/>
            <a:ext cx="9144001" cy="5145088"/>
          </a:xfrm>
          <a:prstGeom prst="rect">
            <a:avLst/>
          </a:prstGeom>
          <a:noFill/>
          <a:ln w="9525">
            <a:noFill/>
            <a:miter lim="800000"/>
            <a:headEnd/>
            <a:tailEnd/>
          </a:ln>
        </p:spPr>
      </p:pic>
      <p:sp>
        <p:nvSpPr>
          <p:cNvPr id="5" name="Slide Number Placeholder 9"/>
          <p:cNvSpPr txBox="1">
            <a:spLocks/>
          </p:cNvSpPr>
          <p:nvPr/>
        </p:nvSpPr>
        <p:spPr>
          <a:xfrm>
            <a:off x="8535988" y="4806950"/>
            <a:ext cx="609600" cy="273050"/>
          </a:xfrm>
          <a:prstGeom prst="rect">
            <a:avLst/>
          </a:prstGeom>
        </p:spPr>
        <p:txBody>
          <a:bodyPr lIns="68580" tIns="34290" rIns="68580" bIns="3429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GB" sz="1050" dirty="0"/>
          </a:p>
        </p:txBody>
      </p:sp>
      <p:pic>
        <p:nvPicPr>
          <p:cNvPr id="6" name="Bild 2"/>
          <p:cNvPicPr>
            <a:picLocks noChangeAspect="1"/>
          </p:cNvPicPr>
          <p:nvPr/>
        </p:nvPicPr>
        <p:blipFill>
          <a:blip r:embed="rId4"/>
          <a:srcRect/>
          <a:stretch>
            <a:fillRect/>
          </a:stretch>
        </p:blipFill>
        <p:spPr bwMode="auto">
          <a:xfrm>
            <a:off x="449263" y="4429125"/>
            <a:ext cx="863600" cy="246063"/>
          </a:xfrm>
          <a:prstGeom prst="rect">
            <a:avLst/>
          </a:prstGeom>
          <a:noFill/>
          <a:ln w="9525">
            <a:noFill/>
            <a:miter lim="800000"/>
            <a:headEnd/>
            <a:tailEnd/>
          </a:ln>
        </p:spPr>
      </p:pic>
      <p:pic>
        <p:nvPicPr>
          <p:cNvPr id="7" name="Bild 4" descr="111004_EU-OSHA_PPT_EU logo.png"/>
          <p:cNvPicPr>
            <a:picLocks noChangeAspect="1"/>
          </p:cNvPicPr>
          <p:nvPr/>
        </p:nvPicPr>
        <p:blipFill>
          <a:blip r:embed="rId5"/>
          <a:srcRect/>
          <a:stretch>
            <a:fillRect/>
          </a:stretch>
        </p:blipFill>
        <p:spPr bwMode="auto">
          <a:xfrm>
            <a:off x="7723188" y="4430713"/>
            <a:ext cx="373062" cy="244475"/>
          </a:xfrm>
          <a:prstGeom prst="rect">
            <a:avLst/>
          </a:prstGeom>
          <a:noFill/>
          <a:ln w="9525">
            <a:noFill/>
            <a:miter lim="800000"/>
            <a:headEnd/>
            <a:tailEnd/>
          </a:ln>
        </p:spPr>
      </p:pic>
      <p:pic>
        <p:nvPicPr>
          <p:cNvPr id="8" name="imagen-portada-RESEARCH-1.png"/>
          <p:cNvPicPr>
            <a:picLocks/>
          </p:cNvPicPr>
          <p:nvPr/>
        </p:nvPicPr>
        <p:blipFill>
          <a:blip r:embed="rId6"/>
          <a:srcRect/>
          <a:stretch>
            <a:fillRect/>
          </a:stretch>
        </p:blipFill>
        <p:spPr bwMode="auto">
          <a:xfrm>
            <a:off x="3175" y="0"/>
            <a:ext cx="9137650" cy="2554288"/>
          </a:xfrm>
          <a:prstGeom prst="rect">
            <a:avLst/>
          </a:prstGeom>
          <a:noFill/>
          <a:ln w="9525">
            <a:noFill/>
            <a:miter lim="800000"/>
            <a:headEnd/>
            <a:tailEnd/>
          </a:ln>
        </p:spPr>
      </p:pic>
      <p:sp>
        <p:nvSpPr>
          <p:cNvPr id="9" name="Textplatzhalter 2"/>
          <p:cNvSpPr txBox="1">
            <a:spLocks/>
          </p:cNvSpPr>
          <p:nvPr/>
        </p:nvSpPr>
        <p:spPr>
          <a:xfrm>
            <a:off x="450850" y="4816475"/>
            <a:ext cx="7439025" cy="246063"/>
          </a:xfrm>
          <a:prstGeom prst="rect">
            <a:avLst/>
          </a:prstGeom>
        </p:spPr>
        <p:txBody>
          <a:bodyPr lIns="0" tIns="0" rIns="0" bIns="0" anchor="ctr"/>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fontAlgn="auto">
              <a:spcAft>
                <a:spcPts val="0"/>
              </a:spcAft>
              <a:defRPr/>
            </a:pPr>
            <a:r>
              <a:rPr lang="ro-RO" sz="675"/>
              <a:t>Securitatea și sănătatea în muncă – preocuparea noastră, a tuturor. În avantajul tău. În beneficiul companiilor.</a:t>
            </a:r>
          </a:p>
        </p:txBody>
      </p:sp>
      <p:pic>
        <p:nvPicPr>
          <p:cNvPr id="10" name="Picture 11"/>
          <p:cNvPicPr>
            <a:picLocks noChangeAspect="1"/>
          </p:cNvPicPr>
          <p:nvPr userDrawn="1"/>
        </p:nvPicPr>
        <p:blipFill>
          <a:blip r:embed="rId7"/>
          <a:srcRect/>
          <a:stretch>
            <a:fillRect/>
          </a:stretch>
        </p:blipFill>
        <p:spPr bwMode="auto">
          <a:xfrm>
            <a:off x="8442325" y="-34925"/>
            <a:ext cx="695325" cy="5210175"/>
          </a:xfrm>
          <a:prstGeom prst="rect">
            <a:avLst/>
          </a:prstGeom>
          <a:noFill/>
          <a:ln w="9525">
            <a:noFill/>
            <a:miter lim="800000"/>
            <a:headEnd/>
            <a:tailEnd/>
          </a:ln>
        </p:spPr>
      </p:pic>
      <p:sp>
        <p:nvSpPr>
          <p:cNvPr id="2" name="Title 1"/>
          <p:cNvSpPr>
            <a:spLocks noGrp="1"/>
          </p:cNvSpPr>
          <p:nvPr>
            <p:ph type="title"/>
          </p:nvPr>
        </p:nvSpPr>
        <p:spPr>
          <a:xfrm>
            <a:off x="450000" y="2673000"/>
            <a:ext cx="7646400" cy="696600"/>
          </a:xfrm>
        </p:spPr>
        <p:txBody>
          <a:bodyPr lIns="0" tIns="0" rIns="0" bIns="0" anchor="t"/>
          <a:lstStyle>
            <a:lvl1pPr algn="l">
              <a:defRPr sz="2400" b="1" i="0" cap="none" baseline="0"/>
            </a:lvl1pPr>
          </a:lstStyle>
          <a:p>
            <a:r>
              <a:rPr lang="en-GB"/>
              <a:t>Click to edit Master title style</a:t>
            </a:r>
            <a:endParaRPr lang="en-US"/>
          </a:p>
        </p:txBody>
      </p:sp>
      <p:sp>
        <p:nvSpPr>
          <p:cNvPr id="13" name="Subtitle 2"/>
          <p:cNvSpPr>
            <a:spLocks noGrp="1"/>
          </p:cNvSpPr>
          <p:nvPr>
            <p:ph type="subTitle" idx="10"/>
          </p:nvPr>
        </p:nvSpPr>
        <p:spPr>
          <a:xfrm>
            <a:off x="450000" y="3469500"/>
            <a:ext cx="7646400" cy="506406"/>
          </a:xfrm>
        </p:spPr>
        <p:txBody>
          <a:bodyPr lIns="0" tIns="0" rIns="0" bIns="0"/>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Title WES2">
    <p:spTree>
      <p:nvGrpSpPr>
        <p:cNvPr id="1" name=""/>
        <p:cNvGrpSpPr/>
        <p:nvPr/>
      </p:nvGrpSpPr>
      <p:grpSpPr>
        <a:xfrm>
          <a:off x="0" y="0"/>
          <a:ext cx="0" cy="0"/>
          <a:chOff x="0" y="0"/>
          <a:chExt cx="0" cy="0"/>
        </a:xfrm>
      </p:grpSpPr>
      <p:pic>
        <p:nvPicPr>
          <p:cNvPr id="4" name="PORTADA-RESEARCH.png" descr="/Volumes/XRAID/Equipo Rojo/EU-OSHA/18-0115 PPT templates update/PNG/PORTADA-RESEARCH.png"/>
          <p:cNvPicPr>
            <a:picLocks/>
          </p:cNvPicPr>
          <p:nvPr/>
        </p:nvPicPr>
        <p:blipFill>
          <a:blip r:embed="rId2" r:link="rId3"/>
          <a:srcRect/>
          <a:stretch>
            <a:fillRect/>
          </a:stretch>
        </p:blipFill>
        <p:spPr bwMode="auto">
          <a:xfrm>
            <a:off x="-1588" y="0"/>
            <a:ext cx="9144001" cy="5145088"/>
          </a:xfrm>
          <a:prstGeom prst="rect">
            <a:avLst/>
          </a:prstGeom>
          <a:noFill/>
          <a:ln w="9525">
            <a:noFill/>
            <a:miter lim="800000"/>
            <a:headEnd/>
            <a:tailEnd/>
          </a:ln>
        </p:spPr>
      </p:pic>
      <p:sp>
        <p:nvSpPr>
          <p:cNvPr id="5" name="Slide Number Placeholder 9"/>
          <p:cNvSpPr txBox="1">
            <a:spLocks/>
          </p:cNvSpPr>
          <p:nvPr/>
        </p:nvSpPr>
        <p:spPr>
          <a:xfrm>
            <a:off x="8535988" y="4806950"/>
            <a:ext cx="609600" cy="273050"/>
          </a:xfrm>
          <a:prstGeom prst="rect">
            <a:avLst/>
          </a:prstGeom>
        </p:spPr>
        <p:txBody>
          <a:bodyPr lIns="68580" tIns="34290" rIns="68580" bIns="3429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GB" sz="1050" dirty="0"/>
          </a:p>
        </p:txBody>
      </p:sp>
      <p:pic>
        <p:nvPicPr>
          <p:cNvPr id="6" name="Bild 2"/>
          <p:cNvPicPr>
            <a:picLocks noChangeAspect="1"/>
          </p:cNvPicPr>
          <p:nvPr/>
        </p:nvPicPr>
        <p:blipFill>
          <a:blip r:embed="rId4"/>
          <a:srcRect/>
          <a:stretch>
            <a:fillRect/>
          </a:stretch>
        </p:blipFill>
        <p:spPr bwMode="auto">
          <a:xfrm>
            <a:off x="449263" y="4429125"/>
            <a:ext cx="863600" cy="246063"/>
          </a:xfrm>
          <a:prstGeom prst="rect">
            <a:avLst/>
          </a:prstGeom>
          <a:noFill/>
          <a:ln w="9525">
            <a:noFill/>
            <a:miter lim="800000"/>
            <a:headEnd/>
            <a:tailEnd/>
          </a:ln>
        </p:spPr>
      </p:pic>
      <p:pic>
        <p:nvPicPr>
          <p:cNvPr id="7" name="Bild 4" descr="111004_EU-OSHA_PPT_EU logo.png"/>
          <p:cNvPicPr>
            <a:picLocks noChangeAspect="1"/>
          </p:cNvPicPr>
          <p:nvPr/>
        </p:nvPicPr>
        <p:blipFill>
          <a:blip r:embed="rId5"/>
          <a:srcRect/>
          <a:stretch>
            <a:fillRect/>
          </a:stretch>
        </p:blipFill>
        <p:spPr bwMode="auto">
          <a:xfrm>
            <a:off x="7723188" y="4430713"/>
            <a:ext cx="373062" cy="244475"/>
          </a:xfrm>
          <a:prstGeom prst="rect">
            <a:avLst/>
          </a:prstGeom>
          <a:noFill/>
          <a:ln w="9525">
            <a:noFill/>
            <a:miter lim="800000"/>
            <a:headEnd/>
            <a:tailEnd/>
          </a:ln>
        </p:spPr>
      </p:pic>
      <p:pic>
        <p:nvPicPr>
          <p:cNvPr id="8" name="imagen-portada-RESEARCH-1.png"/>
          <p:cNvPicPr>
            <a:picLocks/>
          </p:cNvPicPr>
          <p:nvPr/>
        </p:nvPicPr>
        <p:blipFill>
          <a:blip r:embed="rId6"/>
          <a:srcRect/>
          <a:stretch>
            <a:fillRect/>
          </a:stretch>
        </p:blipFill>
        <p:spPr bwMode="auto">
          <a:xfrm>
            <a:off x="3175" y="0"/>
            <a:ext cx="9137650" cy="2554288"/>
          </a:xfrm>
          <a:prstGeom prst="rect">
            <a:avLst/>
          </a:prstGeom>
          <a:noFill/>
          <a:ln w="9525">
            <a:noFill/>
            <a:miter lim="800000"/>
            <a:headEnd/>
            <a:tailEnd/>
          </a:ln>
        </p:spPr>
      </p:pic>
      <p:sp>
        <p:nvSpPr>
          <p:cNvPr id="9" name="Textplatzhalter 2"/>
          <p:cNvSpPr txBox="1">
            <a:spLocks/>
          </p:cNvSpPr>
          <p:nvPr/>
        </p:nvSpPr>
        <p:spPr>
          <a:xfrm>
            <a:off x="450850" y="4816475"/>
            <a:ext cx="7439025" cy="246063"/>
          </a:xfrm>
          <a:prstGeom prst="rect">
            <a:avLst/>
          </a:prstGeom>
        </p:spPr>
        <p:txBody>
          <a:bodyPr lIns="0" tIns="0" rIns="0" bIns="0" anchor="ctr"/>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fontAlgn="auto">
              <a:spcAft>
                <a:spcPts val="0"/>
              </a:spcAft>
              <a:defRPr/>
            </a:pPr>
            <a:r>
              <a:rPr lang="ro-RO" sz="675"/>
              <a:t>Securitatea și sănătatea în muncă – preocuparea noastră, a tuturor. În avantajul tău. În beneficiul companiilor.</a:t>
            </a:r>
          </a:p>
        </p:txBody>
      </p:sp>
      <p:pic>
        <p:nvPicPr>
          <p:cNvPr id="10" name="Picture 11"/>
          <p:cNvPicPr>
            <a:picLocks noChangeAspect="1"/>
          </p:cNvPicPr>
          <p:nvPr userDrawn="1"/>
        </p:nvPicPr>
        <p:blipFill>
          <a:blip r:embed="rId7"/>
          <a:srcRect/>
          <a:stretch>
            <a:fillRect/>
          </a:stretch>
        </p:blipFill>
        <p:spPr bwMode="auto">
          <a:xfrm>
            <a:off x="8442325" y="-34925"/>
            <a:ext cx="695325" cy="5210175"/>
          </a:xfrm>
          <a:prstGeom prst="rect">
            <a:avLst/>
          </a:prstGeom>
          <a:noFill/>
          <a:ln w="9525">
            <a:noFill/>
            <a:miter lim="800000"/>
            <a:headEnd/>
            <a:tailEnd/>
          </a:ln>
        </p:spPr>
      </p:pic>
      <p:sp>
        <p:nvSpPr>
          <p:cNvPr id="2" name="Title 1"/>
          <p:cNvSpPr>
            <a:spLocks noGrp="1"/>
          </p:cNvSpPr>
          <p:nvPr>
            <p:ph type="title"/>
          </p:nvPr>
        </p:nvSpPr>
        <p:spPr>
          <a:xfrm>
            <a:off x="450000" y="2673000"/>
            <a:ext cx="7646400" cy="696600"/>
          </a:xfrm>
        </p:spPr>
        <p:txBody>
          <a:bodyPr lIns="0" tIns="0" rIns="0" bIns="0" anchor="t"/>
          <a:lstStyle>
            <a:lvl1pPr algn="l">
              <a:defRPr sz="2400" b="1" i="0" cap="none" baseline="0"/>
            </a:lvl1pPr>
          </a:lstStyle>
          <a:p>
            <a:r>
              <a:rPr lang="en-GB"/>
              <a:t>Click to edit Master title style</a:t>
            </a:r>
            <a:endParaRPr lang="en-US"/>
          </a:p>
        </p:txBody>
      </p:sp>
      <p:sp>
        <p:nvSpPr>
          <p:cNvPr id="13" name="Subtitle 2"/>
          <p:cNvSpPr>
            <a:spLocks noGrp="1"/>
          </p:cNvSpPr>
          <p:nvPr>
            <p:ph type="subTitle" idx="10"/>
          </p:nvPr>
        </p:nvSpPr>
        <p:spPr>
          <a:xfrm>
            <a:off x="450000" y="3469500"/>
            <a:ext cx="7646400" cy="506406"/>
          </a:xfrm>
        </p:spPr>
        <p:txBody>
          <a:bodyPr lIns="0" tIns="0" rIns="0" bIns="0"/>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itle WES3">
    <p:spTree>
      <p:nvGrpSpPr>
        <p:cNvPr id="1" name=""/>
        <p:cNvGrpSpPr/>
        <p:nvPr/>
      </p:nvGrpSpPr>
      <p:grpSpPr>
        <a:xfrm>
          <a:off x="0" y="0"/>
          <a:ext cx="0" cy="0"/>
          <a:chOff x="0" y="0"/>
          <a:chExt cx="0" cy="0"/>
        </a:xfrm>
      </p:grpSpPr>
      <p:pic>
        <p:nvPicPr>
          <p:cNvPr id="4" name="PORTADA-RESEARCH.png" descr="/Volumes/XRAID/Equipo Rojo/EU-OSHA/18-0115 PPT templates update/PNG/PORTADA-RESEARCH.png"/>
          <p:cNvPicPr>
            <a:picLocks/>
          </p:cNvPicPr>
          <p:nvPr/>
        </p:nvPicPr>
        <p:blipFill>
          <a:blip r:embed="rId2" r:link="rId3"/>
          <a:srcRect/>
          <a:stretch>
            <a:fillRect/>
          </a:stretch>
        </p:blipFill>
        <p:spPr bwMode="auto">
          <a:xfrm>
            <a:off x="-1588" y="0"/>
            <a:ext cx="9144001" cy="5145088"/>
          </a:xfrm>
          <a:prstGeom prst="rect">
            <a:avLst/>
          </a:prstGeom>
          <a:noFill/>
          <a:ln w="9525">
            <a:noFill/>
            <a:miter lim="800000"/>
            <a:headEnd/>
            <a:tailEnd/>
          </a:ln>
        </p:spPr>
      </p:pic>
      <p:sp>
        <p:nvSpPr>
          <p:cNvPr id="5" name="Slide Number Placeholder 9"/>
          <p:cNvSpPr txBox="1">
            <a:spLocks/>
          </p:cNvSpPr>
          <p:nvPr/>
        </p:nvSpPr>
        <p:spPr>
          <a:xfrm>
            <a:off x="8535988" y="4806950"/>
            <a:ext cx="609600" cy="273050"/>
          </a:xfrm>
          <a:prstGeom prst="rect">
            <a:avLst/>
          </a:prstGeom>
        </p:spPr>
        <p:txBody>
          <a:bodyPr lIns="68580" tIns="34290" rIns="68580" bIns="3429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GB" sz="1050" dirty="0"/>
          </a:p>
        </p:txBody>
      </p:sp>
      <p:pic>
        <p:nvPicPr>
          <p:cNvPr id="6" name="Bild 2"/>
          <p:cNvPicPr>
            <a:picLocks noChangeAspect="1"/>
          </p:cNvPicPr>
          <p:nvPr/>
        </p:nvPicPr>
        <p:blipFill>
          <a:blip r:embed="rId4"/>
          <a:srcRect/>
          <a:stretch>
            <a:fillRect/>
          </a:stretch>
        </p:blipFill>
        <p:spPr bwMode="auto">
          <a:xfrm>
            <a:off x="449263" y="4429125"/>
            <a:ext cx="863600" cy="246063"/>
          </a:xfrm>
          <a:prstGeom prst="rect">
            <a:avLst/>
          </a:prstGeom>
          <a:noFill/>
          <a:ln w="9525">
            <a:noFill/>
            <a:miter lim="800000"/>
            <a:headEnd/>
            <a:tailEnd/>
          </a:ln>
        </p:spPr>
      </p:pic>
      <p:pic>
        <p:nvPicPr>
          <p:cNvPr id="7" name="Bild 4" descr="111004_EU-OSHA_PPT_EU logo.png"/>
          <p:cNvPicPr>
            <a:picLocks noChangeAspect="1"/>
          </p:cNvPicPr>
          <p:nvPr/>
        </p:nvPicPr>
        <p:blipFill>
          <a:blip r:embed="rId5"/>
          <a:srcRect/>
          <a:stretch>
            <a:fillRect/>
          </a:stretch>
        </p:blipFill>
        <p:spPr bwMode="auto">
          <a:xfrm>
            <a:off x="7723188" y="4430713"/>
            <a:ext cx="373062" cy="244475"/>
          </a:xfrm>
          <a:prstGeom prst="rect">
            <a:avLst/>
          </a:prstGeom>
          <a:noFill/>
          <a:ln w="9525">
            <a:noFill/>
            <a:miter lim="800000"/>
            <a:headEnd/>
            <a:tailEnd/>
          </a:ln>
        </p:spPr>
      </p:pic>
      <p:pic>
        <p:nvPicPr>
          <p:cNvPr id="8" name="imagen-portada-RESEARCH-1.png"/>
          <p:cNvPicPr>
            <a:picLocks/>
          </p:cNvPicPr>
          <p:nvPr/>
        </p:nvPicPr>
        <p:blipFill>
          <a:blip r:embed="rId6"/>
          <a:srcRect/>
          <a:stretch>
            <a:fillRect/>
          </a:stretch>
        </p:blipFill>
        <p:spPr bwMode="auto">
          <a:xfrm>
            <a:off x="3175" y="0"/>
            <a:ext cx="9137650" cy="2554288"/>
          </a:xfrm>
          <a:prstGeom prst="rect">
            <a:avLst/>
          </a:prstGeom>
          <a:noFill/>
          <a:ln w="9525">
            <a:noFill/>
            <a:miter lim="800000"/>
            <a:headEnd/>
            <a:tailEnd/>
          </a:ln>
        </p:spPr>
      </p:pic>
      <p:sp>
        <p:nvSpPr>
          <p:cNvPr id="9" name="Textplatzhalter 2"/>
          <p:cNvSpPr txBox="1">
            <a:spLocks/>
          </p:cNvSpPr>
          <p:nvPr/>
        </p:nvSpPr>
        <p:spPr>
          <a:xfrm>
            <a:off x="450850" y="4816475"/>
            <a:ext cx="7439025" cy="246063"/>
          </a:xfrm>
          <a:prstGeom prst="rect">
            <a:avLst/>
          </a:prstGeom>
        </p:spPr>
        <p:txBody>
          <a:bodyPr lIns="0" tIns="0" rIns="0" bIns="0" anchor="ctr"/>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fontAlgn="auto">
              <a:spcAft>
                <a:spcPts val="0"/>
              </a:spcAft>
              <a:defRPr/>
            </a:pPr>
            <a:r>
              <a:rPr lang="ro-RO" sz="675"/>
              <a:t>Securitatea și sănătatea în muncă – preocuparea noastră, a tuturor. În avantajul tău. În beneficiul companiilor.</a:t>
            </a:r>
          </a:p>
        </p:txBody>
      </p:sp>
      <p:pic>
        <p:nvPicPr>
          <p:cNvPr id="10" name="Picture 11"/>
          <p:cNvPicPr>
            <a:picLocks noChangeAspect="1"/>
          </p:cNvPicPr>
          <p:nvPr userDrawn="1"/>
        </p:nvPicPr>
        <p:blipFill>
          <a:blip r:embed="rId7"/>
          <a:srcRect/>
          <a:stretch>
            <a:fillRect/>
          </a:stretch>
        </p:blipFill>
        <p:spPr bwMode="auto">
          <a:xfrm>
            <a:off x="8442325" y="-34925"/>
            <a:ext cx="695325" cy="5210175"/>
          </a:xfrm>
          <a:prstGeom prst="rect">
            <a:avLst/>
          </a:prstGeom>
          <a:noFill/>
          <a:ln w="9525">
            <a:noFill/>
            <a:miter lim="800000"/>
            <a:headEnd/>
            <a:tailEnd/>
          </a:ln>
        </p:spPr>
      </p:pic>
      <p:sp>
        <p:nvSpPr>
          <p:cNvPr id="2" name="Title 1"/>
          <p:cNvSpPr>
            <a:spLocks noGrp="1"/>
          </p:cNvSpPr>
          <p:nvPr>
            <p:ph type="title"/>
          </p:nvPr>
        </p:nvSpPr>
        <p:spPr>
          <a:xfrm>
            <a:off x="450000" y="2673000"/>
            <a:ext cx="7646400" cy="696600"/>
          </a:xfrm>
        </p:spPr>
        <p:txBody>
          <a:bodyPr lIns="0" tIns="0" rIns="0" bIns="0" anchor="t"/>
          <a:lstStyle>
            <a:lvl1pPr algn="l">
              <a:defRPr sz="2400" b="1" i="0" cap="none" baseline="0"/>
            </a:lvl1pPr>
          </a:lstStyle>
          <a:p>
            <a:r>
              <a:rPr lang="en-GB"/>
              <a:t>Click to edit Master title style</a:t>
            </a:r>
            <a:endParaRPr lang="en-US"/>
          </a:p>
        </p:txBody>
      </p:sp>
      <p:sp>
        <p:nvSpPr>
          <p:cNvPr id="13" name="Subtitle 2"/>
          <p:cNvSpPr>
            <a:spLocks noGrp="1"/>
          </p:cNvSpPr>
          <p:nvPr>
            <p:ph type="subTitle" idx="10"/>
          </p:nvPr>
        </p:nvSpPr>
        <p:spPr>
          <a:xfrm>
            <a:off x="450000" y="3469500"/>
            <a:ext cx="7646400" cy="506406"/>
          </a:xfrm>
        </p:spPr>
        <p:txBody>
          <a:bodyPr lIns="0" tIns="0" rIns="0" bIns="0"/>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Title Psychosocial Risk">
    <p:spTree>
      <p:nvGrpSpPr>
        <p:cNvPr id="1" name=""/>
        <p:cNvGrpSpPr/>
        <p:nvPr/>
      </p:nvGrpSpPr>
      <p:grpSpPr>
        <a:xfrm>
          <a:off x="0" y="0"/>
          <a:ext cx="0" cy="0"/>
          <a:chOff x="0" y="0"/>
          <a:chExt cx="0" cy="0"/>
        </a:xfrm>
      </p:grpSpPr>
      <p:pic>
        <p:nvPicPr>
          <p:cNvPr id="4" name="PORTADA-RESEARCH.png" descr="/Volumes/XRAID/Equipo Rojo/EU-OSHA/18-0115 PPT templates update/PNG/PORTADA-RESEARCH.png"/>
          <p:cNvPicPr>
            <a:picLocks/>
          </p:cNvPicPr>
          <p:nvPr/>
        </p:nvPicPr>
        <p:blipFill>
          <a:blip r:embed="rId2" r:link="rId3"/>
          <a:srcRect/>
          <a:stretch>
            <a:fillRect/>
          </a:stretch>
        </p:blipFill>
        <p:spPr bwMode="auto">
          <a:xfrm>
            <a:off x="-1588" y="0"/>
            <a:ext cx="9144001" cy="5145088"/>
          </a:xfrm>
          <a:prstGeom prst="rect">
            <a:avLst/>
          </a:prstGeom>
          <a:noFill/>
          <a:ln w="9525">
            <a:noFill/>
            <a:miter lim="800000"/>
            <a:headEnd/>
            <a:tailEnd/>
          </a:ln>
        </p:spPr>
      </p:pic>
      <p:sp>
        <p:nvSpPr>
          <p:cNvPr id="5" name="Slide Number Placeholder 9"/>
          <p:cNvSpPr txBox="1">
            <a:spLocks/>
          </p:cNvSpPr>
          <p:nvPr/>
        </p:nvSpPr>
        <p:spPr>
          <a:xfrm>
            <a:off x="8535988" y="4806950"/>
            <a:ext cx="609600" cy="273050"/>
          </a:xfrm>
          <a:prstGeom prst="rect">
            <a:avLst/>
          </a:prstGeom>
        </p:spPr>
        <p:txBody>
          <a:bodyPr lIns="68580" tIns="34290" rIns="68580" bIns="3429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GB" sz="1050" dirty="0"/>
          </a:p>
        </p:txBody>
      </p:sp>
      <p:pic>
        <p:nvPicPr>
          <p:cNvPr id="6" name="Bild 2"/>
          <p:cNvPicPr>
            <a:picLocks noChangeAspect="1"/>
          </p:cNvPicPr>
          <p:nvPr/>
        </p:nvPicPr>
        <p:blipFill>
          <a:blip r:embed="rId4"/>
          <a:srcRect/>
          <a:stretch>
            <a:fillRect/>
          </a:stretch>
        </p:blipFill>
        <p:spPr bwMode="auto">
          <a:xfrm>
            <a:off x="449263" y="4429125"/>
            <a:ext cx="863600" cy="246063"/>
          </a:xfrm>
          <a:prstGeom prst="rect">
            <a:avLst/>
          </a:prstGeom>
          <a:noFill/>
          <a:ln w="9525">
            <a:noFill/>
            <a:miter lim="800000"/>
            <a:headEnd/>
            <a:tailEnd/>
          </a:ln>
        </p:spPr>
      </p:pic>
      <p:pic>
        <p:nvPicPr>
          <p:cNvPr id="7" name="Bild 4" descr="111004_EU-OSHA_PPT_EU logo.png"/>
          <p:cNvPicPr>
            <a:picLocks noChangeAspect="1"/>
          </p:cNvPicPr>
          <p:nvPr/>
        </p:nvPicPr>
        <p:blipFill>
          <a:blip r:embed="rId5"/>
          <a:srcRect/>
          <a:stretch>
            <a:fillRect/>
          </a:stretch>
        </p:blipFill>
        <p:spPr bwMode="auto">
          <a:xfrm>
            <a:off x="7723188" y="4430713"/>
            <a:ext cx="373062" cy="244475"/>
          </a:xfrm>
          <a:prstGeom prst="rect">
            <a:avLst/>
          </a:prstGeom>
          <a:noFill/>
          <a:ln w="9525">
            <a:noFill/>
            <a:miter lim="800000"/>
            <a:headEnd/>
            <a:tailEnd/>
          </a:ln>
        </p:spPr>
      </p:pic>
      <p:pic>
        <p:nvPicPr>
          <p:cNvPr id="8" name="imagen-portada-RESEARCH-1.png"/>
          <p:cNvPicPr>
            <a:picLocks/>
          </p:cNvPicPr>
          <p:nvPr/>
        </p:nvPicPr>
        <p:blipFill>
          <a:blip r:embed="rId6"/>
          <a:srcRect/>
          <a:stretch>
            <a:fillRect/>
          </a:stretch>
        </p:blipFill>
        <p:spPr bwMode="auto">
          <a:xfrm>
            <a:off x="3175" y="0"/>
            <a:ext cx="9137650" cy="2554288"/>
          </a:xfrm>
          <a:prstGeom prst="rect">
            <a:avLst/>
          </a:prstGeom>
          <a:noFill/>
          <a:ln w="9525">
            <a:noFill/>
            <a:miter lim="800000"/>
            <a:headEnd/>
            <a:tailEnd/>
          </a:ln>
        </p:spPr>
      </p:pic>
      <p:sp>
        <p:nvSpPr>
          <p:cNvPr id="9" name="Textplatzhalter 2"/>
          <p:cNvSpPr txBox="1">
            <a:spLocks/>
          </p:cNvSpPr>
          <p:nvPr/>
        </p:nvSpPr>
        <p:spPr>
          <a:xfrm>
            <a:off x="450850" y="4816475"/>
            <a:ext cx="7439025" cy="246063"/>
          </a:xfrm>
          <a:prstGeom prst="rect">
            <a:avLst/>
          </a:prstGeom>
        </p:spPr>
        <p:txBody>
          <a:bodyPr lIns="0" tIns="0" rIns="0" bIns="0" anchor="ctr"/>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fontAlgn="auto">
              <a:spcAft>
                <a:spcPts val="0"/>
              </a:spcAft>
              <a:defRPr/>
            </a:pPr>
            <a:r>
              <a:rPr lang="ro-RO" sz="675"/>
              <a:t>Securitatea și sănătatea în muncă – preocuparea noastră, a tuturor. În avantajul tău. În beneficiul companiilor.</a:t>
            </a:r>
          </a:p>
        </p:txBody>
      </p:sp>
      <p:pic>
        <p:nvPicPr>
          <p:cNvPr id="10" name="Picture 11"/>
          <p:cNvPicPr>
            <a:picLocks noChangeAspect="1"/>
          </p:cNvPicPr>
          <p:nvPr userDrawn="1"/>
        </p:nvPicPr>
        <p:blipFill>
          <a:blip r:embed="rId7"/>
          <a:srcRect/>
          <a:stretch>
            <a:fillRect/>
          </a:stretch>
        </p:blipFill>
        <p:spPr bwMode="auto">
          <a:xfrm>
            <a:off x="8442325" y="-34925"/>
            <a:ext cx="695325" cy="5210175"/>
          </a:xfrm>
          <a:prstGeom prst="rect">
            <a:avLst/>
          </a:prstGeom>
          <a:noFill/>
          <a:ln w="9525">
            <a:noFill/>
            <a:miter lim="800000"/>
            <a:headEnd/>
            <a:tailEnd/>
          </a:ln>
        </p:spPr>
      </p:pic>
      <p:sp>
        <p:nvSpPr>
          <p:cNvPr id="2" name="Title 1"/>
          <p:cNvSpPr>
            <a:spLocks noGrp="1"/>
          </p:cNvSpPr>
          <p:nvPr>
            <p:ph type="title"/>
          </p:nvPr>
        </p:nvSpPr>
        <p:spPr>
          <a:xfrm>
            <a:off x="450000" y="2673000"/>
            <a:ext cx="7646400" cy="696600"/>
          </a:xfrm>
        </p:spPr>
        <p:txBody>
          <a:bodyPr lIns="0" tIns="0" rIns="0" bIns="0" anchor="t"/>
          <a:lstStyle>
            <a:lvl1pPr algn="l">
              <a:defRPr sz="2400" b="1" i="0" cap="none" baseline="0"/>
            </a:lvl1pPr>
          </a:lstStyle>
          <a:p>
            <a:r>
              <a:rPr lang="en-GB"/>
              <a:t>Click to edit Master title style</a:t>
            </a:r>
            <a:endParaRPr lang="en-US"/>
          </a:p>
        </p:txBody>
      </p:sp>
      <p:sp>
        <p:nvSpPr>
          <p:cNvPr id="13" name="Subtitle 2"/>
          <p:cNvSpPr>
            <a:spLocks noGrp="1"/>
          </p:cNvSpPr>
          <p:nvPr>
            <p:ph type="subTitle" idx="10"/>
          </p:nvPr>
        </p:nvSpPr>
        <p:spPr>
          <a:xfrm>
            <a:off x="450000" y="3469500"/>
            <a:ext cx="7646400" cy="506406"/>
          </a:xfrm>
        </p:spPr>
        <p:txBody>
          <a:bodyPr lIns="0" tIns="0" rIns="0" bIns="0"/>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file:///\\localhost\Volumes\XRAID\Equipo%20Rojo\EU-OSHA\18-0115%20PPT%20templates%20update\PNG\FONDO-PATRON-RESEARCH.png" TargetMode="Externa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2.xml"/><Relationship Id="rId7" Type="http://schemas.openxmlformats.org/officeDocument/2006/relationships/image" Target="../media/image15.png"/><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image" Target="file:///\\localhost\Volumes\XRAID\Equipo%20Rojo\EU-OSHA\18-0115%20PPT%20templates%20update\PNG\FONDO-PATRON-RESEARCH.png" TargetMode="External"/><Relationship Id="rId5" Type="http://schemas.openxmlformats.org/officeDocument/2006/relationships/image" Target="../media/image1.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23.xml"/><Relationship Id="rId5" Type="http://schemas.openxmlformats.org/officeDocument/2006/relationships/image" Target="../media/image2.png"/><Relationship Id="rId4" Type="http://schemas.openxmlformats.org/officeDocument/2006/relationships/image" Target="file:///\\localhost\Volumes\XRAID\Equipo%20Rojo\EU-OSHA\18-0115%20PPT%20templates%20update\PNG\FONDO-PATRON-RESEARCH.png" TargetMode="Externa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image" Target="../media/image2.png"/><Relationship Id="rId5" Type="http://schemas.openxmlformats.org/officeDocument/2006/relationships/image" Target="file:///\\localhost\Volumes\XRAID\Equipo%20Rojo\EU-OSHA\18-0115%20PPT%20templates%20update\PNG\FONDO-PATRON-RESEARCH.png" TargetMode="External"/><Relationship Id="rId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5.xml"/><Relationship Id="rId1" Type="http://schemas.openxmlformats.org/officeDocument/2006/relationships/slideLayout" Target="../slideLayouts/slideLayout26.xml"/><Relationship Id="rId5" Type="http://schemas.openxmlformats.org/officeDocument/2006/relationships/image" Target="../media/image16.png"/><Relationship Id="rId4" Type="http://schemas.openxmlformats.org/officeDocument/2006/relationships/image" Target="file:///\\localhost\Volumes\XRAID\Equipo%20Rojo\EU-OSHA\18-0115%20PPT%20templates%20update\PNG\FONDO-PATRON-RESEARCH.png"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FONDO-PATRON-RESEARCH.png" descr="/Volumes/XRAID/Equipo Rojo/EU-OSHA/18-0115 PPT templates update/PNG/FONDO-PATRON-RESEARCH.png"/>
          <p:cNvPicPr>
            <a:picLocks/>
          </p:cNvPicPr>
          <p:nvPr/>
        </p:nvPicPr>
        <p:blipFill>
          <a:blip r:embed="rId21" r:link="rId22"/>
          <a:srcRect/>
          <a:stretch>
            <a:fillRect/>
          </a:stretch>
        </p:blipFill>
        <p:spPr bwMode="auto">
          <a:xfrm>
            <a:off x="0" y="0"/>
            <a:ext cx="9180513" cy="5145088"/>
          </a:xfrm>
          <a:prstGeom prst="rect">
            <a:avLst/>
          </a:prstGeom>
          <a:noFill/>
          <a:ln w="9525">
            <a:noFill/>
            <a:miter lim="800000"/>
            <a:headEnd/>
            <a:tailEnd/>
          </a:ln>
        </p:spPr>
      </p:pic>
      <p:sp>
        <p:nvSpPr>
          <p:cNvPr id="1027" name="Title Placeholder 1"/>
          <p:cNvSpPr>
            <a:spLocks noGrp="1"/>
          </p:cNvSpPr>
          <p:nvPr>
            <p:ph type="title"/>
          </p:nvPr>
        </p:nvSpPr>
        <p:spPr bwMode="auto">
          <a:xfrm>
            <a:off x="449263" y="134938"/>
            <a:ext cx="7561262" cy="3667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endParaRPr lang="en-US"/>
          </a:p>
        </p:txBody>
      </p:sp>
      <p:sp>
        <p:nvSpPr>
          <p:cNvPr id="1028" name="Text Placeholder 2"/>
          <p:cNvSpPr>
            <a:spLocks noGrp="1"/>
          </p:cNvSpPr>
          <p:nvPr>
            <p:ph type="body" idx="1"/>
          </p:nvPr>
        </p:nvSpPr>
        <p:spPr bwMode="auto">
          <a:xfrm>
            <a:off x="449263" y="836613"/>
            <a:ext cx="7561262" cy="36449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9"/>
          <p:cNvSpPr txBox="1">
            <a:spLocks/>
          </p:cNvSpPr>
          <p:nvPr/>
        </p:nvSpPr>
        <p:spPr>
          <a:xfrm>
            <a:off x="8534400" y="4879975"/>
            <a:ext cx="609600" cy="273050"/>
          </a:xfrm>
          <a:prstGeom prst="rect">
            <a:avLst/>
          </a:prstGeom>
        </p:spPr>
        <p:txBody>
          <a:bodyPr lIns="68580" tIns="34290" rIns="68580" bIns="3429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C15516E0-CD95-4CB8-88DA-8545EAAA0200}" type="slidenum">
              <a:rPr lang="en-GB" sz="750" smtClean="0"/>
              <a:pPr fontAlgn="auto">
                <a:spcBef>
                  <a:spcPts val="0"/>
                </a:spcBef>
                <a:spcAft>
                  <a:spcPts val="0"/>
                </a:spcAft>
                <a:defRPr/>
              </a:pPr>
              <a:t>‹#›</a:t>
            </a:fld>
            <a:endParaRPr lang="en-GB" sz="750"/>
          </a:p>
        </p:txBody>
      </p:sp>
      <p:sp>
        <p:nvSpPr>
          <p:cNvPr id="11" name="Rectangle 11"/>
          <p:cNvSpPr>
            <a:spLocks noChangeArrowheads="1"/>
          </p:cNvSpPr>
          <p:nvPr/>
        </p:nvSpPr>
        <p:spPr bwMode="auto">
          <a:xfrm>
            <a:off x="2268538" y="4857750"/>
            <a:ext cx="5830887" cy="79375"/>
          </a:xfrm>
          <a:prstGeom prst="rect">
            <a:avLst/>
          </a:prstGeom>
          <a:noFill/>
          <a:ln w="9525">
            <a:noFill/>
            <a:miter lim="800000"/>
            <a:headEnd/>
            <a:tailEnd/>
          </a:ln>
        </p:spPr>
        <p:txBody>
          <a:bodyPr lIns="0" tIns="0" rIns="0" bIns="0"/>
          <a:lstStyle/>
          <a:p>
            <a:pPr algn="r" fontAlgn="auto">
              <a:lnSpc>
                <a:spcPct val="90000"/>
              </a:lnSpc>
              <a:spcBef>
                <a:spcPct val="30000"/>
              </a:spcBef>
              <a:spcAft>
                <a:spcPts val="0"/>
              </a:spcAft>
              <a:buClr>
                <a:srgbClr val="00529F"/>
              </a:buClr>
              <a:defRPr/>
            </a:pPr>
            <a:r>
              <a:rPr lang="ro-RO" sz="675" b="1">
                <a:solidFill>
                  <a:schemeClr val="tx2"/>
                </a:solidFill>
                <a:ea typeface="Arial"/>
                <a:cs typeface="ＭＳ Ｐゴシック" charset="-128"/>
              </a:rPr>
              <a:t>https://osha.europa.eu</a:t>
            </a:r>
          </a:p>
        </p:txBody>
      </p:sp>
      <p:pic>
        <p:nvPicPr>
          <p:cNvPr id="1031" name="Bild 3" descr="111004_EU-OSHA_PPT_Corporate logo_inner slide.png"/>
          <p:cNvPicPr>
            <a:picLocks noChangeAspect="1"/>
          </p:cNvPicPr>
          <p:nvPr/>
        </p:nvPicPr>
        <p:blipFill>
          <a:blip r:embed="rId23"/>
          <a:srcRect/>
          <a:stretch>
            <a:fillRect/>
          </a:stretch>
        </p:blipFill>
        <p:spPr bwMode="auto">
          <a:xfrm>
            <a:off x="442913" y="4705350"/>
            <a:ext cx="815975" cy="23336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869" r:id="rId1"/>
    <p:sldLayoutId id="2147483853" r:id="rId2"/>
    <p:sldLayoutId id="2147483870" r:id="rId3"/>
    <p:sldLayoutId id="2147483871" r:id="rId4"/>
    <p:sldLayoutId id="2147483872" r:id="rId5"/>
    <p:sldLayoutId id="2147483873" r:id="rId6"/>
    <p:sldLayoutId id="2147483874" r:id="rId7"/>
    <p:sldLayoutId id="2147483875" r:id="rId8"/>
    <p:sldLayoutId id="2147483876" r:id="rId9"/>
    <p:sldLayoutId id="2147483877" r:id="rId10"/>
    <p:sldLayoutId id="2147483878" r:id="rId11"/>
    <p:sldLayoutId id="2147483854" r:id="rId12"/>
    <p:sldLayoutId id="2147483855" r:id="rId13"/>
    <p:sldLayoutId id="2147483856" r:id="rId14"/>
    <p:sldLayoutId id="2147483857" r:id="rId15"/>
    <p:sldLayoutId id="2147483858" r:id="rId16"/>
    <p:sldLayoutId id="2147483859" r:id="rId17"/>
    <p:sldLayoutId id="2147483860" r:id="rId18"/>
    <p:sldLayoutId id="2147483861" r:id="rId19"/>
  </p:sldLayoutIdLst>
  <p:txStyles>
    <p:titleStyle>
      <a:lvl1pPr algn="l" defTabSz="342900" rtl="0" eaLnBrk="0" fontAlgn="base" hangingPunct="0">
        <a:spcBef>
          <a:spcPct val="0"/>
        </a:spcBef>
        <a:spcAft>
          <a:spcPct val="0"/>
        </a:spcAft>
        <a:defRPr sz="2400" b="1" kern="1200">
          <a:solidFill>
            <a:schemeClr val="tx2"/>
          </a:solidFill>
          <a:latin typeface="+mj-lt"/>
          <a:ea typeface="Trebuchet MS" pitchFamily="34" charset="0"/>
          <a:cs typeface="Trebuchet MS"/>
        </a:defRPr>
      </a:lvl1pPr>
      <a:lvl2pPr algn="l" defTabSz="342900" rtl="0" eaLnBrk="0" fontAlgn="base" hangingPunct="0">
        <a:spcBef>
          <a:spcPct val="0"/>
        </a:spcBef>
        <a:spcAft>
          <a:spcPct val="0"/>
        </a:spcAft>
        <a:defRPr sz="2400" b="1">
          <a:solidFill>
            <a:schemeClr val="tx2"/>
          </a:solidFill>
          <a:latin typeface="Arial" charset="0"/>
          <a:ea typeface="Trebuchet MS" pitchFamily="34" charset="0"/>
          <a:cs typeface="Trebuchet MS" pitchFamily="34" charset="0"/>
        </a:defRPr>
      </a:lvl2pPr>
      <a:lvl3pPr algn="l" defTabSz="342900" rtl="0" eaLnBrk="0" fontAlgn="base" hangingPunct="0">
        <a:spcBef>
          <a:spcPct val="0"/>
        </a:spcBef>
        <a:spcAft>
          <a:spcPct val="0"/>
        </a:spcAft>
        <a:defRPr sz="2400" b="1">
          <a:solidFill>
            <a:schemeClr val="tx2"/>
          </a:solidFill>
          <a:latin typeface="Arial" charset="0"/>
          <a:ea typeface="Trebuchet MS" pitchFamily="34" charset="0"/>
          <a:cs typeface="Trebuchet MS" pitchFamily="34" charset="0"/>
        </a:defRPr>
      </a:lvl3pPr>
      <a:lvl4pPr algn="l" defTabSz="342900" rtl="0" eaLnBrk="0" fontAlgn="base" hangingPunct="0">
        <a:spcBef>
          <a:spcPct val="0"/>
        </a:spcBef>
        <a:spcAft>
          <a:spcPct val="0"/>
        </a:spcAft>
        <a:defRPr sz="2400" b="1">
          <a:solidFill>
            <a:schemeClr val="tx2"/>
          </a:solidFill>
          <a:latin typeface="Arial" charset="0"/>
          <a:ea typeface="Trebuchet MS" pitchFamily="34" charset="0"/>
          <a:cs typeface="Trebuchet MS" pitchFamily="34" charset="0"/>
        </a:defRPr>
      </a:lvl4pPr>
      <a:lvl5pPr algn="l" defTabSz="342900" rtl="0" eaLnBrk="0" fontAlgn="base" hangingPunct="0">
        <a:spcBef>
          <a:spcPct val="0"/>
        </a:spcBef>
        <a:spcAft>
          <a:spcPct val="0"/>
        </a:spcAft>
        <a:defRPr sz="2400" b="1">
          <a:solidFill>
            <a:schemeClr val="tx2"/>
          </a:solidFill>
          <a:latin typeface="Arial" charset="0"/>
          <a:ea typeface="Trebuchet MS" pitchFamily="34" charset="0"/>
          <a:cs typeface="Trebuchet MS"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8913" indent="-188913" algn="l" defTabSz="342900" rtl="0" eaLnBrk="0" fontAlgn="base" hangingPunct="0">
        <a:spcBef>
          <a:spcPts val="450"/>
        </a:spcBef>
        <a:spcAft>
          <a:spcPct val="0"/>
        </a:spcAft>
        <a:buClr>
          <a:schemeClr val="tx2"/>
        </a:buClr>
        <a:buFont typeface="Wingdings" pitchFamily="2" charset="2"/>
        <a:buChar char="§"/>
        <a:defRPr b="1" kern="1200">
          <a:solidFill>
            <a:schemeClr val="tx2"/>
          </a:solidFill>
          <a:latin typeface="+mn-lt"/>
          <a:ea typeface="+mn-ea"/>
          <a:cs typeface="+mn-cs"/>
        </a:defRPr>
      </a:lvl1pPr>
      <a:lvl2pPr marL="323850" indent="-134938" algn="l" defTabSz="342900" rtl="0" eaLnBrk="0" fontAlgn="base" hangingPunct="0">
        <a:spcBef>
          <a:spcPct val="0"/>
        </a:spcBef>
        <a:spcAft>
          <a:spcPct val="0"/>
        </a:spcAft>
        <a:buFont typeface="Arial" charset="0"/>
        <a:buChar char="•"/>
        <a:defRPr kern="1200">
          <a:solidFill>
            <a:schemeClr val="tx1"/>
          </a:solidFill>
          <a:latin typeface="+mn-lt"/>
          <a:ea typeface="+mn-ea"/>
          <a:cs typeface="+mn-cs"/>
        </a:defRPr>
      </a:lvl2pPr>
      <a:lvl3pPr marL="458788" indent="-134938" algn="l" defTabSz="342900" rtl="0" eaLnBrk="0" fontAlgn="base" hangingPunct="0">
        <a:spcBef>
          <a:spcPct val="0"/>
        </a:spcBef>
        <a:spcAft>
          <a:spcPct val="0"/>
        </a:spcAft>
        <a:buFont typeface="Arial" charset="0"/>
        <a:buChar char="−"/>
        <a:defRPr sz="1600" kern="1200">
          <a:solidFill>
            <a:schemeClr val="tx1"/>
          </a:solidFill>
          <a:latin typeface="+mn-lt"/>
          <a:ea typeface="+mn-ea"/>
          <a:cs typeface="+mn-cs"/>
        </a:defRPr>
      </a:lvl3pPr>
      <a:lvl4pPr marL="593725" indent="-134938" algn="l" defTabSz="342900" rtl="0" eaLnBrk="0" fontAlgn="base" hangingPunct="0">
        <a:spcBef>
          <a:spcPct val="0"/>
        </a:spcBef>
        <a:spcAft>
          <a:spcPct val="0"/>
        </a:spcAft>
        <a:buFont typeface="Arial" charset="0"/>
        <a:buChar char="•"/>
        <a:defRPr sz="1200" kern="1200">
          <a:solidFill>
            <a:schemeClr val="tx1"/>
          </a:solidFill>
          <a:latin typeface="+mn-lt"/>
          <a:ea typeface="+mn-ea"/>
          <a:cs typeface="+mn-cs"/>
        </a:defRPr>
      </a:lvl4pPr>
      <a:lvl5pPr marL="728663" indent="-134938" algn="l" defTabSz="342900" rtl="0" eaLnBrk="0" fontAlgn="base" hangingPunct="0">
        <a:spcBef>
          <a:spcPct val="0"/>
        </a:spcBef>
        <a:spcAft>
          <a:spcPct val="0"/>
        </a:spcAft>
        <a:buFont typeface="Arial" charset="0"/>
        <a:buChar char="−"/>
        <a:defRPr sz="1100" kern="120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1506" name="FONDO-PATRON-RESEARCH.png" descr="/Volumes/XRAID/Equipo Rojo/EU-OSHA/18-0115 PPT templates update/PNG/FONDO-PATRON-RESEARCH.png"/>
          <p:cNvPicPr>
            <a:picLocks/>
          </p:cNvPicPr>
          <p:nvPr/>
        </p:nvPicPr>
        <p:blipFill>
          <a:blip r:embed="rId5" r:link="rId6"/>
          <a:srcRect/>
          <a:stretch>
            <a:fillRect/>
          </a:stretch>
        </p:blipFill>
        <p:spPr bwMode="auto">
          <a:xfrm>
            <a:off x="0" y="0"/>
            <a:ext cx="9180513" cy="5145088"/>
          </a:xfrm>
          <a:prstGeom prst="rect">
            <a:avLst/>
          </a:prstGeom>
          <a:noFill/>
          <a:ln w="9525">
            <a:noFill/>
            <a:miter lim="800000"/>
            <a:headEnd/>
            <a:tailEnd/>
          </a:ln>
        </p:spPr>
      </p:pic>
      <p:sp>
        <p:nvSpPr>
          <p:cNvPr id="21507" name="Title Placeholder 1"/>
          <p:cNvSpPr>
            <a:spLocks noGrp="1"/>
          </p:cNvSpPr>
          <p:nvPr>
            <p:ph type="title"/>
          </p:nvPr>
        </p:nvSpPr>
        <p:spPr bwMode="auto">
          <a:xfrm>
            <a:off x="449263" y="134938"/>
            <a:ext cx="7561262" cy="3667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endParaRPr lang="en-US"/>
          </a:p>
        </p:txBody>
      </p:sp>
      <p:sp>
        <p:nvSpPr>
          <p:cNvPr id="21508" name="Text Placeholder 2"/>
          <p:cNvSpPr>
            <a:spLocks noGrp="1"/>
          </p:cNvSpPr>
          <p:nvPr>
            <p:ph type="body" idx="1"/>
          </p:nvPr>
        </p:nvSpPr>
        <p:spPr bwMode="auto">
          <a:xfrm>
            <a:off x="449263" y="836613"/>
            <a:ext cx="7561262" cy="36449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9"/>
          <p:cNvSpPr txBox="1">
            <a:spLocks/>
          </p:cNvSpPr>
          <p:nvPr/>
        </p:nvSpPr>
        <p:spPr>
          <a:xfrm>
            <a:off x="8534400" y="4879975"/>
            <a:ext cx="609600" cy="273050"/>
          </a:xfrm>
          <a:prstGeom prst="rect">
            <a:avLst/>
          </a:prstGeom>
        </p:spPr>
        <p:txBody>
          <a:bodyPr lIns="68580" tIns="34290" rIns="68580" bIns="3429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84311519-7FD7-4DF6-9D9C-D204ECD4B93B}" type="slidenum">
              <a:rPr lang="en-GB" sz="750" smtClean="0"/>
              <a:pPr fontAlgn="auto">
                <a:spcBef>
                  <a:spcPts val="0"/>
                </a:spcBef>
                <a:spcAft>
                  <a:spcPts val="0"/>
                </a:spcAft>
                <a:defRPr/>
              </a:pPr>
              <a:t>‹#›</a:t>
            </a:fld>
            <a:endParaRPr lang="en-GB" sz="750"/>
          </a:p>
        </p:txBody>
      </p:sp>
      <p:sp>
        <p:nvSpPr>
          <p:cNvPr id="11" name="Rectangle 11"/>
          <p:cNvSpPr>
            <a:spLocks noChangeArrowheads="1"/>
          </p:cNvSpPr>
          <p:nvPr/>
        </p:nvSpPr>
        <p:spPr bwMode="auto">
          <a:xfrm>
            <a:off x="2268538" y="4857750"/>
            <a:ext cx="5830887" cy="79375"/>
          </a:xfrm>
          <a:prstGeom prst="rect">
            <a:avLst/>
          </a:prstGeom>
          <a:noFill/>
          <a:ln w="9525">
            <a:noFill/>
            <a:miter lim="800000"/>
            <a:headEnd/>
            <a:tailEnd/>
          </a:ln>
        </p:spPr>
        <p:txBody>
          <a:bodyPr lIns="0" tIns="0" rIns="0" bIns="0"/>
          <a:lstStyle/>
          <a:p>
            <a:pPr algn="r" fontAlgn="auto">
              <a:lnSpc>
                <a:spcPct val="90000"/>
              </a:lnSpc>
              <a:spcBef>
                <a:spcPct val="30000"/>
              </a:spcBef>
              <a:spcAft>
                <a:spcPts val="0"/>
              </a:spcAft>
              <a:buClr>
                <a:srgbClr val="00529F"/>
              </a:buClr>
              <a:defRPr/>
            </a:pPr>
            <a:r>
              <a:rPr lang="ro-RO" sz="675" b="1">
                <a:solidFill>
                  <a:schemeClr val="tx2"/>
                </a:solidFill>
                <a:ea typeface="Arial"/>
                <a:cs typeface="ＭＳ Ｐゴシック" charset="-128"/>
              </a:rPr>
              <a:t>https://osha.europa.eu</a:t>
            </a:r>
          </a:p>
        </p:txBody>
      </p:sp>
      <p:pic>
        <p:nvPicPr>
          <p:cNvPr id="21511" name="Picture 8"/>
          <p:cNvPicPr>
            <a:picLocks noChangeAspect="1"/>
          </p:cNvPicPr>
          <p:nvPr userDrawn="1"/>
        </p:nvPicPr>
        <p:blipFill>
          <a:blip r:embed="rId7"/>
          <a:srcRect/>
          <a:stretch>
            <a:fillRect/>
          </a:stretch>
        </p:blipFill>
        <p:spPr bwMode="auto">
          <a:xfrm>
            <a:off x="449263" y="4692650"/>
            <a:ext cx="1320800" cy="338138"/>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862" r:id="rId1"/>
    <p:sldLayoutId id="2147483863" r:id="rId2"/>
    <p:sldLayoutId id="2147483864" r:id="rId3"/>
  </p:sldLayoutIdLst>
  <p:txStyles>
    <p:titleStyle>
      <a:lvl1pPr algn="l" defTabSz="342900" rtl="0" eaLnBrk="0" fontAlgn="base" hangingPunct="0">
        <a:spcBef>
          <a:spcPct val="0"/>
        </a:spcBef>
        <a:spcAft>
          <a:spcPct val="0"/>
        </a:spcAft>
        <a:defRPr b="1" kern="1200">
          <a:solidFill>
            <a:schemeClr val="tx2"/>
          </a:solidFill>
          <a:latin typeface="+mj-lt"/>
          <a:ea typeface="Trebuchet MS" pitchFamily="34" charset="0"/>
          <a:cs typeface="Trebuchet MS"/>
        </a:defRPr>
      </a:lvl1pPr>
      <a:lvl2pPr algn="l" defTabSz="342900" rtl="0" eaLnBrk="0" fontAlgn="base" hangingPunct="0">
        <a:spcBef>
          <a:spcPct val="0"/>
        </a:spcBef>
        <a:spcAft>
          <a:spcPct val="0"/>
        </a:spcAft>
        <a:defRPr b="1">
          <a:solidFill>
            <a:schemeClr val="tx2"/>
          </a:solidFill>
          <a:latin typeface="Arial" charset="0"/>
          <a:ea typeface="Trebuchet MS" pitchFamily="34" charset="0"/>
          <a:cs typeface="Trebuchet MS" pitchFamily="34" charset="0"/>
        </a:defRPr>
      </a:lvl2pPr>
      <a:lvl3pPr algn="l" defTabSz="342900" rtl="0" eaLnBrk="0" fontAlgn="base" hangingPunct="0">
        <a:spcBef>
          <a:spcPct val="0"/>
        </a:spcBef>
        <a:spcAft>
          <a:spcPct val="0"/>
        </a:spcAft>
        <a:defRPr b="1">
          <a:solidFill>
            <a:schemeClr val="tx2"/>
          </a:solidFill>
          <a:latin typeface="Arial" charset="0"/>
          <a:ea typeface="Trebuchet MS" pitchFamily="34" charset="0"/>
          <a:cs typeface="Trebuchet MS" pitchFamily="34" charset="0"/>
        </a:defRPr>
      </a:lvl3pPr>
      <a:lvl4pPr algn="l" defTabSz="342900" rtl="0" eaLnBrk="0" fontAlgn="base" hangingPunct="0">
        <a:spcBef>
          <a:spcPct val="0"/>
        </a:spcBef>
        <a:spcAft>
          <a:spcPct val="0"/>
        </a:spcAft>
        <a:defRPr b="1">
          <a:solidFill>
            <a:schemeClr val="tx2"/>
          </a:solidFill>
          <a:latin typeface="Arial" charset="0"/>
          <a:ea typeface="Trebuchet MS" pitchFamily="34" charset="0"/>
          <a:cs typeface="Trebuchet MS" pitchFamily="34" charset="0"/>
        </a:defRPr>
      </a:lvl4pPr>
      <a:lvl5pPr algn="l" defTabSz="342900" rtl="0" eaLnBrk="0" fontAlgn="base" hangingPunct="0">
        <a:spcBef>
          <a:spcPct val="0"/>
        </a:spcBef>
        <a:spcAft>
          <a:spcPct val="0"/>
        </a:spcAft>
        <a:defRPr b="1">
          <a:solidFill>
            <a:schemeClr val="tx2"/>
          </a:solidFill>
          <a:latin typeface="Arial" charset="0"/>
          <a:ea typeface="Trebuchet MS" pitchFamily="34" charset="0"/>
          <a:cs typeface="Trebuchet MS"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8913" indent="-188913" algn="l" defTabSz="342900" rtl="0" eaLnBrk="0" fontAlgn="base" hangingPunct="0">
        <a:spcBef>
          <a:spcPts val="450"/>
        </a:spcBef>
        <a:spcAft>
          <a:spcPct val="0"/>
        </a:spcAft>
        <a:buClr>
          <a:schemeClr val="tx2"/>
        </a:buClr>
        <a:buFont typeface="Wingdings" pitchFamily="2" charset="2"/>
        <a:buChar char="§"/>
        <a:defRPr sz="1300" b="1" kern="1200">
          <a:solidFill>
            <a:schemeClr val="tx2"/>
          </a:solidFill>
          <a:latin typeface="+mn-lt"/>
          <a:ea typeface="+mn-ea"/>
          <a:cs typeface="+mn-cs"/>
        </a:defRPr>
      </a:lvl1pPr>
      <a:lvl2pPr marL="323850" indent="-134938" algn="l" defTabSz="342900" rtl="0" eaLnBrk="0" fontAlgn="base" hangingPunct="0">
        <a:spcBef>
          <a:spcPct val="0"/>
        </a:spcBef>
        <a:spcAft>
          <a:spcPct val="0"/>
        </a:spcAft>
        <a:buFont typeface="Arial" charset="0"/>
        <a:buChar char="•"/>
        <a:defRPr sz="1300" kern="1200">
          <a:solidFill>
            <a:schemeClr val="tx1"/>
          </a:solidFill>
          <a:latin typeface="+mn-lt"/>
          <a:ea typeface="+mn-ea"/>
          <a:cs typeface="+mn-cs"/>
        </a:defRPr>
      </a:lvl2pPr>
      <a:lvl3pPr marL="458788" indent="-134938" algn="l" defTabSz="342900" rtl="0" eaLnBrk="0" fontAlgn="base" hangingPunct="0">
        <a:spcBef>
          <a:spcPct val="0"/>
        </a:spcBef>
        <a:spcAft>
          <a:spcPct val="0"/>
        </a:spcAft>
        <a:buFont typeface="Arial" charset="0"/>
        <a:buChar char="−"/>
        <a:defRPr sz="1200" kern="1200">
          <a:solidFill>
            <a:schemeClr val="tx1"/>
          </a:solidFill>
          <a:latin typeface="+mn-lt"/>
          <a:ea typeface="+mn-ea"/>
          <a:cs typeface="+mn-cs"/>
        </a:defRPr>
      </a:lvl3pPr>
      <a:lvl4pPr marL="593725" indent="-134938" algn="l" defTabSz="342900" rtl="0" eaLnBrk="0" fontAlgn="base" hangingPunct="0">
        <a:spcBef>
          <a:spcPct val="0"/>
        </a:spcBef>
        <a:spcAft>
          <a:spcPct val="0"/>
        </a:spcAft>
        <a:buFont typeface="Arial" charset="0"/>
        <a:buChar char="•"/>
        <a:defRPr sz="1200" kern="1200">
          <a:solidFill>
            <a:schemeClr val="tx1"/>
          </a:solidFill>
          <a:latin typeface="+mn-lt"/>
          <a:ea typeface="+mn-ea"/>
          <a:cs typeface="+mn-cs"/>
        </a:defRPr>
      </a:lvl4pPr>
      <a:lvl5pPr marL="728663" indent="-134938" algn="l" defTabSz="342900" rtl="0" eaLnBrk="0" fontAlgn="base" hangingPunct="0">
        <a:spcBef>
          <a:spcPct val="0"/>
        </a:spcBef>
        <a:spcAft>
          <a:spcPct val="0"/>
        </a:spcAft>
        <a:buFont typeface="Arial" charset="0"/>
        <a:buChar char="−"/>
        <a:defRPr sz="1100" kern="120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5602" name="FONDO-PATRON-RESEARCH.png" descr="/Volumes/XRAID/Equipo Rojo/EU-OSHA/18-0115 PPT templates update/PNG/FONDO-PATRON-RESEARCH.png"/>
          <p:cNvPicPr>
            <a:picLocks/>
          </p:cNvPicPr>
          <p:nvPr/>
        </p:nvPicPr>
        <p:blipFill>
          <a:blip r:embed="rId3" r:link="rId4"/>
          <a:srcRect/>
          <a:stretch>
            <a:fillRect/>
          </a:stretch>
        </p:blipFill>
        <p:spPr bwMode="auto">
          <a:xfrm>
            <a:off x="0" y="0"/>
            <a:ext cx="9180513" cy="5145088"/>
          </a:xfrm>
          <a:prstGeom prst="rect">
            <a:avLst/>
          </a:prstGeom>
          <a:noFill/>
          <a:ln w="9525">
            <a:noFill/>
            <a:miter lim="800000"/>
            <a:headEnd/>
            <a:tailEnd/>
          </a:ln>
        </p:spPr>
      </p:pic>
      <p:sp>
        <p:nvSpPr>
          <p:cNvPr id="25603" name="Title Placeholder 1"/>
          <p:cNvSpPr>
            <a:spLocks noGrp="1"/>
          </p:cNvSpPr>
          <p:nvPr>
            <p:ph type="title"/>
          </p:nvPr>
        </p:nvSpPr>
        <p:spPr bwMode="auto">
          <a:xfrm>
            <a:off x="449263" y="134938"/>
            <a:ext cx="7561262" cy="3667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endParaRPr lang="en-US"/>
          </a:p>
        </p:txBody>
      </p:sp>
      <p:sp>
        <p:nvSpPr>
          <p:cNvPr id="25604" name="Text Placeholder 2"/>
          <p:cNvSpPr>
            <a:spLocks noGrp="1"/>
          </p:cNvSpPr>
          <p:nvPr>
            <p:ph type="body" idx="1"/>
          </p:nvPr>
        </p:nvSpPr>
        <p:spPr bwMode="auto">
          <a:xfrm>
            <a:off x="449263" y="836613"/>
            <a:ext cx="7561262" cy="36449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9"/>
          <p:cNvSpPr txBox="1">
            <a:spLocks/>
          </p:cNvSpPr>
          <p:nvPr/>
        </p:nvSpPr>
        <p:spPr>
          <a:xfrm>
            <a:off x="8534400" y="4879975"/>
            <a:ext cx="609600" cy="273050"/>
          </a:xfrm>
          <a:prstGeom prst="rect">
            <a:avLst/>
          </a:prstGeom>
        </p:spPr>
        <p:txBody>
          <a:bodyPr lIns="68580" tIns="34290" rIns="68580" bIns="3429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C1E77124-A612-494F-BCD5-ED3303E08B08}" type="slidenum">
              <a:rPr lang="en-GB" sz="750" smtClean="0"/>
              <a:pPr fontAlgn="auto">
                <a:spcBef>
                  <a:spcPts val="0"/>
                </a:spcBef>
                <a:spcAft>
                  <a:spcPts val="0"/>
                </a:spcAft>
                <a:defRPr/>
              </a:pPr>
              <a:t>‹#›</a:t>
            </a:fld>
            <a:endParaRPr lang="en-GB" sz="750"/>
          </a:p>
        </p:txBody>
      </p:sp>
      <p:sp>
        <p:nvSpPr>
          <p:cNvPr id="11" name="Rectangle 11"/>
          <p:cNvSpPr>
            <a:spLocks noChangeArrowheads="1"/>
          </p:cNvSpPr>
          <p:nvPr/>
        </p:nvSpPr>
        <p:spPr bwMode="auto">
          <a:xfrm>
            <a:off x="2268538" y="4857750"/>
            <a:ext cx="5830887" cy="79375"/>
          </a:xfrm>
          <a:prstGeom prst="rect">
            <a:avLst/>
          </a:prstGeom>
          <a:noFill/>
          <a:ln w="9525">
            <a:noFill/>
            <a:miter lim="800000"/>
            <a:headEnd/>
            <a:tailEnd/>
          </a:ln>
        </p:spPr>
        <p:txBody>
          <a:bodyPr lIns="0" tIns="0" rIns="0" bIns="0"/>
          <a:lstStyle/>
          <a:p>
            <a:pPr algn="r" fontAlgn="auto">
              <a:lnSpc>
                <a:spcPct val="90000"/>
              </a:lnSpc>
              <a:spcBef>
                <a:spcPct val="30000"/>
              </a:spcBef>
              <a:spcAft>
                <a:spcPts val="0"/>
              </a:spcAft>
              <a:buClr>
                <a:srgbClr val="00529F"/>
              </a:buClr>
              <a:defRPr/>
            </a:pPr>
            <a:r>
              <a:rPr lang="ro-RO" sz="675" b="1">
                <a:solidFill>
                  <a:schemeClr val="tx2"/>
                </a:solidFill>
                <a:ea typeface="Arial"/>
                <a:cs typeface="ＭＳ Ｐゴシック" charset="-128"/>
              </a:rPr>
              <a:t>https://osha.europa.eu</a:t>
            </a:r>
          </a:p>
        </p:txBody>
      </p:sp>
      <p:pic>
        <p:nvPicPr>
          <p:cNvPr id="25607" name="Bild 3" descr="111004_EU-OSHA_PPT_Corporate logo_inner slide.png"/>
          <p:cNvPicPr>
            <a:picLocks noChangeAspect="1"/>
          </p:cNvPicPr>
          <p:nvPr/>
        </p:nvPicPr>
        <p:blipFill>
          <a:blip r:embed="rId5"/>
          <a:srcRect/>
          <a:stretch>
            <a:fillRect/>
          </a:stretch>
        </p:blipFill>
        <p:spPr bwMode="auto">
          <a:xfrm>
            <a:off x="442913" y="4705350"/>
            <a:ext cx="815975" cy="23336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865" r:id="rId1"/>
  </p:sldLayoutIdLst>
  <p:txStyles>
    <p:titleStyle>
      <a:lvl1pPr algn="l" defTabSz="342900" rtl="0" eaLnBrk="0" fontAlgn="base" hangingPunct="0">
        <a:spcBef>
          <a:spcPct val="0"/>
        </a:spcBef>
        <a:spcAft>
          <a:spcPct val="0"/>
        </a:spcAft>
        <a:defRPr sz="2400" b="1" kern="1200">
          <a:solidFill>
            <a:schemeClr val="tx2"/>
          </a:solidFill>
          <a:latin typeface="+mj-lt"/>
          <a:ea typeface="Trebuchet MS" pitchFamily="34" charset="0"/>
          <a:cs typeface="Trebuchet MS"/>
        </a:defRPr>
      </a:lvl1pPr>
      <a:lvl2pPr algn="l" defTabSz="342900" rtl="0" eaLnBrk="0" fontAlgn="base" hangingPunct="0">
        <a:spcBef>
          <a:spcPct val="0"/>
        </a:spcBef>
        <a:spcAft>
          <a:spcPct val="0"/>
        </a:spcAft>
        <a:defRPr sz="2400" b="1">
          <a:solidFill>
            <a:schemeClr val="tx2"/>
          </a:solidFill>
          <a:latin typeface="Arial" charset="0"/>
          <a:ea typeface="Trebuchet MS" pitchFamily="34" charset="0"/>
          <a:cs typeface="Trebuchet MS" pitchFamily="34" charset="0"/>
        </a:defRPr>
      </a:lvl2pPr>
      <a:lvl3pPr algn="l" defTabSz="342900" rtl="0" eaLnBrk="0" fontAlgn="base" hangingPunct="0">
        <a:spcBef>
          <a:spcPct val="0"/>
        </a:spcBef>
        <a:spcAft>
          <a:spcPct val="0"/>
        </a:spcAft>
        <a:defRPr sz="2400" b="1">
          <a:solidFill>
            <a:schemeClr val="tx2"/>
          </a:solidFill>
          <a:latin typeface="Arial" charset="0"/>
          <a:ea typeface="Trebuchet MS" pitchFamily="34" charset="0"/>
          <a:cs typeface="Trebuchet MS" pitchFamily="34" charset="0"/>
        </a:defRPr>
      </a:lvl3pPr>
      <a:lvl4pPr algn="l" defTabSz="342900" rtl="0" eaLnBrk="0" fontAlgn="base" hangingPunct="0">
        <a:spcBef>
          <a:spcPct val="0"/>
        </a:spcBef>
        <a:spcAft>
          <a:spcPct val="0"/>
        </a:spcAft>
        <a:defRPr sz="2400" b="1">
          <a:solidFill>
            <a:schemeClr val="tx2"/>
          </a:solidFill>
          <a:latin typeface="Arial" charset="0"/>
          <a:ea typeface="Trebuchet MS" pitchFamily="34" charset="0"/>
          <a:cs typeface="Trebuchet MS" pitchFamily="34" charset="0"/>
        </a:defRPr>
      </a:lvl4pPr>
      <a:lvl5pPr algn="l" defTabSz="342900" rtl="0" eaLnBrk="0" fontAlgn="base" hangingPunct="0">
        <a:spcBef>
          <a:spcPct val="0"/>
        </a:spcBef>
        <a:spcAft>
          <a:spcPct val="0"/>
        </a:spcAft>
        <a:defRPr sz="2400" b="1">
          <a:solidFill>
            <a:schemeClr val="tx2"/>
          </a:solidFill>
          <a:latin typeface="Arial" charset="0"/>
          <a:ea typeface="Trebuchet MS" pitchFamily="34" charset="0"/>
          <a:cs typeface="Trebuchet MS"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8913" indent="-188913" algn="l" defTabSz="342900" rtl="0" eaLnBrk="0" fontAlgn="base" hangingPunct="0">
        <a:spcBef>
          <a:spcPts val="600"/>
        </a:spcBef>
        <a:spcAft>
          <a:spcPct val="0"/>
        </a:spcAft>
        <a:buClr>
          <a:schemeClr val="tx2"/>
        </a:buClr>
        <a:buFont typeface="Wingdings" pitchFamily="2" charset="2"/>
        <a:buChar char="§"/>
        <a:defRPr b="1" kern="1200">
          <a:solidFill>
            <a:schemeClr val="tx2"/>
          </a:solidFill>
          <a:latin typeface="+mn-lt"/>
          <a:ea typeface="+mn-ea"/>
          <a:cs typeface="+mn-cs"/>
        </a:defRPr>
      </a:lvl1pPr>
      <a:lvl2pPr marL="323850" indent="-134938" algn="l" defTabSz="342900" rtl="0" eaLnBrk="0" fontAlgn="base" hangingPunct="0">
        <a:spcBef>
          <a:spcPts val="600"/>
        </a:spcBef>
        <a:spcAft>
          <a:spcPct val="0"/>
        </a:spcAft>
        <a:buFont typeface="Arial" charset="0"/>
        <a:buChar char="•"/>
        <a:defRPr kern="1200">
          <a:solidFill>
            <a:schemeClr val="tx1"/>
          </a:solidFill>
          <a:latin typeface="+mn-lt"/>
          <a:ea typeface="+mn-ea"/>
          <a:cs typeface="+mn-cs"/>
        </a:defRPr>
      </a:lvl2pPr>
      <a:lvl3pPr marL="458788" indent="-134938" algn="l" defTabSz="342900" rtl="0" eaLnBrk="0" fontAlgn="base" hangingPunct="0">
        <a:spcBef>
          <a:spcPts val="600"/>
        </a:spcBef>
        <a:spcAft>
          <a:spcPct val="0"/>
        </a:spcAft>
        <a:buFont typeface="Arial" charset="0"/>
        <a:buChar char="−"/>
        <a:defRPr sz="1600" kern="1200">
          <a:solidFill>
            <a:schemeClr val="tx1"/>
          </a:solidFill>
          <a:latin typeface="+mn-lt"/>
          <a:ea typeface="+mn-ea"/>
          <a:cs typeface="+mn-cs"/>
        </a:defRPr>
      </a:lvl3pPr>
      <a:lvl4pPr marL="593725" indent="-134938" algn="l" defTabSz="342900" rtl="0" eaLnBrk="0" fontAlgn="base" hangingPunct="0">
        <a:spcBef>
          <a:spcPts val="600"/>
        </a:spcBef>
        <a:spcAft>
          <a:spcPct val="0"/>
        </a:spcAft>
        <a:buFont typeface="Arial" charset="0"/>
        <a:buChar char="•"/>
        <a:defRPr sz="1400" kern="1200">
          <a:solidFill>
            <a:schemeClr val="tx1"/>
          </a:solidFill>
          <a:latin typeface="+mn-lt"/>
          <a:ea typeface="+mn-ea"/>
          <a:cs typeface="+mn-cs"/>
        </a:defRPr>
      </a:lvl4pPr>
      <a:lvl5pPr marL="728663" indent="-134938" algn="l" defTabSz="342900" rtl="0" eaLnBrk="0" fontAlgn="base" hangingPunct="0">
        <a:spcBef>
          <a:spcPts val="600"/>
        </a:spcBef>
        <a:spcAft>
          <a:spcPct val="0"/>
        </a:spcAft>
        <a:buFont typeface="Arial" charset="0"/>
        <a:buChar char="−"/>
        <a:defRPr sz="1200" kern="120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7650" name="FONDO-PATRON-RESEARCH.png" descr="/Volumes/XRAID/Equipo Rojo/EU-OSHA/18-0115 PPT templates update/PNG/FONDO-PATRON-RESEARCH.png"/>
          <p:cNvPicPr>
            <a:picLocks/>
          </p:cNvPicPr>
          <p:nvPr/>
        </p:nvPicPr>
        <p:blipFill>
          <a:blip r:embed="rId4" r:link="rId5"/>
          <a:srcRect/>
          <a:stretch>
            <a:fillRect/>
          </a:stretch>
        </p:blipFill>
        <p:spPr bwMode="auto">
          <a:xfrm>
            <a:off x="0" y="0"/>
            <a:ext cx="9180513" cy="5145088"/>
          </a:xfrm>
          <a:prstGeom prst="rect">
            <a:avLst/>
          </a:prstGeom>
          <a:noFill/>
          <a:ln w="9525">
            <a:noFill/>
            <a:miter lim="800000"/>
            <a:headEnd/>
            <a:tailEnd/>
          </a:ln>
        </p:spPr>
      </p:pic>
      <p:sp>
        <p:nvSpPr>
          <p:cNvPr id="27651" name="Title Placeholder 1"/>
          <p:cNvSpPr>
            <a:spLocks noGrp="1"/>
          </p:cNvSpPr>
          <p:nvPr>
            <p:ph type="title"/>
          </p:nvPr>
        </p:nvSpPr>
        <p:spPr bwMode="auto">
          <a:xfrm>
            <a:off x="449263" y="134938"/>
            <a:ext cx="7561262" cy="3667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endParaRPr lang="en-US"/>
          </a:p>
        </p:txBody>
      </p:sp>
      <p:sp>
        <p:nvSpPr>
          <p:cNvPr id="27652" name="Text Placeholder 2"/>
          <p:cNvSpPr>
            <a:spLocks noGrp="1"/>
          </p:cNvSpPr>
          <p:nvPr>
            <p:ph type="body" idx="1"/>
          </p:nvPr>
        </p:nvSpPr>
        <p:spPr bwMode="auto">
          <a:xfrm>
            <a:off x="449263" y="836613"/>
            <a:ext cx="7561262" cy="36449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9"/>
          <p:cNvSpPr txBox="1">
            <a:spLocks/>
          </p:cNvSpPr>
          <p:nvPr/>
        </p:nvSpPr>
        <p:spPr>
          <a:xfrm>
            <a:off x="8534400" y="4879975"/>
            <a:ext cx="609600" cy="273050"/>
          </a:xfrm>
          <a:prstGeom prst="rect">
            <a:avLst/>
          </a:prstGeom>
        </p:spPr>
        <p:txBody>
          <a:bodyPr lIns="68580" tIns="34290" rIns="68580" bIns="3429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494CAD47-0246-4828-8F50-FB8E4B4B2A85}" type="slidenum">
              <a:rPr lang="en-GB" sz="750" smtClean="0"/>
              <a:pPr fontAlgn="auto">
                <a:spcBef>
                  <a:spcPts val="0"/>
                </a:spcBef>
                <a:spcAft>
                  <a:spcPts val="0"/>
                </a:spcAft>
                <a:defRPr/>
              </a:pPr>
              <a:t>‹#›</a:t>
            </a:fld>
            <a:endParaRPr lang="en-GB" sz="750"/>
          </a:p>
        </p:txBody>
      </p:sp>
      <p:sp>
        <p:nvSpPr>
          <p:cNvPr id="11" name="Rectangle 11"/>
          <p:cNvSpPr>
            <a:spLocks noChangeArrowheads="1"/>
          </p:cNvSpPr>
          <p:nvPr/>
        </p:nvSpPr>
        <p:spPr bwMode="auto">
          <a:xfrm>
            <a:off x="2268538" y="4857750"/>
            <a:ext cx="5830887" cy="79375"/>
          </a:xfrm>
          <a:prstGeom prst="rect">
            <a:avLst/>
          </a:prstGeom>
          <a:noFill/>
          <a:ln w="9525">
            <a:noFill/>
            <a:miter lim="800000"/>
            <a:headEnd/>
            <a:tailEnd/>
          </a:ln>
        </p:spPr>
        <p:txBody>
          <a:bodyPr lIns="0" tIns="0" rIns="0" bIns="0"/>
          <a:lstStyle/>
          <a:p>
            <a:pPr algn="r" fontAlgn="auto">
              <a:lnSpc>
                <a:spcPct val="90000"/>
              </a:lnSpc>
              <a:spcBef>
                <a:spcPct val="30000"/>
              </a:spcBef>
              <a:spcAft>
                <a:spcPts val="0"/>
              </a:spcAft>
              <a:buClr>
                <a:srgbClr val="00529F"/>
              </a:buClr>
              <a:defRPr/>
            </a:pPr>
            <a:r>
              <a:rPr lang="ro-RO" sz="675" b="1">
                <a:solidFill>
                  <a:schemeClr val="tx2"/>
                </a:solidFill>
                <a:ea typeface="Arial"/>
                <a:cs typeface="ＭＳ Ｐゴシック" charset="-128"/>
              </a:rPr>
              <a:t>https://osha.europa.eu</a:t>
            </a:r>
          </a:p>
        </p:txBody>
      </p:sp>
      <p:pic>
        <p:nvPicPr>
          <p:cNvPr id="27655" name="Bild 3" descr="111004_EU-OSHA_PPT_Corporate logo_inner slide.png"/>
          <p:cNvPicPr>
            <a:picLocks noChangeAspect="1"/>
          </p:cNvPicPr>
          <p:nvPr/>
        </p:nvPicPr>
        <p:blipFill>
          <a:blip r:embed="rId6"/>
          <a:srcRect/>
          <a:stretch>
            <a:fillRect/>
          </a:stretch>
        </p:blipFill>
        <p:spPr bwMode="auto">
          <a:xfrm>
            <a:off x="442913" y="4705350"/>
            <a:ext cx="815975" cy="23336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866" r:id="rId1"/>
    <p:sldLayoutId id="2147483867" r:id="rId2"/>
  </p:sldLayoutIdLst>
  <p:txStyles>
    <p:titleStyle>
      <a:lvl1pPr algn="l" defTabSz="342900" rtl="0" eaLnBrk="0" fontAlgn="base" hangingPunct="0">
        <a:spcBef>
          <a:spcPct val="0"/>
        </a:spcBef>
        <a:spcAft>
          <a:spcPct val="0"/>
        </a:spcAft>
        <a:defRPr b="1" kern="1200">
          <a:solidFill>
            <a:schemeClr val="tx2"/>
          </a:solidFill>
          <a:latin typeface="+mj-lt"/>
          <a:ea typeface="Trebuchet MS" pitchFamily="34" charset="0"/>
          <a:cs typeface="Trebuchet MS"/>
        </a:defRPr>
      </a:lvl1pPr>
      <a:lvl2pPr algn="l" defTabSz="342900" rtl="0" eaLnBrk="0" fontAlgn="base" hangingPunct="0">
        <a:spcBef>
          <a:spcPct val="0"/>
        </a:spcBef>
        <a:spcAft>
          <a:spcPct val="0"/>
        </a:spcAft>
        <a:defRPr b="1">
          <a:solidFill>
            <a:schemeClr val="tx2"/>
          </a:solidFill>
          <a:latin typeface="Arial" charset="0"/>
          <a:ea typeface="Trebuchet MS" pitchFamily="34" charset="0"/>
          <a:cs typeface="Trebuchet MS" pitchFamily="34" charset="0"/>
        </a:defRPr>
      </a:lvl2pPr>
      <a:lvl3pPr algn="l" defTabSz="342900" rtl="0" eaLnBrk="0" fontAlgn="base" hangingPunct="0">
        <a:spcBef>
          <a:spcPct val="0"/>
        </a:spcBef>
        <a:spcAft>
          <a:spcPct val="0"/>
        </a:spcAft>
        <a:defRPr b="1">
          <a:solidFill>
            <a:schemeClr val="tx2"/>
          </a:solidFill>
          <a:latin typeface="Arial" charset="0"/>
          <a:ea typeface="Trebuchet MS" pitchFamily="34" charset="0"/>
          <a:cs typeface="Trebuchet MS" pitchFamily="34" charset="0"/>
        </a:defRPr>
      </a:lvl3pPr>
      <a:lvl4pPr algn="l" defTabSz="342900" rtl="0" eaLnBrk="0" fontAlgn="base" hangingPunct="0">
        <a:spcBef>
          <a:spcPct val="0"/>
        </a:spcBef>
        <a:spcAft>
          <a:spcPct val="0"/>
        </a:spcAft>
        <a:defRPr b="1">
          <a:solidFill>
            <a:schemeClr val="tx2"/>
          </a:solidFill>
          <a:latin typeface="Arial" charset="0"/>
          <a:ea typeface="Trebuchet MS" pitchFamily="34" charset="0"/>
          <a:cs typeface="Trebuchet MS" pitchFamily="34" charset="0"/>
        </a:defRPr>
      </a:lvl4pPr>
      <a:lvl5pPr algn="l" defTabSz="342900" rtl="0" eaLnBrk="0" fontAlgn="base" hangingPunct="0">
        <a:spcBef>
          <a:spcPct val="0"/>
        </a:spcBef>
        <a:spcAft>
          <a:spcPct val="0"/>
        </a:spcAft>
        <a:defRPr b="1">
          <a:solidFill>
            <a:schemeClr val="tx2"/>
          </a:solidFill>
          <a:latin typeface="Arial" charset="0"/>
          <a:ea typeface="Trebuchet MS" pitchFamily="34" charset="0"/>
          <a:cs typeface="Trebuchet MS"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8913" indent="-188913" algn="l" defTabSz="342900" rtl="0" eaLnBrk="0" fontAlgn="base" hangingPunct="0">
        <a:spcBef>
          <a:spcPts val="450"/>
        </a:spcBef>
        <a:spcAft>
          <a:spcPct val="0"/>
        </a:spcAft>
        <a:buClr>
          <a:schemeClr val="tx2"/>
        </a:buClr>
        <a:buFont typeface="Wingdings" pitchFamily="2" charset="2"/>
        <a:buChar char="§"/>
        <a:defRPr sz="1300" b="1" kern="1200">
          <a:solidFill>
            <a:schemeClr val="tx2"/>
          </a:solidFill>
          <a:latin typeface="+mn-lt"/>
          <a:ea typeface="+mn-ea"/>
          <a:cs typeface="+mn-cs"/>
        </a:defRPr>
      </a:lvl1pPr>
      <a:lvl2pPr marL="323850" indent="-134938" algn="l" defTabSz="342900" rtl="0" eaLnBrk="0" fontAlgn="base" hangingPunct="0">
        <a:spcBef>
          <a:spcPct val="0"/>
        </a:spcBef>
        <a:spcAft>
          <a:spcPct val="0"/>
        </a:spcAft>
        <a:buFont typeface="Arial" charset="0"/>
        <a:buChar char="•"/>
        <a:defRPr sz="1300" kern="1200">
          <a:solidFill>
            <a:schemeClr val="tx1"/>
          </a:solidFill>
          <a:latin typeface="+mn-lt"/>
          <a:ea typeface="+mn-ea"/>
          <a:cs typeface="+mn-cs"/>
        </a:defRPr>
      </a:lvl2pPr>
      <a:lvl3pPr marL="458788" indent="-134938" algn="l" defTabSz="342900" rtl="0" eaLnBrk="0" fontAlgn="base" hangingPunct="0">
        <a:spcBef>
          <a:spcPct val="0"/>
        </a:spcBef>
        <a:spcAft>
          <a:spcPct val="0"/>
        </a:spcAft>
        <a:buFont typeface="Arial" charset="0"/>
        <a:buChar char="−"/>
        <a:defRPr sz="1200" kern="1200">
          <a:solidFill>
            <a:schemeClr val="tx1"/>
          </a:solidFill>
          <a:latin typeface="+mn-lt"/>
          <a:ea typeface="+mn-ea"/>
          <a:cs typeface="+mn-cs"/>
        </a:defRPr>
      </a:lvl3pPr>
      <a:lvl4pPr marL="593725" indent="-134938" algn="l" defTabSz="342900" rtl="0" eaLnBrk="0" fontAlgn="base" hangingPunct="0">
        <a:spcBef>
          <a:spcPct val="0"/>
        </a:spcBef>
        <a:spcAft>
          <a:spcPct val="0"/>
        </a:spcAft>
        <a:buFont typeface="Arial" charset="0"/>
        <a:buChar char="•"/>
        <a:defRPr sz="1200" kern="1200">
          <a:solidFill>
            <a:schemeClr val="tx1"/>
          </a:solidFill>
          <a:latin typeface="+mn-lt"/>
          <a:ea typeface="+mn-ea"/>
          <a:cs typeface="+mn-cs"/>
        </a:defRPr>
      </a:lvl4pPr>
      <a:lvl5pPr marL="728663" indent="-134938" algn="l" defTabSz="342900" rtl="0" eaLnBrk="0" fontAlgn="base" hangingPunct="0">
        <a:spcBef>
          <a:spcPct val="0"/>
        </a:spcBef>
        <a:spcAft>
          <a:spcPct val="0"/>
        </a:spcAft>
        <a:buFont typeface="Arial" charset="0"/>
        <a:buChar char="−"/>
        <a:defRPr sz="1100" kern="120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0722" name="FONDO-PATRON-RESEARCH.png" descr="/Volumes/XRAID/Equipo Rojo/EU-OSHA/18-0115 PPT templates update/PNG/FONDO-PATRON-RESEARCH.png"/>
          <p:cNvPicPr>
            <a:picLocks/>
          </p:cNvPicPr>
          <p:nvPr/>
        </p:nvPicPr>
        <p:blipFill>
          <a:blip r:embed="rId3" r:link="rId4"/>
          <a:srcRect/>
          <a:stretch>
            <a:fillRect/>
          </a:stretch>
        </p:blipFill>
        <p:spPr bwMode="auto">
          <a:xfrm>
            <a:off x="0" y="0"/>
            <a:ext cx="9180513" cy="5145088"/>
          </a:xfrm>
          <a:prstGeom prst="rect">
            <a:avLst/>
          </a:prstGeom>
          <a:noFill/>
          <a:ln w="9525">
            <a:noFill/>
            <a:miter lim="800000"/>
            <a:headEnd/>
            <a:tailEnd/>
          </a:ln>
        </p:spPr>
      </p:pic>
      <p:sp>
        <p:nvSpPr>
          <p:cNvPr id="30723" name="Title Placeholder 1"/>
          <p:cNvSpPr>
            <a:spLocks noGrp="1"/>
          </p:cNvSpPr>
          <p:nvPr>
            <p:ph type="title"/>
          </p:nvPr>
        </p:nvSpPr>
        <p:spPr bwMode="auto">
          <a:xfrm>
            <a:off x="449263" y="134938"/>
            <a:ext cx="7561262" cy="3667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endParaRPr lang="en-US"/>
          </a:p>
        </p:txBody>
      </p:sp>
      <p:sp>
        <p:nvSpPr>
          <p:cNvPr id="30724" name="Text Placeholder 2"/>
          <p:cNvSpPr>
            <a:spLocks noGrp="1"/>
          </p:cNvSpPr>
          <p:nvPr>
            <p:ph type="body" idx="1"/>
          </p:nvPr>
        </p:nvSpPr>
        <p:spPr bwMode="auto">
          <a:xfrm>
            <a:off x="449263" y="836613"/>
            <a:ext cx="7561262" cy="36449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9"/>
          <p:cNvSpPr txBox="1">
            <a:spLocks/>
          </p:cNvSpPr>
          <p:nvPr/>
        </p:nvSpPr>
        <p:spPr>
          <a:xfrm>
            <a:off x="8534400" y="4879975"/>
            <a:ext cx="609600" cy="273050"/>
          </a:xfrm>
          <a:prstGeom prst="rect">
            <a:avLst/>
          </a:prstGeom>
        </p:spPr>
        <p:txBody>
          <a:bodyPr lIns="68580" tIns="34290" rIns="68580" bIns="3429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5DDE8084-C61A-436B-B388-2A6C4EA4E4ED}" type="slidenum">
              <a:rPr lang="en-GB" sz="750" smtClean="0"/>
              <a:pPr fontAlgn="auto">
                <a:spcBef>
                  <a:spcPts val="0"/>
                </a:spcBef>
                <a:spcAft>
                  <a:spcPts val="0"/>
                </a:spcAft>
                <a:defRPr/>
              </a:pPr>
              <a:t>‹#›</a:t>
            </a:fld>
            <a:endParaRPr lang="en-GB" sz="750"/>
          </a:p>
        </p:txBody>
      </p:sp>
      <p:sp>
        <p:nvSpPr>
          <p:cNvPr id="11" name="Rectangle 11"/>
          <p:cNvSpPr>
            <a:spLocks noChangeArrowheads="1"/>
          </p:cNvSpPr>
          <p:nvPr/>
        </p:nvSpPr>
        <p:spPr bwMode="auto">
          <a:xfrm>
            <a:off x="2268538" y="4857750"/>
            <a:ext cx="5830887" cy="79375"/>
          </a:xfrm>
          <a:prstGeom prst="rect">
            <a:avLst/>
          </a:prstGeom>
          <a:noFill/>
          <a:ln w="9525">
            <a:noFill/>
            <a:miter lim="800000"/>
            <a:headEnd/>
            <a:tailEnd/>
          </a:ln>
        </p:spPr>
        <p:txBody>
          <a:bodyPr lIns="0" tIns="0" rIns="0" bIns="0"/>
          <a:lstStyle/>
          <a:p>
            <a:pPr algn="r" fontAlgn="auto">
              <a:lnSpc>
                <a:spcPct val="90000"/>
              </a:lnSpc>
              <a:spcBef>
                <a:spcPct val="30000"/>
              </a:spcBef>
              <a:spcAft>
                <a:spcPts val="0"/>
              </a:spcAft>
              <a:buClr>
                <a:srgbClr val="00529F"/>
              </a:buClr>
              <a:defRPr/>
            </a:pPr>
            <a:r>
              <a:rPr lang="ro-RO" sz="675" b="1">
                <a:solidFill>
                  <a:schemeClr val="tx2"/>
                </a:solidFill>
                <a:ea typeface="Arial"/>
                <a:cs typeface="ＭＳ Ｐゴシック" charset="-128"/>
              </a:rPr>
              <a:t>https://osha.europa.eu</a:t>
            </a:r>
          </a:p>
        </p:txBody>
      </p:sp>
      <p:pic>
        <p:nvPicPr>
          <p:cNvPr id="30727" name="Bild 3" descr="111004_EU-OSHA_PPT_Corporate logo_inner slide.png"/>
          <p:cNvPicPr>
            <a:picLocks noChangeAspect="1"/>
          </p:cNvPicPr>
          <p:nvPr/>
        </p:nvPicPr>
        <p:blipFill>
          <a:blip r:embed="rId5"/>
          <a:srcRect/>
          <a:stretch>
            <a:fillRect/>
          </a:stretch>
        </p:blipFill>
        <p:spPr bwMode="auto">
          <a:xfrm>
            <a:off x="442913" y="4705350"/>
            <a:ext cx="815975" cy="23336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868" r:id="rId1"/>
  </p:sldLayoutIdLst>
  <p:txStyles>
    <p:titleStyle>
      <a:lvl1pPr algn="l" defTabSz="342900" rtl="0" eaLnBrk="0" fontAlgn="base" hangingPunct="0">
        <a:spcBef>
          <a:spcPct val="0"/>
        </a:spcBef>
        <a:spcAft>
          <a:spcPct val="0"/>
        </a:spcAft>
        <a:defRPr b="1" kern="1200">
          <a:solidFill>
            <a:schemeClr val="tx2"/>
          </a:solidFill>
          <a:latin typeface="+mj-lt"/>
          <a:ea typeface="Trebuchet MS" pitchFamily="34" charset="0"/>
          <a:cs typeface="Trebuchet MS"/>
        </a:defRPr>
      </a:lvl1pPr>
      <a:lvl2pPr algn="l" defTabSz="342900" rtl="0" eaLnBrk="0" fontAlgn="base" hangingPunct="0">
        <a:spcBef>
          <a:spcPct val="0"/>
        </a:spcBef>
        <a:spcAft>
          <a:spcPct val="0"/>
        </a:spcAft>
        <a:defRPr b="1">
          <a:solidFill>
            <a:schemeClr val="tx2"/>
          </a:solidFill>
          <a:latin typeface="Arial" charset="0"/>
          <a:ea typeface="Trebuchet MS" pitchFamily="34" charset="0"/>
          <a:cs typeface="Trebuchet MS" pitchFamily="34" charset="0"/>
        </a:defRPr>
      </a:lvl2pPr>
      <a:lvl3pPr algn="l" defTabSz="342900" rtl="0" eaLnBrk="0" fontAlgn="base" hangingPunct="0">
        <a:spcBef>
          <a:spcPct val="0"/>
        </a:spcBef>
        <a:spcAft>
          <a:spcPct val="0"/>
        </a:spcAft>
        <a:defRPr b="1">
          <a:solidFill>
            <a:schemeClr val="tx2"/>
          </a:solidFill>
          <a:latin typeface="Arial" charset="0"/>
          <a:ea typeface="Trebuchet MS" pitchFamily="34" charset="0"/>
          <a:cs typeface="Trebuchet MS" pitchFamily="34" charset="0"/>
        </a:defRPr>
      </a:lvl3pPr>
      <a:lvl4pPr algn="l" defTabSz="342900" rtl="0" eaLnBrk="0" fontAlgn="base" hangingPunct="0">
        <a:spcBef>
          <a:spcPct val="0"/>
        </a:spcBef>
        <a:spcAft>
          <a:spcPct val="0"/>
        </a:spcAft>
        <a:defRPr b="1">
          <a:solidFill>
            <a:schemeClr val="tx2"/>
          </a:solidFill>
          <a:latin typeface="Arial" charset="0"/>
          <a:ea typeface="Trebuchet MS" pitchFamily="34" charset="0"/>
          <a:cs typeface="Trebuchet MS" pitchFamily="34" charset="0"/>
        </a:defRPr>
      </a:lvl4pPr>
      <a:lvl5pPr algn="l" defTabSz="342900" rtl="0" eaLnBrk="0" fontAlgn="base" hangingPunct="0">
        <a:spcBef>
          <a:spcPct val="0"/>
        </a:spcBef>
        <a:spcAft>
          <a:spcPct val="0"/>
        </a:spcAft>
        <a:defRPr b="1">
          <a:solidFill>
            <a:schemeClr val="tx2"/>
          </a:solidFill>
          <a:latin typeface="Arial" charset="0"/>
          <a:ea typeface="Trebuchet MS" pitchFamily="34" charset="0"/>
          <a:cs typeface="Trebuchet MS"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8913" indent="-188913" algn="l" defTabSz="342900" rtl="0" eaLnBrk="0" fontAlgn="base" hangingPunct="0">
        <a:spcBef>
          <a:spcPts val="450"/>
        </a:spcBef>
        <a:spcAft>
          <a:spcPct val="0"/>
        </a:spcAft>
        <a:buClr>
          <a:schemeClr val="tx2"/>
        </a:buClr>
        <a:buFont typeface="Wingdings" pitchFamily="2" charset="2"/>
        <a:buChar char="§"/>
        <a:defRPr sz="1300" b="1" kern="1200">
          <a:solidFill>
            <a:schemeClr val="tx2"/>
          </a:solidFill>
          <a:latin typeface="+mn-lt"/>
          <a:ea typeface="+mn-ea"/>
          <a:cs typeface="+mn-cs"/>
        </a:defRPr>
      </a:lvl1pPr>
      <a:lvl2pPr marL="323850" indent="-134938" algn="l" defTabSz="342900" rtl="0" eaLnBrk="0" fontAlgn="base" hangingPunct="0">
        <a:spcBef>
          <a:spcPct val="0"/>
        </a:spcBef>
        <a:spcAft>
          <a:spcPct val="0"/>
        </a:spcAft>
        <a:buFont typeface="Arial" charset="0"/>
        <a:buChar char="•"/>
        <a:defRPr sz="1300" kern="1200">
          <a:solidFill>
            <a:schemeClr val="tx1"/>
          </a:solidFill>
          <a:latin typeface="+mn-lt"/>
          <a:ea typeface="+mn-ea"/>
          <a:cs typeface="+mn-cs"/>
        </a:defRPr>
      </a:lvl2pPr>
      <a:lvl3pPr marL="458788" indent="-134938" algn="l" defTabSz="342900" rtl="0" eaLnBrk="0" fontAlgn="base" hangingPunct="0">
        <a:spcBef>
          <a:spcPct val="0"/>
        </a:spcBef>
        <a:spcAft>
          <a:spcPct val="0"/>
        </a:spcAft>
        <a:buFont typeface="Arial" charset="0"/>
        <a:buChar char="−"/>
        <a:defRPr sz="1200" kern="1200">
          <a:solidFill>
            <a:schemeClr val="tx1"/>
          </a:solidFill>
          <a:latin typeface="+mn-lt"/>
          <a:ea typeface="+mn-ea"/>
          <a:cs typeface="+mn-cs"/>
        </a:defRPr>
      </a:lvl3pPr>
      <a:lvl4pPr marL="593725" indent="-134938" algn="l" defTabSz="342900" rtl="0" eaLnBrk="0" fontAlgn="base" hangingPunct="0">
        <a:spcBef>
          <a:spcPct val="0"/>
        </a:spcBef>
        <a:spcAft>
          <a:spcPct val="0"/>
        </a:spcAft>
        <a:buFont typeface="Arial" charset="0"/>
        <a:buChar char="•"/>
        <a:defRPr sz="1200" kern="1200">
          <a:solidFill>
            <a:schemeClr val="tx1"/>
          </a:solidFill>
          <a:latin typeface="+mn-lt"/>
          <a:ea typeface="+mn-ea"/>
          <a:cs typeface="+mn-cs"/>
        </a:defRPr>
      </a:lvl4pPr>
      <a:lvl5pPr marL="728663" indent="-134938" algn="l" defTabSz="342900" rtl="0" eaLnBrk="0" fontAlgn="base" hangingPunct="0">
        <a:spcBef>
          <a:spcPct val="0"/>
        </a:spcBef>
        <a:spcAft>
          <a:spcPct val="0"/>
        </a:spcAft>
        <a:buFont typeface="Arial" charset="0"/>
        <a:buChar char="−"/>
        <a:defRPr sz="1100" kern="120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3" Type="http://schemas.openxmlformats.org/officeDocument/2006/relationships/hyperlink" Target="https://ec.europa.eu/eurostat/web/products-manuals-and-guidelines/-/ks-ra-07-015" TargetMode="External"/><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osha.europa.eu/en/facts-and-figures/workers-exposure-survey-cancer-risk-factors-europe" TargetMode="External"/><Relationship Id="rId7"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2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hyperlink" Target="http://www.occideas.org/"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commission.europa.eu/strategy-and-policy/priorities-2019-2024/promoting-our-european-way-life/european-health-union/cancer-plan-europe_en" TargetMode="External"/><Relationship Id="rId2" Type="http://schemas.openxmlformats.org/officeDocument/2006/relationships/notesSlide" Target="../notesSlides/notesSlide21.xml"/><Relationship Id="rId1" Type="http://schemas.openxmlformats.org/officeDocument/2006/relationships/slideLayout" Target="../slideLayouts/slideLayout21.xml"/><Relationship Id="rId5" Type="http://schemas.openxmlformats.org/officeDocument/2006/relationships/hyperlink" Target="https://osha.europa.eu/en/themes/dangerous-substances/roadmap-to-carcinogens" TargetMode="External"/><Relationship Id="rId4" Type="http://schemas.openxmlformats.org/officeDocument/2006/relationships/hyperlink" Target="https://osha.europa.eu/en/safety-and-health-legislation/eu-strategic-framework-health-and-safety-work-2021-2027"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7.xml"/><Relationship Id="rId1" Type="http://schemas.openxmlformats.org/officeDocument/2006/relationships/slideLayout" Target="../slideLayouts/slideLayout23.xml"/><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8.xml"/><Relationship Id="rId1" Type="http://schemas.openxmlformats.org/officeDocument/2006/relationships/slideLayout" Target="../slideLayouts/slideLayout23.xm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notesSlide" Target="../notesSlides/notesSlide9.xml"/><Relationship Id="rId1" Type="http://schemas.openxmlformats.org/officeDocument/2006/relationships/slideLayout" Target="../slideLayouts/slideLayout23.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7"/>
          <p:cNvSpPr>
            <a:spLocks noGrp="1"/>
          </p:cNvSpPr>
          <p:nvPr>
            <p:ph type="title"/>
          </p:nvPr>
        </p:nvSpPr>
        <p:spPr>
          <a:xfrm>
            <a:off x="449263" y="2673350"/>
            <a:ext cx="8083550" cy="1074992"/>
          </a:xfrm>
        </p:spPr>
        <p:txBody>
          <a:bodyPr/>
          <a:lstStyle/>
          <a:p>
            <a:pPr algn="ctr" eaLnBrk="1" hangingPunct="1"/>
            <a:r>
              <a:rPr lang="ro-RO">
                <a:cs typeface="Trebuchet MS" pitchFamily="34" charset="0"/>
              </a:rPr>
              <a:t>Sondaj privind expunerea lucrătorilor la factori de risc de cancer</a:t>
            </a:r>
            <a:br>
              <a:rPr lang="ro-RO">
                <a:cs typeface="Trebuchet MS" pitchFamily="34" charset="0"/>
              </a:rPr>
            </a:br>
            <a:r>
              <a:rPr lang="ro-RO" sz="2000">
                <a:cs typeface="Trebuchet MS" pitchFamily="34" charset="0"/>
              </a:rPr>
              <a:t>Descriere și principalele constatări</a:t>
            </a:r>
          </a:p>
        </p:txBody>
      </p:sp>
      <p:sp>
        <p:nvSpPr>
          <p:cNvPr id="9" name="Subtitle 8"/>
          <p:cNvSpPr>
            <a:spLocks noGrp="1"/>
          </p:cNvSpPr>
          <p:nvPr>
            <p:ph type="subTitle" idx="10"/>
          </p:nvPr>
        </p:nvSpPr>
        <p:spPr>
          <a:xfrm>
            <a:off x="449263" y="3755320"/>
            <a:ext cx="7646987" cy="479632"/>
          </a:xfrm>
        </p:spPr>
        <p:txBody>
          <a:bodyPr rtlCol="0">
            <a:normAutofit/>
          </a:bodyPr>
          <a:lstStyle/>
          <a:p>
            <a:pPr algn="r" eaLnBrk="1" fontAlgn="auto" hangingPunct="1">
              <a:spcAft>
                <a:spcPts val="0"/>
              </a:spcAft>
              <a:defRPr/>
            </a:pPr>
            <a:endParaRPr lang="en-GB" dirty="0"/>
          </a:p>
          <a:p>
            <a:pPr algn="r" eaLnBrk="1" fontAlgn="auto" hangingPunct="1">
              <a:spcAft>
                <a:spcPts val="0"/>
              </a:spcAft>
              <a:defRPr/>
            </a:pPr>
            <a:r>
              <a:rPr lang="ro-RO"/>
              <a:t>Noiembrie 2024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le 1"/>
          <p:cNvSpPr>
            <a:spLocks noGrp="1"/>
          </p:cNvSpPr>
          <p:nvPr>
            <p:ph type="title"/>
          </p:nvPr>
        </p:nvSpPr>
        <p:spPr/>
        <p:txBody>
          <a:bodyPr/>
          <a:lstStyle/>
          <a:p>
            <a:pPr eaLnBrk="1" hangingPunct="1"/>
            <a:r>
              <a:rPr lang="ro-RO" sz="2000">
                <a:cs typeface="Trebuchet MS" pitchFamily="34" charset="0"/>
              </a:rPr>
              <a:t>Proporția lucrătorilor expuși, în funcție de gen</a:t>
            </a:r>
          </a:p>
        </p:txBody>
      </p:sp>
      <p:sp>
        <p:nvSpPr>
          <p:cNvPr id="53250" name="TextBox 5"/>
          <p:cNvSpPr txBox="1">
            <a:spLocks noChangeArrowheads="1"/>
          </p:cNvSpPr>
          <p:nvPr/>
        </p:nvSpPr>
        <p:spPr bwMode="auto">
          <a:xfrm>
            <a:off x="1747838" y="750888"/>
            <a:ext cx="5648325" cy="338137"/>
          </a:xfrm>
          <a:prstGeom prst="rect">
            <a:avLst/>
          </a:prstGeom>
          <a:noFill/>
          <a:ln w="9525">
            <a:noFill/>
            <a:miter lim="800000"/>
            <a:headEnd/>
            <a:tailEnd/>
          </a:ln>
        </p:spPr>
        <p:txBody>
          <a:bodyPr>
            <a:spAutoFit/>
          </a:bodyPr>
          <a:lstStyle/>
          <a:p>
            <a:pPr defTabSz="685800"/>
            <a:r>
              <a:rPr lang="ro-RO" sz="1600">
                <a:solidFill>
                  <a:schemeClr val="tx2"/>
                </a:solidFill>
                <a:cs typeface="Times New Roman" pitchFamily="18" charset="0"/>
              </a:rPr>
              <a:t>Cei mai comuni 10 factori de risc de cancer, la orice nivel:</a:t>
            </a:r>
          </a:p>
        </p:txBody>
      </p:sp>
      <p:graphicFrame>
        <p:nvGraphicFramePr>
          <p:cNvPr id="5" name="Content Placeholder 4" descr="Tabel care prezintă expunerile în ultima săptămână de lucru pentru lucrătorii de sex masculin și cei de sex feminin.&#10;56,5 % din lucrători și 36,3 % din lucrătoare expuși/expuse la cel puțin un factor de risc de cancer (din 24).&#10;26,4 % din lucrători și 13,8 % din lucrătoare expuși/expuse la radiații UV solare.&#10;26,1 % din lucrători și 12,3 % din lucrătoare expuși/expuse la emisiile de gaze de eșapament ale motoarelor diesel.&#10;15,8 % din lucrători și 9 % din lucrătoare expuși/expuse la benzen&#10;"/>
          <p:cNvGraphicFramePr>
            <a:graphicFrameLocks/>
          </p:cNvGraphicFramePr>
          <p:nvPr/>
        </p:nvGraphicFramePr>
        <p:xfrm>
          <a:off x="171450" y="1144588"/>
          <a:ext cx="8723897" cy="3384377"/>
        </p:xfrm>
        <a:graphic>
          <a:graphicData uri="http://schemas.openxmlformats.org/drawingml/2006/table">
            <a:tbl>
              <a:tblPr firstRow="1" bandRow="1">
                <a:tableStyleId>{21E4AEA4-8DFA-4A89-87EB-49C32662AFE0}</a:tableStyleId>
              </a:tblPr>
              <a:tblGrid>
                <a:gridCol w="222716">
                  <a:extLst>
                    <a:ext uri="{9D8B030D-6E8A-4147-A177-3AD203B41FA5}">
                      <a16:colId xmlns:a16="http://schemas.microsoft.com/office/drawing/2014/main" val="20000"/>
                    </a:ext>
                  </a:extLst>
                </a:gridCol>
                <a:gridCol w="3756666">
                  <a:extLst>
                    <a:ext uri="{9D8B030D-6E8A-4147-A177-3AD203B41FA5}">
                      <a16:colId xmlns:a16="http://schemas.microsoft.com/office/drawing/2014/main" val="20001"/>
                    </a:ext>
                  </a:extLst>
                </a:gridCol>
                <a:gridCol w="509858">
                  <a:extLst>
                    <a:ext uri="{9D8B030D-6E8A-4147-A177-3AD203B41FA5}">
                      <a16:colId xmlns:a16="http://schemas.microsoft.com/office/drawing/2014/main" val="20002"/>
                    </a:ext>
                  </a:extLst>
                </a:gridCol>
                <a:gridCol w="3770304">
                  <a:extLst>
                    <a:ext uri="{9D8B030D-6E8A-4147-A177-3AD203B41FA5}">
                      <a16:colId xmlns:a16="http://schemas.microsoft.com/office/drawing/2014/main" val="20003"/>
                    </a:ext>
                  </a:extLst>
                </a:gridCol>
                <a:gridCol w="464353">
                  <a:extLst>
                    <a:ext uri="{9D8B030D-6E8A-4147-A177-3AD203B41FA5}">
                      <a16:colId xmlns:a16="http://schemas.microsoft.com/office/drawing/2014/main" val="20004"/>
                    </a:ext>
                  </a:extLst>
                </a:gridCol>
              </a:tblGrid>
              <a:tr h="271185">
                <a:tc>
                  <a:txBody>
                    <a:bodyPr/>
                    <a:lstStyle/>
                    <a:p>
                      <a:pPr algn="l" fontAlgn="b"/>
                      <a:r>
                        <a:rPr lang="ro-RO" sz="1050" b="1" u="none" strike="noStrike">
                          <a:solidFill>
                            <a:srgbClr val="000000"/>
                          </a:solidFill>
                          <a:effectLst/>
                        </a:rPr>
                        <a:t> </a:t>
                      </a:r>
                    </a:p>
                  </a:txBody>
                  <a:tcPr marL="8751" marR="8751" marT="8751" marB="0" anchor="b"/>
                </a:tc>
                <a:tc>
                  <a:txBody>
                    <a:bodyPr/>
                    <a:lstStyle/>
                    <a:p>
                      <a:pPr algn="ctr" fontAlgn="b"/>
                      <a:r>
                        <a:rPr lang="ro-RO" sz="1050" b="1" u="none" strike="noStrike">
                          <a:solidFill>
                            <a:srgbClr val="000000"/>
                          </a:solidFill>
                          <a:effectLst/>
                        </a:rPr>
                        <a:t>Bărbați</a:t>
                      </a:r>
                    </a:p>
                  </a:txBody>
                  <a:tcPr marL="8751" marR="8751" marT="8751" marB="0" anchor="ctr"/>
                </a:tc>
                <a:tc>
                  <a:txBody>
                    <a:bodyPr/>
                    <a:lstStyle/>
                    <a:p>
                      <a:endParaRPr lang="en-GB" sz="1100" dirty="0"/>
                    </a:p>
                  </a:txBody>
                  <a:tcPr marL="8751" marR="8751" marT="8751" marB="0" anchor="ctr"/>
                </a:tc>
                <a:tc>
                  <a:txBody>
                    <a:bodyPr/>
                    <a:lstStyle/>
                    <a:p>
                      <a:pPr algn="ctr" fontAlgn="b"/>
                      <a:r>
                        <a:rPr lang="ro-RO" sz="1050" b="1" u="none" strike="noStrike">
                          <a:solidFill>
                            <a:srgbClr val="000000"/>
                          </a:solidFill>
                          <a:effectLst/>
                        </a:rPr>
                        <a:t>Femei</a:t>
                      </a:r>
                    </a:p>
                  </a:txBody>
                  <a:tcPr marL="8751" marR="8751" marT="8751" marB="0" anchor="ctr"/>
                </a:tc>
                <a:tc>
                  <a:txBody>
                    <a:bodyPr/>
                    <a:lstStyle/>
                    <a:p>
                      <a:endParaRPr lang="en-GB" sz="1100" dirty="0"/>
                    </a:p>
                  </a:txBody>
                  <a:tcPr marL="8751" marR="8751" marT="8751" marB="0" anchor="ctr"/>
                </a:tc>
                <a:extLst>
                  <a:ext uri="{0D108BD9-81ED-4DB2-BD59-A6C34878D82A}">
                    <a16:rowId xmlns:a16="http://schemas.microsoft.com/office/drawing/2014/main" val="10000"/>
                  </a:ext>
                </a:extLst>
              </a:tr>
              <a:tr h="271185">
                <a:tc>
                  <a:txBody>
                    <a:bodyPr/>
                    <a:lstStyle/>
                    <a:p>
                      <a:pPr algn="l" fontAlgn="b"/>
                      <a:r>
                        <a:rPr lang="ro-RO" sz="1050" b="0" u="none" strike="noStrike">
                          <a:solidFill>
                            <a:srgbClr val="000000"/>
                          </a:solidFill>
                          <a:effectLst/>
                        </a:rPr>
                        <a:t> </a:t>
                      </a:r>
                    </a:p>
                  </a:txBody>
                  <a:tcPr marL="8751" marR="8751" marT="8751" marB="0" anchor="ctr"/>
                </a:tc>
                <a:tc>
                  <a:txBody>
                    <a:bodyPr/>
                    <a:lstStyle/>
                    <a:p>
                      <a:pPr algn="l" fontAlgn="b"/>
                      <a:r>
                        <a:rPr lang="ro-RO" sz="1000" b="1" u="none" strike="noStrike">
                          <a:solidFill>
                            <a:srgbClr val="000000"/>
                          </a:solidFill>
                          <a:effectLst/>
                        </a:rPr>
                        <a:t>Expunerea la cel puțin un factor de risc de cancer (din 24)</a:t>
                      </a:r>
                    </a:p>
                  </a:txBody>
                  <a:tcPr marL="36000" marR="8751" marT="8751" marB="0" anchor="ctr"/>
                </a:tc>
                <a:tc>
                  <a:txBody>
                    <a:bodyPr/>
                    <a:lstStyle/>
                    <a:p>
                      <a:pPr algn="ctr" fontAlgn="b"/>
                      <a:r>
                        <a:rPr lang="ro-RO" sz="1000" b="1" u="none" strike="noStrike">
                          <a:solidFill>
                            <a:srgbClr val="000000"/>
                          </a:solidFill>
                          <a:effectLst/>
                        </a:rPr>
                        <a:t>56,5 %</a:t>
                      </a:r>
                    </a:p>
                  </a:txBody>
                  <a:tcPr marL="8751" marR="8751" marT="8751" marB="0" anchor="ctr"/>
                </a:tc>
                <a:tc>
                  <a:txBody>
                    <a:bodyPr/>
                    <a:lstStyle/>
                    <a:p>
                      <a:pPr algn="l" fontAlgn="b"/>
                      <a:r>
                        <a:rPr lang="ro-RO" sz="1000" b="1" u="none" strike="noStrike">
                          <a:solidFill>
                            <a:srgbClr val="000000"/>
                          </a:solidFill>
                          <a:effectLst/>
                        </a:rPr>
                        <a:t>Expunerea la cel puțin un factor de risc de cancer (din 24)</a:t>
                      </a:r>
                    </a:p>
                  </a:txBody>
                  <a:tcPr marL="36000" marR="8751" marT="8751" marB="0" anchor="ctr"/>
                </a:tc>
                <a:tc>
                  <a:txBody>
                    <a:bodyPr/>
                    <a:lstStyle/>
                    <a:p>
                      <a:pPr algn="ctr" fontAlgn="b"/>
                      <a:r>
                        <a:rPr lang="ro-RO" sz="1000" b="1" u="none" strike="noStrike">
                          <a:solidFill>
                            <a:srgbClr val="000000"/>
                          </a:solidFill>
                          <a:effectLst/>
                        </a:rPr>
                        <a:t>36,3 %</a:t>
                      </a:r>
                    </a:p>
                  </a:txBody>
                  <a:tcPr marL="8751" marR="8751" marT="8751" marB="0" anchor="ctr"/>
                </a:tc>
                <a:extLst>
                  <a:ext uri="{0D108BD9-81ED-4DB2-BD59-A6C34878D82A}">
                    <a16:rowId xmlns:a16="http://schemas.microsoft.com/office/drawing/2014/main" val="10001"/>
                  </a:ext>
                </a:extLst>
              </a:tr>
              <a:tr h="304005">
                <a:tc>
                  <a:txBody>
                    <a:bodyPr/>
                    <a:lstStyle/>
                    <a:p>
                      <a:pPr lvl="0" algn="ctr" fontAlgn="b"/>
                      <a:r>
                        <a:rPr lang="ro-RO" sz="1050" b="0" u="none" strike="noStrike">
                          <a:solidFill>
                            <a:srgbClr val="000000"/>
                          </a:solidFill>
                          <a:effectLst/>
                        </a:rPr>
                        <a:t>1</a:t>
                      </a:r>
                    </a:p>
                  </a:txBody>
                  <a:tcPr marL="8751" marR="8751" marT="8751" marB="0" anchor="ctr"/>
                </a:tc>
                <a:tc>
                  <a:txBody>
                    <a:bodyPr/>
                    <a:lstStyle/>
                    <a:p>
                      <a:pPr algn="l" fontAlgn="b"/>
                      <a:r>
                        <a:rPr lang="ro-RO" sz="1050" b="0" u="none" strike="noStrike">
                          <a:solidFill>
                            <a:srgbClr val="000000"/>
                          </a:solidFill>
                          <a:effectLst/>
                        </a:rPr>
                        <a:t>Radiații ultraviolete solare (inclusiv expunere oculară)</a:t>
                      </a:r>
                    </a:p>
                  </a:txBody>
                  <a:tcPr marL="36000" marR="8751" marT="8751" marB="0" anchor="ctr"/>
                </a:tc>
                <a:tc>
                  <a:txBody>
                    <a:bodyPr/>
                    <a:lstStyle/>
                    <a:p>
                      <a:pPr algn="ctr" fontAlgn="b"/>
                      <a:r>
                        <a:rPr lang="ro-RO" sz="1050" b="0" u="none" strike="noStrike">
                          <a:solidFill>
                            <a:srgbClr val="000000"/>
                          </a:solidFill>
                          <a:effectLst/>
                        </a:rPr>
                        <a:t>26,4 %</a:t>
                      </a:r>
                    </a:p>
                  </a:txBody>
                  <a:tcPr marL="8751" marR="8751" marT="8751" marB="0" anchor="ctr"/>
                </a:tc>
                <a:tc>
                  <a:txBody>
                    <a:bodyPr/>
                    <a:lstStyle/>
                    <a:p>
                      <a:pPr algn="l" fontAlgn="b"/>
                      <a:r>
                        <a:rPr lang="ro-RO" sz="1050" b="0" u="none" strike="noStrike">
                          <a:solidFill>
                            <a:srgbClr val="000000"/>
                          </a:solidFill>
                          <a:effectLst/>
                        </a:rPr>
                        <a:t>Radiații ultraviolete solare (inclusiv expunere oculară)</a:t>
                      </a:r>
                    </a:p>
                  </a:txBody>
                  <a:tcPr marL="36000" marR="8751" marT="8751" marB="0" anchor="ctr"/>
                </a:tc>
                <a:tc>
                  <a:txBody>
                    <a:bodyPr/>
                    <a:lstStyle/>
                    <a:p>
                      <a:pPr algn="ctr" fontAlgn="b"/>
                      <a:r>
                        <a:rPr lang="ro-RO" sz="1050" b="0" u="none" strike="noStrike">
                          <a:solidFill>
                            <a:srgbClr val="000000"/>
                          </a:solidFill>
                          <a:effectLst/>
                        </a:rPr>
                        <a:t>13,8 %</a:t>
                      </a:r>
                    </a:p>
                  </a:txBody>
                  <a:tcPr marL="8751" marR="8751" marT="8751" marB="0" anchor="ctr"/>
                </a:tc>
                <a:extLst>
                  <a:ext uri="{0D108BD9-81ED-4DB2-BD59-A6C34878D82A}">
                    <a16:rowId xmlns:a16="http://schemas.microsoft.com/office/drawing/2014/main" val="10002"/>
                  </a:ext>
                </a:extLst>
              </a:tr>
              <a:tr h="375041">
                <a:tc>
                  <a:txBody>
                    <a:bodyPr/>
                    <a:lstStyle/>
                    <a:p>
                      <a:pPr lvl="0" algn="ctr" fontAlgn="b"/>
                      <a:r>
                        <a:rPr lang="ro-RO" sz="1050" b="0" u="none" strike="noStrike">
                          <a:solidFill>
                            <a:srgbClr val="000000"/>
                          </a:solidFill>
                          <a:effectLst/>
                        </a:rPr>
                        <a:t>2</a:t>
                      </a:r>
                    </a:p>
                  </a:txBody>
                  <a:tcPr marL="8751" marR="8751" marT="8751" marB="0" anchor="ctr"/>
                </a:tc>
                <a:tc>
                  <a:txBody>
                    <a:bodyPr/>
                    <a:lstStyle/>
                    <a:p>
                      <a:pPr algn="l" fontAlgn="b"/>
                      <a:r>
                        <a:rPr lang="ro-RO" sz="1050" b="0" u="none" strike="noStrike">
                          <a:solidFill>
                            <a:srgbClr val="000000"/>
                          </a:solidFill>
                          <a:effectLst/>
                        </a:rPr>
                        <a:t>Emisii de gaze de eșapament ale motoarelor diesel</a:t>
                      </a:r>
                    </a:p>
                  </a:txBody>
                  <a:tcPr marL="36000" marR="8751" marT="8751" marB="0" anchor="ctr"/>
                </a:tc>
                <a:tc>
                  <a:txBody>
                    <a:bodyPr/>
                    <a:lstStyle/>
                    <a:p>
                      <a:pPr algn="ctr" fontAlgn="b"/>
                      <a:r>
                        <a:rPr lang="ro-RO" sz="1050" b="0" u="none" strike="noStrike">
                          <a:solidFill>
                            <a:srgbClr val="000000"/>
                          </a:solidFill>
                          <a:effectLst/>
                        </a:rPr>
                        <a:t>26,1 %</a:t>
                      </a:r>
                    </a:p>
                  </a:txBody>
                  <a:tcPr marL="8751" marR="8751" marT="8751" marB="0" anchor="ctr"/>
                </a:tc>
                <a:tc>
                  <a:txBody>
                    <a:bodyPr/>
                    <a:lstStyle/>
                    <a:p>
                      <a:pPr algn="l" fontAlgn="b"/>
                      <a:r>
                        <a:rPr lang="ro-RO" sz="1050" b="0" u="none" strike="noStrike" dirty="0">
                          <a:solidFill>
                            <a:srgbClr val="000000"/>
                          </a:solidFill>
                          <a:effectLst/>
                        </a:rPr>
                        <a:t>Emisii de gaze de eșapament ale motoarelor diesel</a:t>
                      </a:r>
                    </a:p>
                  </a:txBody>
                  <a:tcPr marL="36000" marR="8751" marT="8751" marB="0" anchor="ctr"/>
                </a:tc>
                <a:tc>
                  <a:txBody>
                    <a:bodyPr/>
                    <a:lstStyle/>
                    <a:p>
                      <a:pPr algn="ctr" fontAlgn="b"/>
                      <a:r>
                        <a:rPr lang="ro-RO" sz="1050" b="0" u="none" strike="noStrike">
                          <a:solidFill>
                            <a:srgbClr val="000000"/>
                          </a:solidFill>
                          <a:effectLst/>
                        </a:rPr>
                        <a:t>12,3 %</a:t>
                      </a:r>
                    </a:p>
                  </a:txBody>
                  <a:tcPr marL="8751" marR="8751" marT="8751" marB="0" anchor="ctr"/>
                </a:tc>
                <a:extLst>
                  <a:ext uri="{0D108BD9-81ED-4DB2-BD59-A6C34878D82A}">
                    <a16:rowId xmlns:a16="http://schemas.microsoft.com/office/drawing/2014/main" val="10003"/>
                  </a:ext>
                </a:extLst>
              </a:tr>
              <a:tr h="271185">
                <a:tc>
                  <a:txBody>
                    <a:bodyPr/>
                    <a:lstStyle/>
                    <a:p>
                      <a:pPr lvl="0" algn="ctr" fontAlgn="b"/>
                      <a:r>
                        <a:rPr lang="ro-RO" sz="1050" b="0" u="none" strike="noStrike">
                          <a:solidFill>
                            <a:srgbClr val="000000"/>
                          </a:solidFill>
                          <a:effectLst/>
                        </a:rPr>
                        <a:t>3</a:t>
                      </a:r>
                    </a:p>
                  </a:txBody>
                  <a:tcPr marL="8751" marR="8751" marT="8751" marB="0" anchor="ctr"/>
                </a:tc>
                <a:tc>
                  <a:txBody>
                    <a:bodyPr/>
                    <a:lstStyle/>
                    <a:p>
                      <a:pPr algn="l" fontAlgn="b"/>
                      <a:r>
                        <a:rPr lang="ro-RO" sz="1050" b="0" u="none" strike="noStrike">
                          <a:solidFill>
                            <a:srgbClr val="000000"/>
                          </a:solidFill>
                          <a:effectLst/>
                        </a:rPr>
                        <a:t>Benzen</a:t>
                      </a:r>
                    </a:p>
                  </a:txBody>
                  <a:tcPr marL="36000" marR="8751" marT="8751" marB="0" anchor="ctr"/>
                </a:tc>
                <a:tc>
                  <a:txBody>
                    <a:bodyPr/>
                    <a:lstStyle/>
                    <a:p>
                      <a:pPr algn="ctr" fontAlgn="b"/>
                      <a:r>
                        <a:rPr lang="ro-RO" sz="1050" b="0" u="none" strike="noStrike">
                          <a:solidFill>
                            <a:srgbClr val="000000"/>
                          </a:solidFill>
                          <a:effectLst/>
                        </a:rPr>
                        <a:t>15,8 %</a:t>
                      </a:r>
                    </a:p>
                  </a:txBody>
                  <a:tcPr marL="8751" marR="8751" marT="8751" marB="0" anchor="ctr"/>
                </a:tc>
                <a:tc>
                  <a:txBody>
                    <a:bodyPr/>
                    <a:lstStyle/>
                    <a:p>
                      <a:pPr algn="l" fontAlgn="b"/>
                      <a:r>
                        <a:rPr lang="ro-RO" sz="1050" b="0" u="none" strike="noStrike">
                          <a:solidFill>
                            <a:srgbClr val="000000"/>
                          </a:solidFill>
                          <a:effectLst/>
                        </a:rPr>
                        <a:t>Benzen</a:t>
                      </a:r>
                    </a:p>
                  </a:txBody>
                  <a:tcPr marL="36000" marR="8751" marT="8751" marB="0" anchor="ctr"/>
                </a:tc>
                <a:tc>
                  <a:txBody>
                    <a:bodyPr/>
                    <a:lstStyle/>
                    <a:p>
                      <a:pPr algn="ctr" fontAlgn="b"/>
                      <a:r>
                        <a:rPr lang="ro-RO" sz="1050" b="0" u="none" strike="noStrike">
                          <a:solidFill>
                            <a:srgbClr val="000000"/>
                          </a:solidFill>
                          <a:effectLst/>
                        </a:rPr>
                        <a:t>9,0 %</a:t>
                      </a:r>
                    </a:p>
                  </a:txBody>
                  <a:tcPr marL="8751" marR="8751" marT="8751" marB="0" anchor="ctr"/>
                </a:tc>
                <a:extLst>
                  <a:ext uri="{0D108BD9-81ED-4DB2-BD59-A6C34878D82A}">
                    <a16:rowId xmlns:a16="http://schemas.microsoft.com/office/drawing/2014/main" val="10004"/>
                  </a:ext>
                </a:extLst>
              </a:tr>
              <a:tr h="271185">
                <a:tc>
                  <a:txBody>
                    <a:bodyPr/>
                    <a:lstStyle/>
                    <a:p>
                      <a:pPr lvl="0" algn="ctr" fontAlgn="b"/>
                      <a:r>
                        <a:rPr lang="ro-RO" sz="1050" b="0" u="none" strike="noStrike">
                          <a:solidFill>
                            <a:srgbClr val="000000"/>
                          </a:solidFill>
                          <a:effectLst/>
                        </a:rPr>
                        <a:t>4</a:t>
                      </a:r>
                    </a:p>
                  </a:txBody>
                  <a:tcPr marL="8751" marR="8751" marT="8751" marB="0" anchor="ctr"/>
                </a:tc>
                <a:tc>
                  <a:txBody>
                    <a:bodyPr/>
                    <a:lstStyle/>
                    <a:p>
                      <a:pPr algn="l" fontAlgn="b"/>
                      <a:r>
                        <a:rPr lang="ro-RO" sz="1050" b="0" u="none" strike="noStrike">
                          <a:solidFill>
                            <a:srgbClr val="000000"/>
                          </a:solidFill>
                          <a:effectLst/>
                        </a:rPr>
                        <a:t>Silice cristalină respirabilă</a:t>
                      </a:r>
                    </a:p>
                  </a:txBody>
                  <a:tcPr marL="36000" marR="8751" marT="8751" marB="0" anchor="ctr"/>
                </a:tc>
                <a:tc>
                  <a:txBody>
                    <a:bodyPr/>
                    <a:lstStyle/>
                    <a:p>
                      <a:pPr algn="ctr" fontAlgn="b"/>
                      <a:r>
                        <a:rPr lang="ro-RO" sz="1050" b="0" u="none" strike="noStrike">
                          <a:solidFill>
                            <a:srgbClr val="000000"/>
                          </a:solidFill>
                          <a:effectLst/>
                        </a:rPr>
                        <a:t>12,2 %</a:t>
                      </a:r>
                    </a:p>
                  </a:txBody>
                  <a:tcPr marL="8751" marR="8751" marT="8751" marB="0" anchor="ctr"/>
                </a:tc>
                <a:tc>
                  <a:txBody>
                    <a:bodyPr/>
                    <a:lstStyle/>
                    <a:p>
                      <a:pPr algn="l" fontAlgn="b"/>
                      <a:r>
                        <a:rPr lang="ro-RO" sz="1050" b="0" u="none" strike="noStrike">
                          <a:solidFill>
                            <a:srgbClr val="000000"/>
                          </a:solidFill>
                          <a:effectLst/>
                        </a:rPr>
                        <a:t>Formaldehidă</a:t>
                      </a:r>
                    </a:p>
                  </a:txBody>
                  <a:tcPr marL="36000" marR="8751" marT="8751" marB="0" anchor="ctr"/>
                </a:tc>
                <a:tc>
                  <a:txBody>
                    <a:bodyPr/>
                    <a:lstStyle/>
                    <a:p>
                      <a:pPr algn="ctr" fontAlgn="b"/>
                      <a:r>
                        <a:rPr lang="ro-RO" sz="1050" b="0" u="none" strike="noStrike">
                          <a:solidFill>
                            <a:srgbClr val="000000"/>
                          </a:solidFill>
                          <a:effectLst/>
                        </a:rPr>
                        <a:t>5,7 %</a:t>
                      </a:r>
                    </a:p>
                  </a:txBody>
                  <a:tcPr marL="8751" marR="8751" marT="8751" marB="0" anchor="ctr"/>
                </a:tc>
                <a:extLst>
                  <a:ext uri="{0D108BD9-81ED-4DB2-BD59-A6C34878D82A}">
                    <a16:rowId xmlns:a16="http://schemas.microsoft.com/office/drawing/2014/main" val="10005"/>
                  </a:ext>
                </a:extLst>
              </a:tr>
              <a:tr h="271185">
                <a:tc>
                  <a:txBody>
                    <a:bodyPr/>
                    <a:lstStyle/>
                    <a:p>
                      <a:pPr lvl="0" algn="ctr" fontAlgn="b"/>
                      <a:r>
                        <a:rPr lang="ro-RO" sz="1050" b="0" u="none" strike="noStrike">
                          <a:solidFill>
                            <a:srgbClr val="000000"/>
                          </a:solidFill>
                          <a:effectLst/>
                        </a:rPr>
                        <a:t>5</a:t>
                      </a:r>
                    </a:p>
                  </a:txBody>
                  <a:tcPr marL="8751" marR="8751" marT="8751" marB="0" anchor="ctr"/>
                </a:tc>
                <a:tc>
                  <a:txBody>
                    <a:bodyPr/>
                    <a:lstStyle/>
                    <a:p>
                      <a:pPr algn="l" fontAlgn="b"/>
                      <a:r>
                        <a:rPr lang="ro-RO" sz="1050" b="0" u="none" strike="noStrike">
                          <a:solidFill>
                            <a:srgbClr val="000000"/>
                          </a:solidFill>
                          <a:effectLst/>
                        </a:rPr>
                        <a:t>Crom hexavalent</a:t>
                      </a:r>
                    </a:p>
                  </a:txBody>
                  <a:tcPr marL="36000" marR="8751" marT="8751" marB="0" anchor="ctr"/>
                </a:tc>
                <a:tc>
                  <a:txBody>
                    <a:bodyPr/>
                    <a:lstStyle/>
                    <a:p>
                      <a:pPr algn="ctr" fontAlgn="b"/>
                      <a:r>
                        <a:rPr lang="ro-RO" sz="1050" b="0" u="none" strike="noStrike">
                          <a:solidFill>
                            <a:srgbClr val="000000"/>
                          </a:solidFill>
                          <a:effectLst/>
                        </a:rPr>
                        <a:t>7,1 %</a:t>
                      </a:r>
                    </a:p>
                  </a:txBody>
                  <a:tcPr marL="8751" marR="8751" marT="8751" marB="0" anchor="ctr"/>
                </a:tc>
                <a:tc>
                  <a:txBody>
                    <a:bodyPr/>
                    <a:lstStyle/>
                    <a:p>
                      <a:pPr algn="l" fontAlgn="b"/>
                      <a:r>
                        <a:rPr lang="ro-RO" sz="1050" b="0" u="none" strike="noStrike">
                          <a:solidFill>
                            <a:srgbClr val="000000"/>
                          </a:solidFill>
                          <a:effectLst/>
                        </a:rPr>
                        <a:t>Silice cristalină respirabilă</a:t>
                      </a:r>
                    </a:p>
                  </a:txBody>
                  <a:tcPr marL="36000" marR="8751" marT="8751" marB="0" anchor="ctr"/>
                </a:tc>
                <a:tc>
                  <a:txBody>
                    <a:bodyPr/>
                    <a:lstStyle/>
                    <a:p>
                      <a:pPr algn="ctr" fontAlgn="b"/>
                      <a:r>
                        <a:rPr lang="ro-RO" sz="1050" b="0" u="none" strike="noStrike">
                          <a:solidFill>
                            <a:srgbClr val="000000"/>
                          </a:solidFill>
                          <a:effectLst/>
                        </a:rPr>
                        <a:t>4,0 %</a:t>
                      </a:r>
                    </a:p>
                  </a:txBody>
                  <a:tcPr marL="8751" marR="8751" marT="8751" marB="0" anchor="ctr"/>
                </a:tc>
                <a:extLst>
                  <a:ext uri="{0D108BD9-81ED-4DB2-BD59-A6C34878D82A}">
                    <a16:rowId xmlns:a16="http://schemas.microsoft.com/office/drawing/2014/main" val="10006"/>
                  </a:ext>
                </a:extLst>
              </a:tr>
              <a:tr h="271185">
                <a:tc>
                  <a:txBody>
                    <a:bodyPr/>
                    <a:lstStyle/>
                    <a:p>
                      <a:pPr lvl="0" algn="ctr" fontAlgn="b"/>
                      <a:r>
                        <a:rPr lang="ro-RO" sz="1050" b="0" u="none" strike="noStrike">
                          <a:solidFill>
                            <a:srgbClr val="000000"/>
                          </a:solidFill>
                          <a:effectLst/>
                        </a:rPr>
                        <a:t>6</a:t>
                      </a:r>
                    </a:p>
                  </a:txBody>
                  <a:tcPr marL="8751" marR="8751" marT="8751" marB="0" anchor="ctr"/>
                </a:tc>
                <a:tc>
                  <a:txBody>
                    <a:bodyPr/>
                    <a:lstStyle/>
                    <a:p>
                      <a:pPr algn="l" fontAlgn="b"/>
                      <a:r>
                        <a:rPr lang="ro-RO" sz="1050" b="0" u="none" strike="noStrike">
                          <a:solidFill>
                            <a:srgbClr val="000000"/>
                          </a:solidFill>
                          <a:effectLst/>
                        </a:rPr>
                        <a:t>Formaldehidă</a:t>
                      </a:r>
                    </a:p>
                  </a:txBody>
                  <a:tcPr marL="36000" marR="8751" marT="8751" marB="0" anchor="ctr"/>
                </a:tc>
                <a:tc>
                  <a:txBody>
                    <a:bodyPr/>
                    <a:lstStyle/>
                    <a:p>
                      <a:pPr algn="ctr" fontAlgn="b"/>
                      <a:r>
                        <a:rPr lang="ro-RO" sz="1050" b="0" u="none" strike="noStrike">
                          <a:solidFill>
                            <a:srgbClr val="000000"/>
                          </a:solidFill>
                          <a:effectLst/>
                        </a:rPr>
                        <a:t>6,7 %</a:t>
                      </a:r>
                    </a:p>
                  </a:txBody>
                  <a:tcPr marL="8751" marR="8751" marT="8751" marB="0" anchor="ctr"/>
                </a:tc>
                <a:tc>
                  <a:txBody>
                    <a:bodyPr/>
                    <a:lstStyle/>
                    <a:p>
                      <a:pPr algn="l" fontAlgn="b"/>
                      <a:r>
                        <a:rPr lang="ro-RO" sz="1050" b="0" u="none" strike="noStrike">
                          <a:solidFill>
                            <a:srgbClr val="000000"/>
                          </a:solidFill>
                          <a:effectLst/>
                        </a:rPr>
                        <a:t>Radiații ionizante</a:t>
                      </a:r>
                    </a:p>
                  </a:txBody>
                  <a:tcPr marL="36000" marR="8751" marT="8751" marB="0" anchor="ctr"/>
                </a:tc>
                <a:tc>
                  <a:txBody>
                    <a:bodyPr/>
                    <a:lstStyle/>
                    <a:p>
                      <a:pPr algn="ctr" fontAlgn="b"/>
                      <a:r>
                        <a:rPr lang="ro-RO" sz="1050" b="0" u="none" strike="noStrike">
                          <a:solidFill>
                            <a:srgbClr val="000000"/>
                          </a:solidFill>
                          <a:effectLst/>
                        </a:rPr>
                        <a:t>2,5 %</a:t>
                      </a:r>
                    </a:p>
                  </a:txBody>
                  <a:tcPr marL="8751" marR="8751" marT="8751" marB="0" anchor="ctr"/>
                </a:tc>
                <a:extLst>
                  <a:ext uri="{0D108BD9-81ED-4DB2-BD59-A6C34878D82A}">
                    <a16:rowId xmlns:a16="http://schemas.microsoft.com/office/drawing/2014/main" val="10007"/>
                  </a:ext>
                </a:extLst>
              </a:tr>
              <a:tr h="250269">
                <a:tc>
                  <a:txBody>
                    <a:bodyPr/>
                    <a:lstStyle/>
                    <a:p>
                      <a:pPr lvl="0" algn="ctr" fontAlgn="b"/>
                      <a:r>
                        <a:rPr lang="ro-RO" sz="1050" b="0" u="none" strike="noStrike">
                          <a:solidFill>
                            <a:srgbClr val="000000"/>
                          </a:solidFill>
                          <a:effectLst/>
                        </a:rPr>
                        <a:t>7</a:t>
                      </a:r>
                    </a:p>
                  </a:txBody>
                  <a:tcPr marL="8751" marR="8751" marT="8751" marB="0" anchor="ctr"/>
                </a:tc>
                <a:tc>
                  <a:txBody>
                    <a:bodyPr/>
                    <a:lstStyle/>
                    <a:p>
                      <a:pPr algn="l" fontAlgn="b"/>
                      <a:r>
                        <a:rPr lang="ro-RO" sz="1050" b="0" u="none" strike="noStrike">
                          <a:solidFill>
                            <a:srgbClr val="000000"/>
                          </a:solidFill>
                          <a:effectLst/>
                        </a:rPr>
                        <a:t>Plumb și compuși anorganici</a:t>
                      </a:r>
                    </a:p>
                  </a:txBody>
                  <a:tcPr marL="36000" marR="8751" marT="8751" marB="0" anchor="ctr"/>
                </a:tc>
                <a:tc>
                  <a:txBody>
                    <a:bodyPr/>
                    <a:lstStyle/>
                    <a:p>
                      <a:pPr algn="ctr" fontAlgn="b"/>
                      <a:r>
                        <a:rPr lang="ro-RO" sz="1050" b="0" u="none" strike="noStrike">
                          <a:solidFill>
                            <a:srgbClr val="000000"/>
                          </a:solidFill>
                          <a:effectLst/>
                        </a:rPr>
                        <a:t>5,5 %</a:t>
                      </a:r>
                    </a:p>
                  </a:txBody>
                  <a:tcPr marL="8751" marR="8751" marT="8751" marB="0" anchor="ctr"/>
                </a:tc>
                <a:tc>
                  <a:txBody>
                    <a:bodyPr/>
                    <a:lstStyle/>
                    <a:p>
                      <a:pPr algn="l" fontAlgn="b"/>
                      <a:r>
                        <a:rPr lang="ro-RO" sz="1050" b="0" u="none" strike="noStrike">
                          <a:solidFill>
                            <a:srgbClr val="000000"/>
                          </a:solidFill>
                          <a:effectLst/>
                        </a:rPr>
                        <a:t>Radiații ultraviolete artificiale (inclusiv expunere oculară)</a:t>
                      </a:r>
                    </a:p>
                  </a:txBody>
                  <a:tcPr marL="36000" marR="8751" marT="8751" marB="0" anchor="ctr"/>
                </a:tc>
                <a:tc>
                  <a:txBody>
                    <a:bodyPr/>
                    <a:lstStyle/>
                    <a:p>
                      <a:pPr algn="ctr" fontAlgn="b"/>
                      <a:r>
                        <a:rPr lang="ro-RO" sz="1050" b="0" u="none" strike="noStrike">
                          <a:solidFill>
                            <a:srgbClr val="000000"/>
                          </a:solidFill>
                          <a:effectLst/>
                        </a:rPr>
                        <a:t>2,0 %</a:t>
                      </a:r>
                    </a:p>
                  </a:txBody>
                  <a:tcPr marL="8751" marR="8751" marT="8751" marB="0" anchor="ctr"/>
                </a:tc>
                <a:extLst>
                  <a:ext uri="{0D108BD9-81ED-4DB2-BD59-A6C34878D82A}">
                    <a16:rowId xmlns:a16="http://schemas.microsoft.com/office/drawing/2014/main" val="10008"/>
                  </a:ext>
                </a:extLst>
              </a:tr>
              <a:tr h="271185">
                <a:tc>
                  <a:txBody>
                    <a:bodyPr/>
                    <a:lstStyle/>
                    <a:p>
                      <a:pPr lvl="0" algn="ctr" fontAlgn="b"/>
                      <a:r>
                        <a:rPr lang="ro-RO" sz="1050" b="0" u="none" strike="noStrike">
                          <a:solidFill>
                            <a:srgbClr val="000000"/>
                          </a:solidFill>
                          <a:effectLst/>
                        </a:rPr>
                        <a:t>8</a:t>
                      </a:r>
                    </a:p>
                  </a:txBody>
                  <a:tcPr marL="8751" marR="8751" marT="8751" marB="0" anchor="ctr"/>
                </a:tc>
                <a:tc>
                  <a:txBody>
                    <a:bodyPr/>
                    <a:lstStyle/>
                    <a:p>
                      <a:pPr algn="l" fontAlgn="b"/>
                      <a:r>
                        <a:rPr lang="ro-RO" sz="1050" b="0" u="none" strike="noStrike">
                          <a:solidFill>
                            <a:srgbClr val="000000"/>
                          </a:solidFill>
                          <a:effectLst/>
                        </a:rPr>
                        <a:t>Pulbere de lemn</a:t>
                      </a:r>
                    </a:p>
                  </a:txBody>
                  <a:tcPr marL="36000" marR="8751" marT="8751" marB="0" anchor="ctr"/>
                </a:tc>
                <a:tc>
                  <a:txBody>
                    <a:bodyPr/>
                    <a:lstStyle/>
                    <a:p>
                      <a:pPr algn="ctr" fontAlgn="b"/>
                      <a:r>
                        <a:rPr lang="ro-RO" sz="1050" b="0" u="none" strike="noStrike">
                          <a:solidFill>
                            <a:srgbClr val="000000"/>
                          </a:solidFill>
                          <a:effectLst/>
                        </a:rPr>
                        <a:t>4,5 %</a:t>
                      </a:r>
                    </a:p>
                  </a:txBody>
                  <a:tcPr marL="8751" marR="8751" marT="8751" marB="0" anchor="ctr"/>
                </a:tc>
                <a:tc>
                  <a:txBody>
                    <a:bodyPr/>
                    <a:lstStyle/>
                    <a:p>
                      <a:pPr algn="l" fontAlgn="b"/>
                      <a:r>
                        <a:rPr lang="ro-RO" sz="1050" b="0" u="none" strike="noStrike">
                          <a:solidFill>
                            <a:srgbClr val="000000"/>
                          </a:solidFill>
                          <a:effectLst/>
                        </a:rPr>
                        <a:t>Crom hexavalent</a:t>
                      </a:r>
                    </a:p>
                  </a:txBody>
                  <a:tcPr marL="36000" marR="8751" marT="8751" marB="0" anchor="ctr"/>
                </a:tc>
                <a:tc>
                  <a:txBody>
                    <a:bodyPr/>
                    <a:lstStyle/>
                    <a:p>
                      <a:pPr algn="ctr" fontAlgn="b"/>
                      <a:r>
                        <a:rPr lang="ro-RO" sz="1050" b="0" u="none" strike="noStrike">
                          <a:solidFill>
                            <a:srgbClr val="000000"/>
                          </a:solidFill>
                          <a:effectLst/>
                        </a:rPr>
                        <a:t>1,9 %</a:t>
                      </a:r>
                    </a:p>
                  </a:txBody>
                  <a:tcPr marL="8751" marR="8751" marT="8751" marB="0" anchor="ctr"/>
                </a:tc>
                <a:extLst>
                  <a:ext uri="{0D108BD9-81ED-4DB2-BD59-A6C34878D82A}">
                    <a16:rowId xmlns:a16="http://schemas.microsoft.com/office/drawing/2014/main" val="10009"/>
                  </a:ext>
                </a:extLst>
              </a:tr>
              <a:tr h="285582">
                <a:tc>
                  <a:txBody>
                    <a:bodyPr/>
                    <a:lstStyle/>
                    <a:p>
                      <a:pPr lvl="0" algn="ctr" fontAlgn="b"/>
                      <a:r>
                        <a:rPr lang="ro-RO" sz="1050" b="0" u="none" strike="noStrike">
                          <a:solidFill>
                            <a:srgbClr val="000000"/>
                          </a:solidFill>
                          <a:effectLst/>
                        </a:rPr>
                        <a:t>9</a:t>
                      </a:r>
                    </a:p>
                  </a:txBody>
                  <a:tcPr marL="8751" marR="8751" marT="8751" marB="0" anchor="ctr"/>
                </a:tc>
                <a:tc>
                  <a:txBody>
                    <a:bodyPr/>
                    <a:lstStyle/>
                    <a:p>
                      <a:pPr algn="l" fontAlgn="b"/>
                      <a:r>
                        <a:rPr lang="ro-RO" sz="1050" b="0" u="none" strike="noStrike">
                          <a:solidFill>
                            <a:srgbClr val="000000"/>
                          </a:solidFill>
                          <a:effectLst/>
                        </a:rPr>
                        <a:t>Radiații ultraviolete artificiale (inclusiv expunere oculară)</a:t>
                      </a:r>
                    </a:p>
                  </a:txBody>
                  <a:tcPr marL="36000" marR="8751" marT="8751" marB="0" anchor="ctr"/>
                </a:tc>
                <a:tc>
                  <a:txBody>
                    <a:bodyPr/>
                    <a:lstStyle/>
                    <a:p>
                      <a:pPr algn="ctr" fontAlgn="b"/>
                      <a:r>
                        <a:rPr lang="ro-RO" sz="1050" b="0" u="none" strike="noStrike">
                          <a:solidFill>
                            <a:srgbClr val="000000"/>
                          </a:solidFill>
                          <a:effectLst/>
                        </a:rPr>
                        <a:t>3,7 %</a:t>
                      </a:r>
                    </a:p>
                  </a:txBody>
                  <a:tcPr marL="8751" marR="8751" marT="8751" marB="0" anchor="ctr"/>
                </a:tc>
                <a:tc>
                  <a:txBody>
                    <a:bodyPr/>
                    <a:lstStyle/>
                    <a:p>
                      <a:pPr algn="l" fontAlgn="b"/>
                      <a:r>
                        <a:rPr lang="ro-RO" sz="1050" b="0" u="none" strike="noStrike">
                          <a:solidFill>
                            <a:srgbClr val="000000"/>
                          </a:solidFill>
                          <a:effectLst/>
                        </a:rPr>
                        <a:t>Plumb și compuși anorganici</a:t>
                      </a:r>
                    </a:p>
                  </a:txBody>
                  <a:tcPr marL="36000" marR="8751" marT="8751" marB="0" anchor="ctr"/>
                </a:tc>
                <a:tc>
                  <a:txBody>
                    <a:bodyPr/>
                    <a:lstStyle/>
                    <a:p>
                      <a:pPr algn="ctr" fontAlgn="b"/>
                      <a:r>
                        <a:rPr lang="ro-RO" sz="1050" b="0" u="none" strike="noStrike">
                          <a:solidFill>
                            <a:srgbClr val="000000"/>
                          </a:solidFill>
                          <a:effectLst/>
                        </a:rPr>
                        <a:t>1,7 %</a:t>
                      </a:r>
                    </a:p>
                  </a:txBody>
                  <a:tcPr marL="8751" marR="8751" marT="8751" marB="0" anchor="ctr"/>
                </a:tc>
                <a:extLst>
                  <a:ext uri="{0D108BD9-81ED-4DB2-BD59-A6C34878D82A}">
                    <a16:rowId xmlns:a16="http://schemas.microsoft.com/office/drawing/2014/main" val="10010"/>
                  </a:ext>
                </a:extLst>
              </a:tr>
              <a:tr h="271185">
                <a:tc>
                  <a:txBody>
                    <a:bodyPr/>
                    <a:lstStyle/>
                    <a:p>
                      <a:pPr lvl="0" algn="ctr" fontAlgn="b"/>
                      <a:r>
                        <a:rPr lang="ro-RO" sz="1050" b="0" u="none" strike="noStrike">
                          <a:solidFill>
                            <a:srgbClr val="000000"/>
                          </a:solidFill>
                          <a:effectLst/>
                        </a:rPr>
                        <a:t>10</a:t>
                      </a:r>
                    </a:p>
                  </a:txBody>
                  <a:tcPr marL="8751" marR="8751" marT="8751" marB="0" anchor="ctr"/>
                </a:tc>
                <a:tc>
                  <a:txBody>
                    <a:bodyPr/>
                    <a:lstStyle/>
                    <a:p>
                      <a:pPr algn="l" fontAlgn="b"/>
                      <a:r>
                        <a:rPr lang="ro-RO" sz="1050" b="0" u="none" strike="noStrike">
                          <a:solidFill>
                            <a:srgbClr val="000000"/>
                          </a:solidFill>
                          <a:effectLst/>
                        </a:rPr>
                        <a:t>Nichel</a:t>
                      </a:r>
                    </a:p>
                  </a:txBody>
                  <a:tcPr marL="36000" marR="8751" marT="8751" marB="0" anchor="ctr"/>
                </a:tc>
                <a:tc>
                  <a:txBody>
                    <a:bodyPr/>
                    <a:lstStyle/>
                    <a:p>
                      <a:pPr algn="ctr" fontAlgn="b"/>
                      <a:r>
                        <a:rPr lang="ro-RO" sz="1050" b="0" u="none" strike="noStrike">
                          <a:solidFill>
                            <a:srgbClr val="000000"/>
                          </a:solidFill>
                          <a:effectLst/>
                        </a:rPr>
                        <a:t>3,2 %</a:t>
                      </a:r>
                    </a:p>
                  </a:txBody>
                  <a:tcPr marL="8751" marR="8751" marT="8751" marB="0" anchor="ctr"/>
                </a:tc>
                <a:tc>
                  <a:txBody>
                    <a:bodyPr/>
                    <a:lstStyle/>
                    <a:p>
                      <a:pPr algn="l" fontAlgn="b"/>
                      <a:r>
                        <a:rPr lang="ro-RO" sz="1050" b="0" u="none" strike="noStrike">
                          <a:solidFill>
                            <a:srgbClr val="000000"/>
                          </a:solidFill>
                          <a:effectLst/>
                        </a:rPr>
                        <a:t>Oxid de etilenă</a:t>
                      </a:r>
                    </a:p>
                  </a:txBody>
                  <a:tcPr marL="36000" marR="8751" marT="8751" marB="0" anchor="ctr"/>
                </a:tc>
                <a:tc>
                  <a:txBody>
                    <a:bodyPr/>
                    <a:lstStyle/>
                    <a:p>
                      <a:pPr algn="ctr" fontAlgn="b"/>
                      <a:r>
                        <a:rPr lang="ro-RO" sz="1050" b="0" u="none" strike="noStrike" dirty="0">
                          <a:solidFill>
                            <a:srgbClr val="000000"/>
                          </a:solidFill>
                          <a:effectLst/>
                        </a:rPr>
                        <a:t>1,6 %</a:t>
                      </a:r>
                    </a:p>
                  </a:txBody>
                  <a:tcPr marL="8751" marR="8751" marT="8751" marB="0" anchor="ctr"/>
                </a:tc>
                <a:extLst>
                  <a:ext uri="{0D108BD9-81ED-4DB2-BD59-A6C34878D82A}">
                    <a16:rowId xmlns:a16="http://schemas.microsoft.com/office/drawing/2014/main" val="10011"/>
                  </a:ext>
                </a:extLst>
              </a:tr>
            </a:tbl>
          </a:graphicData>
        </a:graphic>
      </p:graphicFrame>
      <p:sp>
        <p:nvSpPr>
          <p:cNvPr id="53331" name="TextBox 6"/>
          <p:cNvSpPr txBox="1">
            <a:spLocks noChangeArrowheads="1"/>
          </p:cNvSpPr>
          <p:nvPr/>
        </p:nvSpPr>
        <p:spPr bwMode="auto">
          <a:xfrm>
            <a:off x="1858963" y="4587875"/>
            <a:ext cx="7035800" cy="400050"/>
          </a:xfrm>
          <a:prstGeom prst="rect">
            <a:avLst/>
          </a:prstGeom>
          <a:noFill/>
          <a:ln w="9525">
            <a:noFill/>
            <a:miter lim="800000"/>
            <a:headEnd/>
            <a:tailEnd/>
          </a:ln>
        </p:spPr>
        <p:txBody>
          <a:bodyPr>
            <a:spAutoFit/>
          </a:bodyPr>
          <a:lstStyle/>
          <a:p>
            <a:r>
              <a:rPr lang="ro-RO" sz="1000">
                <a:ea typeface="Arial" charset="0"/>
                <a:cs typeface="Times New Roman" pitchFamily="18" charset="0"/>
              </a:rPr>
              <a:t>Sursa: Sondajul privind expunerea lucrătorilor 2023, EU-OSHA; populația de referință: toți lucrătorii din</a:t>
            </a:r>
            <a:br>
              <a:rPr lang="ro-RO" sz="1000">
                <a:ea typeface="Arial" charset="0"/>
                <a:cs typeface="Times New Roman" pitchFamily="18" charset="0"/>
              </a:rPr>
            </a:br>
            <a:r>
              <a:rPr lang="ro-RO" sz="1000">
                <a:ea typeface="Arial" charset="0"/>
                <a:cs typeface="Times New Roman" pitchFamily="18" charset="0"/>
              </a:rPr>
              <a:t>Germania, Spania, Finlanda, Franța, Ungaria și Irlanda.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itle 1"/>
          <p:cNvSpPr>
            <a:spLocks noGrp="1"/>
          </p:cNvSpPr>
          <p:nvPr>
            <p:ph type="title"/>
          </p:nvPr>
        </p:nvSpPr>
        <p:spPr>
          <a:xfrm>
            <a:off x="449263" y="134938"/>
            <a:ext cx="7840662" cy="366712"/>
          </a:xfrm>
        </p:spPr>
        <p:txBody>
          <a:bodyPr/>
          <a:lstStyle/>
          <a:p>
            <a:pPr eaLnBrk="1" hangingPunct="1"/>
            <a:r>
              <a:rPr lang="ro-RO" sz="2000">
                <a:cs typeface="Trebuchet MS" pitchFamily="34" charset="0"/>
              </a:rPr>
              <a:t>Proporția lucrătorilor expuși, în funcție de categoria de vârstă</a:t>
            </a:r>
          </a:p>
        </p:txBody>
      </p:sp>
      <p:graphicFrame>
        <p:nvGraphicFramePr>
          <p:cNvPr id="7" name="Content Placeholder 10" descr="Grafic care prezintă expunerea profesională la unul și la cinci sau mai mulți dintre cei 24 de factori de risc de cancer, în funcție de grupa de vârstă.&#10;2,5 % din lucrătorii cu vârsta cuprinsă între 18 și 25 de ani expuși la cinci sau mai mulți factori de risc de cancer.&#10;44,7 % din lucrătorii cu vârsta cuprinsă între 18 și 25 de ani expuși la cel puțin un factor de risc de cancer, de orice nivel.&#10;3,8 % din lucrătorii cu vârsta cuprinsă între 25 și 34 de ani expuși la cinci sau mai mulți factori de risc de cancer.&#10;46,5 % din lucrătorii cu vârsta cuprinsă între 25 și 34 de ani expuși la cel puțin un factor de risc de cancer, de orice nivel.&#10;3,6 % din lucrătorii cu vârsta cuprinsă între 35 și 44 de ani expuși la cinci sau mai mulți factori de risc de cancer.&#10;47,3 % din lucrătorii cu vârsta cuprinsă între 35 și 44 de ani expuși la cel puțin un factor de risc de cancer, de orice nivel.&#10;3,3 % din lucrătorii cu vârsta cuprinsă între 45 și 54 de ani expuși la cinci sau mai mulți factori de risc de cancer.&#10;48,4 % din lucrătorii cu vârsta cuprinsă între 45 și 54 de ani expuși la cel puțin un factor de risc de cancer, de orice nivel.&#10;3,2 % din lucrătorii cu vârsta cuprinsă între 55 și 64 de ani expuși la cinci sau mai mulți factori de risc de cancer.&#10;47,8 % din lucrătorii cu vârsta cuprinsă între 55 și 64 de ani expuși la cel puțin un factor de risc de cancer, de orice nivel.&#10;2,8 % din lucrătorii cu vârsta cuprinsă între 65 și 74 de ani expuși la cinci sau mai mulți factori de risc de cancer.&#10;53,8 % din lucrătorii cu vârsta cuprinsă între 65 și 74 de ani expuși la cel puțin un factor de risc de cancer, de orice nivel.&#10;3,4 % din numărul total de lucrători expuși la cinci sau mai mulți factori de risc de cancer.&#10;47,3 % din numărul total de lucrători expuși la cel puțin un factor de risc de cancer, de orice nivel."/>
          <p:cNvGraphicFramePr>
            <a:graphicFrameLocks noGrp="1"/>
          </p:cNvGraphicFramePr>
          <p:nvPr>
            <p:ph sz="half" idx="1"/>
            <p:extLst>
              <p:ext uri="{D42A27DB-BD31-4B8C-83A1-F6EECF244321}">
                <p14:modId xmlns:p14="http://schemas.microsoft.com/office/powerpoint/2010/main" val="830576874"/>
              </p:ext>
            </p:extLst>
          </p:nvPr>
        </p:nvGraphicFramePr>
        <p:xfrm>
          <a:off x="450001" y="749300"/>
          <a:ext cx="7561262" cy="3644900"/>
        </p:xfrm>
        <a:graphic>
          <a:graphicData uri="http://schemas.openxmlformats.org/drawingml/2006/chart">
            <c:chart xmlns:c="http://schemas.openxmlformats.org/drawingml/2006/chart" xmlns:r="http://schemas.openxmlformats.org/officeDocument/2006/relationships" r:id="rId3"/>
          </a:graphicData>
        </a:graphic>
      </p:graphicFrame>
      <p:sp>
        <p:nvSpPr>
          <p:cNvPr id="55298" name="TextBox 2"/>
          <p:cNvSpPr txBox="1">
            <a:spLocks noChangeArrowheads="1"/>
          </p:cNvSpPr>
          <p:nvPr/>
        </p:nvSpPr>
        <p:spPr bwMode="auto">
          <a:xfrm>
            <a:off x="1363663" y="4416425"/>
            <a:ext cx="6926262" cy="400050"/>
          </a:xfrm>
          <a:prstGeom prst="rect">
            <a:avLst/>
          </a:prstGeom>
          <a:noFill/>
          <a:ln w="9525">
            <a:noFill/>
            <a:miter lim="800000"/>
            <a:headEnd/>
            <a:tailEnd/>
          </a:ln>
        </p:spPr>
        <p:txBody>
          <a:bodyPr>
            <a:spAutoFit/>
          </a:bodyPr>
          <a:lstStyle/>
          <a:p>
            <a:r>
              <a:rPr lang="ro-RO" sz="1000">
                <a:ea typeface="Arial" charset="0"/>
                <a:cs typeface="Times New Roman" pitchFamily="18" charset="0"/>
              </a:rPr>
              <a:t>Sursa: Sondajul privind expunerea lucrătorilor 2023, EU-OSHA; populația de referință: toți lucrătorii din Germania, Spania, Finlanda, Franța, Ungaria și Irlanda, cu excepția lucrătorilor cu vârsta sub 18 ani și peste 74 de ani.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p:cNvSpPr>
            <a:spLocks noGrp="1"/>
          </p:cNvSpPr>
          <p:nvPr>
            <p:ph type="title"/>
          </p:nvPr>
        </p:nvSpPr>
        <p:spPr/>
        <p:txBody>
          <a:bodyPr/>
          <a:lstStyle/>
          <a:p>
            <a:pPr eaLnBrk="1" hangingPunct="1"/>
            <a:r>
              <a:rPr lang="ro-RO" sz="2000">
                <a:cs typeface="Trebuchet MS" pitchFamily="34" charset="0"/>
              </a:rPr>
              <a:t>Proporția lucrătorilor expuși, în funcție de țară</a:t>
            </a:r>
          </a:p>
        </p:txBody>
      </p:sp>
      <p:sp>
        <p:nvSpPr>
          <p:cNvPr id="57346" name="TextBox 5"/>
          <p:cNvSpPr txBox="1">
            <a:spLocks noChangeArrowheads="1"/>
          </p:cNvSpPr>
          <p:nvPr/>
        </p:nvSpPr>
        <p:spPr bwMode="auto">
          <a:xfrm>
            <a:off x="611188" y="692150"/>
            <a:ext cx="7723187" cy="338138"/>
          </a:xfrm>
          <a:prstGeom prst="rect">
            <a:avLst/>
          </a:prstGeom>
          <a:noFill/>
          <a:ln w="9525">
            <a:noFill/>
            <a:miter lim="800000"/>
            <a:headEnd/>
            <a:tailEnd/>
          </a:ln>
        </p:spPr>
        <p:txBody>
          <a:bodyPr>
            <a:spAutoFit/>
          </a:bodyPr>
          <a:lstStyle/>
          <a:p>
            <a:pPr defTabSz="685800"/>
            <a:r>
              <a:rPr lang="ro-RO" sz="1600">
                <a:solidFill>
                  <a:schemeClr val="tx2"/>
                </a:solidFill>
                <a:cs typeface="Times New Roman" pitchFamily="18" charset="0"/>
              </a:rPr>
              <a:t>Cei mai comuni 10 factori de risc de cancer, la orice nivel, pentru toți lucrătorii:</a:t>
            </a:r>
          </a:p>
        </p:txBody>
      </p:sp>
      <p:graphicFrame>
        <p:nvGraphicFramePr>
          <p:cNvPr id="4" name="Content Placeholder 3" descr="Tabel care prezintă expunerile din ultima săptămână de lucru pentru toți lucrătorii și pentru lucrătorii din fiecare dintre țările acoperite de sondaj: Germania, Spania, Finlanda, Franța, Ungaria și Irlanda."/>
          <p:cNvGraphicFramePr>
            <a:graphicFrameLocks noGrp="1"/>
          </p:cNvGraphicFramePr>
          <p:nvPr>
            <p:ph sz="half" idx="1"/>
            <p:extLst>
              <p:ext uri="{D42A27DB-BD31-4B8C-83A1-F6EECF244321}">
                <p14:modId xmlns:p14="http://schemas.microsoft.com/office/powerpoint/2010/main" val="3623498068"/>
              </p:ext>
            </p:extLst>
          </p:nvPr>
        </p:nvGraphicFramePr>
        <p:xfrm>
          <a:off x="449263" y="1131888"/>
          <a:ext cx="8083176" cy="3188179"/>
        </p:xfrm>
        <a:graphic>
          <a:graphicData uri="http://schemas.openxmlformats.org/drawingml/2006/table">
            <a:tbl>
              <a:tblPr firstRow="1" bandRow="1">
                <a:tableStyleId>{5C22544A-7EE6-4342-B048-85BDC9FD1C3A}</a:tableStyleId>
              </a:tblPr>
              <a:tblGrid>
                <a:gridCol w="3202766">
                  <a:extLst>
                    <a:ext uri="{9D8B030D-6E8A-4147-A177-3AD203B41FA5}">
                      <a16:colId xmlns:a16="http://schemas.microsoft.com/office/drawing/2014/main" val="20000"/>
                    </a:ext>
                  </a:extLst>
                </a:gridCol>
                <a:gridCol w="691853">
                  <a:extLst>
                    <a:ext uri="{9D8B030D-6E8A-4147-A177-3AD203B41FA5}">
                      <a16:colId xmlns:a16="http://schemas.microsoft.com/office/drawing/2014/main" val="20001"/>
                    </a:ext>
                  </a:extLst>
                </a:gridCol>
                <a:gridCol w="661351">
                  <a:extLst>
                    <a:ext uri="{9D8B030D-6E8A-4147-A177-3AD203B41FA5}">
                      <a16:colId xmlns:a16="http://schemas.microsoft.com/office/drawing/2014/main" val="20002"/>
                    </a:ext>
                  </a:extLst>
                </a:gridCol>
                <a:gridCol w="625554">
                  <a:extLst>
                    <a:ext uri="{9D8B030D-6E8A-4147-A177-3AD203B41FA5}">
                      <a16:colId xmlns:a16="http://schemas.microsoft.com/office/drawing/2014/main" val="20003"/>
                    </a:ext>
                  </a:extLst>
                </a:gridCol>
                <a:gridCol w="690870">
                  <a:extLst>
                    <a:ext uri="{9D8B030D-6E8A-4147-A177-3AD203B41FA5}">
                      <a16:colId xmlns:a16="http://schemas.microsoft.com/office/drawing/2014/main" val="20004"/>
                    </a:ext>
                  </a:extLst>
                </a:gridCol>
                <a:gridCol w="690870">
                  <a:extLst>
                    <a:ext uri="{9D8B030D-6E8A-4147-A177-3AD203B41FA5}">
                      <a16:colId xmlns:a16="http://schemas.microsoft.com/office/drawing/2014/main" val="20005"/>
                    </a:ext>
                  </a:extLst>
                </a:gridCol>
                <a:gridCol w="759956">
                  <a:extLst>
                    <a:ext uri="{9D8B030D-6E8A-4147-A177-3AD203B41FA5}">
                      <a16:colId xmlns:a16="http://schemas.microsoft.com/office/drawing/2014/main" val="20006"/>
                    </a:ext>
                  </a:extLst>
                </a:gridCol>
                <a:gridCol w="759956">
                  <a:extLst>
                    <a:ext uri="{9D8B030D-6E8A-4147-A177-3AD203B41FA5}">
                      <a16:colId xmlns:a16="http://schemas.microsoft.com/office/drawing/2014/main" val="20007"/>
                    </a:ext>
                  </a:extLst>
                </a:gridCol>
              </a:tblGrid>
              <a:tr h="471670">
                <a:tc>
                  <a:txBody>
                    <a:bodyPr/>
                    <a:lstStyle/>
                    <a:p>
                      <a:pPr algn="l" rtl="0" fontAlgn="b"/>
                      <a:endParaRPr lang="en-GB" sz="1000" b="0" i="0" u="none" strike="noStrike" dirty="0">
                        <a:solidFill>
                          <a:srgbClr val="000000"/>
                        </a:solidFill>
                        <a:effectLst/>
                        <a:latin typeface="+mn-lt"/>
                      </a:endParaRPr>
                    </a:p>
                  </a:txBody>
                  <a:tcPr marL="6759" marR="6759" marT="6759" marB="0" anchor="b"/>
                </a:tc>
                <a:tc>
                  <a:txBody>
                    <a:bodyPr/>
                    <a:lstStyle/>
                    <a:p>
                      <a:pPr algn="ctr" fontAlgn="b"/>
                      <a:r>
                        <a:rPr lang="ro-RO" sz="1000" u="none" strike="noStrike">
                          <a:effectLst/>
                          <a:latin typeface="+mn-lt"/>
                        </a:rPr>
                        <a:t>Toate țările</a:t>
                      </a:r>
                    </a:p>
                  </a:txBody>
                  <a:tcPr marL="6759" marR="6759" marT="6759" marB="0" anchor="ctr"/>
                </a:tc>
                <a:tc>
                  <a:txBody>
                    <a:bodyPr/>
                    <a:lstStyle/>
                    <a:p>
                      <a:pPr algn="ctr" fontAlgn="b"/>
                      <a:r>
                        <a:rPr lang="ro-RO" sz="1000" u="none" strike="noStrike">
                          <a:effectLst/>
                          <a:latin typeface="+mn-lt"/>
                        </a:rPr>
                        <a:t>Germania</a:t>
                      </a:r>
                    </a:p>
                  </a:txBody>
                  <a:tcPr marL="6759" marR="6759" marT="6759" marB="0" anchor="ctr"/>
                </a:tc>
                <a:tc>
                  <a:txBody>
                    <a:bodyPr/>
                    <a:lstStyle/>
                    <a:p>
                      <a:pPr algn="ctr" fontAlgn="b"/>
                      <a:r>
                        <a:rPr lang="ro-RO" sz="1000" u="none" strike="noStrike">
                          <a:effectLst/>
                          <a:latin typeface="+mn-lt"/>
                        </a:rPr>
                        <a:t>Spania</a:t>
                      </a:r>
                    </a:p>
                  </a:txBody>
                  <a:tcPr marL="6759" marR="6759" marT="6759" marB="0" anchor="ctr"/>
                </a:tc>
                <a:tc>
                  <a:txBody>
                    <a:bodyPr/>
                    <a:lstStyle/>
                    <a:p>
                      <a:pPr algn="ctr" fontAlgn="b"/>
                      <a:r>
                        <a:rPr lang="ro-RO" sz="1000" u="none" strike="noStrike">
                          <a:effectLst/>
                          <a:latin typeface="+mn-lt"/>
                        </a:rPr>
                        <a:t>Finlanda</a:t>
                      </a:r>
                    </a:p>
                  </a:txBody>
                  <a:tcPr marL="6759" marR="6759" marT="6759" marB="0" anchor="ctr"/>
                </a:tc>
                <a:tc>
                  <a:txBody>
                    <a:bodyPr/>
                    <a:lstStyle/>
                    <a:p>
                      <a:pPr algn="ctr" fontAlgn="b"/>
                      <a:r>
                        <a:rPr lang="ro-RO" sz="1000" u="none" strike="noStrike">
                          <a:effectLst/>
                          <a:latin typeface="+mn-lt"/>
                        </a:rPr>
                        <a:t>Franța</a:t>
                      </a:r>
                    </a:p>
                  </a:txBody>
                  <a:tcPr marL="6759" marR="6759" marT="6759" marB="0" anchor="ctr"/>
                </a:tc>
                <a:tc>
                  <a:txBody>
                    <a:bodyPr/>
                    <a:lstStyle/>
                    <a:p>
                      <a:pPr algn="ctr" fontAlgn="b"/>
                      <a:r>
                        <a:rPr lang="ro-RO" sz="1000" u="none" strike="noStrike">
                          <a:effectLst/>
                          <a:latin typeface="+mn-lt"/>
                        </a:rPr>
                        <a:t>Ungaria</a:t>
                      </a:r>
                    </a:p>
                  </a:txBody>
                  <a:tcPr marL="6759" marR="6759" marT="6759" marB="0" anchor="ctr"/>
                </a:tc>
                <a:tc>
                  <a:txBody>
                    <a:bodyPr/>
                    <a:lstStyle/>
                    <a:p>
                      <a:pPr algn="ctr" fontAlgn="b"/>
                      <a:r>
                        <a:rPr lang="ro-RO" sz="1000" u="none" strike="noStrike">
                          <a:effectLst/>
                          <a:latin typeface="+mn-lt"/>
                        </a:rPr>
                        <a:t>Irlanda</a:t>
                      </a:r>
                    </a:p>
                  </a:txBody>
                  <a:tcPr marL="6759" marR="6759" marT="6759" marB="0" anchor="ctr"/>
                </a:tc>
                <a:extLst>
                  <a:ext uri="{0D108BD9-81ED-4DB2-BD59-A6C34878D82A}">
                    <a16:rowId xmlns:a16="http://schemas.microsoft.com/office/drawing/2014/main" val="10000"/>
                  </a:ext>
                </a:extLst>
              </a:tr>
              <a:tr h="240495">
                <a:tc>
                  <a:txBody>
                    <a:bodyPr/>
                    <a:lstStyle/>
                    <a:p>
                      <a:pPr algn="l" fontAlgn="b"/>
                      <a:r>
                        <a:rPr lang="ro-RO" sz="1000" b="1" u="none" strike="noStrike">
                          <a:effectLst/>
                          <a:latin typeface="+mn-lt"/>
                        </a:rPr>
                        <a:t>Expunerea la cel puțin un factor de risc de cancer (din 24)</a:t>
                      </a:r>
                    </a:p>
                  </a:txBody>
                  <a:tcPr marL="36000" marR="6759" marT="6759" marB="0" anchor="ctr"/>
                </a:tc>
                <a:tc>
                  <a:txBody>
                    <a:bodyPr/>
                    <a:lstStyle/>
                    <a:p>
                      <a:pPr algn="ctr" fontAlgn="b"/>
                      <a:r>
                        <a:rPr lang="ro-RO" sz="1000" b="1" u="none" strike="noStrike">
                          <a:effectLst/>
                          <a:latin typeface="+mn-lt"/>
                        </a:rPr>
                        <a:t>47,3 %</a:t>
                      </a:r>
                    </a:p>
                  </a:txBody>
                  <a:tcPr marL="6759" marR="6759" marT="6759" marB="0" anchor="ctr"/>
                </a:tc>
                <a:tc>
                  <a:txBody>
                    <a:bodyPr/>
                    <a:lstStyle/>
                    <a:p>
                      <a:pPr algn="ctr" fontAlgn="b"/>
                      <a:r>
                        <a:rPr lang="ro-RO" sz="1000" b="1" u="none" strike="noStrike">
                          <a:effectLst/>
                          <a:latin typeface="+mn-lt"/>
                        </a:rPr>
                        <a:t>44,4 %</a:t>
                      </a:r>
                    </a:p>
                  </a:txBody>
                  <a:tcPr marL="6759" marR="6759" marT="6759" marB="0" anchor="ctr"/>
                </a:tc>
                <a:tc>
                  <a:txBody>
                    <a:bodyPr/>
                    <a:lstStyle/>
                    <a:p>
                      <a:pPr algn="ctr" fontAlgn="b"/>
                      <a:r>
                        <a:rPr lang="ro-RO" sz="1000" b="1" u="none" strike="noStrike">
                          <a:effectLst/>
                          <a:latin typeface="+mn-lt"/>
                        </a:rPr>
                        <a:t>47,3 %</a:t>
                      </a:r>
                    </a:p>
                  </a:txBody>
                  <a:tcPr marL="6759" marR="6759" marT="6759" marB="0" anchor="ctr"/>
                </a:tc>
                <a:tc>
                  <a:txBody>
                    <a:bodyPr/>
                    <a:lstStyle/>
                    <a:p>
                      <a:pPr algn="ctr" fontAlgn="b"/>
                      <a:r>
                        <a:rPr lang="ro-RO" sz="1000" b="1" u="none" strike="noStrike">
                          <a:effectLst/>
                          <a:latin typeface="+mn-lt"/>
                        </a:rPr>
                        <a:t>55,9 %</a:t>
                      </a:r>
                    </a:p>
                  </a:txBody>
                  <a:tcPr marL="6759" marR="6759" marT="6759" marB="0" anchor="ctr"/>
                </a:tc>
                <a:tc>
                  <a:txBody>
                    <a:bodyPr/>
                    <a:lstStyle/>
                    <a:p>
                      <a:pPr algn="ctr" fontAlgn="b"/>
                      <a:r>
                        <a:rPr lang="ro-RO" sz="1000" b="1" u="none" strike="noStrike">
                          <a:effectLst/>
                          <a:latin typeface="+mn-lt"/>
                        </a:rPr>
                        <a:t>49,7 %</a:t>
                      </a:r>
                    </a:p>
                  </a:txBody>
                  <a:tcPr marL="6759" marR="6759" marT="6759" marB="0" anchor="ctr"/>
                </a:tc>
                <a:tc>
                  <a:txBody>
                    <a:bodyPr/>
                    <a:lstStyle/>
                    <a:p>
                      <a:pPr algn="ctr" fontAlgn="b"/>
                      <a:r>
                        <a:rPr lang="ro-RO" sz="1000" b="1" u="none" strike="noStrike">
                          <a:effectLst/>
                          <a:latin typeface="+mn-lt"/>
                        </a:rPr>
                        <a:t>55,2 %</a:t>
                      </a:r>
                    </a:p>
                  </a:txBody>
                  <a:tcPr marL="6759" marR="6759" marT="6759" marB="0" anchor="ctr"/>
                </a:tc>
                <a:tc>
                  <a:txBody>
                    <a:bodyPr/>
                    <a:lstStyle/>
                    <a:p>
                      <a:pPr algn="ctr" fontAlgn="b"/>
                      <a:r>
                        <a:rPr lang="ro-RO" sz="1000" b="1" u="none" strike="noStrike">
                          <a:effectLst/>
                          <a:latin typeface="+mn-lt"/>
                        </a:rPr>
                        <a:t>47,6 %</a:t>
                      </a:r>
                    </a:p>
                  </a:txBody>
                  <a:tcPr marL="6759" marR="6759" marT="6759" marB="0" anchor="ctr"/>
                </a:tc>
                <a:extLst>
                  <a:ext uri="{0D108BD9-81ED-4DB2-BD59-A6C34878D82A}">
                    <a16:rowId xmlns:a16="http://schemas.microsoft.com/office/drawing/2014/main" val="10001"/>
                  </a:ext>
                </a:extLst>
              </a:tr>
              <a:tr h="240495">
                <a:tc>
                  <a:txBody>
                    <a:bodyPr/>
                    <a:lstStyle/>
                    <a:p>
                      <a:pPr algn="l" fontAlgn="b"/>
                      <a:r>
                        <a:rPr lang="ro-RO" sz="1000" u="none" strike="noStrike">
                          <a:effectLst/>
                          <a:latin typeface="+mn-lt"/>
                        </a:rPr>
                        <a:t>Radiații UV solare (inclusiv expunere oculară)</a:t>
                      </a:r>
                    </a:p>
                  </a:txBody>
                  <a:tcPr marL="36000" marR="6759" marT="6759" marB="0" anchor="ctr"/>
                </a:tc>
                <a:tc>
                  <a:txBody>
                    <a:bodyPr/>
                    <a:lstStyle/>
                    <a:p>
                      <a:pPr algn="ctr" fontAlgn="b"/>
                      <a:r>
                        <a:rPr lang="ro-RO" sz="1000" u="none" strike="noStrike">
                          <a:effectLst/>
                          <a:latin typeface="+mn-lt"/>
                        </a:rPr>
                        <a:t>20,8 %</a:t>
                      </a:r>
                    </a:p>
                  </a:txBody>
                  <a:tcPr marL="6759" marR="6759" marT="6759" marB="0" anchor="ctr"/>
                </a:tc>
                <a:tc>
                  <a:txBody>
                    <a:bodyPr/>
                    <a:lstStyle/>
                    <a:p>
                      <a:pPr algn="ctr" fontAlgn="b"/>
                      <a:r>
                        <a:rPr lang="ro-RO" sz="1000" u="none" strike="noStrike">
                          <a:effectLst/>
                          <a:latin typeface="+mn-lt"/>
                        </a:rPr>
                        <a:t>17,3 %</a:t>
                      </a:r>
                    </a:p>
                  </a:txBody>
                  <a:tcPr marL="6759" marR="6759" marT="6759" marB="0" anchor="ctr"/>
                </a:tc>
                <a:tc>
                  <a:txBody>
                    <a:bodyPr/>
                    <a:lstStyle/>
                    <a:p>
                      <a:pPr algn="ctr" fontAlgn="b"/>
                      <a:r>
                        <a:rPr lang="ro-RO" sz="1000" u="none" strike="noStrike">
                          <a:effectLst/>
                          <a:latin typeface="+mn-lt"/>
                        </a:rPr>
                        <a:t>20,2 %</a:t>
                      </a:r>
                    </a:p>
                  </a:txBody>
                  <a:tcPr marL="6759" marR="6759" marT="6759" marB="0" anchor="ctr"/>
                </a:tc>
                <a:tc>
                  <a:txBody>
                    <a:bodyPr/>
                    <a:lstStyle/>
                    <a:p>
                      <a:pPr algn="ctr" fontAlgn="b"/>
                      <a:r>
                        <a:rPr lang="ro-RO" sz="1000" u="none" strike="noStrike">
                          <a:effectLst/>
                          <a:latin typeface="+mn-lt"/>
                        </a:rPr>
                        <a:t>28,4 %</a:t>
                      </a:r>
                    </a:p>
                  </a:txBody>
                  <a:tcPr marL="6759" marR="6759" marT="6759" marB="0" anchor="ctr"/>
                </a:tc>
                <a:tc>
                  <a:txBody>
                    <a:bodyPr/>
                    <a:lstStyle/>
                    <a:p>
                      <a:pPr algn="ctr" fontAlgn="b"/>
                      <a:r>
                        <a:rPr lang="ro-RO" sz="1000" u="none" strike="noStrike">
                          <a:effectLst/>
                          <a:latin typeface="+mn-lt"/>
                        </a:rPr>
                        <a:t>24,4 %</a:t>
                      </a:r>
                    </a:p>
                  </a:txBody>
                  <a:tcPr marL="6759" marR="6759" marT="6759" marB="0" anchor="ctr"/>
                </a:tc>
                <a:tc>
                  <a:txBody>
                    <a:bodyPr/>
                    <a:lstStyle/>
                    <a:p>
                      <a:pPr algn="ctr" fontAlgn="b"/>
                      <a:r>
                        <a:rPr lang="ro-RO" sz="1000" u="none" strike="noStrike">
                          <a:effectLst/>
                          <a:latin typeface="+mn-lt"/>
                        </a:rPr>
                        <a:t>29,2 %</a:t>
                      </a:r>
                    </a:p>
                  </a:txBody>
                  <a:tcPr marL="6759" marR="6759" marT="6759" marB="0" anchor="ctr"/>
                </a:tc>
                <a:tc>
                  <a:txBody>
                    <a:bodyPr/>
                    <a:lstStyle/>
                    <a:p>
                      <a:pPr algn="ctr" fontAlgn="b"/>
                      <a:r>
                        <a:rPr lang="ro-RO" sz="1000" u="none" strike="noStrike">
                          <a:effectLst/>
                          <a:latin typeface="+mn-lt"/>
                        </a:rPr>
                        <a:t>21,3 %</a:t>
                      </a:r>
                    </a:p>
                  </a:txBody>
                  <a:tcPr marL="6759" marR="6759" marT="6759" marB="0" anchor="ctr"/>
                </a:tc>
                <a:extLst>
                  <a:ext uri="{0D108BD9-81ED-4DB2-BD59-A6C34878D82A}">
                    <a16:rowId xmlns:a16="http://schemas.microsoft.com/office/drawing/2014/main" val="10002"/>
                  </a:ext>
                </a:extLst>
              </a:tr>
              <a:tr h="240495">
                <a:tc>
                  <a:txBody>
                    <a:bodyPr/>
                    <a:lstStyle/>
                    <a:p>
                      <a:pPr algn="l" fontAlgn="b"/>
                      <a:r>
                        <a:rPr lang="ro-RO" sz="1000" u="none" strike="noStrike">
                          <a:effectLst/>
                          <a:latin typeface="+mn-lt"/>
                        </a:rPr>
                        <a:t>Emisii de gaze de eșapament ale motoarelor diesel</a:t>
                      </a:r>
                    </a:p>
                  </a:txBody>
                  <a:tcPr marL="36000" marR="6759" marT="6759" marB="0" anchor="ctr"/>
                </a:tc>
                <a:tc>
                  <a:txBody>
                    <a:bodyPr/>
                    <a:lstStyle/>
                    <a:p>
                      <a:pPr algn="ctr" fontAlgn="b"/>
                      <a:r>
                        <a:rPr lang="ro-RO" sz="1000" u="none" strike="noStrike">
                          <a:effectLst/>
                          <a:latin typeface="+mn-lt"/>
                        </a:rPr>
                        <a:t>19,9 %</a:t>
                      </a:r>
                    </a:p>
                  </a:txBody>
                  <a:tcPr marL="6759" marR="6759" marT="6759" marB="0" anchor="ctr"/>
                </a:tc>
                <a:tc>
                  <a:txBody>
                    <a:bodyPr/>
                    <a:lstStyle/>
                    <a:p>
                      <a:pPr algn="ctr" fontAlgn="b"/>
                      <a:r>
                        <a:rPr lang="ro-RO" sz="1000" u="none" strike="noStrike">
                          <a:effectLst/>
                          <a:latin typeface="+mn-lt"/>
                        </a:rPr>
                        <a:t>16,6 %</a:t>
                      </a:r>
                    </a:p>
                  </a:txBody>
                  <a:tcPr marL="6759" marR="6759" marT="6759" marB="0" anchor="ctr"/>
                </a:tc>
                <a:tc>
                  <a:txBody>
                    <a:bodyPr/>
                    <a:lstStyle/>
                    <a:p>
                      <a:pPr algn="ctr" fontAlgn="b"/>
                      <a:r>
                        <a:rPr lang="ro-RO" sz="1000" u="none" strike="noStrike">
                          <a:effectLst/>
                          <a:latin typeface="+mn-lt"/>
                        </a:rPr>
                        <a:t>20,3 %</a:t>
                      </a:r>
                    </a:p>
                  </a:txBody>
                  <a:tcPr marL="6759" marR="6759" marT="6759" marB="0" anchor="ctr"/>
                </a:tc>
                <a:tc>
                  <a:txBody>
                    <a:bodyPr/>
                    <a:lstStyle/>
                    <a:p>
                      <a:pPr algn="ctr" fontAlgn="b"/>
                      <a:r>
                        <a:rPr lang="ro-RO" sz="1000" u="none" strike="noStrike">
                          <a:effectLst/>
                          <a:latin typeface="+mn-lt"/>
                        </a:rPr>
                        <a:t>34,8 %</a:t>
                      </a:r>
                    </a:p>
                  </a:txBody>
                  <a:tcPr marL="6759" marR="6759" marT="6759" marB="0" anchor="ctr"/>
                </a:tc>
                <a:tc>
                  <a:txBody>
                    <a:bodyPr/>
                    <a:lstStyle/>
                    <a:p>
                      <a:pPr algn="ctr" fontAlgn="b"/>
                      <a:r>
                        <a:rPr lang="ro-RO" sz="1000" u="none" strike="noStrike">
                          <a:effectLst/>
                          <a:latin typeface="+mn-lt"/>
                        </a:rPr>
                        <a:t>21,2 %</a:t>
                      </a:r>
                    </a:p>
                  </a:txBody>
                  <a:tcPr marL="6759" marR="6759" marT="6759" marB="0" anchor="ctr"/>
                </a:tc>
                <a:tc>
                  <a:txBody>
                    <a:bodyPr/>
                    <a:lstStyle/>
                    <a:p>
                      <a:pPr algn="ctr" fontAlgn="b"/>
                      <a:r>
                        <a:rPr lang="ro-RO" sz="1000" u="none" strike="noStrike">
                          <a:effectLst/>
                          <a:latin typeface="+mn-lt"/>
                        </a:rPr>
                        <a:t>27,8 %</a:t>
                      </a:r>
                    </a:p>
                  </a:txBody>
                  <a:tcPr marL="6759" marR="6759" marT="6759" marB="0" anchor="ctr"/>
                </a:tc>
                <a:tc>
                  <a:txBody>
                    <a:bodyPr/>
                    <a:lstStyle/>
                    <a:p>
                      <a:pPr algn="ctr" fontAlgn="b"/>
                      <a:r>
                        <a:rPr lang="ro-RO" sz="1000" u="none" strike="noStrike">
                          <a:effectLst/>
                          <a:latin typeface="+mn-lt"/>
                        </a:rPr>
                        <a:t>22,0 %</a:t>
                      </a:r>
                    </a:p>
                  </a:txBody>
                  <a:tcPr marL="6759" marR="6759" marT="6759" marB="0" anchor="ctr"/>
                </a:tc>
                <a:extLst>
                  <a:ext uri="{0D108BD9-81ED-4DB2-BD59-A6C34878D82A}">
                    <a16:rowId xmlns:a16="http://schemas.microsoft.com/office/drawing/2014/main" val="10003"/>
                  </a:ext>
                </a:extLst>
              </a:tr>
              <a:tr h="240495">
                <a:tc>
                  <a:txBody>
                    <a:bodyPr/>
                    <a:lstStyle/>
                    <a:p>
                      <a:pPr algn="l" fontAlgn="b"/>
                      <a:r>
                        <a:rPr lang="ro-RO" sz="1000" u="none" strike="noStrike">
                          <a:effectLst/>
                          <a:latin typeface="+mn-lt"/>
                        </a:rPr>
                        <a:t>Benzen</a:t>
                      </a:r>
                    </a:p>
                  </a:txBody>
                  <a:tcPr marL="36000" marR="6759" marT="6759" marB="0" anchor="ctr"/>
                </a:tc>
                <a:tc>
                  <a:txBody>
                    <a:bodyPr/>
                    <a:lstStyle/>
                    <a:p>
                      <a:pPr algn="ctr" fontAlgn="b"/>
                      <a:r>
                        <a:rPr lang="ro-RO" sz="1000" u="none" strike="noStrike">
                          <a:effectLst/>
                          <a:latin typeface="+mn-lt"/>
                        </a:rPr>
                        <a:t>12,8 %</a:t>
                      </a:r>
                    </a:p>
                  </a:txBody>
                  <a:tcPr marL="6759" marR="6759" marT="6759" marB="0" anchor="ctr"/>
                </a:tc>
                <a:tc>
                  <a:txBody>
                    <a:bodyPr/>
                    <a:lstStyle/>
                    <a:p>
                      <a:pPr algn="ctr" fontAlgn="b"/>
                      <a:r>
                        <a:rPr lang="ro-RO" sz="1000" u="none" strike="noStrike">
                          <a:effectLst/>
                          <a:latin typeface="+mn-lt"/>
                        </a:rPr>
                        <a:t>11,3 %</a:t>
                      </a:r>
                    </a:p>
                  </a:txBody>
                  <a:tcPr marL="6759" marR="6759" marT="6759" marB="0" anchor="ctr"/>
                </a:tc>
                <a:tc>
                  <a:txBody>
                    <a:bodyPr/>
                    <a:lstStyle/>
                    <a:p>
                      <a:pPr algn="ctr" fontAlgn="b"/>
                      <a:r>
                        <a:rPr lang="ro-RO" sz="1000" u="none" strike="noStrike">
                          <a:effectLst/>
                          <a:latin typeface="+mn-lt"/>
                        </a:rPr>
                        <a:t>13,4 %</a:t>
                      </a:r>
                    </a:p>
                  </a:txBody>
                  <a:tcPr marL="6759" marR="6759" marT="6759" marB="0" anchor="ctr"/>
                </a:tc>
                <a:tc>
                  <a:txBody>
                    <a:bodyPr/>
                    <a:lstStyle/>
                    <a:p>
                      <a:pPr algn="ctr" fontAlgn="b"/>
                      <a:r>
                        <a:rPr lang="ro-RO" sz="1000" u="none" strike="noStrike">
                          <a:effectLst/>
                          <a:latin typeface="+mn-lt"/>
                        </a:rPr>
                        <a:t>18,0 %</a:t>
                      </a:r>
                    </a:p>
                  </a:txBody>
                  <a:tcPr marL="6759" marR="6759" marT="6759" marB="0" anchor="ctr"/>
                </a:tc>
                <a:tc>
                  <a:txBody>
                    <a:bodyPr/>
                    <a:lstStyle/>
                    <a:p>
                      <a:pPr algn="ctr" fontAlgn="b"/>
                      <a:r>
                        <a:rPr lang="ro-RO" sz="1000" u="none" strike="noStrike">
                          <a:effectLst/>
                          <a:latin typeface="+mn-lt"/>
                        </a:rPr>
                        <a:t>13,3 %</a:t>
                      </a:r>
                    </a:p>
                  </a:txBody>
                  <a:tcPr marL="6759" marR="6759" marT="6759" marB="0" anchor="ctr"/>
                </a:tc>
                <a:tc>
                  <a:txBody>
                    <a:bodyPr/>
                    <a:lstStyle/>
                    <a:p>
                      <a:pPr algn="ctr" fontAlgn="b"/>
                      <a:r>
                        <a:rPr lang="ro-RO" sz="1000" u="none" strike="noStrike">
                          <a:effectLst/>
                          <a:latin typeface="+mn-lt"/>
                        </a:rPr>
                        <a:t>17,9 %</a:t>
                      </a:r>
                    </a:p>
                  </a:txBody>
                  <a:tcPr marL="6759" marR="6759" marT="6759" marB="0" anchor="ctr"/>
                </a:tc>
                <a:tc>
                  <a:txBody>
                    <a:bodyPr/>
                    <a:lstStyle/>
                    <a:p>
                      <a:pPr algn="ctr" fontAlgn="b"/>
                      <a:r>
                        <a:rPr lang="ro-RO" sz="1000" u="none" strike="noStrike">
                          <a:effectLst/>
                          <a:latin typeface="+mn-lt"/>
                        </a:rPr>
                        <a:t>11,6 %</a:t>
                      </a:r>
                    </a:p>
                  </a:txBody>
                  <a:tcPr marL="6759" marR="6759" marT="6759" marB="0" anchor="ctr"/>
                </a:tc>
                <a:extLst>
                  <a:ext uri="{0D108BD9-81ED-4DB2-BD59-A6C34878D82A}">
                    <a16:rowId xmlns:a16="http://schemas.microsoft.com/office/drawing/2014/main" val="10004"/>
                  </a:ext>
                </a:extLst>
              </a:tr>
              <a:tr h="240495">
                <a:tc>
                  <a:txBody>
                    <a:bodyPr/>
                    <a:lstStyle/>
                    <a:p>
                      <a:pPr algn="l" fontAlgn="b"/>
                      <a:r>
                        <a:rPr lang="ro-RO" sz="1000" u="none" strike="noStrike" dirty="0">
                          <a:effectLst/>
                          <a:latin typeface="+mn-lt"/>
                        </a:rPr>
                        <a:t>Silice cristalină respirabilă</a:t>
                      </a:r>
                    </a:p>
                  </a:txBody>
                  <a:tcPr marL="36000" marR="6759" marT="6759" marB="0" anchor="ctr"/>
                </a:tc>
                <a:tc>
                  <a:txBody>
                    <a:bodyPr/>
                    <a:lstStyle/>
                    <a:p>
                      <a:pPr algn="ctr" fontAlgn="b"/>
                      <a:r>
                        <a:rPr lang="ro-RO" sz="1000" u="none" strike="noStrike">
                          <a:effectLst/>
                          <a:latin typeface="+mn-lt"/>
                        </a:rPr>
                        <a:t>8,4 %</a:t>
                      </a:r>
                    </a:p>
                  </a:txBody>
                  <a:tcPr marL="6759" marR="6759" marT="6759" marB="0" anchor="ctr"/>
                </a:tc>
                <a:tc>
                  <a:txBody>
                    <a:bodyPr/>
                    <a:lstStyle/>
                    <a:p>
                      <a:pPr algn="ctr" fontAlgn="b"/>
                      <a:r>
                        <a:rPr lang="ro-RO" sz="1000" u="none" strike="noStrike">
                          <a:effectLst/>
                          <a:latin typeface="+mn-lt"/>
                        </a:rPr>
                        <a:t>7,7 %</a:t>
                      </a:r>
                    </a:p>
                  </a:txBody>
                  <a:tcPr marL="6759" marR="6759" marT="6759" marB="0" anchor="ctr"/>
                </a:tc>
                <a:tc>
                  <a:txBody>
                    <a:bodyPr/>
                    <a:lstStyle/>
                    <a:p>
                      <a:pPr algn="ctr" fontAlgn="b"/>
                      <a:r>
                        <a:rPr lang="ro-RO" sz="1000" u="none" strike="noStrike">
                          <a:effectLst/>
                          <a:latin typeface="+mn-lt"/>
                        </a:rPr>
                        <a:t>10,3 %</a:t>
                      </a:r>
                    </a:p>
                  </a:txBody>
                  <a:tcPr marL="6759" marR="6759" marT="6759" marB="0" anchor="ctr"/>
                </a:tc>
                <a:tc>
                  <a:txBody>
                    <a:bodyPr/>
                    <a:lstStyle/>
                    <a:p>
                      <a:pPr algn="ctr" fontAlgn="b"/>
                      <a:r>
                        <a:rPr lang="ro-RO" sz="1000" u="none" strike="noStrike">
                          <a:effectLst/>
                          <a:latin typeface="+mn-lt"/>
                        </a:rPr>
                        <a:t>10,8 %</a:t>
                      </a:r>
                    </a:p>
                  </a:txBody>
                  <a:tcPr marL="6759" marR="6759" marT="6759" marB="0" anchor="ctr"/>
                </a:tc>
                <a:tc>
                  <a:txBody>
                    <a:bodyPr/>
                    <a:lstStyle/>
                    <a:p>
                      <a:pPr algn="ctr" fontAlgn="b"/>
                      <a:r>
                        <a:rPr lang="ro-RO" sz="1000" u="none" strike="noStrike">
                          <a:effectLst/>
                          <a:latin typeface="+mn-lt"/>
                        </a:rPr>
                        <a:t>7,6 %</a:t>
                      </a:r>
                    </a:p>
                  </a:txBody>
                  <a:tcPr marL="6759" marR="6759" marT="6759" marB="0" anchor="ctr"/>
                </a:tc>
                <a:tc>
                  <a:txBody>
                    <a:bodyPr/>
                    <a:lstStyle/>
                    <a:p>
                      <a:pPr algn="ctr" fontAlgn="b"/>
                      <a:r>
                        <a:rPr lang="ro-RO" sz="1000" u="none" strike="noStrike">
                          <a:effectLst/>
                          <a:latin typeface="+mn-lt"/>
                        </a:rPr>
                        <a:t>11,2 %</a:t>
                      </a:r>
                    </a:p>
                  </a:txBody>
                  <a:tcPr marL="6759" marR="6759" marT="6759" marB="0" anchor="ctr"/>
                </a:tc>
                <a:tc>
                  <a:txBody>
                    <a:bodyPr/>
                    <a:lstStyle/>
                    <a:p>
                      <a:pPr algn="ctr" fontAlgn="b"/>
                      <a:r>
                        <a:rPr lang="ro-RO" sz="1000" u="none" strike="noStrike">
                          <a:effectLst/>
                          <a:latin typeface="+mn-lt"/>
                        </a:rPr>
                        <a:t>6,8 %</a:t>
                      </a:r>
                    </a:p>
                  </a:txBody>
                  <a:tcPr marL="6759" marR="6759" marT="6759" marB="0" anchor="ctr"/>
                </a:tc>
                <a:extLst>
                  <a:ext uri="{0D108BD9-81ED-4DB2-BD59-A6C34878D82A}">
                    <a16:rowId xmlns:a16="http://schemas.microsoft.com/office/drawing/2014/main" val="10005"/>
                  </a:ext>
                </a:extLst>
              </a:tr>
              <a:tr h="240495">
                <a:tc>
                  <a:txBody>
                    <a:bodyPr/>
                    <a:lstStyle/>
                    <a:p>
                      <a:pPr algn="l" fontAlgn="b"/>
                      <a:r>
                        <a:rPr lang="ro-RO" sz="1000" u="none" strike="noStrike">
                          <a:effectLst/>
                          <a:latin typeface="+mn-lt"/>
                        </a:rPr>
                        <a:t>Formaldehidă</a:t>
                      </a:r>
                    </a:p>
                  </a:txBody>
                  <a:tcPr marL="36000" marR="6759" marT="6759" marB="0" anchor="ctr"/>
                </a:tc>
                <a:tc>
                  <a:txBody>
                    <a:bodyPr/>
                    <a:lstStyle/>
                    <a:p>
                      <a:pPr algn="ctr" fontAlgn="b"/>
                      <a:r>
                        <a:rPr lang="ro-RO" sz="1000" u="none" strike="noStrike">
                          <a:effectLst/>
                          <a:latin typeface="+mn-lt"/>
                        </a:rPr>
                        <a:t>6,4 %</a:t>
                      </a:r>
                    </a:p>
                  </a:txBody>
                  <a:tcPr marL="6759" marR="6759" marT="6759" marB="0" anchor="ctr"/>
                </a:tc>
                <a:tc>
                  <a:txBody>
                    <a:bodyPr/>
                    <a:lstStyle/>
                    <a:p>
                      <a:pPr algn="ctr" fontAlgn="b"/>
                      <a:r>
                        <a:rPr lang="ro-RO" sz="1000" u="none" strike="noStrike">
                          <a:effectLst/>
                          <a:latin typeface="+mn-lt"/>
                        </a:rPr>
                        <a:t>6,0 %</a:t>
                      </a:r>
                    </a:p>
                  </a:txBody>
                  <a:tcPr marL="6759" marR="6759" marT="6759" marB="0" anchor="ctr"/>
                </a:tc>
                <a:tc>
                  <a:txBody>
                    <a:bodyPr/>
                    <a:lstStyle/>
                    <a:p>
                      <a:pPr algn="ctr" fontAlgn="b"/>
                      <a:r>
                        <a:rPr lang="ro-RO" sz="1000" u="none" strike="noStrike">
                          <a:effectLst/>
                          <a:latin typeface="+mn-lt"/>
                        </a:rPr>
                        <a:t>7,2 %</a:t>
                      </a:r>
                    </a:p>
                  </a:txBody>
                  <a:tcPr marL="6759" marR="6759" marT="6759" marB="0" anchor="ctr"/>
                </a:tc>
                <a:tc>
                  <a:txBody>
                    <a:bodyPr/>
                    <a:lstStyle/>
                    <a:p>
                      <a:pPr algn="ctr" fontAlgn="b"/>
                      <a:r>
                        <a:rPr lang="ro-RO" sz="1000" u="none" strike="noStrike">
                          <a:effectLst/>
                          <a:latin typeface="+mn-lt"/>
                        </a:rPr>
                        <a:t>4,8 %</a:t>
                      </a:r>
                    </a:p>
                  </a:txBody>
                  <a:tcPr marL="6759" marR="6759" marT="6759" marB="0" anchor="ctr"/>
                </a:tc>
                <a:tc>
                  <a:txBody>
                    <a:bodyPr/>
                    <a:lstStyle/>
                    <a:p>
                      <a:pPr algn="ctr" fontAlgn="b"/>
                      <a:r>
                        <a:rPr lang="ro-RO" sz="1000" u="none" strike="noStrike">
                          <a:effectLst/>
                          <a:latin typeface="+mn-lt"/>
                        </a:rPr>
                        <a:t>6,7 %</a:t>
                      </a:r>
                    </a:p>
                  </a:txBody>
                  <a:tcPr marL="6759" marR="6759" marT="6759" marB="0" anchor="ctr"/>
                </a:tc>
                <a:tc>
                  <a:txBody>
                    <a:bodyPr/>
                    <a:lstStyle/>
                    <a:p>
                      <a:pPr algn="ctr" fontAlgn="b"/>
                      <a:r>
                        <a:rPr lang="ro-RO" sz="1000" u="none" strike="noStrike">
                          <a:effectLst/>
                          <a:latin typeface="+mn-lt"/>
                        </a:rPr>
                        <a:t>5,1 %</a:t>
                      </a:r>
                    </a:p>
                  </a:txBody>
                  <a:tcPr marL="6759" marR="6759" marT="6759" marB="0" anchor="ctr"/>
                </a:tc>
                <a:tc>
                  <a:txBody>
                    <a:bodyPr/>
                    <a:lstStyle/>
                    <a:p>
                      <a:pPr algn="ctr" fontAlgn="b"/>
                      <a:r>
                        <a:rPr lang="ro-RO" sz="1000" u="none" strike="noStrike">
                          <a:effectLst/>
                          <a:latin typeface="+mn-lt"/>
                        </a:rPr>
                        <a:t>6,9 %</a:t>
                      </a:r>
                    </a:p>
                  </a:txBody>
                  <a:tcPr marL="6759" marR="6759" marT="6759" marB="0" anchor="ctr"/>
                </a:tc>
                <a:extLst>
                  <a:ext uri="{0D108BD9-81ED-4DB2-BD59-A6C34878D82A}">
                    <a16:rowId xmlns:a16="http://schemas.microsoft.com/office/drawing/2014/main" val="10006"/>
                  </a:ext>
                </a:extLst>
              </a:tr>
              <a:tr h="240495">
                <a:tc>
                  <a:txBody>
                    <a:bodyPr/>
                    <a:lstStyle/>
                    <a:p>
                      <a:pPr algn="l" fontAlgn="b"/>
                      <a:r>
                        <a:rPr lang="ro-RO" sz="1000" u="none" strike="noStrike">
                          <a:effectLst/>
                          <a:latin typeface="+mn-lt"/>
                        </a:rPr>
                        <a:t>Crom hexavalent</a:t>
                      </a:r>
                    </a:p>
                  </a:txBody>
                  <a:tcPr marL="36000" marR="6759" marT="6759" marB="0" anchor="ctr"/>
                </a:tc>
                <a:tc>
                  <a:txBody>
                    <a:bodyPr/>
                    <a:lstStyle/>
                    <a:p>
                      <a:pPr algn="ctr" fontAlgn="b"/>
                      <a:r>
                        <a:rPr lang="ro-RO" sz="1000" u="none" strike="noStrike">
                          <a:effectLst/>
                          <a:latin typeface="+mn-lt"/>
                        </a:rPr>
                        <a:t>4,7 %</a:t>
                      </a:r>
                    </a:p>
                  </a:txBody>
                  <a:tcPr marL="6759" marR="6759" marT="6759" marB="0" anchor="ctr"/>
                </a:tc>
                <a:tc>
                  <a:txBody>
                    <a:bodyPr/>
                    <a:lstStyle/>
                    <a:p>
                      <a:pPr algn="ctr" fontAlgn="b"/>
                      <a:r>
                        <a:rPr lang="ro-RO" sz="1000" u="none" strike="noStrike">
                          <a:effectLst/>
                          <a:latin typeface="+mn-lt"/>
                        </a:rPr>
                        <a:t>4,8 %</a:t>
                      </a:r>
                    </a:p>
                  </a:txBody>
                  <a:tcPr marL="6759" marR="6759" marT="6759" marB="0" anchor="ctr"/>
                </a:tc>
                <a:tc>
                  <a:txBody>
                    <a:bodyPr/>
                    <a:lstStyle/>
                    <a:p>
                      <a:pPr algn="ctr" fontAlgn="b"/>
                      <a:r>
                        <a:rPr lang="ro-RO" sz="1000" u="none" strike="noStrike">
                          <a:effectLst/>
                          <a:latin typeface="+mn-lt"/>
                        </a:rPr>
                        <a:t>4,8 %</a:t>
                      </a:r>
                    </a:p>
                  </a:txBody>
                  <a:tcPr marL="6759" marR="6759" marT="6759" marB="0" anchor="ctr"/>
                </a:tc>
                <a:tc>
                  <a:txBody>
                    <a:bodyPr/>
                    <a:lstStyle/>
                    <a:p>
                      <a:pPr algn="ctr" fontAlgn="b"/>
                      <a:r>
                        <a:rPr lang="ro-RO" sz="1000" u="none" strike="noStrike">
                          <a:effectLst/>
                          <a:latin typeface="+mn-lt"/>
                        </a:rPr>
                        <a:t>6,0 %</a:t>
                      </a:r>
                    </a:p>
                  </a:txBody>
                  <a:tcPr marL="6759" marR="6759" marT="6759" marB="0" anchor="ctr"/>
                </a:tc>
                <a:tc>
                  <a:txBody>
                    <a:bodyPr/>
                    <a:lstStyle/>
                    <a:p>
                      <a:pPr algn="ctr" fontAlgn="b"/>
                      <a:r>
                        <a:rPr lang="ro-RO" sz="1000" u="none" strike="noStrike">
                          <a:effectLst/>
                          <a:latin typeface="+mn-lt"/>
                        </a:rPr>
                        <a:t>4,3 %</a:t>
                      </a:r>
                    </a:p>
                  </a:txBody>
                  <a:tcPr marL="6759" marR="6759" marT="6759" marB="0" anchor="ctr"/>
                </a:tc>
                <a:tc>
                  <a:txBody>
                    <a:bodyPr/>
                    <a:lstStyle/>
                    <a:p>
                      <a:pPr algn="ctr" fontAlgn="b"/>
                      <a:r>
                        <a:rPr lang="ro-RO" sz="1000" u="none" strike="noStrike">
                          <a:effectLst/>
                          <a:latin typeface="+mn-lt"/>
                        </a:rPr>
                        <a:t>5,5 %</a:t>
                      </a:r>
                    </a:p>
                  </a:txBody>
                  <a:tcPr marL="6759" marR="6759" marT="6759" marB="0" anchor="ctr"/>
                </a:tc>
                <a:tc>
                  <a:txBody>
                    <a:bodyPr/>
                    <a:lstStyle/>
                    <a:p>
                      <a:pPr algn="ctr" fontAlgn="b"/>
                      <a:r>
                        <a:rPr lang="ro-RO" sz="1000" u="none" strike="noStrike">
                          <a:effectLst/>
                          <a:latin typeface="+mn-lt"/>
                        </a:rPr>
                        <a:t>4,7 %</a:t>
                      </a:r>
                    </a:p>
                  </a:txBody>
                  <a:tcPr marL="6759" marR="6759" marT="6759" marB="0" anchor="ctr"/>
                </a:tc>
                <a:extLst>
                  <a:ext uri="{0D108BD9-81ED-4DB2-BD59-A6C34878D82A}">
                    <a16:rowId xmlns:a16="http://schemas.microsoft.com/office/drawing/2014/main" val="10007"/>
                  </a:ext>
                </a:extLst>
              </a:tr>
              <a:tr h="240495">
                <a:tc>
                  <a:txBody>
                    <a:bodyPr/>
                    <a:lstStyle/>
                    <a:p>
                      <a:pPr algn="l" fontAlgn="b"/>
                      <a:r>
                        <a:rPr lang="ro-RO" sz="1000" u="none" strike="noStrike">
                          <a:effectLst/>
                          <a:latin typeface="+mn-lt"/>
                        </a:rPr>
                        <a:t>Plumb și compuși anorganici</a:t>
                      </a:r>
                    </a:p>
                  </a:txBody>
                  <a:tcPr marL="36000" marR="6759" marT="6759" marB="0" anchor="ctr"/>
                </a:tc>
                <a:tc>
                  <a:txBody>
                    <a:bodyPr/>
                    <a:lstStyle/>
                    <a:p>
                      <a:pPr algn="ctr" fontAlgn="b"/>
                      <a:r>
                        <a:rPr lang="ro-RO" sz="1000" u="none" strike="noStrike">
                          <a:effectLst/>
                          <a:latin typeface="+mn-lt"/>
                        </a:rPr>
                        <a:t>3,8 %</a:t>
                      </a:r>
                    </a:p>
                  </a:txBody>
                  <a:tcPr marL="6759" marR="6759" marT="6759" marB="0" anchor="ctr"/>
                </a:tc>
                <a:tc>
                  <a:txBody>
                    <a:bodyPr/>
                    <a:lstStyle/>
                    <a:p>
                      <a:pPr algn="ctr" fontAlgn="b"/>
                      <a:r>
                        <a:rPr lang="ro-RO" sz="1000" u="none" strike="noStrike">
                          <a:effectLst/>
                          <a:latin typeface="+mn-lt"/>
                        </a:rPr>
                        <a:t>3,3 %</a:t>
                      </a:r>
                    </a:p>
                  </a:txBody>
                  <a:tcPr marL="6759" marR="6759" marT="6759" marB="0" anchor="ctr"/>
                </a:tc>
                <a:tc>
                  <a:txBody>
                    <a:bodyPr/>
                    <a:lstStyle/>
                    <a:p>
                      <a:pPr algn="ctr" fontAlgn="b"/>
                      <a:r>
                        <a:rPr lang="ro-RO" sz="1000" u="none" strike="noStrike">
                          <a:effectLst/>
                          <a:latin typeface="+mn-lt"/>
                        </a:rPr>
                        <a:t>4,2 %</a:t>
                      </a:r>
                    </a:p>
                  </a:txBody>
                  <a:tcPr marL="6759" marR="6759" marT="6759" marB="0" anchor="ctr"/>
                </a:tc>
                <a:tc>
                  <a:txBody>
                    <a:bodyPr/>
                    <a:lstStyle/>
                    <a:p>
                      <a:pPr algn="ctr" fontAlgn="b"/>
                      <a:r>
                        <a:rPr lang="ro-RO" sz="1000" u="none" strike="noStrike">
                          <a:effectLst/>
                          <a:latin typeface="+mn-lt"/>
                        </a:rPr>
                        <a:t>3,5 %</a:t>
                      </a:r>
                    </a:p>
                  </a:txBody>
                  <a:tcPr marL="6759" marR="6759" marT="6759" marB="0" anchor="ctr"/>
                </a:tc>
                <a:tc>
                  <a:txBody>
                    <a:bodyPr/>
                    <a:lstStyle/>
                    <a:p>
                      <a:pPr algn="ctr" fontAlgn="b"/>
                      <a:r>
                        <a:rPr lang="ro-RO" sz="1000" u="none" strike="noStrike">
                          <a:effectLst/>
                          <a:latin typeface="+mn-lt"/>
                        </a:rPr>
                        <a:t>4,1 %</a:t>
                      </a:r>
                    </a:p>
                  </a:txBody>
                  <a:tcPr marL="6759" marR="6759" marT="6759" marB="0" anchor="ctr"/>
                </a:tc>
                <a:tc>
                  <a:txBody>
                    <a:bodyPr/>
                    <a:lstStyle/>
                    <a:p>
                      <a:pPr algn="ctr" fontAlgn="b"/>
                      <a:r>
                        <a:rPr lang="ro-RO" sz="1000" u="none" strike="noStrike">
                          <a:effectLst/>
                          <a:latin typeface="+mn-lt"/>
                        </a:rPr>
                        <a:t>4,3 %</a:t>
                      </a:r>
                    </a:p>
                  </a:txBody>
                  <a:tcPr marL="6759" marR="6759" marT="6759" marB="0" anchor="ctr"/>
                </a:tc>
                <a:tc>
                  <a:txBody>
                    <a:bodyPr/>
                    <a:lstStyle/>
                    <a:p>
                      <a:pPr algn="ctr" fontAlgn="b"/>
                      <a:r>
                        <a:rPr lang="ro-RO" sz="1000" u="none" strike="noStrike">
                          <a:effectLst/>
                          <a:latin typeface="+mn-lt"/>
                        </a:rPr>
                        <a:t>4,1 %</a:t>
                      </a:r>
                    </a:p>
                  </a:txBody>
                  <a:tcPr marL="6759" marR="6759" marT="6759" marB="0" anchor="ctr"/>
                </a:tc>
                <a:extLst>
                  <a:ext uri="{0D108BD9-81ED-4DB2-BD59-A6C34878D82A}">
                    <a16:rowId xmlns:a16="http://schemas.microsoft.com/office/drawing/2014/main" val="10008"/>
                  </a:ext>
                </a:extLst>
              </a:tr>
              <a:tr h="240495">
                <a:tc>
                  <a:txBody>
                    <a:bodyPr/>
                    <a:lstStyle/>
                    <a:p>
                      <a:pPr algn="l" fontAlgn="b"/>
                      <a:r>
                        <a:rPr lang="ro-RO" sz="1000" u="none" strike="noStrike">
                          <a:effectLst/>
                          <a:latin typeface="+mn-lt"/>
                        </a:rPr>
                        <a:t>Pulbere de lemn</a:t>
                      </a:r>
                    </a:p>
                  </a:txBody>
                  <a:tcPr marL="36000" marR="6759" marT="6759" marB="0" anchor="ctr"/>
                </a:tc>
                <a:tc>
                  <a:txBody>
                    <a:bodyPr/>
                    <a:lstStyle/>
                    <a:p>
                      <a:pPr algn="ctr" fontAlgn="b"/>
                      <a:r>
                        <a:rPr lang="ro-RO" sz="1000" u="none" strike="noStrike">
                          <a:effectLst/>
                          <a:latin typeface="+mn-lt"/>
                        </a:rPr>
                        <a:t>3,2 %</a:t>
                      </a:r>
                    </a:p>
                  </a:txBody>
                  <a:tcPr marL="6759" marR="6759" marT="6759" marB="0" anchor="ctr"/>
                </a:tc>
                <a:tc>
                  <a:txBody>
                    <a:bodyPr/>
                    <a:lstStyle/>
                    <a:p>
                      <a:pPr algn="ctr" fontAlgn="b"/>
                      <a:r>
                        <a:rPr lang="ro-RO" sz="1000" u="none" strike="noStrike">
                          <a:effectLst/>
                          <a:latin typeface="+mn-lt"/>
                        </a:rPr>
                        <a:t>2,5 %</a:t>
                      </a:r>
                    </a:p>
                  </a:txBody>
                  <a:tcPr marL="6759" marR="6759" marT="6759" marB="0" anchor="ctr"/>
                </a:tc>
                <a:tc>
                  <a:txBody>
                    <a:bodyPr/>
                    <a:lstStyle/>
                    <a:p>
                      <a:pPr algn="ctr" fontAlgn="b"/>
                      <a:r>
                        <a:rPr lang="ro-RO" sz="1000" u="none" strike="noStrike">
                          <a:effectLst/>
                          <a:latin typeface="+mn-lt"/>
                        </a:rPr>
                        <a:t>3,7 %</a:t>
                      </a:r>
                    </a:p>
                  </a:txBody>
                  <a:tcPr marL="6759" marR="6759" marT="6759" marB="0" anchor="ctr"/>
                </a:tc>
                <a:tc>
                  <a:txBody>
                    <a:bodyPr/>
                    <a:lstStyle/>
                    <a:p>
                      <a:pPr algn="ctr" fontAlgn="b"/>
                      <a:r>
                        <a:rPr lang="ro-RO" sz="1000" u="none" strike="noStrike">
                          <a:effectLst/>
                          <a:latin typeface="+mn-lt"/>
                        </a:rPr>
                        <a:t>7,3 %</a:t>
                      </a:r>
                    </a:p>
                  </a:txBody>
                  <a:tcPr marL="6759" marR="6759" marT="6759" marB="0" anchor="ctr"/>
                </a:tc>
                <a:tc>
                  <a:txBody>
                    <a:bodyPr/>
                    <a:lstStyle/>
                    <a:p>
                      <a:pPr algn="ctr" fontAlgn="b"/>
                      <a:r>
                        <a:rPr lang="ro-RO" sz="1000" u="none" strike="noStrike">
                          <a:effectLst/>
                          <a:latin typeface="+mn-lt"/>
                        </a:rPr>
                        <a:t>3,0 %</a:t>
                      </a:r>
                    </a:p>
                  </a:txBody>
                  <a:tcPr marL="6759" marR="6759" marT="6759" marB="0" anchor="ctr"/>
                </a:tc>
                <a:tc>
                  <a:txBody>
                    <a:bodyPr/>
                    <a:lstStyle/>
                    <a:p>
                      <a:pPr algn="ctr" fontAlgn="b"/>
                      <a:r>
                        <a:rPr lang="ro-RO" sz="1000" u="none" strike="noStrike">
                          <a:effectLst/>
                          <a:latin typeface="+mn-lt"/>
                        </a:rPr>
                        <a:t>6,3 %</a:t>
                      </a:r>
                    </a:p>
                  </a:txBody>
                  <a:tcPr marL="6759" marR="6759" marT="6759" marB="0" anchor="ctr"/>
                </a:tc>
                <a:tc>
                  <a:txBody>
                    <a:bodyPr/>
                    <a:lstStyle/>
                    <a:p>
                      <a:pPr algn="ctr" fontAlgn="b"/>
                      <a:r>
                        <a:rPr lang="ro-RO" sz="1000" u="none" strike="noStrike">
                          <a:effectLst/>
                          <a:latin typeface="+mn-lt"/>
                        </a:rPr>
                        <a:t>2,5 %</a:t>
                      </a:r>
                    </a:p>
                  </a:txBody>
                  <a:tcPr marL="6759" marR="6759" marT="6759" marB="0" anchor="ctr"/>
                </a:tc>
                <a:extLst>
                  <a:ext uri="{0D108BD9-81ED-4DB2-BD59-A6C34878D82A}">
                    <a16:rowId xmlns:a16="http://schemas.microsoft.com/office/drawing/2014/main" val="10009"/>
                  </a:ext>
                </a:extLst>
              </a:tr>
              <a:tr h="240495">
                <a:tc>
                  <a:txBody>
                    <a:bodyPr/>
                    <a:lstStyle/>
                    <a:p>
                      <a:pPr algn="l" fontAlgn="b"/>
                      <a:r>
                        <a:rPr lang="ro-RO" sz="1000" u="none" strike="noStrike">
                          <a:effectLst/>
                          <a:latin typeface="+mn-lt"/>
                        </a:rPr>
                        <a:t>Radiații UV artificiale (inclusiv expunere oculară)</a:t>
                      </a:r>
                    </a:p>
                  </a:txBody>
                  <a:tcPr marL="36000" marR="6759" marT="6759" marB="0" anchor="ctr"/>
                </a:tc>
                <a:tc>
                  <a:txBody>
                    <a:bodyPr/>
                    <a:lstStyle/>
                    <a:p>
                      <a:pPr algn="ctr" fontAlgn="b"/>
                      <a:r>
                        <a:rPr lang="ro-RO" sz="1000" u="none" strike="noStrike">
                          <a:effectLst/>
                          <a:latin typeface="+mn-lt"/>
                        </a:rPr>
                        <a:t>2,9 %</a:t>
                      </a:r>
                    </a:p>
                  </a:txBody>
                  <a:tcPr marL="6759" marR="6759" marT="6759" marB="0" anchor="ctr"/>
                </a:tc>
                <a:tc>
                  <a:txBody>
                    <a:bodyPr/>
                    <a:lstStyle/>
                    <a:p>
                      <a:pPr algn="ctr" fontAlgn="b"/>
                      <a:r>
                        <a:rPr lang="ro-RO" sz="1000" u="none" strike="noStrike">
                          <a:effectLst/>
                          <a:latin typeface="+mn-lt"/>
                        </a:rPr>
                        <a:t>3,6 %</a:t>
                      </a:r>
                    </a:p>
                  </a:txBody>
                  <a:tcPr marL="6759" marR="6759" marT="6759" marB="0" anchor="ctr"/>
                </a:tc>
                <a:tc>
                  <a:txBody>
                    <a:bodyPr/>
                    <a:lstStyle/>
                    <a:p>
                      <a:pPr algn="ctr" fontAlgn="b"/>
                      <a:r>
                        <a:rPr lang="ro-RO" sz="1000" u="none" strike="noStrike">
                          <a:effectLst/>
                          <a:latin typeface="+mn-lt"/>
                        </a:rPr>
                        <a:t>2,0 %</a:t>
                      </a:r>
                    </a:p>
                  </a:txBody>
                  <a:tcPr marL="6759" marR="6759" marT="6759" marB="0" anchor="ctr"/>
                </a:tc>
                <a:tc>
                  <a:txBody>
                    <a:bodyPr/>
                    <a:lstStyle/>
                    <a:p>
                      <a:pPr algn="ctr" fontAlgn="b"/>
                      <a:r>
                        <a:rPr lang="ro-RO" sz="1000" u="none" strike="noStrike">
                          <a:effectLst/>
                          <a:latin typeface="+mn-lt"/>
                        </a:rPr>
                        <a:t>4,8 %</a:t>
                      </a:r>
                    </a:p>
                  </a:txBody>
                  <a:tcPr marL="6759" marR="6759" marT="6759" marB="0" anchor="ctr"/>
                </a:tc>
                <a:tc>
                  <a:txBody>
                    <a:bodyPr/>
                    <a:lstStyle/>
                    <a:p>
                      <a:pPr algn="ctr" fontAlgn="b"/>
                      <a:r>
                        <a:rPr lang="ro-RO" sz="1000" u="none" strike="noStrike">
                          <a:effectLst/>
                          <a:latin typeface="+mn-lt"/>
                        </a:rPr>
                        <a:t>2,4 %</a:t>
                      </a:r>
                    </a:p>
                  </a:txBody>
                  <a:tcPr marL="6759" marR="6759" marT="6759" marB="0" anchor="ctr"/>
                </a:tc>
                <a:tc>
                  <a:txBody>
                    <a:bodyPr/>
                    <a:lstStyle/>
                    <a:p>
                      <a:pPr algn="ctr" fontAlgn="b"/>
                      <a:r>
                        <a:rPr lang="ro-RO" sz="1000" u="none" strike="noStrike">
                          <a:effectLst/>
                          <a:latin typeface="+mn-lt"/>
                        </a:rPr>
                        <a:t>3,3 %</a:t>
                      </a:r>
                    </a:p>
                  </a:txBody>
                  <a:tcPr marL="6759" marR="6759" marT="6759" marB="0" anchor="ctr"/>
                </a:tc>
                <a:tc>
                  <a:txBody>
                    <a:bodyPr/>
                    <a:lstStyle/>
                    <a:p>
                      <a:pPr algn="ctr" fontAlgn="b"/>
                      <a:r>
                        <a:rPr lang="ro-RO" sz="1000" u="none" strike="noStrike">
                          <a:effectLst/>
                          <a:latin typeface="+mn-lt"/>
                        </a:rPr>
                        <a:t>1,7 %</a:t>
                      </a:r>
                    </a:p>
                  </a:txBody>
                  <a:tcPr marL="6759" marR="6759" marT="6759" marB="0" anchor="ctr"/>
                </a:tc>
                <a:extLst>
                  <a:ext uri="{0D108BD9-81ED-4DB2-BD59-A6C34878D82A}">
                    <a16:rowId xmlns:a16="http://schemas.microsoft.com/office/drawing/2014/main" val="10010"/>
                  </a:ext>
                </a:extLst>
              </a:tr>
              <a:tr h="240495">
                <a:tc>
                  <a:txBody>
                    <a:bodyPr/>
                    <a:lstStyle/>
                    <a:p>
                      <a:pPr algn="l" fontAlgn="b"/>
                      <a:r>
                        <a:rPr lang="ro-RO" sz="1000" u="none" strike="noStrike">
                          <a:effectLst/>
                          <a:latin typeface="+mn-lt"/>
                        </a:rPr>
                        <a:t>Radiații ionizante</a:t>
                      </a:r>
                    </a:p>
                  </a:txBody>
                  <a:tcPr marL="36000" marR="6759" marT="6759" marB="0" anchor="ctr"/>
                </a:tc>
                <a:tc>
                  <a:txBody>
                    <a:bodyPr/>
                    <a:lstStyle/>
                    <a:p>
                      <a:pPr algn="ctr" fontAlgn="b"/>
                      <a:r>
                        <a:rPr lang="ro-RO" sz="1000" u="none" strike="noStrike">
                          <a:effectLst/>
                          <a:latin typeface="+mn-lt"/>
                        </a:rPr>
                        <a:t>2,5 %</a:t>
                      </a:r>
                    </a:p>
                  </a:txBody>
                  <a:tcPr marL="6759" marR="6759" marT="6759" marB="0" anchor="ctr"/>
                </a:tc>
                <a:tc>
                  <a:txBody>
                    <a:bodyPr/>
                    <a:lstStyle/>
                    <a:p>
                      <a:pPr algn="ctr" fontAlgn="b"/>
                      <a:r>
                        <a:rPr lang="ro-RO" sz="1000" u="none" strike="noStrike">
                          <a:effectLst/>
                          <a:latin typeface="+mn-lt"/>
                        </a:rPr>
                        <a:t>3,1 %</a:t>
                      </a:r>
                    </a:p>
                  </a:txBody>
                  <a:tcPr marL="6759" marR="6759" marT="6759" marB="0" anchor="ctr"/>
                </a:tc>
                <a:tc>
                  <a:txBody>
                    <a:bodyPr/>
                    <a:lstStyle/>
                    <a:p>
                      <a:pPr algn="ctr" fontAlgn="b"/>
                      <a:r>
                        <a:rPr lang="ro-RO" sz="1000" u="none" strike="noStrike">
                          <a:effectLst/>
                          <a:latin typeface="+mn-lt"/>
                        </a:rPr>
                        <a:t>1,6 %</a:t>
                      </a:r>
                    </a:p>
                  </a:txBody>
                  <a:tcPr marL="6759" marR="6759" marT="6759" marB="0" anchor="ctr"/>
                </a:tc>
                <a:tc>
                  <a:txBody>
                    <a:bodyPr/>
                    <a:lstStyle/>
                    <a:p>
                      <a:pPr algn="ctr" fontAlgn="b"/>
                      <a:r>
                        <a:rPr lang="ro-RO" sz="1000" u="none" strike="noStrike">
                          <a:effectLst/>
                          <a:latin typeface="+mn-lt"/>
                        </a:rPr>
                        <a:t>2,5 %</a:t>
                      </a:r>
                    </a:p>
                  </a:txBody>
                  <a:tcPr marL="6759" marR="6759" marT="6759" marB="0" anchor="ctr"/>
                </a:tc>
                <a:tc>
                  <a:txBody>
                    <a:bodyPr/>
                    <a:lstStyle/>
                    <a:p>
                      <a:pPr algn="ctr" fontAlgn="b"/>
                      <a:r>
                        <a:rPr lang="ro-RO" sz="1000" u="none" strike="noStrike">
                          <a:effectLst/>
                          <a:latin typeface="+mn-lt"/>
                        </a:rPr>
                        <a:t>2,4 %</a:t>
                      </a:r>
                    </a:p>
                  </a:txBody>
                  <a:tcPr marL="6759" marR="6759" marT="6759" marB="0" anchor="ctr"/>
                </a:tc>
                <a:tc>
                  <a:txBody>
                    <a:bodyPr/>
                    <a:lstStyle/>
                    <a:p>
                      <a:pPr algn="ctr" fontAlgn="b"/>
                      <a:r>
                        <a:rPr lang="ro-RO" sz="1000" u="none" strike="noStrike">
                          <a:effectLst/>
                          <a:latin typeface="+mn-lt"/>
                        </a:rPr>
                        <a:t>1,5 %</a:t>
                      </a:r>
                    </a:p>
                  </a:txBody>
                  <a:tcPr marL="6759" marR="6759" marT="6759" marB="0" anchor="ctr"/>
                </a:tc>
                <a:tc>
                  <a:txBody>
                    <a:bodyPr/>
                    <a:lstStyle/>
                    <a:p>
                      <a:pPr algn="ctr" fontAlgn="b"/>
                      <a:r>
                        <a:rPr lang="ro-RO" sz="1000" u="none" strike="noStrike" dirty="0">
                          <a:effectLst/>
                          <a:latin typeface="+mn-lt"/>
                        </a:rPr>
                        <a:t>1,8 %</a:t>
                      </a:r>
                    </a:p>
                  </a:txBody>
                  <a:tcPr marL="6759" marR="6759" marT="6759" marB="0" anchor="ctr"/>
                </a:tc>
                <a:extLst>
                  <a:ext uri="{0D108BD9-81ED-4DB2-BD59-A6C34878D82A}">
                    <a16:rowId xmlns:a16="http://schemas.microsoft.com/office/drawing/2014/main" val="10011"/>
                  </a:ext>
                </a:extLst>
              </a:tr>
            </a:tbl>
          </a:graphicData>
        </a:graphic>
      </p:graphicFrame>
      <p:sp>
        <p:nvSpPr>
          <p:cNvPr id="57466" name="TextBox 2"/>
          <p:cNvSpPr txBox="1">
            <a:spLocks noChangeArrowheads="1"/>
          </p:cNvSpPr>
          <p:nvPr/>
        </p:nvSpPr>
        <p:spPr bwMode="auto">
          <a:xfrm>
            <a:off x="1482725" y="4392613"/>
            <a:ext cx="5041900" cy="246062"/>
          </a:xfrm>
          <a:prstGeom prst="rect">
            <a:avLst/>
          </a:prstGeom>
          <a:noFill/>
          <a:ln w="9525">
            <a:noFill/>
            <a:miter lim="800000"/>
            <a:headEnd/>
            <a:tailEnd/>
          </a:ln>
        </p:spPr>
        <p:txBody>
          <a:bodyPr>
            <a:spAutoFit/>
          </a:bodyPr>
          <a:lstStyle/>
          <a:p>
            <a:r>
              <a:rPr lang="ro-RO" sz="1000" i="1">
                <a:ea typeface="Arial" charset="0"/>
                <a:cs typeface="Times New Roman" pitchFamily="18" charset="0"/>
              </a:rPr>
              <a:t>UV: ultraviolete </a:t>
            </a:r>
          </a:p>
        </p:txBody>
      </p:sp>
      <p:sp>
        <p:nvSpPr>
          <p:cNvPr id="57467" name="TextBox 1"/>
          <p:cNvSpPr txBox="1">
            <a:spLocks noChangeArrowheads="1"/>
          </p:cNvSpPr>
          <p:nvPr/>
        </p:nvSpPr>
        <p:spPr bwMode="auto">
          <a:xfrm>
            <a:off x="1460500" y="4586288"/>
            <a:ext cx="6351588" cy="400050"/>
          </a:xfrm>
          <a:prstGeom prst="rect">
            <a:avLst/>
          </a:prstGeom>
          <a:noFill/>
          <a:ln w="9525">
            <a:noFill/>
            <a:miter lim="800000"/>
            <a:headEnd/>
            <a:tailEnd/>
          </a:ln>
        </p:spPr>
        <p:txBody>
          <a:bodyPr>
            <a:spAutoFit/>
          </a:bodyPr>
          <a:lstStyle/>
          <a:p>
            <a:r>
              <a:rPr lang="ro-RO" sz="1000">
                <a:ea typeface="Arial" charset="0"/>
                <a:cs typeface="Times New Roman" pitchFamily="18" charset="0"/>
              </a:rPr>
              <a:t>Sursa: Sondajul privind expunerea lucrătorilor 2023, EU-OSHA; populația de referință: toți lucrătorii din</a:t>
            </a:r>
            <a:br>
              <a:rPr lang="ro-RO" sz="1000">
                <a:ea typeface="Arial" charset="0"/>
                <a:cs typeface="Times New Roman" pitchFamily="18" charset="0"/>
              </a:rPr>
            </a:br>
            <a:r>
              <a:rPr lang="ro-RO" sz="1000">
                <a:ea typeface="Arial" charset="0"/>
                <a:cs typeface="Times New Roman" pitchFamily="18" charset="0"/>
              </a:rPr>
              <a:t>Germania, Spania, Finlanda, Franța, Ungaria și Irlanda.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itle 1"/>
          <p:cNvSpPr>
            <a:spLocks noGrp="1"/>
          </p:cNvSpPr>
          <p:nvPr>
            <p:ph type="title"/>
          </p:nvPr>
        </p:nvSpPr>
        <p:spPr>
          <a:xfrm>
            <a:off x="449263" y="134938"/>
            <a:ext cx="8226425" cy="381000"/>
          </a:xfrm>
        </p:spPr>
        <p:txBody>
          <a:bodyPr/>
          <a:lstStyle/>
          <a:p>
            <a:pPr eaLnBrk="1" hangingPunct="1"/>
            <a:r>
              <a:rPr lang="ro-RO" sz="2000">
                <a:cs typeface="Trebuchet MS" pitchFamily="34" charset="0"/>
              </a:rPr>
              <a:t>Proporția lucrătorilor expuși, în funcție de sectorul de activitate</a:t>
            </a:r>
          </a:p>
        </p:txBody>
      </p:sp>
      <p:sp>
        <p:nvSpPr>
          <p:cNvPr id="3" name="Content Placeholder 2"/>
          <p:cNvSpPr>
            <a:spLocks noGrp="1"/>
          </p:cNvSpPr>
          <p:nvPr>
            <p:ph sz="half" idx="1"/>
          </p:nvPr>
        </p:nvSpPr>
        <p:spPr>
          <a:xfrm>
            <a:off x="250825" y="836613"/>
            <a:ext cx="8226425" cy="650875"/>
          </a:xfrm>
        </p:spPr>
        <p:txBody>
          <a:bodyPr rtlCol="0">
            <a:normAutofit/>
          </a:bodyPr>
          <a:lstStyle/>
          <a:p>
            <a:pPr marL="0" indent="0" algn="ctr" eaLnBrk="1" fontAlgn="auto" hangingPunct="1">
              <a:spcAft>
                <a:spcPts val="0"/>
              </a:spcAft>
              <a:buFont typeface="Wingdings" pitchFamily="2" charset="2"/>
              <a:buNone/>
              <a:defRPr/>
            </a:pPr>
            <a:r>
              <a:rPr lang="ro-RO" sz="1600" b="0">
                <a:cs typeface="Times New Roman" panose="02020603050405020304" pitchFamily="18" charset="0"/>
              </a:rPr>
              <a:t>Cele 10 sectoare de activitate cu cea mai mare proporție de lucrători expuși la cel puțin un factor de risc de cancer, la orice nivel (din 24):</a:t>
            </a:r>
          </a:p>
          <a:p>
            <a:pPr marL="189000" indent="-189000" eaLnBrk="1" fontAlgn="auto" hangingPunct="1">
              <a:spcAft>
                <a:spcPts val="0"/>
              </a:spcAft>
              <a:defRPr/>
            </a:pPr>
            <a:endParaRPr lang="en-GB" sz="1400" dirty="0"/>
          </a:p>
        </p:txBody>
      </p:sp>
      <p:graphicFrame>
        <p:nvGraphicFramePr>
          <p:cNvPr id="4" name="Table 3" descr="Tabel care prezintă expunerea la cel puțin un factor de risc de cancer (din 24) în ultima săptămână de lucru pentru lucrătorii din zece sectoare de activitate."/>
          <p:cNvGraphicFramePr>
            <a:graphicFrameLocks noGrp="1"/>
          </p:cNvGraphicFramePr>
          <p:nvPr/>
        </p:nvGraphicFramePr>
        <p:xfrm>
          <a:off x="365125" y="1487488"/>
          <a:ext cx="8299524" cy="2711232"/>
        </p:xfrm>
        <a:graphic>
          <a:graphicData uri="http://schemas.openxmlformats.org/drawingml/2006/table">
            <a:tbl>
              <a:tblPr firstRow="1" bandRow="1">
                <a:tableStyleId>{F5AB1C69-6EDB-4FF4-983F-18BD219EF322}</a:tableStyleId>
              </a:tblPr>
              <a:tblGrid>
                <a:gridCol w="1156890">
                  <a:extLst>
                    <a:ext uri="{9D8B030D-6E8A-4147-A177-3AD203B41FA5}">
                      <a16:colId xmlns:a16="http://schemas.microsoft.com/office/drawing/2014/main" val="20000"/>
                    </a:ext>
                  </a:extLst>
                </a:gridCol>
                <a:gridCol w="4822217">
                  <a:extLst>
                    <a:ext uri="{9D8B030D-6E8A-4147-A177-3AD203B41FA5}">
                      <a16:colId xmlns:a16="http://schemas.microsoft.com/office/drawing/2014/main" val="20001"/>
                    </a:ext>
                  </a:extLst>
                </a:gridCol>
                <a:gridCol w="2320417">
                  <a:extLst>
                    <a:ext uri="{9D8B030D-6E8A-4147-A177-3AD203B41FA5}">
                      <a16:colId xmlns:a16="http://schemas.microsoft.com/office/drawing/2014/main" val="20002"/>
                    </a:ext>
                  </a:extLst>
                </a:gridCol>
              </a:tblGrid>
              <a:tr h="567282">
                <a:tc>
                  <a:txBody>
                    <a:bodyPr/>
                    <a:lstStyle/>
                    <a:p>
                      <a:pPr algn="l" fontAlgn="b"/>
                      <a:r>
                        <a:rPr lang="ro-RO" sz="1200" u="none" strike="noStrike">
                          <a:solidFill>
                            <a:schemeClr val="accent5">
                              <a:lumMod val="75000"/>
                            </a:schemeClr>
                          </a:solidFill>
                          <a:effectLst/>
                        </a:rPr>
                        <a:t>Diviziunea NACE Rev.2</a:t>
                      </a:r>
                    </a:p>
                  </a:txBody>
                  <a:tcPr marL="36000" marR="9525" marT="9525" marB="0" anchor="ctr"/>
                </a:tc>
                <a:tc>
                  <a:txBody>
                    <a:bodyPr/>
                    <a:lstStyle/>
                    <a:p>
                      <a:pPr algn="ctr" fontAlgn="b"/>
                      <a:r>
                        <a:rPr lang="ro-RO" sz="1200" u="none" strike="noStrike" dirty="0">
                          <a:solidFill>
                            <a:schemeClr val="accent5">
                              <a:lumMod val="75000"/>
                            </a:schemeClr>
                          </a:solidFill>
                          <a:effectLst/>
                        </a:rPr>
                        <a:t>Activitatea economică</a:t>
                      </a:r>
                    </a:p>
                  </a:txBody>
                  <a:tcPr marL="36000" marR="9525" marT="9525" marB="0" anchor="ctr"/>
                </a:tc>
                <a:tc>
                  <a:txBody>
                    <a:bodyPr/>
                    <a:lstStyle/>
                    <a:p>
                      <a:pPr algn="ctr" fontAlgn="b"/>
                      <a:r>
                        <a:rPr lang="ro-RO" sz="1200" u="none" strike="noStrike">
                          <a:solidFill>
                            <a:schemeClr val="accent5">
                              <a:lumMod val="75000"/>
                            </a:schemeClr>
                          </a:solidFill>
                          <a:effectLst/>
                        </a:rPr>
                        <a:t>Expunerea la cel puțin un factor de risc de cancer (din 24)</a:t>
                      </a:r>
                    </a:p>
                  </a:txBody>
                  <a:tcPr marL="9525" marR="9525" marT="9525" marB="0" anchor="ctr"/>
                </a:tc>
                <a:extLst>
                  <a:ext uri="{0D108BD9-81ED-4DB2-BD59-A6C34878D82A}">
                    <a16:rowId xmlns:a16="http://schemas.microsoft.com/office/drawing/2014/main" val="10000"/>
                  </a:ext>
                </a:extLst>
              </a:tr>
              <a:tr h="214395">
                <a:tc>
                  <a:txBody>
                    <a:bodyPr/>
                    <a:lstStyle/>
                    <a:p>
                      <a:pPr algn="l" fontAlgn="b"/>
                      <a:r>
                        <a:rPr lang="ro-RO" sz="1200" u="none" strike="noStrike">
                          <a:solidFill>
                            <a:schemeClr val="accent5">
                              <a:lumMod val="75000"/>
                            </a:schemeClr>
                          </a:solidFill>
                          <a:effectLst/>
                        </a:rPr>
                        <a:t>NACE 08</a:t>
                      </a:r>
                    </a:p>
                  </a:txBody>
                  <a:tcPr marL="36000" marR="9525" marT="9525" marB="0" anchor="ctr"/>
                </a:tc>
                <a:tc>
                  <a:txBody>
                    <a:bodyPr/>
                    <a:lstStyle/>
                    <a:p>
                      <a:pPr algn="l" fontAlgn="b"/>
                      <a:r>
                        <a:rPr lang="ro-RO" sz="1200" u="none" strike="noStrike" dirty="0">
                          <a:solidFill>
                            <a:schemeClr val="accent5">
                              <a:lumMod val="75000"/>
                            </a:schemeClr>
                          </a:solidFill>
                          <a:effectLst/>
                        </a:rPr>
                        <a:t>Alte activități din industria extractivă</a:t>
                      </a:r>
                    </a:p>
                  </a:txBody>
                  <a:tcPr marL="36000" marR="9525" marT="9525" marB="0" anchor="ctr"/>
                </a:tc>
                <a:tc>
                  <a:txBody>
                    <a:bodyPr/>
                    <a:lstStyle/>
                    <a:p>
                      <a:pPr algn="r" fontAlgn="b"/>
                      <a:r>
                        <a:rPr lang="ro-RO" sz="1200" u="none" strike="noStrike">
                          <a:solidFill>
                            <a:schemeClr val="accent5">
                              <a:lumMod val="75000"/>
                            </a:schemeClr>
                          </a:solidFill>
                          <a:effectLst/>
                        </a:rPr>
                        <a:t>100,0 %</a:t>
                      </a:r>
                    </a:p>
                  </a:txBody>
                  <a:tcPr marL="9525" marR="720000" marT="9525" marB="0" anchor="ctr"/>
                </a:tc>
                <a:extLst>
                  <a:ext uri="{0D108BD9-81ED-4DB2-BD59-A6C34878D82A}">
                    <a16:rowId xmlns:a16="http://schemas.microsoft.com/office/drawing/2014/main" val="10001"/>
                  </a:ext>
                </a:extLst>
              </a:tr>
              <a:tr h="214395">
                <a:tc>
                  <a:txBody>
                    <a:bodyPr/>
                    <a:lstStyle/>
                    <a:p>
                      <a:pPr algn="l" fontAlgn="b"/>
                      <a:r>
                        <a:rPr lang="ro-RO" sz="1200" u="none" strike="noStrike">
                          <a:solidFill>
                            <a:schemeClr val="accent5">
                              <a:lumMod val="75000"/>
                            </a:schemeClr>
                          </a:solidFill>
                          <a:effectLst/>
                        </a:rPr>
                        <a:t>NACE 02</a:t>
                      </a:r>
                    </a:p>
                  </a:txBody>
                  <a:tcPr marL="36000" marR="9525" marT="9525" marB="0" anchor="ctr"/>
                </a:tc>
                <a:tc>
                  <a:txBody>
                    <a:bodyPr/>
                    <a:lstStyle/>
                    <a:p>
                      <a:pPr algn="l" fontAlgn="b"/>
                      <a:r>
                        <a:rPr lang="ro-RO" sz="1200" u="none" strike="noStrike">
                          <a:solidFill>
                            <a:schemeClr val="accent5">
                              <a:lumMod val="75000"/>
                            </a:schemeClr>
                          </a:solidFill>
                          <a:effectLst/>
                        </a:rPr>
                        <a:t>Silvicultură și exploatare forestieră</a:t>
                      </a:r>
                    </a:p>
                  </a:txBody>
                  <a:tcPr marL="36000" marR="9525" marT="9525" marB="0" anchor="ctr"/>
                </a:tc>
                <a:tc>
                  <a:txBody>
                    <a:bodyPr/>
                    <a:lstStyle/>
                    <a:p>
                      <a:pPr algn="r" fontAlgn="b"/>
                      <a:r>
                        <a:rPr lang="ro-RO" sz="1200" u="none" strike="noStrike">
                          <a:solidFill>
                            <a:schemeClr val="accent5">
                              <a:lumMod val="75000"/>
                            </a:schemeClr>
                          </a:solidFill>
                          <a:effectLst/>
                        </a:rPr>
                        <a:t>93,5 %</a:t>
                      </a:r>
                    </a:p>
                  </a:txBody>
                  <a:tcPr marL="9525" marR="720000" marT="9525" marB="0" anchor="ctr"/>
                </a:tc>
                <a:extLst>
                  <a:ext uri="{0D108BD9-81ED-4DB2-BD59-A6C34878D82A}">
                    <a16:rowId xmlns:a16="http://schemas.microsoft.com/office/drawing/2014/main" val="10002"/>
                  </a:ext>
                </a:extLst>
              </a:tr>
              <a:tr h="214395">
                <a:tc>
                  <a:txBody>
                    <a:bodyPr/>
                    <a:lstStyle/>
                    <a:p>
                      <a:pPr algn="l" fontAlgn="b"/>
                      <a:r>
                        <a:rPr lang="ro-RO" sz="1200" u="none" strike="noStrike">
                          <a:solidFill>
                            <a:schemeClr val="accent5">
                              <a:lumMod val="75000"/>
                            </a:schemeClr>
                          </a:solidFill>
                          <a:effectLst/>
                        </a:rPr>
                        <a:t>NACE 95</a:t>
                      </a:r>
                    </a:p>
                  </a:txBody>
                  <a:tcPr marL="36000" marR="9525" marT="9525" marB="0" anchor="ctr"/>
                </a:tc>
                <a:tc>
                  <a:txBody>
                    <a:bodyPr/>
                    <a:lstStyle/>
                    <a:p>
                      <a:pPr algn="l" fontAlgn="b"/>
                      <a:r>
                        <a:rPr lang="ro-RO" sz="1200" u="none" strike="noStrike">
                          <a:solidFill>
                            <a:schemeClr val="accent5">
                              <a:lumMod val="75000"/>
                            </a:schemeClr>
                          </a:solidFill>
                          <a:effectLst/>
                        </a:rPr>
                        <a:t>Repararea computerelor și a bunurilor personale și de uz casnic</a:t>
                      </a:r>
                    </a:p>
                  </a:txBody>
                  <a:tcPr marL="36000" marR="9525" marT="9525" marB="0" anchor="ctr"/>
                </a:tc>
                <a:tc>
                  <a:txBody>
                    <a:bodyPr/>
                    <a:lstStyle/>
                    <a:p>
                      <a:pPr algn="r" fontAlgn="b"/>
                      <a:r>
                        <a:rPr lang="ro-RO" sz="1200" u="none" strike="noStrike" dirty="0">
                          <a:solidFill>
                            <a:schemeClr val="accent5">
                              <a:lumMod val="75000"/>
                            </a:schemeClr>
                          </a:solidFill>
                          <a:effectLst/>
                        </a:rPr>
                        <a:t>88,3 %</a:t>
                      </a:r>
                    </a:p>
                  </a:txBody>
                  <a:tcPr marL="9525" marR="720000" marT="9525" marB="0" anchor="ctr"/>
                </a:tc>
                <a:extLst>
                  <a:ext uri="{0D108BD9-81ED-4DB2-BD59-A6C34878D82A}">
                    <a16:rowId xmlns:a16="http://schemas.microsoft.com/office/drawing/2014/main" val="10003"/>
                  </a:ext>
                </a:extLst>
              </a:tr>
              <a:tr h="214395">
                <a:tc>
                  <a:txBody>
                    <a:bodyPr/>
                    <a:lstStyle/>
                    <a:p>
                      <a:pPr algn="l" fontAlgn="b"/>
                      <a:r>
                        <a:rPr lang="ro-RO" sz="1200" u="none" strike="noStrike">
                          <a:solidFill>
                            <a:schemeClr val="accent5">
                              <a:lumMod val="75000"/>
                            </a:schemeClr>
                          </a:solidFill>
                          <a:effectLst/>
                        </a:rPr>
                        <a:t>NACE 42</a:t>
                      </a:r>
                    </a:p>
                  </a:txBody>
                  <a:tcPr marL="36000" marR="9525" marT="9525" marB="0" anchor="ctr"/>
                </a:tc>
                <a:tc>
                  <a:txBody>
                    <a:bodyPr/>
                    <a:lstStyle/>
                    <a:p>
                      <a:pPr algn="l" fontAlgn="b"/>
                      <a:r>
                        <a:rPr lang="ro-RO" sz="1200" u="none" strike="noStrike">
                          <a:solidFill>
                            <a:schemeClr val="accent5">
                              <a:lumMod val="75000"/>
                            </a:schemeClr>
                          </a:solidFill>
                          <a:effectLst/>
                        </a:rPr>
                        <a:t>Construcții civile</a:t>
                      </a:r>
                    </a:p>
                  </a:txBody>
                  <a:tcPr marL="36000" marR="9525" marT="9525" marB="0" anchor="ctr"/>
                </a:tc>
                <a:tc>
                  <a:txBody>
                    <a:bodyPr/>
                    <a:lstStyle/>
                    <a:p>
                      <a:pPr algn="r" fontAlgn="b"/>
                      <a:r>
                        <a:rPr lang="ro-RO" sz="1200" u="none" strike="noStrike">
                          <a:solidFill>
                            <a:schemeClr val="accent5">
                              <a:lumMod val="75000"/>
                            </a:schemeClr>
                          </a:solidFill>
                          <a:effectLst/>
                        </a:rPr>
                        <a:t>87,4 %</a:t>
                      </a:r>
                    </a:p>
                  </a:txBody>
                  <a:tcPr marL="9525" marR="720000" marT="9525" marB="0" anchor="ctr"/>
                </a:tc>
                <a:extLst>
                  <a:ext uri="{0D108BD9-81ED-4DB2-BD59-A6C34878D82A}">
                    <a16:rowId xmlns:a16="http://schemas.microsoft.com/office/drawing/2014/main" val="10004"/>
                  </a:ext>
                </a:extLst>
              </a:tr>
              <a:tr h="214395">
                <a:tc>
                  <a:txBody>
                    <a:bodyPr/>
                    <a:lstStyle/>
                    <a:p>
                      <a:pPr algn="l" fontAlgn="b"/>
                      <a:r>
                        <a:rPr lang="ro-RO" sz="1200" u="none" strike="noStrike">
                          <a:solidFill>
                            <a:schemeClr val="accent5">
                              <a:lumMod val="75000"/>
                            </a:schemeClr>
                          </a:solidFill>
                          <a:effectLst/>
                        </a:rPr>
                        <a:t>NACE 31</a:t>
                      </a:r>
                    </a:p>
                  </a:txBody>
                  <a:tcPr marL="36000" marR="9525" marT="9525" marB="0" anchor="ctr"/>
                </a:tc>
                <a:tc>
                  <a:txBody>
                    <a:bodyPr/>
                    <a:lstStyle/>
                    <a:p>
                      <a:pPr algn="l" fontAlgn="b"/>
                      <a:r>
                        <a:rPr lang="ro-RO" sz="1200" u="none" strike="noStrike">
                          <a:solidFill>
                            <a:schemeClr val="accent5">
                              <a:lumMod val="75000"/>
                            </a:schemeClr>
                          </a:solidFill>
                          <a:effectLst/>
                        </a:rPr>
                        <a:t>Producția de mobilier</a:t>
                      </a:r>
                    </a:p>
                  </a:txBody>
                  <a:tcPr marL="36000" marR="9525" marT="9525" marB="0" anchor="ctr"/>
                </a:tc>
                <a:tc>
                  <a:txBody>
                    <a:bodyPr/>
                    <a:lstStyle/>
                    <a:p>
                      <a:pPr algn="r" fontAlgn="b"/>
                      <a:r>
                        <a:rPr lang="ro-RO" sz="1200" u="none" strike="noStrike">
                          <a:solidFill>
                            <a:schemeClr val="accent5">
                              <a:lumMod val="75000"/>
                            </a:schemeClr>
                          </a:solidFill>
                          <a:effectLst/>
                        </a:rPr>
                        <a:t>87,0 %</a:t>
                      </a:r>
                    </a:p>
                  </a:txBody>
                  <a:tcPr marL="9525" marR="720000" marT="9525" marB="0" anchor="ctr"/>
                </a:tc>
                <a:extLst>
                  <a:ext uri="{0D108BD9-81ED-4DB2-BD59-A6C34878D82A}">
                    <a16:rowId xmlns:a16="http://schemas.microsoft.com/office/drawing/2014/main" val="10005"/>
                  </a:ext>
                </a:extLst>
              </a:tr>
              <a:tr h="214395">
                <a:tc>
                  <a:txBody>
                    <a:bodyPr/>
                    <a:lstStyle/>
                    <a:p>
                      <a:pPr algn="l" fontAlgn="b"/>
                      <a:r>
                        <a:rPr lang="ro-RO" sz="1200" u="none" strike="noStrike">
                          <a:solidFill>
                            <a:schemeClr val="accent5">
                              <a:lumMod val="75000"/>
                            </a:schemeClr>
                          </a:solidFill>
                          <a:effectLst/>
                        </a:rPr>
                        <a:t>NACE 50</a:t>
                      </a:r>
                    </a:p>
                  </a:txBody>
                  <a:tcPr marL="36000" marR="9525" marT="9525" marB="0" anchor="ctr"/>
                </a:tc>
                <a:tc>
                  <a:txBody>
                    <a:bodyPr/>
                    <a:lstStyle/>
                    <a:p>
                      <a:pPr algn="l" fontAlgn="b"/>
                      <a:r>
                        <a:rPr lang="ro-RO" sz="1200" u="none" strike="noStrike">
                          <a:solidFill>
                            <a:schemeClr val="accent5">
                              <a:lumMod val="75000"/>
                            </a:schemeClr>
                          </a:solidFill>
                          <a:effectLst/>
                        </a:rPr>
                        <a:t>Transporturi pe apă</a:t>
                      </a:r>
                    </a:p>
                  </a:txBody>
                  <a:tcPr marL="36000" marR="9525" marT="9525" marB="0" anchor="ctr"/>
                </a:tc>
                <a:tc>
                  <a:txBody>
                    <a:bodyPr/>
                    <a:lstStyle/>
                    <a:p>
                      <a:pPr algn="r" fontAlgn="b"/>
                      <a:r>
                        <a:rPr lang="ro-RO" sz="1200" u="none" strike="noStrike">
                          <a:solidFill>
                            <a:schemeClr val="accent5">
                              <a:lumMod val="75000"/>
                            </a:schemeClr>
                          </a:solidFill>
                          <a:effectLst/>
                        </a:rPr>
                        <a:t>84,8 %</a:t>
                      </a:r>
                    </a:p>
                  </a:txBody>
                  <a:tcPr marL="9525" marR="720000" marT="9525" marB="0" anchor="ctr"/>
                </a:tc>
                <a:extLst>
                  <a:ext uri="{0D108BD9-81ED-4DB2-BD59-A6C34878D82A}">
                    <a16:rowId xmlns:a16="http://schemas.microsoft.com/office/drawing/2014/main" val="10006"/>
                  </a:ext>
                </a:extLst>
              </a:tr>
              <a:tr h="214395">
                <a:tc>
                  <a:txBody>
                    <a:bodyPr/>
                    <a:lstStyle/>
                    <a:p>
                      <a:pPr algn="l" fontAlgn="b"/>
                      <a:r>
                        <a:rPr lang="ro-RO" sz="1200" u="none" strike="noStrike">
                          <a:solidFill>
                            <a:schemeClr val="accent5">
                              <a:lumMod val="75000"/>
                            </a:schemeClr>
                          </a:solidFill>
                          <a:effectLst/>
                        </a:rPr>
                        <a:t>NACE 01</a:t>
                      </a:r>
                    </a:p>
                  </a:txBody>
                  <a:tcPr marL="36000" marR="9525" marT="9525" marB="0" anchor="ctr"/>
                </a:tc>
                <a:tc>
                  <a:txBody>
                    <a:bodyPr/>
                    <a:lstStyle/>
                    <a:p>
                      <a:pPr algn="l" fontAlgn="b"/>
                      <a:r>
                        <a:rPr lang="ro-RO" sz="1200" u="none" strike="noStrike">
                          <a:solidFill>
                            <a:schemeClr val="accent5">
                              <a:lumMod val="75000"/>
                            </a:schemeClr>
                          </a:solidFill>
                          <a:effectLst/>
                        </a:rPr>
                        <a:t>Producție vegetală și producție animală, vânătoare și servicii asociate</a:t>
                      </a:r>
                    </a:p>
                  </a:txBody>
                  <a:tcPr marL="36000" marR="9525" marT="9525" marB="0" anchor="ctr"/>
                </a:tc>
                <a:tc>
                  <a:txBody>
                    <a:bodyPr/>
                    <a:lstStyle/>
                    <a:p>
                      <a:pPr algn="r" fontAlgn="b"/>
                      <a:r>
                        <a:rPr lang="ro-RO" sz="1200" u="none" strike="noStrike">
                          <a:solidFill>
                            <a:schemeClr val="accent5">
                              <a:lumMod val="75000"/>
                            </a:schemeClr>
                          </a:solidFill>
                          <a:effectLst/>
                        </a:rPr>
                        <a:t>84,4 %</a:t>
                      </a:r>
                    </a:p>
                  </a:txBody>
                  <a:tcPr marL="9525" marR="720000" marT="9525" marB="0" anchor="ctr"/>
                </a:tc>
                <a:extLst>
                  <a:ext uri="{0D108BD9-81ED-4DB2-BD59-A6C34878D82A}">
                    <a16:rowId xmlns:a16="http://schemas.microsoft.com/office/drawing/2014/main" val="10007"/>
                  </a:ext>
                </a:extLst>
              </a:tr>
              <a:tr h="214395">
                <a:tc>
                  <a:txBody>
                    <a:bodyPr/>
                    <a:lstStyle/>
                    <a:p>
                      <a:pPr algn="l" fontAlgn="b"/>
                      <a:r>
                        <a:rPr lang="ro-RO" sz="1200" u="none" strike="noStrike">
                          <a:solidFill>
                            <a:schemeClr val="accent5">
                              <a:lumMod val="75000"/>
                            </a:schemeClr>
                          </a:solidFill>
                          <a:effectLst/>
                        </a:rPr>
                        <a:t>NACE 03</a:t>
                      </a:r>
                    </a:p>
                  </a:txBody>
                  <a:tcPr marL="36000" marR="9525" marT="9525" marB="0" anchor="ctr"/>
                </a:tc>
                <a:tc>
                  <a:txBody>
                    <a:bodyPr/>
                    <a:lstStyle/>
                    <a:p>
                      <a:pPr algn="l" fontAlgn="b"/>
                      <a:r>
                        <a:rPr lang="ro-RO" sz="1200" u="none" strike="noStrike">
                          <a:solidFill>
                            <a:schemeClr val="accent5">
                              <a:lumMod val="75000"/>
                            </a:schemeClr>
                          </a:solidFill>
                          <a:effectLst/>
                        </a:rPr>
                        <a:t>Pescuit și acvacultură</a:t>
                      </a:r>
                    </a:p>
                  </a:txBody>
                  <a:tcPr marL="36000" marR="9525" marT="9525" marB="0" anchor="ctr"/>
                </a:tc>
                <a:tc>
                  <a:txBody>
                    <a:bodyPr/>
                    <a:lstStyle/>
                    <a:p>
                      <a:pPr algn="r" fontAlgn="b"/>
                      <a:r>
                        <a:rPr lang="ro-RO" sz="1200" u="none" strike="noStrike">
                          <a:solidFill>
                            <a:schemeClr val="accent5">
                              <a:lumMod val="75000"/>
                            </a:schemeClr>
                          </a:solidFill>
                          <a:effectLst/>
                        </a:rPr>
                        <a:t>81,9 %</a:t>
                      </a:r>
                    </a:p>
                  </a:txBody>
                  <a:tcPr marL="9525" marR="720000" marT="9525" marB="0" anchor="ctr"/>
                </a:tc>
                <a:extLst>
                  <a:ext uri="{0D108BD9-81ED-4DB2-BD59-A6C34878D82A}">
                    <a16:rowId xmlns:a16="http://schemas.microsoft.com/office/drawing/2014/main" val="10008"/>
                  </a:ext>
                </a:extLst>
              </a:tr>
              <a:tr h="214395">
                <a:tc>
                  <a:txBody>
                    <a:bodyPr/>
                    <a:lstStyle/>
                    <a:p>
                      <a:pPr algn="l" fontAlgn="b"/>
                      <a:r>
                        <a:rPr lang="ro-RO" sz="1200" u="none" strike="noStrike">
                          <a:solidFill>
                            <a:schemeClr val="accent5">
                              <a:lumMod val="75000"/>
                            </a:schemeClr>
                          </a:solidFill>
                          <a:effectLst/>
                        </a:rPr>
                        <a:t>NACE 41</a:t>
                      </a:r>
                    </a:p>
                  </a:txBody>
                  <a:tcPr marL="36000" marR="9525" marT="9525" marB="0" anchor="ctr"/>
                </a:tc>
                <a:tc>
                  <a:txBody>
                    <a:bodyPr/>
                    <a:lstStyle/>
                    <a:p>
                      <a:pPr algn="l" fontAlgn="b"/>
                      <a:r>
                        <a:rPr lang="ro-RO" sz="1200" u="none" strike="noStrike">
                          <a:solidFill>
                            <a:schemeClr val="accent5">
                              <a:lumMod val="75000"/>
                            </a:schemeClr>
                          </a:solidFill>
                          <a:effectLst/>
                        </a:rPr>
                        <a:t>Construirea de clădiri</a:t>
                      </a:r>
                    </a:p>
                  </a:txBody>
                  <a:tcPr marL="36000" marR="9525" marT="9525" marB="0" anchor="ctr"/>
                </a:tc>
                <a:tc>
                  <a:txBody>
                    <a:bodyPr/>
                    <a:lstStyle/>
                    <a:p>
                      <a:pPr algn="r" fontAlgn="b"/>
                      <a:r>
                        <a:rPr lang="ro-RO" sz="1200" u="none" strike="noStrike">
                          <a:solidFill>
                            <a:schemeClr val="accent5">
                              <a:lumMod val="75000"/>
                            </a:schemeClr>
                          </a:solidFill>
                          <a:effectLst/>
                        </a:rPr>
                        <a:t>81,4 %</a:t>
                      </a:r>
                    </a:p>
                  </a:txBody>
                  <a:tcPr marL="9525" marR="720000" marT="9525" marB="0" anchor="ctr"/>
                </a:tc>
                <a:extLst>
                  <a:ext uri="{0D108BD9-81ED-4DB2-BD59-A6C34878D82A}">
                    <a16:rowId xmlns:a16="http://schemas.microsoft.com/office/drawing/2014/main" val="10009"/>
                  </a:ext>
                </a:extLst>
              </a:tr>
              <a:tr h="214395">
                <a:tc>
                  <a:txBody>
                    <a:bodyPr/>
                    <a:lstStyle/>
                    <a:p>
                      <a:pPr algn="l" fontAlgn="b"/>
                      <a:r>
                        <a:rPr lang="ro-RO" sz="1200" u="none" strike="noStrike">
                          <a:solidFill>
                            <a:schemeClr val="accent5">
                              <a:lumMod val="75000"/>
                            </a:schemeClr>
                          </a:solidFill>
                          <a:effectLst/>
                        </a:rPr>
                        <a:t>NACE 15</a:t>
                      </a:r>
                    </a:p>
                  </a:txBody>
                  <a:tcPr marL="36000" marR="9525" marT="9525" marB="0" anchor="ctr"/>
                </a:tc>
                <a:tc>
                  <a:txBody>
                    <a:bodyPr/>
                    <a:lstStyle/>
                    <a:p>
                      <a:pPr algn="l" fontAlgn="b"/>
                      <a:r>
                        <a:rPr lang="ro-RO" sz="1200" u="none" strike="noStrike">
                          <a:solidFill>
                            <a:schemeClr val="accent5">
                              <a:lumMod val="75000"/>
                            </a:schemeClr>
                          </a:solidFill>
                          <a:effectLst/>
                        </a:rPr>
                        <a:t> Fabricarea articolelor din piele și a articolelor de încălțăminte</a:t>
                      </a:r>
                    </a:p>
                  </a:txBody>
                  <a:tcPr marL="36000" marR="9525" marT="9525" marB="0" anchor="ctr"/>
                </a:tc>
                <a:tc>
                  <a:txBody>
                    <a:bodyPr/>
                    <a:lstStyle/>
                    <a:p>
                      <a:pPr algn="r" fontAlgn="b"/>
                      <a:r>
                        <a:rPr lang="ro-RO" sz="1200" u="none" strike="noStrike" dirty="0">
                          <a:solidFill>
                            <a:schemeClr val="accent5">
                              <a:lumMod val="75000"/>
                            </a:schemeClr>
                          </a:solidFill>
                          <a:effectLst/>
                        </a:rPr>
                        <a:t>81,2 %</a:t>
                      </a:r>
                    </a:p>
                  </a:txBody>
                  <a:tcPr marL="9525" marR="720000" marT="9525" marB="0" anchor="ctr"/>
                </a:tc>
                <a:extLst>
                  <a:ext uri="{0D108BD9-81ED-4DB2-BD59-A6C34878D82A}">
                    <a16:rowId xmlns:a16="http://schemas.microsoft.com/office/drawing/2014/main" val="10010"/>
                  </a:ext>
                </a:extLst>
              </a:tr>
            </a:tbl>
          </a:graphicData>
        </a:graphic>
      </p:graphicFrame>
      <p:sp>
        <p:nvSpPr>
          <p:cNvPr id="59445" name="TextBox 4"/>
          <p:cNvSpPr txBox="1">
            <a:spLocks noChangeArrowheads="1"/>
          </p:cNvSpPr>
          <p:nvPr/>
        </p:nvSpPr>
        <p:spPr bwMode="auto">
          <a:xfrm>
            <a:off x="1271588" y="4297363"/>
            <a:ext cx="5353050" cy="246062"/>
          </a:xfrm>
          <a:prstGeom prst="rect">
            <a:avLst/>
          </a:prstGeom>
          <a:noFill/>
          <a:ln w="9525">
            <a:noFill/>
            <a:miter lim="800000"/>
            <a:headEnd/>
            <a:tailEnd/>
          </a:ln>
        </p:spPr>
        <p:txBody>
          <a:bodyPr>
            <a:spAutoFit/>
          </a:bodyPr>
          <a:lstStyle/>
          <a:p>
            <a:r>
              <a:rPr lang="ro-RO" sz="1000" i="1"/>
              <a:t>NACE: Nomenclatorul statistic al activităților economice, vezi </a:t>
            </a:r>
            <a:r>
              <a:rPr lang="ro-RO" sz="1000" i="1">
                <a:hlinkClick r:id="rId3" tooltip="link to the Eurostat publication detailing the structure and the description of the classification"/>
              </a:rPr>
              <a:t>site-ul Eurostat</a:t>
            </a:r>
            <a:r>
              <a:rPr lang="ro-RO" sz="1000" i="1"/>
              <a:t>.</a:t>
            </a:r>
          </a:p>
        </p:txBody>
      </p:sp>
      <p:sp>
        <p:nvSpPr>
          <p:cNvPr id="59446" name="TextBox 5"/>
          <p:cNvSpPr txBox="1">
            <a:spLocks noChangeArrowheads="1"/>
          </p:cNvSpPr>
          <p:nvPr/>
        </p:nvSpPr>
        <p:spPr bwMode="auto">
          <a:xfrm>
            <a:off x="1271588" y="4511675"/>
            <a:ext cx="6600825" cy="400050"/>
          </a:xfrm>
          <a:prstGeom prst="rect">
            <a:avLst/>
          </a:prstGeom>
          <a:noFill/>
          <a:ln w="9525">
            <a:noFill/>
            <a:miter lim="800000"/>
            <a:headEnd/>
            <a:tailEnd/>
          </a:ln>
        </p:spPr>
        <p:txBody>
          <a:bodyPr>
            <a:spAutoFit/>
          </a:bodyPr>
          <a:lstStyle/>
          <a:p>
            <a:r>
              <a:rPr lang="ro-RO" sz="1000">
                <a:ea typeface="Arial" charset="0"/>
                <a:cs typeface="Times New Roman" pitchFamily="18" charset="0"/>
              </a:rPr>
              <a:t>Sursa: Sondajul privind expunerea lucrătorilor 2023, EU-OSHA; populația de referință: lucrătorii care muncesc în cele 10 sectoare de activitate din tabel în Germania, Spania, Finlanda, Franța, Ungaria și Irlanda.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itle 1"/>
          <p:cNvSpPr>
            <a:spLocks noGrp="1"/>
          </p:cNvSpPr>
          <p:nvPr>
            <p:ph type="title"/>
          </p:nvPr>
        </p:nvSpPr>
        <p:spPr>
          <a:xfrm>
            <a:off x="449263" y="134938"/>
            <a:ext cx="7843837" cy="366712"/>
          </a:xfrm>
        </p:spPr>
        <p:txBody>
          <a:bodyPr/>
          <a:lstStyle/>
          <a:p>
            <a:pPr eaLnBrk="1" hangingPunct="1"/>
            <a:r>
              <a:rPr lang="ro-RO" sz="2000">
                <a:cs typeface="Trebuchet MS" pitchFamily="34" charset="0"/>
              </a:rPr>
              <a:t>Proporția lucrătorilor expuși, în funcție de categoria profesională </a:t>
            </a:r>
            <a:r>
              <a:rPr lang="ro-RO" sz="2000" b="0">
                <a:cs typeface="Trebuchet MS" pitchFamily="34" charset="0"/>
              </a:rPr>
              <a:t>(1/3)</a:t>
            </a:r>
          </a:p>
        </p:txBody>
      </p:sp>
      <p:sp>
        <p:nvSpPr>
          <p:cNvPr id="61442" name="TextBox 8"/>
          <p:cNvSpPr txBox="1">
            <a:spLocks noChangeArrowheads="1"/>
          </p:cNvSpPr>
          <p:nvPr/>
        </p:nvSpPr>
        <p:spPr bwMode="auto">
          <a:xfrm>
            <a:off x="449263" y="693738"/>
            <a:ext cx="8118475" cy="584200"/>
          </a:xfrm>
          <a:prstGeom prst="rect">
            <a:avLst/>
          </a:prstGeom>
          <a:noFill/>
          <a:ln w="9525">
            <a:noFill/>
            <a:miter lim="800000"/>
            <a:headEnd/>
            <a:tailEnd/>
          </a:ln>
        </p:spPr>
        <p:txBody>
          <a:bodyPr anchor="ctr">
            <a:spAutoFit/>
          </a:bodyPr>
          <a:lstStyle/>
          <a:p>
            <a:pPr algn="ctr" defTabSz="685800"/>
            <a:r>
              <a:rPr lang="ro-RO" sz="1600">
                <a:solidFill>
                  <a:schemeClr val="tx2"/>
                </a:solidFill>
                <a:cs typeface="Times New Roman" pitchFamily="18" charset="0"/>
              </a:rPr>
              <a:t>Categoriile profesionale cu cel mai mare număr mediu de expuneri per lucrător (3 sau mai mulți factori de risc de cancer): </a:t>
            </a:r>
            <a:r>
              <a:rPr lang="ro-RO" sz="1600" b="1">
                <a:solidFill>
                  <a:schemeClr val="tx2"/>
                </a:solidFill>
                <a:cs typeface="Times New Roman" pitchFamily="18" charset="0"/>
              </a:rPr>
              <a:t>Lucrători în domeniul construcțiilor de drumuri</a:t>
            </a:r>
          </a:p>
        </p:txBody>
      </p:sp>
      <p:graphicFrame>
        <p:nvGraphicFramePr>
          <p:cNvPr id="61487" name="Group 47" descr="Tabel care prezintă expunerile în ultima săptămână de lucru pentru lucrătorii din domeniul construcțiilor de drumuri."/>
          <p:cNvGraphicFramePr>
            <a:graphicFrameLocks noGrp="1"/>
          </p:cNvGraphicFramePr>
          <p:nvPr>
            <p:extLst>
              <p:ext uri="{D42A27DB-BD31-4B8C-83A1-F6EECF244321}">
                <p14:modId xmlns:p14="http://schemas.microsoft.com/office/powerpoint/2010/main" val="602221227"/>
              </p:ext>
            </p:extLst>
          </p:nvPr>
        </p:nvGraphicFramePr>
        <p:xfrm>
          <a:off x="449263" y="1401763"/>
          <a:ext cx="7985125" cy="2524760"/>
        </p:xfrm>
        <a:graphic>
          <a:graphicData uri="http://schemas.openxmlformats.org/drawingml/2006/table">
            <a:tbl>
              <a:tblPr firstRow="1"/>
              <a:tblGrid>
                <a:gridCol w="851999">
                  <a:extLst>
                    <a:ext uri="{9D8B030D-6E8A-4147-A177-3AD203B41FA5}">
                      <a16:colId xmlns:a16="http://schemas.microsoft.com/office/drawing/2014/main" val="20000"/>
                    </a:ext>
                  </a:extLst>
                </a:gridCol>
                <a:gridCol w="3667613">
                  <a:extLst>
                    <a:ext uri="{9D8B030D-6E8A-4147-A177-3AD203B41FA5}">
                      <a16:colId xmlns:a16="http://schemas.microsoft.com/office/drawing/2014/main" val="20001"/>
                    </a:ext>
                  </a:extLst>
                </a:gridCol>
                <a:gridCol w="3465513">
                  <a:extLst>
                    <a:ext uri="{9D8B030D-6E8A-4147-A177-3AD203B41FA5}">
                      <a16:colId xmlns:a16="http://schemas.microsoft.com/office/drawing/2014/main" val="20002"/>
                    </a:ext>
                  </a:extLst>
                </a:gridCol>
              </a:tblGrid>
              <a:tr h="26352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ro-RO" sz="1200" b="1" i="0" u="none" strike="noStrike" cap="none" normalizeH="0" baseline="0">
                          <a:ln>
                            <a:noFill/>
                          </a:ln>
                          <a:solidFill>
                            <a:schemeClr val="bg2"/>
                          </a:solidFill>
                          <a:effectLst/>
                          <a:latin typeface="Arial" charset="0"/>
                          <a:cs typeface="Arial" charset="0"/>
                        </a:rPr>
                        <a:t>Clasament</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ro-RO" sz="1200" b="1" i="0" u="none" strike="noStrike" cap="none" normalizeH="0" baseline="0">
                          <a:ln>
                            <a:noFill/>
                          </a:ln>
                          <a:solidFill>
                            <a:schemeClr val="bg2"/>
                          </a:solidFill>
                          <a:effectLst/>
                          <a:latin typeface="Arial" charset="0"/>
                          <a:cs typeface="Arial" charset="0"/>
                        </a:rPr>
                        <a:t>Factori de risc de cancer</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ro-RO" sz="1200" b="1" i="0" u="none" strike="noStrike" cap="none" normalizeH="0" baseline="0">
                          <a:ln>
                            <a:noFill/>
                          </a:ln>
                          <a:solidFill>
                            <a:schemeClr val="bg2"/>
                          </a:solidFill>
                          <a:effectLst/>
                          <a:latin typeface="Arial" charset="0"/>
                          <a:cs typeface="Arial" charset="0"/>
                        </a:rPr>
                        <a:t>Proporția lucrătorilor expuși din domeniul construcțiilor de drumuri</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6352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ro-RO" sz="1200" b="0" i="0" u="none" strike="noStrike" cap="none" normalizeH="0" baseline="0">
                          <a:ln>
                            <a:noFill/>
                          </a:ln>
                          <a:solidFill>
                            <a:schemeClr val="tx1"/>
                          </a:solidFill>
                          <a:effectLst/>
                          <a:latin typeface="Arial" charset="0"/>
                          <a:cs typeface="Arial" charset="0"/>
                        </a:rPr>
                        <a:t>1</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DDE"/>
                    </a:solidFill>
                  </a:tcPr>
                </a:tc>
                <a:tc>
                  <a:txBody>
                    <a:bodyPr/>
                    <a:lstStyle/>
                    <a:p>
                      <a:pPr marL="0" marR="0" lvl="0" indent="0" algn="l" defTabSz="342900" rtl="0" eaLnBrk="1" fontAlgn="b" latinLnBrk="0" hangingPunct="1">
                        <a:lnSpc>
                          <a:spcPct val="100000"/>
                        </a:lnSpc>
                        <a:spcBef>
                          <a:spcPct val="0"/>
                        </a:spcBef>
                        <a:spcAft>
                          <a:spcPct val="0"/>
                        </a:spcAft>
                        <a:buClrTx/>
                        <a:buSzTx/>
                        <a:buFontTx/>
                        <a:buNone/>
                        <a:tabLst/>
                      </a:pPr>
                      <a:r>
                        <a:rPr kumimoji="0" lang="ro-RO" sz="1200" b="0" i="0" u="none" strike="noStrike" cap="none" normalizeH="0" baseline="0">
                          <a:ln>
                            <a:noFill/>
                          </a:ln>
                          <a:solidFill>
                            <a:schemeClr val="tx1"/>
                          </a:solidFill>
                          <a:effectLst/>
                          <a:latin typeface="Arial" charset="0"/>
                          <a:cs typeface="Arial" charset="0"/>
                        </a:rPr>
                        <a:t>Silice cristalină respirabilă</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DDE"/>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ro-RO" sz="1200" b="0" i="0" u="none" strike="noStrike" cap="none" normalizeH="0" baseline="0">
                          <a:ln>
                            <a:noFill/>
                          </a:ln>
                          <a:solidFill>
                            <a:srgbClr val="000000"/>
                          </a:solidFill>
                          <a:effectLst/>
                          <a:latin typeface="Arial" charset="0"/>
                          <a:cs typeface="Arial" charset="0"/>
                        </a:rPr>
                        <a:t>92,2 %</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DDE"/>
                    </a:solidFill>
                  </a:tcPr>
                </a:tc>
                <a:extLst>
                  <a:ext uri="{0D108BD9-81ED-4DB2-BD59-A6C34878D82A}">
                    <a16:rowId xmlns:a16="http://schemas.microsoft.com/office/drawing/2014/main" val="10001"/>
                  </a:ext>
                </a:extLst>
              </a:tr>
              <a:tr h="26352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ro-RO" sz="1200" b="0" i="0" u="none" strike="noStrike" cap="none" normalizeH="0" baseline="0">
                          <a:ln>
                            <a:noFill/>
                          </a:ln>
                          <a:solidFill>
                            <a:schemeClr val="tx1"/>
                          </a:solidFill>
                          <a:effectLst/>
                          <a:latin typeface="Arial" charset="0"/>
                          <a:cs typeface="Arial" charset="0"/>
                        </a:rPr>
                        <a:t>2</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8EF"/>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ro-RO" sz="1200" b="0" i="0" u="none" strike="noStrike" cap="none" normalizeH="0" baseline="0">
                          <a:ln>
                            <a:noFill/>
                          </a:ln>
                          <a:solidFill>
                            <a:schemeClr val="tx1"/>
                          </a:solidFill>
                          <a:effectLst/>
                          <a:latin typeface="Arial" charset="0"/>
                          <a:cs typeface="Arial" charset="0"/>
                        </a:rPr>
                        <a:t>Emisii de gaze de eșapament ale motoarelor diesel</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8E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ro-RO" sz="1200" b="0" i="0" u="none" strike="noStrike" cap="none" normalizeH="0" baseline="0">
                          <a:ln>
                            <a:noFill/>
                          </a:ln>
                          <a:solidFill>
                            <a:srgbClr val="000000"/>
                          </a:solidFill>
                          <a:effectLst/>
                          <a:latin typeface="Arial" charset="0"/>
                          <a:cs typeface="Arial" charset="0"/>
                        </a:rPr>
                        <a:t>78,2 %</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8EF"/>
                    </a:solidFill>
                  </a:tcPr>
                </a:tc>
                <a:extLst>
                  <a:ext uri="{0D108BD9-81ED-4DB2-BD59-A6C34878D82A}">
                    <a16:rowId xmlns:a16="http://schemas.microsoft.com/office/drawing/2014/main" val="10002"/>
                  </a:ext>
                </a:extLst>
              </a:tr>
              <a:tr h="3048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ro-RO" sz="1200" b="0" i="0" u="none" strike="noStrike" cap="none" normalizeH="0" baseline="0">
                          <a:ln>
                            <a:noFill/>
                          </a:ln>
                          <a:solidFill>
                            <a:schemeClr val="tx1"/>
                          </a:solidFill>
                          <a:effectLst/>
                          <a:latin typeface="Arial" charset="0"/>
                          <a:cs typeface="Arial" charset="0"/>
                        </a:rPr>
                        <a:t>3</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DDE"/>
                    </a:solidFill>
                  </a:tcPr>
                </a:tc>
                <a:tc>
                  <a:txBody>
                    <a:bodyPr/>
                    <a:lstStyle/>
                    <a:p>
                      <a:pPr marL="0" marR="0" lvl="0" indent="0" algn="l" defTabSz="342900" rtl="0" eaLnBrk="1" fontAlgn="b" latinLnBrk="0" hangingPunct="1">
                        <a:lnSpc>
                          <a:spcPct val="100000"/>
                        </a:lnSpc>
                        <a:spcBef>
                          <a:spcPct val="0"/>
                        </a:spcBef>
                        <a:spcAft>
                          <a:spcPct val="0"/>
                        </a:spcAft>
                        <a:buClrTx/>
                        <a:buSzTx/>
                        <a:buFontTx/>
                        <a:buNone/>
                        <a:tabLst/>
                      </a:pPr>
                      <a:r>
                        <a:rPr kumimoji="0" lang="ro-RO" sz="1200" b="0" i="0" u="none" strike="noStrike" cap="none" normalizeH="0" baseline="0">
                          <a:ln>
                            <a:noFill/>
                          </a:ln>
                          <a:solidFill>
                            <a:schemeClr val="tx1"/>
                          </a:solidFill>
                          <a:effectLst/>
                          <a:latin typeface="Arial" charset="0"/>
                          <a:cs typeface="Arial" charset="0"/>
                        </a:rPr>
                        <a:t>Radiații ultraviolete solare (inclusiv expunere oculară)</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DDE"/>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ro-RO" sz="1200" b="0" i="0" u="none" strike="noStrike" cap="none" normalizeH="0" baseline="0">
                          <a:ln>
                            <a:noFill/>
                          </a:ln>
                          <a:solidFill>
                            <a:srgbClr val="000000"/>
                          </a:solidFill>
                          <a:effectLst/>
                          <a:latin typeface="Arial" charset="0"/>
                          <a:cs typeface="Arial" charset="0"/>
                        </a:rPr>
                        <a:t>75,4 %</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DDE"/>
                    </a:solidFill>
                  </a:tcPr>
                </a:tc>
                <a:extLst>
                  <a:ext uri="{0D108BD9-81ED-4DB2-BD59-A6C34878D82A}">
                    <a16:rowId xmlns:a16="http://schemas.microsoft.com/office/drawing/2014/main" val="10003"/>
                  </a:ext>
                </a:extLst>
              </a:tr>
              <a:tr h="26352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ro-RO" sz="1200" b="0" i="0" u="none" strike="noStrike" cap="none" normalizeH="0" baseline="0">
                          <a:ln>
                            <a:noFill/>
                          </a:ln>
                          <a:solidFill>
                            <a:schemeClr val="tx1"/>
                          </a:solidFill>
                          <a:effectLst/>
                          <a:latin typeface="Arial" charset="0"/>
                          <a:cs typeface="Arial" charset="0"/>
                        </a:rPr>
                        <a:t>4</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8EF"/>
                    </a:solidFill>
                  </a:tcPr>
                </a:tc>
                <a:tc>
                  <a:txBody>
                    <a:bodyPr/>
                    <a:lstStyle/>
                    <a:p>
                      <a:pPr marL="0" marR="0" lvl="0" indent="0" algn="l" defTabSz="342900" rtl="0" eaLnBrk="1" fontAlgn="b" latinLnBrk="0" hangingPunct="1">
                        <a:lnSpc>
                          <a:spcPct val="100000"/>
                        </a:lnSpc>
                        <a:spcBef>
                          <a:spcPct val="0"/>
                        </a:spcBef>
                        <a:spcAft>
                          <a:spcPct val="0"/>
                        </a:spcAft>
                        <a:buClrTx/>
                        <a:buSzTx/>
                        <a:buFontTx/>
                        <a:buNone/>
                        <a:tabLst/>
                      </a:pPr>
                      <a:r>
                        <a:rPr kumimoji="0" lang="ro-RO" sz="1200" b="0" i="0" u="none" strike="noStrike" cap="none" normalizeH="0" baseline="0">
                          <a:ln>
                            <a:noFill/>
                          </a:ln>
                          <a:solidFill>
                            <a:schemeClr val="tx1"/>
                          </a:solidFill>
                          <a:effectLst/>
                          <a:latin typeface="Arial" charset="0"/>
                          <a:cs typeface="Arial" charset="0"/>
                        </a:rPr>
                        <a:t>Benzen</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8E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ro-RO" sz="1200" b="0" i="0" u="none" strike="noStrike" cap="none" normalizeH="0" baseline="0">
                          <a:ln>
                            <a:noFill/>
                          </a:ln>
                          <a:solidFill>
                            <a:srgbClr val="000000"/>
                          </a:solidFill>
                          <a:effectLst/>
                          <a:latin typeface="Arial" charset="0"/>
                          <a:cs typeface="Arial" charset="0"/>
                        </a:rPr>
                        <a:t>68,4 %</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8EF"/>
                    </a:solidFill>
                  </a:tcPr>
                </a:tc>
                <a:extLst>
                  <a:ext uri="{0D108BD9-81ED-4DB2-BD59-A6C34878D82A}">
                    <a16:rowId xmlns:a16="http://schemas.microsoft.com/office/drawing/2014/main" val="10004"/>
                  </a:ext>
                </a:extLst>
              </a:tr>
              <a:tr h="26352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ro-RO" sz="1200" b="0" i="0" u="none" strike="noStrike" cap="none" normalizeH="0" baseline="0">
                          <a:ln>
                            <a:noFill/>
                          </a:ln>
                          <a:solidFill>
                            <a:schemeClr val="tx1"/>
                          </a:solidFill>
                          <a:effectLst/>
                          <a:latin typeface="Arial" charset="0"/>
                          <a:cs typeface="Arial" charset="0"/>
                        </a:rPr>
                        <a:t>5</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DDE"/>
                    </a:solidFill>
                  </a:tcPr>
                </a:tc>
                <a:tc>
                  <a:txBody>
                    <a:bodyPr/>
                    <a:lstStyle/>
                    <a:p>
                      <a:pPr marL="0" marR="0" lvl="0" indent="0" algn="l" defTabSz="342900" rtl="0" eaLnBrk="1" fontAlgn="b" latinLnBrk="0" hangingPunct="1">
                        <a:lnSpc>
                          <a:spcPct val="100000"/>
                        </a:lnSpc>
                        <a:spcBef>
                          <a:spcPct val="0"/>
                        </a:spcBef>
                        <a:spcAft>
                          <a:spcPct val="0"/>
                        </a:spcAft>
                        <a:buClrTx/>
                        <a:buSzTx/>
                        <a:buFontTx/>
                        <a:buNone/>
                        <a:tabLst/>
                      </a:pPr>
                      <a:r>
                        <a:rPr kumimoji="0" lang="ro-RO" sz="1200" b="0" i="0" u="none" strike="noStrike" cap="none" normalizeH="0" baseline="0">
                          <a:ln>
                            <a:noFill/>
                          </a:ln>
                          <a:solidFill>
                            <a:schemeClr val="tx1"/>
                          </a:solidFill>
                          <a:effectLst/>
                          <a:latin typeface="Arial" charset="0"/>
                          <a:cs typeface="Arial" charset="0"/>
                        </a:rPr>
                        <a:t>Plumb și compuși anorganici</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DDE"/>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ro-RO" sz="1200" b="0" i="0" u="none" strike="noStrike" cap="none" normalizeH="0" baseline="0">
                          <a:ln>
                            <a:noFill/>
                          </a:ln>
                          <a:solidFill>
                            <a:srgbClr val="000000"/>
                          </a:solidFill>
                          <a:effectLst/>
                          <a:latin typeface="Arial" charset="0"/>
                          <a:cs typeface="Arial" charset="0"/>
                        </a:rPr>
                        <a:t>14,4%</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DDE"/>
                    </a:solidFill>
                  </a:tcPr>
                </a:tc>
                <a:extLst>
                  <a:ext uri="{0D108BD9-81ED-4DB2-BD59-A6C34878D82A}">
                    <a16:rowId xmlns:a16="http://schemas.microsoft.com/office/drawing/2014/main" val="10005"/>
                  </a:ext>
                </a:extLst>
              </a:tr>
              <a:tr h="26352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ro-RO" sz="1200" b="0" i="0" u="none" strike="noStrike" cap="none" normalizeH="0" baseline="0">
                          <a:ln>
                            <a:noFill/>
                          </a:ln>
                          <a:solidFill>
                            <a:schemeClr val="tx1"/>
                          </a:solidFill>
                          <a:effectLst/>
                          <a:latin typeface="Arial" charset="0"/>
                          <a:cs typeface="Arial" charset="0"/>
                        </a:rPr>
                        <a:t>6</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8EF"/>
                    </a:solidFill>
                  </a:tcPr>
                </a:tc>
                <a:tc>
                  <a:txBody>
                    <a:bodyPr/>
                    <a:lstStyle/>
                    <a:p>
                      <a:pPr marL="0" marR="0" lvl="0" indent="0" algn="l" defTabSz="342900" rtl="0" eaLnBrk="1" fontAlgn="b" latinLnBrk="0" hangingPunct="1">
                        <a:lnSpc>
                          <a:spcPct val="100000"/>
                        </a:lnSpc>
                        <a:spcBef>
                          <a:spcPct val="0"/>
                        </a:spcBef>
                        <a:spcAft>
                          <a:spcPct val="0"/>
                        </a:spcAft>
                        <a:buClrTx/>
                        <a:buSzTx/>
                        <a:buFontTx/>
                        <a:buNone/>
                        <a:tabLst/>
                      </a:pPr>
                      <a:r>
                        <a:rPr kumimoji="0" lang="ro-RO" sz="1200" b="0" i="0" u="none" strike="noStrike" cap="none" normalizeH="0" baseline="0">
                          <a:ln>
                            <a:noFill/>
                          </a:ln>
                          <a:solidFill>
                            <a:schemeClr val="tx1"/>
                          </a:solidFill>
                          <a:effectLst/>
                          <a:latin typeface="Arial" charset="0"/>
                          <a:cs typeface="Arial" charset="0"/>
                        </a:rPr>
                        <a:t>Formaldehidă</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8E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ro-RO" sz="1200" b="0" i="0" u="none" strike="noStrike" cap="none" normalizeH="0" baseline="0">
                          <a:ln>
                            <a:noFill/>
                          </a:ln>
                          <a:solidFill>
                            <a:srgbClr val="000000"/>
                          </a:solidFill>
                          <a:effectLst/>
                          <a:latin typeface="Arial" charset="0"/>
                          <a:cs typeface="Arial" charset="0"/>
                        </a:rPr>
                        <a:t>8,3 %</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8EF"/>
                    </a:solidFill>
                  </a:tcPr>
                </a:tc>
                <a:extLst>
                  <a:ext uri="{0D108BD9-81ED-4DB2-BD59-A6C34878D82A}">
                    <a16:rowId xmlns:a16="http://schemas.microsoft.com/office/drawing/2014/main" val="10006"/>
                  </a:ext>
                </a:extLst>
              </a:tr>
              <a:tr h="26352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ro-RO" sz="1200" b="0" i="0" u="none" strike="noStrike" cap="none" normalizeH="0" baseline="0">
                          <a:ln>
                            <a:noFill/>
                          </a:ln>
                          <a:solidFill>
                            <a:schemeClr val="tx1"/>
                          </a:solidFill>
                          <a:effectLst/>
                          <a:latin typeface="Arial" charset="0"/>
                          <a:cs typeface="Arial" charset="0"/>
                        </a:rPr>
                        <a:t>7</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DDE"/>
                    </a:solidFill>
                  </a:tcPr>
                </a:tc>
                <a:tc>
                  <a:txBody>
                    <a:bodyPr/>
                    <a:lstStyle/>
                    <a:p>
                      <a:pPr marL="0" marR="0" lvl="0" indent="0" algn="l" defTabSz="342900" rtl="0" eaLnBrk="1" fontAlgn="b" latinLnBrk="0" hangingPunct="1">
                        <a:lnSpc>
                          <a:spcPct val="100000"/>
                        </a:lnSpc>
                        <a:spcBef>
                          <a:spcPct val="0"/>
                        </a:spcBef>
                        <a:spcAft>
                          <a:spcPct val="0"/>
                        </a:spcAft>
                        <a:buClrTx/>
                        <a:buSzTx/>
                        <a:buFontTx/>
                        <a:buNone/>
                        <a:tabLst/>
                      </a:pPr>
                      <a:r>
                        <a:rPr kumimoji="0" lang="ro-RO" sz="1200" b="0" i="0" u="none" strike="noStrike" cap="none" normalizeH="0" baseline="0">
                          <a:ln>
                            <a:noFill/>
                          </a:ln>
                          <a:solidFill>
                            <a:schemeClr val="tx1"/>
                          </a:solidFill>
                          <a:effectLst/>
                          <a:latin typeface="Arial" charset="0"/>
                          <a:cs typeface="Arial" charset="0"/>
                        </a:rPr>
                        <a:t>Azbest</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DDE"/>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ro-RO" sz="1200" b="0" i="0" u="none" strike="noStrike" cap="none" normalizeH="0" baseline="0">
                          <a:ln>
                            <a:noFill/>
                          </a:ln>
                          <a:solidFill>
                            <a:srgbClr val="000000"/>
                          </a:solidFill>
                          <a:effectLst/>
                          <a:latin typeface="Arial" charset="0"/>
                          <a:cs typeface="Arial" charset="0"/>
                        </a:rPr>
                        <a:t>7 %</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DDE"/>
                    </a:solidFill>
                  </a:tcPr>
                </a:tc>
                <a:extLst>
                  <a:ext uri="{0D108BD9-81ED-4DB2-BD59-A6C34878D82A}">
                    <a16:rowId xmlns:a16="http://schemas.microsoft.com/office/drawing/2014/main" val="10007"/>
                  </a:ext>
                </a:extLst>
              </a:tr>
              <a:tr h="26352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ro-RO" sz="1200" b="0" i="0" u="none" strike="noStrike" cap="none" normalizeH="0" baseline="0">
                          <a:ln>
                            <a:noFill/>
                          </a:ln>
                          <a:solidFill>
                            <a:schemeClr val="tx1"/>
                          </a:solidFill>
                          <a:effectLst/>
                          <a:latin typeface="Arial" charset="0"/>
                          <a:cs typeface="Arial" charset="0"/>
                        </a:rPr>
                        <a:t>8</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8EF"/>
                    </a:solidFill>
                  </a:tcPr>
                </a:tc>
                <a:tc>
                  <a:txBody>
                    <a:bodyPr/>
                    <a:lstStyle/>
                    <a:p>
                      <a:pPr marL="0" marR="0" lvl="0" indent="0" algn="l" defTabSz="342900" rtl="0" eaLnBrk="1" fontAlgn="b" latinLnBrk="0" hangingPunct="1">
                        <a:lnSpc>
                          <a:spcPct val="100000"/>
                        </a:lnSpc>
                        <a:spcBef>
                          <a:spcPct val="0"/>
                        </a:spcBef>
                        <a:spcAft>
                          <a:spcPct val="0"/>
                        </a:spcAft>
                        <a:buClrTx/>
                        <a:buSzTx/>
                        <a:buFontTx/>
                        <a:buNone/>
                        <a:tabLst/>
                      </a:pPr>
                      <a:r>
                        <a:rPr kumimoji="0" lang="ro-RO" sz="1200" b="0" i="0" u="none" strike="noStrike" cap="none" normalizeH="0" baseline="0">
                          <a:ln>
                            <a:noFill/>
                          </a:ln>
                          <a:solidFill>
                            <a:schemeClr val="tx1"/>
                          </a:solidFill>
                          <a:effectLst/>
                          <a:latin typeface="Arial" charset="0"/>
                          <a:cs typeface="Arial" charset="0"/>
                        </a:rPr>
                        <a:t>Crom hexavalent</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8E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ro-RO" sz="1200" b="0" i="0" u="none" strike="noStrike" cap="none" normalizeH="0" baseline="0">
                          <a:ln>
                            <a:noFill/>
                          </a:ln>
                          <a:solidFill>
                            <a:srgbClr val="000000"/>
                          </a:solidFill>
                          <a:effectLst/>
                          <a:latin typeface="Arial" charset="0"/>
                          <a:cs typeface="Arial" charset="0"/>
                        </a:rPr>
                        <a:t>1,2 %</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8EF"/>
                    </a:solidFill>
                  </a:tcPr>
                </a:tc>
                <a:extLst>
                  <a:ext uri="{0D108BD9-81ED-4DB2-BD59-A6C34878D82A}">
                    <a16:rowId xmlns:a16="http://schemas.microsoft.com/office/drawing/2014/main" val="10008"/>
                  </a:ext>
                </a:extLst>
              </a:tr>
            </a:tbl>
          </a:graphicData>
        </a:graphic>
      </p:graphicFrame>
      <p:sp>
        <p:nvSpPr>
          <p:cNvPr id="61485" name="TextBox 1"/>
          <p:cNvSpPr txBox="1">
            <a:spLocks noChangeArrowheads="1"/>
          </p:cNvSpPr>
          <p:nvPr/>
        </p:nvSpPr>
        <p:spPr bwMode="auto">
          <a:xfrm>
            <a:off x="1217613" y="4054475"/>
            <a:ext cx="7216775" cy="400050"/>
          </a:xfrm>
          <a:prstGeom prst="rect">
            <a:avLst/>
          </a:prstGeom>
          <a:noFill/>
          <a:ln w="9525">
            <a:noFill/>
            <a:miter lim="800000"/>
            <a:headEnd/>
            <a:tailEnd/>
          </a:ln>
        </p:spPr>
        <p:txBody>
          <a:bodyPr>
            <a:spAutoFit/>
          </a:bodyPr>
          <a:lstStyle/>
          <a:p>
            <a:r>
              <a:rPr lang="ro-RO" sz="1000">
                <a:ea typeface="Arial" charset="0"/>
                <a:cs typeface="Times New Roman" pitchFamily="18" charset="0"/>
              </a:rPr>
              <a:t>Sursa: Sondajul privind expunerea lucrătorilor 2023, EU-OSHA; populația de referință: lucrătorii din categoria profesională „lucrători în domeniul construcțiilor de drumuri” din Germania, Spania, Finlanda, Franța, Ungaria și Irlanda.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itle 1"/>
          <p:cNvSpPr>
            <a:spLocks noGrp="1"/>
          </p:cNvSpPr>
          <p:nvPr>
            <p:ph type="title"/>
          </p:nvPr>
        </p:nvSpPr>
        <p:spPr>
          <a:xfrm>
            <a:off x="449263" y="134938"/>
            <a:ext cx="7797800" cy="366712"/>
          </a:xfrm>
        </p:spPr>
        <p:txBody>
          <a:bodyPr/>
          <a:lstStyle/>
          <a:p>
            <a:pPr eaLnBrk="1" hangingPunct="1"/>
            <a:r>
              <a:rPr lang="ro-RO" sz="2000">
                <a:cs typeface="Trebuchet MS" pitchFamily="34" charset="0"/>
              </a:rPr>
              <a:t>Proporția lucrătorilor expuși, în funcție de categoria profesională </a:t>
            </a:r>
            <a:r>
              <a:rPr lang="ro-RO" sz="2000" b="0">
                <a:cs typeface="Trebuchet MS" pitchFamily="34" charset="0"/>
              </a:rPr>
              <a:t>(2/3)</a:t>
            </a:r>
          </a:p>
        </p:txBody>
      </p:sp>
      <p:sp>
        <p:nvSpPr>
          <p:cNvPr id="63490" name="TextBox 8"/>
          <p:cNvSpPr txBox="1">
            <a:spLocks noChangeArrowheads="1"/>
          </p:cNvSpPr>
          <p:nvPr/>
        </p:nvSpPr>
        <p:spPr bwMode="auto">
          <a:xfrm>
            <a:off x="1187450" y="692150"/>
            <a:ext cx="6823075" cy="584200"/>
          </a:xfrm>
          <a:prstGeom prst="rect">
            <a:avLst/>
          </a:prstGeom>
          <a:noFill/>
          <a:ln w="9525">
            <a:noFill/>
            <a:miter lim="800000"/>
            <a:headEnd/>
            <a:tailEnd/>
          </a:ln>
        </p:spPr>
        <p:txBody>
          <a:bodyPr anchor="ctr">
            <a:spAutoFit/>
          </a:bodyPr>
          <a:lstStyle/>
          <a:p>
            <a:pPr algn="ctr" defTabSz="685800"/>
            <a:r>
              <a:rPr lang="ro-RO" sz="1600">
                <a:solidFill>
                  <a:schemeClr val="tx2"/>
                </a:solidFill>
                <a:cs typeface="Times New Roman" pitchFamily="18" charset="0"/>
              </a:rPr>
              <a:t>Categoriile profesionale cu cel mai mare număr mediu de expuneri per lucrător (3 sau mai mulți factori de risc de cancer): </a:t>
            </a:r>
            <a:r>
              <a:rPr lang="ro-RO" sz="1600" b="1">
                <a:solidFill>
                  <a:schemeClr val="tx2"/>
                </a:solidFill>
                <a:cs typeface="Times New Roman" pitchFamily="18" charset="0"/>
              </a:rPr>
              <a:t>Pompieri</a:t>
            </a:r>
          </a:p>
        </p:txBody>
      </p:sp>
      <p:graphicFrame>
        <p:nvGraphicFramePr>
          <p:cNvPr id="8" name="Table 7" descr="Tabel care prezintă expunerile în ultima săptămână de lucru pentru pompieri."/>
          <p:cNvGraphicFramePr>
            <a:graphicFrameLocks noGrp="1"/>
          </p:cNvGraphicFramePr>
          <p:nvPr>
            <p:extLst>
              <p:ext uri="{D42A27DB-BD31-4B8C-83A1-F6EECF244321}">
                <p14:modId xmlns:p14="http://schemas.microsoft.com/office/powerpoint/2010/main" val="3207238551"/>
              </p:ext>
            </p:extLst>
          </p:nvPr>
        </p:nvGraphicFramePr>
        <p:xfrm>
          <a:off x="449263" y="1346200"/>
          <a:ext cx="7797800" cy="3009900"/>
        </p:xfrm>
        <a:graphic>
          <a:graphicData uri="http://schemas.openxmlformats.org/drawingml/2006/table">
            <a:tbl>
              <a:tblPr firstRow="1"/>
              <a:tblGrid>
                <a:gridCol w="1022350">
                  <a:extLst>
                    <a:ext uri="{9D8B030D-6E8A-4147-A177-3AD203B41FA5}">
                      <a16:colId xmlns:a16="http://schemas.microsoft.com/office/drawing/2014/main" val="20000"/>
                    </a:ext>
                  </a:extLst>
                </a:gridCol>
                <a:gridCol w="3914775">
                  <a:extLst>
                    <a:ext uri="{9D8B030D-6E8A-4147-A177-3AD203B41FA5}">
                      <a16:colId xmlns:a16="http://schemas.microsoft.com/office/drawing/2014/main" val="20001"/>
                    </a:ext>
                  </a:extLst>
                </a:gridCol>
                <a:gridCol w="2860675">
                  <a:extLst>
                    <a:ext uri="{9D8B030D-6E8A-4147-A177-3AD203B41FA5}">
                      <a16:colId xmlns:a16="http://schemas.microsoft.com/office/drawing/2014/main" val="20002"/>
                    </a:ext>
                  </a:extLst>
                </a:gridCol>
              </a:tblGrid>
              <a:tr h="25082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ro-RO" sz="1200" b="1" i="0" u="none" strike="noStrike" cap="none" normalizeH="0" baseline="0">
                          <a:ln>
                            <a:noFill/>
                          </a:ln>
                          <a:solidFill>
                            <a:schemeClr val="tx1"/>
                          </a:solidFill>
                          <a:effectLst/>
                          <a:latin typeface="Arial" charset="0"/>
                          <a:cs typeface="Arial" charset="0"/>
                        </a:rPr>
                        <a:t>Clasament</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ro-RO" sz="1200" b="1" i="0" u="none" strike="noStrike" cap="none" normalizeH="0" baseline="0">
                          <a:ln>
                            <a:noFill/>
                          </a:ln>
                          <a:solidFill>
                            <a:schemeClr val="tx1"/>
                          </a:solidFill>
                          <a:effectLst/>
                          <a:latin typeface="Arial" charset="0"/>
                          <a:cs typeface="Arial" charset="0"/>
                        </a:rPr>
                        <a:t>Factori de risc de cancer</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ro-RO" sz="1200" b="1" i="0" u="none" strike="noStrike" cap="none" normalizeH="0" baseline="0">
                          <a:ln>
                            <a:noFill/>
                          </a:ln>
                          <a:solidFill>
                            <a:schemeClr val="tx1"/>
                          </a:solidFill>
                          <a:effectLst/>
                          <a:latin typeface="Arial" charset="0"/>
                          <a:cs typeface="Arial" charset="0"/>
                        </a:rPr>
                        <a:t>Proporția pompierilor expuși</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0000"/>
                  </a:ext>
                </a:extLst>
              </a:tr>
              <a:tr h="25082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ro-RO" sz="1200" b="0" i="0" u="none" strike="noStrike" cap="none" normalizeH="0" baseline="0">
                          <a:ln>
                            <a:noFill/>
                          </a:ln>
                          <a:solidFill>
                            <a:schemeClr val="tx1"/>
                          </a:solidFill>
                          <a:effectLst/>
                          <a:latin typeface="Arial" charset="0"/>
                          <a:cs typeface="Arial" charset="0"/>
                        </a:rPr>
                        <a:t>1</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BE0CB"/>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ro-RO" sz="1200" b="0" i="0" u="none" strike="noStrike" cap="none" normalizeH="0" baseline="0">
                          <a:ln>
                            <a:noFill/>
                          </a:ln>
                          <a:solidFill>
                            <a:schemeClr val="tx1"/>
                          </a:solidFill>
                          <a:effectLst/>
                          <a:latin typeface="Arial" charset="0"/>
                          <a:cs typeface="Arial" charset="0"/>
                        </a:rPr>
                        <a:t>Radiații ultraviolete solare (inclusiv expunere oculară)</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BE0CB"/>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ro-RO" sz="1200" b="0" i="0" u="none" strike="noStrike" cap="none" normalizeH="0" baseline="0">
                          <a:ln>
                            <a:noFill/>
                          </a:ln>
                          <a:solidFill>
                            <a:schemeClr val="tx1"/>
                          </a:solidFill>
                          <a:effectLst/>
                          <a:latin typeface="Arial" charset="0"/>
                          <a:cs typeface="Arial" charset="0"/>
                        </a:rPr>
                        <a:t>57,7 %</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BE0CB"/>
                    </a:solidFill>
                  </a:tcPr>
                </a:tc>
                <a:extLst>
                  <a:ext uri="{0D108BD9-81ED-4DB2-BD59-A6C34878D82A}">
                    <a16:rowId xmlns:a16="http://schemas.microsoft.com/office/drawing/2014/main" val="10001"/>
                  </a:ext>
                </a:extLst>
              </a:tr>
              <a:tr h="25082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ro-RO" sz="1200" b="0" i="0" u="none" strike="noStrike" cap="none" normalizeH="0" baseline="0">
                          <a:ln>
                            <a:noFill/>
                          </a:ln>
                          <a:solidFill>
                            <a:schemeClr val="tx1"/>
                          </a:solidFill>
                          <a:effectLst/>
                          <a:latin typeface="Arial" charset="0"/>
                          <a:cs typeface="Arial" charset="0"/>
                        </a:rPr>
                        <a:t>2</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DF0E7"/>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ro-RO" sz="1200" b="0" i="0" u="none" strike="noStrike" cap="none" normalizeH="0" baseline="0">
                          <a:ln>
                            <a:noFill/>
                          </a:ln>
                          <a:solidFill>
                            <a:schemeClr val="tx1"/>
                          </a:solidFill>
                          <a:effectLst/>
                          <a:latin typeface="Arial" charset="0"/>
                          <a:cs typeface="Arial" charset="0"/>
                        </a:rPr>
                        <a:t>Emisii de gaze de eșapament ale motoarelor diesel</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DF0E7"/>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ro-RO" sz="1200" b="0" i="0" u="none" strike="noStrike" cap="none" normalizeH="0" baseline="0">
                          <a:ln>
                            <a:noFill/>
                          </a:ln>
                          <a:solidFill>
                            <a:schemeClr val="tx1"/>
                          </a:solidFill>
                          <a:effectLst/>
                          <a:latin typeface="Arial" charset="0"/>
                          <a:cs typeface="Arial" charset="0"/>
                        </a:rPr>
                        <a:t>51,8 %</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DF0E7"/>
                    </a:solidFill>
                  </a:tcPr>
                </a:tc>
                <a:extLst>
                  <a:ext uri="{0D108BD9-81ED-4DB2-BD59-A6C34878D82A}">
                    <a16:rowId xmlns:a16="http://schemas.microsoft.com/office/drawing/2014/main" val="10002"/>
                  </a:ext>
                </a:extLst>
              </a:tr>
              <a:tr h="25082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ro-RO" sz="1200" b="0" i="0" u="none" strike="noStrike" cap="none" normalizeH="0" baseline="0">
                          <a:ln>
                            <a:noFill/>
                          </a:ln>
                          <a:solidFill>
                            <a:schemeClr val="tx1"/>
                          </a:solidFill>
                          <a:effectLst/>
                          <a:latin typeface="Arial" charset="0"/>
                          <a:cs typeface="Arial" charset="0"/>
                        </a:rPr>
                        <a:t>3</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BE0CB"/>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ro-RO" sz="1200" b="0" i="0" u="none" strike="noStrike" cap="none" normalizeH="0" baseline="0">
                          <a:ln>
                            <a:noFill/>
                          </a:ln>
                          <a:solidFill>
                            <a:schemeClr val="tx1"/>
                          </a:solidFill>
                          <a:effectLst/>
                          <a:latin typeface="Arial" charset="0"/>
                          <a:cs typeface="Arial" charset="0"/>
                        </a:rPr>
                        <a:t>Benzen</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BE0CB"/>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ro-RO" sz="1200" b="0" i="0" u="none" strike="noStrike" cap="none" normalizeH="0" baseline="0">
                          <a:ln>
                            <a:noFill/>
                          </a:ln>
                          <a:solidFill>
                            <a:schemeClr val="tx1"/>
                          </a:solidFill>
                          <a:effectLst/>
                          <a:latin typeface="Arial" charset="0"/>
                          <a:cs typeface="Arial" charset="0"/>
                        </a:rPr>
                        <a:t>51,3 %</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BE0CB"/>
                    </a:solidFill>
                  </a:tcPr>
                </a:tc>
                <a:extLst>
                  <a:ext uri="{0D108BD9-81ED-4DB2-BD59-A6C34878D82A}">
                    <a16:rowId xmlns:a16="http://schemas.microsoft.com/office/drawing/2014/main" val="10003"/>
                  </a:ext>
                </a:extLst>
              </a:tr>
              <a:tr h="25082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ro-RO" sz="1200" b="0" i="0" u="none" strike="noStrike" cap="none" normalizeH="0" baseline="0">
                          <a:ln>
                            <a:noFill/>
                          </a:ln>
                          <a:solidFill>
                            <a:schemeClr val="tx1"/>
                          </a:solidFill>
                          <a:effectLst/>
                          <a:latin typeface="Arial" charset="0"/>
                          <a:cs typeface="Arial" charset="0"/>
                        </a:rPr>
                        <a:t>4</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DF0E7"/>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ro-RO" sz="1200" b="0" i="0" u="none" strike="noStrike" cap="none" normalizeH="0" baseline="0">
                          <a:ln>
                            <a:noFill/>
                          </a:ln>
                          <a:solidFill>
                            <a:schemeClr val="tx1"/>
                          </a:solidFill>
                          <a:effectLst/>
                          <a:latin typeface="Arial" charset="0"/>
                          <a:cs typeface="Arial" charset="0"/>
                        </a:rPr>
                        <a:t>1,3-Butadienă</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DF0E7"/>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ro-RO" sz="1200" b="0" i="0" u="none" strike="noStrike" cap="none" normalizeH="0" baseline="0">
                          <a:ln>
                            <a:noFill/>
                          </a:ln>
                          <a:solidFill>
                            <a:schemeClr val="tx1"/>
                          </a:solidFill>
                          <a:effectLst/>
                          <a:latin typeface="Arial" charset="0"/>
                          <a:cs typeface="Arial" charset="0"/>
                        </a:rPr>
                        <a:t>45,7 %</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DF0E7"/>
                    </a:solidFill>
                  </a:tcPr>
                </a:tc>
                <a:extLst>
                  <a:ext uri="{0D108BD9-81ED-4DB2-BD59-A6C34878D82A}">
                    <a16:rowId xmlns:a16="http://schemas.microsoft.com/office/drawing/2014/main" val="10004"/>
                  </a:ext>
                </a:extLst>
              </a:tr>
              <a:tr h="25082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ro-RO" sz="1200" b="0" i="0" u="none" strike="noStrike" cap="none" normalizeH="0" baseline="0">
                          <a:ln>
                            <a:noFill/>
                          </a:ln>
                          <a:solidFill>
                            <a:schemeClr val="tx1"/>
                          </a:solidFill>
                          <a:effectLst/>
                          <a:latin typeface="Arial" charset="0"/>
                          <a:cs typeface="Arial" charset="0"/>
                        </a:rPr>
                        <a:t>5</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BE0CB"/>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ro-RO" sz="1200" b="0" i="0" u="none" strike="noStrike" cap="none" normalizeH="0" baseline="0">
                          <a:ln>
                            <a:noFill/>
                          </a:ln>
                          <a:solidFill>
                            <a:schemeClr val="tx1"/>
                          </a:solidFill>
                          <a:effectLst/>
                          <a:latin typeface="Arial" charset="0"/>
                          <a:cs typeface="Arial" charset="0"/>
                        </a:rPr>
                        <a:t>Formaldehidă</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BE0CB"/>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ro-RO" sz="1200" b="0" i="0" u="none" strike="noStrike" cap="none" normalizeH="0" baseline="0">
                          <a:ln>
                            <a:noFill/>
                          </a:ln>
                          <a:solidFill>
                            <a:schemeClr val="tx1"/>
                          </a:solidFill>
                          <a:effectLst/>
                          <a:latin typeface="Arial" charset="0"/>
                          <a:cs typeface="Arial" charset="0"/>
                        </a:rPr>
                        <a:t>45,2 %</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BE0CB"/>
                    </a:solidFill>
                  </a:tcPr>
                </a:tc>
                <a:extLst>
                  <a:ext uri="{0D108BD9-81ED-4DB2-BD59-A6C34878D82A}">
                    <a16:rowId xmlns:a16="http://schemas.microsoft.com/office/drawing/2014/main" val="10005"/>
                  </a:ext>
                </a:extLst>
              </a:tr>
              <a:tr h="25082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ro-RO" sz="1200" b="0" i="0" u="none" strike="noStrike" cap="none" normalizeH="0" baseline="0">
                          <a:ln>
                            <a:noFill/>
                          </a:ln>
                          <a:solidFill>
                            <a:schemeClr val="tx1"/>
                          </a:solidFill>
                          <a:effectLst/>
                          <a:latin typeface="Arial" charset="0"/>
                          <a:cs typeface="Arial" charset="0"/>
                        </a:rPr>
                        <a:t>6</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DF0E7"/>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ro-RO" sz="1200" b="0" i="0" u="none" strike="noStrike" cap="none" normalizeH="0" baseline="0">
                          <a:ln>
                            <a:noFill/>
                          </a:ln>
                          <a:solidFill>
                            <a:schemeClr val="tx1"/>
                          </a:solidFill>
                          <a:effectLst/>
                          <a:latin typeface="Arial" charset="0"/>
                          <a:cs typeface="Arial" charset="0"/>
                        </a:rPr>
                        <a:t>Crom hexavalent</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DF0E7"/>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ro-RO" sz="1200" b="0" i="0" u="none" strike="noStrike" cap="none" normalizeH="0" baseline="0">
                          <a:ln>
                            <a:noFill/>
                          </a:ln>
                          <a:solidFill>
                            <a:schemeClr val="tx1"/>
                          </a:solidFill>
                          <a:effectLst/>
                          <a:latin typeface="Arial" charset="0"/>
                          <a:cs typeface="Arial" charset="0"/>
                        </a:rPr>
                        <a:t>27,8 %</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DF0E7"/>
                    </a:solidFill>
                  </a:tcPr>
                </a:tc>
                <a:extLst>
                  <a:ext uri="{0D108BD9-81ED-4DB2-BD59-A6C34878D82A}">
                    <a16:rowId xmlns:a16="http://schemas.microsoft.com/office/drawing/2014/main" val="10006"/>
                  </a:ext>
                </a:extLst>
              </a:tr>
              <a:tr h="25082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ro-RO" sz="1200" b="0" i="0" u="none" strike="noStrike" cap="none" normalizeH="0" baseline="0">
                          <a:ln>
                            <a:noFill/>
                          </a:ln>
                          <a:solidFill>
                            <a:schemeClr val="tx1"/>
                          </a:solidFill>
                          <a:effectLst/>
                          <a:latin typeface="Arial" charset="0"/>
                          <a:cs typeface="Arial" charset="0"/>
                        </a:rPr>
                        <a:t>7</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BE0CB"/>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ro-RO" sz="1200" b="0" i="0" u="none" strike="noStrike" cap="none" normalizeH="0" baseline="0">
                          <a:ln>
                            <a:noFill/>
                          </a:ln>
                          <a:solidFill>
                            <a:schemeClr val="tx1"/>
                          </a:solidFill>
                          <a:effectLst/>
                          <a:latin typeface="Arial" charset="0"/>
                          <a:cs typeface="Arial" charset="0"/>
                        </a:rPr>
                        <a:t>Plumb și compuși anorganici</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BE0CB"/>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ro-RO" sz="1200" b="0" i="0" u="none" strike="noStrike" cap="none" normalizeH="0" baseline="0">
                          <a:ln>
                            <a:noFill/>
                          </a:ln>
                          <a:solidFill>
                            <a:schemeClr val="tx1"/>
                          </a:solidFill>
                          <a:effectLst/>
                          <a:latin typeface="Arial" charset="0"/>
                          <a:cs typeface="Arial" charset="0"/>
                        </a:rPr>
                        <a:t>27,8 %</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BE0CB"/>
                    </a:solidFill>
                  </a:tcPr>
                </a:tc>
                <a:extLst>
                  <a:ext uri="{0D108BD9-81ED-4DB2-BD59-A6C34878D82A}">
                    <a16:rowId xmlns:a16="http://schemas.microsoft.com/office/drawing/2014/main" val="10007"/>
                  </a:ext>
                </a:extLst>
              </a:tr>
              <a:tr h="25082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ro-RO" sz="1200" b="0" i="0" u="none" strike="noStrike" cap="none" normalizeH="0" baseline="0">
                          <a:ln>
                            <a:noFill/>
                          </a:ln>
                          <a:solidFill>
                            <a:schemeClr val="tx1"/>
                          </a:solidFill>
                          <a:effectLst/>
                          <a:latin typeface="Arial" charset="0"/>
                          <a:cs typeface="Arial" charset="0"/>
                        </a:rPr>
                        <a:t>8</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DF0E7"/>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ro-RO" sz="1200" b="0" i="0" u="none" strike="noStrike" cap="none" normalizeH="0" baseline="0">
                          <a:ln>
                            <a:noFill/>
                          </a:ln>
                          <a:solidFill>
                            <a:schemeClr val="tx1"/>
                          </a:solidFill>
                          <a:effectLst/>
                          <a:latin typeface="Arial" charset="0"/>
                          <a:cs typeface="Arial" charset="0"/>
                        </a:rPr>
                        <a:t>Azbest</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DF0E7"/>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ro-RO" sz="1200" b="0" i="0" u="none" strike="noStrike" cap="none" normalizeH="0" baseline="0">
                          <a:ln>
                            <a:noFill/>
                          </a:ln>
                          <a:solidFill>
                            <a:schemeClr val="tx1"/>
                          </a:solidFill>
                          <a:effectLst/>
                          <a:latin typeface="Arial" charset="0"/>
                          <a:cs typeface="Arial" charset="0"/>
                        </a:rPr>
                        <a:t>22,6 %</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DF0E7"/>
                    </a:solidFill>
                  </a:tcPr>
                </a:tc>
                <a:extLst>
                  <a:ext uri="{0D108BD9-81ED-4DB2-BD59-A6C34878D82A}">
                    <a16:rowId xmlns:a16="http://schemas.microsoft.com/office/drawing/2014/main" val="10008"/>
                  </a:ext>
                </a:extLst>
              </a:tr>
              <a:tr h="25082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ro-RO" sz="1200" b="0" i="0" u="none" strike="noStrike" cap="none" normalizeH="0" baseline="0">
                          <a:ln>
                            <a:noFill/>
                          </a:ln>
                          <a:solidFill>
                            <a:schemeClr val="tx1"/>
                          </a:solidFill>
                          <a:effectLst/>
                          <a:latin typeface="Arial" charset="0"/>
                          <a:cs typeface="Arial" charset="0"/>
                        </a:rPr>
                        <a:t>9</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BE0CB"/>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ro-RO" sz="1200" b="0" i="0" u="none" strike="noStrike" cap="none" normalizeH="0" baseline="0">
                          <a:ln>
                            <a:noFill/>
                          </a:ln>
                          <a:solidFill>
                            <a:schemeClr val="tx1"/>
                          </a:solidFill>
                          <a:effectLst/>
                          <a:latin typeface="Arial" charset="0"/>
                          <a:cs typeface="Arial" charset="0"/>
                        </a:rPr>
                        <a:t>Silice cristalină respirabilă</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BE0CB"/>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ro-RO" sz="1200" b="0" i="0" u="none" strike="noStrike" cap="none" normalizeH="0" baseline="0">
                          <a:ln>
                            <a:noFill/>
                          </a:ln>
                          <a:solidFill>
                            <a:schemeClr val="tx1"/>
                          </a:solidFill>
                          <a:effectLst/>
                          <a:latin typeface="Arial" charset="0"/>
                          <a:cs typeface="Arial" charset="0"/>
                        </a:rPr>
                        <a:t>5,0 %</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BE0CB"/>
                    </a:solidFill>
                  </a:tcPr>
                </a:tc>
                <a:extLst>
                  <a:ext uri="{0D108BD9-81ED-4DB2-BD59-A6C34878D82A}">
                    <a16:rowId xmlns:a16="http://schemas.microsoft.com/office/drawing/2014/main" val="10009"/>
                  </a:ext>
                </a:extLst>
              </a:tr>
              <a:tr h="250825">
                <a:tc>
                  <a:txBody>
                    <a:bodyPr/>
                    <a:lstStyle/>
                    <a:p>
                      <a:pPr marL="0" marR="0" lvl="0" indent="0" algn="l" defTabSz="342900" rtl="0" eaLnBrk="1" fontAlgn="b" latinLnBrk="0" hangingPunct="1">
                        <a:lnSpc>
                          <a:spcPct val="100000"/>
                        </a:lnSpc>
                        <a:spcBef>
                          <a:spcPct val="0"/>
                        </a:spcBef>
                        <a:spcAft>
                          <a:spcPct val="0"/>
                        </a:spcAft>
                        <a:buClrTx/>
                        <a:buSzTx/>
                        <a:buFontTx/>
                        <a:buNone/>
                        <a:tabLst/>
                      </a:pPr>
                      <a:r>
                        <a:rPr kumimoji="0" lang="ro-RO" sz="1200" b="0" i="0" u="none" strike="noStrike" cap="none" normalizeH="0" baseline="0">
                          <a:ln>
                            <a:noFill/>
                          </a:ln>
                          <a:solidFill>
                            <a:schemeClr val="tx1"/>
                          </a:solidFill>
                          <a:effectLst/>
                          <a:latin typeface="Arial" charset="0"/>
                          <a:cs typeface="Arial" charset="0"/>
                        </a:rPr>
                        <a:t>10</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DF0E7"/>
                    </a:solidFill>
                  </a:tcPr>
                </a:tc>
                <a:tc>
                  <a:txBody>
                    <a:bodyPr/>
                    <a:lstStyle/>
                    <a:p>
                      <a:pPr marL="0" marR="0" lvl="0" indent="0" algn="l" defTabSz="342900" rtl="0" eaLnBrk="1" fontAlgn="b" latinLnBrk="0" hangingPunct="1">
                        <a:lnSpc>
                          <a:spcPct val="100000"/>
                        </a:lnSpc>
                        <a:spcBef>
                          <a:spcPct val="0"/>
                        </a:spcBef>
                        <a:spcAft>
                          <a:spcPct val="0"/>
                        </a:spcAft>
                        <a:buClrTx/>
                        <a:buSzTx/>
                        <a:buFontTx/>
                        <a:buNone/>
                        <a:tabLst/>
                      </a:pPr>
                      <a:r>
                        <a:rPr kumimoji="0" lang="ro-RO" sz="1200" b="0" i="0" u="none" strike="noStrike" cap="none" normalizeH="0" baseline="0">
                          <a:ln>
                            <a:noFill/>
                          </a:ln>
                          <a:solidFill>
                            <a:schemeClr val="tx1"/>
                          </a:solidFill>
                          <a:effectLst/>
                          <a:latin typeface="Arial" charset="0"/>
                          <a:cs typeface="Arial" charset="0"/>
                        </a:rPr>
                        <a:t>Pulbere de lemn</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DF0E7"/>
                    </a:solidFill>
                  </a:tcPr>
                </a:tc>
                <a:tc>
                  <a:txBody>
                    <a:bodyPr/>
                    <a:lstStyle/>
                    <a:p>
                      <a:pPr marL="0" marR="0" lvl="0" indent="0" algn="ctr" defTabSz="342900" rtl="0" eaLnBrk="1" fontAlgn="b" latinLnBrk="0" hangingPunct="1">
                        <a:lnSpc>
                          <a:spcPct val="100000"/>
                        </a:lnSpc>
                        <a:spcBef>
                          <a:spcPct val="0"/>
                        </a:spcBef>
                        <a:spcAft>
                          <a:spcPct val="0"/>
                        </a:spcAft>
                        <a:buClrTx/>
                        <a:buSzTx/>
                        <a:buFontTx/>
                        <a:buNone/>
                        <a:tabLst/>
                      </a:pPr>
                      <a:r>
                        <a:rPr kumimoji="0" lang="ro-RO" sz="1200" b="0" i="0" u="none" strike="noStrike" cap="none" normalizeH="0" baseline="0">
                          <a:ln>
                            <a:noFill/>
                          </a:ln>
                          <a:solidFill>
                            <a:schemeClr val="tx1"/>
                          </a:solidFill>
                          <a:effectLst/>
                          <a:latin typeface="Arial" charset="0"/>
                          <a:cs typeface="Arial" charset="0"/>
                        </a:rPr>
                        <a:t>4,6 %</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DF0E7"/>
                    </a:solidFill>
                  </a:tcPr>
                </a:tc>
                <a:extLst>
                  <a:ext uri="{0D108BD9-81ED-4DB2-BD59-A6C34878D82A}">
                    <a16:rowId xmlns:a16="http://schemas.microsoft.com/office/drawing/2014/main" val="10010"/>
                  </a:ext>
                </a:extLst>
              </a:tr>
              <a:tr h="25082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ro-RO" sz="1200" b="0" i="0" u="none" strike="noStrike" cap="none" normalizeH="0" baseline="0">
                          <a:ln>
                            <a:noFill/>
                          </a:ln>
                          <a:solidFill>
                            <a:schemeClr val="tx1"/>
                          </a:solidFill>
                          <a:effectLst/>
                          <a:latin typeface="Arial" charset="0"/>
                          <a:cs typeface="Arial" charset="0"/>
                        </a:rPr>
                        <a:t>11</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BE0CB"/>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ro-RO" sz="1200" b="0" i="0" u="none" strike="noStrike" cap="none" normalizeH="0" baseline="0">
                          <a:ln>
                            <a:noFill/>
                          </a:ln>
                          <a:solidFill>
                            <a:schemeClr val="tx1"/>
                          </a:solidFill>
                          <a:effectLst/>
                          <a:latin typeface="Arial" charset="0"/>
                          <a:cs typeface="Arial" charset="0"/>
                        </a:rPr>
                        <a:t>Uleiuri minerale (sub formă de ceață)</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BE0CB"/>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ro-RO" sz="1200" b="0" i="0" u="none" strike="noStrike" cap="none" normalizeH="0" baseline="0">
                          <a:ln>
                            <a:noFill/>
                          </a:ln>
                          <a:solidFill>
                            <a:schemeClr val="tx1"/>
                          </a:solidFill>
                          <a:effectLst/>
                          <a:latin typeface="Arial" charset="0"/>
                          <a:cs typeface="Arial" charset="0"/>
                        </a:rPr>
                        <a:t>2,0 %</a:t>
                      </a:r>
                    </a:p>
                  </a:txBody>
                  <a:tcPr marL="3600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BE0CB"/>
                    </a:solidFill>
                  </a:tcPr>
                </a:tc>
                <a:extLst>
                  <a:ext uri="{0D108BD9-81ED-4DB2-BD59-A6C34878D82A}">
                    <a16:rowId xmlns:a16="http://schemas.microsoft.com/office/drawing/2014/main" val="10011"/>
                  </a:ext>
                </a:extLst>
              </a:tr>
            </a:tbl>
          </a:graphicData>
        </a:graphic>
      </p:graphicFrame>
      <p:sp>
        <p:nvSpPr>
          <p:cNvPr id="63545" name="TextBox 1"/>
          <p:cNvSpPr txBox="1">
            <a:spLocks noChangeArrowheads="1"/>
          </p:cNvSpPr>
          <p:nvPr/>
        </p:nvSpPr>
        <p:spPr bwMode="auto">
          <a:xfrm>
            <a:off x="1504950" y="4556125"/>
            <a:ext cx="5597525" cy="400050"/>
          </a:xfrm>
          <a:prstGeom prst="rect">
            <a:avLst/>
          </a:prstGeom>
          <a:noFill/>
          <a:ln w="9525">
            <a:noFill/>
            <a:miter lim="800000"/>
            <a:headEnd/>
            <a:tailEnd/>
          </a:ln>
        </p:spPr>
        <p:txBody>
          <a:bodyPr>
            <a:spAutoFit/>
          </a:bodyPr>
          <a:lstStyle/>
          <a:p>
            <a:r>
              <a:rPr lang="ro-RO" sz="1000">
                <a:ea typeface="Arial" charset="0"/>
                <a:cs typeface="Times New Roman" pitchFamily="18" charset="0"/>
              </a:rPr>
              <a:t>Sursa: Sondajul privind expunerea lucrătorilor 2023, EU-OSHA; populația de referință: lucrătorii din categoria profesională „pompieri” din Germania, Spania, Finlanda, Franța, Ungaria și Irlanda.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itle 1"/>
          <p:cNvSpPr>
            <a:spLocks noGrp="1"/>
          </p:cNvSpPr>
          <p:nvPr>
            <p:ph type="title"/>
          </p:nvPr>
        </p:nvSpPr>
        <p:spPr>
          <a:xfrm>
            <a:off x="449263" y="134938"/>
            <a:ext cx="7797800" cy="366712"/>
          </a:xfrm>
        </p:spPr>
        <p:txBody>
          <a:bodyPr/>
          <a:lstStyle/>
          <a:p>
            <a:pPr eaLnBrk="1" hangingPunct="1"/>
            <a:r>
              <a:rPr lang="ro-RO" sz="2000">
                <a:cs typeface="Trebuchet MS" pitchFamily="34" charset="0"/>
              </a:rPr>
              <a:t>Proporția lucrătorilor expuși, în funcție de categoria profesională </a:t>
            </a:r>
            <a:r>
              <a:rPr lang="ro-RO" sz="2000" b="0">
                <a:cs typeface="Trebuchet MS" pitchFamily="34" charset="0"/>
              </a:rPr>
              <a:t>(3/3)</a:t>
            </a:r>
          </a:p>
        </p:txBody>
      </p:sp>
      <p:sp>
        <p:nvSpPr>
          <p:cNvPr id="65538" name="TextBox 8"/>
          <p:cNvSpPr txBox="1">
            <a:spLocks noChangeArrowheads="1"/>
          </p:cNvSpPr>
          <p:nvPr/>
        </p:nvSpPr>
        <p:spPr bwMode="auto">
          <a:xfrm>
            <a:off x="730250" y="682625"/>
            <a:ext cx="7516813" cy="584200"/>
          </a:xfrm>
          <a:prstGeom prst="rect">
            <a:avLst/>
          </a:prstGeom>
          <a:noFill/>
          <a:ln w="9525">
            <a:noFill/>
            <a:miter lim="800000"/>
            <a:headEnd/>
            <a:tailEnd/>
          </a:ln>
        </p:spPr>
        <p:txBody>
          <a:bodyPr anchor="ctr">
            <a:spAutoFit/>
          </a:bodyPr>
          <a:lstStyle/>
          <a:p>
            <a:pPr algn="ctr" defTabSz="685800"/>
            <a:r>
              <a:rPr lang="ro-RO" sz="1600">
                <a:solidFill>
                  <a:schemeClr val="tx2"/>
                </a:solidFill>
                <a:cs typeface="Times New Roman" pitchFamily="18" charset="0"/>
              </a:rPr>
              <a:t>Categoriile profesionale cu cel mai mare număr mediu de expuneri per lucrător (3 sau mai mulți factori de risc de cancer): </a:t>
            </a:r>
            <a:r>
              <a:rPr lang="ro-RO" sz="1600" b="1">
                <a:solidFill>
                  <a:schemeClr val="tx2"/>
                </a:solidFill>
                <a:cs typeface="Times New Roman" pitchFamily="18" charset="0"/>
              </a:rPr>
              <a:t>Mineri/lucrători în industria extractivă</a:t>
            </a:r>
          </a:p>
        </p:txBody>
      </p:sp>
      <p:graphicFrame>
        <p:nvGraphicFramePr>
          <p:cNvPr id="11" name="Table 10" descr="Tabel care prezintă expunerile în ultima săptămână de lucru pentru mineri și muncitorii în cariere de piatră.."/>
          <p:cNvGraphicFramePr>
            <a:graphicFrameLocks noGrp="1"/>
          </p:cNvGraphicFramePr>
          <p:nvPr/>
        </p:nvGraphicFramePr>
        <p:xfrm>
          <a:off x="814388" y="1346200"/>
          <a:ext cx="7432054" cy="2705115"/>
        </p:xfrm>
        <a:graphic>
          <a:graphicData uri="http://schemas.openxmlformats.org/drawingml/2006/table">
            <a:tbl>
              <a:tblPr firstRow="1" bandRow="1">
                <a:tableStyleId>{00A15C55-8517-42AA-B614-E9B94910E393}</a:tableStyleId>
              </a:tblPr>
              <a:tblGrid>
                <a:gridCol w="918314">
                  <a:extLst>
                    <a:ext uri="{9D8B030D-6E8A-4147-A177-3AD203B41FA5}">
                      <a16:colId xmlns:a16="http://schemas.microsoft.com/office/drawing/2014/main" val="20000"/>
                    </a:ext>
                  </a:extLst>
                </a:gridCol>
                <a:gridCol w="3265638">
                  <a:extLst>
                    <a:ext uri="{9D8B030D-6E8A-4147-A177-3AD203B41FA5}">
                      <a16:colId xmlns:a16="http://schemas.microsoft.com/office/drawing/2014/main" val="20001"/>
                    </a:ext>
                  </a:extLst>
                </a:gridCol>
                <a:gridCol w="3248102">
                  <a:extLst>
                    <a:ext uri="{9D8B030D-6E8A-4147-A177-3AD203B41FA5}">
                      <a16:colId xmlns:a16="http://schemas.microsoft.com/office/drawing/2014/main" val="20002"/>
                    </a:ext>
                  </a:extLst>
                </a:gridCol>
              </a:tblGrid>
              <a:tr h="263950">
                <a:tc>
                  <a:txBody>
                    <a:bodyPr/>
                    <a:lstStyle/>
                    <a:p>
                      <a:pPr algn="l" fontAlgn="b"/>
                      <a:r>
                        <a:rPr lang="ro-RO" sz="1050" b="1" u="none" strike="noStrike" noProof="0">
                          <a:solidFill>
                            <a:schemeClr val="tx1"/>
                          </a:solidFill>
                          <a:effectLst/>
                        </a:rPr>
                        <a:t>Clasament</a:t>
                      </a:r>
                    </a:p>
                  </a:txBody>
                  <a:tcPr marL="36000" marR="9525" marT="9525" marB="0" anchor="ctr"/>
                </a:tc>
                <a:tc>
                  <a:txBody>
                    <a:bodyPr/>
                    <a:lstStyle/>
                    <a:p>
                      <a:pPr algn="l" fontAlgn="b"/>
                      <a:r>
                        <a:rPr lang="ro-RO" sz="1050" b="1" u="none" strike="noStrike" noProof="0">
                          <a:solidFill>
                            <a:schemeClr val="tx1"/>
                          </a:solidFill>
                          <a:effectLst/>
                        </a:rPr>
                        <a:t>Factori de risc de cancer</a:t>
                      </a:r>
                    </a:p>
                  </a:txBody>
                  <a:tcPr marL="36000" marR="9525" marT="9525" marB="0" anchor="ctr"/>
                </a:tc>
                <a:tc>
                  <a:txBody>
                    <a:bodyPr/>
                    <a:lstStyle/>
                    <a:p>
                      <a:pPr algn="ctr" fontAlgn="b"/>
                      <a:r>
                        <a:rPr lang="ro-RO" sz="1050" b="1" u="none" strike="noStrike" noProof="0">
                          <a:solidFill>
                            <a:schemeClr val="tx1"/>
                          </a:solidFill>
                          <a:effectLst/>
                        </a:rPr>
                        <a:t>Proporția minerilor/lucrătorilor expuși din industria extractivă </a:t>
                      </a:r>
                    </a:p>
                  </a:txBody>
                  <a:tcPr marL="36000" marR="9525" marT="9525" marB="0" anchor="ctr"/>
                </a:tc>
                <a:extLst>
                  <a:ext uri="{0D108BD9-81ED-4DB2-BD59-A6C34878D82A}">
                    <a16:rowId xmlns:a16="http://schemas.microsoft.com/office/drawing/2014/main" val="10000"/>
                  </a:ext>
                </a:extLst>
              </a:tr>
              <a:tr h="263950">
                <a:tc>
                  <a:txBody>
                    <a:bodyPr/>
                    <a:lstStyle/>
                    <a:p>
                      <a:pPr algn="l" fontAlgn="b"/>
                      <a:r>
                        <a:rPr lang="ro-RO" sz="1050" b="0" u="none" strike="noStrike" noProof="0">
                          <a:solidFill>
                            <a:schemeClr val="tx1"/>
                          </a:solidFill>
                          <a:effectLst/>
                        </a:rPr>
                        <a:t>1</a:t>
                      </a:r>
                    </a:p>
                  </a:txBody>
                  <a:tcPr marL="36000" marR="9525" marT="9525" marB="0" anchor="ctr"/>
                </a:tc>
                <a:tc>
                  <a:txBody>
                    <a:bodyPr/>
                    <a:lstStyle/>
                    <a:p>
                      <a:pPr algn="l" fontAlgn="b"/>
                      <a:r>
                        <a:rPr lang="ro-RO" sz="1050" u="none" strike="noStrike" noProof="0">
                          <a:solidFill>
                            <a:schemeClr val="tx1"/>
                          </a:solidFill>
                          <a:effectLst/>
                        </a:rPr>
                        <a:t>Emisii de gaze de eșapament ale motoarelor diesel</a:t>
                      </a:r>
                    </a:p>
                  </a:txBody>
                  <a:tcPr marL="36000" marR="9525" marT="9525" marB="0" anchor="ctr"/>
                </a:tc>
                <a:tc>
                  <a:txBody>
                    <a:bodyPr/>
                    <a:lstStyle/>
                    <a:p>
                      <a:pPr algn="ctr" fontAlgn="b"/>
                      <a:r>
                        <a:rPr lang="ro-RO" sz="1050" u="none" strike="noStrike" noProof="0" dirty="0">
                          <a:solidFill>
                            <a:schemeClr val="tx1"/>
                          </a:solidFill>
                          <a:effectLst/>
                        </a:rPr>
                        <a:t>98,5 %</a:t>
                      </a:r>
                    </a:p>
                  </a:txBody>
                  <a:tcPr marL="36000" marR="9525" marT="9525" marB="0" anchor="ctr"/>
                </a:tc>
                <a:extLst>
                  <a:ext uri="{0D108BD9-81ED-4DB2-BD59-A6C34878D82A}">
                    <a16:rowId xmlns:a16="http://schemas.microsoft.com/office/drawing/2014/main" val="10001"/>
                  </a:ext>
                </a:extLst>
              </a:tr>
              <a:tr h="263950">
                <a:tc>
                  <a:txBody>
                    <a:bodyPr/>
                    <a:lstStyle/>
                    <a:p>
                      <a:pPr algn="l" fontAlgn="b"/>
                      <a:r>
                        <a:rPr lang="ro-RO" sz="1050" b="0" u="none" strike="noStrike" noProof="0">
                          <a:solidFill>
                            <a:schemeClr val="tx1"/>
                          </a:solidFill>
                          <a:effectLst/>
                        </a:rPr>
                        <a:t>2</a:t>
                      </a:r>
                    </a:p>
                  </a:txBody>
                  <a:tcPr marL="36000" marR="9525" marT="9525" marB="0" anchor="ctr"/>
                </a:tc>
                <a:tc>
                  <a:txBody>
                    <a:bodyPr/>
                    <a:lstStyle/>
                    <a:p>
                      <a:pPr algn="l" fontAlgn="b"/>
                      <a:r>
                        <a:rPr lang="ro-RO" sz="1050" u="none" strike="noStrike" noProof="0">
                          <a:solidFill>
                            <a:schemeClr val="tx1"/>
                          </a:solidFill>
                          <a:effectLst/>
                        </a:rPr>
                        <a:t>Silice cristalină respirabilă</a:t>
                      </a:r>
                    </a:p>
                  </a:txBody>
                  <a:tcPr marL="36000" marR="9525" marT="9525" marB="0" anchor="ctr"/>
                </a:tc>
                <a:tc>
                  <a:txBody>
                    <a:bodyPr/>
                    <a:lstStyle/>
                    <a:p>
                      <a:pPr algn="ctr" fontAlgn="b"/>
                      <a:r>
                        <a:rPr lang="ro-RO" sz="1050" u="none" strike="noStrike" noProof="0">
                          <a:solidFill>
                            <a:schemeClr val="tx1"/>
                          </a:solidFill>
                          <a:effectLst/>
                        </a:rPr>
                        <a:t>98,2 %</a:t>
                      </a:r>
                    </a:p>
                  </a:txBody>
                  <a:tcPr marL="36000" marR="9525" marT="9525" marB="0" anchor="ctr"/>
                </a:tc>
                <a:extLst>
                  <a:ext uri="{0D108BD9-81ED-4DB2-BD59-A6C34878D82A}">
                    <a16:rowId xmlns:a16="http://schemas.microsoft.com/office/drawing/2014/main" val="10002"/>
                  </a:ext>
                </a:extLst>
              </a:tr>
              <a:tr h="263950">
                <a:tc>
                  <a:txBody>
                    <a:bodyPr/>
                    <a:lstStyle/>
                    <a:p>
                      <a:pPr algn="l" fontAlgn="b"/>
                      <a:r>
                        <a:rPr lang="ro-RO" sz="1050" b="0" u="none" strike="noStrike" noProof="0">
                          <a:solidFill>
                            <a:schemeClr val="tx1"/>
                          </a:solidFill>
                          <a:effectLst/>
                        </a:rPr>
                        <a:t>3</a:t>
                      </a:r>
                    </a:p>
                  </a:txBody>
                  <a:tcPr marL="36000" marR="9525" marT="9525" marB="0" anchor="ctr"/>
                </a:tc>
                <a:tc>
                  <a:txBody>
                    <a:bodyPr/>
                    <a:lstStyle/>
                    <a:p>
                      <a:pPr algn="l" fontAlgn="b"/>
                      <a:r>
                        <a:rPr lang="ro-RO" sz="1050" u="none" strike="noStrike" noProof="0" dirty="0">
                          <a:solidFill>
                            <a:schemeClr val="tx1"/>
                          </a:solidFill>
                          <a:effectLst/>
                        </a:rPr>
                        <a:t>Radiații ultraviolete solare (inclusiv expunere oculară)</a:t>
                      </a:r>
                    </a:p>
                  </a:txBody>
                  <a:tcPr marL="36000" marR="9525" marT="9525" marB="0" anchor="ctr"/>
                </a:tc>
                <a:tc>
                  <a:txBody>
                    <a:bodyPr/>
                    <a:lstStyle/>
                    <a:p>
                      <a:pPr algn="ctr" fontAlgn="b"/>
                      <a:r>
                        <a:rPr lang="ro-RO" sz="1050" u="none" strike="noStrike" noProof="0">
                          <a:solidFill>
                            <a:schemeClr val="tx1"/>
                          </a:solidFill>
                          <a:effectLst/>
                        </a:rPr>
                        <a:t>55,9 %</a:t>
                      </a:r>
                    </a:p>
                  </a:txBody>
                  <a:tcPr marL="36000" marR="9525" marT="9525" marB="0" anchor="ctr"/>
                </a:tc>
                <a:extLst>
                  <a:ext uri="{0D108BD9-81ED-4DB2-BD59-A6C34878D82A}">
                    <a16:rowId xmlns:a16="http://schemas.microsoft.com/office/drawing/2014/main" val="10003"/>
                  </a:ext>
                </a:extLst>
              </a:tr>
              <a:tr h="263950">
                <a:tc>
                  <a:txBody>
                    <a:bodyPr/>
                    <a:lstStyle/>
                    <a:p>
                      <a:pPr algn="l" fontAlgn="b"/>
                      <a:r>
                        <a:rPr lang="ro-RO" sz="1050" b="0" u="none" strike="noStrike" noProof="0">
                          <a:solidFill>
                            <a:schemeClr val="tx1"/>
                          </a:solidFill>
                          <a:effectLst/>
                        </a:rPr>
                        <a:t>4</a:t>
                      </a:r>
                    </a:p>
                  </a:txBody>
                  <a:tcPr marL="36000" marR="9525" marT="9525" marB="0" anchor="ctr"/>
                </a:tc>
                <a:tc>
                  <a:txBody>
                    <a:bodyPr/>
                    <a:lstStyle/>
                    <a:p>
                      <a:pPr algn="l" fontAlgn="b"/>
                      <a:r>
                        <a:rPr lang="ro-RO" sz="1050" u="none" strike="noStrike" noProof="0">
                          <a:solidFill>
                            <a:schemeClr val="tx1"/>
                          </a:solidFill>
                          <a:effectLst/>
                        </a:rPr>
                        <a:t>Benzen</a:t>
                      </a:r>
                    </a:p>
                  </a:txBody>
                  <a:tcPr marL="36000" marR="9525" marT="9525" marB="0" anchor="ctr"/>
                </a:tc>
                <a:tc>
                  <a:txBody>
                    <a:bodyPr/>
                    <a:lstStyle/>
                    <a:p>
                      <a:pPr algn="ctr" fontAlgn="b"/>
                      <a:r>
                        <a:rPr lang="ro-RO" sz="1050" u="none" strike="noStrike" noProof="0">
                          <a:solidFill>
                            <a:schemeClr val="tx1"/>
                          </a:solidFill>
                          <a:effectLst/>
                        </a:rPr>
                        <a:t>13,5 %</a:t>
                      </a:r>
                    </a:p>
                  </a:txBody>
                  <a:tcPr marL="36000" marR="9525" marT="9525" marB="0" anchor="ctr"/>
                </a:tc>
                <a:extLst>
                  <a:ext uri="{0D108BD9-81ED-4DB2-BD59-A6C34878D82A}">
                    <a16:rowId xmlns:a16="http://schemas.microsoft.com/office/drawing/2014/main" val="10004"/>
                  </a:ext>
                </a:extLst>
              </a:tr>
              <a:tr h="263950">
                <a:tc>
                  <a:txBody>
                    <a:bodyPr/>
                    <a:lstStyle/>
                    <a:p>
                      <a:pPr algn="l" fontAlgn="b"/>
                      <a:r>
                        <a:rPr lang="ro-RO" sz="1050" b="0" u="none" strike="noStrike" noProof="0">
                          <a:solidFill>
                            <a:schemeClr val="tx1"/>
                          </a:solidFill>
                          <a:effectLst/>
                        </a:rPr>
                        <a:t>5</a:t>
                      </a:r>
                    </a:p>
                  </a:txBody>
                  <a:tcPr marL="36000" marR="9525" marT="9525" marB="0" anchor="ctr"/>
                </a:tc>
                <a:tc>
                  <a:txBody>
                    <a:bodyPr/>
                    <a:lstStyle/>
                    <a:p>
                      <a:pPr algn="l" fontAlgn="b"/>
                      <a:r>
                        <a:rPr lang="ro-RO" sz="1050" u="none" strike="noStrike" noProof="0">
                          <a:solidFill>
                            <a:schemeClr val="tx1"/>
                          </a:solidFill>
                          <a:effectLst/>
                        </a:rPr>
                        <a:t>Arsen</a:t>
                      </a:r>
                    </a:p>
                  </a:txBody>
                  <a:tcPr marL="36000" marR="9525" marT="9525" marB="0" anchor="ctr"/>
                </a:tc>
                <a:tc>
                  <a:txBody>
                    <a:bodyPr/>
                    <a:lstStyle/>
                    <a:p>
                      <a:pPr algn="ctr" fontAlgn="b"/>
                      <a:r>
                        <a:rPr lang="ro-RO" sz="1050" u="none" strike="noStrike" noProof="0">
                          <a:solidFill>
                            <a:schemeClr val="tx1"/>
                          </a:solidFill>
                          <a:effectLst/>
                        </a:rPr>
                        <a:t>12,5 %</a:t>
                      </a:r>
                    </a:p>
                  </a:txBody>
                  <a:tcPr marL="36000" marR="9525" marT="9525" marB="0" anchor="ctr"/>
                </a:tc>
                <a:extLst>
                  <a:ext uri="{0D108BD9-81ED-4DB2-BD59-A6C34878D82A}">
                    <a16:rowId xmlns:a16="http://schemas.microsoft.com/office/drawing/2014/main" val="10005"/>
                  </a:ext>
                </a:extLst>
              </a:tr>
              <a:tr h="263950">
                <a:tc>
                  <a:txBody>
                    <a:bodyPr/>
                    <a:lstStyle/>
                    <a:p>
                      <a:pPr algn="l" fontAlgn="b"/>
                      <a:r>
                        <a:rPr lang="ro-RO" sz="1050" b="0" u="none" strike="noStrike" noProof="0">
                          <a:solidFill>
                            <a:schemeClr val="tx1"/>
                          </a:solidFill>
                          <a:effectLst/>
                        </a:rPr>
                        <a:t>6</a:t>
                      </a:r>
                    </a:p>
                  </a:txBody>
                  <a:tcPr marL="36000" marR="9525" marT="9525" marB="0" anchor="ctr"/>
                </a:tc>
                <a:tc>
                  <a:txBody>
                    <a:bodyPr/>
                    <a:lstStyle/>
                    <a:p>
                      <a:pPr algn="l" fontAlgn="b"/>
                      <a:r>
                        <a:rPr lang="ro-RO" sz="1050" u="none" strike="noStrike" noProof="0">
                          <a:solidFill>
                            <a:schemeClr val="tx1"/>
                          </a:solidFill>
                          <a:effectLst/>
                        </a:rPr>
                        <a:t>Azbest</a:t>
                      </a:r>
                    </a:p>
                  </a:txBody>
                  <a:tcPr marL="36000" marR="9525" marT="9525" marB="0" anchor="ctr"/>
                </a:tc>
                <a:tc>
                  <a:txBody>
                    <a:bodyPr/>
                    <a:lstStyle/>
                    <a:p>
                      <a:pPr algn="ctr" fontAlgn="b"/>
                      <a:r>
                        <a:rPr lang="ro-RO" sz="1050" u="none" strike="noStrike" noProof="0">
                          <a:solidFill>
                            <a:schemeClr val="tx1"/>
                          </a:solidFill>
                          <a:effectLst/>
                        </a:rPr>
                        <a:t>8,7 %</a:t>
                      </a:r>
                    </a:p>
                  </a:txBody>
                  <a:tcPr marL="36000" marR="9525" marT="9525" marB="0" anchor="ctr"/>
                </a:tc>
                <a:extLst>
                  <a:ext uri="{0D108BD9-81ED-4DB2-BD59-A6C34878D82A}">
                    <a16:rowId xmlns:a16="http://schemas.microsoft.com/office/drawing/2014/main" val="10006"/>
                  </a:ext>
                </a:extLst>
              </a:tr>
              <a:tr h="263950">
                <a:tc>
                  <a:txBody>
                    <a:bodyPr/>
                    <a:lstStyle/>
                    <a:p>
                      <a:pPr algn="l" fontAlgn="b"/>
                      <a:r>
                        <a:rPr lang="ro-RO" sz="1050" b="0" u="none" strike="noStrike" noProof="0">
                          <a:solidFill>
                            <a:schemeClr val="tx1"/>
                          </a:solidFill>
                          <a:effectLst/>
                        </a:rPr>
                        <a:t>7</a:t>
                      </a:r>
                    </a:p>
                  </a:txBody>
                  <a:tcPr marL="36000" marR="9525" marT="9525" marB="0" anchor="ctr"/>
                </a:tc>
                <a:tc>
                  <a:txBody>
                    <a:bodyPr/>
                    <a:lstStyle/>
                    <a:p>
                      <a:pPr algn="l" fontAlgn="b"/>
                      <a:r>
                        <a:rPr lang="ro-RO" sz="1050" u="none" strike="noStrike" noProof="0">
                          <a:solidFill>
                            <a:schemeClr val="tx1"/>
                          </a:solidFill>
                          <a:effectLst/>
                        </a:rPr>
                        <a:t>Cobalt</a:t>
                      </a:r>
                    </a:p>
                  </a:txBody>
                  <a:tcPr marL="36000" marR="9525" marT="9525" marB="0" anchor="ctr"/>
                </a:tc>
                <a:tc>
                  <a:txBody>
                    <a:bodyPr/>
                    <a:lstStyle/>
                    <a:p>
                      <a:pPr algn="ctr" fontAlgn="b"/>
                      <a:r>
                        <a:rPr lang="ro-RO" sz="1050" u="none" strike="noStrike" noProof="0">
                          <a:solidFill>
                            <a:schemeClr val="tx1"/>
                          </a:solidFill>
                          <a:effectLst/>
                        </a:rPr>
                        <a:t>4,4 %</a:t>
                      </a:r>
                    </a:p>
                  </a:txBody>
                  <a:tcPr marL="36000" marR="9525" marT="9525" marB="0" anchor="ctr"/>
                </a:tc>
                <a:extLst>
                  <a:ext uri="{0D108BD9-81ED-4DB2-BD59-A6C34878D82A}">
                    <a16:rowId xmlns:a16="http://schemas.microsoft.com/office/drawing/2014/main" val="10007"/>
                  </a:ext>
                </a:extLst>
              </a:tr>
              <a:tr h="263950">
                <a:tc>
                  <a:txBody>
                    <a:bodyPr/>
                    <a:lstStyle/>
                    <a:p>
                      <a:pPr algn="l" fontAlgn="b"/>
                      <a:r>
                        <a:rPr lang="ro-RO" sz="1050" b="0" u="none" strike="noStrike" noProof="0">
                          <a:solidFill>
                            <a:schemeClr val="tx1"/>
                          </a:solidFill>
                          <a:effectLst/>
                        </a:rPr>
                        <a:t>8</a:t>
                      </a:r>
                    </a:p>
                  </a:txBody>
                  <a:tcPr marL="36000" marR="9525" marT="9525" marB="0" anchor="ctr"/>
                </a:tc>
                <a:tc>
                  <a:txBody>
                    <a:bodyPr/>
                    <a:lstStyle/>
                    <a:p>
                      <a:pPr algn="l" fontAlgn="b"/>
                      <a:r>
                        <a:rPr lang="ro-RO" sz="1050" u="none" strike="noStrike" noProof="0" dirty="0">
                          <a:solidFill>
                            <a:schemeClr val="tx1"/>
                          </a:solidFill>
                          <a:effectLst/>
                        </a:rPr>
                        <a:t>Plumb și compuși anorganici</a:t>
                      </a:r>
                    </a:p>
                  </a:txBody>
                  <a:tcPr marL="36000" marR="9525" marT="9525" marB="0" anchor="ctr"/>
                </a:tc>
                <a:tc>
                  <a:txBody>
                    <a:bodyPr/>
                    <a:lstStyle/>
                    <a:p>
                      <a:pPr algn="ctr" fontAlgn="b"/>
                      <a:r>
                        <a:rPr lang="ro-RO" sz="1050" u="none" strike="noStrike" noProof="0">
                          <a:solidFill>
                            <a:schemeClr val="tx1"/>
                          </a:solidFill>
                          <a:effectLst/>
                        </a:rPr>
                        <a:t>4,1 %</a:t>
                      </a:r>
                    </a:p>
                  </a:txBody>
                  <a:tcPr marL="36000" marR="9525" marT="9525" marB="0" anchor="ctr"/>
                </a:tc>
                <a:extLst>
                  <a:ext uri="{0D108BD9-81ED-4DB2-BD59-A6C34878D82A}">
                    <a16:rowId xmlns:a16="http://schemas.microsoft.com/office/drawing/2014/main" val="10008"/>
                  </a:ext>
                </a:extLst>
              </a:tr>
              <a:tr h="263950">
                <a:tc>
                  <a:txBody>
                    <a:bodyPr/>
                    <a:lstStyle/>
                    <a:p>
                      <a:pPr algn="l" fontAlgn="b"/>
                      <a:r>
                        <a:rPr lang="ro-RO" sz="1050" b="0" u="none" strike="noStrike" noProof="0">
                          <a:solidFill>
                            <a:schemeClr val="tx1"/>
                          </a:solidFill>
                          <a:effectLst/>
                        </a:rPr>
                        <a:t>9</a:t>
                      </a:r>
                    </a:p>
                  </a:txBody>
                  <a:tcPr marL="36000" marR="9525" marT="9525" marB="0" anchor="ctr"/>
                </a:tc>
                <a:tc>
                  <a:txBody>
                    <a:bodyPr/>
                    <a:lstStyle/>
                    <a:p>
                      <a:pPr algn="l" fontAlgn="b"/>
                      <a:r>
                        <a:rPr lang="ro-RO" sz="1050" u="none" strike="noStrike" noProof="0">
                          <a:solidFill>
                            <a:schemeClr val="tx1"/>
                          </a:solidFill>
                          <a:effectLst/>
                        </a:rPr>
                        <a:t>Nichel</a:t>
                      </a:r>
                    </a:p>
                  </a:txBody>
                  <a:tcPr marL="36000" marR="9525" marT="9525" marB="0" anchor="ctr"/>
                </a:tc>
                <a:tc>
                  <a:txBody>
                    <a:bodyPr/>
                    <a:lstStyle/>
                    <a:p>
                      <a:pPr algn="ctr" fontAlgn="b"/>
                      <a:r>
                        <a:rPr lang="ro-RO" sz="1050" u="none" strike="noStrike" noProof="0" dirty="0">
                          <a:solidFill>
                            <a:schemeClr val="tx1"/>
                          </a:solidFill>
                          <a:effectLst/>
                        </a:rPr>
                        <a:t>2,8 %</a:t>
                      </a:r>
                    </a:p>
                  </a:txBody>
                  <a:tcPr marL="36000" marR="9525" marT="9525" marB="0" anchor="ctr"/>
                </a:tc>
                <a:extLst>
                  <a:ext uri="{0D108BD9-81ED-4DB2-BD59-A6C34878D82A}">
                    <a16:rowId xmlns:a16="http://schemas.microsoft.com/office/drawing/2014/main" val="10009"/>
                  </a:ext>
                </a:extLst>
              </a:tr>
            </a:tbl>
          </a:graphicData>
        </a:graphic>
      </p:graphicFrame>
      <p:sp>
        <p:nvSpPr>
          <p:cNvPr id="65585" name="TextBox 1"/>
          <p:cNvSpPr txBox="1">
            <a:spLocks noChangeArrowheads="1"/>
          </p:cNvSpPr>
          <p:nvPr/>
        </p:nvSpPr>
        <p:spPr bwMode="auto">
          <a:xfrm>
            <a:off x="1360488" y="4135438"/>
            <a:ext cx="6661150" cy="400050"/>
          </a:xfrm>
          <a:prstGeom prst="rect">
            <a:avLst/>
          </a:prstGeom>
          <a:noFill/>
          <a:ln w="9525">
            <a:noFill/>
            <a:miter lim="800000"/>
            <a:headEnd/>
            <a:tailEnd/>
          </a:ln>
        </p:spPr>
        <p:txBody>
          <a:bodyPr>
            <a:spAutoFit/>
          </a:bodyPr>
          <a:lstStyle/>
          <a:p>
            <a:r>
              <a:rPr lang="ro-RO" sz="1000">
                <a:ea typeface="Arial" charset="0"/>
                <a:cs typeface="Times New Roman" pitchFamily="18" charset="0"/>
              </a:rPr>
              <a:t>Sursa: Sondajul privind expunerea lucrătorilor 2023, EU-OSHA; populația de referință: lucrătorii din categoria profesională „mineri/lucrători în industria extractivă” din Germania, Spania, Finlanda, Franța, Ungaria și Irlanda.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tle 1"/>
          <p:cNvSpPr>
            <a:spLocks noGrp="1"/>
          </p:cNvSpPr>
          <p:nvPr>
            <p:ph type="title" idx="4294967295"/>
          </p:nvPr>
        </p:nvSpPr>
        <p:spPr/>
        <p:txBody>
          <a:bodyPr/>
          <a:lstStyle/>
          <a:p>
            <a:pPr eaLnBrk="1" hangingPunct="1"/>
            <a:r>
              <a:rPr lang="ro-RO" sz="2000">
                <a:cs typeface="Arial" charset="0"/>
              </a:rPr>
              <a:t>Expunerea la radiații ultraviolete (UV) solare</a:t>
            </a:r>
          </a:p>
        </p:txBody>
      </p:sp>
      <p:sp>
        <p:nvSpPr>
          <p:cNvPr id="67586" name="Content Placeholder 2"/>
          <p:cNvSpPr txBox="1">
            <a:spLocks/>
          </p:cNvSpPr>
          <p:nvPr/>
        </p:nvSpPr>
        <p:spPr bwMode="auto">
          <a:xfrm>
            <a:off x="808038" y="842963"/>
            <a:ext cx="7527925" cy="649287"/>
          </a:xfrm>
          <a:prstGeom prst="rect">
            <a:avLst/>
          </a:prstGeom>
          <a:noFill/>
          <a:ln w="9525">
            <a:noFill/>
            <a:miter lim="800000"/>
            <a:headEnd/>
            <a:tailEnd/>
          </a:ln>
        </p:spPr>
        <p:txBody>
          <a:bodyPr anchor="ctr"/>
          <a:lstStyle/>
          <a:p>
            <a:pPr algn="ctr" defTabSz="342900">
              <a:spcBef>
                <a:spcPts val="450"/>
              </a:spcBef>
              <a:buClr>
                <a:schemeClr val="tx2"/>
              </a:buClr>
              <a:buFont typeface="Wingdings" pitchFamily="2" charset="2"/>
              <a:buNone/>
            </a:pPr>
            <a:r>
              <a:rPr lang="ro-RO" sz="1600">
                <a:solidFill>
                  <a:schemeClr val="tx2"/>
                </a:solidFill>
                <a:cs typeface="Times New Roman" pitchFamily="18" charset="0"/>
              </a:rPr>
              <a:t>Situația expunerii în rândul lucrătorilor expuși la radiații UV solare </a:t>
            </a:r>
            <a:br>
              <a:rPr lang="ro-RO" sz="1600">
                <a:solidFill>
                  <a:schemeClr val="tx2"/>
                </a:solidFill>
                <a:cs typeface="Times New Roman" pitchFamily="18" charset="0"/>
              </a:rPr>
            </a:br>
            <a:r>
              <a:rPr lang="ro-RO" sz="1600">
                <a:solidFill>
                  <a:schemeClr val="tx2"/>
                </a:solidFill>
                <a:cs typeface="Times New Roman" pitchFamily="18" charset="0"/>
              </a:rPr>
              <a:t>(același lucrător poate fi expus în mai multe situații):</a:t>
            </a:r>
          </a:p>
        </p:txBody>
      </p:sp>
      <p:graphicFrame>
        <p:nvGraphicFramePr>
          <p:cNvPr id="2" name="Table 1" descr="Tabel care prezintă distribuția lucrătorilor expuși la radiații UV solare în ultima săptămână de lucru în diferite circumstanțe de expunere, precum și distribuția diferitelor niveluri de expunere (mic, mediu și mare) pentru fiecare circumstanță."/>
          <p:cNvGraphicFramePr>
            <a:graphicFrameLocks noGrp="1"/>
          </p:cNvGraphicFramePr>
          <p:nvPr>
            <p:extLst>
              <p:ext uri="{D42A27DB-BD31-4B8C-83A1-F6EECF244321}">
                <p14:modId xmlns:p14="http://schemas.microsoft.com/office/powerpoint/2010/main" val="1389735675"/>
              </p:ext>
            </p:extLst>
          </p:nvPr>
        </p:nvGraphicFramePr>
        <p:xfrm>
          <a:off x="503238" y="1878013"/>
          <a:ext cx="8136905" cy="1947182"/>
        </p:xfrm>
        <a:graphic>
          <a:graphicData uri="http://schemas.openxmlformats.org/drawingml/2006/table">
            <a:tbl>
              <a:tblPr firstRow="1" bandRow="1">
                <a:tableStyleId>{21E4AEA4-8DFA-4A89-87EB-49C32662AFE0}</a:tableStyleId>
              </a:tblPr>
              <a:tblGrid>
                <a:gridCol w="4998618">
                  <a:extLst>
                    <a:ext uri="{9D8B030D-6E8A-4147-A177-3AD203B41FA5}">
                      <a16:colId xmlns:a16="http://schemas.microsoft.com/office/drawing/2014/main" val="20000"/>
                    </a:ext>
                  </a:extLst>
                </a:gridCol>
                <a:gridCol w="946290">
                  <a:extLst>
                    <a:ext uri="{9D8B030D-6E8A-4147-A177-3AD203B41FA5}">
                      <a16:colId xmlns:a16="http://schemas.microsoft.com/office/drawing/2014/main" val="20001"/>
                    </a:ext>
                  </a:extLst>
                </a:gridCol>
                <a:gridCol w="659481">
                  <a:extLst>
                    <a:ext uri="{9D8B030D-6E8A-4147-A177-3AD203B41FA5}">
                      <a16:colId xmlns:a16="http://schemas.microsoft.com/office/drawing/2014/main" val="20002"/>
                    </a:ext>
                  </a:extLst>
                </a:gridCol>
                <a:gridCol w="870935">
                  <a:extLst>
                    <a:ext uri="{9D8B030D-6E8A-4147-A177-3AD203B41FA5}">
                      <a16:colId xmlns:a16="http://schemas.microsoft.com/office/drawing/2014/main" val="20003"/>
                    </a:ext>
                  </a:extLst>
                </a:gridCol>
                <a:gridCol w="661581">
                  <a:extLst>
                    <a:ext uri="{9D8B030D-6E8A-4147-A177-3AD203B41FA5}">
                      <a16:colId xmlns:a16="http://schemas.microsoft.com/office/drawing/2014/main" val="20004"/>
                    </a:ext>
                  </a:extLst>
                </a:gridCol>
              </a:tblGrid>
              <a:tr h="421316">
                <a:tc>
                  <a:txBody>
                    <a:bodyPr/>
                    <a:lstStyle/>
                    <a:p>
                      <a:pPr algn="l" fontAlgn="b"/>
                      <a:r>
                        <a:rPr lang="ro-RO" sz="1200" u="none" strike="noStrike">
                          <a:solidFill>
                            <a:schemeClr val="tx1"/>
                          </a:solidFill>
                          <a:effectLst/>
                        </a:rPr>
                        <a:t>Situația expunerii </a:t>
                      </a:r>
                      <a:r>
                        <a:rPr lang="ro-RO" sz="1200" b="0" u="none" strike="noStrike">
                          <a:solidFill>
                            <a:schemeClr val="tx1"/>
                          </a:solidFill>
                          <a:effectLst/>
                        </a:rPr>
                        <a:t>(sarcinile efectuate în ultima săptămână)</a:t>
                      </a:r>
                    </a:p>
                  </a:txBody>
                  <a:tcPr marL="36000" marR="0" marT="0" marB="0" anchor="ctr"/>
                </a:tc>
                <a:tc>
                  <a:txBody>
                    <a:bodyPr/>
                    <a:lstStyle/>
                    <a:p>
                      <a:pPr algn="ctr" fontAlgn="b"/>
                      <a:r>
                        <a:rPr lang="ro-RO" sz="1200" u="none" strike="noStrike">
                          <a:solidFill>
                            <a:schemeClr val="tx1"/>
                          </a:solidFill>
                          <a:effectLst/>
                        </a:rPr>
                        <a:t>Orice nivel</a:t>
                      </a:r>
                    </a:p>
                  </a:txBody>
                  <a:tcPr marL="36000" marR="0" marT="0" marB="0" anchor="ctr">
                    <a:lnR w="28575" cap="flat" cmpd="sng" algn="ctr">
                      <a:solidFill>
                        <a:schemeClr val="tx1"/>
                      </a:solidFill>
                      <a:prstDash val="solid"/>
                      <a:round/>
                      <a:headEnd type="none" w="med" len="med"/>
                      <a:tailEnd type="none" w="med" len="med"/>
                    </a:lnR>
                  </a:tcPr>
                </a:tc>
                <a:tc>
                  <a:txBody>
                    <a:bodyPr/>
                    <a:lstStyle/>
                    <a:p>
                      <a:pPr algn="ctr" fontAlgn="b"/>
                      <a:r>
                        <a:rPr lang="fr-FR" sz="1200" b="1" u="none" strike="noStrike">
                          <a:solidFill>
                            <a:schemeClr val="tx1"/>
                          </a:solidFill>
                          <a:effectLst/>
                          <a:latin typeface="+mn-lt"/>
                          <a:ea typeface="+mn-lt"/>
                          <a:cs typeface="+mn-cs"/>
                        </a:rPr>
                        <a:t>Mic</a:t>
                      </a:r>
                      <a:endParaRPr lang="ro-RO" sz="1200" b="1" u="none" strike="noStrike">
                        <a:solidFill>
                          <a:schemeClr val="tx1"/>
                        </a:solidFill>
                        <a:effectLst/>
                        <a:latin typeface="+mn-lt"/>
                        <a:ea typeface="+mn-lt"/>
                        <a:cs typeface="+mn-cs"/>
                      </a:endParaRPr>
                    </a:p>
                  </a:txBody>
                  <a:tcPr marL="36000" marR="0" marT="0" marB="0" anchor="ctr">
                    <a:lnL w="28575" cap="flat" cmpd="sng" algn="ctr">
                      <a:solidFill>
                        <a:schemeClr val="tx1"/>
                      </a:solidFill>
                      <a:prstDash val="solid"/>
                      <a:round/>
                      <a:headEnd type="none" w="med" len="med"/>
                      <a:tailEnd type="none" w="med" len="med"/>
                    </a:lnL>
                  </a:tcPr>
                </a:tc>
                <a:tc>
                  <a:txBody>
                    <a:bodyPr/>
                    <a:lstStyle/>
                    <a:p>
                      <a:pPr algn="ctr" fontAlgn="b"/>
                      <a:r>
                        <a:rPr lang="ro-RO" sz="1200" u="none" strike="noStrike">
                          <a:solidFill>
                            <a:schemeClr val="tx1"/>
                          </a:solidFill>
                          <a:effectLst/>
                        </a:rPr>
                        <a:t>Mediu</a:t>
                      </a:r>
                    </a:p>
                  </a:txBody>
                  <a:tcPr marL="36000" marR="0" marT="0" marB="0" anchor="ctr"/>
                </a:tc>
                <a:tc>
                  <a:txBody>
                    <a:bodyPr/>
                    <a:lstStyle/>
                    <a:p>
                      <a:pPr algn="ctr" fontAlgn="b"/>
                      <a:r>
                        <a:rPr lang="ro-RO" sz="1200" u="none" strike="noStrike">
                          <a:solidFill>
                            <a:schemeClr val="tx1"/>
                          </a:solidFill>
                          <a:effectLst/>
                        </a:rPr>
                        <a:t>Mare</a:t>
                      </a:r>
                    </a:p>
                  </a:txBody>
                  <a:tcPr marL="36000" marR="0" marT="0" marB="0" anchor="ctr"/>
                </a:tc>
                <a:extLst>
                  <a:ext uri="{0D108BD9-81ED-4DB2-BD59-A6C34878D82A}">
                    <a16:rowId xmlns:a16="http://schemas.microsoft.com/office/drawing/2014/main" val="10000"/>
                  </a:ext>
                </a:extLst>
              </a:tr>
              <a:tr h="193351">
                <a:tc>
                  <a:txBody>
                    <a:bodyPr/>
                    <a:lstStyle/>
                    <a:p>
                      <a:pPr algn="l" fontAlgn="b"/>
                      <a:r>
                        <a:rPr lang="ro-RO" sz="1200" u="none" strike="noStrike">
                          <a:solidFill>
                            <a:schemeClr val="tx1"/>
                          </a:solidFill>
                          <a:effectLst/>
                        </a:rPr>
                        <a:t>Lucrul afară în timpul zilei, în aer liber</a:t>
                      </a:r>
                    </a:p>
                  </a:txBody>
                  <a:tcPr marL="36000" marR="0" marT="0" marB="0" anchor="ctr"/>
                </a:tc>
                <a:tc>
                  <a:txBody>
                    <a:bodyPr/>
                    <a:lstStyle/>
                    <a:p>
                      <a:pPr algn="ctr" fontAlgn="b"/>
                      <a:r>
                        <a:rPr lang="ro-RO" sz="1200" u="none" strike="noStrike">
                          <a:solidFill>
                            <a:schemeClr val="tx1"/>
                          </a:solidFill>
                          <a:effectLst/>
                        </a:rPr>
                        <a:t>63,0 %</a:t>
                      </a:r>
                    </a:p>
                  </a:txBody>
                  <a:tcPr marL="0" marR="0" marT="0" marB="0" anchor="ctr">
                    <a:lnR w="28575" cap="flat" cmpd="sng" algn="ctr">
                      <a:solidFill>
                        <a:schemeClr val="tx1"/>
                      </a:solidFill>
                      <a:prstDash val="solid"/>
                      <a:round/>
                      <a:headEnd type="none" w="med" len="med"/>
                      <a:tailEnd type="none" w="med" len="med"/>
                    </a:lnR>
                  </a:tcPr>
                </a:tc>
                <a:tc>
                  <a:txBody>
                    <a:bodyPr/>
                    <a:lstStyle/>
                    <a:p>
                      <a:pPr algn="ctr" fontAlgn="b"/>
                      <a:r>
                        <a:rPr lang="ro-RO" sz="1200" u="none" strike="noStrike">
                          <a:solidFill>
                            <a:schemeClr val="tx1"/>
                          </a:solidFill>
                          <a:effectLst/>
                        </a:rPr>
                        <a:t>16,5 %</a:t>
                      </a:r>
                    </a:p>
                  </a:txBody>
                  <a:tcPr marL="0" marR="0" marT="0" marB="0" anchor="ctr">
                    <a:lnL w="28575" cap="flat" cmpd="sng" algn="ctr">
                      <a:solidFill>
                        <a:schemeClr val="tx1"/>
                      </a:solidFill>
                      <a:prstDash val="solid"/>
                      <a:round/>
                      <a:headEnd type="none" w="med" len="med"/>
                      <a:tailEnd type="none" w="med" len="med"/>
                    </a:lnL>
                  </a:tcPr>
                </a:tc>
                <a:tc>
                  <a:txBody>
                    <a:bodyPr/>
                    <a:lstStyle/>
                    <a:p>
                      <a:pPr algn="ctr" fontAlgn="b"/>
                      <a:r>
                        <a:rPr lang="ro-RO" sz="1200" u="none" strike="noStrike">
                          <a:solidFill>
                            <a:schemeClr val="tx1"/>
                          </a:solidFill>
                          <a:effectLst/>
                        </a:rPr>
                        <a:t>82,5 %</a:t>
                      </a:r>
                    </a:p>
                  </a:txBody>
                  <a:tcPr marL="0" marR="0" marT="0" marB="0" anchor="ctr"/>
                </a:tc>
                <a:tc>
                  <a:txBody>
                    <a:bodyPr/>
                    <a:lstStyle/>
                    <a:p>
                      <a:pPr algn="ctr" fontAlgn="b"/>
                      <a:r>
                        <a:rPr lang="ro-RO" sz="1200" u="none" strike="noStrike">
                          <a:solidFill>
                            <a:schemeClr val="tx1"/>
                          </a:solidFill>
                          <a:effectLst/>
                        </a:rPr>
                        <a:t>1,1 %</a:t>
                      </a:r>
                    </a:p>
                  </a:txBody>
                  <a:tcPr marL="0" marR="0" marT="0" marB="0" anchor="ctr"/>
                </a:tc>
                <a:extLst>
                  <a:ext uri="{0D108BD9-81ED-4DB2-BD59-A6C34878D82A}">
                    <a16:rowId xmlns:a16="http://schemas.microsoft.com/office/drawing/2014/main" val="10001"/>
                  </a:ext>
                </a:extLst>
              </a:tr>
              <a:tr h="386702">
                <a:tc>
                  <a:txBody>
                    <a:bodyPr/>
                    <a:lstStyle/>
                    <a:p>
                      <a:pPr algn="l" fontAlgn="b"/>
                      <a:r>
                        <a:rPr lang="ro-RO" sz="1200" u="none" strike="noStrike">
                          <a:solidFill>
                            <a:schemeClr val="tx1"/>
                          </a:solidFill>
                          <a:effectLst/>
                        </a:rPr>
                        <a:t>Lucrul cu sau în apropierea suprafețelor reflectorizante (nisip, sticlă, tablă de oțel pentru acoperișuri, apă, beton sau ciment, plastic, zăpadă) </a:t>
                      </a:r>
                    </a:p>
                  </a:txBody>
                  <a:tcPr marL="36000" marR="0" marT="0" marB="0" anchor="ctr"/>
                </a:tc>
                <a:tc>
                  <a:txBody>
                    <a:bodyPr/>
                    <a:lstStyle/>
                    <a:p>
                      <a:pPr algn="ctr" fontAlgn="b"/>
                      <a:r>
                        <a:rPr lang="ro-RO" sz="1200" u="none" strike="noStrike">
                          <a:solidFill>
                            <a:schemeClr val="tx1"/>
                          </a:solidFill>
                          <a:effectLst/>
                        </a:rPr>
                        <a:t>40,4 %</a:t>
                      </a:r>
                    </a:p>
                  </a:txBody>
                  <a:tcPr marL="0" marR="0" marT="0" marB="0" anchor="ctr">
                    <a:lnR w="28575" cap="flat" cmpd="sng" algn="ctr">
                      <a:solidFill>
                        <a:schemeClr val="tx1"/>
                      </a:solidFill>
                      <a:prstDash val="solid"/>
                      <a:round/>
                      <a:headEnd type="none" w="med" len="med"/>
                      <a:tailEnd type="none" w="med" len="med"/>
                    </a:lnR>
                  </a:tcPr>
                </a:tc>
                <a:tc>
                  <a:txBody>
                    <a:bodyPr/>
                    <a:lstStyle/>
                    <a:p>
                      <a:pPr algn="ctr" fontAlgn="b"/>
                      <a:r>
                        <a:rPr lang="ro-RO" sz="1200" u="none" strike="noStrike">
                          <a:solidFill>
                            <a:schemeClr val="tx1"/>
                          </a:solidFill>
                          <a:effectLst/>
                        </a:rPr>
                        <a:t>26,6 %</a:t>
                      </a:r>
                    </a:p>
                  </a:txBody>
                  <a:tcPr marL="0" marR="0" marT="0" marB="0" anchor="ctr">
                    <a:lnL w="28575" cap="flat" cmpd="sng" algn="ctr">
                      <a:solidFill>
                        <a:schemeClr val="tx1"/>
                      </a:solidFill>
                      <a:prstDash val="solid"/>
                      <a:round/>
                      <a:headEnd type="none" w="med" len="med"/>
                      <a:tailEnd type="none" w="med" len="med"/>
                    </a:lnL>
                  </a:tcPr>
                </a:tc>
                <a:tc>
                  <a:txBody>
                    <a:bodyPr/>
                    <a:lstStyle/>
                    <a:p>
                      <a:pPr algn="ctr" fontAlgn="b"/>
                      <a:r>
                        <a:rPr lang="ro-RO" sz="1200" u="none" strike="noStrike">
                          <a:solidFill>
                            <a:schemeClr val="tx1"/>
                          </a:solidFill>
                          <a:effectLst/>
                        </a:rPr>
                        <a:t>71,5 %</a:t>
                      </a:r>
                    </a:p>
                  </a:txBody>
                  <a:tcPr marL="0" marR="0" marT="0" marB="0" anchor="ctr"/>
                </a:tc>
                <a:tc>
                  <a:txBody>
                    <a:bodyPr/>
                    <a:lstStyle/>
                    <a:p>
                      <a:pPr algn="ctr" fontAlgn="b"/>
                      <a:r>
                        <a:rPr lang="ro-RO" sz="1200" u="none" strike="noStrike">
                          <a:solidFill>
                            <a:schemeClr val="tx1"/>
                          </a:solidFill>
                          <a:effectLst/>
                        </a:rPr>
                        <a:t>1,8 %</a:t>
                      </a:r>
                    </a:p>
                  </a:txBody>
                  <a:tcPr marL="0" marR="0" marT="0" marB="0" anchor="ctr"/>
                </a:tc>
                <a:extLst>
                  <a:ext uri="{0D108BD9-81ED-4DB2-BD59-A6C34878D82A}">
                    <a16:rowId xmlns:a16="http://schemas.microsoft.com/office/drawing/2014/main" val="10002"/>
                  </a:ext>
                </a:extLst>
              </a:tr>
              <a:tr h="193351">
                <a:tc>
                  <a:txBody>
                    <a:bodyPr/>
                    <a:lstStyle/>
                    <a:p>
                      <a:pPr algn="l" fontAlgn="b"/>
                      <a:r>
                        <a:rPr lang="ro-RO" sz="1200" i="1" u="none" strike="noStrike">
                          <a:solidFill>
                            <a:schemeClr val="tx1"/>
                          </a:solidFill>
                          <a:effectLst/>
                        </a:rPr>
                        <a:t>Inclusiv: lucrul cu zăpada sau în apropierea ei </a:t>
                      </a:r>
                    </a:p>
                  </a:txBody>
                  <a:tcPr marL="180000" marR="0" marT="0" marB="0" anchor="ctr"/>
                </a:tc>
                <a:tc>
                  <a:txBody>
                    <a:bodyPr/>
                    <a:lstStyle/>
                    <a:p>
                      <a:pPr algn="ctr" fontAlgn="b"/>
                      <a:r>
                        <a:rPr lang="ro-RO" sz="1200" i="1" u="none" strike="noStrike">
                          <a:solidFill>
                            <a:schemeClr val="tx1"/>
                          </a:solidFill>
                          <a:effectLst/>
                        </a:rPr>
                        <a:t>1,0 %</a:t>
                      </a:r>
                    </a:p>
                  </a:txBody>
                  <a:tcPr marL="0" marR="0" marT="0" marB="0" anchor="ctr">
                    <a:lnR w="28575" cap="flat" cmpd="sng" algn="ctr">
                      <a:solidFill>
                        <a:schemeClr val="tx1"/>
                      </a:solidFill>
                      <a:prstDash val="solid"/>
                      <a:round/>
                      <a:headEnd type="none" w="med" len="med"/>
                      <a:tailEnd type="none" w="med" len="med"/>
                    </a:lnR>
                  </a:tcPr>
                </a:tc>
                <a:tc>
                  <a:txBody>
                    <a:bodyPr/>
                    <a:lstStyle/>
                    <a:p>
                      <a:pPr algn="ctr" fontAlgn="b"/>
                      <a:r>
                        <a:rPr lang="ro-RO" sz="1200" i="1" u="none" strike="noStrike">
                          <a:solidFill>
                            <a:schemeClr val="tx1"/>
                          </a:solidFill>
                          <a:effectLst/>
                        </a:rPr>
                        <a:t>0,0 %</a:t>
                      </a:r>
                    </a:p>
                  </a:txBody>
                  <a:tcPr marL="0" marR="0" marT="0" marB="0" anchor="ctr">
                    <a:lnL w="28575" cap="flat" cmpd="sng" algn="ctr">
                      <a:solidFill>
                        <a:schemeClr val="tx1"/>
                      </a:solidFill>
                      <a:prstDash val="solid"/>
                      <a:round/>
                      <a:headEnd type="none" w="med" len="med"/>
                      <a:tailEnd type="none" w="med" len="med"/>
                    </a:lnL>
                  </a:tcPr>
                </a:tc>
                <a:tc>
                  <a:txBody>
                    <a:bodyPr/>
                    <a:lstStyle/>
                    <a:p>
                      <a:pPr algn="ctr" fontAlgn="b"/>
                      <a:r>
                        <a:rPr lang="ro-RO" sz="1200" i="1" u="none" strike="noStrike">
                          <a:solidFill>
                            <a:schemeClr val="tx1"/>
                          </a:solidFill>
                          <a:effectLst/>
                        </a:rPr>
                        <a:t>28,6 %</a:t>
                      </a:r>
                    </a:p>
                  </a:txBody>
                  <a:tcPr marL="0" marR="0" marT="0" marB="0" anchor="ctr"/>
                </a:tc>
                <a:tc>
                  <a:txBody>
                    <a:bodyPr/>
                    <a:lstStyle/>
                    <a:p>
                      <a:pPr algn="ctr" fontAlgn="b"/>
                      <a:r>
                        <a:rPr lang="ro-RO" sz="1200" i="1" u="none" strike="noStrike">
                          <a:solidFill>
                            <a:schemeClr val="tx1"/>
                          </a:solidFill>
                          <a:effectLst/>
                        </a:rPr>
                        <a:t>71,4 %</a:t>
                      </a:r>
                    </a:p>
                  </a:txBody>
                  <a:tcPr marL="0" marR="0" marT="0" marB="0" anchor="ctr"/>
                </a:tc>
                <a:extLst>
                  <a:ext uri="{0D108BD9-81ED-4DB2-BD59-A6C34878D82A}">
                    <a16:rowId xmlns:a16="http://schemas.microsoft.com/office/drawing/2014/main" val="10003"/>
                  </a:ext>
                </a:extLst>
              </a:tr>
              <a:tr h="193351">
                <a:tc>
                  <a:txBody>
                    <a:bodyPr/>
                    <a:lstStyle/>
                    <a:p>
                      <a:pPr algn="l" fontAlgn="b"/>
                      <a:r>
                        <a:rPr lang="ro-RO" sz="1200" u="none" strike="noStrike">
                          <a:solidFill>
                            <a:schemeClr val="tx1"/>
                          </a:solidFill>
                          <a:effectLst/>
                        </a:rPr>
                        <a:t>Lucrul afară în timpul zilei, parțial la umbră, </a:t>
                      </a:r>
                      <a:br>
                        <a:rPr lang="ro-RO" sz="1200" u="none" strike="noStrike">
                          <a:solidFill>
                            <a:schemeClr val="tx1"/>
                          </a:solidFill>
                          <a:effectLst/>
                        </a:rPr>
                      </a:br>
                      <a:r>
                        <a:rPr lang="ro-RO" sz="1200" u="none" strike="noStrike">
                          <a:solidFill>
                            <a:schemeClr val="tx1"/>
                          </a:solidFill>
                          <a:effectLst/>
                        </a:rPr>
                        <a:t>cel puțin 1 oră/zi</a:t>
                      </a:r>
                    </a:p>
                  </a:txBody>
                  <a:tcPr marL="36000" marR="0" marT="0" marB="0" anchor="ctr"/>
                </a:tc>
                <a:tc>
                  <a:txBody>
                    <a:bodyPr/>
                    <a:lstStyle/>
                    <a:p>
                      <a:pPr algn="ctr" fontAlgn="b"/>
                      <a:r>
                        <a:rPr lang="ro-RO" sz="1200" u="none" strike="noStrike">
                          <a:solidFill>
                            <a:schemeClr val="tx1"/>
                          </a:solidFill>
                          <a:effectLst/>
                        </a:rPr>
                        <a:t>31,9 %</a:t>
                      </a:r>
                    </a:p>
                  </a:txBody>
                  <a:tcPr marL="0" marR="0" marT="0" marB="0" anchor="ctr">
                    <a:lnR w="28575" cap="flat" cmpd="sng" algn="ctr">
                      <a:solidFill>
                        <a:schemeClr val="tx1"/>
                      </a:solidFill>
                      <a:prstDash val="solid"/>
                      <a:round/>
                      <a:headEnd type="none" w="med" len="med"/>
                      <a:tailEnd type="none" w="med" len="med"/>
                    </a:lnR>
                  </a:tcPr>
                </a:tc>
                <a:tc>
                  <a:txBody>
                    <a:bodyPr/>
                    <a:lstStyle/>
                    <a:p>
                      <a:pPr algn="ctr" fontAlgn="b"/>
                      <a:r>
                        <a:rPr lang="ro-RO" sz="1200" u="none" strike="noStrike">
                          <a:solidFill>
                            <a:schemeClr val="tx1"/>
                          </a:solidFill>
                          <a:effectLst/>
                        </a:rPr>
                        <a:t>31,4 %</a:t>
                      </a:r>
                    </a:p>
                  </a:txBody>
                  <a:tcPr marL="0" marR="0" marT="0" marB="0" anchor="ctr">
                    <a:lnL w="28575" cap="flat" cmpd="sng" algn="ctr">
                      <a:solidFill>
                        <a:schemeClr val="tx1"/>
                      </a:solidFill>
                      <a:prstDash val="solid"/>
                      <a:round/>
                      <a:headEnd type="none" w="med" len="med"/>
                      <a:tailEnd type="none" w="med" len="med"/>
                    </a:lnL>
                  </a:tcPr>
                </a:tc>
                <a:tc>
                  <a:txBody>
                    <a:bodyPr/>
                    <a:lstStyle/>
                    <a:p>
                      <a:pPr algn="ctr" fontAlgn="b"/>
                      <a:r>
                        <a:rPr lang="ro-RO" sz="1200" u="none" strike="noStrike">
                          <a:solidFill>
                            <a:schemeClr val="tx1"/>
                          </a:solidFill>
                          <a:effectLst/>
                        </a:rPr>
                        <a:t>68,1 %</a:t>
                      </a:r>
                    </a:p>
                  </a:txBody>
                  <a:tcPr marL="0" marR="0" marT="0" marB="0" anchor="ctr"/>
                </a:tc>
                <a:tc>
                  <a:txBody>
                    <a:bodyPr/>
                    <a:lstStyle/>
                    <a:p>
                      <a:pPr algn="ctr" fontAlgn="b"/>
                      <a:r>
                        <a:rPr lang="ro-RO" sz="1200" u="none" strike="noStrike">
                          <a:solidFill>
                            <a:schemeClr val="tx1"/>
                          </a:solidFill>
                          <a:effectLst/>
                        </a:rPr>
                        <a:t>0,5 %</a:t>
                      </a:r>
                    </a:p>
                  </a:txBody>
                  <a:tcPr marL="0" marR="0" marT="0" marB="0" anchor="ctr"/>
                </a:tc>
                <a:extLst>
                  <a:ext uri="{0D108BD9-81ED-4DB2-BD59-A6C34878D82A}">
                    <a16:rowId xmlns:a16="http://schemas.microsoft.com/office/drawing/2014/main" val="10004"/>
                  </a:ext>
                </a:extLst>
              </a:tr>
              <a:tr h="386702">
                <a:tc>
                  <a:txBody>
                    <a:bodyPr/>
                    <a:lstStyle/>
                    <a:p>
                      <a:pPr algn="l" fontAlgn="b"/>
                      <a:r>
                        <a:rPr lang="ro-RO" sz="1200" u="none" strike="noStrike">
                          <a:solidFill>
                            <a:schemeClr val="tx1"/>
                          </a:solidFill>
                          <a:effectLst/>
                        </a:rPr>
                        <a:t>Lucrul afară în timpul zilei într-un vehicul cu geamurile deschise cel puțin 1 oră/zi</a:t>
                      </a:r>
                    </a:p>
                  </a:txBody>
                  <a:tcPr marL="36000" marR="0" marT="0" marB="0" anchor="ctr"/>
                </a:tc>
                <a:tc>
                  <a:txBody>
                    <a:bodyPr/>
                    <a:lstStyle/>
                    <a:p>
                      <a:pPr algn="ctr" fontAlgn="b"/>
                      <a:r>
                        <a:rPr lang="ro-RO" sz="1200" u="none" strike="noStrike">
                          <a:solidFill>
                            <a:schemeClr val="tx1"/>
                          </a:solidFill>
                          <a:effectLst/>
                        </a:rPr>
                        <a:t>22,9 %</a:t>
                      </a:r>
                    </a:p>
                  </a:txBody>
                  <a:tcPr marL="0" marR="0" marT="0" marB="0" anchor="ctr">
                    <a:lnR w="28575" cap="flat" cmpd="sng" algn="ctr">
                      <a:solidFill>
                        <a:schemeClr val="tx1"/>
                      </a:solidFill>
                      <a:prstDash val="solid"/>
                      <a:round/>
                      <a:headEnd type="none" w="med" len="med"/>
                      <a:tailEnd type="none" w="med" len="med"/>
                    </a:lnR>
                  </a:tcPr>
                </a:tc>
                <a:tc>
                  <a:txBody>
                    <a:bodyPr/>
                    <a:lstStyle/>
                    <a:p>
                      <a:pPr algn="ctr" fontAlgn="b"/>
                      <a:r>
                        <a:rPr lang="ro-RO" sz="1200" u="none" strike="noStrike">
                          <a:solidFill>
                            <a:schemeClr val="tx1"/>
                          </a:solidFill>
                          <a:effectLst/>
                        </a:rPr>
                        <a:t>32,0 %</a:t>
                      </a:r>
                    </a:p>
                  </a:txBody>
                  <a:tcPr marL="0" marR="0" marT="0" marB="0" anchor="ctr">
                    <a:lnL w="28575" cap="flat" cmpd="sng" algn="ctr">
                      <a:solidFill>
                        <a:schemeClr val="tx1"/>
                      </a:solidFill>
                      <a:prstDash val="solid"/>
                      <a:round/>
                      <a:headEnd type="none" w="med" len="med"/>
                      <a:tailEnd type="none" w="med" len="med"/>
                    </a:lnL>
                  </a:tcPr>
                </a:tc>
                <a:tc>
                  <a:txBody>
                    <a:bodyPr/>
                    <a:lstStyle/>
                    <a:p>
                      <a:pPr algn="ctr" fontAlgn="b"/>
                      <a:r>
                        <a:rPr lang="ro-RO" sz="1200" u="none" strike="noStrike">
                          <a:solidFill>
                            <a:schemeClr val="tx1"/>
                          </a:solidFill>
                          <a:effectLst/>
                        </a:rPr>
                        <a:t>67,7 %</a:t>
                      </a:r>
                    </a:p>
                  </a:txBody>
                  <a:tcPr marL="0" marR="0" marT="0" marB="0" anchor="ctr"/>
                </a:tc>
                <a:tc>
                  <a:txBody>
                    <a:bodyPr/>
                    <a:lstStyle/>
                    <a:p>
                      <a:pPr algn="ctr" fontAlgn="b"/>
                      <a:r>
                        <a:rPr lang="ro-RO" sz="1200" u="none" strike="noStrike" dirty="0">
                          <a:solidFill>
                            <a:schemeClr val="tx1"/>
                          </a:solidFill>
                          <a:effectLst/>
                        </a:rPr>
                        <a:t>0,3 %</a:t>
                      </a:r>
                    </a:p>
                  </a:txBody>
                  <a:tcPr marL="0" marR="0" marT="0" marB="0" anchor="ctr"/>
                </a:tc>
                <a:extLst>
                  <a:ext uri="{0D108BD9-81ED-4DB2-BD59-A6C34878D82A}">
                    <a16:rowId xmlns:a16="http://schemas.microsoft.com/office/drawing/2014/main" val="10005"/>
                  </a:ext>
                </a:extLst>
              </a:tr>
            </a:tbl>
          </a:graphicData>
        </a:graphic>
      </p:graphicFrame>
      <p:grpSp>
        <p:nvGrpSpPr>
          <p:cNvPr id="67631" name="Group 8" descr="acoladă, inclusiv mic, mediu și mare, ceea ce înseamnă că cele trei niveluri de expunere adaugă la 100 % din lucrătorii expuși în fiecare situație."/>
          <p:cNvGrpSpPr>
            <a:grpSpLocks/>
          </p:cNvGrpSpPr>
          <p:nvPr/>
        </p:nvGrpSpPr>
        <p:grpSpPr bwMode="auto">
          <a:xfrm>
            <a:off x="6435725" y="1422400"/>
            <a:ext cx="2203450" cy="461963"/>
            <a:chOff x="6165273" y="377035"/>
            <a:chExt cx="2165193" cy="461163"/>
          </a:xfrm>
        </p:grpSpPr>
        <p:sp>
          <p:nvSpPr>
            <p:cNvPr id="11" name="Left Brace 10"/>
            <p:cNvSpPr/>
            <p:nvPr/>
          </p:nvSpPr>
          <p:spPr>
            <a:xfrm rot="5400000">
              <a:off x="7151199" y="-341068"/>
              <a:ext cx="193340" cy="2165193"/>
            </a:xfrm>
            <a:prstGeom prst="leftBrace">
              <a:avLst>
                <a:gd name="adj1" fmla="val 8333"/>
                <a:gd name="adj2" fmla="val 50320"/>
              </a:avLst>
            </a:prstGeom>
            <a:ln w="19050"/>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sz="700" dirty="0"/>
            </a:p>
          </p:txBody>
        </p:sp>
        <p:sp>
          <p:nvSpPr>
            <p:cNvPr id="67634" name="TextBox 11"/>
            <p:cNvSpPr txBox="1">
              <a:spLocks noChangeArrowheads="1"/>
            </p:cNvSpPr>
            <p:nvPr/>
          </p:nvSpPr>
          <p:spPr bwMode="auto">
            <a:xfrm>
              <a:off x="6977077" y="377035"/>
              <a:ext cx="963439" cy="276999"/>
            </a:xfrm>
            <a:prstGeom prst="rect">
              <a:avLst/>
            </a:prstGeom>
            <a:noFill/>
            <a:ln w="9525">
              <a:noFill/>
              <a:miter lim="800000"/>
              <a:headEnd/>
              <a:tailEnd/>
            </a:ln>
          </p:spPr>
          <p:txBody>
            <a:bodyPr>
              <a:spAutoFit/>
            </a:bodyPr>
            <a:lstStyle/>
            <a:p>
              <a:r>
                <a:rPr lang="ro-RO" sz="1200"/>
                <a:t>100 %</a:t>
              </a:r>
            </a:p>
          </p:txBody>
        </p:sp>
      </p:grpSp>
      <p:sp>
        <p:nvSpPr>
          <p:cNvPr id="67632" name="TextBox 17"/>
          <p:cNvSpPr txBox="1">
            <a:spLocks noChangeArrowheads="1"/>
          </p:cNvSpPr>
          <p:nvPr/>
        </p:nvSpPr>
        <p:spPr bwMode="auto">
          <a:xfrm>
            <a:off x="1349375" y="3978275"/>
            <a:ext cx="7605713" cy="862013"/>
          </a:xfrm>
          <a:prstGeom prst="rect">
            <a:avLst/>
          </a:prstGeom>
          <a:noFill/>
          <a:ln w="9525">
            <a:noFill/>
            <a:miter lim="800000"/>
            <a:headEnd/>
            <a:tailEnd/>
          </a:ln>
        </p:spPr>
        <p:txBody>
          <a:bodyPr anchor="ctr">
            <a:spAutoFit/>
          </a:bodyPr>
          <a:lstStyle/>
          <a:p>
            <a:pPr>
              <a:spcAft>
                <a:spcPts val="600"/>
              </a:spcAft>
            </a:pPr>
            <a:r>
              <a:rPr lang="ro-RO" sz="1000">
                <a:ea typeface="Arial" charset="0"/>
                <a:cs typeface="Times New Roman" pitchFamily="18" charset="0"/>
              </a:rPr>
              <a:t>Sursa: Sondajul privind expunerea lucrătorilor 2023, EU-OSHA; populația de referință: toți lucrătorii expuși la radiații UV solare </a:t>
            </a:r>
            <a:br>
              <a:rPr lang="ro-RO" sz="1000">
                <a:ea typeface="Arial" charset="0"/>
                <a:cs typeface="Times New Roman" pitchFamily="18" charset="0"/>
              </a:rPr>
            </a:br>
            <a:r>
              <a:rPr lang="ro-RO" sz="1000">
                <a:ea typeface="Arial" charset="0"/>
                <a:cs typeface="Times New Roman" pitchFamily="18" charset="0"/>
              </a:rPr>
              <a:t>(inclusiv expunere oculară) în Germania, Spania, Finlanda, Franța, Ungaria și Irlanda.</a:t>
            </a:r>
          </a:p>
          <a:p>
            <a:pPr>
              <a:spcAft>
                <a:spcPts val="600"/>
              </a:spcAft>
            </a:pPr>
            <a:r>
              <a:rPr lang="ro-RO" sz="1000" i="1">
                <a:ea typeface="Arial" charset="0"/>
                <a:cs typeface="Times New Roman" pitchFamily="18" charset="0"/>
              </a:rPr>
              <a:t>Memento: Conform evaluării, 20,8 % din numărul total de lucrători au fost expuși la radiații UV solare în ultima săptămână de lucru.</a:t>
            </a:r>
          </a:p>
          <a:p>
            <a:pPr>
              <a:spcAft>
                <a:spcPts val="600"/>
              </a:spcAft>
            </a:pPr>
            <a:r>
              <a:rPr lang="ro-RO" sz="1000">
                <a:ea typeface="Arial" charset="0"/>
                <a:cs typeface="Times New Roman" pitchFamily="18" charset="0"/>
              </a:rPr>
              <a:t>Notă: Sondajul a fost efectuat pe teren în perioada septembrie 2022 - februarie 2023.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Title 1"/>
          <p:cNvSpPr>
            <a:spLocks noGrp="1"/>
          </p:cNvSpPr>
          <p:nvPr>
            <p:ph type="title"/>
          </p:nvPr>
        </p:nvSpPr>
        <p:spPr>
          <a:xfrm>
            <a:off x="173038" y="115888"/>
            <a:ext cx="8582025" cy="368300"/>
          </a:xfrm>
        </p:spPr>
        <p:txBody>
          <a:bodyPr/>
          <a:lstStyle/>
          <a:p>
            <a:pPr eaLnBrk="1" hangingPunct="1"/>
            <a:r>
              <a:rPr lang="ro-RO" sz="2000">
                <a:cs typeface="Trebuchet MS" pitchFamily="34" charset="0"/>
              </a:rPr>
              <a:t>Măsuri de protecție – expunerea la radiații UV solare</a:t>
            </a:r>
          </a:p>
        </p:txBody>
      </p:sp>
      <p:sp>
        <p:nvSpPr>
          <p:cNvPr id="69634" name="TextBox 6"/>
          <p:cNvSpPr txBox="1">
            <a:spLocks noChangeArrowheads="1"/>
          </p:cNvSpPr>
          <p:nvPr/>
        </p:nvSpPr>
        <p:spPr bwMode="auto">
          <a:xfrm>
            <a:off x="298450" y="714375"/>
            <a:ext cx="8089900" cy="522288"/>
          </a:xfrm>
          <a:prstGeom prst="rect">
            <a:avLst/>
          </a:prstGeom>
          <a:noFill/>
          <a:ln w="9525">
            <a:noFill/>
            <a:miter lim="800000"/>
            <a:headEnd/>
            <a:tailEnd/>
          </a:ln>
        </p:spPr>
        <p:txBody>
          <a:bodyPr anchor="ctr">
            <a:spAutoFit/>
          </a:bodyPr>
          <a:lstStyle/>
          <a:p>
            <a:pPr algn="ctr" defTabSz="342900"/>
            <a:r>
              <a:rPr lang="ro-RO" sz="1400">
                <a:solidFill>
                  <a:schemeClr val="tx2"/>
                </a:solidFill>
              </a:rPr>
              <a:t>Utilizarea măsurilor de protecție în rândul lucrătorilor expuși la radiații UV solare și pentru fiecare s</a:t>
            </a:r>
            <a:r>
              <a:rPr lang="ro-RO" sz="1400">
                <a:solidFill>
                  <a:schemeClr val="tx2"/>
                </a:solidFill>
                <a:cs typeface="Times New Roman" pitchFamily="18" charset="0"/>
              </a:rPr>
              <a:t>ituație de expunere (același lucrător poate recurge la mai mult de o măsură):</a:t>
            </a:r>
          </a:p>
        </p:txBody>
      </p:sp>
      <p:graphicFrame>
        <p:nvGraphicFramePr>
          <p:cNvPr id="4" name="Content Placeholder 3" descr="Tabel care prezintă distribuția utilizării diferitelor măsuri de protecție pentru fiecare circumstanță de expunere în rândul lucrătorilor expuși la radiații UV solare în ultima săptămână de lucru."/>
          <p:cNvGraphicFramePr>
            <a:graphicFrameLocks noGrp="1"/>
          </p:cNvGraphicFramePr>
          <p:nvPr>
            <p:ph sz="half" idx="1"/>
            <p:extLst>
              <p:ext uri="{D42A27DB-BD31-4B8C-83A1-F6EECF244321}">
                <p14:modId xmlns:p14="http://schemas.microsoft.com/office/powerpoint/2010/main" val="1083497876"/>
              </p:ext>
            </p:extLst>
          </p:nvPr>
        </p:nvGraphicFramePr>
        <p:xfrm>
          <a:off x="428625" y="1385888"/>
          <a:ext cx="8286750" cy="2917826"/>
        </p:xfrm>
        <a:graphic>
          <a:graphicData uri="http://schemas.openxmlformats.org/drawingml/2006/table">
            <a:tbl>
              <a:tblPr firstRow="1"/>
              <a:tblGrid>
                <a:gridCol w="3492500">
                  <a:extLst>
                    <a:ext uri="{9D8B030D-6E8A-4147-A177-3AD203B41FA5}">
                      <a16:colId xmlns:a16="http://schemas.microsoft.com/office/drawing/2014/main" val="20000"/>
                    </a:ext>
                  </a:extLst>
                </a:gridCol>
                <a:gridCol w="1017588">
                  <a:extLst>
                    <a:ext uri="{9D8B030D-6E8A-4147-A177-3AD203B41FA5}">
                      <a16:colId xmlns:a16="http://schemas.microsoft.com/office/drawing/2014/main" val="20001"/>
                    </a:ext>
                  </a:extLst>
                </a:gridCol>
                <a:gridCol w="1760537">
                  <a:extLst>
                    <a:ext uri="{9D8B030D-6E8A-4147-A177-3AD203B41FA5}">
                      <a16:colId xmlns:a16="http://schemas.microsoft.com/office/drawing/2014/main" val="20002"/>
                    </a:ext>
                  </a:extLst>
                </a:gridCol>
                <a:gridCol w="936625">
                  <a:extLst>
                    <a:ext uri="{9D8B030D-6E8A-4147-A177-3AD203B41FA5}">
                      <a16:colId xmlns:a16="http://schemas.microsoft.com/office/drawing/2014/main" val="20003"/>
                    </a:ext>
                  </a:extLst>
                </a:gridCol>
                <a:gridCol w="1079500">
                  <a:extLst>
                    <a:ext uri="{9D8B030D-6E8A-4147-A177-3AD203B41FA5}">
                      <a16:colId xmlns:a16="http://schemas.microsoft.com/office/drawing/2014/main" val="20004"/>
                    </a:ext>
                  </a:extLst>
                </a:gridCol>
              </a:tblGrid>
              <a:tr h="98742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ro-RO" sz="1000" b="1" i="0" u="none" strike="noStrike" cap="none" normalizeH="0" baseline="0">
                          <a:ln>
                            <a:noFill/>
                          </a:ln>
                          <a:solidFill>
                            <a:srgbClr val="FFFFFF"/>
                          </a:solidFill>
                          <a:effectLst/>
                          <a:latin typeface="Arial" charset="0"/>
                          <a:cs typeface="Arial" charset="0"/>
                        </a:rPr>
                        <a:t>Situația expunerii </a:t>
                      </a:r>
                      <a:br>
                        <a:rPr kumimoji="0" lang="ro-RO" sz="1000" b="1" i="0" u="none" strike="noStrike" cap="none" normalizeH="0" baseline="0">
                          <a:ln>
                            <a:noFill/>
                          </a:ln>
                          <a:solidFill>
                            <a:srgbClr val="FFFFFF"/>
                          </a:solidFill>
                          <a:effectLst/>
                          <a:latin typeface="Arial" charset="0"/>
                          <a:cs typeface="Arial" charset="0"/>
                        </a:rPr>
                      </a:br>
                      <a:r>
                        <a:rPr kumimoji="0" lang="ro-RO" sz="1000" b="0" i="0" u="none" strike="noStrike" cap="none" normalizeH="0" baseline="0">
                          <a:ln>
                            <a:noFill/>
                          </a:ln>
                          <a:solidFill>
                            <a:srgbClr val="FFFFFF"/>
                          </a:solidFill>
                          <a:effectLst/>
                          <a:latin typeface="Arial" charset="0"/>
                          <a:cs typeface="Arial" charset="0"/>
                        </a:rPr>
                        <a:t>(sarcini efectuate în ultima săptămână lucrătoare)</a:t>
                      </a:r>
                    </a:p>
                    <a:p>
                      <a:pPr marL="0" marR="0" lvl="0" indent="0" algn="l" defTabSz="914400" rtl="0" eaLnBrk="1" fontAlgn="b" latinLnBrk="0" hangingPunct="1">
                        <a:lnSpc>
                          <a:spcPct val="100000"/>
                        </a:lnSpc>
                        <a:spcBef>
                          <a:spcPct val="0"/>
                        </a:spcBef>
                        <a:spcAft>
                          <a:spcPct val="0"/>
                        </a:spcAft>
                        <a:buClrTx/>
                        <a:buSzTx/>
                        <a:buFontTx/>
                        <a:buNone/>
                        <a:tabLst/>
                      </a:pPr>
                      <a:endParaRPr kumimoji="0" lang="en-GB" sz="1000" b="0" i="0" u="none" strike="noStrike" cap="none" normalizeH="0" baseline="0">
                        <a:ln>
                          <a:noFill/>
                        </a:ln>
                        <a:solidFill>
                          <a:srgbClr val="000000"/>
                        </a:solidFill>
                        <a:effectLst/>
                        <a:latin typeface="Arial" charset="0"/>
                        <a:cs typeface="Arial" charset="0"/>
                      </a:endParaRPr>
                    </a:p>
                  </a:txBody>
                  <a:tcPr marL="3600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ro-RO" sz="1000" b="0" i="0" u="none" strike="noStrike" cap="none" normalizeH="0" baseline="0">
                          <a:ln>
                            <a:noFill/>
                          </a:ln>
                          <a:solidFill>
                            <a:srgbClr val="FFFFFF"/>
                          </a:solidFill>
                          <a:effectLst/>
                          <a:latin typeface="Arial" charset="0"/>
                          <a:cs typeface="Arial" charset="0"/>
                        </a:rPr>
                        <a:t>Utilizarea de echipamente de protecție pentru ochi (purtarea de ochelari de soare)</a:t>
                      </a:r>
                    </a:p>
                  </a:txBody>
                  <a:tcPr marL="3600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ro-RO" sz="1000" b="0" i="0" u="none" strike="noStrike" cap="none" normalizeH="0" baseline="0">
                          <a:ln>
                            <a:noFill/>
                          </a:ln>
                          <a:solidFill>
                            <a:srgbClr val="FFFFFF"/>
                          </a:solidFill>
                          <a:effectLst/>
                          <a:latin typeface="Arial" charset="0"/>
                          <a:cs typeface="Arial" charset="0"/>
                        </a:rPr>
                        <a:t>Purtarea unor articole de îmbrăcăminte care să acopere cea mai mare parte a corpului (de exemplu, pantaloni și cămăși sau tricouri cu mâneci)</a:t>
                      </a:r>
                    </a:p>
                  </a:txBody>
                  <a:tcPr marL="3600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ro-RO" sz="1000" b="0" i="0" u="none" strike="noStrike" cap="none" normalizeH="0" baseline="0">
                          <a:ln>
                            <a:noFill/>
                          </a:ln>
                          <a:solidFill>
                            <a:srgbClr val="FFFFFF"/>
                          </a:solidFill>
                          <a:effectLst/>
                          <a:latin typeface="Arial" charset="0"/>
                          <a:cs typeface="Arial" charset="0"/>
                        </a:rPr>
                        <a:t>Utilizarea de creme de protecție solară</a:t>
                      </a:r>
                    </a:p>
                  </a:txBody>
                  <a:tcPr marL="3600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ro-RO" sz="1000" b="0" i="0" u="none" strike="noStrike" cap="none" normalizeH="0" baseline="0">
                          <a:ln>
                            <a:noFill/>
                          </a:ln>
                          <a:solidFill>
                            <a:srgbClr val="FFFFFF"/>
                          </a:solidFill>
                          <a:effectLst/>
                          <a:latin typeface="Arial" charset="0"/>
                          <a:cs typeface="Arial" charset="0"/>
                        </a:rPr>
                        <a:t>Purtarea unei pălării sau </a:t>
                      </a:r>
                      <a:br>
                        <a:rPr kumimoji="0" lang="ro-RO" sz="1000" b="0" i="0" u="none" strike="noStrike" cap="none" normalizeH="0" baseline="0">
                          <a:ln>
                            <a:noFill/>
                          </a:ln>
                          <a:solidFill>
                            <a:srgbClr val="FFFFFF"/>
                          </a:solidFill>
                          <a:effectLst/>
                          <a:latin typeface="Arial" charset="0"/>
                          <a:cs typeface="Arial" charset="0"/>
                        </a:rPr>
                      </a:br>
                      <a:r>
                        <a:rPr kumimoji="0" lang="ro-RO" sz="1000" b="0" i="0" u="none" strike="noStrike" cap="none" normalizeH="0" baseline="0">
                          <a:ln>
                            <a:noFill/>
                          </a:ln>
                          <a:solidFill>
                            <a:srgbClr val="FFFFFF"/>
                          </a:solidFill>
                          <a:effectLst/>
                          <a:latin typeface="Arial" charset="0"/>
                          <a:cs typeface="Arial" charset="0"/>
                        </a:rPr>
                        <a:t>a altui tip de protecție a capului împotriva soarelui</a:t>
                      </a:r>
                    </a:p>
                  </a:txBody>
                  <a:tcPr marL="3600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6828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ro-RO" sz="1000" b="0" i="0" u="none" strike="noStrike" cap="none" normalizeH="0" baseline="0">
                          <a:ln>
                            <a:noFill/>
                          </a:ln>
                          <a:solidFill>
                            <a:srgbClr val="000000"/>
                          </a:solidFill>
                          <a:effectLst/>
                          <a:latin typeface="Arial" charset="0"/>
                          <a:cs typeface="Arial" charset="0"/>
                        </a:rPr>
                        <a:t>Lucrul afară în timpul zilei, în aer liber</a:t>
                      </a:r>
                    </a:p>
                  </a:txBody>
                  <a:tcPr marL="3600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DDE"/>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ro-RO" sz="1000" b="0" i="0" u="none" strike="noStrike" cap="none" normalizeH="0" baseline="0">
                          <a:ln>
                            <a:noFill/>
                          </a:ln>
                          <a:solidFill>
                            <a:srgbClr val="000000"/>
                          </a:solidFill>
                          <a:effectLst/>
                          <a:latin typeface="Arial" charset="0"/>
                          <a:cs typeface="Arial" charset="0"/>
                        </a:rPr>
                        <a:t>21,6 %</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DDE"/>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ro-RO" sz="1000" b="0" i="0" u="none" strike="noStrike" cap="none" normalizeH="0" baseline="0">
                          <a:ln>
                            <a:noFill/>
                          </a:ln>
                          <a:solidFill>
                            <a:srgbClr val="000000"/>
                          </a:solidFill>
                          <a:effectLst/>
                          <a:latin typeface="Arial" charset="0"/>
                          <a:cs typeface="Arial" charset="0"/>
                        </a:rPr>
                        <a:t>86,9 %</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DDE"/>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ro-RO" sz="1000" b="0" i="0" u="none" strike="noStrike" cap="none" normalizeH="0" baseline="0">
                          <a:ln>
                            <a:noFill/>
                          </a:ln>
                          <a:solidFill>
                            <a:srgbClr val="000000"/>
                          </a:solidFill>
                          <a:effectLst/>
                          <a:latin typeface="Arial" charset="0"/>
                          <a:cs typeface="Arial" charset="0"/>
                        </a:rPr>
                        <a:t>13,3 %</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DDE"/>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ro-RO" sz="1000" b="0" i="0" u="none" strike="noStrike" cap="none" normalizeH="0" baseline="0">
                          <a:ln>
                            <a:noFill/>
                          </a:ln>
                          <a:solidFill>
                            <a:srgbClr val="000000"/>
                          </a:solidFill>
                          <a:effectLst/>
                          <a:latin typeface="Arial" charset="0"/>
                          <a:cs typeface="Arial" charset="0"/>
                        </a:rPr>
                        <a:t>49,4 %</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DDE"/>
                    </a:solidFill>
                  </a:tcPr>
                </a:tc>
                <a:extLst>
                  <a:ext uri="{0D108BD9-81ED-4DB2-BD59-A6C34878D82A}">
                    <a16:rowId xmlns:a16="http://schemas.microsoft.com/office/drawing/2014/main" val="10001"/>
                  </a:ext>
                </a:extLst>
              </a:tr>
              <a:tr h="5334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ro-RO" sz="1000" b="0" i="0" u="none" strike="noStrike" cap="none" normalizeH="0" baseline="0">
                          <a:ln>
                            <a:noFill/>
                          </a:ln>
                          <a:solidFill>
                            <a:schemeClr val="tx1"/>
                          </a:solidFill>
                          <a:effectLst/>
                          <a:latin typeface="Arial" charset="0"/>
                          <a:cs typeface="Arial" charset="0"/>
                        </a:rPr>
                        <a:t>Lucrul cu sau în apropierea suprafețelor reflectorizante (nisip, sticlă, tablă de oțel pentru acoperișuri, apă, beton sau ciment, plastic, zăpadă)</a:t>
                      </a:r>
                    </a:p>
                  </a:txBody>
                  <a:tcPr marL="3600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8E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ro-RO" sz="1000" b="0" i="0" u="none" strike="noStrike" cap="none" normalizeH="0" baseline="0">
                          <a:ln>
                            <a:noFill/>
                          </a:ln>
                          <a:solidFill>
                            <a:srgbClr val="000000"/>
                          </a:solidFill>
                          <a:effectLst/>
                          <a:latin typeface="Arial" charset="0"/>
                          <a:cs typeface="Arial" charset="0"/>
                        </a:rPr>
                        <a:t>38,1 %</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8EF"/>
                    </a:solidFill>
                  </a:tcPr>
                </a:tc>
                <a:tc>
                  <a:txBody>
                    <a:bodyPr/>
                    <a:lstStyle/>
                    <a:p>
                      <a:pPr marL="0" marR="0" lvl="0" indent="0" algn="ctr" defTabSz="342900" rtl="0" eaLnBrk="1" fontAlgn="b" latinLnBrk="0" hangingPunct="1">
                        <a:lnSpc>
                          <a:spcPct val="100000"/>
                        </a:lnSpc>
                        <a:spcBef>
                          <a:spcPct val="0"/>
                        </a:spcBef>
                        <a:spcAft>
                          <a:spcPct val="0"/>
                        </a:spcAft>
                        <a:buClrTx/>
                        <a:buSzTx/>
                        <a:buFontTx/>
                        <a:buNone/>
                        <a:tabLst/>
                      </a:pPr>
                      <a:r>
                        <a:rPr kumimoji="0" lang="ro-RO" sz="1000" b="0" i="0" u="none" strike="noStrike" cap="none" normalizeH="0" baseline="0">
                          <a:ln>
                            <a:noFill/>
                          </a:ln>
                          <a:solidFill>
                            <a:srgbClr val="000000"/>
                          </a:solidFill>
                          <a:effectLst/>
                          <a:latin typeface="Arial" charset="0"/>
                          <a:cs typeface="Arial" charset="0"/>
                        </a:rPr>
                        <a:t>Nu s-a întrebat</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8EF"/>
                    </a:solidFill>
                  </a:tcPr>
                </a:tc>
                <a:tc>
                  <a:txBody>
                    <a:bodyPr/>
                    <a:lstStyle/>
                    <a:p>
                      <a:pPr marL="0" marR="0" lvl="0" indent="0" algn="ctr" defTabSz="342900" rtl="0" eaLnBrk="1" fontAlgn="b" latinLnBrk="0" hangingPunct="1">
                        <a:lnSpc>
                          <a:spcPct val="100000"/>
                        </a:lnSpc>
                        <a:spcBef>
                          <a:spcPct val="0"/>
                        </a:spcBef>
                        <a:spcAft>
                          <a:spcPct val="0"/>
                        </a:spcAft>
                        <a:buClrTx/>
                        <a:buSzTx/>
                        <a:buFontTx/>
                        <a:buNone/>
                        <a:tabLst/>
                      </a:pPr>
                      <a:r>
                        <a:rPr kumimoji="0" lang="ro-RO" sz="1000" b="0" i="0" u="none" strike="noStrike" cap="none" normalizeH="0" baseline="0">
                          <a:ln>
                            <a:noFill/>
                          </a:ln>
                          <a:solidFill>
                            <a:srgbClr val="000000"/>
                          </a:solidFill>
                          <a:effectLst/>
                          <a:latin typeface="Arial" charset="0"/>
                          <a:cs typeface="Arial" charset="0"/>
                        </a:rPr>
                        <a:t>Nu s-a întrebat</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8EF"/>
                    </a:solidFill>
                  </a:tcPr>
                </a:tc>
                <a:tc>
                  <a:txBody>
                    <a:bodyPr/>
                    <a:lstStyle/>
                    <a:p>
                      <a:pPr marL="0" marR="0" lvl="0" indent="0" algn="ctr" defTabSz="342900" rtl="0" eaLnBrk="1" fontAlgn="b" latinLnBrk="0" hangingPunct="1">
                        <a:lnSpc>
                          <a:spcPct val="100000"/>
                        </a:lnSpc>
                        <a:spcBef>
                          <a:spcPct val="0"/>
                        </a:spcBef>
                        <a:spcAft>
                          <a:spcPct val="0"/>
                        </a:spcAft>
                        <a:buClrTx/>
                        <a:buSzTx/>
                        <a:buFontTx/>
                        <a:buNone/>
                        <a:tabLst/>
                      </a:pPr>
                      <a:r>
                        <a:rPr kumimoji="0" lang="ro-RO" sz="1000" b="0" i="0" u="none" strike="noStrike" cap="none" normalizeH="0" baseline="0">
                          <a:ln>
                            <a:noFill/>
                          </a:ln>
                          <a:solidFill>
                            <a:srgbClr val="000000"/>
                          </a:solidFill>
                          <a:effectLst/>
                          <a:latin typeface="Arial" charset="0"/>
                          <a:cs typeface="Arial" charset="0"/>
                        </a:rPr>
                        <a:t>Nu s-a întrebat</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8EF"/>
                    </a:solidFill>
                  </a:tcPr>
                </a:tc>
                <a:extLst>
                  <a:ext uri="{0D108BD9-81ED-4DB2-BD59-A6C34878D82A}">
                    <a16:rowId xmlns:a16="http://schemas.microsoft.com/office/drawing/2014/main" val="10002"/>
                  </a:ext>
                </a:extLst>
              </a:tr>
              <a:tr h="2540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ro-RO" sz="1000" b="0" i="1" u="none" strike="noStrike" cap="none" normalizeH="0" baseline="0">
                          <a:ln>
                            <a:noFill/>
                          </a:ln>
                          <a:solidFill>
                            <a:srgbClr val="000000"/>
                          </a:solidFill>
                          <a:effectLst/>
                          <a:latin typeface="Arial" charset="0"/>
                          <a:cs typeface="Arial" charset="0"/>
                        </a:rPr>
                        <a:t>Inclusiv: lucrul cu zăpada sau în apropierea ei</a:t>
                      </a:r>
                    </a:p>
                  </a:txBody>
                  <a:tcPr marL="180000" marR="7200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DDE"/>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ro-RO" sz="1000" b="0" i="1" u="none" strike="noStrike" cap="none" normalizeH="0" baseline="0">
                          <a:ln>
                            <a:noFill/>
                          </a:ln>
                          <a:solidFill>
                            <a:srgbClr val="000000"/>
                          </a:solidFill>
                          <a:effectLst/>
                          <a:latin typeface="Arial" charset="0"/>
                          <a:cs typeface="Arial" charset="0"/>
                        </a:rPr>
                        <a:t>28,6 %</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DDE"/>
                    </a:solidFill>
                  </a:tcPr>
                </a:tc>
                <a:tc>
                  <a:txBody>
                    <a:bodyPr/>
                    <a:lstStyle/>
                    <a:p>
                      <a:pPr marL="0" marR="0" lvl="0" indent="0" algn="ctr" defTabSz="342900" rtl="0" eaLnBrk="1" fontAlgn="b" latinLnBrk="0" hangingPunct="1">
                        <a:lnSpc>
                          <a:spcPct val="100000"/>
                        </a:lnSpc>
                        <a:spcBef>
                          <a:spcPct val="0"/>
                        </a:spcBef>
                        <a:spcAft>
                          <a:spcPct val="0"/>
                        </a:spcAft>
                        <a:buClrTx/>
                        <a:buSzTx/>
                        <a:buFontTx/>
                        <a:buNone/>
                        <a:tabLst/>
                      </a:pPr>
                      <a:r>
                        <a:rPr kumimoji="0" lang="ro-RO" sz="1000" b="0" i="1" u="none" strike="noStrike" cap="none" normalizeH="0" baseline="0">
                          <a:ln>
                            <a:noFill/>
                          </a:ln>
                          <a:solidFill>
                            <a:srgbClr val="000000"/>
                          </a:solidFill>
                          <a:effectLst/>
                          <a:latin typeface="Arial" charset="0"/>
                          <a:cs typeface="Arial" charset="0"/>
                        </a:rPr>
                        <a:t>Nu s-a întrebat</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DDE"/>
                    </a:solidFill>
                  </a:tcPr>
                </a:tc>
                <a:tc>
                  <a:txBody>
                    <a:bodyPr/>
                    <a:lstStyle/>
                    <a:p>
                      <a:pPr marL="0" marR="0" lvl="0" indent="0" algn="ctr" defTabSz="342900" rtl="0" eaLnBrk="1" fontAlgn="b" latinLnBrk="0" hangingPunct="1">
                        <a:lnSpc>
                          <a:spcPct val="100000"/>
                        </a:lnSpc>
                        <a:spcBef>
                          <a:spcPct val="0"/>
                        </a:spcBef>
                        <a:spcAft>
                          <a:spcPct val="0"/>
                        </a:spcAft>
                        <a:buClrTx/>
                        <a:buSzTx/>
                        <a:buFontTx/>
                        <a:buNone/>
                        <a:tabLst/>
                      </a:pPr>
                      <a:r>
                        <a:rPr kumimoji="0" lang="ro-RO" sz="1000" b="0" i="1" u="none" strike="noStrike" cap="none" normalizeH="0" baseline="0">
                          <a:ln>
                            <a:noFill/>
                          </a:ln>
                          <a:solidFill>
                            <a:srgbClr val="000000"/>
                          </a:solidFill>
                          <a:effectLst/>
                          <a:latin typeface="Arial" charset="0"/>
                          <a:cs typeface="Arial" charset="0"/>
                        </a:rPr>
                        <a:t>Nu s-a întrebat</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DDE"/>
                    </a:solidFill>
                  </a:tcPr>
                </a:tc>
                <a:tc>
                  <a:txBody>
                    <a:bodyPr/>
                    <a:lstStyle/>
                    <a:p>
                      <a:pPr marL="0" marR="0" lvl="0" indent="0" algn="ctr" defTabSz="342900" rtl="0" eaLnBrk="1" fontAlgn="b" latinLnBrk="0" hangingPunct="1">
                        <a:lnSpc>
                          <a:spcPct val="100000"/>
                        </a:lnSpc>
                        <a:spcBef>
                          <a:spcPct val="0"/>
                        </a:spcBef>
                        <a:spcAft>
                          <a:spcPct val="0"/>
                        </a:spcAft>
                        <a:buClrTx/>
                        <a:buSzTx/>
                        <a:buFontTx/>
                        <a:buNone/>
                        <a:tabLst/>
                      </a:pPr>
                      <a:r>
                        <a:rPr kumimoji="0" lang="ro-RO" sz="1000" b="0" i="1" u="none" strike="noStrike" cap="none" normalizeH="0" baseline="0">
                          <a:ln>
                            <a:noFill/>
                          </a:ln>
                          <a:solidFill>
                            <a:srgbClr val="000000"/>
                          </a:solidFill>
                          <a:effectLst/>
                          <a:latin typeface="Arial" charset="0"/>
                          <a:cs typeface="Arial" charset="0"/>
                        </a:rPr>
                        <a:t>Nu s-a întrebat</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DDE"/>
                    </a:solidFill>
                  </a:tcPr>
                </a:tc>
                <a:extLst>
                  <a:ext uri="{0D108BD9-81ED-4DB2-BD59-A6C34878D82A}">
                    <a16:rowId xmlns:a16="http://schemas.microsoft.com/office/drawing/2014/main" val="10003"/>
                  </a:ext>
                </a:extLst>
              </a:tr>
              <a:tr h="37465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ro-RO" sz="1000" b="0" i="0" u="none" strike="noStrike" cap="none" normalizeH="0" baseline="0">
                          <a:ln>
                            <a:noFill/>
                          </a:ln>
                          <a:solidFill>
                            <a:srgbClr val="000000"/>
                          </a:solidFill>
                          <a:effectLst/>
                          <a:latin typeface="Arial" charset="0"/>
                          <a:cs typeface="Arial" charset="0"/>
                        </a:rPr>
                        <a:t>Lucrul afară în timpul zilei, parțial la umbră, cel puțin 1 oră/zi</a:t>
                      </a:r>
                    </a:p>
                  </a:txBody>
                  <a:tcPr marL="3600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8E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ro-RO" sz="1000" b="0" i="0" u="none" strike="noStrike" cap="none" normalizeH="0" baseline="0">
                          <a:ln>
                            <a:noFill/>
                          </a:ln>
                          <a:solidFill>
                            <a:srgbClr val="000000"/>
                          </a:solidFill>
                          <a:effectLst/>
                          <a:latin typeface="Arial" charset="0"/>
                          <a:cs typeface="Arial" charset="0"/>
                        </a:rPr>
                        <a:t>29,1 %</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8E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ro-RO" sz="1000" b="0" i="0" u="none" strike="noStrike" cap="none" normalizeH="0" baseline="0">
                          <a:ln>
                            <a:noFill/>
                          </a:ln>
                          <a:solidFill>
                            <a:srgbClr val="000000"/>
                          </a:solidFill>
                          <a:effectLst/>
                          <a:latin typeface="Arial" charset="0"/>
                          <a:cs typeface="Arial" charset="0"/>
                        </a:rPr>
                        <a:t>88,7 %</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8E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ro-RO" sz="1000" b="0" i="0" u="none" strike="noStrike" cap="none" normalizeH="0" baseline="0">
                          <a:ln>
                            <a:noFill/>
                          </a:ln>
                          <a:solidFill>
                            <a:srgbClr val="000000"/>
                          </a:solidFill>
                          <a:effectLst/>
                          <a:latin typeface="Arial" charset="0"/>
                          <a:cs typeface="Arial" charset="0"/>
                        </a:rPr>
                        <a:t>14,5 %</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8E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ro-RO" sz="1000" b="0" i="0" u="none" strike="noStrike" cap="none" normalizeH="0" baseline="0">
                          <a:ln>
                            <a:noFill/>
                          </a:ln>
                          <a:solidFill>
                            <a:srgbClr val="000000"/>
                          </a:solidFill>
                          <a:effectLst/>
                          <a:latin typeface="Arial" charset="0"/>
                          <a:cs typeface="Arial" charset="0"/>
                        </a:rPr>
                        <a:t>44,2 %</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8EF"/>
                    </a:solidFill>
                  </a:tcPr>
                </a:tc>
                <a:extLst>
                  <a:ext uri="{0D108BD9-81ED-4DB2-BD59-A6C34878D82A}">
                    <a16:rowId xmlns:a16="http://schemas.microsoft.com/office/drawing/2014/main" val="10004"/>
                  </a:ext>
                </a:extLst>
              </a:tr>
              <a:tr h="5000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ro-RO" sz="1000" b="0" i="0" u="none" strike="noStrike" cap="none" normalizeH="0" baseline="0">
                          <a:ln>
                            <a:noFill/>
                          </a:ln>
                          <a:solidFill>
                            <a:srgbClr val="000000"/>
                          </a:solidFill>
                          <a:effectLst/>
                          <a:latin typeface="Arial" charset="0"/>
                          <a:cs typeface="Arial" charset="0"/>
                        </a:rPr>
                        <a:t>Lucrul afară în timpul zilei într-un vehicul cu geamurile deschise cel puțin 1 oră/zi</a:t>
                      </a:r>
                    </a:p>
                  </a:txBody>
                  <a:tcPr marL="3600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DDE"/>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ro-RO" sz="1000" b="0" i="0" u="none" strike="noStrike" cap="none" normalizeH="0" baseline="0">
                          <a:ln>
                            <a:noFill/>
                          </a:ln>
                          <a:solidFill>
                            <a:srgbClr val="000000"/>
                          </a:solidFill>
                          <a:effectLst/>
                          <a:latin typeface="Arial" charset="0"/>
                          <a:cs typeface="Arial" charset="0"/>
                        </a:rPr>
                        <a:t>45,8 %</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DDE"/>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ro-RO" sz="1000" b="0" i="0" u="none" strike="noStrike" cap="none" normalizeH="0" baseline="0">
                          <a:ln>
                            <a:noFill/>
                          </a:ln>
                          <a:solidFill>
                            <a:srgbClr val="000000"/>
                          </a:solidFill>
                          <a:effectLst/>
                          <a:latin typeface="Arial" charset="0"/>
                          <a:cs typeface="Arial" charset="0"/>
                        </a:rPr>
                        <a:t>88,1 %</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DDE"/>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ro-RO" sz="1000" b="0" i="0" u="none" strike="noStrike" cap="none" normalizeH="0" baseline="0">
                          <a:ln>
                            <a:noFill/>
                          </a:ln>
                          <a:solidFill>
                            <a:srgbClr val="000000"/>
                          </a:solidFill>
                          <a:effectLst/>
                          <a:latin typeface="Arial" charset="0"/>
                          <a:cs typeface="Arial" charset="0"/>
                        </a:rPr>
                        <a:t>10,6 %</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DDE"/>
                    </a:solidFill>
                  </a:tcPr>
                </a:tc>
                <a:tc>
                  <a:txBody>
                    <a:bodyPr/>
                    <a:lstStyle/>
                    <a:p>
                      <a:pPr marL="0" marR="0" lvl="0" indent="0" algn="ctr" defTabSz="342900" rtl="0" eaLnBrk="1" fontAlgn="b" latinLnBrk="0" hangingPunct="1">
                        <a:lnSpc>
                          <a:spcPct val="100000"/>
                        </a:lnSpc>
                        <a:spcBef>
                          <a:spcPct val="0"/>
                        </a:spcBef>
                        <a:spcAft>
                          <a:spcPct val="0"/>
                        </a:spcAft>
                        <a:buClrTx/>
                        <a:buSzTx/>
                        <a:buFontTx/>
                        <a:buNone/>
                        <a:tabLst/>
                      </a:pPr>
                      <a:r>
                        <a:rPr kumimoji="0" lang="ro-RO" sz="1000" b="0" i="0" u="none" strike="noStrike" cap="none" normalizeH="0" baseline="0">
                          <a:ln>
                            <a:noFill/>
                          </a:ln>
                          <a:solidFill>
                            <a:srgbClr val="000000"/>
                          </a:solidFill>
                          <a:effectLst/>
                          <a:latin typeface="Arial" charset="0"/>
                          <a:cs typeface="Arial" charset="0"/>
                        </a:rPr>
                        <a:t>Nu s-a întrebat</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DDE"/>
                    </a:solidFill>
                  </a:tcPr>
                </a:tc>
                <a:extLst>
                  <a:ext uri="{0D108BD9-81ED-4DB2-BD59-A6C34878D82A}">
                    <a16:rowId xmlns:a16="http://schemas.microsoft.com/office/drawing/2014/main" val="10005"/>
                  </a:ext>
                </a:extLst>
              </a:tr>
            </a:tbl>
          </a:graphicData>
        </a:graphic>
      </p:graphicFrame>
      <p:sp>
        <p:nvSpPr>
          <p:cNvPr id="69679" name="TextBox 1"/>
          <p:cNvSpPr txBox="1">
            <a:spLocks noChangeArrowheads="1"/>
          </p:cNvSpPr>
          <p:nvPr/>
        </p:nvSpPr>
        <p:spPr bwMode="auto">
          <a:xfrm>
            <a:off x="1301750" y="4379913"/>
            <a:ext cx="7413625" cy="400050"/>
          </a:xfrm>
          <a:prstGeom prst="rect">
            <a:avLst/>
          </a:prstGeom>
          <a:noFill/>
          <a:ln w="9525">
            <a:noFill/>
            <a:miter lim="800000"/>
            <a:headEnd/>
            <a:tailEnd/>
          </a:ln>
        </p:spPr>
        <p:txBody>
          <a:bodyPr>
            <a:spAutoFit/>
          </a:bodyPr>
          <a:lstStyle/>
          <a:p>
            <a:r>
              <a:rPr lang="ro-RO" sz="1000">
                <a:ea typeface="Arial" charset="0"/>
                <a:cs typeface="Times New Roman" pitchFamily="18" charset="0"/>
              </a:rPr>
              <a:t>Sursa: Sondajul privind expunerea lucrătorilor 2023, EU-OSHA; populația de referință: toți lucrătorii expuși la radiații UV solare </a:t>
            </a:r>
            <a:br>
              <a:rPr lang="ro-RO" sz="1000">
                <a:ea typeface="Arial" charset="0"/>
                <a:cs typeface="Times New Roman" pitchFamily="18" charset="0"/>
              </a:rPr>
            </a:br>
            <a:r>
              <a:rPr lang="ro-RO" sz="1000">
                <a:ea typeface="Arial" charset="0"/>
                <a:cs typeface="Times New Roman" pitchFamily="18" charset="0"/>
              </a:rPr>
              <a:t>(inclusiv expunere oculară) din Germania, Spania, Finlanda, Franța, Ungaria și Irlanda.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Title 6"/>
          <p:cNvSpPr>
            <a:spLocks noGrp="1"/>
          </p:cNvSpPr>
          <p:nvPr>
            <p:ph type="title"/>
          </p:nvPr>
        </p:nvSpPr>
        <p:spPr/>
        <p:txBody>
          <a:bodyPr/>
          <a:lstStyle/>
          <a:p>
            <a:pPr eaLnBrk="1" hangingPunct="1"/>
            <a:r>
              <a:rPr lang="ro-RO" sz="2000">
                <a:cs typeface="Trebuchet MS" pitchFamily="34" charset="0"/>
              </a:rPr>
              <a:t>Expunere la silice cristalină respirabilă (SCR)</a:t>
            </a:r>
          </a:p>
        </p:txBody>
      </p:sp>
      <p:sp>
        <p:nvSpPr>
          <p:cNvPr id="71682" name="Content Placeholder 2"/>
          <p:cNvSpPr txBox="1">
            <a:spLocks/>
          </p:cNvSpPr>
          <p:nvPr/>
        </p:nvSpPr>
        <p:spPr bwMode="auto">
          <a:xfrm>
            <a:off x="434975" y="679450"/>
            <a:ext cx="7000875" cy="549275"/>
          </a:xfrm>
          <a:prstGeom prst="rect">
            <a:avLst/>
          </a:prstGeom>
          <a:noFill/>
          <a:ln w="9525">
            <a:noFill/>
            <a:miter lim="800000"/>
            <a:headEnd/>
            <a:tailEnd/>
          </a:ln>
        </p:spPr>
        <p:txBody>
          <a:bodyPr anchor="ctr"/>
          <a:lstStyle/>
          <a:p>
            <a:pPr defTabSz="342900">
              <a:spcBef>
                <a:spcPts val="450"/>
              </a:spcBef>
              <a:buClr>
                <a:schemeClr val="tx2"/>
              </a:buClr>
              <a:buFont typeface="Wingdings" pitchFamily="2" charset="2"/>
              <a:buNone/>
            </a:pPr>
            <a:r>
              <a:rPr lang="ro-RO" sz="1400">
                <a:solidFill>
                  <a:schemeClr val="tx2"/>
                </a:solidFill>
                <a:cs typeface="Times New Roman" pitchFamily="18" charset="0"/>
              </a:rPr>
              <a:t>Cele mai frecvente situații ale expunerii în rândul lucrătorilor expuși la SCR (același lucrător poate fi expus în mai multe situații):</a:t>
            </a:r>
          </a:p>
        </p:txBody>
      </p:sp>
      <p:graphicFrame>
        <p:nvGraphicFramePr>
          <p:cNvPr id="3" name="Table 2" descr="Tabel care prezintă distribuția lucrătorilor expuși la SCR în ultima săptămână de lucru în diferite circumstanțe de expunere, precum și distribuția diferitelor niveluri de expunere (mic, mediu și mare) pentru fiecare circumstanță."/>
          <p:cNvGraphicFramePr>
            <a:graphicFrameLocks noGrp="1"/>
          </p:cNvGraphicFramePr>
          <p:nvPr>
            <p:extLst>
              <p:ext uri="{D42A27DB-BD31-4B8C-83A1-F6EECF244321}">
                <p14:modId xmlns:p14="http://schemas.microsoft.com/office/powerpoint/2010/main" val="12455779"/>
              </p:ext>
            </p:extLst>
          </p:nvPr>
        </p:nvGraphicFramePr>
        <p:xfrm>
          <a:off x="449263" y="1379538"/>
          <a:ext cx="7938184" cy="2828692"/>
        </p:xfrm>
        <a:graphic>
          <a:graphicData uri="http://schemas.openxmlformats.org/drawingml/2006/table">
            <a:tbl>
              <a:tblPr firstRow="1" bandRow="1">
                <a:tableStyleId>{21E4AEA4-8DFA-4A89-87EB-49C32662AFE0}</a:tableStyleId>
              </a:tblPr>
              <a:tblGrid>
                <a:gridCol w="4933923">
                  <a:extLst>
                    <a:ext uri="{9D8B030D-6E8A-4147-A177-3AD203B41FA5}">
                      <a16:colId xmlns:a16="http://schemas.microsoft.com/office/drawing/2014/main" val="20000"/>
                    </a:ext>
                  </a:extLst>
                </a:gridCol>
                <a:gridCol w="867104">
                  <a:extLst>
                    <a:ext uri="{9D8B030D-6E8A-4147-A177-3AD203B41FA5}">
                      <a16:colId xmlns:a16="http://schemas.microsoft.com/office/drawing/2014/main" val="20001"/>
                    </a:ext>
                  </a:extLst>
                </a:gridCol>
                <a:gridCol w="701565">
                  <a:extLst>
                    <a:ext uri="{9D8B030D-6E8A-4147-A177-3AD203B41FA5}">
                      <a16:colId xmlns:a16="http://schemas.microsoft.com/office/drawing/2014/main" val="20002"/>
                    </a:ext>
                  </a:extLst>
                </a:gridCol>
                <a:gridCol w="740979">
                  <a:extLst>
                    <a:ext uri="{9D8B030D-6E8A-4147-A177-3AD203B41FA5}">
                      <a16:colId xmlns:a16="http://schemas.microsoft.com/office/drawing/2014/main" val="20003"/>
                    </a:ext>
                  </a:extLst>
                </a:gridCol>
                <a:gridCol w="694613">
                  <a:extLst>
                    <a:ext uri="{9D8B030D-6E8A-4147-A177-3AD203B41FA5}">
                      <a16:colId xmlns:a16="http://schemas.microsoft.com/office/drawing/2014/main" val="20004"/>
                    </a:ext>
                  </a:extLst>
                </a:gridCol>
              </a:tblGrid>
              <a:tr h="418108">
                <a:tc>
                  <a:txBody>
                    <a:bodyPr/>
                    <a:lstStyle/>
                    <a:p>
                      <a:pPr algn="l" fontAlgn="b"/>
                      <a:r>
                        <a:rPr lang="ro-RO" sz="1050" u="none" strike="noStrike" dirty="0">
                          <a:solidFill>
                            <a:schemeClr val="tx1"/>
                          </a:solidFill>
                          <a:effectLst/>
                        </a:rPr>
                        <a:t>Situația expunerii</a:t>
                      </a:r>
                    </a:p>
                  </a:txBody>
                  <a:tcPr marL="72000" marR="0" marT="0" marB="0" anchor="ctr"/>
                </a:tc>
                <a:tc>
                  <a:txBody>
                    <a:bodyPr/>
                    <a:lstStyle/>
                    <a:p>
                      <a:pPr algn="ctr" fontAlgn="b"/>
                      <a:r>
                        <a:rPr lang="ro-RO" sz="1050" u="none" strike="noStrike">
                          <a:solidFill>
                            <a:schemeClr val="tx1"/>
                          </a:solidFill>
                          <a:effectLst/>
                        </a:rPr>
                        <a:t>Orice nivel</a:t>
                      </a:r>
                    </a:p>
                  </a:txBody>
                  <a:tcPr marL="0" marR="0" marT="0" marB="0" anchor="ctr">
                    <a:lnR w="12700" cap="flat" cmpd="sng" algn="ctr">
                      <a:solidFill>
                        <a:schemeClr val="tx1"/>
                      </a:solidFill>
                      <a:prstDash val="solid"/>
                      <a:round/>
                      <a:headEnd type="none" w="med" len="med"/>
                      <a:tailEnd type="none" w="med" len="med"/>
                    </a:lnR>
                  </a:tcPr>
                </a:tc>
                <a:tc>
                  <a:txBody>
                    <a:bodyPr/>
                    <a:lstStyle/>
                    <a:p>
                      <a:pPr algn="ctr" fontAlgn="b"/>
                      <a:r>
                        <a:rPr lang="ro-RO" sz="1050" u="none" strike="noStrike">
                          <a:solidFill>
                            <a:schemeClr val="tx1"/>
                          </a:solidFill>
                          <a:effectLst/>
                        </a:rPr>
                        <a:t>Mic</a:t>
                      </a:r>
                    </a:p>
                  </a:txBody>
                  <a:tcPr marL="0" marR="0" marT="0" marB="0" anchor="ctr">
                    <a:lnL w="12700" cap="flat" cmpd="sng" algn="ctr">
                      <a:solidFill>
                        <a:schemeClr val="tx1"/>
                      </a:solidFill>
                      <a:prstDash val="solid"/>
                      <a:round/>
                      <a:headEnd type="none" w="med" len="med"/>
                      <a:tailEnd type="none" w="med" len="med"/>
                    </a:lnL>
                  </a:tcPr>
                </a:tc>
                <a:tc>
                  <a:txBody>
                    <a:bodyPr/>
                    <a:lstStyle/>
                    <a:p>
                      <a:pPr algn="ctr" fontAlgn="b"/>
                      <a:r>
                        <a:rPr lang="ro-RO" sz="1050" u="none" strike="noStrike">
                          <a:solidFill>
                            <a:schemeClr val="tx1"/>
                          </a:solidFill>
                          <a:effectLst/>
                        </a:rPr>
                        <a:t>Mediu</a:t>
                      </a:r>
                    </a:p>
                  </a:txBody>
                  <a:tcPr marL="0" marR="0" marT="0" marB="0" anchor="ctr"/>
                </a:tc>
                <a:tc>
                  <a:txBody>
                    <a:bodyPr/>
                    <a:lstStyle/>
                    <a:p>
                      <a:pPr algn="ctr" fontAlgn="b"/>
                      <a:r>
                        <a:rPr lang="ro-RO" sz="1050" u="none" strike="noStrike" dirty="0">
                          <a:solidFill>
                            <a:schemeClr val="tx1"/>
                          </a:solidFill>
                          <a:effectLst/>
                        </a:rPr>
                        <a:t>Mare</a:t>
                      </a:r>
                    </a:p>
                  </a:txBody>
                  <a:tcPr marL="0" marR="0" marT="0" marB="0" anchor="ctr"/>
                </a:tc>
                <a:extLst>
                  <a:ext uri="{0D108BD9-81ED-4DB2-BD59-A6C34878D82A}">
                    <a16:rowId xmlns:a16="http://schemas.microsoft.com/office/drawing/2014/main" val="10000"/>
                  </a:ext>
                </a:extLst>
              </a:tr>
              <a:tr h="418108">
                <a:tc>
                  <a:txBody>
                    <a:bodyPr/>
                    <a:lstStyle/>
                    <a:p>
                      <a:pPr algn="l" fontAlgn="b"/>
                      <a:r>
                        <a:rPr lang="ro-RO" sz="1050" u="none" strike="noStrike">
                          <a:solidFill>
                            <a:schemeClr val="tx1"/>
                          </a:solidFill>
                          <a:effectLst/>
                        </a:rPr>
                        <a:t>Conducerea unui vehicul pe un șantier de construcții, într-o mină sau carieră </a:t>
                      </a:r>
                      <a:br>
                        <a:rPr lang="ro-RO" sz="1050" u="none" strike="noStrike">
                          <a:solidFill>
                            <a:schemeClr val="tx1"/>
                          </a:solidFill>
                          <a:effectLst/>
                        </a:rPr>
                      </a:br>
                      <a:r>
                        <a:rPr lang="ro-RO" sz="1050" u="none" strike="noStrike">
                          <a:solidFill>
                            <a:schemeClr val="tx1"/>
                          </a:solidFill>
                          <a:effectLst/>
                        </a:rPr>
                        <a:t>(nu este specifică pentru niciun loc de muncă)</a:t>
                      </a:r>
                    </a:p>
                  </a:txBody>
                  <a:tcPr marL="72000" marR="0" marT="0" marB="0" anchor="ctr"/>
                </a:tc>
                <a:tc>
                  <a:txBody>
                    <a:bodyPr/>
                    <a:lstStyle/>
                    <a:p>
                      <a:pPr algn="ctr" fontAlgn="b"/>
                      <a:r>
                        <a:rPr lang="ro-RO" sz="1050" u="none" strike="noStrike">
                          <a:solidFill>
                            <a:schemeClr val="tx1"/>
                          </a:solidFill>
                          <a:effectLst/>
                        </a:rPr>
                        <a:t>26,5 %</a:t>
                      </a:r>
                    </a:p>
                  </a:txBody>
                  <a:tcPr marL="0" marR="36000" marT="0" marB="0" anchor="ctr">
                    <a:lnR w="12700" cap="flat" cmpd="sng" algn="ctr">
                      <a:solidFill>
                        <a:schemeClr val="tx1"/>
                      </a:solidFill>
                      <a:prstDash val="solid"/>
                      <a:round/>
                      <a:headEnd type="none" w="med" len="med"/>
                      <a:tailEnd type="none" w="med" len="med"/>
                    </a:lnR>
                  </a:tcPr>
                </a:tc>
                <a:tc>
                  <a:txBody>
                    <a:bodyPr/>
                    <a:lstStyle/>
                    <a:p>
                      <a:pPr algn="ctr" fontAlgn="b"/>
                      <a:r>
                        <a:rPr lang="ro-RO" sz="1050" u="none" strike="noStrike">
                          <a:solidFill>
                            <a:schemeClr val="tx1"/>
                          </a:solidFill>
                          <a:effectLst/>
                        </a:rPr>
                        <a:t>66,2 %</a:t>
                      </a:r>
                    </a:p>
                  </a:txBody>
                  <a:tcPr marL="0" marR="36000" marT="0" marB="0" anchor="ctr">
                    <a:lnL w="12700" cap="flat" cmpd="sng" algn="ctr">
                      <a:solidFill>
                        <a:schemeClr val="tx1"/>
                      </a:solidFill>
                      <a:prstDash val="solid"/>
                      <a:round/>
                      <a:headEnd type="none" w="med" len="med"/>
                      <a:tailEnd type="none" w="med" len="med"/>
                    </a:lnL>
                  </a:tcPr>
                </a:tc>
                <a:tc>
                  <a:txBody>
                    <a:bodyPr/>
                    <a:lstStyle/>
                    <a:p>
                      <a:pPr algn="ctr" fontAlgn="b"/>
                      <a:r>
                        <a:rPr lang="ro-RO" sz="1050" u="none" strike="noStrike">
                          <a:solidFill>
                            <a:schemeClr val="tx1"/>
                          </a:solidFill>
                          <a:effectLst/>
                        </a:rPr>
                        <a:t>10,3 %</a:t>
                      </a:r>
                    </a:p>
                  </a:txBody>
                  <a:tcPr marL="0" marR="36000" marT="0" marB="0" anchor="ctr"/>
                </a:tc>
                <a:tc>
                  <a:txBody>
                    <a:bodyPr/>
                    <a:lstStyle/>
                    <a:p>
                      <a:pPr algn="ctr" fontAlgn="b"/>
                      <a:r>
                        <a:rPr lang="ro-RO" sz="1050" u="none" strike="noStrike">
                          <a:solidFill>
                            <a:schemeClr val="tx1"/>
                          </a:solidFill>
                          <a:effectLst/>
                        </a:rPr>
                        <a:t>23,6 %</a:t>
                      </a:r>
                    </a:p>
                  </a:txBody>
                  <a:tcPr marL="0" marR="36000" marT="0" marB="0" anchor="ctr"/>
                </a:tc>
                <a:extLst>
                  <a:ext uri="{0D108BD9-81ED-4DB2-BD59-A6C34878D82A}">
                    <a16:rowId xmlns:a16="http://schemas.microsoft.com/office/drawing/2014/main" val="10001"/>
                  </a:ext>
                </a:extLst>
              </a:tr>
              <a:tr h="300880">
                <a:tc>
                  <a:txBody>
                    <a:bodyPr/>
                    <a:lstStyle/>
                    <a:p>
                      <a:pPr algn="l" fontAlgn="b"/>
                      <a:r>
                        <a:rPr lang="ro-RO" sz="1050" u="none" strike="noStrike">
                          <a:solidFill>
                            <a:schemeClr val="tx1"/>
                          </a:solidFill>
                          <a:effectLst/>
                        </a:rPr>
                        <a:t>Prezența pulberii de nisip la locul de muncă (în profesiile din domeniul construcțiilor)</a:t>
                      </a:r>
                    </a:p>
                  </a:txBody>
                  <a:tcPr marL="72000" marR="0" marT="0" marB="0" anchor="ctr"/>
                </a:tc>
                <a:tc>
                  <a:txBody>
                    <a:bodyPr/>
                    <a:lstStyle/>
                    <a:p>
                      <a:pPr algn="ctr" fontAlgn="b"/>
                      <a:r>
                        <a:rPr lang="ro-RO" sz="1050" u="none" strike="noStrike">
                          <a:solidFill>
                            <a:schemeClr val="tx1"/>
                          </a:solidFill>
                          <a:effectLst/>
                        </a:rPr>
                        <a:t>20,1 %</a:t>
                      </a:r>
                    </a:p>
                  </a:txBody>
                  <a:tcPr marL="0" marR="36000" marT="0" marB="0" anchor="ctr">
                    <a:lnR w="12700" cap="flat" cmpd="sng" algn="ctr">
                      <a:solidFill>
                        <a:schemeClr val="tx1"/>
                      </a:solidFill>
                      <a:prstDash val="solid"/>
                      <a:round/>
                      <a:headEnd type="none" w="med" len="med"/>
                      <a:tailEnd type="none" w="med" len="med"/>
                    </a:lnR>
                  </a:tcPr>
                </a:tc>
                <a:tc>
                  <a:txBody>
                    <a:bodyPr/>
                    <a:lstStyle/>
                    <a:p>
                      <a:pPr algn="ctr" fontAlgn="b"/>
                      <a:r>
                        <a:rPr lang="ro-RO" sz="1050" u="none" strike="noStrike">
                          <a:solidFill>
                            <a:schemeClr val="tx1"/>
                          </a:solidFill>
                          <a:effectLst/>
                        </a:rPr>
                        <a:t>4,3 %</a:t>
                      </a:r>
                    </a:p>
                  </a:txBody>
                  <a:tcPr marL="0" marR="36000" marT="0" marB="0" anchor="ctr">
                    <a:lnL w="12700" cap="flat" cmpd="sng" algn="ctr">
                      <a:solidFill>
                        <a:schemeClr val="tx1"/>
                      </a:solidFill>
                      <a:prstDash val="solid"/>
                      <a:round/>
                      <a:headEnd type="none" w="med" len="med"/>
                      <a:tailEnd type="none" w="med" len="med"/>
                    </a:lnL>
                  </a:tcPr>
                </a:tc>
                <a:tc>
                  <a:txBody>
                    <a:bodyPr/>
                    <a:lstStyle/>
                    <a:p>
                      <a:pPr algn="ctr" fontAlgn="b"/>
                      <a:r>
                        <a:rPr lang="ro-RO" sz="1050" u="none" strike="noStrike">
                          <a:solidFill>
                            <a:schemeClr val="tx1"/>
                          </a:solidFill>
                          <a:effectLst/>
                        </a:rPr>
                        <a:t>13,9 %</a:t>
                      </a:r>
                    </a:p>
                  </a:txBody>
                  <a:tcPr marL="0" marR="36000" marT="0" marB="0" anchor="ctr"/>
                </a:tc>
                <a:tc>
                  <a:txBody>
                    <a:bodyPr/>
                    <a:lstStyle/>
                    <a:p>
                      <a:pPr algn="ctr" fontAlgn="b"/>
                      <a:r>
                        <a:rPr lang="ro-RO" sz="1050" u="none" strike="noStrike">
                          <a:solidFill>
                            <a:schemeClr val="tx1"/>
                          </a:solidFill>
                          <a:effectLst/>
                        </a:rPr>
                        <a:t>81,8 %</a:t>
                      </a:r>
                    </a:p>
                  </a:txBody>
                  <a:tcPr marL="0" marR="36000" marT="0" marB="0" anchor="ctr"/>
                </a:tc>
                <a:extLst>
                  <a:ext uri="{0D108BD9-81ED-4DB2-BD59-A6C34878D82A}">
                    <a16:rowId xmlns:a16="http://schemas.microsoft.com/office/drawing/2014/main" val="10002"/>
                  </a:ext>
                </a:extLst>
              </a:tr>
              <a:tr h="209055">
                <a:tc>
                  <a:txBody>
                    <a:bodyPr/>
                    <a:lstStyle/>
                    <a:p>
                      <a:pPr algn="l" fontAlgn="b"/>
                      <a:r>
                        <a:rPr lang="ro-RO" sz="1050" u="none" strike="noStrike">
                          <a:solidFill>
                            <a:schemeClr val="tx1"/>
                          </a:solidFill>
                          <a:effectLst/>
                        </a:rPr>
                        <a:t>Perforarea sau găurirea pereților (în profesiile din domeniul construcțiilor)</a:t>
                      </a:r>
                    </a:p>
                  </a:txBody>
                  <a:tcPr marL="72000" marR="0" marT="0" marB="0" anchor="ctr"/>
                </a:tc>
                <a:tc>
                  <a:txBody>
                    <a:bodyPr/>
                    <a:lstStyle/>
                    <a:p>
                      <a:pPr algn="ctr" fontAlgn="b"/>
                      <a:r>
                        <a:rPr lang="ro-RO" sz="1050" u="none" strike="noStrike">
                          <a:solidFill>
                            <a:schemeClr val="tx1"/>
                          </a:solidFill>
                          <a:effectLst/>
                        </a:rPr>
                        <a:t>15,6 %</a:t>
                      </a:r>
                    </a:p>
                  </a:txBody>
                  <a:tcPr marL="0" marR="36000" marT="0" marB="0" anchor="ctr">
                    <a:lnR w="12700" cap="flat" cmpd="sng" algn="ctr">
                      <a:solidFill>
                        <a:schemeClr val="tx1"/>
                      </a:solidFill>
                      <a:prstDash val="solid"/>
                      <a:round/>
                      <a:headEnd type="none" w="med" len="med"/>
                      <a:tailEnd type="none" w="med" len="med"/>
                    </a:lnR>
                  </a:tcPr>
                </a:tc>
                <a:tc>
                  <a:txBody>
                    <a:bodyPr/>
                    <a:lstStyle/>
                    <a:p>
                      <a:pPr algn="ctr" fontAlgn="b"/>
                      <a:r>
                        <a:rPr lang="ro-RO" sz="1050" u="none" strike="noStrike">
                          <a:solidFill>
                            <a:schemeClr val="tx1"/>
                          </a:solidFill>
                          <a:effectLst/>
                        </a:rPr>
                        <a:t>16,1 %</a:t>
                      </a:r>
                    </a:p>
                  </a:txBody>
                  <a:tcPr marL="0" marR="36000" marT="0" marB="0" anchor="ctr">
                    <a:lnL w="12700" cap="flat" cmpd="sng" algn="ctr">
                      <a:solidFill>
                        <a:schemeClr val="tx1"/>
                      </a:solidFill>
                      <a:prstDash val="solid"/>
                      <a:round/>
                      <a:headEnd type="none" w="med" len="med"/>
                      <a:tailEnd type="none" w="med" len="med"/>
                    </a:lnL>
                  </a:tcPr>
                </a:tc>
                <a:tc>
                  <a:txBody>
                    <a:bodyPr/>
                    <a:lstStyle/>
                    <a:p>
                      <a:pPr algn="ctr" fontAlgn="b"/>
                      <a:r>
                        <a:rPr lang="ro-RO" sz="1050" u="none" strike="noStrike">
                          <a:solidFill>
                            <a:schemeClr val="tx1"/>
                          </a:solidFill>
                          <a:effectLst/>
                        </a:rPr>
                        <a:t>39,0 %</a:t>
                      </a:r>
                    </a:p>
                  </a:txBody>
                  <a:tcPr marL="0" marR="36000" marT="0" marB="0" anchor="ctr"/>
                </a:tc>
                <a:tc>
                  <a:txBody>
                    <a:bodyPr/>
                    <a:lstStyle/>
                    <a:p>
                      <a:pPr algn="ctr" fontAlgn="b"/>
                      <a:r>
                        <a:rPr lang="ro-RO" sz="1050" u="none" strike="noStrike">
                          <a:solidFill>
                            <a:schemeClr val="tx1"/>
                          </a:solidFill>
                          <a:effectLst/>
                        </a:rPr>
                        <a:t>44,9 %</a:t>
                      </a:r>
                    </a:p>
                  </a:txBody>
                  <a:tcPr marL="0" marR="36000" marT="0" marB="0" anchor="ctr"/>
                </a:tc>
                <a:extLst>
                  <a:ext uri="{0D108BD9-81ED-4DB2-BD59-A6C34878D82A}">
                    <a16:rowId xmlns:a16="http://schemas.microsoft.com/office/drawing/2014/main" val="10003"/>
                  </a:ext>
                </a:extLst>
              </a:tr>
              <a:tr h="418108">
                <a:tc>
                  <a:txBody>
                    <a:bodyPr/>
                    <a:lstStyle/>
                    <a:p>
                      <a:pPr algn="l" fontAlgn="b"/>
                      <a:r>
                        <a:rPr lang="ro-RO" sz="1050" u="none" strike="noStrike" dirty="0">
                          <a:solidFill>
                            <a:schemeClr val="tx1"/>
                          </a:solidFill>
                          <a:effectLst/>
                        </a:rPr>
                        <a:t>Lucrul cu beton, piatră, piatră artificială, ardezie, plăci ceramice sau cărămizi, inclusiv: (nu este specific pentru niciun loc de muncă)</a:t>
                      </a:r>
                    </a:p>
                  </a:txBody>
                  <a:tcPr marL="72000" marR="0" marT="0" marB="0" anchor="ctr"/>
                </a:tc>
                <a:tc>
                  <a:txBody>
                    <a:bodyPr/>
                    <a:lstStyle/>
                    <a:p>
                      <a:pPr algn="ctr" fontAlgn="b"/>
                      <a:r>
                        <a:rPr lang="ro-RO" sz="1050" u="none" strike="noStrike">
                          <a:solidFill>
                            <a:schemeClr val="tx1"/>
                          </a:solidFill>
                          <a:effectLst/>
                        </a:rPr>
                        <a:t>13,9 %</a:t>
                      </a:r>
                    </a:p>
                  </a:txBody>
                  <a:tcPr marL="0" marR="36000" marT="0" marB="0" anchor="ctr">
                    <a:lnR w="12700" cap="flat" cmpd="sng" algn="ctr">
                      <a:solidFill>
                        <a:schemeClr val="tx1"/>
                      </a:solidFill>
                      <a:prstDash val="solid"/>
                      <a:round/>
                      <a:headEnd type="none" w="med" len="med"/>
                      <a:tailEnd type="none" w="med" len="med"/>
                    </a:lnR>
                  </a:tcPr>
                </a:tc>
                <a:tc>
                  <a:txBody>
                    <a:bodyPr/>
                    <a:lstStyle/>
                    <a:p>
                      <a:pPr algn="ctr" fontAlgn="b"/>
                      <a:r>
                        <a:rPr lang="ro-RO" sz="1050" u="none" strike="noStrike">
                          <a:solidFill>
                            <a:schemeClr val="tx1"/>
                          </a:solidFill>
                          <a:effectLst/>
                        </a:rPr>
                        <a:t>1,3 %</a:t>
                      </a:r>
                    </a:p>
                  </a:txBody>
                  <a:tcPr marL="0" marR="36000" marT="0" marB="0" anchor="ctr">
                    <a:lnL w="12700" cap="flat" cmpd="sng" algn="ctr">
                      <a:solidFill>
                        <a:schemeClr val="tx1"/>
                      </a:solidFill>
                      <a:prstDash val="solid"/>
                      <a:round/>
                      <a:headEnd type="none" w="med" len="med"/>
                      <a:tailEnd type="none" w="med" len="med"/>
                    </a:lnL>
                  </a:tcPr>
                </a:tc>
                <a:tc>
                  <a:txBody>
                    <a:bodyPr/>
                    <a:lstStyle/>
                    <a:p>
                      <a:pPr algn="ctr" fontAlgn="b"/>
                      <a:r>
                        <a:rPr lang="ro-RO" sz="1050" u="none" strike="noStrike">
                          <a:solidFill>
                            <a:schemeClr val="tx1"/>
                          </a:solidFill>
                          <a:effectLst/>
                        </a:rPr>
                        <a:t>8,0 %</a:t>
                      </a:r>
                    </a:p>
                  </a:txBody>
                  <a:tcPr marL="0" marR="36000" marT="0" marB="0" anchor="ctr"/>
                </a:tc>
                <a:tc>
                  <a:txBody>
                    <a:bodyPr/>
                    <a:lstStyle/>
                    <a:p>
                      <a:pPr algn="ctr" fontAlgn="b"/>
                      <a:r>
                        <a:rPr lang="ro-RO" sz="1050" u="none" strike="noStrike">
                          <a:solidFill>
                            <a:schemeClr val="tx1"/>
                          </a:solidFill>
                          <a:effectLst/>
                        </a:rPr>
                        <a:t>90,7 %</a:t>
                      </a:r>
                    </a:p>
                  </a:txBody>
                  <a:tcPr marL="0" marR="36000" marT="0" marB="0" anchor="ctr"/>
                </a:tc>
                <a:extLst>
                  <a:ext uri="{0D108BD9-81ED-4DB2-BD59-A6C34878D82A}">
                    <a16:rowId xmlns:a16="http://schemas.microsoft.com/office/drawing/2014/main" val="10004"/>
                  </a:ext>
                </a:extLst>
              </a:tr>
              <a:tr h="209055">
                <a:tc>
                  <a:txBody>
                    <a:bodyPr/>
                    <a:lstStyle/>
                    <a:p>
                      <a:pPr algn="l" fontAlgn="b"/>
                      <a:r>
                        <a:rPr lang="ro-RO" sz="1050" i="1" u="none" strike="noStrike" dirty="0">
                          <a:solidFill>
                            <a:schemeClr val="tx1"/>
                          </a:solidFill>
                          <a:effectLst/>
                        </a:rPr>
                        <a:t>Lucrul cu plăci ceramice (nu este specific pentru niciun loc de muncă)</a:t>
                      </a:r>
                    </a:p>
                  </a:txBody>
                  <a:tcPr marL="216000" marR="0" marT="0" marB="0" anchor="ctr"/>
                </a:tc>
                <a:tc>
                  <a:txBody>
                    <a:bodyPr/>
                    <a:lstStyle/>
                    <a:p>
                      <a:pPr algn="ctr" fontAlgn="b"/>
                      <a:r>
                        <a:rPr lang="ro-RO" sz="1050" i="1" u="none" strike="noStrike">
                          <a:solidFill>
                            <a:schemeClr val="tx1"/>
                          </a:solidFill>
                          <a:effectLst/>
                        </a:rPr>
                        <a:t>3,4 %</a:t>
                      </a:r>
                    </a:p>
                  </a:txBody>
                  <a:tcPr marL="0" marR="36000" marT="0" marB="0" anchor="ctr">
                    <a:lnR w="12700" cap="flat" cmpd="sng" algn="ctr">
                      <a:solidFill>
                        <a:schemeClr val="tx1"/>
                      </a:solidFill>
                      <a:prstDash val="solid"/>
                      <a:round/>
                      <a:headEnd type="none" w="med" len="med"/>
                      <a:tailEnd type="none" w="med" len="med"/>
                    </a:lnR>
                  </a:tcPr>
                </a:tc>
                <a:tc>
                  <a:txBody>
                    <a:bodyPr/>
                    <a:lstStyle/>
                    <a:p>
                      <a:pPr algn="ctr" fontAlgn="b"/>
                      <a:r>
                        <a:rPr lang="ro-RO" sz="1050" i="1" u="none" strike="noStrike">
                          <a:solidFill>
                            <a:schemeClr val="tx1"/>
                          </a:solidFill>
                          <a:effectLst/>
                        </a:rPr>
                        <a:t>0,1 %</a:t>
                      </a:r>
                    </a:p>
                  </a:txBody>
                  <a:tcPr marL="0" marR="36000" marT="0" marB="0" anchor="ctr">
                    <a:lnL w="12700" cap="flat" cmpd="sng" algn="ctr">
                      <a:solidFill>
                        <a:schemeClr val="tx1"/>
                      </a:solidFill>
                      <a:prstDash val="solid"/>
                      <a:round/>
                      <a:headEnd type="none" w="med" len="med"/>
                      <a:tailEnd type="none" w="med" len="med"/>
                    </a:lnL>
                  </a:tcPr>
                </a:tc>
                <a:tc>
                  <a:txBody>
                    <a:bodyPr/>
                    <a:lstStyle/>
                    <a:p>
                      <a:pPr algn="ctr" fontAlgn="b"/>
                      <a:r>
                        <a:rPr lang="ro-RO" sz="1050" i="1" u="none" strike="noStrike">
                          <a:solidFill>
                            <a:schemeClr val="tx1"/>
                          </a:solidFill>
                          <a:effectLst/>
                        </a:rPr>
                        <a:t>10,1 %</a:t>
                      </a:r>
                    </a:p>
                  </a:txBody>
                  <a:tcPr marL="0" marR="36000" marT="0" marB="0" anchor="ctr"/>
                </a:tc>
                <a:tc>
                  <a:txBody>
                    <a:bodyPr/>
                    <a:lstStyle/>
                    <a:p>
                      <a:pPr algn="ctr" fontAlgn="b"/>
                      <a:r>
                        <a:rPr lang="ro-RO" sz="1050" i="1" u="none" strike="noStrike">
                          <a:solidFill>
                            <a:schemeClr val="tx1"/>
                          </a:solidFill>
                          <a:effectLst/>
                        </a:rPr>
                        <a:t>89,8 %</a:t>
                      </a:r>
                    </a:p>
                  </a:txBody>
                  <a:tcPr marL="0" marR="36000" marT="0" marB="0" anchor="ctr"/>
                </a:tc>
                <a:extLst>
                  <a:ext uri="{0D108BD9-81ED-4DB2-BD59-A6C34878D82A}">
                    <a16:rowId xmlns:a16="http://schemas.microsoft.com/office/drawing/2014/main" val="10005"/>
                  </a:ext>
                </a:extLst>
              </a:tr>
              <a:tr h="209055">
                <a:tc>
                  <a:txBody>
                    <a:bodyPr/>
                    <a:lstStyle/>
                    <a:p>
                      <a:pPr algn="l" fontAlgn="b"/>
                      <a:r>
                        <a:rPr lang="ro-RO" sz="1050" i="1" u="none" strike="noStrike">
                          <a:solidFill>
                            <a:schemeClr val="tx1"/>
                          </a:solidFill>
                          <a:effectLst/>
                        </a:rPr>
                        <a:t>Lucrul cu piatră artificială (nu este specific pentru niciun loc de muncă)</a:t>
                      </a:r>
                    </a:p>
                  </a:txBody>
                  <a:tcPr marL="216000" marR="0" marT="0" marB="0" anchor="ctr"/>
                </a:tc>
                <a:tc>
                  <a:txBody>
                    <a:bodyPr/>
                    <a:lstStyle/>
                    <a:p>
                      <a:pPr algn="ctr" fontAlgn="b"/>
                      <a:r>
                        <a:rPr lang="ro-RO" sz="1050" i="1" u="none" strike="noStrike">
                          <a:solidFill>
                            <a:schemeClr val="tx1"/>
                          </a:solidFill>
                          <a:effectLst/>
                        </a:rPr>
                        <a:t>3,0 %</a:t>
                      </a:r>
                    </a:p>
                  </a:txBody>
                  <a:tcPr marL="0" marR="36000" marT="0" marB="0" anchor="ctr">
                    <a:lnR w="12700" cap="flat" cmpd="sng" algn="ctr">
                      <a:solidFill>
                        <a:schemeClr val="tx1"/>
                      </a:solidFill>
                      <a:prstDash val="solid"/>
                      <a:round/>
                      <a:headEnd type="none" w="med" len="med"/>
                      <a:tailEnd type="none" w="med" len="med"/>
                    </a:lnR>
                  </a:tcPr>
                </a:tc>
                <a:tc>
                  <a:txBody>
                    <a:bodyPr/>
                    <a:lstStyle/>
                    <a:p>
                      <a:pPr algn="ctr" fontAlgn="b"/>
                      <a:r>
                        <a:rPr lang="ro-RO" sz="1050" i="1" u="none" strike="noStrike">
                          <a:solidFill>
                            <a:schemeClr val="tx1"/>
                          </a:solidFill>
                          <a:effectLst/>
                        </a:rPr>
                        <a:t>0,0 %</a:t>
                      </a:r>
                    </a:p>
                  </a:txBody>
                  <a:tcPr marL="0" marR="36000" marT="0" marB="0" anchor="ctr">
                    <a:lnL w="12700" cap="flat" cmpd="sng" algn="ctr">
                      <a:solidFill>
                        <a:schemeClr val="tx1"/>
                      </a:solidFill>
                      <a:prstDash val="solid"/>
                      <a:round/>
                      <a:headEnd type="none" w="med" len="med"/>
                      <a:tailEnd type="none" w="med" len="med"/>
                    </a:lnL>
                  </a:tcPr>
                </a:tc>
                <a:tc>
                  <a:txBody>
                    <a:bodyPr/>
                    <a:lstStyle/>
                    <a:p>
                      <a:pPr algn="ctr" fontAlgn="b"/>
                      <a:r>
                        <a:rPr lang="ro-RO" sz="1050" i="1" u="none" strike="noStrike">
                          <a:solidFill>
                            <a:schemeClr val="tx1"/>
                          </a:solidFill>
                          <a:effectLst/>
                        </a:rPr>
                        <a:t>0,0 %</a:t>
                      </a:r>
                    </a:p>
                  </a:txBody>
                  <a:tcPr marL="0" marR="36000" marT="0" marB="0" anchor="ctr"/>
                </a:tc>
                <a:tc>
                  <a:txBody>
                    <a:bodyPr/>
                    <a:lstStyle/>
                    <a:p>
                      <a:pPr algn="ctr" fontAlgn="b"/>
                      <a:r>
                        <a:rPr lang="ro-RO" sz="1050" i="1" u="none" strike="noStrike">
                          <a:solidFill>
                            <a:schemeClr val="tx1"/>
                          </a:solidFill>
                          <a:effectLst/>
                        </a:rPr>
                        <a:t>100,0 %</a:t>
                      </a:r>
                    </a:p>
                  </a:txBody>
                  <a:tcPr marL="0" marR="36000" marT="0" marB="0" anchor="ctr"/>
                </a:tc>
                <a:extLst>
                  <a:ext uri="{0D108BD9-81ED-4DB2-BD59-A6C34878D82A}">
                    <a16:rowId xmlns:a16="http://schemas.microsoft.com/office/drawing/2014/main" val="10006"/>
                  </a:ext>
                </a:extLst>
              </a:tr>
              <a:tr h="209055">
                <a:tc>
                  <a:txBody>
                    <a:bodyPr/>
                    <a:lstStyle/>
                    <a:p>
                      <a:pPr algn="l" fontAlgn="b"/>
                      <a:r>
                        <a:rPr lang="ro-RO" sz="1050" u="none" strike="noStrike">
                          <a:solidFill>
                            <a:schemeClr val="tx1"/>
                          </a:solidFill>
                          <a:effectLst/>
                        </a:rPr>
                        <a:t>Amestecarea betonului sau a cimentului (în profesiile din domeniul construcțiilor)</a:t>
                      </a:r>
                    </a:p>
                  </a:txBody>
                  <a:tcPr marL="72000" marR="0" marT="0" marB="0" anchor="ctr"/>
                </a:tc>
                <a:tc>
                  <a:txBody>
                    <a:bodyPr/>
                    <a:lstStyle/>
                    <a:p>
                      <a:pPr algn="ctr" fontAlgn="b"/>
                      <a:r>
                        <a:rPr lang="ro-RO" sz="1050" u="none" strike="noStrike">
                          <a:solidFill>
                            <a:schemeClr val="tx1"/>
                          </a:solidFill>
                          <a:effectLst/>
                        </a:rPr>
                        <a:t>13,5 %</a:t>
                      </a:r>
                    </a:p>
                  </a:txBody>
                  <a:tcPr marL="0" marR="36000" marT="0" marB="0" anchor="ctr">
                    <a:lnR w="12700" cap="flat" cmpd="sng" algn="ctr">
                      <a:solidFill>
                        <a:schemeClr val="tx1"/>
                      </a:solidFill>
                      <a:prstDash val="solid"/>
                      <a:round/>
                      <a:headEnd type="none" w="med" len="med"/>
                      <a:tailEnd type="none" w="med" len="med"/>
                    </a:lnR>
                  </a:tcPr>
                </a:tc>
                <a:tc>
                  <a:txBody>
                    <a:bodyPr/>
                    <a:lstStyle/>
                    <a:p>
                      <a:pPr algn="ctr" fontAlgn="b"/>
                      <a:r>
                        <a:rPr lang="ro-RO" sz="1050" u="none" strike="noStrike">
                          <a:solidFill>
                            <a:schemeClr val="tx1"/>
                          </a:solidFill>
                          <a:effectLst/>
                        </a:rPr>
                        <a:t>0,0 %</a:t>
                      </a:r>
                    </a:p>
                  </a:txBody>
                  <a:tcPr marL="0" marR="36000" marT="0" marB="0" anchor="ctr">
                    <a:lnL w="12700" cap="flat" cmpd="sng" algn="ctr">
                      <a:solidFill>
                        <a:schemeClr val="tx1"/>
                      </a:solidFill>
                      <a:prstDash val="solid"/>
                      <a:round/>
                      <a:headEnd type="none" w="med" len="med"/>
                      <a:tailEnd type="none" w="med" len="med"/>
                    </a:lnL>
                  </a:tcPr>
                </a:tc>
                <a:tc>
                  <a:txBody>
                    <a:bodyPr/>
                    <a:lstStyle/>
                    <a:p>
                      <a:pPr algn="ctr" fontAlgn="b"/>
                      <a:r>
                        <a:rPr lang="ro-RO" sz="1050" u="none" strike="noStrike">
                          <a:solidFill>
                            <a:schemeClr val="tx1"/>
                          </a:solidFill>
                          <a:effectLst/>
                        </a:rPr>
                        <a:t>0,0 %</a:t>
                      </a:r>
                    </a:p>
                  </a:txBody>
                  <a:tcPr marL="0" marR="36000" marT="0" marB="0" anchor="ctr"/>
                </a:tc>
                <a:tc>
                  <a:txBody>
                    <a:bodyPr/>
                    <a:lstStyle/>
                    <a:p>
                      <a:pPr algn="ctr" fontAlgn="b"/>
                      <a:r>
                        <a:rPr lang="ro-RO" sz="1050" u="none" strike="noStrike">
                          <a:solidFill>
                            <a:schemeClr val="tx1"/>
                          </a:solidFill>
                          <a:effectLst/>
                        </a:rPr>
                        <a:t>100,0 %</a:t>
                      </a:r>
                    </a:p>
                  </a:txBody>
                  <a:tcPr marL="0" marR="36000" marT="0" marB="0" anchor="ctr"/>
                </a:tc>
                <a:extLst>
                  <a:ext uri="{0D108BD9-81ED-4DB2-BD59-A6C34878D82A}">
                    <a16:rowId xmlns:a16="http://schemas.microsoft.com/office/drawing/2014/main" val="10007"/>
                  </a:ext>
                </a:extLst>
              </a:tr>
              <a:tr h="418108">
                <a:tc>
                  <a:txBody>
                    <a:bodyPr/>
                    <a:lstStyle/>
                    <a:p>
                      <a:pPr algn="l" fontAlgn="b"/>
                      <a:r>
                        <a:rPr lang="ro-RO" sz="1050" u="none" strike="noStrike">
                          <a:solidFill>
                            <a:schemeClr val="tx1"/>
                          </a:solidFill>
                          <a:effectLst/>
                        </a:rPr>
                        <a:t>Aratul, grăpatul sau orice altă lucrare a solului (pentru fermierii din sectorul agricol și al creșterii animalelor)</a:t>
                      </a:r>
                    </a:p>
                  </a:txBody>
                  <a:tcPr marL="72000" marR="0" marT="0" marB="0" anchor="ctr"/>
                </a:tc>
                <a:tc>
                  <a:txBody>
                    <a:bodyPr/>
                    <a:lstStyle/>
                    <a:p>
                      <a:pPr algn="ctr" fontAlgn="b"/>
                      <a:r>
                        <a:rPr lang="ro-RO" sz="1050" u="none" strike="noStrike">
                          <a:solidFill>
                            <a:schemeClr val="tx1"/>
                          </a:solidFill>
                          <a:effectLst/>
                        </a:rPr>
                        <a:t>7,9 %</a:t>
                      </a:r>
                    </a:p>
                  </a:txBody>
                  <a:tcPr marL="0" marR="36000" marT="0" marB="0" anchor="ctr">
                    <a:lnR w="12700" cap="flat" cmpd="sng" algn="ctr">
                      <a:solidFill>
                        <a:schemeClr val="tx1"/>
                      </a:solidFill>
                      <a:prstDash val="solid"/>
                      <a:round/>
                      <a:headEnd type="none" w="med" len="med"/>
                      <a:tailEnd type="none" w="med" len="med"/>
                    </a:lnR>
                  </a:tcPr>
                </a:tc>
                <a:tc>
                  <a:txBody>
                    <a:bodyPr/>
                    <a:lstStyle/>
                    <a:p>
                      <a:pPr algn="ctr" fontAlgn="b"/>
                      <a:r>
                        <a:rPr lang="ro-RO" sz="1050" u="none" strike="noStrike">
                          <a:solidFill>
                            <a:schemeClr val="tx1"/>
                          </a:solidFill>
                          <a:effectLst/>
                        </a:rPr>
                        <a:t>16,0 %</a:t>
                      </a:r>
                    </a:p>
                  </a:txBody>
                  <a:tcPr marL="0" marR="36000" marT="0" marB="0" anchor="ctr">
                    <a:lnL w="12700" cap="flat" cmpd="sng" algn="ctr">
                      <a:solidFill>
                        <a:schemeClr val="tx1"/>
                      </a:solidFill>
                      <a:prstDash val="solid"/>
                      <a:round/>
                      <a:headEnd type="none" w="med" len="med"/>
                      <a:tailEnd type="none" w="med" len="med"/>
                    </a:lnL>
                  </a:tcPr>
                </a:tc>
                <a:tc>
                  <a:txBody>
                    <a:bodyPr/>
                    <a:lstStyle/>
                    <a:p>
                      <a:pPr algn="ctr" fontAlgn="b"/>
                      <a:r>
                        <a:rPr lang="ro-RO" sz="1050" u="none" strike="noStrike">
                          <a:solidFill>
                            <a:schemeClr val="tx1"/>
                          </a:solidFill>
                          <a:effectLst/>
                        </a:rPr>
                        <a:t>55,6 %</a:t>
                      </a:r>
                    </a:p>
                  </a:txBody>
                  <a:tcPr marL="0" marR="36000" marT="0" marB="0" anchor="ctr"/>
                </a:tc>
                <a:tc>
                  <a:txBody>
                    <a:bodyPr/>
                    <a:lstStyle/>
                    <a:p>
                      <a:pPr algn="ctr" fontAlgn="b"/>
                      <a:r>
                        <a:rPr lang="ro-RO" sz="1050" u="none" strike="noStrike" dirty="0">
                          <a:solidFill>
                            <a:schemeClr val="tx1"/>
                          </a:solidFill>
                          <a:effectLst/>
                        </a:rPr>
                        <a:t>28,4 %</a:t>
                      </a:r>
                    </a:p>
                  </a:txBody>
                  <a:tcPr marL="0" marR="36000" marT="0" marB="0" anchor="ctr"/>
                </a:tc>
                <a:extLst>
                  <a:ext uri="{0D108BD9-81ED-4DB2-BD59-A6C34878D82A}">
                    <a16:rowId xmlns:a16="http://schemas.microsoft.com/office/drawing/2014/main" val="10008"/>
                  </a:ext>
                </a:extLst>
              </a:tr>
            </a:tbl>
          </a:graphicData>
        </a:graphic>
      </p:graphicFrame>
      <p:grpSp>
        <p:nvGrpSpPr>
          <p:cNvPr id="71745" name="Group 3" descr="acoladă, inclusiv mic, mediu și mare, ceea ce înseamnă că cele trei niveluri de expunere adaugă la 100 % din lucrătorii expuși în fiecare situație."/>
          <p:cNvGrpSpPr>
            <a:grpSpLocks/>
          </p:cNvGrpSpPr>
          <p:nvPr/>
        </p:nvGrpSpPr>
        <p:grpSpPr bwMode="auto">
          <a:xfrm>
            <a:off x="6242050" y="914400"/>
            <a:ext cx="2146300" cy="460375"/>
            <a:chOff x="6165273" y="377035"/>
            <a:chExt cx="2165193" cy="461163"/>
          </a:xfrm>
        </p:grpSpPr>
        <p:sp>
          <p:nvSpPr>
            <p:cNvPr id="5" name="Left Brace 4"/>
            <p:cNvSpPr/>
            <p:nvPr/>
          </p:nvSpPr>
          <p:spPr>
            <a:xfrm rot="5400000">
              <a:off x="7151661" y="-340606"/>
              <a:ext cx="192416" cy="2165193"/>
            </a:xfrm>
            <a:prstGeom prst="leftBrace">
              <a:avLst>
                <a:gd name="adj1" fmla="val 8333"/>
                <a:gd name="adj2" fmla="val 50320"/>
              </a:avLst>
            </a:prstGeom>
            <a:ln w="19050"/>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sz="700" dirty="0"/>
            </a:p>
          </p:txBody>
        </p:sp>
        <p:sp>
          <p:nvSpPr>
            <p:cNvPr id="71748" name="TextBox 5"/>
            <p:cNvSpPr txBox="1">
              <a:spLocks noChangeArrowheads="1"/>
            </p:cNvSpPr>
            <p:nvPr/>
          </p:nvSpPr>
          <p:spPr bwMode="auto">
            <a:xfrm>
              <a:off x="6977077" y="377035"/>
              <a:ext cx="963439" cy="276999"/>
            </a:xfrm>
            <a:prstGeom prst="rect">
              <a:avLst/>
            </a:prstGeom>
            <a:noFill/>
            <a:ln w="9525">
              <a:noFill/>
              <a:miter lim="800000"/>
              <a:headEnd/>
              <a:tailEnd/>
            </a:ln>
          </p:spPr>
          <p:txBody>
            <a:bodyPr>
              <a:spAutoFit/>
            </a:bodyPr>
            <a:lstStyle/>
            <a:p>
              <a:r>
                <a:rPr lang="ro-RO" sz="1200"/>
                <a:t>100 %</a:t>
              </a:r>
            </a:p>
          </p:txBody>
        </p:sp>
      </p:grpSp>
      <p:sp>
        <p:nvSpPr>
          <p:cNvPr id="71746" name="TextBox 8"/>
          <p:cNvSpPr txBox="1">
            <a:spLocks noChangeArrowheads="1"/>
          </p:cNvSpPr>
          <p:nvPr/>
        </p:nvSpPr>
        <p:spPr bwMode="auto">
          <a:xfrm>
            <a:off x="1196975" y="4295775"/>
            <a:ext cx="7370763" cy="554038"/>
          </a:xfrm>
          <a:prstGeom prst="rect">
            <a:avLst/>
          </a:prstGeom>
          <a:noFill/>
          <a:ln w="9525">
            <a:noFill/>
            <a:miter lim="800000"/>
            <a:headEnd/>
            <a:tailEnd/>
          </a:ln>
        </p:spPr>
        <p:txBody>
          <a:bodyPr anchor="ctr">
            <a:spAutoFit/>
          </a:bodyPr>
          <a:lstStyle/>
          <a:p>
            <a:r>
              <a:rPr lang="ro-RO" sz="1000">
                <a:ea typeface="Arial" charset="0"/>
                <a:cs typeface="Times New Roman" pitchFamily="18" charset="0"/>
              </a:rPr>
              <a:t>Sursa: Sondajul privind expunerea lucrătorilor 2023, EU-OSHA; populația de referință: lucrătorii care sunt expuși la SCR din Germania, Spania, Finlanda, Franța, Ungaria și Irlanda și care lucrează în una sau mai multe situații din cele enumerate.</a:t>
            </a:r>
          </a:p>
          <a:p>
            <a:r>
              <a:rPr lang="ro-RO" sz="1000" i="1">
                <a:ea typeface="Arial" charset="0"/>
                <a:cs typeface="Times New Roman" pitchFamily="18" charset="0"/>
              </a:rPr>
              <a:t>Memento: Conform evaluării, 8,4 % din numărul total al lucrătorilor au fost expuși la SCR în ultima săptămână de lucru.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4"/>
          <p:cNvSpPr>
            <a:spLocks noGrp="1"/>
          </p:cNvSpPr>
          <p:nvPr>
            <p:ph type="title"/>
          </p:nvPr>
        </p:nvSpPr>
        <p:spPr>
          <a:xfrm>
            <a:off x="449263" y="142875"/>
            <a:ext cx="7561262" cy="366713"/>
          </a:xfrm>
        </p:spPr>
        <p:txBody>
          <a:bodyPr/>
          <a:lstStyle/>
          <a:p>
            <a:pPr eaLnBrk="1" hangingPunct="1"/>
            <a:r>
              <a:rPr lang="ro-RO" sz="2000">
                <a:cs typeface="Trebuchet MS" pitchFamily="34" charset="0"/>
              </a:rPr>
              <a:t>Sondajul pe scurt</a:t>
            </a:r>
          </a:p>
        </p:txBody>
      </p:sp>
      <p:sp>
        <p:nvSpPr>
          <p:cNvPr id="2" name="Arrow: Pentagon 1"/>
          <p:cNvSpPr/>
          <p:nvPr/>
        </p:nvSpPr>
        <p:spPr>
          <a:xfrm>
            <a:off x="449263" y="758825"/>
            <a:ext cx="2827337" cy="971550"/>
          </a:xfrm>
          <a:prstGeom prst="homePlate">
            <a:avLst>
              <a:gd name="adj" fmla="val 29662"/>
            </a:avLst>
          </a:prstGeom>
          <a:solidFill>
            <a:schemeClr val="accent1">
              <a:lumMod val="20000"/>
              <a:lumOff val="80000"/>
              <a:alpha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ro-RO" sz="1600">
                <a:solidFill>
                  <a:srgbClr val="003399"/>
                </a:solidFill>
              </a:rPr>
              <a:t>Sondaj telefonic cu 24 402 lucrători din șase state membre ale UE</a:t>
            </a:r>
          </a:p>
        </p:txBody>
      </p:sp>
      <p:cxnSp>
        <p:nvCxnSpPr>
          <p:cNvPr id="6" name="Straight Connector 5">
            <a:extLst>
              <a:ext uri="{C183D7F6-B498-43B3-948B-1728B52AA6E4}">
                <adec:decorative xmlns:adec="http://schemas.microsoft.com/office/drawing/2017/decorative" val="1"/>
              </a:ext>
            </a:extLst>
          </p:cNvPr>
          <p:cNvCxnSpPr/>
          <p:nvPr/>
        </p:nvCxnSpPr>
        <p:spPr>
          <a:xfrm>
            <a:off x="3341688" y="833438"/>
            <a:ext cx="0" cy="830262"/>
          </a:xfrm>
          <a:prstGeom prst="line">
            <a:avLst/>
          </a:prstGeom>
        </p:spPr>
        <p:style>
          <a:lnRef idx="1">
            <a:schemeClr val="accent1"/>
          </a:lnRef>
          <a:fillRef idx="0">
            <a:schemeClr val="accent1"/>
          </a:fillRef>
          <a:effectRef idx="0">
            <a:schemeClr val="accent1"/>
          </a:effectRef>
          <a:fontRef idx="minor">
            <a:schemeClr val="tx1"/>
          </a:fontRef>
        </p:style>
      </p:cxnSp>
      <p:sp>
        <p:nvSpPr>
          <p:cNvPr id="36867" name="Content Placeholder 5"/>
          <p:cNvSpPr txBox="1">
            <a:spLocks/>
          </p:cNvSpPr>
          <p:nvPr/>
        </p:nvSpPr>
        <p:spPr bwMode="auto">
          <a:xfrm>
            <a:off x="3348038" y="833438"/>
            <a:ext cx="5508625" cy="879475"/>
          </a:xfrm>
          <a:prstGeom prst="rect">
            <a:avLst/>
          </a:prstGeom>
          <a:noFill/>
          <a:ln w="9525">
            <a:noFill/>
            <a:miter lim="800000"/>
            <a:headEnd/>
            <a:tailEnd/>
          </a:ln>
        </p:spPr>
        <p:txBody>
          <a:bodyPr/>
          <a:lstStyle/>
          <a:p>
            <a:pPr marL="0" lvl="1" defTabSz="342900">
              <a:buFont typeface="Arial" charset="0"/>
              <a:buNone/>
            </a:pPr>
            <a:r>
              <a:rPr lang="ro-RO" sz="1400">
                <a:solidFill>
                  <a:srgbClr val="003399"/>
                </a:solidFill>
              </a:rPr>
              <a:t>Acoperire: populația încadrată în muncă din Germania, Spania, Finlanda, Franța, Ungaria și Irlanda (salariați și lucrători independenți), reprezentând 98,5 milioane de lucrători.</a:t>
            </a:r>
          </a:p>
        </p:txBody>
      </p:sp>
      <p:sp>
        <p:nvSpPr>
          <p:cNvPr id="8" name="Arrow: Pentagon 7"/>
          <p:cNvSpPr/>
          <p:nvPr/>
        </p:nvSpPr>
        <p:spPr>
          <a:xfrm>
            <a:off x="449263" y="1787525"/>
            <a:ext cx="2827337" cy="971550"/>
          </a:xfrm>
          <a:prstGeom prst="homePlate">
            <a:avLst>
              <a:gd name="adj" fmla="val 29662"/>
            </a:avLst>
          </a:prstGeom>
          <a:solidFill>
            <a:schemeClr val="accent1">
              <a:alpha val="7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ro-RO" sz="1600"/>
              <a:t>Realizat pe baza Sondajului privind expunerea lucrătorilor din Australia</a:t>
            </a:r>
          </a:p>
        </p:txBody>
      </p:sp>
      <p:cxnSp>
        <p:nvCxnSpPr>
          <p:cNvPr id="10" name="Straight Connector 9">
            <a:extLst>
              <a:ext uri="{C183D7F6-B498-43B3-948B-1728B52AA6E4}">
                <adec:decorative xmlns:adec="http://schemas.microsoft.com/office/drawing/2017/decorative" val="1"/>
              </a:ext>
            </a:extLst>
          </p:cNvPr>
          <p:cNvCxnSpPr/>
          <p:nvPr/>
        </p:nvCxnSpPr>
        <p:spPr>
          <a:xfrm>
            <a:off x="3346450" y="1835150"/>
            <a:ext cx="0" cy="971550"/>
          </a:xfrm>
          <a:prstGeom prst="line">
            <a:avLst/>
          </a:prstGeom>
        </p:spPr>
        <p:style>
          <a:lnRef idx="1">
            <a:schemeClr val="accent1"/>
          </a:lnRef>
          <a:fillRef idx="0">
            <a:schemeClr val="accent1"/>
          </a:fillRef>
          <a:effectRef idx="0">
            <a:schemeClr val="accent1"/>
          </a:effectRef>
          <a:fontRef idx="minor">
            <a:schemeClr val="tx1"/>
          </a:fontRef>
        </p:style>
      </p:cxnSp>
      <p:sp>
        <p:nvSpPr>
          <p:cNvPr id="36869" name="Content Placeholder 5"/>
          <p:cNvSpPr txBox="1">
            <a:spLocks/>
          </p:cNvSpPr>
          <p:nvPr/>
        </p:nvSpPr>
        <p:spPr bwMode="auto">
          <a:xfrm>
            <a:off x="3341688" y="1768475"/>
            <a:ext cx="5191125" cy="1038225"/>
          </a:xfrm>
          <a:prstGeom prst="rect">
            <a:avLst/>
          </a:prstGeom>
          <a:noFill/>
          <a:ln w="9525">
            <a:noFill/>
            <a:miter lim="800000"/>
            <a:headEnd/>
            <a:tailEnd/>
          </a:ln>
        </p:spPr>
        <p:txBody>
          <a:bodyPr/>
          <a:lstStyle/>
          <a:p>
            <a:pPr marL="0" lvl="1" defTabSz="342900">
              <a:buFont typeface="Arial" charset="0"/>
              <a:buNone/>
            </a:pPr>
            <a:r>
              <a:rPr lang="ro-RO" sz="1400">
                <a:solidFill>
                  <a:srgbClr val="003399"/>
                </a:solidFill>
              </a:rPr>
              <a:t>Seturi standardizate de întrebări (module) care acoperă 50 de profesii.</a:t>
            </a:r>
          </a:p>
          <a:p>
            <a:pPr marL="0" lvl="1" defTabSz="342900">
              <a:buFont typeface="Arial" charset="0"/>
              <a:buNone/>
            </a:pPr>
            <a:r>
              <a:rPr lang="ro-RO" sz="1400">
                <a:solidFill>
                  <a:srgbClr val="003399"/>
                </a:solidFill>
              </a:rPr>
              <a:t>Întrebări personalizate scurte, precise și factuale cu privire la sarcini.</a:t>
            </a:r>
          </a:p>
          <a:p>
            <a:pPr defTabSz="342900">
              <a:spcBef>
                <a:spcPts val="600"/>
              </a:spcBef>
              <a:spcAft>
                <a:spcPts val="600"/>
              </a:spcAft>
              <a:buClr>
                <a:schemeClr val="tx2"/>
              </a:buClr>
              <a:buFont typeface="Wingdings" pitchFamily="2" charset="2"/>
              <a:buNone/>
            </a:pPr>
            <a:endParaRPr lang="en-GB" sz="1600" b="1">
              <a:solidFill>
                <a:srgbClr val="003399"/>
              </a:solidFill>
              <a:hlinkClick r:id="rId3"/>
            </a:endParaRPr>
          </a:p>
        </p:txBody>
      </p:sp>
      <p:sp>
        <p:nvSpPr>
          <p:cNvPr id="9" name="Arrow: Pentagon 8"/>
          <p:cNvSpPr/>
          <p:nvPr/>
        </p:nvSpPr>
        <p:spPr>
          <a:xfrm>
            <a:off x="449263" y="2816225"/>
            <a:ext cx="2827337" cy="1568450"/>
          </a:xfrm>
          <a:prstGeom prst="homePlate">
            <a:avLst>
              <a:gd name="adj" fmla="val 18621"/>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ro-RO" sz="1600"/>
              <a:t>Evaluarea de către experți a expunerii probabile la </a:t>
            </a:r>
            <a:br>
              <a:rPr lang="ro-RO" sz="1600"/>
            </a:br>
            <a:r>
              <a:rPr lang="ro-RO" sz="1600"/>
              <a:t>24 de factori de risc de cancer cunoscuți, cu ajutorul unei aplicații web</a:t>
            </a:r>
          </a:p>
        </p:txBody>
      </p:sp>
      <p:cxnSp>
        <p:nvCxnSpPr>
          <p:cNvPr id="11" name="Straight Connector 10">
            <a:extLst>
              <a:ext uri="{C183D7F6-B498-43B3-948B-1728B52AA6E4}">
                <adec:decorative xmlns:adec="http://schemas.microsoft.com/office/drawing/2017/decorative" val="1"/>
              </a:ext>
            </a:extLst>
          </p:cNvPr>
          <p:cNvCxnSpPr/>
          <p:nvPr/>
        </p:nvCxnSpPr>
        <p:spPr>
          <a:xfrm>
            <a:off x="3341688" y="2978150"/>
            <a:ext cx="0" cy="1441450"/>
          </a:xfrm>
          <a:prstGeom prst="line">
            <a:avLst/>
          </a:prstGeom>
        </p:spPr>
        <p:style>
          <a:lnRef idx="1">
            <a:schemeClr val="accent1"/>
          </a:lnRef>
          <a:fillRef idx="0">
            <a:schemeClr val="accent1"/>
          </a:fillRef>
          <a:effectRef idx="0">
            <a:schemeClr val="accent1"/>
          </a:effectRef>
          <a:fontRef idx="minor">
            <a:schemeClr val="tx1"/>
          </a:fontRef>
        </p:style>
      </p:cxnSp>
      <p:sp>
        <p:nvSpPr>
          <p:cNvPr id="36871" name="Content Placeholder 5" descr="Link to OccIDEAS website, a web-based application which is used to assess occupational exposure in epidemiological studies."/>
          <p:cNvSpPr txBox="1">
            <a:spLocks/>
          </p:cNvSpPr>
          <p:nvPr/>
        </p:nvSpPr>
        <p:spPr bwMode="auto">
          <a:xfrm>
            <a:off x="3341688" y="3151188"/>
            <a:ext cx="4171950" cy="403225"/>
          </a:xfrm>
          <a:prstGeom prst="rect">
            <a:avLst/>
          </a:prstGeom>
          <a:noFill/>
          <a:ln w="9525">
            <a:noFill/>
            <a:miter lim="800000"/>
            <a:headEnd/>
            <a:tailEnd/>
          </a:ln>
        </p:spPr>
        <p:txBody>
          <a:bodyPr/>
          <a:lstStyle/>
          <a:p>
            <a:pPr defTabSz="342900">
              <a:spcBef>
                <a:spcPts val="600"/>
              </a:spcBef>
              <a:spcAft>
                <a:spcPts val="600"/>
              </a:spcAft>
              <a:buClr>
                <a:schemeClr val="tx2"/>
              </a:buClr>
              <a:buFont typeface="Wingdings" pitchFamily="2" charset="2"/>
              <a:buNone/>
            </a:pPr>
            <a:r>
              <a:rPr lang="ro-RO" sz="1600">
                <a:solidFill>
                  <a:srgbClr val="003399"/>
                </a:solidFill>
                <a:hlinkClick r:id="rId4" tooltip="Link to OCCideas website "/>
              </a:rPr>
              <a:t>Pentru mai multe informații, consultați site-ul OccIDEAS</a:t>
            </a:r>
          </a:p>
          <a:p>
            <a:pPr marL="188913" lvl="1" defTabSz="342900">
              <a:spcBef>
                <a:spcPts val="600"/>
              </a:spcBef>
              <a:spcAft>
                <a:spcPts val="600"/>
              </a:spcAft>
              <a:buFont typeface="Arial" charset="0"/>
              <a:buNone/>
            </a:pPr>
            <a:endParaRPr lang="en-GB" sz="1600">
              <a:solidFill>
                <a:srgbClr val="003399"/>
              </a:solidFill>
              <a:hlinkClick r:id="rId3"/>
            </a:endParaRPr>
          </a:p>
        </p:txBody>
      </p:sp>
      <p:pic>
        <p:nvPicPr>
          <p:cNvPr id="36872" name="Picture 2" descr="Logoul  OccIDEAS"/>
          <p:cNvPicPr>
            <a:picLocks noChangeAspect="1" noChangeArrowheads="1"/>
          </p:cNvPicPr>
          <p:nvPr/>
        </p:nvPicPr>
        <p:blipFill>
          <a:blip r:embed="rId5"/>
          <a:srcRect/>
          <a:stretch>
            <a:fillRect/>
          </a:stretch>
        </p:blipFill>
        <p:spPr bwMode="auto">
          <a:xfrm>
            <a:off x="3654425" y="3703638"/>
            <a:ext cx="1289050" cy="487362"/>
          </a:xfrm>
          <a:prstGeom prst="rect">
            <a:avLst/>
          </a:prstGeom>
          <a:noFill/>
          <a:ln w="9525">
            <a:noFill/>
            <a:miter lim="800000"/>
            <a:headEnd/>
            <a:tailEnd/>
          </a:ln>
        </p:spPr>
      </p:pic>
      <p:pic>
        <p:nvPicPr>
          <p:cNvPr id="36873" name="Graphic 17">
            <a:extLst>
              <a:ext uri="{C183D7F6-B498-43B3-948B-1728B52AA6E4}">
                <adec:decorative xmlns:adec="http://schemas.microsoft.com/office/drawing/2017/decorative" val="1"/>
              </a:ext>
            </a:extLst>
          </p:cNvPr>
          <p:cNvPicPr>
            <a:picLocks noChangeAspect="1"/>
          </p:cNvPicPr>
          <p:nvPr/>
        </p:nvPicPr>
        <p:blipFill>
          <a:blip r:embed="rId6"/>
          <a:srcRect/>
          <a:stretch>
            <a:fillRect/>
          </a:stretch>
        </p:blipFill>
        <p:spPr bwMode="auto">
          <a:xfrm>
            <a:off x="7677150" y="2978150"/>
            <a:ext cx="1179513" cy="1100138"/>
          </a:xfrm>
          <a:prstGeom prst="rect">
            <a:avLst/>
          </a:prstGeom>
          <a:noFill/>
          <a:ln w="9525">
            <a:noFill/>
            <a:miter lim="800000"/>
            <a:headEnd/>
            <a:tailEnd/>
          </a:ln>
        </p:spPr>
      </p:pic>
      <p:sp>
        <p:nvSpPr>
          <p:cNvPr id="36874" name="TextBox 2"/>
          <p:cNvSpPr txBox="1">
            <a:spLocks noChangeArrowheads="1"/>
          </p:cNvSpPr>
          <p:nvPr/>
        </p:nvSpPr>
        <p:spPr bwMode="auto">
          <a:xfrm>
            <a:off x="1808163" y="4484688"/>
            <a:ext cx="7559675" cy="323850"/>
          </a:xfrm>
          <a:prstGeom prst="rect">
            <a:avLst/>
          </a:prstGeom>
          <a:noFill/>
          <a:ln w="9525">
            <a:noFill/>
            <a:miter lim="800000"/>
            <a:headEnd/>
            <a:tailEnd/>
          </a:ln>
        </p:spPr>
        <p:txBody>
          <a:bodyPr>
            <a:spAutoFit/>
          </a:bodyPr>
          <a:lstStyle/>
          <a:p>
            <a:pPr marL="0" lvl="1" defTabSz="342900"/>
            <a:r>
              <a:rPr lang="ro-RO" sz="1500" b="1">
                <a:solidFill>
                  <a:srgbClr val="003399"/>
                </a:solidFill>
                <a:hlinkClick r:id="rId3" tooltip="Link to"/>
              </a:rPr>
              <a:t>Site-ul EU-OSHA - pentru a analiza sondajul privind expunerea lucrătorilor</a:t>
            </a:r>
          </a:p>
        </p:txBody>
      </p:sp>
      <p:pic>
        <p:nvPicPr>
          <p:cNvPr id="36875" name="Graphic 3">
            <a:extLst>
              <a:ext uri="{C183D7F6-B498-43B3-948B-1728B52AA6E4}">
                <adec:decorative xmlns:adec="http://schemas.microsoft.com/office/drawing/2017/decorative" val="1"/>
              </a:ext>
            </a:extLst>
          </p:cNvPr>
          <p:cNvPicPr>
            <a:picLocks noChangeAspect="1"/>
          </p:cNvPicPr>
          <p:nvPr/>
        </p:nvPicPr>
        <p:blipFill>
          <a:blip r:embed="rId7"/>
          <a:srcRect/>
          <a:stretch>
            <a:fillRect/>
          </a:stretch>
        </p:blipFill>
        <p:spPr bwMode="auto">
          <a:xfrm>
            <a:off x="1579563" y="4543425"/>
            <a:ext cx="203200" cy="311150"/>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Title 1"/>
          <p:cNvSpPr>
            <a:spLocks noGrp="1"/>
          </p:cNvSpPr>
          <p:nvPr>
            <p:ph type="title"/>
          </p:nvPr>
        </p:nvSpPr>
        <p:spPr/>
        <p:txBody>
          <a:bodyPr/>
          <a:lstStyle/>
          <a:p>
            <a:pPr eaLnBrk="1" hangingPunct="1"/>
            <a:r>
              <a:rPr lang="ro-RO" sz="2000">
                <a:cs typeface="Trebuchet MS" pitchFamily="34" charset="0"/>
              </a:rPr>
              <a:t>Măsuri de protecție – expunerea la SCR</a:t>
            </a:r>
          </a:p>
        </p:txBody>
      </p:sp>
      <p:sp>
        <p:nvSpPr>
          <p:cNvPr id="73730" name="TextBox 4"/>
          <p:cNvSpPr txBox="1">
            <a:spLocks noChangeArrowheads="1"/>
          </p:cNvSpPr>
          <p:nvPr/>
        </p:nvSpPr>
        <p:spPr bwMode="auto">
          <a:xfrm>
            <a:off x="334963" y="714375"/>
            <a:ext cx="8474075" cy="522288"/>
          </a:xfrm>
          <a:prstGeom prst="rect">
            <a:avLst/>
          </a:prstGeom>
          <a:noFill/>
          <a:ln w="9525">
            <a:noFill/>
            <a:miter lim="800000"/>
            <a:headEnd/>
            <a:tailEnd/>
          </a:ln>
        </p:spPr>
        <p:txBody>
          <a:bodyPr anchor="ctr">
            <a:spAutoFit/>
          </a:bodyPr>
          <a:lstStyle/>
          <a:p>
            <a:pPr algn="ctr" defTabSz="342900"/>
            <a:r>
              <a:rPr lang="ro-RO" sz="1400">
                <a:solidFill>
                  <a:schemeClr val="tx2"/>
                </a:solidFill>
              </a:rPr>
              <a:t>Utilizarea măsurilor de protecție în rândul lucrătorilor expuși la SCR și pentru fiecare situație de expunere (același lucrător poate recurge la mai mult de o măsură):</a:t>
            </a:r>
          </a:p>
        </p:txBody>
      </p:sp>
      <p:graphicFrame>
        <p:nvGraphicFramePr>
          <p:cNvPr id="4" name="Content Placeholder 3" descr="Tabel care prezintă distribuția utilizării diferitelor măsuri de protecție pentru fiecare circumstanță de expunere în rândul lucrătorilor expuși la SCR în ultima săptămână de lucru."/>
          <p:cNvGraphicFramePr>
            <a:graphicFrameLocks/>
          </p:cNvGraphicFramePr>
          <p:nvPr>
            <p:extLst>
              <p:ext uri="{D42A27DB-BD31-4B8C-83A1-F6EECF244321}">
                <p14:modId xmlns:p14="http://schemas.microsoft.com/office/powerpoint/2010/main" val="2292572435"/>
              </p:ext>
            </p:extLst>
          </p:nvPr>
        </p:nvGraphicFramePr>
        <p:xfrm>
          <a:off x="406400" y="1254125"/>
          <a:ext cx="8331262" cy="3007844"/>
        </p:xfrm>
        <a:graphic>
          <a:graphicData uri="http://schemas.openxmlformats.org/drawingml/2006/table">
            <a:tbl>
              <a:tblPr firstRow="1" bandRow="1">
                <a:tableStyleId>{5C22544A-7EE6-4342-B048-85BDC9FD1C3A}</a:tableStyleId>
              </a:tblPr>
              <a:tblGrid>
                <a:gridCol w="2646289">
                  <a:extLst>
                    <a:ext uri="{9D8B030D-6E8A-4147-A177-3AD203B41FA5}">
                      <a16:colId xmlns:a16="http://schemas.microsoft.com/office/drawing/2014/main" val="20000"/>
                    </a:ext>
                  </a:extLst>
                </a:gridCol>
                <a:gridCol w="1041009">
                  <a:extLst>
                    <a:ext uri="{9D8B030D-6E8A-4147-A177-3AD203B41FA5}">
                      <a16:colId xmlns:a16="http://schemas.microsoft.com/office/drawing/2014/main" val="20001"/>
                    </a:ext>
                  </a:extLst>
                </a:gridCol>
                <a:gridCol w="1711577">
                  <a:extLst>
                    <a:ext uri="{9D8B030D-6E8A-4147-A177-3AD203B41FA5}">
                      <a16:colId xmlns:a16="http://schemas.microsoft.com/office/drawing/2014/main" val="20002"/>
                    </a:ext>
                  </a:extLst>
                </a:gridCol>
                <a:gridCol w="977462">
                  <a:extLst>
                    <a:ext uri="{9D8B030D-6E8A-4147-A177-3AD203B41FA5}">
                      <a16:colId xmlns:a16="http://schemas.microsoft.com/office/drawing/2014/main" val="20003"/>
                    </a:ext>
                  </a:extLst>
                </a:gridCol>
                <a:gridCol w="922283">
                  <a:extLst>
                    <a:ext uri="{9D8B030D-6E8A-4147-A177-3AD203B41FA5}">
                      <a16:colId xmlns:a16="http://schemas.microsoft.com/office/drawing/2014/main" val="20004"/>
                    </a:ext>
                  </a:extLst>
                </a:gridCol>
                <a:gridCol w="1032642">
                  <a:extLst>
                    <a:ext uri="{9D8B030D-6E8A-4147-A177-3AD203B41FA5}">
                      <a16:colId xmlns:a16="http://schemas.microsoft.com/office/drawing/2014/main" val="20005"/>
                    </a:ext>
                  </a:extLst>
                </a:gridCol>
              </a:tblGrid>
              <a:tr h="791277">
                <a:tc>
                  <a:txBody>
                    <a:bodyPr/>
                    <a:lstStyle/>
                    <a:p>
                      <a:pPr algn="ctr" fontAlgn="b"/>
                      <a:r>
                        <a:rPr lang="ro-RO" sz="1000" u="none" strike="noStrike" dirty="0">
                          <a:effectLst/>
                          <a:latin typeface="+mn-lt"/>
                        </a:rPr>
                        <a:t>Situația expunerii </a:t>
                      </a:r>
                      <a:br>
                        <a:rPr lang="ro-RO" sz="1000" u="none" strike="noStrike" dirty="0">
                          <a:effectLst/>
                          <a:latin typeface="+mn-lt"/>
                        </a:rPr>
                      </a:br>
                      <a:r>
                        <a:rPr lang="ro-RO" sz="1000" b="0" u="none" strike="noStrike" dirty="0">
                          <a:effectLst/>
                          <a:latin typeface="+mn-lt"/>
                        </a:rPr>
                        <a:t>(sarcini efectuate în ultima săptămână lucrătoare)</a:t>
                      </a:r>
                    </a:p>
                  </a:txBody>
                  <a:tcPr marL="38582" marR="38582" marT="0" marB="0" anchor="ctr"/>
                </a:tc>
                <a:tc>
                  <a:txBody>
                    <a:bodyPr/>
                    <a:lstStyle/>
                    <a:p>
                      <a:pPr algn="ctr">
                        <a:lnSpc>
                          <a:spcPct val="107000"/>
                        </a:lnSpc>
                        <a:spcBef>
                          <a:spcPts val="600"/>
                        </a:spcBef>
                        <a:spcAft>
                          <a:spcPts val="800"/>
                        </a:spcAft>
                      </a:pPr>
                      <a:r>
                        <a:rPr lang="ro-RO" sz="1000" b="0">
                          <a:effectLst/>
                          <a:latin typeface="+mn-lt"/>
                        </a:rPr>
                        <a:t>Pulverizarea cu apă sau vaporizarea cu apă</a:t>
                      </a:r>
                    </a:p>
                  </a:txBody>
                  <a:tcPr marL="38582" marR="38582" marT="0" marB="0" anchor="ctr"/>
                </a:tc>
                <a:tc>
                  <a:txBody>
                    <a:bodyPr/>
                    <a:lstStyle/>
                    <a:p>
                      <a:pPr algn="ctr">
                        <a:lnSpc>
                          <a:spcPct val="107000"/>
                        </a:lnSpc>
                        <a:spcBef>
                          <a:spcPts val="600"/>
                        </a:spcBef>
                        <a:spcAft>
                          <a:spcPts val="800"/>
                        </a:spcAft>
                      </a:pPr>
                      <a:r>
                        <a:rPr lang="ro-RO" sz="1000" b="0">
                          <a:effectLst/>
                          <a:latin typeface="+mn-lt"/>
                          <a:ea typeface="+mn-lt"/>
                          <a:cs typeface="Times New Roman"/>
                        </a:rPr>
                        <a:t>Ventilație de evacuare locală, extragerea cu ajutorul instrumentelor de lucru sau colectarea pulberilor</a:t>
                      </a:r>
                    </a:p>
                  </a:txBody>
                  <a:tcPr marL="38582" marR="38582" marT="0" marB="0" anchor="ctr"/>
                </a:tc>
                <a:tc>
                  <a:txBody>
                    <a:bodyPr/>
                    <a:lstStyle/>
                    <a:p>
                      <a:pPr algn="ctr">
                        <a:lnSpc>
                          <a:spcPct val="107000"/>
                        </a:lnSpc>
                        <a:spcBef>
                          <a:spcPts val="600"/>
                        </a:spcBef>
                        <a:spcAft>
                          <a:spcPts val="800"/>
                        </a:spcAft>
                      </a:pPr>
                      <a:r>
                        <a:rPr lang="ro-RO" sz="1000" b="0" dirty="0">
                          <a:effectLst/>
                          <a:latin typeface="+mn-lt"/>
                        </a:rPr>
                        <a:t>Utilizarea unei cabine închise </a:t>
                      </a:r>
                    </a:p>
                  </a:txBody>
                  <a:tcPr marL="38582" marR="38582" marT="0" marB="0" anchor="ctr"/>
                </a:tc>
                <a:tc>
                  <a:txBody>
                    <a:bodyPr/>
                    <a:lstStyle/>
                    <a:p>
                      <a:pPr algn="ctr">
                        <a:lnSpc>
                          <a:spcPct val="107000"/>
                        </a:lnSpc>
                        <a:spcBef>
                          <a:spcPts val="600"/>
                        </a:spcBef>
                        <a:spcAft>
                          <a:spcPts val="0"/>
                        </a:spcAft>
                      </a:pPr>
                      <a:r>
                        <a:rPr lang="ro-RO" sz="1000" b="0">
                          <a:effectLst/>
                          <a:latin typeface="+mn-lt"/>
                        </a:rPr>
                        <a:t>Mască filtrantă sau aparat de ventilare</a:t>
                      </a:r>
                    </a:p>
                  </a:txBody>
                  <a:tcPr marL="38582" marR="38582" marT="0" marB="0" anchor="ctr"/>
                </a:tc>
                <a:tc>
                  <a:txBody>
                    <a:bodyPr/>
                    <a:lstStyle/>
                    <a:p>
                      <a:pPr algn="ctr">
                        <a:lnSpc>
                          <a:spcPct val="107000"/>
                        </a:lnSpc>
                        <a:spcBef>
                          <a:spcPts val="600"/>
                        </a:spcBef>
                        <a:spcAft>
                          <a:spcPts val="800"/>
                        </a:spcAft>
                      </a:pPr>
                      <a:r>
                        <a:rPr lang="ro-RO" sz="1000" b="0">
                          <a:effectLst/>
                          <a:latin typeface="+mn-lt"/>
                        </a:rPr>
                        <a:t>Niciuna dintre măsurile de protecție enumerate anterior </a:t>
                      </a:r>
                    </a:p>
                  </a:txBody>
                  <a:tcPr marL="38582" marR="38582" marT="0" marB="0" anchor="ctr"/>
                </a:tc>
                <a:extLst>
                  <a:ext uri="{0D108BD9-81ED-4DB2-BD59-A6C34878D82A}">
                    <a16:rowId xmlns:a16="http://schemas.microsoft.com/office/drawing/2014/main" val="10000"/>
                  </a:ext>
                </a:extLst>
              </a:tr>
              <a:tr h="311070">
                <a:tc>
                  <a:txBody>
                    <a:bodyPr/>
                    <a:lstStyle/>
                    <a:p>
                      <a:pPr marL="0" lvl="0" indent="0">
                        <a:lnSpc>
                          <a:spcPct val="107000"/>
                        </a:lnSpc>
                        <a:spcAft>
                          <a:spcPts val="800"/>
                        </a:spcAft>
                        <a:buFont typeface="Symbol" panose="05050102010706020507" pitchFamily="18" charset="2"/>
                        <a:buNone/>
                      </a:pPr>
                      <a:r>
                        <a:rPr lang="ro-RO" sz="1000" b="0">
                          <a:solidFill>
                            <a:schemeClr val="tx1"/>
                          </a:solidFill>
                          <a:effectLst/>
                          <a:latin typeface="+mn-lt"/>
                        </a:rPr>
                        <a:t>Prezența pulberii de nisip la locul de muncă</a:t>
                      </a:r>
                    </a:p>
                  </a:txBody>
                  <a:tcPr marL="38582" marR="38582" marT="0" marB="0" anchor="ctr"/>
                </a:tc>
                <a:tc>
                  <a:txBody>
                    <a:bodyPr/>
                    <a:lstStyle/>
                    <a:p>
                      <a:pPr algn="r">
                        <a:lnSpc>
                          <a:spcPct val="107000"/>
                        </a:lnSpc>
                        <a:spcAft>
                          <a:spcPts val="800"/>
                        </a:spcAft>
                      </a:pPr>
                      <a:r>
                        <a:rPr lang="ro-RO" sz="1000" b="0">
                          <a:solidFill>
                            <a:schemeClr val="tx1"/>
                          </a:solidFill>
                          <a:effectLst/>
                          <a:latin typeface="+mn-lt"/>
                        </a:rPr>
                        <a:t>30,0 %</a:t>
                      </a:r>
                    </a:p>
                  </a:txBody>
                  <a:tcPr marL="0" marR="144000" marT="0" marB="0" anchor="ctr"/>
                </a:tc>
                <a:tc>
                  <a:txBody>
                    <a:bodyPr/>
                    <a:lstStyle/>
                    <a:p>
                      <a:pPr algn="r">
                        <a:lnSpc>
                          <a:spcPct val="107000"/>
                        </a:lnSpc>
                        <a:spcAft>
                          <a:spcPts val="800"/>
                        </a:spcAft>
                      </a:pPr>
                      <a:r>
                        <a:rPr lang="ro-RO" sz="1000" b="0">
                          <a:solidFill>
                            <a:schemeClr val="tx1"/>
                          </a:solidFill>
                          <a:effectLst/>
                          <a:latin typeface="+mn-lt"/>
                        </a:rPr>
                        <a:t>Nu s-a întrebat</a:t>
                      </a:r>
                    </a:p>
                  </a:txBody>
                  <a:tcPr marL="0" marR="144000" marT="0" marB="0" anchor="ctr"/>
                </a:tc>
                <a:tc>
                  <a:txBody>
                    <a:bodyPr/>
                    <a:lstStyle/>
                    <a:p>
                      <a:pPr algn="r">
                        <a:lnSpc>
                          <a:spcPct val="107000"/>
                        </a:lnSpc>
                        <a:spcAft>
                          <a:spcPts val="800"/>
                        </a:spcAft>
                      </a:pPr>
                      <a:r>
                        <a:rPr lang="ro-RO" sz="1000" b="0">
                          <a:solidFill>
                            <a:schemeClr val="tx1"/>
                          </a:solidFill>
                          <a:effectLst/>
                          <a:latin typeface="+mn-lt"/>
                        </a:rPr>
                        <a:t>Nu s-a întrebat</a:t>
                      </a:r>
                    </a:p>
                  </a:txBody>
                  <a:tcPr marL="0" marR="144000" marT="0" marB="0" anchor="ctr"/>
                </a:tc>
                <a:tc>
                  <a:txBody>
                    <a:bodyPr/>
                    <a:lstStyle/>
                    <a:p>
                      <a:pPr algn="r">
                        <a:lnSpc>
                          <a:spcPct val="107000"/>
                        </a:lnSpc>
                        <a:spcAft>
                          <a:spcPts val="800"/>
                        </a:spcAft>
                      </a:pPr>
                      <a:r>
                        <a:rPr lang="ro-RO" sz="1000" b="0">
                          <a:solidFill>
                            <a:schemeClr val="tx1"/>
                          </a:solidFill>
                          <a:effectLst/>
                          <a:latin typeface="+mn-lt"/>
                        </a:rPr>
                        <a:t>Nu s-a întrebat</a:t>
                      </a:r>
                    </a:p>
                  </a:txBody>
                  <a:tcPr marL="0" marR="144000" marT="0" marB="0" anchor="ctr"/>
                </a:tc>
                <a:tc>
                  <a:txBody>
                    <a:bodyPr/>
                    <a:lstStyle/>
                    <a:p>
                      <a:pPr algn="r">
                        <a:lnSpc>
                          <a:spcPct val="107000"/>
                        </a:lnSpc>
                        <a:spcAft>
                          <a:spcPts val="800"/>
                        </a:spcAft>
                      </a:pPr>
                      <a:r>
                        <a:rPr lang="ro-RO" sz="1000" b="0">
                          <a:solidFill>
                            <a:schemeClr val="tx1"/>
                          </a:solidFill>
                          <a:effectLst/>
                          <a:latin typeface="+mn-lt"/>
                        </a:rPr>
                        <a:t>70,0 % </a:t>
                      </a:r>
                    </a:p>
                  </a:txBody>
                  <a:tcPr marL="0" marR="144000" marT="0" marB="0" anchor="ctr"/>
                </a:tc>
                <a:extLst>
                  <a:ext uri="{0D108BD9-81ED-4DB2-BD59-A6C34878D82A}">
                    <a16:rowId xmlns:a16="http://schemas.microsoft.com/office/drawing/2014/main" val="10001"/>
                  </a:ext>
                </a:extLst>
              </a:tr>
              <a:tr h="308356">
                <a:tc>
                  <a:txBody>
                    <a:bodyPr/>
                    <a:lstStyle/>
                    <a:p>
                      <a:pPr marL="0" lvl="0" indent="0">
                        <a:lnSpc>
                          <a:spcPct val="107000"/>
                        </a:lnSpc>
                        <a:spcAft>
                          <a:spcPts val="800"/>
                        </a:spcAft>
                        <a:buFont typeface="Symbol" panose="05050102010706020507" pitchFamily="18" charset="2"/>
                        <a:buNone/>
                      </a:pPr>
                      <a:r>
                        <a:rPr lang="ro-RO" sz="1000" b="0">
                          <a:solidFill>
                            <a:schemeClr val="tx1"/>
                          </a:solidFill>
                          <a:effectLst/>
                          <a:latin typeface="+mn-lt"/>
                        </a:rPr>
                        <a:t>Perforarea sau găurirea pereților</a:t>
                      </a:r>
                    </a:p>
                  </a:txBody>
                  <a:tcPr marL="38582" marR="38582" marT="0" marB="0" anchor="ctr"/>
                </a:tc>
                <a:tc>
                  <a:txBody>
                    <a:bodyPr/>
                    <a:lstStyle/>
                    <a:p>
                      <a:pPr algn="r">
                        <a:lnSpc>
                          <a:spcPct val="107000"/>
                        </a:lnSpc>
                        <a:spcAft>
                          <a:spcPts val="800"/>
                        </a:spcAft>
                      </a:pPr>
                      <a:r>
                        <a:rPr lang="ro-RO" sz="1000" b="0">
                          <a:solidFill>
                            <a:schemeClr val="tx1"/>
                          </a:solidFill>
                          <a:effectLst/>
                          <a:latin typeface="+mn-lt"/>
                        </a:rPr>
                        <a:t>Nu s-a întrebat</a:t>
                      </a:r>
                    </a:p>
                  </a:txBody>
                  <a:tcPr marL="0" marR="144000" marT="0" marB="0" anchor="ctr"/>
                </a:tc>
                <a:tc>
                  <a:txBody>
                    <a:bodyPr/>
                    <a:lstStyle/>
                    <a:p>
                      <a:pPr algn="r">
                        <a:lnSpc>
                          <a:spcPct val="107000"/>
                        </a:lnSpc>
                        <a:spcAft>
                          <a:spcPts val="800"/>
                        </a:spcAft>
                      </a:pPr>
                      <a:r>
                        <a:rPr lang="ro-RO" sz="1000" b="0">
                          <a:solidFill>
                            <a:schemeClr val="tx1"/>
                          </a:solidFill>
                          <a:effectLst/>
                          <a:latin typeface="+mn-lt"/>
                        </a:rPr>
                        <a:t>37,0 %</a:t>
                      </a:r>
                    </a:p>
                  </a:txBody>
                  <a:tcPr marL="0" marR="144000" marT="0" marB="0" anchor="ctr"/>
                </a:tc>
                <a:tc>
                  <a:txBody>
                    <a:bodyPr/>
                    <a:lstStyle/>
                    <a:p>
                      <a:pPr algn="r">
                        <a:lnSpc>
                          <a:spcPct val="107000"/>
                        </a:lnSpc>
                        <a:spcAft>
                          <a:spcPts val="800"/>
                        </a:spcAft>
                      </a:pPr>
                      <a:r>
                        <a:rPr lang="ro-RO" sz="1000" b="0">
                          <a:solidFill>
                            <a:schemeClr val="tx1"/>
                          </a:solidFill>
                          <a:effectLst/>
                          <a:latin typeface="+mn-lt"/>
                        </a:rPr>
                        <a:t>Nu s-a întrebat</a:t>
                      </a:r>
                    </a:p>
                  </a:txBody>
                  <a:tcPr marL="0" marR="144000" marT="0" marB="0" anchor="ctr"/>
                </a:tc>
                <a:tc>
                  <a:txBody>
                    <a:bodyPr/>
                    <a:lstStyle/>
                    <a:p>
                      <a:pPr algn="r">
                        <a:lnSpc>
                          <a:spcPct val="107000"/>
                        </a:lnSpc>
                        <a:spcAft>
                          <a:spcPts val="800"/>
                        </a:spcAft>
                      </a:pPr>
                      <a:r>
                        <a:rPr lang="ro-RO" sz="1000" b="0">
                          <a:solidFill>
                            <a:schemeClr val="tx1"/>
                          </a:solidFill>
                          <a:effectLst/>
                          <a:latin typeface="+mn-lt"/>
                        </a:rPr>
                        <a:t>Nu s-a întrebat</a:t>
                      </a:r>
                    </a:p>
                  </a:txBody>
                  <a:tcPr marL="0" marR="144000" marT="0" marB="0" anchor="ctr"/>
                </a:tc>
                <a:tc>
                  <a:txBody>
                    <a:bodyPr/>
                    <a:lstStyle/>
                    <a:p>
                      <a:pPr algn="r">
                        <a:lnSpc>
                          <a:spcPct val="107000"/>
                        </a:lnSpc>
                        <a:spcAft>
                          <a:spcPts val="800"/>
                        </a:spcAft>
                      </a:pPr>
                      <a:r>
                        <a:rPr lang="ro-RO" sz="1000" b="0">
                          <a:solidFill>
                            <a:schemeClr val="tx1"/>
                          </a:solidFill>
                          <a:effectLst/>
                          <a:latin typeface="+mn-lt"/>
                        </a:rPr>
                        <a:t>63,0 %</a:t>
                      </a:r>
                    </a:p>
                  </a:txBody>
                  <a:tcPr marL="0" marR="144000" marT="0" marB="0" anchor="ctr"/>
                </a:tc>
                <a:extLst>
                  <a:ext uri="{0D108BD9-81ED-4DB2-BD59-A6C34878D82A}">
                    <a16:rowId xmlns:a16="http://schemas.microsoft.com/office/drawing/2014/main" val="10002"/>
                  </a:ext>
                </a:extLst>
              </a:tr>
              <a:tr h="556773">
                <a:tc>
                  <a:txBody>
                    <a:bodyPr/>
                    <a:lstStyle/>
                    <a:p>
                      <a:pPr marL="0" lvl="0" indent="0">
                        <a:lnSpc>
                          <a:spcPct val="107000"/>
                        </a:lnSpc>
                        <a:spcAft>
                          <a:spcPts val="800"/>
                        </a:spcAft>
                        <a:buFont typeface="Symbol" panose="05050102010706020507" pitchFamily="18" charset="2"/>
                        <a:buNone/>
                      </a:pPr>
                      <a:r>
                        <a:rPr lang="ro-RO" sz="1000" b="0">
                          <a:solidFill>
                            <a:schemeClr val="tx1"/>
                          </a:solidFill>
                          <a:effectLst/>
                          <a:latin typeface="+mn-lt"/>
                        </a:rPr>
                        <a:t>Lucrul cu beton, piatră, piatră artificială, ardezie, plăci ceramice sau cărămizi:</a:t>
                      </a:r>
                    </a:p>
                  </a:txBody>
                  <a:tcPr marL="38582" marR="38582" marT="0" marB="0" anchor="ctr"/>
                </a:tc>
                <a:tc>
                  <a:txBody>
                    <a:bodyPr/>
                    <a:lstStyle/>
                    <a:p>
                      <a:pPr algn="r">
                        <a:lnSpc>
                          <a:spcPct val="107000"/>
                        </a:lnSpc>
                        <a:spcAft>
                          <a:spcPts val="800"/>
                        </a:spcAft>
                      </a:pPr>
                      <a:r>
                        <a:rPr lang="ro-RO" sz="1000" b="0">
                          <a:solidFill>
                            <a:schemeClr val="tx1"/>
                          </a:solidFill>
                          <a:effectLst/>
                          <a:latin typeface="+mn-lt"/>
                        </a:rPr>
                        <a:t>30,0 %</a:t>
                      </a:r>
                    </a:p>
                  </a:txBody>
                  <a:tcPr marL="0" marR="144000" marT="0" marB="0" anchor="ctr"/>
                </a:tc>
                <a:tc>
                  <a:txBody>
                    <a:bodyPr/>
                    <a:lstStyle/>
                    <a:p>
                      <a:pPr algn="r">
                        <a:lnSpc>
                          <a:spcPct val="107000"/>
                        </a:lnSpc>
                        <a:spcAft>
                          <a:spcPts val="800"/>
                        </a:spcAft>
                      </a:pPr>
                      <a:r>
                        <a:rPr lang="ro-RO" sz="1000" b="0">
                          <a:solidFill>
                            <a:schemeClr val="tx1"/>
                          </a:solidFill>
                          <a:effectLst/>
                          <a:latin typeface="+mn-lt"/>
                        </a:rPr>
                        <a:t>30,0 %</a:t>
                      </a:r>
                    </a:p>
                  </a:txBody>
                  <a:tcPr marL="0" marR="144000" marT="0" marB="0" anchor="ctr"/>
                </a:tc>
                <a:tc>
                  <a:txBody>
                    <a:bodyPr/>
                    <a:lstStyle/>
                    <a:p>
                      <a:pPr algn="r">
                        <a:lnSpc>
                          <a:spcPct val="107000"/>
                        </a:lnSpc>
                        <a:spcAft>
                          <a:spcPts val="800"/>
                        </a:spcAft>
                      </a:pPr>
                      <a:r>
                        <a:rPr lang="ro-RO" sz="1000" b="0">
                          <a:solidFill>
                            <a:schemeClr val="tx1"/>
                          </a:solidFill>
                          <a:effectLst/>
                          <a:latin typeface="+mn-lt"/>
                        </a:rPr>
                        <a:t>Nu s-a întrebat</a:t>
                      </a:r>
                    </a:p>
                  </a:txBody>
                  <a:tcPr marL="0" marR="144000" marT="0" marB="0" anchor="ctr"/>
                </a:tc>
                <a:tc>
                  <a:txBody>
                    <a:bodyPr/>
                    <a:lstStyle/>
                    <a:p>
                      <a:pPr algn="r">
                        <a:lnSpc>
                          <a:spcPct val="107000"/>
                        </a:lnSpc>
                        <a:spcAft>
                          <a:spcPts val="800"/>
                        </a:spcAft>
                      </a:pPr>
                      <a:r>
                        <a:rPr lang="ro-RO" sz="1000" b="0">
                          <a:solidFill>
                            <a:schemeClr val="tx1"/>
                          </a:solidFill>
                          <a:effectLst/>
                          <a:latin typeface="+mn-lt"/>
                        </a:rPr>
                        <a:t>35,4 %</a:t>
                      </a:r>
                    </a:p>
                  </a:txBody>
                  <a:tcPr marL="0" marR="144000" marT="0" marB="0" anchor="ctr"/>
                </a:tc>
                <a:tc>
                  <a:txBody>
                    <a:bodyPr/>
                    <a:lstStyle/>
                    <a:p>
                      <a:pPr algn="r">
                        <a:lnSpc>
                          <a:spcPct val="107000"/>
                        </a:lnSpc>
                        <a:spcAft>
                          <a:spcPts val="800"/>
                        </a:spcAft>
                      </a:pPr>
                      <a:r>
                        <a:rPr lang="ro-RO" sz="1000" b="0">
                          <a:solidFill>
                            <a:schemeClr val="tx1"/>
                          </a:solidFill>
                          <a:effectLst/>
                          <a:latin typeface="+mn-lt"/>
                        </a:rPr>
                        <a:t>43,5 %</a:t>
                      </a:r>
                    </a:p>
                  </a:txBody>
                  <a:tcPr marL="0" marR="144000" marT="0" marB="0" anchor="ctr"/>
                </a:tc>
                <a:extLst>
                  <a:ext uri="{0D108BD9-81ED-4DB2-BD59-A6C34878D82A}">
                    <a16:rowId xmlns:a16="http://schemas.microsoft.com/office/drawing/2014/main" val="10003"/>
                  </a:ext>
                </a:extLst>
              </a:tr>
              <a:tr h="311491">
                <a:tc>
                  <a:txBody>
                    <a:bodyPr/>
                    <a:lstStyle/>
                    <a:p>
                      <a:pPr marL="0" lvl="0" indent="0" algn="l" defTabSz="342900" rtl="0" eaLnBrk="1" latinLnBrk="0" hangingPunct="1">
                        <a:lnSpc>
                          <a:spcPct val="107000"/>
                        </a:lnSpc>
                        <a:spcAft>
                          <a:spcPts val="800"/>
                        </a:spcAft>
                        <a:buFont typeface="Symbol" panose="05050102010706020507" pitchFamily="18" charset="2"/>
                        <a:buNone/>
                      </a:pPr>
                      <a:r>
                        <a:rPr lang="ro-RO" sz="1000" b="0" i="1">
                          <a:solidFill>
                            <a:schemeClr val="tx1"/>
                          </a:solidFill>
                          <a:effectLst/>
                          <a:latin typeface="+mn-lt"/>
                          <a:ea typeface="+mn-lt"/>
                          <a:cs typeface="+mn-cs"/>
                        </a:rPr>
                        <a:t>Lucrul cu plăci ceramice</a:t>
                      </a:r>
                    </a:p>
                  </a:txBody>
                  <a:tcPr marL="252000" marR="72000" marT="0" marB="0" anchor="ctr"/>
                </a:tc>
                <a:tc>
                  <a:txBody>
                    <a:bodyPr/>
                    <a:lstStyle/>
                    <a:p>
                      <a:pPr algn="r">
                        <a:lnSpc>
                          <a:spcPct val="107000"/>
                        </a:lnSpc>
                        <a:spcAft>
                          <a:spcPts val="800"/>
                        </a:spcAft>
                      </a:pPr>
                      <a:r>
                        <a:rPr lang="ro-RO" sz="1000" b="0" i="1">
                          <a:solidFill>
                            <a:schemeClr val="tx1"/>
                          </a:solidFill>
                          <a:effectLst/>
                          <a:latin typeface="+mn-lt"/>
                        </a:rPr>
                        <a:t>35,8 </a:t>
                      </a:r>
                      <a:r>
                        <a:rPr lang="ro-RO" sz="1000" b="0">
                          <a:solidFill>
                            <a:schemeClr val="tx1"/>
                          </a:solidFill>
                          <a:effectLst/>
                          <a:latin typeface="+mn-lt"/>
                        </a:rPr>
                        <a:t>%</a:t>
                      </a:r>
                    </a:p>
                  </a:txBody>
                  <a:tcPr marL="0" marR="144000" marT="0" marB="0" anchor="ctr"/>
                </a:tc>
                <a:tc>
                  <a:txBody>
                    <a:bodyPr/>
                    <a:lstStyle/>
                    <a:p>
                      <a:pPr algn="r">
                        <a:lnSpc>
                          <a:spcPct val="107000"/>
                        </a:lnSpc>
                        <a:spcAft>
                          <a:spcPts val="800"/>
                        </a:spcAft>
                      </a:pPr>
                      <a:r>
                        <a:rPr lang="ro-RO" sz="1000" b="0" i="1">
                          <a:solidFill>
                            <a:schemeClr val="tx1"/>
                          </a:solidFill>
                          <a:effectLst/>
                          <a:latin typeface="+mn-lt"/>
                        </a:rPr>
                        <a:t>46,7 </a:t>
                      </a:r>
                      <a:r>
                        <a:rPr lang="ro-RO" sz="1000" b="0">
                          <a:solidFill>
                            <a:schemeClr val="tx1"/>
                          </a:solidFill>
                          <a:effectLst/>
                          <a:latin typeface="+mn-lt"/>
                        </a:rPr>
                        <a:t>%</a:t>
                      </a:r>
                    </a:p>
                  </a:txBody>
                  <a:tcPr marL="0" marR="144000" marT="0" marB="0" anchor="ctr"/>
                </a:tc>
                <a:tc>
                  <a:txBody>
                    <a:bodyPr/>
                    <a:lstStyle/>
                    <a:p>
                      <a:pPr algn="r">
                        <a:lnSpc>
                          <a:spcPct val="107000"/>
                        </a:lnSpc>
                        <a:spcAft>
                          <a:spcPts val="800"/>
                        </a:spcAft>
                      </a:pPr>
                      <a:r>
                        <a:rPr lang="ro-RO" sz="1000" b="0" i="1">
                          <a:solidFill>
                            <a:schemeClr val="tx1"/>
                          </a:solidFill>
                          <a:effectLst/>
                          <a:latin typeface="+mn-lt"/>
                        </a:rPr>
                        <a:t>Nu s-a întrebat</a:t>
                      </a:r>
                    </a:p>
                  </a:txBody>
                  <a:tcPr marL="0" marR="144000" marT="0" marB="0" anchor="ctr"/>
                </a:tc>
                <a:tc>
                  <a:txBody>
                    <a:bodyPr/>
                    <a:lstStyle/>
                    <a:p>
                      <a:pPr algn="r">
                        <a:lnSpc>
                          <a:spcPct val="107000"/>
                        </a:lnSpc>
                        <a:spcAft>
                          <a:spcPts val="800"/>
                        </a:spcAft>
                      </a:pPr>
                      <a:r>
                        <a:rPr lang="ro-RO" sz="1000" b="0" i="1">
                          <a:solidFill>
                            <a:schemeClr val="tx1"/>
                          </a:solidFill>
                          <a:effectLst/>
                          <a:latin typeface="+mn-lt"/>
                        </a:rPr>
                        <a:t>33,9 </a:t>
                      </a:r>
                      <a:r>
                        <a:rPr lang="ro-RO" sz="1000" b="0">
                          <a:solidFill>
                            <a:schemeClr val="tx1"/>
                          </a:solidFill>
                          <a:effectLst/>
                          <a:latin typeface="+mn-lt"/>
                        </a:rPr>
                        <a:t>%</a:t>
                      </a:r>
                    </a:p>
                  </a:txBody>
                  <a:tcPr marL="0" marR="144000" marT="0" marB="0" anchor="ctr"/>
                </a:tc>
                <a:tc>
                  <a:txBody>
                    <a:bodyPr/>
                    <a:lstStyle/>
                    <a:p>
                      <a:pPr algn="r">
                        <a:lnSpc>
                          <a:spcPct val="107000"/>
                        </a:lnSpc>
                        <a:spcAft>
                          <a:spcPts val="800"/>
                        </a:spcAft>
                      </a:pPr>
                      <a:r>
                        <a:rPr lang="ro-RO" sz="1000" b="0" i="1">
                          <a:solidFill>
                            <a:schemeClr val="tx1"/>
                          </a:solidFill>
                          <a:effectLst/>
                          <a:latin typeface="+mn-lt"/>
                        </a:rPr>
                        <a:t>36,1 </a:t>
                      </a:r>
                      <a:r>
                        <a:rPr lang="ro-RO" sz="1000" b="0">
                          <a:solidFill>
                            <a:schemeClr val="tx1"/>
                          </a:solidFill>
                          <a:effectLst/>
                          <a:latin typeface="+mn-lt"/>
                        </a:rPr>
                        <a:t>%</a:t>
                      </a:r>
                    </a:p>
                  </a:txBody>
                  <a:tcPr marL="0" marR="144000" marT="0" marB="0" anchor="ctr"/>
                </a:tc>
                <a:extLst>
                  <a:ext uri="{0D108BD9-81ED-4DB2-BD59-A6C34878D82A}">
                    <a16:rowId xmlns:a16="http://schemas.microsoft.com/office/drawing/2014/main" val="10004"/>
                  </a:ext>
                </a:extLst>
              </a:tr>
              <a:tr h="316469">
                <a:tc>
                  <a:txBody>
                    <a:bodyPr/>
                    <a:lstStyle/>
                    <a:p>
                      <a:pPr marL="0" lvl="0" indent="0" algn="l" defTabSz="342900" rtl="0" eaLnBrk="1" latinLnBrk="0" hangingPunct="1">
                        <a:lnSpc>
                          <a:spcPct val="107000"/>
                        </a:lnSpc>
                        <a:spcAft>
                          <a:spcPts val="800"/>
                        </a:spcAft>
                        <a:buFont typeface="Symbol" panose="05050102010706020507" pitchFamily="18" charset="2"/>
                        <a:buNone/>
                      </a:pPr>
                      <a:r>
                        <a:rPr lang="ro-RO" sz="1000" b="0" i="1">
                          <a:solidFill>
                            <a:schemeClr val="tx1"/>
                          </a:solidFill>
                          <a:effectLst/>
                          <a:latin typeface="+mn-lt"/>
                          <a:ea typeface="+mn-lt"/>
                          <a:cs typeface="+mn-cs"/>
                        </a:rPr>
                        <a:t>Lucrul cu piatră artificială</a:t>
                      </a:r>
                    </a:p>
                  </a:txBody>
                  <a:tcPr marL="252000" marR="72000" marT="0" marB="0" anchor="ctr"/>
                </a:tc>
                <a:tc>
                  <a:txBody>
                    <a:bodyPr/>
                    <a:lstStyle/>
                    <a:p>
                      <a:pPr algn="r">
                        <a:lnSpc>
                          <a:spcPct val="107000"/>
                        </a:lnSpc>
                        <a:spcAft>
                          <a:spcPts val="800"/>
                        </a:spcAft>
                      </a:pPr>
                      <a:r>
                        <a:rPr lang="ro-RO" sz="1000" b="0" i="1">
                          <a:solidFill>
                            <a:schemeClr val="tx1"/>
                          </a:solidFill>
                          <a:effectLst/>
                          <a:latin typeface="+mn-lt"/>
                        </a:rPr>
                        <a:t>24,1 </a:t>
                      </a:r>
                      <a:r>
                        <a:rPr lang="ro-RO" sz="1000" b="0">
                          <a:solidFill>
                            <a:schemeClr val="tx1"/>
                          </a:solidFill>
                          <a:effectLst/>
                          <a:latin typeface="+mn-lt"/>
                        </a:rPr>
                        <a:t>%</a:t>
                      </a:r>
                    </a:p>
                  </a:txBody>
                  <a:tcPr marL="0" marR="144000" marT="0" marB="0" anchor="ctr"/>
                </a:tc>
                <a:tc>
                  <a:txBody>
                    <a:bodyPr/>
                    <a:lstStyle/>
                    <a:p>
                      <a:pPr algn="r">
                        <a:lnSpc>
                          <a:spcPct val="107000"/>
                        </a:lnSpc>
                        <a:spcAft>
                          <a:spcPts val="800"/>
                        </a:spcAft>
                      </a:pPr>
                      <a:r>
                        <a:rPr lang="ro-RO" sz="1000" b="0" i="1">
                          <a:solidFill>
                            <a:schemeClr val="tx1"/>
                          </a:solidFill>
                          <a:effectLst/>
                          <a:latin typeface="+mn-lt"/>
                        </a:rPr>
                        <a:t>35,4 </a:t>
                      </a:r>
                      <a:r>
                        <a:rPr lang="ro-RO" sz="1000" b="0">
                          <a:solidFill>
                            <a:schemeClr val="tx1"/>
                          </a:solidFill>
                          <a:effectLst/>
                          <a:latin typeface="+mn-lt"/>
                        </a:rPr>
                        <a:t>%</a:t>
                      </a:r>
                    </a:p>
                  </a:txBody>
                  <a:tcPr marL="0" marR="144000" marT="0" marB="0" anchor="ctr"/>
                </a:tc>
                <a:tc>
                  <a:txBody>
                    <a:bodyPr/>
                    <a:lstStyle/>
                    <a:p>
                      <a:pPr algn="r">
                        <a:lnSpc>
                          <a:spcPct val="107000"/>
                        </a:lnSpc>
                        <a:spcAft>
                          <a:spcPts val="800"/>
                        </a:spcAft>
                      </a:pPr>
                      <a:r>
                        <a:rPr lang="ro-RO" sz="1000" b="0" i="1">
                          <a:solidFill>
                            <a:schemeClr val="tx1"/>
                          </a:solidFill>
                          <a:effectLst/>
                          <a:latin typeface="+mn-lt"/>
                        </a:rPr>
                        <a:t>Nu s-a întrebat</a:t>
                      </a:r>
                    </a:p>
                  </a:txBody>
                  <a:tcPr marL="0" marR="144000" marT="0" marB="0" anchor="ctr"/>
                </a:tc>
                <a:tc>
                  <a:txBody>
                    <a:bodyPr/>
                    <a:lstStyle/>
                    <a:p>
                      <a:pPr algn="r">
                        <a:lnSpc>
                          <a:spcPct val="107000"/>
                        </a:lnSpc>
                        <a:spcAft>
                          <a:spcPts val="800"/>
                        </a:spcAft>
                      </a:pPr>
                      <a:r>
                        <a:rPr lang="ro-RO" sz="1000" b="0" i="1">
                          <a:solidFill>
                            <a:schemeClr val="tx1"/>
                          </a:solidFill>
                          <a:effectLst/>
                          <a:latin typeface="+mn-lt"/>
                        </a:rPr>
                        <a:t>44,3 </a:t>
                      </a:r>
                      <a:r>
                        <a:rPr lang="ro-RO" sz="1000" b="0">
                          <a:solidFill>
                            <a:schemeClr val="tx1"/>
                          </a:solidFill>
                          <a:effectLst/>
                          <a:latin typeface="+mn-lt"/>
                        </a:rPr>
                        <a:t>%</a:t>
                      </a:r>
                    </a:p>
                  </a:txBody>
                  <a:tcPr marL="0" marR="144000" marT="0" marB="0" anchor="ctr"/>
                </a:tc>
                <a:tc>
                  <a:txBody>
                    <a:bodyPr/>
                    <a:lstStyle/>
                    <a:p>
                      <a:pPr algn="r">
                        <a:lnSpc>
                          <a:spcPct val="107000"/>
                        </a:lnSpc>
                        <a:spcAft>
                          <a:spcPts val="800"/>
                        </a:spcAft>
                      </a:pPr>
                      <a:r>
                        <a:rPr lang="ro-RO" sz="1000" b="0" i="1">
                          <a:solidFill>
                            <a:schemeClr val="tx1"/>
                          </a:solidFill>
                          <a:effectLst/>
                          <a:latin typeface="+mn-lt"/>
                        </a:rPr>
                        <a:t>48,3 </a:t>
                      </a:r>
                      <a:r>
                        <a:rPr lang="ro-RO" sz="1000" b="0">
                          <a:solidFill>
                            <a:schemeClr val="tx1"/>
                          </a:solidFill>
                          <a:effectLst/>
                          <a:latin typeface="+mn-lt"/>
                        </a:rPr>
                        <a:t>%</a:t>
                      </a:r>
                    </a:p>
                  </a:txBody>
                  <a:tcPr marL="0" marR="144000" marT="0" marB="0" anchor="ctr"/>
                </a:tc>
                <a:extLst>
                  <a:ext uri="{0D108BD9-81ED-4DB2-BD59-A6C34878D82A}">
                    <a16:rowId xmlns:a16="http://schemas.microsoft.com/office/drawing/2014/main" val="10005"/>
                  </a:ext>
                </a:extLst>
              </a:tr>
              <a:tr h="388350">
                <a:tc>
                  <a:txBody>
                    <a:bodyPr/>
                    <a:lstStyle/>
                    <a:p>
                      <a:pPr marL="0" lvl="0" indent="0">
                        <a:lnSpc>
                          <a:spcPct val="107000"/>
                        </a:lnSpc>
                        <a:spcAft>
                          <a:spcPts val="800"/>
                        </a:spcAft>
                        <a:buFont typeface="Symbol" panose="05050102010706020507" pitchFamily="18" charset="2"/>
                        <a:buNone/>
                      </a:pPr>
                      <a:r>
                        <a:rPr lang="ro-RO" sz="1000" b="0">
                          <a:solidFill>
                            <a:schemeClr val="tx1"/>
                          </a:solidFill>
                          <a:effectLst/>
                          <a:latin typeface="+mn-lt"/>
                        </a:rPr>
                        <a:t>Aratul, grăpatul sau lucratul solului în alt mod</a:t>
                      </a:r>
                    </a:p>
                  </a:txBody>
                  <a:tcPr marL="38582" marR="38582" marT="0" marB="0" anchor="ctr"/>
                </a:tc>
                <a:tc>
                  <a:txBody>
                    <a:bodyPr/>
                    <a:lstStyle/>
                    <a:p>
                      <a:pPr algn="r">
                        <a:lnSpc>
                          <a:spcPct val="107000"/>
                        </a:lnSpc>
                        <a:spcAft>
                          <a:spcPts val="800"/>
                        </a:spcAft>
                      </a:pPr>
                      <a:r>
                        <a:rPr lang="ro-RO" sz="1000" b="0">
                          <a:solidFill>
                            <a:schemeClr val="tx1"/>
                          </a:solidFill>
                          <a:effectLst/>
                          <a:latin typeface="+mn-lt"/>
                        </a:rPr>
                        <a:t>Nu s-a întrebat</a:t>
                      </a:r>
                    </a:p>
                  </a:txBody>
                  <a:tcPr marL="0" marR="144000" marT="0" marB="0" anchor="ctr"/>
                </a:tc>
                <a:tc>
                  <a:txBody>
                    <a:bodyPr/>
                    <a:lstStyle/>
                    <a:p>
                      <a:pPr algn="r">
                        <a:lnSpc>
                          <a:spcPct val="107000"/>
                        </a:lnSpc>
                        <a:spcAft>
                          <a:spcPts val="800"/>
                        </a:spcAft>
                      </a:pPr>
                      <a:r>
                        <a:rPr lang="ro-RO" sz="1000" b="0">
                          <a:solidFill>
                            <a:schemeClr val="tx1"/>
                          </a:solidFill>
                          <a:effectLst/>
                          <a:latin typeface="+mn-lt"/>
                        </a:rPr>
                        <a:t>Nu s-a întrebat</a:t>
                      </a:r>
                    </a:p>
                  </a:txBody>
                  <a:tcPr marL="0" marR="144000" marT="0" marB="0" anchor="ctr"/>
                </a:tc>
                <a:tc>
                  <a:txBody>
                    <a:bodyPr/>
                    <a:lstStyle/>
                    <a:p>
                      <a:pPr algn="r">
                        <a:lnSpc>
                          <a:spcPct val="107000"/>
                        </a:lnSpc>
                        <a:spcAft>
                          <a:spcPts val="800"/>
                        </a:spcAft>
                      </a:pPr>
                      <a:r>
                        <a:rPr lang="ro-RO" sz="1000" b="0">
                          <a:solidFill>
                            <a:schemeClr val="tx1"/>
                          </a:solidFill>
                          <a:effectLst/>
                          <a:latin typeface="+mn-lt"/>
                        </a:rPr>
                        <a:t>45,7 %</a:t>
                      </a:r>
                    </a:p>
                  </a:txBody>
                  <a:tcPr marL="0" marR="144000" marT="0" marB="0" anchor="ctr"/>
                </a:tc>
                <a:tc>
                  <a:txBody>
                    <a:bodyPr/>
                    <a:lstStyle/>
                    <a:p>
                      <a:pPr algn="r">
                        <a:lnSpc>
                          <a:spcPct val="107000"/>
                        </a:lnSpc>
                        <a:spcAft>
                          <a:spcPts val="800"/>
                        </a:spcAft>
                      </a:pPr>
                      <a:r>
                        <a:rPr lang="ro-RO" sz="1000" b="0">
                          <a:solidFill>
                            <a:schemeClr val="tx1"/>
                          </a:solidFill>
                          <a:effectLst/>
                          <a:latin typeface="+mn-lt"/>
                        </a:rPr>
                        <a:t>Nu s-a întrebat</a:t>
                      </a:r>
                    </a:p>
                  </a:txBody>
                  <a:tcPr marL="0" marR="144000" marT="0" marB="0" anchor="ctr"/>
                </a:tc>
                <a:tc>
                  <a:txBody>
                    <a:bodyPr/>
                    <a:lstStyle/>
                    <a:p>
                      <a:pPr algn="r">
                        <a:lnSpc>
                          <a:spcPct val="107000"/>
                        </a:lnSpc>
                        <a:spcAft>
                          <a:spcPts val="800"/>
                        </a:spcAft>
                      </a:pPr>
                      <a:r>
                        <a:rPr lang="ro-RO" sz="1000" b="0" dirty="0">
                          <a:solidFill>
                            <a:schemeClr val="tx1"/>
                          </a:solidFill>
                          <a:effectLst/>
                          <a:latin typeface="+mn-lt"/>
                        </a:rPr>
                        <a:t>54,3 %</a:t>
                      </a:r>
                    </a:p>
                  </a:txBody>
                  <a:tcPr marL="0" marR="144000" marT="0" marB="0" anchor="ctr"/>
                </a:tc>
                <a:extLst>
                  <a:ext uri="{0D108BD9-81ED-4DB2-BD59-A6C34878D82A}">
                    <a16:rowId xmlns:a16="http://schemas.microsoft.com/office/drawing/2014/main" val="10006"/>
                  </a:ext>
                </a:extLst>
              </a:tr>
            </a:tbl>
          </a:graphicData>
        </a:graphic>
      </p:graphicFrame>
      <p:sp>
        <p:nvSpPr>
          <p:cNvPr id="73789" name="TextBox 5"/>
          <p:cNvSpPr txBox="1">
            <a:spLocks noChangeArrowheads="1"/>
          </p:cNvSpPr>
          <p:nvPr/>
        </p:nvSpPr>
        <p:spPr bwMode="auto">
          <a:xfrm>
            <a:off x="1282700" y="4257675"/>
            <a:ext cx="7407275" cy="708025"/>
          </a:xfrm>
          <a:prstGeom prst="rect">
            <a:avLst/>
          </a:prstGeom>
          <a:noFill/>
          <a:ln w="9525">
            <a:noFill/>
            <a:miter lim="800000"/>
            <a:headEnd/>
            <a:tailEnd/>
          </a:ln>
        </p:spPr>
        <p:txBody>
          <a:bodyPr>
            <a:spAutoFit/>
          </a:bodyPr>
          <a:lstStyle/>
          <a:p>
            <a:r>
              <a:rPr lang="ro-RO" sz="1000">
                <a:ea typeface="Arial" charset="0"/>
                <a:cs typeface="Times New Roman" pitchFamily="18" charset="0"/>
              </a:rPr>
              <a:t>Sursa: Sondajul privind expunerea lucrătorilor 2023, EU-OSHA; populația de referință: lucrătorii expuși la SCR din Germania, Spania, Finlanda, Franța, Ungaria și Irlanda și care lucrează în una sau în mai multe din situațiile enumerate.</a:t>
            </a:r>
            <a:br>
              <a:rPr lang="ro-RO" sz="1000">
                <a:ea typeface="Arial" charset="0"/>
                <a:cs typeface="Times New Roman" pitchFamily="18" charset="0"/>
              </a:rPr>
            </a:br>
            <a:r>
              <a:rPr lang="ro-RO" sz="1000">
                <a:ea typeface="Arial" charset="0"/>
                <a:cs typeface="Times New Roman" pitchFamily="18" charset="0"/>
              </a:rPr>
              <a:t>Notă: 40,2 % din lucrătorii expuși la SCR și care lucrează cu pulbere de nisip la locul de muncă aplică și măsuri de curățare (curățare cu aspiratorul sau spălare cu apă).</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Title 1"/>
          <p:cNvSpPr>
            <a:spLocks noGrp="1"/>
          </p:cNvSpPr>
          <p:nvPr>
            <p:ph type="title"/>
          </p:nvPr>
        </p:nvSpPr>
        <p:spPr/>
        <p:txBody>
          <a:bodyPr/>
          <a:lstStyle/>
          <a:p>
            <a:pPr eaLnBrk="1" hangingPunct="1"/>
            <a:r>
              <a:rPr lang="ro-RO" sz="2000">
                <a:cs typeface="Trebuchet MS" pitchFamily="34" charset="0"/>
              </a:rPr>
              <a:t>La ce ajută sondajul?</a:t>
            </a:r>
          </a:p>
        </p:txBody>
      </p:sp>
      <p:sp>
        <p:nvSpPr>
          <p:cNvPr id="75778" name="Content Placeholder 2"/>
          <p:cNvSpPr>
            <a:spLocks noGrp="1"/>
          </p:cNvSpPr>
          <p:nvPr>
            <p:ph sz="half" idx="1"/>
          </p:nvPr>
        </p:nvSpPr>
        <p:spPr>
          <a:xfrm>
            <a:off x="449263" y="915988"/>
            <a:ext cx="8416925" cy="3743325"/>
          </a:xfrm>
        </p:spPr>
        <p:txBody>
          <a:bodyPr/>
          <a:lstStyle/>
          <a:p>
            <a:pPr marL="0" indent="0" eaLnBrk="1" hangingPunct="1">
              <a:spcBef>
                <a:spcPts val="600"/>
              </a:spcBef>
              <a:spcAft>
                <a:spcPts val="600"/>
              </a:spcAft>
              <a:buFont typeface="Wingdings" pitchFamily="2" charset="2"/>
              <a:buNone/>
            </a:pPr>
            <a:r>
              <a:rPr lang="ro-RO" sz="1500"/>
              <a:t>Creșterea gradului de sensibilizare</a:t>
            </a:r>
            <a:r>
              <a:rPr lang="ro-RO" sz="1500" b="0"/>
              <a:t> cu privire la expunerea la factorii de risc de cancer la locul de muncă.</a:t>
            </a:r>
          </a:p>
          <a:p>
            <a:pPr marL="0" indent="0" eaLnBrk="1" hangingPunct="1">
              <a:spcBef>
                <a:spcPts val="600"/>
              </a:spcBef>
              <a:spcAft>
                <a:spcPts val="600"/>
              </a:spcAft>
              <a:buFont typeface="Wingdings" pitchFamily="2" charset="2"/>
              <a:buNone/>
            </a:pPr>
            <a:r>
              <a:rPr lang="ro-RO" sz="1500"/>
              <a:t>O mai bună concepere și direcționare a măsurilor de prevenție.</a:t>
            </a:r>
          </a:p>
          <a:p>
            <a:pPr marL="0" indent="0" eaLnBrk="1" hangingPunct="1">
              <a:spcBef>
                <a:spcPts val="600"/>
              </a:spcBef>
              <a:spcAft>
                <a:spcPts val="600"/>
              </a:spcAft>
              <a:buFont typeface="Wingdings" pitchFamily="2" charset="2"/>
              <a:buNone/>
            </a:pPr>
            <a:r>
              <a:rPr lang="ro-RO" sz="1500" b="0"/>
              <a:t>Contribuție la </a:t>
            </a:r>
            <a:r>
              <a:rPr lang="ro-RO" sz="1500"/>
              <a:t>baza de dovezi pentru politici</a:t>
            </a:r>
            <a:r>
              <a:rPr lang="ro-RO" sz="1500" b="0"/>
              <a:t>, inclusiv evaluare:</a:t>
            </a:r>
          </a:p>
          <a:p>
            <a:pPr marL="420688" lvl="1" indent="-285750" eaLnBrk="1" hangingPunct="1">
              <a:spcAft>
                <a:spcPts val="450"/>
              </a:spcAft>
              <a:buFont typeface="Wingdings" pitchFamily="2" charset="2"/>
              <a:buChar char="§"/>
            </a:pPr>
            <a:r>
              <a:rPr lang="ro-RO" sz="1500"/>
              <a:t>Contribuție la acțiunile în domeniul securității și sănătății în muncă - </a:t>
            </a:r>
            <a:r>
              <a:rPr lang="ro-RO" sz="1500">
                <a:hlinkClick r:id="rId3" tooltip="https://commission.europa.eu/strategy-and-policy/priorities-2019-2024/promoting-our-european-way-life/european-health-union/cancer-plan-europe_en"/>
              </a:rPr>
              <a:t>Planul european de combatere a cancerului</a:t>
            </a:r>
            <a:r>
              <a:rPr lang="ro-RO" sz="1500"/>
              <a:t>.</a:t>
            </a:r>
          </a:p>
          <a:p>
            <a:pPr marL="420688" lvl="1" indent="-285750" eaLnBrk="1" hangingPunct="1">
              <a:spcAft>
                <a:spcPts val="450"/>
              </a:spcAft>
              <a:buFont typeface="Wingdings" pitchFamily="2" charset="2"/>
              <a:buChar char="§"/>
            </a:pPr>
            <a:r>
              <a:rPr lang="ro-RO" sz="1500"/>
              <a:t>Sprijinirea unuia dintre obiectivele esențiale – </a:t>
            </a:r>
            <a:r>
              <a:rPr lang="ro-RO" sz="1500">
                <a:hlinkClick r:id="rId4" tooltip="https://osha.europa.eu/en/safety-and-health-legislation/eu-strategic-framework-health-and-safety-work-2021-2027"/>
              </a:rPr>
              <a:t>Cadrul strategic al UE privind sănătatea și securitatea la locul de muncă 2021-2027</a:t>
            </a:r>
            <a:r>
              <a:rPr lang="ro-RO" sz="1500"/>
              <a:t> (consolidarea prevenirii bolilor profesionale, în special a cancerului).</a:t>
            </a:r>
          </a:p>
          <a:p>
            <a:pPr marL="420688" lvl="1" indent="-285750" eaLnBrk="1" hangingPunct="1">
              <a:spcAft>
                <a:spcPts val="450"/>
              </a:spcAft>
              <a:buFont typeface="Wingdings" pitchFamily="2" charset="2"/>
              <a:buChar char="§"/>
            </a:pPr>
            <a:r>
              <a:rPr lang="ro-RO" sz="1500"/>
              <a:t>Furnizarea de  informații pentru actualizarea legislației UE în vederea îmbunătățirii protecției împotriva substanțelor periculoase și a combaterii cancerului profesional.</a:t>
            </a:r>
          </a:p>
          <a:p>
            <a:pPr marL="0" indent="0" eaLnBrk="1" hangingPunct="1">
              <a:spcAft>
                <a:spcPts val="450"/>
              </a:spcAft>
              <a:buFont typeface="Wingdings" pitchFamily="2" charset="2"/>
              <a:buNone/>
            </a:pPr>
            <a:r>
              <a:rPr lang="ro-RO" sz="1500" b="0"/>
              <a:t>Participarea la activitățile desfășurate în contextul </a:t>
            </a:r>
            <a:r>
              <a:rPr lang="ro-RO" sz="1500">
                <a:solidFill>
                  <a:srgbClr val="003399"/>
                </a:solidFill>
                <a:hlinkClick r:id="rId5" tooltip="https://osha.europa.eu/en/themes/dangerous-substances/roadmap-to-carcinogens"/>
              </a:rPr>
              <a:t>Foii de parcurs privind agenții cancerigeni</a:t>
            </a:r>
            <a:r>
              <a:rPr lang="ro-RO" sz="1500">
                <a:solidFill>
                  <a:srgbClr val="003399"/>
                </a:solidFill>
              </a:rPr>
              <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Title 1"/>
          <p:cNvSpPr>
            <a:spLocks noGrp="1"/>
          </p:cNvSpPr>
          <p:nvPr>
            <p:ph type="title"/>
          </p:nvPr>
        </p:nvSpPr>
        <p:spPr/>
        <p:txBody>
          <a:bodyPr/>
          <a:lstStyle/>
          <a:p>
            <a:pPr eaLnBrk="1" hangingPunct="1"/>
            <a:r>
              <a:rPr lang="ro-RO" sz="2000">
                <a:cs typeface="Trebuchet MS" pitchFamily="34" charset="0"/>
              </a:rPr>
              <a:t>Creatori</a:t>
            </a:r>
          </a:p>
        </p:txBody>
      </p:sp>
      <p:sp>
        <p:nvSpPr>
          <p:cNvPr id="77826" name="Content Placeholder 2"/>
          <p:cNvSpPr>
            <a:spLocks noGrp="1"/>
          </p:cNvSpPr>
          <p:nvPr>
            <p:ph sz="half" idx="1"/>
          </p:nvPr>
        </p:nvSpPr>
        <p:spPr>
          <a:xfrm>
            <a:off x="449263" y="836613"/>
            <a:ext cx="7426325" cy="3644900"/>
          </a:xfrm>
        </p:spPr>
        <p:txBody>
          <a:bodyPr/>
          <a:lstStyle/>
          <a:p>
            <a:pPr marL="0" indent="0" eaLnBrk="1" hangingPunct="1">
              <a:buClr>
                <a:srgbClr val="003399"/>
              </a:buClr>
              <a:buFont typeface="Wingdings" pitchFamily="2" charset="2"/>
              <a:buNone/>
            </a:pPr>
            <a:r>
              <a:rPr lang="ro-RO" sz="1400" b="0">
                <a:solidFill>
                  <a:srgbClr val="003399"/>
                </a:solidFill>
                <a:cs typeface="Arial" charset="0"/>
              </a:rPr>
              <a:t>Autori: Marine Cavet, Xabier Irastorza, Elke Schneider, Nadia Vilahur, cu sprijinul lui Nacho Díez și al lui Pablo Vidal (EU-OSHA).</a:t>
            </a:r>
          </a:p>
          <a:p>
            <a:pPr marL="0" indent="0" eaLnBrk="1" hangingPunct="1">
              <a:buClr>
                <a:srgbClr val="003399"/>
              </a:buClr>
              <a:buFont typeface="Wingdings" pitchFamily="2" charset="2"/>
              <a:buNone/>
            </a:pPr>
            <a:r>
              <a:rPr lang="ro-RO" sz="1400" b="0">
                <a:solidFill>
                  <a:srgbClr val="003399"/>
                </a:solidFill>
                <a:cs typeface="Arial" charset="0"/>
              </a:rPr>
              <a:t>Coordonarea sondajului: Marine Cavet (EU-OSHA).</a:t>
            </a:r>
          </a:p>
          <a:p>
            <a:pPr marL="0" indent="0" eaLnBrk="1" hangingPunct="1">
              <a:buClr>
                <a:srgbClr val="003399"/>
              </a:buClr>
              <a:buFont typeface="Wingdings" pitchFamily="2" charset="2"/>
              <a:buNone/>
            </a:pPr>
            <a:endParaRPr lang="en-GB" sz="1400" b="0">
              <a:solidFill>
                <a:srgbClr val="003399"/>
              </a:solidFill>
            </a:endParaRPr>
          </a:p>
          <a:p>
            <a:pPr marL="0" indent="0" eaLnBrk="1" hangingPunct="1">
              <a:buClr>
                <a:srgbClr val="003399"/>
              </a:buClr>
              <a:buFont typeface="Wingdings" pitchFamily="2" charset="2"/>
              <a:buNone/>
            </a:pPr>
            <a:endParaRPr lang="en-GB" sz="1400" b="0">
              <a:solidFill>
                <a:srgbClr val="003399"/>
              </a:solidFill>
            </a:endParaRPr>
          </a:p>
          <a:p>
            <a:pPr marL="0" indent="0" eaLnBrk="1" hangingPunct="1">
              <a:buClr>
                <a:srgbClr val="003399"/>
              </a:buClr>
              <a:buFont typeface="Wingdings" pitchFamily="2" charset="2"/>
              <a:buNone/>
            </a:pPr>
            <a:r>
              <a:rPr lang="ro-RO" sz="1400" b="0">
                <a:solidFill>
                  <a:srgbClr val="003399"/>
                </a:solidFill>
                <a:cs typeface="Arial" charset="0"/>
              </a:rPr>
              <a:t>© Agenția Europeană pentru Securitate și Sănătate în Muncă, 2024</a:t>
            </a:r>
          </a:p>
          <a:p>
            <a:pPr marL="0" indent="0" eaLnBrk="1" hangingPunct="1">
              <a:buClr>
                <a:srgbClr val="003399"/>
              </a:buClr>
              <a:buFont typeface="Wingdings" pitchFamily="2" charset="2"/>
              <a:buNone/>
            </a:pPr>
            <a:r>
              <a:rPr lang="ro-RO" sz="1400" b="0">
                <a:solidFill>
                  <a:srgbClr val="003399"/>
                </a:solidFill>
                <a:cs typeface="Arial" charset="0"/>
              </a:rPr>
              <a:t>Reproducerea textului este autorizată cu condiția menționării sursei.</a:t>
            </a:r>
          </a:p>
          <a:p>
            <a:pPr marL="0" indent="0" eaLnBrk="1" hangingPunct="1">
              <a:buClr>
                <a:srgbClr val="003399"/>
              </a:buClr>
              <a:buFont typeface="Wingdings" pitchFamily="2" charset="2"/>
              <a:buNone/>
            </a:pPr>
            <a:r>
              <a:rPr lang="ro-RO" sz="1400" b="0">
                <a:solidFill>
                  <a:srgbClr val="003399"/>
                </a:solidFill>
                <a:cs typeface="Arial" charset="0"/>
              </a:rPr>
              <a:t>Pentru reproducerea sau utilizarea oricăror fotografii pentru care EU-OSHA nu deține drepturi de autor, trebuie solicitat acordul direct de la deținătorii drepturilor de autor.</a:t>
            </a:r>
          </a:p>
          <a:p>
            <a:pPr marL="0" indent="0" eaLnBrk="1" hangingPunct="1">
              <a:buClr>
                <a:srgbClr val="003399"/>
              </a:buClr>
              <a:buFont typeface="Wingdings" pitchFamily="2" charset="2"/>
              <a:buNone/>
            </a:pPr>
            <a:r>
              <a:rPr lang="ro-RO" sz="1400" b="0">
                <a:solidFill>
                  <a:srgbClr val="003399"/>
                </a:solidFill>
                <a:cs typeface="Arial" charset="0"/>
              </a:rPr>
              <a:t>Nici agenția europeană, nici altă persoană care acționează în numele agenției nu este responsabilă de modul în care ar putea fi utilizate aceste informații.</a:t>
            </a:r>
          </a:p>
          <a:p>
            <a:pPr marL="0" indent="0" eaLnBrk="1" hangingPunct="1">
              <a:buFont typeface="Wingdings" pitchFamily="2" charset="2"/>
              <a:buNone/>
            </a:pPr>
            <a:endParaRPr lang="en-GB" sz="16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descr="How exposure assessment works"/>
          <p:cNvSpPr>
            <a:spLocks noGrp="1"/>
          </p:cNvSpPr>
          <p:nvPr>
            <p:ph type="title" idx="4294967295"/>
          </p:nvPr>
        </p:nvSpPr>
        <p:spPr>
          <a:xfrm>
            <a:off x="449263" y="134938"/>
            <a:ext cx="7561262" cy="3667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342900" rtl="0" eaLnBrk="1" fontAlgn="auto" latinLnBrk="0" hangingPunct="1">
              <a:lnSpc>
                <a:spcPct val="100000"/>
              </a:lnSpc>
              <a:spcBef>
                <a:spcPct val="0"/>
              </a:spcBef>
              <a:spcAft>
                <a:spcPts val="0"/>
              </a:spcAft>
              <a:buClrTx/>
              <a:buSzTx/>
              <a:buFontTx/>
              <a:buNone/>
              <a:tabLst/>
              <a:defRPr/>
            </a:pPr>
            <a:r>
              <a:rPr kumimoji="0" lang="ro-RO" sz="2000" b="1" i="0" u="none" strike="noStrike" kern="1200" cap="none" spc="0" normalizeH="0" baseline="0" noProof="0">
                <a:ln>
                  <a:noFill/>
                </a:ln>
                <a:solidFill>
                  <a:schemeClr val="tx2"/>
                </a:solidFill>
                <a:effectLst/>
                <a:uLnTx/>
                <a:uFillTx/>
                <a:latin typeface="+mj-lt"/>
                <a:ea typeface="+mj-lt"/>
                <a:cs typeface="Trebuchet MS"/>
              </a:rPr>
              <a:t>Evaluarea expunerii – cum funcționează</a:t>
            </a:r>
          </a:p>
        </p:txBody>
      </p:sp>
      <p:sp>
        <p:nvSpPr>
          <p:cNvPr id="38914" name="TextBox 1"/>
          <p:cNvSpPr txBox="1">
            <a:spLocks noChangeArrowheads="1"/>
          </p:cNvSpPr>
          <p:nvPr/>
        </p:nvSpPr>
        <p:spPr bwMode="auto">
          <a:xfrm>
            <a:off x="1370013" y="914400"/>
            <a:ext cx="1573212" cy="338138"/>
          </a:xfrm>
          <a:prstGeom prst="rect">
            <a:avLst/>
          </a:prstGeom>
          <a:noFill/>
          <a:ln w="9525">
            <a:noFill/>
            <a:miter lim="800000"/>
            <a:headEnd/>
            <a:tailEnd/>
          </a:ln>
        </p:spPr>
        <p:txBody>
          <a:bodyPr>
            <a:spAutoFit/>
          </a:bodyPr>
          <a:lstStyle/>
          <a:p>
            <a:pPr algn="r"/>
            <a:r>
              <a:rPr lang="ro-RO" sz="1600" b="1">
                <a:solidFill>
                  <a:srgbClr val="00696C"/>
                </a:solidFill>
              </a:rPr>
              <a:t>Lucrător</a:t>
            </a:r>
          </a:p>
        </p:txBody>
      </p:sp>
      <p:sp>
        <p:nvSpPr>
          <p:cNvPr id="9" name="Freeform 8">
            <a:extLst>
              <a:ext uri="{C183D7F6-B498-43B3-948B-1728B52AA6E4}">
                <adec:decorative xmlns:adec="http://schemas.microsoft.com/office/drawing/2017/decorative" val="1"/>
              </a:ext>
            </a:extLst>
          </p:cNvPr>
          <p:cNvSpPr/>
          <p:nvPr/>
        </p:nvSpPr>
        <p:spPr>
          <a:xfrm rot="16200000">
            <a:off x="1132681" y="972344"/>
            <a:ext cx="1506538" cy="2114550"/>
          </a:xfrm>
          <a:custGeom>
            <a:avLst/>
            <a:gdLst>
              <a:gd name="connsiteX0" fmla="*/ 0 w 2345182"/>
              <a:gd name="connsiteY0" fmla="*/ 107481 h 2149612"/>
              <a:gd name="connsiteX1" fmla="*/ 107481 w 2345182"/>
              <a:gd name="connsiteY1" fmla="*/ 0 h 2149612"/>
              <a:gd name="connsiteX2" fmla="*/ 2237701 w 2345182"/>
              <a:gd name="connsiteY2" fmla="*/ 0 h 2149612"/>
              <a:gd name="connsiteX3" fmla="*/ 2345182 w 2345182"/>
              <a:gd name="connsiteY3" fmla="*/ 107481 h 2149612"/>
              <a:gd name="connsiteX4" fmla="*/ 2345182 w 2345182"/>
              <a:gd name="connsiteY4" fmla="*/ 2042131 h 2149612"/>
              <a:gd name="connsiteX5" fmla="*/ 2237701 w 2345182"/>
              <a:gd name="connsiteY5" fmla="*/ 2149612 h 2149612"/>
              <a:gd name="connsiteX6" fmla="*/ 107481 w 2345182"/>
              <a:gd name="connsiteY6" fmla="*/ 2149612 h 2149612"/>
              <a:gd name="connsiteX7" fmla="*/ 0 w 2345182"/>
              <a:gd name="connsiteY7" fmla="*/ 2042131 h 2149612"/>
              <a:gd name="connsiteX8" fmla="*/ 0 w 2345182"/>
              <a:gd name="connsiteY8" fmla="*/ 107481 h 2149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5182" h="2149612">
                <a:moveTo>
                  <a:pt x="2227922" y="0"/>
                </a:moveTo>
                <a:cubicBezTo>
                  <a:pt x="2292682" y="0"/>
                  <a:pt x="2345181" y="44109"/>
                  <a:pt x="2345181" y="98518"/>
                </a:cubicBezTo>
                <a:lnTo>
                  <a:pt x="2345181" y="2051094"/>
                </a:lnTo>
                <a:cubicBezTo>
                  <a:pt x="2345181" y="2105503"/>
                  <a:pt x="2292682" y="2149612"/>
                  <a:pt x="2227922" y="2149612"/>
                </a:cubicBezTo>
                <a:lnTo>
                  <a:pt x="117260" y="2149612"/>
                </a:lnTo>
                <a:cubicBezTo>
                  <a:pt x="52500" y="2149612"/>
                  <a:pt x="1" y="2105503"/>
                  <a:pt x="1" y="2051094"/>
                </a:cubicBezTo>
                <a:lnTo>
                  <a:pt x="1" y="98518"/>
                </a:lnTo>
                <a:cubicBezTo>
                  <a:pt x="1" y="44109"/>
                  <a:pt x="52500" y="0"/>
                  <a:pt x="117260" y="0"/>
                </a:cubicBezTo>
                <a:lnTo>
                  <a:pt x="2227922" y="0"/>
                </a:lnTo>
                <a:close/>
              </a:path>
            </a:pathLst>
          </a:custGeom>
          <a:solidFill>
            <a:srgbClr val="00696C"/>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290197" tIns="72010" rIns="93347" bIns="1407109" spcCol="1270"/>
          <a:lstStyle/>
          <a:p>
            <a:pPr algn="r" defTabSz="933450" fontAlgn="auto">
              <a:lnSpc>
                <a:spcPct val="90000"/>
              </a:lnSpc>
              <a:spcAft>
                <a:spcPct val="35000"/>
              </a:spcAft>
              <a:defRPr/>
            </a:pPr>
            <a:endParaRPr lang="en-GB" sz="2000" dirty="0">
              <a:solidFill>
                <a:srgbClr val="F1FFFF"/>
              </a:solidFill>
            </a:endParaRPr>
          </a:p>
        </p:txBody>
      </p:sp>
      <p:sp>
        <p:nvSpPr>
          <p:cNvPr id="10" name="Freeform 9"/>
          <p:cNvSpPr/>
          <p:nvPr/>
        </p:nvSpPr>
        <p:spPr>
          <a:xfrm>
            <a:off x="1178681" y="1394849"/>
            <a:ext cx="1575101" cy="1055185"/>
          </a:xfrm>
          <a:custGeom>
            <a:avLst/>
            <a:gdLst>
              <a:gd name="connsiteX0" fmla="*/ 0 w 1747160"/>
              <a:gd name="connsiteY0" fmla="*/ 0 h 2149612"/>
              <a:gd name="connsiteX1" fmla="*/ 1747160 w 1747160"/>
              <a:gd name="connsiteY1" fmla="*/ 0 h 2149612"/>
              <a:gd name="connsiteX2" fmla="*/ 1747160 w 1747160"/>
              <a:gd name="connsiteY2" fmla="*/ 2149612 h 2149612"/>
              <a:gd name="connsiteX3" fmla="*/ 0 w 1747160"/>
              <a:gd name="connsiteY3" fmla="*/ 2149612 h 2149612"/>
              <a:gd name="connsiteX4" fmla="*/ 0 w 1747160"/>
              <a:gd name="connsiteY4" fmla="*/ 0 h 2149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7160" h="2149612">
                <a:moveTo>
                  <a:pt x="0" y="0"/>
                </a:moveTo>
                <a:lnTo>
                  <a:pt x="1747160" y="0"/>
                </a:lnTo>
                <a:lnTo>
                  <a:pt x="1747160" y="2149612"/>
                </a:lnTo>
                <a:lnTo>
                  <a:pt x="0" y="2149612"/>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0" tIns="61722" rIns="0" bIns="0" spcCol="1270"/>
          <a:lstStyle/>
          <a:p>
            <a:pPr algn="r" defTabSz="800100" fontAlgn="auto">
              <a:lnSpc>
                <a:spcPct val="90000"/>
              </a:lnSpc>
              <a:spcAft>
                <a:spcPct val="35000"/>
              </a:spcAft>
              <a:defRPr/>
            </a:pPr>
            <a:r>
              <a:rPr lang="ro-RO" sz="1600"/>
              <a:t>Întreabă ce sarcini îndeplinește lucrătorul </a:t>
            </a:r>
          </a:p>
        </p:txBody>
      </p:sp>
      <p:sp>
        <p:nvSpPr>
          <p:cNvPr id="12" name="Flowchart: Extract 11" descr="Săgeată care duce la următoarea casetă de text, care descrie următorul pas în proces. s"/>
          <p:cNvSpPr/>
          <p:nvPr/>
        </p:nvSpPr>
        <p:spPr>
          <a:xfrm rot="5400000">
            <a:off x="2925762" y="2524126"/>
            <a:ext cx="352425" cy="317500"/>
          </a:xfrm>
          <a:prstGeom prst="flowChartExtract">
            <a:avLst/>
          </a:prstGeom>
          <a:ln>
            <a:solidFill>
              <a:srgbClr val="F6A400"/>
            </a:solidFill>
          </a:ln>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pPr fontAlgn="auto">
              <a:spcBef>
                <a:spcPts val="0"/>
              </a:spcBef>
              <a:spcAft>
                <a:spcPts val="0"/>
              </a:spcAft>
              <a:defRPr/>
            </a:pPr>
            <a:endParaRPr lang="en-GB" sz="1600" dirty="0"/>
          </a:p>
        </p:txBody>
      </p:sp>
      <p:sp>
        <p:nvSpPr>
          <p:cNvPr id="38918" name="TextBox 2"/>
          <p:cNvSpPr txBox="1">
            <a:spLocks noChangeArrowheads="1"/>
          </p:cNvSpPr>
          <p:nvPr/>
        </p:nvSpPr>
        <p:spPr bwMode="auto">
          <a:xfrm>
            <a:off x="3805238" y="914400"/>
            <a:ext cx="1574800" cy="338138"/>
          </a:xfrm>
          <a:prstGeom prst="rect">
            <a:avLst/>
          </a:prstGeom>
          <a:noFill/>
          <a:ln w="9525">
            <a:noFill/>
            <a:miter lim="800000"/>
            <a:headEnd/>
            <a:tailEnd/>
          </a:ln>
        </p:spPr>
        <p:txBody>
          <a:bodyPr>
            <a:spAutoFit/>
          </a:bodyPr>
          <a:lstStyle/>
          <a:p>
            <a:pPr algn="r"/>
            <a:r>
              <a:rPr lang="ro-RO" sz="1600" b="1">
                <a:solidFill>
                  <a:srgbClr val="00696C"/>
                </a:solidFill>
              </a:rPr>
              <a:t>Computer</a:t>
            </a:r>
          </a:p>
        </p:txBody>
      </p:sp>
      <p:sp>
        <p:nvSpPr>
          <p:cNvPr id="11" name="Freeform 10">
            <a:extLst>
              <a:ext uri="{C183D7F6-B498-43B3-948B-1728B52AA6E4}">
                <adec:decorative xmlns:adec="http://schemas.microsoft.com/office/drawing/2017/decorative" val="1"/>
              </a:ext>
            </a:extLst>
          </p:cNvPr>
          <p:cNvSpPr/>
          <p:nvPr/>
        </p:nvSpPr>
        <p:spPr>
          <a:xfrm rot="16200000">
            <a:off x="3567113" y="974725"/>
            <a:ext cx="1511300" cy="2114550"/>
          </a:xfrm>
          <a:custGeom>
            <a:avLst/>
            <a:gdLst>
              <a:gd name="connsiteX0" fmla="*/ 0 w 2345182"/>
              <a:gd name="connsiteY0" fmla="*/ 107794 h 2155888"/>
              <a:gd name="connsiteX1" fmla="*/ 107794 w 2345182"/>
              <a:gd name="connsiteY1" fmla="*/ 0 h 2155888"/>
              <a:gd name="connsiteX2" fmla="*/ 2237388 w 2345182"/>
              <a:gd name="connsiteY2" fmla="*/ 0 h 2155888"/>
              <a:gd name="connsiteX3" fmla="*/ 2345182 w 2345182"/>
              <a:gd name="connsiteY3" fmla="*/ 107794 h 2155888"/>
              <a:gd name="connsiteX4" fmla="*/ 2345182 w 2345182"/>
              <a:gd name="connsiteY4" fmla="*/ 2048094 h 2155888"/>
              <a:gd name="connsiteX5" fmla="*/ 2237388 w 2345182"/>
              <a:gd name="connsiteY5" fmla="*/ 2155888 h 2155888"/>
              <a:gd name="connsiteX6" fmla="*/ 107794 w 2345182"/>
              <a:gd name="connsiteY6" fmla="*/ 2155888 h 2155888"/>
              <a:gd name="connsiteX7" fmla="*/ 0 w 2345182"/>
              <a:gd name="connsiteY7" fmla="*/ 2048094 h 2155888"/>
              <a:gd name="connsiteX8" fmla="*/ 0 w 2345182"/>
              <a:gd name="connsiteY8" fmla="*/ 107794 h 2155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5182" h="2155888">
                <a:moveTo>
                  <a:pt x="2227923" y="0"/>
                </a:moveTo>
                <a:cubicBezTo>
                  <a:pt x="2292683" y="0"/>
                  <a:pt x="2345181" y="44366"/>
                  <a:pt x="2345181" y="99094"/>
                </a:cubicBezTo>
                <a:lnTo>
                  <a:pt x="2345181" y="2056794"/>
                </a:lnTo>
                <a:cubicBezTo>
                  <a:pt x="2345181" y="2111522"/>
                  <a:pt x="2292683" y="2155888"/>
                  <a:pt x="2227923" y="2155888"/>
                </a:cubicBezTo>
                <a:lnTo>
                  <a:pt x="117259" y="2155888"/>
                </a:lnTo>
                <a:cubicBezTo>
                  <a:pt x="52499" y="2155888"/>
                  <a:pt x="1" y="2111522"/>
                  <a:pt x="1" y="2056794"/>
                </a:cubicBezTo>
                <a:lnTo>
                  <a:pt x="1" y="99094"/>
                </a:lnTo>
                <a:cubicBezTo>
                  <a:pt x="1" y="44366"/>
                  <a:pt x="52499" y="0"/>
                  <a:pt x="117259" y="0"/>
                </a:cubicBezTo>
                <a:lnTo>
                  <a:pt x="2227923" y="0"/>
                </a:lnTo>
                <a:close/>
              </a:path>
            </a:pathLst>
          </a:custGeom>
          <a:solidFill>
            <a:srgbClr val="00696C"/>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291045" tIns="72009" rIns="93344" bIns="1407110" spcCol="1270"/>
          <a:lstStyle/>
          <a:p>
            <a:pPr algn="r" defTabSz="933450" fontAlgn="auto">
              <a:lnSpc>
                <a:spcPct val="90000"/>
              </a:lnSpc>
              <a:spcAft>
                <a:spcPct val="35000"/>
              </a:spcAft>
              <a:defRPr/>
            </a:pPr>
            <a:endParaRPr lang="en-GB" sz="2000" dirty="0">
              <a:solidFill>
                <a:srgbClr val="F1FFFF"/>
              </a:solidFill>
            </a:endParaRPr>
          </a:p>
        </p:txBody>
      </p:sp>
      <p:sp>
        <p:nvSpPr>
          <p:cNvPr id="13" name="Freeform 12"/>
          <p:cNvSpPr/>
          <p:nvPr/>
        </p:nvSpPr>
        <p:spPr>
          <a:xfrm>
            <a:off x="3687877" y="1401356"/>
            <a:ext cx="1575101" cy="1105307"/>
          </a:xfrm>
          <a:custGeom>
            <a:avLst/>
            <a:gdLst>
              <a:gd name="connsiteX0" fmla="*/ 0 w 1747160"/>
              <a:gd name="connsiteY0" fmla="*/ 0 h 2155888"/>
              <a:gd name="connsiteX1" fmla="*/ 1747160 w 1747160"/>
              <a:gd name="connsiteY1" fmla="*/ 0 h 2155888"/>
              <a:gd name="connsiteX2" fmla="*/ 1747160 w 1747160"/>
              <a:gd name="connsiteY2" fmla="*/ 2155888 h 2155888"/>
              <a:gd name="connsiteX3" fmla="*/ 0 w 1747160"/>
              <a:gd name="connsiteY3" fmla="*/ 2155888 h 2155888"/>
              <a:gd name="connsiteX4" fmla="*/ 0 w 1747160"/>
              <a:gd name="connsiteY4" fmla="*/ 0 h 21558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7160" h="2155888">
                <a:moveTo>
                  <a:pt x="0" y="0"/>
                </a:moveTo>
                <a:lnTo>
                  <a:pt x="1747160" y="0"/>
                </a:lnTo>
                <a:lnTo>
                  <a:pt x="1747160" y="2155888"/>
                </a:lnTo>
                <a:lnTo>
                  <a:pt x="0" y="2155888"/>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0" tIns="61722" rIns="0" bIns="0" spcCol="1270"/>
          <a:lstStyle/>
          <a:p>
            <a:pPr algn="r" defTabSz="800100" fontAlgn="auto">
              <a:lnSpc>
                <a:spcPct val="90000"/>
              </a:lnSpc>
              <a:spcAft>
                <a:spcPct val="35000"/>
              </a:spcAft>
              <a:defRPr/>
            </a:pPr>
            <a:r>
              <a:rPr lang="ro-RO" sz="1600"/>
              <a:t>Norme bazate pe literatura și cunoștințele de specialitate</a:t>
            </a:r>
          </a:p>
        </p:txBody>
      </p:sp>
      <p:sp>
        <p:nvSpPr>
          <p:cNvPr id="15" name="Flowchart: Extract 14" descr="Săgeată care duce la următoarea casetă de text, care descrie următorul pas în proces. "/>
          <p:cNvSpPr/>
          <p:nvPr/>
        </p:nvSpPr>
        <p:spPr>
          <a:xfrm rot="5400000">
            <a:off x="5362576" y="2538412"/>
            <a:ext cx="354012" cy="315913"/>
          </a:xfrm>
          <a:prstGeom prst="flowChartExtract">
            <a:avLst/>
          </a:prstGeom>
          <a:ln>
            <a:solidFill>
              <a:srgbClr val="F6A400"/>
            </a:solidFill>
          </a:ln>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pPr fontAlgn="auto">
              <a:spcBef>
                <a:spcPts val="0"/>
              </a:spcBef>
              <a:spcAft>
                <a:spcPts val="0"/>
              </a:spcAft>
              <a:defRPr/>
            </a:pPr>
            <a:endParaRPr lang="en-GB" sz="1600" dirty="0"/>
          </a:p>
        </p:txBody>
      </p:sp>
      <p:sp>
        <p:nvSpPr>
          <p:cNvPr id="38922" name="TextBox 4"/>
          <p:cNvSpPr txBox="1">
            <a:spLocks noChangeArrowheads="1"/>
          </p:cNvSpPr>
          <p:nvPr/>
        </p:nvSpPr>
        <p:spPr bwMode="auto">
          <a:xfrm>
            <a:off x="6200775" y="914400"/>
            <a:ext cx="1573213" cy="338138"/>
          </a:xfrm>
          <a:prstGeom prst="rect">
            <a:avLst/>
          </a:prstGeom>
          <a:noFill/>
          <a:ln w="9525">
            <a:noFill/>
            <a:miter lim="800000"/>
            <a:headEnd/>
            <a:tailEnd/>
          </a:ln>
        </p:spPr>
        <p:txBody>
          <a:bodyPr>
            <a:spAutoFit/>
          </a:bodyPr>
          <a:lstStyle/>
          <a:p>
            <a:pPr algn="r"/>
            <a:r>
              <a:rPr lang="ro-RO" sz="1600" b="1">
                <a:solidFill>
                  <a:srgbClr val="00696C"/>
                </a:solidFill>
              </a:rPr>
              <a:t>Expunere</a:t>
            </a:r>
          </a:p>
        </p:txBody>
      </p:sp>
      <p:sp>
        <p:nvSpPr>
          <p:cNvPr id="14" name="Freeform 13">
            <a:extLst>
              <a:ext uri="{C183D7F6-B498-43B3-948B-1728B52AA6E4}">
                <adec:decorative xmlns:adec="http://schemas.microsoft.com/office/drawing/2017/decorative" val="1"/>
              </a:ext>
            </a:extLst>
          </p:cNvPr>
          <p:cNvSpPr/>
          <p:nvPr/>
        </p:nvSpPr>
        <p:spPr>
          <a:xfrm rot="16200000">
            <a:off x="5998369" y="969169"/>
            <a:ext cx="1512888" cy="2114550"/>
          </a:xfrm>
          <a:custGeom>
            <a:avLst/>
            <a:gdLst>
              <a:gd name="connsiteX0" fmla="*/ 0 w 2345182"/>
              <a:gd name="connsiteY0" fmla="*/ 107481 h 2149612"/>
              <a:gd name="connsiteX1" fmla="*/ 107481 w 2345182"/>
              <a:gd name="connsiteY1" fmla="*/ 0 h 2149612"/>
              <a:gd name="connsiteX2" fmla="*/ 2237701 w 2345182"/>
              <a:gd name="connsiteY2" fmla="*/ 0 h 2149612"/>
              <a:gd name="connsiteX3" fmla="*/ 2345182 w 2345182"/>
              <a:gd name="connsiteY3" fmla="*/ 107481 h 2149612"/>
              <a:gd name="connsiteX4" fmla="*/ 2345182 w 2345182"/>
              <a:gd name="connsiteY4" fmla="*/ 2042131 h 2149612"/>
              <a:gd name="connsiteX5" fmla="*/ 2237701 w 2345182"/>
              <a:gd name="connsiteY5" fmla="*/ 2149612 h 2149612"/>
              <a:gd name="connsiteX6" fmla="*/ 107481 w 2345182"/>
              <a:gd name="connsiteY6" fmla="*/ 2149612 h 2149612"/>
              <a:gd name="connsiteX7" fmla="*/ 0 w 2345182"/>
              <a:gd name="connsiteY7" fmla="*/ 2042131 h 2149612"/>
              <a:gd name="connsiteX8" fmla="*/ 0 w 2345182"/>
              <a:gd name="connsiteY8" fmla="*/ 107481 h 2149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5182" h="2149612">
                <a:moveTo>
                  <a:pt x="2227922" y="0"/>
                </a:moveTo>
                <a:cubicBezTo>
                  <a:pt x="2292682" y="0"/>
                  <a:pt x="2345181" y="44109"/>
                  <a:pt x="2345181" y="98518"/>
                </a:cubicBezTo>
                <a:lnTo>
                  <a:pt x="2345181" y="2051094"/>
                </a:lnTo>
                <a:cubicBezTo>
                  <a:pt x="2345181" y="2105503"/>
                  <a:pt x="2292682" y="2149612"/>
                  <a:pt x="2227922" y="2149612"/>
                </a:cubicBezTo>
                <a:lnTo>
                  <a:pt x="117260" y="2149612"/>
                </a:lnTo>
                <a:cubicBezTo>
                  <a:pt x="52500" y="2149612"/>
                  <a:pt x="1" y="2105503"/>
                  <a:pt x="1" y="2051094"/>
                </a:cubicBezTo>
                <a:lnTo>
                  <a:pt x="1" y="98518"/>
                </a:lnTo>
                <a:cubicBezTo>
                  <a:pt x="1" y="44109"/>
                  <a:pt x="52500" y="0"/>
                  <a:pt x="117260" y="0"/>
                </a:cubicBezTo>
                <a:lnTo>
                  <a:pt x="2227922" y="0"/>
                </a:lnTo>
                <a:close/>
              </a:path>
            </a:pathLst>
          </a:custGeom>
          <a:solidFill>
            <a:srgbClr val="00696C"/>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290198" tIns="72009" rIns="93345" bIns="1407110" spcCol="1270"/>
          <a:lstStyle/>
          <a:p>
            <a:pPr algn="r" defTabSz="933450" fontAlgn="auto">
              <a:lnSpc>
                <a:spcPct val="90000"/>
              </a:lnSpc>
              <a:spcAft>
                <a:spcPct val="35000"/>
              </a:spcAft>
              <a:defRPr/>
            </a:pPr>
            <a:endParaRPr lang="en-GB" sz="2000" dirty="0">
              <a:solidFill>
                <a:srgbClr val="F1FFFF"/>
              </a:solidFill>
            </a:endParaRPr>
          </a:p>
        </p:txBody>
      </p:sp>
      <p:sp>
        <p:nvSpPr>
          <p:cNvPr id="16" name="Freeform 15"/>
          <p:cNvSpPr/>
          <p:nvPr/>
        </p:nvSpPr>
        <p:spPr>
          <a:xfrm>
            <a:off x="6018514" y="1401356"/>
            <a:ext cx="1639130" cy="1048678"/>
          </a:xfrm>
          <a:custGeom>
            <a:avLst/>
            <a:gdLst>
              <a:gd name="connsiteX0" fmla="*/ 0 w 1747160"/>
              <a:gd name="connsiteY0" fmla="*/ 0 h 2149612"/>
              <a:gd name="connsiteX1" fmla="*/ 1747160 w 1747160"/>
              <a:gd name="connsiteY1" fmla="*/ 0 h 2149612"/>
              <a:gd name="connsiteX2" fmla="*/ 1747160 w 1747160"/>
              <a:gd name="connsiteY2" fmla="*/ 2149612 h 2149612"/>
              <a:gd name="connsiteX3" fmla="*/ 0 w 1747160"/>
              <a:gd name="connsiteY3" fmla="*/ 2149612 h 2149612"/>
              <a:gd name="connsiteX4" fmla="*/ 0 w 1747160"/>
              <a:gd name="connsiteY4" fmla="*/ 0 h 2149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7160" h="2149612">
                <a:moveTo>
                  <a:pt x="0" y="0"/>
                </a:moveTo>
                <a:lnTo>
                  <a:pt x="1747160" y="0"/>
                </a:lnTo>
                <a:lnTo>
                  <a:pt x="1747160" y="2149612"/>
                </a:lnTo>
                <a:lnTo>
                  <a:pt x="0" y="2149612"/>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0" tIns="61722" rIns="0" bIns="0" spcCol="1270"/>
          <a:lstStyle/>
          <a:p>
            <a:pPr algn="r" defTabSz="800100" fontAlgn="auto">
              <a:lnSpc>
                <a:spcPct val="90000"/>
              </a:lnSpc>
              <a:spcAft>
                <a:spcPct val="35000"/>
              </a:spcAft>
              <a:defRPr/>
            </a:pPr>
            <a:r>
              <a:rPr lang="ro-RO" sz="1600"/>
              <a:t>Evaluează dacă lucrătorul este expus la factori de risc de cancer</a:t>
            </a:r>
          </a:p>
        </p:txBody>
      </p:sp>
      <p:sp>
        <p:nvSpPr>
          <p:cNvPr id="38925" name="Title 5"/>
          <p:cNvSpPr>
            <a:spLocks/>
          </p:cNvSpPr>
          <p:nvPr/>
        </p:nvSpPr>
        <p:spPr bwMode="auto">
          <a:xfrm>
            <a:off x="449263" y="3003550"/>
            <a:ext cx="8404225" cy="1323439"/>
          </a:xfrm>
          <a:prstGeom prst="rect">
            <a:avLst/>
          </a:prstGeom>
          <a:noFill/>
          <a:ln w="9525">
            <a:noFill/>
            <a:prstDash/>
            <a:miter lim="800000"/>
            <a:headEnd/>
            <a:tailEn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257175" rtl="0" eaLnBrk="1" fontAlgn="base" latinLnBrk="0" hangingPunct="1">
              <a:lnSpc>
                <a:spcPct val="100000"/>
              </a:lnSpc>
              <a:spcBef>
                <a:spcPts val="600"/>
              </a:spcBef>
              <a:spcAft>
                <a:spcPct val="0"/>
              </a:spcAft>
              <a:buClrTx/>
              <a:buSzTx/>
              <a:buFontTx/>
              <a:buNone/>
              <a:tabLst/>
              <a:defRPr/>
            </a:pPr>
            <a:r>
              <a:rPr kumimoji="0" lang="ro-RO" sz="1600" b="1" i="0" u="none" strike="noStrike" kern="1200" cap="none" spc="0" normalizeH="0" baseline="0" noProof="0">
                <a:ln>
                  <a:noFill/>
                </a:ln>
                <a:solidFill>
                  <a:schemeClr val="tx2"/>
                </a:solidFill>
                <a:effectLst/>
                <a:uLnTx/>
                <a:uFillTx/>
                <a:latin typeface="+mj-lt"/>
                <a:ea typeface="Trebuchet MS" pitchFamily="34" charset="0"/>
                <a:cs typeface="Arial" charset="0"/>
              </a:rPr>
              <a:t>OccIDEAS</a:t>
            </a:r>
            <a:r>
              <a:rPr kumimoji="0" lang="ro-RO" sz="1600" b="0" i="0" u="none" strike="noStrike" kern="1200" cap="none" spc="0" normalizeH="0" baseline="0" noProof="0">
                <a:ln>
                  <a:noFill/>
                </a:ln>
                <a:solidFill>
                  <a:schemeClr val="tx2"/>
                </a:solidFill>
                <a:effectLst/>
                <a:uLnTx/>
                <a:uFillTx/>
                <a:latin typeface="+mj-lt"/>
                <a:ea typeface="Trebuchet MS" pitchFamily="34" charset="0"/>
                <a:cs typeface="Arial" charset="0"/>
              </a:rPr>
              <a:t> - o aplicație pentru </a:t>
            </a:r>
            <a:r>
              <a:rPr kumimoji="0" lang="ro-RO" sz="1600" b="1" i="0" u="none" strike="noStrike" kern="1200" cap="none" spc="0" normalizeH="0" baseline="0" noProof="0">
                <a:ln>
                  <a:noFill/>
                </a:ln>
                <a:solidFill>
                  <a:schemeClr val="tx2"/>
                </a:solidFill>
                <a:effectLst/>
                <a:uLnTx/>
                <a:uFillTx/>
                <a:latin typeface="+mj-lt"/>
                <a:ea typeface="Trebuchet MS" pitchFamily="34" charset="0"/>
                <a:cs typeface="Arial" charset="0"/>
              </a:rPr>
              <a:t>evaluarea expunerii profesionale </a:t>
            </a:r>
            <a:r>
              <a:rPr kumimoji="0" lang="ro-RO" sz="1600" b="0" i="0" u="none" strike="noStrike" kern="1200" cap="none" spc="0" normalizeH="0" baseline="0" noProof="0">
                <a:ln>
                  <a:noFill/>
                </a:ln>
                <a:solidFill>
                  <a:schemeClr val="tx2"/>
                </a:solidFill>
                <a:effectLst/>
                <a:uLnTx/>
                <a:uFillTx/>
                <a:latin typeface="+mj-lt"/>
                <a:ea typeface="Trebuchet MS" pitchFamily="34" charset="0"/>
                <a:cs typeface="Arial" charset="0"/>
              </a:rPr>
              <a:t>în 3 etape:</a:t>
            </a:r>
            <a:br>
              <a:rPr kumimoji="0" lang="ro-RO" sz="1600" b="0" i="0" u="none" strike="noStrike" kern="1200" cap="none" spc="0" normalizeH="0" baseline="0" noProof="0">
                <a:ln>
                  <a:noFill/>
                </a:ln>
                <a:solidFill>
                  <a:schemeClr val="tx2"/>
                </a:solidFill>
                <a:effectLst/>
                <a:uLnTx/>
                <a:uFillTx/>
                <a:latin typeface="+mj-lt"/>
                <a:ea typeface="Trebuchet MS" pitchFamily="34" charset="0"/>
                <a:cs typeface="Arial" charset="0"/>
              </a:rPr>
            </a:br>
            <a:r>
              <a:rPr kumimoji="0" lang="es-ES" sz="1600" b="0" i="0" u="none" strike="noStrike" kern="1200" cap="none" spc="0" normalizeH="0" baseline="0" noProof="0">
                <a:ln>
                  <a:noFill/>
                </a:ln>
                <a:solidFill>
                  <a:schemeClr val="tx2"/>
                </a:solidFill>
                <a:effectLst/>
                <a:uLnTx/>
                <a:uFillTx/>
                <a:latin typeface="+mj-lt"/>
                <a:ea typeface="Trebuchet MS" pitchFamily="34" charset="0"/>
                <a:cs typeface="Arial" charset="0"/>
              </a:rPr>
              <a:t>1.	</a:t>
            </a:r>
            <a:r>
              <a:rPr kumimoji="0" lang="ro-RO" sz="1600" b="0" i="0" u="none" strike="noStrike" kern="1200" cap="none" spc="0" normalizeH="0" baseline="0" noProof="0">
                <a:ln>
                  <a:noFill/>
                </a:ln>
                <a:solidFill>
                  <a:srgbClr val="003399"/>
                </a:solidFill>
                <a:effectLst/>
                <a:uLnTx/>
                <a:uFillTx/>
                <a:latin typeface="+mj-lt"/>
                <a:ea typeface="Trebuchet MS" pitchFamily="34" charset="0"/>
                <a:cs typeface="Arial" charset="0"/>
              </a:rPr>
              <a:t>Determinarea categoriei profesionale a lucrătorului.</a:t>
            </a:r>
            <a:br>
              <a:rPr kumimoji="0" lang="ro-RO" sz="1600" b="0" i="0" u="none" strike="noStrike" kern="1200" cap="none" spc="0" normalizeH="0" baseline="0" noProof="0">
                <a:ln>
                  <a:noFill/>
                </a:ln>
                <a:solidFill>
                  <a:srgbClr val="003399"/>
                </a:solidFill>
                <a:effectLst/>
                <a:uLnTx/>
                <a:uFillTx/>
                <a:latin typeface="+mj-lt"/>
                <a:ea typeface="Trebuchet MS" pitchFamily="34" charset="0"/>
                <a:cs typeface="Arial" charset="0"/>
              </a:rPr>
            </a:br>
            <a:r>
              <a:rPr kumimoji="0" lang="es-ES" sz="1600" b="0" i="0" u="none" strike="noStrike" kern="1200" cap="none" spc="0" normalizeH="0" baseline="0" noProof="0">
                <a:ln>
                  <a:noFill/>
                </a:ln>
                <a:solidFill>
                  <a:srgbClr val="003399"/>
                </a:solidFill>
                <a:effectLst/>
                <a:uLnTx/>
                <a:uFillTx/>
                <a:latin typeface="+mj-lt"/>
                <a:ea typeface="Trebuchet MS" pitchFamily="34" charset="0"/>
                <a:cs typeface="Arial" charset="0"/>
              </a:rPr>
              <a:t>2.	</a:t>
            </a:r>
            <a:r>
              <a:rPr kumimoji="0" lang="ro-RO" sz="1600" b="0" i="0" u="none" strike="noStrike" kern="1200" cap="none" spc="0" normalizeH="0" baseline="0" noProof="0">
                <a:ln>
                  <a:noFill/>
                </a:ln>
                <a:solidFill>
                  <a:srgbClr val="003399"/>
                </a:solidFill>
                <a:effectLst/>
                <a:uLnTx/>
                <a:uFillTx/>
                <a:latin typeface="+mj-lt"/>
                <a:ea typeface="Trebuchet MS" pitchFamily="34" charset="0"/>
                <a:cs typeface="Arial" charset="0"/>
              </a:rPr>
              <a:t>Adresarea unui set de întrebări detaliate privind sarcinile asociate categoriei postului, </a:t>
            </a:r>
            <a:r>
              <a:rPr kumimoji="0" lang="es-ES" sz="1600" b="0" i="0" u="none" strike="noStrike" kern="1200" cap="none" spc="0" normalizeH="0" baseline="0" noProof="0">
                <a:ln>
                  <a:noFill/>
                </a:ln>
                <a:solidFill>
                  <a:srgbClr val="003399"/>
                </a:solidFill>
                <a:effectLst/>
                <a:uLnTx/>
                <a:uFillTx/>
                <a:latin typeface="+mj-lt"/>
                <a:ea typeface="Trebuchet MS" pitchFamily="34" charset="0"/>
                <a:cs typeface="Arial" charset="0"/>
              </a:rPr>
              <a:t>	</a:t>
            </a:r>
            <a:r>
              <a:rPr kumimoji="0" lang="ro-RO" sz="1600" b="0" i="0" u="none" strike="noStrike" kern="1200" cap="none" spc="0" normalizeH="0" baseline="0" noProof="0">
                <a:ln>
                  <a:noFill/>
                </a:ln>
                <a:solidFill>
                  <a:srgbClr val="003399"/>
                </a:solidFill>
                <a:effectLst/>
                <a:uLnTx/>
                <a:uFillTx/>
                <a:latin typeface="+mj-lt"/>
                <a:ea typeface="Trebuchet MS" pitchFamily="34" charset="0"/>
                <a:cs typeface="Arial" charset="0"/>
              </a:rPr>
              <a:t>inclusiv privind măsurile de prevenție.</a:t>
            </a:r>
            <a:br>
              <a:rPr kumimoji="0" lang="ro-RO" sz="1600" b="0" i="0" u="none" strike="noStrike" kern="1200" cap="none" spc="0" normalizeH="0" baseline="0" noProof="0">
                <a:ln>
                  <a:noFill/>
                </a:ln>
                <a:solidFill>
                  <a:srgbClr val="003399"/>
                </a:solidFill>
                <a:effectLst/>
                <a:uLnTx/>
                <a:uFillTx/>
                <a:latin typeface="+mj-lt"/>
                <a:ea typeface="Trebuchet MS" pitchFamily="34" charset="0"/>
                <a:cs typeface="Arial" charset="0"/>
              </a:rPr>
            </a:br>
            <a:r>
              <a:rPr kumimoji="0" lang="es-ES" sz="1600" b="0" i="0" u="none" strike="noStrike" kern="1200" cap="none" spc="0" normalizeH="0" baseline="0" noProof="0">
                <a:ln>
                  <a:noFill/>
                </a:ln>
                <a:solidFill>
                  <a:srgbClr val="003399"/>
                </a:solidFill>
                <a:effectLst/>
                <a:uLnTx/>
                <a:uFillTx/>
                <a:latin typeface="+mj-lt"/>
                <a:ea typeface="Trebuchet MS" pitchFamily="34" charset="0"/>
                <a:cs typeface="Arial" charset="0"/>
              </a:rPr>
              <a:t>3.	</a:t>
            </a:r>
            <a:r>
              <a:rPr kumimoji="0" lang="ro-RO" sz="1600" b="0" i="0" u="none" strike="noStrike" kern="1200" cap="none" spc="0" normalizeH="0" baseline="0" noProof="0">
                <a:ln>
                  <a:noFill/>
                </a:ln>
                <a:solidFill>
                  <a:srgbClr val="003399"/>
                </a:solidFill>
                <a:effectLst/>
                <a:uLnTx/>
                <a:uFillTx/>
                <a:latin typeface="+mj-lt"/>
                <a:ea typeface="Trebuchet MS" pitchFamily="34" charset="0"/>
                <a:cs typeface="Arial" charset="0"/>
              </a:rPr>
              <a:t>Evaluarea automată a expunerii la riscurile selectate pentru fiecare respondent.</a:t>
            </a:r>
            <a:endParaRPr kumimoji="0" lang="ro-RO" sz="1600" b="0" i="0" u="none" strike="noStrike" kern="1200" cap="none" spc="0" normalizeH="0" baseline="0" noProof="0" dirty="0">
              <a:ln>
                <a:noFill/>
              </a:ln>
              <a:solidFill>
                <a:srgbClr val="003399"/>
              </a:solidFill>
              <a:effectLst/>
              <a:uLnTx/>
              <a:uFillTx/>
              <a:latin typeface="+mj-lt"/>
              <a:ea typeface="Trebuchet MS" pitchFamily="34" charset="0"/>
              <a:cs typeface="Arial"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descr="Cancer risk factors covered in WES"/>
          <p:cNvSpPr>
            <a:spLocks noGrp="1"/>
          </p:cNvSpPr>
          <p:nvPr>
            <p:ph type="title"/>
          </p:nvPr>
        </p:nvSpPr>
        <p:spPr>
          <a:xfrm>
            <a:off x="449263" y="142875"/>
            <a:ext cx="7561262" cy="366713"/>
          </a:xfrm>
        </p:spPr>
        <p:txBody>
          <a:bodyPr/>
          <a:lstStyle/>
          <a:p>
            <a:pPr eaLnBrk="1" hangingPunct="1"/>
            <a:r>
              <a:rPr lang="ro-RO" sz="2000">
                <a:cs typeface="Trebuchet MS" pitchFamily="34" charset="0"/>
              </a:rPr>
              <a:t>Factorii de risc de cancer vizați în sondaj</a:t>
            </a:r>
          </a:p>
        </p:txBody>
      </p:sp>
      <p:sp>
        <p:nvSpPr>
          <p:cNvPr id="40962" name="Content Placeholder 2"/>
          <p:cNvSpPr>
            <a:spLocks noGrp="1"/>
          </p:cNvSpPr>
          <p:nvPr>
            <p:ph sz="half" idx="1"/>
          </p:nvPr>
        </p:nvSpPr>
        <p:spPr>
          <a:xfrm>
            <a:off x="253823" y="671513"/>
            <a:ext cx="2466975" cy="3824287"/>
          </a:xfrm>
        </p:spPr>
        <p:txBody>
          <a:bodyPr/>
          <a:lstStyle/>
          <a:p>
            <a:pPr marL="0" indent="0" eaLnBrk="1" hangingPunct="1">
              <a:buFont typeface="Wingdings" pitchFamily="2" charset="2"/>
              <a:buNone/>
            </a:pPr>
            <a:r>
              <a:rPr lang="ro-RO" sz="1600" b="0">
                <a:solidFill>
                  <a:srgbClr val="003399"/>
                </a:solidFill>
              </a:rPr>
              <a:t>Expunerea la factori de risc fizic, chimic sau biologic poate fi evaluată în OccIDEAS.</a:t>
            </a:r>
          </a:p>
          <a:p>
            <a:pPr marL="0" indent="0" eaLnBrk="1" hangingPunct="1">
              <a:buFont typeface="Wingdings" pitchFamily="2" charset="2"/>
              <a:buNone/>
            </a:pPr>
            <a:br>
              <a:rPr lang="ro-RO" sz="1600" b="0">
                <a:solidFill>
                  <a:srgbClr val="003399"/>
                </a:solidFill>
              </a:rPr>
            </a:br>
            <a:r>
              <a:rPr lang="ro-RO" sz="1600" b="0">
                <a:solidFill>
                  <a:srgbClr val="003399"/>
                </a:solidFill>
              </a:rPr>
              <a:t>Sondajul vizează expunerea </a:t>
            </a:r>
            <a:r>
              <a:rPr lang="ro-RO" sz="1600">
                <a:solidFill>
                  <a:srgbClr val="003399"/>
                </a:solidFill>
              </a:rPr>
              <a:t>la factori de risc chimic</a:t>
            </a:r>
            <a:r>
              <a:rPr lang="ro-RO" sz="1600" b="0">
                <a:solidFill>
                  <a:srgbClr val="003399"/>
                </a:solidFill>
              </a:rPr>
              <a:t> (inclusiv substanțe și amestecuri generate de procese), </a:t>
            </a:r>
            <a:br>
              <a:rPr lang="ro-RO" sz="1600" b="0">
                <a:solidFill>
                  <a:srgbClr val="003399"/>
                </a:solidFill>
              </a:rPr>
            </a:br>
            <a:r>
              <a:rPr lang="ro-RO" sz="1600">
                <a:solidFill>
                  <a:srgbClr val="003399"/>
                </a:solidFill>
              </a:rPr>
              <a:t>precum și expunerea la factori de risc fizic </a:t>
            </a:r>
            <a:r>
              <a:rPr lang="ro-RO" sz="1600" b="0">
                <a:solidFill>
                  <a:srgbClr val="003399"/>
                </a:solidFill>
              </a:rPr>
              <a:t>(diferite tipuri de radiații).</a:t>
            </a:r>
          </a:p>
        </p:txBody>
      </p:sp>
      <p:graphicFrame>
        <p:nvGraphicFramePr>
          <p:cNvPr id="6" name="Table 4" descr="Lista substanțelor chimice industriale incluse în sondaj."/>
          <p:cNvGraphicFramePr>
            <a:graphicFrameLocks noGrp="1"/>
          </p:cNvGraphicFramePr>
          <p:nvPr/>
        </p:nvGraphicFramePr>
        <p:xfrm>
          <a:off x="2916238" y="700088"/>
          <a:ext cx="2664293" cy="1996440"/>
        </p:xfrm>
        <a:graphic>
          <a:graphicData uri="http://schemas.openxmlformats.org/drawingml/2006/table">
            <a:tbl>
              <a:tblPr firstRow="1" bandRow="1">
                <a:tableStyleId>{21E4AEA4-8DFA-4A89-87EB-49C32662AFE0}</a:tableStyleId>
              </a:tblPr>
              <a:tblGrid>
                <a:gridCol w="2664293">
                  <a:extLst>
                    <a:ext uri="{9D8B030D-6E8A-4147-A177-3AD203B41FA5}">
                      <a16:colId xmlns:a16="http://schemas.microsoft.com/office/drawing/2014/main" val="20000"/>
                    </a:ext>
                  </a:extLst>
                </a:gridCol>
              </a:tblGrid>
              <a:tr h="0">
                <a:tc>
                  <a:txBody>
                    <a:bodyPr/>
                    <a:lstStyle/>
                    <a:p>
                      <a:pPr marL="0" marR="0" lvl="0" indent="0" algn="l" defTabSz="342900" rtl="0" eaLnBrk="1" fontAlgn="b" latinLnBrk="0" hangingPunct="1">
                        <a:lnSpc>
                          <a:spcPct val="100000"/>
                        </a:lnSpc>
                        <a:spcBef>
                          <a:spcPts val="0"/>
                        </a:spcBef>
                        <a:spcAft>
                          <a:spcPts val="0"/>
                        </a:spcAft>
                        <a:buClrTx/>
                        <a:buSzTx/>
                        <a:buFontTx/>
                        <a:buNone/>
                        <a:tabLst/>
                        <a:defRPr/>
                      </a:pPr>
                      <a:r>
                        <a:rPr lang="ro-RO" sz="1400" b="1" dirty="0">
                          <a:solidFill>
                            <a:schemeClr val="bg1"/>
                          </a:solidFill>
                        </a:rPr>
                        <a:t>Substanțe chimice industriale</a:t>
                      </a:r>
                    </a:p>
                  </a:txBody>
                  <a:tcPr marL="182880" marR="9525" marT="9525" marB="0" anchor="ctr">
                    <a:solidFill>
                      <a:srgbClr val="00696C"/>
                    </a:solidFill>
                  </a:tcPr>
                </a:tc>
                <a:extLst>
                  <a:ext uri="{0D108BD9-81ED-4DB2-BD59-A6C34878D82A}">
                    <a16:rowId xmlns:a16="http://schemas.microsoft.com/office/drawing/2014/main" val="10000"/>
                  </a:ext>
                </a:extLst>
              </a:tr>
              <a:tr h="139766">
                <a:tc>
                  <a:txBody>
                    <a:bodyPr/>
                    <a:lstStyle/>
                    <a:p>
                      <a:pPr marL="0" algn="l" rtl="0" eaLnBrk="1" fontAlgn="b" latinLnBrk="0" hangingPunct="1">
                        <a:spcBef>
                          <a:spcPts val="0"/>
                        </a:spcBef>
                        <a:spcAft>
                          <a:spcPts val="0"/>
                        </a:spcAft>
                      </a:pPr>
                      <a:r>
                        <a:rPr lang="ro-RO" sz="1400" b="0" u="none" strike="noStrike">
                          <a:solidFill>
                            <a:schemeClr val="tx1"/>
                          </a:solidFill>
                          <a:effectLst/>
                        </a:rPr>
                        <a:t>1,3 butadienă</a:t>
                      </a:r>
                    </a:p>
                  </a:txBody>
                  <a:tcPr marL="182880" marR="9525" marT="9525" marB="0" anchor="ctr"/>
                </a:tc>
                <a:extLst>
                  <a:ext uri="{0D108BD9-81ED-4DB2-BD59-A6C34878D82A}">
                    <a16:rowId xmlns:a16="http://schemas.microsoft.com/office/drawing/2014/main" val="10001"/>
                  </a:ext>
                </a:extLst>
              </a:tr>
              <a:tr h="139766">
                <a:tc>
                  <a:txBody>
                    <a:bodyPr/>
                    <a:lstStyle/>
                    <a:p>
                      <a:pPr marL="0" algn="l" rtl="0" eaLnBrk="1" fontAlgn="b" latinLnBrk="0" hangingPunct="1">
                        <a:spcBef>
                          <a:spcPts val="0"/>
                        </a:spcBef>
                        <a:spcAft>
                          <a:spcPts val="0"/>
                        </a:spcAft>
                      </a:pPr>
                      <a:r>
                        <a:rPr lang="ro-RO" sz="1400" b="0" u="none" strike="noStrike">
                          <a:solidFill>
                            <a:schemeClr val="tx1"/>
                          </a:solidFill>
                          <a:effectLst/>
                        </a:rPr>
                        <a:t>acrilamidă</a:t>
                      </a:r>
                    </a:p>
                  </a:txBody>
                  <a:tcPr marL="182880" marR="9525" marT="9525" marB="0" anchor="ctr"/>
                </a:tc>
                <a:extLst>
                  <a:ext uri="{0D108BD9-81ED-4DB2-BD59-A6C34878D82A}">
                    <a16:rowId xmlns:a16="http://schemas.microsoft.com/office/drawing/2014/main" val="10002"/>
                  </a:ext>
                </a:extLst>
              </a:tr>
              <a:tr h="139766">
                <a:tc>
                  <a:txBody>
                    <a:bodyPr/>
                    <a:lstStyle/>
                    <a:p>
                      <a:pPr marL="0" algn="l" rtl="0" eaLnBrk="1" fontAlgn="b" latinLnBrk="0" hangingPunct="1">
                        <a:spcBef>
                          <a:spcPts val="0"/>
                        </a:spcBef>
                        <a:spcAft>
                          <a:spcPts val="0"/>
                        </a:spcAft>
                      </a:pPr>
                      <a:r>
                        <a:rPr lang="ro-RO" sz="1400" b="0" u="none" strike="noStrike">
                          <a:solidFill>
                            <a:schemeClr val="tx1"/>
                          </a:solidFill>
                          <a:effectLst/>
                        </a:rPr>
                        <a:t>sulfat de dietil/dimetil</a:t>
                      </a:r>
                    </a:p>
                  </a:txBody>
                  <a:tcPr marL="182880" marR="9525" marT="9525" marB="0" anchor="ctr"/>
                </a:tc>
                <a:extLst>
                  <a:ext uri="{0D108BD9-81ED-4DB2-BD59-A6C34878D82A}">
                    <a16:rowId xmlns:a16="http://schemas.microsoft.com/office/drawing/2014/main" val="10003"/>
                  </a:ext>
                </a:extLst>
              </a:tr>
              <a:tr h="139766">
                <a:tc>
                  <a:txBody>
                    <a:bodyPr/>
                    <a:lstStyle/>
                    <a:p>
                      <a:pPr marL="0" algn="l" rtl="0" eaLnBrk="1" fontAlgn="b" latinLnBrk="0" hangingPunct="1">
                        <a:spcBef>
                          <a:spcPts val="0"/>
                        </a:spcBef>
                        <a:spcAft>
                          <a:spcPts val="0"/>
                        </a:spcAft>
                      </a:pPr>
                      <a:r>
                        <a:rPr lang="ro-RO" sz="1400" b="0" u="none" strike="noStrike">
                          <a:solidFill>
                            <a:schemeClr val="tx1"/>
                          </a:solidFill>
                          <a:effectLst/>
                        </a:rPr>
                        <a:t>epiclorhidrină</a:t>
                      </a:r>
                    </a:p>
                  </a:txBody>
                  <a:tcPr marL="182880" marR="9525" marT="9525" marB="0" anchor="ctr"/>
                </a:tc>
                <a:extLst>
                  <a:ext uri="{0D108BD9-81ED-4DB2-BD59-A6C34878D82A}">
                    <a16:rowId xmlns:a16="http://schemas.microsoft.com/office/drawing/2014/main" val="10004"/>
                  </a:ext>
                </a:extLst>
              </a:tr>
              <a:tr h="139766">
                <a:tc>
                  <a:txBody>
                    <a:bodyPr/>
                    <a:lstStyle/>
                    <a:p>
                      <a:pPr marL="0" algn="l" rtl="0" eaLnBrk="1" fontAlgn="b" latinLnBrk="0" hangingPunct="1">
                        <a:spcBef>
                          <a:spcPts val="0"/>
                        </a:spcBef>
                        <a:spcAft>
                          <a:spcPts val="0"/>
                        </a:spcAft>
                      </a:pPr>
                      <a:r>
                        <a:rPr lang="ro-RO" sz="1400" b="0" u="none" strike="noStrike">
                          <a:solidFill>
                            <a:schemeClr val="tx1"/>
                          </a:solidFill>
                          <a:effectLst/>
                        </a:rPr>
                        <a:t>oxid de etilenă</a:t>
                      </a:r>
                    </a:p>
                  </a:txBody>
                  <a:tcPr marL="182880" marR="9525" marT="9525" marB="0" anchor="ctr"/>
                </a:tc>
                <a:extLst>
                  <a:ext uri="{0D108BD9-81ED-4DB2-BD59-A6C34878D82A}">
                    <a16:rowId xmlns:a16="http://schemas.microsoft.com/office/drawing/2014/main" val="10005"/>
                  </a:ext>
                </a:extLst>
              </a:tr>
              <a:tr h="139766">
                <a:tc>
                  <a:txBody>
                    <a:bodyPr/>
                    <a:lstStyle/>
                    <a:p>
                      <a:pPr marL="0" algn="l" rtl="0" eaLnBrk="1" fontAlgn="b" latinLnBrk="0" hangingPunct="1">
                        <a:spcBef>
                          <a:spcPts val="0"/>
                        </a:spcBef>
                        <a:spcAft>
                          <a:spcPts val="0"/>
                        </a:spcAft>
                      </a:pPr>
                      <a:r>
                        <a:rPr lang="ro-RO" sz="1400" b="0" u="none" strike="noStrike">
                          <a:solidFill>
                            <a:schemeClr val="tx1"/>
                          </a:solidFill>
                          <a:effectLst/>
                        </a:rPr>
                        <a:t>formaldehidă</a:t>
                      </a:r>
                    </a:p>
                  </a:txBody>
                  <a:tcPr marL="182880" marR="9525" marT="9525" marB="0" anchor="ctr"/>
                </a:tc>
                <a:extLst>
                  <a:ext uri="{0D108BD9-81ED-4DB2-BD59-A6C34878D82A}">
                    <a16:rowId xmlns:a16="http://schemas.microsoft.com/office/drawing/2014/main" val="10006"/>
                  </a:ext>
                </a:extLst>
              </a:tr>
              <a:tr h="139766">
                <a:tc>
                  <a:txBody>
                    <a:bodyPr/>
                    <a:lstStyle/>
                    <a:p>
                      <a:pPr marL="0" algn="l" defTabSz="342900" rtl="0" eaLnBrk="1" fontAlgn="b" latinLnBrk="0" hangingPunct="1"/>
                      <a:r>
                        <a:rPr lang="ro-RO" sz="1400" u="none" strike="noStrike" dirty="0">
                          <a:solidFill>
                            <a:schemeClr val="tx1"/>
                          </a:solidFill>
                          <a:effectLst/>
                        </a:rPr>
                        <a:t>orto-toluidină</a:t>
                      </a:r>
                    </a:p>
                  </a:txBody>
                  <a:tcPr marL="182880" marR="9525" marT="9525" marB="0" anchor="ctr"/>
                </a:tc>
                <a:extLst>
                  <a:ext uri="{0D108BD9-81ED-4DB2-BD59-A6C34878D82A}">
                    <a16:rowId xmlns:a16="http://schemas.microsoft.com/office/drawing/2014/main" val="10007"/>
                  </a:ext>
                </a:extLst>
              </a:tr>
            </a:tbl>
          </a:graphicData>
        </a:graphic>
      </p:graphicFrame>
      <p:graphicFrame>
        <p:nvGraphicFramePr>
          <p:cNvPr id="15" name="Table 4" descr="Lista pulberilor și fibrelor anorganice incluse în sondaj."/>
          <p:cNvGraphicFramePr>
            <a:graphicFrameLocks noGrp="1"/>
          </p:cNvGraphicFramePr>
          <p:nvPr>
            <p:extLst>
              <p:ext uri="{D42A27DB-BD31-4B8C-83A1-F6EECF244321}">
                <p14:modId xmlns:p14="http://schemas.microsoft.com/office/powerpoint/2010/main" val="4232798732"/>
              </p:ext>
            </p:extLst>
          </p:nvPr>
        </p:nvGraphicFramePr>
        <p:xfrm>
          <a:off x="2916238" y="2695753"/>
          <a:ext cx="2664295" cy="668655"/>
        </p:xfrm>
        <a:graphic>
          <a:graphicData uri="http://schemas.openxmlformats.org/drawingml/2006/table">
            <a:tbl>
              <a:tblPr firstRow="1" bandRow="1">
                <a:tableStyleId>{21E4AEA4-8DFA-4A89-87EB-49C32662AFE0}</a:tableStyleId>
              </a:tblPr>
              <a:tblGrid>
                <a:gridCol w="2664295">
                  <a:extLst>
                    <a:ext uri="{9D8B030D-6E8A-4147-A177-3AD203B41FA5}">
                      <a16:colId xmlns:a16="http://schemas.microsoft.com/office/drawing/2014/main" val="20000"/>
                    </a:ext>
                  </a:extLst>
                </a:gridCol>
              </a:tblGrid>
              <a:tr h="139766">
                <a:tc>
                  <a:txBody>
                    <a:bodyPr/>
                    <a:lstStyle/>
                    <a:p>
                      <a:pPr marL="0" algn="l" defTabSz="342900" rtl="0" eaLnBrk="1" fontAlgn="b" latinLnBrk="0" hangingPunct="1"/>
                      <a:r>
                        <a:rPr lang="ro-RO" sz="1400" b="1" u="none" strike="noStrike">
                          <a:solidFill>
                            <a:schemeClr val="bg1"/>
                          </a:solidFill>
                          <a:effectLst/>
                        </a:rPr>
                        <a:t>Pulberi/fibre anorganice</a:t>
                      </a:r>
                    </a:p>
                  </a:txBody>
                  <a:tcPr marL="182880" marR="9525" marT="9525" marB="0" anchor="ctr">
                    <a:solidFill>
                      <a:srgbClr val="00696C"/>
                    </a:solidFill>
                  </a:tcPr>
                </a:tc>
                <a:extLst>
                  <a:ext uri="{0D108BD9-81ED-4DB2-BD59-A6C34878D82A}">
                    <a16:rowId xmlns:a16="http://schemas.microsoft.com/office/drawing/2014/main" val="10000"/>
                  </a:ext>
                </a:extLst>
              </a:tr>
              <a:tr h="139766">
                <a:tc>
                  <a:txBody>
                    <a:bodyPr/>
                    <a:lstStyle/>
                    <a:p>
                      <a:pPr marL="0" algn="l" defTabSz="342900" rtl="0" eaLnBrk="1" fontAlgn="b" latinLnBrk="0" hangingPunct="1"/>
                      <a:r>
                        <a:rPr lang="ro-RO" sz="1400" u="none" strike="noStrike" dirty="0">
                          <a:solidFill>
                            <a:schemeClr val="tx1"/>
                          </a:solidFill>
                          <a:effectLst/>
                        </a:rPr>
                        <a:t>azbest</a:t>
                      </a:r>
                    </a:p>
                  </a:txBody>
                  <a:tcPr marL="182880" marR="9525" marT="9525" marB="0" anchor="ctr"/>
                </a:tc>
                <a:extLst>
                  <a:ext uri="{0D108BD9-81ED-4DB2-BD59-A6C34878D82A}">
                    <a16:rowId xmlns:a16="http://schemas.microsoft.com/office/drawing/2014/main" val="10001"/>
                  </a:ext>
                </a:extLst>
              </a:tr>
              <a:tr h="139766">
                <a:tc>
                  <a:txBody>
                    <a:bodyPr/>
                    <a:lstStyle/>
                    <a:p>
                      <a:pPr marL="0" algn="l" defTabSz="342900" rtl="0" eaLnBrk="1" fontAlgn="b" latinLnBrk="0" hangingPunct="1"/>
                      <a:r>
                        <a:rPr lang="ro-RO" sz="1400" u="none" strike="noStrike" dirty="0">
                          <a:solidFill>
                            <a:schemeClr val="tx1"/>
                          </a:solidFill>
                          <a:effectLst/>
                        </a:rPr>
                        <a:t>silice cristalină respirabilă</a:t>
                      </a:r>
                    </a:p>
                  </a:txBody>
                  <a:tcPr marL="182880" marR="9525" marT="9525" marB="0" anchor="ctr"/>
                </a:tc>
                <a:extLst>
                  <a:ext uri="{0D108BD9-81ED-4DB2-BD59-A6C34878D82A}">
                    <a16:rowId xmlns:a16="http://schemas.microsoft.com/office/drawing/2014/main" val="10002"/>
                  </a:ext>
                </a:extLst>
              </a:tr>
            </a:tbl>
          </a:graphicData>
        </a:graphic>
      </p:graphicFrame>
      <p:graphicFrame>
        <p:nvGraphicFramePr>
          <p:cNvPr id="16" name="Table 4" descr="Lista pulberilor organice incluse în sondaj."/>
          <p:cNvGraphicFramePr>
            <a:graphicFrameLocks noGrp="1"/>
          </p:cNvGraphicFramePr>
          <p:nvPr>
            <p:extLst>
              <p:ext uri="{D42A27DB-BD31-4B8C-83A1-F6EECF244321}">
                <p14:modId xmlns:p14="http://schemas.microsoft.com/office/powerpoint/2010/main" val="4005981627"/>
              </p:ext>
            </p:extLst>
          </p:nvPr>
        </p:nvGraphicFramePr>
        <p:xfrm>
          <a:off x="2916238" y="3394253"/>
          <a:ext cx="2664293" cy="668655"/>
        </p:xfrm>
        <a:graphic>
          <a:graphicData uri="http://schemas.openxmlformats.org/drawingml/2006/table">
            <a:tbl>
              <a:tblPr firstRow="1" bandRow="1">
                <a:tableStyleId>{21E4AEA4-8DFA-4A89-87EB-49C32662AFE0}</a:tableStyleId>
              </a:tblPr>
              <a:tblGrid>
                <a:gridCol w="2664293">
                  <a:extLst>
                    <a:ext uri="{9D8B030D-6E8A-4147-A177-3AD203B41FA5}">
                      <a16:colId xmlns:a16="http://schemas.microsoft.com/office/drawing/2014/main" val="20000"/>
                    </a:ext>
                  </a:extLst>
                </a:gridCol>
              </a:tblGrid>
              <a:tr h="139766">
                <a:tc>
                  <a:txBody>
                    <a:bodyPr/>
                    <a:lstStyle/>
                    <a:p>
                      <a:pPr marL="0" algn="l" defTabSz="342900" rtl="0" eaLnBrk="1" fontAlgn="b" latinLnBrk="0" hangingPunct="1"/>
                      <a:r>
                        <a:rPr lang="ro-RO" sz="1400" b="1" u="none" strike="noStrike">
                          <a:solidFill>
                            <a:schemeClr val="bg1"/>
                          </a:solidFill>
                          <a:effectLst/>
                        </a:rPr>
                        <a:t>Pulberi organice </a:t>
                      </a:r>
                    </a:p>
                  </a:txBody>
                  <a:tcPr marL="182880" marR="9525" marT="9525" marB="0" anchor="ctr">
                    <a:solidFill>
                      <a:srgbClr val="00696C"/>
                    </a:solidFill>
                  </a:tcPr>
                </a:tc>
                <a:extLst>
                  <a:ext uri="{0D108BD9-81ED-4DB2-BD59-A6C34878D82A}">
                    <a16:rowId xmlns:a16="http://schemas.microsoft.com/office/drawing/2014/main" val="10000"/>
                  </a:ext>
                </a:extLst>
              </a:tr>
              <a:tr h="139766">
                <a:tc>
                  <a:txBody>
                    <a:bodyPr/>
                    <a:lstStyle/>
                    <a:p>
                      <a:pPr marL="0" algn="l" defTabSz="342900" rtl="0" eaLnBrk="1" fontAlgn="b" latinLnBrk="0" hangingPunct="1"/>
                      <a:r>
                        <a:rPr lang="ro-RO" sz="1400" u="none" strike="noStrike" dirty="0">
                          <a:solidFill>
                            <a:schemeClr val="tx1"/>
                          </a:solidFill>
                          <a:effectLst/>
                        </a:rPr>
                        <a:t>pulbere de piele</a:t>
                      </a:r>
                    </a:p>
                  </a:txBody>
                  <a:tcPr marL="182880" marR="9525" marT="9525" marB="0" anchor="ctr"/>
                </a:tc>
                <a:extLst>
                  <a:ext uri="{0D108BD9-81ED-4DB2-BD59-A6C34878D82A}">
                    <a16:rowId xmlns:a16="http://schemas.microsoft.com/office/drawing/2014/main" val="10001"/>
                  </a:ext>
                </a:extLst>
              </a:tr>
              <a:tr h="139766">
                <a:tc>
                  <a:txBody>
                    <a:bodyPr/>
                    <a:lstStyle/>
                    <a:p>
                      <a:pPr marL="0" algn="l" defTabSz="342900" rtl="0" eaLnBrk="1" fontAlgn="b" latinLnBrk="0" hangingPunct="1"/>
                      <a:r>
                        <a:rPr lang="ro-RO" sz="1400" u="none" strike="noStrike" dirty="0">
                          <a:solidFill>
                            <a:schemeClr val="tx1"/>
                          </a:solidFill>
                          <a:effectLst/>
                        </a:rPr>
                        <a:t>pulbere de lemn</a:t>
                      </a:r>
                    </a:p>
                  </a:txBody>
                  <a:tcPr marL="182880" marR="9525" marT="9525" marB="0" anchor="ctr"/>
                </a:tc>
                <a:extLst>
                  <a:ext uri="{0D108BD9-81ED-4DB2-BD59-A6C34878D82A}">
                    <a16:rowId xmlns:a16="http://schemas.microsoft.com/office/drawing/2014/main" val="10002"/>
                  </a:ext>
                </a:extLst>
              </a:tr>
            </a:tbl>
          </a:graphicData>
        </a:graphic>
      </p:graphicFrame>
      <p:graphicFrame>
        <p:nvGraphicFramePr>
          <p:cNvPr id="9" name="Table 4" descr="Lista metalelor incluse în sondaj."/>
          <p:cNvGraphicFramePr>
            <a:graphicFrameLocks noGrp="1"/>
          </p:cNvGraphicFramePr>
          <p:nvPr>
            <p:extLst>
              <p:ext uri="{D42A27DB-BD31-4B8C-83A1-F6EECF244321}">
                <p14:modId xmlns:p14="http://schemas.microsoft.com/office/powerpoint/2010/main" val="725752564"/>
              </p:ext>
            </p:extLst>
          </p:nvPr>
        </p:nvGraphicFramePr>
        <p:xfrm>
          <a:off x="5651500" y="708218"/>
          <a:ext cx="3148552" cy="1563054"/>
        </p:xfrm>
        <a:graphic>
          <a:graphicData uri="http://schemas.openxmlformats.org/drawingml/2006/table">
            <a:tbl>
              <a:tblPr firstRow="1"/>
              <a:tblGrid>
                <a:gridCol w="3148552">
                  <a:extLst>
                    <a:ext uri="{9D8B030D-6E8A-4147-A177-3AD203B41FA5}">
                      <a16:colId xmlns:a16="http://schemas.microsoft.com/office/drawing/2014/main" val="20000"/>
                    </a:ext>
                  </a:extLst>
                </a:gridCol>
              </a:tblGrid>
              <a:tr h="222250">
                <a:tc>
                  <a:txBody>
                    <a:bodyPr/>
                    <a:lstStyle/>
                    <a:p>
                      <a:pPr marL="0" marR="0" lvl="0" indent="0" algn="l" defTabSz="342900" rtl="0" eaLnBrk="1" fontAlgn="b" latinLnBrk="0" hangingPunct="1">
                        <a:lnSpc>
                          <a:spcPct val="100000"/>
                        </a:lnSpc>
                        <a:spcBef>
                          <a:spcPct val="0"/>
                        </a:spcBef>
                        <a:spcAft>
                          <a:spcPct val="0"/>
                        </a:spcAft>
                        <a:buClrTx/>
                        <a:buSzTx/>
                        <a:buFontTx/>
                        <a:buNone/>
                        <a:tabLst/>
                      </a:pPr>
                      <a:r>
                        <a:rPr kumimoji="0" lang="ro-RO" sz="1400" b="1" i="0" u="none" strike="noStrike" cap="none" normalizeH="0" baseline="0">
                          <a:ln>
                            <a:noFill/>
                          </a:ln>
                          <a:solidFill>
                            <a:schemeClr val="bg1"/>
                          </a:solidFill>
                          <a:effectLst/>
                          <a:latin typeface="Arial" charset="0"/>
                          <a:cs typeface="Arial" charset="0"/>
                        </a:rPr>
                        <a:t>Metale</a:t>
                      </a:r>
                    </a:p>
                  </a:txBody>
                  <a:tcPr marL="18288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0696C"/>
                    </a:solidFill>
                  </a:tcPr>
                </a:tc>
                <a:extLst>
                  <a:ext uri="{0D108BD9-81ED-4DB2-BD59-A6C34878D82A}">
                    <a16:rowId xmlns:a16="http://schemas.microsoft.com/office/drawing/2014/main" val="10000"/>
                  </a:ext>
                </a:extLst>
              </a:tr>
              <a:tr h="223838">
                <a:tc>
                  <a:txBody>
                    <a:bodyPr/>
                    <a:lstStyle/>
                    <a:p>
                      <a:pPr marL="0" marR="0" lvl="0" indent="0" algn="l" defTabSz="342900" rtl="0" eaLnBrk="1" fontAlgn="b" latinLnBrk="0" hangingPunct="1">
                        <a:lnSpc>
                          <a:spcPct val="100000"/>
                        </a:lnSpc>
                        <a:spcBef>
                          <a:spcPct val="0"/>
                        </a:spcBef>
                        <a:spcAft>
                          <a:spcPct val="0"/>
                        </a:spcAft>
                        <a:buClrTx/>
                        <a:buSzTx/>
                        <a:buFontTx/>
                        <a:buNone/>
                        <a:tabLst/>
                      </a:pPr>
                      <a:r>
                        <a:rPr kumimoji="0" lang="ro-RO" sz="1400" b="0" i="0" u="none" strike="noStrike" cap="none" normalizeH="0" baseline="0">
                          <a:ln>
                            <a:noFill/>
                          </a:ln>
                          <a:solidFill>
                            <a:schemeClr val="tx1"/>
                          </a:solidFill>
                          <a:effectLst/>
                          <a:latin typeface="Arial" charset="0"/>
                          <a:cs typeface="Arial" charset="0"/>
                        </a:rPr>
                        <a:t>arsen</a:t>
                      </a:r>
                    </a:p>
                  </a:txBody>
                  <a:tcPr marL="182880" marR="952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BE0CB"/>
                    </a:solidFill>
                  </a:tcPr>
                </a:tc>
                <a:extLst>
                  <a:ext uri="{0D108BD9-81ED-4DB2-BD59-A6C34878D82A}">
                    <a16:rowId xmlns:a16="http://schemas.microsoft.com/office/drawing/2014/main" val="10001"/>
                  </a:ext>
                </a:extLst>
              </a:tr>
              <a:tr h="139700">
                <a:tc>
                  <a:txBody>
                    <a:bodyPr/>
                    <a:lstStyle/>
                    <a:p>
                      <a:pPr marL="0" marR="0" lvl="0" indent="0" algn="l" defTabSz="342900" rtl="0" eaLnBrk="1" fontAlgn="b" latinLnBrk="0" hangingPunct="1">
                        <a:lnSpc>
                          <a:spcPct val="100000"/>
                        </a:lnSpc>
                        <a:spcBef>
                          <a:spcPct val="0"/>
                        </a:spcBef>
                        <a:spcAft>
                          <a:spcPct val="0"/>
                        </a:spcAft>
                        <a:buClrTx/>
                        <a:buSzTx/>
                        <a:buFontTx/>
                        <a:buNone/>
                        <a:tabLst/>
                      </a:pPr>
                      <a:r>
                        <a:rPr kumimoji="0" lang="ro-RO" sz="1400" b="0" i="0" u="none" strike="noStrike" cap="none" normalizeH="0" baseline="0">
                          <a:ln>
                            <a:noFill/>
                          </a:ln>
                          <a:solidFill>
                            <a:schemeClr val="tx1"/>
                          </a:solidFill>
                          <a:effectLst/>
                          <a:latin typeface="Arial" charset="0"/>
                          <a:cs typeface="Arial" charset="0"/>
                        </a:rPr>
                        <a:t>cadmiu </a:t>
                      </a:r>
                    </a:p>
                  </a:txBody>
                  <a:tcPr marL="182880" marR="952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DF0E7"/>
                    </a:solidFill>
                  </a:tcPr>
                </a:tc>
                <a:extLst>
                  <a:ext uri="{0D108BD9-81ED-4DB2-BD59-A6C34878D82A}">
                    <a16:rowId xmlns:a16="http://schemas.microsoft.com/office/drawing/2014/main" val="10002"/>
                  </a:ext>
                </a:extLst>
              </a:tr>
              <a:tr h="223838">
                <a:tc>
                  <a:txBody>
                    <a:bodyPr/>
                    <a:lstStyle/>
                    <a:p>
                      <a:pPr marL="0" marR="0" lvl="0" indent="0" algn="l" defTabSz="342900" rtl="0" eaLnBrk="1" fontAlgn="b" latinLnBrk="0" hangingPunct="1">
                        <a:lnSpc>
                          <a:spcPct val="100000"/>
                        </a:lnSpc>
                        <a:spcBef>
                          <a:spcPct val="0"/>
                        </a:spcBef>
                        <a:spcAft>
                          <a:spcPct val="0"/>
                        </a:spcAft>
                        <a:buClrTx/>
                        <a:buSzTx/>
                        <a:buFontTx/>
                        <a:buNone/>
                        <a:tabLst/>
                      </a:pPr>
                      <a:r>
                        <a:rPr kumimoji="0" lang="ro-RO" sz="1400" b="0" i="0" u="none" strike="noStrike" cap="none" normalizeH="0" baseline="0" dirty="0">
                          <a:ln>
                            <a:noFill/>
                          </a:ln>
                          <a:solidFill>
                            <a:schemeClr val="tx1"/>
                          </a:solidFill>
                          <a:effectLst/>
                          <a:latin typeface="Arial" charset="0"/>
                          <a:cs typeface="Arial" charset="0"/>
                        </a:rPr>
                        <a:t>crom (VI)</a:t>
                      </a:r>
                    </a:p>
                  </a:txBody>
                  <a:tcPr marL="182880" marR="952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BE0CB"/>
                    </a:solidFill>
                  </a:tcPr>
                </a:tc>
                <a:extLst>
                  <a:ext uri="{0D108BD9-81ED-4DB2-BD59-A6C34878D82A}">
                    <a16:rowId xmlns:a16="http://schemas.microsoft.com/office/drawing/2014/main" val="10003"/>
                  </a:ext>
                </a:extLst>
              </a:tr>
              <a:tr h="139700">
                <a:tc>
                  <a:txBody>
                    <a:bodyPr/>
                    <a:lstStyle/>
                    <a:p>
                      <a:pPr marL="0" marR="0" lvl="0" indent="0" algn="l" defTabSz="342900" rtl="0" eaLnBrk="1" fontAlgn="b" latinLnBrk="0" hangingPunct="1">
                        <a:lnSpc>
                          <a:spcPct val="100000"/>
                        </a:lnSpc>
                        <a:spcBef>
                          <a:spcPct val="0"/>
                        </a:spcBef>
                        <a:spcAft>
                          <a:spcPct val="0"/>
                        </a:spcAft>
                        <a:buClrTx/>
                        <a:buSzTx/>
                        <a:buFontTx/>
                        <a:buNone/>
                        <a:tabLst/>
                      </a:pPr>
                      <a:r>
                        <a:rPr kumimoji="0" lang="ro-RO" sz="1400" b="0" i="0" u="none" strike="noStrike" cap="none" normalizeH="0" baseline="0">
                          <a:ln>
                            <a:noFill/>
                          </a:ln>
                          <a:solidFill>
                            <a:schemeClr val="tx1"/>
                          </a:solidFill>
                          <a:effectLst/>
                          <a:latin typeface="Arial" charset="0"/>
                          <a:cs typeface="Arial" charset="0"/>
                        </a:rPr>
                        <a:t>cobalt</a:t>
                      </a:r>
                    </a:p>
                  </a:txBody>
                  <a:tcPr marL="182880" marR="952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DF0E7"/>
                    </a:solidFill>
                  </a:tcPr>
                </a:tc>
                <a:extLst>
                  <a:ext uri="{0D108BD9-81ED-4DB2-BD59-A6C34878D82A}">
                    <a16:rowId xmlns:a16="http://schemas.microsoft.com/office/drawing/2014/main" val="10004"/>
                  </a:ext>
                </a:extLst>
              </a:tr>
              <a:tr h="139700">
                <a:tc>
                  <a:txBody>
                    <a:bodyPr/>
                    <a:lstStyle/>
                    <a:p>
                      <a:pPr marL="0" marR="0" lvl="0" indent="0" algn="l" defTabSz="342900" rtl="0" eaLnBrk="1" fontAlgn="b" latinLnBrk="0" hangingPunct="1">
                        <a:lnSpc>
                          <a:spcPct val="100000"/>
                        </a:lnSpc>
                        <a:spcBef>
                          <a:spcPct val="0"/>
                        </a:spcBef>
                        <a:spcAft>
                          <a:spcPct val="0"/>
                        </a:spcAft>
                        <a:buClrTx/>
                        <a:buSzTx/>
                        <a:buFontTx/>
                        <a:buNone/>
                        <a:tabLst/>
                      </a:pPr>
                      <a:r>
                        <a:rPr kumimoji="0" lang="ro-RO" sz="1400" b="0" i="0" u="none" strike="noStrike" cap="none" normalizeH="0" baseline="0">
                          <a:ln>
                            <a:noFill/>
                          </a:ln>
                          <a:solidFill>
                            <a:schemeClr val="tx1"/>
                          </a:solidFill>
                          <a:effectLst/>
                          <a:latin typeface="Arial" charset="0"/>
                          <a:cs typeface="Arial" charset="0"/>
                        </a:rPr>
                        <a:t>plumb și compuși anorganici</a:t>
                      </a:r>
                    </a:p>
                  </a:txBody>
                  <a:tcPr marL="182880" marR="952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BE0CB"/>
                    </a:solidFill>
                  </a:tcPr>
                </a:tc>
                <a:extLst>
                  <a:ext uri="{0D108BD9-81ED-4DB2-BD59-A6C34878D82A}">
                    <a16:rowId xmlns:a16="http://schemas.microsoft.com/office/drawing/2014/main" val="10005"/>
                  </a:ext>
                </a:extLst>
              </a:tr>
              <a:tr h="223838">
                <a:tc>
                  <a:txBody>
                    <a:bodyPr/>
                    <a:lstStyle/>
                    <a:p>
                      <a:pPr marL="0" marR="0" lvl="0" indent="0" algn="l" defTabSz="342900" rtl="0" eaLnBrk="1" fontAlgn="b" latinLnBrk="0" hangingPunct="1">
                        <a:lnSpc>
                          <a:spcPct val="100000"/>
                        </a:lnSpc>
                        <a:spcBef>
                          <a:spcPct val="0"/>
                        </a:spcBef>
                        <a:spcAft>
                          <a:spcPct val="0"/>
                        </a:spcAft>
                        <a:buClrTx/>
                        <a:buSzTx/>
                        <a:buFontTx/>
                        <a:buNone/>
                        <a:tabLst/>
                      </a:pPr>
                      <a:r>
                        <a:rPr kumimoji="0" lang="ro-RO" sz="1400" b="0" i="0" u="none" strike="noStrike" cap="none" normalizeH="0" baseline="0" dirty="0">
                          <a:ln>
                            <a:noFill/>
                          </a:ln>
                          <a:solidFill>
                            <a:schemeClr val="tx1"/>
                          </a:solidFill>
                          <a:effectLst/>
                          <a:latin typeface="Arial" charset="0"/>
                          <a:cs typeface="Arial" charset="0"/>
                        </a:rPr>
                        <a:t>nichel</a:t>
                      </a:r>
                    </a:p>
                  </a:txBody>
                  <a:tcPr marL="182880" marR="952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DF0E7"/>
                    </a:solidFill>
                  </a:tcPr>
                </a:tc>
                <a:extLst>
                  <a:ext uri="{0D108BD9-81ED-4DB2-BD59-A6C34878D82A}">
                    <a16:rowId xmlns:a16="http://schemas.microsoft.com/office/drawing/2014/main" val="10006"/>
                  </a:ext>
                </a:extLst>
              </a:tr>
            </a:tbl>
          </a:graphicData>
        </a:graphic>
      </p:graphicFrame>
      <p:graphicFrame>
        <p:nvGraphicFramePr>
          <p:cNvPr id="17" name="Table 4" descr="Lista uleiurilor incluse în sondaj."/>
          <p:cNvGraphicFramePr>
            <a:graphicFrameLocks noGrp="1"/>
          </p:cNvGraphicFramePr>
          <p:nvPr>
            <p:extLst>
              <p:ext uri="{D42A27DB-BD31-4B8C-83A1-F6EECF244321}">
                <p14:modId xmlns:p14="http://schemas.microsoft.com/office/powerpoint/2010/main" val="3173790143"/>
              </p:ext>
            </p:extLst>
          </p:nvPr>
        </p:nvGraphicFramePr>
        <p:xfrm>
          <a:off x="5651500" y="2284413"/>
          <a:ext cx="3148552" cy="445770"/>
        </p:xfrm>
        <a:graphic>
          <a:graphicData uri="http://schemas.openxmlformats.org/drawingml/2006/table">
            <a:tbl>
              <a:tblPr firstRow="1"/>
              <a:tblGrid>
                <a:gridCol w="3148552">
                  <a:extLst>
                    <a:ext uri="{9D8B030D-6E8A-4147-A177-3AD203B41FA5}">
                      <a16:colId xmlns:a16="http://schemas.microsoft.com/office/drawing/2014/main" val="20000"/>
                    </a:ext>
                  </a:extLst>
                </a:gridCol>
              </a:tblGrid>
              <a:tr h="206058">
                <a:tc>
                  <a:txBody>
                    <a:bodyPr/>
                    <a:lstStyle/>
                    <a:p>
                      <a:pPr marL="0" marR="0" lvl="0" indent="0" algn="l" defTabSz="342900" rtl="0" eaLnBrk="1" fontAlgn="b" latinLnBrk="0" hangingPunct="1">
                        <a:lnSpc>
                          <a:spcPct val="100000"/>
                        </a:lnSpc>
                        <a:spcBef>
                          <a:spcPct val="0"/>
                        </a:spcBef>
                        <a:spcAft>
                          <a:spcPct val="0"/>
                        </a:spcAft>
                        <a:buClrTx/>
                        <a:buSzTx/>
                        <a:buFontTx/>
                        <a:buNone/>
                        <a:tabLst/>
                      </a:pPr>
                      <a:r>
                        <a:rPr kumimoji="0" lang="ro-RO" sz="1400" b="1" i="0" u="none" strike="noStrike" cap="none" normalizeH="0" baseline="0" dirty="0">
                          <a:ln>
                            <a:noFill/>
                          </a:ln>
                          <a:solidFill>
                            <a:schemeClr val="bg1"/>
                          </a:solidFill>
                          <a:effectLst/>
                          <a:latin typeface="Arial" charset="0"/>
                          <a:cs typeface="Arial" charset="0"/>
                        </a:rPr>
                        <a:t>Uleiuri</a:t>
                      </a:r>
                    </a:p>
                  </a:txBody>
                  <a:tcPr marL="18288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0696C"/>
                    </a:solidFill>
                  </a:tcPr>
                </a:tc>
                <a:extLst>
                  <a:ext uri="{0D108BD9-81ED-4DB2-BD59-A6C34878D82A}">
                    <a16:rowId xmlns:a16="http://schemas.microsoft.com/office/drawing/2014/main" val="10000"/>
                  </a:ext>
                </a:extLst>
              </a:tr>
              <a:tr h="206058">
                <a:tc>
                  <a:txBody>
                    <a:bodyPr/>
                    <a:lstStyle/>
                    <a:p>
                      <a:pPr marL="0" marR="0" lvl="0" indent="0" algn="l" defTabSz="342900" rtl="0" eaLnBrk="1" fontAlgn="b" latinLnBrk="0" hangingPunct="1">
                        <a:lnSpc>
                          <a:spcPct val="100000"/>
                        </a:lnSpc>
                        <a:spcBef>
                          <a:spcPct val="0"/>
                        </a:spcBef>
                        <a:spcAft>
                          <a:spcPct val="0"/>
                        </a:spcAft>
                        <a:buClrTx/>
                        <a:buSzTx/>
                        <a:buFontTx/>
                        <a:buNone/>
                        <a:tabLst/>
                      </a:pPr>
                      <a:r>
                        <a:rPr kumimoji="0" lang="ro-RO" sz="1400" b="0" i="0" u="none" strike="noStrike" cap="none" normalizeH="0" baseline="0" dirty="0">
                          <a:ln>
                            <a:noFill/>
                          </a:ln>
                          <a:solidFill>
                            <a:schemeClr val="tx1"/>
                          </a:solidFill>
                          <a:effectLst/>
                          <a:latin typeface="Arial" charset="0"/>
                          <a:cs typeface="Arial" charset="0"/>
                        </a:rPr>
                        <a:t>uleiuri minerale (sub formă de ceață)</a:t>
                      </a:r>
                    </a:p>
                  </a:txBody>
                  <a:tcPr marL="18288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BE0CB"/>
                    </a:solidFill>
                  </a:tcPr>
                </a:tc>
                <a:extLst>
                  <a:ext uri="{0D108BD9-81ED-4DB2-BD59-A6C34878D82A}">
                    <a16:rowId xmlns:a16="http://schemas.microsoft.com/office/drawing/2014/main" val="10001"/>
                  </a:ext>
                </a:extLst>
              </a:tr>
            </a:tbl>
          </a:graphicData>
        </a:graphic>
      </p:graphicFrame>
      <p:graphicFrame>
        <p:nvGraphicFramePr>
          <p:cNvPr id="18" name="Table 4" descr="Lista produselor de ardere incluse în sondaj."/>
          <p:cNvGraphicFramePr>
            <a:graphicFrameLocks noGrp="1"/>
          </p:cNvGraphicFramePr>
          <p:nvPr>
            <p:extLst>
              <p:ext uri="{D42A27DB-BD31-4B8C-83A1-F6EECF244321}">
                <p14:modId xmlns:p14="http://schemas.microsoft.com/office/powerpoint/2010/main" val="4107346154"/>
              </p:ext>
            </p:extLst>
          </p:nvPr>
        </p:nvGraphicFramePr>
        <p:xfrm>
          <a:off x="5651500" y="2732449"/>
          <a:ext cx="3148552" cy="659448"/>
        </p:xfrm>
        <a:graphic>
          <a:graphicData uri="http://schemas.openxmlformats.org/drawingml/2006/table">
            <a:tbl>
              <a:tblPr firstRow="1"/>
              <a:tblGrid>
                <a:gridCol w="3148552">
                  <a:extLst>
                    <a:ext uri="{9D8B030D-6E8A-4147-A177-3AD203B41FA5}">
                      <a16:colId xmlns:a16="http://schemas.microsoft.com/office/drawing/2014/main" val="20000"/>
                    </a:ext>
                  </a:extLst>
                </a:gridCol>
              </a:tblGrid>
              <a:tr h="160338">
                <a:tc>
                  <a:txBody>
                    <a:bodyPr/>
                    <a:lstStyle/>
                    <a:p>
                      <a:pPr marL="0" marR="0" lvl="0" indent="0" algn="l" defTabSz="342900" rtl="0" eaLnBrk="1" fontAlgn="b" latinLnBrk="0" hangingPunct="1">
                        <a:lnSpc>
                          <a:spcPct val="100000"/>
                        </a:lnSpc>
                        <a:spcBef>
                          <a:spcPct val="0"/>
                        </a:spcBef>
                        <a:spcAft>
                          <a:spcPct val="0"/>
                        </a:spcAft>
                        <a:buClrTx/>
                        <a:buSzTx/>
                        <a:buFontTx/>
                        <a:buNone/>
                        <a:tabLst/>
                      </a:pPr>
                      <a:r>
                        <a:rPr kumimoji="0" lang="ro-RO" sz="1400" b="1" i="0" u="none" strike="noStrike" cap="none" normalizeH="0" baseline="0" dirty="0">
                          <a:ln>
                            <a:noFill/>
                          </a:ln>
                          <a:solidFill>
                            <a:schemeClr val="bg1"/>
                          </a:solidFill>
                          <a:effectLst/>
                          <a:latin typeface="Arial" charset="0"/>
                          <a:cs typeface="Arial" charset="0"/>
                        </a:rPr>
                        <a:t>Produși de combustie</a:t>
                      </a:r>
                    </a:p>
                  </a:txBody>
                  <a:tcPr marL="18288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0696C"/>
                    </a:solidFill>
                  </a:tcPr>
                </a:tc>
                <a:extLst>
                  <a:ext uri="{0D108BD9-81ED-4DB2-BD59-A6C34878D82A}">
                    <a16:rowId xmlns:a16="http://schemas.microsoft.com/office/drawing/2014/main" val="10000"/>
                  </a:ext>
                </a:extLst>
              </a:tr>
              <a:tr h="4365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ro-RO" sz="1200" b="0" i="0" u="none" strike="noStrike" cap="none" normalizeH="0" baseline="0" dirty="0">
                          <a:ln>
                            <a:noFill/>
                          </a:ln>
                          <a:solidFill>
                            <a:schemeClr val="tx1"/>
                          </a:solidFill>
                          <a:effectLst/>
                          <a:latin typeface="Arial" charset="0"/>
                          <a:cs typeface="Arial" charset="0"/>
                        </a:rPr>
                        <a:t>emisii de gaze de eșapament ale motoarelo</a:t>
                      </a:r>
                      <a:r>
                        <a:rPr kumimoji="0" lang="es-ES" sz="1200" b="0" i="0" u="none" strike="noStrike" cap="none" normalizeH="0" baseline="0" dirty="0">
                          <a:ln>
                            <a:noFill/>
                          </a:ln>
                          <a:solidFill>
                            <a:schemeClr val="tx1"/>
                          </a:solidFill>
                          <a:effectLst/>
                          <a:latin typeface="Arial" charset="0"/>
                          <a:cs typeface="Arial" charset="0"/>
                        </a:rPr>
                        <a:t>e</a:t>
                      </a:r>
                      <a:r>
                        <a:rPr kumimoji="0" lang="ro-RO" sz="1200" b="0" i="0" u="none" strike="noStrike" cap="none" normalizeH="0" baseline="0" dirty="0">
                          <a:ln>
                            <a:noFill/>
                          </a:ln>
                          <a:solidFill>
                            <a:schemeClr val="tx1"/>
                          </a:solidFill>
                          <a:effectLst/>
                          <a:latin typeface="Arial" charset="0"/>
                          <a:cs typeface="Arial" charset="0"/>
                        </a:rPr>
                        <a:t>r diesel</a:t>
                      </a:r>
                    </a:p>
                  </a:txBody>
                  <a:tcPr marL="182880"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BE0CB"/>
                    </a:solidFill>
                  </a:tcPr>
                </a:tc>
                <a:extLst>
                  <a:ext uri="{0D108BD9-81ED-4DB2-BD59-A6C34878D82A}">
                    <a16:rowId xmlns:a16="http://schemas.microsoft.com/office/drawing/2014/main" val="10001"/>
                  </a:ext>
                </a:extLst>
              </a:tr>
            </a:tbl>
          </a:graphicData>
        </a:graphic>
      </p:graphicFrame>
      <p:graphicFrame>
        <p:nvGraphicFramePr>
          <p:cNvPr id="21" name="Table 4" descr="Lista solvenților incluși în sondaj."/>
          <p:cNvGraphicFramePr>
            <a:graphicFrameLocks noGrp="1"/>
          </p:cNvGraphicFramePr>
          <p:nvPr>
            <p:extLst>
              <p:ext uri="{D42A27DB-BD31-4B8C-83A1-F6EECF244321}">
                <p14:modId xmlns:p14="http://schemas.microsoft.com/office/powerpoint/2010/main" val="510927348"/>
              </p:ext>
            </p:extLst>
          </p:nvPr>
        </p:nvGraphicFramePr>
        <p:xfrm>
          <a:off x="5651498" y="3385856"/>
          <a:ext cx="3148553" cy="668655"/>
        </p:xfrm>
        <a:graphic>
          <a:graphicData uri="http://schemas.openxmlformats.org/drawingml/2006/table">
            <a:tbl>
              <a:tblPr firstRow="1" bandRow="1">
                <a:tableStyleId>{21E4AEA4-8DFA-4A89-87EB-49C32662AFE0}</a:tableStyleId>
              </a:tblPr>
              <a:tblGrid>
                <a:gridCol w="3148553">
                  <a:extLst>
                    <a:ext uri="{9D8B030D-6E8A-4147-A177-3AD203B41FA5}">
                      <a16:colId xmlns:a16="http://schemas.microsoft.com/office/drawing/2014/main" val="20000"/>
                    </a:ext>
                  </a:extLst>
                </a:gridCol>
              </a:tblGrid>
              <a:tr h="193346">
                <a:tc>
                  <a:txBody>
                    <a:bodyPr/>
                    <a:lstStyle/>
                    <a:p>
                      <a:pPr lvl="0" algn="l" fontAlgn="b"/>
                      <a:r>
                        <a:rPr lang="ro-RO" sz="1400" b="1" u="none" strike="noStrike" dirty="0">
                          <a:solidFill>
                            <a:schemeClr val="bg1"/>
                          </a:solidFill>
                          <a:effectLst/>
                        </a:rPr>
                        <a:t>Solvenți</a:t>
                      </a:r>
                    </a:p>
                  </a:txBody>
                  <a:tcPr marL="182880" marR="9525" marT="9525" marB="0" anchor="b">
                    <a:solidFill>
                      <a:srgbClr val="00696C"/>
                    </a:solidFill>
                  </a:tcPr>
                </a:tc>
                <a:extLst>
                  <a:ext uri="{0D108BD9-81ED-4DB2-BD59-A6C34878D82A}">
                    <a16:rowId xmlns:a16="http://schemas.microsoft.com/office/drawing/2014/main" val="10000"/>
                  </a:ext>
                </a:extLst>
              </a:tr>
              <a:tr h="193346">
                <a:tc>
                  <a:txBody>
                    <a:bodyPr/>
                    <a:lstStyle/>
                    <a:p>
                      <a:pPr algn="l" fontAlgn="b"/>
                      <a:r>
                        <a:rPr lang="ro-RO" sz="1400" u="none" strike="noStrike" dirty="0">
                          <a:solidFill>
                            <a:schemeClr val="tx1"/>
                          </a:solidFill>
                          <a:effectLst/>
                        </a:rPr>
                        <a:t>benzen</a:t>
                      </a:r>
                    </a:p>
                  </a:txBody>
                  <a:tcPr marL="182880" marR="9525" marT="9525" marB="0" anchor="b"/>
                </a:tc>
                <a:extLst>
                  <a:ext uri="{0D108BD9-81ED-4DB2-BD59-A6C34878D82A}">
                    <a16:rowId xmlns:a16="http://schemas.microsoft.com/office/drawing/2014/main" val="10001"/>
                  </a:ext>
                </a:extLst>
              </a:tr>
              <a:tr h="193346">
                <a:tc>
                  <a:txBody>
                    <a:bodyPr/>
                    <a:lstStyle/>
                    <a:p>
                      <a:pPr algn="l" fontAlgn="b"/>
                      <a:r>
                        <a:rPr lang="ro-RO" sz="1400" u="none" strike="noStrike" dirty="0">
                          <a:solidFill>
                            <a:schemeClr val="tx1"/>
                          </a:solidFill>
                          <a:effectLst/>
                        </a:rPr>
                        <a:t>tricloretilenă</a:t>
                      </a:r>
                    </a:p>
                  </a:txBody>
                  <a:tcPr marL="182880" marR="9525" marT="9525" marB="0" anchor="b"/>
                </a:tc>
                <a:extLst>
                  <a:ext uri="{0D108BD9-81ED-4DB2-BD59-A6C34878D82A}">
                    <a16:rowId xmlns:a16="http://schemas.microsoft.com/office/drawing/2014/main" val="10002"/>
                  </a:ext>
                </a:extLst>
              </a:tr>
            </a:tbl>
          </a:graphicData>
        </a:graphic>
      </p:graphicFrame>
      <p:graphicFrame>
        <p:nvGraphicFramePr>
          <p:cNvPr id="22" name="Table 4" descr="Lista tipurilor de radiații incluse în sondaj"/>
          <p:cNvGraphicFramePr>
            <a:graphicFrameLocks noGrp="1"/>
          </p:cNvGraphicFramePr>
          <p:nvPr>
            <p:extLst>
              <p:ext uri="{D42A27DB-BD31-4B8C-83A1-F6EECF244321}">
                <p14:modId xmlns:p14="http://schemas.microsoft.com/office/powerpoint/2010/main" val="1943506958"/>
              </p:ext>
            </p:extLst>
          </p:nvPr>
        </p:nvGraphicFramePr>
        <p:xfrm>
          <a:off x="2916237" y="4077653"/>
          <a:ext cx="5237861" cy="891540"/>
        </p:xfrm>
        <a:graphic>
          <a:graphicData uri="http://schemas.openxmlformats.org/drawingml/2006/table">
            <a:tbl>
              <a:tblPr firstRow="1" bandRow="1">
                <a:tableStyleId>{21E4AEA4-8DFA-4A89-87EB-49C32662AFE0}</a:tableStyleId>
              </a:tblPr>
              <a:tblGrid>
                <a:gridCol w="5237861">
                  <a:extLst>
                    <a:ext uri="{9D8B030D-6E8A-4147-A177-3AD203B41FA5}">
                      <a16:colId xmlns:a16="http://schemas.microsoft.com/office/drawing/2014/main" val="20000"/>
                    </a:ext>
                  </a:extLst>
                </a:gridCol>
              </a:tblGrid>
              <a:tr h="139766">
                <a:tc>
                  <a:txBody>
                    <a:bodyPr/>
                    <a:lstStyle/>
                    <a:p>
                      <a:pPr algn="l" fontAlgn="b"/>
                      <a:r>
                        <a:rPr lang="ro-RO" sz="1400" b="1" u="none" strike="noStrike">
                          <a:solidFill>
                            <a:schemeClr val="bg1"/>
                          </a:solidFill>
                          <a:effectLst/>
                        </a:rPr>
                        <a:t>Radiații</a:t>
                      </a:r>
                    </a:p>
                  </a:txBody>
                  <a:tcPr marL="182880" marR="9525" marT="9525" marB="0" anchor="b">
                    <a:solidFill>
                      <a:srgbClr val="00696C"/>
                    </a:solidFill>
                  </a:tcPr>
                </a:tc>
                <a:extLst>
                  <a:ext uri="{0D108BD9-81ED-4DB2-BD59-A6C34878D82A}">
                    <a16:rowId xmlns:a16="http://schemas.microsoft.com/office/drawing/2014/main" val="10000"/>
                  </a:ext>
                </a:extLst>
              </a:tr>
              <a:tr h="139766">
                <a:tc>
                  <a:txBody>
                    <a:bodyPr/>
                    <a:lstStyle/>
                    <a:p>
                      <a:pPr marL="0" algn="l" defTabSz="342900" rtl="0" eaLnBrk="1" fontAlgn="b" latinLnBrk="0" hangingPunct="1"/>
                      <a:r>
                        <a:rPr lang="ro-RO" sz="1400" u="none" strike="noStrike" dirty="0">
                          <a:solidFill>
                            <a:schemeClr val="tx1"/>
                          </a:solidFill>
                          <a:effectLst/>
                        </a:rPr>
                        <a:t>radiații ionizante</a:t>
                      </a:r>
                    </a:p>
                  </a:txBody>
                  <a:tcPr marL="182880" marR="9525" marT="9525" marB="0" anchor="b"/>
                </a:tc>
                <a:extLst>
                  <a:ext uri="{0D108BD9-81ED-4DB2-BD59-A6C34878D82A}">
                    <a16:rowId xmlns:a16="http://schemas.microsoft.com/office/drawing/2014/main" val="10001"/>
                  </a:ext>
                </a:extLst>
              </a:tr>
              <a:tr h="139766">
                <a:tc>
                  <a:txBody>
                    <a:bodyPr/>
                    <a:lstStyle/>
                    <a:p>
                      <a:pPr marL="0" algn="l" defTabSz="342900" rtl="0" eaLnBrk="1" fontAlgn="b" latinLnBrk="0" hangingPunct="1"/>
                      <a:r>
                        <a:rPr lang="ro-RO" sz="1400" u="none" strike="noStrike">
                          <a:solidFill>
                            <a:schemeClr val="tx1"/>
                          </a:solidFill>
                          <a:effectLst/>
                        </a:rPr>
                        <a:t>radiații ultraviolete artificiale, inclusiv expunere oculară</a:t>
                      </a:r>
                    </a:p>
                  </a:txBody>
                  <a:tcPr marL="182880" marR="9525" marT="9525" marB="0" anchor="b"/>
                </a:tc>
                <a:extLst>
                  <a:ext uri="{0D108BD9-81ED-4DB2-BD59-A6C34878D82A}">
                    <a16:rowId xmlns:a16="http://schemas.microsoft.com/office/drawing/2014/main" val="10002"/>
                  </a:ext>
                </a:extLst>
              </a:tr>
              <a:tr h="139766">
                <a:tc>
                  <a:txBody>
                    <a:bodyPr/>
                    <a:lstStyle/>
                    <a:p>
                      <a:pPr marL="0" algn="l" defTabSz="342900" rtl="0" eaLnBrk="1" fontAlgn="b" latinLnBrk="0" hangingPunct="1"/>
                      <a:r>
                        <a:rPr lang="ro-RO" sz="1400" u="none" strike="noStrike" dirty="0">
                          <a:solidFill>
                            <a:schemeClr val="tx1"/>
                          </a:solidFill>
                          <a:effectLst/>
                        </a:rPr>
                        <a:t>radiații ultraviolete solare, inclusiv expunere oculară</a:t>
                      </a:r>
                    </a:p>
                  </a:txBody>
                  <a:tcPr marL="182880" marR="9525" marT="9525" marB="0" anchor="b"/>
                </a:tc>
                <a:extLst>
                  <a:ext uri="{0D108BD9-81ED-4DB2-BD59-A6C34878D82A}">
                    <a16:rowId xmlns:a16="http://schemas.microsoft.com/office/drawing/2014/main" val="10003"/>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p:cNvSpPr>
            <a:spLocks noGrp="1"/>
          </p:cNvSpPr>
          <p:nvPr>
            <p:ph type="title"/>
          </p:nvPr>
        </p:nvSpPr>
        <p:spPr/>
        <p:txBody>
          <a:bodyPr/>
          <a:lstStyle/>
          <a:p>
            <a:pPr eaLnBrk="1" hangingPunct="1"/>
            <a:r>
              <a:rPr lang="ro-RO" sz="2000">
                <a:cs typeface="Trebuchet MS" pitchFamily="34" charset="0"/>
              </a:rPr>
              <a:t>Date privind sondajul – trei tipuri de informații</a:t>
            </a:r>
          </a:p>
        </p:txBody>
      </p:sp>
      <p:sp>
        <p:nvSpPr>
          <p:cNvPr id="43010" name="Content Placeholder 2"/>
          <p:cNvSpPr>
            <a:spLocks noGrp="1"/>
          </p:cNvSpPr>
          <p:nvPr>
            <p:ph sz="half" idx="1"/>
          </p:nvPr>
        </p:nvSpPr>
        <p:spPr>
          <a:xfrm>
            <a:off x="449263" y="836613"/>
            <a:ext cx="8086725" cy="3644900"/>
          </a:xfrm>
        </p:spPr>
        <p:txBody>
          <a:bodyPr/>
          <a:lstStyle/>
          <a:p>
            <a:pPr marL="342900" indent="-342900" eaLnBrk="1" hangingPunct="1">
              <a:spcBef>
                <a:spcPts val="600"/>
              </a:spcBef>
              <a:buFont typeface="Arial" charset="0"/>
              <a:buAutoNum type="arabicPeriod"/>
            </a:pPr>
            <a:r>
              <a:rPr lang="ro-RO" sz="1600" dirty="0"/>
              <a:t>Variabile demografice și legate de locul de muncă </a:t>
            </a:r>
            <a:r>
              <a:rPr lang="ro-RO" sz="1600" b="0" dirty="0"/>
              <a:t>pentru fiecare respondent:</a:t>
            </a:r>
          </a:p>
          <a:p>
            <a:pPr marL="609600" lvl="1" indent="-285750" eaLnBrk="1" hangingPunct="1">
              <a:spcBef>
                <a:spcPts val="600"/>
              </a:spcBef>
              <a:buFont typeface="Wingdings" pitchFamily="2" charset="2"/>
              <a:buChar char="§"/>
            </a:pPr>
            <a:r>
              <a:rPr lang="ro-RO" sz="1600" dirty="0"/>
              <a:t>Gen, categorie de vârstă, țara</a:t>
            </a:r>
            <a:r>
              <a:rPr lang="ro-RO" sz="1600" dirty="0">
                <a:solidFill>
                  <a:srgbClr val="FF0000"/>
                </a:solidFill>
              </a:rPr>
              <a:t> </a:t>
            </a:r>
            <a:r>
              <a:rPr lang="ro-RO" sz="1600" dirty="0"/>
              <a:t>de</a:t>
            </a:r>
            <a:r>
              <a:rPr lang="ro-RO" sz="1600" dirty="0">
                <a:solidFill>
                  <a:srgbClr val="FF0000"/>
                </a:solidFill>
              </a:rPr>
              <a:t> </a:t>
            </a:r>
            <a:r>
              <a:rPr lang="ro-RO" sz="1600" dirty="0"/>
              <a:t>origine </a:t>
            </a:r>
          </a:p>
          <a:p>
            <a:pPr marL="609600" lvl="1" indent="-285750" eaLnBrk="1" hangingPunct="1">
              <a:spcBef>
                <a:spcPts val="600"/>
              </a:spcBef>
              <a:buFont typeface="Wingdings" pitchFamily="2" charset="2"/>
              <a:buChar char="§"/>
            </a:pPr>
            <a:r>
              <a:rPr lang="ro-RO" sz="1600" dirty="0"/>
              <a:t>Sector de activitate, ocupație, tipul de loc de muncă și de contract, mărimea locului de muncă, categoria profesională</a:t>
            </a:r>
          </a:p>
          <a:p>
            <a:pPr marL="342900" indent="-342900" eaLnBrk="1" hangingPunct="1">
              <a:spcBef>
                <a:spcPts val="600"/>
              </a:spcBef>
              <a:buFont typeface="Arial" charset="0"/>
              <a:buAutoNum type="arabicPeriod"/>
            </a:pPr>
            <a:r>
              <a:rPr lang="ro-RO" sz="1600" dirty="0"/>
              <a:t>Răspunsuri la seturile de întrebări</a:t>
            </a:r>
            <a:r>
              <a:rPr lang="ro-RO" sz="1600" b="0" dirty="0"/>
              <a:t>, adaptate la categoria profesională a lucrătorului definită la început</a:t>
            </a:r>
          </a:p>
          <a:p>
            <a:pPr marL="342900" indent="-342900" eaLnBrk="1" hangingPunct="1">
              <a:spcBef>
                <a:spcPts val="600"/>
              </a:spcBef>
              <a:buFont typeface="Arial" charset="0"/>
              <a:buAutoNum type="arabicPeriod"/>
            </a:pPr>
            <a:r>
              <a:rPr lang="ro-RO" sz="1600" dirty="0"/>
              <a:t>Evaluarea expunerii la 24 de factori de risc de cancer </a:t>
            </a:r>
            <a:r>
              <a:rPr lang="ro-RO" sz="1600" b="0" dirty="0"/>
              <a:t>pentru fiecare respondent:</a:t>
            </a:r>
          </a:p>
          <a:p>
            <a:pPr marL="609600" lvl="1" indent="-285750" eaLnBrk="1" hangingPunct="1">
              <a:spcBef>
                <a:spcPts val="600"/>
              </a:spcBef>
              <a:buFont typeface="Wingdings" pitchFamily="2" charset="2"/>
              <a:buChar char="§"/>
            </a:pPr>
            <a:r>
              <a:rPr lang="ro-RO" sz="1600" dirty="0"/>
              <a:t>Expunerea probabilă vs. absența expunerii (inclusiv expunerea posibilă, fără dovezi suficiente pentru a defini un nivel)</a:t>
            </a:r>
          </a:p>
          <a:p>
            <a:pPr marL="609600" lvl="1" indent="-285750" eaLnBrk="1" hangingPunct="1">
              <a:spcBef>
                <a:spcPts val="600"/>
              </a:spcBef>
              <a:buFont typeface="Wingdings" pitchFamily="2" charset="2"/>
              <a:buChar char="§"/>
            </a:pPr>
            <a:r>
              <a:rPr lang="ro-RO" sz="1600" dirty="0"/>
              <a:t>Trei niveluri: expunere probabilă mică, medie sau mare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1" name="Title 1" descr="The most common exposures in the last week"/>
          <p:cNvSpPr>
            <a:spLocks noGrp="1"/>
          </p:cNvSpPr>
          <p:nvPr>
            <p:ph type="title"/>
          </p:nvPr>
        </p:nvSpPr>
        <p:spPr/>
        <p:txBody>
          <a:bodyPr/>
          <a:lstStyle/>
          <a:p>
            <a:pPr eaLnBrk="1" hangingPunct="1"/>
            <a:r>
              <a:rPr lang="ro-RO">
                <a:cs typeface="Trebuchet MS" pitchFamily="34" charset="0"/>
              </a:rPr>
              <a:t>Cele mai frecvente expuneri în ultima săptămână</a:t>
            </a:r>
          </a:p>
        </p:txBody>
      </p:sp>
      <p:graphicFrame>
        <p:nvGraphicFramePr>
          <p:cNvPr id="4" name="Content Placeholder 5" descr="Grafic cu cele mai frecvente expuneri în ultima săptămână de lucru:&#10;Radiații UV solare 0,2 % expunere probabilă mare; 20,6 % expunere probabilă mică sau medie.&#10;Emisii de gaze de eșapament ale motoarelor diesel: 2,1 % expunere probabilă mare; 17,8 % expunere probabilă mică sau medie.&#10;Benzen: 1,4 % expunere probabilă mare; 11,4 % expunere probabilă mică sau medie.&#10;&#10;Silice cristalină respirabilă (SCR): 3,3 % expunere probabilă mare; 5,2 % expunere probabilă mică sau medie.&#10;Formaldehidă: 1,3 % expunere probabilă mare; 5,1 % expunere probabilă mică sau medie.&#10;Crom hexavalent: 0,9 % expunere probabilă mare; 3,9 % expunere probabilă mică sau medie.&#10;Plumb și compuși anorganici: 0,6 % expunere probabilă mare; 3,2 % expunere probabilă mică sau medie.&#10;Pulbere de lemn: 1,6 % expunere probabilă mare; 1,6 % expunere probabilă mică sau medie.&#10;"/>
          <p:cNvGraphicFramePr>
            <a:graphicFrameLocks noGrp="1"/>
          </p:cNvGraphicFramePr>
          <p:nvPr>
            <p:ph sz="half" idx="1"/>
            <p:extLst>
              <p:ext uri="{D42A27DB-BD31-4B8C-83A1-F6EECF244321}">
                <p14:modId xmlns:p14="http://schemas.microsoft.com/office/powerpoint/2010/main" val="2468477826"/>
              </p:ext>
            </p:extLst>
          </p:nvPr>
        </p:nvGraphicFramePr>
        <p:xfrm>
          <a:off x="449263" y="836613"/>
          <a:ext cx="7561262" cy="3644900"/>
        </p:xfrm>
        <a:graphic>
          <a:graphicData uri="http://schemas.openxmlformats.org/drawingml/2006/chart">
            <c:chart xmlns:c="http://schemas.openxmlformats.org/drawingml/2006/chart" xmlns:r="http://schemas.openxmlformats.org/officeDocument/2006/relationships" r:id="rId3"/>
          </a:graphicData>
        </a:graphic>
      </p:graphicFrame>
      <p:grpSp>
        <p:nvGrpSpPr>
          <p:cNvPr id="2" name="Group 1" descr="Casetă de text cu două săgeți direcționate către două dreptunghiuri care evidențiază barele pentru silice cristalină respirabilă și pulbere de lemn. Textul menționează: porțiunea cu expunere probabilă mare arată că o mare parte din lucrătorii evaluați sunt expuși.">
            <a:extLst>
              <a:ext uri="{FF2B5EF4-FFF2-40B4-BE49-F238E27FC236}">
                <a16:creationId xmlns:a16="http://schemas.microsoft.com/office/drawing/2014/main" id="{59E3C554-16E6-0E36-2BED-B7C919578F99}"/>
              </a:ext>
            </a:extLst>
          </p:cNvPr>
          <p:cNvGrpSpPr/>
          <p:nvPr/>
        </p:nvGrpSpPr>
        <p:grpSpPr>
          <a:xfrm>
            <a:off x="407988" y="1987550"/>
            <a:ext cx="8286750" cy="1987550"/>
            <a:chOff x="407988" y="1987550"/>
            <a:chExt cx="8286750" cy="1987550"/>
          </a:xfrm>
        </p:grpSpPr>
        <p:sp>
          <p:nvSpPr>
            <p:cNvPr id="3" name="Rectangle 2"/>
            <p:cNvSpPr/>
            <p:nvPr/>
          </p:nvSpPr>
          <p:spPr bwMode="auto">
            <a:xfrm>
              <a:off x="1108074" y="3563938"/>
              <a:ext cx="2492375" cy="411162"/>
            </a:xfrm>
            <a:prstGeom prst="rect">
              <a:avLst/>
            </a:prstGeom>
            <a:no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fontAlgn="auto">
                <a:spcBef>
                  <a:spcPts val="0"/>
                </a:spcBef>
                <a:spcAft>
                  <a:spcPts val="0"/>
                </a:spcAft>
                <a:defRPr/>
              </a:pPr>
              <a:endParaRPr lang="en-GB" dirty="0"/>
            </a:p>
          </p:txBody>
        </p:sp>
        <p:sp>
          <p:nvSpPr>
            <p:cNvPr id="7" name="Rectangle 6"/>
            <p:cNvSpPr/>
            <p:nvPr/>
          </p:nvSpPr>
          <p:spPr bwMode="auto">
            <a:xfrm>
              <a:off x="407988" y="1987550"/>
              <a:ext cx="4283075" cy="411163"/>
            </a:xfrm>
            <a:prstGeom prst="rect">
              <a:avLst/>
            </a:prstGeom>
            <a:no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fontAlgn="auto">
                <a:spcBef>
                  <a:spcPts val="0"/>
                </a:spcBef>
                <a:spcAft>
                  <a:spcPts val="0"/>
                </a:spcAft>
                <a:defRPr/>
              </a:pPr>
              <a:endParaRPr lang="en-GB" dirty="0"/>
            </a:p>
          </p:txBody>
        </p:sp>
        <p:grpSp>
          <p:nvGrpSpPr>
            <p:cNvPr id="45066" name="Group 27" descr="Text box with the following text pointing to the bars for respirable crystalline silica and wood dust: The share of exposure at a high level represents half or more of the workers assessed to be exposed to respirable crystalline silica and wood dust.&#10;"/>
            <p:cNvGrpSpPr>
              <a:grpSpLocks/>
            </p:cNvGrpSpPr>
            <p:nvPr/>
          </p:nvGrpSpPr>
          <p:grpSpPr bwMode="auto">
            <a:xfrm>
              <a:off x="3600276" y="2199237"/>
              <a:ext cx="5094462" cy="1594440"/>
              <a:chOff x="3635896" y="2146088"/>
              <a:chExt cx="4711519" cy="1675209"/>
            </a:xfrm>
          </p:grpSpPr>
          <p:sp>
            <p:nvSpPr>
              <p:cNvPr id="10" name="Rectangle 9" descr="&#10;"/>
              <p:cNvSpPr/>
              <p:nvPr/>
            </p:nvSpPr>
            <p:spPr>
              <a:xfrm>
                <a:off x="5044032" y="2535804"/>
                <a:ext cx="3303383" cy="935701"/>
              </a:xfrm>
              <a:prstGeom prst="rect">
                <a:avLst/>
              </a:prstGeom>
              <a:noFill/>
              <a:ln>
                <a:solidFill>
                  <a:schemeClr val="accent4">
                    <a:lumMod val="75000"/>
                  </a:schemeClr>
                </a:solidFill>
              </a:ln>
            </p:spPr>
            <p:style>
              <a:lnRef idx="2">
                <a:schemeClr val="accent4">
                  <a:shade val="15000"/>
                </a:schemeClr>
              </a:lnRef>
              <a:fillRef idx="1">
                <a:schemeClr val="accent4"/>
              </a:fillRef>
              <a:effectRef idx="0">
                <a:schemeClr val="accent4"/>
              </a:effectRef>
              <a:fontRef idx="minor">
                <a:schemeClr val="lt1"/>
              </a:fontRef>
            </p:style>
            <p:txBody>
              <a:bodyPr anchor="ctr"/>
              <a:lstStyle/>
              <a:p>
                <a:pPr algn="ctr" fontAlgn="auto">
                  <a:spcBef>
                    <a:spcPts val="0"/>
                  </a:spcBef>
                  <a:spcAft>
                    <a:spcPts val="0"/>
                  </a:spcAft>
                  <a:defRPr/>
                </a:pPr>
                <a:r>
                  <a:rPr lang="ro-RO" sz="1600">
                    <a:solidFill>
                      <a:schemeClr val="accent4">
                        <a:lumMod val="75000"/>
                      </a:schemeClr>
                    </a:solidFill>
                  </a:rPr>
                  <a:t>Porțiunea cu expunere probabilă mare arată că o mare parte din lucrătorii evaluați sunt expuși.</a:t>
                </a:r>
                <a:endParaRPr lang="ro-RO" sz="1600" dirty="0">
                  <a:solidFill>
                    <a:schemeClr val="accent4">
                      <a:lumMod val="75000"/>
                    </a:schemeClr>
                  </a:solidFill>
                </a:endParaRPr>
              </a:p>
            </p:txBody>
          </p:sp>
          <p:cxnSp>
            <p:nvCxnSpPr>
              <p:cNvPr id="12" name="Straight Arrow Connector 11"/>
              <p:cNvCxnSpPr>
                <a:cxnSpLocks/>
              </p:cNvCxnSpPr>
              <p:nvPr/>
            </p:nvCxnSpPr>
            <p:spPr>
              <a:xfrm flipH="1" flipV="1">
                <a:off x="4644690" y="2145511"/>
                <a:ext cx="719403" cy="375281"/>
              </a:xfrm>
              <a:prstGeom prst="straightConnector1">
                <a:avLst/>
              </a:prstGeom>
              <a:ln w="28575">
                <a:solidFill>
                  <a:schemeClr val="accent4">
                    <a:lumMod val="75000"/>
                  </a:schemeClr>
                </a:solidFill>
                <a:tailEnd type="triangle"/>
              </a:ln>
            </p:spPr>
            <p:style>
              <a:lnRef idx="1">
                <a:schemeClr val="accent4"/>
              </a:lnRef>
              <a:fillRef idx="0">
                <a:schemeClr val="accent4"/>
              </a:fillRef>
              <a:effectRef idx="0">
                <a:schemeClr val="accent4"/>
              </a:effectRef>
              <a:fontRef idx="minor">
                <a:schemeClr val="tx1"/>
              </a:fontRef>
            </p:style>
          </p:cxnSp>
          <p:cxnSp>
            <p:nvCxnSpPr>
              <p:cNvPr id="13" name="Straight Arrow Connector 12"/>
              <p:cNvCxnSpPr>
                <a:cxnSpLocks/>
              </p:cNvCxnSpPr>
              <p:nvPr/>
            </p:nvCxnSpPr>
            <p:spPr>
              <a:xfrm flipH="1">
                <a:off x="3636057" y="3486517"/>
                <a:ext cx="1728037" cy="335251"/>
              </a:xfrm>
              <a:prstGeom prst="straightConnector1">
                <a:avLst/>
              </a:prstGeom>
              <a:ln w="28575">
                <a:solidFill>
                  <a:schemeClr val="accent4">
                    <a:lumMod val="75000"/>
                  </a:schemeClr>
                </a:solidFill>
                <a:tailEnd type="triangle"/>
              </a:ln>
            </p:spPr>
            <p:style>
              <a:lnRef idx="1">
                <a:schemeClr val="accent4"/>
              </a:lnRef>
              <a:fillRef idx="0">
                <a:schemeClr val="accent4"/>
              </a:fillRef>
              <a:effectRef idx="0">
                <a:schemeClr val="accent4"/>
              </a:effectRef>
              <a:fontRef idx="minor">
                <a:schemeClr val="tx1"/>
              </a:fontRef>
            </p:style>
          </p:cxnSp>
        </p:grpSp>
      </p:grpSp>
      <p:sp>
        <p:nvSpPr>
          <p:cNvPr id="45063" name="TextBox 3"/>
          <p:cNvSpPr txBox="1">
            <a:spLocks noChangeArrowheads="1"/>
          </p:cNvSpPr>
          <p:nvPr/>
        </p:nvSpPr>
        <p:spPr bwMode="auto">
          <a:xfrm>
            <a:off x="1660525" y="4487863"/>
            <a:ext cx="7234238" cy="430212"/>
          </a:xfrm>
          <a:prstGeom prst="rect">
            <a:avLst/>
          </a:prstGeom>
          <a:noFill/>
          <a:ln w="9525">
            <a:noFill/>
            <a:miter lim="800000"/>
            <a:headEnd/>
            <a:tailEnd/>
          </a:ln>
        </p:spPr>
        <p:txBody>
          <a:bodyPr>
            <a:spAutoFit/>
          </a:bodyPr>
          <a:lstStyle/>
          <a:p>
            <a:r>
              <a:rPr lang="ro-RO" sz="1100">
                <a:ea typeface="Arial" charset="0"/>
                <a:cs typeface="Times New Roman" pitchFamily="18" charset="0"/>
              </a:rPr>
              <a:t>Sursa: Sondajul privind expunerea lucrătorilor 2023, EU-OSHA; populația de referință: toți lucrătorii din</a:t>
            </a:r>
            <a:br>
              <a:rPr lang="ro-RO" sz="1100">
                <a:ea typeface="Arial" charset="0"/>
                <a:cs typeface="Times New Roman" pitchFamily="18" charset="0"/>
              </a:rPr>
            </a:br>
            <a:r>
              <a:rPr lang="ro-RO" sz="1100">
                <a:ea typeface="Arial" charset="0"/>
                <a:cs typeface="Times New Roman" pitchFamily="18" charset="0"/>
              </a:rPr>
              <a:t>Germania, Spania, Finlanda, Franța, Ungaria și Irlanda.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Title 1" descr="Other exposures in the last working week"/>
          <p:cNvSpPr>
            <a:spLocks noGrp="1"/>
          </p:cNvSpPr>
          <p:nvPr>
            <p:ph type="title"/>
          </p:nvPr>
        </p:nvSpPr>
        <p:spPr/>
        <p:txBody>
          <a:bodyPr/>
          <a:lstStyle/>
          <a:p>
            <a:pPr eaLnBrk="1" hangingPunct="1"/>
            <a:r>
              <a:rPr lang="ro-RO">
                <a:cs typeface="Trebuchet MS" pitchFamily="34" charset="0"/>
              </a:rPr>
              <a:t>Alte expuneri în ultima săptămână de lucru</a:t>
            </a:r>
          </a:p>
        </p:txBody>
      </p:sp>
      <p:graphicFrame>
        <p:nvGraphicFramePr>
          <p:cNvPr id="47107" name="Content Placeholder 5" descr="Grafic cu bare care ilustrează alte expuneri, toate nivelurile de expunere sunt sub 5 %, de la cel mai mare până la cel mai mic procent:&#10;Radiații UV artificiale; Radiații ionizante; Nichel; Uleiuri minerale (sub formă de ceață); Oxid de etilenă; Azbest; Cadmiu; 1,3-Butadienă; Cobalt; Tricloretilenă; Pulbere de piele; Acrilamidă; Arsen; Orto-toluidină; Sulfat de dietil/dimetil: Epiclorhidrină"/>
          <p:cNvGraphicFramePr>
            <a:graphicFrameLocks noGrp="1"/>
          </p:cNvGraphicFramePr>
          <p:nvPr>
            <p:ph sz="half" idx="1"/>
          </p:nvPr>
        </p:nvGraphicFramePr>
        <p:xfrm>
          <a:off x="398463" y="817563"/>
          <a:ext cx="7662862" cy="3746500"/>
        </p:xfrm>
        <a:graphic>
          <a:graphicData uri="http://schemas.openxmlformats.org/presentationml/2006/ole">
            <mc:AlternateContent xmlns:mc="http://schemas.openxmlformats.org/markup-compatibility/2006">
              <mc:Choice xmlns:v="urn:schemas-microsoft-com:vml" Requires="v">
                <p:oleObj r:id="rId3" imgW="7669433" imgH="3749365" progId="Excel.Chart.8">
                  <p:embed/>
                </p:oleObj>
              </mc:Choice>
              <mc:Fallback>
                <p:oleObj r:id="rId3" imgW="7669433" imgH="3749365" progId="Excel.Chart.8">
                  <p:embed/>
                  <p:pic>
                    <p:nvPicPr>
                      <p:cNvPr id="0" name="Content Placeholder 5" descr="Grafic cu bare care ilustrează alte expuneri, toate nivelurile de expunere sunt sub 5 %, de la cel mai mare până la cel mai mic procent:&#10;Radiații UV artificiale; Radiații ionizante; Nichel; Uleiuri minerale (sub formă de ceață); Oxid de etilenă; Azbest; Cadmiu; 1,3-Butadienă; Cobalt; Tricloretilenă; Pulbere de piele; Acrilamidă; Arsen; Orto-toluidină; Sulfat de dietil/dimetil: Epiclorhidrină"/>
                      <p:cNvPicPr>
                        <a:picLocks noGrp="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8463" y="817563"/>
                        <a:ext cx="7662862" cy="3746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7109" name="TextBox 6"/>
          <p:cNvSpPr txBox="1">
            <a:spLocks noChangeArrowheads="1"/>
          </p:cNvSpPr>
          <p:nvPr/>
        </p:nvSpPr>
        <p:spPr bwMode="auto">
          <a:xfrm>
            <a:off x="1758950" y="4513263"/>
            <a:ext cx="6651625" cy="430212"/>
          </a:xfrm>
          <a:prstGeom prst="rect">
            <a:avLst/>
          </a:prstGeom>
          <a:noFill/>
          <a:ln w="9525">
            <a:noFill/>
            <a:miter lim="800000"/>
            <a:headEnd/>
            <a:tailEnd/>
          </a:ln>
        </p:spPr>
        <p:txBody>
          <a:bodyPr>
            <a:spAutoFit/>
          </a:bodyPr>
          <a:lstStyle/>
          <a:p>
            <a:r>
              <a:rPr lang="ro-RO" sz="1100">
                <a:ea typeface="Arial" charset="0"/>
                <a:cs typeface="Times New Roman" pitchFamily="18" charset="0"/>
              </a:rPr>
              <a:t>Sursa: Sondajul privind expunerea lucrătorilor 2023, EU-OSHA; populația de referință: toți lucrătorii din</a:t>
            </a:r>
            <a:br>
              <a:rPr lang="ro-RO" sz="1100">
                <a:ea typeface="Arial" charset="0"/>
                <a:cs typeface="Times New Roman" pitchFamily="18" charset="0"/>
              </a:rPr>
            </a:br>
            <a:r>
              <a:rPr lang="ro-RO" sz="1100">
                <a:ea typeface="Arial" charset="0"/>
                <a:cs typeface="Times New Roman" pitchFamily="18" charset="0"/>
              </a:rPr>
              <a:t>Germania, Spania, Finlanda, Franța, Ungaria și Irlanda.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6" name="Title 1" descr="Exposure to the 24 cancer risk factors in the last week"/>
          <p:cNvSpPr>
            <a:spLocks noGrp="1"/>
          </p:cNvSpPr>
          <p:nvPr>
            <p:ph type="title"/>
          </p:nvPr>
        </p:nvSpPr>
        <p:spPr>
          <a:xfrm>
            <a:off x="449263" y="134938"/>
            <a:ext cx="8535987" cy="292100"/>
          </a:xfrm>
        </p:spPr>
        <p:txBody>
          <a:bodyPr/>
          <a:lstStyle/>
          <a:p>
            <a:pPr eaLnBrk="1" hangingPunct="1"/>
            <a:r>
              <a:rPr lang="ro-RO" sz="2000">
                <a:cs typeface="Trebuchet MS" pitchFamily="34" charset="0"/>
              </a:rPr>
              <a:t>Expunerea la cei 24 de factori de risc de cancer în ultima săptămână</a:t>
            </a:r>
          </a:p>
        </p:txBody>
      </p:sp>
      <p:graphicFrame>
        <p:nvGraphicFramePr>
          <p:cNvPr id="49155" name="Content Placeholder 5" descr="Grafic care prezintă cazurile fără expunere până la cazurile de expuneri multiple în ultima săptămână lucrătoare. &#10;52,6 % din totalul lucrătorilor din cele șase țări nu au fost expuși la niciunul dintre cei 24 de factori de risc de cancer selectați în sondaj.&#10;21 % au fost expuși la unul dintre cei 24 de factori de risc de cancer selectați în sondaj.&#10;26 % au fost expuși la doi sau mai mulți factori de risc de cancer."/>
          <p:cNvGraphicFramePr>
            <a:graphicFrameLocks noGrp="1"/>
          </p:cNvGraphicFramePr>
          <p:nvPr>
            <p:ph sz="half" idx="1"/>
          </p:nvPr>
        </p:nvGraphicFramePr>
        <p:xfrm>
          <a:off x="398463" y="785813"/>
          <a:ext cx="7662862" cy="3746500"/>
        </p:xfrm>
        <a:graphic>
          <a:graphicData uri="http://schemas.openxmlformats.org/presentationml/2006/ole">
            <mc:AlternateContent xmlns:mc="http://schemas.openxmlformats.org/markup-compatibility/2006">
              <mc:Choice xmlns:v="urn:schemas-microsoft-com:vml" Requires="v">
                <p:oleObj r:id="rId3" imgW="7663336" imgH="3743268" progId="Excel.Chart.8">
                  <p:embed/>
                </p:oleObj>
              </mc:Choice>
              <mc:Fallback>
                <p:oleObj r:id="rId3" imgW="7663336" imgH="3743268" progId="Excel.Chart.8">
                  <p:embed/>
                  <p:pic>
                    <p:nvPicPr>
                      <p:cNvPr id="0" name="Content Placeholder 5" descr="Grafic care prezintă cazurile fără expunere până la cazurile de expuneri multiple în ultima săptămână lucrătoare. &#10;52,6 % din totalul lucrătorilor din cele șase țări nu au fost expuși la niciunul dintre cei 24 de factori de risc de cancer selectați în sondaj.&#10;21 % au fost expuși la unul dintre cei 24 de factori de risc de cancer selectați în sondaj.&#10;26 % au fost expuși la doi sau mai mulți factori de risc de cancer."/>
                      <p:cNvPicPr>
                        <a:picLocks noGrp="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8463" y="785813"/>
                        <a:ext cx="7662862" cy="3746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9157" name="TextBox 6"/>
          <p:cNvSpPr txBox="1">
            <a:spLocks noChangeArrowheads="1"/>
          </p:cNvSpPr>
          <p:nvPr/>
        </p:nvSpPr>
        <p:spPr bwMode="auto">
          <a:xfrm>
            <a:off x="2008188" y="4481513"/>
            <a:ext cx="6226175" cy="400050"/>
          </a:xfrm>
          <a:prstGeom prst="rect">
            <a:avLst/>
          </a:prstGeom>
          <a:noFill/>
          <a:ln w="9525">
            <a:noFill/>
            <a:miter lim="800000"/>
            <a:headEnd/>
            <a:tailEnd/>
          </a:ln>
        </p:spPr>
        <p:txBody>
          <a:bodyPr>
            <a:spAutoFit/>
          </a:bodyPr>
          <a:lstStyle/>
          <a:p>
            <a:r>
              <a:rPr lang="ro-RO" sz="1000">
                <a:ea typeface="Arial" charset="0"/>
                <a:cs typeface="Times New Roman" pitchFamily="18" charset="0"/>
              </a:rPr>
              <a:t>Sursa: Sondajul privind expunerea lucrătorilor 2023, EU-OSHA; populația de referință: toți lucrătorii din</a:t>
            </a:r>
            <a:br>
              <a:rPr lang="ro-RO" sz="1000">
                <a:ea typeface="Arial" charset="0"/>
                <a:cs typeface="Times New Roman" pitchFamily="18" charset="0"/>
              </a:rPr>
            </a:br>
            <a:r>
              <a:rPr lang="ro-RO" sz="1000">
                <a:ea typeface="Arial" charset="0"/>
                <a:cs typeface="Times New Roman" pitchFamily="18" charset="0"/>
              </a:rPr>
              <a:t>Germania, Spania, Finlanda, Franța, Ungaria și Irlanda.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6" name="Title 1"/>
          <p:cNvSpPr>
            <a:spLocks noGrp="1"/>
          </p:cNvSpPr>
          <p:nvPr>
            <p:ph type="title"/>
          </p:nvPr>
        </p:nvSpPr>
        <p:spPr/>
        <p:txBody>
          <a:bodyPr/>
          <a:lstStyle/>
          <a:p>
            <a:pPr eaLnBrk="1" hangingPunct="1"/>
            <a:r>
              <a:rPr lang="ro-RO" sz="2000">
                <a:cs typeface="Trebuchet MS" pitchFamily="34" charset="0"/>
              </a:rPr>
              <a:t>Expuneri multiple pe parcursul aceleiași săptămâni de lucru</a:t>
            </a:r>
          </a:p>
        </p:txBody>
      </p:sp>
      <p:sp>
        <p:nvSpPr>
          <p:cNvPr id="51207" name="TextBox 3"/>
          <p:cNvSpPr txBox="1">
            <a:spLocks noChangeArrowheads="1"/>
          </p:cNvSpPr>
          <p:nvPr/>
        </p:nvSpPr>
        <p:spPr bwMode="auto">
          <a:xfrm>
            <a:off x="2473325" y="671513"/>
            <a:ext cx="4197350" cy="338137"/>
          </a:xfrm>
          <a:prstGeom prst="rect">
            <a:avLst/>
          </a:prstGeom>
          <a:noFill/>
          <a:ln w="9525">
            <a:noFill/>
            <a:miter lim="800000"/>
            <a:headEnd/>
            <a:tailEnd/>
          </a:ln>
        </p:spPr>
        <p:txBody>
          <a:bodyPr>
            <a:spAutoFit/>
          </a:bodyPr>
          <a:lstStyle/>
          <a:p>
            <a:pPr defTabSz="685800"/>
            <a:r>
              <a:rPr lang="ro-RO" sz="1600">
                <a:solidFill>
                  <a:schemeClr val="tx2"/>
                </a:solidFill>
                <a:cs typeface="Times New Roman" pitchFamily="18" charset="0"/>
              </a:rPr>
              <a:t>Cele mai frecvente expuneri multiple: </a:t>
            </a:r>
          </a:p>
        </p:txBody>
      </p:sp>
      <p:graphicFrame>
        <p:nvGraphicFramePr>
          <p:cNvPr id="51205" name="Content Placeholder 5" descr="Grafic care prezintă expunerile combinate în ultima săptămână de lucru.&#10;11 % din lucrători expuși la gazele de eșapament emise de motoarele diesel și la radiațiile UV solare.&#10;5,9 % expuși la benzen și la gazele de eșapament emise de motoarele diesel. &#10;5,8 % expuși la benzen și la radiațiile UV solare.&#10;4,1 % expuși la SCR și la radiațiile UV solare.&#10;4 % expuși la gazele de eșapament emise de motoarele diesel, la benzen și la radiațiile UV solare.&#10;3,7 % expuși la SCR și la gazele de eșapament emise de motoarele diesel.&#10;2,6 % expuși la SCR, la gazele de eșapament emise de motoarele diesel și la radiațiile UV solare.&#10;2,5 % expuși la formaldehidă și la benzen."/>
          <p:cNvGraphicFramePr>
            <a:graphicFrameLocks noGrp="1"/>
          </p:cNvGraphicFramePr>
          <p:nvPr>
            <p:ph sz="half" idx="1"/>
          </p:nvPr>
        </p:nvGraphicFramePr>
        <p:xfrm>
          <a:off x="398463" y="958850"/>
          <a:ext cx="7832725" cy="3573463"/>
        </p:xfrm>
        <a:graphic>
          <a:graphicData uri="http://schemas.openxmlformats.org/presentationml/2006/ole">
            <mc:AlternateContent xmlns:mc="http://schemas.openxmlformats.org/markup-compatibility/2006">
              <mc:Choice xmlns:v="urn:schemas-microsoft-com:vml" Requires="v">
                <p:oleObj r:id="rId3" imgW="7834039" imgH="3572566" progId="Excel.Chart.8">
                  <p:embed/>
                </p:oleObj>
              </mc:Choice>
              <mc:Fallback>
                <p:oleObj r:id="rId3" imgW="7834039" imgH="3572566" progId="Excel.Chart.8">
                  <p:embed/>
                  <p:pic>
                    <p:nvPicPr>
                      <p:cNvPr id="0" name="Content Placeholder 5" descr="Grafic care prezintă expunerile combinate în ultima săptămână de lucru.&#10;11 % din lucrători expuși la gazele de eșapament emise de motoarele diesel și la radiațiile UV solare.&#10;5,9 % expuși la benzen și la gazele de eșapament emise de motoarele diesel. &#10;5,8 % expuși la benzen și la radiațiile UV solare.&#10;4,1 % expuși la SCR și la radiațiile UV solare.&#10;4 % expuși la gazele de eșapament emise de motoarele diesel, la benzen și la radiațiile UV solare.&#10;3,7 % expuși la SCR și la gazele de eșapament emise de motoarele diesel.&#10;2,6 % expuși la SCR, la gazele de eșapament emise de motoarele diesel și la radiațiile UV solare.&#10;2,5 % expuși la formaldehidă și la benzen."/>
                      <p:cNvPicPr>
                        <a:picLocks noGrp="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8463" y="958850"/>
                        <a:ext cx="7832725" cy="35734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1208" name="TextBox 6"/>
          <p:cNvSpPr txBox="1">
            <a:spLocks noChangeArrowheads="1"/>
          </p:cNvSpPr>
          <p:nvPr/>
        </p:nvSpPr>
        <p:spPr bwMode="auto">
          <a:xfrm>
            <a:off x="617538" y="4310063"/>
            <a:ext cx="3878262" cy="246062"/>
          </a:xfrm>
          <a:prstGeom prst="rect">
            <a:avLst/>
          </a:prstGeom>
          <a:noFill/>
          <a:ln w="9525">
            <a:noFill/>
            <a:miter lim="800000"/>
            <a:headEnd/>
            <a:tailEnd/>
          </a:ln>
        </p:spPr>
        <p:txBody>
          <a:bodyPr>
            <a:spAutoFit/>
          </a:bodyPr>
          <a:lstStyle/>
          <a:p>
            <a:r>
              <a:rPr lang="ro-RO" sz="1000" i="1">
                <a:ea typeface="Arial" charset="0"/>
                <a:cs typeface="Times New Roman" pitchFamily="18" charset="0"/>
              </a:rPr>
              <a:t>SCR: silice cristalină respirabilă; UV: ultraviolete </a:t>
            </a:r>
          </a:p>
        </p:txBody>
      </p:sp>
      <p:sp>
        <p:nvSpPr>
          <p:cNvPr id="51209" name="TextBox 7"/>
          <p:cNvSpPr txBox="1">
            <a:spLocks noChangeArrowheads="1"/>
          </p:cNvSpPr>
          <p:nvPr/>
        </p:nvSpPr>
        <p:spPr bwMode="auto">
          <a:xfrm>
            <a:off x="2105025" y="4557713"/>
            <a:ext cx="6402388" cy="400050"/>
          </a:xfrm>
          <a:prstGeom prst="rect">
            <a:avLst/>
          </a:prstGeom>
          <a:noFill/>
          <a:ln w="9525">
            <a:noFill/>
            <a:miter lim="800000"/>
            <a:headEnd/>
            <a:tailEnd/>
          </a:ln>
        </p:spPr>
        <p:txBody>
          <a:bodyPr>
            <a:spAutoFit/>
          </a:bodyPr>
          <a:lstStyle/>
          <a:p>
            <a:r>
              <a:rPr lang="ro-RO" sz="1000">
                <a:ea typeface="Arial" charset="0"/>
                <a:cs typeface="Times New Roman" pitchFamily="18" charset="0"/>
              </a:rPr>
              <a:t>Sursa: Sondajul privind expunerea lucrătorilor 2023, EU-OSHA; populația de referință: toți lucrătorii din</a:t>
            </a:r>
            <a:br>
              <a:rPr lang="ro-RO" sz="1000">
                <a:ea typeface="Arial" charset="0"/>
                <a:cs typeface="Times New Roman" pitchFamily="18" charset="0"/>
              </a:rPr>
            </a:br>
            <a:r>
              <a:rPr lang="ro-RO" sz="1000">
                <a:ea typeface="Arial" charset="0"/>
                <a:cs typeface="Times New Roman" pitchFamily="18" charset="0"/>
              </a:rPr>
              <a:t>Germania, Spania, Finlanda, Franța, Ungaria și Irlanda.</a:t>
            </a:r>
          </a:p>
        </p:txBody>
      </p:sp>
    </p:spTree>
  </p:cSld>
  <p:clrMapOvr>
    <a:masterClrMapping/>
  </p:clrMapOvr>
</p:sld>
</file>

<file path=ppt/theme/theme1.xml><?xml version="1.0" encoding="utf-8"?>
<a:theme xmlns:a="http://schemas.openxmlformats.org/drawingml/2006/main" name="EUOSHA Research - Wide">
  <a:themeElements>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Research - Wide 1">
        <a:dk1>
          <a:srgbClr val="003399"/>
        </a:dk1>
        <a:lt1>
          <a:srgbClr val="FFFFFF"/>
        </a:lt1>
        <a:dk2>
          <a:srgbClr val="000000"/>
        </a:dk2>
        <a:lt2>
          <a:srgbClr val="FFFFFF"/>
        </a:lt2>
        <a:accent1>
          <a:srgbClr val="003399"/>
        </a:accent1>
        <a:accent2>
          <a:srgbClr val="F6A400"/>
        </a:accent2>
        <a:accent3>
          <a:srgbClr val="AAAAAA"/>
        </a:accent3>
        <a:accent4>
          <a:srgbClr val="DADADA"/>
        </a:accent4>
        <a:accent5>
          <a:srgbClr val="AAADCA"/>
        </a:accent5>
        <a:accent6>
          <a:srgbClr val="DF9400"/>
        </a:accent6>
        <a:hlink>
          <a:srgbClr val="003399"/>
        </a:hlink>
        <a:folHlink>
          <a:srgbClr val="B1B3B4"/>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UOSHA Research.potx" id="{14CE43A4-9641-4B32-8378-F412DB7E35C9}" vid="{AFDE6A3A-51AA-40C9-BF8F-4E3507464FB5}"/>
    </a:ext>
  </a:extLst>
</a:theme>
</file>

<file path=ppt/theme/theme2.xml><?xml version="1.0" encoding="utf-8"?>
<a:theme xmlns:a="http://schemas.openxmlformats.org/drawingml/2006/main" name="EUOSHA Research - Wide">
  <a:themeElements>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Research - Wide 1">
        <a:dk1>
          <a:srgbClr val="003399"/>
        </a:dk1>
        <a:lt1>
          <a:srgbClr val="FFFFFF"/>
        </a:lt1>
        <a:dk2>
          <a:srgbClr val="000000"/>
        </a:dk2>
        <a:lt2>
          <a:srgbClr val="FFFFFF"/>
        </a:lt2>
        <a:accent1>
          <a:srgbClr val="003399"/>
        </a:accent1>
        <a:accent2>
          <a:srgbClr val="F6A400"/>
        </a:accent2>
        <a:accent3>
          <a:srgbClr val="AAAAAA"/>
        </a:accent3>
        <a:accent4>
          <a:srgbClr val="DADADA"/>
        </a:accent4>
        <a:accent5>
          <a:srgbClr val="AAADCA"/>
        </a:accent5>
        <a:accent6>
          <a:srgbClr val="DF9400"/>
        </a:accent6>
        <a:hlink>
          <a:srgbClr val="003399"/>
        </a:hlink>
        <a:folHlink>
          <a:srgbClr val="B1B3B4"/>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UOSHA Research.potx" id="{9BD2F7C0-F758-4990-BAC9-FB0BAC4BAB01}" vid="{41FB8DA3-6555-4A21-A181-BF3E4EA53B0C}"/>
    </a:ext>
  </a:extLst>
</a:theme>
</file>

<file path=ppt/theme/theme3.xml><?xml version="1.0" encoding="utf-8"?>
<a:theme xmlns:a="http://schemas.openxmlformats.org/drawingml/2006/main" name="EUOSHA Research - Wide">
  <a:themeElements>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Research - Wide 1">
        <a:dk1>
          <a:srgbClr val="003399"/>
        </a:dk1>
        <a:lt1>
          <a:srgbClr val="FFFFFF"/>
        </a:lt1>
        <a:dk2>
          <a:srgbClr val="000000"/>
        </a:dk2>
        <a:lt2>
          <a:srgbClr val="FFFFFF"/>
        </a:lt2>
        <a:accent1>
          <a:srgbClr val="003399"/>
        </a:accent1>
        <a:accent2>
          <a:srgbClr val="F6A400"/>
        </a:accent2>
        <a:accent3>
          <a:srgbClr val="AAAAAA"/>
        </a:accent3>
        <a:accent4>
          <a:srgbClr val="DADADA"/>
        </a:accent4>
        <a:accent5>
          <a:srgbClr val="AAADCA"/>
        </a:accent5>
        <a:accent6>
          <a:srgbClr val="DF9400"/>
        </a:accent6>
        <a:hlink>
          <a:srgbClr val="003399"/>
        </a:hlink>
        <a:folHlink>
          <a:srgbClr val="B1B3B4"/>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UOSHA Digitalisation.potx" id="{18CD563D-7897-4809-8C15-3EB4C62DC23F}" vid="{30267990-E7BA-4EDA-9E82-EB3FB880EC51}"/>
    </a:ext>
  </a:extLst>
</a:theme>
</file>

<file path=ppt/theme/theme4.xml><?xml version="1.0" encoding="utf-8"?>
<a:theme xmlns:a="http://schemas.openxmlformats.org/drawingml/2006/main" name="EUOSHA Research - Wide">
  <a:themeElements>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Research - Wide 1">
        <a:dk1>
          <a:srgbClr val="003399"/>
        </a:dk1>
        <a:lt1>
          <a:srgbClr val="FFFFFF"/>
        </a:lt1>
        <a:dk2>
          <a:srgbClr val="000000"/>
        </a:dk2>
        <a:lt2>
          <a:srgbClr val="FFFFFF"/>
        </a:lt2>
        <a:accent1>
          <a:srgbClr val="003399"/>
        </a:accent1>
        <a:accent2>
          <a:srgbClr val="F6A400"/>
        </a:accent2>
        <a:accent3>
          <a:srgbClr val="AAAAAA"/>
        </a:accent3>
        <a:accent4>
          <a:srgbClr val="DADADA"/>
        </a:accent4>
        <a:accent5>
          <a:srgbClr val="AAADCA"/>
        </a:accent5>
        <a:accent6>
          <a:srgbClr val="DF9400"/>
        </a:accent6>
        <a:hlink>
          <a:srgbClr val="003399"/>
        </a:hlink>
        <a:folHlink>
          <a:srgbClr val="B1B3B4"/>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UOSHA Research.potx" id="{073D415E-A943-409A-85BC-F48C989843E1}" vid="{CD7FFC5B-5C8B-43B5-AB18-43CCCF657F3E}"/>
    </a:ext>
  </a:extLst>
</a:theme>
</file>

<file path=ppt/theme/theme5.xml><?xml version="1.0" encoding="utf-8"?>
<a:theme xmlns:a="http://schemas.openxmlformats.org/drawingml/2006/main" name="EUOSHA Research - Wide">
  <a:themeElements>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Research - Wide 1">
        <a:dk1>
          <a:srgbClr val="003399"/>
        </a:dk1>
        <a:lt1>
          <a:srgbClr val="FFFFFF"/>
        </a:lt1>
        <a:dk2>
          <a:srgbClr val="000000"/>
        </a:dk2>
        <a:lt2>
          <a:srgbClr val="FFFFFF"/>
        </a:lt2>
        <a:accent1>
          <a:srgbClr val="003399"/>
        </a:accent1>
        <a:accent2>
          <a:srgbClr val="F6A400"/>
        </a:accent2>
        <a:accent3>
          <a:srgbClr val="AAAAAA"/>
        </a:accent3>
        <a:accent4>
          <a:srgbClr val="DADADA"/>
        </a:accent4>
        <a:accent5>
          <a:srgbClr val="AAADCA"/>
        </a:accent5>
        <a:accent6>
          <a:srgbClr val="DF9400"/>
        </a:accent6>
        <a:hlink>
          <a:srgbClr val="003399"/>
        </a:hlink>
        <a:folHlink>
          <a:srgbClr val="B1B3B4"/>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UOSHA Research.potx" id="{073D415E-A943-409A-85BC-F48C989843E1}" vid="{CD7FFC5B-5C8B-43B5-AB18-43CCCF657F3E}"/>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A19DEDF6EB9C8443AA1E9BF77FC79F68" ma:contentTypeVersion="18" ma:contentTypeDescription="Crear nuevo documento." ma:contentTypeScope="" ma:versionID="8d6ba4107cabb9549b57c181345698df">
  <xsd:schema xmlns:xsd="http://www.w3.org/2001/XMLSchema" xmlns:xs="http://www.w3.org/2001/XMLSchema" xmlns:p="http://schemas.microsoft.com/office/2006/metadata/properties" xmlns:ns2="80b70bcf-9351-4e71-b19f-1201847c9328" xmlns:ns3="6976e29a-8670-4f9c-afee-c255a09d55c2" targetNamespace="http://schemas.microsoft.com/office/2006/metadata/properties" ma:root="true" ma:fieldsID="22ea20f4dc1ce360e065b5cdeed1ad95" ns2:_="" ns3:_="">
    <xsd:import namespace="80b70bcf-9351-4e71-b19f-1201847c9328"/>
    <xsd:import namespace="6976e29a-8670-4f9c-afee-c255a09d55c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LengthInSeconds"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0b70bcf-9351-4e71-b19f-1201847c932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Location" ma:index="24"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976e29a-8670-4f9c-afee-c255a09d55c2" elementFormDefault="qualified">
    <xsd:import namespace="http://schemas.microsoft.com/office/2006/documentManagement/types"/>
    <xsd:import namespace="http://schemas.microsoft.com/office/infopath/2007/PartnerControls"/>
    <xsd:element name="SharedWithUsers" ma:index="12"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Detalles de uso compartido" ma:internalName="SharedWithDetails" ma:readOnly="true">
      <xsd:simpleType>
        <xsd:restriction base="dms:Note">
          <xsd:maxLength value="255"/>
        </xsd:restriction>
      </xsd:simpleType>
    </xsd:element>
    <xsd:element name="TaxCatchAll" ma:index="18" nillable="true" ma:displayName="Taxonomy Catch All Column" ma:hidden="true" ma:list="{48c66782-86c3-4f9c-b0ff-d3e6d9a322a8}" ma:internalName="TaxCatchAll" ma:showField="CatchAllData" ma:web="6976e29a-8670-4f9c-afee-c255a09d55c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6976e29a-8670-4f9c-afee-c255a09d55c2" xsi:nil="true"/>
  </documentManagement>
</p:properties>
</file>

<file path=customXml/itemProps1.xml><?xml version="1.0" encoding="utf-8"?>
<ds:datastoreItem xmlns:ds="http://schemas.openxmlformats.org/officeDocument/2006/customXml" ds:itemID="{E6BB3A82-0FBB-4390-BFA7-51817A5A595B}">
  <ds:schemaRefs>
    <ds:schemaRef ds:uri="http://schemas.microsoft.com/sharepoint/v3/contenttype/forms"/>
  </ds:schemaRefs>
</ds:datastoreItem>
</file>

<file path=customXml/itemProps2.xml><?xml version="1.0" encoding="utf-8"?>
<ds:datastoreItem xmlns:ds="http://schemas.openxmlformats.org/officeDocument/2006/customXml" ds:itemID="{73CA6A93-EFAA-486B-B524-504201D624F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0b70bcf-9351-4e71-b19f-1201847c9328"/>
    <ds:schemaRef ds:uri="6976e29a-8670-4f9c-afee-c255a09d55c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C45F51B-C86D-47B6-B235-2FE7FD50509D}">
  <ds:schemaRefs>
    <ds:schemaRef ds:uri="http://purl.org/dc/terms/"/>
    <ds:schemaRef ds:uri="http://purl.org/dc/elements/1.1/"/>
    <ds:schemaRef ds:uri="http://schemas.microsoft.com/office/2006/metadata/properties"/>
    <ds:schemaRef ds:uri="http://schemas.openxmlformats.org/package/2006/metadata/core-properties"/>
    <ds:schemaRef ds:uri="http://schemas.microsoft.com/office/2006/documentManagement/types"/>
    <ds:schemaRef ds:uri="6976e29a-8670-4f9c-afee-c255a09d55c2"/>
    <ds:schemaRef ds:uri="80b70bcf-9351-4e71-b19f-1201847c9328"/>
    <ds:schemaRef ds:uri="http://schemas.microsoft.com/office/infopath/2007/PartnerControls"/>
    <ds:schemaRef ds:uri="http://purl.org/dc/dcmitype/"/>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EUOSHA Research</Template>
  <TotalTime>828</TotalTime>
  <Words>3451</Words>
  <Application>Microsoft Office PowerPoint</Application>
  <PresentationFormat>On-screen Show (16:9)</PresentationFormat>
  <Paragraphs>596</Paragraphs>
  <Slides>22</Slides>
  <Notes>22</Notes>
  <HiddenSlides>0</HiddenSlides>
  <MMClips>0</MMClips>
  <ScaleCrop>false</ScaleCrop>
  <HeadingPairs>
    <vt:vector size="8" baseType="variant">
      <vt:variant>
        <vt:lpstr>Fonts Used</vt:lpstr>
      </vt:variant>
      <vt:variant>
        <vt:i4>10</vt:i4>
      </vt:variant>
      <vt:variant>
        <vt:lpstr>Theme</vt:lpstr>
      </vt:variant>
      <vt:variant>
        <vt:i4>5</vt:i4>
      </vt:variant>
      <vt:variant>
        <vt:lpstr>Embedded OLE Servers</vt:lpstr>
      </vt:variant>
      <vt:variant>
        <vt:i4>1</vt:i4>
      </vt:variant>
      <vt:variant>
        <vt:lpstr>Slide Titles</vt:lpstr>
      </vt:variant>
      <vt:variant>
        <vt:i4>22</vt:i4>
      </vt:variant>
    </vt:vector>
  </HeadingPairs>
  <TitlesOfParts>
    <vt:vector size="38" baseType="lpstr">
      <vt:lpstr>SimSun</vt:lpstr>
      <vt:lpstr>Aptos</vt:lpstr>
      <vt:lpstr>Arial</vt:lpstr>
      <vt:lpstr>Arial Narrow</vt:lpstr>
      <vt:lpstr>Calibri</vt:lpstr>
      <vt:lpstr>Courier New</vt:lpstr>
      <vt:lpstr>Symbol</vt:lpstr>
      <vt:lpstr>Times New Roman</vt:lpstr>
      <vt:lpstr>Trebuchet MS</vt:lpstr>
      <vt:lpstr>Wingdings</vt:lpstr>
      <vt:lpstr>EUOSHA Research - Wide</vt:lpstr>
      <vt:lpstr>EUOSHA Research - Wide</vt:lpstr>
      <vt:lpstr>EUOSHA Research - Wide</vt:lpstr>
      <vt:lpstr>EUOSHA Research - Wide</vt:lpstr>
      <vt:lpstr>EUOSHA Research - Wide</vt:lpstr>
      <vt:lpstr>Microsoft Excel Chart</vt:lpstr>
      <vt:lpstr>Sondaj privind expunerea lucrătorilor la factori de risc de cancer Descriere și principalele constatări</vt:lpstr>
      <vt:lpstr>Sondajul pe scurt</vt:lpstr>
      <vt:lpstr>Evaluarea expunerii – cum funcționează</vt:lpstr>
      <vt:lpstr>Factorii de risc de cancer vizați în sondaj</vt:lpstr>
      <vt:lpstr>Date privind sondajul – trei tipuri de informații</vt:lpstr>
      <vt:lpstr>Cele mai frecvente expuneri în ultima săptămână</vt:lpstr>
      <vt:lpstr>Alte expuneri în ultima săptămână de lucru</vt:lpstr>
      <vt:lpstr>Expunerea la cei 24 de factori de risc de cancer în ultima săptămână</vt:lpstr>
      <vt:lpstr>Expuneri multiple pe parcursul aceleiași săptămâni de lucru</vt:lpstr>
      <vt:lpstr>Proporția lucrătorilor expuși, în funcție de gen</vt:lpstr>
      <vt:lpstr>Proporția lucrătorilor expuși, în funcție de categoria de vârstă</vt:lpstr>
      <vt:lpstr>Proporția lucrătorilor expuși, în funcție de țară</vt:lpstr>
      <vt:lpstr>Proporția lucrătorilor expuși, în funcție de sectorul de activitate</vt:lpstr>
      <vt:lpstr>Proporția lucrătorilor expuși, în funcție de categoria profesională (1/3)</vt:lpstr>
      <vt:lpstr>Proporția lucrătorilor expuși, în funcție de categoria profesională (2/3)</vt:lpstr>
      <vt:lpstr>Proporția lucrătorilor expuși, în funcție de categoria profesională (3/3)</vt:lpstr>
      <vt:lpstr>Expunerea la radiații ultraviolete (UV) solare</vt:lpstr>
      <vt:lpstr>Măsuri de protecție – expunerea la radiații UV solare</vt:lpstr>
      <vt:lpstr>Expunere la silice cristalină respirabilă (SCR)</vt:lpstr>
      <vt:lpstr>Măsuri de protecție – expunerea la SCR</vt:lpstr>
      <vt:lpstr>La ce ajută sondajul?</vt:lpstr>
      <vt:lpstr>Creatori</vt:lpstr>
    </vt:vector>
  </TitlesOfParts>
  <Company>EU-OSHA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WES - description and key findings</dc:title>
  <dc:subject>Sondajul privind expunerea lucrătorilor la factori de risc de cancer</dc:subject>
  <dc:creator>EU-OSHA</dc:creator>
  <cp:keywords>sondaj; expunere; factor de risc de cancer</cp:keywords>
  <cp:lastModifiedBy>Estelle VIARD</cp:lastModifiedBy>
  <cp:revision>56</cp:revision>
  <dcterms:created xsi:type="dcterms:W3CDTF">2024-11-20T16:45:59Z</dcterms:created>
  <dcterms:modified xsi:type="dcterms:W3CDTF">2025-04-28T10:28:59Z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0x010100A19DEDF6EB9C8443AA1E9BF77FC79F68</vt:lpwstr>
  </property>
  <property fmtid="{D5CDD505-2E9C-101B-9397-08002B2CF9AE}" pid="3" name="TaxCatchAll">
    <vt:lpwstr/>
  </property>
</Properties>
</file>