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5"/>
    <p:sldMasterId id="2147483834" r:id="rId6"/>
    <p:sldMasterId id="2147483824" r:id="rId7"/>
    <p:sldMasterId id="2147483839" r:id="rId8"/>
    <p:sldMasterId id="2147483842" r:id="rId9"/>
  </p:sldMasterIdLst>
  <p:notesMasterIdLst>
    <p:notesMasterId r:id="rId32"/>
  </p:notesMasterIdLst>
  <p:handoutMasterIdLst>
    <p:handoutMasterId r:id="rId33"/>
  </p:handoutMasterIdLst>
  <p:sldIdLst>
    <p:sldId id="256" r:id="rId10"/>
    <p:sldId id="268" r:id="rId11"/>
    <p:sldId id="269" r:id="rId12"/>
    <p:sldId id="270" r:id="rId13"/>
    <p:sldId id="279" r:id="rId14"/>
    <p:sldId id="271" r:id="rId15"/>
    <p:sldId id="272" r:id="rId16"/>
    <p:sldId id="273" r:id="rId17"/>
    <p:sldId id="274" r:id="rId18"/>
    <p:sldId id="258" r:id="rId19"/>
    <p:sldId id="288" r:id="rId20"/>
    <p:sldId id="281" r:id="rId21"/>
    <p:sldId id="282" r:id="rId22"/>
    <p:sldId id="283" r:id="rId23"/>
    <p:sldId id="286" r:id="rId24"/>
    <p:sldId id="287" r:id="rId25"/>
    <p:sldId id="277" r:id="rId26"/>
    <p:sldId id="278" r:id="rId27"/>
    <p:sldId id="284" r:id="rId28"/>
    <p:sldId id="285" r:id="rId29"/>
    <p:sldId id="275" r:id="rId30"/>
    <p:sldId id="276" r:id="rId3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slide" id="{DA6FCF36-DB55-428C-B6E4-C8A70BFECD9B}">
          <p14:sldIdLst>
            <p14:sldId id="256"/>
          </p14:sldIdLst>
        </p14:section>
        <p14:section name="Korte beschrijving van de enquête" id="{75A2CAD6-67AD-4CEE-BA56-49712873392D}">
          <p14:sldIdLst>
            <p14:sldId id="268"/>
            <p14:sldId id="269"/>
            <p14:sldId id="270"/>
            <p14:sldId id="279"/>
          </p14:sldIdLst>
        </p14:section>
        <p14:section name="Enkele belangrijke bevindingen" id="{D5977EAC-BA37-4648-89CF-263C8CA8060D}">
          <p14:sldIdLst>
            <p14:sldId id="271"/>
            <p14:sldId id="272"/>
            <p14:sldId id="273"/>
            <p14:sldId id="274"/>
            <p14:sldId id="258"/>
            <p14:sldId id="288"/>
            <p14:sldId id="281"/>
            <p14:sldId id="282"/>
            <p14:sldId id="283"/>
            <p14:sldId id="286"/>
            <p14:sldId id="287"/>
            <p14:sldId id="277"/>
            <p14:sldId id="278"/>
            <p14:sldId id="284"/>
            <p14:sldId id="285"/>
          </p14:sldIdLst>
        </p14:section>
        <p14:section name="Bijdrage enquête" id="{7B753E1C-54F4-485A-A62F-A3A321253646}">
          <p14:sldIdLst>
            <p14:sldId id="275"/>
          </p14:sldIdLst>
        </p14:section>
        <p14:section name="Credits" id="{089ECAA6-DC05-4F9B-AA43-E794D7762217}">
          <p14:sldIdLst>
            <p14:sldId id="276"/>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D3364B-4747-E7B6-946A-18137D080576}" name="Nadia Corryn (FOD Werkgelegenheid - SPF Emploi)" initials="NC" userId="S::Nadia.CORRYN@meta.fgov.be::8e514c2b-6191-42f8-8e41-f9b228e2d866" providerId="AD"/>
  <p188:author id="{EB7A7783-83E6-5AF5-C374-ABC101373D56}" name="Rory HARRINGTON" initials="RH" userId="S::harrington@osha.europa.eu::d569cd07-5a89-4f8f-87e5-9cb6b4be315e" providerId="AD"/>
  <p188:author id="{7350108B-A748-5AED-CBDF-A532496B1875}" name="Nadia VILAHUR" initials="NV" userId="S::vilahur@osha.europa.eu::c1b11ef1-eabd-4fff-b70c-c9a43e4c1ef8" providerId="AD"/>
  <p188:author id="{353723B9-5177-217B-3C28-39E47B0A6CBB}" name="Xabier IRASTORZA" initials="XI" userId="S::irastorza@osha.europa.eu::64581043-0137-444f-99a5-73d0c4540bb5" providerId="AD"/>
  <p188:author id="{E5F208E6-0E1F-C68E-3893-666865338ABE}" name="Vernooij, A.M.J. (Amber)" initials="AV" userId="S::amber.vernooij@tno.nl::1d4f1f86-5fc2-435c-82e7-83ed43aed883" providerId="AD"/>
  <p188:author id="{771B27EA-32F6-4F75-5FFD-217A80E11922}" name="Marine CAVET" initials="MC" userId="S::cavet@osha.europa.eu::f107ee0e-2040-494b-beb7-e052925a97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54" autoAdjust="0"/>
  </p:normalViewPr>
  <p:slideViewPr>
    <p:cSldViewPr snapToGrid="0">
      <p:cViewPr varScale="1">
        <p:scale>
          <a:sx n="121" d="100"/>
          <a:sy n="121" d="100"/>
        </p:scale>
        <p:origin x="1314" y="10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745811362088784"/>
          <c:y val="8.352218167850969E-3"/>
          <c:w val="0.7021417890426368"/>
          <c:h val="0.82285570657710527"/>
        </c:manualLayout>
      </c:layout>
      <c:barChart>
        <c:barDir val="bar"/>
        <c:grouping val="stacked"/>
        <c:varyColors val="0"/>
        <c:ser>
          <c:idx val="0"/>
          <c:order val="0"/>
          <c:tx>
            <c:strRef>
              <c:f>Sheet1!$B$1</c:f>
              <c:strCache>
                <c:ptCount val="1"/>
                <c:pt idx="0">
                  <c:v>waarschijnlijke blootstelling op hoog niveau</c:v>
                </c:pt>
              </c:strCache>
            </c:strRef>
          </c:tx>
          <c:spPr>
            <a:solidFill>
              <a:srgbClr val="00696C"/>
            </a:solidFill>
            <a:ln>
              <a:noFill/>
            </a:ln>
            <a:effectLst/>
          </c:spPr>
          <c:invertIfNegative val="0"/>
          <c:dLbls>
            <c:delete val="1"/>
          </c:dLbls>
          <c:cat>
            <c:strRef>
              <c:f>Sheet1!$A$2:$A$9</c:f>
              <c:strCache>
                <c:ptCount val="8"/>
                <c:pt idx="0">
                  <c:v>Houtstof</c:v>
                </c:pt>
                <c:pt idx="1">
                  <c:v>Lood en anorganische verb.</c:v>
                </c:pt>
                <c:pt idx="2">
                  <c:v>Zeswaardig chroom</c:v>
                </c:pt>
                <c:pt idx="3">
                  <c:v>Formaldehyde</c:v>
                </c:pt>
                <c:pt idx="4">
                  <c:v>Resp. kristallijn silica (RCS)</c:v>
                </c:pt>
                <c:pt idx="5">
                  <c:v>Benzeen</c:v>
                </c:pt>
                <c:pt idx="6">
                  <c:v>Uitlaatgassen van dieselmotoren</c:v>
                </c:pt>
                <c:pt idx="7">
                  <c:v>Ultraviolette zonnestraling</c:v>
                </c:pt>
              </c:strCache>
            </c:strRef>
          </c:cat>
          <c:val>
            <c:numRef>
              <c:f>Sheet1!$B$2:$B$9</c:f>
              <c:numCache>
                <c:formatCode>0%</c:formatCode>
                <c:ptCount val="8"/>
                <c:pt idx="0">
                  <c:v>1.5800000000000002E-2</c:v>
                </c:pt>
                <c:pt idx="1">
                  <c:v>6.0000000000000001E-3</c:v>
                </c:pt>
                <c:pt idx="2">
                  <c:v>8.5000000000000006E-3</c:v>
                </c:pt>
                <c:pt idx="3">
                  <c:v>1.2828866486353578E-2</c:v>
                </c:pt>
                <c:pt idx="4">
                  <c:v>3.256823211212196E-2</c:v>
                </c:pt>
                <c:pt idx="5">
                  <c:v>1.4E-2</c:v>
                </c:pt>
                <c:pt idx="6">
                  <c:v>2.0871649864765182E-2</c:v>
                </c:pt>
                <c:pt idx="7">
                  <c:v>1.5515121711335137E-3</c:v>
                </c:pt>
              </c:numCache>
            </c:numRef>
          </c:val>
          <c:extLst>
            <c:ext xmlns:c16="http://schemas.microsoft.com/office/drawing/2014/chart" uri="{C3380CC4-5D6E-409C-BE32-E72D297353CC}">
              <c16:uniqueId val="{00000000-C592-452F-BAA7-A8F9D0C9D596}"/>
            </c:ext>
          </c:extLst>
        </c:ser>
        <c:ser>
          <c:idx val="1"/>
          <c:order val="1"/>
          <c:tx>
            <c:strRef>
              <c:f>Sheet1!$C$1</c:f>
              <c:strCache>
                <c:ptCount val="1"/>
                <c:pt idx="0">
                  <c:v>waarschijnlijke blootstelling op laag of middelhoog niveau</c:v>
                </c:pt>
              </c:strCache>
            </c:strRef>
          </c:tx>
          <c:spPr>
            <a:pattFill prst="pct80">
              <a:fgClr>
                <a:srgbClr val="FFC000"/>
              </a:fgClr>
              <a:bgClr>
                <a:schemeClr val="bg1"/>
              </a:bgClr>
            </a:pattFill>
            <a:ln>
              <a:noFill/>
            </a:ln>
            <a:effectLst/>
          </c:spPr>
          <c:invertIfNegative val="0"/>
          <c:dLbls>
            <c:dLbl>
              <c:idx val="0"/>
              <c:layout>
                <c:manualLayout>
                  <c:x val="5.4475587555018072E-2"/>
                  <c:y val="3.2067152151567034E-3"/>
                </c:manualLayout>
              </c:layout>
              <c:tx>
                <c:rich>
                  <a:bodyPr/>
                  <a:lstStyle/>
                  <a:p>
                    <a:r>
                      <a:rPr lang="en-US"/>
                      <a:t>3,2 %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1-C592-452F-BAA7-A8F9D0C9D596}"/>
                </c:ext>
              </c:extLst>
            </c:dLbl>
            <c:dLbl>
              <c:idx val="1"/>
              <c:layout>
                <c:manualLayout>
                  <c:x val="7.694416892788683E-2"/>
                  <c:y val="-1.1757819961568384E-16"/>
                </c:manualLayout>
              </c:layout>
              <c:tx>
                <c:rich>
                  <a:bodyPr/>
                  <a:lstStyle/>
                  <a:p>
                    <a:r>
                      <a:rPr lang="en-US"/>
                      <a:t>3,8 %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2-C592-452F-BAA7-A8F9D0C9D596}"/>
                </c:ext>
              </c:extLst>
            </c:dLbl>
            <c:dLbl>
              <c:idx val="2"/>
              <c:layout>
                <c:manualLayout>
                  <c:x val="8.9688376437575948E-2"/>
                  <c:y val="-1.1757819961568384E-16"/>
                </c:manualLayout>
              </c:layout>
              <c:tx>
                <c:rich>
                  <a:bodyPr/>
                  <a:lstStyle/>
                  <a:p>
                    <a:r>
                      <a:rPr lang="en-US"/>
                      <a:t>4,7 %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3-C592-452F-BAA7-A8F9D0C9D596}"/>
                </c:ext>
              </c:extLst>
            </c:dLbl>
            <c:dLbl>
              <c:idx val="3"/>
              <c:layout>
                <c:manualLayout>
                  <c:x val="0.10040723630723558"/>
                  <c:y val="0"/>
                </c:manualLayout>
              </c:layout>
              <c:tx>
                <c:rich>
                  <a:bodyPr/>
                  <a:lstStyle/>
                  <a:p>
                    <a:r>
                      <a:rPr lang="en-US"/>
                      <a:t>6,4 %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4-C592-452F-BAA7-A8F9D0C9D596}"/>
                </c:ext>
              </c:extLst>
            </c:dLbl>
            <c:dLbl>
              <c:idx val="4"/>
              <c:layout>
                <c:manualLayout>
                  <c:x val="0.10155654853867813"/>
                  <c:y val="-3.2067152151567624E-3"/>
                </c:manualLayout>
              </c:layout>
              <c:tx>
                <c:rich>
                  <a:bodyPr/>
                  <a:lstStyle/>
                  <a:p>
                    <a:r>
                      <a:rPr lang="en-US"/>
                      <a:t>8,4 %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5-C592-452F-BAA7-A8F9D0C9D596}"/>
                </c:ext>
              </c:extLst>
            </c:dLbl>
            <c:dLbl>
              <c:idx val="5"/>
              <c:layout>
                <c:manualLayout>
                  <c:x val="0.19683337690967118"/>
                  <c:y val="0"/>
                </c:manualLayout>
              </c:layout>
              <c:tx>
                <c:rich>
                  <a:bodyPr/>
                  <a:lstStyle/>
                  <a:p>
                    <a:r>
                      <a:rPr lang="en-US"/>
                      <a:t>12,8 %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6-C592-452F-BAA7-A8F9D0C9D596}"/>
                </c:ext>
              </c:extLst>
            </c:dLbl>
            <c:dLbl>
              <c:idx val="6"/>
              <c:layout>
                <c:manualLayout>
                  <c:x val="0.28467802120265701"/>
                  <c:y val="3.2067152151567034E-3"/>
                </c:manualLayout>
              </c:layout>
              <c:tx>
                <c:rich>
                  <a:bodyPr/>
                  <a:lstStyle/>
                  <a:p>
                    <a:r>
                      <a:rPr lang="en-US"/>
                      <a:t>19,9 %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7-C592-452F-BAA7-A8F9D0C9D596}"/>
                </c:ext>
              </c:extLst>
            </c:dLbl>
            <c:dLbl>
              <c:idx val="7"/>
              <c:layout>
                <c:manualLayout>
                  <c:x val="0.31969632523435032"/>
                  <c:y val="0"/>
                </c:manualLayout>
              </c:layout>
              <c:tx>
                <c:rich>
                  <a:bodyPr/>
                  <a:lstStyle/>
                  <a:p>
                    <a:r>
                      <a:rPr lang="en-US"/>
                      <a:t>20,8 %</a:t>
                    </a:r>
                  </a:p>
                </c:rich>
              </c:tx>
              <c:dLblPos val="ct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8-C592-452F-BAA7-A8F9D0C9D596}"/>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BE"/>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Sheet1!$A$2:$A$9</c:f>
              <c:strCache>
                <c:ptCount val="8"/>
                <c:pt idx="0">
                  <c:v>Houtstof</c:v>
                </c:pt>
                <c:pt idx="1">
                  <c:v>Lood en anorganische verb.</c:v>
                </c:pt>
                <c:pt idx="2">
                  <c:v>Zeswaardig chroom</c:v>
                </c:pt>
                <c:pt idx="3">
                  <c:v>Formaldehyde</c:v>
                </c:pt>
                <c:pt idx="4">
                  <c:v>Resp. kristallijn silica (RCS)</c:v>
                </c:pt>
                <c:pt idx="5">
                  <c:v>Benzeen</c:v>
                </c:pt>
                <c:pt idx="6">
                  <c:v>Uitlaatgassen van dieselmotoren</c:v>
                </c:pt>
                <c:pt idx="7">
                  <c:v>Ultraviolette zonnestraling</c:v>
                </c:pt>
              </c:strCache>
            </c:strRef>
          </c:cat>
          <c:val>
            <c:numRef>
              <c:f>Sheet1!$C$2:$C$9</c:f>
              <c:numCache>
                <c:formatCode>0%</c:formatCode>
                <c:ptCount val="8"/>
                <c:pt idx="0">
                  <c:v>1.5800000000000002E-2</c:v>
                </c:pt>
                <c:pt idx="1">
                  <c:v>3.1800000000000002E-2</c:v>
                </c:pt>
                <c:pt idx="2">
                  <c:v>3.85E-2</c:v>
                </c:pt>
                <c:pt idx="3">
                  <c:v>5.0883534136546185E-2</c:v>
                </c:pt>
                <c:pt idx="4">
                  <c:v>5.1701909679534468E-2</c:v>
                </c:pt>
                <c:pt idx="5">
                  <c:v>0.114</c:v>
                </c:pt>
                <c:pt idx="6">
                  <c:v>0.17774239816408488</c:v>
                </c:pt>
                <c:pt idx="7">
                  <c:v>0.20624211130235229</c:v>
                </c:pt>
              </c:numCache>
            </c:numRef>
          </c:val>
          <c:extLst>
            <c:ext xmlns:c15="http://schemas.microsoft.com/office/drawing/2012/chart" uri="{02D57815-91ED-43cb-92C2-25804820EDAC}">
              <c15:datalabelsRange>
                <c15:f>'[Chart in Microsoft PowerPoint]Sheet1'!$D$2:$D$9</c15:f>
                <c15:dlblRangeCache>
                  <c:ptCount val="8"/>
                </c15:dlblRangeCache>
              </c15:datalabelsRange>
            </c:ext>
            <c:ext xmlns:c16="http://schemas.microsoft.com/office/drawing/2014/chart" uri="{C3380CC4-5D6E-409C-BE32-E72D297353CC}">
              <c16:uniqueId val="{00000009-C592-452F-BAA7-A8F9D0C9D596}"/>
            </c:ext>
          </c:extLst>
        </c:ser>
        <c:dLbls>
          <c:showLegendKey val="0"/>
          <c:showVal val="1"/>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crossAx val="1696130127"/>
        <c:crosses val="autoZero"/>
        <c:auto val="0"/>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nl-NL" sz="1200"/>
                  <a:t>% werkenden</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696143439"/>
        <c:crosses val="autoZero"/>
        <c:crossBetween val="between"/>
      </c:valAx>
      <c:spPr>
        <a:noFill/>
        <a:ln>
          <a:noFill/>
        </a:ln>
        <a:effectLst/>
      </c:spPr>
    </c:plotArea>
    <c:legend>
      <c:legendPos val="b"/>
      <c:layout>
        <c:manualLayout>
          <c:xMode val="edge"/>
          <c:yMode val="edge"/>
          <c:x val="6.4285056747948053E-3"/>
          <c:y val="0.92544816370104432"/>
          <c:w val="0.77758195054516821"/>
          <c:h val="6.1685585865607316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431031088817065"/>
          <c:y val="1.1836419660252515E-2"/>
          <c:w val="0.69213520859977606"/>
          <c:h val="0.82285570657710527"/>
        </c:manualLayout>
      </c:layout>
      <c:barChart>
        <c:barDir val="bar"/>
        <c:grouping val="stacked"/>
        <c:varyColors val="0"/>
        <c:ser>
          <c:idx val="0"/>
          <c:order val="0"/>
          <c:tx>
            <c:strRef>
              <c:f>Sheet2!$B$1</c:f>
              <c:strCache>
                <c:ptCount val="1"/>
                <c:pt idx="0">
                  <c:v>waarschijnlijke blootstelling op hoog niveau</c:v>
                </c:pt>
              </c:strCache>
            </c:strRef>
          </c:tx>
          <c:spPr>
            <a:solidFill>
              <a:srgbClr val="00696C"/>
            </a:solidFill>
            <a:ln>
              <a:noFill/>
            </a:ln>
            <a:effectLst/>
          </c:spPr>
          <c:invertIfNegative val="0"/>
          <c:cat>
            <c:strRef>
              <c:f>Sheet2!$A$2:$A$17</c:f>
              <c:strCache>
                <c:ptCount val="16"/>
                <c:pt idx="0">
                  <c:v>Epichloorhydrine</c:v>
                </c:pt>
                <c:pt idx="1">
                  <c:v>Diëthyl-/dimethylsulfaat</c:v>
                </c:pt>
                <c:pt idx="2">
                  <c:v>Ortho-toluïdine</c:v>
                </c:pt>
                <c:pt idx="3">
                  <c:v>Arseen</c:v>
                </c:pt>
                <c:pt idx="4">
                  <c:v>Acrylamide</c:v>
                </c:pt>
                <c:pt idx="5">
                  <c:v>Leerstof</c:v>
                </c:pt>
                <c:pt idx="6">
                  <c:v>Trichloorethyleen</c:v>
                </c:pt>
                <c:pt idx="7">
                  <c:v>Kobalt</c:v>
                </c:pt>
                <c:pt idx="8">
                  <c:v>Buta-1,3-dieen</c:v>
                </c:pt>
                <c:pt idx="9">
                  <c:v>Cadmium</c:v>
                </c:pt>
                <c:pt idx="10">
                  <c:v>Asbest</c:v>
                </c:pt>
                <c:pt idx="11">
                  <c:v>Ethyleenoxide</c:v>
                </c:pt>
                <c:pt idx="12">
                  <c:v>Minerale oliën (als nevels)</c:v>
                </c:pt>
                <c:pt idx="13">
                  <c:v>Nikkel</c:v>
                </c:pt>
                <c:pt idx="14">
                  <c:v>Ioniserende straling</c:v>
                </c:pt>
                <c:pt idx="15">
                  <c:v>Kunstmatige uv-straling</c:v>
                </c:pt>
              </c:strCache>
            </c:strRef>
          </c:cat>
          <c:val>
            <c:numRef>
              <c:f>Sheet2!$B$2:$B$17</c:f>
              <c:numCache>
                <c:formatCode>0.00%</c:formatCode>
                <c:ptCount val="16"/>
                <c:pt idx="0">
                  <c:v>1.1154823375133186E-3</c:v>
                </c:pt>
                <c:pt idx="1">
                  <c:v>7.4092287517416597E-4</c:v>
                </c:pt>
                <c:pt idx="2">
                  <c:v>2.5940496680599949E-4</c:v>
                </c:pt>
                <c:pt idx="3">
                  <c:v>5.2905499549217279E-4</c:v>
                </c:pt>
                <c:pt idx="4">
                  <c:v>7.5567576428161632E-4</c:v>
                </c:pt>
                <c:pt idx="5">
                  <c:v>2.6256044586509299E-3</c:v>
                </c:pt>
                <c:pt idx="6">
                  <c:v>2.7407589541840831E-3</c:v>
                </c:pt>
                <c:pt idx="7">
                  <c:v>1.9416441275305304E-3</c:v>
                </c:pt>
                <c:pt idx="8">
                  <c:v>1.7371526924022621E-3</c:v>
                </c:pt>
                <c:pt idx="9">
                  <c:v>3.1616260962216212E-3</c:v>
                </c:pt>
                <c:pt idx="10">
                  <c:v>1.4437341201540856E-3</c:v>
                </c:pt>
                <c:pt idx="11">
                  <c:v>5.8200147528891079E-3</c:v>
                </c:pt>
                <c:pt idx="12">
                  <c:v>1.062617818211622E-3</c:v>
                </c:pt>
                <c:pt idx="13">
                  <c:v>5.2839931153184161E-3</c:v>
                </c:pt>
                <c:pt idx="14">
                  <c:v>3.4247192853044828E-3</c:v>
                </c:pt>
                <c:pt idx="15">
                  <c:v>5.1975247930497502E-3</c:v>
                </c:pt>
              </c:numCache>
            </c:numRef>
          </c:val>
          <c:extLst>
            <c:ext xmlns:c16="http://schemas.microsoft.com/office/drawing/2014/chart" uri="{C3380CC4-5D6E-409C-BE32-E72D297353CC}">
              <c16:uniqueId val="{00000000-C8B2-4251-91BE-767D5FD43738}"/>
            </c:ext>
          </c:extLst>
        </c:ser>
        <c:ser>
          <c:idx val="1"/>
          <c:order val="1"/>
          <c:tx>
            <c:strRef>
              <c:f>Sheet2!$C$1</c:f>
              <c:strCache>
                <c:ptCount val="1"/>
                <c:pt idx="0">
                  <c:v>waarschijnlijke blootstelling op laag of middelhoog niveau</c:v>
                </c:pt>
              </c:strCache>
            </c:strRef>
          </c:tx>
          <c:spPr>
            <a:pattFill prst="pct90">
              <a:fgClr>
                <a:srgbClr val="F6A400"/>
              </a:fgClr>
              <a:bgClr>
                <a:schemeClr val="bg1"/>
              </a:bgClr>
            </a:pattFill>
            <a:ln>
              <a:noFill/>
            </a:ln>
            <a:effectLst/>
          </c:spPr>
          <c:invertIfNegative val="0"/>
          <c:cat>
            <c:strRef>
              <c:f>Sheet2!$A$2:$A$17</c:f>
              <c:strCache>
                <c:ptCount val="16"/>
                <c:pt idx="0">
                  <c:v>Epichloorhydrine</c:v>
                </c:pt>
                <c:pt idx="1">
                  <c:v>Diëthyl-/dimethylsulfaat</c:v>
                </c:pt>
                <c:pt idx="2">
                  <c:v>Ortho-toluïdine</c:v>
                </c:pt>
                <c:pt idx="3">
                  <c:v>Arseen</c:v>
                </c:pt>
                <c:pt idx="4">
                  <c:v>Acrylamide</c:v>
                </c:pt>
                <c:pt idx="5">
                  <c:v>Leerstof</c:v>
                </c:pt>
                <c:pt idx="6">
                  <c:v>Trichloorethyleen</c:v>
                </c:pt>
                <c:pt idx="7">
                  <c:v>Kobalt</c:v>
                </c:pt>
                <c:pt idx="8">
                  <c:v>Buta-1,3-dieen</c:v>
                </c:pt>
                <c:pt idx="9">
                  <c:v>Cadmium</c:v>
                </c:pt>
                <c:pt idx="10">
                  <c:v>Asbest</c:v>
                </c:pt>
                <c:pt idx="11">
                  <c:v>Ethyleenoxide</c:v>
                </c:pt>
                <c:pt idx="12">
                  <c:v>Minerale oliën (als nevels)</c:v>
                </c:pt>
                <c:pt idx="13">
                  <c:v>Nikkel</c:v>
                </c:pt>
                <c:pt idx="14">
                  <c:v>Ioniserende straling</c:v>
                </c:pt>
                <c:pt idx="15">
                  <c:v>Kunstmatige uv-straling</c:v>
                </c:pt>
              </c:strCache>
            </c:strRef>
          </c:cat>
          <c:val>
            <c:numRef>
              <c:f>Sheet2!$C$2:$C$17</c:f>
              <c:numCache>
                <c:formatCode>0.00%</c:formatCode>
                <c:ptCount val="16"/>
                <c:pt idx="0">
                  <c:v>2.4567658388656667E-3</c:v>
                </c:pt>
                <c:pt idx="1">
                  <c:v>3.073518564052127E-3</c:v>
                </c:pt>
                <c:pt idx="2">
                  <c:v>4.2209654946315876E-3</c:v>
                </c:pt>
                <c:pt idx="3">
                  <c:v>4.9057454307024021E-3</c:v>
                </c:pt>
                <c:pt idx="4">
                  <c:v>6.5285632325219247E-3</c:v>
                </c:pt>
                <c:pt idx="5">
                  <c:v>4.6836324891402353E-3</c:v>
                </c:pt>
                <c:pt idx="6">
                  <c:v>6.8064093107122366E-3</c:v>
                </c:pt>
                <c:pt idx="7">
                  <c:v>8.2571100729448409E-3</c:v>
                </c:pt>
                <c:pt idx="8">
                  <c:v>1.1670354888943531E-2</c:v>
                </c:pt>
                <c:pt idx="9">
                  <c:v>1.3133349725432342E-2</c:v>
                </c:pt>
                <c:pt idx="10">
                  <c:v>1.5123760347512498E-2</c:v>
                </c:pt>
                <c:pt idx="11">
                  <c:v>1.1842881731005655E-2</c:v>
                </c:pt>
                <c:pt idx="12">
                  <c:v>1.8661175313498892E-2</c:v>
                </c:pt>
                <c:pt idx="13">
                  <c:v>1.7875174166051964E-2</c:v>
                </c:pt>
                <c:pt idx="14">
                  <c:v>2.1378165724120976E-2</c:v>
                </c:pt>
                <c:pt idx="15">
                  <c:v>2.3971805589705759E-2</c:v>
                </c:pt>
              </c:numCache>
            </c:numRef>
          </c:val>
          <c:extLst>
            <c:ext xmlns:c16="http://schemas.microsoft.com/office/drawing/2014/chart" uri="{C3380CC4-5D6E-409C-BE32-E72D297353CC}">
              <c16:uniqueId val="{00000001-C8B2-4251-91BE-767D5FD43738}"/>
            </c:ext>
          </c:extLst>
        </c:ser>
        <c:dLbls>
          <c:showLegendKey val="0"/>
          <c:showVal val="0"/>
          <c:showCatName val="0"/>
          <c:showSerName val="0"/>
          <c:showPercent val="0"/>
          <c:showBubbleSize val="0"/>
        </c:dLbls>
        <c:gapWidth val="182"/>
        <c:overlap val="100"/>
        <c:axId val="1696143439"/>
        <c:axId val="1696130127"/>
      </c:barChart>
      <c:catAx>
        <c:axId val="1696143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crossAx val="1696130127"/>
        <c:crosses val="autoZero"/>
        <c:auto val="1"/>
        <c:lblAlgn val="ctr"/>
        <c:lblOffset val="100"/>
        <c:noMultiLvlLbl val="0"/>
      </c:catAx>
      <c:valAx>
        <c:axId val="1696130127"/>
        <c:scaling>
          <c:orientation val="minMax"/>
          <c:max val="0.2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nl-NL" sz="1200"/>
                  <a:t>% werkenden</a:t>
                </a:r>
              </a:p>
            </c:rich>
          </c:tx>
          <c:layout>
            <c:manualLayout>
              <c:xMode val="edge"/>
              <c:yMode val="edge"/>
              <c:x val="0.89955310506686237"/>
              <c:y val="0.905539259662880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696143439"/>
        <c:crosses val="autoZero"/>
        <c:crossBetween val="between"/>
      </c:valAx>
      <c:spPr>
        <a:noFill/>
        <a:ln>
          <a:noFill/>
        </a:ln>
        <a:effectLst/>
      </c:spPr>
    </c:plotArea>
    <c:legend>
      <c:legendPos val="b"/>
      <c:layout>
        <c:manualLayout>
          <c:xMode val="edge"/>
          <c:yMode val="edge"/>
          <c:x val="0"/>
          <c:y val="0.91903473327073082"/>
          <c:w val="0.82800595985167558"/>
          <c:h val="6.1685585865607316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Sheet3!$B$1</c:f>
              <c:strCache>
                <c:ptCount val="1"/>
                <c:pt idx="0">
                  <c:v>Kolom4</c:v>
                </c:pt>
              </c:strCache>
            </c:strRef>
          </c:tx>
          <c:spPr>
            <a:solidFill>
              <a:schemeClr val="accent1"/>
            </a:solidFill>
            <a:ln>
              <a:noFill/>
            </a:ln>
            <a:effectLst/>
          </c:spPr>
          <c:invertIfNegative val="0"/>
          <c:dPt>
            <c:idx val="0"/>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01-76C5-4BB6-8A33-45E926E8E874}"/>
              </c:ext>
            </c:extLst>
          </c:dPt>
          <c:dPt>
            <c:idx val="1"/>
            <c:invertIfNegative val="0"/>
            <c:bubble3D val="0"/>
            <c:spPr>
              <a:pattFill prst="pct80">
                <a:fgClr>
                  <a:schemeClr val="accent4"/>
                </a:fgClr>
                <a:bgClr>
                  <a:schemeClr val="bg1"/>
                </a:bgClr>
              </a:pattFill>
              <a:ln>
                <a:noFill/>
              </a:ln>
              <a:effectLst/>
            </c:spPr>
            <c:extLst>
              <c:ext xmlns:c16="http://schemas.microsoft.com/office/drawing/2014/chart" uri="{C3380CC4-5D6E-409C-BE32-E72D297353CC}">
                <c16:uniqueId val="{00000003-76C5-4BB6-8A33-45E926E8E874}"/>
              </c:ext>
            </c:extLst>
          </c:dPt>
          <c:dPt>
            <c:idx val="2"/>
            <c:invertIfNegative val="0"/>
            <c:bubble3D val="0"/>
            <c:spPr>
              <a:solidFill>
                <a:srgbClr val="003399"/>
              </a:solidFill>
              <a:ln>
                <a:noFill/>
              </a:ln>
              <a:effectLst/>
            </c:spPr>
            <c:extLst>
              <c:ext xmlns:c16="http://schemas.microsoft.com/office/drawing/2014/chart" uri="{C3380CC4-5D6E-409C-BE32-E72D297353CC}">
                <c16:uniqueId val="{00000005-76C5-4BB6-8A33-45E926E8E874}"/>
              </c:ext>
            </c:extLst>
          </c:dPt>
          <c:dPt>
            <c:idx val="3"/>
            <c:invertIfNegative val="0"/>
            <c:bubble3D val="0"/>
            <c:spPr>
              <a:solidFill>
                <a:srgbClr val="003399"/>
              </a:solidFill>
              <a:ln>
                <a:noFill/>
              </a:ln>
              <a:effectLst/>
            </c:spPr>
            <c:extLst>
              <c:ext xmlns:c16="http://schemas.microsoft.com/office/drawing/2014/chart" uri="{C3380CC4-5D6E-409C-BE32-E72D297353CC}">
                <c16:uniqueId val="{00000007-76C5-4BB6-8A33-45E926E8E874}"/>
              </c:ext>
            </c:extLst>
          </c:dPt>
          <c:dPt>
            <c:idx val="4"/>
            <c:invertIfNegative val="0"/>
            <c:bubble3D val="0"/>
            <c:spPr>
              <a:solidFill>
                <a:srgbClr val="003399"/>
              </a:solidFill>
              <a:ln>
                <a:noFill/>
              </a:ln>
              <a:effectLst/>
            </c:spPr>
            <c:extLst>
              <c:ext xmlns:c16="http://schemas.microsoft.com/office/drawing/2014/chart" uri="{C3380CC4-5D6E-409C-BE32-E72D297353CC}">
                <c16:uniqueId val="{00000009-76C5-4BB6-8A33-45E926E8E874}"/>
              </c:ext>
            </c:extLst>
          </c:dPt>
          <c:dPt>
            <c:idx val="5"/>
            <c:invertIfNegative val="0"/>
            <c:bubble3D val="0"/>
            <c:spPr>
              <a:solidFill>
                <a:srgbClr val="003399"/>
              </a:solidFill>
              <a:ln>
                <a:noFill/>
              </a:ln>
              <a:effectLst/>
            </c:spPr>
            <c:extLst>
              <c:ext xmlns:c16="http://schemas.microsoft.com/office/drawing/2014/chart" uri="{C3380CC4-5D6E-409C-BE32-E72D297353CC}">
                <c16:uniqueId val="{0000000B-76C5-4BB6-8A33-45E926E8E874}"/>
              </c:ext>
            </c:extLst>
          </c:dPt>
          <c:dPt>
            <c:idx val="6"/>
            <c:invertIfNegative val="0"/>
            <c:bubble3D val="0"/>
            <c:spPr>
              <a:solidFill>
                <a:srgbClr val="003399"/>
              </a:solidFill>
              <a:ln>
                <a:noFill/>
              </a:ln>
              <a:effectLst/>
            </c:spPr>
            <c:extLst>
              <c:ext xmlns:c16="http://schemas.microsoft.com/office/drawing/2014/chart" uri="{C3380CC4-5D6E-409C-BE32-E72D297353CC}">
                <c16:uniqueId val="{0000000D-76C5-4BB6-8A33-45E926E8E874}"/>
              </c:ext>
            </c:extLst>
          </c:dPt>
          <c:dLbls>
            <c:spPr>
              <a:solidFill>
                <a:srgbClr val="FFFFFF"/>
              </a:solidFill>
              <a:ln>
                <a:noFill/>
              </a:ln>
              <a:effectLst/>
            </c:spPr>
            <c:txPr>
              <a:bodyPr rot="0" spcFirstLastPara="1" vertOverflow="clip" horzOverflow="clip" vert="horz" wrap="square" lIns="36576" tIns="18288" rIns="36576" bIns="18288" anchor="ctr" anchorCtr="1">
                <a:spAutoFit/>
              </a:bodyPr>
              <a:lstStyle/>
              <a:p>
                <a:pPr>
                  <a:defRPr lang="en-GB" sz="1197" b="0" i="0" u="none" strike="noStrike" kern="1200" baseline="0" noProof="0">
                    <a:solidFill>
                      <a:schemeClr val="dk1">
                        <a:lumMod val="65000"/>
                        <a:lumOff val="35000"/>
                      </a:schemeClr>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Sheet3!$A$2:$A$8</c:f>
              <c:strCache>
                <c:ptCount val="7"/>
                <c:pt idx="0">
                  <c:v>0</c:v>
                </c:pt>
                <c:pt idx="1">
                  <c:v>1</c:v>
                </c:pt>
                <c:pt idx="2">
                  <c:v>2</c:v>
                </c:pt>
                <c:pt idx="3">
                  <c:v>3</c:v>
                </c:pt>
                <c:pt idx="4">
                  <c:v>4</c:v>
                </c:pt>
                <c:pt idx="5">
                  <c:v>5</c:v>
                </c:pt>
                <c:pt idx="6">
                  <c:v>meer dan 5</c:v>
                </c:pt>
              </c:strCache>
            </c:strRef>
          </c:cat>
          <c:val>
            <c:numRef>
              <c:f>Sheet3!$B$2:$B$8</c:f>
              <c:numCache>
                <c:formatCode>0.0%</c:formatCode>
                <c:ptCount val="7"/>
                <c:pt idx="0">
                  <c:v>0.52600000000000002</c:v>
                </c:pt>
                <c:pt idx="1">
                  <c:v>0.21229755790664934</c:v>
                </c:pt>
                <c:pt idx="2">
                  <c:v>0.12720179863212597</c:v>
                </c:pt>
                <c:pt idx="3">
                  <c:v>6.9425443679472357E-2</c:v>
                </c:pt>
                <c:pt idx="4">
                  <c:v>3.0854230222776849E-2</c:v>
                </c:pt>
                <c:pt idx="5">
                  <c:v>1.5084510443603448E-2</c:v>
                </c:pt>
                <c:pt idx="6">
                  <c:v>1.8813153851348512E-2</c:v>
                </c:pt>
              </c:numCache>
            </c:numRef>
          </c:val>
          <c:extLst>
            <c:ext xmlns:c16="http://schemas.microsoft.com/office/drawing/2014/chart" uri="{C3380CC4-5D6E-409C-BE32-E72D297353CC}">
              <c16:uniqueId val="{0000000E-76C5-4BB6-8A33-45E926E8E874}"/>
            </c:ext>
          </c:extLst>
        </c:ser>
        <c:dLbls>
          <c:showLegendKey val="0"/>
          <c:showVal val="0"/>
          <c:showCatName val="0"/>
          <c:showSerName val="0"/>
          <c:showPercent val="0"/>
          <c:showBubbleSize val="0"/>
        </c:dLbls>
        <c:gapWidth val="219"/>
        <c:overlap val="-27"/>
        <c:axId val="1696182959"/>
        <c:axId val="1696202095"/>
      </c:barChart>
      <c:catAx>
        <c:axId val="1696182959"/>
        <c:scaling>
          <c:orientation val="minMax"/>
        </c:scaling>
        <c:delete val="0"/>
        <c:axPos val="b"/>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nl-NL" sz="1200" dirty="0"/>
                  <a:t>Aantal risicofactoren voor kanker waaraan de werknemer wordt blootgesteld (van de 24)</a:t>
                </a:r>
              </a:p>
            </c:rich>
          </c:tx>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nl-B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nl-BE"/>
          </a:p>
        </c:txPr>
        <c:crossAx val="1696202095"/>
        <c:crosses val="autoZero"/>
        <c:auto val="1"/>
        <c:lblAlgn val="ctr"/>
        <c:lblOffset val="100"/>
        <c:noMultiLvlLbl val="0"/>
      </c:catAx>
      <c:valAx>
        <c:axId val="1696202095"/>
        <c:scaling>
          <c:orientation val="minMax"/>
          <c:max val="0.5500000000000000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nl-NL" sz="1200" noProof="0"/>
                  <a:t>% werkenden</a:t>
                </a:r>
              </a:p>
            </c:rich>
          </c:tx>
          <c:overlay val="0"/>
          <c:spPr>
            <a:noFill/>
            <a:ln>
              <a:noFill/>
            </a:ln>
            <a:effectLst/>
          </c:spPr>
          <c:txPr>
            <a:bodyPr rot="-540000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nl-B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GB" sz="1197" b="0" i="0" u="none" strike="noStrike" kern="1200" baseline="0" noProof="0">
                <a:solidFill>
                  <a:schemeClr val="tx1">
                    <a:lumMod val="65000"/>
                    <a:lumOff val="35000"/>
                  </a:schemeClr>
                </a:solidFill>
                <a:latin typeface="+mn-lt"/>
                <a:ea typeface="+mn-ea"/>
                <a:cs typeface="+mn-cs"/>
              </a:defRPr>
            </a:pPr>
            <a:endParaRPr lang="nl-BE"/>
          </a:p>
        </c:txPr>
        <c:crossAx val="1696182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cap="flat" cmpd="sng" algn="ctr">
      <a:noFill/>
      <a:round/>
    </a:ln>
    <a:effectLst/>
  </c:spPr>
  <c:txPr>
    <a:bodyPr/>
    <a:lstStyle/>
    <a:p>
      <a:pPr>
        <a:defRPr lang="en-GB" noProof="0"/>
      </a:pPr>
      <a:endParaRPr lang="nl-B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nl-BE"/>
        </a:p>
      </c:txPr>
    </c:title>
    <c:autoTitleDeleted val="0"/>
    <c:plotArea>
      <c:layout>
        <c:manualLayout>
          <c:layoutTarget val="inner"/>
          <c:xMode val="edge"/>
          <c:yMode val="edge"/>
          <c:x val="0.44503589480168781"/>
          <c:y val="2.2334363051133045E-2"/>
          <c:w val="0.49082599721201048"/>
          <c:h val="0.85251398120916877"/>
        </c:manualLayout>
      </c:layout>
      <c:barChart>
        <c:barDir val="bar"/>
        <c:grouping val="clustered"/>
        <c:varyColors val="0"/>
        <c:ser>
          <c:idx val="0"/>
          <c:order val="0"/>
          <c:tx>
            <c:strRef>
              <c:f>Sheet4!$B$1</c:f>
              <c:strCache>
                <c:ptCount val="1"/>
              </c:strCache>
            </c:strRef>
          </c:tx>
          <c:spPr>
            <a:solidFill>
              <a:srgbClr val="003399"/>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Sheet4!$A$2:$A$9</c:f>
              <c:strCache>
                <c:ptCount val="8"/>
                <c:pt idx="0">
                  <c:v>Formaldehyde en benzeen</c:v>
                </c:pt>
                <c:pt idx="1">
                  <c:v>RCS, uitlaatgassen van dieselmotoren en uv-zonnestraling</c:v>
                </c:pt>
                <c:pt idx="2">
                  <c:v>RCS en uitlaatgassen van dieselmotoren</c:v>
                </c:pt>
                <c:pt idx="3">
                  <c:v>Uitlaatgassen van dieselmotoren, benzeen en uv-zonnestraling</c:v>
                </c:pt>
                <c:pt idx="4">
                  <c:v>RCS en uv-zonnestraling</c:v>
                </c:pt>
                <c:pt idx="5">
                  <c:v>Benzeen en uv-zonnestraling</c:v>
                </c:pt>
                <c:pt idx="6">
                  <c:v>Benzeen en uitlaatgassen van dieselmotoren</c:v>
                </c:pt>
                <c:pt idx="7">
                  <c:v>Uitlaatgassen van dieselmotoren en uv-zonnestraling</c:v>
                </c:pt>
              </c:strCache>
            </c:strRef>
          </c:cat>
          <c:val>
            <c:numRef>
              <c:f>Sheet4!$B$2:$B$9</c:f>
              <c:numCache>
                <c:formatCode>0.0%</c:formatCode>
                <c:ptCount val="8"/>
                <c:pt idx="0">
                  <c:v>2.46E-2</c:v>
                </c:pt>
                <c:pt idx="1">
                  <c:v>2.5499999999999998E-2</c:v>
                </c:pt>
                <c:pt idx="2">
                  <c:v>3.7400000000000003E-2</c:v>
                </c:pt>
                <c:pt idx="3">
                  <c:v>3.9899999999999998E-2</c:v>
                </c:pt>
                <c:pt idx="4">
                  <c:v>4.1200000000000001E-2</c:v>
                </c:pt>
                <c:pt idx="5">
                  <c:v>5.8000000000000003E-2</c:v>
                </c:pt>
                <c:pt idx="6">
                  <c:v>5.8500000000000003E-2</c:v>
                </c:pt>
                <c:pt idx="7">
                  <c:v>0.1099</c:v>
                </c:pt>
              </c:numCache>
            </c:numRef>
          </c:val>
          <c:extLst>
            <c:ext xmlns:c16="http://schemas.microsoft.com/office/drawing/2014/chart" uri="{C3380CC4-5D6E-409C-BE32-E72D297353CC}">
              <c16:uniqueId val="{00000000-2512-4024-9028-6E78314F2646}"/>
            </c:ext>
          </c:extLst>
        </c:ser>
        <c:dLbls>
          <c:showLegendKey val="0"/>
          <c:showVal val="0"/>
          <c:showCatName val="0"/>
          <c:showSerName val="0"/>
          <c:showPercent val="0"/>
          <c:showBubbleSize val="0"/>
        </c:dLbls>
        <c:gapWidth val="182"/>
        <c:axId val="1696154255"/>
        <c:axId val="1696168399"/>
      </c:barChart>
      <c:catAx>
        <c:axId val="16961542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crossAx val="1696168399"/>
        <c:crosses val="autoZero"/>
        <c:auto val="1"/>
        <c:lblAlgn val="ctr"/>
        <c:lblOffset val="100"/>
        <c:noMultiLvlLbl val="0"/>
      </c:catAx>
      <c:valAx>
        <c:axId val="169616839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nl-NL"/>
                  <a:t>% werkenden</a:t>
                </a:r>
              </a:p>
            </c:rich>
          </c:tx>
          <c:layout>
            <c:manualLayout>
              <c:xMode val="edge"/>
              <c:yMode val="edge"/>
              <c:x val="0.89468887601038027"/>
              <c:y val="0.9414458558533840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nl-BE"/>
          </a:p>
        </c:txPr>
        <c:crossAx val="16961542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nl-B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nl-NL" sz="1800" b="0" i="0" u="none" strike="noStrike" baseline="0">
                <a:solidFill>
                  <a:srgbClr val="003399"/>
                </a:solidFill>
              </a:rPr>
              <a:t>Beroepsmatige blootstelling aan een of meer van</a:t>
            </a:r>
          </a:p>
          <a:p>
            <a:pPr>
              <a:defRPr/>
            </a:pPr>
            <a:r>
              <a:rPr lang="nl-NL" sz="1800" b="0" i="0" u="none" strike="noStrike" baseline="0">
                <a:solidFill>
                  <a:srgbClr val="003399"/>
                </a:solidFill>
              </a:rPr>
              <a:t>de 24 risicofactoren voor kanker, per leeftijdsgroep:</a:t>
            </a:r>
          </a:p>
        </c:rich>
      </c:tx>
      <c:layout>
        <c:manualLayout>
          <c:xMode val="edge"/>
          <c:yMode val="edge"/>
          <c:x val="0.2392153084268906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l-BE"/>
        </a:p>
      </c:txPr>
    </c:title>
    <c:autoTitleDeleted val="0"/>
    <c:plotArea>
      <c:layout>
        <c:manualLayout>
          <c:layoutTarget val="inner"/>
          <c:xMode val="edge"/>
          <c:yMode val="edge"/>
          <c:x val="0.15496655730484224"/>
          <c:y val="0.17694013832262301"/>
          <c:w val="0.80917041665970246"/>
          <c:h val="0.580741295910571"/>
        </c:manualLayout>
      </c:layout>
      <c:barChart>
        <c:barDir val="bar"/>
        <c:grouping val="clustered"/>
        <c:varyColors val="0"/>
        <c:ser>
          <c:idx val="1"/>
          <c:order val="0"/>
          <c:tx>
            <c:strRef>
              <c:f>Sheet5!$B$1</c:f>
              <c:strCache>
                <c:ptCount val="1"/>
                <c:pt idx="0">
                  <c:v>Blootstelling aan ten minste één risicofactor voor kanker</c:v>
                </c:pt>
              </c:strCache>
            </c:strRef>
          </c:tx>
          <c:spPr>
            <a:pattFill prst="pct80">
              <a:fgClr>
                <a:schemeClr val="accent4"/>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Sheet5!$A$2:$A$8</c:f>
              <c:strCache>
                <c:ptCount val="7"/>
                <c:pt idx="0">
                  <c:v>Alle werkenden</c:v>
                </c:pt>
                <c:pt idx="1">
                  <c:v>65-74 jaar</c:v>
                </c:pt>
                <c:pt idx="2">
                  <c:v>55-64 jaar</c:v>
                </c:pt>
                <c:pt idx="3">
                  <c:v>45-54 jaar</c:v>
                </c:pt>
                <c:pt idx="4">
                  <c:v>35-44 jaar</c:v>
                </c:pt>
                <c:pt idx="5">
                  <c:v>25-34 jaar</c:v>
                </c:pt>
                <c:pt idx="6">
                  <c:v>18-24 jaar</c:v>
                </c:pt>
              </c:strCache>
            </c:strRef>
          </c:cat>
          <c:val>
            <c:numRef>
              <c:f>Sheet5!$B$2:$B$8</c:f>
              <c:numCache>
                <c:formatCode>0.0%</c:formatCode>
                <c:ptCount val="7"/>
                <c:pt idx="0">
                  <c:v>0.47299999999999998</c:v>
                </c:pt>
                <c:pt idx="1">
                  <c:v>0.53799999999999992</c:v>
                </c:pt>
                <c:pt idx="2">
                  <c:v>0.47799999999999998</c:v>
                </c:pt>
                <c:pt idx="3">
                  <c:v>0.48399999999999999</c:v>
                </c:pt>
                <c:pt idx="4">
                  <c:v>0.47299999999999998</c:v>
                </c:pt>
                <c:pt idx="5">
                  <c:v>0.46500000000000002</c:v>
                </c:pt>
                <c:pt idx="6">
                  <c:v>0.44700000000000001</c:v>
                </c:pt>
              </c:numCache>
            </c:numRef>
          </c:val>
          <c:extLst>
            <c:ext xmlns:c16="http://schemas.microsoft.com/office/drawing/2014/chart" uri="{C3380CC4-5D6E-409C-BE32-E72D297353CC}">
              <c16:uniqueId val="{00000000-B3ED-4FA8-82FB-E91D0C6B03FE}"/>
            </c:ext>
          </c:extLst>
        </c:ser>
        <c:ser>
          <c:idx val="0"/>
          <c:order val="1"/>
          <c:tx>
            <c:strRef>
              <c:f>Sheet5!$C$1</c:f>
              <c:strCache>
                <c:ptCount val="1"/>
                <c:pt idx="0">
                  <c:v>Blootstelling aan vijf of meer risicofactoren voor kanker</c:v>
                </c:pt>
              </c:strCache>
            </c:strRef>
          </c:tx>
          <c:spPr>
            <a:solidFill>
              <a:srgbClr val="003399"/>
            </a:solidFill>
            <a:ln>
              <a:noFill/>
            </a:ln>
            <a:effectLst/>
          </c:spPr>
          <c:invertIfNegative val="0"/>
          <c:cat>
            <c:strRef>
              <c:f>Sheet5!$A$2:$A$8</c:f>
              <c:strCache>
                <c:ptCount val="7"/>
                <c:pt idx="0">
                  <c:v>Alle werkenden</c:v>
                </c:pt>
                <c:pt idx="1">
                  <c:v>65-74 jaar</c:v>
                </c:pt>
                <c:pt idx="2">
                  <c:v>55-64 jaar</c:v>
                </c:pt>
                <c:pt idx="3">
                  <c:v>45-54 jaar</c:v>
                </c:pt>
                <c:pt idx="4">
                  <c:v>35-44 jaar</c:v>
                </c:pt>
                <c:pt idx="5">
                  <c:v>25-34 jaar</c:v>
                </c:pt>
                <c:pt idx="6">
                  <c:v>18-24 jaar</c:v>
                </c:pt>
              </c:strCache>
            </c:strRef>
          </c:cat>
          <c:val>
            <c:numRef>
              <c:f>Sheet5!$C$2:$C$8</c:f>
              <c:numCache>
                <c:formatCode>0.0%</c:formatCode>
                <c:ptCount val="7"/>
                <c:pt idx="0">
                  <c:v>3.4000000000000002E-2</c:v>
                </c:pt>
                <c:pt idx="1">
                  <c:v>2.7999999999999997E-2</c:v>
                </c:pt>
                <c:pt idx="2">
                  <c:v>3.2000000000000001E-2</c:v>
                </c:pt>
                <c:pt idx="3">
                  <c:v>3.3000000000000002E-2</c:v>
                </c:pt>
                <c:pt idx="4">
                  <c:v>3.6000000000000004E-2</c:v>
                </c:pt>
                <c:pt idx="5">
                  <c:v>3.7999999999999999E-2</c:v>
                </c:pt>
                <c:pt idx="6">
                  <c:v>2.5000000000000001E-2</c:v>
                </c:pt>
              </c:numCache>
            </c:numRef>
          </c:val>
          <c:extLst>
            <c:ext xmlns:c16="http://schemas.microsoft.com/office/drawing/2014/chart" uri="{C3380CC4-5D6E-409C-BE32-E72D297353CC}">
              <c16:uniqueId val="{00000001-B3ED-4FA8-82FB-E91D0C6B03FE}"/>
            </c:ext>
          </c:extLst>
        </c:ser>
        <c:dLbls>
          <c:showLegendKey val="0"/>
          <c:showVal val="0"/>
          <c:showCatName val="0"/>
          <c:showSerName val="0"/>
          <c:showPercent val="0"/>
          <c:showBubbleSize val="0"/>
        </c:dLbls>
        <c:gapWidth val="182"/>
        <c:axId val="1622170784"/>
        <c:axId val="1622173184"/>
      </c:barChart>
      <c:catAx>
        <c:axId val="1622170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622173184"/>
        <c:crosses val="autoZero"/>
        <c:auto val="1"/>
        <c:lblAlgn val="ctr"/>
        <c:lblOffset val="100"/>
        <c:noMultiLvlLbl val="0"/>
      </c:catAx>
      <c:valAx>
        <c:axId val="16221731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r>
                  <a:rPr lang="nl-NL" sz="1200" noProof="0"/>
                  <a:t>%</a:t>
                </a:r>
                <a:r>
                  <a:rPr lang="nl-NL" sz="1200" baseline="0" noProof="0"/>
                  <a:t> werkenden</a:t>
                </a:r>
              </a:p>
            </c:rich>
          </c:tx>
          <c:layout>
            <c:manualLayout>
              <c:xMode val="edge"/>
              <c:yMode val="edge"/>
              <c:x val="0.51739863220704085"/>
              <c:y val="0.83535344038792836"/>
            </c:manualLayout>
          </c:layout>
          <c:overlay val="0"/>
          <c:spPr>
            <a:noFill/>
            <a:ln>
              <a:noFill/>
            </a:ln>
            <a:effectLst/>
          </c:spPr>
          <c:txPr>
            <a:bodyPr rot="0" spcFirstLastPara="1" vertOverflow="ellipsis" vert="horz" wrap="square" anchor="ctr" anchorCtr="1"/>
            <a:lstStyle/>
            <a:p>
              <a:pPr>
                <a:defRPr lang="en-GB" sz="1200" b="0" i="0" u="none" strike="noStrike" kern="1200" baseline="0" noProof="0">
                  <a:solidFill>
                    <a:schemeClr val="tx1">
                      <a:lumMod val="65000"/>
                      <a:lumOff val="35000"/>
                    </a:schemeClr>
                  </a:solidFill>
                  <a:latin typeface="+mn-lt"/>
                  <a:ea typeface="+mn-ea"/>
                  <a:cs typeface="+mn-cs"/>
                </a:defRPr>
              </a:pPr>
              <a:endParaRPr lang="nl-B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BE"/>
          </a:p>
        </c:txPr>
        <c:crossAx val="1622170784"/>
        <c:crosses val="autoZero"/>
        <c:crossBetween val="between"/>
      </c:valAx>
      <c:spPr>
        <a:noFill/>
        <a:ln>
          <a:noFill/>
        </a:ln>
        <a:effectLst/>
      </c:spPr>
    </c:plotArea>
    <c:legend>
      <c:legendPos val="b"/>
      <c:layout>
        <c:manualLayout>
          <c:xMode val="edge"/>
          <c:yMode val="edge"/>
          <c:x val="8.1161090262340571E-2"/>
          <c:y val="0.89166820049497408"/>
          <c:w val="0.83452354851427524"/>
          <c:h val="0.1083317995050258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2FF0E99-9529-34AE-E70E-A3A2E3D15C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527F6BA0-BBBE-5BAE-FB84-72A821A08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E5258C-24CA-4BC0-8856-06F6679869A3}" type="datetimeFigureOut">
              <a:rPr lang="en-GB" smtClean="0"/>
              <a:t>28/04/2025</a:t>
            </a:fld>
            <a:endParaRPr lang="en-GB"/>
          </a:p>
        </p:txBody>
      </p:sp>
      <p:sp>
        <p:nvSpPr>
          <p:cNvPr id="4" name="Footer Placeholder 3">
            <a:extLst>
              <a:ext uri="{FF2B5EF4-FFF2-40B4-BE49-F238E27FC236}">
                <a16:creationId xmlns:a16="http://schemas.microsoft.com/office/drawing/2014/main" id="{AE4B27FD-D0C0-5479-72A3-D347911E29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9F8BE40-97F5-8236-0C04-88F7A6AD2A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0F3EB7-7069-43BA-B523-CDFB56E9B5AB}" type="slidenum">
              <a:rPr lang="en-GB" smtClean="0"/>
              <a:t>‹#›</a:t>
            </a:fld>
            <a:endParaRPr lang="en-GB"/>
          </a:p>
        </p:txBody>
      </p:sp>
    </p:spTree>
    <p:extLst>
      <p:ext uri="{BB962C8B-B14F-4D97-AF65-F5344CB8AC3E}">
        <p14:creationId xmlns:p14="http://schemas.microsoft.com/office/powerpoint/2010/main" val="3238033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330BC-6BF5-4AB2-A6B5-3C18A327BCC5}" type="datetimeFigureOut">
              <a:rPr lang="en-GB" smtClean="0"/>
              <a:t>28/04/2025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CECD2-1E80-40A1-ADC0-D8807E847177}" type="slidenum">
              <a:rPr lang="en-GB" smtClean="0"/>
              <a:t>‹#›</a:t>
            </a:fld>
            <a:endParaRPr lang="en-GB" dirty="0"/>
          </a:p>
        </p:txBody>
      </p:sp>
    </p:spTree>
    <p:extLst>
      <p:ext uri="{BB962C8B-B14F-4D97-AF65-F5344CB8AC3E}">
        <p14:creationId xmlns:p14="http://schemas.microsoft.com/office/powerpoint/2010/main" val="1314252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1</a:t>
            </a:fld>
            <a:endParaRPr lang="en-GB" dirty="0"/>
          </a:p>
        </p:txBody>
      </p:sp>
    </p:spTree>
    <p:extLst>
      <p:ext uri="{BB962C8B-B14F-4D97-AF65-F5344CB8AC3E}">
        <p14:creationId xmlns:p14="http://schemas.microsoft.com/office/powerpoint/2010/main" val="2594244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10</a:t>
            </a:fld>
            <a:endParaRPr lang="en-GB" dirty="0"/>
          </a:p>
        </p:txBody>
      </p:sp>
    </p:spTree>
    <p:extLst>
      <p:ext uri="{BB962C8B-B14F-4D97-AF65-F5344CB8AC3E}">
        <p14:creationId xmlns:p14="http://schemas.microsoft.com/office/powerpoint/2010/main" val="292282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11</a:t>
            </a:fld>
            <a:endParaRPr lang="en-GB" dirty="0"/>
          </a:p>
        </p:txBody>
      </p:sp>
    </p:spTree>
    <p:extLst>
      <p:ext uri="{BB962C8B-B14F-4D97-AF65-F5344CB8AC3E}">
        <p14:creationId xmlns:p14="http://schemas.microsoft.com/office/powerpoint/2010/main" val="3639223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12</a:t>
            </a:fld>
            <a:endParaRPr lang="en-GB" dirty="0"/>
          </a:p>
        </p:txBody>
      </p:sp>
    </p:spTree>
    <p:extLst>
      <p:ext uri="{BB962C8B-B14F-4D97-AF65-F5344CB8AC3E}">
        <p14:creationId xmlns:p14="http://schemas.microsoft.com/office/powerpoint/2010/main" val="11407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13</a:t>
            </a:fld>
            <a:endParaRPr lang="en-GB" dirty="0"/>
          </a:p>
        </p:txBody>
      </p:sp>
    </p:spTree>
    <p:extLst>
      <p:ext uri="{BB962C8B-B14F-4D97-AF65-F5344CB8AC3E}">
        <p14:creationId xmlns:p14="http://schemas.microsoft.com/office/powerpoint/2010/main" val="1903688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A93B9D-FD24-4575-A3D4-2492157C7262}" type="slidenum">
              <a:rPr lang="en-GB" smtClean="0"/>
              <a:t>14</a:t>
            </a:fld>
            <a:endParaRPr lang="en-GB" dirty="0"/>
          </a:p>
        </p:txBody>
      </p:sp>
    </p:spTree>
    <p:extLst>
      <p:ext uri="{BB962C8B-B14F-4D97-AF65-F5344CB8AC3E}">
        <p14:creationId xmlns:p14="http://schemas.microsoft.com/office/powerpoint/2010/main" val="2282754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CC50-CB1E-7249-0BD4-37D10CF32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A5AAA-8CB7-6B65-95E5-049E84034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B369-E7FC-4788-A42E-35238E95CC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FC915-AC3D-D8F8-2D33-41A8A694D7E2}"/>
              </a:ext>
            </a:extLst>
          </p:cNvPr>
          <p:cNvSpPr>
            <a:spLocks noGrp="1"/>
          </p:cNvSpPr>
          <p:nvPr>
            <p:ph type="sldNum" sz="quarter" idx="5"/>
          </p:nvPr>
        </p:nvSpPr>
        <p:spPr/>
        <p:txBody>
          <a:bodyPr/>
          <a:lstStyle/>
          <a:p>
            <a:fld id="{9BA93B9D-FD24-4575-A3D4-2492157C7262}" type="slidenum">
              <a:rPr lang="en-GB" smtClean="0"/>
              <a:t>15</a:t>
            </a:fld>
            <a:endParaRPr lang="en-GB" dirty="0"/>
          </a:p>
        </p:txBody>
      </p:sp>
    </p:spTree>
    <p:extLst>
      <p:ext uri="{BB962C8B-B14F-4D97-AF65-F5344CB8AC3E}">
        <p14:creationId xmlns:p14="http://schemas.microsoft.com/office/powerpoint/2010/main" val="1726199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D723D-9B68-FB8A-03AA-2CCE08384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64F39-FEA8-BF04-3DDE-8711A1C25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7A09B-0CC6-A551-EE2A-3BA7D9E0B4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6F13A0-3969-1947-3F98-6C0F5029AB99}"/>
              </a:ext>
            </a:extLst>
          </p:cNvPr>
          <p:cNvSpPr>
            <a:spLocks noGrp="1"/>
          </p:cNvSpPr>
          <p:nvPr>
            <p:ph type="sldNum" sz="quarter" idx="5"/>
          </p:nvPr>
        </p:nvSpPr>
        <p:spPr/>
        <p:txBody>
          <a:bodyPr/>
          <a:lstStyle/>
          <a:p>
            <a:fld id="{9BA93B9D-FD24-4575-A3D4-2492157C7262}" type="slidenum">
              <a:rPr lang="en-GB" smtClean="0"/>
              <a:t>16</a:t>
            </a:fld>
            <a:endParaRPr lang="en-GB" dirty="0"/>
          </a:p>
        </p:txBody>
      </p:sp>
    </p:spTree>
    <p:extLst>
      <p:ext uri="{BB962C8B-B14F-4D97-AF65-F5344CB8AC3E}">
        <p14:creationId xmlns:p14="http://schemas.microsoft.com/office/powerpoint/2010/main" val="273842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nl-NL" sz="1800" b="1" dirty="0">
                <a:effectLst/>
                <a:latin typeface="Arial Narrow" panose="020B0606020202030204" pitchFamily="34" charset="0"/>
                <a:ea typeface="Calibri" panose="020F0502020204030204" pitchFamily="34" charset="0"/>
                <a:cs typeface="Times New Roman" panose="02020603050405020304" pitchFamily="18" charset="0"/>
              </a:rPr>
              <a:t>Toelichting</a:t>
            </a:r>
            <a:r>
              <a:rPr lang="nl-NL" sz="1800" dirty="0">
                <a:effectLst/>
                <a:latin typeface="Arial Narrow" panose="020B0606020202030204" pitchFamily="34" charset="0"/>
                <a:ea typeface="Calibri" panose="020F0502020204030204" pitchFamily="34" charset="0"/>
                <a:cs typeface="Times New Roman" panose="02020603050405020304" pitchFamily="18" charset="0"/>
              </a:rPr>
              <a:t>: 63 % van de werknemers die werden blootgesteld aan UV-zonnestraling, werkten overdag in de buitenlucht. 16,5 % van hen werd geacht op een laag niveau te zijn blootgesteld.</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De som van de blootstellingsniveaus (laag, gemiddeld en hoog) is 100 % (het totale aantal werknemers dat aan een bepaald niveau werd blootgesteld).</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indent="0" algn="l" defTabSz="342900">
              <a:buNone/>
            </a:pP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17</a:t>
            </a:fld>
            <a:endParaRPr lang="es-ES" dirty="0"/>
          </a:p>
        </p:txBody>
      </p:sp>
    </p:spTree>
    <p:extLst>
      <p:ext uri="{BB962C8B-B14F-4D97-AF65-F5344CB8AC3E}">
        <p14:creationId xmlns:p14="http://schemas.microsoft.com/office/powerpoint/2010/main" val="2264209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b="1" dirty="0">
                <a:effectLst/>
                <a:latin typeface="Arial Narrow" panose="020B0606020202030204" pitchFamily="34" charset="0"/>
                <a:ea typeface="Calibri" panose="020F0502020204030204" pitchFamily="34" charset="0"/>
                <a:cs typeface="Times New Roman" panose="02020603050405020304" pitchFamily="18" charset="0"/>
              </a:rPr>
              <a:t>Toelichting</a:t>
            </a:r>
            <a:r>
              <a:rPr lang="nl-NL" sz="1800" dirty="0">
                <a:effectLst/>
                <a:latin typeface="Arial Narrow" panose="020B0606020202030204" pitchFamily="34" charset="0"/>
                <a:ea typeface="Calibri" panose="020F0502020204030204" pitchFamily="34" charset="0"/>
                <a:cs typeface="Times New Roman" panose="02020603050405020304" pitchFamily="18" charset="0"/>
              </a:rPr>
              <a:t>: 21,6 % van de werknemers die werden blootgesteld aan UV-zonnestraling en die overdag in de buitenlucht werkten, gaf aan een zonnebril te dragen.</a:t>
            </a:r>
            <a:endParaRPr lang="es-ES" dirty="0"/>
          </a:p>
        </p:txBody>
      </p:sp>
      <p:sp>
        <p:nvSpPr>
          <p:cNvPr id="4" name="Slide Number Placeholder 3"/>
          <p:cNvSpPr>
            <a:spLocks noGrp="1"/>
          </p:cNvSpPr>
          <p:nvPr>
            <p:ph type="sldNum" sz="quarter" idx="5"/>
          </p:nvPr>
        </p:nvSpPr>
        <p:spPr/>
        <p:txBody>
          <a:bodyPr/>
          <a:lstStyle/>
          <a:p>
            <a:fld id="{711728D4-626C-4779-8596-D6D4B6AF5FA6}" type="slidenum">
              <a:rPr lang="es-ES" smtClean="0"/>
              <a:t>18</a:t>
            </a:fld>
            <a:endParaRPr lang="es-ES" dirty="0"/>
          </a:p>
        </p:txBody>
      </p:sp>
    </p:spTree>
    <p:extLst>
      <p:ext uri="{BB962C8B-B14F-4D97-AF65-F5344CB8AC3E}">
        <p14:creationId xmlns:p14="http://schemas.microsoft.com/office/powerpoint/2010/main" val="259276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nl-NL" sz="1800" b="1" dirty="0">
                <a:effectLst/>
                <a:latin typeface="Arial Narrow" panose="020B0606020202030204" pitchFamily="34" charset="0"/>
                <a:ea typeface="Calibri" panose="020F0502020204030204" pitchFamily="34" charset="0"/>
                <a:cs typeface="Times New Roman" panose="02020603050405020304" pitchFamily="18" charset="0"/>
              </a:rPr>
              <a:t>Toelichting</a:t>
            </a:r>
            <a:r>
              <a:rPr lang="nl-NL" sz="1800" dirty="0">
                <a:effectLst/>
                <a:latin typeface="Arial Narrow" panose="020B0606020202030204" pitchFamily="34" charset="0"/>
                <a:ea typeface="Calibri" panose="020F0502020204030204" pitchFamily="34" charset="0"/>
                <a:cs typeface="Times New Roman" panose="02020603050405020304" pitchFamily="18" charset="0"/>
              </a:rPr>
              <a:t>: 26,5 % van de werknemers die werden blootgesteld aan respirabel kristallijn silica reed tijdens de laatste werkweek op een bouwplaats, in een mijn of een steengroeve.</a:t>
            </a:r>
            <a:endParaRPr lang="en-GB" sz="1800" dirty="0">
              <a:effectLst/>
              <a:latin typeface="Arial Narrow" panose="020B0606020202030204" pitchFamily="34" charset="0"/>
              <a:ea typeface="Calibri" panose="020F0502020204030204" pitchFamily="34" charset="0"/>
              <a:cs typeface="Times New Roman" panose="02020603050405020304" pitchFamily="18" charset="0"/>
            </a:endParaRPr>
          </a:p>
          <a:p>
            <a:pPr>
              <a:buNone/>
            </a:pPr>
            <a:r>
              <a:rPr lang="nl-NL" sz="1800" dirty="0">
                <a:effectLst/>
                <a:latin typeface="Arial Narrow" panose="020B0606020202030204" pitchFamily="34" charset="0"/>
                <a:ea typeface="Calibri" panose="020F0502020204030204" pitchFamily="34" charset="0"/>
                <a:cs typeface="Times New Roman" panose="02020603050405020304" pitchFamily="18" charset="0"/>
              </a:rPr>
              <a:t>De som van de blootstellingsniveaus (laag, gemiddeld en hoog) is 100 % (het totale aantal werknemers dat aan een bepaald niveau werd blootgesteld).</a:t>
            </a:r>
            <a:endParaRPr lang="en-GB" dirty="0"/>
          </a:p>
        </p:txBody>
      </p:sp>
      <p:sp>
        <p:nvSpPr>
          <p:cNvPr id="4" name="Slide Number Placeholder 3"/>
          <p:cNvSpPr>
            <a:spLocks noGrp="1"/>
          </p:cNvSpPr>
          <p:nvPr>
            <p:ph type="sldNum" sz="quarter" idx="5"/>
          </p:nvPr>
        </p:nvSpPr>
        <p:spPr/>
        <p:txBody>
          <a:bodyPr/>
          <a:lstStyle/>
          <a:p>
            <a:fld id="{494CECD2-1E80-40A1-ADC0-D8807E847177}" type="slidenum">
              <a:rPr lang="en-GB" smtClean="0"/>
              <a:t>19</a:t>
            </a:fld>
            <a:endParaRPr lang="en-GB" dirty="0"/>
          </a:p>
        </p:txBody>
      </p:sp>
    </p:spTree>
    <p:extLst>
      <p:ext uri="{BB962C8B-B14F-4D97-AF65-F5344CB8AC3E}">
        <p14:creationId xmlns:p14="http://schemas.microsoft.com/office/powerpoint/2010/main" val="135850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p:spPr>
      </p:sp>
      <p:sp>
        <p:nvSpPr>
          <p:cNvPr id="4" name="Slide Number Placeholder 3"/>
          <p:cNvSpPr>
            <a:spLocks noGrp="1"/>
          </p:cNvSpPr>
          <p:nvPr>
            <p:ph type="sldNum" sz="quarter" idx="10"/>
          </p:nvPr>
        </p:nvSpPr>
        <p:spPr/>
        <p:txBody>
          <a:bodyPr/>
          <a:lstStyle/>
          <a:p>
            <a:pPr defTabSz="990752">
              <a:defRPr/>
            </a:pPr>
            <a:fld id="{64F7231C-D952-4C2A-962F-DE7F3C4C6440}" type="slidenum">
              <a:rPr lang="en-GB">
                <a:solidFill>
                  <a:prstClr val="black"/>
                </a:solidFill>
                <a:latin typeface="Calibri"/>
              </a:rPr>
              <a:pPr defTabSz="990752">
                <a:defRPr/>
              </a:pPr>
              <a:t>2</a:t>
            </a:fld>
            <a:endParaRPr lang="en-GB" dirty="0">
              <a:solidFill>
                <a:prstClr val="black"/>
              </a:solidFill>
              <a:latin typeface="Calibri"/>
            </a:endParaRPr>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106933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1" dirty="0">
                <a:effectLst/>
                <a:latin typeface="Arial Narrow" panose="020B0606020202030204" pitchFamily="34" charset="0"/>
                <a:ea typeface="Calibri" panose="020F0502020204030204" pitchFamily="34" charset="0"/>
                <a:cs typeface="Times New Roman" panose="02020603050405020304" pitchFamily="18" charset="0"/>
              </a:rPr>
              <a:t>Toelichting</a:t>
            </a:r>
            <a:r>
              <a:rPr lang="nl-NL" sz="1800" dirty="0">
                <a:effectLst/>
                <a:latin typeface="Arial Narrow" panose="020B0606020202030204" pitchFamily="34" charset="0"/>
                <a:ea typeface="Calibri" panose="020F0502020204030204" pitchFamily="34" charset="0"/>
                <a:cs typeface="Times New Roman" panose="02020603050405020304" pitchFamily="18" charset="0"/>
              </a:rPr>
              <a:t>: 30 % van de werknemers die werden blootgesteld aan respirabel kristallijn silica en die op hun werkplek te maken hadden met stof, gaf aan dat ze een watersproeisysteem of een onderdrukkingssysteem op basis van water gebruikten om de hoeveelheid stof te verminderen.</a:t>
            </a:r>
            <a:endParaRPr lang="en-US" sz="1200" b="0" i="0" dirty="0"/>
          </a:p>
        </p:txBody>
      </p:sp>
      <p:sp>
        <p:nvSpPr>
          <p:cNvPr id="4" name="Slide Number Placeholder 3"/>
          <p:cNvSpPr>
            <a:spLocks noGrp="1"/>
          </p:cNvSpPr>
          <p:nvPr>
            <p:ph type="sldNum" sz="quarter" idx="5"/>
          </p:nvPr>
        </p:nvSpPr>
        <p:spPr/>
        <p:txBody>
          <a:bodyPr/>
          <a:lstStyle/>
          <a:p>
            <a:fld id="{494CECD2-1E80-40A1-ADC0-D8807E847177}" type="slidenum">
              <a:rPr lang="en-GB" smtClean="0"/>
              <a:t>20</a:t>
            </a:fld>
            <a:endParaRPr lang="en-GB" dirty="0"/>
          </a:p>
        </p:txBody>
      </p:sp>
    </p:spTree>
    <p:extLst>
      <p:ext uri="{BB962C8B-B14F-4D97-AF65-F5344CB8AC3E}">
        <p14:creationId xmlns:p14="http://schemas.microsoft.com/office/powerpoint/2010/main" val="288087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dirty="0">
                <a:effectLst/>
                <a:latin typeface="Arial Narrow" panose="020B0606020202030204" pitchFamily="34" charset="0"/>
                <a:ea typeface="Calibri" panose="020F0502020204030204" pitchFamily="34" charset="0"/>
                <a:cs typeface="Times New Roman" panose="02020603050405020304" pitchFamily="18" charset="0"/>
              </a:rPr>
              <a:t>Kwaliteitsinformatie met het oog op preventie en beleidsvorming</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9A51E04-9E3B-4D00-9BAB-06FFA5CA890F}" type="slidenum">
              <a:rPr lang="en-GB" smtClean="0"/>
              <a:t>21</a:t>
            </a:fld>
            <a:endParaRPr lang="en-GB" dirty="0"/>
          </a:p>
        </p:txBody>
      </p:sp>
    </p:spTree>
    <p:extLst>
      <p:ext uri="{BB962C8B-B14F-4D97-AF65-F5344CB8AC3E}">
        <p14:creationId xmlns:p14="http://schemas.microsoft.com/office/powerpoint/2010/main" val="2103817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CECD2-1E80-40A1-ADC0-D8807E847177}" type="slidenum">
              <a:rPr lang="en-GB" smtClean="0"/>
              <a:t>22</a:t>
            </a:fld>
            <a:endParaRPr lang="en-GB" dirty="0"/>
          </a:p>
        </p:txBody>
      </p:sp>
    </p:spTree>
    <p:extLst>
      <p:ext uri="{BB962C8B-B14F-4D97-AF65-F5344CB8AC3E}">
        <p14:creationId xmlns:p14="http://schemas.microsoft.com/office/powerpoint/2010/main" val="399028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58788"/>
            <a:ext cx="5486400" cy="3086100"/>
          </a:xfrm>
          <a:prstGeom prst="rect">
            <a:avLst/>
          </a:prstGeom>
        </p:spPr>
      </p:sp>
      <p:sp>
        <p:nvSpPr>
          <p:cNvPr id="3" name="Notes Placeholder 2"/>
          <p:cNvSpPr>
            <a:spLocks noGrp="1"/>
          </p:cNvSpPr>
          <p:nvPr>
            <p:ph type="body" idx="1"/>
          </p:nvPr>
        </p:nvSpPr>
        <p:spPr>
          <a:xfrm>
            <a:off x="695942" y="3635895"/>
            <a:ext cx="5486400" cy="5049317"/>
          </a:xfrm>
          <a:prstGeom prst="rect">
            <a:avLst/>
          </a:prstGeom>
        </p:spPr>
        <p:txBody>
          <a:bodyPr/>
          <a:lstStyle/>
          <a:p>
            <a:endParaRPr lang="en-GB" sz="140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890D5FE7-D373-49E6-B29F-598C20B33914}" type="slidenum">
              <a:rPr lang="en-GB" smtClean="0"/>
              <a:t>3</a:t>
            </a:fld>
            <a:endParaRPr lang="en-GB" dirty="0"/>
          </a:p>
        </p:txBody>
      </p:sp>
    </p:spTree>
    <p:extLst>
      <p:ext uri="{BB962C8B-B14F-4D97-AF65-F5344CB8AC3E}">
        <p14:creationId xmlns:p14="http://schemas.microsoft.com/office/powerpoint/2010/main" val="407928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AE1D2-BEB2-4301-80E3-8058310F4D6C}" type="slidenum">
              <a:rPr lang="en-GB" smtClean="0"/>
              <a:t>4</a:t>
            </a:fld>
            <a:endParaRPr lang="en-GB" dirty="0"/>
          </a:p>
        </p:txBody>
      </p:sp>
    </p:spTree>
    <p:extLst>
      <p:ext uri="{BB962C8B-B14F-4D97-AF65-F5344CB8AC3E}">
        <p14:creationId xmlns:p14="http://schemas.microsoft.com/office/powerpoint/2010/main" val="344649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BE60F4-0B1D-421F-8CFE-3320270A065A}" type="slidenum">
              <a:rPr lang="en-GB" smtClean="0"/>
              <a:t>5</a:t>
            </a:fld>
            <a:endParaRPr lang="en-GB" dirty="0"/>
          </a:p>
        </p:txBody>
      </p:sp>
    </p:spTree>
    <p:extLst>
      <p:ext uri="{BB962C8B-B14F-4D97-AF65-F5344CB8AC3E}">
        <p14:creationId xmlns:p14="http://schemas.microsoft.com/office/powerpoint/2010/main" val="2275999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10B4BADD-D45B-4B1F-AA9D-F09271BC114D}" type="slidenum">
              <a:rPr lang="en-GB" smtClean="0"/>
              <a:t>6</a:t>
            </a:fld>
            <a:endParaRPr lang="en-GB" dirty="0"/>
          </a:p>
        </p:txBody>
      </p:sp>
    </p:spTree>
    <p:extLst>
      <p:ext uri="{BB962C8B-B14F-4D97-AF65-F5344CB8AC3E}">
        <p14:creationId xmlns:p14="http://schemas.microsoft.com/office/powerpoint/2010/main" val="216298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7</a:t>
            </a:fld>
            <a:endParaRPr lang="en-GB" dirty="0"/>
          </a:p>
        </p:txBody>
      </p:sp>
    </p:spTree>
    <p:extLst>
      <p:ext uri="{BB962C8B-B14F-4D97-AF65-F5344CB8AC3E}">
        <p14:creationId xmlns:p14="http://schemas.microsoft.com/office/powerpoint/2010/main" val="1429996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8</a:t>
            </a:fld>
            <a:endParaRPr lang="en-GB" dirty="0"/>
          </a:p>
        </p:txBody>
      </p:sp>
    </p:spTree>
    <p:extLst>
      <p:ext uri="{BB962C8B-B14F-4D97-AF65-F5344CB8AC3E}">
        <p14:creationId xmlns:p14="http://schemas.microsoft.com/office/powerpoint/2010/main" val="1542258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0B4BADD-D45B-4B1F-AA9D-F09271BC114D}" type="slidenum">
              <a:rPr lang="en-GB" smtClean="0"/>
              <a:t>9</a:t>
            </a:fld>
            <a:endParaRPr lang="en-GB" dirty="0"/>
          </a:p>
        </p:txBody>
      </p:sp>
    </p:spTree>
    <p:extLst>
      <p:ext uri="{BB962C8B-B14F-4D97-AF65-F5344CB8AC3E}">
        <p14:creationId xmlns:p14="http://schemas.microsoft.com/office/powerpoint/2010/main" val="9042932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val="0"/>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nl-NL">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nl-NL">
                <a:solidFill>
                  <a:schemeClr val="tx2"/>
                </a:solidFill>
                <a:ea typeface=""/>
                <a:cs typeface="Trebuchet MS"/>
              </a:rPr>
              <a:t>Europees Agentschap voor veiligheid en gezondheid op het werk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nl-NL" sz="2400" b="1">
                <a:solidFill>
                  <a:schemeClr val="tx2"/>
                </a:solidFill>
                <a:ea typeface=""/>
              </a:rPr>
              <a:t>HARTELIJK DANK!</a:t>
            </a:r>
          </a:p>
        </p:txBody>
      </p:sp>
    </p:spTree>
    <p:extLst>
      <p:ext uri="{BB962C8B-B14F-4D97-AF65-F5344CB8AC3E}">
        <p14:creationId xmlns:p14="http://schemas.microsoft.com/office/powerpoint/2010/main" val="339069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fontScale="40000" lnSpcReduction="2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Auteur:</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Projectbeheer:                                     (EU-OSHA)</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Het Europees Agentschap voor veiligheid en gezondheid op het werk noch personen die namens het Agentschap optreden zijn aansprakelijk voor gebruik van de volgende informatie.</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 Europees Agentschap voor veiligheid en gezondheid op het werk </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Overname met bronvermelding toegestaan.</a:t>
            </a:r>
          </a:p>
          <a:p>
            <a:pPr marL="0" marR="0" lvl="0" indent="0" algn="l" defTabSz="342900" rtl="0" eaLnBrk="1" fontAlgn="auto" latinLnBrk="0" hangingPunct="1">
              <a:lnSpc>
                <a:spcPct val="120000"/>
              </a:lnSpc>
              <a:spcBef>
                <a:spcPts val="450"/>
              </a:spcBef>
              <a:spcAft>
                <a:spcPts val="0"/>
              </a:spcAft>
              <a:buClr>
                <a:srgbClr val="003399"/>
              </a:buClr>
              <a:buSzTx/>
              <a:buFont typeface="Wingdings" pitchFamily="2" charset="2"/>
              <a:buNone/>
              <a:tabLst/>
              <a:defRPr/>
            </a:pPr>
            <a:r>
              <a:rPr kumimoji="0" lang="nl-NL" sz="4500" b="1" i="0" u="none" strike="noStrike" cap="none" normalizeH="0" baseline="0" noProof="0">
                <a:ln>
                  <a:noFill/>
                </a:ln>
                <a:solidFill>
                  <a:srgbClr val="003399"/>
                </a:solidFill>
                <a:effectLst/>
                <a:uLnTx/>
                <a:uFillTx/>
                <a:latin typeface="Arial"/>
                <a:ea typeface="Arial"/>
                <a:cs typeface="+mn-cs"/>
              </a:rPr>
              <a:t>Voor gebruik of overname van foto’s of ander materiaal dat niet onder het auteursrecht van het Europees Agentschap voor veiligheid en gezondheid op het werk valt, is rechtstreekse toestemming van de rechthebbenden nodig.</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60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403648" y="995164"/>
            <a:ext cx="5568524"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6012160" y="2548208"/>
            <a:ext cx="1089386" cy="222583"/>
          </a:xfrm>
        </p:spPr>
        <p:txBody>
          <a:bodyPr>
            <a:noAutofit/>
          </a:bodyPr>
          <a:lstStyle>
            <a:lvl1pPr marL="0" indent="0">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2892975" y="1275606"/>
            <a:ext cx="1656184" cy="222583"/>
          </a:xfrm>
        </p:spPr>
        <p:txBody>
          <a:bodyPr>
            <a:noAutofit/>
          </a:bodyPr>
          <a:lstStyle>
            <a:lvl1pPr marL="0" indent="0">
              <a:spcBef>
                <a:spcPts val="0"/>
              </a:spcBef>
              <a:buNone/>
              <a:defRPr sz="18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Enter author</a:t>
            </a:r>
          </a:p>
        </p:txBody>
      </p:sp>
    </p:spTree>
    <p:extLst>
      <p:ext uri="{BB962C8B-B14F-4D97-AF65-F5344CB8AC3E}">
        <p14:creationId xmlns:p14="http://schemas.microsoft.com/office/powerpoint/2010/main" val="2556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lvl1pPr>
              <a:defRPr sz="2400"/>
            </a:lvl1p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1pPr>
              <a:defRPr sz="1600"/>
            </a:lvl1pPr>
            <a:lvl2pPr>
              <a:defRPr sz="16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8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1pPr>
              <a:defRPr sz="1600"/>
            </a:lvl1pPr>
            <a:lvl2pPr>
              <a:defRPr sz="1400"/>
            </a:lvl2pPr>
            <a:lvl3pPr>
              <a:defRPr sz="14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24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1pPr>
              <a:defRPr sz="1800"/>
            </a:lvl1pPr>
            <a:lvl2pPr>
              <a:defRPr sz="1800"/>
            </a:lvl2pPr>
            <a:lvl3pPr>
              <a:defRPr sz="1600"/>
            </a:lvl3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5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384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31506"/>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Digitalisation">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948773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Healthcar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27855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WES1">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5273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ES2">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3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WES3">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16942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sychosocial Risk">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371799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file://localhost/Volumes/XRAID/Equipo%20Rojo/EU-OSHA/18-0115%20PPT%20templates%20update/PNG/FONDO-PATRON-RESEARCH.pn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file://localhost/Volumes/XRAID/Equipo%20Rojo/EU-OSHA/18-0115%20PPT%20templates%20update/PNG/FONDO-PATRON-RESEARCH.png" TargetMode="Externa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file://localhost/Volumes/XRAID/Equipo%20Rojo/EU-OSHA/18-0115%20PPT%20templates%20update/PNG/FONDO-PATRON-RESEARCH.png"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6.xml"/><Relationship Id="rId5" Type="http://schemas.openxmlformats.org/officeDocument/2006/relationships/image" Target="../media/image16.png"/><Relationship Id="rId4" Type="http://schemas.openxmlformats.org/officeDocument/2006/relationships/image" Target="file://localhost/Volumes/XRAID/Equipo%20Rojo/EU-OSHA/18-0115%20PPT%20templates%20update/PNG/FONDO-PATRON-RESEARCH.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21" r:link="rId22">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nl-NL"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23"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38" r:id="rId4"/>
    <p:sldLayoutId id="2147483826" r:id="rId5"/>
    <p:sldLayoutId id="2147483827" r:id="rId6"/>
    <p:sldLayoutId id="2147483828" r:id="rId7"/>
    <p:sldLayoutId id="2147483829" r:id="rId8"/>
    <p:sldLayoutId id="2147483830" r:id="rId9"/>
    <p:sldLayoutId id="2147483832" r:id="rId10"/>
    <p:sldLayoutId id="2147483833"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5" r:link="rId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nl-NL" sz="675" b="1" noProof="0">
                <a:solidFill>
                  <a:schemeClr val="tx2"/>
                </a:solidFill>
                <a:latin typeface="Arial" charset="0"/>
                <a:ea typeface="Arial"/>
                <a:cs typeface="ＭＳ Ｐゴシック" charset="-128"/>
              </a:rPr>
              <a:t>https://osha.europa.eu</a:t>
            </a:r>
          </a:p>
        </p:txBody>
      </p:sp>
      <p:pic>
        <p:nvPicPr>
          <p:cNvPr id="9" name="Picture 8">
            <a:extLst>
              <a:ext uri="{FF2B5EF4-FFF2-40B4-BE49-F238E27FC236}">
                <a16:creationId xmlns:a16="http://schemas.microsoft.com/office/drawing/2014/main" id="{26C94188-D126-4DD0-8BE7-00900E328C9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nl-NL"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25" r:id="rId1"/>
  </p:sldLayoutIdLst>
  <p:txStyles>
    <p:titleStyle>
      <a:lvl1pPr algn="l" defTabSz="3429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324000" indent="-135000" algn="l" defTabSz="342900" rtl="0" eaLnBrk="1" latinLnBrk="0" hangingPunct="1">
        <a:spcBef>
          <a:spcPts val="600"/>
        </a:spcBef>
        <a:spcAft>
          <a:spcPts val="0"/>
        </a:spcAft>
        <a:buClrTx/>
        <a:buFont typeface="Arial" pitchFamily="34" charset="0"/>
        <a:buChar char="•"/>
        <a:defRPr sz="1800" kern="1200" baseline="0">
          <a:solidFill>
            <a:schemeClr val="tx1"/>
          </a:solidFill>
          <a:latin typeface="+mn-lt"/>
          <a:ea typeface="+mn-ea"/>
          <a:cs typeface="+mn-cs"/>
        </a:defRPr>
      </a:lvl2pPr>
      <a:lvl3pPr marL="459000" indent="-135000" algn="l" defTabSz="342900" rtl="0" eaLnBrk="1" latinLnBrk="0" hangingPunct="1">
        <a:spcBef>
          <a:spcPts val="600"/>
        </a:spcBef>
        <a:spcAft>
          <a:spcPts val="0"/>
        </a:spcAft>
        <a:buClrTx/>
        <a:buFont typeface="Arial" pitchFamily="34" charset="0"/>
        <a:buChar char="−"/>
        <a:defRPr sz="1600" kern="1200" baseline="0">
          <a:solidFill>
            <a:schemeClr val="tx1"/>
          </a:solidFill>
          <a:latin typeface="+mn-lt"/>
          <a:ea typeface="+mn-ea"/>
          <a:cs typeface="+mn-cs"/>
        </a:defRPr>
      </a:lvl3pPr>
      <a:lvl4pPr marL="594000" indent="-135000" algn="l" defTabSz="342900" rtl="0" eaLnBrk="1" latinLnBrk="0" hangingPunct="1">
        <a:spcBef>
          <a:spcPts val="600"/>
        </a:spcBef>
        <a:spcAft>
          <a:spcPts val="0"/>
        </a:spcAft>
        <a:buClrTx/>
        <a:buFont typeface="Arial" pitchFamily="34" charset="0"/>
        <a:buChar char="•"/>
        <a:defRPr sz="1400" kern="1200" baseline="0">
          <a:solidFill>
            <a:schemeClr val="tx1"/>
          </a:solidFill>
          <a:latin typeface="+mn-lt"/>
          <a:ea typeface="+mn-ea"/>
          <a:cs typeface="+mn-cs"/>
        </a:defRPr>
      </a:lvl4pPr>
      <a:lvl5pPr marL="729000" indent="-135000" algn="l" defTabSz="342900" rtl="0" eaLnBrk="1" latinLnBrk="0" hangingPunct="1">
        <a:spcBef>
          <a:spcPts val="600"/>
        </a:spcBef>
        <a:spcAft>
          <a:spcPts val="0"/>
        </a:spcAft>
        <a:buClrTx/>
        <a:buFont typeface="Arial" pitchFamily="34" charset="0"/>
        <a:buChar char="−"/>
        <a:defRPr sz="1200"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nl-NL"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1" r:id="rId1"/>
    <p:sldLayoutId id="2147483840"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3" r:link="rId4">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nl-NL" sz="675" b="1" noProof="0">
                <a:solidFill>
                  <a:schemeClr val="tx2"/>
                </a:solidFill>
                <a:latin typeface="Arial" charset="0"/>
                <a:ea typeface="Arial"/>
                <a:cs typeface="ＭＳ Ｐゴシック" charset="-128"/>
              </a:rPr>
              <a:t>https://osha.europa.eu</a:t>
            </a:r>
          </a:p>
        </p:txBody>
      </p:sp>
      <p:pic>
        <p:nvPicPr>
          <p:cNvPr id="9" name="Bild 3" descr="111004_EU-OSHA_PPT_Corporate logo_inner slide.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43"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osha.europa.eu/en/facts-and-figures/workers-exposure-survey-cancer-risk-factors-europe" TargetMode="External"/><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www.occideas.org/" TargetMode="External"/><Relationship Id="rId9" Type="http://schemas.openxmlformats.org/officeDocument/2006/relationships/image" Target="../media/image2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ancer-plan-europe_en" TargetMode="External"/><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hyperlink" Target="https://osha.europa.eu/en/themes/dangerous-substances/roadmap-to-carcinogens" TargetMode="External"/><Relationship Id="rId4" Type="http://schemas.openxmlformats.org/officeDocument/2006/relationships/hyperlink" Target="https://osha.europa.eu/en/safety-and-health-legislation/eu-strategic-framework-health-and-safety-work-2021-2027"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4E0108-5147-F016-775A-6DF81B4BE6BD}"/>
              </a:ext>
            </a:extLst>
          </p:cNvPr>
          <p:cNvSpPr>
            <a:spLocks noGrp="1"/>
          </p:cNvSpPr>
          <p:nvPr>
            <p:ph type="title"/>
          </p:nvPr>
        </p:nvSpPr>
        <p:spPr>
          <a:xfrm>
            <a:off x="450000" y="2673000"/>
            <a:ext cx="8082440" cy="696600"/>
          </a:xfrm>
        </p:spPr>
        <p:txBody>
          <a:bodyPr/>
          <a:lstStyle/>
          <a:p>
            <a:pPr algn="ctr"/>
            <a:r>
              <a:rPr lang="nl-NL" dirty="0"/>
              <a:t>Enquête over de blootstelling van werkenden aan risicofactoren voor kanker (WES)</a:t>
            </a:r>
            <a:br>
              <a:rPr lang="nl-NL" dirty="0"/>
            </a:br>
            <a:r>
              <a:rPr lang="nl-NL" sz="2000" dirty="0"/>
              <a:t>Beschrijving en belangrijkste bevindingen</a:t>
            </a:r>
          </a:p>
        </p:txBody>
      </p:sp>
      <p:sp>
        <p:nvSpPr>
          <p:cNvPr id="9" name="Subtitle 8">
            <a:extLst>
              <a:ext uri="{FF2B5EF4-FFF2-40B4-BE49-F238E27FC236}">
                <a16:creationId xmlns:a16="http://schemas.microsoft.com/office/drawing/2014/main" id="{DB7FAFD7-C99F-4176-5AEB-01EC5975EB79}"/>
              </a:ext>
            </a:extLst>
          </p:cNvPr>
          <p:cNvSpPr>
            <a:spLocks noGrp="1"/>
          </p:cNvSpPr>
          <p:nvPr>
            <p:ph type="subTitle" idx="10"/>
          </p:nvPr>
        </p:nvSpPr>
        <p:spPr/>
        <p:txBody>
          <a:bodyPr/>
          <a:lstStyle/>
          <a:p>
            <a:pPr algn="r"/>
            <a:endParaRPr lang="en-GB" dirty="0"/>
          </a:p>
          <a:p>
            <a:pPr algn="r"/>
            <a:r>
              <a:rPr lang="nl-NL" dirty="0"/>
              <a:t>november 2024</a:t>
            </a:r>
          </a:p>
        </p:txBody>
      </p:sp>
    </p:spTree>
    <p:extLst>
      <p:ext uri="{BB962C8B-B14F-4D97-AF65-F5344CB8AC3E}">
        <p14:creationId xmlns:p14="http://schemas.microsoft.com/office/powerpoint/2010/main" val="1787881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0423-1AD9-DB0E-C67E-524F285C4AD5}"/>
              </a:ext>
            </a:extLst>
          </p:cNvPr>
          <p:cNvSpPr>
            <a:spLocks noGrp="1"/>
          </p:cNvSpPr>
          <p:nvPr>
            <p:ph type="title"/>
          </p:nvPr>
        </p:nvSpPr>
        <p:spPr>
          <a:xfrm>
            <a:off x="450000" y="144000"/>
            <a:ext cx="7639556" cy="531781"/>
          </a:xfrm>
        </p:spPr>
        <p:txBody>
          <a:bodyPr anchor="t"/>
          <a:lstStyle/>
          <a:p>
            <a:r>
              <a:rPr lang="nl-NL" sz="2000" dirty="0"/>
              <a:t>Percentage blootgestelde gender gerelateerde werkenden</a:t>
            </a:r>
          </a:p>
        </p:txBody>
      </p:sp>
      <p:sp>
        <p:nvSpPr>
          <p:cNvPr id="6" name="TextBox 5">
            <a:extLst>
              <a:ext uri="{FF2B5EF4-FFF2-40B4-BE49-F238E27FC236}">
                <a16:creationId xmlns:a16="http://schemas.microsoft.com/office/drawing/2014/main" id="{C7BFCE29-B828-0346-6D3C-038D6CB39F8A}"/>
              </a:ext>
            </a:extLst>
          </p:cNvPr>
          <p:cNvSpPr txBox="1"/>
          <p:nvPr/>
        </p:nvSpPr>
        <p:spPr>
          <a:xfrm>
            <a:off x="1351722" y="681203"/>
            <a:ext cx="6420678" cy="338554"/>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l-NL" sz="1600" dirty="0">
                <a:solidFill>
                  <a:schemeClr val="tx2"/>
                </a:solidFill>
                <a:effectLst/>
                <a:ea typeface=""/>
                <a:cs typeface="Times New Roman" panose="02020603050405020304" pitchFamily="18" charset="0"/>
              </a:rPr>
              <a:t>De tien meest voorkomende risicofactoren voor kanker op elk niveau:</a:t>
            </a:r>
          </a:p>
        </p:txBody>
      </p:sp>
      <p:graphicFrame>
        <p:nvGraphicFramePr>
          <p:cNvPr id="5" name="Content Placeholder 4" descr="Tabel met de blootstellingen in de afgelopen werkweek voor mannelijke en vrouwelijke werkenden.&#10;56,5 % van de mannelijke werkenden en 36,3 % van de vrouwelijke werkenden blootgesteld aan ten minste 1 risicofactor voor kanker (van de 24).&#10;26,4 % van de mannelijke werkenden en 13,8 % van de vrouwelijke werkenden blootgesteld aan uv-zonnestraling.&#10;26,1 % van de mannelijke werkenden en 12,3 % van de vrouwelijke werkenden blootgesteld aan uitlaatgassen van dieselmotoren.&#10;15,8 % van de mannelijke werkenden en 9% van de vrouwelijke werkenden blootgesteld aan benzeen.&#10;">
            <a:extLst>
              <a:ext uri="{FF2B5EF4-FFF2-40B4-BE49-F238E27FC236}">
                <a16:creationId xmlns:a16="http://schemas.microsoft.com/office/drawing/2014/main" id="{96EEBB7D-5623-C9D3-5217-49FC93BAD128}"/>
              </a:ext>
            </a:extLst>
          </p:cNvPr>
          <p:cNvGraphicFramePr>
            <a:graphicFrameLocks/>
          </p:cNvGraphicFramePr>
          <p:nvPr>
            <p:extLst>
              <p:ext uri="{D42A27DB-BD31-4B8C-83A1-F6EECF244321}">
                <p14:modId xmlns:p14="http://schemas.microsoft.com/office/powerpoint/2010/main" val="2649214957"/>
              </p:ext>
            </p:extLst>
          </p:nvPr>
        </p:nvGraphicFramePr>
        <p:xfrm>
          <a:off x="171624" y="1014757"/>
          <a:ext cx="8800752" cy="3461962"/>
        </p:xfrm>
        <a:graphic>
          <a:graphicData uri="http://schemas.openxmlformats.org/drawingml/2006/table">
            <a:tbl>
              <a:tblPr firstRow="1" bandRow="1">
                <a:tableStyleId>{21E4AEA4-8DFA-4A89-87EB-49C32662AFE0}</a:tableStyleId>
              </a:tblPr>
              <a:tblGrid>
                <a:gridCol w="224678">
                  <a:extLst>
                    <a:ext uri="{9D8B030D-6E8A-4147-A177-3AD203B41FA5}">
                      <a16:colId xmlns:a16="http://schemas.microsoft.com/office/drawing/2014/main" val="2994469410"/>
                    </a:ext>
                  </a:extLst>
                </a:gridCol>
                <a:gridCol w="3789761">
                  <a:extLst>
                    <a:ext uri="{9D8B030D-6E8A-4147-A177-3AD203B41FA5}">
                      <a16:colId xmlns:a16="http://schemas.microsoft.com/office/drawing/2014/main" val="3132373635"/>
                    </a:ext>
                  </a:extLst>
                </a:gridCol>
                <a:gridCol w="514350">
                  <a:extLst>
                    <a:ext uri="{9D8B030D-6E8A-4147-A177-3AD203B41FA5}">
                      <a16:colId xmlns:a16="http://schemas.microsoft.com/office/drawing/2014/main" val="1129146106"/>
                    </a:ext>
                  </a:extLst>
                </a:gridCol>
                <a:gridCol w="3803519">
                  <a:extLst>
                    <a:ext uri="{9D8B030D-6E8A-4147-A177-3AD203B41FA5}">
                      <a16:colId xmlns:a16="http://schemas.microsoft.com/office/drawing/2014/main" val="4223741049"/>
                    </a:ext>
                  </a:extLst>
                </a:gridCol>
                <a:gridCol w="468444">
                  <a:extLst>
                    <a:ext uri="{9D8B030D-6E8A-4147-A177-3AD203B41FA5}">
                      <a16:colId xmlns:a16="http://schemas.microsoft.com/office/drawing/2014/main" val="3342418931"/>
                    </a:ext>
                  </a:extLst>
                </a:gridCol>
              </a:tblGrid>
              <a:tr h="279770">
                <a:tc>
                  <a:txBody>
                    <a:bodyPr/>
                    <a:lstStyle/>
                    <a:p>
                      <a:pPr algn="l" fontAlgn="b"/>
                      <a:r>
                        <a:rPr lang="nl-NL" sz="1000" b="1" u="none" strike="noStrike">
                          <a:solidFill>
                            <a:srgbClr val="000000"/>
                          </a:solidFill>
                          <a:effectLst/>
                        </a:rPr>
                        <a:t> </a:t>
                      </a:r>
                    </a:p>
                  </a:txBody>
                  <a:tcPr marL="8751" marR="8751" marT="8751" marB="0" anchor="b"/>
                </a:tc>
                <a:tc>
                  <a:txBody>
                    <a:bodyPr/>
                    <a:lstStyle/>
                    <a:p>
                      <a:pPr algn="ctr" fontAlgn="b"/>
                      <a:r>
                        <a:rPr lang="nl-NL" sz="1000" b="1" u="none" strike="noStrike">
                          <a:solidFill>
                            <a:srgbClr val="000000"/>
                          </a:solidFill>
                          <a:effectLst/>
                        </a:rPr>
                        <a:t>Mannelijk</a:t>
                      </a:r>
                    </a:p>
                  </a:txBody>
                  <a:tcPr marL="8751" marR="8751" marT="8751" marB="0" anchor="ctr"/>
                </a:tc>
                <a:tc>
                  <a:txBody>
                    <a:bodyPr/>
                    <a:lstStyle/>
                    <a:p>
                      <a:endParaRPr lang="en-GB" sz="1050" dirty="0"/>
                    </a:p>
                  </a:txBody>
                  <a:tcPr marL="8751" marR="8751" marT="8751" marB="0" anchor="ctr"/>
                </a:tc>
                <a:tc>
                  <a:txBody>
                    <a:bodyPr/>
                    <a:lstStyle/>
                    <a:p>
                      <a:pPr algn="ctr" fontAlgn="b"/>
                      <a:r>
                        <a:rPr lang="nl-NL" sz="1000" b="1" u="none" strike="noStrike" dirty="0">
                          <a:solidFill>
                            <a:srgbClr val="000000"/>
                          </a:solidFill>
                          <a:effectLst/>
                        </a:rPr>
                        <a:t>Vrouwelijk</a:t>
                      </a:r>
                    </a:p>
                  </a:txBody>
                  <a:tcPr marL="8751" marR="8751" marT="8751" marB="0" anchor="ctr"/>
                </a:tc>
                <a:tc>
                  <a:txBody>
                    <a:bodyPr/>
                    <a:lstStyle/>
                    <a:p>
                      <a:endParaRPr lang="en-GB" sz="1050" dirty="0"/>
                    </a:p>
                  </a:txBody>
                  <a:tcPr marL="8751" marR="8751" marT="8751" marB="0" anchor="ctr"/>
                </a:tc>
                <a:extLst>
                  <a:ext uri="{0D108BD9-81ED-4DB2-BD59-A6C34878D82A}">
                    <a16:rowId xmlns:a16="http://schemas.microsoft.com/office/drawing/2014/main" val="1734128787"/>
                  </a:ext>
                </a:extLst>
              </a:tr>
              <a:tr h="279770">
                <a:tc>
                  <a:txBody>
                    <a:bodyPr/>
                    <a:lstStyle/>
                    <a:p>
                      <a:pPr algn="l" fontAlgn="b"/>
                      <a:r>
                        <a:rPr lang="nl-NL" sz="1000" b="0" u="none" strike="noStrike">
                          <a:solidFill>
                            <a:srgbClr val="000000"/>
                          </a:solidFill>
                          <a:effectLst/>
                        </a:rPr>
                        <a:t> </a:t>
                      </a:r>
                    </a:p>
                  </a:txBody>
                  <a:tcPr marL="8751" marR="8751" marT="8751" marB="0" anchor="ctr"/>
                </a:tc>
                <a:tc>
                  <a:txBody>
                    <a:bodyPr/>
                    <a:lstStyle/>
                    <a:p>
                      <a:pPr algn="l" fontAlgn="b"/>
                      <a:r>
                        <a:rPr lang="nl-NL" sz="900" b="1" u="none" strike="noStrike">
                          <a:solidFill>
                            <a:srgbClr val="000000"/>
                          </a:solidFill>
                          <a:effectLst/>
                        </a:rPr>
                        <a:t>Blootstelling aan ten minste één van de risicofactoren voor kanker (van de 24)</a:t>
                      </a:r>
                    </a:p>
                  </a:txBody>
                  <a:tcPr marL="36000" marR="8751" marT="8751" marB="0" anchor="ctr"/>
                </a:tc>
                <a:tc>
                  <a:txBody>
                    <a:bodyPr/>
                    <a:lstStyle/>
                    <a:p>
                      <a:pPr algn="ctr" fontAlgn="b"/>
                      <a:r>
                        <a:rPr lang="nl-NL" sz="900" b="1" u="none" strike="noStrike">
                          <a:solidFill>
                            <a:srgbClr val="000000"/>
                          </a:solidFill>
                          <a:effectLst/>
                        </a:rPr>
                        <a:t>56,5 %</a:t>
                      </a:r>
                    </a:p>
                  </a:txBody>
                  <a:tcPr marL="8751" marR="8751" marT="8751" marB="0" anchor="ctr"/>
                </a:tc>
                <a:tc>
                  <a:txBody>
                    <a:bodyPr/>
                    <a:lstStyle/>
                    <a:p>
                      <a:pPr algn="l" fontAlgn="b"/>
                      <a:r>
                        <a:rPr lang="nl-NL" sz="900" b="1" u="none" strike="noStrike">
                          <a:solidFill>
                            <a:srgbClr val="000000"/>
                          </a:solidFill>
                          <a:effectLst/>
                        </a:rPr>
                        <a:t>Blootstelling aan ten minste één van de risicofactoren voor kanker (van de 24)</a:t>
                      </a:r>
                    </a:p>
                  </a:txBody>
                  <a:tcPr marL="36000" marR="8751" marT="8751" marB="0" anchor="ctr"/>
                </a:tc>
                <a:tc>
                  <a:txBody>
                    <a:bodyPr/>
                    <a:lstStyle/>
                    <a:p>
                      <a:pPr algn="ctr" fontAlgn="b"/>
                      <a:r>
                        <a:rPr lang="nl-NL" sz="900" b="1" u="none" strike="noStrike">
                          <a:solidFill>
                            <a:srgbClr val="000000"/>
                          </a:solidFill>
                          <a:effectLst/>
                        </a:rPr>
                        <a:t>36,3 %</a:t>
                      </a:r>
                    </a:p>
                  </a:txBody>
                  <a:tcPr marL="8751" marR="8751" marT="8751" marB="0" anchor="ctr"/>
                </a:tc>
                <a:extLst>
                  <a:ext uri="{0D108BD9-81ED-4DB2-BD59-A6C34878D82A}">
                    <a16:rowId xmlns:a16="http://schemas.microsoft.com/office/drawing/2014/main" val="2677082640"/>
                  </a:ext>
                </a:extLst>
              </a:tr>
              <a:tr h="313629">
                <a:tc>
                  <a:txBody>
                    <a:bodyPr/>
                    <a:lstStyle/>
                    <a:p>
                      <a:pPr lvl="0" algn="ctr" fontAlgn="b"/>
                      <a:r>
                        <a:rPr lang="nl-NL" sz="1000" b="0" u="none" strike="noStrike">
                          <a:solidFill>
                            <a:srgbClr val="000000"/>
                          </a:solidFill>
                          <a:effectLst/>
                        </a:rPr>
                        <a:t>1</a:t>
                      </a:r>
                    </a:p>
                  </a:txBody>
                  <a:tcPr marL="8751" marR="8751" marT="8751" marB="0" anchor="ctr"/>
                </a:tc>
                <a:tc>
                  <a:txBody>
                    <a:bodyPr/>
                    <a:lstStyle/>
                    <a:p>
                      <a:pPr algn="l" fontAlgn="b"/>
                      <a:r>
                        <a:rPr lang="nl-NL" sz="1000" b="0" u="none" strike="noStrike" dirty="0">
                          <a:solidFill>
                            <a:srgbClr val="000000"/>
                          </a:solidFill>
                          <a:effectLst/>
                        </a:rPr>
                        <a:t>Ultraviolette zonnestraling </a:t>
                      </a:r>
                      <a:r>
                        <a:rPr lang="nl-NL" sz="1000" b="0" u="none" strike="noStrike" kern="1200" dirty="0">
                          <a:solidFill>
                            <a:srgbClr val="000000"/>
                          </a:solidFill>
                          <a:effectLst/>
                          <a:latin typeface="+mn-lt"/>
                          <a:ea typeface="+mn-ea"/>
                          <a:cs typeface="+mn-cs"/>
                        </a:rPr>
                        <a:t>(inclusief blootstelling </a:t>
                      </a:r>
                      <a:r>
                        <a:rPr lang="nl-NL" sz="1000" b="0" u="none" strike="noStrike" dirty="0">
                          <a:solidFill>
                            <a:srgbClr val="000000"/>
                          </a:solidFill>
                          <a:effectLst/>
                        </a:rPr>
                        <a:t>van de ogen)</a:t>
                      </a:r>
                    </a:p>
                  </a:txBody>
                  <a:tcPr marL="36000" marR="8751" marT="8751" marB="0" anchor="ctr"/>
                </a:tc>
                <a:tc>
                  <a:txBody>
                    <a:bodyPr/>
                    <a:lstStyle/>
                    <a:p>
                      <a:pPr algn="ctr" fontAlgn="b"/>
                      <a:r>
                        <a:rPr lang="nl-NL" sz="1000" b="0" u="none" strike="noStrike">
                          <a:solidFill>
                            <a:srgbClr val="000000"/>
                          </a:solidFill>
                          <a:effectLst/>
                        </a:rPr>
                        <a:t>26,4 %</a:t>
                      </a:r>
                    </a:p>
                  </a:txBody>
                  <a:tcPr marL="8751" marR="8751" marT="8751" marB="0" anchor="ctr"/>
                </a:tc>
                <a:tc>
                  <a:txBody>
                    <a:bodyPr/>
                    <a:lstStyle/>
                    <a:p>
                      <a:pPr algn="l" fontAlgn="b"/>
                      <a:r>
                        <a:rPr lang="nl-NL" sz="1000" b="0" u="none" strike="noStrike" dirty="0">
                          <a:solidFill>
                            <a:srgbClr val="000000"/>
                          </a:solidFill>
                          <a:effectLst/>
                        </a:rPr>
                        <a:t>Ultraviolette zonnestraling (</a:t>
                      </a:r>
                      <a:r>
                        <a:rPr lang="nl-NL" sz="1000" b="0" u="none" strike="noStrike" kern="1200" dirty="0">
                          <a:solidFill>
                            <a:srgbClr val="000000"/>
                          </a:solidFill>
                          <a:effectLst/>
                          <a:latin typeface="+mn-lt"/>
                          <a:ea typeface="+mn-ea"/>
                          <a:cs typeface="+mn-cs"/>
                        </a:rPr>
                        <a:t>inclusief</a:t>
                      </a:r>
                      <a:r>
                        <a:rPr lang="nl-NL" sz="1000" b="0" u="none" strike="noStrike" dirty="0">
                          <a:solidFill>
                            <a:srgbClr val="000000"/>
                          </a:solidFill>
                          <a:effectLst/>
                        </a:rPr>
                        <a:t> blootstelling van de ogen)</a:t>
                      </a:r>
                    </a:p>
                  </a:txBody>
                  <a:tcPr marL="36000" marR="8751" marT="8751" marB="0" anchor="ctr"/>
                </a:tc>
                <a:tc>
                  <a:txBody>
                    <a:bodyPr/>
                    <a:lstStyle/>
                    <a:p>
                      <a:pPr algn="ctr" fontAlgn="b"/>
                      <a:r>
                        <a:rPr lang="nl-NL" sz="1000" b="0" u="none" strike="noStrike">
                          <a:solidFill>
                            <a:srgbClr val="000000"/>
                          </a:solidFill>
                          <a:effectLst/>
                        </a:rPr>
                        <a:t>13,8 %</a:t>
                      </a:r>
                    </a:p>
                  </a:txBody>
                  <a:tcPr marL="8751" marR="8751" marT="8751" marB="0" anchor="ctr"/>
                </a:tc>
                <a:extLst>
                  <a:ext uri="{0D108BD9-81ED-4DB2-BD59-A6C34878D82A}">
                    <a16:rowId xmlns:a16="http://schemas.microsoft.com/office/drawing/2014/main" val="2201296832"/>
                  </a:ext>
                </a:extLst>
              </a:tr>
              <a:tr h="279770">
                <a:tc>
                  <a:txBody>
                    <a:bodyPr/>
                    <a:lstStyle/>
                    <a:p>
                      <a:pPr lvl="0" algn="ctr" fontAlgn="b"/>
                      <a:r>
                        <a:rPr lang="nl-NL" sz="1000" b="0" u="none" strike="noStrike">
                          <a:solidFill>
                            <a:srgbClr val="000000"/>
                          </a:solidFill>
                          <a:effectLst/>
                        </a:rPr>
                        <a:t>2</a:t>
                      </a:r>
                    </a:p>
                  </a:txBody>
                  <a:tcPr marL="8751" marR="8751" marT="8751" marB="0" anchor="ctr"/>
                </a:tc>
                <a:tc>
                  <a:txBody>
                    <a:bodyPr/>
                    <a:lstStyle/>
                    <a:p>
                      <a:pPr algn="l" fontAlgn="b"/>
                      <a:r>
                        <a:rPr lang="nl-NL" sz="1000" b="0" u="none" strike="noStrike" dirty="0">
                          <a:solidFill>
                            <a:srgbClr val="000000"/>
                          </a:solidFill>
                          <a:effectLst/>
                        </a:rPr>
                        <a:t>Uitlaatgassen van dieselmotoren</a:t>
                      </a:r>
                    </a:p>
                  </a:txBody>
                  <a:tcPr marL="36000" marR="8751" marT="8751" marB="0" anchor="ctr"/>
                </a:tc>
                <a:tc>
                  <a:txBody>
                    <a:bodyPr/>
                    <a:lstStyle/>
                    <a:p>
                      <a:pPr algn="ctr" fontAlgn="b"/>
                      <a:r>
                        <a:rPr lang="nl-NL" sz="1000" b="0" u="none" strike="noStrike">
                          <a:solidFill>
                            <a:srgbClr val="000000"/>
                          </a:solidFill>
                          <a:effectLst/>
                        </a:rPr>
                        <a:t>26,1 %</a:t>
                      </a:r>
                    </a:p>
                  </a:txBody>
                  <a:tcPr marL="8751" marR="8751" marT="8751" marB="0" anchor="ctr"/>
                </a:tc>
                <a:tc>
                  <a:txBody>
                    <a:bodyPr/>
                    <a:lstStyle/>
                    <a:p>
                      <a:pPr algn="l" fontAlgn="b"/>
                      <a:r>
                        <a:rPr lang="nl-NL" sz="1000" b="0" u="none" strike="noStrike" dirty="0">
                          <a:solidFill>
                            <a:srgbClr val="000000"/>
                          </a:solidFill>
                          <a:effectLst/>
                        </a:rPr>
                        <a:t>Uitlaatgassen van dieselmotoren</a:t>
                      </a:r>
                    </a:p>
                  </a:txBody>
                  <a:tcPr marL="36000" marR="8751" marT="8751" marB="0" anchor="ctr"/>
                </a:tc>
                <a:tc>
                  <a:txBody>
                    <a:bodyPr/>
                    <a:lstStyle/>
                    <a:p>
                      <a:pPr algn="ctr" fontAlgn="b"/>
                      <a:r>
                        <a:rPr lang="nl-NL" sz="1000" b="0" u="none" strike="noStrike">
                          <a:solidFill>
                            <a:srgbClr val="000000"/>
                          </a:solidFill>
                          <a:effectLst/>
                        </a:rPr>
                        <a:t>12,3 %</a:t>
                      </a:r>
                    </a:p>
                  </a:txBody>
                  <a:tcPr marL="8751" marR="8751" marT="8751" marB="0" anchor="ctr"/>
                </a:tc>
                <a:extLst>
                  <a:ext uri="{0D108BD9-81ED-4DB2-BD59-A6C34878D82A}">
                    <a16:rowId xmlns:a16="http://schemas.microsoft.com/office/drawing/2014/main" val="4079892517"/>
                  </a:ext>
                </a:extLst>
              </a:tr>
              <a:tr h="279770">
                <a:tc>
                  <a:txBody>
                    <a:bodyPr/>
                    <a:lstStyle/>
                    <a:p>
                      <a:pPr lvl="0" algn="ctr" fontAlgn="b"/>
                      <a:r>
                        <a:rPr lang="nl-NL" sz="1000" b="0" u="none" strike="noStrike">
                          <a:solidFill>
                            <a:srgbClr val="000000"/>
                          </a:solidFill>
                          <a:effectLst/>
                        </a:rPr>
                        <a:t>3</a:t>
                      </a:r>
                    </a:p>
                  </a:txBody>
                  <a:tcPr marL="8751" marR="8751" marT="8751" marB="0" anchor="ctr"/>
                </a:tc>
                <a:tc>
                  <a:txBody>
                    <a:bodyPr/>
                    <a:lstStyle/>
                    <a:p>
                      <a:pPr algn="l" fontAlgn="b"/>
                      <a:r>
                        <a:rPr lang="nl-NL" sz="1000" b="0" u="none" strike="noStrike">
                          <a:solidFill>
                            <a:srgbClr val="000000"/>
                          </a:solidFill>
                          <a:effectLst/>
                        </a:rPr>
                        <a:t>Benzeen</a:t>
                      </a:r>
                    </a:p>
                  </a:txBody>
                  <a:tcPr marL="36000" marR="8751" marT="8751" marB="0" anchor="ctr"/>
                </a:tc>
                <a:tc>
                  <a:txBody>
                    <a:bodyPr/>
                    <a:lstStyle/>
                    <a:p>
                      <a:pPr algn="ctr" fontAlgn="b"/>
                      <a:r>
                        <a:rPr lang="nl-NL" sz="1000" b="0" u="none" strike="noStrike">
                          <a:solidFill>
                            <a:srgbClr val="000000"/>
                          </a:solidFill>
                          <a:effectLst/>
                        </a:rPr>
                        <a:t>15,8 %</a:t>
                      </a:r>
                    </a:p>
                  </a:txBody>
                  <a:tcPr marL="8751" marR="8751" marT="8751" marB="0" anchor="ctr"/>
                </a:tc>
                <a:tc>
                  <a:txBody>
                    <a:bodyPr/>
                    <a:lstStyle/>
                    <a:p>
                      <a:pPr algn="l" fontAlgn="b"/>
                      <a:r>
                        <a:rPr lang="nl-NL" sz="1000" b="0" u="none" strike="noStrike" dirty="0">
                          <a:solidFill>
                            <a:srgbClr val="000000"/>
                          </a:solidFill>
                          <a:effectLst/>
                        </a:rPr>
                        <a:t>Benzeen</a:t>
                      </a:r>
                    </a:p>
                  </a:txBody>
                  <a:tcPr marL="36000" marR="8751" marT="8751" marB="0" anchor="ctr"/>
                </a:tc>
                <a:tc>
                  <a:txBody>
                    <a:bodyPr/>
                    <a:lstStyle/>
                    <a:p>
                      <a:pPr algn="ctr" fontAlgn="b"/>
                      <a:r>
                        <a:rPr lang="nl-NL" sz="1000" b="0" u="none" strike="noStrike">
                          <a:solidFill>
                            <a:srgbClr val="000000"/>
                          </a:solidFill>
                          <a:effectLst/>
                        </a:rPr>
                        <a:t>9,0 %</a:t>
                      </a:r>
                    </a:p>
                  </a:txBody>
                  <a:tcPr marL="8751" marR="8751" marT="8751" marB="0" anchor="ctr"/>
                </a:tc>
                <a:extLst>
                  <a:ext uri="{0D108BD9-81ED-4DB2-BD59-A6C34878D82A}">
                    <a16:rowId xmlns:a16="http://schemas.microsoft.com/office/drawing/2014/main" val="3663810953"/>
                  </a:ext>
                </a:extLst>
              </a:tr>
              <a:tr h="279770">
                <a:tc>
                  <a:txBody>
                    <a:bodyPr/>
                    <a:lstStyle/>
                    <a:p>
                      <a:pPr lvl="0" algn="ctr" fontAlgn="b"/>
                      <a:r>
                        <a:rPr lang="nl-NL" sz="1000" b="0" u="none" strike="noStrike">
                          <a:solidFill>
                            <a:srgbClr val="000000"/>
                          </a:solidFill>
                          <a:effectLst/>
                        </a:rPr>
                        <a:t>4</a:t>
                      </a:r>
                    </a:p>
                  </a:txBody>
                  <a:tcPr marL="8751" marR="8751" marT="8751" marB="0" anchor="ctr"/>
                </a:tc>
                <a:tc>
                  <a:txBody>
                    <a:bodyPr/>
                    <a:lstStyle/>
                    <a:p>
                      <a:pPr algn="l" fontAlgn="b"/>
                      <a:r>
                        <a:rPr lang="nl-NL" sz="1000" b="0" u="none" strike="noStrike" dirty="0" err="1">
                          <a:solidFill>
                            <a:srgbClr val="000000"/>
                          </a:solidFill>
                          <a:effectLst/>
                        </a:rPr>
                        <a:t>Respirabel</a:t>
                      </a:r>
                      <a:r>
                        <a:rPr lang="nl-NL" sz="1000" b="0" u="none" strike="noStrike" dirty="0">
                          <a:solidFill>
                            <a:srgbClr val="000000"/>
                          </a:solidFill>
                          <a:effectLst/>
                        </a:rPr>
                        <a:t> kristallijn silica</a:t>
                      </a:r>
                    </a:p>
                  </a:txBody>
                  <a:tcPr marL="36000" marR="8751" marT="8751" marB="0" anchor="ctr"/>
                </a:tc>
                <a:tc>
                  <a:txBody>
                    <a:bodyPr/>
                    <a:lstStyle/>
                    <a:p>
                      <a:pPr algn="ctr" fontAlgn="b"/>
                      <a:r>
                        <a:rPr lang="nl-NL" sz="1000" b="0" u="none" strike="noStrike">
                          <a:solidFill>
                            <a:srgbClr val="000000"/>
                          </a:solidFill>
                          <a:effectLst/>
                        </a:rPr>
                        <a:t>12,2 %</a:t>
                      </a:r>
                    </a:p>
                  </a:txBody>
                  <a:tcPr marL="8751" marR="8751" marT="8751" marB="0" anchor="ctr"/>
                </a:tc>
                <a:tc>
                  <a:txBody>
                    <a:bodyPr/>
                    <a:lstStyle/>
                    <a:p>
                      <a:pPr algn="l" fontAlgn="b"/>
                      <a:r>
                        <a:rPr lang="nl-NL" sz="1000" b="0" u="none" strike="noStrike" dirty="0">
                          <a:solidFill>
                            <a:srgbClr val="000000"/>
                          </a:solidFill>
                          <a:effectLst/>
                        </a:rPr>
                        <a:t>Formaldehyde</a:t>
                      </a:r>
                    </a:p>
                  </a:txBody>
                  <a:tcPr marL="36000" marR="8751" marT="8751" marB="0" anchor="ctr"/>
                </a:tc>
                <a:tc>
                  <a:txBody>
                    <a:bodyPr/>
                    <a:lstStyle/>
                    <a:p>
                      <a:pPr algn="ctr" fontAlgn="b"/>
                      <a:r>
                        <a:rPr lang="nl-NL" sz="1000" b="0" u="none" strike="noStrike">
                          <a:solidFill>
                            <a:srgbClr val="000000"/>
                          </a:solidFill>
                          <a:effectLst/>
                        </a:rPr>
                        <a:t>5,7 %</a:t>
                      </a:r>
                    </a:p>
                  </a:txBody>
                  <a:tcPr marL="8751" marR="8751" marT="8751" marB="0" anchor="ctr"/>
                </a:tc>
                <a:extLst>
                  <a:ext uri="{0D108BD9-81ED-4DB2-BD59-A6C34878D82A}">
                    <a16:rowId xmlns:a16="http://schemas.microsoft.com/office/drawing/2014/main" val="357397107"/>
                  </a:ext>
                </a:extLst>
              </a:tr>
              <a:tr h="279770">
                <a:tc>
                  <a:txBody>
                    <a:bodyPr/>
                    <a:lstStyle/>
                    <a:p>
                      <a:pPr lvl="0" algn="ctr" fontAlgn="b"/>
                      <a:r>
                        <a:rPr lang="nl-NL" sz="1000" b="0" u="none" strike="noStrike">
                          <a:solidFill>
                            <a:srgbClr val="000000"/>
                          </a:solidFill>
                          <a:effectLst/>
                        </a:rPr>
                        <a:t>5</a:t>
                      </a:r>
                    </a:p>
                  </a:txBody>
                  <a:tcPr marL="8751" marR="8751" marT="8751" marB="0" anchor="ctr"/>
                </a:tc>
                <a:tc>
                  <a:txBody>
                    <a:bodyPr/>
                    <a:lstStyle/>
                    <a:p>
                      <a:pPr algn="l" fontAlgn="b"/>
                      <a:r>
                        <a:rPr lang="nl-NL" sz="1000" b="0" u="none" strike="noStrike" kern="1200" dirty="0">
                          <a:solidFill>
                            <a:srgbClr val="000000"/>
                          </a:solidFill>
                          <a:effectLst/>
                          <a:latin typeface="+mn-lt"/>
                          <a:ea typeface="+mn-ea"/>
                          <a:cs typeface="+mn-cs"/>
                        </a:rPr>
                        <a:t>Chroom-6</a:t>
                      </a:r>
                    </a:p>
                  </a:txBody>
                  <a:tcPr marL="36000" marR="8751" marT="8751" marB="0" anchor="ctr"/>
                </a:tc>
                <a:tc>
                  <a:txBody>
                    <a:bodyPr/>
                    <a:lstStyle/>
                    <a:p>
                      <a:pPr algn="ctr" fontAlgn="b"/>
                      <a:r>
                        <a:rPr lang="nl-NL" sz="1000" b="0" u="none" strike="noStrike">
                          <a:solidFill>
                            <a:srgbClr val="000000"/>
                          </a:solidFill>
                          <a:effectLst/>
                        </a:rPr>
                        <a:t>7,1 %</a:t>
                      </a:r>
                    </a:p>
                  </a:txBody>
                  <a:tcPr marL="8751" marR="8751" marT="8751" marB="0" anchor="ctr"/>
                </a:tc>
                <a:tc>
                  <a:txBody>
                    <a:bodyPr/>
                    <a:lstStyle/>
                    <a:p>
                      <a:pPr algn="l" fontAlgn="b"/>
                      <a:r>
                        <a:rPr lang="nl-NL" sz="1000" b="0" u="none" strike="noStrike">
                          <a:solidFill>
                            <a:srgbClr val="000000"/>
                          </a:solidFill>
                          <a:effectLst/>
                        </a:rPr>
                        <a:t>Respirabel kristallijn silica</a:t>
                      </a:r>
                    </a:p>
                  </a:txBody>
                  <a:tcPr marL="36000" marR="8751" marT="8751" marB="0" anchor="ctr"/>
                </a:tc>
                <a:tc>
                  <a:txBody>
                    <a:bodyPr/>
                    <a:lstStyle/>
                    <a:p>
                      <a:pPr algn="ctr" fontAlgn="b"/>
                      <a:r>
                        <a:rPr lang="nl-NL" sz="1000" b="0" u="none" strike="noStrike">
                          <a:solidFill>
                            <a:srgbClr val="000000"/>
                          </a:solidFill>
                          <a:effectLst/>
                        </a:rPr>
                        <a:t>4,0 %</a:t>
                      </a:r>
                    </a:p>
                  </a:txBody>
                  <a:tcPr marL="8751" marR="8751" marT="8751" marB="0" anchor="ctr"/>
                </a:tc>
                <a:extLst>
                  <a:ext uri="{0D108BD9-81ED-4DB2-BD59-A6C34878D82A}">
                    <a16:rowId xmlns:a16="http://schemas.microsoft.com/office/drawing/2014/main" val="346593313"/>
                  </a:ext>
                </a:extLst>
              </a:tr>
              <a:tr h="279770">
                <a:tc>
                  <a:txBody>
                    <a:bodyPr/>
                    <a:lstStyle/>
                    <a:p>
                      <a:pPr lvl="0" algn="ctr" fontAlgn="b"/>
                      <a:r>
                        <a:rPr lang="nl-NL" sz="1000" b="0" u="none" strike="noStrike">
                          <a:solidFill>
                            <a:srgbClr val="000000"/>
                          </a:solidFill>
                          <a:effectLst/>
                        </a:rPr>
                        <a:t>6</a:t>
                      </a:r>
                    </a:p>
                  </a:txBody>
                  <a:tcPr marL="8751" marR="8751" marT="8751" marB="0" anchor="ctr"/>
                </a:tc>
                <a:tc>
                  <a:txBody>
                    <a:bodyPr/>
                    <a:lstStyle/>
                    <a:p>
                      <a:pPr algn="l" fontAlgn="b"/>
                      <a:r>
                        <a:rPr lang="nl-NL" sz="1000" b="0" u="none" strike="noStrike">
                          <a:solidFill>
                            <a:srgbClr val="000000"/>
                          </a:solidFill>
                          <a:effectLst/>
                        </a:rPr>
                        <a:t>Formaldehyde</a:t>
                      </a:r>
                    </a:p>
                  </a:txBody>
                  <a:tcPr marL="36000" marR="8751" marT="8751" marB="0" anchor="ctr"/>
                </a:tc>
                <a:tc>
                  <a:txBody>
                    <a:bodyPr/>
                    <a:lstStyle/>
                    <a:p>
                      <a:pPr algn="ctr" fontAlgn="b"/>
                      <a:r>
                        <a:rPr lang="nl-NL" sz="1000" b="0" u="none" strike="noStrike">
                          <a:solidFill>
                            <a:srgbClr val="000000"/>
                          </a:solidFill>
                          <a:effectLst/>
                        </a:rPr>
                        <a:t>6,7 %</a:t>
                      </a:r>
                    </a:p>
                  </a:txBody>
                  <a:tcPr marL="8751" marR="8751" marT="8751" marB="0" anchor="ctr"/>
                </a:tc>
                <a:tc>
                  <a:txBody>
                    <a:bodyPr/>
                    <a:lstStyle/>
                    <a:p>
                      <a:pPr algn="l" fontAlgn="b"/>
                      <a:r>
                        <a:rPr lang="nl-NL" sz="1000" b="0" u="none" strike="noStrike">
                          <a:solidFill>
                            <a:srgbClr val="000000"/>
                          </a:solidFill>
                          <a:effectLst/>
                        </a:rPr>
                        <a:t>Ioniserende straling</a:t>
                      </a:r>
                    </a:p>
                  </a:txBody>
                  <a:tcPr marL="36000" marR="8751" marT="8751" marB="0" anchor="ctr"/>
                </a:tc>
                <a:tc>
                  <a:txBody>
                    <a:bodyPr/>
                    <a:lstStyle/>
                    <a:p>
                      <a:pPr algn="ctr" fontAlgn="b"/>
                      <a:r>
                        <a:rPr lang="nl-NL" sz="1000" b="0" u="none" strike="noStrike">
                          <a:solidFill>
                            <a:srgbClr val="000000"/>
                          </a:solidFill>
                          <a:effectLst/>
                        </a:rPr>
                        <a:t>2,5 %</a:t>
                      </a:r>
                    </a:p>
                  </a:txBody>
                  <a:tcPr marL="8751" marR="8751" marT="8751" marB="0" anchor="ctr"/>
                </a:tc>
                <a:extLst>
                  <a:ext uri="{0D108BD9-81ED-4DB2-BD59-A6C34878D82A}">
                    <a16:rowId xmlns:a16="http://schemas.microsoft.com/office/drawing/2014/main" val="2371786576"/>
                  </a:ext>
                </a:extLst>
              </a:tr>
              <a:tr h="258192">
                <a:tc>
                  <a:txBody>
                    <a:bodyPr/>
                    <a:lstStyle/>
                    <a:p>
                      <a:pPr lvl="0" algn="ctr" fontAlgn="b"/>
                      <a:r>
                        <a:rPr lang="nl-NL" sz="1000" b="0" u="none" strike="noStrike">
                          <a:solidFill>
                            <a:srgbClr val="000000"/>
                          </a:solidFill>
                          <a:effectLst/>
                        </a:rPr>
                        <a:t>7</a:t>
                      </a:r>
                    </a:p>
                  </a:txBody>
                  <a:tcPr marL="8751" marR="8751" marT="8751" marB="0" anchor="ctr"/>
                </a:tc>
                <a:tc>
                  <a:txBody>
                    <a:bodyPr/>
                    <a:lstStyle/>
                    <a:p>
                      <a:pPr algn="l" fontAlgn="b"/>
                      <a:r>
                        <a:rPr lang="nl-NL" sz="1000" b="0" u="none" strike="noStrike">
                          <a:solidFill>
                            <a:srgbClr val="000000"/>
                          </a:solidFill>
                          <a:effectLst/>
                        </a:rPr>
                        <a:t>Lood en anorganische verbindingen</a:t>
                      </a:r>
                    </a:p>
                  </a:txBody>
                  <a:tcPr marL="36000" marR="8751" marT="8751" marB="0" anchor="ctr"/>
                </a:tc>
                <a:tc>
                  <a:txBody>
                    <a:bodyPr/>
                    <a:lstStyle/>
                    <a:p>
                      <a:pPr algn="ctr" fontAlgn="b"/>
                      <a:r>
                        <a:rPr lang="nl-NL" sz="1000" b="0" u="none" strike="noStrike">
                          <a:solidFill>
                            <a:srgbClr val="000000"/>
                          </a:solidFill>
                          <a:effectLst/>
                        </a:rPr>
                        <a:t>5,5 %</a:t>
                      </a:r>
                    </a:p>
                  </a:txBody>
                  <a:tcPr marL="8751" marR="8751" marT="8751" marB="0" anchor="ctr"/>
                </a:tc>
                <a:tc>
                  <a:txBody>
                    <a:bodyPr/>
                    <a:lstStyle/>
                    <a:p>
                      <a:pPr algn="l" fontAlgn="b"/>
                      <a:r>
                        <a:rPr lang="nl-NL" sz="1000" b="0" u="none" strike="noStrike" dirty="0">
                          <a:solidFill>
                            <a:srgbClr val="000000"/>
                          </a:solidFill>
                          <a:effectLst/>
                        </a:rPr>
                        <a:t>Kunstmatige ultraviolette straling (</a:t>
                      </a:r>
                      <a:r>
                        <a:rPr lang="nl-NL" sz="1000" b="0" u="none" strike="noStrike" kern="1200" dirty="0">
                          <a:solidFill>
                            <a:srgbClr val="000000"/>
                          </a:solidFill>
                          <a:effectLst/>
                          <a:latin typeface="+mn-lt"/>
                          <a:ea typeface="+mn-ea"/>
                          <a:cs typeface="+mn-cs"/>
                        </a:rPr>
                        <a:t>nclusief</a:t>
                      </a:r>
                      <a:r>
                        <a:rPr lang="nl-NL" sz="1000" b="0" u="none" strike="noStrike" dirty="0">
                          <a:solidFill>
                            <a:srgbClr val="000000"/>
                          </a:solidFill>
                          <a:effectLst/>
                        </a:rPr>
                        <a:t> blootstelling van de ogen)</a:t>
                      </a:r>
                    </a:p>
                  </a:txBody>
                  <a:tcPr marL="36000" marR="8751" marT="8751" marB="0" anchor="ctr"/>
                </a:tc>
                <a:tc>
                  <a:txBody>
                    <a:bodyPr/>
                    <a:lstStyle/>
                    <a:p>
                      <a:pPr algn="ctr" fontAlgn="b"/>
                      <a:r>
                        <a:rPr lang="nl-NL" sz="1000" b="0" u="none" strike="noStrike">
                          <a:solidFill>
                            <a:srgbClr val="000000"/>
                          </a:solidFill>
                          <a:effectLst/>
                        </a:rPr>
                        <a:t>2,0 %</a:t>
                      </a:r>
                    </a:p>
                  </a:txBody>
                  <a:tcPr marL="8751" marR="8751" marT="8751" marB="0" anchor="ctr"/>
                </a:tc>
                <a:extLst>
                  <a:ext uri="{0D108BD9-81ED-4DB2-BD59-A6C34878D82A}">
                    <a16:rowId xmlns:a16="http://schemas.microsoft.com/office/drawing/2014/main" val="3201961362"/>
                  </a:ext>
                </a:extLst>
              </a:tr>
              <a:tr h="279770">
                <a:tc>
                  <a:txBody>
                    <a:bodyPr/>
                    <a:lstStyle/>
                    <a:p>
                      <a:pPr lvl="0" algn="ctr" fontAlgn="b"/>
                      <a:r>
                        <a:rPr lang="nl-NL" sz="1000" b="0" u="none" strike="noStrike">
                          <a:solidFill>
                            <a:srgbClr val="000000"/>
                          </a:solidFill>
                          <a:effectLst/>
                        </a:rPr>
                        <a:t>8</a:t>
                      </a:r>
                    </a:p>
                  </a:txBody>
                  <a:tcPr marL="8751" marR="8751" marT="8751" marB="0" anchor="ctr"/>
                </a:tc>
                <a:tc>
                  <a:txBody>
                    <a:bodyPr/>
                    <a:lstStyle/>
                    <a:p>
                      <a:pPr algn="l" fontAlgn="b"/>
                      <a:r>
                        <a:rPr lang="nl-NL" sz="1000" b="0" u="none" strike="noStrike">
                          <a:solidFill>
                            <a:srgbClr val="000000"/>
                          </a:solidFill>
                          <a:effectLst/>
                        </a:rPr>
                        <a:t>Houtstof</a:t>
                      </a:r>
                    </a:p>
                  </a:txBody>
                  <a:tcPr marL="36000" marR="8751" marT="8751" marB="0" anchor="ctr"/>
                </a:tc>
                <a:tc>
                  <a:txBody>
                    <a:bodyPr/>
                    <a:lstStyle/>
                    <a:p>
                      <a:pPr algn="ctr" fontAlgn="b"/>
                      <a:r>
                        <a:rPr lang="nl-NL" sz="1000" b="0" u="none" strike="noStrike">
                          <a:solidFill>
                            <a:srgbClr val="000000"/>
                          </a:solidFill>
                          <a:effectLst/>
                        </a:rPr>
                        <a:t>4,5 %</a:t>
                      </a:r>
                    </a:p>
                  </a:txBody>
                  <a:tcPr marL="8751" marR="8751" marT="8751" marB="0" anchor="ctr"/>
                </a:tc>
                <a:tc>
                  <a:txBody>
                    <a:bodyPr/>
                    <a:lstStyle/>
                    <a:p>
                      <a:pPr algn="l" fontAlgn="b"/>
                      <a:r>
                        <a:rPr lang="nl-NL" sz="1000" b="0" u="none" strike="noStrike" kern="1200" dirty="0">
                          <a:solidFill>
                            <a:srgbClr val="000000"/>
                          </a:solidFill>
                          <a:effectLst/>
                          <a:latin typeface="+mn-lt"/>
                          <a:ea typeface="+mn-ea"/>
                          <a:cs typeface="+mn-cs"/>
                        </a:rPr>
                        <a:t>Chroom-6</a:t>
                      </a:r>
                    </a:p>
                  </a:txBody>
                  <a:tcPr marL="36000" marR="8751" marT="8751" marB="0" anchor="ctr"/>
                </a:tc>
                <a:tc>
                  <a:txBody>
                    <a:bodyPr/>
                    <a:lstStyle/>
                    <a:p>
                      <a:pPr algn="ctr" fontAlgn="b"/>
                      <a:r>
                        <a:rPr lang="nl-NL" sz="1000" b="0" u="none" strike="noStrike">
                          <a:solidFill>
                            <a:srgbClr val="000000"/>
                          </a:solidFill>
                          <a:effectLst/>
                        </a:rPr>
                        <a:t>1,9 %</a:t>
                      </a:r>
                    </a:p>
                  </a:txBody>
                  <a:tcPr marL="8751" marR="8751" marT="8751" marB="0" anchor="ctr"/>
                </a:tc>
                <a:extLst>
                  <a:ext uri="{0D108BD9-81ED-4DB2-BD59-A6C34878D82A}">
                    <a16:rowId xmlns:a16="http://schemas.microsoft.com/office/drawing/2014/main" val="4118113717"/>
                  </a:ext>
                </a:extLst>
              </a:tr>
              <a:tr h="294623">
                <a:tc>
                  <a:txBody>
                    <a:bodyPr/>
                    <a:lstStyle/>
                    <a:p>
                      <a:pPr lvl="0" algn="ctr" fontAlgn="b"/>
                      <a:r>
                        <a:rPr lang="nl-NL" sz="1000" b="0" u="none" strike="noStrike">
                          <a:solidFill>
                            <a:srgbClr val="000000"/>
                          </a:solidFill>
                          <a:effectLst/>
                        </a:rPr>
                        <a:t>9</a:t>
                      </a:r>
                    </a:p>
                  </a:txBody>
                  <a:tcPr marL="8751" marR="8751" marT="8751" marB="0" anchor="ctr"/>
                </a:tc>
                <a:tc>
                  <a:txBody>
                    <a:bodyPr/>
                    <a:lstStyle/>
                    <a:p>
                      <a:pPr algn="l" fontAlgn="b"/>
                      <a:r>
                        <a:rPr lang="nl-NL" sz="1000" b="0" u="none" strike="noStrike" dirty="0">
                          <a:solidFill>
                            <a:srgbClr val="000000"/>
                          </a:solidFill>
                          <a:effectLst/>
                        </a:rPr>
                        <a:t>Kunstmatige ultraviolette straling (</a:t>
                      </a:r>
                      <a:r>
                        <a:rPr lang="nl-NL" sz="1000" b="0" u="none" strike="noStrike" kern="1200" dirty="0">
                          <a:solidFill>
                            <a:srgbClr val="000000"/>
                          </a:solidFill>
                          <a:effectLst/>
                          <a:latin typeface="+mn-lt"/>
                          <a:ea typeface="+mn-ea"/>
                          <a:cs typeface="+mn-cs"/>
                        </a:rPr>
                        <a:t>inclusief</a:t>
                      </a:r>
                      <a:r>
                        <a:rPr lang="nl-NL" sz="1000" b="0" u="none" strike="noStrike" dirty="0">
                          <a:solidFill>
                            <a:srgbClr val="000000"/>
                          </a:solidFill>
                          <a:effectLst/>
                        </a:rPr>
                        <a:t> blootstelling van de ogen)</a:t>
                      </a:r>
                    </a:p>
                  </a:txBody>
                  <a:tcPr marL="36000" marR="8751" marT="8751" marB="0" anchor="ctr"/>
                </a:tc>
                <a:tc>
                  <a:txBody>
                    <a:bodyPr/>
                    <a:lstStyle/>
                    <a:p>
                      <a:pPr algn="ctr" fontAlgn="b"/>
                      <a:r>
                        <a:rPr lang="nl-NL" sz="1000" b="0" u="none" strike="noStrike">
                          <a:solidFill>
                            <a:srgbClr val="000000"/>
                          </a:solidFill>
                          <a:effectLst/>
                        </a:rPr>
                        <a:t>3,7 %</a:t>
                      </a:r>
                    </a:p>
                  </a:txBody>
                  <a:tcPr marL="8751" marR="8751" marT="8751" marB="0" anchor="ctr"/>
                </a:tc>
                <a:tc>
                  <a:txBody>
                    <a:bodyPr/>
                    <a:lstStyle/>
                    <a:p>
                      <a:pPr algn="l" fontAlgn="b"/>
                      <a:r>
                        <a:rPr lang="nl-NL" sz="1000" b="0" u="none" strike="noStrike">
                          <a:solidFill>
                            <a:srgbClr val="000000"/>
                          </a:solidFill>
                          <a:effectLst/>
                        </a:rPr>
                        <a:t>Lood en anorganische verbindingen</a:t>
                      </a:r>
                    </a:p>
                  </a:txBody>
                  <a:tcPr marL="36000" marR="8751" marT="8751" marB="0" anchor="ctr"/>
                </a:tc>
                <a:tc>
                  <a:txBody>
                    <a:bodyPr/>
                    <a:lstStyle/>
                    <a:p>
                      <a:pPr algn="ctr" fontAlgn="b"/>
                      <a:r>
                        <a:rPr lang="nl-NL" sz="1000" b="0" u="none" strike="noStrike">
                          <a:solidFill>
                            <a:srgbClr val="000000"/>
                          </a:solidFill>
                          <a:effectLst/>
                        </a:rPr>
                        <a:t>1,7 %</a:t>
                      </a:r>
                    </a:p>
                  </a:txBody>
                  <a:tcPr marL="8751" marR="8751" marT="8751" marB="0" anchor="ctr"/>
                </a:tc>
                <a:extLst>
                  <a:ext uri="{0D108BD9-81ED-4DB2-BD59-A6C34878D82A}">
                    <a16:rowId xmlns:a16="http://schemas.microsoft.com/office/drawing/2014/main" val="2050986153"/>
                  </a:ext>
                </a:extLst>
              </a:tr>
              <a:tr h="279770">
                <a:tc>
                  <a:txBody>
                    <a:bodyPr/>
                    <a:lstStyle/>
                    <a:p>
                      <a:pPr lvl="0" algn="ctr" fontAlgn="b"/>
                      <a:r>
                        <a:rPr lang="nl-NL" sz="1000" b="0" u="none" strike="noStrike">
                          <a:solidFill>
                            <a:srgbClr val="000000"/>
                          </a:solidFill>
                          <a:effectLst/>
                        </a:rPr>
                        <a:t>10</a:t>
                      </a:r>
                    </a:p>
                  </a:txBody>
                  <a:tcPr marL="8751" marR="8751" marT="8751" marB="0" anchor="ctr"/>
                </a:tc>
                <a:tc>
                  <a:txBody>
                    <a:bodyPr/>
                    <a:lstStyle/>
                    <a:p>
                      <a:pPr algn="l" fontAlgn="b"/>
                      <a:r>
                        <a:rPr lang="nl-NL" sz="1000" b="0" u="none" strike="noStrike">
                          <a:solidFill>
                            <a:srgbClr val="000000"/>
                          </a:solidFill>
                          <a:effectLst/>
                        </a:rPr>
                        <a:t>Nikkel</a:t>
                      </a:r>
                    </a:p>
                  </a:txBody>
                  <a:tcPr marL="36000" marR="8751" marT="8751" marB="0" anchor="ctr"/>
                </a:tc>
                <a:tc>
                  <a:txBody>
                    <a:bodyPr/>
                    <a:lstStyle/>
                    <a:p>
                      <a:pPr algn="ctr" fontAlgn="b"/>
                      <a:r>
                        <a:rPr lang="nl-NL" sz="1000" b="0" u="none" strike="noStrike">
                          <a:solidFill>
                            <a:srgbClr val="000000"/>
                          </a:solidFill>
                          <a:effectLst/>
                        </a:rPr>
                        <a:t>3,2 %</a:t>
                      </a:r>
                    </a:p>
                  </a:txBody>
                  <a:tcPr marL="8751" marR="8751" marT="8751" marB="0" anchor="ctr"/>
                </a:tc>
                <a:tc>
                  <a:txBody>
                    <a:bodyPr/>
                    <a:lstStyle/>
                    <a:p>
                      <a:pPr algn="l" fontAlgn="b"/>
                      <a:r>
                        <a:rPr lang="nl-NL" sz="1000" b="0" u="none" strike="noStrike" dirty="0">
                          <a:solidFill>
                            <a:srgbClr val="000000"/>
                          </a:solidFill>
                          <a:effectLst/>
                        </a:rPr>
                        <a:t>Ethyleenoxide</a:t>
                      </a:r>
                    </a:p>
                  </a:txBody>
                  <a:tcPr marL="36000" marR="8751" marT="8751" marB="0" anchor="ctr"/>
                </a:tc>
                <a:tc>
                  <a:txBody>
                    <a:bodyPr/>
                    <a:lstStyle/>
                    <a:p>
                      <a:pPr algn="ctr" fontAlgn="b"/>
                      <a:r>
                        <a:rPr lang="nl-NL" sz="1000" b="0" u="none" strike="noStrike" dirty="0">
                          <a:solidFill>
                            <a:srgbClr val="000000"/>
                          </a:solidFill>
                          <a:effectLst/>
                        </a:rPr>
                        <a:t>1,6 %</a:t>
                      </a:r>
                    </a:p>
                  </a:txBody>
                  <a:tcPr marL="8751" marR="8751" marT="8751" marB="0" anchor="ctr"/>
                </a:tc>
                <a:extLst>
                  <a:ext uri="{0D108BD9-81ED-4DB2-BD59-A6C34878D82A}">
                    <a16:rowId xmlns:a16="http://schemas.microsoft.com/office/drawing/2014/main" val="4005023473"/>
                  </a:ext>
                </a:extLst>
              </a:tr>
            </a:tbl>
          </a:graphicData>
        </a:graphic>
      </p:graphicFrame>
      <p:sp>
        <p:nvSpPr>
          <p:cNvPr id="7" name="TextBox 6">
            <a:extLst>
              <a:ext uri="{FF2B5EF4-FFF2-40B4-BE49-F238E27FC236}">
                <a16:creationId xmlns:a16="http://schemas.microsoft.com/office/drawing/2014/main" id="{0F62B76C-DA76-C121-0411-C1AA5CAA77E1}"/>
              </a:ext>
              <a:ext uri="{C183D7F6-B498-43B3-948B-1728B52AA6E4}">
                <adec:decorative xmlns:adec="http://schemas.microsoft.com/office/drawing/2017/decorative" val="0"/>
              </a:ext>
            </a:extLst>
          </p:cNvPr>
          <p:cNvSpPr txBox="1"/>
          <p:nvPr/>
        </p:nvSpPr>
        <p:spPr>
          <a:xfrm>
            <a:off x="1858862" y="4587972"/>
            <a:ext cx="576063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alle werkenden in</a:t>
            </a:r>
            <a:br>
              <a:rPr lang="nl-NL" sz="1000" dirty="0">
                <a:effectLst/>
                <a:latin typeface="Arial" panose="020B0604020202020204" pitchFamily="34" charset="0"/>
                <a:ea typeface="Arial"/>
                <a:cs typeface="Times New Roman" panose="02020603050405020304" pitchFamily="18" charset="0"/>
              </a:rPr>
            </a:br>
            <a:r>
              <a:rPr lang="nl-NL" sz="1000" dirty="0">
                <a:effectLst/>
                <a:latin typeface="Arial" panose="020B0604020202020204" pitchFamily="34" charset="0"/>
                <a:ea typeface="Arial"/>
                <a:cs typeface="Times New Roman" panose="02020603050405020304" pitchFamily="18" charset="0"/>
              </a:rPr>
              <a:t>Duitsland, Spanje, Finland, Frankrijk, Hongarije en Ierland.</a:t>
            </a:r>
          </a:p>
        </p:txBody>
      </p:sp>
    </p:spTree>
    <p:extLst>
      <p:ext uri="{BB962C8B-B14F-4D97-AF65-F5344CB8AC3E}">
        <p14:creationId xmlns:p14="http://schemas.microsoft.com/office/powerpoint/2010/main" val="416271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1FBBF4F-B51F-6140-1FD8-66DEC6934C68}"/>
              </a:ext>
            </a:extLst>
          </p:cNvPr>
          <p:cNvSpPr>
            <a:spLocks noGrp="1"/>
          </p:cNvSpPr>
          <p:nvPr>
            <p:ph type="title"/>
          </p:nvPr>
        </p:nvSpPr>
        <p:spPr>
          <a:xfrm>
            <a:off x="450001" y="135000"/>
            <a:ext cx="7559873" cy="367200"/>
          </a:xfrm>
        </p:spPr>
        <p:txBody>
          <a:bodyPr/>
          <a:lstStyle/>
          <a:p>
            <a:r>
              <a:rPr lang="nl-NL" sz="2000"/>
              <a:t>Percentage blootgestelde werkenden per leeftijdscategorie</a:t>
            </a:r>
          </a:p>
        </p:txBody>
      </p:sp>
      <p:graphicFrame>
        <p:nvGraphicFramePr>
          <p:cNvPr id="12" name="Content Placeholder 10" descr="Grafiek met de beroepsmatige blootstelling aan één en aan vijf of meer van&#10;de 24 risicofactoren voor kanker per leeftijdsgroep.&#10;2,5 % van de werkenden van 18-25 jaar blootgesteld aan vijf of meer risicofactoren voor kanker.&#10;44,7 % van de werkenden van 18-25 jaar blootgesteld aan ten minste één risicofactor voor kanker op laag, middelhoog of hoog niveau.&#10;3,8 % van de werkenden van 25-34 jaar blootgesteld aan vijf of meer risicofactoren voor kanker.&#10;46,5 % van de werkenden van 25-34 jaar blootgesteld aan ten minste één risicofactor voor kanker op laag, middelhoog of hoog niveau.&#10;3,6 % van de werkenden van 35-44 jaar blootgesteld aan vijf of meer risicofactoren voor kanker.&#10;47,3 % van de werkenden van 35-44 jaar blootgesteld aan ten minste één risicofactor voor kanker op laag, middelhoog of hoog niveau.&#10;3,3 % van de werkenden van 45-54 jaar blootgesteld aan vijf of meer risicofactoren voor kanker.&#10;48,4 % van de werkenden van 45-54 jaar blootgesteld aan ten minste één risicofactor voor kanker op laag, middelhoog of hoog niveau.&#10;3,2 % van de werkenden van 55-64 jaar blootgesteld aan vijf of meer risicofactoren voor kanker.&#10;47,8 % van de werkenden van 55-64 jaar blootgesteld aan ten minste één risicofactor voor kanker op laag, middelhoog of hoog niveau.&#10;2,8 % van de werkenden van 65-74 jaar blootgesteld aan vijf of meer risicofactoren voor kanker.&#10;53,8 % van de werkenden van 65-74 jaar blootgesteld aan ten minste één risicofactor voor kanker op laag, middelhoog of hoog niveau.&#10;3,4 % van alle werkenden blootgesteld aan vijf of meer risicofactoren voor kanker.&#10;47,3 % van alle werkenden blootgesteld aan ten minste één risicofactor voor kanker op laag, middelhoog of hoog niveau.">
            <a:extLst>
              <a:ext uri="{FF2B5EF4-FFF2-40B4-BE49-F238E27FC236}">
                <a16:creationId xmlns:a16="http://schemas.microsoft.com/office/drawing/2014/main" id="{42D922AF-01C7-64FE-0E6F-BDDCDB95BF20}"/>
              </a:ext>
            </a:extLst>
          </p:cNvPr>
          <p:cNvGraphicFramePr>
            <a:graphicFrameLocks noGrp="1"/>
          </p:cNvGraphicFramePr>
          <p:nvPr>
            <p:ph sz="half" idx="1"/>
            <p:extLst>
              <p:ext uri="{D42A27DB-BD31-4B8C-83A1-F6EECF244321}">
                <p14:modId xmlns:p14="http://schemas.microsoft.com/office/powerpoint/2010/main" val="3920571288"/>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117A56C-F6EA-121F-E020-74BA84E68C19}"/>
              </a:ext>
              <a:ext uri="{C183D7F6-B498-43B3-948B-1728B52AA6E4}">
                <adec:decorative xmlns:adec="http://schemas.microsoft.com/office/drawing/2017/decorative" val="0"/>
              </a:ext>
            </a:extLst>
          </p:cNvPr>
          <p:cNvSpPr txBox="1"/>
          <p:nvPr/>
        </p:nvSpPr>
        <p:spPr>
          <a:xfrm>
            <a:off x="1403541" y="4506331"/>
            <a:ext cx="6100501"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alle werkenden in Duitsland, Spanje, Finland, Frankrijk, Hongarije en Ierland, met uitzondering van werkenden jonger dan 18 jaar en ouder dan 74 jaar.</a:t>
            </a:r>
          </a:p>
        </p:txBody>
      </p:sp>
    </p:spTree>
    <p:extLst>
      <p:ext uri="{BB962C8B-B14F-4D97-AF65-F5344CB8AC3E}">
        <p14:creationId xmlns:p14="http://schemas.microsoft.com/office/powerpoint/2010/main" val="346617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0DD922-471D-6037-015A-F73A30E12C9D}"/>
              </a:ext>
            </a:extLst>
          </p:cNvPr>
          <p:cNvSpPr>
            <a:spLocks noGrp="1"/>
          </p:cNvSpPr>
          <p:nvPr>
            <p:ph type="title"/>
          </p:nvPr>
        </p:nvSpPr>
        <p:spPr>
          <a:xfrm>
            <a:off x="449263" y="134938"/>
            <a:ext cx="7561262" cy="366712"/>
          </a:xfrm>
        </p:spPr>
        <p:txBody>
          <a:bodyPr/>
          <a:lstStyle/>
          <a:p>
            <a:r>
              <a:rPr lang="nl-NL" sz="2000"/>
              <a:t>Percentage blootgestelde werkenden per land</a:t>
            </a:r>
          </a:p>
        </p:txBody>
      </p:sp>
      <p:sp>
        <p:nvSpPr>
          <p:cNvPr id="6" name="TextBox 5">
            <a:extLst>
              <a:ext uri="{FF2B5EF4-FFF2-40B4-BE49-F238E27FC236}">
                <a16:creationId xmlns:a16="http://schemas.microsoft.com/office/drawing/2014/main" id="{9634C3AC-EAAF-3BA9-4B8F-1494FEF83C88}"/>
              </a:ext>
            </a:extLst>
          </p:cNvPr>
          <p:cNvSpPr txBox="1"/>
          <p:nvPr/>
        </p:nvSpPr>
        <p:spPr>
          <a:xfrm>
            <a:off x="449263" y="750776"/>
            <a:ext cx="8366745" cy="338554"/>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l-NL" sz="1600" dirty="0">
                <a:solidFill>
                  <a:schemeClr val="tx2"/>
                </a:solidFill>
                <a:effectLst/>
                <a:ea typeface=""/>
                <a:cs typeface="Times New Roman" panose="02020603050405020304" pitchFamily="18" charset="0"/>
              </a:rPr>
              <a:t>De tien meest voorkomende risicofactoren voor kanker op elk niveau voor alle werkenden:</a:t>
            </a:r>
          </a:p>
        </p:txBody>
      </p:sp>
      <p:graphicFrame>
        <p:nvGraphicFramePr>
          <p:cNvPr id="4" name="Content Placeholder 3" descr="Tabel met blootstellingen in de afgelopen werkweek voor alle werkenden en voor werkenden in elk van de door de enquête opgenomen landen: Duitsland, Spanje, Finland, Frankrijk, Hongarije en Ierland.">
            <a:extLst>
              <a:ext uri="{FF2B5EF4-FFF2-40B4-BE49-F238E27FC236}">
                <a16:creationId xmlns:a16="http://schemas.microsoft.com/office/drawing/2014/main" id="{A546FA66-BB2A-6F65-5C13-BABDC80D3842}"/>
              </a:ext>
            </a:extLst>
          </p:cNvPr>
          <p:cNvGraphicFramePr>
            <a:graphicFrameLocks noGrp="1"/>
          </p:cNvGraphicFramePr>
          <p:nvPr>
            <p:ph sz="half" idx="1"/>
            <p:extLst>
              <p:ext uri="{D42A27DB-BD31-4B8C-83A1-F6EECF244321}">
                <p14:modId xmlns:p14="http://schemas.microsoft.com/office/powerpoint/2010/main" val="3853341578"/>
              </p:ext>
            </p:extLst>
          </p:nvPr>
        </p:nvGraphicFramePr>
        <p:xfrm>
          <a:off x="611562" y="1131592"/>
          <a:ext cx="7920877" cy="3261130"/>
        </p:xfrm>
        <a:graphic>
          <a:graphicData uri="http://schemas.openxmlformats.org/drawingml/2006/table">
            <a:tbl>
              <a:tblPr firstRow="1" bandRow="1">
                <a:tableStyleId>{5C22544A-7EE6-4342-B048-85BDC9FD1C3A}</a:tableStyleId>
              </a:tblPr>
              <a:tblGrid>
                <a:gridCol w="2936708">
                  <a:extLst>
                    <a:ext uri="{9D8B030D-6E8A-4147-A177-3AD203B41FA5}">
                      <a16:colId xmlns:a16="http://schemas.microsoft.com/office/drawing/2014/main" val="1717912097"/>
                    </a:ext>
                  </a:extLst>
                </a:gridCol>
                <a:gridCol w="705678">
                  <a:extLst>
                    <a:ext uri="{9D8B030D-6E8A-4147-A177-3AD203B41FA5}">
                      <a16:colId xmlns:a16="http://schemas.microsoft.com/office/drawing/2014/main" val="4278102056"/>
                    </a:ext>
                  </a:extLst>
                </a:gridCol>
                <a:gridCol w="822107">
                  <a:extLst>
                    <a:ext uri="{9D8B030D-6E8A-4147-A177-3AD203B41FA5}">
                      <a16:colId xmlns:a16="http://schemas.microsoft.com/office/drawing/2014/main" val="417219441"/>
                    </a:ext>
                  </a:extLst>
                </a:gridCol>
                <a:gridCol w="612994">
                  <a:extLst>
                    <a:ext uri="{9D8B030D-6E8A-4147-A177-3AD203B41FA5}">
                      <a16:colId xmlns:a16="http://schemas.microsoft.com/office/drawing/2014/main" val="765917905"/>
                    </a:ext>
                  </a:extLst>
                </a:gridCol>
                <a:gridCol w="676998">
                  <a:extLst>
                    <a:ext uri="{9D8B030D-6E8A-4147-A177-3AD203B41FA5}">
                      <a16:colId xmlns:a16="http://schemas.microsoft.com/office/drawing/2014/main" val="3643873418"/>
                    </a:ext>
                  </a:extLst>
                </a:gridCol>
                <a:gridCol w="676998">
                  <a:extLst>
                    <a:ext uri="{9D8B030D-6E8A-4147-A177-3AD203B41FA5}">
                      <a16:colId xmlns:a16="http://schemas.microsoft.com/office/drawing/2014/main" val="3996352806"/>
                    </a:ext>
                  </a:extLst>
                </a:gridCol>
                <a:gridCol w="744697">
                  <a:extLst>
                    <a:ext uri="{9D8B030D-6E8A-4147-A177-3AD203B41FA5}">
                      <a16:colId xmlns:a16="http://schemas.microsoft.com/office/drawing/2014/main" val="1765031712"/>
                    </a:ext>
                  </a:extLst>
                </a:gridCol>
                <a:gridCol w="744697">
                  <a:extLst>
                    <a:ext uri="{9D8B030D-6E8A-4147-A177-3AD203B41FA5}">
                      <a16:colId xmlns:a16="http://schemas.microsoft.com/office/drawing/2014/main" val="1067815446"/>
                    </a:ext>
                  </a:extLst>
                </a:gridCol>
              </a:tblGrid>
              <a:tr h="442987">
                <a:tc>
                  <a:txBody>
                    <a:bodyPr/>
                    <a:lstStyle/>
                    <a:p>
                      <a:pPr algn="l" rtl="0" fontAlgn="b"/>
                      <a:endParaRPr lang="en-GB" sz="1050" b="0" i="0" u="none" strike="noStrike" dirty="0">
                        <a:solidFill>
                          <a:srgbClr val="000000"/>
                        </a:solidFill>
                        <a:effectLst/>
                        <a:latin typeface="+mn-lt"/>
                      </a:endParaRPr>
                    </a:p>
                  </a:txBody>
                  <a:tcPr marL="6759" marR="6759" marT="6759" marB="0" anchor="b"/>
                </a:tc>
                <a:tc>
                  <a:txBody>
                    <a:bodyPr/>
                    <a:lstStyle/>
                    <a:p>
                      <a:pPr algn="ctr" fontAlgn="b"/>
                      <a:r>
                        <a:rPr lang="nl-NL" sz="1050" u="none" strike="noStrike">
                          <a:effectLst/>
                          <a:latin typeface="+mn-lt"/>
                        </a:rPr>
                        <a:t>Alle landen</a:t>
                      </a:r>
                    </a:p>
                  </a:txBody>
                  <a:tcPr marL="6759" marR="6759" marT="6759" marB="0" anchor="ctr"/>
                </a:tc>
                <a:tc>
                  <a:txBody>
                    <a:bodyPr/>
                    <a:lstStyle/>
                    <a:p>
                      <a:pPr algn="ctr" fontAlgn="b"/>
                      <a:r>
                        <a:rPr lang="nl-NL" sz="1050" u="none" strike="noStrike" dirty="0">
                          <a:effectLst/>
                          <a:latin typeface="+mn-lt"/>
                        </a:rPr>
                        <a:t>Duitsland</a:t>
                      </a:r>
                    </a:p>
                  </a:txBody>
                  <a:tcPr marL="6759" marR="6759" marT="6759" marB="0" anchor="ctr"/>
                </a:tc>
                <a:tc>
                  <a:txBody>
                    <a:bodyPr/>
                    <a:lstStyle/>
                    <a:p>
                      <a:pPr algn="ctr" fontAlgn="b"/>
                      <a:r>
                        <a:rPr lang="nl-NL" sz="1050" u="none" strike="noStrike">
                          <a:effectLst/>
                          <a:latin typeface="+mn-lt"/>
                        </a:rPr>
                        <a:t>Spanje</a:t>
                      </a:r>
                    </a:p>
                  </a:txBody>
                  <a:tcPr marL="6759" marR="6759" marT="6759" marB="0" anchor="ctr"/>
                </a:tc>
                <a:tc>
                  <a:txBody>
                    <a:bodyPr/>
                    <a:lstStyle/>
                    <a:p>
                      <a:pPr algn="ctr" fontAlgn="b"/>
                      <a:r>
                        <a:rPr lang="nl-NL" sz="1050" u="none" strike="noStrike">
                          <a:effectLst/>
                          <a:latin typeface="+mn-lt"/>
                        </a:rPr>
                        <a:t>Finland</a:t>
                      </a:r>
                    </a:p>
                  </a:txBody>
                  <a:tcPr marL="6759" marR="6759" marT="6759" marB="0" anchor="ctr"/>
                </a:tc>
                <a:tc>
                  <a:txBody>
                    <a:bodyPr/>
                    <a:lstStyle/>
                    <a:p>
                      <a:pPr algn="ctr" fontAlgn="b"/>
                      <a:r>
                        <a:rPr lang="nl-NL" sz="1050" u="none" strike="noStrike">
                          <a:effectLst/>
                          <a:latin typeface="+mn-lt"/>
                        </a:rPr>
                        <a:t>Frankrijk</a:t>
                      </a:r>
                    </a:p>
                  </a:txBody>
                  <a:tcPr marL="6759" marR="6759" marT="6759" marB="0" anchor="ctr"/>
                </a:tc>
                <a:tc>
                  <a:txBody>
                    <a:bodyPr/>
                    <a:lstStyle/>
                    <a:p>
                      <a:pPr algn="ctr" fontAlgn="b"/>
                      <a:r>
                        <a:rPr lang="nl-NL" sz="1050" u="none" strike="noStrike">
                          <a:effectLst/>
                          <a:latin typeface="+mn-lt"/>
                        </a:rPr>
                        <a:t>Hongarije</a:t>
                      </a:r>
                    </a:p>
                  </a:txBody>
                  <a:tcPr marL="6759" marR="6759" marT="6759" marB="0" anchor="ctr"/>
                </a:tc>
                <a:tc>
                  <a:txBody>
                    <a:bodyPr/>
                    <a:lstStyle/>
                    <a:p>
                      <a:pPr algn="ctr" fontAlgn="b"/>
                      <a:r>
                        <a:rPr lang="nl-NL" sz="1050" u="none" strike="noStrike">
                          <a:effectLst/>
                          <a:latin typeface="+mn-lt"/>
                        </a:rPr>
                        <a:t>Ierland</a:t>
                      </a:r>
                    </a:p>
                  </a:txBody>
                  <a:tcPr marL="6759" marR="6759" marT="6759" marB="0" anchor="ctr"/>
                </a:tc>
                <a:extLst>
                  <a:ext uri="{0D108BD9-81ED-4DB2-BD59-A6C34878D82A}">
                    <a16:rowId xmlns:a16="http://schemas.microsoft.com/office/drawing/2014/main" val="3399763185"/>
                  </a:ext>
                </a:extLst>
              </a:tr>
              <a:tr h="337061">
                <a:tc>
                  <a:txBody>
                    <a:bodyPr/>
                    <a:lstStyle/>
                    <a:p>
                      <a:pPr algn="l" fontAlgn="b"/>
                      <a:r>
                        <a:rPr lang="nl-NL" sz="1050" b="1" u="none" strike="noStrike">
                          <a:effectLst/>
                          <a:latin typeface="+mn-lt"/>
                        </a:rPr>
                        <a:t>Blootstelling aan ten minste één van de risicofactoren voor kanker (van de 24)</a:t>
                      </a:r>
                    </a:p>
                  </a:txBody>
                  <a:tcPr marL="36000" marR="6759" marT="6759" marB="0" anchor="ctr"/>
                </a:tc>
                <a:tc>
                  <a:txBody>
                    <a:bodyPr/>
                    <a:lstStyle/>
                    <a:p>
                      <a:pPr algn="ctr" fontAlgn="b"/>
                      <a:r>
                        <a:rPr lang="nl-NL" sz="1050" b="1" u="none" strike="noStrike" dirty="0">
                          <a:effectLst/>
                          <a:latin typeface="+mn-lt"/>
                        </a:rPr>
                        <a:t>47,3%</a:t>
                      </a:r>
                    </a:p>
                  </a:txBody>
                  <a:tcPr marL="6759" marR="6759" marT="6759" marB="0" anchor="ctr"/>
                </a:tc>
                <a:tc>
                  <a:txBody>
                    <a:bodyPr/>
                    <a:lstStyle/>
                    <a:p>
                      <a:pPr algn="ctr" fontAlgn="b"/>
                      <a:r>
                        <a:rPr lang="nl-NL" sz="1050" b="1" u="none" strike="noStrike">
                          <a:effectLst/>
                          <a:latin typeface="+mn-lt"/>
                        </a:rPr>
                        <a:t>44,4 %</a:t>
                      </a:r>
                    </a:p>
                  </a:txBody>
                  <a:tcPr marL="6759" marR="6759" marT="6759" marB="0" anchor="ctr"/>
                </a:tc>
                <a:tc>
                  <a:txBody>
                    <a:bodyPr/>
                    <a:lstStyle/>
                    <a:p>
                      <a:pPr algn="ctr" fontAlgn="b"/>
                      <a:r>
                        <a:rPr lang="nl-NL" sz="1050" b="1" u="none" strike="noStrike">
                          <a:effectLst/>
                          <a:latin typeface="+mn-lt"/>
                        </a:rPr>
                        <a:t>47,3 %</a:t>
                      </a:r>
                    </a:p>
                  </a:txBody>
                  <a:tcPr marL="6759" marR="6759" marT="6759" marB="0" anchor="ctr"/>
                </a:tc>
                <a:tc>
                  <a:txBody>
                    <a:bodyPr/>
                    <a:lstStyle/>
                    <a:p>
                      <a:pPr algn="ctr" fontAlgn="b"/>
                      <a:r>
                        <a:rPr lang="nl-NL" sz="1050" b="1" u="none" strike="noStrike">
                          <a:effectLst/>
                          <a:latin typeface="+mn-lt"/>
                        </a:rPr>
                        <a:t>55,9 %</a:t>
                      </a:r>
                    </a:p>
                  </a:txBody>
                  <a:tcPr marL="6759" marR="6759" marT="6759" marB="0" anchor="ctr"/>
                </a:tc>
                <a:tc>
                  <a:txBody>
                    <a:bodyPr/>
                    <a:lstStyle/>
                    <a:p>
                      <a:pPr algn="ctr" fontAlgn="b"/>
                      <a:r>
                        <a:rPr lang="nl-NL" sz="1050" b="1" u="none" strike="noStrike">
                          <a:effectLst/>
                          <a:latin typeface="+mn-lt"/>
                        </a:rPr>
                        <a:t>49,7 %</a:t>
                      </a:r>
                    </a:p>
                  </a:txBody>
                  <a:tcPr marL="6759" marR="6759" marT="6759" marB="0" anchor="ctr"/>
                </a:tc>
                <a:tc>
                  <a:txBody>
                    <a:bodyPr/>
                    <a:lstStyle/>
                    <a:p>
                      <a:pPr algn="ctr" fontAlgn="b"/>
                      <a:r>
                        <a:rPr lang="nl-NL" sz="1050" b="1" u="none" strike="noStrike">
                          <a:effectLst/>
                          <a:latin typeface="+mn-lt"/>
                        </a:rPr>
                        <a:t>55,2 %</a:t>
                      </a:r>
                    </a:p>
                  </a:txBody>
                  <a:tcPr marL="6759" marR="6759" marT="6759" marB="0" anchor="ctr"/>
                </a:tc>
                <a:tc>
                  <a:txBody>
                    <a:bodyPr/>
                    <a:lstStyle/>
                    <a:p>
                      <a:pPr algn="ctr" fontAlgn="b"/>
                      <a:r>
                        <a:rPr lang="nl-NL" sz="1050" b="1" u="none" strike="noStrike">
                          <a:effectLst/>
                          <a:latin typeface="+mn-lt"/>
                        </a:rPr>
                        <a:t>47,6 %</a:t>
                      </a:r>
                    </a:p>
                  </a:txBody>
                  <a:tcPr marL="6759" marR="6759" marT="6759" marB="0" anchor="ctr"/>
                </a:tc>
                <a:extLst>
                  <a:ext uri="{0D108BD9-81ED-4DB2-BD59-A6C34878D82A}">
                    <a16:rowId xmlns:a16="http://schemas.microsoft.com/office/drawing/2014/main" val="3440247290"/>
                  </a:ext>
                </a:extLst>
              </a:tr>
              <a:tr h="337061">
                <a:tc>
                  <a:txBody>
                    <a:bodyPr/>
                    <a:lstStyle/>
                    <a:p>
                      <a:pPr algn="l" fontAlgn="b"/>
                      <a:r>
                        <a:rPr lang="nl-NL" sz="1050" u="none" strike="noStrike" dirty="0">
                          <a:effectLst/>
                          <a:latin typeface="+mn-lt"/>
                        </a:rPr>
                        <a:t>Ultraviolette zonnestraling </a:t>
                      </a:r>
                      <a:br>
                        <a:rPr lang="nl-NL" sz="1050" u="none" strike="noStrike" dirty="0">
                          <a:effectLst/>
                          <a:latin typeface="+mn-lt"/>
                        </a:rPr>
                      </a:br>
                      <a:r>
                        <a:rPr lang="nl-NL" sz="1050" u="none" strike="noStrike" dirty="0">
                          <a:effectLst/>
                          <a:latin typeface="+mn-lt"/>
                        </a:rPr>
                        <a:t>(</a:t>
                      </a:r>
                      <a:r>
                        <a:rPr lang="nl-NL" sz="1050" u="none" strike="noStrike" kern="1200" dirty="0">
                          <a:solidFill>
                            <a:schemeClr val="dk1"/>
                          </a:solidFill>
                          <a:effectLst/>
                          <a:latin typeface="+mn-lt"/>
                          <a:ea typeface="+mn-ea"/>
                          <a:cs typeface="+mn-cs"/>
                        </a:rPr>
                        <a:t>inclusief</a:t>
                      </a:r>
                      <a:r>
                        <a:rPr lang="nl-NL" sz="1050" u="none" strike="noStrike" dirty="0">
                          <a:effectLst/>
                          <a:latin typeface="+mn-lt"/>
                        </a:rPr>
                        <a:t> blootstelling van de ogen)</a:t>
                      </a:r>
                    </a:p>
                  </a:txBody>
                  <a:tcPr marL="36000" marR="6759" marT="6759" marB="0" anchor="ctr"/>
                </a:tc>
                <a:tc>
                  <a:txBody>
                    <a:bodyPr/>
                    <a:lstStyle/>
                    <a:p>
                      <a:pPr algn="ctr" fontAlgn="b"/>
                      <a:r>
                        <a:rPr lang="nl-NL" sz="1050" u="none" strike="noStrike" dirty="0">
                          <a:effectLst/>
                          <a:latin typeface="+mn-lt"/>
                        </a:rPr>
                        <a:t>20,8%</a:t>
                      </a:r>
                    </a:p>
                  </a:txBody>
                  <a:tcPr marL="6759" marR="6759" marT="6759" marB="0" anchor="ctr"/>
                </a:tc>
                <a:tc>
                  <a:txBody>
                    <a:bodyPr/>
                    <a:lstStyle/>
                    <a:p>
                      <a:pPr algn="ctr" fontAlgn="b"/>
                      <a:r>
                        <a:rPr lang="nl-NL" sz="1050" u="none" strike="noStrike">
                          <a:effectLst/>
                          <a:latin typeface="+mn-lt"/>
                        </a:rPr>
                        <a:t>17,3 %</a:t>
                      </a:r>
                    </a:p>
                  </a:txBody>
                  <a:tcPr marL="6759" marR="6759" marT="6759" marB="0" anchor="ctr"/>
                </a:tc>
                <a:tc>
                  <a:txBody>
                    <a:bodyPr/>
                    <a:lstStyle/>
                    <a:p>
                      <a:pPr algn="ctr" fontAlgn="b"/>
                      <a:r>
                        <a:rPr lang="nl-NL" sz="1050" u="none" strike="noStrike">
                          <a:effectLst/>
                          <a:latin typeface="+mn-lt"/>
                        </a:rPr>
                        <a:t>20,2 %</a:t>
                      </a:r>
                    </a:p>
                  </a:txBody>
                  <a:tcPr marL="6759" marR="6759" marT="6759" marB="0" anchor="ctr"/>
                </a:tc>
                <a:tc>
                  <a:txBody>
                    <a:bodyPr/>
                    <a:lstStyle/>
                    <a:p>
                      <a:pPr algn="ctr" fontAlgn="b"/>
                      <a:r>
                        <a:rPr lang="nl-NL" sz="1050" u="none" strike="noStrike">
                          <a:effectLst/>
                          <a:latin typeface="+mn-lt"/>
                        </a:rPr>
                        <a:t>28,4 %</a:t>
                      </a:r>
                    </a:p>
                  </a:txBody>
                  <a:tcPr marL="6759" marR="6759" marT="6759" marB="0" anchor="ctr"/>
                </a:tc>
                <a:tc>
                  <a:txBody>
                    <a:bodyPr/>
                    <a:lstStyle/>
                    <a:p>
                      <a:pPr algn="ctr" fontAlgn="b"/>
                      <a:r>
                        <a:rPr lang="nl-NL" sz="1050" u="none" strike="noStrike">
                          <a:effectLst/>
                          <a:latin typeface="+mn-lt"/>
                        </a:rPr>
                        <a:t>24,4 %</a:t>
                      </a:r>
                    </a:p>
                  </a:txBody>
                  <a:tcPr marL="6759" marR="6759" marT="6759" marB="0" anchor="ctr"/>
                </a:tc>
                <a:tc>
                  <a:txBody>
                    <a:bodyPr/>
                    <a:lstStyle/>
                    <a:p>
                      <a:pPr algn="ctr" fontAlgn="b"/>
                      <a:r>
                        <a:rPr lang="nl-NL" sz="1050" u="none" strike="noStrike">
                          <a:effectLst/>
                          <a:latin typeface="+mn-lt"/>
                        </a:rPr>
                        <a:t>29,2 %</a:t>
                      </a:r>
                    </a:p>
                  </a:txBody>
                  <a:tcPr marL="6759" marR="6759" marT="6759" marB="0" anchor="ctr"/>
                </a:tc>
                <a:tc>
                  <a:txBody>
                    <a:bodyPr/>
                    <a:lstStyle/>
                    <a:p>
                      <a:pPr algn="ctr" fontAlgn="b"/>
                      <a:r>
                        <a:rPr lang="nl-NL" sz="1050" u="none" strike="noStrike">
                          <a:effectLst/>
                          <a:latin typeface="+mn-lt"/>
                        </a:rPr>
                        <a:t>21,3 %</a:t>
                      </a:r>
                    </a:p>
                  </a:txBody>
                  <a:tcPr marL="6759" marR="6759" marT="6759" marB="0" anchor="ctr"/>
                </a:tc>
                <a:extLst>
                  <a:ext uri="{0D108BD9-81ED-4DB2-BD59-A6C34878D82A}">
                    <a16:rowId xmlns:a16="http://schemas.microsoft.com/office/drawing/2014/main" val="838333257"/>
                  </a:ext>
                </a:extLst>
              </a:tr>
              <a:tr h="225870">
                <a:tc>
                  <a:txBody>
                    <a:bodyPr/>
                    <a:lstStyle/>
                    <a:p>
                      <a:pPr algn="l" fontAlgn="b"/>
                      <a:r>
                        <a:rPr lang="nl-NL" sz="1050" u="none" strike="noStrike" dirty="0">
                          <a:effectLst/>
                          <a:latin typeface="+mn-lt"/>
                        </a:rPr>
                        <a:t>Uitlaatgassen van dieselmotoren</a:t>
                      </a:r>
                    </a:p>
                  </a:txBody>
                  <a:tcPr marL="36000" marR="6759" marT="6759" marB="0" anchor="ctr"/>
                </a:tc>
                <a:tc>
                  <a:txBody>
                    <a:bodyPr/>
                    <a:lstStyle/>
                    <a:p>
                      <a:pPr algn="ctr" fontAlgn="b"/>
                      <a:r>
                        <a:rPr lang="nl-NL" sz="1050" u="none" strike="noStrike">
                          <a:effectLst/>
                          <a:latin typeface="+mn-lt"/>
                        </a:rPr>
                        <a:t>19,9 %</a:t>
                      </a:r>
                    </a:p>
                  </a:txBody>
                  <a:tcPr marL="6759" marR="6759" marT="6759" marB="0" anchor="ctr"/>
                </a:tc>
                <a:tc>
                  <a:txBody>
                    <a:bodyPr/>
                    <a:lstStyle/>
                    <a:p>
                      <a:pPr algn="ctr" fontAlgn="b"/>
                      <a:r>
                        <a:rPr lang="nl-NL" sz="1050" u="none" strike="noStrike">
                          <a:effectLst/>
                          <a:latin typeface="+mn-lt"/>
                        </a:rPr>
                        <a:t>16,6 %</a:t>
                      </a:r>
                    </a:p>
                  </a:txBody>
                  <a:tcPr marL="6759" marR="6759" marT="6759" marB="0" anchor="ctr"/>
                </a:tc>
                <a:tc>
                  <a:txBody>
                    <a:bodyPr/>
                    <a:lstStyle/>
                    <a:p>
                      <a:pPr algn="ctr" fontAlgn="b"/>
                      <a:r>
                        <a:rPr lang="nl-NL" sz="1050" u="none" strike="noStrike" dirty="0">
                          <a:effectLst/>
                          <a:latin typeface="+mn-lt"/>
                        </a:rPr>
                        <a:t>20,3 %</a:t>
                      </a:r>
                    </a:p>
                  </a:txBody>
                  <a:tcPr marL="6759" marR="6759" marT="6759" marB="0" anchor="ctr"/>
                </a:tc>
                <a:tc>
                  <a:txBody>
                    <a:bodyPr/>
                    <a:lstStyle/>
                    <a:p>
                      <a:pPr algn="ctr" fontAlgn="b"/>
                      <a:r>
                        <a:rPr lang="nl-NL" sz="1050" u="none" strike="noStrike">
                          <a:effectLst/>
                          <a:latin typeface="+mn-lt"/>
                        </a:rPr>
                        <a:t>34,8 %</a:t>
                      </a:r>
                    </a:p>
                  </a:txBody>
                  <a:tcPr marL="6759" marR="6759" marT="6759" marB="0" anchor="ctr"/>
                </a:tc>
                <a:tc>
                  <a:txBody>
                    <a:bodyPr/>
                    <a:lstStyle/>
                    <a:p>
                      <a:pPr algn="ctr" fontAlgn="b"/>
                      <a:r>
                        <a:rPr lang="nl-NL" sz="1050" u="none" strike="noStrike">
                          <a:effectLst/>
                          <a:latin typeface="+mn-lt"/>
                        </a:rPr>
                        <a:t>21,2 %</a:t>
                      </a:r>
                    </a:p>
                  </a:txBody>
                  <a:tcPr marL="6759" marR="6759" marT="6759" marB="0" anchor="ctr"/>
                </a:tc>
                <a:tc>
                  <a:txBody>
                    <a:bodyPr/>
                    <a:lstStyle/>
                    <a:p>
                      <a:pPr algn="ctr" fontAlgn="b"/>
                      <a:r>
                        <a:rPr lang="nl-NL" sz="1050" u="none" strike="noStrike">
                          <a:effectLst/>
                          <a:latin typeface="+mn-lt"/>
                        </a:rPr>
                        <a:t>27,8 %</a:t>
                      </a:r>
                    </a:p>
                  </a:txBody>
                  <a:tcPr marL="6759" marR="6759" marT="6759" marB="0" anchor="ctr"/>
                </a:tc>
                <a:tc>
                  <a:txBody>
                    <a:bodyPr/>
                    <a:lstStyle/>
                    <a:p>
                      <a:pPr algn="ctr" fontAlgn="b"/>
                      <a:r>
                        <a:rPr lang="nl-NL" sz="1050" u="none" strike="noStrike">
                          <a:effectLst/>
                          <a:latin typeface="+mn-lt"/>
                        </a:rPr>
                        <a:t>22,0 %</a:t>
                      </a:r>
                    </a:p>
                  </a:txBody>
                  <a:tcPr marL="6759" marR="6759" marT="6759" marB="0" anchor="ctr"/>
                </a:tc>
                <a:extLst>
                  <a:ext uri="{0D108BD9-81ED-4DB2-BD59-A6C34878D82A}">
                    <a16:rowId xmlns:a16="http://schemas.microsoft.com/office/drawing/2014/main" val="3052968987"/>
                  </a:ext>
                </a:extLst>
              </a:tr>
              <a:tr h="225870">
                <a:tc>
                  <a:txBody>
                    <a:bodyPr/>
                    <a:lstStyle/>
                    <a:p>
                      <a:pPr algn="l" fontAlgn="b"/>
                      <a:r>
                        <a:rPr lang="nl-NL" sz="1050" u="none" strike="noStrike">
                          <a:effectLst/>
                          <a:latin typeface="+mn-lt"/>
                        </a:rPr>
                        <a:t>Benzeen</a:t>
                      </a:r>
                    </a:p>
                  </a:txBody>
                  <a:tcPr marL="36000" marR="6759" marT="6759" marB="0" anchor="ctr"/>
                </a:tc>
                <a:tc>
                  <a:txBody>
                    <a:bodyPr/>
                    <a:lstStyle/>
                    <a:p>
                      <a:pPr algn="ctr" fontAlgn="b"/>
                      <a:r>
                        <a:rPr lang="nl-NL" sz="1050" u="none" strike="noStrike">
                          <a:effectLst/>
                          <a:latin typeface="+mn-lt"/>
                        </a:rPr>
                        <a:t>12,8 %</a:t>
                      </a:r>
                    </a:p>
                  </a:txBody>
                  <a:tcPr marL="6759" marR="6759" marT="6759" marB="0" anchor="ctr"/>
                </a:tc>
                <a:tc>
                  <a:txBody>
                    <a:bodyPr/>
                    <a:lstStyle/>
                    <a:p>
                      <a:pPr algn="ctr" fontAlgn="b"/>
                      <a:r>
                        <a:rPr lang="nl-NL" sz="1050" u="none" strike="noStrike">
                          <a:effectLst/>
                          <a:latin typeface="+mn-lt"/>
                        </a:rPr>
                        <a:t>11,3 %</a:t>
                      </a:r>
                    </a:p>
                  </a:txBody>
                  <a:tcPr marL="6759" marR="6759" marT="6759" marB="0" anchor="ctr"/>
                </a:tc>
                <a:tc>
                  <a:txBody>
                    <a:bodyPr/>
                    <a:lstStyle/>
                    <a:p>
                      <a:pPr algn="ctr" fontAlgn="b"/>
                      <a:r>
                        <a:rPr lang="nl-NL" sz="1050" u="none" strike="noStrike">
                          <a:effectLst/>
                          <a:latin typeface="+mn-lt"/>
                        </a:rPr>
                        <a:t>13,4 %</a:t>
                      </a:r>
                    </a:p>
                  </a:txBody>
                  <a:tcPr marL="6759" marR="6759" marT="6759" marB="0" anchor="ctr"/>
                </a:tc>
                <a:tc>
                  <a:txBody>
                    <a:bodyPr/>
                    <a:lstStyle/>
                    <a:p>
                      <a:pPr algn="ctr" fontAlgn="b"/>
                      <a:r>
                        <a:rPr lang="nl-NL" sz="1050" u="none" strike="noStrike">
                          <a:effectLst/>
                          <a:latin typeface="+mn-lt"/>
                        </a:rPr>
                        <a:t>18,0 %</a:t>
                      </a:r>
                    </a:p>
                  </a:txBody>
                  <a:tcPr marL="6759" marR="6759" marT="6759" marB="0" anchor="ctr"/>
                </a:tc>
                <a:tc>
                  <a:txBody>
                    <a:bodyPr/>
                    <a:lstStyle/>
                    <a:p>
                      <a:pPr algn="ctr" fontAlgn="b"/>
                      <a:r>
                        <a:rPr lang="nl-NL" sz="1050" u="none" strike="noStrike">
                          <a:effectLst/>
                          <a:latin typeface="+mn-lt"/>
                        </a:rPr>
                        <a:t>13,3 %</a:t>
                      </a:r>
                    </a:p>
                  </a:txBody>
                  <a:tcPr marL="6759" marR="6759" marT="6759" marB="0" anchor="ctr"/>
                </a:tc>
                <a:tc>
                  <a:txBody>
                    <a:bodyPr/>
                    <a:lstStyle/>
                    <a:p>
                      <a:pPr algn="ctr" fontAlgn="b"/>
                      <a:r>
                        <a:rPr lang="nl-NL" sz="1050" u="none" strike="noStrike">
                          <a:effectLst/>
                          <a:latin typeface="+mn-lt"/>
                        </a:rPr>
                        <a:t>17,9 %</a:t>
                      </a:r>
                    </a:p>
                  </a:txBody>
                  <a:tcPr marL="6759" marR="6759" marT="6759" marB="0" anchor="ctr"/>
                </a:tc>
                <a:tc>
                  <a:txBody>
                    <a:bodyPr/>
                    <a:lstStyle/>
                    <a:p>
                      <a:pPr algn="ctr" fontAlgn="b"/>
                      <a:r>
                        <a:rPr lang="nl-NL" sz="1050" u="none" strike="noStrike">
                          <a:effectLst/>
                          <a:latin typeface="+mn-lt"/>
                        </a:rPr>
                        <a:t>11,6 %</a:t>
                      </a:r>
                    </a:p>
                  </a:txBody>
                  <a:tcPr marL="6759" marR="6759" marT="6759" marB="0" anchor="ctr"/>
                </a:tc>
                <a:extLst>
                  <a:ext uri="{0D108BD9-81ED-4DB2-BD59-A6C34878D82A}">
                    <a16:rowId xmlns:a16="http://schemas.microsoft.com/office/drawing/2014/main" val="2176036633"/>
                  </a:ext>
                </a:extLst>
              </a:tr>
              <a:tr h="225870">
                <a:tc>
                  <a:txBody>
                    <a:bodyPr/>
                    <a:lstStyle/>
                    <a:p>
                      <a:pPr algn="l" fontAlgn="b"/>
                      <a:r>
                        <a:rPr lang="nl-NL" sz="1050" u="none" strike="noStrike">
                          <a:effectLst/>
                          <a:latin typeface="+mn-lt"/>
                        </a:rPr>
                        <a:t>Respirabel kristallijn silica</a:t>
                      </a:r>
                    </a:p>
                  </a:txBody>
                  <a:tcPr marL="36000" marR="6759" marT="6759" marB="0" anchor="ctr"/>
                </a:tc>
                <a:tc>
                  <a:txBody>
                    <a:bodyPr/>
                    <a:lstStyle/>
                    <a:p>
                      <a:pPr algn="ctr" fontAlgn="b"/>
                      <a:r>
                        <a:rPr lang="nl-NL" sz="1050" u="none" strike="noStrike">
                          <a:effectLst/>
                          <a:latin typeface="+mn-lt"/>
                        </a:rPr>
                        <a:t>8,4 %</a:t>
                      </a:r>
                    </a:p>
                  </a:txBody>
                  <a:tcPr marL="6759" marR="6759" marT="6759" marB="0" anchor="ctr"/>
                </a:tc>
                <a:tc>
                  <a:txBody>
                    <a:bodyPr/>
                    <a:lstStyle/>
                    <a:p>
                      <a:pPr algn="ctr" fontAlgn="b"/>
                      <a:r>
                        <a:rPr lang="nl-NL" sz="1050" u="none" strike="noStrike">
                          <a:effectLst/>
                          <a:latin typeface="+mn-lt"/>
                        </a:rPr>
                        <a:t>7,7 %</a:t>
                      </a:r>
                    </a:p>
                  </a:txBody>
                  <a:tcPr marL="6759" marR="6759" marT="6759" marB="0" anchor="ctr"/>
                </a:tc>
                <a:tc>
                  <a:txBody>
                    <a:bodyPr/>
                    <a:lstStyle/>
                    <a:p>
                      <a:pPr algn="ctr" fontAlgn="b"/>
                      <a:r>
                        <a:rPr lang="nl-NL" sz="1050" u="none" strike="noStrike">
                          <a:effectLst/>
                          <a:latin typeface="+mn-lt"/>
                        </a:rPr>
                        <a:t>10,3 %</a:t>
                      </a:r>
                    </a:p>
                  </a:txBody>
                  <a:tcPr marL="6759" marR="6759" marT="6759" marB="0" anchor="ctr"/>
                </a:tc>
                <a:tc>
                  <a:txBody>
                    <a:bodyPr/>
                    <a:lstStyle/>
                    <a:p>
                      <a:pPr algn="ctr" fontAlgn="b"/>
                      <a:r>
                        <a:rPr lang="nl-NL" sz="1050" u="none" strike="noStrike">
                          <a:effectLst/>
                          <a:latin typeface="+mn-lt"/>
                        </a:rPr>
                        <a:t>10,8 %</a:t>
                      </a:r>
                    </a:p>
                  </a:txBody>
                  <a:tcPr marL="6759" marR="6759" marT="6759" marB="0" anchor="ctr"/>
                </a:tc>
                <a:tc>
                  <a:txBody>
                    <a:bodyPr/>
                    <a:lstStyle/>
                    <a:p>
                      <a:pPr algn="ctr" fontAlgn="b"/>
                      <a:r>
                        <a:rPr lang="nl-NL" sz="1050" u="none" strike="noStrike">
                          <a:effectLst/>
                          <a:latin typeface="+mn-lt"/>
                        </a:rPr>
                        <a:t>7,6 %</a:t>
                      </a:r>
                    </a:p>
                  </a:txBody>
                  <a:tcPr marL="6759" marR="6759" marT="6759" marB="0" anchor="ctr"/>
                </a:tc>
                <a:tc>
                  <a:txBody>
                    <a:bodyPr/>
                    <a:lstStyle/>
                    <a:p>
                      <a:pPr algn="ctr" fontAlgn="b"/>
                      <a:r>
                        <a:rPr lang="nl-NL" sz="1050" u="none" strike="noStrike">
                          <a:effectLst/>
                          <a:latin typeface="+mn-lt"/>
                        </a:rPr>
                        <a:t>11,2 %</a:t>
                      </a:r>
                    </a:p>
                  </a:txBody>
                  <a:tcPr marL="6759" marR="6759" marT="6759" marB="0" anchor="ctr"/>
                </a:tc>
                <a:tc>
                  <a:txBody>
                    <a:bodyPr/>
                    <a:lstStyle/>
                    <a:p>
                      <a:pPr algn="ctr" fontAlgn="b"/>
                      <a:r>
                        <a:rPr lang="nl-NL" sz="1050" u="none" strike="noStrike">
                          <a:effectLst/>
                          <a:latin typeface="+mn-lt"/>
                        </a:rPr>
                        <a:t>6,8 %</a:t>
                      </a:r>
                    </a:p>
                  </a:txBody>
                  <a:tcPr marL="6759" marR="6759" marT="6759" marB="0" anchor="ctr"/>
                </a:tc>
                <a:extLst>
                  <a:ext uri="{0D108BD9-81ED-4DB2-BD59-A6C34878D82A}">
                    <a16:rowId xmlns:a16="http://schemas.microsoft.com/office/drawing/2014/main" val="2381154499"/>
                  </a:ext>
                </a:extLst>
              </a:tr>
              <a:tr h="225870">
                <a:tc>
                  <a:txBody>
                    <a:bodyPr/>
                    <a:lstStyle/>
                    <a:p>
                      <a:pPr algn="l" fontAlgn="b"/>
                      <a:r>
                        <a:rPr lang="nl-NL" sz="1050" u="none" strike="noStrike">
                          <a:effectLst/>
                          <a:latin typeface="+mn-lt"/>
                        </a:rPr>
                        <a:t>Formaldehyde</a:t>
                      </a:r>
                    </a:p>
                  </a:txBody>
                  <a:tcPr marL="36000" marR="6759" marT="6759" marB="0" anchor="ctr"/>
                </a:tc>
                <a:tc>
                  <a:txBody>
                    <a:bodyPr/>
                    <a:lstStyle/>
                    <a:p>
                      <a:pPr algn="ctr" fontAlgn="b"/>
                      <a:r>
                        <a:rPr lang="nl-NL" sz="1050" u="none" strike="noStrike">
                          <a:effectLst/>
                          <a:latin typeface="+mn-lt"/>
                        </a:rPr>
                        <a:t>6,4 %</a:t>
                      </a:r>
                    </a:p>
                  </a:txBody>
                  <a:tcPr marL="6759" marR="6759" marT="6759" marB="0" anchor="ctr"/>
                </a:tc>
                <a:tc>
                  <a:txBody>
                    <a:bodyPr/>
                    <a:lstStyle/>
                    <a:p>
                      <a:pPr algn="ctr" fontAlgn="b"/>
                      <a:r>
                        <a:rPr lang="nl-NL" sz="1050" u="none" strike="noStrike">
                          <a:effectLst/>
                          <a:latin typeface="+mn-lt"/>
                        </a:rPr>
                        <a:t>6,0 %</a:t>
                      </a:r>
                    </a:p>
                  </a:txBody>
                  <a:tcPr marL="6759" marR="6759" marT="6759" marB="0" anchor="ctr"/>
                </a:tc>
                <a:tc>
                  <a:txBody>
                    <a:bodyPr/>
                    <a:lstStyle/>
                    <a:p>
                      <a:pPr algn="ctr" fontAlgn="b"/>
                      <a:r>
                        <a:rPr lang="nl-NL" sz="1050" u="none" strike="noStrike">
                          <a:effectLst/>
                          <a:latin typeface="+mn-lt"/>
                        </a:rPr>
                        <a:t>7,2 %</a:t>
                      </a:r>
                    </a:p>
                  </a:txBody>
                  <a:tcPr marL="6759" marR="6759" marT="6759" marB="0" anchor="ctr"/>
                </a:tc>
                <a:tc>
                  <a:txBody>
                    <a:bodyPr/>
                    <a:lstStyle/>
                    <a:p>
                      <a:pPr algn="ctr" fontAlgn="b"/>
                      <a:r>
                        <a:rPr lang="nl-NL" sz="1050" u="none" strike="noStrike">
                          <a:effectLst/>
                          <a:latin typeface="+mn-lt"/>
                        </a:rPr>
                        <a:t>4,8 %</a:t>
                      </a:r>
                    </a:p>
                  </a:txBody>
                  <a:tcPr marL="6759" marR="6759" marT="6759" marB="0" anchor="ctr"/>
                </a:tc>
                <a:tc>
                  <a:txBody>
                    <a:bodyPr/>
                    <a:lstStyle/>
                    <a:p>
                      <a:pPr algn="ctr" fontAlgn="b"/>
                      <a:r>
                        <a:rPr lang="nl-NL" sz="1050" u="none" strike="noStrike">
                          <a:effectLst/>
                          <a:latin typeface="+mn-lt"/>
                        </a:rPr>
                        <a:t>6,7 %</a:t>
                      </a:r>
                    </a:p>
                  </a:txBody>
                  <a:tcPr marL="6759" marR="6759" marT="6759" marB="0" anchor="ctr"/>
                </a:tc>
                <a:tc>
                  <a:txBody>
                    <a:bodyPr/>
                    <a:lstStyle/>
                    <a:p>
                      <a:pPr algn="ctr" fontAlgn="b"/>
                      <a:r>
                        <a:rPr lang="nl-NL" sz="1050" u="none" strike="noStrike">
                          <a:effectLst/>
                          <a:latin typeface="+mn-lt"/>
                        </a:rPr>
                        <a:t>5,1 %</a:t>
                      </a:r>
                    </a:p>
                  </a:txBody>
                  <a:tcPr marL="6759" marR="6759" marT="6759" marB="0" anchor="ctr"/>
                </a:tc>
                <a:tc>
                  <a:txBody>
                    <a:bodyPr/>
                    <a:lstStyle/>
                    <a:p>
                      <a:pPr algn="ctr" fontAlgn="b"/>
                      <a:r>
                        <a:rPr lang="nl-NL" sz="1050" u="none" strike="noStrike">
                          <a:effectLst/>
                          <a:latin typeface="+mn-lt"/>
                        </a:rPr>
                        <a:t>6,9 %</a:t>
                      </a:r>
                    </a:p>
                  </a:txBody>
                  <a:tcPr marL="6759" marR="6759" marT="6759" marB="0" anchor="ctr"/>
                </a:tc>
                <a:extLst>
                  <a:ext uri="{0D108BD9-81ED-4DB2-BD59-A6C34878D82A}">
                    <a16:rowId xmlns:a16="http://schemas.microsoft.com/office/drawing/2014/main" val="1386679346"/>
                  </a:ext>
                </a:extLst>
              </a:tr>
              <a:tr h="225870">
                <a:tc>
                  <a:txBody>
                    <a:bodyPr/>
                    <a:lstStyle/>
                    <a:p>
                      <a:pPr algn="l" fontAlgn="b"/>
                      <a:r>
                        <a:rPr lang="nl-NL" sz="1050" u="none" strike="noStrike" dirty="0" err="1">
                          <a:effectLst/>
                          <a:latin typeface="+mn-lt"/>
                        </a:rPr>
                        <a:t>Zeswaardig</a:t>
                      </a:r>
                      <a:r>
                        <a:rPr lang="nl-NL" sz="1050" u="none" strike="noStrike" dirty="0">
                          <a:effectLst/>
                          <a:latin typeface="+mn-lt"/>
                        </a:rPr>
                        <a:t> chroom </a:t>
                      </a:r>
                      <a:r>
                        <a:rPr lang="nl-NL" sz="1050" u="none" strike="noStrike" kern="1200" dirty="0">
                          <a:solidFill>
                            <a:schemeClr val="dk1"/>
                          </a:solidFill>
                          <a:effectLst/>
                          <a:latin typeface="+mn-lt"/>
                          <a:ea typeface="+mn-ea"/>
                          <a:cs typeface="+mn-cs"/>
                        </a:rPr>
                        <a:t>Chroom-6</a:t>
                      </a:r>
                    </a:p>
                  </a:txBody>
                  <a:tcPr marL="36000" marR="6759" marT="6759" marB="0" anchor="ctr"/>
                </a:tc>
                <a:tc>
                  <a:txBody>
                    <a:bodyPr/>
                    <a:lstStyle/>
                    <a:p>
                      <a:pPr algn="ctr" fontAlgn="b"/>
                      <a:r>
                        <a:rPr lang="nl-NL" sz="1050" u="none" strike="noStrike">
                          <a:effectLst/>
                          <a:latin typeface="+mn-lt"/>
                        </a:rPr>
                        <a:t>4,7 %</a:t>
                      </a:r>
                    </a:p>
                  </a:txBody>
                  <a:tcPr marL="6759" marR="6759" marT="6759" marB="0" anchor="ctr"/>
                </a:tc>
                <a:tc>
                  <a:txBody>
                    <a:bodyPr/>
                    <a:lstStyle/>
                    <a:p>
                      <a:pPr algn="ctr" fontAlgn="b"/>
                      <a:r>
                        <a:rPr lang="nl-NL" sz="1050" u="none" strike="noStrike">
                          <a:effectLst/>
                          <a:latin typeface="+mn-lt"/>
                        </a:rPr>
                        <a:t>4,8 %</a:t>
                      </a:r>
                    </a:p>
                  </a:txBody>
                  <a:tcPr marL="6759" marR="6759" marT="6759" marB="0" anchor="ctr"/>
                </a:tc>
                <a:tc>
                  <a:txBody>
                    <a:bodyPr/>
                    <a:lstStyle/>
                    <a:p>
                      <a:pPr algn="ctr" fontAlgn="b"/>
                      <a:r>
                        <a:rPr lang="nl-NL" sz="1050" u="none" strike="noStrike">
                          <a:effectLst/>
                          <a:latin typeface="+mn-lt"/>
                        </a:rPr>
                        <a:t>4,8 %</a:t>
                      </a:r>
                    </a:p>
                  </a:txBody>
                  <a:tcPr marL="6759" marR="6759" marT="6759" marB="0" anchor="ctr"/>
                </a:tc>
                <a:tc>
                  <a:txBody>
                    <a:bodyPr/>
                    <a:lstStyle/>
                    <a:p>
                      <a:pPr algn="ctr" fontAlgn="b"/>
                      <a:r>
                        <a:rPr lang="nl-NL" sz="1050" u="none" strike="noStrike">
                          <a:effectLst/>
                          <a:latin typeface="+mn-lt"/>
                        </a:rPr>
                        <a:t>6,0 %</a:t>
                      </a:r>
                    </a:p>
                  </a:txBody>
                  <a:tcPr marL="6759" marR="6759" marT="6759" marB="0" anchor="ctr"/>
                </a:tc>
                <a:tc>
                  <a:txBody>
                    <a:bodyPr/>
                    <a:lstStyle/>
                    <a:p>
                      <a:pPr algn="ctr" fontAlgn="b"/>
                      <a:r>
                        <a:rPr lang="nl-NL" sz="1050" u="none" strike="noStrike">
                          <a:effectLst/>
                          <a:latin typeface="+mn-lt"/>
                        </a:rPr>
                        <a:t>4,3 %</a:t>
                      </a:r>
                    </a:p>
                  </a:txBody>
                  <a:tcPr marL="6759" marR="6759" marT="6759" marB="0" anchor="ctr"/>
                </a:tc>
                <a:tc>
                  <a:txBody>
                    <a:bodyPr/>
                    <a:lstStyle/>
                    <a:p>
                      <a:pPr algn="ctr" fontAlgn="b"/>
                      <a:r>
                        <a:rPr lang="nl-NL" sz="1050" u="none" strike="noStrike">
                          <a:effectLst/>
                          <a:latin typeface="+mn-lt"/>
                        </a:rPr>
                        <a:t>5,5 %</a:t>
                      </a:r>
                    </a:p>
                  </a:txBody>
                  <a:tcPr marL="6759" marR="6759" marT="6759" marB="0" anchor="ctr"/>
                </a:tc>
                <a:tc>
                  <a:txBody>
                    <a:bodyPr/>
                    <a:lstStyle/>
                    <a:p>
                      <a:pPr algn="ctr" fontAlgn="b"/>
                      <a:r>
                        <a:rPr lang="nl-NL" sz="1050" u="none" strike="noStrike">
                          <a:effectLst/>
                          <a:latin typeface="+mn-lt"/>
                        </a:rPr>
                        <a:t>4,7 %</a:t>
                      </a:r>
                    </a:p>
                  </a:txBody>
                  <a:tcPr marL="6759" marR="6759" marT="6759" marB="0" anchor="ctr"/>
                </a:tc>
                <a:extLst>
                  <a:ext uri="{0D108BD9-81ED-4DB2-BD59-A6C34878D82A}">
                    <a16:rowId xmlns:a16="http://schemas.microsoft.com/office/drawing/2014/main" val="1823351274"/>
                  </a:ext>
                </a:extLst>
              </a:tr>
              <a:tr h="225870">
                <a:tc>
                  <a:txBody>
                    <a:bodyPr/>
                    <a:lstStyle/>
                    <a:p>
                      <a:pPr algn="l" fontAlgn="b"/>
                      <a:r>
                        <a:rPr lang="nl-NL" sz="1050" u="none" strike="noStrike">
                          <a:effectLst/>
                          <a:latin typeface="+mn-lt"/>
                        </a:rPr>
                        <a:t>Lood en anorganische verbindingen</a:t>
                      </a:r>
                    </a:p>
                  </a:txBody>
                  <a:tcPr marL="36000" marR="6759" marT="6759" marB="0" anchor="ctr"/>
                </a:tc>
                <a:tc>
                  <a:txBody>
                    <a:bodyPr/>
                    <a:lstStyle/>
                    <a:p>
                      <a:pPr algn="ctr" fontAlgn="b"/>
                      <a:r>
                        <a:rPr lang="nl-NL" sz="1050" u="none" strike="noStrike">
                          <a:effectLst/>
                          <a:latin typeface="+mn-lt"/>
                        </a:rPr>
                        <a:t>3,8 %</a:t>
                      </a:r>
                    </a:p>
                  </a:txBody>
                  <a:tcPr marL="6759" marR="6759" marT="6759" marB="0" anchor="ctr"/>
                </a:tc>
                <a:tc>
                  <a:txBody>
                    <a:bodyPr/>
                    <a:lstStyle/>
                    <a:p>
                      <a:pPr algn="ctr" fontAlgn="b"/>
                      <a:r>
                        <a:rPr lang="nl-NL" sz="1050" u="none" strike="noStrike">
                          <a:effectLst/>
                          <a:latin typeface="+mn-lt"/>
                        </a:rPr>
                        <a:t>3,3 %</a:t>
                      </a:r>
                    </a:p>
                  </a:txBody>
                  <a:tcPr marL="6759" marR="6759" marT="6759" marB="0" anchor="ctr"/>
                </a:tc>
                <a:tc>
                  <a:txBody>
                    <a:bodyPr/>
                    <a:lstStyle/>
                    <a:p>
                      <a:pPr algn="ctr" fontAlgn="b"/>
                      <a:r>
                        <a:rPr lang="nl-NL" sz="1050" u="none" strike="noStrike">
                          <a:effectLst/>
                          <a:latin typeface="+mn-lt"/>
                        </a:rPr>
                        <a:t>4,2 %</a:t>
                      </a:r>
                    </a:p>
                  </a:txBody>
                  <a:tcPr marL="6759" marR="6759" marT="6759" marB="0" anchor="ctr"/>
                </a:tc>
                <a:tc>
                  <a:txBody>
                    <a:bodyPr/>
                    <a:lstStyle/>
                    <a:p>
                      <a:pPr algn="ctr" fontAlgn="b"/>
                      <a:r>
                        <a:rPr lang="nl-NL" sz="1050" u="none" strike="noStrike">
                          <a:effectLst/>
                          <a:latin typeface="+mn-lt"/>
                        </a:rPr>
                        <a:t>3,5 %</a:t>
                      </a:r>
                    </a:p>
                  </a:txBody>
                  <a:tcPr marL="6759" marR="6759" marT="6759" marB="0" anchor="ctr"/>
                </a:tc>
                <a:tc>
                  <a:txBody>
                    <a:bodyPr/>
                    <a:lstStyle/>
                    <a:p>
                      <a:pPr algn="ctr" fontAlgn="b"/>
                      <a:r>
                        <a:rPr lang="nl-NL" sz="1050" u="none" strike="noStrike">
                          <a:effectLst/>
                          <a:latin typeface="+mn-lt"/>
                        </a:rPr>
                        <a:t>4,1 %</a:t>
                      </a:r>
                    </a:p>
                  </a:txBody>
                  <a:tcPr marL="6759" marR="6759" marT="6759" marB="0" anchor="ctr"/>
                </a:tc>
                <a:tc>
                  <a:txBody>
                    <a:bodyPr/>
                    <a:lstStyle/>
                    <a:p>
                      <a:pPr algn="ctr" fontAlgn="b"/>
                      <a:r>
                        <a:rPr lang="nl-NL" sz="1050" u="none" strike="noStrike">
                          <a:effectLst/>
                          <a:latin typeface="+mn-lt"/>
                        </a:rPr>
                        <a:t>4,3 %</a:t>
                      </a:r>
                    </a:p>
                  </a:txBody>
                  <a:tcPr marL="6759" marR="6759" marT="6759" marB="0" anchor="ctr"/>
                </a:tc>
                <a:tc>
                  <a:txBody>
                    <a:bodyPr/>
                    <a:lstStyle/>
                    <a:p>
                      <a:pPr algn="ctr" fontAlgn="b"/>
                      <a:r>
                        <a:rPr lang="nl-NL" sz="1050" u="none" strike="noStrike">
                          <a:effectLst/>
                          <a:latin typeface="+mn-lt"/>
                        </a:rPr>
                        <a:t>4,1 %</a:t>
                      </a:r>
                    </a:p>
                  </a:txBody>
                  <a:tcPr marL="6759" marR="6759" marT="6759" marB="0" anchor="ctr"/>
                </a:tc>
                <a:extLst>
                  <a:ext uri="{0D108BD9-81ED-4DB2-BD59-A6C34878D82A}">
                    <a16:rowId xmlns:a16="http://schemas.microsoft.com/office/drawing/2014/main" val="4109198339"/>
                  </a:ext>
                </a:extLst>
              </a:tr>
              <a:tr h="225870">
                <a:tc>
                  <a:txBody>
                    <a:bodyPr/>
                    <a:lstStyle/>
                    <a:p>
                      <a:pPr algn="l" fontAlgn="b"/>
                      <a:r>
                        <a:rPr lang="nl-NL" sz="1050" u="none" strike="noStrike">
                          <a:effectLst/>
                          <a:latin typeface="+mn-lt"/>
                        </a:rPr>
                        <a:t>Houtstof</a:t>
                      </a:r>
                    </a:p>
                  </a:txBody>
                  <a:tcPr marL="36000" marR="6759" marT="6759" marB="0" anchor="ctr"/>
                </a:tc>
                <a:tc>
                  <a:txBody>
                    <a:bodyPr/>
                    <a:lstStyle/>
                    <a:p>
                      <a:pPr algn="ctr" fontAlgn="b"/>
                      <a:r>
                        <a:rPr lang="nl-NL" sz="1050" u="none" strike="noStrike">
                          <a:effectLst/>
                          <a:latin typeface="+mn-lt"/>
                        </a:rPr>
                        <a:t>3,2 %</a:t>
                      </a:r>
                    </a:p>
                  </a:txBody>
                  <a:tcPr marL="6759" marR="6759" marT="6759" marB="0" anchor="ctr"/>
                </a:tc>
                <a:tc>
                  <a:txBody>
                    <a:bodyPr/>
                    <a:lstStyle/>
                    <a:p>
                      <a:pPr algn="ctr" fontAlgn="b"/>
                      <a:r>
                        <a:rPr lang="nl-NL" sz="1050" u="none" strike="noStrike">
                          <a:effectLst/>
                          <a:latin typeface="+mn-lt"/>
                        </a:rPr>
                        <a:t>2,5 %</a:t>
                      </a:r>
                    </a:p>
                  </a:txBody>
                  <a:tcPr marL="6759" marR="6759" marT="6759" marB="0" anchor="ctr"/>
                </a:tc>
                <a:tc>
                  <a:txBody>
                    <a:bodyPr/>
                    <a:lstStyle/>
                    <a:p>
                      <a:pPr algn="ctr" fontAlgn="b"/>
                      <a:r>
                        <a:rPr lang="nl-NL" sz="1050" u="none" strike="noStrike">
                          <a:effectLst/>
                          <a:latin typeface="+mn-lt"/>
                        </a:rPr>
                        <a:t>3,7 %</a:t>
                      </a:r>
                    </a:p>
                  </a:txBody>
                  <a:tcPr marL="6759" marR="6759" marT="6759" marB="0" anchor="ctr"/>
                </a:tc>
                <a:tc>
                  <a:txBody>
                    <a:bodyPr/>
                    <a:lstStyle/>
                    <a:p>
                      <a:pPr algn="ctr" fontAlgn="b"/>
                      <a:r>
                        <a:rPr lang="nl-NL" sz="1050" u="none" strike="noStrike">
                          <a:effectLst/>
                          <a:latin typeface="+mn-lt"/>
                        </a:rPr>
                        <a:t>7,3 %</a:t>
                      </a:r>
                    </a:p>
                  </a:txBody>
                  <a:tcPr marL="6759" marR="6759" marT="6759" marB="0" anchor="ctr"/>
                </a:tc>
                <a:tc>
                  <a:txBody>
                    <a:bodyPr/>
                    <a:lstStyle/>
                    <a:p>
                      <a:pPr algn="ctr" fontAlgn="b"/>
                      <a:r>
                        <a:rPr lang="nl-NL" sz="1050" u="none" strike="noStrike">
                          <a:effectLst/>
                          <a:latin typeface="+mn-lt"/>
                        </a:rPr>
                        <a:t>3,0 %</a:t>
                      </a:r>
                    </a:p>
                  </a:txBody>
                  <a:tcPr marL="6759" marR="6759" marT="6759" marB="0" anchor="ctr"/>
                </a:tc>
                <a:tc>
                  <a:txBody>
                    <a:bodyPr/>
                    <a:lstStyle/>
                    <a:p>
                      <a:pPr algn="ctr" fontAlgn="b"/>
                      <a:r>
                        <a:rPr lang="nl-NL" sz="1050" u="none" strike="noStrike">
                          <a:effectLst/>
                          <a:latin typeface="+mn-lt"/>
                        </a:rPr>
                        <a:t>6,3 %</a:t>
                      </a:r>
                    </a:p>
                  </a:txBody>
                  <a:tcPr marL="6759" marR="6759" marT="6759" marB="0" anchor="ctr"/>
                </a:tc>
                <a:tc>
                  <a:txBody>
                    <a:bodyPr/>
                    <a:lstStyle/>
                    <a:p>
                      <a:pPr algn="ctr" fontAlgn="b"/>
                      <a:r>
                        <a:rPr lang="nl-NL" sz="1050" u="none" strike="noStrike">
                          <a:effectLst/>
                          <a:latin typeface="+mn-lt"/>
                        </a:rPr>
                        <a:t>2,5 %</a:t>
                      </a:r>
                    </a:p>
                  </a:txBody>
                  <a:tcPr marL="6759" marR="6759" marT="6759" marB="0" anchor="ctr"/>
                </a:tc>
                <a:extLst>
                  <a:ext uri="{0D108BD9-81ED-4DB2-BD59-A6C34878D82A}">
                    <a16:rowId xmlns:a16="http://schemas.microsoft.com/office/drawing/2014/main" val="2908113317"/>
                  </a:ext>
                </a:extLst>
              </a:tr>
              <a:tr h="337061">
                <a:tc>
                  <a:txBody>
                    <a:bodyPr/>
                    <a:lstStyle/>
                    <a:p>
                      <a:pPr algn="l" fontAlgn="b"/>
                      <a:r>
                        <a:rPr lang="nl-NL" sz="1050" u="none" strike="noStrike" dirty="0">
                          <a:effectLst/>
                          <a:latin typeface="+mn-lt"/>
                        </a:rPr>
                        <a:t>Kunstmatige uv-straling </a:t>
                      </a:r>
                      <a:br>
                        <a:rPr lang="nl-NL" sz="1050" u="none" strike="noStrike" dirty="0">
                          <a:effectLst/>
                          <a:latin typeface="+mn-lt"/>
                        </a:rPr>
                      </a:br>
                      <a:r>
                        <a:rPr lang="nl-NL" sz="1050" u="none" strike="noStrike" dirty="0">
                          <a:effectLst/>
                          <a:latin typeface="+mn-lt"/>
                        </a:rPr>
                        <a:t>(met inbegrip van blootstelling van de ogen)</a:t>
                      </a:r>
                    </a:p>
                  </a:txBody>
                  <a:tcPr marL="36000" marR="6759" marT="6759" marB="0" anchor="ctr"/>
                </a:tc>
                <a:tc>
                  <a:txBody>
                    <a:bodyPr/>
                    <a:lstStyle/>
                    <a:p>
                      <a:pPr algn="ctr" fontAlgn="b"/>
                      <a:r>
                        <a:rPr lang="nl-NL" sz="1050" u="none" strike="noStrike">
                          <a:effectLst/>
                          <a:latin typeface="+mn-lt"/>
                        </a:rPr>
                        <a:t>2,9 %</a:t>
                      </a:r>
                    </a:p>
                  </a:txBody>
                  <a:tcPr marL="6759" marR="6759" marT="6759" marB="0" anchor="ctr"/>
                </a:tc>
                <a:tc>
                  <a:txBody>
                    <a:bodyPr/>
                    <a:lstStyle/>
                    <a:p>
                      <a:pPr algn="ctr" fontAlgn="b"/>
                      <a:r>
                        <a:rPr lang="nl-NL" sz="1050" u="none" strike="noStrike">
                          <a:effectLst/>
                          <a:latin typeface="+mn-lt"/>
                        </a:rPr>
                        <a:t>3,6 %</a:t>
                      </a:r>
                    </a:p>
                  </a:txBody>
                  <a:tcPr marL="6759" marR="6759" marT="6759" marB="0" anchor="ctr"/>
                </a:tc>
                <a:tc>
                  <a:txBody>
                    <a:bodyPr/>
                    <a:lstStyle/>
                    <a:p>
                      <a:pPr algn="ctr" fontAlgn="b"/>
                      <a:r>
                        <a:rPr lang="nl-NL" sz="1050" u="none" strike="noStrike">
                          <a:effectLst/>
                          <a:latin typeface="+mn-lt"/>
                        </a:rPr>
                        <a:t>2,0 %</a:t>
                      </a:r>
                    </a:p>
                  </a:txBody>
                  <a:tcPr marL="6759" marR="6759" marT="6759" marB="0" anchor="ctr"/>
                </a:tc>
                <a:tc>
                  <a:txBody>
                    <a:bodyPr/>
                    <a:lstStyle/>
                    <a:p>
                      <a:pPr algn="ctr" fontAlgn="b"/>
                      <a:r>
                        <a:rPr lang="nl-NL" sz="1050" u="none" strike="noStrike">
                          <a:effectLst/>
                          <a:latin typeface="+mn-lt"/>
                        </a:rPr>
                        <a:t>4,8 %</a:t>
                      </a:r>
                    </a:p>
                  </a:txBody>
                  <a:tcPr marL="6759" marR="6759" marT="6759" marB="0" anchor="ctr"/>
                </a:tc>
                <a:tc>
                  <a:txBody>
                    <a:bodyPr/>
                    <a:lstStyle/>
                    <a:p>
                      <a:pPr algn="ctr" fontAlgn="b"/>
                      <a:r>
                        <a:rPr lang="nl-NL" sz="1050" u="none" strike="noStrike">
                          <a:effectLst/>
                          <a:latin typeface="+mn-lt"/>
                        </a:rPr>
                        <a:t>2,4 %</a:t>
                      </a:r>
                    </a:p>
                  </a:txBody>
                  <a:tcPr marL="6759" marR="6759" marT="6759" marB="0" anchor="ctr"/>
                </a:tc>
                <a:tc>
                  <a:txBody>
                    <a:bodyPr/>
                    <a:lstStyle/>
                    <a:p>
                      <a:pPr algn="ctr" fontAlgn="b"/>
                      <a:r>
                        <a:rPr lang="nl-NL" sz="1050" u="none" strike="noStrike">
                          <a:effectLst/>
                          <a:latin typeface="+mn-lt"/>
                        </a:rPr>
                        <a:t>3,3 %</a:t>
                      </a:r>
                    </a:p>
                  </a:txBody>
                  <a:tcPr marL="6759" marR="6759" marT="6759" marB="0" anchor="ctr"/>
                </a:tc>
                <a:tc>
                  <a:txBody>
                    <a:bodyPr/>
                    <a:lstStyle/>
                    <a:p>
                      <a:pPr algn="ctr" fontAlgn="b"/>
                      <a:r>
                        <a:rPr lang="nl-NL" sz="1050" u="none" strike="noStrike">
                          <a:effectLst/>
                          <a:latin typeface="+mn-lt"/>
                        </a:rPr>
                        <a:t>1,7 %</a:t>
                      </a:r>
                    </a:p>
                  </a:txBody>
                  <a:tcPr marL="6759" marR="6759" marT="6759" marB="0" anchor="ctr"/>
                </a:tc>
                <a:extLst>
                  <a:ext uri="{0D108BD9-81ED-4DB2-BD59-A6C34878D82A}">
                    <a16:rowId xmlns:a16="http://schemas.microsoft.com/office/drawing/2014/main" val="979888244"/>
                  </a:ext>
                </a:extLst>
              </a:tr>
              <a:tr h="225870">
                <a:tc>
                  <a:txBody>
                    <a:bodyPr/>
                    <a:lstStyle/>
                    <a:p>
                      <a:pPr algn="l" fontAlgn="b"/>
                      <a:r>
                        <a:rPr lang="nl-NL" sz="1050" u="none" strike="noStrike" dirty="0">
                          <a:effectLst/>
                          <a:latin typeface="+mn-lt"/>
                        </a:rPr>
                        <a:t>Ioniserende straling</a:t>
                      </a:r>
                    </a:p>
                  </a:txBody>
                  <a:tcPr marL="36000" marR="6759" marT="6759" marB="0" anchor="ctr"/>
                </a:tc>
                <a:tc>
                  <a:txBody>
                    <a:bodyPr/>
                    <a:lstStyle/>
                    <a:p>
                      <a:pPr algn="ctr" fontAlgn="b"/>
                      <a:r>
                        <a:rPr lang="nl-NL" sz="1050" u="none" strike="noStrike">
                          <a:effectLst/>
                          <a:latin typeface="+mn-lt"/>
                        </a:rPr>
                        <a:t>2,5 %</a:t>
                      </a:r>
                    </a:p>
                  </a:txBody>
                  <a:tcPr marL="6759" marR="6759" marT="6759" marB="0" anchor="ctr"/>
                </a:tc>
                <a:tc>
                  <a:txBody>
                    <a:bodyPr/>
                    <a:lstStyle/>
                    <a:p>
                      <a:pPr algn="ctr" fontAlgn="b"/>
                      <a:r>
                        <a:rPr lang="nl-NL" sz="1050" u="none" strike="noStrike">
                          <a:effectLst/>
                          <a:latin typeface="+mn-lt"/>
                        </a:rPr>
                        <a:t>3,1 %</a:t>
                      </a:r>
                    </a:p>
                  </a:txBody>
                  <a:tcPr marL="6759" marR="6759" marT="6759" marB="0" anchor="ctr"/>
                </a:tc>
                <a:tc>
                  <a:txBody>
                    <a:bodyPr/>
                    <a:lstStyle/>
                    <a:p>
                      <a:pPr algn="ctr" fontAlgn="b"/>
                      <a:r>
                        <a:rPr lang="nl-NL" sz="1050" u="none" strike="noStrike">
                          <a:effectLst/>
                          <a:latin typeface="+mn-lt"/>
                        </a:rPr>
                        <a:t>1,6 %</a:t>
                      </a:r>
                    </a:p>
                  </a:txBody>
                  <a:tcPr marL="6759" marR="6759" marT="6759" marB="0" anchor="ctr"/>
                </a:tc>
                <a:tc>
                  <a:txBody>
                    <a:bodyPr/>
                    <a:lstStyle/>
                    <a:p>
                      <a:pPr algn="ctr" fontAlgn="b"/>
                      <a:r>
                        <a:rPr lang="nl-NL" sz="1050" u="none" strike="noStrike">
                          <a:effectLst/>
                          <a:latin typeface="+mn-lt"/>
                        </a:rPr>
                        <a:t>2,5 %</a:t>
                      </a:r>
                    </a:p>
                  </a:txBody>
                  <a:tcPr marL="6759" marR="6759" marT="6759" marB="0" anchor="ctr"/>
                </a:tc>
                <a:tc>
                  <a:txBody>
                    <a:bodyPr/>
                    <a:lstStyle/>
                    <a:p>
                      <a:pPr algn="ctr" fontAlgn="b"/>
                      <a:r>
                        <a:rPr lang="nl-NL" sz="1050" u="none" strike="noStrike">
                          <a:effectLst/>
                          <a:latin typeface="+mn-lt"/>
                        </a:rPr>
                        <a:t>2,4 %</a:t>
                      </a:r>
                    </a:p>
                  </a:txBody>
                  <a:tcPr marL="6759" marR="6759" marT="6759" marB="0" anchor="ctr"/>
                </a:tc>
                <a:tc>
                  <a:txBody>
                    <a:bodyPr/>
                    <a:lstStyle/>
                    <a:p>
                      <a:pPr algn="ctr" fontAlgn="b"/>
                      <a:r>
                        <a:rPr lang="nl-NL" sz="1050" u="none" strike="noStrike">
                          <a:effectLst/>
                          <a:latin typeface="+mn-lt"/>
                        </a:rPr>
                        <a:t>1,5 %</a:t>
                      </a:r>
                    </a:p>
                  </a:txBody>
                  <a:tcPr marL="6759" marR="6759" marT="6759" marB="0" anchor="ctr"/>
                </a:tc>
                <a:tc>
                  <a:txBody>
                    <a:bodyPr/>
                    <a:lstStyle/>
                    <a:p>
                      <a:pPr algn="ctr" fontAlgn="b"/>
                      <a:r>
                        <a:rPr lang="nl-NL" sz="1050" u="none" strike="noStrike" dirty="0">
                          <a:effectLst/>
                          <a:latin typeface="+mn-lt"/>
                        </a:rPr>
                        <a:t>1,8 %</a:t>
                      </a:r>
                    </a:p>
                  </a:txBody>
                  <a:tcPr marL="6759" marR="6759" marT="6759" marB="0" anchor="ctr"/>
                </a:tc>
                <a:extLst>
                  <a:ext uri="{0D108BD9-81ED-4DB2-BD59-A6C34878D82A}">
                    <a16:rowId xmlns:a16="http://schemas.microsoft.com/office/drawing/2014/main" val="859324408"/>
                  </a:ext>
                </a:extLst>
              </a:tr>
            </a:tbl>
          </a:graphicData>
        </a:graphic>
      </p:graphicFrame>
      <p:sp>
        <p:nvSpPr>
          <p:cNvPr id="3" name="TextBox 2">
            <a:extLst>
              <a:ext uri="{FF2B5EF4-FFF2-40B4-BE49-F238E27FC236}">
                <a16:creationId xmlns:a16="http://schemas.microsoft.com/office/drawing/2014/main" id="{CF7927C9-E53E-FC89-C01A-0747E533E713}"/>
              </a:ext>
              <a:ext uri="{C183D7F6-B498-43B3-948B-1728B52AA6E4}">
                <adec:decorative xmlns:adec="http://schemas.microsoft.com/office/drawing/2017/decorative" val="0"/>
              </a:ext>
            </a:extLst>
          </p:cNvPr>
          <p:cNvSpPr txBox="1"/>
          <p:nvPr/>
        </p:nvSpPr>
        <p:spPr>
          <a:xfrm>
            <a:off x="2051721" y="4392724"/>
            <a:ext cx="4572208" cy="24622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i="1">
                <a:effectLst/>
                <a:latin typeface="Arial" panose="020B0604020202020204" pitchFamily="34" charset="0"/>
                <a:ea typeface="Arial"/>
                <a:cs typeface="Times New Roman" panose="02020603050405020304" pitchFamily="18" charset="0"/>
              </a:rPr>
              <a:t>uv: ultraviolet </a:t>
            </a:r>
          </a:p>
        </p:txBody>
      </p:sp>
      <p:sp>
        <p:nvSpPr>
          <p:cNvPr id="2" name="TextBox 1">
            <a:extLst>
              <a:ext uri="{FF2B5EF4-FFF2-40B4-BE49-F238E27FC236}">
                <a16:creationId xmlns:a16="http://schemas.microsoft.com/office/drawing/2014/main" id="{7CEFC163-E769-B3FC-816F-DEF10928CEAB}"/>
              </a:ext>
              <a:ext uri="{C183D7F6-B498-43B3-948B-1728B52AA6E4}">
                <adec:decorative xmlns:adec="http://schemas.microsoft.com/office/drawing/2017/decorative" val="0"/>
              </a:ext>
            </a:extLst>
          </p:cNvPr>
          <p:cNvSpPr txBox="1"/>
          <p:nvPr/>
        </p:nvSpPr>
        <p:spPr>
          <a:xfrm>
            <a:off x="2051721" y="4586231"/>
            <a:ext cx="576063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alle werkenden in</a:t>
            </a:r>
            <a:br>
              <a:rPr lang="nl-NL" sz="1000" dirty="0">
                <a:effectLst/>
                <a:latin typeface="Arial" panose="020B0604020202020204" pitchFamily="34" charset="0"/>
                <a:ea typeface="Arial"/>
                <a:cs typeface="Times New Roman" panose="02020603050405020304" pitchFamily="18" charset="0"/>
              </a:rPr>
            </a:br>
            <a:r>
              <a:rPr lang="nl-NL" sz="1000" dirty="0">
                <a:effectLst/>
                <a:latin typeface="Arial" panose="020B0604020202020204" pitchFamily="34" charset="0"/>
                <a:ea typeface="Arial"/>
                <a:cs typeface="Times New Roman" panose="02020603050405020304" pitchFamily="18" charset="0"/>
              </a:rPr>
              <a:t>Duitsland, Spanje, Finland, Frankrijk, Hongarije en Ierland.</a:t>
            </a:r>
          </a:p>
        </p:txBody>
      </p:sp>
    </p:spTree>
    <p:extLst>
      <p:ext uri="{BB962C8B-B14F-4D97-AF65-F5344CB8AC3E}">
        <p14:creationId xmlns:p14="http://schemas.microsoft.com/office/powerpoint/2010/main" val="2519171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AA8B-B71B-06FC-91B2-889C0B8BC3F7}"/>
              </a:ext>
            </a:extLst>
          </p:cNvPr>
          <p:cNvSpPr>
            <a:spLocks noGrp="1"/>
          </p:cNvSpPr>
          <p:nvPr>
            <p:ph type="title"/>
          </p:nvPr>
        </p:nvSpPr>
        <p:spPr>
          <a:xfrm>
            <a:off x="450001" y="134999"/>
            <a:ext cx="8027975" cy="386737"/>
          </a:xfrm>
        </p:spPr>
        <p:txBody>
          <a:bodyPr/>
          <a:lstStyle/>
          <a:p>
            <a:r>
              <a:rPr lang="nl-NL" sz="2000" dirty="0"/>
              <a:t>Percentage blootgestelde werkenden per economische sector</a:t>
            </a:r>
          </a:p>
        </p:txBody>
      </p:sp>
      <p:sp>
        <p:nvSpPr>
          <p:cNvPr id="3" name="Content Placeholder 2">
            <a:extLst>
              <a:ext uri="{FF2B5EF4-FFF2-40B4-BE49-F238E27FC236}">
                <a16:creationId xmlns:a16="http://schemas.microsoft.com/office/drawing/2014/main" id="{48072A3A-479A-D9F9-1FCE-0A70691D5F69}"/>
              </a:ext>
            </a:extLst>
          </p:cNvPr>
          <p:cNvSpPr>
            <a:spLocks noGrp="1"/>
          </p:cNvSpPr>
          <p:nvPr>
            <p:ph sz="half" idx="1"/>
          </p:nvPr>
        </p:nvSpPr>
        <p:spPr>
          <a:xfrm>
            <a:off x="519886" y="837000"/>
            <a:ext cx="7958090" cy="3645000"/>
          </a:xfrm>
        </p:spPr>
        <p:txBody>
          <a:bodyPr>
            <a:normAutofit/>
          </a:bodyPr>
          <a:lstStyle/>
          <a:p>
            <a:pPr marL="0" indent="0" algn="ctr">
              <a:buNone/>
            </a:pPr>
            <a:r>
              <a:rPr lang="nl-NL" sz="1600" b="0" dirty="0">
                <a:solidFill>
                  <a:schemeClr val="tx2"/>
                </a:solidFill>
                <a:effectLst/>
                <a:ea typeface=""/>
                <a:cs typeface="Times New Roman" panose="02020603050405020304" pitchFamily="18" charset="0"/>
              </a:rPr>
              <a:t>De tien economische sectoren met het hoogste percentage blootgestelde werkenden aan ten minste één risicofactor voor kanker (van de 24), op elk niveau:</a:t>
            </a:r>
          </a:p>
          <a:p>
            <a:endParaRPr lang="en-GB" sz="1400" dirty="0"/>
          </a:p>
        </p:txBody>
      </p:sp>
      <p:graphicFrame>
        <p:nvGraphicFramePr>
          <p:cNvPr id="4" name="Table 3" descr="Tabel met blootstelling aan ten minste 1 risicofactor voor kanker (van de 24) in de afgelopen werkweek voor werkenden in tien economische sectoren.">
            <a:extLst>
              <a:ext uri="{FF2B5EF4-FFF2-40B4-BE49-F238E27FC236}">
                <a16:creationId xmlns:a16="http://schemas.microsoft.com/office/drawing/2014/main" id="{FB8F9807-E0FE-20F5-3A1F-CC6225F5690C}"/>
              </a:ext>
            </a:extLst>
          </p:cNvPr>
          <p:cNvGraphicFramePr>
            <a:graphicFrameLocks noGrp="1"/>
          </p:cNvGraphicFramePr>
          <p:nvPr>
            <p:extLst>
              <p:ext uri="{D42A27DB-BD31-4B8C-83A1-F6EECF244321}">
                <p14:modId xmlns:p14="http://schemas.microsoft.com/office/powerpoint/2010/main" val="567451976"/>
              </p:ext>
            </p:extLst>
          </p:nvPr>
        </p:nvGraphicFramePr>
        <p:xfrm>
          <a:off x="592956" y="1456980"/>
          <a:ext cx="7958089" cy="2865216"/>
        </p:xfrm>
        <a:graphic>
          <a:graphicData uri="http://schemas.openxmlformats.org/drawingml/2006/table">
            <a:tbl>
              <a:tblPr firstRow="1" bandRow="1">
                <a:tableStyleId>{F5AB1C69-6EDB-4FF4-983F-18BD219EF322}</a:tableStyleId>
              </a:tblPr>
              <a:tblGrid>
                <a:gridCol w="1133368">
                  <a:extLst>
                    <a:ext uri="{9D8B030D-6E8A-4147-A177-3AD203B41FA5}">
                      <a16:colId xmlns:a16="http://schemas.microsoft.com/office/drawing/2014/main" val="2715120342"/>
                    </a:ext>
                  </a:extLst>
                </a:gridCol>
                <a:gridCol w="4177519">
                  <a:extLst>
                    <a:ext uri="{9D8B030D-6E8A-4147-A177-3AD203B41FA5}">
                      <a16:colId xmlns:a16="http://schemas.microsoft.com/office/drawing/2014/main" val="3151536277"/>
                    </a:ext>
                  </a:extLst>
                </a:gridCol>
                <a:gridCol w="2647202">
                  <a:extLst>
                    <a:ext uri="{9D8B030D-6E8A-4147-A177-3AD203B41FA5}">
                      <a16:colId xmlns:a16="http://schemas.microsoft.com/office/drawing/2014/main" val="4023542012"/>
                    </a:ext>
                  </a:extLst>
                </a:gridCol>
              </a:tblGrid>
              <a:tr h="567282">
                <a:tc>
                  <a:txBody>
                    <a:bodyPr/>
                    <a:lstStyle/>
                    <a:p>
                      <a:pPr algn="l" fontAlgn="b"/>
                      <a:r>
                        <a:rPr lang="nl-NL" sz="1200" u="none" strike="noStrike">
                          <a:solidFill>
                            <a:schemeClr val="accent5">
                              <a:lumMod val="75000"/>
                            </a:schemeClr>
                          </a:solidFill>
                          <a:effectLst/>
                        </a:rPr>
                        <a:t>NACE Rev. 2 afdeling</a:t>
                      </a:r>
                    </a:p>
                  </a:txBody>
                  <a:tcPr marL="36000" marR="9525" marT="9525" marB="0" anchor="ctr"/>
                </a:tc>
                <a:tc>
                  <a:txBody>
                    <a:bodyPr/>
                    <a:lstStyle/>
                    <a:p>
                      <a:pPr algn="ctr" fontAlgn="b"/>
                      <a:r>
                        <a:rPr lang="nl-NL" sz="1200" u="none" strike="noStrike">
                          <a:solidFill>
                            <a:schemeClr val="accent5">
                              <a:lumMod val="75000"/>
                            </a:schemeClr>
                          </a:solidFill>
                          <a:effectLst/>
                        </a:rPr>
                        <a:t>Economische activiteit</a:t>
                      </a:r>
                    </a:p>
                  </a:txBody>
                  <a:tcPr marL="36000" marR="9525" marT="9525" marB="0" anchor="ctr"/>
                </a:tc>
                <a:tc>
                  <a:txBody>
                    <a:bodyPr/>
                    <a:lstStyle/>
                    <a:p>
                      <a:pPr algn="ctr" fontAlgn="b"/>
                      <a:r>
                        <a:rPr lang="nl-NL" sz="1200" u="none" strike="noStrike">
                          <a:solidFill>
                            <a:schemeClr val="accent5">
                              <a:lumMod val="75000"/>
                            </a:schemeClr>
                          </a:solidFill>
                          <a:effectLst/>
                        </a:rPr>
                        <a:t>Blootstelling aan ten minste één van de risicofactoren voor kanker (van de 24)</a:t>
                      </a:r>
                    </a:p>
                  </a:txBody>
                  <a:tcPr marL="9525" marR="9525" marT="9525" marB="0" anchor="ctr"/>
                </a:tc>
                <a:extLst>
                  <a:ext uri="{0D108BD9-81ED-4DB2-BD59-A6C34878D82A}">
                    <a16:rowId xmlns:a16="http://schemas.microsoft.com/office/drawing/2014/main" val="803877756"/>
                  </a:ext>
                </a:extLst>
              </a:tr>
              <a:tr h="214395">
                <a:tc>
                  <a:txBody>
                    <a:bodyPr/>
                    <a:lstStyle/>
                    <a:p>
                      <a:pPr algn="l" fontAlgn="b"/>
                      <a:r>
                        <a:rPr lang="nl-NL" sz="1200" u="none" strike="noStrike">
                          <a:solidFill>
                            <a:schemeClr val="accent5">
                              <a:lumMod val="75000"/>
                            </a:schemeClr>
                          </a:solidFill>
                          <a:effectLst/>
                        </a:rPr>
                        <a:t>NACE 08</a:t>
                      </a:r>
                    </a:p>
                  </a:txBody>
                  <a:tcPr marL="36000" marR="9525" marT="9525" marB="0" anchor="ctr"/>
                </a:tc>
                <a:tc>
                  <a:txBody>
                    <a:bodyPr/>
                    <a:lstStyle/>
                    <a:p>
                      <a:pPr algn="l" fontAlgn="b"/>
                      <a:r>
                        <a:rPr lang="nl-NL" sz="1200" u="none" strike="noStrike">
                          <a:solidFill>
                            <a:schemeClr val="accent5">
                              <a:lumMod val="75000"/>
                            </a:schemeClr>
                          </a:solidFill>
                          <a:effectLst/>
                        </a:rPr>
                        <a:t>Overige winning van delfstoffen</a:t>
                      </a:r>
                    </a:p>
                  </a:txBody>
                  <a:tcPr marL="36000" marR="9525" marT="9525" marB="0" anchor="ctr"/>
                </a:tc>
                <a:tc>
                  <a:txBody>
                    <a:bodyPr/>
                    <a:lstStyle/>
                    <a:p>
                      <a:pPr algn="r" fontAlgn="b"/>
                      <a:r>
                        <a:rPr lang="nl-NL" sz="1200" u="none" strike="noStrike">
                          <a:solidFill>
                            <a:schemeClr val="accent5">
                              <a:lumMod val="75000"/>
                            </a:schemeClr>
                          </a:solidFill>
                          <a:effectLst/>
                        </a:rPr>
                        <a:t>100,0 %</a:t>
                      </a:r>
                    </a:p>
                  </a:txBody>
                  <a:tcPr marL="9525" marR="720000" marT="9525" marB="0" anchor="ctr"/>
                </a:tc>
                <a:extLst>
                  <a:ext uri="{0D108BD9-81ED-4DB2-BD59-A6C34878D82A}">
                    <a16:rowId xmlns:a16="http://schemas.microsoft.com/office/drawing/2014/main" val="3786798184"/>
                  </a:ext>
                </a:extLst>
              </a:tr>
              <a:tr h="214395">
                <a:tc>
                  <a:txBody>
                    <a:bodyPr/>
                    <a:lstStyle/>
                    <a:p>
                      <a:pPr algn="l" fontAlgn="b"/>
                      <a:r>
                        <a:rPr lang="nl-NL" sz="1200" u="none" strike="noStrike">
                          <a:solidFill>
                            <a:schemeClr val="accent5">
                              <a:lumMod val="75000"/>
                            </a:schemeClr>
                          </a:solidFill>
                          <a:effectLst/>
                        </a:rPr>
                        <a:t>NACE 02</a:t>
                      </a:r>
                    </a:p>
                  </a:txBody>
                  <a:tcPr marL="36000" marR="9525" marT="9525" marB="0" anchor="ctr"/>
                </a:tc>
                <a:tc>
                  <a:txBody>
                    <a:bodyPr/>
                    <a:lstStyle/>
                    <a:p>
                      <a:pPr algn="l" fontAlgn="b"/>
                      <a:r>
                        <a:rPr lang="nl-NL" sz="1200" u="none" strike="noStrike">
                          <a:solidFill>
                            <a:schemeClr val="accent5">
                              <a:lumMod val="75000"/>
                            </a:schemeClr>
                          </a:solidFill>
                          <a:effectLst/>
                        </a:rPr>
                        <a:t>Bosbouw en de exploitatie van bossen</a:t>
                      </a:r>
                    </a:p>
                  </a:txBody>
                  <a:tcPr marL="36000" marR="9525" marT="9525" marB="0" anchor="ctr"/>
                </a:tc>
                <a:tc>
                  <a:txBody>
                    <a:bodyPr/>
                    <a:lstStyle/>
                    <a:p>
                      <a:pPr algn="r" fontAlgn="b"/>
                      <a:r>
                        <a:rPr lang="nl-NL" sz="1200" u="none" strike="noStrike">
                          <a:solidFill>
                            <a:schemeClr val="accent5">
                              <a:lumMod val="75000"/>
                            </a:schemeClr>
                          </a:solidFill>
                          <a:effectLst/>
                        </a:rPr>
                        <a:t>93,5 %</a:t>
                      </a:r>
                    </a:p>
                  </a:txBody>
                  <a:tcPr marL="9525" marR="720000" marT="9525" marB="0" anchor="ctr"/>
                </a:tc>
                <a:extLst>
                  <a:ext uri="{0D108BD9-81ED-4DB2-BD59-A6C34878D82A}">
                    <a16:rowId xmlns:a16="http://schemas.microsoft.com/office/drawing/2014/main" val="2077335612"/>
                  </a:ext>
                </a:extLst>
              </a:tr>
              <a:tr h="214395">
                <a:tc>
                  <a:txBody>
                    <a:bodyPr/>
                    <a:lstStyle/>
                    <a:p>
                      <a:pPr algn="l" fontAlgn="b"/>
                      <a:r>
                        <a:rPr lang="nl-NL" sz="1200" u="none" strike="noStrike">
                          <a:solidFill>
                            <a:schemeClr val="accent5">
                              <a:lumMod val="75000"/>
                            </a:schemeClr>
                          </a:solidFill>
                          <a:effectLst/>
                        </a:rPr>
                        <a:t>NACE 95</a:t>
                      </a:r>
                    </a:p>
                  </a:txBody>
                  <a:tcPr marL="36000" marR="9525" marT="9525" marB="0" anchor="ctr"/>
                </a:tc>
                <a:tc>
                  <a:txBody>
                    <a:bodyPr/>
                    <a:lstStyle/>
                    <a:p>
                      <a:pPr algn="l" fontAlgn="b"/>
                      <a:r>
                        <a:rPr lang="nl-NL" sz="1200" u="none" strike="noStrike">
                          <a:solidFill>
                            <a:schemeClr val="accent5">
                              <a:lumMod val="75000"/>
                            </a:schemeClr>
                          </a:solidFill>
                          <a:effectLst/>
                        </a:rPr>
                        <a:t>Reparatie van computers en consumentenartikelen</a:t>
                      </a:r>
                    </a:p>
                  </a:txBody>
                  <a:tcPr marL="36000" marR="9525" marT="9525" marB="0" anchor="ctr"/>
                </a:tc>
                <a:tc>
                  <a:txBody>
                    <a:bodyPr/>
                    <a:lstStyle/>
                    <a:p>
                      <a:pPr algn="r" fontAlgn="b"/>
                      <a:r>
                        <a:rPr lang="nl-NL" sz="1200" u="none" strike="noStrike">
                          <a:solidFill>
                            <a:schemeClr val="accent5">
                              <a:lumMod val="75000"/>
                            </a:schemeClr>
                          </a:solidFill>
                          <a:effectLst/>
                        </a:rPr>
                        <a:t>88,3 %</a:t>
                      </a:r>
                    </a:p>
                  </a:txBody>
                  <a:tcPr marL="9525" marR="720000" marT="9525" marB="0" anchor="ctr"/>
                </a:tc>
                <a:extLst>
                  <a:ext uri="{0D108BD9-81ED-4DB2-BD59-A6C34878D82A}">
                    <a16:rowId xmlns:a16="http://schemas.microsoft.com/office/drawing/2014/main" val="3095687723"/>
                  </a:ext>
                </a:extLst>
              </a:tr>
              <a:tr h="207489">
                <a:tc>
                  <a:txBody>
                    <a:bodyPr/>
                    <a:lstStyle/>
                    <a:p>
                      <a:pPr algn="l" fontAlgn="b"/>
                      <a:r>
                        <a:rPr lang="nl-NL" sz="1200" u="none" strike="noStrike">
                          <a:solidFill>
                            <a:schemeClr val="accent5">
                              <a:lumMod val="75000"/>
                            </a:schemeClr>
                          </a:solidFill>
                          <a:effectLst/>
                        </a:rPr>
                        <a:t>NACE 42</a:t>
                      </a:r>
                    </a:p>
                  </a:txBody>
                  <a:tcPr marL="36000" marR="9525" marT="9525" marB="0" anchor="ctr"/>
                </a:tc>
                <a:tc>
                  <a:txBody>
                    <a:bodyPr/>
                    <a:lstStyle/>
                    <a:p>
                      <a:pPr algn="l" fontAlgn="b"/>
                      <a:r>
                        <a:rPr lang="nl-NL" sz="1200" u="none" strike="noStrike" kern="1200" dirty="0">
                          <a:solidFill>
                            <a:schemeClr val="accent5">
                              <a:lumMod val="75000"/>
                            </a:schemeClr>
                          </a:solidFill>
                          <a:effectLst/>
                          <a:latin typeface="+mn-lt"/>
                          <a:ea typeface="+mn-ea"/>
                          <a:cs typeface="+mn-cs"/>
                        </a:rPr>
                        <a:t>Wegen-</a:t>
                      </a:r>
                      <a:r>
                        <a:rPr lang="nl-NL" sz="1200" u="none" strike="noStrike" dirty="0">
                          <a:solidFill>
                            <a:schemeClr val="accent5">
                              <a:lumMod val="75000"/>
                            </a:schemeClr>
                          </a:solidFill>
                          <a:effectLst/>
                        </a:rPr>
                        <a:t> en waterbouw</a:t>
                      </a:r>
                    </a:p>
                  </a:txBody>
                  <a:tcPr marL="36000" marR="9525" marT="9525" marB="0" anchor="ctr"/>
                </a:tc>
                <a:tc>
                  <a:txBody>
                    <a:bodyPr/>
                    <a:lstStyle/>
                    <a:p>
                      <a:pPr algn="r" fontAlgn="b"/>
                      <a:r>
                        <a:rPr lang="nl-NL" sz="1200" u="none" strike="noStrike">
                          <a:solidFill>
                            <a:schemeClr val="accent5">
                              <a:lumMod val="75000"/>
                            </a:schemeClr>
                          </a:solidFill>
                          <a:effectLst/>
                        </a:rPr>
                        <a:t>87,4 %</a:t>
                      </a:r>
                    </a:p>
                  </a:txBody>
                  <a:tcPr marL="9525" marR="720000" marT="9525" marB="0" anchor="ctr"/>
                </a:tc>
                <a:extLst>
                  <a:ext uri="{0D108BD9-81ED-4DB2-BD59-A6C34878D82A}">
                    <a16:rowId xmlns:a16="http://schemas.microsoft.com/office/drawing/2014/main" val="2512962073"/>
                  </a:ext>
                </a:extLst>
              </a:tr>
              <a:tr h="214395">
                <a:tc>
                  <a:txBody>
                    <a:bodyPr/>
                    <a:lstStyle/>
                    <a:p>
                      <a:pPr algn="l" fontAlgn="b"/>
                      <a:r>
                        <a:rPr lang="nl-NL" sz="1200" u="none" strike="noStrike">
                          <a:solidFill>
                            <a:schemeClr val="accent5">
                              <a:lumMod val="75000"/>
                            </a:schemeClr>
                          </a:solidFill>
                          <a:effectLst/>
                        </a:rPr>
                        <a:t>NACE 31</a:t>
                      </a:r>
                    </a:p>
                  </a:txBody>
                  <a:tcPr marL="36000" marR="9525" marT="9525" marB="0" anchor="ctr"/>
                </a:tc>
                <a:tc>
                  <a:txBody>
                    <a:bodyPr/>
                    <a:lstStyle/>
                    <a:p>
                      <a:pPr algn="l" fontAlgn="b"/>
                      <a:r>
                        <a:rPr lang="nl-NL" sz="1200" u="none" strike="noStrike" kern="1200" dirty="0">
                          <a:solidFill>
                            <a:schemeClr val="accent5">
                              <a:lumMod val="75000"/>
                            </a:schemeClr>
                          </a:solidFill>
                          <a:effectLst/>
                          <a:latin typeface="+mn-lt"/>
                          <a:ea typeface="+mn-ea"/>
                          <a:cs typeface="+mn-cs"/>
                        </a:rPr>
                        <a:t>Meubelproductie</a:t>
                      </a:r>
                    </a:p>
                  </a:txBody>
                  <a:tcPr marL="36000" marR="9525" marT="9525" marB="0" anchor="ctr"/>
                </a:tc>
                <a:tc>
                  <a:txBody>
                    <a:bodyPr/>
                    <a:lstStyle/>
                    <a:p>
                      <a:pPr algn="r" fontAlgn="b"/>
                      <a:r>
                        <a:rPr lang="nl-NL" sz="1200" u="none" strike="noStrike">
                          <a:solidFill>
                            <a:schemeClr val="accent5">
                              <a:lumMod val="75000"/>
                            </a:schemeClr>
                          </a:solidFill>
                          <a:effectLst/>
                        </a:rPr>
                        <a:t>87,0 %</a:t>
                      </a:r>
                    </a:p>
                  </a:txBody>
                  <a:tcPr marL="9525" marR="720000" marT="9525" marB="0" anchor="ctr"/>
                </a:tc>
                <a:extLst>
                  <a:ext uri="{0D108BD9-81ED-4DB2-BD59-A6C34878D82A}">
                    <a16:rowId xmlns:a16="http://schemas.microsoft.com/office/drawing/2014/main" val="13425849"/>
                  </a:ext>
                </a:extLst>
              </a:tr>
              <a:tr h="214395">
                <a:tc>
                  <a:txBody>
                    <a:bodyPr/>
                    <a:lstStyle/>
                    <a:p>
                      <a:pPr algn="l" fontAlgn="b"/>
                      <a:r>
                        <a:rPr lang="nl-NL" sz="1200" u="none" strike="noStrike">
                          <a:solidFill>
                            <a:schemeClr val="accent5">
                              <a:lumMod val="75000"/>
                            </a:schemeClr>
                          </a:solidFill>
                          <a:effectLst/>
                        </a:rPr>
                        <a:t>NACE 50</a:t>
                      </a:r>
                    </a:p>
                  </a:txBody>
                  <a:tcPr marL="36000" marR="9525" marT="9525" marB="0" anchor="ctr"/>
                </a:tc>
                <a:tc>
                  <a:txBody>
                    <a:bodyPr/>
                    <a:lstStyle/>
                    <a:p>
                      <a:pPr algn="l" fontAlgn="b"/>
                      <a:r>
                        <a:rPr lang="nl-NL" sz="1200" u="none" strike="noStrike">
                          <a:solidFill>
                            <a:schemeClr val="accent5">
                              <a:lumMod val="75000"/>
                            </a:schemeClr>
                          </a:solidFill>
                          <a:effectLst/>
                        </a:rPr>
                        <a:t>Vervoer over water</a:t>
                      </a:r>
                    </a:p>
                  </a:txBody>
                  <a:tcPr marL="36000" marR="9525" marT="9525" marB="0" anchor="ctr"/>
                </a:tc>
                <a:tc>
                  <a:txBody>
                    <a:bodyPr/>
                    <a:lstStyle/>
                    <a:p>
                      <a:pPr algn="r" fontAlgn="b"/>
                      <a:r>
                        <a:rPr lang="nl-NL" sz="1200" u="none" strike="noStrike">
                          <a:solidFill>
                            <a:schemeClr val="accent5">
                              <a:lumMod val="75000"/>
                            </a:schemeClr>
                          </a:solidFill>
                          <a:effectLst/>
                        </a:rPr>
                        <a:t>84,8 %</a:t>
                      </a:r>
                    </a:p>
                  </a:txBody>
                  <a:tcPr marL="9525" marR="720000" marT="9525" marB="0" anchor="ctr"/>
                </a:tc>
                <a:extLst>
                  <a:ext uri="{0D108BD9-81ED-4DB2-BD59-A6C34878D82A}">
                    <a16:rowId xmlns:a16="http://schemas.microsoft.com/office/drawing/2014/main" val="1365511104"/>
                  </a:ext>
                </a:extLst>
              </a:tr>
              <a:tr h="214395">
                <a:tc>
                  <a:txBody>
                    <a:bodyPr/>
                    <a:lstStyle/>
                    <a:p>
                      <a:pPr algn="l" fontAlgn="b"/>
                      <a:r>
                        <a:rPr lang="nl-NL" sz="1200" u="none" strike="noStrike">
                          <a:solidFill>
                            <a:schemeClr val="accent5">
                              <a:lumMod val="75000"/>
                            </a:schemeClr>
                          </a:solidFill>
                          <a:effectLst/>
                        </a:rPr>
                        <a:t>NACE 01</a:t>
                      </a:r>
                    </a:p>
                  </a:txBody>
                  <a:tcPr marL="36000" marR="9525" marT="9525" marB="0" anchor="ctr"/>
                </a:tc>
                <a:tc>
                  <a:txBody>
                    <a:bodyPr/>
                    <a:lstStyle/>
                    <a:p>
                      <a:pPr algn="l" fontAlgn="b"/>
                      <a:r>
                        <a:rPr lang="nl-NL" sz="1200" u="none" strike="noStrike" dirty="0">
                          <a:solidFill>
                            <a:schemeClr val="accent5">
                              <a:lumMod val="75000"/>
                            </a:schemeClr>
                          </a:solidFill>
                          <a:effectLst/>
                        </a:rPr>
                        <a:t>Teelt van gewassen, veeteelt, jacht en diensten in verband met deze activiteiten</a:t>
                      </a:r>
                    </a:p>
                  </a:txBody>
                  <a:tcPr marL="36000" marR="9525" marT="9525" marB="0" anchor="ctr"/>
                </a:tc>
                <a:tc>
                  <a:txBody>
                    <a:bodyPr/>
                    <a:lstStyle/>
                    <a:p>
                      <a:pPr algn="r" fontAlgn="b"/>
                      <a:r>
                        <a:rPr lang="nl-NL" sz="1200" u="none" strike="noStrike">
                          <a:solidFill>
                            <a:schemeClr val="accent5">
                              <a:lumMod val="75000"/>
                            </a:schemeClr>
                          </a:solidFill>
                          <a:effectLst/>
                        </a:rPr>
                        <a:t>84,4 %</a:t>
                      </a:r>
                    </a:p>
                  </a:txBody>
                  <a:tcPr marL="9525" marR="720000" marT="9525" marB="0" anchor="ctr"/>
                </a:tc>
                <a:extLst>
                  <a:ext uri="{0D108BD9-81ED-4DB2-BD59-A6C34878D82A}">
                    <a16:rowId xmlns:a16="http://schemas.microsoft.com/office/drawing/2014/main" val="3849086248"/>
                  </a:ext>
                </a:extLst>
              </a:tr>
              <a:tr h="214395">
                <a:tc>
                  <a:txBody>
                    <a:bodyPr/>
                    <a:lstStyle/>
                    <a:p>
                      <a:pPr algn="l" fontAlgn="b"/>
                      <a:r>
                        <a:rPr lang="nl-NL" sz="1200" u="none" strike="noStrike">
                          <a:solidFill>
                            <a:schemeClr val="accent5">
                              <a:lumMod val="75000"/>
                            </a:schemeClr>
                          </a:solidFill>
                          <a:effectLst/>
                        </a:rPr>
                        <a:t>NACE 03</a:t>
                      </a:r>
                    </a:p>
                  </a:txBody>
                  <a:tcPr marL="36000" marR="9525" marT="9525" marB="0" anchor="ctr"/>
                </a:tc>
                <a:tc>
                  <a:txBody>
                    <a:bodyPr/>
                    <a:lstStyle/>
                    <a:p>
                      <a:pPr algn="l" fontAlgn="b"/>
                      <a:r>
                        <a:rPr lang="nl-NL" sz="1200" u="none" strike="noStrike">
                          <a:solidFill>
                            <a:schemeClr val="accent5">
                              <a:lumMod val="75000"/>
                            </a:schemeClr>
                          </a:solidFill>
                          <a:effectLst/>
                        </a:rPr>
                        <a:t>Visserij en aquacultuur</a:t>
                      </a:r>
                    </a:p>
                  </a:txBody>
                  <a:tcPr marL="36000" marR="9525" marT="9525" marB="0" anchor="ctr"/>
                </a:tc>
                <a:tc>
                  <a:txBody>
                    <a:bodyPr/>
                    <a:lstStyle/>
                    <a:p>
                      <a:pPr algn="r" fontAlgn="b"/>
                      <a:r>
                        <a:rPr lang="nl-NL" sz="1200" u="none" strike="noStrike">
                          <a:solidFill>
                            <a:schemeClr val="accent5">
                              <a:lumMod val="75000"/>
                            </a:schemeClr>
                          </a:solidFill>
                          <a:effectLst/>
                        </a:rPr>
                        <a:t>81,9 %</a:t>
                      </a:r>
                    </a:p>
                  </a:txBody>
                  <a:tcPr marL="9525" marR="720000" marT="9525" marB="0" anchor="ctr"/>
                </a:tc>
                <a:extLst>
                  <a:ext uri="{0D108BD9-81ED-4DB2-BD59-A6C34878D82A}">
                    <a16:rowId xmlns:a16="http://schemas.microsoft.com/office/drawing/2014/main" val="4012457902"/>
                  </a:ext>
                </a:extLst>
              </a:tr>
              <a:tr h="214395">
                <a:tc>
                  <a:txBody>
                    <a:bodyPr/>
                    <a:lstStyle/>
                    <a:p>
                      <a:pPr algn="l" fontAlgn="b"/>
                      <a:r>
                        <a:rPr lang="nl-NL" sz="1200" u="none" strike="noStrike">
                          <a:solidFill>
                            <a:schemeClr val="accent5">
                              <a:lumMod val="75000"/>
                            </a:schemeClr>
                          </a:solidFill>
                          <a:effectLst/>
                        </a:rPr>
                        <a:t>NACE 41</a:t>
                      </a:r>
                    </a:p>
                  </a:txBody>
                  <a:tcPr marL="36000" marR="9525" marT="9525" marB="0" anchor="ctr"/>
                </a:tc>
                <a:tc>
                  <a:txBody>
                    <a:bodyPr/>
                    <a:lstStyle/>
                    <a:p>
                      <a:pPr algn="l" fontAlgn="b"/>
                      <a:r>
                        <a:rPr lang="nl-NL" sz="1200" u="none" strike="noStrike">
                          <a:solidFill>
                            <a:schemeClr val="accent5">
                              <a:lumMod val="75000"/>
                            </a:schemeClr>
                          </a:solidFill>
                          <a:effectLst/>
                        </a:rPr>
                        <a:t>Burgerlijke en utiliteitsbouw</a:t>
                      </a:r>
                    </a:p>
                  </a:txBody>
                  <a:tcPr marL="36000" marR="9525" marT="9525" marB="0" anchor="ctr"/>
                </a:tc>
                <a:tc>
                  <a:txBody>
                    <a:bodyPr/>
                    <a:lstStyle/>
                    <a:p>
                      <a:pPr algn="r" fontAlgn="b"/>
                      <a:r>
                        <a:rPr lang="nl-NL" sz="1200" u="none" strike="noStrike" dirty="0">
                          <a:solidFill>
                            <a:schemeClr val="accent5">
                              <a:lumMod val="75000"/>
                            </a:schemeClr>
                          </a:solidFill>
                          <a:effectLst/>
                        </a:rPr>
                        <a:t>81,4 %</a:t>
                      </a:r>
                    </a:p>
                  </a:txBody>
                  <a:tcPr marL="9525" marR="720000" marT="9525" marB="0" anchor="ctr"/>
                </a:tc>
                <a:extLst>
                  <a:ext uri="{0D108BD9-81ED-4DB2-BD59-A6C34878D82A}">
                    <a16:rowId xmlns:a16="http://schemas.microsoft.com/office/drawing/2014/main" val="2343556149"/>
                  </a:ext>
                </a:extLst>
              </a:tr>
              <a:tr h="214395">
                <a:tc>
                  <a:txBody>
                    <a:bodyPr/>
                    <a:lstStyle/>
                    <a:p>
                      <a:pPr algn="l" fontAlgn="b"/>
                      <a:r>
                        <a:rPr lang="nl-NL" sz="1200" u="none" strike="noStrike">
                          <a:solidFill>
                            <a:schemeClr val="accent5">
                              <a:lumMod val="75000"/>
                            </a:schemeClr>
                          </a:solidFill>
                          <a:effectLst/>
                        </a:rPr>
                        <a:t>NACE 15</a:t>
                      </a:r>
                    </a:p>
                  </a:txBody>
                  <a:tcPr marL="36000" marR="9525" marT="9525" marB="0" anchor="ctr"/>
                </a:tc>
                <a:tc>
                  <a:txBody>
                    <a:bodyPr/>
                    <a:lstStyle/>
                    <a:p>
                      <a:pPr algn="l" fontAlgn="b"/>
                      <a:r>
                        <a:rPr lang="nl-NL" sz="1200" u="none" strike="noStrike" kern="1200" dirty="0">
                          <a:solidFill>
                            <a:schemeClr val="accent5">
                              <a:lumMod val="75000"/>
                            </a:schemeClr>
                          </a:solidFill>
                          <a:effectLst/>
                          <a:latin typeface="+mn-lt"/>
                          <a:ea typeface="+mn-ea"/>
                          <a:cs typeface="+mn-cs"/>
                        </a:rPr>
                        <a:t>Productie</a:t>
                      </a:r>
                      <a:r>
                        <a:rPr lang="nl-NL" sz="1200" u="none" strike="noStrike" dirty="0">
                          <a:solidFill>
                            <a:schemeClr val="accent5">
                              <a:lumMod val="75000"/>
                            </a:schemeClr>
                          </a:solidFill>
                          <a:effectLst/>
                        </a:rPr>
                        <a:t> van leer, lederwaren en soortgelijke producten</a:t>
                      </a:r>
                    </a:p>
                  </a:txBody>
                  <a:tcPr marL="36000" marR="9525" marT="9525" marB="0" anchor="ctr"/>
                </a:tc>
                <a:tc>
                  <a:txBody>
                    <a:bodyPr/>
                    <a:lstStyle/>
                    <a:p>
                      <a:pPr algn="r" fontAlgn="b"/>
                      <a:r>
                        <a:rPr lang="nl-NL" sz="1200" u="none" strike="noStrike" dirty="0">
                          <a:solidFill>
                            <a:schemeClr val="accent5">
                              <a:lumMod val="75000"/>
                            </a:schemeClr>
                          </a:solidFill>
                          <a:effectLst/>
                        </a:rPr>
                        <a:t>81,2 %</a:t>
                      </a:r>
                    </a:p>
                  </a:txBody>
                  <a:tcPr marL="9525" marR="720000" marT="9525" marB="0" anchor="ctr"/>
                </a:tc>
                <a:extLst>
                  <a:ext uri="{0D108BD9-81ED-4DB2-BD59-A6C34878D82A}">
                    <a16:rowId xmlns:a16="http://schemas.microsoft.com/office/drawing/2014/main" val="1008760809"/>
                  </a:ext>
                </a:extLst>
              </a:tr>
            </a:tbl>
          </a:graphicData>
        </a:graphic>
      </p:graphicFrame>
      <p:sp>
        <p:nvSpPr>
          <p:cNvPr id="5" name="TextBox 4">
            <a:extLst>
              <a:ext uri="{FF2B5EF4-FFF2-40B4-BE49-F238E27FC236}">
                <a16:creationId xmlns:a16="http://schemas.microsoft.com/office/drawing/2014/main" id="{79673E41-519E-9931-F01F-D559739D8987}"/>
              </a:ext>
            </a:extLst>
          </p:cNvPr>
          <p:cNvSpPr txBox="1"/>
          <p:nvPr/>
        </p:nvSpPr>
        <p:spPr>
          <a:xfrm>
            <a:off x="1331937" y="4366376"/>
            <a:ext cx="7278741" cy="246221"/>
          </a:xfrm>
          <a:prstGeom prst="rect">
            <a:avLst/>
          </a:prstGeom>
          <a:noFill/>
        </p:spPr>
        <p:txBody>
          <a:bodyPr wrap="square" rtlCol="0">
            <a:spAutoFit/>
          </a:bodyPr>
          <a:lstStyle/>
          <a:p>
            <a:r>
              <a:rPr lang="nl-NL" sz="1000" i="1" dirty="0" err="1"/>
              <a:t>NACE</a:t>
            </a:r>
            <a:r>
              <a:rPr lang="nl-NL" sz="1000" i="1" dirty="0"/>
              <a:t>: statistische nomenclatuur van de economische activiteiten in de Europese Unie, zie </a:t>
            </a:r>
            <a:r>
              <a:rPr lang="nl-NL" sz="1000" i="1" dirty="0" err="1">
                <a:hlinkClick r:id="rId3" tooltip="link to the Eurostat publication detailing the structure and the description of the classification"/>
              </a:rPr>
              <a:t>Eurostat</a:t>
            </a:r>
            <a:r>
              <a:rPr lang="nl-NL" sz="1000" i="1" dirty="0">
                <a:hlinkClick r:id="rId3" tooltip="link to the Eurostat publication detailing the structure and the description of the classification"/>
              </a:rPr>
              <a:t>-website</a:t>
            </a:r>
            <a:r>
              <a:rPr lang="nl-NL" sz="1000" i="1" dirty="0"/>
              <a:t>.</a:t>
            </a:r>
          </a:p>
        </p:txBody>
      </p:sp>
      <p:sp>
        <p:nvSpPr>
          <p:cNvPr id="6" name="TextBox 5">
            <a:extLst>
              <a:ext uri="{FF2B5EF4-FFF2-40B4-BE49-F238E27FC236}">
                <a16:creationId xmlns:a16="http://schemas.microsoft.com/office/drawing/2014/main" id="{E5A4B145-7715-9E4F-834E-137E1D8F5797}"/>
              </a:ext>
              <a:ext uri="{C183D7F6-B498-43B3-948B-1728B52AA6E4}">
                <adec:decorative xmlns:adec="http://schemas.microsoft.com/office/drawing/2017/decorative" val="0"/>
              </a:ext>
            </a:extLst>
          </p:cNvPr>
          <p:cNvSpPr txBox="1"/>
          <p:nvPr/>
        </p:nvSpPr>
        <p:spPr>
          <a:xfrm>
            <a:off x="1331938" y="4580774"/>
            <a:ext cx="5976664" cy="41549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a:effectLst/>
                <a:latin typeface="Arial" panose="020B0604020202020204" pitchFamily="34" charset="0"/>
                <a:ea typeface="Arial"/>
                <a:cs typeface="Times New Roman" panose="02020603050405020304" pitchFamily="18" charset="0"/>
              </a:rPr>
              <a:t>Bron: WES 2023, EU-OSHA; referentiepopulatie: werkenden werkzaam in de tien economische sectoren in de tabel in Duitsland, Spanje, Finland, Frankrijk, Hongarije en Ierland.</a:t>
            </a:r>
          </a:p>
        </p:txBody>
      </p:sp>
    </p:spTree>
    <p:extLst>
      <p:ext uri="{BB962C8B-B14F-4D97-AF65-F5344CB8AC3E}">
        <p14:creationId xmlns:p14="http://schemas.microsoft.com/office/powerpoint/2010/main" val="3199300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27B3EA-080B-36E9-5051-6341F2580519}"/>
              </a:ext>
            </a:extLst>
          </p:cNvPr>
          <p:cNvSpPr>
            <a:spLocks noGrp="1"/>
          </p:cNvSpPr>
          <p:nvPr>
            <p:ph type="title"/>
          </p:nvPr>
        </p:nvSpPr>
        <p:spPr>
          <a:xfrm>
            <a:off x="449262" y="134938"/>
            <a:ext cx="7843399" cy="366712"/>
          </a:xfrm>
        </p:spPr>
        <p:txBody>
          <a:bodyPr/>
          <a:lstStyle/>
          <a:p>
            <a:r>
              <a:rPr lang="nl-NL" sz="2000"/>
              <a:t>Percentage blootgestelde werkenden per functiecategorie </a:t>
            </a:r>
            <a:r>
              <a:rPr lang="nl-NL" sz="2000" b="0"/>
              <a:t>(1/3)</a:t>
            </a:r>
          </a:p>
        </p:txBody>
      </p:sp>
      <p:sp>
        <p:nvSpPr>
          <p:cNvPr id="9" name="TextBox 8">
            <a:extLst>
              <a:ext uri="{FF2B5EF4-FFF2-40B4-BE49-F238E27FC236}">
                <a16:creationId xmlns:a16="http://schemas.microsoft.com/office/drawing/2014/main" id="{805DD234-2FB4-508E-CB0A-4FB3B28F2DBE}"/>
              </a:ext>
            </a:extLst>
          </p:cNvPr>
          <p:cNvSpPr txBox="1"/>
          <p:nvPr/>
        </p:nvSpPr>
        <p:spPr>
          <a:xfrm>
            <a:off x="449263" y="723117"/>
            <a:ext cx="7561262" cy="584775"/>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nl-NL" sz="1600" dirty="0">
                <a:solidFill>
                  <a:schemeClr val="tx2"/>
                </a:solidFill>
                <a:effectLst/>
                <a:ea typeface=""/>
                <a:cs typeface="Times New Roman" panose="02020603050405020304" pitchFamily="18" charset="0"/>
              </a:rPr>
              <a:t>De functiecategorieën met het hoogste gemiddelde aantal blootstellingen per werkende (3 of meer risicofactoren voor kanker): </a:t>
            </a:r>
            <a:r>
              <a:rPr lang="nl-NL" sz="1600" b="1" dirty="0">
                <a:solidFill>
                  <a:schemeClr val="tx2"/>
                </a:solidFill>
                <a:effectLst/>
                <a:ea typeface=""/>
                <a:cs typeface="Times New Roman" panose="02020603050405020304" pitchFamily="18" charset="0"/>
              </a:rPr>
              <a:t>Werkenden in de wegenbouw</a:t>
            </a:r>
          </a:p>
        </p:txBody>
      </p:sp>
      <p:graphicFrame>
        <p:nvGraphicFramePr>
          <p:cNvPr id="13" name="Table 12" descr="Tabel met blootstellingen in de afgelopen werkweek voor werkenden in de wegenbouw.">
            <a:extLst>
              <a:ext uri="{FF2B5EF4-FFF2-40B4-BE49-F238E27FC236}">
                <a16:creationId xmlns:a16="http://schemas.microsoft.com/office/drawing/2014/main" id="{D9EF0846-A3BC-BABE-FBCD-AD01C254452D}"/>
              </a:ext>
            </a:extLst>
          </p:cNvPr>
          <p:cNvGraphicFramePr>
            <a:graphicFrameLocks noGrp="1"/>
          </p:cNvGraphicFramePr>
          <p:nvPr>
            <p:extLst>
              <p:ext uri="{D42A27DB-BD31-4B8C-83A1-F6EECF244321}">
                <p14:modId xmlns:p14="http://schemas.microsoft.com/office/powerpoint/2010/main" val="2565920542"/>
              </p:ext>
            </p:extLst>
          </p:nvPr>
        </p:nvGraphicFramePr>
        <p:xfrm>
          <a:off x="449262" y="1402266"/>
          <a:ext cx="7984465" cy="2628415"/>
        </p:xfrm>
        <a:graphic>
          <a:graphicData uri="http://schemas.openxmlformats.org/drawingml/2006/table">
            <a:tbl>
              <a:tblPr firstRow="1" bandRow="1">
                <a:tableStyleId>{5C22544A-7EE6-4342-B048-85BDC9FD1C3A}</a:tableStyleId>
              </a:tblPr>
              <a:tblGrid>
                <a:gridCol w="1150938">
                  <a:extLst>
                    <a:ext uri="{9D8B030D-6E8A-4147-A177-3AD203B41FA5}">
                      <a16:colId xmlns:a16="http://schemas.microsoft.com/office/drawing/2014/main" val="1768893906"/>
                    </a:ext>
                  </a:extLst>
                </a:gridCol>
                <a:gridCol w="4313583">
                  <a:extLst>
                    <a:ext uri="{9D8B030D-6E8A-4147-A177-3AD203B41FA5}">
                      <a16:colId xmlns:a16="http://schemas.microsoft.com/office/drawing/2014/main" val="4015145263"/>
                    </a:ext>
                  </a:extLst>
                </a:gridCol>
                <a:gridCol w="2519944">
                  <a:extLst>
                    <a:ext uri="{9D8B030D-6E8A-4147-A177-3AD203B41FA5}">
                      <a16:colId xmlns:a16="http://schemas.microsoft.com/office/drawing/2014/main" val="2075921377"/>
                    </a:ext>
                  </a:extLst>
                </a:gridCol>
              </a:tblGrid>
              <a:tr h="475779">
                <a:tc>
                  <a:txBody>
                    <a:bodyPr/>
                    <a:lstStyle/>
                    <a:p>
                      <a:pPr algn="l" fontAlgn="b"/>
                      <a:r>
                        <a:rPr lang="nl-NL" sz="1200" b="1" u="none" strike="noStrike" baseline="0" noProof="0" dirty="0">
                          <a:solidFill>
                            <a:schemeClr val="bg2"/>
                          </a:solidFill>
                          <a:effectLst/>
                        </a:rPr>
                        <a:t>Rangschikking</a:t>
                      </a:r>
                    </a:p>
                  </a:txBody>
                  <a:tcPr marL="36000" marR="9525" marT="9525" marB="0" anchor="ctr"/>
                </a:tc>
                <a:tc>
                  <a:txBody>
                    <a:bodyPr/>
                    <a:lstStyle/>
                    <a:p>
                      <a:pPr algn="l" fontAlgn="b"/>
                      <a:r>
                        <a:rPr lang="nl-NL" sz="1200" b="1" u="none" strike="noStrike" baseline="0" noProof="0" dirty="0">
                          <a:solidFill>
                            <a:schemeClr val="bg2"/>
                          </a:solidFill>
                          <a:effectLst/>
                        </a:rPr>
                        <a:t>Risicofactoren voor kanker</a:t>
                      </a:r>
                    </a:p>
                  </a:txBody>
                  <a:tcPr marL="36000" marR="9525" marT="9525" marB="0" anchor="ctr"/>
                </a:tc>
                <a:tc>
                  <a:txBody>
                    <a:bodyPr/>
                    <a:lstStyle/>
                    <a:p>
                      <a:pPr algn="ctr" fontAlgn="b"/>
                      <a:r>
                        <a:rPr lang="nl-NL" sz="1200" b="1" u="none" strike="noStrike" baseline="0" noProof="0">
                          <a:solidFill>
                            <a:schemeClr val="bg2"/>
                          </a:solidFill>
                          <a:effectLst/>
                        </a:rPr>
                        <a:t>Percentage blootgestelde werkenden in de wegenbouw</a:t>
                      </a:r>
                    </a:p>
                  </a:txBody>
                  <a:tcPr marL="36000" marR="9525" marT="9525" marB="0" anchor="ctr"/>
                </a:tc>
                <a:extLst>
                  <a:ext uri="{0D108BD9-81ED-4DB2-BD59-A6C34878D82A}">
                    <a16:rowId xmlns:a16="http://schemas.microsoft.com/office/drawing/2014/main" val="2492327051"/>
                  </a:ext>
                </a:extLst>
              </a:tr>
              <a:tr h="263950">
                <a:tc>
                  <a:txBody>
                    <a:bodyPr/>
                    <a:lstStyle/>
                    <a:p>
                      <a:pPr algn="l" fontAlgn="b"/>
                      <a:r>
                        <a:rPr lang="nl-NL" sz="1200" b="0" u="none" strike="noStrike" noProof="0">
                          <a:solidFill>
                            <a:schemeClr val="tx1"/>
                          </a:solidFill>
                          <a:effectLst/>
                        </a:rPr>
                        <a:t>1</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a:solidFill>
                            <a:schemeClr val="tx1"/>
                          </a:solidFill>
                          <a:effectLst/>
                        </a:rPr>
                        <a:t>Respirabel kristallijn silica</a:t>
                      </a:r>
                    </a:p>
                  </a:txBody>
                  <a:tcPr marL="36000" marR="9525" marT="9525" marB="0" anchor="ctr"/>
                </a:tc>
                <a:tc>
                  <a:txBody>
                    <a:bodyPr/>
                    <a:lstStyle/>
                    <a:p>
                      <a:pPr algn="ctr" fontAlgn="b"/>
                      <a:r>
                        <a:rPr lang="nl-NL" sz="1200" u="none" strike="noStrike" noProof="0">
                          <a:effectLst/>
                        </a:rPr>
                        <a:t>92,2 %</a:t>
                      </a:r>
                    </a:p>
                  </a:txBody>
                  <a:tcPr marL="36000" marR="9525" marT="9525" marB="0" anchor="ctr"/>
                </a:tc>
                <a:extLst>
                  <a:ext uri="{0D108BD9-81ED-4DB2-BD59-A6C34878D82A}">
                    <a16:rowId xmlns:a16="http://schemas.microsoft.com/office/drawing/2014/main" val="765203683"/>
                  </a:ext>
                </a:extLst>
              </a:tr>
              <a:tr h="263950">
                <a:tc>
                  <a:txBody>
                    <a:bodyPr/>
                    <a:lstStyle/>
                    <a:p>
                      <a:pPr algn="l" fontAlgn="b"/>
                      <a:r>
                        <a:rPr lang="nl-NL" sz="1200" b="0" u="none" strike="noStrike" noProof="0">
                          <a:solidFill>
                            <a:schemeClr val="tx1"/>
                          </a:solidFill>
                          <a:effectLst/>
                        </a:rPr>
                        <a:t>2</a:t>
                      </a:r>
                    </a:p>
                  </a:txBody>
                  <a:tcPr marL="36000" marR="9525" marT="9525" marB="0" anchor="ctr"/>
                </a:tc>
                <a:tc>
                  <a:txBody>
                    <a:bodyPr/>
                    <a:lstStyle/>
                    <a:p>
                      <a:pPr algn="l" fontAlgn="b"/>
                      <a:r>
                        <a:rPr lang="nl-NL" sz="1200" u="none" strike="noStrike" noProof="0">
                          <a:solidFill>
                            <a:schemeClr val="tx1"/>
                          </a:solidFill>
                          <a:effectLst/>
                        </a:rPr>
                        <a:t>Uitlaatgassen van dieselmotoren</a:t>
                      </a:r>
                    </a:p>
                  </a:txBody>
                  <a:tcPr marL="36000" marR="9525" marT="9525" marB="0" anchor="ctr"/>
                </a:tc>
                <a:tc>
                  <a:txBody>
                    <a:bodyPr/>
                    <a:lstStyle/>
                    <a:p>
                      <a:pPr algn="ctr" fontAlgn="b"/>
                      <a:r>
                        <a:rPr lang="nl-NL" sz="1200" u="none" strike="noStrike" noProof="0">
                          <a:effectLst/>
                        </a:rPr>
                        <a:t>78,2 %</a:t>
                      </a:r>
                    </a:p>
                  </a:txBody>
                  <a:tcPr marL="36000" marR="9525" marT="9525" marB="0" anchor="ctr"/>
                </a:tc>
                <a:extLst>
                  <a:ext uri="{0D108BD9-81ED-4DB2-BD59-A6C34878D82A}">
                    <a16:rowId xmlns:a16="http://schemas.microsoft.com/office/drawing/2014/main" val="2154118440"/>
                  </a:ext>
                </a:extLst>
              </a:tr>
              <a:tr h="304986">
                <a:tc>
                  <a:txBody>
                    <a:bodyPr/>
                    <a:lstStyle/>
                    <a:p>
                      <a:pPr algn="l" fontAlgn="b"/>
                      <a:r>
                        <a:rPr lang="nl-NL" sz="1200" b="0" u="none" strike="noStrike" noProof="0">
                          <a:solidFill>
                            <a:schemeClr val="tx1"/>
                          </a:solidFill>
                          <a:effectLst/>
                        </a:rPr>
                        <a:t>3</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dirty="0">
                          <a:solidFill>
                            <a:schemeClr val="tx1"/>
                          </a:solidFill>
                          <a:effectLst/>
                        </a:rPr>
                        <a:t>Ultraviolette zonnestraling (</a:t>
                      </a:r>
                      <a:r>
                        <a:rPr lang="nl-NL" sz="1200" u="none" strike="noStrike" kern="1200" noProof="0" dirty="0">
                          <a:solidFill>
                            <a:schemeClr val="tx1"/>
                          </a:solidFill>
                          <a:effectLst/>
                          <a:latin typeface="+mn-lt"/>
                          <a:ea typeface="+mn-ea"/>
                          <a:cs typeface="+mn-cs"/>
                        </a:rPr>
                        <a:t>inclusief</a:t>
                      </a:r>
                      <a:r>
                        <a:rPr lang="nl-NL" sz="1200" u="none" strike="noStrike" noProof="0" dirty="0">
                          <a:solidFill>
                            <a:schemeClr val="tx1"/>
                          </a:solidFill>
                          <a:effectLst/>
                        </a:rPr>
                        <a:t> blootstelling van de ogen)</a:t>
                      </a:r>
                    </a:p>
                  </a:txBody>
                  <a:tcPr marL="36000" marR="9525" marT="9525" marB="0" anchor="ctr"/>
                </a:tc>
                <a:tc>
                  <a:txBody>
                    <a:bodyPr/>
                    <a:lstStyle/>
                    <a:p>
                      <a:pPr algn="ctr" fontAlgn="b"/>
                      <a:r>
                        <a:rPr lang="nl-NL" sz="1200" u="none" strike="noStrike" noProof="0">
                          <a:effectLst/>
                        </a:rPr>
                        <a:t>75,4 %</a:t>
                      </a:r>
                    </a:p>
                  </a:txBody>
                  <a:tcPr marL="36000" marR="9525" marT="9525" marB="0" anchor="ctr"/>
                </a:tc>
                <a:extLst>
                  <a:ext uri="{0D108BD9-81ED-4DB2-BD59-A6C34878D82A}">
                    <a16:rowId xmlns:a16="http://schemas.microsoft.com/office/drawing/2014/main" val="399796076"/>
                  </a:ext>
                </a:extLst>
              </a:tr>
              <a:tr h="263950">
                <a:tc>
                  <a:txBody>
                    <a:bodyPr/>
                    <a:lstStyle/>
                    <a:p>
                      <a:pPr algn="l" fontAlgn="b"/>
                      <a:r>
                        <a:rPr lang="nl-NL" sz="1200" b="0" u="none" strike="noStrike" noProof="0">
                          <a:solidFill>
                            <a:schemeClr val="tx1"/>
                          </a:solidFill>
                          <a:effectLst/>
                        </a:rPr>
                        <a:t>4</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a:solidFill>
                            <a:schemeClr val="tx1"/>
                          </a:solidFill>
                          <a:effectLst/>
                        </a:rPr>
                        <a:t>Benzeen</a:t>
                      </a:r>
                    </a:p>
                  </a:txBody>
                  <a:tcPr marL="36000" marR="9525" marT="9525" marB="0" anchor="ctr"/>
                </a:tc>
                <a:tc>
                  <a:txBody>
                    <a:bodyPr/>
                    <a:lstStyle/>
                    <a:p>
                      <a:pPr algn="ctr" fontAlgn="b"/>
                      <a:r>
                        <a:rPr lang="nl-NL" sz="1200" u="none" strike="noStrike" noProof="0">
                          <a:effectLst/>
                        </a:rPr>
                        <a:t>68,4 %</a:t>
                      </a:r>
                    </a:p>
                  </a:txBody>
                  <a:tcPr marL="36000" marR="9525" marT="9525" marB="0" anchor="ctr"/>
                </a:tc>
                <a:extLst>
                  <a:ext uri="{0D108BD9-81ED-4DB2-BD59-A6C34878D82A}">
                    <a16:rowId xmlns:a16="http://schemas.microsoft.com/office/drawing/2014/main" val="2511400957"/>
                  </a:ext>
                </a:extLst>
              </a:tr>
              <a:tr h="263950">
                <a:tc>
                  <a:txBody>
                    <a:bodyPr/>
                    <a:lstStyle/>
                    <a:p>
                      <a:pPr algn="l" fontAlgn="b"/>
                      <a:r>
                        <a:rPr lang="nl-NL" sz="1200" b="0" u="none" strike="noStrike" noProof="0">
                          <a:solidFill>
                            <a:schemeClr val="tx1"/>
                          </a:solidFill>
                          <a:effectLst/>
                        </a:rPr>
                        <a:t>5</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a:solidFill>
                            <a:schemeClr val="tx1"/>
                          </a:solidFill>
                          <a:effectLst/>
                        </a:rPr>
                        <a:t>Lood en anorganische verbindingen</a:t>
                      </a:r>
                    </a:p>
                  </a:txBody>
                  <a:tcPr marL="36000" marR="9525" marT="9525" marB="0" anchor="ctr"/>
                </a:tc>
                <a:tc>
                  <a:txBody>
                    <a:bodyPr/>
                    <a:lstStyle/>
                    <a:p>
                      <a:pPr algn="ctr" fontAlgn="b"/>
                      <a:r>
                        <a:rPr lang="nl-NL" sz="1200" u="none" strike="noStrike" noProof="0">
                          <a:effectLst/>
                        </a:rPr>
                        <a:t>14,4 %</a:t>
                      </a:r>
                    </a:p>
                  </a:txBody>
                  <a:tcPr marL="36000" marR="9525" marT="9525" marB="0" anchor="ctr"/>
                </a:tc>
                <a:extLst>
                  <a:ext uri="{0D108BD9-81ED-4DB2-BD59-A6C34878D82A}">
                    <a16:rowId xmlns:a16="http://schemas.microsoft.com/office/drawing/2014/main" val="370728337"/>
                  </a:ext>
                </a:extLst>
              </a:tr>
              <a:tr h="263950">
                <a:tc>
                  <a:txBody>
                    <a:bodyPr/>
                    <a:lstStyle/>
                    <a:p>
                      <a:pPr algn="l" fontAlgn="b"/>
                      <a:r>
                        <a:rPr lang="nl-NL" sz="1200" b="0" u="none" strike="noStrike" noProof="0">
                          <a:solidFill>
                            <a:schemeClr val="tx1"/>
                          </a:solidFill>
                          <a:effectLst/>
                        </a:rPr>
                        <a:t>6</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a:solidFill>
                            <a:schemeClr val="tx1"/>
                          </a:solidFill>
                          <a:effectLst/>
                        </a:rPr>
                        <a:t>Formaldehyde</a:t>
                      </a:r>
                    </a:p>
                  </a:txBody>
                  <a:tcPr marL="36000" marR="9525" marT="9525" marB="0" anchor="ctr"/>
                </a:tc>
                <a:tc>
                  <a:txBody>
                    <a:bodyPr/>
                    <a:lstStyle/>
                    <a:p>
                      <a:pPr algn="ctr" fontAlgn="b"/>
                      <a:r>
                        <a:rPr lang="nl-NL" sz="1200" u="none" strike="noStrike" noProof="0">
                          <a:effectLst/>
                        </a:rPr>
                        <a:t>8,3 %</a:t>
                      </a:r>
                    </a:p>
                  </a:txBody>
                  <a:tcPr marL="36000" marR="9525" marT="9525" marB="0" anchor="ctr"/>
                </a:tc>
                <a:extLst>
                  <a:ext uri="{0D108BD9-81ED-4DB2-BD59-A6C34878D82A}">
                    <a16:rowId xmlns:a16="http://schemas.microsoft.com/office/drawing/2014/main" val="2675017171"/>
                  </a:ext>
                </a:extLst>
              </a:tr>
              <a:tr h="263950">
                <a:tc>
                  <a:txBody>
                    <a:bodyPr/>
                    <a:lstStyle/>
                    <a:p>
                      <a:pPr algn="l" fontAlgn="b"/>
                      <a:r>
                        <a:rPr lang="nl-NL" sz="1200" b="0" u="none" strike="noStrike" noProof="0">
                          <a:solidFill>
                            <a:schemeClr val="tx1"/>
                          </a:solidFill>
                          <a:effectLst/>
                        </a:rPr>
                        <a:t>7</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noProof="0">
                          <a:solidFill>
                            <a:schemeClr val="tx1"/>
                          </a:solidFill>
                          <a:effectLst/>
                        </a:rPr>
                        <a:t>Asbest</a:t>
                      </a:r>
                    </a:p>
                  </a:txBody>
                  <a:tcPr marL="36000" marR="9525" marT="9525" marB="0" anchor="ctr"/>
                </a:tc>
                <a:tc>
                  <a:txBody>
                    <a:bodyPr/>
                    <a:lstStyle/>
                    <a:p>
                      <a:pPr algn="ctr" fontAlgn="b"/>
                      <a:r>
                        <a:rPr lang="nl-NL" sz="1200" u="none" strike="noStrike" noProof="0">
                          <a:effectLst/>
                        </a:rPr>
                        <a:t>7 %</a:t>
                      </a:r>
                    </a:p>
                  </a:txBody>
                  <a:tcPr marL="36000" marR="9525" marT="9525" marB="0" anchor="ctr"/>
                </a:tc>
                <a:extLst>
                  <a:ext uri="{0D108BD9-81ED-4DB2-BD59-A6C34878D82A}">
                    <a16:rowId xmlns:a16="http://schemas.microsoft.com/office/drawing/2014/main" val="465689558"/>
                  </a:ext>
                </a:extLst>
              </a:tr>
              <a:tr h="263950">
                <a:tc>
                  <a:txBody>
                    <a:bodyPr/>
                    <a:lstStyle/>
                    <a:p>
                      <a:pPr algn="l" fontAlgn="b"/>
                      <a:r>
                        <a:rPr lang="nl-NL" sz="1200" b="0" u="none" strike="noStrike" noProof="0">
                          <a:solidFill>
                            <a:schemeClr val="tx1"/>
                          </a:solidFill>
                          <a:effectLst/>
                        </a:rPr>
                        <a:t>8</a:t>
                      </a:r>
                    </a:p>
                  </a:txBody>
                  <a:tcPr marL="36000" marR="9525" marT="9525" marB="0" anchor="ctr"/>
                </a:tc>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u="none" strike="noStrike" kern="1200" noProof="0" dirty="0">
                          <a:solidFill>
                            <a:schemeClr val="tx1"/>
                          </a:solidFill>
                          <a:effectLst/>
                          <a:latin typeface="+mn-lt"/>
                          <a:ea typeface="+mn-ea"/>
                          <a:cs typeface="+mn-cs"/>
                        </a:rPr>
                        <a:t>Chroom-6</a:t>
                      </a:r>
                    </a:p>
                  </a:txBody>
                  <a:tcPr marL="36000" marR="9525" marT="9525" marB="0" anchor="ctr"/>
                </a:tc>
                <a:tc>
                  <a:txBody>
                    <a:bodyPr/>
                    <a:lstStyle/>
                    <a:p>
                      <a:pPr algn="ctr" fontAlgn="b"/>
                      <a:r>
                        <a:rPr lang="nl-NL" sz="1200" u="none" strike="noStrike" noProof="0" dirty="0">
                          <a:effectLst/>
                        </a:rPr>
                        <a:t>1,2 %</a:t>
                      </a:r>
                    </a:p>
                  </a:txBody>
                  <a:tcPr marL="36000" marR="9525" marT="9525" marB="0" anchor="ctr"/>
                </a:tc>
                <a:extLst>
                  <a:ext uri="{0D108BD9-81ED-4DB2-BD59-A6C34878D82A}">
                    <a16:rowId xmlns:a16="http://schemas.microsoft.com/office/drawing/2014/main" val="3966462523"/>
                  </a:ext>
                </a:extLst>
              </a:tr>
            </a:tbl>
          </a:graphicData>
        </a:graphic>
      </p:graphicFrame>
      <p:sp>
        <p:nvSpPr>
          <p:cNvPr id="2" name="TextBox 1">
            <a:extLst>
              <a:ext uri="{FF2B5EF4-FFF2-40B4-BE49-F238E27FC236}">
                <a16:creationId xmlns:a16="http://schemas.microsoft.com/office/drawing/2014/main" id="{5DE1D9F3-3209-8D2B-3ABF-A6AC425E6599}"/>
              </a:ext>
              <a:ext uri="{C183D7F6-B498-43B3-948B-1728B52AA6E4}">
                <adec:decorative xmlns:adec="http://schemas.microsoft.com/office/drawing/2017/decorative" val="0"/>
              </a:ext>
            </a:extLst>
          </p:cNvPr>
          <p:cNvSpPr txBox="1"/>
          <p:nvPr/>
        </p:nvSpPr>
        <p:spPr>
          <a:xfrm>
            <a:off x="1595134" y="4196536"/>
            <a:ext cx="6495318"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werkenden in de functiecategorie “werkenden in de wegenbouw” in Duitsland, Spanje, Finland, Frankrijk, Hongarije en Ierland.</a:t>
            </a:r>
          </a:p>
        </p:txBody>
      </p:sp>
    </p:spTree>
    <p:extLst>
      <p:ext uri="{BB962C8B-B14F-4D97-AF65-F5344CB8AC3E}">
        <p14:creationId xmlns:p14="http://schemas.microsoft.com/office/powerpoint/2010/main" val="166758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9534E-59FA-775B-9A31-B83936A0A41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C08679-1E51-4786-A874-0E290006415D}"/>
              </a:ext>
            </a:extLst>
          </p:cNvPr>
          <p:cNvSpPr>
            <a:spLocks noGrp="1"/>
          </p:cNvSpPr>
          <p:nvPr>
            <p:ph type="title"/>
          </p:nvPr>
        </p:nvSpPr>
        <p:spPr>
          <a:xfrm>
            <a:off x="449262" y="134938"/>
            <a:ext cx="7797799" cy="366712"/>
          </a:xfrm>
        </p:spPr>
        <p:txBody>
          <a:bodyPr/>
          <a:lstStyle/>
          <a:p>
            <a:r>
              <a:rPr lang="nl-NL" sz="2000"/>
              <a:t>Percentage blootgestelde werkenden per functiecategorie </a:t>
            </a:r>
            <a:r>
              <a:rPr lang="nl-NL" sz="2000" b="0"/>
              <a:t>(2/3)</a:t>
            </a:r>
          </a:p>
        </p:txBody>
      </p:sp>
      <p:sp>
        <p:nvSpPr>
          <p:cNvPr id="9" name="TextBox 8">
            <a:extLst>
              <a:ext uri="{FF2B5EF4-FFF2-40B4-BE49-F238E27FC236}">
                <a16:creationId xmlns:a16="http://schemas.microsoft.com/office/drawing/2014/main" id="{A30A3344-2D26-076C-A52F-0C677C0BA95C}"/>
              </a:ext>
            </a:extLst>
          </p:cNvPr>
          <p:cNvSpPr txBox="1"/>
          <p:nvPr/>
        </p:nvSpPr>
        <p:spPr>
          <a:xfrm>
            <a:off x="1187623" y="691585"/>
            <a:ext cx="6822901" cy="584775"/>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nl-NL" sz="1600">
                <a:solidFill>
                  <a:schemeClr val="tx2"/>
                </a:solidFill>
                <a:effectLst/>
                <a:ea typeface=""/>
                <a:cs typeface="Times New Roman" panose="02020603050405020304" pitchFamily="18" charset="0"/>
              </a:rPr>
              <a:t>De functiecategorieën met het hoogste gemiddelde aantal blootstellingen per werkende (3 of meer risicofactoren voor kanker): </a:t>
            </a:r>
            <a:r>
              <a:rPr lang="nl-NL" sz="1600" b="1">
                <a:solidFill>
                  <a:schemeClr val="tx2"/>
                </a:solidFill>
                <a:effectLst/>
                <a:ea typeface=""/>
                <a:cs typeface="Times New Roman" panose="02020603050405020304" pitchFamily="18" charset="0"/>
              </a:rPr>
              <a:t>Brandweerlieden</a:t>
            </a:r>
          </a:p>
        </p:txBody>
      </p:sp>
      <p:graphicFrame>
        <p:nvGraphicFramePr>
          <p:cNvPr id="8" name="Table 7" descr="Tabel met blootstellingen in de afgelopen werkweek voor brandweerlieden.">
            <a:extLst>
              <a:ext uri="{FF2B5EF4-FFF2-40B4-BE49-F238E27FC236}">
                <a16:creationId xmlns:a16="http://schemas.microsoft.com/office/drawing/2014/main" id="{2248E9E8-76F5-1CED-0569-C34F21AD9ED5}"/>
              </a:ext>
            </a:extLst>
          </p:cNvPr>
          <p:cNvGraphicFramePr>
            <a:graphicFrameLocks noGrp="1"/>
          </p:cNvGraphicFramePr>
          <p:nvPr>
            <p:extLst>
              <p:ext uri="{D42A27DB-BD31-4B8C-83A1-F6EECF244321}">
                <p14:modId xmlns:p14="http://schemas.microsoft.com/office/powerpoint/2010/main" val="910673348"/>
              </p:ext>
            </p:extLst>
          </p:nvPr>
        </p:nvGraphicFramePr>
        <p:xfrm>
          <a:off x="685799" y="1326942"/>
          <a:ext cx="7561263" cy="3185335"/>
        </p:xfrm>
        <a:graphic>
          <a:graphicData uri="http://schemas.openxmlformats.org/drawingml/2006/table">
            <a:tbl>
              <a:tblPr firstRow="1" bandRow="1">
                <a:tableStyleId>{21E4AEA4-8DFA-4A89-87EB-49C32662AFE0}</a:tableStyleId>
              </a:tblPr>
              <a:tblGrid>
                <a:gridCol w="1162879">
                  <a:extLst>
                    <a:ext uri="{9D8B030D-6E8A-4147-A177-3AD203B41FA5}">
                      <a16:colId xmlns:a16="http://schemas.microsoft.com/office/drawing/2014/main" val="1768893906"/>
                    </a:ext>
                  </a:extLst>
                </a:gridCol>
                <a:gridCol w="4462670">
                  <a:extLst>
                    <a:ext uri="{9D8B030D-6E8A-4147-A177-3AD203B41FA5}">
                      <a16:colId xmlns:a16="http://schemas.microsoft.com/office/drawing/2014/main" val="4015145263"/>
                    </a:ext>
                  </a:extLst>
                </a:gridCol>
                <a:gridCol w="1935714">
                  <a:extLst>
                    <a:ext uri="{9D8B030D-6E8A-4147-A177-3AD203B41FA5}">
                      <a16:colId xmlns:a16="http://schemas.microsoft.com/office/drawing/2014/main" val="2075921377"/>
                    </a:ext>
                  </a:extLst>
                </a:gridCol>
              </a:tblGrid>
              <a:tr h="344075">
                <a:tc>
                  <a:txBody>
                    <a:bodyPr/>
                    <a:lstStyle/>
                    <a:p>
                      <a:pPr algn="l" fontAlgn="b"/>
                      <a:r>
                        <a:rPr lang="nl-NL" sz="1100" b="1" i="0" u="none" strike="noStrike" noProof="0" dirty="0">
                          <a:solidFill>
                            <a:schemeClr val="tx1"/>
                          </a:solidFill>
                          <a:effectLst/>
                          <a:latin typeface="+mn-lt"/>
                        </a:rPr>
                        <a:t>Rangschikking</a:t>
                      </a:r>
                    </a:p>
                  </a:txBody>
                  <a:tcPr marL="36000" marR="9525" marT="9525" marB="0" anchor="ctr"/>
                </a:tc>
                <a:tc>
                  <a:txBody>
                    <a:bodyPr/>
                    <a:lstStyle/>
                    <a:p>
                      <a:pPr algn="l" fontAlgn="b"/>
                      <a:r>
                        <a:rPr lang="nl-NL" sz="1100" b="1" i="0" u="none" strike="noStrike" noProof="0">
                          <a:solidFill>
                            <a:schemeClr val="tx1"/>
                          </a:solidFill>
                          <a:effectLst/>
                          <a:latin typeface="+mn-lt"/>
                        </a:rPr>
                        <a:t>Risicofactoren voor kanker</a:t>
                      </a:r>
                    </a:p>
                  </a:txBody>
                  <a:tcPr marL="36000" marR="9525" marT="9525" marB="0" anchor="ctr"/>
                </a:tc>
                <a:tc>
                  <a:txBody>
                    <a:bodyPr/>
                    <a:lstStyle/>
                    <a:p>
                      <a:pPr algn="ctr" fontAlgn="b"/>
                      <a:r>
                        <a:rPr lang="nl-NL" sz="1100" b="1" i="0" u="none" strike="noStrike" noProof="0">
                          <a:solidFill>
                            <a:schemeClr val="tx1"/>
                          </a:solidFill>
                          <a:effectLst/>
                          <a:latin typeface="+mn-lt"/>
                        </a:rPr>
                        <a:t>Percentage blootgestelde brandweerlieden</a:t>
                      </a:r>
                    </a:p>
                  </a:txBody>
                  <a:tcPr marL="36000" marR="9525" marT="9525" marB="0" anchor="ctr"/>
                </a:tc>
                <a:extLst>
                  <a:ext uri="{0D108BD9-81ED-4DB2-BD59-A6C34878D82A}">
                    <a16:rowId xmlns:a16="http://schemas.microsoft.com/office/drawing/2014/main" val="2492327051"/>
                  </a:ext>
                </a:extLst>
              </a:tr>
              <a:tr h="258230">
                <a:tc>
                  <a:txBody>
                    <a:bodyPr/>
                    <a:lstStyle/>
                    <a:p>
                      <a:pPr algn="l" fontAlgn="b"/>
                      <a:r>
                        <a:rPr lang="nl-NL" sz="1100" b="0" i="0" u="none" strike="noStrike" noProof="0">
                          <a:solidFill>
                            <a:schemeClr val="tx1"/>
                          </a:solidFill>
                          <a:effectLst/>
                          <a:latin typeface="+mn-lt"/>
                        </a:rPr>
                        <a:t>1</a:t>
                      </a:r>
                    </a:p>
                  </a:txBody>
                  <a:tcPr marL="36000" marR="9525" marT="9525" marB="0" anchor="ctr"/>
                </a:tc>
                <a:tc>
                  <a:txBody>
                    <a:bodyPr/>
                    <a:lstStyle/>
                    <a:p>
                      <a:pPr algn="l" fontAlgn="b"/>
                      <a:r>
                        <a:rPr lang="nl-NL" sz="1100" u="none" strike="noStrike" noProof="0" dirty="0">
                          <a:solidFill>
                            <a:schemeClr val="tx1"/>
                          </a:solidFill>
                          <a:effectLst/>
                          <a:latin typeface="+mn-lt"/>
                        </a:rPr>
                        <a:t>Ultraviolette zonnestraling (</a:t>
                      </a:r>
                      <a:r>
                        <a:rPr lang="nl-NL" sz="1100" u="none" strike="noStrike" kern="1200" noProof="0" dirty="0">
                          <a:solidFill>
                            <a:schemeClr val="tx1"/>
                          </a:solidFill>
                          <a:effectLst/>
                          <a:latin typeface="+mn-lt"/>
                          <a:ea typeface="+mn-ea"/>
                          <a:cs typeface="+mn-cs"/>
                        </a:rPr>
                        <a:t>inclusief</a:t>
                      </a:r>
                      <a:r>
                        <a:rPr lang="nl-NL" sz="1100" u="none" strike="noStrike" noProof="0" dirty="0">
                          <a:solidFill>
                            <a:schemeClr val="tx1"/>
                          </a:solidFill>
                          <a:effectLst/>
                          <a:latin typeface="+mn-lt"/>
                        </a:rPr>
                        <a:t> blootstelling van de ogen)</a:t>
                      </a:r>
                    </a:p>
                  </a:txBody>
                  <a:tcPr marL="36000" marR="9525" marT="9525" marB="0" anchor="ctr"/>
                </a:tc>
                <a:tc>
                  <a:txBody>
                    <a:bodyPr/>
                    <a:lstStyle/>
                    <a:p>
                      <a:pPr algn="ctr" fontAlgn="b"/>
                      <a:r>
                        <a:rPr lang="nl-NL" sz="1100" u="none" strike="noStrike" noProof="0" dirty="0">
                          <a:solidFill>
                            <a:schemeClr val="tx1"/>
                          </a:solidFill>
                          <a:effectLst/>
                          <a:latin typeface="+mn-lt"/>
                        </a:rPr>
                        <a:t>57,7 %</a:t>
                      </a:r>
                    </a:p>
                  </a:txBody>
                  <a:tcPr marL="36000" marR="9525" marT="9525" marB="0" anchor="ctr"/>
                </a:tc>
                <a:extLst>
                  <a:ext uri="{0D108BD9-81ED-4DB2-BD59-A6C34878D82A}">
                    <a16:rowId xmlns:a16="http://schemas.microsoft.com/office/drawing/2014/main" val="765203683"/>
                  </a:ext>
                </a:extLst>
              </a:tr>
              <a:tr h="258230">
                <a:tc>
                  <a:txBody>
                    <a:bodyPr/>
                    <a:lstStyle/>
                    <a:p>
                      <a:pPr algn="l" fontAlgn="b"/>
                      <a:r>
                        <a:rPr lang="nl-NL" sz="1100" b="0" i="0" u="none" strike="noStrike" noProof="0">
                          <a:solidFill>
                            <a:schemeClr val="tx1"/>
                          </a:solidFill>
                          <a:effectLst/>
                          <a:latin typeface="+mn-lt"/>
                        </a:rPr>
                        <a:t>2</a:t>
                      </a:r>
                    </a:p>
                  </a:txBody>
                  <a:tcPr marL="36000" marR="9525" marT="9525" marB="0" anchor="ctr"/>
                </a:tc>
                <a:tc>
                  <a:txBody>
                    <a:bodyPr/>
                    <a:lstStyle/>
                    <a:p>
                      <a:pPr algn="l" fontAlgn="b"/>
                      <a:r>
                        <a:rPr lang="nl-NL" sz="1100" u="none" strike="noStrike" noProof="0" dirty="0">
                          <a:solidFill>
                            <a:schemeClr val="tx1"/>
                          </a:solidFill>
                          <a:effectLst/>
                          <a:latin typeface="+mn-lt"/>
                        </a:rPr>
                        <a:t>Uitlaatgassen van dieselmotoren</a:t>
                      </a:r>
                    </a:p>
                  </a:txBody>
                  <a:tcPr marL="36000" marR="9525" marT="9525" marB="0" anchor="ctr"/>
                </a:tc>
                <a:tc>
                  <a:txBody>
                    <a:bodyPr/>
                    <a:lstStyle/>
                    <a:p>
                      <a:pPr algn="ctr" fontAlgn="b"/>
                      <a:r>
                        <a:rPr lang="nl-NL" sz="1100" u="none" strike="noStrike" noProof="0">
                          <a:solidFill>
                            <a:schemeClr val="tx1"/>
                          </a:solidFill>
                          <a:effectLst/>
                          <a:latin typeface="+mn-lt"/>
                        </a:rPr>
                        <a:t>51,8 %</a:t>
                      </a:r>
                    </a:p>
                  </a:txBody>
                  <a:tcPr marL="36000" marR="9525" marT="9525" marB="0" anchor="ctr"/>
                </a:tc>
                <a:extLst>
                  <a:ext uri="{0D108BD9-81ED-4DB2-BD59-A6C34878D82A}">
                    <a16:rowId xmlns:a16="http://schemas.microsoft.com/office/drawing/2014/main" val="2154118440"/>
                  </a:ext>
                </a:extLst>
              </a:tr>
              <a:tr h="258230">
                <a:tc>
                  <a:txBody>
                    <a:bodyPr/>
                    <a:lstStyle/>
                    <a:p>
                      <a:pPr algn="l" fontAlgn="b"/>
                      <a:r>
                        <a:rPr lang="nl-NL" sz="1100" b="0" i="0" u="none" strike="noStrike" noProof="0">
                          <a:solidFill>
                            <a:schemeClr val="tx1"/>
                          </a:solidFill>
                          <a:effectLst/>
                          <a:latin typeface="+mn-lt"/>
                        </a:rPr>
                        <a:t>3</a:t>
                      </a:r>
                    </a:p>
                  </a:txBody>
                  <a:tcPr marL="36000" marR="9525" marT="9525" marB="0" anchor="ctr"/>
                </a:tc>
                <a:tc>
                  <a:txBody>
                    <a:bodyPr/>
                    <a:lstStyle/>
                    <a:p>
                      <a:pPr algn="l" fontAlgn="b"/>
                      <a:r>
                        <a:rPr lang="nl-NL" sz="1100" u="none" strike="noStrike" noProof="0" dirty="0">
                          <a:solidFill>
                            <a:schemeClr val="tx1"/>
                          </a:solidFill>
                          <a:effectLst/>
                          <a:latin typeface="+mn-lt"/>
                        </a:rPr>
                        <a:t>Benzeen</a:t>
                      </a:r>
                    </a:p>
                  </a:txBody>
                  <a:tcPr marL="36000" marR="9525" marT="9525" marB="0" anchor="ctr"/>
                </a:tc>
                <a:tc>
                  <a:txBody>
                    <a:bodyPr/>
                    <a:lstStyle/>
                    <a:p>
                      <a:pPr algn="ctr" fontAlgn="b"/>
                      <a:r>
                        <a:rPr lang="nl-NL" sz="1100" u="none" strike="noStrike" noProof="0">
                          <a:solidFill>
                            <a:schemeClr val="tx1"/>
                          </a:solidFill>
                          <a:effectLst/>
                          <a:latin typeface="+mn-lt"/>
                        </a:rPr>
                        <a:t>51,3 %</a:t>
                      </a:r>
                    </a:p>
                  </a:txBody>
                  <a:tcPr marL="36000" marR="9525" marT="9525" marB="0" anchor="ctr"/>
                </a:tc>
                <a:extLst>
                  <a:ext uri="{0D108BD9-81ED-4DB2-BD59-A6C34878D82A}">
                    <a16:rowId xmlns:a16="http://schemas.microsoft.com/office/drawing/2014/main" val="399796076"/>
                  </a:ext>
                </a:extLst>
              </a:tr>
              <a:tr h="258230">
                <a:tc>
                  <a:txBody>
                    <a:bodyPr/>
                    <a:lstStyle/>
                    <a:p>
                      <a:pPr algn="l" fontAlgn="b"/>
                      <a:r>
                        <a:rPr lang="nl-NL" sz="1100" b="0" i="0" u="none" strike="noStrike" noProof="0">
                          <a:solidFill>
                            <a:schemeClr val="tx1"/>
                          </a:solidFill>
                          <a:effectLst/>
                          <a:latin typeface="+mn-lt"/>
                        </a:rPr>
                        <a:t>4</a:t>
                      </a:r>
                    </a:p>
                  </a:txBody>
                  <a:tcPr marL="36000" marR="9525" marT="9525" marB="0" anchor="ctr"/>
                </a:tc>
                <a:tc>
                  <a:txBody>
                    <a:bodyPr/>
                    <a:lstStyle/>
                    <a:p>
                      <a:pPr algn="l" fontAlgn="b"/>
                      <a:r>
                        <a:rPr lang="nl-NL" sz="1100" u="none" strike="noStrike" noProof="0">
                          <a:solidFill>
                            <a:schemeClr val="tx1"/>
                          </a:solidFill>
                          <a:effectLst/>
                          <a:latin typeface="+mn-lt"/>
                        </a:rPr>
                        <a:t>Buta-1,3-dieen</a:t>
                      </a:r>
                    </a:p>
                  </a:txBody>
                  <a:tcPr marL="36000" marR="9525" marT="9525" marB="0" anchor="ctr"/>
                </a:tc>
                <a:tc>
                  <a:txBody>
                    <a:bodyPr/>
                    <a:lstStyle/>
                    <a:p>
                      <a:pPr algn="ctr" fontAlgn="b"/>
                      <a:r>
                        <a:rPr lang="nl-NL" sz="1100" u="none" strike="noStrike" noProof="0">
                          <a:solidFill>
                            <a:schemeClr val="tx1"/>
                          </a:solidFill>
                          <a:effectLst/>
                          <a:latin typeface="+mn-lt"/>
                        </a:rPr>
                        <a:t>45,7 %</a:t>
                      </a:r>
                    </a:p>
                  </a:txBody>
                  <a:tcPr marL="36000" marR="9525" marT="9525" marB="0" anchor="ctr"/>
                </a:tc>
                <a:extLst>
                  <a:ext uri="{0D108BD9-81ED-4DB2-BD59-A6C34878D82A}">
                    <a16:rowId xmlns:a16="http://schemas.microsoft.com/office/drawing/2014/main" val="2511400957"/>
                  </a:ext>
                </a:extLst>
              </a:tr>
              <a:tr h="258230">
                <a:tc>
                  <a:txBody>
                    <a:bodyPr/>
                    <a:lstStyle/>
                    <a:p>
                      <a:pPr algn="l" fontAlgn="b"/>
                      <a:r>
                        <a:rPr lang="nl-NL" sz="1100" b="0" i="0" u="none" strike="noStrike" noProof="0">
                          <a:solidFill>
                            <a:schemeClr val="tx1"/>
                          </a:solidFill>
                          <a:effectLst/>
                          <a:latin typeface="+mn-lt"/>
                        </a:rPr>
                        <a:t>5</a:t>
                      </a:r>
                    </a:p>
                  </a:txBody>
                  <a:tcPr marL="36000" marR="9525" marT="9525" marB="0" anchor="ctr"/>
                </a:tc>
                <a:tc>
                  <a:txBody>
                    <a:bodyPr/>
                    <a:lstStyle/>
                    <a:p>
                      <a:pPr algn="l" fontAlgn="b"/>
                      <a:r>
                        <a:rPr lang="nl-NL" sz="1100" u="none" strike="noStrike" noProof="0">
                          <a:solidFill>
                            <a:schemeClr val="tx1"/>
                          </a:solidFill>
                          <a:effectLst/>
                          <a:latin typeface="+mn-lt"/>
                        </a:rPr>
                        <a:t>Formaldehyde</a:t>
                      </a:r>
                    </a:p>
                  </a:txBody>
                  <a:tcPr marL="36000" marR="9525" marT="9525" marB="0" anchor="ctr"/>
                </a:tc>
                <a:tc>
                  <a:txBody>
                    <a:bodyPr/>
                    <a:lstStyle/>
                    <a:p>
                      <a:pPr algn="ctr" fontAlgn="b"/>
                      <a:r>
                        <a:rPr lang="nl-NL" sz="1100" u="none" strike="noStrike" noProof="0">
                          <a:solidFill>
                            <a:schemeClr val="tx1"/>
                          </a:solidFill>
                          <a:effectLst/>
                          <a:latin typeface="+mn-lt"/>
                        </a:rPr>
                        <a:t>45,2 %</a:t>
                      </a:r>
                    </a:p>
                  </a:txBody>
                  <a:tcPr marL="36000" marR="9525" marT="9525" marB="0" anchor="ctr"/>
                </a:tc>
                <a:extLst>
                  <a:ext uri="{0D108BD9-81ED-4DB2-BD59-A6C34878D82A}">
                    <a16:rowId xmlns:a16="http://schemas.microsoft.com/office/drawing/2014/main" val="370728337"/>
                  </a:ext>
                </a:extLst>
              </a:tr>
              <a:tr h="258230">
                <a:tc>
                  <a:txBody>
                    <a:bodyPr/>
                    <a:lstStyle/>
                    <a:p>
                      <a:pPr algn="l" fontAlgn="b"/>
                      <a:r>
                        <a:rPr lang="nl-NL" sz="1100" b="0" i="0" u="none" strike="noStrike" noProof="0">
                          <a:solidFill>
                            <a:schemeClr val="tx1"/>
                          </a:solidFill>
                          <a:effectLst/>
                          <a:latin typeface="+mn-lt"/>
                        </a:rPr>
                        <a:t>6</a:t>
                      </a:r>
                    </a:p>
                  </a:txBody>
                  <a:tcPr marL="36000" marR="9525" marT="9525" marB="0" anchor="ctr"/>
                </a:tc>
                <a:tc>
                  <a:txBody>
                    <a:bodyPr/>
                    <a:lstStyle/>
                    <a:p>
                      <a:pPr algn="l" fontAlgn="b"/>
                      <a:r>
                        <a:rPr lang="nl-NL" sz="1100" u="none" strike="noStrike" kern="1200" noProof="0" dirty="0">
                          <a:solidFill>
                            <a:schemeClr val="tx1"/>
                          </a:solidFill>
                          <a:effectLst/>
                          <a:latin typeface="+mn-lt"/>
                          <a:ea typeface="+mn-ea"/>
                          <a:cs typeface="+mn-cs"/>
                        </a:rPr>
                        <a:t>Chroom-6</a:t>
                      </a:r>
                    </a:p>
                  </a:txBody>
                  <a:tcPr marL="36000" marR="9525" marT="9525" marB="0" anchor="ctr"/>
                </a:tc>
                <a:tc>
                  <a:txBody>
                    <a:bodyPr/>
                    <a:lstStyle/>
                    <a:p>
                      <a:pPr algn="ctr" fontAlgn="b"/>
                      <a:r>
                        <a:rPr lang="nl-NL" sz="11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2675017171"/>
                  </a:ext>
                </a:extLst>
              </a:tr>
              <a:tr h="258230">
                <a:tc>
                  <a:txBody>
                    <a:bodyPr/>
                    <a:lstStyle/>
                    <a:p>
                      <a:pPr algn="l" fontAlgn="b"/>
                      <a:r>
                        <a:rPr lang="nl-NL" sz="1100" b="0" i="0" u="none" strike="noStrike" noProof="0">
                          <a:solidFill>
                            <a:schemeClr val="tx1"/>
                          </a:solidFill>
                          <a:effectLst/>
                          <a:latin typeface="+mn-lt"/>
                        </a:rPr>
                        <a:t>7</a:t>
                      </a:r>
                    </a:p>
                  </a:txBody>
                  <a:tcPr marL="36000" marR="9525" marT="9525" marB="0" anchor="ctr"/>
                </a:tc>
                <a:tc>
                  <a:txBody>
                    <a:bodyPr/>
                    <a:lstStyle/>
                    <a:p>
                      <a:pPr algn="l" fontAlgn="b"/>
                      <a:r>
                        <a:rPr lang="nl-NL" sz="1100" u="none" strike="noStrike" noProof="0">
                          <a:solidFill>
                            <a:schemeClr val="tx1"/>
                          </a:solidFill>
                          <a:effectLst/>
                          <a:latin typeface="+mn-lt"/>
                        </a:rPr>
                        <a:t>Lood en anorganische verbindingen</a:t>
                      </a:r>
                    </a:p>
                  </a:txBody>
                  <a:tcPr marL="36000" marR="9525" marT="9525" marB="0" anchor="ctr"/>
                </a:tc>
                <a:tc>
                  <a:txBody>
                    <a:bodyPr/>
                    <a:lstStyle/>
                    <a:p>
                      <a:pPr algn="ctr" fontAlgn="b"/>
                      <a:r>
                        <a:rPr lang="nl-NL" sz="1100" u="none" strike="noStrike" noProof="0">
                          <a:solidFill>
                            <a:schemeClr val="tx1"/>
                          </a:solidFill>
                          <a:effectLst/>
                          <a:latin typeface="+mn-lt"/>
                        </a:rPr>
                        <a:t>27,8 %</a:t>
                      </a:r>
                    </a:p>
                  </a:txBody>
                  <a:tcPr marL="36000" marR="9525" marT="9525" marB="0" anchor="ctr"/>
                </a:tc>
                <a:extLst>
                  <a:ext uri="{0D108BD9-81ED-4DB2-BD59-A6C34878D82A}">
                    <a16:rowId xmlns:a16="http://schemas.microsoft.com/office/drawing/2014/main" val="465689558"/>
                  </a:ext>
                </a:extLst>
              </a:tr>
              <a:tr h="258230">
                <a:tc>
                  <a:txBody>
                    <a:bodyPr/>
                    <a:lstStyle/>
                    <a:p>
                      <a:pPr algn="l" fontAlgn="b"/>
                      <a:r>
                        <a:rPr lang="nl-NL" sz="1100" b="0" i="0" u="none" strike="noStrike" noProof="0">
                          <a:solidFill>
                            <a:schemeClr val="tx1"/>
                          </a:solidFill>
                          <a:effectLst/>
                          <a:latin typeface="+mn-lt"/>
                        </a:rPr>
                        <a:t>8</a:t>
                      </a:r>
                    </a:p>
                  </a:txBody>
                  <a:tcPr marL="36000" marR="9525" marT="9525" marB="0" anchor="ctr"/>
                </a:tc>
                <a:tc>
                  <a:txBody>
                    <a:bodyPr/>
                    <a:lstStyle/>
                    <a:p>
                      <a:pPr algn="l" fontAlgn="b"/>
                      <a:r>
                        <a:rPr lang="nl-NL" sz="1100" u="none" strike="noStrike" noProof="0">
                          <a:solidFill>
                            <a:schemeClr val="tx1"/>
                          </a:solidFill>
                          <a:effectLst/>
                          <a:latin typeface="+mn-lt"/>
                        </a:rPr>
                        <a:t>Asbest</a:t>
                      </a:r>
                    </a:p>
                  </a:txBody>
                  <a:tcPr marL="36000" marR="9525" marT="9525" marB="0" anchor="ctr"/>
                </a:tc>
                <a:tc>
                  <a:txBody>
                    <a:bodyPr/>
                    <a:lstStyle/>
                    <a:p>
                      <a:pPr algn="ctr" fontAlgn="b"/>
                      <a:r>
                        <a:rPr lang="nl-NL" sz="1100" u="none" strike="noStrike" noProof="0">
                          <a:solidFill>
                            <a:schemeClr val="tx1"/>
                          </a:solidFill>
                          <a:effectLst/>
                          <a:latin typeface="+mn-lt"/>
                        </a:rPr>
                        <a:t>22,6 %</a:t>
                      </a:r>
                    </a:p>
                  </a:txBody>
                  <a:tcPr marL="36000" marR="9525" marT="9525" marB="0" anchor="ctr"/>
                </a:tc>
                <a:extLst>
                  <a:ext uri="{0D108BD9-81ED-4DB2-BD59-A6C34878D82A}">
                    <a16:rowId xmlns:a16="http://schemas.microsoft.com/office/drawing/2014/main" val="3966462523"/>
                  </a:ext>
                </a:extLst>
              </a:tr>
              <a:tr h="258230">
                <a:tc>
                  <a:txBody>
                    <a:bodyPr/>
                    <a:lstStyle/>
                    <a:p>
                      <a:pPr algn="l" fontAlgn="b"/>
                      <a:r>
                        <a:rPr lang="nl-NL" sz="1100" b="0" i="0" u="none" strike="noStrike" noProof="0">
                          <a:solidFill>
                            <a:schemeClr val="tx1"/>
                          </a:solidFill>
                          <a:effectLst/>
                          <a:latin typeface="+mn-lt"/>
                        </a:rPr>
                        <a:t>9</a:t>
                      </a:r>
                    </a:p>
                  </a:txBody>
                  <a:tcPr marL="36000" marR="9525" marT="9525" marB="0" anchor="ctr"/>
                </a:tc>
                <a:tc>
                  <a:txBody>
                    <a:bodyPr/>
                    <a:lstStyle/>
                    <a:p>
                      <a:pPr algn="l" fontAlgn="b"/>
                      <a:r>
                        <a:rPr lang="nl-NL" sz="1100" u="none" strike="noStrike" noProof="0">
                          <a:solidFill>
                            <a:schemeClr val="tx1"/>
                          </a:solidFill>
                          <a:effectLst/>
                          <a:latin typeface="+mn-lt"/>
                        </a:rPr>
                        <a:t>Respirabel kristallijn silica</a:t>
                      </a:r>
                    </a:p>
                  </a:txBody>
                  <a:tcPr marL="36000" marR="9525" marT="9525" marB="0" anchor="ctr"/>
                </a:tc>
                <a:tc>
                  <a:txBody>
                    <a:bodyPr/>
                    <a:lstStyle/>
                    <a:p>
                      <a:pPr algn="ctr" fontAlgn="b"/>
                      <a:r>
                        <a:rPr lang="nl-NL" sz="1100" u="none" strike="noStrike" noProof="0">
                          <a:solidFill>
                            <a:schemeClr val="tx1"/>
                          </a:solidFill>
                          <a:effectLst/>
                          <a:latin typeface="+mn-lt"/>
                        </a:rPr>
                        <a:t>5,0 %</a:t>
                      </a:r>
                    </a:p>
                  </a:txBody>
                  <a:tcPr marL="36000" marR="9525" marT="9525" marB="0" anchor="ctr"/>
                </a:tc>
                <a:extLst>
                  <a:ext uri="{0D108BD9-81ED-4DB2-BD59-A6C34878D82A}">
                    <a16:rowId xmlns:a16="http://schemas.microsoft.com/office/drawing/2014/main" val="1317775421"/>
                  </a:ext>
                </a:extLst>
              </a:tr>
              <a:tr h="258230">
                <a:tc>
                  <a:txBody>
                    <a:bodyPr/>
                    <a:lstStyle/>
                    <a:p>
                      <a:pPr marL="0" algn="l" defTabSz="342900" rtl="0" eaLnBrk="1" fontAlgn="b" latinLnBrk="0" hangingPunct="1"/>
                      <a:r>
                        <a:rPr lang="nl-NL" sz="1100" u="none" strike="noStrike" noProof="0">
                          <a:solidFill>
                            <a:schemeClr val="tx1"/>
                          </a:solidFill>
                          <a:effectLst/>
                          <a:latin typeface="+mn-lt"/>
                          <a:ea typeface="+mn-lt"/>
                          <a:cs typeface="+mn-cs"/>
                        </a:rPr>
                        <a:t>10</a:t>
                      </a:r>
                    </a:p>
                  </a:txBody>
                  <a:tcPr marL="36000" marR="9525" marT="9525" marB="0" anchor="ctr"/>
                </a:tc>
                <a:tc>
                  <a:txBody>
                    <a:bodyPr/>
                    <a:lstStyle/>
                    <a:p>
                      <a:pPr marL="0" algn="l" defTabSz="342900" rtl="0" eaLnBrk="1" fontAlgn="b" latinLnBrk="0" hangingPunct="1"/>
                      <a:r>
                        <a:rPr lang="nl-NL" sz="1100" u="none" strike="noStrike" noProof="0" dirty="0">
                          <a:solidFill>
                            <a:schemeClr val="tx1"/>
                          </a:solidFill>
                          <a:effectLst/>
                          <a:latin typeface="+mn-lt"/>
                          <a:ea typeface="+mn-lt"/>
                          <a:cs typeface="+mn-cs"/>
                        </a:rPr>
                        <a:t>Houtstof</a:t>
                      </a:r>
                    </a:p>
                  </a:txBody>
                  <a:tcPr marL="36000" marR="9525" marT="9525" marB="0" anchor="ctr"/>
                </a:tc>
                <a:tc>
                  <a:txBody>
                    <a:bodyPr/>
                    <a:lstStyle/>
                    <a:p>
                      <a:pPr marL="0" algn="ctr" defTabSz="342900" rtl="0" eaLnBrk="1" fontAlgn="b" latinLnBrk="0" hangingPunct="1"/>
                      <a:r>
                        <a:rPr lang="nl-NL" sz="1100" u="none" strike="noStrike" noProof="0">
                          <a:solidFill>
                            <a:schemeClr val="tx1"/>
                          </a:solidFill>
                          <a:effectLst/>
                          <a:latin typeface="+mn-lt"/>
                          <a:ea typeface="+mn-lt"/>
                          <a:cs typeface="+mn-cs"/>
                        </a:rPr>
                        <a:t>4,6 %</a:t>
                      </a:r>
                    </a:p>
                  </a:txBody>
                  <a:tcPr marL="36000" marR="9525" marT="9525" marB="0" anchor="ctr"/>
                </a:tc>
                <a:extLst>
                  <a:ext uri="{0D108BD9-81ED-4DB2-BD59-A6C34878D82A}">
                    <a16:rowId xmlns:a16="http://schemas.microsoft.com/office/drawing/2014/main" val="172912151"/>
                  </a:ext>
                </a:extLst>
              </a:tr>
              <a:tr h="258230">
                <a:tc>
                  <a:txBody>
                    <a:bodyPr/>
                    <a:lstStyle/>
                    <a:p>
                      <a:pPr algn="l" fontAlgn="b"/>
                      <a:r>
                        <a:rPr lang="nl-NL" sz="1100" u="none" strike="noStrike" noProof="0">
                          <a:solidFill>
                            <a:schemeClr val="tx1"/>
                          </a:solidFill>
                          <a:effectLst/>
                          <a:latin typeface="+mn-lt"/>
                          <a:ea typeface="+mn-lt"/>
                          <a:cs typeface="+mn-cs"/>
                        </a:rPr>
                        <a:t>11</a:t>
                      </a:r>
                    </a:p>
                  </a:txBody>
                  <a:tcPr marL="36000" marR="9525" marT="9525" marB="0" anchor="ctr"/>
                </a:tc>
                <a:tc>
                  <a:txBody>
                    <a:bodyPr/>
                    <a:lstStyle/>
                    <a:p>
                      <a:pPr algn="l" fontAlgn="b"/>
                      <a:r>
                        <a:rPr lang="nl-NL" sz="1100" u="none" strike="noStrike" noProof="0" dirty="0">
                          <a:solidFill>
                            <a:schemeClr val="tx1"/>
                          </a:solidFill>
                          <a:effectLst/>
                          <a:latin typeface="+mn-lt"/>
                          <a:ea typeface="+mn-lt"/>
                          <a:cs typeface="+mn-cs"/>
                        </a:rPr>
                        <a:t>Minerale oliën (als nevels)</a:t>
                      </a:r>
                    </a:p>
                  </a:txBody>
                  <a:tcPr marL="36000" marR="9525" marT="9525" marB="0" anchor="ctr"/>
                </a:tc>
                <a:tc>
                  <a:txBody>
                    <a:bodyPr/>
                    <a:lstStyle/>
                    <a:p>
                      <a:pPr algn="ctr" fontAlgn="b"/>
                      <a:r>
                        <a:rPr lang="nl-NL" sz="1100" u="none" strike="noStrike" noProof="0" dirty="0">
                          <a:solidFill>
                            <a:schemeClr val="tx1"/>
                          </a:solidFill>
                          <a:effectLst/>
                          <a:latin typeface="+mn-lt"/>
                          <a:ea typeface="+mn-lt"/>
                          <a:cs typeface="+mn-cs"/>
                        </a:rPr>
                        <a:t>2,0 %</a:t>
                      </a:r>
                    </a:p>
                  </a:txBody>
                  <a:tcPr marL="36000" marR="9525" marT="9525" marB="0" anchor="ctr"/>
                </a:tc>
                <a:extLst>
                  <a:ext uri="{0D108BD9-81ED-4DB2-BD59-A6C34878D82A}">
                    <a16:rowId xmlns:a16="http://schemas.microsoft.com/office/drawing/2014/main" val="3112410929"/>
                  </a:ext>
                </a:extLst>
              </a:tr>
            </a:tbl>
          </a:graphicData>
        </a:graphic>
      </p:graphicFrame>
      <p:sp>
        <p:nvSpPr>
          <p:cNvPr id="2" name="TextBox 1">
            <a:extLst>
              <a:ext uri="{FF2B5EF4-FFF2-40B4-BE49-F238E27FC236}">
                <a16:creationId xmlns:a16="http://schemas.microsoft.com/office/drawing/2014/main" id="{33838D59-37A5-94C2-F0CB-E7E457ECF445}"/>
              </a:ext>
              <a:ext uri="{C183D7F6-B498-43B3-948B-1728B52AA6E4}">
                <adec:decorative xmlns:adec="http://schemas.microsoft.com/office/drawing/2017/decorative" val="0"/>
              </a:ext>
            </a:extLst>
          </p:cNvPr>
          <p:cNvSpPr txBox="1"/>
          <p:nvPr/>
        </p:nvSpPr>
        <p:spPr>
          <a:xfrm>
            <a:off x="1505609" y="4575823"/>
            <a:ext cx="5596757"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werkenden in de functiecategorie “brandweerlieden” in Duitsland, Spanje, Finland, Frankrijk, Hongarije en Ierland.</a:t>
            </a:r>
          </a:p>
        </p:txBody>
      </p:sp>
    </p:spTree>
    <p:extLst>
      <p:ext uri="{BB962C8B-B14F-4D97-AF65-F5344CB8AC3E}">
        <p14:creationId xmlns:p14="http://schemas.microsoft.com/office/powerpoint/2010/main" val="36074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E6BF7-F08A-F94C-7C79-5DF721310A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30C0469-3352-BB34-48E1-1B23DC6A94AF}"/>
              </a:ext>
            </a:extLst>
          </p:cNvPr>
          <p:cNvSpPr>
            <a:spLocks noGrp="1"/>
          </p:cNvSpPr>
          <p:nvPr>
            <p:ph type="title"/>
          </p:nvPr>
        </p:nvSpPr>
        <p:spPr>
          <a:xfrm>
            <a:off x="449262" y="134938"/>
            <a:ext cx="7797799" cy="366712"/>
          </a:xfrm>
        </p:spPr>
        <p:txBody>
          <a:bodyPr/>
          <a:lstStyle/>
          <a:p>
            <a:r>
              <a:rPr lang="nl-NL" sz="2000"/>
              <a:t>Percentage blootgestelde werkenden per functiecategorie </a:t>
            </a:r>
            <a:r>
              <a:rPr lang="nl-NL" sz="2000" b="0"/>
              <a:t>(3/3)</a:t>
            </a:r>
          </a:p>
        </p:txBody>
      </p:sp>
      <p:sp>
        <p:nvSpPr>
          <p:cNvPr id="9" name="TextBox 8">
            <a:extLst>
              <a:ext uri="{FF2B5EF4-FFF2-40B4-BE49-F238E27FC236}">
                <a16:creationId xmlns:a16="http://schemas.microsoft.com/office/drawing/2014/main" id="{524E86A7-33FE-8E0B-C6CD-1D4405750111}"/>
              </a:ext>
            </a:extLst>
          </p:cNvPr>
          <p:cNvSpPr txBox="1"/>
          <p:nvPr/>
        </p:nvSpPr>
        <p:spPr>
          <a:xfrm>
            <a:off x="315310" y="794996"/>
            <a:ext cx="8071945" cy="584775"/>
          </a:xfrm>
          <a:prstGeom prst="rect">
            <a:avLst/>
          </a:prstGeom>
          <a:noFill/>
        </p:spPr>
        <p:txBody>
          <a:bodyPr wrap="square" rtlCol="0" anchor="ctr">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nl-NL" sz="1600" dirty="0">
                <a:solidFill>
                  <a:schemeClr val="tx2"/>
                </a:solidFill>
                <a:effectLst/>
                <a:ea typeface=""/>
                <a:cs typeface="Times New Roman" panose="02020603050405020304" pitchFamily="18" charset="0"/>
              </a:rPr>
              <a:t>De functiecategorieën met het hoogste gemiddelde aantal blootstellingen per werkende (3 of meer risicofactoren voor kanker</a:t>
            </a:r>
            <a:r>
              <a:rPr lang="nl-NL" sz="1600">
                <a:solidFill>
                  <a:schemeClr val="tx2"/>
                </a:solidFill>
                <a:effectLst/>
                <a:ea typeface=""/>
                <a:cs typeface="Times New Roman" panose="02020603050405020304" pitchFamily="18" charset="0"/>
              </a:rPr>
              <a:t>): </a:t>
            </a:r>
            <a:r>
              <a:rPr lang="nl-NL" sz="1600" b="1">
                <a:solidFill>
                  <a:schemeClr val="tx2"/>
                </a:solidFill>
                <a:effectLst/>
                <a:ea typeface=""/>
                <a:cs typeface="Times New Roman" panose="02020603050405020304" pitchFamily="18" charset="0"/>
              </a:rPr>
              <a:t>Werkenden </a:t>
            </a:r>
            <a:r>
              <a:rPr lang="nl-NL" sz="1600" b="1" dirty="0">
                <a:solidFill>
                  <a:schemeClr val="tx2"/>
                </a:solidFill>
                <a:effectLst/>
                <a:ea typeface=""/>
                <a:cs typeface="Times New Roman" panose="02020603050405020304" pitchFamily="18" charset="0"/>
              </a:rPr>
              <a:t>in mijnen/steengroeven</a:t>
            </a:r>
          </a:p>
        </p:txBody>
      </p:sp>
      <p:graphicFrame>
        <p:nvGraphicFramePr>
          <p:cNvPr id="11" name="Table 10" descr="Tabel met blootstellingen in de afgelopen werkweek voor werkenden in de mijnen en steengroeven.">
            <a:extLst>
              <a:ext uri="{FF2B5EF4-FFF2-40B4-BE49-F238E27FC236}">
                <a16:creationId xmlns:a16="http://schemas.microsoft.com/office/drawing/2014/main" id="{9837953F-2776-190F-7F32-6288EC736780}"/>
              </a:ext>
            </a:extLst>
          </p:cNvPr>
          <p:cNvGraphicFramePr>
            <a:graphicFrameLocks noGrp="1"/>
          </p:cNvGraphicFramePr>
          <p:nvPr>
            <p:extLst>
              <p:ext uri="{D42A27DB-BD31-4B8C-83A1-F6EECF244321}">
                <p14:modId xmlns:p14="http://schemas.microsoft.com/office/powerpoint/2010/main" val="2370952070"/>
              </p:ext>
            </p:extLst>
          </p:nvPr>
        </p:nvGraphicFramePr>
        <p:xfrm>
          <a:off x="685799" y="1379771"/>
          <a:ext cx="7561263" cy="3033378"/>
        </p:xfrm>
        <a:graphic>
          <a:graphicData uri="http://schemas.openxmlformats.org/drawingml/2006/table">
            <a:tbl>
              <a:tblPr firstRow="1" bandRow="1">
                <a:tableStyleId>{00A15C55-8517-42AA-B614-E9B94910E393}</a:tableStyleId>
              </a:tblPr>
              <a:tblGrid>
                <a:gridCol w="1152940">
                  <a:extLst>
                    <a:ext uri="{9D8B030D-6E8A-4147-A177-3AD203B41FA5}">
                      <a16:colId xmlns:a16="http://schemas.microsoft.com/office/drawing/2014/main" val="1768893906"/>
                    </a:ext>
                  </a:extLst>
                </a:gridCol>
                <a:gridCol w="3289852">
                  <a:extLst>
                    <a:ext uri="{9D8B030D-6E8A-4147-A177-3AD203B41FA5}">
                      <a16:colId xmlns:a16="http://schemas.microsoft.com/office/drawing/2014/main" val="4015145263"/>
                    </a:ext>
                  </a:extLst>
                </a:gridCol>
                <a:gridCol w="3118471">
                  <a:extLst>
                    <a:ext uri="{9D8B030D-6E8A-4147-A177-3AD203B41FA5}">
                      <a16:colId xmlns:a16="http://schemas.microsoft.com/office/drawing/2014/main" val="2075921377"/>
                    </a:ext>
                  </a:extLst>
                </a:gridCol>
              </a:tblGrid>
              <a:tr h="397733">
                <a:tc>
                  <a:txBody>
                    <a:bodyPr/>
                    <a:lstStyle/>
                    <a:p>
                      <a:pPr algn="l" fontAlgn="b"/>
                      <a:r>
                        <a:rPr lang="nl-NL" sz="1200" b="1" u="none" strike="noStrike" noProof="0">
                          <a:solidFill>
                            <a:schemeClr val="tx1"/>
                          </a:solidFill>
                          <a:effectLst/>
                        </a:rPr>
                        <a:t>Rangschikking</a:t>
                      </a:r>
                    </a:p>
                  </a:txBody>
                  <a:tcPr marL="36000" marR="9525" marT="9525" marB="0" anchor="ctr"/>
                </a:tc>
                <a:tc>
                  <a:txBody>
                    <a:bodyPr/>
                    <a:lstStyle/>
                    <a:p>
                      <a:pPr algn="l" fontAlgn="b"/>
                      <a:r>
                        <a:rPr lang="nl-NL" sz="1200" b="1" u="none" strike="noStrike" noProof="0">
                          <a:solidFill>
                            <a:schemeClr val="tx1"/>
                          </a:solidFill>
                          <a:effectLst/>
                        </a:rPr>
                        <a:t>Risicofactoren voor kanker</a:t>
                      </a:r>
                    </a:p>
                  </a:txBody>
                  <a:tcPr marL="36000" marR="9525" marT="9525" marB="0" anchor="ctr"/>
                </a:tc>
                <a:tc>
                  <a:txBody>
                    <a:bodyPr/>
                    <a:lstStyle/>
                    <a:p>
                      <a:pPr algn="ctr" fontAlgn="b"/>
                      <a:r>
                        <a:rPr lang="nl-NL" sz="1200" b="1" u="none" strike="noStrike" noProof="0">
                          <a:solidFill>
                            <a:schemeClr val="tx1"/>
                          </a:solidFill>
                          <a:effectLst/>
                        </a:rPr>
                        <a:t>Percentage blootgestelde werkenden in mijnen/steengroeven</a:t>
                      </a:r>
                    </a:p>
                  </a:txBody>
                  <a:tcPr marL="36000" marR="9525" marT="9525" marB="0" anchor="ctr"/>
                </a:tc>
                <a:extLst>
                  <a:ext uri="{0D108BD9-81ED-4DB2-BD59-A6C34878D82A}">
                    <a16:rowId xmlns:a16="http://schemas.microsoft.com/office/drawing/2014/main" val="2492327051"/>
                  </a:ext>
                </a:extLst>
              </a:tr>
              <a:tr h="279739">
                <a:tc>
                  <a:txBody>
                    <a:bodyPr/>
                    <a:lstStyle/>
                    <a:p>
                      <a:pPr algn="l" fontAlgn="b"/>
                      <a:r>
                        <a:rPr lang="nl-NL" sz="1200" b="0" u="none" strike="noStrike" noProof="0">
                          <a:solidFill>
                            <a:schemeClr val="tx1"/>
                          </a:solidFill>
                          <a:effectLst/>
                        </a:rPr>
                        <a:t>1</a:t>
                      </a:r>
                    </a:p>
                  </a:txBody>
                  <a:tcPr marL="36000" marR="9525" marT="9525" marB="0" anchor="ctr"/>
                </a:tc>
                <a:tc>
                  <a:txBody>
                    <a:bodyPr/>
                    <a:lstStyle/>
                    <a:p>
                      <a:pPr algn="l" fontAlgn="b"/>
                      <a:r>
                        <a:rPr lang="nl-NL" sz="1200" u="none" strike="noStrike" noProof="0">
                          <a:solidFill>
                            <a:schemeClr val="tx1"/>
                          </a:solidFill>
                          <a:effectLst/>
                        </a:rPr>
                        <a:t>Uitlaatgassen van dieselmotoren</a:t>
                      </a:r>
                    </a:p>
                  </a:txBody>
                  <a:tcPr marL="36000" marR="9525" marT="9525" marB="0" anchor="ctr"/>
                </a:tc>
                <a:tc>
                  <a:txBody>
                    <a:bodyPr/>
                    <a:lstStyle/>
                    <a:p>
                      <a:pPr algn="ctr" fontAlgn="b"/>
                      <a:r>
                        <a:rPr lang="nl-NL" sz="1200" u="none" strike="noStrike" noProof="0">
                          <a:solidFill>
                            <a:schemeClr val="tx1"/>
                          </a:solidFill>
                          <a:effectLst/>
                        </a:rPr>
                        <a:t>98,5 %</a:t>
                      </a:r>
                    </a:p>
                  </a:txBody>
                  <a:tcPr marL="36000" marR="9525" marT="9525" marB="0" anchor="ctr"/>
                </a:tc>
                <a:extLst>
                  <a:ext uri="{0D108BD9-81ED-4DB2-BD59-A6C34878D82A}">
                    <a16:rowId xmlns:a16="http://schemas.microsoft.com/office/drawing/2014/main" val="765203683"/>
                  </a:ext>
                </a:extLst>
              </a:tr>
              <a:tr h="279739">
                <a:tc>
                  <a:txBody>
                    <a:bodyPr/>
                    <a:lstStyle/>
                    <a:p>
                      <a:pPr algn="l" fontAlgn="b"/>
                      <a:r>
                        <a:rPr lang="nl-NL" sz="1200" b="0" u="none" strike="noStrike" noProof="0">
                          <a:solidFill>
                            <a:schemeClr val="tx1"/>
                          </a:solidFill>
                          <a:effectLst/>
                        </a:rPr>
                        <a:t>2</a:t>
                      </a:r>
                    </a:p>
                  </a:txBody>
                  <a:tcPr marL="36000" marR="9525" marT="9525" marB="0" anchor="ctr"/>
                </a:tc>
                <a:tc>
                  <a:txBody>
                    <a:bodyPr/>
                    <a:lstStyle/>
                    <a:p>
                      <a:pPr algn="l" fontAlgn="b"/>
                      <a:r>
                        <a:rPr lang="nl-NL" sz="1200" u="none" strike="noStrike" noProof="0" dirty="0" err="1">
                          <a:solidFill>
                            <a:schemeClr val="tx1"/>
                          </a:solidFill>
                          <a:effectLst/>
                        </a:rPr>
                        <a:t>Respirabel</a:t>
                      </a:r>
                      <a:r>
                        <a:rPr lang="nl-NL" sz="1200" u="none" strike="noStrike" noProof="0" dirty="0">
                          <a:solidFill>
                            <a:schemeClr val="tx1"/>
                          </a:solidFill>
                          <a:effectLst/>
                        </a:rPr>
                        <a:t> kristallijn silica</a:t>
                      </a:r>
                    </a:p>
                  </a:txBody>
                  <a:tcPr marL="36000" marR="9525" marT="9525" marB="0" anchor="ctr"/>
                </a:tc>
                <a:tc>
                  <a:txBody>
                    <a:bodyPr/>
                    <a:lstStyle/>
                    <a:p>
                      <a:pPr algn="ctr" fontAlgn="b"/>
                      <a:r>
                        <a:rPr lang="nl-NL" sz="1200" u="none" strike="noStrike" noProof="0">
                          <a:solidFill>
                            <a:schemeClr val="tx1"/>
                          </a:solidFill>
                          <a:effectLst/>
                        </a:rPr>
                        <a:t>98,2 %</a:t>
                      </a:r>
                    </a:p>
                  </a:txBody>
                  <a:tcPr marL="36000" marR="9525" marT="9525" marB="0" anchor="ctr"/>
                </a:tc>
                <a:extLst>
                  <a:ext uri="{0D108BD9-81ED-4DB2-BD59-A6C34878D82A}">
                    <a16:rowId xmlns:a16="http://schemas.microsoft.com/office/drawing/2014/main" val="2154118440"/>
                  </a:ext>
                </a:extLst>
              </a:tr>
              <a:tr h="397733">
                <a:tc>
                  <a:txBody>
                    <a:bodyPr/>
                    <a:lstStyle/>
                    <a:p>
                      <a:pPr algn="l" fontAlgn="b"/>
                      <a:r>
                        <a:rPr lang="nl-NL" sz="1200" b="0" u="none" strike="noStrike" noProof="0">
                          <a:solidFill>
                            <a:schemeClr val="tx1"/>
                          </a:solidFill>
                          <a:effectLst/>
                        </a:rPr>
                        <a:t>3</a:t>
                      </a:r>
                    </a:p>
                  </a:txBody>
                  <a:tcPr marL="36000" marR="9525" marT="9525" marB="0" anchor="ctr"/>
                </a:tc>
                <a:tc>
                  <a:txBody>
                    <a:bodyPr/>
                    <a:lstStyle/>
                    <a:p>
                      <a:pPr algn="l" fontAlgn="b"/>
                      <a:r>
                        <a:rPr lang="nl-NL" sz="1200" u="none" strike="noStrike" noProof="0" dirty="0">
                          <a:solidFill>
                            <a:schemeClr val="tx1"/>
                          </a:solidFill>
                          <a:effectLst/>
                        </a:rPr>
                        <a:t>Ultraviolette zonnestraling (</a:t>
                      </a:r>
                      <a:r>
                        <a:rPr lang="nl-NL" sz="1200" u="none" strike="sngStrike" noProof="0" dirty="0">
                          <a:solidFill>
                            <a:schemeClr val="tx1"/>
                          </a:solidFill>
                          <a:effectLst/>
                        </a:rPr>
                        <a:t>met inbegrip van </a:t>
                      </a:r>
                      <a:r>
                        <a:rPr lang="nl-NL" sz="1200" u="none" strike="noStrike" kern="1200" noProof="0" dirty="0">
                          <a:solidFill>
                            <a:schemeClr val="tx1"/>
                          </a:solidFill>
                          <a:effectLst/>
                          <a:latin typeface="+mn-lt"/>
                          <a:ea typeface="+mn-ea"/>
                          <a:cs typeface="+mn-cs"/>
                        </a:rPr>
                        <a:t>Inclusief</a:t>
                      </a:r>
                      <a:r>
                        <a:rPr lang="nl-NL" sz="1200" u="none" strike="noStrike" noProof="0" dirty="0">
                          <a:solidFill>
                            <a:schemeClr val="tx1"/>
                          </a:solidFill>
                          <a:effectLst/>
                        </a:rPr>
                        <a:t> blootstelling van de ogen)</a:t>
                      </a:r>
                    </a:p>
                  </a:txBody>
                  <a:tcPr marL="36000" marR="9525" marT="9525" marB="0" anchor="ctr"/>
                </a:tc>
                <a:tc>
                  <a:txBody>
                    <a:bodyPr/>
                    <a:lstStyle/>
                    <a:p>
                      <a:pPr algn="ctr" fontAlgn="b"/>
                      <a:r>
                        <a:rPr lang="nl-NL" sz="1200" u="none" strike="noStrike" noProof="0">
                          <a:solidFill>
                            <a:schemeClr val="tx1"/>
                          </a:solidFill>
                          <a:effectLst/>
                        </a:rPr>
                        <a:t>55,9 %</a:t>
                      </a:r>
                    </a:p>
                  </a:txBody>
                  <a:tcPr marL="36000" marR="9525" marT="9525" marB="0" anchor="ctr"/>
                </a:tc>
                <a:extLst>
                  <a:ext uri="{0D108BD9-81ED-4DB2-BD59-A6C34878D82A}">
                    <a16:rowId xmlns:a16="http://schemas.microsoft.com/office/drawing/2014/main" val="399796076"/>
                  </a:ext>
                </a:extLst>
              </a:tr>
              <a:tr h="279739">
                <a:tc>
                  <a:txBody>
                    <a:bodyPr/>
                    <a:lstStyle/>
                    <a:p>
                      <a:pPr algn="l" fontAlgn="b"/>
                      <a:r>
                        <a:rPr lang="nl-NL" sz="1200" b="0" u="none" strike="noStrike" noProof="0">
                          <a:solidFill>
                            <a:schemeClr val="tx1"/>
                          </a:solidFill>
                          <a:effectLst/>
                        </a:rPr>
                        <a:t>4</a:t>
                      </a:r>
                    </a:p>
                  </a:txBody>
                  <a:tcPr marL="36000" marR="9525" marT="9525" marB="0" anchor="ctr"/>
                </a:tc>
                <a:tc>
                  <a:txBody>
                    <a:bodyPr/>
                    <a:lstStyle/>
                    <a:p>
                      <a:pPr algn="l" fontAlgn="b"/>
                      <a:r>
                        <a:rPr lang="nl-NL" sz="1200" u="none" strike="noStrike" noProof="0" dirty="0">
                          <a:solidFill>
                            <a:schemeClr val="tx1"/>
                          </a:solidFill>
                          <a:effectLst/>
                        </a:rPr>
                        <a:t>Benzeen</a:t>
                      </a:r>
                    </a:p>
                  </a:txBody>
                  <a:tcPr marL="36000" marR="9525" marT="9525" marB="0" anchor="ctr"/>
                </a:tc>
                <a:tc>
                  <a:txBody>
                    <a:bodyPr/>
                    <a:lstStyle/>
                    <a:p>
                      <a:pPr algn="ctr" fontAlgn="b"/>
                      <a:r>
                        <a:rPr lang="nl-NL" sz="1200" u="none" strike="noStrike" noProof="0">
                          <a:solidFill>
                            <a:schemeClr val="tx1"/>
                          </a:solidFill>
                          <a:effectLst/>
                        </a:rPr>
                        <a:t>13,5 %</a:t>
                      </a:r>
                    </a:p>
                  </a:txBody>
                  <a:tcPr marL="36000" marR="9525" marT="9525" marB="0" anchor="ctr"/>
                </a:tc>
                <a:extLst>
                  <a:ext uri="{0D108BD9-81ED-4DB2-BD59-A6C34878D82A}">
                    <a16:rowId xmlns:a16="http://schemas.microsoft.com/office/drawing/2014/main" val="2511400957"/>
                  </a:ext>
                </a:extLst>
              </a:tr>
              <a:tr h="279739">
                <a:tc>
                  <a:txBody>
                    <a:bodyPr/>
                    <a:lstStyle/>
                    <a:p>
                      <a:pPr algn="l" fontAlgn="b"/>
                      <a:r>
                        <a:rPr lang="nl-NL" sz="1200" b="0" u="none" strike="noStrike" noProof="0">
                          <a:solidFill>
                            <a:schemeClr val="tx1"/>
                          </a:solidFill>
                          <a:effectLst/>
                        </a:rPr>
                        <a:t>5</a:t>
                      </a:r>
                    </a:p>
                  </a:txBody>
                  <a:tcPr marL="36000" marR="9525" marT="9525" marB="0" anchor="ctr"/>
                </a:tc>
                <a:tc>
                  <a:txBody>
                    <a:bodyPr/>
                    <a:lstStyle/>
                    <a:p>
                      <a:pPr algn="l" fontAlgn="b"/>
                      <a:r>
                        <a:rPr lang="nl-NL" sz="1200" u="none" strike="noStrike" noProof="0">
                          <a:solidFill>
                            <a:schemeClr val="tx1"/>
                          </a:solidFill>
                          <a:effectLst/>
                        </a:rPr>
                        <a:t>Arseen</a:t>
                      </a:r>
                    </a:p>
                  </a:txBody>
                  <a:tcPr marL="36000" marR="9525" marT="9525" marB="0" anchor="ctr"/>
                </a:tc>
                <a:tc>
                  <a:txBody>
                    <a:bodyPr/>
                    <a:lstStyle/>
                    <a:p>
                      <a:pPr algn="ctr" fontAlgn="b"/>
                      <a:r>
                        <a:rPr lang="nl-NL" sz="1200" u="none" strike="noStrike" noProof="0">
                          <a:solidFill>
                            <a:schemeClr val="tx1"/>
                          </a:solidFill>
                          <a:effectLst/>
                        </a:rPr>
                        <a:t>12,5 %</a:t>
                      </a:r>
                    </a:p>
                  </a:txBody>
                  <a:tcPr marL="36000" marR="9525" marT="9525" marB="0" anchor="ctr"/>
                </a:tc>
                <a:extLst>
                  <a:ext uri="{0D108BD9-81ED-4DB2-BD59-A6C34878D82A}">
                    <a16:rowId xmlns:a16="http://schemas.microsoft.com/office/drawing/2014/main" val="370728337"/>
                  </a:ext>
                </a:extLst>
              </a:tr>
              <a:tr h="279739">
                <a:tc>
                  <a:txBody>
                    <a:bodyPr/>
                    <a:lstStyle/>
                    <a:p>
                      <a:pPr algn="l" fontAlgn="b"/>
                      <a:r>
                        <a:rPr lang="nl-NL" sz="1200" b="0" u="none" strike="noStrike" noProof="0">
                          <a:solidFill>
                            <a:schemeClr val="tx1"/>
                          </a:solidFill>
                          <a:effectLst/>
                        </a:rPr>
                        <a:t>6</a:t>
                      </a:r>
                    </a:p>
                  </a:txBody>
                  <a:tcPr marL="36000" marR="9525" marT="9525" marB="0" anchor="ctr"/>
                </a:tc>
                <a:tc>
                  <a:txBody>
                    <a:bodyPr/>
                    <a:lstStyle/>
                    <a:p>
                      <a:pPr algn="l" fontAlgn="b"/>
                      <a:r>
                        <a:rPr lang="nl-NL" sz="1200" u="none" strike="noStrike" noProof="0">
                          <a:solidFill>
                            <a:schemeClr val="tx1"/>
                          </a:solidFill>
                          <a:effectLst/>
                        </a:rPr>
                        <a:t>Asbest</a:t>
                      </a:r>
                    </a:p>
                  </a:txBody>
                  <a:tcPr marL="36000" marR="9525" marT="9525" marB="0" anchor="ctr"/>
                </a:tc>
                <a:tc>
                  <a:txBody>
                    <a:bodyPr/>
                    <a:lstStyle/>
                    <a:p>
                      <a:pPr algn="ctr" fontAlgn="b"/>
                      <a:r>
                        <a:rPr lang="nl-NL" sz="1200" u="none" strike="noStrike" noProof="0">
                          <a:solidFill>
                            <a:schemeClr val="tx1"/>
                          </a:solidFill>
                          <a:effectLst/>
                        </a:rPr>
                        <a:t>8,7 %</a:t>
                      </a:r>
                    </a:p>
                  </a:txBody>
                  <a:tcPr marL="36000" marR="9525" marT="9525" marB="0" anchor="ctr"/>
                </a:tc>
                <a:extLst>
                  <a:ext uri="{0D108BD9-81ED-4DB2-BD59-A6C34878D82A}">
                    <a16:rowId xmlns:a16="http://schemas.microsoft.com/office/drawing/2014/main" val="2675017171"/>
                  </a:ext>
                </a:extLst>
              </a:tr>
              <a:tr h="279739">
                <a:tc>
                  <a:txBody>
                    <a:bodyPr/>
                    <a:lstStyle/>
                    <a:p>
                      <a:pPr algn="l" fontAlgn="b"/>
                      <a:r>
                        <a:rPr lang="nl-NL" sz="1200" b="0" u="none" strike="noStrike" noProof="0">
                          <a:solidFill>
                            <a:schemeClr val="tx1"/>
                          </a:solidFill>
                          <a:effectLst/>
                        </a:rPr>
                        <a:t>7</a:t>
                      </a:r>
                    </a:p>
                  </a:txBody>
                  <a:tcPr marL="36000" marR="9525" marT="9525" marB="0" anchor="ctr"/>
                </a:tc>
                <a:tc>
                  <a:txBody>
                    <a:bodyPr/>
                    <a:lstStyle/>
                    <a:p>
                      <a:pPr algn="l" fontAlgn="b"/>
                      <a:r>
                        <a:rPr lang="nl-NL" sz="1200" u="none" strike="noStrike" noProof="0">
                          <a:solidFill>
                            <a:schemeClr val="tx1"/>
                          </a:solidFill>
                          <a:effectLst/>
                        </a:rPr>
                        <a:t>Kobalt</a:t>
                      </a:r>
                    </a:p>
                  </a:txBody>
                  <a:tcPr marL="36000" marR="9525" marT="9525" marB="0" anchor="ctr"/>
                </a:tc>
                <a:tc>
                  <a:txBody>
                    <a:bodyPr/>
                    <a:lstStyle/>
                    <a:p>
                      <a:pPr algn="ctr" fontAlgn="b"/>
                      <a:r>
                        <a:rPr lang="nl-NL" sz="1200" u="none" strike="noStrike" noProof="0">
                          <a:solidFill>
                            <a:schemeClr val="tx1"/>
                          </a:solidFill>
                          <a:effectLst/>
                        </a:rPr>
                        <a:t>4,4 %</a:t>
                      </a:r>
                    </a:p>
                  </a:txBody>
                  <a:tcPr marL="36000" marR="9525" marT="9525" marB="0" anchor="ctr"/>
                </a:tc>
                <a:extLst>
                  <a:ext uri="{0D108BD9-81ED-4DB2-BD59-A6C34878D82A}">
                    <a16:rowId xmlns:a16="http://schemas.microsoft.com/office/drawing/2014/main" val="465689558"/>
                  </a:ext>
                </a:extLst>
              </a:tr>
              <a:tr h="279739">
                <a:tc>
                  <a:txBody>
                    <a:bodyPr/>
                    <a:lstStyle/>
                    <a:p>
                      <a:pPr algn="l" fontAlgn="b"/>
                      <a:r>
                        <a:rPr lang="nl-NL" sz="1200" b="0" u="none" strike="noStrike" noProof="0">
                          <a:solidFill>
                            <a:schemeClr val="tx1"/>
                          </a:solidFill>
                          <a:effectLst/>
                        </a:rPr>
                        <a:t>8</a:t>
                      </a:r>
                    </a:p>
                  </a:txBody>
                  <a:tcPr marL="36000" marR="9525" marT="9525" marB="0" anchor="ctr"/>
                </a:tc>
                <a:tc>
                  <a:txBody>
                    <a:bodyPr/>
                    <a:lstStyle/>
                    <a:p>
                      <a:pPr algn="l" fontAlgn="b"/>
                      <a:r>
                        <a:rPr lang="nl-NL" sz="1200" u="none" strike="noStrike" noProof="0">
                          <a:solidFill>
                            <a:schemeClr val="tx1"/>
                          </a:solidFill>
                          <a:effectLst/>
                        </a:rPr>
                        <a:t>Lood en anorganische verbindingen</a:t>
                      </a:r>
                    </a:p>
                  </a:txBody>
                  <a:tcPr marL="36000" marR="9525" marT="9525" marB="0" anchor="ctr"/>
                </a:tc>
                <a:tc>
                  <a:txBody>
                    <a:bodyPr/>
                    <a:lstStyle/>
                    <a:p>
                      <a:pPr algn="ctr" fontAlgn="b"/>
                      <a:r>
                        <a:rPr lang="nl-NL" sz="1200" u="none" strike="noStrike" noProof="0">
                          <a:solidFill>
                            <a:schemeClr val="tx1"/>
                          </a:solidFill>
                          <a:effectLst/>
                        </a:rPr>
                        <a:t>4,1 %</a:t>
                      </a:r>
                    </a:p>
                  </a:txBody>
                  <a:tcPr marL="36000" marR="9525" marT="9525" marB="0" anchor="ctr"/>
                </a:tc>
                <a:extLst>
                  <a:ext uri="{0D108BD9-81ED-4DB2-BD59-A6C34878D82A}">
                    <a16:rowId xmlns:a16="http://schemas.microsoft.com/office/drawing/2014/main" val="3966462523"/>
                  </a:ext>
                </a:extLst>
              </a:tr>
              <a:tr h="279739">
                <a:tc>
                  <a:txBody>
                    <a:bodyPr/>
                    <a:lstStyle/>
                    <a:p>
                      <a:pPr algn="l" fontAlgn="b"/>
                      <a:r>
                        <a:rPr lang="nl-NL" sz="1200" b="0" u="none" strike="noStrike" noProof="0">
                          <a:solidFill>
                            <a:schemeClr val="tx1"/>
                          </a:solidFill>
                          <a:effectLst/>
                        </a:rPr>
                        <a:t>9</a:t>
                      </a:r>
                    </a:p>
                  </a:txBody>
                  <a:tcPr marL="36000" marR="9525" marT="9525" marB="0" anchor="ctr"/>
                </a:tc>
                <a:tc>
                  <a:txBody>
                    <a:bodyPr/>
                    <a:lstStyle/>
                    <a:p>
                      <a:pPr algn="l" fontAlgn="b"/>
                      <a:r>
                        <a:rPr lang="nl-NL" sz="1200" u="none" strike="noStrike" noProof="0">
                          <a:solidFill>
                            <a:schemeClr val="tx1"/>
                          </a:solidFill>
                          <a:effectLst/>
                        </a:rPr>
                        <a:t>Nikkel</a:t>
                      </a:r>
                    </a:p>
                  </a:txBody>
                  <a:tcPr marL="36000" marR="9525" marT="9525" marB="0" anchor="ctr"/>
                </a:tc>
                <a:tc>
                  <a:txBody>
                    <a:bodyPr/>
                    <a:lstStyle/>
                    <a:p>
                      <a:pPr algn="ctr" fontAlgn="b"/>
                      <a:r>
                        <a:rPr lang="nl-NL" sz="1200" u="none" strike="noStrike" noProof="0" dirty="0">
                          <a:solidFill>
                            <a:schemeClr val="tx1"/>
                          </a:solidFill>
                          <a:effectLst/>
                        </a:rPr>
                        <a:t>2,8 %</a:t>
                      </a:r>
                    </a:p>
                  </a:txBody>
                  <a:tcPr marL="36000" marR="9525" marT="9525" marB="0" anchor="ctr"/>
                </a:tc>
                <a:extLst>
                  <a:ext uri="{0D108BD9-81ED-4DB2-BD59-A6C34878D82A}">
                    <a16:rowId xmlns:a16="http://schemas.microsoft.com/office/drawing/2014/main" val="1317775421"/>
                  </a:ext>
                </a:extLst>
              </a:tr>
            </a:tbl>
          </a:graphicData>
        </a:graphic>
      </p:graphicFrame>
      <p:sp>
        <p:nvSpPr>
          <p:cNvPr id="2" name="TextBox 1">
            <a:extLst>
              <a:ext uri="{FF2B5EF4-FFF2-40B4-BE49-F238E27FC236}">
                <a16:creationId xmlns:a16="http://schemas.microsoft.com/office/drawing/2014/main" id="{3F98C564-8111-34FC-CD2C-8BA4E5DE95B6}"/>
              </a:ext>
              <a:ext uri="{C183D7F6-B498-43B3-948B-1728B52AA6E4}">
                <adec:decorative xmlns:adec="http://schemas.microsoft.com/office/drawing/2017/decorative" val="0"/>
              </a:ext>
            </a:extLst>
          </p:cNvPr>
          <p:cNvSpPr txBox="1"/>
          <p:nvPr/>
        </p:nvSpPr>
        <p:spPr>
          <a:xfrm>
            <a:off x="1280344" y="4413147"/>
            <a:ext cx="6224041"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100" dirty="0">
                <a:effectLst/>
                <a:latin typeface="Arial" panose="020B0604020202020204" pitchFamily="34" charset="0"/>
                <a:ea typeface="Arial"/>
                <a:cs typeface="Times New Roman" panose="02020603050405020304" pitchFamily="18" charset="0"/>
              </a:rPr>
              <a:t>Bron: WES 2023, EU-</a:t>
            </a:r>
            <a:r>
              <a:rPr lang="nl-NL" sz="1100" dirty="0" err="1">
                <a:effectLst/>
                <a:latin typeface="Arial" panose="020B0604020202020204" pitchFamily="34" charset="0"/>
                <a:ea typeface="Arial"/>
                <a:cs typeface="Times New Roman" panose="02020603050405020304" pitchFamily="18" charset="0"/>
              </a:rPr>
              <a:t>OSHA</a:t>
            </a:r>
            <a:r>
              <a:rPr lang="nl-NL" sz="1100" dirty="0">
                <a:effectLst/>
                <a:latin typeface="Arial" panose="020B0604020202020204" pitchFamily="34" charset="0"/>
                <a:ea typeface="Arial"/>
                <a:cs typeface="Times New Roman" panose="02020603050405020304" pitchFamily="18" charset="0"/>
              </a:rPr>
              <a:t>; referentiepopulatie: werkenden in de functiecategorie “werkenden in mijnen/steengroeven” in Duitsland, Spanje, Finland, Frankrijk, Hongarije en Ierland.</a:t>
            </a:r>
          </a:p>
        </p:txBody>
      </p:sp>
    </p:spTree>
    <p:extLst>
      <p:ext uri="{BB962C8B-B14F-4D97-AF65-F5344CB8AC3E}">
        <p14:creationId xmlns:p14="http://schemas.microsoft.com/office/powerpoint/2010/main" val="55122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BEA205FF-0907-4834-A93B-E9E96CBDB861}"/>
              </a:ext>
            </a:extLst>
          </p:cNvPr>
          <p:cNvSpPr txBox="1">
            <a:spLocks noGrp="1"/>
          </p:cNvSpPr>
          <p:nvPr>
            <p:ph type="title" idx="4294967295"/>
          </p:nvPr>
        </p:nvSpPr>
        <p:spPr>
          <a:xfrm>
            <a:off x="449263" y="134938"/>
            <a:ext cx="7561262" cy="3667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nl-NL" sz="2000" b="1" i="0" u="none" strike="noStrike" cap="none" normalizeH="0" baseline="0" noProof="0">
                <a:ln>
                  <a:noFill/>
                </a:ln>
                <a:solidFill>
                  <a:schemeClr val="tx2"/>
                </a:solidFill>
                <a:effectLst/>
                <a:uLnTx/>
                <a:uFillTx/>
                <a:latin typeface="+mj-lt"/>
                <a:ea typeface="+mj-lt"/>
                <a:cs typeface="Trebuchet MS"/>
              </a:rPr>
              <a:t>Blootstelling aan ultraviolette zonnestraling</a:t>
            </a:r>
          </a:p>
        </p:txBody>
      </p:sp>
      <p:sp>
        <p:nvSpPr>
          <p:cNvPr id="4" name="Content Placeholder 2">
            <a:extLst>
              <a:ext uri="{FF2B5EF4-FFF2-40B4-BE49-F238E27FC236}">
                <a16:creationId xmlns:a16="http://schemas.microsoft.com/office/drawing/2014/main" id="{8BA54296-ADCE-AEAE-BE80-682F8CB9E4F1}"/>
              </a:ext>
            </a:extLst>
          </p:cNvPr>
          <p:cNvSpPr txBox="1">
            <a:spLocks/>
          </p:cNvSpPr>
          <p:nvPr/>
        </p:nvSpPr>
        <p:spPr>
          <a:xfrm>
            <a:off x="449263" y="583431"/>
            <a:ext cx="8136904" cy="648072"/>
          </a:xfrm>
          <a:prstGeom prst="rect">
            <a:avLst/>
          </a:prstGeom>
        </p:spPr>
        <p:txBody>
          <a:bodyPr vert="horz" lIns="91440" tIns="45720" rIns="91440" bIns="45720" rtlCol="0" anchor="ctr" anchorCtr="0">
            <a:normAutofit fontScale="85000" lnSpcReduction="10000"/>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algn="ctr" defTabSz="342900">
              <a:buNone/>
            </a:pPr>
            <a:r>
              <a:rPr lang="nl-NL" sz="1800" b="0" dirty="0">
                <a:solidFill>
                  <a:schemeClr val="tx2"/>
                </a:solidFill>
                <a:ea typeface=""/>
                <a:cs typeface="Times New Roman" panose="02020603050405020304" pitchFamily="18" charset="0"/>
              </a:rPr>
              <a:t>Blootstellingsomstandigheden onder de werkenden die zijn blootgesteld aan uv-zonnestraling</a:t>
            </a:r>
            <a:br>
              <a:rPr lang="nl-NL" sz="1800" b="0" dirty="0">
                <a:solidFill>
                  <a:schemeClr val="tx2"/>
                </a:solidFill>
                <a:ea typeface=""/>
                <a:cs typeface="Times New Roman" panose="02020603050405020304" pitchFamily="18" charset="0"/>
              </a:rPr>
            </a:br>
            <a:r>
              <a:rPr lang="nl-NL" sz="1800" b="0" dirty="0">
                <a:solidFill>
                  <a:schemeClr val="tx2"/>
                </a:solidFill>
                <a:ea typeface=""/>
                <a:cs typeface="Times New Roman" panose="02020603050405020304" pitchFamily="18" charset="0"/>
              </a:rPr>
              <a:t>(dezelfde werknemer kan in </a:t>
            </a:r>
            <a:r>
              <a:rPr lang="nl-NL" sz="1800" b="0" dirty="0">
                <a:solidFill>
                  <a:schemeClr val="tx2"/>
                </a:solidFill>
                <a:cs typeface="Times New Roman" panose="02020603050405020304" pitchFamily="18" charset="0"/>
              </a:rPr>
              <a:t>één of meerdere </a:t>
            </a:r>
            <a:r>
              <a:rPr lang="nl-NL" sz="1800" b="0" dirty="0">
                <a:solidFill>
                  <a:schemeClr val="tx2"/>
                </a:solidFill>
                <a:ea typeface=""/>
                <a:cs typeface="Times New Roman" panose="02020603050405020304" pitchFamily="18" charset="0"/>
              </a:rPr>
              <a:t>omstandig</a:t>
            </a:r>
            <a:r>
              <a:rPr lang="nl-NL" sz="1800" b="0" dirty="0">
                <a:solidFill>
                  <a:schemeClr val="tx2"/>
                </a:solidFill>
                <a:cs typeface="Times New Roman" panose="02020603050405020304" pitchFamily="18" charset="0"/>
              </a:rPr>
              <a:t>hen</a:t>
            </a:r>
            <a:r>
              <a:rPr lang="nl-NL" sz="1800" b="0" dirty="0">
                <a:solidFill>
                  <a:schemeClr val="tx2"/>
                </a:solidFill>
                <a:ea typeface=""/>
                <a:cs typeface="Times New Roman" panose="02020603050405020304" pitchFamily="18" charset="0"/>
              </a:rPr>
              <a:t> worden blootgesteld):</a:t>
            </a:r>
          </a:p>
        </p:txBody>
      </p:sp>
      <p:graphicFrame>
        <p:nvGraphicFramePr>
          <p:cNvPr id="2" name="Table 1" descr="Tabel met de verdeling van de werkenden die in de afgelopen werkweek aan uv-zonnestraling zijn blootgesteld in de verschillende blootstellingssituaties, alsook de verdeling van de verschillende blootstellingsniveaus (laag, middelhoog en hoog) voor elke situatie.">
            <a:extLst>
              <a:ext uri="{FF2B5EF4-FFF2-40B4-BE49-F238E27FC236}">
                <a16:creationId xmlns:a16="http://schemas.microsoft.com/office/drawing/2014/main" id="{8B1A5CB3-7197-70CD-E3C2-2F289B01619D}"/>
              </a:ext>
            </a:extLst>
          </p:cNvPr>
          <p:cNvGraphicFramePr>
            <a:graphicFrameLocks noGrp="1"/>
          </p:cNvGraphicFramePr>
          <p:nvPr>
            <p:extLst>
              <p:ext uri="{D42A27DB-BD31-4B8C-83A1-F6EECF244321}">
                <p14:modId xmlns:p14="http://schemas.microsoft.com/office/powerpoint/2010/main" val="3897465282"/>
              </p:ext>
            </p:extLst>
          </p:nvPr>
        </p:nvGraphicFramePr>
        <p:xfrm>
          <a:off x="502324" y="1621061"/>
          <a:ext cx="8136905" cy="1916702"/>
        </p:xfrm>
        <a:graphic>
          <a:graphicData uri="http://schemas.openxmlformats.org/drawingml/2006/table">
            <a:tbl>
              <a:tblPr firstRow="1" bandRow="1">
                <a:tableStyleId>{21E4AEA4-8DFA-4A89-87EB-49C32662AFE0}</a:tableStyleId>
              </a:tblPr>
              <a:tblGrid>
                <a:gridCol w="4998618">
                  <a:extLst>
                    <a:ext uri="{9D8B030D-6E8A-4147-A177-3AD203B41FA5}">
                      <a16:colId xmlns:a16="http://schemas.microsoft.com/office/drawing/2014/main" val="3081293084"/>
                    </a:ext>
                  </a:extLst>
                </a:gridCol>
                <a:gridCol w="946290">
                  <a:extLst>
                    <a:ext uri="{9D8B030D-6E8A-4147-A177-3AD203B41FA5}">
                      <a16:colId xmlns:a16="http://schemas.microsoft.com/office/drawing/2014/main" val="2458824919"/>
                    </a:ext>
                  </a:extLst>
                </a:gridCol>
                <a:gridCol w="659481">
                  <a:extLst>
                    <a:ext uri="{9D8B030D-6E8A-4147-A177-3AD203B41FA5}">
                      <a16:colId xmlns:a16="http://schemas.microsoft.com/office/drawing/2014/main" val="361547043"/>
                    </a:ext>
                  </a:extLst>
                </a:gridCol>
                <a:gridCol w="870935">
                  <a:extLst>
                    <a:ext uri="{9D8B030D-6E8A-4147-A177-3AD203B41FA5}">
                      <a16:colId xmlns:a16="http://schemas.microsoft.com/office/drawing/2014/main" val="3246973358"/>
                    </a:ext>
                  </a:extLst>
                </a:gridCol>
                <a:gridCol w="661581">
                  <a:extLst>
                    <a:ext uri="{9D8B030D-6E8A-4147-A177-3AD203B41FA5}">
                      <a16:colId xmlns:a16="http://schemas.microsoft.com/office/drawing/2014/main" val="4123173234"/>
                    </a:ext>
                  </a:extLst>
                </a:gridCol>
              </a:tblGrid>
              <a:tr h="421316">
                <a:tc>
                  <a:txBody>
                    <a:bodyPr/>
                    <a:lstStyle/>
                    <a:p>
                      <a:pPr algn="l" fontAlgn="b"/>
                      <a:r>
                        <a:rPr lang="nl-NL" sz="1100" u="none" strike="noStrike" dirty="0">
                          <a:solidFill>
                            <a:schemeClr val="tx1"/>
                          </a:solidFill>
                          <a:effectLst/>
                        </a:rPr>
                        <a:t>Blootstellingsomstandigheden </a:t>
                      </a:r>
                      <a:r>
                        <a:rPr lang="nl-NL" sz="1100" b="0" u="none" strike="noStrike" dirty="0">
                          <a:solidFill>
                            <a:schemeClr val="tx1"/>
                          </a:solidFill>
                          <a:effectLst/>
                        </a:rPr>
                        <a:t>(taken uitgevoerd in de afgelopen week)</a:t>
                      </a:r>
                    </a:p>
                  </a:txBody>
                  <a:tcPr marL="36000" marR="0" marT="0" marB="0" anchor="ctr"/>
                </a:tc>
                <a:tc>
                  <a:txBody>
                    <a:bodyPr/>
                    <a:lstStyle/>
                    <a:p>
                      <a:pPr algn="ctr" fontAlgn="b"/>
                      <a:r>
                        <a:rPr lang="nl-NL" sz="1100" u="none" strike="noStrike" dirty="0">
                          <a:solidFill>
                            <a:schemeClr val="tx1"/>
                          </a:solidFill>
                          <a:effectLst/>
                        </a:rPr>
                        <a:t>Elk niveau</a:t>
                      </a:r>
                    </a:p>
                  </a:txBody>
                  <a:tcPr marL="3600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b="1" u="none" strike="noStrike">
                          <a:solidFill>
                            <a:schemeClr val="tx1"/>
                          </a:solidFill>
                          <a:effectLst/>
                          <a:latin typeface="+mn-lt"/>
                          <a:ea typeface="+mn-lt"/>
                          <a:cs typeface="+mn-cs"/>
                        </a:rPr>
                        <a:t>Laag</a:t>
                      </a:r>
                    </a:p>
                  </a:txBody>
                  <a:tcPr marL="3600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Middelhoog</a:t>
                      </a:r>
                    </a:p>
                  </a:txBody>
                  <a:tcPr marL="36000" marR="0" marT="0" marB="0" anchor="ctr"/>
                </a:tc>
                <a:tc>
                  <a:txBody>
                    <a:bodyPr/>
                    <a:lstStyle/>
                    <a:p>
                      <a:pPr algn="ctr" fontAlgn="b"/>
                      <a:r>
                        <a:rPr lang="nl-NL" sz="1100" u="none" strike="noStrike">
                          <a:solidFill>
                            <a:schemeClr val="tx1"/>
                          </a:solidFill>
                          <a:effectLst/>
                        </a:rPr>
                        <a:t>Hoog</a:t>
                      </a:r>
                    </a:p>
                  </a:txBody>
                  <a:tcPr marL="36000" marR="0" marT="0" marB="0" anchor="ctr"/>
                </a:tc>
                <a:extLst>
                  <a:ext uri="{0D108BD9-81ED-4DB2-BD59-A6C34878D82A}">
                    <a16:rowId xmlns:a16="http://schemas.microsoft.com/office/drawing/2014/main" val="3264399600"/>
                  </a:ext>
                </a:extLst>
              </a:tr>
              <a:tr h="193351">
                <a:tc>
                  <a:txBody>
                    <a:bodyPr/>
                    <a:lstStyle/>
                    <a:p>
                      <a:pPr algn="l" fontAlgn="b"/>
                      <a:r>
                        <a:rPr lang="nl-NL" sz="1100" u="none" strike="noStrike">
                          <a:solidFill>
                            <a:schemeClr val="tx1"/>
                          </a:solidFill>
                          <a:effectLst/>
                        </a:rPr>
                        <a:t>Overdag buiten in de open lucht werken</a:t>
                      </a:r>
                    </a:p>
                  </a:txBody>
                  <a:tcPr marL="36000" marR="0" marT="0" marB="0" anchor="ctr"/>
                </a:tc>
                <a:tc>
                  <a:txBody>
                    <a:bodyPr/>
                    <a:lstStyle/>
                    <a:p>
                      <a:pPr algn="ctr" fontAlgn="b"/>
                      <a:r>
                        <a:rPr lang="nl-NL" sz="1100" u="none" strike="noStrike">
                          <a:solidFill>
                            <a:schemeClr val="tx1"/>
                          </a:solidFill>
                          <a:effectLst/>
                        </a:rPr>
                        <a:t>63,0 %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16,5 %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82,5 %</a:t>
                      </a:r>
                    </a:p>
                  </a:txBody>
                  <a:tcPr marL="0" marR="0" marT="0" marB="0" anchor="ctr"/>
                </a:tc>
                <a:tc>
                  <a:txBody>
                    <a:bodyPr/>
                    <a:lstStyle/>
                    <a:p>
                      <a:pPr algn="ctr" fontAlgn="b"/>
                      <a:r>
                        <a:rPr lang="nl-NL" sz="1100" u="none" strike="noStrike">
                          <a:solidFill>
                            <a:schemeClr val="tx1"/>
                          </a:solidFill>
                          <a:effectLst/>
                        </a:rPr>
                        <a:t>1,1 %</a:t>
                      </a:r>
                    </a:p>
                  </a:txBody>
                  <a:tcPr marL="0" marR="0" marT="0" marB="0" anchor="ctr"/>
                </a:tc>
                <a:extLst>
                  <a:ext uri="{0D108BD9-81ED-4DB2-BD59-A6C34878D82A}">
                    <a16:rowId xmlns:a16="http://schemas.microsoft.com/office/drawing/2014/main" val="2619807813"/>
                  </a:ext>
                </a:extLst>
              </a:tr>
              <a:tr h="386702">
                <a:tc>
                  <a:txBody>
                    <a:bodyPr/>
                    <a:lstStyle/>
                    <a:p>
                      <a:pPr algn="l" fontAlgn="b"/>
                      <a:r>
                        <a:rPr lang="nl-NL" sz="1100" u="none" strike="noStrike" dirty="0">
                          <a:solidFill>
                            <a:schemeClr val="tx1"/>
                          </a:solidFill>
                          <a:effectLst/>
                        </a:rPr>
                        <a:t>Werken met of in de buurt van reflecterende oppervlakken (zand, glas, </a:t>
                      </a:r>
                      <a:r>
                        <a:rPr lang="nl-NL" sz="1100" u="none" strike="noStrike" dirty="0" err="1">
                          <a:solidFill>
                            <a:schemeClr val="tx1"/>
                          </a:solidFill>
                          <a:effectLst/>
                        </a:rPr>
                        <a:t>dakijzer</a:t>
                      </a:r>
                      <a:r>
                        <a:rPr lang="nl-NL" sz="1100" u="none" strike="noStrike" dirty="0">
                          <a:solidFill>
                            <a:schemeClr val="tx1"/>
                          </a:solidFill>
                          <a:effectLst/>
                        </a:rPr>
                        <a:t>, water, beton of cement, plastic, sneeuw) </a:t>
                      </a:r>
                    </a:p>
                  </a:txBody>
                  <a:tcPr marL="36000" marR="0" marT="0" marB="0" anchor="ctr"/>
                </a:tc>
                <a:tc>
                  <a:txBody>
                    <a:bodyPr/>
                    <a:lstStyle/>
                    <a:p>
                      <a:pPr algn="ctr" fontAlgn="b"/>
                      <a:r>
                        <a:rPr lang="nl-NL" sz="1100" u="none" strike="noStrike">
                          <a:solidFill>
                            <a:schemeClr val="tx1"/>
                          </a:solidFill>
                          <a:effectLst/>
                        </a:rPr>
                        <a:t>40,4 %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26,6 %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71,5 %</a:t>
                      </a:r>
                    </a:p>
                  </a:txBody>
                  <a:tcPr marL="0" marR="0" marT="0" marB="0" anchor="ctr"/>
                </a:tc>
                <a:tc>
                  <a:txBody>
                    <a:bodyPr/>
                    <a:lstStyle/>
                    <a:p>
                      <a:pPr algn="ctr" fontAlgn="b"/>
                      <a:r>
                        <a:rPr lang="nl-NL" sz="1100" u="none" strike="noStrike">
                          <a:solidFill>
                            <a:schemeClr val="tx1"/>
                          </a:solidFill>
                          <a:effectLst/>
                        </a:rPr>
                        <a:t>1,8 %</a:t>
                      </a:r>
                    </a:p>
                  </a:txBody>
                  <a:tcPr marL="0" marR="0" marT="0" marB="0" anchor="ctr"/>
                </a:tc>
                <a:extLst>
                  <a:ext uri="{0D108BD9-81ED-4DB2-BD59-A6C34878D82A}">
                    <a16:rowId xmlns:a16="http://schemas.microsoft.com/office/drawing/2014/main" val="3195432456"/>
                  </a:ext>
                </a:extLst>
              </a:tr>
              <a:tr h="193351">
                <a:tc>
                  <a:txBody>
                    <a:bodyPr/>
                    <a:lstStyle/>
                    <a:p>
                      <a:pPr algn="l" fontAlgn="b"/>
                      <a:r>
                        <a:rPr lang="nl-NL" sz="1100" i="1" u="none" strike="noStrike" kern="1200" dirty="0">
                          <a:solidFill>
                            <a:schemeClr val="tx1"/>
                          </a:solidFill>
                          <a:effectLst/>
                          <a:latin typeface="+mn-lt"/>
                          <a:ea typeface="+mn-ea"/>
                          <a:cs typeface="+mn-cs"/>
                        </a:rPr>
                        <a:t>Inclusief</a:t>
                      </a:r>
                      <a:r>
                        <a:rPr lang="nl-NL" sz="1100" i="1" u="none" strike="noStrike" dirty="0">
                          <a:solidFill>
                            <a:schemeClr val="tx1"/>
                          </a:solidFill>
                          <a:effectLst/>
                        </a:rPr>
                        <a:t>: werken met of nabij sneeuw </a:t>
                      </a:r>
                    </a:p>
                  </a:txBody>
                  <a:tcPr marL="180000" marR="0" marT="0" marB="0" anchor="ctr"/>
                </a:tc>
                <a:tc>
                  <a:txBody>
                    <a:bodyPr/>
                    <a:lstStyle/>
                    <a:p>
                      <a:pPr algn="ctr" fontAlgn="b"/>
                      <a:r>
                        <a:rPr lang="nl-NL" sz="1100" i="1" u="none" strike="noStrike">
                          <a:solidFill>
                            <a:schemeClr val="tx1"/>
                          </a:solidFill>
                          <a:effectLst/>
                        </a:rPr>
                        <a:t>1,0 %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i="1" u="none" strike="noStrike">
                          <a:solidFill>
                            <a:schemeClr val="tx1"/>
                          </a:solidFill>
                          <a:effectLst/>
                        </a:rPr>
                        <a:t>0,0 %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i="1" u="none" strike="noStrike">
                          <a:solidFill>
                            <a:schemeClr val="tx1"/>
                          </a:solidFill>
                          <a:effectLst/>
                        </a:rPr>
                        <a:t>28,6 %</a:t>
                      </a:r>
                    </a:p>
                  </a:txBody>
                  <a:tcPr marL="0" marR="0" marT="0" marB="0" anchor="ctr"/>
                </a:tc>
                <a:tc>
                  <a:txBody>
                    <a:bodyPr/>
                    <a:lstStyle/>
                    <a:p>
                      <a:pPr algn="ctr" fontAlgn="b"/>
                      <a:r>
                        <a:rPr lang="nl-NL" sz="1100" i="1" u="none" strike="noStrike">
                          <a:solidFill>
                            <a:schemeClr val="tx1"/>
                          </a:solidFill>
                          <a:effectLst/>
                        </a:rPr>
                        <a:t>71,4 %</a:t>
                      </a:r>
                    </a:p>
                  </a:txBody>
                  <a:tcPr marL="0" marR="0" marT="0" marB="0" anchor="ctr"/>
                </a:tc>
                <a:extLst>
                  <a:ext uri="{0D108BD9-81ED-4DB2-BD59-A6C34878D82A}">
                    <a16:rowId xmlns:a16="http://schemas.microsoft.com/office/drawing/2014/main" val="3470524958"/>
                  </a:ext>
                </a:extLst>
              </a:tr>
              <a:tr h="193351">
                <a:tc>
                  <a:txBody>
                    <a:bodyPr/>
                    <a:lstStyle/>
                    <a:p>
                      <a:pPr algn="l" fontAlgn="b"/>
                      <a:r>
                        <a:rPr lang="nl-NL" sz="1100" u="none" strike="noStrike" dirty="0">
                          <a:solidFill>
                            <a:schemeClr val="tx1"/>
                          </a:solidFill>
                          <a:effectLst/>
                        </a:rPr>
                        <a:t>Overdag buiten werken in gedeeltelijke schaduw</a:t>
                      </a:r>
                      <a:br>
                        <a:rPr lang="nl-NL" sz="1100" u="none" strike="noStrike" dirty="0">
                          <a:solidFill>
                            <a:schemeClr val="tx1"/>
                          </a:solidFill>
                          <a:effectLst/>
                        </a:rPr>
                      </a:br>
                      <a:r>
                        <a:rPr lang="nl-NL" sz="1100" u="none" strike="noStrike" dirty="0">
                          <a:solidFill>
                            <a:schemeClr val="tx1"/>
                          </a:solidFill>
                          <a:effectLst/>
                        </a:rPr>
                        <a:t>ten minste 1 uur/dag</a:t>
                      </a:r>
                    </a:p>
                  </a:txBody>
                  <a:tcPr marL="36000" marR="0" marT="0" marB="0" anchor="ctr"/>
                </a:tc>
                <a:tc>
                  <a:txBody>
                    <a:bodyPr/>
                    <a:lstStyle/>
                    <a:p>
                      <a:pPr algn="ctr" fontAlgn="b"/>
                      <a:r>
                        <a:rPr lang="nl-NL" sz="1100" u="none" strike="noStrike">
                          <a:solidFill>
                            <a:schemeClr val="tx1"/>
                          </a:solidFill>
                          <a:effectLst/>
                        </a:rPr>
                        <a:t>31,9 %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31,4 %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68,1 %</a:t>
                      </a:r>
                    </a:p>
                  </a:txBody>
                  <a:tcPr marL="0" marR="0" marT="0" marB="0" anchor="ctr"/>
                </a:tc>
                <a:tc>
                  <a:txBody>
                    <a:bodyPr/>
                    <a:lstStyle/>
                    <a:p>
                      <a:pPr algn="ctr" fontAlgn="b"/>
                      <a:r>
                        <a:rPr lang="nl-NL" sz="1100" u="none" strike="noStrike">
                          <a:solidFill>
                            <a:schemeClr val="tx1"/>
                          </a:solidFill>
                          <a:effectLst/>
                        </a:rPr>
                        <a:t>0,5 %</a:t>
                      </a:r>
                    </a:p>
                  </a:txBody>
                  <a:tcPr marL="0" marR="0" marT="0" marB="0" anchor="ctr"/>
                </a:tc>
                <a:extLst>
                  <a:ext uri="{0D108BD9-81ED-4DB2-BD59-A6C34878D82A}">
                    <a16:rowId xmlns:a16="http://schemas.microsoft.com/office/drawing/2014/main" val="125191539"/>
                  </a:ext>
                </a:extLst>
              </a:tr>
              <a:tr h="386702">
                <a:tc>
                  <a:txBody>
                    <a:bodyPr/>
                    <a:lstStyle/>
                    <a:p>
                      <a:pPr algn="l" fontAlgn="b"/>
                      <a:r>
                        <a:rPr lang="nl-NL" sz="1100" u="none" strike="noStrike" dirty="0">
                          <a:solidFill>
                            <a:schemeClr val="tx1"/>
                          </a:solidFill>
                          <a:effectLst/>
                        </a:rPr>
                        <a:t>Overdag buiten werken in een voertuig met ten minste 1 uur per dag de ramen omlaag</a:t>
                      </a:r>
                    </a:p>
                  </a:txBody>
                  <a:tcPr marL="36000" marR="0" marT="0" marB="0" anchor="ctr"/>
                </a:tc>
                <a:tc>
                  <a:txBody>
                    <a:bodyPr/>
                    <a:lstStyle/>
                    <a:p>
                      <a:pPr algn="ctr" fontAlgn="b"/>
                      <a:r>
                        <a:rPr lang="nl-NL" sz="1100" u="none" strike="noStrike">
                          <a:solidFill>
                            <a:schemeClr val="tx1"/>
                          </a:solidFill>
                          <a:effectLst/>
                        </a:rPr>
                        <a:t>22,9 %</a:t>
                      </a:r>
                    </a:p>
                  </a:txBody>
                  <a:tcPr marL="0" marR="0" marT="0" marB="0" anchor="ctr">
                    <a:lnR w="28575" cap="flat" cmpd="sng" algn="ctr">
                      <a:solidFill>
                        <a:schemeClr val="tx1"/>
                      </a:solidFill>
                      <a:prstDash val="solid"/>
                      <a:round/>
                      <a:headEnd type="none" w="med" len="med"/>
                      <a:tailEnd type="none" w="med" len="med"/>
                    </a:lnR>
                  </a:tcPr>
                </a:tc>
                <a:tc>
                  <a:txBody>
                    <a:bodyPr/>
                    <a:lstStyle/>
                    <a:p>
                      <a:pPr algn="ctr" fontAlgn="b"/>
                      <a:r>
                        <a:rPr lang="nl-NL" sz="1100" u="none" strike="noStrike" dirty="0">
                          <a:solidFill>
                            <a:schemeClr val="tx1"/>
                          </a:solidFill>
                          <a:effectLst/>
                        </a:rPr>
                        <a:t>32,0 %</a:t>
                      </a:r>
                    </a:p>
                  </a:txBody>
                  <a:tcPr marL="0" marR="0" marT="0" marB="0" anchor="ctr">
                    <a:lnL w="28575"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67,7 %</a:t>
                      </a:r>
                    </a:p>
                  </a:txBody>
                  <a:tcPr marL="0" marR="0" marT="0" marB="0" anchor="ctr"/>
                </a:tc>
                <a:tc>
                  <a:txBody>
                    <a:bodyPr/>
                    <a:lstStyle/>
                    <a:p>
                      <a:pPr algn="ctr" fontAlgn="b"/>
                      <a:r>
                        <a:rPr lang="nl-NL" sz="1100" u="none" strike="noStrike" dirty="0">
                          <a:solidFill>
                            <a:schemeClr val="tx1"/>
                          </a:solidFill>
                          <a:effectLst/>
                        </a:rPr>
                        <a:t>0,3 %</a:t>
                      </a:r>
                    </a:p>
                  </a:txBody>
                  <a:tcPr marL="0" marR="0" marT="0" marB="0" anchor="ctr"/>
                </a:tc>
                <a:extLst>
                  <a:ext uri="{0D108BD9-81ED-4DB2-BD59-A6C34878D82A}">
                    <a16:rowId xmlns:a16="http://schemas.microsoft.com/office/drawing/2014/main" val="2275865165"/>
                  </a:ext>
                </a:extLst>
              </a:tr>
            </a:tbl>
          </a:graphicData>
        </a:graphic>
      </p:graphicFrame>
      <p:grpSp>
        <p:nvGrpSpPr>
          <p:cNvPr id="9" name="Group 8" descr="brace met inbegrip van laag, middelhoog en hoog, wat betekent dat de drie niveaus van blootstelling toe te voegen aan 100% van de werknemers blootgesteld in elke omstandigheid.">
            <a:extLst>
              <a:ext uri="{FF2B5EF4-FFF2-40B4-BE49-F238E27FC236}">
                <a16:creationId xmlns:a16="http://schemas.microsoft.com/office/drawing/2014/main" id="{55709BAF-0785-4872-BD16-50CB09C5FE45}"/>
              </a:ext>
            </a:extLst>
          </p:cNvPr>
          <p:cNvGrpSpPr/>
          <p:nvPr/>
        </p:nvGrpSpPr>
        <p:grpSpPr>
          <a:xfrm>
            <a:off x="6436264" y="1160236"/>
            <a:ext cx="2202965" cy="461163"/>
            <a:chOff x="6165273" y="377035"/>
            <a:chExt cx="2165193" cy="461163"/>
          </a:xfrm>
        </p:grpSpPr>
        <p:sp>
          <p:nvSpPr>
            <p:cNvPr id="11" name="Left Brace 10">
              <a:extLst>
                <a:ext uri="{FF2B5EF4-FFF2-40B4-BE49-F238E27FC236}">
                  <a16:creationId xmlns:a16="http://schemas.microsoft.com/office/drawing/2014/main" id="{2FB8618B-1CFD-BC4D-FBA3-9DCD7E896EFB}"/>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800" dirty="0"/>
            </a:p>
          </p:txBody>
        </p:sp>
        <p:sp>
          <p:nvSpPr>
            <p:cNvPr id="12" name="TextBox 11">
              <a:extLst>
                <a:ext uri="{FF2B5EF4-FFF2-40B4-BE49-F238E27FC236}">
                  <a16:creationId xmlns:a16="http://schemas.microsoft.com/office/drawing/2014/main" id="{EE32C1C2-4A9C-A13B-EE8C-6443FCC66D62}"/>
                </a:ext>
              </a:extLst>
            </p:cNvPr>
            <p:cNvSpPr txBox="1"/>
            <p:nvPr/>
          </p:nvSpPr>
          <p:spPr>
            <a:xfrm>
              <a:off x="6977077" y="377035"/>
              <a:ext cx="963439" cy="307777"/>
            </a:xfrm>
            <a:prstGeom prst="rect">
              <a:avLst/>
            </a:prstGeom>
            <a:noFill/>
          </p:spPr>
          <p:txBody>
            <a:bodyPr wrap="square" rtlCol="0">
              <a:spAutoFit/>
            </a:bodyPr>
            <a:lstStyle/>
            <a:p>
              <a:r>
                <a:rPr lang="nl-NL" sz="1400" dirty="0"/>
                <a:t>100 %</a:t>
              </a:r>
            </a:p>
          </p:txBody>
        </p:sp>
      </p:grpSp>
      <p:sp>
        <p:nvSpPr>
          <p:cNvPr id="18" name="TextBox 17">
            <a:extLst>
              <a:ext uri="{FF2B5EF4-FFF2-40B4-BE49-F238E27FC236}">
                <a16:creationId xmlns:a16="http://schemas.microsoft.com/office/drawing/2014/main" id="{FA956307-C846-2C2C-5F1D-521B727C4977}"/>
              </a:ext>
              <a:ext uri="{C183D7F6-B498-43B3-948B-1728B52AA6E4}">
                <adec:decorative xmlns:adec="http://schemas.microsoft.com/office/drawing/2017/decorative" val="0"/>
              </a:ext>
            </a:extLst>
          </p:cNvPr>
          <p:cNvSpPr txBox="1"/>
          <p:nvPr/>
        </p:nvSpPr>
        <p:spPr>
          <a:xfrm>
            <a:off x="1318536" y="3689265"/>
            <a:ext cx="7086600" cy="892552"/>
          </a:xfrm>
          <a:prstGeom prst="rect">
            <a:avLst/>
          </a:prstGeom>
          <a:noFill/>
        </p:spPr>
        <p:txBody>
          <a:bodyPr wrap="square" rtlCol="0" anchor="ctr">
            <a:spAutoFit/>
          </a:bodyPr>
          <a:lstStyle/>
          <a:p>
            <a:pPr marL="0" marR="0" lvl="0" indent="0" defTabSz="914400" rtl="0" eaLnBrk="1" fontAlgn="auto" latinLnBrk="0" hangingPunct="1">
              <a:spcAft>
                <a:spcPts val="600"/>
              </a:spcAft>
              <a:buClrTx/>
              <a:buSzTx/>
              <a:buFontTx/>
              <a:buNone/>
              <a:tabLst/>
              <a:defRPr/>
            </a:pPr>
            <a:r>
              <a:rPr lang="nl-NL" sz="1050" dirty="0">
                <a:effectLst/>
                <a:latin typeface="Arial" panose="020B0604020202020204" pitchFamily="34" charset="0"/>
                <a:ea typeface="Arial"/>
                <a:cs typeface="Times New Roman" panose="02020603050405020304" pitchFamily="18" charset="0"/>
              </a:rPr>
              <a:t>Bron: WES 2023, EU-OSHA; referentiepopulatie: alle werkenden blootgesteld aan uv-zonnestraling (</a:t>
            </a:r>
            <a:r>
              <a:rPr lang="nl-NL" sz="1050" dirty="0">
                <a:latin typeface="Arial" panose="020B0604020202020204" pitchFamily="34" charset="0"/>
                <a:cs typeface="Times New Roman" panose="02020603050405020304" pitchFamily="18" charset="0"/>
              </a:rPr>
              <a:t>inclusief</a:t>
            </a:r>
            <a:r>
              <a:rPr lang="nl-NL" sz="1050" dirty="0">
                <a:effectLst/>
                <a:latin typeface="Arial" panose="020B0604020202020204" pitchFamily="34" charset="0"/>
                <a:ea typeface="Arial"/>
                <a:cs typeface="Times New Roman" panose="02020603050405020304" pitchFamily="18" charset="0"/>
              </a:rPr>
              <a:t> blootstelling van de ogen) in Duitsland, Spanje, Finland, Frankrijk, Hongarije en Ierland.</a:t>
            </a:r>
          </a:p>
          <a:p>
            <a:pPr indent="0" defTabSz="342900">
              <a:spcAft>
                <a:spcPts val="600"/>
              </a:spcAft>
              <a:buNone/>
            </a:pPr>
            <a:r>
              <a:rPr lang="nl-NL" sz="1050" i="1" dirty="0">
                <a:latin typeface="Arial" panose="020B0604020202020204" pitchFamily="34" charset="0"/>
                <a:ea typeface="Arial"/>
                <a:cs typeface="Times New Roman" panose="02020603050405020304" pitchFamily="18" charset="0"/>
              </a:rPr>
              <a:t>NB: 20,8 % </a:t>
            </a:r>
            <a:r>
              <a:rPr lang="nl-NL" sz="1050" i="1" dirty="0"/>
              <a:t>van alle werkenden werd beoordeeld als blootgesteld aan </a:t>
            </a:r>
            <a:r>
              <a:rPr lang="nl-NL" sz="1050" i="1" dirty="0" err="1"/>
              <a:t>uv</a:t>
            </a:r>
            <a:r>
              <a:rPr lang="nl-NL" sz="1050" i="1" dirty="0"/>
              <a:t>-zonnestraling in de afgelopen werkweek.</a:t>
            </a:r>
          </a:p>
          <a:p>
            <a:pPr indent="0" defTabSz="342900">
              <a:spcAft>
                <a:spcPts val="600"/>
              </a:spcAft>
              <a:buNone/>
            </a:pPr>
            <a:r>
              <a:rPr lang="nl-NL" sz="1050" dirty="0">
                <a:latin typeface="Arial" panose="020B0604020202020204" pitchFamily="34" charset="0"/>
                <a:ea typeface="Arial"/>
                <a:cs typeface="Times New Roman" panose="02020603050405020304" pitchFamily="18" charset="0"/>
              </a:rPr>
              <a:t>Opmerking: Het veldwerk voor de enquête is uitgevoerd tussen september 2022 en februari 2023.</a:t>
            </a:r>
          </a:p>
        </p:txBody>
      </p:sp>
    </p:spTree>
    <p:extLst>
      <p:ext uri="{BB962C8B-B14F-4D97-AF65-F5344CB8AC3E}">
        <p14:creationId xmlns:p14="http://schemas.microsoft.com/office/powerpoint/2010/main" val="236299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3BD2BC-F1D7-F55B-CA08-56392CD9B072}"/>
              </a:ext>
            </a:extLst>
          </p:cNvPr>
          <p:cNvSpPr>
            <a:spLocks noGrp="1"/>
          </p:cNvSpPr>
          <p:nvPr>
            <p:ph type="title"/>
          </p:nvPr>
        </p:nvSpPr>
        <p:spPr>
          <a:xfrm>
            <a:off x="450000" y="144000"/>
            <a:ext cx="8583386" cy="367200"/>
          </a:xfrm>
        </p:spPr>
        <p:txBody>
          <a:bodyPr/>
          <a:lstStyle/>
          <a:p>
            <a:r>
              <a:rPr lang="nl-NL" sz="2000"/>
              <a:t>Beschermingsmaatregelen – blootstelling aan uv-zonnestraling</a:t>
            </a:r>
          </a:p>
        </p:txBody>
      </p:sp>
      <p:sp>
        <p:nvSpPr>
          <p:cNvPr id="7" name="TextBox 6">
            <a:extLst>
              <a:ext uri="{FF2B5EF4-FFF2-40B4-BE49-F238E27FC236}">
                <a16:creationId xmlns:a16="http://schemas.microsoft.com/office/drawing/2014/main" id="{B89DACA9-0045-1F57-A10A-E05AB164C8D4}"/>
              </a:ext>
            </a:extLst>
          </p:cNvPr>
          <p:cNvSpPr txBox="1"/>
          <p:nvPr/>
        </p:nvSpPr>
        <p:spPr>
          <a:xfrm>
            <a:off x="198489" y="713632"/>
            <a:ext cx="8583385" cy="523220"/>
          </a:xfrm>
          <a:prstGeom prst="rect">
            <a:avLst/>
          </a:prstGeom>
          <a:noFill/>
        </p:spPr>
        <p:txBody>
          <a:bodyPr wrap="square" anchor="ctr">
            <a:spAutoFit/>
          </a:bodyPr>
          <a:lstStyle/>
          <a:p>
            <a:pPr indent="0" algn="ctr" defTabSz="342900">
              <a:buNone/>
            </a:pPr>
            <a:r>
              <a:rPr lang="nl-NL" sz="1400" b="0" dirty="0">
                <a:solidFill>
                  <a:schemeClr val="tx2"/>
                </a:solidFill>
              </a:rPr>
              <a:t>Gebruik van beschermingsmaatregelen onder de werkenden die worden blootgesteld aan uv-zonnestraling en voor elke </a:t>
            </a:r>
            <a:r>
              <a:rPr lang="nl-NL" sz="1400" b="0" dirty="0">
                <a:solidFill>
                  <a:schemeClr val="tx2"/>
                </a:solidFill>
                <a:ea typeface=""/>
                <a:cs typeface="Times New Roman" panose="02020603050405020304" pitchFamily="18" charset="0"/>
              </a:rPr>
              <a:t>blootstelling </a:t>
            </a:r>
            <a:r>
              <a:rPr lang="nl-NL" sz="1400" dirty="0">
                <a:solidFill>
                  <a:schemeClr val="tx2"/>
                </a:solidFill>
                <a:cs typeface="Times New Roman" panose="02020603050405020304" pitchFamily="18" charset="0"/>
              </a:rPr>
              <a:t>situatie</a:t>
            </a:r>
            <a:r>
              <a:rPr lang="nl-NL" sz="1400" b="0" dirty="0">
                <a:solidFill>
                  <a:schemeClr val="tx2"/>
                </a:solidFill>
                <a:ea typeface=""/>
                <a:cs typeface="Times New Roman" panose="02020603050405020304" pitchFamily="18" charset="0"/>
              </a:rPr>
              <a:t> (dezelfde werknemer kan meer dan één maatregel gebruiken):</a:t>
            </a:r>
          </a:p>
        </p:txBody>
      </p:sp>
      <p:graphicFrame>
        <p:nvGraphicFramePr>
          <p:cNvPr id="4" name="Content Placeholder 3" descr="Tabel met de verdeling van het gebruik van verschillende beschermingsmaatregelen voor elke blootstellingsomstandigheid onder werkenden die in de afgelopen werkweek aan uv-zonnestraling zijn blootgesteld.">
            <a:extLst>
              <a:ext uri="{FF2B5EF4-FFF2-40B4-BE49-F238E27FC236}">
                <a16:creationId xmlns:a16="http://schemas.microsoft.com/office/drawing/2014/main" id="{BCBA20EB-0CFA-ABDD-8E88-193A91BF7D91}"/>
              </a:ext>
            </a:extLst>
          </p:cNvPr>
          <p:cNvGraphicFramePr>
            <a:graphicFrameLocks noGrp="1"/>
          </p:cNvGraphicFramePr>
          <p:nvPr>
            <p:ph sz="half" idx="1"/>
            <p:extLst>
              <p:ext uri="{D42A27DB-BD31-4B8C-83A1-F6EECF244321}">
                <p14:modId xmlns:p14="http://schemas.microsoft.com/office/powerpoint/2010/main" val="2103739666"/>
              </p:ext>
            </p:extLst>
          </p:nvPr>
        </p:nvGraphicFramePr>
        <p:xfrm>
          <a:off x="358359" y="1326241"/>
          <a:ext cx="8288137" cy="2827595"/>
        </p:xfrm>
        <a:graphic>
          <a:graphicData uri="http://schemas.openxmlformats.org/drawingml/2006/table">
            <a:tbl>
              <a:tblPr firstRow="1" bandRow="1">
                <a:tableStyleId>{5C22544A-7EE6-4342-B048-85BDC9FD1C3A}</a:tableStyleId>
              </a:tblPr>
              <a:tblGrid>
                <a:gridCol w="2931494">
                  <a:extLst>
                    <a:ext uri="{9D8B030D-6E8A-4147-A177-3AD203B41FA5}">
                      <a16:colId xmlns:a16="http://schemas.microsoft.com/office/drawing/2014/main" val="1079337038"/>
                    </a:ext>
                  </a:extLst>
                </a:gridCol>
                <a:gridCol w="1579411">
                  <a:extLst>
                    <a:ext uri="{9D8B030D-6E8A-4147-A177-3AD203B41FA5}">
                      <a16:colId xmlns:a16="http://schemas.microsoft.com/office/drawing/2014/main" val="1672365983"/>
                    </a:ext>
                  </a:extLst>
                </a:gridCol>
                <a:gridCol w="1521598">
                  <a:extLst>
                    <a:ext uri="{9D8B030D-6E8A-4147-A177-3AD203B41FA5}">
                      <a16:colId xmlns:a16="http://schemas.microsoft.com/office/drawing/2014/main" val="1265936997"/>
                    </a:ext>
                  </a:extLst>
                </a:gridCol>
                <a:gridCol w="1083364">
                  <a:extLst>
                    <a:ext uri="{9D8B030D-6E8A-4147-A177-3AD203B41FA5}">
                      <a16:colId xmlns:a16="http://schemas.microsoft.com/office/drawing/2014/main" val="429879169"/>
                    </a:ext>
                  </a:extLst>
                </a:gridCol>
                <a:gridCol w="1172270">
                  <a:extLst>
                    <a:ext uri="{9D8B030D-6E8A-4147-A177-3AD203B41FA5}">
                      <a16:colId xmlns:a16="http://schemas.microsoft.com/office/drawing/2014/main" val="2856616134"/>
                    </a:ext>
                  </a:extLst>
                </a:gridCol>
              </a:tblGrid>
              <a:tr h="981944">
                <a:tc>
                  <a:txBody>
                    <a:bodyPr/>
                    <a:lstStyle/>
                    <a:p>
                      <a:pPr algn="ctr" fontAlgn="b"/>
                      <a:r>
                        <a:rPr lang="nl-NL" sz="900" u="none" strike="noStrike" dirty="0">
                          <a:effectLst/>
                          <a:latin typeface="+mn-lt"/>
                        </a:rPr>
                        <a:t>Blootstellingsomstandigheden</a:t>
                      </a:r>
                      <a:br>
                        <a:rPr lang="nl-NL" sz="900" u="none" strike="noStrike" dirty="0">
                          <a:effectLst/>
                          <a:latin typeface="+mn-lt"/>
                        </a:rPr>
                      </a:br>
                      <a:r>
                        <a:rPr lang="nl-NL" sz="900" b="0" u="none" strike="noStrike" dirty="0">
                          <a:effectLst/>
                          <a:latin typeface="+mn-lt"/>
                        </a:rPr>
                        <a:t>(taken uitgevoerd in de afgelopen werkweek)</a:t>
                      </a:r>
                    </a:p>
                    <a:p>
                      <a:pPr algn="l" rtl="0" fontAlgn="b"/>
                      <a:endParaRPr lang="en-GB" sz="900" b="0" i="0" u="none" strike="noStrike" dirty="0">
                        <a:solidFill>
                          <a:srgbClr val="000000"/>
                        </a:solidFill>
                        <a:effectLst/>
                        <a:latin typeface="+mn-lt"/>
                      </a:endParaRPr>
                    </a:p>
                  </a:txBody>
                  <a:tcPr marL="36000" marR="0" marT="0" marB="0" anchor="ctr"/>
                </a:tc>
                <a:tc>
                  <a:txBody>
                    <a:bodyPr/>
                    <a:lstStyle/>
                    <a:p>
                      <a:pPr algn="ctr" fontAlgn="b"/>
                      <a:r>
                        <a:rPr lang="nl-NL" sz="900" b="0" u="none" strike="noStrike" dirty="0">
                          <a:effectLst/>
                          <a:latin typeface="+mn-lt"/>
                        </a:rPr>
                        <a:t>Gebruik van oogbescherming </a:t>
                      </a:r>
                      <a:br>
                        <a:rPr lang="nl-NL" sz="900" b="0" u="none" strike="noStrike" dirty="0">
                          <a:effectLst/>
                          <a:latin typeface="+mn-lt"/>
                        </a:rPr>
                      </a:br>
                      <a:r>
                        <a:rPr lang="nl-NL" sz="900" b="0" u="none" strike="noStrike" dirty="0">
                          <a:effectLst/>
                          <a:latin typeface="+mn-lt"/>
                        </a:rPr>
                        <a:t>(zonnebril dragen)</a:t>
                      </a:r>
                    </a:p>
                  </a:txBody>
                  <a:tcPr marL="36000" marR="0" marT="0" marB="0" anchor="ctr"/>
                </a:tc>
                <a:tc>
                  <a:txBody>
                    <a:bodyPr/>
                    <a:lstStyle/>
                    <a:p>
                      <a:pPr algn="ctr" fontAlgn="b"/>
                      <a:r>
                        <a:rPr lang="nl-NL" sz="900" b="0" u="none" strike="noStrike" dirty="0">
                          <a:effectLst/>
                          <a:latin typeface="+mn-lt"/>
                        </a:rPr>
                        <a:t>Het dragen van kleding die het grootste deel van uw lichaam bedekt (d.w.z. broeken en overhemden of T-shirts met mouwen)</a:t>
                      </a:r>
                    </a:p>
                  </a:txBody>
                  <a:tcPr marL="36000" marR="0" marT="0" marB="0" anchor="ctr"/>
                </a:tc>
                <a:tc>
                  <a:txBody>
                    <a:bodyPr/>
                    <a:lstStyle/>
                    <a:p>
                      <a:pPr algn="ctr" fontAlgn="b"/>
                      <a:r>
                        <a:rPr lang="nl-NL" sz="900" b="0" u="none" strike="noStrike" dirty="0">
                          <a:effectLst/>
                          <a:latin typeface="+mn-lt"/>
                        </a:rPr>
                        <a:t>Gebruik van zonnebrandcrème</a:t>
                      </a:r>
                    </a:p>
                  </a:txBody>
                  <a:tcPr marL="36000" marR="0" marT="0" marB="0" anchor="ctr"/>
                </a:tc>
                <a:tc>
                  <a:txBody>
                    <a:bodyPr/>
                    <a:lstStyle/>
                    <a:p>
                      <a:pPr algn="ctr" fontAlgn="b"/>
                      <a:r>
                        <a:rPr lang="nl-NL" sz="900" b="0" u="none" strike="noStrike" dirty="0">
                          <a:effectLst/>
                          <a:latin typeface="+mn-lt"/>
                        </a:rPr>
                        <a:t>Het dragen van een hoed of andere hoofdbedekking </a:t>
                      </a:r>
                      <a:r>
                        <a:rPr lang="nl-NL" sz="900" b="0" u="none" strike="sngStrike" baseline="0" dirty="0">
                          <a:effectLst/>
                          <a:latin typeface="+mn-lt"/>
                        </a:rPr>
                        <a:t>ter</a:t>
                      </a:r>
                      <a:r>
                        <a:rPr lang="nl-NL" sz="900" b="0" u="none" strike="noStrike" dirty="0">
                          <a:effectLst/>
                          <a:latin typeface="+mn-lt"/>
                        </a:rPr>
                        <a:t> bescherming tegen de zon</a:t>
                      </a:r>
                    </a:p>
                  </a:txBody>
                  <a:tcPr marL="36000" marR="0" marT="0" marB="0" anchor="ctr"/>
                </a:tc>
                <a:extLst>
                  <a:ext uri="{0D108BD9-81ED-4DB2-BD59-A6C34878D82A}">
                    <a16:rowId xmlns:a16="http://schemas.microsoft.com/office/drawing/2014/main" val="3941466185"/>
                  </a:ext>
                </a:extLst>
              </a:tr>
              <a:tr h="252892">
                <a:tc>
                  <a:txBody>
                    <a:bodyPr/>
                    <a:lstStyle/>
                    <a:p>
                      <a:pPr algn="l" fontAlgn="b"/>
                      <a:r>
                        <a:rPr lang="nl-NL" sz="900" b="0" i="0" u="none" strike="noStrike" dirty="0">
                          <a:effectLst/>
                          <a:latin typeface="+mn-lt"/>
                        </a:rPr>
                        <a:t>Overdag buiten in </a:t>
                      </a:r>
                      <a:r>
                        <a:rPr lang="nl-NL" sz="900" b="0" i="0" u="none" strike="sngStrike" baseline="0" dirty="0">
                          <a:effectLst/>
                          <a:latin typeface="+mn-lt"/>
                        </a:rPr>
                        <a:t>de</a:t>
                      </a:r>
                      <a:r>
                        <a:rPr lang="nl-NL" sz="900" b="0" i="0" u="none" strike="noStrike" dirty="0">
                          <a:effectLst/>
                          <a:latin typeface="+mn-lt"/>
                        </a:rPr>
                        <a:t> open lucht werken</a:t>
                      </a:r>
                    </a:p>
                  </a:txBody>
                  <a:tcPr marL="36000" marR="0" marT="0" marB="0" anchor="ctr"/>
                </a:tc>
                <a:tc>
                  <a:txBody>
                    <a:bodyPr/>
                    <a:lstStyle/>
                    <a:p>
                      <a:pPr algn="ctr" fontAlgn="b"/>
                      <a:r>
                        <a:rPr lang="nl-NL" sz="900" u="none" strike="noStrike">
                          <a:effectLst/>
                          <a:latin typeface="+mn-lt"/>
                        </a:rPr>
                        <a:t>21,6 %</a:t>
                      </a:r>
                    </a:p>
                  </a:txBody>
                  <a:tcPr marL="0" marR="0" marT="0" marB="0" anchor="ctr"/>
                </a:tc>
                <a:tc>
                  <a:txBody>
                    <a:bodyPr/>
                    <a:lstStyle/>
                    <a:p>
                      <a:pPr algn="ctr" fontAlgn="b"/>
                      <a:r>
                        <a:rPr lang="nl-NL" sz="900" u="none" strike="noStrike">
                          <a:effectLst/>
                          <a:latin typeface="+mn-lt"/>
                        </a:rPr>
                        <a:t>86,9 %</a:t>
                      </a:r>
                    </a:p>
                  </a:txBody>
                  <a:tcPr marL="0" marR="0" marT="0" marB="0" anchor="ctr"/>
                </a:tc>
                <a:tc>
                  <a:txBody>
                    <a:bodyPr/>
                    <a:lstStyle/>
                    <a:p>
                      <a:pPr algn="ctr" fontAlgn="b"/>
                      <a:r>
                        <a:rPr lang="nl-NL" sz="900" u="none" strike="noStrike">
                          <a:effectLst/>
                          <a:latin typeface="+mn-lt"/>
                        </a:rPr>
                        <a:t>13,3 %</a:t>
                      </a:r>
                    </a:p>
                  </a:txBody>
                  <a:tcPr marL="0" marR="0" marT="0" marB="0" anchor="ctr"/>
                </a:tc>
                <a:tc>
                  <a:txBody>
                    <a:bodyPr/>
                    <a:lstStyle/>
                    <a:p>
                      <a:pPr algn="ctr" fontAlgn="b"/>
                      <a:r>
                        <a:rPr lang="nl-NL" sz="900" u="none" strike="noStrike">
                          <a:effectLst/>
                          <a:latin typeface="+mn-lt"/>
                        </a:rPr>
                        <a:t>49,4 %</a:t>
                      </a:r>
                    </a:p>
                  </a:txBody>
                  <a:tcPr marL="0" marR="0" marT="0" marB="0" anchor="ctr"/>
                </a:tc>
                <a:extLst>
                  <a:ext uri="{0D108BD9-81ED-4DB2-BD59-A6C34878D82A}">
                    <a16:rowId xmlns:a16="http://schemas.microsoft.com/office/drawing/2014/main" val="2999115708"/>
                  </a:ext>
                </a:extLst>
              </a:tr>
              <a:tr h="530835">
                <a:tc>
                  <a:txBody>
                    <a:bodyPr/>
                    <a:lstStyle/>
                    <a:p>
                      <a:pPr algn="l" fontAlgn="b"/>
                      <a:r>
                        <a:rPr lang="nl-NL" sz="900" b="0" i="0" u="none" strike="noStrike" dirty="0">
                          <a:solidFill>
                            <a:schemeClr val="tx1"/>
                          </a:solidFill>
                          <a:effectLst/>
                          <a:latin typeface="+mn-lt"/>
                          <a:ea typeface="+mn-lt"/>
                          <a:cs typeface="+mn-cs"/>
                        </a:rPr>
                        <a:t>Werken met of in de buurt van reflecterende oppervlakken (zand, glas, dakijzer, water, beton of cement, plastic, sneeuw)</a:t>
                      </a:r>
                    </a:p>
                  </a:txBody>
                  <a:tcPr marL="36000" marR="0" marT="0" marB="0" anchor="ctr"/>
                </a:tc>
                <a:tc>
                  <a:txBody>
                    <a:bodyPr/>
                    <a:lstStyle/>
                    <a:p>
                      <a:pPr algn="ctr" fontAlgn="b"/>
                      <a:r>
                        <a:rPr lang="nl-NL" sz="900" u="none" strike="noStrike" dirty="0">
                          <a:effectLst/>
                          <a:latin typeface="+mn-lt"/>
                        </a:rPr>
                        <a:t>38,1 %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0" u="none" strike="noStrike">
                          <a:solidFill>
                            <a:schemeClr val="dk1"/>
                          </a:solidFill>
                          <a:effectLst/>
                          <a:latin typeface="+mn-lt"/>
                          <a:ea typeface="+mn-lt"/>
                          <a:cs typeface="+mn-cs"/>
                        </a:rPr>
                        <a:t>Niet gevraagd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0" u="none" strike="noStrike">
                          <a:solidFill>
                            <a:schemeClr val="dk1"/>
                          </a:solidFill>
                          <a:effectLst/>
                          <a:latin typeface="+mn-lt"/>
                          <a:ea typeface="+mn-lt"/>
                          <a:cs typeface="+mn-cs"/>
                        </a:rPr>
                        <a:t>Niet gevraagd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0" u="none" strike="noStrike">
                          <a:solidFill>
                            <a:schemeClr val="dk1"/>
                          </a:solidFill>
                          <a:effectLst/>
                          <a:latin typeface="+mn-lt"/>
                          <a:ea typeface="+mn-lt"/>
                          <a:cs typeface="+mn-cs"/>
                        </a:rPr>
                        <a:t>Niet gevraagd</a:t>
                      </a:r>
                    </a:p>
                  </a:txBody>
                  <a:tcPr marL="0" marR="0" marT="0" marB="0" anchor="ctr"/>
                </a:tc>
                <a:extLst>
                  <a:ext uri="{0D108BD9-81ED-4DB2-BD59-A6C34878D82A}">
                    <a16:rowId xmlns:a16="http://schemas.microsoft.com/office/drawing/2014/main" val="340744847"/>
                  </a:ext>
                </a:extLst>
              </a:tr>
              <a:tr h="238525">
                <a:tc>
                  <a:txBody>
                    <a:bodyPr/>
                    <a:lstStyle/>
                    <a:p>
                      <a:pPr marL="0" algn="l" defTabSz="342900" rtl="0" eaLnBrk="1" fontAlgn="b" latinLnBrk="0" hangingPunct="1"/>
                      <a:r>
                        <a:rPr lang="nl-NL" sz="900" b="0" i="1" u="none" strike="noStrike" kern="1200" dirty="0">
                          <a:solidFill>
                            <a:schemeClr val="tx1"/>
                          </a:solidFill>
                          <a:effectLst/>
                          <a:latin typeface="+mn-lt"/>
                          <a:ea typeface="+mn-lt"/>
                          <a:cs typeface="+mn-cs"/>
                        </a:rPr>
                        <a:t>Inclusief: werken met of nabij sneeuw</a:t>
                      </a:r>
                    </a:p>
                  </a:txBody>
                  <a:tcPr marL="180000" marR="72000" marT="0" marB="0" anchor="ctr"/>
                </a:tc>
                <a:tc>
                  <a:txBody>
                    <a:bodyPr/>
                    <a:lstStyle/>
                    <a:p>
                      <a:pPr algn="ctr" fontAlgn="b"/>
                      <a:r>
                        <a:rPr lang="nl-NL" sz="900" i="1" u="none" strike="noStrike">
                          <a:effectLst/>
                          <a:latin typeface="+mn-lt"/>
                        </a:rPr>
                        <a:t>28,6 %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1" u="none" strike="noStrike">
                          <a:effectLst/>
                          <a:latin typeface="+mn-lt"/>
                        </a:rPr>
                        <a:t>Niet gevraagd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1" u="none" strike="noStrike">
                          <a:effectLst/>
                          <a:latin typeface="+mn-lt"/>
                        </a:rPr>
                        <a:t>Niet gevraagd</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1" u="none" strike="noStrike">
                          <a:effectLst/>
                          <a:latin typeface="+mn-lt"/>
                        </a:rPr>
                        <a:t>Niet gevraagd</a:t>
                      </a:r>
                    </a:p>
                  </a:txBody>
                  <a:tcPr marL="0" marR="0" marT="0" marB="0" anchor="ctr"/>
                </a:tc>
                <a:extLst>
                  <a:ext uri="{0D108BD9-81ED-4DB2-BD59-A6C34878D82A}">
                    <a16:rowId xmlns:a16="http://schemas.microsoft.com/office/drawing/2014/main" val="2461034737"/>
                  </a:ext>
                </a:extLst>
              </a:tr>
              <a:tr h="352885">
                <a:tc>
                  <a:txBody>
                    <a:bodyPr/>
                    <a:lstStyle/>
                    <a:p>
                      <a:pPr algn="l" fontAlgn="b"/>
                      <a:r>
                        <a:rPr lang="nl-NL" sz="900" b="0" i="0" u="none" strike="noStrike" dirty="0">
                          <a:effectLst/>
                          <a:latin typeface="+mn-lt"/>
                        </a:rPr>
                        <a:t>Overdag ten minste 1 uur per dag buiten werken in </a:t>
                      </a:r>
                      <a:r>
                        <a:rPr lang="nl-NL" sz="900" b="0" i="0" u="none" strike="sngStrike" baseline="0" dirty="0">
                          <a:effectLst/>
                          <a:latin typeface="+mn-lt"/>
                        </a:rPr>
                        <a:t>de</a:t>
                      </a:r>
                      <a:r>
                        <a:rPr lang="nl-NL" sz="900" b="0" i="0" u="none" strike="noStrike" dirty="0">
                          <a:effectLst/>
                          <a:latin typeface="+mn-lt"/>
                        </a:rPr>
                        <a:t> gedeeltelijke schaduw</a:t>
                      </a:r>
                    </a:p>
                  </a:txBody>
                  <a:tcPr marL="36000" marR="0" marT="0" marB="0" anchor="ctr"/>
                </a:tc>
                <a:tc>
                  <a:txBody>
                    <a:bodyPr/>
                    <a:lstStyle/>
                    <a:p>
                      <a:pPr algn="ctr" fontAlgn="b"/>
                      <a:r>
                        <a:rPr lang="nl-NL" sz="900" u="none" strike="noStrike">
                          <a:effectLst/>
                          <a:latin typeface="+mn-lt"/>
                        </a:rPr>
                        <a:t>29,1 %</a:t>
                      </a:r>
                    </a:p>
                  </a:txBody>
                  <a:tcPr marL="0" marR="0" marT="0" marB="0" anchor="ctr"/>
                </a:tc>
                <a:tc>
                  <a:txBody>
                    <a:bodyPr/>
                    <a:lstStyle/>
                    <a:p>
                      <a:pPr algn="ctr" fontAlgn="b"/>
                      <a:r>
                        <a:rPr lang="nl-NL" sz="900" u="none" strike="noStrike">
                          <a:effectLst/>
                          <a:latin typeface="+mn-lt"/>
                        </a:rPr>
                        <a:t>88,7 %</a:t>
                      </a:r>
                    </a:p>
                  </a:txBody>
                  <a:tcPr marL="0" marR="0" marT="0" marB="0" anchor="ctr"/>
                </a:tc>
                <a:tc>
                  <a:txBody>
                    <a:bodyPr/>
                    <a:lstStyle/>
                    <a:p>
                      <a:pPr algn="ctr" fontAlgn="b"/>
                      <a:r>
                        <a:rPr lang="nl-NL" sz="900" u="none" strike="noStrike">
                          <a:effectLst/>
                          <a:latin typeface="+mn-lt"/>
                        </a:rPr>
                        <a:t>14,5 %</a:t>
                      </a:r>
                    </a:p>
                  </a:txBody>
                  <a:tcPr marL="0" marR="0" marT="0" marB="0" anchor="ctr"/>
                </a:tc>
                <a:tc>
                  <a:txBody>
                    <a:bodyPr/>
                    <a:lstStyle/>
                    <a:p>
                      <a:pPr algn="ctr" fontAlgn="b"/>
                      <a:r>
                        <a:rPr lang="nl-NL" sz="900" u="none" strike="noStrike">
                          <a:effectLst/>
                          <a:latin typeface="+mn-lt"/>
                        </a:rPr>
                        <a:t>44,2 %</a:t>
                      </a:r>
                    </a:p>
                  </a:txBody>
                  <a:tcPr marL="0" marR="0" marT="0" marB="0" anchor="ctr"/>
                </a:tc>
                <a:extLst>
                  <a:ext uri="{0D108BD9-81ED-4DB2-BD59-A6C34878D82A}">
                    <a16:rowId xmlns:a16="http://schemas.microsoft.com/office/drawing/2014/main" val="131512457"/>
                  </a:ext>
                </a:extLst>
              </a:tr>
              <a:tr h="470514">
                <a:tc>
                  <a:txBody>
                    <a:bodyPr/>
                    <a:lstStyle/>
                    <a:p>
                      <a:pPr algn="l" fontAlgn="b"/>
                      <a:r>
                        <a:rPr lang="nl-NL" sz="900" b="0" i="0" u="none" strike="noStrike" dirty="0">
                          <a:effectLst/>
                          <a:latin typeface="+mn-lt"/>
                        </a:rPr>
                        <a:t>Overdag buiten werken in een voertuig </a:t>
                      </a:r>
                      <a:r>
                        <a:rPr lang="nl-NL" sz="900" b="0" i="0" u="none" strike="sngStrike" baseline="0" dirty="0">
                          <a:effectLst/>
                          <a:latin typeface="+mn-lt"/>
                        </a:rPr>
                        <a:t>met</a:t>
                      </a:r>
                      <a:r>
                        <a:rPr lang="nl-NL" sz="900" b="0" i="0" u="none" strike="noStrike" dirty="0">
                          <a:effectLst/>
                          <a:latin typeface="+mn-lt"/>
                        </a:rPr>
                        <a:t> </a:t>
                      </a:r>
                      <a:r>
                        <a:rPr lang="nl-NL" sz="900" b="0" i="1" u="none" strike="noStrike" kern="1200" dirty="0">
                          <a:solidFill>
                            <a:schemeClr val="dk1"/>
                          </a:solidFill>
                          <a:effectLst/>
                          <a:latin typeface="+mn-lt"/>
                          <a:ea typeface="+mn-ea"/>
                          <a:cs typeface="+mn-cs"/>
                        </a:rPr>
                        <a:t>waarvan</a:t>
                      </a:r>
                      <a:r>
                        <a:rPr lang="nl-NL" sz="900" b="0" i="0" u="none" strike="noStrike" dirty="0">
                          <a:effectLst/>
                          <a:latin typeface="+mn-lt"/>
                        </a:rPr>
                        <a:t> t</a:t>
                      </a:r>
                      <a:r>
                        <a:rPr lang="nl-NL" sz="900" b="0" i="0" u="none" strike="noStrike" baseline="0" dirty="0">
                          <a:effectLst/>
                          <a:latin typeface="+mn-lt"/>
                        </a:rPr>
                        <a:t>en</a:t>
                      </a:r>
                      <a:r>
                        <a:rPr lang="nl-NL" sz="900" b="0" i="0" u="none" strike="noStrike" dirty="0">
                          <a:effectLst/>
                          <a:latin typeface="+mn-lt"/>
                        </a:rPr>
                        <a:t> minste 1 uur per dag de ramen omlaag </a:t>
                      </a:r>
                      <a:r>
                        <a:rPr lang="nl-NL" sz="900" b="0" i="1" u="none" strike="noStrike" kern="1200" dirty="0">
                          <a:solidFill>
                            <a:schemeClr val="dk1"/>
                          </a:solidFill>
                          <a:effectLst/>
                          <a:latin typeface="+mn-lt"/>
                          <a:ea typeface="+mn-ea"/>
                          <a:cs typeface="+mn-cs"/>
                        </a:rPr>
                        <a:t>zijn</a:t>
                      </a:r>
                    </a:p>
                  </a:txBody>
                  <a:tcPr marL="36000" marR="0" marT="0" marB="0" anchor="ctr"/>
                </a:tc>
                <a:tc>
                  <a:txBody>
                    <a:bodyPr/>
                    <a:lstStyle/>
                    <a:p>
                      <a:pPr algn="ctr" fontAlgn="b"/>
                      <a:r>
                        <a:rPr lang="nl-NL" sz="900" u="none" strike="noStrike" dirty="0">
                          <a:effectLst/>
                          <a:latin typeface="+mn-lt"/>
                        </a:rPr>
                        <a:t>45,8 %</a:t>
                      </a:r>
                    </a:p>
                  </a:txBody>
                  <a:tcPr marL="0" marR="0" marT="0" marB="0" anchor="ctr"/>
                </a:tc>
                <a:tc>
                  <a:txBody>
                    <a:bodyPr/>
                    <a:lstStyle/>
                    <a:p>
                      <a:pPr algn="ctr" fontAlgn="b"/>
                      <a:r>
                        <a:rPr lang="nl-NL" sz="900" u="none" strike="noStrike">
                          <a:effectLst/>
                          <a:latin typeface="+mn-lt"/>
                        </a:rPr>
                        <a:t>88,1 %</a:t>
                      </a:r>
                    </a:p>
                  </a:txBody>
                  <a:tcPr marL="0" marR="0" marT="0" marB="0" anchor="ctr"/>
                </a:tc>
                <a:tc>
                  <a:txBody>
                    <a:bodyPr/>
                    <a:lstStyle/>
                    <a:p>
                      <a:pPr algn="ctr" fontAlgn="b"/>
                      <a:r>
                        <a:rPr lang="nl-NL" sz="900" u="none" strike="noStrike">
                          <a:effectLst/>
                          <a:latin typeface="+mn-lt"/>
                        </a:rPr>
                        <a:t>10,6 %</a:t>
                      </a:r>
                    </a:p>
                  </a:txBody>
                  <a:tcPr marL="0" marR="0" marT="0" marB="0" anchor="ctr"/>
                </a:tc>
                <a:tc>
                  <a:txBody>
                    <a:bodyPr/>
                    <a:lstStyle/>
                    <a:p>
                      <a:pPr marL="0" marR="0" lvl="0" indent="0" algn="ctr" defTabSz="342900" rtl="0" eaLnBrk="1" fontAlgn="b" latinLnBrk="0" hangingPunct="1">
                        <a:lnSpc>
                          <a:spcPct val="100000"/>
                        </a:lnSpc>
                        <a:spcBef>
                          <a:spcPts val="0"/>
                        </a:spcBef>
                        <a:spcAft>
                          <a:spcPts val="0"/>
                        </a:spcAft>
                        <a:buClrTx/>
                        <a:buSzTx/>
                        <a:buFontTx/>
                        <a:buNone/>
                        <a:tabLst/>
                        <a:defRPr/>
                      </a:pPr>
                      <a:r>
                        <a:rPr lang="nl-NL" sz="900" i="0" u="none" strike="noStrike" dirty="0">
                          <a:effectLst/>
                          <a:latin typeface="+mn-lt"/>
                        </a:rPr>
                        <a:t>Niet gevraagd</a:t>
                      </a:r>
                    </a:p>
                  </a:txBody>
                  <a:tcPr marL="0" marR="0" marT="0" marB="0" anchor="ctr"/>
                </a:tc>
                <a:extLst>
                  <a:ext uri="{0D108BD9-81ED-4DB2-BD59-A6C34878D82A}">
                    <a16:rowId xmlns:a16="http://schemas.microsoft.com/office/drawing/2014/main" val="758740393"/>
                  </a:ext>
                </a:extLst>
              </a:tr>
            </a:tbl>
          </a:graphicData>
        </a:graphic>
      </p:graphicFrame>
      <p:sp>
        <p:nvSpPr>
          <p:cNvPr id="2" name="TextBox 1">
            <a:extLst>
              <a:ext uri="{FF2B5EF4-FFF2-40B4-BE49-F238E27FC236}">
                <a16:creationId xmlns:a16="http://schemas.microsoft.com/office/drawing/2014/main" id="{B92174EA-C80A-0408-8D6C-A7D00E7F7E79}"/>
              </a:ext>
              <a:ext uri="{C183D7F6-B498-43B3-948B-1728B52AA6E4}">
                <adec:decorative xmlns:adec="http://schemas.microsoft.com/office/drawing/2017/decorative" val="0"/>
              </a:ext>
            </a:extLst>
          </p:cNvPr>
          <p:cNvSpPr txBox="1"/>
          <p:nvPr/>
        </p:nvSpPr>
        <p:spPr>
          <a:xfrm>
            <a:off x="1421297" y="4270614"/>
            <a:ext cx="6102626"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EU-OSHA; referentiepopulatie: alle werkenden blootgesteld aan uv-zonnestraling </a:t>
            </a:r>
            <a:br>
              <a:rPr lang="nl-NL" sz="1000" dirty="0">
                <a:effectLst/>
                <a:latin typeface="Arial" panose="020B0604020202020204" pitchFamily="34" charset="0"/>
                <a:ea typeface="Arial"/>
                <a:cs typeface="Times New Roman" panose="02020603050405020304" pitchFamily="18" charset="0"/>
              </a:rPr>
            </a:br>
            <a:r>
              <a:rPr lang="nl-NL" sz="1000" dirty="0">
                <a:effectLst/>
                <a:latin typeface="Arial" panose="020B0604020202020204" pitchFamily="34" charset="0"/>
                <a:ea typeface="Arial"/>
                <a:cs typeface="Times New Roman" panose="02020603050405020304" pitchFamily="18" charset="0"/>
              </a:rPr>
              <a:t>(</a:t>
            </a:r>
            <a:r>
              <a:rPr lang="nl-NL" sz="1000" dirty="0">
                <a:latin typeface="Arial" panose="020B0604020202020204" pitchFamily="34" charset="0"/>
                <a:cs typeface="Times New Roman" panose="02020603050405020304" pitchFamily="18" charset="0"/>
              </a:rPr>
              <a:t>inclusief</a:t>
            </a:r>
            <a:r>
              <a:rPr lang="nl-NL" sz="1000" dirty="0">
                <a:effectLst/>
                <a:latin typeface="Arial" panose="020B0604020202020204" pitchFamily="34" charset="0"/>
                <a:ea typeface="Arial"/>
                <a:cs typeface="Times New Roman" panose="02020603050405020304" pitchFamily="18" charset="0"/>
              </a:rPr>
              <a:t> blootstelling van de ogen) in Duitsland, Spanje, Finland, Frankrijk, Hongarije en Ierland.</a:t>
            </a:r>
          </a:p>
        </p:txBody>
      </p:sp>
    </p:spTree>
    <p:extLst>
      <p:ext uri="{BB962C8B-B14F-4D97-AF65-F5344CB8AC3E}">
        <p14:creationId xmlns:p14="http://schemas.microsoft.com/office/powerpoint/2010/main" val="5441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085787-B05B-D23C-60CF-D77700F7E6F9}"/>
              </a:ext>
            </a:extLst>
          </p:cNvPr>
          <p:cNvSpPr>
            <a:spLocks noGrp="1"/>
          </p:cNvSpPr>
          <p:nvPr>
            <p:ph type="title"/>
          </p:nvPr>
        </p:nvSpPr>
        <p:spPr/>
        <p:txBody>
          <a:bodyPr/>
          <a:lstStyle/>
          <a:p>
            <a:r>
              <a:rPr lang="nl-NL" sz="2000"/>
              <a:t>Blootstelling aan respirabel kristallijn silica (RCS)</a:t>
            </a:r>
          </a:p>
        </p:txBody>
      </p:sp>
      <p:sp>
        <p:nvSpPr>
          <p:cNvPr id="2" name="Content Placeholder 2">
            <a:extLst>
              <a:ext uri="{FF2B5EF4-FFF2-40B4-BE49-F238E27FC236}">
                <a16:creationId xmlns:a16="http://schemas.microsoft.com/office/drawing/2014/main" id="{B2378045-2204-326C-7472-2A918396DC39}"/>
              </a:ext>
            </a:extLst>
          </p:cNvPr>
          <p:cNvSpPr txBox="1">
            <a:spLocks/>
          </p:cNvSpPr>
          <p:nvPr/>
        </p:nvSpPr>
        <p:spPr>
          <a:xfrm>
            <a:off x="434890" y="679246"/>
            <a:ext cx="7000777" cy="549479"/>
          </a:xfrm>
          <a:prstGeom prst="rect">
            <a:avLst/>
          </a:prstGeom>
        </p:spPr>
        <p:txBody>
          <a:bodyPr vert="horz" lIns="91440" tIns="45720" rIns="91440" bIns="45720" rtlCol="0" anchor="ctr" anchorCtr="0">
            <a:normAutofit/>
          </a:bodyPr>
          <a:lstStyle>
            <a:defPPr>
              <a:defRPr lang="en-US"/>
            </a:defPPr>
            <a:lvl1pPr marL="0" indent="-189000" algn="l" defTabSz="1219170" rtl="0" eaLnBrk="1" latinLnBrk="0" hangingPunct="1">
              <a:spcBef>
                <a:spcPts val="450"/>
              </a:spcBef>
              <a:spcAft>
                <a:spcPts val="0"/>
              </a:spcAft>
              <a:buClr>
                <a:schemeClr val="tx2"/>
              </a:buClr>
              <a:buFont typeface="Wingdings" pitchFamily="2" charset="2"/>
              <a:buChar char="§"/>
              <a:defRPr sz="2400" b="1" i="0" kern="1200" baseline="0">
                <a:solidFill>
                  <a:schemeClr val="tx1"/>
                </a:solidFill>
                <a:latin typeface="+mn-lt"/>
                <a:ea typeface="+mn-ea"/>
                <a:cs typeface="+mn-cs"/>
              </a:defRPr>
            </a:lvl1pPr>
            <a:lvl2pPr marL="609585"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2pPr>
            <a:lvl3pPr marL="1219170"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3pPr>
            <a:lvl4pPr marL="1828754"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4pPr>
            <a:lvl5pPr marL="2438339" indent="-135000" algn="l" defTabSz="1219170" rtl="0" eaLnBrk="1" latinLnBrk="0" hangingPunct="1">
              <a:spcBef>
                <a:spcPts val="0"/>
              </a:spcBef>
              <a:spcAft>
                <a:spcPts val="0"/>
              </a:spcAft>
              <a:buClrTx/>
              <a:buFont typeface="Arial" pitchFamily="34" charset="0"/>
              <a:buChar char="−"/>
              <a:defRPr sz="2400" kern="1200" baseline="0">
                <a:solidFill>
                  <a:schemeClr val="tx1"/>
                </a:solidFill>
                <a:latin typeface="+mn-lt"/>
                <a:ea typeface="+mn-ea"/>
                <a:cs typeface="+mn-cs"/>
              </a:defRPr>
            </a:lvl5pPr>
            <a:lvl6pPr marL="3047924" indent="-171450" algn="l" defTabSz="1219170" rtl="0" eaLnBrk="1" latinLnBrk="0" hangingPunct="1">
              <a:spcBef>
                <a:spcPts val="0"/>
              </a:spcBef>
              <a:buClr>
                <a:schemeClr val="tx2"/>
              </a:buClr>
              <a:buSzPct val="101000"/>
              <a:buFont typeface="Courier New" pitchFamily="49" charset="0"/>
              <a:buChar char="o"/>
              <a:defRPr sz="2400" kern="1200" baseline="0">
                <a:solidFill>
                  <a:schemeClr val="tx1"/>
                </a:solidFill>
                <a:latin typeface="+mn-lt"/>
                <a:ea typeface="+mn-ea"/>
                <a:cs typeface="+mn-cs"/>
              </a:defRPr>
            </a:lvl6pPr>
            <a:lvl7pPr marL="3657509" indent="-171450" algn="l" defTabSz="1219170" rtl="0" eaLnBrk="1" latinLnBrk="0" hangingPunct="1">
              <a:spcBef>
                <a:spcPts val="0"/>
              </a:spcBef>
              <a:buClr>
                <a:schemeClr val="tx2"/>
              </a:buClr>
              <a:buFont typeface="Courier New" pitchFamily="49" charset="0"/>
              <a:buChar char="o"/>
              <a:defRPr sz="2400" kern="1200" baseline="0">
                <a:solidFill>
                  <a:schemeClr val="tx1"/>
                </a:solidFill>
                <a:latin typeface="+mn-lt"/>
                <a:ea typeface="+mn-ea"/>
                <a:cs typeface="+mn-cs"/>
              </a:defRPr>
            </a:lvl7pPr>
            <a:lvl8pPr marL="4267093"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8pPr>
            <a:lvl9pPr marL="4876678" indent="-171450" algn="l" defTabSz="1219170" rtl="0" eaLnBrk="1" latinLnBrk="0" hangingPunct="1">
              <a:spcBef>
                <a:spcPct val="20000"/>
              </a:spcBef>
              <a:buClr>
                <a:schemeClr val="tx2"/>
              </a:buClr>
              <a:buFont typeface="Courier New" pitchFamily="49" charset="0"/>
              <a:buChar char="o"/>
              <a:defRPr sz="2400" kern="1200" baseline="0">
                <a:solidFill>
                  <a:schemeClr val="tx1"/>
                </a:solidFill>
                <a:latin typeface="+mn-lt"/>
                <a:ea typeface="+mn-ea"/>
                <a:cs typeface="+mn-cs"/>
              </a:defRPr>
            </a:lvl9pPr>
          </a:lstStyle>
          <a:p>
            <a:pPr indent="0" defTabSz="342900">
              <a:buNone/>
            </a:pPr>
            <a:r>
              <a:rPr lang="nl-NL" sz="1400" b="0" dirty="0">
                <a:solidFill>
                  <a:schemeClr val="tx2"/>
                </a:solidFill>
                <a:ea typeface=""/>
                <a:cs typeface="Times New Roman" panose="02020603050405020304" pitchFamily="18" charset="0"/>
              </a:rPr>
              <a:t>Meest voorkomende omstandigheden bij aan RCS blootgestelde werkenden</a:t>
            </a:r>
            <a:br>
              <a:rPr lang="nl-NL" sz="1400" b="0" dirty="0">
                <a:solidFill>
                  <a:schemeClr val="tx2"/>
                </a:solidFill>
                <a:ea typeface=""/>
                <a:cs typeface="Times New Roman" panose="02020603050405020304" pitchFamily="18" charset="0"/>
              </a:rPr>
            </a:br>
            <a:r>
              <a:rPr lang="nl-NL" sz="1400" b="0" dirty="0">
                <a:solidFill>
                  <a:schemeClr val="tx2"/>
                </a:solidFill>
                <a:ea typeface=""/>
                <a:cs typeface="Times New Roman" panose="02020603050405020304" pitchFamily="18" charset="0"/>
              </a:rPr>
              <a:t>(dezelfde werknemer kan in meer dan één </a:t>
            </a:r>
            <a:r>
              <a:rPr lang="nl-NL" sz="1400" b="0" dirty="0">
                <a:solidFill>
                  <a:schemeClr val="tx2"/>
                </a:solidFill>
                <a:cs typeface="Times New Roman" panose="02020603050405020304" pitchFamily="18" charset="0"/>
              </a:rPr>
              <a:t>situatie</a:t>
            </a:r>
            <a:r>
              <a:rPr lang="nl-NL" sz="1400" b="0" dirty="0">
                <a:solidFill>
                  <a:schemeClr val="tx2"/>
                </a:solidFill>
                <a:ea typeface=""/>
                <a:cs typeface="Times New Roman" panose="02020603050405020304" pitchFamily="18" charset="0"/>
              </a:rPr>
              <a:t> worden blootgesteld):</a:t>
            </a:r>
          </a:p>
        </p:txBody>
      </p:sp>
      <p:graphicFrame>
        <p:nvGraphicFramePr>
          <p:cNvPr id="3" name="Table 2" descr="Tabel met de verdeling van de werkenden die in de afgelopen werkweek aan RCS zijn blootgesteld in de verschillende blootstellingssituaties, alsook de verdeling van de verschillende blootstellingsniveaus (laag, middelhoog en hoog) voor elke situatie.">
            <a:extLst>
              <a:ext uri="{FF2B5EF4-FFF2-40B4-BE49-F238E27FC236}">
                <a16:creationId xmlns:a16="http://schemas.microsoft.com/office/drawing/2014/main" id="{058B62A3-99F8-D066-DFE1-3264FF264792}"/>
              </a:ext>
            </a:extLst>
          </p:cNvPr>
          <p:cNvGraphicFramePr>
            <a:graphicFrameLocks noGrp="1"/>
          </p:cNvGraphicFramePr>
          <p:nvPr>
            <p:extLst>
              <p:ext uri="{D42A27DB-BD31-4B8C-83A1-F6EECF244321}">
                <p14:modId xmlns:p14="http://schemas.microsoft.com/office/powerpoint/2010/main" val="2142619183"/>
              </p:ext>
            </p:extLst>
          </p:nvPr>
        </p:nvGraphicFramePr>
        <p:xfrm>
          <a:off x="450001" y="1418852"/>
          <a:ext cx="7938184" cy="2890767"/>
        </p:xfrm>
        <a:graphic>
          <a:graphicData uri="http://schemas.openxmlformats.org/drawingml/2006/table">
            <a:tbl>
              <a:tblPr firstRow="1" bandRow="1">
                <a:tableStyleId>{21E4AEA4-8DFA-4A89-87EB-49C32662AFE0}</a:tableStyleId>
              </a:tblPr>
              <a:tblGrid>
                <a:gridCol w="4933923">
                  <a:extLst>
                    <a:ext uri="{9D8B030D-6E8A-4147-A177-3AD203B41FA5}">
                      <a16:colId xmlns:a16="http://schemas.microsoft.com/office/drawing/2014/main" val="439675559"/>
                    </a:ext>
                  </a:extLst>
                </a:gridCol>
                <a:gridCol w="867104">
                  <a:extLst>
                    <a:ext uri="{9D8B030D-6E8A-4147-A177-3AD203B41FA5}">
                      <a16:colId xmlns:a16="http://schemas.microsoft.com/office/drawing/2014/main" val="629760143"/>
                    </a:ext>
                  </a:extLst>
                </a:gridCol>
                <a:gridCol w="597033">
                  <a:extLst>
                    <a:ext uri="{9D8B030D-6E8A-4147-A177-3AD203B41FA5}">
                      <a16:colId xmlns:a16="http://schemas.microsoft.com/office/drawing/2014/main" val="709988898"/>
                    </a:ext>
                  </a:extLst>
                </a:gridCol>
                <a:gridCol w="864704">
                  <a:extLst>
                    <a:ext uri="{9D8B030D-6E8A-4147-A177-3AD203B41FA5}">
                      <a16:colId xmlns:a16="http://schemas.microsoft.com/office/drawing/2014/main" val="2857114898"/>
                    </a:ext>
                  </a:extLst>
                </a:gridCol>
                <a:gridCol w="675420">
                  <a:extLst>
                    <a:ext uri="{9D8B030D-6E8A-4147-A177-3AD203B41FA5}">
                      <a16:colId xmlns:a16="http://schemas.microsoft.com/office/drawing/2014/main" val="3475304338"/>
                    </a:ext>
                  </a:extLst>
                </a:gridCol>
              </a:tblGrid>
              <a:tr h="444733">
                <a:tc>
                  <a:txBody>
                    <a:bodyPr/>
                    <a:lstStyle/>
                    <a:p>
                      <a:pPr algn="l" fontAlgn="b"/>
                      <a:r>
                        <a:rPr lang="nl-NL" sz="1100" u="none" strike="noStrike" dirty="0">
                          <a:solidFill>
                            <a:schemeClr val="tx1"/>
                          </a:solidFill>
                          <a:effectLst/>
                        </a:rPr>
                        <a:t>Blootstellingsomstandigheden</a:t>
                      </a:r>
                    </a:p>
                  </a:txBody>
                  <a:tcPr marL="72000" marR="0" marT="0" marB="0" anchor="ctr"/>
                </a:tc>
                <a:tc>
                  <a:txBody>
                    <a:bodyPr/>
                    <a:lstStyle/>
                    <a:p>
                      <a:pPr algn="ctr" fontAlgn="b"/>
                      <a:r>
                        <a:rPr lang="nl-NL" sz="1100" u="none" strike="noStrike" dirty="0">
                          <a:solidFill>
                            <a:schemeClr val="tx1"/>
                          </a:solidFill>
                          <a:effectLst/>
                        </a:rPr>
                        <a:t>Elk </a:t>
                      </a:r>
                      <a:r>
                        <a:rPr lang="nl-NL" sz="1400" b="0" kern="1200" dirty="0">
                          <a:solidFill>
                            <a:schemeClr val="tx2"/>
                          </a:solidFill>
                          <a:latin typeface="+mn-lt"/>
                          <a:ea typeface="+mn-ea"/>
                          <a:cs typeface="+mn-cs"/>
                        </a:rPr>
                        <a:t>niveau</a:t>
                      </a: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Laag</a:t>
                      </a: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Middelhoog</a:t>
                      </a:r>
                    </a:p>
                  </a:txBody>
                  <a:tcPr marL="0" marR="0" marT="0" marB="0" anchor="ctr"/>
                </a:tc>
                <a:tc>
                  <a:txBody>
                    <a:bodyPr/>
                    <a:lstStyle/>
                    <a:p>
                      <a:pPr algn="ctr" fontAlgn="b"/>
                      <a:r>
                        <a:rPr lang="nl-NL" sz="1100" u="none" strike="noStrike">
                          <a:solidFill>
                            <a:schemeClr val="tx1"/>
                          </a:solidFill>
                          <a:effectLst/>
                        </a:rPr>
                        <a:t>Hoog</a:t>
                      </a:r>
                    </a:p>
                  </a:txBody>
                  <a:tcPr marL="0" marR="0" marT="0" marB="0" anchor="ctr"/>
                </a:tc>
                <a:extLst>
                  <a:ext uri="{0D108BD9-81ED-4DB2-BD59-A6C34878D82A}">
                    <a16:rowId xmlns:a16="http://schemas.microsoft.com/office/drawing/2014/main" val="3837134492"/>
                  </a:ext>
                </a:extLst>
              </a:tr>
              <a:tr h="444733">
                <a:tc>
                  <a:txBody>
                    <a:bodyPr/>
                    <a:lstStyle/>
                    <a:p>
                      <a:pPr algn="l" fontAlgn="b"/>
                      <a:r>
                        <a:rPr lang="nl-NL" sz="1100" u="none" strike="noStrike" dirty="0">
                          <a:solidFill>
                            <a:schemeClr val="tx1"/>
                          </a:solidFill>
                          <a:effectLst/>
                        </a:rPr>
                        <a:t>Rijden op een bouwplaats, in een mijn of </a:t>
                      </a:r>
                      <a:r>
                        <a:rPr lang="nl-NL" sz="1100" u="none" strike="noStrike" kern="1200" dirty="0">
                          <a:solidFill>
                            <a:schemeClr val="tx1"/>
                          </a:solidFill>
                          <a:effectLst/>
                          <a:latin typeface="+mn-lt"/>
                          <a:ea typeface="+mn-ea"/>
                          <a:cs typeface="+mn-cs"/>
                        </a:rPr>
                        <a:t>in</a:t>
                      </a:r>
                      <a:r>
                        <a:rPr lang="nl-NL" sz="1100" u="none" strike="noStrike" dirty="0">
                          <a:solidFill>
                            <a:schemeClr val="tx1"/>
                          </a:solidFill>
                          <a:effectLst/>
                        </a:rPr>
                        <a:t> een steengroeve</a:t>
                      </a:r>
                      <a:br>
                        <a:rPr lang="nl-NL" sz="1100" u="none" strike="noStrike" dirty="0">
                          <a:solidFill>
                            <a:schemeClr val="tx1"/>
                          </a:solidFill>
                          <a:effectLst/>
                        </a:rPr>
                      </a:br>
                      <a:r>
                        <a:rPr lang="nl-NL" sz="1100" u="none" strike="noStrike" dirty="0">
                          <a:solidFill>
                            <a:schemeClr val="tx1"/>
                          </a:solidFill>
                          <a:effectLst/>
                        </a:rPr>
                        <a:t>(niet specifiek voor een bepaalde functie)</a:t>
                      </a:r>
                    </a:p>
                  </a:txBody>
                  <a:tcPr marL="72000" marR="0" marT="0" marB="0" anchor="ctr"/>
                </a:tc>
                <a:tc>
                  <a:txBody>
                    <a:bodyPr/>
                    <a:lstStyle/>
                    <a:p>
                      <a:pPr algn="ctr" fontAlgn="b"/>
                      <a:r>
                        <a:rPr lang="nl-NL" sz="1100" u="none" strike="noStrike">
                          <a:solidFill>
                            <a:schemeClr val="tx1"/>
                          </a:solidFill>
                          <a:effectLst/>
                        </a:rPr>
                        <a:t>26,5 %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66,2 %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10,3 %</a:t>
                      </a:r>
                    </a:p>
                  </a:txBody>
                  <a:tcPr marL="0" marR="36000" marT="0" marB="0" anchor="ctr"/>
                </a:tc>
                <a:tc>
                  <a:txBody>
                    <a:bodyPr/>
                    <a:lstStyle/>
                    <a:p>
                      <a:pPr algn="ctr" fontAlgn="b"/>
                      <a:r>
                        <a:rPr lang="nl-NL" sz="1100" u="none" strike="noStrike">
                          <a:solidFill>
                            <a:schemeClr val="tx1"/>
                          </a:solidFill>
                          <a:effectLst/>
                        </a:rPr>
                        <a:t>23,6 %</a:t>
                      </a:r>
                    </a:p>
                  </a:txBody>
                  <a:tcPr marL="0" marR="36000" marT="0" marB="0" anchor="ctr"/>
                </a:tc>
                <a:extLst>
                  <a:ext uri="{0D108BD9-81ED-4DB2-BD59-A6C34878D82A}">
                    <a16:rowId xmlns:a16="http://schemas.microsoft.com/office/drawing/2014/main" val="4025376067"/>
                  </a:ext>
                </a:extLst>
              </a:tr>
              <a:tr h="222367">
                <a:tc>
                  <a:txBody>
                    <a:bodyPr/>
                    <a:lstStyle/>
                    <a:p>
                      <a:pPr algn="l" fontAlgn="b"/>
                      <a:r>
                        <a:rPr lang="nl-NL" sz="1100" u="none" strike="noStrike">
                          <a:solidFill>
                            <a:schemeClr val="tx1"/>
                          </a:solidFill>
                          <a:effectLst/>
                        </a:rPr>
                        <a:t>Aanwezigheid van zandstof op de werkplek (in de bouw)</a:t>
                      </a:r>
                    </a:p>
                  </a:txBody>
                  <a:tcPr marL="72000" marR="0" marT="0" marB="0" anchor="ctr"/>
                </a:tc>
                <a:tc>
                  <a:txBody>
                    <a:bodyPr/>
                    <a:lstStyle/>
                    <a:p>
                      <a:pPr algn="ctr" fontAlgn="b"/>
                      <a:r>
                        <a:rPr lang="nl-NL" sz="1100" u="none" strike="noStrike">
                          <a:solidFill>
                            <a:schemeClr val="tx1"/>
                          </a:solidFill>
                          <a:effectLst/>
                        </a:rPr>
                        <a:t>20,1 %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4,3 %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13,9 %</a:t>
                      </a:r>
                    </a:p>
                  </a:txBody>
                  <a:tcPr marL="0" marR="36000" marT="0" marB="0" anchor="ctr"/>
                </a:tc>
                <a:tc>
                  <a:txBody>
                    <a:bodyPr/>
                    <a:lstStyle/>
                    <a:p>
                      <a:pPr algn="ctr" fontAlgn="b"/>
                      <a:r>
                        <a:rPr lang="nl-NL" sz="1100" u="none" strike="noStrike">
                          <a:solidFill>
                            <a:schemeClr val="tx1"/>
                          </a:solidFill>
                          <a:effectLst/>
                        </a:rPr>
                        <a:t>81,8 %</a:t>
                      </a:r>
                    </a:p>
                  </a:txBody>
                  <a:tcPr marL="0" marR="36000" marT="0" marB="0" anchor="ctr"/>
                </a:tc>
                <a:extLst>
                  <a:ext uri="{0D108BD9-81ED-4DB2-BD59-A6C34878D82A}">
                    <a16:rowId xmlns:a16="http://schemas.microsoft.com/office/drawing/2014/main" val="4082350555"/>
                  </a:ext>
                </a:extLst>
              </a:tr>
              <a:tr h="222367">
                <a:tc>
                  <a:txBody>
                    <a:bodyPr/>
                    <a:lstStyle/>
                    <a:p>
                      <a:pPr algn="l" fontAlgn="b"/>
                      <a:r>
                        <a:rPr lang="nl-NL" sz="1100" u="none" strike="noStrike" dirty="0">
                          <a:solidFill>
                            <a:schemeClr val="tx1"/>
                          </a:solidFill>
                          <a:effectLst/>
                        </a:rPr>
                        <a:t>Boren of gaten maken in muren (in de bouw)</a:t>
                      </a:r>
                    </a:p>
                  </a:txBody>
                  <a:tcPr marL="72000" marR="0" marT="0" marB="0" anchor="ctr"/>
                </a:tc>
                <a:tc>
                  <a:txBody>
                    <a:bodyPr/>
                    <a:lstStyle/>
                    <a:p>
                      <a:pPr algn="ctr" fontAlgn="b"/>
                      <a:r>
                        <a:rPr lang="nl-NL" sz="1100" u="none" strike="noStrike">
                          <a:solidFill>
                            <a:schemeClr val="tx1"/>
                          </a:solidFill>
                          <a:effectLst/>
                        </a:rPr>
                        <a:t>15,6 %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16,1 %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39,0 %</a:t>
                      </a:r>
                    </a:p>
                  </a:txBody>
                  <a:tcPr marL="0" marR="36000" marT="0" marB="0" anchor="ctr"/>
                </a:tc>
                <a:tc>
                  <a:txBody>
                    <a:bodyPr/>
                    <a:lstStyle/>
                    <a:p>
                      <a:pPr algn="ctr" fontAlgn="b"/>
                      <a:r>
                        <a:rPr lang="nl-NL" sz="1100" u="none" strike="noStrike">
                          <a:solidFill>
                            <a:schemeClr val="tx1"/>
                          </a:solidFill>
                          <a:effectLst/>
                        </a:rPr>
                        <a:t>44,9 %</a:t>
                      </a:r>
                    </a:p>
                  </a:txBody>
                  <a:tcPr marL="0" marR="36000" marT="0" marB="0" anchor="ctr"/>
                </a:tc>
                <a:extLst>
                  <a:ext uri="{0D108BD9-81ED-4DB2-BD59-A6C34878D82A}">
                    <a16:rowId xmlns:a16="http://schemas.microsoft.com/office/drawing/2014/main" val="480343340"/>
                  </a:ext>
                </a:extLst>
              </a:tr>
              <a:tr h="444733">
                <a:tc>
                  <a:txBody>
                    <a:bodyPr/>
                    <a:lstStyle/>
                    <a:p>
                      <a:pPr algn="l" fontAlgn="b"/>
                      <a:r>
                        <a:rPr lang="nl-NL" sz="1100" u="none" strike="noStrike" dirty="0">
                          <a:solidFill>
                            <a:schemeClr val="tx1"/>
                          </a:solidFill>
                          <a:effectLst/>
                        </a:rPr>
                        <a:t>Werken met beton, steen, kunststeen, leisteen, keramische tegels of bakstenen, </a:t>
                      </a:r>
                      <a:r>
                        <a:rPr lang="nl-NL" sz="1100" u="none" strike="noStrike" kern="1200" dirty="0">
                          <a:solidFill>
                            <a:schemeClr val="tx1"/>
                          </a:solidFill>
                          <a:effectLst/>
                          <a:latin typeface="+mn-lt"/>
                          <a:ea typeface="+mn-ea"/>
                          <a:cs typeface="+mn-cs"/>
                        </a:rPr>
                        <a:t>inclusief</a:t>
                      </a:r>
                      <a:r>
                        <a:rPr lang="nl-NL" sz="1100" u="none" strike="noStrike" dirty="0">
                          <a:solidFill>
                            <a:schemeClr val="tx1"/>
                          </a:solidFill>
                          <a:effectLst/>
                        </a:rPr>
                        <a:t>: (niet specifiek voor een bepaalde functie)</a:t>
                      </a:r>
                    </a:p>
                  </a:txBody>
                  <a:tcPr marL="72000" marR="0" marT="0" marB="0" anchor="ctr"/>
                </a:tc>
                <a:tc>
                  <a:txBody>
                    <a:bodyPr/>
                    <a:lstStyle/>
                    <a:p>
                      <a:pPr algn="ctr" fontAlgn="b"/>
                      <a:r>
                        <a:rPr lang="nl-NL" sz="1100" u="none" strike="noStrike" dirty="0">
                          <a:solidFill>
                            <a:schemeClr val="tx1"/>
                          </a:solidFill>
                          <a:effectLst/>
                        </a:rPr>
                        <a:t>13,9 %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1,3 %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8,0 %</a:t>
                      </a:r>
                    </a:p>
                  </a:txBody>
                  <a:tcPr marL="0" marR="36000" marT="0" marB="0" anchor="ctr"/>
                </a:tc>
                <a:tc>
                  <a:txBody>
                    <a:bodyPr/>
                    <a:lstStyle/>
                    <a:p>
                      <a:pPr algn="ctr" fontAlgn="b"/>
                      <a:r>
                        <a:rPr lang="nl-NL" sz="1100" u="none" strike="noStrike">
                          <a:solidFill>
                            <a:schemeClr val="tx1"/>
                          </a:solidFill>
                          <a:effectLst/>
                        </a:rPr>
                        <a:t>90,7 %</a:t>
                      </a:r>
                    </a:p>
                  </a:txBody>
                  <a:tcPr marL="0" marR="36000" marT="0" marB="0" anchor="ctr"/>
                </a:tc>
                <a:extLst>
                  <a:ext uri="{0D108BD9-81ED-4DB2-BD59-A6C34878D82A}">
                    <a16:rowId xmlns:a16="http://schemas.microsoft.com/office/drawing/2014/main" val="1664136213"/>
                  </a:ext>
                </a:extLst>
              </a:tr>
              <a:tr h="222367">
                <a:tc>
                  <a:txBody>
                    <a:bodyPr/>
                    <a:lstStyle/>
                    <a:p>
                      <a:pPr algn="l" fontAlgn="b"/>
                      <a:r>
                        <a:rPr lang="nl-NL" sz="1100" i="1" u="none" strike="noStrike" dirty="0">
                          <a:solidFill>
                            <a:schemeClr val="tx1"/>
                          </a:solidFill>
                          <a:effectLst/>
                        </a:rPr>
                        <a:t>Werken met keramische tegels (niet specifiek voor een bepaalde functie)</a:t>
                      </a:r>
                    </a:p>
                  </a:txBody>
                  <a:tcPr marL="216000" marR="0" marT="0" marB="0" anchor="ctr"/>
                </a:tc>
                <a:tc>
                  <a:txBody>
                    <a:bodyPr/>
                    <a:lstStyle/>
                    <a:p>
                      <a:pPr algn="ctr" fontAlgn="b"/>
                      <a:r>
                        <a:rPr lang="nl-NL" sz="1100" i="1" u="none" strike="noStrike">
                          <a:solidFill>
                            <a:schemeClr val="tx1"/>
                          </a:solidFill>
                          <a:effectLst/>
                        </a:rPr>
                        <a:t>3,4 %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i="1" u="none" strike="noStrike">
                          <a:solidFill>
                            <a:schemeClr val="tx1"/>
                          </a:solidFill>
                          <a:effectLst/>
                        </a:rPr>
                        <a:t>0,1 %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i="1" u="none" strike="noStrike">
                          <a:solidFill>
                            <a:schemeClr val="tx1"/>
                          </a:solidFill>
                          <a:effectLst/>
                        </a:rPr>
                        <a:t>10,1 %</a:t>
                      </a:r>
                    </a:p>
                  </a:txBody>
                  <a:tcPr marL="0" marR="36000" marT="0" marB="0" anchor="ctr"/>
                </a:tc>
                <a:tc>
                  <a:txBody>
                    <a:bodyPr/>
                    <a:lstStyle/>
                    <a:p>
                      <a:pPr algn="ctr" fontAlgn="b"/>
                      <a:r>
                        <a:rPr lang="nl-NL" sz="1100" i="1" u="none" strike="noStrike">
                          <a:solidFill>
                            <a:schemeClr val="tx1"/>
                          </a:solidFill>
                          <a:effectLst/>
                        </a:rPr>
                        <a:t>89,8 %</a:t>
                      </a:r>
                    </a:p>
                  </a:txBody>
                  <a:tcPr marL="0" marR="36000" marT="0" marB="0" anchor="ctr"/>
                </a:tc>
                <a:extLst>
                  <a:ext uri="{0D108BD9-81ED-4DB2-BD59-A6C34878D82A}">
                    <a16:rowId xmlns:a16="http://schemas.microsoft.com/office/drawing/2014/main" val="3035604296"/>
                  </a:ext>
                </a:extLst>
              </a:tr>
              <a:tr h="222367">
                <a:tc>
                  <a:txBody>
                    <a:bodyPr/>
                    <a:lstStyle/>
                    <a:p>
                      <a:pPr algn="l" fontAlgn="b"/>
                      <a:r>
                        <a:rPr lang="nl-NL" sz="1100" i="1" u="none" strike="noStrike">
                          <a:solidFill>
                            <a:schemeClr val="tx1"/>
                          </a:solidFill>
                          <a:effectLst/>
                        </a:rPr>
                        <a:t>Werken met kunststeen (niet specifiek voor een bepaalde functie)</a:t>
                      </a:r>
                    </a:p>
                  </a:txBody>
                  <a:tcPr marL="216000" marR="0" marT="0" marB="0" anchor="ctr"/>
                </a:tc>
                <a:tc>
                  <a:txBody>
                    <a:bodyPr/>
                    <a:lstStyle/>
                    <a:p>
                      <a:pPr algn="ctr" fontAlgn="b"/>
                      <a:r>
                        <a:rPr lang="nl-NL" sz="1100" i="1" u="none" strike="noStrike">
                          <a:solidFill>
                            <a:schemeClr val="tx1"/>
                          </a:solidFill>
                          <a:effectLst/>
                        </a:rPr>
                        <a:t>3,0 %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i="1"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i="1" u="none" strike="noStrike">
                          <a:solidFill>
                            <a:schemeClr val="tx1"/>
                          </a:solidFill>
                          <a:effectLst/>
                        </a:rPr>
                        <a:t>0,0 %</a:t>
                      </a:r>
                    </a:p>
                  </a:txBody>
                  <a:tcPr marL="0" marR="36000" marT="0" marB="0" anchor="ctr"/>
                </a:tc>
                <a:tc>
                  <a:txBody>
                    <a:bodyPr/>
                    <a:lstStyle/>
                    <a:p>
                      <a:pPr algn="ctr" fontAlgn="b"/>
                      <a:r>
                        <a:rPr lang="nl-NL" sz="1100" i="1" u="none" strike="noStrike">
                          <a:solidFill>
                            <a:schemeClr val="tx1"/>
                          </a:solidFill>
                          <a:effectLst/>
                        </a:rPr>
                        <a:t>100,0 %</a:t>
                      </a:r>
                    </a:p>
                  </a:txBody>
                  <a:tcPr marL="0" marR="36000" marT="0" marB="0" anchor="ctr"/>
                </a:tc>
                <a:extLst>
                  <a:ext uri="{0D108BD9-81ED-4DB2-BD59-A6C34878D82A}">
                    <a16:rowId xmlns:a16="http://schemas.microsoft.com/office/drawing/2014/main" val="2868756737"/>
                  </a:ext>
                </a:extLst>
              </a:tr>
              <a:tr h="222367">
                <a:tc>
                  <a:txBody>
                    <a:bodyPr/>
                    <a:lstStyle/>
                    <a:p>
                      <a:pPr algn="l" fontAlgn="b"/>
                      <a:r>
                        <a:rPr lang="nl-NL" sz="1100" u="none" strike="noStrike">
                          <a:solidFill>
                            <a:schemeClr val="tx1"/>
                          </a:solidFill>
                          <a:effectLst/>
                        </a:rPr>
                        <a:t>Beton of cement mengen (in de bouw)</a:t>
                      </a:r>
                    </a:p>
                  </a:txBody>
                  <a:tcPr marL="72000" marR="0" marT="0" marB="0" anchor="ctr"/>
                </a:tc>
                <a:tc>
                  <a:txBody>
                    <a:bodyPr/>
                    <a:lstStyle/>
                    <a:p>
                      <a:pPr algn="ctr" fontAlgn="b"/>
                      <a:r>
                        <a:rPr lang="nl-NL" sz="1100" u="none" strike="noStrike">
                          <a:solidFill>
                            <a:schemeClr val="tx1"/>
                          </a:solidFill>
                          <a:effectLst/>
                        </a:rPr>
                        <a:t>13,5 %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0,0 %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0,0 %</a:t>
                      </a:r>
                    </a:p>
                  </a:txBody>
                  <a:tcPr marL="0" marR="36000" marT="0" marB="0" anchor="ctr"/>
                </a:tc>
                <a:tc>
                  <a:txBody>
                    <a:bodyPr/>
                    <a:lstStyle/>
                    <a:p>
                      <a:pPr algn="ctr" fontAlgn="b"/>
                      <a:r>
                        <a:rPr lang="nl-NL" sz="1100" u="none" strike="noStrike">
                          <a:solidFill>
                            <a:schemeClr val="tx1"/>
                          </a:solidFill>
                          <a:effectLst/>
                        </a:rPr>
                        <a:t>100,0 %</a:t>
                      </a:r>
                    </a:p>
                  </a:txBody>
                  <a:tcPr marL="0" marR="36000" marT="0" marB="0" anchor="ctr"/>
                </a:tc>
                <a:extLst>
                  <a:ext uri="{0D108BD9-81ED-4DB2-BD59-A6C34878D82A}">
                    <a16:rowId xmlns:a16="http://schemas.microsoft.com/office/drawing/2014/main" val="3278666944"/>
                  </a:ext>
                </a:extLst>
              </a:tr>
              <a:tr h="444733">
                <a:tc>
                  <a:txBody>
                    <a:bodyPr/>
                    <a:lstStyle/>
                    <a:p>
                      <a:pPr algn="l" fontAlgn="b"/>
                      <a:r>
                        <a:rPr lang="nl-NL" sz="1100" u="none" strike="noStrike">
                          <a:solidFill>
                            <a:schemeClr val="tx1"/>
                          </a:solidFill>
                          <a:effectLst/>
                        </a:rPr>
                        <a:t>De bodem omploegen, eggen of anderszins verstoren</a:t>
                      </a:r>
                      <a:br>
                        <a:rPr lang="nl-NL" sz="1100" u="none" strike="noStrike">
                          <a:solidFill>
                            <a:schemeClr val="tx1"/>
                          </a:solidFill>
                          <a:effectLst/>
                        </a:rPr>
                      </a:br>
                      <a:r>
                        <a:rPr lang="nl-NL" sz="1100" u="none" strike="noStrike">
                          <a:solidFill>
                            <a:schemeClr val="tx1"/>
                          </a:solidFill>
                          <a:effectLst/>
                        </a:rPr>
                        <a:t>(bij werkenden in de gewas- en veeteelt)</a:t>
                      </a:r>
                    </a:p>
                  </a:txBody>
                  <a:tcPr marL="72000" marR="0" marT="0" marB="0" anchor="ctr"/>
                </a:tc>
                <a:tc>
                  <a:txBody>
                    <a:bodyPr/>
                    <a:lstStyle/>
                    <a:p>
                      <a:pPr algn="ctr" fontAlgn="b"/>
                      <a:r>
                        <a:rPr lang="nl-NL" sz="1100" u="none" strike="noStrike">
                          <a:solidFill>
                            <a:schemeClr val="tx1"/>
                          </a:solidFill>
                          <a:effectLst/>
                        </a:rPr>
                        <a:t>7,9 %</a:t>
                      </a:r>
                    </a:p>
                  </a:txBody>
                  <a:tcPr marL="0" marR="36000" marT="0" marB="0" anchor="ctr">
                    <a:lnR w="12700" cap="flat" cmpd="sng" algn="ctr">
                      <a:solidFill>
                        <a:schemeClr val="tx1"/>
                      </a:solidFill>
                      <a:prstDash val="solid"/>
                      <a:round/>
                      <a:headEnd type="none" w="med" len="med"/>
                      <a:tailEnd type="none" w="med" len="med"/>
                    </a:lnR>
                  </a:tcPr>
                </a:tc>
                <a:tc>
                  <a:txBody>
                    <a:bodyPr/>
                    <a:lstStyle/>
                    <a:p>
                      <a:pPr algn="ctr" fontAlgn="b"/>
                      <a:r>
                        <a:rPr lang="nl-NL" sz="1100" u="none" strike="noStrike">
                          <a:solidFill>
                            <a:schemeClr val="tx1"/>
                          </a:solidFill>
                          <a:effectLst/>
                        </a:rPr>
                        <a:t>16,0 %</a:t>
                      </a:r>
                    </a:p>
                  </a:txBody>
                  <a:tcPr marL="0" marR="36000" marT="0" marB="0" anchor="ctr">
                    <a:lnL w="12700" cap="flat" cmpd="sng" algn="ctr">
                      <a:solidFill>
                        <a:schemeClr val="tx1"/>
                      </a:solidFill>
                      <a:prstDash val="solid"/>
                      <a:round/>
                      <a:headEnd type="none" w="med" len="med"/>
                      <a:tailEnd type="none" w="med" len="med"/>
                    </a:lnL>
                  </a:tcPr>
                </a:tc>
                <a:tc>
                  <a:txBody>
                    <a:bodyPr/>
                    <a:lstStyle/>
                    <a:p>
                      <a:pPr algn="ctr" fontAlgn="b"/>
                      <a:r>
                        <a:rPr lang="nl-NL" sz="1100" u="none" strike="noStrike">
                          <a:solidFill>
                            <a:schemeClr val="tx1"/>
                          </a:solidFill>
                          <a:effectLst/>
                        </a:rPr>
                        <a:t>55,6 %</a:t>
                      </a:r>
                    </a:p>
                  </a:txBody>
                  <a:tcPr marL="0" marR="36000" marT="0" marB="0" anchor="ctr"/>
                </a:tc>
                <a:tc>
                  <a:txBody>
                    <a:bodyPr/>
                    <a:lstStyle/>
                    <a:p>
                      <a:pPr algn="ctr" fontAlgn="b"/>
                      <a:r>
                        <a:rPr lang="nl-NL" sz="1100" u="none" strike="noStrike" dirty="0">
                          <a:solidFill>
                            <a:schemeClr val="tx1"/>
                          </a:solidFill>
                          <a:effectLst/>
                        </a:rPr>
                        <a:t>28,4 %</a:t>
                      </a:r>
                    </a:p>
                  </a:txBody>
                  <a:tcPr marL="0" marR="36000" marT="0" marB="0" anchor="ctr"/>
                </a:tc>
                <a:extLst>
                  <a:ext uri="{0D108BD9-81ED-4DB2-BD59-A6C34878D82A}">
                    <a16:rowId xmlns:a16="http://schemas.microsoft.com/office/drawing/2014/main" val="3197615930"/>
                  </a:ext>
                </a:extLst>
              </a:tr>
            </a:tbl>
          </a:graphicData>
        </a:graphic>
      </p:graphicFrame>
      <p:grpSp>
        <p:nvGrpSpPr>
          <p:cNvPr id="4" name="Group 3" descr="brace met inbegrip van laag, middelhoog en hoog, wat betekent dat de drie niveaus van blootstelling toe te voegen aan 100% van de werknemers blootgesteld in elke omstandigheid.">
            <a:extLst>
              <a:ext uri="{FF2B5EF4-FFF2-40B4-BE49-F238E27FC236}">
                <a16:creationId xmlns:a16="http://schemas.microsoft.com/office/drawing/2014/main" id="{97579A93-1ACD-3584-E52E-7EB83DA38B41}"/>
              </a:ext>
            </a:extLst>
          </p:cNvPr>
          <p:cNvGrpSpPr/>
          <p:nvPr/>
        </p:nvGrpSpPr>
        <p:grpSpPr>
          <a:xfrm>
            <a:off x="6242468" y="953873"/>
            <a:ext cx="2145716" cy="461163"/>
            <a:chOff x="6165273" y="377035"/>
            <a:chExt cx="2165193" cy="461163"/>
          </a:xfrm>
        </p:grpSpPr>
        <p:sp>
          <p:nvSpPr>
            <p:cNvPr id="5" name="Left Brace 4">
              <a:extLst>
                <a:ext uri="{FF2B5EF4-FFF2-40B4-BE49-F238E27FC236}">
                  <a16:creationId xmlns:a16="http://schemas.microsoft.com/office/drawing/2014/main" id="{D2F44974-ECA8-8AB1-4F73-E275B708A5D6}"/>
                </a:ext>
              </a:extLst>
            </p:cNvPr>
            <p:cNvSpPr/>
            <p:nvPr/>
          </p:nvSpPr>
          <p:spPr>
            <a:xfrm rot="5400000">
              <a:off x="7151578" y="-340690"/>
              <a:ext cx="192583" cy="2165193"/>
            </a:xfrm>
            <a:prstGeom prst="leftBrace">
              <a:avLst>
                <a:gd name="adj1" fmla="val 8333"/>
                <a:gd name="adj2" fmla="val 5032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700" dirty="0"/>
            </a:p>
          </p:txBody>
        </p:sp>
        <p:sp>
          <p:nvSpPr>
            <p:cNvPr id="6" name="TextBox 5">
              <a:extLst>
                <a:ext uri="{FF2B5EF4-FFF2-40B4-BE49-F238E27FC236}">
                  <a16:creationId xmlns:a16="http://schemas.microsoft.com/office/drawing/2014/main" id="{69D4C90C-6389-EE4F-36C5-C30867AD70E8}"/>
                </a:ext>
              </a:extLst>
            </p:cNvPr>
            <p:cNvSpPr txBox="1"/>
            <p:nvPr/>
          </p:nvSpPr>
          <p:spPr>
            <a:xfrm>
              <a:off x="6977077" y="377035"/>
              <a:ext cx="963439" cy="276999"/>
            </a:xfrm>
            <a:prstGeom prst="rect">
              <a:avLst/>
            </a:prstGeom>
            <a:noFill/>
          </p:spPr>
          <p:txBody>
            <a:bodyPr wrap="square" rtlCol="0">
              <a:spAutoFit/>
            </a:bodyPr>
            <a:lstStyle/>
            <a:p>
              <a:r>
                <a:rPr lang="nl-NL" sz="1200"/>
                <a:t>100 %</a:t>
              </a:r>
            </a:p>
          </p:txBody>
        </p:sp>
      </p:grpSp>
      <p:sp>
        <p:nvSpPr>
          <p:cNvPr id="9" name="TextBox 8">
            <a:extLst>
              <a:ext uri="{FF2B5EF4-FFF2-40B4-BE49-F238E27FC236}">
                <a16:creationId xmlns:a16="http://schemas.microsoft.com/office/drawing/2014/main" id="{4D1C93A7-CA94-5BBA-A005-A5FAFFB8ACCA}"/>
              </a:ext>
              <a:ext uri="{C183D7F6-B498-43B3-948B-1728B52AA6E4}">
                <adec:decorative xmlns:adec="http://schemas.microsoft.com/office/drawing/2017/decorative" val="0"/>
              </a:ext>
            </a:extLst>
          </p:cNvPr>
          <p:cNvSpPr txBox="1"/>
          <p:nvPr/>
        </p:nvSpPr>
        <p:spPr>
          <a:xfrm>
            <a:off x="1315960" y="4414694"/>
            <a:ext cx="7043556" cy="553998"/>
          </a:xfrm>
          <a:prstGeom prst="rect">
            <a:avLst/>
          </a:prstGeom>
          <a:noFill/>
        </p:spPr>
        <p:txBody>
          <a:bodyPr wrap="square" rtlCol="0" anchor="ctr">
            <a:spAutoFit/>
          </a:bodyPr>
          <a:lstStyle/>
          <a:p>
            <a:pPr marL="0" marR="0" lvl="0" indent="0" defTabSz="914400" rtl="0" eaLnBrk="1" fontAlgn="auto" latinLnBrk="0" hangingPunct="1">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aan </a:t>
            </a:r>
            <a:r>
              <a:rPr lang="nl-NL" sz="1000" dirty="0" err="1">
                <a:effectLst/>
                <a:latin typeface="Arial" panose="020B0604020202020204" pitchFamily="34" charset="0"/>
                <a:ea typeface="Arial"/>
                <a:cs typeface="Times New Roman" panose="02020603050405020304" pitchFamily="18" charset="0"/>
              </a:rPr>
              <a:t>RCS</a:t>
            </a:r>
            <a:r>
              <a:rPr lang="nl-NL" sz="1000" dirty="0">
                <a:effectLst/>
                <a:latin typeface="Arial" panose="020B0604020202020204" pitchFamily="34" charset="0"/>
                <a:ea typeface="Arial"/>
                <a:cs typeface="Times New Roman" panose="02020603050405020304" pitchFamily="18" charset="0"/>
              </a:rPr>
              <a:t> blootgestelde werkenden in Duitsland, Spanje, Finland, Frankrijk, Hongarije en Ierland, werkend in een of meer van de genoemde omstandigheden.</a:t>
            </a:r>
          </a:p>
          <a:p>
            <a:pPr indent="0" defTabSz="342900">
              <a:buNone/>
            </a:pPr>
            <a:r>
              <a:rPr lang="nl-NL" sz="1000" i="1" dirty="0">
                <a:latin typeface="Arial" panose="020B0604020202020204" pitchFamily="34" charset="0"/>
                <a:ea typeface="Arial"/>
                <a:cs typeface="Arial" panose="020B0604020202020204" pitchFamily="34" charset="0"/>
              </a:rPr>
              <a:t>NB: 8,4 % van alle werkenden werd beoordeeld als blootgesteld aan </a:t>
            </a:r>
            <a:r>
              <a:rPr lang="nl-NL" sz="1000" i="1" dirty="0" err="1">
                <a:latin typeface="Arial" panose="020B0604020202020204" pitchFamily="34" charset="0"/>
                <a:ea typeface="Arial"/>
                <a:cs typeface="Arial" panose="020B0604020202020204" pitchFamily="34" charset="0"/>
              </a:rPr>
              <a:t>RCS</a:t>
            </a:r>
            <a:r>
              <a:rPr lang="nl-NL" sz="1000" i="1" dirty="0">
                <a:latin typeface="Arial" panose="020B0604020202020204" pitchFamily="34" charset="0"/>
                <a:ea typeface="Arial"/>
                <a:cs typeface="Arial" panose="020B0604020202020204" pitchFamily="34" charset="0"/>
              </a:rPr>
              <a:t> in de afgelopen werkweek.</a:t>
            </a:r>
          </a:p>
        </p:txBody>
      </p:sp>
    </p:spTree>
    <p:extLst>
      <p:ext uri="{BB962C8B-B14F-4D97-AF65-F5344CB8AC3E}">
        <p14:creationId xmlns:p14="http://schemas.microsoft.com/office/powerpoint/2010/main" val="21865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450000" y="142883"/>
            <a:ext cx="7560000" cy="367200"/>
          </a:xfrm>
        </p:spPr>
        <p:txBody>
          <a:bodyPr/>
          <a:lstStyle/>
          <a:p>
            <a:r>
              <a:rPr lang="nl-NL" sz="2000"/>
              <a:t>De enquête in het kort</a:t>
            </a:r>
          </a:p>
        </p:txBody>
      </p:sp>
      <p:sp>
        <p:nvSpPr>
          <p:cNvPr id="2" name="Arrow: Pentagon 1">
            <a:extLst>
              <a:ext uri="{FF2B5EF4-FFF2-40B4-BE49-F238E27FC236}">
                <a16:creationId xmlns:a16="http://schemas.microsoft.com/office/drawing/2014/main" id="{801EEC88-D1A8-4D49-B7E8-291BB266A459}"/>
              </a:ext>
            </a:extLst>
          </p:cNvPr>
          <p:cNvSpPr/>
          <p:nvPr/>
        </p:nvSpPr>
        <p:spPr>
          <a:xfrm>
            <a:off x="448658" y="759310"/>
            <a:ext cx="2827198" cy="971697"/>
          </a:xfrm>
          <a:prstGeom prst="homePlate">
            <a:avLst>
              <a:gd name="adj" fmla="val 29662"/>
            </a:avLst>
          </a:prstGeom>
          <a:solidFill>
            <a:schemeClr val="accent1">
              <a:lumMod val="20000"/>
              <a:lumOff val="80000"/>
              <a:alpha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a:solidFill>
                  <a:srgbClr val="003399"/>
                </a:solidFill>
              </a:rPr>
              <a:t>Telefonische enquête onder 24 402 werkenden in zes EU-lidstaten</a:t>
            </a:r>
          </a:p>
        </p:txBody>
      </p:sp>
      <p:cxnSp>
        <p:nvCxnSpPr>
          <p:cNvPr id="6" name="Straight Connector 5">
            <a:extLst>
              <a:ext uri="{FF2B5EF4-FFF2-40B4-BE49-F238E27FC236}">
                <a16:creationId xmlns:a16="http://schemas.microsoft.com/office/drawing/2014/main" id="{3DB6228F-96A3-422F-A671-91B3E465A8B3}"/>
              </a:ext>
              <a:ext uri="{C183D7F6-B498-43B3-948B-1728B52AA6E4}">
                <adec:decorative xmlns:adec="http://schemas.microsoft.com/office/drawing/2017/decorative" val="1"/>
              </a:ext>
            </a:extLst>
          </p:cNvPr>
          <p:cNvCxnSpPr/>
          <p:nvPr/>
        </p:nvCxnSpPr>
        <p:spPr>
          <a:xfrm>
            <a:off x="3341746" y="833483"/>
            <a:ext cx="0" cy="830560"/>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5">
            <a:extLst>
              <a:ext uri="{FF2B5EF4-FFF2-40B4-BE49-F238E27FC236}">
                <a16:creationId xmlns:a16="http://schemas.microsoft.com/office/drawing/2014/main" id="{39F99948-3D93-4030-9F08-A69653304F59}"/>
              </a:ext>
              <a:ext uri="{C183D7F6-B498-43B3-948B-1728B52AA6E4}">
                <adec:decorative xmlns:adec="http://schemas.microsoft.com/office/drawing/2017/decorative" val="0"/>
              </a:ext>
            </a:extLst>
          </p:cNvPr>
          <p:cNvSpPr txBox="1">
            <a:spLocks/>
          </p:cNvSpPr>
          <p:nvPr/>
        </p:nvSpPr>
        <p:spPr>
          <a:xfrm>
            <a:off x="3347863" y="833484"/>
            <a:ext cx="5509219" cy="879204"/>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nl-NL" sz="1400" dirty="0">
                <a:solidFill>
                  <a:srgbClr val="003399"/>
                </a:solidFill>
              </a:rPr>
              <a:t>Bereik: actieve beroepsbevolking in Duitsland, Spanje, Finland, Frankrijk, Hongarije en Ierland (zowel werknemers als zelfstandigen) die 98,5 miljoen werkenden vertegenwoordigen.</a:t>
            </a:r>
          </a:p>
        </p:txBody>
      </p:sp>
      <p:sp>
        <p:nvSpPr>
          <p:cNvPr id="8" name="Arrow: Pentagon 7">
            <a:extLst>
              <a:ext uri="{FF2B5EF4-FFF2-40B4-BE49-F238E27FC236}">
                <a16:creationId xmlns:a16="http://schemas.microsoft.com/office/drawing/2014/main" id="{B1F268F4-9987-4159-BBB5-9526F5DC3430}"/>
              </a:ext>
            </a:extLst>
          </p:cNvPr>
          <p:cNvSpPr/>
          <p:nvPr/>
        </p:nvSpPr>
        <p:spPr>
          <a:xfrm>
            <a:off x="448658" y="1787899"/>
            <a:ext cx="2827198" cy="971697"/>
          </a:xfrm>
          <a:prstGeom prst="homePlate">
            <a:avLst>
              <a:gd name="adj" fmla="val 29662"/>
            </a:avLst>
          </a:prstGeom>
          <a:solidFill>
            <a:schemeClr val="accent1">
              <a:alpha val="7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a:t>Gebaseerd op Australisch onderzoek naar blootstelling op de werkplek (AWES)</a:t>
            </a:r>
          </a:p>
        </p:txBody>
      </p:sp>
      <p:cxnSp>
        <p:nvCxnSpPr>
          <p:cNvPr id="10" name="Straight Connector 9">
            <a:extLst>
              <a:ext uri="{FF2B5EF4-FFF2-40B4-BE49-F238E27FC236}">
                <a16:creationId xmlns:a16="http://schemas.microsoft.com/office/drawing/2014/main" id="{78FA00AD-38C2-9E05-1682-AEFAC4AD1D51}"/>
              </a:ext>
              <a:ext uri="{C183D7F6-B498-43B3-948B-1728B52AA6E4}">
                <adec:decorative xmlns:adec="http://schemas.microsoft.com/office/drawing/2017/decorative" val="1"/>
              </a:ext>
            </a:extLst>
          </p:cNvPr>
          <p:cNvCxnSpPr/>
          <p:nvPr/>
        </p:nvCxnSpPr>
        <p:spPr>
          <a:xfrm>
            <a:off x="3345865" y="1834383"/>
            <a:ext cx="0" cy="9720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Content Placeholder 5">
            <a:extLst>
              <a:ext uri="{FF2B5EF4-FFF2-40B4-BE49-F238E27FC236}">
                <a16:creationId xmlns:a16="http://schemas.microsoft.com/office/drawing/2014/main" id="{4CB77C8A-5631-408F-BE37-05F69C3963D7}"/>
              </a:ext>
            </a:extLst>
          </p:cNvPr>
          <p:cNvSpPr txBox="1">
            <a:spLocks/>
          </p:cNvSpPr>
          <p:nvPr/>
        </p:nvSpPr>
        <p:spPr>
          <a:xfrm>
            <a:off x="3341746" y="1768372"/>
            <a:ext cx="5190694" cy="1038011"/>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lvl="1" indent="0">
              <a:buNone/>
            </a:pPr>
            <a:r>
              <a:rPr lang="nl-NL" sz="1400">
                <a:solidFill>
                  <a:srgbClr val="003399"/>
                </a:solidFill>
              </a:rPr>
              <a:t>Gestandaardiseerde vragenreeksen (modules) voor 50 beroepen.</a:t>
            </a:r>
          </a:p>
          <a:p>
            <a:pPr marL="0" lvl="1" indent="0">
              <a:buNone/>
            </a:pPr>
            <a:r>
              <a:rPr lang="nl-NL" sz="1400">
                <a:solidFill>
                  <a:srgbClr val="003399"/>
                </a:solidFill>
              </a:rPr>
              <a:t>Korte, nauwkeurige en feitelijke vragen op maat over taken.</a:t>
            </a:r>
          </a:p>
          <a:p>
            <a:pPr marL="0" indent="0">
              <a:spcBef>
                <a:spcPts val="600"/>
              </a:spcBef>
              <a:spcAft>
                <a:spcPts val="600"/>
              </a:spcAft>
              <a:buNone/>
            </a:pPr>
            <a:endParaRPr lang="en-GB" sz="1600" dirty="0">
              <a:solidFill>
                <a:srgbClr val="003399"/>
              </a:solidFill>
              <a:hlinkClick r:id="rId3">
                <a:extLst>
                  <a:ext uri="{A12FA001-AC4F-418D-AE19-62706E023703}">
                    <ahyp:hlinkClr xmlns:ahyp="http://schemas.microsoft.com/office/drawing/2018/hyperlinkcolor" val="tx"/>
                  </a:ext>
                </a:extLst>
              </a:hlinkClick>
            </a:endParaRPr>
          </a:p>
        </p:txBody>
      </p:sp>
      <p:sp>
        <p:nvSpPr>
          <p:cNvPr id="9" name="Arrow: Pentagon 8">
            <a:extLst>
              <a:ext uri="{FF2B5EF4-FFF2-40B4-BE49-F238E27FC236}">
                <a16:creationId xmlns:a16="http://schemas.microsoft.com/office/drawing/2014/main" id="{172634C8-BCB8-4CCE-82DD-341BA8FA831C}"/>
              </a:ext>
            </a:extLst>
          </p:cNvPr>
          <p:cNvSpPr/>
          <p:nvPr/>
        </p:nvSpPr>
        <p:spPr>
          <a:xfrm>
            <a:off x="448658" y="2815540"/>
            <a:ext cx="2827198" cy="1568650"/>
          </a:xfrm>
          <a:prstGeom prst="homePlate">
            <a:avLst>
              <a:gd name="adj" fmla="val 186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a:t>Deskundige beoordeling van de waarschijnlijke blootstelling aan</a:t>
            </a:r>
            <a:br>
              <a:rPr lang="nl-NL" sz="1600"/>
            </a:br>
            <a:r>
              <a:rPr lang="nl-NL" sz="1600"/>
              <a:t>24 bekende risicofactoren voor kanker met behulp van een webapplicatie</a:t>
            </a:r>
          </a:p>
        </p:txBody>
      </p:sp>
      <p:cxnSp>
        <p:nvCxnSpPr>
          <p:cNvPr id="11" name="Straight Connector 10">
            <a:extLst>
              <a:ext uri="{FF2B5EF4-FFF2-40B4-BE49-F238E27FC236}">
                <a16:creationId xmlns:a16="http://schemas.microsoft.com/office/drawing/2014/main" id="{6C9B99FB-7EAF-F003-8299-0E41BAA788D9}"/>
              </a:ext>
              <a:ext uri="{C183D7F6-B498-43B3-948B-1728B52AA6E4}">
                <adec:decorative xmlns:adec="http://schemas.microsoft.com/office/drawing/2017/decorative" val="1"/>
              </a:ext>
            </a:extLst>
          </p:cNvPr>
          <p:cNvCxnSpPr/>
          <p:nvPr/>
        </p:nvCxnSpPr>
        <p:spPr>
          <a:xfrm>
            <a:off x="3341746" y="2978860"/>
            <a:ext cx="0" cy="14400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Content Placeholder 5" descr="Link to OccIDEAS website, a web-based application which is used to assess occupational exposure in epidemiological studies.">
            <a:extLst>
              <a:ext uri="{FF2B5EF4-FFF2-40B4-BE49-F238E27FC236}">
                <a16:creationId xmlns:a16="http://schemas.microsoft.com/office/drawing/2014/main" id="{D0A51A50-FDE9-4986-B0FB-C3F03BC971DA}"/>
              </a:ext>
            </a:extLst>
          </p:cNvPr>
          <p:cNvSpPr txBox="1">
            <a:spLocks/>
          </p:cNvSpPr>
          <p:nvPr/>
        </p:nvSpPr>
        <p:spPr>
          <a:xfrm>
            <a:off x="3341746" y="3300137"/>
            <a:ext cx="5544616" cy="38566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nl-NL" sz="1600" b="0">
                <a:solidFill>
                  <a:srgbClr val="003399"/>
                </a:solidFill>
                <a:hlinkClick r:id="rId4" tooltip="Link to OCCideas website "/>
              </a:rPr>
              <a:t>Website OccIDEAS voor meer informatie</a:t>
            </a:r>
          </a:p>
          <a:p>
            <a:pPr marL="189000" lvl="1" indent="0">
              <a:spcBef>
                <a:spcPts val="600"/>
              </a:spcBef>
              <a:spcAft>
                <a:spcPts val="600"/>
              </a:spcAft>
              <a:buFont typeface="Arial" pitchFamily="34" charset="0"/>
              <a:buNone/>
            </a:pPr>
            <a:endParaRPr lang="en-GB" sz="1600" dirty="0">
              <a:solidFill>
                <a:srgbClr val="003399"/>
              </a:solidFill>
              <a:hlinkClick r:id="rId3">
                <a:extLst>
                  <a:ext uri="{A12FA001-AC4F-418D-AE19-62706E023703}">
                    <ahyp:hlinkClr xmlns:ahyp="http://schemas.microsoft.com/office/drawing/2018/hyperlinkcolor" val="tx"/>
                  </a:ext>
                </a:extLst>
              </a:hlinkClick>
            </a:endParaRPr>
          </a:p>
        </p:txBody>
      </p:sp>
      <p:pic>
        <p:nvPicPr>
          <p:cNvPr id="1026" name="Picture 2" descr="Logo van OccIDEAS">
            <a:extLst>
              <a:ext uri="{FF2B5EF4-FFF2-40B4-BE49-F238E27FC236}">
                <a16:creationId xmlns:a16="http://schemas.microsoft.com/office/drawing/2014/main" id="{FBB5DCD3-7873-4D04-9676-7E04F312B8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4212" y="3703747"/>
            <a:ext cx="1289900" cy="487295"/>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a:extLst>
              <a:ext uri="{FF2B5EF4-FFF2-40B4-BE49-F238E27FC236}">
                <a16:creationId xmlns:a16="http://schemas.microsoft.com/office/drawing/2014/main" id="{73F68C80-8047-4EE3-8F71-C88FCCE9C0F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6656" y="2942588"/>
            <a:ext cx="1180427" cy="1100766"/>
          </a:xfrm>
          <a:prstGeom prst="rect">
            <a:avLst/>
          </a:prstGeom>
        </p:spPr>
      </p:pic>
      <p:sp>
        <p:nvSpPr>
          <p:cNvPr id="3" name="TextBox 2">
            <a:extLst>
              <a:ext uri="{FF2B5EF4-FFF2-40B4-BE49-F238E27FC236}">
                <a16:creationId xmlns:a16="http://schemas.microsoft.com/office/drawing/2014/main" id="{FD4D1734-CB53-927C-0AA8-8A5DDCBEAFB5}"/>
              </a:ext>
            </a:extLst>
          </p:cNvPr>
          <p:cNvSpPr txBox="1"/>
          <p:nvPr/>
        </p:nvSpPr>
        <p:spPr>
          <a:xfrm>
            <a:off x="1847769" y="4485188"/>
            <a:ext cx="6192687" cy="338554"/>
          </a:xfrm>
          <a:prstGeom prst="rect">
            <a:avLst/>
          </a:prstGeom>
          <a:noFill/>
        </p:spPr>
        <p:txBody>
          <a:bodyPr wrap="square" lIns="91440" tIns="45720" rIns="91440" bIns="45720" anchor="t">
            <a:spAutoFit/>
          </a:bodyPr>
          <a:lstStyle/>
          <a:p>
            <a:pPr marL="0" lvl="1" defTabSz="342900"/>
            <a:r>
              <a:rPr lang="nl-NL" sz="1600" b="1">
                <a:solidFill>
                  <a:srgbClr val="003399"/>
                </a:solidFill>
                <a:hlinkClick r:id="rId3" tooltip="Link to"/>
              </a:rPr>
              <a:t>Website van EU-OSHA</a:t>
            </a:r>
            <a:r>
              <a:rPr lang="nl-NL" sz="1600" b="1">
                <a:solidFill>
                  <a:srgbClr val="003399"/>
                </a:solidFill>
                <a:hlinkClick r:id="rId3" tooltip="Link to">
                  <a:extLst>
                    <a:ext uri="{A12FA001-AC4F-418D-AE19-62706E023703}">
                      <ahyp:hlinkClr xmlns:ahyp="http://schemas.microsoft.com/office/drawing/2018/hyperlinkcolor" val="tx"/>
                    </a:ext>
                  </a:extLst>
                </a:hlinkClick>
              </a:rPr>
              <a:t> om de WES-enquête te bekijken</a:t>
            </a:r>
          </a:p>
        </p:txBody>
      </p:sp>
      <p:pic>
        <p:nvPicPr>
          <p:cNvPr id="4" name="Graphic 3">
            <a:extLst>
              <a:ext uri="{FF2B5EF4-FFF2-40B4-BE49-F238E27FC236}">
                <a16:creationId xmlns:a16="http://schemas.microsoft.com/office/drawing/2014/main" id="{4F916D66-A703-8EA2-0283-B6FE67523579}"/>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19672" y="4542748"/>
            <a:ext cx="202496" cy="311772"/>
          </a:xfrm>
          <a:prstGeom prst="rect">
            <a:avLst/>
          </a:prstGeom>
        </p:spPr>
      </p:pic>
    </p:spTree>
    <p:extLst>
      <p:ext uri="{BB962C8B-B14F-4D97-AF65-F5344CB8AC3E}">
        <p14:creationId xmlns:p14="http://schemas.microsoft.com/office/powerpoint/2010/main" val="396263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61FE-AFB1-3C24-1AC6-30683A41B762}"/>
              </a:ext>
            </a:extLst>
          </p:cNvPr>
          <p:cNvSpPr>
            <a:spLocks noGrp="1"/>
          </p:cNvSpPr>
          <p:nvPr>
            <p:ph type="title"/>
          </p:nvPr>
        </p:nvSpPr>
        <p:spPr/>
        <p:txBody>
          <a:bodyPr/>
          <a:lstStyle/>
          <a:p>
            <a:r>
              <a:rPr lang="nl-NL" sz="2000"/>
              <a:t>Beschermingsmaatregelen – blootstelling aan RCS</a:t>
            </a:r>
          </a:p>
        </p:txBody>
      </p:sp>
      <p:sp>
        <p:nvSpPr>
          <p:cNvPr id="5" name="TextBox 4">
            <a:extLst>
              <a:ext uri="{FF2B5EF4-FFF2-40B4-BE49-F238E27FC236}">
                <a16:creationId xmlns:a16="http://schemas.microsoft.com/office/drawing/2014/main" id="{D1F32342-0968-2F56-0765-B443C1709278}"/>
              </a:ext>
            </a:extLst>
          </p:cNvPr>
          <p:cNvSpPr txBox="1"/>
          <p:nvPr/>
        </p:nvSpPr>
        <p:spPr>
          <a:xfrm>
            <a:off x="335017" y="675483"/>
            <a:ext cx="8473966" cy="738664"/>
          </a:xfrm>
          <a:prstGeom prst="rect">
            <a:avLst/>
          </a:prstGeom>
          <a:noFill/>
        </p:spPr>
        <p:txBody>
          <a:bodyPr wrap="square" anchor="ctr">
            <a:spAutoFit/>
          </a:bodyPr>
          <a:lstStyle/>
          <a:p>
            <a:pPr indent="0" algn="ctr" defTabSz="342900">
              <a:buNone/>
            </a:pPr>
            <a:r>
              <a:rPr lang="nl-NL" sz="1400" b="0" dirty="0">
                <a:solidFill>
                  <a:schemeClr val="tx2"/>
                </a:solidFill>
              </a:rPr>
              <a:t>Gebruik van blootstellingsbeschermingsmaatregelen, indien beschikbaar (van de werkenden die aan RCS worden blootgesteld en voor elke blootstelling </a:t>
            </a:r>
            <a:r>
              <a:rPr lang="nl-NL" sz="1400" dirty="0">
                <a:solidFill>
                  <a:schemeClr val="tx2"/>
                </a:solidFill>
              </a:rPr>
              <a:t>situatie</a:t>
            </a:r>
            <a:r>
              <a:rPr lang="nl-NL" sz="1400" b="0" dirty="0">
                <a:solidFill>
                  <a:schemeClr val="tx2"/>
                </a:solidFill>
              </a:rPr>
              <a:t> kan dezelfde werknemer meer dan één beschermingsmaatregel gebruiken):</a:t>
            </a:r>
          </a:p>
        </p:txBody>
      </p:sp>
      <p:graphicFrame>
        <p:nvGraphicFramePr>
          <p:cNvPr id="4" name="Content Placeholder 3" descr="Tabel met de verdeling van het gebruik van verschillende beschermingsmaatregelen voor elke blootstellingsituatie onder werkenden die in de afgelopen werkweek aan RCS zijn blootgesteld.">
            <a:extLst>
              <a:ext uri="{FF2B5EF4-FFF2-40B4-BE49-F238E27FC236}">
                <a16:creationId xmlns:a16="http://schemas.microsoft.com/office/drawing/2014/main" id="{ABA6488D-4A5C-B8D2-59FA-3642F74B6F08}"/>
              </a:ext>
            </a:extLst>
          </p:cNvPr>
          <p:cNvGraphicFramePr>
            <a:graphicFrameLocks/>
          </p:cNvGraphicFramePr>
          <p:nvPr>
            <p:extLst>
              <p:ext uri="{D42A27DB-BD31-4B8C-83A1-F6EECF244321}">
                <p14:modId xmlns:p14="http://schemas.microsoft.com/office/powerpoint/2010/main" val="1048476379"/>
              </p:ext>
            </p:extLst>
          </p:nvPr>
        </p:nvGraphicFramePr>
        <p:xfrm>
          <a:off x="406369" y="1423528"/>
          <a:ext cx="8331262" cy="2902683"/>
        </p:xfrm>
        <a:graphic>
          <a:graphicData uri="http://schemas.openxmlformats.org/drawingml/2006/table">
            <a:tbl>
              <a:tblPr firstRow="1" bandRow="1">
                <a:tableStyleId>{5C22544A-7EE6-4342-B048-85BDC9FD1C3A}</a:tableStyleId>
              </a:tblPr>
              <a:tblGrid>
                <a:gridCol w="2764214">
                  <a:extLst>
                    <a:ext uri="{9D8B030D-6E8A-4147-A177-3AD203B41FA5}">
                      <a16:colId xmlns:a16="http://schemas.microsoft.com/office/drawing/2014/main" val="2656727173"/>
                    </a:ext>
                  </a:extLst>
                </a:gridCol>
                <a:gridCol w="1252330">
                  <a:extLst>
                    <a:ext uri="{9D8B030D-6E8A-4147-A177-3AD203B41FA5}">
                      <a16:colId xmlns:a16="http://schemas.microsoft.com/office/drawing/2014/main" val="303869524"/>
                    </a:ext>
                  </a:extLst>
                </a:gridCol>
                <a:gridCol w="1252330">
                  <a:extLst>
                    <a:ext uri="{9D8B030D-6E8A-4147-A177-3AD203B41FA5}">
                      <a16:colId xmlns:a16="http://schemas.microsoft.com/office/drawing/2014/main" val="2092121943"/>
                    </a:ext>
                  </a:extLst>
                </a:gridCol>
                <a:gridCol w="1013792">
                  <a:extLst>
                    <a:ext uri="{9D8B030D-6E8A-4147-A177-3AD203B41FA5}">
                      <a16:colId xmlns:a16="http://schemas.microsoft.com/office/drawing/2014/main" val="786859594"/>
                    </a:ext>
                  </a:extLst>
                </a:gridCol>
                <a:gridCol w="1015954">
                  <a:extLst>
                    <a:ext uri="{9D8B030D-6E8A-4147-A177-3AD203B41FA5}">
                      <a16:colId xmlns:a16="http://schemas.microsoft.com/office/drawing/2014/main" val="3028796099"/>
                    </a:ext>
                  </a:extLst>
                </a:gridCol>
                <a:gridCol w="1032642">
                  <a:extLst>
                    <a:ext uri="{9D8B030D-6E8A-4147-A177-3AD203B41FA5}">
                      <a16:colId xmlns:a16="http://schemas.microsoft.com/office/drawing/2014/main" val="3000362995"/>
                    </a:ext>
                  </a:extLst>
                </a:gridCol>
              </a:tblGrid>
              <a:tr h="770958">
                <a:tc>
                  <a:txBody>
                    <a:bodyPr/>
                    <a:lstStyle/>
                    <a:p>
                      <a:pPr algn="ctr" fontAlgn="b"/>
                      <a:r>
                        <a:rPr lang="nl-NL" sz="1000" u="none" strike="noStrike" dirty="0">
                          <a:effectLst/>
                          <a:latin typeface="+mn-lt"/>
                        </a:rPr>
                        <a:t>Blootstellingsomstandigheden</a:t>
                      </a:r>
                      <a:br>
                        <a:rPr lang="nl-NL" sz="1000" u="none" strike="noStrike" dirty="0">
                          <a:effectLst/>
                          <a:latin typeface="+mn-lt"/>
                        </a:rPr>
                      </a:br>
                      <a:r>
                        <a:rPr lang="nl-NL" sz="1000" b="0" u="none" strike="noStrike" dirty="0">
                          <a:effectLst/>
                          <a:latin typeface="+mn-lt"/>
                        </a:rPr>
                        <a:t>(taken uitgevoerd in de afgelopen werkweek)</a:t>
                      </a:r>
                    </a:p>
                  </a:txBody>
                  <a:tcPr marL="38582" marR="38582" marT="0" marB="0" anchor="ctr"/>
                </a:tc>
                <a:tc>
                  <a:txBody>
                    <a:bodyPr/>
                    <a:lstStyle/>
                    <a:p>
                      <a:pPr algn="ctr">
                        <a:lnSpc>
                          <a:spcPct val="107000"/>
                        </a:lnSpc>
                        <a:spcBef>
                          <a:spcPts val="600"/>
                        </a:spcBef>
                        <a:spcAft>
                          <a:spcPts val="800"/>
                        </a:spcAft>
                      </a:pPr>
                      <a:r>
                        <a:rPr lang="nl-NL" sz="1000" b="0">
                          <a:effectLst/>
                          <a:latin typeface="+mn-lt"/>
                        </a:rPr>
                        <a:t>Gebruik van waternevel of wateronderdrukking</a:t>
                      </a:r>
                    </a:p>
                  </a:txBody>
                  <a:tcPr marL="38582" marR="38582" marT="0" marB="0" anchor="ctr"/>
                </a:tc>
                <a:tc>
                  <a:txBody>
                    <a:bodyPr/>
                    <a:lstStyle/>
                    <a:p>
                      <a:pPr algn="ctr">
                        <a:lnSpc>
                          <a:spcPct val="107000"/>
                        </a:lnSpc>
                        <a:spcBef>
                          <a:spcPts val="600"/>
                        </a:spcBef>
                        <a:spcAft>
                          <a:spcPts val="800"/>
                        </a:spcAft>
                      </a:pPr>
                      <a:r>
                        <a:rPr lang="nl-NL" sz="1000" b="0" dirty="0">
                          <a:effectLst/>
                          <a:latin typeface="+mn-lt"/>
                          <a:ea typeface="+mn-lt"/>
                          <a:cs typeface="Times New Roman"/>
                        </a:rPr>
                        <a:t>Plaatselijk afzuigsysteem, afvoer of stofopvang op het gereedschap</a:t>
                      </a:r>
                    </a:p>
                  </a:txBody>
                  <a:tcPr marL="38582" marR="38582" marT="0" marB="0" anchor="ctr"/>
                </a:tc>
                <a:tc>
                  <a:txBody>
                    <a:bodyPr/>
                    <a:lstStyle/>
                    <a:p>
                      <a:pPr algn="ctr">
                        <a:lnSpc>
                          <a:spcPct val="107000"/>
                        </a:lnSpc>
                        <a:spcBef>
                          <a:spcPts val="600"/>
                        </a:spcBef>
                        <a:spcAft>
                          <a:spcPts val="800"/>
                        </a:spcAft>
                      </a:pPr>
                      <a:r>
                        <a:rPr lang="nl-NL" sz="1000" b="0" dirty="0">
                          <a:effectLst/>
                          <a:latin typeface="+mn-lt"/>
                        </a:rPr>
                        <a:t>Gebruik van een gesloten cabine </a:t>
                      </a:r>
                    </a:p>
                  </a:txBody>
                  <a:tcPr marL="38582" marR="38582" marT="0" marB="0" anchor="ctr"/>
                </a:tc>
                <a:tc>
                  <a:txBody>
                    <a:bodyPr/>
                    <a:lstStyle/>
                    <a:p>
                      <a:pPr algn="ctr">
                        <a:lnSpc>
                          <a:spcPct val="107000"/>
                        </a:lnSpc>
                        <a:spcBef>
                          <a:spcPts val="600"/>
                        </a:spcBef>
                        <a:spcAft>
                          <a:spcPts val="0"/>
                        </a:spcAft>
                      </a:pPr>
                      <a:r>
                        <a:rPr lang="nl-NL" sz="1000" b="0" dirty="0">
                          <a:effectLst/>
                          <a:latin typeface="+mn-lt"/>
                        </a:rPr>
                        <a:t>Ademhalings</a:t>
                      </a:r>
                      <a:r>
                        <a:rPr lang="nl-NL" sz="1000" b="0" dirty="0">
                          <a:solidFill>
                            <a:srgbClr val="FF0000"/>
                          </a:solidFill>
                          <a:effectLst/>
                          <a:latin typeface="+mn-lt"/>
                        </a:rPr>
                        <a:t>-</a:t>
                      </a:r>
                      <a:r>
                        <a:rPr lang="nl-NL" sz="1000" b="0" dirty="0">
                          <a:effectLst/>
                          <a:latin typeface="+mn-lt"/>
                        </a:rPr>
                        <a:t>masker met filter of luchttoevoer</a:t>
                      </a:r>
                    </a:p>
                  </a:txBody>
                  <a:tcPr marL="38582" marR="38582" marT="0" marB="0" anchor="ctr"/>
                </a:tc>
                <a:tc>
                  <a:txBody>
                    <a:bodyPr/>
                    <a:lstStyle/>
                    <a:p>
                      <a:pPr algn="ctr">
                        <a:lnSpc>
                          <a:spcPct val="107000"/>
                        </a:lnSpc>
                        <a:spcBef>
                          <a:spcPts val="600"/>
                        </a:spcBef>
                        <a:spcAft>
                          <a:spcPts val="800"/>
                        </a:spcAft>
                      </a:pPr>
                      <a:r>
                        <a:rPr lang="nl-NL" sz="1000" b="0">
                          <a:effectLst/>
                          <a:latin typeface="+mn-lt"/>
                        </a:rPr>
                        <a:t>Geen van de eerder genoemde beschermende maatregelen </a:t>
                      </a:r>
                    </a:p>
                  </a:txBody>
                  <a:tcPr marL="38582" marR="38582" marT="0" marB="0" anchor="ctr"/>
                </a:tc>
                <a:extLst>
                  <a:ext uri="{0D108BD9-81ED-4DB2-BD59-A6C34878D82A}">
                    <a16:rowId xmlns:a16="http://schemas.microsoft.com/office/drawing/2014/main" val="129423537"/>
                  </a:ext>
                </a:extLst>
              </a:tr>
              <a:tr h="297834">
                <a:tc>
                  <a:txBody>
                    <a:bodyPr/>
                    <a:lstStyle/>
                    <a:p>
                      <a:pPr marL="0" lvl="0" indent="0">
                        <a:lnSpc>
                          <a:spcPct val="107000"/>
                        </a:lnSpc>
                        <a:spcAft>
                          <a:spcPts val="800"/>
                        </a:spcAft>
                        <a:buFont typeface="Symbol" panose="05050102010706020507" pitchFamily="18" charset="2"/>
                        <a:buNone/>
                      </a:pPr>
                      <a:r>
                        <a:rPr lang="nl-NL" sz="1000" b="0">
                          <a:solidFill>
                            <a:schemeClr val="tx1"/>
                          </a:solidFill>
                          <a:effectLst/>
                          <a:latin typeface="+mn-lt"/>
                        </a:rPr>
                        <a:t>Aanwezigheid van zandstof op de werkplek</a:t>
                      </a:r>
                    </a:p>
                  </a:txBody>
                  <a:tcPr marL="38582" marR="38582" marT="0" marB="0" anchor="ctr"/>
                </a:tc>
                <a:tc>
                  <a:txBody>
                    <a:bodyPr/>
                    <a:lstStyle/>
                    <a:p>
                      <a:pPr algn="r">
                        <a:lnSpc>
                          <a:spcPct val="107000"/>
                        </a:lnSpc>
                        <a:spcAft>
                          <a:spcPts val="800"/>
                        </a:spcAft>
                      </a:pPr>
                      <a:r>
                        <a:rPr lang="nl-NL"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dirty="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dirty="0">
                          <a:solidFill>
                            <a:schemeClr val="tx1"/>
                          </a:solidFill>
                          <a:effectLst/>
                          <a:latin typeface="+mn-lt"/>
                        </a:rPr>
                        <a:t>70,0 % </a:t>
                      </a:r>
                    </a:p>
                  </a:txBody>
                  <a:tcPr marL="0" marR="144000" marT="0" marB="0" anchor="ctr"/>
                </a:tc>
                <a:extLst>
                  <a:ext uri="{0D108BD9-81ED-4DB2-BD59-A6C34878D82A}">
                    <a16:rowId xmlns:a16="http://schemas.microsoft.com/office/drawing/2014/main" val="3663784701"/>
                  </a:ext>
                </a:extLst>
              </a:tr>
              <a:tr h="295235">
                <a:tc>
                  <a:txBody>
                    <a:bodyPr/>
                    <a:lstStyle/>
                    <a:p>
                      <a:pPr marL="0" lvl="0" indent="0">
                        <a:lnSpc>
                          <a:spcPct val="107000"/>
                        </a:lnSpc>
                        <a:spcAft>
                          <a:spcPts val="800"/>
                        </a:spcAft>
                        <a:buFont typeface="Symbol" panose="05050102010706020507" pitchFamily="18" charset="2"/>
                        <a:buNone/>
                      </a:pPr>
                      <a:r>
                        <a:rPr lang="nl-NL" sz="1000" b="0">
                          <a:solidFill>
                            <a:schemeClr val="tx1"/>
                          </a:solidFill>
                          <a:effectLst/>
                          <a:latin typeface="+mn-lt"/>
                        </a:rPr>
                        <a:t>Boren of gaten maken in muren</a:t>
                      </a:r>
                    </a:p>
                  </a:txBody>
                  <a:tcPr marL="38582" marR="38582"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37,0 %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dirty="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63,0 %</a:t>
                      </a:r>
                    </a:p>
                  </a:txBody>
                  <a:tcPr marL="0" marR="144000" marT="0" marB="0" anchor="ctr"/>
                </a:tc>
                <a:extLst>
                  <a:ext uri="{0D108BD9-81ED-4DB2-BD59-A6C34878D82A}">
                    <a16:rowId xmlns:a16="http://schemas.microsoft.com/office/drawing/2014/main" val="1213572771"/>
                  </a:ext>
                </a:extLst>
              </a:tr>
              <a:tr h="533082">
                <a:tc>
                  <a:txBody>
                    <a:bodyPr/>
                    <a:lstStyle/>
                    <a:p>
                      <a:pPr marL="0" lvl="0" indent="0">
                        <a:lnSpc>
                          <a:spcPct val="107000"/>
                        </a:lnSpc>
                        <a:spcAft>
                          <a:spcPts val="800"/>
                        </a:spcAft>
                        <a:buFont typeface="Symbol" panose="05050102010706020507" pitchFamily="18" charset="2"/>
                        <a:buNone/>
                      </a:pPr>
                      <a:r>
                        <a:rPr lang="nl-NL" sz="1000" b="0">
                          <a:solidFill>
                            <a:schemeClr val="tx1"/>
                          </a:solidFill>
                          <a:effectLst/>
                          <a:latin typeface="+mn-lt"/>
                        </a:rPr>
                        <a:t>Werken met beton, steen, kunststeen, leisteen, keramische tegels of bakstenen:</a:t>
                      </a:r>
                    </a:p>
                  </a:txBody>
                  <a:tcPr marL="38582" marR="38582" marT="0" marB="0" anchor="ctr"/>
                </a:tc>
                <a:tc>
                  <a:txBody>
                    <a:bodyPr/>
                    <a:lstStyle/>
                    <a:p>
                      <a:pPr algn="r">
                        <a:lnSpc>
                          <a:spcPct val="107000"/>
                        </a:lnSpc>
                        <a:spcAft>
                          <a:spcPts val="800"/>
                        </a:spcAft>
                      </a:pPr>
                      <a:r>
                        <a:rPr lang="nl-NL"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30,0 %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35,4 %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43,5 %</a:t>
                      </a:r>
                    </a:p>
                  </a:txBody>
                  <a:tcPr marL="0" marR="144000" marT="0" marB="0" anchor="ctr"/>
                </a:tc>
                <a:extLst>
                  <a:ext uri="{0D108BD9-81ED-4DB2-BD59-A6C34878D82A}">
                    <a16:rowId xmlns:a16="http://schemas.microsoft.com/office/drawing/2014/main" val="184421546"/>
                  </a:ext>
                </a:extLst>
              </a:tr>
              <a:tr h="298237">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nl-NL" sz="1000" b="0" i="1">
                          <a:solidFill>
                            <a:schemeClr val="tx1"/>
                          </a:solidFill>
                          <a:effectLst/>
                          <a:latin typeface="+mn-lt"/>
                          <a:ea typeface="+mn-lt"/>
                          <a:cs typeface="+mn-cs"/>
                        </a:rPr>
                        <a:t>Werken met keramische tegels</a:t>
                      </a:r>
                    </a:p>
                  </a:txBody>
                  <a:tcPr marL="252000" marR="72000" marT="0" marB="0" anchor="ctr"/>
                </a:tc>
                <a:tc>
                  <a:txBody>
                    <a:bodyPr/>
                    <a:lstStyle/>
                    <a:p>
                      <a:pPr algn="r">
                        <a:lnSpc>
                          <a:spcPct val="107000"/>
                        </a:lnSpc>
                        <a:spcAft>
                          <a:spcPts val="800"/>
                        </a:spcAft>
                      </a:pPr>
                      <a:r>
                        <a:rPr lang="nl-NL" sz="1000" b="0" i="1">
                          <a:solidFill>
                            <a:schemeClr val="tx1"/>
                          </a:solidFill>
                          <a:effectLst/>
                          <a:latin typeface="+mn-lt"/>
                        </a:rPr>
                        <a:t>35,8</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46,7</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33,9</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36,1</a:t>
                      </a:r>
                      <a:r>
                        <a:rPr lang="nl-NL" sz="1000" b="0">
                          <a:solidFill>
                            <a:schemeClr val="tx1"/>
                          </a:solidFill>
                          <a:effectLst/>
                          <a:latin typeface="+mn-lt"/>
                        </a:rPr>
                        <a:t> %</a:t>
                      </a:r>
                    </a:p>
                  </a:txBody>
                  <a:tcPr marL="0" marR="144000" marT="0" marB="0" anchor="ctr"/>
                </a:tc>
                <a:extLst>
                  <a:ext uri="{0D108BD9-81ED-4DB2-BD59-A6C34878D82A}">
                    <a16:rowId xmlns:a16="http://schemas.microsoft.com/office/drawing/2014/main" val="3608354500"/>
                  </a:ext>
                </a:extLst>
              </a:tr>
              <a:tr h="303003">
                <a:tc>
                  <a:txBody>
                    <a:bodyPr/>
                    <a:lstStyle/>
                    <a:p>
                      <a:pPr marL="0" lvl="0" indent="0" algn="l" defTabSz="342900" rtl="0" eaLnBrk="1" latinLnBrk="0" hangingPunct="1">
                        <a:lnSpc>
                          <a:spcPct val="107000"/>
                        </a:lnSpc>
                        <a:spcAft>
                          <a:spcPts val="800"/>
                        </a:spcAft>
                        <a:buFont typeface="Symbol" panose="05050102010706020507" pitchFamily="18" charset="2"/>
                        <a:buNone/>
                      </a:pPr>
                      <a:r>
                        <a:rPr lang="nl-NL" sz="1000" b="0" i="1">
                          <a:solidFill>
                            <a:schemeClr val="tx1"/>
                          </a:solidFill>
                          <a:effectLst/>
                          <a:latin typeface="+mn-lt"/>
                          <a:ea typeface="+mn-lt"/>
                          <a:cs typeface="+mn-cs"/>
                        </a:rPr>
                        <a:t>Werken met kunststeen</a:t>
                      </a:r>
                    </a:p>
                  </a:txBody>
                  <a:tcPr marL="252000" marR="72000" marT="0" marB="0" anchor="ctr"/>
                </a:tc>
                <a:tc>
                  <a:txBody>
                    <a:bodyPr/>
                    <a:lstStyle/>
                    <a:p>
                      <a:pPr algn="r">
                        <a:lnSpc>
                          <a:spcPct val="107000"/>
                        </a:lnSpc>
                        <a:spcAft>
                          <a:spcPts val="800"/>
                        </a:spcAft>
                      </a:pPr>
                      <a:r>
                        <a:rPr lang="nl-NL" sz="1000" b="0" i="1">
                          <a:solidFill>
                            <a:schemeClr val="tx1"/>
                          </a:solidFill>
                          <a:effectLst/>
                          <a:latin typeface="+mn-lt"/>
                        </a:rPr>
                        <a:t>24,1</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35,4</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44,3</a:t>
                      </a:r>
                      <a:r>
                        <a:rPr lang="nl-NL" sz="1000" b="0">
                          <a:solidFill>
                            <a:schemeClr val="tx1"/>
                          </a:solidFill>
                          <a:effectLst/>
                          <a:latin typeface="+mn-lt"/>
                        </a:rPr>
                        <a:t> %</a:t>
                      </a:r>
                    </a:p>
                  </a:txBody>
                  <a:tcPr marL="0" marR="144000" marT="0" marB="0" anchor="ctr"/>
                </a:tc>
                <a:tc>
                  <a:txBody>
                    <a:bodyPr/>
                    <a:lstStyle/>
                    <a:p>
                      <a:pPr algn="r">
                        <a:lnSpc>
                          <a:spcPct val="107000"/>
                        </a:lnSpc>
                        <a:spcAft>
                          <a:spcPts val="800"/>
                        </a:spcAft>
                      </a:pPr>
                      <a:r>
                        <a:rPr lang="nl-NL" sz="1000" b="0" i="1">
                          <a:solidFill>
                            <a:schemeClr val="tx1"/>
                          </a:solidFill>
                          <a:effectLst/>
                          <a:latin typeface="+mn-lt"/>
                        </a:rPr>
                        <a:t>48,3</a:t>
                      </a:r>
                      <a:r>
                        <a:rPr lang="nl-NL" sz="1000" b="0">
                          <a:solidFill>
                            <a:schemeClr val="tx1"/>
                          </a:solidFill>
                          <a:effectLst/>
                          <a:latin typeface="+mn-lt"/>
                        </a:rPr>
                        <a:t> %</a:t>
                      </a:r>
                    </a:p>
                  </a:txBody>
                  <a:tcPr marL="0" marR="144000" marT="0" marB="0" anchor="ctr"/>
                </a:tc>
                <a:extLst>
                  <a:ext uri="{0D108BD9-81ED-4DB2-BD59-A6C34878D82A}">
                    <a16:rowId xmlns:a16="http://schemas.microsoft.com/office/drawing/2014/main" val="2779809536"/>
                  </a:ext>
                </a:extLst>
              </a:tr>
              <a:tr h="371826">
                <a:tc>
                  <a:txBody>
                    <a:bodyPr/>
                    <a:lstStyle/>
                    <a:p>
                      <a:pPr marL="0" lvl="0" indent="0">
                        <a:lnSpc>
                          <a:spcPct val="107000"/>
                        </a:lnSpc>
                        <a:spcAft>
                          <a:spcPts val="800"/>
                        </a:spcAft>
                        <a:buFont typeface="Symbol" panose="05050102010706020507" pitchFamily="18" charset="2"/>
                        <a:buNone/>
                      </a:pPr>
                      <a:r>
                        <a:rPr lang="nl-NL" sz="1000" b="0">
                          <a:solidFill>
                            <a:schemeClr val="tx1"/>
                          </a:solidFill>
                          <a:effectLst/>
                          <a:latin typeface="+mn-lt"/>
                        </a:rPr>
                        <a:t>Bodem omploegen, eggen of anderszins verstoren</a:t>
                      </a:r>
                    </a:p>
                  </a:txBody>
                  <a:tcPr marL="38582" marR="38582"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dirty="0">
                          <a:solidFill>
                            <a:schemeClr val="tx1"/>
                          </a:solidFill>
                          <a:effectLst/>
                          <a:latin typeface="+mn-lt"/>
                        </a:rPr>
                        <a:t>45,7 %</a:t>
                      </a:r>
                    </a:p>
                  </a:txBody>
                  <a:tcPr marL="0" marR="144000" marT="0" marB="0" anchor="ctr"/>
                </a:tc>
                <a:tc>
                  <a:txBody>
                    <a:bodyPr/>
                    <a:lstStyle/>
                    <a:p>
                      <a:pPr algn="r">
                        <a:lnSpc>
                          <a:spcPct val="107000"/>
                        </a:lnSpc>
                        <a:spcAft>
                          <a:spcPts val="800"/>
                        </a:spcAft>
                      </a:pPr>
                      <a:r>
                        <a:rPr lang="nl-NL" sz="1000" b="0">
                          <a:solidFill>
                            <a:schemeClr val="tx1"/>
                          </a:solidFill>
                          <a:effectLst/>
                          <a:latin typeface="+mn-lt"/>
                        </a:rPr>
                        <a:t>Niet gevraagd</a:t>
                      </a:r>
                    </a:p>
                  </a:txBody>
                  <a:tcPr marL="0" marR="144000" marT="0" marB="0" anchor="ctr"/>
                </a:tc>
                <a:tc>
                  <a:txBody>
                    <a:bodyPr/>
                    <a:lstStyle/>
                    <a:p>
                      <a:pPr algn="r">
                        <a:lnSpc>
                          <a:spcPct val="107000"/>
                        </a:lnSpc>
                        <a:spcAft>
                          <a:spcPts val="800"/>
                        </a:spcAft>
                      </a:pPr>
                      <a:r>
                        <a:rPr lang="nl-NL" sz="1000" b="0" dirty="0">
                          <a:solidFill>
                            <a:schemeClr val="tx1"/>
                          </a:solidFill>
                          <a:effectLst/>
                          <a:latin typeface="+mn-lt"/>
                        </a:rPr>
                        <a:t>54,3 %</a:t>
                      </a:r>
                    </a:p>
                  </a:txBody>
                  <a:tcPr marL="0" marR="144000" marT="0" marB="0" anchor="ctr"/>
                </a:tc>
                <a:extLst>
                  <a:ext uri="{0D108BD9-81ED-4DB2-BD59-A6C34878D82A}">
                    <a16:rowId xmlns:a16="http://schemas.microsoft.com/office/drawing/2014/main" val="1137669410"/>
                  </a:ext>
                </a:extLst>
              </a:tr>
            </a:tbl>
          </a:graphicData>
        </a:graphic>
      </p:graphicFrame>
      <p:sp>
        <p:nvSpPr>
          <p:cNvPr id="6" name="TextBox 5">
            <a:extLst>
              <a:ext uri="{FF2B5EF4-FFF2-40B4-BE49-F238E27FC236}">
                <a16:creationId xmlns:a16="http://schemas.microsoft.com/office/drawing/2014/main" id="{FDCC028F-98DE-5B44-C68B-FEA8C24131F6}"/>
              </a:ext>
              <a:ext uri="{C183D7F6-B498-43B3-948B-1728B52AA6E4}">
                <adec:decorative xmlns:adec="http://schemas.microsoft.com/office/drawing/2017/decorative" val="0"/>
              </a:ext>
            </a:extLst>
          </p:cNvPr>
          <p:cNvSpPr txBox="1"/>
          <p:nvPr/>
        </p:nvSpPr>
        <p:spPr>
          <a:xfrm>
            <a:off x="1391477" y="4317862"/>
            <a:ext cx="7417505"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EU-OSHA; referentiepopulatie: aan RCS blootgestelde werkenden in Duitsland, Spanje, Finland, Frankrijk, Hongarije en Ierland, werkend in een of </a:t>
            </a:r>
            <a:r>
              <a:rPr lang="nl-NL" sz="1000" dirty="0">
                <a:latin typeface="Arial" panose="020B0604020202020204" pitchFamily="34" charset="0"/>
                <a:cs typeface="Times New Roman" panose="02020603050405020304" pitchFamily="18" charset="0"/>
              </a:rPr>
              <a:t>meerdere</a:t>
            </a:r>
            <a:r>
              <a:rPr lang="nl-NL" sz="1000" dirty="0">
                <a:effectLst/>
                <a:latin typeface="Arial" panose="020B0604020202020204" pitchFamily="34" charset="0"/>
                <a:ea typeface="Arial"/>
                <a:cs typeface="Times New Roman" panose="02020603050405020304" pitchFamily="18" charset="0"/>
              </a:rPr>
              <a:t> genoemde omstandigheden.</a:t>
            </a:r>
            <a:br>
              <a:rPr lang="nl-NL" sz="1000" dirty="0">
                <a:effectLst/>
                <a:latin typeface="Arial" panose="020B0604020202020204" pitchFamily="34" charset="0"/>
                <a:ea typeface="Arial"/>
                <a:cs typeface="Times New Roman" panose="02020603050405020304" pitchFamily="18" charset="0"/>
              </a:rPr>
            </a:br>
            <a:r>
              <a:rPr lang="nl-NL" sz="1000" dirty="0">
                <a:effectLst/>
                <a:latin typeface="Arial" panose="020B0604020202020204" pitchFamily="34" charset="0"/>
                <a:ea typeface="Arial"/>
                <a:cs typeface="Times New Roman" panose="02020603050405020304" pitchFamily="18" charset="0"/>
              </a:rPr>
              <a:t>Opmerking: 40,2 % van de aan RCS blootgestelde werkenden die op hun werkplek met zandstof werken, </a:t>
            </a:r>
            <a:r>
              <a:rPr lang="nl-NL" sz="1000" dirty="0">
                <a:latin typeface="Arial" panose="020B0604020202020204" pitchFamily="34" charset="0"/>
                <a:cs typeface="Times New Roman" panose="02020603050405020304" pitchFamily="18" charset="0"/>
              </a:rPr>
              <a:t>gebruikten</a:t>
            </a:r>
            <a:r>
              <a:rPr lang="nl-NL" sz="1000" dirty="0">
                <a:effectLst/>
                <a:latin typeface="Arial" panose="020B0604020202020204" pitchFamily="34" charset="0"/>
                <a:ea typeface="Arial"/>
                <a:cs typeface="Times New Roman" panose="02020603050405020304" pitchFamily="18" charset="0"/>
              </a:rPr>
              <a:t> ook reinigingsmaatregelen (stofzuigen of dweilen met water).</a:t>
            </a:r>
          </a:p>
        </p:txBody>
      </p:sp>
    </p:spTree>
    <p:extLst>
      <p:ext uri="{BB962C8B-B14F-4D97-AF65-F5344CB8AC3E}">
        <p14:creationId xmlns:p14="http://schemas.microsoft.com/office/powerpoint/2010/main" val="1856433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z="2000"/>
              <a:t>Welke bijdrage kan de enquête leveren?</a:t>
            </a:r>
          </a:p>
        </p:txBody>
      </p:sp>
      <p:sp>
        <p:nvSpPr>
          <p:cNvPr id="3" name="Content Placeholder 2"/>
          <p:cNvSpPr>
            <a:spLocks noGrp="1"/>
          </p:cNvSpPr>
          <p:nvPr>
            <p:ph sz="half" idx="1"/>
          </p:nvPr>
        </p:nvSpPr>
        <p:spPr>
          <a:xfrm>
            <a:off x="449999" y="915566"/>
            <a:ext cx="8315059" cy="3977710"/>
          </a:xfrm>
        </p:spPr>
        <p:txBody>
          <a:bodyPr>
            <a:noAutofit/>
          </a:bodyPr>
          <a:lstStyle/>
          <a:p>
            <a:pPr marL="0" indent="0">
              <a:spcBef>
                <a:spcPts val="600"/>
              </a:spcBef>
              <a:spcAft>
                <a:spcPts val="600"/>
              </a:spcAft>
              <a:buNone/>
            </a:pPr>
            <a:r>
              <a:rPr lang="nl-NL" sz="1600" dirty="0">
                <a:solidFill>
                  <a:schemeClr val="tx2"/>
                </a:solidFill>
              </a:rPr>
              <a:t>Vergroting van het bewustzijn</a:t>
            </a:r>
            <a:r>
              <a:rPr lang="nl-NL" sz="1600" b="0" dirty="0">
                <a:solidFill>
                  <a:schemeClr val="tx2"/>
                </a:solidFill>
              </a:rPr>
              <a:t> van blootstelling aan kankerrisico’s op het werk.</a:t>
            </a:r>
          </a:p>
          <a:p>
            <a:pPr marL="0" indent="0">
              <a:spcBef>
                <a:spcPts val="600"/>
              </a:spcBef>
              <a:spcAft>
                <a:spcPts val="600"/>
              </a:spcAft>
              <a:buNone/>
            </a:pPr>
            <a:r>
              <a:rPr lang="nl-NL" sz="1600" dirty="0">
                <a:solidFill>
                  <a:schemeClr val="tx2"/>
                </a:solidFill>
              </a:rPr>
              <a:t>Betere opzet en gerichtheid van preventieve maatregelen.</a:t>
            </a:r>
          </a:p>
          <a:p>
            <a:pPr marL="0" indent="0">
              <a:spcBef>
                <a:spcPts val="600"/>
              </a:spcBef>
              <a:spcAft>
                <a:spcPts val="600"/>
              </a:spcAft>
              <a:buNone/>
            </a:pPr>
            <a:r>
              <a:rPr lang="nl-NL" sz="1600" b="0" dirty="0">
                <a:solidFill>
                  <a:schemeClr val="tx2"/>
                </a:solidFill>
              </a:rPr>
              <a:t>Bijdrage aan </a:t>
            </a:r>
            <a:r>
              <a:rPr lang="nl-NL" sz="1600" dirty="0">
                <a:solidFill>
                  <a:schemeClr val="tx2"/>
                </a:solidFill>
              </a:rPr>
              <a:t>empirische onderbouwing voor beleid</a:t>
            </a:r>
            <a:r>
              <a:rPr lang="nl-NL" sz="1600" b="0" dirty="0">
                <a:solidFill>
                  <a:schemeClr val="tx2"/>
                </a:solidFill>
              </a:rPr>
              <a:t>, inclusief evaluatie:</a:t>
            </a:r>
          </a:p>
          <a:p>
            <a:pPr marL="420750" lvl="1" indent="-285750">
              <a:spcAft>
                <a:spcPts val="450"/>
              </a:spcAft>
              <a:buFont typeface="Wingdings" panose="05000000000000000000" pitchFamily="2" charset="2"/>
              <a:buChar char="§"/>
            </a:pPr>
            <a:r>
              <a:rPr lang="nl-NL" sz="1600" b="0" dirty="0"/>
              <a:t>Bijdrage aan acties op het gebied van veiligheid en gezondheid op het werk – </a:t>
            </a:r>
            <a:r>
              <a:rPr lang="nl-NL" sz="1600" dirty="0">
                <a:hlinkClick r:id="rId3" tooltip="https://commission.europa.eu/strategy-and-policy/priorities-2019-2024/promoting-our-european-way-life/european-health-union/cancer-plan-europe_en"/>
              </a:rPr>
              <a:t>Europees kankerbestrijdingsplan</a:t>
            </a:r>
            <a:r>
              <a:rPr lang="nl-NL" sz="1600" dirty="0"/>
              <a:t>.</a:t>
            </a:r>
          </a:p>
          <a:p>
            <a:pPr marL="420750" lvl="1" indent="-285750">
              <a:spcAft>
                <a:spcPts val="450"/>
              </a:spcAft>
              <a:buFont typeface="Wingdings" panose="05000000000000000000" pitchFamily="2" charset="2"/>
              <a:buChar char="§"/>
            </a:pPr>
            <a:r>
              <a:rPr lang="nl-NL" sz="1600" b="0" dirty="0"/>
              <a:t>Ondersteuning van een van de hoofddoelstellingen – </a:t>
            </a:r>
            <a:r>
              <a:rPr lang="nl-NL" sz="1600" dirty="0">
                <a:hlinkClick r:id="rId4" tooltip="https://osha.europa.eu/en/safety-and-health-legislation/eu-strategic-framework-health-and-safety-work-2021-2027"/>
              </a:rPr>
              <a:t>strategisch EU-kader voor gezondheid en veiligheid op het werk 2021-2027</a:t>
            </a:r>
            <a:r>
              <a:rPr lang="nl-NL" sz="1600" dirty="0"/>
              <a:t> </a:t>
            </a:r>
            <a:r>
              <a:rPr lang="nl-NL" sz="1600" b="0" dirty="0"/>
              <a:t>(verbetering van de preventie van </a:t>
            </a:r>
            <a:r>
              <a:rPr lang="nl-NL" sz="1600" b="0" dirty="0" err="1"/>
              <a:t>werkgerelateerde</a:t>
            </a:r>
            <a:r>
              <a:rPr lang="nl-NL" sz="1600" b="0" dirty="0"/>
              <a:t> ziekten,</a:t>
            </a:r>
            <a:br>
              <a:rPr lang="nl-NL" sz="1600" b="0" dirty="0"/>
            </a:br>
            <a:r>
              <a:rPr lang="nl-NL" sz="1600" b="0" dirty="0"/>
              <a:t>in het bijzonder kanker).</a:t>
            </a:r>
          </a:p>
          <a:p>
            <a:pPr marL="420750" lvl="1" indent="-285750">
              <a:spcAft>
                <a:spcPts val="450"/>
              </a:spcAft>
              <a:buFont typeface="Wingdings" panose="05000000000000000000" pitchFamily="2" charset="2"/>
              <a:buChar char="§"/>
            </a:pPr>
            <a:r>
              <a:rPr lang="nl-NL" sz="1600" b="0" dirty="0"/>
              <a:t>Verstrekking van </a:t>
            </a:r>
            <a:r>
              <a:rPr lang="nl-NL" sz="1600" dirty="0"/>
              <a:t>informatie voor het actualiseren van EU-wetgeving </a:t>
            </a:r>
            <a:r>
              <a:rPr lang="nl-NL" sz="1600" b="0" dirty="0"/>
              <a:t>om de bescherming tegen gevaarlijke stoffen te verbeteren en beroepskanker te bestrijden.</a:t>
            </a:r>
          </a:p>
          <a:p>
            <a:pPr marL="0" indent="0">
              <a:spcAft>
                <a:spcPts val="450"/>
              </a:spcAft>
              <a:buNone/>
            </a:pPr>
            <a:r>
              <a:rPr lang="nl-NL" sz="1600" b="0" dirty="0"/>
              <a:t>Deelname aan de activiteiten rond de </a:t>
            </a:r>
            <a:r>
              <a:rPr lang="nl-NL" sz="1600" dirty="0">
                <a:solidFill>
                  <a:srgbClr val="003399"/>
                </a:solidFill>
                <a:hlinkClick r:id="rId5" tooltip="https://osha.europa.eu/en/themes/dangerous-substances/roadmap-to-carcinogens">
                  <a:extLst>
                    <a:ext uri="{A12FA001-AC4F-418D-AE19-62706E023703}">
                      <ahyp:hlinkClr xmlns:ahyp="http://schemas.microsoft.com/office/drawing/2018/hyperlinkcolor" val="tx"/>
                    </a:ext>
                  </a:extLst>
                </a:hlinkClick>
              </a:rPr>
              <a:t>roadmap voor kankerverwekkende stoffen</a:t>
            </a:r>
            <a:r>
              <a:rPr lang="nl-NL" sz="1600" dirty="0">
                <a:solidFill>
                  <a:srgbClr val="003399"/>
                </a:solidFill>
              </a:rPr>
              <a:t>.</a:t>
            </a:r>
          </a:p>
        </p:txBody>
      </p:sp>
    </p:spTree>
    <p:extLst>
      <p:ext uri="{BB962C8B-B14F-4D97-AF65-F5344CB8AC3E}">
        <p14:creationId xmlns:p14="http://schemas.microsoft.com/office/powerpoint/2010/main" val="197261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z="2000"/>
              <a:t>Credits</a:t>
            </a:r>
          </a:p>
        </p:txBody>
      </p:sp>
      <p:sp>
        <p:nvSpPr>
          <p:cNvPr id="3" name="Content Placeholder 2">
            <a:extLst>
              <a:ext uri="{FF2B5EF4-FFF2-40B4-BE49-F238E27FC236}">
                <a16:creationId xmlns:a16="http://schemas.microsoft.com/office/drawing/2014/main" id="{DD49D83A-7DED-B1B5-3F11-7F2FBC9D75D7}"/>
              </a:ext>
            </a:extLst>
          </p:cNvPr>
          <p:cNvSpPr>
            <a:spLocks noGrp="1"/>
          </p:cNvSpPr>
          <p:nvPr>
            <p:ph sz="half" idx="1"/>
          </p:nvPr>
        </p:nvSpPr>
        <p:spPr>
          <a:xfrm>
            <a:off x="450000" y="837000"/>
            <a:ext cx="7425374" cy="3645000"/>
          </a:xfrm>
        </p:spPr>
        <p:txBody>
          <a:bodyPr>
            <a:normAutofit/>
          </a:bodyPr>
          <a:lstStyle/>
          <a:p>
            <a:pPr marL="0" indent="0">
              <a:buClr>
                <a:srgbClr val="003399"/>
              </a:buClr>
              <a:buNone/>
              <a:defRPr/>
            </a:pPr>
            <a:r>
              <a:rPr kumimoji="0" lang="nl-NL" sz="1400" b="0" i="0" u="none" strike="noStrike" cap="none" normalizeH="0" baseline="0" dirty="0">
                <a:ln>
                  <a:noFill/>
                </a:ln>
                <a:solidFill>
                  <a:srgbClr val="003399"/>
                </a:solidFill>
                <a:effectLst/>
                <a:uLnTx/>
                <a:uFillTx/>
                <a:latin typeface="Arial"/>
                <a:ea typeface="Arial"/>
                <a:cs typeface="+mn-cs"/>
              </a:rPr>
              <a:t>Auteurs: Marine </a:t>
            </a:r>
            <a:r>
              <a:rPr kumimoji="0" lang="nl-NL" sz="1400" b="0" i="0" u="none" strike="noStrike" cap="none" normalizeH="0" baseline="0" dirty="0" err="1">
                <a:ln>
                  <a:noFill/>
                </a:ln>
                <a:solidFill>
                  <a:srgbClr val="003399"/>
                </a:solidFill>
                <a:effectLst/>
                <a:uLnTx/>
                <a:uFillTx/>
                <a:latin typeface="Arial"/>
                <a:ea typeface="Arial"/>
                <a:cs typeface="+mn-cs"/>
              </a:rPr>
              <a:t>Cavet</a:t>
            </a:r>
            <a:r>
              <a:rPr kumimoji="0" lang="nl-NL" sz="1400" b="0" i="0" u="none" strike="noStrike" cap="none" normalizeH="0" baseline="0" dirty="0">
                <a:ln>
                  <a:noFill/>
                </a:ln>
                <a:solidFill>
                  <a:srgbClr val="003399"/>
                </a:solidFill>
                <a:effectLst/>
                <a:uLnTx/>
                <a:uFillTx/>
                <a:latin typeface="Arial"/>
                <a:ea typeface="Arial"/>
                <a:cs typeface="+mn-cs"/>
              </a:rPr>
              <a:t>, </a:t>
            </a:r>
            <a:r>
              <a:rPr kumimoji="0" lang="nl-NL" sz="1400" b="0" i="0" u="none" strike="noStrike" cap="none" normalizeH="0" baseline="0" dirty="0" err="1">
                <a:ln>
                  <a:noFill/>
                </a:ln>
                <a:solidFill>
                  <a:srgbClr val="003399"/>
                </a:solidFill>
                <a:effectLst/>
                <a:uLnTx/>
                <a:uFillTx/>
                <a:latin typeface="Arial"/>
                <a:ea typeface="Arial"/>
                <a:cs typeface="+mn-cs"/>
              </a:rPr>
              <a:t>Xabier</a:t>
            </a:r>
            <a:r>
              <a:rPr kumimoji="0" lang="nl-NL" sz="1400" b="0" i="0" u="none" strike="noStrike" cap="none" normalizeH="0" baseline="0" dirty="0">
                <a:ln>
                  <a:noFill/>
                </a:ln>
                <a:solidFill>
                  <a:srgbClr val="003399"/>
                </a:solidFill>
                <a:effectLst/>
                <a:uLnTx/>
                <a:uFillTx/>
                <a:latin typeface="Arial"/>
                <a:ea typeface="Arial"/>
                <a:cs typeface="+mn-cs"/>
              </a:rPr>
              <a:t> </a:t>
            </a:r>
            <a:r>
              <a:rPr kumimoji="0" lang="nl-NL" sz="1400" b="0" i="0" u="none" strike="noStrike" cap="none" normalizeH="0" baseline="0" dirty="0" err="1">
                <a:ln>
                  <a:noFill/>
                </a:ln>
                <a:solidFill>
                  <a:srgbClr val="003399"/>
                </a:solidFill>
                <a:effectLst/>
                <a:uLnTx/>
                <a:uFillTx/>
                <a:latin typeface="Arial"/>
                <a:ea typeface="Arial"/>
                <a:cs typeface="+mn-cs"/>
              </a:rPr>
              <a:t>Irastorza</a:t>
            </a:r>
            <a:r>
              <a:rPr kumimoji="0" lang="nl-NL" sz="1400" b="0" i="0" u="none" strike="noStrike" cap="none" normalizeH="0" baseline="0" dirty="0">
                <a:ln>
                  <a:noFill/>
                </a:ln>
                <a:solidFill>
                  <a:srgbClr val="003399"/>
                </a:solidFill>
                <a:effectLst/>
                <a:uLnTx/>
                <a:uFillTx/>
                <a:latin typeface="Arial"/>
                <a:ea typeface="Arial"/>
                <a:cs typeface="+mn-cs"/>
              </a:rPr>
              <a:t>, Elke Schneider, Nadia </a:t>
            </a:r>
            <a:r>
              <a:rPr kumimoji="0" lang="nl-NL" sz="1400" b="0" i="0" u="none" strike="noStrike" cap="none" normalizeH="0" baseline="0" dirty="0" err="1">
                <a:ln>
                  <a:noFill/>
                </a:ln>
                <a:solidFill>
                  <a:srgbClr val="003399"/>
                </a:solidFill>
                <a:effectLst/>
                <a:uLnTx/>
                <a:uFillTx/>
                <a:latin typeface="Arial"/>
                <a:ea typeface="Arial"/>
                <a:cs typeface="+mn-cs"/>
              </a:rPr>
              <a:t>Vilahur</a:t>
            </a:r>
            <a:r>
              <a:rPr kumimoji="0" lang="nl-NL" sz="1400" b="0" i="0" u="none" strike="noStrike" cap="none" normalizeH="0" baseline="0" dirty="0">
                <a:ln>
                  <a:noFill/>
                </a:ln>
                <a:solidFill>
                  <a:srgbClr val="003399"/>
                </a:solidFill>
                <a:effectLst/>
                <a:uLnTx/>
                <a:uFillTx/>
                <a:latin typeface="Arial"/>
                <a:ea typeface="Arial"/>
                <a:cs typeface="+mn-cs"/>
              </a:rPr>
              <a:t>, met ondersteuning van </a:t>
            </a:r>
            <a:r>
              <a:rPr kumimoji="0" lang="nl-NL" sz="1400" b="0" i="0" u="none" strike="noStrike" cap="none" normalizeH="0" baseline="0" dirty="0" err="1">
                <a:ln>
                  <a:noFill/>
                </a:ln>
                <a:solidFill>
                  <a:srgbClr val="003399"/>
                </a:solidFill>
                <a:effectLst/>
                <a:uLnTx/>
                <a:uFillTx/>
                <a:latin typeface="Arial"/>
                <a:ea typeface="Arial"/>
                <a:cs typeface="+mn-cs"/>
              </a:rPr>
              <a:t>Nacho</a:t>
            </a:r>
            <a:r>
              <a:rPr kumimoji="0" lang="nl-NL" sz="1400" b="0" i="0" u="none" strike="noStrike" cap="none" normalizeH="0" baseline="0" dirty="0">
                <a:ln>
                  <a:noFill/>
                </a:ln>
                <a:solidFill>
                  <a:srgbClr val="003399"/>
                </a:solidFill>
                <a:effectLst/>
                <a:uLnTx/>
                <a:uFillTx/>
                <a:latin typeface="Arial"/>
                <a:ea typeface="Arial"/>
                <a:cs typeface="+mn-cs"/>
              </a:rPr>
              <a:t> </a:t>
            </a:r>
            <a:r>
              <a:rPr kumimoji="0" lang="nl-NL" sz="1400" b="0" i="0" u="none" strike="noStrike" cap="none" normalizeH="0" baseline="0" dirty="0" err="1">
                <a:ln>
                  <a:noFill/>
                </a:ln>
                <a:solidFill>
                  <a:srgbClr val="003399"/>
                </a:solidFill>
                <a:effectLst/>
                <a:uLnTx/>
                <a:uFillTx/>
                <a:latin typeface="Arial"/>
                <a:ea typeface="Arial"/>
                <a:cs typeface="+mn-cs"/>
              </a:rPr>
              <a:t>Díez</a:t>
            </a:r>
            <a:r>
              <a:rPr kumimoji="0" lang="nl-NL" sz="1400" b="0" i="0" u="none" strike="noStrike" cap="none" normalizeH="0" baseline="0" dirty="0">
                <a:ln>
                  <a:noFill/>
                </a:ln>
                <a:solidFill>
                  <a:srgbClr val="003399"/>
                </a:solidFill>
                <a:effectLst/>
                <a:uLnTx/>
                <a:uFillTx/>
                <a:latin typeface="Arial"/>
                <a:ea typeface="Arial"/>
                <a:cs typeface="+mn-cs"/>
              </a:rPr>
              <a:t> en Pablo </a:t>
            </a:r>
            <a:r>
              <a:rPr kumimoji="0" lang="nl-NL" sz="1400" b="0" i="0" u="none" strike="noStrike" cap="none" normalizeH="0" baseline="0" dirty="0" err="1">
                <a:ln>
                  <a:noFill/>
                </a:ln>
                <a:solidFill>
                  <a:srgbClr val="003399"/>
                </a:solidFill>
                <a:effectLst/>
                <a:uLnTx/>
                <a:uFillTx/>
                <a:latin typeface="Arial"/>
                <a:ea typeface="Arial"/>
                <a:cs typeface="+mn-cs"/>
              </a:rPr>
              <a:t>Vidal</a:t>
            </a:r>
            <a:r>
              <a:rPr kumimoji="0" lang="nl-NL" sz="1400" b="0" i="0" u="none" strike="noStrike" cap="none" normalizeH="0" baseline="0" dirty="0">
                <a:ln>
                  <a:noFill/>
                </a:ln>
                <a:solidFill>
                  <a:srgbClr val="003399"/>
                </a:solidFill>
                <a:effectLst/>
                <a:uLnTx/>
                <a:uFillTx/>
                <a:latin typeface="Arial"/>
                <a:ea typeface="Arial"/>
                <a:cs typeface="+mn-cs"/>
              </a:rPr>
              <a:t> (EU-</a:t>
            </a:r>
            <a:r>
              <a:rPr kumimoji="0" lang="nl-NL" sz="1400" b="0" i="0" u="none" strike="noStrike" cap="none" normalizeH="0" baseline="0" dirty="0" err="1">
                <a:ln>
                  <a:noFill/>
                </a:ln>
                <a:solidFill>
                  <a:srgbClr val="003399"/>
                </a:solidFill>
                <a:effectLst/>
                <a:uLnTx/>
                <a:uFillTx/>
                <a:latin typeface="Arial"/>
                <a:ea typeface="Arial"/>
                <a:cs typeface="+mn-cs"/>
              </a:rPr>
              <a:t>OSHA</a:t>
            </a:r>
            <a:r>
              <a:rPr kumimoji="0" lang="nl-NL" sz="1400" b="0" i="0" u="none" strike="noStrike" cap="none" normalizeH="0" baseline="0" dirty="0">
                <a:ln>
                  <a:noFill/>
                </a:ln>
                <a:solidFill>
                  <a:srgbClr val="003399"/>
                </a:solidFill>
                <a:effectLst/>
                <a:uLnTx/>
                <a:uFillTx/>
                <a:latin typeface="Arial"/>
                <a:ea typeface="Arial"/>
                <a:cs typeface="+mn-cs"/>
              </a:rPr>
              <a:t>).</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b="0" i="0" u="none" strike="noStrike" cap="none" normalizeH="0" baseline="0" dirty="0">
                <a:ln>
                  <a:noFill/>
                </a:ln>
                <a:solidFill>
                  <a:srgbClr val="003399"/>
                </a:solidFill>
                <a:effectLst/>
                <a:uLnTx/>
                <a:uFillTx/>
                <a:latin typeface="Arial"/>
                <a:ea typeface="Arial"/>
                <a:cs typeface="+mn-cs"/>
              </a:rPr>
              <a:t>Coördinatie van de enquête: Marine </a:t>
            </a:r>
            <a:r>
              <a:rPr kumimoji="0" lang="nl-NL" sz="1400" b="0" i="0" u="none" strike="noStrike" cap="none" normalizeH="0" baseline="0" dirty="0" err="1">
                <a:ln>
                  <a:noFill/>
                </a:ln>
                <a:solidFill>
                  <a:srgbClr val="003399"/>
                </a:solidFill>
                <a:effectLst/>
                <a:uLnTx/>
                <a:uFillTx/>
                <a:latin typeface="Arial"/>
                <a:ea typeface="Arial"/>
                <a:cs typeface="+mn-cs"/>
              </a:rPr>
              <a:t>Cavet</a:t>
            </a:r>
            <a:r>
              <a:rPr kumimoji="0" lang="nl-NL" sz="1400" b="0" i="0" u="none" strike="noStrike" cap="none" normalizeH="0" baseline="0" dirty="0">
                <a:ln>
                  <a:noFill/>
                </a:ln>
                <a:solidFill>
                  <a:srgbClr val="003399"/>
                </a:solidFill>
                <a:effectLst/>
                <a:uLnTx/>
                <a:uFillTx/>
                <a:latin typeface="Arial"/>
                <a:ea typeface="Arial"/>
                <a:cs typeface="+mn-cs"/>
              </a:rPr>
              <a:t> (EU-</a:t>
            </a:r>
            <a:r>
              <a:rPr kumimoji="0" lang="nl-NL" sz="1400" b="0" i="0" u="none" strike="noStrike" cap="none" normalizeH="0" baseline="0" dirty="0" err="1">
                <a:ln>
                  <a:noFill/>
                </a:ln>
                <a:solidFill>
                  <a:srgbClr val="003399"/>
                </a:solidFill>
                <a:effectLst/>
                <a:uLnTx/>
                <a:uFillTx/>
                <a:latin typeface="Arial"/>
                <a:ea typeface="Arial"/>
                <a:cs typeface="+mn-cs"/>
              </a:rPr>
              <a:t>OSHA</a:t>
            </a:r>
            <a:r>
              <a:rPr kumimoji="0" lang="nl-NL" sz="1400" b="0" i="0" u="none" strike="noStrike" cap="none" normalizeH="0" baseline="0" dirty="0">
                <a:ln>
                  <a:noFill/>
                </a:ln>
                <a:solidFill>
                  <a:srgbClr val="003399"/>
                </a:solidFill>
                <a:effectLst/>
                <a:uLnTx/>
                <a:uFillTx/>
                <a:latin typeface="Arial"/>
                <a:ea typeface="Arial"/>
                <a:cs typeface="+mn-cs"/>
              </a:rPr>
              <a:t>).</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GB" sz="1400" b="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400" b="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b="0" i="0" u="none" strike="noStrike" cap="none" normalizeH="0" baseline="0" dirty="0">
                <a:ln>
                  <a:noFill/>
                </a:ln>
                <a:solidFill>
                  <a:srgbClr val="003399"/>
                </a:solidFill>
                <a:effectLst/>
                <a:uLnTx/>
                <a:uFillTx/>
                <a:latin typeface="Arial"/>
                <a:ea typeface="Arial"/>
                <a:cs typeface="+mn-cs"/>
              </a:rPr>
              <a:t>© Europees Agentschap voor veiligheid en gezondheid op het werk,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b="0" i="0" u="none" strike="noStrike" cap="none" normalizeH="0" baseline="0" dirty="0">
                <a:ln>
                  <a:noFill/>
                </a:ln>
                <a:solidFill>
                  <a:srgbClr val="003399"/>
                </a:solidFill>
                <a:effectLst/>
                <a:uLnTx/>
                <a:uFillTx/>
                <a:latin typeface="Arial"/>
                <a:ea typeface="Arial"/>
                <a:cs typeface="+mn-cs"/>
              </a:rPr>
              <a:t>Overname met bronvermelding toegestaan.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b="0" i="0" u="none" strike="noStrike" cap="none" normalizeH="0" baseline="0" dirty="0">
                <a:ln>
                  <a:noFill/>
                </a:ln>
                <a:solidFill>
                  <a:srgbClr val="003399"/>
                </a:solidFill>
                <a:effectLst/>
                <a:uLnTx/>
                <a:uFillTx/>
                <a:latin typeface="Arial"/>
                <a:ea typeface="Arial"/>
                <a:cs typeface="+mn-cs"/>
              </a:rPr>
              <a:t>Voor reproductie of gebruik van foto’s die onder enig ander auteursrecht vallen dan dat van EU-</a:t>
            </a:r>
            <a:r>
              <a:rPr kumimoji="0" lang="nl-NL" sz="1400" b="0" i="0" u="none" strike="noStrike" cap="none" normalizeH="0" baseline="0" dirty="0" err="1">
                <a:ln>
                  <a:noFill/>
                </a:ln>
                <a:solidFill>
                  <a:srgbClr val="003399"/>
                </a:solidFill>
                <a:effectLst/>
                <a:uLnTx/>
                <a:uFillTx/>
                <a:latin typeface="Arial"/>
                <a:ea typeface="Arial"/>
                <a:cs typeface="+mn-cs"/>
              </a:rPr>
              <a:t>OSHA</a:t>
            </a:r>
            <a:r>
              <a:rPr kumimoji="0" lang="nl-NL" sz="1400" b="0" i="0" u="none" strike="noStrike" cap="none" normalizeH="0" baseline="0" dirty="0">
                <a:ln>
                  <a:noFill/>
                </a:ln>
                <a:solidFill>
                  <a:srgbClr val="003399"/>
                </a:solidFill>
                <a:effectLst/>
                <a:uLnTx/>
                <a:uFillTx/>
                <a:latin typeface="Arial"/>
                <a:ea typeface="Arial"/>
                <a:cs typeface="+mn-cs"/>
              </a:rPr>
              <a:t>, moet rechtstreeks toestemming worden verkregen van de rechthebbenden.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b="0" i="0" u="none" strike="noStrike" cap="none" normalizeH="0" baseline="0" dirty="0">
                <a:ln>
                  <a:noFill/>
                </a:ln>
                <a:solidFill>
                  <a:srgbClr val="003399"/>
                </a:solidFill>
                <a:effectLst/>
                <a:uLnTx/>
                <a:uFillTx/>
                <a:latin typeface="Arial"/>
                <a:ea typeface="Arial"/>
                <a:cs typeface="+mn-cs"/>
              </a:rPr>
              <a:t>Het Europees Agentschap voor veiligheid en gezondheid op het werk noch personen die namens het Agentschap optreden zijn aansprakelijk voor gebruik van de volgende informatie.</a:t>
            </a:r>
          </a:p>
          <a:p>
            <a:pPr marL="0" indent="0">
              <a:buNone/>
            </a:pPr>
            <a:endParaRPr lang="en-GB" sz="1600" dirty="0"/>
          </a:p>
        </p:txBody>
      </p:sp>
    </p:spTree>
    <p:extLst>
      <p:ext uri="{BB962C8B-B14F-4D97-AF65-F5344CB8AC3E}">
        <p14:creationId xmlns:p14="http://schemas.microsoft.com/office/powerpoint/2010/main" val="316393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ow exposure assessment works"/>
          <p:cNvSpPr>
            <a:spLocks/>
          </p:cNvSpPr>
          <p:nvPr/>
        </p:nvSpPr>
        <p:spPr>
          <a:xfrm>
            <a:off x="450000" y="144000"/>
            <a:ext cx="7559873" cy="367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nl-NL" sz="2000" b="1" i="0" u="none" strike="noStrike" cap="none" normalizeH="0" baseline="0" noProof="0" dirty="0">
                <a:ln>
                  <a:noFill/>
                </a:ln>
                <a:solidFill>
                  <a:schemeClr val="tx2"/>
                </a:solidFill>
                <a:effectLst/>
                <a:uLnTx/>
                <a:uFillTx/>
                <a:latin typeface="+mj-lt"/>
                <a:ea typeface="+mj-lt"/>
                <a:cs typeface="Trebuchet MS"/>
              </a:rPr>
              <a:t>Beoordeling van de blootstelling – </a:t>
            </a:r>
            <a:r>
              <a:rPr lang="nl-NL" sz="2000" b="1" dirty="0">
                <a:solidFill>
                  <a:schemeClr val="tx2"/>
                </a:solidFill>
                <a:latin typeface="+mj-lt"/>
                <a:ea typeface="+mj-lt"/>
              </a:rPr>
              <a:t>werkwijze</a:t>
            </a:r>
          </a:p>
        </p:txBody>
      </p:sp>
      <p:sp>
        <p:nvSpPr>
          <p:cNvPr id="2" name="TextBox 1">
            <a:extLst>
              <a:ext uri="{FF2B5EF4-FFF2-40B4-BE49-F238E27FC236}">
                <a16:creationId xmlns:a16="http://schemas.microsoft.com/office/drawing/2014/main" id="{6AD00E97-3134-A6A4-CD81-6D715E54B5E1}"/>
              </a:ext>
            </a:extLst>
          </p:cNvPr>
          <p:cNvSpPr txBox="1"/>
          <p:nvPr/>
        </p:nvSpPr>
        <p:spPr>
          <a:xfrm>
            <a:off x="1369488" y="913837"/>
            <a:ext cx="1573913" cy="338554"/>
          </a:xfrm>
          <a:prstGeom prst="rect">
            <a:avLst/>
          </a:prstGeom>
          <a:noFill/>
        </p:spPr>
        <p:txBody>
          <a:bodyPr wrap="square" rtlCol="0">
            <a:spAutoFit/>
          </a:bodyPr>
          <a:lstStyle/>
          <a:p>
            <a:pPr algn="r"/>
            <a:r>
              <a:rPr lang="nl-NL" sz="1600" b="1">
                <a:solidFill>
                  <a:srgbClr val="00696C"/>
                </a:solidFill>
              </a:rPr>
              <a:t>Werkende</a:t>
            </a:r>
          </a:p>
        </p:txBody>
      </p:sp>
      <p:sp>
        <p:nvSpPr>
          <p:cNvPr id="9" name="Freeform 8">
            <a:extLst>
              <a:ext uri="{C183D7F6-B498-43B3-948B-1728B52AA6E4}">
                <adec:decorative xmlns:adec="http://schemas.microsoft.com/office/drawing/2017/decorative" val="1"/>
              </a:ext>
            </a:extLst>
          </p:cNvPr>
          <p:cNvSpPr/>
          <p:nvPr/>
        </p:nvSpPr>
        <p:spPr>
          <a:xfrm rot="16200000">
            <a:off x="1132838" y="971937"/>
            <a:ext cx="1506894" cy="2114231"/>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7" tIns="72010" rIns="93347" bIns="1407109"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0" name="Freeform 9"/>
          <p:cNvSpPr/>
          <p:nvPr/>
        </p:nvSpPr>
        <p:spPr>
          <a:xfrm>
            <a:off x="1178681" y="1394849"/>
            <a:ext cx="1575101" cy="1836035"/>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nl-NL" sz="1600"/>
              <a:t>Vraag welke taken de werkende uitvoert </a:t>
            </a:r>
          </a:p>
        </p:txBody>
      </p:sp>
      <p:sp>
        <p:nvSpPr>
          <p:cNvPr id="12" name="Flowchart: Extract 11" descr="Pijl die leidt naar het volgende tekstvak waarin de volgende stap in het proces wordt beschreven">
            <a:extLst>
              <a:ext uri="{C183D7F6-B498-43B3-948B-1728B52AA6E4}">
                <adec:decorative xmlns:adec="http://schemas.microsoft.com/office/drawing/2017/decorative" val="0"/>
              </a:ext>
            </a:extLst>
          </p:cNvPr>
          <p:cNvSpPr/>
          <p:nvPr/>
        </p:nvSpPr>
        <p:spPr>
          <a:xfrm rot="5400000">
            <a:off x="2925143"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dirty="0"/>
          </a:p>
        </p:txBody>
      </p:sp>
      <p:sp>
        <p:nvSpPr>
          <p:cNvPr id="3" name="TextBox 2">
            <a:extLst>
              <a:ext uri="{FF2B5EF4-FFF2-40B4-BE49-F238E27FC236}">
                <a16:creationId xmlns:a16="http://schemas.microsoft.com/office/drawing/2014/main" id="{7CC63946-7909-061D-571E-9BE7E6C24858}"/>
              </a:ext>
            </a:extLst>
          </p:cNvPr>
          <p:cNvSpPr txBox="1"/>
          <p:nvPr/>
        </p:nvSpPr>
        <p:spPr>
          <a:xfrm>
            <a:off x="3805348" y="913837"/>
            <a:ext cx="1573913" cy="338554"/>
          </a:xfrm>
          <a:prstGeom prst="rect">
            <a:avLst/>
          </a:prstGeom>
          <a:noFill/>
        </p:spPr>
        <p:txBody>
          <a:bodyPr wrap="square" rtlCol="0">
            <a:spAutoFit/>
          </a:bodyPr>
          <a:lstStyle/>
          <a:p>
            <a:pPr algn="r"/>
            <a:r>
              <a:rPr lang="nl-NL" sz="1600" b="1">
                <a:solidFill>
                  <a:srgbClr val="00696C"/>
                </a:solidFill>
              </a:rPr>
              <a:t>Computer</a:t>
            </a:r>
          </a:p>
        </p:txBody>
      </p:sp>
      <p:sp>
        <p:nvSpPr>
          <p:cNvPr id="11" name="Freeform 10">
            <a:extLst>
              <a:ext uri="{C183D7F6-B498-43B3-948B-1728B52AA6E4}">
                <adec:decorative xmlns:adec="http://schemas.microsoft.com/office/drawing/2017/decorative" val="1"/>
              </a:ext>
            </a:extLst>
          </p:cNvPr>
          <p:cNvSpPr/>
          <p:nvPr/>
        </p:nvSpPr>
        <p:spPr>
          <a:xfrm rot="16200000">
            <a:off x="3566016" y="974616"/>
            <a:ext cx="1512259" cy="2114231"/>
          </a:xfrm>
          <a:custGeom>
            <a:avLst/>
            <a:gdLst>
              <a:gd name="connsiteX0" fmla="*/ 0 w 2345182"/>
              <a:gd name="connsiteY0" fmla="*/ 107794 h 2155888"/>
              <a:gd name="connsiteX1" fmla="*/ 107794 w 2345182"/>
              <a:gd name="connsiteY1" fmla="*/ 0 h 2155888"/>
              <a:gd name="connsiteX2" fmla="*/ 2237388 w 2345182"/>
              <a:gd name="connsiteY2" fmla="*/ 0 h 2155888"/>
              <a:gd name="connsiteX3" fmla="*/ 2345182 w 2345182"/>
              <a:gd name="connsiteY3" fmla="*/ 107794 h 2155888"/>
              <a:gd name="connsiteX4" fmla="*/ 2345182 w 2345182"/>
              <a:gd name="connsiteY4" fmla="*/ 2048094 h 2155888"/>
              <a:gd name="connsiteX5" fmla="*/ 2237388 w 2345182"/>
              <a:gd name="connsiteY5" fmla="*/ 2155888 h 2155888"/>
              <a:gd name="connsiteX6" fmla="*/ 107794 w 2345182"/>
              <a:gd name="connsiteY6" fmla="*/ 2155888 h 2155888"/>
              <a:gd name="connsiteX7" fmla="*/ 0 w 2345182"/>
              <a:gd name="connsiteY7" fmla="*/ 2048094 h 2155888"/>
              <a:gd name="connsiteX8" fmla="*/ 0 w 2345182"/>
              <a:gd name="connsiteY8" fmla="*/ 107794 h 215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55888">
                <a:moveTo>
                  <a:pt x="2227923" y="0"/>
                </a:moveTo>
                <a:cubicBezTo>
                  <a:pt x="2292683" y="0"/>
                  <a:pt x="2345181" y="44366"/>
                  <a:pt x="2345181" y="99094"/>
                </a:cubicBezTo>
                <a:lnTo>
                  <a:pt x="2345181" y="2056794"/>
                </a:lnTo>
                <a:cubicBezTo>
                  <a:pt x="2345181" y="2111522"/>
                  <a:pt x="2292683" y="2155888"/>
                  <a:pt x="2227923" y="2155888"/>
                </a:cubicBezTo>
                <a:lnTo>
                  <a:pt x="117259" y="2155888"/>
                </a:lnTo>
                <a:cubicBezTo>
                  <a:pt x="52499" y="2155888"/>
                  <a:pt x="1" y="2111522"/>
                  <a:pt x="1" y="2056794"/>
                </a:cubicBezTo>
                <a:lnTo>
                  <a:pt x="1" y="99094"/>
                </a:lnTo>
                <a:cubicBezTo>
                  <a:pt x="1" y="44366"/>
                  <a:pt x="52499" y="0"/>
                  <a:pt x="117259" y="0"/>
                </a:cubicBezTo>
                <a:lnTo>
                  <a:pt x="2227923"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045" tIns="72009" rIns="93344" bIns="1407110"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3" name="Freeform 12"/>
          <p:cNvSpPr/>
          <p:nvPr/>
        </p:nvSpPr>
        <p:spPr>
          <a:xfrm>
            <a:off x="3687877" y="1401356"/>
            <a:ext cx="1575101" cy="1841396"/>
          </a:xfrm>
          <a:custGeom>
            <a:avLst/>
            <a:gdLst>
              <a:gd name="connsiteX0" fmla="*/ 0 w 1747160"/>
              <a:gd name="connsiteY0" fmla="*/ 0 h 2155888"/>
              <a:gd name="connsiteX1" fmla="*/ 1747160 w 1747160"/>
              <a:gd name="connsiteY1" fmla="*/ 0 h 2155888"/>
              <a:gd name="connsiteX2" fmla="*/ 1747160 w 1747160"/>
              <a:gd name="connsiteY2" fmla="*/ 2155888 h 2155888"/>
              <a:gd name="connsiteX3" fmla="*/ 0 w 1747160"/>
              <a:gd name="connsiteY3" fmla="*/ 2155888 h 2155888"/>
              <a:gd name="connsiteX4" fmla="*/ 0 w 1747160"/>
              <a:gd name="connsiteY4" fmla="*/ 0 h 2155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55888">
                <a:moveTo>
                  <a:pt x="0" y="0"/>
                </a:moveTo>
                <a:lnTo>
                  <a:pt x="1747160" y="0"/>
                </a:lnTo>
                <a:lnTo>
                  <a:pt x="1747160" y="2155888"/>
                </a:lnTo>
                <a:lnTo>
                  <a:pt x="0" y="21558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nl-NL" sz="1600"/>
              <a:t>Regels gebaseerd op literatuur en expertise</a:t>
            </a:r>
          </a:p>
        </p:txBody>
      </p:sp>
      <p:sp>
        <p:nvSpPr>
          <p:cNvPr id="15" name="Flowchart: Extract 14" descr="Pijl die leidt naar het volgende tekstvak waarin de volgende stap in het proces wordt beschreven">
            <a:extLst>
              <a:ext uri="{C183D7F6-B498-43B3-948B-1728B52AA6E4}">
                <adec:decorative xmlns:adec="http://schemas.microsoft.com/office/drawing/2017/decorative" val="0"/>
              </a:ext>
            </a:extLst>
          </p:cNvPr>
          <p:cNvSpPr/>
          <p:nvPr/>
        </p:nvSpPr>
        <p:spPr>
          <a:xfrm rot="5400000">
            <a:off x="5346007" y="2524566"/>
            <a:ext cx="353296" cy="317134"/>
          </a:xfrm>
          <a:prstGeom prst="flowChartExtract">
            <a:avLst/>
          </a:prstGeom>
          <a:ln>
            <a:solidFill>
              <a:srgbClr val="F6A40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sz="1600" dirty="0"/>
          </a:p>
        </p:txBody>
      </p:sp>
      <p:sp>
        <p:nvSpPr>
          <p:cNvPr id="5" name="TextBox 4">
            <a:extLst>
              <a:ext uri="{FF2B5EF4-FFF2-40B4-BE49-F238E27FC236}">
                <a16:creationId xmlns:a16="http://schemas.microsoft.com/office/drawing/2014/main" id="{16FF62E8-5525-6E2C-D565-FFA4F0D6FC6E}"/>
              </a:ext>
            </a:extLst>
          </p:cNvPr>
          <p:cNvSpPr txBox="1"/>
          <p:nvPr/>
        </p:nvSpPr>
        <p:spPr>
          <a:xfrm>
            <a:off x="6200599" y="914126"/>
            <a:ext cx="1573913" cy="338554"/>
          </a:xfrm>
          <a:prstGeom prst="rect">
            <a:avLst/>
          </a:prstGeom>
          <a:noFill/>
        </p:spPr>
        <p:txBody>
          <a:bodyPr wrap="square" rtlCol="0">
            <a:spAutoFit/>
          </a:bodyPr>
          <a:lstStyle/>
          <a:p>
            <a:pPr algn="r"/>
            <a:r>
              <a:rPr lang="nl-NL" sz="1600" b="1">
                <a:solidFill>
                  <a:srgbClr val="00696C"/>
                </a:solidFill>
              </a:rPr>
              <a:t>Blootstelling</a:t>
            </a:r>
          </a:p>
        </p:txBody>
      </p:sp>
      <p:sp>
        <p:nvSpPr>
          <p:cNvPr id="14" name="Freeform 13">
            <a:extLst>
              <a:ext uri="{C183D7F6-B498-43B3-948B-1728B52AA6E4}">
                <adec:decorative xmlns:adec="http://schemas.microsoft.com/office/drawing/2017/decorative" val="1"/>
              </a:ext>
            </a:extLst>
          </p:cNvPr>
          <p:cNvSpPr/>
          <p:nvPr/>
        </p:nvSpPr>
        <p:spPr>
          <a:xfrm rot="16200000">
            <a:off x="5999115" y="969257"/>
            <a:ext cx="1512260" cy="2114230"/>
          </a:xfrm>
          <a:custGeom>
            <a:avLst/>
            <a:gdLst>
              <a:gd name="connsiteX0" fmla="*/ 0 w 2345182"/>
              <a:gd name="connsiteY0" fmla="*/ 107481 h 2149612"/>
              <a:gd name="connsiteX1" fmla="*/ 107481 w 2345182"/>
              <a:gd name="connsiteY1" fmla="*/ 0 h 2149612"/>
              <a:gd name="connsiteX2" fmla="*/ 2237701 w 2345182"/>
              <a:gd name="connsiteY2" fmla="*/ 0 h 2149612"/>
              <a:gd name="connsiteX3" fmla="*/ 2345182 w 2345182"/>
              <a:gd name="connsiteY3" fmla="*/ 107481 h 2149612"/>
              <a:gd name="connsiteX4" fmla="*/ 2345182 w 2345182"/>
              <a:gd name="connsiteY4" fmla="*/ 2042131 h 2149612"/>
              <a:gd name="connsiteX5" fmla="*/ 2237701 w 2345182"/>
              <a:gd name="connsiteY5" fmla="*/ 2149612 h 2149612"/>
              <a:gd name="connsiteX6" fmla="*/ 107481 w 2345182"/>
              <a:gd name="connsiteY6" fmla="*/ 2149612 h 2149612"/>
              <a:gd name="connsiteX7" fmla="*/ 0 w 2345182"/>
              <a:gd name="connsiteY7" fmla="*/ 2042131 h 2149612"/>
              <a:gd name="connsiteX8" fmla="*/ 0 w 2345182"/>
              <a:gd name="connsiteY8" fmla="*/ 107481 h 21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182" h="2149612">
                <a:moveTo>
                  <a:pt x="2227922" y="0"/>
                </a:moveTo>
                <a:cubicBezTo>
                  <a:pt x="2292682" y="0"/>
                  <a:pt x="2345181" y="44109"/>
                  <a:pt x="2345181" y="98518"/>
                </a:cubicBezTo>
                <a:lnTo>
                  <a:pt x="2345181" y="2051094"/>
                </a:lnTo>
                <a:cubicBezTo>
                  <a:pt x="2345181" y="2105503"/>
                  <a:pt x="2292682" y="2149612"/>
                  <a:pt x="2227922" y="2149612"/>
                </a:cubicBezTo>
                <a:lnTo>
                  <a:pt x="117260" y="2149612"/>
                </a:lnTo>
                <a:cubicBezTo>
                  <a:pt x="52500" y="2149612"/>
                  <a:pt x="1" y="2105503"/>
                  <a:pt x="1" y="2051094"/>
                </a:cubicBezTo>
                <a:lnTo>
                  <a:pt x="1" y="98518"/>
                </a:lnTo>
                <a:cubicBezTo>
                  <a:pt x="1" y="44109"/>
                  <a:pt x="52500" y="0"/>
                  <a:pt x="117260" y="0"/>
                </a:cubicBezTo>
                <a:lnTo>
                  <a:pt x="2227922" y="0"/>
                </a:lnTo>
                <a:close/>
              </a:path>
            </a:pathLst>
          </a:custGeom>
          <a:solidFill>
            <a:srgbClr val="00696C"/>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198" tIns="72009" rIns="93345" bIns="1407110" numCol="1" spcCol="1270" anchor="t" anchorCtr="0">
            <a:noAutofit/>
          </a:bodyPr>
          <a:lstStyle/>
          <a:p>
            <a:pPr algn="r" defTabSz="933450">
              <a:lnSpc>
                <a:spcPct val="90000"/>
              </a:lnSpc>
              <a:spcBef>
                <a:spcPct val="0"/>
              </a:spcBef>
              <a:spcAft>
                <a:spcPct val="35000"/>
              </a:spcAft>
            </a:pPr>
            <a:endParaRPr lang="en-GB" sz="2000" dirty="0">
              <a:solidFill>
                <a:srgbClr val="F1FFFF"/>
              </a:solidFill>
            </a:endParaRPr>
          </a:p>
        </p:txBody>
      </p:sp>
      <p:sp>
        <p:nvSpPr>
          <p:cNvPr id="16" name="Freeform 15"/>
          <p:cNvSpPr/>
          <p:nvPr/>
        </p:nvSpPr>
        <p:spPr>
          <a:xfrm>
            <a:off x="6018514" y="1401356"/>
            <a:ext cx="1639130" cy="1836036"/>
          </a:xfrm>
          <a:custGeom>
            <a:avLst/>
            <a:gdLst>
              <a:gd name="connsiteX0" fmla="*/ 0 w 1747160"/>
              <a:gd name="connsiteY0" fmla="*/ 0 h 2149612"/>
              <a:gd name="connsiteX1" fmla="*/ 1747160 w 1747160"/>
              <a:gd name="connsiteY1" fmla="*/ 0 h 2149612"/>
              <a:gd name="connsiteX2" fmla="*/ 1747160 w 1747160"/>
              <a:gd name="connsiteY2" fmla="*/ 2149612 h 2149612"/>
              <a:gd name="connsiteX3" fmla="*/ 0 w 1747160"/>
              <a:gd name="connsiteY3" fmla="*/ 2149612 h 2149612"/>
              <a:gd name="connsiteX4" fmla="*/ 0 w 1747160"/>
              <a:gd name="connsiteY4" fmla="*/ 0 h 2149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160" h="2149612">
                <a:moveTo>
                  <a:pt x="0" y="0"/>
                </a:moveTo>
                <a:lnTo>
                  <a:pt x="1747160" y="0"/>
                </a:lnTo>
                <a:lnTo>
                  <a:pt x="1747160" y="2149612"/>
                </a:lnTo>
                <a:lnTo>
                  <a:pt x="0" y="2149612"/>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algn="r" defTabSz="800100">
              <a:lnSpc>
                <a:spcPct val="90000"/>
              </a:lnSpc>
              <a:spcBef>
                <a:spcPct val="0"/>
              </a:spcBef>
              <a:spcAft>
                <a:spcPct val="35000"/>
              </a:spcAft>
            </a:pPr>
            <a:r>
              <a:rPr lang="nl-NL" sz="1600"/>
              <a:t>Beoordelen of de werkende wordt blootgesteld aan risicofactoren voor kanker</a:t>
            </a:r>
          </a:p>
        </p:txBody>
      </p:sp>
      <p:sp>
        <p:nvSpPr>
          <p:cNvPr id="6" name="Title 5">
            <a:extLst>
              <a:ext uri="{C183D7F6-B498-43B3-948B-1728B52AA6E4}">
                <adec:decorative xmlns:adec="http://schemas.microsoft.com/office/drawing/2017/decorative" val="0"/>
              </a:ext>
            </a:extLst>
          </p:cNvPr>
          <p:cNvSpPr txBox="1">
            <a:spLocks noGrp="1"/>
          </p:cNvSpPr>
          <p:nvPr>
            <p:ph type="title" idx="4294967295"/>
          </p:nvPr>
        </p:nvSpPr>
        <p:spPr>
          <a:xfrm>
            <a:off x="450001" y="3003798"/>
            <a:ext cx="8403505" cy="14003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257175" rtl="0" eaLnBrk="1" fontAlgn="auto" latinLnBrk="0" hangingPunct="1">
              <a:lnSpc>
                <a:spcPct val="100000"/>
              </a:lnSpc>
              <a:spcBef>
                <a:spcPts val="450"/>
              </a:spcBef>
              <a:spcAft>
                <a:spcPts val="0"/>
              </a:spcAft>
              <a:buClr>
                <a:schemeClr val="tx2"/>
              </a:buClr>
              <a:buSzTx/>
              <a:buFontTx/>
              <a:buNone/>
              <a:tabLst/>
              <a:defRPr/>
            </a:pPr>
            <a:r>
              <a:rPr kumimoji="0" lang="nl-NL" sz="1400" b="1" i="0" u="none" strike="noStrike" cap="none" normalizeH="0" baseline="0" noProof="0" dirty="0" err="1">
                <a:ln>
                  <a:noFill/>
                </a:ln>
                <a:solidFill>
                  <a:schemeClr val="tx2"/>
                </a:solidFill>
                <a:effectLst/>
                <a:uLnTx/>
                <a:uFillTx/>
                <a:latin typeface="+mn-lt"/>
                <a:ea typeface="+mn-lt"/>
                <a:cs typeface="+mn-cs"/>
              </a:rPr>
              <a:t>OccIDEAS</a:t>
            </a:r>
            <a:r>
              <a:rPr kumimoji="0" lang="nl-NL" sz="1400" b="0" i="0" u="none" strike="noStrike" cap="none" normalizeH="0" baseline="0" noProof="0" dirty="0">
                <a:ln>
                  <a:noFill/>
                </a:ln>
                <a:solidFill>
                  <a:schemeClr val="tx2"/>
                </a:solidFill>
                <a:effectLst/>
                <a:uLnTx/>
                <a:uFillTx/>
                <a:latin typeface="+mn-lt"/>
                <a:ea typeface="+mn-lt"/>
                <a:cs typeface="+mn-cs"/>
              </a:rPr>
              <a:t> – een applicatie om </a:t>
            </a:r>
            <a:r>
              <a:rPr kumimoji="0" lang="nl-NL" sz="1400" b="1" i="0" u="none" strike="noStrike" cap="none" normalizeH="0" baseline="0" noProof="0" dirty="0">
                <a:ln>
                  <a:noFill/>
                </a:ln>
                <a:solidFill>
                  <a:schemeClr val="tx2"/>
                </a:solidFill>
                <a:effectLst/>
                <a:uLnTx/>
                <a:uFillTx/>
                <a:latin typeface="+mn-lt"/>
                <a:ea typeface="+mn-lt"/>
                <a:cs typeface="+mn-cs"/>
              </a:rPr>
              <a:t>beroepsmatige blootstelling te beoordelen </a:t>
            </a:r>
            <a:r>
              <a:rPr kumimoji="0" lang="nl-NL" sz="1400" b="0" i="0" u="none" strike="noStrike" cap="none" normalizeH="0" baseline="0" noProof="0" dirty="0">
                <a:ln>
                  <a:noFill/>
                </a:ln>
                <a:solidFill>
                  <a:schemeClr val="tx2"/>
                </a:solidFill>
                <a:effectLst/>
                <a:uLnTx/>
                <a:uFillTx/>
                <a:latin typeface="+mn-lt"/>
                <a:ea typeface="+mn-lt"/>
                <a:cs typeface="+mn-cs"/>
              </a:rPr>
              <a:t>volgens drie stappen:</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nl-NL" sz="1400" b="0" i="0" u="none" strike="noStrike" cap="none" normalizeH="0" baseline="0" noProof="0" dirty="0">
                <a:ln>
                  <a:noFill/>
                </a:ln>
                <a:solidFill>
                  <a:srgbClr val="003399"/>
                </a:solidFill>
                <a:effectLst/>
                <a:uLnTx/>
                <a:uFillTx/>
                <a:latin typeface="+mn-lt"/>
                <a:ea typeface="+mn-lt"/>
                <a:cs typeface="+mn-cs"/>
              </a:rPr>
              <a:t>De functiecategorie van de werkende bepalen.</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nl-NL" sz="1400" b="0" i="0" u="none" strike="noStrike" cap="none" normalizeH="0" baseline="0" noProof="0" dirty="0">
                <a:ln>
                  <a:noFill/>
                </a:ln>
                <a:solidFill>
                  <a:srgbClr val="003399"/>
                </a:solidFill>
                <a:effectLst/>
                <a:uLnTx/>
                <a:uFillTx/>
                <a:latin typeface="+mn-lt"/>
                <a:ea typeface="+mn-lt"/>
                <a:cs typeface="+mn-cs"/>
              </a:rPr>
              <a:t>Een reeks gedetailleerde vragen stellen over taken die verband houden met de functiecategorie, inclusief preventiemaatregelen.</a:t>
            </a:r>
          </a:p>
          <a:p>
            <a:pPr marL="461963" marR="0" lvl="0" indent="-231775" algn="l" defTabSz="914400" rtl="0" eaLnBrk="1" fontAlgn="auto" latinLnBrk="0" hangingPunct="1">
              <a:lnSpc>
                <a:spcPct val="100000"/>
              </a:lnSpc>
              <a:spcBef>
                <a:spcPts val="600"/>
              </a:spcBef>
              <a:spcAft>
                <a:spcPts val="0"/>
              </a:spcAft>
              <a:buClrTx/>
              <a:buSzTx/>
              <a:buFontTx/>
              <a:buAutoNum type="arabicPeriod"/>
              <a:tabLst/>
              <a:defRPr/>
            </a:pPr>
            <a:r>
              <a:rPr kumimoji="0" lang="nl-NL" sz="1400" b="0" i="0" u="none" strike="noStrike" cap="none" normalizeH="0" baseline="0" noProof="0" dirty="0">
                <a:ln>
                  <a:noFill/>
                </a:ln>
                <a:solidFill>
                  <a:srgbClr val="003399"/>
                </a:solidFill>
                <a:effectLst/>
                <a:uLnTx/>
                <a:uFillTx/>
                <a:latin typeface="+mn-lt"/>
                <a:ea typeface="+mn-lt"/>
                <a:cs typeface="+mn-cs"/>
              </a:rPr>
              <a:t>Automatische beoordeling van de blootstelling aan geselecteerde risico’s voor elke respondent.</a:t>
            </a:r>
          </a:p>
        </p:txBody>
      </p:sp>
    </p:spTree>
    <p:extLst>
      <p:ext uri="{BB962C8B-B14F-4D97-AF65-F5344CB8AC3E}">
        <p14:creationId xmlns:p14="http://schemas.microsoft.com/office/powerpoint/2010/main" val="238111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ancer risk factors covered in WES"/>
          <p:cNvSpPr>
            <a:spLocks noGrp="1"/>
          </p:cNvSpPr>
          <p:nvPr>
            <p:ph type="title"/>
          </p:nvPr>
        </p:nvSpPr>
        <p:spPr/>
        <p:txBody>
          <a:bodyPr/>
          <a:lstStyle/>
          <a:p>
            <a:r>
              <a:rPr lang="nl-NL" sz="2000"/>
              <a:t>Risicofactoren voor kanker die in WES aan bod komen</a:t>
            </a:r>
          </a:p>
        </p:txBody>
      </p:sp>
      <p:sp>
        <p:nvSpPr>
          <p:cNvPr id="7" name="Content Placeholder 2">
            <a:extLst>
              <a:ext uri="{FF2B5EF4-FFF2-40B4-BE49-F238E27FC236}">
                <a16:creationId xmlns:a16="http://schemas.microsoft.com/office/drawing/2014/main" id="{A7A93183-3EA1-4E6A-87F2-479A16C477E8}"/>
              </a:ext>
            </a:extLst>
          </p:cNvPr>
          <p:cNvSpPr>
            <a:spLocks noGrp="1"/>
          </p:cNvSpPr>
          <p:nvPr>
            <p:ph sz="half" idx="1"/>
          </p:nvPr>
        </p:nvSpPr>
        <p:spPr>
          <a:xfrm>
            <a:off x="449999" y="798366"/>
            <a:ext cx="2465817" cy="3822983"/>
          </a:xfrm>
        </p:spPr>
        <p:txBody>
          <a:bodyPr>
            <a:noAutofit/>
          </a:bodyPr>
          <a:lstStyle/>
          <a:p>
            <a:pPr marL="0" indent="0">
              <a:buNone/>
            </a:pPr>
            <a:r>
              <a:rPr lang="nl-NL" sz="1400" b="0" dirty="0">
                <a:solidFill>
                  <a:srgbClr val="003399"/>
                </a:solidFill>
              </a:rPr>
              <a:t>In </a:t>
            </a:r>
            <a:r>
              <a:rPr lang="nl-NL" sz="1400" b="0" dirty="0" err="1">
                <a:solidFill>
                  <a:srgbClr val="003399"/>
                </a:solidFill>
              </a:rPr>
              <a:t>OccIDEAS</a:t>
            </a:r>
            <a:r>
              <a:rPr lang="nl-NL" sz="1400" b="0" dirty="0">
                <a:solidFill>
                  <a:srgbClr val="003399"/>
                </a:solidFill>
              </a:rPr>
              <a:t> kunnen fysische, chemische of biologische blootstellingen worden beoordeeld.</a:t>
            </a:r>
          </a:p>
          <a:p>
            <a:pPr marL="0" indent="0">
              <a:buNone/>
            </a:pPr>
            <a:br>
              <a:rPr lang="nl-NL" sz="1400" b="0" dirty="0">
                <a:solidFill>
                  <a:srgbClr val="003399"/>
                </a:solidFill>
              </a:rPr>
            </a:br>
            <a:r>
              <a:rPr lang="nl-NL" sz="1400" b="0" dirty="0">
                <a:solidFill>
                  <a:srgbClr val="003399"/>
                </a:solidFill>
              </a:rPr>
              <a:t>De enquête dekt de blootstelling </a:t>
            </a:r>
            <a:r>
              <a:rPr lang="nl-NL" sz="1400" dirty="0">
                <a:solidFill>
                  <a:srgbClr val="003399"/>
                </a:solidFill>
              </a:rPr>
              <a:t>aan chemische risicofactoren</a:t>
            </a:r>
            <a:br>
              <a:rPr lang="nl-NL" sz="1400" b="0" dirty="0">
                <a:solidFill>
                  <a:srgbClr val="003399"/>
                </a:solidFill>
              </a:rPr>
            </a:br>
            <a:r>
              <a:rPr lang="nl-NL" sz="1400" b="0" dirty="0">
                <a:solidFill>
                  <a:srgbClr val="003399"/>
                </a:solidFill>
              </a:rPr>
              <a:t>(waaronder door processen gegenereerde stoffen en mengsels)</a:t>
            </a:r>
            <a:br>
              <a:rPr lang="nl-NL" sz="1400" b="0" dirty="0">
                <a:solidFill>
                  <a:srgbClr val="003399"/>
                </a:solidFill>
              </a:rPr>
            </a:br>
            <a:r>
              <a:rPr lang="nl-NL" sz="1400" dirty="0">
                <a:solidFill>
                  <a:srgbClr val="003399"/>
                </a:solidFill>
              </a:rPr>
              <a:t>en ook aan fysische risicofactoren </a:t>
            </a:r>
            <a:r>
              <a:rPr lang="nl-NL" sz="1400" b="0" dirty="0">
                <a:solidFill>
                  <a:srgbClr val="003399"/>
                </a:solidFill>
              </a:rPr>
              <a:t>(verschillende soorten straling).</a:t>
            </a:r>
          </a:p>
        </p:txBody>
      </p:sp>
      <p:graphicFrame>
        <p:nvGraphicFramePr>
          <p:cNvPr id="6" name="Table 4" descr="Lijst van in de enquête opgenomen industriële chemicaliën.">
            <a:extLst>
              <a:ext uri="{FF2B5EF4-FFF2-40B4-BE49-F238E27FC236}">
                <a16:creationId xmlns:a16="http://schemas.microsoft.com/office/drawing/2014/main" id="{6C443A33-976F-4F7F-84CB-E6BD11BBDADA}"/>
              </a:ext>
            </a:extLst>
          </p:cNvPr>
          <p:cNvGraphicFramePr>
            <a:graphicFrameLocks noGrp="1"/>
          </p:cNvGraphicFramePr>
          <p:nvPr>
            <p:extLst>
              <p:ext uri="{D42A27DB-BD31-4B8C-83A1-F6EECF244321}">
                <p14:modId xmlns:p14="http://schemas.microsoft.com/office/powerpoint/2010/main" val="3742376550"/>
              </p:ext>
            </p:extLst>
          </p:nvPr>
        </p:nvGraphicFramePr>
        <p:xfrm>
          <a:off x="2915819" y="769115"/>
          <a:ext cx="2664293" cy="1539240"/>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b="1">
                          <a:solidFill>
                            <a:schemeClr val="bg1"/>
                          </a:solidFill>
                        </a:rPr>
                        <a:t>Industriële chemicaliën</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rtl="0" eaLnBrk="1" fontAlgn="b" latinLnBrk="0" hangingPunct="1">
                        <a:spcBef>
                          <a:spcPts val="0"/>
                        </a:spcBef>
                        <a:spcAft>
                          <a:spcPts val="0"/>
                        </a:spcAft>
                      </a:pPr>
                      <a:r>
                        <a:rPr lang="nl-NL" sz="1200" b="0" u="none" strike="noStrike">
                          <a:solidFill>
                            <a:schemeClr val="tx1"/>
                          </a:solidFill>
                          <a:effectLst/>
                        </a:rPr>
                        <a:t>buta-1,3-dieen</a:t>
                      </a:r>
                    </a:p>
                  </a:txBody>
                  <a:tcPr marL="182880" marR="9525" marT="9525" marB="0" anchor="ctr"/>
                </a:tc>
                <a:extLst>
                  <a:ext uri="{0D108BD9-81ED-4DB2-BD59-A6C34878D82A}">
                    <a16:rowId xmlns:a16="http://schemas.microsoft.com/office/drawing/2014/main" val="2117713078"/>
                  </a:ext>
                </a:extLst>
              </a:tr>
              <a:tr h="139766">
                <a:tc>
                  <a:txBody>
                    <a:bodyPr/>
                    <a:lstStyle/>
                    <a:p>
                      <a:pPr marL="0" algn="l" rtl="0" eaLnBrk="1" fontAlgn="b" latinLnBrk="0" hangingPunct="1">
                        <a:spcBef>
                          <a:spcPts val="0"/>
                        </a:spcBef>
                        <a:spcAft>
                          <a:spcPts val="0"/>
                        </a:spcAft>
                      </a:pPr>
                      <a:r>
                        <a:rPr lang="nl-NL" sz="1200" b="0" u="none" strike="noStrike" dirty="0">
                          <a:solidFill>
                            <a:schemeClr val="tx1"/>
                          </a:solidFill>
                          <a:effectLst/>
                        </a:rPr>
                        <a:t>acrylamide</a:t>
                      </a:r>
                    </a:p>
                  </a:txBody>
                  <a:tcPr marL="182880" marR="9525" marT="9525" marB="0" anchor="ctr"/>
                </a:tc>
                <a:extLst>
                  <a:ext uri="{0D108BD9-81ED-4DB2-BD59-A6C34878D82A}">
                    <a16:rowId xmlns:a16="http://schemas.microsoft.com/office/drawing/2014/main" val="2585299648"/>
                  </a:ext>
                </a:extLst>
              </a:tr>
              <a:tr h="139766">
                <a:tc>
                  <a:txBody>
                    <a:bodyPr/>
                    <a:lstStyle/>
                    <a:p>
                      <a:pPr marL="0" algn="l" rtl="0" eaLnBrk="1" fontAlgn="b" latinLnBrk="0" hangingPunct="1">
                        <a:spcBef>
                          <a:spcPts val="0"/>
                        </a:spcBef>
                        <a:spcAft>
                          <a:spcPts val="0"/>
                        </a:spcAft>
                      </a:pPr>
                      <a:r>
                        <a:rPr lang="nl-NL" sz="1200" b="0" u="none" strike="noStrike">
                          <a:solidFill>
                            <a:schemeClr val="tx1"/>
                          </a:solidFill>
                          <a:effectLst/>
                        </a:rPr>
                        <a:t>diëthyl-/dimethylsulfaat</a:t>
                      </a:r>
                    </a:p>
                  </a:txBody>
                  <a:tcPr marL="182880" marR="9525" marT="9525" marB="0" anchor="ctr"/>
                </a:tc>
                <a:extLst>
                  <a:ext uri="{0D108BD9-81ED-4DB2-BD59-A6C34878D82A}">
                    <a16:rowId xmlns:a16="http://schemas.microsoft.com/office/drawing/2014/main" val="2471425249"/>
                  </a:ext>
                </a:extLst>
              </a:tr>
              <a:tr h="139766">
                <a:tc>
                  <a:txBody>
                    <a:bodyPr/>
                    <a:lstStyle/>
                    <a:p>
                      <a:pPr marL="0" algn="l" rtl="0" eaLnBrk="1" fontAlgn="b" latinLnBrk="0" hangingPunct="1">
                        <a:spcBef>
                          <a:spcPts val="0"/>
                        </a:spcBef>
                        <a:spcAft>
                          <a:spcPts val="0"/>
                        </a:spcAft>
                      </a:pPr>
                      <a:r>
                        <a:rPr lang="nl-NL" sz="1200" b="0" u="none" strike="noStrike" dirty="0" err="1">
                          <a:solidFill>
                            <a:schemeClr val="tx1"/>
                          </a:solidFill>
                          <a:effectLst/>
                        </a:rPr>
                        <a:t>epichloorhydrine</a:t>
                      </a:r>
                      <a:endParaRPr lang="nl-NL" sz="1200" b="0" u="none" strike="noStrike" dirty="0">
                        <a:solidFill>
                          <a:schemeClr val="tx1"/>
                        </a:solidFill>
                        <a:effectLst/>
                      </a:endParaRPr>
                    </a:p>
                  </a:txBody>
                  <a:tcPr marL="182880" marR="9525" marT="9525" marB="0" anchor="ctr"/>
                </a:tc>
                <a:extLst>
                  <a:ext uri="{0D108BD9-81ED-4DB2-BD59-A6C34878D82A}">
                    <a16:rowId xmlns:a16="http://schemas.microsoft.com/office/drawing/2014/main" val="4165192532"/>
                  </a:ext>
                </a:extLst>
              </a:tr>
              <a:tr h="139766">
                <a:tc>
                  <a:txBody>
                    <a:bodyPr/>
                    <a:lstStyle/>
                    <a:p>
                      <a:pPr marL="0" algn="l" rtl="0" eaLnBrk="1" fontAlgn="b" latinLnBrk="0" hangingPunct="1">
                        <a:spcBef>
                          <a:spcPts val="0"/>
                        </a:spcBef>
                        <a:spcAft>
                          <a:spcPts val="0"/>
                        </a:spcAft>
                      </a:pPr>
                      <a:r>
                        <a:rPr lang="nl-NL" sz="1200" b="0" u="none" strike="noStrike">
                          <a:solidFill>
                            <a:schemeClr val="tx1"/>
                          </a:solidFill>
                          <a:effectLst/>
                        </a:rPr>
                        <a:t>ethyleenoxide</a:t>
                      </a:r>
                    </a:p>
                  </a:txBody>
                  <a:tcPr marL="182880" marR="9525" marT="9525" marB="0" anchor="ctr"/>
                </a:tc>
                <a:extLst>
                  <a:ext uri="{0D108BD9-81ED-4DB2-BD59-A6C34878D82A}">
                    <a16:rowId xmlns:a16="http://schemas.microsoft.com/office/drawing/2014/main" val="2243496909"/>
                  </a:ext>
                </a:extLst>
              </a:tr>
              <a:tr h="139766">
                <a:tc>
                  <a:txBody>
                    <a:bodyPr/>
                    <a:lstStyle/>
                    <a:p>
                      <a:pPr marL="0" algn="l" rtl="0" eaLnBrk="1" fontAlgn="b" latinLnBrk="0" hangingPunct="1">
                        <a:spcBef>
                          <a:spcPts val="0"/>
                        </a:spcBef>
                        <a:spcAft>
                          <a:spcPts val="0"/>
                        </a:spcAft>
                      </a:pPr>
                      <a:r>
                        <a:rPr lang="nl-NL" sz="1200" b="0" u="none" strike="noStrike">
                          <a:solidFill>
                            <a:schemeClr val="tx1"/>
                          </a:solidFill>
                          <a:effectLst/>
                        </a:rPr>
                        <a:t>formaldehyde</a:t>
                      </a:r>
                    </a:p>
                  </a:txBody>
                  <a:tcPr marL="182880" marR="9525" marT="9525" marB="0" anchor="ctr"/>
                </a:tc>
                <a:extLst>
                  <a:ext uri="{0D108BD9-81ED-4DB2-BD59-A6C34878D82A}">
                    <a16:rowId xmlns:a16="http://schemas.microsoft.com/office/drawing/2014/main" val="3870717567"/>
                  </a:ext>
                </a:extLst>
              </a:tr>
              <a:tr h="139766">
                <a:tc>
                  <a:txBody>
                    <a:bodyPr/>
                    <a:lstStyle/>
                    <a:p>
                      <a:pPr marL="0" algn="l" defTabSz="342900" rtl="0" eaLnBrk="1" fontAlgn="b" latinLnBrk="0" hangingPunct="1"/>
                      <a:r>
                        <a:rPr lang="nl-NL" sz="1200" u="none" strike="noStrike" dirty="0" err="1">
                          <a:solidFill>
                            <a:schemeClr val="tx1"/>
                          </a:solidFill>
                          <a:effectLst/>
                        </a:rPr>
                        <a:t>ortho-toluïdine</a:t>
                      </a:r>
                      <a:endParaRPr lang="nl-NL" sz="1200" u="none" strike="noStrike" dirty="0">
                        <a:solidFill>
                          <a:schemeClr val="tx1"/>
                        </a:solidFill>
                        <a:effectLst/>
                      </a:endParaRPr>
                    </a:p>
                  </a:txBody>
                  <a:tcPr marL="182880" marR="9525" marT="9525" marB="0" anchor="ctr"/>
                </a:tc>
                <a:extLst>
                  <a:ext uri="{0D108BD9-81ED-4DB2-BD59-A6C34878D82A}">
                    <a16:rowId xmlns:a16="http://schemas.microsoft.com/office/drawing/2014/main" val="2117221569"/>
                  </a:ext>
                </a:extLst>
              </a:tr>
            </a:tbl>
          </a:graphicData>
        </a:graphic>
      </p:graphicFrame>
      <p:graphicFrame>
        <p:nvGraphicFramePr>
          <p:cNvPr id="15" name="Table 4" descr="Lijst van in de enquête opgenomen anorganische stofdeeltjes en anorganische vezels.">
            <a:extLst>
              <a:ext uri="{FF2B5EF4-FFF2-40B4-BE49-F238E27FC236}">
                <a16:creationId xmlns:a16="http://schemas.microsoft.com/office/drawing/2014/main" id="{41819166-7EBD-9825-AE19-107F43C41864}"/>
              </a:ext>
            </a:extLst>
          </p:cNvPr>
          <p:cNvGraphicFramePr>
            <a:graphicFrameLocks noGrp="1"/>
          </p:cNvGraphicFramePr>
          <p:nvPr>
            <p:extLst>
              <p:ext uri="{D42A27DB-BD31-4B8C-83A1-F6EECF244321}">
                <p14:modId xmlns:p14="http://schemas.microsoft.com/office/powerpoint/2010/main" val="2959926058"/>
              </p:ext>
            </p:extLst>
          </p:nvPr>
        </p:nvGraphicFramePr>
        <p:xfrm>
          <a:off x="2915817" y="2340717"/>
          <a:ext cx="2664295" cy="760095"/>
        </p:xfrm>
        <a:graphic>
          <a:graphicData uri="http://schemas.openxmlformats.org/drawingml/2006/table">
            <a:tbl>
              <a:tblPr firstRow="1" bandRow="1">
                <a:tableStyleId>{21E4AEA4-8DFA-4A89-87EB-49C32662AFE0}</a:tableStyleId>
              </a:tblPr>
              <a:tblGrid>
                <a:gridCol w="2664295">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nl-NL" sz="1200" b="1" u="none" strike="noStrike" dirty="0">
                          <a:solidFill>
                            <a:schemeClr val="bg1"/>
                          </a:solidFill>
                          <a:effectLst/>
                        </a:rPr>
                        <a:t>Anorganisch stof/ </a:t>
                      </a:r>
                      <a:br>
                        <a:rPr lang="nl-NL" sz="1200" b="1" u="none" strike="noStrike" dirty="0">
                          <a:solidFill>
                            <a:schemeClr val="bg1"/>
                          </a:solidFill>
                          <a:effectLst/>
                        </a:rPr>
                      </a:br>
                      <a:r>
                        <a:rPr lang="nl-NL" sz="1200" b="1" u="none" strike="noStrike" dirty="0">
                          <a:solidFill>
                            <a:schemeClr val="bg1"/>
                          </a:solidFill>
                          <a:effectLst/>
                        </a:rPr>
                        <a:t>anorganische vezels</a:t>
                      </a:r>
                    </a:p>
                  </a:txBody>
                  <a:tcPr marL="182880" marR="9525" marT="9525" marB="0" anchor="ctr">
                    <a:solidFill>
                      <a:srgbClr val="00696C"/>
                    </a:solidFill>
                  </a:tcPr>
                </a:tc>
                <a:extLst>
                  <a:ext uri="{0D108BD9-81ED-4DB2-BD59-A6C34878D82A}">
                    <a16:rowId xmlns:a16="http://schemas.microsoft.com/office/drawing/2014/main" val="2977729873"/>
                  </a:ext>
                </a:extLst>
              </a:tr>
              <a:tr h="139766">
                <a:tc>
                  <a:txBody>
                    <a:bodyPr/>
                    <a:lstStyle/>
                    <a:p>
                      <a:pPr marL="0" algn="l" defTabSz="342900" rtl="0" eaLnBrk="1" fontAlgn="b" latinLnBrk="0" hangingPunct="1"/>
                      <a:r>
                        <a:rPr lang="nl-NL" sz="1200" u="none" strike="noStrike">
                          <a:solidFill>
                            <a:schemeClr val="tx1"/>
                          </a:solidFill>
                          <a:effectLst/>
                        </a:rPr>
                        <a:t>asbest</a:t>
                      </a:r>
                    </a:p>
                  </a:txBody>
                  <a:tcPr marL="182880" marR="9525" marT="9525" marB="0" anchor="ctr"/>
                </a:tc>
                <a:extLst>
                  <a:ext uri="{0D108BD9-81ED-4DB2-BD59-A6C34878D82A}">
                    <a16:rowId xmlns:a16="http://schemas.microsoft.com/office/drawing/2014/main" val="3933629306"/>
                  </a:ext>
                </a:extLst>
              </a:tr>
              <a:tr h="139766">
                <a:tc>
                  <a:txBody>
                    <a:bodyPr/>
                    <a:lstStyle/>
                    <a:p>
                      <a:pPr marL="0" algn="l" defTabSz="342900" rtl="0" eaLnBrk="1" fontAlgn="b" latinLnBrk="0" hangingPunct="1"/>
                      <a:r>
                        <a:rPr lang="nl-NL" sz="1200" u="none" strike="noStrike" dirty="0" err="1">
                          <a:solidFill>
                            <a:schemeClr val="tx1"/>
                          </a:solidFill>
                          <a:effectLst/>
                        </a:rPr>
                        <a:t>respirabel</a:t>
                      </a:r>
                      <a:r>
                        <a:rPr lang="nl-NL" sz="1200" u="none" strike="noStrike" dirty="0">
                          <a:solidFill>
                            <a:schemeClr val="tx1"/>
                          </a:solidFill>
                          <a:effectLst/>
                        </a:rPr>
                        <a:t> kristallijn silica</a:t>
                      </a:r>
                    </a:p>
                  </a:txBody>
                  <a:tcPr marL="182880" marR="9525" marT="9525" marB="0" anchor="ctr"/>
                </a:tc>
                <a:extLst>
                  <a:ext uri="{0D108BD9-81ED-4DB2-BD59-A6C34878D82A}">
                    <a16:rowId xmlns:a16="http://schemas.microsoft.com/office/drawing/2014/main" val="2552783711"/>
                  </a:ext>
                </a:extLst>
              </a:tr>
            </a:tbl>
          </a:graphicData>
        </a:graphic>
      </p:graphicFrame>
      <p:graphicFrame>
        <p:nvGraphicFramePr>
          <p:cNvPr id="16" name="Table 4" descr="Lijst van in de enquête opgenomen organische stofdeeltjes">
            <a:extLst>
              <a:ext uri="{FF2B5EF4-FFF2-40B4-BE49-F238E27FC236}">
                <a16:creationId xmlns:a16="http://schemas.microsoft.com/office/drawing/2014/main" id="{B595F166-BA75-C9AD-D692-19BB461E1141}"/>
              </a:ext>
            </a:extLst>
          </p:cNvPr>
          <p:cNvGraphicFramePr>
            <a:graphicFrameLocks noGrp="1"/>
          </p:cNvGraphicFramePr>
          <p:nvPr>
            <p:extLst>
              <p:ext uri="{D42A27DB-BD31-4B8C-83A1-F6EECF244321}">
                <p14:modId xmlns:p14="http://schemas.microsoft.com/office/powerpoint/2010/main" val="582303271"/>
              </p:ext>
            </p:extLst>
          </p:nvPr>
        </p:nvGraphicFramePr>
        <p:xfrm>
          <a:off x="2915819" y="3149544"/>
          <a:ext cx="2664293" cy="577215"/>
        </p:xfrm>
        <a:graphic>
          <a:graphicData uri="http://schemas.openxmlformats.org/drawingml/2006/table">
            <a:tbl>
              <a:tblPr firstRow="1" bandRow="1">
                <a:tableStyleId>{21E4AEA4-8DFA-4A89-87EB-49C32662AFE0}</a:tableStyleId>
              </a:tblPr>
              <a:tblGrid>
                <a:gridCol w="2664293">
                  <a:extLst>
                    <a:ext uri="{9D8B030D-6E8A-4147-A177-3AD203B41FA5}">
                      <a16:colId xmlns:a16="http://schemas.microsoft.com/office/drawing/2014/main" val="3678288697"/>
                    </a:ext>
                  </a:extLst>
                </a:gridCol>
              </a:tblGrid>
              <a:tr h="139766">
                <a:tc>
                  <a:txBody>
                    <a:bodyPr/>
                    <a:lstStyle/>
                    <a:p>
                      <a:pPr marL="0" algn="l" defTabSz="342900" rtl="0" eaLnBrk="1" fontAlgn="b" latinLnBrk="0" hangingPunct="1"/>
                      <a:r>
                        <a:rPr lang="nl-NL" sz="1200" b="1" u="none" strike="noStrike">
                          <a:solidFill>
                            <a:schemeClr val="bg1"/>
                          </a:solidFill>
                          <a:effectLst/>
                        </a:rPr>
                        <a:t>Organisch stof </a:t>
                      </a:r>
                    </a:p>
                  </a:txBody>
                  <a:tcPr marL="182880" marR="9525" marT="9525" marB="0" anchor="ctr">
                    <a:solidFill>
                      <a:srgbClr val="00696C"/>
                    </a:solidFill>
                  </a:tcPr>
                </a:tc>
                <a:extLst>
                  <a:ext uri="{0D108BD9-81ED-4DB2-BD59-A6C34878D82A}">
                    <a16:rowId xmlns:a16="http://schemas.microsoft.com/office/drawing/2014/main" val="1329940789"/>
                  </a:ext>
                </a:extLst>
              </a:tr>
              <a:tr h="139766">
                <a:tc>
                  <a:txBody>
                    <a:bodyPr/>
                    <a:lstStyle/>
                    <a:p>
                      <a:pPr marL="0" algn="l" defTabSz="342900" rtl="0" eaLnBrk="1" fontAlgn="b" latinLnBrk="0" hangingPunct="1"/>
                      <a:r>
                        <a:rPr lang="nl-NL" sz="1200" u="none" strike="noStrike">
                          <a:solidFill>
                            <a:schemeClr val="tx1"/>
                          </a:solidFill>
                          <a:effectLst/>
                        </a:rPr>
                        <a:t>leerstof</a:t>
                      </a:r>
                    </a:p>
                  </a:txBody>
                  <a:tcPr marL="182880" marR="9525" marT="9525" marB="0" anchor="ctr"/>
                </a:tc>
                <a:extLst>
                  <a:ext uri="{0D108BD9-81ED-4DB2-BD59-A6C34878D82A}">
                    <a16:rowId xmlns:a16="http://schemas.microsoft.com/office/drawing/2014/main" val="3457779285"/>
                  </a:ext>
                </a:extLst>
              </a:tr>
              <a:tr h="139766">
                <a:tc>
                  <a:txBody>
                    <a:bodyPr/>
                    <a:lstStyle/>
                    <a:p>
                      <a:pPr marL="0" algn="l" defTabSz="342900" rtl="0" eaLnBrk="1" fontAlgn="b" latinLnBrk="0" hangingPunct="1"/>
                      <a:r>
                        <a:rPr lang="nl-NL" sz="1200" u="none" strike="noStrike" dirty="0">
                          <a:solidFill>
                            <a:schemeClr val="tx1"/>
                          </a:solidFill>
                          <a:effectLst/>
                        </a:rPr>
                        <a:t>houtstof</a:t>
                      </a:r>
                    </a:p>
                  </a:txBody>
                  <a:tcPr marL="182880" marR="9525" marT="9525" marB="0" anchor="ctr"/>
                </a:tc>
                <a:extLst>
                  <a:ext uri="{0D108BD9-81ED-4DB2-BD59-A6C34878D82A}">
                    <a16:rowId xmlns:a16="http://schemas.microsoft.com/office/drawing/2014/main" val="4047868032"/>
                  </a:ext>
                </a:extLst>
              </a:tr>
            </a:tbl>
          </a:graphicData>
        </a:graphic>
      </p:graphicFrame>
      <p:graphicFrame>
        <p:nvGraphicFramePr>
          <p:cNvPr id="9" name="Table 4" descr="Lijst van in de enquête opgenomen metalen">
            <a:extLst>
              <a:ext uri="{FF2B5EF4-FFF2-40B4-BE49-F238E27FC236}">
                <a16:creationId xmlns:a16="http://schemas.microsoft.com/office/drawing/2014/main" id="{ECDE4AE8-A4D6-4F25-900C-5662DDBB5612}"/>
              </a:ext>
            </a:extLst>
          </p:cNvPr>
          <p:cNvGraphicFramePr>
            <a:graphicFrameLocks noGrp="1"/>
          </p:cNvGraphicFramePr>
          <p:nvPr>
            <p:extLst>
              <p:ext uri="{D42A27DB-BD31-4B8C-83A1-F6EECF244321}">
                <p14:modId xmlns:p14="http://schemas.microsoft.com/office/powerpoint/2010/main" val="3837191565"/>
              </p:ext>
            </p:extLst>
          </p:nvPr>
        </p:nvGraphicFramePr>
        <p:xfrm>
          <a:off x="5652121" y="769115"/>
          <a:ext cx="2808311" cy="134683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0">
                <a:tc>
                  <a:txBody>
                    <a:bodyPr/>
                    <a:lstStyle/>
                    <a:p>
                      <a:pPr marL="0" marR="0" lvl="0" indent="0" algn="l" defTabSz="342900" rtl="0" eaLnBrk="1" fontAlgn="b" latinLnBrk="0" hangingPunct="1">
                        <a:lnSpc>
                          <a:spcPct val="100000"/>
                        </a:lnSpc>
                        <a:spcBef>
                          <a:spcPts val="0"/>
                        </a:spcBef>
                        <a:spcAft>
                          <a:spcPts val="0"/>
                        </a:spcAft>
                        <a:buClrTx/>
                        <a:buSzTx/>
                        <a:buFontTx/>
                        <a:buNone/>
                        <a:tabLst/>
                        <a:defRPr/>
                      </a:pPr>
                      <a:r>
                        <a:rPr lang="nl-NL" sz="1200" b="1">
                          <a:solidFill>
                            <a:schemeClr val="bg1"/>
                          </a:solidFill>
                        </a:rPr>
                        <a:t>Metalen</a:t>
                      </a:r>
                    </a:p>
                  </a:txBody>
                  <a:tcPr marL="182880" marR="9525" marT="9525" marB="0" anchor="ctr">
                    <a:solidFill>
                      <a:srgbClr val="00696C"/>
                    </a:solidFill>
                  </a:tcPr>
                </a:tc>
                <a:extLst>
                  <a:ext uri="{0D108BD9-81ED-4DB2-BD59-A6C34878D82A}">
                    <a16:rowId xmlns:a16="http://schemas.microsoft.com/office/drawing/2014/main" val="3378306327"/>
                  </a:ext>
                </a:extLst>
              </a:tr>
              <a:tr h="139766">
                <a:tc>
                  <a:txBody>
                    <a:bodyPr/>
                    <a:lstStyle/>
                    <a:p>
                      <a:pPr marL="0" algn="l" defTabSz="342900" rtl="0" eaLnBrk="1" fontAlgn="b" latinLnBrk="0" hangingPunct="1"/>
                      <a:r>
                        <a:rPr lang="nl-NL" sz="1200" u="none" strike="noStrike">
                          <a:solidFill>
                            <a:schemeClr val="tx1"/>
                          </a:solidFill>
                          <a:effectLst/>
                        </a:rPr>
                        <a:t>arseen</a:t>
                      </a:r>
                    </a:p>
                  </a:txBody>
                  <a:tcPr marL="182880" marR="9525" marT="9525" marB="0" anchor="b"/>
                </a:tc>
                <a:extLst>
                  <a:ext uri="{0D108BD9-81ED-4DB2-BD59-A6C34878D82A}">
                    <a16:rowId xmlns:a16="http://schemas.microsoft.com/office/drawing/2014/main" val="2117713078"/>
                  </a:ext>
                </a:extLst>
              </a:tr>
              <a:tr h="188283">
                <a:tc>
                  <a:txBody>
                    <a:bodyPr/>
                    <a:lstStyle/>
                    <a:p>
                      <a:pPr marL="0" algn="l" defTabSz="342900" rtl="0" eaLnBrk="1" fontAlgn="b" latinLnBrk="0" hangingPunct="1"/>
                      <a:r>
                        <a:rPr lang="nl-NL" sz="1200" u="none" strike="noStrike" dirty="0">
                          <a:solidFill>
                            <a:schemeClr val="tx1"/>
                          </a:solidFill>
                          <a:effectLst/>
                        </a:rPr>
                        <a:t>cadmium </a:t>
                      </a:r>
                    </a:p>
                  </a:txBody>
                  <a:tcPr marL="182880" marR="9525" marT="9525" marB="0" anchor="b"/>
                </a:tc>
                <a:extLst>
                  <a:ext uri="{0D108BD9-81ED-4DB2-BD59-A6C34878D82A}">
                    <a16:rowId xmlns:a16="http://schemas.microsoft.com/office/drawing/2014/main" val="2585299648"/>
                  </a:ext>
                </a:extLst>
              </a:tr>
              <a:tr h="139766">
                <a:tc>
                  <a:txBody>
                    <a:bodyPr/>
                    <a:lstStyle/>
                    <a:p>
                      <a:pPr marL="0" algn="l" defTabSz="342900" rtl="0" eaLnBrk="1" fontAlgn="b" latinLnBrk="0" hangingPunct="1"/>
                      <a:r>
                        <a:rPr lang="nl-NL" sz="1200" u="none" strike="noStrike" dirty="0">
                          <a:solidFill>
                            <a:schemeClr val="tx1"/>
                          </a:solidFill>
                          <a:effectLst/>
                        </a:rPr>
                        <a:t>chroom-6</a:t>
                      </a:r>
                      <a:endParaRPr lang="nl-NL" sz="1200" u="none" strike="sngStrike" dirty="0">
                        <a:solidFill>
                          <a:schemeClr val="tx1"/>
                        </a:solidFill>
                        <a:effectLst/>
                      </a:endParaRPr>
                    </a:p>
                  </a:txBody>
                  <a:tcPr marL="182880" marR="9525" marT="9525" marB="0" anchor="b"/>
                </a:tc>
                <a:extLst>
                  <a:ext uri="{0D108BD9-81ED-4DB2-BD59-A6C34878D82A}">
                    <a16:rowId xmlns:a16="http://schemas.microsoft.com/office/drawing/2014/main" val="2471425249"/>
                  </a:ext>
                </a:extLst>
              </a:tr>
              <a:tr h="139766">
                <a:tc>
                  <a:txBody>
                    <a:bodyPr/>
                    <a:lstStyle/>
                    <a:p>
                      <a:pPr marL="0" algn="l" defTabSz="342900" rtl="0" eaLnBrk="1" fontAlgn="b" latinLnBrk="0" hangingPunct="1"/>
                      <a:r>
                        <a:rPr lang="nl-NL" sz="1200" u="none" strike="noStrike">
                          <a:solidFill>
                            <a:schemeClr val="tx1"/>
                          </a:solidFill>
                          <a:effectLst/>
                        </a:rPr>
                        <a:t>kobalt</a:t>
                      </a:r>
                    </a:p>
                  </a:txBody>
                  <a:tcPr marL="182880" marR="9525" marT="9525" marB="0" anchor="b"/>
                </a:tc>
                <a:extLst>
                  <a:ext uri="{0D108BD9-81ED-4DB2-BD59-A6C34878D82A}">
                    <a16:rowId xmlns:a16="http://schemas.microsoft.com/office/drawing/2014/main" val="4165192532"/>
                  </a:ext>
                </a:extLst>
              </a:tr>
              <a:tr h="139766">
                <a:tc>
                  <a:txBody>
                    <a:bodyPr/>
                    <a:lstStyle/>
                    <a:p>
                      <a:pPr marL="0" algn="l" defTabSz="342900" rtl="0" eaLnBrk="1" fontAlgn="b" latinLnBrk="0" hangingPunct="1"/>
                      <a:r>
                        <a:rPr lang="nl-NL" sz="1200" u="none" strike="noStrike">
                          <a:solidFill>
                            <a:schemeClr val="tx1"/>
                          </a:solidFill>
                          <a:effectLst/>
                        </a:rPr>
                        <a:t>lood en anorganische verbindingen</a:t>
                      </a:r>
                    </a:p>
                  </a:txBody>
                  <a:tcPr marL="182880" marR="9525" marT="9525" marB="0" anchor="b"/>
                </a:tc>
                <a:extLst>
                  <a:ext uri="{0D108BD9-81ED-4DB2-BD59-A6C34878D82A}">
                    <a16:rowId xmlns:a16="http://schemas.microsoft.com/office/drawing/2014/main" val="2243496909"/>
                  </a:ext>
                </a:extLst>
              </a:tr>
              <a:tr h="139766">
                <a:tc>
                  <a:txBody>
                    <a:bodyPr/>
                    <a:lstStyle/>
                    <a:p>
                      <a:pPr marL="0" algn="l" defTabSz="342900" rtl="0" eaLnBrk="1" fontAlgn="b" latinLnBrk="0" hangingPunct="1"/>
                      <a:r>
                        <a:rPr lang="nl-NL" sz="1200" u="none" strike="noStrike" dirty="0">
                          <a:solidFill>
                            <a:schemeClr val="tx1"/>
                          </a:solidFill>
                          <a:effectLst/>
                        </a:rPr>
                        <a:t>nikkel</a:t>
                      </a:r>
                    </a:p>
                  </a:txBody>
                  <a:tcPr marL="182880" marR="9525" marT="9525" marB="0" anchor="b"/>
                </a:tc>
                <a:extLst>
                  <a:ext uri="{0D108BD9-81ED-4DB2-BD59-A6C34878D82A}">
                    <a16:rowId xmlns:a16="http://schemas.microsoft.com/office/drawing/2014/main" val="3870717567"/>
                  </a:ext>
                </a:extLst>
              </a:tr>
            </a:tbl>
          </a:graphicData>
        </a:graphic>
      </p:graphicFrame>
      <p:graphicFrame>
        <p:nvGraphicFramePr>
          <p:cNvPr id="17" name="Table 4" descr="Lijst van in de enquête opgenomen oliën.">
            <a:extLst>
              <a:ext uri="{FF2B5EF4-FFF2-40B4-BE49-F238E27FC236}">
                <a16:creationId xmlns:a16="http://schemas.microsoft.com/office/drawing/2014/main" id="{F84928A3-0EE0-6F65-18B9-46F78502E4CC}"/>
              </a:ext>
            </a:extLst>
          </p:cNvPr>
          <p:cNvGraphicFramePr>
            <a:graphicFrameLocks noGrp="1"/>
          </p:cNvGraphicFramePr>
          <p:nvPr>
            <p:extLst>
              <p:ext uri="{D42A27DB-BD31-4B8C-83A1-F6EECF244321}">
                <p14:modId xmlns:p14="http://schemas.microsoft.com/office/powerpoint/2010/main" val="3257518247"/>
              </p:ext>
            </p:extLst>
          </p:nvPr>
        </p:nvGraphicFramePr>
        <p:xfrm>
          <a:off x="5652120" y="2155514"/>
          <a:ext cx="2808311" cy="577214"/>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288607">
                <a:tc>
                  <a:txBody>
                    <a:bodyPr/>
                    <a:lstStyle/>
                    <a:p>
                      <a:pPr marL="0" algn="l" defTabSz="342900" rtl="0" eaLnBrk="1" fontAlgn="b" latinLnBrk="0" hangingPunct="1"/>
                      <a:r>
                        <a:rPr lang="nl-NL" sz="1200" b="1" u="none" strike="noStrike" dirty="0">
                          <a:solidFill>
                            <a:schemeClr val="bg1"/>
                          </a:solidFill>
                          <a:effectLst/>
                        </a:rPr>
                        <a:t>Oliën</a:t>
                      </a:r>
                    </a:p>
                  </a:txBody>
                  <a:tcPr marL="182880" marR="9525" marT="9525" marB="0" anchor="ctr">
                    <a:solidFill>
                      <a:srgbClr val="00696C"/>
                    </a:solidFill>
                  </a:tcPr>
                </a:tc>
                <a:extLst>
                  <a:ext uri="{0D108BD9-81ED-4DB2-BD59-A6C34878D82A}">
                    <a16:rowId xmlns:a16="http://schemas.microsoft.com/office/drawing/2014/main" val="2977729873"/>
                  </a:ext>
                </a:extLst>
              </a:tr>
              <a:tr h="288607">
                <a:tc>
                  <a:txBody>
                    <a:bodyPr/>
                    <a:lstStyle/>
                    <a:p>
                      <a:pPr marL="0" algn="l" defTabSz="342900" rtl="0" eaLnBrk="1" fontAlgn="b" latinLnBrk="0" hangingPunct="1"/>
                      <a:r>
                        <a:rPr lang="nl-NL" sz="1200" u="none" strike="noStrike" dirty="0">
                          <a:solidFill>
                            <a:schemeClr val="tx1"/>
                          </a:solidFill>
                          <a:effectLst/>
                        </a:rPr>
                        <a:t>minerale oliën (als nevels)</a:t>
                      </a:r>
                    </a:p>
                  </a:txBody>
                  <a:tcPr marL="182880" marR="9525" marT="9525" marB="0" anchor="ctr"/>
                </a:tc>
                <a:extLst>
                  <a:ext uri="{0D108BD9-81ED-4DB2-BD59-A6C34878D82A}">
                    <a16:rowId xmlns:a16="http://schemas.microsoft.com/office/drawing/2014/main" val="3933629306"/>
                  </a:ext>
                </a:extLst>
              </a:tr>
            </a:tbl>
          </a:graphicData>
        </a:graphic>
      </p:graphicFrame>
      <p:graphicFrame>
        <p:nvGraphicFramePr>
          <p:cNvPr id="18" name="Table 4" descr="Lijst van in de enquête opgenomen verbrandingsproducten.">
            <a:extLst>
              <a:ext uri="{FF2B5EF4-FFF2-40B4-BE49-F238E27FC236}">
                <a16:creationId xmlns:a16="http://schemas.microsoft.com/office/drawing/2014/main" id="{D5CB1BE5-FCE9-032F-9DD8-4645DB6881E4}"/>
              </a:ext>
            </a:extLst>
          </p:cNvPr>
          <p:cNvGraphicFramePr>
            <a:graphicFrameLocks noGrp="1"/>
          </p:cNvGraphicFramePr>
          <p:nvPr>
            <p:extLst>
              <p:ext uri="{D42A27DB-BD31-4B8C-83A1-F6EECF244321}">
                <p14:modId xmlns:p14="http://schemas.microsoft.com/office/powerpoint/2010/main" val="1553673564"/>
              </p:ext>
            </p:extLst>
          </p:nvPr>
        </p:nvGraphicFramePr>
        <p:xfrm>
          <a:off x="5652120" y="2717288"/>
          <a:ext cx="2808312" cy="432256"/>
        </p:xfrm>
        <a:graphic>
          <a:graphicData uri="http://schemas.openxmlformats.org/drawingml/2006/table">
            <a:tbl>
              <a:tblPr firstRow="1" bandRow="1">
                <a:tableStyleId>{21E4AEA4-8DFA-4A89-87EB-49C32662AFE0}</a:tableStyleId>
              </a:tblPr>
              <a:tblGrid>
                <a:gridCol w="2808312">
                  <a:extLst>
                    <a:ext uri="{9D8B030D-6E8A-4147-A177-3AD203B41FA5}">
                      <a16:colId xmlns:a16="http://schemas.microsoft.com/office/drawing/2014/main" val="3678288697"/>
                    </a:ext>
                  </a:extLst>
                </a:gridCol>
              </a:tblGrid>
              <a:tr h="216128">
                <a:tc>
                  <a:txBody>
                    <a:bodyPr/>
                    <a:lstStyle/>
                    <a:p>
                      <a:pPr marL="0" algn="l" defTabSz="342900" rtl="0" eaLnBrk="1" fontAlgn="b" latinLnBrk="0" hangingPunct="1"/>
                      <a:r>
                        <a:rPr lang="nl-NL" sz="1200" b="1" u="none" strike="noStrike" dirty="0">
                          <a:solidFill>
                            <a:schemeClr val="bg1"/>
                          </a:solidFill>
                          <a:effectLst/>
                        </a:rPr>
                        <a:t>Producten van verbranding</a:t>
                      </a:r>
                    </a:p>
                  </a:txBody>
                  <a:tcPr marL="182880" marR="9525" marT="9525" marB="0" anchor="ctr">
                    <a:solidFill>
                      <a:srgbClr val="00696C"/>
                    </a:solidFill>
                  </a:tcPr>
                </a:tc>
                <a:extLst>
                  <a:ext uri="{0D108BD9-81ED-4DB2-BD59-A6C34878D82A}">
                    <a16:rowId xmlns:a16="http://schemas.microsoft.com/office/drawing/2014/main" val="1329940789"/>
                  </a:ext>
                </a:extLst>
              </a:tr>
              <a:tr h="216128">
                <a:tc>
                  <a:txBody>
                    <a:bodyPr/>
                    <a:lstStyle/>
                    <a:p>
                      <a:pPr algn="l" fontAlgn="b"/>
                      <a:r>
                        <a:rPr lang="nl-NL" sz="1200" u="none" strike="noStrike" dirty="0">
                          <a:solidFill>
                            <a:schemeClr val="tx1"/>
                          </a:solidFill>
                          <a:effectLst/>
                        </a:rPr>
                        <a:t>uitlaatgassen van dieselmotoren</a:t>
                      </a:r>
                    </a:p>
                  </a:txBody>
                  <a:tcPr marL="182880" marR="9525" marT="9525" marB="0" anchor="ctr"/>
                </a:tc>
                <a:extLst>
                  <a:ext uri="{0D108BD9-81ED-4DB2-BD59-A6C34878D82A}">
                    <a16:rowId xmlns:a16="http://schemas.microsoft.com/office/drawing/2014/main" val="3457779285"/>
                  </a:ext>
                </a:extLst>
              </a:tr>
            </a:tbl>
          </a:graphicData>
        </a:graphic>
      </p:graphicFrame>
      <p:graphicFrame>
        <p:nvGraphicFramePr>
          <p:cNvPr id="21" name="Table 4" descr="Lijst van in de enquête opgenomen oplosmiddelen.">
            <a:extLst>
              <a:ext uri="{FF2B5EF4-FFF2-40B4-BE49-F238E27FC236}">
                <a16:creationId xmlns:a16="http://schemas.microsoft.com/office/drawing/2014/main" id="{662477FB-B6B8-CE0B-AB5A-308BE9AD0DDC}"/>
              </a:ext>
            </a:extLst>
          </p:cNvPr>
          <p:cNvGraphicFramePr>
            <a:graphicFrameLocks noGrp="1"/>
          </p:cNvGraphicFramePr>
          <p:nvPr>
            <p:extLst>
              <p:ext uri="{D42A27DB-BD31-4B8C-83A1-F6EECF244321}">
                <p14:modId xmlns:p14="http://schemas.microsoft.com/office/powerpoint/2010/main" val="7266031"/>
              </p:ext>
            </p:extLst>
          </p:nvPr>
        </p:nvGraphicFramePr>
        <p:xfrm>
          <a:off x="5652121" y="3140368"/>
          <a:ext cx="2808311" cy="577215"/>
        </p:xfrm>
        <a:graphic>
          <a:graphicData uri="http://schemas.openxmlformats.org/drawingml/2006/table">
            <a:tbl>
              <a:tblPr firstRow="1" bandRow="1">
                <a:tableStyleId>{21E4AEA4-8DFA-4A89-87EB-49C32662AFE0}</a:tableStyleId>
              </a:tblPr>
              <a:tblGrid>
                <a:gridCol w="2808311">
                  <a:extLst>
                    <a:ext uri="{9D8B030D-6E8A-4147-A177-3AD203B41FA5}">
                      <a16:colId xmlns:a16="http://schemas.microsoft.com/office/drawing/2014/main" val="3678288697"/>
                    </a:ext>
                  </a:extLst>
                </a:gridCol>
              </a:tblGrid>
              <a:tr h="139766">
                <a:tc>
                  <a:txBody>
                    <a:bodyPr/>
                    <a:lstStyle/>
                    <a:p>
                      <a:pPr lvl="0" algn="l" fontAlgn="b"/>
                      <a:r>
                        <a:rPr lang="nl-NL" sz="1200" b="1" u="none" strike="noStrike">
                          <a:solidFill>
                            <a:schemeClr val="bg1"/>
                          </a:solidFill>
                          <a:effectLst/>
                        </a:rPr>
                        <a:t>Oplosmiddelen</a:t>
                      </a:r>
                    </a:p>
                  </a:txBody>
                  <a:tcPr marL="182880" marR="9525" marT="9525" marB="0" anchor="b">
                    <a:solidFill>
                      <a:srgbClr val="00696C"/>
                    </a:solidFill>
                  </a:tcPr>
                </a:tc>
                <a:extLst>
                  <a:ext uri="{0D108BD9-81ED-4DB2-BD59-A6C34878D82A}">
                    <a16:rowId xmlns:a16="http://schemas.microsoft.com/office/drawing/2014/main" val="4047868032"/>
                  </a:ext>
                </a:extLst>
              </a:tr>
              <a:tr h="139766">
                <a:tc>
                  <a:txBody>
                    <a:bodyPr/>
                    <a:lstStyle/>
                    <a:p>
                      <a:pPr algn="l" fontAlgn="b"/>
                      <a:r>
                        <a:rPr lang="nl-NL" sz="1200" u="none" strike="noStrike" dirty="0">
                          <a:solidFill>
                            <a:schemeClr val="tx1"/>
                          </a:solidFill>
                          <a:effectLst/>
                        </a:rPr>
                        <a:t>benzeen</a:t>
                      </a:r>
                    </a:p>
                  </a:txBody>
                  <a:tcPr marL="182880" marR="9525" marT="9525" marB="0" anchor="b"/>
                </a:tc>
                <a:extLst>
                  <a:ext uri="{0D108BD9-81ED-4DB2-BD59-A6C34878D82A}">
                    <a16:rowId xmlns:a16="http://schemas.microsoft.com/office/drawing/2014/main" val="1546215660"/>
                  </a:ext>
                </a:extLst>
              </a:tr>
              <a:tr h="139766">
                <a:tc>
                  <a:txBody>
                    <a:bodyPr/>
                    <a:lstStyle/>
                    <a:p>
                      <a:pPr algn="l" fontAlgn="b"/>
                      <a:r>
                        <a:rPr lang="nl-NL" sz="1200" u="none" strike="noStrike" dirty="0">
                          <a:solidFill>
                            <a:schemeClr val="tx1"/>
                          </a:solidFill>
                          <a:effectLst/>
                        </a:rPr>
                        <a:t>trichloorethyleen</a:t>
                      </a:r>
                    </a:p>
                  </a:txBody>
                  <a:tcPr marL="182880" marR="9525" marT="9525" marB="0" anchor="b"/>
                </a:tc>
                <a:extLst>
                  <a:ext uri="{0D108BD9-81ED-4DB2-BD59-A6C34878D82A}">
                    <a16:rowId xmlns:a16="http://schemas.microsoft.com/office/drawing/2014/main" val="3607070440"/>
                  </a:ext>
                </a:extLst>
              </a:tr>
            </a:tbl>
          </a:graphicData>
        </a:graphic>
      </p:graphicFrame>
      <p:graphicFrame>
        <p:nvGraphicFramePr>
          <p:cNvPr id="22" name="Table 4" descr="Lijst van in de enquête opgenomen soorten straling.">
            <a:extLst>
              <a:ext uri="{FF2B5EF4-FFF2-40B4-BE49-F238E27FC236}">
                <a16:creationId xmlns:a16="http://schemas.microsoft.com/office/drawing/2014/main" id="{AB94F0EC-F2F5-18DB-A05E-8B5C38A4926D}"/>
              </a:ext>
            </a:extLst>
          </p:cNvPr>
          <p:cNvGraphicFramePr>
            <a:graphicFrameLocks noGrp="1"/>
          </p:cNvGraphicFramePr>
          <p:nvPr>
            <p:extLst>
              <p:ext uri="{D42A27DB-BD31-4B8C-83A1-F6EECF244321}">
                <p14:modId xmlns:p14="http://schemas.microsoft.com/office/powerpoint/2010/main" val="2217271460"/>
              </p:ext>
            </p:extLst>
          </p:nvPr>
        </p:nvGraphicFramePr>
        <p:xfrm>
          <a:off x="2915816" y="3769264"/>
          <a:ext cx="5544616" cy="895996"/>
        </p:xfrm>
        <a:graphic>
          <a:graphicData uri="http://schemas.openxmlformats.org/drawingml/2006/table">
            <a:tbl>
              <a:tblPr firstRow="1" bandRow="1">
                <a:tableStyleId>{21E4AEA4-8DFA-4A89-87EB-49C32662AFE0}</a:tableStyleId>
              </a:tblPr>
              <a:tblGrid>
                <a:gridCol w="5544616">
                  <a:extLst>
                    <a:ext uri="{9D8B030D-6E8A-4147-A177-3AD203B41FA5}">
                      <a16:colId xmlns:a16="http://schemas.microsoft.com/office/drawing/2014/main" val="3678288697"/>
                    </a:ext>
                  </a:extLst>
                </a:gridCol>
              </a:tblGrid>
              <a:tr h="223999">
                <a:tc>
                  <a:txBody>
                    <a:bodyPr/>
                    <a:lstStyle/>
                    <a:p>
                      <a:pPr algn="l" fontAlgn="b"/>
                      <a:r>
                        <a:rPr lang="nl-NL" sz="1200" b="1" u="none" strike="noStrike" dirty="0">
                          <a:solidFill>
                            <a:schemeClr val="bg1"/>
                          </a:solidFill>
                          <a:effectLst/>
                        </a:rPr>
                        <a:t>Straling</a:t>
                      </a:r>
                    </a:p>
                  </a:txBody>
                  <a:tcPr marL="182880" marR="9525" marT="9525" marB="0" anchor="b">
                    <a:solidFill>
                      <a:srgbClr val="00696C"/>
                    </a:solidFill>
                  </a:tcPr>
                </a:tc>
                <a:extLst>
                  <a:ext uri="{0D108BD9-81ED-4DB2-BD59-A6C34878D82A}">
                    <a16:rowId xmlns:a16="http://schemas.microsoft.com/office/drawing/2014/main" val="3461136577"/>
                  </a:ext>
                </a:extLst>
              </a:tr>
              <a:tr h="223999">
                <a:tc>
                  <a:txBody>
                    <a:bodyPr/>
                    <a:lstStyle/>
                    <a:p>
                      <a:pPr marL="0" algn="l" defTabSz="342900" rtl="0" eaLnBrk="1" fontAlgn="b" latinLnBrk="0" hangingPunct="1"/>
                      <a:r>
                        <a:rPr lang="nl-NL" sz="1200" u="none" strike="noStrike">
                          <a:solidFill>
                            <a:schemeClr val="tx1"/>
                          </a:solidFill>
                          <a:effectLst/>
                        </a:rPr>
                        <a:t>ioniserende straling</a:t>
                      </a:r>
                    </a:p>
                  </a:txBody>
                  <a:tcPr marL="182880" marR="9525" marT="9525" marB="0" anchor="b"/>
                </a:tc>
                <a:extLst>
                  <a:ext uri="{0D108BD9-81ED-4DB2-BD59-A6C34878D82A}">
                    <a16:rowId xmlns:a16="http://schemas.microsoft.com/office/drawing/2014/main" val="2351791633"/>
                  </a:ext>
                </a:extLst>
              </a:tr>
              <a:tr h="223999">
                <a:tc>
                  <a:txBody>
                    <a:bodyPr/>
                    <a:lstStyle/>
                    <a:p>
                      <a:pPr marL="0" algn="l" defTabSz="342900" rtl="0" eaLnBrk="1" fontAlgn="b" latinLnBrk="0" hangingPunct="1"/>
                      <a:r>
                        <a:rPr lang="nl-NL" sz="1200" u="none" strike="noStrike" dirty="0">
                          <a:solidFill>
                            <a:schemeClr val="tx1"/>
                          </a:solidFill>
                          <a:effectLst/>
                        </a:rPr>
                        <a:t>kunstmatige ultraviolette straling, </a:t>
                      </a:r>
                      <a:r>
                        <a:rPr lang="nl-NL" sz="1200" u="none" strike="noStrike" kern="1200" dirty="0">
                          <a:solidFill>
                            <a:schemeClr val="tx1"/>
                          </a:solidFill>
                          <a:effectLst/>
                          <a:latin typeface="+mn-lt"/>
                          <a:ea typeface="+mn-ea"/>
                          <a:cs typeface="+mn-cs"/>
                        </a:rPr>
                        <a:t>inclusief blootstelling van de </a:t>
                      </a:r>
                      <a:r>
                        <a:rPr lang="nl-NL" sz="1200" u="none" strike="noStrike" dirty="0">
                          <a:solidFill>
                            <a:schemeClr val="tx1"/>
                          </a:solidFill>
                          <a:effectLst/>
                        </a:rPr>
                        <a:t>ogen</a:t>
                      </a:r>
                    </a:p>
                  </a:txBody>
                  <a:tcPr marL="182880" marR="9525" marT="9525" marB="0" anchor="b"/>
                </a:tc>
                <a:extLst>
                  <a:ext uri="{0D108BD9-81ED-4DB2-BD59-A6C34878D82A}">
                    <a16:rowId xmlns:a16="http://schemas.microsoft.com/office/drawing/2014/main" val="2958100683"/>
                  </a:ext>
                </a:extLst>
              </a:tr>
              <a:tr h="223999">
                <a:tc>
                  <a:txBody>
                    <a:bodyPr/>
                    <a:lstStyle/>
                    <a:p>
                      <a:pPr marL="0" algn="l" defTabSz="342900" rtl="0" eaLnBrk="1" fontAlgn="b" latinLnBrk="0" hangingPunct="1"/>
                      <a:r>
                        <a:rPr lang="nl-NL" sz="1200" u="none" strike="noStrike" dirty="0">
                          <a:solidFill>
                            <a:schemeClr val="tx1"/>
                          </a:solidFill>
                          <a:effectLst/>
                        </a:rPr>
                        <a:t>ultraviolette zonnestraling, inclusief blootstelling van de ogen</a:t>
                      </a:r>
                    </a:p>
                  </a:txBody>
                  <a:tcPr marL="182880" marR="9525" marT="9525" marB="0" anchor="b"/>
                </a:tc>
                <a:extLst>
                  <a:ext uri="{0D108BD9-81ED-4DB2-BD59-A6C34878D82A}">
                    <a16:rowId xmlns:a16="http://schemas.microsoft.com/office/drawing/2014/main" val="386565587"/>
                  </a:ext>
                </a:extLst>
              </a:tr>
            </a:tbl>
          </a:graphicData>
        </a:graphic>
      </p:graphicFrame>
    </p:spTree>
    <p:extLst>
      <p:ext uri="{BB962C8B-B14F-4D97-AF65-F5344CB8AC3E}">
        <p14:creationId xmlns:p14="http://schemas.microsoft.com/office/powerpoint/2010/main" val="238064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9BC8B-3E71-DE3D-B391-E81886348CC5}"/>
              </a:ext>
            </a:extLst>
          </p:cNvPr>
          <p:cNvSpPr>
            <a:spLocks noGrp="1"/>
          </p:cNvSpPr>
          <p:nvPr>
            <p:ph type="title"/>
          </p:nvPr>
        </p:nvSpPr>
        <p:spPr/>
        <p:txBody>
          <a:bodyPr/>
          <a:lstStyle/>
          <a:p>
            <a:r>
              <a:rPr lang="nl-NL" sz="2000"/>
              <a:t>WES-gegevens – drie soorten informatie</a:t>
            </a:r>
          </a:p>
        </p:txBody>
      </p:sp>
      <p:sp>
        <p:nvSpPr>
          <p:cNvPr id="3" name="Content Placeholder 2">
            <a:extLst>
              <a:ext uri="{FF2B5EF4-FFF2-40B4-BE49-F238E27FC236}">
                <a16:creationId xmlns:a16="http://schemas.microsoft.com/office/drawing/2014/main" id="{9A4008A3-DD53-F12E-E6CC-DADAAE2D9C76}"/>
              </a:ext>
            </a:extLst>
          </p:cNvPr>
          <p:cNvSpPr>
            <a:spLocks noGrp="1"/>
          </p:cNvSpPr>
          <p:nvPr>
            <p:ph sz="half" idx="1"/>
          </p:nvPr>
        </p:nvSpPr>
        <p:spPr>
          <a:xfrm>
            <a:off x="449999" y="837000"/>
            <a:ext cx="8086781" cy="3645000"/>
          </a:xfrm>
        </p:spPr>
        <p:txBody>
          <a:bodyPr>
            <a:noAutofit/>
          </a:bodyPr>
          <a:lstStyle/>
          <a:p>
            <a:pPr marL="342900" indent="-342900">
              <a:spcBef>
                <a:spcPts val="600"/>
              </a:spcBef>
              <a:buFont typeface="+mj-lt"/>
              <a:buAutoNum type="arabicPeriod"/>
            </a:pPr>
            <a:r>
              <a:rPr lang="nl-NL" sz="1600" dirty="0"/>
              <a:t>Demografische en </a:t>
            </a:r>
            <a:r>
              <a:rPr lang="nl-NL" sz="1600" dirty="0" err="1"/>
              <a:t>werkgerelateerde</a:t>
            </a:r>
            <a:r>
              <a:rPr lang="nl-NL" sz="1600" dirty="0"/>
              <a:t> variabelen </a:t>
            </a:r>
            <a:r>
              <a:rPr lang="nl-NL" sz="1600" b="0" dirty="0"/>
              <a:t>voor elke respondent:</a:t>
            </a:r>
          </a:p>
          <a:p>
            <a:pPr marL="609600" lvl="1" indent="-285750">
              <a:spcBef>
                <a:spcPts val="600"/>
              </a:spcBef>
              <a:buFont typeface="Wingdings" panose="05000000000000000000" pitchFamily="2" charset="2"/>
              <a:buChar char="§"/>
            </a:pPr>
            <a:r>
              <a:rPr lang="nl-NL" sz="1600" dirty="0"/>
              <a:t>Geslacht, leeftijdscategorie, geboorteland</a:t>
            </a:r>
          </a:p>
          <a:p>
            <a:pPr marL="609600" lvl="1" indent="-285750">
              <a:spcBef>
                <a:spcPts val="600"/>
              </a:spcBef>
              <a:buFont typeface="Wingdings" panose="05000000000000000000" pitchFamily="2" charset="2"/>
              <a:buChar char="§"/>
            </a:pPr>
            <a:r>
              <a:rPr lang="nl-NL" sz="1600" dirty="0"/>
              <a:t>Sector, </a:t>
            </a:r>
            <a:r>
              <a:rPr lang="nl-NL" sz="1600" b="0" dirty="0"/>
              <a:t>beroep, soort dienstverband </a:t>
            </a:r>
            <a:r>
              <a:rPr lang="nl-NL" sz="1600" dirty="0"/>
              <a:t>en</a:t>
            </a:r>
            <a:r>
              <a:rPr lang="nl-NL" sz="1600" b="0" dirty="0"/>
              <a:t> contract, omvang van de werkplek, functiecategorie</a:t>
            </a:r>
          </a:p>
          <a:p>
            <a:pPr marL="342900" indent="-342900">
              <a:spcBef>
                <a:spcPts val="600"/>
              </a:spcBef>
              <a:buFont typeface="+mj-lt"/>
              <a:buAutoNum type="arabicPeriod"/>
            </a:pPr>
            <a:r>
              <a:rPr lang="nl-NL" sz="1600" dirty="0"/>
              <a:t>Antwoorden op de vragenreeksen</a:t>
            </a:r>
            <a:r>
              <a:rPr lang="nl-NL" sz="1600" b="0" dirty="0"/>
              <a:t>, afgestemd op de functiecategorie van de werkende zoals aan het begin gedefinieerd</a:t>
            </a:r>
          </a:p>
          <a:p>
            <a:pPr marL="342900" indent="-342900">
              <a:spcBef>
                <a:spcPts val="600"/>
              </a:spcBef>
              <a:buFont typeface="+mj-lt"/>
              <a:buAutoNum type="arabicPeriod"/>
            </a:pPr>
            <a:r>
              <a:rPr lang="nl-NL" sz="1600" dirty="0"/>
              <a:t>Beoordeling van de blootstelling aan 24 risicofactoren voor kanker </a:t>
            </a:r>
            <a:r>
              <a:rPr lang="nl-NL" sz="1600" b="0" dirty="0"/>
              <a:t>voor elke respondent</a:t>
            </a:r>
            <a:r>
              <a:rPr lang="nl-NL" sz="1600" dirty="0"/>
              <a:t>:</a:t>
            </a:r>
          </a:p>
          <a:p>
            <a:pPr marL="609600" lvl="1" indent="-285750">
              <a:spcBef>
                <a:spcPts val="600"/>
              </a:spcBef>
              <a:buFont typeface="Wingdings" panose="05000000000000000000" pitchFamily="2" charset="2"/>
              <a:buChar char="§"/>
            </a:pPr>
            <a:r>
              <a:rPr lang="nl-NL" sz="1600" dirty="0"/>
              <a:t>Waarschijnlijke blootstelling vs. geen blootstelling (inclusief mogelijke blootstelling maar met onvoldoende bewijs om een niveau te bepalen)</a:t>
            </a:r>
          </a:p>
          <a:p>
            <a:pPr marL="609600" lvl="1" indent="-285750">
              <a:spcBef>
                <a:spcPts val="600"/>
              </a:spcBef>
              <a:buFont typeface="Wingdings" panose="05000000000000000000" pitchFamily="2" charset="2"/>
              <a:buChar char="§"/>
            </a:pPr>
            <a:r>
              <a:rPr lang="nl-NL" sz="1600" dirty="0"/>
              <a:t>Drie niveaus: waarschijnlijke blootstelling op laag, middelhoog of hoog niveau</a:t>
            </a:r>
          </a:p>
        </p:txBody>
      </p:sp>
    </p:spTree>
    <p:extLst>
      <p:ext uri="{BB962C8B-B14F-4D97-AF65-F5344CB8AC3E}">
        <p14:creationId xmlns:p14="http://schemas.microsoft.com/office/powerpoint/2010/main" val="29973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he most common exposures in the last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nl-NL" sz="2000" dirty="0"/>
              <a:t>De meest voorkomende blootstellingen in de afgelopen week</a:t>
            </a:r>
          </a:p>
        </p:txBody>
      </p:sp>
      <p:graphicFrame>
        <p:nvGraphicFramePr>
          <p:cNvPr id="14" name="Content Placeholder 5" descr="Grafiek met de meest voorkomende blootstellingen aan risicofactoren in de afgelopen werkweek:&#10;Ultraviolette zonnestraling 0,2 % waarschijnlijke blootstelling op hoog niveau; 20,6 % waarschijnlijke blootstelling op laag of middelhoog niveau.&#10;Uitlaatgassen van dieselmotoren: 2,1 % waarschijnlijke blootstelling op hoog niveau; 17,8 % waarschijnlijke blootstelling op laag of middelhoog niveau.&#10;Benzeen: 1,4 % waarschijnlijke blootstelling op hoog niveau; 11,4 % waarschijnlijke blootstelling op laag of middelhoog niveau.&#10;&#10;Respirabel kristallijn silica (RCS): 3,3 % waarschijnlijke blootstelling op hoog niveau; 5,2 % waarschijnlijke blootstelling op laag of middelhoog niveau.&#10;Formaldehyde: 1,3 % waarschijnlijke blootstelling op hoog niveau; 5,1 % waarschijnlijke blootstelling op laag of middelhoog niveau.&#10;Chroom 6: 0,9 % waarschijnlijke blootstelling op hoog niveau; 3,9 % waarschijnlijke blootstelling op laag of middelhoog niveau.&#10;Lood en anorganische verbindingen: 0,6 % waarschijnlijke blootstelling op hoog niveau; 3,2 % waarschijnlijke blootstelling op laag of middelhoog niveau.&#10;Houtstof: 1,6 % waarschijnlijke blootstelling op hoog niveau; 1,6 % waarschijnlijke blootstelling op laag of middelhoog niveau&#10;Tekstvak met twee pijlen, gericht op twee rechthoeken die de aandacht vestigen op de staven voor respirabel kristallijn silica en houtstof. De tekst luidt: Minstens de helft van de werkenden die beoordeeld zijn als blootgesteld aan de risicofactor, zijn daaraan in hoge mate blootgesteld&#10;">
            <a:extLst>
              <a:ext uri="{FF2B5EF4-FFF2-40B4-BE49-F238E27FC236}">
                <a16:creationId xmlns:a16="http://schemas.microsoft.com/office/drawing/2014/main" id="{3BC5CEF8-F4EF-4E47-8BAE-C04595B066BF}"/>
              </a:ext>
            </a:extLst>
          </p:cNvPr>
          <p:cNvGraphicFramePr>
            <a:graphicFrameLocks noGrp="1"/>
          </p:cNvGraphicFramePr>
          <p:nvPr>
            <p:ph sz="half" idx="1"/>
            <p:extLst>
              <p:ext uri="{D42A27DB-BD31-4B8C-83A1-F6EECF244321}">
                <p14:modId xmlns:p14="http://schemas.microsoft.com/office/powerpoint/2010/main" val="3451490532"/>
              </p:ext>
            </p:extLst>
          </p:nvPr>
        </p:nvGraphicFramePr>
        <p:xfrm>
          <a:off x="448191" y="828224"/>
          <a:ext cx="8607273" cy="3644900"/>
        </p:xfrm>
        <a:graphic>
          <a:graphicData uri="http://schemas.openxmlformats.org/drawingml/2006/chart">
            <c:chart xmlns:c="http://schemas.openxmlformats.org/drawingml/2006/chart" xmlns:r="http://schemas.openxmlformats.org/officeDocument/2006/relationships" r:id="rId3"/>
          </a:graphicData>
        </a:graphic>
      </p:graphicFrame>
      <p:grpSp>
        <p:nvGrpSpPr>
          <p:cNvPr id="17" name="Group 16" descr="Tekstvak met twee pijlen, gericht op twee rechthoeken die de aandacht vestigen op de staven voor respirabel kristallijn silica en houtstof. De tekst luidt: Het percentage blootstelling op hoog niveau vertegenwoordigt een groot deel van de werkenden die als blootgesteld worden beoordeeld.">
            <a:extLst>
              <a:ext uri="{FF2B5EF4-FFF2-40B4-BE49-F238E27FC236}">
                <a16:creationId xmlns:a16="http://schemas.microsoft.com/office/drawing/2014/main" id="{FD67627A-72D0-90BE-C88D-75A01EF2F150}"/>
              </a:ext>
            </a:extLst>
          </p:cNvPr>
          <p:cNvGrpSpPr/>
          <p:nvPr/>
        </p:nvGrpSpPr>
        <p:grpSpPr>
          <a:xfrm>
            <a:off x="922789" y="1961885"/>
            <a:ext cx="8132676" cy="1947295"/>
            <a:chOff x="922789" y="1961885"/>
            <a:chExt cx="8132676" cy="1947295"/>
          </a:xfrm>
        </p:grpSpPr>
        <p:sp>
          <p:nvSpPr>
            <p:cNvPr id="3" name="Rectangle 2">
              <a:extLst>
                <a:ext uri="{FF2B5EF4-FFF2-40B4-BE49-F238E27FC236}">
                  <a16:creationId xmlns:a16="http://schemas.microsoft.com/office/drawing/2014/main" id="{51B86E45-6064-44EF-81C7-982B3D495524}"/>
                </a:ext>
                <a:ext uri="{C183D7F6-B498-43B3-948B-1728B52AA6E4}">
                  <adec:decorative xmlns:adec="http://schemas.microsoft.com/office/drawing/2017/decorative" val="1"/>
                </a:ext>
              </a:extLst>
            </p:cNvPr>
            <p:cNvSpPr/>
            <p:nvPr/>
          </p:nvSpPr>
          <p:spPr>
            <a:xfrm>
              <a:off x="1883324" y="3501084"/>
              <a:ext cx="2340252" cy="408096"/>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600" dirty="0"/>
            </a:p>
          </p:txBody>
        </p:sp>
        <p:sp>
          <p:nvSpPr>
            <p:cNvPr id="7" name="Rectangle 6">
              <a:extLst>
                <a:ext uri="{FF2B5EF4-FFF2-40B4-BE49-F238E27FC236}">
                  <a16:creationId xmlns:a16="http://schemas.microsoft.com/office/drawing/2014/main" id="{E7320C83-9360-4FD8-B092-4B37D6094E3A}"/>
                </a:ext>
                <a:ext uri="{C183D7F6-B498-43B3-948B-1728B52AA6E4}">
                  <adec:decorative xmlns:adec="http://schemas.microsoft.com/office/drawing/2017/decorative" val="1"/>
                </a:ext>
              </a:extLst>
            </p:cNvPr>
            <p:cNvSpPr/>
            <p:nvPr/>
          </p:nvSpPr>
          <p:spPr>
            <a:xfrm>
              <a:off x="922789" y="1961885"/>
              <a:ext cx="4326603" cy="408096"/>
            </a:xfrm>
            <a:prstGeom prst="rect">
              <a:avLst/>
            </a:prstGeom>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600" dirty="0"/>
            </a:p>
          </p:txBody>
        </p:sp>
        <p:grpSp>
          <p:nvGrpSpPr>
            <p:cNvPr id="16" name="Group 15">
              <a:extLst>
                <a:ext uri="{FF2B5EF4-FFF2-40B4-BE49-F238E27FC236}">
                  <a16:creationId xmlns:a16="http://schemas.microsoft.com/office/drawing/2014/main" id="{AB61DC57-413A-4F40-85C7-298EEDAF5A8E}"/>
                </a:ext>
              </a:extLst>
            </p:cNvPr>
            <p:cNvGrpSpPr/>
            <p:nvPr/>
          </p:nvGrpSpPr>
          <p:grpSpPr>
            <a:xfrm>
              <a:off x="4228051" y="2171965"/>
              <a:ext cx="4827414" cy="1582337"/>
              <a:chOff x="4228051" y="2171965"/>
              <a:chExt cx="4827414" cy="1582337"/>
            </a:xfrm>
          </p:grpSpPr>
          <p:sp>
            <p:nvSpPr>
              <p:cNvPr id="10" name="Rectangle 9" descr="&#10;">
                <a:extLst>
                  <a:ext uri="{FF2B5EF4-FFF2-40B4-BE49-F238E27FC236}">
                    <a16:creationId xmlns:a16="http://schemas.microsoft.com/office/drawing/2014/main" id="{10A75F29-C834-7BE5-1E01-4AE1CEFB7724}"/>
                  </a:ext>
                </a:extLst>
              </p:cNvPr>
              <p:cNvSpPr/>
              <p:nvPr/>
            </p:nvSpPr>
            <p:spPr>
              <a:xfrm>
                <a:off x="5657986" y="2540021"/>
                <a:ext cx="3397479" cy="884207"/>
              </a:xfrm>
              <a:prstGeom prst="rect">
                <a:avLst/>
              </a:prstGeom>
              <a:no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nl-NL" sz="1400">
                    <a:solidFill>
                      <a:schemeClr val="accent4">
                        <a:lumMod val="75000"/>
                      </a:schemeClr>
                    </a:solidFill>
                  </a:rPr>
                  <a:t>Het percentage blootstelling op hoog niveau vertegenwoordigt een groot deel van de werkenden die als blootgesteld worden beoordeeld.</a:t>
                </a:r>
                <a:endParaRPr lang="nl-NL" sz="1400" dirty="0">
                  <a:solidFill>
                    <a:schemeClr val="accent4">
                      <a:lumMod val="75000"/>
                    </a:schemeClr>
                  </a:solidFill>
                </a:endParaRPr>
              </a:p>
            </p:txBody>
          </p:sp>
          <p:cxnSp>
            <p:nvCxnSpPr>
              <p:cNvPr id="12" name="Straight Arrow Connector 11">
                <a:extLst>
                  <a:ext uri="{FF2B5EF4-FFF2-40B4-BE49-F238E27FC236}">
                    <a16:creationId xmlns:a16="http://schemas.microsoft.com/office/drawing/2014/main" id="{1780B7ED-E12C-70F7-CDF2-1E240384FA17}"/>
                  </a:ext>
                </a:extLst>
              </p:cNvPr>
              <p:cNvCxnSpPr>
                <a:cxnSpLocks/>
              </p:cNvCxnSpPr>
              <p:nvPr/>
            </p:nvCxnSpPr>
            <p:spPr>
              <a:xfrm flipH="1" flipV="1">
                <a:off x="5251911" y="2171965"/>
                <a:ext cx="731329" cy="354068"/>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9777DD2A-DA9B-8B2B-D6B6-CD4DC8847FF2}"/>
                  </a:ext>
                </a:extLst>
              </p:cNvPr>
              <p:cNvCxnSpPr>
                <a:cxnSpLocks/>
              </p:cNvCxnSpPr>
              <p:nvPr/>
            </p:nvCxnSpPr>
            <p:spPr>
              <a:xfrm flipH="1">
                <a:off x="4228051" y="3438216"/>
                <a:ext cx="1755189" cy="316086"/>
              </a:xfrm>
              <a:prstGeom prst="straightConnector1">
                <a:avLst/>
              </a:prstGeom>
              <a:ln w="28575">
                <a:solidFill>
                  <a:schemeClr val="accent4">
                    <a:lumMod val="75000"/>
                  </a:schemeClr>
                </a:solidFill>
                <a:tailEnd type="triangle"/>
              </a:ln>
            </p:spPr>
            <p:style>
              <a:lnRef idx="1">
                <a:schemeClr val="accent4"/>
              </a:lnRef>
              <a:fillRef idx="0">
                <a:schemeClr val="accent4"/>
              </a:fillRef>
              <a:effectRef idx="0">
                <a:schemeClr val="accent4"/>
              </a:effectRef>
              <a:fontRef idx="minor">
                <a:schemeClr val="tx1"/>
              </a:fontRef>
            </p:style>
          </p:cxnSp>
        </p:grpSp>
      </p:grpSp>
      <p:sp>
        <p:nvSpPr>
          <p:cNvPr id="4" name="TextBox 3">
            <a:extLst>
              <a:ext uri="{FF2B5EF4-FFF2-40B4-BE49-F238E27FC236}">
                <a16:creationId xmlns:a16="http://schemas.microsoft.com/office/drawing/2014/main" id="{DBBA735E-FE60-FD71-91C1-C19778FF5C4B}"/>
              </a:ext>
              <a:ext uri="{C183D7F6-B498-43B3-948B-1728B52AA6E4}">
                <adec:decorative xmlns:adec="http://schemas.microsoft.com/office/drawing/2017/decorative" val="0"/>
              </a:ext>
            </a:extLst>
          </p:cNvPr>
          <p:cNvSpPr txBox="1"/>
          <p:nvPr/>
        </p:nvSpPr>
        <p:spPr>
          <a:xfrm>
            <a:off x="1883324" y="4567152"/>
            <a:ext cx="5155980"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alle </a:t>
            </a:r>
            <a:r>
              <a:rPr lang="nl-NL" sz="1000">
                <a:effectLst/>
                <a:latin typeface="Arial" panose="020B0604020202020204" pitchFamily="34" charset="0"/>
                <a:ea typeface="Arial"/>
                <a:cs typeface="Times New Roman" panose="02020603050405020304" pitchFamily="18" charset="0"/>
              </a:rPr>
              <a:t>werkenden in </a:t>
            </a:r>
            <a:br>
              <a:rPr lang="nl-NL" sz="1000">
                <a:effectLst/>
                <a:latin typeface="Arial" panose="020B0604020202020204" pitchFamily="34" charset="0"/>
                <a:ea typeface="Arial"/>
                <a:cs typeface="Times New Roman" panose="02020603050405020304" pitchFamily="18" charset="0"/>
              </a:rPr>
            </a:br>
            <a:r>
              <a:rPr lang="nl-NL" sz="1000">
                <a:effectLst/>
                <a:latin typeface="Arial" panose="020B0604020202020204" pitchFamily="34" charset="0"/>
                <a:ea typeface="Arial"/>
                <a:cs typeface="Times New Roman" panose="02020603050405020304" pitchFamily="18" charset="0"/>
              </a:rPr>
              <a:t>Duitsland</a:t>
            </a:r>
            <a:r>
              <a:rPr lang="nl-NL" sz="1000" dirty="0">
                <a:effectLst/>
                <a:latin typeface="Arial" panose="020B0604020202020204" pitchFamily="34" charset="0"/>
                <a:ea typeface="Arial"/>
                <a:cs typeface="Times New Roman" panose="02020603050405020304" pitchFamily="18" charset="0"/>
              </a:rPr>
              <a:t>, Spanje, Finland, Frankrijk, Hongarije en Ierland.</a:t>
            </a:r>
          </a:p>
        </p:txBody>
      </p:sp>
    </p:spTree>
    <p:extLst>
      <p:ext uri="{BB962C8B-B14F-4D97-AF65-F5344CB8AC3E}">
        <p14:creationId xmlns:p14="http://schemas.microsoft.com/office/powerpoint/2010/main" val="292541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Other exposures in the last working week">
            <a:extLst>
              <a:ext uri="{FF2B5EF4-FFF2-40B4-BE49-F238E27FC236}">
                <a16:creationId xmlns:a16="http://schemas.microsoft.com/office/drawing/2014/main" id="{6DF223B3-D695-4085-9BD7-B2D97AF7CB34}"/>
              </a:ext>
            </a:extLst>
          </p:cNvPr>
          <p:cNvSpPr>
            <a:spLocks noGrp="1"/>
          </p:cNvSpPr>
          <p:nvPr>
            <p:ph type="title"/>
          </p:nvPr>
        </p:nvSpPr>
        <p:spPr/>
        <p:txBody>
          <a:bodyPr/>
          <a:lstStyle/>
          <a:p>
            <a:r>
              <a:rPr lang="nl-NL" sz="2000" dirty="0"/>
              <a:t>Andere blootstellingen in de afgelopen werkweek</a:t>
            </a:r>
          </a:p>
        </p:txBody>
      </p:sp>
      <p:graphicFrame>
        <p:nvGraphicFramePr>
          <p:cNvPr id="9" name="Content Placeholder 5" descr="Een staafdiagram met andere blootstellingen, alle blootstellingsniveaus zijn lager dan 5 %, van het hoogste naar het laagste percentage:&#10;kunstmatige uv-straling; ioniserende straling; nikkel; minerale oliën (als nevels); ethyleenoxide; asbest; cadmium; buta-1,3-dieen; kobalt; trichloorethyleen; leerstof; acrylamide; arseen; ortho-toluïdine; diëthyl-/dimethylsulfaat: Epichloorhydrine">
            <a:extLst>
              <a:ext uri="{FF2B5EF4-FFF2-40B4-BE49-F238E27FC236}">
                <a16:creationId xmlns:a16="http://schemas.microsoft.com/office/drawing/2014/main" id="{A059971B-7675-4A3E-8944-A39655379F1A}"/>
              </a:ext>
            </a:extLst>
          </p:cNvPr>
          <p:cNvGraphicFramePr>
            <a:graphicFrameLocks noGrp="1"/>
          </p:cNvGraphicFramePr>
          <p:nvPr>
            <p:ph sz="half" idx="1"/>
            <p:extLst>
              <p:ext uri="{D42A27DB-BD31-4B8C-83A1-F6EECF244321}">
                <p14:modId xmlns:p14="http://schemas.microsoft.com/office/powerpoint/2010/main" val="371101675"/>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46F2EC5-B263-D7D4-C80F-4E65F643D984}"/>
              </a:ext>
              <a:ext uri="{C183D7F6-B498-43B3-948B-1728B52AA6E4}">
                <adec:decorative xmlns:adec="http://schemas.microsoft.com/office/drawing/2017/decorative" val="0"/>
              </a:ext>
            </a:extLst>
          </p:cNvPr>
          <p:cNvSpPr txBox="1"/>
          <p:nvPr/>
        </p:nvSpPr>
        <p:spPr>
          <a:xfrm>
            <a:off x="1924765" y="4546835"/>
            <a:ext cx="5768122"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50" dirty="0">
                <a:effectLst/>
                <a:latin typeface="Arial" panose="020B0604020202020204" pitchFamily="34" charset="0"/>
                <a:ea typeface="Arial"/>
                <a:cs typeface="Times New Roman" panose="02020603050405020304" pitchFamily="18" charset="0"/>
              </a:rPr>
              <a:t>Bron: WES 2023, EU-</a:t>
            </a:r>
            <a:r>
              <a:rPr lang="nl-NL" sz="1050" dirty="0" err="1">
                <a:effectLst/>
                <a:latin typeface="Arial" panose="020B0604020202020204" pitchFamily="34" charset="0"/>
                <a:ea typeface="Arial"/>
                <a:cs typeface="Times New Roman" panose="02020603050405020304" pitchFamily="18" charset="0"/>
              </a:rPr>
              <a:t>OSHA</a:t>
            </a:r>
            <a:r>
              <a:rPr lang="nl-NL" sz="1050" dirty="0">
                <a:effectLst/>
                <a:latin typeface="Arial" panose="020B0604020202020204" pitchFamily="34" charset="0"/>
                <a:ea typeface="Arial"/>
                <a:cs typeface="Times New Roman" panose="02020603050405020304" pitchFamily="18" charset="0"/>
              </a:rPr>
              <a:t>; referentiepopulatie: alle werkenden in</a:t>
            </a:r>
            <a:br>
              <a:rPr lang="nl-NL" sz="1050" dirty="0">
                <a:effectLst/>
                <a:latin typeface="Arial" panose="020B0604020202020204" pitchFamily="34" charset="0"/>
                <a:ea typeface="Arial"/>
                <a:cs typeface="Times New Roman" panose="02020603050405020304" pitchFamily="18" charset="0"/>
              </a:rPr>
            </a:br>
            <a:r>
              <a:rPr lang="nl-NL" sz="1050" dirty="0">
                <a:effectLst/>
                <a:latin typeface="Arial" panose="020B0604020202020204" pitchFamily="34" charset="0"/>
                <a:ea typeface="Arial"/>
                <a:cs typeface="Times New Roman" panose="02020603050405020304" pitchFamily="18" charset="0"/>
              </a:rPr>
              <a:t>Duitsland, Spanje, Finland, Frankrijk, Hongarije en Ierland.</a:t>
            </a:r>
          </a:p>
        </p:txBody>
      </p:sp>
    </p:spTree>
    <p:extLst>
      <p:ext uri="{BB962C8B-B14F-4D97-AF65-F5344CB8AC3E}">
        <p14:creationId xmlns:p14="http://schemas.microsoft.com/office/powerpoint/2010/main" val="115063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Exposure to the 24 cancer risk factors in the last week">
            <a:extLst>
              <a:ext uri="{FF2B5EF4-FFF2-40B4-BE49-F238E27FC236}">
                <a16:creationId xmlns:a16="http://schemas.microsoft.com/office/drawing/2014/main" id="{B5689BE4-E360-4444-AFA1-CD4DFF34A4ED}"/>
              </a:ext>
            </a:extLst>
          </p:cNvPr>
          <p:cNvSpPr>
            <a:spLocks noGrp="1"/>
          </p:cNvSpPr>
          <p:nvPr>
            <p:ph type="title"/>
          </p:nvPr>
        </p:nvSpPr>
        <p:spPr>
          <a:xfrm>
            <a:off x="450001" y="135000"/>
            <a:ext cx="8082439" cy="367200"/>
          </a:xfrm>
        </p:spPr>
        <p:txBody>
          <a:bodyPr/>
          <a:lstStyle/>
          <a:p>
            <a:r>
              <a:rPr lang="nl-NL" sz="2000" dirty="0"/>
              <a:t>Blootstelling aan de 24 risicofactoren voor kanker in de afgelopen week</a:t>
            </a:r>
          </a:p>
        </p:txBody>
      </p:sp>
      <p:graphicFrame>
        <p:nvGraphicFramePr>
          <p:cNvPr id="8" name="Content Placeholder 5" descr="Grafiek met geen blootstelling tot meerdere blootstellingen in de afgelopen werkweek. &#10;52,6 % van alle werkenden in de zes landen werd aan geen van de 24 in het onderzoek geselecteerde risicofactoren voor kanker blootgesteld.&#10;21 % werd blootgesteld aan een van de 24 in het onderzoek geselecteerde risicofactoren voor kanker.&#10;En 26 % werd blootgesteld aan twee of meer risicofactoren voor kanker.">
            <a:extLst>
              <a:ext uri="{FF2B5EF4-FFF2-40B4-BE49-F238E27FC236}">
                <a16:creationId xmlns:a16="http://schemas.microsoft.com/office/drawing/2014/main" id="{0F5A76A1-1997-4CA7-A072-84CA7834E81F}"/>
              </a:ext>
            </a:extLst>
          </p:cNvPr>
          <p:cNvGraphicFramePr>
            <a:graphicFrameLocks noGrp="1"/>
          </p:cNvGraphicFramePr>
          <p:nvPr>
            <p:ph sz="half" idx="1"/>
            <p:extLst>
              <p:ext uri="{D42A27DB-BD31-4B8C-83A1-F6EECF244321}">
                <p14:modId xmlns:p14="http://schemas.microsoft.com/office/powerpoint/2010/main" val="626116451"/>
              </p:ext>
            </p:extLst>
          </p:nvPr>
        </p:nvGraphicFramePr>
        <p:xfrm>
          <a:off x="449263" y="836613"/>
          <a:ext cx="7561262" cy="36449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9B8993-0F64-91A5-54C9-FE0DA0D44DD9}"/>
              </a:ext>
              <a:ext uri="{C183D7F6-B498-43B3-948B-1728B52AA6E4}">
                <adec:decorative xmlns:adec="http://schemas.microsoft.com/office/drawing/2017/decorative" val="0"/>
              </a:ext>
            </a:extLst>
          </p:cNvPr>
          <p:cNvSpPr txBox="1"/>
          <p:nvPr/>
        </p:nvSpPr>
        <p:spPr>
          <a:xfrm>
            <a:off x="2474276" y="4481513"/>
            <a:ext cx="5894472" cy="43088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50" dirty="0">
                <a:effectLst/>
                <a:latin typeface="Arial" panose="020B0604020202020204" pitchFamily="34" charset="0"/>
                <a:ea typeface="Arial"/>
                <a:cs typeface="Times New Roman" panose="02020603050405020304" pitchFamily="18" charset="0"/>
              </a:rPr>
              <a:t>Bron: WES 2023, EU-</a:t>
            </a:r>
            <a:r>
              <a:rPr lang="nl-NL" sz="1050" dirty="0" err="1">
                <a:effectLst/>
                <a:latin typeface="Arial" panose="020B0604020202020204" pitchFamily="34" charset="0"/>
                <a:ea typeface="Arial"/>
                <a:cs typeface="Times New Roman" panose="02020603050405020304" pitchFamily="18" charset="0"/>
              </a:rPr>
              <a:t>OSHA</a:t>
            </a:r>
            <a:r>
              <a:rPr lang="nl-NL" sz="1050" dirty="0">
                <a:effectLst/>
                <a:latin typeface="Arial" panose="020B0604020202020204" pitchFamily="34" charset="0"/>
                <a:ea typeface="Arial"/>
                <a:cs typeface="Times New Roman" panose="02020603050405020304" pitchFamily="18" charset="0"/>
              </a:rPr>
              <a:t>; referentiepopulatie: alle werkenden in</a:t>
            </a:r>
            <a:br>
              <a:rPr lang="nl-NL" sz="1050" dirty="0">
                <a:effectLst/>
                <a:latin typeface="Arial" panose="020B0604020202020204" pitchFamily="34" charset="0"/>
                <a:ea typeface="Arial"/>
                <a:cs typeface="Times New Roman" panose="02020603050405020304" pitchFamily="18" charset="0"/>
              </a:rPr>
            </a:br>
            <a:r>
              <a:rPr lang="nl-NL" sz="1050" dirty="0">
                <a:effectLst/>
                <a:latin typeface="Arial" panose="020B0604020202020204" pitchFamily="34" charset="0"/>
                <a:ea typeface="Arial"/>
                <a:cs typeface="Times New Roman" panose="02020603050405020304" pitchFamily="18" charset="0"/>
              </a:rPr>
              <a:t>Duitsland, Spanje, Finland, Frankrijk, Hongarije en Ierland.</a:t>
            </a:r>
          </a:p>
        </p:txBody>
      </p:sp>
    </p:spTree>
    <p:extLst>
      <p:ext uri="{BB962C8B-B14F-4D97-AF65-F5344CB8AC3E}">
        <p14:creationId xmlns:p14="http://schemas.microsoft.com/office/powerpoint/2010/main" val="38269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B988-827C-4E69-998B-AB55CF3B0007}"/>
              </a:ext>
            </a:extLst>
          </p:cNvPr>
          <p:cNvSpPr>
            <a:spLocks noGrp="1"/>
          </p:cNvSpPr>
          <p:nvPr>
            <p:ph type="title"/>
          </p:nvPr>
        </p:nvSpPr>
        <p:spPr/>
        <p:txBody>
          <a:bodyPr/>
          <a:lstStyle/>
          <a:p>
            <a:r>
              <a:rPr lang="nl-NL" sz="2000" dirty="0"/>
              <a:t>Meervoudige blootstellingen gedurende dezelfde werkweek</a:t>
            </a:r>
          </a:p>
        </p:txBody>
      </p:sp>
      <p:sp>
        <p:nvSpPr>
          <p:cNvPr id="4" name="TextBox 3">
            <a:extLst>
              <a:ext uri="{FF2B5EF4-FFF2-40B4-BE49-F238E27FC236}">
                <a16:creationId xmlns:a16="http://schemas.microsoft.com/office/drawing/2014/main" id="{8FF5EBA9-F17F-26FD-E0C8-1CBD3277193C}"/>
              </a:ext>
            </a:extLst>
          </p:cNvPr>
          <p:cNvSpPr txBox="1"/>
          <p:nvPr/>
        </p:nvSpPr>
        <p:spPr>
          <a:xfrm>
            <a:off x="2472864" y="671134"/>
            <a:ext cx="4981484" cy="338554"/>
          </a:xfrm>
          <a:prstGeom prst="rect">
            <a:avLst/>
          </a:prstGeom>
          <a:noFill/>
        </p:spPr>
        <p:txBody>
          <a:bodyPr wrap="square" rtlCol="0">
            <a:spAutoFit/>
          </a:bodyPr>
          <a:lstStyle>
            <a:defPPr>
              <a:defRPr lang="en-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nl-NL" sz="1600">
                <a:solidFill>
                  <a:schemeClr val="tx2"/>
                </a:solidFill>
                <a:ea typeface=""/>
                <a:cs typeface="Times New Roman" panose="02020603050405020304" pitchFamily="18" charset="0"/>
              </a:rPr>
              <a:t>De meest voorkomende meervoudige blootstellingen: </a:t>
            </a:r>
          </a:p>
        </p:txBody>
      </p:sp>
      <p:graphicFrame>
        <p:nvGraphicFramePr>
          <p:cNvPr id="9" name="Content Placeholder 5" descr="Grafiek met gecombineerde blootstellingen in de afgelopen werkweek.&#10;11 % werkenden blootgesteld aan uitlaatgassen van dieselmotoren en uv-zonnestraling.&#10;5,9 % blootgesteld aan benzeen en uitlaatgassen van dieselmotoren. &#10;5,8 % voor benzeen en uv-zonnestraling.&#10;4,1 % blootgesteld aan RCS en uv-zonnestraling.&#10;4 % blootgesteld aan uitlaatgassen van dieselmotoren, benzeen en uv-zonnestraling.&#10;3,7 % blootgesteld aan RCS en uitlaatgassen van dieselmotoren.&#10;2,6 % blootgesteld aan RCS, uitlaatgassen van dieselmotoren en uv-zonnestraling.&#10;2,5 % blootgesteld aan formaldehyde en benzeen.">
            <a:extLst>
              <a:ext uri="{FF2B5EF4-FFF2-40B4-BE49-F238E27FC236}">
                <a16:creationId xmlns:a16="http://schemas.microsoft.com/office/drawing/2014/main" id="{C4EF5B3B-3E36-4CF2-8099-853FBAD75135}"/>
              </a:ext>
            </a:extLst>
          </p:cNvPr>
          <p:cNvGraphicFramePr>
            <a:graphicFrameLocks noGrp="1"/>
          </p:cNvGraphicFramePr>
          <p:nvPr>
            <p:ph sz="half" idx="1"/>
            <p:extLst>
              <p:ext uri="{D42A27DB-BD31-4B8C-83A1-F6EECF244321}">
                <p14:modId xmlns:p14="http://schemas.microsoft.com/office/powerpoint/2010/main" val="857364423"/>
              </p:ext>
            </p:extLst>
          </p:nvPr>
        </p:nvGraphicFramePr>
        <p:xfrm>
          <a:off x="449263" y="1009687"/>
          <a:ext cx="7561262" cy="347182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08922D6-38F5-30FC-3E27-16C4E71200B0}"/>
              </a:ext>
              <a:ext uri="{C183D7F6-B498-43B3-948B-1728B52AA6E4}">
                <adec:decorative xmlns:adec="http://schemas.microsoft.com/office/drawing/2017/decorative" val="0"/>
              </a:ext>
            </a:extLst>
          </p:cNvPr>
          <p:cNvSpPr txBox="1"/>
          <p:nvPr/>
        </p:nvSpPr>
        <p:spPr>
          <a:xfrm>
            <a:off x="617537" y="4389180"/>
            <a:ext cx="3489380"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nl-NL" sz="1000" i="1">
                <a:effectLst/>
                <a:latin typeface="Arial" panose="020B0604020202020204" pitchFamily="34" charset="0"/>
                <a:ea typeface="Arial"/>
                <a:cs typeface="Times New Roman" panose="02020603050405020304" pitchFamily="18" charset="0"/>
              </a:rPr>
              <a:t>RCS: respirabel kristallijn silica; uv: ultraviolet </a:t>
            </a:r>
          </a:p>
        </p:txBody>
      </p:sp>
      <p:sp>
        <p:nvSpPr>
          <p:cNvPr id="8" name="TextBox 7">
            <a:extLst>
              <a:ext uri="{FF2B5EF4-FFF2-40B4-BE49-F238E27FC236}">
                <a16:creationId xmlns:a16="http://schemas.microsoft.com/office/drawing/2014/main" id="{8A52804B-A8EA-FD94-2945-613C5E9DEB06}"/>
              </a:ext>
              <a:ext uri="{C183D7F6-B498-43B3-948B-1728B52AA6E4}">
                <adec:decorative xmlns:adec="http://schemas.microsoft.com/office/drawing/2017/decorative" val="0"/>
              </a:ext>
            </a:extLst>
          </p:cNvPr>
          <p:cNvSpPr txBox="1"/>
          <p:nvPr/>
        </p:nvSpPr>
        <p:spPr>
          <a:xfrm>
            <a:off x="2105568" y="4637756"/>
            <a:ext cx="576063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nl-NL" sz="1000" dirty="0">
                <a:effectLst/>
                <a:latin typeface="Arial" panose="020B0604020202020204" pitchFamily="34" charset="0"/>
                <a:ea typeface="Arial"/>
                <a:cs typeface="Times New Roman" panose="02020603050405020304" pitchFamily="18" charset="0"/>
              </a:rPr>
              <a:t>Bron: WES 2023, EU-</a:t>
            </a:r>
            <a:r>
              <a:rPr lang="nl-NL" sz="1000" dirty="0" err="1">
                <a:effectLst/>
                <a:latin typeface="Arial" panose="020B0604020202020204" pitchFamily="34" charset="0"/>
                <a:ea typeface="Arial"/>
                <a:cs typeface="Times New Roman" panose="02020603050405020304" pitchFamily="18" charset="0"/>
              </a:rPr>
              <a:t>OSHA</a:t>
            </a:r>
            <a:r>
              <a:rPr lang="nl-NL" sz="1000" dirty="0">
                <a:effectLst/>
                <a:latin typeface="Arial" panose="020B0604020202020204" pitchFamily="34" charset="0"/>
                <a:ea typeface="Arial"/>
                <a:cs typeface="Times New Roman" panose="02020603050405020304" pitchFamily="18" charset="0"/>
              </a:rPr>
              <a:t>; referentiepopulatie: alle werkenden in</a:t>
            </a:r>
            <a:br>
              <a:rPr lang="nl-NL" sz="1000" dirty="0">
                <a:effectLst/>
                <a:latin typeface="Arial" panose="020B0604020202020204" pitchFamily="34" charset="0"/>
                <a:ea typeface="Arial"/>
                <a:cs typeface="Times New Roman" panose="02020603050405020304" pitchFamily="18" charset="0"/>
              </a:rPr>
            </a:br>
            <a:r>
              <a:rPr lang="nl-NL" sz="1000" dirty="0">
                <a:effectLst/>
                <a:latin typeface="Arial" panose="020B0604020202020204" pitchFamily="34" charset="0"/>
                <a:ea typeface="Arial"/>
                <a:cs typeface="Times New Roman" panose="02020603050405020304" pitchFamily="18" charset="0"/>
              </a:rPr>
              <a:t>Duitsland, Spanje, Finland, Frankrijk, Hongarije en Ierland.</a:t>
            </a:r>
          </a:p>
        </p:txBody>
      </p:sp>
    </p:spTree>
    <p:extLst>
      <p:ext uri="{BB962C8B-B14F-4D97-AF65-F5344CB8AC3E}">
        <p14:creationId xmlns:p14="http://schemas.microsoft.com/office/powerpoint/2010/main" val="34418301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14CE43A4-9641-4B32-8378-F412DB7E35C9}" vid="{AFDE6A3A-51AA-40C9-BF8F-4E3507464FB5}"/>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9BD2F7C0-F758-4990-BAC9-FB0BAC4BAB01}" vid="{41FB8DA3-6555-4A21-A181-BF3E4EA53B0C}"/>
    </a:ext>
  </a:extLst>
</a:theme>
</file>

<file path=ppt/theme/theme3.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4.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5.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luster Document" ma:contentTypeID="0x010100A35317DCC28344A7B82488658A034A5C0100F83B4838C21870438ACB844626024341" ma:contentTypeVersion="19" ma:contentTypeDescription="Create a new document." ma:contentTypeScope="" ma:versionID="fad5fe12174053315a32682e09584376">
  <xsd:schema xmlns:xsd="http://www.w3.org/2001/XMLSchema" xmlns:xs="http://www.w3.org/2001/XMLSchema" xmlns:p="http://schemas.microsoft.com/office/2006/metadata/properties" xmlns:ns2="2f6a910d-138e-42c1-8e8a-320c1b7cf3f7" xmlns:ns3="bf7e4b94-62c1-4de9-8939-5888f3af2073" xmlns:ns5="8d53fafa-b76b-4280-8ac2-093ee138e72c" targetNamespace="http://schemas.microsoft.com/office/2006/metadata/properties" ma:root="true" ma:fieldsID="f7ab663a4ad88f1fda048a5e578178a6" ns2:_="" ns3:_="" ns5:_="">
    <xsd:import namespace="2f6a910d-138e-42c1-8e8a-320c1b7cf3f7"/>
    <xsd:import namespace="bf7e4b94-62c1-4de9-8939-5888f3af2073"/>
    <xsd:import namespace="8d53fafa-b76b-4280-8ac2-093ee138e72c"/>
    <xsd:element name="properties">
      <xsd:complexType>
        <xsd:sequence>
          <xsd:element name="documentManagement">
            <xsd:complexType>
              <xsd:all>
                <xsd:element ref="ns2:TNOC_ClusterName" minOccurs="0"/>
                <xsd:element ref="ns2:TNOC_ClusterId" minOccurs="0"/>
                <xsd:element ref="ns3:h15fbb78f4cb41d290e72f301ea2865f" minOccurs="0"/>
                <xsd:element ref="ns3:TaxCatchAll" minOccurs="0"/>
                <xsd:element ref="ns3:TaxCatchAllLabel" minOccurs="0"/>
                <xsd:element ref="ns3:_dlc_DocIdPersistId" minOccurs="0"/>
                <xsd:element ref="ns3:n2a7a23bcc2241cb9261f9a914c7c1bb" minOccurs="0"/>
                <xsd:element ref="ns3:lca20d149a844688b6abf34073d5c21d" minOccurs="0"/>
                <xsd:element ref="ns3:_dlc_DocIdUrl" minOccurs="0"/>
                <xsd:element ref="ns3:bac4ab11065f4f6c809c820c57e320e5" minOccurs="0"/>
                <xsd:element ref="ns3:_dlc_DocId" minOccurs="0"/>
                <xsd:element ref="ns5:MediaServiceMetadata" minOccurs="0"/>
                <xsd:element ref="ns5: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lcf76f155ced4ddcb4097134ff3c332f" minOccurs="0"/>
                <xsd:element ref="ns5:MediaServiceOCR" minOccurs="0"/>
                <xsd:element ref="ns5: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6" nillable="true" ma:displayName="Cluster name" ma:internalName="TNOC_ClusterName">
      <xsd:simpleType>
        <xsd:restriction base="dms:Text">
          <xsd:maxLength value="255"/>
        </xsd:restriction>
      </xsd:simpleType>
    </xsd:element>
    <xsd:element name="TNOC_ClusterId" ma:index="7"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7e4b94-62c1-4de9-8939-5888f3af2073" elementFormDefault="qualified">
    <xsd:import namespace="http://schemas.microsoft.com/office/2006/documentManagement/types"/>
    <xsd:import namespace="http://schemas.microsoft.com/office/infopath/2007/PartnerControls"/>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28c07463-fbf5-4ccb-acef-d6f5af2c1b3c}" ma:internalName="TaxCatchAll" ma:showField="CatchAllData"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28c07463-fbf5-4ccb-acef-d6f5af2c1b3c}" ma:internalName="TaxCatchAllLabel" ma:readOnly="true" ma:showField="CatchAllDataLabel"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53fafa-b76b-4280-8ac2-093ee138e72c"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Image Tags" ma:readOnly="false" ma:fieldId="{5cf76f15-5ced-4ddc-b409-7134ff3c332f}" ma:taxonomyMulti="true" ma:sspId="7378aa68-586f-4892-bb77-0985b40f41a6" ma:termSetId="09814cd3-568e-fe90-9814-8d621ff8fb84" ma:anchorId="fba54fb3-c3e1-fe81-a776-ca4b69148c4d" ma:open="true" ma:isKeyword="false">
      <xsd:complexType>
        <xsd:sequence>
          <xsd:element ref="pc:Terms" minOccurs="0" maxOccurs="1"/>
        </xsd:sequence>
      </xsd:complexType>
    </xsd:element>
    <xsd:element name="MediaServiceOCR" ma:index="34" nillable="true" ma:displayName="Extracted Text" ma:internalName="MediaServiceOCR" ma:readOnly="true">
      <xsd:simpleType>
        <xsd:restriction base="dms:Note">
          <xsd:maxLength value="255"/>
        </xsd:restriction>
      </xsd:simpleType>
    </xsd:element>
    <xsd:element name="MediaServiceLocation" ma:index="3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1" ma:displayName="Author"/>
        <xsd:element ref="dcterms:created" minOccurs="0" maxOccurs="1"/>
        <xsd:element ref="dc:identifier" minOccurs="0" maxOccurs="1"/>
        <xsd:element name="contentType" minOccurs="0" maxOccurs="1" type="xsd:string" ma:index="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bf7e4b94-62c1-4de9-8939-5888f3af2073">
      <Value>5</Value>
      <Value>1</Value>
    </TaxCatchAll>
    <lcf76f155ced4ddcb4097134ff3c332f xmlns="8d53fafa-b76b-4280-8ac2-093ee138e72c">
      <Terms xmlns="http://schemas.microsoft.com/office/infopath/2007/PartnerControls"/>
    </lcf76f155ced4ddcb4097134ff3c332f>
    <TNOC_ClusterName xmlns="2f6a910d-138e-42c1-8e8a-320c1b7cf3f7" xsi:nil="true"/>
    <TNOC_ClusterId xmlns="2f6a910d-138e-42c1-8e8a-320c1b7cf3f7" xsi:nil="true"/>
    <n2a7a23bcc2241cb9261f9a914c7c1bb xmlns="bf7e4b94-62c1-4de9-8939-5888f3af2073">
      <Terms xmlns="http://schemas.microsoft.com/office/infopath/2007/PartnerControls">
        <TermInfo xmlns="http://schemas.microsoft.com/office/infopath/2007/PartnerControls">
          <TermName xmlns="http://schemas.microsoft.com/office/infopath/2007/PartnerControls">TNO Internal</TermName>
          <TermId xmlns="http://schemas.microsoft.com/office/infopath/2007/PartnerControls">1a23c89f-ef54-4907-86fd-8242403ff722</TermId>
        </TermInfo>
      </Terms>
    </n2a7a23bcc2241cb9261f9a914c7c1bb>
    <bac4ab11065f4f6c809c820c57e320e5 xmlns="bf7e4b94-62c1-4de9-8939-5888f3af2073">
      <Terms xmlns="http://schemas.microsoft.com/office/infopath/2007/PartnerControls"/>
    </bac4ab11065f4f6c809c820c57e320e5>
    <lca20d149a844688b6abf34073d5c21d xmlns="bf7e4b94-62c1-4de9-8939-5888f3af2073">
      <Terms xmlns="http://schemas.microsoft.com/office/infopath/2007/PartnerControls"/>
    </lca20d149a844688b6abf34073d5c21d>
    <h15fbb78f4cb41d290e72f301ea2865f xmlns="bf7e4b94-62c1-4de9-8939-5888f3af2073">
      <Terms xmlns="http://schemas.microsoft.com/office/infopath/2007/PartnerControls">
        <TermInfo xmlns="http://schemas.microsoft.com/office/infopath/2007/PartnerControls">
          <TermName xmlns="http://schemas.microsoft.com/office/infopath/2007/PartnerControls">Project</TermName>
          <TermId xmlns="http://schemas.microsoft.com/office/infopath/2007/PartnerControls">fa11c4c9-105f-402c-bb40-9a56b4989397</TermId>
        </TermInfo>
      </Terms>
    </h15fbb78f4cb41d290e72f301ea2865f>
    <_dlc_DocId xmlns="bf7e4b94-62c1-4de9-8939-5888f3af2073">SR4QCQNXEX3F-1495618640-2191</_dlc_DocId>
    <_dlc_DocIdUrl xmlns="bf7e4b94-62c1-4de9-8939-5888f3af2073">
      <Url>https://365tno.sharepoint.com/teams/P060.63803/_layouts/15/DocIdRedir.aspx?ID=SR4QCQNXEX3F-1495618640-2191</Url>
      <Description>SR4QCQNXEX3F-1495618640-2191</Description>
    </_dlc_DocIdUrl>
  </documentManagement>
</p:properties>
</file>

<file path=customXml/itemProps1.xml><?xml version="1.0" encoding="utf-8"?>
<ds:datastoreItem xmlns:ds="http://schemas.openxmlformats.org/officeDocument/2006/customXml" ds:itemID="{C1862AE8-067E-47F8-B532-27956B2C5E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6a910d-138e-42c1-8e8a-320c1b7cf3f7"/>
    <ds:schemaRef ds:uri="bf7e4b94-62c1-4de9-8939-5888f3af2073"/>
    <ds:schemaRef ds:uri="8d53fafa-b76b-4280-8ac2-093ee138e7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4C9142-6375-4A6A-AE19-1B2A5622CD67}">
  <ds:schemaRefs>
    <ds:schemaRef ds:uri="http://schemas.microsoft.com/sharepoint/events"/>
  </ds:schemaRefs>
</ds:datastoreItem>
</file>

<file path=customXml/itemProps3.xml><?xml version="1.0" encoding="utf-8"?>
<ds:datastoreItem xmlns:ds="http://schemas.openxmlformats.org/officeDocument/2006/customXml" ds:itemID="{E6BB3A82-0FBB-4390-BFA7-51817A5A595B}">
  <ds:schemaRefs>
    <ds:schemaRef ds:uri="http://schemas.microsoft.com/sharepoint/v3/contenttype/forms"/>
  </ds:schemaRefs>
</ds:datastoreItem>
</file>

<file path=customXml/itemProps4.xml><?xml version="1.0" encoding="utf-8"?>
<ds:datastoreItem xmlns:ds="http://schemas.openxmlformats.org/officeDocument/2006/customXml" ds:itemID="{5C45F51B-C86D-47B6-B235-2FE7FD50509D}">
  <ds:schemaRefs>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purl.org/dc/dcmitype/"/>
    <ds:schemaRef ds:uri="http://schemas.microsoft.com/office/infopath/2007/PartnerControls"/>
    <ds:schemaRef ds:uri="http://purl.org/dc/elements/1.1/"/>
    <ds:schemaRef ds:uri="8d53fafa-b76b-4280-8ac2-093ee138e72c"/>
    <ds:schemaRef ds:uri="bf7e4b94-62c1-4de9-8939-5888f3af2073"/>
    <ds:schemaRef ds:uri="2f6a910d-138e-42c1-8e8a-320c1b7cf3f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EUOSHA Research</Template>
  <TotalTime>1153</TotalTime>
  <Words>3130</Words>
  <Application>Microsoft Office PowerPoint</Application>
  <PresentationFormat>On-screen Show (16:9)</PresentationFormat>
  <Paragraphs>605</Paragraphs>
  <Slides>22</Slides>
  <Notes>22</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Aptos</vt:lpstr>
      <vt:lpstr>Arial</vt:lpstr>
      <vt:lpstr>Arial Narrow</vt:lpstr>
      <vt:lpstr>Calibri</vt:lpstr>
      <vt:lpstr>Courier New</vt:lpstr>
      <vt:lpstr>Symbol</vt:lpstr>
      <vt:lpstr>Times New Roman</vt:lpstr>
      <vt:lpstr>Wingdings</vt:lpstr>
      <vt:lpstr>EUOSHA Research - Wide</vt:lpstr>
      <vt:lpstr>EUOSHA Research - Wide</vt:lpstr>
      <vt:lpstr>EUOSHA Research - Wide</vt:lpstr>
      <vt:lpstr>EUOSHA Research - Wide</vt:lpstr>
      <vt:lpstr>EUOSHA Research - Wide</vt:lpstr>
      <vt:lpstr>Enquête over de blootstelling van werkenden aan risicofactoren voor kanker (WES) Beschrijving en belangrijkste bevindingen</vt:lpstr>
      <vt:lpstr>De enquête in het kort</vt:lpstr>
      <vt:lpstr>OccIDEAS – een applicatie om beroepsmatige blootstelling te beoordelen volgens drie stappen: De functiecategorie van de werkende bepalen. Een reeks gedetailleerde vragen stellen over taken die verband houden met de functiecategorie, inclusief preventiemaatregelen. Automatische beoordeling van de blootstelling aan geselecteerde risico’s voor elke respondent.</vt:lpstr>
      <vt:lpstr>Risicofactoren voor kanker die in WES aan bod komen</vt:lpstr>
      <vt:lpstr>WES-gegevens – drie soorten informatie</vt:lpstr>
      <vt:lpstr>De meest voorkomende blootstellingen in de afgelopen week</vt:lpstr>
      <vt:lpstr>Andere blootstellingen in de afgelopen werkweek</vt:lpstr>
      <vt:lpstr>Blootstelling aan de 24 risicofactoren voor kanker in de afgelopen week</vt:lpstr>
      <vt:lpstr>Meervoudige blootstellingen gedurende dezelfde werkweek</vt:lpstr>
      <vt:lpstr>Percentage blootgestelde gender gerelateerde werkenden</vt:lpstr>
      <vt:lpstr>Percentage blootgestelde werkenden per leeftijdscategorie</vt:lpstr>
      <vt:lpstr>Percentage blootgestelde werkenden per land</vt:lpstr>
      <vt:lpstr>Percentage blootgestelde werkenden per economische sector</vt:lpstr>
      <vt:lpstr>Percentage blootgestelde werkenden per functiecategorie (1/3)</vt:lpstr>
      <vt:lpstr>Percentage blootgestelde werkenden per functiecategorie (2/3)</vt:lpstr>
      <vt:lpstr>Percentage blootgestelde werkenden per functiecategorie (3/3)</vt:lpstr>
      <vt:lpstr>Blootstelling aan ultraviolette zonnestraling</vt:lpstr>
      <vt:lpstr>Beschermingsmaatregelen – blootstelling aan uv-zonnestraling</vt:lpstr>
      <vt:lpstr>Blootstelling aan respirabel kristallijn silica (RCS)</vt:lpstr>
      <vt:lpstr>Beschermingsmaatregelen – blootstelling aan RCS</vt:lpstr>
      <vt:lpstr>Welke bijdrage kan de enquête leveren?</vt:lpstr>
      <vt:lpstr>Credits</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 - description and key findings</dc:title>
  <dc:subject>Enquête over de blootstelling van werkenden aan risicofactoren voor kanker (WES)</dc:subject>
  <dc:creator>EU-OSHA</dc:creator>
  <cp:keywords>enquête; blootstelling; risicofactor voor kanker</cp:keywords>
  <cp:lastModifiedBy>Estelle VIARD</cp:lastModifiedBy>
  <cp:revision>67</cp:revision>
  <dcterms:created xsi:type="dcterms:W3CDTF">2024-11-20T16:45:59Z</dcterms:created>
  <dcterms:modified xsi:type="dcterms:W3CDTF">2025-04-28T10:27:41Z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0x010100A35317DCC28344A7B82488658A034A5C0100F83B4838C21870438ACB844626024341</vt:lpwstr>
  </property>
  <property fmtid="{D5CDD505-2E9C-101B-9397-08002B2CF9AE}" pid="3" name="MediaServiceImageTags">
    <vt:lpwstr/>
  </property>
  <property fmtid="{D5CDD505-2E9C-101B-9397-08002B2CF9AE}" pid="4" name="TNOC_DocumentType">
    <vt:lpwstr/>
  </property>
  <property fmtid="{D5CDD505-2E9C-101B-9397-08002B2CF9AE}" pid="5" name="_dlc_DocIdItemGuid">
    <vt:lpwstr>7ff1b578-7e28-4bdb-bcae-f8f30ff4bc7a</vt:lpwstr>
  </property>
  <property fmtid="{D5CDD505-2E9C-101B-9397-08002B2CF9AE}" pid="6" name="TNOC_DocumentCategory">
    <vt:lpwstr/>
  </property>
  <property fmtid="{D5CDD505-2E9C-101B-9397-08002B2CF9AE}" pid="7" name="TNOC_ClusterType">
    <vt:lpwstr>1;#Project|fa11c4c9-105f-402c-bb40-9a56b4989397</vt:lpwstr>
  </property>
  <property fmtid="{D5CDD505-2E9C-101B-9397-08002B2CF9AE}" pid="8" name="TNOC_DocumentClassification">
    <vt:lpwstr>5;#TNO Internal|1a23c89f-ef54-4907-86fd-8242403ff722</vt:lpwstr>
  </property>
</Properties>
</file>