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4"/>
    <p:sldMasterId id="2147483834" r:id="rId5"/>
    <p:sldMasterId id="2147483824" r:id="rId6"/>
    <p:sldMasterId id="2147483839" r:id="rId7"/>
    <p:sldMasterId id="2147483842" r:id="rId8"/>
  </p:sldMasterIdLst>
  <p:notesMasterIdLst>
    <p:notesMasterId r:id="rId31"/>
  </p:notesMasterIdLst>
  <p:handoutMasterIdLst>
    <p:handoutMasterId r:id="rId32"/>
  </p:handoutMasterIdLst>
  <p:sldIdLst>
    <p:sldId id="256" r:id="rId9"/>
    <p:sldId id="268" r:id="rId10"/>
    <p:sldId id="269" r:id="rId11"/>
    <p:sldId id="270" r:id="rId12"/>
    <p:sldId id="279" r:id="rId13"/>
    <p:sldId id="271" r:id="rId14"/>
    <p:sldId id="272" r:id="rId15"/>
    <p:sldId id="273" r:id="rId16"/>
    <p:sldId id="274" r:id="rId17"/>
    <p:sldId id="258" r:id="rId18"/>
    <p:sldId id="288" r:id="rId19"/>
    <p:sldId id="281" r:id="rId20"/>
    <p:sldId id="282" r:id="rId21"/>
    <p:sldId id="283" r:id="rId22"/>
    <p:sldId id="286" r:id="rId23"/>
    <p:sldId id="287" r:id="rId24"/>
    <p:sldId id="277" r:id="rId25"/>
    <p:sldId id="278" r:id="rId26"/>
    <p:sldId id="284" r:id="rId27"/>
    <p:sldId id="285" r:id="rId28"/>
    <p:sldId id="275" r:id="rId29"/>
    <p:sldId id="276" r:id="rId3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ím dia" id="{DA6FCF36-DB55-428C-B6E4-C8A70BFECD9B}">
          <p14:sldIdLst>
            <p14:sldId id="256"/>
          </p14:sldIdLst>
        </p14:section>
        <p14:section name="A felmérés rövid leírása" id="{75A2CAD6-67AD-4CEE-BA56-49712873392D}">
          <p14:sldIdLst>
            <p14:sldId id="268"/>
            <p14:sldId id="269"/>
            <p14:sldId id="270"/>
            <p14:sldId id="279"/>
          </p14:sldIdLst>
        </p14:section>
        <p14:section name="Néhány kulcsfontosságú megállapítás" id="{D5977EAC-BA37-4648-89CF-263C8CA8060D}">
          <p14:sldIdLst>
            <p14:sldId id="271"/>
            <p14:sldId id="272"/>
            <p14:sldId id="273"/>
            <p14:sldId id="274"/>
            <p14:sldId id="258"/>
            <p14:sldId id="288"/>
            <p14:sldId id="281"/>
            <p14:sldId id="282"/>
            <p14:sldId id="283"/>
            <p14:sldId id="286"/>
            <p14:sldId id="287"/>
            <p14:sldId id="277"/>
            <p14:sldId id="278"/>
            <p14:sldId id="284"/>
            <p14:sldId id="285"/>
          </p14:sldIdLst>
        </p14:section>
        <p14:section name="A felmérés hozzájárulása" id="{7B753E1C-54F4-485A-A62F-A3A321253646}">
          <p14:sldIdLst>
            <p14:sldId id="275"/>
          </p14:sldIdLst>
        </p14:section>
        <p14:section name="Forrás" id="{089ECAA6-DC05-4F9B-AA43-E794D7762217}">
          <p14:sldIdLst>
            <p14:sldId id="2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7A7783-83E6-5AF5-C374-ABC101373D56}" name="Rory HARRINGTON" initials="RH" userId="S::harrington@osha.europa.eu::d569cd07-5a89-4f8f-87e5-9cb6b4be315e" providerId="AD"/>
  <p188:author id="{7350108B-A748-5AED-CBDF-A532496B1875}" name="Nadia VILAHUR" initials="NV" userId="S::vilahur@osha.europa.eu::c1b11ef1-eabd-4fff-b70c-c9a43e4c1ef8" providerId="AD"/>
  <p188:author id="{353723B9-5177-217B-3C28-39E47B0A6CBB}" name="Xabier IRASTORZA" initials="XI" userId="S::irastorza@osha.europa.eu::64581043-0137-444f-99a5-73d0c4540bb5" providerId="AD"/>
  <p188:author id="{771B27EA-32F6-4F75-5FFD-217A80E11922}" name="Marine CAVET" initials="MC" userId="S::cavet@osha.europa.eu::f107ee0e-2040-494b-beb7-e052925a979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254" autoAdjust="0"/>
  </p:normalViewPr>
  <p:slideViewPr>
    <p:cSldViewPr snapToGrid="0">
      <p:cViewPr varScale="1">
        <p:scale>
          <a:sx n="121" d="100"/>
          <a:sy n="121" d="100"/>
        </p:scale>
        <p:origin x="131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handoutMaster" Target="handoutMasters/handoutMaster1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97149385245339"/>
          <c:y val="1.1836314105582739E-2"/>
          <c:w val="0.7021417890426368"/>
          <c:h val="0.8228557065771052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Valószínű magas szintű expozíció</c:v>
                </c:pt>
              </c:strCache>
            </c:strRef>
          </c:tx>
          <c:spPr>
            <a:solidFill>
              <a:srgbClr val="00696C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Sheet1!$A$2:$A$9</c:f>
              <c:strCache>
                <c:ptCount val="8"/>
                <c:pt idx="0">
                  <c:v>Fapor</c:v>
                </c:pt>
                <c:pt idx="1">
                  <c:v>Ólom és szervetlen vegyületei</c:v>
                </c:pt>
                <c:pt idx="2">
                  <c:v>Hexavalens króm</c:v>
                </c:pt>
                <c:pt idx="3">
                  <c:v>Formaldehid</c:v>
                </c:pt>
                <c:pt idx="4">
                  <c:v>Respirábilis kristályos kvarc</c:v>
                </c:pt>
                <c:pt idx="5">
                  <c:v>Benzol</c:v>
                </c:pt>
                <c:pt idx="6">
                  <c:v>Dízelmotor-kipufogógáz</c:v>
                </c:pt>
                <c:pt idx="7">
                  <c:v>Napsugárzásból eredő UV-sugárzás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1.5800000000000002E-2</c:v>
                </c:pt>
                <c:pt idx="1">
                  <c:v>6.0000000000000001E-3</c:v>
                </c:pt>
                <c:pt idx="2">
                  <c:v>8.5000000000000006E-3</c:v>
                </c:pt>
                <c:pt idx="3">
                  <c:v>1.2828866486353578E-2</c:v>
                </c:pt>
                <c:pt idx="4">
                  <c:v>3.256823211212196E-2</c:v>
                </c:pt>
                <c:pt idx="5">
                  <c:v>1.4E-2</c:v>
                </c:pt>
                <c:pt idx="6">
                  <c:v>2.0871649864765182E-2</c:v>
                </c:pt>
                <c:pt idx="7">
                  <c:v>1.5515121711335137E-3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DC-4986-8CEB-E726ABB5CF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Valószínű alacsony vagy közepes szintű expozíció</c:v>
                </c:pt>
              </c:strCache>
            </c:strRef>
          </c:tx>
          <c:spPr>
            <a:pattFill prst="pct80">
              <a:fgClr>
                <a:srgbClr val="FFC0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4475587555018072E-2"/>
                  <c:y val="3.2067152151567034E-3"/>
                </c:manualLayout>
              </c:layout>
              <c:tx>
                <c:rich>
                  <a:bodyPr/>
                  <a:lstStyle/>
                  <a:p>
                    <a:fld id="{4EA7997D-B8E5-46B2-AAEF-E6ADE23C2809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BEDD-40CD-B67D-5077B767326E}"/>
                </c:ext>
              </c:extLst>
            </c:dLbl>
            <c:dLbl>
              <c:idx val="1"/>
              <c:layout>
                <c:manualLayout>
                  <c:x val="7.694416892788683E-2"/>
                  <c:y val="-1.1757819961568384E-16"/>
                </c:manualLayout>
              </c:layout>
              <c:tx>
                <c:rich>
                  <a:bodyPr/>
                  <a:lstStyle/>
                  <a:p>
                    <a:fld id="{9C01B458-DA6B-429D-A311-8BA61EAB84CF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BEDD-40CD-B67D-5077B767326E}"/>
                </c:ext>
              </c:extLst>
            </c:dLbl>
            <c:dLbl>
              <c:idx val="2"/>
              <c:layout>
                <c:manualLayout>
                  <c:x val="8.9688376437575948E-2"/>
                  <c:y val="-1.1757819961568384E-16"/>
                </c:manualLayout>
              </c:layout>
              <c:tx>
                <c:rich>
                  <a:bodyPr/>
                  <a:lstStyle/>
                  <a:p>
                    <a:fld id="{0329F876-17C8-4FD2-B9C5-6864E5C8E8F4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BEDD-40CD-B67D-5077B767326E}"/>
                </c:ext>
              </c:extLst>
            </c:dLbl>
            <c:dLbl>
              <c:idx val="3"/>
              <c:layout>
                <c:manualLayout>
                  <c:x val="0.10040723630723558"/>
                  <c:y val="0"/>
                </c:manualLayout>
              </c:layout>
              <c:tx>
                <c:rich>
                  <a:bodyPr/>
                  <a:lstStyle/>
                  <a:p>
                    <a:fld id="{1ED7847B-0A8B-450A-B13E-025932FC7662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BEDD-40CD-B67D-5077B767326E}"/>
                </c:ext>
              </c:extLst>
            </c:dLbl>
            <c:dLbl>
              <c:idx val="4"/>
              <c:layout>
                <c:manualLayout>
                  <c:x val="0.10155654853867813"/>
                  <c:y val="-3.2067152151567624E-3"/>
                </c:manualLayout>
              </c:layout>
              <c:tx>
                <c:rich>
                  <a:bodyPr/>
                  <a:lstStyle/>
                  <a:p>
                    <a:fld id="{724EA7F0-8B0B-440C-A458-6551DC4CA7E1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BEDD-40CD-B67D-5077B767326E}"/>
                </c:ext>
              </c:extLst>
            </c:dLbl>
            <c:dLbl>
              <c:idx val="5"/>
              <c:layout>
                <c:manualLayout>
                  <c:x val="0.19683337690967118"/>
                  <c:y val="0"/>
                </c:manualLayout>
              </c:layout>
              <c:tx>
                <c:rich>
                  <a:bodyPr/>
                  <a:lstStyle/>
                  <a:p>
                    <a:fld id="{3625A8CD-79A1-40F0-AE19-D85AA84F3C0E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BEDD-40CD-B67D-5077B767326E}"/>
                </c:ext>
              </c:extLst>
            </c:dLbl>
            <c:dLbl>
              <c:idx val="6"/>
              <c:layout>
                <c:manualLayout>
                  <c:x val="0.28467802120265701"/>
                  <c:y val="3.2067152151567034E-3"/>
                </c:manualLayout>
              </c:layout>
              <c:tx>
                <c:rich>
                  <a:bodyPr/>
                  <a:lstStyle/>
                  <a:p>
                    <a:fld id="{97CBBF09-D61F-4C7C-806C-4F6D6DC5F525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EDD-40CD-B67D-5077B767326E}"/>
                </c:ext>
              </c:extLst>
            </c:dLbl>
            <c:dLbl>
              <c:idx val="7"/>
              <c:layout>
                <c:manualLayout>
                  <c:x val="0.31969632523435032"/>
                  <c:y val="0"/>
                </c:manualLayout>
              </c:layout>
              <c:tx>
                <c:rich>
                  <a:bodyPr/>
                  <a:lstStyle/>
                  <a:p>
                    <a:fld id="{0CD5D126-9705-4F36-B673-BE8F0C2C3642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BEDD-40CD-B67D-5077B767326E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Fapor</c:v>
                </c:pt>
                <c:pt idx="1">
                  <c:v>Ólom és szervetlen vegyületei</c:v>
                </c:pt>
                <c:pt idx="2">
                  <c:v>Hexavalens króm</c:v>
                </c:pt>
                <c:pt idx="3">
                  <c:v>Formaldehid</c:v>
                </c:pt>
                <c:pt idx="4">
                  <c:v>Respirábilis kristályos kvarc</c:v>
                </c:pt>
                <c:pt idx="5">
                  <c:v>Benzol</c:v>
                </c:pt>
                <c:pt idx="6">
                  <c:v>Dízelmotor-kipufogógáz</c:v>
                </c:pt>
                <c:pt idx="7">
                  <c:v>Napsugárzásból eredő UV-sugárzás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8"/>
                <c:pt idx="0">
                  <c:v>1.5800000000000002E-2</c:v>
                </c:pt>
                <c:pt idx="1">
                  <c:v>3.1800000000000002E-2</c:v>
                </c:pt>
                <c:pt idx="2">
                  <c:v>3.85E-2</c:v>
                </c:pt>
                <c:pt idx="3">
                  <c:v>5.0883534136546185E-2</c:v>
                </c:pt>
                <c:pt idx="4">
                  <c:v>5.1701909679534468E-2</c:v>
                </c:pt>
                <c:pt idx="5">
                  <c:v>0.114</c:v>
                </c:pt>
                <c:pt idx="6">
                  <c:v>0.17774239816408488</c:v>
                </c:pt>
                <c:pt idx="7">
                  <c:v>0.20624211130235229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Sheet1!$D$2:$D$9</c15:f>
                <c15:dlblRangeCache>
                  <c:ptCount val="8"/>
                  <c:pt idx="0">
                    <c:v>3.2%</c:v>
                  </c:pt>
                  <c:pt idx="1">
                    <c:v>3.8%</c:v>
                  </c:pt>
                  <c:pt idx="2">
                    <c:v>4.7%</c:v>
                  </c:pt>
                  <c:pt idx="3">
                    <c:v>6.4%</c:v>
                  </c:pt>
                  <c:pt idx="4">
                    <c:v>8.4%</c:v>
                  </c:pt>
                  <c:pt idx="5">
                    <c:v>12.8%</c:v>
                  </c:pt>
                  <c:pt idx="6">
                    <c:v>19.9%</c:v>
                  </c:pt>
                  <c:pt idx="7">
                    <c:v>20.8%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1CDC-4986-8CEB-E726ABB5CF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1696143439"/>
        <c:axId val="1696130127"/>
      </c:barChart>
      <c:catAx>
        <c:axId val="16961434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96130127"/>
        <c:crosses val="autoZero"/>
        <c:auto val="1"/>
        <c:lblAlgn val="ctr"/>
        <c:lblOffset val="100"/>
        <c:noMultiLvlLbl val="0"/>
      </c:catAx>
      <c:valAx>
        <c:axId val="1696130127"/>
        <c:scaling>
          <c:orientation val="minMax"/>
          <c:max val="0.2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100" dirty="0"/>
                  <a:t>A </a:t>
                </a:r>
                <a:r>
                  <a:rPr lang="hu-HU" sz="1100" dirty="0"/>
                  <a:t>dolgozók</a:t>
                </a:r>
                <a:r>
                  <a:rPr lang="en-GB" sz="1100" dirty="0"/>
                  <a:t> %-a</a:t>
                </a:r>
              </a:p>
            </c:rich>
          </c:tx>
          <c:layout>
            <c:manualLayout>
              <c:xMode val="edge"/>
              <c:yMode val="edge"/>
              <c:x val="0.89955310506686237"/>
              <c:y val="0.905539259662880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u-HU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96143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285056747948053E-3"/>
          <c:y val="0.92544816370104432"/>
          <c:w val="0.77758195054516821"/>
          <c:h val="6.16855858656073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431031088817065"/>
          <c:y val="1.1836419660252515E-2"/>
          <c:w val="0.69213520859977606"/>
          <c:h val="0.8228557065771052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Valószínű magas szintű expozíció</c:v>
                </c:pt>
              </c:strCache>
            </c:strRef>
          </c:tx>
          <c:spPr>
            <a:solidFill>
              <a:srgbClr val="00696C"/>
            </a:solidFill>
            <a:ln>
              <a:noFill/>
            </a:ln>
            <a:effectLst/>
          </c:spPr>
          <c:invertIfNegative val="0"/>
          <c:cat>
            <c:strRef>
              <c:f>Sheet1!$A$2:$A$17</c:f>
              <c:strCache>
                <c:ptCount val="16"/>
                <c:pt idx="0">
                  <c:v>Epiklórhidrin</c:v>
                </c:pt>
                <c:pt idx="1">
                  <c:v>Dietil/dimetil-szulfát</c:v>
                </c:pt>
                <c:pt idx="2">
                  <c:v>Orto-toluidin</c:v>
                </c:pt>
                <c:pt idx="3">
                  <c:v>Arzén</c:v>
                </c:pt>
                <c:pt idx="4">
                  <c:v>Akrilamid</c:v>
                </c:pt>
                <c:pt idx="5">
                  <c:v>Bőrpor</c:v>
                </c:pt>
                <c:pt idx="6">
                  <c:v>Triklór-etilén</c:v>
                </c:pt>
                <c:pt idx="7">
                  <c:v>Kobalt</c:v>
                </c:pt>
                <c:pt idx="8">
                  <c:v>1,3-butadién</c:v>
                </c:pt>
                <c:pt idx="9">
                  <c:v>Kadmium</c:v>
                </c:pt>
                <c:pt idx="10">
                  <c:v>Azbeszt</c:v>
                </c:pt>
                <c:pt idx="11">
                  <c:v>Etilén-oxid</c:v>
                </c:pt>
                <c:pt idx="12">
                  <c:v>Ásványolajok (köd formájában)</c:v>
                </c:pt>
                <c:pt idx="13">
                  <c:v>Nikkel</c:v>
                </c:pt>
                <c:pt idx="14">
                  <c:v>Ionizáló sugárzás</c:v>
                </c:pt>
                <c:pt idx="15">
                  <c:v>Mesterséges UV-sugárzás</c:v>
                </c:pt>
              </c:strCache>
            </c:strRef>
          </c:cat>
          <c:val>
            <c:numRef>
              <c:f>Sheet1!$B$2:$B$17</c:f>
              <c:numCache>
                <c:formatCode>0.00%</c:formatCode>
                <c:ptCount val="16"/>
                <c:pt idx="0">
                  <c:v>1.1154823375133186E-3</c:v>
                </c:pt>
                <c:pt idx="1">
                  <c:v>7.4092287517416597E-4</c:v>
                </c:pt>
                <c:pt idx="2">
                  <c:v>2.5940496680599949E-4</c:v>
                </c:pt>
                <c:pt idx="3">
                  <c:v>5.2905499549217279E-4</c:v>
                </c:pt>
                <c:pt idx="4">
                  <c:v>7.5567576428161632E-4</c:v>
                </c:pt>
                <c:pt idx="5">
                  <c:v>2.6256044586509299E-3</c:v>
                </c:pt>
                <c:pt idx="6">
                  <c:v>2.7407589541840831E-3</c:v>
                </c:pt>
                <c:pt idx="7">
                  <c:v>1.9416441275305304E-3</c:v>
                </c:pt>
                <c:pt idx="8">
                  <c:v>1.7371526924022621E-3</c:v>
                </c:pt>
                <c:pt idx="9">
                  <c:v>3.1616260962216212E-3</c:v>
                </c:pt>
                <c:pt idx="10">
                  <c:v>1.4437341201540856E-3</c:v>
                </c:pt>
                <c:pt idx="11">
                  <c:v>5.8200147528891079E-3</c:v>
                </c:pt>
                <c:pt idx="12">
                  <c:v>1.062617818211622E-3</c:v>
                </c:pt>
                <c:pt idx="13">
                  <c:v>5.2839931153184161E-3</c:v>
                </c:pt>
                <c:pt idx="14">
                  <c:v>3.4247192853044828E-3</c:v>
                </c:pt>
                <c:pt idx="15">
                  <c:v>5.1975247930497502E-3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DC-4986-8CEB-E726ABB5CF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Valószínű alacsony vagy közepes szintű expozíció</c:v>
                </c:pt>
              </c:strCache>
            </c:strRef>
          </c:tx>
          <c:spPr>
            <a:pattFill prst="pct90">
              <a:fgClr>
                <a:srgbClr val="F6A4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Sheet1!$A$2:$A$17</c:f>
              <c:strCache>
                <c:ptCount val="16"/>
                <c:pt idx="0">
                  <c:v>Epiklórhidrin</c:v>
                </c:pt>
                <c:pt idx="1">
                  <c:v>Dietil/dimetil-szulfát</c:v>
                </c:pt>
                <c:pt idx="2">
                  <c:v>Orto-toluidin</c:v>
                </c:pt>
                <c:pt idx="3">
                  <c:v>Arzén</c:v>
                </c:pt>
                <c:pt idx="4">
                  <c:v>Akrilamid</c:v>
                </c:pt>
                <c:pt idx="5">
                  <c:v>Bőrpor</c:v>
                </c:pt>
                <c:pt idx="6">
                  <c:v>Triklór-etilén</c:v>
                </c:pt>
                <c:pt idx="7">
                  <c:v>Kobalt</c:v>
                </c:pt>
                <c:pt idx="8">
                  <c:v>1,3-butadién</c:v>
                </c:pt>
                <c:pt idx="9">
                  <c:v>Kadmium</c:v>
                </c:pt>
                <c:pt idx="10">
                  <c:v>Azbeszt</c:v>
                </c:pt>
                <c:pt idx="11">
                  <c:v>Etilén-oxid</c:v>
                </c:pt>
                <c:pt idx="12">
                  <c:v>Ásványolajok (köd formájában)</c:v>
                </c:pt>
                <c:pt idx="13">
                  <c:v>Nikkel</c:v>
                </c:pt>
                <c:pt idx="14">
                  <c:v>Ionizáló sugárzás</c:v>
                </c:pt>
                <c:pt idx="15">
                  <c:v>Mesterséges UV-sugárzás</c:v>
                </c:pt>
              </c:strCache>
            </c:strRef>
          </c:cat>
          <c:val>
            <c:numRef>
              <c:f>Sheet1!$C$2:$C$17</c:f>
              <c:numCache>
                <c:formatCode>0.00%</c:formatCode>
                <c:ptCount val="16"/>
                <c:pt idx="0">
                  <c:v>2.4567658388656667E-3</c:v>
                </c:pt>
                <c:pt idx="1">
                  <c:v>3.073518564052127E-3</c:v>
                </c:pt>
                <c:pt idx="2">
                  <c:v>4.2209654946315876E-3</c:v>
                </c:pt>
                <c:pt idx="3">
                  <c:v>4.9057454307024021E-3</c:v>
                </c:pt>
                <c:pt idx="4">
                  <c:v>6.5285632325219247E-3</c:v>
                </c:pt>
                <c:pt idx="5">
                  <c:v>4.6836324891402353E-3</c:v>
                </c:pt>
                <c:pt idx="6">
                  <c:v>6.8064093107122366E-3</c:v>
                </c:pt>
                <c:pt idx="7">
                  <c:v>8.2571100729448409E-3</c:v>
                </c:pt>
                <c:pt idx="8">
                  <c:v>1.1670354888943531E-2</c:v>
                </c:pt>
                <c:pt idx="9">
                  <c:v>1.3133349725432342E-2</c:v>
                </c:pt>
                <c:pt idx="10">
                  <c:v>1.5123760347512498E-2</c:v>
                </c:pt>
                <c:pt idx="11">
                  <c:v>1.1842881731005655E-2</c:v>
                </c:pt>
                <c:pt idx="12">
                  <c:v>1.8661175313498892E-2</c:v>
                </c:pt>
                <c:pt idx="13">
                  <c:v>1.7875174166051964E-2</c:v>
                </c:pt>
                <c:pt idx="14">
                  <c:v>2.1378165724120976E-2</c:v>
                </c:pt>
                <c:pt idx="15">
                  <c:v>2.3971805589705759E-2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DC-4986-8CEB-E726ABB5CF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1696143439"/>
        <c:axId val="1696130127"/>
      </c:barChart>
      <c:catAx>
        <c:axId val="16961434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96130127"/>
        <c:crosses val="autoZero"/>
        <c:auto val="1"/>
        <c:lblAlgn val="ctr"/>
        <c:lblOffset val="100"/>
        <c:noMultiLvlLbl val="0"/>
      </c:catAx>
      <c:valAx>
        <c:axId val="1696130127"/>
        <c:scaling>
          <c:orientation val="minMax"/>
          <c:max val="0.2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050" dirty="0"/>
                  <a:t>A </a:t>
                </a:r>
                <a:r>
                  <a:rPr lang="hu-HU" sz="1050" dirty="0"/>
                  <a:t>dolgozók</a:t>
                </a:r>
                <a:r>
                  <a:rPr lang="en-GB" sz="1050" dirty="0"/>
                  <a:t> %-a</a:t>
                </a:r>
              </a:p>
            </c:rich>
          </c:tx>
          <c:layout>
            <c:manualLayout>
              <c:xMode val="edge"/>
              <c:yMode val="edge"/>
              <c:x val="0.89955310506686237"/>
              <c:y val="0.905539259662880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u-HU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96143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1903473327073082"/>
          <c:w val="0.77257866032373779"/>
          <c:h val="6.16855858656073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50825960005087"/>
          <c:y val="3.723010233476913E-2"/>
          <c:w val="0.87477328520027475"/>
          <c:h val="0.785423468407912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B972-4705-815D-3E2617E7BE8F}"/>
              </c:ext>
            </c:extLst>
          </c:dPt>
          <c:dPt>
            <c:idx val="1"/>
            <c:invertIfNegative val="0"/>
            <c:bubble3D val="0"/>
            <c:spPr>
              <a:pattFill prst="pct90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972-4705-815D-3E2617E7BE8F}"/>
              </c:ext>
            </c:extLst>
          </c:dPt>
          <c:dLbls>
            <c:spPr>
              <a:solidFill>
                <a:srgbClr val="FFFFFF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lang="en-GB" sz="1197" b="0" i="0" u="none" strike="noStrike" kern="1200" baseline="0" noProof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több mint 5</c:v>
                </c:pt>
              </c:strCache>
            </c:strRef>
          </c:cat>
          <c:val>
            <c:numRef>
              <c:f>Sheet1!$B$2:$B$8</c:f>
              <c:numCache>
                <c:formatCode>0.0%</c:formatCode>
                <c:ptCount val="7"/>
                <c:pt idx="0">
                  <c:v>0.52600000000000002</c:v>
                </c:pt>
                <c:pt idx="1">
                  <c:v>0.21229755790664934</c:v>
                </c:pt>
                <c:pt idx="2">
                  <c:v>0.12720179863212597</c:v>
                </c:pt>
                <c:pt idx="3">
                  <c:v>6.9425443679472357E-2</c:v>
                </c:pt>
                <c:pt idx="4">
                  <c:v>3.0854230222776849E-2</c:v>
                </c:pt>
                <c:pt idx="5">
                  <c:v>1.5084510443603448E-2</c:v>
                </c:pt>
                <c:pt idx="6">
                  <c:v>1.8813153851348512E-2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72-4705-815D-3E2617E7BE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6182959"/>
        <c:axId val="1696202095"/>
      </c:barChart>
      <c:catAx>
        <c:axId val="169618295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GB" sz="12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dirty="0" err="1"/>
                  <a:t>Azon</a:t>
                </a:r>
                <a:r>
                  <a:rPr lang="en-GB" sz="1200" dirty="0"/>
                  <a:t> </a:t>
                </a:r>
                <a:r>
                  <a:rPr lang="en-GB" sz="1200" dirty="0" err="1"/>
                  <a:t>rák</a:t>
                </a:r>
                <a:r>
                  <a:rPr lang="hu-HU" sz="1200" dirty="0"/>
                  <a:t>keltő </a:t>
                </a:r>
                <a:r>
                  <a:rPr lang="en-GB" sz="1200" dirty="0" err="1"/>
                  <a:t>kockázati</a:t>
                </a:r>
                <a:r>
                  <a:rPr lang="en-GB" sz="1200" dirty="0"/>
                  <a:t> </a:t>
                </a:r>
                <a:r>
                  <a:rPr lang="en-GB" sz="1200" dirty="0" err="1"/>
                  <a:t>tényezők</a:t>
                </a:r>
                <a:r>
                  <a:rPr lang="en-GB" sz="1200" dirty="0"/>
                  <a:t> </a:t>
                </a:r>
                <a:r>
                  <a:rPr lang="en-GB" sz="1200" dirty="0" err="1"/>
                  <a:t>száma</a:t>
                </a:r>
                <a:r>
                  <a:rPr lang="en-GB" sz="1200" dirty="0"/>
                  <a:t>, </a:t>
                </a:r>
                <a:r>
                  <a:rPr lang="en-GB" sz="1200" dirty="0" err="1"/>
                  <a:t>amelyeknek</a:t>
                </a:r>
                <a:r>
                  <a:rPr lang="en-GB" sz="1200" dirty="0"/>
                  <a:t> a </a:t>
                </a:r>
                <a:r>
                  <a:rPr lang="hu-HU" sz="1200" dirty="0"/>
                  <a:t>dolgozó</a:t>
                </a:r>
                <a:r>
                  <a:rPr lang="en-GB" sz="1200" dirty="0"/>
                  <a:t> ki van </a:t>
                </a:r>
                <a:r>
                  <a:rPr lang="en-GB" sz="1200" dirty="0" err="1"/>
                  <a:t>téve</a:t>
                </a:r>
                <a:r>
                  <a:rPr lang="en-GB" sz="1200" dirty="0"/>
                  <a:t> (a 24-ből)</a:t>
                </a:r>
              </a:p>
            </c:rich>
          </c:tx>
          <c:layout>
            <c:manualLayout>
              <c:xMode val="edge"/>
              <c:yMode val="edge"/>
              <c:x val="0.25341325297285033"/>
              <c:y val="0.9100869708359624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GB" sz="1200" b="0" i="0" u="none" strike="noStrike" kern="1200" baseline="0" noProof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u-H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1197" b="0" i="0" u="none" strike="noStrike" kern="120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96202095"/>
        <c:crosses val="autoZero"/>
        <c:auto val="1"/>
        <c:lblAlgn val="ctr"/>
        <c:lblOffset val="100"/>
        <c:noMultiLvlLbl val="0"/>
      </c:catAx>
      <c:valAx>
        <c:axId val="1696202095"/>
        <c:scaling>
          <c:orientation val="minMax"/>
          <c:max val="0.5500000000000000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GB" sz="12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noProof="0" dirty="0"/>
                  <a:t>A </a:t>
                </a:r>
                <a:r>
                  <a:rPr lang="hu-HU" sz="1200" noProof="0" dirty="0"/>
                  <a:t>dolgozók</a:t>
                </a:r>
                <a:r>
                  <a:rPr lang="en-GB" sz="1200" noProof="0" dirty="0"/>
                  <a:t> %-a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GB" sz="1200" b="0" i="0" u="none" strike="noStrike" kern="1200" baseline="0" noProof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u-HU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1197" b="0" i="0" u="none" strike="noStrike" kern="120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96182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">
      <a:noFill/>
    </a:ln>
    <a:effectLst/>
  </c:spPr>
  <c:txPr>
    <a:bodyPr/>
    <a:lstStyle/>
    <a:p>
      <a:pPr>
        <a:defRPr lang="en-GB" noProof="0"/>
      </a:pPr>
      <a:endParaRPr lang="hu-H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0.44328250848692874"/>
          <c:y val="2.5738614112975532E-2"/>
          <c:w val="0.49082599721201048"/>
          <c:h val="0.8525139812091687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Formaldehid és benzol</c:v>
                </c:pt>
                <c:pt idx="1">
                  <c:v>RCS, dízelmotor-kipufogógáz és nap UV-sugárzás</c:v>
                </c:pt>
                <c:pt idx="2">
                  <c:v>RCS és dízelmotor-kipufogógáz kibocsátások</c:v>
                </c:pt>
                <c:pt idx="3">
                  <c:v>Dízelmotor-kipufogógáz, benzol és nap UV-sugárzás</c:v>
                </c:pt>
                <c:pt idx="4">
                  <c:v>RCS és nap UV-sugárzás</c:v>
                </c:pt>
                <c:pt idx="5">
                  <c:v>Benzol és nap UV-sugárzás</c:v>
                </c:pt>
                <c:pt idx="6">
                  <c:v>Benzol és dízelmotor-kipufogógáz kibocsátások</c:v>
                </c:pt>
                <c:pt idx="7">
                  <c:v>Dízelmotor-kipufogógáz és nap UV-sugárzás</c:v>
                </c:pt>
              </c:strCache>
            </c:strRef>
          </c:cat>
          <c:val>
            <c:numRef>
              <c:f>Sheet1!$B$2:$B$9</c:f>
              <c:numCache>
                <c:formatCode>0.0%</c:formatCode>
                <c:ptCount val="8"/>
                <c:pt idx="0">
                  <c:v>2.46E-2</c:v>
                </c:pt>
                <c:pt idx="1">
                  <c:v>2.5499999999999998E-2</c:v>
                </c:pt>
                <c:pt idx="2">
                  <c:v>3.7400000000000003E-2</c:v>
                </c:pt>
                <c:pt idx="3">
                  <c:v>3.9899999999999998E-2</c:v>
                </c:pt>
                <c:pt idx="4">
                  <c:v>4.1200000000000001E-2</c:v>
                </c:pt>
                <c:pt idx="5">
                  <c:v>5.8000000000000003E-2</c:v>
                </c:pt>
                <c:pt idx="6">
                  <c:v>5.8500000000000003E-2</c:v>
                </c:pt>
                <c:pt idx="7">
                  <c:v>0.1099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4F-4140-A364-343F4498FE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6154255"/>
        <c:axId val="1696168399"/>
      </c:barChart>
      <c:catAx>
        <c:axId val="16961542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96168399"/>
        <c:crosses val="autoZero"/>
        <c:auto val="1"/>
        <c:lblAlgn val="ctr"/>
        <c:lblOffset val="100"/>
        <c:noMultiLvlLbl val="0"/>
      </c:catAx>
      <c:valAx>
        <c:axId val="16961683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GB" sz="11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u-HU" sz="1100" noProof="0" dirty="0"/>
                  <a:t>dolgozók</a:t>
                </a:r>
                <a:r>
                  <a:rPr lang="en-GB" sz="1100" noProof="0" dirty="0"/>
                  <a:t> %-a</a:t>
                </a:r>
              </a:p>
            </c:rich>
          </c:tx>
          <c:layout>
            <c:manualLayout>
              <c:xMode val="edge"/>
              <c:yMode val="edge"/>
              <c:x val="0.89468887601038027"/>
              <c:y val="0.941445855853384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GB" sz="1100" b="0" i="0" u="none" strike="noStrike" kern="1200" baseline="0" noProof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u-HU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9615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hu-HU" sz="1600" b="0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1600" b="0" i="0" u="none" strike="noStrike" kern="1200" spc="0" baseline="0" noProof="0" dirty="0">
                <a:solidFill>
                  <a:schemeClr val="tx2"/>
                </a:solidFill>
              </a:rPr>
              <a:t>A 24-ből egy vagy több rákkeltő kockázati tényezővel való foglalkozási expozíció, korcsoportonként:</a:t>
            </a:r>
          </a:p>
        </c:rich>
      </c:tx>
      <c:layout>
        <c:manualLayout>
          <c:xMode val="edge"/>
          <c:yMode val="edge"/>
          <c:x val="0.108453165970742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hu-HU" sz="1600" b="0" i="0" u="none" strike="noStrike" kern="1200" spc="0" baseline="0" noProof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0.15496655730484224"/>
          <c:y val="0.17694013832262301"/>
          <c:w val="0.80917041665970246"/>
          <c:h val="0.58074129591057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Legalább egy rákkeltő kockázati tényezőnek van kitéve</c:v>
                </c:pt>
              </c:strCache>
            </c:strRef>
          </c:tx>
          <c:spPr>
            <a:pattFill prst="pct80">
              <a:fgClr>
                <a:schemeClr val="accent2"/>
              </a:fgClr>
              <a:bgClr>
                <a:schemeClr val="bg1"/>
              </a:bgClr>
            </a:pattFill>
            <a:ln>
              <a:solidFill>
                <a:schemeClr val="accent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Minden dolgozó</c:v>
                </c:pt>
                <c:pt idx="1">
                  <c:v>65–74 év közöttiek</c:v>
                </c:pt>
                <c:pt idx="2">
                  <c:v>55–64 év közöttiek</c:v>
                </c:pt>
                <c:pt idx="3">
                  <c:v>45–54 év közöttiek</c:v>
                </c:pt>
                <c:pt idx="4">
                  <c:v>35–44 év közöttiek</c:v>
                </c:pt>
                <c:pt idx="5">
                  <c:v>25–34 év közöttiek</c:v>
                </c:pt>
                <c:pt idx="6">
                  <c:v>18–24 év közöttiek</c:v>
                </c:pt>
              </c:strCache>
            </c:strRef>
          </c:cat>
          <c:val>
            <c:numRef>
              <c:f>Sheet1!$C$2:$C$8</c:f>
              <c:numCache>
                <c:formatCode>0.0%</c:formatCode>
                <c:ptCount val="7"/>
                <c:pt idx="0">
                  <c:v>0.47299999999999998</c:v>
                </c:pt>
                <c:pt idx="1">
                  <c:v>0.53799999999999992</c:v>
                </c:pt>
                <c:pt idx="2">
                  <c:v>0.47799999999999998</c:v>
                </c:pt>
                <c:pt idx="3">
                  <c:v>0.48399999999999999</c:v>
                </c:pt>
                <c:pt idx="4">
                  <c:v>0.47299999999999998</c:v>
                </c:pt>
                <c:pt idx="5">
                  <c:v>0.46500000000000002</c:v>
                </c:pt>
                <c:pt idx="6">
                  <c:v>0.44700000000000001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78-458B-A423-DC5E7AE6FB69}"/>
            </c:ext>
          </c:extLst>
        </c:ser>
        <c:ser>
          <c:idx val="0"/>
          <c:order val="1"/>
          <c:tx>
            <c:strRef>
              <c:f>Sheet1!$B$1</c:f>
              <c:strCache>
                <c:ptCount val="1"/>
                <c:pt idx="0">
                  <c:v>Öt vagy több rákkeltő kockázati tényezőnek van kitéve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Minden dolgozó</c:v>
                </c:pt>
                <c:pt idx="1">
                  <c:v>65–74 év közöttiek</c:v>
                </c:pt>
                <c:pt idx="2">
                  <c:v>55–64 év közöttiek</c:v>
                </c:pt>
                <c:pt idx="3">
                  <c:v>45–54 év közöttiek</c:v>
                </c:pt>
                <c:pt idx="4">
                  <c:v>35–44 év közöttiek</c:v>
                </c:pt>
                <c:pt idx="5">
                  <c:v>25–34 év közöttiek</c:v>
                </c:pt>
                <c:pt idx="6">
                  <c:v>18–24 év közöttiek</c:v>
                </c:pt>
              </c:strCache>
            </c:strRef>
          </c:cat>
          <c:val>
            <c:numRef>
              <c:f>Sheet1!$B$2:$B$8</c:f>
              <c:numCache>
                <c:formatCode>0.0%</c:formatCode>
                <c:ptCount val="7"/>
                <c:pt idx="0">
                  <c:v>3.4000000000000002E-2</c:v>
                </c:pt>
                <c:pt idx="1">
                  <c:v>2.7999999999999997E-2</c:v>
                </c:pt>
                <c:pt idx="2">
                  <c:v>3.2000000000000001E-2</c:v>
                </c:pt>
                <c:pt idx="3">
                  <c:v>3.3000000000000002E-2</c:v>
                </c:pt>
                <c:pt idx="4">
                  <c:v>3.6000000000000004E-2</c:v>
                </c:pt>
                <c:pt idx="5">
                  <c:v>3.7999999999999999E-2</c:v>
                </c:pt>
                <c:pt idx="6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78-458B-A423-DC5E7AE6FB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22170784"/>
        <c:axId val="1622173184"/>
      </c:barChart>
      <c:catAx>
        <c:axId val="1622170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22173184"/>
        <c:crosses val="autoZero"/>
        <c:auto val="1"/>
        <c:lblAlgn val="ctr"/>
        <c:lblOffset val="100"/>
        <c:noMultiLvlLbl val="0"/>
      </c:catAx>
      <c:valAx>
        <c:axId val="16221731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GB" sz="10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u-HU" sz="1000" noProof="0" dirty="0"/>
                  <a:t>dolgozók</a:t>
                </a:r>
                <a:r>
                  <a:rPr lang="en-GB" sz="1000" noProof="0" dirty="0"/>
                  <a:t> %-a</a:t>
                </a:r>
              </a:p>
            </c:rich>
          </c:tx>
          <c:layout>
            <c:manualLayout>
              <c:xMode val="edge"/>
              <c:yMode val="edge"/>
              <c:x val="0.87169800700610456"/>
              <c:y val="0.821899890226446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GB" sz="1000" b="0" i="0" u="none" strike="noStrike" kern="1200" baseline="0" noProof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u-HU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22170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8094223552348658E-2"/>
          <c:y val="0.85803432509126831"/>
          <c:w val="0.94377886232896457"/>
          <c:h val="0.108331799505025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2FF0E99-9529-34AE-E70E-A3A2E3D15C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7F6BA0-BBBE-5BAE-FB84-72A821A080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5258C-24CA-4BC0-8856-06F6679869A3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B27FD-D0C0-5479-72A3-D347911E29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F8BE40-97F5-8236-0C04-88F7A6AD2A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F3EB7-7069-43BA-B523-CDFB56E9B5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033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330BC-6BF5-4AB2-A6B5-3C18A327BCC5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CECD2-1E80-40A1-ADC0-D8807E847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4252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244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822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223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7475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688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dirty="0" err="1">
                <a:ea typeface=""/>
                <a:cs typeface="Times New Roman" panose="02020603050405020304" pitchFamily="18" charset="0"/>
              </a:rPr>
              <a:t>Poliexponált</a:t>
            </a:r>
            <a:r>
              <a:rPr lang="hu-HU" sz="1200" dirty="0">
                <a:ea typeface=""/>
                <a:cs typeface="Times New Roman" panose="02020603050405020304" pitchFamily="18" charset="0"/>
              </a:rPr>
              <a:t>: többszörös expozícióban lévő dolgozó.</a:t>
            </a:r>
          </a:p>
          <a:p>
            <a:r>
              <a:rPr lang="hu-HU" sz="1200" dirty="0">
                <a:ea typeface=""/>
                <a:cs typeface="Times New Roman" panose="02020603050405020304" pitchFamily="18" charset="0"/>
              </a:rPr>
              <a:t>Azon munkaköri kategóriák, ahol a dolgozók leggyakrabban lehetnek </a:t>
            </a:r>
            <a:r>
              <a:rPr lang="hu-HU" sz="1200" baseline="0" dirty="0">
                <a:ea typeface=""/>
                <a:cs typeface="Times New Roman" panose="02020603050405020304" pitchFamily="18" charset="0"/>
              </a:rPr>
              <a:t>kitéve </a:t>
            </a:r>
            <a:r>
              <a:rPr lang="hu-HU" sz="1200" dirty="0">
                <a:ea typeface=""/>
                <a:cs typeface="Times New Roman" panose="02020603050405020304" pitchFamily="18" charset="0"/>
              </a:rPr>
              <a:t>3 vagy több rákkeltő kockázati tényezőnek</a:t>
            </a:r>
            <a:r>
              <a:rPr lang="hu-HU" sz="1200" baseline="0" dirty="0">
                <a:ea typeface=""/>
                <a:cs typeface="Times New Roman" panose="02020603050405020304" pitchFamily="18" charset="0"/>
              </a:rPr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754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2CC50-CB1E-7249-0BD4-37D10CF32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0A5AAA-8CB7-6B65-95E5-049E840340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A4B369-E7FC-4788-A42E-35238E95CC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dirty="0" err="1">
                <a:ea typeface=""/>
                <a:cs typeface="Times New Roman" panose="02020603050405020304" pitchFamily="18" charset="0"/>
              </a:rPr>
              <a:t>Poliexponált</a:t>
            </a:r>
            <a:r>
              <a:rPr lang="hu-HU" sz="1200" dirty="0">
                <a:ea typeface=""/>
                <a:cs typeface="Times New Roman" panose="02020603050405020304" pitchFamily="18" charset="0"/>
              </a:rPr>
              <a:t>: többszörös expozícióban lévő dolgozó.</a:t>
            </a:r>
          </a:p>
          <a:p>
            <a:r>
              <a:rPr lang="hu-HU" sz="1200" dirty="0">
                <a:ea typeface=""/>
                <a:cs typeface="Times New Roman" panose="02020603050405020304" pitchFamily="18" charset="0"/>
              </a:rPr>
              <a:t>Azon munkaköri kategóriák, ahol a dolgozók leggyakrabban lehetnek </a:t>
            </a:r>
            <a:r>
              <a:rPr lang="hu-HU" sz="1200" baseline="0" dirty="0">
                <a:ea typeface=""/>
                <a:cs typeface="Times New Roman" panose="02020603050405020304" pitchFamily="18" charset="0"/>
              </a:rPr>
              <a:t>kitéve </a:t>
            </a:r>
            <a:r>
              <a:rPr lang="hu-HU" sz="1200" dirty="0">
                <a:ea typeface=""/>
                <a:cs typeface="Times New Roman" panose="02020603050405020304" pitchFamily="18" charset="0"/>
              </a:rPr>
              <a:t>3 vagy több rákkeltő kockázati tényezőnek</a:t>
            </a:r>
            <a:r>
              <a:rPr lang="hu-HU" sz="1200" baseline="0" dirty="0">
                <a:ea typeface=""/>
                <a:cs typeface="Times New Roman" panose="02020603050405020304" pitchFamily="18" charset="0"/>
              </a:rPr>
              <a:t>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FC915-AC3D-D8F8-2D33-41A8A694D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199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D723D-9B68-FB8A-03AA-2CCE08384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564F39-FEA8-BF04-3DDE-8711A1C25F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17A09B-0CC6-A551-EE2A-3BA7D9E0B4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dirty="0" err="1">
                <a:ea typeface=""/>
                <a:cs typeface="Times New Roman" panose="02020603050405020304" pitchFamily="18" charset="0"/>
              </a:rPr>
              <a:t>Poliexponált</a:t>
            </a:r>
            <a:r>
              <a:rPr lang="hu-HU" sz="1200" dirty="0">
                <a:ea typeface=""/>
                <a:cs typeface="Times New Roman" panose="02020603050405020304" pitchFamily="18" charset="0"/>
              </a:rPr>
              <a:t>: többszörös expozícióban lévő dolgozó.</a:t>
            </a:r>
          </a:p>
          <a:p>
            <a:r>
              <a:rPr lang="hu-HU" sz="1200" dirty="0">
                <a:ea typeface=""/>
                <a:cs typeface="Times New Roman" panose="02020603050405020304" pitchFamily="18" charset="0"/>
              </a:rPr>
              <a:t>Azon munkaköri kategóriák, ahol a dolgozók leggyakrabban lehetnek </a:t>
            </a:r>
            <a:r>
              <a:rPr lang="hu-HU" sz="1200" baseline="0" dirty="0">
                <a:ea typeface=""/>
                <a:cs typeface="Times New Roman" panose="02020603050405020304" pitchFamily="18" charset="0"/>
              </a:rPr>
              <a:t>kitéve </a:t>
            </a:r>
            <a:r>
              <a:rPr lang="hu-HU" sz="1200" dirty="0">
                <a:ea typeface=""/>
                <a:cs typeface="Times New Roman" panose="02020603050405020304" pitchFamily="18" charset="0"/>
              </a:rPr>
              <a:t>3 vagy több rákkeltő kockázati tényezőnek</a:t>
            </a:r>
            <a:r>
              <a:rPr lang="hu-HU" sz="1200" baseline="0" dirty="0">
                <a:ea typeface=""/>
                <a:cs typeface="Times New Roman" panose="02020603050405020304" pitchFamily="18" charset="0"/>
              </a:rPr>
              <a:t>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6F13A0-3969-1947-3F98-6C0F5029AB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4209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1" i="0" dirty="0"/>
              <a:t>Hogyan kell értelmezni</a:t>
            </a:r>
            <a:r>
              <a:rPr lang="hu-HU" sz="1200" b="0" i="0" dirty="0"/>
              <a:t>: A nap UV-sugárzásának kitett munkavállalók 63%-a dolgozott a munkanap folyamán a szabadban. </a:t>
            </a:r>
            <a:r>
              <a:rPr lang="hu-HU" sz="1200" dirty="0"/>
              <a:t>16,5%-</a:t>
            </a:r>
            <a:r>
              <a:rPr lang="hu-HU" sz="1200" dirty="0" err="1"/>
              <a:t>uk</a:t>
            </a:r>
            <a:r>
              <a:rPr lang="hu-HU" sz="1200" dirty="0"/>
              <a:t> alacsony szintű expozíciónak volt kitéve.</a:t>
            </a:r>
            <a:br>
              <a:rPr lang="hu-HU" sz="1200" dirty="0"/>
            </a:br>
            <a:r>
              <a:rPr lang="hu-HU" sz="1200" i="0" dirty="0">
                <a:latin typeface="Palatino"/>
              </a:rPr>
              <a:t>Az expozíciós szintek (alacsony, közepes és magas) összege 100% (a bármely szinten expozíciónak kitett munkavállalók teljes száma).</a:t>
            </a:r>
          </a:p>
          <a:p>
            <a:pPr indent="0" algn="l" defTabSz="342900">
              <a:buNone/>
            </a:pP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728D4-626C-4779-8596-D6D4B6AF5FA6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096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1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Hogyan kell értelmezni</a:t>
            </a:r>
            <a:r>
              <a:rPr lang="hu-HU" sz="120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: </a:t>
            </a:r>
            <a:r>
              <a:rPr lang="hu-HU" sz="1200" b="0" i="0"/>
              <a:t>a nap UV-sugárzásának kitett és a nap során a szabadban dolgozó munkavállalók 21,6%-a napszemüveget visel.</a:t>
            </a: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728D4-626C-4779-8596-D6D4B6AF5FA6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27669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1" u="none"/>
              <a:t>Hogyan kell értelmezni</a:t>
            </a:r>
            <a:r>
              <a:rPr lang="hu-HU" b="0" u="none"/>
              <a:t>: </a:t>
            </a:r>
            <a:r>
              <a:rPr lang="hu-HU" b="0"/>
              <a:t>A munkavállalók 26,5%-a volt kitéve a belélegezhető kristályos szilícium-dioxidnak az elmúlt munkahéten építkezésen, bányában vagy kőbányában.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i="0">
                <a:latin typeface="Palatino"/>
              </a:rPr>
              <a:t>Az expozíciós szintek (alacsony, közepes és magas) összege 100% (a bármely szinten expozíciónak kitett munkavállalók teljes száma).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504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90752">
              <a:defRPr/>
            </a:pPr>
            <a:fld id="{64F7231C-D952-4C2A-962F-DE7F3C4C6440}" type="slidenum">
              <a:rPr lang="en-GB">
                <a:solidFill>
                  <a:prstClr val="black"/>
                </a:solidFill>
                <a:latin typeface="Calibri"/>
              </a:rPr>
              <a:pPr defTabSz="990752">
                <a:defRPr/>
              </a:pPr>
              <a:t>2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93376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1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Hogyan kell értelmezni</a:t>
            </a:r>
            <a:r>
              <a:rPr lang="hu-HU" sz="12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: </a:t>
            </a:r>
            <a:r>
              <a:rPr lang="hu-HU" sz="1200" b="0" i="0" dirty="0"/>
              <a:t>A munkahelyen a </a:t>
            </a:r>
            <a:r>
              <a:rPr lang="hu-HU" sz="1200" b="0" i="0" dirty="0" err="1"/>
              <a:t>respirábilis</a:t>
            </a:r>
            <a:r>
              <a:rPr lang="hu-HU" sz="1200" b="0" i="0" dirty="0"/>
              <a:t> kristályos kvarcnak kitett és porral dolgozók 30%-a számolt be arról, hogy a por mennyiségének csökkentése érdekében vízpermetet vagy nedves porlekötést alkalmaz.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8758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/>
              <a:t>Minőségi információk mind a megelőzés, mind a szakpolitikai döntéshozatal céljaira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51E04-9E3B-4D00-9BAB-06FFA5CA890F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8172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286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942" y="3635895"/>
            <a:ext cx="5486400" cy="5049317"/>
          </a:xfrm>
          <a:prstGeom prst="rect">
            <a:avLst/>
          </a:prstGeom>
        </p:spPr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90D5FE7-D373-49E6-B29F-598C20B3391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288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AE1D2-BEB2-4301-80E3-8058310F4D6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491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E60F4-0B1D-421F-8CFE-3320270A065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999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4BADD-D45B-4B1F-AA9D-F09271BC114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982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4BADD-D45B-4B1F-AA9D-F09271BC114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996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4BADD-D45B-4B1F-AA9D-F09271BC114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258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4BADD-D45B-4B1F-AA9D-F09271BC114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293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file://localhost/Volumes/XRAID/Equipo%20Rojo/EU-OSHA/18-0115%20PPT%20templates%20update/PNG/imagen-portada-RESEARCH-1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 descr="/Volumes/XRAID/Equipo Rojo/EU-OSHA/18-0115 PPT templates update/PNG/imagen-portada-RESEARCH-1.png"/>
          <p:cNvPicPr>
            <a:picLocks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egészségvédelem és biztonság mindenkit érint. Jó Önnek. Jó a vállalkozásoknak.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75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DD3ACD-1988-45B5-B99E-B628ACF905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454" y="0"/>
            <a:ext cx="9130474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53E5F9-769F-4724-A14F-0A8FF262142C}"/>
              </a:ext>
            </a:extLst>
          </p:cNvPr>
          <p:cNvSpPr txBox="1"/>
          <p:nvPr userDrawn="1"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42893-2903-44D3-9BAF-2AEC21F364A9}"/>
              </a:ext>
            </a:extLst>
          </p:cNvPr>
          <p:cNvSpPr txBox="1"/>
          <p:nvPr userDrawn="1"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chemeClr val="tx2"/>
                </a:solidFill>
                <a:ea typeface="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2E714B-9A10-4C9E-BCC6-84FA7092988A}"/>
              </a:ext>
            </a:extLst>
          </p:cNvPr>
          <p:cNvSpPr txBox="1"/>
          <p:nvPr userDrawn="1"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01CC2-3DBB-4D08-9580-AC37FCEF7CBE}"/>
              </a:ext>
            </a:extLst>
          </p:cNvPr>
          <p:cNvSpPr txBox="1"/>
          <p:nvPr userDrawn="1"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chemeClr val="tx2"/>
                </a:solidFill>
                <a:ea typeface=""/>
                <a:cs typeface="Trebuchet MS"/>
              </a:rPr>
              <a:t>Európai Munkahelyi Biztonsági és Egészségvédelmi Ügynökség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258FC6-CC7F-4F82-A9E1-0608FBFCD56F}"/>
              </a:ext>
            </a:extLst>
          </p:cNvPr>
          <p:cNvSpPr txBox="1"/>
          <p:nvPr userDrawn="1"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chemeClr val="tx2"/>
                </a:solidFill>
                <a:ea typeface="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B0BF0C-1C43-40C6-8D79-A79F4C7DC847}"/>
              </a:ext>
            </a:extLst>
          </p:cNvPr>
          <p:cNvSpPr txBox="1"/>
          <p:nvPr userDrawn="1"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>
                <a:solidFill>
                  <a:schemeClr val="tx2"/>
                </a:solidFill>
                <a:ea typeface=""/>
              </a:rPr>
              <a:t>KÖSZÖNJÜK!</a:t>
            </a:r>
          </a:p>
        </p:txBody>
      </p:sp>
    </p:spTree>
    <p:extLst>
      <p:ext uri="{BB962C8B-B14F-4D97-AF65-F5344CB8AC3E}">
        <p14:creationId xmlns:p14="http://schemas.microsoft.com/office/powerpoint/2010/main" val="3390696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B0C08-1D13-F181-4705-69373AFD7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3181F-493E-7A4E-18F2-E49551E109BB}"/>
              </a:ext>
            </a:extLst>
          </p:cNvPr>
          <p:cNvSpPr txBox="1">
            <a:spLocks/>
          </p:cNvSpPr>
          <p:nvPr userDrawn="1"/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40000" lnSpcReduction="20000"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u-HU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Szerző: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u-HU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Projektvezető:                                     (EU-OSHA)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u-HU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Sem az Európai Munkahelyi Biztonsági és Egészségvédelmi Ügynökség , sem az ügynökség nevében eljáró bármely személy nem vállal felelősséget a fenti információk felhasználásáért.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u-HU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© Európai Munkahelyi Biztonsági és Egészségvédelmi Ügynökség. 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u-HU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A sokszorosítás a forrás megjelölésével megengedett.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u-HU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Bármely olyan fénykép vagy egyéb anyag felhasználása vagy sokszorosítása esetén, amelynek szerzői joga nem az Európai Munkahelyi Biztonsági és Egészségvédelmi Ügynökséget illeti meg, közvetlenül a szerzői jog jogosultjához kell fordulni engedélyért.</a:t>
            </a:r>
          </a:p>
          <a:p>
            <a:pPr marL="189000" marR="0" lvl="0" indent="-18900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4E43108-E4FC-4CC1-124E-129630EA5B9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403648" y="995164"/>
            <a:ext cx="5568524" cy="222583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Enter author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971BE78-E9DB-67C0-3E02-A5D0467BFF7A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012160" y="2548208"/>
            <a:ext cx="1089386" cy="222583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85B128-DA71-565F-04F1-DE69A837C7BD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2892975" y="1275606"/>
            <a:ext cx="1656184" cy="2225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Enter author</a:t>
            </a:r>
          </a:p>
        </p:txBody>
      </p:sp>
    </p:spTree>
    <p:extLst>
      <p:ext uri="{BB962C8B-B14F-4D97-AF65-F5344CB8AC3E}">
        <p14:creationId xmlns:p14="http://schemas.microsoft.com/office/powerpoint/2010/main" val="25565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384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8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8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4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349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7627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2400" b="1" i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871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 dirty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611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802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6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8710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3840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4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13" name="PORTADA-RESEARCH.png" descr="/Volumes/XRAID/Equipo Rojo/EU-OSHA/18-0115 PPT templates update/PNG/PORTADA-RESEARCH.png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pic>
        <p:nvPicPr>
          <p:cNvPr id="14" name="Bild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31506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platzhalter 2"/>
          <p:cNvSpPr txBox="1">
            <a:spLocks/>
          </p:cNvSpPr>
          <p:nvPr userDrawn="1"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egészségvédelem és biztonság mindenkit érint. Jó Önnek. Jó a vállalkozásoknak.</a:t>
            </a:r>
          </a:p>
        </p:txBody>
      </p:sp>
    </p:spTree>
    <p:extLst>
      <p:ext uri="{BB962C8B-B14F-4D97-AF65-F5344CB8AC3E}">
        <p14:creationId xmlns:p14="http://schemas.microsoft.com/office/powerpoint/2010/main" val="1604232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Digital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3926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egészségvédelem és biztonság mindenkit érint. Jó Önnek. Jó a vállalkozásoknak.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73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Health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egészségvédelem és biztonság mindenkit érint. Jó Önnek. Jó a vállalkozásoknak.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E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egészségvédelem és biztonság mindenkit érint. Jó Önnek. Jó a vállalkozásoknak.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7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E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egészségvédelem és biztonság mindenkit érint. Jó Önnek. Jó a vállalkozásoknak.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42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ES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egészségvédelem és biztonság mindenkit érint. Jó Önnek. Jó a vállalkozásoknak.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26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Psychosocial Ri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u-HU" sz="675"/>
              <a:t>A munkahelyi egészségvédelem és biztonság mindenkit érint. Jó Önnek. Jó a vállalkozásoknak.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994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file://localhost/Volumes/XRAID/Equipo%20Rojo/EU-OSHA/18-0115%20PPT%20templates%20update/PNG/FONDO-PATRON-RESEARCH.png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file://localhost/Volumes/XRAID/Equipo%20Rojo/EU-OSHA/18-0115%20PPT%20templates%20update/PNG/FONDO-PATRON-RESEARCH.png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image" Target="file://localhost/Volumes/XRAID/Equipo%20Rojo/EU-OSHA/18-0115%20PPT%20templates%20update/PNG/FONDO-PATRON-RESEARCH.png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.png"/><Relationship Id="rId5" Type="http://schemas.openxmlformats.org/officeDocument/2006/relationships/image" Target="file://localhost/Volumes/XRAID/Equipo%20Rojo/EU-OSHA/18-0115%20PPT%20templates%20update/PNG/FONDO-PATRON-RESEARCH.png" TargetMode="Externa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png"/><Relationship Id="rId4" Type="http://schemas.openxmlformats.org/officeDocument/2006/relationships/image" Target="file://localhost/Volumes/XRAID/Equipo%20Rojo/EU-OSHA/18-0115%20PPT%20templates%20update/PNG/FONDO-PATRON-RESEARCH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21" r:link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hu-HU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38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2" r:id="rId10"/>
    <p:sldLayoutId id="2147483833" r:id="rId11"/>
    <p:sldLayoutId id="2147483815" r:id="rId12"/>
    <p:sldLayoutId id="2147483816" r:id="rId13"/>
    <p:sldLayoutId id="2147483817" r:id="rId14"/>
    <p:sldLayoutId id="2147483818" r:id="rId15"/>
    <p:sldLayoutId id="2147483819" r:id="rId16"/>
    <p:sldLayoutId id="2147483820" r:id="rId17"/>
    <p:sldLayoutId id="2147483821" r:id="rId18"/>
    <p:sldLayoutId id="2147483822" r:id="rId19"/>
  </p:sldLayoutIdLst>
  <p:txStyles>
    <p:titleStyle>
      <a:lvl1pPr algn="l" defTabSz="342900" rtl="0" eaLnBrk="1" latinLnBrk="0" hangingPunct="1">
        <a:spcBef>
          <a:spcPct val="0"/>
        </a:spcBef>
        <a:buNone/>
        <a:defRPr sz="24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80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hu-HU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C94188-D126-4DD0-8BE7-00900E328C9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1" y="4692976"/>
            <a:ext cx="1320434" cy="33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6" r:id="rId2"/>
    <p:sldLayoutId id="2147483835" r:id="rId3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hu-HU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</p:sldLayoutIdLst>
  <p:txStyles>
    <p:titleStyle>
      <a:lvl1pPr algn="l" defTabSz="342900" rtl="0" eaLnBrk="1" latinLnBrk="0" hangingPunct="1">
        <a:spcBef>
          <a:spcPct val="0"/>
        </a:spcBef>
        <a:buNone/>
        <a:defRPr sz="24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60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80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−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−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hu-HU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0" r:id="rId2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hu-HU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web/products-manuals-and-guidelines/-/ks-ra-07-015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://www.occideas.org/" TargetMode="External"/><Relationship Id="rId7" Type="http://schemas.openxmlformats.org/officeDocument/2006/relationships/hyperlink" Target="https://osha.europa.eu/en/facts-and-figures/workers-exposure-survey-cancer-risk-factors-europ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1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ission.europa.eu/strategy-and-policy/priorities-2019-2024/promoting-our-european-way-life/european-health-union/cancer-plan-europe_en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Relationship Id="rId5" Type="http://schemas.openxmlformats.org/officeDocument/2006/relationships/hyperlink" Target="https://osha.europa.eu/en/themes/dangerous-substances/roadmap-to-carcinogens" TargetMode="External"/><Relationship Id="rId4" Type="http://schemas.openxmlformats.org/officeDocument/2006/relationships/hyperlink" Target="https://osha.europa.eu/en/safety-and-health-legislation/eu-strategic-framework-health-and-safety-work-2021-2027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64E0108-5147-F016-775A-6DF81B4BE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0" y="2673000"/>
            <a:ext cx="8082440" cy="738664"/>
          </a:xfrm>
        </p:spPr>
        <p:txBody>
          <a:bodyPr>
            <a:spAutoFit/>
          </a:bodyPr>
          <a:lstStyle/>
          <a:p>
            <a:pPr algn="ctr"/>
            <a:r>
              <a:rPr lang="hu-HU" dirty="0"/>
              <a:t>Felmérés a dolgozók rákkeltő kockázati tényezőknek való kitettségéről (WES)</a:t>
            </a:r>
          </a:p>
        </p:txBody>
      </p:sp>
      <p:sp>
        <p:nvSpPr>
          <p:cNvPr id="4" name="Title 7">
            <a:extLst>
              <a:ext uri="{FF2B5EF4-FFF2-40B4-BE49-F238E27FC236}">
                <a16:creationId xmlns:a16="http://schemas.microsoft.com/office/drawing/2014/main" id="{36146E34-B712-4AD1-BB73-4E2303749CEB}"/>
              </a:ext>
            </a:extLst>
          </p:cNvPr>
          <p:cNvSpPr txBox="1">
            <a:spLocks/>
          </p:cNvSpPr>
          <p:nvPr/>
        </p:nvSpPr>
        <p:spPr>
          <a:xfrm>
            <a:off x="530780" y="3401532"/>
            <a:ext cx="8082440" cy="30777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400" b="1" i="0" kern="1200" cap="none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u-HU" sz="2000" dirty="0"/>
              <a:t>A felmérés bemutatása és főbb megállapítások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DB7FAFD7-C99F-4176-5AEB-01EC5975EB7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479618"/>
          </a:xfrm>
        </p:spPr>
        <p:txBody>
          <a:bodyPr>
            <a:spAutoFit/>
          </a:bodyPr>
          <a:lstStyle/>
          <a:p>
            <a:pPr algn="r"/>
            <a:endParaRPr lang="en-GB" dirty="0"/>
          </a:p>
          <a:p>
            <a:pPr algn="r"/>
            <a:r>
              <a:rPr lang="hu-HU"/>
              <a:t>2024. november</a:t>
            </a:r>
          </a:p>
        </p:txBody>
      </p:sp>
    </p:spTree>
    <p:extLst>
      <p:ext uri="{BB962C8B-B14F-4D97-AF65-F5344CB8AC3E}">
        <p14:creationId xmlns:p14="http://schemas.microsoft.com/office/powerpoint/2010/main" val="1787881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B0423-1AD9-DB0E-C67E-524F285C4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87768"/>
            <a:ext cx="8012210" cy="461665"/>
          </a:xfrm>
        </p:spPr>
        <p:txBody>
          <a:bodyPr>
            <a:normAutofit fontScale="90000"/>
          </a:bodyPr>
          <a:lstStyle/>
          <a:p>
            <a:r>
              <a:rPr lang="hu-HU" dirty="0"/>
              <a:t>A kockázatnak kitett munkavállalók aránya nemek szerint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BFCE29-B828-0346-6D3C-038D6CB39F8A}"/>
              </a:ext>
            </a:extLst>
          </p:cNvPr>
          <p:cNvSpPr txBox="1"/>
          <p:nvPr/>
        </p:nvSpPr>
        <p:spPr>
          <a:xfrm>
            <a:off x="1747182" y="646503"/>
            <a:ext cx="6618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800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A rák 10 leggyakoribb kockázati tényezője bármely szinten:</a:t>
            </a:r>
          </a:p>
        </p:txBody>
      </p:sp>
      <p:graphicFrame>
        <p:nvGraphicFramePr>
          <p:cNvPr id="5" name="Content Placeholder 4" descr="A férfi és női munkavállalók legutóbbi munkahéten bekövetkezett expozícióját bemutató táblázat.&#10;A férfi munkavállalók 56,5%-a és a női munkavállalók 36,3%-a volt kitéve a daganatos betegségek legalább egy kockázati tényezőjének (a 24-ből).&#10;26,4% férfi munkavállaló és 13,8% női munkavállaló volt kitéve a napsugárzás miatt UV-sugárzásnak.&#10;26,1% férfi munkavállaló és 12,3% női munkavállaló volt kitéve dízelmotor-kipufogógáznak.&#10;15,8% férfi munkavállaló és 9% női munkavállaló volt kitéve benzolnak.&#10;">
            <a:extLst>
              <a:ext uri="{FF2B5EF4-FFF2-40B4-BE49-F238E27FC236}">
                <a16:creationId xmlns:a16="http://schemas.microsoft.com/office/drawing/2014/main" id="{96EEBB7D-5623-C9D3-5217-49FC93BAD1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5414029"/>
              </p:ext>
            </p:extLst>
          </p:nvPr>
        </p:nvGraphicFramePr>
        <p:xfrm>
          <a:off x="171624" y="1019115"/>
          <a:ext cx="8800752" cy="36142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4678">
                  <a:extLst>
                    <a:ext uri="{9D8B030D-6E8A-4147-A177-3AD203B41FA5}">
                      <a16:colId xmlns:a16="http://schemas.microsoft.com/office/drawing/2014/main" val="2994469410"/>
                    </a:ext>
                  </a:extLst>
                </a:gridCol>
                <a:gridCol w="3789761">
                  <a:extLst>
                    <a:ext uri="{9D8B030D-6E8A-4147-A177-3AD203B41FA5}">
                      <a16:colId xmlns:a16="http://schemas.microsoft.com/office/drawing/2014/main" val="3132373635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1129146106"/>
                    </a:ext>
                  </a:extLst>
                </a:gridCol>
                <a:gridCol w="3803519">
                  <a:extLst>
                    <a:ext uri="{9D8B030D-6E8A-4147-A177-3AD203B41FA5}">
                      <a16:colId xmlns:a16="http://schemas.microsoft.com/office/drawing/2014/main" val="4223741049"/>
                    </a:ext>
                  </a:extLst>
                </a:gridCol>
                <a:gridCol w="468444">
                  <a:extLst>
                    <a:ext uri="{9D8B030D-6E8A-4147-A177-3AD203B41FA5}">
                      <a16:colId xmlns:a16="http://schemas.microsoft.com/office/drawing/2014/main" val="3342418931"/>
                    </a:ext>
                  </a:extLst>
                </a:gridCol>
              </a:tblGrid>
              <a:tr h="27977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8751" marR="8751" marT="87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Férfi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Nő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1734128787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Legalább egy rákkeltő kockázati tényezőnek való kitettség (a 24-ből)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56,5%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Legalább egy rákkeltő kockázati tényezőnek való kitettség (a 24-ből)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36,3%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2677082640"/>
                  </a:ext>
                </a:extLst>
              </a:tr>
              <a:tr h="313629">
                <a:tc>
                  <a:txBody>
                    <a:bodyPr/>
                    <a:lstStyle/>
                    <a:p>
                      <a:pPr lvl="0"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Napsugárzás </a:t>
                      </a:r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miatti </a:t>
                      </a:r>
                      <a:r>
                        <a:rPr lang="fr-FR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UV-</a:t>
                      </a:r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sugárzás </a:t>
                      </a:r>
                      <a:r>
                        <a:rPr lang="hu-H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(beleértve a szemet érintő UV-sugárzást)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26,4%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Napsugárzás miatti </a:t>
                      </a:r>
                      <a:r>
                        <a:rPr lang="fr-FR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UV-</a:t>
                      </a:r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sugárzás (beleértve a szemet érintő UV-sugárzást)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13,8%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2201296832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Dízelmotor-kipufogógáz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26,1%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Dízelmotor-kipufogógáz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12,3%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4079892517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Benzol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15,8%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Benzol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9,0%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3663810953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Respirábilis</a:t>
                      </a:r>
                      <a:r>
                        <a:rPr lang="hu-H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kristályos kvarc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12,2%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Formaldehid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5,7%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357397107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Hexavalens króm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7,1%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Respirábilis</a:t>
                      </a:r>
                      <a:r>
                        <a:rPr lang="hu-H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kristályos kvarc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4,0%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346593313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Formaldehid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6,7%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Ionizáló sugárzás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2,5%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2371786576"/>
                  </a:ext>
                </a:extLst>
              </a:tr>
              <a:tr h="258192">
                <a:tc>
                  <a:txBody>
                    <a:bodyPr/>
                    <a:lstStyle/>
                    <a:p>
                      <a:pPr lvl="0"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Ólom és szervetlen vegyületei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5,5%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Mesterséges </a:t>
                      </a:r>
                      <a:r>
                        <a:rPr lang="fr-FR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UV-</a:t>
                      </a:r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sugárzás (beleértve a szemet érintő UV-sugárzást)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2,0%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3201961362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Fapor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4,5%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Hexavalens króm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1,9%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4118113717"/>
                  </a:ext>
                </a:extLst>
              </a:tr>
              <a:tr h="294623">
                <a:tc>
                  <a:txBody>
                    <a:bodyPr/>
                    <a:lstStyle/>
                    <a:p>
                      <a:pPr lvl="0"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Mesterséges </a:t>
                      </a:r>
                      <a:r>
                        <a:rPr lang="fr-FR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UV-</a:t>
                      </a:r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sugárzás (beleértve a szemet érintő UV-sugárzást)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3,7%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Ólom és szervetlen vegyületei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1,7%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2050986153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Nikkel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3,2%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Etilén-oxid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1,6%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4005023473"/>
                  </a:ext>
                </a:extLst>
              </a:tr>
            </a:tbl>
          </a:graphicData>
        </a:graphic>
      </p:graphicFrame>
      <p:sp>
        <p:nvSpPr>
          <p:cNvPr id="8" name="TextBox 3">
            <a:extLst>
              <a:ext uri="{FF2B5EF4-FFF2-40B4-BE49-F238E27FC236}">
                <a16:creationId xmlns:a16="http://schemas.microsoft.com/office/drawing/2014/main" id="{DBBA735E-FE60-FD71-91C1-C19778FF5C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541275" y="4603550"/>
            <a:ext cx="57097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hu-HU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Forrás: WES 2023, EU-OSHA; referenciapopuláció: valamennyi </a:t>
            </a:r>
            <a:r>
              <a:rPr lang="hu-HU" sz="11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dolgozó </a:t>
            </a:r>
            <a:r>
              <a:rPr lang="hu-HU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Német-, Spanyol-, Finn-, Francia-, Ír- és Magyarországon.</a:t>
            </a:r>
          </a:p>
        </p:txBody>
      </p:sp>
    </p:spTree>
    <p:extLst>
      <p:ext uri="{BB962C8B-B14F-4D97-AF65-F5344CB8AC3E}">
        <p14:creationId xmlns:p14="http://schemas.microsoft.com/office/powerpoint/2010/main" val="4162719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1FBBF4F-B51F-6140-1FD8-66DEC6934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87768"/>
            <a:ext cx="8252841" cy="461665"/>
          </a:xfrm>
        </p:spPr>
        <p:txBody>
          <a:bodyPr>
            <a:normAutofit/>
          </a:bodyPr>
          <a:lstStyle/>
          <a:p>
            <a:r>
              <a:rPr lang="hu-HU" sz="2400" dirty="0"/>
              <a:t>Expozíciónak kitett dolgozók aránya korcsoportonként</a:t>
            </a:r>
          </a:p>
        </p:txBody>
      </p:sp>
      <p:graphicFrame>
        <p:nvGraphicFramePr>
          <p:cNvPr id="11" name="Content Placeholder 10" descr="A daganatos betegségek 24 kockázati tényezője közül egy-öt tényezővel vagy többel szembeni foglalkozási expozíciót korcsoportonként bemutató grafikon.&#10;A 18 és 25 év közötti munkavállalók 2,5%-a van kitéve a daganatos betegségek öt vagy több kockázati tényezőjének.&#10;A 18 és 25 év közötti munkavállalók 44,7%-a van kitéve a daganatos betegségek legalább egy kockázati tényezőjének bármelyik szinten.&#10;A 25 és 34 év közötti munkavállalók 3,8%-a van kitéve a daganatos betegségek öt vagy több kockázati tényezőjének.&#10;A 25 és 34 év közötti munkavállalók 46,5%-a van kitéve a daganatos betegségek legalább egy kockázati tényezőjének bármelyik szinten.&#10;A 35 és 44 év közötti munkavállalók 3,6%-a van kitéve a daganatos betegségek öt vagy több kockázati tényezőjének.&#10;A 35 és 44 év közötti munkavállalók 47,3%-a van kitéve a daganatos betegségek legalább egy kockázati tényezőjének bármelyik szinten.&#10;A 45 és 54 év közötti munkavállalók 3,3%-a van kitéve a daganatos betegségek öt vagy több kockázati tényezőjének.&#10;A 45 és 54 év közötti munkavállalók 48,4%-a van kitéve a daganatos betegségek legalább egy kockázati tényezőjének bármelyik szinten.&#10;Az 55 és 64 év közötti munkavállalók 3,2%-a van kitéve a daganatos betegségek öt vagy több kockázati tényezőjének.&#10;Az 55 és 64 év közötti munkavállalók 47,8%-a van kitéve a daganatos betegségek legalább egy kockázati tényezőjének bármelyik szinten.&#10;A 65 és 74 év közötti munkavállalók 2,8%-a van kitéve a daganatos betegségek öt vagy több kockázati tényezőjének.&#10;A 65 és 74 év közötti munkavállalók 53,8%-a van kitéve a daganatos betegségek legalább egy kockázati tényezőjének bármelyik szinten.&#10;Az összes munkavállaló 3,4%-a van kitéve a daganatos betegségek öt vagy több kockázati tényezőjének.&#10;Az összes munkavállalók 47,3%-a van kitéve a daganatos betegségek legalább egy kockázati tényezőjének bármelyik szinten.&#10;">
            <a:extLst>
              <a:ext uri="{FF2B5EF4-FFF2-40B4-BE49-F238E27FC236}">
                <a16:creationId xmlns:a16="http://schemas.microsoft.com/office/drawing/2014/main" id="{42D922AF-01C7-64FE-0E6F-BDDCDB95BF2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86808767"/>
              </p:ext>
            </p:extLst>
          </p:nvPr>
        </p:nvGraphicFramePr>
        <p:xfrm>
          <a:off x="503548" y="699542"/>
          <a:ext cx="8136904" cy="3775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117A56C-F6EA-121F-E020-74BA84E68C1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24031" y="4461519"/>
            <a:ext cx="60987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hu-HU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Forrás: WES 2023, EU-OSHA; referenciapopuláció: </a:t>
            </a:r>
            <a:r>
              <a:rPr lang="hu-HU" sz="11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valamennyi dolgozó Német-, Spanyol-, Finn-, Francia-, Ír- és Magyarországon, </a:t>
            </a:r>
            <a:r>
              <a:rPr lang="hu-HU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kivéve a 18 év alatti és a 74 év feletti dolgozókat.</a:t>
            </a:r>
          </a:p>
        </p:txBody>
      </p:sp>
    </p:spTree>
    <p:extLst>
      <p:ext uri="{BB962C8B-B14F-4D97-AF65-F5344CB8AC3E}">
        <p14:creationId xmlns:p14="http://schemas.microsoft.com/office/powerpoint/2010/main" val="3466170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30DD922-471D-6037-015A-F73A30E1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3" y="87462"/>
            <a:ext cx="8197432" cy="461665"/>
          </a:xfrm>
        </p:spPr>
        <p:txBody>
          <a:bodyPr>
            <a:normAutofit/>
          </a:bodyPr>
          <a:lstStyle/>
          <a:p>
            <a:r>
              <a:rPr lang="hu-HU" sz="2400" dirty="0"/>
              <a:t>Expozíciónak kitett dolgozók aránya országonként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34C3AC-EAAF-3BA9-4B8F-1494FEF83C88}"/>
              </a:ext>
            </a:extLst>
          </p:cNvPr>
          <p:cNvSpPr txBox="1"/>
          <p:nvPr/>
        </p:nvSpPr>
        <p:spPr>
          <a:xfrm>
            <a:off x="611561" y="750776"/>
            <a:ext cx="7920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400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A 10 leggyakoribb rákkeltő kockázati tényező, bármely szinten, minden dolgozóra kiterjedően:</a:t>
            </a:r>
          </a:p>
        </p:txBody>
      </p:sp>
      <p:graphicFrame>
        <p:nvGraphicFramePr>
          <p:cNvPr id="4" name="Content Placeholder 3" descr="A legutóbbi munkahéten bekövetkezett expozíciókat bemutató táblázat az összes munkavállaló, valamint a felmérésben szereplő egyes országok munkavállalói tekintetében: Németország, Spanyolország, Finnország, Franciaország, Magyarország és Írország.">
            <a:extLst>
              <a:ext uri="{FF2B5EF4-FFF2-40B4-BE49-F238E27FC236}">
                <a16:creationId xmlns:a16="http://schemas.microsoft.com/office/drawing/2014/main" id="{A546FA66-BB2A-6F65-5C13-BABDC80D384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2568227"/>
              </p:ext>
            </p:extLst>
          </p:nvPr>
        </p:nvGraphicFramePr>
        <p:xfrm>
          <a:off x="611562" y="1131590"/>
          <a:ext cx="7920877" cy="3238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606">
                  <a:extLst>
                    <a:ext uri="{9D8B030D-6E8A-4147-A177-3AD203B41FA5}">
                      <a16:colId xmlns:a16="http://schemas.microsoft.com/office/drawing/2014/main" val="1717912097"/>
                    </a:ext>
                  </a:extLst>
                </a:gridCol>
                <a:gridCol w="818148">
                  <a:extLst>
                    <a:ext uri="{9D8B030D-6E8A-4147-A177-3AD203B41FA5}">
                      <a16:colId xmlns:a16="http://schemas.microsoft.com/office/drawing/2014/main" val="4278102056"/>
                    </a:ext>
                  </a:extLst>
                </a:gridCol>
                <a:gridCol w="834189">
                  <a:extLst>
                    <a:ext uri="{9D8B030D-6E8A-4147-A177-3AD203B41FA5}">
                      <a16:colId xmlns:a16="http://schemas.microsoft.com/office/drawing/2014/main" val="417219441"/>
                    </a:ext>
                  </a:extLst>
                </a:gridCol>
                <a:gridCol w="842211">
                  <a:extLst>
                    <a:ext uri="{9D8B030D-6E8A-4147-A177-3AD203B41FA5}">
                      <a16:colId xmlns:a16="http://schemas.microsoft.com/office/drawing/2014/main" val="765917905"/>
                    </a:ext>
                  </a:extLst>
                </a:gridCol>
                <a:gridCol w="649705">
                  <a:extLst>
                    <a:ext uri="{9D8B030D-6E8A-4147-A177-3AD203B41FA5}">
                      <a16:colId xmlns:a16="http://schemas.microsoft.com/office/drawing/2014/main" val="3643873418"/>
                    </a:ext>
                  </a:extLst>
                </a:gridCol>
                <a:gridCol w="874295">
                  <a:extLst>
                    <a:ext uri="{9D8B030D-6E8A-4147-A177-3AD203B41FA5}">
                      <a16:colId xmlns:a16="http://schemas.microsoft.com/office/drawing/2014/main" val="3996352806"/>
                    </a:ext>
                  </a:extLst>
                </a:gridCol>
                <a:gridCol w="842210">
                  <a:extLst>
                    <a:ext uri="{9D8B030D-6E8A-4147-A177-3AD203B41FA5}">
                      <a16:colId xmlns:a16="http://schemas.microsoft.com/office/drawing/2014/main" val="1765031712"/>
                    </a:ext>
                  </a:extLst>
                </a:gridCol>
                <a:gridCol w="559513">
                  <a:extLst>
                    <a:ext uri="{9D8B030D-6E8A-4147-A177-3AD203B41FA5}">
                      <a16:colId xmlns:a16="http://schemas.microsoft.com/office/drawing/2014/main" val="1067815446"/>
                    </a:ext>
                  </a:extLst>
                </a:gridCol>
              </a:tblGrid>
              <a:tr h="471670">
                <a:tc>
                  <a:txBody>
                    <a:bodyPr/>
                    <a:lstStyle/>
                    <a:p>
                      <a:pPr algn="l" rtl="0" fontAlgn="b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59" marR="6759" marT="67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 dirty="0">
                          <a:effectLst/>
                          <a:latin typeface="+mn-lt"/>
                        </a:rPr>
                        <a:t>Összes ország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 dirty="0">
                          <a:effectLst/>
                          <a:latin typeface="+mn-lt"/>
                        </a:rPr>
                        <a:t>Németország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Spanyolország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 dirty="0">
                          <a:effectLst/>
                          <a:latin typeface="+mn-lt"/>
                        </a:rPr>
                        <a:t>Finnország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 dirty="0">
                          <a:effectLst/>
                          <a:latin typeface="+mn-lt"/>
                        </a:rPr>
                        <a:t>Franciaország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 dirty="0">
                          <a:effectLst/>
                          <a:latin typeface="+mn-lt"/>
                        </a:rPr>
                        <a:t>Magyarország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 dirty="0">
                          <a:effectLst/>
                          <a:latin typeface="+mn-lt"/>
                        </a:rPr>
                        <a:t>Írország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3399763185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u-HU" sz="900" b="1" u="none" strike="noStrike" dirty="0">
                          <a:effectLst/>
                          <a:latin typeface="+mn-lt"/>
                        </a:rPr>
                        <a:t>Legalább egy rákkeltő kockázati tényezőnek való kitettség (a 24-ből)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b="1" u="none" strike="noStrike">
                          <a:effectLst/>
                          <a:latin typeface="+mn-lt"/>
                        </a:rPr>
                        <a:t>47,3%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b="1" u="none" strike="noStrike">
                          <a:effectLst/>
                          <a:latin typeface="+mn-lt"/>
                        </a:rPr>
                        <a:t>44,4%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b="1" u="none" strike="noStrike">
                          <a:effectLst/>
                          <a:latin typeface="+mn-lt"/>
                        </a:rPr>
                        <a:t>47,3%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b="1" u="none" strike="noStrike">
                          <a:effectLst/>
                          <a:latin typeface="+mn-lt"/>
                        </a:rPr>
                        <a:t>55,9%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b="1" u="none" strike="noStrike">
                          <a:effectLst/>
                          <a:latin typeface="+mn-lt"/>
                        </a:rPr>
                        <a:t>49,7%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b="1" u="none" strike="noStrike" dirty="0">
                          <a:effectLst/>
                          <a:latin typeface="+mn-lt"/>
                        </a:rPr>
                        <a:t>55,2%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b="1" u="none" strike="noStrike">
                          <a:effectLst/>
                          <a:latin typeface="+mn-lt"/>
                        </a:rPr>
                        <a:t>47,6%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3440247290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u-HU" sz="900" u="none" strike="noStrike" dirty="0">
                          <a:effectLst/>
                          <a:latin typeface="+mn-lt"/>
                        </a:rPr>
                        <a:t>Napsugárzás </a:t>
                      </a:r>
                      <a:r>
                        <a:rPr lang="hu-HU" sz="900" u="none" strike="noStrike">
                          <a:effectLst/>
                          <a:latin typeface="+mn-lt"/>
                        </a:rPr>
                        <a:t>miatti </a:t>
                      </a:r>
                      <a:r>
                        <a:rPr lang="fr-FR" sz="900" i="0">
                          <a:effectLst/>
                          <a:latin typeface="Arial" panose="020B0604020202020204" pitchFamily="34" charset="0"/>
                          <a:ea typeface="Arial"/>
                          <a:cs typeface="Times New Roman" panose="02020603050405020304" pitchFamily="18" charset="0"/>
                        </a:rPr>
                        <a:t>UV-</a:t>
                      </a:r>
                      <a:r>
                        <a:rPr lang="hu-HU" sz="900" u="none" strike="noStrike">
                          <a:effectLst/>
                          <a:latin typeface="+mn-lt"/>
                        </a:rPr>
                        <a:t>sugárzás </a:t>
                      </a:r>
                      <a:r>
                        <a:rPr lang="hu-HU" sz="900" u="none" strike="noStrike" dirty="0">
                          <a:effectLst/>
                          <a:latin typeface="+mn-lt"/>
                        </a:rPr>
                        <a:t>(beleértve a szemet </a:t>
                      </a:r>
                      <a:r>
                        <a:rPr lang="hu-HU" sz="900" u="none" strike="noStrike">
                          <a:effectLst/>
                          <a:latin typeface="+mn-lt"/>
                        </a:rPr>
                        <a:t>érintő </a:t>
                      </a:r>
                      <a:r>
                        <a:rPr lang="fr-FR" sz="900" i="0">
                          <a:effectLst/>
                          <a:latin typeface="Arial" panose="020B0604020202020204" pitchFamily="34" charset="0"/>
                          <a:ea typeface="Arial"/>
                          <a:cs typeface="Times New Roman" panose="02020603050405020304" pitchFamily="18" charset="0"/>
                        </a:rPr>
                        <a:t>UV-</a:t>
                      </a:r>
                      <a:r>
                        <a:rPr lang="hu-HU" sz="900" u="none" strike="noStrike">
                          <a:effectLst/>
                          <a:latin typeface="+mn-lt"/>
                        </a:rPr>
                        <a:t>sugárzást</a:t>
                      </a:r>
                      <a:r>
                        <a:rPr lang="hu-HU" sz="900" u="none" strike="noStrike" dirty="0"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 dirty="0">
                          <a:effectLst/>
                          <a:latin typeface="+mn-lt"/>
                        </a:rPr>
                        <a:t>20,8%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17,3%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20,2%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28,4%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24,4%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29,2%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21,3%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838333257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Dízelmotor-kipufogógáz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19,9%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16,6%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20,3%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 dirty="0">
                          <a:effectLst/>
                          <a:latin typeface="+mn-lt"/>
                        </a:rPr>
                        <a:t>34,8%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21,2%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27,8%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22,0%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3052968987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Benzol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12,8%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11,3%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13,4%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18,0%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13,3%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17,9%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11,6%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2176036633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u-HU" sz="900" u="none" strike="noStrike" dirty="0" err="1">
                          <a:effectLst/>
                          <a:latin typeface="+mn-lt"/>
                        </a:rPr>
                        <a:t>Respirábilis</a:t>
                      </a:r>
                      <a:r>
                        <a:rPr lang="hu-HU" sz="900" u="none" strike="noStrike" dirty="0">
                          <a:effectLst/>
                          <a:latin typeface="+mn-lt"/>
                        </a:rPr>
                        <a:t> kristályos kvarc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8,4%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7,7%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 dirty="0">
                          <a:effectLst/>
                          <a:latin typeface="+mn-lt"/>
                        </a:rPr>
                        <a:t>10,3%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10,8%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7,6%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11,2%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6,8%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2381154499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Formaldehid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6,4%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6,0%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7,2%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4,8%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6,7%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5,1%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6,9%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1386679346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Hexavalens króm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4,7%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4,8%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4,8%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6,0%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4,3%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5,5%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4,7%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1823351274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u-HU" sz="900" u="none" strike="noStrike" dirty="0">
                          <a:effectLst/>
                          <a:latin typeface="+mn-lt"/>
                        </a:rPr>
                        <a:t>Ólom és szervetlen vegyületei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3,8%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3,3%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4,2%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3,5%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4,1%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4,3%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4,1%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4109198339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Fapor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3,2%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2,5%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3,7%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7,3%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3,0%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6,3%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2,5%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2908113317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Mesterséges </a:t>
                      </a:r>
                      <a:r>
                        <a:rPr lang="fr-FR" sz="900" i="0">
                          <a:effectLst/>
                          <a:latin typeface="Arial" panose="020B0604020202020204" pitchFamily="34" charset="0"/>
                          <a:ea typeface="Arial"/>
                          <a:cs typeface="Times New Roman" panose="02020603050405020304" pitchFamily="18" charset="0"/>
                        </a:rPr>
                        <a:t>UV-</a:t>
                      </a:r>
                      <a:r>
                        <a:rPr lang="hu-HU" sz="900" u="none" strike="noStrike">
                          <a:effectLst/>
                          <a:latin typeface="+mn-lt"/>
                        </a:rPr>
                        <a:t>sugárzás </a:t>
                      </a:r>
                      <a:r>
                        <a:rPr lang="hu-HU" sz="900" u="none" strike="noStrike" dirty="0">
                          <a:effectLst/>
                          <a:latin typeface="+mn-lt"/>
                        </a:rPr>
                        <a:t>(beleértve a szemet </a:t>
                      </a:r>
                      <a:r>
                        <a:rPr lang="hu-HU" sz="900" u="none" strike="noStrike">
                          <a:effectLst/>
                          <a:latin typeface="+mn-lt"/>
                        </a:rPr>
                        <a:t>érintő </a:t>
                      </a:r>
                      <a:r>
                        <a:rPr lang="fr-FR" sz="900" i="0">
                          <a:effectLst/>
                          <a:latin typeface="Arial" panose="020B0604020202020204" pitchFamily="34" charset="0"/>
                          <a:ea typeface="Arial"/>
                          <a:cs typeface="Times New Roman" panose="02020603050405020304" pitchFamily="18" charset="0"/>
                        </a:rPr>
                        <a:t>UV-</a:t>
                      </a:r>
                      <a:r>
                        <a:rPr lang="hu-HU" sz="900" u="none" strike="noStrike">
                          <a:effectLst/>
                          <a:latin typeface="+mn-lt"/>
                        </a:rPr>
                        <a:t>sugárzást</a:t>
                      </a:r>
                      <a:r>
                        <a:rPr lang="hu-HU" sz="900" u="none" strike="noStrike" dirty="0"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2,9%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3,6%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2,0%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4,8%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2,4%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3,3%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1,7%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979888244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Ionizáló sugárzás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2,5%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3,1%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1,6%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2,5%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2,4%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>
                          <a:effectLst/>
                          <a:latin typeface="+mn-lt"/>
                        </a:rPr>
                        <a:t>1,5%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 dirty="0">
                          <a:effectLst/>
                          <a:latin typeface="+mn-lt"/>
                        </a:rPr>
                        <a:t>1,8%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859324408"/>
                  </a:ext>
                </a:extLst>
              </a:tr>
            </a:tbl>
          </a:graphicData>
        </a:graphic>
      </p:graphicFrame>
      <p:sp>
        <p:nvSpPr>
          <p:cNvPr id="8" name="TextBox 3">
            <a:extLst>
              <a:ext uri="{FF2B5EF4-FFF2-40B4-BE49-F238E27FC236}">
                <a16:creationId xmlns:a16="http://schemas.microsoft.com/office/drawing/2014/main" id="{DBBA735E-FE60-FD71-91C1-C19778FF5C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533590" y="4557446"/>
            <a:ext cx="57278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hu-HU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Forrás: WES 2023, EU-OSHA; referenciapopuláció: valamennyi </a:t>
            </a:r>
            <a:r>
              <a:rPr lang="hu-HU" sz="11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dolgozó </a:t>
            </a:r>
            <a:r>
              <a:rPr lang="hu-HU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Német-, Spanyol-, Finn-, Francia-, Ír- és Magyarországon.</a:t>
            </a:r>
          </a:p>
        </p:txBody>
      </p:sp>
    </p:spTree>
    <p:extLst>
      <p:ext uri="{BB962C8B-B14F-4D97-AF65-F5344CB8AC3E}">
        <p14:creationId xmlns:p14="http://schemas.microsoft.com/office/powerpoint/2010/main" val="2519171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7AA8B-B71B-06FC-91B2-889C0B8BC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202" y="87768"/>
            <a:ext cx="8759797" cy="461665"/>
          </a:xfrm>
        </p:spPr>
        <p:txBody>
          <a:bodyPr>
            <a:normAutofit fontScale="90000"/>
          </a:bodyPr>
          <a:lstStyle/>
          <a:p>
            <a:r>
              <a:rPr lang="hu-HU" sz="2400" dirty="0"/>
              <a:t>Expozíciónak kitett dolgozók aránya tevékenységi ágazatonként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72A3A-479A-D9F9-1FCE-0A70691D5F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520" y="837000"/>
            <a:ext cx="8226456" cy="584775"/>
          </a:xfr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u-HU" sz="1600" b="0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Az a 10 tevékenységi ágazat, amelyekben a legmagasabb a </a:t>
            </a:r>
            <a:r>
              <a:rPr lang="hu-HU" sz="1600" b="0" dirty="0">
                <a:ea typeface=""/>
                <a:cs typeface="Times New Roman" panose="02020603050405020304" pitchFamily="18" charset="0"/>
              </a:rPr>
              <a:t>(24-ből) legalább </a:t>
            </a:r>
            <a:r>
              <a:rPr lang="hu-HU" sz="1600" b="0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egy rákkeltő kockázati </a:t>
            </a:r>
            <a:r>
              <a:rPr lang="hu-HU" sz="1600" b="0" dirty="0">
                <a:ea typeface=""/>
                <a:cs typeface="Times New Roman" panose="02020603050405020304" pitchFamily="18" charset="0"/>
              </a:rPr>
              <a:t>tényezőnek, bármely szinten kitett </a:t>
            </a:r>
            <a:r>
              <a:rPr lang="hu-HU" sz="1600" b="0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munkavállalók aránya:</a:t>
            </a:r>
          </a:p>
        </p:txBody>
      </p:sp>
      <p:graphicFrame>
        <p:nvGraphicFramePr>
          <p:cNvPr id="4" name="Table 3" descr="Tíz tevékenységi ágazatban dolgozó munkavállalók esetében a legutóbbi munkahéten a daganatos betegségek (24 kockázati tényezőjéből) legalább egy kockázati tényezőjével szembeni expozíciót bemutató táblázat.">
            <a:extLst>
              <a:ext uri="{FF2B5EF4-FFF2-40B4-BE49-F238E27FC236}">
                <a16:creationId xmlns:a16="http://schemas.microsoft.com/office/drawing/2014/main" id="{FB8F9807-E0FE-20F5-3A1F-CC6225F569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698504"/>
              </p:ext>
            </p:extLst>
          </p:nvPr>
        </p:nvGraphicFramePr>
        <p:xfrm>
          <a:off x="472641" y="1476160"/>
          <a:ext cx="7958089" cy="274009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33368">
                  <a:extLst>
                    <a:ext uri="{9D8B030D-6E8A-4147-A177-3AD203B41FA5}">
                      <a16:colId xmlns:a16="http://schemas.microsoft.com/office/drawing/2014/main" val="2715120342"/>
                    </a:ext>
                  </a:extLst>
                </a:gridCol>
                <a:gridCol w="4425957">
                  <a:extLst>
                    <a:ext uri="{9D8B030D-6E8A-4147-A177-3AD203B41FA5}">
                      <a16:colId xmlns:a16="http://schemas.microsoft.com/office/drawing/2014/main" val="3151536277"/>
                    </a:ext>
                  </a:extLst>
                </a:gridCol>
                <a:gridCol w="2398764">
                  <a:extLst>
                    <a:ext uri="{9D8B030D-6E8A-4147-A177-3AD203B41FA5}">
                      <a16:colId xmlns:a16="http://schemas.microsoft.com/office/drawing/2014/main" val="4023542012"/>
                    </a:ext>
                  </a:extLst>
                </a:gridCol>
              </a:tblGrid>
              <a:tr h="480977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rev. 2. ágazat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Gazdasági tevékenység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Legalább egy rákkeltő kockázati tényezőnek való kitettség (a 24-ből)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3877756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08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Egyéb bányászat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100,0%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3786798184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02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Erdőgazdálkodás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93,5%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2077335612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95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Számítógépek, személyi, háztartási cikk javítása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88,3%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3095687723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42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Egyéb építmény építése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87,4%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2512962073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31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Bútorgyártás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87,0%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13425849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50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Vízi szállítás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84,8%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1365511104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01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Növénytermesztés, állattenyésztés, vadgazdálkodás és kapcsolódó szolgáltatási tevékenységek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84,4%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3849086248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03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Halászat, halgazdálkodás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81,9%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4012457902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41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Épületek építése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81,4%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2343556149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15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Bőr, bőrtermék, lábbeli gyártása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5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81,2%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100876080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9673E41-519E-9931-F01F-D559739D8987}"/>
              </a:ext>
            </a:extLst>
          </p:cNvPr>
          <p:cNvSpPr txBox="1"/>
          <p:nvPr/>
        </p:nvSpPr>
        <p:spPr>
          <a:xfrm>
            <a:off x="1272304" y="4262103"/>
            <a:ext cx="60428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i="1" dirty="0"/>
              <a:t>NACE: A gazdasági tevékenységek statisztikai osztályozása, lásd az </a:t>
            </a:r>
            <a:r>
              <a:rPr lang="hu-HU" sz="1100" i="1" dirty="0">
                <a:hlinkClick r:id="rId3" tooltip="link to the Eurostat publication detailing the structure and the description of the classification"/>
              </a:rPr>
              <a:t>Eurostat honlapján</a:t>
            </a:r>
            <a:r>
              <a:rPr lang="hu-HU" sz="1100" i="1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A4B145-7715-9E4F-834E-137E1D8F579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295356" y="4538984"/>
            <a:ext cx="59766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hu-HU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Forrás: WES 2023, EU-OSHA; referenciapopuláció: a táblázatban szereplő 10 tevékenységi ágazatban dolgozók </a:t>
            </a:r>
            <a:r>
              <a:rPr lang="hu-HU" sz="11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Német-, Spanyol-, Finn-, Francia-, Ír- és Magyarországon.</a:t>
            </a:r>
            <a:endParaRPr lang="hu-HU" sz="1100" dirty="0">
              <a:effectLst/>
              <a:latin typeface="Arial" panose="020B0604020202020204" pitchFamily="34" charset="0"/>
              <a:ea typeface="Arial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300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27B3EA-080B-36E9-5051-6341F258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2" y="87462"/>
            <a:ext cx="8215053" cy="461665"/>
          </a:xfrm>
        </p:spPr>
        <p:txBody>
          <a:bodyPr>
            <a:normAutofit fontScale="90000"/>
          </a:bodyPr>
          <a:lstStyle/>
          <a:p>
            <a:r>
              <a:rPr lang="hu-HU" sz="2400" dirty="0">
                <a:ea typeface=""/>
                <a:cs typeface="Times New Roman" panose="02020603050405020304" pitchFamily="18" charset="0"/>
              </a:rPr>
              <a:t>Expozíciók a leginkább </a:t>
            </a:r>
            <a:r>
              <a:rPr lang="hu-HU" sz="2400" dirty="0" err="1">
                <a:ea typeface=""/>
                <a:cs typeface="Times New Roman" panose="02020603050405020304" pitchFamily="18" charset="0"/>
              </a:rPr>
              <a:t>poliexponált</a:t>
            </a:r>
            <a:r>
              <a:rPr lang="hu-HU" sz="2400" dirty="0">
                <a:ea typeface=""/>
                <a:cs typeface="Times New Roman" panose="02020603050405020304" pitchFamily="18" charset="0"/>
              </a:rPr>
              <a:t> munkaköri kategóriákban </a:t>
            </a:r>
            <a:r>
              <a:rPr lang="hu-HU" sz="2400" b="0" dirty="0"/>
              <a:t>(1/3)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5DD234-2FB4-508E-CB0A-4FB3B28F2DBE}"/>
              </a:ext>
            </a:extLst>
          </p:cNvPr>
          <p:cNvSpPr txBox="1"/>
          <p:nvPr/>
        </p:nvSpPr>
        <p:spPr>
          <a:xfrm>
            <a:off x="449263" y="784672"/>
            <a:ext cx="798446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Az útépítő munkások expozíciói</a:t>
            </a:r>
            <a:endParaRPr lang="hu-HU" sz="2400" b="1" dirty="0">
              <a:solidFill>
                <a:schemeClr val="tx2"/>
              </a:solidFill>
              <a:effectLst/>
              <a:ea typeface="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2" descr="A legutóbbi munkahéten bekövetkezett expozíciókat bemutató táblázat útépítő munkások esetében.">
            <a:extLst>
              <a:ext uri="{FF2B5EF4-FFF2-40B4-BE49-F238E27FC236}">
                <a16:creationId xmlns:a16="http://schemas.microsoft.com/office/drawing/2014/main" id="{D9EF0846-A3BC-BABE-FBCD-AD01C25445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222222"/>
              </p:ext>
            </p:extLst>
          </p:nvPr>
        </p:nvGraphicFramePr>
        <p:xfrm>
          <a:off x="449262" y="1402266"/>
          <a:ext cx="7984465" cy="2486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682">
                  <a:extLst>
                    <a:ext uri="{9D8B030D-6E8A-4147-A177-3AD203B41FA5}">
                      <a16:colId xmlns:a16="http://schemas.microsoft.com/office/drawing/2014/main" val="1768893906"/>
                    </a:ext>
                  </a:extLst>
                </a:gridCol>
                <a:gridCol w="3594655">
                  <a:extLst>
                    <a:ext uri="{9D8B030D-6E8A-4147-A177-3AD203B41FA5}">
                      <a16:colId xmlns:a16="http://schemas.microsoft.com/office/drawing/2014/main" val="4015145263"/>
                    </a:ext>
                  </a:extLst>
                </a:gridCol>
                <a:gridCol w="3689128">
                  <a:extLst>
                    <a:ext uri="{9D8B030D-6E8A-4147-A177-3AD203B41FA5}">
                      <a16:colId xmlns:a16="http://schemas.microsoft.com/office/drawing/2014/main" val="2075921377"/>
                    </a:ext>
                  </a:extLst>
                </a:gridCol>
              </a:tblGrid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1" u="none" strike="noStrike" baseline="0" noProof="0">
                          <a:solidFill>
                            <a:schemeClr val="bg2"/>
                          </a:solidFill>
                          <a:effectLst/>
                        </a:rPr>
                        <a:t>Rangsor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1" u="none" strike="noStrike" baseline="0" noProof="0" dirty="0">
                          <a:solidFill>
                            <a:schemeClr val="bg2"/>
                          </a:solidFill>
                          <a:effectLst/>
                        </a:rPr>
                        <a:t>Rákkeltő kockázati tényezők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u="none" strike="noStrike" baseline="0" noProof="0" dirty="0">
                          <a:solidFill>
                            <a:schemeClr val="bg2"/>
                          </a:solidFill>
                          <a:effectLst/>
                        </a:rPr>
                        <a:t>Az exponált dolgozók aránya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49232705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u="none" strike="noStrike" noProof="0" dirty="0" err="1">
                          <a:solidFill>
                            <a:schemeClr val="tx1"/>
                          </a:solidFill>
                          <a:effectLst/>
                        </a:rPr>
                        <a:t>Respirábilis</a:t>
                      </a:r>
                      <a:r>
                        <a:rPr lang="hu-HU" sz="120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 kristályos kvarc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effectLst/>
                        </a:rPr>
                        <a:t>92,2%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76520368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Dízelmotor-kipufogógáz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effectLst/>
                        </a:rPr>
                        <a:t>78,2%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154118440"/>
                  </a:ext>
                </a:extLst>
              </a:tr>
              <a:tr h="304986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Napsugárzás miatti </a:t>
                      </a:r>
                      <a:r>
                        <a:rPr lang="fr-FR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UV-</a:t>
                      </a:r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sugárzás (beleértve a szemet érintő UV-sugárzást)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 dirty="0">
                          <a:effectLst/>
                        </a:rPr>
                        <a:t>75,4%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9796076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Benzol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effectLst/>
                        </a:rPr>
                        <a:t>68,4%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51140095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Ólom és szervetlen vegyületei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effectLst/>
                        </a:rPr>
                        <a:t>14,4%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7072833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Formaldehid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effectLst/>
                        </a:rPr>
                        <a:t>8,3%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67501717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Azbeszt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effectLst/>
                        </a:rPr>
                        <a:t>7%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465689558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Hexavalens króm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 dirty="0">
                          <a:effectLst/>
                        </a:rPr>
                        <a:t>1,2%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6646252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DE1D9F3-3209-8D2B-3ABF-A6AC425E659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217444" y="3983525"/>
            <a:ext cx="6448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hu-HU" sz="12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Forrás: WES 2023, EU-OSHA; referenciapopuláció: </a:t>
            </a:r>
            <a:r>
              <a:rPr lang="hu-HU" sz="12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Német-, Spanyol-, Finn-, Francia-, Ír- és Magyarországon </a:t>
            </a:r>
            <a:r>
              <a:rPr lang="hu-HU" sz="12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„útépítő munkások” munkaköri kategóriában dolgozók.</a:t>
            </a:r>
          </a:p>
        </p:txBody>
      </p:sp>
    </p:spTree>
    <p:extLst>
      <p:ext uri="{BB962C8B-B14F-4D97-AF65-F5344CB8AC3E}">
        <p14:creationId xmlns:p14="http://schemas.microsoft.com/office/powerpoint/2010/main" val="166758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9534E-59FA-775B-9A31-B83936A0A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9C08679-1E51-4786-A874-0E2900064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2" y="87462"/>
            <a:ext cx="7797799" cy="461665"/>
          </a:xfrm>
        </p:spPr>
        <p:txBody>
          <a:bodyPr>
            <a:normAutofit fontScale="90000"/>
          </a:bodyPr>
          <a:lstStyle/>
          <a:p>
            <a:r>
              <a:rPr lang="hu-HU" sz="2400" dirty="0">
                <a:ea typeface=""/>
                <a:cs typeface="Times New Roman" panose="02020603050405020304" pitchFamily="18" charset="0"/>
              </a:rPr>
              <a:t>Expozíciók a leginkább </a:t>
            </a:r>
            <a:r>
              <a:rPr lang="hu-HU" sz="2400" dirty="0" err="1">
                <a:ea typeface=""/>
                <a:cs typeface="Times New Roman" panose="02020603050405020304" pitchFamily="18" charset="0"/>
              </a:rPr>
              <a:t>poliexponált</a:t>
            </a:r>
            <a:r>
              <a:rPr lang="hu-HU" sz="2400" dirty="0">
                <a:ea typeface=""/>
                <a:cs typeface="Times New Roman" panose="02020603050405020304" pitchFamily="18" charset="0"/>
              </a:rPr>
              <a:t> munkaköri kategóriákban </a:t>
            </a:r>
            <a:r>
              <a:rPr lang="hu-HU" sz="2400" b="0" dirty="0"/>
              <a:t>(2/3)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0A3344-2D26-076C-A52F-0C677C0BA95C}"/>
              </a:ext>
            </a:extLst>
          </p:cNvPr>
          <p:cNvSpPr txBox="1"/>
          <p:nvPr/>
        </p:nvSpPr>
        <p:spPr>
          <a:xfrm>
            <a:off x="561475" y="696993"/>
            <a:ext cx="79831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A t</a:t>
            </a:r>
            <a:r>
              <a:rPr lang="hu-HU" sz="2400" b="1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űzoltók expozíciói</a:t>
            </a:r>
          </a:p>
        </p:txBody>
      </p:sp>
      <p:graphicFrame>
        <p:nvGraphicFramePr>
          <p:cNvPr id="8" name="Table 7" descr="A legutóbbi munkahéten bekövetkezett expozíciókat bemutató táblázat tűzoltók esetében.">
            <a:extLst>
              <a:ext uri="{FF2B5EF4-FFF2-40B4-BE49-F238E27FC236}">
                <a16:creationId xmlns:a16="http://schemas.microsoft.com/office/drawing/2014/main" id="{2248E9E8-76F5-1CED-0569-C34F21AD9E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696704"/>
              </p:ext>
            </p:extLst>
          </p:nvPr>
        </p:nvGraphicFramePr>
        <p:xfrm>
          <a:off x="685799" y="1210462"/>
          <a:ext cx="7561263" cy="327873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93684">
                  <a:extLst>
                    <a:ext uri="{9D8B030D-6E8A-4147-A177-3AD203B41FA5}">
                      <a16:colId xmlns:a16="http://schemas.microsoft.com/office/drawing/2014/main" val="1768893906"/>
                    </a:ext>
                  </a:extLst>
                </a:gridCol>
                <a:gridCol w="3728545">
                  <a:extLst>
                    <a:ext uri="{9D8B030D-6E8A-4147-A177-3AD203B41FA5}">
                      <a16:colId xmlns:a16="http://schemas.microsoft.com/office/drawing/2014/main" val="4015145263"/>
                    </a:ext>
                  </a:extLst>
                </a:gridCol>
                <a:gridCol w="3139034">
                  <a:extLst>
                    <a:ext uri="{9D8B030D-6E8A-4147-A177-3AD203B41FA5}">
                      <a16:colId xmlns:a16="http://schemas.microsoft.com/office/drawing/2014/main" val="2075921377"/>
                    </a:ext>
                  </a:extLst>
                </a:gridCol>
              </a:tblGrid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Rangsor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Rákkeltő kockázati tényezők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Az exponált dolgozók aránya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49232705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Napsugárzás miatti </a:t>
                      </a:r>
                      <a:r>
                        <a:rPr lang="fr-FR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UV-</a:t>
                      </a:r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sugárzás (beleértve a szemet érintő UV-sugárzást)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57,7%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76520368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Dízelmotor-kipufogógáz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51,8%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154118440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Benzol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51,3%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9796076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1,3-butadién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45,7%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51140095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Formaldehid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45,2%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7072833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Hexavalens króm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27,8%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67501717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Ólom és szervetlen vegyületei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27,8%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465689558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Azbeszt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22,6%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6646252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Respirábilis</a:t>
                      </a:r>
                      <a:r>
                        <a:rPr lang="hu-HU" sz="120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kristályos kvarc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5,0%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131777542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10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Fapor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algn="ctr" defTabSz="342900" rtl="0" eaLnBrk="1" fontAlgn="b" latinLnBrk="0" hangingPunct="1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4,6%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17291215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11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Ásványolajok (köd formájában)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2,0%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11241092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3838D59-37A5-94C2-F0CB-E7E457ECF44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487621" y="4498019"/>
            <a:ext cx="5596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hu-HU" sz="12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Forrás: WES 2023, EU-OSHA; referenciapopuláció: </a:t>
            </a:r>
            <a:r>
              <a:rPr lang="hu-HU" sz="12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Német-, Spanyol-, Finn-, Francia-, Ír- és Magyarországon</a:t>
            </a:r>
            <a:r>
              <a:rPr lang="hu-HU" sz="12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„tűzoltók” munkakategóriában dolgozók.</a:t>
            </a:r>
          </a:p>
        </p:txBody>
      </p:sp>
    </p:spTree>
    <p:extLst>
      <p:ext uri="{BB962C8B-B14F-4D97-AF65-F5344CB8AC3E}">
        <p14:creationId xmlns:p14="http://schemas.microsoft.com/office/powerpoint/2010/main" val="3607405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E6BF7-F08A-F94C-7C79-5DF721310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30C0469-3352-BB34-48E1-1B23DC6A9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2" y="87462"/>
            <a:ext cx="7797799" cy="461665"/>
          </a:xfrm>
        </p:spPr>
        <p:txBody>
          <a:bodyPr>
            <a:normAutofit fontScale="90000"/>
          </a:bodyPr>
          <a:lstStyle/>
          <a:p>
            <a:r>
              <a:rPr lang="hu-HU" sz="2400" dirty="0">
                <a:ea typeface=""/>
                <a:cs typeface="Times New Roman" panose="02020603050405020304" pitchFamily="18" charset="0"/>
              </a:rPr>
              <a:t>Expozíciók a leginkább </a:t>
            </a:r>
            <a:r>
              <a:rPr lang="hu-HU" sz="2400" dirty="0" err="1">
                <a:ea typeface=""/>
                <a:cs typeface="Times New Roman" panose="02020603050405020304" pitchFamily="18" charset="0"/>
              </a:rPr>
              <a:t>poliexponált</a:t>
            </a:r>
            <a:r>
              <a:rPr lang="hu-HU" sz="2400" dirty="0">
                <a:ea typeface=""/>
                <a:cs typeface="Times New Roman" panose="02020603050405020304" pitchFamily="18" charset="0"/>
              </a:rPr>
              <a:t> munkaköri kategóriákban </a:t>
            </a:r>
            <a:r>
              <a:rPr lang="hu-HU" sz="2400" b="0" dirty="0"/>
              <a:t>(3/3)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4E86A7-33FE-8E0B-C6CD-1D4405750111}"/>
              </a:ext>
            </a:extLst>
          </p:cNvPr>
          <p:cNvSpPr txBox="1"/>
          <p:nvPr/>
        </p:nvSpPr>
        <p:spPr>
          <a:xfrm>
            <a:off x="729948" y="786156"/>
            <a:ext cx="725901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A bányászok / kőfejtők expozíciói</a:t>
            </a:r>
          </a:p>
        </p:txBody>
      </p:sp>
      <p:graphicFrame>
        <p:nvGraphicFramePr>
          <p:cNvPr id="11" name="Table 10" descr="A legutóbbi munkahéten bekövetkezett expozíciókat bemutató táblázat bányászok és kőfejtők esetében.">
            <a:extLst>
              <a:ext uri="{FF2B5EF4-FFF2-40B4-BE49-F238E27FC236}">
                <a16:creationId xmlns:a16="http://schemas.microsoft.com/office/drawing/2014/main" id="{9837953F-2776-190F-7F32-6288EC7367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655093"/>
              </p:ext>
            </p:extLst>
          </p:nvPr>
        </p:nvGraphicFramePr>
        <p:xfrm>
          <a:off x="685799" y="1402966"/>
          <a:ext cx="7561263" cy="275083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85801">
                  <a:extLst>
                    <a:ext uri="{9D8B030D-6E8A-4147-A177-3AD203B41FA5}">
                      <a16:colId xmlns:a16="http://schemas.microsoft.com/office/drawing/2014/main" val="1768893906"/>
                    </a:ext>
                  </a:extLst>
                </a:gridCol>
                <a:gridCol w="3570890">
                  <a:extLst>
                    <a:ext uri="{9D8B030D-6E8A-4147-A177-3AD203B41FA5}">
                      <a16:colId xmlns:a16="http://schemas.microsoft.com/office/drawing/2014/main" val="4015145263"/>
                    </a:ext>
                  </a:extLst>
                </a:gridCol>
                <a:gridCol w="3304572">
                  <a:extLst>
                    <a:ext uri="{9D8B030D-6E8A-4147-A177-3AD203B41FA5}">
                      <a16:colId xmlns:a16="http://schemas.microsoft.com/office/drawing/2014/main" val="2075921377"/>
                    </a:ext>
                  </a:extLst>
                </a:gridCol>
              </a:tblGrid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Rangsor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1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Rákkeltő kockázati tényezők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Az exponált dolgozók aránya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49232705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Dízelmotor-kipufogógáz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98,5%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76520368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 dirty="0" err="1">
                          <a:solidFill>
                            <a:schemeClr val="tx1"/>
                          </a:solidFill>
                          <a:effectLst/>
                        </a:rPr>
                        <a:t>Respirábilis</a:t>
                      </a:r>
                      <a:r>
                        <a:rPr lang="hu-HU" sz="120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 kristályos kvarc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98,2%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154118440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Napsugárzás miatti </a:t>
                      </a:r>
                      <a:r>
                        <a:rPr lang="fr-FR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UV-</a:t>
                      </a:r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sugárzás (beleértve a szemet érintő UV-sugárzást)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55,9%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9796076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Benzol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13,5%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51140095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Arzén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12,5%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7072833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Azbeszt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8,7%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67501717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Kobalt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4,4%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465689558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Ólom és szervetlen vegyületei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4,1%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6646252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Nikkel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2,8%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131777542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F98C564-8111-34FC-CD2C-8BA4E5DE95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247436" y="4380733"/>
            <a:ext cx="6224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hu-HU" sz="1200" dirty="0">
                <a:effectLst/>
                <a:ea typeface=""/>
                <a:cs typeface="Times New Roman" panose="02020603050405020304" pitchFamily="18" charset="0"/>
              </a:rPr>
              <a:t>Forrás: WES 2023, EU-OSHA; referenciapopuláció: </a:t>
            </a:r>
            <a:r>
              <a:rPr lang="hu-HU" sz="12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Német-, Spanyol-, Finn-, Francia-, Ír- és Magyarországon </a:t>
            </a:r>
            <a:r>
              <a:rPr lang="hu-HU" sz="1200" dirty="0">
                <a:effectLst/>
                <a:ea typeface=""/>
                <a:cs typeface="Times New Roman" panose="02020603050405020304" pitchFamily="18" charset="0"/>
              </a:rPr>
              <a:t>„bányászok / kőfejtők” munkaköri kategóriában dolgozók.</a:t>
            </a:r>
          </a:p>
        </p:txBody>
      </p:sp>
    </p:spTree>
    <p:extLst>
      <p:ext uri="{BB962C8B-B14F-4D97-AF65-F5344CB8AC3E}">
        <p14:creationId xmlns:p14="http://schemas.microsoft.com/office/powerpoint/2010/main" val="551229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BEA205FF-0907-4834-A93B-E9E96CBDB8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9263" y="87462"/>
            <a:ext cx="804503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lt"/>
                <a:cs typeface="Trebuchet MS"/>
              </a:rPr>
              <a:t>Napsugárzás eredetű ultraibolya (UV) sugárexpozíció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BA54296-ADCE-AEAE-BE80-682F8CB9E4F1}"/>
              </a:ext>
            </a:extLst>
          </p:cNvPr>
          <p:cNvSpPr txBox="1">
            <a:spLocks/>
          </p:cNvSpPr>
          <p:nvPr/>
        </p:nvSpPr>
        <p:spPr>
          <a:xfrm>
            <a:off x="449263" y="817708"/>
            <a:ext cx="8045032" cy="58477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defPPr>
              <a:defRPr lang="en-US"/>
            </a:defPPr>
            <a:lvl1pPr marL="0" indent="-189000" algn="l" defTabSz="121917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indent="-171450" algn="l" defTabSz="121917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-171450" algn="l" defTabSz="121917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-171450" algn="l" defTabSz="121917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-171450" algn="l" defTabSz="121917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 defTabSz="342900">
              <a:buNone/>
            </a:pPr>
            <a:r>
              <a:rPr lang="hu-HU" sz="1600" b="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A </a:t>
            </a:r>
            <a:r>
              <a:rPr lang="hu-HU" sz="1600" b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nap UV-sugárzásának </a:t>
            </a:r>
            <a:r>
              <a:rPr lang="hu-HU" sz="1600" b="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kitett dolgozó expozíciójának körülményei (ugyanaz a dolgozó egynél több körülmény között is lehet expozíciónak kitéve):</a:t>
            </a:r>
          </a:p>
        </p:txBody>
      </p:sp>
      <p:graphicFrame>
        <p:nvGraphicFramePr>
          <p:cNvPr id="2" name="Table 1" descr="A legutóbbi munkahéten a nap UV-sugárzásának különböző expozíciós körülmények között kitett munkavállalók megoszlását és az expozíció különböző szintjeinek (alacsony, közepes és magas) megoszlását az egyes körülmények között bemutató táblázat.">
            <a:extLst>
              <a:ext uri="{FF2B5EF4-FFF2-40B4-BE49-F238E27FC236}">
                <a16:creationId xmlns:a16="http://schemas.microsoft.com/office/drawing/2014/main" id="{8B1A5CB3-7197-70CD-E3C2-2F289B0161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400420"/>
              </p:ext>
            </p:extLst>
          </p:nvPr>
        </p:nvGraphicFramePr>
        <p:xfrm>
          <a:off x="503548" y="1878310"/>
          <a:ext cx="8136905" cy="19563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98618">
                  <a:extLst>
                    <a:ext uri="{9D8B030D-6E8A-4147-A177-3AD203B41FA5}">
                      <a16:colId xmlns:a16="http://schemas.microsoft.com/office/drawing/2014/main" val="3081293084"/>
                    </a:ext>
                  </a:extLst>
                </a:gridCol>
                <a:gridCol w="946290">
                  <a:extLst>
                    <a:ext uri="{9D8B030D-6E8A-4147-A177-3AD203B41FA5}">
                      <a16:colId xmlns:a16="http://schemas.microsoft.com/office/drawing/2014/main" val="2458824919"/>
                    </a:ext>
                  </a:extLst>
                </a:gridCol>
                <a:gridCol w="659481">
                  <a:extLst>
                    <a:ext uri="{9D8B030D-6E8A-4147-A177-3AD203B41FA5}">
                      <a16:colId xmlns:a16="http://schemas.microsoft.com/office/drawing/2014/main" val="361547043"/>
                    </a:ext>
                  </a:extLst>
                </a:gridCol>
                <a:gridCol w="870935">
                  <a:extLst>
                    <a:ext uri="{9D8B030D-6E8A-4147-A177-3AD203B41FA5}">
                      <a16:colId xmlns:a16="http://schemas.microsoft.com/office/drawing/2014/main" val="3246973358"/>
                    </a:ext>
                  </a:extLst>
                </a:gridCol>
                <a:gridCol w="661581">
                  <a:extLst>
                    <a:ext uri="{9D8B030D-6E8A-4147-A177-3AD203B41FA5}">
                      <a16:colId xmlns:a16="http://schemas.microsoft.com/office/drawing/2014/main" val="4123173234"/>
                    </a:ext>
                  </a:extLst>
                </a:gridCol>
              </a:tblGrid>
              <a:tr h="421316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Expozíciós körülmények </a:t>
                      </a:r>
                      <a:r>
                        <a:rPr lang="hu-HU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(a legutóbbi munkahéten végzett feladatok)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Bármely </a:t>
                      </a:r>
                      <a:br>
                        <a:rPr lang="en-GB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hu-HU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szint</a:t>
                      </a:r>
                    </a:p>
                  </a:txBody>
                  <a:tcPr marL="3600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1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Alacsony</a:t>
                      </a:r>
                    </a:p>
                  </a:txBody>
                  <a:tcPr marL="3600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Közepes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Magas</a:t>
                      </a:r>
                    </a:p>
                  </a:txBody>
                  <a:tcPr marL="36000" marR="0" marT="0" marB="0" anchor="ctr"/>
                </a:tc>
                <a:extLst>
                  <a:ext uri="{0D108BD9-81ED-4DB2-BD59-A6C34878D82A}">
                    <a16:rowId xmlns:a16="http://schemas.microsoft.com/office/drawing/2014/main" val="3264399600"/>
                  </a:ext>
                </a:extLst>
              </a:tr>
              <a:tr h="19335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Kültéri munkavégzés napközben a szabadban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63,0%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16,5%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82,5%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1,1%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19807813"/>
                  </a:ext>
                </a:extLst>
              </a:tr>
              <a:tr h="426392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Munkavégzés fényvisszaverő felületekkel vagy azok közelében (homok, üveg, tetőfedő vas, víz, beton vagy cement, műanyag, hó). 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40,4%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26,6%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71,5%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1,8%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95432456"/>
                  </a:ext>
                </a:extLst>
              </a:tr>
              <a:tr h="19335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Beleértve: munkavégzés hóval vagy annak közelében </a:t>
                      </a:r>
                    </a:p>
                  </a:txBody>
                  <a:tcPr marL="180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1,0%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0,0%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28,6%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71,4%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0524958"/>
                  </a:ext>
                </a:extLst>
              </a:tr>
              <a:tr h="19335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Kültéri munkavégzés napközben, részleges árnyékban,</a:t>
                      </a:r>
                      <a:br>
                        <a:rPr lang="hu-HU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hu-HU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legalább napi 1 órán keresztül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31,9%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31,4%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68,1%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0,5%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5191539"/>
                  </a:ext>
                </a:extLst>
              </a:tr>
              <a:tr h="386702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Napközben egy járműben, legalább 1 óra/nap ideig lehúzott ablakokkal végzett munka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22,9%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32,0%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>
                          <a:solidFill>
                            <a:schemeClr val="tx1"/>
                          </a:solidFill>
                          <a:effectLst/>
                        </a:rPr>
                        <a:t>67,7%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5865165"/>
                  </a:ext>
                </a:extLst>
              </a:tr>
            </a:tbl>
          </a:graphicData>
        </a:graphic>
      </p:graphicFrame>
      <p:grpSp>
        <p:nvGrpSpPr>
          <p:cNvPr id="9" name="Group 8" descr="kapcsos zárójel, beleértve az alacsony, közepes és magas szintet, ami azt jelenti, hogy a három expozíciós szint minden körülmények között az expozíciónak kitett munkavállalók 100%-át teszi ki.&#10;">
            <a:extLst>
              <a:ext uri="{FF2B5EF4-FFF2-40B4-BE49-F238E27FC236}">
                <a16:creationId xmlns:a16="http://schemas.microsoft.com/office/drawing/2014/main" id="{55709BAF-0785-4872-BD16-50CB09C5FE45}"/>
              </a:ext>
            </a:extLst>
          </p:cNvPr>
          <p:cNvGrpSpPr/>
          <p:nvPr/>
        </p:nvGrpSpPr>
        <p:grpSpPr>
          <a:xfrm>
            <a:off x="6436261" y="1422613"/>
            <a:ext cx="2202965" cy="461163"/>
            <a:chOff x="6165273" y="377035"/>
            <a:chExt cx="2165194" cy="461163"/>
          </a:xfrm>
        </p:grpSpPr>
        <p:sp>
          <p:nvSpPr>
            <p:cNvPr id="11" name="Left Brace 10">
              <a:extLst>
                <a:ext uri="{FF2B5EF4-FFF2-40B4-BE49-F238E27FC236}">
                  <a16:creationId xmlns:a16="http://schemas.microsoft.com/office/drawing/2014/main" id="{2FB8618B-1CFD-BC4D-FBA3-9DCD7E896EFB}"/>
                </a:ext>
              </a:extLst>
            </p:cNvPr>
            <p:cNvSpPr/>
            <p:nvPr/>
          </p:nvSpPr>
          <p:spPr>
            <a:xfrm rot="5400000">
              <a:off x="7151578" y="-340690"/>
              <a:ext cx="192583" cy="2165194"/>
            </a:xfrm>
            <a:prstGeom prst="leftBrace">
              <a:avLst>
                <a:gd name="adj1" fmla="val 8333"/>
                <a:gd name="adj2" fmla="val 5032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32C1C2-4A9C-A13B-EE8C-6443FCC66D62}"/>
                </a:ext>
              </a:extLst>
            </p:cNvPr>
            <p:cNvSpPr txBox="1"/>
            <p:nvPr/>
          </p:nvSpPr>
          <p:spPr>
            <a:xfrm>
              <a:off x="6977077" y="377035"/>
              <a:ext cx="9634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400" dirty="0"/>
                <a:t>100%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A956307-C846-2C2C-5F1D-521B727C497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23477" y="3864262"/>
            <a:ext cx="7012693" cy="11233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hu-HU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Forrás: WES 2023, EU-OSHA; referenciapopuláció: </a:t>
            </a:r>
            <a:r>
              <a:rPr lang="hu-HU" sz="11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Német-, Spanyol-, Finn-, Francia-, Ír- és Magyarországon </a:t>
            </a:r>
            <a:r>
              <a:rPr lang="hu-HU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a nap UV-sugárzásának (beleértve a szem expozícióját is) kitett összes dolgozó.</a:t>
            </a:r>
          </a:p>
          <a:p>
            <a:pPr indent="0" defTabSz="342900">
              <a:spcAft>
                <a:spcPts val="600"/>
              </a:spcAft>
              <a:buNone/>
            </a:pPr>
            <a:r>
              <a:rPr lang="hu-HU" sz="1100" i="1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Emlékeztető: Az értékelés szerint az utolsó munkahéten az összes dolgozó 20,8%-a volt kitéve a nap UV-sugárzásának.</a:t>
            </a:r>
          </a:p>
          <a:p>
            <a:pPr indent="0" defTabSz="342900">
              <a:spcAft>
                <a:spcPts val="600"/>
              </a:spcAft>
              <a:buNone/>
            </a:pPr>
            <a:r>
              <a:rPr lang="hu-HU" sz="11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Megjegyzés: A felmérési terepmunka 2022 szeptembere és 2023 februárja között zajlott.</a:t>
            </a:r>
          </a:p>
        </p:txBody>
      </p:sp>
    </p:spTree>
    <p:extLst>
      <p:ext uri="{BB962C8B-B14F-4D97-AF65-F5344CB8AC3E}">
        <p14:creationId xmlns:p14="http://schemas.microsoft.com/office/powerpoint/2010/main" val="2362997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63BD2BC-F1D7-F55B-CA08-56392CD9B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95" y="69086"/>
            <a:ext cx="8583386" cy="461665"/>
          </a:xfrm>
        </p:spPr>
        <p:txBody>
          <a:bodyPr>
            <a:normAutofit fontScale="90000"/>
          </a:bodyPr>
          <a:lstStyle/>
          <a:p>
            <a:r>
              <a:rPr lang="hu-HU" sz="2400" dirty="0"/>
              <a:t>Védelmi intézkedések – a nap UV-sugárzásának való kitettség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9DACA9-0045-1F57-A10A-E05AB164C8D4}"/>
              </a:ext>
            </a:extLst>
          </p:cNvPr>
          <p:cNvSpPr txBox="1"/>
          <p:nvPr/>
        </p:nvSpPr>
        <p:spPr>
          <a:xfrm>
            <a:off x="297880" y="713632"/>
            <a:ext cx="8090544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indent="0" algn="ctr" defTabSz="342900">
              <a:buNone/>
            </a:pPr>
            <a:r>
              <a:rPr lang="hu-HU" sz="1400" b="0" dirty="0">
                <a:solidFill>
                  <a:schemeClr val="tx2"/>
                </a:solidFill>
              </a:rPr>
              <a:t>Védelmi intézkedések alkalmazása a nap UV-sugárzásának kitett dolgozók körében és minden egyes expozíciós körülmény esetén (ugyanaz a dolgozó egynél több intézkedést is alkalmazhat):</a:t>
            </a:r>
          </a:p>
        </p:txBody>
      </p:sp>
      <p:graphicFrame>
        <p:nvGraphicFramePr>
          <p:cNvPr id="4" name="Content Placeholder 3" descr="A különböző védelmi intézkedések alkalmazásának megoszlását bemutató táblázat az egyes expozíciós körülményekre vonatkozóan a nap UV-sugárzásnak kitett munkavállalók körében a legutóbbi munkahéten.">
            <a:extLst>
              <a:ext uri="{FF2B5EF4-FFF2-40B4-BE49-F238E27FC236}">
                <a16:creationId xmlns:a16="http://schemas.microsoft.com/office/drawing/2014/main" id="{BCBA20EB-0CFA-ABDD-8E88-193A91BF7D9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13585525"/>
              </p:ext>
            </p:extLst>
          </p:nvPr>
        </p:nvGraphicFramePr>
        <p:xfrm>
          <a:off x="427932" y="1385874"/>
          <a:ext cx="8288137" cy="2816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3958">
                  <a:extLst>
                    <a:ext uri="{9D8B030D-6E8A-4147-A177-3AD203B41FA5}">
                      <a16:colId xmlns:a16="http://schemas.microsoft.com/office/drawing/2014/main" val="1079337038"/>
                    </a:ext>
                  </a:extLst>
                </a:gridCol>
                <a:gridCol w="1016947">
                  <a:extLst>
                    <a:ext uri="{9D8B030D-6E8A-4147-A177-3AD203B41FA5}">
                      <a16:colId xmlns:a16="http://schemas.microsoft.com/office/drawing/2014/main" val="1672365983"/>
                    </a:ext>
                  </a:extLst>
                </a:gridCol>
                <a:gridCol w="1761009">
                  <a:extLst>
                    <a:ext uri="{9D8B030D-6E8A-4147-A177-3AD203B41FA5}">
                      <a16:colId xmlns:a16="http://schemas.microsoft.com/office/drawing/2014/main" val="126593699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429879169"/>
                    </a:ext>
                  </a:extLst>
                </a:gridCol>
                <a:gridCol w="1080119">
                  <a:extLst>
                    <a:ext uri="{9D8B030D-6E8A-4147-A177-3AD203B41FA5}">
                      <a16:colId xmlns:a16="http://schemas.microsoft.com/office/drawing/2014/main" val="2856616134"/>
                    </a:ext>
                  </a:extLst>
                </a:gridCol>
              </a:tblGrid>
              <a:tr h="88777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 dirty="0">
                          <a:effectLst/>
                          <a:latin typeface="+mn-lt"/>
                        </a:rPr>
                        <a:t>Expozíció körülményei</a:t>
                      </a:r>
                    </a:p>
                    <a:p>
                      <a:pPr algn="ctr" fontAlgn="b"/>
                      <a:r>
                        <a:rPr lang="hu-HU" sz="1050" b="0" u="none" strike="noStrike" dirty="0">
                          <a:effectLst/>
                          <a:latin typeface="+mn-lt"/>
                        </a:rPr>
                        <a:t>(a legutóbbi munkahéten végzett feladatok)</a:t>
                      </a:r>
                    </a:p>
                    <a:p>
                      <a:pPr algn="l" rtl="0" fontAlgn="b"/>
                      <a:endParaRPr lang="en-GB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b="0" u="none" strike="noStrike">
                          <a:effectLst/>
                          <a:latin typeface="+mn-lt"/>
                        </a:rPr>
                        <a:t>Szemvédő használata (napszemüveg viselése)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b="0" u="none" strike="noStrike" dirty="0">
                          <a:effectLst/>
                          <a:latin typeface="+mn-lt"/>
                        </a:rPr>
                        <a:t>Olyan ruházat viselése, amely a test nagy részét takarja (pl. nadrág és ing vagy ujjas póló).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b="0" u="none" strike="noStrike">
                          <a:effectLst/>
                          <a:latin typeface="+mn-lt"/>
                        </a:rPr>
                        <a:t>Napvédő krém használata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b="0" u="none" strike="noStrike">
                          <a:effectLst/>
                          <a:latin typeface="+mn-lt"/>
                        </a:rPr>
                        <a:t>Kalap vagy más napvédő fejfedő viselése</a:t>
                      </a:r>
                    </a:p>
                  </a:txBody>
                  <a:tcPr marL="36000" marR="0" marT="0" marB="0" anchor="ctr"/>
                </a:tc>
                <a:extLst>
                  <a:ext uri="{0D108BD9-81ED-4DB2-BD59-A6C34878D82A}">
                    <a16:rowId xmlns:a16="http://schemas.microsoft.com/office/drawing/2014/main" val="3941466185"/>
                  </a:ext>
                </a:extLst>
              </a:tr>
              <a:tr h="268479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b="0" i="0" u="none" strike="noStrike" dirty="0">
                          <a:effectLst/>
                          <a:latin typeface="+mn-lt"/>
                        </a:rPr>
                        <a:t>Kültéri munkavégzés napközben a szabadban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effectLst/>
                          <a:latin typeface="+mn-lt"/>
                        </a:rPr>
                        <a:t>21,6%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effectLst/>
                          <a:latin typeface="+mn-lt"/>
                        </a:rPr>
                        <a:t>86,9%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effectLst/>
                          <a:latin typeface="+mn-lt"/>
                        </a:rPr>
                        <a:t>13,3%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effectLst/>
                          <a:latin typeface="+mn-lt"/>
                        </a:rPr>
                        <a:t>49,4%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99115708"/>
                  </a:ext>
                </a:extLst>
              </a:tr>
              <a:tr h="532664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Munkavégzés fényvisszaverő felületekkel vagy azok közelében (homok, üveg, tetőfedő vas, víz, beton vagy cement, műanyag, hó).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 dirty="0">
                          <a:effectLst/>
                          <a:latin typeface="+mn-lt"/>
                        </a:rPr>
                        <a:t>38,1%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50" i="0" u="none" strike="noStrik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Nem kérdezték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50" i="0" u="none" strike="noStrik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Nem kérdezték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50" i="0" u="none" strike="noStrik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Nem kérdezték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744847"/>
                  </a:ext>
                </a:extLst>
              </a:tr>
              <a:tr h="253226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b="0" i="1" u="none" strike="noStrike">
                          <a:effectLst/>
                          <a:latin typeface="+mn-lt"/>
                        </a:rPr>
                        <a:t>Beleértve: munkavégzés hóval vagy annak közelében</a:t>
                      </a:r>
                    </a:p>
                  </a:txBody>
                  <a:tcPr marL="180000" marR="7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i="1" u="none" strike="noStrike">
                          <a:effectLst/>
                          <a:latin typeface="+mn-lt"/>
                        </a:rPr>
                        <a:t>28,6%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50" i="1" u="none" strike="noStrike">
                          <a:effectLst/>
                          <a:latin typeface="+mn-lt"/>
                        </a:rPr>
                        <a:t>Nem kérdezték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50" i="1" u="none" strike="noStrike">
                          <a:effectLst/>
                          <a:latin typeface="+mn-lt"/>
                        </a:rPr>
                        <a:t>Nem kérdezték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50" i="1" u="none" strike="noStrike">
                          <a:effectLst/>
                          <a:latin typeface="+mn-lt"/>
                        </a:rPr>
                        <a:t>Nem kérdezték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61034737"/>
                  </a:ext>
                </a:extLst>
              </a:tr>
              <a:tr h="374635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b="0" i="0" u="none" strike="noStrike" dirty="0">
                          <a:effectLst/>
                          <a:latin typeface="+mn-lt"/>
                        </a:rPr>
                        <a:t>Kültéri munkavégzés napközben, részleges árnyékban,</a:t>
                      </a:r>
                      <a:br>
                        <a:rPr lang="hu-HU" sz="1050" b="0" i="0" u="none" strike="noStrike" dirty="0">
                          <a:effectLst/>
                          <a:latin typeface="+mn-lt"/>
                        </a:rPr>
                      </a:br>
                      <a:r>
                        <a:rPr lang="hu-HU" sz="1050" b="0" i="0" u="none" strike="noStrike" dirty="0">
                          <a:effectLst/>
                          <a:latin typeface="+mn-lt"/>
                        </a:rPr>
                        <a:t>legalább napi 1 órán keresztül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effectLst/>
                          <a:latin typeface="+mn-lt"/>
                        </a:rPr>
                        <a:t>29,1%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effectLst/>
                          <a:latin typeface="+mn-lt"/>
                        </a:rPr>
                        <a:t>88,7%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effectLst/>
                          <a:latin typeface="+mn-lt"/>
                        </a:rPr>
                        <a:t>14,5%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effectLst/>
                          <a:latin typeface="+mn-lt"/>
                        </a:rPr>
                        <a:t>44,2%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1512457"/>
                  </a:ext>
                </a:extLst>
              </a:tr>
              <a:tr h="499513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Napközben egy járműben, legalább 1 óra/nap ideig lehúzott ablakokkal végzett munka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effectLst/>
                          <a:latin typeface="+mn-lt"/>
                        </a:rPr>
                        <a:t>45,8%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effectLst/>
                          <a:latin typeface="+mn-lt"/>
                        </a:rPr>
                        <a:t>88,1%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effectLst/>
                          <a:latin typeface="+mn-lt"/>
                        </a:rPr>
                        <a:t>10,6%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50" i="0" u="none" strike="noStrike" dirty="0">
                          <a:effectLst/>
                          <a:latin typeface="+mn-lt"/>
                        </a:rPr>
                        <a:t>Nem kérdezték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874039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92174EA-C80A-0408-8D6C-A7D00E7F7E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00978" y="4376805"/>
            <a:ext cx="608434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hu-HU" sz="105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Forrás: WES 2023, EU-OSHA; referenciapopuláció</a:t>
            </a:r>
            <a:r>
              <a:rPr lang="hu-HU" sz="105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Német-, Spanyol-, Finn-, Francia-, Ír- és Magyarországon </a:t>
            </a:r>
            <a:r>
              <a:rPr lang="hu-HU" sz="105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a nap UV-sugárzásának (beleértve a szem expozícióját is) kitett összes dolgozó.</a:t>
            </a:r>
          </a:p>
        </p:txBody>
      </p:sp>
    </p:spTree>
    <p:extLst>
      <p:ext uri="{BB962C8B-B14F-4D97-AF65-F5344CB8AC3E}">
        <p14:creationId xmlns:p14="http://schemas.microsoft.com/office/powerpoint/2010/main" val="544149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E085787-B05B-D23C-60CF-D77700F7E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87768"/>
            <a:ext cx="7559873" cy="461665"/>
          </a:xfrm>
        </p:spPr>
        <p:txBody>
          <a:bodyPr>
            <a:normAutofit/>
          </a:bodyPr>
          <a:lstStyle/>
          <a:p>
            <a:r>
              <a:rPr lang="hu-HU" dirty="0" err="1"/>
              <a:t>Respirábilis</a:t>
            </a:r>
            <a:r>
              <a:rPr lang="hu-HU" dirty="0"/>
              <a:t> </a:t>
            </a:r>
            <a:r>
              <a:rPr lang="hu-HU"/>
              <a:t>kristályos kvarcnak </a:t>
            </a:r>
            <a:r>
              <a:rPr lang="hu-HU" dirty="0"/>
              <a:t>való kitettség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2378045-2204-326C-7472-2A918396DC39}"/>
              </a:ext>
            </a:extLst>
          </p:cNvPr>
          <p:cNvSpPr txBox="1">
            <a:spLocks/>
          </p:cNvSpPr>
          <p:nvPr/>
        </p:nvSpPr>
        <p:spPr>
          <a:xfrm>
            <a:off x="111698" y="692375"/>
            <a:ext cx="7103146" cy="52322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defPPr>
              <a:defRPr lang="en-US"/>
            </a:defPPr>
            <a:lvl1pPr marL="0" indent="-189000" algn="l" defTabSz="121917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indent="-171450" algn="l" defTabSz="121917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-171450" algn="l" defTabSz="121917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-171450" algn="l" defTabSz="121917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-171450" algn="l" defTabSz="121917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defTabSz="342900">
              <a:buNone/>
            </a:pPr>
            <a:r>
              <a:rPr lang="hu-HU" sz="1400" b="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A leggyakoribb expozíciós körülmények a </a:t>
            </a:r>
            <a:r>
              <a:rPr lang="hu-HU" sz="1400" b="0" dirty="0" err="1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respirábilis</a:t>
            </a:r>
            <a:r>
              <a:rPr lang="hu-HU" sz="1400" b="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 kristályos kvarcnak kitett dolgozók körében (ugyanaz a dolgozó több körülmény között is lehet expozíciónak kitéve):</a:t>
            </a:r>
          </a:p>
        </p:txBody>
      </p:sp>
      <p:graphicFrame>
        <p:nvGraphicFramePr>
          <p:cNvPr id="3" name="Table 2" descr="A legutóbbi munkahéten a belélegezhető kristályos szilícium-dioxidnak különböző expozíciós körülmények között kitett munkavállalók megoszlását és az expozíció különböző szintjeinek (alacsony, közepes és magas) megoszlását az egyes körülmények között bemutató táblázat.">
            <a:extLst>
              <a:ext uri="{FF2B5EF4-FFF2-40B4-BE49-F238E27FC236}">
                <a16:creationId xmlns:a16="http://schemas.microsoft.com/office/drawing/2014/main" id="{058B62A3-99F8-D066-DFE1-3264FF264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5846641"/>
              </p:ext>
            </p:extLst>
          </p:nvPr>
        </p:nvGraphicFramePr>
        <p:xfrm>
          <a:off x="450001" y="1306907"/>
          <a:ext cx="7938184" cy="292609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33923">
                  <a:extLst>
                    <a:ext uri="{9D8B030D-6E8A-4147-A177-3AD203B41FA5}">
                      <a16:colId xmlns:a16="http://schemas.microsoft.com/office/drawing/2014/main" val="439675559"/>
                    </a:ext>
                  </a:extLst>
                </a:gridCol>
                <a:gridCol w="867104">
                  <a:extLst>
                    <a:ext uri="{9D8B030D-6E8A-4147-A177-3AD203B41FA5}">
                      <a16:colId xmlns:a16="http://schemas.microsoft.com/office/drawing/2014/main" val="629760143"/>
                    </a:ext>
                  </a:extLst>
                </a:gridCol>
                <a:gridCol w="701565">
                  <a:extLst>
                    <a:ext uri="{9D8B030D-6E8A-4147-A177-3AD203B41FA5}">
                      <a16:colId xmlns:a16="http://schemas.microsoft.com/office/drawing/2014/main" val="709988898"/>
                    </a:ext>
                  </a:extLst>
                </a:gridCol>
                <a:gridCol w="740979">
                  <a:extLst>
                    <a:ext uri="{9D8B030D-6E8A-4147-A177-3AD203B41FA5}">
                      <a16:colId xmlns:a16="http://schemas.microsoft.com/office/drawing/2014/main" val="2857114898"/>
                    </a:ext>
                  </a:extLst>
                </a:gridCol>
                <a:gridCol w="694613">
                  <a:extLst>
                    <a:ext uri="{9D8B030D-6E8A-4147-A177-3AD203B41FA5}">
                      <a16:colId xmlns:a16="http://schemas.microsoft.com/office/drawing/2014/main" val="3475304338"/>
                    </a:ext>
                  </a:extLst>
                </a:gridCol>
              </a:tblGrid>
              <a:tr h="444733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Expozíció körülményei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Bármely szint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Alacsony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Közepes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Magas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37134492"/>
                  </a:ext>
                </a:extLst>
              </a:tr>
              <a:tr h="444733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Járművezetés építkezésen, bányában vagy kőfejtőben</a:t>
                      </a:r>
                      <a:br>
                        <a:rPr lang="hu-H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hu-H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(nem munkaspecifikus)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26,5%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66,2%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10,3%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23,6%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4025376067"/>
                  </a:ext>
                </a:extLst>
              </a:tr>
              <a:tr h="222367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Homokpor jelenléte a munkaterületen (az építőiparban)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20,1%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4,3%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13,9%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81,8%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4082350555"/>
                  </a:ext>
                </a:extLst>
              </a:tr>
              <a:tr h="222367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Falfúrás vagy lyukak fúrása (az építőiparban)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15,6%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16,1%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39,0%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44,9%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480343340"/>
                  </a:ext>
                </a:extLst>
              </a:tr>
              <a:tr h="444733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Munkavégzés betonnal, kővel, mesterséges- és műkővel, palával, kerámiával vagy téglával, beleértve: (nem munkaspecifikus)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13,9%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1,3%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8,0%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90,7%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1664136213"/>
                  </a:ext>
                </a:extLst>
              </a:tr>
              <a:tr h="222367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Kerámia burkolólapokkal végzett munka (nem munkaspecifikus)</a:t>
                      </a:r>
                    </a:p>
                  </a:txBody>
                  <a:tcPr marL="21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3,4%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0,1%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10,1%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89,8%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3035604296"/>
                  </a:ext>
                </a:extLst>
              </a:tr>
              <a:tr h="222367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Mesterséges kővel végzett munka (nem munkaspecifikus)</a:t>
                      </a:r>
                    </a:p>
                  </a:txBody>
                  <a:tcPr marL="21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3,0%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0,0%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0,0 %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100,0%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2868756737"/>
                  </a:ext>
                </a:extLst>
              </a:tr>
              <a:tr h="222367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Beton vagy cement keverése (az építőiparban)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13,5%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0,0%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0,0%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100,0%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3278666944"/>
                  </a:ext>
                </a:extLst>
              </a:tr>
              <a:tr h="444733">
                <a:tc>
                  <a:txBody>
                    <a:bodyPr/>
                    <a:lstStyle/>
                    <a:p>
                      <a:pPr algn="l" fontAlgn="b"/>
                      <a:r>
                        <a:rPr lang="hu-H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Szántás, boronálás vagy a talaj más módon történő megbolygatása (a növénytermesztéssel és állattenyésztéssel foglalkozó mezőgazdasági munkavállalók körében)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7,9%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16,0%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>
                          <a:solidFill>
                            <a:schemeClr val="tx1"/>
                          </a:solidFill>
                          <a:effectLst/>
                        </a:rPr>
                        <a:t>55,6%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28,4%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3197615930"/>
                  </a:ext>
                </a:extLst>
              </a:tr>
            </a:tbl>
          </a:graphicData>
        </a:graphic>
      </p:graphicFrame>
      <p:grpSp>
        <p:nvGrpSpPr>
          <p:cNvPr id="4" name="Group 3" descr="kapcsos zárójel, beleértve az alacsony, közepes és magas szintet, ami azt jelenti, hogy a három expozíciós szint minden körülmények között az expozíciónak kitett munkavállalók 100%-át teszi ki.&#10;">
            <a:extLst>
              <a:ext uri="{FF2B5EF4-FFF2-40B4-BE49-F238E27FC236}">
                <a16:creationId xmlns:a16="http://schemas.microsoft.com/office/drawing/2014/main" id="{97579A93-1ACD-3584-E52E-7EB83DA38B41}"/>
              </a:ext>
            </a:extLst>
          </p:cNvPr>
          <p:cNvGrpSpPr/>
          <p:nvPr/>
        </p:nvGrpSpPr>
        <p:grpSpPr>
          <a:xfrm>
            <a:off x="6242468" y="858936"/>
            <a:ext cx="2145716" cy="461163"/>
            <a:chOff x="6165273" y="377035"/>
            <a:chExt cx="2165193" cy="461163"/>
          </a:xfrm>
        </p:grpSpPr>
        <p:sp>
          <p:nvSpPr>
            <p:cNvPr id="5" name="Left Brace 4">
              <a:extLst>
                <a:ext uri="{FF2B5EF4-FFF2-40B4-BE49-F238E27FC236}">
                  <a16:creationId xmlns:a16="http://schemas.microsoft.com/office/drawing/2014/main" id="{D2F44974-ECA8-8AB1-4F73-E275B708A5D6}"/>
                </a:ext>
              </a:extLst>
            </p:cNvPr>
            <p:cNvSpPr/>
            <p:nvPr/>
          </p:nvSpPr>
          <p:spPr>
            <a:xfrm rot="5400000">
              <a:off x="7151578" y="-340690"/>
              <a:ext cx="192583" cy="2165193"/>
            </a:xfrm>
            <a:prstGeom prst="leftBrace">
              <a:avLst>
                <a:gd name="adj1" fmla="val 8333"/>
                <a:gd name="adj2" fmla="val 5032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9D4C90C-6389-EE4F-36C5-C30867AD70E8}"/>
                </a:ext>
              </a:extLst>
            </p:cNvPr>
            <p:cNvSpPr txBox="1"/>
            <p:nvPr/>
          </p:nvSpPr>
          <p:spPr>
            <a:xfrm>
              <a:off x="6977077" y="377035"/>
              <a:ext cx="9634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400" dirty="0"/>
                <a:t>100%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D1C93A7-CA94-5BBA-A005-A5FAFFB8ACC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96692" y="4250905"/>
            <a:ext cx="7043556" cy="7155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indent="0" defTabSz="342900">
              <a:buNone/>
            </a:pPr>
            <a:r>
              <a:rPr lang="hu-HU" sz="10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Forrás: WES 2023, EU-OSHA; referenciapopuláció: a </a:t>
            </a:r>
            <a:r>
              <a:rPr lang="hu-HU" sz="1000" dirty="0" err="1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respirábilis</a:t>
            </a:r>
            <a:r>
              <a:rPr lang="hu-HU" sz="10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kristályos kvarcnak kitett dolgozók Német-, Spanyol-, Finn-, Francia-, Ír- és Magyarországon, akik a felsorolt egy vagy több körülmény között dolgoznak.</a:t>
            </a:r>
          </a:p>
          <a:p>
            <a:pPr indent="0" defTabSz="342900">
              <a:buNone/>
            </a:pPr>
            <a:r>
              <a:rPr lang="hu-HU" sz="1000" i="1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Emlékeztető: Az értékelés szerint az utolsó munkahéten az összes munkavállaló 8,4%-a van kitéve a </a:t>
            </a:r>
            <a:r>
              <a:rPr lang="hu-HU" sz="1000" i="1" dirty="0" err="1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respirábilis</a:t>
            </a:r>
            <a:r>
              <a:rPr lang="hu-HU" sz="1000" i="1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kristályos kvarcnak.</a:t>
            </a:r>
          </a:p>
        </p:txBody>
      </p:sp>
    </p:spTree>
    <p:extLst>
      <p:ext uri="{BB962C8B-B14F-4D97-AF65-F5344CB8AC3E}">
        <p14:creationId xmlns:p14="http://schemas.microsoft.com/office/powerpoint/2010/main" val="218655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450000" y="95651"/>
            <a:ext cx="7560000" cy="461665"/>
          </a:xfrm>
        </p:spPr>
        <p:txBody>
          <a:bodyPr>
            <a:spAutoFit/>
          </a:bodyPr>
          <a:lstStyle/>
          <a:p>
            <a:r>
              <a:rPr lang="hu-HU" sz="2400"/>
              <a:t>A felmérésről röviden</a:t>
            </a: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801EEC88-D1A8-4D49-B7E8-291BB266A459}"/>
              </a:ext>
            </a:extLst>
          </p:cNvPr>
          <p:cNvSpPr/>
          <p:nvPr/>
        </p:nvSpPr>
        <p:spPr>
          <a:xfrm>
            <a:off x="448658" y="759310"/>
            <a:ext cx="2827198" cy="971697"/>
          </a:xfrm>
          <a:prstGeom prst="homePlate">
            <a:avLst>
              <a:gd name="adj" fmla="val 29662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hu-HU" sz="1600" dirty="0">
                <a:solidFill>
                  <a:srgbClr val="003399"/>
                </a:solidFill>
              </a:rPr>
              <a:t>Telefonos felmérés 24 402 dolgozó részvételével hat uniós tagállamban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DB6228F-96A3-422F-A671-91B3E465A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41746" y="833483"/>
            <a:ext cx="0" cy="830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39F99948-3D93-4030-9F08-A69653304F5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3347863" y="833484"/>
            <a:ext cx="5509219" cy="95410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hu-HU" sz="1400" dirty="0">
                <a:solidFill>
                  <a:srgbClr val="003399"/>
                </a:solidFill>
              </a:rPr>
              <a:t>Lefedettség: Németország, Spanyolország, Finnország, Franciaország, Magyarország és Írország foglalkoztatott népessége (munkavállalók és önfoglalkoztatók egyaránt), mely </a:t>
            </a:r>
            <a:br>
              <a:rPr lang="en-GB" sz="1400" dirty="0">
                <a:solidFill>
                  <a:srgbClr val="003399"/>
                </a:solidFill>
              </a:rPr>
            </a:br>
            <a:r>
              <a:rPr lang="hu-HU" sz="1400" dirty="0">
                <a:solidFill>
                  <a:srgbClr val="003399"/>
                </a:solidFill>
              </a:rPr>
              <a:t>98,5 millió dolgozónak felel meg.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B1F268F4-9987-4159-BBB5-9526F5DC3430}"/>
              </a:ext>
            </a:extLst>
          </p:cNvPr>
          <p:cNvSpPr/>
          <p:nvPr/>
        </p:nvSpPr>
        <p:spPr>
          <a:xfrm>
            <a:off x="448658" y="1787899"/>
            <a:ext cx="2827198" cy="971697"/>
          </a:xfrm>
          <a:prstGeom prst="homePlate">
            <a:avLst>
              <a:gd name="adj" fmla="val 29662"/>
            </a:avLst>
          </a:prstGeom>
          <a:solidFill>
            <a:schemeClr val="accent1">
              <a:alpha val="7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hu-HU" sz="1600" dirty="0"/>
              <a:t>Az Ausztrál Munkahelyi Expozíciós Tanulmány (AWES) alapján.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8FA00AD-38C2-9E05-1682-AEFAC4AD1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45865" y="1834383"/>
            <a:ext cx="0" cy="97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4CB77C8A-5631-408F-BE37-05F69C3963D7}"/>
              </a:ext>
            </a:extLst>
          </p:cNvPr>
          <p:cNvSpPr txBox="1">
            <a:spLocks/>
          </p:cNvSpPr>
          <p:nvPr/>
        </p:nvSpPr>
        <p:spPr>
          <a:xfrm>
            <a:off x="3341746" y="1768372"/>
            <a:ext cx="5190694" cy="73866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hu-HU" sz="1400" dirty="0">
                <a:solidFill>
                  <a:srgbClr val="003399"/>
                </a:solidFill>
              </a:rPr>
              <a:t>50 foglalkozást lefedő, szabványosított kérdéssorok (modulok).</a:t>
            </a:r>
          </a:p>
          <a:p>
            <a:pPr marL="0" lvl="1" indent="0">
              <a:buNone/>
            </a:pPr>
            <a:r>
              <a:rPr lang="hu-HU" sz="1400" dirty="0">
                <a:solidFill>
                  <a:srgbClr val="003399"/>
                </a:solidFill>
              </a:rPr>
              <a:t>Rövid, pontos és tényszerű, személyre szabott kérdések a feladatokról.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172634C8-BCB8-4CCE-82DD-341BA8FA831C}"/>
              </a:ext>
            </a:extLst>
          </p:cNvPr>
          <p:cNvSpPr/>
          <p:nvPr/>
        </p:nvSpPr>
        <p:spPr>
          <a:xfrm>
            <a:off x="448658" y="2815540"/>
            <a:ext cx="2827198" cy="1568650"/>
          </a:xfrm>
          <a:prstGeom prst="homePlate">
            <a:avLst>
              <a:gd name="adj" fmla="val 186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hu-HU" sz="1600" dirty="0"/>
              <a:t>24 ismert rákkeltő kockázati tényezővel</a:t>
            </a:r>
            <a:br>
              <a:rPr lang="hu-HU" sz="1600" dirty="0"/>
            </a:br>
            <a:r>
              <a:rPr lang="hu-HU" sz="1600" dirty="0"/>
              <a:t>valószínűsíthető expozíció szakértői értékelése </a:t>
            </a:r>
            <a:br>
              <a:rPr lang="hu-HU" sz="1600" dirty="0"/>
            </a:br>
            <a:r>
              <a:rPr lang="hu-HU" sz="1600" dirty="0"/>
              <a:t>egy webalapú alkalmazás segítségével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9B99FB-7EAF-F003-8299-0E41BAA78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41746" y="2978860"/>
            <a:ext cx="0" cy="144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5" descr="Link to OccIDEAS website, a web-based application which is used to assess occupational exposure in epidemiological studies.">
            <a:extLst>
              <a:ext uri="{FF2B5EF4-FFF2-40B4-BE49-F238E27FC236}">
                <a16:creationId xmlns:a16="http://schemas.microsoft.com/office/drawing/2014/main" id="{D0A51A50-FDE9-4986-B0FB-C3F03BC971DA}"/>
              </a:ext>
            </a:extLst>
          </p:cNvPr>
          <p:cNvSpPr txBox="1">
            <a:spLocks/>
          </p:cNvSpPr>
          <p:nvPr/>
        </p:nvSpPr>
        <p:spPr>
          <a:xfrm>
            <a:off x="3341746" y="3300137"/>
            <a:ext cx="5544616" cy="33855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u-HU" sz="1600" b="0" dirty="0">
                <a:solidFill>
                  <a:srgbClr val="003399"/>
                </a:solidFill>
                <a:hlinkClick r:id="rId3" tooltip="Link to OCCideas website "/>
              </a:rPr>
              <a:t>További információk az </a:t>
            </a:r>
            <a:r>
              <a:rPr lang="hu-HU" sz="1600" b="0" dirty="0" err="1">
                <a:solidFill>
                  <a:srgbClr val="003399"/>
                </a:solidFill>
                <a:hlinkClick r:id="rId3" tooltip="Link to OCCideas website "/>
              </a:rPr>
              <a:t>OccIDEAS</a:t>
            </a:r>
            <a:r>
              <a:rPr lang="hu-HU" sz="1600" b="0" dirty="0">
                <a:solidFill>
                  <a:srgbClr val="003399"/>
                </a:solidFill>
                <a:hlinkClick r:id="rId3" tooltip="Link to OCCideas website "/>
              </a:rPr>
              <a:t> weboldalán</a:t>
            </a:r>
          </a:p>
        </p:txBody>
      </p:sp>
      <p:pic>
        <p:nvPicPr>
          <p:cNvPr id="1026" name="Picture 2" descr=" OccIDEAS logója">
            <a:extLst>
              <a:ext uri="{FF2B5EF4-FFF2-40B4-BE49-F238E27FC236}">
                <a16:creationId xmlns:a16="http://schemas.microsoft.com/office/drawing/2014/main" id="{FBB5DCD3-7873-4D04-9676-7E04F312B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961" y="3703747"/>
            <a:ext cx="1289900" cy="48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73F68C80-8047-4EE3-8F71-C88FCCE9C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76656" y="2942588"/>
            <a:ext cx="1180427" cy="11007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4D1734-CB53-927C-0AA8-8A5DDCBEAFB5}"/>
              </a:ext>
            </a:extLst>
          </p:cNvPr>
          <p:cNvSpPr txBox="1"/>
          <p:nvPr/>
        </p:nvSpPr>
        <p:spPr>
          <a:xfrm>
            <a:off x="1847769" y="4485188"/>
            <a:ext cx="6192687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lvl="1" defTabSz="342900"/>
            <a:r>
              <a:rPr lang="hu-HU" sz="1600" b="1" dirty="0">
                <a:solidFill>
                  <a:srgbClr val="003399"/>
                </a:solidFill>
                <a:hlinkClick r:id="rId7"/>
              </a:rPr>
              <a:t>Fedezze fel a WES-felmérést</a:t>
            </a:r>
            <a:r>
              <a:rPr lang="hu-HU" sz="1600" b="1" u="sng" dirty="0">
                <a:solidFill>
                  <a:srgbClr val="003399"/>
                </a:solidFill>
              </a:rPr>
              <a:t> az EU-OSHA weboldalán</a:t>
            </a:r>
            <a:endParaRPr lang="hu-HU" sz="1600" b="1" u="sng" dirty="0">
              <a:solidFill>
                <a:srgbClr val="003399"/>
              </a:solidFill>
              <a:hlinkClick r:id="rId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F916D66-A703-8EA2-0283-B6FE67523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19672" y="4542748"/>
            <a:ext cx="202496" cy="31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332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61FE-AFB1-3C24-1AC6-30683A41B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87768"/>
            <a:ext cx="8632527" cy="461665"/>
          </a:xfrm>
        </p:spPr>
        <p:txBody>
          <a:bodyPr>
            <a:noAutofit/>
          </a:bodyPr>
          <a:lstStyle/>
          <a:p>
            <a:r>
              <a:rPr lang="hu-HU" sz="2000" dirty="0"/>
              <a:t>Védelmi intézkedések – </a:t>
            </a:r>
            <a:r>
              <a:rPr lang="hu-HU" sz="2000" dirty="0" err="1"/>
              <a:t>respirábilis</a:t>
            </a:r>
            <a:r>
              <a:rPr lang="hu-HU" sz="2000" dirty="0"/>
              <a:t> kristályos kvarcnak való kitettség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F32342-0968-2F56-0765-B443C1709278}"/>
              </a:ext>
            </a:extLst>
          </p:cNvPr>
          <p:cNvSpPr txBox="1"/>
          <p:nvPr/>
        </p:nvSpPr>
        <p:spPr>
          <a:xfrm>
            <a:off x="335017" y="727714"/>
            <a:ext cx="8473966" cy="43088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indent="0" algn="ctr" defTabSz="342900">
              <a:buNone/>
            </a:pPr>
            <a:r>
              <a:rPr lang="hu-HU" sz="1100" b="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Védelmi intézkedések alkalmazása a </a:t>
            </a:r>
            <a:r>
              <a:rPr lang="hu-HU" sz="1100" b="0" dirty="0" err="1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respirábilis</a:t>
            </a:r>
            <a:r>
              <a:rPr lang="hu-HU" sz="1100" b="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 kristályos kvarcnak kitett dolgozók körében és minden egyes expozíciós körülmény esetén, ha rendelkezésre állnak (ugyanaz a dolgozó egynél több intézkedést is alkalmazhat):</a:t>
            </a:r>
          </a:p>
        </p:txBody>
      </p:sp>
      <p:graphicFrame>
        <p:nvGraphicFramePr>
          <p:cNvPr id="4" name="Content Placeholder 3" descr="A különböző védelmi intézkedések alkalmazásának megoszlását bemutató táblázat az egyes expozíciós körülményekre vonatkozóan a kristályos szilícium-dioxidnak kitett munkavállalók körében a legutóbbi munkahéten.">
            <a:extLst>
              <a:ext uri="{FF2B5EF4-FFF2-40B4-BE49-F238E27FC236}">
                <a16:creationId xmlns:a16="http://schemas.microsoft.com/office/drawing/2014/main" id="{ABA6488D-4A5C-B8D2-59FA-3642F74B6F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1908765"/>
              </p:ext>
            </p:extLst>
          </p:nvPr>
        </p:nvGraphicFramePr>
        <p:xfrm>
          <a:off x="406369" y="1134249"/>
          <a:ext cx="8331262" cy="3153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6165">
                  <a:extLst>
                    <a:ext uri="{9D8B030D-6E8A-4147-A177-3AD203B41FA5}">
                      <a16:colId xmlns:a16="http://schemas.microsoft.com/office/drawing/2014/main" val="2656727173"/>
                    </a:ext>
                  </a:extLst>
                </a:gridCol>
                <a:gridCol w="1079938">
                  <a:extLst>
                    <a:ext uri="{9D8B030D-6E8A-4147-A177-3AD203B41FA5}">
                      <a16:colId xmlns:a16="http://schemas.microsoft.com/office/drawing/2014/main" val="303869524"/>
                    </a:ext>
                  </a:extLst>
                </a:gridCol>
                <a:gridCol w="1190496">
                  <a:extLst>
                    <a:ext uri="{9D8B030D-6E8A-4147-A177-3AD203B41FA5}">
                      <a16:colId xmlns:a16="http://schemas.microsoft.com/office/drawing/2014/main" val="2092121943"/>
                    </a:ext>
                  </a:extLst>
                </a:gridCol>
                <a:gridCol w="1079738">
                  <a:extLst>
                    <a:ext uri="{9D8B030D-6E8A-4147-A177-3AD203B41FA5}">
                      <a16:colId xmlns:a16="http://schemas.microsoft.com/office/drawing/2014/main" val="786859594"/>
                    </a:ext>
                  </a:extLst>
                </a:gridCol>
                <a:gridCol w="1053862">
                  <a:extLst>
                    <a:ext uri="{9D8B030D-6E8A-4147-A177-3AD203B41FA5}">
                      <a16:colId xmlns:a16="http://schemas.microsoft.com/office/drawing/2014/main" val="3028796099"/>
                    </a:ext>
                  </a:extLst>
                </a:gridCol>
                <a:gridCol w="901063">
                  <a:extLst>
                    <a:ext uri="{9D8B030D-6E8A-4147-A177-3AD203B41FA5}">
                      <a16:colId xmlns:a16="http://schemas.microsoft.com/office/drawing/2014/main" val="3000362995"/>
                    </a:ext>
                  </a:extLst>
                </a:gridCol>
              </a:tblGrid>
              <a:tr h="919140">
                <a:tc>
                  <a:txBody>
                    <a:bodyPr/>
                    <a:lstStyle/>
                    <a:p>
                      <a:pPr algn="ctr" fontAlgn="b"/>
                      <a:r>
                        <a:rPr lang="hu-HU" sz="900" u="none" strike="noStrike" dirty="0">
                          <a:effectLst/>
                          <a:latin typeface="+mn-lt"/>
                        </a:rPr>
                        <a:t>Expozíció körülményei </a:t>
                      </a:r>
                    </a:p>
                    <a:p>
                      <a:pPr algn="ctr" fontAlgn="b"/>
                      <a:r>
                        <a:rPr lang="hu-HU" sz="900" b="0" u="none" strike="noStrike" dirty="0">
                          <a:effectLst/>
                          <a:latin typeface="+mn-lt"/>
                        </a:rPr>
                        <a:t>(a legutóbbi munkahéten végzett feladatok)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hu-HU" sz="900" b="0" dirty="0">
                          <a:effectLst/>
                          <a:latin typeface="+mn-lt"/>
                        </a:rPr>
                        <a:t>Vízpermet vagy nedves porlekötés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hu-HU" sz="900" b="0" dirty="0">
                          <a:effectLst/>
                          <a:latin typeface="+mn-lt"/>
                          <a:ea typeface="+mn-lt"/>
                          <a:cs typeface="Times New Roman"/>
                        </a:rPr>
                        <a:t>Helyi elszívás, </a:t>
                      </a:r>
                      <a:r>
                        <a:rPr lang="hu-HU" sz="900" b="0" dirty="0" err="1">
                          <a:effectLst/>
                          <a:latin typeface="+mn-lt"/>
                          <a:ea typeface="+mn-lt"/>
                          <a:cs typeface="Times New Roman"/>
                        </a:rPr>
                        <a:t>porelszívó</a:t>
                      </a:r>
                      <a:r>
                        <a:rPr lang="hu-HU" sz="900" b="0" dirty="0">
                          <a:effectLst/>
                          <a:latin typeface="+mn-lt"/>
                          <a:ea typeface="+mn-lt"/>
                          <a:cs typeface="Times New Roman"/>
                        </a:rPr>
                        <a:t> szerszám feltét vagy porgyűjtés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hu-HU" sz="900" b="0" dirty="0">
                          <a:effectLst/>
                          <a:latin typeface="+mn-lt"/>
                        </a:rPr>
                        <a:t>Zárt vezetőfülke használata 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900" b="0" dirty="0">
                          <a:effectLst/>
                          <a:latin typeface="+mn-lt"/>
                        </a:rPr>
                        <a:t>Részecskeszűrő- vagy nyomólevegős légzőkészülék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hu-HU" sz="900" b="0" dirty="0">
                          <a:effectLst/>
                          <a:latin typeface="+mn-lt"/>
                        </a:rPr>
                        <a:t>A korábban felsorolt védelmi intézkedések egyike sem </a:t>
                      </a:r>
                    </a:p>
                  </a:txBody>
                  <a:tcPr marL="38582" marR="38582" marT="0" marB="0" anchor="ctr"/>
                </a:tc>
                <a:extLst>
                  <a:ext uri="{0D108BD9-81ED-4DB2-BD59-A6C34878D82A}">
                    <a16:rowId xmlns:a16="http://schemas.microsoft.com/office/drawing/2014/main" val="129423537"/>
                  </a:ext>
                </a:extLst>
              </a:tr>
              <a:tr h="31107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hu-HU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Homokpor jelenléte a munkaterületen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30,0%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Nem kérdezték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Nem kérdezték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Nem kérdezték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70,0% 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3663784701"/>
                  </a:ext>
                </a:extLst>
              </a:tr>
              <a:tr h="3083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hu-HU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Falfúrás vagy áttörések készítése</a:t>
                      </a:r>
                      <a:r>
                        <a:rPr lang="hu-HU" sz="1000" b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falban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Nem kérdezték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37,0%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Nem kérdezték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Nem kérdezték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63,0%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1213572771"/>
                  </a:ext>
                </a:extLst>
              </a:tr>
              <a:tr h="59889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hu-HU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Beton, kő, műkő, pala, kerámia vagy tégla megmunkálása: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30,0%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30,0 %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Nem kérdezték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35,4%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43,5%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184421546"/>
                  </a:ext>
                </a:extLst>
              </a:tr>
              <a:tr h="311491">
                <a:tc>
                  <a:txBody>
                    <a:bodyPr/>
                    <a:lstStyle/>
                    <a:p>
                      <a:pPr marL="0" lvl="0" indent="0" algn="l" defTabSz="3429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hu-HU" sz="1000" b="0" i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Kerámia burkolólapokkal való munka</a:t>
                      </a:r>
                    </a:p>
                  </a:txBody>
                  <a:tcPr marL="252000" marR="72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35,8%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46,7%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Nem kérdezték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33,9%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36,1%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3608354500"/>
                  </a:ext>
                </a:extLst>
              </a:tr>
              <a:tr h="316469">
                <a:tc>
                  <a:txBody>
                    <a:bodyPr/>
                    <a:lstStyle/>
                    <a:p>
                      <a:pPr marL="0" lvl="0" indent="0" algn="l" defTabSz="3429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hu-HU" sz="1000" b="0" i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Munkavégzés mesterséges kövekkel</a:t>
                      </a:r>
                    </a:p>
                  </a:txBody>
                  <a:tcPr marL="252000" marR="72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24,1%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35,4%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Nem kérdezték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44,3%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48,3%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2779809536"/>
                  </a:ext>
                </a:extLst>
              </a:tr>
              <a:tr h="38835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hu-HU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 talaj felszántása, boronálása vagy más módon történő megbolygatása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Nem kérdezték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Nem kérdezték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45,7%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Nem kérdezték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54,3%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113766941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DCC028F-98DE-5B44-C68B-FEA8C24131F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209186" y="4238350"/>
            <a:ext cx="7480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hu-HU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Forrás: WES 2023, EU-OSHA; referenciapopuláció: a </a:t>
            </a:r>
            <a:r>
              <a:rPr lang="hu-HU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respirábilis</a:t>
            </a:r>
            <a:r>
              <a:rPr lang="hu-HU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kristályos kvarcnak kitett dolgozók </a:t>
            </a:r>
            <a:r>
              <a:rPr lang="hu-HU" sz="10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Német-, Spanyol-, Finn-, Francia-, Ír- és Magyarországon, akik </a:t>
            </a:r>
            <a:r>
              <a:rPr lang="hu-HU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a felsorolt egy vagy több körülmény között dolgoznak.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Megjegyzés: A </a:t>
            </a:r>
            <a:r>
              <a:rPr lang="hu-HU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respirábilis</a:t>
            </a:r>
            <a:r>
              <a:rPr lang="hu-HU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kristályos kvarcnak kitett és a munkavégzés helyén homokporral dolgozók 40,2%-a alkalmazott ezenkívül takarítási intézkedéseket is (porszívózás vagy vízzel való felmosás).</a:t>
            </a:r>
          </a:p>
        </p:txBody>
      </p:sp>
    </p:spTree>
    <p:extLst>
      <p:ext uri="{BB962C8B-B14F-4D97-AF65-F5344CB8AC3E}">
        <p14:creationId xmlns:p14="http://schemas.microsoft.com/office/powerpoint/2010/main" val="1856433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1" y="87768"/>
            <a:ext cx="7559873" cy="461665"/>
          </a:xfrm>
        </p:spPr>
        <p:txBody>
          <a:bodyPr>
            <a:spAutoFit/>
          </a:bodyPr>
          <a:lstStyle/>
          <a:p>
            <a:r>
              <a:rPr lang="hu-HU" sz="2400"/>
              <a:t>Hogyan járulhat hozzá a felmérés?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915566"/>
            <a:ext cx="8226456" cy="3780522"/>
          </a:xfrm>
        </p:spPr>
        <p:txBody>
          <a:bodyPr>
            <a:normAutofit fontScale="85000" lnSpcReduction="10000"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u-HU" sz="1800" b="0" dirty="0">
                <a:solidFill>
                  <a:schemeClr val="tx2"/>
                </a:solidFill>
              </a:rPr>
              <a:t>A munkahelyi rákkeltő kockázatoknak való kitettséggel kapcsolatos</a:t>
            </a:r>
            <a:r>
              <a:rPr lang="hu-HU" sz="1800" dirty="0">
                <a:solidFill>
                  <a:schemeClr val="tx2"/>
                </a:solidFill>
              </a:rPr>
              <a:t> tudatosság növelése.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u-HU" sz="1800" dirty="0">
                <a:solidFill>
                  <a:schemeClr val="tx2"/>
                </a:solidFill>
              </a:rPr>
              <a:t>A megelőző intézkedések jobb megtervezése és </a:t>
            </a:r>
            <a:r>
              <a:rPr lang="hu-HU" sz="1800" dirty="0" err="1">
                <a:solidFill>
                  <a:schemeClr val="tx2"/>
                </a:solidFill>
              </a:rPr>
              <a:t>célzottabbá</a:t>
            </a:r>
            <a:r>
              <a:rPr lang="hu-HU" sz="1800" dirty="0">
                <a:solidFill>
                  <a:schemeClr val="tx2"/>
                </a:solidFill>
              </a:rPr>
              <a:t> tétele.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u-HU" sz="1800" b="0" dirty="0">
                <a:solidFill>
                  <a:schemeClr val="tx2"/>
                </a:solidFill>
              </a:rPr>
              <a:t>Hozzájárulás a </a:t>
            </a:r>
            <a:r>
              <a:rPr lang="hu-HU" sz="1800" dirty="0">
                <a:solidFill>
                  <a:schemeClr val="tx2"/>
                </a:solidFill>
              </a:rPr>
              <a:t>szakpolitika számára szóló bizonyítékokhoz</a:t>
            </a:r>
            <a:r>
              <a:rPr lang="hu-HU" sz="1800" b="0" dirty="0">
                <a:solidFill>
                  <a:schemeClr val="tx2"/>
                </a:solidFill>
              </a:rPr>
              <a:t>, beleértve az értékelést is:</a:t>
            </a:r>
          </a:p>
          <a:p>
            <a:pPr marL="420750" lvl="1" indent="-285750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hu-HU" sz="1800" dirty="0"/>
              <a:t>Hozzájárulás a munkahelyi biztonsági és egészségvédelmi intézkedésekhez - </a:t>
            </a:r>
            <a:r>
              <a:rPr lang="hu-HU" sz="1800" dirty="0">
                <a:hlinkClick r:id="rId3" tooltip="https://commission.europa.eu/strategy-and-policy/priorities-2019-2024/promoting-our-european-way-life/european-health-union/cancer-plan-europe_en"/>
              </a:rPr>
              <a:t>Európai Rákellenes Terv</a:t>
            </a:r>
            <a:r>
              <a:rPr lang="hu-HU" sz="1800" dirty="0"/>
              <a:t>.</a:t>
            </a:r>
          </a:p>
          <a:p>
            <a:pPr marL="420750" lvl="1" indent="-285750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hu-HU" sz="1800" dirty="0"/>
              <a:t>Egy kulcsfontosságú célkitűzés támogatása – </a:t>
            </a:r>
            <a:r>
              <a:rPr lang="hu-HU" sz="1800" dirty="0">
                <a:hlinkClick r:id="rId4" tooltip="https://osha.europa.eu/en/safety-and-health-legislation/eu-strategic-framework-health-and-safety-work-2021-2027"/>
              </a:rPr>
              <a:t>Az EU 2021–2027-es munkahelyi biztonsági és egészségvédelmi stratégiai kerete</a:t>
            </a:r>
            <a:r>
              <a:rPr lang="hu-HU" sz="1800" dirty="0"/>
              <a:t> (a munkavégzéssel összefüggő megbetegedések, különösen a rákos megbetegedések megelőzésének javítása).</a:t>
            </a:r>
          </a:p>
          <a:p>
            <a:pPr marL="420750" lvl="1" indent="-285750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hu-HU" sz="1800" dirty="0"/>
              <a:t>Információk nyújtása a veszélyes anyagokkal szembeni védelem javítása és a foglalkozási eredetű rák elleni küzdelem érdekében az uniós jogszabályok aktualizálásához.</a:t>
            </a:r>
          </a:p>
          <a:p>
            <a:pPr marL="0" indent="0">
              <a:spcAft>
                <a:spcPts val="450"/>
              </a:spcAft>
              <a:buNone/>
            </a:pPr>
            <a:r>
              <a:rPr lang="hu-HU" sz="1800" b="0" dirty="0"/>
              <a:t>Részvétel a</a:t>
            </a:r>
            <a:r>
              <a:rPr lang="en-GB" sz="1800" b="0" dirty="0"/>
              <a:t> </a:t>
            </a:r>
            <a:r>
              <a:rPr lang="hu-HU" sz="1800" dirty="0">
                <a:hlinkClick r:id="rId5" tooltip="https://osha.europa.eu/en/themes/dangerous-substances/roadmap-to-carcinogen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Rákkeltő anyagokra vonatkozó ütemtervvel</a:t>
            </a:r>
            <a:r>
              <a:rPr lang="hu-HU" sz="1800" dirty="0"/>
              <a:t> (</a:t>
            </a:r>
            <a:r>
              <a:rPr lang="hu-HU" sz="1800" dirty="0" err="1"/>
              <a:t>Roadmap</a:t>
            </a:r>
            <a:r>
              <a:rPr lang="hu-HU" sz="1800" dirty="0"/>
              <a:t> </a:t>
            </a:r>
            <a:r>
              <a:rPr lang="hu-HU" sz="1800" dirty="0" err="1"/>
              <a:t>on</a:t>
            </a:r>
            <a:r>
              <a:rPr lang="hu-HU" sz="1800" dirty="0"/>
              <a:t> </a:t>
            </a:r>
            <a:r>
              <a:rPr lang="hu-HU" sz="1800" dirty="0" err="1"/>
              <a:t>carcinogens</a:t>
            </a:r>
            <a:r>
              <a:rPr lang="hu-HU" sz="1800" dirty="0"/>
              <a:t>) </a:t>
            </a:r>
            <a:r>
              <a:rPr lang="hu-HU" sz="1800" b="0" dirty="0"/>
              <a:t>kapcsolatos tevékenységekben.</a:t>
            </a:r>
          </a:p>
        </p:txBody>
      </p:sp>
    </p:spTree>
    <p:extLst>
      <p:ext uri="{BB962C8B-B14F-4D97-AF65-F5344CB8AC3E}">
        <p14:creationId xmlns:p14="http://schemas.microsoft.com/office/powerpoint/2010/main" val="1972618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1" y="87768"/>
            <a:ext cx="7559873" cy="461665"/>
          </a:xfrm>
        </p:spPr>
        <p:txBody>
          <a:bodyPr>
            <a:spAutoFit/>
          </a:bodyPr>
          <a:lstStyle/>
          <a:p>
            <a:r>
              <a:rPr lang="hu-HU" sz="2400"/>
              <a:t>Forrás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9D83A-7DED-B1B5-3F11-7F2FBC9D75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425374" cy="3495829"/>
          </a:xfrm>
        </p:spPr>
        <p:txBody>
          <a:bodyPr>
            <a:spAutoFit/>
          </a:bodyPr>
          <a:lstStyle/>
          <a:p>
            <a:pPr marL="0" indent="0">
              <a:buClr>
                <a:srgbClr val="003399"/>
              </a:buClr>
              <a:buNone/>
              <a:defRPr/>
            </a:pPr>
            <a:r>
              <a:rPr kumimoji="0" lang="hu-HU" sz="16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Szerzők: Marine Cavet, Xabier Irastorza, Elke Schneider, Nadia Vilahur, Nacho Díez és Pablo Vidal (EU-OSHA) támogatásával.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u-HU" sz="16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Felmérés koordinálása: Marine Cavet (EU-OSHA).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lang="en-GB" sz="1600" b="0" dirty="0">
              <a:solidFill>
                <a:srgbClr val="003399"/>
              </a:solidFill>
              <a:latin typeface="Arial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GB" sz="1600" b="0" i="0" u="none" strike="noStrike" kern="1200" cap="none" spc="0" normalizeH="0" baseline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u-HU" sz="16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© Európai Munkahelyi Biztonsági és Egészségvédelmi Ügynökség, 2024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u-HU" sz="16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A sokszorosítás a forrás megjelölésével megengedett.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u-HU" sz="16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A nem az EU-OSHA tulajdonában álló bármelyik fénykép sokszorosítása vagy felhasználása esetén közvetlenül a jogtulajdonosokhoz kell fordulni engedélyért.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u-HU" sz="16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Sem az Európai Munkahelyi Biztonsági és Egészségvédelmi Ügynökség , sem az ügynökség nevében eljáró bármely személy nem vállal felelősséget a fenti információk felhasználásáért.</a:t>
            </a:r>
          </a:p>
        </p:txBody>
      </p:sp>
    </p:spTree>
    <p:extLst>
      <p:ext uri="{BB962C8B-B14F-4D97-AF65-F5344CB8AC3E}">
        <p14:creationId xmlns:p14="http://schemas.microsoft.com/office/powerpoint/2010/main" val="3163932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How exposure assessment works"/>
          <p:cNvSpPr>
            <a:spLocks/>
          </p:cNvSpPr>
          <p:nvPr/>
        </p:nvSpPr>
        <p:spPr>
          <a:xfrm>
            <a:off x="450001" y="87768"/>
            <a:ext cx="75598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cap="none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lt"/>
                <a:cs typeface="Trebuchet MS"/>
              </a:rPr>
              <a:t>Expozíciós értékelés – hogyan működik?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D00E97-3134-A6A4-CD81-6D715E54B5E1}"/>
              </a:ext>
            </a:extLst>
          </p:cNvPr>
          <p:cNvSpPr txBox="1"/>
          <p:nvPr/>
        </p:nvSpPr>
        <p:spPr>
          <a:xfrm>
            <a:off x="1369488" y="913837"/>
            <a:ext cx="1573913" cy="36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b="1" dirty="0">
                <a:solidFill>
                  <a:srgbClr val="00696C"/>
                </a:solidFill>
              </a:rPr>
              <a:t>Dolgozó</a:t>
            </a:r>
          </a:p>
        </p:txBody>
      </p:sp>
      <p:sp>
        <p:nvSpPr>
          <p:cNvPr id="9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132838" y="971937"/>
            <a:ext cx="1506894" cy="2114231"/>
          </a:xfrm>
          <a:custGeom>
            <a:avLst/>
            <a:gdLst>
              <a:gd name="connsiteX0" fmla="*/ 0 w 2345182"/>
              <a:gd name="connsiteY0" fmla="*/ 107481 h 2149612"/>
              <a:gd name="connsiteX1" fmla="*/ 107481 w 2345182"/>
              <a:gd name="connsiteY1" fmla="*/ 0 h 2149612"/>
              <a:gd name="connsiteX2" fmla="*/ 2237701 w 2345182"/>
              <a:gd name="connsiteY2" fmla="*/ 0 h 2149612"/>
              <a:gd name="connsiteX3" fmla="*/ 2345182 w 2345182"/>
              <a:gd name="connsiteY3" fmla="*/ 107481 h 2149612"/>
              <a:gd name="connsiteX4" fmla="*/ 2345182 w 2345182"/>
              <a:gd name="connsiteY4" fmla="*/ 2042131 h 2149612"/>
              <a:gd name="connsiteX5" fmla="*/ 2237701 w 2345182"/>
              <a:gd name="connsiteY5" fmla="*/ 2149612 h 2149612"/>
              <a:gd name="connsiteX6" fmla="*/ 107481 w 2345182"/>
              <a:gd name="connsiteY6" fmla="*/ 2149612 h 2149612"/>
              <a:gd name="connsiteX7" fmla="*/ 0 w 2345182"/>
              <a:gd name="connsiteY7" fmla="*/ 2042131 h 2149612"/>
              <a:gd name="connsiteX8" fmla="*/ 0 w 2345182"/>
              <a:gd name="connsiteY8" fmla="*/ 107481 h 21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182" h="2149612">
                <a:moveTo>
                  <a:pt x="2227922" y="0"/>
                </a:moveTo>
                <a:cubicBezTo>
                  <a:pt x="2292682" y="0"/>
                  <a:pt x="2345181" y="44109"/>
                  <a:pt x="2345181" y="98518"/>
                </a:cubicBezTo>
                <a:lnTo>
                  <a:pt x="2345181" y="2051094"/>
                </a:lnTo>
                <a:cubicBezTo>
                  <a:pt x="2345181" y="2105503"/>
                  <a:pt x="2292682" y="2149612"/>
                  <a:pt x="2227922" y="2149612"/>
                </a:cubicBezTo>
                <a:lnTo>
                  <a:pt x="117260" y="2149612"/>
                </a:lnTo>
                <a:cubicBezTo>
                  <a:pt x="52500" y="2149612"/>
                  <a:pt x="1" y="2105503"/>
                  <a:pt x="1" y="2051094"/>
                </a:cubicBezTo>
                <a:lnTo>
                  <a:pt x="1" y="98518"/>
                </a:lnTo>
                <a:cubicBezTo>
                  <a:pt x="1" y="44109"/>
                  <a:pt x="52500" y="0"/>
                  <a:pt x="117260" y="0"/>
                </a:cubicBezTo>
                <a:lnTo>
                  <a:pt x="2227922" y="0"/>
                </a:lnTo>
                <a:close/>
              </a:path>
            </a:pathLst>
          </a:custGeom>
          <a:solidFill>
            <a:srgbClr val="00696C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0197" tIns="72010" rIns="93347" bIns="1407109" numCol="1" spcCol="1270" anchor="t" anchorCtr="0">
            <a:noAutofit/>
          </a:bodyPr>
          <a:lstStyle/>
          <a:p>
            <a:pPr algn="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2100" dirty="0">
              <a:solidFill>
                <a:srgbClr val="F1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178681" y="1394849"/>
            <a:ext cx="1575101" cy="948721"/>
          </a:xfrm>
          <a:custGeom>
            <a:avLst/>
            <a:gdLst>
              <a:gd name="connsiteX0" fmla="*/ 0 w 1747160"/>
              <a:gd name="connsiteY0" fmla="*/ 0 h 2149612"/>
              <a:gd name="connsiteX1" fmla="*/ 1747160 w 1747160"/>
              <a:gd name="connsiteY1" fmla="*/ 0 h 2149612"/>
              <a:gd name="connsiteX2" fmla="*/ 1747160 w 1747160"/>
              <a:gd name="connsiteY2" fmla="*/ 2149612 h 2149612"/>
              <a:gd name="connsiteX3" fmla="*/ 0 w 1747160"/>
              <a:gd name="connsiteY3" fmla="*/ 2149612 h 2149612"/>
              <a:gd name="connsiteX4" fmla="*/ 0 w 1747160"/>
              <a:gd name="connsiteY4" fmla="*/ 0 h 21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7160" h="2149612">
                <a:moveTo>
                  <a:pt x="0" y="0"/>
                </a:moveTo>
                <a:lnTo>
                  <a:pt x="1747160" y="0"/>
                </a:lnTo>
                <a:lnTo>
                  <a:pt x="1747160" y="2149612"/>
                </a:lnTo>
                <a:lnTo>
                  <a:pt x="0" y="21496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722" rIns="0" bIns="0" numCol="1" spcCol="1270" anchor="t" anchorCtr="0">
            <a:spAutoFit/>
          </a:bodyPr>
          <a:lstStyle/>
          <a:p>
            <a:pPr algn="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/>
              <a:t>Kérdezze meg,  milyen feladatokat lát el a dolgozó. </a:t>
            </a:r>
          </a:p>
        </p:txBody>
      </p:sp>
      <p:sp>
        <p:nvSpPr>
          <p:cNvPr id="12" name="Flowchart: Extract 11" descr="A folyamat következő lépését leíró szövegdobozra mutató nyíl. 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5400000">
            <a:off x="2925143" y="2524566"/>
            <a:ext cx="353296" cy="317134"/>
          </a:xfrm>
          <a:prstGeom prst="flowChartExtract">
            <a:avLst/>
          </a:prstGeom>
          <a:ln>
            <a:solidFill>
              <a:srgbClr val="F6A4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C63946-7909-061D-571E-9BE7E6C24858}"/>
              </a:ext>
            </a:extLst>
          </p:cNvPr>
          <p:cNvSpPr txBox="1"/>
          <p:nvPr/>
        </p:nvSpPr>
        <p:spPr>
          <a:xfrm>
            <a:off x="3805348" y="913837"/>
            <a:ext cx="1573913" cy="36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b="1">
                <a:solidFill>
                  <a:srgbClr val="00696C"/>
                </a:solidFill>
              </a:rPr>
              <a:t>Számítógép</a:t>
            </a:r>
          </a:p>
        </p:txBody>
      </p:sp>
      <p:sp>
        <p:nvSpPr>
          <p:cNvPr id="11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566016" y="974616"/>
            <a:ext cx="1512259" cy="2114231"/>
          </a:xfrm>
          <a:custGeom>
            <a:avLst/>
            <a:gdLst>
              <a:gd name="connsiteX0" fmla="*/ 0 w 2345182"/>
              <a:gd name="connsiteY0" fmla="*/ 107794 h 2155888"/>
              <a:gd name="connsiteX1" fmla="*/ 107794 w 2345182"/>
              <a:gd name="connsiteY1" fmla="*/ 0 h 2155888"/>
              <a:gd name="connsiteX2" fmla="*/ 2237388 w 2345182"/>
              <a:gd name="connsiteY2" fmla="*/ 0 h 2155888"/>
              <a:gd name="connsiteX3" fmla="*/ 2345182 w 2345182"/>
              <a:gd name="connsiteY3" fmla="*/ 107794 h 2155888"/>
              <a:gd name="connsiteX4" fmla="*/ 2345182 w 2345182"/>
              <a:gd name="connsiteY4" fmla="*/ 2048094 h 2155888"/>
              <a:gd name="connsiteX5" fmla="*/ 2237388 w 2345182"/>
              <a:gd name="connsiteY5" fmla="*/ 2155888 h 2155888"/>
              <a:gd name="connsiteX6" fmla="*/ 107794 w 2345182"/>
              <a:gd name="connsiteY6" fmla="*/ 2155888 h 2155888"/>
              <a:gd name="connsiteX7" fmla="*/ 0 w 2345182"/>
              <a:gd name="connsiteY7" fmla="*/ 2048094 h 2155888"/>
              <a:gd name="connsiteX8" fmla="*/ 0 w 2345182"/>
              <a:gd name="connsiteY8" fmla="*/ 107794 h 215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182" h="2155888">
                <a:moveTo>
                  <a:pt x="2227923" y="0"/>
                </a:moveTo>
                <a:cubicBezTo>
                  <a:pt x="2292683" y="0"/>
                  <a:pt x="2345181" y="44366"/>
                  <a:pt x="2345181" y="99094"/>
                </a:cubicBezTo>
                <a:lnTo>
                  <a:pt x="2345181" y="2056794"/>
                </a:lnTo>
                <a:cubicBezTo>
                  <a:pt x="2345181" y="2111522"/>
                  <a:pt x="2292683" y="2155888"/>
                  <a:pt x="2227923" y="2155888"/>
                </a:cubicBezTo>
                <a:lnTo>
                  <a:pt x="117259" y="2155888"/>
                </a:lnTo>
                <a:cubicBezTo>
                  <a:pt x="52499" y="2155888"/>
                  <a:pt x="1" y="2111522"/>
                  <a:pt x="1" y="2056794"/>
                </a:cubicBezTo>
                <a:lnTo>
                  <a:pt x="1" y="99094"/>
                </a:lnTo>
                <a:cubicBezTo>
                  <a:pt x="1" y="44366"/>
                  <a:pt x="52499" y="0"/>
                  <a:pt x="117259" y="0"/>
                </a:cubicBezTo>
                <a:lnTo>
                  <a:pt x="2227923" y="0"/>
                </a:lnTo>
                <a:close/>
              </a:path>
            </a:pathLst>
          </a:custGeom>
          <a:solidFill>
            <a:srgbClr val="00696C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1045" tIns="72009" rIns="93344" bIns="1407110" numCol="1" spcCol="1270" anchor="t" anchorCtr="0">
            <a:noAutofit/>
          </a:bodyPr>
          <a:lstStyle/>
          <a:p>
            <a:pPr algn="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2100" dirty="0">
              <a:solidFill>
                <a:srgbClr val="F1FFFF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3579227" y="1401356"/>
            <a:ext cx="1683751" cy="948721"/>
          </a:xfrm>
          <a:custGeom>
            <a:avLst/>
            <a:gdLst>
              <a:gd name="connsiteX0" fmla="*/ 0 w 1747160"/>
              <a:gd name="connsiteY0" fmla="*/ 0 h 2155888"/>
              <a:gd name="connsiteX1" fmla="*/ 1747160 w 1747160"/>
              <a:gd name="connsiteY1" fmla="*/ 0 h 2155888"/>
              <a:gd name="connsiteX2" fmla="*/ 1747160 w 1747160"/>
              <a:gd name="connsiteY2" fmla="*/ 2155888 h 2155888"/>
              <a:gd name="connsiteX3" fmla="*/ 0 w 1747160"/>
              <a:gd name="connsiteY3" fmla="*/ 2155888 h 2155888"/>
              <a:gd name="connsiteX4" fmla="*/ 0 w 1747160"/>
              <a:gd name="connsiteY4" fmla="*/ 0 h 215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7160" h="2155888">
                <a:moveTo>
                  <a:pt x="0" y="0"/>
                </a:moveTo>
                <a:lnTo>
                  <a:pt x="1747160" y="0"/>
                </a:lnTo>
                <a:lnTo>
                  <a:pt x="1747160" y="2155888"/>
                </a:lnTo>
                <a:lnTo>
                  <a:pt x="0" y="215588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722" rIns="0" bIns="0" numCol="1" spcCol="1270" anchor="t" anchorCtr="0">
            <a:spAutoFit/>
          </a:bodyPr>
          <a:lstStyle/>
          <a:p>
            <a:pPr algn="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/>
              <a:t>Szakirodalmon és szakértői véleményen alapuló szabályok.</a:t>
            </a:r>
          </a:p>
        </p:txBody>
      </p:sp>
      <p:sp>
        <p:nvSpPr>
          <p:cNvPr id="15" name="Flowchart: Extract 14" descr="A folyamat következő lépését leíró szövegdobozra mutató nyíl. 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5400000">
            <a:off x="5346007" y="2524566"/>
            <a:ext cx="353296" cy="317134"/>
          </a:xfrm>
          <a:prstGeom prst="flowChartExtract">
            <a:avLst/>
          </a:prstGeom>
          <a:ln>
            <a:solidFill>
              <a:srgbClr val="F6A4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FF62E8-5525-6E2C-D565-FFA4F0D6FC6E}"/>
              </a:ext>
            </a:extLst>
          </p:cNvPr>
          <p:cNvSpPr txBox="1"/>
          <p:nvPr/>
        </p:nvSpPr>
        <p:spPr>
          <a:xfrm>
            <a:off x="6200599" y="914126"/>
            <a:ext cx="1573913" cy="36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b="1">
                <a:solidFill>
                  <a:srgbClr val="00696C"/>
                </a:solidFill>
              </a:rPr>
              <a:t>Expozíció</a:t>
            </a:r>
          </a:p>
        </p:txBody>
      </p:sp>
      <p:sp>
        <p:nvSpPr>
          <p:cNvPr id="14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999115" y="969257"/>
            <a:ext cx="1512260" cy="2114230"/>
          </a:xfrm>
          <a:custGeom>
            <a:avLst/>
            <a:gdLst>
              <a:gd name="connsiteX0" fmla="*/ 0 w 2345182"/>
              <a:gd name="connsiteY0" fmla="*/ 107481 h 2149612"/>
              <a:gd name="connsiteX1" fmla="*/ 107481 w 2345182"/>
              <a:gd name="connsiteY1" fmla="*/ 0 h 2149612"/>
              <a:gd name="connsiteX2" fmla="*/ 2237701 w 2345182"/>
              <a:gd name="connsiteY2" fmla="*/ 0 h 2149612"/>
              <a:gd name="connsiteX3" fmla="*/ 2345182 w 2345182"/>
              <a:gd name="connsiteY3" fmla="*/ 107481 h 2149612"/>
              <a:gd name="connsiteX4" fmla="*/ 2345182 w 2345182"/>
              <a:gd name="connsiteY4" fmla="*/ 2042131 h 2149612"/>
              <a:gd name="connsiteX5" fmla="*/ 2237701 w 2345182"/>
              <a:gd name="connsiteY5" fmla="*/ 2149612 h 2149612"/>
              <a:gd name="connsiteX6" fmla="*/ 107481 w 2345182"/>
              <a:gd name="connsiteY6" fmla="*/ 2149612 h 2149612"/>
              <a:gd name="connsiteX7" fmla="*/ 0 w 2345182"/>
              <a:gd name="connsiteY7" fmla="*/ 2042131 h 2149612"/>
              <a:gd name="connsiteX8" fmla="*/ 0 w 2345182"/>
              <a:gd name="connsiteY8" fmla="*/ 107481 h 21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182" h="2149612">
                <a:moveTo>
                  <a:pt x="2227922" y="0"/>
                </a:moveTo>
                <a:cubicBezTo>
                  <a:pt x="2292682" y="0"/>
                  <a:pt x="2345181" y="44109"/>
                  <a:pt x="2345181" y="98518"/>
                </a:cubicBezTo>
                <a:lnTo>
                  <a:pt x="2345181" y="2051094"/>
                </a:lnTo>
                <a:cubicBezTo>
                  <a:pt x="2345181" y="2105503"/>
                  <a:pt x="2292682" y="2149612"/>
                  <a:pt x="2227922" y="2149612"/>
                </a:cubicBezTo>
                <a:lnTo>
                  <a:pt x="117260" y="2149612"/>
                </a:lnTo>
                <a:cubicBezTo>
                  <a:pt x="52500" y="2149612"/>
                  <a:pt x="1" y="2105503"/>
                  <a:pt x="1" y="2051094"/>
                </a:cubicBezTo>
                <a:lnTo>
                  <a:pt x="1" y="98518"/>
                </a:lnTo>
                <a:cubicBezTo>
                  <a:pt x="1" y="44109"/>
                  <a:pt x="52500" y="0"/>
                  <a:pt x="117260" y="0"/>
                </a:cubicBezTo>
                <a:lnTo>
                  <a:pt x="2227922" y="0"/>
                </a:lnTo>
                <a:close/>
              </a:path>
            </a:pathLst>
          </a:custGeom>
          <a:solidFill>
            <a:srgbClr val="00696C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0198" tIns="72009" rIns="93345" bIns="1407110" numCol="1" spcCol="1270" anchor="t" anchorCtr="0">
            <a:noAutofit/>
          </a:bodyPr>
          <a:lstStyle/>
          <a:p>
            <a:pPr algn="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2100" dirty="0">
              <a:solidFill>
                <a:srgbClr val="F1FFFF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6018514" y="1401356"/>
            <a:ext cx="1639130" cy="948721"/>
          </a:xfrm>
          <a:custGeom>
            <a:avLst/>
            <a:gdLst>
              <a:gd name="connsiteX0" fmla="*/ 0 w 1747160"/>
              <a:gd name="connsiteY0" fmla="*/ 0 h 2149612"/>
              <a:gd name="connsiteX1" fmla="*/ 1747160 w 1747160"/>
              <a:gd name="connsiteY1" fmla="*/ 0 h 2149612"/>
              <a:gd name="connsiteX2" fmla="*/ 1747160 w 1747160"/>
              <a:gd name="connsiteY2" fmla="*/ 2149612 h 2149612"/>
              <a:gd name="connsiteX3" fmla="*/ 0 w 1747160"/>
              <a:gd name="connsiteY3" fmla="*/ 2149612 h 2149612"/>
              <a:gd name="connsiteX4" fmla="*/ 0 w 1747160"/>
              <a:gd name="connsiteY4" fmla="*/ 0 h 21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7160" h="2149612">
                <a:moveTo>
                  <a:pt x="0" y="0"/>
                </a:moveTo>
                <a:lnTo>
                  <a:pt x="1747160" y="0"/>
                </a:lnTo>
                <a:lnTo>
                  <a:pt x="1747160" y="2149612"/>
                </a:lnTo>
                <a:lnTo>
                  <a:pt x="0" y="21496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722" rIns="0" bIns="0" numCol="1" spcCol="1270" anchor="t" anchorCtr="0">
            <a:spAutoFit/>
          </a:bodyPr>
          <a:lstStyle/>
          <a:p>
            <a:pPr algn="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/>
              <a:t>Értékelje, hogy a dolgozó ki van-e téve rákkockázati tényezőknek</a:t>
            </a:r>
          </a:p>
        </p:txBody>
      </p:sp>
      <p:sp>
        <p:nvSpPr>
          <p:cNvPr id="6" name="Title 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0001" y="3003798"/>
            <a:ext cx="8403505" cy="17081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l" defTabSz="257175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kumimoji="0" lang="hu-HU" sz="1800" b="1" i="0" u="none" strike="noStrike" cap="none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OccIDEAS</a:t>
            </a:r>
            <a:r>
              <a:rPr kumimoji="0" lang="hu-HU" sz="1800" b="1" i="0" u="none" strike="noStrike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  – a foglalkozási expozíció</a:t>
            </a:r>
            <a:r>
              <a:rPr kumimoji="0" lang="hu-HU" sz="1800" b="0" i="0" u="none" strike="noStrike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 értékelése három lépésben:</a:t>
            </a:r>
          </a:p>
          <a:p>
            <a:pPr marL="461963" lvl="0" indent="-231775" defTabSz="914400">
              <a:spcBef>
                <a:spcPts val="600"/>
              </a:spcBef>
              <a:buFontTx/>
              <a:buAutoNum type="arabicPeriod"/>
              <a:defRPr/>
            </a:pPr>
            <a:r>
              <a:rPr kumimoji="0" lang="hu-HU" sz="18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A dolgozó </a:t>
            </a:r>
            <a:r>
              <a:rPr lang="hu-HU" b="0" dirty="0">
                <a:solidFill>
                  <a:srgbClr val="003399"/>
                </a:solidFill>
                <a:latin typeface="+mn-lt"/>
                <a:ea typeface="+mn-lt"/>
                <a:cs typeface="+mn-cs"/>
              </a:rPr>
              <a:t>úgynevezett „munkaköri </a:t>
            </a:r>
            <a:r>
              <a:rPr kumimoji="0" lang="hu-HU" sz="18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kategóriájának” meghatározása.</a:t>
            </a:r>
          </a:p>
          <a:p>
            <a:pPr marL="461963" marR="0" lvl="0" indent="-2317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hu-HU" sz="18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Részletes kérdések a munkaköri kategóriához kapcsolódó feladatokról, beleértve a megelőző intézkedéseket is.</a:t>
            </a:r>
          </a:p>
          <a:p>
            <a:pPr marL="461963" marR="0" lvl="0" indent="-2317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hu-HU" sz="18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A kiválasztott kockázatoknak való kitettség automatikus értékelése minden egyes válaszadó esetében.</a:t>
            </a:r>
          </a:p>
        </p:txBody>
      </p:sp>
    </p:spTree>
    <p:extLst>
      <p:ext uri="{BB962C8B-B14F-4D97-AF65-F5344CB8AC3E}">
        <p14:creationId xmlns:p14="http://schemas.microsoft.com/office/powerpoint/2010/main" val="2381113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Cancer risk factors covered in WES"/>
          <p:cNvSpPr>
            <a:spLocks noGrp="1"/>
          </p:cNvSpPr>
          <p:nvPr>
            <p:ph type="title"/>
          </p:nvPr>
        </p:nvSpPr>
        <p:spPr>
          <a:xfrm>
            <a:off x="450000" y="87768"/>
            <a:ext cx="7560000" cy="461665"/>
          </a:xfrm>
        </p:spPr>
        <p:txBody>
          <a:bodyPr>
            <a:spAutoFit/>
          </a:bodyPr>
          <a:lstStyle/>
          <a:p>
            <a:r>
              <a:rPr lang="hu-HU" sz="2400"/>
              <a:t>A WES-ben szereplő rákkeltő kockázati tényezők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A93183-3EA1-4E6A-87F2-479A16C47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9" y="672238"/>
            <a:ext cx="2465817" cy="40344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1500" b="0" dirty="0"/>
              <a:t>Az </a:t>
            </a:r>
            <a:r>
              <a:rPr lang="hu-HU" sz="1500" b="0" dirty="0" err="1"/>
              <a:t>OccIDEAS</a:t>
            </a:r>
            <a:r>
              <a:rPr lang="hu-HU" sz="1500" b="0" dirty="0"/>
              <a:t> rendszerben </a:t>
            </a:r>
            <a:r>
              <a:rPr lang="hu-HU" sz="1500" b="0" dirty="0" err="1"/>
              <a:t>értékelhetőek</a:t>
            </a:r>
            <a:r>
              <a:rPr lang="hu-HU" sz="1500" b="0" dirty="0"/>
              <a:t> a fizikai, kémiai vagy biológiai expozíciók.</a:t>
            </a:r>
          </a:p>
          <a:p>
            <a:pPr marL="0" indent="0">
              <a:buNone/>
            </a:pPr>
            <a:br>
              <a:rPr lang="hu-HU" sz="1500" b="0" dirty="0"/>
            </a:br>
            <a:r>
              <a:rPr lang="hu-HU" sz="1500" b="0" dirty="0"/>
              <a:t>A WES lefedi</a:t>
            </a:r>
            <a:r>
              <a:rPr lang="hu-HU" sz="1500" dirty="0"/>
              <a:t> a kémiai kockázati tényezőknek</a:t>
            </a:r>
            <a:r>
              <a:rPr lang="hu-HU" sz="1500" b="0" dirty="0"/>
              <a:t> </a:t>
            </a:r>
            <a:br>
              <a:rPr lang="hu-HU" sz="1500" b="0" dirty="0"/>
            </a:br>
            <a:r>
              <a:rPr lang="hu-HU" sz="1500" b="0" dirty="0"/>
              <a:t>(beleértve a technológiai eljárás során felszabaduló anyagokat és keverékeket) </a:t>
            </a:r>
            <a:r>
              <a:rPr lang="hu-HU" sz="1500" dirty="0"/>
              <a:t>és a fizikai kockázati tényezőknek </a:t>
            </a:r>
            <a:r>
              <a:rPr lang="hu-HU" sz="1500" b="0" dirty="0"/>
              <a:t>(különféle sugárzások) való kitettséget</a:t>
            </a:r>
            <a:r>
              <a:rPr lang="hu-HU" sz="1500" dirty="0"/>
              <a:t> is.</a:t>
            </a:r>
          </a:p>
        </p:txBody>
      </p:sp>
      <p:graphicFrame>
        <p:nvGraphicFramePr>
          <p:cNvPr id="6" name="Table 4" descr="A felmérésben szereplő ipari vegyi anyagok listája.">
            <a:extLst>
              <a:ext uri="{FF2B5EF4-FFF2-40B4-BE49-F238E27FC236}">
                <a16:creationId xmlns:a16="http://schemas.microsoft.com/office/drawing/2014/main" id="{6C443A33-976F-4F7F-84CB-E6BD11BBDA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970394"/>
              </p:ext>
            </p:extLst>
          </p:nvPr>
        </p:nvGraphicFramePr>
        <p:xfrm>
          <a:off x="2915819" y="699542"/>
          <a:ext cx="2664293" cy="1783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293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Ipari vegyi anyagok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306327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1,3 butadién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117713078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akrilamid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585299648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dietil-/dimetil-szulfát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47142524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epiklórhidrin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4165192532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etilén-oxid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24349690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formaldehid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870717567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orto-toluidin</a:t>
                      </a:r>
                      <a:endParaRPr lang="hu-HU" sz="1400" u="none" strike="noStrik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117221569"/>
                  </a:ext>
                </a:extLst>
              </a:tr>
            </a:tbl>
          </a:graphicData>
        </a:graphic>
      </p:graphicFrame>
      <p:graphicFrame>
        <p:nvGraphicFramePr>
          <p:cNvPr id="15" name="Table 4" descr="A felmérésben szereplő szervetlen porok és szálak listája">
            <a:extLst>
              <a:ext uri="{FF2B5EF4-FFF2-40B4-BE49-F238E27FC236}">
                <a16:creationId xmlns:a16="http://schemas.microsoft.com/office/drawing/2014/main" id="{41819166-7EBD-9825-AE19-107F43C418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510148"/>
              </p:ext>
            </p:extLst>
          </p:nvPr>
        </p:nvGraphicFramePr>
        <p:xfrm>
          <a:off x="2915817" y="2501846"/>
          <a:ext cx="2664295" cy="67013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295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83105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Szervetlen porok / rostok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729873"/>
                  </a:ext>
                </a:extLst>
              </a:tr>
              <a:tr h="202722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azbeszt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933629306"/>
                  </a:ext>
                </a:extLst>
              </a:tr>
              <a:tr h="224361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respirábilis</a:t>
                      </a:r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kristályos kvarc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552783711"/>
                  </a:ext>
                </a:extLst>
              </a:tr>
            </a:tbl>
          </a:graphicData>
        </a:graphic>
      </p:graphicFrame>
      <p:graphicFrame>
        <p:nvGraphicFramePr>
          <p:cNvPr id="16" name="Table 4" descr="A felmérésben szereplő szerves porok listája.">
            <a:extLst>
              <a:ext uri="{FF2B5EF4-FFF2-40B4-BE49-F238E27FC236}">
                <a16:creationId xmlns:a16="http://schemas.microsoft.com/office/drawing/2014/main" id="{B595F166-BA75-C9AD-D692-19BB461E1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526249"/>
              </p:ext>
            </p:extLst>
          </p:nvPr>
        </p:nvGraphicFramePr>
        <p:xfrm>
          <a:off x="2915819" y="3182753"/>
          <a:ext cx="2664293" cy="6686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293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Szerves porok 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4078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bőrpor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457779285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fapor</a:t>
                      </a:r>
                      <a:endParaRPr lang="hu-HU" sz="1400" u="none" strike="noStrik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4047868032"/>
                  </a:ext>
                </a:extLst>
              </a:tr>
            </a:tbl>
          </a:graphicData>
        </a:graphic>
      </p:graphicFrame>
      <p:graphicFrame>
        <p:nvGraphicFramePr>
          <p:cNvPr id="9" name="Table 4" descr="A felmérésben szereplő fémek listája.">
            <a:extLst>
              <a:ext uri="{FF2B5EF4-FFF2-40B4-BE49-F238E27FC236}">
                <a16:creationId xmlns:a16="http://schemas.microsoft.com/office/drawing/2014/main" id="{ECDE4AE8-A4D6-4F25-900C-5662DDBB56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323943"/>
              </p:ext>
            </p:extLst>
          </p:nvPr>
        </p:nvGraphicFramePr>
        <p:xfrm>
          <a:off x="5652121" y="699542"/>
          <a:ext cx="2808311" cy="156019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311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Fémek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306327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u="none" strike="noStrike">
                          <a:solidFill>
                            <a:schemeClr val="tx1"/>
                          </a:solidFill>
                          <a:effectLst/>
                        </a:rPr>
                        <a:t>arzén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117713078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u="none" strike="noStrike">
                          <a:solidFill>
                            <a:schemeClr val="tx1"/>
                          </a:solidFill>
                          <a:effectLst/>
                        </a:rPr>
                        <a:t>kadmium 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585299648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hexavalens</a:t>
                      </a:r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króm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47142524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u="none" strike="noStrike">
                          <a:solidFill>
                            <a:schemeClr val="tx1"/>
                          </a:solidFill>
                          <a:effectLst/>
                        </a:rPr>
                        <a:t>kobalt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4165192532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ólom és szervetlen vegyületei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24349690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nikkel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3870717567"/>
                  </a:ext>
                </a:extLst>
              </a:tr>
            </a:tbl>
          </a:graphicData>
        </a:graphic>
      </p:graphicFrame>
      <p:graphicFrame>
        <p:nvGraphicFramePr>
          <p:cNvPr id="17" name="Table 4" descr="A felmérésben szereplő olajok listája.">
            <a:extLst>
              <a:ext uri="{FF2B5EF4-FFF2-40B4-BE49-F238E27FC236}">
                <a16:creationId xmlns:a16="http://schemas.microsoft.com/office/drawing/2014/main" id="{F84928A3-0EE0-6F65-18B9-46F78502E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136787"/>
              </p:ext>
            </p:extLst>
          </p:nvPr>
        </p:nvGraphicFramePr>
        <p:xfrm>
          <a:off x="5652120" y="2271990"/>
          <a:ext cx="2808312" cy="44577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Olajok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729873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ásványolajok (köd formájában)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933629306"/>
                  </a:ext>
                </a:extLst>
              </a:tr>
            </a:tbl>
          </a:graphicData>
        </a:graphic>
      </p:graphicFrame>
      <p:graphicFrame>
        <p:nvGraphicFramePr>
          <p:cNvPr id="18" name="Table 4" descr="A felmérésben szereplő égéstermékek listája.">
            <a:extLst>
              <a:ext uri="{FF2B5EF4-FFF2-40B4-BE49-F238E27FC236}">
                <a16:creationId xmlns:a16="http://schemas.microsoft.com/office/drawing/2014/main" id="{D5CB1BE5-FCE9-032F-9DD8-4645DB6881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064929"/>
              </p:ext>
            </p:extLst>
          </p:nvPr>
        </p:nvGraphicFramePr>
        <p:xfrm>
          <a:off x="5652120" y="2722769"/>
          <a:ext cx="2808312" cy="44577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59934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Égéstermékek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4078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dízelmotor-kipufogógáz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457779285"/>
                  </a:ext>
                </a:extLst>
              </a:tr>
            </a:tbl>
          </a:graphicData>
        </a:graphic>
      </p:graphicFrame>
      <p:graphicFrame>
        <p:nvGraphicFramePr>
          <p:cNvPr id="21" name="Table 4" descr="A felmérésben szereplő oldószerek listája">
            <a:extLst>
              <a:ext uri="{FF2B5EF4-FFF2-40B4-BE49-F238E27FC236}">
                <a16:creationId xmlns:a16="http://schemas.microsoft.com/office/drawing/2014/main" id="{662477FB-B6B8-CE0B-AB5A-308BE9AD0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34714"/>
              </p:ext>
            </p:extLst>
          </p:nvPr>
        </p:nvGraphicFramePr>
        <p:xfrm>
          <a:off x="5652121" y="3187843"/>
          <a:ext cx="2808311" cy="6686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311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lvl="0" algn="l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Oldószerek</a:t>
                      </a:r>
                    </a:p>
                  </a:txBody>
                  <a:tcPr marL="182880" marR="9525" marT="9525" marB="0" anchor="b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868032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>
                          <a:solidFill>
                            <a:schemeClr val="tx1"/>
                          </a:solidFill>
                          <a:effectLst/>
                        </a:rPr>
                        <a:t>benzol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1546215660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triklór</a:t>
                      </a:r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-etilén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3607070440"/>
                  </a:ext>
                </a:extLst>
              </a:tr>
            </a:tbl>
          </a:graphicData>
        </a:graphic>
      </p:graphicFrame>
      <p:graphicFrame>
        <p:nvGraphicFramePr>
          <p:cNvPr id="22" name="Table 4" descr="A felmérésben szereplő sugárzástípusok listája.">
            <a:extLst>
              <a:ext uri="{FF2B5EF4-FFF2-40B4-BE49-F238E27FC236}">
                <a16:creationId xmlns:a16="http://schemas.microsoft.com/office/drawing/2014/main" id="{AB94F0EC-F2F5-18DB-A05E-8B5C38A49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345087"/>
              </p:ext>
            </p:extLst>
          </p:nvPr>
        </p:nvGraphicFramePr>
        <p:xfrm>
          <a:off x="2915816" y="3880047"/>
          <a:ext cx="5544616" cy="8915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44616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Sugárzás</a:t>
                      </a:r>
                    </a:p>
                  </a:txBody>
                  <a:tcPr marL="182880" marR="9525" marT="9525" marB="0" anchor="b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136577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ionizáló sugárzás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351791633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mesterséges ultraibolya sugárzás, beleértve a szem expozícióját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958100683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napsugárzás ultraibolya sugárzása, beleértve a szem expozícióját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386565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0647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9BC8B-3E71-DE3D-B391-E81886348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87768"/>
            <a:ext cx="7559873" cy="461665"/>
          </a:xfrm>
        </p:spPr>
        <p:txBody>
          <a:bodyPr>
            <a:spAutoFit/>
          </a:bodyPr>
          <a:lstStyle/>
          <a:p>
            <a:r>
              <a:rPr lang="hu-HU" sz="2400"/>
              <a:t>WES-adatok – három információtípus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008A3-DD53-F12E-E6CC-DADAAE2D9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8086781" cy="3850261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hu-HU" sz="1800" dirty="0"/>
              <a:t>Demográfiai és munkával kapcsolatos változók </a:t>
            </a:r>
            <a:r>
              <a:rPr lang="hu-HU" sz="1800" b="0" dirty="0"/>
              <a:t>minden egyes válaszadó esetében:</a:t>
            </a:r>
          </a:p>
          <a:p>
            <a:pPr marL="609600" lvl="1" indent="-28575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u-HU" sz="1800" dirty="0"/>
              <a:t>Nem, korcsoport, születési ország</a:t>
            </a:r>
          </a:p>
          <a:p>
            <a:pPr marL="609600" lvl="1" indent="-28575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u-HU" sz="1800" dirty="0"/>
              <a:t>Tevékenységi ágazat, foglalkozás, a foglalkoztatás és a szerződés fajtája, telephelyen dolgozók száma, munkaköri kategória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hu-HU" sz="1800" dirty="0"/>
              <a:t>Válaszok a kérdéssorokra: </a:t>
            </a:r>
            <a:r>
              <a:rPr lang="hu-HU" sz="1800" b="0" dirty="0"/>
              <a:t>a dolgozó (az interjú elején meghatározott) munkaköri kategóriájához igazítva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hu-HU" sz="1800" dirty="0"/>
              <a:t>A  24 rákkeltő kockázati tényezőnek való kitettség értékelése </a:t>
            </a:r>
            <a:r>
              <a:rPr lang="hu-HU" sz="1800" b="0" dirty="0"/>
              <a:t>minden egyes válaszadó esetében:</a:t>
            </a:r>
          </a:p>
          <a:p>
            <a:pPr marL="609600" lvl="1" indent="-28575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u-HU" sz="1800" dirty="0"/>
              <a:t>Valószínűsíthető expozíció </a:t>
            </a:r>
            <a:r>
              <a:rPr lang="hu-HU" sz="1800" dirty="0" err="1"/>
              <a:t>vs</a:t>
            </a:r>
            <a:r>
              <a:rPr lang="hu-HU" sz="1800" dirty="0"/>
              <a:t>. nincs expozíció (ideértve az „expozíció lehetséges, de nincs elegendő bizonyíték a szint meghatározásához”).</a:t>
            </a:r>
          </a:p>
          <a:p>
            <a:pPr marL="609600" lvl="1" indent="-28575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u-HU" sz="1800" dirty="0"/>
              <a:t>Három szint: alacsony, közepes vagy magas szintű valószínűsíthető expozíció</a:t>
            </a:r>
          </a:p>
        </p:txBody>
      </p:sp>
    </p:spTree>
    <p:extLst>
      <p:ext uri="{BB962C8B-B14F-4D97-AF65-F5344CB8AC3E}">
        <p14:creationId xmlns:p14="http://schemas.microsoft.com/office/powerpoint/2010/main" val="2997335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The most common exposures in the last week">
            <a:extLst>
              <a:ext uri="{FF2B5EF4-FFF2-40B4-BE49-F238E27FC236}">
                <a16:creationId xmlns:a16="http://schemas.microsoft.com/office/drawing/2014/main" id="{6DF223B3-D695-4085-9BD7-B2D97AF7C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87768"/>
            <a:ext cx="7559873" cy="461665"/>
          </a:xfrm>
        </p:spPr>
        <p:txBody>
          <a:bodyPr>
            <a:spAutoFit/>
          </a:bodyPr>
          <a:lstStyle/>
          <a:p>
            <a:r>
              <a:rPr lang="hu-HU"/>
              <a:t>A leggyakoribb expozíciók az előző hét során</a:t>
            </a:r>
          </a:p>
        </p:txBody>
      </p:sp>
      <p:graphicFrame>
        <p:nvGraphicFramePr>
          <p:cNvPr id="6" name="Content Placeholder 5" descr="Az előző munkahét során bekövetkezett leggyakoribb expozíciókat bemutató grafikon:&#10;Napsugárzásból eredő UV-sugárzás: 0,2% magas szintű valószínűsíthető expozíció; 20,6% alacsony vagy közepes szintű valószínűsíthető expozíció.&#10;Dízelmotor-kipufogógáz: 2,1% magas szintű valószínűsíthető expozíció; 17,8% alacsony vagy közepes szintű valószínűsíthető expozíció.&#10;Benzol: 1,4% magas szintű valószínűsíthető expozíció; 11,4% alacsony vagy közepes szintű valószínűsíthető expozíció.&#10;&#10;Belélegezhető kristályos szilícium-dioxid: 3,3% magas szintű valószínűsíthető expozíció; 5,2% alacsony vagy közepes szintű valószínűsíthető expozíció.&#10;Formaldehid: 1,3% magas szintű valószínűsíthető expozíció; 5,1% alacsony vagy közepes szintű valószínűsíthető expozíció.&#10;Hexavalens króm: 0,9% magas szintű valószínűsíthető expozíció; 3,9% alacsony vagy közepes szintű valószínűsíthető expozíció.&#10;Ólom és szervetlen vegyületei: 0,6% magas szintű valószínűsíthető expozíció; 3,2% alacsony vagy közepes szintű valószínűsíthető expozíció.&#10;Fapor: 1,6% magas szintű valószínűsíthető expozíció; 1,6% alacsony vagy közepes szintű valószínűsíthető expozíció.&#10;">
            <a:extLst>
              <a:ext uri="{FF2B5EF4-FFF2-40B4-BE49-F238E27FC236}">
                <a16:creationId xmlns:a16="http://schemas.microsoft.com/office/drawing/2014/main" id="{3015226E-8C2D-49C6-B480-A55D9681C4F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57005405"/>
              </p:ext>
            </p:extLst>
          </p:nvPr>
        </p:nvGraphicFramePr>
        <p:xfrm>
          <a:off x="764506" y="699542"/>
          <a:ext cx="7614989" cy="3960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9" name="Group 28" descr="Szövegdoboz két téglalapra mutató két nyíllal, amelyek a belélegezhető kristályos szilícium-dioxidra és a faporra vonatkozó sávokat emelik ki. A szöveg: Az összes exponáltnak értékelt dolgozónak jelentős hányadát a magas szintű expozíciónak kitett dolgozók adják.">
            <a:extLst>
              <a:ext uri="{FF2B5EF4-FFF2-40B4-BE49-F238E27FC236}">
                <a16:creationId xmlns:a16="http://schemas.microsoft.com/office/drawing/2014/main" id="{C01287CC-ED86-C858-7AEC-22B334865F21}"/>
              </a:ext>
            </a:extLst>
          </p:cNvPr>
          <p:cNvGrpSpPr/>
          <p:nvPr/>
        </p:nvGrpSpPr>
        <p:grpSpPr>
          <a:xfrm>
            <a:off x="865170" y="1967436"/>
            <a:ext cx="8154810" cy="2088232"/>
            <a:chOff x="501732" y="1923678"/>
            <a:chExt cx="8219106" cy="208823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1B86E45-6064-44EF-81C7-982B3D4955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690122" y="3579862"/>
              <a:ext cx="1945772" cy="432048"/>
            </a:xfrm>
            <a:prstGeom prst="rect">
              <a:avLst/>
            </a:prstGeom>
            <a:noFill/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7320C83-9360-4FD8-B092-4B37D6094E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01732" y="1923678"/>
              <a:ext cx="4142276" cy="432048"/>
            </a:xfrm>
            <a:prstGeom prst="rect">
              <a:avLst/>
            </a:prstGeom>
            <a:noFill/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28" name="Group 27" descr="Text box with the following text pointing to the bars for respirable crystalline silica and wood dust: The share of exposure at a high level represents half or more of the workers assessed to be exposed to respirable crystalline silica and wood dust.&#10;">
              <a:extLst>
                <a:ext uri="{FF2B5EF4-FFF2-40B4-BE49-F238E27FC236}">
                  <a16:creationId xmlns:a16="http://schemas.microsoft.com/office/drawing/2014/main" id="{6A2FF02D-086A-BEBF-FA02-161482F6BFBB}"/>
                </a:ext>
              </a:extLst>
            </p:cNvPr>
            <p:cNvGrpSpPr/>
            <p:nvPr/>
          </p:nvGrpSpPr>
          <p:grpSpPr>
            <a:xfrm>
              <a:off x="3635896" y="2146088"/>
              <a:ext cx="5084942" cy="1675209"/>
              <a:chOff x="3635896" y="2146088"/>
              <a:chExt cx="5084942" cy="1675209"/>
            </a:xfrm>
          </p:grpSpPr>
          <p:sp>
            <p:nvSpPr>
              <p:cNvPr id="10" name="Rectangle 9" descr="&#10;">
                <a:extLst>
                  <a:ext uri="{FF2B5EF4-FFF2-40B4-BE49-F238E27FC236}">
                    <a16:creationId xmlns:a16="http://schemas.microsoft.com/office/drawing/2014/main" id="{10A75F29-C834-7BE5-1E01-4AE1CEFB7724}"/>
                  </a:ext>
                </a:extLst>
              </p:cNvPr>
              <p:cNvSpPr/>
              <p:nvPr/>
            </p:nvSpPr>
            <p:spPr>
              <a:xfrm>
                <a:off x="5043837" y="2535746"/>
                <a:ext cx="3677001" cy="936104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hu-HU" sz="1500" dirty="0">
                    <a:solidFill>
                      <a:schemeClr val="accent4">
                        <a:lumMod val="75000"/>
                      </a:schemeClr>
                    </a:solidFill>
                  </a:rPr>
                  <a:t>Az összes exponáltnak értékelt dolgozónak jelentős hányadát a magas szintű expozíciónak kitett dolgozók adják.</a:t>
                </a:r>
              </a:p>
            </p:txBody>
          </p: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1780B7ED-E12C-70F7-CDF2-1E240384FA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644008" y="2146088"/>
                <a:ext cx="720080" cy="374849"/>
              </a:xfrm>
              <a:prstGeom prst="straightConnector1">
                <a:avLst/>
              </a:prstGeom>
              <a:ln w="28575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9777DD2A-DA9B-8B2B-D6B6-CD4DC8847FF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35896" y="3486659"/>
                <a:ext cx="1728192" cy="334638"/>
              </a:xfrm>
              <a:prstGeom prst="straightConnector1">
                <a:avLst/>
              </a:prstGeom>
              <a:ln w="28575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BBA735E-FE60-FD71-91C1-C19778FF5C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533591" y="4557446"/>
            <a:ext cx="57097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Forrás: WES 2023, EU-OSHA; referenciapopuláció: valamennyi dolgozó Német-, Spanyol-, Finn-, Francia-, Ír- és Magyarországon.</a:t>
            </a:r>
          </a:p>
        </p:txBody>
      </p:sp>
    </p:spTree>
    <p:extLst>
      <p:ext uri="{BB962C8B-B14F-4D97-AF65-F5344CB8AC3E}">
        <p14:creationId xmlns:p14="http://schemas.microsoft.com/office/powerpoint/2010/main" val="2925411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Other exposures in the last working week">
            <a:extLst>
              <a:ext uri="{FF2B5EF4-FFF2-40B4-BE49-F238E27FC236}">
                <a16:creationId xmlns:a16="http://schemas.microsoft.com/office/drawing/2014/main" id="{6DF223B3-D695-4085-9BD7-B2D97AF7C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87768"/>
            <a:ext cx="7559873" cy="461665"/>
          </a:xfrm>
        </p:spPr>
        <p:txBody>
          <a:bodyPr>
            <a:spAutoFit/>
          </a:bodyPr>
          <a:lstStyle/>
          <a:p>
            <a:r>
              <a:rPr lang="hu-HU" dirty="0"/>
              <a:t>További expozíciók az előző munkahét során</a:t>
            </a:r>
          </a:p>
        </p:txBody>
      </p:sp>
      <p:graphicFrame>
        <p:nvGraphicFramePr>
          <p:cNvPr id="6" name="Content Placeholder 5" descr="Az egyéb expozíciókat ábrázoló sávdiagram, minden expozíciós szint 5% alatt van, a legmagasabbtól a legalacsonyabb százalékig:&#10;mesterséges UV-sugárzás; Ionizáló sugárzás; Nikkel; Ásványolajok (permet formájában); etilén-oxid; azbeszt; kadmium; 1,3-butadién; kobalt; triklór-etilén; bőrpor; akrilamid; arzén; orto-toluidin; dietil/dimetil-szulfát; epiklórhidrin.&#10;">
            <a:extLst>
              <a:ext uri="{FF2B5EF4-FFF2-40B4-BE49-F238E27FC236}">
                <a16:creationId xmlns:a16="http://schemas.microsoft.com/office/drawing/2014/main" id="{3015226E-8C2D-49C6-B480-A55D9681C4F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3051466"/>
              </p:ext>
            </p:extLst>
          </p:nvPr>
        </p:nvGraphicFramePr>
        <p:xfrm>
          <a:off x="240632" y="691521"/>
          <a:ext cx="8390021" cy="3960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3">
            <a:extLst>
              <a:ext uri="{FF2B5EF4-FFF2-40B4-BE49-F238E27FC236}">
                <a16:creationId xmlns:a16="http://schemas.microsoft.com/office/drawing/2014/main" id="{DBBA735E-FE60-FD71-91C1-C19778FF5C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533591" y="4557446"/>
            <a:ext cx="57097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hu-HU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Forrás: WES 2023, EU-OSHA; referenciapopuláció: valamennyi </a:t>
            </a:r>
            <a:r>
              <a:rPr lang="hu-HU" sz="11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dolgozó </a:t>
            </a:r>
            <a:r>
              <a:rPr lang="hu-HU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Német-, Spanyol-, Finn-, Francia-, Ír- és Magyarországon.</a:t>
            </a:r>
          </a:p>
        </p:txBody>
      </p:sp>
    </p:spTree>
    <p:extLst>
      <p:ext uri="{BB962C8B-B14F-4D97-AF65-F5344CB8AC3E}">
        <p14:creationId xmlns:p14="http://schemas.microsoft.com/office/powerpoint/2010/main" val="1150630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Exposure to the 24 cancer risk factors in the last week">
            <a:extLst>
              <a:ext uri="{FF2B5EF4-FFF2-40B4-BE49-F238E27FC236}">
                <a16:creationId xmlns:a16="http://schemas.microsoft.com/office/drawing/2014/main" id="{B5689BE4-E360-4444-AFA1-CD4DFF34A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87768"/>
            <a:ext cx="8260862" cy="461665"/>
          </a:xfrm>
        </p:spPr>
        <p:txBody>
          <a:bodyPr>
            <a:normAutofit fontScale="90000"/>
          </a:bodyPr>
          <a:lstStyle/>
          <a:p>
            <a:r>
              <a:rPr lang="hu-HU" dirty="0"/>
              <a:t>A 24 rákkeltő kockázati tényezőnek való kitettség az elmúlt héten</a:t>
            </a:r>
          </a:p>
        </p:txBody>
      </p:sp>
      <p:graphicFrame>
        <p:nvGraphicFramePr>
          <p:cNvPr id="6" name="Content Placeholder 5" descr="A grafikon nem mutat többszörös expozíciónak való kitettséget az elmúlt munkahéten.&#10;A hat ország összes munkavállalójának 52,6%-a nem volt kitéve a daganatos betegségek felmérésben kiválasztott 24 kockázati tényezője egyikének sem.&#10;21,2% volt kitéve a daganatos betegségek felmérésben kiválasztott 24 kockázati tényező egyikének.&#10;26,2% pedig a daganatos betegségek két vagy több kockázati tényezőnek volt kitéve.&#10;">
            <a:extLst>
              <a:ext uri="{FF2B5EF4-FFF2-40B4-BE49-F238E27FC236}">
                <a16:creationId xmlns:a16="http://schemas.microsoft.com/office/drawing/2014/main" id="{E33E96CF-A412-475B-9719-ACF96DB881E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33033100"/>
              </p:ext>
            </p:extLst>
          </p:nvPr>
        </p:nvGraphicFramePr>
        <p:xfrm>
          <a:off x="791369" y="836613"/>
          <a:ext cx="7561262" cy="364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3">
            <a:extLst>
              <a:ext uri="{FF2B5EF4-FFF2-40B4-BE49-F238E27FC236}">
                <a16:creationId xmlns:a16="http://schemas.microsoft.com/office/drawing/2014/main" id="{DBBA735E-FE60-FD71-91C1-C19778FF5C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533591" y="4557446"/>
            <a:ext cx="57097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hu-HU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Forrás: WES 2023, EU-OSHA; referenciapopuláció: valamennyi </a:t>
            </a:r>
            <a:r>
              <a:rPr lang="hu-HU" sz="11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dolgozó </a:t>
            </a:r>
            <a:r>
              <a:rPr lang="hu-HU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Német-, Spanyol-, Finn-, Francia-, Ír- és Magyarországon.</a:t>
            </a:r>
          </a:p>
        </p:txBody>
      </p:sp>
    </p:spTree>
    <p:extLst>
      <p:ext uri="{BB962C8B-B14F-4D97-AF65-F5344CB8AC3E}">
        <p14:creationId xmlns:p14="http://schemas.microsoft.com/office/powerpoint/2010/main" val="3826960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4B988-827C-4E69-998B-AB55CF3B0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Többszörös expozíció ugyanazon a munkahéten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F5EBA9-F17F-26FD-E0C8-1CBD3277193C}"/>
              </a:ext>
            </a:extLst>
          </p:cNvPr>
          <p:cNvSpPr txBox="1"/>
          <p:nvPr/>
        </p:nvSpPr>
        <p:spPr>
          <a:xfrm>
            <a:off x="2472864" y="671134"/>
            <a:ext cx="419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80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A leggyakoribb többszörös expozíciók: </a:t>
            </a:r>
          </a:p>
        </p:txBody>
      </p:sp>
      <p:graphicFrame>
        <p:nvGraphicFramePr>
          <p:cNvPr id="6" name="Content Placeholder 5" descr="A legutóbbi munkahéten bekövetkezett többszörös expozíciókat mutató grafikon.&#10;A munkavállalók 11%-a dízelmotor-kipufogógáznak és a nap UV-sugárzásának volt kitéve.&#10;5,9% benzolnak és dízelmotor-kipufogógáznak volt kitéve.&#10;5,8% benzolnak és a nap UV-sugárzásának volt kitéve.&#10;4,1% belélegezhető kristályos szilícium-dioxidnak és nap UV-sugárzásnak van kitéve.&#10;4% dízelmotor-kipufogógáznak, benzolnak és a nap UV-sugárzásának volt kitéve.&#10;3,7% belélegezhető kristályos szilícium-dioxidnak és dízel-kipufogógáznak volt kitéve.&#10;2,6% belélegezhető kristályos szilícium-dioxidnak, dízelmotor-kipufogógáznak és a nap UV-sugárzásának volt kitéve.&#10;2,5% formaldehidnek és benzolnak volt kitéve.&#10;">
            <a:extLst>
              <a:ext uri="{FF2B5EF4-FFF2-40B4-BE49-F238E27FC236}">
                <a16:creationId xmlns:a16="http://schemas.microsoft.com/office/drawing/2014/main" id="{C4EF5B3B-3E36-4CF2-8099-853FBAD7513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84895003"/>
              </p:ext>
            </p:extLst>
          </p:nvPr>
        </p:nvGraphicFramePr>
        <p:xfrm>
          <a:off x="617536" y="935442"/>
          <a:ext cx="7908927" cy="3730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08922D6-38F5-30FC-3E27-16C4E71200B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17536" y="4397201"/>
            <a:ext cx="5261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100" i="1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RCS: </a:t>
            </a:r>
            <a:r>
              <a:rPr lang="hu-HU" sz="1100" i="1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respirábilis</a:t>
            </a:r>
            <a:r>
              <a:rPr lang="hu-HU" sz="1100" i="1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kristályos kvarc; UV: ultraibolya (sugárzás)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DBBA735E-FE60-FD71-91C1-C19778FF5C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533591" y="4588182"/>
            <a:ext cx="57097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hu-HU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Forrás: WES 2023, EU-OSHA; referenciapopuláció: valamennyi </a:t>
            </a:r>
            <a:r>
              <a:rPr lang="hu-HU" sz="11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dolgozó </a:t>
            </a:r>
            <a:r>
              <a:rPr lang="hu-HU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Német-, Spanyol-, Finn-, Francia-, Ír- és Magyarországon.</a:t>
            </a:r>
          </a:p>
        </p:txBody>
      </p:sp>
    </p:spTree>
    <p:extLst>
      <p:ext uri="{BB962C8B-B14F-4D97-AF65-F5344CB8AC3E}">
        <p14:creationId xmlns:p14="http://schemas.microsoft.com/office/powerpoint/2010/main" val="3441830167"/>
      </p:ext>
    </p:extLst>
  </p:cSld>
  <p:clrMapOvr>
    <a:masterClrMapping/>
  </p:clrMapOvr>
</p:sld>
</file>

<file path=ppt/theme/theme1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.potx" id="{14CE43A4-9641-4B32-8378-F412DB7E35C9}" vid="{AFDE6A3A-51AA-40C9-BF8F-4E3507464FB5}"/>
    </a:ext>
  </a:extLst>
</a:theme>
</file>

<file path=ppt/theme/theme2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.potx" id="{9BD2F7C0-F758-4990-BAC9-FB0BAC4BAB01}" vid="{41FB8DA3-6555-4A21-A181-BF3E4EA53B0C}"/>
    </a:ext>
  </a:extLst>
</a:theme>
</file>

<file path=ppt/theme/theme3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Digitalisation.potx" id="{18CD563D-7897-4809-8C15-3EB4C62DC23F}" vid="{30267990-E7BA-4EDA-9E82-EB3FB880EC51}"/>
    </a:ext>
  </a:extLst>
</a:theme>
</file>

<file path=ppt/theme/theme4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.potx" id="{073D415E-A943-409A-85BC-F48C989843E1}" vid="{CD7FFC5B-5C8B-43B5-AB18-43CCCF657F3E}"/>
    </a:ext>
  </a:extLst>
</a:theme>
</file>

<file path=ppt/theme/theme5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.potx" id="{073D415E-A943-409A-85BC-F48C989843E1}" vid="{CD7FFC5B-5C8B-43B5-AB18-43CCCF657F3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A0C88B99496D47B1241CA7CD0529FF" ma:contentTypeVersion="8" ma:contentTypeDescription="Create a new document." ma:contentTypeScope="" ma:versionID="56b3888fe284464e1c2c18b94be727dc">
  <xsd:schema xmlns:xsd="http://www.w3.org/2001/XMLSchema" xmlns:xs="http://www.w3.org/2001/XMLSchema" xmlns:p="http://schemas.microsoft.com/office/2006/metadata/properties" xmlns:ns2="7b005811-a05f-4c51-8a49-9d6213f1f283" targetNamespace="http://schemas.microsoft.com/office/2006/metadata/properties" ma:root="true" ma:fieldsID="d6294b09fc9ddd081e18eb401a5a1a5e" ns2:_="">
    <xsd:import namespace="7b005811-a05f-4c51-8a49-9d6213f1f2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005811-a05f-4c51-8a49-9d6213f1f2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BB3A82-0FBB-4390-BFA7-51817A5A59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45F51B-C86D-47B6-B235-2FE7FD50509D}">
  <ds:schemaRefs>
    <ds:schemaRef ds:uri="http://purl.org/dc/dcmitype/"/>
    <ds:schemaRef ds:uri="http://schemas.openxmlformats.org/package/2006/metadata/core-properties"/>
    <ds:schemaRef ds:uri="7b005811-a05f-4c51-8a49-9d6213f1f283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A410E69-3153-4140-8DCA-D964CC69599A}">
  <ds:schemaRefs>
    <ds:schemaRef ds:uri="7b005811-a05f-4c51-8a49-9d6213f1f28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Research</Template>
  <TotalTime>1204</TotalTime>
  <Words>2961</Words>
  <Application>Microsoft Office PowerPoint</Application>
  <PresentationFormat>On-screen Show (16:9)</PresentationFormat>
  <Paragraphs>612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Aptos</vt:lpstr>
      <vt:lpstr>Arial</vt:lpstr>
      <vt:lpstr>Calibri</vt:lpstr>
      <vt:lpstr>Courier New</vt:lpstr>
      <vt:lpstr>Palatino</vt:lpstr>
      <vt:lpstr>Symbol</vt:lpstr>
      <vt:lpstr>Wingdings</vt:lpstr>
      <vt:lpstr>EUOSHA Research - Wide</vt:lpstr>
      <vt:lpstr>EUOSHA Research - Wide</vt:lpstr>
      <vt:lpstr>EUOSHA Research - Wide</vt:lpstr>
      <vt:lpstr>EUOSHA Research - Wide</vt:lpstr>
      <vt:lpstr>EUOSHA Research - Wide</vt:lpstr>
      <vt:lpstr>Felmérés a dolgozók rákkeltő kockázati tényezőknek való kitettségéről (WES)</vt:lpstr>
      <vt:lpstr>A felmérésről röviden</vt:lpstr>
      <vt:lpstr>OccIDEAS  – a foglalkozási expozíció értékelése három lépésben: A dolgozó úgynevezett „munkaköri kategóriájának” meghatározása. Részletes kérdések a munkaköri kategóriához kapcsolódó feladatokról, beleértve a megelőző intézkedéseket is. A kiválasztott kockázatoknak való kitettség automatikus értékelése minden egyes válaszadó esetében.</vt:lpstr>
      <vt:lpstr>A WES-ben szereplő rákkeltő kockázati tényezők</vt:lpstr>
      <vt:lpstr>WES-adatok – három információtípus</vt:lpstr>
      <vt:lpstr>A leggyakoribb expozíciók az előző hét során</vt:lpstr>
      <vt:lpstr>További expozíciók az előző munkahét során</vt:lpstr>
      <vt:lpstr>A 24 rákkeltő kockázati tényezőnek való kitettség az elmúlt héten</vt:lpstr>
      <vt:lpstr>Többszörös expozíció ugyanazon a munkahéten</vt:lpstr>
      <vt:lpstr>A kockázatnak kitett munkavállalók aránya nemek szerint</vt:lpstr>
      <vt:lpstr>Expozíciónak kitett dolgozók aránya korcsoportonként</vt:lpstr>
      <vt:lpstr>Expozíciónak kitett dolgozók aránya országonként</vt:lpstr>
      <vt:lpstr>Expozíciónak kitett dolgozók aránya tevékenységi ágazatonként</vt:lpstr>
      <vt:lpstr>Expozíciók a leginkább poliexponált munkaköri kategóriákban (1/3)</vt:lpstr>
      <vt:lpstr>Expozíciók a leginkább poliexponált munkaköri kategóriákban (2/3)</vt:lpstr>
      <vt:lpstr>Expozíciók a leginkább poliexponált munkaköri kategóriákban (3/3)</vt:lpstr>
      <vt:lpstr>Napsugárzás eredetű ultraibolya (UV) sugárexpozíció</vt:lpstr>
      <vt:lpstr>Védelmi intézkedések – a nap UV-sugárzásának való kitettség</vt:lpstr>
      <vt:lpstr>Respirábilis kristályos kvarcnak való kitettség</vt:lpstr>
      <vt:lpstr>Védelmi intézkedések – respirábilis kristályos kvarcnak való kitettség</vt:lpstr>
      <vt:lpstr>Hogyan járulhat hozzá a felmérés?</vt:lpstr>
      <vt:lpstr>Forrás</vt:lpstr>
    </vt:vector>
  </TitlesOfParts>
  <Company>EU-OSHA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 - description and key findings</dc:title>
  <dc:subject>Felmérés a munkavállalóknak a daganatos betegségek kockázati tényezőivel szembeni kitettségérő</dc:subject>
  <dc:creator>EU-OSHA</dc:creator>
  <cp:keywords>felmérés; expozíció; daganatos betegségek kockázati tényezői</cp:keywords>
  <cp:lastModifiedBy>Estelle VIARD</cp:lastModifiedBy>
  <cp:revision>84</cp:revision>
  <dcterms:created xsi:type="dcterms:W3CDTF">2024-11-20T16:45:59Z</dcterms:created>
  <dcterms:modified xsi:type="dcterms:W3CDTF">2025-04-28T10:25:31Z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0x010100C5A0C88B99496D47B1241CA7CD0529FF</vt:lpwstr>
  </property>
</Properties>
</file>