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  <p:sldMasterId id="2147483834" r:id="rId5"/>
    <p:sldMasterId id="2147483824" r:id="rId6"/>
    <p:sldMasterId id="2147483839" r:id="rId7"/>
    <p:sldMasterId id="2147483842" r:id="rId8"/>
  </p:sldMasterIdLst>
  <p:notesMasterIdLst>
    <p:notesMasterId r:id="rId31"/>
  </p:notesMasterIdLst>
  <p:handoutMasterIdLst>
    <p:handoutMasterId r:id="rId32"/>
  </p:handoutMasterIdLst>
  <p:sldIdLst>
    <p:sldId id="256" r:id="rId9"/>
    <p:sldId id="268" r:id="rId10"/>
    <p:sldId id="269" r:id="rId11"/>
    <p:sldId id="270" r:id="rId12"/>
    <p:sldId id="279" r:id="rId13"/>
    <p:sldId id="271" r:id="rId14"/>
    <p:sldId id="272" r:id="rId15"/>
    <p:sldId id="273" r:id="rId16"/>
    <p:sldId id="274" r:id="rId17"/>
    <p:sldId id="258" r:id="rId18"/>
    <p:sldId id="288" r:id="rId19"/>
    <p:sldId id="281" r:id="rId20"/>
    <p:sldId id="282" r:id="rId21"/>
    <p:sldId id="283" r:id="rId22"/>
    <p:sldId id="286" r:id="rId23"/>
    <p:sldId id="287" r:id="rId24"/>
    <p:sldId id="277" r:id="rId25"/>
    <p:sldId id="278" r:id="rId26"/>
    <p:sldId id="284" r:id="rId27"/>
    <p:sldId id="285" r:id="rId28"/>
    <p:sldId id="275" r:id="rId29"/>
    <p:sldId id="276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ajd naslova" id="{DA6FCF36-DB55-428C-B6E4-C8A70BFECD9B}">
          <p14:sldIdLst>
            <p14:sldId id="256"/>
          </p14:sldIdLst>
        </p14:section>
        <p14:section name="Kratak opis ankete" id="{75A2CAD6-67AD-4CEE-BA56-49712873392D}">
          <p14:sldIdLst>
            <p14:sldId id="268"/>
            <p14:sldId id="269"/>
            <p14:sldId id="270"/>
            <p14:sldId id="279"/>
          </p14:sldIdLst>
        </p14:section>
        <p14:section name="Neki od ključnih rezultata" id="{D5977EAC-BA37-4648-89CF-263C8CA8060D}">
          <p14:sldIdLst>
            <p14:sldId id="271"/>
            <p14:sldId id="272"/>
            <p14:sldId id="273"/>
            <p14:sldId id="274"/>
            <p14:sldId id="258"/>
            <p14:sldId id="288"/>
            <p14:sldId id="281"/>
            <p14:sldId id="282"/>
            <p14:sldId id="283"/>
            <p14:sldId id="286"/>
            <p14:sldId id="287"/>
            <p14:sldId id="277"/>
            <p14:sldId id="278"/>
            <p14:sldId id="284"/>
            <p14:sldId id="285"/>
          </p14:sldIdLst>
        </p14:section>
        <p14:section name="Doprinos ankete" id="{7B753E1C-54F4-485A-A62F-A3A321253646}">
          <p14:sldIdLst>
            <p14:sldId id="275"/>
          </p14:sldIdLst>
        </p14:section>
        <p14:section name="Izvori" id="{089ECAA6-DC05-4F9B-AA43-E794D7762217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7A7783-83E6-5AF5-C374-ABC101373D56}" name="Rory HARRINGTON" initials="RH" userId="S::harrington@osha.europa.eu::d569cd07-5a89-4f8f-87e5-9cb6b4be315e" providerId="AD"/>
  <p188:author id="{7350108B-A748-5AED-CBDF-A532496B1875}" name="Nadia VILAHUR" initials="NV" userId="S::vilahur@osha.europa.eu::c1b11ef1-eabd-4fff-b70c-c9a43e4c1ef8" providerId="AD"/>
  <p188:author id="{353723B9-5177-217B-3C28-39E47B0A6CBB}" name="Xabier IRASTORZA" initials="XI" userId="S::irastorza@osha.europa.eu::64581043-0137-444f-99a5-73d0c4540bb5" providerId="AD"/>
  <p188:author id="{771B27EA-32F6-4F75-5FFD-217A80E11922}" name="Marine CAVET" initials="MC" userId="S::cavet@osha.europa.eu::f107ee0e-2040-494b-beb7-e052925a97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05" autoAdjust="0"/>
  </p:normalViewPr>
  <p:slideViewPr>
    <p:cSldViewPr snapToGrid="0">
      <p:cViewPr varScale="1">
        <p:scale>
          <a:sx n="123" d="100"/>
          <a:sy n="123" d="100"/>
        </p:scale>
        <p:origin x="125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431031088817065"/>
          <c:y val="1.1836419660252515E-2"/>
          <c:w val="0.69213520859977606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vjerojatna izloženost na visokoj razini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Epiklorohidrin</c:v>
                </c:pt>
                <c:pt idx="1">
                  <c:v>Dietil/dimetil sulfat</c:v>
                </c:pt>
                <c:pt idx="2">
                  <c:v>Orto-toluidin</c:v>
                </c:pt>
                <c:pt idx="3">
                  <c:v>Arsen</c:v>
                </c:pt>
                <c:pt idx="4">
                  <c:v>Akrilamid</c:v>
                </c:pt>
                <c:pt idx="5">
                  <c:v>Kožna prašina</c:v>
                </c:pt>
                <c:pt idx="6">
                  <c:v>Trikloretilen</c:v>
                </c:pt>
                <c:pt idx="7">
                  <c:v>Kobalt</c:v>
                </c:pt>
                <c:pt idx="8">
                  <c:v>1,3-butadien</c:v>
                </c:pt>
                <c:pt idx="9">
                  <c:v>Kadmij</c:v>
                </c:pt>
                <c:pt idx="10">
                  <c:v>Azbest</c:v>
                </c:pt>
                <c:pt idx="11">
                  <c:v>Etilen oksid</c:v>
                </c:pt>
                <c:pt idx="12">
                  <c:v>Mineralna ulja (kao maglice)</c:v>
                </c:pt>
                <c:pt idx="13">
                  <c:v>Nikal</c:v>
                </c:pt>
                <c:pt idx="14">
                  <c:v>Ionizirajuće zračenje</c:v>
                </c:pt>
                <c:pt idx="15">
                  <c:v>Umjetno UV zračenje</c:v>
                </c:pt>
              </c:strCache>
            </c:strRef>
          </c:cat>
          <c:val>
            <c:numRef>
              <c:f>Sheet2!$B$2:$B$17</c:f>
              <c:numCache>
                <c:formatCode>0.00%</c:formatCode>
                <c:ptCount val="16"/>
                <c:pt idx="0">
                  <c:v>1.1154823375133186E-3</c:v>
                </c:pt>
                <c:pt idx="1">
                  <c:v>7.4092287517416597E-4</c:v>
                </c:pt>
                <c:pt idx="2">
                  <c:v>2.5940496680599949E-4</c:v>
                </c:pt>
                <c:pt idx="3">
                  <c:v>5.2905499549217279E-4</c:v>
                </c:pt>
                <c:pt idx="4">
                  <c:v>7.5567576428161632E-4</c:v>
                </c:pt>
                <c:pt idx="5">
                  <c:v>2.6256044586509299E-3</c:v>
                </c:pt>
                <c:pt idx="6">
                  <c:v>2.7407589541840831E-3</c:v>
                </c:pt>
                <c:pt idx="7">
                  <c:v>1.9416441275305304E-3</c:v>
                </c:pt>
                <c:pt idx="8">
                  <c:v>1.7371526924022621E-3</c:v>
                </c:pt>
                <c:pt idx="9">
                  <c:v>3.1616260962216212E-3</c:v>
                </c:pt>
                <c:pt idx="10">
                  <c:v>1.4437341201540856E-3</c:v>
                </c:pt>
                <c:pt idx="11">
                  <c:v>5.8200147528891079E-3</c:v>
                </c:pt>
                <c:pt idx="12">
                  <c:v>1.062617818211622E-3</c:v>
                </c:pt>
                <c:pt idx="13">
                  <c:v>5.2839931153184161E-3</c:v>
                </c:pt>
                <c:pt idx="14">
                  <c:v>3.4247192853044828E-3</c:v>
                </c:pt>
                <c:pt idx="15">
                  <c:v>5.1975247930497502E-3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A-4747-BDE5-18121FAAD366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vjerojatna izloženost na niskoj ili srednjoj razini</c:v>
                </c:pt>
              </c:strCache>
            </c:strRef>
          </c:tx>
          <c:spPr>
            <a:pattFill prst="pct90">
              <a:fgClr>
                <a:srgbClr val="F6A4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Epiklorohidrin</c:v>
                </c:pt>
                <c:pt idx="1">
                  <c:v>Dietil/dimetil sulfat</c:v>
                </c:pt>
                <c:pt idx="2">
                  <c:v>Orto-toluidin</c:v>
                </c:pt>
                <c:pt idx="3">
                  <c:v>Arsen</c:v>
                </c:pt>
                <c:pt idx="4">
                  <c:v>Akrilamid</c:v>
                </c:pt>
                <c:pt idx="5">
                  <c:v>Kožna prašina</c:v>
                </c:pt>
                <c:pt idx="6">
                  <c:v>Trikloretilen</c:v>
                </c:pt>
                <c:pt idx="7">
                  <c:v>Kobalt</c:v>
                </c:pt>
                <c:pt idx="8">
                  <c:v>1,3-butadien</c:v>
                </c:pt>
                <c:pt idx="9">
                  <c:v>Kadmij</c:v>
                </c:pt>
                <c:pt idx="10">
                  <c:v>Azbest</c:v>
                </c:pt>
                <c:pt idx="11">
                  <c:v>Etilen oksid</c:v>
                </c:pt>
                <c:pt idx="12">
                  <c:v>Mineralna ulja (kao maglice)</c:v>
                </c:pt>
                <c:pt idx="13">
                  <c:v>Nikal</c:v>
                </c:pt>
                <c:pt idx="14">
                  <c:v>Ionizirajuće zračenje</c:v>
                </c:pt>
                <c:pt idx="15">
                  <c:v>Umjetno UV zračenje</c:v>
                </c:pt>
              </c:strCache>
            </c:strRef>
          </c:cat>
          <c:val>
            <c:numRef>
              <c:f>Sheet2!$C$2:$C$17</c:f>
              <c:numCache>
                <c:formatCode>0.00%</c:formatCode>
                <c:ptCount val="16"/>
                <c:pt idx="0">
                  <c:v>2.4567658388656667E-3</c:v>
                </c:pt>
                <c:pt idx="1">
                  <c:v>3.073518564052127E-3</c:v>
                </c:pt>
                <c:pt idx="2">
                  <c:v>4.2209654946315876E-3</c:v>
                </c:pt>
                <c:pt idx="3">
                  <c:v>4.9057454307024021E-3</c:v>
                </c:pt>
                <c:pt idx="4">
                  <c:v>6.5285632325219247E-3</c:v>
                </c:pt>
                <c:pt idx="5">
                  <c:v>4.6836324891402353E-3</c:v>
                </c:pt>
                <c:pt idx="6">
                  <c:v>6.8064093107122366E-3</c:v>
                </c:pt>
                <c:pt idx="7">
                  <c:v>8.2571100729448409E-3</c:v>
                </c:pt>
                <c:pt idx="8">
                  <c:v>1.1670354888943531E-2</c:v>
                </c:pt>
                <c:pt idx="9">
                  <c:v>1.3133349725432342E-2</c:v>
                </c:pt>
                <c:pt idx="10">
                  <c:v>1.5123760347512498E-2</c:v>
                </c:pt>
                <c:pt idx="11">
                  <c:v>1.1842881731005655E-2</c:v>
                </c:pt>
                <c:pt idx="12">
                  <c:v>1.8661175313498892E-2</c:v>
                </c:pt>
                <c:pt idx="13">
                  <c:v>1.7875174166051964E-2</c:v>
                </c:pt>
                <c:pt idx="14">
                  <c:v>2.1378165724120976E-2</c:v>
                </c:pt>
                <c:pt idx="15">
                  <c:v>2.3971805589705759E-2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A-4747-BDE5-18121FAAD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% radnika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ga-IE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903473327073082"/>
          <c:w val="0.77257866032373779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ga-I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ga-I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571237975882862"/>
          <c:y val="3.9390381080413726E-2"/>
          <c:w val="0.87749148224198548"/>
          <c:h val="0.774697522565776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Stupac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2B-4272-90F6-0DDADCBA74FA}"/>
              </c:ext>
            </c:extLst>
          </c:dPt>
          <c:dPt>
            <c:idx val="1"/>
            <c:invertIfNegative val="0"/>
            <c:bubble3D val="0"/>
            <c:spPr>
              <a:pattFill prst="pct80">
                <a:fgClr>
                  <a:schemeClr val="accent4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2B-4272-90F6-0DDADCBA74FA}"/>
              </c:ext>
            </c:extLst>
          </c:dPt>
          <c:dPt>
            <c:idx val="2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82B-4272-90F6-0DDADCBA74FA}"/>
              </c:ext>
            </c:extLst>
          </c:dPt>
          <c:dPt>
            <c:idx val="3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82B-4272-90F6-0DDADCBA74FA}"/>
              </c:ext>
            </c:extLst>
          </c:dPt>
          <c:dPt>
            <c:idx val="4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82B-4272-90F6-0DDADCBA74FA}"/>
              </c:ext>
            </c:extLst>
          </c:dPt>
          <c:dPt>
            <c:idx val="5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82B-4272-90F6-0DDADCBA74FA}"/>
              </c:ext>
            </c:extLst>
          </c:dPt>
          <c:dPt>
            <c:idx val="6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82B-4272-90F6-0DDADCBA74FA}"/>
              </c:ext>
            </c:extLst>
          </c:dPt>
          <c:dLbls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lang="en-GB" sz="1197" b="0" i="0" u="none" strike="noStrike" kern="1200" baseline="0" noProof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ga-I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Sheet3!$A$2:$A$8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više od 5</c:v>
                </c:pt>
              </c:strCache>
            </c:strRef>
          </c:cat>
          <c:val>
            <c:numRef>
              <c:f>Sheet3!$B$2:$B$8</c:f>
              <c:numCache>
                <c:formatCode>0.0%</c:formatCode>
                <c:ptCount val="7"/>
                <c:pt idx="0">
                  <c:v>0.52600000000000002</c:v>
                </c:pt>
                <c:pt idx="1">
                  <c:v>0.21229755790664934</c:v>
                </c:pt>
                <c:pt idx="2">
                  <c:v>0.12720179863212597</c:v>
                </c:pt>
                <c:pt idx="3">
                  <c:v>6.9425443679472357E-2</c:v>
                </c:pt>
                <c:pt idx="4">
                  <c:v>3.0854230222776849E-2</c:v>
                </c:pt>
                <c:pt idx="5">
                  <c:v>1.5084510443603448E-2</c:v>
                </c:pt>
                <c:pt idx="6">
                  <c:v>1.8813153851348512E-2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82B-4272-90F6-0DDADCBA7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182959"/>
        <c:axId val="1696202095"/>
      </c:barChart>
      <c:catAx>
        <c:axId val="1696182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/>
                  <a:t>Broj čimbenika rizika od raka kojima je radnik izložen (od 24)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ga-I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202095"/>
        <c:crosses val="autoZero"/>
        <c:auto val="1"/>
        <c:lblAlgn val="ctr"/>
        <c:lblOffset val="100"/>
        <c:noMultiLvlLbl val="0"/>
      </c:catAx>
      <c:valAx>
        <c:axId val="1696202095"/>
        <c:scaling>
          <c:orientation val="minMax"/>
          <c:max val="0.55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noProof="0"/>
                  <a:t>% radnika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ga-IE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18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lang="en-GB" noProof="0"/>
      </a:pPr>
      <a:endParaRPr lang="ga-I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ga-IE"/>
        </a:p>
      </c:txPr>
    </c:title>
    <c:autoTitleDeleted val="0"/>
    <c:plotArea>
      <c:layout>
        <c:manualLayout>
          <c:layoutTarget val="inner"/>
          <c:xMode val="edge"/>
          <c:yMode val="edge"/>
          <c:x val="0.48702623979965243"/>
          <c:y val="2.6458546837028002E-2"/>
          <c:w val="0.44547642972826501"/>
          <c:h val="0.811274423848508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Sheet4!$B$1</c:f>
              <c:strCache>
                <c:ptCount val="1"/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ga-I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Sheet4!$A$2:$A$9</c:f>
              <c:strCache>
                <c:ptCount val="8"/>
                <c:pt idx="0">
                  <c:v>Formaldehid i benzen</c:v>
                </c:pt>
                <c:pt idx="1">
                  <c:v>Respirabilni kristalni silicij, ispušni plinovi dizelskih motora i sunčevo UV zračenje</c:v>
                </c:pt>
                <c:pt idx="2">
                  <c:v>Emisije ispušnih plinova iz respirabilnog kristalnog silicija i dizelskih motora</c:v>
                </c:pt>
                <c:pt idx="3">
                  <c:v>Ispušni plinovi dizelskog motora, benzen i sunčevo UV zračenje</c:v>
                </c:pt>
                <c:pt idx="4">
                  <c:v>Respirabilni kristalni silicij i sunčevo UV zračenje</c:v>
                </c:pt>
                <c:pt idx="5">
                  <c:v>Benzen i sunčevo UV zračenje</c:v>
                </c:pt>
                <c:pt idx="6">
                  <c:v>Emisije ispušnih plinova benzena i dizelskog motora</c:v>
                </c:pt>
                <c:pt idx="7">
                  <c:v>Ispušni plinovi dizelskih motora i sunčevo UV zračenje</c:v>
                </c:pt>
              </c:strCache>
            </c:strRef>
          </c:cat>
          <c:val>
            <c:numRef>
              <c:f>Sheet4!$B$2:$B$9</c:f>
              <c:numCache>
                <c:formatCode>0.0%</c:formatCode>
                <c:ptCount val="8"/>
                <c:pt idx="0">
                  <c:v>2.46E-2</c:v>
                </c:pt>
                <c:pt idx="1">
                  <c:v>2.5499999999999998E-2</c:v>
                </c:pt>
                <c:pt idx="2">
                  <c:v>3.7400000000000003E-2</c:v>
                </c:pt>
                <c:pt idx="3">
                  <c:v>3.9899999999999998E-2</c:v>
                </c:pt>
                <c:pt idx="4">
                  <c:v>4.1200000000000001E-2</c:v>
                </c:pt>
                <c:pt idx="5">
                  <c:v>5.8000000000000003E-2</c:v>
                </c:pt>
                <c:pt idx="6">
                  <c:v>5.8500000000000003E-2</c:v>
                </c:pt>
                <c:pt idx="7">
                  <c:v>0.1099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D8-45DD-AB24-00A7018D6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6154255"/>
        <c:axId val="1696168399"/>
      </c:barChart>
      <c:catAx>
        <c:axId val="169615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168399"/>
        <c:crosses val="autoZero"/>
        <c:auto val="1"/>
        <c:lblAlgn val="ctr"/>
        <c:lblOffset val="100"/>
        <c:noMultiLvlLbl val="0"/>
      </c:catAx>
      <c:valAx>
        <c:axId val="169616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noProof="0"/>
                  <a:t>% radnika</a:t>
                </a:r>
              </a:p>
            </c:rich>
          </c:tx>
          <c:layout>
            <c:manualLayout>
              <c:xMode val="edge"/>
              <c:yMode val="edge"/>
              <c:x val="0.89468887601038027"/>
              <c:y val="0.941445855853384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ga-IE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9615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ga-I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 sz="1800" b="0" i="0" u="none" strike="noStrike" baseline="0">
                <a:solidFill>
                  <a:srgbClr val="003399"/>
                </a:solidFill>
              </a:rPr>
              <a:t>Profesionalna izloženost jednom ili više od 24 čimbenika rizika od raka, prema dobnoj skupini:</a:t>
            </a:r>
          </a:p>
        </c:rich>
      </c:tx>
      <c:layout>
        <c:manualLayout>
          <c:xMode val="edge"/>
          <c:yMode val="edge"/>
          <c:x val="0.239215308426890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ga-IE"/>
        </a:p>
      </c:txPr>
    </c:title>
    <c:autoTitleDeleted val="0"/>
    <c:plotArea>
      <c:layout>
        <c:manualLayout>
          <c:layoutTarget val="inner"/>
          <c:xMode val="edge"/>
          <c:yMode val="edge"/>
          <c:x val="0.20199577795346865"/>
          <c:y val="0.18390874921122666"/>
          <c:w val="0.76885974854462125"/>
          <c:h val="0.58074129591057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Sheet5!$B$1</c:f>
              <c:strCache>
                <c:ptCount val="1"/>
                <c:pt idx="0">
                  <c:v>Izloženost barem jednom čimbeniku rizika od raka</c:v>
                </c:pt>
              </c:strCache>
            </c:strRef>
          </c:tx>
          <c:spPr>
            <a:pattFill prst="pct80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ga-I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Sheet5!$A$2:$A$8</c:f>
              <c:strCache>
                <c:ptCount val="7"/>
                <c:pt idx="0">
                  <c:v>Svi radnici</c:v>
                </c:pt>
                <c:pt idx="1">
                  <c:v>U dobi od 65 do 74 godine</c:v>
                </c:pt>
                <c:pt idx="2">
                  <c:v>U dobi od 55 do 64 godine</c:v>
                </c:pt>
                <c:pt idx="3">
                  <c:v>U dobi od 45 do 54 godine</c:v>
                </c:pt>
                <c:pt idx="4">
                  <c:v>U dobi od 35 do 44 godine</c:v>
                </c:pt>
                <c:pt idx="5">
                  <c:v>U dobi od 25 do 34 godine</c:v>
                </c:pt>
                <c:pt idx="6">
                  <c:v>U dobi od 18 do 24 godine</c:v>
                </c:pt>
              </c:strCache>
            </c:strRef>
          </c:cat>
          <c:val>
            <c:numRef>
              <c:f>Sheet5!$B$2:$B$8</c:f>
              <c:numCache>
                <c:formatCode>0.0%</c:formatCode>
                <c:ptCount val="7"/>
                <c:pt idx="0">
                  <c:v>0.47299999999999998</c:v>
                </c:pt>
                <c:pt idx="1">
                  <c:v>0.53799999999999992</c:v>
                </c:pt>
                <c:pt idx="2">
                  <c:v>0.47799999999999998</c:v>
                </c:pt>
                <c:pt idx="3">
                  <c:v>0.48399999999999999</c:v>
                </c:pt>
                <c:pt idx="4">
                  <c:v>0.47299999999999998</c:v>
                </c:pt>
                <c:pt idx="5">
                  <c:v>0.46500000000000002</c:v>
                </c:pt>
                <c:pt idx="6">
                  <c:v>0.44700000000000001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AD-4AAC-8560-4B6B0A6BC4FC}"/>
            </c:ext>
          </c:extLst>
        </c:ser>
        <c:ser>
          <c:idx val="0"/>
          <c:order val="1"/>
          <c:tx>
            <c:strRef>
              <c:f>Sheet5!$C$1</c:f>
              <c:strCache>
                <c:ptCount val="1"/>
                <c:pt idx="0">
                  <c:v>Izloženost pet ili više čimbenika rizika od raka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cat>
            <c:strRef>
              <c:f>Sheet5!$A$2:$A$8</c:f>
              <c:strCache>
                <c:ptCount val="7"/>
                <c:pt idx="0">
                  <c:v>Svi radnici</c:v>
                </c:pt>
                <c:pt idx="1">
                  <c:v>U dobi od 65 do 74 godine</c:v>
                </c:pt>
                <c:pt idx="2">
                  <c:v>U dobi od 55 do 64 godine</c:v>
                </c:pt>
                <c:pt idx="3">
                  <c:v>U dobi od 45 do 54 godine</c:v>
                </c:pt>
                <c:pt idx="4">
                  <c:v>U dobi od 35 do 44 godine</c:v>
                </c:pt>
                <c:pt idx="5">
                  <c:v>U dobi od 25 do 34 godine</c:v>
                </c:pt>
                <c:pt idx="6">
                  <c:v>U dobi od 18 do 24 godine</c:v>
                </c:pt>
              </c:strCache>
            </c:strRef>
          </c:cat>
          <c:val>
            <c:numRef>
              <c:f>Sheet5!$C$2:$C$8</c:f>
              <c:numCache>
                <c:formatCode>0.0%</c:formatCode>
                <c:ptCount val="7"/>
                <c:pt idx="0">
                  <c:v>3.4000000000000002E-2</c:v>
                </c:pt>
                <c:pt idx="1">
                  <c:v>2.7999999999999997E-2</c:v>
                </c:pt>
                <c:pt idx="2">
                  <c:v>3.2000000000000001E-2</c:v>
                </c:pt>
                <c:pt idx="3">
                  <c:v>3.3000000000000002E-2</c:v>
                </c:pt>
                <c:pt idx="4">
                  <c:v>3.6000000000000004E-2</c:v>
                </c:pt>
                <c:pt idx="5">
                  <c:v>3.7999999999999999E-2</c:v>
                </c:pt>
                <c:pt idx="6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AD-4AAC-8560-4B6B0A6BC4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2170784"/>
        <c:axId val="1622173184"/>
      </c:barChart>
      <c:catAx>
        <c:axId val="162217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22173184"/>
        <c:crosses val="autoZero"/>
        <c:auto val="1"/>
        <c:lblAlgn val="ctr"/>
        <c:lblOffset val="100"/>
        <c:noMultiLvlLbl val="0"/>
      </c:catAx>
      <c:valAx>
        <c:axId val="1622173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noProof="0"/>
                  <a:t>% radnika</a:t>
                </a:r>
              </a:p>
            </c:rich>
          </c:tx>
          <c:layout>
            <c:manualLayout>
              <c:xMode val="edge"/>
              <c:yMode val="edge"/>
              <c:x val="0.51739863220704085"/>
              <c:y val="0.835353440387928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ga-IE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ga-IE"/>
          </a:p>
        </c:txPr>
        <c:crossAx val="162217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161090262340571E-2"/>
          <c:y val="0.89166820049497408"/>
          <c:w val="0.91682459885664591"/>
          <c:h val="0.10833179950502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ga-I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ga-I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F0E99-9529-34AE-E70E-A3A2E3D15C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F6BA0-BBBE-5BAE-FB84-72A821A080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5258C-24CA-4BC0-8856-06F6679869A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B27FD-D0C0-5479-72A3-D347911E2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8BE40-97F5-8236-0C04-88F7A6AD2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3EB7-7069-43BA-B523-CDFB56E9B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033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30BC-6BF5-4AB2-A6B5-3C18A327BCC5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CECD2-1E80-40A1-ADC0-D8807E847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25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24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82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23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747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68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75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CC50-CB1E-7249-0BD4-37D10CF32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A5AAA-8CB7-6B65-95E5-049E84034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A4B369-E7FC-4788-A42E-35238E95C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C915-AC3D-D8F8-2D33-41A8A694D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199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723D-9B68-FB8A-03AA-2CCE0838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64F39-FEA8-BF04-3DDE-8711A1C25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7A09B-0CC6-A551-EE2A-3BA7D9E0B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13A0-3969-1947-3F98-6C0F5029AB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4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hr-H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 rezultata</a:t>
            </a: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Ukupno 63 % radnika izloženih ultraljubičastom zračenju Sunca radilo je tijekom dana na otvorenom. Procjenjuje je se da je 16,5 % radnika imalo nisu razinu izloženosti.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Razine izloženosti (niska, srednja i visoka) iznose 100 % (ukupan broj radnika izloženih na svim razinama).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l" defTabSz="342900">
              <a:buNone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420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 rezultata</a:t>
            </a: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Ukupno 21,6 % radnika izloženih ultraljubičastom zračenju Sunca koji tijekom dana rade na otvorenom izjavilo je da nose sunčane naočale.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2766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hr-H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 rezultata</a:t>
            </a: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Tijekom posljednjeg radnog tjedna 26,5 % radnika izloženih respirabilnom kristalnom siliciju (RCS) bili su vozači na gradilištu, u rudniku ili kamenolomu.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Razine izloženosti (niska, srednja i visoka) iznose 100 % (ukupan broj radnika izloženih na svim razinama).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752">
              <a:defRPr/>
            </a:pPr>
            <a:fld id="{64F7231C-D952-4C2A-962F-DE7F3C4C6440}" type="slidenum">
              <a:rPr lang="en-GB">
                <a:solidFill>
                  <a:prstClr val="black"/>
                </a:solidFill>
                <a:latin typeface="Calibri"/>
              </a:rPr>
              <a:pPr defTabSz="990752">
                <a:defRPr/>
              </a:pPr>
              <a:t>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337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hr-HR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Tumačenje rezultata</a:t>
            </a: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Ukupno 30 % radnika izloženih respirabilnom kristalnom siliciju (RCS) koji rade s prašinom na svojem radnom mjestu izvijestilo je da za smanjenje količine prašine koriste vodu i prskalice vode.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875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hr-HR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Kvalitetne informacije za prevenciju i donošenja politika</a:t>
            </a:r>
            <a:endParaRPr lang="en-GB" sz="180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51E04-9E3B-4D00-9BAB-06FFA5CA890F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817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28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942" y="3635895"/>
            <a:ext cx="5486400" cy="5049317"/>
          </a:xfrm>
          <a:prstGeom prst="rect">
            <a:avLst/>
          </a:prstGeo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90D5FE7-D373-49E6-B29F-598C20B3391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288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AE1D2-BEB2-4301-80E3-8058310F4D6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4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E60F4-0B1D-421F-8CFE-3320270A065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99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98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99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258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429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file://localhost/Volumes/XRAID/Equipo%20Rojo/EU-OSHA/18-0115%20PPT%20templates%20update/PNG/imagen-portada-RESEARCH-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 descr="/Volumes/XRAID/Equipo Rojo/EU-OSHA/18-0115 PPT templates update/PNG/imagen-portada-RESEARCH-1.png"/>
          <p:cNvPicPr>
            <a:picLocks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" y="0"/>
            <a:ext cx="913047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Europska agencija za sigurnost i zdravlje na radu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>
                <a:solidFill>
                  <a:schemeClr val="tx2"/>
                </a:solidFill>
                <a:ea typeface=""/>
              </a:rPr>
              <a:t>Hvala!</a:t>
            </a:r>
          </a:p>
        </p:txBody>
      </p:sp>
    </p:spTree>
    <p:extLst>
      <p:ext uri="{BB962C8B-B14F-4D97-AF65-F5344CB8AC3E}">
        <p14:creationId xmlns:p14="http://schemas.microsoft.com/office/powerpoint/2010/main" val="339069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0C08-1D13-F181-4705-69373AF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181F-493E-7A4E-18F2-E49551E109BB}"/>
              </a:ext>
            </a:extLst>
          </p:cNvPr>
          <p:cNvSpPr txBox="1">
            <a:spLocks/>
          </p:cNvSpPr>
          <p:nvPr userDrawn="1"/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0000" lnSpcReduction="2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Autor: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Upravljanje projektom:                                     (EU-OSHA)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Ni Europska agencija za sigurnost i zdravlje na radu ni osobe koje djeluju u njezino ime nisu odgovorne za način upotrebe navedenih informacija.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Europska agencija za sigurnost i zdravlje na radu, 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Umnožavanje je dopušteno pod uvjetom da se navede izvor.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Za svaku upotrebu ili umnožavanje fotografija ili drugog materijala koji nije zaštićen autorskim pravom Europske agencije za sigurnost i zdravlje na radu potrebno je zatražiti dopuštenje izravno od nositeljâ autorskih prava.</a:t>
            </a:r>
          </a:p>
          <a:p>
            <a:pPr marL="189000" marR="0" lvl="0" indent="-18900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43108-E4FC-4CC1-124E-129630EA5B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03648" y="995164"/>
            <a:ext cx="5568524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71BE78-E9DB-67C0-3E02-A5D0467BFF7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012160" y="2548208"/>
            <a:ext cx="1089386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85B128-DA71-565F-04F1-DE69A837C7B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892975" y="1275606"/>
            <a:ext cx="1656184" cy="2225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</p:spTree>
    <p:extLst>
      <p:ext uri="{BB962C8B-B14F-4D97-AF65-F5344CB8AC3E}">
        <p14:creationId xmlns:p14="http://schemas.microsoft.com/office/powerpoint/2010/main" val="255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62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1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8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6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</p:spTree>
    <p:extLst>
      <p:ext uri="{BB962C8B-B14F-4D97-AF65-F5344CB8AC3E}">
        <p14:creationId xmlns:p14="http://schemas.microsoft.com/office/powerpoint/2010/main" val="160423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Digit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926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6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sychosocial Ri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9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file://localhost/Volumes/XRAID/Equipo%20Rojo/EU-OSHA/18-0115%20PPT%20templates%20update/PNG/FONDO-PATRON-RESEARCH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file://localhost/Volumes/XRAID/Equipo%20Rojo/EU-OSHA/18-0115%20PPT%20templates%20update/PNG/FONDO-PATRON-RESEARCH.png" TargetMode="Externa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https://osha.europa.eu/hr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38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2" r:id="rId10"/>
    <p:sldLayoutId id="2147483833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https://osha.europa.eu/hr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C94188-D126-4DD0-8BE7-00900E328C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6" r:id="rId2"/>
    <p:sldLayoutId id="2147483835" r:id="rId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https://osha.europa.eu/hr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https://osha.europa.eu/hr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0" r:id="rId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https://osha.europa.eu/hr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products-manuals-and-guidelines/-/ks-ra-07-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osha.europa.eu/en/facts-and-figures/workers-exposure-survey-cancer-risk-factors-europe" TargetMode="External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://www.occideas.org/" TargetMode="External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promoting-our-european-way-life/european-health-union/cancer-plan-europe_e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sha.europa.eu/en/themes/dangerous-substances/roadmap-to-carcinogens" TargetMode="External"/><Relationship Id="rId4" Type="http://schemas.openxmlformats.org/officeDocument/2006/relationships/hyperlink" Target="https://osha.europa.eu/en/safety-and-health-legislation/eu-strategic-framework-health-and-safety-work-2021-202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64E0108-5147-F016-775A-6DF81B4B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150" y="2673000"/>
            <a:ext cx="8964386" cy="696600"/>
          </a:xfrm>
        </p:spPr>
        <p:txBody>
          <a:bodyPr/>
          <a:lstStyle/>
          <a:p>
            <a:pPr algn="ctr"/>
            <a:r>
              <a:rPr lang="hr-HR" sz="2200" dirty="0"/>
              <a:t>Istraživanje o izloženosti radnika čimbenicima rizika od raka </a:t>
            </a:r>
            <a:br>
              <a:rPr lang="hr-HR" sz="2200" dirty="0"/>
            </a:br>
            <a:r>
              <a:rPr lang="hr-HR" sz="2200" dirty="0"/>
              <a:t>Opis i ključni rezultati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B7FAFD7-C99F-4176-5AEB-01EC5975EB7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pPr algn="r"/>
            <a:endParaRPr lang="en-GB" dirty="0"/>
          </a:p>
          <a:p>
            <a:pPr algn="r"/>
            <a:r>
              <a:rPr lang="hr-HR"/>
              <a:t>studeni 2024.</a:t>
            </a:r>
          </a:p>
        </p:txBody>
      </p:sp>
    </p:spTree>
    <p:extLst>
      <p:ext uri="{BB962C8B-B14F-4D97-AF65-F5344CB8AC3E}">
        <p14:creationId xmlns:p14="http://schemas.microsoft.com/office/powerpoint/2010/main" val="178788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B0423-1AD9-DB0E-C67E-524F285C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/>
              <a:t>Udio izloženih radnika prema spolu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FCE29-B828-0346-6D3C-038D6CB39F8A}"/>
              </a:ext>
            </a:extLst>
          </p:cNvPr>
          <p:cNvSpPr txBox="1"/>
          <p:nvPr/>
        </p:nvSpPr>
        <p:spPr>
          <a:xfrm>
            <a:off x="1747182" y="750776"/>
            <a:ext cx="5649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60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Deset najčešćih čimbenika rizika od raka na bilo kojoj razini:</a:t>
            </a:r>
          </a:p>
        </p:txBody>
      </p:sp>
      <p:graphicFrame>
        <p:nvGraphicFramePr>
          <p:cNvPr id="5" name="Content Placeholder 4" descr="Tablica u kojoj su prikazane izloženosti muškaraca i žena kao radnika tijekom posljednjeg radnog tjedna.&#10;56,5 % muškaraca i 36,3 % žena izloženo je barem jednom čimbeniku rizika od raka (od 24).&#10;26,4 % muškaraca i 13,8 % žena izloženo je Sunčevom UV zračenju.&#10;26,1 % muškaraca i 12,3 % žena izloženo je emisijama ispušnih plinova dizelskih motora.&#10;15,8 % muškaraca i 9 % žena izloženo je benzenu.&#10;">
            <a:extLst>
              <a:ext uri="{FF2B5EF4-FFF2-40B4-BE49-F238E27FC236}">
                <a16:creationId xmlns:a16="http://schemas.microsoft.com/office/drawing/2014/main" id="{96EEBB7D-5623-C9D3-5217-49FC93BAD1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874935"/>
              </p:ext>
            </p:extLst>
          </p:nvPr>
        </p:nvGraphicFramePr>
        <p:xfrm>
          <a:off x="171624" y="1160054"/>
          <a:ext cx="8678463" cy="33843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1556">
                  <a:extLst>
                    <a:ext uri="{9D8B030D-6E8A-4147-A177-3AD203B41FA5}">
                      <a16:colId xmlns:a16="http://schemas.microsoft.com/office/drawing/2014/main" val="2994469410"/>
                    </a:ext>
                  </a:extLst>
                </a:gridCol>
                <a:gridCol w="3737101">
                  <a:extLst>
                    <a:ext uri="{9D8B030D-6E8A-4147-A177-3AD203B41FA5}">
                      <a16:colId xmlns:a16="http://schemas.microsoft.com/office/drawing/2014/main" val="3132373635"/>
                    </a:ext>
                  </a:extLst>
                </a:gridCol>
                <a:gridCol w="507203">
                  <a:extLst>
                    <a:ext uri="{9D8B030D-6E8A-4147-A177-3AD203B41FA5}">
                      <a16:colId xmlns:a16="http://schemas.microsoft.com/office/drawing/2014/main" val="1129146106"/>
                    </a:ext>
                  </a:extLst>
                </a:gridCol>
                <a:gridCol w="3750668">
                  <a:extLst>
                    <a:ext uri="{9D8B030D-6E8A-4147-A177-3AD203B41FA5}">
                      <a16:colId xmlns:a16="http://schemas.microsoft.com/office/drawing/2014/main" val="4223741049"/>
                    </a:ext>
                  </a:extLst>
                </a:gridCol>
                <a:gridCol w="461935">
                  <a:extLst>
                    <a:ext uri="{9D8B030D-6E8A-4147-A177-3AD203B41FA5}">
                      <a16:colId xmlns:a16="http://schemas.microsoft.com/office/drawing/2014/main" val="3342418931"/>
                    </a:ext>
                  </a:extLst>
                </a:gridCol>
              </a:tblGrid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solidFill>
                            <a:srgbClr val="000000"/>
                          </a:solidFill>
                          <a:effectLst/>
                        </a:rPr>
                        <a:t>Muški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solidFill>
                            <a:srgbClr val="000000"/>
                          </a:solidFill>
                          <a:effectLst/>
                        </a:rPr>
                        <a:t>Ženski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173412878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izloženost barem jednom čimbeniku rizika od raka (od 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56,5 %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izloženost barem jednom čimbeniku rizika od raka (od 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36,3 %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677082640"/>
                  </a:ext>
                </a:extLst>
              </a:tr>
              <a:tr h="313629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Sunčevo ultraljubičasto zračenje (uključujući izloženost očiju)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26,4 %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Sunčevo ultraljubičasto zračenje (uključujući izloženost očiju)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13,8 %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20129683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Emisije ispušnih plinova dizelskih motora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26,1 %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Emisije ispušnih plinova dizelskih motora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12,3 %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7989251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15,8 %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9,0 %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6638109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Respirabilni kristalni silicij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12,2 %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5739710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Šesterovalentni krom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7,1 %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Respirabilni kristalni silicij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4659331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6.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6,7 %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Ionizirajuće zračenje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2,5 %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371786576"/>
                  </a:ext>
                </a:extLst>
              </a:tr>
              <a:tr h="258192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7.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Olovni i anorganski spojevi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Umjetno ultraljubičasto zračenje (uključujući izloženost očiju)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20196136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8.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Drvna prašina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Šesterovalentni krom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1,9 %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118113717"/>
                  </a:ext>
                </a:extLst>
              </a:tr>
              <a:tr h="294623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9.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Umjetno ultraljubičasto zračenje (uključujući izloženost očiju)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Olovni i anorganski spojevi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0509861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10.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Nikal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Etilen oksid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1,6 %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050234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62B76C-DA76-C121-0411-C1AA5CAA77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58862" y="4587972"/>
            <a:ext cx="55379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416271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FBBF4F-B51F-6140-1FD8-66DEC693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</p:spPr>
        <p:txBody>
          <a:bodyPr/>
          <a:lstStyle/>
          <a:p>
            <a:r>
              <a:rPr lang="hr-HR" sz="2000" dirty="0"/>
              <a:t>Udio izloženih radnika prema dobnoj kategoriji</a:t>
            </a:r>
          </a:p>
        </p:txBody>
      </p:sp>
      <p:graphicFrame>
        <p:nvGraphicFramePr>
          <p:cNvPr id="7" name="Content Placeholder 10" descr="Grafikon prikazuje profesionalnu izloženost jednom te pet ili više od 24 čimbenika rizika od raka prema dobnoj skupini.&#10;2,5 % radnika u dobi od 18 do 25 godina bilo je izloženo pet ili više čimbenika rizika od raka.&#10;44,7 % radnika u dobi od 18 do 25 godina bilo je izloženo barem jednom čimbeniku rizika od raka na bilo kojoj razini.&#10;3,8 % radnika u dobi od 25 do 34 godine bilo je izloženo pet ili više čimbenika rizika od raka.&#10;46,5 % radnika u dobi od 25 do 34 godine bilo je izloženo barem jednom čimbeniku rizika od raka na bilo kojoj razini.&#10;3,6 % radnika u dobi od 35 do 44 godine bilo je izloženo pet ili više čimbenika rizika od raka.&#10;47,3 % radnika u dobi od 35 do 44 godine bilo je izloženo barem jednom čimbeniku rizika od raka na bilo kojoj razini.&#10;3,3 % radnika u dobi od 45 do 54 godine bilo je izloženo pet ili više čimbenika rizika od raka.&#10;48,4 % radnika u dobi od 45 do 54 godine bilo je izloženo barem jednom čimbeniku rizika od raka na bilo kojoj razini.&#10;3,2 % radnika u dobi od 55 do 64 godine bilo je izloženo pet ili više čimbenika rizika od raka.&#10;47,8 % radnika u dobi od 55 do 64 godine bilo je izloženo barem jednom čimbeniku rizika od raka na bilo kojoj razini.&#10;2,8 % radnika u dobi od 65 do 74 godine bilo je izloženo pet ili više čimbenika rizika od raka.&#10;53,8 % radnika u dobi od 65 do 74 godine bilo je izloženo barem jednom čimbeniku rizika od raka na bilo kojoj razini.&#10;3,4 % svih radnika bilo je izloženo pet ili više čimbenika rizika od raka.&#10;47,3 % svih radnika bilo je izloženo najmanje jednom čimbeniku rizika od raka na bilo kojoj razini.">
            <a:extLst>
              <a:ext uri="{FF2B5EF4-FFF2-40B4-BE49-F238E27FC236}">
                <a16:creationId xmlns:a16="http://schemas.microsoft.com/office/drawing/2014/main" id="{42D922AF-01C7-64FE-0E6F-BDDCDB95BF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3245719"/>
              </p:ext>
            </p:extLst>
          </p:nvPr>
        </p:nvGraphicFramePr>
        <p:xfrm>
          <a:off x="791369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17A56C-F6EA-121F-E020-74BA84E68C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422003" y="4481513"/>
            <a:ext cx="5958512" cy="415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u Njemačkoj, Španjolskoj, Finskoj, Francuskoj, Mađarskoj i Irskoj, osim radnika mlađih od 18 godina i starijih od 74 godine.</a:t>
            </a:r>
          </a:p>
        </p:txBody>
      </p:sp>
    </p:spTree>
    <p:extLst>
      <p:ext uri="{BB962C8B-B14F-4D97-AF65-F5344CB8AC3E}">
        <p14:creationId xmlns:p14="http://schemas.microsoft.com/office/powerpoint/2010/main" val="346617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30DD922-471D-6037-015A-F73A30E1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134938"/>
            <a:ext cx="7561262" cy="366712"/>
          </a:xfrm>
        </p:spPr>
        <p:txBody>
          <a:bodyPr/>
          <a:lstStyle/>
          <a:p>
            <a:r>
              <a:rPr lang="hr-HR" sz="2000"/>
              <a:t>Udio izloženih radnika prema zemlji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4C3AC-EAAF-3BA9-4B8F-1494FEF83C88}"/>
              </a:ext>
            </a:extLst>
          </p:cNvPr>
          <p:cNvSpPr txBox="1"/>
          <p:nvPr/>
        </p:nvSpPr>
        <p:spPr>
          <a:xfrm>
            <a:off x="971600" y="750776"/>
            <a:ext cx="72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60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Deset najčešćih čimbenika rizika od raka na bilo kojoj razini za sve radnike:</a:t>
            </a:r>
          </a:p>
        </p:txBody>
      </p:sp>
      <p:graphicFrame>
        <p:nvGraphicFramePr>
          <p:cNvPr id="4" name="Content Placeholder 3" descr="Tablica prikazuje izloženosti u posljednjem radnom tjednu za sve radnike i za radnike u svakoj od zemalja obuhvaćenih anketom: Njemačka, Španjolska, Finska, Francuska, Mađarska i Irska.">
            <a:extLst>
              <a:ext uri="{FF2B5EF4-FFF2-40B4-BE49-F238E27FC236}">
                <a16:creationId xmlns:a16="http://schemas.microsoft.com/office/drawing/2014/main" id="{A546FA66-BB2A-6F65-5C13-BABDC80D38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40674596"/>
              </p:ext>
            </p:extLst>
          </p:nvPr>
        </p:nvGraphicFramePr>
        <p:xfrm>
          <a:off x="611562" y="1131590"/>
          <a:ext cx="7920877" cy="3203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8459">
                  <a:extLst>
                    <a:ext uri="{9D8B030D-6E8A-4147-A177-3AD203B41FA5}">
                      <a16:colId xmlns:a16="http://schemas.microsoft.com/office/drawing/2014/main" val="1717912097"/>
                    </a:ext>
                  </a:extLst>
                </a:gridCol>
                <a:gridCol w="677962">
                  <a:extLst>
                    <a:ext uri="{9D8B030D-6E8A-4147-A177-3AD203B41FA5}">
                      <a16:colId xmlns:a16="http://schemas.microsoft.com/office/drawing/2014/main" val="427810205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17219441"/>
                    </a:ext>
                  </a:extLst>
                </a:gridCol>
                <a:gridCol w="769574">
                  <a:extLst>
                    <a:ext uri="{9D8B030D-6E8A-4147-A177-3AD203B41FA5}">
                      <a16:colId xmlns:a16="http://schemas.microsoft.com/office/drawing/2014/main" val="765917905"/>
                    </a:ext>
                  </a:extLst>
                </a:gridCol>
                <a:gridCol w="631371">
                  <a:extLst>
                    <a:ext uri="{9D8B030D-6E8A-4147-A177-3AD203B41FA5}">
                      <a16:colId xmlns:a16="http://schemas.microsoft.com/office/drawing/2014/main" val="3643873418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3996352806"/>
                    </a:ext>
                  </a:extLst>
                </a:gridCol>
                <a:gridCol w="674915">
                  <a:extLst>
                    <a:ext uri="{9D8B030D-6E8A-4147-A177-3AD203B41FA5}">
                      <a16:colId xmlns:a16="http://schemas.microsoft.com/office/drawing/2014/main" val="1765031712"/>
                    </a:ext>
                  </a:extLst>
                </a:gridCol>
                <a:gridCol w="596753">
                  <a:extLst>
                    <a:ext uri="{9D8B030D-6E8A-4147-A177-3AD203B41FA5}">
                      <a16:colId xmlns:a16="http://schemas.microsoft.com/office/drawing/2014/main" val="1067815446"/>
                    </a:ext>
                  </a:extLst>
                </a:gridCol>
              </a:tblGrid>
              <a:tr h="471670">
                <a:tc>
                  <a:txBody>
                    <a:bodyPr/>
                    <a:lstStyle/>
                    <a:p>
                      <a:pPr algn="l" rtl="0" fontAlgn="b"/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59" marR="6759" marT="67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Sve zemlje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Njemačka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Španjolska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Finska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 dirty="0">
                          <a:effectLst/>
                          <a:latin typeface="+mn-lt"/>
                        </a:rPr>
                        <a:t>Francuska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Mađarska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Irska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399763185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1" u="none" strike="noStrike" dirty="0">
                          <a:effectLst/>
                          <a:latin typeface="+mn-lt"/>
                        </a:rPr>
                        <a:t>Izloženost barem jednom čimbeniku rizika od raka (od 24)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44,4 %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55,9 %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49,7 %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55,2 %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1" u="none" strike="noStrike">
                          <a:effectLst/>
                          <a:latin typeface="+mn-lt"/>
                        </a:rPr>
                        <a:t>47,6 %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440247290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Sunčevo UV zračenje (uključujući izloženost očiju)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20,2 %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29,2 %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21,3 %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3833325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Emisije ispušnih plinova dizelskih motora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19,9 %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16,6 %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22,0 %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05296898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Benzen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12,8 %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11,3 %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13,4 %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18,0 %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17,9 %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11,6 %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176036633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Respirabilni kristalni silicij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7,7 %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7,6 %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38115449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Formaldehid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7,2 %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 dirty="0">
                          <a:effectLst/>
                          <a:latin typeface="+mn-lt"/>
                        </a:rPr>
                        <a:t>5,1 %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6,9 %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386679346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Šesterovalentni krom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5,5 %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82335127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Olovni i anorganski spojevi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410919833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Drvna prašina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6,3 %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90811331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Umjetno UV zračenje (uključujući izloženost očiju)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97988824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Ionizirajuće zračenje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 dirty="0">
                          <a:effectLst/>
                          <a:latin typeface="+mn-lt"/>
                        </a:rPr>
                        <a:t>1,8 %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593244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7927C9-E53E-FC89-C01A-0747E533E7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1" y="4392724"/>
            <a:ext cx="4572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5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UV: ultraljubičasto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FC163-E769-B3FC-816F-DEF10928C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1" y="4586232"/>
            <a:ext cx="53396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5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5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251917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AA8B-B71B-06FC-91B2-889C0B8B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Udio izloženih radnika prema sektoru djelatnosti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72A3A-479A-D9F9-1FCE-0A70691D5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588" y="669070"/>
            <a:ext cx="8226456" cy="364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1600" b="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Deset sektora djelatnosti s najvećim udjelom radnika izloženih najmanje jednom čimbeniku rizika od raka, na bilo kojoj razini (od 24):</a:t>
            </a:r>
          </a:p>
          <a:p>
            <a:endParaRPr lang="en-GB" sz="1400" dirty="0"/>
          </a:p>
        </p:txBody>
      </p:sp>
      <p:graphicFrame>
        <p:nvGraphicFramePr>
          <p:cNvPr id="4" name="Table 3" descr="Tablica prikazuje izloženost najmanje jednom čimbeniku rizika od raka (od 24) u posljednjem radnom tjednu za radnike u deset sektora djelatnosti.">
            <a:extLst>
              <a:ext uri="{FF2B5EF4-FFF2-40B4-BE49-F238E27FC236}">
                <a16:creationId xmlns:a16="http://schemas.microsoft.com/office/drawing/2014/main" id="{FB8F9807-E0FE-20F5-3A1F-CC6225F56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062956"/>
              </p:ext>
            </p:extLst>
          </p:nvPr>
        </p:nvGraphicFramePr>
        <p:xfrm>
          <a:off x="592956" y="1327771"/>
          <a:ext cx="7958089" cy="27112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33368">
                  <a:extLst>
                    <a:ext uri="{9D8B030D-6E8A-4147-A177-3AD203B41FA5}">
                      <a16:colId xmlns:a16="http://schemas.microsoft.com/office/drawing/2014/main" val="2715120342"/>
                    </a:ext>
                  </a:extLst>
                </a:gridCol>
                <a:gridCol w="4402333">
                  <a:extLst>
                    <a:ext uri="{9D8B030D-6E8A-4147-A177-3AD203B41FA5}">
                      <a16:colId xmlns:a16="http://schemas.microsoft.com/office/drawing/2014/main" val="3151536277"/>
                    </a:ext>
                  </a:extLst>
                </a:gridCol>
                <a:gridCol w="2422388">
                  <a:extLst>
                    <a:ext uri="{9D8B030D-6E8A-4147-A177-3AD203B41FA5}">
                      <a16:colId xmlns:a16="http://schemas.microsoft.com/office/drawing/2014/main" val="4023542012"/>
                    </a:ext>
                  </a:extLst>
                </a:gridCol>
              </a:tblGrid>
              <a:tr h="567282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Klasifikacija NACE, rev. 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Gospodarska djelatnost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Izloženost barem jednom čimbeniku rizika od raka (od 24)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877756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Eksploatacija ruda i kamenja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78679818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Šumarstvo i sječa drva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93,5 %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07733561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95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Popravak računala te predmeta za osobnu upotrebu i kućanstvo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88,3 %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095687723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Građevinarstvo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512962073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31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Proizvodnja namještaja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4258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50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Prijevoz vode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84,8 %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6551110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Biljna i stočarska proizvodnja, lov i povezane uslužne djelatnosti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849086248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Ribarstvo i akvakultura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81,9 %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401245790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Izgradnja zgrada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3435561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15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Proizvodnja kožnatih i srodnih proizvoda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81,2 %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0087608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673E41-519E-9931-F01F-D559739D8987}"/>
              </a:ext>
            </a:extLst>
          </p:cNvPr>
          <p:cNvSpPr txBox="1"/>
          <p:nvPr/>
        </p:nvSpPr>
        <p:spPr>
          <a:xfrm>
            <a:off x="1370274" y="4218623"/>
            <a:ext cx="74471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i="1" dirty="0" err="1"/>
              <a:t>NACE</a:t>
            </a:r>
            <a:r>
              <a:rPr lang="hr-HR" sz="1000" i="1" dirty="0"/>
              <a:t>: Statističku klasifikaciju gospodarskih djelatnosti potražite na </a:t>
            </a:r>
            <a:r>
              <a:rPr lang="hr-HR" sz="1000" i="1" dirty="0">
                <a:hlinkClick r:id="rId3" tooltip="link to the Eurostat publication detailing the structure and the description of the classification"/>
              </a:rPr>
              <a:t>mrežnom mjestu Eurostata</a:t>
            </a:r>
            <a:r>
              <a:rPr lang="hr-HR" sz="1000" i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4B145-7715-9E4F-834E-137E1D8F57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70275" y="4493689"/>
            <a:ext cx="59766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koji rade u deset sektora djelatnosti navedenih u tablici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3199300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27B3EA-080B-36E9-5051-6341F258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843399" cy="366712"/>
          </a:xfrm>
        </p:spPr>
        <p:txBody>
          <a:bodyPr/>
          <a:lstStyle/>
          <a:p>
            <a:r>
              <a:rPr lang="hr-HR" sz="2000" dirty="0"/>
              <a:t>Udio izloženih radnika prema kategoriji posla </a:t>
            </a:r>
            <a:r>
              <a:rPr lang="hr-HR" sz="2000" b="0" dirty="0"/>
              <a:t>(1/3)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DD234-2FB4-508E-CB0A-4FB3B28F2DBE}"/>
              </a:ext>
            </a:extLst>
          </p:cNvPr>
          <p:cNvSpPr txBox="1"/>
          <p:nvPr/>
        </p:nvSpPr>
        <p:spPr>
          <a:xfrm>
            <a:off x="449263" y="723117"/>
            <a:ext cx="75612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Kategorije poslova s najvećim prosječnim brojem izloženosti po radniku </a:t>
            </a:r>
            <a:br>
              <a:rPr lang="en-US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</a:br>
            <a:r>
              <a:rPr lang="hr-HR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(tri ili više čimbenika rizika od raka): </a:t>
            </a:r>
            <a:r>
              <a:rPr lang="hr-HR" sz="16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Radnici u cestogradnji</a:t>
            </a:r>
          </a:p>
        </p:txBody>
      </p:sp>
      <p:graphicFrame>
        <p:nvGraphicFramePr>
          <p:cNvPr id="13" name="Table 12" descr="Tablica prikazuje izloženosti radnika u cestogradnji u posljednjem radnom tjednu.">
            <a:extLst>
              <a:ext uri="{FF2B5EF4-FFF2-40B4-BE49-F238E27FC236}">
                <a16:creationId xmlns:a16="http://schemas.microsoft.com/office/drawing/2014/main" id="{D9EF0846-A3BC-BABE-FBCD-AD01C2544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620344"/>
              </p:ext>
            </p:extLst>
          </p:nvPr>
        </p:nvGraphicFramePr>
        <p:xfrm>
          <a:off x="449262" y="1402266"/>
          <a:ext cx="7747681" cy="2416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159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4293493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2950029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Rang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Čimbenici rizika od raka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Udio izloženih radnika u cestogradnji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Respirabilni kristalni silicij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92,2 %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Emisije ispušnih plinova dizelskih motora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78,2 %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30498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Sunčevo ultraljubičasto zračenje (uključujući izloženost očiju)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75,4 %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68,4 %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Olovni i anorganski spojevi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14,4 %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8,3 %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effectLst/>
                        </a:rPr>
                        <a:t>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Šesterovalentni krom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 dirty="0">
                          <a:effectLst/>
                        </a:rPr>
                        <a:t>1,2 %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E1D9F3-3209-8D2B-3ABF-A6AC425E65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46911" y="3952747"/>
            <a:ext cx="64481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koji rade u kategoriji poslova „radnici u cestogradnji”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16675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534E-59FA-775B-9A31-B83936A0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C08679-1E51-4786-A874-0E290006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hr-HR" sz="2000" dirty="0"/>
              <a:t>Udio izloženih radnika prema kategoriji posla </a:t>
            </a:r>
            <a:r>
              <a:rPr lang="hr-HR" sz="2000" b="0" dirty="0"/>
              <a:t>(2/3)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A3344-2D26-076C-A52F-0C677C0BA95C}"/>
              </a:ext>
            </a:extLst>
          </p:cNvPr>
          <p:cNvSpPr txBox="1"/>
          <p:nvPr/>
        </p:nvSpPr>
        <p:spPr>
          <a:xfrm>
            <a:off x="1187623" y="691585"/>
            <a:ext cx="68229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Kategorije poslova s najvećim prosječnim brojem izloženosti po radniku (tri ili više čimbenika rizika od raka): </a:t>
            </a:r>
            <a:r>
              <a:rPr lang="hr-HR" sz="16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Vatrogasci</a:t>
            </a:r>
          </a:p>
        </p:txBody>
      </p:sp>
      <p:graphicFrame>
        <p:nvGraphicFramePr>
          <p:cNvPr id="8" name="Table 7" descr="Tablica prikazuje izloženosti vatrogasaca u posljednjem radnom tjednu.">
            <a:extLst>
              <a:ext uri="{FF2B5EF4-FFF2-40B4-BE49-F238E27FC236}">
                <a16:creationId xmlns:a16="http://schemas.microsoft.com/office/drawing/2014/main" id="{2248E9E8-76F5-1CED-0569-C34F21AD9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365774"/>
              </p:ext>
            </p:extLst>
          </p:nvPr>
        </p:nvGraphicFramePr>
        <p:xfrm>
          <a:off x="685799" y="1346819"/>
          <a:ext cx="7561263" cy="3167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684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4368174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2499405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Rang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Čimbenici rizika od raka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Udio izloženih vatrogasaca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Sunčevo ultraljubičasto zračenje (uključujući izloženost očiju)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Emisije ispušnih plinova dizelskih motora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1,3-</a:t>
                      </a:r>
                      <a:r>
                        <a:rPr lang="hr-HR" sz="120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butadien</a:t>
                      </a:r>
                      <a:endParaRPr lang="hr-HR" sz="1200" u="none" strike="noStrike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Formaldehid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Šesterovalentni krom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Olovni i anorganski spojevi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Respirabilni kristalni silicij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10.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Drvna prašina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ctr" defTabSz="342900" rtl="0" eaLnBrk="1" fontAlgn="b" latinLnBrk="0" hangingPunct="1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729121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11.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Mineralna ulja (kao maglice)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11241092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838D59-37A5-94C2-F0CB-E7E457ECF4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05609" y="4555945"/>
            <a:ext cx="559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koji rade u kategoriji poslova „vatrogasci”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360740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6BF7-F08A-F94C-7C79-5DF72131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0C0469-3352-BB34-48E1-1B23DC6A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hr-HR" sz="2000"/>
              <a:t>Udio izloženih radnika prema kategoriji posla </a:t>
            </a:r>
            <a:r>
              <a:rPr lang="hr-HR" sz="2000" b="0"/>
              <a:t>(3/3)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E86A7-33FE-8E0B-C6CD-1D4405750111}"/>
              </a:ext>
            </a:extLst>
          </p:cNvPr>
          <p:cNvSpPr txBox="1"/>
          <p:nvPr/>
        </p:nvSpPr>
        <p:spPr>
          <a:xfrm>
            <a:off x="729949" y="692517"/>
            <a:ext cx="69998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 sz="160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Kategorije poslova s najvećim prosječnim brojem izloženosti po radniku (tri ili više čimbenika rizika od raka): </a:t>
            </a:r>
            <a:r>
              <a:rPr lang="hr-HR" sz="1600" b="1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Rudari / radnici u kamenolomu</a:t>
            </a:r>
          </a:p>
        </p:txBody>
      </p:sp>
      <p:graphicFrame>
        <p:nvGraphicFramePr>
          <p:cNvPr id="11" name="Table 10" descr="Tablica prikazuje izloženosti rudara i radnika u kamenolomu u posljednjem radnom tjednu.">
            <a:extLst>
              <a:ext uri="{FF2B5EF4-FFF2-40B4-BE49-F238E27FC236}">
                <a16:creationId xmlns:a16="http://schemas.microsoft.com/office/drawing/2014/main" id="{9837953F-2776-190F-7F32-6288EC736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980727"/>
              </p:ext>
            </p:extLst>
          </p:nvPr>
        </p:nvGraphicFramePr>
        <p:xfrm>
          <a:off x="685799" y="1357705"/>
          <a:ext cx="7561263" cy="27508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315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4474029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2640919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Rang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Čimbenici rizika od raka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tabLst>
                          <a:tab pos="2057400" algn="l"/>
                        </a:tabLst>
                      </a:pPr>
                      <a:r>
                        <a:rPr lang="hr-HR" sz="12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Udio izloženih rudara / </a:t>
                      </a:r>
                      <a:br>
                        <a:rPr lang="en-US" sz="12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r-HR" sz="1200" b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radnika u kamenolomu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Emisije ispušnih plinova dizelskih motora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Respirabilni kristalni silicij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Sunčevo ultraljubičasto zračenje (uključujući izloženost očiju)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55,9 %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Arsen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12,5 %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Olovni i anorganski spojevi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4,1 %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Nikal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2,8 %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F98C564-8111-34FC-CD2C-8BA4E5DE95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36140" y="4221611"/>
            <a:ext cx="6666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koji rade u kategoriji poslova „rudari / radnici u kamenolomu”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551229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EA205FF-0907-4834-A93B-E9E96CBDB8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9262" y="134938"/>
            <a:ext cx="7561262" cy="366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Izloženost sunčevom ultraljubičastom zračenju (UV)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A54296-ADCE-AEAE-BE80-682F8CB9E4F1}"/>
              </a:ext>
            </a:extLst>
          </p:cNvPr>
          <p:cNvSpPr txBox="1">
            <a:spLocks/>
          </p:cNvSpPr>
          <p:nvPr/>
        </p:nvSpPr>
        <p:spPr>
          <a:xfrm>
            <a:off x="807830" y="702042"/>
            <a:ext cx="7528339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defTabSz="342900">
              <a:buNone/>
            </a:pPr>
            <a:r>
              <a:rPr lang="hr-HR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Okolnosti izloženosti radnika koji su izloženi sunčevom UV zračenju </a:t>
            </a:r>
            <a:br>
              <a:rPr lang="en-US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</a:br>
            <a:r>
              <a:rPr lang="hr-HR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(isti radnik može biti izložen u više okolnosti):</a:t>
            </a:r>
          </a:p>
        </p:txBody>
      </p:sp>
      <p:graphicFrame>
        <p:nvGraphicFramePr>
          <p:cNvPr id="2" name="Table 1" descr="Tablica prikazuje raspodjelu radnika izloženih Sunčevom UV zračenju u posljednjem radnom tjednu u različitim okolnostima izloženosti, kao i raspodjelu različitih razina izloženosti (niska, srednja i visoka) za svaku okolnost.">
            <a:extLst>
              <a:ext uri="{FF2B5EF4-FFF2-40B4-BE49-F238E27FC236}">
                <a16:creationId xmlns:a16="http://schemas.microsoft.com/office/drawing/2014/main" id="{8B1A5CB3-7197-70CD-E3C2-2F289B016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08388"/>
              </p:ext>
            </p:extLst>
          </p:nvPr>
        </p:nvGraphicFramePr>
        <p:xfrm>
          <a:off x="503547" y="1747680"/>
          <a:ext cx="8136905" cy="19167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98618">
                  <a:extLst>
                    <a:ext uri="{9D8B030D-6E8A-4147-A177-3AD203B41FA5}">
                      <a16:colId xmlns:a16="http://schemas.microsoft.com/office/drawing/2014/main" val="3081293084"/>
                    </a:ext>
                  </a:extLst>
                </a:gridCol>
                <a:gridCol w="946290">
                  <a:extLst>
                    <a:ext uri="{9D8B030D-6E8A-4147-A177-3AD203B41FA5}">
                      <a16:colId xmlns:a16="http://schemas.microsoft.com/office/drawing/2014/main" val="2458824919"/>
                    </a:ext>
                  </a:extLst>
                </a:gridCol>
                <a:gridCol w="659481">
                  <a:extLst>
                    <a:ext uri="{9D8B030D-6E8A-4147-A177-3AD203B41FA5}">
                      <a16:colId xmlns:a16="http://schemas.microsoft.com/office/drawing/2014/main" val="361547043"/>
                    </a:ext>
                  </a:extLst>
                </a:gridCol>
                <a:gridCol w="870935">
                  <a:extLst>
                    <a:ext uri="{9D8B030D-6E8A-4147-A177-3AD203B41FA5}">
                      <a16:colId xmlns:a16="http://schemas.microsoft.com/office/drawing/2014/main" val="3246973358"/>
                    </a:ext>
                  </a:extLst>
                </a:gridCol>
                <a:gridCol w="661581">
                  <a:extLst>
                    <a:ext uri="{9D8B030D-6E8A-4147-A177-3AD203B41FA5}">
                      <a16:colId xmlns:a16="http://schemas.microsoft.com/office/drawing/2014/main" val="4123173234"/>
                    </a:ext>
                  </a:extLst>
                </a:gridCol>
              </a:tblGrid>
              <a:tr h="42131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Okolnosti izloženosti </a:t>
                      </a:r>
                      <a:r>
                        <a:rPr lang="hr-HR" sz="11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(zadaci koji su obavljeni proteklog tjedna)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Bilo koja razina</a:t>
                      </a:r>
                    </a:p>
                  </a:txBody>
                  <a:tcPr marL="3600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Niska</a:t>
                      </a:r>
                    </a:p>
                  </a:txBody>
                  <a:tcPr marL="36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Srednja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Visoka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264399600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Rad na otvorenom tijekom dana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63,0 %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16,5 %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82,5 %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1,1 %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9807813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Rad s reflektirajućim površinama ili u njihovoj blizini (pijesak, staklo, krovopokrivačko željezo, voda, beton ili cement, plastika, snijeg) 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40,4 %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26,6 %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71,5 %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1,8 %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5432456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Uključujući: rad sa snijegom ili u njegovoj blizini </a:t>
                      </a:r>
                    </a:p>
                  </a:txBody>
                  <a:tcPr marL="180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1,0 %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71,4 %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524958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Rad na otvorenom tijekom dana u uvjetima djelomičnog hlada najmanje jedan sat dnevno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31,9 %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31,4 %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68,1 %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0,5 %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91539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Rad na otvorenom tijekom dana u vozilu s otvorenim prozorima najmanje jedan sat dnevno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22,9 %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32,0 %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67,7 %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5865165"/>
                  </a:ext>
                </a:extLst>
              </a:tr>
            </a:tbl>
          </a:graphicData>
        </a:graphic>
      </p:graphicFrame>
      <p:grpSp>
        <p:nvGrpSpPr>
          <p:cNvPr id="9" name="Group 8" descr="vitičaste, uključujući nisku, srednju i visoku, što znači da tri razine izloženosti povećavaju 100 % izloženih radnika u svakoj okolnosti.">
            <a:extLst>
              <a:ext uri="{FF2B5EF4-FFF2-40B4-BE49-F238E27FC236}">
                <a16:creationId xmlns:a16="http://schemas.microsoft.com/office/drawing/2014/main" id="{55709BAF-0785-4872-BD16-50CB09C5FE45}"/>
              </a:ext>
            </a:extLst>
          </p:cNvPr>
          <p:cNvGrpSpPr/>
          <p:nvPr/>
        </p:nvGrpSpPr>
        <p:grpSpPr>
          <a:xfrm>
            <a:off x="6436263" y="1291983"/>
            <a:ext cx="2202965" cy="461163"/>
            <a:chOff x="6165273" y="377035"/>
            <a:chExt cx="2165193" cy="461163"/>
          </a:xfrm>
        </p:grpSpPr>
        <p:sp>
          <p:nvSpPr>
            <p:cNvPr id="11" name="Left Brace 10">
              <a:extLst>
                <a:ext uri="{FF2B5EF4-FFF2-40B4-BE49-F238E27FC236}">
                  <a16:creationId xmlns:a16="http://schemas.microsoft.com/office/drawing/2014/main" id="{2FB8618B-1CFD-BC4D-FBA3-9DCD7E896EFB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2C1C2-4A9C-A13B-EE8C-6443FCC66D62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 dirty="0"/>
                <a:t>100 %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956307-C846-2C2C-5F1D-521B727C49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426027" y="3878276"/>
            <a:ext cx="6910141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izloženi sunčevom UV zračenju (uključujući izloženost očiju) u Njemačkoj, Španjolskoj, Finskoj, Francuskoj, Mađarskoj i Irskoj.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hr-HR" sz="10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Podsjetnik: </a:t>
            </a:r>
            <a:r>
              <a:rPr lang="hr-HR" sz="1000" i="1" dirty="0"/>
              <a:t>procijenjeno je da je </a:t>
            </a:r>
            <a:r>
              <a:rPr lang="hr-HR" sz="10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20,8 % </a:t>
            </a:r>
            <a:r>
              <a:rPr lang="hr-HR" sz="1000" i="1" dirty="0"/>
              <a:t>svih radnika u proteklom radnom tjednu bilo izloženo sunčevom UV zračenju.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hr-HR" sz="10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Napomena: Terenski rad u sklopu istraživanja proveden je u razdoblju od rujna 2022. do veljače 2023.</a:t>
            </a:r>
          </a:p>
        </p:txBody>
      </p:sp>
    </p:spTree>
    <p:extLst>
      <p:ext uri="{BB962C8B-B14F-4D97-AF65-F5344CB8AC3E}">
        <p14:creationId xmlns:p14="http://schemas.microsoft.com/office/powerpoint/2010/main" val="2362997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3BD2BC-F1D7-F55B-CA08-56392CD9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95" y="116318"/>
            <a:ext cx="8583386" cy="367200"/>
          </a:xfrm>
        </p:spPr>
        <p:txBody>
          <a:bodyPr/>
          <a:lstStyle/>
          <a:p>
            <a:r>
              <a:rPr lang="hr-HR" sz="2000"/>
              <a:t>Mjere zaštite – izloženost sunčevom UV zračenju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DACA9-0045-1F57-A10A-E05AB164C8D4}"/>
              </a:ext>
            </a:extLst>
          </p:cNvPr>
          <p:cNvSpPr txBox="1"/>
          <p:nvPr/>
        </p:nvSpPr>
        <p:spPr>
          <a:xfrm>
            <a:off x="297880" y="713631"/>
            <a:ext cx="8090544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hr-HR" sz="1400" b="0" dirty="0">
                <a:solidFill>
                  <a:schemeClr val="tx2"/>
                </a:solidFill>
              </a:rPr>
              <a:t>Primjena zaštitnih mjera među radnicima izloženima sunčevom UV zračenju i za svaku okolnost </a:t>
            </a:r>
            <a:r>
              <a:rPr lang="hr-HR" sz="14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izloženosti (isti radnik može primijeniti više mjera):</a:t>
            </a:r>
          </a:p>
        </p:txBody>
      </p:sp>
      <p:graphicFrame>
        <p:nvGraphicFramePr>
          <p:cNvPr id="4" name="Content Placeholder 3" descr="Tablica prikazuje raspodjelu primjene različitih zaštitnih mjera za svaku okolnost izloženosti među radnicima izloženima Sunčevom UV zračenju u posljednjem radnom tjednu.">
            <a:extLst>
              <a:ext uri="{FF2B5EF4-FFF2-40B4-BE49-F238E27FC236}">
                <a16:creationId xmlns:a16="http://schemas.microsoft.com/office/drawing/2014/main" id="{BCBA20EB-0CFA-ABDD-8E88-193A91BF7D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218114"/>
              </p:ext>
            </p:extLst>
          </p:nvPr>
        </p:nvGraphicFramePr>
        <p:xfrm>
          <a:off x="427932" y="1347773"/>
          <a:ext cx="8288137" cy="2894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2368">
                  <a:extLst>
                    <a:ext uri="{9D8B030D-6E8A-4147-A177-3AD203B41FA5}">
                      <a16:colId xmlns:a16="http://schemas.microsoft.com/office/drawing/2014/main" val="1079337038"/>
                    </a:ext>
                  </a:extLst>
                </a:gridCol>
                <a:gridCol w="1268537">
                  <a:extLst>
                    <a:ext uri="{9D8B030D-6E8A-4147-A177-3AD203B41FA5}">
                      <a16:colId xmlns:a16="http://schemas.microsoft.com/office/drawing/2014/main" val="1672365983"/>
                    </a:ext>
                  </a:extLst>
                </a:gridCol>
                <a:gridCol w="1512763">
                  <a:extLst>
                    <a:ext uri="{9D8B030D-6E8A-4147-A177-3AD203B41FA5}">
                      <a16:colId xmlns:a16="http://schemas.microsoft.com/office/drawing/2014/main" val="1265936997"/>
                    </a:ext>
                  </a:extLst>
                </a:gridCol>
                <a:gridCol w="1184350">
                  <a:extLst>
                    <a:ext uri="{9D8B030D-6E8A-4147-A177-3AD203B41FA5}">
                      <a16:colId xmlns:a16="http://schemas.microsoft.com/office/drawing/2014/main" val="429879169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856616134"/>
                    </a:ext>
                  </a:extLst>
                </a:gridCol>
              </a:tblGrid>
              <a:tr h="812497"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 dirty="0">
                          <a:effectLst/>
                          <a:latin typeface="+mn-lt"/>
                        </a:rPr>
                        <a:t>Okolnosti izloženosti</a:t>
                      </a:r>
                      <a:br>
                        <a:rPr lang="hr-HR" sz="1050" u="none" strike="noStrike" dirty="0">
                          <a:effectLst/>
                          <a:latin typeface="+mn-lt"/>
                        </a:rPr>
                      </a:br>
                      <a:r>
                        <a:rPr lang="hr-HR" sz="1050" b="0" u="none" strike="noStrike" dirty="0">
                          <a:effectLst/>
                          <a:latin typeface="+mn-lt"/>
                        </a:rPr>
                        <a:t>(zadaci obavljeni u posljednjem radnom tjednu)</a:t>
                      </a:r>
                    </a:p>
                    <a:p>
                      <a:pPr algn="l" rtl="0" fontAlgn="b"/>
                      <a:endParaRPr lang="en-GB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effectLst/>
                          <a:latin typeface="+mn-lt"/>
                        </a:rPr>
                        <a:t>Upotreba zaštite za oči (nošenje sunčanih naočala)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 dirty="0">
                          <a:effectLst/>
                          <a:latin typeface="+mn-lt"/>
                        </a:rPr>
                        <a:t>Nošenje odjeće koja pokriva veći dio tijela </a:t>
                      </a:r>
                      <a:br>
                        <a:rPr lang="en-US" sz="1050" b="0" u="none" strike="noStrike" dirty="0">
                          <a:effectLst/>
                          <a:latin typeface="+mn-lt"/>
                        </a:rPr>
                      </a:br>
                      <a:r>
                        <a:rPr lang="hr-HR" sz="1050" b="0" u="none" strike="noStrike" dirty="0">
                          <a:effectLst/>
                          <a:latin typeface="+mn-lt"/>
                        </a:rPr>
                        <a:t>(tj. hlače i košulje ili majice s rukavima)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>
                          <a:effectLst/>
                          <a:latin typeface="+mn-lt"/>
                        </a:rPr>
                        <a:t>Primjena kreme za sunčanje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b="0" u="none" strike="noStrike" dirty="0">
                          <a:effectLst/>
                          <a:latin typeface="+mn-lt"/>
                        </a:rPr>
                        <a:t>Nošenje šešira ili drugog štitnika za zaštitu od sunca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941466185"/>
                  </a:ext>
                </a:extLst>
              </a:tr>
              <a:tr h="277591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i="0" u="none" strike="noStrike">
                          <a:effectLst/>
                          <a:latin typeface="+mn-lt"/>
                        </a:rPr>
                        <a:t>Rad na otvorenom tijekom dana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21,6 %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86,9 %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49,4 %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115708"/>
                  </a:ext>
                </a:extLst>
              </a:tr>
              <a:tr h="550742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Rad s reflektirajućim površinama ili u njihovoj blizini (pijesak, staklo, krovopokrivačko željezo, voda, beton ili cement, plastika, snijeg)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38,1 %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744847"/>
                  </a:ext>
                </a:extLst>
              </a:tr>
              <a:tr h="3500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i="1" u="none" strike="noStrike">
                          <a:effectLst/>
                          <a:latin typeface="+mn-lt"/>
                        </a:rPr>
                        <a:t>Uključujući: rad sa snijegom ili u njegovoj blizini</a:t>
                      </a:r>
                    </a:p>
                  </a:txBody>
                  <a:tcPr marL="180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i="1" u="none" strike="noStrike">
                          <a:effectLst/>
                          <a:latin typeface="+mn-lt"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1" u="none" strike="noStrike" dirty="0"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1" u="none" strike="noStrike"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1" u="none" strike="noStrike" dirty="0"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1034737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i="0" u="none" strike="noStrike">
                          <a:effectLst/>
                          <a:latin typeface="+mn-lt"/>
                        </a:rPr>
                        <a:t>Rad na otvorenom tijekom dana u uvjetima djelomičnog hlada najmanje jedan sat dnevno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29,1 %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 dirty="0">
                          <a:effectLst/>
                          <a:latin typeface="+mn-lt"/>
                        </a:rPr>
                        <a:t>88,7 %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14,5 %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44,2 %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512457"/>
                  </a:ext>
                </a:extLst>
              </a:tr>
              <a:tr h="516466">
                <a:tc>
                  <a:txBody>
                    <a:bodyPr/>
                    <a:lstStyle/>
                    <a:p>
                      <a:pPr algn="l" fontAlgn="b"/>
                      <a:r>
                        <a:rPr lang="hr-HR" sz="1050" b="0" i="0" u="none" strike="noStrike">
                          <a:effectLst/>
                          <a:latin typeface="+mn-lt"/>
                        </a:rPr>
                        <a:t>Rad na otvorenom tijekom dana u vozilu s otvorenim prozorima najmanje jedan sat dnevno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45,8 %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88,1 %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50" u="none" strike="noStrike">
                          <a:effectLst/>
                          <a:latin typeface="+mn-lt"/>
                        </a:rPr>
                        <a:t>10,6 %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050" i="0" u="none" strike="noStrike" dirty="0"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874039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92174EA-C80A-0408-8D6C-A7D00E7F7E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77178" y="4318653"/>
            <a:ext cx="66365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izloženi sunčevom UV zračenju (uključujući izloženost očiju)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54414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085787-B05B-D23C-60CF-D77700F7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Izloženost respirabilnom kristalnom siliciju koji udisanjem može doprijeti u pluća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78045-2204-326C-7472-2A918396DC39}"/>
              </a:ext>
            </a:extLst>
          </p:cNvPr>
          <p:cNvSpPr txBox="1">
            <a:spLocks/>
          </p:cNvSpPr>
          <p:nvPr/>
        </p:nvSpPr>
        <p:spPr>
          <a:xfrm>
            <a:off x="434890" y="679246"/>
            <a:ext cx="6612079" cy="549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342900">
              <a:buNone/>
            </a:pPr>
            <a:r>
              <a:rPr lang="hr-HR" sz="14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Najčešće okolnosti izloženosti radnika koji su izloženi </a:t>
            </a:r>
            <a:r>
              <a:rPr lang="hr-HR" sz="1400" b="0" dirty="0" err="1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respirabilnom</a:t>
            </a:r>
            <a:r>
              <a:rPr lang="hr-HR" sz="14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 kristalnom siliciju (isti radnik može biti izložen u više okolnosti):</a:t>
            </a:r>
          </a:p>
        </p:txBody>
      </p:sp>
      <p:graphicFrame>
        <p:nvGraphicFramePr>
          <p:cNvPr id="3" name="Table 2" descr="Tablica prikazuje raspodjelu radnika izloženih respirabilnom kristalnom siliciju u posljednjem radnom tjednu u različitim okolnostima izloženosti, kao i raspodjelu različitih razina izloženosti (niska, srednja i visoka) za svaku okolnost.">
            <a:extLst>
              <a:ext uri="{FF2B5EF4-FFF2-40B4-BE49-F238E27FC236}">
                <a16:creationId xmlns:a16="http://schemas.microsoft.com/office/drawing/2014/main" id="{058B62A3-99F8-D066-DFE1-3264FF264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952613"/>
              </p:ext>
            </p:extLst>
          </p:nvPr>
        </p:nvGraphicFramePr>
        <p:xfrm>
          <a:off x="450001" y="1379096"/>
          <a:ext cx="7938184" cy="28907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33923">
                  <a:extLst>
                    <a:ext uri="{9D8B030D-6E8A-4147-A177-3AD203B41FA5}">
                      <a16:colId xmlns:a16="http://schemas.microsoft.com/office/drawing/2014/main" val="439675559"/>
                    </a:ext>
                  </a:extLst>
                </a:gridCol>
                <a:gridCol w="867104">
                  <a:extLst>
                    <a:ext uri="{9D8B030D-6E8A-4147-A177-3AD203B41FA5}">
                      <a16:colId xmlns:a16="http://schemas.microsoft.com/office/drawing/2014/main" val="629760143"/>
                    </a:ext>
                  </a:extLst>
                </a:gridCol>
                <a:gridCol w="701565">
                  <a:extLst>
                    <a:ext uri="{9D8B030D-6E8A-4147-A177-3AD203B41FA5}">
                      <a16:colId xmlns:a16="http://schemas.microsoft.com/office/drawing/2014/main" val="709988898"/>
                    </a:ext>
                  </a:extLst>
                </a:gridCol>
                <a:gridCol w="740979">
                  <a:extLst>
                    <a:ext uri="{9D8B030D-6E8A-4147-A177-3AD203B41FA5}">
                      <a16:colId xmlns:a16="http://schemas.microsoft.com/office/drawing/2014/main" val="2857114898"/>
                    </a:ext>
                  </a:extLst>
                </a:gridCol>
                <a:gridCol w="694613">
                  <a:extLst>
                    <a:ext uri="{9D8B030D-6E8A-4147-A177-3AD203B41FA5}">
                      <a16:colId xmlns:a16="http://schemas.microsoft.com/office/drawing/2014/main" val="3475304338"/>
                    </a:ext>
                  </a:extLst>
                </a:gridCol>
              </a:tblGrid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Okolnosti izloženosti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Bilo koja razina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Niska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Srednja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Visoka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134492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Vožnja na gradilištu, u rudniku ili kamenolomu</a:t>
                      </a:r>
                      <a:b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(nije specifično ni za jedan posao)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26,5 %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66,2 %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10,3 %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23,6 %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2537606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Prisutnost pješčane prašine na mjestu rada (u građevinarstvu)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20,1 %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4,3 %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81,8 %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82350555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Bušenje ili izrada rupa u zidovima (u građevinarstvu)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15,6 %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16,1 %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39,0 %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44,9 %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80343340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Rad s betonom, kamenom, umjetnim kamenom, škriljevcem, keramičkim pločicama ili opekom, uključujući: (nije specifično ni za jedan posao)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8,0 %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90,7 %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1664136213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Rad s keramičkim pločicama (nije specifično ni za jedan posao)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3,4 %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0,1 %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10,1 %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89,8 %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035604296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Rad s umjetnim kamenom (nije specifično ni za jedan posao)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3,0 %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i="1" u="none" strike="noStrike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286875673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Miješanje betona ili cementa (u građevinarstvu)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278666944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Oranje, grabljanje ili obrada tla na neki drugi način (kod radnika na poljoprivrednim gospodarstvima koji uzgajaju usjeve i stoku)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7,9 %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16,0 %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>
                          <a:solidFill>
                            <a:schemeClr val="tx1"/>
                          </a:solidFill>
                          <a:effectLst/>
                        </a:rPr>
                        <a:t>55,6 %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28,4 %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197615930"/>
                  </a:ext>
                </a:extLst>
              </a:tr>
            </a:tbl>
          </a:graphicData>
        </a:graphic>
      </p:graphicFrame>
      <p:grpSp>
        <p:nvGrpSpPr>
          <p:cNvPr id="4" name="Group 3" descr="vitičaste, uključujući nisku, srednju i visoku, što znači da tri razine izloženosti povećavaju 100 % izloženih radnika u svakoj okolnosti.">
            <a:extLst>
              <a:ext uri="{FF2B5EF4-FFF2-40B4-BE49-F238E27FC236}">
                <a16:creationId xmlns:a16="http://schemas.microsoft.com/office/drawing/2014/main" id="{97579A93-1ACD-3584-E52E-7EB83DA38B41}"/>
              </a:ext>
            </a:extLst>
          </p:cNvPr>
          <p:cNvGrpSpPr/>
          <p:nvPr/>
        </p:nvGrpSpPr>
        <p:grpSpPr>
          <a:xfrm>
            <a:off x="6242468" y="914117"/>
            <a:ext cx="2145716" cy="461163"/>
            <a:chOff x="6165273" y="377035"/>
            <a:chExt cx="2165193" cy="461163"/>
          </a:xfrm>
        </p:grpSpPr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D2F44974-ECA8-8AB1-4F73-E275B708A5D6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D4C90C-6389-EE4F-36C5-C30867AD70E8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sz="1200"/>
                <a:t>100 %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1C93A7-CA94-5BBA-A005-A5FAFFB8AC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98291" y="4300949"/>
            <a:ext cx="7191493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izloženi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respirabilnom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kristalnom siliciju u Njemačkoj, Španjolskoj, Finskoj, Francuskoj, Mađarskoj i Irskoj koji rade u jednoj ili više navedenih okolnosti.</a:t>
            </a:r>
          </a:p>
          <a:p>
            <a:pPr indent="0" defTabSz="342900">
              <a:buNone/>
            </a:pPr>
            <a:r>
              <a:rPr lang="hr-HR" sz="1000" i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Podsjetnik: procijenjeno je da je 8,4 % svih radnika bilo izloženo </a:t>
            </a:r>
            <a:r>
              <a:rPr lang="hr-HR" sz="1000" i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respirabilnom</a:t>
            </a:r>
            <a:r>
              <a:rPr lang="hr-HR" sz="1000" i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kristalnom siliciju u proteklom radnom tjednu.</a:t>
            </a:r>
          </a:p>
        </p:txBody>
      </p:sp>
    </p:spTree>
    <p:extLst>
      <p:ext uri="{BB962C8B-B14F-4D97-AF65-F5344CB8AC3E}">
        <p14:creationId xmlns:p14="http://schemas.microsoft.com/office/powerpoint/2010/main" val="21865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0000" y="142883"/>
            <a:ext cx="7560000" cy="367200"/>
          </a:xfrm>
        </p:spPr>
        <p:txBody>
          <a:bodyPr/>
          <a:lstStyle/>
          <a:p>
            <a:r>
              <a:rPr lang="hr-HR" sz="2000" dirty="0"/>
              <a:t>Ukratko o istraživanju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01EEC88-D1A8-4D49-B7E8-291BB266A459}"/>
              </a:ext>
            </a:extLst>
          </p:cNvPr>
          <p:cNvSpPr/>
          <p:nvPr/>
        </p:nvSpPr>
        <p:spPr>
          <a:xfrm>
            <a:off x="448658" y="759310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600" dirty="0">
                <a:solidFill>
                  <a:srgbClr val="003399"/>
                </a:solidFill>
              </a:rPr>
              <a:t>Telefonska anketa u kojoj su sudjelovala 24 402 radnika u šest država članica EU-a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B6228F-96A3-422F-A671-91B3E465A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833483"/>
            <a:ext cx="0" cy="83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9F99948-3D93-4030-9F08-A69653304F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347863" y="833484"/>
            <a:ext cx="5509219" cy="8792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r-HR" sz="1400" dirty="0">
                <a:solidFill>
                  <a:srgbClr val="003399"/>
                </a:solidFill>
              </a:rPr>
              <a:t>Obuhvat: zaposleno stanovništvo u Njemačkoj, Španjolskoj, Finskoj, Francuskoj, Mađarskoj i Irskoj (zaposlenici i samozaposleni) koji predstavljaju 98,5 milijuna radnika.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B1F268F4-9987-4159-BBB5-9526F5DC3430}"/>
              </a:ext>
            </a:extLst>
          </p:cNvPr>
          <p:cNvSpPr/>
          <p:nvPr/>
        </p:nvSpPr>
        <p:spPr>
          <a:xfrm>
            <a:off x="448658" y="1787899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alpha val="7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600"/>
              <a:t>Na temelju australske studije o izloženosti na radnom mjestu (AWES)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FA00AD-38C2-9E05-1682-AEFAC4AD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5865" y="1834383"/>
            <a:ext cx="0" cy="9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CB77C8A-5631-408F-BE37-05F69C3963D7}"/>
              </a:ext>
            </a:extLst>
          </p:cNvPr>
          <p:cNvSpPr txBox="1">
            <a:spLocks/>
          </p:cNvSpPr>
          <p:nvPr/>
        </p:nvSpPr>
        <p:spPr>
          <a:xfrm>
            <a:off x="3341746" y="1768372"/>
            <a:ext cx="5190694" cy="10380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hr-HR" sz="1400" dirty="0">
                <a:solidFill>
                  <a:srgbClr val="003399"/>
                </a:solidFill>
              </a:rPr>
              <a:t>Standardizirani skupovi pitanja (moduli) kojima je obuhvaćeno 50 zanimanja.</a:t>
            </a:r>
          </a:p>
          <a:p>
            <a:pPr marL="0" lvl="1" indent="0">
              <a:buNone/>
            </a:pPr>
            <a:r>
              <a:rPr lang="hr-HR" sz="1400" dirty="0">
                <a:solidFill>
                  <a:srgbClr val="003399"/>
                </a:solidFill>
              </a:rPr>
              <a:t>Kratka, precizna i činjenična prilagođena pitanja o zadacima.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600" dirty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72634C8-BCB8-4CCE-82DD-341BA8FA831C}"/>
              </a:ext>
            </a:extLst>
          </p:cNvPr>
          <p:cNvSpPr/>
          <p:nvPr/>
        </p:nvSpPr>
        <p:spPr>
          <a:xfrm>
            <a:off x="448658" y="2815540"/>
            <a:ext cx="2827198" cy="1568650"/>
          </a:xfrm>
          <a:prstGeom prst="homePlate">
            <a:avLst>
              <a:gd name="adj" fmla="val 18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600"/>
              <a:t>Stručna procjena vjerojatne izloženosti za 24 poznata čimbenika rizika od raka s pomoću mrežne aplikacije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9B99FB-7EAF-F003-8299-0E41BAA78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2978860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5" descr="Link to OccIDEAS website, a web-based application which is used to assess occupational exposure in epidemiological studies.">
            <a:extLst>
              <a:ext uri="{FF2B5EF4-FFF2-40B4-BE49-F238E27FC236}">
                <a16:creationId xmlns:a16="http://schemas.microsoft.com/office/drawing/2014/main" id="{D0A51A50-FDE9-4986-B0FB-C3F03BC971DA}"/>
              </a:ext>
            </a:extLst>
          </p:cNvPr>
          <p:cNvSpPr txBox="1">
            <a:spLocks/>
          </p:cNvSpPr>
          <p:nvPr/>
        </p:nvSpPr>
        <p:spPr>
          <a:xfrm>
            <a:off x="3341746" y="3300137"/>
            <a:ext cx="5544616" cy="3856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r-HR" sz="1600" b="0" dirty="0">
                <a:solidFill>
                  <a:srgbClr val="003399"/>
                </a:solidFill>
                <a:hlinkClick r:id="rId4" tooltip="Link to OCCideas website "/>
              </a:rPr>
              <a:t>Mrežno mjesto </a:t>
            </a:r>
            <a:r>
              <a:rPr lang="hr-HR" sz="1600" b="0" dirty="0" err="1">
                <a:solidFill>
                  <a:srgbClr val="003399"/>
                </a:solidFill>
                <a:hlinkClick r:id="rId4" tooltip="Link to OCCideas website "/>
              </a:rPr>
              <a:t>OccIDEAS</a:t>
            </a:r>
            <a:r>
              <a:rPr lang="hr-HR" sz="1600" b="0" dirty="0">
                <a:solidFill>
                  <a:srgbClr val="003399"/>
                </a:solidFill>
                <a:hlinkClick r:id="rId4" tooltip="Link to OCCideas website "/>
              </a:rPr>
              <a:t>-a za više informacija</a:t>
            </a:r>
          </a:p>
          <a:p>
            <a:pPr marL="189000" lvl="1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</a:pPr>
            <a:endParaRPr lang="en-GB" sz="1600" dirty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6" name="Picture 2" descr=" Logotip OccIDEAS">
            <a:extLst>
              <a:ext uri="{FF2B5EF4-FFF2-40B4-BE49-F238E27FC236}">
                <a16:creationId xmlns:a16="http://schemas.microsoft.com/office/drawing/2014/main" id="{FBB5DCD3-7873-4D04-9676-7E04F312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12" y="3703747"/>
            <a:ext cx="1289900" cy="48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3F68C80-8047-4EE3-8F71-C88FCCE9C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96402" y="2942588"/>
            <a:ext cx="1180427" cy="1100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D1734-CB53-927C-0AA8-8A5DDCBEAFB5}"/>
              </a:ext>
            </a:extLst>
          </p:cNvPr>
          <p:cNvSpPr txBox="1"/>
          <p:nvPr/>
        </p:nvSpPr>
        <p:spPr>
          <a:xfrm>
            <a:off x="1847769" y="4485188"/>
            <a:ext cx="619268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 defTabSz="342900"/>
            <a:r>
              <a:rPr lang="hr-HR" sz="1600" b="1" dirty="0">
                <a:solidFill>
                  <a:srgbClr val="003399"/>
                </a:solidFill>
                <a:hlinkClick r:id="rId3" tooltip="Link to"/>
              </a:rPr>
              <a:t>Mrežno mjesto EU-OSHA-e</a:t>
            </a:r>
            <a:r>
              <a:rPr lang="hr-HR" sz="1600" b="1" dirty="0">
                <a:solidFill>
                  <a:srgbClr val="003399"/>
                </a:solidFill>
                <a:hlinkClick r:id="rId3" tooltip="Link t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 istraživanju o izloženosti radnika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F916D66-A703-8EA2-0283-B6FE67523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9672" y="4542748"/>
            <a:ext cx="202496" cy="3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3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61FE-AFB1-3C24-1AC6-30683A41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Mjere zaštite – izloženost respirabilnom kristalnom siliciju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32342-0968-2F56-0765-B443C1709278}"/>
              </a:ext>
            </a:extLst>
          </p:cNvPr>
          <p:cNvSpPr txBox="1"/>
          <p:nvPr/>
        </p:nvSpPr>
        <p:spPr>
          <a:xfrm>
            <a:off x="335017" y="713631"/>
            <a:ext cx="847396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hr-HR" sz="1400" dirty="0">
                <a:solidFill>
                  <a:schemeClr val="tx2"/>
                </a:solidFill>
              </a:rPr>
              <a:t>Primjena zaštitnih mjera među radnicima i izloženima </a:t>
            </a:r>
            <a:r>
              <a:rPr lang="hr-HR" sz="1400" dirty="0" err="1">
                <a:solidFill>
                  <a:schemeClr val="tx2"/>
                </a:solidFill>
              </a:rPr>
              <a:t>respirabilnom</a:t>
            </a:r>
            <a:r>
              <a:rPr lang="hr-HR" sz="1400" dirty="0">
                <a:solidFill>
                  <a:schemeClr val="tx2"/>
                </a:solidFill>
              </a:rPr>
              <a:t> kristalnom siliciju i za svaku okolnost izloženosti</a:t>
            </a:r>
            <a:r>
              <a:rPr lang="hr-HR" sz="1400" b="0" dirty="0">
                <a:solidFill>
                  <a:schemeClr val="tx2"/>
                </a:solidFill>
              </a:rPr>
              <a:t>, ako su dostupne (isti radnik može primijeniti više zaštitnih mjera):</a:t>
            </a:r>
          </a:p>
        </p:txBody>
      </p:sp>
      <p:graphicFrame>
        <p:nvGraphicFramePr>
          <p:cNvPr id="4" name="Content Placeholder 3" descr="Tablica prikazuje raspodjelu upotrebe zaštite od izloženosti za svaku okolnost izloženosti među radnicima koji su izloženi respirabilnom kristalnom siliciju u posljednjem radnom tjednu.">
            <a:extLst>
              <a:ext uri="{FF2B5EF4-FFF2-40B4-BE49-F238E27FC236}">
                <a16:creationId xmlns:a16="http://schemas.microsoft.com/office/drawing/2014/main" id="{ABA6488D-4A5C-B8D2-59FA-3642F74B6F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093878"/>
              </p:ext>
            </p:extLst>
          </p:nvPr>
        </p:nvGraphicFramePr>
        <p:xfrm>
          <a:off x="406369" y="1254564"/>
          <a:ext cx="8331262" cy="2970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31">
                  <a:extLst>
                    <a:ext uri="{9D8B030D-6E8A-4147-A177-3AD203B41FA5}">
                      <a16:colId xmlns:a16="http://schemas.microsoft.com/office/drawing/2014/main" val="265672717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03869524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2092121943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786859594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3028796099"/>
                    </a:ext>
                  </a:extLst>
                </a:gridCol>
                <a:gridCol w="1104931">
                  <a:extLst>
                    <a:ext uri="{9D8B030D-6E8A-4147-A177-3AD203B41FA5}">
                      <a16:colId xmlns:a16="http://schemas.microsoft.com/office/drawing/2014/main" val="3000362995"/>
                    </a:ext>
                  </a:extLst>
                </a:gridCol>
              </a:tblGrid>
              <a:tr h="791277">
                <a:tc>
                  <a:txBody>
                    <a:bodyPr/>
                    <a:lstStyle/>
                    <a:p>
                      <a:pPr algn="ctr" fontAlgn="b"/>
                      <a:r>
                        <a:rPr lang="hr-HR" sz="900" u="none" strike="noStrike" dirty="0">
                          <a:effectLst/>
                          <a:latin typeface="+mn-lt"/>
                        </a:rPr>
                        <a:t>Okolnosti izloženosti</a:t>
                      </a:r>
                      <a:br>
                        <a:rPr lang="hr-HR" sz="900" u="none" strike="noStrike" dirty="0">
                          <a:effectLst/>
                          <a:latin typeface="+mn-lt"/>
                        </a:rPr>
                      </a:br>
                      <a:r>
                        <a:rPr lang="hr-HR" sz="900" b="0" u="none" strike="noStrike" dirty="0">
                          <a:effectLst/>
                          <a:latin typeface="+mn-lt"/>
                        </a:rPr>
                        <a:t>(zadaci obavljeni u proteklom radnom tjednu)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r-HR" sz="900" b="0">
                          <a:effectLst/>
                          <a:latin typeface="+mn-lt"/>
                        </a:rPr>
                        <a:t>Upotreba sustava za raspršivanje vode ili sprečavanje raspršivanja vode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r-HR" sz="900" b="0">
                          <a:effectLst/>
                          <a:latin typeface="+mn-lt"/>
                          <a:ea typeface="+mn-lt"/>
                          <a:cs typeface="Times New Roman"/>
                        </a:rPr>
                        <a:t>Lokalna ispušna ventilacija, ekstrakcija alatom ili prikupljanje prašine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r-HR" sz="900" b="0">
                          <a:effectLst/>
                          <a:latin typeface="+mn-lt"/>
                        </a:rPr>
                        <a:t>Upotreba zatvorene kabine 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hr-HR" sz="900" b="0">
                          <a:effectLst/>
                          <a:latin typeface="+mn-lt"/>
                        </a:rPr>
                        <a:t>Filtarska maska ili respirator s dovodom zraka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hr-HR" sz="900" b="0">
                          <a:effectLst/>
                          <a:latin typeface="+mn-lt"/>
                        </a:rPr>
                        <a:t>Nijedna od prethodno navedenih zaštitnih mjera </a:t>
                      </a:r>
                    </a:p>
                  </a:txBody>
                  <a:tcPr marL="38582" marR="38582" marT="0" marB="0" anchor="ctr"/>
                </a:tc>
                <a:extLst>
                  <a:ext uri="{0D108BD9-81ED-4DB2-BD59-A6C34878D82A}">
                    <a16:rowId xmlns:a16="http://schemas.microsoft.com/office/drawing/2014/main" val="129423537"/>
                  </a:ext>
                </a:extLst>
              </a:tr>
              <a:tr h="31107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Prisutnost pješčane prašine na mjestu rada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70,0 % 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63784701"/>
                  </a:ext>
                </a:extLst>
              </a:tr>
              <a:tr h="3083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Bušenje ili izrada rupa u zidovima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63,0 %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213572771"/>
                  </a:ext>
                </a:extLst>
              </a:tr>
              <a:tr h="54344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Rad s betonom, kamenom, umjetnim kamenom, škriljevcem, keramičkim pločicama ili opekama: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43,5 %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84421546"/>
                  </a:ext>
                </a:extLst>
              </a:tr>
              <a:tr h="311491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Rad s keramičkim pločicama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35,8 %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46,7 %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33,9 %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36,1 </a:t>
                      </a: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08354500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Rad s umjetnim kamenom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 </a:t>
                      </a: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 </a:t>
                      </a: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44,3 </a:t>
                      </a: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48,3 </a:t>
                      </a: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2779809536"/>
                  </a:ext>
                </a:extLst>
              </a:tr>
              <a:tr h="3883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Oranje, grabljanje ili obrada tla na drugi način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Nije postavljeno pitanje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54,3 %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1376694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CC028F-98DE-5B44-C68B-FEA8C24131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485900" y="4289150"/>
            <a:ext cx="7204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radnici izloženi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respirabilnom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kristalnom siliciju u Njemačkoj, Španjolskoj, Finskoj, Francuskoj, Mađarskoj i Irskoj koji rade u jednoj ili više navedenih okolnosti.</a:t>
            </a:r>
            <a:b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Napomena: 40,2 % radnika izloženih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respirabilnom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kristalnom siliciju koji rade s pješčanom prašinom na mjestu rada provode i mjere čišćenja (vakuumsko čišćenje ili pranje metlom i vodom).</a:t>
            </a:r>
          </a:p>
        </p:txBody>
      </p:sp>
    </p:spTree>
    <p:extLst>
      <p:ext uri="{BB962C8B-B14F-4D97-AF65-F5344CB8AC3E}">
        <p14:creationId xmlns:p14="http://schemas.microsoft.com/office/powerpoint/2010/main" val="185643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/>
              <a:t>Kako istraživanje može pomoći?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915566"/>
            <a:ext cx="8226456" cy="374441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r-HR" sz="1600">
                <a:solidFill>
                  <a:schemeClr val="tx2"/>
                </a:solidFill>
              </a:rPr>
              <a:t>Podizanje svijesti</a:t>
            </a:r>
            <a:r>
              <a:rPr lang="hr-HR" sz="1600" b="0">
                <a:solidFill>
                  <a:schemeClr val="tx2"/>
                </a:solidFill>
              </a:rPr>
              <a:t> o izloženosti rizicima od raka na radu.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r-HR" sz="1600">
                <a:solidFill>
                  <a:schemeClr val="tx2"/>
                </a:solidFill>
              </a:rPr>
              <a:t>Bolje osmišljavanje i ciljanje preventivnih mjera.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hr-HR" sz="1600" b="0">
                <a:solidFill>
                  <a:schemeClr val="tx2"/>
                </a:solidFill>
              </a:rPr>
              <a:t>Doprinos </a:t>
            </a:r>
            <a:r>
              <a:rPr lang="hr-HR" sz="1600">
                <a:solidFill>
                  <a:schemeClr val="tx2"/>
                </a:solidFill>
              </a:rPr>
              <a:t>bazi dokaza za politike</a:t>
            </a:r>
            <a:r>
              <a:rPr lang="hr-HR" sz="1600" b="0">
                <a:solidFill>
                  <a:schemeClr val="tx2"/>
                </a:solidFill>
              </a:rPr>
              <a:t>, uključujući evaluaciju: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r-HR" sz="1600" b="0"/>
              <a:t>Doprinos mjerama u području sigurnosti i zdravlja na radu – </a:t>
            </a:r>
            <a:r>
              <a:rPr lang="hr-HR" sz="1600">
                <a:hlinkClick r:id="rId3" tooltip="https://commission.europa.eu/strategy-and-policy/priorities-2019-2024/promoting-our-european-way-life/european-health-union/cancer-plan-europe_en"/>
              </a:rPr>
              <a:t>Europski plan za borbu protiv raka</a:t>
            </a:r>
            <a:r>
              <a:rPr lang="hr-HR" sz="1600"/>
              <a:t>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r-HR" sz="1600" b="0"/>
              <a:t>Podupiranje jednog od ključnih ciljeva – </a:t>
            </a:r>
            <a:r>
              <a:rPr lang="hr-HR" sz="1600">
                <a:hlinkClick r:id="rId4" tooltip="https://osha.europa.eu/en/safety-and-health-legislation/eu-strategic-framework-health-and-safety-work-2021-2027"/>
              </a:rPr>
              <a:t>Strateški okvir EU-a o zdravlju i sigurnosti na radu za razdoblje 2021. – 2027.</a:t>
            </a:r>
            <a:r>
              <a:rPr lang="hr-HR" sz="1600"/>
              <a:t> </a:t>
            </a:r>
            <a:r>
              <a:rPr lang="hr-HR" sz="1600" b="0"/>
              <a:t>(poboljšanje prevencije bolesti povezanih s radom, posebno raka).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hr-HR" sz="1600" b="0"/>
              <a:t>Pružanje </a:t>
            </a:r>
            <a:r>
              <a:rPr lang="hr-HR" sz="1600"/>
              <a:t>informacija za ažuriranje zakonodavstva EU-a </a:t>
            </a:r>
            <a:r>
              <a:rPr lang="hr-HR" sz="1600" b="0"/>
              <a:t>radi poboljšanja zaštite od opasnih tvari i borbe protiv raka povezanog s radom.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hr-HR" sz="1600" b="0"/>
              <a:t>Sudjelovanje u aktivnostima povezanima s </a:t>
            </a:r>
            <a:r>
              <a:rPr lang="hr-HR" sz="1600">
                <a:solidFill>
                  <a:srgbClr val="003399"/>
                </a:solidFill>
                <a:hlinkClick r:id="rId5" tooltip="https://osha.europa.eu/en/themes/dangerous-substances/roadmap-to-carcinogens"/>
              </a:rPr>
              <a:t>Planom djelovanja za karcinogene tvari</a:t>
            </a:r>
            <a:r>
              <a:rPr lang="hr-HR" sz="1600">
                <a:solidFill>
                  <a:srgbClr val="0033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61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Izvori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9D83A-7DED-B1B5-3F11-7F2FBC9D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425374" cy="3645000"/>
          </a:xfrm>
        </p:spPr>
        <p:txBody>
          <a:bodyPr>
            <a:normAutofit/>
          </a:bodyPr>
          <a:lstStyle/>
          <a:p>
            <a:pPr marL="0" indent="0">
              <a:buClr>
                <a:srgbClr val="003399"/>
              </a:buClr>
              <a:buNone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Autori: Marine Cavet, Xabier Irastorza, Elke Schneider, Nadia Vilahur, uz potporu Nacha Díeza i Pabla Vidala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Koordinacija istraživanja: Marine Cavet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lang="en-GB" sz="1400" b="0" dirty="0">
              <a:solidFill>
                <a:srgbClr val="003399"/>
              </a:solidFill>
              <a:latin typeface="Arial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400" b="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Europska agencija za sigurnost i zdravlje na radu, 2024.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Umnožavanje je dopušteno pod uvjetom da se navede izvor.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Za umnožavanje ili upotrebu fotografija koje nisu zaštićene autorskim pravom EU-OSHA-e potrebno je zatražiti dopuštenje izravno od nositelja autorskih prava.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Ni Europska agencija za sigurnost i zdravlje na radu ni osobe koje djeluju u njezino ime nisu odgovorne za način upotrebe navedenih informacija.</a:t>
            </a:r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63932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How exposure assessment works"/>
          <p:cNvSpPr>
            <a:spLocks/>
          </p:cNvSpPr>
          <p:nvPr/>
        </p:nvSpPr>
        <p:spPr>
          <a:xfrm>
            <a:off x="450001" y="135000"/>
            <a:ext cx="7559873" cy="367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Procjena izloženosti – kako funkcionira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00E97-3134-A6A4-CD81-6D715E54B5E1}"/>
              </a:ext>
            </a:extLst>
          </p:cNvPr>
          <p:cNvSpPr txBox="1"/>
          <p:nvPr/>
        </p:nvSpPr>
        <p:spPr>
          <a:xfrm>
            <a:off x="1369488" y="913837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>
                <a:solidFill>
                  <a:srgbClr val="00696C"/>
                </a:solidFill>
              </a:rPr>
              <a:t>Radnik</a:t>
            </a:r>
          </a:p>
        </p:txBody>
      </p:sp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32838" y="971937"/>
            <a:ext cx="1506894" cy="2114231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7" tIns="72010" rIns="93347" bIns="1407109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178681" y="1394849"/>
            <a:ext cx="1575101" cy="1836035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1600"/>
              <a:t>Pitajte koje zadatke radnik obavlja </a:t>
            </a:r>
          </a:p>
        </p:txBody>
      </p:sp>
      <p:sp>
        <p:nvSpPr>
          <p:cNvPr id="12" name="Flowchart: Extract 11" descr="Strelica vodi do sljedećeg okvira za unos teksta u kojem se opisuje sljedeći korak u postupku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2925143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63946-7909-061D-571E-9BE7E6C24858}"/>
              </a:ext>
            </a:extLst>
          </p:cNvPr>
          <p:cNvSpPr txBox="1"/>
          <p:nvPr/>
        </p:nvSpPr>
        <p:spPr>
          <a:xfrm>
            <a:off x="3805348" y="913837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>
                <a:solidFill>
                  <a:srgbClr val="00696C"/>
                </a:solidFill>
              </a:rPr>
              <a:t>Računalo</a:t>
            </a:r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566016" y="974616"/>
            <a:ext cx="1512259" cy="2114231"/>
          </a:xfrm>
          <a:custGeom>
            <a:avLst/>
            <a:gdLst>
              <a:gd name="connsiteX0" fmla="*/ 0 w 2345182"/>
              <a:gd name="connsiteY0" fmla="*/ 107794 h 2155888"/>
              <a:gd name="connsiteX1" fmla="*/ 107794 w 2345182"/>
              <a:gd name="connsiteY1" fmla="*/ 0 h 2155888"/>
              <a:gd name="connsiteX2" fmla="*/ 2237388 w 2345182"/>
              <a:gd name="connsiteY2" fmla="*/ 0 h 2155888"/>
              <a:gd name="connsiteX3" fmla="*/ 2345182 w 2345182"/>
              <a:gd name="connsiteY3" fmla="*/ 107794 h 2155888"/>
              <a:gd name="connsiteX4" fmla="*/ 2345182 w 2345182"/>
              <a:gd name="connsiteY4" fmla="*/ 2048094 h 2155888"/>
              <a:gd name="connsiteX5" fmla="*/ 2237388 w 2345182"/>
              <a:gd name="connsiteY5" fmla="*/ 2155888 h 2155888"/>
              <a:gd name="connsiteX6" fmla="*/ 107794 w 2345182"/>
              <a:gd name="connsiteY6" fmla="*/ 2155888 h 2155888"/>
              <a:gd name="connsiteX7" fmla="*/ 0 w 2345182"/>
              <a:gd name="connsiteY7" fmla="*/ 2048094 h 2155888"/>
              <a:gd name="connsiteX8" fmla="*/ 0 w 2345182"/>
              <a:gd name="connsiteY8" fmla="*/ 107794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55888">
                <a:moveTo>
                  <a:pt x="2227923" y="0"/>
                </a:moveTo>
                <a:cubicBezTo>
                  <a:pt x="2292683" y="0"/>
                  <a:pt x="2345181" y="44366"/>
                  <a:pt x="2345181" y="99094"/>
                </a:cubicBezTo>
                <a:lnTo>
                  <a:pt x="2345181" y="2056794"/>
                </a:lnTo>
                <a:cubicBezTo>
                  <a:pt x="2345181" y="2111522"/>
                  <a:pt x="2292683" y="2155888"/>
                  <a:pt x="2227923" y="2155888"/>
                </a:cubicBezTo>
                <a:lnTo>
                  <a:pt x="117259" y="2155888"/>
                </a:lnTo>
                <a:cubicBezTo>
                  <a:pt x="52499" y="2155888"/>
                  <a:pt x="1" y="2111522"/>
                  <a:pt x="1" y="2056794"/>
                </a:cubicBezTo>
                <a:lnTo>
                  <a:pt x="1" y="99094"/>
                </a:lnTo>
                <a:cubicBezTo>
                  <a:pt x="1" y="44366"/>
                  <a:pt x="52499" y="0"/>
                  <a:pt x="117259" y="0"/>
                </a:cubicBezTo>
                <a:lnTo>
                  <a:pt x="2227923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1045" tIns="72009" rIns="93344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687877" y="1401356"/>
            <a:ext cx="1575101" cy="1841396"/>
          </a:xfrm>
          <a:custGeom>
            <a:avLst/>
            <a:gdLst>
              <a:gd name="connsiteX0" fmla="*/ 0 w 1747160"/>
              <a:gd name="connsiteY0" fmla="*/ 0 h 2155888"/>
              <a:gd name="connsiteX1" fmla="*/ 1747160 w 1747160"/>
              <a:gd name="connsiteY1" fmla="*/ 0 h 2155888"/>
              <a:gd name="connsiteX2" fmla="*/ 1747160 w 1747160"/>
              <a:gd name="connsiteY2" fmla="*/ 2155888 h 2155888"/>
              <a:gd name="connsiteX3" fmla="*/ 0 w 1747160"/>
              <a:gd name="connsiteY3" fmla="*/ 2155888 h 2155888"/>
              <a:gd name="connsiteX4" fmla="*/ 0 w 1747160"/>
              <a:gd name="connsiteY4" fmla="*/ 0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55888">
                <a:moveTo>
                  <a:pt x="0" y="0"/>
                </a:moveTo>
                <a:lnTo>
                  <a:pt x="1747160" y="0"/>
                </a:lnTo>
                <a:lnTo>
                  <a:pt x="1747160" y="2155888"/>
                </a:lnTo>
                <a:lnTo>
                  <a:pt x="0" y="215588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1600"/>
              <a:t>Pravila koja se temelje na literaturi i stručnosti</a:t>
            </a:r>
          </a:p>
        </p:txBody>
      </p:sp>
      <p:sp>
        <p:nvSpPr>
          <p:cNvPr id="15" name="Flowchart: Extract 14" descr="Strelica vodi do sljedećeg okvira za unos teksta u kojem se opisuje sljedeći korak u postupku.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5346007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F62E8-5525-6E2C-D565-FFA4F0D6FC6E}"/>
              </a:ext>
            </a:extLst>
          </p:cNvPr>
          <p:cNvSpPr txBox="1"/>
          <p:nvPr/>
        </p:nvSpPr>
        <p:spPr>
          <a:xfrm>
            <a:off x="6200599" y="914126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600" b="1">
                <a:solidFill>
                  <a:srgbClr val="00696C"/>
                </a:solidFill>
              </a:rPr>
              <a:t>Izloženost</a:t>
            </a:r>
          </a:p>
        </p:txBody>
      </p:sp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99115" y="969257"/>
            <a:ext cx="1512260" cy="2114230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8" tIns="72009" rIns="93345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018514" y="1401356"/>
            <a:ext cx="1639130" cy="1836036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1600"/>
              <a:t>Ocijenite je li radnik izložen čimbenicima rizika od raka</a:t>
            </a:r>
          </a:p>
        </p:txBody>
      </p:sp>
      <p:sp>
        <p:nvSpPr>
          <p:cNvPr id="6" name="Titl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0001" y="3003798"/>
            <a:ext cx="8403505" cy="15542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hr-HR" sz="1600" b="1" i="0" u="none" strike="noStrike" cap="none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OccIDEAS</a:t>
            </a: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 – aplikacija za </a:t>
            </a:r>
            <a:r>
              <a:rPr kumimoji="0" lang="hr-HR" sz="1600" b="1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ocjenu profesionalne izloženosti </a:t>
            </a: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u tri koraka: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Odredite kategoriju radnog mjesta radnika.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Postavite niz detaljnih pitanja o zadacima povezanima s kategorijom posla, među ostalim o preventivnim mjerama.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6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Automatska ocjena izloženosti odabranim rizicima za svakog ispitanika.</a:t>
            </a:r>
          </a:p>
        </p:txBody>
      </p:sp>
    </p:spTree>
    <p:extLst>
      <p:ext uri="{BB962C8B-B14F-4D97-AF65-F5344CB8AC3E}">
        <p14:creationId xmlns:p14="http://schemas.microsoft.com/office/powerpoint/2010/main" val="238111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Cancer risk factors covered in W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/>
              <a:t>Čimbenici rizika od raka obuhvaćeni istraživanjem o izloženosti radnika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A93183-3EA1-4E6A-87F2-479A16C47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672238"/>
            <a:ext cx="2465817" cy="3822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1500" b="0" dirty="0">
                <a:solidFill>
                  <a:srgbClr val="003399"/>
                </a:solidFill>
              </a:rPr>
              <a:t>Fizička, kemijska ili biološka izloženost može se procijeniti u </a:t>
            </a:r>
            <a:r>
              <a:rPr lang="hr-HR" sz="1500" b="0" dirty="0" err="1">
                <a:solidFill>
                  <a:srgbClr val="003399"/>
                </a:solidFill>
              </a:rPr>
              <a:t>OccIDEAS</a:t>
            </a:r>
            <a:r>
              <a:rPr lang="hr-HR" sz="1500" b="0" dirty="0">
                <a:solidFill>
                  <a:srgbClr val="003399"/>
                </a:solidFill>
              </a:rPr>
              <a:t>-u.</a:t>
            </a:r>
          </a:p>
          <a:p>
            <a:pPr marL="0" indent="0">
              <a:buNone/>
            </a:pPr>
            <a:br>
              <a:rPr lang="hr-HR" sz="1500" b="0" dirty="0">
                <a:solidFill>
                  <a:srgbClr val="003399"/>
                </a:solidFill>
              </a:rPr>
            </a:br>
            <a:r>
              <a:rPr lang="hr-HR" sz="1500" b="0" dirty="0">
                <a:solidFill>
                  <a:srgbClr val="003399"/>
                </a:solidFill>
              </a:rPr>
              <a:t>Istraživanje o izloženosti radnika obuhvaća izloženost </a:t>
            </a:r>
            <a:r>
              <a:rPr lang="hr-HR" sz="1500" dirty="0">
                <a:solidFill>
                  <a:srgbClr val="003399"/>
                </a:solidFill>
              </a:rPr>
              <a:t>čimbenicima kemijskog rizika </a:t>
            </a:r>
            <a:r>
              <a:rPr lang="hr-HR" sz="1500" b="0" dirty="0">
                <a:solidFill>
                  <a:srgbClr val="003399"/>
                </a:solidFill>
              </a:rPr>
              <a:t>(uključujući tvari i smjese koje nastaju tijekom postupka)</a:t>
            </a:r>
            <a:r>
              <a:rPr lang="hr-HR" sz="1500" dirty="0">
                <a:solidFill>
                  <a:srgbClr val="003399"/>
                </a:solidFill>
              </a:rPr>
              <a:t>, kao i fizičkim čimbenicima rizika </a:t>
            </a:r>
            <a:r>
              <a:rPr lang="hr-HR" sz="1500" b="0" dirty="0">
                <a:solidFill>
                  <a:srgbClr val="003399"/>
                </a:solidFill>
              </a:rPr>
              <a:t>(različite vrste zračenja).</a:t>
            </a:r>
          </a:p>
        </p:txBody>
      </p:sp>
      <p:graphicFrame>
        <p:nvGraphicFramePr>
          <p:cNvPr id="6" name="Table 4" descr="Popis industrijskih kemikalija uključenih u anketu.">
            <a:extLst>
              <a:ext uri="{FF2B5EF4-FFF2-40B4-BE49-F238E27FC236}">
                <a16:creationId xmlns:a16="http://schemas.microsoft.com/office/drawing/2014/main" id="{6C443A33-976F-4F7F-84CB-E6BD11BBD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256536"/>
              </p:ext>
            </p:extLst>
          </p:nvPr>
        </p:nvGraphicFramePr>
        <p:xfrm>
          <a:off x="2915819" y="699542"/>
          <a:ext cx="2664293" cy="1783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b="1">
                          <a:solidFill>
                            <a:schemeClr val="bg1"/>
                          </a:solidFill>
                        </a:rPr>
                        <a:t>Industrijske kemikalije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1,3 butadien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akrilamid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dietil/dimetil sulfat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epiklorhidrin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etilen oksid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r-HR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formaldehid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orto-toluidin</a:t>
                      </a:r>
                      <a:endParaRPr lang="hr-HR" sz="140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221569"/>
                  </a:ext>
                </a:extLst>
              </a:tr>
            </a:tbl>
          </a:graphicData>
        </a:graphic>
      </p:graphicFrame>
      <p:graphicFrame>
        <p:nvGraphicFramePr>
          <p:cNvPr id="15" name="Table 4" descr="Popis anorganskih prašina i vlakana uključenih u anketu.">
            <a:extLst>
              <a:ext uri="{FF2B5EF4-FFF2-40B4-BE49-F238E27FC236}">
                <a16:creationId xmlns:a16="http://schemas.microsoft.com/office/drawing/2014/main" id="{41819166-7EBD-9825-AE19-107F43C41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521384"/>
              </p:ext>
            </p:extLst>
          </p:nvPr>
        </p:nvGraphicFramePr>
        <p:xfrm>
          <a:off x="2915817" y="2499742"/>
          <a:ext cx="2664295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Anorganska prašina/vlakna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respirabilni kristalni silicij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52783711"/>
                  </a:ext>
                </a:extLst>
              </a:tr>
            </a:tbl>
          </a:graphicData>
        </a:graphic>
      </p:graphicFrame>
      <p:graphicFrame>
        <p:nvGraphicFramePr>
          <p:cNvPr id="16" name="Table 4" descr="Popis organskih prašina uključenih u anketu.">
            <a:extLst>
              <a:ext uri="{FF2B5EF4-FFF2-40B4-BE49-F238E27FC236}">
                <a16:creationId xmlns:a16="http://schemas.microsoft.com/office/drawing/2014/main" id="{B595F166-BA75-C9AD-D692-19BB461E1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070624"/>
              </p:ext>
            </p:extLst>
          </p:nvPr>
        </p:nvGraphicFramePr>
        <p:xfrm>
          <a:off x="2915819" y="3199239"/>
          <a:ext cx="2664293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Organska prašina 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kožna prašina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drvna prašina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</a:tbl>
          </a:graphicData>
        </a:graphic>
      </p:graphicFrame>
      <p:graphicFrame>
        <p:nvGraphicFramePr>
          <p:cNvPr id="9" name="Table 4" descr="Popis metala uključenih u anketu.">
            <a:extLst>
              <a:ext uri="{FF2B5EF4-FFF2-40B4-BE49-F238E27FC236}">
                <a16:creationId xmlns:a16="http://schemas.microsoft.com/office/drawing/2014/main" id="{ECDE4AE8-A4D6-4F25-900C-5662DDBB5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667616"/>
              </p:ext>
            </p:extLst>
          </p:nvPr>
        </p:nvGraphicFramePr>
        <p:xfrm>
          <a:off x="5652121" y="699542"/>
          <a:ext cx="2808311" cy="15601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400" b="1">
                          <a:solidFill>
                            <a:schemeClr val="bg1"/>
                          </a:solidFill>
                        </a:rPr>
                        <a:t>Metali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arsen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kadmij 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krom (VI)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olovni i anorganski spojevi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nikal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</a:tbl>
          </a:graphicData>
        </a:graphic>
      </p:graphicFrame>
      <p:graphicFrame>
        <p:nvGraphicFramePr>
          <p:cNvPr id="17" name="Table 4" descr="Popis ulja uključenih u anketu">
            <a:extLst>
              <a:ext uri="{FF2B5EF4-FFF2-40B4-BE49-F238E27FC236}">
                <a16:creationId xmlns:a16="http://schemas.microsoft.com/office/drawing/2014/main" id="{F84928A3-0EE0-6F65-18B9-46F78502E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587124"/>
              </p:ext>
            </p:extLst>
          </p:nvPr>
        </p:nvGraphicFramePr>
        <p:xfrm>
          <a:off x="5652120" y="2283718"/>
          <a:ext cx="2808312" cy="4457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Ulja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mineralna ulja (kao maglice)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</a:tbl>
          </a:graphicData>
        </a:graphic>
      </p:graphicFrame>
      <p:graphicFrame>
        <p:nvGraphicFramePr>
          <p:cNvPr id="18" name="Table 4" descr="Popis proizvoda izgaranja uključenih u anketu.">
            <a:extLst>
              <a:ext uri="{FF2B5EF4-FFF2-40B4-BE49-F238E27FC236}">
                <a16:creationId xmlns:a16="http://schemas.microsoft.com/office/drawing/2014/main" id="{D5CB1BE5-FCE9-032F-9DD8-4645DB688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38836"/>
              </p:ext>
            </p:extLst>
          </p:nvPr>
        </p:nvGraphicFramePr>
        <p:xfrm>
          <a:off x="5652120" y="2774939"/>
          <a:ext cx="2808312" cy="659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59934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Proizvodi izgaranja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emisije ispušnih plinova dizelskih motora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</a:tbl>
          </a:graphicData>
        </a:graphic>
      </p:graphicFrame>
      <p:graphicFrame>
        <p:nvGraphicFramePr>
          <p:cNvPr id="21" name="Table 4" descr="Popis otapala uključenih u anketu.">
            <a:extLst>
              <a:ext uri="{FF2B5EF4-FFF2-40B4-BE49-F238E27FC236}">
                <a16:creationId xmlns:a16="http://schemas.microsoft.com/office/drawing/2014/main" id="{662477FB-B6B8-CE0B-AB5A-308BE9AD0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992204"/>
              </p:ext>
            </p:extLst>
          </p:nvPr>
        </p:nvGraphicFramePr>
        <p:xfrm>
          <a:off x="5652121" y="3229819"/>
          <a:ext cx="2808311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lvl="0" algn="l" fontAlgn="b"/>
                      <a:r>
                        <a:rPr lang="hr-H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Otapala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1546215660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trikloretilen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607070440"/>
                  </a:ext>
                </a:extLst>
              </a:tr>
            </a:tbl>
          </a:graphicData>
        </a:graphic>
      </p:graphicFrame>
      <p:graphicFrame>
        <p:nvGraphicFramePr>
          <p:cNvPr id="22" name="Table 4" descr="Popis vrsta zračenja uključenih u anketu.">
            <a:extLst>
              <a:ext uri="{FF2B5EF4-FFF2-40B4-BE49-F238E27FC236}">
                <a16:creationId xmlns:a16="http://schemas.microsoft.com/office/drawing/2014/main" id="{AB94F0EC-F2F5-18DB-A05E-8B5C38A49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61156"/>
              </p:ext>
            </p:extLst>
          </p:nvPr>
        </p:nvGraphicFramePr>
        <p:xfrm>
          <a:off x="2915816" y="3920994"/>
          <a:ext cx="5022176" cy="8915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22176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hr-H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Zračenje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13657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ionizirajuće zračenje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35179163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>
                          <a:solidFill>
                            <a:schemeClr val="tx1"/>
                          </a:solidFill>
                          <a:effectLst/>
                        </a:rPr>
                        <a:t>umjetno ultraljubičasto zračenje, uključujući izloženost očiju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95810068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hr-HR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sunčevo ultraljubičasto zračenje, uključujući izloženost očiju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656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64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9BC8B-3E71-DE3D-B391-E8188634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/>
              <a:t>Podaci iz istraživanja o izloženosti radnika – tri vrste informacija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08A3-DD53-F12E-E6CC-DADAAE2D9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7000"/>
            <a:ext cx="8086781" cy="3645000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hr-HR" sz="1600" dirty="0"/>
              <a:t>Demografske varijable i varijable povezane s poslom </a:t>
            </a:r>
            <a:r>
              <a:rPr lang="hr-HR" sz="1600" b="0" dirty="0"/>
              <a:t>za svakog ispitanika: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r-HR" sz="1600" dirty="0"/>
              <a:t>Spol, dobna kategorija, zemlja rođenja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r-HR" sz="1600" dirty="0"/>
              <a:t>Sektor djelatnosti</a:t>
            </a:r>
            <a:r>
              <a:rPr lang="hr-HR" sz="1600" b="0" dirty="0"/>
              <a:t>, zanimanje, vrsta zaposlenja </a:t>
            </a:r>
            <a:r>
              <a:rPr lang="hr-HR" sz="1600" dirty="0"/>
              <a:t>i</a:t>
            </a:r>
            <a:r>
              <a:rPr lang="hr-HR" sz="1600" b="0" dirty="0"/>
              <a:t> ugovora, veličina </a:t>
            </a:r>
            <a:r>
              <a:rPr lang="hr-HR" sz="1600" b="0"/>
              <a:t>mjesta rada, </a:t>
            </a:r>
            <a:r>
              <a:rPr lang="hr-HR" sz="1600" b="0" dirty="0"/>
              <a:t>kategorija radnog mjesta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hr-HR" sz="1600" dirty="0"/>
              <a:t>Odgovori na skupove pitanja</a:t>
            </a:r>
            <a:r>
              <a:rPr lang="hr-HR" sz="1600" b="0" dirty="0"/>
              <a:t>, prilagođeni kategoriji posla radnika definiranoj na početku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hr-HR" sz="1600" dirty="0"/>
              <a:t>Ocjena izloženosti za 24 čimbenika rizika od raka </a:t>
            </a:r>
            <a:r>
              <a:rPr lang="hr-HR" sz="1600" b="0" dirty="0"/>
              <a:t>za svakog ispitanika: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r-HR" sz="1600" dirty="0"/>
              <a:t>Vjerojatna izloženost u odnosu na neizloženost (uključujući moguću izloženost ali nepostojanje dovoljno dokaza za određivanje razine izloženosti)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r-HR" sz="1600" dirty="0"/>
              <a:t>Tri razine: vjerojatna izloženost na niskoj, srednjoj ili visokoj razini</a:t>
            </a:r>
          </a:p>
        </p:txBody>
      </p:sp>
    </p:spTree>
    <p:extLst>
      <p:ext uri="{BB962C8B-B14F-4D97-AF65-F5344CB8AC3E}">
        <p14:creationId xmlns:p14="http://schemas.microsoft.com/office/powerpoint/2010/main" val="299733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he most common exposures in the last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Najčešće izloženosti tijekom proteklog tjedna</a:t>
            </a:r>
          </a:p>
        </p:txBody>
      </p:sp>
      <p:pic>
        <p:nvPicPr>
          <p:cNvPr id="18" name="Content Placeholder 17" descr="Grafikon koji prikazuje najčešće izloženosti u posljednjem radnom tjednu:&#10;Sunčevo UV zračenje: 0,2 % vjerojatne izloženosti na visokoj razini; 20,6 % vjerojatne izloženosti na niskoj ili srednjoj razini.&#10;Emisije ispušnih plinova dizelskih motora: 2,1 % vjerojatne izloženosti na visokoj razini; 17,8 % vjerojatne izloženosti na niskoj ili srednjoj razini.&#10;Benzen: 1,4 % vjerojatne izloženosti na visokoj razini; 11,4 % vjerojatne izloženosti na niskoj ili srednjoj razini.&#10;Respirabilni kristalni silicij: 3,3 % vjerojatne izloženosti na visokoj razini; 5,2 % vjerojatne izloženosti na niskoj ili srednjoj razini.&#10;Formaldehid: 1,3 % vjerojatne izloženosti na visokoj razini; 5,1 % vjerojatne izloženosti na niskoj ili srednjoj razini.&#10;Šesterovalentni krom: 0,9 % vjerojatne izloženosti na visokoj razini; 3,9 % vjerojatne izloženosti na niskoj ili srednjoj razini.&#10;Olovni i anorganski spojevi: 0,6 % vjerojatne izloženosti na visokoj razini; 3,2 % vjerojatne izloženosti na niskoj ili srednjoj razini.&#10;Drvna prašina: 1,6 % vjerojatne izloženosti na visokoj razini; 1,6 % vjerojatne izloženosti na niskoj ili srednjoj razini.">
            <a:extLst>
              <a:ext uri="{FF2B5EF4-FFF2-40B4-BE49-F238E27FC236}">
                <a16:creationId xmlns:a16="http://schemas.microsoft.com/office/drawing/2014/main" id="{1385DB83-3892-9AF2-299B-3D8FA3D7AD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0901" y="836613"/>
            <a:ext cx="7557986" cy="3644900"/>
          </a:xfrm>
          <a:prstGeom prst="rect">
            <a:avLst/>
          </a:prstGeom>
        </p:spPr>
      </p:pic>
      <p:grpSp>
        <p:nvGrpSpPr>
          <p:cNvPr id="29" name="Group 28" descr="Okvir za unos teksta s dvije strelice usmjerene prema dvama pravokutnicima koji ističu stupce za respirabilni kristalni silicij i drvnu prašinu. U tekstu se navodi: Udio izloženosti na visokoj razini predstavlja velik udio radnika za koje je ocijenjeno da su izloženi.">
            <a:extLst>
              <a:ext uri="{FF2B5EF4-FFF2-40B4-BE49-F238E27FC236}">
                <a16:creationId xmlns:a16="http://schemas.microsoft.com/office/drawing/2014/main" id="{C01287CC-ED86-C858-7AEC-22B334865F21}"/>
              </a:ext>
            </a:extLst>
          </p:cNvPr>
          <p:cNvGrpSpPr/>
          <p:nvPr/>
        </p:nvGrpSpPr>
        <p:grpSpPr>
          <a:xfrm>
            <a:off x="533399" y="1931398"/>
            <a:ext cx="8161338" cy="1984293"/>
            <a:chOff x="683568" y="1923678"/>
            <a:chExt cx="7706394" cy="20882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1B86E45-6064-44EF-81C7-982B3D495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331640" y="3579862"/>
              <a:ext cx="2304256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320C83-9360-4FD8-B092-4B37D6094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3568" y="1923678"/>
              <a:ext cx="3960440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grpSp>
          <p:nvGrpSpPr>
            <p:cNvPr id="28" name="Group 27" descr="Text box with the following text pointing to the bars for respirable crystalline silica and wood dust: The share of exposure at a high level represents half or more of the workers assessed to be exposed to respirable crystalline silica and wood dust.&#10;">
              <a:extLst>
                <a:ext uri="{FF2B5EF4-FFF2-40B4-BE49-F238E27FC236}">
                  <a16:creationId xmlns:a16="http://schemas.microsoft.com/office/drawing/2014/main" id="{6A2FF02D-086A-BEBF-FA02-161482F6BFBB}"/>
                </a:ext>
              </a:extLst>
            </p:cNvPr>
            <p:cNvGrpSpPr/>
            <p:nvPr/>
          </p:nvGrpSpPr>
          <p:grpSpPr>
            <a:xfrm>
              <a:off x="3635896" y="2146088"/>
              <a:ext cx="4754066" cy="1675209"/>
              <a:chOff x="3635896" y="2146088"/>
              <a:chExt cx="4754066" cy="1675209"/>
            </a:xfrm>
          </p:grpSpPr>
          <p:sp>
            <p:nvSpPr>
              <p:cNvPr id="10" name="Rectangle 9" descr="&#10;">
                <a:extLst>
                  <a:ext uri="{FF2B5EF4-FFF2-40B4-BE49-F238E27FC236}">
                    <a16:creationId xmlns:a16="http://schemas.microsoft.com/office/drawing/2014/main" id="{10A75F29-C834-7BE5-1E01-4AE1CEFB7724}"/>
                  </a:ext>
                </a:extLst>
              </p:cNvPr>
              <p:cNvSpPr/>
              <p:nvPr/>
            </p:nvSpPr>
            <p:spPr>
              <a:xfrm>
                <a:off x="5043837" y="2535746"/>
                <a:ext cx="3346125" cy="936104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hr-HR" sz="1400" dirty="0">
                    <a:solidFill>
                      <a:schemeClr val="accent4">
                        <a:lumMod val="75000"/>
                      </a:schemeClr>
                    </a:solidFill>
                  </a:rPr>
                  <a:t>Udio izloženosti na visokoj </a:t>
                </a:r>
                <a:r>
                  <a:rPr lang="hr-HR" sz="1400">
                    <a:solidFill>
                      <a:schemeClr val="accent4">
                        <a:lumMod val="75000"/>
                      </a:schemeClr>
                    </a:solidFill>
                  </a:rPr>
                  <a:t>razini predstavlja velik udio radnika </a:t>
                </a:r>
                <a:r>
                  <a:rPr lang="hr-HR" sz="1400" dirty="0">
                    <a:solidFill>
                      <a:schemeClr val="accent4">
                        <a:lumMod val="75000"/>
                      </a:schemeClr>
                    </a:solidFill>
                  </a:rPr>
                  <a:t>za koje je ocijenjeno da su izloženi.</a:t>
                </a: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780B7ED-E12C-70F7-CDF2-1E240384FA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146088"/>
                <a:ext cx="720080" cy="374849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777DD2A-DA9B-8B2B-D6B6-CD4DC8847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35896" y="3486659"/>
                <a:ext cx="1728192" cy="334638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82430" y="4559606"/>
            <a:ext cx="4908228" cy="43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WES 2023., EU-OSHA;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292541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Other exposures in the last working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/>
              <a:t>Ostale izloženosti tijekom proteklog radnog tjedna</a:t>
            </a:r>
          </a:p>
        </p:txBody>
      </p:sp>
      <p:graphicFrame>
        <p:nvGraphicFramePr>
          <p:cNvPr id="8" name="Content Placeholder 5" descr="Stupčasti grafikon s drugim izloženostima, pri čemu su sve razine izloženosti manje od 5 %, od najvišeg do najnižeg postotka:&#10;umjetno UV zračenje; ionizirajuće zračenje; nikal; mineralna ulja (kao maglice); etilen-oksid; azbest; kadmij; 1,3-butadien; kobalt; trikloretilen; kožna prašina; akrilamid; arsen; orto-toluidin; dietil/dimetil sulfat: Epiklorohidrin">
            <a:extLst>
              <a:ext uri="{FF2B5EF4-FFF2-40B4-BE49-F238E27FC236}">
                <a16:creationId xmlns:a16="http://schemas.microsoft.com/office/drawing/2014/main" id="{A059971B-7675-4A3E-8944-A39655379F1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1518931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46F2EC5-B263-D7D4-C80F-4E65F643D9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24765" y="4528456"/>
            <a:ext cx="55537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Anketa o izloženosti radnika (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) 2023., EU-</a:t>
            </a:r>
            <a:r>
              <a:rPr lang="hr-HR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115063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Exposure to the 24 cancer risk factors in the last week">
            <a:extLst>
              <a:ext uri="{FF2B5EF4-FFF2-40B4-BE49-F238E27FC236}">
                <a16:creationId xmlns:a16="http://schemas.microsoft.com/office/drawing/2014/main" id="{B5689BE4-E360-4444-AFA1-CD4DFF34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4999"/>
            <a:ext cx="8367428" cy="430887"/>
          </a:xfrm>
        </p:spPr>
        <p:txBody>
          <a:bodyPr/>
          <a:lstStyle/>
          <a:p>
            <a:r>
              <a:rPr lang="hr-HR" sz="2000" dirty="0"/>
              <a:t>Izloženost za 24 čimbenika rizika od raka tijekom proteklog tjedna</a:t>
            </a:r>
          </a:p>
        </p:txBody>
      </p:sp>
      <p:graphicFrame>
        <p:nvGraphicFramePr>
          <p:cNvPr id="8" name="Content Placeholder 5" descr="Grafikon koji pokazuje da nije bilo višestruke izloženosti u posljednjem radnom tjednu. &#10;Ukupno 52,6 % svih radnika u tih šest zemalja nije bilo izloženo nijednom od 24 čimbenika rizika od raka koji su odabrani u istraživanju.&#10;21 % ispitanika bilo je izloženo jednom od 24 čimbenika rizika od raka koji su odabrani u istraživanju.&#10;Njih 26 % bilo je izloženo dvama ili više čimbenika rizika od raka.">
            <a:extLst>
              <a:ext uri="{FF2B5EF4-FFF2-40B4-BE49-F238E27FC236}">
                <a16:creationId xmlns:a16="http://schemas.microsoft.com/office/drawing/2014/main" id="{0F5A76A1-1997-4CA7-A072-84CA7834E81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2875654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9B8993-0F64-91A5-54C9-FE0DA0D44D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474276" y="4481513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WES 2023., EU-OSHA;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382696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B988-827C-4E69-998B-AB55CF3B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dirty="0"/>
              <a:t>Višestruke izloženosti tijekom istog radnog tjedna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5EBA9-F17F-26FD-E0C8-1CBD3277193C}"/>
              </a:ext>
            </a:extLst>
          </p:cNvPr>
          <p:cNvSpPr txBox="1"/>
          <p:nvPr/>
        </p:nvSpPr>
        <p:spPr>
          <a:xfrm>
            <a:off x="2472864" y="671134"/>
            <a:ext cx="419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60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Najčešće višestruke izloženosti: </a:t>
            </a:r>
          </a:p>
        </p:txBody>
      </p:sp>
      <p:graphicFrame>
        <p:nvGraphicFramePr>
          <p:cNvPr id="9" name="Content Placeholder 5" descr="Grafikon koji prikazuje kombinirane izloženosti tijekom posljednjeg radnog tjedna.&#10;11 % radnika izloženo je ispušnim plinovima dizelskih motora i sunčevom UV zračenju.&#10;5,9 % radnika izloženo je ispušnim plinovima benzena i dizelskih motora. &#10;5,8 % radnika izloženo je benzenu i sunčevom UV zračenju.&#10;4,1 % radnika izloženo je respirabilnom kristalnom siliciju i sunčevom UV zračenju.&#10;4 % radnika izloženo je ispušnim plinovima dizelskih motora, benzenu i sunčevom UV zračenju.&#10;3,7 % radnika izloženo je respirabilnom kristalnom siliciju i dizelskim česticama.&#10;2,6 % radnika izloženo je respirabilnom kristalnom siliciju, ispušnim plinovima dizelskih motora i sunčevom UV zračenju.&#10;2,5 % radnika izloženo je formaldehidu i benzenu.">
            <a:extLst>
              <a:ext uri="{FF2B5EF4-FFF2-40B4-BE49-F238E27FC236}">
                <a16:creationId xmlns:a16="http://schemas.microsoft.com/office/drawing/2014/main" id="{C4EF5B3B-3E36-4CF2-8099-853FBAD751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7938853"/>
              </p:ext>
            </p:extLst>
          </p:nvPr>
        </p:nvGraphicFramePr>
        <p:xfrm>
          <a:off x="449263" y="1209399"/>
          <a:ext cx="7561262" cy="3079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8922D6-38F5-30FC-3E27-16C4E71200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17536" y="4312980"/>
            <a:ext cx="79277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i="1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</a:t>
            </a:r>
            <a:r>
              <a:rPr lang="hr-HR" sz="10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: </a:t>
            </a:r>
            <a:r>
              <a:rPr lang="hr-HR" sz="1000" i="1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respirabilni</a:t>
            </a:r>
            <a:r>
              <a:rPr lang="hr-HR" sz="10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kristalni silicij koji udisanjem može doprijeti u pluća; UV: ultraljubičasto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2804B-A8EA-FD94-2945-613C5E9DEB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105568" y="4561556"/>
            <a:ext cx="5155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Izvor: 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2023., EU-</a:t>
            </a:r>
            <a:r>
              <a:rPr lang="hr-HR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hr-HR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referentno stanovništvo: svi radnici u Njemačkoj, Španjolskoj, Finskoj, Francuskoj, Mađarskoj i Irskoj.</a:t>
            </a:r>
          </a:p>
        </p:txBody>
      </p:sp>
    </p:spTree>
    <p:extLst>
      <p:ext uri="{BB962C8B-B14F-4D97-AF65-F5344CB8AC3E}">
        <p14:creationId xmlns:p14="http://schemas.microsoft.com/office/powerpoint/2010/main" val="3441830167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14CE43A4-9641-4B32-8378-F412DB7E35C9}" vid="{AFDE6A3A-51AA-40C9-BF8F-4E3507464FB5}"/>
    </a:ext>
  </a:extLst>
</a:theme>
</file>

<file path=ppt/theme/theme2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9BD2F7C0-F758-4990-BAC9-FB0BAC4BAB01}" vid="{41FB8DA3-6555-4A21-A181-BF3E4EA53B0C}"/>
    </a:ext>
  </a:extLst>
</a:theme>
</file>

<file path=ppt/theme/theme3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Digitalisation.potx" id="{18CD563D-7897-4809-8C15-3EB4C62DC23F}" vid="{30267990-E7BA-4EDA-9E82-EB3FB880EC51}"/>
    </a:ext>
  </a:extLst>
</a:theme>
</file>

<file path=ppt/theme/theme4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5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19DEDF6EB9C8443AA1E9BF77FC79F68" ma:contentTypeVersion="18" ma:contentTypeDescription="Crear nuevo documento." ma:contentTypeScope="" ma:versionID="8d6ba4107cabb9549b57c181345698df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2ea20f4dc1ce360e065b5cdeed1ad95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5F51B-C86D-47B6-B235-2FE7FD50509D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6976e29a-8670-4f9c-afee-c255a09d55c2"/>
    <ds:schemaRef ds:uri="80b70bcf-9351-4e71-b19f-1201847c932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E6D08CE-4CAF-41BC-A9B5-CC73773AA3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BB3A82-0FBB-4390-BFA7-51817A5A59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</Template>
  <TotalTime>787</TotalTime>
  <Words>3122</Words>
  <Application>Microsoft Office PowerPoint</Application>
  <PresentationFormat>On-screen Show (16:9)</PresentationFormat>
  <Paragraphs>595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Aptos</vt:lpstr>
      <vt:lpstr>Arial</vt:lpstr>
      <vt:lpstr>Arial Narrow</vt:lpstr>
      <vt:lpstr>Calibri</vt:lpstr>
      <vt:lpstr>Courier New</vt:lpstr>
      <vt:lpstr>Symbol</vt:lpstr>
      <vt:lpstr>Wingdings</vt:lpstr>
      <vt:lpstr>EUOSHA Research - Wide</vt:lpstr>
      <vt:lpstr>EUOSHA Research - Wide</vt:lpstr>
      <vt:lpstr>EUOSHA Research - Wide</vt:lpstr>
      <vt:lpstr>EUOSHA Research - Wide</vt:lpstr>
      <vt:lpstr>EUOSHA Research - Wide</vt:lpstr>
      <vt:lpstr>Istraživanje o izloženosti radnika čimbenicima rizika od raka  Opis i ključni rezultati</vt:lpstr>
      <vt:lpstr>Ukratko o istraživanju</vt:lpstr>
      <vt:lpstr>OccIDEAS – aplikacija za ocjenu profesionalne izloženosti u tri koraka: Odredite kategoriju radnog mjesta radnika. Postavite niz detaljnih pitanja o zadacima povezanima s kategorijom posla, među ostalim o preventivnim mjerama. Automatska ocjena izloženosti odabranim rizicima za svakog ispitanika.</vt:lpstr>
      <vt:lpstr>Čimbenici rizika od raka obuhvaćeni istraživanjem o izloženosti radnika</vt:lpstr>
      <vt:lpstr>Podaci iz istraživanja o izloženosti radnika – tri vrste informacija</vt:lpstr>
      <vt:lpstr>Najčešće izloženosti tijekom proteklog tjedna</vt:lpstr>
      <vt:lpstr>Ostale izloženosti tijekom proteklog radnog tjedna</vt:lpstr>
      <vt:lpstr>Izloženost za 24 čimbenika rizika od raka tijekom proteklog tjedna</vt:lpstr>
      <vt:lpstr>Višestruke izloženosti tijekom istog radnog tjedna</vt:lpstr>
      <vt:lpstr>Udio izloženih radnika prema spolu</vt:lpstr>
      <vt:lpstr>Udio izloženih radnika prema dobnoj kategoriji</vt:lpstr>
      <vt:lpstr>Udio izloženih radnika prema zemlji</vt:lpstr>
      <vt:lpstr>Udio izloženih radnika prema sektoru djelatnosti</vt:lpstr>
      <vt:lpstr>Udio izloženih radnika prema kategoriji posla (1/3)</vt:lpstr>
      <vt:lpstr>Udio izloženih radnika prema kategoriji posla (2/3)</vt:lpstr>
      <vt:lpstr>Udio izloženih radnika prema kategoriji posla (3/3)</vt:lpstr>
      <vt:lpstr>Izloženost sunčevom ultraljubičastom zračenju (UV)</vt:lpstr>
      <vt:lpstr>Mjere zaštite – izloženost sunčevom UV zračenju</vt:lpstr>
      <vt:lpstr>Izloženost respirabilnom kristalnom siliciju koji udisanjem može doprijeti u pluća</vt:lpstr>
      <vt:lpstr>Mjere zaštite – izloženost respirabilnom kristalnom siliciju</vt:lpstr>
      <vt:lpstr>Kako istraživanje može pomoći?</vt:lpstr>
      <vt:lpstr>Izvori</vt:lpstr>
    </vt:vector>
  </TitlesOfParts>
  <Company>EU-OSHA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 - description and key findings</dc:title>
  <dc:subject>Anketa o izloženosti radnika čimbenicima rizika od raka</dc:subject>
  <dc:creator>EU-OSHA</dc:creator>
  <cp:keywords>anketa; izloženost; čimbenik rizika od raka</cp:keywords>
  <cp:lastModifiedBy>Estelle VIARD</cp:lastModifiedBy>
  <cp:revision>60</cp:revision>
  <dcterms:created xsi:type="dcterms:W3CDTF">2024-11-20T16:45:59Z</dcterms:created>
  <dcterms:modified xsi:type="dcterms:W3CDTF">2025-04-28T10:24:59Z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