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34" r:id="rId5"/>
    <p:sldMasterId id="2147483824" r:id="rId6"/>
    <p:sldMasterId id="2147483839" r:id="rId7"/>
    <p:sldMasterId id="2147483842" r:id="rId8"/>
  </p:sldMasterIdLst>
  <p:notesMasterIdLst>
    <p:notesMasterId r:id="rId31"/>
  </p:notesMasterIdLst>
  <p:handoutMasterIdLst>
    <p:handoutMasterId r:id="rId32"/>
  </p:handoutMasterIdLst>
  <p:sldIdLst>
    <p:sldId id="256" r:id="rId9"/>
    <p:sldId id="268" r:id="rId10"/>
    <p:sldId id="269" r:id="rId11"/>
    <p:sldId id="270" r:id="rId12"/>
    <p:sldId id="279" r:id="rId13"/>
    <p:sldId id="271" r:id="rId14"/>
    <p:sldId id="272" r:id="rId15"/>
    <p:sldId id="273" r:id="rId16"/>
    <p:sldId id="274" r:id="rId17"/>
    <p:sldId id="258" r:id="rId18"/>
    <p:sldId id="288" r:id="rId19"/>
    <p:sldId id="281" r:id="rId20"/>
    <p:sldId id="282" r:id="rId21"/>
    <p:sldId id="283" r:id="rId22"/>
    <p:sldId id="286" r:id="rId23"/>
    <p:sldId id="287" r:id="rId24"/>
    <p:sldId id="277" r:id="rId25"/>
    <p:sldId id="278" r:id="rId26"/>
    <p:sldId id="284" r:id="rId27"/>
    <p:sldId id="285" r:id="rId28"/>
    <p:sldId id="275" r:id="rId29"/>
    <p:sldId id="276"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re de la diapositive" id="{DA6FCF36-DB55-428C-B6E4-C8A70BFECD9B}">
          <p14:sldIdLst>
            <p14:sldId id="256"/>
          </p14:sldIdLst>
        </p14:section>
        <p14:section name="Bref résumé de l’enquête" id="{75A2CAD6-67AD-4CEE-BA56-49712873392D}">
          <p14:sldIdLst>
            <p14:sldId id="268"/>
            <p14:sldId id="269"/>
            <p14:sldId id="270"/>
            <p14:sldId id="279"/>
          </p14:sldIdLst>
        </p14:section>
        <p14:section name="Quelques-unes des principales conclusions" id="{D5977EAC-BA37-4648-89CF-263C8CA8060D}">
          <p14:sldIdLst>
            <p14:sldId id="271"/>
            <p14:sldId id="272"/>
            <p14:sldId id="273"/>
            <p14:sldId id="274"/>
            <p14:sldId id="258"/>
            <p14:sldId id="288"/>
            <p14:sldId id="281"/>
            <p14:sldId id="282"/>
            <p14:sldId id="283"/>
            <p14:sldId id="286"/>
            <p14:sldId id="287"/>
            <p14:sldId id="277"/>
            <p14:sldId id="278"/>
            <p14:sldId id="284"/>
            <p14:sldId id="285"/>
          </p14:sldIdLst>
        </p14:section>
        <p14:section name="Contribution de l’enquête" id="{7B753E1C-54F4-485A-A62F-A3A321253646}">
          <p14:sldIdLst>
            <p14:sldId id="275"/>
          </p14:sldIdLst>
        </p14:section>
        <p14:section name="Crédits" id="{089ECAA6-DC05-4F9B-AA43-E794D7762217}">
          <p14:sldIdLst>
            <p14:sldId id="276"/>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727A7E-2C44-79C8-5627-F52FF1392BD2}" name="LECOQ, Pierre (DGT)" initials="PL" userId="S::pierre.lecoq@travail.gouv.fr::acabe254-1173-4ddd-8db6-6e509a1fee71" providerId="AD"/>
  <p188:author id="{B6529982-0AE8-F52D-A21B-06F156C84157}" name="NEU, Melanie (DGT)" initials="MN" userId="S::melanie.neu@travail.gouv.fr::5d8e2f13-ca16-4aaf-9d08-6ee46ddb3135" providerId="AD"/>
  <p188:author id="{EB7A7783-83E6-5AF5-C374-ABC101373D56}" name="Rory HARRINGTON" initials="RH" userId="S::harrington@osha.europa.eu::d569cd07-5a89-4f8f-87e5-9cb6b4be315e" providerId="AD"/>
  <p188:author id="{7350108B-A748-5AED-CBDF-A532496B1875}" name="Nadia VILAHUR" initials="NV" userId="S::vilahur@osha.europa.eu::c1b11ef1-eabd-4fff-b70c-c9a43e4c1ef8" providerId="AD"/>
  <p188:author id="{353723B9-5177-217B-3C28-39E47B0A6CBB}" name="Xabier IRASTORZA" initials="XI" userId="S::irastorza@osha.europa.eu::64581043-0137-444f-99a5-73d0c4540bb5" providerId="AD"/>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54" autoAdjust="0"/>
  </p:normalViewPr>
  <p:slideViewPr>
    <p:cSldViewPr snapToGrid="0">
      <p:cViewPr varScale="1">
        <p:scale>
          <a:sx n="121" d="100"/>
          <a:sy n="121" d="100"/>
        </p:scale>
        <p:origin x="1314" y="10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30373044530991"/>
          <c:y val="1.1836419660252515E-2"/>
          <c:w val="0.7021417890426368"/>
          <c:h val="0.82285570657710527"/>
        </c:manualLayout>
      </c:layout>
      <c:barChart>
        <c:barDir val="bar"/>
        <c:grouping val="stacked"/>
        <c:varyColors val="0"/>
        <c:ser>
          <c:idx val="0"/>
          <c:order val="0"/>
          <c:tx>
            <c:strRef>
              <c:f>Sheet1!$B$1</c:f>
              <c:strCache>
                <c:ptCount val="1"/>
                <c:pt idx="0">
                  <c:v>Exposition probable à un niveau élevé</c:v>
                </c:pt>
              </c:strCache>
            </c:strRef>
          </c:tx>
          <c:spPr>
            <a:solidFill>
              <a:srgbClr val="00696C"/>
            </a:solidFill>
            <a:ln>
              <a:noFill/>
            </a:ln>
            <a:effectLst/>
          </c:spPr>
          <c:invertIfNegative val="0"/>
          <c:dLbls>
            <c:delete val="1"/>
          </c:dLbls>
          <c:cat>
            <c:strRef>
              <c:f>Sheet1!$A$2:$A$9</c:f>
              <c:strCache>
                <c:ptCount val="8"/>
                <c:pt idx="0">
                  <c:v>Poussière de bois</c:v>
                </c:pt>
                <c:pt idx="1">
                  <c:v>Plomb et composés inorganiques</c:v>
                </c:pt>
                <c:pt idx="2">
                  <c:v>Chrome VI</c:v>
                </c:pt>
                <c:pt idx="3">
                  <c:v>Formaldéhyde</c:v>
                </c:pt>
                <c:pt idx="4">
                  <c:v>Silice cristalline alvéolaire</c:v>
                </c:pt>
                <c:pt idx="5">
                  <c:v>Benzène</c:v>
                </c:pt>
                <c:pt idx="6">
                  <c:v>Gaz d'échappement des moteurs diesel</c:v>
                </c:pt>
                <c:pt idx="7">
                  <c:v>Rayonnement UV solaire</c:v>
                </c:pt>
              </c:strCache>
            </c:strRef>
          </c:cat>
          <c:val>
            <c:numRef>
              <c:f>Sheet1!$B$2:$B$9</c:f>
              <c:numCache>
                <c:formatCode>0%</c:formatCode>
                <c:ptCount val="8"/>
                <c:pt idx="0">
                  <c:v>1.5800000000000002E-2</c:v>
                </c:pt>
                <c:pt idx="1">
                  <c:v>6.0000000000000001E-3</c:v>
                </c:pt>
                <c:pt idx="2">
                  <c:v>8.5000000000000006E-3</c:v>
                </c:pt>
                <c:pt idx="3">
                  <c:v>1.2828866486353578E-2</c:v>
                </c:pt>
                <c:pt idx="4">
                  <c:v>3.256823211212196E-2</c:v>
                </c:pt>
                <c:pt idx="5">
                  <c:v>1.4E-2</c:v>
                </c:pt>
                <c:pt idx="6">
                  <c:v>2.0871649864765182E-2</c:v>
                </c:pt>
                <c:pt idx="7">
                  <c:v>1.5515121711335137E-3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Exposition probable à un niveau faible ou moyen</c:v>
                </c:pt>
              </c:strCache>
            </c:strRef>
          </c:tx>
          <c:spPr>
            <a:pattFill prst="pct80">
              <a:fgClr>
                <a:srgbClr val="FFC000"/>
              </a:fgClr>
              <a:bgClr>
                <a:schemeClr val="bg1"/>
              </a:bgClr>
            </a:pattFill>
            <a:ln>
              <a:noFill/>
            </a:ln>
            <a:effectLst/>
          </c:spPr>
          <c:invertIfNegative val="0"/>
          <c:dLbls>
            <c:dLbl>
              <c:idx val="0"/>
              <c:layout>
                <c:manualLayout>
                  <c:x val="5.4475587555018072E-2"/>
                  <c:y val="3.2067152151567034E-3"/>
                </c:manualLayout>
              </c:layout>
              <c:tx>
                <c:rich>
                  <a:bodyPr/>
                  <a:lstStyle/>
                  <a:p>
                    <a:fld id="{A8815A41-0F9B-46D2-9A32-3BD79675341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BEDD-40CD-B67D-5077B767326E}"/>
                </c:ext>
              </c:extLst>
            </c:dLbl>
            <c:dLbl>
              <c:idx val="1"/>
              <c:layout>
                <c:manualLayout>
                  <c:x val="7.694416892788683E-2"/>
                  <c:y val="-1.1757819961568384E-16"/>
                </c:manualLayout>
              </c:layout>
              <c:tx>
                <c:rich>
                  <a:bodyPr/>
                  <a:lstStyle/>
                  <a:p>
                    <a:fld id="{D478CA5F-0F83-4436-B4DB-65908BE499B4}"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BEDD-40CD-B67D-5077B767326E}"/>
                </c:ext>
              </c:extLst>
            </c:dLbl>
            <c:dLbl>
              <c:idx val="2"/>
              <c:layout>
                <c:manualLayout>
                  <c:x val="8.9688376437575948E-2"/>
                  <c:y val="-1.1757819961568384E-16"/>
                </c:manualLayout>
              </c:layout>
              <c:tx>
                <c:rich>
                  <a:bodyPr/>
                  <a:lstStyle/>
                  <a:p>
                    <a:fld id="{CD0CA31E-3A13-491F-B9C5-F089C04BC8EC}"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EDD-40CD-B67D-5077B767326E}"/>
                </c:ext>
              </c:extLst>
            </c:dLbl>
            <c:dLbl>
              <c:idx val="3"/>
              <c:layout>
                <c:manualLayout>
                  <c:x val="0.10040723630723558"/>
                  <c:y val="0"/>
                </c:manualLayout>
              </c:layout>
              <c:tx>
                <c:rich>
                  <a:bodyPr/>
                  <a:lstStyle/>
                  <a:p>
                    <a:fld id="{E53C6F69-071D-4648-9DA3-56C89E149A54}"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BEDD-40CD-B67D-5077B767326E}"/>
                </c:ext>
              </c:extLst>
            </c:dLbl>
            <c:dLbl>
              <c:idx val="4"/>
              <c:layout>
                <c:manualLayout>
                  <c:x val="0.10155654853867813"/>
                  <c:y val="-3.2067152151567624E-3"/>
                </c:manualLayout>
              </c:layout>
              <c:tx>
                <c:rich>
                  <a:bodyPr/>
                  <a:lstStyle/>
                  <a:p>
                    <a:fld id="{F0DF1BFA-EE96-4500-B8A8-E6D31966417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EDD-40CD-B67D-5077B767326E}"/>
                </c:ext>
              </c:extLst>
            </c:dLbl>
            <c:dLbl>
              <c:idx val="5"/>
              <c:layout>
                <c:manualLayout>
                  <c:x val="0.19683337690967118"/>
                  <c:y val="0"/>
                </c:manualLayout>
              </c:layout>
              <c:tx>
                <c:rich>
                  <a:bodyPr/>
                  <a:lstStyle/>
                  <a:p>
                    <a:fld id="{654FDD86-6E45-44F8-B9F9-CA4B244E7C3B}"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BEDD-40CD-B67D-5077B767326E}"/>
                </c:ext>
              </c:extLst>
            </c:dLbl>
            <c:dLbl>
              <c:idx val="6"/>
              <c:layout>
                <c:manualLayout>
                  <c:x val="0.28467802120265701"/>
                  <c:y val="3.2067152151567034E-3"/>
                </c:manualLayout>
              </c:layout>
              <c:tx>
                <c:rich>
                  <a:bodyPr/>
                  <a:lstStyle/>
                  <a:p>
                    <a:fld id="{F784F3F6-BCF7-4B88-B3D6-68D39475CD85}"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BEDD-40CD-B67D-5077B767326E}"/>
                </c:ext>
              </c:extLst>
            </c:dLbl>
            <c:dLbl>
              <c:idx val="7"/>
              <c:layout>
                <c:manualLayout>
                  <c:x val="0.31969632523435032"/>
                  <c:y val="0"/>
                </c:manualLayout>
              </c:layout>
              <c:tx>
                <c:rich>
                  <a:bodyPr/>
                  <a:lstStyle/>
                  <a:p>
                    <a:fld id="{71899B32-2570-45F5-B97F-B0E1ADC984CC}"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BEDD-40CD-B67D-5077B767326E}"/>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Poussière de bois</c:v>
                </c:pt>
                <c:pt idx="1">
                  <c:v>Plomb et composés inorganiques</c:v>
                </c:pt>
                <c:pt idx="2">
                  <c:v>Chrome VI</c:v>
                </c:pt>
                <c:pt idx="3">
                  <c:v>Formaldéhyde</c:v>
                </c:pt>
                <c:pt idx="4">
                  <c:v>Silice cristalline alvéolaire</c:v>
                </c:pt>
                <c:pt idx="5">
                  <c:v>Benzène</c:v>
                </c:pt>
                <c:pt idx="6">
                  <c:v>Gaz d'échappement des moteurs diesel</c:v>
                </c:pt>
                <c:pt idx="7">
                  <c:v>Rayonnement UV solaire</c:v>
                </c:pt>
              </c:strCache>
            </c:strRef>
          </c:cat>
          <c:val>
            <c:numRef>
              <c:f>Sheet1!$C$2:$C$9</c:f>
              <c:numCache>
                <c:formatCode>0%</c:formatCode>
                <c:ptCount val="8"/>
                <c:pt idx="0">
                  <c:v>1.5800000000000002E-2</c:v>
                </c:pt>
                <c:pt idx="1">
                  <c:v>3.1800000000000002E-2</c:v>
                </c:pt>
                <c:pt idx="2">
                  <c:v>3.85E-2</c:v>
                </c:pt>
                <c:pt idx="3">
                  <c:v>5.0883534136546185E-2</c:v>
                </c:pt>
                <c:pt idx="4">
                  <c:v>5.1701909679534468E-2</c:v>
                </c:pt>
                <c:pt idx="5">
                  <c:v>0.114</c:v>
                </c:pt>
                <c:pt idx="6">
                  <c:v>0.17774239816408488</c:v>
                </c:pt>
                <c:pt idx="7">
                  <c:v>0.20624211130235229</c:v>
                </c:pt>
              </c:numCache>
            </c:numRef>
          </c:val>
          <c:extLst>
            <c:ext xmlns:c15="http://schemas.microsoft.com/office/drawing/2012/chart" uri="{02D57815-91ED-43cb-92C2-25804820EDAC}">
              <c15:datalabelsRange>
                <c15:f>Sheet1!$D$2:$D$9</c15:f>
                <c15:dlblRangeCache>
                  <c:ptCount val="8"/>
                  <c:pt idx="0">
                    <c:v>3.2%</c:v>
                  </c:pt>
                  <c:pt idx="1">
                    <c:v>3.8%</c:v>
                  </c:pt>
                  <c:pt idx="2">
                    <c:v>4.7%</c:v>
                  </c:pt>
                  <c:pt idx="3">
                    <c:v>6.4%</c:v>
                  </c:pt>
                  <c:pt idx="4">
                    <c:v>8.4%</c:v>
                  </c:pt>
                  <c:pt idx="5">
                    <c:v>12.8%</c:v>
                  </c:pt>
                  <c:pt idx="6">
                    <c:v>19.9%</c:v>
                  </c:pt>
                  <c:pt idx="7">
                    <c:v>20.8%</c:v>
                  </c:pt>
                </c15:dlblRangeCache>
              </c15:datalabelsRange>
            </c:ext>
            <c:ext xmlns:c16="http://schemas.microsoft.com/office/drawing/2014/chart" uri="{C3380CC4-5D6E-409C-BE32-E72D297353CC}">
              <c16:uniqueId val="{00000001-1CDC-4986-8CEB-E726ABB5CF2E}"/>
            </c:ext>
          </c:extLst>
        </c:ser>
        <c:dLbls>
          <c:showLegendKey val="0"/>
          <c:showVal val="1"/>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dirty="0"/>
                  <a:t>% workers</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43439"/>
        <c:crosses val="autoZero"/>
        <c:crossBetween val="between"/>
      </c:valAx>
      <c:spPr>
        <a:noFill/>
        <a:ln>
          <a:noFill/>
        </a:ln>
        <a:effectLst/>
      </c:spPr>
    </c:plotArea>
    <c:legend>
      <c:legendPos val="b"/>
      <c:layout>
        <c:manualLayout>
          <c:xMode val="edge"/>
          <c:yMode val="edge"/>
          <c:x val="0"/>
          <c:y val="0.92544816370104432"/>
          <c:w val="0.91494406623568336"/>
          <c:h val="6.1685585865607316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220160743119357"/>
          <c:y val="1.1836419660252515E-2"/>
          <c:w val="0.58789789453113306"/>
          <c:h val="0.79399531213585162"/>
        </c:manualLayout>
      </c:layout>
      <c:barChart>
        <c:barDir val="bar"/>
        <c:grouping val="stacked"/>
        <c:varyColors val="0"/>
        <c:ser>
          <c:idx val="0"/>
          <c:order val="0"/>
          <c:tx>
            <c:strRef>
              <c:f>Sheet1!$B$1</c:f>
              <c:strCache>
                <c:ptCount val="1"/>
                <c:pt idx="0">
                  <c:v>exposition probable à un niveau élevé</c:v>
                </c:pt>
              </c:strCache>
            </c:strRef>
          </c:tx>
          <c:spPr>
            <a:solidFill>
              <a:srgbClr val="00696C"/>
            </a:solidFill>
            <a:ln>
              <a:noFill/>
            </a:ln>
            <a:effectLst/>
          </c:spPr>
          <c:invertIfNegative val="0"/>
          <c:cat>
            <c:strRef>
              <c:f>Sheet1!$A$2:$A$17</c:f>
              <c:strCache>
                <c:ptCount val="16"/>
                <c:pt idx="0">
                  <c:v>Épichlorhydrine</c:v>
                </c:pt>
                <c:pt idx="1">
                  <c:v>Diéthyle/sulfate de diméthyle</c:v>
                </c:pt>
                <c:pt idx="2">
                  <c:v>Ortho-toluidine</c:v>
                </c:pt>
                <c:pt idx="3">
                  <c:v>Arsenic</c:v>
                </c:pt>
                <c:pt idx="4">
                  <c:v>Acrylamide</c:v>
                </c:pt>
                <c:pt idx="5">
                  <c:v>Sciure de cuir</c:v>
                </c:pt>
                <c:pt idx="6">
                  <c:v>Trichloroéthylène</c:v>
                </c:pt>
                <c:pt idx="7">
                  <c:v>Cobalt</c:v>
                </c:pt>
                <c:pt idx="8">
                  <c:v>1,3-butadiène</c:v>
                </c:pt>
                <c:pt idx="9">
                  <c:v>Cadmium</c:v>
                </c:pt>
                <c:pt idx="10">
                  <c:v>Amiante</c:v>
                </c:pt>
                <c:pt idx="11">
                  <c:v>Oxyde d’éthylène</c:v>
                </c:pt>
                <c:pt idx="12">
                  <c:v>Huiles minérales (sous forme de brouillard)</c:v>
                </c:pt>
                <c:pt idx="13">
                  <c:v>Nickel</c:v>
                </c:pt>
                <c:pt idx="14">
                  <c:v>Rayonnements ionisants</c:v>
                </c:pt>
                <c:pt idx="15">
                  <c:v>Rayonnement UV artificiel</c:v>
                </c:pt>
              </c:strCache>
            </c:strRef>
          </c:cat>
          <c:val>
            <c:numRef>
              <c:f>Sheet1!$B$2:$B$17</c:f>
              <c:numCache>
                <c:formatCode>0.00%</c:formatCode>
                <c:ptCount val="16"/>
                <c:pt idx="0">
                  <c:v>1.1154823375133186E-3</c:v>
                </c:pt>
                <c:pt idx="1">
                  <c:v>7.4092287517416597E-4</c:v>
                </c:pt>
                <c:pt idx="2">
                  <c:v>2.5940496680599949E-4</c:v>
                </c:pt>
                <c:pt idx="3">
                  <c:v>5.2905499549217279E-4</c:v>
                </c:pt>
                <c:pt idx="4">
                  <c:v>7.5567576428161632E-4</c:v>
                </c:pt>
                <c:pt idx="5">
                  <c:v>2.6256044586509299E-3</c:v>
                </c:pt>
                <c:pt idx="6">
                  <c:v>2.7407589541840831E-3</c:v>
                </c:pt>
                <c:pt idx="7">
                  <c:v>1.9416441275305304E-3</c:v>
                </c:pt>
                <c:pt idx="8">
                  <c:v>1.7371526924022621E-3</c:v>
                </c:pt>
                <c:pt idx="9">
                  <c:v>3.1616260962216212E-3</c:v>
                </c:pt>
                <c:pt idx="10">
                  <c:v>1.4437341201540856E-3</c:v>
                </c:pt>
                <c:pt idx="11">
                  <c:v>5.8200147528891079E-3</c:v>
                </c:pt>
                <c:pt idx="12">
                  <c:v>1.062617818211622E-3</c:v>
                </c:pt>
                <c:pt idx="13">
                  <c:v>5.2839931153184161E-3</c:v>
                </c:pt>
                <c:pt idx="14">
                  <c:v>3.4247192853044828E-3</c:v>
                </c:pt>
                <c:pt idx="15">
                  <c:v>5.1975247930497502E-3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exposition probable à un niveau faible ou moyen</c:v>
                </c:pt>
              </c:strCache>
            </c:strRef>
          </c:tx>
          <c:spPr>
            <a:pattFill prst="pct90">
              <a:fgClr>
                <a:srgbClr val="F6A400"/>
              </a:fgClr>
              <a:bgClr>
                <a:schemeClr val="bg1"/>
              </a:bgClr>
            </a:pattFill>
            <a:ln>
              <a:noFill/>
            </a:ln>
            <a:effectLst/>
          </c:spPr>
          <c:invertIfNegative val="0"/>
          <c:cat>
            <c:strRef>
              <c:f>Sheet1!$A$2:$A$17</c:f>
              <c:strCache>
                <c:ptCount val="16"/>
                <c:pt idx="0">
                  <c:v>Épichlorhydrine</c:v>
                </c:pt>
                <c:pt idx="1">
                  <c:v>Diéthyle/sulfate de diméthyle</c:v>
                </c:pt>
                <c:pt idx="2">
                  <c:v>Ortho-toluidine</c:v>
                </c:pt>
                <c:pt idx="3">
                  <c:v>Arsenic</c:v>
                </c:pt>
                <c:pt idx="4">
                  <c:v>Acrylamide</c:v>
                </c:pt>
                <c:pt idx="5">
                  <c:v>Sciure de cuir</c:v>
                </c:pt>
                <c:pt idx="6">
                  <c:v>Trichloroéthylène</c:v>
                </c:pt>
                <c:pt idx="7">
                  <c:v>Cobalt</c:v>
                </c:pt>
                <c:pt idx="8">
                  <c:v>1,3-butadiène</c:v>
                </c:pt>
                <c:pt idx="9">
                  <c:v>Cadmium</c:v>
                </c:pt>
                <c:pt idx="10">
                  <c:v>Amiante</c:v>
                </c:pt>
                <c:pt idx="11">
                  <c:v>Oxyde d’éthylène</c:v>
                </c:pt>
                <c:pt idx="12">
                  <c:v>Huiles minérales (sous forme de brouillard)</c:v>
                </c:pt>
                <c:pt idx="13">
                  <c:v>Nickel</c:v>
                </c:pt>
                <c:pt idx="14">
                  <c:v>Rayonnements ionisants</c:v>
                </c:pt>
                <c:pt idx="15">
                  <c:v>Rayonnement UV artificiel</c:v>
                </c:pt>
              </c:strCache>
            </c:strRef>
          </c:cat>
          <c:val>
            <c:numRef>
              <c:f>Sheet1!$C$2:$C$17</c:f>
              <c:numCache>
                <c:formatCode>0.00%</c:formatCode>
                <c:ptCount val="16"/>
                <c:pt idx="0">
                  <c:v>2.4567658388656667E-3</c:v>
                </c:pt>
                <c:pt idx="1">
                  <c:v>3.073518564052127E-3</c:v>
                </c:pt>
                <c:pt idx="2">
                  <c:v>4.2209654946315876E-3</c:v>
                </c:pt>
                <c:pt idx="3">
                  <c:v>4.9057454307024021E-3</c:v>
                </c:pt>
                <c:pt idx="4">
                  <c:v>6.5285632325219247E-3</c:v>
                </c:pt>
                <c:pt idx="5">
                  <c:v>4.6836324891402353E-3</c:v>
                </c:pt>
                <c:pt idx="6">
                  <c:v>6.8064093107122366E-3</c:v>
                </c:pt>
                <c:pt idx="7">
                  <c:v>8.2571100729448409E-3</c:v>
                </c:pt>
                <c:pt idx="8">
                  <c:v>1.1670354888943531E-2</c:v>
                </c:pt>
                <c:pt idx="9">
                  <c:v>1.3133349725432342E-2</c:v>
                </c:pt>
                <c:pt idx="10">
                  <c:v>1.5123760347512498E-2</c:v>
                </c:pt>
                <c:pt idx="11">
                  <c:v>1.1842881731005655E-2</c:v>
                </c:pt>
                <c:pt idx="12">
                  <c:v>1.8661175313498892E-2</c:v>
                </c:pt>
                <c:pt idx="13">
                  <c:v>1.7875174166051964E-2</c:v>
                </c:pt>
                <c:pt idx="14">
                  <c:v>2.1378165724120976E-2</c:v>
                </c:pt>
                <c:pt idx="15">
                  <c:v>2.3971805589705759E-2</c:v>
                </c:pt>
              </c:numCache>
            </c:numRef>
          </c:val>
          <c:extLst>
            <c:ext xmlns:c16="http://schemas.microsoft.com/office/drawing/2014/chart" uri="{C3380CC4-5D6E-409C-BE32-E72D297353CC}">
              <c16:uniqueId val="{00000001-1CDC-4986-8CEB-E726ABB5CF2E}"/>
            </c:ext>
          </c:extLst>
        </c:ser>
        <c:dLbls>
          <c:showLegendKey val="0"/>
          <c:showVal val="0"/>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000" dirty="0"/>
                  <a:t>% de </a:t>
                </a:r>
                <a:r>
                  <a:rPr lang="en-GB" sz="1000" dirty="0" err="1"/>
                  <a:t>travailleurs</a:t>
                </a:r>
                <a:endParaRPr lang="en-GB" sz="1000" dirty="0"/>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crossAx val="1696143439"/>
        <c:crosses val="autoZero"/>
        <c:crossBetween val="between"/>
      </c:valAx>
      <c:spPr>
        <a:noFill/>
        <a:ln>
          <a:noFill/>
        </a:ln>
        <a:effectLst/>
      </c:spPr>
    </c:plotArea>
    <c:legend>
      <c:legendPos val="b"/>
      <c:layout>
        <c:manualLayout>
          <c:xMode val="edge"/>
          <c:yMode val="edge"/>
          <c:x val="0"/>
          <c:y val="0.91903473327073082"/>
          <c:w val="0.77257866032373779"/>
          <c:h val="6.1685585865607316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Column4</c:v>
                </c:pt>
              </c:strCache>
            </c:strRef>
          </c:tx>
          <c:spPr>
            <a:solidFill>
              <a:schemeClr val="accent1"/>
            </a:solidFill>
            <a:ln>
              <a:noFill/>
            </a:ln>
            <a:effectLst/>
          </c:spPr>
          <c:invertIfNegative val="0"/>
          <c:dPt>
            <c:idx val="0"/>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4-B972-4705-815D-3E2617E7BE8F}"/>
              </c:ext>
            </c:extLst>
          </c:dPt>
          <c:dPt>
            <c:idx val="1"/>
            <c:invertIfNegative val="0"/>
            <c:bubble3D val="0"/>
            <c:spPr>
              <a:pattFill prst="pct90">
                <a:fgClr>
                  <a:schemeClr val="accent2"/>
                </a:fgClr>
                <a:bgClr>
                  <a:schemeClr val="bg1"/>
                </a:bgClr>
              </a:pattFill>
              <a:ln>
                <a:noFill/>
              </a:ln>
              <a:effectLst/>
            </c:spPr>
            <c:extLst>
              <c:ext xmlns:c16="http://schemas.microsoft.com/office/drawing/2014/chart" uri="{C3380CC4-5D6E-409C-BE32-E72D297353CC}">
                <c16:uniqueId val="{00000005-B972-4705-815D-3E2617E7BE8F}"/>
              </c:ext>
            </c:extLst>
          </c:dPt>
          <c:dLbls>
            <c:spPr>
              <a:solidFill>
                <a:srgbClr val="FFFFFF"/>
              </a:solidFill>
              <a:ln>
                <a:noFill/>
              </a:ln>
              <a:effectLst/>
            </c:spPr>
            <c:txPr>
              <a:bodyPr rot="0" spcFirstLastPara="1" vertOverflow="clip" horzOverflow="clip" vert="horz" wrap="square" lIns="36576" tIns="18288" rIns="36576" bIns="18288" anchor="ctr" anchorCtr="1">
                <a:spAutoFit/>
              </a:bodyPr>
              <a:lstStyle/>
              <a:p>
                <a:pPr>
                  <a:defRPr lang="en-GB" sz="1197" b="0" i="0" u="none" strike="noStrike" kern="1200" baseline="0" noProof="0">
                    <a:solidFill>
                      <a:schemeClr val="dk1">
                        <a:lumMod val="65000"/>
                        <a:lumOff val="3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Sheet1!$A$2:$A$8</c:f>
              <c:strCache>
                <c:ptCount val="7"/>
                <c:pt idx="0">
                  <c:v>0</c:v>
                </c:pt>
                <c:pt idx="1">
                  <c:v>1</c:v>
                </c:pt>
                <c:pt idx="2">
                  <c:v>2</c:v>
                </c:pt>
                <c:pt idx="3">
                  <c:v>3</c:v>
                </c:pt>
                <c:pt idx="4">
                  <c:v>4</c:v>
                </c:pt>
                <c:pt idx="5">
                  <c:v>5</c:v>
                </c:pt>
                <c:pt idx="6">
                  <c:v>plus de 5</c:v>
                </c:pt>
              </c:strCache>
            </c:strRef>
          </c:cat>
          <c:val>
            <c:numRef>
              <c:f>Sheet1!$B$2:$B$8</c:f>
              <c:numCache>
                <c:formatCode>0.0%</c:formatCode>
                <c:ptCount val="7"/>
                <c:pt idx="0">
                  <c:v>0.52600000000000002</c:v>
                </c:pt>
                <c:pt idx="1">
                  <c:v>0.21229755790664934</c:v>
                </c:pt>
                <c:pt idx="2">
                  <c:v>0.12720179863212597</c:v>
                </c:pt>
                <c:pt idx="3">
                  <c:v>6.9425443679472357E-2</c:v>
                </c:pt>
                <c:pt idx="4">
                  <c:v>3.0854230222776849E-2</c:v>
                </c:pt>
                <c:pt idx="5">
                  <c:v>1.5084510443603448E-2</c:v>
                </c:pt>
                <c:pt idx="6">
                  <c:v>1.8813153851348512E-2</c:v>
                </c:pt>
              </c:numCache>
            </c:numRef>
          </c:val>
          <c:extLst>
            <c:ext xmlns:c16="http://schemas.microsoft.com/office/drawing/2014/chart" uri="{C3380CC4-5D6E-409C-BE32-E72D297353CC}">
              <c16:uniqueId val="{00000000-B972-4705-815D-3E2617E7BE8F}"/>
            </c:ext>
          </c:extLst>
        </c:ser>
        <c:dLbls>
          <c:showLegendKey val="0"/>
          <c:showVal val="0"/>
          <c:showCatName val="0"/>
          <c:showSerName val="0"/>
          <c:showPercent val="0"/>
          <c:showBubbleSize val="0"/>
        </c:dLbls>
        <c:gapWidth val="219"/>
        <c:overlap val="-27"/>
        <c:axId val="1696182959"/>
        <c:axId val="1696202095"/>
      </c:barChart>
      <c:catAx>
        <c:axId val="1696182959"/>
        <c:scaling>
          <c:orientation val="minMax"/>
        </c:scaling>
        <c:delete val="0"/>
        <c:axPos val="b"/>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fr-LU" sz="1200" dirty="0"/>
                  <a:t>Nombre de facteurs de risque de cancer auxquels le travailleur est exposé (sur 24)</a:t>
                </a:r>
                <a:endParaRPr lang="en-GB" sz="1200" dirty="0"/>
              </a:p>
            </c:rich>
          </c:tx>
          <c:layout>
            <c:manualLayout>
              <c:xMode val="edge"/>
              <c:yMode val="edge"/>
              <c:x val="0.25341325297285033"/>
              <c:y val="0.9100869708359624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fr-FR"/>
          </a:p>
        </c:txPr>
        <c:crossAx val="1696202095"/>
        <c:crosses val="autoZero"/>
        <c:auto val="1"/>
        <c:lblAlgn val="ctr"/>
        <c:lblOffset val="100"/>
        <c:noMultiLvlLbl val="0"/>
      </c:catAx>
      <c:valAx>
        <c:axId val="1696202095"/>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dirty="0"/>
                  <a:t>% de </a:t>
                </a:r>
                <a:r>
                  <a:rPr lang="en-GB" sz="1200" noProof="0" dirty="0" err="1"/>
                  <a:t>travailleurs</a:t>
                </a:r>
                <a:endParaRPr lang="en-GB" sz="1200" noProof="0" dirty="0"/>
              </a:p>
            </c:rich>
          </c:tx>
          <c:overlay val="0"/>
          <c:spPr>
            <a:noFill/>
            <a:ln>
              <a:noFill/>
            </a:ln>
            <a:effectLst/>
          </c:spPr>
          <c:txPr>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GB"/>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fr-FR"/>
          </a:p>
        </c:txPr>
        <c:crossAx val="1696182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noFill/>
    </a:ln>
    <a:effectLst/>
  </c:spPr>
  <c:txPr>
    <a:bodyPr/>
    <a:lstStyle/>
    <a:p>
      <a:pPr>
        <a:defRPr lang="en-GB" noProof="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44167666720185067"/>
          <c:y val="2.2334494773519151E-2"/>
          <c:w val="0.49082599721201048"/>
          <c:h val="0.85251398120916877"/>
        </c:manualLayout>
      </c:layout>
      <c:barChart>
        <c:barDir val="bar"/>
        <c:grouping val="clustered"/>
        <c:varyColors val="0"/>
        <c:ser>
          <c:idx val="0"/>
          <c:order val="0"/>
          <c:tx>
            <c:strRef>
              <c:f>Sheet1!$B$1</c:f>
              <c:strCache>
                <c:ptCount val="1"/>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Formaldéhyde et benzène</c:v>
                </c:pt>
                <c:pt idx="1">
                  <c:v>SCA, gaz d’échappement des moteurs diesel et rayonnement UV solaire</c:v>
                </c:pt>
                <c:pt idx="2">
                  <c:v>SCA et gaz d’échappement des moteurs diesel</c:v>
                </c:pt>
                <c:pt idx="3">
                  <c:v>Gaz d’échappement des moteurs diesel, benzène et rayonnement UV solaire</c:v>
                </c:pt>
                <c:pt idx="4">
                  <c:v>SCA et rayonnement UV solaire</c:v>
                </c:pt>
                <c:pt idx="5">
                  <c:v>Benzène et rayonnement UV solaire</c:v>
                </c:pt>
                <c:pt idx="6">
                  <c:v>Benzène et gaz d’échappement des moteurs diesel</c:v>
                </c:pt>
                <c:pt idx="7">
                  <c:v>Gaz d’échappement des moteurs diesel et rayonnement UV solaire</c:v>
                </c:pt>
              </c:strCache>
            </c:strRef>
          </c:cat>
          <c:val>
            <c:numRef>
              <c:f>Sheet1!$B$2:$B$9</c:f>
              <c:numCache>
                <c:formatCode>0.0%</c:formatCode>
                <c:ptCount val="8"/>
                <c:pt idx="0">
                  <c:v>2.46E-2</c:v>
                </c:pt>
                <c:pt idx="1">
                  <c:v>2.5499999999999998E-2</c:v>
                </c:pt>
                <c:pt idx="2">
                  <c:v>3.7400000000000003E-2</c:v>
                </c:pt>
                <c:pt idx="3">
                  <c:v>3.9899999999999998E-2</c:v>
                </c:pt>
                <c:pt idx="4">
                  <c:v>4.1200000000000001E-2</c:v>
                </c:pt>
                <c:pt idx="5">
                  <c:v>5.8000000000000003E-2</c:v>
                </c:pt>
                <c:pt idx="6">
                  <c:v>5.8500000000000003E-2</c:v>
                </c:pt>
                <c:pt idx="7">
                  <c:v>0.1099</c:v>
                </c:pt>
              </c:numCache>
            </c:numRef>
          </c:val>
          <c:extLst>
            <c:ext xmlns:c16="http://schemas.microsoft.com/office/drawing/2014/chart" uri="{C3380CC4-5D6E-409C-BE32-E72D297353CC}">
              <c16:uniqueId val="{00000000-F54F-4140-A364-343F4498FE05}"/>
            </c:ext>
          </c:extLst>
        </c:ser>
        <c:dLbls>
          <c:showLegendKey val="0"/>
          <c:showVal val="0"/>
          <c:showCatName val="0"/>
          <c:showSerName val="0"/>
          <c:showPercent val="0"/>
          <c:showBubbleSize val="0"/>
        </c:dLbls>
        <c:gapWidth val="182"/>
        <c:axId val="1696154255"/>
        <c:axId val="1696168399"/>
      </c:barChart>
      <c:catAx>
        <c:axId val="16961542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68399"/>
        <c:crosses val="autoZero"/>
        <c:auto val="1"/>
        <c:lblAlgn val="ctr"/>
        <c:lblOffset val="100"/>
        <c:noMultiLvlLbl val="0"/>
      </c:catAx>
      <c:valAx>
        <c:axId val="169616839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dirty="0"/>
                  <a:t>% de </a:t>
                </a:r>
                <a:r>
                  <a:rPr lang="en-GB" sz="1200" noProof="0" dirty="0" err="1"/>
                  <a:t>travailleurs</a:t>
                </a:r>
                <a:endParaRPr lang="en-GB" sz="1200" noProof="0" dirty="0"/>
              </a:p>
            </c:rich>
          </c:tx>
          <c:layout>
            <c:manualLayout>
              <c:xMode val="edge"/>
              <c:yMode val="edge"/>
              <c:x val="0.89468887601038027"/>
              <c:y val="0.94144585585338403"/>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GB"/>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54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LU" sz="1800" b="0" i="0" u="none" strike="noStrike" kern="1200" spc="0" baseline="0" dirty="0">
                <a:solidFill>
                  <a:schemeClr val="tx2"/>
                </a:solidFill>
              </a:rPr>
              <a:t>Exposition professionnelle à un ou plusieurs </a:t>
            </a:r>
            <a:r>
              <a:rPr lang="fr-LU" sz="1800" b="0" i="0" u="none" strike="noStrike" kern="1200" spc="0" baseline="0">
                <a:solidFill>
                  <a:schemeClr val="tx2"/>
                </a:solidFill>
              </a:rPr>
              <a:t>des </a:t>
            </a:r>
            <a:br>
              <a:rPr lang="fr-LU" sz="1800" b="0" i="0" u="none" strike="noStrike" kern="1200" spc="0" baseline="0">
                <a:solidFill>
                  <a:schemeClr val="tx2"/>
                </a:solidFill>
              </a:rPr>
            </a:br>
            <a:r>
              <a:rPr lang="fr-LU" sz="1800" b="0" i="0" u="none" strike="noStrike" kern="1200" spc="0" baseline="0">
                <a:solidFill>
                  <a:schemeClr val="tx2"/>
                </a:solidFill>
              </a:rPr>
              <a:t>24 </a:t>
            </a:r>
            <a:r>
              <a:rPr lang="fr-LU" sz="1800" b="0" i="0" u="none" strike="noStrike" kern="1200" spc="0" baseline="0" dirty="0">
                <a:solidFill>
                  <a:schemeClr val="tx2"/>
                </a:solidFill>
              </a:rPr>
              <a:t>facteurs de risque de cancer, par tranche d’âge</a:t>
            </a:r>
            <a:endParaRPr lang="en-GB" sz="1800" b="0" i="0" u="none" strike="noStrike" kern="1200" spc="0" baseline="0" dirty="0">
              <a:solidFill>
                <a:schemeClr val="tx2"/>
              </a:solidFill>
            </a:endParaRPr>
          </a:p>
        </c:rich>
      </c:tx>
      <c:layout>
        <c:manualLayout>
          <c:xMode val="edge"/>
          <c:yMode val="edge"/>
          <c:x val="0.2392153084268906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17525682987042737"/>
          <c:y val="0.17694013832262301"/>
          <c:w val="0.78888014409411744"/>
          <c:h val="0.56728774574908869"/>
        </c:manualLayout>
      </c:layout>
      <c:barChart>
        <c:barDir val="bar"/>
        <c:grouping val="clustered"/>
        <c:varyColors val="0"/>
        <c:ser>
          <c:idx val="1"/>
          <c:order val="0"/>
          <c:tx>
            <c:strRef>
              <c:f>Sheet1!$C$1</c:f>
              <c:strCache>
                <c:ptCount val="1"/>
                <c:pt idx="0">
                  <c:v>exposés à au moins un facteur de risque de cancer</c:v>
                </c:pt>
              </c:strCache>
            </c:strRef>
          </c:tx>
          <c:spPr>
            <a:pattFill prst="pct80">
              <a:fgClr>
                <a:schemeClr val="accent2"/>
              </a:fgClr>
              <a:bgClr>
                <a:schemeClr val="bg1"/>
              </a:bgClr>
            </a:pattFill>
            <a:ln>
              <a:solidFill>
                <a:schemeClr val="accent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Tous les travailleurs</c:v>
                </c:pt>
                <c:pt idx="1">
                  <c:v>65-74 ans</c:v>
                </c:pt>
                <c:pt idx="2">
                  <c:v>55-64 ans</c:v>
                </c:pt>
                <c:pt idx="3">
                  <c:v>45-54 ans</c:v>
                </c:pt>
                <c:pt idx="4">
                  <c:v>35-44 ans</c:v>
                </c:pt>
                <c:pt idx="5">
                  <c:v>25-34 ans</c:v>
                </c:pt>
                <c:pt idx="6">
                  <c:v>18-24 ans</c:v>
                </c:pt>
              </c:strCache>
            </c:strRef>
          </c:cat>
          <c:val>
            <c:numRef>
              <c:f>Sheet1!$C$2:$C$8</c:f>
              <c:numCache>
                <c:formatCode>0.0%</c:formatCode>
                <c:ptCount val="7"/>
                <c:pt idx="0">
                  <c:v>0.47299999999999998</c:v>
                </c:pt>
                <c:pt idx="1">
                  <c:v>0.53799999999999992</c:v>
                </c:pt>
                <c:pt idx="2">
                  <c:v>0.47799999999999998</c:v>
                </c:pt>
                <c:pt idx="3">
                  <c:v>0.48399999999999999</c:v>
                </c:pt>
                <c:pt idx="4">
                  <c:v>0.47299999999999998</c:v>
                </c:pt>
                <c:pt idx="5">
                  <c:v>0.46500000000000002</c:v>
                </c:pt>
                <c:pt idx="6">
                  <c:v>0.44700000000000001</c:v>
                </c:pt>
              </c:numCache>
            </c:numRef>
          </c:val>
          <c:extLst>
            <c:ext xmlns:c16="http://schemas.microsoft.com/office/drawing/2014/chart" uri="{C3380CC4-5D6E-409C-BE32-E72D297353CC}">
              <c16:uniqueId val="{00000001-7778-458B-A423-DC5E7AE6FB69}"/>
            </c:ext>
          </c:extLst>
        </c:ser>
        <c:ser>
          <c:idx val="0"/>
          <c:order val="1"/>
          <c:tx>
            <c:strRef>
              <c:f>Sheet1!$B$1</c:f>
              <c:strCache>
                <c:ptCount val="1"/>
                <c:pt idx="0">
                  <c:v>exposés à cinq facteurs de risque de cancer ou plus</c:v>
                </c:pt>
              </c:strCache>
            </c:strRef>
          </c:tx>
          <c:spPr>
            <a:solidFill>
              <a:schemeClr val="tx2"/>
            </a:solidFill>
            <a:ln>
              <a:noFill/>
            </a:ln>
            <a:effectLst/>
          </c:spPr>
          <c:invertIfNegative val="0"/>
          <c:cat>
            <c:strRef>
              <c:f>Sheet1!$A$2:$A$8</c:f>
              <c:strCache>
                <c:ptCount val="7"/>
                <c:pt idx="0">
                  <c:v>Tous les travailleurs</c:v>
                </c:pt>
                <c:pt idx="1">
                  <c:v>65-74 ans</c:v>
                </c:pt>
                <c:pt idx="2">
                  <c:v>55-64 ans</c:v>
                </c:pt>
                <c:pt idx="3">
                  <c:v>45-54 ans</c:v>
                </c:pt>
                <c:pt idx="4">
                  <c:v>35-44 ans</c:v>
                </c:pt>
                <c:pt idx="5">
                  <c:v>25-34 ans</c:v>
                </c:pt>
                <c:pt idx="6">
                  <c:v>18-24 ans</c:v>
                </c:pt>
              </c:strCache>
            </c:strRef>
          </c:cat>
          <c:val>
            <c:numRef>
              <c:f>Sheet1!$B$2:$B$8</c:f>
              <c:numCache>
                <c:formatCode>0.0%</c:formatCode>
                <c:ptCount val="7"/>
                <c:pt idx="0">
                  <c:v>3.4000000000000002E-2</c:v>
                </c:pt>
                <c:pt idx="1">
                  <c:v>2.7999999999999997E-2</c:v>
                </c:pt>
                <c:pt idx="2">
                  <c:v>3.2000000000000001E-2</c:v>
                </c:pt>
                <c:pt idx="3">
                  <c:v>3.3000000000000002E-2</c:v>
                </c:pt>
                <c:pt idx="4">
                  <c:v>3.6000000000000004E-2</c:v>
                </c:pt>
                <c:pt idx="5">
                  <c:v>3.7999999999999999E-2</c:v>
                </c:pt>
                <c:pt idx="6">
                  <c:v>2.5000000000000001E-2</c:v>
                </c:pt>
              </c:numCache>
            </c:numRef>
          </c:val>
          <c:extLst>
            <c:ext xmlns:c16="http://schemas.microsoft.com/office/drawing/2014/chart" uri="{C3380CC4-5D6E-409C-BE32-E72D297353CC}">
              <c16:uniqueId val="{00000000-7778-458B-A423-DC5E7AE6FB69}"/>
            </c:ext>
          </c:extLst>
        </c:ser>
        <c:dLbls>
          <c:showLegendKey val="0"/>
          <c:showVal val="0"/>
          <c:showCatName val="0"/>
          <c:showSerName val="0"/>
          <c:showPercent val="0"/>
          <c:showBubbleSize val="0"/>
        </c:dLbls>
        <c:gapWidth val="182"/>
        <c:axId val="1622170784"/>
        <c:axId val="1622173184"/>
      </c:barChart>
      <c:catAx>
        <c:axId val="1622170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1622173184"/>
        <c:crosses val="autoZero"/>
        <c:auto val="1"/>
        <c:lblAlgn val="ctr"/>
        <c:lblOffset val="100"/>
        <c:noMultiLvlLbl val="0"/>
      </c:catAx>
      <c:valAx>
        <c:axId val="16221731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100" b="0" i="0" u="none" strike="noStrike" kern="1200" baseline="0" noProof="0">
                    <a:solidFill>
                      <a:schemeClr val="tx1">
                        <a:lumMod val="65000"/>
                        <a:lumOff val="35000"/>
                      </a:schemeClr>
                    </a:solidFill>
                    <a:latin typeface="+mn-lt"/>
                    <a:ea typeface="+mn-ea"/>
                    <a:cs typeface="+mn-cs"/>
                  </a:defRPr>
                </a:pPr>
                <a:r>
                  <a:rPr lang="en-GB" sz="1100" noProof="0" dirty="0"/>
                  <a:t>% de </a:t>
                </a:r>
                <a:r>
                  <a:rPr lang="en-GB" sz="1100" noProof="0" dirty="0" err="1"/>
                  <a:t>travailleurs</a:t>
                </a:r>
                <a:endParaRPr lang="en-GB" sz="1100" noProof="0" dirty="0"/>
              </a:p>
            </c:rich>
          </c:tx>
          <c:layout>
            <c:manualLayout>
              <c:xMode val="edge"/>
              <c:yMode val="edge"/>
              <c:x val="0.51739863220704085"/>
              <c:y val="0.83535344038792836"/>
            </c:manualLayout>
          </c:layout>
          <c:overlay val="0"/>
          <c:spPr>
            <a:noFill/>
            <a:ln>
              <a:noFill/>
            </a:ln>
            <a:effectLst/>
          </c:spPr>
          <c:txPr>
            <a:bodyPr rot="0" spcFirstLastPara="1" vertOverflow="ellipsis" vert="horz" wrap="square" anchor="ctr" anchorCtr="1"/>
            <a:lstStyle/>
            <a:p>
              <a:pPr>
                <a:defRPr lang="en-GB" sz="1100" b="0" i="0" u="none" strike="noStrike" kern="1200" baseline="0" noProof="0">
                  <a:solidFill>
                    <a:schemeClr val="tx1">
                      <a:lumMod val="65000"/>
                      <a:lumOff val="35000"/>
                    </a:schemeClr>
                  </a:solidFill>
                  <a:latin typeface="+mn-lt"/>
                  <a:ea typeface="+mn-ea"/>
                  <a:cs typeface="+mn-cs"/>
                </a:defRPr>
              </a:pPr>
              <a:endParaRPr lang="en-GB"/>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1622170784"/>
        <c:crosses val="autoZero"/>
        <c:crossBetween val="between"/>
      </c:valAx>
      <c:spPr>
        <a:noFill/>
        <a:ln>
          <a:noFill/>
        </a:ln>
        <a:effectLst/>
      </c:spPr>
    </c:plotArea>
    <c:legend>
      <c:legendPos val="b"/>
      <c:layout>
        <c:manualLayout>
          <c:xMode val="edge"/>
          <c:yMode val="edge"/>
          <c:x val="3.1215803947054064E-2"/>
          <c:y val="0.89166820049497408"/>
          <c:w val="0.88446883482956173"/>
          <c:h val="0.1083317995050258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FF0E99-9529-34AE-E70E-A3A2E3D15C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527F6BA0-BBBE-5BAE-FB84-72A821A08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E5258C-24CA-4BC0-8856-06F6679869A3}" type="datetimeFigureOut">
              <a:rPr lang="en-GB" smtClean="0"/>
              <a:t>28/04/2025</a:t>
            </a:fld>
            <a:endParaRPr lang="en-GB"/>
          </a:p>
        </p:txBody>
      </p:sp>
      <p:sp>
        <p:nvSpPr>
          <p:cNvPr id="4" name="Footer Placeholder 3">
            <a:extLst>
              <a:ext uri="{FF2B5EF4-FFF2-40B4-BE49-F238E27FC236}">
                <a16:creationId xmlns:a16="http://schemas.microsoft.com/office/drawing/2014/main" id="{AE4B27FD-D0C0-5479-72A3-D347911E29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9F8BE40-97F5-8236-0C04-88F7A6AD2A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0F3EB7-7069-43BA-B523-CDFB56E9B5AB}" type="slidenum">
              <a:rPr lang="en-GB" smtClean="0"/>
              <a:t>‹#›</a:t>
            </a:fld>
            <a:endParaRPr lang="en-GB"/>
          </a:p>
        </p:txBody>
      </p:sp>
    </p:spTree>
    <p:extLst>
      <p:ext uri="{BB962C8B-B14F-4D97-AF65-F5344CB8AC3E}">
        <p14:creationId xmlns:p14="http://schemas.microsoft.com/office/powerpoint/2010/main" val="3238033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330BC-6BF5-4AB2-A6B5-3C18A327BCC5}" type="datetimeFigureOut">
              <a:rPr lang="en-GB" smtClean="0"/>
              <a:t>28/04/2025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CECD2-1E80-40A1-ADC0-D8807E847177}" type="slidenum">
              <a:rPr lang="en-GB" smtClean="0"/>
              <a:t>‹#›</a:t>
            </a:fld>
            <a:endParaRPr lang="en-GB" dirty="0"/>
          </a:p>
        </p:txBody>
      </p:sp>
    </p:spTree>
    <p:extLst>
      <p:ext uri="{BB962C8B-B14F-4D97-AF65-F5344CB8AC3E}">
        <p14:creationId xmlns:p14="http://schemas.microsoft.com/office/powerpoint/2010/main" val="13142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a:t>
            </a:fld>
            <a:endParaRPr lang="en-GB"/>
          </a:p>
        </p:txBody>
      </p:sp>
    </p:spTree>
    <p:extLst>
      <p:ext uri="{BB962C8B-B14F-4D97-AF65-F5344CB8AC3E}">
        <p14:creationId xmlns:p14="http://schemas.microsoft.com/office/powerpoint/2010/main" val="2594244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10</a:t>
            </a:fld>
            <a:endParaRPr lang="en-GB"/>
          </a:p>
        </p:txBody>
      </p:sp>
    </p:spTree>
    <p:extLst>
      <p:ext uri="{BB962C8B-B14F-4D97-AF65-F5344CB8AC3E}">
        <p14:creationId xmlns:p14="http://schemas.microsoft.com/office/powerpoint/2010/main" val="292282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11</a:t>
            </a:fld>
            <a:endParaRPr lang="en-GB"/>
          </a:p>
        </p:txBody>
      </p:sp>
    </p:spTree>
    <p:extLst>
      <p:ext uri="{BB962C8B-B14F-4D97-AF65-F5344CB8AC3E}">
        <p14:creationId xmlns:p14="http://schemas.microsoft.com/office/powerpoint/2010/main" val="3639223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12</a:t>
            </a:fld>
            <a:endParaRPr lang="en-GB"/>
          </a:p>
        </p:txBody>
      </p:sp>
    </p:spTree>
    <p:extLst>
      <p:ext uri="{BB962C8B-B14F-4D97-AF65-F5344CB8AC3E}">
        <p14:creationId xmlns:p14="http://schemas.microsoft.com/office/powerpoint/2010/main" val="11407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13</a:t>
            </a:fld>
            <a:endParaRPr lang="en-GB"/>
          </a:p>
        </p:txBody>
      </p:sp>
    </p:spTree>
    <p:extLst>
      <p:ext uri="{BB962C8B-B14F-4D97-AF65-F5344CB8AC3E}">
        <p14:creationId xmlns:p14="http://schemas.microsoft.com/office/powerpoint/2010/main" val="190368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14</a:t>
            </a:fld>
            <a:endParaRPr lang="en-GB"/>
          </a:p>
        </p:txBody>
      </p:sp>
    </p:spTree>
    <p:extLst>
      <p:ext uri="{BB962C8B-B14F-4D97-AF65-F5344CB8AC3E}">
        <p14:creationId xmlns:p14="http://schemas.microsoft.com/office/powerpoint/2010/main" val="2282754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CC50-CB1E-7249-0BD4-37D10CF32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A5AAA-8CB7-6B65-95E5-049E84034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B369-E7FC-4788-A42E-35238E95CC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FC915-AC3D-D8F8-2D33-41A8A694D7E2}"/>
              </a:ext>
            </a:extLst>
          </p:cNvPr>
          <p:cNvSpPr>
            <a:spLocks noGrp="1"/>
          </p:cNvSpPr>
          <p:nvPr>
            <p:ph type="sldNum" sz="quarter" idx="5"/>
          </p:nvPr>
        </p:nvSpPr>
        <p:spPr/>
        <p:txBody>
          <a:bodyPr/>
          <a:lstStyle/>
          <a:p>
            <a:fld id="{9BA93B9D-FD24-4575-A3D4-2492157C7262}" type="slidenum">
              <a:rPr lang="en-GB" smtClean="0"/>
              <a:t>15</a:t>
            </a:fld>
            <a:endParaRPr lang="en-GB"/>
          </a:p>
        </p:txBody>
      </p:sp>
    </p:spTree>
    <p:extLst>
      <p:ext uri="{BB962C8B-B14F-4D97-AF65-F5344CB8AC3E}">
        <p14:creationId xmlns:p14="http://schemas.microsoft.com/office/powerpoint/2010/main" val="17261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D723D-9B68-FB8A-03AA-2CCE08384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4F39-FEA8-BF04-3DDE-8711A1C25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09B-0CC6-A551-EE2A-3BA7D9E0B4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6F13A0-3969-1947-3F98-6C0F5029AB99}"/>
              </a:ext>
            </a:extLst>
          </p:cNvPr>
          <p:cNvSpPr>
            <a:spLocks noGrp="1"/>
          </p:cNvSpPr>
          <p:nvPr>
            <p:ph type="sldNum" sz="quarter" idx="5"/>
          </p:nvPr>
        </p:nvSpPr>
        <p:spPr/>
        <p:txBody>
          <a:bodyPr/>
          <a:lstStyle/>
          <a:p>
            <a:fld id="{9BA93B9D-FD24-4575-A3D4-2492157C7262}" type="slidenum">
              <a:rPr lang="en-GB" smtClean="0"/>
              <a:t>16</a:t>
            </a:fld>
            <a:endParaRPr lang="en-GB"/>
          </a:p>
        </p:txBody>
      </p:sp>
    </p:spTree>
    <p:extLst>
      <p:ext uri="{BB962C8B-B14F-4D97-AF65-F5344CB8AC3E}">
        <p14:creationId xmlns:p14="http://schemas.microsoft.com/office/powerpoint/2010/main" val="27384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i="0"/>
              <a:t>Note de lecture</a:t>
            </a:r>
            <a:r>
              <a:rPr lang="fr-FR" sz="1200" b="0" i="0"/>
              <a:t>: 63 % des travailleurs exposés au rayonnement UV solaire travaillaient à l’extérieur pendant la journée en plein air. </a:t>
            </a:r>
            <a:r>
              <a:rPr lang="fr-FR" sz="1200"/>
              <a:t>Selon les estimations, 16,5 % d’entre eux étaient exposés à un faible niveau.</a:t>
            </a:r>
            <a:br>
              <a:rPr lang="fr-FR" sz="1200"/>
            </a:br>
            <a:r>
              <a:rPr lang="fr-FR" sz="1200" i="0">
                <a:latin typeface="Palatino"/>
              </a:rPr>
              <a:t>Les niveaux d’exposition (faible, moyen et élevé) s’additionnent pour atteindre 100 % (le total des travailleurs exposés à tout niveau)</a:t>
            </a:r>
          </a:p>
          <a:p>
            <a:pPr indent="0" algn="l" defTabSz="342900">
              <a:buNone/>
            </a:pP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17</a:t>
            </a:fld>
            <a:endParaRPr lang="es-ES"/>
          </a:p>
        </p:txBody>
      </p:sp>
    </p:spTree>
    <p:extLst>
      <p:ext uri="{BB962C8B-B14F-4D97-AF65-F5344CB8AC3E}">
        <p14:creationId xmlns:p14="http://schemas.microsoft.com/office/powerpoint/2010/main" val="2264209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a:latin typeface="Arial" panose="020B0604020202020204" pitchFamily="34" charset="0"/>
                <a:ea typeface="Arial"/>
                <a:cs typeface="Times New Roman" panose="02020603050405020304" pitchFamily="18" charset="0"/>
              </a:rPr>
              <a:t>Note de lecture</a:t>
            </a:r>
            <a:r>
              <a:rPr lang="fr-FR" sz="1200">
                <a:latin typeface="Arial" panose="020B0604020202020204" pitchFamily="34" charset="0"/>
                <a:ea typeface="Arial"/>
                <a:cs typeface="Times New Roman" panose="02020603050405020304" pitchFamily="18" charset="0"/>
              </a:rPr>
              <a:t>: </a:t>
            </a:r>
            <a:r>
              <a:rPr lang="fr-FR" sz="1200" b="0" i="0"/>
              <a:t>21,6 % des travailleurs exposés au rayonnement UV solaire et travaillant à l’extérieur pendant la journée en plein air ont déclaré porter des lunettes de soleil.</a:t>
            </a:r>
          </a:p>
          <a:p>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18</a:t>
            </a:fld>
            <a:endParaRPr lang="es-ES"/>
          </a:p>
        </p:txBody>
      </p:sp>
    </p:spTree>
    <p:extLst>
      <p:ext uri="{BB962C8B-B14F-4D97-AF65-F5344CB8AC3E}">
        <p14:creationId xmlns:p14="http://schemas.microsoft.com/office/powerpoint/2010/main" val="25927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u="none"/>
              <a:t>Note de lecture</a:t>
            </a:r>
            <a:r>
              <a:rPr lang="fr-FR" b="0" u="none"/>
              <a:t>: </a:t>
            </a:r>
            <a:r>
              <a:rPr lang="fr-FR" b="0"/>
              <a:t>26,5 % des travailleurs exposés à la SCA conduisaient sur un chantier de construction, dans une mine ou une carrière au cours de la dernière semaine de travail.</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a:latin typeface="Palatino"/>
              </a:rPr>
              <a:t>Les niveaux d’exposition (faible, moyen et élevé) s’additionnent pour atteindre 100 % (le total des travailleurs exposés à tout niveau)</a:t>
            </a:r>
          </a:p>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19</a:t>
            </a:fld>
            <a:endParaRPr lang="en-GB"/>
          </a:p>
        </p:txBody>
      </p:sp>
    </p:spTree>
    <p:extLst>
      <p:ext uri="{BB962C8B-B14F-4D97-AF65-F5344CB8AC3E}">
        <p14:creationId xmlns:p14="http://schemas.microsoft.com/office/powerpoint/2010/main" val="135850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p:spPr>
      </p:sp>
      <p:sp>
        <p:nvSpPr>
          <p:cNvPr id="4" name="Slide Number Placeholder 3"/>
          <p:cNvSpPr>
            <a:spLocks noGrp="1"/>
          </p:cNvSpPr>
          <p:nvPr>
            <p:ph type="sldNum" sz="quarter" idx="10"/>
          </p:nvPr>
        </p:nvSpPr>
        <p:spPr/>
        <p:txBody>
          <a:bodyPr/>
          <a:lstStyle/>
          <a:p>
            <a:pPr defTabSz="990752">
              <a:defRPr/>
            </a:pPr>
            <a:fld id="{64F7231C-D952-4C2A-962F-DE7F3C4C6440}" type="slidenum">
              <a:rPr lang="en-GB">
                <a:solidFill>
                  <a:prstClr val="black"/>
                </a:solidFill>
                <a:latin typeface="Calibri"/>
              </a:rPr>
              <a:pPr defTabSz="990752">
                <a:defRPr/>
              </a:pPr>
              <a:t>2</a:t>
            </a:fld>
            <a:endParaRPr lang="en-GB">
              <a:solidFill>
                <a:prstClr val="black"/>
              </a:solidFill>
              <a:latin typeface="Calibri"/>
            </a:endParaRPr>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106933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a:latin typeface="Arial" panose="020B0604020202020204" pitchFamily="34" charset="0"/>
                <a:ea typeface="Arial"/>
                <a:cs typeface="Times New Roman" panose="02020603050405020304" pitchFamily="18" charset="0"/>
              </a:rPr>
              <a:t>Note de lecture</a:t>
            </a:r>
            <a:r>
              <a:rPr lang="fr-FR" sz="1200">
                <a:latin typeface="Arial" panose="020B0604020202020204" pitchFamily="34" charset="0"/>
                <a:ea typeface="Arial"/>
                <a:cs typeface="Times New Roman" panose="02020603050405020304" pitchFamily="18" charset="0"/>
              </a:rPr>
              <a:t>: </a:t>
            </a:r>
            <a:r>
              <a:rPr lang="fr-FR" sz="1200" b="0" i="0"/>
              <a:t>30 % des travailleurs exposés à la SCA et travaillant avec de la poussière sur leur site de travail ont déclaré avoir recours à un système de pulvérisation d’eau ou de suppression d’eau pour réduire la quantité de poussière.</a:t>
            </a:r>
          </a:p>
        </p:txBody>
      </p:sp>
      <p:sp>
        <p:nvSpPr>
          <p:cNvPr id="4" name="Slide Number Placeholder 3"/>
          <p:cNvSpPr>
            <a:spLocks noGrp="1"/>
          </p:cNvSpPr>
          <p:nvPr>
            <p:ph type="sldNum" sz="quarter" idx="5"/>
          </p:nvPr>
        </p:nvSpPr>
        <p:spPr/>
        <p:txBody>
          <a:bodyPr/>
          <a:lstStyle/>
          <a:p>
            <a:fld id="{494CECD2-1E80-40A1-ADC0-D8807E847177}" type="slidenum">
              <a:rPr lang="en-GB" smtClean="0"/>
              <a:t>20</a:t>
            </a:fld>
            <a:endParaRPr lang="en-GB"/>
          </a:p>
        </p:txBody>
      </p:sp>
    </p:spTree>
    <p:extLst>
      <p:ext uri="{BB962C8B-B14F-4D97-AF65-F5344CB8AC3E}">
        <p14:creationId xmlns:p14="http://schemas.microsoft.com/office/powerpoint/2010/main" val="288087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Informations sur la qualité à des fins de prévention et d’élaboration de politiques</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A51E04-9E3B-4D00-9BAB-06FFA5CA890F}" type="slidenum">
              <a:rPr lang="en-GB" smtClean="0"/>
              <a:t>21</a:t>
            </a:fld>
            <a:endParaRPr lang="en-GB"/>
          </a:p>
        </p:txBody>
      </p:sp>
    </p:spTree>
    <p:extLst>
      <p:ext uri="{BB962C8B-B14F-4D97-AF65-F5344CB8AC3E}">
        <p14:creationId xmlns:p14="http://schemas.microsoft.com/office/powerpoint/2010/main" val="210381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22</a:t>
            </a:fld>
            <a:endParaRPr lang="en-GB"/>
          </a:p>
        </p:txBody>
      </p:sp>
    </p:spTree>
    <p:extLst>
      <p:ext uri="{BB962C8B-B14F-4D97-AF65-F5344CB8AC3E}">
        <p14:creationId xmlns:p14="http://schemas.microsoft.com/office/powerpoint/2010/main" val="399028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8788"/>
            <a:ext cx="5486400" cy="3086100"/>
          </a:xfrm>
          <a:prstGeom prst="rect">
            <a:avLst/>
          </a:prstGeom>
        </p:spPr>
      </p:sp>
      <p:sp>
        <p:nvSpPr>
          <p:cNvPr id="3" name="Notes Placeholder 2"/>
          <p:cNvSpPr>
            <a:spLocks noGrp="1"/>
          </p:cNvSpPr>
          <p:nvPr>
            <p:ph type="body" idx="1"/>
          </p:nvPr>
        </p:nvSpPr>
        <p:spPr>
          <a:xfrm>
            <a:off x="695942" y="3635895"/>
            <a:ext cx="5486400" cy="5049317"/>
          </a:xfrm>
          <a:prstGeom prst="rect">
            <a:avLst/>
          </a:prstGeom>
        </p:spPr>
        <p:txBody>
          <a:bodyPr/>
          <a:lstStyle/>
          <a:p>
            <a:endParaRPr lang="en-GB" sz="140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90D5FE7-D373-49E6-B29F-598C20B33914}" type="slidenum">
              <a:rPr lang="en-GB" smtClean="0"/>
              <a:t>3</a:t>
            </a:fld>
            <a:endParaRPr lang="en-GB"/>
          </a:p>
        </p:txBody>
      </p:sp>
    </p:spTree>
    <p:extLst>
      <p:ext uri="{BB962C8B-B14F-4D97-AF65-F5344CB8AC3E}">
        <p14:creationId xmlns:p14="http://schemas.microsoft.com/office/powerpoint/2010/main" val="407928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AE1D2-BEB2-4301-80E3-8058310F4D6C}" type="slidenum">
              <a:rPr lang="en-GB" smtClean="0"/>
              <a:t>4</a:t>
            </a:fld>
            <a:endParaRPr lang="en-GB"/>
          </a:p>
        </p:txBody>
      </p:sp>
    </p:spTree>
    <p:extLst>
      <p:ext uri="{BB962C8B-B14F-4D97-AF65-F5344CB8AC3E}">
        <p14:creationId xmlns:p14="http://schemas.microsoft.com/office/powerpoint/2010/main" val="344649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BE60F4-0B1D-421F-8CFE-3320270A065A}" type="slidenum">
              <a:rPr lang="en-GB" smtClean="0"/>
              <a:t>5</a:t>
            </a:fld>
            <a:endParaRPr lang="en-GB"/>
          </a:p>
        </p:txBody>
      </p:sp>
    </p:spTree>
    <p:extLst>
      <p:ext uri="{BB962C8B-B14F-4D97-AF65-F5344CB8AC3E}">
        <p14:creationId xmlns:p14="http://schemas.microsoft.com/office/powerpoint/2010/main" val="227599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10B4BADD-D45B-4B1F-AA9D-F09271BC114D}" type="slidenum">
              <a:rPr lang="en-GB" smtClean="0"/>
              <a:t>6</a:t>
            </a:fld>
            <a:endParaRPr lang="en-GB"/>
          </a:p>
        </p:txBody>
      </p:sp>
    </p:spTree>
    <p:extLst>
      <p:ext uri="{BB962C8B-B14F-4D97-AF65-F5344CB8AC3E}">
        <p14:creationId xmlns:p14="http://schemas.microsoft.com/office/powerpoint/2010/main" val="216298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7</a:t>
            </a:fld>
            <a:endParaRPr lang="en-GB"/>
          </a:p>
        </p:txBody>
      </p:sp>
    </p:spTree>
    <p:extLst>
      <p:ext uri="{BB962C8B-B14F-4D97-AF65-F5344CB8AC3E}">
        <p14:creationId xmlns:p14="http://schemas.microsoft.com/office/powerpoint/2010/main" val="142999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8</a:t>
            </a:fld>
            <a:endParaRPr lang="en-GB"/>
          </a:p>
        </p:txBody>
      </p:sp>
    </p:spTree>
    <p:extLst>
      <p:ext uri="{BB962C8B-B14F-4D97-AF65-F5344CB8AC3E}">
        <p14:creationId xmlns:p14="http://schemas.microsoft.com/office/powerpoint/2010/main" val="15422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9</a:t>
            </a:fld>
            <a:endParaRPr lang="en-GB"/>
          </a:p>
        </p:txBody>
      </p:sp>
    </p:spTree>
    <p:extLst>
      <p:ext uri="{BB962C8B-B14F-4D97-AF65-F5344CB8AC3E}">
        <p14:creationId xmlns:p14="http://schemas.microsoft.com/office/powerpoint/2010/main" val="9042932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fr-F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fr-FR">
                <a:solidFill>
                  <a:schemeClr val="tx2"/>
                </a:solidFill>
                <a:ea typeface=""/>
                <a:cs typeface="Trebuchet MS"/>
              </a:rPr>
              <a:t>Agence européenne pour la sécurité et la santé au travail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fr-FR" sz="2400" b="1">
                <a:solidFill>
                  <a:schemeClr val="tx2"/>
                </a:solidFill>
                <a:ea typeface=""/>
              </a:rPr>
              <a:t>MERCI!</a:t>
            </a:r>
          </a:p>
        </p:txBody>
      </p:sp>
    </p:spTree>
    <p:extLst>
      <p:ext uri="{BB962C8B-B14F-4D97-AF65-F5344CB8AC3E}">
        <p14:creationId xmlns:p14="http://schemas.microsoft.com/office/powerpoint/2010/main" val="33906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fontScale="32500" lnSpcReduction="2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Auteur:</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Gestion de projet:                                     (EU-OSHA)</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Ni l’Agence européenne pour la sécurité et la santé au travail, ni aucune autre personne agissant pour le compte de celle-ci n’est responsable de l’utilisation qui pourrait être faite des informations suivantes.</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 Agence européenne pour la sécurité et la santé au travail, </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Reproduction autorisée, moyennant mention de la source.</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fr-FR" sz="4500" b="1" i="0" u="none" strike="noStrike" cap="none" normalizeH="0" baseline="0" noProof="0">
                <a:ln>
                  <a:noFill/>
                </a:ln>
                <a:solidFill>
                  <a:srgbClr val="003399"/>
                </a:solidFill>
                <a:effectLst/>
                <a:uLnTx/>
                <a:uFillTx/>
                <a:latin typeface="Arial"/>
                <a:ea typeface="Arial"/>
                <a:cs typeface="+mn-cs"/>
              </a:rPr>
              <a:t>Toute utilisation ou reproduction de photographies ou d’autres éléments qui n’appartiennent pas à l’Agence européenne pour la sécurité et la santé au travail doit faire l’objet d’une demande d’autorisation directement adressée aux titulaires des droits d’auteur.</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60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Tree>
    <p:extLst>
      <p:ext uri="{BB962C8B-B14F-4D97-AF65-F5344CB8AC3E}">
        <p14:creationId xmlns:p14="http://schemas.microsoft.com/office/powerpoint/2010/main" val="2556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5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94877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2785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5273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3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6942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799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16.pn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21" r:link="rId22">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23"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38" r:id="rId4"/>
    <p:sldLayoutId id="2147483826" r:id="rId5"/>
    <p:sldLayoutId id="2147483827" r:id="rId6"/>
    <p:sldLayoutId id="2147483828" r:id="rId7"/>
    <p:sldLayoutId id="2147483829" r:id="rId8"/>
    <p:sldLayoutId id="2147483830" r:id="rId9"/>
    <p:sldLayoutId id="2147483832" r:id="rId10"/>
    <p:sldLayoutId id="2147483833"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5" r:link="rId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Arial"/>
                <a:cs typeface="ＭＳ Ｐゴシック" charset="-128"/>
              </a:rPr>
              <a:t>https://osha.europa.eu</a:t>
            </a:r>
          </a:p>
        </p:txBody>
      </p:sp>
      <p:pic>
        <p:nvPicPr>
          <p:cNvPr id="9" name="Picture 8">
            <a:extLst>
              <a:ext uri="{FF2B5EF4-FFF2-40B4-BE49-F238E27FC236}">
                <a16:creationId xmlns:a16="http://schemas.microsoft.com/office/drawing/2014/main" id="{26C94188-D126-4DD0-8BE7-00900E328C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25" r:id="rId1"/>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60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60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600"/>
        </a:spcBef>
        <a:spcAft>
          <a:spcPts val="0"/>
        </a:spcAft>
        <a:buClrTx/>
        <a:buFont typeface="Arial" pitchFamily="34" charset="0"/>
        <a:buChar char="•"/>
        <a:defRPr sz="1400" kern="1200" baseline="0">
          <a:solidFill>
            <a:schemeClr val="tx1"/>
          </a:solidFill>
          <a:latin typeface="+mn-lt"/>
          <a:ea typeface="+mn-ea"/>
          <a:cs typeface="+mn-cs"/>
        </a:defRPr>
      </a:lvl4pPr>
      <a:lvl5pPr marL="729000" indent="-135000" algn="l" defTabSz="342900" rtl="0" eaLnBrk="1" latinLnBrk="0" hangingPunct="1">
        <a:spcBef>
          <a:spcPts val="600"/>
        </a:spcBef>
        <a:spcAft>
          <a:spcPts val="0"/>
        </a:spcAft>
        <a:buClrTx/>
        <a:buFont typeface="Arial" pitchFamily="34" charset="0"/>
        <a:buChar char="−"/>
        <a:defRPr sz="1200"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1" r:id="rId1"/>
    <p:sldLayoutId id="2147483840"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www.occideas.org/" TargetMode="External"/><Relationship Id="rId7" Type="http://schemas.openxmlformats.org/officeDocument/2006/relationships/hyperlink" Target="https://osha.europa.eu/en/facts-and-figures/workers-exposure-survey-cancer-risk-factors-europe"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4E0108-5147-F016-775A-6DF81B4BE6BD}"/>
              </a:ext>
            </a:extLst>
          </p:cNvPr>
          <p:cNvSpPr>
            <a:spLocks noGrp="1"/>
          </p:cNvSpPr>
          <p:nvPr>
            <p:ph type="title"/>
          </p:nvPr>
        </p:nvSpPr>
        <p:spPr>
          <a:xfrm>
            <a:off x="450000" y="2673000"/>
            <a:ext cx="8082440" cy="369332"/>
          </a:xfrm>
        </p:spPr>
        <p:txBody>
          <a:bodyPr>
            <a:spAutoFit/>
          </a:bodyPr>
          <a:lstStyle/>
          <a:p>
            <a:pPr algn="ctr"/>
            <a:r>
              <a:rPr lang="fr-FR" dirty="0"/>
              <a:t>Enquête sur l’exposition des travailleurs (WES) aux facteurs de risque de cancer</a:t>
            </a:r>
          </a:p>
        </p:txBody>
      </p:sp>
      <p:sp>
        <p:nvSpPr>
          <p:cNvPr id="4" name="Title 7">
            <a:extLst>
              <a:ext uri="{FF2B5EF4-FFF2-40B4-BE49-F238E27FC236}">
                <a16:creationId xmlns:a16="http://schemas.microsoft.com/office/drawing/2014/main" id="{36146E34-B712-4AD1-BB73-4E2303749CEB}"/>
              </a:ext>
            </a:extLst>
          </p:cNvPr>
          <p:cNvSpPr txBox="1">
            <a:spLocks/>
          </p:cNvSpPr>
          <p:nvPr/>
        </p:nvSpPr>
        <p:spPr>
          <a:xfrm>
            <a:off x="530780" y="3415706"/>
            <a:ext cx="8082440" cy="307777"/>
          </a:xfrm>
          <a:prstGeom prst="rect">
            <a:avLst/>
          </a:prstGeom>
        </p:spPr>
        <p:txBody>
          <a:bodyPr vert="horz" lIns="0" tIns="0" rIns="0" bIns="0" rtlCol="0" anchor="t" anchorCtr="0">
            <a:spAutoFit/>
          </a:bodyPr>
          <a:lstStyle>
            <a:lvl1pPr algn="l" defTabSz="342900" rtl="0" eaLnBrk="1" latinLnBrk="0" hangingPunct="1">
              <a:spcBef>
                <a:spcPct val="0"/>
              </a:spcBef>
              <a:buNone/>
              <a:defRPr sz="2400" b="1" i="0" kern="1200" cap="none"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000" dirty="0"/>
              <a:t>Résumé et principales conclusions</a:t>
            </a:r>
          </a:p>
        </p:txBody>
      </p:sp>
      <p:sp>
        <p:nvSpPr>
          <p:cNvPr id="9" name="Subtitle 8">
            <a:extLst>
              <a:ext uri="{FF2B5EF4-FFF2-40B4-BE49-F238E27FC236}">
                <a16:creationId xmlns:a16="http://schemas.microsoft.com/office/drawing/2014/main" id="{DB7FAFD7-C99F-4176-5AEB-01EC5975EB79}"/>
              </a:ext>
            </a:extLst>
          </p:cNvPr>
          <p:cNvSpPr>
            <a:spLocks noGrp="1"/>
          </p:cNvSpPr>
          <p:nvPr>
            <p:ph type="subTitle" idx="10"/>
          </p:nvPr>
        </p:nvSpPr>
        <p:spPr>
          <a:xfrm>
            <a:off x="450000" y="3469500"/>
            <a:ext cx="7646400" cy="479618"/>
          </a:xfrm>
        </p:spPr>
        <p:txBody>
          <a:bodyPr>
            <a:spAutoFit/>
          </a:bodyPr>
          <a:lstStyle/>
          <a:p>
            <a:pPr algn="r"/>
            <a:endParaRPr lang="en-GB" dirty="0"/>
          </a:p>
          <a:p>
            <a:pPr algn="r"/>
            <a:r>
              <a:rPr lang="fr-FR"/>
              <a:t>Novembre 2024</a:t>
            </a:r>
          </a:p>
        </p:txBody>
      </p:sp>
    </p:spTree>
    <p:extLst>
      <p:ext uri="{BB962C8B-B14F-4D97-AF65-F5344CB8AC3E}">
        <p14:creationId xmlns:p14="http://schemas.microsoft.com/office/powerpoint/2010/main" val="178788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0423-1AD9-DB0E-C67E-524F285C4AD5}"/>
              </a:ext>
            </a:extLst>
          </p:cNvPr>
          <p:cNvSpPr>
            <a:spLocks noGrp="1"/>
          </p:cNvSpPr>
          <p:nvPr>
            <p:ph type="title"/>
          </p:nvPr>
        </p:nvSpPr>
        <p:spPr>
          <a:xfrm>
            <a:off x="450001" y="87768"/>
            <a:ext cx="7559873" cy="461665"/>
          </a:xfrm>
        </p:spPr>
        <p:txBody>
          <a:bodyPr>
            <a:spAutoFit/>
          </a:bodyPr>
          <a:lstStyle/>
          <a:p>
            <a:r>
              <a:rPr lang="fr-FR" dirty="0"/>
              <a:t>Proportion de travailleurs exposés par sexe</a:t>
            </a:r>
          </a:p>
        </p:txBody>
      </p:sp>
      <p:sp>
        <p:nvSpPr>
          <p:cNvPr id="6" name="TextBox 5">
            <a:extLst>
              <a:ext uri="{FF2B5EF4-FFF2-40B4-BE49-F238E27FC236}">
                <a16:creationId xmlns:a16="http://schemas.microsoft.com/office/drawing/2014/main" id="{C7BFCE29-B828-0346-6D3C-038D6CB39F8A}"/>
              </a:ext>
            </a:extLst>
          </p:cNvPr>
          <p:cNvSpPr txBox="1"/>
          <p:nvPr/>
        </p:nvSpPr>
        <p:spPr>
          <a:xfrm>
            <a:off x="450001" y="750776"/>
            <a:ext cx="8012210" cy="353943"/>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700" dirty="0">
                <a:solidFill>
                  <a:schemeClr val="tx2"/>
                </a:solidFill>
                <a:effectLst/>
                <a:ea typeface=""/>
                <a:cs typeface="Times New Roman" panose="02020603050405020304" pitchFamily="18" charset="0"/>
              </a:rPr>
              <a:t>Les 10 facteurs de risque de cancer les plus courants </a:t>
            </a:r>
            <a:r>
              <a:rPr lang="fr-FR" sz="1700">
                <a:solidFill>
                  <a:schemeClr val="tx2"/>
                </a:solidFill>
                <a:effectLst/>
                <a:ea typeface=""/>
                <a:cs typeface="Times New Roman" panose="02020603050405020304" pitchFamily="18" charset="0"/>
              </a:rPr>
              <a:t>à tout niveau:</a:t>
            </a:r>
            <a:endParaRPr lang="fr-FR" sz="1700" dirty="0">
              <a:solidFill>
                <a:schemeClr val="tx2"/>
              </a:solidFill>
              <a:effectLst/>
              <a:ea typeface=""/>
              <a:cs typeface="Times New Roman" panose="02020603050405020304" pitchFamily="18" charset="0"/>
            </a:endParaRPr>
          </a:p>
        </p:txBody>
      </p:sp>
      <p:graphicFrame>
        <p:nvGraphicFramePr>
          <p:cNvPr id="5" name="Content Placeholder 4" descr="Tableau présentant les expositions au cours de la dernière semaine de travail pour les travailleurs hommes et femmes.&#10;56,5 % des hommes et 36,3 % des femmes ont été exposés à au moins un facteur de risque de cancer (sur 24).&#10;26,4 % des hommes et 13,8 % des femmes ont été exposés aux rayonnements UV solaires.&#10;26,1 % des hommes et 12,3 % des femmes ont été exposés aux émissions de gaz d’échappement de moteurs diesel.&#10;15,8 % des hommes et 9 % de femmes ont été exposés au benzène.&#10;">
            <a:extLst>
              <a:ext uri="{FF2B5EF4-FFF2-40B4-BE49-F238E27FC236}">
                <a16:creationId xmlns:a16="http://schemas.microsoft.com/office/drawing/2014/main" id="{96EEBB7D-5623-C9D3-5217-49FC93BAD128}"/>
              </a:ext>
            </a:extLst>
          </p:cNvPr>
          <p:cNvGraphicFramePr>
            <a:graphicFrameLocks/>
          </p:cNvGraphicFramePr>
          <p:nvPr>
            <p:extLst>
              <p:ext uri="{D42A27DB-BD31-4B8C-83A1-F6EECF244321}">
                <p14:modId xmlns:p14="http://schemas.microsoft.com/office/powerpoint/2010/main" val="1733734666"/>
              </p:ext>
            </p:extLst>
          </p:nvPr>
        </p:nvGraphicFramePr>
        <p:xfrm>
          <a:off x="171624" y="1087819"/>
          <a:ext cx="8800752" cy="3518550"/>
        </p:xfrm>
        <a:graphic>
          <a:graphicData uri="http://schemas.openxmlformats.org/drawingml/2006/table">
            <a:tbl>
              <a:tblPr firstRow="1" bandRow="1">
                <a:tableStyleId>{21E4AEA4-8DFA-4A89-87EB-49C32662AFE0}</a:tableStyleId>
              </a:tblPr>
              <a:tblGrid>
                <a:gridCol w="224678">
                  <a:extLst>
                    <a:ext uri="{9D8B030D-6E8A-4147-A177-3AD203B41FA5}">
                      <a16:colId xmlns:a16="http://schemas.microsoft.com/office/drawing/2014/main" val="2994469410"/>
                    </a:ext>
                  </a:extLst>
                </a:gridCol>
                <a:gridCol w="3789761">
                  <a:extLst>
                    <a:ext uri="{9D8B030D-6E8A-4147-A177-3AD203B41FA5}">
                      <a16:colId xmlns:a16="http://schemas.microsoft.com/office/drawing/2014/main" val="3132373635"/>
                    </a:ext>
                  </a:extLst>
                </a:gridCol>
                <a:gridCol w="514350">
                  <a:extLst>
                    <a:ext uri="{9D8B030D-6E8A-4147-A177-3AD203B41FA5}">
                      <a16:colId xmlns:a16="http://schemas.microsoft.com/office/drawing/2014/main" val="1129146106"/>
                    </a:ext>
                  </a:extLst>
                </a:gridCol>
                <a:gridCol w="3803519">
                  <a:extLst>
                    <a:ext uri="{9D8B030D-6E8A-4147-A177-3AD203B41FA5}">
                      <a16:colId xmlns:a16="http://schemas.microsoft.com/office/drawing/2014/main" val="4223741049"/>
                    </a:ext>
                  </a:extLst>
                </a:gridCol>
                <a:gridCol w="468444">
                  <a:extLst>
                    <a:ext uri="{9D8B030D-6E8A-4147-A177-3AD203B41FA5}">
                      <a16:colId xmlns:a16="http://schemas.microsoft.com/office/drawing/2014/main" val="3342418931"/>
                    </a:ext>
                  </a:extLst>
                </a:gridCol>
              </a:tblGrid>
              <a:tr h="260158">
                <a:tc>
                  <a:txBody>
                    <a:bodyPr/>
                    <a:lstStyle/>
                    <a:p>
                      <a:pPr algn="l" fontAlgn="b"/>
                      <a:r>
                        <a:rPr lang="fr-FR" sz="1200" b="1" u="none" strike="noStrike">
                          <a:solidFill>
                            <a:srgbClr val="000000"/>
                          </a:solidFill>
                          <a:effectLst/>
                        </a:rPr>
                        <a:t> </a:t>
                      </a:r>
                    </a:p>
                  </a:txBody>
                  <a:tcPr marL="8751" marR="8751" marT="8751" marB="0" anchor="b"/>
                </a:tc>
                <a:tc>
                  <a:txBody>
                    <a:bodyPr/>
                    <a:lstStyle/>
                    <a:p>
                      <a:pPr algn="ctr" fontAlgn="b"/>
                      <a:r>
                        <a:rPr lang="fr-FR" sz="1200" b="1" u="none" strike="noStrike" dirty="0">
                          <a:solidFill>
                            <a:srgbClr val="000000"/>
                          </a:solidFill>
                          <a:effectLst/>
                        </a:rPr>
                        <a:t>Homme</a:t>
                      </a:r>
                    </a:p>
                  </a:txBody>
                  <a:tcPr marL="8751" marR="8751" marT="8751" marB="0" anchor="ctr"/>
                </a:tc>
                <a:tc>
                  <a:txBody>
                    <a:bodyPr/>
                    <a:lstStyle/>
                    <a:p>
                      <a:endParaRPr lang="en-GB" dirty="0"/>
                    </a:p>
                  </a:txBody>
                  <a:tcPr marL="8751" marR="8751" marT="8751" marB="0" anchor="ctr"/>
                </a:tc>
                <a:tc>
                  <a:txBody>
                    <a:bodyPr/>
                    <a:lstStyle/>
                    <a:p>
                      <a:pPr algn="ctr" fontAlgn="b"/>
                      <a:r>
                        <a:rPr lang="fr-FR" sz="1200" b="1" u="none" strike="noStrike">
                          <a:solidFill>
                            <a:srgbClr val="000000"/>
                          </a:solidFill>
                          <a:effectLst/>
                        </a:rPr>
                        <a:t>Femme</a:t>
                      </a:r>
                    </a:p>
                  </a:txBody>
                  <a:tcPr marL="8751" marR="8751" marT="8751" marB="0" anchor="ctr"/>
                </a:tc>
                <a:tc>
                  <a:txBody>
                    <a:bodyPr/>
                    <a:lstStyle/>
                    <a:p>
                      <a:endParaRPr lang="en-GB" dirty="0"/>
                    </a:p>
                  </a:txBody>
                  <a:tcPr marL="8751" marR="8751" marT="8751" marB="0" anchor="ctr"/>
                </a:tc>
                <a:extLst>
                  <a:ext uri="{0D108BD9-81ED-4DB2-BD59-A6C34878D82A}">
                    <a16:rowId xmlns:a16="http://schemas.microsoft.com/office/drawing/2014/main" val="1734128787"/>
                  </a:ext>
                </a:extLst>
              </a:tr>
              <a:tr h="279770">
                <a:tc>
                  <a:txBody>
                    <a:bodyPr/>
                    <a:lstStyle/>
                    <a:p>
                      <a:pPr algn="l" fontAlgn="b"/>
                      <a:r>
                        <a:rPr lang="fr-FR" sz="1200" b="0" u="none" strike="noStrike">
                          <a:solidFill>
                            <a:srgbClr val="000000"/>
                          </a:solidFill>
                          <a:effectLst/>
                        </a:rPr>
                        <a:t> </a:t>
                      </a:r>
                    </a:p>
                  </a:txBody>
                  <a:tcPr marL="8751" marR="8751" marT="8751" marB="0" anchor="ctr"/>
                </a:tc>
                <a:tc>
                  <a:txBody>
                    <a:bodyPr/>
                    <a:lstStyle/>
                    <a:p>
                      <a:pPr algn="l" fontAlgn="b"/>
                      <a:r>
                        <a:rPr lang="fr-FR" sz="1050" b="1" u="none" strike="noStrike" dirty="0">
                          <a:solidFill>
                            <a:srgbClr val="000000"/>
                          </a:solidFill>
                          <a:effectLst/>
                        </a:rPr>
                        <a:t>Exposition à au moins un facteur de risque de cancer </a:t>
                      </a:r>
                      <a:br>
                        <a:rPr lang="fr-FR" sz="1050" b="1" u="none" strike="noStrike" dirty="0">
                          <a:solidFill>
                            <a:srgbClr val="000000"/>
                          </a:solidFill>
                          <a:effectLst/>
                        </a:rPr>
                      </a:br>
                      <a:r>
                        <a:rPr lang="fr-FR" sz="1050" b="1" u="none" strike="noStrike" dirty="0">
                          <a:solidFill>
                            <a:srgbClr val="000000"/>
                          </a:solidFill>
                          <a:effectLst/>
                        </a:rPr>
                        <a:t>(sur 24)</a:t>
                      </a:r>
                    </a:p>
                  </a:txBody>
                  <a:tcPr marL="36000" marR="8751" marT="8751" marB="0" anchor="ctr"/>
                </a:tc>
                <a:tc>
                  <a:txBody>
                    <a:bodyPr/>
                    <a:lstStyle/>
                    <a:p>
                      <a:pPr algn="ctr" fontAlgn="b"/>
                      <a:r>
                        <a:rPr lang="fr-FR" sz="1100" b="1" u="none" strike="noStrike">
                          <a:solidFill>
                            <a:srgbClr val="000000"/>
                          </a:solidFill>
                          <a:effectLst/>
                        </a:rPr>
                        <a:t>56,5 %</a:t>
                      </a:r>
                    </a:p>
                  </a:txBody>
                  <a:tcPr marL="8751" marR="8751" marT="8751" marB="0" anchor="ctr"/>
                </a:tc>
                <a:tc>
                  <a:txBody>
                    <a:bodyPr/>
                    <a:lstStyle/>
                    <a:p>
                      <a:pPr algn="l" fontAlgn="b"/>
                      <a:r>
                        <a:rPr lang="fr-FR" sz="1050" b="1" u="none" strike="noStrike" dirty="0">
                          <a:solidFill>
                            <a:srgbClr val="000000"/>
                          </a:solidFill>
                          <a:effectLst/>
                        </a:rPr>
                        <a:t>Exposition à au moins un facteur de risque de cancer </a:t>
                      </a:r>
                      <a:br>
                        <a:rPr lang="fr-FR" sz="1050" b="1" u="none" strike="noStrike" dirty="0">
                          <a:solidFill>
                            <a:srgbClr val="000000"/>
                          </a:solidFill>
                          <a:effectLst/>
                        </a:rPr>
                      </a:br>
                      <a:r>
                        <a:rPr lang="fr-FR" sz="1050" b="1" u="none" strike="noStrike" dirty="0">
                          <a:solidFill>
                            <a:srgbClr val="000000"/>
                          </a:solidFill>
                          <a:effectLst/>
                        </a:rPr>
                        <a:t>(sur 24)</a:t>
                      </a:r>
                    </a:p>
                  </a:txBody>
                  <a:tcPr marL="36000" marR="8751" marT="8751" marB="0" anchor="ctr"/>
                </a:tc>
                <a:tc>
                  <a:txBody>
                    <a:bodyPr/>
                    <a:lstStyle/>
                    <a:p>
                      <a:pPr algn="ctr" fontAlgn="b"/>
                      <a:r>
                        <a:rPr lang="fr-FR" sz="1100" b="1" u="none" strike="noStrike" dirty="0">
                          <a:solidFill>
                            <a:srgbClr val="000000"/>
                          </a:solidFill>
                          <a:effectLst/>
                        </a:rPr>
                        <a:t>36,3 %</a:t>
                      </a:r>
                    </a:p>
                  </a:txBody>
                  <a:tcPr marL="8751" marR="8751" marT="8751" marB="0" anchor="ctr"/>
                </a:tc>
                <a:extLst>
                  <a:ext uri="{0D108BD9-81ED-4DB2-BD59-A6C34878D82A}">
                    <a16:rowId xmlns:a16="http://schemas.microsoft.com/office/drawing/2014/main" val="2677082640"/>
                  </a:ext>
                </a:extLst>
              </a:tr>
              <a:tr h="313629">
                <a:tc>
                  <a:txBody>
                    <a:bodyPr/>
                    <a:lstStyle/>
                    <a:p>
                      <a:pPr lvl="0" algn="ctr" fontAlgn="b"/>
                      <a:r>
                        <a:rPr lang="fr-FR" sz="1100" b="0" u="none" strike="noStrike" dirty="0">
                          <a:solidFill>
                            <a:srgbClr val="000000"/>
                          </a:solidFill>
                          <a:effectLst/>
                        </a:rPr>
                        <a:t>1</a:t>
                      </a:r>
                    </a:p>
                  </a:txBody>
                  <a:tcPr marL="8751" marR="8751" marT="8751" marB="0" anchor="ctr"/>
                </a:tc>
                <a:tc>
                  <a:txBody>
                    <a:bodyPr/>
                    <a:lstStyle/>
                    <a:p>
                      <a:pPr algn="l" fontAlgn="b"/>
                      <a:r>
                        <a:rPr lang="fr-FR" sz="1050" b="0" u="none" strike="noStrike" dirty="0">
                          <a:solidFill>
                            <a:srgbClr val="000000"/>
                          </a:solidFill>
                          <a:effectLst/>
                        </a:rPr>
                        <a:t>Rayonnement ultraviolet solaire (y compris exposition oculaire)</a:t>
                      </a:r>
                    </a:p>
                  </a:txBody>
                  <a:tcPr marL="36000" marR="8751" marT="8751" marB="0" anchor="ctr"/>
                </a:tc>
                <a:tc>
                  <a:txBody>
                    <a:bodyPr/>
                    <a:lstStyle/>
                    <a:p>
                      <a:pPr algn="ctr" fontAlgn="b"/>
                      <a:r>
                        <a:rPr lang="fr-FR" sz="1100" b="0" u="none" strike="noStrike">
                          <a:solidFill>
                            <a:srgbClr val="000000"/>
                          </a:solidFill>
                          <a:effectLst/>
                        </a:rPr>
                        <a:t>26,4 %</a:t>
                      </a:r>
                    </a:p>
                  </a:txBody>
                  <a:tcPr marL="8751" marR="8751" marT="8751" marB="0" anchor="ctr"/>
                </a:tc>
                <a:tc>
                  <a:txBody>
                    <a:bodyPr/>
                    <a:lstStyle/>
                    <a:p>
                      <a:pPr algn="l" fontAlgn="b"/>
                      <a:r>
                        <a:rPr lang="fr-FR" sz="1050" b="0" u="none" strike="noStrike" dirty="0">
                          <a:solidFill>
                            <a:srgbClr val="000000"/>
                          </a:solidFill>
                          <a:effectLst/>
                        </a:rPr>
                        <a:t>Rayonnement ultraviolet solaire (y compris exposition oculaire)</a:t>
                      </a:r>
                    </a:p>
                  </a:txBody>
                  <a:tcPr marL="36000" marR="8751" marT="8751" marB="0" anchor="ctr"/>
                </a:tc>
                <a:tc>
                  <a:txBody>
                    <a:bodyPr/>
                    <a:lstStyle/>
                    <a:p>
                      <a:pPr algn="ctr" fontAlgn="b"/>
                      <a:r>
                        <a:rPr lang="fr-FR" sz="1100" b="0" u="none" strike="noStrike">
                          <a:solidFill>
                            <a:srgbClr val="000000"/>
                          </a:solidFill>
                          <a:effectLst/>
                        </a:rPr>
                        <a:t>13,8 %</a:t>
                      </a:r>
                    </a:p>
                  </a:txBody>
                  <a:tcPr marL="8751" marR="8751" marT="8751" marB="0" anchor="ctr"/>
                </a:tc>
                <a:extLst>
                  <a:ext uri="{0D108BD9-81ED-4DB2-BD59-A6C34878D82A}">
                    <a16:rowId xmlns:a16="http://schemas.microsoft.com/office/drawing/2014/main" val="2201296832"/>
                  </a:ext>
                </a:extLst>
              </a:tr>
              <a:tr h="279770">
                <a:tc>
                  <a:txBody>
                    <a:bodyPr/>
                    <a:lstStyle/>
                    <a:p>
                      <a:pPr lvl="0" algn="ctr" fontAlgn="b"/>
                      <a:r>
                        <a:rPr lang="fr-FR" sz="1100" b="0" u="none" strike="noStrike">
                          <a:solidFill>
                            <a:srgbClr val="000000"/>
                          </a:solidFill>
                          <a:effectLst/>
                        </a:rPr>
                        <a:t>2</a:t>
                      </a:r>
                    </a:p>
                  </a:txBody>
                  <a:tcPr marL="8751" marR="8751" marT="8751" marB="0" anchor="ctr"/>
                </a:tc>
                <a:tc>
                  <a:txBody>
                    <a:bodyPr/>
                    <a:lstStyle/>
                    <a:p>
                      <a:pPr algn="l" fontAlgn="b"/>
                      <a:r>
                        <a:rPr lang="fr-FR" sz="1050" b="0" u="none" strike="noStrike">
                          <a:solidFill>
                            <a:srgbClr val="000000"/>
                          </a:solidFill>
                          <a:effectLst/>
                        </a:rPr>
                        <a:t>Gaz </a:t>
                      </a:r>
                      <a:r>
                        <a:rPr lang="fr-FR" sz="1050" b="0" u="none" strike="noStrike" dirty="0">
                          <a:solidFill>
                            <a:srgbClr val="000000"/>
                          </a:solidFill>
                          <a:effectLst/>
                        </a:rPr>
                        <a:t>d’échappement de moteurs diesel</a:t>
                      </a:r>
                    </a:p>
                  </a:txBody>
                  <a:tcPr marL="36000" marR="8751" marT="8751" marB="0" anchor="ctr"/>
                </a:tc>
                <a:tc>
                  <a:txBody>
                    <a:bodyPr/>
                    <a:lstStyle/>
                    <a:p>
                      <a:pPr algn="ctr" fontAlgn="b"/>
                      <a:r>
                        <a:rPr lang="fr-FR" sz="1100" b="0" u="none" strike="noStrike">
                          <a:solidFill>
                            <a:srgbClr val="000000"/>
                          </a:solidFill>
                          <a:effectLst/>
                        </a:rPr>
                        <a:t>26,1 %</a:t>
                      </a:r>
                    </a:p>
                  </a:txBody>
                  <a:tcPr marL="8751" marR="8751" marT="8751" marB="0" anchor="ctr"/>
                </a:tc>
                <a:tc>
                  <a:txBody>
                    <a:bodyPr/>
                    <a:lstStyle/>
                    <a:p>
                      <a:pPr algn="l" fontAlgn="b"/>
                      <a:r>
                        <a:rPr lang="fr-FR" sz="1050" b="0" u="none" strike="noStrike">
                          <a:solidFill>
                            <a:srgbClr val="000000"/>
                          </a:solidFill>
                          <a:effectLst/>
                        </a:rPr>
                        <a:t>Gaz </a:t>
                      </a:r>
                      <a:r>
                        <a:rPr lang="fr-FR" sz="1050" b="0" u="none" strike="noStrike" dirty="0">
                          <a:solidFill>
                            <a:srgbClr val="000000"/>
                          </a:solidFill>
                          <a:effectLst/>
                        </a:rPr>
                        <a:t>d’échappement de moteurs diesel</a:t>
                      </a:r>
                    </a:p>
                  </a:txBody>
                  <a:tcPr marL="36000" marR="8751" marT="8751" marB="0" anchor="ctr"/>
                </a:tc>
                <a:tc>
                  <a:txBody>
                    <a:bodyPr/>
                    <a:lstStyle/>
                    <a:p>
                      <a:pPr algn="ctr" fontAlgn="b"/>
                      <a:r>
                        <a:rPr lang="fr-FR" sz="1100" b="0" u="none" strike="noStrike" dirty="0">
                          <a:solidFill>
                            <a:srgbClr val="000000"/>
                          </a:solidFill>
                          <a:effectLst/>
                        </a:rPr>
                        <a:t>12,3 %</a:t>
                      </a:r>
                    </a:p>
                  </a:txBody>
                  <a:tcPr marL="8751" marR="8751" marT="8751" marB="0" anchor="ctr"/>
                </a:tc>
                <a:extLst>
                  <a:ext uri="{0D108BD9-81ED-4DB2-BD59-A6C34878D82A}">
                    <a16:rowId xmlns:a16="http://schemas.microsoft.com/office/drawing/2014/main" val="4079892517"/>
                  </a:ext>
                </a:extLst>
              </a:tr>
              <a:tr h="279770">
                <a:tc>
                  <a:txBody>
                    <a:bodyPr/>
                    <a:lstStyle/>
                    <a:p>
                      <a:pPr lvl="0" algn="ctr" fontAlgn="b"/>
                      <a:r>
                        <a:rPr lang="fr-FR" sz="1100" b="0" u="none" strike="noStrike">
                          <a:solidFill>
                            <a:srgbClr val="000000"/>
                          </a:solidFill>
                          <a:effectLst/>
                        </a:rPr>
                        <a:t>3</a:t>
                      </a:r>
                    </a:p>
                  </a:txBody>
                  <a:tcPr marL="8751" marR="8751" marT="8751" marB="0" anchor="ctr"/>
                </a:tc>
                <a:tc>
                  <a:txBody>
                    <a:bodyPr/>
                    <a:lstStyle/>
                    <a:p>
                      <a:pPr algn="l" fontAlgn="b"/>
                      <a:r>
                        <a:rPr lang="fr-FR" sz="1050" b="0" u="none" strike="noStrike">
                          <a:solidFill>
                            <a:srgbClr val="000000"/>
                          </a:solidFill>
                          <a:effectLst/>
                        </a:rPr>
                        <a:t>Benzène</a:t>
                      </a:r>
                    </a:p>
                  </a:txBody>
                  <a:tcPr marL="36000" marR="8751" marT="8751" marB="0" anchor="ctr"/>
                </a:tc>
                <a:tc>
                  <a:txBody>
                    <a:bodyPr/>
                    <a:lstStyle/>
                    <a:p>
                      <a:pPr algn="ctr" fontAlgn="b"/>
                      <a:r>
                        <a:rPr lang="fr-FR" sz="1100" b="0" u="none" strike="noStrike">
                          <a:solidFill>
                            <a:srgbClr val="000000"/>
                          </a:solidFill>
                          <a:effectLst/>
                        </a:rPr>
                        <a:t>15,8 %</a:t>
                      </a:r>
                    </a:p>
                  </a:txBody>
                  <a:tcPr marL="8751" marR="8751" marT="8751" marB="0" anchor="ctr"/>
                </a:tc>
                <a:tc>
                  <a:txBody>
                    <a:bodyPr/>
                    <a:lstStyle/>
                    <a:p>
                      <a:pPr algn="l" fontAlgn="b"/>
                      <a:r>
                        <a:rPr lang="fr-FR" sz="1050" b="0" u="none" strike="noStrike" dirty="0">
                          <a:solidFill>
                            <a:srgbClr val="000000"/>
                          </a:solidFill>
                          <a:effectLst/>
                        </a:rPr>
                        <a:t>Benzène</a:t>
                      </a:r>
                    </a:p>
                  </a:txBody>
                  <a:tcPr marL="36000" marR="8751" marT="8751" marB="0" anchor="ctr"/>
                </a:tc>
                <a:tc>
                  <a:txBody>
                    <a:bodyPr/>
                    <a:lstStyle/>
                    <a:p>
                      <a:pPr algn="ctr" fontAlgn="b"/>
                      <a:r>
                        <a:rPr lang="fr-FR" sz="1100" b="0" u="none" strike="noStrike" dirty="0">
                          <a:solidFill>
                            <a:srgbClr val="000000"/>
                          </a:solidFill>
                          <a:effectLst/>
                        </a:rPr>
                        <a:t>9,0 %</a:t>
                      </a:r>
                    </a:p>
                  </a:txBody>
                  <a:tcPr marL="8751" marR="8751" marT="8751" marB="0" anchor="ctr"/>
                </a:tc>
                <a:extLst>
                  <a:ext uri="{0D108BD9-81ED-4DB2-BD59-A6C34878D82A}">
                    <a16:rowId xmlns:a16="http://schemas.microsoft.com/office/drawing/2014/main" val="3663810953"/>
                  </a:ext>
                </a:extLst>
              </a:tr>
              <a:tr h="279770">
                <a:tc>
                  <a:txBody>
                    <a:bodyPr/>
                    <a:lstStyle/>
                    <a:p>
                      <a:pPr lvl="0" algn="ctr" fontAlgn="b"/>
                      <a:r>
                        <a:rPr lang="fr-FR" sz="1100" b="0" u="none" strike="noStrike">
                          <a:solidFill>
                            <a:srgbClr val="000000"/>
                          </a:solidFill>
                          <a:effectLst/>
                        </a:rPr>
                        <a:t>4</a:t>
                      </a:r>
                    </a:p>
                  </a:txBody>
                  <a:tcPr marL="8751" marR="8751" marT="8751" marB="0" anchor="ctr"/>
                </a:tc>
                <a:tc>
                  <a:txBody>
                    <a:bodyPr/>
                    <a:lstStyle/>
                    <a:p>
                      <a:pPr algn="l" fontAlgn="b"/>
                      <a:r>
                        <a:rPr lang="fr-FR" sz="1050" b="0" u="none" strike="noStrike" dirty="0">
                          <a:solidFill>
                            <a:srgbClr val="000000"/>
                          </a:solidFill>
                          <a:effectLst/>
                        </a:rPr>
                        <a:t>Silice cristalline alvéolaire</a:t>
                      </a:r>
                    </a:p>
                  </a:txBody>
                  <a:tcPr marL="36000" marR="8751" marT="8751" marB="0" anchor="ctr"/>
                </a:tc>
                <a:tc>
                  <a:txBody>
                    <a:bodyPr/>
                    <a:lstStyle/>
                    <a:p>
                      <a:pPr algn="ctr" fontAlgn="b"/>
                      <a:r>
                        <a:rPr lang="fr-FR" sz="1100" b="0" u="none" strike="noStrike">
                          <a:solidFill>
                            <a:srgbClr val="000000"/>
                          </a:solidFill>
                          <a:effectLst/>
                        </a:rPr>
                        <a:t>12,2 %</a:t>
                      </a:r>
                    </a:p>
                  </a:txBody>
                  <a:tcPr marL="8751" marR="8751" marT="8751" marB="0" anchor="ctr"/>
                </a:tc>
                <a:tc>
                  <a:txBody>
                    <a:bodyPr/>
                    <a:lstStyle/>
                    <a:p>
                      <a:pPr algn="l" fontAlgn="b"/>
                      <a:r>
                        <a:rPr lang="fr-FR" sz="1050" b="0" u="none" strike="noStrike" dirty="0">
                          <a:solidFill>
                            <a:srgbClr val="000000"/>
                          </a:solidFill>
                          <a:effectLst/>
                        </a:rPr>
                        <a:t>Formaldéhyde</a:t>
                      </a:r>
                    </a:p>
                  </a:txBody>
                  <a:tcPr marL="36000" marR="8751" marT="8751" marB="0" anchor="ctr"/>
                </a:tc>
                <a:tc>
                  <a:txBody>
                    <a:bodyPr/>
                    <a:lstStyle/>
                    <a:p>
                      <a:pPr algn="ctr" fontAlgn="b"/>
                      <a:r>
                        <a:rPr lang="fr-FR" sz="1100" b="0" u="none" strike="noStrike" dirty="0">
                          <a:solidFill>
                            <a:srgbClr val="000000"/>
                          </a:solidFill>
                          <a:effectLst/>
                        </a:rPr>
                        <a:t>5,7 %</a:t>
                      </a:r>
                    </a:p>
                  </a:txBody>
                  <a:tcPr marL="8751" marR="8751" marT="8751" marB="0" anchor="ctr"/>
                </a:tc>
                <a:extLst>
                  <a:ext uri="{0D108BD9-81ED-4DB2-BD59-A6C34878D82A}">
                    <a16:rowId xmlns:a16="http://schemas.microsoft.com/office/drawing/2014/main" val="357397107"/>
                  </a:ext>
                </a:extLst>
              </a:tr>
              <a:tr h="279770">
                <a:tc>
                  <a:txBody>
                    <a:bodyPr/>
                    <a:lstStyle/>
                    <a:p>
                      <a:pPr lvl="0" algn="ctr" fontAlgn="b"/>
                      <a:r>
                        <a:rPr lang="fr-FR" sz="1100" b="0" u="none" strike="noStrike">
                          <a:solidFill>
                            <a:srgbClr val="000000"/>
                          </a:solidFill>
                          <a:effectLst/>
                        </a:rPr>
                        <a:t>5</a:t>
                      </a:r>
                    </a:p>
                  </a:txBody>
                  <a:tcPr marL="8751" marR="8751" marT="8751" marB="0" anchor="ctr"/>
                </a:tc>
                <a:tc>
                  <a:txBody>
                    <a:bodyPr/>
                    <a:lstStyle/>
                    <a:p>
                      <a:pPr algn="l" fontAlgn="b"/>
                      <a:r>
                        <a:rPr lang="fr-FR" sz="1050" b="0" u="none" strike="noStrike" dirty="0">
                          <a:solidFill>
                            <a:srgbClr val="000000"/>
                          </a:solidFill>
                          <a:effectLst/>
                        </a:rPr>
                        <a:t>Chrome </a:t>
                      </a:r>
                      <a:r>
                        <a:rPr lang="fr-FR" sz="1050" b="0" u="none" strike="noStrike" dirty="0" err="1">
                          <a:solidFill>
                            <a:srgbClr val="000000"/>
                          </a:solidFill>
                          <a:effectLst/>
                        </a:rPr>
                        <a:t>hexavalent</a:t>
                      </a:r>
                      <a:endParaRPr lang="fr-FR" sz="1050" b="0" u="none" strike="noStrike" dirty="0">
                        <a:solidFill>
                          <a:srgbClr val="000000"/>
                        </a:solidFill>
                        <a:effectLst/>
                      </a:endParaRPr>
                    </a:p>
                  </a:txBody>
                  <a:tcPr marL="36000" marR="8751" marT="8751" marB="0" anchor="ctr"/>
                </a:tc>
                <a:tc>
                  <a:txBody>
                    <a:bodyPr/>
                    <a:lstStyle/>
                    <a:p>
                      <a:pPr algn="ctr" fontAlgn="b"/>
                      <a:r>
                        <a:rPr lang="fr-FR" sz="1100" b="0" u="none" strike="noStrike">
                          <a:solidFill>
                            <a:srgbClr val="000000"/>
                          </a:solidFill>
                          <a:effectLst/>
                        </a:rPr>
                        <a:t>7,1 %</a:t>
                      </a:r>
                    </a:p>
                  </a:txBody>
                  <a:tcPr marL="8751" marR="8751" marT="8751" marB="0" anchor="ctr"/>
                </a:tc>
                <a:tc>
                  <a:txBody>
                    <a:bodyPr/>
                    <a:lstStyle/>
                    <a:p>
                      <a:pPr algn="l" fontAlgn="b"/>
                      <a:r>
                        <a:rPr lang="fr-FR" sz="1050" b="0" u="none" strike="noStrike" dirty="0">
                          <a:solidFill>
                            <a:srgbClr val="000000"/>
                          </a:solidFill>
                          <a:effectLst/>
                        </a:rPr>
                        <a:t>Silice cristalline alvéolaire</a:t>
                      </a:r>
                    </a:p>
                  </a:txBody>
                  <a:tcPr marL="36000" marR="8751" marT="8751" marB="0" anchor="ctr"/>
                </a:tc>
                <a:tc>
                  <a:txBody>
                    <a:bodyPr/>
                    <a:lstStyle/>
                    <a:p>
                      <a:pPr algn="ctr" fontAlgn="b"/>
                      <a:r>
                        <a:rPr lang="fr-FR" sz="1100" b="0" u="none" strike="noStrike" dirty="0">
                          <a:solidFill>
                            <a:srgbClr val="000000"/>
                          </a:solidFill>
                          <a:effectLst/>
                        </a:rPr>
                        <a:t>4,0 %</a:t>
                      </a:r>
                    </a:p>
                  </a:txBody>
                  <a:tcPr marL="8751" marR="8751" marT="8751" marB="0" anchor="ctr"/>
                </a:tc>
                <a:extLst>
                  <a:ext uri="{0D108BD9-81ED-4DB2-BD59-A6C34878D82A}">
                    <a16:rowId xmlns:a16="http://schemas.microsoft.com/office/drawing/2014/main" val="346593313"/>
                  </a:ext>
                </a:extLst>
              </a:tr>
              <a:tr h="279770">
                <a:tc>
                  <a:txBody>
                    <a:bodyPr/>
                    <a:lstStyle/>
                    <a:p>
                      <a:pPr lvl="0" algn="ctr" fontAlgn="b"/>
                      <a:r>
                        <a:rPr lang="fr-FR" sz="1100" b="0" u="none" strike="noStrike">
                          <a:solidFill>
                            <a:srgbClr val="000000"/>
                          </a:solidFill>
                          <a:effectLst/>
                        </a:rPr>
                        <a:t>6</a:t>
                      </a:r>
                    </a:p>
                  </a:txBody>
                  <a:tcPr marL="8751" marR="8751" marT="8751" marB="0" anchor="ctr"/>
                </a:tc>
                <a:tc>
                  <a:txBody>
                    <a:bodyPr/>
                    <a:lstStyle/>
                    <a:p>
                      <a:pPr algn="l" fontAlgn="b"/>
                      <a:r>
                        <a:rPr lang="fr-FR" sz="1050" b="0" u="none" strike="noStrike" dirty="0">
                          <a:solidFill>
                            <a:srgbClr val="000000"/>
                          </a:solidFill>
                          <a:effectLst/>
                        </a:rPr>
                        <a:t>Formaldéhyde</a:t>
                      </a:r>
                    </a:p>
                  </a:txBody>
                  <a:tcPr marL="36000" marR="8751" marT="8751" marB="0" anchor="ctr"/>
                </a:tc>
                <a:tc>
                  <a:txBody>
                    <a:bodyPr/>
                    <a:lstStyle/>
                    <a:p>
                      <a:pPr algn="ctr" fontAlgn="b"/>
                      <a:r>
                        <a:rPr lang="fr-FR" sz="1100" b="0" u="none" strike="noStrike">
                          <a:solidFill>
                            <a:srgbClr val="000000"/>
                          </a:solidFill>
                          <a:effectLst/>
                        </a:rPr>
                        <a:t>6,7 %</a:t>
                      </a:r>
                    </a:p>
                  </a:txBody>
                  <a:tcPr marL="8751" marR="8751" marT="8751" marB="0" anchor="ctr"/>
                </a:tc>
                <a:tc>
                  <a:txBody>
                    <a:bodyPr/>
                    <a:lstStyle/>
                    <a:p>
                      <a:pPr algn="l" fontAlgn="b"/>
                      <a:r>
                        <a:rPr lang="fr-FR" sz="1050" b="0" u="none" strike="noStrike" dirty="0">
                          <a:solidFill>
                            <a:srgbClr val="000000"/>
                          </a:solidFill>
                          <a:effectLst/>
                        </a:rPr>
                        <a:t>Rayonnements ionisants</a:t>
                      </a:r>
                    </a:p>
                  </a:txBody>
                  <a:tcPr marL="36000" marR="8751" marT="8751" marB="0" anchor="ctr"/>
                </a:tc>
                <a:tc>
                  <a:txBody>
                    <a:bodyPr/>
                    <a:lstStyle/>
                    <a:p>
                      <a:pPr algn="ctr" fontAlgn="b"/>
                      <a:r>
                        <a:rPr lang="fr-FR" sz="1100" b="0" u="none" strike="noStrike">
                          <a:solidFill>
                            <a:srgbClr val="000000"/>
                          </a:solidFill>
                          <a:effectLst/>
                        </a:rPr>
                        <a:t>2,5 %</a:t>
                      </a:r>
                    </a:p>
                  </a:txBody>
                  <a:tcPr marL="8751" marR="8751" marT="8751" marB="0" anchor="ctr"/>
                </a:tc>
                <a:extLst>
                  <a:ext uri="{0D108BD9-81ED-4DB2-BD59-A6C34878D82A}">
                    <a16:rowId xmlns:a16="http://schemas.microsoft.com/office/drawing/2014/main" val="2371786576"/>
                  </a:ext>
                </a:extLst>
              </a:tr>
              <a:tr h="258192">
                <a:tc>
                  <a:txBody>
                    <a:bodyPr/>
                    <a:lstStyle/>
                    <a:p>
                      <a:pPr lvl="0" algn="ctr" fontAlgn="b"/>
                      <a:r>
                        <a:rPr lang="fr-FR" sz="1100" b="0" u="none" strike="noStrike">
                          <a:solidFill>
                            <a:srgbClr val="000000"/>
                          </a:solidFill>
                          <a:effectLst/>
                        </a:rPr>
                        <a:t>7</a:t>
                      </a:r>
                    </a:p>
                  </a:txBody>
                  <a:tcPr marL="8751" marR="8751" marT="8751" marB="0" anchor="ctr"/>
                </a:tc>
                <a:tc>
                  <a:txBody>
                    <a:bodyPr/>
                    <a:lstStyle/>
                    <a:p>
                      <a:pPr algn="l" fontAlgn="b"/>
                      <a:r>
                        <a:rPr lang="fr-FR" sz="1050" b="0" u="none" strike="noStrike" dirty="0">
                          <a:solidFill>
                            <a:srgbClr val="000000"/>
                          </a:solidFill>
                          <a:effectLst/>
                        </a:rPr>
                        <a:t>Plomb et composés inorganiques</a:t>
                      </a:r>
                    </a:p>
                  </a:txBody>
                  <a:tcPr marL="36000" marR="8751" marT="8751" marB="0" anchor="ctr"/>
                </a:tc>
                <a:tc>
                  <a:txBody>
                    <a:bodyPr/>
                    <a:lstStyle/>
                    <a:p>
                      <a:pPr algn="ctr" fontAlgn="b"/>
                      <a:r>
                        <a:rPr lang="fr-FR" sz="1100" b="0" u="none" strike="noStrike">
                          <a:solidFill>
                            <a:srgbClr val="000000"/>
                          </a:solidFill>
                          <a:effectLst/>
                        </a:rPr>
                        <a:t>5,5 %</a:t>
                      </a:r>
                    </a:p>
                  </a:txBody>
                  <a:tcPr marL="8751" marR="8751" marT="8751" marB="0" anchor="ctr"/>
                </a:tc>
                <a:tc>
                  <a:txBody>
                    <a:bodyPr/>
                    <a:lstStyle/>
                    <a:p>
                      <a:pPr algn="l" fontAlgn="b"/>
                      <a:r>
                        <a:rPr lang="fr-FR" sz="1050" b="0" u="none" strike="noStrike" dirty="0">
                          <a:solidFill>
                            <a:srgbClr val="000000"/>
                          </a:solidFill>
                          <a:effectLst/>
                        </a:rPr>
                        <a:t>Rayonnement ultraviolet artificiel (y compris exposition oculaire)</a:t>
                      </a:r>
                    </a:p>
                  </a:txBody>
                  <a:tcPr marL="36000" marR="8751" marT="8751" marB="0" anchor="ctr"/>
                </a:tc>
                <a:tc>
                  <a:txBody>
                    <a:bodyPr/>
                    <a:lstStyle/>
                    <a:p>
                      <a:pPr algn="ctr" fontAlgn="b"/>
                      <a:r>
                        <a:rPr lang="fr-FR" sz="1100" b="0" u="none" strike="noStrike" dirty="0">
                          <a:solidFill>
                            <a:srgbClr val="000000"/>
                          </a:solidFill>
                          <a:effectLst/>
                        </a:rPr>
                        <a:t>2,0 %</a:t>
                      </a:r>
                    </a:p>
                  </a:txBody>
                  <a:tcPr marL="8751" marR="8751" marT="8751" marB="0" anchor="ctr"/>
                </a:tc>
                <a:extLst>
                  <a:ext uri="{0D108BD9-81ED-4DB2-BD59-A6C34878D82A}">
                    <a16:rowId xmlns:a16="http://schemas.microsoft.com/office/drawing/2014/main" val="3201961362"/>
                  </a:ext>
                </a:extLst>
              </a:tr>
              <a:tr h="279770">
                <a:tc>
                  <a:txBody>
                    <a:bodyPr/>
                    <a:lstStyle/>
                    <a:p>
                      <a:pPr lvl="0" algn="ctr" fontAlgn="b"/>
                      <a:r>
                        <a:rPr lang="fr-FR" sz="1100" b="0" u="none" strike="noStrike">
                          <a:solidFill>
                            <a:srgbClr val="000000"/>
                          </a:solidFill>
                          <a:effectLst/>
                        </a:rPr>
                        <a:t>8</a:t>
                      </a:r>
                    </a:p>
                  </a:txBody>
                  <a:tcPr marL="8751" marR="8751" marT="8751" marB="0" anchor="ctr"/>
                </a:tc>
                <a:tc>
                  <a:txBody>
                    <a:bodyPr/>
                    <a:lstStyle/>
                    <a:p>
                      <a:pPr algn="l" fontAlgn="b"/>
                      <a:r>
                        <a:rPr lang="fr-FR" sz="1050" b="0" u="none" strike="noStrike" dirty="0">
                          <a:solidFill>
                            <a:srgbClr val="000000"/>
                          </a:solidFill>
                          <a:effectLst/>
                        </a:rPr>
                        <a:t>Poussière de bois</a:t>
                      </a:r>
                    </a:p>
                  </a:txBody>
                  <a:tcPr marL="36000" marR="8751" marT="8751" marB="0" anchor="ctr"/>
                </a:tc>
                <a:tc>
                  <a:txBody>
                    <a:bodyPr/>
                    <a:lstStyle/>
                    <a:p>
                      <a:pPr algn="ctr" fontAlgn="b"/>
                      <a:r>
                        <a:rPr lang="fr-FR" sz="1100" b="0" u="none" strike="noStrike">
                          <a:solidFill>
                            <a:srgbClr val="000000"/>
                          </a:solidFill>
                          <a:effectLst/>
                        </a:rPr>
                        <a:t>4,5 %</a:t>
                      </a:r>
                    </a:p>
                  </a:txBody>
                  <a:tcPr marL="8751" marR="8751" marT="8751" marB="0" anchor="ctr"/>
                </a:tc>
                <a:tc>
                  <a:txBody>
                    <a:bodyPr/>
                    <a:lstStyle/>
                    <a:p>
                      <a:pPr algn="l" fontAlgn="b"/>
                      <a:r>
                        <a:rPr lang="fr-FR" sz="1050" b="0" u="none" strike="noStrike" dirty="0">
                          <a:solidFill>
                            <a:srgbClr val="000000"/>
                          </a:solidFill>
                          <a:effectLst/>
                        </a:rPr>
                        <a:t>Chrome </a:t>
                      </a:r>
                      <a:r>
                        <a:rPr lang="fr-FR" sz="1050" b="0" u="none" strike="noStrike" dirty="0" err="1">
                          <a:solidFill>
                            <a:srgbClr val="000000"/>
                          </a:solidFill>
                          <a:effectLst/>
                        </a:rPr>
                        <a:t>hexavalent</a:t>
                      </a:r>
                      <a:endParaRPr lang="fr-FR" sz="1050" b="0" u="none" strike="noStrike" dirty="0">
                        <a:solidFill>
                          <a:srgbClr val="000000"/>
                        </a:solidFill>
                        <a:effectLst/>
                      </a:endParaRPr>
                    </a:p>
                  </a:txBody>
                  <a:tcPr marL="36000" marR="8751" marT="8751" marB="0" anchor="ctr"/>
                </a:tc>
                <a:tc>
                  <a:txBody>
                    <a:bodyPr/>
                    <a:lstStyle/>
                    <a:p>
                      <a:pPr algn="ctr" fontAlgn="b"/>
                      <a:r>
                        <a:rPr lang="fr-FR" sz="1100" b="0" u="none" strike="noStrike">
                          <a:solidFill>
                            <a:srgbClr val="000000"/>
                          </a:solidFill>
                          <a:effectLst/>
                        </a:rPr>
                        <a:t>1,9 %</a:t>
                      </a:r>
                    </a:p>
                  </a:txBody>
                  <a:tcPr marL="8751" marR="8751" marT="8751" marB="0" anchor="ctr"/>
                </a:tc>
                <a:extLst>
                  <a:ext uri="{0D108BD9-81ED-4DB2-BD59-A6C34878D82A}">
                    <a16:rowId xmlns:a16="http://schemas.microsoft.com/office/drawing/2014/main" val="4118113717"/>
                  </a:ext>
                </a:extLst>
              </a:tr>
              <a:tr h="294623">
                <a:tc>
                  <a:txBody>
                    <a:bodyPr/>
                    <a:lstStyle/>
                    <a:p>
                      <a:pPr lvl="0" algn="ctr" fontAlgn="b"/>
                      <a:r>
                        <a:rPr lang="fr-FR" sz="1100" b="0" u="none" strike="noStrike">
                          <a:solidFill>
                            <a:srgbClr val="000000"/>
                          </a:solidFill>
                          <a:effectLst/>
                        </a:rPr>
                        <a:t>9</a:t>
                      </a:r>
                    </a:p>
                  </a:txBody>
                  <a:tcPr marL="8751" marR="8751" marT="8751" marB="0" anchor="ctr"/>
                </a:tc>
                <a:tc>
                  <a:txBody>
                    <a:bodyPr/>
                    <a:lstStyle/>
                    <a:p>
                      <a:pPr algn="l" fontAlgn="b"/>
                      <a:r>
                        <a:rPr lang="fr-FR" sz="1050" b="0" u="none" strike="noStrike" dirty="0">
                          <a:solidFill>
                            <a:srgbClr val="000000"/>
                          </a:solidFill>
                          <a:effectLst/>
                        </a:rPr>
                        <a:t>Rayonnement ultraviolet artificiel (y compris exposition oculaire)</a:t>
                      </a:r>
                    </a:p>
                  </a:txBody>
                  <a:tcPr marL="36000" marR="8751" marT="8751" marB="0" anchor="ctr"/>
                </a:tc>
                <a:tc>
                  <a:txBody>
                    <a:bodyPr/>
                    <a:lstStyle/>
                    <a:p>
                      <a:pPr algn="ctr" fontAlgn="b"/>
                      <a:r>
                        <a:rPr lang="fr-FR" sz="1100" b="0" u="none" strike="noStrike">
                          <a:solidFill>
                            <a:srgbClr val="000000"/>
                          </a:solidFill>
                          <a:effectLst/>
                        </a:rPr>
                        <a:t>3,7 %</a:t>
                      </a:r>
                    </a:p>
                  </a:txBody>
                  <a:tcPr marL="8751" marR="8751" marT="8751" marB="0" anchor="ctr"/>
                </a:tc>
                <a:tc>
                  <a:txBody>
                    <a:bodyPr/>
                    <a:lstStyle/>
                    <a:p>
                      <a:pPr algn="l" fontAlgn="b"/>
                      <a:r>
                        <a:rPr lang="fr-FR" sz="1050" b="0" u="none" strike="noStrike" dirty="0">
                          <a:solidFill>
                            <a:srgbClr val="000000"/>
                          </a:solidFill>
                          <a:effectLst/>
                        </a:rPr>
                        <a:t>Plomb et composés inorganiques</a:t>
                      </a:r>
                    </a:p>
                  </a:txBody>
                  <a:tcPr marL="36000" marR="8751" marT="8751" marB="0" anchor="ctr"/>
                </a:tc>
                <a:tc>
                  <a:txBody>
                    <a:bodyPr/>
                    <a:lstStyle/>
                    <a:p>
                      <a:pPr algn="ctr" fontAlgn="b"/>
                      <a:r>
                        <a:rPr lang="fr-FR" sz="1100" b="0" u="none" strike="noStrike" dirty="0">
                          <a:solidFill>
                            <a:srgbClr val="000000"/>
                          </a:solidFill>
                          <a:effectLst/>
                        </a:rPr>
                        <a:t>1,7 %</a:t>
                      </a:r>
                    </a:p>
                  </a:txBody>
                  <a:tcPr marL="8751" marR="8751" marT="8751" marB="0" anchor="ctr"/>
                </a:tc>
                <a:extLst>
                  <a:ext uri="{0D108BD9-81ED-4DB2-BD59-A6C34878D82A}">
                    <a16:rowId xmlns:a16="http://schemas.microsoft.com/office/drawing/2014/main" val="2050986153"/>
                  </a:ext>
                </a:extLst>
              </a:tr>
              <a:tr h="279770">
                <a:tc>
                  <a:txBody>
                    <a:bodyPr/>
                    <a:lstStyle/>
                    <a:p>
                      <a:pPr lvl="0" algn="ctr" fontAlgn="b"/>
                      <a:r>
                        <a:rPr lang="fr-FR" sz="1100" b="0" u="none" strike="noStrike">
                          <a:solidFill>
                            <a:srgbClr val="000000"/>
                          </a:solidFill>
                          <a:effectLst/>
                        </a:rPr>
                        <a:t>10</a:t>
                      </a:r>
                    </a:p>
                  </a:txBody>
                  <a:tcPr marL="8751" marR="8751" marT="8751" marB="0" anchor="ctr"/>
                </a:tc>
                <a:tc>
                  <a:txBody>
                    <a:bodyPr/>
                    <a:lstStyle/>
                    <a:p>
                      <a:pPr algn="l" fontAlgn="b"/>
                      <a:r>
                        <a:rPr lang="fr-FR" sz="1050" b="0" u="none" strike="noStrike" dirty="0">
                          <a:solidFill>
                            <a:srgbClr val="000000"/>
                          </a:solidFill>
                          <a:effectLst/>
                        </a:rPr>
                        <a:t>Nickel</a:t>
                      </a:r>
                    </a:p>
                  </a:txBody>
                  <a:tcPr marL="36000" marR="8751" marT="8751" marB="0" anchor="ctr"/>
                </a:tc>
                <a:tc>
                  <a:txBody>
                    <a:bodyPr/>
                    <a:lstStyle/>
                    <a:p>
                      <a:pPr algn="ctr" fontAlgn="b"/>
                      <a:r>
                        <a:rPr lang="fr-FR" sz="1100" b="0" u="none" strike="noStrike">
                          <a:solidFill>
                            <a:srgbClr val="000000"/>
                          </a:solidFill>
                          <a:effectLst/>
                        </a:rPr>
                        <a:t>3,2 %</a:t>
                      </a:r>
                    </a:p>
                  </a:txBody>
                  <a:tcPr marL="8751" marR="8751" marT="8751" marB="0" anchor="ctr"/>
                </a:tc>
                <a:tc>
                  <a:txBody>
                    <a:bodyPr/>
                    <a:lstStyle/>
                    <a:p>
                      <a:pPr algn="l" fontAlgn="b"/>
                      <a:r>
                        <a:rPr lang="fr-FR" sz="1050" b="0" u="none" strike="noStrike" dirty="0">
                          <a:solidFill>
                            <a:srgbClr val="000000"/>
                          </a:solidFill>
                          <a:effectLst/>
                        </a:rPr>
                        <a:t>Oxyde d’éthylène</a:t>
                      </a:r>
                    </a:p>
                  </a:txBody>
                  <a:tcPr marL="36000" marR="8751" marT="8751" marB="0" anchor="ctr"/>
                </a:tc>
                <a:tc>
                  <a:txBody>
                    <a:bodyPr/>
                    <a:lstStyle/>
                    <a:p>
                      <a:pPr algn="ctr" fontAlgn="b"/>
                      <a:r>
                        <a:rPr lang="fr-FR" sz="1100" b="0" u="none" strike="noStrike" dirty="0">
                          <a:solidFill>
                            <a:srgbClr val="000000"/>
                          </a:solidFill>
                          <a:effectLst/>
                        </a:rPr>
                        <a:t>1,6 %</a:t>
                      </a:r>
                    </a:p>
                  </a:txBody>
                  <a:tcPr marL="8751" marR="8751" marT="8751" marB="0" anchor="ctr"/>
                </a:tc>
                <a:extLst>
                  <a:ext uri="{0D108BD9-81ED-4DB2-BD59-A6C34878D82A}">
                    <a16:rowId xmlns:a16="http://schemas.microsoft.com/office/drawing/2014/main" val="4005023473"/>
                  </a:ext>
                </a:extLst>
              </a:tr>
            </a:tbl>
          </a:graphicData>
        </a:graphic>
      </p:graphicFrame>
      <p:sp>
        <p:nvSpPr>
          <p:cNvPr id="7" name="TextBox 6">
            <a:extLst>
              <a:ext uri="{FF2B5EF4-FFF2-40B4-BE49-F238E27FC236}">
                <a16:creationId xmlns:a16="http://schemas.microsoft.com/office/drawing/2014/main" id="{0F62B76C-DA76-C121-0411-C1AA5CAA77E1}"/>
              </a:ext>
              <a:ext uri="{C183D7F6-B498-43B3-948B-1728B52AA6E4}">
                <adec:decorative xmlns:adec="http://schemas.microsoft.com/office/drawing/2017/decorative" val="0"/>
              </a:ext>
            </a:extLst>
          </p:cNvPr>
          <p:cNvSpPr txBox="1"/>
          <p:nvPr/>
        </p:nvSpPr>
        <p:spPr>
          <a:xfrm>
            <a:off x="1441770" y="4604014"/>
            <a:ext cx="5760639"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100" dirty="0">
                <a:effectLst/>
                <a:ea typeface="Arial"/>
                <a:cs typeface="Times New Roman" panose="02020603050405020304" pitchFamily="18" charset="0"/>
              </a:rPr>
              <a:t>Source: WES 2023, EU-OSHA; population de référence: tous les travailleurs en</a:t>
            </a:r>
            <a:br>
              <a:rPr lang="fr-FR" sz="1100" dirty="0">
                <a:effectLst/>
                <a:ea typeface="Arial"/>
                <a:cs typeface="Times New Roman" panose="02020603050405020304" pitchFamily="18" charset="0"/>
              </a:rPr>
            </a:br>
            <a:r>
              <a:rPr lang="fr-FR" sz="1100" dirty="0"/>
              <a:t>Allemagne, en Espagne, en Finlande, en France, en Hongrie et en Irlande</a:t>
            </a:r>
            <a:r>
              <a:rPr lang="fr-FR" sz="1100" dirty="0">
                <a:effectLst/>
                <a:ea typeface="Arial"/>
                <a:cs typeface="Times New Roman" panose="02020603050405020304" pitchFamily="18" charset="0"/>
              </a:rPr>
              <a:t>.</a:t>
            </a:r>
          </a:p>
        </p:txBody>
      </p:sp>
    </p:spTree>
    <p:extLst>
      <p:ext uri="{BB962C8B-B14F-4D97-AF65-F5344CB8AC3E}">
        <p14:creationId xmlns:p14="http://schemas.microsoft.com/office/powerpoint/2010/main" val="416271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FBBF4F-B51F-6140-1FD8-66DEC6934C68}"/>
              </a:ext>
            </a:extLst>
          </p:cNvPr>
          <p:cNvSpPr>
            <a:spLocks noGrp="1"/>
          </p:cNvSpPr>
          <p:nvPr>
            <p:ph type="title"/>
          </p:nvPr>
        </p:nvSpPr>
        <p:spPr>
          <a:xfrm>
            <a:off x="450001" y="87768"/>
            <a:ext cx="7559873" cy="461665"/>
          </a:xfrm>
        </p:spPr>
        <p:txBody>
          <a:bodyPr>
            <a:normAutofit fontScale="90000"/>
          </a:bodyPr>
          <a:lstStyle/>
          <a:p>
            <a:r>
              <a:rPr lang="fr-FR" sz="2400" dirty="0"/>
              <a:t>Proportion de travailleurs exposés </a:t>
            </a:r>
            <a:r>
              <a:rPr lang="fr-FR" sz="2400"/>
              <a:t>par catégorie </a:t>
            </a:r>
            <a:r>
              <a:rPr lang="fr-FR" sz="2400" dirty="0"/>
              <a:t>d’âge</a:t>
            </a:r>
          </a:p>
        </p:txBody>
      </p:sp>
      <p:graphicFrame>
        <p:nvGraphicFramePr>
          <p:cNvPr id="11" name="Content Placeholder 10" descr="Graphique montrant l’exposition professionnelle à un et à cinq ou plus des 24 facteurs de risque de cancer, par tranche d’âge:&#10;2,5 % des travailleurs âgés de 18 à 25 ans ont été exposés à cinq facteurs de risque de cancer ou plus.&#10;44,7 % des travailleurs âgés de 18 à 25 ans ont été exposés à au moins un facteur de risque de cancer, à n’importe quel niveau.&#10;3,8 % des travailleurs âgés de 25 à 34 ans ont été exposés à cinq facteurs de risque de cancer ou plus.&#10;46,5 % des travailleurs âgés de 25 à 34 ans ont été exposés à au moins un facteur de risque de cancer, à n’importe quel niveau.&#10;3,6 % des travailleurs âgés de 35 à 44 ans ont été exposés à cinq facteurs de risque de cancer ou plus.&#10;47,3 % des travailleurs âgés de 35 à 44 ans ont été exposés à au moins un facteur de risque de cancer, à n’importe quel niveau.&#10;3,3 % des travailleurs âgés de 45 à 54 ans ont été exposés à cinq facteurs de risque de cancer ou plus.&#10;48,4 % des travailleurs âgés de 45 à 54 ans ont été exposés à au moins un facteur de risque de cancer, à n’importe quel niveau.&#10;3,2 % des travailleurs âgés de 55 à 64 ans ont été exposés à cinq facteurs de risque de cancer ou plus.&#10;47,8 % des travailleurs âgés de 55 à 64 ans ont été exposés à au moins un facteur de risque de cancer, à n’importe quel niveau.&#10;2,8 % des travailleurs âgés de 65 à 74 ans ont été exposés à cinq facteurs de risque de cancer ou plus.&#10;53,8 % des travailleurs âgés de 65 à 74 ans ont été exposés à au moins un facteur de risque de cancer, à n’importe quel niveau.&#10;3,4 % de l’ensemble des travailleurs ont été exposés à cinq facteurs de risque de cancer ou plus.&#10;47,3 % de l’ensemble des travailleurs ont été exposés à au moins un facteur de risque de cancer, à n’importe quel niveau&#10;">
            <a:extLst>
              <a:ext uri="{FF2B5EF4-FFF2-40B4-BE49-F238E27FC236}">
                <a16:creationId xmlns:a16="http://schemas.microsoft.com/office/drawing/2014/main" id="{42D922AF-01C7-64FE-0E6F-BDDCDB95BF20}"/>
              </a:ext>
            </a:extLst>
          </p:cNvPr>
          <p:cNvGraphicFramePr>
            <a:graphicFrameLocks noGrp="1"/>
          </p:cNvGraphicFramePr>
          <p:nvPr>
            <p:ph sz="half" idx="1"/>
            <p:extLst>
              <p:ext uri="{D42A27DB-BD31-4B8C-83A1-F6EECF244321}">
                <p14:modId xmlns:p14="http://schemas.microsoft.com/office/powerpoint/2010/main" val="984290876"/>
              </p:ext>
            </p:extLst>
          </p:nvPr>
        </p:nvGraphicFramePr>
        <p:xfrm>
          <a:off x="503548" y="699542"/>
          <a:ext cx="8136904" cy="377595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117A56C-F6EA-121F-E020-74BA84E68C19}"/>
              </a:ext>
              <a:ext uri="{C183D7F6-B498-43B3-948B-1728B52AA6E4}">
                <adec:decorative xmlns:adec="http://schemas.microsoft.com/office/drawing/2017/decorative" val="0"/>
              </a:ext>
            </a:extLst>
          </p:cNvPr>
          <p:cNvSpPr txBox="1"/>
          <p:nvPr/>
        </p:nvSpPr>
        <p:spPr>
          <a:xfrm>
            <a:off x="1324030" y="4389330"/>
            <a:ext cx="6495939" cy="6001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10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 à l’exception des travailleurs de moins de 18 ans et de plus de 74 ans.</a:t>
            </a:r>
          </a:p>
        </p:txBody>
      </p:sp>
    </p:spTree>
    <p:extLst>
      <p:ext uri="{BB962C8B-B14F-4D97-AF65-F5344CB8AC3E}">
        <p14:creationId xmlns:p14="http://schemas.microsoft.com/office/powerpoint/2010/main" val="346617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0DD922-471D-6037-015A-F73A30E12C9D}"/>
              </a:ext>
            </a:extLst>
          </p:cNvPr>
          <p:cNvSpPr>
            <a:spLocks noGrp="1"/>
          </p:cNvSpPr>
          <p:nvPr>
            <p:ph type="title"/>
          </p:nvPr>
        </p:nvSpPr>
        <p:spPr>
          <a:xfrm>
            <a:off x="449263" y="87462"/>
            <a:ext cx="7561262" cy="461665"/>
          </a:xfrm>
        </p:spPr>
        <p:txBody>
          <a:bodyPr>
            <a:spAutoFit/>
          </a:bodyPr>
          <a:lstStyle/>
          <a:p>
            <a:r>
              <a:rPr lang="fr-FR" sz="2400"/>
              <a:t>Proportion de travailleurs exposés par pays</a:t>
            </a:r>
          </a:p>
        </p:txBody>
      </p:sp>
      <p:sp>
        <p:nvSpPr>
          <p:cNvPr id="6" name="TextBox 5">
            <a:extLst>
              <a:ext uri="{FF2B5EF4-FFF2-40B4-BE49-F238E27FC236}">
                <a16:creationId xmlns:a16="http://schemas.microsoft.com/office/drawing/2014/main" id="{9634C3AC-EAAF-3BA9-4B8F-1494FEF83C88}"/>
              </a:ext>
            </a:extLst>
          </p:cNvPr>
          <p:cNvSpPr txBox="1"/>
          <p:nvPr/>
        </p:nvSpPr>
        <p:spPr>
          <a:xfrm>
            <a:off x="197068" y="687712"/>
            <a:ext cx="8198069" cy="646331"/>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800" dirty="0">
                <a:solidFill>
                  <a:schemeClr val="tx2"/>
                </a:solidFill>
                <a:effectLst/>
                <a:ea typeface=""/>
                <a:cs typeface="Times New Roman" panose="02020603050405020304" pitchFamily="18" charset="0"/>
              </a:rPr>
              <a:t>Les 10 facteurs de risque de cancer les plus courants </a:t>
            </a:r>
            <a:r>
              <a:rPr lang="fr-FR" sz="1800">
                <a:solidFill>
                  <a:schemeClr val="tx2"/>
                </a:solidFill>
                <a:effectLst/>
                <a:ea typeface=""/>
                <a:cs typeface="Times New Roman" panose="02020603050405020304" pitchFamily="18" charset="0"/>
              </a:rPr>
              <a:t>à tout niveau </a:t>
            </a:r>
            <a:br>
              <a:rPr lang="fr-FR" sz="1800">
                <a:solidFill>
                  <a:schemeClr val="tx2"/>
                </a:solidFill>
                <a:effectLst/>
                <a:ea typeface=""/>
                <a:cs typeface="Times New Roman" panose="02020603050405020304" pitchFamily="18" charset="0"/>
              </a:rPr>
            </a:br>
            <a:r>
              <a:rPr lang="fr-FR" sz="1800">
                <a:solidFill>
                  <a:schemeClr val="tx2"/>
                </a:solidFill>
                <a:effectLst/>
                <a:ea typeface=""/>
                <a:cs typeface="Times New Roman" panose="02020603050405020304" pitchFamily="18" charset="0"/>
              </a:rPr>
              <a:t>pour </a:t>
            </a:r>
            <a:r>
              <a:rPr lang="fr-FR" sz="1800" dirty="0">
                <a:solidFill>
                  <a:schemeClr val="tx2"/>
                </a:solidFill>
                <a:effectLst/>
                <a:ea typeface=""/>
                <a:cs typeface="Times New Roman" panose="02020603050405020304" pitchFamily="18" charset="0"/>
              </a:rPr>
              <a:t>l’ensemble des travailleurs:</a:t>
            </a:r>
          </a:p>
        </p:txBody>
      </p:sp>
      <p:graphicFrame>
        <p:nvGraphicFramePr>
          <p:cNvPr id="4" name="Content Placeholder 3" descr="Tableau présentant les expositions au cours de la dernière semaine de travail pour l’ensemble des travailleurs et pour les travailleurs de chacun des pays concernés par l’enquête: Allemagne, Espagne, Finlande, France, Hongrie et Irlande.">
            <a:extLst>
              <a:ext uri="{FF2B5EF4-FFF2-40B4-BE49-F238E27FC236}">
                <a16:creationId xmlns:a16="http://schemas.microsoft.com/office/drawing/2014/main" id="{A546FA66-BB2A-6F65-5C13-BABDC80D3842}"/>
              </a:ext>
            </a:extLst>
          </p:cNvPr>
          <p:cNvGraphicFramePr>
            <a:graphicFrameLocks noGrp="1"/>
          </p:cNvGraphicFramePr>
          <p:nvPr>
            <p:ph sz="half" idx="1"/>
            <p:extLst>
              <p:ext uri="{D42A27DB-BD31-4B8C-83A1-F6EECF244321}">
                <p14:modId xmlns:p14="http://schemas.microsoft.com/office/powerpoint/2010/main" val="2282992789"/>
              </p:ext>
            </p:extLst>
          </p:nvPr>
        </p:nvGraphicFramePr>
        <p:xfrm>
          <a:off x="197069" y="1277768"/>
          <a:ext cx="8568558" cy="3307486"/>
        </p:xfrm>
        <a:graphic>
          <a:graphicData uri="http://schemas.openxmlformats.org/drawingml/2006/table">
            <a:tbl>
              <a:tblPr firstRow="1" bandRow="1">
                <a:tableStyleId>{5C22544A-7EE6-4342-B048-85BDC9FD1C3A}</a:tableStyleId>
              </a:tblPr>
              <a:tblGrid>
                <a:gridCol w="4035972">
                  <a:extLst>
                    <a:ext uri="{9D8B030D-6E8A-4147-A177-3AD203B41FA5}">
                      <a16:colId xmlns:a16="http://schemas.microsoft.com/office/drawing/2014/main" val="1717912097"/>
                    </a:ext>
                  </a:extLst>
                </a:gridCol>
                <a:gridCol w="551793">
                  <a:extLst>
                    <a:ext uri="{9D8B030D-6E8A-4147-A177-3AD203B41FA5}">
                      <a16:colId xmlns:a16="http://schemas.microsoft.com/office/drawing/2014/main" val="4278102056"/>
                    </a:ext>
                  </a:extLst>
                </a:gridCol>
                <a:gridCol w="740980">
                  <a:extLst>
                    <a:ext uri="{9D8B030D-6E8A-4147-A177-3AD203B41FA5}">
                      <a16:colId xmlns:a16="http://schemas.microsoft.com/office/drawing/2014/main" val="417219441"/>
                    </a:ext>
                  </a:extLst>
                </a:gridCol>
                <a:gridCol w="591207">
                  <a:extLst>
                    <a:ext uri="{9D8B030D-6E8A-4147-A177-3AD203B41FA5}">
                      <a16:colId xmlns:a16="http://schemas.microsoft.com/office/drawing/2014/main" val="765917905"/>
                    </a:ext>
                  </a:extLst>
                </a:gridCol>
                <a:gridCol w="622738">
                  <a:extLst>
                    <a:ext uri="{9D8B030D-6E8A-4147-A177-3AD203B41FA5}">
                      <a16:colId xmlns:a16="http://schemas.microsoft.com/office/drawing/2014/main" val="3643873418"/>
                    </a:ext>
                  </a:extLst>
                </a:gridCol>
                <a:gridCol w="572807">
                  <a:extLst>
                    <a:ext uri="{9D8B030D-6E8A-4147-A177-3AD203B41FA5}">
                      <a16:colId xmlns:a16="http://schemas.microsoft.com/office/drawing/2014/main" val="3996352806"/>
                    </a:ext>
                  </a:extLst>
                </a:gridCol>
                <a:gridCol w="748547">
                  <a:extLst>
                    <a:ext uri="{9D8B030D-6E8A-4147-A177-3AD203B41FA5}">
                      <a16:colId xmlns:a16="http://schemas.microsoft.com/office/drawing/2014/main" val="1765031712"/>
                    </a:ext>
                  </a:extLst>
                </a:gridCol>
                <a:gridCol w="704514">
                  <a:extLst>
                    <a:ext uri="{9D8B030D-6E8A-4147-A177-3AD203B41FA5}">
                      <a16:colId xmlns:a16="http://schemas.microsoft.com/office/drawing/2014/main" val="1067815446"/>
                    </a:ext>
                  </a:extLst>
                </a:gridCol>
              </a:tblGrid>
              <a:tr h="662041">
                <a:tc>
                  <a:txBody>
                    <a:bodyPr/>
                    <a:lstStyle/>
                    <a:p>
                      <a:pPr algn="l" rtl="0" fontAlgn="b"/>
                      <a:endParaRPr lang="en-GB" sz="1050" b="0" i="0" u="none" strike="noStrike" dirty="0">
                        <a:solidFill>
                          <a:srgbClr val="000000"/>
                        </a:solidFill>
                        <a:effectLst/>
                        <a:latin typeface="+mn-lt"/>
                      </a:endParaRPr>
                    </a:p>
                  </a:txBody>
                  <a:tcPr marL="6759" marR="6759" marT="6759" marB="0" anchor="b"/>
                </a:tc>
                <a:tc>
                  <a:txBody>
                    <a:bodyPr/>
                    <a:lstStyle/>
                    <a:p>
                      <a:pPr algn="ctr" fontAlgn="b"/>
                      <a:r>
                        <a:rPr lang="fr-FR" sz="1050" u="none" strike="noStrike">
                          <a:effectLst/>
                          <a:latin typeface="+mn-lt"/>
                        </a:rPr>
                        <a:t>Tous les pays</a:t>
                      </a:r>
                    </a:p>
                  </a:txBody>
                  <a:tcPr marL="6759" marR="6759" marT="6759" marB="0" anchor="ctr"/>
                </a:tc>
                <a:tc>
                  <a:txBody>
                    <a:bodyPr/>
                    <a:lstStyle/>
                    <a:p>
                      <a:pPr algn="ctr" fontAlgn="b"/>
                      <a:r>
                        <a:rPr lang="fr-FR" sz="1050" u="none" strike="noStrike" dirty="0">
                          <a:effectLst/>
                          <a:latin typeface="+mn-lt"/>
                        </a:rPr>
                        <a:t>Allemagne</a:t>
                      </a:r>
                    </a:p>
                  </a:txBody>
                  <a:tcPr marL="6759" marR="6759" marT="6759" marB="0" anchor="ctr"/>
                </a:tc>
                <a:tc>
                  <a:txBody>
                    <a:bodyPr/>
                    <a:lstStyle/>
                    <a:p>
                      <a:pPr algn="ctr" fontAlgn="b"/>
                      <a:r>
                        <a:rPr lang="fr-FR" sz="1050" u="none" strike="noStrike">
                          <a:effectLst/>
                          <a:latin typeface="+mn-lt"/>
                        </a:rPr>
                        <a:t>Espagne</a:t>
                      </a:r>
                    </a:p>
                  </a:txBody>
                  <a:tcPr marL="6759" marR="6759" marT="6759" marB="0" anchor="ctr"/>
                </a:tc>
                <a:tc>
                  <a:txBody>
                    <a:bodyPr/>
                    <a:lstStyle/>
                    <a:p>
                      <a:pPr algn="ctr" fontAlgn="b"/>
                      <a:r>
                        <a:rPr lang="fr-FR" sz="1050" u="none" strike="noStrike">
                          <a:effectLst/>
                          <a:latin typeface="+mn-lt"/>
                        </a:rPr>
                        <a:t>Finlande</a:t>
                      </a:r>
                    </a:p>
                  </a:txBody>
                  <a:tcPr marL="6759" marR="6759" marT="6759" marB="0" anchor="ctr"/>
                </a:tc>
                <a:tc>
                  <a:txBody>
                    <a:bodyPr/>
                    <a:lstStyle/>
                    <a:p>
                      <a:pPr algn="ctr" fontAlgn="b"/>
                      <a:r>
                        <a:rPr lang="fr-FR" sz="1050" u="none" strike="noStrike">
                          <a:effectLst/>
                          <a:latin typeface="+mn-lt"/>
                        </a:rPr>
                        <a:t>France</a:t>
                      </a:r>
                    </a:p>
                  </a:txBody>
                  <a:tcPr marL="6759" marR="6759" marT="6759" marB="0" anchor="ctr"/>
                </a:tc>
                <a:tc>
                  <a:txBody>
                    <a:bodyPr/>
                    <a:lstStyle/>
                    <a:p>
                      <a:pPr algn="ctr" fontAlgn="b"/>
                      <a:r>
                        <a:rPr lang="fr-FR" sz="1050" u="none" strike="noStrike">
                          <a:effectLst/>
                          <a:latin typeface="+mn-lt"/>
                        </a:rPr>
                        <a:t>Hongrie</a:t>
                      </a:r>
                    </a:p>
                  </a:txBody>
                  <a:tcPr marL="6759" marR="6759" marT="6759" marB="0" anchor="ctr"/>
                </a:tc>
                <a:tc>
                  <a:txBody>
                    <a:bodyPr/>
                    <a:lstStyle/>
                    <a:p>
                      <a:pPr algn="ctr" fontAlgn="b"/>
                      <a:r>
                        <a:rPr lang="fr-FR" sz="1050" u="none" strike="noStrike" dirty="0">
                          <a:effectLst/>
                          <a:latin typeface="+mn-lt"/>
                        </a:rPr>
                        <a:t>Irlande</a:t>
                      </a:r>
                    </a:p>
                  </a:txBody>
                  <a:tcPr marL="6759" marR="6759" marT="6759" marB="0" anchor="ctr"/>
                </a:tc>
                <a:extLst>
                  <a:ext uri="{0D108BD9-81ED-4DB2-BD59-A6C34878D82A}">
                    <a16:rowId xmlns:a16="http://schemas.microsoft.com/office/drawing/2014/main" val="3399763185"/>
                  </a:ext>
                </a:extLst>
              </a:tr>
              <a:tr h="240495">
                <a:tc>
                  <a:txBody>
                    <a:bodyPr/>
                    <a:lstStyle/>
                    <a:p>
                      <a:pPr algn="l" fontAlgn="b"/>
                      <a:r>
                        <a:rPr lang="fr-FR" sz="1050" b="1" u="none" strike="noStrike" dirty="0">
                          <a:effectLst/>
                          <a:latin typeface="+mn-lt"/>
                        </a:rPr>
                        <a:t>Exposition à au moins un facteur de risque de cancer (sur 24)</a:t>
                      </a:r>
                    </a:p>
                  </a:txBody>
                  <a:tcPr marL="36000" marR="6759" marT="6759" marB="0" anchor="ctr"/>
                </a:tc>
                <a:tc>
                  <a:txBody>
                    <a:bodyPr/>
                    <a:lstStyle/>
                    <a:p>
                      <a:pPr algn="ctr" fontAlgn="b"/>
                      <a:r>
                        <a:rPr lang="fr-FR" sz="1050" b="1" u="none" strike="noStrike" dirty="0">
                          <a:effectLst/>
                          <a:latin typeface="+mn-lt"/>
                        </a:rPr>
                        <a:t>47,3 %</a:t>
                      </a:r>
                    </a:p>
                  </a:txBody>
                  <a:tcPr marL="6759" marR="6759" marT="6759" marB="0" anchor="ctr"/>
                </a:tc>
                <a:tc>
                  <a:txBody>
                    <a:bodyPr/>
                    <a:lstStyle/>
                    <a:p>
                      <a:pPr algn="ctr" fontAlgn="b"/>
                      <a:r>
                        <a:rPr lang="fr-FR" sz="1050" b="1" u="none" strike="noStrike">
                          <a:effectLst/>
                          <a:latin typeface="+mn-lt"/>
                        </a:rPr>
                        <a:t>44,4 %</a:t>
                      </a:r>
                    </a:p>
                  </a:txBody>
                  <a:tcPr marL="6759" marR="6759" marT="6759" marB="0" anchor="ctr"/>
                </a:tc>
                <a:tc>
                  <a:txBody>
                    <a:bodyPr/>
                    <a:lstStyle/>
                    <a:p>
                      <a:pPr algn="ctr" fontAlgn="b"/>
                      <a:r>
                        <a:rPr lang="fr-FR" sz="1050" b="1" u="none" strike="noStrike" dirty="0">
                          <a:effectLst/>
                          <a:latin typeface="+mn-lt"/>
                        </a:rPr>
                        <a:t>47,3 %</a:t>
                      </a:r>
                    </a:p>
                  </a:txBody>
                  <a:tcPr marL="6759" marR="6759" marT="6759" marB="0" anchor="ctr"/>
                </a:tc>
                <a:tc>
                  <a:txBody>
                    <a:bodyPr/>
                    <a:lstStyle/>
                    <a:p>
                      <a:pPr algn="ctr" fontAlgn="b"/>
                      <a:r>
                        <a:rPr lang="fr-FR" sz="1050" b="1" u="none" strike="noStrike">
                          <a:effectLst/>
                          <a:latin typeface="+mn-lt"/>
                        </a:rPr>
                        <a:t>55,9 %</a:t>
                      </a:r>
                    </a:p>
                  </a:txBody>
                  <a:tcPr marL="6759" marR="6759" marT="6759" marB="0" anchor="ctr"/>
                </a:tc>
                <a:tc>
                  <a:txBody>
                    <a:bodyPr/>
                    <a:lstStyle/>
                    <a:p>
                      <a:pPr algn="ctr" fontAlgn="b"/>
                      <a:r>
                        <a:rPr lang="fr-FR" sz="1050" b="1" u="none" strike="noStrike">
                          <a:effectLst/>
                          <a:latin typeface="+mn-lt"/>
                        </a:rPr>
                        <a:t>49,7 %</a:t>
                      </a:r>
                    </a:p>
                  </a:txBody>
                  <a:tcPr marL="6759" marR="6759" marT="6759" marB="0" anchor="ctr"/>
                </a:tc>
                <a:tc>
                  <a:txBody>
                    <a:bodyPr/>
                    <a:lstStyle/>
                    <a:p>
                      <a:pPr algn="ctr" fontAlgn="b"/>
                      <a:r>
                        <a:rPr lang="fr-FR" sz="1050" b="1" u="none" strike="noStrike">
                          <a:effectLst/>
                          <a:latin typeface="+mn-lt"/>
                        </a:rPr>
                        <a:t>55,2 %</a:t>
                      </a:r>
                    </a:p>
                  </a:txBody>
                  <a:tcPr marL="6759" marR="6759" marT="6759" marB="0" anchor="ctr"/>
                </a:tc>
                <a:tc>
                  <a:txBody>
                    <a:bodyPr/>
                    <a:lstStyle/>
                    <a:p>
                      <a:pPr algn="ctr" fontAlgn="b"/>
                      <a:r>
                        <a:rPr lang="fr-FR" sz="1050" b="1" u="none" strike="noStrike">
                          <a:effectLst/>
                          <a:latin typeface="+mn-lt"/>
                        </a:rPr>
                        <a:t>47,6 %</a:t>
                      </a:r>
                    </a:p>
                  </a:txBody>
                  <a:tcPr marL="6759" marR="6759" marT="6759" marB="0" anchor="ctr"/>
                </a:tc>
                <a:extLst>
                  <a:ext uri="{0D108BD9-81ED-4DB2-BD59-A6C34878D82A}">
                    <a16:rowId xmlns:a16="http://schemas.microsoft.com/office/drawing/2014/main" val="3440247290"/>
                  </a:ext>
                </a:extLst>
              </a:tr>
              <a:tr h="240495">
                <a:tc>
                  <a:txBody>
                    <a:bodyPr/>
                    <a:lstStyle/>
                    <a:p>
                      <a:pPr algn="l" fontAlgn="b"/>
                      <a:r>
                        <a:rPr lang="fr-FR" sz="1050" u="none" strike="noStrike">
                          <a:effectLst/>
                          <a:latin typeface="+mn-lt"/>
                        </a:rPr>
                        <a:t>Rayonnement ultraviolet solaire (y compris exposition oculaire)</a:t>
                      </a:r>
                    </a:p>
                  </a:txBody>
                  <a:tcPr marL="36000" marR="6759" marT="6759" marB="0" anchor="ctr"/>
                </a:tc>
                <a:tc>
                  <a:txBody>
                    <a:bodyPr/>
                    <a:lstStyle/>
                    <a:p>
                      <a:pPr algn="ctr" fontAlgn="b"/>
                      <a:r>
                        <a:rPr lang="fr-FR" sz="1050" u="none" strike="noStrike">
                          <a:effectLst/>
                          <a:latin typeface="+mn-lt"/>
                        </a:rPr>
                        <a:t>20,8 %</a:t>
                      </a:r>
                    </a:p>
                  </a:txBody>
                  <a:tcPr marL="6759" marR="6759" marT="6759" marB="0" anchor="ctr"/>
                </a:tc>
                <a:tc>
                  <a:txBody>
                    <a:bodyPr/>
                    <a:lstStyle/>
                    <a:p>
                      <a:pPr algn="ctr" fontAlgn="b"/>
                      <a:r>
                        <a:rPr lang="fr-FR" sz="1050" u="none" strike="noStrike">
                          <a:effectLst/>
                          <a:latin typeface="+mn-lt"/>
                        </a:rPr>
                        <a:t>17,3 %</a:t>
                      </a:r>
                    </a:p>
                  </a:txBody>
                  <a:tcPr marL="6759" marR="6759" marT="6759" marB="0" anchor="ctr"/>
                </a:tc>
                <a:tc>
                  <a:txBody>
                    <a:bodyPr/>
                    <a:lstStyle/>
                    <a:p>
                      <a:pPr algn="ctr" fontAlgn="b"/>
                      <a:r>
                        <a:rPr lang="fr-FR" sz="1050" u="none" strike="noStrike">
                          <a:effectLst/>
                          <a:latin typeface="+mn-lt"/>
                        </a:rPr>
                        <a:t>20,2 %</a:t>
                      </a:r>
                    </a:p>
                  </a:txBody>
                  <a:tcPr marL="6759" marR="6759" marT="6759" marB="0" anchor="ctr"/>
                </a:tc>
                <a:tc>
                  <a:txBody>
                    <a:bodyPr/>
                    <a:lstStyle/>
                    <a:p>
                      <a:pPr algn="ctr" fontAlgn="b"/>
                      <a:r>
                        <a:rPr lang="fr-FR" sz="1050" u="none" strike="noStrike">
                          <a:effectLst/>
                          <a:latin typeface="+mn-lt"/>
                        </a:rPr>
                        <a:t>28,4 %</a:t>
                      </a:r>
                    </a:p>
                  </a:txBody>
                  <a:tcPr marL="6759" marR="6759" marT="6759" marB="0" anchor="ctr"/>
                </a:tc>
                <a:tc>
                  <a:txBody>
                    <a:bodyPr/>
                    <a:lstStyle/>
                    <a:p>
                      <a:pPr algn="ctr" fontAlgn="b"/>
                      <a:r>
                        <a:rPr lang="fr-FR" sz="1050" u="none" strike="noStrike">
                          <a:effectLst/>
                          <a:latin typeface="+mn-lt"/>
                        </a:rPr>
                        <a:t>24,4 %</a:t>
                      </a:r>
                    </a:p>
                  </a:txBody>
                  <a:tcPr marL="6759" marR="6759" marT="6759" marB="0" anchor="ctr"/>
                </a:tc>
                <a:tc>
                  <a:txBody>
                    <a:bodyPr/>
                    <a:lstStyle/>
                    <a:p>
                      <a:pPr algn="ctr" fontAlgn="b"/>
                      <a:r>
                        <a:rPr lang="fr-FR" sz="1050" u="none" strike="noStrike">
                          <a:effectLst/>
                          <a:latin typeface="+mn-lt"/>
                        </a:rPr>
                        <a:t>29,2 %</a:t>
                      </a:r>
                    </a:p>
                  </a:txBody>
                  <a:tcPr marL="6759" marR="6759" marT="6759" marB="0" anchor="ctr"/>
                </a:tc>
                <a:tc>
                  <a:txBody>
                    <a:bodyPr/>
                    <a:lstStyle/>
                    <a:p>
                      <a:pPr algn="ctr" fontAlgn="b"/>
                      <a:r>
                        <a:rPr lang="fr-FR" sz="1050" u="none" strike="noStrike">
                          <a:effectLst/>
                          <a:latin typeface="+mn-lt"/>
                        </a:rPr>
                        <a:t>21,3 %</a:t>
                      </a:r>
                    </a:p>
                  </a:txBody>
                  <a:tcPr marL="6759" marR="6759" marT="6759" marB="0" anchor="ctr"/>
                </a:tc>
                <a:extLst>
                  <a:ext uri="{0D108BD9-81ED-4DB2-BD59-A6C34878D82A}">
                    <a16:rowId xmlns:a16="http://schemas.microsoft.com/office/drawing/2014/main" val="838333257"/>
                  </a:ext>
                </a:extLst>
              </a:tr>
              <a:tr h="240495">
                <a:tc>
                  <a:txBody>
                    <a:bodyPr/>
                    <a:lstStyle/>
                    <a:p>
                      <a:pPr algn="l" fontAlgn="b"/>
                      <a:r>
                        <a:rPr lang="fr-FR" sz="1050" u="none" strike="noStrike">
                          <a:effectLst/>
                          <a:latin typeface="+mn-lt"/>
                        </a:rPr>
                        <a:t>Gaz d’échappement de moteurs diesel</a:t>
                      </a:r>
                    </a:p>
                  </a:txBody>
                  <a:tcPr marL="36000" marR="6759" marT="6759" marB="0" anchor="ctr"/>
                </a:tc>
                <a:tc>
                  <a:txBody>
                    <a:bodyPr/>
                    <a:lstStyle/>
                    <a:p>
                      <a:pPr algn="ctr" fontAlgn="b"/>
                      <a:r>
                        <a:rPr lang="fr-FR" sz="1050" u="none" strike="noStrike" dirty="0">
                          <a:effectLst/>
                          <a:latin typeface="+mn-lt"/>
                        </a:rPr>
                        <a:t>19,9 %</a:t>
                      </a:r>
                    </a:p>
                  </a:txBody>
                  <a:tcPr marL="6759" marR="6759" marT="6759" marB="0" anchor="ctr"/>
                </a:tc>
                <a:tc>
                  <a:txBody>
                    <a:bodyPr/>
                    <a:lstStyle/>
                    <a:p>
                      <a:pPr algn="ctr" fontAlgn="b"/>
                      <a:r>
                        <a:rPr lang="fr-FR" sz="1050" u="none" strike="noStrike">
                          <a:effectLst/>
                          <a:latin typeface="+mn-lt"/>
                        </a:rPr>
                        <a:t>16,6 %</a:t>
                      </a:r>
                    </a:p>
                  </a:txBody>
                  <a:tcPr marL="6759" marR="6759" marT="6759" marB="0" anchor="ctr"/>
                </a:tc>
                <a:tc>
                  <a:txBody>
                    <a:bodyPr/>
                    <a:lstStyle/>
                    <a:p>
                      <a:pPr algn="ctr" fontAlgn="b"/>
                      <a:r>
                        <a:rPr lang="fr-FR" sz="1050" u="none" strike="noStrike">
                          <a:effectLst/>
                          <a:latin typeface="+mn-lt"/>
                        </a:rPr>
                        <a:t>20,3 %</a:t>
                      </a:r>
                    </a:p>
                  </a:txBody>
                  <a:tcPr marL="6759" marR="6759" marT="6759" marB="0" anchor="ctr"/>
                </a:tc>
                <a:tc>
                  <a:txBody>
                    <a:bodyPr/>
                    <a:lstStyle/>
                    <a:p>
                      <a:pPr algn="ctr" fontAlgn="b"/>
                      <a:r>
                        <a:rPr lang="fr-FR" sz="1050" u="none" strike="noStrike">
                          <a:effectLst/>
                          <a:latin typeface="+mn-lt"/>
                        </a:rPr>
                        <a:t>34,8 %</a:t>
                      </a:r>
                    </a:p>
                  </a:txBody>
                  <a:tcPr marL="6759" marR="6759" marT="6759" marB="0" anchor="ctr"/>
                </a:tc>
                <a:tc>
                  <a:txBody>
                    <a:bodyPr/>
                    <a:lstStyle/>
                    <a:p>
                      <a:pPr algn="ctr" fontAlgn="b"/>
                      <a:r>
                        <a:rPr lang="fr-FR" sz="1050" u="none" strike="noStrike">
                          <a:effectLst/>
                          <a:latin typeface="+mn-lt"/>
                        </a:rPr>
                        <a:t>21,2 %</a:t>
                      </a:r>
                    </a:p>
                  </a:txBody>
                  <a:tcPr marL="6759" marR="6759" marT="6759" marB="0" anchor="ctr"/>
                </a:tc>
                <a:tc>
                  <a:txBody>
                    <a:bodyPr/>
                    <a:lstStyle/>
                    <a:p>
                      <a:pPr algn="ctr" fontAlgn="b"/>
                      <a:r>
                        <a:rPr lang="fr-FR" sz="1050" u="none" strike="noStrike">
                          <a:effectLst/>
                          <a:latin typeface="+mn-lt"/>
                        </a:rPr>
                        <a:t>27,8 %</a:t>
                      </a:r>
                    </a:p>
                  </a:txBody>
                  <a:tcPr marL="6759" marR="6759" marT="6759" marB="0" anchor="ctr"/>
                </a:tc>
                <a:tc>
                  <a:txBody>
                    <a:bodyPr/>
                    <a:lstStyle/>
                    <a:p>
                      <a:pPr algn="ctr" fontAlgn="b"/>
                      <a:r>
                        <a:rPr lang="fr-FR" sz="1050" u="none" strike="noStrike">
                          <a:effectLst/>
                          <a:latin typeface="+mn-lt"/>
                        </a:rPr>
                        <a:t>22,0 %</a:t>
                      </a:r>
                    </a:p>
                  </a:txBody>
                  <a:tcPr marL="6759" marR="6759" marT="6759" marB="0" anchor="ctr"/>
                </a:tc>
                <a:extLst>
                  <a:ext uri="{0D108BD9-81ED-4DB2-BD59-A6C34878D82A}">
                    <a16:rowId xmlns:a16="http://schemas.microsoft.com/office/drawing/2014/main" val="3052968987"/>
                  </a:ext>
                </a:extLst>
              </a:tr>
              <a:tr h="240495">
                <a:tc>
                  <a:txBody>
                    <a:bodyPr/>
                    <a:lstStyle/>
                    <a:p>
                      <a:pPr algn="l" fontAlgn="b"/>
                      <a:r>
                        <a:rPr lang="fr-FR" sz="1050" u="none" strike="noStrike">
                          <a:effectLst/>
                          <a:latin typeface="+mn-lt"/>
                        </a:rPr>
                        <a:t>Benzène</a:t>
                      </a:r>
                    </a:p>
                  </a:txBody>
                  <a:tcPr marL="36000" marR="6759" marT="6759" marB="0" anchor="ctr"/>
                </a:tc>
                <a:tc>
                  <a:txBody>
                    <a:bodyPr/>
                    <a:lstStyle/>
                    <a:p>
                      <a:pPr algn="ctr" fontAlgn="b"/>
                      <a:r>
                        <a:rPr lang="fr-FR" sz="1050" u="none" strike="noStrike">
                          <a:effectLst/>
                          <a:latin typeface="+mn-lt"/>
                        </a:rPr>
                        <a:t>12,8 %</a:t>
                      </a:r>
                    </a:p>
                  </a:txBody>
                  <a:tcPr marL="6759" marR="6759" marT="6759" marB="0" anchor="ctr"/>
                </a:tc>
                <a:tc>
                  <a:txBody>
                    <a:bodyPr/>
                    <a:lstStyle/>
                    <a:p>
                      <a:pPr algn="ctr" fontAlgn="b"/>
                      <a:r>
                        <a:rPr lang="fr-FR" sz="1050" u="none" strike="noStrike">
                          <a:effectLst/>
                          <a:latin typeface="+mn-lt"/>
                        </a:rPr>
                        <a:t>11,3 %</a:t>
                      </a:r>
                    </a:p>
                  </a:txBody>
                  <a:tcPr marL="6759" marR="6759" marT="6759" marB="0" anchor="ctr"/>
                </a:tc>
                <a:tc>
                  <a:txBody>
                    <a:bodyPr/>
                    <a:lstStyle/>
                    <a:p>
                      <a:pPr algn="ctr" fontAlgn="b"/>
                      <a:r>
                        <a:rPr lang="fr-FR" sz="1050" u="none" strike="noStrike">
                          <a:effectLst/>
                          <a:latin typeface="+mn-lt"/>
                        </a:rPr>
                        <a:t>13,4 %</a:t>
                      </a:r>
                    </a:p>
                  </a:txBody>
                  <a:tcPr marL="6759" marR="6759" marT="6759" marB="0" anchor="ctr"/>
                </a:tc>
                <a:tc>
                  <a:txBody>
                    <a:bodyPr/>
                    <a:lstStyle/>
                    <a:p>
                      <a:pPr algn="ctr" fontAlgn="b"/>
                      <a:r>
                        <a:rPr lang="fr-FR" sz="1050" u="none" strike="noStrike">
                          <a:effectLst/>
                          <a:latin typeface="+mn-lt"/>
                        </a:rPr>
                        <a:t>18,0 %</a:t>
                      </a:r>
                    </a:p>
                  </a:txBody>
                  <a:tcPr marL="6759" marR="6759" marT="6759" marB="0" anchor="ctr"/>
                </a:tc>
                <a:tc>
                  <a:txBody>
                    <a:bodyPr/>
                    <a:lstStyle/>
                    <a:p>
                      <a:pPr algn="ctr" fontAlgn="b"/>
                      <a:r>
                        <a:rPr lang="fr-FR" sz="1050" u="none" strike="noStrike">
                          <a:effectLst/>
                          <a:latin typeface="+mn-lt"/>
                        </a:rPr>
                        <a:t>13,3 %</a:t>
                      </a:r>
                    </a:p>
                  </a:txBody>
                  <a:tcPr marL="6759" marR="6759" marT="6759" marB="0" anchor="ctr"/>
                </a:tc>
                <a:tc>
                  <a:txBody>
                    <a:bodyPr/>
                    <a:lstStyle/>
                    <a:p>
                      <a:pPr algn="ctr" fontAlgn="b"/>
                      <a:r>
                        <a:rPr lang="fr-FR" sz="1050" u="none" strike="noStrike">
                          <a:effectLst/>
                          <a:latin typeface="+mn-lt"/>
                        </a:rPr>
                        <a:t>17,9 %</a:t>
                      </a:r>
                    </a:p>
                  </a:txBody>
                  <a:tcPr marL="6759" marR="6759" marT="6759" marB="0" anchor="ctr"/>
                </a:tc>
                <a:tc>
                  <a:txBody>
                    <a:bodyPr/>
                    <a:lstStyle/>
                    <a:p>
                      <a:pPr algn="ctr" fontAlgn="b"/>
                      <a:r>
                        <a:rPr lang="fr-FR" sz="1050" u="none" strike="noStrike">
                          <a:effectLst/>
                          <a:latin typeface="+mn-lt"/>
                        </a:rPr>
                        <a:t>11,6 %</a:t>
                      </a:r>
                    </a:p>
                  </a:txBody>
                  <a:tcPr marL="6759" marR="6759" marT="6759" marB="0" anchor="ctr"/>
                </a:tc>
                <a:extLst>
                  <a:ext uri="{0D108BD9-81ED-4DB2-BD59-A6C34878D82A}">
                    <a16:rowId xmlns:a16="http://schemas.microsoft.com/office/drawing/2014/main" val="2176036633"/>
                  </a:ext>
                </a:extLst>
              </a:tr>
              <a:tr h="240495">
                <a:tc>
                  <a:txBody>
                    <a:bodyPr/>
                    <a:lstStyle/>
                    <a:p>
                      <a:pPr algn="l" fontAlgn="b"/>
                      <a:r>
                        <a:rPr lang="fr-FR" sz="1050" u="none" strike="noStrike">
                          <a:effectLst/>
                          <a:latin typeface="+mn-lt"/>
                        </a:rPr>
                        <a:t>Silice cristalline alvéolaire</a:t>
                      </a:r>
                    </a:p>
                  </a:txBody>
                  <a:tcPr marL="36000" marR="6759" marT="6759" marB="0" anchor="ctr"/>
                </a:tc>
                <a:tc>
                  <a:txBody>
                    <a:bodyPr/>
                    <a:lstStyle/>
                    <a:p>
                      <a:pPr algn="ctr" fontAlgn="b"/>
                      <a:r>
                        <a:rPr lang="fr-FR" sz="1050" u="none" strike="noStrike">
                          <a:effectLst/>
                          <a:latin typeface="+mn-lt"/>
                        </a:rPr>
                        <a:t>8,4 %</a:t>
                      </a:r>
                    </a:p>
                  </a:txBody>
                  <a:tcPr marL="6759" marR="6759" marT="6759" marB="0" anchor="ctr"/>
                </a:tc>
                <a:tc>
                  <a:txBody>
                    <a:bodyPr/>
                    <a:lstStyle/>
                    <a:p>
                      <a:pPr algn="ctr" fontAlgn="b"/>
                      <a:r>
                        <a:rPr lang="fr-FR" sz="1050" u="none" strike="noStrike">
                          <a:effectLst/>
                          <a:latin typeface="+mn-lt"/>
                        </a:rPr>
                        <a:t>7,7 %</a:t>
                      </a:r>
                    </a:p>
                  </a:txBody>
                  <a:tcPr marL="6759" marR="6759" marT="6759" marB="0" anchor="ctr"/>
                </a:tc>
                <a:tc>
                  <a:txBody>
                    <a:bodyPr/>
                    <a:lstStyle/>
                    <a:p>
                      <a:pPr algn="ctr" fontAlgn="b"/>
                      <a:r>
                        <a:rPr lang="fr-FR" sz="1050" u="none" strike="noStrike">
                          <a:effectLst/>
                          <a:latin typeface="+mn-lt"/>
                        </a:rPr>
                        <a:t>10,3 %</a:t>
                      </a:r>
                    </a:p>
                  </a:txBody>
                  <a:tcPr marL="6759" marR="6759" marT="6759" marB="0" anchor="ctr"/>
                </a:tc>
                <a:tc>
                  <a:txBody>
                    <a:bodyPr/>
                    <a:lstStyle/>
                    <a:p>
                      <a:pPr algn="ctr" fontAlgn="b"/>
                      <a:r>
                        <a:rPr lang="fr-FR" sz="1050" u="none" strike="noStrike">
                          <a:effectLst/>
                          <a:latin typeface="+mn-lt"/>
                        </a:rPr>
                        <a:t>10,8 %</a:t>
                      </a:r>
                    </a:p>
                  </a:txBody>
                  <a:tcPr marL="6759" marR="6759" marT="6759" marB="0" anchor="ctr"/>
                </a:tc>
                <a:tc>
                  <a:txBody>
                    <a:bodyPr/>
                    <a:lstStyle/>
                    <a:p>
                      <a:pPr algn="ctr" fontAlgn="b"/>
                      <a:r>
                        <a:rPr lang="fr-FR" sz="1050" u="none" strike="noStrike">
                          <a:effectLst/>
                          <a:latin typeface="+mn-lt"/>
                        </a:rPr>
                        <a:t>7,6 %</a:t>
                      </a:r>
                    </a:p>
                  </a:txBody>
                  <a:tcPr marL="6759" marR="6759" marT="6759" marB="0" anchor="ctr"/>
                </a:tc>
                <a:tc>
                  <a:txBody>
                    <a:bodyPr/>
                    <a:lstStyle/>
                    <a:p>
                      <a:pPr algn="ctr" fontAlgn="b"/>
                      <a:r>
                        <a:rPr lang="fr-FR" sz="1050" u="none" strike="noStrike">
                          <a:effectLst/>
                          <a:latin typeface="+mn-lt"/>
                        </a:rPr>
                        <a:t>11,2 %</a:t>
                      </a:r>
                    </a:p>
                  </a:txBody>
                  <a:tcPr marL="6759" marR="6759" marT="6759" marB="0" anchor="ctr"/>
                </a:tc>
                <a:tc>
                  <a:txBody>
                    <a:bodyPr/>
                    <a:lstStyle/>
                    <a:p>
                      <a:pPr algn="ctr" fontAlgn="b"/>
                      <a:r>
                        <a:rPr lang="fr-FR" sz="1050" u="none" strike="noStrike">
                          <a:effectLst/>
                          <a:latin typeface="+mn-lt"/>
                        </a:rPr>
                        <a:t>6,8 %</a:t>
                      </a:r>
                    </a:p>
                  </a:txBody>
                  <a:tcPr marL="6759" marR="6759" marT="6759" marB="0" anchor="ctr"/>
                </a:tc>
                <a:extLst>
                  <a:ext uri="{0D108BD9-81ED-4DB2-BD59-A6C34878D82A}">
                    <a16:rowId xmlns:a16="http://schemas.microsoft.com/office/drawing/2014/main" val="2381154499"/>
                  </a:ext>
                </a:extLst>
              </a:tr>
              <a:tr h="240495">
                <a:tc>
                  <a:txBody>
                    <a:bodyPr/>
                    <a:lstStyle/>
                    <a:p>
                      <a:pPr algn="l" fontAlgn="b"/>
                      <a:r>
                        <a:rPr lang="fr-FR" sz="1050" u="none" strike="noStrike">
                          <a:effectLst/>
                          <a:latin typeface="+mn-lt"/>
                        </a:rPr>
                        <a:t>Formaldéhyde</a:t>
                      </a:r>
                    </a:p>
                  </a:txBody>
                  <a:tcPr marL="36000" marR="6759" marT="6759" marB="0" anchor="ctr"/>
                </a:tc>
                <a:tc>
                  <a:txBody>
                    <a:bodyPr/>
                    <a:lstStyle/>
                    <a:p>
                      <a:pPr algn="ctr" fontAlgn="b"/>
                      <a:r>
                        <a:rPr lang="fr-FR" sz="1050" u="none" strike="noStrike">
                          <a:effectLst/>
                          <a:latin typeface="+mn-lt"/>
                        </a:rPr>
                        <a:t>6,4 %</a:t>
                      </a:r>
                    </a:p>
                  </a:txBody>
                  <a:tcPr marL="6759" marR="6759" marT="6759" marB="0" anchor="ctr"/>
                </a:tc>
                <a:tc>
                  <a:txBody>
                    <a:bodyPr/>
                    <a:lstStyle/>
                    <a:p>
                      <a:pPr algn="ctr" fontAlgn="b"/>
                      <a:r>
                        <a:rPr lang="fr-FR" sz="1050" u="none" strike="noStrike">
                          <a:effectLst/>
                          <a:latin typeface="+mn-lt"/>
                        </a:rPr>
                        <a:t>6,0 %</a:t>
                      </a:r>
                    </a:p>
                  </a:txBody>
                  <a:tcPr marL="6759" marR="6759" marT="6759" marB="0" anchor="ctr"/>
                </a:tc>
                <a:tc>
                  <a:txBody>
                    <a:bodyPr/>
                    <a:lstStyle/>
                    <a:p>
                      <a:pPr algn="ctr" fontAlgn="b"/>
                      <a:r>
                        <a:rPr lang="fr-FR" sz="1050" u="none" strike="noStrike">
                          <a:effectLst/>
                          <a:latin typeface="+mn-lt"/>
                        </a:rPr>
                        <a:t>7,2 %</a:t>
                      </a:r>
                    </a:p>
                  </a:txBody>
                  <a:tcPr marL="6759" marR="6759" marT="6759" marB="0" anchor="ctr"/>
                </a:tc>
                <a:tc>
                  <a:txBody>
                    <a:bodyPr/>
                    <a:lstStyle/>
                    <a:p>
                      <a:pPr algn="ctr" fontAlgn="b"/>
                      <a:r>
                        <a:rPr lang="fr-FR" sz="1050" u="none" strike="noStrike">
                          <a:effectLst/>
                          <a:latin typeface="+mn-lt"/>
                        </a:rPr>
                        <a:t>4,8 %</a:t>
                      </a:r>
                    </a:p>
                  </a:txBody>
                  <a:tcPr marL="6759" marR="6759" marT="6759" marB="0" anchor="ctr"/>
                </a:tc>
                <a:tc>
                  <a:txBody>
                    <a:bodyPr/>
                    <a:lstStyle/>
                    <a:p>
                      <a:pPr algn="ctr" fontAlgn="b"/>
                      <a:r>
                        <a:rPr lang="fr-FR" sz="1050" u="none" strike="noStrike">
                          <a:effectLst/>
                          <a:latin typeface="+mn-lt"/>
                        </a:rPr>
                        <a:t>6,7 %</a:t>
                      </a:r>
                    </a:p>
                  </a:txBody>
                  <a:tcPr marL="6759" marR="6759" marT="6759" marB="0" anchor="ctr"/>
                </a:tc>
                <a:tc>
                  <a:txBody>
                    <a:bodyPr/>
                    <a:lstStyle/>
                    <a:p>
                      <a:pPr algn="ctr" fontAlgn="b"/>
                      <a:r>
                        <a:rPr lang="fr-FR" sz="1050" u="none" strike="noStrike">
                          <a:effectLst/>
                          <a:latin typeface="+mn-lt"/>
                        </a:rPr>
                        <a:t>5,1 %</a:t>
                      </a:r>
                    </a:p>
                  </a:txBody>
                  <a:tcPr marL="6759" marR="6759" marT="6759" marB="0" anchor="ctr"/>
                </a:tc>
                <a:tc>
                  <a:txBody>
                    <a:bodyPr/>
                    <a:lstStyle/>
                    <a:p>
                      <a:pPr algn="ctr" fontAlgn="b"/>
                      <a:r>
                        <a:rPr lang="fr-FR" sz="1050" u="none" strike="noStrike">
                          <a:effectLst/>
                          <a:latin typeface="+mn-lt"/>
                        </a:rPr>
                        <a:t>6,9 %</a:t>
                      </a:r>
                    </a:p>
                  </a:txBody>
                  <a:tcPr marL="6759" marR="6759" marT="6759" marB="0" anchor="ctr"/>
                </a:tc>
                <a:extLst>
                  <a:ext uri="{0D108BD9-81ED-4DB2-BD59-A6C34878D82A}">
                    <a16:rowId xmlns:a16="http://schemas.microsoft.com/office/drawing/2014/main" val="1386679346"/>
                  </a:ext>
                </a:extLst>
              </a:tr>
              <a:tr h="240495">
                <a:tc>
                  <a:txBody>
                    <a:bodyPr/>
                    <a:lstStyle/>
                    <a:p>
                      <a:pPr algn="l" fontAlgn="b"/>
                      <a:r>
                        <a:rPr lang="fr-FR" sz="1050" u="none" strike="noStrike">
                          <a:effectLst/>
                          <a:latin typeface="+mn-lt"/>
                        </a:rPr>
                        <a:t>Chrome hexavalent</a:t>
                      </a:r>
                    </a:p>
                  </a:txBody>
                  <a:tcPr marL="36000" marR="6759" marT="6759" marB="0" anchor="ctr"/>
                </a:tc>
                <a:tc>
                  <a:txBody>
                    <a:bodyPr/>
                    <a:lstStyle/>
                    <a:p>
                      <a:pPr algn="ctr" fontAlgn="b"/>
                      <a:r>
                        <a:rPr lang="fr-FR" sz="1050" u="none" strike="noStrike">
                          <a:effectLst/>
                          <a:latin typeface="+mn-lt"/>
                        </a:rPr>
                        <a:t>4,7 %</a:t>
                      </a:r>
                    </a:p>
                  </a:txBody>
                  <a:tcPr marL="6759" marR="6759" marT="6759" marB="0" anchor="ctr"/>
                </a:tc>
                <a:tc>
                  <a:txBody>
                    <a:bodyPr/>
                    <a:lstStyle/>
                    <a:p>
                      <a:pPr algn="ctr" fontAlgn="b"/>
                      <a:r>
                        <a:rPr lang="fr-FR" sz="1050" u="none" strike="noStrike">
                          <a:effectLst/>
                          <a:latin typeface="+mn-lt"/>
                        </a:rPr>
                        <a:t>4,8 %</a:t>
                      </a:r>
                    </a:p>
                  </a:txBody>
                  <a:tcPr marL="6759" marR="6759" marT="6759" marB="0" anchor="ctr"/>
                </a:tc>
                <a:tc>
                  <a:txBody>
                    <a:bodyPr/>
                    <a:lstStyle/>
                    <a:p>
                      <a:pPr algn="ctr" fontAlgn="b"/>
                      <a:r>
                        <a:rPr lang="fr-FR" sz="1050" u="none" strike="noStrike">
                          <a:effectLst/>
                          <a:latin typeface="+mn-lt"/>
                        </a:rPr>
                        <a:t>4,8 %</a:t>
                      </a:r>
                    </a:p>
                  </a:txBody>
                  <a:tcPr marL="6759" marR="6759" marT="6759" marB="0" anchor="ctr"/>
                </a:tc>
                <a:tc>
                  <a:txBody>
                    <a:bodyPr/>
                    <a:lstStyle/>
                    <a:p>
                      <a:pPr algn="ctr" fontAlgn="b"/>
                      <a:r>
                        <a:rPr lang="fr-FR" sz="1050" u="none" strike="noStrike">
                          <a:effectLst/>
                          <a:latin typeface="+mn-lt"/>
                        </a:rPr>
                        <a:t>6,0 %</a:t>
                      </a:r>
                    </a:p>
                  </a:txBody>
                  <a:tcPr marL="6759" marR="6759" marT="6759" marB="0" anchor="ctr"/>
                </a:tc>
                <a:tc>
                  <a:txBody>
                    <a:bodyPr/>
                    <a:lstStyle/>
                    <a:p>
                      <a:pPr algn="ctr" fontAlgn="b"/>
                      <a:r>
                        <a:rPr lang="fr-FR" sz="1050" u="none" strike="noStrike">
                          <a:effectLst/>
                          <a:latin typeface="+mn-lt"/>
                        </a:rPr>
                        <a:t>4,3 %</a:t>
                      </a:r>
                    </a:p>
                  </a:txBody>
                  <a:tcPr marL="6759" marR="6759" marT="6759" marB="0" anchor="ctr"/>
                </a:tc>
                <a:tc>
                  <a:txBody>
                    <a:bodyPr/>
                    <a:lstStyle/>
                    <a:p>
                      <a:pPr algn="ctr" fontAlgn="b"/>
                      <a:r>
                        <a:rPr lang="fr-FR" sz="1050" u="none" strike="noStrike">
                          <a:effectLst/>
                          <a:latin typeface="+mn-lt"/>
                        </a:rPr>
                        <a:t>5,5 %</a:t>
                      </a:r>
                    </a:p>
                  </a:txBody>
                  <a:tcPr marL="6759" marR="6759" marT="6759" marB="0" anchor="ctr"/>
                </a:tc>
                <a:tc>
                  <a:txBody>
                    <a:bodyPr/>
                    <a:lstStyle/>
                    <a:p>
                      <a:pPr algn="ctr" fontAlgn="b"/>
                      <a:r>
                        <a:rPr lang="fr-FR" sz="1050" u="none" strike="noStrike">
                          <a:effectLst/>
                          <a:latin typeface="+mn-lt"/>
                        </a:rPr>
                        <a:t>4,7 %</a:t>
                      </a:r>
                    </a:p>
                  </a:txBody>
                  <a:tcPr marL="6759" marR="6759" marT="6759" marB="0" anchor="ctr"/>
                </a:tc>
                <a:extLst>
                  <a:ext uri="{0D108BD9-81ED-4DB2-BD59-A6C34878D82A}">
                    <a16:rowId xmlns:a16="http://schemas.microsoft.com/office/drawing/2014/main" val="1823351274"/>
                  </a:ext>
                </a:extLst>
              </a:tr>
              <a:tr h="240495">
                <a:tc>
                  <a:txBody>
                    <a:bodyPr/>
                    <a:lstStyle/>
                    <a:p>
                      <a:pPr algn="l" fontAlgn="b"/>
                      <a:r>
                        <a:rPr lang="fr-FR" sz="1050" u="none" strike="noStrike">
                          <a:effectLst/>
                          <a:latin typeface="+mn-lt"/>
                        </a:rPr>
                        <a:t>Plomb et composés inorganiques</a:t>
                      </a:r>
                    </a:p>
                  </a:txBody>
                  <a:tcPr marL="36000" marR="6759" marT="6759" marB="0" anchor="ctr"/>
                </a:tc>
                <a:tc>
                  <a:txBody>
                    <a:bodyPr/>
                    <a:lstStyle/>
                    <a:p>
                      <a:pPr algn="ctr" fontAlgn="b"/>
                      <a:r>
                        <a:rPr lang="fr-FR" sz="1050" u="none" strike="noStrike">
                          <a:effectLst/>
                          <a:latin typeface="+mn-lt"/>
                        </a:rPr>
                        <a:t>3,8 %</a:t>
                      </a:r>
                    </a:p>
                  </a:txBody>
                  <a:tcPr marL="6759" marR="6759" marT="6759" marB="0" anchor="ctr"/>
                </a:tc>
                <a:tc>
                  <a:txBody>
                    <a:bodyPr/>
                    <a:lstStyle/>
                    <a:p>
                      <a:pPr algn="ctr" fontAlgn="b"/>
                      <a:r>
                        <a:rPr lang="fr-FR" sz="1050" u="none" strike="noStrike">
                          <a:effectLst/>
                          <a:latin typeface="+mn-lt"/>
                        </a:rPr>
                        <a:t>3,3 %</a:t>
                      </a:r>
                    </a:p>
                  </a:txBody>
                  <a:tcPr marL="6759" marR="6759" marT="6759" marB="0" anchor="ctr"/>
                </a:tc>
                <a:tc>
                  <a:txBody>
                    <a:bodyPr/>
                    <a:lstStyle/>
                    <a:p>
                      <a:pPr algn="ctr" fontAlgn="b"/>
                      <a:r>
                        <a:rPr lang="fr-FR" sz="1050" u="none" strike="noStrike">
                          <a:effectLst/>
                          <a:latin typeface="+mn-lt"/>
                        </a:rPr>
                        <a:t>4,2 %</a:t>
                      </a:r>
                    </a:p>
                  </a:txBody>
                  <a:tcPr marL="6759" marR="6759" marT="6759" marB="0" anchor="ctr"/>
                </a:tc>
                <a:tc>
                  <a:txBody>
                    <a:bodyPr/>
                    <a:lstStyle/>
                    <a:p>
                      <a:pPr algn="ctr" fontAlgn="b"/>
                      <a:r>
                        <a:rPr lang="fr-FR" sz="1050" u="none" strike="noStrike">
                          <a:effectLst/>
                          <a:latin typeface="+mn-lt"/>
                        </a:rPr>
                        <a:t>3,5 %</a:t>
                      </a:r>
                    </a:p>
                  </a:txBody>
                  <a:tcPr marL="6759" marR="6759" marT="6759" marB="0" anchor="ctr"/>
                </a:tc>
                <a:tc>
                  <a:txBody>
                    <a:bodyPr/>
                    <a:lstStyle/>
                    <a:p>
                      <a:pPr algn="ctr" fontAlgn="b"/>
                      <a:r>
                        <a:rPr lang="fr-FR" sz="1050" u="none" strike="noStrike">
                          <a:effectLst/>
                          <a:latin typeface="+mn-lt"/>
                        </a:rPr>
                        <a:t>4,1 %</a:t>
                      </a:r>
                    </a:p>
                  </a:txBody>
                  <a:tcPr marL="6759" marR="6759" marT="6759" marB="0" anchor="ctr"/>
                </a:tc>
                <a:tc>
                  <a:txBody>
                    <a:bodyPr/>
                    <a:lstStyle/>
                    <a:p>
                      <a:pPr algn="ctr" fontAlgn="b"/>
                      <a:r>
                        <a:rPr lang="fr-FR" sz="1050" u="none" strike="noStrike">
                          <a:effectLst/>
                          <a:latin typeface="+mn-lt"/>
                        </a:rPr>
                        <a:t>4,3 %</a:t>
                      </a:r>
                    </a:p>
                  </a:txBody>
                  <a:tcPr marL="6759" marR="6759" marT="6759" marB="0" anchor="ctr"/>
                </a:tc>
                <a:tc>
                  <a:txBody>
                    <a:bodyPr/>
                    <a:lstStyle/>
                    <a:p>
                      <a:pPr algn="ctr" fontAlgn="b"/>
                      <a:r>
                        <a:rPr lang="fr-FR" sz="1050" u="none" strike="noStrike">
                          <a:effectLst/>
                          <a:latin typeface="+mn-lt"/>
                        </a:rPr>
                        <a:t>4,1 %</a:t>
                      </a:r>
                    </a:p>
                  </a:txBody>
                  <a:tcPr marL="6759" marR="6759" marT="6759" marB="0" anchor="ctr"/>
                </a:tc>
                <a:extLst>
                  <a:ext uri="{0D108BD9-81ED-4DB2-BD59-A6C34878D82A}">
                    <a16:rowId xmlns:a16="http://schemas.microsoft.com/office/drawing/2014/main" val="4109198339"/>
                  </a:ext>
                </a:extLst>
              </a:tr>
              <a:tr h="240495">
                <a:tc>
                  <a:txBody>
                    <a:bodyPr/>
                    <a:lstStyle/>
                    <a:p>
                      <a:pPr algn="l" fontAlgn="b"/>
                      <a:r>
                        <a:rPr lang="fr-FR" sz="1050" u="none" strike="noStrike">
                          <a:effectLst/>
                          <a:latin typeface="+mn-lt"/>
                        </a:rPr>
                        <a:t>Poussière de bois</a:t>
                      </a:r>
                    </a:p>
                  </a:txBody>
                  <a:tcPr marL="36000" marR="6759" marT="6759" marB="0" anchor="ctr"/>
                </a:tc>
                <a:tc>
                  <a:txBody>
                    <a:bodyPr/>
                    <a:lstStyle/>
                    <a:p>
                      <a:pPr algn="ctr" fontAlgn="b"/>
                      <a:r>
                        <a:rPr lang="fr-FR" sz="1050" u="none" strike="noStrike">
                          <a:effectLst/>
                          <a:latin typeface="+mn-lt"/>
                        </a:rPr>
                        <a:t>3,2 %</a:t>
                      </a:r>
                    </a:p>
                  </a:txBody>
                  <a:tcPr marL="6759" marR="6759" marT="6759" marB="0" anchor="ctr"/>
                </a:tc>
                <a:tc>
                  <a:txBody>
                    <a:bodyPr/>
                    <a:lstStyle/>
                    <a:p>
                      <a:pPr algn="ctr" fontAlgn="b"/>
                      <a:r>
                        <a:rPr lang="fr-FR" sz="1050" u="none" strike="noStrike">
                          <a:effectLst/>
                          <a:latin typeface="+mn-lt"/>
                        </a:rPr>
                        <a:t>2,5 %</a:t>
                      </a:r>
                    </a:p>
                  </a:txBody>
                  <a:tcPr marL="6759" marR="6759" marT="6759" marB="0" anchor="ctr"/>
                </a:tc>
                <a:tc>
                  <a:txBody>
                    <a:bodyPr/>
                    <a:lstStyle/>
                    <a:p>
                      <a:pPr algn="ctr" fontAlgn="b"/>
                      <a:r>
                        <a:rPr lang="fr-FR" sz="1050" u="none" strike="noStrike">
                          <a:effectLst/>
                          <a:latin typeface="+mn-lt"/>
                        </a:rPr>
                        <a:t>3,7 %</a:t>
                      </a:r>
                    </a:p>
                  </a:txBody>
                  <a:tcPr marL="6759" marR="6759" marT="6759" marB="0" anchor="ctr"/>
                </a:tc>
                <a:tc>
                  <a:txBody>
                    <a:bodyPr/>
                    <a:lstStyle/>
                    <a:p>
                      <a:pPr algn="ctr" fontAlgn="b"/>
                      <a:r>
                        <a:rPr lang="fr-FR" sz="1050" u="none" strike="noStrike">
                          <a:effectLst/>
                          <a:latin typeface="+mn-lt"/>
                        </a:rPr>
                        <a:t>7,3 %</a:t>
                      </a:r>
                    </a:p>
                  </a:txBody>
                  <a:tcPr marL="6759" marR="6759" marT="6759" marB="0" anchor="ctr"/>
                </a:tc>
                <a:tc>
                  <a:txBody>
                    <a:bodyPr/>
                    <a:lstStyle/>
                    <a:p>
                      <a:pPr algn="ctr" fontAlgn="b"/>
                      <a:r>
                        <a:rPr lang="fr-FR" sz="1050" u="none" strike="noStrike">
                          <a:effectLst/>
                          <a:latin typeface="+mn-lt"/>
                        </a:rPr>
                        <a:t>3,0 %</a:t>
                      </a:r>
                    </a:p>
                  </a:txBody>
                  <a:tcPr marL="6759" marR="6759" marT="6759" marB="0" anchor="ctr"/>
                </a:tc>
                <a:tc>
                  <a:txBody>
                    <a:bodyPr/>
                    <a:lstStyle/>
                    <a:p>
                      <a:pPr algn="ctr" fontAlgn="b"/>
                      <a:r>
                        <a:rPr lang="fr-FR" sz="1050" u="none" strike="noStrike">
                          <a:effectLst/>
                          <a:latin typeface="+mn-lt"/>
                        </a:rPr>
                        <a:t>6,3 %</a:t>
                      </a:r>
                    </a:p>
                  </a:txBody>
                  <a:tcPr marL="6759" marR="6759" marT="6759" marB="0" anchor="ctr"/>
                </a:tc>
                <a:tc>
                  <a:txBody>
                    <a:bodyPr/>
                    <a:lstStyle/>
                    <a:p>
                      <a:pPr algn="ctr" fontAlgn="b"/>
                      <a:r>
                        <a:rPr lang="fr-FR" sz="1050" u="none" strike="noStrike">
                          <a:effectLst/>
                          <a:latin typeface="+mn-lt"/>
                        </a:rPr>
                        <a:t>2,5 %</a:t>
                      </a:r>
                    </a:p>
                  </a:txBody>
                  <a:tcPr marL="6759" marR="6759" marT="6759" marB="0" anchor="ctr"/>
                </a:tc>
                <a:extLst>
                  <a:ext uri="{0D108BD9-81ED-4DB2-BD59-A6C34878D82A}">
                    <a16:rowId xmlns:a16="http://schemas.microsoft.com/office/drawing/2014/main" val="2908113317"/>
                  </a:ext>
                </a:extLst>
              </a:tr>
              <a:tr h="240495">
                <a:tc>
                  <a:txBody>
                    <a:bodyPr/>
                    <a:lstStyle/>
                    <a:p>
                      <a:pPr algn="l" fontAlgn="b"/>
                      <a:r>
                        <a:rPr lang="fr-FR" sz="1050" u="none" strike="noStrike">
                          <a:effectLst/>
                          <a:latin typeface="+mn-lt"/>
                        </a:rPr>
                        <a:t>Rayonnement ultraviolet artificiel (y compris exposition oculaire)</a:t>
                      </a:r>
                    </a:p>
                  </a:txBody>
                  <a:tcPr marL="36000" marR="6759" marT="6759" marB="0" anchor="ctr"/>
                </a:tc>
                <a:tc>
                  <a:txBody>
                    <a:bodyPr/>
                    <a:lstStyle/>
                    <a:p>
                      <a:pPr algn="ctr" fontAlgn="b"/>
                      <a:r>
                        <a:rPr lang="fr-FR" sz="1050" u="none" strike="noStrike">
                          <a:effectLst/>
                          <a:latin typeface="+mn-lt"/>
                        </a:rPr>
                        <a:t>2,9 %</a:t>
                      </a:r>
                    </a:p>
                  </a:txBody>
                  <a:tcPr marL="6759" marR="6759" marT="6759" marB="0" anchor="ctr"/>
                </a:tc>
                <a:tc>
                  <a:txBody>
                    <a:bodyPr/>
                    <a:lstStyle/>
                    <a:p>
                      <a:pPr algn="ctr" fontAlgn="b"/>
                      <a:r>
                        <a:rPr lang="fr-FR" sz="1050" u="none" strike="noStrike">
                          <a:effectLst/>
                          <a:latin typeface="+mn-lt"/>
                        </a:rPr>
                        <a:t>3,6 %</a:t>
                      </a:r>
                    </a:p>
                  </a:txBody>
                  <a:tcPr marL="6759" marR="6759" marT="6759" marB="0" anchor="ctr"/>
                </a:tc>
                <a:tc>
                  <a:txBody>
                    <a:bodyPr/>
                    <a:lstStyle/>
                    <a:p>
                      <a:pPr algn="ctr" fontAlgn="b"/>
                      <a:r>
                        <a:rPr lang="fr-FR" sz="1050" u="none" strike="noStrike">
                          <a:effectLst/>
                          <a:latin typeface="+mn-lt"/>
                        </a:rPr>
                        <a:t>2,0 %</a:t>
                      </a:r>
                    </a:p>
                  </a:txBody>
                  <a:tcPr marL="6759" marR="6759" marT="6759" marB="0" anchor="ctr"/>
                </a:tc>
                <a:tc>
                  <a:txBody>
                    <a:bodyPr/>
                    <a:lstStyle/>
                    <a:p>
                      <a:pPr algn="ctr" fontAlgn="b"/>
                      <a:r>
                        <a:rPr lang="fr-FR" sz="1050" u="none" strike="noStrike">
                          <a:effectLst/>
                          <a:latin typeface="+mn-lt"/>
                        </a:rPr>
                        <a:t>4,8 %</a:t>
                      </a:r>
                    </a:p>
                  </a:txBody>
                  <a:tcPr marL="6759" marR="6759" marT="6759" marB="0" anchor="ctr"/>
                </a:tc>
                <a:tc>
                  <a:txBody>
                    <a:bodyPr/>
                    <a:lstStyle/>
                    <a:p>
                      <a:pPr algn="ctr" fontAlgn="b"/>
                      <a:r>
                        <a:rPr lang="fr-FR" sz="1050" u="none" strike="noStrike">
                          <a:effectLst/>
                          <a:latin typeface="+mn-lt"/>
                        </a:rPr>
                        <a:t>2,4 %</a:t>
                      </a:r>
                    </a:p>
                  </a:txBody>
                  <a:tcPr marL="6759" marR="6759" marT="6759" marB="0" anchor="ctr"/>
                </a:tc>
                <a:tc>
                  <a:txBody>
                    <a:bodyPr/>
                    <a:lstStyle/>
                    <a:p>
                      <a:pPr algn="ctr" fontAlgn="b"/>
                      <a:r>
                        <a:rPr lang="fr-FR" sz="1050" u="none" strike="noStrike">
                          <a:effectLst/>
                          <a:latin typeface="+mn-lt"/>
                        </a:rPr>
                        <a:t>3,3 %</a:t>
                      </a:r>
                    </a:p>
                  </a:txBody>
                  <a:tcPr marL="6759" marR="6759" marT="6759" marB="0" anchor="ctr"/>
                </a:tc>
                <a:tc>
                  <a:txBody>
                    <a:bodyPr/>
                    <a:lstStyle/>
                    <a:p>
                      <a:pPr algn="ctr" fontAlgn="b"/>
                      <a:r>
                        <a:rPr lang="fr-FR" sz="1050" u="none" strike="noStrike">
                          <a:effectLst/>
                          <a:latin typeface="+mn-lt"/>
                        </a:rPr>
                        <a:t>1,7 %</a:t>
                      </a:r>
                    </a:p>
                  </a:txBody>
                  <a:tcPr marL="6759" marR="6759" marT="6759" marB="0" anchor="ctr"/>
                </a:tc>
                <a:extLst>
                  <a:ext uri="{0D108BD9-81ED-4DB2-BD59-A6C34878D82A}">
                    <a16:rowId xmlns:a16="http://schemas.microsoft.com/office/drawing/2014/main" val="979888244"/>
                  </a:ext>
                </a:extLst>
              </a:tr>
              <a:tr h="240495">
                <a:tc>
                  <a:txBody>
                    <a:bodyPr/>
                    <a:lstStyle/>
                    <a:p>
                      <a:pPr algn="l" fontAlgn="b"/>
                      <a:r>
                        <a:rPr lang="fr-FR" sz="1050" u="none" strike="noStrike">
                          <a:effectLst/>
                          <a:latin typeface="+mn-lt"/>
                        </a:rPr>
                        <a:t>Rayonnements ionisants</a:t>
                      </a:r>
                    </a:p>
                  </a:txBody>
                  <a:tcPr marL="36000" marR="6759" marT="6759" marB="0" anchor="ctr"/>
                </a:tc>
                <a:tc>
                  <a:txBody>
                    <a:bodyPr/>
                    <a:lstStyle/>
                    <a:p>
                      <a:pPr algn="ctr" fontAlgn="b"/>
                      <a:r>
                        <a:rPr lang="fr-FR" sz="1050" u="none" strike="noStrike" dirty="0">
                          <a:effectLst/>
                          <a:latin typeface="+mn-lt"/>
                        </a:rPr>
                        <a:t>2,5 %</a:t>
                      </a:r>
                    </a:p>
                  </a:txBody>
                  <a:tcPr marL="6759" marR="6759" marT="6759" marB="0" anchor="ctr"/>
                </a:tc>
                <a:tc>
                  <a:txBody>
                    <a:bodyPr/>
                    <a:lstStyle/>
                    <a:p>
                      <a:pPr algn="ctr" fontAlgn="b"/>
                      <a:r>
                        <a:rPr lang="fr-FR" sz="1050" u="none" strike="noStrike">
                          <a:effectLst/>
                          <a:latin typeface="+mn-lt"/>
                        </a:rPr>
                        <a:t>3,1 %</a:t>
                      </a:r>
                    </a:p>
                  </a:txBody>
                  <a:tcPr marL="6759" marR="6759" marT="6759" marB="0" anchor="ctr"/>
                </a:tc>
                <a:tc>
                  <a:txBody>
                    <a:bodyPr/>
                    <a:lstStyle/>
                    <a:p>
                      <a:pPr algn="ctr" fontAlgn="b"/>
                      <a:r>
                        <a:rPr lang="fr-FR" sz="1050" u="none" strike="noStrike">
                          <a:effectLst/>
                          <a:latin typeface="+mn-lt"/>
                        </a:rPr>
                        <a:t>1,6 %</a:t>
                      </a:r>
                    </a:p>
                  </a:txBody>
                  <a:tcPr marL="6759" marR="6759" marT="6759" marB="0" anchor="ctr"/>
                </a:tc>
                <a:tc>
                  <a:txBody>
                    <a:bodyPr/>
                    <a:lstStyle/>
                    <a:p>
                      <a:pPr algn="ctr" fontAlgn="b"/>
                      <a:r>
                        <a:rPr lang="fr-FR" sz="1050" u="none" strike="noStrike">
                          <a:effectLst/>
                          <a:latin typeface="+mn-lt"/>
                        </a:rPr>
                        <a:t>2,5 %</a:t>
                      </a:r>
                    </a:p>
                  </a:txBody>
                  <a:tcPr marL="6759" marR="6759" marT="6759" marB="0" anchor="ctr"/>
                </a:tc>
                <a:tc>
                  <a:txBody>
                    <a:bodyPr/>
                    <a:lstStyle/>
                    <a:p>
                      <a:pPr algn="ctr" fontAlgn="b"/>
                      <a:r>
                        <a:rPr lang="fr-FR" sz="1050" u="none" strike="noStrike">
                          <a:effectLst/>
                          <a:latin typeface="+mn-lt"/>
                        </a:rPr>
                        <a:t>2,4 %</a:t>
                      </a:r>
                    </a:p>
                  </a:txBody>
                  <a:tcPr marL="6759" marR="6759" marT="6759" marB="0" anchor="ctr"/>
                </a:tc>
                <a:tc>
                  <a:txBody>
                    <a:bodyPr/>
                    <a:lstStyle/>
                    <a:p>
                      <a:pPr algn="ctr" fontAlgn="b"/>
                      <a:r>
                        <a:rPr lang="fr-FR" sz="1050" u="none" strike="noStrike">
                          <a:effectLst/>
                          <a:latin typeface="+mn-lt"/>
                        </a:rPr>
                        <a:t>1,5 %</a:t>
                      </a:r>
                    </a:p>
                  </a:txBody>
                  <a:tcPr marL="6759" marR="6759" marT="6759" marB="0" anchor="ctr"/>
                </a:tc>
                <a:tc>
                  <a:txBody>
                    <a:bodyPr/>
                    <a:lstStyle/>
                    <a:p>
                      <a:pPr algn="ctr" fontAlgn="b"/>
                      <a:r>
                        <a:rPr lang="fr-FR" sz="1050" u="none" strike="noStrike" dirty="0">
                          <a:effectLst/>
                          <a:latin typeface="+mn-lt"/>
                        </a:rPr>
                        <a:t>1,8 %</a:t>
                      </a:r>
                    </a:p>
                  </a:txBody>
                  <a:tcPr marL="6759" marR="6759" marT="6759" marB="0" anchor="ctr"/>
                </a:tc>
                <a:extLst>
                  <a:ext uri="{0D108BD9-81ED-4DB2-BD59-A6C34878D82A}">
                    <a16:rowId xmlns:a16="http://schemas.microsoft.com/office/drawing/2014/main" val="859324408"/>
                  </a:ext>
                </a:extLst>
              </a:tr>
            </a:tbl>
          </a:graphicData>
        </a:graphic>
      </p:graphicFrame>
      <p:sp>
        <p:nvSpPr>
          <p:cNvPr id="2" name="TextBox 1">
            <a:extLst>
              <a:ext uri="{FF2B5EF4-FFF2-40B4-BE49-F238E27FC236}">
                <a16:creationId xmlns:a16="http://schemas.microsoft.com/office/drawing/2014/main" id="{7CEFC163-E769-B3FC-816F-DEF10928CEAB}"/>
              </a:ext>
              <a:ext uri="{C183D7F6-B498-43B3-948B-1728B52AA6E4}">
                <adec:decorative xmlns:adec="http://schemas.microsoft.com/office/drawing/2017/decorative" val="0"/>
              </a:ext>
            </a:extLst>
          </p:cNvPr>
          <p:cNvSpPr txBox="1"/>
          <p:nvPr/>
        </p:nvSpPr>
        <p:spPr>
          <a:xfrm>
            <a:off x="2051721" y="4586231"/>
            <a:ext cx="5760639"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10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a:t>
            </a:r>
          </a:p>
        </p:txBody>
      </p:sp>
    </p:spTree>
    <p:extLst>
      <p:ext uri="{BB962C8B-B14F-4D97-AF65-F5344CB8AC3E}">
        <p14:creationId xmlns:p14="http://schemas.microsoft.com/office/powerpoint/2010/main" val="251917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AA8B-B71B-06FC-91B2-889C0B8BC3F7}"/>
              </a:ext>
            </a:extLst>
          </p:cNvPr>
          <p:cNvSpPr>
            <a:spLocks noGrp="1"/>
          </p:cNvSpPr>
          <p:nvPr>
            <p:ph type="title"/>
          </p:nvPr>
        </p:nvSpPr>
        <p:spPr>
          <a:xfrm>
            <a:off x="450001" y="87768"/>
            <a:ext cx="7787620" cy="461665"/>
          </a:xfrm>
        </p:spPr>
        <p:txBody>
          <a:bodyPr>
            <a:normAutofit fontScale="90000"/>
          </a:bodyPr>
          <a:lstStyle/>
          <a:p>
            <a:r>
              <a:rPr lang="fr-FR" sz="2400" dirty="0"/>
              <a:t>Proportion de travailleurs exposés par secteur d’activité</a:t>
            </a:r>
          </a:p>
        </p:txBody>
      </p:sp>
      <p:sp>
        <p:nvSpPr>
          <p:cNvPr id="3" name="Content Placeholder 2">
            <a:extLst>
              <a:ext uri="{FF2B5EF4-FFF2-40B4-BE49-F238E27FC236}">
                <a16:creationId xmlns:a16="http://schemas.microsoft.com/office/drawing/2014/main" id="{48072A3A-479A-D9F9-1FCE-0A70691D5F69}"/>
              </a:ext>
            </a:extLst>
          </p:cNvPr>
          <p:cNvSpPr>
            <a:spLocks noGrp="1"/>
          </p:cNvSpPr>
          <p:nvPr>
            <p:ph sz="half" idx="1"/>
          </p:nvPr>
        </p:nvSpPr>
        <p:spPr>
          <a:xfrm>
            <a:off x="251520" y="750287"/>
            <a:ext cx="8226456" cy="646331"/>
          </a:xfrm>
        </p:spPr>
        <p:txBody>
          <a:bodyPr>
            <a:normAutofit/>
          </a:bodyPr>
          <a:lstStyle/>
          <a:p>
            <a:pPr marL="0" indent="0" algn="ctr">
              <a:buNone/>
            </a:pPr>
            <a:r>
              <a:rPr lang="fr-FR" sz="1800" b="0" dirty="0">
                <a:solidFill>
                  <a:schemeClr val="tx2"/>
                </a:solidFill>
                <a:effectLst/>
                <a:ea typeface=""/>
                <a:cs typeface="Times New Roman" panose="02020603050405020304" pitchFamily="18" charset="0"/>
              </a:rPr>
              <a:t>Les 10 secteurs d’activité présentant la proportion la plus élevée de travailleurs exposés à au moins un facteur de risque de cancer, </a:t>
            </a:r>
            <a:r>
              <a:rPr lang="fr-FR" sz="1800" b="0">
                <a:solidFill>
                  <a:schemeClr val="tx2"/>
                </a:solidFill>
                <a:effectLst/>
                <a:ea typeface=""/>
                <a:cs typeface="Times New Roman" panose="02020603050405020304" pitchFamily="18" charset="0"/>
              </a:rPr>
              <a:t>à tout niveau </a:t>
            </a:r>
            <a:r>
              <a:rPr lang="fr-FR" sz="1800" b="0" dirty="0">
                <a:solidFill>
                  <a:schemeClr val="tx2"/>
                </a:solidFill>
                <a:effectLst/>
                <a:ea typeface=""/>
                <a:cs typeface="Times New Roman" panose="02020603050405020304" pitchFamily="18" charset="0"/>
              </a:rPr>
              <a:t>(sur 24):</a:t>
            </a:r>
          </a:p>
        </p:txBody>
      </p:sp>
      <p:graphicFrame>
        <p:nvGraphicFramePr>
          <p:cNvPr id="4" name="Table 3" descr="Tableau présentant l’exposition à au moins un facteur de risque de cancer (sur 24) au cours de la dernière semaine de travail pour les travailleurs de dix secteurs d’activité.">
            <a:extLst>
              <a:ext uri="{FF2B5EF4-FFF2-40B4-BE49-F238E27FC236}">
                <a16:creationId xmlns:a16="http://schemas.microsoft.com/office/drawing/2014/main" id="{FB8F9807-E0FE-20F5-3A1F-CC6225F5690C}"/>
              </a:ext>
            </a:extLst>
          </p:cNvPr>
          <p:cNvGraphicFramePr>
            <a:graphicFrameLocks noGrp="1"/>
          </p:cNvGraphicFramePr>
          <p:nvPr>
            <p:extLst>
              <p:ext uri="{D42A27DB-BD31-4B8C-83A1-F6EECF244321}">
                <p14:modId xmlns:p14="http://schemas.microsoft.com/office/powerpoint/2010/main" val="768355077"/>
              </p:ext>
            </p:extLst>
          </p:nvPr>
        </p:nvGraphicFramePr>
        <p:xfrm>
          <a:off x="450001" y="1379907"/>
          <a:ext cx="7951269" cy="2753264"/>
        </p:xfrm>
        <a:graphic>
          <a:graphicData uri="http://schemas.openxmlformats.org/drawingml/2006/table">
            <a:tbl>
              <a:tblPr firstRow="1" bandRow="1">
                <a:tableStyleId>{F5AB1C69-6EDB-4FF4-983F-18BD219EF322}</a:tableStyleId>
              </a:tblPr>
              <a:tblGrid>
                <a:gridCol w="1031958">
                  <a:extLst>
                    <a:ext uri="{9D8B030D-6E8A-4147-A177-3AD203B41FA5}">
                      <a16:colId xmlns:a16="http://schemas.microsoft.com/office/drawing/2014/main" val="2715120342"/>
                    </a:ext>
                  </a:extLst>
                </a:gridCol>
                <a:gridCol w="4444588">
                  <a:extLst>
                    <a:ext uri="{9D8B030D-6E8A-4147-A177-3AD203B41FA5}">
                      <a16:colId xmlns:a16="http://schemas.microsoft.com/office/drawing/2014/main" val="3151536277"/>
                    </a:ext>
                  </a:extLst>
                </a:gridCol>
                <a:gridCol w="2474723">
                  <a:extLst>
                    <a:ext uri="{9D8B030D-6E8A-4147-A177-3AD203B41FA5}">
                      <a16:colId xmlns:a16="http://schemas.microsoft.com/office/drawing/2014/main" val="4023542012"/>
                    </a:ext>
                  </a:extLst>
                </a:gridCol>
              </a:tblGrid>
              <a:tr h="609314">
                <a:tc>
                  <a:txBody>
                    <a:bodyPr/>
                    <a:lstStyle/>
                    <a:p>
                      <a:pPr algn="l" fontAlgn="b"/>
                      <a:r>
                        <a:rPr lang="fr-FR" sz="1200" u="none" strike="noStrike" dirty="0">
                          <a:solidFill>
                            <a:schemeClr val="accent5">
                              <a:lumMod val="75000"/>
                            </a:schemeClr>
                          </a:solidFill>
                          <a:effectLst/>
                        </a:rPr>
                        <a:t>NACE Rév. 2 Division</a:t>
                      </a:r>
                    </a:p>
                  </a:txBody>
                  <a:tcPr marL="36000" marR="9525" marT="9525" marB="0" anchor="ctr"/>
                </a:tc>
                <a:tc>
                  <a:txBody>
                    <a:bodyPr/>
                    <a:lstStyle/>
                    <a:p>
                      <a:pPr algn="ctr" fontAlgn="b"/>
                      <a:r>
                        <a:rPr lang="fr-FR" sz="1200" u="none" strike="noStrike">
                          <a:solidFill>
                            <a:schemeClr val="accent5">
                              <a:lumMod val="75000"/>
                            </a:schemeClr>
                          </a:solidFill>
                          <a:effectLst/>
                        </a:rPr>
                        <a:t>Activité économique</a:t>
                      </a:r>
                    </a:p>
                  </a:txBody>
                  <a:tcPr marL="36000" marR="9525" marT="9525" marB="0" anchor="ctr"/>
                </a:tc>
                <a:tc>
                  <a:txBody>
                    <a:bodyPr/>
                    <a:lstStyle/>
                    <a:p>
                      <a:pPr algn="ctr" fontAlgn="b"/>
                      <a:r>
                        <a:rPr lang="fr-FR" sz="1200" u="none" strike="noStrike" dirty="0">
                          <a:solidFill>
                            <a:schemeClr val="accent5">
                              <a:lumMod val="75000"/>
                            </a:schemeClr>
                          </a:solidFill>
                          <a:effectLst/>
                        </a:rPr>
                        <a:t>Exposition à au moins un facteur de risque de cancer (sur 24)</a:t>
                      </a:r>
                    </a:p>
                  </a:txBody>
                  <a:tcPr marL="9525" marR="9525" marT="9525" marB="0" anchor="ctr"/>
                </a:tc>
                <a:extLst>
                  <a:ext uri="{0D108BD9-81ED-4DB2-BD59-A6C34878D82A}">
                    <a16:rowId xmlns:a16="http://schemas.microsoft.com/office/drawing/2014/main" val="803877756"/>
                  </a:ext>
                </a:extLst>
              </a:tr>
              <a:tr h="214395">
                <a:tc>
                  <a:txBody>
                    <a:bodyPr/>
                    <a:lstStyle/>
                    <a:p>
                      <a:pPr algn="l" fontAlgn="b"/>
                      <a:r>
                        <a:rPr lang="fr-FR" sz="1200" u="none" strike="noStrike">
                          <a:solidFill>
                            <a:schemeClr val="accent5">
                              <a:lumMod val="75000"/>
                            </a:schemeClr>
                          </a:solidFill>
                          <a:effectLst/>
                        </a:rPr>
                        <a:t>NACE 08</a:t>
                      </a:r>
                    </a:p>
                  </a:txBody>
                  <a:tcPr marL="36000" marR="9525" marT="9525" marB="0" anchor="ctr"/>
                </a:tc>
                <a:tc>
                  <a:txBody>
                    <a:bodyPr/>
                    <a:lstStyle/>
                    <a:p>
                      <a:pPr algn="l" fontAlgn="b"/>
                      <a:r>
                        <a:rPr lang="fr-FR" sz="1200" u="none" strike="noStrike">
                          <a:solidFill>
                            <a:schemeClr val="accent5">
                              <a:lumMod val="75000"/>
                            </a:schemeClr>
                          </a:solidFill>
                          <a:effectLst/>
                        </a:rPr>
                        <a:t>Autres industries extractives</a:t>
                      </a:r>
                    </a:p>
                  </a:txBody>
                  <a:tcPr marL="36000" marR="9525" marT="9525" marB="0" anchor="ctr"/>
                </a:tc>
                <a:tc>
                  <a:txBody>
                    <a:bodyPr/>
                    <a:lstStyle/>
                    <a:p>
                      <a:pPr algn="r" fontAlgn="b"/>
                      <a:r>
                        <a:rPr lang="fr-FR" sz="1200" u="none" strike="noStrike">
                          <a:solidFill>
                            <a:schemeClr val="accent5">
                              <a:lumMod val="75000"/>
                            </a:schemeClr>
                          </a:solidFill>
                          <a:effectLst/>
                        </a:rPr>
                        <a:t>100,0 %</a:t>
                      </a:r>
                    </a:p>
                  </a:txBody>
                  <a:tcPr marL="9525" marR="720000" marT="9525" marB="0" anchor="ctr"/>
                </a:tc>
                <a:extLst>
                  <a:ext uri="{0D108BD9-81ED-4DB2-BD59-A6C34878D82A}">
                    <a16:rowId xmlns:a16="http://schemas.microsoft.com/office/drawing/2014/main" val="3786798184"/>
                  </a:ext>
                </a:extLst>
              </a:tr>
              <a:tr h="214395">
                <a:tc>
                  <a:txBody>
                    <a:bodyPr/>
                    <a:lstStyle/>
                    <a:p>
                      <a:pPr algn="l" fontAlgn="b"/>
                      <a:r>
                        <a:rPr lang="fr-FR" sz="1200" u="none" strike="noStrike">
                          <a:solidFill>
                            <a:schemeClr val="accent5">
                              <a:lumMod val="75000"/>
                            </a:schemeClr>
                          </a:solidFill>
                          <a:effectLst/>
                        </a:rPr>
                        <a:t>NACE 02</a:t>
                      </a:r>
                    </a:p>
                  </a:txBody>
                  <a:tcPr marL="36000" marR="9525" marT="9525" marB="0" anchor="ctr"/>
                </a:tc>
                <a:tc>
                  <a:txBody>
                    <a:bodyPr/>
                    <a:lstStyle/>
                    <a:p>
                      <a:pPr algn="l" fontAlgn="b"/>
                      <a:r>
                        <a:rPr lang="fr-FR" sz="1200" u="none" strike="noStrike">
                          <a:solidFill>
                            <a:schemeClr val="accent5">
                              <a:lumMod val="75000"/>
                            </a:schemeClr>
                          </a:solidFill>
                          <a:effectLst/>
                        </a:rPr>
                        <a:t>Sylviculture et exploitation forestière</a:t>
                      </a:r>
                    </a:p>
                  </a:txBody>
                  <a:tcPr marL="36000" marR="9525" marT="9525" marB="0" anchor="ctr"/>
                </a:tc>
                <a:tc>
                  <a:txBody>
                    <a:bodyPr/>
                    <a:lstStyle/>
                    <a:p>
                      <a:pPr algn="r" fontAlgn="b"/>
                      <a:r>
                        <a:rPr lang="fr-FR" sz="1200" u="none" strike="noStrike">
                          <a:solidFill>
                            <a:schemeClr val="accent5">
                              <a:lumMod val="75000"/>
                            </a:schemeClr>
                          </a:solidFill>
                          <a:effectLst/>
                        </a:rPr>
                        <a:t>93,5 %</a:t>
                      </a:r>
                    </a:p>
                  </a:txBody>
                  <a:tcPr marL="9525" marR="720000" marT="9525" marB="0" anchor="ctr"/>
                </a:tc>
                <a:extLst>
                  <a:ext uri="{0D108BD9-81ED-4DB2-BD59-A6C34878D82A}">
                    <a16:rowId xmlns:a16="http://schemas.microsoft.com/office/drawing/2014/main" val="2077335612"/>
                  </a:ext>
                </a:extLst>
              </a:tr>
              <a:tr h="214395">
                <a:tc>
                  <a:txBody>
                    <a:bodyPr/>
                    <a:lstStyle/>
                    <a:p>
                      <a:pPr algn="l" fontAlgn="b"/>
                      <a:r>
                        <a:rPr lang="fr-FR" sz="1200" u="none" strike="noStrike">
                          <a:solidFill>
                            <a:schemeClr val="accent5">
                              <a:lumMod val="75000"/>
                            </a:schemeClr>
                          </a:solidFill>
                          <a:effectLst/>
                        </a:rPr>
                        <a:t>NACE 95</a:t>
                      </a:r>
                    </a:p>
                  </a:txBody>
                  <a:tcPr marL="36000" marR="9525" marT="9525" marB="0" anchor="ctr"/>
                </a:tc>
                <a:tc>
                  <a:txBody>
                    <a:bodyPr/>
                    <a:lstStyle/>
                    <a:p>
                      <a:pPr algn="l" fontAlgn="b"/>
                      <a:r>
                        <a:rPr lang="fr-FR" sz="1200" u="none" strike="noStrike">
                          <a:solidFill>
                            <a:schemeClr val="accent5">
                              <a:lumMod val="75000"/>
                            </a:schemeClr>
                          </a:solidFill>
                          <a:effectLst/>
                        </a:rPr>
                        <a:t>Réparation d’ordinateurs et de biens personnels et domestiques</a:t>
                      </a:r>
                    </a:p>
                  </a:txBody>
                  <a:tcPr marL="36000" marR="9525" marT="9525" marB="0" anchor="ctr"/>
                </a:tc>
                <a:tc>
                  <a:txBody>
                    <a:bodyPr/>
                    <a:lstStyle/>
                    <a:p>
                      <a:pPr algn="r" fontAlgn="b"/>
                      <a:r>
                        <a:rPr lang="fr-FR" sz="1200" u="none" strike="noStrike">
                          <a:solidFill>
                            <a:schemeClr val="accent5">
                              <a:lumMod val="75000"/>
                            </a:schemeClr>
                          </a:solidFill>
                          <a:effectLst/>
                        </a:rPr>
                        <a:t>88,3 %</a:t>
                      </a:r>
                    </a:p>
                  </a:txBody>
                  <a:tcPr marL="9525" marR="720000" marT="9525" marB="0" anchor="ctr"/>
                </a:tc>
                <a:extLst>
                  <a:ext uri="{0D108BD9-81ED-4DB2-BD59-A6C34878D82A}">
                    <a16:rowId xmlns:a16="http://schemas.microsoft.com/office/drawing/2014/main" val="3095687723"/>
                  </a:ext>
                </a:extLst>
              </a:tr>
              <a:tr h="214395">
                <a:tc>
                  <a:txBody>
                    <a:bodyPr/>
                    <a:lstStyle/>
                    <a:p>
                      <a:pPr algn="l" fontAlgn="b"/>
                      <a:r>
                        <a:rPr lang="fr-FR" sz="1200" u="none" strike="noStrike">
                          <a:solidFill>
                            <a:schemeClr val="accent5">
                              <a:lumMod val="75000"/>
                            </a:schemeClr>
                          </a:solidFill>
                          <a:effectLst/>
                        </a:rPr>
                        <a:t>NACE 42</a:t>
                      </a:r>
                    </a:p>
                  </a:txBody>
                  <a:tcPr marL="36000" marR="9525" marT="9525" marB="0" anchor="ctr"/>
                </a:tc>
                <a:tc>
                  <a:txBody>
                    <a:bodyPr/>
                    <a:lstStyle/>
                    <a:p>
                      <a:pPr algn="l" fontAlgn="b"/>
                      <a:r>
                        <a:rPr lang="fr-FR" sz="1200" u="none" strike="noStrike">
                          <a:solidFill>
                            <a:schemeClr val="accent5">
                              <a:lumMod val="75000"/>
                            </a:schemeClr>
                          </a:solidFill>
                          <a:effectLst/>
                        </a:rPr>
                        <a:t>Génie civil</a:t>
                      </a:r>
                    </a:p>
                  </a:txBody>
                  <a:tcPr marL="36000" marR="9525" marT="9525" marB="0" anchor="ctr"/>
                </a:tc>
                <a:tc>
                  <a:txBody>
                    <a:bodyPr/>
                    <a:lstStyle/>
                    <a:p>
                      <a:pPr algn="r" fontAlgn="b"/>
                      <a:r>
                        <a:rPr lang="fr-FR" sz="1200" u="none" strike="noStrike">
                          <a:solidFill>
                            <a:schemeClr val="accent5">
                              <a:lumMod val="75000"/>
                            </a:schemeClr>
                          </a:solidFill>
                          <a:effectLst/>
                        </a:rPr>
                        <a:t>87,4 %</a:t>
                      </a:r>
                    </a:p>
                  </a:txBody>
                  <a:tcPr marL="9525" marR="720000" marT="9525" marB="0" anchor="ctr"/>
                </a:tc>
                <a:extLst>
                  <a:ext uri="{0D108BD9-81ED-4DB2-BD59-A6C34878D82A}">
                    <a16:rowId xmlns:a16="http://schemas.microsoft.com/office/drawing/2014/main" val="2512962073"/>
                  </a:ext>
                </a:extLst>
              </a:tr>
              <a:tr h="214395">
                <a:tc>
                  <a:txBody>
                    <a:bodyPr/>
                    <a:lstStyle/>
                    <a:p>
                      <a:pPr algn="l" fontAlgn="b"/>
                      <a:r>
                        <a:rPr lang="fr-FR" sz="1200" u="none" strike="noStrike">
                          <a:solidFill>
                            <a:schemeClr val="accent5">
                              <a:lumMod val="75000"/>
                            </a:schemeClr>
                          </a:solidFill>
                          <a:effectLst/>
                        </a:rPr>
                        <a:t>NACE 31</a:t>
                      </a:r>
                    </a:p>
                  </a:txBody>
                  <a:tcPr marL="36000" marR="9525" marT="9525" marB="0" anchor="ctr"/>
                </a:tc>
                <a:tc>
                  <a:txBody>
                    <a:bodyPr/>
                    <a:lstStyle/>
                    <a:p>
                      <a:pPr algn="l" fontAlgn="b"/>
                      <a:r>
                        <a:rPr lang="fr-FR" sz="1200" u="none" strike="noStrike">
                          <a:solidFill>
                            <a:schemeClr val="accent5">
                              <a:lumMod val="75000"/>
                            </a:schemeClr>
                          </a:solidFill>
                          <a:effectLst/>
                        </a:rPr>
                        <a:t>Fabrication de meubles</a:t>
                      </a:r>
                    </a:p>
                  </a:txBody>
                  <a:tcPr marL="36000" marR="9525" marT="9525" marB="0" anchor="ctr"/>
                </a:tc>
                <a:tc>
                  <a:txBody>
                    <a:bodyPr/>
                    <a:lstStyle/>
                    <a:p>
                      <a:pPr algn="r" fontAlgn="b"/>
                      <a:r>
                        <a:rPr lang="fr-FR" sz="1200" u="none" strike="noStrike">
                          <a:solidFill>
                            <a:schemeClr val="accent5">
                              <a:lumMod val="75000"/>
                            </a:schemeClr>
                          </a:solidFill>
                          <a:effectLst/>
                        </a:rPr>
                        <a:t>87,0 %</a:t>
                      </a:r>
                    </a:p>
                  </a:txBody>
                  <a:tcPr marL="9525" marR="720000" marT="9525" marB="0" anchor="ctr"/>
                </a:tc>
                <a:extLst>
                  <a:ext uri="{0D108BD9-81ED-4DB2-BD59-A6C34878D82A}">
                    <a16:rowId xmlns:a16="http://schemas.microsoft.com/office/drawing/2014/main" val="13425849"/>
                  </a:ext>
                </a:extLst>
              </a:tr>
              <a:tr h="214395">
                <a:tc>
                  <a:txBody>
                    <a:bodyPr/>
                    <a:lstStyle/>
                    <a:p>
                      <a:pPr algn="l" fontAlgn="b"/>
                      <a:r>
                        <a:rPr lang="fr-FR" sz="1200" u="none" strike="noStrike">
                          <a:solidFill>
                            <a:schemeClr val="accent5">
                              <a:lumMod val="75000"/>
                            </a:schemeClr>
                          </a:solidFill>
                          <a:effectLst/>
                        </a:rPr>
                        <a:t>NACE 50</a:t>
                      </a:r>
                    </a:p>
                  </a:txBody>
                  <a:tcPr marL="36000" marR="9525" marT="9525" marB="0" anchor="ctr"/>
                </a:tc>
                <a:tc>
                  <a:txBody>
                    <a:bodyPr/>
                    <a:lstStyle/>
                    <a:p>
                      <a:pPr algn="l" fontAlgn="b"/>
                      <a:r>
                        <a:rPr lang="fr-FR" sz="1200" u="none" strike="noStrike" dirty="0">
                          <a:solidFill>
                            <a:schemeClr val="accent5">
                              <a:lumMod val="75000"/>
                            </a:schemeClr>
                          </a:solidFill>
                          <a:effectLst/>
                        </a:rPr>
                        <a:t>Transports par eau</a:t>
                      </a:r>
                    </a:p>
                  </a:txBody>
                  <a:tcPr marL="36000" marR="9525" marT="9525" marB="0" anchor="ctr"/>
                </a:tc>
                <a:tc>
                  <a:txBody>
                    <a:bodyPr/>
                    <a:lstStyle/>
                    <a:p>
                      <a:pPr algn="r" fontAlgn="b"/>
                      <a:r>
                        <a:rPr lang="fr-FR" sz="1200" u="none" strike="noStrike">
                          <a:solidFill>
                            <a:schemeClr val="accent5">
                              <a:lumMod val="75000"/>
                            </a:schemeClr>
                          </a:solidFill>
                          <a:effectLst/>
                        </a:rPr>
                        <a:t>84,8 %</a:t>
                      </a:r>
                    </a:p>
                  </a:txBody>
                  <a:tcPr marL="9525" marR="720000" marT="9525" marB="0" anchor="ctr"/>
                </a:tc>
                <a:extLst>
                  <a:ext uri="{0D108BD9-81ED-4DB2-BD59-A6C34878D82A}">
                    <a16:rowId xmlns:a16="http://schemas.microsoft.com/office/drawing/2014/main" val="1365511104"/>
                  </a:ext>
                </a:extLst>
              </a:tr>
              <a:tr h="214395">
                <a:tc>
                  <a:txBody>
                    <a:bodyPr/>
                    <a:lstStyle/>
                    <a:p>
                      <a:pPr algn="l" fontAlgn="b"/>
                      <a:r>
                        <a:rPr lang="fr-FR" sz="1200" u="none" strike="noStrike">
                          <a:solidFill>
                            <a:schemeClr val="accent5">
                              <a:lumMod val="75000"/>
                            </a:schemeClr>
                          </a:solidFill>
                          <a:effectLst/>
                        </a:rPr>
                        <a:t>NACE 01</a:t>
                      </a:r>
                    </a:p>
                  </a:txBody>
                  <a:tcPr marL="36000" marR="9525" marT="9525" marB="0" anchor="ctr"/>
                </a:tc>
                <a:tc>
                  <a:txBody>
                    <a:bodyPr/>
                    <a:lstStyle/>
                    <a:p>
                      <a:pPr algn="l" fontAlgn="b"/>
                      <a:r>
                        <a:rPr lang="fr-FR" sz="1200" u="none" strike="noStrike">
                          <a:solidFill>
                            <a:schemeClr val="accent5">
                              <a:lumMod val="75000"/>
                            </a:schemeClr>
                          </a:solidFill>
                          <a:effectLst/>
                        </a:rPr>
                        <a:t>Culture et production animale, chasse et services annexes</a:t>
                      </a:r>
                    </a:p>
                  </a:txBody>
                  <a:tcPr marL="36000" marR="9525" marT="9525" marB="0" anchor="ctr"/>
                </a:tc>
                <a:tc>
                  <a:txBody>
                    <a:bodyPr/>
                    <a:lstStyle/>
                    <a:p>
                      <a:pPr algn="r" fontAlgn="b"/>
                      <a:r>
                        <a:rPr lang="fr-FR" sz="1200" u="none" strike="noStrike">
                          <a:solidFill>
                            <a:schemeClr val="accent5">
                              <a:lumMod val="75000"/>
                            </a:schemeClr>
                          </a:solidFill>
                          <a:effectLst/>
                        </a:rPr>
                        <a:t>84,4 %</a:t>
                      </a:r>
                    </a:p>
                  </a:txBody>
                  <a:tcPr marL="9525" marR="720000" marT="9525" marB="0" anchor="ctr"/>
                </a:tc>
                <a:extLst>
                  <a:ext uri="{0D108BD9-81ED-4DB2-BD59-A6C34878D82A}">
                    <a16:rowId xmlns:a16="http://schemas.microsoft.com/office/drawing/2014/main" val="3849086248"/>
                  </a:ext>
                </a:extLst>
              </a:tr>
              <a:tr h="214395">
                <a:tc>
                  <a:txBody>
                    <a:bodyPr/>
                    <a:lstStyle/>
                    <a:p>
                      <a:pPr algn="l" fontAlgn="b"/>
                      <a:r>
                        <a:rPr lang="fr-FR" sz="1200" u="none" strike="noStrike">
                          <a:solidFill>
                            <a:schemeClr val="accent5">
                              <a:lumMod val="75000"/>
                            </a:schemeClr>
                          </a:solidFill>
                          <a:effectLst/>
                        </a:rPr>
                        <a:t>NACE 03</a:t>
                      </a:r>
                    </a:p>
                  </a:txBody>
                  <a:tcPr marL="36000" marR="9525" marT="9525" marB="0" anchor="ctr"/>
                </a:tc>
                <a:tc>
                  <a:txBody>
                    <a:bodyPr/>
                    <a:lstStyle/>
                    <a:p>
                      <a:pPr algn="l" fontAlgn="b"/>
                      <a:r>
                        <a:rPr lang="fr-FR" sz="1200" u="none" strike="noStrike">
                          <a:solidFill>
                            <a:schemeClr val="accent5">
                              <a:lumMod val="75000"/>
                            </a:schemeClr>
                          </a:solidFill>
                          <a:effectLst/>
                        </a:rPr>
                        <a:t>Pêche et aquaculture</a:t>
                      </a:r>
                    </a:p>
                  </a:txBody>
                  <a:tcPr marL="36000" marR="9525" marT="9525" marB="0" anchor="ctr"/>
                </a:tc>
                <a:tc>
                  <a:txBody>
                    <a:bodyPr/>
                    <a:lstStyle/>
                    <a:p>
                      <a:pPr algn="r" fontAlgn="b"/>
                      <a:r>
                        <a:rPr lang="fr-FR" sz="1200" u="none" strike="noStrike">
                          <a:solidFill>
                            <a:schemeClr val="accent5">
                              <a:lumMod val="75000"/>
                            </a:schemeClr>
                          </a:solidFill>
                          <a:effectLst/>
                        </a:rPr>
                        <a:t>81,9 %</a:t>
                      </a:r>
                    </a:p>
                  </a:txBody>
                  <a:tcPr marL="9525" marR="720000" marT="9525" marB="0" anchor="ctr"/>
                </a:tc>
                <a:extLst>
                  <a:ext uri="{0D108BD9-81ED-4DB2-BD59-A6C34878D82A}">
                    <a16:rowId xmlns:a16="http://schemas.microsoft.com/office/drawing/2014/main" val="4012457902"/>
                  </a:ext>
                </a:extLst>
              </a:tr>
              <a:tr h="214395">
                <a:tc>
                  <a:txBody>
                    <a:bodyPr/>
                    <a:lstStyle/>
                    <a:p>
                      <a:pPr algn="l" fontAlgn="b"/>
                      <a:r>
                        <a:rPr lang="fr-FR" sz="1200" u="none" strike="noStrike">
                          <a:solidFill>
                            <a:schemeClr val="accent5">
                              <a:lumMod val="75000"/>
                            </a:schemeClr>
                          </a:solidFill>
                          <a:effectLst/>
                        </a:rPr>
                        <a:t>NACE 41</a:t>
                      </a:r>
                    </a:p>
                  </a:txBody>
                  <a:tcPr marL="36000" marR="9525" marT="9525" marB="0" anchor="ctr"/>
                </a:tc>
                <a:tc>
                  <a:txBody>
                    <a:bodyPr/>
                    <a:lstStyle/>
                    <a:p>
                      <a:pPr algn="l" fontAlgn="b"/>
                      <a:r>
                        <a:rPr lang="fr-FR" sz="1200" u="none" strike="noStrike">
                          <a:solidFill>
                            <a:schemeClr val="accent5">
                              <a:lumMod val="75000"/>
                            </a:schemeClr>
                          </a:solidFill>
                          <a:effectLst/>
                        </a:rPr>
                        <a:t>Construction de bâtiments</a:t>
                      </a:r>
                    </a:p>
                  </a:txBody>
                  <a:tcPr marL="36000" marR="9525" marT="9525" marB="0" anchor="ctr"/>
                </a:tc>
                <a:tc>
                  <a:txBody>
                    <a:bodyPr/>
                    <a:lstStyle/>
                    <a:p>
                      <a:pPr algn="r" fontAlgn="b"/>
                      <a:r>
                        <a:rPr lang="fr-FR" sz="1200" u="none" strike="noStrike">
                          <a:solidFill>
                            <a:schemeClr val="accent5">
                              <a:lumMod val="75000"/>
                            </a:schemeClr>
                          </a:solidFill>
                          <a:effectLst/>
                        </a:rPr>
                        <a:t>81,4 %</a:t>
                      </a:r>
                    </a:p>
                  </a:txBody>
                  <a:tcPr marL="9525" marR="720000" marT="9525" marB="0" anchor="ctr"/>
                </a:tc>
                <a:extLst>
                  <a:ext uri="{0D108BD9-81ED-4DB2-BD59-A6C34878D82A}">
                    <a16:rowId xmlns:a16="http://schemas.microsoft.com/office/drawing/2014/main" val="2343556149"/>
                  </a:ext>
                </a:extLst>
              </a:tr>
              <a:tr h="214395">
                <a:tc>
                  <a:txBody>
                    <a:bodyPr/>
                    <a:lstStyle/>
                    <a:p>
                      <a:pPr algn="l" fontAlgn="b"/>
                      <a:r>
                        <a:rPr lang="fr-FR" sz="1200" u="none" strike="noStrike">
                          <a:solidFill>
                            <a:schemeClr val="accent5">
                              <a:lumMod val="75000"/>
                            </a:schemeClr>
                          </a:solidFill>
                          <a:effectLst/>
                        </a:rPr>
                        <a:t>NACE 15</a:t>
                      </a:r>
                    </a:p>
                  </a:txBody>
                  <a:tcPr marL="36000" marR="9525" marT="9525" marB="0" anchor="ctr"/>
                </a:tc>
                <a:tc>
                  <a:txBody>
                    <a:bodyPr/>
                    <a:lstStyle/>
                    <a:p>
                      <a:pPr algn="l" fontAlgn="b"/>
                      <a:r>
                        <a:rPr lang="fr-FR" sz="1200" u="none" strike="noStrike">
                          <a:solidFill>
                            <a:schemeClr val="accent5">
                              <a:lumMod val="75000"/>
                            </a:schemeClr>
                          </a:solidFill>
                          <a:effectLst/>
                        </a:rPr>
                        <a:t>Industrie du cuir et de la chaussure</a:t>
                      </a:r>
                    </a:p>
                  </a:txBody>
                  <a:tcPr marL="36000" marR="9525" marT="9525" marB="0" anchor="ctr"/>
                </a:tc>
                <a:tc>
                  <a:txBody>
                    <a:bodyPr/>
                    <a:lstStyle/>
                    <a:p>
                      <a:pPr algn="r" fontAlgn="b"/>
                      <a:r>
                        <a:rPr lang="fr-FR" sz="1200" u="none" strike="noStrike" dirty="0">
                          <a:solidFill>
                            <a:schemeClr val="accent5">
                              <a:lumMod val="75000"/>
                            </a:schemeClr>
                          </a:solidFill>
                          <a:effectLst/>
                        </a:rPr>
                        <a:t>81,2 %</a:t>
                      </a:r>
                    </a:p>
                  </a:txBody>
                  <a:tcPr marL="9525" marR="720000" marT="9525" marB="0" anchor="ctr"/>
                </a:tc>
                <a:extLst>
                  <a:ext uri="{0D108BD9-81ED-4DB2-BD59-A6C34878D82A}">
                    <a16:rowId xmlns:a16="http://schemas.microsoft.com/office/drawing/2014/main" val="1008760809"/>
                  </a:ext>
                </a:extLst>
              </a:tr>
            </a:tbl>
          </a:graphicData>
        </a:graphic>
      </p:graphicFrame>
      <p:sp>
        <p:nvSpPr>
          <p:cNvPr id="5" name="TextBox 4">
            <a:extLst>
              <a:ext uri="{FF2B5EF4-FFF2-40B4-BE49-F238E27FC236}">
                <a16:creationId xmlns:a16="http://schemas.microsoft.com/office/drawing/2014/main" id="{79673E41-519E-9931-F01F-D559739D8987}"/>
              </a:ext>
            </a:extLst>
          </p:cNvPr>
          <p:cNvSpPr txBox="1"/>
          <p:nvPr/>
        </p:nvSpPr>
        <p:spPr>
          <a:xfrm>
            <a:off x="1272303" y="4218473"/>
            <a:ext cx="6492075" cy="276999"/>
          </a:xfrm>
          <a:prstGeom prst="rect">
            <a:avLst/>
          </a:prstGeom>
          <a:noFill/>
        </p:spPr>
        <p:txBody>
          <a:bodyPr wrap="square" rtlCol="0">
            <a:spAutoFit/>
          </a:bodyPr>
          <a:lstStyle/>
          <a:p>
            <a:r>
              <a:rPr lang="fr-FR" sz="1200" i="1"/>
              <a:t>NACE: Nomenclature statistique des activités économiques, </a:t>
            </a:r>
            <a:r>
              <a:rPr lang="fr-FR" sz="1200" i="1" dirty="0"/>
              <a:t>voir le </a:t>
            </a:r>
            <a:r>
              <a:rPr lang="fr-FR" sz="1200" i="1" dirty="0">
                <a:hlinkClick r:id="rId3" tooltip="link to the Eurostat publication detailing the structure and the description of the classification"/>
              </a:rPr>
              <a:t>site web d’Eurostat</a:t>
            </a:r>
            <a:r>
              <a:rPr lang="fr-FR" sz="1200" i="1" dirty="0"/>
              <a:t>.</a:t>
            </a:r>
          </a:p>
        </p:txBody>
      </p:sp>
      <p:sp>
        <p:nvSpPr>
          <p:cNvPr id="6" name="TextBox 5">
            <a:extLst>
              <a:ext uri="{FF2B5EF4-FFF2-40B4-BE49-F238E27FC236}">
                <a16:creationId xmlns:a16="http://schemas.microsoft.com/office/drawing/2014/main" id="{E5A4B145-7715-9E4F-834E-137E1D8F5797}"/>
              </a:ext>
              <a:ext uri="{C183D7F6-B498-43B3-948B-1728B52AA6E4}">
                <adec:decorative xmlns:adec="http://schemas.microsoft.com/office/drawing/2017/decorative" val="0"/>
              </a:ext>
            </a:extLst>
          </p:cNvPr>
          <p:cNvSpPr txBox="1"/>
          <p:nvPr/>
        </p:nvSpPr>
        <p:spPr>
          <a:xfrm>
            <a:off x="1272303" y="4445245"/>
            <a:ext cx="5976664"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Arial"/>
                <a:cs typeface="Times New Roman" panose="02020603050405020304" pitchFamily="18" charset="0"/>
              </a:rPr>
              <a:t>Source: WES 2023, EU-OSHA; population de référence: travailleurs exerçant dans les 10 secteurs d’activité du tableau en Allemagne, en Espagne, en Finlande, en France, en Hongrie et en Irlande.</a:t>
            </a:r>
          </a:p>
        </p:txBody>
      </p:sp>
    </p:spTree>
    <p:extLst>
      <p:ext uri="{BB962C8B-B14F-4D97-AF65-F5344CB8AC3E}">
        <p14:creationId xmlns:p14="http://schemas.microsoft.com/office/powerpoint/2010/main" val="319930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27B3EA-080B-36E9-5051-6341F2580519}"/>
              </a:ext>
            </a:extLst>
          </p:cNvPr>
          <p:cNvSpPr>
            <a:spLocks noGrp="1"/>
          </p:cNvSpPr>
          <p:nvPr>
            <p:ph type="title"/>
          </p:nvPr>
        </p:nvSpPr>
        <p:spPr>
          <a:xfrm>
            <a:off x="449262" y="87462"/>
            <a:ext cx="7843399" cy="461665"/>
          </a:xfrm>
        </p:spPr>
        <p:txBody>
          <a:bodyPr>
            <a:normAutofit fontScale="90000"/>
          </a:bodyPr>
          <a:lstStyle/>
          <a:p>
            <a:r>
              <a:rPr lang="fr-FR" sz="2400" dirty="0"/>
              <a:t>Proportion de travailleurs exposés par catégorie professionnelle </a:t>
            </a:r>
            <a:r>
              <a:rPr lang="fr-FR" sz="2400" b="0" dirty="0"/>
              <a:t>(1/3)</a:t>
            </a:r>
          </a:p>
        </p:txBody>
      </p:sp>
      <p:sp>
        <p:nvSpPr>
          <p:cNvPr id="9" name="TextBox 8">
            <a:extLst>
              <a:ext uri="{FF2B5EF4-FFF2-40B4-BE49-F238E27FC236}">
                <a16:creationId xmlns:a16="http://schemas.microsoft.com/office/drawing/2014/main" id="{805DD234-2FB4-508E-CB0A-4FB3B28F2DBE}"/>
              </a:ext>
            </a:extLst>
          </p:cNvPr>
          <p:cNvSpPr txBox="1"/>
          <p:nvPr/>
        </p:nvSpPr>
        <p:spPr>
          <a:xfrm>
            <a:off x="118240" y="655187"/>
            <a:ext cx="8489731" cy="830997"/>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1600" dirty="0">
                <a:solidFill>
                  <a:schemeClr val="tx2"/>
                </a:solidFill>
                <a:ea typeface=""/>
                <a:cs typeface="Times New Roman" panose="02020603050405020304" pitchFamily="18" charset="0"/>
              </a:rPr>
              <a:t>Les catégories professionnelles présentant le nombre moyen </a:t>
            </a:r>
            <a:r>
              <a:rPr lang="fr-FR" sz="1600">
                <a:solidFill>
                  <a:schemeClr val="tx2"/>
                </a:solidFill>
                <a:ea typeface=""/>
                <a:cs typeface="Times New Roman" panose="02020603050405020304" pitchFamily="18" charset="0"/>
              </a:rPr>
              <a:t>d’expositions </a:t>
            </a:r>
            <a:br>
              <a:rPr lang="fr-FR" sz="1600">
                <a:solidFill>
                  <a:schemeClr val="tx2"/>
                </a:solidFill>
                <a:ea typeface=""/>
                <a:cs typeface="Times New Roman" panose="02020603050405020304" pitchFamily="18" charset="0"/>
              </a:rPr>
            </a:br>
            <a:r>
              <a:rPr lang="fr-FR" sz="1600">
                <a:solidFill>
                  <a:schemeClr val="tx2"/>
                </a:solidFill>
                <a:ea typeface=""/>
                <a:cs typeface="Times New Roman" panose="02020603050405020304" pitchFamily="18" charset="0"/>
              </a:rPr>
              <a:t>le </a:t>
            </a:r>
            <a:r>
              <a:rPr lang="fr-FR" sz="1600" dirty="0">
                <a:solidFill>
                  <a:schemeClr val="tx2"/>
                </a:solidFill>
                <a:ea typeface=""/>
                <a:cs typeface="Times New Roman" panose="02020603050405020304" pitchFamily="18" charset="0"/>
              </a:rPr>
              <a:t>plus élevé par travailleur (3 facteurs de risque de cancer ou plus</a:t>
            </a:r>
            <a:r>
              <a:rPr lang="fr-FR" sz="1600">
                <a:solidFill>
                  <a:schemeClr val="tx2"/>
                </a:solidFill>
                <a:ea typeface=""/>
                <a:cs typeface="Times New Roman" panose="02020603050405020304" pitchFamily="18" charset="0"/>
              </a:rPr>
              <a:t>): </a:t>
            </a:r>
            <a:br>
              <a:rPr lang="fr-FR" sz="1600">
                <a:solidFill>
                  <a:schemeClr val="tx2"/>
                </a:solidFill>
                <a:ea typeface=""/>
                <a:cs typeface="Times New Roman" panose="02020603050405020304" pitchFamily="18" charset="0"/>
              </a:rPr>
            </a:br>
            <a:r>
              <a:rPr lang="fr-FR" sz="1600" b="1">
                <a:solidFill>
                  <a:schemeClr val="tx2"/>
                </a:solidFill>
                <a:ea typeface=""/>
                <a:cs typeface="Times New Roman" panose="02020603050405020304" pitchFamily="18" charset="0"/>
              </a:rPr>
              <a:t>Travailleurs de la c</a:t>
            </a:r>
            <a:r>
              <a:rPr lang="fr-FR" sz="1600" b="1">
                <a:solidFill>
                  <a:schemeClr val="tx2"/>
                </a:solidFill>
                <a:effectLst/>
                <a:ea typeface=""/>
                <a:cs typeface="Times New Roman" panose="02020603050405020304" pitchFamily="18" charset="0"/>
              </a:rPr>
              <a:t>onstruction </a:t>
            </a:r>
            <a:r>
              <a:rPr lang="fr-FR" sz="1600" b="1" dirty="0">
                <a:solidFill>
                  <a:schemeClr val="tx2"/>
                </a:solidFill>
                <a:effectLst/>
                <a:ea typeface=""/>
                <a:cs typeface="Times New Roman" panose="02020603050405020304" pitchFamily="18" charset="0"/>
              </a:rPr>
              <a:t>de route</a:t>
            </a:r>
          </a:p>
        </p:txBody>
      </p:sp>
      <p:graphicFrame>
        <p:nvGraphicFramePr>
          <p:cNvPr id="13" name="Table 12" descr="Tableau présentant les expositions au cours de la dernière semaine de travail pour les constructeurs de route.">
            <a:extLst>
              <a:ext uri="{FF2B5EF4-FFF2-40B4-BE49-F238E27FC236}">
                <a16:creationId xmlns:a16="http://schemas.microsoft.com/office/drawing/2014/main" id="{D9EF0846-A3BC-BABE-FBCD-AD01C254452D}"/>
              </a:ext>
            </a:extLst>
          </p:cNvPr>
          <p:cNvGraphicFramePr>
            <a:graphicFrameLocks noGrp="1"/>
          </p:cNvGraphicFramePr>
          <p:nvPr>
            <p:extLst>
              <p:ext uri="{D42A27DB-BD31-4B8C-83A1-F6EECF244321}">
                <p14:modId xmlns:p14="http://schemas.microsoft.com/office/powerpoint/2010/main" val="1940055561"/>
              </p:ext>
            </p:extLst>
          </p:nvPr>
        </p:nvGraphicFramePr>
        <p:xfrm>
          <a:off x="449262" y="1488446"/>
          <a:ext cx="7984465" cy="2527921"/>
        </p:xfrm>
        <a:graphic>
          <a:graphicData uri="http://schemas.openxmlformats.org/drawingml/2006/table">
            <a:tbl>
              <a:tblPr firstRow="1" bandRow="1">
                <a:tableStyleId>{5C22544A-7EE6-4342-B048-85BDC9FD1C3A}</a:tableStyleId>
              </a:tblPr>
              <a:tblGrid>
                <a:gridCol w="994527">
                  <a:extLst>
                    <a:ext uri="{9D8B030D-6E8A-4147-A177-3AD203B41FA5}">
                      <a16:colId xmlns:a16="http://schemas.microsoft.com/office/drawing/2014/main" val="1768893906"/>
                    </a:ext>
                  </a:extLst>
                </a:gridCol>
                <a:gridCol w="4294859">
                  <a:extLst>
                    <a:ext uri="{9D8B030D-6E8A-4147-A177-3AD203B41FA5}">
                      <a16:colId xmlns:a16="http://schemas.microsoft.com/office/drawing/2014/main" val="4015145263"/>
                    </a:ext>
                  </a:extLst>
                </a:gridCol>
                <a:gridCol w="2695079">
                  <a:extLst>
                    <a:ext uri="{9D8B030D-6E8A-4147-A177-3AD203B41FA5}">
                      <a16:colId xmlns:a16="http://schemas.microsoft.com/office/drawing/2014/main" val="2075921377"/>
                    </a:ext>
                  </a:extLst>
                </a:gridCol>
              </a:tblGrid>
              <a:tr h="263950">
                <a:tc>
                  <a:txBody>
                    <a:bodyPr/>
                    <a:lstStyle/>
                    <a:p>
                      <a:pPr algn="l" fontAlgn="b"/>
                      <a:r>
                        <a:rPr lang="fr-FR" sz="1200" b="1" u="none" strike="noStrike" baseline="0" noProof="0">
                          <a:solidFill>
                            <a:schemeClr val="bg2"/>
                          </a:solidFill>
                          <a:effectLst/>
                        </a:rPr>
                        <a:t>Classement</a:t>
                      </a:r>
                    </a:p>
                  </a:txBody>
                  <a:tcPr marL="36000" marR="9525" marT="9525" marB="0" anchor="ctr"/>
                </a:tc>
                <a:tc>
                  <a:txBody>
                    <a:bodyPr/>
                    <a:lstStyle/>
                    <a:p>
                      <a:pPr algn="l" fontAlgn="b"/>
                      <a:r>
                        <a:rPr lang="fr-FR" sz="1200" b="1" u="none" strike="noStrike" baseline="0" noProof="0" dirty="0">
                          <a:solidFill>
                            <a:schemeClr val="bg2"/>
                          </a:solidFill>
                          <a:effectLst/>
                        </a:rPr>
                        <a:t>Facteurs de risque de cancer</a:t>
                      </a:r>
                    </a:p>
                  </a:txBody>
                  <a:tcPr marL="36000" marR="9525" marT="9525" marB="0" anchor="ctr"/>
                </a:tc>
                <a:tc>
                  <a:txBody>
                    <a:bodyPr/>
                    <a:lstStyle/>
                    <a:p>
                      <a:pPr algn="ctr" fontAlgn="b"/>
                      <a:r>
                        <a:rPr lang="fr-FR" sz="1200" b="1" u="none" strike="noStrike" baseline="0" noProof="0" dirty="0">
                          <a:solidFill>
                            <a:schemeClr val="bg2"/>
                          </a:solidFill>
                          <a:effectLst/>
                        </a:rPr>
                        <a:t>Proportion </a:t>
                      </a:r>
                      <a:r>
                        <a:rPr lang="fr-FR" sz="1200" b="1" u="none" strike="noStrike" baseline="0" noProof="0">
                          <a:solidFill>
                            <a:schemeClr val="bg2"/>
                          </a:solidFill>
                          <a:effectLst/>
                        </a:rPr>
                        <a:t>de travailleurs exposés</a:t>
                      </a:r>
                      <a:br>
                        <a:rPr lang="fr-FR" sz="1200" b="1" u="none" strike="noStrike" baseline="0" noProof="0">
                          <a:solidFill>
                            <a:schemeClr val="bg2"/>
                          </a:solidFill>
                          <a:effectLst/>
                        </a:rPr>
                      </a:br>
                      <a:r>
                        <a:rPr lang="fr-FR" sz="1200" b="1" u="none" strike="noStrike" baseline="0" noProof="0">
                          <a:solidFill>
                            <a:schemeClr val="bg2"/>
                          </a:solidFill>
                          <a:effectLst/>
                        </a:rPr>
                        <a:t>dans la construction de route</a:t>
                      </a:r>
                      <a:endParaRPr lang="fr-FR" sz="1200" b="1" u="none" strike="noStrike" baseline="0" noProof="0" dirty="0">
                        <a:solidFill>
                          <a:schemeClr val="bg2"/>
                        </a:solidFill>
                        <a:effectLst/>
                      </a:endParaRP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u="none" strike="noStrike" noProof="0">
                          <a:solidFill>
                            <a:schemeClr val="tx1"/>
                          </a:solidFill>
                          <a:effectLst/>
                        </a:rPr>
                        <a:t>1</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Silice cristalline alvéolaire</a:t>
                      </a:r>
                    </a:p>
                  </a:txBody>
                  <a:tcPr marL="36000" marR="9525" marT="9525" marB="0" anchor="ctr"/>
                </a:tc>
                <a:tc>
                  <a:txBody>
                    <a:bodyPr/>
                    <a:lstStyle/>
                    <a:p>
                      <a:pPr algn="ctr" fontAlgn="b"/>
                      <a:r>
                        <a:rPr lang="fr-FR" sz="1200" u="none" strike="noStrike" noProof="0">
                          <a:effectLst/>
                        </a:rPr>
                        <a:t>92,2 %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u="none" strike="noStrike" noProof="0">
                          <a:solidFill>
                            <a:schemeClr val="tx1"/>
                          </a:solidFill>
                          <a:effectLst/>
                        </a:rPr>
                        <a:t>2</a:t>
                      </a:r>
                    </a:p>
                  </a:txBody>
                  <a:tcPr marL="36000" marR="9525" marT="9525" marB="0" anchor="ctr"/>
                </a:tc>
                <a:tc>
                  <a:txBody>
                    <a:bodyPr/>
                    <a:lstStyle/>
                    <a:p>
                      <a:pPr algn="l" fontAlgn="b"/>
                      <a:r>
                        <a:rPr lang="fr-FR" sz="1200" u="none" strike="noStrike" noProof="0">
                          <a:solidFill>
                            <a:schemeClr val="tx1"/>
                          </a:solidFill>
                          <a:effectLst/>
                        </a:rPr>
                        <a:t>Gaz d’échappement de moteurs diesel</a:t>
                      </a:r>
                    </a:p>
                  </a:txBody>
                  <a:tcPr marL="36000" marR="9525" marT="9525" marB="0" anchor="ctr"/>
                </a:tc>
                <a:tc>
                  <a:txBody>
                    <a:bodyPr/>
                    <a:lstStyle/>
                    <a:p>
                      <a:pPr algn="ctr" fontAlgn="b"/>
                      <a:r>
                        <a:rPr lang="fr-FR" sz="1200" u="none" strike="noStrike" noProof="0">
                          <a:effectLst/>
                        </a:rPr>
                        <a:t>78,2 %</a:t>
                      </a:r>
                    </a:p>
                  </a:txBody>
                  <a:tcPr marL="36000" marR="9525" marT="9525" marB="0" anchor="ctr"/>
                </a:tc>
                <a:extLst>
                  <a:ext uri="{0D108BD9-81ED-4DB2-BD59-A6C34878D82A}">
                    <a16:rowId xmlns:a16="http://schemas.microsoft.com/office/drawing/2014/main" val="2154118440"/>
                  </a:ext>
                </a:extLst>
              </a:tr>
              <a:tr h="304986">
                <a:tc>
                  <a:txBody>
                    <a:bodyPr/>
                    <a:lstStyle/>
                    <a:p>
                      <a:pPr algn="l" fontAlgn="b"/>
                      <a:r>
                        <a:rPr lang="fr-FR" sz="1200" b="0" u="none" strike="noStrike" noProof="0">
                          <a:solidFill>
                            <a:schemeClr val="tx1"/>
                          </a:solidFill>
                          <a:effectLst/>
                        </a:rPr>
                        <a:t>3</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Rayonnement ultraviolet solaire (y compris exposition oculaire)</a:t>
                      </a:r>
                    </a:p>
                  </a:txBody>
                  <a:tcPr marL="36000" marR="9525" marT="9525" marB="0" anchor="ctr"/>
                </a:tc>
                <a:tc>
                  <a:txBody>
                    <a:bodyPr/>
                    <a:lstStyle/>
                    <a:p>
                      <a:pPr algn="ctr" fontAlgn="b"/>
                      <a:r>
                        <a:rPr lang="fr-FR" sz="1200" u="none" strike="noStrike" noProof="0">
                          <a:effectLst/>
                        </a:rPr>
                        <a:t>75,4 %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u="none" strike="noStrike" noProof="0">
                          <a:solidFill>
                            <a:schemeClr val="tx1"/>
                          </a:solidFill>
                          <a:effectLst/>
                        </a:rPr>
                        <a:t>4</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Benzène</a:t>
                      </a:r>
                    </a:p>
                  </a:txBody>
                  <a:tcPr marL="36000" marR="9525" marT="9525" marB="0" anchor="ctr"/>
                </a:tc>
                <a:tc>
                  <a:txBody>
                    <a:bodyPr/>
                    <a:lstStyle/>
                    <a:p>
                      <a:pPr algn="ctr" fontAlgn="b"/>
                      <a:r>
                        <a:rPr lang="fr-FR" sz="1200" u="none" strike="noStrike" noProof="0">
                          <a:effectLst/>
                        </a:rPr>
                        <a:t>68,4 %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u="none" strike="noStrike" noProof="0">
                          <a:solidFill>
                            <a:schemeClr val="tx1"/>
                          </a:solidFill>
                          <a:effectLst/>
                        </a:rPr>
                        <a:t>5</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Plomb et composés inorganiques</a:t>
                      </a:r>
                    </a:p>
                  </a:txBody>
                  <a:tcPr marL="36000" marR="9525" marT="9525" marB="0" anchor="ctr"/>
                </a:tc>
                <a:tc>
                  <a:txBody>
                    <a:bodyPr/>
                    <a:lstStyle/>
                    <a:p>
                      <a:pPr algn="ctr" fontAlgn="b"/>
                      <a:r>
                        <a:rPr lang="fr-FR" sz="1200" u="none" strike="noStrike" noProof="0">
                          <a:effectLst/>
                        </a:rPr>
                        <a:t>14,4 %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u="none" strike="noStrike" noProof="0">
                          <a:solidFill>
                            <a:schemeClr val="tx1"/>
                          </a:solidFill>
                          <a:effectLst/>
                        </a:rPr>
                        <a:t>6</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Formaldéhyde</a:t>
                      </a:r>
                    </a:p>
                  </a:txBody>
                  <a:tcPr marL="36000" marR="9525" marT="9525" marB="0" anchor="ctr"/>
                </a:tc>
                <a:tc>
                  <a:txBody>
                    <a:bodyPr/>
                    <a:lstStyle/>
                    <a:p>
                      <a:pPr algn="ctr" fontAlgn="b"/>
                      <a:r>
                        <a:rPr lang="fr-FR" sz="1200" u="none" strike="noStrike" noProof="0" dirty="0">
                          <a:effectLst/>
                        </a:rPr>
                        <a:t>8,3 %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u="none" strike="noStrike" noProof="0">
                          <a:solidFill>
                            <a:schemeClr val="tx1"/>
                          </a:solidFill>
                          <a:effectLst/>
                        </a:rPr>
                        <a:t>7</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a:solidFill>
                            <a:schemeClr val="tx1"/>
                          </a:solidFill>
                          <a:effectLst/>
                        </a:rPr>
                        <a:t>Amiante</a:t>
                      </a:r>
                    </a:p>
                  </a:txBody>
                  <a:tcPr marL="36000" marR="9525" marT="9525" marB="0" anchor="ctr"/>
                </a:tc>
                <a:tc>
                  <a:txBody>
                    <a:bodyPr/>
                    <a:lstStyle/>
                    <a:p>
                      <a:pPr algn="ctr" fontAlgn="b"/>
                      <a:r>
                        <a:rPr lang="fr-FR" sz="1200" u="none" strike="noStrike" noProof="0">
                          <a:effectLst/>
                        </a:rPr>
                        <a:t>7 %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u="none" strike="noStrike" noProof="0">
                          <a:solidFill>
                            <a:schemeClr val="tx1"/>
                          </a:solidFill>
                          <a:effectLst/>
                        </a:rPr>
                        <a:t>8</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200" u="none" strike="noStrike" noProof="0" dirty="0">
                          <a:solidFill>
                            <a:schemeClr val="tx1"/>
                          </a:solidFill>
                          <a:effectLst/>
                        </a:rPr>
                        <a:t>Chrome </a:t>
                      </a:r>
                      <a:r>
                        <a:rPr lang="fr-FR" sz="1200" u="none" strike="noStrike" noProof="0" dirty="0" err="1">
                          <a:solidFill>
                            <a:schemeClr val="tx1"/>
                          </a:solidFill>
                          <a:effectLst/>
                        </a:rPr>
                        <a:t>hexavalent</a:t>
                      </a:r>
                      <a:endParaRPr lang="fr-FR" sz="1200" u="none" strike="noStrike" noProof="0" dirty="0">
                        <a:solidFill>
                          <a:schemeClr val="tx1"/>
                        </a:solidFill>
                        <a:effectLst/>
                      </a:endParaRPr>
                    </a:p>
                  </a:txBody>
                  <a:tcPr marL="36000" marR="9525" marT="9525" marB="0" anchor="ctr"/>
                </a:tc>
                <a:tc>
                  <a:txBody>
                    <a:bodyPr/>
                    <a:lstStyle/>
                    <a:p>
                      <a:pPr algn="ctr" fontAlgn="b"/>
                      <a:r>
                        <a:rPr lang="fr-FR" sz="1200" u="none" strike="noStrike" noProof="0" dirty="0">
                          <a:effectLst/>
                        </a:rPr>
                        <a:t>1,2 %</a:t>
                      </a:r>
                    </a:p>
                  </a:txBody>
                  <a:tcPr marL="36000" marR="9525" marT="9525" marB="0" anchor="ctr"/>
                </a:tc>
                <a:extLst>
                  <a:ext uri="{0D108BD9-81ED-4DB2-BD59-A6C34878D82A}">
                    <a16:rowId xmlns:a16="http://schemas.microsoft.com/office/drawing/2014/main" val="3966462523"/>
                  </a:ext>
                </a:extLst>
              </a:tr>
            </a:tbl>
          </a:graphicData>
        </a:graphic>
      </p:graphicFrame>
      <p:sp>
        <p:nvSpPr>
          <p:cNvPr id="2" name="TextBox 1">
            <a:extLst>
              <a:ext uri="{FF2B5EF4-FFF2-40B4-BE49-F238E27FC236}">
                <a16:creationId xmlns:a16="http://schemas.microsoft.com/office/drawing/2014/main" id="{5DE1D9F3-3209-8D2B-3ABF-A6AC425E6599}"/>
              </a:ext>
              <a:ext uri="{C183D7F6-B498-43B3-948B-1728B52AA6E4}">
                <adec:decorative xmlns:adec="http://schemas.microsoft.com/office/drawing/2017/decorative" val="0"/>
              </a:ext>
            </a:extLst>
          </p:cNvPr>
          <p:cNvSpPr txBox="1"/>
          <p:nvPr/>
        </p:nvSpPr>
        <p:spPr>
          <a:xfrm>
            <a:off x="1293644" y="4238453"/>
            <a:ext cx="6448100"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Arial"/>
                <a:cs typeface="Times New Roman" panose="02020603050405020304" pitchFamily="18" charset="0"/>
              </a:rPr>
              <a:t>Source: WES 2023, EU-OSHA; population de référence: travailleurs de la catégorie </a:t>
            </a:r>
            <a:r>
              <a:rPr lang="fr-FR" sz="1200">
                <a:effectLst/>
                <a:latin typeface="Arial" panose="020B0604020202020204" pitchFamily="34" charset="0"/>
                <a:ea typeface="Arial"/>
                <a:cs typeface="Times New Roman" panose="02020603050405020304" pitchFamily="18" charset="0"/>
              </a:rPr>
              <a:t>professionnelle «travailleurs de la construction </a:t>
            </a:r>
            <a:r>
              <a:rPr lang="fr-FR" sz="1200" dirty="0">
                <a:effectLst/>
                <a:latin typeface="Arial" panose="020B0604020202020204" pitchFamily="34" charset="0"/>
                <a:ea typeface="Arial"/>
                <a:cs typeface="Times New Roman" panose="02020603050405020304" pitchFamily="18" charset="0"/>
              </a:rPr>
              <a:t>de route» en Allemagne, en Espagne, en Finlande, en France, en Hongrie et en Irlande.</a:t>
            </a:r>
          </a:p>
        </p:txBody>
      </p:sp>
    </p:spTree>
    <p:extLst>
      <p:ext uri="{BB962C8B-B14F-4D97-AF65-F5344CB8AC3E}">
        <p14:creationId xmlns:p14="http://schemas.microsoft.com/office/powerpoint/2010/main" val="166758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534E-59FA-775B-9A31-B83936A0A41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C08679-1E51-4786-A874-0E290006415D}"/>
              </a:ext>
            </a:extLst>
          </p:cNvPr>
          <p:cNvSpPr>
            <a:spLocks noGrp="1"/>
          </p:cNvSpPr>
          <p:nvPr>
            <p:ph type="title"/>
          </p:nvPr>
        </p:nvSpPr>
        <p:spPr>
          <a:xfrm>
            <a:off x="449262" y="87462"/>
            <a:ext cx="7797799" cy="461665"/>
          </a:xfrm>
        </p:spPr>
        <p:txBody>
          <a:bodyPr>
            <a:noAutofit/>
          </a:bodyPr>
          <a:lstStyle/>
          <a:p>
            <a:r>
              <a:rPr lang="fr-FR" sz="2000" dirty="0"/>
              <a:t>Proportion de travailleurs exposés par catégorie professionnelle </a:t>
            </a:r>
            <a:r>
              <a:rPr lang="fr-FR" sz="2000" b="0" dirty="0"/>
              <a:t>(2/3)</a:t>
            </a:r>
          </a:p>
        </p:txBody>
      </p:sp>
      <p:sp>
        <p:nvSpPr>
          <p:cNvPr id="9" name="TextBox 8">
            <a:extLst>
              <a:ext uri="{FF2B5EF4-FFF2-40B4-BE49-F238E27FC236}">
                <a16:creationId xmlns:a16="http://schemas.microsoft.com/office/drawing/2014/main" id="{A30A3344-2D26-076C-A52F-0C677C0BA95C}"/>
              </a:ext>
            </a:extLst>
          </p:cNvPr>
          <p:cNvSpPr txBox="1"/>
          <p:nvPr/>
        </p:nvSpPr>
        <p:spPr>
          <a:xfrm>
            <a:off x="826169" y="691585"/>
            <a:ext cx="7561262" cy="584775"/>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1600" dirty="0">
                <a:solidFill>
                  <a:schemeClr val="tx2"/>
                </a:solidFill>
                <a:ea typeface=""/>
                <a:cs typeface="Times New Roman" panose="02020603050405020304" pitchFamily="18" charset="0"/>
              </a:rPr>
              <a:t>Les catégories professionnelles présentant le nombre moyen d’expositions le plus élevé par travailleur (3 facteurs de risque de cancer ou plus): </a:t>
            </a:r>
            <a:r>
              <a:rPr lang="fr-FR" sz="1600" b="1" dirty="0">
                <a:solidFill>
                  <a:schemeClr val="tx2"/>
                </a:solidFill>
                <a:effectLst/>
                <a:ea typeface=""/>
                <a:cs typeface="Times New Roman" panose="02020603050405020304" pitchFamily="18" charset="0"/>
              </a:rPr>
              <a:t>Sapeurs-pompiers</a:t>
            </a:r>
          </a:p>
        </p:txBody>
      </p:sp>
      <p:graphicFrame>
        <p:nvGraphicFramePr>
          <p:cNvPr id="8" name="Table 7" descr="Tableau présentant les expositions au cours de la dernière semaine de travail pour les sapeurs-pompiers">
            <a:extLst>
              <a:ext uri="{FF2B5EF4-FFF2-40B4-BE49-F238E27FC236}">
                <a16:creationId xmlns:a16="http://schemas.microsoft.com/office/drawing/2014/main" id="{2248E9E8-76F5-1CED-0569-C34F21AD9ED5}"/>
              </a:ext>
            </a:extLst>
          </p:cNvPr>
          <p:cNvGraphicFramePr>
            <a:graphicFrameLocks noGrp="1"/>
          </p:cNvGraphicFramePr>
          <p:nvPr>
            <p:extLst>
              <p:ext uri="{D42A27DB-BD31-4B8C-83A1-F6EECF244321}">
                <p14:modId xmlns:p14="http://schemas.microsoft.com/office/powerpoint/2010/main" val="365602299"/>
              </p:ext>
            </p:extLst>
          </p:nvPr>
        </p:nvGraphicFramePr>
        <p:xfrm>
          <a:off x="589631" y="1261651"/>
          <a:ext cx="7797800" cy="3278735"/>
        </p:xfrm>
        <a:graphic>
          <a:graphicData uri="http://schemas.openxmlformats.org/drawingml/2006/table">
            <a:tbl>
              <a:tblPr firstRow="1" bandRow="1">
                <a:tableStyleId>{21E4AEA4-8DFA-4A89-87EB-49C32662AFE0}</a:tableStyleId>
              </a:tblPr>
              <a:tblGrid>
                <a:gridCol w="938870">
                  <a:extLst>
                    <a:ext uri="{9D8B030D-6E8A-4147-A177-3AD203B41FA5}">
                      <a16:colId xmlns:a16="http://schemas.microsoft.com/office/drawing/2014/main" val="1768893906"/>
                    </a:ext>
                  </a:extLst>
                </a:gridCol>
                <a:gridCol w="3621699">
                  <a:extLst>
                    <a:ext uri="{9D8B030D-6E8A-4147-A177-3AD203B41FA5}">
                      <a16:colId xmlns:a16="http://schemas.microsoft.com/office/drawing/2014/main" val="4015145263"/>
                    </a:ext>
                  </a:extLst>
                </a:gridCol>
                <a:gridCol w="3237231">
                  <a:extLst>
                    <a:ext uri="{9D8B030D-6E8A-4147-A177-3AD203B41FA5}">
                      <a16:colId xmlns:a16="http://schemas.microsoft.com/office/drawing/2014/main" val="2075921377"/>
                    </a:ext>
                  </a:extLst>
                </a:gridCol>
              </a:tblGrid>
              <a:tr h="263950">
                <a:tc>
                  <a:txBody>
                    <a:bodyPr/>
                    <a:lstStyle/>
                    <a:p>
                      <a:pPr algn="l" fontAlgn="b"/>
                      <a:r>
                        <a:rPr lang="fr-FR" sz="1200" b="1" i="0" u="none" strike="noStrike" noProof="0">
                          <a:solidFill>
                            <a:schemeClr val="tx1"/>
                          </a:solidFill>
                          <a:effectLst/>
                          <a:latin typeface="+mn-lt"/>
                        </a:rPr>
                        <a:t>Classement</a:t>
                      </a:r>
                    </a:p>
                  </a:txBody>
                  <a:tcPr marL="36000" marR="9525" marT="9525" marB="0" anchor="ctr"/>
                </a:tc>
                <a:tc>
                  <a:txBody>
                    <a:bodyPr/>
                    <a:lstStyle/>
                    <a:p>
                      <a:pPr algn="l" fontAlgn="b"/>
                      <a:r>
                        <a:rPr lang="fr-FR" sz="1200" b="1" i="0" u="none" strike="noStrike" noProof="0">
                          <a:solidFill>
                            <a:schemeClr val="tx1"/>
                          </a:solidFill>
                          <a:effectLst/>
                          <a:latin typeface="+mn-lt"/>
                        </a:rPr>
                        <a:t>Facteurs de risque de cancer</a:t>
                      </a:r>
                    </a:p>
                  </a:txBody>
                  <a:tcPr marL="36000" marR="9525" marT="9525" marB="0" anchor="ctr"/>
                </a:tc>
                <a:tc>
                  <a:txBody>
                    <a:bodyPr/>
                    <a:lstStyle/>
                    <a:p>
                      <a:pPr algn="ctr" fontAlgn="b"/>
                      <a:r>
                        <a:rPr lang="fr-FR" sz="1200" b="1" i="0" u="none" strike="noStrike" noProof="0">
                          <a:solidFill>
                            <a:schemeClr val="tx1"/>
                          </a:solidFill>
                          <a:effectLst/>
                          <a:latin typeface="+mn-lt"/>
                        </a:rPr>
                        <a:t>Proportion de sapeurs-pompiers exposés</a:t>
                      </a: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i="0" u="none" strike="noStrike" noProof="0">
                          <a:solidFill>
                            <a:schemeClr val="tx1"/>
                          </a:solidFill>
                          <a:effectLst/>
                          <a:latin typeface="+mn-lt"/>
                        </a:rPr>
                        <a:t>1</a:t>
                      </a:r>
                    </a:p>
                  </a:txBody>
                  <a:tcPr marL="36000" marR="9525" marT="9525" marB="0" anchor="ctr"/>
                </a:tc>
                <a:tc>
                  <a:txBody>
                    <a:bodyPr/>
                    <a:lstStyle/>
                    <a:p>
                      <a:pPr algn="l" fontAlgn="b"/>
                      <a:r>
                        <a:rPr lang="fr-FR" sz="1200" u="none" strike="noStrike" noProof="0">
                          <a:solidFill>
                            <a:schemeClr val="tx1"/>
                          </a:solidFill>
                          <a:effectLst/>
                          <a:latin typeface="+mn-lt"/>
                        </a:rPr>
                        <a:t>Rayonnement ultraviolet </a:t>
                      </a:r>
                      <a:r>
                        <a:rPr lang="fr-FR" sz="1200" u="none" strike="noStrike" noProof="0" dirty="0">
                          <a:solidFill>
                            <a:schemeClr val="tx1"/>
                          </a:solidFill>
                          <a:effectLst/>
                          <a:latin typeface="+mn-lt"/>
                        </a:rPr>
                        <a:t>solaire (y compris exposition oculaire)</a:t>
                      </a:r>
                    </a:p>
                  </a:txBody>
                  <a:tcPr marL="36000" marR="9525" marT="9525" marB="0" anchor="ctr"/>
                </a:tc>
                <a:tc>
                  <a:txBody>
                    <a:bodyPr/>
                    <a:lstStyle/>
                    <a:p>
                      <a:pPr algn="ctr" fontAlgn="b"/>
                      <a:r>
                        <a:rPr lang="fr-FR" sz="1200" u="none" strike="noStrike" noProof="0">
                          <a:solidFill>
                            <a:schemeClr val="tx1"/>
                          </a:solidFill>
                          <a:effectLst/>
                          <a:latin typeface="+mn-lt"/>
                        </a:rPr>
                        <a:t>57,7 %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i="0" u="none" strike="noStrike" noProof="0">
                          <a:solidFill>
                            <a:schemeClr val="tx1"/>
                          </a:solidFill>
                          <a:effectLst/>
                          <a:latin typeface="+mn-lt"/>
                        </a:rPr>
                        <a:t>2</a:t>
                      </a:r>
                    </a:p>
                  </a:txBody>
                  <a:tcPr marL="36000" marR="9525" marT="9525" marB="0" anchor="ctr"/>
                </a:tc>
                <a:tc>
                  <a:txBody>
                    <a:bodyPr/>
                    <a:lstStyle/>
                    <a:p>
                      <a:pPr algn="l" fontAlgn="b"/>
                      <a:r>
                        <a:rPr lang="fr-FR" sz="1200" u="none" strike="noStrike" noProof="0">
                          <a:solidFill>
                            <a:schemeClr val="tx1"/>
                          </a:solidFill>
                          <a:effectLst/>
                          <a:latin typeface="+mn-lt"/>
                        </a:rPr>
                        <a:t>Gaz d’échappement de moteurs diesel</a:t>
                      </a:r>
                    </a:p>
                  </a:txBody>
                  <a:tcPr marL="36000" marR="9525" marT="9525" marB="0" anchor="ctr"/>
                </a:tc>
                <a:tc>
                  <a:txBody>
                    <a:bodyPr/>
                    <a:lstStyle/>
                    <a:p>
                      <a:pPr algn="ctr" fontAlgn="b"/>
                      <a:r>
                        <a:rPr lang="fr-FR" sz="1200" u="none" strike="noStrike" noProof="0">
                          <a:solidFill>
                            <a:schemeClr val="tx1"/>
                          </a:solidFill>
                          <a:effectLst/>
                          <a:latin typeface="+mn-lt"/>
                        </a:rPr>
                        <a:t>51,8 %</a:t>
                      </a:r>
                    </a:p>
                  </a:txBody>
                  <a:tcPr marL="36000" marR="9525" marT="9525" marB="0" anchor="ctr"/>
                </a:tc>
                <a:extLst>
                  <a:ext uri="{0D108BD9-81ED-4DB2-BD59-A6C34878D82A}">
                    <a16:rowId xmlns:a16="http://schemas.microsoft.com/office/drawing/2014/main" val="2154118440"/>
                  </a:ext>
                </a:extLst>
              </a:tr>
              <a:tr h="263950">
                <a:tc>
                  <a:txBody>
                    <a:bodyPr/>
                    <a:lstStyle/>
                    <a:p>
                      <a:pPr algn="l" fontAlgn="b"/>
                      <a:r>
                        <a:rPr lang="fr-FR" sz="1200" b="0" i="0" u="none" strike="noStrike" noProof="0">
                          <a:solidFill>
                            <a:schemeClr val="tx1"/>
                          </a:solidFill>
                          <a:effectLst/>
                          <a:latin typeface="+mn-lt"/>
                        </a:rPr>
                        <a:t>3</a:t>
                      </a:r>
                    </a:p>
                  </a:txBody>
                  <a:tcPr marL="36000" marR="9525" marT="9525" marB="0" anchor="ctr"/>
                </a:tc>
                <a:tc>
                  <a:txBody>
                    <a:bodyPr/>
                    <a:lstStyle/>
                    <a:p>
                      <a:pPr algn="l" fontAlgn="b"/>
                      <a:r>
                        <a:rPr lang="fr-FR" sz="1200" u="none" strike="noStrike" noProof="0">
                          <a:solidFill>
                            <a:schemeClr val="tx1"/>
                          </a:solidFill>
                          <a:effectLst/>
                          <a:latin typeface="+mn-lt"/>
                        </a:rPr>
                        <a:t>Benzène</a:t>
                      </a:r>
                    </a:p>
                  </a:txBody>
                  <a:tcPr marL="36000" marR="9525" marT="9525" marB="0" anchor="ctr"/>
                </a:tc>
                <a:tc>
                  <a:txBody>
                    <a:bodyPr/>
                    <a:lstStyle/>
                    <a:p>
                      <a:pPr algn="ctr" fontAlgn="b"/>
                      <a:r>
                        <a:rPr lang="fr-FR" sz="1200" u="none" strike="noStrike" noProof="0">
                          <a:solidFill>
                            <a:schemeClr val="tx1"/>
                          </a:solidFill>
                          <a:effectLst/>
                          <a:latin typeface="+mn-lt"/>
                        </a:rPr>
                        <a:t>51,3 %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i="0" u="none" strike="noStrike" noProof="0">
                          <a:solidFill>
                            <a:schemeClr val="tx1"/>
                          </a:solidFill>
                          <a:effectLst/>
                          <a:latin typeface="+mn-lt"/>
                        </a:rPr>
                        <a:t>4</a:t>
                      </a:r>
                    </a:p>
                  </a:txBody>
                  <a:tcPr marL="36000" marR="9525" marT="9525" marB="0" anchor="ctr"/>
                </a:tc>
                <a:tc>
                  <a:txBody>
                    <a:bodyPr/>
                    <a:lstStyle/>
                    <a:p>
                      <a:pPr algn="l" fontAlgn="b"/>
                      <a:r>
                        <a:rPr lang="fr-FR" sz="1200" u="none" strike="noStrike" noProof="0">
                          <a:solidFill>
                            <a:schemeClr val="tx1"/>
                          </a:solidFill>
                          <a:effectLst/>
                          <a:latin typeface="+mn-lt"/>
                        </a:rPr>
                        <a:t>1,3-butadiène</a:t>
                      </a:r>
                    </a:p>
                  </a:txBody>
                  <a:tcPr marL="36000" marR="9525" marT="9525" marB="0" anchor="ctr"/>
                </a:tc>
                <a:tc>
                  <a:txBody>
                    <a:bodyPr/>
                    <a:lstStyle/>
                    <a:p>
                      <a:pPr algn="ctr" fontAlgn="b"/>
                      <a:r>
                        <a:rPr lang="fr-FR" sz="1200" u="none" strike="noStrike" noProof="0">
                          <a:solidFill>
                            <a:schemeClr val="tx1"/>
                          </a:solidFill>
                          <a:effectLst/>
                          <a:latin typeface="+mn-lt"/>
                        </a:rPr>
                        <a:t>45,7 %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i="0" u="none" strike="noStrike" noProof="0">
                          <a:solidFill>
                            <a:schemeClr val="tx1"/>
                          </a:solidFill>
                          <a:effectLst/>
                          <a:latin typeface="+mn-lt"/>
                        </a:rPr>
                        <a:t>5</a:t>
                      </a:r>
                    </a:p>
                  </a:txBody>
                  <a:tcPr marL="36000" marR="9525" marT="9525" marB="0" anchor="ctr"/>
                </a:tc>
                <a:tc>
                  <a:txBody>
                    <a:bodyPr/>
                    <a:lstStyle/>
                    <a:p>
                      <a:pPr algn="l" fontAlgn="b"/>
                      <a:r>
                        <a:rPr lang="fr-FR" sz="1200" u="none" strike="noStrike" noProof="0">
                          <a:solidFill>
                            <a:schemeClr val="tx1"/>
                          </a:solidFill>
                          <a:effectLst/>
                          <a:latin typeface="+mn-lt"/>
                        </a:rPr>
                        <a:t>Formaldéhyde</a:t>
                      </a:r>
                    </a:p>
                  </a:txBody>
                  <a:tcPr marL="36000" marR="9525" marT="9525" marB="0" anchor="ctr"/>
                </a:tc>
                <a:tc>
                  <a:txBody>
                    <a:bodyPr/>
                    <a:lstStyle/>
                    <a:p>
                      <a:pPr algn="ctr" fontAlgn="b"/>
                      <a:r>
                        <a:rPr lang="fr-FR" sz="1200" u="none" strike="noStrike" noProof="0">
                          <a:solidFill>
                            <a:schemeClr val="tx1"/>
                          </a:solidFill>
                          <a:effectLst/>
                          <a:latin typeface="+mn-lt"/>
                        </a:rPr>
                        <a:t>45,2 %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i="0" u="none" strike="noStrike" noProof="0">
                          <a:solidFill>
                            <a:schemeClr val="tx1"/>
                          </a:solidFill>
                          <a:effectLst/>
                          <a:latin typeface="+mn-lt"/>
                        </a:rPr>
                        <a:t>6</a:t>
                      </a:r>
                    </a:p>
                  </a:txBody>
                  <a:tcPr marL="36000" marR="9525" marT="9525" marB="0" anchor="ctr"/>
                </a:tc>
                <a:tc>
                  <a:txBody>
                    <a:bodyPr/>
                    <a:lstStyle/>
                    <a:p>
                      <a:pPr algn="l" fontAlgn="b"/>
                      <a:r>
                        <a:rPr lang="fr-FR" sz="1200" u="none" strike="noStrike" noProof="0" dirty="0">
                          <a:solidFill>
                            <a:schemeClr val="tx1"/>
                          </a:solidFill>
                          <a:effectLst/>
                          <a:latin typeface="+mn-lt"/>
                        </a:rPr>
                        <a:t>Chrome </a:t>
                      </a:r>
                      <a:r>
                        <a:rPr lang="fr-FR" sz="1200" u="none" strike="noStrike" noProof="0" dirty="0" err="1">
                          <a:solidFill>
                            <a:schemeClr val="tx1"/>
                          </a:solidFill>
                          <a:effectLst/>
                          <a:latin typeface="+mn-lt"/>
                        </a:rPr>
                        <a:t>hexavalent</a:t>
                      </a:r>
                      <a:endParaRPr lang="fr-FR" sz="1200" u="none" strike="noStrike" noProof="0" dirty="0">
                        <a:solidFill>
                          <a:schemeClr val="tx1"/>
                        </a:solidFill>
                        <a:effectLst/>
                        <a:latin typeface="+mn-lt"/>
                      </a:endParaRPr>
                    </a:p>
                  </a:txBody>
                  <a:tcPr marL="36000" marR="9525" marT="9525" marB="0" anchor="ctr"/>
                </a:tc>
                <a:tc>
                  <a:txBody>
                    <a:bodyPr/>
                    <a:lstStyle/>
                    <a:p>
                      <a:pPr algn="ctr" fontAlgn="b"/>
                      <a:r>
                        <a:rPr lang="fr-FR" sz="12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i="0" u="none" strike="noStrike" noProof="0">
                          <a:solidFill>
                            <a:schemeClr val="tx1"/>
                          </a:solidFill>
                          <a:effectLst/>
                          <a:latin typeface="+mn-lt"/>
                        </a:rPr>
                        <a:t>7</a:t>
                      </a:r>
                    </a:p>
                  </a:txBody>
                  <a:tcPr marL="36000" marR="9525" marT="9525" marB="0" anchor="ctr"/>
                </a:tc>
                <a:tc>
                  <a:txBody>
                    <a:bodyPr/>
                    <a:lstStyle/>
                    <a:p>
                      <a:pPr algn="l" fontAlgn="b"/>
                      <a:r>
                        <a:rPr lang="fr-FR" sz="1200" u="none" strike="noStrike" noProof="0">
                          <a:solidFill>
                            <a:schemeClr val="tx1"/>
                          </a:solidFill>
                          <a:effectLst/>
                          <a:latin typeface="+mn-lt"/>
                        </a:rPr>
                        <a:t>Plomb et composés inorganiques</a:t>
                      </a:r>
                    </a:p>
                  </a:txBody>
                  <a:tcPr marL="36000" marR="9525" marT="9525" marB="0" anchor="ctr"/>
                </a:tc>
                <a:tc>
                  <a:txBody>
                    <a:bodyPr/>
                    <a:lstStyle/>
                    <a:p>
                      <a:pPr algn="ctr" fontAlgn="b"/>
                      <a:r>
                        <a:rPr lang="fr-FR" sz="12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i="0" u="none" strike="noStrike" noProof="0">
                          <a:solidFill>
                            <a:schemeClr val="tx1"/>
                          </a:solidFill>
                          <a:effectLst/>
                          <a:latin typeface="+mn-lt"/>
                        </a:rPr>
                        <a:t>8</a:t>
                      </a:r>
                    </a:p>
                  </a:txBody>
                  <a:tcPr marL="36000" marR="9525" marT="9525" marB="0" anchor="ctr"/>
                </a:tc>
                <a:tc>
                  <a:txBody>
                    <a:bodyPr/>
                    <a:lstStyle/>
                    <a:p>
                      <a:pPr algn="l" fontAlgn="b"/>
                      <a:r>
                        <a:rPr lang="fr-FR" sz="1200" u="none" strike="noStrike" noProof="0">
                          <a:solidFill>
                            <a:schemeClr val="tx1"/>
                          </a:solidFill>
                          <a:effectLst/>
                          <a:latin typeface="+mn-lt"/>
                        </a:rPr>
                        <a:t>Amiante</a:t>
                      </a:r>
                    </a:p>
                  </a:txBody>
                  <a:tcPr marL="36000" marR="9525" marT="9525" marB="0" anchor="ctr"/>
                </a:tc>
                <a:tc>
                  <a:txBody>
                    <a:bodyPr/>
                    <a:lstStyle/>
                    <a:p>
                      <a:pPr algn="ctr" fontAlgn="b"/>
                      <a:r>
                        <a:rPr lang="fr-FR" sz="1200" u="none" strike="noStrike" noProof="0">
                          <a:solidFill>
                            <a:schemeClr val="tx1"/>
                          </a:solidFill>
                          <a:effectLst/>
                          <a:latin typeface="+mn-lt"/>
                        </a:rPr>
                        <a:t>22,6 %</a:t>
                      </a:r>
                    </a:p>
                  </a:txBody>
                  <a:tcPr marL="36000" marR="9525" marT="9525" marB="0" anchor="ctr"/>
                </a:tc>
                <a:extLst>
                  <a:ext uri="{0D108BD9-81ED-4DB2-BD59-A6C34878D82A}">
                    <a16:rowId xmlns:a16="http://schemas.microsoft.com/office/drawing/2014/main" val="3966462523"/>
                  </a:ext>
                </a:extLst>
              </a:tr>
              <a:tr h="263950">
                <a:tc>
                  <a:txBody>
                    <a:bodyPr/>
                    <a:lstStyle/>
                    <a:p>
                      <a:pPr algn="l" fontAlgn="b"/>
                      <a:r>
                        <a:rPr lang="fr-FR" sz="1200" b="0" i="0" u="none" strike="noStrike" noProof="0">
                          <a:solidFill>
                            <a:schemeClr val="tx1"/>
                          </a:solidFill>
                          <a:effectLst/>
                          <a:latin typeface="+mn-lt"/>
                        </a:rPr>
                        <a:t>9</a:t>
                      </a:r>
                    </a:p>
                  </a:txBody>
                  <a:tcPr marL="36000" marR="9525" marT="9525" marB="0" anchor="ctr"/>
                </a:tc>
                <a:tc>
                  <a:txBody>
                    <a:bodyPr/>
                    <a:lstStyle/>
                    <a:p>
                      <a:pPr algn="l" fontAlgn="b"/>
                      <a:r>
                        <a:rPr lang="fr-FR" sz="1200" u="none" strike="noStrike" noProof="0">
                          <a:solidFill>
                            <a:schemeClr val="tx1"/>
                          </a:solidFill>
                          <a:effectLst/>
                          <a:latin typeface="+mn-lt"/>
                        </a:rPr>
                        <a:t>Silice cristalline alvéolaire</a:t>
                      </a:r>
                    </a:p>
                  </a:txBody>
                  <a:tcPr marL="36000" marR="9525" marT="9525" marB="0" anchor="ctr"/>
                </a:tc>
                <a:tc>
                  <a:txBody>
                    <a:bodyPr/>
                    <a:lstStyle/>
                    <a:p>
                      <a:pPr algn="ctr" fontAlgn="b"/>
                      <a:r>
                        <a:rPr lang="fr-FR" sz="1200" u="none" strike="noStrike" noProof="0">
                          <a:solidFill>
                            <a:schemeClr val="tx1"/>
                          </a:solidFill>
                          <a:effectLst/>
                          <a:latin typeface="+mn-lt"/>
                        </a:rPr>
                        <a:t>5,0 %</a:t>
                      </a:r>
                    </a:p>
                  </a:txBody>
                  <a:tcPr marL="36000" marR="9525" marT="9525" marB="0" anchor="ctr"/>
                </a:tc>
                <a:extLst>
                  <a:ext uri="{0D108BD9-81ED-4DB2-BD59-A6C34878D82A}">
                    <a16:rowId xmlns:a16="http://schemas.microsoft.com/office/drawing/2014/main" val="1317775421"/>
                  </a:ext>
                </a:extLst>
              </a:tr>
              <a:tr h="263950">
                <a:tc>
                  <a:txBody>
                    <a:bodyPr/>
                    <a:lstStyle/>
                    <a:p>
                      <a:pPr marL="0" algn="l" defTabSz="342900" rtl="0" eaLnBrk="1" fontAlgn="b" latinLnBrk="0" hangingPunct="1"/>
                      <a:r>
                        <a:rPr lang="fr-FR" sz="1200" u="none" strike="noStrike" noProof="0">
                          <a:solidFill>
                            <a:schemeClr val="tx1"/>
                          </a:solidFill>
                          <a:effectLst/>
                          <a:latin typeface="+mn-lt"/>
                          <a:ea typeface="+mn-lt"/>
                          <a:cs typeface="+mn-cs"/>
                        </a:rPr>
                        <a:t>10</a:t>
                      </a:r>
                    </a:p>
                  </a:txBody>
                  <a:tcPr marL="36000" marR="9525" marT="9525" marB="0" anchor="ctr"/>
                </a:tc>
                <a:tc>
                  <a:txBody>
                    <a:bodyPr/>
                    <a:lstStyle/>
                    <a:p>
                      <a:pPr marL="0" algn="l" defTabSz="342900" rtl="0" eaLnBrk="1" fontAlgn="b" latinLnBrk="0" hangingPunct="1"/>
                      <a:r>
                        <a:rPr lang="fr-FR" sz="1200" u="none" strike="noStrike" noProof="0">
                          <a:solidFill>
                            <a:schemeClr val="tx1"/>
                          </a:solidFill>
                          <a:effectLst/>
                          <a:latin typeface="+mn-lt"/>
                          <a:ea typeface="+mn-lt"/>
                          <a:cs typeface="+mn-cs"/>
                        </a:rPr>
                        <a:t>Poussière de bois</a:t>
                      </a:r>
                    </a:p>
                  </a:txBody>
                  <a:tcPr marL="36000" marR="9525" marT="9525" marB="0" anchor="ctr"/>
                </a:tc>
                <a:tc>
                  <a:txBody>
                    <a:bodyPr/>
                    <a:lstStyle/>
                    <a:p>
                      <a:pPr marL="0" algn="ctr" defTabSz="342900" rtl="0" eaLnBrk="1" fontAlgn="b" latinLnBrk="0" hangingPunct="1"/>
                      <a:r>
                        <a:rPr lang="fr-FR" sz="1200" u="none" strike="noStrike" noProof="0">
                          <a:solidFill>
                            <a:schemeClr val="tx1"/>
                          </a:solidFill>
                          <a:effectLst/>
                          <a:latin typeface="+mn-lt"/>
                          <a:ea typeface="+mn-lt"/>
                          <a:cs typeface="+mn-cs"/>
                        </a:rPr>
                        <a:t>4,6 %</a:t>
                      </a:r>
                    </a:p>
                  </a:txBody>
                  <a:tcPr marL="36000" marR="9525" marT="9525" marB="0" anchor="ctr"/>
                </a:tc>
                <a:extLst>
                  <a:ext uri="{0D108BD9-81ED-4DB2-BD59-A6C34878D82A}">
                    <a16:rowId xmlns:a16="http://schemas.microsoft.com/office/drawing/2014/main" val="172912151"/>
                  </a:ext>
                </a:extLst>
              </a:tr>
              <a:tr h="263950">
                <a:tc>
                  <a:txBody>
                    <a:bodyPr/>
                    <a:lstStyle/>
                    <a:p>
                      <a:pPr algn="l" fontAlgn="b"/>
                      <a:r>
                        <a:rPr lang="fr-FR" sz="1200" u="none" strike="noStrike" noProof="0">
                          <a:solidFill>
                            <a:schemeClr val="tx1"/>
                          </a:solidFill>
                          <a:effectLst/>
                          <a:latin typeface="+mn-lt"/>
                          <a:ea typeface="+mn-lt"/>
                          <a:cs typeface="+mn-cs"/>
                        </a:rPr>
                        <a:t>11</a:t>
                      </a:r>
                    </a:p>
                  </a:txBody>
                  <a:tcPr marL="36000" marR="9525" marT="9525" marB="0" anchor="ctr"/>
                </a:tc>
                <a:tc>
                  <a:txBody>
                    <a:bodyPr/>
                    <a:lstStyle/>
                    <a:p>
                      <a:pPr algn="l" fontAlgn="b"/>
                      <a:r>
                        <a:rPr lang="fr-FR" sz="1200" u="none" strike="noStrike" noProof="0" dirty="0">
                          <a:solidFill>
                            <a:schemeClr val="tx1"/>
                          </a:solidFill>
                          <a:effectLst/>
                          <a:latin typeface="+mn-lt"/>
                          <a:ea typeface="+mn-lt"/>
                          <a:cs typeface="+mn-cs"/>
                        </a:rPr>
                        <a:t>Huiles minérales (sous forme </a:t>
                      </a:r>
                      <a:r>
                        <a:rPr lang="fr-FR" sz="1200" u="none" strike="noStrike" noProof="0">
                          <a:solidFill>
                            <a:schemeClr val="tx1"/>
                          </a:solidFill>
                          <a:effectLst/>
                          <a:latin typeface="+mn-lt"/>
                          <a:ea typeface="+mn-lt"/>
                          <a:cs typeface="+mn-cs"/>
                        </a:rPr>
                        <a:t>de brouillard)</a:t>
                      </a:r>
                      <a:endParaRPr lang="fr-FR" sz="1200" u="none" strike="noStrike" noProof="0" dirty="0">
                        <a:solidFill>
                          <a:schemeClr val="tx1"/>
                        </a:solidFill>
                        <a:effectLst/>
                        <a:latin typeface="+mn-lt"/>
                        <a:ea typeface="+mn-lt"/>
                        <a:cs typeface="+mn-cs"/>
                      </a:endParaRPr>
                    </a:p>
                  </a:txBody>
                  <a:tcPr marL="36000" marR="9525" marT="9525" marB="0" anchor="ctr"/>
                </a:tc>
                <a:tc>
                  <a:txBody>
                    <a:bodyPr/>
                    <a:lstStyle/>
                    <a:p>
                      <a:pPr algn="ctr" fontAlgn="b"/>
                      <a:r>
                        <a:rPr lang="fr-FR" sz="1200" u="none" strike="noStrike" noProof="0" dirty="0">
                          <a:solidFill>
                            <a:schemeClr val="tx1"/>
                          </a:solidFill>
                          <a:effectLst/>
                          <a:latin typeface="+mn-lt"/>
                          <a:ea typeface="+mn-lt"/>
                          <a:cs typeface="+mn-cs"/>
                        </a:rPr>
                        <a:t>2,0 %</a:t>
                      </a:r>
                    </a:p>
                  </a:txBody>
                  <a:tcPr marL="36000" marR="9525" marT="9525" marB="0" anchor="ctr"/>
                </a:tc>
                <a:extLst>
                  <a:ext uri="{0D108BD9-81ED-4DB2-BD59-A6C34878D82A}">
                    <a16:rowId xmlns:a16="http://schemas.microsoft.com/office/drawing/2014/main" val="3112410929"/>
                  </a:ext>
                </a:extLst>
              </a:tr>
            </a:tbl>
          </a:graphicData>
        </a:graphic>
      </p:graphicFrame>
      <p:sp>
        <p:nvSpPr>
          <p:cNvPr id="2" name="TextBox 1">
            <a:extLst>
              <a:ext uri="{FF2B5EF4-FFF2-40B4-BE49-F238E27FC236}">
                <a16:creationId xmlns:a16="http://schemas.microsoft.com/office/drawing/2014/main" id="{33838D59-37A5-94C2-F0CB-E7E457ECF445}"/>
              </a:ext>
              <a:ext uri="{C183D7F6-B498-43B3-948B-1728B52AA6E4}">
                <adec:decorative xmlns:adec="http://schemas.microsoft.com/office/drawing/2017/decorative" val="0"/>
              </a:ext>
            </a:extLst>
          </p:cNvPr>
          <p:cNvSpPr txBox="1"/>
          <p:nvPr/>
        </p:nvSpPr>
        <p:spPr>
          <a:xfrm>
            <a:off x="1505609" y="4523861"/>
            <a:ext cx="5596757" cy="6001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100" dirty="0">
                <a:effectLst/>
                <a:latin typeface="Arial" panose="020B0604020202020204" pitchFamily="34" charset="0"/>
                <a:ea typeface="Arial"/>
                <a:cs typeface="Times New Roman" panose="02020603050405020304" pitchFamily="18" charset="0"/>
              </a:rPr>
              <a:t>Source: WES 2023, EU-OSHA; population de référence: travailleurs exerçant dans la catégorie professionnelle «sapeurs-pompiers» en Allemagne, en Espagne, en Finlande, en France, en Hongrie et en Irlande.</a:t>
            </a:r>
          </a:p>
        </p:txBody>
      </p:sp>
    </p:spTree>
    <p:extLst>
      <p:ext uri="{BB962C8B-B14F-4D97-AF65-F5344CB8AC3E}">
        <p14:creationId xmlns:p14="http://schemas.microsoft.com/office/powerpoint/2010/main" val="36074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6BF7-F08A-F94C-7C79-5DF721310A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30C0469-3352-BB34-48E1-1B23DC6A94AF}"/>
              </a:ext>
            </a:extLst>
          </p:cNvPr>
          <p:cNvSpPr>
            <a:spLocks noGrp="1"/>
          </p:cNvSpPr>
          <p:nvPr>
            <p:ph type="title"/>
          </p:nvPr>
        </p:nvSpPr>
        <p:spPr>
          <a:xfrm>
            <a:off x="449262" y="87462"/>
            <a:ext cx="7797799" cy="461665"/>
          </a:xfrm>
        </p:spPr>
        <p:txBody>
          <a:bodyPr>
            <a:normAutofit fontScale="90000"/>
          </a:bodyPr>
          <a:lstStyle/>
          <a:p>
            <a:r>
              <a:rPr lang="fr-FR" sz="2400" dirty="0"/>
              <a:t>Proportion de travailleurs exposés par catégorie professionnelle </a:t>
            </a:r>
            <a:r>
              <a:rPr lang="fr-FR" sz="2400" b="0" dirty="0"/>
              <a:t>(3/3)</a:t>
            </a:r>
          </a:p>
        </p:txBody>
      </p:sp>
      <p:sp>
        <p:nvSpPr>
          <p:cNvPr id="9" name="TextBox 8">
            <a:extLst>
              <a:ext uri="{FF2B5EF4-FFF2-40B4-BE49-F238E27FC236}">
                <a16:creationId xmlns:a16="http://schemas.microsoft.com/office/drawing/2014/main" id="{524E86A7-33FE-8E0B-C6CD-1D4405750111}"/>
              </a:ext>
            </a:extLst>
          </p:cNvPr>
          <p:cNvSpPr txBox="1"/>
          <p:nvPr/>
        </p:nvSpPr>
        <p:spPr>
          <a:xfrm>
            <a:off x="729949" y="679768"/>
            <a:ext cx="6999890" cy="830997"/>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1600" dirty="0">
                <a:solidFill>
                  <a:schemeClr val="tx2"/>
                </a:solidFill>
                <a:ea typeface=""/>
                <a:cs typeface="Times New Roman" panose="02020603050405020304" pitchFamily="18" charset="0"/>
              </a:rPr>
              <a:t>Les catégories professionnelles présentant le nombre moyen d’expositions le plus élevé par </a:t>
            </a:r>
            <a:r>
              <a:rPr lang="fr-FR" sz="1600">
                <a:solidFill>
                  <a:schemeClr val="tx2"/>
                </a:solidFill>
                <a:ea typeface=""/>
                <a:cs typeface="Times New Roman" panose="02020603050405020304" pitchFamily="18" charset="0"/>
              </a:rPr>
              <a:t>travailleur (</a:t>
            </a:r>
            <a:r>
              <a:rPr lang="fr-FR" sz="1600" dirty="0">
                <a:solidFill>
                  <a:schemeClr val="tx2"/>
                </a:solidFill>
                <a:ea typeface=""/>
                <a:cs typeface="Times New Roman" panose="02020603050405020304" pitchFamily="18" charset="0"/>
              </a:rPr>
              <a:t>3 facteurs de risque de cancer ou </a:t>
            </a:r>
            <a:r>
              <a:rPr lang="fr-FR" sz="1600">
                <a:solidFill>
                  <a:schemeClr val="tx2"/>
                </a:solidFill>
                <a:ea typeface=""/>
                <a:cs typeface="Times New Roman" panose="02020603050405020304" pitchFamily="18" charset="0"/>
              </a:rPr>
              <a:t>plus):</a:t>
            </a:r>
            <a:r>
              <a:rPr lang="fr-FR" sz="1600">
                <a:solidFill>
                  <a:schemeClr val="tx2"/>
                </a:solidFill>
                <a:effectLst/>
                <a:ea typeface=""/>
                <a:cs typeface="Times New Roman" panose="02020603050405020304" pitchFamily="18" charset="0"/>
              </a:rPr>
              <a:t> </a:t>
            </a:r>
            <a:r>
              <a:rPr lang="fr-FR" sz="1600" b="1">
                <a:solidFill>
                  <a:schemeClr val="tx2"/>
                </a:solidFill>
                <a:effectLst/>
                <a:ea typeface=""/>
                <a:cs typeface="Times New Roman" panose="02020603050405020304" pitchFamily="18" charset="0"/>
              </a:rPr>
              <a:t>Travailleurs des </a:t>
            </a:r>
            <a:r>
              <a:rPr lang="fr-FR" sz="1600" b="1">
                <a:solidFill>
                  <a:schemeClr val="tx2"/>
                </a:solidFill>
                <a:ea typeface=""/>
                <a:cs typeface="Times New Roman" panose="02020603050405020304" pitchFamily="18" charset="0"/>
              </a:rPr>
              <a:t>m</a:t>
            </a:r>
            <a:r>
              <a:rPr lang="fr-FR" sz="1600" b="1">
                <a:solidFill>
                  <a:schemeClr val="tx2"/>
                </a:solidFill>
                <a:effectLst/>
                <a:ea typeface=""/>
                <a:cs typeface="Times New Roman" panose="02020603050405020304" pitchFamily="18" charset="0"/>
              </a:rPr>
              <a:t>ines et carrières</a:t>
            </a:r>
            <a:endParaRPr lang="fr-FR" sz="1600" b="1" dirty="0">
              <a:solidFill>
                <a:schemeClr val="tx2"/>
              </a:solidFill>
              <a:effectLst/>
              <a:ea typeface=""/>
              <a:cs typeface="Times New Roman" panose="02020603050405020304" pitchFamily="18" charset="0"/>
            </a:endParaRPr>
          </a:p>
        </p:txBody>
      </p:sp>
      <p:graphicFrame>
        <p:nvGraphicFramePr>
          <p:cNvPr id="11" name="Table 10" descr="Tableau présentant les expositions au cours de la dernière semaine de travail pour les mineurs et les carriers.">
            <a:extLst>
              <a:ext uri="{FF2B5EF4-FFF2-40B4-BE49-F238E27FC236}">
                <a16:creationId xmlns:a16="http://schemas.microsoft.com/office/drawing/2014/main" id="{9837953F-2776-190F-7F32-6288EC736780}"/>
              </a:ext>
            </a:extLst>
          </p:cNvPr>
          <p:cNvGraphicFramePr>
            <a:graphicFrameLocks noGrp="1"/>
          </p:cNvGraphicFramePr>
          <p:nvPr>
            <p:extLst>
              <p:ext uri="{D42A27DB-BD31-4B8C-83A1-F6EECF244321}">
                <p14:modId xmlns:p14="http://schemas.microsoft.com/office/powerpoint/2010/main" val="1511996140"/>
              </p:ext>
            </p:extLst>
          </p:nvPr>
        </p:nvGraphicFramePr>
        <p:xfrm>
          <a:off x="685799" y="1520245"/>
          <a:ext cx="7561263" cy="2750835"/>
        </p:xfrm>
        <a:graphic>
          <a:graphicData uri="http://schemas.openxmlformats.org/drawingml/2006/table">
            <a:tbl>
              <a:tblPr firstRow="1" bandRow="1">
                <a:tableStyleId>{00A15C55-8517-42AA-B614-E9B94910E393}</a:tableStyleId>
              </a:tblPr>
              <a:tblGrid>
                <a:gridCol w="950496">
                  <a:extLst>
                    <a:ext uri="{9D8B030D-6E8A-4147-A177-3AD203B41FA5}">
                      <a16:colId xmlns:a16="http://schemas.microsoft.com/office/drawing/2014/main" val="1768893906"/>
                    </a:ext>
                  </a:extLst>
                </a:gridCol>
                <a:gridCol w="4299422">
                  <a:extLst>
                    <a:ext uri="{9D8B030D-6E8A-4147-A177-3AD203B41FA5}">
                      <a16:colId xmlns:a16="http://schemas.microsoft.com/office/drawing/2014/main" val="4015145263"/>
                    </a:ext>
                  </a:extLst>
                </a:gridCol>
                <a:gridCol w="2311345">
                  <a:extLst>
                    <a:ext uri="{9D8B030D-6E8A-4147-A177-3AD203B41FA5}">
                      <a16:colId xmlns:a16="http://schemas.microsoft.com/office/drawing/2014/main" val="2075921377"/>
                    </a:ext>
                  </a:extLst>
                </a:gridCol>
              </a:tblGrid>
              <a:tr h="263950">
                <a:tc>
                  <a:txBody>
                    <a:bodyPr/>
                    <a:lstStyle/>
                    <a:p>
                      <a:pPr algn="l" fontAlgn="b"/>
                      <a:r>
                        <a:rPr lang="fr-FR" sz="1200" b="1" u="none" strike="noStrike" noProof="0" dirty="0">
                          <a:solidFill>
                            <a:schemeClr val="tx1"/>
                          </a:solidFill>
                          <a:effectLst/>
                        </a:rPr>
                        <a:t>Classement</a:t>
                      </a:r>
                    </a:p>
                  </a:txBody>
                  <a:tcPr marL="36000" marR="9525" marT="9525" marB="0" anchor="ctr"/>
                </a:tc>
                <a:tc>
                  <a:txBody>
                    <a:bodyPr/>
                    <a:lstStyle/>
                    <a:p>
                      <a:pPr algn="l" fontAlgn="b"/>
                      <a:r>
                        <a:rPr lang="fr-FR" sz="1200" b="1" u="none" strike="noStrike" noProof="0">
                          <a:solidFill>
                            <a:schemeClr val="tx1"/>
                          </a:solidFill>
                          <a:effectLst/>
                        </a:rPr>
                        <a:t>Facteurs de risque de cancer</a:t>
                      </a:r>
                    </a:p>
                  </a:txBody>
                  <a:tcPr marL="36000" marR="9525" marT="9525" marB="0" anchor="ctr"/>
                </a:tc>
                <a:tc>
                  <a:txBody>
                    <a:bodyPr/>
                    <a:lstStyle/>
                    <a:p>
                      <a:pPr algn="ctr" fontAlgn="b"/>
                      <a:r>
                        <a:rPr lang="fr-FR" sz="1200" b="1" u="none" strike="noStrike" noProof="0">
                          <a:solidFill>
                            <a:schemeClr val="tx1"/>
                          </a:solidFill>
                          <a:effectLst/>
                        </a:rPr>
                        <a:t>Proportion de travailleurs des mines et carrières exposés</a:t>
                      </a: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u="none" strike="noStrike" noProof="0">
                          <a:solidFill>
                            <a:schemeClr val="tx1"/>
                          </a:solidFill>
                          <a:effectLst/>
                        </a:rPr>
                        <a:t>1</a:t>
                      </a:r>
                    </a:p>
                  </a:txBody>
                  <a:tcPr marL="36000" marR="9525" marT="9525" marB="0" anchor="ctr"/>
                </a:tc>
                <a:tc>
                  <a:txBody>
                    <a:bodyPr/>
                    <a:lstStyle/>
                    <a:p>
                      <a:pPr algn="l" fontAlgn="b"/>
                      <a:r>
                        <a:rPr lang="fr-FR" sz="1200" u="none" strike="noStrike" noProof="0">
                          <a:solidFill>
                            <a:schemeClr val="tx1"/>
                          </a:solidFill>
                          <a:effectLst/>
                        </a:rPr>
                        <a:t>Gaz </a:t>
                      </a:r>
                      <a:r>
                        <a:rPr lang="fr-FR" sz="1200" u="none" strike="noStrike" noProof="0" dirty="0">
                          <a:solidFill>
                            <a:schemeClr val="tx1"/>
                          </a:solidFill>
                          <a:effectLst/>
                        </a:rPr>
                        <a:t>d’échappement de moteurs diesel</a:t>
                      </a:r>
                    </a:p>
                  </a:txBody>
                  <a:tcPr marL="36000" marR="9525" marT="9525" marB="0" anchor="ctr"/>
                </a:tc>
                <a:tc>
                  <a:txBody>
                    <a:bodyPr/>
                    <a:lstStyle/>
                    <a:p>
                      <a:pPr algn="ctr" fontAlgn="b"/>
                      <a:r>
                        <a:rPr lang="fr-FR" sz="1200" u="none" strike="noStrike" noProof="0">
                          <a:solidFill>
                            <a:schemeClr val="tx1"/>
                          </a:solidFill>
                          <a:effectLst/>
                        </a:rPr>
                        <a:t>98,5 %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u="none" strike="noStrike" noProof="0">
                          <a:solidFill>
                            <a:schemeClr val="tx1"/>
                          </a:solidFill>
                          <a:effectLst/>
                        </a:rPr>
                        <a:t>2</a:t>
                      </a:r>
                    </a:p>
                  </a:txBody>
                  <a:tcPr marL="36000" marR="9525" marT="9525" marB="0" anchor="ctr"/>
                </a:tc>
                <a:tc>
                  <a:txBody>
                    <a:bodyPr/>
                    <a:lstStyle/>
                    <a:p>
                      <a:pPr algn="l" fontAlgn="b"/>
                      <a:r>
                        <a:rPr lang="fr-FR" sz="1200" u="none" strike="noStrike" noProof="0">
                          <a:solidFill>
                            <a:schemeClr val="tx1"/>
                          </a:solidFill>
                          <a:effectLst/>
                        </a:rPr>
                        <a:t>Silice cristalline alvéolaire</a:t>
                      </a:r>
                    </a:p>
                  </a:txBody>
                  <a:tcPr marL="36000" marR="9525" marT="9525" marB="0" anchor="ctr"/>
                </a:tc>
                <a:tc>
                  <a:txBody>
                    <a:bodyPr/>
                    <a:lstStyle/>
                    <a:p>
                      <a:pPr algn="ctr" fontAlgn="b"/>
                      <a:r>
                        <a:rPr lang="fr-FR" sz="1200" u="none" strike="noStrike" noProof="0">
                          <a:solidFill>
                            <a:schemeClr val="tx1"/>
                          </a:solidFill>
                          <a:effectLst/>
                        </a:rPr>
                        <a:t>98,2 %</a:t>
                      </a:r>
                    </a:p>
                  </a:txBody>
                  <a:tcPr marL="36000" marR="9525" marT="9525" marB="0" anchor="ctr"/>
                </a:tc>
                <a:extLst>
                  <a:ext uri="{0D108BD9-81ED-4DB2-BD59-A6C34878D82A}">
                    <a16:rowId xmlns:a16="http://schemas.microsoft.com/office/drawing/2014/main" val="2154118440"/>
                  </a:ext>
                </a:extLst>
              </a:tr>
              <a:tr h="263950">
                <a:tc>
                  <a:txBody>
                    <a:bodyPr/>
                    <a:lstStyle/>
                    <a:p>
                      <a:pPr algn="l" fontAlgn="b"/>
                      <a:r>
                        <a:rPr lang="fr-FR" sz="1200" b="0" u="none" strike="noStrike" noProof="0">
                          <a:solidFill>
                            <a:schemeClr val="tx1"/>
                          </a:solidFill>
                          <a:effectLst/>
                        </a:rPr>
                        <a:t>3</a:t>
                      </a:r>
                    </a:p>
                  </a:txBody>
                  <a:tcPr marL="36000" marR="9525" marT="9525" marB="0" anchor="ctr"/>
                </a:tc>
                <a:tc>
                  <a:txBody>
                    <a:bodyPr/>
                    <a:lstStyle/>
                    <a:p>
                      <a:pPr algn="l" fontAlgn="b"/>
                      <a:r>
                        <a:rPr lang="fr-FR" sz="1200" u="none" strike="noStrike" noProof="0" dirty="0">
                          <a:solidFill>
                            <a:schemeClr val="tx1"/>
                          </a:solidFill>
                          <a:effectLst/>
                        </a:rPr>
                        <a:t>Rayonnement ultraviolet solaire (y compris exposition oculaire)</a:t>
                      </a:r>
                    </a:p>
                  </a:txBody>
                  <a:tcPr marL="36000" marR="9525" marT="9525" marB="0" anchor="ctr"/>
                </a:tc>
                <a:tc>
                  <a:txBody>
                    <a:bodyPr/>
                    <a:lstStyle/>
                    <a:p>
                      <a:pPr algn="ctr" fontAlgn="b"/>
                      <a:r>
                        <a:rPr lang="fr-FR" sz="1200" u="none" strike="noStrike" noProof="0" dirty="0">
                          <a:solidFill>
                            <a:schemeClr val="tx1"/>
                          </a:solidFill>
                          <a:effectLst/>
                        </a:rPr>
                        <a:t>55,9 %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u="none" strike="noStrike" noProof="0">
                          <a:solidFill>
                            <a:schemeClr val="tx1"/>
                          </a:solidFill>
                          <a:effectLst/>
                        </a:rPr>
                        <a:t>4</a:t>
                      </a:r>
                    </a:p>
                  </a:txBody>
                  <a:tcPr marL="36000" marR="9525" marT="9525" marB="0" anchor="ctr"/>
                </a:tc>
                <a:tc>
                  <a:txBody>
                    <a:bodyPr/>
                    <a:lstStyle/>
                    <a:p>
                      <a:pPr algn="l" fontAlgn="b"/>
                      <a:r>
                        <a:rPr lang="fr-FR" sz="1200" u="none" strike="noStrike" noProof="0">
                          <a:solidFill>
                            <a:schemeClr val="tx1"/>
                          </a:solidFill>
                          <a:effectLst/>
                        </a:rPr>
                        <a:t>Benzène</a:t>
                      </a:r>
                    </a:p>
                  </a:txBody>
                  <a:tcPr marL="36000" marR="9525" marT="9525" marB="0" anchor="ctr"/>
                </a:tc>
                <a:tc>
                  <a:txBody>
                    <a:bodyPr/>
                    <a:lstStyle/>
                    <a:p>
                      <a:pPr algn="ctr" fontAlgn="b"/>
                      <a:r>
                        <a:rPr lang="fr-FR" sz="1200" u="none" strike="noStrike" noProof="0">
                          <a:solidFill>
                            <a:schemeClr val="tx1"/>
                          </a:solidFill>
                          <a:effectLst/>
                        </a:rPr>
                        <a:t>13,5 %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u="none" strike="noStrike" noProof="0">
                          <a:solidFill>
                            <a:schemeClr val="tx1"/>
                          </a:solidFill>
                          <a:effectLst/>
                        </a:rPr>
                        <a:t>5</a:t>
                      </a:r>
                    </a:p>
                  </a:txBody>
                  <a:tcPr marL="36000" marR="9525" marT="9525" marB="0" anchor="ctr"/>
                </a:tc>
                <a:tc>
                  <a:txBody>
                    <a:bodyPr/>
                    <a:lstStyle/>
                    <a:p>
                      <a:pPr algn="l" fontAlgn="b"/>
                      <a:r>
                        <a:rPr lang="fr-FR" sz="1200" u="none" strike="noStrike" noProof="0">
                          <a:solidFill>
                            <a:schemeClr val="tx1"/>
                          </a:solidFill>
                          <a:effectLst/>
                        </a:rPr>
                        <a:t>Arsenic</a:t>
                      </a:r>
                    </a:p>
                  </a:txBody>
                  <a:tcPr marL="36000" marR="9525" marT="9525" marB="0" anchor="ctr"/>
                </a:tc>
                <a:tc>
                  <a:txBody>
                    <a:bodyPr/>
                    <a:lstStyle/>
                    <a:p>
                      <a:pPr algn="ctr" fontAlgn="b"/>
                      <a:r>
                        <a:rPr lang="fr-FR" sz="1200" u="none" strike="noStrike" noProof="0">
                          <a:solidFill>
                            <a:schemeClr val="tx1"/>
                          </a:solidFill>
                          <a:effectLst/>
                        </a:rPr>
                        <a:t>12,5 %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u="none" strike="noStrike" noProof="0">
                          <a:solidFill>
                            <a:schemeClr val="tx1"/>
                          </a:solidFill>
                          <a:effectLst/>
                        </a:rPr>
                        <a:t>6</a:t>
                      </a:r>
                    </a:p>
                  </a:txBody>
                  <a:tcPr marL="36000" marR="9525" marT="9525" marB="0" anchor="ctr"/>
                </a:tc>
                <a:tc>
                  <a:txBody>
                    <a:bodyPr/>
                    <a:lstStyle/>
                    <a:p>
                      <a:pPr algn="l" fontAlgn="b"/>
                      <a:r>
                        <a:rPr lang="fr-FR" sz="1200" u="none" strike="noStrike" noProof="0">
                          <a:solidFill>
                            <a:schemeClr val="tx1"/>
                          </a:solidFill>
                          <a:effectLst/>
                        </a:rPr>
                        <a:t>Amiante</a:t>
                      </a:r>
                    </a:p>
                  </a:txBody>
                  <a:tcPr marL="36000" marR="9525" marT="9525" marB="0" anchor="ctr"/>
                </a:tc>
                <a:tc>
                  <a:txBody>
                    <a:bodyPr/>
                    <a:lstStyle/>
                    <a:p>
                      <a:pPr algn="ctr" fontAlgn="b"/>
                      <a:r>
                        <a:rPr lang="fr-FR" sz="1200" u="none" strike="noStrike" noProof="0">
                          <a:solidFill>
                            <a:schemeClr val="tx1"/>
                          </a:solidFill>
                          <a:effectLst/>
                        </a:rPr>
                        <a:t>8,7 %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u="none" strike="noStrike" noProof="0">
                          <a:solidFill>
                            <a:schemeClr val="tx1"/>
                          </a:solidFill>
                          <a:effectLst/>
                        </a:rPr>
                        <a:t>7</a:t>
                      </a:r>
                    </a:p>
                  </a:txBody>
                  <a:tcPr marL="36000" marR="9525" marT="9525" marB="0" anchor="ctr"/>
                </a:tc>
                <a:tc>
                  <a:txBody>
                    <a:bodyPr/>
                    <a:lstStyle/>
                    <a:p>
                      <a:pPr algn="l" fontAlgn="b"/>
                      <a:r>
                        <a:rPr lang="fr-FR" sz="1200" u="none" strike="noStrike" noProof="0">
                          <a:solidFill>
                            <a:schemeClr val="tx1"/>
                          </a:solidFill>
                          <a:effectLst/>
                        </a:rPr>
                        <a:t>Cobalt</a:t>
                      </a:r>
                    </a:p>
                  </a:txBody>
                  <a:tcPr marL="36000" marR="9525" marT="9525" marB="0" anchor="ctr"/>
                </a:tc>
                <a:tc>
                  <a:txBody>
                    <a:bodyPr/>
                    <a:lstStyle/>
                    <a:p>
                      <a:pPr algn="ctr" fontAlgn="b"/>
                      <a:r>
                        <a:rPr lang="fr-FR" sz="1200" u="none" strike="noStrike" noProof="0">
                          <a:solidFill>
                            <a:schemeClr val="tx1"/>
                          </a:solidFill>
                          <a:effectLst/>
                        </a:rPr>
                        <a:t>4,4 %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u="none" strike="noStrike" noProof="0">
                          <a:solidFill>
                            <a:schemeClr val="tx1"/>
                          </a:solidFill>
                          <a:effectLst/>
                        </a:rPr>
                        <a:t>8</a:t>
                      </a:r>
                    </a:p>
                  </a:txBody>
                  <a:tcPr marL="36000" marR="9525" marT="9525" marB="0" anchor="ctr"/>
                </a:tc>
                <a:tc>
                  <a:txBody>
                    <a:bodyPr/>
                    <a:lstStyle/>
                    <a:p>
                      <a:pPr algn="l" fontAlgn="b"/>
                      <a:r>
                        <a:rPr lang="fr-FR" sz="1200" u="none" strike="noStrike" noProof="0">
                          <a:solidFill>
                            <a:schemeClr val="tx1"/>
                          </a:solidFill>
                          <a:effectLst/>
                        </a:rPr>
                        <a:t>Plomb et composés inorganiques</a:t>
                      </a:r>
                    </a:p>
                  </a:txBody>
                  <a:tcPr marL="36000" marR="9525" marT="9525" marB="0" anchor="ctr"/>
                </a:tc>
                <a:tc>
                  <a:txBody>
                    <a:bodyPr/>
                    <a:lstStyle/>
                    <a:p>
                      <a:pPr algn="ctr" fontAlgn="b"/>
                      <a:r>
                        <a:rPr lang="fr-FR" sz="1200" u="none" strike="noStrike" noProof="0">
                          <a:solidFill>
                            <a:schemeClr val="tx1"/>
                          </a:solidFill>
                          <a:effectLst/>
                        </a:rPr>
                        <a:t>4,1 %</a:t>
                      </a:r>
                    </a:p>
                  </a:txBody>
                  <a:tcPr marL="36000" marR="9525" marT="9525" marB="0" anchor="ctr"/>
                </a:tc>
                <a:extLst>
                  <a:ext uri="{0D108BD9-81ED-4DB2-BD59-A6C34878D82A}">
                    <a16:rowId xmlns:a16="http://schemas.microsoft.com/office/drawing/2014/main" val="3966462523"/>
                  </a:ext>
                </a:extLst>
              </a:tr>
              <a:tr h="263950">
                <a:tc>
                  <a:txBody>
                    <a:bodyPr/>
                    <a:lstStyle/>
                    <a:p>
                      <a:pPr algn="l" fontAlgn="b"/>
                      <a:r>
                        <a:rPr lang="fr-FR" sz="1200" b="0" u="none" strike="noStrike" noProof="0">
                          <a:solidFill>
                            <a:schemeClr val="tx1"/>
                          </a:solidFill>
                          <a:effectLst/>
                        </a:rPr>
                        <a:t>9</a:t>
                      </a:r>
                    </a:p>
                  </a:txBody>
                  <a:tcPr marL="36000" marR="9525" marT="9525" marB="0" anchor="ctr"/>
                </a:tc>
                <a:tc>
                  <a:txBody>
                    <a:bodyPr/>
                    <a:lstStyle/>
                    <a:p>
                      <a:pPr algn="l" fontAlgn="b"/>
                      <a:r>
                        <a:rPr lang="fr-FR" sz="1200" u="none" strike="noStrike" noProof="0">
                          <a:solidFill>
                            <a:schemeClr val="tx1"/>
                          </a:solidFill>
                          <a:effectLst/>
                        </a:rPr>
                        <a:t>Nickel</a:t>
                      </a:r>
                    </a:p>
                  </a:txBody>
                  <a:tcPr marL="36000" marR="9525" marT="9525" marB="0" anchor="ctr"/>
                </a:tc>
                <a:tc>
                  <a:txBody>
                    <a:bodyPr/>
                    <a:lstStyle/>
                    <a:p>
                      <a:pPr algn="ctr" fontAlgn="b"/>
                      <a:r>
                        <a:rPr lang="fr-FR" sz="1200" u="none" strike="noStrike" noProof="0" dirty="0">
                          <a:solidFill>
                            <a:schemeClr val="tx1"/>
                          </a:solidFill>
                          <a:effectLst/>
                        </a:rPr>
                        <a:t>2,8 %</a:t>
                      </a:r>
                    </a:p>
                  </a:txBody>
                  <a:tcPr marL="36000" marR="9525" marT="9525" marB="0" anchor="ctr"/>
                </a:tc>
                <a:extLst>
                  <a:ext uri="{0D108BD9-81ED-4DB2-BD59-A6C34878D82A}">
                    <a16:rowId xmlns:a16="http://schemas.microsoft.com/office/drawing/2014/main" val="1317775421"/>
                  </a:ext>
                </a:extLst>
              </a:tr>
            </a:tbl>
          </a:graphicData>
        </a:graphic>
      </p:graphicFrame>
      <p:sp>
        <p:nvSpPr>
          <p:cNvPr id="2" name="TextBox 1">
            <a:extLst>
              <a:ext uri="{FF2B5EF4-FFF2-40B4-BE49-F238E27FC236}">
                <a16:creationId xmlns:a16="http://schemas.microsoft.com/office/drawing/2014/main" id="{3F98C564-8111-34FC-CD2C-8BA4E5DE95B6}"/>
              </a:ext>
              <a:ext uri="{C183D7F6-B498-43B3-948B-1728B52AA6E4}">
                <adec:decorative xmlns:adec="http://schemas.microsoft.com/office/drawing/2017/decorative" val="0"/>
              </a:ext>
            </a:extLst>
          </p:cNvPr>
          <p:cNvSpPr txBox="1"/>
          <p:nvPr/>
        </p:nvSpPr>
        <p:spPr>
          <a:xfrm>
            <a:off x="1280344" y="4361708"/>
            <a:ext cx="6224041"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ea typeface=""/>
                <a:cs typeface="Times New Roman" panose="02020603050405020304" pitchFamily="18" charset="0"/>
              </a:rPr>
              <a:t>Source: WES 2023, EU-OSHA; population de référence: travailleurs exerçant dans la catégorie </a:t>
            </a:r>
            <a:r>
              <a:rPr lang="fr-FR" sz="1200">
                <a:effectLst/>
                <a:ea typeface=""/>
                <a:cs typeface="Times New Roman" panose="02020603050405020304" pitchFamily="18" charset="0"/>
              </a:rPr>
              <a:t>professionnelle «</a:t>
            </a:r>
            <a:r>
              <a:rPr lang="fr-FR" sz="1200" u="none" strike="noStrike" noProof="0">
                <a:solidFill>
                  <a:schemeClr val="tx1"/>
                </a:solidFill>
                <a:effectLst/>
              </a:rPr>
              <a:t>travailleurs des mines et carrières</a:t>
            </a:r>
            <a:r>
              <a:rPr lang="fr-FR" sz="1200">
                <a:effectLst/>
                <a:ea typeface=""/>
                <a:cs typeface="Times New Roman" panose="02020603050405020304" pitchFamily="18" charset="0"/>
              </a:rPr>
              <a:t>» </a:t>
            </a:r>
            <a:r>
              <a:rPr lang="fr-FR" sz="1200" dirty="0">
                <a:effectLst/>
                <a:ea typeface=""/>
                <a:cs typeface="Times New Roman" panose="02020603050405020304" pitchFamily="18" charset="0"/>
              </a:rPr>
              <a:t>en Allemagne, en Espagne, en Finlande, en France, en Hongrie et en Irlande.</a:t>
            </a:r>
          </a:p>
        </p:txBody>
      </p:sp>
    </p:spTree>
    <p:extLst>
      <p:ext uri="{BB962C8B-B14F-4D97-AF65-F5344CB8AC3E}">
        <p14:creationId xmlns:p14="http://schemas.microsoft.com/office/powerpoint/2010/main" val="5512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BEA205FF-0907-4834-A93B-E9E96CBDB861}"/>
              </a:ext>
            </a:extLst>
          </p:cNvPr>
          <p:cNvSpPr txBox="1">
            <a:spLocks noGrp="1"/>
          </p:cNvSpPr>
          <p:nvPr>
            <p:ph type="title" idx="4294967295"/>
          </p:nvPr>
        </p:nvSpPr>
        <p:spPr>
          <a:xfrm>
            <a:off x="449263" y="87462"/>
            <a:ext cx="7561262"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1" i="0" u="none" strike="noStrike" cap="none" normalizeH="0" baseline="0" noProof="0" dirty="0">
                <a:ln>
                  <a:noFill/>
                </a:ln>
                <a:solidFill>
                  <a:schemeClr val="tx2"/>
                </a:solidFill>
                <a:effectLst/>
                <a:uLnTx/>
                <a:uFillTx/>
                <a:latin typeface="+mj-lt"/>
                <a:ea typeface="+mj-lt"/>
                <a:cs typeface="Trebuchet MS"/>
              </a:rPr>
              <a:t>Exposition au rayonnement </a:t>
            </a:r>
            <a:r>
              <a:rPr kumimoji="0" lang="fr-FR" sz="2400" b="1" i="0" u="none" strike="noStrike" cap="none" normalizeH="0" baseline="0" noProof="0">
                <a:ln>
                  <a:noFill/>
                </a:ln>
                <a:solidFill>
                  <a:schemeClr val="tx2"/>
                </a:solidFill>
                <a:effectLst/>
                <a:uLnTx/>
                <a:uFillTx/>
                <a:latin typeface="+mj-lt"/>
                <a:ea typeface="+mj-lt"/>
                <a:cs typeface="Trebuchet MS"/>
              </a:rPr>
              <a:t>ultraviolet (UV</a:t>
            </a:r>
            <a:r>
              <a:rPr kumimoji="0" lang="fr-FR" sz="2400" b="1" i="0" u="none" strike="noStrike" cap="none" normalizeH="0" baseline="0" noProof="0" dirty="0">
                <a:ln>
                  <a:noFill/>
                </a:ln>
                <a:solidFill>
                  <a:schemeClr val="tx2"/>
                </a:solidFill>
                <a:effectLst/>
                <a:uLnTx/>
                <a:uFillTx/>
                <a:latin typeface="+mj-lt"/>
                <a:ea typeface="+mj-lt"/>
                <a:cs typeface="Trebuchet MS"/>
              </a:rPr>
              <a:t>) solaire</a:t>
            </a:r>
          </a:p>
        </p:txBody>
      </p:sp>
      <p:sp>
        <p:nvSpPr>
          <p:cNvPr id="4" name="Content Placeholder 2">
            <a:extLst>
              <a:ext uri="{FF2B5EF4-FFF2-40B4-BE49-F238E27FC236}">
                <a16:creationId xmlns:a16="http://schemas.microsoft.com/office/drawing/2014/main" id="{8BA54296-ADCE-AEAE-BE80-682F8CB9E4F1}"/>
              </a:ext>
            </a:extLst>
          </p:cNvPr>
          <p:cNvSpPr txBox="1">
            <a:spLocks/>
          </p:cNvSpPr>
          <p:nvPr/>
        </p:nvSpPr>
        <p:spPr>
          <a:xfrm>
            <a:off x="268015" y="875206"/>
            <a:ext cx="8068156" cy="584775"/>
          </a:xfrm>
          <a:prstGeom prst="rect">
            <a:avLst/>
          </a:prstGeom>
        </p:spPr>
        <p:txBody>
          <a:bodyPr vert="horz" wrap="square" lIns="91440" tIns="45720" rIns="91440" bIns="45720" rtlCol="0" anchor="ctr" anchorCtr="0">
            <a:sp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algn="ctr" defTabSz="342900">
              <a:buNone/>
            </a:pPr>
            <a:r>
              <a:rPr lang="fr-FR" sz="1600" b="0" dirty="0">
                <a:solidFill>
                  <a:schemeClr val="tx2"/>
                </a:solidFill>
                <a:ea typeface=""/>
                <a:cs typeface="Times New Roman" panose="02020603050405020304" pitchFamily="18" charset="0"/>
              </a:rPr>
              <a:t>Circonstances de l’exposition parmi les travailleurs exposés </a:t>
            </a:r>
            <a:r>
              <a:rPr lang="fr-FR" sz="1600" b="0">
                <a:solidFill>
                  <a:schemeClr val="tx2"/>
                </a:solidFill>
                <a:ea typeface=""/>
                <a:cs typeface="Times New Roman" panose="02020603050405020304" pitchFamily="18" charset="0"/>
              </a:rPr>
              <a:t>au rayonnement UV solaire (</a:t>
            </a:r>
            <a:r>
              <a:rPr lang="fr-FR" sz="1600" b="0" dirty="0">
                <a:solidFill>
                  <a:schemeClr val="tx2"/>
                </a:solidFill>
                <a:ea typeface=""/>
                <a:cs typeface="Times New Roman" panose="02020603050405020304" pitchFamily="18" charset="0"/>
              </a:rPr>
              <a:t>un même travailleur peut être exposé dans plus d’une circonstance):</a:t>
            </a:r>
          </a:p>
        </p:txBody>
      </p:sp>
      <p:graphicFrame>
        <p:nvGraphicFramePr>
          <p:cNvPr id="2" name="Table 1" descr="Tableau présentant la répartition des travailleurs exposés aux rayonnements UV solaires au cours de la dernière semaine de travail selon différentes circonstances d’exposition, ainsi que la répartition des différents niveaux d’exposition (faible, moyen et élevé) pour chaque circonstance.">
            <a:extLst>
              <a:ext uri="{FF2B5EF4-FFF2-40B4-BE49-F238E27FC236}">
                <a16:creationId xmlns:a16="http://schemas.microsoft.com/office/drawing/2014/main" id="{8B1A5CB3-7197-70CD-E3C2-2F289B01619D}"/>
              </a:ext>
            </a:extLst>
          </p:cNvPr>
          <p:cNvGraphicFramePr>
            <a:graphicFrameLocks noGrp="1"/>
          </p:cNvGraphicFramePr>
          <p:nvPr>
            <p:extLst>
              <p:ext uri="{D42A27DB-BD31-4B8C-83A1-F6EECF244321}">
                <p14:modId xmlns:p14="http://schemas.microsoft.com/office/powerpoint/2010/main" val="1932542604"/>
              </p:ext>
            </p:extLst>
          </p:nvPr>
        </p:nvGraphicFramePr>
        <p:xfrm>
          <a:off x="503548" y="1878310"/>
          <a:ext cx="8136905" cy="194718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3081293084"/>
                    </a:ext>
                  </a:extLst>
                </a:gridCol>
                <a:gridCol w="946290">
                  <a:extLst>
                    <a:ext uri="{9D8B030D-6E8A-4147-A177-3AD203B41FA5}">
                      <a16:colId xmlns:a16="http://schemas.microsoft.com/office/drawing/2014/main" val="2458824919"/>
                    </a:ext>
                  </a:extLst>
                </a:gridCol>
                <a:gridCol w="659481">
                  <a:extLst>
                    <a:ext uri="{9D8B030D-6E8A-4147-A177-3AD203B41FA5}">
                      <a16:colId xmlns:a16="http://schemas.microsoft.com/office/drawing/2014/main" val="361547043"/>
                    </a:ext>
                  </a:extLst>
                </a:gridCol>
                <a:gridCol w="870935">
                  <a:extLst>
                    <a:ext uri="{9D8B030D-6E8A-4147-A177-3AD203B41FA5}">
                      <a16:colId xmlns:a16="http://schemas.microsoft.com/office/drawing/2014/main" val="3246973358"/>
                    </a:ext>
                  </a:extLst>
                </a:gridCol>
                <a:gridCol w="661581">
                  <a:extLst>
                    <a:ext uri="{9D8B030D-6E8A-4147-A177-3AD203B41FA5}">
                      <a16:colId xmlns:a16="http://schemas.microsoft.com/office/drawing/2014/main" val="4123173234"/>
                    </a:ext>
                  </a:extLst>
                </a:gridCol>
              </a:tblGrid>
              <a:tr h="421316">
                <a:tc>
                  <a:txBody>
                    <a:bodyPr/>
                    <a:lstStyle/>
                    <a:p>
                      <a:pPr algn="l" fontAlgn="b"/>
                      <a:r>
                        <a:rPr lang="fr-FR" sz="1200" u="none" strike="noStrike">
                          <a:solidFill>
                            <a:schemeClr val="tx1"/>
                          </a:solidFill>
                          <a:effectLst/>
                        </a:rPr>
                        <a:t>Circonstances de l’exposition </a:t>
                      </a:r>
                      <a:r>
                        <a:rPr lang="fr-FR" sz="1200" b="0" u="none" strike="noStrike">
                          <a:solidFill>
                            <a:schemeClr val="tx1"/>
                          </a:solidFill>
                          <a:effectLst/>
                        </a:rPr>
                        <a:t>(tâches effectuées au cours de la dernière semaine de travail)</a:t>
                      </a:r>
                    </a:p>
                  </a:txBody>
                  <a:tcPr marL="36000" marR="0" marT="0" marB="0" anchor="ctr"/>
                </a:tc>
                <a:tc>
                  <a:txBody>
                    <a:bodyPr/>
                    <a:lstStyle/>
                    <a:p>
                      <a:pPr algn="ctr" fontAlgn="b"/>
                      <a:r>
                        <a:rPr lang="fr-FR" sz="1200" u="none" strike="noStrike">
                          <a:solidFill>
                            <a:schemeClr val="tx1"/>
                          </a:solidFill>
                          <a:effectLst/>
                        </a:rPr>
                        <a:t>Tout niveau</a:t>
                      </a: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b="1" u="none" strike="noStrike">
                          <a:solidFill>
                            <a:schemeClr val="tx1"/>
                          </a:solidFill>
                          <a:effectLst/>
                          <a:latin typeface="+mn-lt"/>
                          <a:ea typeface="+mn-lt"/>
                          <a:cs typeface="+mn-cs"/>
                        </a:rPr>
                        <a:t>Faible</a:t>
                      </a: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u="none" strike="noStrike">
                          <a:solidFill>
                            <a:schemeClr val="tx1"/>
                          </a:solidFill>
                          <a:effectLst/>
                        </a:rPr>
                        <a:t>Moyen</a:t>
                      </a:r>
                    </a:p>
                  </a:txBody>
                  <a:tcPr marL="36000" marR="0" marT="0" marB="0" anchor="ctr"/>
                </a:tc>
                <a:tc>
                  <a:txBody>
                    <a:bodyPr/>
                    <a:lstStyle/>
                    <a:p>
                      <a:pPr algn="ctr" fontAlgn="b"/>
                      <a:r>
                        <a:rPr lang="fr-FR" sz="1200" u="none" strike="noStrike">
                          <a:solidFill>
                            <a:schemeClr val="tx1"/>
                          </a:solidFill>
                          <a:effectLst/>
                        </a:rPr>
                        <a:t>Élevé</a:t>
                      </a:r>
                    </a:p>
                  </a:txBody>
                  <a:tcPr marL="36000" marR="0" marT="0" marB="0" anchor="ctr"/>
                </a:tc>
                <a:extLst>
                  <a:ext uri="{0D108BD9-81ED-4DB2-BD59-A6C34878D82A}">
                    <a16:rowId xmlns:a16="http://schemas.microsoft.com/office/drawing/2014/main" val="3264399600"/>
                  </a:ext>
                </a:extLst>
              </a:tr>
              <a:tr h="193351">
                <a:tc>
                  <a:txBody>
                    <a:bodyPr/>
                    <a:lstStyle/>
                    <a:p>
                      <a:pPr algn="l" fontAlgn="b"/>
                      <a:r>
                        <a:rPr lang="fr-FR" sz="1200" u="none" strike="noStrike">
                          <a:solidFill>
                            <a:schemeClr val="tx1"/>
                          </a:solidFill>
                          <a:effectLst/>
                        </a:rPr>
                        <a:t>Travail à l’extérieur pendant la journée en plein air</a:t>
                      </a:r>
                    </a:p>
                  </a:txBody>
                  <a:tcPr marL="36000" marR="0" marT="0" marB="0" anchor="ctr"/>
                </a:tc>
                <a:tc>
                  <a:txBody>
                    <a:bodyPr/>
                    <a:lstStyle/>
                    <a:p>
                      <a:pPr algn="ctr" fontAlgn="b"/>
                      <a:r>
                        <a:rPr lang="fr-FR" sz="1200" u="none" strike="noStrike">
                          <a:solidFill>
                            <a:schemeClr val="tx1"/>
                          </a:solidFill>
                          <a:effectLst/>
                        </a:rPr>
                        <a:t>63,0 %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u="none" strike="noStrike">
                          <a:solidFill>
                            <a:schemeClr val="tx1"/>
                          </a:solidFill>
                          <a:effectLst/>
                        </a:rPr>
                        <a:t>16,5 %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u="none" strike="noStrike">
                          <a:solidFill>
                            <a:schemeClr val="tx1"/>
                          </a:solidFill>
                          <a:effectLst/>
                        </a:rPr>
                        <a:t>82,5 %</a:t>
                      </a:r>
                    </a:p>
                  </a:txBody>
                  <a:tcPr marL="0" marR="0" marT="0" marB="0" anchor="ctr"/>
                </a:tc>
                <a:tc>
                  <a:txBody>
                    <a:bodyPr/>
                    <a:lstStyle/>
                    <a:p>
                      <a:pPr algn="ctr" fontAlgn="b"/>
                      <a:r>
                        <a:rPr lang="fr-FR" sz="1200" u="none" strike="noStrike">
                          <a:solidFill>
                            <a:schemeClr val="tx1"/>
                          </a:solidFill>
                          <a:effectLst/>
                        </a:rPr>
                        <a:t>1,1 %</a:t>
                      </a:r>
                    </a:p>
                  </a:txBody>
                  <a:tcPr marL="0" marR="0" marT="0" marB="0" anchor="ctr"/>
                </a:tc>
                <a:extLst>
                  <a:ext uri="{0D108BD9-81ED-4DB2-BD59-A6C34878D82A}">
                    <a16:rowId xmlns:a16="http://schemas.microsoft.com/office/drawing/2014/main" val="2619807813"/>
                  </a:ext>
                </a:extLst>
              </a:tr>
              <a:tr h="386702">
                <a:tc>
                  <a:txBody>
                    <a:bodyPr/>
                    <a:lstStyle/>
                    <a:p>
                      <a:pPr algn="l" fontAlgn="b"/>
                      <a:r>
                        <a:rPr lang="fr-FR" sz="1200" u="none" strike="noStrike">
                          <a:solidFill>
                            <a:schemeClr val="tx1"/>
                          </a:solidFill>
                          <a:effectLst/>
                        </a:rPr>
                        <a:t>Travail avec ou à proximité de surfaces réfléchissantes (sable, verre, tôle de toiture, eau, béton ou ciment, plastique, neige) </a:t>
                      </a:r>
                    </a:p>
                  </a:txBody>
                  <a:tcPr marL="36000" marR="0" marT="0" marB="0" anchor="ctr"/>
                </a:tc>
                <a:tc>
                  <a:txBody>
                    <a:bodyPr/>
                    <a:lstStyle/>
                    <a:p>
                      <a:pPr algn="ctr" fontAlgn="b"/>
                      <a:r>
                        <a:rPr lang="fr-FR" sz="1200" u="none" strike="noStrike">
                          <a:solidFill>
                            <a:schemeClr val="tx1"/>
                          </a:solidFill>
                          <a:effectLst/>
                        </a:rPr>
                        <a:t>40,4 %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u="none" strike="noStrike">
                          <a:solidFill>
                            <a:schemeClr val="tx1"/>
                          </a:solidFill>
                          <a:effectLst/>
                        </a:rPr>
                        <a:t>26,6 %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u="none" strike="noStrike">
                          <a:solidFill>
                            <a:schemeClr val="tx1"/>
                          </a:solidFill>
                          <a:effectLst/>
                        </a:rPr>
                        <a:t>71,5 %</a:t>
                      </a:r>
                    </a:p>
                  </a:txBody>
                  <a:tcPr marL="0" marR="0" marT="0" marB="0" anchor="ctr"/>
                </a:tc>
                <a:tc>
                  <a:txBody>
                    <a:bodyPr/>
                    <a:lstStyle/>
                    <a:p>
                      <a:pPr algn="ctr" fontAlgn="b"/>
                      <a:r>
                        <a:rPr lang="fr-FR" sz="1200" u="none" strike="noStrike">
                          <a:solidFill>
                            <a:schemeClr val="tx1"/>
                          </a:solidFill>
                          <a:effectLst/>
                        </a:rPr>
                        <a:t>1,8 %</a:t>
                      </a:r>
                    </a:p>
                  </a:txBody>
                  <a:tcPr marL="0" marR="0" marT="0" marB="0" anchor="ctr"/>
                </a:tc>
                <a:extLst>
                  <a:ext uri="{0D108BD9-81ED-4DB2-BD59-A6C34878D82A}">
                    <a16:rowId xmlns:a16="http://schemas.microsoft.com/office/drawing/2014/main" val="3195432456"/>
                  </a:ext>
                </a:extLst>
              </a:tr>
              <a:tr h="193351">
                <a:tc>
                  <a:txBody>
                    <a:bodyPr/>
                    <a:lstStyle/>
                    <a:p>
                      <a:pPr algn="l" fontAlgn="b"/>
                      <a:r>
                        <a:rPr lang="fr-FR" sz="1200" i="1" u="none" strike="noStrike" dirty="0">
                          <a:solidFill>
                            <a:schemeClr val="tx1"/>
                          </a:solidFill>
                          <a:effectLst/>
                        </a:rPr>
                        <a:t>Y compris: travail avec ou à proximité de la neige </a:t>
                      </a:r>
                    </a:p>
                  </a:txBody>
                  <a:tcPr marL="180000" marR="0" marT="0" marB="0" anchor="ctr"/>
                </a:tc>
                <a:tc>
                  <a:txBody>
                    <a:bodyPr/>
                    <a:lstStyle/>
                    <a:p>
                      <a:pPr algn="ctr" fontAlgn="b"/>
                      <a:r>
                        <a:rPr lang="fr-FR" sz="1200" i="1" u="none" strike="noStrike">
                          <a:solidFill>
                            <a:schemeClr val="tx1"/>
                          </a:solidFill>
                          <a:effectLst/>
                        </a:rPr>
                        <a:t>1,0 %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i="1" u="none" strike="noStrike">
                          <a:solidFill>
                            <a:schemeClr val="tx1"/>
                          </a:solidFill>
                          <a:effectLst/>
                        </a:rPr>
                        <a:t>0,0 %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i="1" u="none" strike="noStrike">
                          <a:solidFill>
                            <a:schemeClr val="tx1"/>
                          </a:solidFill>
                          <a:effectLst/>
                        </a:rPr>
                        <a:t>28,6 %</a:t>
                      </a:r>
                    </a:p>
                  </a:txBody>
                  <a:tcPr marL="0" marR="0" marT="0" marB="0" anchor="ctr"/>
                </a:tc>
                <a:tc>
                  <a:txBody>
                    <a:bodyPr/>
                    <a:lstStyle/>
                    <a:p>
                      <a:pPr algn="ctr" fontAlgn="b"/>
                      <a:r>
                        <a:rPr lang="fr-FR" sz="1200" i="1" u="none" strike="noStrike">
                          <a:solidFill>
                            <a:schemeClr val="tx1"/>
                          </a:solidFill>
                          <a:effectLst/>
                        </a:rPr>
                        <a:t>71,4 %</a:t>
                      </a:r>
                    </a:p>
                  </a:txBody>
                  <a:tcPr marL="0" marR="0" marT="0" marB="0" anchor="ctr"/>
                </a:tc>
                <a:extLst>
                  <a:ext uri="{0D108BD9-81ED-4DB2-BD59-A6C34878D82A}">
                    <a16:rowId xmlns:a16="http://schemas.microsoft.com/office/drawing/2014/main" val="3470524958"/>
                  </a:ext>
                </a:extLst>
              </a:tr>
              <a:tr h="193351">
                <a:tc>
                  <a:txBody>
                    <a:bodyPr/>
                    <a:lstStyle/>
                    <a:p>
                      <a:pPr algn="l" fontAlgn="b"/>
                      <a:r>
                        <a:rPr lang="fr-FR" sz="1200" u="none" strike="noStrike" dirty="0">
                          <a:solidFill>
                            <a:schemeClr val="tx1"/>
                          </a:solidFill>
                          <a:effectLst/>
                        </a:rPr>
                        <a:t>Travail à l’extérieur pendant la journée, sous ombrage partiel </a:t>
                      </a:r>
                      <a:br>
                        <a:rPr lang="fr-FR" sz="1200" u="none" strike="noStrike" dirty="0">
                          <a:solidFill>
                            <a:schemeClr val="tx1"/>
                          </a:solidFill>
                          <a:effectLst/>
                        </a:rPr>
                      </a:br>
                      <a:r>
                        <a:rPr lang="fr-FR" sz="1200" u="none" strike="noStrike" dirty="0">
                          <a:solidFill>
                            <a:schemeClr val="tx1"/>
                          </a:solidFill>
                          <a:effectLst/>
                        </a:rPr>
                        <a:t>au moins 1 heure par jour</a:t>
                      </a:r>
                    </a:p>
                  </a:txBody>
                  <a:tcPr marL="36000" marR="0" marT="0" marB="0" anchor="ctr"/>
                </a:tc>
                <a:tc>
                  <a:txBody>
                    <a:bodyPr/>
                    <a:lstStyle/>
                    <a:p>
                      <a:pPr algn="ctr" fontAlgn="b"/>
                      <a:r>
                        <a:rPr lang="fr-FR" sz="1200" u="none" strike="noStrike">
                          <a:solidFill>
                            <a:schemeClr val="tx1"/>
                          </a:solidFill>
                          <a:effectLst/>
                        </a:rPr>
                        <a:t>31,9 %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u="none" strike="noStrike">
                          <a:solidFill>
                            <a:schemeClr val="tx1"/>
                          </a:solidFill>
                          <a:effectLst/>
                        </a:rPr>
                        <a:t>31,4 %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u="none" strike="noStrike">
                          <a:solidFill>
                            <a:schemeClr val="tx1"/>
                          </a:solidFill>
                          <a:effectLst/>
                        </a:rPr>
                        <a:t>68,1 %</a:t>
                      </a:r>
                    </a:p>
                  </a:txBody>
                  <a:tcPr marL="0" marR="0" marT="0" marB="0" anchor="ctr"/>
                </a:tc>
                <a:tc>
                  <a:txBody>
                    <a:bodyPr/>
                    <a:lstStyle/>
                    <a:p>
                      <a:pPr algn="ctr" fontAlgn="b"/>
                      <a:r>
                        <a:rPr lang="fr-FR" sz="1200" u="none" strike="noStrike">
                          <a:solidFill>
                            <a:schemeClr val="tx1"/>
                          </a:solidFill>
                          <a:effectLst/>
                        </a:rPr>
                        <a:t>0,5 %</a:t>
                      </a:r>
                    </a:p>
                  </a:txBody>
                  <a:tcPr marL="0" marR="0" marT="0" marB="0" anchor="ctr"/>
                </a:tc>
                <a:extLst>
                  <a:ext uri="{0D108BD9-81ED-4DB2-BD59-A6C34878D82A}">
                    <a16:rowId xmlns:a16="http://schemas.microsoft.com/office/drawing/2014/main" val="125191539"/>
                  </a:ext>
                </a:extLst>
              </a:tr>
              <a:tr h="386702">
                <a:tc>
                  <a:txBody>
                    <a:bodyPr/>
                    <a:lstStyle/>
                    <a:p>
                      <a:pPr algn="l" fontAlgn="b"/>
                      <a:r>
                        <a:rPr lang="fr-FR" sz="1200" u="none" strike="noStrike">
                          <a:solidFill>
                            <a:schemeClr val="tx1"/>
                          </a:solidFill>
                          <a:effectLst/>
                        </a:rPr>
                        <a:t>Travail à l’extérieur pendant la journée dans un véhicule avec les vitres baissées au moins 1 heure par jour</a:t>
                      </a:r>
                    </a:p>
                  </a:txBody>
                  <a:tcPr marL="36000" marR="0" marT="0" marB="0" anchor="ctr"/>
                </a:tc>
                <a:tc>
                  <a:txBody>
                    <a:bodyPr/>
                    <a:lstStyle/>
                    <a:p>
                      <a:pPr algn="ctr" fontAlgn="b"/>
                      <a:r>
                        <a:rPr lang="fr-FR" sz="1200" u="none" strike="noStrike">
                          <a:solidFill>
                            <a:schemeClr val="tx1"/>
                          </a:solidFill>
                          <a:effectLst/>
                        </a:rPr>
                        <a:t>22,9 %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u="none" strike="noStrike">
                          <a:solidFill>
                            <a:schemeClr val="tx1"/>
                          </a:solidFill>
                          <a:effectLst/>
                        </a:rPr>
                        <a:t>32,0 %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fr-FR" sz="1200" u="none" strike="noStrike">
                          <a:solidFill>
                            <a:schemeClr val="tx1"/>
                          </a:solidFill>
                          <a:effectLst/>
                        </a:rPr>
                        <a:t>67,7 %</a:t>
                      </a:r>
                    </a:p>
                  </a:txBody>
                  <a:tcPr marL="0" marR="0" marT="0" marB="0" anchor="ctr"/>
                </a:tc>
                <a:tc>
                  <a:txBody>
                    <a:bodyPr/>
                    <a:lstStyle/>
                    <a:p>
                      <a:pPr algn="ctr" fontAlgn="b"/>
                      <a:r>
                        <a:rPr lang="fr-FR" sz="1200" u="none" strike="noStrike" dirty="0">
                          <a:solidFill>
                            <a:schemeClr val="tx1"/>
                          </a:solidFill>
                          <a:effectLst/>
                        </a:rPr>
                        <a:t>0,3 %</a:t>
                      </a:r>
                    </a:p>
                  </a:txBody>
                  <a:tcPr marL="0" marR="0" marT="0" marB="0" anchor="ctr"/>
                </a:tc>
                <a:extLst>
                  <a:ext uri="{0D108BD9-81ED-4DB2-BD59-A6C34878D82A}">
                    <a16:rowId xmlns:a16="http://schemas.microsoft.com/office/drawing/2014/main" val="2275865165"/>
                  </a:ext>
                </a:extLst>
              </a:tr>
            </a:tbl>
          </a:graphicData>
        </a:graphic>
      </p:graphicFrame>
      <p:grpSp>
        <p:nvGrpSpPr>
          <p:cNvPr id="9" name="Group 8" descr="accolade, incluant faible, moyen et élevé, ce qui signifie que les trois niveaux d’exposition somment 100 % des travailleurs exposés dans chaque circonstance.">
            <a:extLst>
              <a:ext uri="{FF2B5EF4-FFF2-40B4-BE49-F238E27FC236}">
                <a16:creationId xmlns:a16="http://schemas.microsoft.com/office/drawing/2014/main" id="{55709BAF-0785-4872-BD16-50CB09C5FE45}"/>
              </a:ext>
            </a:extLst>
          </p:cNvPr>
          <p:cNvGrpSpPr/>
          <p:nvPr/>
        </p:nvGrpSpPr>
        <p:grpSpPr>
          <a:xfrm>
            <a:off x="6436261" y="1422613"/>
            <a:ext cx="2202965" cy="461163"/>
            <a:chOff x="6165273" y="377035"/>
            <a:chExt cx="2165194" cy="461163"/>
          </a:xfrm>
        </p:grpSpPr>
        <p:sp>
          <p:nvSpPr>
            <p:cNvPr id="11" name="Left Brace 10">
              <a:extLst>
                <a:ext uri="{FF2B5EF4-FFF2-40B4-BE49-F238E27FC236}">
                  <a16:creationId xmlns:a16="http://schemas.microsoft.com/office/drawing/2014/main" id="{2FB8618B-1CFD-BC4D-FBA3-9DCD7E896EFB}"/>
                </a:ext>
              </a:extLst>
            </p:cNvPr>
            <p:cNvSpPr/>
            <p:nvPr/>
          </p:nvSpPr>
          <p:spPr>
            <a:xfrm rot="5400000">
              <a:off x="7151578" y="-340690"/>
              <a:ext cx="192583" cy="2165194"/>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dirty="0"/>
            </a:p>
          </p:txBody>
        </p:sp>
        <p:sp>
          <p:nvSpPr>
            <p:cNvPr id="12" name="TextBox 11">
              <a:extLst>
                <a:ext uri="{FF2B5EF4-FFF2-40B4-BE49-F238E27FC236}">
                  <a16:creationId xmlns:a16="http://schemas.microsoft.com/office/drawing/2014/main" id="{EE32C1C2-4A9C-A13B-EE8C-6443FCC66D62}"/>
                </a:ext>
              </a:extLst>
            </p:cNvPr>
            <p:cNvSpPr txBox="1"/>
            <p:nvPr/>
          </p:nvSpPr>
          <p:spPr>
            <a:xfrm>
              <a:off x="6977077" y="377035"/>
              <a:ext cx="963439" cy="307777"/>
            </a:xfrm>
            <a:prstGeom prst="rect">
              <a:avLst/>
            </a:prstGeom>
            <a:noFill/>
          </p:spPr>
          <p:txBody>
            <a:bodyPr wrap="square" rtlCol="0">
              <a:spAutoFit/>
            </a:bodyPr>
            <a:lstStyle/>
            <a:p>
              <a:r>
                <a:rPr lang="fr-FR" sz="1400"/>
                <a:t>100 %</a:t>
              </a:r>
            </a:p>
          </p:txBody>
        </p:sp>
      </p:grpSp>
      <p:sp>
        <p:nvSpPr>
          <p:cNvPr id="18" name="TextBox 17">
            <a:extLst>
              <a:ext uri="{FF2B5EF4-FFF2-40B4-BE49-F238E27FC236}">
                <a16:creationId xmlns:a16="http://schemas.microsoft.com/office/drawing/2014/main" id="{FA956307-C846-2C2C-5F1D-521B727C4977}"/>
              </a:ext>
              <a:ext uri="{C183D7F6-B498-43B3-948B-1728B52AA6E4}">
                <adec:decorative xmlns:adec="http://schemas.microsoft.com/office/drawing/2017/decorative" val="0"/>
              </a:ext>
            </a:extLst>
          </p:cNvPr>
          <p:cNvSpPr txBox="1"/>
          <p:nvPr/>
        </p:nvSpPr>
        <p:spPr>
          <a:xfrm>
            <a:off x="1269129" y="3907988"/>
            <a:ext cx="7275786" cy="1092607"/>
          </a:xfrm>
          <a:prstGeom prst="rect">
            <a:avLst/>
          </a:prstGeom>
          <a:noFill/>
        </p:spPr>
        <p:txBody>
          <a:bodyPr wrap="square" rtlCol="0" anchor="ctr">
            <a:spAutoFit/>
          </a:bodyPr>
          <a:lstStyle/>
          <a:p>
            <a:pPr marL="0" marR="0" lvl="0" indent="0" defTabSz="914400" rtl="0" eaLnBrk="1" fontAlgn="auto" latinLnBrk="0" hangingPunct="1">
              <a:spcAft>
                <a:spcPts val="600"/>
              </a:spcAft>
              <a:buClrTx/>
              <a:buSzTx/>
              <a:buFontTx/>
              <a:buNone/>
              <a:tabLst/>
              <a:defRPr/>
            </a:pPr>
            <a:r>
              <a:rPr lang="fr-FR" sz="1100" dirty="0">
                <a:effectLst/>
                <a:latin typeface="Arial" panose="020B0604020202020204" pitchFamily="34" charset="0"/>
                <a:ea typeface="Arial"/>
                <a:cs typeface="Times New Roman" panose="02020603050405020304" pitchFamily="18" charset="0"/>
              </a:rPr>
              <a:t>Source: WES 2023, EU-OSHA; population de référence: tous les travailleurs exposés </a:t>
            </a:r>
            <a:r>
              <a:rPr lang="fr-FR" sz="1100">
                <a:effectLst/>
                <a:latin typeface="Arial" panose="020B0604020202020204" pitchFamily="34" charset="0"/>
                <a:ea typeface="Arial"/>
                <a:cs typeface="Times New Roman" panose="02020603050405020304" pitchFamily="18" charset="0"/>
              </a:rPr>
              <a:t>au rayonnement UV </a:t>
            </a:r>
            <a:r>
              <a:rPr lang="fr-FR" sz="1100" dirty="0">
                <a:effectLst/>
                <a:latin typeface="Arial" panose="020B0604020202020204" pitchFamily="34" charset="0"/>
                <a:ea typeface="Arial"/>
                <a:cs typeface="Times New Roman" panose="02020603050405020304" pitchFamily="18" charset="0"/>
              </a:rPr>
              <a:t>solaire (y compris l’exposition oculaire) en Allemagne, en Espagne, en Finlande, en France, en Hongrie et en Irlande.</a:t>
            </a:r>
          </a:p>
          <a:p>
            <a:pPr indent="0" defTabSz="342900">
              <a:spcAft>
                <a:spcPts val="600"/>
              </a:spcAft>
              <a:buNone/>
            </a:pPr>
            <a:r>
              <a:rPr lang="fr-FR" sz="1100" i="1" dirty="0">
                <a:latin typeface="Arial" panose="020B0604020202020204" pitchFamily="34" charset="0"/>
                <a:ea typeface="Arial"/>
                <a:cs typeface="Times New Roman" panose="02020603050405020304" pitchFamily="18" charset="0"/>
              </a:rPr>
              <a:t>Rappel: Selon les estimations, 20,8 % de l’ensemble des travailleurs étaient exposés </a:t>
            </a:r>
            <a:r>
              <a:rPr lang="fr-FR" sz="1100" i="1">
                <a:latin typeface="Arial" panose="020B0604020202020204" pitchFamily="34" charset="0"/>
                <a:ea typeface="Arial"/>
                <a:cs typeface="Times New Roman" panose="02020603050405020304" pitchFamily="18" charset="0"/>
              </a:rPr>
              <a:t>au rayonnement UV </a:t>
            </a:r>
            <a:r>
              <a:rPr lang="fr-FR" sz="1100" i="1" dirty="0">
                <a:latin typeface="Arial" panose="020B0604020202020204" pitchFamily="34" charset="0"/>
                <a:ea typeface="Arial"/>
                <a:cs typeface="Times New Roman" panose="02020603050405020304" pitchFamily="18" charset="0"/>
              </a:rPr>
              <a:t>solaire au cours de la dernière semaine de travail.</a:t>
            </a:r>
          </a:p>
          <a:p>
            <a:pPr indent="0" defTabSz="342900">
              <a:spcAft>
                <a:spcPts val="600"/>
              </a:spcAft>
              <a:buNone/>
            </a:pPr>
            <a:r>
              <a:rPr lang="fr-FR" sz="1100" dirty="0">
                <a:latin typeface="Arial" panose="020B0604020202020204" pitchFamily="34" charset="0"/>
                <a:ea typeface="Arial"/>
                <a:cs typeface="Times New Roman" panose="02020603050405020304" pitchFamily="18" charset="0"/>
              </a:rPr>
              <a:t>Remarque: L’enquête sur le terrain s’est déroulée entre septembre 2022 et février 2023.</a:t>
            </a:r>
          </a:p>
        </p:txBody>
      </p:sp>
    </p:spTree>
    <p:extLst>
      <p:ext uri="{BB962C8B-B14F-4D97-AF65-F5344CB8AC3E}">
        <p14:creationId xmlns:p14="http://schemas.microsoft.com/office/powerpoint/2010/main" val="23629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3BD2BC-F1D7-F55B-CA08-56392CD9B072}"/>
              </a:ext>
            </a:extLst>
          </p:cNvPr>
          <p:cNvSpPr>
            <a:spLocks noGrp="1"/>
          </p:cNvSpPr>
          <p:nvPr>
            <p:ph type="title"/>
          </p:nvPr>
        </p:nvSpPr>
        <p:spPr>
          <a:xfrm>
            <a:off x="172295" y="-76165"/>
            <a:ext cx="8356850" cy="830997"/>
          </a:xfrm>
        </p:spPr>
        <p:txBody>
          <a:bodyPr wrap="square" anchor="t">
            <a:spAutoFit/>
          </a:bodyPr>
          <a:lstStyle/>
          <a:p>
            <a:r>
              <a:rPr lang="fr-FR" sz="2400"/>
              <a:t>Mesures de protection – exposition au rayonnement UV solaire</a:t>
            </a:r>
          </a:p>
        </p:txBody>
      </p:sp>
      <p:sp>
        <p:nvSpPr>
          <p:cNvPr id="7" name="TextBox 6">
            <a:extLst>
              <a:ext uri="{FF2B5EF4-FFF2-40B4-BE49-F238E27FC236}">
                <a16:creationId xmlns:a16="http://schemas.microsoft.com/office/drawing/2014/main" id="{B89DACA9-0045-1F57-A10A-E05AB164C8D4}"/>
              </a:ext>
            </a:extLst>
          </p:cNvPr>
          <p:cNvSpPr txBox="1"/>
          <p:nvPr/>
        </p:nvSpPr>
        <p:spPr>
          <a:xfrm>
            <a:off x="4" y="745867"/>
            <a:ext cx="8522431" cy="553998"/>
          </a:xfrm>
          <a:prstGeom prst="rect">
            <a:avLst/>
          </a:prstGeom>
          <a:noFill/>
        </p:spPr>
        <p:txBody>
          <a:bodyPr wrap="square" anchor="ctr">
            <a:spAutoFit/>
          </a:bodyPr>
          <a:lstStyle/>
          <a:p>
            <a:pPr indent="0" algn="ctr" defTabSz="342900">
              <a:buNone/>
            </a:pPr>
            <a:r>
              <a:rPr lang="fr-FR" sz="1500" b="0" dirty="0">
                <a:solidFill>
                  <a:schemeClr val="tx2"/>
                </a:solidFill>
              </a:rPr>
              <a:t>Recours à des mesures de protection parmi les travailleurs exposés </a:t>
            </a:r>
            <a:r>
              <a:rPr lang="fr-FR" sz="1500" b="0">
                <a:solidFill>
                  <a:schemeClr val="tx2"/>
                </a:solidFill>
              </a:rPr>
              <a:t>au rayonnement UV </a:t>
            </a:r>
            <a:r>
              <a:rPr lang="fr-FR" sz="1500" b="0" dirty="0">
                <a:solidFill>
                  <a:schemeClr val="tx2"/>
                </a:solidFill>
              </a:rPr>
              <a:t>solaire et pour chaque circonstance de l’exposition (un même travailleur peut recourir à plus d’une mesure):</a:t>
            </a:r>
          </a:p>
        </p:txBody>
      </p:sp>
      <p:graphicFrame>
        <p:nvGraphicFramePr>
          <p:cNvPr id="4" name="Content Placeholder 3" descr="Tableau présentant la répartition du recours à différentes mesures de protection pour chaque circonstance d’exposition parmi les travailleurs exposés aux rayonnements UV solaires au cours de la dernière semaine de travail.">
            <a:extLst>
              <a:ext uri="{FF2B5EF4-FFF2-40B4-BE49-F238E27FC236}">
                <a16:creationId xmlns:a16="http://schemas.microsoft.com/office/drawing/2014/main" id="{BCBA20EB-0CFA-ABDD-8E88-193A91BF7D91}"/>
              </a:ext>
            </a:extLst>
          </p:cNvPr>
          <p:cNvGraphicFramePr>
            <a:graphicFrameLocks noGrp="1"/>
          </p:cNvGraphicFramePr>
          <p:nvPr>
            <p:ph sz="half" idx="1"/>
            <p:extLst>
              <p:ext uri="{D42A27DB-BD31-4B8C-83A1-F6EECF244321}">
                <p14:modId xmlns:p14="http://schemas.microsoft.com/office/powerpoint/2010/main" val="732292860"/>
              </p:ext>
            </p:extLst>
          </p:nvPr>
        </p:nvGraphicFramePr>
        <p:xfrm>
          <a:off x="207216" y="1314927"/>
          <a:ext cx="8288137" cy="3029795"/>
        </p:xfrm>
        <a:graphic>
          <a:graphicData uri="http://schemas.openxmlformats.org/drawingml/2006/table">
            <a:tbl>
              <a:tblPr firstRow="1" bandRow="1">
                <a:tableStyleId>{5C22544A-7EE6-4342-B048-85BDC9FD1C3A}</a:tableStyleId>
              </a:tblPr>
              <a:tblGrid>
                <a:gridCol w="3493958">
                  <a:extLst>
                    <a:ext uri="{9D8B030D-6E8A-4147-A177-3AD203B41FA5}">
                      <a16:colId xmlns:a16="http://schemas.microsoft.com/office/drawing/2014/main" val="1079337038"/>
                    </a:ext>
                  </a:extLst>
                </a:gridCol>
                <a:gridCol w="1195542">
                  <a:extLst>
                    <a:ext uri="{9D8B030D-6E8A-4147-A177-3AD203B41FA5}">
                      <a16:colId xmlns:a16="http://schemas.microsoft.com/office/drawing/2014/main" val="1672365983"/>
                    </a:ext>
                  </a:extLst>
                </a:gridCol>
                <a:gridCol w="1582414">
                  <a:extLst>
                    <a:ext uri="{9D8B030D-6E8A-4147-A177-3AD203B41FA5}">
                      <a16:colId xmlns:a16="http://schemas.microsoft.com/office/drawing/2014/main" val="1265936997"/>
                    </a:ext>
                  </a:extLst>
                </a:gridCol>
                <a:gridCol w="936104">
                  <a:extLst>
                    <a:ext uri="{9D8B030D-6E8A-4147-A177-3AD203B41FA5}">
                      <a16:colId xmlns:a16="http://schemas.microsoft.com/office/drawing/2014/main" val="429879169"/>
                    </a:ext>
                  </a:extLst>
                </a:gridCol>
                <a:gridCol w="1080119">
                  <a:extLst>
                    <a:ext uri="{9D8B030D-6E8A-4147-A177-3AD203B41FA5}">
                      <a16:colId xmlns:a16="http://schemas.microsoft.com/office/drawing/2014/main" val="2856616134"/>
                    </a:ext>
                  </a:extLst>
                </a:gridCol>
              </a:tblGrid>
              <a:tr h="1037349">
                <a:tc>
                  <a:txBody>
                    <a:bodyPr/>
                    <a:lstStyle/>
                    <a:p>
                      <a:pPr algn="ctr" fontAlgn="b"/>
                      <a:r>
                        <a:rPr lang="fr-FR" sz="1100" u="none" strike="noStrike" dirty="0">
                          <a:effectLst/>
                          <a:latin typeface="+mn-lt"/>
                        </a:rPr>
                        <a:t>Circonstances de l’exposition</a:t>
                      </a:r>
                    </a:p>
                    <a:p>
                      <a:pPr algn="ctr" fontAlgn="b"/>
                      <a:r>
                        <a:rPr lang="fr-FR" sz="1100" b="0" u="none" strike="noStrike" dirty="0">
                          <a:effectLst/>
                          <a:latin typeface="+mn-lt"/>
                        </a:rPr>
                        <a:t>(tâches effectuées au cours de la dernière semaine de travail)</a:t>
                      </a:r>
                    </a:p>
                    <a:p>
                      <a:pPr algn="l" rtl="0" fontAlgn="b"/>
                      <a:endParaRPr lang="en-GB" sz="1100" b="0" i="0" u="none" strike="noStrike" dirty="0">
                        <a:solidFill>
                          <a:srgbClr val="000000"/>
                        </a:solidFill>
                        <a:effectLst/>
                        <a:latin typeface="+mn-lt"/>
                      </a:endParaRPr>
                    </a:p>
                  </a:txBody>
                  <a:tcPr marL="36000" marR="0" marT="0" marB="0" anchor="ctr"/>
                </a:tc>
                <a:tc>
                  <a:txBody>
                    <a:bodyPr/>
                    <a:lstStyle/>
                    <a:p>
                      <a:pPr algn="ctr" fontAlgn="b"/>
                      <a:r>
                        <a:rPr lang="fr-FR" sz="1100" b="0" u="none" strike="noStrike">
                          <a:effectLst/>
                          <a:latin typeface="+mn-lt"/>
                        </a:rPr>
                        <a:t>Utilisation d’une protection oculaire (port de lunettes de soleil)</a:t>
                      </a:r>
                    </a:p>
                  </a:txBody>
                  <a:tcPr marL="36000" marR="0" marT="0" marB="0" anchor="ctr"/>
                </a:tc>
                <a:tc>
                  <a:txBody>
                    <a:bodyPr/>
                    <a:lstStyle/>
                    <a:p>
                      <a:pPr algn="ctr" fontAlgn="b"/>
                      <a:r>
                        <a:rPr lang="fr-FR" sz="1100" b="0" u="none" strike="noStrike" dirty="0">
                          <a:effectLst/>
                          <a:latin typeface="+mn-lt"/>
                        </a:rPr>
                        <a:t>Port de vêtements qui couvraient la majeure partie du corps (c’est-à-dire des pantalons et des chemises ou des t-shirts avec manches)</a:t>
                      </a:r>
                    </a:p>
                  </a:txBody>
                  <a:tcPr marL="36000" marR="0" marT="0" marB="0" anchor="ctr"/>
                </a:tc>
                <a:tc>
                  <a:txBody>
                    <a:bodyPr/>
                    <a:lstStyle/>
                    <a:p>
                      <a:pPr algn="ctr" fontAlgn="b"/>
                      <a:r>
                        <a:rPr lang="fr-FR" sz="1100" b="0" u="none" strike="noStrike">
                          <a:effectLst/>
                          <a:latin typeface="+mn-lt"/>
                        </a:rPr>
                        <a:t>Utilisation d’un écran </a:t>
                      </a:r>
                      <a:r>
                        <a:rPr lang="fr-FR" sz="1100" b="0" u="none" strike="noStrike" dirty="0">
                          <a:effectLst/>
                          <a:latin typeface="+mn-lt"/>
                        </a:rPr>
                        <a:t>solaire</a:t>
                      </a:r>
                    </a:p>
                  </a:txBody>
                  <a:tcPr marL="36000" marR="0" marT="0" marB="0" anchor="ctr"/>
                </a:tc>
                <a:tc>
                  <a:txBody>
                    <a:bodyPr/>
                    <a:lstStyle/>
                    <a:p>
                      <a:pPr algn="ctr" fontAlgn="b"/>
                      <a:r>
                        <a:rPr lang="fr-FR" sz="1100" b="0" u="none" strike="noStrike">
                          <a:effectLst/>
                          <a:latin typeface="+mn-lt"/>
                        </a:rPr>
                        <a:t>Port d’un chapeau ou </a:t>
                      </a:r>
                      <a:br>
                        <a:rPr lang="fr-FR" sz="1100" b="0" u="none" strike="noStrike">
                          <a:effectLst/>
                          <a:latin typeface="+mn-lt"/>
                        </a:rPr>
                      </a:br>
                      <a:r>
                        <a:rPr lang="fr-FR" sz="1100" b="0" u="none" strike="noStrike">
                          <a:effectLst/>
                          <a:latin typeface="+mn-lt"/>
                        </a:rPr>
                        <a:t>d’un autre couvre-chef de protection solaire</a:t>
                      </a:r>
                    </a:p>
                  </a:txBody>
                  <a:tcPr marL="36000" marR="0" marT="0" marB="0" anchor="ctr"/>
                </a:tc>
                <a:extLst>
                  <a:ext uri="{0D108BD9-81ED-4DB2-BD59-A6C34878D82A}">
                    <a16:rowId xmlns:a16="http://schemas.microsoft.com/office/drawing/2014/main" val="3941466185"/>
                  </a:ext>
                </a:extLst>
              </a:tr>
              <a:tr h="276890">
                <a:tc>
                  <a:txBody>
                    <a:bodyPr/>
                    <a:lstStyle/>
                    <a:p>
                      <a:pPr algn="l" fontAlgn="b"/>
                      <a:r>
                        <a:rPr lang="fr-FR" sz="1100" b="0" i="0" u="none" strike="noStrike">
                          <a:effectLst/>
                          <a:latin typeface="+mn-lt"/>
                        </a:rPr>
                        <a:t>Travail à l’extérieur pendant la journée en plein air</a:t>
                      </a:r>
                    </a:p>
                  </a:txBody>
                  <a:tcPr marL="36000" marR="0" marT="0" marB="0" anchor="ctr"/>
                </a:tc>
                <a:tc>
                  <a:txBody>
                    <a:bodyPr/>
                    <a:lstStyle/>
                    <a:p>
                      <a:pPr algn="ctr" fontAlgn="b"/>
                      <a:r>
                        <a:rPr lang="fr-FR" sz="1100" u="none" strike="noStrike">
                          <a:effectLst/>
                          <a:latin typeface="+mn-lt"/>
                        </a:rPr>
                        <a:t>21,6 %</a:t>
                      </a:r>
                    </a:p>
                  </a:txBody>
                  <a:tcPr marL="0" marR="0" marT="0" marB="0" anchor="ctr"/>
                </a:tc>
                <a:tc>
                  <a:txBody>
                    <a:bodyPr/>
                    <a:lstStyle/>
                    <a:p>
                      <a:pPr algn="ctr" fontAlgn="b"/>
                      <a:r>
                        <a:rPr lang="fr-FR" sz="1100" u="none" strike="noStrike">
                          <a:effectLst/>
                          <a:latin typeface="+mn-lt"/>
                        </a:rPr>
                        <a:t>86,9 %</a:t>
                      </a:r>
                    </a:p>
                  </a:txBody>
                  <a:tcPr marL="0" marR="0" marT="0" marB="0" anchor="ctr"/>
                </a:tc>
                <a:tc>
                  <a:txBody>
                    <a:bodyPr/>
                    <a:lstStyle/>
                    <a:p>
                      <a:pPr algn="ctr" fontAlgn="b"/>
                      <a:r>
                        <a:rPr lang="fr-FR" sz="1100" u="none" strike="noStrike">
                          <a:effectLst/>
                          <a:latin typeface="+mn-lt"/>
                        </a:rPr>
                        <a:t>13,3 %</a:t>
                      </a:r>
                    </a:p>
                  </a:txBody>
                  <a:tcPr marL="0" marR="0" marT="0" marB="0" anchor="ctr"/>
                </a:tc>
                <a:tc>
                  <a:txBody>
                    <a:bodyPr/>
                    <a:lstStyle/>
                    <a:p>
                      <a:pPr algn="ctr" fontAlgn="b"/>
                      <a:r>
                        <a:rPr lang="fr-FR" sz="1100" u="none" strike="noStrike">
                          <a:effectLst/>
                          <a:latin typeface="+mn-lt"/>
                        </a:rPr>
                        <a:t>49,4 %</a:t>
                      </a:r>
                    </a:p>
                  </a:txBody>
                  <a:tcPr marL="0" marR="0" marT="0" marB="0" anchor="ctr"/>
                </a:tc>
                <a:extLst>
                  <a:ext uri="{0D108BD9-81ED-4DB2-BD59-A6C34878D82A}">
                    <a16:rowId xmlns:a16="http://schemas.microsoft.com/office/drawing/2014/main" val="2999115708"/>
                  </a:ext>
                </a:extLst>
              </a:tr>
              <a:tr h="549351">
                <a:tc>
                  <a:txBody>
                    <a:bodyPr/>
                    <a:lstStyle/>
                    <a:p>
                      <a:pPr algn="l" fontAlgn="b"/>
                      <a:r>
                        <a:rPr lang="fr-FR" sz="1100" b="0" i="0" u="none" strike="noStrike" dirty="0">
                          <a:solidFill>
                            <a:schemeClr val="tx1"/>
                          </a:solidFill>
                          <a:effectLst/>
                          <a:latin typeface="+mn-lt"/>
                          <a:ea typeface="+mn-lt"/>
                          <a:cs typeface="+mn-cs"/>
                        </a:rPr>
                        <a:t>Travail avec ou à proximité de surfaces réfléchissantes (sable, verre, tôle de toiture, eau, béton ou ciment, plastique, neige)</a:t>
                      </a:r>
                    </a:p>
                  </a:txBody>
                  <a:tcPr marL="36000" marR="0" marT="0" marB="0" anchor="ctr"/>
                </a:tc>
                <a:tc>
                  <a:txBody>
                    <a:bodyPr/>
                    <a:lstStyle/>
                    <a:p>
                      <a:pPr algn="ctr" fontAlgn="b"/>
                      <a:r>
                        <a:rPr lang="fr-FR" sz="1100" u="none" strike="noStrike">
                          <a:effectLst/>
                          <a:latin typeface="+mn-lt"/>
                        </a:rPr>
                        <a:t>38,1 %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0" u="none" strike="noStrike">
                          <a:solidFill>
                            <a:schemeClr val="dk1"/>
                          </a:solidFill>
                          <a:effectLst/>
                          <a:latin typeface="+mn-lt"/>
                          <a:ea typeface="+mn-lt"/>
                          <a:cs typeface="+mn-cs"/>
                        </a:rPr>
                        <a:t>Non demandé</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0" u="none" strike="noStrike">
                          <a:solidFill>
                            <a:schemeClr val="dk1"/>
                          </a:solidFill>
                          <a:effectLst/>
                          <a:latin typeface="+mn-lt"/>
                          <a:ea typeface="+mn-lt"/>
                          <a:cs typeface="+mn-cs"/>
                        </a:rPr>
                        <a:t>Non demandé</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0" u="none" strike="noStrike">
                          <a:solidFill>
                            <a:schemeClr val="dk1"/>
                          </a:solidFill>
                          <a:effectLst/>
                          <a:latin typeface="+mn-lt"/>
                          <a:ea typeface="+mn-lt"/>
                          <a:cs typeface="+mn-cs"/>
                        </a:rPr>
                        <a:t>Non demandé</a:t>
                      </a:r>
                    </a:p>
                  </a:txBody>
                  <a:tcPr marL="0" marR="0" marT="0" marB="0" anchor="ctr"/>
                </a:tc>
                <a:extLst>
                  <a:ext uri="{0D108BD9-81ED-4DB2-BD59-A6C34878D82A}">
                    <a16:rowId xmlns:a16="http://schemas.microsoft.com/office/drawing/2014/main" val="340744847"/>
                  </a:ext>
                </a:extLst>
              </a:tr>
              <a:tr h="261159">
                <a:tc>
                  <a:txBody>
                    <a:bodyPr/>
                    <a:lstStyle/>
                    <a:p>
                      <a:pPr algn="l" fontAlgn="b"/>
                      <a:r>
                        <a:rPr lang="fr-FR" sz="1100" b="0" i="1" u="none" strike="noStrike">
                          <a:effectLst/>
                          <a:latin typeface="+mn-lt"/>
                        </a:rPr>
                        <a:t>Y compris: travail avec ou à proximité de la neige</a:t>
                      </a:r>
                    </a:p>
                  </a:txBody>
                  <a:tcPr marL="180000" marR="72000" marT="0" marB="0" anchor="ctr"/>
                </a:tc>
                <a:tc>
                  <a:txBody>
                    <a:bodyPr/>
                    <a:lstStyle/>
                    <a:p>
                      <a:pPr algn="ctr" fontAlgn="b"/>
                      <a:r>
                        <a:rPr lang="fr-FR" sz="1100" i="1" u="none" strike="noStrike">
                          <a:effectLst/>
                          <a:latin typeface="+mn-lt"/>
                        </a:rPr>
                        <a:t>28,6 %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1" u="none" strike="noStrike" dirty="0">
                          <a:effectLst/>
                          <a:latin typeface="+mn-lt"/>
                        </a:rPr>
                        <a:t>Non demandé</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1" u="none" strike="noStrike">
                          <a:effectLst/>
                          <a:latin typeface="+mn-lt"/>
                        </a:rPr>
                        <a:t>Non demandé</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1" u="none" strike="noStrike">
                          <a:effectLst/>
                          <a:latin typeface="+mn-lt"/>
                        </a:rPr>
                        <a:t>Non demandé</a:t>
                      </a:r>
                    </a:p>
                  </a:txBody>
                  <a:tcPr marL="0" marR="0" marT="0" marB="0" anchor="ctr"/>
                </a:tc>
                <a:extLst>
                  <a:ext uri="{0D108BD9-81ED-4DB2-BD59-A6C34878D82A}">
                    <a16:rowId xmlns:a16="http://schemas.microsoft.com/office/drawing/2014/main" val="2461034737"/>
                  </a:ext>
                </a:extLst>
              </a:tr>
              <a:tr h="386371">
                <a:tc>
                  <a:txBody>
                    <a:bodyPr/>
                    <a:lstStyle/>
                    <a:p>
                      <a:pPr algn="l" fontAlgn="b"/>
                      <a:r>
                        <a:rPr lang="fr-FR" sz="1100" b="0" i="0" u="none" strike="noStrike">
                          <a:effectLst/>
                          <a:latin typeface="+mn-lt"/>
                        </a:rPr>
                        <a:t>Travail à l’extérieur pendant la journée, sous ombrage partiel, au moins 1 heure par jour.</a:t>
                      </a:r>
                    </a:p>
                  </a:txBody>
                  <a:tcPr marL="36000" marR="0" marT="0" marB="0" anchor="ctr"/>
                </a:tc>
                <a:tc>
                  <a:txBody>
                    <a:bodyPr/>
                    <a:lstStyle/>
                    <a:p>
                      <a:pPr algn="ctr" fontAlgn="b"/>
                      <a:r>
                        <a:rPr lang="fr-FR" sz="1100" u="none" strike="noStrike">
                          <a:effectLst/>
                          <a:latin typeface="+mn-lt"/>
                        </a:rPr>
                        <a:t>29,1 %</a:t>
                      </a:r>
                    </a:p>
                  </a:txBody>
                  <a:tcPr marL="0" marR="0" marT="0" marB="0" anchor="ctr"/>
                </a:tc>
                <a:tc>
                  <a:txBody>
                    <a:bodyPr/>
                    <a:lstStyle/>
                    <a:p>
                      <a:pPr algn="ctr" fontAlgn="b"/>
                      <a:r>
                        <a:rPr lang="fr-FR" sz="1100" u="none" strike="noStrike">
                          <a:effectLst/>
                          <a:latin typeface="+mn-lt"/>
                        </a:rPr>
                        <a:t>88,7 %</a:t>
                      </a:r>
                    </a:p>
                  </a:txBody>
                  <a:tcPr marL="0" marR="0" marT="0" marB="0" anchor="ctr"/>
                </a:tc>
                <a:tc>
                  <a:txBody>
                    <a:bodyPr/>
                    <a:lstStyle/>
                    <a:p>
                      <a:pPr algn="ctr" fontAlgn="b"/>
                      <a:r>
                        <a:rPr lang="fr-FR" sz="1100" u="none" strike="noStrike">
                          <a:effectLst/>
                          <a:latin typeface="+mn-lt"/>
                        </a:rPr>
                        <a:t>14,5 %</a:t>
                      </a:r>
                    </a:p>
                  </a:txBody>
                  <a:tcPr marL="0" marR="0" marT="0" marB="0" anchor="ctr"/>
                </a:tc>
                <a:tc>
                  <a:txBody>
                    <a:bodyPr/>
                    <a:lstStyle/>
                    <a:p>
                      <a:pPr algn="ctr" fontAlgn="b"/>
                      <a:r>
                        <a:rPr lang="fr-FR" sz="1100" u="none" strike="noStrike">
                          <a:effectLst/>
                          <a:latin typeface="+mn-lt"/>
                        </a:rPr>
                        <a:t>44,2 %</a:t>
                      </a:r>
                    </a:p>
                  </a:txBody>
                  <a:tcPr marL="0" marR="0" marT="0" marB="0" anchor="ctr"/>
                </a:tc>
                <a:extLst>
                  <a:ext uri="{0D108BD9-81ED-4DB2-BD59-A6C34878D82A}">
                    <a16:rowId xmlns:a16="http://schemas.microsoft.com/office/drawing/2014/main" val="131512457"/>
                  </a:ext>
                </a:extLst>
              </a:tr>
              <a:tr h="518675">
                <a:tc>
                  <a:txBody>
                    <a:bodyPr/>
                    <a:lstStyle/>
                    <a:p>
                      <a:pPr algn="l" fontAlgn="b"/>
                      <a:r>
                        <a:rPr lang="fr-FR" sz="1100" b="0" i="0" u="none" strike="noStrike">
                          <a:effectLst/>
                          <a:latin typeface="+mn-lt"/>
                        </a:rPr>
                        <a:t>Travail à l’extérieur pendant la journée dans un véhicule avec les vitres baissées au moins 1 heure par jour</a:t>
                      </a:r>
                    </a:p>
                  </a:txBody>
                  <a:tcPr marL="36000" marR="0" marT="0" marB="0" anchor="ctr"/>
                </a:tc>
                <a:tc>
                  <a:txBody>
                    <a:bodyPr/>
                    <a:lstStyle/>
                    <a:p>
                      <a:pPr algn="ctr" fontAlgn="b"/>
                      <a:r>
                        <a:rPr lang="fr-FR" sz="1100" u="none" strike="noStrike">
                          <a:effectLst/>
                          <a:latin typeface="+mn-lt"/>
                        </a:rPr>
                        <a:t>45,8 %</a:t>
                      </a:r>
                    </a:p>
                  </a:txBody>
                  <a:tcPr marL="0" marR="0" marT="0" marB="0" anchor="ctr"/>
                </a:tc>
                <a:tc>
                  <a:txBody>
                    <a:bodyPr/>
                    <a:lstStyle/>
                    <a:p>
                      <a:pPr algn="ctr" fontAlgn="b"/>
                      <a:r>
                        <a:rPr lang="fr-FR" sz="1100" u="none" strike="noStrike">
                          <a:effectLst/>
                          <a:latin typeface="+mn-lt"/>
                        </a:rPr>
                        <a:t>88,1 %</a:t>
                      </a:r>
                    </a:p>
                  </a:txBody>
                  <a:tcPr marL="0" marR="0" marT="0" marB="0" anchor="ctr"/>
                </a:tc>
                <a:tc>
                  <a:txBody>
                    <a:bodyPr/>
                    <a:lstStyle/>
                    <a:p>
                      <a:pPr algn="ctr" fontAlgn="b"/>
                      <a:r>
                        <a:rPr lang="fr-FR" sz="1100" u="none" strike="noStrike">
                          <a:effectLst/>
                          <a:latin typeface="+mn-lt"/>
                        </a:rPr>
                        <a:t>10,6 %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fr-FR" sz="1100" i="0" u="none" strike="noStrike" dirty="0">
                          <a:effectLst/>
                          <a:latin typeface="+mn-lt"/>
                        </a:rPr>
                        <a:t>Non demandé</a:t>
                      </a:r>
                    </a:p>
                  </a:txBody>
                  <a:tcPr marL="0" marR="0" marT="0" marB="0" anchor="ctr"/>
                </a:tc>
                <a:extLst>
                  <a:ext uri="{0D108BD9-81ED-4DB2-BD59-A6C34878D82A}">
                    <a16:rowId xmlns:a16="http://schemas.microsoft.com/office/drawing/2014/main" val="758740393"/>
                  </a:ext>
                </a:extLst>
              </a:tr>
            </a:tbl>
          </a:graphicData>
        </a:graphic>
      </p:graphicFrame>
      <p:sp>
        <p:nvSpPr>
          <p:cNvPr id="2" name="TextBox 1">
            <a:extLst>
              <a:ext uri="{FF2B5EF4-FFF2-40B4-BE49-F238E27FC236}">
                <a16:creationId xmlns:a16="http://schemas.microsoft.com/office/drawing/2014/main" id="{B92174EA-C80A-0408-8D6C-A7D00E7F7E79}"/>
              </a:ext>
              <a:ext uri="{C183D7F6-B498-43B3-948B-1728B52AA6E4}">
                <adec:decorative xmlns:adec="http://schemas.microsoft.com/office/drawing/2017/decorative" val="0"/>
              </a:ext>
            </a:extLst>
          </p:cNvPr>
          <p:cNvSpPr txBox="1"/>
          <p:nvPr/>
        </p:nvSpPr>
        <p:spPr>
          <a:xfrm>
            <a:off x="1300978" y="4344721"/>
            <a:ext cx="6084348" cy="6001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100" dirty="0">
                <a:effectLst/>
                <a:latin typeface="Arial" panose="020B0604020202020204" pitchFamily="34" charset="0"/>
                <a:ea typeface="Arial"/>
                <a:cs typeface="Times New Roman" panose="02020603050405020304" pitchFamily="18" charset="0"/>
              </a:rPr>
              <a:t>Source: WES 2023, EU-OSHA; population de référence: tous les travailleurs exposés </a:t>
            </a:r>
            <a:r>
              <a:rPr lang="fr-FR" sz="1100">
                <a:effectLst/>
                <a:latin typeface="Arial" panose="020B0604020202020204" pitchFamily="34" charset="0"/>
                <a:ea typeface="Arial"/>
                <a:cs typeface="Times New Roman" panose="02020603050405020304" pitchFamily="18" charset="0"/>
              </a:rPr>
              <a:t>au rayonnement UV </a:t>
            </a:r>
            <a:r>
              <a:rPr lang="fr-FR" sz="1100" dirty="0">
                <a:effectLst/>
                <a:latin typeface="Arial" panose="020B0604020202020204" pitchFamily="34" charset="0"/>
                <a:ea typeface="Arial"/>
                <a:cs typeface="Times New Roman" panose="02020603050405020304" pitchFamily="18" charset="0"/>
              </a:rPr>
              <a:t>solaire (y compris l’exposition oculaire) en Allemagne, en Espagne, en Finlande, en France, en Hongrie et en Irlande.</a:t>
            </a:r>
          </a:p>
        </p:txBody>
      </p:sp>
    </p:spTree>
    <p:extLst>
      <p:ext uri="{BB962C8B-B14F-4D97-AF65-F5344CB8AC3E}">
        <p14:creationId xmlns:p14="http://schemas.microsoft.com/office/powerpoint/2010/main" val="544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085787-B05B-D23C-60CF-D77700F7E6F9}"/>
              </a:ext>
            </a:extLst>
          </p:cNvPr>
          <p:cNvSpPr>
            <a:spLocks noGrp="1"/>
          </p:cNvSpPr>
          <p:nvPr>
            <p:ph type="title"/>
          </p:nvPr>
        </p:nvSpPr>
        <p:spPr>
          <a:xfrm>
            <a:off x="450001" y="87768"/>
            <a:ext cx="7559873" cy="461665"/>
          </a:xfrm>
        </p:spPr>
        <p:txBody>
          <a:bodyPr>
            <a:spAutoFit/>
          </a:bodyPr>
          <a:lstStyle/>
          <a:p>
            <a:r>
              <a:rPr lang="fr-FR" dirty="0"/>
              <a:t>Exposition à la silice cristalline alvéolaire (SCA)</a:t>
            </a:r>
          </a:p>
        </p:txBody>
      </p:sp>
      <p:sp>
        <p:nvSpPr>
          <p:cNvPr id="2" name="Content Placeholder 2">
            <a:extLst>
              <a:ext uri="{FF2B5EF4-FFF2-40B4-BE49-F238E27FC236}">
                <a16:creationId xmlns:a16="http://schemas.microsoft.com/office/drawing/2014/main" id="{B2378045-2204-326C-7472-2A918396DC39}"/>
              </a:ext>
            </a:extLst>
          </p:cNvPr>
          <p:cNvSpPr txBox="1">
            <a:spLocks/>
          </p:cNvSpPr>
          <p:nvPr/>
        </p:nvSpPr>
        <p:spPr>
          <a:xfrm>
            <a:off x="434890" y="676986"/>
            <a:ext cx="7000777" cy="553998"/>
          </a:xfrm>
          <a:prstGeom prst="rect">
            <a:avLst/>
          </a:prstGeom>
        </p:spPr>
        <p:txBody>
          <a:bodyPr vert="horz" lIns="91440" tIns="45720" rIns="91440" bIns="45720" rtlCol="0" anchor="ctr" anchorCtr="0">
            <a:sp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defTabSz="342900">
              <a:buNone/>
            </a:pPr>
            <a:r>
              <a:rPr lang="fr-FR" sz="1500" b="0" dirty="0">
                <a:solidFill>
                  <a:schemeClr val="tx2"/>
                </a:solidFill>
                <a:ea typeface=""/>
                <a:cs typeface="Times New Roman" panose="02020603050405020304" pitchFamily="18" charset="0"/>
              </a:rPr>
              <a:t>Circonstances de l’exposition les plus courantes parmi les travailleurs exposés à la SCA (un même travailleur peut être exposé dans plus d’une circonstance):</a:t>
            </a:r>
          </a:p>
        </p:txBody>
      </p:sp>
      <p:graphicFrame>
        <p:nvGraphicFramePr>
          <p:cNvPr id="3" name="Table 2" descr="Tableau présentant la répartition des travailleurs exposés à la silice cristalline alvéolaire (SCA) au cours de la dernière semaine de travail selon différentes circonstances d’exposition, ainsi que la répartition des différents niveaux d’exposition (faible, moyen et élevé) pour chaque circonstance.">
            <a:extLst>
              <a:ext uri="{FF2B5EF4-FFF2-40B4-BE49-F238E27FC236}">
                <a16:creationId xmlns:a16="http://schemas.microsoft.com/office/drawing/2014/main" id="{058B62A3-99F8-D066-DFE1-3264FF264792}"/>
              </a:ext>
            </a:extLst>
          </p:cNvPr>
          <p:cNvGraphicFramePr>
            <a:graphicFrameLocks noGrp="1"/>
          </p:cNvGraphicFramePr>
          <p:nvPr>
            <p:extLst>
              <p:ext uri="{D42A27DB-BD31-4B8C-83A1-F6EECF244321}">
                <p14:modId xmlns:p14="http://schemas.microsoft.com/office/powerpoint/2010/main" val="3170652326"/>
              </p:ext>
            </p:extLst>
          </p:nvPr>
        </p:nvGraphicFramePr>
        <p:xfrm>
          <a:off x="450001" y="1379096"/>
          <a:ext cx="7938184" cy="3061867"/>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439675559"/>
                    </a:ext>
                  </a:extLst>
                </a:gridCol>
                <a:gridCol w="867104">
                  <a:extLst>
                    <a:ext uri="{9D8B030D-6E8A-4147-A177-3AD203B41FA5}">
                      <a16:colId xmlns:a16="http://schemas.microsoft.com/office/drawing/2014/main" val="629760143"/>
                    </a:ext>
                  </a:extLst>
                </a:gridCol>
                <a:gridCol w="701565">
                  <a:extLst>
                    <a:ext uri="{9D8B030D-6E8A-4147-A177-3AD203B41FA5}">
                      <a16:colId xmlns:a16="http://schemas.microsoft.com/office/drawing/2014/main" val="709988898"/>
                    </a:ext>
                  </a:extLst>
                </a:gridCol>
                <a:gridCol w="740979">
                  <a:extLst>
                    <a:ext uri="{9D8B030D-6E8A-4147-A177-3AD203B41FA5}">
                      <a16:colId xmlns:a16="http://schemas.microsoft.com/office/drawing/2014/main" val="2857114898"/>
                    </a:ext>
                  </a:extLst>
                </a:gridCol>
                <a:gridCol w="694613">
                  <a:extLst>
                    <a:ext uri="{9D8B030D-6E8A-4147-A177-3AD203B41FA5}">
                      <a16:colId xmlns:a16="http://schemas.microsoft.com/office/drawing/2014/main" val="3475304338"/>
                    </a:ext>
                  </a:extLst>
                </a:gridCol>
              </a:tblGrid>
              <a:tr h="444733">
                <a:tc>
                  <a:txBody>
                    <a:bodyPr/>
                    <a:lstStyle/>
                    <a:p>
                      <a:pPr algn="l" fontAlgn="b"/>
                      <a:r>
                        <a:rPr lang="fr-FR" sz="1100" u="none" strike="noStrike" dirty="0">
                          <a:solidFill>
                            <a:schemeClr val="tx1"/>
                          </a:solidFill>
                          <a:effectLst/>
                        </a:rPr>
                        <a:t>Circonstances de l’exposition</a:t>
                      </a:r>
                    </a:p>
                  </a:txBody>
                  <a:tcPr marL="72000" marR="0" marT="0" marB="0" anchor="ctr"/>
                </a:tc>
                <a:tc>
                  <a:txBody>
                    <a:bodyPr/>
                    <a:lstStyle/>
                    <a:p>
                      <a:pPr algn="ctr" fontAlgn="b"/>
                      <a:r>
                        <a:rPr lang="fr-FR" sz="1100" u="none" strike="noStrike">
                          <a:solidFill>
                            <a:schemeClr val="tx1"/>
                          </a:solidFill>
                          <a:effectLst/>
                        </a:rPr>
                        <a:t>Tout niveau</a:t>
                      </a: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Faible</a:t>
                      </a: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Moyen</a:t>
                      </a:r>
                    </a:p>
                  </a:txBody>
                  <a:tcPr marL="0" marR="0" marT="0" marB="0" anchor="ctr"/>
                </a:tc>
                <a:tc>
                  <a:txBody>
                    <a:bodyPr/>
                    <a:lstStyle/>
                    <a:p>
                      <a:pPr algn="ctr" fontAlgn="b"/>
                      <a:r>
                        <a:rPr lang="fr-FR" sz="1100" u="none" strike="noStrike">
                          <a:solidFill>
                            <a:schemeClr val="tx1"/>
                          </a:solidFill>
                          <a:effectLst/>
                        </a:rPr>
                        <a:t>Élevé</a:t>
                      </a:r>
                    </a:p>
                  </a:txBody>
                  <a:tcPr marL="0" marR="0" marT="0" marB="0" anchor="ctr"/>
                </a:tc>
                <a:extLst>
                  <a:ext uri="{0D108BD9-81ED-4DB2-BD59-A6C34878D82A}">
                    <a16:rowId xmlns:a16="http://schemas.microsoft.com/office/drawing/2014/main" val="3837134492"/>
                  </a:ext>
                </a:extLst>
              </a:tr>
              <a:tr h="444733">
                <a:tc>
                  <a:txBody>
                    <a:bodyPr/>
                    <a:lstStyle/>
                    <a:p>
                      <a:pPr algn="l" fontAlgn="b"/>
                      <a:r>
                        <a:rPr lang="fr-FR" sz="1100" u="none" strike="noStrike">
                          <a:solidFill>
                            <a:schemeClr val="tx1"/>
                          </a:solidFill>
                          <a:effectLst/>
                        </a:rPr>
                        <a:t>Conduite sur un chantier de construction, dans une mine ou une carrière </a:t>
                      </a:r>
                      <a:br>
                        <a:rPr lang="fr-FR" sz="1100" u="none" strike="noStrike">
                          <a:solidFill>
                            <a:schemeClr val="tx1"/>
                          </a:solidFill>
                          <a:effectLst/>
                        </a:rPr>
                      </a:br>
                      <a:r>
                        <a:rPr lang="fr-FR" sz="1100" u="none" strike="noStrike">
                          <a:solidFill>
                            <a:schemeClr val="tx1"/>
                          </a:solidFill>
                          <a:effectLst/>
                        </a:rPr>
                        <a:t>(non spécifique à un emploi)</a:t>
                      </a:r>
                    </a:p>
                  </a:txBody>
                  <a:tcPr marL="72000" marR="0" marT="0" marB="0" anchor="ctr"/>
                </a:tc>
                <a:tc>
                  <a:txBody>
                    <a:bodyPr/>
                    <a:lstStyle/>
                    <a:p>
                      <a:pPr algn="ctr" fontAlgn="b"/>
                      <a:r>
                        <a:rPr lang="fr-FR" sz="1100" u="none" strike="noStrike">
                          <a:solidFill>
                            <a:schemeClr val="tx1"/>
                          </a:solidFill>
                          <a:effectLst/>
                        </a:rPr>
                        <a:t>26,5 %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66,2 %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10,3 %</a:t>
                      </a:r>
                    </a:p>
                  </a:txBody>
                  <a:tcPr marL="0" marR="36000" marT="0" marB="0" anchor="ctr"/>
                </a:tc>
                <a:tc>
                  <a:txBody>
                    <a:bodyPr/>
                    <a:lstStyle/>
                    <a:p>
                      <a:pPr algn="ctr" fontAlgn="b"/>
                      <a:r>
                        <a:rPr lang="fr-FR" sz="1100" u="none" strike="noStrike">
                          <a:solidFill>
                            <a:schemeClr val="tx1"/>
                          </a:solidFill>
                          <a:effectLst/>
                        </a:rPr>
                        <a:t>23,6 %</a:t>
                      </a:r>
                    </a:p>
                  </a:txBody>
                  <a:tcPr marL="0" marR="36000" marT="0" marB="0" anchor="ctr"/>
                </a:tc>
                <a:extLst>
                  <a:ext uri="{0D108BD9-81ED-4DB2-BD59-A6C34878D82A}">
                    <a16:rowId xmlns:a16="http://schemas.microsoft.com/office/drawing/2014/main" val="4025376067"/>
                  </a:ext>
                </a:extLst>
              </a:tr>
              <a:tr h="222367">
                <a:tc>
                  <a:txBody>
                    <a:bodyPr/>
                    <a:lstStyle/>
                    <a:p>
                      <a:pPr algn="l" fontAlgn="b"/>
                      <a:r>
                        <a:rPr lang="fr-FR" sz="1100" u="none" strike="noStrike" dirty="0">
                          <a:solidFill>
                            <a:schemeClr val="tx1"/>
                          </a:solidFill>
                          <a:effectLst/>
                        </a:rPr>
                        <a:t>Présence de poussière de sable sur le lieu de travail (dans les métiers de la construction)</a:t>
                      </a:r>
                    </a:p>
                  </a:txBody>
                  <a:tcPr marL="72000" marR="0" marT="0" marB="0" anchor="ctr"/>
                </a:tc>
                <a:tc>
                  <a:txBody>
                    <a:bodyPr/>
                    <a:lstStyle/>
                    <a:p>
                      <a:pPr algn="ctr" fontAlgn="b"/>
                      <a:r>
                        <a:rPr lang="fr-FR" sz="1100" u="none" strike="noStrike">
                          <a:solidFill>
                            <a:schemeClr val="tx1"/>
                          </a:solidFill>
                          <a:effectLst/>
                        </a:rPr>
                        <a:t>20,1 %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4,3 %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13,9 %</a:t>
                      </a:r>
                    </a:p>
                  </a:txBody>
                  <a:tcPr marL="0" marR="36000" marT="0" marB="0" anchor="ctr"/>
                </a:tc>
                <a:tc>
                  <a:txBody>
                    <a:bodyPr/>
                    <a:lstStyle/>
                    <a:p>
                      <a:pPr algn="ctr" fontAlgn="b"/>
                      <a:r>
                        <a:rPr lang="fr-FR" sz="1100" u="none" strike="noStrike">
                          <a:solidFill>
                            <a:schemeClr val="tx1"/>
                          </a:solidFill>
                          <a:effectLst/>
                        </a:rPr>
                        <a:t>81,8 %</a:t>
                      </a:r>
                    </a:p>
                  </a:txBody>
                  <a:tcPr marL="0" marR="36000" marT="0" marB="0" anchor="ctr"/>
                </a:tc>
                <a:extLst>
                  <a:ext uri="{0D108BD9-81ED-4DB2-BD59-A6C34878D82A}">
                    <a16:rowId xmlns:a16="http://schemas.microsoft.com/office/drawing/2014/main" val="4082350555"/>
                  </a:ext>
                </a:extLst>
              </a:tr>
              <a:tr h="222367">
                <a:tc>
                  <a:txBody>
                    <a:bodyPr/>
                    <a:lstStyle/>
                    <a:p>
                      <a:pPr algn="l" fontAlgn="b"/>
                      <a:r>
                        <a:rPr lang="fr-FR" sz="1100" u="none" strike="noStrike">
                          <a:solidFill>
                            <a:schemeClr val="tx1"/>
                          </a:solidFill>
                          <a:effectLst/>
                        </a:rPr>
                        <a:t>Perçage ou trous dans les murs (dans les métiers de la construction)</a:t>
                      </a:r>
                    </a:p>
                  </a:txBody>
                  <a:tcPr marL="72000" marR="0" marT="0" marB="0" anchor="ctr"/>
                </a:tc>
                <a:tc>
                  <a:txBody>
                    <a:bodyPr/>
                    <a:lstStyle/>
                    <a:p>
                      <a:pPr algn="ctr" fontAlgn="b"/>
                      <a:r>
                        <a:rPr lang="fr-FR" sz="1100" u="none" strike="noStrike">
                          <a:solidFill>
                            <a:schemeClr val="tx1"/>
                          </a:solidFill>
                          <a:effectLst/>
                        </a:rPr>
                        <a:t>15,6 %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16,1 %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39,0 %</a:t>
                      </a:r>
                    </a:p>
                  </a:txBody>
                  <a:tcPr marL="0" marR="36000" marT="0" marB="0" anchor="ctr"/>
                </a:tc>
                <a:tc>
                  <a:txBody>
                    <a:bodyPr/>
                    <a:lstStyle/>
                    <a:p>
                      <a:pPr algn="ctr" fontAlgn="b"/>
                      <a:r>
                        <a:rPr lang="fr-FR" sz="1100" u="none" strike="noStrike">
                          <a:solidFill>
                            <a:schemeClr val="tx1"/>
                          </a:solidFill>
                          <a:effectLst/>
                        </a:rPr>
                        <a:t>44,9 %</a:t>
                      </a:r>
                    </a:p>
                  </a:txBody>
                  <a:tcPr marL="0" marR="36000" marT="0" marB="0" anchor="ctr"/>
                </a:tc>
                <a:extLst>
                  <a:ext uri="{0D108BD9-81ED-4DB2-BD59-A6C34878D82A}">
                    <a16:rowId xmlns:a16="http://schemas.microsoft.com/office/drawing/2014/main" val="480343340"/>
                  </a:ext>
                </a:extLst>
              </a:tr>
              <a:tr h="444733">
                <a:tc>
                  <a:txBody>
                    <a:bodyPr/>
                    <a:lstStyle/>
                    <a:p>
                      <a:pPr algn="l" fontAlgn="b"/>
                      <a:r>
                        <a:rPr lang="fr-FR" sz="1100" u="none" strike="noStrike" dirty="0">
                          <a:solidFill>
                            <a:schemeClr val="tx1"/>
                          </a:solidFill>
                          <a:effectLst/>
                        </a:rPr>
                        <a:t>Travail avec du béton, de la pierre, de la pierre artificielle, de l’ardoise, des carreaux en céramique ou des briques, y compris: (non spécifique à un emploi)</a:t>
                      </a:r>
                    </a:p>
                  </a:txBody>
                  <a:tcPr marL="72000" marR="0" marT="0" marB="0" anchor="ctr"/>
                </a:tc>
                <a:tc>
                  <a:txBody>
                    <a:bodyPr/>
                    <a:lstStyle/>
                    <a:p>
                      <a:pPr algn="ctr" fontAlgn="b"/>
                      <a:r>
                        <a:rPr lang="fr-FR" sz="1100" u="none" strike="noStrike" dirty="0">
                          <a:solidFill>
                            <a:schemeClr val="tx1"/>
                          </a:solidFill>
                          <a:effectLst/>
                        </a:rPr>
                        <a:t>13,9 %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1,3 %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8,0 %</a:t>
                      </a:r>
                    </a:p>
                  </a:txBody>
                  <a:tcPr marL="0" marR="36000" marT="0" marB="0" anchor="ctr"/>
                </a:tc>
                <a:tc>
                  <a:txBody>
                    <a:bodyPr/>
                    <a:lstStyle/>
                    <a:p>
                      <a:pPr algn="ctr" fontAlgn="b"/>
                      <a:r>
                        <a:rPr lang="fr-FR" sz="1100" u="none" strike="noStrike" dirty="0">
                          <a:solidFill>
                            <a:schemeClr val="tx1"/>
                          </a:solidFill>
                          <a:effectLst/>
                        </a:rPr>
                        <a:t>90,7 %</a:t>
                      </a:r>
                    </a:p>
                  </a:txBody>
                  <a:tcPr marL="0" marR="36000" marT="0" marB="0" anchor="ctr"/>
                </a:tc>
                <a:extLst>
                  <a:ext uri="{0D108BD9-81ED-4DB2-BD59-A6C34878D82A}">
                    <a16:rowId xmlns:a16="http://schemas.microsoft.com/office/drawing/2014/main" val="1664136213"/>
                  </a:ext>
                </a:extLst>
              </a:tr>
              <a:tr h="222367">
                <a:tc>
                  <a:txBody>
                    <a:bodyPr/>
                    <a:lstStyle/>
                    <a:p>
                      <a:pPr algn="l" fontAlgn="b"/>
                      <a:r>
                        <a:rPr lang="fr-FR" sz="1100" i="1" u="none" strike="noStrike">
                          <a:solidFill>
                            <a:schemeClr val="tx1"/>
                          </a:solidFill>
                          <a:effectLst/>
                        </a:rPr>
                        <a:t>Travail avec des carreaux en céramique (non spécifique à un emploi)</a:t>
                      </a:r>
                    </a:p>
                  </a:txBody>
                  <a:tcPr marL="216000" marR="0" marT="0" marB="0" anchor="ctr"/>
                </a:tc>
                <a:tc>
                  <a:txBody>
                    <a:bodyPr/>
                    <a:lstStyle/>
                    <a:p>
                      <a:pPr algn="ctr" fontAlgn="b"/>
                      <a:r>
                        <a:rPr lang="fr-FR" sz="1100" i="1" u="none" strike="noStrike">
                          <a:solidFill>
                            <a:schemeClr val="tx1"/>
                          </a:solidFill>
                          <a:effectLst/>
                        </a:rPr>
                        <a:t>3,4 %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i="1" u="none" strike="noStrike">
                          <a:solidFill>
                            <a:schemeClr val="tx1"/>
                          </a:solidFill>
                          <a:effectLst/>
                        </a:rPr>
                        <a:t>0,1 %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i="1" u="none" strike="noStrike">
                          <a:solidFill>
                            <a:schemeClr val="tx1"/>
                          </a:solidFill>
                          <a:effectLst/>
                        </a:rPr>
                        <a:t>10,1 %</a:t>
                      </a:r>
                    </a:p>
                  </a:txBody>
                  <a:tcPr marL="0" marR="36000" marT="0" marB="0" anchor="ctr"/>
                </a:tc>
                <a:tc>
                  <a:txBody>
                    <a:bodyPr/>
                    <a:lstStyle/>
                    <a:p>
                      <a:pPr algn="ctr" fontAlgn="b"/>
                      <a:r>
                        <a:rPr lang="fr-FR" sz="1100" i="1" u="none" strike="noStrike">
                          <a:solidFill>
                            <a:schemeClr val="tx1"/>
                          </a:solidFill>
                          <a:effectLst/>
                        </a:rPr>
                        <a:t>89,8 %</a:t>
                      </a:r>
                    </a:p>
                  </a:txBody>
                  <a:tcPr marL="0" marR="36000" marT="0" marB="0" anchor="ctr"/>
                </a:tc>
                <a:extLst>
                  <a:ext uri="{0D108BD9-81ED-4DB2-BD59-A6C34878D82A}">
                    <a16:rowId xmlns:a16="http://schemas.microsoft.com/office/drawing/2014/main" val="3035604296"/>
                  </a:ext>
                </a:extLst>
              </a:tr>
              <a:tr h="222367">
                <a:tc>
                  <a:txBody>
                    <a:bodyPr/>
                    <a:lstStyle/>
                    <a:p>
                      <a:pPr algn="l" fontAlgn="b"/>
                      <a:r>
                        <a:rPr lang="fr-FR" sz="1100" i="1" u="none" strike="noStrike">
                          <a:solidFill>
                            <a:schemeClr val="tx1"/>
                          </a:solidFill>
                          <a:effectLst/>
                        </a:rPr>
                        <a:t>Travail avec de la pierre artificielle (non spécifique à un emploi)</a:t>
                      </a:r>
                    </a:p>
                  </a:txBody>
                  <a:tcPr marL="216000" marR="0" marT="0" marB="0" anchor="ctr"/>
                </a:tc>
                <a:tc>
                  <a:txBody>
                    <a:bodyPr/>
                    <a:lstStyle/>
                    <a:p>
                      <a:pPr algn="ctr" fontAlgn="b"/>
                      <a:r>
                        <a:rPr lang="fr-FR" sz="1100" i="1" u="none" strike="noStrike">
                          <a:solidFill>
                            <a:schemeClr val="tx1"/>
                          </a:solidFill>
                          <a:effectLst/>
                        </a:rPr>
                        <a:t>3,0 %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i="1"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i="1" u="none" strike="noStrike">
                          <a:solidFill>
                            <a:schemeClr val="tx1"/>
                          </a:solidFill>
                          <a:effectLst/>
                        </a:rPr>
                        <a:t>0,0 %</a:t>
                      </a:r>
                    </a:p>
                  </a:txBody>
                  <a:tcPr marL="0" marR="36000" marT="0" marB="0" anchor="ctr"/>
                </a:tc>
                <a:tc>
                  <a:txBody>
                    <a:bodyPr/>
                    <a:lstStyle/>
                    <a:p>
                      <a:pPr algn="ctr" fontAlgn="b"/>
                      <a:r>
                        <a:rPr lang="fr-FR" sz="1100" i="1" u="none" strike="noStrike">
                          <a:solidFill>
                            <a:schemeClr val="tx1"/>
                          </a:solidFill>
                          <a:effectLst/>
                        </a:rPr>
                        <a:t>100,0 %</a:t>
                      </a:r>
                    </a:p>
                  </a:txBody>
                  <a:tcPr marL="0" marR="36000" marT="0" marB="0" anchor="ctr"/>
                </a:tc>
                <a:extLst>
                  <a:ext uri="{0D108BD9-81ED-4DB2-BD59-A6C34878D82A}">
                    <a16:rowId xmlns:a16="http://schemas.microsoft.com/office/drawing/2014/main" val="2868756737"/>
                  </a:ext>
                </a:extLst>
              </a:tr>
              <a:tr h="222367">
                <a:tc>
                  <a:txBody>
                    <a:bodyPr/>
                    <a:lstStyle/>
                    <a:p>
                      <a:pPr algn="l" fontAlgn="b"/>
                      <a:r>
                        <a:rPr lang="fr-FR" sz="1100" u="none" strike="noStrike">
                          <a:solidFill>
                            <a:schemeClr val="tx1"/>
                          </a:solidFill>
                          <a:effectLst/>
                        </a:rPr>
                        <a:t>Mélange de béton ou de ciment (dans les métiers de la construction)</a:t>
                      </a:r>
                    </a:p>
                  </a:txBody>
                  <a:tcPr marL="72000" marR="0" marT="0" marB="0" anchor="ctr"/>
                </a:tc>
                <a:tc>
                  <a:txBody>
                    <a:bodyPr/>
                    <a:lstStyle/>
                    <a:p>
                      <a:pPr algn="ctr" fontAlgn="b"/>
                      <a:r>
                        <a:rPr lang="fr-FR" sz="1100" u="none" strike="noStrike">
                          <a:solidFill>
                            <a:schemeClr val="tx1"/>
                          </a:solidFill>
                          <a:effectLst/>
                        </a:rPr>
                        <a:t>13,5 %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0,0 %</a:t>
                      </a:r>
                    </a:p>
                  </a:txBody>
                  <a:tcPr marL="0" marR="36000" marT="0" marB="0" anchor="ctr"/>
                </a:tc>
                <a:tc>
                  <a:txBody>
                    <a:bodyPr/>
                    <a:lstStyle/>
                    <a:p>
                      <a:pPr algn="ctr" fontAlgn="b"/>
                      <a:r>
                        <a:rPr lang="fr-FR" sz="1100" u="none" strike="noStrike">
                          <a:solidFill>
                            <a:schemeClr val="tx1"/>
                          </a:solidFill>
                          <a:effectLst/>
                        </a:rPr>
                        <a:t>100,0 %</a:t>
                      </a:r>
                    </a:p>
                  </a:txBody>
                  <a:tcPr marL="0" marR="36000" marT="0" marB="0" anchor="ctr"/>
                </a:tc>
                <a:extLst>
                  <a:ext uri="{0D108BD9-81ED-4DB2-BD59-A6C34878D82A}">
                    <a16:rowId xmlns:a16="http://schemas.microsoft.com/office/drawing/2014/main" val="3278666944"/>
                  </a:ext>
                </a:extLst>
              </a:tr>
              <a:tr h="444733">
                <a:tc>
                  <a:txBody>
                    <a:bodyPr/>
                    <a:lstStyle/>
                    <a:p>
                      <a:pPr algn="l" fontAlgn="b"/>
                      <a:r>
                        <a:rPr lang="fr-FR" sz="1100" u="none" strike="noStrike">
                          <a:solidFill>
                            <a:schemeClr val="tx1"/>
                          </a:solidFill>
                          <a:effectLst/>
                        </a:rPr>
                        <a:t>Labourage, hersage ou autre perturbation des sols </a:t>
                      </a:r>
                      <a:br>
                        <a:rPr lang="fr-FR" sz="1100" u="none" strike="noStrike">
                          <a:solidFill>
                            <a:schemeClr val="tx1"/>
                          </a:solidFill>
                          <a:effectLst/>
                        </a:rPr>
                      </a:br>
                      <a:r>
                        <a:rPr lang="fr-FR" sz="1100" u="none" strike="noStrike">
                          <a:solidFill>
                            <a:schemeClr val="tx1"/>
                          </a:solidFill>
                          <a:effectLst/>
                        </a:rPr>
                        <a:t>(chez les travailleurs des exploitations agricoles et d’élevage)</a:t>
                      </a:r>
                    </a:p>
                  </a:txBody>
                  <a:tcPr marL="72000" marR="0" marT="0" marB="0" anchor="ctr"/>
                </a:tc>
                <a:tc>
                  <a:txBody>
                    <a:bodyPr/>
                    <a:lstStyle/>
                    <a:p>
                      <a:pPr algn="ctr" fontAlgn="b"/>
                      <a:r>
                        <a:rPr lang="fr-FR" sz="1100" u="none" strike="noStrike">
                          <a:solidFill>
                            <a:schemeClr val="tx1"/>
                          </a:solidFill>
                          <a:effectLst/>
                        </a:rPr>
                        <a:t>7,9 %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fr-FR" sz="1100" u="none" strike="noStrike">
                          <a:solidFill>
                            <a:schemeClr val="tx1"/>
                          </a:solidFill>
                          <a:effectLst/>
                        </a:rPr>
                        <a:t>16,0 %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fr-FR" sz="1100" u="none" strike="noStrike">
                          <a:solidFill>
                            <a:schemeClr val="tx1"/>
                          </a:solidFill>
                          <a:effectLst/>
                        </a:rPr>
                        <a:t>55,6 %</a:t>
                      </a:r>
                    </a:p>
                  </a:txBody>
                  <a:tcPr marL="0" marR="36000" marT="0" marB="0" anchor="ctr"/>
                </a:tc>
                <a:tc>
                  <a:txBody>
                    <a:bodyPr/>
                    <a:lstStyle/>
                    <a:p>
                      <a:pPr algn="ctr" fontAlgn="b"/>
                      <a:r>
                        <a:rPr lang="fr-FR" sz="1100" u="none" strike="noStrike" dirty="0">
                          <a:solidFill>
                            <a:schemeClr val="tx1"/>
                          </a:solidFill>
                          <a:effectLst/>
                        </a:rPr>
                        <a:t>28,4 %</a:t>
                      </a:r>
                    </a:p>
                  </a:txBody>
                  <a:tcPr marL="0" marR="36000" marT="0" marB="0" anchor="ctr"/>
                </a:tc>
                <a:extLst>
                  <a:ext uri="{0D108BD9-81ED-4DB2-BD59-A6C34878D82A}">
                    <a16:rowId xmlns:a16="http://schemas.microsoft.com/office/drawing/2014/main" val="3197615930"/>
                  </a:ext>
                </a:extLst>
              </a:tr>
            </a:tbl>
          </a:graphicData>
        </a:graphic>
      </p:graphicFrame>
      <p:grpSp>
        <p:nvGrpSpPr>
          <p:cNvPr id="4" name="Group 3" descr="accolade, incluant faible, moyen et élevé, ce qui signifie que les trois niveaux d’exposition somment 100 % des travailleurs exposés dans chaque circonstance">
            <a:extLst>
              <a:ext uri="{FF2B5EF4-FFF2-40B4-BE49-F238E27FC236}">
                <a16:creationId xmlns:a16="http://schemas.microsoft.com/office/drawing/2014/main" id="{97579A93-1ACD-3584-E52E-7EB83DA38B41}"/>
              </a:ext>
            </a:extLst>
          </p:cNvPr>
          <p:cNvGrpSpPr/>
          <p:nvPr/>
        </p:nvGrpSpPr>
        <p:grpSpPr>
          <a:xfrm>
            <a:off x="6242468" y="914117"/>
            <a:ext cx="2145716" cy="461163"/>
            <a:chOff x="6165273" y="377035"/>
            <a:chExt cx="2165193" cy="461163"/>
          </a:xfrm>
        </p:grpSpPr>
        <p:sp>
          <p:nvSpPr>
            <p:cNvPr id="5" name="Left Brace 4">
              <a:extLst>
                <a:ext uri="{FF2B5EF4-FFF2-40B4-BE49-F238E27FC236}">
                  <a16:creationId xmlns:a16="http://schemas.microsoft.com/office/drawing/2014/main" id="{D2F44974-ECA8-8AB1-4F73-E275B708A5D6}"/>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dirty="0"/>
            </a:p>
          </p:txBody>
        </p:sp>
        <p:sp>
          <p:nvSpPr>
            <p:cNvPr id="6" name="TextBox 5">
              <a:extLst>
                <a:ext uri="{FF2B5EF4-FFF2-40B4-BE49-F238E27FC236}">
                  <a16:creationId xmlns:a16="http://schemas.microsoft.com/office/drawing/2014/main" id="{69D4C90C-6389-EE4F-36C5-C30867AD70E8}"/>
                </a:ext>
              </a:extLst>
            </p:cNvPr>
            <p:cNvSpPr txBox="1"/>
            <p:nvPr/>
          </p:nvSpPr>
          <p:spPr>
            <a:xfrm>
              <a:off x="6977077" y="377035"/>
              <a:ext cx="963439" cy="307777"/>
            </a:xfrm>
            <a:prstGeom prst="rect">
              <a:avLst/>
            </a:prstGeom>
            <a:noFill/>
          </p:spPr>
          <p:txBody>
            <a:bodyPr wrap="square" rtlCol="0">
              <a:spAutoFit/>
            </a:bodyPr>
            <a:lstStyle/>
            <a:p>
              <a:r>
                <a:rPr lang="fr-FR" sz="1400"/>
                <a:t>100 %</a:t>
              </a:r>
            </a:p>
          </p:txBody>
        </p:sp>
      </p:grpSp>
      <p:sp>
        <p:nvSpPr>
          <p:cNvPr id="9" name="TextBox 8">
            <a:extLst>
              <a:ext uri="{FF2B5EF4-FFF2-40B4-BE49-F238E27FC236}">
                <a16:creationId xmlns:a16="http://schemas.microsoft.com/office/drawing/2014/main" id="{4D1C93A7-CA94-5BBA-A005-A5FAFFB8ACCA}"/>
              </a:ext>
              <a:ext uri="{C183D7F6-B498-43B3-948B-1728B52AA6E4}">
                <adec:decorative xmlns:adec="http://schemas.microsoft.com/office/drawing/2017/decorative" val="0"/>
              </a:ext>
            </a:extLst>
          </p:cNvPr>
          <p:cNvSpPr txBox="1"/>
          <p:nvPr/>
        </p:nvSpPr>
        <p:spPr>
          <a:xfrm>
            <a:off x="1196692" y="4367046"/>
            <a:ext cx="7043556" cy="707886"/>
          </a:xfrm>
          <a:prstGeom prst="rect">
            <a:avLst/>
          </a:prstGeom>
          <a:noFill/>
        </p:spPr>
        <p:txBody>
          <a:bodyPr wrap="square" rtlCol="0" anchor="ctr">
            <a:spAutoFit/>
          </a:bodyPr>
          <a:lstStyle/>
          <a:p>
            <a:pPr indent="0" defTabSz="342900">
              <a:buNone/>
            </a:pPr>
            <a:r>
              <a:rPr lang="fr-FR" sz="1000" dirty="0">
                <a:latin typeface="Arial" panose="020B0604020202020204" pitchFamily="34" charset="0"/>
                <a:ea typeface="Arial"/>
                <a:cs typeface="Times New Roman" panose="02020603050405020304" pitchFamily="18" charset="0"/>
              </a:rPr>
              <a:t>Source: WES 2023, EU-OSHA; population de référence: travailleurs exposés à la SCA en Allemagne, en Espagne, en Finlande, en France, en Hongrie et en Irlande et travaillant dans une ou plusieurs des circonstances énumérées.</a:t>
            </a:r>
          </a:p>
          <a:p>
            <a:pPr indent="0" defTabSz="342900">
              <a:buNone/>
            </a:pPr>
            <a:r>
              <a:rPr lang="fr-FR" sz="1000" i="1" dirty="0">
                <a:latin typeface="Arial" panose="020B0604020202020204" pitchFamily="34" charset="0"/>
                <a:ea typeface="Arial"/>
                <a:cs typeface="Times New Roman" panose="02020603050405020304" pitchFamily="18" charset="0"/>
              </a:rPr>
              <a:t>Rappel: Selon les estimations, 8,4 % de l’ensemble des travailleurs étaient exposés à la SCA au cours de la dernière semaine de travail.</a:t>
            </a:r>
          </a:p>
        </p:txBody>
      </p:sp>
    </p:spTree>
    <p:extLst>
      <p:ext uri="{BB962C8B-B14F-4D97-AF65-F5344CB8AC3E}">
        <p14:creationId xmlns:p14="http://schemas.microsoft.com/office/powerpoint/2010/main" val="21865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0000" y="95651"/>
            <a:ext cx="7560000" cy="461665"/>
          </a:xfrm>
        </p:spPr>
        <p:txBody>
          <a:bodyPr>
            <a:spAutoFit/>
          </a:bodyPr>
          <a:lstStyle/>
          <a:p>
            <a:r>
              <a:rPr lang="fr-FR" sz="2400"/>
              <a:t>L’enquête en bref</a:t>
            </a:r>
          </a:p>
        </p:txBody>
      </p:sp>
      <p:sp>
        <p:nvSpPr>
          <p:cNvPr id="2" name="Arrow: Pentagon 1">
            <a:extLst>
              <a:ext uri="{FF2B5EF4-FFF2-40B4-BE49-F238E27FC236}">
                <a16:creationId xmlns:a16="http://schemas.microsoft.com/office/drawing/2014/main" id="{801EEC88-D1A8-4D49-B7E8-291BB266A459}"/>
              </a:ext>
            </a:extLst>
          </p:cNvPr>
          <p:cNvSpPr/>
          <p:nvPr/>
        </p:nvSpPr>
        <p:spPr>
          <a:xfrm>
            <a:off x="448658" y="759310"/>
            <a:ext cx="2827198" cy="971697"/>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fr-FR" sz="1600" dirty="0">
                <a:solidFill>
                  <a:srgbClr val="003399"/>
                </a:solidFill>
              </a:rPr>
              <a:t>Enquête téléphonique auprès de 24 402 travailleurs dans six États membres de l’UE</a:t>
            </a:r>
          </a:p>
        </p:txBody>
      </p:sp>
      <p:cxnSp>
        <p:nvCxnSpPr>
          <p:cNvPr id="6" name="Straight Connector 5">
            <a:extLst>
              <a:ext uri="{FF2B5EF4-FFF2-40B4-BE49-F238E27FC236}">
                <a16:creationId xmlns:a16="http://schemas.microsoft.com/office/drawing/2014/main" id="{3DB6228F-96A3-422F-A671-91B3E465A8B3}"/>
              </a:ext>
              <a:ext uri="{C183D7F6-B498-43B3-948B-1728B52AA6E4}">
                <adec:decorative xmlns:adec="http://schemas.microsoft.com/office/drawing/2017/decorative" val="1"/>
              </a:ext>
            </a:extLst>
          </p:cNvPr>
          <p:cNvCxnSpPr/>
          <p:nvPr/>
        </p:nvCxnSpPr>
        <p:spPr>
          <a:xfrm>
            <a:off x="3341746" y="833483"/>
            <a:ext cx="0" cy="830560"/>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5">
            <a:extLst>
              <a:ext uri="{FF2B5EF4-FFF2-40B4-BE49-F238E27FC236}">
                <a16:creationId xmlns:a16="http://schemas.microsoft.com/office/drawing/2014/main" id="{39F99948-3D93-4030-9F08-A69653304F59}"/>
              </a:ext>
              <a:ext uri="{C183D7F6-B498-43B3-948B-1728B52AA6E4}">
                <adec:decorative xmlns:adec="http://schemas.microsoft.com/office/drawing/2017/decorative" val="0"/>
              </a:ext>
            </a:extLst>
          </p:cNvPr>
          <p:cNvSpPr txBox="1">
            <a:spLocks/>
          </p:cNvSpPr>
          <p:nvPr/>
        </p:nvSpPr>
        <p:spPr>
          <a:xfrm>
            <a:off x="3347864" y="833484"/>
            <a:ext cx="4984212" cy="784830"/>
          </a:xfrm>
          <a:prstGeom prst="rect">
            <a:avLst/>
          </a:prstGeom>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fr-FR" sz="1500" dirty="0">
                <a:solidFill>
                  <a:srgbClr val="003399"/>
                </a:solidFill>
              </a:rPr>
              <a:t>Couverture: population active en Allemagne</a:t>
            </a:r>
            <a:r>
              <a:rPr lang="fr-FR" sz="1500">
                <a:solidFill>
                  <a:srgbClr val="003399"/>
                </a:solidFill>
              </a:rPr>
              <a:t>, Espagne, Finlande, France, Hongrie et Irlande </a:t>
            </a:r>
            <a:r>
              <a:rPr lang="fr-FR" sz="1500" dirty="0">
                <a:solidFill>
                  <a:srgbClr val="003399"/>
                </a:solidFill>
              </a:rPr>
              <a:t>(salariés et indépendants), représentant 98,5 millions de travailleurs.</a:t>
            </a:r>
          </a:p>
        </p:txBody>
      </p:sp>
      <p:sp>
        <p:nvSpPr>
          <p:cNvPr id="8" name="Arrow: Pentagon 7">
            <a:extLst>
              <a:ext uri="{FF2B5EF4-FFF2-40B4-BE49-F238E27FC236}">
                <a16:creationId xmlns:a16="http://schemas.microsoft.com/office/drawing/2014/main" id="{B1F268F4-9987-4159-BBB5-9526F5DC3430}"/>
              </a:ext>
            </a:extLst>
          </p:cNvPr>
          <p:cNvSpPr/>
          <p:nvPr/>
        </p:nvSpPr>
        <p:spPr>
          <a:xfrm>
            <a:off x="448658" y="1787899"/>
            <a:ext cx="2827198" cy="971697"/>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fr-FR" sz="1600" dirty="0"/>
              <a:t>Sur la base de l’étude australienne sur l’exposition sur le lieu de travail (AWES)</a:t>
            </a:r>
          </a:p>
        </p:txBody>
      </p:sp>
      <p:cxnSp>
        <p:nvCxnSpPr>
          <p:cNvPr id="10" name="Straight Connector 9">
            <a:extLst>
              <a:ext uri="{FF2B5EF4-FFF2-40B4-BE49-F238E27FC236}">
                <a16:creationId xmlns:a16="http://schemas.microsoft.com/office/drawing/2014/main" id="{78FA00AD-38C2-9E05-1682-AEFAC4AD1D51}"/>
              </a:ext>
              <a:ext uri="{C183D7F6-B498-43B3-948B-1728B52AA6E4}">
                <adec:decorative xmlns:adec="http://schemas.microsoft.com/office/drawing/2017/decorative" val="1"/>
              </a:ext>
            </a:extLst>
          </p:cNvPr>
          <p:cNvCxnSpPr/>
          <p:nvPr/>
        </p:nvCxnSpPr>
        <p:spPr>
          <a:xfrm>
            <a:off x="3345865" y="1834383"/>
            <a:ext cx="0" cy="9720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Content Placeholder 5">
            <a:extLst>
              <a:ext uri="{FF2B5EF4-FFF2-40B4-BE49-F238E27FC236}">
                <a16:creationId xmlns:a16="http://schemas.microsoft.com/office/drawing/2014/main" id="{4CB77C8A-5631-408F-BE37-05F69C3963D7}"/>
              </a:ext>
            </a:extLst>
          </p:cNvPr>
          <p:cNvSpPr txBox="1">
            <a:spLocks/>
          </p:cNvSpPr>
          <p:nvPr/>
        </p:nvSpPr>
        <p:spPr>
          <a:xfrm>
            <a:off x="3341746" y="1768372"/>
            <a:ext cx="5190694" cy="101566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fr-FR" sz="1500" dirty="0">
                <a:solidFill>
                  <a:srgbClr val="003399"/>
                </a:solidFill>
              </a:rPr>
              <a:t>Séries de questions normalisées (modules) couvrant 50 professions.</a:t>
            </a:r>
          </a:p>
          <a:p>
            <a:pPr marL="0" lvl="1" indent="0">
              <a:buNone/>
            </a:pPr>
            <a:r>
              <a:rPr lang="fr-FR" sz="1500" dirty="0">
                <a:solidFill>
                  <a:srgbClr val="003399"/>
                </a:solidFill>
              </a:rPr>
              <a:t>Questions personnalisées, succinctes, précises et factuelles sur les tâches.</a:t>
            </a:r>
          </a:p>
        </p:txBody>
      </p:sp>
      <p:sp>
        <p:nvSpPr>
          <p:cNvPr id="9" name="Arrow: Pentagon 8">
            <a:extLst>
              <a:ext uri="{FF2B5EF4-FFF2-40B4-BE49-F238E27FC236}">
                <a16:creationId xmlns:a16="http://schemas.microsoft.com/office/drawing/2014/main" id="{172634C8-BCB8-4CCE-82DD-341BA8FA831C}"/>
              </a:ext>
            </a:extLst>
          </p:cNvPr>
          <p:cNvSpPr/>
          <p:nvPr/>
        </p:nvSpPr>
        <p:spPr>
          <a:xfrm>
            <a:off x="448658" y="2815540"/>
            <a:ext cx="2827198" cy="15686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fr-FR" sz="1600" dirty="0"/>
              <a:t>Évaluation par des experts de l’exposition probable à </a:t>
            </a:r>
            <a:br>
              <a:rPr lang="fr-FR" sz="1600" dirty="0"/>
            </a:br>
            <a:r>
              <a:rPr lang="fr-FR" sz="1600" dirty="0"/>
              <a:t>24 facteurs de risque de cancer connus à l’aide d’une application en ligne</a:t>
            </a:r>
          </a:p>
        </p:txBody>
      </p:sp>
      <p:cxnSp>
        <p:nvCxnSpPr>
          <p:cNvPr id="11" name="Straight Connector 10">
            <a:extLst>
              <a:ext uri="{FF2B5EF4-FFF2-40B4-BE49-F238E27FC236}">
                <a16:creationId xmlns:a16="http://schemas.microsoft.com/office/drawing/2014/main" id="{6C9B99FB-7EAF-F003-8299-0E41BAA788D9}"/>
              </a:ext>
              <a:ext uri="{C183D7F6-B498-43B3-948B-1728B52AA6E4}">
                <adec:decorative xmlns:adec="http://schemas.microsoft.com/office/drawing/2017/decorative" val="1"/>
              </a:ext>
            </a:extLst>
          </p:cNvPr>
          <p:cNvCxnSpPr/>
          <p:nvPr/>
        </p:nvCxnSpPr>
        <p:spPr>
          <a:xfrm>
            <a:off x="3341746" y="2978860"/>
            <a:ext cx="0" cy="14400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Content Placeholder 5" descr="Link to OccIDEAS website, a web-based application which is used to assess occupational exposure in epidemiological studies.">
            <a:extLst>
              <a:ext uri="{FF2B5EF4-FFF2-40B4-BE49-F238E27FC236}">
                <a16:creationId xmlns:a16="http://schemas.microsoft.com/office/drawing/2014/main" id="{D0A51A50-FDE9-4986-B0FB-C3F03BC971DA}"/>
              </a:ext>
            </a:extLst>
          </p:cNvPr>
          <p:cNvSpPr txBox="1">
            <a:spLocks/>
          </p:cNvSpPr>
          <p:nvPr/>
        </p:nvSpPr>
        <p:spPr>
          <a:xfrm>
            <a:off x="3341746" y="3112636"/>
            <a:ext cx="4149916" cy="553998"/>
          </a:xfrm>
          <a:prstGeom prst="rect">
            <a:avLst/>
          </a:prstGeom>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fr-FR" sz="1500" b="0" dirty="0">
                <a:solidFill>
                  <a:srgbClr val="003399"/>
                </a:solidFill>
                <a:hlinkClick r:id="rId3" tooltip="Link to OCCideas website "/>
              </a:rPr>
              <a:t>Site web d’</a:t>
            </a:r>
            <a:r>
              <a:rPr lang="fr-FR" sz="1500" b="0" dirty="0" err="1">
                <a:solidFill>
                  <a:srgbClr val="003399"/>
                </a:solidFill>
                <a:hlinkClick r:id="rId3" tooltip="Link to OCCideas website "/>
              </a:rPr>
              <a:t>OccIDEAS</a:t>
            </a:r>
            <a:r>
              <a:rPr lang="fr-FR" sz="1500" b="0" dirty="0">
                <a:solidFill>
                  <a:srgbClr val="003399"/>
                </a:solidFill>
                <a:hlinkClick r:id="rId3" tooltip="Link to OCCideas website "/>
              </a:rPr>
              <a:t> pour de plus amples informations</a:t>
            </a:r>
          </a:p>
        </p:txBody>
      </p:sp>
      <p:pic>
        <p:nvPicPr>
          <p:cNvPr id="1026" name="Picture 2" descr=" Logo de l’OccIDEAS">
            <a:extLst>
              <a:ext uri="{FF2B5EF4-FFF2-40B4-BE49-F238E27FC236}">
                <a16:creationId xmlns:a16="http://schemas.microsoft.com/office/drawing/2014/main" id="{FBB5DCD3-7873-4D04-9676-7E04F312B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0961" y="3703747"/>
            <a:ext cx="1289900" cy="487295"/>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73F68C80-8047-4EE3-8F71-C88FCCE9C0F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6656" y="2942588"/>
            <a:ext cx="1180427" cy="1100766"/>
          </a:xfrm>
          <a:prstGeom prst="rect">
            <a:avLst/>
          </a:prstGeom>
        </p:spPr>
      </p:pic>
      <p:sp>
        <p:nvSpPr>
          <p:cNvPr id="3" name="TextBox 2">
            <a:extLst>
              <a:ext uri="{FF2B5EF4-FFF2-40B4-BE49-F238E27FC236}">
                <a16:creationId xmlns:a16="http://schemas.microsoft.com/office/drawing/2014/main" id="{FD4D1734-CB53-927C-0AA8-8A5DDCBEAFB5}"/>
              </a:ext>
            </a:extLst>
          </p:cNvPr>
          <p:cNvSpPr txBox="1"/>
          <p:nvPr/>
        </p:nvSpPr>
        <p:spPr>
          <a:xfrm>
            <a:off x="1847769" y="4485188"/>
            <a:ext cx="6192687" cy="369332"/>
          </a:xfrm>
          <a:prstGeom prst="rect">
            <a:avLst/>
          </a:prstGeom>
          <a:noFill/>
        </p:spPr>
        <p:txBody>
          <a:bodyPr wrap="square" lIns="91440" tIns="45720" rIns="91440" bIns="45720" anchor="t">
            <a:spAutoFit/>
          </a:bodyPr>
          <a:lstStyle/>
          <a:p>
            <a:pPr marL="0" lvl="1" defTabSz="342900"/>
            <a:r>
              <a:rPr lang="fr-FR" b="1">
                <a:solidFill>
                  <a:srgbClr val="003399"/>
                </a:solidFill>
                <a:hlinkClick r:id="rId7"/>
              </a:rPr>
              <a:t>Site web de l’EU-OSHA pour explorer l’enquête WES</a:t>
            </a:r>
          </a:p>
        </p:txBody>
      </p:sp>
      <p:pic>
        <p:nvPicPr>
          <p:cNvPr id="4" name="Graphic 3">
            <a:extLst>
              <a:ext uri="{FF2B5EF4-FFF2-40B4-BE49-F238E27FC236}">
                <a16:creationId xmlns:a16="http://schemas.microsoft.com/office/drawing/2014/main" id="{4F916D66-A703-8EA2-0283-B6FE6752357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19672" y="4542748"/>
            <a:ext cx="202496" cy="311772"/>
          </a:xfrm>
          <a:prstGeom prst="rect">
            <a:avLst/>
          </a:prstGeom>
        </p:spPr>
      </p:pic>
    </p:spTree>
    <p:extLst>
      <p:ext uri="{BB962C8B-B14F-4D97-AF65-F5344CB8AC3E}">
        <p14:creationId xmlns:p14="http://schemas.microsoft.com/office/powerpoint/2010/main" val="39626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61FE-AFB1-3C24-1AC6-30683A41B762}"/>
              </a:ext>
            </a:extLst>
          </p:cNvPr>
          <p:cNvSpPr>
            <a:spLocks noGrp="1"/>
          </p:cNvSpPr>
          <p:nvPr>
            <p:ph type="title"/>
          </p:nvPr>
        </p:nvSpPr>
        <p:spPr>
          <a:xfrm>
            <a:off x="450001" y="87768"/>
            <a:ext cx="7559873" cy="461665"/>
          </a:xfrm>
        </p:spPr>
        <p:txBody>
          <a:bodyPr>
            <a:spAutoFit/>
          </a:bodyPr>
          <a:lstStyle/>
          <a:p>
            <a:r>
              <a:rPr lang="fr-FR"/>
              <a:t>Mesures de protection – exposition à la SCA</a:t>
            </a:r>
          </a:p>
        </p:txBody>
      </p:sp>
      <p:sp>
        <p:nvSpPr>
          <p:cNvPr id="5" name="TextBox 4">
            <a:extLst>
              <a:ext uri="{FF2B5EF4-FFF2-40B4-BE49-F238E27FC236}">
                <a16:creationId xmlns:a16="http://schemas.microsoft.com/office/drawing/2014/main" id="{D1F32342-0968-2F56-0765-B443C1709278}"/>
              </a:ext>
            </a:extLst>
          </p:cNvPr>
          <p:cNvSpPr txBox="1"/>
          <p:nvPr/>
        </p:nvSpPr>
        <p:spPr>
          <a:xfrm>
            <a:off x="335017" y="729021"/>
            <a:ext cx="8473966" cy="492443"/>
          </a:xfrm>
          <a:prstGeom prst="rect">
            <a:avLst/>
          </a:prstGeom>
          <a:noFill/>
        </p:spPr>
        <p:txBody>
          <a:bodyPr wrap="square" anchor="ctr">
            <a:spAutoFit/>
          </a:bodyPr>
          <a:lstStyle/>
          <a:p>
            <a:pPr indent="0" algn="ctr" defTabSz="342900">
              <a:buNone/>
            </a:pPr>
            <a:r>
              <a:rPr lang="fr-FR" sz="1300" b="0" dirty="0">
                <a:solidFill>
                  <a:schemeClr val="tx2"/>
                </a:solidFill>
                <a:ea typeface=""/>
                <a:cs typeface="Times New Roman" panose="02020603050405020304" pitchFamily="18" charset="0"/>
              </a:rPr>
              <a:t>Recours à des mesures de protection parmi les travailleurs exposés à la SCA et pour chaque circonstance de l’exposition, lorsqu’elles sont disponibles (un même travailleur peut recourir à plus d’une mesure):</a:t>
            </a:r>
          </a:p>
        </p:txBody>
      </p:sp>
      <p:graphicFrame>
        <p:nvGraphicFramePr>
          <p:cNvPr id="4" name="Content Placeholder 3" descr="Tableau présentant la répartition du recours à différentes mesures de protection pour chaque circonstance d’exposition parmi les travailleurs exposés à la silice cristalline alvéolaire au cours de la dernière semaine de travail.">
            <a:extLst>
              <a:ext uri="{FF2B5EF4-FFF2-40B4-BE49-F238E27FC236}">
                <a16:creationId xmlns:a16="http://schemas.microsoft.com/office/drawing/2014/main" id="{ABA6488D-4A5C-B8D2-59FA-3642F74B6F08}"/>
              </a:ext>
            </a:extLst>
          </p:cNvPr>
          <p:cNvGraphicFramePr>
            <a:graphicFrameLocks/>
          </p:cNvGraphicFramePr>
          <p:nvPr>
            <p:extLst>
              <p:ext uri="{D42A27DB-BD31-4B8C-83A1-F6EECF244321}">
                <p14:modId xmlns:p14="http://schemas.microsoft.com/office/powerpoint/2010/main" val="3257703377"/>
              </p:ext>
            </p:extLst>
          </p:nvPr>
        </p:nvGraphicFramePr>
        <p:xfrm>
          <a:off x="406369" y="1254564"/>
          <a:ext cx="8331262" cy="3159043"/>
        </p:xfrm>
        <a:graphic>
          <a:graphicData uri="http://schemas.openxmlformats.org/drawingml/2006/table">
            <a:tbl>
              <a:tblPr firstRow="1" bandRow="1">
                <a:tableStyleId>{5C22544A-7EE6-4342-B048-85BDC9FD1C3A}</a:tableStyleId>
              </a:tblPr>
              <a:tblGrid>
                <a:gridCol w="3026165">
                  <a:extLst>
                    <a:ext uri="{9D8B030D-6E8A-4147-A177-3AD203B41FA5}">
                      <a16:colId xmlns:a16="http://schemas.microsoft.com/office/drawing/2014/main" val="2656727173"/>
                    </a:ext>
                  </a:extLst>
                </a:gridCol>
                <a:gridCol w="1079938">
                  <a:extLst>
                    <a:ext uri="{9D8B030D-6E8A-4147-A177-3AD203B41FA5}">
                      <a16:colId xmlns:a16="http://schemas.microsoft.com/office/drawing/2014/main" val="303869524"/>
                    </a:ext>
                  </a:extLst>
                </a:gridCol>
                <a:gridCol w="1292772">
                  <a:extLst>
                    <a:ext uri="{9D8B030D-6E8A-4147-A177-3AD203B41FA5}">
                      <a16:colId xmlns:a16="http://schemas.microsoft.com/office/drawing/2014/main" val="2092121943"/>
                    </a:ext>
                  </a:extLst>
                </a:gridCol>
                <a:gridCol w="977462">
                  <a:extLst>
                    <a:ext uri="{9D8B030D-6E8A-4147-A177-3AD203B41FA5}">
                      <a16:colId xmlns:a16="http://schemas.microsoft.com/office/drawing/2014/main" val="786859594"/>
                    </a:ext>
                  </a:extLst>
                </a:gridCol>
                <a:gridCol w="1013757">
                  <a:extLst>
                    <a:ext uri="{9D8B030D-6E8A-4147-A177-3AD203B41FA5}">
                      <a16:colId xmlns:a16="http://schemas.microsoft.com/office/drawing/2014/main" val="3028796099"/>
                    </a:ext>
                  </a:extLst>
                </a:gridCol>
                <a:gridCol w="941168">
                  <a:extLst>
                    <a:ext uri="{9D8B030D-6E8A-4147-A177-3AD203B41FA5}">
                      <a16:colId xmlns:a16="http://schemas.microsoft.com/office/drawing/2014/main" val="3000362995"/>
                    </a:ext>
                  </a:extLst>
                </a:gridCol>
              </a:tblGrid>
              <a:tr h="791277">
                <a:tc>
                  <a:txBody>
                    <a:bodyPr/>
                    <a:lstStyle/>
                    <a:p>
                      <a:pPr algn="ctr" fontAlgn="b"/>
                      <a:r>
                        <a:rPr lang="fr-FR" sz="1000" u="none" strike="noStrike" dirty="0">
                          <a:effectLst/>
                          <a:latin typeface="+mn-lt"/>
                        </a:rPr>
                        <a:t>Circonstances de l’exposition </a:t>
                      </a:r>
                    </a:p>
                    <a:p>
                      <a:pPr algn="ctr" fontAlgn="b"/>
                      <a:r>
                        <a:rPr lang="fr-FR" sz="1000" b="0" u="none" strike="noStrike" dirty="0">
                          <a:effectLst/>
                          <a:latin typeface="+mn-lt"/>
                        </a:rPr>
                        <a:t>(tâches effectuées au cours de la dernière semaine de travail)</a:t>
                      </a:r>
                    </a:p>
                  </a:txBody>
                  <a:tcPr marL="38582" marR="38582" marT="0" marB="0" anchor="ctr"/>
                </a:tc>
                <a:tc>
                  <a:txBody>
                    <a:bodyPr/>
                    <a:lstStyle/>
                    <a:p>
                      <a:pPr algn="ctr">
                        <a:lnSpc>
                          <a:spcPct val="107000"/>
                        </a:lnSpc>
                        <a:spcBef>
                          <a:spcPts val="600"/>
                        </a:spcBef>
                        <a:spcAft>
                          <a:spcPts val="800"/>
                        </a:spcAft>
                      </a:pPr>
                      <a:r>
                        <a:rPr lang="fr-FR" sz="1000" b="0" dirty="0">
                          <a:effectLst/>
                          <a:latin typeface="+mn-lt"/>
                        </a:rPr>
                        <a:t>Utilisation d’un système de pulvérisation d’eau ou de suppression d’eau</a:t>
                      </a:r>
                    </a:p>
                  </a:txBody>
                  <a:tcPr marL="38582" marR="38582" marT="0" marB="0" anchor="ctr"/>
                </a:tc>
                <a:tc>
                  <a:txBody>
                    <a:bodyPr/>
                    <a:lstStyle/>
                    <a:p>
                      <a:pPr algn="ctr">
                        <a:lnSpc>
                          <a:spcPct val="107000"/>
                        </a:lnSpc>
                        <a:spcBef>
                          <a:spcPts val="600"/>
                        </a:spcBef>
                        <a:spcAft>
                          <a:spcPts val="800"/>
                        </a:spcAft>
                      </a:pPr>
                      <a:r>
                        <a:rPr lang="fr-FR" sz="1000" b="0">
                          <a:effectLst/>
                          <a:latin typeface="+mn-lt"/>
                          <a:ea typeface="+mn-lt"/>
                          <a:cs typeface="Times New Roman"/>
                        </a:rPr>
                        <a:t>Ventilation par aspiration localisée, aspiration sur outil ou captage des poussières</a:t>
                      </a:r>
                    </a:p>
                  </a:txBody>
                  <a:tcPr marL="38582" marR="38582" marT="0" marB="0" anchor="ctr"/>
                </a:tc>
                <a:tc>
                  <a:txBody>
                    <a:bodyPr/>
                    <a:lstStyle/>
                    <a:p>
                      <a:pPr algn="ctr">
                        <a:lnSpc>
                          <a:spcPct val="107000"/>
                        </a:lnSpc>
                        <a:spcBef>
                          <a:spcPts val="600"/>
                        </a:spcBef>
                        <a:spcAft>
                          <a:spcPts val="800"/>
                        </a:spcAft>
                      </a:pPr>
                      <a:r>
                        <a:rPr lang="fr-FR" sz="1000" b="0">
                          <a:effectLst/>
                          <a:latin typeface="+mn-lt"/>
                        </a:rPr>
                        <a:t>Utilisation d’une cabine fermée </a:t>
                      </a:r>
                    </a:p>
                  </a:txBody>
                  <a:tcPr marL="38582" marR="38582" marT="0" marB="0" anchor="ctr"/>
                </a:tc>
                <a:tc>
                  <a:txBody>
                    <a:bodyPr/>
                    <a:lstStyle/>
                    <a:p>
                      <a:pPr algn="ctr">
                        <a:lnSpc>
                          <a:spcPct val="107000"/>
                        </a:lnSpc>
                        <a:spcBef>
                          <a:spcPts val="600"/>
                        </a:spcBef>
                        <a:spcAft>
                          <a:spcPts val="0"/>
                        </a:spcAft>
                      </a:pPr>
                      <a:r>
                        <a:rPr lang="fr-FR" sz="1000" b="0">
                          <a:effectLst/>
                          <a:latin typeface="+mn-lt"/>
                        </a:rPr>
                        <a:t>Appareil de protection </a:t>
                      </a:r>
                      <a:r>
                        <a:rPr lang="fr-FR" sz="1000" b="0" dirty="0">
                          <a:effectLst/>
                          <a:latin typeface="+mn-lt"/>
                        </a:rPr>
                        <a:t>respiratoire filtrant ou à arrivée d’air</a:t>
                      </a:r>
                    </a:p>
                  </a:txBody>
                  <a:tcPr marL="38582" marR="38582" marT="0" marB="0" anchor="ctr"/>
                </a:tc>
                <a:tc>
                  <a:txBody>
                    <a:bodyPr/>
                    <a:lstStyle/>
                    <a:p>
                      <a:pPr algn="ctr">
                        <a:lnSpc>
                          <a:spcPct val="107000"/>
                        </a:lnSpc>
                        <a:spcBef>
                          <a:spcPts val="600"/>
                        </a:spcBef>
                        <a:spcAft>
                          <a:spcPts val="800"/>
                        </a:spcAft>
                      </a:pPr>
                      <a:r>
                        <a:rPr lang="fr-FR" sz="1000" b="0">
                          <a:effectLst/>
                          <a:latin typeface="+mn-lt"/>
                        </a:rPr>
                        <a:t>Aucune des mesures de protection énumérées précédemment </a:t>
                      </a:r>
                    </a:p>
                  </a:txBody>
                  <a:tcPr marL="38582" marR="38582" marT="0" marB="0" anchor="ctr"/>
                </a:tc>
                <a:extLst>
                  <a:ext uri="{0D108BD9-81ED-4DB2-BD59-A6C34878D82A}">
                    <a16:rowId xmlns:a16="http://schemas.microsoft.com/office/drawing/2014/main" val="129423537"/>
                  </a:ext>
                </a:extLst>
              </a:tr>
              <a:tr h="311070">
                <a:tc>
                  <a:txBody>
                    <a:bodyPr/>
                    <a:lstStyle/>
                    <a:p>
                      <a:pPr marL="0" lvl="0" indent="0">
                        <a:lnSpc>
                          <a:spcPct val="107000"/>
                        </a:lnSpc>
                        <a:spcAft>
                          <a:spcPts val="800"/>
                        </a:spcAft>
                        <a:buFont typeface="Symbol" panose="05050102010706020507" pitchFamily="18" charset="2"/>
                        <a:buNone/>
                      </a:pPr>
                      <a:r>
                        <a:rPr lang="fr-FR" sz="1000" b="0">
                          <a:solidFill>
                            <a:schemeClr val="tx1"/>
                          </a:solidFill>
                          <a:effectLst/>
                          <a:latin typeface="+mn-lt"/>
                        </a:rPr>
                        <a:t>Présence de poussière de sable sur le site de travail</a:t>
                      </a:r>
                    </a:p>
                  </a:txBody>
                  <a:tcPr marL="38582" marR="38582" marT="0" marB="0" anchor="ctr"/>
                </a:tc>
                <a:tc>
                  <a:txBody>
                    <a:bodyPr/>
                    <a:lstStyle/>
                    <a:p>
                      <a:pPr algn="r">
                        <a:lnSpc>
                          <a:spcPct val="107000"/>
                        </a:lnSpc>
                        <a:spcAft>
                          <a:spcPts val="800"/>
                        </a:spcAft>
                      </a:pPr>
                      <a:r>
                        <a:rPr lang="fr-FR"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70,0 % </a:t>
                      </a:r>
                    </a:p>
                  </a:txBody>
                  <a:tcPr marL="0" marR="144000" marT="0" marB="0" anchor="ctr"/>
                </a:tc>
                <a:extLst>
                  <a:ext uri="{0D108BD9-81ED-4DB2-BD59-A6C34878D82A}">
                    <a16:rowId xmlns:a16="http://schemas.microsoft.com/office/drawing/2014/main" val="3663784701"/>
                  </a:ext>
                </a:extLst>
              </a:tr>
              <a:tr h="308356">
                <a:tc>
                  <a:txBody>
                    <a:bodyPr/>
                    <a:lstStyle/>
                    <a:p>
                      <a:pPr marL="0" lvl="0" indent="0">
                        <a:lnSpc>
                          <a:spcPct val="107000"/>
                        </a:lnSpc>
                        <a:spcAft>
                          <a:spcPts val="800"/>
                        </a:spcAft>
                        <a:buFont typeface="Symbol" panose="05050102010706020507" pitchFamily="18" charset="2"/>
                        <a:buNone/>
                      </a:pPr>
                      <a:r>
                        <a:rPr lang="fr-FR" sz="1000" b="0">
                          <a:solidFill>
                            <a:schemeClr val="tx1"/>
                          </a:solidFill>
                          <a:effectLst/>
                          <a:latin typeface="+mn-lt"/>
                        </a:rPr>
                        <a:t>Percer ou faire des trous dans les murs</a:t>
                      </a:r>
                    </a:p>
                  </a:txBody>
                  <a:tcPr marL="38582" marR="38582"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37,0 %</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63,0 %</a:t>
                      </a:r>
                    </a:p>
                  </a:txBody>
                  <a:tcPr marL="0" marR="144000" marT="0" marB="0" anchor="ctr"/>
                </a:tc>
                <a:extLst>
                  <a:ext uri="{0D108BD9-81ED-4DB2-BD59-A6C34878D82A}">
                    <a16:rowId xmlns:a16="http://schemas.microsoft.com/office/drawing/2014/main" val="1213572771"/>
                  </a:ext>
                </a:extLst>
              </a:tr>
              <a:tr h="556773">
                <a:tc>
                  <a:txBody>
                    <a:bodyPr/>
                    <a:lstStyle/>
                    <a:p>
                      <a:pPr marL="0" lvl="0" indent="0">
                        <a:lnSpc>
                          <a:spcPct val="107000"/>
                        </a:lnSpc>
                        <a:spcAft>
                          <a:spcPts val="800"/>
                        </a:spcAft>
                        <a:buFont typeface="Symbol" panose="05050102010706020507" pitchFamily="18" charset="2"/>
                        <a:buNone/>
                      </a:pPr>
                      <a:r>
                        <a:rPr lang="fr-FR" sz="1000" b="0" dirty="0">
                          <a:solidFill>
                            <a:schemeClr val="tx1"/>
                          </a:solidFill>
                          <a:effectLst/>
                          <a:latin typeface="+mn-lt"/>
                        </a:rPr>
                        <a:t>Travailler avec du béton, de la pierre, de la pierre artificielle, de l’ardoise, des carreaux de céramique ou des briques:</a:t>
                      </a:r>
                    </a:p>
                  </a:txBody>
                  <a:tcPr marL="38582" marR="38582" marT="0" marB="0" anchor="ctr"/>
                </a:tc>
                <a:tc>
                  <a:txBody>
                    <a:bodyPr/>
                    <a:lstStyle/>
                    <a:p>
                      <a:pPr algn="r">
                        <a:lnSpc>
                          <a:spcPct val="107000"/>
                        </a:lnSpc>
                        <a:spcAft>
                          <a:spcPts val="800"/>
                        </a:spcAft>
                      </a:pPr>
                      <a:r>
                        <a:rPr lang="fr-FR" sz="1000" b="0" dirty="0">
                          <a:solidFill>
                            <a:schemeClr val="tx1"/>
                          </a:solidFill>
                          <a:effectLst/>
                          <a:latin typeface="+mn-lt"/>
                        </a:rPr>
                        <a:t>30,0 %</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35,4 %</a:t>
                      </a:r>
                    </a:p>
                  </a:txBody>
                  <a:tcPr marL="0" marR="144000" marT="0" marB="0" anchor="ctr"/>
                </a:tc>
                <a:tc>
                  <a:txBody>
                    <a:bodyPr/>
                    <a:lstStyle/>
                    <a:p>
                      <a:pPr algn="r">
                        <a:lnSpc>
                          <a:spcPct val="107000"/>
                        </a:lnSpc>
                        <a:spcAft>
                          <a:spcPts val="800"/>
                        </a:spcAft>
                      </a:pPr>
                      <a:r>
                        <a:rPr lang="fr-FR" sz="1000" b="0" dirty="0">
                          <a:solidFill>
                            <a:schemeClr val="tx1"/>
                          </a:solidFill>
                          <a:effectLst/>
                          <a:latin typeface="+mn-lt"/>
                        </a:rPr>
                        <a:t>43,5 %</a:t>
                      </a:r>
                    </a:p>
                  </a:txBody>
                  <a:tcPr marL="0" marR="144000" marT="0" marB="0" anchor="ctr"/>
                </a:tc>
                <a:extLst>
                  <a:ext uri="{0D108BD9-81ED-4DB2-BD59-A6C34878D82A}">
                    <a16:rowId xmlns:a16="http://schemas.microsoft.com/office/drawing/2014/main" val="184421546"/>
                  </a:ext>
                </a:extLst>
              </a:tr>
              <a:tr h="311491">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fr-FR" sz="1000" b="0" i="1">
                          <a:solidFill>
                            <a:schemeClr val="tx1"/>
                          </a:solidFill>
                          <a:effectLst/>
                          <a:latin typeface="+mn-lt"/>
                          <a:ea typeface="+mn-lt"/>
                          <a:cs typeface="+mn-cs"/>
                        </a:rPr>
                        <a:t>Travailler avec des carreaux de céramique</a:t>
                      </a:r>
                    </a:p>
                  </a:txBody>
                  <a:tcPr marL="252000" marR="72000" marT="0" marB="0" anchor="ctr"/>
                </a:tc>
                <a:tc>
                  <a:txBody>
                    <a:bodyPr/>
                    <a:lstStyle/>
                    <a:p>
                      <a:pPr algn="r">
                        <a:lnSpc>
                          <a:spcPct val="107000"/>
                        </a:lnSpc>
                        <a:spcAft>
                          <a:spcPts val="800"/>
                        </a:spcAft>
                      </a:pPr>
                      <a:r>
                        <a:rPr lang="fr-FR" sz="1000" b="0" i="1">
                          <a:solidFill>
                            <a:schemeClr val="tx1"/>
                          </a:solidFill>
                          <a:effectLst/>
                          <a:latin typeface="+mn-lt"/>
                        </a:rPr>
                        <a:t>35,8 %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46,7 %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33,9 %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36,1 %</a:t>
                      </a:r>
                    </a:p>
                  </a:txBody>
                  <a:tcPr marL="0" marR="144000" marT="0" marB="0" anchor="ctr"/>
                </a:tc>
                <a:extLst>
                  <a:ext uri="{0D108BD9-81ED-4DB2-BD59-A6C34878D82A}">
                    <a16:rowId xmlns:a16="http://schemas.microsoft.com/office/drawing/2014/main" val="3608354500"/>
                  </a:ext>
                </a:extLst>
              </a:tr>
              <a:tr h="316469">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fr-FR" sz="1000" b="0" i="1">
                          <a:solidFill>
                            <a:schemeClr val="tx1"/>
                          </a:solidFill>
                          <a:effectLst/>
                          <a:latin typeface="+mn-lt"/>
                          <a:ea typeface="+mn-lt"/>
                          <a:cs typeface="+mn-cs"/>
                        </a:rPr>
                        <a:t>Travailler avec de la pierre artificielle</a:t>
                      </a:r>
                    </a:p>
                  </a:txBody>
                  <a:tcPr marL="252000" marR="72000" marT="0" marB="0" anchor="ctr"/>
                </a:tc>
                <a:tc>
                  <a:txBody>
                    <a:bodyPr/>
                    <a:lstStyle/>
                    <a:p>
                      <a:pPr algn="r">
                        <a:lnSpc>
                          <a:spcPct val="107000"/>
                        </a:lnSpc>
                        <a:spcAft>
                          <a:spcPts val="800"/>
                        </a:spcAft>
                      </a:pPr>
                      <a:r>
                        <a:rPr lang="fr-FR" sz="1000" b="0" i="1">
                          <a:solidFill>
                            <a:schemeClr val="tx1"/>
                          </a:solidFill>
                          <a:effectLst/>
                          <a:latin typeface="+mn-lt"/>
                        </a:rPr>
                        <a:t>24,1 %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35,4 %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i="1" dirty="0">
                          <a:solidFill>
                            <a:schemeClr val="tx1"/>
                          </a:solidFill>
                          <a:effectLst/>
                          <a:latin typeface="+mn-lt"/>
                        </a:rPr>
                        <a:t>44,3 %</a:t>
                      </a:r>
                    </a:p>
                  </a:txBody>
                  <a:tcPr marL="0" marR="144000" marT="0" marB="0" anchor="ctr"/>
                </a:tc>
                <a:tc>
                  <a:txBody>
                    <a:bodyPr/>
                    <a:lstStyle/>
                    <a:p>
                      <a:pPr algn="r">
                        <a:lnSpc>
                          <a:spcPct val="107000"/>
                        </a:lnSpc>
                        <a:spcAft>
                          <a:spcPts val="800"/>
                        </a:spcAft>
                      </a:pPr>
                      <a:r>
                        <a:rPr lang="fr-FR" sz="1000" b="0" i="1">
                          <a:solidFill>
                            <a:schemeClr val="tx1"/>
                          </a:solidFill>
                          <a:effectLst/>
                          <a:latin typeface="+mn-lt"/>
                        </a:rPr>
                        <a:t>48,3 %</a:t>
                      </a:r>
                    </a:p>
                  </a:txBody>
                  <a:tcPr marL="0" marR="144000" marT="0" marB="0" anchor="ctr"/>
                </a:tc>
                <a:extLst>
                  <a:ext uri="{0D108BD9-81ED-4DB2-BD59-A6C34878D82A}">
                    <a16:rowId xmlns:a16="http://schemas.microsoft.com/office/drawing/2014/main" val="2779809536"/>
                  </a:ext>
                </a:extLst>
              </a:tr>
              <a:tr h="388350">
                <a:tc>
                  <a:txBody>
                    <a:bodyPr/>
                    <a:lstStyle/>
                    <a:p>
                      <a:pPr marL="0" lvl="0" indent="0">
                        <a:lnSpc>
                          <a:spcPct val="107000"/>
                        </a:lnSpc>
                        <a:spcAft>
                          <a:spcPts val="800"/>
                        </a:spcAft>
                        <a:buFont typeface="Symbol" panose="05050102010706020507" pitchFamily="18" charset="2"/>
                        <a:buNone/>
                      </a:pPr>
                      <a:r>
                        <a:rPr lang="fr-FR" sz="1000" b="0">
                          <a:solidFill>
                            <a:schemeClr val="tx1"/>
                          </a:solidFill>
                          <a:effectLst/>
                          <a:latin typeface="+mn-lt"/>
                        </a:rPr>
                        <a:t>Labourage, hersage ou autre perturbation des sols</a:t>
                      </a:r>
                    </a:p>
                  </a:txBody>
                  <a:tcPr marL="38582" marR="38582"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45,7 %</a:t>
                      </a:r>
                    </a:p>
                  </a:txBody>
                  <a:tcPr marL="0" marR="144000" marT="0" marB="0" anchor="ctr"/>
                </a:tc>
                <a:tc>
                  <a:txBody>
                    <a:bodyPr/>
                    <a:lstStyle/>
                    <a:p>
                      <a:pPr algn="r">
                        <a:lnSpc>
                          <a:spcPct val="107000"/>
                        </a:lnSpc>
                        <a:spcAft>
                          <a:spcPts val="800"/>
                        </a:spcAft>
                      </a:pPr>
                      <a:r>
                        <a:rPr lang="fr-FR" sz="1000" b="0">
                          <a:solidFill>
                            <a:schemeClr val="tx1"/>
                          </a:solidFill>
                          <a:effectLst/>
                          <a:latin typeface="+mn-lt"/>
                        </a:rPr>
                        <a:t>Non demandé</a:t>
                      </a:r>
                    </a:p>
                  </a:txBody>
                  <a:tcPr marL="0" marR="144000" marT="0" marB="0" anchor="ctr"/>
                </a:tc>
                <a:tc>
                  <a:txBody>
                    <a:bodyPr/>
                    <a:lstStyle/>
                    <a:p>
                      <a:pPr algn="r">
                        <a:lnSpc>
                          <a:spcPct val="107000"/>
                        </a:lnSpc>
                        <a:spcAft>
                          <a:spcPts val="800"/>
                        </a:spcAft>
                      </a:pPr>
                      <a:r>
                        <a:rPr lang="fr-FR" sz="1000" b="0" dirty="0">
                          <a:solidFill>
                            <a:schemeClr val="tx1"/>
                          </a:solidFill>
                          <a:effectLst/>
                          <a:latin typeface="+mn-lt"/>
                        </a:rPr>
                        <a:t>54,3 %</a:t>
                      </a:r>
                    </a:p>
                  </a:txBody>
                  <a:tcPr marL="0" marR="144000" marT="0" marB="0" anchor="ctr"/>
                </a:tc>
                <a:extLst>
                  <a:ext uri="{0D108BD9-81ED-4DB2-BD59-A6C34878D82A}">
                    <a16:rowId xmlns:a16="http://schemas.microsoft.com/office/drawing/2014/main" val="1137669410"/>
                  </a:ext>
                </a:extLst>
              </a:tr>
            </a:tbl>
          </a:graphicData>
        </a:graphic>
      </p:graphicFrame>
      <p:sp>
        <p:nvSpPr>
          <p:cNvPr id="6" name="TextBox 5">
            <a:extLst>
              <a:ext uri="{FF2B5EF4-FFF2-40B4-BE49-F238E27FC236}">
                <a16:creationId xmlns:a16="http://schemas.microsoft.com/office/drawing/2014/main" id="{FDCC028F-98DE-5B44-C68B-FEA8C24131F6}"/>
              </a:ext>
              <a:ext uri="{C183D7F6-B498-43B3-948B-1728B52AA6E4}">
                <adec:decorative xmlns:adec="http://schemas.microsoft.com/office/drawing/2017/decorative" val="0"/>
              </a:ext>
            </a:extLst>
          </p:cNvPr>
          <p:cNvSpPr txBox="1"/>
          <p:nvPr/>
        </p:nvSpPr>
        <p:spPr>
          <a:xfrm>
            <a:off x="1261241" y="4387951"/>
            <a:ext cx="7275787" cy="723275"/>
          </a:xfrm>
          <a:prstGeom prst="rect">
            <a:avLst/>
          </a:prstGeom>
          <a:noFill/>
        </p:spPr>
        <p:txBody>
          <a:bodyPr wrap="square" rtlCol="0">
            <a:spAutoFit/>
          </a:bodyPr>
          <a:lstStyle/>
          <a:p>
            <a:pPr marL="0" marR="0" lvl="0" indent="0" defTabSz="914400" rtl="0" eaLnBrk="1" fontAlgn="auto" latinLnBrk="0" hangingPunct="1">
              <a:lnSpc>
                <a:spcPct val="100000"/>
              </a:lnSpc>
              <a:spcBef>
                <a:spcPts val="600"/>
              </a:spcBef>
              <a:spcAft>
                <a:spcPts val="0"/>
              </a:spcAft>
              <a:buClrTx/>
              <a:buSzTx/>
              <a:buFontTx/>
              <a:buNone/>
              <a:tabLst/>
              <a:defRPr/>
            </a:pPr>
            <a:r>
              <a:rPr lang="fr-FR" sz="900" dirty="0">
                <a:effectLst/>
                <a:latin typeface="Arial" panose="020B0604020202020204" pitchFamily="34" charset="0"/>
                <a:ea typeface="Arial"/>
                <a:cs typeface="Times New Roman" panose="02020603050405020304" pitchFamily="18" charset="0"/>
              </a:rPr>
              <a:t>Source: WES 2023, EU-OSHA; population de référence: travailleurs exposés à la SCA en Allemagne, en Espagne, en Finlande, en France, en Hongrie et en Irlande et travaillant dans une ou plusieurs des circonstances énumérées.</a:t>
            </a:r>
          </a:p>
          <a:p>
            <a:pPr marL="0" marR="0" lvl="0" indent="0" defTabSz="914400" rtl="0" eaLnBrk="1" fontAlgn="auto" latinLnBrk="0" hangingPunct="1">
              <a:lnSpc>
                <a:spcPct val="100000"/>
              </a:lnSpc>
              <a:spcBef>
                <a:spcPts val="600"/>
              </a:spcBef>
              <a:spcAft>
                <a:spcPts val="0"/>
              </a:spcAft>
              <a:buClrTx/>
              <a:buSzTx/>
              <a:buFontTx/>
              <a:buNone/>
              <a:tabLst/>
              <a:defRPr/>
            </a:pPr>
            <a:r>
              <a:rPr lang="fr-FR" sz="900" dirty="0">
                <a:effectLst/>
                <a:latin typeface="Arial" panose="020B0604020202020204" pitchFamily="34" charset="0"/>
                <a:ea typeface="Arial"/>
                <a:cs typeface="Times New Roman" panose="02020603050405020304" pitchFamily="18" charset="0"/>
              </a:rPr>
              <a:t>Remarque: 40,2 % des travailleurs exposés à la SCA et travaillant avec de la poussière de </a:t>
            </a:r>
            <a:r>
              <a:rPr lang="fr-FR" sz="900">
                <a:effectLst/>
                <a:latin typeface="Arial" panose="020B0604020202020204" pitchFamily="34" charset="0"/>
                <a:ea typeface="Arial"/>
                <a:cs typeface="Times New Roman" panose="02020603050405020304" pitchFamily="18" charset="0"/>
              </a:rPr>
              <a:t>sable </a:t>
            </a:r>
            <a:br>
              <a:rPr lang="fr-FR" sz="900">
                <a:effectLst/>
                <a:latin typeface="Arial" panose="020B0604020202020204" pitchFamily="34" charset="0"/>
                <a:ea typeface="Arial"/>
                <a:cs typeface="Times New Roman" panose="02020603050405020304" pitchFamily="18" charset="0"/>
              </a:rPr>
            </a:br>
            <a:r>
              <a:rPr lang="fr-FR" sz="900">
                <a:effectLst/>
                <a:latin typeface="Arial" panose="020B0604020202020204" pitchFamily="34" charset="0"/>
                <a:ea typeface="Arial"/>
                <a:cs typeface="Times New Roman" panose="02020603050405020304" pitchFamily="18" charset="0"/>
              </a:rPr>
              <a:t>sur </a:t>
            </a:r>
            <a:r>
              <a:rPr lang="fr-FR" sz="900" dirty="0">
                <a:effectLst/>
                <a:latin typeface="Arial" panose="020B0604020202020204" pitchFamily="34" charset="0"/>
                <a:ea typeface="Arial"/>
                <a:cs typeface="Times New Roman" panose="02020603050405020304" pitchFamily="18" charset="0"/>
              </a:rPr>
              <a:t>leur site de travail recourent également à des mesures de nettoyage (aspiration ou nettoyage à l’eau).</a:t>
            </a:r>
          </a:p>
        </p:txBody>
      </p:sp>
    </p:spTree>
    <p:extLst>
      <p:ext uri="{BB962C8B-B14F-4D97-AF65-F5344CB8AC3E}">
        <p14:creationId xmlns:p14="http://schemas.microsoft.com/office/powerpoint/2010/main" val="185643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7795641" cy="461665"/>
          </a:xfrm>
        </p:spPr>
        <p:txBody>
          <a:bodyPr>
            <a:normAutofit fontScale="90000"/>
          </a:bodyPr>
          <a:lstStyle/>
          <a:p>
            <a:r>
              <a:rPr lang="fr-FR" sz="2400" dirty="0"/>
              <a:t>Comment l’enquête peut-elle apporter une contribution?</a:t>
            </a:r>
          </a:p>
        </p:txBody>
      </p:sp>
      <p:sp>
        <p:nvSpPr>
          <p:cNvPr id="3" name="Content Placeholder 2"/>
          <p:cNvSpPr>
            <a:spLocks noGrp="1"/>
          </p:cNvSpPr>
          <p:nvPr>
            <p:ph sz="half" idx="1"/>
          </p:nvPr>
        </p:nvSpPr>
        <p:spPr>
          <a:xfrm>
            <a:off x="449999" y="838800"/>
            <a:ext cx="8347159" cy="3780522"/>
          </a:xfrm>
        </p:spPr>
        <p:txBody>
          <a:bodyPr>
            <a:noAutofit/>
          </a:bodyPr>
          <a:lstStyle/>
          <a:p>
            <a:pPr marL="0" indent="0">
              <a:spcBef>
                <a:spcPts val="600"/>
              </a:spcBef>
              <a:spcAft>
                <a:spcPts val="600"/>
              </a:spcAft>
              <a:buNone/>
            </a:pPr>
            <a:r>
              <a:rPr lang="fr-FR" sz="1500" dirty="0">
                <a:solidFill>
                  <a:schemeClr val="tx2"/>
                </a:solidFill>
              </a:rPr>
              <a:t>Sensibilisation</a:t>
            </a:r>
            <a:r>
              <a:rPr lang="fr-FR" sz="1500" b="0" dirty="0">
                <a:solidFill>
                  <a:schemeClr val="tx2"/>
                </a:solidFill>
              </a:rPr>
              <a:t> à l’exposition aux risques de cancer sur le lieu de travail.</a:t>
            </a:r>
          </a:p>
          <a:p>
            <a:pPr marL="0" indent="0">
              <a:spcBef>
                <a:spcPts val="600"/>
              </a:spcBef>
              <a:spcAft>
                <a:spcPts val="600"/>
              </a:spcAft>
              <a:buNone/>
            </a:pPr>
            <a:r>
              <a:rPr lang="fr-FR" sz="1500" dirty="0">
                <a:solidFill>
                  <a:schemeClr val="tx2"/>
                </a:solidFill>
              </a:rPr>
              <a:t>Amélioration de la conception et du ciblage des mesures de prévention.</a:t>
            </a:r>
          </a:p>
          <a:p>
            <a:pPr marL="0" indent="0">
              <a:spcBef>
                <a:spcPts val="600"/>
              </a:spcBef>
              <a:spcAft>
                <a:spcPts val="600"/>
              </a:spcAft>
              <a:buNone/>
            </a:pPr>
            <a:r>
              <a:rPr lang="fr-FR" sz="1500" b="0" dirty="0">
                <a:solidFill>
                  <a:schemeClr val="tx2"/>
                </a:solidFill>
              </a:rPr>
              <a:t>Contribution à la </a:t>
            </a:r>
            <a:r>
              <a:rPr lang="fr-FR" sz="1500" dirty="0">
                <a:solidFill>
                  <a:schemeClr val="tx2"/>
                </a:solidFill>
              </a:rPr>
              <a:t>base factuelle à l’appui des politiques</a:t>
            </a:r>
            <a:r>
              <a:rPr lang="fr-FR" sz="1500" b="0" dirty="0">
                <a:solidFill>
                  <a:schemeClr val="tx2"/>
                </a:solidFill>
              </a:rPr>
              <a:t>, y compris l’évaluation:</a:t>
            </a:r>
          </a:p>
          <a:p>
            <a:pPr marL="420750" lvl="1" indent="-285750">
              <a:spcAft>
                <a:spcPts val="450"/>
              </a:spcAft>
              <a:buFont typeface="Wingdings" panose="05000000000000000000" pitchFamily="2" charset="2"/>
              <a:buChar char="§"/>
            </a:pPr>
            <a:r>
              <a:rPr lang="fr-FR" sz="1500" dirty="0"/>
              <a:t>Contribution aux actions en matière de sécurité et de santé au travail – </a:t>
            </a:r>
            <a:r>
              <a:rPr lang="fr-FR" sz="1500" dirty="0">
                <a:hlinkClick r:id="rId3" tooltip="https://commission.europa.eu/strategy-and-policy/priorities-2019-2024/promoting-our-european-way-life/european-health-union/cancer-plan-europe_en"/>
              </a:rPr>
              <a:t>Plan </a:t>
            </a:r>
            <a:r>
              <a:rPr lang="fr-FR" sz="1500">
                <a:hlinkClick r:id="rId3" tooltip="https://commission.europa.eu/strategy-and-policy/priorities-2019-2024/promoting-our-european-way-life/european-health-union/cancer-plan-europe_en"/>
              </a:rPr>
              <a:t>européen </a:t>
            </a:r>
            <a:br>
              <a:rPr lang="fr-FR" sz="1500">
                <a:hlinkClick r:id="rId3" tooltip="https://commission.europa.eu/strategy-and-policy/priorities-2019-2024/promoting-our-european-way-life/european-health-union/cancer-plan-europe_en"/>
              </a:rPr>
            </a:br>
            <a:r>
              <a:rPr lang="fr-FR" sz="1500">
                <a:hlinkClick r:id="rId3" tooltip="https://commission.europa.eu/strategy-and-policy/priorities-2019-2024/promoting-our-european-way-life/european-health-union/cancer-plan-europe_en"/>
              </a:rPr>
              <a:t>pour </a:t>
            </a:r>
            <a:r>
              <a:rPr lang="fr-FR" sz="1500" dirty="0">
                <a:hlinkClick r:id="rId3" tooltip="https://commission.europa.eu/strategy-and-policy/priorities-2019-2024/promoting-our-european-way-life/european-health-union/cancer-plan-europe_en"/>
              </a:rPr>
              <a:t>vaincre le cancer</a:t>
            </a:r>
            <a:r>
              <a:rPr lang="fr-FR" sz="1500" dirty="0"/>
              <a:t>.</a:t>
            </a:r>
          </a:p>
          <a:p>
            <a:pPr marL="420750" lvl="1" indent="-285750">
              <a:spcAft>
                <a:spcPts val="450"/>
              </a:spcAft>
              <a:buFont typeface="Wingdings" panose="05000000000000000000" pitchFamily="2" charset="2"/>
              <a:buChar char="§"/>
            </a:pPr>
            <a:r>
              <a:rPr lang="fr-FR" sz="1500" dirty="0"/>
              <a:t>Soutien à l’un des objectifs clés – </a:t>
            </a:r>
            <a:r>
              <a:rPr lang="fr-FR" sz="1500" dirty="0">
                <a:hlinkClick r:id="rId4" tooltip="https://osha.europa.eu/en/safety-and-health-legislation/eu-strategic-framework-health-and-safety-work-2021-2027"/>
              </a:rPr>
              <a:t>le cadre stratégique de l’UE en matière de santé et de sécurité au travail pour la période 2021-2027</a:t>
            </a:r>
            <a:r>
              <a:rPr lang="fr-FR" sz="1500" dirty="0"/>
              <a:t> (améliorer la prévention des maladies professionnelles, </a:t>
            </a:r>
            <a:br>
              <a:rPr lang="fr-FR" sz="1500" dirty="0"/>
            </a:br>
            <a:r>
              <a:rPr lang="fr-FR" sz="1500" dirty="0"/>
              <a:t>en particulier le cancer).</a:t>
            </a:r>
          </a:p>
          <a:p>
            <a:pPr marL="420750" lvl="1" indent="-285750">
              <a:spcAft>
                <a:spcPts val="450"/>
              </a:spcAft>
              <a:buFont typeface="Wingdings" panose="05000000000000000000" pitchFamily="2" charset="2"/>
              <a:buChar char="§"/>
            </a:pPr>
            <a:r>
              <a:rPr lang="fr-FR" sz="1500" dirty="0"/>
              <a:t>Fourniture d’informations afin d’actualiser la législation de l’UE visant à améliorer la protection contre les substances dangereuses et à lutter contre les cancers d’origine professionnelle.</a:t>
            </a:r>
          </a:p>
          <a:p>
            <a:pPr marL="0" indent="0">
              <a:spcAft>
                <a:spcPts val="450"/>
              </a:spcAft>
              <a:buNone/>
            </a:pPr>
            <a:r>
              <a:rPr lang="fr-FR" sz="1500" b="0" dirty="0"/>
              <a:t>Participation aux activités autour de la </a:t>
            </a:r>
            <a:r>
              <a:rPr lang="fr-FR" sz="1500" dirty="0">
                <a:hlinkClick r:id="rId5" tooltip="https://osha.europa.eu/en/themes/dangerous-substances/roadmap-to-carcinogens">
                  <a:extLst>
                    <a:ext uri="{A12FA001-AC4F-418D-AE19-62706E023703}">
                      <ahyp:hlinkClr xmlns:ahyp="http://schemas.microsoft.com/office/drawing/2018/hyperlinkcolor" val="tx"/>
                    </a:ext>
                  </a:extLst>
                </a:hlinkClick>
              </a:rPr>
              <a:t>feuille de route relative aux substances cancérigènes</a:t>
            </a:r>
            <a:r>
              <a:rPr lang="fr-FR" sz="1500" dirty="0"/>
              <a:t>.</a:t>
            </a:r>
          </a:p>
        </p:txBody>
      </p:sp>
    </p:spTree>
    <p:extLst>
      <p:ext uri="{BB962C8B-B14F-4D97-AF65-F5344CB8AC3E}">
        <p14:creationId xmlns:p14="http://schemas.microsoft.com/office/powerpoint/2010/main" val="197261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7559873" cy="461665"/>
          </a:xfrm>
        </p:spPr>
        <p:txBody>
          <a:bodyPr>
            <a:spAutoFit/>
          </a:bodyPr>
          <a:lstStyle/>
          <a:p>
            <a:r>
              <a:rPr lang="fr-FR" sz="2400"/>
              <a:t>Crédits</a:t>
            </a:r>
          </a:p>
        </p:txBody>
      </p:sp>
      <p:sp>
        <p:nvSpPr>
          <p:cNvPr id="3" name="Content Placeholder 2">
            <a:extLst>
              <a:ext uri="{FF2B5EF4-FFF2-40B4-BE49-F238E27FC236}">
                <a16:creationId xmlns:a16="http://schemas.microsoft.com/office/drawing/2014/main" id="{DD49D83A-7DED-B1B5-3F11-7F2FBC9D75D7}"/>
              </a:ext>
            </a:extLst>
          </p:cNvPr>
          <p:cNvSpPr>
            <a:spLocks noGrp="1"/>
          </p:cNvSpPr>
          <p:nvPr>
            <p:ph sz="half" idx="1"/>
          </p:nvPr>
        </p:nvSpPr>
        <p:spPr>
          <a:xfrm>
            <a:off x="450000" y="837000"/>
            <a:ext cx="7425374" cy="3495829"/>
          </a:xfrm>
        </p:spPr>
        <p:txBody>
          <a:bodyPr>
            <a:spAutoFit/>
          </a:bodyPr>
          <a:lstStyle/>
          <a:p>
            <a:pPr marL="0" indent="0">
              <a:buClr>
                <a:srgbClr val="003399"/>
              </a:buClr>
              <a:buNone/>
              <a:defRPr/>
            </a:pPr>
            <a:r>
              <a:rPr kumimoji="0" lang="fr-FR" sz="1600" b="0" i="0" u="none" strike="noStrike" cap="none" normalizeH="0" baseline="0">
                <a:ln>
                  <a:noFill/>
                </a:ln>
                <a:solidFill>
                  <a:srgbClr val="003399"/>
                </a:solidFill>
                <a:effectLst/>
                <a:uLnTx/>
                <a:uFillTx/>
                <a:latin typeface="Arial"/>
                <a:ea typeface="Arial"/>
                <a:cs typeface="+mn-cs"/>
              </a:rPr>
              <a:t>Auteurs: Marine Cavet, Xabier Irastorza, Elke Schneider, Nadia Vilahur, avec le soutien de Nacho Díez et Pablo Vidal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600" b="0" i="0" u="none" strike="noStrike" cap="none" normalizeH="0" baseline="0">
                <a:ln>
                  <a:noFill/>
                </a:ln>
                <a:solidFill>
                  <a:srgbClr val="003399"/>
                </a:solidFill>
                <a:effectLst/>
                <a:uLnTx/>
                <a:uFillTx/>
                <a:latin typeface="Arial"/>
                <a:ea typeface="Arial"/>
                <a:cs typeface="+mn-cs"/>
              </a:rPr>
              <a:t>Coordination de l’enquête: Marine Cavet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GB" sz="1600" b="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600" b="0" i="0" u="none" strike="noStrike" cap="none" normalizeH="0" baseline="0">
                <a:ln>
                  <a:noFill/>
                </a:ln>
                <a:solidFill>
                  <a:srgbClr val="003399"/>
                </a:solidFill>
                <a:effectLst/>
                <a:uLnTx/>
                <a:uFillTx/>
                <a:latin typeface="Arial"/>
                <a:ea typeface="Arial"/>
                <a:cs typeface="+mn-cs"/>
              </a:rPr>
              <a:t>© Agence européenne pour la sécurité et la santé au travail,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600" b="0" i="0" u="none" strike="noStrike" cap="none" normalizeH="0" baseline="0">
                <a:ln>
                  <a:noFill/>
                </a:ln>
                <a:solidFill>
                  <a:srgbClr val="003399"/>
                </a:solidFill>
                <a:effectLst/>
                <a:uLnTx/>
                <a:uFillTx/>
                <a:latin typeface="Arial"/>
                <a:ea typeface="Arial"/>
                <a:cs typeface="+mn-cs"/>
              </a:rPr>
              <a:t>Reproduction autorisée, moyennant mention de la source.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600" b="0" i="0" u="none" strike="noStrike" cap="none" normalizeH="0" baseline="0">
                <a:ln>
                  <a:noFill/>
                </a:ln>
                <a:solidFill>
                  <a:srgbClr val="003399"/>
                </a:solidFill>
                <a:effectLst/>
                <a:uLnTx/>
                <a:uFillTx/>
                <a:latin typeface="Arial"/>
                <a:ea typeface="Arial"/>
                <a:cs typeface="+mn-cs"/>
              </a:rPr>
              <a:t>Toute utilisation ou reproduction d’une photographie dont les droits d’auteur appartiennent à un autre titulaire que l’EU-OSHA doit faire l’objet d’une demande d’autorisation directement adressée au titulaire des droits d’auteur.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600" b="0" i="0" u="none" strike="noStrike" cap="none" normalizeH="0" baseline="0">
                <a:ln>
                  <a:noFill/>
                </a:ln>
                <a:solidFill>
                  <a:srgbClr val="003399"/>
                </a:solidFill>
                <a:effectLst/>
                <a:uLnTx/>
                <a:uFillTx/>
                <a:latin typeface="Arial"/>
                <a:ea typeface="Arial"/>
                <a:cs typeface="+mn-cs"/>
              </a:rPr>
              <a:t>Ni l’Agence européenne pour la sécurité et la santé au travail, ni aucune autre personne agissant pour le compte de celle-ci n’est responsable de l’utilisation qui pourrait être faite des informations suivantes.</a:t>
            </a:r>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p:cNvSpPr>
          <p:nvPr/>
        </p:nvSpPr>
        <p:spPr>
          <a:xfrm>
            <a:off x="450001" y="87768"/>
            <a:ext cx="797210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1" i="0" u="none" strike="noStrike" cap="none" normalizeH="0" baseline="0" noProof="0" dirty="0">
                <a:ln>
                  <a:noFill/>
                </a:ln>
                <a:solidFill>
                  <a:schemeClr val="tx2"/>
                </a:solidFill>
                <a:effectLst/>
                <a:uLnTx/>
                <a:uFillTx/>
                <a:latin typeface="+mj-lt"/>
                <a:ea typeface="+mj-lt"/>
                <a:cs typeface="Trebuchet MS"/>
              </a:rPr>
              <a:t>Évaluation de l’exposition – comment cela fonctionne</a:t>
            </a:r>
          </a:p>
        </p:txBody>
      </p:sp>
      <p:sp>
        <p:nvSpPr>
          <p:cNvPr id="2" name="TextBox 1">
            <a:extLst>
              <a:ext uri="{FF2B5EF4-FFF2-40B4-BE49-F238E27FC236}">
                <a16:creationId xmlns:a16="http://schemas.microsoft.com/office/drawing/2014/main" id="{6AD00E97-3134-A6A4-CD81-6D715E54B5E1}"/>
              </a:ext>
            </a:extLst>
          </p:cNvPr>
          <p:cNvSpPr txBox="1"/>
          <p:nvPr/>
        </p:nvSpPr>
        <p:spPr>
          <a:xfrm>
            <a:off x="1369488" y="913837"/>
            <a:ext cx="1573913" cy="367200"/>
          </a:xfrm>
          <a:prstGeom prst="rect">
            <a:avLst/>
          </a:prstGeom>
          <a:noFill/>
        </p:spPr>
        <p:txBody>
          <a:bodyPr wrap="square" rtlCol="0">
            <a:spAutoFit/>
          </a:bodyPr>
          <a:lstStyle/>
          <a:p>
            <a:pPr algn="r"/>
            <a:r>
              <a:rPr lang="fr-FR" b="1">
                <a:solidFill>
                  <a:srgbClr val="00696C"/>
                </a:solidFill>
              </a:rPr>
              <a:t>Travailleur</a:t>
            </a:r>
          </a:p>
        </p:txBody>
      </p:sp>
      <p:sp>
        <p:nvSpPr>
          <p:cNvPr id="9" name="Freeform 8">
            <a:extLst>
              <a:ext uri="{C183D7F6-B498-43B3-948B-1728B52AA6E4}">
                <adec:decorative xmlns:adec="http://schemas.microsoft.com/office/drawing/2017/decorative" val="1"/>
              </a:ext>
            </a:extLst>
          </p:cNvPr>
          <p:cNvSpPr/>
          <p:nvPr/>
        </p:nvSpPr>
        <p:spPr>
          <a:xfrm rot="16200000">
            <a:off x="1132838" y="971937"/>
            <a:ext cx="1506894" cy="2114231"/>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7" tIns="72010" rIns="93347" bIns="1407109"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0" name="Freeform 9"/>
          <p:cNvSpPr/>
          <p:nvPr/>
        </p:nvSpPr>
        <p:spPr>
          <a:xfrm>
            <a:off x="1178681" y="1394849"/>
            <a:ext cx="1575101" cy="1239570"/>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fr-FR" sz="1700" dirty="0"/>
              <a:t>Demander quelles sont les tâches effectuées par le travailleur </a:t>
            </a:r>
          </a:p>
        </p:txBody>
      </p:sp>
      <p:sp>
        <p:nvSpPr>
          <p:cNvPr id="12" name="Flowchart: Extract 11" descr="Flèche orientée vers la zone de texte qui décrit l’étape suivante du processus">
            <a:extLst>
              <a:ext uri="{C183D7F6-B498-43B3-948B-1728B52AA6E4}">
                <adec:decorative xmlns:adec="http://schemas.microsoft.com/office/drawing/2017/decorative" val="0"/>
              </a:ext>
            </a:extLst>
          </p:cNvPr>
          <p:cNvSpPr/>
          <p:nvPr/>
        </p:nvSpPr>
        <p:spPr>
          <a:xfrm rot="5400000">
            <a:off x="2925143"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CC63946-7909-061D-571E-9BE7E6C24858}"/>
              </a:ext>
            </a:extLst>
          </p:cNvPr>
          <p:cNvSpPr txBox="1"/>
          <p:nvPr/>
        </p:nvSpPr>
        <p:spPr>
          <a:xfrm>
            <a:off x="2983959" y="904005"/>
            <a:ext cx="2418952" cy="369332"/>
          </a:xfrm>
          <a:prstGeom prst="rect">
            <a:avLst/>
          </a:prstGeom>
          <a:noFill/>
        </p:spPr>
        <p:txBody>
          <a:bodyPr wrap="square" rtlCol="0">
            <a:spAutoFit/>
          </a:bodyPr>
          <a:lstStyle/>
          <a:p>
            <a:pPr algn="r"/>
            <a:r>
              <a:rPr lang="fr-FR" b="1">
                <a:solidFill>
                  <a:srgbClr val="00696C"/>
                </a:solidFill>
              </a:rPr>
              <a:t>Application en ligne</a:t>
            </a:r>
            <a:endParaRPr lang="fr-FR" b="1" dirty="0">
              <a:solidFill>
                <a:srgbClr val="00696C"/>
              </a:solidFill>
            </a:endParaRPr>
          </a:p>
        </p:txBody>
      </p:sp>
      <p:sp>
        <p:nvSpPr>
          <p:cNvPr id="11" name="Freeform 10">
            <a:extLst>
              <a:ext uri="{C183D7F6-B498-43B3-948B-1728B52AA6E4}">
                <adec:decorative xmlns:adec="http://schemas.microsoft.com/office/drawing/2017/decorative" val="1"/>
              </a:ext>
            </a:extLst>
          </p:cNvPr>
          <p:cNvSpPr/>
          <p:nvPr/>
        </p:nvSpPr>
        <p:spPr>
          <a:xfrm rot="16200000">
            <a:off x="3566016" y="974616"/>
            <a:ext cx="1512259" cy="2114231"/>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045" tIns="72009" rIns="93344" bIns="1407110"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3" name="Freeform 12"/>
          <p:cNvSpPr/>
          <p:nvPr/>
        </p:nvSpPr>
        <p:spPr>
          <a:xfrm>
            <a:off x="3687877" y="1401356"/>
            <a:ext cx="1575101" cy="768672"/>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fr-FR" sz="1700" dirty="0"/>
              <a:t>Règles fondées sur la littérature et l’expertise</a:t>
            </a:r>
          </a:p>
        </p:txBody>
      </p:sp>
      <p:sp>
        <p:nvSpPr>
          <p:cNvPr id="15" name="Flowchart: Extract 14" descr="Flèche orientée vers la zone de texte qui décrit l’étape suivante du processus">
            <a:extLst>
              <a:ext uri="{C183D7F6-B498-43B3-948B-1728B52AA6E4}">
                <adec:decorative xmlns:adec="http://schemas.microsoft.com/office/drawing/2017/decorative" val="0"/>
              </a:ext>
            </a:extLst>
          </p:cNvPr>
          <p:cNvSpPr/>
          <p:nvPr/>
        </p:nvSpPr>
        <p:spPr>
          <a:xfrm rot="5400000">
            <a:off x="5346007"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5" name="TextBox 4">
            <a:extLst>
              <a:ext uri="{FF2B5EF4-FFF2-40B4-BE49-F238E27FC236}">
                <a16:creationId xmlns:a16="http://schemas.microsoft.com/office/drawing/2014/main" id="{16FF62E8-5525-6E2C-D565-FFA4F0D6FC6E}"/>
              </a:ext>
            </a:extLst>
          </p:cNvPr>
          <p:cNvSpPr txBox="1"/>
          <p:nvPr/>
        </p:nvSpPr>
        <p:spPr>
          <a:xfrm>
            <a:off x="6200599" y="914126"/>
            <a:ext cx="1573913" cy="367200"/>
          </a:xfrm>
          <a:prstGeom prst="rect">
            <a:avLst/>
          </a:prstGeom>
          <a:noFill/>
        </p:spPr>
        <p:txBody>
          <a:bodyPr wrap="square" rtlCol="0">
            <a:spAutoFit/>
          </a:bodyPr>
          <a:lstStyle/>
          <a:p>
            <a:pPr algn="r"/>
            <a:r>
              <a:rPr lang="fr-FR" b="1">
                <a:solidFill>
                  <a:srgbClr val="00696C"/>
                </a:solidFill>
              </a:rPr>
              <a:t>Exposition</a:t>
            </a:r>
          </a:p>
        </p:txBody>
      </p:sp>
      <p:sp>
        <p:nvSpPr>
          <p:cNvPr id="14" name="Freeform 13">
            <a:extLst>
              <a:ext uri="{C183D7F6-B498-43B3-948B-1728B52AA6E4}">
                <adec:decorative xmlns:adec="http://schemas.microsoft.com/office/drawing/2017/decorative" val="1"/>
              </a:ext>
            </a:extLst>
          </p:cNvPr>
          <p:cNvSpPr/>
          <p:nvPr/>
        </p:nvSpPr>
        <p:spPr>
          <a:xfrm rot="16200000">
            <a:off x="5999115" y="969257"/>
            <a:ext cx="1512260" cy="211423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8" tIns="72009" rIns="93345" bIns="1407110"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6" name="Freeform 15"/>
          <p:cNvSpPr/>
          <p:nvPr/>
        </p:nvSpPr>
        <p:spPr>
          <a:xfrm>
            <a:off x="6018514" y="1401356"/>
            <a:ext cx="1639130" cy="1239570"/>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fr-FR" sz="1700" dirty="0"/>
              <a:t>Évaluer si le travailleur est exposé à des facteurs de risque de cancer</a:t>
            </a:r>
          </a:p>
        </p:txBody>
      </p:sp>
      <p:sp>
        <p:nvSpPr>
          <p:cNvPr id="6" name="Title 5">
            <a:extLst>
              <a:ext uri="{C183D7F6-B498-43B3-948B-1728B52AA6E4}">
                <adec:decorative xmlns:adec="http://schemas.microsoft.com/office/drawing/2017/decorative" val="0"/>
              </a:ext>
            </a:extLst>
          </p:cNvPr>
          <p:cNvSpPr txBox="1">
            <a:spLocks noGrp="1"/>
          </p:cNvSpPr>
          <p:nvPr>
            <p:ph type="title" idx="4294967295"/>
          </p:nvPr>
        </p:nvSpPr>
        <p:spPr>
          <a:xfrm>
            <a:off x="450001" y="3003798"/>
            <a:ext cx="8403505"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257175" rtl="0" eaLnBrk="1" fontAlgn="auto" latinLnBrk="0" hangingPunct="1">
              <a:lnSpc>
                <a:spcPct val="100000"/>
              </a:lnSpc>
              <a:spcBef>
                <a:spcPts val="450"/>
              </a:spcBef>
              <a:spcAft>
                <a:spcPts val="0"/>
              </a:spcAft>
              <a:buClr>
                <a:schemeClr val="tx2"/>
              </a:buClr>
              <a:buSzTx/>
              <a:buFontTx/>
              <a:buNone/>
              <a:tabLst/>
              <a:defRPr/>
            </a:pPr>
            <a:r>
              <a:rPr kumimoji="0" lang="fr-FR" sz="1500" b="1" i="0" u="none" strike="noStrike" cap="none" normalizeH="0" baseline="0" noProof="0" dirty="0" err="1">
                <a:ln>
                  <a:noFill/>
                </a:ln>
                <a:solidFill>
                  <a:schemeClr val="tx2"/>
                </a:solidFill>
                <a:effectLst/>
                <a:uLnTx/>
                <a:uFillTx/>
                <a:latin typeface="+mn-lt"/>
                <a:ea typeface="+mn-lt"/>
                <a:cs typeface="+mn-cs"/>
              </a:rPr>
              <a:t>OccIDEAS</a:t>
            </a:r>
            <a:r>
              <a:rPr kumimoji="0" lang="fr-FR" sz="1500" b="0" i="0" u="none" strike="noStrike" cap="none" normalizeH="0" baseline="0" noProof="0" dirty="0">
                <a:ln>
                  <a:noFill/>
                </a:ln>
                <a:solidFill>
                  <a:schemeClr val="tx2"/>
                </a:solidFill>
                <a:effectLst/>
                <a:uLnTx/>
                <a:uFillTx/>
                <a:latin typeface="+mn-lt"/>
                <a:ea typeface="+mn-lt"/>
                <a:cs typeface="+mn-cs"/>
              </a:rPr>
              <a:t> - une application permettant d’</a:t>
            </a:r>
            <a:r>
              <a:rPr kumimoji="0" lang="fr-FR" sz="1500" b="1" i="0" u="none" strike="noStrike" cap="none" normalizeH="0" baseline="0" noProof="0" dirty="0">
                <a:ln>
                  <a:noFill/>
                </a:ln>
                <a:solidFill>
                  <a:schemeClr val="tx2"/>
                </a:solidFill>
                <a:effectLst/>
                <a:uLnTx/>
                <a:uFillTx/>
                <a:latin typeface="+mn-lt"/>
                <a:ea typeface="+mn-lt"/>
                <a:cs typeface="+mn-cs"/>
              </a:rPr>
              <a:t>évaluer l’exposition professionnelle </a:t>
            </a:r>
            <a:r>
              <a:rPr kumimoji="0" lang="fr-FR" sz="1500" b="0" i="0" u="none" strike="noStrike" cap="none" normalizeH="0" baseline="0" noProof="0" dirty="0">
                <a:ln>
                  <a:noFill/>
                </a:ln>
                <a:solidFill>
                  <a:schemeClr val="tx2"/>
                </a:solidFill>
                <a:effectLst/>
                <a:uLnTx/>
                <a:uFillTx/>
                <a:latin typeface="+mn-lt"/>
                <a:ea typeface="+mn-lt"/>
                <a:cs typeface="+mn-cs"/>
              </a:rPr>
              <a:t>en trois étapes:</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fr-FR" sz="1500" b="0" i="0" u="none" strike="noStrike" cap="none" normalizeH="0" baseline="0" noProof="0" dirty="0">
                <a:ln>
                  <a:noFill/>
                </a:ln>
                <a:solidFill>
                  <a:srgbClr val="003399"/>
                </a:solidFill>
                <a:effectLst/>
                <a:uLnTx/>
                <a:uFillTx/>
                <a:latin typeface="+mn-lt"/>
                <a:ea typeface="+mn-lt"/>
                <a:cs typeface="+mn-cs"/>
              </a:rPr>
              <a:t>Déterminer la catégorie professionnelle du travailleur.</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fr-FR" sz="1500" b="0" i="0" u="none" strike="noStrike" cap="none" normalizeH="0" baseline="0" noProof="0" dirty="0">
                <a:ln>
                  <a:noFill/>
                </a:ln>
                <a:solidFill>
                  <a:srgbClr val="003399"/>
                </a:solidFill>
                <a:effectLst/>
                <a:uLnTx/>
                <a:uFillTx/>
                <a:latin typeface="+mn-lt"/>
                <a:ea typeface="+mn-lt"/>
                <a:cs typeface="+mn-cs"/>
              </a:rPr>
              <a:t>Poser un ensemble de questions détaillées sur les tâches liées à la catégorie professionnelle, y compris les mesures de prévention.</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fr-FR" sz="1500" b="0" i="0" u="none" strike="noStrike" cap="none" normalizeH="0" baseline="0" noProof="0" dirty="0">
                <a:ln>
                  <a:noFill/>
                </a:ln>
                <a:solidFill>
                  <a:srgbClr val="003399"/>
                </a:solidFill>
                <a:effectLst/>
                <a:uLnTx/>
                <a:uFillTx/>
                <a:latin typeface="+mn-lt"/>
                <a:ea typeface="+mn-lt"/>
                <a:cs typeface="+mn-cs"/>
              </a:rPr>
              <a:t>Évaluation automatique de l’exposition à des risques bien précis pour chaque personne interrogée.</a:t>
            </a:r>
          </a:p>
        </p:txBody>
      </p:sp>
    </p:spTree>
    <p:extLst>
      <p:ext uri="{BB962C8B-B14F-4D97-AF65-F5344CB8AC3E}">
        <p14:creationId xmlns:p14="http://schemas.microsoft.com/office/powerpoint/2010/main" val="23811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ncer risk factors covered in WES"/>
          <p:cNvSpPr>
            <a:spLocks noGrp="1"/>
          </p:cNvSpPr>
          <p:nvPr>
            <p:ph type="title"/>
          </p:nvPr>
        </p:nvSpPr>
        <p:spPr>
          <a:xfrm>
            <a:off x="450000" y="87768"/>
            <a:ext cx="7779600" cy="461665"/>
          </a:xfrm>
        </p:spPr>
        <p:txBody>
          <a:bodyPr>
            <a:normAutofit fontScale="90000"/>
          </a:bodyPr>
          <a:lstStyle/>
          <a:p>
            <a:r>
              <a:rPr lang="fr-FR" sz="2400" dirty="0"/>
              <a:t>Facteurs de risque de cancer couverts par l’enquête sur l’exposition des travailleurs</a:t>
            </a:r>
          </a:p>
        </p:txBody>
      </p:sp>
      <p:sp>
        <p:nvSpPr>
          <p:cNvPr id="7" name="Content Placeholder 2">
            <a:extLst>
              <a:ext uri="{FF2B5EF4-FFF2-40B4-BE49-F238E27FC236}">
                <a16:creationId xmlns:a16="http://schemas.microsoft.com/office/drawing/2014/main" id="{A7A93183-3EA1-4E6A-87F2-479A16C477E8}"/>
              </a:ext>
            </a:extLst>
          </p:cNvPr>
          <p:cNvSpPr>
            <a:spLocks noGrp="1"/>
          </p:cNvSpPr>
          <p:nvPr>
            <p:ph sz="half" idx="1"/>
          </p:nvPr>
        </p:nvSpPr>
        <p:spPr>
          <a:xfrm>
            <a:off x="449999" y="743185"/>
            <a:ext cx="2465817" cy="4034438"/>
          </a:xfrm>
        </p:spPr>
        <p:txBody>
          <a:bodyPr>
            <a:normAutofit fontScale="92500" lnSpcReduction="20000"/>
          </a:bodyPr>
          <a:lstStyle/>
          <a:p>
            <a:pPr marL="0" indent="0">
              <a:buNone/>
            </a:pPr>
            <a:r>
              <a:rPr lang="fr-FR" sz="1800" b="0" dirty="0"/>
              <a:t>Les expositions physiques, chimiques ou biologiques peuvent être évaluées dans </a:t>
            </a:r>
            <a:r>
              <a:rPr lang="fr-FR" sz="1800" b="0" dirty="0" err="1"/>
              <a:t>OccIDEAS</a:t>
            </a:r>
            <a:r>
              <a:rPr lang="fr-FR" sz="1800" b="0" dirty="0"/>
              <a:t>.</a:t>
            </a:r>
          </a:p>
          <a:p>
            <a:pPr marL="0" indent="0">
              <a:buNone/>
            </a:pPr>
            <a:br>
              <a:rPr lang="fr-FR" sz="1800" b="0" dirty="0"/>
            </a:br>
            <a:r>
              <a:rPr lang="fr-FR" sz="1800" b="0"/>
              <a:t>L’enquête couvre </a:t>
            </a:r>
            <a:r>
              <a:rPr lang="fr-FR" sz="1800" b="0" dirty="0"/>
              <a:t>l’exposition </a:t>
            </a:r>
            <a:r>
              <a:rPr lang="fr-FR" sz="1800" dirty="0"/>
              <a:t>aux facteurs de risque chimique</a:t>
            </a:r>
            <a:r>
              <a:rPr lang="fr-FR" sz="1800" b="0" dirty="0"/>
              <a:t> </a:t>
            </a:r>
            <a:br>
              <a:rPr lang="fr-FR" sz="1800" b="0" dirty="0"/>
            </a:br>
            <a:r>
              <a:rPr lang="fr-FR" sz="1800" b="0" dirty="0"/>
              <a:t>(y compris les substances et les mélanges produits par des procédés) </a:t>
            </a:r>
            <a:br>
              <a:rPr lang="fr-FR" sz="1800" b="0" dirty="0"/>
            </a:br>
            <a:r>
              <a:rPr lang="fr-FR" sz="1800" dirty="0"/>
              <a:t>ainsi qu’aux facteurs de risque physique </a:t>
            </a:r>
            <a:r>
              <a:rPr lang="fr-FR" sz="1800" b="0" dirty="0"/>
              <a:t>(différents types de rayonnements).</a:t>
            </a:r>
          </a:p>
        </p:txBody>
      </p:sp>
      <p:graphicFrame>
        <p:nvGraphicFramePr>
          <p:cNvPr id="6" name="Table 4" descr="Liste des produits chimiques industriels pris en compte dans l’enquête.">
            <a:extLst>
              <a:ext uri="{FF2B5EF4-FFF2-40B4-BE49-F238E27FC236}">
                <a16:creationId xmlns:a16="http://schemas.microsoft.com/office/drawing/2014/main" id="{6C443A33-976F-4F7F-84CB-E6BD11BBDADA}"/>
              </a:ext>
            </a:extLst>
          </p:cNvPr>
          <p:cNvGraphicFramePr>
            <a:graphicFrameLocks noGrp="1"/>
          </p:cNvGraphicFramePr>
          <p:nvPr>
            <p:extLst>
              <p:ext uri="{D42A27DB-BD31-4B8C-83A1-F6EECF244321}">
                <p14:modId xmlns:p14="http://schemas.microsoft.com/office/powerpoint/2010/main" val="1725053943"/>
              </p:ext>
            </p:extLst>
          </p:nvPr>
        </p:nvGraphicFramePr>
        <p:xfrm>
          <a:off x="2915819" y="699542"/>
          <a:ext cx="2664293" cy="1752600"/>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300" b="1" dirty="0">
                          <a:solidFill>
                            <a:schemeClr val="bg1"/>
                          </a:solidFill>
                        </a:rPr>
                        <a:t>Produits chimiques industriels</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rtl="0" eaLnBrk="1" fontAlgn="b" latinLnBrk="0" hangingPunct="1">
                        <a:spcBef>
                          <a:spcPts val="0"/>
                        </a:spcBef>
                        <a:spcAft>
                          <a:spcPts val="0"/>
                        </a:spcAft>
                      </a:pPr>
                      <a:r>
                        <a:rPr lang="fr-FR" sz="1400" b="0" u="none" strike="noStrike">
                          <a:solidFill>
                            <a:schemeClr val="tx1"/>
                          </a:solidFill>
                          <a:effectLst/>
                        </a:rPr>
                        <a:t>1,3-butadiène</a:t>
                      </a:r>
                    </a:p>
                  </a:txBody>
                  <a:tcPr marL="182880" marR="9525" marT="9525" marB="0" anchor="ctr"/>
                </a:tc>
                <a:extLst>
                  <a:ext uri="{0D108BD9-81ED-4DB2-BD59-A6C34878D82A}">
                    <a16:rowId xmlns:a16="http://schemas.microsoft.com/office/drawing/2014/main" val="2117713078"/>
                  </a:ext>
                </a:extLst>
              </a:tr>
              <a:tr h="139766">
                <a:tc>
                  <a:txBody>
                    <a:bodyPr/>
                    <a:lstStyle/>
                    <a:p>
                      <a:pPr marL="0" algn="l" rtl="0" eaLnBrk="1" fontAlgn="b" latinLnBrk="0" hangingPunct="1">
                        <a:spcBef>
                          <a:spcPts val="0"/>
                        </a:spcBef>
                        <a:spcAft>
                          <a:spcPts val="0"/>
                        </a:spcAft>
                      </a:pPr>
                      <a:r>
                        <a:rPr lang="fr-FR" sz="1400" b="0" u="none" strike="noStrike" dirty="0">
                          <a:solidFill>
                            <a:schemeClr val="tx1"/>
                          </a:solidFill>
                          <a:effectLst/>
                        </a:rPr>
                        <a:t>acrylamide</a:t>
                      </a:r>
                    </a:p>
                  </a:txBody>
                  <a:tcPr marL="182880" marR="9525" marT="9525" marB="0" anchor="ctr"/>
                </a:tc>
                <a:extLst>
                  <a:ext uri="{0D108BD9-81ED-4DB2-BD59-A6C34878D82A}">
                    <a16:rowId xmlns:a16="http://schemas.microsoft.com/office/drawing/2014/main" val="2585299648"/>
                  </a:ext>
                </a:extLst>
              </a:tr>
              <a:tr h="139766">
                <a:tc>
                  <a:txBody>
                    <a:bodyPr/>
                    <a:lstStyle/>
                    <a:p>
                      <a:pPr marL="0" algn="l" rtl="0" eaLnBrk="1" fontAlgn="b" latinLnBrk="0" hangingPunct="1">
                        <a:spcBef>
                          <a:spcPts val="0"/>
                        </a:spcBef>
                        <a:spcAft>
                          <a:spcPts val="0"/>
                        </a:spcAft>
                      </a:pPr>
                      <a:r>
                        <a:rPr lang="fr-FR" sz="1300" b="0" u="none" strike="noStrike" dirty="0">
                          <a:solidFill>
                            <a:schemeClr val="tx1"/>
                          </a:solidFill>
                          <a:effectLst/>
                        </a:rPr>
                        <a:t>sulfate de </a:t>
                      </a:r>
                      <a:r>
                        <a:rPr lang="fr-FR" sz="1300" b="0" u="none" strike="noStrike" dirty="0" err="1">
                          <a:solidFill>
                            <a:schemeClr val="tx1"/>
                          </a:solidFill>
                          <a:effectLst/>
                        </a:rPr>
                        <a:t>diéthyle</a:t>
                      </a:r>
                      <a:r>
                        <a:rPr lang="fr-FR" sz="1300" b="0" u="none" strike="noStrike" dirty="0">
                          <a:solidFill>
                            <a:schemeClr val="tx1"/>
                          </a:solidFill>
                          <a:effectLst/>
                        </a:rPr>
                        <a:t>/de diméthyle</a:t>
                      </a:r>
                    </a:p>
                  </a:txBody>
                  <a:tcPr marL="182880" marR="9525" marT="9525" marB="0" anchor="ctr"/>
                </a:tc>
                <a:extLst>
                  <a:ext uri="{0D108BD9-81ED-4DB2-BD59-A6C34878D82A}">
                    <a16:rowId xmlns:a16="http://schemas.microsoft.com/office/drawing/2014/main" val="2471425249"/>
                  </a:ext>
                </a:extLst>
              </a:tr>
              <a:tr h="139766">
                <a:tc>
                  <a:txBody>
                    <a:bodyPr/>
                    <a:lstStyle/>
                    <a:p>
                      <a:pPr marL="0" algn="l" rtl="0" eaLnBrk="1" fontAlgn="b" latinLnBrk="0" hangingPunct="1">
                        <a:spcBef>
                          <a:spcPts val="0"/>
                        </a:spcBef>
                        <a:spcAft>
                          <a:spcPts val="0"/>
                        </a:spcAft>
                      </a:pPr>
                      <a:r>
                        <a:rPr lang="fr-FR" sz="1400" b="0" u="none" strike="noStrike">
                          <a:solidFill>
                            <a:schemeClr val="tx1"/>
                          </a:solidFill>
                          <a:effectLst/>
                        </a:rPr>
                        <a:t>épichlorhydrine</a:t>
                      </a:r>
                    </a:p>
                  </a:txBody>
                  <a:tcPr marL="182880" marR="9525" marT="9525" marB="0" anchor="ctr"/>
                </a:tc>
                <a:extLst>
                  <a:ext uri="{0D108BD9-81ED-4DB2-BD59-A6C34878D82A}">
                    <a16:rowId xmlns:a16="http://schemas.microsoft.com/office/drawing/2014/main" val="4165192532"/>
                  </a:ext>
                </a:extLst>
              </a:tr>
              <a:tr h="139766">
                <a:tc>
                  <a:txBody>
                    <a:bodyPr/>
                    <a:lstStyle/>
                    <a:p>
                      <a:pPr marL="0" algn="l" rtl="0" eaLnBrk="1" fontAlgn="b" latinLnBrk="0" hangingPunct="1">
                        <a:spcBef>
                          <a:spcPts val="0"/>
                        </a:spcBef>
                        <a:spcAft>
                          <a:spcPts val="0"/>
                        </a:spcAft>
                      </a:pPr>
                      <a:r>
                        <a:rPr lang="fr-FR" sz="1400" b="0" u="none" strike="noStrike">
                          <a:solidFill>
                            <a:schemeClr val="tx1"/>
                          </a:solidFill>
                          <a:effectLst/>
                        </a:rPr>
                        <a:t>oxyde d’éthylène</a:t>
                      </a:r>
                    </a:p>
                  </a:txBody>
                  <a:tcPr marL="182880" marR="9525" marT="9525" marB="0" anchor="ctr"/>
                </a:tc>
                <a:extLst>
                  <a:ext uri="{0D108BD9-81ED-4DB2-BD59-A6C34878D82A}">
                    <a16:rowId xmlns:a16="http://schemas.microsoft.com/office/drawing/2014/main" val="2243496909"/>
                  </a:ext>
                </a:extLst>
              </a:tr>
              <a:tr h="139766">
                <a:tc>
                  <a:txBody>
                    <a:bodyPr/>
                    <a:lstStyle/>
                    <a:p>
                      <a:pPr marL="0" algn="l" rtl="0" eaLnBrk="1" fontAlgn="b" latinLnBrk="0" hangingPunct="1">
                        <a:spcBef>
                          <a:spcPts val="0"/>
                        </a:spcBef>
                        <a:spcAft>
                          <a:spcPts val="0"/>
                        </a:spcAft>
                      </a:pPr>
                      <a:r>
                        <a:rPr lang="fr-FR" sz="1400" b="0" u="none" strike="noStrike" dirty="0">
                          <a:solidFill>
                            <a:schemeClr val="tx1"/>
                          </a:solidFill>
                          <a:effectLst/>
                        </a:rPr>
                        <a:t>formaldéhyde</a:t>
                      </a:r>
                    </a:p>
                  </a:txBody>
                  <a:tcPr marL="182880" marR="9525" marT="9525" marB="0" anchor="ctr"/>
                </a:tc>
                <a:extLst>
                  <a:ext uri="{0D108BD9-81ED-4DB2-BD59-A6C34878D82A}">
                    <a16:rowId xmlns:a16="http://schemas.microsoft.com/office/drawing/2014/main" val="3870717567"/>
                  </a:ext>
                </a:extLst>
              </a:tr>
              <a:tr h="139766">
                <a:tc>
                  <a:txBody>
                    <a:bodyPr/>
                    <a:lstStyle/>
                    <a:p>
                      <a:pPr marL="0" algn="l" defTabSz="342900" rtl="0" eaLnBrk="1" fontAlgn="b" latinLnBrk="0" hangingPunct="1"/>
                      <a:r>
                        <a:rPr lang="fr-FR" sz="1400" u="none" strike="noStrike" dirty="0">
                          <a:solidFill>
                            <a:schemeClr val="tx1"/>
                          </a:solidFill>
                          <a:effectLst/>
                        </a:rPr>
                        <a:t>ortho-toluidine</a:t>
                      </a:r>
                    </a:p>
                  </a:txBody>
                  <a:tcPr marL="182880" marR="9525" marT="9525" marB="0" anchor="ctr"/>
                </a:tc>
                <a:extLst>
                  <a:ext uri="{0D108BD9-81ED-4DB2-BD59-A6C34878D82A}">
                    <a16:rowId xmlns:a16="http://schemas.microsoft.com/office/drawing/2014/main" val="2117221569"/>
                  </a:ext>
                </a:extLst>
              </a:tr>
            </a:tbl>
          </a:graphicData>
        </a:graphic>
      </p:graphicFrame>
      <p:graphicFrame>
        <p:nvGraphicFramePr>
          <p:cNvPr id="15" name="Table 4" descr="Liste des poussières et fibres inorganiques prises en compte dans l’enquête.">
            <a:extLst>
              <a:ext uri="{FF2B5EF4-FFF2-40B4-BE49-F238E27FC236}">
                <a16:creationId xmlns:a16="http://schemas.microsoft.com/office/drawing/2014/main" id="{41819166-7EBD-9825-AE19-107F43C41864}"/>
              </a:ext>
            </a:extLst>
          </p:cNvPr>
          <p:cNvGraphicFramePr>
            <a:graphicFrameLocks noGrp="1"/>
          </p:cNvGraphicFramePr>
          <p:nvPr>
            <p:extLst>
              <p:ext uri="{D42A27DB-BD31-4B8C-83A1-F6EECF244321}">
                <p14:modId xmlns:p14="http://schemas.microsoft.com/office/powerpoint/2010/main" val="4106901877"/>
              </p:ext>
            </p:extLst>
          </p:nvPr>
        </p:nvGraphicFramePr>
        <p:xfrm>
          <a:off x="2915817" y="2499742"/>
          <a:ext cx="2664295" cy="653415"/>
        </p:xfrm>
        <a:graphic>
          <a:graphicData uri="http://schemas.openxmlformats.org/drawingml/2006/table">
            <a:tbl>
              <a:tblPr firstRow="1" bandRow="1">
                <a:tableStyleId>{21E4AEA4-8DFA-4A89-87EB-49C32662AFE0}</a:tableStyleId>
              </a:tblPr>
              <a:tblGrid>
                <a:gridCol w="2664295">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fr-FR" sz="1300" b="1" u="none" strike="noStrike" dirty="0">
                          <a:solidFill>
                            <a:schemeClr val="bg1"/>
                          </a:solidFill>
                          <a:effectLst/>
                        </a:rPr>
                        <a:t>Poussières/fibres inorganiques</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fr-FR" sz="1400" u="none" strike="noStrike">
                          <a:solidFill>
                            <a:schemeClr val="tx1"/>
                          </a:solidFill>
                          <a:effectLst/>
                        </a:rPr>
                        <a:t>amiante</a:t>
                      </a:r>
                    </a:p>
                  </a:txBody>
                  <a:tcPr marL="182880" marR="9525" marT="9525" marB="0" anchor="ctr"/>
                </a:tc>
                <a:extLst>
                  <a:ext uri="{0D108BD9-81ED-4DB2-BD59-A6C34878D82A}">
                    <a16:rowId xmlns:a16="http://schemas.microsoft.com/office/drawing/2014/main" val="3933629306"/>
                  </a:ext>
                </a:extLst>
              </a:tr>
              <a:tr h="139766">
                <a:tc>
                  <a:txBody>
                    <a:bodyPr/>
                    <a:lstStyle/>
                    <a:p>
                      <a:pPr marL="0" algn="l" defTabSz="342900" rtl="0" eaLnBrk="1" fontAlgn="b" latinLnBrk="0" hangingPunct="1"/>
                      <a:r>
                        <a:rPr lang="fr-FR" sz="1400" u="none" strike="noStrike" dirty="0">
                          <a:solidFill>
                            <a:schemeClr val="tx1"/>
                          </a:solidFill>
                          <a:effectLst/>
                        </a:rPr>
                        <a:t>silice </a:t>
                      </a:r>
                      <a:r>
                        <a:rPr lang="fr-FR" sz="1400" u="none" strike="noStrike">
                          <a:solidFill>
                            <a:schemeClr val="tx1"/>
                          </a:solidFill>
                          <a:effectLst/>
                        </a:rPr>
                        <a:t>cristalline alvéolaire</a:t>
                      </a:r>
                      <a:endParaRPr lang="fr-FR" sz="1400" u="none" strike="noStrike" dirty="0">
                        <a:solidFill>
                          <a:schemeClr val="tx1"/>
                        </a:solidFill>
                        <a:effectLst/>
                      </a:endParaRPr>
                    </a:p>
                  </a:txBody>
                  <a:tcPr marL="182880" marR="9525" marT="9525" marB="0" anchor="ctr"/>
                </a:tc>
                <a:extLst>
                  <a:ext uri="{0D108BD9-81ED-4DB2-BD59-A6C34878D82A}">
                    <a16:rowId xmlns:a16="http://schemas.microsoft.com/office/drawing/2014/main" val="2552783711"/>
                  </a:ext>
                </a:extLst>
              </a:tr>
            </a:tbl>
          </a:graphicData>
        </a:graphic>
      </p:graphicFrame>
      <p:graphicFrame>
        <p:nvGraphicFramePr>
          <p:cNvPr id="16" name="Table 4" descr="Liste des poussières organiques prises en compte dans l’enquête.">
            <a:extLst>
              <a:ext uri="{FF2B5EF4-FFF2-40B4-BE49-F238E27FC236}">
                <a16:creationId xmlns:a16="http://schemas.microsoft.com/office/drawing/2014/main" id="{B595F166-BA75-C9AD-D692-19BB461E1141}"/>
              </a:ext>
            </a:extLst>
          </p:cNvPr>
          <p:cNvGraphicFramePr>
            <a:graphicFrameLocks noGrp="1"/>
          </p:cNvGraphicFramePr>
          <p:nvPr>
            <p:extLst>
              <p:ext uri="{D42A27DB-BD31-4B8C-83A1-F6EECF244321}">
                <p14:modId xmlns:p14="http://schemas.microsoft.com/office/powerpoint/2010/main" val="658089304"/>
              </p:ext>
            </p:extLst>
          </p:nvPr>
        </p:nvGraphicFramePr>
        <p:xfrm>
          <a:off x="2915819" y="3199239"/>
          <a:ext cx="2664293" cy="668655"/>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fr-FR" sz="1400" b="1" u="none" strike="noStrike" dirty="0">
                          <a:solidFill>
                            <a:schemeClr val="bg1"/>
                          </a:solidFill>
                          <a:effectLst/>
                        </a:rPr>
                        <a:t>Poussières organiques </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marL="0" algn="l" defTabSz="342900" rtl="0" eaLnBrk="1" fontAlgn="b" latinLnBrk="0" hangingPunct="1"/>
                      <a:r>
                        <a:rPr lang="fr-FR" sz="1400" u="none" strike="noStrike">
                          <a:solidFill>
                            <a:schemeClr val="tx1"/>
                          </a:solidFill>
                          <a:effectLst/>
                        </a:rPr>
                        <a:t>poussière </a:t>
                      </a:r>
                      <a:r>
                        <a:rPr lang="fr-FR" sz="1400" u="none" strike="noStrike" dirty="0">
                          <a:solidFill>
                            <a:schemeClr val="tx1"/>
                          </a:solidFill>
                          <a:effectLst/>
                        </a:rPr>
                        <a:t>de cuir</a:t>
                      </a:r>
                    </a:p>
                  </a:txBody>
                  <a:tcPr marL="182880" marR="9525" marT="9525" marB="0" anchor="ctr"/>
                </a:tc>
                <a:extLst>
                  <a:ext uri="{0D108BD9-81ED-4DB2-BD59-A6C34878D82A}">
                    <a16:rowId xmlns:a16="http://schemas.microsoft.com/office/drawing/2014/main" val="3457779285"/>
                  </a:ext>
                </a:extLst>
              </a:tr>
              <a:tr h="139766">
                <a:tc>
                  <a:txBody>
                    <a:bodyPr/>
                    <a:lstStyle/>
                    <a:p>
                      <a:pPr marL="0" algn="l" defTabSz="342900" rtl="0" eaLnBrk="1" fontAlgn="b" latinLnBrk="0" hangingPunct="1"/>
                      <a:r>
                        <a:rPr lang="fr-FR" sz="1400" u="none" strike="noStrike">
                          <a:solidFill>
                            <a:schemeClr val="tx1"/>
                          </a:solidFill>
                          <a:effectLst/>
                        </a:rPr>
                        <a:t>poussière </a:t>
                      </a:r>
                      <a:r>
                        <a:rPr lang="fr-FR" sz="1400" u="none" strike="noStrike" dirty="0">
                          <a:solidFill>
                            <a:schemeClr val="tx1"/>
                          </a:solidFill>
                          <a:effectLst/>
                        </a:rPr>
                        <a:t>de bois</a:t>
                      </a:r>
                    </a:p>
                  </a:txBody>
                  <a:tcPr marL="182880" marR="9525" marT="9525" marB="0" anchor="ctr"/>
                </a:tc>
                <a:extLst>
                  <a:ext uri="{0D108BD9-81ED-4DB2-BD59-A6C34878D82A}">
                    <a16:rowId xmlns:a16="http://schemas.microsoft.com/office/drawing/2014/main" val="4047868032"/>
                  </a:ext>
                </a:extLst>
              </a:tr>
            </a:tbl>
          </a:graphicData>
        </a:graphic>
      </p:graphicFrame>
      <p:graphicFrame>
        <p:nvGraphicFramePr>
          <p:cNvPr id="9" name="Table 4" descr="Liste des métaux pris en compte dans l’enquête.">
            <a:extLst>
              <a:ext uri="{FF2B5EF4-FFF2-40B4-BE49-F238E27FC236}">
                <a16:creationId xmlns:a16="http://schemas.microsoft.com/office/drawing/2014/main" id="{ECDE4AE8-A4D6-4F25-900C-5662DDBB5612}"/>
              </a:ext>
            </a:extLst>
          </p:cNvPr>
          <p:cNvGraphicFramePr>
            <a:graphicFrameLocks noGrp="1"/>
          </p:cNvGraphicFramePr>
          <p:nvPr>
            <p:extLst>
              <p:ext uri="{D42A27DB-BD31-4B8C-83A1-F6EECF244321}">
                <p14:modId xmlns:p14="http://schemas.microsoft.com/office/powerpoint/2010/main" val="2689539974"/>
              </p:ext>
            </p:extLst>
          </p:nvPr>
        </p:nvGraphicFramePr>
        <p:xfrm>
          <a:off x="5652121" y="699542"/>
          <a:ext cx="2970511" cy="1560195"/>
        </p:xfrm>
        <a:graphic>
          <a:graphicData uri="http://schemas.openxmlformats.org/drawingml/2006/table">
            <a:tbl>
              <a:tblPr firstRow="1" bandRow="1">
                <a:tableStyleId>{21E4AEA4-8DFA-4A89-87EB-49C32662AFE0}</a:tableStyleId>
              </a:tblPr>
              <a:tblGrid>
                <a:gridCol w="2970511">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fr-FR" sz="1400" b="1" dirty="0">
                          <a:solidFill>
                            <a:schemeClr val="bg1"/>
                          </a:solidFill>
                        </a:rPr>
                        <a:t>Métaux</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defTabSz="342900" rtl="0" eaLnBrk="1" fontAlgn="b" latinLnBrk="0" hangingPunct="1"/>
                      <a:r>
                        <a:rPr lang="fr-FR" sz="1400" u="none" strike="noStrike">
                          <a:solidFill>
                            <a:schemeClr val="tx1"/>
                          </a:solidFill>
                          <a:effectLst/>
                        </a:rPr>
                        <a:t>arsenic</a:t>
                      </a:r>
                    </a:p>
                  </a:txBody>
                  <a:tcPr marL="182880" marR="9525" marT="9525" marB="0" anchor="b"/>
                </a:tc>
                <a:extLst>
                  <a:ext uri="{0D108BD9-81ED-4DB2-BD59-A6C34878D82A}">
                    <a16:rowId xmlns:a16="http://schemas.microsoft.com/office/drawing/2014/main" val="2117713078"/>
                  </a:ext>
                </a:extLst>
              </a:tr>
              <a:tr h="139766">
                <a:tc>
                  <a:txBody>
                    <a:bodyPr/>
                    <a:lstStyle/>
                    <a:p>
                      <a:pPr marL="0" algn="l" defTabSz="342900" rtl="0" eaLnBrk="1" fontAlgn="b" latinLnBrk="0" hangingPunct="1"/>
                      <a:r>
                        <a:rPr lang="fr-FR" sz="1400" u="none" strike="noStrike">
                          <a:solidFill>
                            <a:schemeClr val="tx1"/>
                          </a:solidFill>
                          <a:effectLst/>
                        </a:rPr>
                        <a:t>cadmium </a:t>
                      </a:r>
                    </a:p>
                  </a:txBody>
                  <a:tcPr marL="182880" marR="9525" marT="9525" marB="0" anchor="b"/>
                </a:tc>
                <a:extLst>
                  <a:ext uri="{0D108BD9-81ED-4DB2-BD59-A6C34878D82A}">
                    <a16:rowId xmlns:a16="http://schemas.microsoft.com/office/drawing/2014/main" val="2585299648"/>
                  </a:ext>
                </a:extLst>
              </a:tr>
              <a:tr h="139766">
                <a:tc>
                  <a:txBody>
                    <a:bodyPr/>
                    <a:lstStyle/>
                    <a:p>
                      <a:pPr marL="0" algn="l" defTabSz="342900" rtl="0" eaLnBrk="1" fontAlgn="b" latinLnBrk="0" hangingPunct="1"/>
                      <a:r>
                        <a:rPr lang="fr-FR" sz="1400" u="none" strike="noStrike">
                          <a:solidFill>
                            <a:schemeClr val="tx1"/>
                          </a:solidFill>
                          <a:effectLst/>
                        </a:rPr>
                        <a:t>chrome VI</a:t>
                      </a:r>
                    </a:p>
                  </a:txBody>
                  <a:tcPr marL="182880" marR="9525" marT="9525" marB="0" anchor="b"/>
                </a:tc>
                <a:extLst>
                  <a:ext uri="{0D108BD9-81ED-4DB2-BD59-A6C34878D82A}">
                    <a16:rowId xmlns:a16="http://schemas.microsoft.com/office/drawing/2014/main" val="2471425249"/>
                  </a:ext>
                </a:extLst>
              </a:tr>
              <a:tr h="139766">
                <a:tc>
                  <a:txBody>
                    <a:bodyPr/>
                    <a:lstStyle/>
                    <a:p>
                      <a:pPr marL="0" algn="l" defTabSz="342900" rtl="0" eaLnBrk="1" fontAlgn="b" latinLnBrk="0" hangingPunct="1"/>
                      <a:r>
                        <a:rPr lang="fr-FR" sz="1400" u="none" strike="noStrike" dirty="0">
                          <a:solidFill>
                            <a:schemeClr val="tx1"/>
                          </a:solidFill>
                          <a:effectLst/>
                        </a:rPr>
                        <a:t>cobalt</a:t>
                      </a:r>
                    </a:p>
                  </a:txBody>
                  <a:tcPr marL="182880" marR="9525" marT="9525" marB="0" anchor="b"/>
                </a:tc>
                <a:extLst>
                  <a:ext uri="{0D108BD9-81ED-4DB2-BD59-A6C34878D82A}">
                    <a16:rowId xmlns:a16="http://schemas.microsoft.com/office/drawing/2014/main" val="4165192532"/>
                  </a:ext>
                </a:extLst>
              </a:tr>
              <a:tr h="139766">
                <a:tc>
                  <a:txBody>
                    <a:bodyPr/>
                    <a:lstStyle/>
                    <a:p>
                      <a:pPr marL="0" algn="l" defTabSz="342900" rtl="0" eaLnBrk="1" fontAlgn="b" latinLnBrk="0" hangingPunct="1"/>
                      <a:r>
                        <a:rPr lang="fr-FR" sz="1400" u="none" strike="noStrike" dirty="0">
                          <a:solidFill>
                            <a:schemeClr val="tx1"/>
                          </a:solidFill>
                          <a:effectLst/>
                        </a:rPr>
                        <a:t>plomb et composés inorganiques</a:t>
                      </a:r>
                    </a:p>
                  </a:txBody>
                  <a:tcPr marL="182880" marR="9525" marT="9525" marB="0" anchor="b"/>
                </a:tc>
                <a:extLst>
                  <a:ext uri="{0D108BD9-81ED-4DB2-BD59-A6C34878D82A}">
                    <a16:rowId xmlns:a16="http://schemas.microsoft.com/office/drawing/2014/main" val="2243496909"/>
                  </a:ext>
                </a:extLst>
              </a:tr>
              <a:tr h="139766">
                <a:tc>
                  <a:txBody>
                    <a:bodyPr/>
                    <a:lstStyle/>
                    <a:p>
                      <a:pPr marL="0" algn="l" defTabSz="342900" rtl="0" eaLnBrk="1" fontAlgn="b" latinLnBrk="0" hangingPunct="1"/>
                      <a:r>
                        <a:rPr lang="fr-FR" sz="1400" u="none" strike="noStrike" dirty="0">
                          <a:solidFill>
                            <a:schemeClr val="tx1"/>
                          </a:solidFill>
                          <a:effectLst/>
                        </a:rPr>
                        <a:t>nickel</a:t>
                      </a:r>
                    </a:p>
                  </a:txBody>
                  <a:tcPr marL="182880" marR="9525" marT="9525" marB="0" anchor="b"/>
                </a:tc>
                <a:extLst>
                  <a:ext uri="{0D108BD9-81ED-4DB2-BD59-A6C34878D82A}">
                    <a16:rowId xmlns:a16="http://schemas.microsoft.com/office/drawing/2014/main" val="3870717567"/>
                  </a:ext>
                </a:extLst>
              </a:tr>
            </a:tbl>
          </a:graphicData>
        </a:graphic>
      </p:graphicFrame>
      <p:graphicFrame>
        <p:nvGraphicFramePr>
          <p:cNvPr id="17" name="Table 4" descr="Liste des huiles prises en compte dans l’enquête.">
            <a:extLst>
              <a:ext uri="{FF2B5EF4-FFF2-40B4-BE49-F238E27FC236}">
                <a16:creationId xmlns:a16="http://schemas.microsoft.com/office/drawing/2014/main" id="{F84928A3-0EE0-6F65-18B9-46F78502E4CC}"/>
              </a:ext>
            </a:extLst>
          </p:cNvPr>
          <p:cNvGraphicFramePr>
            <a:graphicFrameLocks noGrp="1"/>
          </p:cNvGraphicFramePr>
          <p:nvPr>
            <p:extLst>
              <p:ext uri="{D42A27DB-BD31-4B8C-83A1-F6EECF244321}">
                <p14:modId xmlns:p14="http://schemas.microsoft.com/office/powerpoint/2010/main" val="1549917668"/>
              </p:ext>
            </p:extLst>
          </p:nvPr>
        </p:nvGraphicFramePr>
        <p:xfrm>
          <a:off x="5652119" y="2283718"/>
          <a:ext cx="3189877" cy="384810"/>
        </p:xfrm>
        <a:graphic>
          <a:graphicData uri="http://schemas.openxmlformats.org/drawingml/2006/table">
            <a:tbl>
              <a:tblPr firstRow="1" bandRow="1">
                <a:tableStyleId>{21E4AEA4-8DFA-4A89-87EB-49C32662AFE0}</a:tableStyleId>
              </a:tblPr>
              <a:tblGrid>
                <a:gridCol w="3189877">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fr-FR" sz="1200" b="1" u="none" strike="noStrike" dirty="0">
                          <a:solidFill>
                            <a:schemeClr val="bg1"/>
                          </a:solidFill>
                          <a:effectLst/>
                        </a:rPr>
                        <a:t>Huiles</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fr-FR" sz="1200" u="none" strike="noStrike" dirty="0">
                          <a:solidFill>
                            <a:schemeClr val="tx1"/>
                          </a:solidFill>
                          <a:effectLst/>
                        </a:rPr>
                        <a:t>huiles minérales (sous forme </a:t>
                      </a:r>
                      <a:r>
                        <a:rPr lang="fr-FR" sz="1200" u="none" strike="noStrike">
                          <a:solidFill>
                            <a:schemeClr val="tx1"/>
                          </a:solidFill>
                          <a:effectLst/>
                        </a:rPr>
                        <a:t>de brouillard)</a:t>
                      </a:r>
                      <a:endParaRPr lang="fr-FR" sz="1200" u="none" strike="noStrike" dirty="0">
                        <a:solidFill>
                          <a:schemeClr val="tx1"/>
                        </a:solidFill>
                        <a:effectLst/>
                      </a:endParaRPr>
                    </a:p>
                  </a:txBody>
                  <a:tcPr marL="182880" marR="9525" marT="9525" marB="0" anchor="ctr"/>
                </a:tc>
                <a:extLst>
                  <a:ext uri="{0D108BD9-81ED-4DB2-BD59-A6C34878D82A}">
                    <a16:rowId xmlns:a16="http://schemas.microsoft.com/office/drawing/2014/main" val="3933629306"/>
                  </a:ext>
                </a:extLst>
              </a:tr>
            </a:tbl>
          </a:graphicData>
        </a:graphic>
      </p:graphicFrame>
      <p:graphicFrame>
        <p:nvGraphicFramePr>
          <p:cNvPr id="18" name="Table 4" descr="Liste des produits de combustion pris en compte dans l’enquête.">
            <a:extLst>
              <a:ext uri="{FF2B5EF4-FFF2-40B4-BE49-F238E27FC236}">
                <a16:creationId xmlns:a16="http://schemas.microsoft.com/office/drawing/2014/main" id="{D5CB1BE5-FCE9-032F-9DD8-4645DB6881E4}"/>
              </a:ext>
            </a:extLst>
          </p:cNvPr>
          <p:cNvGraphicFramePr>
            <a:graphicFrameLocks noGrp="1"/>
          </p:cNvGraphicFramePr>
          <p:nvPr>
            <p:extLst>
              <p:ext uri="{D42A27DB-BD31-4B8C-83A1-F6EECF244321}">
                <p14:modId xmlns:p14="http://schemas.microsoft.com/office/powerpoint/2010/main" val="2882096157"/>
              </p:ext>
            </p:extLst>
          </p:nvPr>
        </p:nvGraphicFramePr>
        <p:xfrm>
          <a:off x="5652120" y="2812836"/>
          <a:ext cx="2970510" cy="384810"/>
        </p:xfrm>
        <a:graphic>
          <a:graphicData uri="http://schemas.openxmlformats.org/drawingml/2006/table">
            <a:tbl>
              <a:tblPr firstRow="1" bandRow="1">
                <a:tableStyleId>{21E4AEA4-8DFA-4A89-87EB-49C32662AFE0}</a:tableStyleId>
              </a:tblPr>
              <a:tblGrid>
                <a:gridCol w="2970510">
                  <a:extLst>
                    <a:ext uri="{9D8B030D-6E8A-4147-A177-3AD203B41FA5}">
                      <a16:colId xmlns:a16="http://schemas.microsoft.com/office/drawing/2014/main" val="3678288697"/>
                    </a:ext>
                  </a:extLst>
                </a:gridCol>
              </a:tblGrid>
              <a:tr h="159934">
                <a:tc>
                  <a:txBody>
                    <a:bodyPr/>
                    <a:lstStyle/>
                    <a:p>
                      <a:pPr marL="0" algn="l" defTabSz="342900" rtl="0" eaLnBrk="1" fontAlgn="b" latinLnBrk="0" hangingPunct="1"/>
                      <a:r>
                        <a:rPr lang="fr-FR" sz="1200" b="1" u="none" strike="noStrike" dirty="0">
                          <a:solidFill>
                            <a:schemeClr val="bg1"/>
                          </a:solidFill>
                          <a:effectLst/>
                        </a:rPr>
                        <a:t>Produits de combustion</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algn="l" fontAlgn="b"/>
                      <a:r>
                        <a:rPr lang="fr-FR" sz="1200" u="none" strike="noStrike">
                          <a:solidFill>
                            <a:schemeClr val="tx1"/>
                          </a:solidFill>
                          <a:effectLst/>
                        </a:rPr>
                        <a:t>Gaz </a:t>
                      </a:r>
                      <a:r>
                        <a:rPr lang="fr-FR" sz="1200" u="none" strike="noStrike" dirty="0">
                          <a:solidFill>
                            <a:schemeClr val="tx1"/>
                          </a:solidFill>
                          <a:effectLst/>
                        </a:rPr>
                        <a:t>d’échappement de moteurs diesel</a:t>
                      </a: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21" name="Table 4" descr="Liste des solvants pris en compte dans l’enquête.">
            <a:extLst>
              <a:ext uri="{FF2B5EF4-FFF2-40B4-BE49-F238E27FC236}">
                <a16:creationId xmlns:a16="http://schemas.microsoft.com/office/drawing/2014/main" id="{662477FB-B6B8-CE0B-AB5A-308BE9AD0DDC}"/>
              </a:ext>
            </a:extLst>
          </p:cNvPr>
          <p:cNvGraphicFramePr>
            <a:graphicFrameLocks noGrp="1"/>
          </p:cNvGraphicFramePr>
          <p:nvPr>
            <p:extLst>
              <p:ext uri="{D42A27DB-BD31-4B8C-83A1-F6EECF244321}">
                <p14:modId xmlns:p14="http://schemas.microsoft.com/office/powerpoint/2010/main" val="1923003194"/>
              </p:ext>
            </p:extLst>
          </p:nvPr>
        </p:nvGraphicFramePr>
        <p:xfrm>
          <a:off x="5652121" y="3229819"/>
          <a:ext cx="2970509" cy="668655"/>
        </p:xfrm>
        <a:graphic>
          <a:graphicData uri="http://schemas.openxmlformats.org/drawingml/2006/table">
            <a:tbl>
              <a:tblPr firstRow="1" bandRow="1">
                <a:tableStyleId>{21E4AEA4-8DFA-4A89-87EB-49C32662AFE0}</a:tableStyleId>
              </a:tblPr>
              <a:tblGrid>
                <a:gridCol w="2970509">
                  <a:extLst>
                    <a:ext uri="{9D8B030D-6E8A-4147-A177-3AD203B41FA5}">
                      <a16:colId xmlns:a16="http://schemas.microsoft.com/office/drawing/2014/main" val="3678288697"/>
                    </a:ext>
                  </a:extLst>
                </a:gridCol>
              </a:tblGrid>
              <a:tr h="139766">
                <a:tc>
                  <a:txBody>
                    <a:bodyPr/>
                    <a:lstStyle/>
                    <a:p>
                      <a:pPr lvl="0" algn="l" fontAlgn="b"/>
                      <a:r>
                        <a:rPr lang="fr-FR" sz="1400" b="1" u="none" strike="noStrike" dirty="0">
                          <a:solidFill>
                            <a:schemeClr val="bg1"/>
                          </a:solidFill>
                          <a:effectLst/>
                        </a:rPr>
                        <a:t>Solvants</a:t>
                      </a:r>
                    </a:p>
                  </a:txBody>
                  <a:tcPr marL="182880" marR="9525" marT="9525" marB="0" anchor="b">
                    <a:solidFill>
                      <a:srgbClr val="00696C"/>
                    </a:solidFill>
                  </a:tcPr>
                </a:tc>
                <a:extLst>
                  <a:ext uri="{0D108BD9-81ED-4DB2-BD59-A6C34878D82A}">
                    <a16:rowId xmlns:a16="http://schemas.microsoft.com/office/drawing/2014/main" val="4047868032"/>
                  </a:ext>
                </a:extLst>
              </a:tr>
              <a:tr h="139766">
                <a:tc>
                  <a:txBody>
                    <a:bodyPr/>
                    <a:lstStyle/>
                    <a:p>
                      <a:pPr algn="l" fontAlgn="b"/>
                      <a:r>
                        <a:rPr lang="fr-FR" sz="1400" u="none" strike="noStrike" dirty="0">
                          <a:solidFill>
                            <a:schemeClr val="tx1"/>
                          </a:solidFill>
                          <a:effectLst/>
                        </a:rPr>
                        <a:t>benzène</a:t>
                      </a:r>
                    </a:p>
                  </a:txBody>
                  <a:tcPr marL="182880" marR="9525" marT="9525" marB="0" anchor="b"/>
                </a:tc>
                <a:extLst>
                  <a:ext uri="{0D108BD9-81ED-4DB2-BD59-A6C34878D82A}">
                    <a16:rowId xmlns:a16="http://schemas.microsoft.com/office/drawing/2014/main" val="1546215660"/>
                  </a:ext>
                </a:extLst>
              </a:tr>
              <a:tr h="139766">
                <a:tc>
                  <a:txBody>
                    <a:bodyPr/>
                    <a:lstStyle/>
                    <a:p>
                      <a:pPr algn="l" fontAlgn="b"/>
                      <a:r>
                        <a:rPr lang="fr-FR" sz="1400" u="none" strike="noStrike" dirty="0">
                          <a:solidFill>
                            <a:schemeClr val="tx1"/>
                          </a:solidFill>
                          <a:effectLst/>
                        </a:rPr>
                        <a:t>trichloroéthylène</a:t>
                      </a:r>
                    </a:p>
                  </a:txBody>
                  <a:tcPr marL="182880" marR="9525" marT="9525" marB="0" anchor="b"/>
                </a:tc>
                <a:extLst>
                  <a:ext uri="{0D108BD9-81ED-4DB2-BD59-A6C34878D82A}">
                    <a16:rowId xmlns:a16="http://schemas.microsoft.com/office/drawing/2014/main" val="3607070440"/>
                  </a:ext>
                </a:extLst>
              </a:tr>
            </a:tbl>
          </a:graphicData>
        </a:graphic>
      </p:graphicFrame>
      <p:graphicFrame>
        <p:nvGraphicFramePr>
          <p:cNvPr id="22" name="Table 4" descr="Liste des types de rayonnements pris en compte dans l’enquête.">
            <a:extLst>
              <a:ext uri="{FF2B5EF4-FFF2-40B4-BE49-F238E27FC236}">
                <a16:creationId xmlns:a16="http://schemas.microsoft.com/office/drawing/2014/main" id="{AB94F0EC-F2F5-18DB-A05E-8B5C38A4926D}"/>
              </a:ext>
            </a:extLst>
          </p:cNvPr>
          <p:cNvGraphicFramePr>
            <a:graphicFrameLocks noGrp="1"/>
          </p:cNvGraphicFramePr>
          <p:nvPr>
            <p:extLst>
              <p:ext uri="{D42A27DB-BD31-4B8C-83A1-F6EECF244321}">
                <p14:modId xmlns:p14="http://schemas.microsoft.com/office/powerpoint/2010/main" val="1717466501"/>
              </p:ext>
            </p:extLst>
          </p:nvPr>
        </p:nvGraphicFramePr>
        <p:xfrm>
          <a:off x="2915816" y="3931880"/>
          <a:ext cx="5313784" cy="891540"/>
        </p:xfrm>
        <a:graphic>
          <a:graphicData uri="http://schemas.openxmlformats.org/drawingml/2006/table">
            <a:tbl>
              <a:tblPr firstRow="1" bandRow="1">
                <a:tableStyleId>{21E4AEA4-8DFA-4A89-87EB-49C32662AFE0}</a:tableStyleId>
              </a:tblPr>
              <a:tblGrid>
                <a:gridCol w="5313784">
                  <a:extLst>
                    <a:ext uri="{9D8B030D-6E8A-4147-A177-3AD203B41FA5}">
                      <a16:colId xmlns:a16="http://schemas.microsoft.com/office/drawing/2014/main" val="3678288697"/>
                    </a:ext>
                  </a:extLst>
                </a:gridCol>
              </a:tblGrid>
              <a:tr h="139766">
                <a:tc>
                  <a:txBody>
                    <a:bodyPr/>
                    <a:lstStyle/>
                    <a:p>
                      <a:pPr algn="l" fontAlgn="b"/>
                      <a:r>
                        <a:rPr lang="fr-FR" sz="1400" b="1" u="none" strike="noStrike">
                          <a:solidFill>
                            <a:schemeClr val="bg1"/>
                          </a:solidFill>
                          <a:effectLst/>
                        </a:rPr>
                        <a:t>Rayonnement</a:t>
                      </a:r>
                    </a:p>
                  </a:txBody>
                  <a:tcPr marL="182880" marR="9525" marT="9525" marB="0" anchor="b">
                    <a:solidFill>
                      <a:srgbClr val="00696C"/>
                    </a:solidFill>
                  </a:tcPr>
                </a:tc>
                <a:extLst>
                  <a:ext uri="{0D108BD9-81ED-4DB2-BD59-A6C34878D82A}">
                    <a16:rowId xmlns:a16="http://schemas.microsoft.com/office/drawing/2014/main" val="3461136577"/>
                  </a:ext>
                </a:extLst>
              </a:tr>
              <a:tr h="139766">
                <a:tc>
                  <a:txBody>
                    <a:bodyPr/>
                    <a:lstStyle/>
                    <a:p>
                      <a:pPr marL="0" algn="l" defTabSz="342900" rtl="0" eaLnBrk="1" fontAlgn="b" latinLnBrk="0" hangingPunct="1"/>
                      <a:r>
                        <a:rPr lang="fr-FR" sz="1400" u="none" strike="noStrike">
                          <a:solidFill>
                            <a:schemeClr val="tx1"/>
                          </a:solidFill>
                          <a:effectLst/>
                        </a:rPr>
                        <a:t>rayonnements ionisants</a:t>
                      </a:r>
                    </a:p>
                  </a:txBody>
                  <a:tcPr marL="182880" marR="9525" marT="9525" marB="0" anchor="b"/>
                </a:tc>
                <a:extLst>
                  <a:ext uri="{0D108BD9-81ED-4DB2-BD59-A6C34878D82A}">
                    <a16:rowId xmlns:a16="http://schemas.microsoft.com/office/drawing/2014/main" val="2351791633"/>
                  </a:ext>
                </a:extLst>
              </a:tr>
              <a:tr h="139766">
                <a:tc>
                  <a:txBody>
                    <a:bodyPr/>
                    <a:lstStyle/>
                    <a:p>
                      <a:pPr marL="0" algn="l" defTabSz="342900" rtl="0" eaLnBrk="1" fontAlgn="b" latinLnBrk="0" hangingPunct="1"/>
                      <a:r>
                        <a:rPr lang="fr-FR" sz="1400" u="none" strike="noStrike" dirty="0">
                          <a:solidFill>
                            <a:schemeClr val="tx1"/>
                          </a:solidFill>
                          <a:effectLst/>
                        </a:rPr>
                        <a:t>rayonnement ultraviolet artificiel, y compris exposition oculaire</a:t>
                      </a:r>
                    </a:p>
                  </a:txBody>
                  <a:tcPr marL="182880" marR="9525" marT="9525" marB="0" anchor="b"/>
                </a:tc>
                <a:extLst>
                  <a:ext uri="{0D108BD9-81ED-4DB2-BD59-A6C34878D82A}">
                    <a16:rowId xmlns:a16="http://schemas.microsoft.com/office/drawing/2014/main" val="2958100683"/>
                  </a:ext>
                </a:extLst>
              </a:tr>
              <a:tr h="139766">
                <a:tc>
                  <a:txBody>
                    <a:bodyPr/>
                    <a:lstStyle/>
                    <a:p>
                      <a:pPr marL="0" algn="l" defTabSz="342900" rtl="0" eaLnBrk="1" fontAlgn="b" latinLnBrk="0" hangingPunct="1"/>
                      <a:r>
                        <a:rPr lang="fr-FR" sz="1400" u="none" strike="noStrike" dirty="0">
                          <a:solidFill>
                            <a:schemeClr val="tx1"/>
                          </a:solidFill>
                          <a:effectLst/>
                        </a:rPr>
                        <a:t>rayonnement ultraviolet solaire, y compris exposition oculaire</a:t>
                      </a:r>
                    </a:p>
                  </a:txBody>
                  <a:tcPr marL="182880" marR="9525" marT="9525" marB="0" anchor="b"/>
                </a:tc>
                <a:extLst>
                  <a:ext uri="{0D108BD9-81ED-4DB2-BD59-A6C34878D82A}">
                    <a16:rowId xmlns:a16="http://schemas.microsoft.com/office/drawing/2014/main" val="386565587"/>
                  </a:ext>
                </a:extLst>
              </a:tr>
            </a:tbl>
          </a:graphicData>
        </a:graphic>
      </p:graphicFrame>
    </p:spTree>
    <p:extLst>
      <p:ext uri="{BB962C8B-B14F-4D97-AF65-F5344CB8AC3E}">
        <p14:creationId xmlns:p14="http://schemas.microsoft.com/office/powerpoint/2010/main" val="238064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BC8B-3E71-DE3D-B391-E81886348CC5}"/>
              </a:ext>
            </a:extLst>
          </p:cNvPr>
          <p:cNvSpPr>
            <a:spLocks noGrp="1"/>
          </p:cNvSpPr>
          <p:nvPr>
            <p:ph type="title"/>
          </p:nvPr>
        </p:nvSpPr>
        <p:spPr>
          <a:xfrm>
            <a:off x="450001" y="87768"/>
            <a:ext cx="7559873" cy="461665"/>
          </a:xfrm>
        </p:spPr>
        <p:txBody>
          <a:bodyPr>
            <a:normAutofit fontScale="90000"/>
          </a:bodyPr>
          <a:lstStyle/>
          <a:p>
            <a:r>
              <a:rPr lang="fr-FR" sz="2400" dirty="0"/>
              <a:t>Données de l’enquête WES – trois types d’informations</a:t>
            </a:r>
          </a:p>
        </p:txBody>
      </p:sp>
      <p:sp>
        <p:nvSpPr>
          <p:cNvPr id="3" name="Content Placeholder 2">
            <a:extLst>
              <a:ext uri="{FF2B5EF4-FFF2-40B4-BE49-F238E27FC236}">
                <a16:creationId xmlns:a16="http://schemas.microsoft.com/office/drawing/2014/main" id="{9A4008A3-DD53-F12E-E6CC-DADAAE2D9C76}"/>
              </a:ext>
            </a:extLst>
          </p:cNvPr>
          <p:cNvSpPr>
            <a:spLocks noGrp="1"/>
          </p:cNvSpPr>
          <p:nvPr>
            <p:ph sz="half" idx="1"/>
          </p:nvPr>
        </p:nvSpPr>
        <p:spPr>
          <a:xfrm>
            <a:off x="449999" y="837000"/>
            <a:ext cx="8086781" cy="3323987"/>
          </a:xfrm>
        </p:spPr>
        <p:txBody>
          <a:bodyPr>
            <a:normAutofit fontScale="92500" lnSpcReduction="20000"/>
          </a:bodyPr>
          <a:lstStyle/>
          <a:p>
            <a:pPr marL="342900" indent="-342900">
              <a:spcBef>
                <a:spcPts val="600"/>
              </a:spcBef>
              <a:buFont typeface="+mj-lt"/>
              <a:buAutoNum type="arabicPeriod"/>
            </a:pPr>
            <a:r>
              <a:rPr lang="fr-FR" sz="1800" dirty="0"/>
              <a:t>Variables démographiques et liées à l’emploi </a:t>
            </a:r>
            <a:r>
              <a:rPr lang="fr-FR" sz="1800" b="0" dirty="0"/>
              <a:t>pour chaque personne interrogée:</a:t>
            </a:r>
          </a:p>
          <a:p>
            <a:pPr marL="609600" lvl="1" indent="-285750">
              <a:spcBef>
                <a:spcPts val="600"/>
              </a:spcBef>
              <a:buFont typeface="Wingdings" panose="05000000000000000000" pitchFamily="2" charset="2"/>
              <a:buChar char="§"/>
            </a:pPr>
            <a:r>
              <a:rPr lang="fr-FR" sz="1800" dirty="0"/>
              <a:t>Sexe, tranche d’âge, pays de naissance</a:t>
            </a:r>
          </a:p>
          <a:p>
            <a:pPr marL="609600" lvl="1" indent="-285750">
              <a:spcBef>
                <a:spcPts val="600"/>
              </a:spcBef>
              <a:buFont typeface="Wingdings" panose="05000000000000000000" pitchFamily="2" charset="2"/>
              <a:buChar char="§"/>
            </a:pPr>
            <a:r>
              <a:rPr lang="fr-FR" sz="1800" dirty="0"/>
              <a:t>Secteur d’activité, profession, type d’emploi et de contrat, taille du lieu de travail, catégorie professionnelle</a:t>
            </a:r>
          </a:p>
          <a:p>
            <a:pPr marL="342900" indent="-342900">
              <a:spcBef>
                <a:spcPts val="600"/>
              </a:spcBef>
              <a:buFont typeface="+mj-lt"/>
              <a:buAutoNum type="arabicPeriod"/>
            </a:pPr>
            <a:r>
              <a:rPr lang="fr-FR" sz="1800" dirty="0"/>
              <a:t>Réponses aux séries de questions</a:t>
            </a:r>
            <a:r>
              <a:rPr lang="fr-FR" sz="1800" b="0" dirty="0"/>
              <a:t>, adaptées à la catégorie professionnelle du travailleur définie au début</a:t>
            </a:r>
          </a:p>
          <a:p>
            <a:pPr marL="342900" indent="-342900">
              <a:spcBef>
                <a:spcPts val="600"/>
              </a:spcBef>
              <a:buFont typeface="+mj-lt"/>
              <a:buAutoNum type="arabicPeriod"/>
            </a:pPr>
            <a:r>
              <a:rPr lang="fr-FR" sz="1800" dirty="0"/>
              <a:t>Évaluation de l’exposition à 24 facteurs de risque de cancer </a:t>
            </a:r>
            <a:r>
              <a:rPr lang="fr-FR" sz="1800" b="0" dirty="0"/>
              <a:t>pour chaque personne interrogée:</a:t>
            </a:r>
          </a:p>
          <a:p>
            <a:pPr marL="609600" lvl="1" indent="-285750">
              <a:spcBef>
                <a:spcPts val="600"/>
              </a:spcBef>
              <a:buFont typeface="Wingdings" panose="05000000000000000000" pitchFamily="2" charset="2"/>
              <a:buChar char="§"/>
            </a:pPr>
            <a:r>
              <a:rPr lang="fr-FR" sz="1800" dirty="0"/>
              <a:t>Exposition probable par opposition à la non-exposition (y compris l’exposition éventuelle, mais sans suffisamment d’éléments probants pour définir un niveau)</a:t>
            </a:r>
          </a:p>
          <a:p>
            <a:pPr marL="609600" lvl="1" indent="-285750">
              <a:spcBef>
                <a:spcPts val="600"/>
              </a:spcBef>
              <a:buFont typeface="Wingdings" panose="05000000000000000000" pitchFamily="2" charset="2"/>
              <a:buChar char="§"/>
            </a:pPr>
            <a:r>
              <a:rPr lang="fr-FR" sz="1800" dirty="0"/>
              <a:t>Trois niveaux: exposition probable à un niveau faible, moyen ou élevé</a:t>
            </a:r>
          </a:p>
        </p:txBody>
      </p:sp>
    </p:spTree>
    <p:extLst>
      <p:ext uri="{BB962C8B-B14F-4D97-AF65-F5344CB8AC3E}">
        <p14:creationId xmlns:p14="http://schemas.microsoft.com/office/powerpoint/2010/main" val="29973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most common exposures in the last week">
            <a:extLst>
              <a:ext uri="{FF2B5EF4-FFF2-40B4-BE49-F238E27FC236}">
                <a16:creationId xmlns:a16="http://schemas.microsoft.com/office/drawing/2014/main" id="{6DF223B3-D695-4085-9BD7-B2D97AF7CB34}"/>
              </a:ext>
            </a:extLst>
          </p:cNvPr>
          <p:cNvSpPr>
            <a:spLocks noGrp="1"/>
          </p:cNvSpPr>
          <p:nvPr>
            <p:ph type="title"/>
          </p:nvPr>
        </p:nvSpPr>
        <p:spPr>
          <a:xfrm>
            <a:off x="450001" y="87768"/>
            <a:ext cx="7559873" cy="461665"/>
          </a:xfrm>
        </p:spPr>
        <p:txBody>
          <a:bodyPr>
            <a:normAutofit fontScale="90000"/>
          </a:bodyPr>
          <a:lstStyle/>
          <a:p>
            <a:r>
              <a:rPr lang="fr-FR" dirty="0"/>
              <a:t>Les expositions les plus fréquentes au cours de la </a:t>
            </a:r>
            <a:r>
              <a:rPr lang="fr-FR"/>
              <a:t>dernière semaine de travail</a:t>
            </a:r>
            <a:endParaRPr lang="fr-FR" dirty="0"/>
          </a:p>
        </p:txBody>
      </p:sp>
      <p:graphicFrame>
        <p:nvGraphicFramePr>
          <p:cNvPr id="6" name="Content Placeholder 5" descr="Graphique indiquant les expositions les plus fréquentes au cours de la dernière semaine de travail:&#10;Rayonnement UV solaire: le taux d’exposition probable à un niveau élevé est de 0,2 %; le taux d’exposition probable à un niveau faible ou moyen est de 20,6 %.&#10;Émissions de gaz d’échappement de moteurs diesel: le taux d’exposition probable à un niveau élevé est de 2,1 %; le taux d’exposition probable à un niveau faible ou moyen est de 17,8 %.&#10;Benzène: le taux d’exposition probable à un niveau élevé est de 1,4 %; le taux d’exposition probable à un niveau faible ou moyen est de 11,4 %.&#10;&#10;Silice cristalline alvéolaire (SCA): le taux d’exposition probable à un niveau élevé est de 3,3 %; le taux d’exposition probable à un niveau faible ou moyen est de 5,2 %.&#10;Formaldéhyde: le taux d’exposition probable à un niveau élevé est de 1,3 %; le taux d’exposition probable à un niveau faible ou moyen est de 5,1 %.&#10;Chrome hexavalent: le taux d’exposition probable à un niveau élevé est de 0,9 %; le taux d’exposition probable à un niveau faible ou moyen est de 3,9 %.&#10;Plomb et composés inorganiques: le taux d’exposition probable à un niveau élevé est de 0,6 %; le taux d’exposition probable à un niveau faible ou moyen est de 3,2 %.&#10;Poussières de bois: le taux d’exposition probable à un niveau élevé est de 1,6 %; le taux d’exposition probable à un niveau faible ou moyen est de 1,6 %.&#10;">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4281721982"/>
              </p:ext>
            </p:extLst>
          </p:nvPr>
        </p:nvGraphicFramePr>
        <p:xfrm>
          <a:off x="764506" y="699542"/>
          <a:ext cx="7614989" cy="3960439"/>
        </p:xfrm>
        <a:graphic>
          <a:graphicData uri="http://schemas.openxmlformats.org/drawingml/2006/chart">
            <c:chart xmlns:c="http://schemas.openxmlformats.org/drawingml/2006/chart" xmlns:r="http://schemas.openxmlformats.org/officeDocument/2006/relationships" r:id="rId3"/>
          </a:graphicData>
        </a:graphic>
      </p:graphicFrame>
      <p:grpSp>
        <p:nvGrpSpPr>
          <p:cNvPr id="29" name="Group 28" descr="Zone de texte accompagnée de deux flèches dirigées chacune vers un rectangle qui met en évidence les taux d’exposition concernant la silice cristalline alvéolaire d’une part et les poussières de bois d’autre part. Le texte indique que la part d’exposition à un niveau élevé représente une large part des travailleurs considérés comme exposés.">
            <a:extLst>
              <a:ext uri="{FF2B5EF4-FFF2-40B4-BE49-F238E27FC236}">
                <a16:creationId xmlns:a16="http://schemas.microsoft.com/office/drawing/2014/main" id="{C01287CC-ED86-C858-7AEC-22B334865F21}"/>
              </a:ext>
            </a:extLst>
          </p:cNvPr>
          <p:cNvGrpSpPr/>
          <p:nvPr/>
        </p:nvGrpSpPr>
        <p:grpSpPr>
          <a:xfrm>
            <a:off x="851339" y="1923678"/>
            <a:ext cx="8193809" cy="2088232"/>
            <a:chOff x="462426" y="1923678"/>
            <a:chExt cx="8258413" cy="2088232"/>
          </a:xfrm>
        </p:grpSpPr>
        <p:sp>
          <p:nvSpPr>
            <p:cNvPr id="3" name="Rectangle 2">
              <a:extLst>
                <a:ext uri="{FF2B5EF4-FFF2-40B4-BE49-F238E27FC236}">
                  <a16:creationId xmlns:a16="http://schemas.microsoft.com/office/drawing/2014/main" id="{51B86E45-6064-44EF-81C7-982B3D495524}"/>
                </a:ext>
                <a:ext uri="{C183D7F6-B498-43B3-948B-1728B52AA6E4}">
                  <adec:decorative xmlns:adec="http://schemas.microsoft.com/office/drawing/2017/decorative" val="1"/>
                </a:ext>
              </a:extLst>
            </p:cNvPr>
            <p:cNvSpPr/>
            <p:nvPr/>
          </p:nvSpPr>
          <p:spPr>
            <a:xfrm>
              <a:off x="939119" y="3579862"/>
              <a:ext cx="2696776"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E7320C83-9360-4FD8-B092-4B37D6094E3A}"/>
                </a:ext>
                <a:ext uri="{C183D7F6-B498-43B3-948B-1728B52AA6E4}">
                  <adec:decorative xmlns:adec="http://schemas.microsoft.com/office/drawing/2017/decorative" val="1"/>
                </a:ext>
              </a:extLst>
            </p:cNvPr>
            <p:cNvSpPr/>
            <p:nvPr/>
          </p:nvSpPr>
          <p:spPr>
            <a:xfrm>
              <a:off x="462426" y="1923678"/>
              <a:ext cx="4181582"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grpSp>
          <p:nvGrpSpPr>
            <p:cNvPr id="28" name="Group 27" descr="Text box with the following text pointing to the bars for respirable crystalline silica and wood dust: The share of exposure at a high level represents half or more of the workers assessed to be exposed to respirable crystalline silica and wood dust.&#10;">
              <a:extLst>
                <a:ext uri="{FF2B5EF4-FFF2-40B4-BE49-F238E27FC236}">
                  <a16:creationId xmlns:a16="http://schemas.microsoft.com/office/drawing/2014/main" id="{6A2FF02D-086A-BEBF-FA02-161482F6BFBB}"/>
                </a:ext>
              </a:extLst>
            </p:cNvPr>
            <p:cNvGrpSpPr/>
            <p:nvPr/>
          </p:nvGrpSpPr>
          <p:grpSpPr>
            <a:xfrm>
              <a:off x="3635896" y="2146088"/>
              <a:ext cx="5084943" cy="1675209"/>
              <a:chOff x="3635896" y="2146088"/>
              <a:chExt cx="5084943" cy="1675209"/>
            </a:xfrm>
          </p:grpSpPr>
          <p:cxnSp>
            <p:nvCxnSpPr>
              <p:cNvPr id="12" name="Straight Arrow Connector 11">
                <a:extLst>
                  <a:ext uri="{FF2B5EF4-FFF2-40B4-BE49-F238E27FC236}">
                    <a16:creationId xmlns:a16="http://schemas.microsoft.com/office/drawing/2014/main" id="{1780B7ED-E12C-70F7-CDF2-1E240384FA17}"/>
                  </a:ext>
                </a:extLst>
              </p:cNvPr>
              <p:cNvCxnSpPr>
                <a:cxnSpLocks/>
              </p:cNvCxnSpPr>
              <p:nvPr/>
            </p:nvCxnSpPr>
            <p:spPr>
              <a:xfrm flipH="1" flipV="1">
                <a:off x="4644008" y="2146088"/>
                <a:ext cx="720080" cy="374849"/>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9777DD2A-DA9B-8B2B-D6B6-CD4DC8847FF2}"/>
                  </a:ext>
                </a:extLst>
              </p:cNvPr>
              <p:cNvCxnSpPr>
                <a:cxnSpLocks/>
              </p:cNvCxnSpPr>
              <p:nvPr/>
            </p:nvCxnSpPr>
            <p:spPr>
              <a:xfrm flipH="1">
                <a:off x="3635896" y="3486659"/>
                <a:ext cx="1728192" cy="334638"/>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sp>
            <p:nvSpPr>
              <p:cNvPr id="10" name="Rectangle 9" descr="&#10;">
                <a:extLst>
                  <a:ext uri="{FF2B5EF4-FFF2-40B4-BE49-F238E27FC236}">
                    <a16:creationId xmlns:a16="http://schemas.microsoft.com/office/drawing/2014/main" id="{10A75F29-C834-7BE5-1E01-4AE1CEFB7724}"/>
                  </a:ext>
                </a:extLst>
              </p:cNvPr>
              <p:cNvSpPr/>
              <p:nvPr/>
            </p:nvSpPr>
            <p:spPr>
              <a:xfrm>
                <a:off x="4644008" y="2535746"/>
                <a:ext cx="4076831" cy="936104"/>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sz="1600" dirty="0">
                    <a:solidFill>
                      <a:schemeClr val="accent4">
                        <a:lumMod val="75000"/>
                      </a:schemeClr>
                    </a:solidFill>
                  </a:rPr>
                  <a:t>La part d’exposition à un niveau </a:t>
                </a:r>
                <a:r>
                  <a:rPr lang="fr-FR" sz="1600">
                    <a:solidFill>
                      <a:schemeClr val="accent4">
                        <a:lumMod val="75000"/>
                      </a:schemeClr>
                    </a:solidFill>
                  </a:rPr>
                  <a:t>élevé représente une large part des </a:t>
                </a:r>
                <a:r>
                  <a:rPr lang="fr-FR" sz="1600" dirty="0">
                    <a:solidFill>
                      <a:schemeClr val="accent4">
                        <a:lumMod val="75000"/>
                      </a:schemeClr>
                    </a:solidFill>
                  </a:rPr>
                  <a:t>travailleurs considérés comme exposés.</a:t>
                </a:r>
              </a:p>
            </p:txBody>
          </p:sp>
        </p:grpSp>
      </p:grpSp>
      <p:sp>
        <p:nvSpPr>
          <p:cNvPr id="4"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982429" y="4567152"/>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a:t>
            </a:r>
          </a:p>
        </p:txBody>
      </p:sp>
    </p:spTree>
    <p:extLst>
      <p:ext uri="{BB962C8B-B14F-4D97-AF65-F5344CB8AC3E}">
        <p14:creationId xmlns:p14="http://schemas.microsoft.com/office/powerpoint/2010/main" val="292541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exposures in the last working week">
            <a:extLst>
              <a:ext uri="{FF2B5EF4-FFF2-40B4-BE49-F238E27FC236}">
                <a16:creationId xmlns:a16="http://schemas.microsoft.com/office/drawing/2014/main" id="{6DF223B3-D695-4085-9BD7-B2D97AF7CB34}"/>
              </a:ext>
            </a:extLst>
          </p:cNvPr>
          <p:cNvSpPr>
            <a:spLocks noGrp="1"/>
          </p:cNvSpPr>
          <p:nvPr>
            <p:ph type="title"/>
          </p:nvPr>
        </p:nvSpPr>
        <p:spPr>
          <a:xfrm>
            <a:off x="450001" y="87768"/>
            <a:ext cx="8379674" cy="461665"/>
          </a:xfrm>
        </p:spPr>
        <p:txBody>
          <a:bodyPr>
            <a:normAutofit fontScale="90000"/>
          </a:bodyPr>
          <a:lstStyle/>
          <a:p>
            <a:r>
              <a:rPr lang="fr-FR" dirty="0"/>
              <a:t>Autres expositions au cours de la </a:t>
            </a:r>
            <a:r>
              <a:rPr lang="fr-FR"/>
              <a:t>dernière semaine de travail</a:t>
            </a:r>
            <a:endParaRPr lang="fr-FR" dirty="0"/>
          </a:p>
        </p:txBody>
      </p:sp>
      <p:graphicFrame>
        <p:nvGraphicFramePr>
          <p:cNvPr id="6" name="Content Placeholder 5" descr="Un diagramme en bâtons représentant les autres expositions (du pourcentage le plus élevé au pourcentage le plus faible) montre que tous les niveaux d’exposition sont inférieurs à 5 %:&#10;Rayonnement UV artificiel; rayonnements ionisants; nickel; huiles minérales (sous forme de brumes); oxyde d’éthylène; amiante; cadmium; 1,3-butadiène; cobalt; trichloréthylène; sciure de cuir; acrylamide; arsenic; orthotoluidine; diéthyle/sulfate de diméthyle; épichlorhydrine&#10;">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45169941"/>
              </p:ext>
            </p:extLst>
          </p:nvPr>
        </p:nvGraphicFramePr>
        <p:xfrm>
          <a:off x="115274" y="697434"/>
          <a:ext cx="8714401" cy="374863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46F2EC5-B263-D7D4-C80F-4E65F643D984}"/>
              </a:ext>
              <a:ext uri="{C183D7F6-B498-43B3-948B-1728B52AA6E4}">
                <adec:decorative xmlns:adec="http://schemas.microsoft.com/office/drawing/2017/decorative" val="0"/>
              </a:ext>
            </a:extLst>
          </p:cNvPr>
          <p:cNvSpPr txBox="1"/>
          <p:nvPr/>
        </p:nvSpPr>
        <p:spPr>
          <a:xfrm>
            <a:off x="1924765" y="4546835"/>
            <a:ext cx="5760639" cy="4154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05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a:t>
            </a:r>
          </a:p>
        </p:txBody>
      </p:sp>
    </p:spTree>
    <p:extLst>
      <p:ext uri="{BB962C8B-B14F-4D97-AF65-F5344CB8AC3E}">
        <p14:creationId xmlns:p14="http://schemas.microsoft.com/office/powerpoint/2010/main" val="115063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xposure to the 24 cancer risk factors in the last week">
            <a:extLst>
              <a:ext uri="{FF2B5EF4-FFF2-40B4-BE49-F238E27FC236}">
                <a16:creationId xmlns:a16="http://schemas.microsoft.com/office/drawing/2014/main" id="{B5689BE4-E360-4444-AFA1-CD4DFF34A4ED}"/>
              </a:ext>
            </a:extLst>
          </p:cNvPr>
          <p:cNvSpPr>
            <a:spLocks noGrp="1"/>
          </p:cNvSpPr>
          <p:nvPr>
            <p:ph type="title"/>
          </p:nvPr>
        </p:nvSpPr>
        <p:spPr>
          <a:xfrm>
            <a:off x="450001" y="87768"/>
            <a:ext cx="8082439" cy="461665"/>
          </a:xfrm>
        </p:spPr>
        <p:txBody>
          <a:bodyPr>
            <a:normAutofit fontScale="90000"/>
          </a:bodyPr>
          <a:lstStyle/>
          <a:p>
            <a:r>
              <a:rPr lang="fr-FR" dirty="0"/>
              <a:t>Exposition aux 24 facteurs de risque de cancer au cours de la </a:t>
            </a:r>
            <a:r>
              <a:rPr lang="fr-FR"/>
              <a:t>dernière semaine de travail</a:t>
            </a:r>
            <a:endParaRPr lang="fr-FR" dirty="0"/>
          </a:p>
        </p:txBody>
      </p:sp>
      <p:graphicFrame>
        <p:nvGraphicFramePr>
          <p:cNvPr id="6" name="Content Placeholder 5" descr="Graphique indiquant l’absence d’exposition au cours de la dernière semaine de travail.&#10;52,6 % de l’ensemble des travailleurs des six pays concernés n’ont été exposés à aucun des 24 facteurs de risque de cancer sélectionnés dans l’enquête.&#10;21,2 % ont été exposés à un des 24 facteurs de risque de cancer sélectionnés dans l’enquête.&#10;26,2 % ont été exposés à au moins deux facteurs de risque de cancer&#10;">
            <a:extLst>
              <a:ext uri="{FF2B5EF4-FFF2-40B4-BE49-F238E27FC236}">
                <a16:creationId xmlns:a16="http://schemas.microsoft.com/office/drawing/2014/main" id="{E33E96CF-A412-475B-9719-ACF96DB881E9}"/>
              </a:ext>
            </a:extLst>
          </p:cNvPr>
          <p:cNvGraphicFramePr>
            <a:graphicFrameLocks noGrp="1"/>
          </p:cNvGraphicFramePr>
          <p:nvPr>
            <p:ph sz="half" idx="1"/>
            <p:extLst>
              <p:ext uri="{D42A27DB-BD31-4B8C-83A1-F6EECF244321}">
                <p14:modId xmlns:p14="http://schemas.microsoft.com/office/powerpoint/2010/main" val="4001922832"/>
              </p:ext>
            </p:extLst>
          </p:nvPr>
        </p:nvGraphicFramePr>
        <p:xfrm>
          <a:off x="791369"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9B8993-0F64-91A5-54C9-FE0DA0D44DD9}"/>
              </a:ext>
              <a:ext uri="{C183D7F6-B498-43B3-948B-1728B52AA6E4}">
                <adec:decorative xmlns:adec="http://schemas.microsoft.com/office/drawing/2017/decorative" val="0"/>
              </a:ext>
            </a:extLst>
          </p:cNvPr>
          <p:cNvSpPr txBox="1"/>
          <p:nvPr/>
        </p:nvSpPr>
        <p:spPr>
          <a:xfrm>
            <a:off x="1769426" y="4537860"/>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a:t>
            </a:r>
          </a:p>
        </p:txBody>
      </p:sp>
    </p:spTree>
    <p:extLst>
      <p:ext uri="{BB962C8B-B14F-4D97-AF65-F5344CB8AC3E}">
        <p14:creationId xmlns:p14="http://schemas.microsoft.com/office/powerpoint/2010/main" val="38269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B988-827C-4E69-998B-AB55CF3B0007}"/>
              </a:ext>
            </a:extLst>
          </p:cNvPr>
          <p:cNvSpPr>
            <a:spLocks noGrp="1"/>
          </p:cNvSpPr>
          <p:nvPr>
            <p:ph type="title"/>
          </p:nvPr>
        </p:nvSpPr>
        <p:spPr>
          <a:xfrm>
            <a:off x="450001" y="135000"/>
            <a:ext cx="8455874" cy="367200"/>
          </a:xfrm>
        </p:spPr>
        <p:txBody>
          <a:bodyPr>
            <a:normAutofit fontScale="90000"/>
          </a:bodyPr>
          <a:lstStyle/>
          <a:p>
            <a:r>
              <a:rPr lang="fr-FR" dirty="0"/>
              <a:t>Expositions multiples au cours de la même </a:t>
            </a:r>
            <a:r>
              <a:rPr lang="fr-FR"/>
              <a:t>semaine de travail</a:t>
            </a:r>
            <a:endParaRPr lang="fr-FR" dirty="0"/>
          </a:p>
        </p:txBody>
      </p:sp>
      <p:sp>
        <p:nvSpPr>
          <p:cNvPr id="4" name="TextBox 3">
            <a:extLst>
              <a:ext uri="{FF2B5EF4-FFF2-40B4-BE49-F238E27FC236}">
                <a16:creationId xmlns:a16="http://schemas.microsoft.com/office/drawing/2014/main" id="{8FF5EBA9-F17F-26FD-E0C8-1CBD3277193C}"/>
              </a:ext>
            </a:extLst>
          </p:cNvPr>
          <p:cNvSpPr txBox="1"/>
          <p:nvPr/>
        </p:nvSpPr>
        <p:spPr>
          <a:xfrm>
            <a:off x="2472864" y="671134"/>
            <a:ext cx="5509086"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800" dirty="0">
                <a:solidFill>
                  <a:schemeClr val="tx2"/>
                </a:solidFill>
                <a:ea typeface=""/>
                <a:cs typeface="Times New Roman" panose="02020603050405020304" pitchFamily="18" charset="0"/>
              </a:rPr>
              <a:t>Les expositions multiples les plus courantes: </a:t>
            </a:r>
          </a:p>
        </p:txBody>
      </p:sp>
      <p:graphicFrame>
        <p:nvGraphicFramePr>
          <p:cNvPr id="6" name="Content Placeholder 5" descr="Graphique indiquant les expositions combinées au cours de la dernière semaine de travail.&#10;11 % des travailleurs ont été exposés aux gaz d’échappement de moteurs diesel et aux rayonnements ultraviolets (UV) solaires.&#10;5,9 % ont été exposés au benzène et aux gaz d’échappement de moteurs diesel.&#10;5,8 % ont été exposés au benzène et aux rayonnements UV solaires.&#10;4,1 % ont été exposés à la silice cristalline alvéolaire (SCA) et aux rayonnements UV solaires.&#10;4 % ont été exposés aux gaz d’échappement de moteurs diesel, au benzène et aux rayonnements UV solaires.&#10;3,7 % ont été exposés à la SCA et aux gaz d’échappement de moteurs diesel.&#10;2,6 % ont été exposés à la SCA, aux gaz d’échappement de moteurs diesel et aux UV solaires.&#10;2,5 % ont été exposés au formaldéhyde et au benzène&#10;">
            <a:extLst>
              <a:ext uri="{FF2B5EF4-FFF2-40B4-BE49-F238E27FC236}">
                <a16:creationId xmlns:a16="http://schemas.microsoft.com/office/drawing/2014/main" id="{C4EF5B3B-3E36-4CF2-8099-853FBAD75135}"/>
              </a:ext>
            </a:extLst>
          </p:cNvPr>
          <p:cNvGraphicFramePr>
            <a:graphicFrameLocks noGrp="1"/>
          </p:cNvGraphicFramePr>
          <p:nvPr>
            <p:ph sz="half" idx="1"/>
            <p:extLst>
              <p:ext uri="{D42A27DB-BD31-4B8C-83A1-F6EECF244321}">
                <p14:modId xmlns:p14="http://schemas.microsoft.com/office/powerpoint/2010/main" val="3861734499"/>
              </p:ext>
            </p:extLst>
          </p:nvPr>
        </p:nvGraphicFramePr>
        <p:xfrm>
          <a:off x="70590" y="935442"/>
          <a:ext cx="8324548" cy="37307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08922D6-38F5-30FC-3E27-16C4E71200B0}"/>
              </a:ext>
              <a:ext uri="{C183D7F6-B498-43B3-948B-1728B52AA6E4}">
                <adec:decorative xmlns:adec="http://schemas.microsoft.com/office/drawing/2017/decorative" val="0"/>
              </a:ext>
            </a:extLst>
          </p:cNvPr>
          <p:cNvSpPr txBox="1"/>
          <p:nvPr/>
        </p:nvSpPr>
        <p:spPr>
          <a:xfrm>
            <a:off x="617537" y="4389180"/>
            <a:ext cx="3489380"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i="1">
                <a:effectLst/>
                <a:latin typeface="Arial" panose="020B0604020202020204" pitchFamily="34" charset="0"/>
                <a:ea typeface="Arial"/>
                <a:cs typeface="Times New Roman" panose="02020603050405020304" pitchFamily="18" charset="0"/>
              </a:rPr>
              <a:t>SCA: silice cristalline alvéolaire; UV: ultraviolet </a:t>
            </a:r>
          </a:p>
        </p:txBody>
      </p:sp>
      <p:sp>
        <p:nvSpPr>
          <p:cNvPr id="8" name="TextBox 7">
            <a:extLst>
              <a:ext uri="{FF2B5EF4-FFF2-40B4-BE49-F238E27FC236}">
                <a16:creationId xmlns:a16="http://schemas.microsoft.com/office/drawing/2014/main" id="{8A52804B-A8EA-FD94-2945-613C5E9DEB06}"/>
              </a:ext>
              <a:ext uri="{C183D7F6-B498-43B3-948B-1728B52AA6E4}">
                <adec:decorative xmlns:adec="http://schemas.microsoft.com/office/drawing/2017/decorative" val="0"/>
              </a:ext>
            </a:extLst>
          </p:cNvPr>
          <p:cNvSpPr txBox="1"/>
          <p:nvPr/>
        </p:nvSpPr>
        <p:spPr>
          <a:xfrm>
            <a:off x="1391193" y="4637756"/>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Arial"/>
                <a:cs typeface="Times New Roman" panose="02020603050405020304" pitchFamily="18" charset="0"/>
              </a:rPr>
              <a:t>Source: WES 2023, EU-OSHA; population de référence: tous les travailleurs en Allemagne, en Espagne, en Finlande, en France, en Hongrie et en Irlande.</a:t>
            </a:r>
          </a:p>
        </p:txBody>
      </p:sp>
    </p:spTree>
    <p:extLst>
      <p:ext uri="{BB962C8B-B14F-4D97-AF65-F5344CB8AC3E}">
        <p14:creationId xmlns:p14="http://schemas.microsoft.com/office/powerpoint/2010/main" val="34418301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A19DEDF6EB9C8443AA1E9BF77FC79F68" ma:contentTypeVersion="18" ma:contentTypeDescription="Crear nuevo documento." ma:contentTypeScope="" ma:versionID="8d6ba4107cabb9549b57c181345698df">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2ea20f4dc1ce360e065b5cdeed1ad9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45F51B-C86D-47B6-B235-2FE7FD50509D}">
  <ds:schemaRefs>
    <ds:schemaRef ds:uri="http://schemas.microsoft.com/office/2006/documentManagement/types"/>
    <ds:schemaRef ds:uri="http://purl.org/dc/terms/"/>
    <ds:schemaRef ds:uri="http://www.w3.org/XML/1998/namespace"/>
    <ds:schemaRef ds:uri="http://purl.org/dc/elements/1.1/"/>
    <ds:schemaRef ds:uri="80b70bcf-9351-4e71-b19f-1201847c9328"/>
    <ds:schemaRef ds:uri="6976e29a-8670-4f9c-afee-c255a09d55c2"/>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3.xml><?xml version="1.0" encoding="utf-8"?>
<ds:datastoreItem xmlns:ds="http://schemas.openxmlformats.org/officeDocument/2006/customXml" ds:itemID="{4446ECB5-CB75-4B81-B802-3A3E13A338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Research</Template>
  <TotalTime>794</TotalTime>
  <Words>3610</Words>
  <Application>Microsoft Office PowerPoint</Application>
  <PresentationFormat>On-screen Show (16:9)</PresentationFormat>
  <Paragraphs>605</Paragraphs>
  <Slides>22</Slides>
  <Notes>22</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22</vt:i4>
      </vt:variant>
    </vt:vector>
  </HeadingPairs>
  <TitlesOfParts>
    <vt:vector size="34" baseType="lpstr">
      <vt:lpstr>Aptos</vt:lpstr>
      <vt:lpstr>Arial</vt:lpstr>
      <vt:lpstr>Calibri</vt:lpstr>
      <vt:lpstr>Courier New</vt:lpstr>
      <vt:lpstr>Palatino</vt:lpstr>
      <vt:lpstr>Symbol</vt:lpstr>
      <vt:lpstr>Wingdings</vt:lpstr>
      <vt:lpstr>EUOSHA Research - Wide</vt:lpstr>
      <vt:lpstr>EUOSHA Research - Wide</vt:lpstr>
      <vt:lpstr>EUOSHA Research - Wide</vt:lpstr>
      <vt:lpstr>EUOSHA Research - Wide</vt:lpstr>
      <vt:lpstr>EUOSHA Research - Wide</vt:lpstr>
      <vt:lpstr>Enquête sur l’exposition des travailleurs (WES) aux facteurs de risque de cancer</vt:lpstr>
      <vt:lpstr>L’enquête en bref</vt:lpstr>
      <vt:lpstr>OccIDEAS - une application permettant d’évaluer l’exposition professionnelle en trois étapes: Déterminer la catégorie professionnelle du travailleur. Poser un ensemble de questions détaillées sur les tâches liées à la catégorie professionnelle, y compris les mesures de prévention. Évaluation automatique de l’exposition à des risques bien précis pour chaque personne interrogée.</vt:lpstr>
      <vt:lpstr>Facteurs de risque de cancer couverts par l’enquête sur l’exposition des travailleurs</vt:lpstr>
      <vt:lpstr>Données de l’enquête WES – trois types d’informations</vt:lpstr>
      <vt:lpstr>Les expositions les plus fréquentes au cours de la dernière semaine de travail</vt:lpstr>
      <vt:lpstr>Autres expositions au cours de la dernière semaine de travail</vt:lpstr>
      <vt:lpstr>Exposition aux 24 facteurs de risque de cancer au cours de la dernière semaine de travail</vt:lpstr>
      <vt:lpstr>Expositions multiples au cours de la même semaine de travail</vt:lpstr>
      <vt:lpstr>Proportion de travailleurs exposés par sexe</vt:lpstr>
      <vt:lpstr>Proportion de travailleurs exposés par catégorie d’âge</vt:lpstr>
      <vt:lpstr>Proportion de travailleurs exposés par pays</vt:lpstr>
      <vt:lpstr>Proportion de travailleurs exposés par secteur d’activité</vt:lpstr>
      <vt:lpstr>Proportion de travailleurs exposés par catégorie professionnelle (1/3)</vt:lpstr>
      <vt:lpstr>Proportion de travailleurs exposés par catégorie professionnelle (2/3)</vt:lpstr>
      <vt:lpstr>Proportion de travailleurs exposés par catégorie professionnelle (3/3)</vt:lpstr>
      <vt:lpstr>Exposition au rayonnement ultraviolet (UV) solaire</vt:lpstr>
      <vt:lpstr>Mesures de protection – exposition au rayonnement UV solaire</vt:lpstr>
      <vt:lpstr>Exposition à la silice cristalline alvéolaire (SCA)</vt:lpstr>
      <vt:lpstr>Mesures de protection – exposition à la SCA</vt:lpstr>
      <vt:lpstr>Comment l’enquête peut-elle apporter une contribution?</vt:lpstr>
      <vt:lpstr>Crédits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subject>Enquête sur l’exposition des travailleurs aux facteurs de risque de cancer</dc:subject>
  <dc:creator>EU-OSHA</dc:creator>
  <cp:keywords>enquête; exposition; facteur de risque de cancer</cp:keywords>
  <cp:lastModifiedBy>Estelle VIARD</cp:lastModifiedBy>
  <cp:revision>62</cp:revision>
  <dcterms:created xsi:type="dcterms:W3CDTF">2024-11-20T16:45:59Z</dcterms:created>
  <dcterms:modified xsi:type="dcterms:W3CDTF">2025-04-28T10:23:16Z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