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 id="2147483834" r:id="rId5"/>
    <p:sldMasterId id="2147483824" r:id="rId6"/>
    <p:sldMasterId id="2147483839" r:id="rId7"/>
    <p:sldMasterId id="2147483842" r:id="rId8"/>
  </p:sldMasterIdLst>
  <p:notesMasterIdLst>
    <p:notesMasterId r:id="rId31"/>
  </p:notesMasterIdLst>
  <p:handoutMasterIdLst>
    <p:handoutMasterId r:id="rId32"/>
  </p:handoutMasterIdLst>
  <p:sldIdLst>
    <p:sldId id="256" r:id="rId9"/>
    <p:sldId id="268" r:id="rId10"/>
    <p:sldId id="269" r:id="rId11"/>
    <p:sldId id="270" r:id="rId12"/>
    <p:sldId id="279" r:id="rId13"/>
    <p:sldId id="271" r:id="rId14"/>
    <p:sldId id="272" r:id="rId15"/>
    <p:sldId id="273" r:id="rId16"/>
    <p:sldId id="274" r:id="rId17"/>
    <p:sldId id="258" r:id="rId18"/>
    <p:sldId id="288" r:id="rId19"/>
    <p:sldId id="281" r:id="rId20"/>
    <p:sldId id="282" r:id="rId21"/>
    <p:sldId id="283" r:id="rId22"/>
    <p:sldId id="286" r:id="rId23"/>
    <p:sldId id="287" r:id="rId24"/>
    <p:sldId id="277" r:id="rId25"/>
    <p:sldId id="278" r:id="rId26"/>
    <p:sldId id="284" r:id="rId27"/>
    <p:sldId id="285" r:id="rId28"/>
    <p:sldId id="275" r:id="rId29"/>
    <p:sldId id="276"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ítulo de la diapositiva" id="{DA6FCF36-DB55-428C-B6E4-C8A70BFECD9B}">
          <p14:sldIdLst>
            <p14:sldId id="256"/>
          </p14:sldIdLst>
        </p14:section>
        <p14:section name="Breve descripción de la encuesta" id="{75A2CAD6-67AD-4CEE-BA56-49712873392D}">
          <p14:sldIdLst>
            <p14:sldId id="268"/>
            <p14:sldId id="269"/>
            <p14:sldId id="270"/>
            <p14:sldId id="279"/>
          </p14:sldIdLst>
        </p14:section>
        <p14:section name="Algunas conclusiones principales" id="{D5977EAC-BA37-4648-89CF-263C8CA8060D}">
          <p14:sldIdLst>
            <p14:sldId id="271"/>
            <p14:sldId id="272"/>
            <p14:sldId id="273"/>
            <p14:sldId id="274"/>
            <p14:sldId id="258"/>
            <p14:sldId id="288"/>
            <p14:sldId id="281"/>
            <p14:sldId id="282"/>
            <p14:sldId id="283"/>
            <p14:sldId id="286"/>
            <p14:sldId id="287"/>
            <p14:sldId id="277"/>
            <p14:sldId id="278"/>
            <p14:sldId id="284"/>
            <p14:sldId id="285"/>
          </p14:sldIdLst>
        </p14:section>
        <p14:section name="Contribución de la encuesta" id="{7B753E1C-54F4-485A-A62F-A3A321253646}">
          <p14:sldIdLst>
            <p14:sldId id="275"/>
          </p14:sldIdLst>
        </p14:section>
        <p14:section name="Créditos" id="{089ECAA6-DC05-4F9B-AA43-E794D7762217}">
          <p14:sldIdLst>
            <p14:sldId id="276"/>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7A7783-83E6-5AF5-C374-ABC101373D56}" name="Rory HARRINGTON" initials="RH" userId="S::harrington@osha.europa.eu::d569cd07-5a89-4f8f-87e5-9cb6b4be315e" providerId="AD"/>
  <p188:author id="{7350108B-A748-5AED-CBDF-A532496B1875}" name="Nadia VILAHUR" initials="NV" userId="S::vilahur@osha.europa.eu::c1b11ef1-eabd-4fff-b70c-c9a43e4c1ef8" providerId="AD"/>
  <p188:author id="{353723B9-5177-217B-3C28-39E47B0A6CBB}" name="Xabier IRASTORZA" initials="XI" userId="S::irastorza@osha.europa.eu::64581043-0137-444f-99a5-73d0c4540bb5" providerId="AD"/>
  <p188:author id="{771B27EA-32F6-4F75-5FFD-217A80E11922}" name="Marine CAVET" initials="MC" userId="S::cavet@osha.europa.eu::f107ee0e-2040-494b-beb7-e052925a97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804" y="12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30373044530991"/>
          <c:y val="1.1836419660252515E-2"/>
          <c:w val="0.7021417890426368"/>
          <c:h val="0.82285570657710527"/>
        </c:manualLayout>
      </c:layout>
      <c:barChart>
        <c:barDir val="bar"/>
        <c:grouping val="stacked"/>
        <c:varyColors val="0"/>
        <c:ser>
          <c:idx val="0"/>
          <c:order val="0"/>
          <c:tx>
            <c:strRef>
              <c:f>Sheet1!$B$1</c:f>
              <c:strCache>
                <c:ptCount val="1"/>
                <c:pt idx="0">
                  <c:v>exposición probable a un nivel elevado</c:v>
                </c:pt>
              </c:strCache>
            </c:strRef>
          </c:tx>
          <c:spPr>
            <a:solidFill>
              <a:srgbClr val="00696C"/>
            </a:solidFill>
            <a:ln>
              <a:noFill/>
            </a:ln>
            <a:effectLst/>
          </c:spPr>
          <c:invertIfNegative val="0"/>
          <c:dLbls>
            <c:delete val="1"/>
          </c:dLbls>
          <c:cat>
            <c:strRef>
              <c:f>Sheet1!$A$2:$A$9</c:f>
              <c:strCache>
                <c:ptCount val="8"/>
                <c:pt idx="0">
                  <c:v>Polvo de madera</c:v>
                </c:pt>
                <c:pt idx="1">
                  <c:v>Plomo y compuestos inorgánicos</c:v>
                </c:pt>
                <c:pt idx="2">
                  <c:v>Cromo hexavalente</c:v>
                </c:pt>
                <c:pt idx="3">
                  <c:v>Formaldehído</c:v>
                </c:pt>
                <c:pt idx="4">
                  <c:v>Sílice cristalina respirable (SCR)</c:v>
                </c:pt>
                <c:pt idx="5">
                  <c:v>Benceno</c:v>
                </c:pt>
                <c:pt idx="6">
                  <c:v>Emisiones de escape de motores diésel</c:v>
                </c:pt>
                <c:pt idx="7">
                  <c:v>Radiación ultravioleta solar</c:v>
                </c:pt>
              </c:strCache>
            </c:strRef>
          </c:cat>
          <c:val>
            <c:numRef>
              <c:f>Sheet1!$B$2:$B$9</c:f>
              <c:numCache>
                <c:formatCode>0%</c:formatCode>
                <c:ptCount val="8"/>
                <c:pt idx="0">
                  <c:v>1.5800000000000002E-2</c:v>
                </c:pt>
                <c:pt idx="1">
                  <c:v>6.0000000000000001E-3</c:v>
                </c:pt>
                <c:pt idx="2">
                  <c:v>8.5000000000000006E-3</c:v>
                </c:pt>
                <c:pt idx="3">
                  <c:v>1.2828866486353578E-2</c:v>
                </c:pt>
                <c:pt idx="4">
                  <c:v>3.256823211212196E-2</c:v>
                </c:pt>
                <c:pt idx="5">
                  <c:v>1.4E-2</c:v>
                </c:pt>
                <c:pt idx="6">
                  <c:v>2.0871649864765182E-2</c:v>
                </c:pt>
                <c:pt idx="7">
                  <c:v>1.5515121711335137E-3</c:v>
                </c:pt>
              </c:numCache>
            </c:numRef>
          </c:val>
          <c:extLst>
            <c:ext xmlns:c16="http://schemas.microsoft.com/office/drawing/2014/chart" uri="{C3380CC4-5D6E-409C-BE32-E72D297353CC}">
              <c16:uniqueId val="{00000000-1CDC-4986-8CEB-E726ABB5CF2E}"/>
            </c:ext>
          </c:extLst>
        </c:ser>
        <c:ser>
          <c:idx val="1"/>
          <c:order val="1"/>
          <c:tx>
            <c:strRef>
              <c:f>Sheet1!$C$1</c:f>
              <c:strCache>
                <c:ptCount val="1"/>
                <c:pt idx="0">
                  <c:v>exposición probable a un nivel bajo o medio</c:v>
                </c:pt>
              </c:strCache>
            </c:strRef>
          </c:tx>
          <c:spPr>
            <a:pattFill prst="pct80">
              <a:fgClr>
                <a:srgbClr val="FFC000"/>
              </a:fgClr>
              <a:bgClr>
                <a:schemeClr val="bg1"/>
              </a:bgClr>
            </a:pattFill>
            <a:ln>
              <a:noFill/>
            </a:ln>
            <a:effectLst/>
          </c:spPr>
          <c:invertIfNegative val="0"/>
          <c:dLbls>
            <c:dLbl>
              <c:idx val="0"/>
              <c:layout>
                <c:manualLayout>
                  <c:x val="5.4475587555018072E-2"/>
                  <c:y val="3.2067152151567034E-3"/>
                </c:manualLayout>
              </c:layout>
              <c:tx>
                <c:rich>
                  <a:bodyPr/>
                  <a:lstStyle/>
                  <a:p>
                    <a:r>
                      <a:rPr lang="en-US"/>
                      <a:t>3,2%</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7-BEDD-40CD-B67D-5077B767326E}"/>
                </c:ext>
              </c:extLst>
            </c:dLbl>
            <c:dLbl>
              <c:idx val="1"/>
              <c:layout>
                <c:manualLayout>
                  <c:x val="7.694416892788683E-2"/>
                  <c:y val="-1.1757819961568384E-16"/>
                </c:manualLayout>
              </c:layout>
              <c:tx>
                <c:rich>
                  <a:bodyPr/>
                  <a:lstStyle/>
                  <a:p>
                    <a:r>
                      <a:rPr lang="en-US"/>
                      <a:t>3,8%</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6-BEDD-40CD-B67D-5077B767326E}"/>
                </c:ext>
              </c:extLst>
            </c:dLbl>
            <c:dLbl>
              <c:idx val="2"/>
              <c:layout>
                <c:manualLayout>
                  <c:x val="8.9688376437575948E-2"/>
                  <c:y val="-1.1757819961568384E-16"/>
                </c:manualLayout>
              </c:layout>
              <c:tx>
                <c:rich>
                  <a:bodyPr/>
                  <a:lstStyle/>
                  <a:p>
                    <a:r>
                      <a:rPr lang="en-US"/>
                      <a:t>4,7%</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5-BEDD-40CD-B67D-5077B767326E}"/>
                </c:ext>
              </c:extLst>
            </c:dLbl>
            <c:dLbl>
              <c:idx val="3"/>
              <c:layout>
                <c:manualLayout>
                  <c:x val="0.10040723630723558"/>
                  <c:y val="0"/>
                </c:manualLayout>
              </c:layout>
              <c:tx>
                <c:rich>
                  <a:bodyPr/>
                  <a:lstStyle/>
                  <a:p>
                    <a:r>
                      <a:rPr lang="en-US"/>
                      <a:t>6,4%</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4-BEDD-40CD-B67D-5077B767326E}"/>
                </c:ext>
              </c:extLst>
            </c:dLbl>
            <c:dLbl>
              <c:idx val="4"/>
              <c:layout>
                <c:manualLayout>
                  <c:x val="0.10155654853867813"/>
                  <c:y val="-3.2067152151567624E-3"/>
                </c:manualLayout>
              </c:layout>
              <c:tx>
                <c:rich>
                  <a:bodyPr/>
                  <a:lstStyle/>
                  <a:p>
                    <a:r>
                      <a:rPr lang="en-US"/>
                      <a:t>8,4%</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3-BEDD-40CD-B67D-5077B767326E}"/>
                </c:ext>
              </c:extLst>
            </c:dLbl>
            <c:dLbl>
              <c:idx val="5"/>
              <c:layout>
                <c:manualLayout>
                  <c:x val="0.19683337690967118"/>
                  <c:y val="0"/>
                </c:manualLayout>
              </c:layout>
              <c:tx>
                <c:rich>
                  <a:bodyPr/>
                  <a:lstStyle/>
                  <a:p>
                    <a:r>
                      <a:rPr lang="en-US"/>
                      <a:t>12,8%</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2-BEDD-40CD-B67D-5077B767326E}"/>
                </c:ext>
              </c:extLst>
            </c:dLbl>
            <c:dLbl>
              <c:idx val="6"/>
              <c:layout>
                <c:manualLayout>
                  <c:x val="0.28467802120265701"/>
                  <c:y val="3.2067152151567034E-3"/>
                </c:manualLayout>
              </c:layout>
              <c:tx>
                <c:rich>
                  <a:bodyPr/>
                  <a:lstStyle/>
                  <a:p>
                    <a:r>
                      <a:rPr lang="en-US"/>
                      <a:t>19,9%</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1-BEDD-40CD-B67D-5077B767326E}"/>
                </c:ext>
              </c:extLst>
            </c:dLbl>
            <c:dLbl>
              <c:idx val="7"/>
              <c:layout>
                <c:manualLayout>
                  <c:x val="0.31969632523435032"/>
                  <c:y val="0"/>
                </c:manualLayout>
              </c:layout>
              <c:tx>
                <c:rich>
                  <a:bodyPr/>
                  <a:lstStyle/>
                  <a:p>
                    <a:r>
                      <a:rPr lang="en-US"/>
                      <a:t>20,8%</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0-BEDD-40CD-B67D-5077B767326E}"/>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Sheet1!$A$2:$A$9</c:f>
              <c:strCache>
                <c:ptCount val="8"/>
                <c:pt idx="0">
                  <c:v>Polvo de madera</c:v>
                </c:pt>
                <c:pt idx="1">
                  <c:v>Plomo y compuestos inorgánicos</c:v>
                </c:pt>
                <c:pt idx="2">
                  <c:v>Cromo hexavalente</c:v>
                </c:pt>
                <c:pt idx="3">
                  <c:v>Formaldehído</c:v>
                </c:pt>
                <c:pt idx="4">
                  <c:v>Sílice cristalina respirable (SCR)</c:v>
                </c:pt>
                <c:pt idx="5">
                  <c:v>Benceno</c:v>
                </c:pt>
                <c:pt idx="6">
                  <c:v>Emisiones de escape de motores diésel</c:v>
                </c:pt>
                <c:pt idx="7">
                  <c:v>Radiación ultravioleta solar</c:v>
                </c:pt>
              </c:strCache>
            </c:strRef>
          </c:cat>
          <c:val>
            <c:numRef>
              <c:f>Sheet1!$C$2:$C$9</c:f>
              <c:numCache>
                <c:formatCode>0%</c:formatCode>
                <c:ptCount val="8"/>
                <c:pt idx="0">
                  <c:v>1.5800000000000002E-2</c:v>
                </c:pt>
                <c:pt idx="1">
                  <c:v>3.1800000000000002E-2</c:v>
                </c:pt>
                <c:pt idx="2">
                  <c:v>3.85E-2</c:v>
                </c:pt>
                <c:pt idx="3">
                  <c:v>5.0883534136546185E-2</c:v>
                </c:pt>
                <c:pt idx="4">
                  <c:v>5.1701909679534468E-2</c:v>
                </c:pt>
                <c:pt idx="5">
                  <c:v>0.114</c:v>
                </c:pt>
                <c:pt idx="6">
                  <c:v>0.17774239816408488</c:v>
                </c:pt>
                <c:pt idx="7">
                  <c:v>0.20624211130235229</c:v>
                </c:pt>
              </c:numCache>
            </c:numRef>
          </c:val>
          <c:extLst>
            <c:ext xmlns:c15="http://schemas.microsoft.com/office/drawing/2012/chart" uri="{02D57815-91ED-43cb-92C2-25804820EDAC}">
              <c15:datalabelsRange>
                <c15:f>Sheet1!$D$2:$D$9</c15:f>
                <c15:dlblRangeCache>
                  <c:ptCount val="8"/>
                  <c:pt idx="0">
                    <c:v>3.2%</c:v>
                  </c:pt>
                  <c:pt idx="1">
                    <c:v>3.8%</c:v>
                  </c:pt>
                  <c:pt idx="2">
                    <c:v>4.7%</c:v>
                  </c:pt>
                  <c:pt idx="3">
                    <c:v>6.4%</c:v>
                  </c:pt>
                  <c:pt idx="4">
                    <c:v>8.4%</c:v>
                  </c:pt>
                  <c:pt idx="5">
                    <c:v>12.8%</c:v>
                  </c:pt>
                  <c:pt idx="6">
                    <c:v>19.9%</c:v>
                  </c:pt>
                  <c:pt idx="7">
                    <c:v>20.8%</c:v>
                  </c:pt>
                </c15:dlblRangeCache>
              </c15:datalabelsRange>
            </c:ext>
            <c:ext xmlns:c16="http://schemas.microsoft.com/office/drawing/2014/chart" uri="{C3380CC4-5D6E-409C-BE32-E72D297353CC}">
              <c16:uniqueId val="{00000001-1CDC-4986-8CEB-E726ABB5CF2E}"/>
            </c:ext>
          </c:extLst>
        </c:ser>
        <c:dLbls>
          <c:showLegendKey val="0"/>
          <c:showVal val="1"/>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696130127"/>
        <c:crosses val="autoZero"/>
        <c:auto val="1"/>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a:t>% del personal</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43439"/>
        <c:crosses val="autoZero"/>
        <c:crossBetween val="between"/>
      </c:valAx>
      <c:spPr>
        <a:noFill/>
        <a:ln>
          <a:noFill/>
        </a:ln>
        <a:effectLst/>
      </c:spPr>
    </c:plotArea>
    <c:legend>
      <c:legendPos val="b"/>
      <c:layout>
        <c:manualLayout>
          <c:xMode val="edge"/>
          <c:yMode val="edge"/>
          <c:x val="6.4285056747948053E-3"/>
          <c:y val="0.92544816370104432"/>
          <c:w val="0.89599315245235434"/>
          <c:h val="6.1685585865607316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431031088817065"/>
          <c:y val="1.1836419660252515E-2"/>
          <c:w val="0.69213520859977606"/>
          <c:h val="0.82285570657710527"/>
        </c:manualLayout>
      </c:layout>
      <c:barChart>
        <c:barDir val="bar"/>
        <c:grouping val="stacked"/>
        <c:varyColors val="0"/>
        <c:ser>
          <c:idx val="0"/>
          <c:order val="0"/>
          <c:tx>
            <c:strRef>
              <c:f>Sheet1!$B$1</c:f>
              <c:strCache>
                <c:ptCount val="1"/>
                <c:pt idx="0">
                  <c:v>exposición probable a un nivel elevado</c:v>
                </c:pt>
              </c:strCache>
            </c:strRef>
          </c:tx>
          <c:spPr>
            <a:solidFill>
              <a:srgbClr val="00696C"/>
            </a:solidFill>
            <a:ln>
              <a:noFill/>
            </a:ln>
            <a:effectLst/>
          </c:spPr>
          <c:invertIfNegative val="0"/>
          <c:cat>
            <c:strRef>
              <c:f>Sheet1!$A$2:$A$17</c:f>
              <c:strCache>
                <c:ptCount val="16"/>
                <c:pt idx="0">
                  <c:v>Epiclorhidrina</c:v>
                </c:pt>
                <c:pt idx="1">
                  <c:v>Sulfato de dietilo/dimetilo</c:v>
                </c:pt>
                <c:pt idx="2">
                  <c:v>Orto-toluidina</c:v>
                </c:pt>
                <c:pt idx="3">
                  <c:v>Arsénico</c:v>
                </c:pt>
                <c:pt idx="4">
                  <c:v>Acrilamida</c:v>
                </c:pt>
                <c:pt idx="5">
                  <c:v>Polvo de cuero</c:v>
                </c:pt>
                <c:pt idx="6">
                  <c:v>Tricloroetileno</c:v>
                </c:pt>
                <c:pt idx="7">
                  <c:v>Cobalto</c:v>
                </c:pt>
                <c:pt idx="8">
                  <c:v>1,3-butadieno</c:v>
                </c:pt>
                <c:pt idx="9">
                  <c:v>Cadmio</c:v>
                </c:pt>
                <c:pt idx="10">
                  <c:v>Amianto</c:v>
                </c:pt>
                <c:pt idx="11">
                  <c:v>Óxido de etileno</c:v>
                </c:pt>
                <c:pt idx="12">
                  <c:v>Aceites minerales (en forma de nieblas)</c:v>
                </c:pt>
                <c:pt idx="13">
                  <c:v>Níquel</c:v>
                </c:pt>
                <c:pt idx="14">
                  <c:v>Radiación ionizante</c:v>
                </c:pt>
                <c:pt idx="15">
                  <c:v>Radiación ultravioleta artificial</c:v>
                </c:pt>
              </c:strCache>
            </c:strRef>
          </c:cat>
          <c:val>
            <c:numRef>
              <c:f>Sheet1!$B$2:$B$17</c:f>
              <c:numCache>
                <c:formatCode>0.00%</c:formatCode>
                <c:ptCount val="16"/>
                <c:pt idx="0">
                  <c:v>1.1154823375133186E-3</c:v>
                </c:pt>
                <c:pt idx="1">
                  <c:v>7.4092287517416597E-4</c:v>
                </c:pt>
                <c:pt idx="2">
                  <c:v>2.5940496680599949E-4</c:v>
                </c:pt>
                <c:pt idx="3">
                  <c:v>5.2905499549217279E-4</c:v>
                </c:pt>
                <c:pt idx="4">
                  <c:v>7.5567576428161632E-4</c:v>
                </c:pt>
                <c:pt idx="5">
                  <c:v>2.6256044586509299E-3</c:v>
                </c:pt>
                <c:pt idx="6">
                  <c:v>2.7407589541840831E-3</c:v>
                </c:pt>
                <c:pt idx="7">
                  <c:v>1.9416441275305304E-3</c:v>
                </c:pt>
                <c:pt idx="8">
                  <c:v>1.7371526924022621E-3</c:v>
                </c:pt>
                <c:pt idx="9">
                  <c:v>3.1616260962216212E-3</c:v>
                </c:pt>
                <c:pt idx="10">
                  <c:v>1.4437341201540856E-3</c:v>
                </c:pt>
                <c:pt idx="11">
                  <c:v>5.8200147528891079E-3</c:v>
                </c:pt>
                <c:pt idx="12">
                  <c:v>1.062617818211622E-3</c:v>
                </c:pt>
                <c:pt idx="13">
                  <c:v>5.2839931153184161E-3</c:v>
                </c:pt>
                <c:pt idx="14">
                  <c:v>3.4247192853044828E-3</c:v>
                </c:pt>
                <c:pt idx="15">
                  <c:v>5.1975247930497502E-3</c:v>
                </c:pt>
              </c:numCache>
            </c:numRef>
          </c:val>
          <c:extLst>
            <c:ext xmlns:c16="http://schemas.microsoft.com/office/drawing/2014/chart" uri="{C3380CC4-5D6E-409C-BE32-E72D297353CC}">
              <c16:uniqueId val="{00000000-1CDC-4986-8CEB-E726ABB5CF2E}"/>
            </c:ext>
          </c:extLst>
        </c:ser>
        <c:ser>
          <c:idx val="1"/>
          <c:order val="1"/>
          <c:tx>
            <c:strRef>
              <c:f>Sheet1!$C$1</c:f>
              <c:strCache>
                <c:ptCount val="1"/>
                <c:pt idx="0">
                  <c:v>exposición probable a un nivel bajo o medio</c:v>
                </c:pt>
              </c:strCache>
            </c:strRef>
          </c:tx>
          <c:spPr>
            <a:pattFill prst="pct90">
              <a:fgClr>
                <a:srgbClr val="F6A400"/>
              </a:fgClr>
              <a:bgClr>
                <a:schemeClr val="bg1"/>
              </a:bgClr>
            </a:pattFill>
            <a:ln>
              <a:noFill/>
            </a:ln>
            <a:effectLst/>
          </c:spPr>
          <c:invertIfNegative val="0"/>
          <c:cat>
            <c:strRef>
              <c:f>Sheet1!$A$2:$A$17</c:f>
              <c:strCache>
                <c:ptCount val="16"/>
                <c:pt idx="0">
                  <c:v>Epiclorhidrina</c:v>
                </c:pt>
                <c:pt idx="1">
                  <c:v>Sulfato de dietilo/dimetilo</c:v>
                </c:pt>
                <c:pt idx="2">
                  <c:v>Orto-toluidina</c:v>
                </c:pt>
                <c:pt idx="3">
                  <c:v>Arsénico</c:v>
                </c:pt>
                <c:pt idx="4">
                  <c:v>Acrilamida</c:v>
                </c:pt>
                <c:pt idx="5">
                  <c:v>Polvo de cuero</c:v>
                </c:pt>
                <c:pt idx="6">
                  <c:v>Tricloroetileno</c:v>
                </c:pt>
                <c:pt idx="7">
                  <c:v>Cobalto</c:v>
                </c:pt>
                <c:pt idx="8">
                  <c:v>1,3-butadieno</c:v>
                </c:pt>
                <c:pt idx="9">
                  <c:v>Cadmio</c:v>
                </c:pt>
                <c:pt idx="10">
                  <c:v>Amianto</c:v>
                </c:pt>
                <c:pt idx="11">
                  <c:v>Óxido de etileno</c:v>
                </c:pt>
                <c:pt idx="12">
                  <c:v>Aceites minerales (en forma de nieblas)</c:v>
                </c:pt>
                <c:pt idx="13">
                  <c:v>Níquel</c:v>
                </c:pt>
                <c:pt idx="14">
                  <c:v>Radiación ionizante</c:v>
                </c:pt>
                <c:pt idx="15">
                  <c:v>Radiación ultravioleta artificial</c:v>
                </c:pt>
              </c:strCache>
            </c:strRef>
          </c:cat>
          <c:val>
            <c:numRef>
              <c:f>Sheet1!$C$2:$C$17</c:f>
              <c:numCache>
                <c:formatCode>0.00%</c:formatCode>
                <c:ptCount val="16"/>
                <c:pt idx="0">
                  <c:v>2.4567658388656667E-3</c:v>
                </c:pt>
                <c:pt idx="1">
                  <c:v>3.073518564052127E-3</c:v>
                </c:pt>
                <c:pt idx="2">
                  <c:v>4.2209654946315876E-3</c:v>
                </c:pt>
                <c:pt idx="3">
                  <c:v>4.9057454307024021E-3</c:v>
                </c:pt>
                <c:pt idx="4">
                  <c:v>6.5285632325219247E-3</c:v>
                </c:pt>
                <c:pt idx="5">
                  <c:v>4.6836324891402353E-3</c:v>
                </c:pt>
                <c:pt idx="6">
                  <c:v>6.8064093107122366E-3</c:v>
                </c:pt>
                <c:pt idx="7">
                  <c:v>8.2571100729448409E-3</c:v>
                </c:pt>
                <c:pt idx="8">
                  <c:v>1.1670354888943531E-2</c:v>
                </c:pt>
                <c:pt idx="9">
                  <c:v>1.3133349725432342E-2</c:v>
                </c:pt>
                <c:pt idx="10">
                  <c:v>1.5123760347512498E-2</c:v>
                </c:pt>
                <c:pt idx="11">
                  <c:v>1.1842881731005655E-2</c:v>
                </c:pt>
                <c:pt idx="12">
                  <c:v>1.8661175313498892E-2</c:v>
                </c:pt>
                <c:pt idx="13">
                  <c:v>1.7875174166051964E-2</c:v>
                </c:pt>
                <c:pt idx="14">
                  <c:v>2.1378165724120976E-2</c:v>
                </c:pt>
                <c:pt idx="15">
                  <c:v>2.3971805589705759E-2</c:v>
                </c:pt>
              </c:numCache>
            </c:numRef>
          </c:val>
          <c:extLst>
            <c:ext xmlns:c16="http://schemas.microsoft.com/office/drawing/2014/chart" uri="{C3380CC4-5D6E-409C-BE32-E72D297353CC}">
              <c16:uniqueId val="{00000001-1CDC-4986-8CEB-E726ABB5CF2E}"/>
            </c:ext>
          </c:extLst>
        </c:ser>
        <c:dLbls>
          <c:showLegendKey val="0"/>
          <c:showVal val="0"/>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96130127"/>
        <c:crosses val="autoZero"/>
        <c:auto val="0"/>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a:t>% del personal</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43439"/>
        <c:crosses val="autoZero"/>
        <c:crossBetween val="between"/>
      </c:valAx>
      <c:spPr>
        <a:noFill/>
        <a:ln>
          <a:noFill/>
        </a:ln>
        <a:effectLst/>
      </c:spPr>
    </c:plotArea>
    <c:legend>
      <c:legendPos val="b"/>
      <c:layout>
        <c:manualLayout>
          <c:xMode val="edge"/>
          <c:yMode val="edge"/>
          <c:x val="0"/>
          <c:y val="0.91903473327073082"/>
          <c:w val="0.77257866032373779"/>
          <c:h val="6.1685585865607316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509630006208"/>
          <c:y val="4.0714422892260418E-2"/>
          <c:w val="0.87477328520027475"/>
          <c:h val="0.73732256028971987"/>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4-B972-4705-815D-3E2617E7BE8F}"/>
              </c:ext>
            </c:extLst>
          </c:dPt>
          <c:dPt>
            <c:idx val="1"/>
            <c:invertIfNegative val="0"/>
            <c:bubble3D val="0"/>
            <c:spPr>
              <a:pattFill prst="pct90">
                <a:fgClr>
                  <a:schemeClr val="accent2"/>
                </a:fgClr>
                <a:bgClr>
                  <a:schemeClr val="bg1"/>
                </a:bgClr>
              </a:pattFill>
              <a:ln>
                <a:noFill/>
              </a:ln>
              <a:effectLst/>
            </c:spPr>
            <c:extLst>
              <c:ext xmlns:c16="http://schemas.microsoft.com/office/drawing/2014/chart" uri="{C3380CC4-5D6E-409C-BE32-E72D297353CC}">
                <c16:uniqueId val="{00000005-B972-4705-815D-3E2617E7BE8F}"/>
              </c:ext>
            </c:extLst>
          </c:dPt>
          <c:dLbls>
            <c:dLbl>
              <c:idx val="0"/>
              <c:tx>
                <c:rich>
                  <a:bodyPr/>
                  <a:lstStyle/>
                  <a:p>
                    <a:r>
                      <a:rPr lang="en-US"/>
                      <a:t>52,6%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972-4705-815D-3E2617E7BE8F}"/>
                </c:ext>
              </c:extLst>
            </c:dLbl>
            <c:dLbl>
              <c:idx val="1"/>
              <c:tx>
                <c:rich>
                  <a:bodyPr/>
                  <a:lstStyle/>
                  <a:p>
                    <a:r>
                      <a:rPr lang="en-US"/>
                      <a:t>21,2%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972-4705-815D-3E2617E7BE8F}"/>
                </c:ext>
              </c:extLst>
            </c:dLbl>
            <c:dLbl>
              <c:idx val="2"/>
              <c:tx>
                <c:rich>
                  <a:bodyPr/>
                  <a:lstStyle/>
                  <a:p>
                    <a:r>
                      <a:rPr lang="en-US"/>
                      <a:t>12,7%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2001-497F-BEFC-0E27B37D0D29}"/>
                </c:ext>
              </c:extLst>
            </c:dLbl>
            <c:dLbl>
              <c:idx val="3"/>
              <c:tx>
                <c:rich>
                  <a:bodyPr/>
                  <a:lstStyle/>
                  <a:p>
                    <a:r>
                      <a:rPr lang="en-US"/>
                      <a:t>6,9%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001-497F-BEFC-0E27B37D0D29}"/>
                </c:ext>
              </c:extLst>
            </c:dLbl>
            <c:dLbl>
              <c:idx val="4"/>
              <c:tx>
                <c:rich>
                  <a:bodyPr/>
                  <a:lstStyle/>
                  <a:p>
                    <a:r>
                      <a:rPr lang="en-US"/>
                      <a:t>3,1%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001-497F-BEFC-0E27B37D0D29}"/>
                </c:ext>
              </c:extLst>
            </c:dLbl>
            <c:dLbl>
              <c:idx val="5"/>
              <c:tx>
                <c:rich>
                  <a:bodyPr/>
                  <a:lstStyle/>
                  <a:p>
                    <a:r>
                      <a:rPr lang="en-US"/>
                      <a:t>1,5%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001-497F-BEFC-0E27B37D0D29}"/>
                </c:ext>
              </c:extLst>
            </c:dLbl>
            <c:dLbl>
              <c:idx val="6"/>
              <c:tx>
                <c:rich>
                  <a:bodyPr/>
                  <a:lstStyle/>
                  <a:p>
                    <a:r>
                      <a:rPr lang="en-US"/>
                      <a:t>1,9%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001-497F-BEFC-0E27B37D0D29}"/>
                </c:ext>
              </c:extLst>
            </c:dLbl>
            <c:spPr>
              <a:solidFill>
                <a:srgbClr val="FFFFFF"/>
              </a:solidFill>
              <a:ln>
                <a:noFill/>
              </a:ln>
              <a:effectLst/>
            </c:spPr>
            <c:txPr>
              <a:bodyPr rot="0" spcFirstLastPara="1" vertOverflow="clip" horzOverflow="clip" vert="horz" wrap="square" lIns="36576" tIns="18288" rIns="36576" bIns="18288" anchor="ctr" anchorCtr="1">
                <a:spAutoFit/>
              </a:bodyPr>
              <a:lstStyle/>
              <a:p>
                <a:pPr>
                  <a:defRPr lang="en-GB" sz="1197" b="0" i="0" u="none" strike="noStrike" kern="1200" baseline="0" noProof="0">
                    <a:solidFill>
                      <a:schemeClr val="dk1">
                        <a:lumMod val="65000"/>
                        <a:lumOff val="3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Sheet1!$A$2:$A$8</c:f>
              <c:strCache>
                <c:ptCount val="7"/>
                <c:pt idx="0">
                  <c:v>0</c:v>
                </c:pt>
                <c:pt idx="1">
                  <c:v>1</c:v>
                </c:pt>
                <c:pt idx="2">
                  <c:v>2</c:v>
                </c:pt>
                <c:pt idx="3">
                  <c:v>3</c:v>
                </c:pt>
                <c:pt idx="4">
                  <c:v>4</c:v>
                </c:pt>
                <c:pt idx="5">
                  <c:v>5</c:v>
                </c:pt>
                <c:pt idx="6">
                  <c:v>más de 5</c:v>
                </c:pt>
              </c:strCache>
            </c:strRef>
          </c:cat>
          <c:val>
            <c:numRef>
              <c:f>Sheet1!$B$2:$B$8</c:f>
              <c:numCache>
                <c:formatCode>0.0%</c:formatCode>
                <c:ptCount val="7"/>
                <c:pt idx="0">
                  <c:v>0.52600000000000002</c:v>
                </c:pt>
                <c:pt idx="1">
                  <c:v>0.21229755790664934</c:v>
                </c:pt>
                <c:pt idx="2">
                  <c:v>0.12720179863212597</c:v>
                </c:pt>
                <c:pt idx="3">
                  <c:v>6.9425443679472357E-2</c:v>
                </c:pt>
                <c:pt idx="4">
                  <c:v>3.0854230222776849E-2</c:v>
                </c:pt>
                <c:pt idx="5">
                  <c:v>1.5084510443603448E-2</c:v>
                </c:pt>
                <c:pt idx="6">
                  <c:v>1.8813153851348512E-2</c:v>
                </c:pt>
              </c:numCache>
            </c:numRef>
          </c:val>
          <c:extLst>
            <c:ext xmlns:c15="http://schemas.microsoft.com/office/drawing/2012/chart" uri="{02D57815-91ED-43cb-92C2-25804820EDAC}">
              <c15:filteredSeriesTitle>
                <c15:tx>
                  <c:strRef>
                    <c:extLst>
                      <c:ext uri="{02D57815-91ED-43cb-92C2-25804820EDAC}">
                        <c15:formulaRef>
                          <c15:sqref>Sheet1!#REF!</c15:sqref>
                        </c15:formulaRef>
                      </c:ext>
                    </c:extLst>
                    <c:strCache>
                      <c:ptCount val="1"/>
                      <c:pt idx="0">
                        <c:v>#REF!</c:v>
                      </c:pt>
                    </c:strCache>
                  </c:strRef>
                </c15:tx>
              </c15:filteredSeriesTitle>
            </c:ext>
            <c:ext xmlns:c16="http://schemas.microsoft.com/office/drawing/2014/chart" uri="{C3380CC4-5D6E-409C-BE32-E72D297353CC}">
              <c16:uniqueId val="{00000000-B972-4705-815D-3E2617E7BE8F}"/>
            </c:ext>
          </c:extLst>
        </c:ser>
        <c:dLbls>
          <c:showLegendKey val="0"/>
          <c:showVal val="0"/>
          <c:showCatName val="0"/>
          <c:showSerName val="0"/>
          <c:showPercent val="0"/>
          <c:showBubbleSize val="0"/>
        </c:dLbls>
        <c:gapWidth val="219"/>
        <c:overlap val="-27"/>
        <c:axId val="1696182959"/>
        <c:axId val="1696202095"/>
      </c:barChart>
      <c:catAx>
        <c:axId val="1696182959"/>
        <c:scaling>
          <c:orientation val="minMax"/>
        </c:scaling>
        <c:delete val="0"/>
        <c:axPos val="b"/>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err="1"/>
                  <a:t>N</a:t>
                </a:r>
                <a:r>
                  <a:rPr lang="en-GB" sz="1200" err="1">
                    <a:latin typeface="Arial" panose="020B0604020202020204" pitchFamily="34" charset="0"/>
                    <a:cs typeface="Arial" panose="020B0604020202020204" pitchFamily="34" charset="0"/>
                  </a:rPr>
                  <a:t>ú</a:t>
                </a:r>
                <a:r>
                  <a:rPr lang="en-GB" sz="1200" err="1"/>
                  <a:t>mero</a:t>
                </a:r>
                <a:r>
                  <a:rPr lang="en-GB" sz="1200"/>
                  <a:t> de </a:t>
                </a:r>
                <a:r>
                  <a:rPr lang="en-GB" sz="1200" err="1"/>
                  <a:t>factores</a:t>
                </a:r>
                <a:r>
                  <a:rPr lang="en-GB" sz="1200"/>
                  <a:t> de </a:t>
                </a:r>
                <a:r>
                  <a:rPr lang="en-GB" sz="1200" err="1"/>
                  <a:t>riesgo</a:t>
                </a:r>
                <a:r>
                  <a:rPr lang="en-GB" sz="1200" baseline="0"/>
                  <a:t> de </a:t>
                </a:r>
                <a:r>
                  <a:rPr lang="en-GB" sz="1200" err="1"/>
                  <a:t>c</a:t>
                </a:r>
                <a:r>
                  <a:rPr lang="en-GB" sz="1200" err="1">
                    <a:latin typeface="Arial" panose="020B0604020202020204" pitchFamily="34" charset="0"/>
                    <a:cs typeface="Arial" panose="020B0604020202020204" pitchFamily="34" charset="0"/>
                  </a:rPr>
                  <a:t>á</a:t>
                </a:r>
                <a:r>
                  <a:rPr lang="en-GB" sz="1200" err="1"/>
                  <a:t>ncer</a:t>
                </a:r>
                <a:r>
                  <a:rPr lang="en-GB" sz="1200"/>
                  <a:t> a los que </a:t>
                </a:r>
                <a:r>
                  <a:rPr lang="en-GB" sz="1200" err="1"/>
                  <a:t>est</a:t>
                </a:r>
                <a:r>
                  <a:rPr lang="en-GB" sz="1200" err="1">
                    <a:latin typeface="Arial" panose="020B0604020202020204" pitchFamily="34" charset="0"/>
                    <a:cs typeface="Arial" panose="020B0604020202020204" pitchFamily="34" charset="0"/>
                  </a:rPr>
                  <a:t>á</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expuesto</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el</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miembro</a:t>
                </a:r>
                <a:r>
                  <a:rPr lang="en-GB" sz="1200">
                    <a:latin typeface="Arial" panose="020B0604020202020204" pitchFamily="34" charset="0"/>
                    <a:cs typeface="Arial" panose="020B0604020202020204" pitchFamily="34" charset="0"/>
                  </a:rPr>
                  <a:t> del personal </a:t>
                </a:r>
                <a:r>
                  <a:rPr lang="en-GB" sz="1200"/>
                  <a:t>(de un total de 24)</a:t>
                </a:r>
              </a:p>
            </c:rich>
          </c:tx>
          <c:layout>
            <c:manualLayout>
              <c:xMode val="edge"/>
              <c:yMode val="edge"/>
              <c:x val="0.25341325297285033"/>
              <c:y val="0.91008697083596246"/>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fr-FR"/>
          </a:p>
        </c:txPr>
        <c:crossAx val="1696202095"/>
        <c:crosses val="autoZero"/>
        <c:auto val="1"/>
        <c:lblAlgn val="ctr"/>
        <c:lblOffset val="100"/>
        <c:noMultiLvlLbl val="0"/>
      </c:catAx>
      <c:valAx>
        <c:axId val="1696202095"/>
        <c:scaling>
          <c:orientation val="minMax"/>
          <c:max val="0.5500000000000000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a:t>% del personal</a:t>
                </a:r>
              </a:p>
            </c:rich>
          </c:tx>
          <c:overlay val="0"/>
          <c:spPr>
            <a:noFill/>
            <a:ln>
              <a:noFill/>
            </a:ln>
            <a:effectLst/>
          </c:spPr>
          <c:txPr>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fr-F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fr-FR"/>
          </a:p>
        </c:txPr>
        <c:crossAx val="1696182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noFill/>
    </a:ln>
    <a:effectLst/>
  </c:spPr>
  <c:txPr>
    <a:bodyPr/>
    <a:lstStyle/>
    <a:p>
      <a:pPr>
        <a:defRPr lang="en-GB" noProof="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44328249414427368"/>
          <c:y val="2.5738614112975532E-2"/>
          <c:w val="0.49082599721201048"/>
          <c:h val="0.85251398120916877"/>
        </c:manualLayout>
      </c:layout>
      <c:barChart>
        <c:barDir val="bar"/>
        <c:grouping val="clustered"/>
        <c:varyColors val="0"/>
        <c:ser>
          <c:idx val="0"/>
          <c:order val="0"/>
          <c:tx>
            <c:strRef>
              <c:f>Sheet1!$B$1</c:f>
              <c:strCache>
                <c:ptCount val="1"/>
              </c:strCache>
            </c:strRef>
          </c:tx>
          <c:spPr>
            <a:solidFill>
              <a:schemeClr val="accent1"/>
            </a:solidFill>
            <a:ln>
              <a:noFill/>
            </a:ln>
            <a:effectLst/>
          </c:spPr>
          <c:invertIfNegative val="0"/>
          <c:dLbls>
            <c:dLbl>
              <c:idx val="0"/>
              <c:tx>
                <c:rich>
                  <a:bodyPr/>
                  <a:lstStyle/>
                  <a:p>
                    <a:r>
                      <a:rPr lang="en-US"/>
                      <a:t>2,5%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9B01-4CDF-9399-6DB7032E4C82}"/>
                </c:ext>
              </c:extLst>
            </c:dLbl>
            <c:dLbl>
              <c:idx val="1"/>
              <c:tx>
                <c:rich>
                  <a:bodyPr/>
                  <a:lstStyle/>
                  <a:p>
                    <a:r>
                      <a:rPr lang="en-US"/>
                      <a:t>2,6%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B01-4CDF-9399-6DB7032E4C82}"/>
                </c:ext>
              </c:extLst>
            </c:dLbl>
            <c:dLbl>
              <c:idx val="2"/>
              <c:tx>
                <c:rich>
                  <a:bodyPr/>
                  <a:lstStyle/>
                  <a:p>
                    <a:r>
                      <a:rPr lang="en-US"/>
                      <a:t>3,7%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B01-4CDF-9399-6DB7032E4C82}"/>
                </c:ext>
              </c:extLst>
            </c:dLbl>
            <c:dLbl>
              <c:idx val="3"/>
              <c:tx>
                <c:rich>
                  <a:bodyPr/>
                  <a:lstStyle/>
                  <a:p>
                    <a:r>
                      <a:rPr lang="en-US"/>
                      <a:t>4,0%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9B01-4CDF-9399-6DB7032E4C82}"/>
                </c:ext>
              </c:extLst>
            </c:dLbl>
            <c:dLbl>
              <c:idx val="4"/>
              <c:tx>
                <c:rich>
                  <a:bodyPr/>
                  <a:lstStyle/>
                  <a:p>
                    <a:r>
                      <a:rPr lang="en-US"/>
                      <a:t>4,1%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B01-4CDF-9399-6DB7032E4C82}"/>
                </c:ext>
              </c:extLst>
            </c:dLbl>
            <c:dLbl>
              <c:idx val="5"/>
              <c:tx>
                <c:rich>
                  <a:bodyPr/>
                  <a:lstStyle/>
                  <a:p>
                    <a:r>
                      <a:rPr lang="en-US"/>
                      <a:t>5,8%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9B01-4CDF-9399-6DB7032E4C82}"/>
                </c:ext>
              </c:extLst>
            </c:dLbl>
            <c:dLbl>
              <c:idx val="6"/>
              <c:tx>
                <c:rich>
                  <a:bodyPr/>
                  <a:lstStyle/>
                  <a:p>
                    <a:r>
                      <a:rPr lang="en-US"/>
                      <a:t>5,9%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B01-4CDF-9399-6DB7032E4C82}"/>
                </c:ext>
              </c:extLst>
            </c:dLbl>
            <c:dLbl>
              <c:idx val="7"/>
              <c:tx>
                <c:rich>
                  <a:bodyPr/>
                  <a:lstStyle/>
                  <a:p>
                    <a:r>
                      <a:rPr lang="en-US"/>
                      <a:t>11,0%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B01-4CDF-9399-6DB7032E4C82}"/>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Formaldehído y benceno</c:v>
                </c:pt>
                <c:pt idx="1">
                  <c:v>SCR, emisiones de escape de motores diésel y radiación UV solar</c:v>
                </c:pt>
                <c:pt idx="2">
                  <c:v>SCR y emisiones de escape de motores diésel</c:v>
                </c:pt>
                <c:pt idx="3">
                  <c:v>Emisiones de escape de motores diésel, benceno y radiación UV solar</c:v>
                </c:pt>
                <c:pt idx="4">
                  <c:v>Sílice cristalina respirable y radiación UV solar</c:v>
                </c:pt>
                <c:pt idx="5">
                  <c:v>Benceno y radiación UV solar</c:v>
                </c:pt>
                <c:pt idx="6">
                  <c:v>Emisiones de benceno y de escape de motores diésel</c:v>
                </c:pt>
                <c:pt idx="7">
                  <c:v>Emisiones de escape de motores diésel y radiación UV solar</c:v>
                </c:pt>
              </c:strCache>
            </c:strRef>
          </c:cat>
          <c:val>
            <c:numRef>
              <c:f>Sheet1!$B$2:$B$9</c:f>
              <c:numCache>
                <c:formatCode>0.0%</c:formatCode>
                <c:ptCount val="8"/>
                <c:pt idx="0">
                  <c:v>2.46E-2</c:v>
                </c:pt>
                <c:pt idx="1">
                  <c:v>2.5499999999999998E-2</c:v>
                </c:pt>
                <c:pt idx="2">
                  <c:v>3.7400000000000003E-2</c:v>
                </c:pt>
                <c:pt idx="3">
                  <c:v>3.9899999999999998E-2</c:v>
                </c:pt>
                <c:pt idx="4">
                  <c:v>4.1200000000000001E-2</c:v>
                </c:pt>
                <c:pt idx="5">
                  <c:v>5.8000000000000003E-2</c:v>
                </c:pt>
                <c:pt idx="6">
                  <c:v>5.8500000000000003E-2</c:v>
                </c:pt>
                <c:pt idx="7">
                  <c:v>0.1099</c:v>
                </c:pt>
              </c:numCache>
            </c:numRef>
          </c:val>
          <c:extLst>
            <c:ext xmlns:c16="http://schemas.microsoft.com/office/drawing/2014/chart" uri="{C3380CC4-5D6E-409C-BE32-E72D297353CC}">
              <c16:uniqueId val="{00000000-F54F-4140-A364-343F4498FE05}"/>
            </c:ext>
          </c:extLst>
        </c:ser>
        <c:dLbls>
          <c:showLegendKey val="0"/>
          <c:showVal val="0"/>
          <c:showCatName val="0"/>
          <c:showSerName val="0"/>
          <c:showPercent val="0"/>
          <c:showBubbleSize val="0"/>
        </c:dLbls>
        <c:gapWidth val="182"/>
        <c:axId val="1696154255"/>
        <c:axId val="1696168399"/>
      </c:barChart>
      <c:catAx>
        <c:axId val="16961542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68399"/>
        <c:crosses val="autoZero"/>
        <c:auto val="1"/>
        <c:lblAlgn val="ctr"/>
        <c:lblOffset val="100"/>
        <c:noMultiLvlLbl val="0"/>
      </c:catAx>
      <c:valAx>
        <c:axId val="169616839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a:t>% del personal</a:t>
                </a:r>
              </a:p>
            </c:rich>
          </c:tx>
          <c:layout>
            <c:manualLayout>
              <c:xMode val="edge"/>
              <c:yMode val="edge"/>
              <c:x val="0.89468887601038027"/>
              <c:y val="0.94144585585338403"/>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fr-F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961542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s-ES" sz="1800" b="0" i="0" u="none" strike="noStrike" baseline="0">
                <a:solidFill>
                  <a:srgbClr val="003399"/>
                </a:solidFill>
                <a:effectLst/>
              </a:rPr>
              <a:t>Exposición profesional a uno o más de los </a:t>
            </a:r>
            <a:br>
              <a:rPr lang="es-ES" sz="1800" b="0" i="0" u="none" strike="noStrike" baseline="0">
                <a:solidFill>
                  <a:srgbClr val="003399"/>
                </a:solidFill>
                <a:effectLst/>
              </a:rPr>
            </a:br>
            <a:r>
              <a:rPr lang="es-ES" sz="1800" b="0" i="0" u="none" strike="noStrike" baseline="0">
                <a:solidFill>
                  <a:srgbClr val="003399"/>
                </a:solidFill>
                <a:effectLst/>
              </a:rPr>
              <a:t>24 factores de riesgo de cáncer, por grupo de edad:</a:t>
            </a:r>
            <a:r>
              <a:rPr lang="es-ES" sz="1800" b="0" i="0" u="none" strike="noStrike" baseline="0">
                <a:solidFill>
                  <a:srgbClr val="003399"/>
                </a:solidFill>
              </a:rPr>
              <a:t> </a:t>
            </a:r>
            <a:endParaRPr lang="en-GB" sz="1800" b="0" i="0" u="none" strike="noStrike" kern="1200" spc="0" baseline="0">
              <a:solidFill>
                <a:srgbClr val="003399"/>
              </a:solidFill>
            </a:endParaRPr>
          </a:p>
        </c:rich>
      </c:tx>
      <c:layout>
        <c:manualLayout>
          <c:xMode val="edge"/>
          <c:yMode val="edge"/>
          <c:x val="0.23921530842689065"/>
          <c:y val="0"/>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15496655730484224"/>
          <c:y val="0.17694013832262301"/>
          <c:w val="0.80917041665970246"/>
          <c:h val="0.580741295910571"/>
        </c:manualLayout>
      </c:layout>
      <c:barChart>
        <c:barDir val="bar"/>
        <c:grouping val="clustered"/>
        <c:varyColors val="0"/>
        <c:ser>
          <c:idx val="1"/>
          <c:order val="0"/>
          <c:tx>
            <c:strRef>
              <c:f>Sheet1!$C$1</c:f>
              <c:strCache>
                <c:ptCount val="1"/>
                <c:pt idx="0">
                  <c:v>Expuesto(s) a al menos un factor de riesgo de cáncer</c:v>
                </c:pt>
              </c:strCache>
            </c:strRef>
          </c:tx>
          <c:spPr>
            <a:pattFill prst="pct80">
              <a:fgClr>
                <a:schemeClr val="accent2"/>
              </a:fgClr>
              <a:bgClr>
                <a:schemeClr val="bg1"/>
              </a:bgClr>
            </a:pattFill>
            <a:ln>
              <a:solidFill>
                <a:schemeClr val="accent2"/>
              </a:solidFill>
            </a:ln>
            <a:effectLst/>
          </c:spPr>
          <c:invertIfNegative val="0"/>
          <c:dLbls>
            <c:dLbl>
              <c:idx val="0"/>
              <c:tx>
                <c:rich>
                  <a:bodyPr/>
                  <a:lstStyle/>
                  <a:p>
                    <a:r>
                      <a:rPr lang="en-US"/>
                      <a:t>47,3%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1A0-4544-898A-A6866F94614A}"/>
                </c:ext>
              </c:extLst>
            </c:dLbl>
            <c:dLbl>
              <c:idx val="1"/>
              <c:tx>
                <c:rich>
                  <a:bodyPr/>
                  <a:lstStyle/>
                  <a:p>
                    <a:r>
                      <a:rPr lang="en-US"/>
                      <a:t>53,8%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1A0-4544-898A-A6866F94614A}"/>
                </c:ext>
              </c:extLst>
            </c:dLbl>
            <c:dLbl>
              <c:idx val="2"/>
              <c:tx>
                <c:rich>
                  <a:bodyPr/>
                  <a:lstStyle/>
                  <a:p>
                    <a:r>
                      <a:rPr lang="en-US"/>
                      <a:t>47,8%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91A0-4544-898A-A6866F94614A}"/>
                </c:ext>
              </c:extLst>
            </c:dLbl>
            <c:dLbl>
              <c:idx val="3"/>
              <c:tx>
                <c:rich>
                  <a:bodyPr/>
                  <a:lstStyle/>
                  <a:p>
                    <a:r>
                      <a:rPr lang="en-US"/>
                      <a:t>48,4%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1A0-4544-898A-A6866F94614A}"/>
                </c:ext>
              </c:extLst>
            </c:dLbl>
            <c:dLbl>
              <c:idx val="4"/>
              <c:tx>
                <c:rich>
                  <a:bodyPr/>
                  <a:lstStyle/>
                  <a:p>
                    <a:r>
                      <a:rPr lang="en-US"/>
                      <a:t>47,3%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91A0-4544-898A-A6866F94614A}"/>
                </c:ext>
              </c:extLst>
            </c:dLbl>
            <c:dLbl>
              <c:idx val="5"/>
              <c:tx>
                <c:rich>
                  <a:bodyPr/>
                  <a:lstStyle/>
                  <a:p>
                    <a:r>
                      <a:rPr lang="en-US"/>
                      <a:t>46,5%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1A0-4544-898A-A6866F94614A}"/>
                </c:ext>
              </c:extLst>
            </c:dLbl>
            <c:dLbl>
              <c:idx val="6"/>
              <c:tx>
                <c:rich>
                  <a:bodyPr/>
                  <a:lstStyle/>
                  <a:p>
                    <a:r>
                      <a:rPr lang="en-US"/>
                      <a:t>44,7%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1A0-4544-898A-A6866F94614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Todo el personal</c:v>
                </c:pt>
                <c:pt idx="1">
                  <c:v>65-74 años</c:v>
                </c:pt>
                <c:pt idx="2">
                  <c:v>55-64 años</c:v>
                </c:pt>
                <c:pt idx="3">
                  <c:v>45-54 años</c:v>
                </c:pt>
                <c:pt idx="4">
                  <c:v>35-44 años</c:v>
                </c:pt>
                <c:pt idx="5">
                  <c:v>25-34 años</c:v>
                </c:pt>
                <c:pt idx="6">
                  <c:v>18-24 años</c:v>
                </c:pt>
              </c:strCache>
            </c:strRef>
          </c:cat>
          <c:val>
            <c:numRef>
              <c:f>Sheet1!$C$2:$C$8</c:f>
              <c:numCache>
                <c:formatCode>0.0%</c:formatCode>
                <c:ptCount val="7"/>
                <c:pt idx="0">
                  <c:v>0.47299999999999998</c:v>
                </c:pt>
                <c:pt idx="1">
                  <c:v>0.53800000000000003</c:v>
                </c:pt>
                <c:pt idx="2">
                  <c:v>0.47799999999999998</c:v>
                </c:pt>
                <c:pt idx="3">
                  <c:v>0.48399999999999999</c:v>
                </c:pt>
                <c:pt idx="4">
                  <c:v>0.47299999999999998</c:v>
                </c:pt>
                <c:pt idx="5">
                  <c:v>0.46500000000000002</c:v>
                </c:pt>
                <c:pt idx="6">
                  <c:v>0.44700000000000001</c:v>
                </c:pt>
              </c:numCache>
            </c:numRef>
          </c:val>
          <c:extLst>
            <c:ext xmlns:c16="http://schemas.microsoft.com/office/drawing/2014/chart" uri="{C3380CC4-5D6E-409C-BE32-E72D297353CC}">
              <c16:uniqueId val="{00000001-7778-458B-A423-DC5E7AE6FB69}"/>
            </c:ext>
          </c:extLst>
        </c:ser>
        <c:ser>
          <c:idx val="0"/>
          <c:order val="1"/>
          <c:tx>
            <c:strRef>
              <c:f>Sheet1!$B$1</c:f>
              <c:strCache>
                <c:ptCount val="1"/>
                <c:pt idx="0">
                  <c:v>Expuesto(s) a cinco o más factores de riesgo de cáncer</c:v>
                </c:pt>
              </c:strCache>
            </c:strRef>
          </c:tx>
          <c:spPr>
            <a:solidFill>
              <a:schemeClr val="tx2"/>
            </a:solidFill>
            <a:ln>
              <a:noFill/>
            </a:ln>
            <a:effectLst/>
          </c:spPr>
          <c:invertIfNegative val="0"/>
          <c:cat>
            <c:strRef>
              <c:f>Sheet1!$A$2:$A$8</c:f>
              <c:strCache>
                <c:ptCount val="7"/>
                <c:pt idx="0">
                  <c:v>Todo el personal</c:v>
                </c:pt>
                <c:pt idx="1">
                  <c:v>65-74 años</c:v>
                </c:pt>
                <c:pt idx="2">
                  <c:v>55-64 años</c:v>
                </c:pt>
                <c:pt idx="3">
                  <c:v>45-54 años</c:v>
                </c:pt>
                <c:pt idx="4">
                  <c:v>35-44 años</c:v>
                </c:pt>
                <c:pt idx="5">
                  <c:v>25-34 años</c:v>
                </c:pt>
                <c:pt idx="6">
                  <c:v>18-24 años</c:v>
                </c:pt>
              </c:strCache>
            </c:strRef>
          </c:cat>
          <c:val>
            <c:numRef>
              <c:f>Sheet1!$B$2:$B$8</c:f>
              <c:numCache>
                <c:formatCode>0.0%</c:formatCode>
                <c:ptCount val="7"/>
                <c:pt idx="0">
                  <c:v>3.4000000000000002E-2</c:v>
                </c:pt>
                <c:pt idx="1">
                  <c:v>2.8000000000000001E-2</c:v>
                </c:pt>
                <c:pt idx="2">
                  <c:v>3.2000000000000001E-2</c:v>
                </c:pt>
                <c:pt idx="3">
                  <c:v>3.3000000000000002E-2</c:v>
                </c:pt>
                <c:pt idx="4">
                  <c:v>3.5999999999999997E-2</c:v>
                </c:pt>
                <c:pt idx="5">
                  <c:v>3.7999999999999999E-2</c:v>
                </c:pt>
                <c:pt idx="6">
                  <c:v>2.5000000000000001E-2</c:v>
                </c:pt>
              </c:numCache>
            </c:numRef>
          </c:val>
          <c:extLst>
            <c:ext xmlns:c16="http://schemas.microsoft.com/office/drawing/2014/chart" uri="{C3380CC4-5D6E-409C-BE32-E72D297353CC}">
              <c16:uniqueId val="{00000000-7778-458B-A423-DC5E7AE6FB69}"/>
            </c:ext>
          </c:extLst>
        </c:ser>
        <c:dLbls>
          <c:showLegendKey val="0"/>
          <c:showVal val="0"/>
          <c:showCatName val="0"/>
          <c:showSerName val="0"/>
          <c:showPercent val="0"/>
          <c:showBubbleSize val="0"/>
        </c:dLbls>
        <c:gapWidth val="182"/>
        <c:axId val="1622170784"/>
        <c:axId val="1622173184"/>
      </c:barChart>
      <c:catAx>
        <c:axId val="1622170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22173184"/>
        <c:crosses val="autoZero"/>
        <c:auto val="1"/>
        <c:lblAlgn val="ctr"/>
        <c:lblOffset val="100"/>
        <c:noMultiLvlLbl val="0"/>
      </c:catAx>
      <c:valAx>
        <c:axId val="16221731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a:t>% del personal</a:t>
                </a:r>
              </a:p>
            </c:rich>
          </c:tx>
          <c:layout>
            <c:manualLayout>
              <c:xMode val="edge"/>
              <c:yMode val="edge"/>
              <c:x val="0.51739863220704085"/>
              <c:y val="0.83535344038792836"/>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fr-F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22170784"/>
        <c:crosses val="autoZero"/>
        <c:crossBetween val="between"/>
      </c:valAx>
      <c:spPr>
        <a:noFill/>
        <a:ln>
          <a:noFill/>
        </a:ln>
        <a:effectLst/>
      </c:spPr>
    </c:plotArea>
    <c:legend>
      <c:legendPos val="b"/>
      <c:layout>
        <c:manualLayout>
          <c:xMode val="edge"/>
          <c:yMode val="edge"/>
          <c:x val="1.7168692170879737E-2"/>
          <c:y val="0.89166820049497408"/>
          <c:w val="0.95002202311837525"/>
          <c:h val="0.10833179950502587"/>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FF0E99-9529-34AE-E70E-A3A2E3D15C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27F6BA0-BBBE-5BAE-FB84-72A821A08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E5258C-24CA-4BC0-8856-06F6679869A3}" type="datetimeFigureOut">
              <a:rPr lang="en-GB" smtClean="0"/>
              <a:t>28/04/2025</a:t>
            </a:fld>
            <a:endParaRPr lang="en-GB"/>
          </a:p>
        </p:txBody>
      </p:sp>
      <p:sp>
        <p:nvSpPr>
          <p:cNvPr id="4" name="Footer Placeholder 3">
            <a:extLst>
              <a:ext uri="{FF2B5EF4-FFF2-40B4-BE49-F238E27FC236}">
                <a16:creationId xmlns:a16="http://schemas.microsoft.com/office/drawing/2014/main" id="{AE4B27FD-D0C0-5479-72A3-D347911E29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9F8BE40-97F5-8236-0C04-88F7A6AD2A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0F3EB7-7069-43BA-B523-CDFB56E9B5AB}" type="slidenum">
              <a:rPr lang="en-GB" smtClean="0"/>
              <a:t>‹#›</a:t>
            </a:fld>
            <a:endParaRPr lang="en-GB"/>
          </a:p>
        </p:txBody>
      </p:sp>
    </p:spTree>
    <p:extLst>
      <p:ext uri="{BB962C8B-B14F-4D97-AF65-F5344CB8AC3E}">
        <p14:creationId xmlns:p14="http://schemas.microsoft.com/office/powerpoint/2010/main" val="3238033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330BC-6BF5-4AB2-A6B5-3C18A327BCC5}" type="datetimeFigureOut">
              <a:rPr lang="en-GB" smtClean="0"/>
              <a:t>28/04/2025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4CECD2-1E80-40A1-ADC0-D8807E847177}" type="slidenum">
              <a:rPr lang="en-GB" smtClean="0"/>
              <a:t>‹#›</a:t>
            </a:fld>
            <a:endParaRPr lang="en-GB"/>
          </a:p>
        </p:txBody>
      </p:sp>
    </p:spTree>
    <p:extLst>
      <p:ext uri="{BB962C8B-B14F-4D97-AF65-F5344CB8AC3E}">
        <p14:creationId xmlns:p14="http://schemas.microsoft.com/office/powerpoint/2010/main" val="131425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1</a:t>
            </a:fld>
            <a:endParaRPr lang="en-GB"/>
          </a:p>
        </p:txBody>
      </p:sp>
    </p:spTree>
    <p:extLst>
      <p:ext uri="{BB962C8B-B14F-4D97-AF65-F5344CB8AC3E}">
        <p14:creationId xmlns:p14="http://schemas.microsoft.com/office/powerpoint/2010/main" val="2594244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10</a:t>
            </a:fld>
            <a:endParaRPr lang="en-GB"/>
          </a:p>
        </p:txBody>
      </p:sp>
    </p:spTree>
    <p:extLst>
      <p:ext uri="{BB962C8B-B14F-4D97-AF65-F5344CB8AC3E}">
        <p14:creationId xmlns:p14="http://schemas.microsoft.com/office/powerpoint/2010/main" val="292282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A93B9D-FD24-4575-A3D4-2492157C7262}" type="slidenum">
              <a:rPr lang="en-GB" smtClean="0"/>
              <a:t>11</a:t>
            </a:fld>
            <a:endParaRPr lang="en-GB"/>
          </a:p>
        </p:txBody>
      </p:sp>
    </p:spTree>
    <p:extLst>
      <p:ext uri="{BB962C8B-B14F-4D97-AF65-F5344CB8AC3E}">
        <p14:creationId xmlns:p14="http://schemas.microsoft.com/office/powerpoint/2010/main" val="3639223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A93B9D-FD24-4575-A3D4-2492157C7262}" type="slidenum">
              <a:rPr lang="en-GB" smtClean="0"/>
              <a:t>12</a:t>
            </a:fld>
            <a:endParaRPr lang="en-GB"/>
          </a:p>
        </p:txBody>
      </p:sp>
    </p:spTree>
    <p:extLst>
      <p:ext uri="{BB962C8B-B14F-4D97-AF65-F5344CB8AC3E}">
        <p14:creationId xmlns:p14="http://schemas.microsoft.com/office/powerpoint/2010/main" val="11407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A93B9D-FD24-4575-A3D4-2492157C7262}" type="slidenum">
              <a:rPr lang="en-GB" smtClean="0"/>
              <a:t>13</a:t>
            </a:fld>
            <a:endParaRPr lang="en-GB"/>
          </a:p>
        </p:txBody>
      </p:sp>
    </p:spTree>
    <p:extLst>
      <p:ext uri="{BB962C8B-B14F-4D97-AF65-F5344CB8AC3E}">
        <p14:creationId xmlns:p14="http://schemas.microsoft.com/office/powerpoint/2010/main" val="1903688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A93B9D-FD24-4575-A3D4-2492157C7262}" type="slidenum">
              <a:rPr lang="en-GB" smtClean="0"/>
              <a:t>14</a:t>
            </a:fld>
            <a:endParaRPr lang="en-GB"/>
          </a:p>
        </p:txBody>
      </p:sp>
    </p:spTree>
    <p:extLst>
      <p:ext uri="{BB962C8B-B14F-4D97-AF65-F5344CB8AC3E}">
        <p14:creationId xmlns:p14="http://schemas.microsoft.com/office/powerpoint/2010/main" val="2282754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2CC50-CB1E-7249-0BD4-37D10CF32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A5AAA-8CB7-6B65-95E5-049E84034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4B369-E7FC-4788-A42E-35238E95CC0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78FC915-AC3D-D8F8-2D33-41A8A694D7E2}"/>
              </a:ext>
            </a:extLst>
          </p:cNvPr>
          <p:cNvSpPr>
            <a:spLocks noGrp="1"/>
          </p:cNvSpPr>
          <p:nvPr>
            <p:ph type="sldNum" sz="quarter" idx="5"/>
          </p:nvPr>
        </p:nvSpPr>
        <p:spPr/>
        <p:txBody>
          <a:bodyPr/>
          <a:lstStyle/>
          <a:p>
            <a:fld id="{9BA93B9D-FD24-4575-A3D4-2492157C7262}" type="slidenum">
              <a:rPr lang="en-GB" smtClean="0"/>
              <a:t>15</a:t>
            </a:fld>
            <a:endParaRPr lang="en-GB"/>
          </a:p>
        </p:txBody>
      </p:sp>
    </p:spTree>
    <p:extLst>
      <p:ext uri="{BB962C8B-B14F-4D97-AF65-F5344CB8AC3E}">
        <p14:creationId xmlns:p14="http://schemas.microsoft.com/office/powerpoint/2010/main" val="172619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D723D-9B68-FB8A-03AA-2CCE08384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64F39-FEA8-BF04-3DDE-8711A1C25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A09B-0CC6-A551-EE2A-3BA7D9E0B42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6F13A0-3969-1947-3F98-6C0F5029AB99}"/>
              </a:ext>
            </a:extLst>
          </p:cNvPr>
          <p:cNvSpPr>
            <a:spLocks noGrp="1"/>
          </p:cNvSpPr>
          <p:nvPr>
            <p:ph type="sldNum" sz="quarter" idx="5"/>
          </p:nvPr>
        </p:nvSpPr>
        <p:spPr/>
        <p:txBody>
          <a:bodyPr/>
          <a:lstStyle/>
          <a:p>
            <a:fld id="{9BA93B9D-FD24-4575-A3D4-2492157C7262}" type="slidenum">
              <a:rPr lang="en-GB" smtClean="0"/>
              <a:t>16</a:t>
            </a:fld>
            <a:endParaRPr lang="en-GB"/>
          </a:p>
        </p:txBody>
      </p:sp>
    </p:spTree>
    <p:extLst>
      <p:ext uri="{BB962C8B-B14F-4D97-AF65-F5344CB8AC3E}">
        <p14:creationId xmlns:p14="http://schemas.microsoft.com/office/powerpoint/2010/main" val="273842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s-ES" sz="1200" b="1" i="0"/>
              <a:t>Comprensión de la información</a:t>
            </a:r>
            <a:r>
              <a:rPr lang="es-ES" sz="1200" b="0" i="0"/>
              <a:t>: El 63 % de los trabajadores expuestos a la radiación ultravioleta solar trabajaban en el exterior durante el día al aire libre. </a:t>
            </a:r>
            <a:r>
              <a:rPr lang="es-ES" sz="1200"/>
              <a:t>Se consideró que el 16,5 % de ellos estaban expuestos a un nivel bajo.</a:t>
            </a:r>
            <a:br>
              <a:rPr lang="es-ES" sz="1200"/>
            </a:br>
            <a:r>
              <a:rPr lang="es-ES" sz="1200" i="0">
                <a:latin typeface="Palatino"/>
              </a:rPr>
              <a:t>Los niveles de exposición (bajo, medio y alto) suman un 100 % (el total de trabajadores expuestos a cualquier nivel).</a:t>
            </a:r>
          </a:p>
          <a:p>
            <a:pPr indent="0" algn="l" defTabSz="342900">
              <a:buNone/>
            </a:pPr>
            <a:endParaRPr lang="es-ES"/>
          </a:p>
        </p:txBody>
      </p:sp>
      <p:sp>
        <p:nvSpPr>
          <p:cNvPr id="4" name="Slide Number Placeholder 3"/>
          <p:cNvSpPr>
            <a:spLocks noGrp="1"/>
          </p:cNvSpPr>
          <p:nvPr>
            <p:ph type="sldNum" sz="quarter" idx="5"/>
          </p:nvPr>
        </p:nvSpPr>
        <p:spPr/>
        <p:txBody>
          <a:bodyPr/>
          <a:lstStyle/>
          <a:p>
            <a:fld id="{711728D4-626C-4779-8596-D6D4B6AF5FA6}" type="slidenum">
              <a:rPr lang="es-ES" smtClean="0"/>
              <a:t>17</a:t>
            </a:fld>
            <a:endParaRPr lang="es-ES"/>
          </a:p>
        </p:txBody>
      </p:sp>
    </p:spTree>
    <p:extLst>
      <p:ext uri="{BB962C8B-B14F-4D97-AF65-F5344CB8AC3E}">
        <p14:creationId xmlns:p14="http://schemas.microsoft.com/office/powerpoint/2010/main" val="2264209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a:latin typeface="Arial" panose="020B0604020202020204" pitchFamily="34" charset="0"/>
                <a:ea typeface="Arial"/>
                <a:cs typeface="Times New Roman" panose="02020603050405020304" pitchFamily="18" charset="0"/>
              </a:rPr>
              <a:t>Comprensión de la información</a:t>
            </a:r>
            <a:r>
              <a:rPr lang="es-ES" sz="1200">
                <a:latin typeface="Arial" panose="020B0604020202020204" pitchFamily="34" charset="0"/>
                <a:ea typeface="Arial"/>
                <a:cs typeface="Times New Roman" panose="02020603050405020304" pitchFamily="18" charset="0"/>
              </a:rPr>
              <a:t>: </a:t>
            </a:r>
            <a:r>
              <a:rPr lang="es-ES" sz="1200" b="0" i="0"/>
              <a:t>El 21,6% de los trabajadores expuestos a la radiación ultravioleta solar y que trabajan al aire libre durante el día declararon llevar gafas de sol.</a:t>
            </a:r>
          </a:p>
          <a:p>
            <a:endParaRPr lang="es-ES"/>
          </a:p>
        </p:txBody>
      </p:sp>
      <p:sp>
        <p:nvSpPr>
          <p:cNvPr id="4" name="Slide Number Placeholder 3"/>
          <p:cNvSpPr>
            <a:spLocks noGrp="1"/>
          </p:cNvSpPr>
          <p:nvPr>
            <p:ph type="sldNum" sz="quarter" idx="5"/>
          </p:nvPr>
        </p:nvSpPr>
        <p:spPr/>
        <p:txBody>
          <a:bodyPr/>
          <a:lstStyle/>
          <a:p>
            <a:fld id="{711728D4-626C-4779-8596-D6D4B6AF5FA6}" type="slidenum">
              <a:rPr lang="es-ES" smtClean="0"/>
              <a:t>18</a:t>
            </a:fld>
            <a:endParaRPr lang="es-ES"/>
          </a:p>
        </p:txBody>
      </p:sp>
    </p:spTree>
    <p:extLst>
      <p:ext uri="{BB962C8B-B14F-4D97-AF65-F5344CB8AC3E}">
        <p14:creationId xmlns:p14="http://schemas.microsoft.com/office/powerpoint/2010/main" val="259276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u="none"/>
              <a:t>Comprensión de la información</a:t>
            </a:r>
            <a:r>
              <a:rPr lang="es-ES" b="0" u="none"/>
              <a:t>: </a:t>
            </a:r>
            <a:r>
              <a:rPr lang="es-ES" b="0"/>
              <a:t>El 26,5 % de los trabajadores expuestos a la SCR estuvieron conduciendo en una obra, una mina o una cantera en la última semana de trabajo.</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i="0">
                <a:latin typeface="Palatino"/>
              </a:rPr>
              <a:t>Los niveles de exposición (bajo, medio y alto) suman un 100 % (el total de trabajadores expuestos a cualquier nivel).</a:t>
            </a:r>
          </a:p>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19</a:t>
            </a:fld>
            <a:endParaRPr lang="en-GB"/>
          </a:p>
        </p:txBody>
      </p:sp>
    </p:spTree>
    <p:extLst>
      <p:ext uri="{BB962C8B-B14F-4D97-AF65-F5344CB8AC3E}">
        <p14:creationId xmlns:p14="http://schemas.microsoft.com/office/powerpoint/2010/main" val="135850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p:spPr>
      </p:sp>
      <p:sp>
        <p:nvSpPr>
          <p:cNvPr id="4" name="Slide Number Placeholder 3"/>
          <p:cNvSpPr>
            <a:spLocks noGrp="1"/>
          </p:cNvSpPr>
          <p:nvPr>
            <p:ph type="sldNum" sz="quarter" idx="10"/>
          </p:nvPr>
        </p:nvSpPr>
        <p:spPr/>
        <p:txBody>
          <a:bodyPr/>
          <a:lstStyle/>
          <a:p>
            <a:pPr defTabSz="990752">
              <a:defRPr/>
            </a:pPr>
            <a:fld id="{64F7231C-D952-4C2A-962F-DE7F3C4C6440}" type="slidenum">
              <a:rPr lang="en-GB">
                <a:solidFill>
                  <a:prstClr val="black"/>
                </a:solidFill>
                <a:latin typeface="Calibri"/>
              </a:rPr>
              <a:pPr defTabSz="990752">
                <a:defRPr/>
              </a:pPr>
              <a:t>2</a:t>
            </a:fld>
            <a:endParaRPr lang="en-GB">
              <a:solidFill>
                <a:prstClr val="black"/>
              </a:solidFill>
              <a:latin typeface="Calibri"/>
            </a:endParaRPr>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6933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a:latin typeface="Arial" panose="020B0604020202020204" pitchFamily="34" charset="0"/>
                <a:ea typeface="Arial"/>
                <a:cs typeface="Times New Roman" panose="02020603050405020304" pitchFamily="18" charset="0"/>
              </a:rPr>
              <a:t>Comprensión de la información</a:t>
            </a:r>
            <a:r>
              <a:rPr lang="es-ES" sz="1200">
                <a:latin typeface="Arial" panose="020B0604020202020204" pitchFamily="34" charset="0"/>
                <a:ea typeface="Arial"/>
                <a:cs typeface="Times New Roman" panose="02020603050405020304" pitchFamily="18" charset="0"/>
              </a:rPr>
              <a:t>: </a:t>
            </a:r>
            <a:r>
              <a:rPr lang="es-ES" sz="1200" b="0" i="0"/>
              <a:t>El 30 % de los trabajadores expuestos a SCR y que trabajan con polvo en su lugar de trabajo declararon utilizar aerosoles de agua o supresión del agua para reducir la cantidad de polvo.</a:t>
            </a:r>
          </a:p>
        </p:txBody>
      </p:sp>
      <p:sp>
        <p:nvSpPr>
          <p:cNvPr id="4" name="Slide Number Placeholder 3"/>
          <p:cNvSpPr>
            <a:spLocks noGrp="1"/>
          </p:cNvSpPr>
          <p:nvPr>
            <p:ph type="sldNum" sz="quarter" idx="5"/>
          </p:nvPr>
        </p:nvSpPr>
        <p:spPr/>
        <p:txBody>
          <a:bodyPr/>
          <a:lstStyle/>
          <a:p>
            <a:fld id="{494CECD2-1E80-40A1-ADC0-D8807E847177}" type="slidenum">
              <a:rPr lang="en-GB" smtClean="0"/>
              <a:t>20</a:t>
            </a:fld>
            <a:endParaRPr lang="en-GB"/>
          </a:p>
        </p:txBody>
      </p:sp>
    </p:spTree>
    <p:extLst>
      <p:ext uri="{BB962C8B-B14F-4D97-AF65-F5344CB8AC3E}">
        <p14:creationId xmlns:p14="http://schemas.microsoft.com/office/powerpoint/2010/main" val="288087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a:t>Información de calidad con fines tanto de prevención como de formulación de políticas</a:t>
            </a:r>
          </a:p>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A51E04-9E3B-4D00-9BAB-06FFA5CA890F}" type="slidenum">
              <a:rPr lang="en-GB" smtClean="0"/>
              <a:t>21</a:t>
            </a:fld>
            <a:endParaRPr lang="en-GB"/>
          </a:p>
        </p:txBody>
      </p:sp>
    </p:spTree>
    <p:extLst>
      <p:ext uri="{BB962C8B-B14F-4D97-AF65-F5344CB8AC3E}">
        <p14:creationId xmlns:p14="http://schemas.microsoft.com/office/powerpoint/2010/main" val="2103817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22</a:t>
            </a:fld>
            <a:endParaRPr lang="en-GB"/>
          </a:p>
        </p:txBody>
      </p:sp>
    </p:spTree>
    <p:extLst>
      <p:ext uri="{BB962C8B-B14F-4D97-AF65-F5344CB8AC3E}">
        <p14:creationId xmlns:p14="http://schemas.microsoft.com/office/powerpoint/2010/main" val="399028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8788"/>
            <a:ext cx="5486400" cy="3086100"/>
          </a:xfrm>
          <a:prstGeom prst="rect">
            <a:avLst/>
          </a:prstGeom>
        </p:spPr>
      </p:sp>
      <p:sp>
        <p:nvSpPr>
          <p:cNvPr id="3" name="Notes Placeholder 2"/>
          <p:cNvSpPr>
            <a:spLocks noGrp="1"/>
          </p:cNvSpPr>
          <p:nvPr>
            <p:ph type="body" idx="1"/>
          </p:nvPr>
        </p:nvSpPr>
        <p:spPr>
          <a:xfrm>
            <a:off x="695942" y="3635895"/>
            <a:ext cx="5486400" cy="5049317"/>
          </a:xfrm>
          <a:prstGeom prst="rect">
            <a:avLst/>
          </a:prstGeom>
        </p:spPr>
        <p:txBody>
          <a:bodyPr/>
          <a:lstStyle/>
          <a:p>
            <a:endParaRPr lang="en-GB" sz="140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90D5FE7-D373-49E6-B29F-598C20B33914}" type="slidenum">
              <a:rPr lang="en-GB" smtClean="0"/>
              <a:t>3</a:t>
            </a:fld>
            <a:endParaRPr lang="en-GB"/>
          </a:p>
        </p:txBody>
      </p:sp>
    </p:spTree>
    <p:extLst>
      <p:ext uri="{BB962C8B-B14F-4D97-AF65-F5344CB8AC3E}">
        <p14:creationId xmlns:p14="http://schemas.microsoft.com/office/powerpoint/2010/main" val="4079288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7AE1D2-BEB2-4301-80E3-8058310F4D6C}" type="slidenum">
              <a:rPr lang="en-GB" smtClean="0"/>
              <a:t>4</a:t>
            </a:fld>
            <a:endParaRPr lang="en-GB"/>
          </a:p>
        </p:txBody>
      </p:sp>
    </p:spTree>
    <p:extLst>
      <p:ext uri="{BB962C8B-B14F-4D97-AF65-F5344CB8AC3E}">
        <p14:creationId xmlns:p14="http://schemas.microsoft.com/office/powerpoint/2010/main" val="344649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BE60F4-0B1D-421F-8CFE-3320270A065A}" type="slidenum">
              <a:rPr lang="en-GB" smtClean="0"/>
              <a:t>5</a:t>
            </a:fld>
            <a:endParaRPr lang="en-GB"/>
          </a:p>
        </p:txBody>
      </p:sp>
    </p:spTree>
    <p:extLst>
      <p:ext uri="{BB962C8B-B14F-4D97-AF65-F5344CB8AC3E}">
        <p14:creationId xmlns:p14="http://schemas.microsoft.com/office/powerpoint/2010/main" val="2275999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a:p>
        </p:txBody>
      </p:sp>
      <p:sp>
        <p:nvSpPr>
          <p:cNvPr id="4" name="Slide Number Placeholder 3"/>
          <p:cNvSpPr>
            <a:spLocks noGrp="1"/>
          </p:cNvSpPr>
          <p:nvPr>
            <p:ph type="sldNum" sz="quarter" idx="5"/>
          </p:nvPr>
        </p:nvSpPr>
        <p:spPr/>
        <p:txBody>
          <a:bodyPr/>
          <a:lstStyle/>
          <a:p>
            <a:fld id="{10B4BADD-D45B-4B1F-AA9D-F09271BC114D}" type="slidenum">
              <a:rPr lang="en-GB" smtClean="0"/>
              <a:t>6</a:t>
            </a:fld>
            <a:endParaRPr lang="en-GB"/>
          </a:p>
        </p:txBody>
      </p:sp>
    </p:spTree>
    <p:extLst>
      <p:ext uri="{BB962C8B-B14F-4D97-AF65-F5344CB8AC3E}">
        <p14:creationId xmlns:p14="http://schemas.microsoft.com/office/powerpoint/2010/main" val="216298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0B4BADD-D45B-4B1F-AA9D-F09271BC114D}" type="slidenum">
              <a:rPr lang="en-GB" smtClean="0"/>
              <a:t>7</a:t>
            </a:fld>
            <a:endParaRPr lang="en-GB"/>
          </a:p>
        </p:txBody>
      </p:sp>
    </p:spTree>
    <p:extLst>
      <p:ext uri="{BB962C8B-B14F-4D97-AF65-F5344CB8AC3E}">
        <p14:creationId xmlns:p14="http://schemas.microsoft.com/office/powerpoint/2010/main" val="142999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0B4BADD-D45B-4B1F-AA9D-F09271BC114D}" type="slidenum">
              <a:rPr lang="en-GB" smtClean="0"/>
              <a:t>8</a:t>
            </a:fld>
            <a:endParaRPr lang="en-GB"/>
          </a:p>
        </p:txBody>
      </p:sp>
    </p:spTree>
    <p:extLst>
      <p:ext uri="{BB962C8B-B14F-4D97-AF65-F5344CB8AC3E}">
        <p14:creationId xmlns:p14="http://schemas.microsoft.com/office/powerpoint/2010/main" val="154225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0B4BADD-D45B-4B1F-AA9D-F09271BC114D}" type="slidenum">
              <a:rPr lang="en-GB" smtClean="0"/>
              <a:t>9</a:t>
            </a:fld>
            <a:endParaRPr lang="en-GB"/>
          </a:p>
        </p:txBody>
      </p:sp>
    </p:spTree>
    <p:extLst>
      <p:ext uri="{BB962C8B-B14F-4D97-AF65-F5344CB8AC3E}">
        <p14:creationId xmlns:p14="http://schemas.microsoft.com/office/powerpoint/2010/main" val="9042932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1.jpe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val="0"/>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seguridad y la salud en el trabajo nos conciernen a todos. Es bueno para ti. Es buen negocio para todos.</a:t>
            </a:r>
          </a:p>
        </p:txBody>
      </p:sp>
      <p:pic>
        <p:nvPicPr>
          <p:cNvPr id="12" name="Picture 1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es-ES">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es-ES">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es-ES">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es-ES">
                <a:solidFill>
                  <a:schemeClr val="tx2"/>
                </a:solidFill>
                <a:ea typeface=""/>
                <a:cs typeface="Trebuchet MS"/>
              </a:rPr>
              <a:t>Agencia Europea para la Seguridad y la Salud en el Trabajo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es-ES">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es-ES" sz="2400" b="1">
                <a:solidFill>
                  <a:schemeClr val="tx2"/>
                </a:solidFill>
                <a:ea typeface=""/>
              </a:rPr>
              <a:t>¡GRACIAS!</a:t>
            </a:r>
          </a:p>
        </p:txBody>
      </p:sp>
    </p:spTree>
    <p:extLst>
      <p:ext uri="{BB962C8B-B14F-4D97-AF65-F5344CB8AC3E}">
        <p14:creationId xmlns:p14="http://schemas.microsoft.com/office/powerpoint/2010/main" val="33906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fontScale="32500" lnSpcReduction="2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b="1" i="0" u="none" strike="noStrike" kern="1200" cap="none" spc="0" normalizeH="0" baseline="0" noProof="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s-ES" sz="4500" b="1" i="0" u="none" strike="noStrike" cap="none" normalizeH="0" baseline="0" noProof="0">
                <a:ln>
                  <a:noFill/>
                </a:ln>
                <a:solidFill>
                  <a:srgbClr val="003399"/>
                </a:solidFill>
                <a:effectLst/>
                <a:uLnTx/>
                <a:uFillTx/>
                <a:latin typeface="Arial"/>
                <a:ea typeface="Arial"/>
                <a:cs typeface="+mn-cs"/>
              </a:rPr>
              <a:t>Autor:</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s-ES" sz="4500" b="1" i="0" u="none" strike="noStrike" cap="none" normalizeH="0" baseline="0" noProof="0">
                <a:ln>
                  <a:noFill/>
                </a:ln>
                <a:solidFill>
                  <a:srgbClr val="003399"/>
                </a:solidFill>
                <a:effectLst/>
                <a:uLnTx/>
                <a:uFillTx/>
                <a:latin typeface="Arial"/>
                <a:ea typeface="Arial"/>
                <a:cs typeface="+mn-cs"/>
              </a:rPr>
              <a:t>Dirección del proyecto:                                     (EU-OSHA)</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s-ES" sz="4500" b="1" i="0" u="none" strike="noStrike" cap="none" normalizeH="0" baseline="0" noProof="0">
                <a:ln>
                  <a:noFill/>
                </a:ln>
                <a:solidFill>
                  <a:srgbClr val="003399"/>
                </a:solidFill>
                <a:effectLst/>
                <a:uLnTx/>
                <a:uFillTx/>
                <a:latin typeface="Arial"/>
                <a:ea typeface="Arial"/>
                <a:cs typeface="+mn-cs"/>
              </a:rPr>
              <a:t>Ni la Agencia Europea para la Seguridad y la Salud en el Trabajo ni ninguna persona que actúe en su nombre son responsables del uso que pueda hacerse de la información presentada a continuación.</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s-ES" sz="4500" b="1" i="0" u="none" strike="noStrike" cap="none" normalizeH="0" baseline="0" noProof="0">
                <a:ln>
                  <a:noFill/>
                </a:ln>
                <a:solidFill>
                  <a:srgbClr val="003399"/>
                </a:solidFill>
                <a:effectLst/>
                <a:uLnTx/>
                <a:uFillTx/>
                <a:latin typeface="Arial"/>
                <a:ea typeface="Arial"/>
                <a:cs typeface="+mn-cs"/>
              </a:rPr>
              <a:t>© Agencia Europea para la Seguridad y la Salud en el Trabajo. </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s-ES" sz="4500" b="1" i="0" u="none" strike="noStrike" cap="none" normalizeH="0" baseline="0" noProof="0">
                <a:ln>
                  <a:noFill/>
                </a:ln>
                <a:solidFill>
                  <a:srgbClr val="003399"/>
                </a:solidFill>
                <a:effectLst/>
                <a:uLnTx/>
                <a:uFillTx/>
                <a:latin typeface="Arial"/>
                <a:ea typeface="Arial"/>
                <a:cs typeface="+mn-cs"/>
              </a:rPr>
              <a:t>Reproducción autorizada siempre que se mencione la fuente.</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s-ES" sz="4500" b="1" i="0" u="none" strike="noStrike" cap="none" normalizeH="0" baseline="0" noProof="0">
                <a:ln>
                  <a:noFill/>
                </a:ln>
                <a:solidFill>
                  <a:srgbClr val="003399"/>
                </a:solidFill>
                <a:effectLst/>
                <a:uLnTx/>
                <a:uFillTx/>
                <a:latin typeface="Arial"/>
                <a:ea typeface="Arial"/>
                <a:cs typeface="+mn-cs"/>
              </a:rPr>
              <a:t>Para utilizar o reproducir fotos u otro material que no esté en el marco de los derechos de autor de la Agencia Europea para la Seguridad y la Salud en el Trabajo, debe solicitarse permiso directamente a los titulares de los derechos de autor.</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600" b="1" i="0" u="none" strike="noStrike" kern="1200" cap="none" spc="0" normalizeH="0" baseline="0" noProof="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403648" y="995164"/>
            <a:ext cx="5568524"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6012160" y="2548208"/>
            <a:ext cx="1089386"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2892975" y="1275606"/>
            <a:ext cx="1656184" cy="222583"/>
          </a:xfrm>
        </p:spPr>
        <p:txBody>
          <a:bodyPr>
            <a:noAutofit/>
          </a:bodyPr>
          <a:lstStyle>
            <a:lvl1pPr marL="0" indent="0">
              <a:spcBef>
                <a:spcPts val="0"/>
              </a:spcBef>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Tree>
    <p:extLst>
      <p:ext uri="{BB962C8B-B14F-4D97-AF65-F5344CB8AC3E}">
        <p14:creationId xmlns:p14="http://schemas.microsoft.com/office/powerpoint/2010/main" val="2556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lvl1pPr>
              <a:defRPr sz="2400"/>
            </a:lvl1p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1pPr>
              <a:defRPr sz="1600"/>
            </a:lvl1pPr>
            <a:lvl2pPr>
              <a:defRPr sz="16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1pPr>
              <a:defRPr sz="1600"/>
            </a:lvl1pPr>
            <a:lvl2pPr>
              <a:defRPr sz="14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24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a:p>
        </p:txBody>
      </p:sp>
    </p:spTree>
    <p:extLst>
      <p:ext uri="{BB962C8B-B14F-4D97-AF65-F5344CB8AC3E}">
        <p14:creationId xmlns:p14="http://schemas.microsoft.com/office/powerpoint/2010/main" val="1609611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5780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31506"/>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Digitalisation">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94877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Healthcar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2785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WES1">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5273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ES2">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5" name="Bild 4" descr="111004_EU-OSHA_PPT_EU logo.png"/>
          <p:cNvPicPr>
            <a:picLocks noChangeAspect="1"/>
          </p:cNvPicPr>
          <p:nvPr/>
        </p:nvPicPr>
        <p:blipFill>
          <a:blip r:embed="rId4"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5"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2" name="Picture 1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Bild 2">
            <a:extLst>
              <a:ext uri="{FF2B5EF4-FFF2-40B4-BE49-F238E27FC236}">
                <a16:creationId xmlns:a16="http://schemas.microsoft.com/office/drawing/2014/main" id="{275143CF-E9DF-41E2-914B-79D51314AB6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Tree>
    <p:extLst>
      <p:ext uri="{BB962C8B-B14F-4D97-AF65-F5344CB8AC3E}">
        <p14:creationId xmlns:p14="http://schemas.microsoft.com/office/powerpoint/2010/main" val="3713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WES3">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694260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sychosocial Risk">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799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XRAID/Equipo%20Rojo/EU-OSHA/18-0115%20PPT%20templates%20update/PNG/FONDO-PATRON-RESEARCH.pn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4.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file://localhost/Volumes/XRAID/Equipo%20Rojo/EU-OSHA/18-0115%20PPT%20templates%20update/PNG/FONDO-PATRON-RESEARCH.png" TargetMode="Externa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4.jpeg"/><Relationship Id="rId4" Type="http://schemas.openxmlformats.org/officeDocument/2006/relationships/image" Target="file://localhost/Volumes/XRAID/Equipo%20Rojo/EU-OSHA/18-0115%20PPT%20templates%20update/PNG/FONDO-PATRON-RESEARCH.png"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4.jpe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4.jpeg"/><Relationship Id="rId4" Type="http://schemas.openxmlformats.org/officeDocument/2006/relationships/image" Target="file://localhost/Volumes/XRAID/Equipo%20Rojo/EU-OSHA/18-0115%20PPT%20templates%20update/PNG/FONDO-PATRON-RESEARCH.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21" r:link="rId22">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s-ES" sz="675" b="1" noProof="0">
                <a:solidFill>
                  <a:schemeClr val="tx2"/>
                </a:solidFill>
                <a:latin typeface="Arial" charset="0"/>
                <a:ea typeface="Arial"/>
                <a:cs typeface="ＭＳ Ｐゴシック" charset="-128"/>
              </a:rPr>
              <a:t>https://osha.europa.eu</a:t>
            </a:r>
          </a:p>
        </p:txBody>
      </p:sp>
      <p:pic>
        <p:nvPicPr>
          <p:cNvPr id="5" name="Picture 4">
            <a:extLst>
              <a:ext uri="{FF2B5EF4-FFF2-40B4-BE49-F238E27FC236}">
                <a16:creationId xmlns:a16="http://schemas.microsoft.com/office/drawing/2014/main" id="{A62BBB62-EE4E-4CF3-912D-C58992E4FF3A}"/>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42913" y="4626538"/>
            <a:ext cx="601661" cy="371024"/>
          </a:xfrm>
          <a:prstGeom prst="rect">
            <a:avLst/>
          </a:prstGeom>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38" r:id="rId4"/>
    <p:sldLayoutId id="2147483826" r:id="rId5"/>
    <p:sldLayoutId id="2147483827" r:id="rId6"/>
    <p:sldLayoutId id="2147483828" r:id="rId7"/>
    <p:sldLayoutId id="2147483829" r:id="rId8"/>
    <p:sldLayoutId id="2147483830" r:id="rId9"/>
    <p:sldLayoutId id="2147483832" r:id="rId10"/>
    <p:sldLayoutId id="2147483833"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5" r:link="rId6">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s-ES" sz="675" b="1" noProof="0">
                <a:solidFill>
                  <a:schemeClr val="tx2"/>
                </a:solidFill>
                <a:latin typeface="Arial" charset="0"/>
                <a:ea typeface="Arial"/>
                <a:cs typeface="ＭＳ Ｐゴシック" charset="-128"/>
              </a:rPr>
              <a:t>https://osha.europa.eu</a:t>
            </a:r>
          </a:p>
        </p:txBody>
      </p:sp>
      <p:pic>
        <p:nvPicPr>
          <p:cNvPr id="9" name="Bild 2">
            <a:extLst>
              <a:ext uri="{FF2B5EF4-FFF2-40B4-BE49-F238E27FC236}">
                <a16:creationId xmlns:a16="http://schemas.microsoft.com/office/drawing/2014/main" id="{99B85982-4BFC-4DC9-B942-D94F13136B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bwMode="auto">
          <a:xfrm>
            <a:off x="414001" y="4757262"/>
            <a:ext cx="863245" cy="244800"/>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37" r:id="rId1"/>
    <p:sldLayoutId id="2147483836" r:id="rId2"/>
    <p:sldLayoutId id="2147483835" r:id="rId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s-ES" sz="675" b="1" noProof="0">
                <a:solidFill>
                  <a:schemeClr val="tx2"/>
                </a:solidFill>
                <a:latin typeface="Arial" charset="0"/>
                <a:ea typeface="Arial"/>
                <a:cs typeface="ＭＳ Ｐゴシック" charset="-128"/>
              </a:rPr>
              <a:t>https://osha.europa.eu</a:t>
            </a:r>
          </a:p>
        </p:txBody>
      </p:sp>
      <p:pic>
        <p:nvPicPr>
          <p:cNvPr id="9" name="Bild 2">
            <a:extLst>
              <a:ext uri="{FF2B5EF4-FFF2-40B4-BE49-F238E27FC236}">
                <a16:creationId xmlns:a16="http://schemas.microsoft.com/office/drawing/2014/main" id="{F6A7F699-0176-4011-99A8-3BD4B00F8C9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bwMode="auto">
          <a:xfrm>
            <a:off x="444608" y="4777462"/>
            <a:ext cx="863245" cy="244800"/>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25" r:id="rId1"/>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60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60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600"/>
        </a:spcBef>
        <a:spcAft>
          <a:spcPts val="0"/>
        </a:spcAft>
        <a:buClrTx/>
        <a:buFont typeface="Arial" pitchFamily="34" charset="0"/>
        <a:buChar char="•"/>
        <a:defRPr sz="1400" kern="1200" baseline="0">
          <a:solidFill>
            <a:schemeClr val="tx1"/>
          </a:solidFill>
          <a:latin typeface="+mn-lt"/>
          <a:ea typeface="+mn-ea"/>
          <a:cs typeface="+mn-cs"/>
        </a:defRPr>
      </a:lvl4pPr>
      <a:lvl5pPr marL="729000" indent="-135000" algn="l" defTabSz="342900" rtl="0" eaLnBrk="1" latinLnBrk="0" hangingPunct="1">
        <a:spcBef>
          <a:spcPts val="600"/>
        </a:spcBef>
        <a:spcAft>
          <a:spcPts val="0"/>
        </a:spcAft>
        <a:buClrTx/>
        <a:buFont typeface="Arial" pitchFamily="34" charset="0"/>
        <a:buChar char="−"/>
        <a:defRPr sz="1200"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4" r:link="rId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s-ES" sz="675" b="1" noProof="0">
                <a:solidFill>
                  <a:schemeClr val="tx2"/>
                </a:solidFill>
                <a:latin typeface="Arial" charset="0"/>
                <a:ea typeface="Arial"/>
                <a:cs typeface="ＭＳ Ｐゴシック" charset="-128"/>
              </a:rPr>
              <a:t>https://osha.europa.eu</a:t>
            </a:r>
          </a:p>
        </p:txBody>
      </p:sp>
      <p:pic>
        <p:nvPicPr>
          <p:cNvPr id="9" name="Bild 2">
            <a:extLst>
              <a:ext uri="{FF2B5EF4-FFF2-40B4-BE49-F238E27FC236}">
                <a16:creationId xmlns:a16="http://schemas.microsoft.com/office/drawing/2014/main" id="{CD22CF82-6092-400E-9005-F3655629BA9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bwMode="auto">
          <a:xfrm>
            <a:off x="444608" y="4707370"/>
            <a:ext cx="863245" cy="244800"/>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1" r:id="rId1"/>
    <p:sldLayoutId id="2147483840" r:id="rId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s-ES" sz="675" b="1" noProof="0">
                <a:solidFill>
                  <a:schemeClr val="tx2"/>
                </a:solidFill>
                <a:latin typeface="Arial" charset="0"/>
                <a:ea typeface="Arial"/>
                <a:cs typeface="ＭＳ Ｐゴシック" charset="-128"/>
              </a:rPr>
              <a:t>https://osha.europa.eu</a:t>
            </a:r>
          </a:p>
        </p:txBody>
      </p:sp>
      <p:pic>
        <p:nvPicPr>
          <p:cNvPr id="8" name="Bild 2">
            <a:extLst>
              <a:ext uri="{FF2B5EF4-FFF2-40B4-BE49-F238E27FC236}">
                <a16:creationId xmlns:a16="http://schemas.microsoft.com/office/drawing/2014/main" id="{B9C48F3C-7DEB-449D-884C-C7756DA53A8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bwMode="auto">
          <a:xfrm>
            <a:off x="468517" y="4755186"/>
            <a:ext cx="863245" cy="244800"/>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3"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www.occideas.org/" TargetMode="External"/><Relationship Id="rId7" Type="http://schemas.openxmlformats.org/officeDocument/2006/relationships/hyperlink" Target="https://osha.europa.eu/en/facts-and-figures/workers-exposure-survey-cancer-risk-factors-europe"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ancer-plan-europe_en"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osha.europa.eu/en/themes/dangerous-substances/roadmap-to-carcinogens" TargetMode="External"/><Relationship Id="rId4" Type="http://schemas.openxmlformats.org/officeDocument/2006/relationships/hyperlink" Target="https://osha.europa.eu/en/safety-and-health-legislation/eu-strategic-framework-health-and-safety-work-2021-2027"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4E0108-5147-F016-775A-6DF81B4BE6BD}"/>
              </a:ext>
            </a:extLst>
          </p:cNvPr>
          <p:cNvSpPr>
            <a:spLocks noGrp="1"/>
          </p:cNvSpPr>
          <p:nvPr>
            <p:ph type="title"/>
          </p:nvPr>
        </p:nvSpPr>
        <p:spPr>
          <a:xfrm>
            <a:off x="450000" y="2673000"/>
            <a:ext cx="8082440" cy="369332"/>
          </a:xfrm>
        </p:spPr>
        <p:txBody>
          <a:bodyPr>
            <a:spAutoFit/>
          </a:bodyPr>
          <a:lstStyle/>
          <a:p>
            <a:pPr algn="ctr"/>
            <a:r>
              <a:rPr lang="es-ES"/>
              <a:t>Encuesta sobre la exposición del personal a factores de riesgo de cáncer en Europa (WES)</a:t>
            </a:r>
          </a:p>
        </p:txBody>
      </p:sp>
      <p:sp>
        <p:nvSpPr>
          <p:cNvPr id="4" name="Title 7">
            <a:extLst>
              <a:ext uri="{FF2B5EF4-FFF2-40B4-BE49-F238E27FC236}">
                <a16:creationId xmlns:a16="http://schemas.microsoft.com/office/drawing/2014/main" id="{36146E34-B712-4AD1-BB73-4E2303749CEB}"/>
              </a:ext>
            </a:extLst>
          </p:cNvPr>
          <p:cNvSpPr txBox="1">
            <a:spLocks/>
          </p:cNvSpPr>
          <p:nvPr/>
        </p:nvSpPr>
        <p:spPr>
          <a:xfrm>
            <a:off x="530780" y="3525299"/>
            <a:ext cx="8082440" cy="307777"/>
          </a:xfrm>
          <a:prstGeom prst="rect">
            <a:avLst/>
          </a:prstGeom>
        </p:spPr>
        <p:txBody>
          <a:bodyPr vert="horz" lIns="0" tIns="0" rIns="0" bIns="0" rtlCol="0" anchor="t" anchorCtr="0">
            <a:spAutoFit/>
          </a:bodyPr>
          <a:lstStyle>
            <a:lvl1pPr algn="l" defTabSz="342900" rtl="0" eaLnBrk="1" latinLnBrk="0" hangingPunct="1">
              <a:spcBef>
                <a:spcPct val="0"/>
              </a:spcBef>
              <a:buNone/>
              <a:defRPr sz="2400" b="1" i="0" kern="1200" cap="none"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2000"/>
              <a:t>Descripción y principales conclusiones</a:t>
            </a:r>
          </a:p>
        </p:txBody>
      </p:sp>
      <p:sp>
        <p:nvSpPr>
          <p:cNvPr id="9" name="Subtitle 8">
            <a:extLst>
              <a:ext uri="{FF2B5EF4-FFF2-40B4-BE49-F238E27FC236}">
                <a16:creationId xmlns:a16="http://schemas.microsoft.com/office/drawing/2014/main" id="{DB7FAFD7-C99F-4176-5AEB-01EC5975EB79}"/>
              </a:ext>
            </a:extLst>
          </p:cNvPr>
          <p:cNvSpPr>
            <a:spLocks noGrp="1"/>
          </p:cNvSpPr>
          <p:nvPr>
            <p:ph type="subTitle" idx="10"/>
          </p:nvPr>
        </p:nvSpPr>
        <p:spPr>
          <a:xfrm>
            <a:off x="450000" y="3619812"/>
            <a:ext cx="7646400" cy="479618"/>
          </a:xfrm>
        </p:spPr>
        <p:txBody>
          <a:bodyPr>
            <a:spAutoFit/>
          </a:bodyPr>
          <a:lstStyle/>
          <a:p>
            <a:pPr algn="r"/>
            <a:endParaRPr lang="en-GB"/>
          </a:p>
          <a:p>
            <a:pPr algn="r"/>
            <a:r>
              <a:rPr lang="es-ES"/>
              <a:t>Noviembre de 2024</a:t>
            </a:r>
          </a:p>
        </p:txBody>
      </p:sp>
    </p:spTree>
    <p:extLst>
      <p:ext uri="{BB962C8B-B14F-4D97-AF65-F5344CB8AC3E}">
        <p14:creationId xmlns:p14="http://schemas.microsoft.com/office/powerpoint/2010/main" val="178788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0423-1AD9-DB0E-C67E-524F285C4AD5}"/>
              </a:ext>
            </a:extLst>
          </p:cNvPr>
          <p:cNvSpPr>
            <a:spLocks noGrp="1"/>
          </p:cNvSpPr>
          <p:nvPr>
            <p:ph type="title"/>
          </p:nvPr>
        </p:nvSpPr>
        <p:spPr>
          <a:xfrm>
            <a:off x="450001" y="87768"/>
            <a:ext cx="7559873" cy="461665"/>
          </a:xfrm>
        </p:spPr>
        <p:txBody>
          <a:bodyPr>
            <a:spAutoFit/>
          </a:bodyPr>
          <a:lstStyle/>
          <a:p>
            <a:r>
              <a:rPr lang="es-ES"/>
              <a:t>Proporción de personas expuestas por género</a:t>
            </a:r>
          </a:p>
        </p:txBody>
      </p:sp>
      <p:sp>
        <p:nvSpPr>
          <p:cNvPr id="6" name="TextBox 5">
            <a:extLst>
              <a:ext uri="{FF2B5EF4-FFF2-40B4-BE49-F238E27FC236}">
                <a16:creationId xmlns:a16="http://schemas.microsoft.com/office/drawing/2014/main" id="{C7BFCE29-B828-0346-6D3C-038D6CB39F8A}"/>
              </a:ext>
            </a:extLst>
          </p:cNvPr>
          <p:cNvSpPr txBox="1"/>
          <p:nvPr/>
        </p:nvSpPr>
        <p:spPr>
          <a:xfrm>
            <a:off x="450001" y="750776"/>
            <a:ext cx="7679391" cy="369332"/>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S" sz="1800">
                <a:solidFill>
                  <a:schemeClr val="tx2"/>
                </a:solidFill>
                <a:effectLst/>
                <a:ea typeface=""/>
                <a:cs typeface="Times New Roman" panose="02020603050405020304" pitchFamily="18" charset="0"/>
              </a:rPr>
              <a:t>Los diez factores de riesgo de cáncer más comunes a cualquier nivel:</a:t>
            </a:r>
          </a:p>
        </p:txBody>
      </p:sp>
      <p:graphicFrame>
        <p:nvGraphicFramePr>
          <p:cNvPr id="5" name="Content Placeholder 4" descr="Cuadro que muestra las exposiciones por género masculino o femenino de los trabajadores en la última semana de trabajo.&#10;El 56,5 % de los trabajadores y el 36,3 % de las trabajadoras estuvieron expuestos al menos a un factor de riesgo de cáncer (de un total de 24).&#10;El 26,4 % de los trabajadores y el 13,8 % de las trabajadoras estuvieron expuestos a radiación UV solar.&#10;El 26,1 % de los trabajadores y el 12,3 % de las trabajadoras estuvieron expuestos a emisiones de motores diésel.&#10;El 15,8 % de los trabajadores y el 9 % de las trabajadoras estuvieron expuestos a benceno.&#10;">
            <a:extLst>
              <a:ext uri="{FF2B5EF4-FFF2-40B4-BE49-F238E27FC236}">
                <a16:creationId xmlns:a16="http://schemas.microsoft.com/office/drawing/2014/main" id="{96EEBB7D-5623-C9D3-5217-49FC93BAD128}"/>
              </a:ext>
            </a:extLst>
          </p:cNvPr>
          <p:cNvGraphicFramePr>
            <a:graphicFrameLocks/>
          </p:cNvGraphicFramePr>
          <p:nvPr>
            <p:extLst>
              <p:ext uri="{D42A27DB-BD31-4B8C-83A1-F6EECF244321}">
                <p14:modId xmlns:p14="http://schemas.microsoft.com/office/powerpoint/2010/main" val="372274820"/>
              </p:ext>
            </p:extLst>
          </p:nvPr>
        </p:nvGraphicFramePr>
        <p:xfrm>
          <a:off x="171624" y="1114223"/>
          <a:ext cx="8800752" cy="3448635"/>
        </p:xfrm>
        <a:graphic>
          <a:graphicData uri="http://schemas.openxmlformats.org/drawingml/2006/table">
            <a:tbl>
              <a:tblPr firstRow="1" bandRow="1">
                <a:tableStyleId>{21E4AEA4-8DFA-4A89-87EB-49C32662AFE0}</a:tableStyleId>
              </a:tblPr>
              <a:tblGrid>
                <a:gridCol w="224678">
                  <a:extLst>
                    <a:ext uri="{9D8B030D-6E8A-4147-A177-3AD203B41FA5}">
                      <a16:colId xmlns:a16="http://schemas.microsoft.com/office/drawing/2014/main" val="2994469410"/>
                    </a:ext>
                  </a:extLst>
                </a:gridCol>
                <a:gridCol w="3789761">
                  <a:extLst>
                    <a:ext uri="{9D8B030D-6E8A-4147-A177-3AD203B41FA5}">
                      <a16:colId xmlns:a16="http://schemas.microsoft.com/office/drawing/2014/main" val="3132373635"/>
                    </a:ext>
                  </a:extLst>
                </a:gridCol>
                <a:gridCol w="514350">
                  <a:extLst>
                    <a:ext uri="{9D8B030D-6E8A-4147-A177-3AD203B41FA5}">
                      <a16:colId xmlns:a16="http://schemas.microsoft.com/office/drawing/2014/main" val="1129146106"/>
                    </a:ext>
                  </a:extLst>
                </a:gridCol>
                <a:gridCol w="3803519">
                  <a:extLst>
                    <a:ext uri="{9D8B030D-6E8A-4147-A177-3AD203B41FA5}">
                      <a16:colId xmlns:a16="http://schemas.microsoft.com/office/drawing/2014/main" val="4223741049"/>
                    </a:ext>
                  </a:extLst>
                </a:gridCol>
                <a:gridCol w="468444">
                  <a:extLst>
                    <a:ext uri="{9D8B030D-6E8A-4147-A177-3AD203B41FA5}">
                      <a16:colId xmlns:a16="http://schemas.microsoft.com/office/drawing/2014/main" val="3342418931"/>
                    </a:ext>
                  </a:extLst>
                </a:gridCol>
              </a:tblGrid>
              <a:tr h="279770">
                <a:tc>
                  <a:txBody>
                    <a:bodyPr/>
                    <a:lstStyle/>
                    <a:p>
                      <a:pPr algn="l" fontAlgn="b"/>
                      <a:r>
                        <a:rPr lang="es-ES" sz="1200" b="1" u="none" strike="noStrike">
                          <a:solidFill>
                            <a:srgbClr val="000000"/>
                          </a:solidFill>
                          <a:effectLst/>
                        </a:rPr>
                        <a:t> </a:t>
                      </a:r>
                    </a:p>
                  </a:txBody>
                  <a:tcPr marL="8751" marR="8751" marT="8751" marB="0" anchor="b"/>
                </a:tc>
                <a:tc>
                  <a:txBody>
                    <a:bodyPr/>
                    <a:lstStyle/>
                    <a:p>
                      <a:pPr algn="ctr" fontAlgn="b"/>
                      <a:r>
                        <a:rPr lang="es-ES" sz="1200" b="1" u="none" strike="noStrike">
                          <a:solidFill>
                            <a:srgbClr val="000000"/>
                          </a:solidFill>
                          <a:effectLst/>
                        </a:rPr>
                        <a:t>Hombres</a:t>
                      </a:r>
                    </a:p>
                  </a:txBody>
                  <a:tcPr marL="8751" marR="8751" marT="8751" marB="0" anchor="ctr"/>
                </a:tc>
                <a:tc>
                  <a:txBody>
                    <a:bodyPr/>
                    <a:lstStyle/>
                    <a:p>
                      <a:endParaRPr lang="en-GB"/>
                    </a:p>
                  </a:txBody>
                  <a:tcPr marL="8751" marR="8751" marT="8751" marB="0" anchor="ctr"/>
                </a:tc>
                <a:tc>
                  <a:txBody>
                    <a:bodyPr/>
                    <a:lstStyle/>
                    <a:p>
                      <a:pPr algn="ctr" fontAlgn="b"/>
                      <a:r>
                        <a:rPr lang="es-ES" sz="1200" b="1" u="none" strike="noStrike">
                          <a:solidFill>
                            <a:srgbClr val="000000"/>
                          </a:solidFill>
                          <a:effectLst/>
                        </a:rPr>
                        <a:t>Mujeres</a:t>
                      </a:r>
                    </a:p>
                  </a:txBody>
                  <a:tcPr marL="8751" marR="8751" marT="8751" marB="0" anchor="ctr"/>
                </a:tc>
                <a:tc>
                  <a:txBody>
                    <a:bodyPr/>
                    <a:lstStyle/>
                    <a:p>
                      <a:endParaRPr lang="en-GB"/>
                    </a:p>
                  </a:txBody>
                  <a:tcPr marL="8751" marR="8751" marT="8751" marB="0" anchor="ctr"/>
                </a:tc>
                <a:extLst>
                  <a:ext uri="{0D108BD9-81ED-4DB2-BD59-A6C34878D82A}">
                    <a16:rowId xmlns:a16="http://schemas.microsoft.com/office/drawing/2014/main" val="1734128787"/>
                  </a:ext>
                </a:extLst>
              </a:tr>
              <a:tr h="279770">
                <a:tc>
                  <a:txBody>
                    <a:bodyPr/>
                    <a:lstStyle/>
                    <a:p>
                      <a:pPr algn="l" fontAlgn="b"/>
                      <a:r>
                        <a:rPr lang="es-ES" sz="1200" b="0" u="none" strike="noStrike">
                          <a:solidFill>
                            <a:srgbClr val="000000"/>
                          </a:solidFill>
                          <a:effectLst/>
                        </a:rPr>
                        <a:t> </a:t>
                      </a:r>
                    </a:p>
                  </a:txBody>
                  <a:tcPr marL="8751" marR="8751" marT="8751" marB="0" anchor="ctr"/>
                </a:tc>
                <a:tc>
                  <a:txBody>
                    <a:bodyPr/>
                    <a:lstStyle/>
                    <a:p>
                      <a:pPr algn="l" fontAlgn="b"/>
                      <a:r>
                        <a:rPr lang="es-ES" sz="1100" b="1" u="none" strike="noStrike">
                          <a:solidFill>
                            <a:srgbClr val="000000"/>
                          </a:solidFill>
                          <a:effectLst/>
                        </a:rPr>
                        <a:t>Exposición a al menos un factor de riesgo de cáncer </a:t>
                      </a:r>
                      <a:br>
                        <a:rPr lang="es-ES" sz="1100" b="1" u="none" strike="noStrike">
                          <a:solidFill>
                            <a:srgbClr val="000000"/>
                          </a:solidFill>
                          <a:effectLst/>
                        </a:rPr>
                      </a:br>
                      <a:r>
                        <a:rPr lang="es-ES" sz="1100" b="1" u="none" strike="noStrike">
                          <a:solidFill>
                            <a:srgbClr val="000000"/>
                          </a:solidFill>
                          <a:effectLst/>
                        </a:rPr>
                        <a:t>(de un total de 24)</a:t>
                      </a:r>
                    </a:p>
                  </a:txBody>
                  <a:tcPr marL="36000" marR="8751" marT="8751" marB="0" anchor="ctr"/>
                </a:tc>
                <a:tc>
                  <a:txBody>
                    <a:bodyPr/>
                    <a:lstStyle/>
                    <a:p>
                      <a:pPr algn="ctr" fontAlgn="b"/>
                      <a:r>
                        <a:rPr lang="es-ES" sz="1100" b="1" u="none" strike="noStrike">
                          <a:solidFill>
                            <a:srgbClr val="000000"/>
                          </a:solidFill>
                          <a:effectLst/>
                        </a:rPr>
                        <a:t>56,5 %</a:t>
                      </a:r>
                    </a:p>
                  </a:txBody>
                  <a:tcPr marL="8751" marR="8751" marT="8751" marB="0" anchor="ctr"/>
                </a:tc>
                <a:tc>
                  <a:txBody>
                    <a:bodyPr/>
                    <a:lstStyle/>
                    <a:p>
                      <a:pPr algn="l" fontAlgn="b"/>
                      <a:r>
                        <a:rPr lang="es-ES" sz="1100" b="1" u="none" strike="noStrike">
                          <a:solidFill>
                            <a:srgbClr val="000000"/>
                          </a:solidFill>
                          <a:effectLst/>
                        </a:rPr>
                        <a:t>Exposición a al menos un factor de riesgo de cáncer </a:t>
                      </a:r>
                      <a:br>
                        <a:rPr lang="es-ES" sz="1100" b="1" u="none" strike="noStrike">
                          <a:solidFill>
                            <a:srgbClr val="000000"/>
                          </a:solidFill>
                          <a:effectLst/>
                        </a:rPr>
                      </a:br>
                      <a:r>
                        <a:rPr lang="es-ES" sz="1100" b="1" u="none" strike="noStrike">
                          <a:solidFill>
                            <a:srgbClr val="000000"/>
                          </a:solidFill>
                          <a:effectLst/>
                        </a:rPr>
                        <a:t>(de un total de 24)</a:t>
                      </a:r>
                    </a:p>
                  </a:txBody>
                  <a:tcPr marL="36000" marR="8751" marT="8751" marB="0" anchor="ctr"/>
                </a:tc>
                <a:tc>
                  <a:txBody>
                    <a:bodyPr/>
                    <a:lstStyle/>
                    <a:p>
                      <a:pPr algn="ctr" fontAlgn="b"/>
                      <a:r>
                        <a:rPr lang="es-ES" sz="1100" b="1" u="none" strike="noStrike">
                          <a:solidFill>
                            <a:srgbClr val="000000"/>
                          </a:solidFill>
                          <a:effectLst/>
                        </a:rPr>
                        <a:t>36,3 %</a:t>
                      </a:r>
                    </a:p>
                  </a:txBody>
                  <a:tcPr marL="8751" marR="8751" marT="8751" marB="0" anchor="ctr"/>
                </a:tc>
                <a:extLst>
                  <a:ext uri="{0D108BD9-81ED-4DB2-BD59-A6C34878D82A}">
                    <a16:rowId xmlns:a16="http://schemas.microsoft.com/office/drawing/2014/main" val="2677082640"/>
                  </a:ext>
                </a:extLst>
              </a:tr>
              <a:tr h="313629">
                <a:tc>
                  <a:txBody>
                    <a:bodyPr/>
                    <a:lstStyle/>
                    <a:p>
                      <a:pPr lvl="0" algn="ctr" fontAlgn="b"/>
                      <a:r>
                        <a:rPr lang="es-ES" sz="1200" b="0" u="none" strike="noStrike">
                          <a:solidFill>
                            <a:srgbClr val="000000"/>
                          </a:solidFill>
                          <a:effectLst/>
                        </a:rPr>
                        <a:t>1</a:t>
                      </a:r>
                    </a:p>
                  </a:txBody>
                  <a:tcPr marL="8751" marR="8751" marT="8751" marB="0" anchor="ctr"/>
                </a:tc>
                <a:tc>
                  <a:txBody>
                    <a:bodyPr/>
                    <a:lstStyle/>
                    <a:p>
                      <a:pPr algn="l" fontAlgn="b"/>
                      <a:r>
                        <a:rPr lang="es-ES" sz="1100" b="0" u="none" strike="noStrike">
                          <a:solidFill>
                            <a:srgbClr val="000000"/>
                          </a:solidFill>
                          <a:effectLst/>
                        </a:rPr>
                        <a:t>Radiación ultravioleta solar (incluida la exposición ocular)</a:t>
                      </a:r>
                    </a:p>
                  </a:txBody>
                  <a:tcPr marL="36000" marR="8751" marT="8751" marB="0" anchor="ctr"/>
                </a:tc>
                <a:tc>
                  <a:txBody>
                    <a:bodyPr/>
                    <a:lstStyle/>
                    <a:p>
                      <a:pPr algn="ctr" fontAlgn="b"/>
                      <a:r>
                        <a:rPr lang="es-ES" sz="1100" b="0" u="none" strike="noStrike">
                          <a:solidFill>
                            <a:srgbClr val="000000"/>
                          </a:solidFill>
                          <a:effectLst/>
                        </a:rPr>
                        <a:t>26,4 %</a:t>
                      </a:r>
                    </a:p>
                  </a:txBody>
                  <a:tcPr marL="8751" marR="8751" marT="8751" marB="0" anchor="ctr"/>
                </a:tc>
                <a:tc>
                  <a:txBody>
                    <a:bodyPr/>
                    <a:lstStyle/>
                    <a:p>
                      <a:pPr algn="l" fontAlgn="b"/>
                      <a:r>
                        <a:rPr lang="es-ES" sz="1100" b="0" u="none" strike="noStrike">
                          <a:solidFill>
                            <a:srgbClr val="000000"/>
                          </a:solidFill>
                          <a:effectLst/>
                        </a:rPr>
                        <a:t>Radiación ultravioleta solar (incluida la exposición ocular)</a:t>
                      </a:r>
                    </a:p>
                  </a:txBody>
                  <a:tcPr marL="36000" marR="8751" marT="8751" marB="0" anchor="ctr"/>
                </a:tc>
                <a:tc>
                  <a:txBody>
                    <a:bodyPr/>
                    <a:lstStyle/>
                    <a:p>
                      <a:pPr algn="ctr" fontAlgn="b"/>
                      <a:r>
                        <a:rPr lang="es-ES" sz="1100" b="0" u="none" strike="noStrike">
                          <a:solidFill>
                            <a:srgbClr val="000000"/>
                          </a:solidFill>
                          <a:effectLst/>
                        </a:rPr>
                        <a:t>13,8 %</a:t>
                      </a:r>
                    </a:p>
                  </a:txBody>
                  <a:tcPr marL="8751" marR="8751" marT="8751" marB="0" anchor="ctr"/>
                </a:tc>
                <a:extLst>
                  <a:ext uri="{0D108BD9-81ED-4DB2-BD59-A6C34878D82A}">
                    <a16:rowId xmlns:a16="http://schemas.microsoft.com/office/drawing/2014/main" val="2201296832"/>
                  </a:ext>
                </a:extLst>
              </a:tr>
              <a:tr h="279770">
                <a:tc>
                  <a:txBody>
                    <a:bodyPr/>
                    <a:lstStyle/>
                    <a:p>
                      <a:pPr lvl="0" algn="ctr" fontAlgn="b"/>
                      <a:r>
                        <a:rPr lang="es-ES" sz="1200" b="0" u="none" strike="noStrike">
                          <a:solidFill>
                            <a:srgbClr val="000000"/>
                          </a:solidFill>
                          <a:effectLst/>
                        </a:rPr>
                        <a:t>2</a:t>
                      </a:r>
                    </a:p>
                  </a:txBody>
                  <a:tcPr marL="8751" marR="8751" marT="8751" marB="0" anchor="ctr"/>
                </a:tc>
                <a:tc>
                  <a:txBody>
                    <a:bodyPr/>
                    <a:lstStyle/>
                    <a:p>
                      <a:pPr algn="l" fontAlgn="b"/>
                      <a:r>
                        <a:rPr lang="es-ES" sz="1100" b="0" u="none" strike="noStrike">
                          <a:solidFill>
                            <a:srgbClr val="000000"/>
                          </a:solidFill>
                          <a:effectLst/>
                        </a:rPr>
                        <a:t>Emisiones de escape de motores diésel</a:t>
                      </a:r>
                    </a:p>
                  </a:txBody>
                  <a:tcPr marL="36000" marR="8751" marT="8751" marB="0" anchor="ctr"/>
                </a:tc>
                <a:tc>
                  <a:txBody>
                    <a:bodyPr/>
                    <a:lstStyle/>
                    <a:p>
                      <a:pPr algn="ctr" fontAlgn="b"/>
                      <a:r>
                        <a:rPr lang="es-ES" sz="1100" b="0" u="none" strike="noStrike">
                          <a:solidFill>
                            <a:srgbClr val="000000"/>
                          </a:solidFill>
                          <a:effectLst/>
                        </a:rPr>
                        <a:t>26,1 %</a:t>
                      </a:r>
                    </a:p>
                  </a:txBody>
                  <a:tcPr marL="8751" marR="8751" marT="8751" marB="0" anchor="ctr"/>
                </a:tc>
                <a:tc>
                  <a:txBody>
                    <a:bodyPr/>
                    <a:lstStyle/>
                    <a:p>
                      <a:pPr algn="l" fontAlgn="b"/>
                      <a:r>
                        <a:rPr lang="es-ES" sz="1100" b="0" u="none" strike="noStrike">
                          <a:solidFill>
                            <a:srgbClr val="000000"/>
                          </a:solidFill>
                          <a:effectLst/>
                        </a:rPr>
                        <a:t>Emisiones de escape de motores diésel</a:t>
                      </a:r>
                    </a:p>
                  </a:txBody>
                  <a:tcPr marL="36000" marR="8751" marT="8751" marB="0" anchor="ctr"/>
                </a:tc>
                <a:tc>
                  <a:txBody>
                    <a:bodyPr/>
                    <a:lstStyle/>
                    <a:p>
                      <a:pPr algn="ctr" fontAlgn="b"/>
                      <a:r>
                        <a:rPr lang="es-ES" sz="1100" b="0" u="none" strike="noStrike">
                          <a:solidFill>
                            <a:srgbClr val="000000"/>
                          </a:solidFill>
                          <a:effectLst/>
                        </a:rPr>
                        <a:t>12,3 %</a:t>
                      </a:r>
                    </a:p>
                  </a:txBody>
                  <a:tcPr marL="8751" marR="8751" marT="8751" marB="0" anchor="ctr"/>
                </a:tc>
                <a:extLst>
                  <a:ext uri="{0D108BD9-81ED-4DB2-BD59-A6C34878D82A}">
                    <a16:rowId xmlns:a16="http://schemas.microsoft.com/office/drawing/2014/main" val="4079892517"/>
                  </a:ext>
                </a:extLst>
              </a:tr>
              <a:tr h="279770">
                <a:tc>
                  <a:txBody>
                    <a:bodyPr/>
                    <a:lstStyle/>
                    <a:p>
                      <a:pPr lvl="0" algn="ctr" fontAlgn="b"/>
                      <a:r>
                        <a:rPr lang="es-ES" sz="1200" b="0" u="none" strike="noStrike">
                          <a:solidFill>
                            <a:srgbClr val="000000"/>
                          </a:solidFill>
                          <a:effectLst/>
                        </a:rPr>
                        <a:t>3</a:t>
                      </a:r>
                    </a:p>
                  </a:txBody>
                  <a:tcPr marL="8751" marR="8751" marT="8751" marB="0" anchor="ctr"/>
                </a:tc>
                <a:tc>
                  <a:txBody>
                    <a:bodyPr/>
                    <a:lstStyle/>
                    <a:p>
                      <a:pPr algn="l" fontAlgn="b"/>
                      <a:r>
                        <a:rPr lang="es-ES" sz="1100" b="0" u="none" strike="noStrike">
                          <a:solidFill>
                            <a:srgbClr val="000000"/>
                          </a:solidFill>
                          <a:effectLst/>
                        </a:rPr>
                        <a:t>Benceno</a:t>
                      </a:r>
                    </a:p>
                  </a:txBody>
                  <a:tcPr marL="36000" marR="8751" marT="8751" marB="0" anchor="ctr"/>
                </a:tc>
                <a:tc>
                  <a:txBody>
                    <a:bodyPr/>
                    <a:lstStyle/>
                    <a:p>
                      <a:pPr algn="ctr" fontAlgn="b"/>
                      <a:r>
                        <a:rPr lang="es-ES" sz="1100" b="0" u="none" strike="noStrike">
                          <a:solidFill>
                            <a:srgbClr val="000000"/>
                          </a:solidFill>
                          <a:effectLst/>
                        </a:rPr>
                        <a:t>15,8 %</a:t>
                      </a:r>
                    </a:p>
                  </a:txBody>
                  <a:tcPr marL="8751" marR="8751" marT="8751" marB="0" anchor="ctr"/>
                </a:tc>
                <a:tc>
                  <a:txBody>
                    <a:bodyPr/>
                    <a:lstStyle/>
                    <a:p>
                      <a:pPr algn="l" fontAlgn="b"/>
                      <a:r>
                        <a:rPr lang="es-ES" sz="1100" b="0" u="none" strike="noStrike">
                          <a:solidFill>
                            <a:srgbClr val="000000"/>
                          </a:solidFill>
                          <a:effectLst/>
                        </a:rPr>
                        <a:t>Benceno</a:t>
                      </a:r>
                    </a:p>
                  </a:txBody>
                  <a:tcPr marL="36000" marR="8751" marT="8751" marB="0" anchor="ctr"/>
                </a:tc>
                <a:tc>
                  <a:txBody>
                    <a:bodyPr/>
                    <a:lstStyle/>
                    <a:p>
                      <a:pPr algn="ctr" fontAlgn="b"/>
                      <a:r>
                        <a:rPr lang="es-ES" sz="1100" b="0" u="none" strike="noStrike">
                          <a:solidFill>
                            <a:srgbClr val="000000"/>
                          </a:solidFill>
                          <a:effectLst/>
                        </a:rPr>
                        <a:t>9,0 %</a:t>
                      </a:r>
                    </a:p>
                  </a:txBody>
                  <a:tcPr marL="8751" marR="8751" marT="8751" marB="0" anchor="ctr"/>
                </a:tc>
                <a:extLst>
                  <a:ext uri="{0D108BD9-81ED-4DB2-BD59-A6C34878D82A}">
                    <a16:rowId xmlns:a16="http://schemas.microsoft.com/office/drawing/2014/main" val="3663810953"/>
                  </a:ext>
                </a:extLst>
              </a:tr>
              <a:tr h="279770">
                <a:tc>
                  <a:txBody>
                    <a:bodyPr/>
                    <a:lstStyle/>
                    <a:p>
                      <a:pPr lvl="0" algn="ctr" fontAlgn="b"/>
                      <a:r>
                        <a:rPr lang="es-ES" sz="1200" b="0" u="none" strike="noStrike">
                          <a:solidFill>
                            <a:srgbClr val="000000"/>
                          </a:solidFill>
                          <a:effectLst/>
                        </a:rPr>
                        <a:t>4</a:t>
                      </a:r>
                    </a:p>
                  </a:txBody>
                  <a:tcPr marL="8751" marR="8751" marT="8751" marB="0" anchor="ctr"/>
                </a:tc>
                <a:tc>
                  <a:txBody>
                    <a:bodyPr/>
                    <a:lstStyle/>
                    <a:p>
                      <a:pPr algn="l" fontAlgn="b"/>
                      <a:r>
                        <a:rPr lang="es-ES" sz="1100" b="0" u="none" strike="noStrike">
                          <a:solidFill>
                            <a:srgbClr val="000000"/>
                          </a:solidFill>
                          <a:effectLst/>
                        </a:rPr>
                        <a:t>Sílice cristalina respirable</a:t>
                      </a:r>
                    </a:p>
                  </a:txBody>
                  <a:tcPr marL="36000" marR="8751" marT="8751" marB="0" anchor="ctr"/>
                </a:tc>
                <a:tc>
                  <a:txBody>
                    <a:bodyPr/>
                    <a:lstStyle/>
                    <a:p>
                      <a:pPr algn="ctr" fontAlgn="b"/>
                      <a:r>
                        <a:rPr lang="es-ES" sz="1100" b="0" u="none" strike="noStrike">
                          <a:solidFill>
                            <a:srgbClr val="000000"/>
                          </a:solidFill>
                          <a:effectLst/>
                        </a:rPr>
                        <a:t>12,2 %</a:t>
                      </a:r>
                    </a:p>
                  </a:txBody>
                  <a:tcPr marL="8751" marR="8751" marT="8751" marB="0" anchor="ctr"/>
                </a:tc>
                <a:tc>
                  <a:txBody>
                    <a:bodyPr/>
                    <a:lstStyle/>
                    <a:p>
                      <a:pPr algn="l" fontAlgn="b"/>
                      <a:r>
                        <a:rPr lang="es-ES" sz="1100" b="0" u="none" strike="noStrike">
                          <a:solidFill>
                            <a:srgbClr val="000000"/>
                          </a:solidFill>
                          <a:effectLst/>
                        </a:rPr>
                        <a:t>Formaldehído</a:t>
                      </a:r>
                    </a:p>
                  </a:txBody>
                  <a:tcPr marL="36000" marR="8751" marT="8751" marB="0" anchor="ctr"/>
                </a:tc>
                <a:tc>
                  <a:txBody>
                    <a:bodyPr/>
                    <a:lstStyle/>
                    <a:p>
                      <a:pPr algn="ctr" fontAlgn="b"/>
                      <a:r>
                        <a:rPr lang="es-ES" sz="1100" b="0" u="none" strike="noStrike">
                          <a:solidFill>
                            <a:srgbClr val="000000"/>
                          </a:solidFill>
                          <a:effectLst/>
                        </a:rPr>
                        <a:t>5,7 %</a:t>
                      </a:r>
                    </a:p>
                  </a:txBody>
                  <a:tcPr marL="8751" marR="8751" marT="8751" marB="0" anchor="ctr"/>
                </a:tc>
                <a:extLst>
                  <a:ext uri="{0D108BD9-81ED-4DB2-BD59-A6C34878D82A}">
                    <a16:rowId xmlns:a16="http://schemas.microsoft.com/office/drawing/2014/main" val="357397107"/>
                  </a:ext>
                </a:extLst>
              </a:tr>
              <a:tr h="279770">
                <a:tc>
                  <a:txBody>
                    <a:bodyPr/>
                    <a:lstStyle/>
                    <a:p>
                      <a:pPr lvl="0" algn="ctr" fontAlgn="b"/>
                      <a:r>
                        <a:rPr lang="es-ES" sz="1200" b="0" u="none" strike="noStrike">
                          <a:solidFill>
                            <a:srgbClr val="000000"/>
                          </a:solidFill>
                          <a:effectLst/>
                        </a:rPr>
                        <a:t>5</a:t>
                      </a:r>
                    </a:p>
                  </a:txBody>
                  <a:tcPr marL="8751" marR="8751" marT="8751" marB="0" anchor="ctr"/>
                </a:tc>
                <a:tc>
                  <a:txBody>
                    <a:bodyPr/>
                    <a:lstStyle/>
                    <a:p>
                      <a:pPr algn="l" fontAlgn="b"/>
                      <a:r>
                        <a:rPr lang="es-ES" sz="1100" b="0" u="none" strike="noStrike">
                          <a:solidFill>
                            <a:srgbClr val="000000"/>
                          </a:solidFill>
                          <a:effectLst/>
                        </a:rPr>
                        <a:t>Cromo hexavalente</a:t>
                      </a:r>
                    </a:p>
                  </a:txBody>
                  <a:tcPr marL="36000" marR="8751" marT="8751" marB="0" anchor="ctr"/>
                </a:tc>
                <a:tc>
                  <a:txBody>
                    <a:bodyPr/>
                    <a:lstStyle/>
                    <a:p>
                      <a:pPr algn="ctr" fontAlgn="b"/>
                      <a:r>
                        <a:rPr lang="es-ES" sz="1100" b="0" u="none" strike="noStrike">
                          <a:solidFill>
                            <a:srgbClr val="000000"/>
                          </a:solidFill>
                          <a:effectLst/>
                        </a:rPr>
                        <a:t>7,1%</a:t>
                      </a:r>
                    </a:p>
                  </a:txBody>
                  <a:tcPr marL="8751" marR="8751" marT="8751" marB="0" anchor="ctr"/>
                </a:tc>
                <a:tc>
                  <a:txBody>
                    <a:bodyPr/>
                    <a:lstStyle/>
                    <a:p>
                      <a:pPr algn="l" fontAlgn="b"/>
                      <a:r>
                        <a:rPr lang="es-ES" sz="1100" b="0" u="none" strike="noStrike">
                          <a:solidFill>
                            <a:srgbClr val="000000"/>
                          </a:solidFill>
                          <a:effectLst/>
                        </a:rPr>
                        <a:t>Sílice cristalina respirable</a:t>
                      </a:r>
                    </a:p>
                  </a:txBody>
                  <a:tcPr marL="36000" marR="8751" marT="8751" marB="0" anchor="ctr"/>
                </a:tc>
                <a:tc>
                  <a:txBody>
                    <a:bodyPr/>
                    <a:lstStyle/>
                    <a:p>
                      <a:pPr algn="ctr" fontAlgn="b"/>
                      <a:r>
                        <a:rPr lang="es-ES" sz="1100" b="0" u="none" strike="noStrike">
                          <a:solidFill>
                            <a:srgbClr val="000000"/>
                          </a:solidFill>
                          <a:effectLst/>
                        </a:rPr>
                        <a:t>4,0 %</a:t>
                      </a:r>
                    </a:p>
                  </a:txBody>
                  <a:tcPr marL="8751" marR="8751" marT="8751" marB="0" anchor="ctr"/>
                </a:tc>
                <a:extLst>
                  <a:ext uri="{0D108BD9-81ED-4DB2-BD59-A6C34878D82A}">
                    <a16:rowId xmlns:a16="http://schemas.microsoft.com/office/drawing/2014/main" val="346593313"/>
                  </a:ext>
                </a:extLst>
              </a:tr>
              <a:tr h="279770">
                <a:tc>
                  <a:txBody>
                    <a:bodyPr/>
                    <a:lstStyle/>
                    <a:p>
                      <a:pPr lvl="0" algn="ctr" fontAlgn="b"/>
                      <a:r>
                        <a:rPr lang="es-ES" sz="1200" b="0" u="none" strike="noStrike">
                          <a:solidFill>
                            <a:srgbClr val="000000"/>
                          </a:solidFill>
                          <a:effectLst/>
                        </a:rPr>
                        <a:t>6</a:t>
                      </a:r>
                    </a:p>
                  </a:txBody>
                  <a:tcPr marL="8751" marR="8751" marT="8751" marB="0" anchor="ctr"/>
                </a:tc>
                <a:tc>
                  <a:txBody>
                    <a:bodyPr/>
                    <a:lstStyle/>
                    <a:p>
                      <a:pPr algn="l" fontAlgn="b"/>
                      <a:r>
                        <a:rPr lang="es-ES" sz="1100" b="0" u="none" strike="noStrike">
                          <a:solidFill>
                            <a:srgbClr val="000000"/>
                          </a:solidFill>
                          <a:effectLst/>
                        </a:rPr>
                        <a:t>Formaldehído</a:t>
                      </a:r>
                    </a:p>
                  </a:txBody>
                  <a:tcPr marL="36000" marR="8751" marT="8751" marB="0" anchor="ctr"/>
                </a:tc>
                <a:tc>
                  <a:txBody>
                    <a:bodyPr/>
                    <a:lstStyle/>
                    <a:p>
                      <a:pPr algn="ctr" fontAlgn="b"/>
                      <a:r>
                        <a:rPr lang="es-ES" sz="1100" b="0" u="none" strike="noStrike">
                          <a:solidFill>
                            <a:srgbClr val="000000"/>
                          </a:solidFill>
                          <a:effectLst/>
                        </a:rPr>
                        <a:t>6,7 %</a:t>
                      </a:r>
                    </a:p>
                  </a:txBody>
                  <a:tcPr marL="8751" marR="8751" marT="8751" marB="0" anchor="ctr"/>
                </a:tc>
                <a:tc>
                  <a:txBody>
                    <a:bodyPr/>
                    <a:lstStyle/>
                    <a:p>
                      <a:pPr algn="l" fontAlgn="b"/>
                      <a:r>
                        <a:rPr lang="es-ES" sz="1100" b="0" u="none" strike="noStrike">
                          <a:solidFill>
                            <a:srgbClr val="000000"/>
                          </a:solidFill>
                          <a:effectLst/>
                        </a:rPr>
                        <a:t>Radiación ionizante</a:t>
                      </a:r>
                    </a:p>
                  </a:txBody>
                  <a:tcPr marL="36000" marR="8751" marT="8751" marB="0" anchor="ctr"/>
                </a:tc>
                <a:tc>
                  <a:txBody>
                    <a:bodyPr/>
                    <a:lstStyle/>
                    <a:p>
                      <a:pPr algn="ctr" fontAlgn="b"/>
                      <a:r>
                        <a:rPr lang="es-ES" sz="1100" b="0" u="none" strike="noStrike">
                          <a:solidFill>
                            <a:srgbClr val="000000"/>
                          </a:solidFill>
                          <a:effectLst/>
                        </a:rPr>
                        <a:t>2,5 %</a:t>
                      </a:r>
                    </a:p>
                  </a:txBody>
                  <a:tcPr marL="8751" marR="8751" marT="8751" marB="0" anchor="ctr"/>
                </a:tc>
                <a:extLst>
                  <a:ext uri="{0D108BD9-81ED-4DB2-BD59-A6C34878D82A}">
                    <a16:rowId xmlns:a16="http://schemas.microsoft.com/office/drawing/2014/main" val="2371786576"/>
                  </a:ext>
                </a:extLst>
              </a:tr>
              <a:tr h="258192">
                <a:tc>
                  <a:txBody>
                    <a:bodyPr/>
                    <a:lstStyle/>
                    <a:p>
                      <a:pPr lvl="0" algn="ctr" fontAlgn="b"/>
                      <a:r>
                        <a:rPr lang="es-ES" sz="1200" b="0" u="none" strike="noStrike">
                          <a:solidFill>
                            <a:srgbClr val="000000"/>
                          </a:solidFill>
                          <a:effectLst/>
                        </a:rPr>
                        <a:t>7</a:t>
                      </a:r>
                    </a:p>
                  </a:txBody>
                  <a:tcPr marL="8751" marR="8751" marT="8751" marB="0" anchor="ctr"/>
                </a:tc>
                <a:tc>
                  <a:txBody>
                    <a:bodyPr/>
                    <a:lstStyle/>
                    <a:p>
                      <a:pPr algn="l" fontAlgn="b"/>
                      <a:r>
                        <a:rPr lang="es-ES" sz="1100" b="0" u="none" strike="noStrike">
                          <a:solidFill>
                            <a:srgbClr val="000000"/>
                          </a:solidFill>
                          <a:effectLst/>
                        </a:rPr>
                        <a:t>Plomo y compuestos inorgánicos</a:t>
                      </a:r>
                    </a:p>
                  </a:txBody>
                  <a:tcPr marL="36000" marR="8751" marT="8751" marB="0" anchor="ctr"/>
                </a:tc>
                <a:tc>
                  <a:txBody>
                    <a:bodyPr/>
                    <a:lstStyle/>
                    <a:p>
                      <a:pPr algn="ctr" fontAlgn="b"/>
                      <a:r>
                        <a:rPr lang="es-ES" sz="1100" b="0" u="none" strike="noStrike">
                          <a:solidFill>
                            <a:srgbClr val="000000"/>
                          </a:solidFill>
                          <a:effectLst/>
                        </a:rPr>
                        <a:t>5,5 %</a:t>
                      </a:r>
                    </a:p>
                  </a:txBody>
                  <a:tcPr marL="8751" marR="8751" marT="8751" marB="0" anchor="ctr"/>
                </a:tc>
                <a:tc>
                  <a:txBody>
                    <a:bodyPr/>
                    <a:lstStyle/>
                    <a:p>
                      <a:pPr algn="l" fontAlgn="b"/>
                      <a:r>
                        <a:rPr lang="es-ES" sz="1100" b="0" u="none" strike="noStrike">
                          <a:solidFill>
                            <a:srgbClr val="000000"/>
                          </a:solidFill>
                          <a:effectLst/>
                        </a:rPr>
                        <a:t>Radiación ultravioleta artificial (incluida la exposición ocular)</a:t>
                      </a:r>
                    </a:p>
                  </a:txBody>
                  <a:tcPr marL="36000" marR="8751" marT="8751" marB="0" anchor="ctr"/>
                </a:tc>
                <a:tc>
                  <a:txBody>
                    <a:bodyPr/>
                    <a:lstStyle/>
                    <a:p>
                      <a:pPr algn="ctr" fontAlgn="b"/>
                      <a:r>
                        <a:rPr lang="es-ES" sz="1100" b="0" u="none" strike="noStrike">
                          <a:solidFill>
                            <a:srgbClr val="000000"/>
                          </a:solidFill>
                          <a:effectLst/>
                        </a:rPr>
                        <a:t>2,0 %</a:t>
                      </a:r>
                    </a:p>
                  </a:txBody>
                  <a:tcPr marL="8751" marR="8751" marT="8751" marB="0" anchor="ctr"/>
                </a:tc>
                <a:extLst>
                  <a:ext uri="{0D108BD9-81ED-4DB2-BD59-A6C34878D82A}">
                    <a16:rowId xmlns:a16="http://schemas.microsoft.com/office/drawing/2014/main" val="3201961362"/>
                  </a:ext>
                </a:extLst>
              </a:tr>
              <a:tr h="279770">
                <a:tc>
                  <a:txBody>
                    <a:bodyPr/>
                    <a:lstStyle/>
                    <a:p>
                      <a:pPr lvl="0" algn="ctr" fontAlgn="b"/>
                      <a:r>
                        <a:rPr lang="es-ES" sz="1200" b="0" u="none" strike="noStrike">
                          <a:solidFill>
                            <a:srgbClr val="000000"/>
                          </a:solidFill>
                          <a:effectLst/>
                        </a:rPr>
                        <a:t>8</a:t>
                      </a:r>
                    </a:p>
                  </a:txBody>
                  <a:tcPr marL="8751" marR="8751" marT="8751" marB="0" anchor="ctr"/>
                </a:tc>
                <a:tc>
                  <a:txBody>
                    <a:bodyPr/>
                    <a:lstStyle/>
                    <a:p>
                      <a:pPr algn="l" fontAlgn="b"/>
                      <a:r>
                        <a:rPr lang="es-ES" sz="1100" b="0" u="none" strike="noStrike">
                          <a:solidFill>
                            <a:srgbClr val="000000"/>
                          </a:solidFill>
                          <a:effectLst/>
                        </a:rPr>
                        <a:t>Polvo de madera</a:t>
                      </a:r>
                    </a:p>
                  </a:txBody>
                  <a:tcPr marL="36000" marR="8751" marT="8751" marB="0" anchor="ctr"/>
                </a:tc>
                <a:tc>
                  <a:txBody>
                    <a:bodyPr/>
                    <a:lstStyle/>
                    <a:p>
                      <a:pPr algn="ctr" fontAlgn="b"/>
                      <a:r>
                        <a:rPr lang="es-ES" sz="1100" b="0" u="none" strike="noStrike">
                          <a:solidFill>
                            <a:srgbClr val="000000"/>
                          </a:solidFill>
                          <a:effectLst/>
                        </a:rPr>
                        <a:t>4,5 %</a:t>
                      </a:r>
                    </a:p>
                  </a:txBody>
                  <a:tcPr marL="8751" marR="8751" marT="8751" marB="0" anchor="ctr"/>
                </a:tc>
                <a:tc>
                  <a:txBody>
                    <a:bodyPr/>
                    <a:lstStyle/>
                    <a:p>
                      <a:pPr algn="l" fontAlgn="b"/>
                      <a:r>
                        <a:rPr lang="es-ES" sz="1100" b="0" u="none" strike="noStrike">
                          <a:solidFill>
                            <a:srgbClr val="000000"/>
                          </a:solidFill>
                          <a:effectLst/>
                        </a:rPr>
                        <a:t>Cromo hexavalente</a:t>
                      </a:r>
                    </a:p>
                  </a:txBody>
                  <a:tcPr marL="36000" marR="8751" marT="8751" marB="0" anchor="ctr"/>
                </a:tc>
                <a:tc>
                  <a:txBody>
                    <a:bodyPr/>
                    <a:lstStyle/>
                    <a:p>
                      <a:pPr algn="ctr" fontAlgn="b"/>
                      <a:r>
                        <a:rPr lang="es-ES" sz="1100" b="0" u="none" strike="noStrike">
                          <a:solidFill>
                            <a:srgbClr val="000000"/>
                          </a:solidFill>
                          <a:effectLst/>
                        </a:rPr>
                        <a:t>1,9 %</a:t>
                      </a:r>
                    </a:p>
                  </a:txBody>
                  <a:tcPr marL="8751" marR="8751" marT="8751" marB="0" anchor="ctr"/>
                </a:tc>
                <a:extLst>
                  <a:ext uri="{0D108BD9-81ED-4DB2-BD59-A6C34878D82A}">
                    <a16:rowId xmlns:a16="http://schemas.microsoft.com/office/drawing/2014/main" val="4118113717"/>
                  </a:ext>
                </a:extLst>
              </a:tr>
              <a:tr h="294623">
                <a:tc>
                  <a:txBody>
                    <a:bodyPr/>
                    <a:lstStyle/>
                    <a:p>
                      <a:pPr lvl="0" algn="ctr" fontAlgn="b"/>
                      <a:r>
                        <a:rPr lang="es-ES" sz="1200" b="0" u="none" strike="noStrike">
                          <a:solidFill>
                            <a:srgbClr val="000000"/>
                          </a:solidFill>
                          <a:effectLst/>
                        </a:rPr>
                        <a:t>9</a:t>
                      </a:r>
                    </a:p>
                  </a:txBody>
                  <a:tcPr marL="8751" marR="8751" marT="8751" marB="0" anchor="ctr"/>
                </a:tc>
                <a:tc>
                  <a:txBody>
                    <a:bodyPr/>
                    <a:lstStyle/>
                    <a:p>
                      <a:pPr algn="l" fontAlgn="b"/>
                      <a:r>
                        <a:rPr lang="es-ES" sz="1100" b="0" u="none" strike="noStrike">
                          <a:solidFill>
                            <a:srgbClr val="000000"/>
                          </a:solidFill>
                          <a:effectLst/>
                        </a:rPr>
                        <a:t>Radiación ultravioleta artificial (incluida la exposición ocular)</a:t>
                      </a:r>
                    </a:p>
                  </a:txBody>
                  <a:tcPr marL="36000" marR="8751" marT="8751" marB="0" anchor="ctr"/>
                </a:tc>
                <a:tc>
                  <a:txBody>
                    <a:bodyPr/>
                    <a:lstStyle/>
                    <a:p>
                      <a:pPr algn="ctr" fontAlgn="b"/>
                      <a:r>
                        <a:rPr lang="es-ES" sz="1100" b="0" u="none" strike="noStrike">
                          <a:solidFill>
                            <a:srgbClr val="000000"/>
                          </a:solidFill>
                          <a:effectLst/>
                        </a:rPr>
                        <a:t>3,7 %</a:t>
                      </a:r>
                    </a:p>
                  </a:txBody>
                  <a:tcPr marL="8751" marR="8751" marT="8751" marB="0" anchor="ctr"/>
                </a:tc>
                <a:tc>
                  <a:txBody>
                    <a:bodyPr/>
                    <a:lstStyle/>
                    <a:p>
                      <a:pPr algn="l" fontAlgn="b"/>
                      <a:r>
                        <a:rPr lang="es-ES" sz="1100" b="0" u="none" strike="noStrike">
                          <a:solidFill>
                            <a:srgbClr val="000000"/>
                          </a:solidFill>
                          <a:effectLst/>
                        </a:rPr>
                        <a:t>Plomo y compuestos inorgánicos</a:t>
                      </a:r>
                    </a:p>
                  </a:txBody>
                  <a:tcPr marL="36000" marR="8751" marT="8751" marB="0" anchor="ctr"/>
                </a:tc>
                <a:tc>
                  <a:txBody>
                    <a:bodyPr/>
                    <a:lstStyle/>
                    <a:p>
                      <a:pPr algn="ctr" fontAlgn="b"/>
                      <a:r>
                        <a:rPr lang="es-ES" sz="1100" b="0" u="none" strike="noStrike">
                          <a:solidFill>
                            <a:srgbClr val="000000"/>
                          </a:solidFill>
                          <a:effectLst/>
                        </a:rPr>
                        <a:t>1,7 %</a:t>
                      </a:r>
                    </a:p>
                  </a:txBody>
                  <a:tcPr marL="8751" marR="8751" marT="8751" marB="0" anchor="ctr"/>
                </a:tc>
                <a:extLst>
                  <a:ext uri="{0D108BD9-81ED-4DB2-BD59-A6C34878D82A}">
                    <a16:rowId xmlns:a16="http://schemas.microsoft.com/office/drawing/2014/main" val="2050986153"/>
                  </a:ext>
                </a:extLst>
              </a:tr>
              <a:tr h="279770">
                <a:tc>
                  <a:txBody>
                    <a:bodyPr/>
                    <a:lstStyle/>
                    <a:p>
                      <a:pPr lvl="0" algn="ctr" fontAlgn="b"/>
                      <a:r>
                        <a:rPr lang="es-ES" sz="1200" b="0" u="none" strike="noStrike">
                          <a:solidFill>
                            <a:srgbClr val="000000"/>
                          </a:solidFill>
                          <a:effectLst/>
                        </a:rPr>
                        <a:t>10</a:t>
                      </a:r>
                    </a:p>
                  </a:txBody>
                  <a:tcPr marL="8751" marR="8751" marT="8751" marB="0" anchor="ctr"/>
                </a:tc>
                <a:tc>
                  <a:txBody>
                    <a:bodyPr/>
                    <a:lstStyle/>
                    <a:p>
                      <a:pPr algn="l" fontAlgn="b"/>
                      <a:r>
                        <a:rPr lang="es-ES" sz="1100" b="0" u="none" strike="noStrike">
                          <a:solidFill>
                            <a:srgbClr val="000000"/>
                          </a:solidFill>
                          <a:effectLst/>
                        </a:rPr>
                        <a:t>Níquel</a:t>
                      </a:r>
                    </a:p>
                  </a:txBody>
                  <a:tcPr marL="36000" marR="8751" marT="8751" marB="0" anchor="ctr"/>
                </a:tc>
                <a:tc>
                  <a:txBody>
                    <a:bodyPr/>
                    <a:lstStyle/>
                    <a:p>
                      <a:pPr algn="ctr" fontAlgn="b"/>
                      <a:r>
                        <a:rPr lang="es-ES" sz="1100" b="0" u="none" strike="noStrike">
                          <a:solidFill>
                            <a:srgbClr val="000000"/>
                          </a:solidFill>
                          <a:effectLst/>
                        </a:rPr>
                        <a:t>3,2 %</a:t>
                      </a:r>
                    </a:p>
                  </a:txBody>
                  <a:tcPr marL="8751" marR="8751" marT="8751" marB="0" anchor="ctr"/>
                </a:tc>
                <a:tc>
                  <a:txBody>
                    <a:bodyPr/>
                    <a:lstStyle/>
                    <a:p>
                      <a:pPr algn="l" fontAlgn="b"/>
                      <a:r>
                        <a:rPr lang="es-ES" sz="1100" b="0" u="none" strike="noStrike">
                          <a:solidFill>
                            <a:srgbClr val="000000"/>
                          </a:solidFill>
                          <a:effectLst/>
                        </a:rPr>
                        <a:t>Óxido de etileno</a:t>
                      </a:r>
                    </a:p>
                  </a:txBody>
                  <a:tcPr marL="36000" marR="8751" marT="8751" marB="0" anchor="ctr"/>
                </a:tc>
                <a:tc>
                  <a:txBody>
                    <a:bodyPr/>
                    <a:lstStyle/>
                    <a:p>
                      <a:pPr algn="ctr" fontAlgn="b"/>
                      <a:r>
                        <a:rPr lang="es-ES" sz="1100" b="0" u="none" strike="noStrike">
                          <a:solidFill>
                            <a:srgbClr val="000000"/>
                          </a:solidFill>
                          <a:effectLst/>
                        </a:rPr>
                        <a:t>1,6 %</a:t>
                      </a:r>
                    </a:p>
                  </a:txBody>
                  <a:tcPr marL="8751" marR="8751" marT="8751" marB="0" anchor="ctr"/>
                </a:tc>
                <a:extLst>
                  <a:ext uri="{0D108BD9-81ED-4DB2-BD59-A6C34878D82A}">
                    <a16:rowId xmlns:a16="http://schemas.microsoft.com/office/drawing/2014/main" val="4005023473"/>
                  </a:ext>
                </a:extLst>
              </a:tr>
            </a:tbl>
          </a:graphicData>
        </a:graphic>
      </p:graphicFrame>
      <p:sp>
        <p:nvSpPr>
          <p:cNvPr id="7" name="TextBox 6">
            <a:extLst>
              <a:ext uri="{FF2B5EF4-FFF2-40B4-BE49-F238E27FC236}">
                <a16:creationId xmlns:a16="http://schemas.microsoft.com/office/drawing/2014/main" id="{0F62B76C-DA76-C121-0411-C1AA5CAA77E1}"/>
              </a:ext>
              <a:ext uri="{C183D7F6-B498-43B3-948B-1728B52AA6E4}">
                <adec:decorative xmlns:adec="http://schemas.microsoft.com/office/drawing/2017/decorative" val="0"/>
              </a:ext>
            </a:extLst>
          </p:cNvPr>
          <p:cNvSpPr txBox="1"/>
          <p:nvPr/>
        </p:nvSpPr>
        <p:spPr>
          <a:xfrm>
            <a:off x="1214804" y="4587972"/>
            <a:ext cx="5760639" cy="461665"/>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a:t>
            </a:r>
            <a:r>
              <a:rPr lang="es-ES" sz="1200">
                <a:latin typeface="Arial"/>
                <a:ea typeface="Arial"/>
                <a:cs typeface="Times New Roman"/>
              </a:rPr>
              <a:t> </a:t>
            </a:r>
            <a:r>
              <a:rPr lang="es-ES" sz="1200">
                <a:latin typeface="Arial"/>
                <a:ea typeface="Arial"/>
                <a:cs typeface="Arial"/>
              </a:rPr>
              <a:t>todas las personas trabajadoras </a:t>
            </a:r>
            <a:r>
              <a:rPr lang="es-ES" sz="1200">
                <a:effectLst/>
                <a:latin typeface="Arial"/>
                <a:ea typeface="Arial"/>
                <a:cs typeface="Times New Roman"/>
              </a:rPr>
              <a:t>de </a:t>
            </a:r>
            <a:r>
              <a:rPr lang="es-ES" sz="1200"/>
              <a:t>Alemania, España, Finlandia, Francia, Hungría e Irlanda</a:t>
            </a:r>
            <a:r>
              <a:rPr lang="es-ES" sz="1200">
                <a:effectLst/>
                <a:latin typeface="Arial"/>
                <a:ea typeface="Arial"/>
                <a:cs typeface="Times New Roman"/>
              </a:rPr>
              <a:t>.</a:t>
            </a:r>
          </a:p>
        </p:txBody>
      </p:sp>
    </p:spTree>
    <p:extLst>
      <p:ext uri="{BB962C8B-B14F-4D97-AF65-F5344CB8AC3E}">
        <p14:creationId xmlns:p14="http://schemas.microsoft.com/office/powerpoint/2010/main" val="416271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FBBF4F-B51F-6140-1FD8-66DEC6934C68}"/>
              </a:ext>
            </a:extLst>
          </p:cNvPr>
          <p:cNvSpPr>
            <a:spLocks noGrp="1"/>
          </p:cNvSpPr>
          <p:nvPr>
            <p:ph type="title"/>
          </p:nvPr>
        </p:nvSpPr>
        <p:spPr>
          <a:xfrm>
            <a:off x="450001" y="87768"/>
            <a:ext cx="8355796" cy="461665"/>
          </a:xfrm>
        </p:spPr>
        <p:txBody>
          <a:bodyPr>
            <a:normAutofit fontScale="90000"/>
          </a:bodyPr>
          <a:lstStyle/>
          <a:p>
            <a:r>
              <a:rPr lang="es-ES" sz="2400"/>
              <a:t>Proporción de personas expuestas por categoría de edad</a:t>
            </a:r>
          </a:p>
        </p:txBody>
      </p:sp>
      <p:graphicFrame>
        <p:nvGraphicFramePr>
          <p:cNvPr id="11" name="Content Placeholder 10" descr="Gráfico de la exposición profesional a uno y a cinco o más de los 24 factores de riesgo del cáncer por grupo de edad.&#10;El 2,5 % de los trabajadores de entre 18 y 25 años estuvo expuesto a cinco o más factores de riesgo de cáncer.&#10;El 44,7 % de los trabajadores de entre 18 y 25 años estuvo expuesto al menos a un factor de riesgo de cáncer de cualquier nivel.&#10;El 3,8 % de los trabajadores de entre 25 y 34 años estuvo expuesto a cinco o más factores de riesgo de cáncer.&#10;El 46,5 % de los trabajadores de entre 25 y 34 años estuvo expuesto al menos a un factor de riesgo de cáncer de cualquier nivel.&#10;El 3,6 % de los trabajadores de entre 35 y 44 años estuvo expuesto a cinco o más factores de riesgo de cáncer.&#10;El 47,3 % de los trabajadores de entre 35 y 44 años estuvo expuesto al menos a un factor de riesgo de cáncer de cualquier nivel.&#10;El 3,3 % de los trabajadores de entre 45 y 54 años estuvo expuesto a cinco o más factores de riesgo de cáncer.&#10;El 48,4 % de los trabajadores de entre 45 y 54 años estuvo expuesto al menos a un factor de riesgo de cáncer de cualquier nivel.&#10;El 3,2 % de los trabajadores de entre 55 y 64 años estuvo expuesto a cinco o más factores de riesgo de cáncer.&#10;El 47,8 % de los trabajadores de entre 55 y 64 años estuvo expuesto al menos a un factor de riesgo de cáncer de cualquier nivel.&#10;El 2,8 % de los trabajadores de entre 65 y 74 años estuvo expuesto a cinco o más factores de riesgo de cáncer.&#10;El 53,8 % de los trabajadores de entre 65 y 74 años estuvo expuesto al menos a un factor de riesgo de cáncer de cualquier nivel.&#10;El 3,4 % de todos los trabajadores estuvo expuesto a cinco o más factores de riesgo de cáncer.&#10;El 47,3 % de todos los trabajadores estuvo expuesto al menos a un factor de riesgo de cáncer de cualquier nivel&#10;">
            <a:extLst>
              <a:ext uri="{FF2B5EF4-FFF2-40B4-BE49-F238E27FC236}">
                <a16:creationId xmlns:a16="http://schemas.microsoft.com/office/drawing/2014/main" id="{42D922AF-01C7-64FE-0E6F-BDDCDB95BF20}"/>
              </a:ext>
            </a:extLst>
          </p:cNvPr>
          <p:cNvGraphicFramePr>
            <a:graphicFrameLocks noGrp="1"/>
          </p:cNvGraphicFramePr>
          <p:nvPr>
            <p:ph sz="half" idx="1"/>
            <p:extLst>
              <p:ext uri="{D42A27DB-BD31-4B8C-83A1-F6EECF244321}">
                <p14:modId xmlns:p14="http://schemas.microsoft.com/office/powerpoint/2010/main" val="637499783"/>
              </p:ext>
            </p:extLst>
          </p:nvPr>
        </p:nvGraphicFramePr>
        <p:xfrm>
          <a:off x="155553" y="683772"/>
          <a:ext cx="8540244" cy="377595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117A56C-F6EA-121F-E020-74BA84E68C19}"/>
              </a:ext>
              <a:ext uri="{C183D7F6-B498-43B3-948B-1728B52AA6E4}">
                <adec:decorative xmlns:adec="http://schemas.microsoft.com/office/drawing/2017/decorative" val="0"/>
              </a:ext>
            </a:extLst>
          </p:cNvPr>
          <p:cNvSpPr txBox="1"/>
          <p:nvPr/>
        </p:nvSpPr>
        <p:spPr>
          <a:xfrm>
            <a:off x="1284275" y="4389050"/>
            <a:ext cx="6495939" cy="646331"/>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a:t>
            </a:r>
            <a:r>
              <a:rPr lang="es-ES" sz="1200" err="1">
                <a:effectLst/>
                <a:latin typeface="Arial"/>
                <a:ea typeface="Arial"/>
                <a:cs typeface="Times New Roman"/>
              </a:rPr>
              <a:t>referencia</a:t>
            </a:r>
            <a:r>
              <a:rPr lang="es-ES" sz="1200">
                <a:effectLst/>
                <a:latin typeface="Arial"/>
                <a:ea typeface="Arial"/>
                <a:cs typeface="Times New Roman"/>
              </a:rPr>
              <a:t>: </a:t>
            </a:r>
            <a:r>
              <a:rPr lang="es-ES" sz="1200">
                <a:latin typeface="Arial"/>
                <a:ea typeface="Arial"/>
                <a:cs typeface="Arial"/>
              </a:rPr>
              <a:t>todas las personas trabajadoras </a:t>
            </a:r>
            <a:r>
              <a:rPr lang="es-ES" sz="1200">
                <a:effectLst/>
                <a:latin typeface="Arial"/>
                <a:ea typeface="Arial"/>
                <a:cs typeface="Times New Roman"/>
              </a:rPr>
              <a:t>de Alemania, España, Finlandia, Francia, Hungría e Irlanda, excepto los trabajadores menores de 18 años y mayores de 74 años.</a:t>
            </a:r>
          </a:p>
        </p:txBody>
      </p:sp>
    </p:spTree>
    <p:extLst>
      <p:ext uri="{BB962C8B-B14F-4D97-AF65-F5344CB8AC3E}">
        <p14:creationId xmlns:p14="http://schemas.microsoft.com/office/powerpoint/2010/main" val="346617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0DD922-471D-6037-015A-F73A30E12C9D}"/>
              </a:ext>
            </a:extLst>
          </p:cNvPr>
          <p:cNvSpPr>
            <a:spLocks noGrp="1"/>
          </p:cNvSpPr>
          <p:nvPr>
            <p:ph type="title"/>
          </p:nvPr>
        </p:nvSpPr>
        <p:spPr>
          <a:xfrm>
            <a:off x="449263" y="87462"/>
            <a:ext cx="7561262" cy="461665"/>
          </a:xfrm>
        </p:spPr>
        <p:txBody>
          <a:bodyPr>
            <a:spAutoFit/>
          </a:bodyPr>
          <a:lstStyle/>
          <a:p>
            <a:r>
              <a:rPr lang="es-ES" sz="2400"/>
              <a:t>Proporción de personas expuestas por país</a:t>
            </a:r>
          </a:p>
        </p:txBody>
      </p:sp>
      <p:sp>
        <p:nvSpPr>
          <p:cNvPr id="6" name="TextBox 5">
            <a:extLst>
              <a:ext uri="{FF2B5EF4-FFF2-40B4-BE49-F238E27FC236}">
                <a16:creationId xmlns:a16="http://schemas.microsoft.com/office/drawing/2014/main" id="{9634C3AC-EAAF-3BA9-4B8F-1494FEF83C88}"/>
              </a:ext>
            </a:extLst>
          </p:cNvPr>
          <p:cNvSpPr txBox="1"/>
          <p:nvPr/>
        </p:nvSpPr>
        <p:spPr>
          <a:xfrm>
            <a:off x="589413" y="651886"/>
            <a:ext cx="7561263" cy="553998"/>
          </a:xfrm>
          <a:prstGeom prst="rect">
            <a:avLst/>
          </a:prstGeom>
          <a:noFill/>
        </p:spPr>
        <p:txBody>
          <a:bodyPr wrap="square" lIns="91440" tIns="45720" rIns="91440" bIns="45720" rtlCol="0" anchor="t">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ES" sz="1500">
                <a:solidFill>
                  <a:schemeClr val="tx2"/>
                </a:solidFill>
                <a:effectLst/>
                <a:ea typeface=""/>
                <a:cs typeface="Times New Roman"/>
              </a:rPr>
              <a:t>Los diez factores de riesgo de cáncer más comunes a cualquier nivel </a:t>
            </a:r>
            <a:br>
              <a:rPr lang="es-ES" sz="1500">
                <a:solidFill>
                  <a:schemeClr val="tx2"/>
                </a:solidFill>
                <a:ea typeface=""/>
                <a:cs typeface="Times New Roman"/>
              </a:rPr>
            </a:br>
            <a:r>
              <a:rPr lang="es-ES" sz="1500">
                <a:solidFill>
                  <a:schemeClr val="tx2"/>
                </a:solidFill>
                <a:cs typeface="Times New Roman"/>
              </a:rPr>
              <a:t>para toda la población trabajadora:</a:t>
            </a:r>
          </a:p>
        </p:txBody>
      </p:sp>
      <p:graphicFrame>
        <p:nvGraphicFramePr>
          <p:cNvPr id="4" name="Content Placeholder 3" descr="Cuadro que muestra las exposiciones de todos los trabajadores y de los trabajadores de cada uno de los países incluidos en la encuesta en la última semana de trabajo: Alemania, España, Finlandia, Francia, Hungría e Irlanda.">
            <a:extLst>
              <a:ext uri="{FF2B5EF4-FFF2-40B4-BE49-F238E27FC236}">
                <a16:creationId xmlns:a16="http://schemas.microsoft.com/office/drawing/2014/main" id="{A546FA66-BB2A-6F65-5C13-BABDC80D3842}"/>
              </a:ext>
            </a:extLst>
          </p:cNvPr>
          <p:cNvGraphicFramePr>
            <a:graphicFrameLocks noGrp="1"/>
          </p:cNvGraphicFramePr>
          <p:nvPr>
            <p:ph sz="half" idx="1"/>
            <p:extLst>
              <p:ext uri="{D42A27DB-BD31-4B8C-83A1-F6EECF244321}">
                <p14:modId xmlns:p14="http://schemas.microsoft.com/office/powerpoint/2010/main" val="1104781259"/>
              </p:ext>
            </p:extLst>
          </p:nvPr>
        </p:nvGraphicFramePr>
        <p:xfrm>
          <a:off x="336881" y="1165965"/>
          <a:ext cx="7916921" cy="3325648"/>
        </p:xfrm>
        <a:graphic>
          <a:graphicData uri="http://schemas.openxmlformats.org/drawingml/2006/table">
            <a:tbl>
              <a:tblPr firstRow="1" bandRow="1">
                <a:tableStyleId>{5C22544A-7EE6-4342-B048-85BDC9FD1C3A}</a:tableStyleId>
              </a:tblPr>
              <a:tblGrid>
                <a:gridCol w="3348217">
                  <a:extLst>
                    <a:ext uri="{9D8B030D-6E8A-4147-A177-3AD203B41FA5}">
                      <a16:colId xmlns:a16="http://schemas.microsoft.com/office/drawing/2014/main" val="1717912097"/>
                    </a:ext>
                  </a:extLst>
                </a:gridCol>
                <a:gridCol w="690474">
                  <a:extLst>
                    <a:ext uri="{9D8B030D-6E8A-4147-A177-3AD203B41FA5}">
                      <a16:colId xmlns:a16="http://schemas.microsoft.com/office/drawing/2014/main" val="4278102056"/>
                    </a:ext>
                  </a:extLst>
                </a:gridCol>
                <a:gridCol w="706023">
                  <a:extLst>
                    <a:ext uri="{9D8B030D-6E8A-4147-A177-3AD203B41FA5}">
                      <a16:colId xmlns:a16="http://schemas.microsoft.com/office/drawing/2014/main" val="417219441"/>
                    </a:ext>
                  </a:extLst>
                </a:gridCol>
                <a:gridCol w="545755">
                  <a:extLst>
                    <a:ext uri="{9D8B030D-6E8A-4147-A177-3AD203B41FA5}">
                      <a16:colId xmlns:a16="http://schemas.microsoft.com/office/drawing/2014/main" val="765917905"/>
                    </a:ext>
                  </a:extLst>
                </a:gridCol>
                <a:gridCol w="697688">
                  <a:extLst>
                    <a:ext uri="{9D8B030D-6E8A-4147-A177-3AD203B41FA5}">
                      <a16:colId xmlns:a16="http://schemas.microsoft.com/office/drawing/2014/main" val="3643873418"/>
                    </a:ext>
                  </a:extLst>
                </a:gridCol>
                <a:gridCol w="602740">
                  <a:extLst>
                    <a:ext uri="{9D8B030D-6E8A-4147-A177-3AD203B41FA5}">
                      <a16:colId xmlns:a16="http://schemas.microsoft.com/office/drawing/2014/main" val="3996352806"/>
                    </a:ext>
                  </a:extLst>
                </a:gridCol>
                <a:gridCol w="663012">
                  <a:extLst>
                    <a:ext uri="{9D8B030D-6E8A-4147-A177-3AD203B41FA5}">
                      <a16:colId xmlns:a16="http://schemas.microsoft.com/office/drawing/2014/main" val="1765031712"/>
                    </a:ext>
                  </a:extLst>
                </a:gridCol>
                <a:gridCol w="663012">
                  <a:extLst>
                    <a:ext uri="{9D8B030D-6E8A-4147-A177-3AD203B41FA5}">
                      <a16:colId xmlns:a16="http://schemas.microsoft.com/office/drawing/2014/main" val="1067815446"/>
                    </a:ext>
                  </a:extLst>
                </a:gridCol>
              </a:tblGrid>
              <a:tr h="487349">
                <a:tc>
                  <a:txBody>
                    <a:bodyPr/>
                    <a:lstStyle/>
                    <a:p>
                      <a:pPr algn="l" rtl="0" fontAlgn="b"/>
                      <a:endParaRPr lang="en-GB" sz="1100" b="0" i="0" u="none" strike="noStrike" dirty="0">
                        <a:solidFill>
                          <a:srgbClr val="000000"/>
                        </a:solidFill>
                        <a:effectLst/>
                        <a:latin typeface="+mn-lt"/>
                      </a:endParaRPr>
                    </a:p>
                  </a:txBody>
                  <a:tcPr marL="6759" marR="6759" marT="6759" marB="0" anchor="b"/>
                </a:tc>
                <a:tc>
                  <a:txBody>
                    <a:bodyPr/>
                    <a:lstStyle/>
                    <a:p>
                      <a:pPr algn="ctr" fontAlgn="b"/>
                      <a:r>
                        <a:rPr lang="es-ES" sz="1100" u="none" strike="noStrike" dirty="0">
                          <a:effectLst/>
                          <a:latin typeface="+mn-lt"/>
                        </a:rPr>
                        <a:t>Todos los países</a:t>
                      </a:r>
                    </a:p>
                  </a:txBody>
                  <a:tcPr marL="6759" marR="6759" marT="6759" marB="0" anchor="ctr"/>
                </a:tc>
                <a:tc>
                  <a:txBody>
                    <a:bodyPr/>
                    <a:lstStyle/>
                    <a:p>
                      <a:pPr algn="ctr" fontAlgn="b"/>
                      <a:r>
                        <a:rPr lang="es-ES" sz="1100" u="none" strike="noStrike" dirty="0">
                          <a:effectLst/>
                          <a:latin typeface="+mn-lt"/>
                        </a:rPr>
                        <a:t>Alemania</a:t>
                      </a:r>
                    </a:p>
                  </a:txBody>
                  <a:tcPr marL="6759" marR="6759" marT="6759" marB="0" anchor="ctr"/>
                </a:tc>
                <a:tc>
                  <a:txBody>
                    <a:bodyPr/>
                    <a:lstStyle/>
                    <a:p>
                      <a:pPr algn="ctr" fontAlgn="b"/>
                      <a:r>
                        <a:rPr lang="es-ES" sz="1100" u="none" strike="noStrike">
                          <a:effectLst/>
                          <a:latin typeface="+mn-lt"/>
                        </a:rPr>
                        <a:t>España</a:t>
                      </a:r>
                    </a:p>
                  </a:txBody>
                  <a:tcPr marL="6759" marR="6759" marT="6759" marB="0" anchor="ctr"/>
                </a:tc>
                <a:tc>
                  <a:txBody>
                    <a:bodyPr/>
                    <a:lstStyle/>
                    <a:p>
                      <a:pPr algn="ctr" fontAlgn="b"/>
                      <a:r>
                        <a:rPr lang="es-ES" sz="1100" u="none" strike="noStrike">
                          <a:effectLst/>
                          <a:latin typeface="+mn-lt"/>
                        </a:rPr>
                        <a:t>Finlandia</a:t>
                      </a:r>
                    </a:p>
                  </a:txBody>
                  <a:tcPr marL="6759" marR="6759" marT="6759" marB="0" anchor="ctr"/>
                </a:tc>
                <a:tc>
                  <a:txBody>
                    <a:bodyPr/>
                    <a:lstStyle/>
                    <a:p>
                      <a:pPr algn="ctr" fontAlgn="b"/>
                      <a:r>
                        <a:rPr lang="es-ES" sz="1100" u="none" strike="noStrike">
                          <a:effectLst/>
                          <a:latin typeface="+mn-lt"/>
                        </a:rPr>
                        <a:t>Francia</a:t>
                      </a:r>
                    </a:p>
                  </a:txBody>
                  <a:tcPr marL="6759" marR="6759" marT="6759" marB="0" anchor="ctr"/>
                </a:tc>
                <a:tc>
                  <a:txBody>
                    <a:bodyPr/>
                    <a:lstStyle/>
                    <a:p>
                      <a:pPr algn="ctr" fontAlgn="b"/>
                      <a:r>
                        <a:rPr lang="es-ES" sz="1100" u="none" strike="noStrike">
                          <a:effectLst/>
                          <a:latin typeface="+mn-lt"/>
                        </a:rPr>
                        <a:t>Hungría</a:t>
                      </a:r>
                    </a:p>
                  </a:txBody>
                  <a:tcPr marL="6759" marR="6759" marT="6759" marB="0" anchor="ctr"/>
                </a:tc>
                <a:tc>
                  <a:txBody>
                    <a:bodyPr/>
                    <a:lstStyle/>
                    <a:p>
                      <a:pPr algn="ctr" fontAlgn="b"/>
                      <a:r>
                        <a:rPr lang="es-ES" sz="1100" u="none" strike="noStrike" dirty="0">
                          <a:effectLst/>
                          <a:latin typeface="+mn-lt"/>
                        </a:rPr>
                        <a:t>Irlanda</a:t>
                      </a:r>
                    </a:p>
                  </a:txBody>
                  <a:tcPr marL="6759" marR="6759" marT="6759" marB="0" anchor="ctr"/>
                </a:tc>
                <a:extLst>
                  <a:ext uri="{0D108BD9-81ED-4DB2-BD59-A6C34878D82A}">
                    <a16:rowId xmlns:a16="http://schemas.microsoft.com/office/drawing/2014/main" val="3399763185"/>
                  </a:ext>
                </a:extLst>
              </a:tr>
              <a:tr h="353409">
                <a:tc>
                  <a:txBody>
                    <a:bodyPr/>
                    <a:lstStyle/>
                    <a:p>
                      <a:pPr algn="l" fontAlgn="b"/>
                      <a:r>
                        <a:rPr lang="es-ES" sz="1100" b="1" u="none" strike="noStrike">
                          <a:effectLst/>
                          <a:latin typeface="+mn-lt"/>
                        </a:rPr>
                        <a:t>Exposición a al menos un factor de riesgo de cáncer (de un total de 24)</a:t>
                      </a:r>
                    </a:p>
                  </a:txBody>
                  <a:tcPr marL="36000" marR="6759" marT="6759" marB="0" anchor="ctr"/>
                </a:tc>
                <a:tc>
                  <a:txBody>
                    <a:bodyPr/>
                    <a:lstStyle/>
                    <a:p>
                      <a:pPr algn="ctr" fontAlgn="b"/>
                      <a:r>
                        <a:rPr lang="es-ES" sz="1100" b="1" u="none" strike="noStrike">
                          <a:effectLst/>
                          <a:latin typeface="+mn-lt"/>
                        </a:rPr>
                        <a:t>47,3 %</a:t>
                      </a:r>
                    </a:p>
                  </a:txBody>
                  <a:tcPr marL="6759" marR="6759" marT="6759" marB="0" anchor="ctr"/>
                </a:tc>
                <a:tc>
                  <a:txBody>
                    <a:bodyPr/>
                    <a:lstStyle/>
                    <a:p>
                      <a:pPr algn="ctr" fontAlgn="b"/>
                      <a:r>
                        <a:rPr lang="es-ES" sz="1100" b="1" u="none" strike="noStrike" dirty="0">
                          <a:effectLst/>
                          <a:latin typeface="+mn-lt"/>
                        </a:rPr>
                        <a:t>44,4 %</a:t>
                      </a:r>
                    </a:p>
                  </a:txBody>
                  <a:tcPr marL="6759" marR="6759" marT="6759" marB="0" anchor="ctr"/>
                </a:tc>
                <a:tc>
                  <a:txBody>
                    <a:bodyPr/>
                    <a:lstStyle/>
                    <a:p>
                      <a:pPr algn="ctr" fontAlgn="b"/>
                      <a:r>
                        <a:rPr lang="es-ES" sz="1100" b="1" u="none" strike="noStrike">
                          <a:effectLst/>
                          <a:latin typeface="+mn-lt"/>
                        </a:rPr>
                        <a:t>47,3 %</a:t>
                      </a:r>
                    </a:p>
                  </a:txBody>
                  <a:tcPr marL="6759" marR="6759" marT="6759" marB="0" anchor="ctr"/>
                </a:tc>
                <a:tc>
                  <a:txBody>
                    <a:bodyPr/>
                    <a:lstStyle/>
                    <a:p>
                      <a:pPr algn="ctr" fontAlgn="b"/>
                      <a:r>
                        <a:rPr lang="es-ES" sz="1100" b="1" u="none" strike="noStrike">
                          <a:effectLst/>
                          <a:latin typeface="+mn-lt"/>
                        </a:rPr>
                        <a:t>55,9 %</a:t>
                      </a:r>
                    </a:p>
                  </a:txBody>
                  <a:tcPr marL="6759" marR="6759" marT="6759" marB="0" anchor="ctr"/>
                </a:tc>
                <a:tc>
                  <a:txBody>
                    <a:bodyPr/>
                    <a:lstStyle/>
                    <a:p>
                      <a:pPr algn="ctr" fontAlgn="b"/>
                      <a:r>
                        <a:rPr lang="es-ES" sz="1100" b="1" u="none" strike="noStrike">
                          <a:effectLst/>
                          <a:latin typeface="+mn-lt"/>
                        </a:rPr>
                        <a:t>49,7 %</a:t>
                      </a:r>
                    </a:p>
                  </a:txBody>
                  <a:tcPr marL="6759" marR="6759" marT="6759" marB="0" anchor="ctr"/>
                </a:tc>
                <a:tc>
                  <a:txBody>
                    <a:bodyPr/>
                    <a:lstStyle/>
                    <a:p>
                      <a:pPr algn="ctr" fontAlgn="b"/>
                      <a:r>
                        <a:rPr lang="es-ES" sz="1100" b="1" u="none" strike="noStrike">
                          <a:effectLst/>
                          <a:latin typeface="+mn-lt"/>
                        </a:rPr>
                        <a:t>55,2 %</a:t>
                      </a:r>
                    </a:p>
                  </a:txBody>
                  <a:tcPr marL="6759" marR="6759" marT="6759" marB="0" anchor="ctr"/>
                </a:tc>
                <a:tc>
                  <a:txBody>
                    <a:bodyPr/>
                    <a:lstStyle/>
                    <a:p>
                      <a:pPr algn="ctr" fontAlgn="b"/>
                      <a:r>
                        <a:rPr lang="es-ES" sz="1100" b="1" u="none" strike="noStrike">
                          <a:effectLst/>
                          <a:latin typeface="+mn-lt"/>
                        </a:rPr>
                        <a:t>47,6 %</a:t>
                      </a:r>
                    </a:p>
                  </a:txBody>
                  <a:tcPr marL="6759" marR="6759" marT="6759" marB="0" anchor="ctr"/>
                </a:tc>
                <a:extLst>
                  <a:ext uri="{0D108BD9-81ED-4DB2-BD59-A6C34878D82A}">
                    <a16:rowId xmlns:a16="http://schemas.microsoft.com/office/drawing/2014/main" val="3440247290"/>
                  </a:ext>
                </a:extLst>
              </a:tr>
              <a:tr h="248489">
                <a:tc>
                  <a:txBody>
                    <a:bodyPr/>
                    <a:lstStyle/>
                    <a:p>
                      <a:pPr algn="l" fontAlgn="b"/>
                      <a:r>
                        <a:rPr lang="es-ES" sz="1100" u="none" strike="noStrike">
                          <a:effectLst/>
                          <a:latin typeface="+mn-lt"/>
                        </a:rPr>
                        <a:t>Radiación UV solar (incluida la exposición ocular)</a:t>
                      </a:r>
                    </a:p>
                  </a:txBody>
                  <a:tcPr marL="36000" marR="6759" marT="6759" marB="0" anchor="ctr"/>
                </a:tc>
                <a:tc>
                  <a:txBody>
                    <a:bodyPr/>
                    <a:lstStyle/>
                    <a:p>
                      <a:pPr algn="ctr" fontAlgn="b"/>
                      <a:r>
                        <a:rPr lang="es-ES" sz="1100" u="none" strike="noStrike">
                          <a:effectLst/>
                          <a:latin typeface="+mn-lt"/>
                        </a:rPr>
                        <a:t>20,8 %</a:t>
                      </a:r>
                    </a:p>
                  </a:txBody>
                  <a:tcPr marL="6759" marR="6759" marT="6759" marB="0" anchor="ctr"/>
                </a:tc>
                <a:tc>
                  <a:txBody>
                    <a:bodyPr/>
                    <a:lstStyle/>
                    <a:p>
                      <a:pPr algn="ctr" fontAlgn="b"/>
                      <a:r>
                        <a:rPr lang="es-ES" sz="1100" u="none" strike="noStrike">
                          <a:effectLst/>
                          <a:latin typeface="+mn-lt"/>
                        </a:rPr>
                        <a:t>17,3 %</a:t>
                      </a:r>
                    </a:p>
                  </a:txBody>
                  <a:tcPr marL="6759" marR="6759" marT="6759" marB="0" anchor="ctr"/>
                </a:tc>
                <a:tc>
                  <a:txBody>
                    <a:bodyPr/>
                    <a:lstStyle/>
                    <a:p>
                      <a:pPr algn="ctr" fontAlgn="b"/>
                      <a:r>
                        <a:rPr lang="es-ES" sz="1100" u="none" strike="noStrike" dirty="0">
                          <a:effectLst/>
                          <a:latin typeface="+mn-lt"/>
                        </a:rPr>
                        <a:t>20,2 %</a:t>
                      </a:r>
                    </a:p>
                  </a:txBody>
                  <a:tcPr marL="6759" marR="6759" marT="6759" marB="0" anchor="ctr"/>
                </a:tc>
                <a:tc>
                  <a:txBody>
                    <a:bodyPr/>
                    <a:lstStyle/>
                    <a:p>
                      <a:pPr algn="ctr" fontAlgn="b"/>
                      <a:r>
                        <a:rPr lang="es-ES" sz="1100" u="none" strike="noStrike">
                          <a:effectLst/>
                          <a:latin typeface="+mn-lt"/>
                        </a:rPr>
                        <a:t>28,4 %</a:t>
                      </a:r>
                    </a:p>
                  </a:txBody>
                  <a:tcPr marL="6759" marR="6759" marT="6759" marB="0" anchor="ctr"/>
                </a:tc>
                <a:tc>
                  <a:txBody>
                    <a:bodyPr/>
                    <a:lstStyle/>
                    <a:p>
                      <a:pPr algn="ctr" fontAlgn="b"/>
                      <a:r>
                        <a:rPr lang="es-ES" sz="1100" u="none" strike="noStrike">
                          <a:effectLst/>
                          <a:latin typeface="+mn-lt"/>
                        </a:rPr>
                        <a:t>24,4 %</a:t>
                      </a:r>
                    </a:p>
                  </a:txBody>
                  <a:tcPr marL="6759" marR="6759" marT="6759" marB="0" anchor="ctr"/>
                </a:tc>
                <a:tc>
                  <a:txBody>
                    <a:bodyPr/>
                    <a:lstStyle/>
                    <a:p>
                      <a:pPr algn="ctr" fontAlgn="b"/>
                      <a:r>
                        <a:rPr lang="es-ES" sz="1100" u="none" strike="noStrike">
                          <a:effectLst/>
                          <a:latin typeface="+mn-lt"/>
                        </a:rPr>
                        <a:t>29,2 %</a:t>
                      </a:r>
                    </a:p>
                  </a:txBody>
                  <a:tcPr marL="6759" marR="6759" marT="6759" marB="0" anchor="ctr"/>
                </a:tc>
                <a:tc>
                  <a:txBody>
                    <a:bodyPr/>
                    <a:lstStyle/>
                    <a:p>
                      <a:pPr algn="ctr" fontAlgn="b"/>
                      <a:r>
                        <a:rPr lang="es-ES" sz="1100" u="none" strike="noStrike">
                          <a:effectLst/>
                          <a:latin typeface="+mn-lt"/>
                        </a:rPr>
                        <a:t>21,3 %</a:t>
                      </a:r>
                    </a:p>
                  </a:txBody>
                  <a:tcPr marL="6759" marR="6759" marT="6759" marB="0" anchor="ctr"/>
                </a:tc>
                <a:extLst>
                  <a:ext uri="{0D108BD9-81ED-4DB2-BD59-A6C34878D82A}">
                    <a16:rowId xmlns:a16="http://schemas.microsoft.com/office/drawing/2014/main" val="838333257"/>
                  </a:ext>
                </a:extLst>
              </a:tr>
              <a:tr h="248489">
                <a:tc>
                  <a:txBody>
                    <a:bodyPr/>
                    <a:lstStyle/>
                    <a:p>
                      <a:pPr algn="l" fontAlgn="b"/>
                      <a:r>
                        <a:rPr lang="es-ES" sz="1100" u="none" strike="noStrike">
                          <a:effectLst/>
                          <a:latin typeface="+mn-lt"/>
                        </a:rPr>
                        <a:t>Emisiones de escape de motores diésel</a:t>
                      </a:r>
                    </a:p>
                  </a:txBody>
                  <a:tcPr marL="36000" marR="6759" marT="6759" marB="0" anchor="ctr"/>
                </a:tc>
                <a:tc>
                  <a:txBody>
                    <a:bodyPr/>
                    <a:lstStyle/>
                    <a:p>
                      <a:pPr algn="ctr" fontAlgn="b"/>
                      <a:r>
                        <a:rPr lang="es-ES" sz="1100" u="none" strike="noStrike">
                          <a:effectLst/>
                          <a:latin typeface="+mn-lt"/>
                        </a:rPr>
                        <a:t>19,9 %</a:t>
                      </a:r>
                    </a:p>
                  </a:txBody>
                  <a:tcPr marL="6759" marR="6759" marT="6759" marB="0" anchor="ctr"/>
                </a:tc>
                <a:tc>
                  <a:txBody>
                    <a:bodyPr/>
                    <a:lstStyle/>
                    <a:p>
                      <a:pPr algn="ctr" fontAlgn="b"/>
                      <a:r>
                        <a:rPr lang="es-ES" sz="1100" u="none" strike="noStrike">
                          <a:effectLst/>
                          <a:latin typeface="+mn-lt"/>
                        </a:rPr>
                        <a:t>16,6 %</a:t>
                      </a:r>
                    </a:p>
                  </a:txBody>
                  <a:tcPr marL="6759" marR="6759" marT="6759" marB="0" anchor="ctr"/>
                </a:tc>
                <a:tc>
                  <a:txBody>
                    <a:bodyPr/>
                    <a:lstStyle/>
                    <a:p>
                      <a:pPr algn="ctr" fontAlgn="b"/>
                      <a:r>
                        <a:rPr lang="es-ES" sz="1100" u="none" strike="noStrike" dirty="0">
                          <a:effectLst/>
                          <a:latin typeface="+mn-lt"/>
                        </a:rPr>
                        <a:t>20,3 %</a:t>
                      </a:r>
                    </a:p>
                  </a:txBody>
                  <a:tcPr marL="6759" marR="6759" marT="6759" marB="0" anchor="ctr"/>
                </a:tc>
                <a:tc>
                  <a:txBody>
                    <a:bodyPr/>
                    <a:lstStyle/>
                    <a:p>
                      <a:pPr algn="ctr" fontAlgn="b"/>
                      <a:r>
                        <a:rPr lang="es-ES" sz="1100" u="none" strike="noStrike" dirty="0">
                          <a:effectLst/>
                          <a:latin typeface="+mn-lt"/>
                        </a:rPr>
                        <a:t>34,8 %</a:t>
                      </a:r>
                    </a:p>
                  </a:txBody>
                  <a:tcPr marL="6759" marR="6759" marT="6759" marB="0" anchor="ctr"/>
                </a:tc>
                <a:tc>
                  <a:txBody>
                    <a:bodyPr/>
                    <a:lstStyle/>
                    <a:p>
                      <a:pPr algn="ctr" fontAlgn="b"/>
                      <a:r>
                        <a:rPr lang="es-ES" sz="1100" u="none" strike="noStrike">
                          <a:effectLst/>
                          <a:latin typeface="+mn-lt"/>
                        </a:rPr>
                        <a:t>21,2 %</a:t>
                      </a:r>
                    </a:p>
                  </a:txBody>
                  <a:tcPr marL="6759" marR="6759" marT="6759" marB="0" anchor="ctr"/>
                </a:tc>
                <a:tc>
                  <a:txBody>
                    <a:bodyPr/>
                    <a:lstStyle/>
                    <a:p>
                      <a:pPr algn="ctr" fontAlgn="b"/>
                      <a:r>
                        <a:rPr lang="es-ES" sz="1100" u="none" strike="noStrike">
                          <a:effectLst/>
                          <a:latin typeface="+mn-lt"/>
                        </a:rPr>
                        <a:t>27,8 %</a:t>
                      </a:r>
                    </a:p>
                  </a:txBody>
                  <a:tcPr marL="6759" marR="6759" marT="6759" marB="0" anchor="ctr"/>
                </a:tc>
                <a:tc>
                  <a:txBody>
                    <a:bodyPr/>
                    <a:lstStyle/>
                    <a:p>
                      <a:pPr algn="ctr" fontAlgn="b"/>
                      <a:r>
                        <a:rPr lang="es-ES" sz="1100" u="none" strike="noStrike">
                          <a:effectLst/>
                          <a:latin typeface="+mn-lt"/>
                        </a:rPr>
                        <a:t>22,0 %</a:t>
                      </a:r>
                    </a:p>
                  </a:txBody>
                  <a:tcPr marL="6759" marR="6759" marT="6759" marB="0" anchor="ctr"/>
                </a:tc>
                <a:extLst>
                  <a:ext uri="{0D108BD9-81ED-4DB2-BD59-A6C34878D82A}">
                    <a16:rowId xmlns:a16="http://schemas.microsoft.com/office/drawing/2014/main" val="3052968987"/>
                  </a:ext>
                </a:extLst>
              </a:tr>
              <a:tr h="248489">
                <a:tc>
                  <a:txBody>
                    <a:bodyPr/>
                    <a:lstStyle/>
                    <a:p>
                      <a:pPr algn="l" fontAlgn="b"/>
                      <a:r>
                        <a:rPr lang="es-ES" sz="1100" u="none" strike="noStrike">
                          <a:effectLst/>
                          <a:latin typeface="+mn-lt"/>
                        </a:rPr>
                        <a:t>Benceno</a:t>
                      </a:r>
                    </a:p>
                  </a:txBody>
                  <a:tcPr marL="36000" marR="6759" marT="6759" marB="0" anchor="ctr"/>
                </a:tc>
                <a:tc>
                  <a:txBody>
                    <a:bodyPr/>
                    <a:lstStyle/>
                    <a:p>
                      <a:pPr algn="ctr" fontAlgn="b"/>
                      <a:r>
                        <a:rPr lang="es-ES" sz="1100" u="none" strike="noStrike">
                          <a:effectLst/>
                          <a:latin typeface="+mn-lt"/>
                        </a:rPr>
                        <a:t>12,8 %</a:t>
                      </a:r>
                    </a:p>
                  </a:txBody>
                  <a:tcPr marL="6759" marR="6759" marT="6759" marB="0" anchor="ctr"/>
                </a:tc>
                <a:tc>
                  <a:txBody>
                    <a:bodyPr/>
                    <a:lstStyle/>
                    <a:p>
                      <a:pPr algn="ctr" fontAlgn="b"/>
                      <a:r>
                        <a:rPr lang="es-ES" sz="1100" u="none" strike="noStrike">
                          <a:effectLst/>
                          <a:latin typeface="+mn-lt"/>
                        </a:rPr>
                        <a:t>11,3 %</a:t>
                      </a:r>
                    </a:p>
                  </a:txBody>
                  <a:tcPr marL="6759" marR="6759" marT="6759" marB="0" anchor="ctr"/>
                </a:tc>
                <a:tc>
                  <a:txBody>
                    <a:bodyPr/>
                    <a:lstStyle/>
                    <a:p>
                      <a:pPr algn="ctr" fontAlgn="b"/>
                      <a:r>
                        <a:rPr lang="es-ES" sz="1100" u="none" strike="noStrike">
                          <a:effectLst/>
                          <a:latin typeface="+mn-lt"/>
                        </a:rPr>
                        <a:t>13,4 %</a:t>
                      </a:r>
                    </a:p>
                  </a:txBody>
                  <a:tcPr marL="6759" marR="6759" marT="6759" marB="0" anchor="ctr"/>
                </a:tc>
                <a:tc>
                  <a:txBody>
                    <a:bodyPr/>
                    <a:lstStyle/>
                    <a:p>
                      <a:pPr algn="ctr" fontAlgn="b"/>
                      <a:r>
                        <a:rPr lang="es-ES" sz="1100" u="none" strike="noStrike" dirty="0">
                          <a:effectLst/>
                          <a:latin typeface="+mn-lt"/>
                        </a:rPr>
                        <a:t>18,0 %</a:t>
                      </a:r>
                    </a:p>
                  </a:txBody>
                  <a:tcPr marL="6759" marR="6759" marT="6759" marB="0" anchor="ctr"/>
                </a:tc>
                <a:tc>
                  <a:txBody>
                    <a:bodyPr/>
                    <a:lstStyle/>
                    <a:p>
                      <a:pPr algn="ctr" fontAlgn="b"/>
                      <a:r>
                        <a:rPr lang="es-ES" sz="1100" u="none" strike="noStrike">
                          <a:effectLst/>
                          <a:latin typeface="+mn-lt"/>
                        </a:rPr>
                        <a:t>13,3 %</a:t>
                      </a:r>
                    </a:p>
                  </a:txBody>
                  <a:tcPr marL="6759" marR="6759" marT="6759" marB="0" anchor="ctr"/>
                </a:tc>
                <a:tc>
                  <a:txBody>
                    <a:bodyPr/>
                    <a:lstStyle/>
                    <a:p>
                      <a:pPr algn="ctr" fontAlgn="b"/>
                      <a:r>
                        <a:rPr lang="es-ES" sz="1100" u="none" strike="noStrike">
                          <a:effectLst/>
                          <a:latin typeface="+mn-lt"/>
                        </a:rPr>
                        <a:t>17,9 %</a:t>
                      </a:r>
                    </a:p>
                  </a:txBody>
                  <a:tcPr marL="6759" marR="6759" marT="6759" marB="0" anchor="ctr"/>
                </a:tc>
                <a:tc>
                  <a:txBody>
                    <a:bodyPr/>
                    <a:lstStyle/>
                    <a:p>
                      <a:pPr algn="ctr" fontAlgn="b"/>
                      <a:r>
                        <a:rPr lang="es-ES" sz="1100" u="none" strike="noStrike">
                          <a:effectLst/>
                          <a:latin typeface="+mn-lt"/>
                        </a:rPr>
                        <a:t>11,6 %</a:t>
                      </a:r>
                    </a:p>
                  </a:txBody>
                  <a:tcPr marL="6759" marR="6759" marT="6759" marB="0" anchor="ctr"/>
                </a:tc>
                <a:extLst>
                  <a:ext uri="{0D108BD9-81ED-4DB2-BD59-A6C34878D82A}">
                    <a16:rowId xmlns:a16="http://schemas.microsoft.com/office/drawing/2014/main" val="2176036633"/>
                  </a:ext>
                </a:extLst>
              </a:tr>
              <a:tr h="248489">
                <a:tc>
                  <a:txBody>
                    <a:bodyPr/>
                    <a:lstStyle/>
                    <a:p>
                      <a:pPr algn="l" fontAlgn="b"/>
                      <a:r>
                        <a:rPr lang="es-ES" sz="1100" u="none" strike="noStrike">
                          <a:effectLst/>
                          <a:latin typeface="+mn-lt"/>
                        </a:rPr>
                        <a:t>Sílice cristalina respirable</a:t>
                      </a:r>
                    </a:p>
                  </a:txBody>
                  <a:tcPr marL="36000" marR="6759" marT="6759" marB="0" anchor="ctr"/>
                </a:tc>
                <a:tc>
                  <a:txBody>
                    <a:bodyPr/>
                    <a:lstStyle/>
                    <a:p>
                      <a:pPr algn="ctr" fontAlgn="b"/>
                      <a:r>
                        <a:rPr lang="es-ES" sz="1100" u="none" strike="noStrike">
                          <a:effectLst/>
                          <a:latin typeface="+mn-lt"/>
                        </a:rPr>
                        <a:t>8,4 %</a:t>
                      </a:r>
                    </a:p>
                  </a:txBody>
                  <a:tcPr marL="6759" marR="6759" marT="6759" marB="0" anchor="ctr"/>
                </a:tc>
                <a:tc>
                  <a:txBody>
                    <a:bodyPr/>
                    <a:lstStyle/>
                    <a:p>
                      <a:pPr algn="ctr" fontAlgn="b"/>
                      <a:r>
                        <a:rPr lang="es-ES" sz="1100" u="none" strike="noStrike">
                          <a:effectLst/>
                          <a:latin typeface="+mn-lt"/>
                        </a:rPr>
                        <a:t>7,7 %</a:t>
                      </a:r>
                    </a:p>
                  </a:txBody>
                  <a:tcPr marL="6759" marR="6759" marT="6759" marB="0" anchor="ctr"/>
                </a:tc>
                <a:tc>
                  <a:txBody>
                    <a:bodyPr/>
                    <a:lstStyle/>
                    <a:p>
                      <a:pPr algn="ctr" fontAlgn="b"/>
                      <a:r>
                        <a:rPr lang="es-ES" sz="1100" u="none" strike="noStrike">
                          <a:effectLst/>
                          <a:latin typeface="+mn-lt"/>
                        </a:rPr>
                        <a:t>10,3 %</a:t>
                      </a:r>
                    </a:p>
                  </a:txBody>
                  <a:tcPr marL="6759" marR="6759" marT="6759" marB="0" anchor="ctr"/>
                </a:tc>
                <a:tc>
                  <a:txBody>
                    <a:bodyPr/>
                    <a:lstStyle/>
                    <a:p>
                      <a:pPr algn="ctr" fontAlgn="b"/>
                      <a:r>
                        <a:rPr lang="es-ES" sz="1100" u="none" strike="noStrike">
                          <a:effectLst/>
                          <a:latin typeface="+mn-lt"/>
                        </a:rPr>
                        <a:t>10,8 %</a:t>
                      </a:r>
                    </a:p>
                  </a:txBody>
                  <a:tcPr marL="6759" marR="6759" marT="6759" marB="0" anchor="ctr"/>
                </a:tc>
                <a:tc>
                  <a:txBody>
                    <a:bodyPr/>
                    <a:lstStyle/>
                    <a:p>
                      <a:pPr algn="ctr" fontAlgn="b"/>
                      <a:r>
                        <a:rPr lang="es-ES" sz="1100" u="none" strike="noStrike">
                          <a:effectLst/>
                          <a:latin typeface="+mn-lt"/>
                        </a:rPr>
                        <a:t>7,6 %</a:t>
                      </a:r>
                    </a:p>
                  </a:txBody>
                  <a:tcPr marL="6759" marR="6759" marT="6759" marB="0" anchor="ctr"/>
                </a:tc>
                <a:tc>
                  <a:txBody>
                    <a:bodyPr/>
                    <a:lstStyle/>
                    <a:p>
                      <a:pPr algn="ctr" fontAlgn="b"/>
                      <a:r>
                        <a:rPr lang="es-ES" sz="1100" u="none" strike="noStrike">
                          <a:effectLst/>
                          <a:latin typeface="+mn-lt"/>
                        </a:rPr>
                        <a:t>11,2 %</a:t>
                      </a:r>
                    </a:p>
                  </a:txBody>
                  <a:tcPr marL="6759" marR="6759" marT="6759" marB="0" anchor="ctr"/>
                </a:tc>
                <a:tc>
                  <a:txBody>
                    <a:bodyPr/>
                    <a:lstStyle/>
                    <a:p>
                      <a:pPr algn="ctr" fontAlgn="b"/>
                      <a:r>
                        <a:rPr lang="es-ES" sz="1100" u="none" strike="noStrike">
                          <a:effectLst/>
                          <a:latin typeface="+mn-lt"/>
                        </a:rPr>
                        <a:t>6,8 %</a:t>
                      </a:r>
                    </a:p>
                  </a:txBody>
                  <a:tcPr marL="6759" marR="6759" marT="6759" marB="0" anchor="ctr"/>
                </a:tc>
                <a:extLst>
                  <a:ext uri="{0D108BD9-81ED-4DB2-BD59-A6C34878D82A}">
                    <a16:rowId xmlns:a16="http://schemas.microsoft.com/office/drawing/2014/main" val="2381154499"/>
                  </a:ext>
                </a:extLst>
              </a:tr>
              <a:tr h="248489">
                <a:tc>
                  <a:txBody>
                    <a:bodyPr/>
                    <a:lstStyle/>
                    <a:p>
                      <a:pPr algn="l" fontAlgn="b"/>
                      <a:r>
                        <a:rPr lang="es-ES" sz="1100" u="none" strike="noStrike">
                          <a:effectLst/>
                          <a:latin typeface="+mn-lt"/>
                        </a:rPr>
                        <a:t>Formaldehído</a:t>
                      </a:r>
                    </a:p>
                  </a:txBody>
                  <a:tcPr marL="36000" marR="6759" marT="6759" marB="0" anchor="ctr"/>
                </a:tc>
                <a:tc>
                  <a:txBody>
                    <a:bodyPr/>
                    <a:lstStyle/>
                    <a:p>
                      <a:pPr algn="ctr" fontAlgn="b"/>
                      <a:r>
                        <a:rPr lang="es-ES" sz="1100" u="none" strike="noStrike">
                          <a:effectLst/>
                          <a:latin typeface="+mn-lt"/>
                        </a:rPr>
                        <a:t>6,4 %</a:t>
                      </a:r>
                    </a:p>
                  </a:txBody>
                  <a:tcPr marL="6759" marR="6759" marT="6759" marB="0" anchor="ctr"/>
                </a:tc>
                <a:tc>
                  <a:txBody>
                    <a:bodyPr/>
                    <a:lstStyle/>
                    <a:p>
                      <a:pPr algn="ctr" fontAlgn="b"/>
                      <a:r>
                        <a:rPr lang="es-ES" sz="1100" u="none" strike="noStrike">
                          <a:effectLst/>
                          <a:latin typeface="+mn-lt"/>
                        </a:rPr>
                        <a:t>6,0 %</a:t>
                      </a:r>
                    </a:p>
                  </a:txBody>
                  <a:tcPr marL="6759" marR="6759" marT="6759" marB="0" anchor="ctr"/>
                </a:tc>
                <a:tc>
                  <a:txBody>
                    <a:bodyPr/>
                    <a:lstStyle/>
                    <a:p>
                      <a:pPr algn="ctr" fontAlgn="b"/>
                      <a:r>
                        <a:rPr lang="es-ES" sz="1100" u="none" strike="noStrike">
                          <a:effectLst/>
                          <a:latin typeface="+mn-lt"/>
                        </a:rPr>
                        <a:t>7,2 %</a:t>
                      </a:r>
                    </a:p>
                  </a:txBody>
                  <a:tcPr marL="6759" marR="6759" marT="6759" marB="0" anchor="ctr"/>
                </a:tc>
                <a:tc>
                  <a:txBody>
                    <a:bodyPr/>
                    <a:lstStyle/>
                    <a:p>
                      <a:pPr algn="ctr" fontAlgn="b"/>
                      <a:r>
                        <a:rPr lang="es-ES" sz="1100" u="none" strike="noStrike" dirty="0">
                          <a:effectLst/>
                          <a:latin typeface="+mn-lt"/>
                        </a:rPr>
                        <a:t>4,8 %</a:t>
                      </a:r>
                    </a:p>
                  </a:txBody>
                  <a:tcPr marL="6759" marR="6759" marT="6759" marB="0" anchor="ctr"/>
                </a:tc>
                <a:tc>
                  <a:txBody>
                    <a:bodyPr/>
                    <a:lstStyle/>
                    <a:p>
                      <a:pPr algn="ctr" fontAlgn="b"/>
                      <a:r>
                        <a:rPr lang="es-ES" sz="1100" u="none" strike="noStrike">
                          <a:effectLst/>
                          <a:latin typeface="+mn-lt"/>
                        </a:rPr>
                        <a:t>6,7 %</a:t>
                      </a:r>
                    </a:p>
                  </a:txBody>
                  <a:tcPr marL="6759" marR="6759" marT="6759" marB="0" anchor="ctr"/>
                </a:tc>
                <a:tc>
                  <a:txBody>
                    <a:bodyPr/>
                    <a:lstStyle/>
                    <a:p>
                      <a:pPr algn="ctr" fontAlgn="b"/>
                      <a:r>
                        <a:rPr lang="es-ES" sz="1100" u="none" strike="noStrike">
                          <a:effectLst/>
                          <a:latin typeface="+mn-lt"/>
                        </a:rPr>
                        <a:t>5,1 %</a:t>
                      </a:r>
                    </a:p>
                  </a:txBody>
                  <a:tcPr marL="6759" marR="6759" marT="6759" marB="0" anchor="ctr"/>
                </a:tc>
                <a:tc>
                  <a:txBody>
                    <a:bodyPr/>
                    <a:lstStyle/>
                    <a:p>
                      <a:pPr algn="ctr" fontAlgn="b"/>
                      <a:r>
                        <a:rPr lang="es-ES" sz="1100" u="none" strike="noStrike">
                          <a:effectLst/>
                          <a:latin typeface="+mn-lt"/>
                        </a:rPr>
                        <a:t>6,9 %</a:t>
                      </a:r>
                    </a:p>
                  </a:txBody>
                  <a:tcPr marL="6759" marR="6759" marT="6759" marB="0" anchor="ctr"/>
                </a:tc>
                <a:extLst>
                  <a:ext uri="{0D108BD9-81ED-4DB2-BD59-A6C34878D82A}">
                    <a16:rowId xmlns:a16="http://schemas.microsoft.com/office/drawing/2014/main" val="1386679346"/>
                  </a:ext>
                </a:extLst>
              </a:tr>
              <a:tr h="248489">
                <a:tc>
                  <a:txBody>
                    <a:bodyPr/>
                    <a:lstStyle/>
                    <a:p>
                      <a:pPr algn="l" fontAlgn="b"/>
                      <a:r>
                        <a:rPr lang="es-ES" sz="1100" u="none" strike="noStrike">
                          <a:effectLst/>
                          <a:latin typeface="+mn-lt"/>
                        </a:rPr>
                        <a:t>Cromo hexavalente</a:t>
                      </a:r>
                    </a:p>
                  </a:txBody>
                  <a:tcPr marL="36000" marR="6759" marT="6759" marB="0" anchor="ctr"/>
                </a:tc>
                <a:tc>
                  <a:txBody>
                    <a:bodyPr/>
                    <a:lstStyle/>
                    <a:p>
                      <a:pPr algn="ctr" fontAlgn="b"/>
                      <a:r>
                        <a:rPr lang="es-ES" sz="1100" u="none" strike="noStrike">
                          <a:effectLst/>
                          <a:latin typeface="+mn-lt"/>
                        </a:rPr>
                        <a:t>4,7 %</a:t>
                      </a:r>
                    </a:p>
                  </a:txBody>
                  <a:tcPr marL="6759" marR="6759" marT="6759" marB="0" anchor="ctr"/>
                </a:tc>
                <a:tc>
                  <a:txBody>
                    <a:bodyPr/>
                    <a:lstStyle/>
                    <a:p>
                      <a:pPr algn="ctr" fontAlgn="b"/>
                      <a:r>
                        <a:rPr lang="es-ES" sz="1100" u="none" strike="noStrike">
                          <a:effectLst/>
                          <a:latin typeface="+mn-lt"/>
                        </a:rPr>
                        <a:t>4,8 %</a:t>
                      </a:r>
                    </a:p>
                  </a:txBody>
                  <a:tcPr marL="6759" marR="6759" marT="6759" marB="0" anchor="ctr"/>
                </a:tc>
                <a:tc>
                  <a:txBody>
                    <a:bodyPr/>
                    <a:lstStyle/>
                    <a:p>
                      <a:pPr algn="ctr" fontAlgn="b"/>
                      <a:r>
                        <a:rPr lang="es-ES" sz="1100" u="none" strike="noStrike">
                          <a:effectLst/>
                          <a:latin typeface="+mn-lt"/>
                        </a:rPr>
                        <a:t>4,8 %</a:t>
                      </a:r>
                    </a:p>
                  </a:txBody>
                  <a:tcPr marL="6759" marR="6759" marT="6759" marB="0" anchor="ctr"/>
                </a:tc>
                <a:tc>
                  <a:txBody>
                    <a:bodyPr/>
                    <a:lstStyle/>
                    <a:p>
                      <a:pPr algn="ctr" fontAlgn="b"/>
                      <a:r>
                        <a:rPr lang="es-ES" sz="1100" u="none" strike="noStrike">
                          <a:effectLst/>
                          <a:latin typeface="+mn-lt"/>
                        </a:rPr>
                        <a:t>6,0 %</a:t>
                      </a:r>
                    </a:p>
                  </a:txBody>
                  <a:tcPr marL="6759" marR="6759" marT="6759" marB="0" anchor="ctr"/>
                </a:tc>
                <a:tc>
                  <a:txBody>
                    <a:bodyPr/>
                    <a:lstStyle/>
                    <a:p>
                      <a:pPr algn="ctr" fontAlgn="b"/>
                      <a:r>
                        <a:rPr lang="es-ES" sz="1100" u="none" strike="noStrike">
                          <a:effectLst/>
                          <a:latin typeface="+mn-lt"/>
                        </a:rPr>
                        <a:t>4,3 %</a:t>
                      </a:r>
                    </a:p>
                  </a:txBody>
                  <a:tcPr marL="6759" marR="6759" marT="6759" marB="0" anchor="ctr"/>
                </a:tc>
                <a:tc>
                  <a:txBody>
                    <a:bodyPr/>
                    <a:lstStyle/>
                    <a:p>
                      <a:pPr algn="ctr" fontAlgn="b"/>
                      <a:r>
                        <a:rPr lang="es-ES" sz="1100" u="none" strike="noStrike">
                          <a:effectLst/>
                          <a:latin typeface="+mn-lt"/>
                        </a:rPr>
                        <a:t>5,5 %</a:t>
                      </a:r>
                    </a:p>
                  </a:txBody>
                  <a:tcPr marL="6759" marR="6759" marT="6759" marB="0" anchor="ctr"/>
                </a:tc>
                <a:tc>
                  <a:txBody>
                    <a:bodyPr/>
                    <a:lstStyle/>
                    <a:p>
                      <a:pPr algn="ctr" fontAlgn="b"/>
                      <a:r>
                        <a:rPr lang="es-ES" sz="1100" u="none" strike="noStrike">
                          <a:effectLst/>
                          <a:latin typeface="+mn-lt"/>
                        </a:rPr>
                        <a:t>4,7 %</a:t>
                      </a:r>
                    </a:p>
                  </a:txBody>
                  <a:tcPr marL="6759" marR="6759" marT="6759" marB="0" anchor="ctr"/>
                </a:tc>
                <a:extLst>
                  <a:ext uri="{0D108BD9-81ED-4DB2-BD59-A6C34878D82A}">
                    <a16:rowId xmlns:a16="http://schemas.microsoft.com/office/drawing/2014/main" val="1823351274"/>
                  </a:ext>
                </a:extLst>
              </a:tr>
              <a:tr h="248489">
                <a:tc>
                  <a:txBody>
                    <a:bodyPr/>
                    <a:lstStyle/>
                    <a:p>
                      <a:pPr algn="l" fontAlgn="b"/>
                      <a:r>
                        <a:rPr lang="es-ES" sz="1100" u="none" strike="noStrike">
                          <a:effectLst/>
                          <a:latin typeface="+mn-lt"/>
                        </a:rPr>
                        <a:t>Plomo y compuestos inorgánicos</a:t>
                      </a:r>
                    </a:p>
                  </a:txBody>
                  <a:tcPr marL="36000" marR="6759" marT="6759" marB="0" anchor="ctr"/>
                </a:tc>
                <a:tc>
                  <a:txBody>
                    <a:bodyPr/>
                    <a:lstStyle/>
                    <a:p>
                      <a:pPr algn="ctr" fontAlgn="b"/>
                      <a:r>
                        <a:rPr lang="es-ES" sz="1100" u="none" strike="noStrike">
                          <a:effectLst/>
                          <a:latin typeface="+mn-lt"/>
                        </a:rPr>
                        <a:t>3,8 %</a:t>
                      </a:r>
                    </a:p>
                  </a:txBody>
                  <a:tcPr marL="6759" marR="6759" marT="6759" marB="0" anchor="ctr"/>
                </a:tc>
                <a:tc>
                  <a:txBody>
                    <a:bodyPr/>
                    <a:lstStyle/>
                    <a:p>
                      <a:pPr algn="ctr" fontAlgn="b"/>
                      <a:r>
                        <a:rPr lang="es-ES" sz="1100" u="none" strike="noStrike">
                          <a:effectLst/>
                          <a:latin typeface="+mn-lt"/>
                        </a:rPr>
                        <a:t>3,3 %</a:t>
                      </a:r>
                    </a:p>
                  </a:txBody>
                  <a:tcPr marL="6759" marR="6759" marT="6759" marB="0" anchor="ctr"/>
                </a:tc>
                <a:tc>
                  <a:txBody>
                    <a:bodyPr/>
                    <a:lstStyle/>
                    <a:p>
                      <a:pPr algn="ctr" fontAlgn="b"/>
                      <a:r>
                        <a:rPr lang="es-ES" sz="1100" u="none" strike="noStrike">
                          <a:effectLst/>
                          <a:latin typeface="+mn-lt"/>
                        </a:rPr>
                        <a:t>4,2 %</a:t>
                      </a:r>
                    </a:p>
                  </a:txBody>
                  <a:tcPr marL="6759" marR="6759" marT="6759" marB="0" anchor="ctr"/>
                </a:tc>
                <a:tc>
                  <a:txBody>
                    <a:bodyPr/>
                    <a:lstStyle/>
                    <a:p>
                      <a:pPr algn="ctr" fontAlgn="b"/>
                      <a:r>
                        <a:rPr lang="es-ES" sz="1100" u="none" strike="noStrike">
                          <a:effectLst/>
                          <a:latin typeface="+mn-lt"/>
                        </a:rPr>
                        <a:t>3,5 %</a:t>
                      </a:r>
                    </a:p>
                  </a:txBody>
                  <a:tcPr marL="6759" marR="6759" marT="6759" marB="0" anchor="ctr"/>
                </a:tc>
                <a:tc>
                  <a:txBody>
                    <a:bodyPr/>
                    <a:lstStyle/>
                    <a:p>
                      <a:pPr algn="ctr" fontAlgn="b"/>
                      <a:r>
                        <a:rPr lang="es-ES" sz="1100" u="none" strike="noStrike" dirty="0">
                          <a:effectLst/>
                          <a:latin typeface="+mn-lt"/>
                        </a:rPr>
                        <a:t>4,1 %</a:t>
                      </a:r>
                    </a:p>
                  </a:txBody>
                  <a:tcPr marL="6759" marR="6759" marT="6759" marB="0" anchor="ctr"/>
                </a:tc>
                <a:tc>
                  <a:txBody>
                    <a:bodyPr/>
                    <a:lstStyle/>
                    <a:p>
                      <a:pPr algn="ctr" fontAlgn="b"/>
                      <a:r>
                        <a:rPr lang="es-ES" sz="1100" u="none" strike="noStrike">
                          <a:effectLst/>
                          <a:latin typeface="+mn-lt"/>
                        </a:rPr>
                        <a:t>4,3 %</a:t>
                      </a:r>
                    </a:p>
                  </a:txBody>
                  <a:tcPr marL="6759" marR="6759" marT="6759" marB="0" anchor="ctr"/>
                </a:tc>
                <a:tc>
                  <a:txBody>
                    <a:bodyPr/>
                    <a:lstStyle/>
                    <a:p>
                      <a:pPr algn="ctr" fontAlgn="b"/>
                      <a:r>
                        <a:rPr lang="es-ES" sz="1100" u="none" strike="noStrike">
                          <a:effectLst/>
                          <a:latin typeface="+mn-lt"/>
                        </a:rPr>
                        <a:t>4,1 %</a:t>
                      </a:r>
                    </a:p>
                  </a:txBody>
                  <a:tcPr marL="6759" marR="6759" marT="6759" marB="0" anchor="ctr"/>
                </a:tc>
                <a:extLst>
                  <a:ext uri="{0D108BD9-81ED-4DB2-BD59-A6C34878D82A}">
                    <a16:rowId xmlns:a16="http://schemas.microsoft.com/office/drawing/2014/main" val="4109198339"/>
                  </a:ext>
                </a:extLst>
              </a:tr>
              <a:tr h="248489">
                <a:tc>
                  <a:txBody>
                    <a:bodyPr/>
                    <a:lstStyle/>
                    <a:p>
                      <a:pPr algn="l" fontAlgn="b"/>
                      <a:r>
                        <a:rPr lang="es-ES" sz="1100" u="none" strike="noStrike">
                          <a:effectLst/>
                          <a:latin typeface="+mn-lt"/>
                        </a:rPr>
                        <a:t>Polvo de madera</a:t>
                      </a:r>
                    </a:p>
                  </a:txBody>
                  <a:tcPr marL="36000" marR="6759" marT="6759" marB="0" anchor="ctr"/>
                </a:tc>
                <a:tc>
                  <a:txBody>
                    <a:bodyPr/>
                    <a:lstStyle/>
                    <a:p>
                      <a:pPr algn="ctr" fontAlgn="b"/>
                      <a:r>
                        <a:rPr lang="es-ES" sz="1100" u="none" strike="noStrike">
                          <a:effectLst/>
                          <a:latin typeface="+mn-lt"/>
                        </a:rPr>
                        <a:t>3,2 %</a:t>
                      </a:r>
                    </a:p>
                  </a:txBody>
                  <a:tcPr marL="6759" marR="6759" marT="6759" marB="0" anchor="ctr"/>
                </a:tc>
                <a:tc>
                  <a:txBody>
                    <a:bodyPr/>
                    <a:lstStyle/>
                    <a:p>
                      <a:pPr algn="ctr" fontAlgn="b"/>
                      <a:r>
                        <a:rPr lang="es-ES" sz="1100" u="none" strike="noStrike">
                          <a:effectLst/>
                          <a:latin typeface="+mn-lt"/>
                        </a:rPr>
                        <a:t>2,5 %</a:t>
                      </a:r>
                    </a:p>
                  </a:txBody>
                  <a:tcPr marL="6759" marR="6759" marT="6759" marB="0" anchor="ctr"/>
                </a:tc>
                <a:tc>
                  <a:txBody>
                    <a:bodyPr/>
                    <a:lstStyle/>
                    <a:p>
                      <a:pPr algn="ctr" fontAlgn="b"/>
                      <a:r>
                        <a:rPr lang="es-ES" sz="1100" u="none" strike="noStrike">
                          <a:effectLst/>
                          <a:latin typeface="+mn-lt"/>
                        </a:rPr>
                        <a:t>3,7 %</a:t>
                      </a:r>
                    </a:p>
                  </a:txBody>
                  <a:tcPr marL="6759" marR="6759" marT="6759" marB="0" anchor="ctr"/>
                </a:tc>
                <a:tc>
                  <a:txBody>
                    <a:bodyPr/>
                    <a:lstStyle/>
                    <a:p>
                      <a:pPr algn="ctr" fontAlgn="b"/>
                      <a:r>
                        <a:rPr lang="es-ES" sz="1100" u="none" strike="noStrike">
                          <a:effectLst/>
                          <a:latin typeface="+mn-lt"/>
                        </a:rPr>
                        <a:t>7,3 %</a:t>
                      </a:r>
                    </a:p>
                  </a:txBody>
                  <a:tcPr marL="6759" marR="6759" marT="6759" marB="0" anchor="ctr"/>
                </a:tc>
                <a:tc>
                  <a:txBody>
                    <a:bodyPr/>
                    <a:lstStyle/>
                    <a:p>
                      <a:pPr algn="ctr" fontAlgn="b"/>
                      <a:r>
                        <a:rPr lang="es-ES" sz="1100" u="none" strike="noStrike">
                          <a:effectLst/>
                          <a:latin typeface="+mn-lt"/>
                        </a:rPr>
                        <a:t>3,0 %</a:t>
                      </a:r>
                    </a:p>
                  </a:txBody>
                  <a:tcPr marL="6759" marR="6759" marT="6759" marB="0" anchor="ctr"/>
                </a:tc>
                <a:tc>
                  <a:txBody>
                    <a:bodyPr/>
                    <a:lstStyle/>
                    <a:p>
                      <a:pPr algn="ctr" fontAlgn="b"/>
                      <a:r>
                        <a:rPr lang="es-ES" sz="1100" u="none" strike="noStrike" dirty="0">
                          <a:effectLst/>
                          <a:latin typeface="+mn-lt"/>
                        </a:rPr>
                        <a:t>6,3 %</a:t>
                      </a:r>
                    </a:p>
                  </a:txBody>
                  <a:tcPr marL="6759" marR="6759" marT="6759" marB="0" anchor="ctr"/>
                </a:tc>
                <a:tc>
                  <a:txBody>
                    <a:bodyPr/>
                    <a:lstStyle/>
                    <a:p>
                      <a:pPr algn="ctr" fontAlgn="b"/>
                      <a:r>
                        <a:rPr lang="es-ES" sz="1100" u="none" strike="noStrike">
                          <a:effectLst/>
                          <a:latin typeface="+mn-lt"/>
                        </a:rPr>
                        <a:t>2,5 %</a:t>
                      </a:r>
                    </a:p>
                  </a:txBody>
                  <a:tcPr marL="6759" marR="6759" marT="6759" marB="0" anchor="ctr"/>
                </a:tc>
                <a:extLst>
                  <a:ext uri="{0D108BD9-81ED-4DB2-BD59-A6C34878D82A}">
                    <a16:rowId xmlns:a16="http://schemas.microsoft.com/office/drawing/2014/main" val="2908113317"/>
                  </a:ext>
                </a:extLst>
              </a:tr>
              <a:tr h="248489">
                <a:tc>
                  <a:txBody>
                    <a:bodyPr/>
                    <a:lstStyle/>
                    <a:p>
                      <a:pPr algn="l" fontAlgn="b"/>
                      <a:r>
                        <a:rPr lang="es-ES" sz="1100" u="none" strike="noStrike">
                          <a:effectLst/>
                          <a:latin typeface="+mn-lt"/>
                        </a:rPr>
                        <a:t>Radiación UV artificial (incluida la exposición ocular)</a:t>
                      </a:r>
                    </a:p>
                  </a:txBody>
                  <a:tcPr marL="36000" marR="6759" marT="6759" marB="0" anchor="ctr"/>
                </a:tc>
                <a:tc>
                  <a:txBody>
                    <a:bodyPr/>
                    <a:lstStyle/>
                    <a:p>
                      <a:pPr algn="ctr" fontAlgn="b"/>
                      <a:r>
                        <a:rPr lang="es-ES" sz="1100" u="none" strike="noStrike">
                          <a:effectLst/>
                          <a:latin typeface="+mn-lt"/>
                        </a:rPr>
                        <a:t>2,9 %</a:t>
                      </a:r>
                    </a:p>
                  </a:txBody>
                  <a:tcPr marL="6759" marR="6759" marT="6759" marB="0" anchor="ctr"/>
                </a:tc>
                <a:tc>
                  <a:txBody>
                    <a:bodyPr/>
                    <a:lstStyle/>
                    <a:p>
                      <a:pPr algn="ctr" fontAlgn="b"/>
                      <a:r>
                        <a:rPr lang="es-ES" sz="1100" u="none" strike="noStrike">
                          <a:effectLst/>
                          <a:latin typeface="+mn-lt"/>
                        </a:rPr>
                        <a:t>3,6 %</a:t>
                      </a:r>
                    </a:p>
                  </a:txBody>
                  <a:tcPr marL="6759" marR="6759" marT="6759" marB="0" anchor="ctr"/>
                </a:tc>
                <a:tc>
                  <a:txBody>
                    <a:bodyPr/>
                    <a:lstStyle/>
                    <a:p>
                      <a:pPr algn="ctr" fontAlgn="b"/>
                      <a:r>
                        <a:rPr lang="es-ES" sz="1100" u="none" strike="noStrike">
                          <a:effectLst/>
                          <a:latin typeface="+mn-lt"/>
                        </a:rPr>
                        <a:t>2,0 %</a:t>
                      </a:r>
                    </a:p>
                  </a:txBody>
                  <a:tcPr marL="6759" marR="6759" marT="6759" marB="0" anchor="ctr"/>
                </a:tc>
                <a:tc>
                  <a:txBody>
                    <a:bodyPr/>
                    <a:lstStyle/>
                    <a:p>
                      <a:pPr algn="ctr" fontAlgn="b"/>
                      <a:r>
                        <a:rPr lang="es-ES" sz="1100" u="none" strike="noStrike">
                          <a:effectLst/>
                          <a:latin typeface="+mn-lt"/>
                        </a:rPr>
                        <a:t>4,8 %</a:t>
                      </a:r>
                    </a:p>
                  </a:txBody>
                  <a:tcPr marL="6759" marR="6759" marT="6759" marB="0" anchor="ctr"/>
                </a:tc>
                <a:tc>
                  <a:txBody>
                    <a:bodyPr/>
                    <a:lstStyle/>
                    <a:p>
                      <a:pPr algn="ctr" fontAlgn="b"/>
                      <a:r>
                        <a:rPr lang="es-ES" sz="1100" u="none" strike="noStrike">
                          <a:effectLst/>
                          <a:latin typeface="+mn-lt"/>
                        </a:rPr>
                        <a:t>2,4 %</a:t>
                      </a:r>
                    </a:p>
                  </a:txBody>
                  <a:tcPr marL="6759" marR="6759" marT="6759" marB="0" anchor="ctr"/>
                </a:tc>
                <a:tc>
                  <a:txBody>
                    <a:bodyPr/>
                    <a:lstStyle/>
                    <a:p>
                      <a:pPr algn="ctr" fontAlgn="b"/>
                      <a:r>
                        <a:rPr lang="es-ES" sz="1100" u="none" strike="noStrike" dirty="0">
                          <a:effectLst/>
                          <a:latin typeface="+mn-lt"/>
                        </a:rPr>
                        <a:t>3,3 %</a:t>
                      </a:r>
                    </a:p>
                  </a:txBody>
                  <a:tcPr marL="6759" marR="6759" marT="6759" marB="0" anchor="ctr"/>
                </a:tc>
                <a:tc>
                  <a:txBody>
                    <a:bodyPr/>
                    <a:lstStyle/>
                    <a:p>
                      <a:pPr algn="ctr" fontAlgn="b"/>
                      <a:r>
                        <a:rPr lang="es-ES" sz="1100" u="none" strike="noStrike" dirty="0">
                          <a:effectLst/>
                          <a:latin typeface="+mn-lt"/>
                        </a:rPr>
                        <a:t>1,7 %</a:t>
                      </a:r>
                    </a:p>
                  </a:txBody>
                  <a:tcPr marL="6759" marR="6759" marT="6759" marB="0" anchor="ctr"/>
                </a:tc>
                <a:extLst>
                  <a:ext uri="{0D108BD9-81ED-4DB2-BD59-A6C34878D82A}">
                    <a16:rowId xmlns:a16="http://schemas.microsoft.com/office/drawing/2014/main" val="979888244"/>
                  </a:ext>
                </a:extLst>
              </a:tr>
              <a:tr h="248489">
                <a:tc>
                  <a:txBody>
                    <a:bodyPr/>
                    <a:lstStyle/>
                    <a:p>
                      <a:pPr algn="l" fontAlgn="b"/>
                      <a:r>
                        <a:rPr lang="es-ES" sz="1100" u="none" strike="noStrike">
                          <a:effectLst/>
                          <a:latin typeface="+mn-lt"/>
                        </a:rPr>
                        <a:t>Radiación ionizante</a:t>
                      </a:r>
                    </a:p>
                  </a:txBody>
                  <a:tcPr marL="36000" marR="6759" marT="6759" marB="0" anchor="ctr"/>
                </a:tc>
                <a:tc>
                  <a:txBody>
                    <a:bodyPr/>
                    <a:lstStyle/>
                    <a:p>
                      <a:pPr algn="ctr" fontAlgn="b"/>
                      <a:r>
                        <a:rPr lang="es-ES" sz="1100" u="none" strike="noStrike">
                          <a:effectLst/>
                          <a:latin typeface="+mn-lt"/>
                        </a:rPr>
                        <a:t>2,5 %</a:t>
                      </a:r>
                    </a:p>
                  </a:txBody>
                  <a:tcPr marL="6759" marR="6759" marT="6759" marB="0" anchor="ctr"/>
                </a:tc>
                <a:tc>
                  <a:txBody>
                    <a:bodyPr/>
                    <a:lstStyle/>
                    <a:p>
                      <a:pPr algn="ctr" fontAlgn="b"/>
                      <a:r>
                        <a:rPr lang="es-ES" sz="1100" u="none" strike="noStrike">
                          <a:effectLst/>
                          <a:latin typeface="+mn-lt"/>
                        </a:rPr>
                        <a:t>3,1 %</a:t>
                      </a:r>
                    </a:p>
                  </a:txBody>
                  <a:tcPr marL="6759" marR="6759" marT="6759" marB="0" anchor="ctr"/>
                </a:tc>
                <a:tc>
                  <a:txBody>
                    <a:bodyPr/>
                    <a:lstStyle/>
                    <a:p>
                      <a:pPr algn="ctr" fontAlgn="b"/>
                      <a:r>
                        <a:rPr lang="es-ES" sz="1100" u="none" strike="noStrike">
                          <a:effectLst/>
                          <a:latin typeface="+mn-lt"/>
                        </a:rPr>
                        <a:t>1,6 %</a:t>
                      </a:r>
                    </a:p>
                  </a:txBody>
                  <a:tcPr marL="6759" marR="6759" marT="6759" marB="0" anchor="ctr"/>
                </a:tc>
                <a:tc>
                  <a:txBody>
                    <a:bodyPr/>
                    <a:lstStyle/>
                    <a:p>
                      <a:pPr algn="ctr" fontAlgn="b"/>
                      <a:r>
                        <a:rPr lang="es-ES" sz="1100" u="none" strike="noStrike">
                          <a:effectLst/>
                          <a:latin typeface="+mn-lt"/>
                        </a:rPr>
                        <a:t>2,5 %</a:t>
                      </a:r>
                    </a:p>
                  </a:txBody>
                  <a:tcPr marL="6759" marR="6759" marT="6759" marB="0" anchor="ctr"/>
                </a:tc>
                <a:tc>
                  <a:txBody>
                    <a:bodyPr/>
                    <a:lstStyle/>
                    <a:p>
                      <a:pPr algn="ctr" fontAlgn="b"/>
                      <a:r>
                        <a:rPr lang="es-ES" sz="1100" u="none" strike="noStrike">
                          <a:effectLst/>
                          <a:latin typeface="+mn-lt"/>
                        </a:rPr>
                        <a:t>2,4 %</a:t>
                      </a:r>
                    </a:p>
                  </a:txBody>
                  <a:tcPr marL="6759" marR="6759" marT="6759" marB="0" anchor="ctr"/>
                </a:tc>
                <a:tc>
                  <a:txBody>
                    <a:bodyPr/>
                    <a:lstStyle/>
                    <a:p>
                      <a:pPr algn="ctr" fontAlgn="b"/>
                      <a:r>
                        <a:rPr lang="es-ES" sz="1100" u="none" strike="noStrike" dirty="0">
                          <a:effectLst/>
                          <a:latin typeface="+mn-lt"/>
                        </a:rPr>
                        <a:t>1,5 %</a:t>
                      </a:r>
                    </a:p>
                  </a:txBody>
                  <a:tcPr marL="6759" marR="6759" marT="6759" marB="0" anchor="ctr"/>
                </a:tc>
                <a:tc>
                  <a:txBody>
                    <a:bodyPr/>
                    <a:lstStyle/>
                    <a:p>
                      <a:pPr algn="ctr" fontAlgn="b"/>
                      <a:r>
                        <a:rPr lang="es-ES" sz="1100" u="none" strike="noStrike" dirty="0">
                          <a:effectLst/>
                          <a:latin typeface="+mn-lt"/>
                        </a:rPr>
                        <a:t>1,8 %</a:t>
                      </a:r>
                    </a:p>
                  </a:txBody>
                  <a:tcPr marL="6759" marR="6759" marT="6759" marB="0" anchor="ctr"/>
                </a:tc>
                <a:extLst>
                  <a:ext uri="{0D108BD9-81ED-4DB2-BD59-A6C34878D82A}">
                    <a16:rowId xmlns:a16="http://schemas.microsoft.com/office/drawing/2014/main" val="859324408"/>
                  </a:ext>
                </a:extLst>
              </a:tr>
            </a:tbl>
          </a:graphicData>
        </a:graphic>
      </p:graphicFrame>
      <p:sp>
        <p:nvSpPr>
          <p:cNvPr id="3" name="TextBox 2">
            <a:extLst>
              <a:ext uri="{FF2B5EF4-FFF2-40B4-BE49-F238E27FC236}">
                <a16:creationId xmlns:a16="http://schemas.microsoft.com/office/drawing/2014/main" id="{CF7927C9-E53E-FC89-C01A-0747E533E713}"/>
              </a:ext>
              <a:ext uri="{C183D7F6-B498-43B3-948B-1728B52AA6E4}">
                <adec:decorative xmlns:adec="http://schemas.microsoft.com/office/drawing/2017/decorative" val="0"/>
              </a:ext>
            </a:extLst>
          </p:cNvPr>
          <p:cNvSpPr txBox="1"/>
          <p:nvPr/>
        </p:nvSpPr>
        <p:spPr>
          <a:xfrm>
            <a:off x="1436915" y="4486925"/>
            <a:ext cx="5187014" cy="24622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ES" sz="1000" i="1" dirty="0">
                <a:effectLst/>
                <a:latin typeface="Arial" panose="020B0604020202020204" pitchFamily="34" charset="0"/>
                <a:ea typeface="Arial"/>
                <a:cs typeface="Times New Roman" panose="02020603050405020304" pitchFamily="18" charset="0"/>
              </a:rPr>
              <a:t>UV: ultravioleta </a:t>
            </a:r>
          </a:p>
        </p:txBody>
      </p:sp>
      <p:sp>
        <p:nvSpPr>
          <p:cNvPr id="2" name="TextBox 1">
            <a:extLst>
              <a:ext uri="{FF2B5EF4-FFF2-40B4-BE49-F238E27FC236}">
                <a16:creationId xmlns:a16="http://schemas.microsoft.com/office/drawing/2014/main" id="{7CEFC163-E769-B3FC-816F-DEF10928CEAB}"/>
              </a:ext>
              <a:ext uri="{C183D7F6-B498-43B3-948B-1728B52AA6E4}">
                <adec:decorative xmlns:adec="http://schemas.microsoft.com/office/drawing/2017/decorative" val="0"/>
              </a:ext>
            </a:extLst>
          </p:cNvPr>
          <p:cNvSpPr txBox="1"/>
          <p:nvPr/>
        </p:nvSpPr>
        <p:spPr>
          <a:xfrm>
            <a:off x="1436915" y="4702596"/>
            <a:ext cx="5658279" cy="400110"/>
          </a:xfrm>
          <a:prstGeom prst="rect">
            <a:avLst/>
          </a:prstGeom>
          <a:noFill/>
        </p:spPr>
        <p:txBody>
          <a:bodyPr wrap="square" lIns="91440" tIns="45720" rIns="91440" bIns="45720" rtlCol="0" anchor="t">
            <a:spAutoFit/>
          </a:bodyPr>
          <a:lstStyle/>
          <a:p>
            <a:pPr>
              <a:defRPr/>
            </a:pPr>
            <a:r>
              <a:rPr lang="es-ES" sz="1000" dirty="0">
                <a:effectLst/>
                <a:latin typeface="Arial"/>
                <a:ea typeface="Arial"/>
                <a:cs typeface="Times New Roman"/>
              </a:rPr>
              <a:t>Fuente: WES 2023, EU-OSHA; población de referencia: </a:t>
            </a:r>
            <a:r>
              <a:rPr lang="es-ES" sz="1000" dirty="0">
                <a:latin typeface="Arial"/>
                <a:ea typeface="Arial"/>
                <a:cs typeface="Arial"/>
              </a:rPr>
              <a:t>todas las personas trabajadoras </a:t>
            </a:r>
            <a:r>
              <a:rPr lang="es-ES" sz="1000" dirty="0">
                <a:effectLst/>
                <a:latin typeface="Arial"/>
                <a:ea typeface="Arial"/>
                <a:cs typeface="Times New Roman"/>
              </a:rPr>
              <a:t>de Alemania, España, Finlandia, Francia, Hungría e Irlanda.</a:t>
            </a:r>
          </a:p>
        </p:txBody>
      </p:sp>
    </p:spTree>
    <p:extLst>
      <p:ext uri="{BB962C8B-B14F-4D97-AF65-F5344CB8AC3E}">
        <p14:creationId xmlns:p14="http://schemas.microsoft.com/office/powerpoint/2010/main" val="251917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AA8B-B71B-06FC-91B2-889C0B8BC3F7}"/>
              </a:ext>
            </a:extLst>
          </p:cNvPr>
          <p:cNvSpPr>
            <a:spLocks noGrp="1"/>
          </p:cNvSpPr>
          <p:nvPr>
            <p:ph type="title"/>
          </p:nvPr>
        </p:nvSpPr>
        <p:spPr>
          <a:xfrm>
            <a:off x="450001" y="87768"/>
            <a:ext cx="8101044" cy="461665"/>
          </a:xfrm>
        </p:spPr>
        <p:txBody>
          <a:bodyPr>
            <a:normAutofit fontScale="90000"/>
          </a:bodyPr>
          <a:lstStyle/>
          <a:p>
            <a:r>
              <a:rPr lang="es-ES" sz="2400"/>
              <a:t>Proporción de personas expuestas por sector de actividad</a:t>
            </a:r>
          </a:p>
        </p:txBody>
      </p:sp>
      <p:sp>
        <p:nvSpPr>
          <p:cNvPr id="3" name="Content Placeholder 2">
            <a:extLst>
              <a:ext uri="{FF2B5EF4-FFF2-40B4-BE49-F238E27FC236}">
                <a16:creationId xmlns:a16="http://schemas.microsoft.com/office/drawing/2014/main" id="{48072A3A-479A-D9F9-1FCE-0A70691D5F69}"/>
              </a:ext>
            </a:extLst>
          </p:cNvPr>
          <p:cNvSpPr>
            <a:spLocks noGrp="1"/>
          </p:cNvSpPr>
          <p:nvPr>
            <p:ph sz="half" idx="1"/>
          </p:nvPr>
        </p:nvSpPr>
        <p:spPr>
          <a:xfrm>
            <a:off x="251520" y="689286"/>
            <a:ext cx="8226456" cy="646331"/>
          </a:xfrm>
        </p:spPr>
        <p:txBody>
          <a:bodyPr>
            <a:normAutofit/>
          </a:bodyPr>
          <a:lstStyle/>
          <a:p>
            <a:pPr marL="0" indent="0" algn="ctr">
              <a:buNone/>
            </a:pPr>
            <a:r>
              <a:rPr lang="es-ES" sz="1800" b="0">
                <a:effectLst/>
                <a:ea typeface=""/>
                <a:cs typeface="Times New Roman"/>
              </a:rPr>
              <a:t>Los diez sectores de actividad con la mayor proporción </a:t>
            </a:r>
            <a:r>
              <a:rPr lang="es-ES" sz="1800" b="0">
                <a:cs typeface="Times New Roman"/>
              </a:rPr>
              <a:t>de personas expuestas </a:t>
            </a:r>
            <a:r>
              <a:rPr lang="es-ES" sz="1800" b="0">
                <a:effectLst/>
                <a:ea typeface=""/>
                <a:cs typeface="Times New Roman"/>
              </a:rPr>
              <a:t>al menos a un factor de riesgo de cáncer, a cualquier nivel (de un total de 24):</a:t>
            </a:r>
          </a:p>
        </p:txBody>
      </p:sp>
      <p:graphicFrame>
        <p:nvGraphicFramePr>
          <p:cNvPr id="4" name="Table 3" descr="Cuadro que muestra la exposición al menos a un factor de riesgo de cáncer (de un total de 24) de los trabajadores de diez sectores de actividad en la última semana de trabajo.">
            <a:extLst>
              <a:ext uri="{FF2B5EF4-FFF2-40B4-BE49-F238E27FC236}">
                <a16:creationId xmlns:a16="http://schemas.microsoft.com/office/drawing/2014/main" id="{FB8F9807-E0FE-20F5-3A1F-CC6225F5690C}"/>
              </a:ext>
            </a:extLst>
          </p:cNvPr>
          <p:cNvGraphicFramePr>
            <a:graphicFrameLocks noGrp="1"/>
          </p:cNvGraphicFramePr>
          <p:nvPr>
            <p:extLst>
              <p:ext uri="{D42A27DB-BD31-4B8C-83A1-F6EECF244321}">
                <p14:modId xmlns:p14="http://schemas.microsoft.com/office/powerpoint/2010/main" val="3751625115"/>
              </p:ext>
            </p:extLst>
          </p:nvPr>
        </p:nvGraphicFramePr>
        <p:xfrm>
          <a:off x="251521" y="1361565"/>
          <a:ext cx="8122154" cy="3004811"/>
        </p:xfrm>
        <a:graphic>
          <a:graphicData uri="http://schemas.openxmlformats.org/drawingml/2006/table">
            <a:tbl>
              <a:tblPr firstRow="1" bandRow="1">
                <a:tableStyleId>{F5AB1C69-6EDB-4FF4-983F-18BD219EF322}</a:tableStyleId>
              </a:tblPr>
              <a:tblGrid>
                <a:gridCol w="1155196">
                  <a:extLst>
                    <a:ext uri="{9D8B030D-6E8A-4147-A177-3AD203B41FA5}">
                      <a16:colId xmlns:a16="http://schemas.microsoft.com/office/drawing/2014/main" val="2715120342"/>
                    </a:ext>
                  </a:extLst>
                </a:gridCol>
                <a:gridCol w="5506183">
                  <a:extLst>
                    <a:ext uri="{9D8B030D-6E8A-4147-A177-3AD203B41FA5}">
                      <a16:colId xmlns:a16="http://schemas.microsoft.com/office/drawing/2014/main" val="3151536277"/>
                    </a:ext>
                  </a:extLst>
                </a:gridCol>
                <a:gridCol w="1460775">
                  <a:extLst>
                    <a:ext uri="{9D8B030D-6E8A-4147-A177-3AD203B41FA5}">
                      <a16:colId xmlns:a16="http://schemas.microsoft.com/office/drawing/2014/main" val="4023542012"/>
                    </a:ext>
                  </a:extLst>
                </a:gridCol>
              </a:tblGrid>
              <a:tr h="771821">
                <a:tc>
                  <a:txBody>
                    <a:bodyPr/>
                    <a:lstStyle/>
                    <a:p>
                      <a:pPr algn="l" fontAlgn="b"/>
                      <a:r>
                        <a:rPr lang="es-ES" sz="1200" u="none" strike="noStrike">
                          <a:solidFill>
                            <a:schemeClr val="accent5">
                              <a:lumMod val="75000"/>
                            </a:schemeClr>
                          </a:solidFill>
                          <a:effectLst/>
                        </a:rPr>
                        <a:t>División de la NACE rev. 2</a:t>
                      </a:r>
                    </a:p>
                  </a:txBody>
                  <a:tcPr marL="36000" marR="9525" marT="9525" marB="0" anchor="ctr"/>
                </a:tc>
                <a:tc>
                  <a:txBody>
                    <a:bodyPr/>
                    <a:lstStyle/>
                    <a:p>
                      <a:pPr algn="ctr" fontAlgn="b"/>
                      <a:r>
                        <a:rPr lang="es-ES" sz="1200" u="none" strike="noStrike">
                          <a:solidFill>
                            <a:schemeClr val="accent5">
                              <a:lumMod val="75000"/>
                            </a:schemeClr>
                          </a:solidFill>
                          <a:effectLst/>
                        </a:rPr>
                        <a:t>Actividad económica</a:t>
                      </a:r>
                    </a:p>
                  </a:txBody>
                  <a:tcPr marL="36000" marR="9525" marT="9525" marB="0" anchor="ctr"/>
                </a:tc>
                <a:tc>
                  <a:txBody>
                    <a:bodyPr/>
                    <a:lstStyle/>
                    <a:p>
                      <a:pPr algn="ctr" fontAlgn="b"/>
                      <a:r>
                        <a:rPr lang="es-ES" sz="1200" u="none" strike="noStrike">
                          <a:solidFill>
                            <a:schemeClr val="accent5">
                              <a:lumMod val="75000"/>
                            </a:schemeClr>
                          </a:solidFill>
                          <a:effectLst/>
                        </a:rPr>
                        <a:t>Exposición a al menos un factor de riesgo de cáncer (de un total de 24)</a:t>
                      </a:r>
                    </a:p>
                  </a:txBody>
                  <a:tcPr marL="9525" marR="9525" marT="9525" marB="0" anchor="ctr"/>
                </a:tc>
                <a:extLst>
                  <a:ext uri="{0D108BD9-81ED-4DB2-BD59-A6C34878D82A}">
                    <a16:rowId xmlns:a16="http://schemas.microsoft.com/office/drawing/2014/main" val="803877756"/>
                  </a:ext>
                </a:extLst>
              </a:tr>
              <a:tr h="223299">
                <a:tc>
                  <a:txBody>
                    <a:bodyPr/>
                    <a:lstStyle/>
                    <a:p>
                      <a:pPr algn="l" fontAlgn="b"/>
                      <a:r>
                        <a:rPr lang="es-ES" sz="1200" u="none" strike="noStrike">
                          <a:solidFill>
                            <a:schemeClr val="accent5">
                              <a:lumMod val="75000"/>
                            </a:schemeClr>
                          </a:solidFill>
                          <a:effectLst/>
                        </a:rPr>
                        <a:t>NACE 08</a:t>
                      </a:r>
                    </a:p>
                  </a:txBody>
                  <a:tcPr marL="36000" marR="9525" marT="9525" marB="0" anchor="ctr"/>
                </a:tc>
                <a:tc>
                  <a:txBody>
                    <a:bodyPr/>
                    <a:lstStyle/>
                    <a:p>
                      <a:pPr algn="l" fontAlgn="b"/>
                      <a:r>
                        <a:rPr lang="es-ES" sz="1200" u="none" strike="noStrike">
                          <a:solidFill>
                            <a:schemeClr val="accent5">
                              <a:lumMod val="75000"/>
                            </a:schemeClr>
                          </a:solidFill>
                          <a:effectLst/>
                        </a:rPr>
                        <a:t>Otras industrias extractivas</a:t>
                      </a:r>
                    </a:p>
                  </a:txBody>
                  <a:tcPr marL="36000" marR="9525" marT="9525" marB="0" anchor="ctr"/>
                </a:tc>
                <a:tc>
                  <a:txBody>
                    <a:bodyPr/>
                    <a:lstStyle/>
                    <a:p>
                      <a:pPr algn="r" fontAlgn="b"/>
                      <a:r>
                        <a:rPr lang="es-ES" sz="1200" u="none" strike="noStrike">
                          <a:solidFill>
                            <a:schemeClr val="accent5">
                              <a:lumMod val="75000"/>
                            </a:schemeClr>
                          </a:solidFill>
                          <a:effectLst/>
                        </a:rPr>
                        <a:t>100,0 %</a:t>
                      </a:r>
                    </a:p>
                  </a:txBody>
                  <a:tcPr marL="9525" marR="432000" marT="9525" marB="0" anchor="ctr"/>
                </a:tc>
                <a:extLst>
                  <a:ext uri="{0D108BD9-81ED-4DB2-BD59-A6C34878D82A}">
                    <a16:rowId xmlns:a16="http://schemas.microsoft.com/office/drawing/2014/main" val="3786798184"/>
                  </a:ext>
                </a:extLst>
              </a:tr>
              <a:tr h="223299">
                <a:tc>
                  <a:txBody>
                    <a:bodyPr/>
                    <a:lstStyle/>
                    <a:p>
                      <a:pPr algn="l" fontAlgn="b"/>
                      <a:r>
                        <a:rPr lang="es-ES" sz="1200" u="none" strike="noStrike">
                          <a:solidFill>
                            <a:schemeClr val="accent5">
                              <a:lumMod val="75000"/>
                            </a:schemeClr>
                          </a:solidFill>
                          <a:effectLst/>
                        </a:rPr>
                        <a:t>NACE 02</a:t>
                      </a:r>
                    </a:p>
                  </a:txBody>
                  <a:tcPr marL="36000" marR="9525" marT="9525" marB="0" anchor="ctr"/>
                </a:tc>
                <a:tc>
                  <a:txBody>
                    <a:bodyPr/>
                    <a:lstStyle/>
                    <a:p>
                      <a:pPr algn="l" fontAlgn="b"/>
                      <a:r>
                        <a:rPr lang="es-ES" sz="1200" u="none" strike="noStrike">
                          <a:solidFill>
                            <a:schemeClr val="accent5">
                              <a:lumMod val="75000"/>
                            </a:schemeClr>
                          </a:solidFill>
                          <a:effectLst/>
                        </a:rPr>
                        <a:t>Silvicultura y explotación forestal</a:t>
                      </a:r>
                    </a:p>
                  </a:txBody>
                  <a:tcPr marL="36000" marR="9525" marT="9525" marB="0" anchor="ctr"/>
                </a:tc>
                <a:tc>
                  <a:txBody>
                    <a:bodyPr/>
                    <a:lstStyle/>
                    <a:p>
                      <a:pPr algn="r" fontAlgn="b"/>
                      <a:r>
                        <a:rPr lang="es-ES" sz="1200" u="none" strike="noStrike">
                          <a:solidFill>
                            <a:schemeClr val="accent5">
                              <a:lumMod val="75000"/>
                            </a:schemeClr>
                          </a:solidFill>
                          <a:effectLst/>
                        </a:rPr>
                        <a:t>93,5 %</a:t>
                      </a:r>
                    </a:p>
                  </a:txBody>
                  <a:tcPr marL="9525" marR="432000" marT="9525" marB="0" anchor="ctr"/>
                </a:tc>
                <a:extLst>
                  <a:ext uri="{0D108BD9-81ED-4DB2-BD59-A6C34878D82A}">
                    <a16:rowId xmlns:a16="http://schemas.microsoft.com/office/drawing/2014/main" val="2077335612"/>
                  </a:ext>
                </a:extLst>
              </a:tr>
              <a:tr h="223299">
                <a:tc>
                  <a:txBody>
                    <a:bodyPr/>
                    <a:lstStyle/>
                    <a:p>
                      <a:pPr algn="l" fontAlgn="b"/>
                      <a:r>
                        <a:rPr lang="es-ES" sz="1200" u="none" strike="noStrike">
                          <a:solidFill>
                            <a:schemeClr val="accent5">
                              <a:lumMod val="75000"/>
                            </a:schemeClr>
                          </a:solidFill>
                          <a:effectLst/>
                        </a:rPr>
                        <a:t>NACE 95</a:t>
                      </a:r>
                    </a:p>
                  </a:txBody>
                  <a:tcPr marL="36000" marR="9525" marT="9525" marB="0" anchor="ctr"/>
                </a:tc>
                <a:tc>
                  <a:txBody>
                    <a:bodyPr/>
                    <a:lstStyle/>
                    <a:p>
                      <a:pPr algn="l" fontAlgn="b"/>
                      <a:r>
                        <a:rPr lang="es-ES" sz="1200" u="none" strike="noStrike">
                          <a:solidFill>
                            <a:schemeClr val="accent5">
                              <a:lumMod val="75000"/>
                            </a:schemeClr>
                          </a:solidFill>
                          <a:effectLst/>
                        </a:rPr>
                        <a:t>Reparación de ordenadores y artículos personales y de uso doméstico</a:t>
                      </a:r>
                    </a:p>
                  </a:txBody>
                  <a:tcPr marL="36000" marR="9525" marT="9525" marB="0" anchor="ctr"/>
                </a:tc>
                <a:tc>
                  <a:txBody>
                    <a:bodyPr/>
                    <a:lstStyle/>
                    <a:p>
                      <a:pPr algn="r" fontAlgn="b"/>
                      <a:r>
                        <a:rPr lang="es-ES" sz="1200" u="none" strike="noStrike">
                          <a:solidFill>
                            <a:schemeClr val="accent5">
                              <a:lumMod val="75000"/>
                            </a:schemeClr>
                          </a:solidFill>
                          <a:effectLst/>
                        </a:rPr>
                        <a:t>88,3 %</a:t>
                      </a:r>
                    </a:p>
                  </a:txBody>
                  <a:tcPr marL="9525" marR="432000" marT="9525" marB="0" anchor="ctr"/>
                </a:tc>
                <a:extLst>
                  <a:ext uri="{0D108BD9-81ED-4DB2-BD59-A6C34878D82A}">
                    <a16:rowId xmlns:a16="http://schemas.microsoft.com/office/drawing/2014/main" val="3095687723"/>
                  </a:ext>
                </a:extLst>
              </a:tr>
              <a:tr h="223299">
                <a:tc>
                  <a:txBody>
                    <a:bodyPr/>
                    <a:lstStyle/>
                    <a:p>
                      <a:pPr algn="l" fontAlgn="b"/>
                      <a:r>
                        <a:rPr lang="es-ES" sz="1200" u="none" strike="noStrike">
                          <a:solidFill>
                            <a:schemeClr val="accent5">
                              <a:lumMod val="75000"/>
                            </a:schemeClr>
                          </a:solidFill>
                          <a:effectLst/>
                        </a:rPr>
                        <a:t>NACE 42</a:t>
                      </a:r>
                    </a:p>
                  </a:txBody>
                  <a:tcPr marL="36000" marR="9525" marT="9525" marB="0" anchor="ctr"/>
                </a:tc>
                <a:tc>
                  <a:txBody>
                    <a:bodyPr/>
                    <a:lstStyle/>
                    <a:p>
                      <a:pPr algn="l" fontAlgn="b"/>
                      <a:r>
                        <a:rPr lang="es-ES" sz="1200" u="none" strike="noStrike">
                          <a:solidFill>
                            <a:schemeClr val="accent5">
                              <a:lumMod val="75000"/>
                            </a:schemeClr>
                          </a:solidFill>
                          <a:effectLst/>
                        </a:rPr>
                        <a:t>Ingeniería civil</a:t>
                      </a:r>
                    </a:p>
                  </a:txBody>
                  <a:tcPr marL="36000" marR="9525" marT="9525" marB="0" anchor="ctr"/>
                </a:tc>
                <a:tc>
                  <a:txBody>
                    <a:bodyPr/>
                    <a:lstStyle/>
                    <a:p>
                      <a:pPr algn="r" fontAlgn="b"/>
                      <a:r>
                        <a:rPr lang="es-ES" sz="1200" u="none" strike="noStrike">
                          <a:solidFill>
                            <a:schemeClr val="accent5">
                              <a:lumMod val="75000"/>
                            </a:schemeClr>
                          </a:solidFill>
                          <a:effectLst/>
                        </a:rPr>
                        <a:t>87,4 %</a:t>
                      </a:r>
                    </a:p>
                  </a:txBody>
                  <a:tcPr marL="9525" marR="432000" marT="9525" marB="0" anchor="ctr"/>
                </a:tc>
                <a:extLst>
                  <a:ext uri="{0D108BD9-81ED-4DB2-BD59-A6C34878D82A}">
                    <a16:rowId xmlns:a16="http://schemas.microsoft.com/office/drawing/2014/main" val="2512962073"/>
                  </a:ext>
                </a:extLst>
              </a:tr>
              <a:tr h="223299">
                <a:tc>
                  <a:txBody>
                    <a:bodyPr/>
                    <a:lstStyle/>
                    <a:p>
                      <a:pPr algn="l" fontAlgn="b"/>
                      <a:r>
                        <a:rPr lang="es-ES" sz="1200" u="none" strike="noStrike">
                          <a:solidFill>
                            <a:schemeClr val="accent5">
                              <a:lumMod val="75000"/>
                            </a:schemeClr>
                          </a:solidFill>
                          <a:effectLst/>
                        </a:rPr>
                        <a:t>NACE 31</a:t>
                      </a:r>
                    </a:p>
                  </a:txBody>
                  <a:tcPr marL="36000" marR="9525" marT="9525" marB="0" anchor="ctr"/>
                </a:tc>
                <a:tc>
                  <a:txBody>
                    <a:bodyPr/>
                    <a:lstStyle/>
                    <a:p>
                      <a:pPr algn="l" fontAlgn="b"/>
                      <a:r>
                        <a:rPr lang="es-ES" sz="1200" u="none" strike="noStrike">
                          <a:solidFill>
                            <a:schemeClr val="accent5">
                              <a:lumMod val="75000"/>
                            </a:schemeClr>
                          </a:solidFill>
                          <a:effectLst/>
                        </a:rPr>
                        <a:t>Fabricación de muebles</a:t>
                      </a:r>
                    </a:p>
                  </a:txBody>
                  <a:tcPr marL="36000" marR="9525" marT="9525" marB="0" anchor="ctr"/>
                </a:tc>
                <a:tc>
                  <a:txBody>
                    <a:bodyPr/>
                    <a:lstStyle/>
                    <a:p>
                      <a:pPr algn="r" fontAlgn="b"/>
                      <a:r>
                        <a:rPr lang="es-ES" sz="1200" u="none" strike="noStrike">
                          <a:solidFill>
                            <a:schemeClr val="accent5">
                              <a:lumMod val="75000"/>
                            </a:schemeClr>
                          </a:solidFill>
                          <a:effectLst/>
                        </a:rPr>
                        <a:t>87,0 %</a:t>
                      </a:r>
                    </a:p>
                  </a:txBody>
                  <a:tcPr marL="9525" marR="432000" marT="9525" marB="0" anchor="ctr"/>
                </a:tc>
                <a:extLst>
                  <a:ext uri="{0D108BD9-81ED-4DB2-BD59-A6C34878D82A}">
                    <a16:rowId xmlns:a16="http://schemas.microsoft.com/office/drawing/2014/main" val="13425849"/>
                  </a:ext>
                </a:extLst>
              </a:tr>
              <a:tr h="223299">
                <a:tc>
                  <a:txBody>
                    <a:bodyPr/>
                    <a:lstStyle/>
                    <a:p>
                      <a:pPr algn="l" fontAlgn="b"/>
                      <a:r>
                        <a:rPr lang="es-ES" sz="1200" u="none" strike="noStrike">
                          <a:solidFill>
                            <a:schemeClr val="accent5">
                              <a:lumMod val="75000"/>
                            </a:schemeClr>
                          </a:solidFill>
                          <a:effectLst/>
                        </a:rPr>
                        <a:t>NACE 50</a:t>
                      </a:r>
                    </a:p>
                  </a:txBody>
                  <a:tcPr marL="36000" marR="9525" marT="9525" marB="0" anchor="ctr"/>
                </a:tc>
                <a:tc>
                  <a:txBody>
                    <a:bodyPr/>
                    <a:lstStyle/>
                    <a:p>
                      <a:pPr algn="l" fontAlgn="b"/>
                      <a:r>
                        <a:rPr lang="es-ES" sz="1200" u="none" strike="noStrike">
                          <a:solidFill>
                            <a:schemeClr val="accent5">
                              <a:lumMod val="75000"/>
                            </a:schemeClr>
                          </a:solidFill>
                          <a:effectLst/>
                        </a:rPr>
                        <a:t>Transporte por vías navegables</a:t>
                      </a:r>
                    </a:p>
                  </a:txBody>
                  <a:tcPr marL="36000" marR="9525" marT="9525" marB="0" anchor="ctr"/>
                </a:tc>
                <a:tc>
                  <a:txBody>
                    <a:bodyPr/>
                    <a:lstStyle/>
                    <a:p>
                      <a:pPr algn="r" fontAlgn="b"/>
                      <a:r>
                        <a:rPr lang="es-ES" sz="1200" u="none" strike="noStrike">
                          <a:solidFill>
                            <a:schemeClr val="accent5">
                              <a:lumMod val="75000"/>
                            </a:schemeClr>
                          </a:solidFill>
                          <a:effectLst/>
                        </a:rPr>
                        <a:t>84,8 %</a:t>
                      </a:r>
                    </a:p>
                  </a:txBody>
                  <a:tcPr marL="9525" marR="432000" marT="9525" marB="0" anchor="ctr"/>
                </a:tc>
                <a:extLst>
                  <a:ext uri="{0D108BD9-81ED-4DB2-BD59-A6C34878D82A}">
                    <a16:rowId xmlns:a16="http://schemas.microsoft.com/office/drawing/2014/main" val="1365511104"/>
                  </a:ext>
                </a:extLst>
              </a:tr>
              <a:tr h="223299">
                <a:tc>
                  <a:txBody>
                    <a:bodyPr/>
                    <a:lstStyle/>
                    <a:p>
                      <a:pPr algn="l" fontAlgn="b"/>
                      <a:r>
                        <a:rPr lang="es-ES" sz="1200" u="none" strike="noStrike">
                          <a:solidFill>
                            <a:schemeClr val="accent5">
                              <a:lumMod val="75000"/>
                            </a:schemeClr>
                          </a:solidFill>
                          <a:effectLst/>
                        </a:rPr>
                        <a:t>NACE 01</a:t>
                      </a:r>
                    </a:p>
                  </a:txBody>
                  <a:tcPr marL="36000" marR="9525" marT="9525" marB="0" anchor="ctr"/>
                </a:tc>
                <a:tc>
                  <a:txBody>
                    <a:bodyPr/>
                    <a:lstStyle/>
                    <a:p>
                      <a:pPr algn="l" fontAlgn="b"/>
                      <a:r>
                        <a:rPr lang="es-ES" sz="1200" u="none" strike="noStrike">
                          <a:solidFill>
                            <a:schemeClr val="accent5">
                              <a:lumMod val="75000"/>
                            </a:schemeClr>
                          </a:solidFill>
                          <a:effectLst/>
                        </a:rPr>
                        <a:t>Producción agrícola y ganadera, caza y actividades de servicios relacionadas</a:t>
                      </a:r>
                    </a:p>
                  </a:txBody>
                  <a:tcPr marL="36000" marR="9525" marT="9525" marB="0" anchor="ctr"/>
                </a:tc>
                <a:tc>
                  <a:txBody>
                    <a:bodyPr/>
                    <a:lstStyle/>
                    <a:p>
                      <a:pPr algn="r" fontAlgn="b"/>
                      <a:r>
                        <a:rPr lang="es-ES" sz="1200" u="none" strike="noStrike">
                          <a:solidFill>
                            <a:schemeClr val="accent5">
                              <a:lumMod val="75000"/>
                            </a:schemeClr>
                          </a:solidFill>
                          <a:effectLst/>
                        </a:rPr>
                        <a:t>84,4 %</a:t>
                      </a:r>
                    </a:p>
                  </a:txBody>
                  <a:tcPr marL="9525" marR="432000" marT="9525" marB="0" anchor="ctr"/>
                </a:tc>
                <a:extLst>
                  <a:ext uri="{0D108BD9-81ED-4DB2-BD59-A6C34878D82A}">
                    <a16:rowId xmlns:a16="http://schemas.microsoft.com/office/drawing/2014/main" val="3849086248"/>
                  </a:ext>
                </a:extLst>
              </a:tr>
              <a:tr h="223299">
                <a:tc>
                  <a:txBody>
                    <a:bodyPr/>
                    <a:lstStyle/>
                    <a:p>
                      <a:pPr algn="l" fontAlgn="b"/>
                      <a:r>
                        <a:rPr lang="es-ES" sz="1200" u="none" strike="noStrike">
                          <a:solidFill>
                            <a:schemeClr val="accent5">
                              <a:lumMod val="75000"/>
                            </a:schemeClr>
                          </a:solidFill>
                          <a:effectLst/>
                        </a:rPr>
                        <a:t>NACE 03</a:t>
                      </a:r>
                    </a:p>
                  </a:txBody>
                  <a:tcPr marL="36000" marR="9525" marT="9525" marB="0" anchor="ctr"/>
                </a:tc>
                <a:tc>
                  <a:txBody>
                    <a:bodyPr/>
                    <a:lstStyle/>
                    <a:p>
                      <a:pPr algn="l" fontAlgn="b"/>
                      <a:r>
                        <a:rPr lang="es-ES" sz="1200" u="none" strike="noStrike">
                          <a:solidFill>
                            <a:schemeClr val="accent5">
                              <a:lumMod val="75000"/>
                            </a:schemeClr>
                          </a:solidFill>
                          <a:effectLst/>
                        </a:rPr>
                        <a:t>Pesca y acuicultura</a:t>
                      </a:r>
                    </a:p>
                  </a:txBody>
                  <a:tcPr marL="36000" marR="9525" marT="9525" marB="0" anchor="ctr"/>
                </a:tc>
                <a:tc>
                  <a:txBody>
                    <a:bodyPr/>
                    <a:lstStyle/>
                    <a:p>
                      <a:pPr algn="r" fontAlgn="b"/>
                      <a:r>
                        <a:rPr lang="es-ES" sz="1200" u="none" strike="noStrike">
                          <a:solidFill>
                            <a:schemeClr val="accent5">
                              <a:lumMod val="75000"/>
                            </a:schemeClr>
                          </a:solidFill>
                          <a:effectLst/>
                        </a:rPr>
                        <a:t>81,9 %</a:t>
                      </a:r>
                    </a:p>
                  </a:txBody>
                  <a:tcPr marL="9525" marR="432000" marT="9525" marB="0" anchor="ctr"/>
                </a:tc>
                <a:extLst>
                  <a:ext uri="{0D108BD9-81ED-4DB2-BD59-A6C34878D82A}">
                    <a16:rowId xmlns:a16="http://schemas.microsoft.com/office/drawing/2014/main" val="4012457902"/>
                  </a:ext>
                </a:extLst>
              </a:tr>
              <a:tr h="223299">
                <a:tc>
                  <a:txBody>
                    <a:bodyPr/>
                    <a:lstStyle/>
                    <a:p>
                      <a:pPr algn="l" fontAlgn="b"/>
                      <a:r>
                        <a:rPr lang="es-ES" sz="1200" u="none" strike="noStrike">
                          <a:solidFill>
                            <a:schemeClr val="accent5">
                              <a:lumMod val="75000"/>
                            </a:schemeClr>
                          </a:solidFill>
                          <a:effectLst/>
                        </a:rPr>
                        <a:t>NACE 41</a:t>
                      </a:r>
                    </a:p>
                  </a:txBody>
                  <a:tcPr marL="36000" marR="9525" marT="9525" marB="0" anchor="ctr"/>
                </a:tc>
                <a:tc>
                  <a:txBody>
                    <a:bodyPr/>
                    <a:lstStyle/>
                    <a:p>
                      <a:pPr algn="l" fontAlgn="b"/>
                      <a:r>
                        <a:rPr lang="es-ES" sz="1200" u="none" strike="noStrike">
                          <a:solidFill>
                            <a:schemeClr val="accent5">
                              <a:lumMod val="75000"/>
                            </a:schemeClr>
                          </a:solidFill>
                          <a:effectLst/>
                        </a:rPr>
                        <a:t>Construcción de edificios</a:t>
                      </a:r>
                    </a:p>
                  </a:txBody>
                  <a:tcPr marL="36000" marR="9525" marT="9525" marB="0" anchor="ctr"/>
                </a:tc>
                <a:tc>
                  <a:txBody>
                    <a:bodyPr/>
                    <a:lstStyle/>
                    <a:p>
                      <a:pPr algn="r" fontAlgn="b"/>
                      <a:r>
                        <a:rPr lang="es-ES" sz="1200" u="none" strike="noStrike">
                          <a:solidFill>
                            <a:schemeClr val="accent5">
                              <a:lumMod val="75000"/>
                            </a:schemeClr>
                          </a:solidFill>
                          <a:effectLst/>
                        </a:rPr>
                        <a:t>81,4 %</a:t>
                      </a:r>
                    </a:p>
                  </a:txBody>
                  <a:tcPr marL="9525" marR="432000" marT="9525" marB="0" anchor="ctr"/>
                </a:tc>
                <a:extLst>
                  <a:ext uri="{0D108BD9-81ED-4DB2-BD59-A6C34878D82A}">
                    <a16:rowId xmlns:a16="http://schemas.microsoft.com/office/drawing/2014/main" val="2343556149"/>
                  </a:ext>
                </a:extLst>
              </a:tr>
              <a:tr h="223299">
                <a:tc>
                  <a:txBody>
                    <a:bodyPr/>
                    <a:lstStyle/>
                    <a:p>
                      <a:pPr algn="l" fontAlgn="b"/>
                      <a:r>
                        <a:rPr lang="es-ES" sz="1200" u="none" strike="noStrike">
                          <a:solidFill>
                            <a:schemeClr val="accent5">
                              <a:lumMod val="75000"/>
                            </a:schemeClr>
                          </a:solidFill>
                          <a:effectLst/>
                        </a:rPr>
                        <a:t>NACE 15</a:t>
                      </a:r>
                    </a:p>
                  </a:txBody>
                  <a:tcPr marL="36000" marR="9525" marT="9525" marB="0" anchor="ctr"/>
                </a:tc>
                <a:tc>
                  <a:txBody>
                    <a:bodyPr/>
                    <a:lstStyle/>
                    <a:p>
                      <a:pPr algn="l" fontAlgn="b"/>
                      <a:r>
                        <a:rPr lang="es-ES" sz="1200" u="none" strike="noStrike">
                          <a:solidFill>
                            <a:schemeClr val="accent5">
                              <a:lumMod val="75000"/>
                            </a:schemeClr>
                          </a:solidFill>
                          <a:effectLst/>
                        </a:rPr>
                        <a:t>Fabricación de productos de cuero y afines</a:t>
                      </a:r>
                    </a:p>
                  </a:txBody>
                  <a:tcPr marL="36000" marR="9525" marT="9525" marB="0" anchor="ctr"/>
                </a:tc>
                <a:tc>
                  <a:txBody>
                    <a:bodyPr/>
                    <a:lstStyle/>
                    <a:p>
                      <a:pPr algn="r" fontAlgn="b"/>
                      <a:r>
                        <a:rPr lang="es-ES" sz="1200" u="none" strike="noStrike">
                          <a:solidFill>
                            <a:schemeClr val="accent5">
                              <a:lumMod val="75000"/>
                            </a:schemeClr>
                          </a:solidFill>
                          <a:effectLst/>
                        </a:rPr>
                        <a:t>81,2 %</a:t>
                      </a:r>
                    </a:p>
                  </a:txBody>
                  <a:tcPr marL="9525" marR="432000" marT="9525" marB="0" anchor="ctr"/>
                </a:tc>
                <a:extLst>
                  <a:ext uri="{0D108BD9-81ED-4DB2-BD59-A6C34878D82A}">
                    <a16:rowId xmlns:a16="http://schemas.microsoft.com/office/drawing/2014/main" val="1008760809"/>
                  </a:ext>
                </a:extLst>
              </a:tr>
            </a:tbl>
          </a:graphicData>
        </a:graphic>
      </p:graphicFrame>
      <p:sp>
        <p:nvSpPr>
          <p:cNvPr id="5" name="TextBox 4">
            <a:extLst>
              <a:ext uri="{FF2B5EF4-FFF2-40B4-BE49-F238E27FC236}">
                <a16:creationId xmlns:a16="http://schemas.microsoft.com/office/drawing/2014/main" id="{79673E41-519E-9931-F01F-D559739D8987}"/>
              </a:ext>
            </a:extLst>
          </p:cNvPr>
          <p:cNvSpPr txBox="1"/>
          <p:nvPr/>
        </p:nvSpPr>
        <p:spPr>
          <a:xfrm>
            <a:off x="1272304" y="4366376"/>
            <a:ext cx="6599392" cy="276999"/>
          </a:xfrm>
          <a:prstGeom prst="rect">
            <a:avLst/>
          </a:prstGeom>
          <a:noFill/>
        </p:spPr>
        <p:txBody>
          <a:bodyPr wrap="square" rtlCol="0">
            <a:spAutoFit/>
          </a:bodyPr>
          <a:lstStyle/>
          <a:p>
            <a:r>
              <a:rPr lang="es-ES" sz="1200" i="1"/>
              <a:t>NACE: Clasificación estadística de actividades económicas, véase el </a:t>
            </a:r>
            <a:r>
              <a:rPr lang="es-ES" sz="1200" i="1">
                <a:hlinkClick r:id="rId3" tooltip="link to the Eurostat publication detailing the structure and the description of the classification"/>
              </a:rPr>
              <a:t>sitio web de Eurostat</a:t>
            </a:r>
            <a:r>
              <a:rPr lang="es-ES" sz="1200" i="1"/>
              <a:t>.</a:t>
            </a:r>
          </a:p>
        </p:txBody>
      </p:sp>
      <p:sp>
        <p:nvSpPr>
          <p:cNvPr id="6" name="TextBox 5">
            <a:extLst>
              <a:ext uri="{FF2B5EF4-FFF2-40B4-BE49-F238E27FC236}">
                <a16:creationId xmlns:a16="http://schemas.microsoft.com/office/drawing/2014/main" id="{E5A4B145-7715-9E4F-834E-137E1D8F5797}"/>
              </a:ext>
              <a:ext uri="{C183D7F6-B498-43B3-948B-1728B52AA6E4}">
                <adec:decorative xmlns:adec="http://schemas.microsoft.com/office/drawing/2017/decorative" val="0"/>
              </a:ext>
            </a:extLst>
          </p:cNvPr>
          <p:cNvSpPr txBox="1"/>
          <p:nvPr/>
        </p:nvSpPr>
        <p:spPr>
          <a:xfrm>
            <a:off x="1272304" y="4580774"/>
            <a:ext cx="5976664" cy="430887"/>
          </a:xfrm>
          <a:prstGeom prst="rect">
            <a:avLst/>
          </a:prstGeom>
          <a:noFill/>
        </p:spPr>
        <p:txBody>
          <a:bodyPr wrap="square" lIns="91440" tIns="45720" rIns="91440" bIns="45720" rtlCol="0" anchor="t">
            <a:spAutoFit/>
          </a:bodyPr>
          <a:lstStyle/>
          <a:p>
            <a:pPr>
              <a:defRPr/>
            </a:pPr>
            <a:r>
              <a:rPr lang="es-ES" sz="1100">
                <a:effectLst/>
                <a:latin typeface="Arial"/>
                <a:ea typeface="Arial"/>
                <a:cs typeface="Times New Roman"/>
              </a:rPr>
              <a:t>Fuente: WES 2023, EU-OSHA; población de referencia: </a:t>
            </a:r>
            <a:r>
              <a:rPr lang="es-ES" sz="1100">
                <a:latin typeface="Arial"/>
                <a:ea typeface="Arial"/>
                <a:cs typeface="Times New Roman"/>
              </a:rPr>
              <a:t>personas</a:t>
            </a:r>
            <a:r>
              <a:rPr lang="es-ES" sz="1100">
                <a:solidFill>
                  <a:srgbClr val="000000"/>
                </a:solidFill>
                <a:latin typeface="Arial"/>
                <a:ea typeface="Arial"/>
                <a:cs typeface="Times New Roman"/>
              </a:rPr>
              <a:t> </a:t>
            </a:r>
            <a:r>
              <a:rPr lang="es-ES" sz="1100">
                <a:effectLst/>
                <a:latin typeface="Arial"/>
                <a:ea typeface="Arial"/>
                <a:cs typeface="Times New Roman"/>
              </a:rPr>
              <a:t>que trabajan en los 10 sectores de actividad del cuadro en Alemania, España, Finlandia, Francia, Hungría e Irlanda.</a:t>
            </a:r>
          </a:p>
        </p:txBody>
      </p:sp>
    </p:spTree>
    <p:extLst>
      <p:ext uri="{BB962C8B-B14F-4D97-AF65-F5344CB8AC3E}">
        <p14:creationId xmlns:p14="http://schemas.microsoft.com/office/powerpoint/2010/main" val="319930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27B3EA-080B-36E9-5051-6341F2580519}"/>
              </a:ext>
            </a:extLst>
          </p:cNvPr>
          <p:cNvSpPr>
            <a:spLocks noGrp="1"/>
          </p:cNvSpPr>
          <p:nvPr>
            <p:ph type="title"/>
          </p:nvPr>
        </p:nvSpPr>
        <p:spPr>
          <a:xfrm>
            <a:off x="449262" y="87462"/>
            <a:ext cx="7843399" cy="461665"/>
          </a:xfrm>
        </p:spPr>
        <p:txBody>
          <a:bodyPr>
            <a:noAutofit/>
          </a:bodyPr>
          <a:lstStyle/>
          <a:p>
            <a:r>
              <a:rPr lang="es-ES" sz="2400"/>
              <a:t>Proporción de personas expuestas por categoría de trabajo </a:t>
            </a:r>
            <a:r>
              <a:rPr lang="es-ES" sz="2400" b="0"/>
              <a:t>(1/3)</a:t>
            </a:r>
          </a:p>
        </p:txBody>
      </p:sp>
      <p:sp>
        <p:nvSpPr>
          <p:cNvPr id="9" name="TextBox 8">
            <a:extLst>
              <a:ext uri="{FF2B5EF4-FFF2-40B4-BE49-F238E27FC236}">
                <a16:creationId xmlns:a16="http://schemas.microsoft.com/office/drawing/2014/main" id="{805DD234-2FB4-508E-CB0A-4FB3B28F2DBE}"/>
              </a:ext>
            </a:extLst>
          </p:cNvPr>
          <p:cNvSpPr txBox="1"/>
          <p:nvPr/>
        </p:nvSpPr>
        <p:spPr>
          <a:xfrm>
            <a:off x="449263" y="600006"/>
            <a:ext cx="7561262" cy="830997"/>
          </a:xfrm>
          <a:prstGeom prst="rect">
            <a:avLst/>
          </a:prstGeom>
          <a:noFill/>
        </p:spPr>
        <p:txBody>
          <a:bodyPr wrap="square" lIns="91440" tIns="45720" rIns="91440" bIns="45720"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ES" sz="1600">
                <a:solidFill>
                  <a:schemeClr val="tx2"/>
                </a:solidFill>
                <a:ea typeface=""/>
                <a:cs typeface="Times New Roman"/>
              </a:rPr>
              <a:t>Categorías de puestos de trabajo con el mayor número medio de exposición por </a:t>
            </a:r>
            <a:r>
              <a:rPr lang="es-ES" sz="1600">
                <a:solidFill>
                  <a:schemeClr val="tx2"/>
                </a:solidFill>
                <a:cs typeface="Times New Roman"/>
              </a:rPr>
              <a:t>persona trabajadora</a:t>
            </a:r>
            <a:r>
              <a:rPr lang="es-ES" sz="1600">
                <a:solidFill>
                  <a:schemeClr val="tx2"/>
                </a:solidFill>
                <a:ea typeface=""/>
                <a:cs typeface="Times New Roman"/>
              </a:rPr>
              <a:t> (3 o más factores de riesgo de cáncer): </a:t>
            </a:r>
            <a:br>
              <a:rPr lang="es-ES" sz="1600">
                <a:solidFill>
                  <a:schemeClr val="tx2"/>
                </a:solidFill>
                <a:ea typeface=""/>
                <a:cs typeface="Times New Roman"/>
              </a:rPr>
            </a:br>
            <a:r>
              <a:rPr lang="es-ES" sz="1600" b="1">
                <a:solidFill>
                  <a:schemeClr val="tx2"/>
                </a:solidFill>
                <a:cs typeface="Times New Roman"/>
              </a:rPr>
              <a:t>personal de la construcción de carreteras</a:t>
            </a:r>
          </a:p>
        </p:txBody>
      </p:sp>
      <p:graphicFrame>
        <p:nvGraphicFramePr>
          <p:cNvPr id="13" name="Table 12" descr="Cuadro que muestra las exposiciones de los trabajadores de la construcción de carreteras en la última semana de trabajo">
            <a:extLst>
              <a:ext uri="{FF2B5EF4-FFF2-40B4-BE49-F238E27FC236}">
                <a16:creationId xmlns:a16="http://schemas.microsoft.com/office/drawing/2014/main" id="{D9EF0846-A3BC-BABE-FBCD-AD01C254452D}"/>
              </a:ext>
            </a:extLst>
          </p:cNvPr>
          <p:cNvGraphicFramePr>
            <a:graphicFrameLocks noGrp="1"/>
          </p:cNvGraphicFramePr>
          <p:nvPr>
            <p:extLst>
              <p:ext uri="{D42A27DB-BD31-4B8C-83A1-F6EECF244321}">
                <p14:modId xmlns:p14="http://schemas.microsoft.com/office/powerpoint/2010/main" val="116984498"/>
              </p:ext>
            </p:extLst>
          </p:nvPr>
        </p:nvGraphicFramePr>
        <p:xfrm>
          <a:off x="449262" y="1402266"/>
          <a:ext cx="7984465" cy="2664539"/>
        </p:xfrm>
        <a:graphic>
          <a:graphicData uri="http://schemas.openxmlformats.org/drawingml/2006/table">
            <a:tbl>
              <a:tblPr firstRow="1" bandRow="1">
                <a:tableStyleId>{5C22544A-7EE6-4342-B048-85BDC9FD1C3A}</a:tableStyleId>
              </a:tblPr>
              <a:tblGrid>
                <a:gridCol w="1066387">
                  <a:extLst>
                    <a:ext uri="{9D8B030D-6E8A-4147-A177-3AD203B41FA5}">
                      <a16:colId xmlns:a16="http://schemas.microsoft.com/office/drawing/2014/main" val="1768893906"/>
                    </a:ext>
                  </a:extLst>
                </a:gridCol>
                <a:gridCol w="3228950">
                  <a:extLst>
                    <a:ext uri="{9D8B030D-6E8A-4147-A177-3AD203B41FA5}">
                      <a16:colId xmlns:a16="http://schemas.microsoft.com/office/drawing/2014/main" val="4015145263"/>
                    </a:ext>
                  </a:extLst>
                </a:gridCol>
                <a:gridCol w="3689128">
                  <a:extLst>
                    <a:ext uri="{9D8B030D-6E8A-4147-A177-3AD203B41FA5}">
                      <a16:colId xmlns:a16="http://schemas.microsoft.com/office/drawing/2014/main" val="2075921377"/>
                    </a:ext>
                  </a:extLst>
                </a:gridCol>
              </a:tblGrid>
              <a:tr h="441604">
                <a:tc>
                  <a:txBody>
                    <a:bodyPr/>
                    <a:lstStyle/>
                    <a:p>
                      <a:pPr algn="l" fontAlgn="b"/>
                      <a:r>
                        <a:rPr lang="es-ES" sz="1200" b="1" u="none" strike="noStrike" baseline="0" noProof="0">
                          <a:solidFill>
                            <a:schemeClr val="bg2"/>
                          </a:solidFill>
                          <a:effectLst/>
                        </a:rPr>
                        <a:t>Clasificación</a:t>
                      </a:r>
                    </a:p>
                  </a:txBody>
                  <a:tcPr marL="36000" marR="9525" marT="9525" marB="0" anchor="ctr"/>
                </a:tc>
                <a:tc>
                  <a:txBody>
                    <a:bodyPr/>
                    <a:lstStyle/>
                    <a:p>
                      <a:pPr algn="l" fontAlgn="b"/>
                      <a:r>
                        <a:rPr lang="es-ES" sz="1200" b="1" u="none" strike="noStrike" baseline="0" noProof="0">
                          <a:solidFill>
                            <a:schemeClr val="bg2"/>
                          </a:solidFill>
                          <a:effectLst/>
                        </a:rPr>
                        <a:t>Factores de riesgo de cáncer</a:t>
                      </a:r>
                    </a:p>
                  </a:txBody>
                  <a:tcPr marL="36000" marR="9525" marT="9525" marB="0" anchor="ctr"/>
                </a:tc>
                <a:tc>
                  <a:txBody>
                    <a:bodyPr/>
                    <a:lstStyle/>
                    <a:p>
                      <a:pPr algn="ctr" fontAlgn="b"/>
                      <a:r>
                        <a:rPr lang="es-ES" sz="1200" b="1" u="none" strike="noStrike" baseline="0" noProof="0">
                          <a:solidFill>
                            <a:schemeClr val="bg2"/>
                          </a:solidFill>
                          <a:effectLst/>
                        </a:rPr>
                        <a:t>Proporción de </a:t>
                      </a:r>
                      <a:r>
                        <a:rPr lang="es-ES" sz="1200" b="1" u="none" strike="noStrike" kern="1200" baseline="0" noProof="0">
                          <a:solidFill>
                            <a:schemeClr val="bg2"/>
                          </a:solidFill>
                          <a:effectLst/>
                          <a:latin typeface="+mn-lt"/>
                          <a:ea typeface="+mn-ea"/>
                          <a:cs typeface="+mn-cs"/>
                        </a:rPr>
                        <a:t>personas expuestas de la </a:t>
                      </a:r>
                      <a:r>
                        <a:rPr lang="es-ES" sz="1200" b="1" u="none" strike="noStrike" baseline="0" noProof="0">
                          <a:solidFill>
                            <a:schemeClr val="bg2"/>
                          </a:solidFill>
                          <a:effectLst/>
                        </a:rPr>
                        <a:t>construcción de carreteras</a:t>
                      </a:r>
                      <a:endParaRPr lang="es-ES" sz="1200" b="1" u="none" strike="sngStrike" kern="1200" baseline="0" noProof="0">
                        <a:solidFill>
                          <a:srgbClr val="FF0000"/>
                        </a:solidFill>
                        <a:effectLst/>
                        <a:latin typeface="+mn-lt"/>
                        <a:ea typeface="+mn-ea"/>
                        <a:cs typeface="+mn-cs"/>
                      </a:endParaRP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es-ES" sz="1200" b="0" u="none" strike="noStrike" noProof="0">
                          <a:solidFill>
                            <a:schemeClr val="tx1"/>
                          </a:solidFill>
                          <a:effectLst/>
                        </a:rPr>
                        <a:t>1</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Sílice cristalina respirable</a:t>
                      </a:r>
                    </a:p>
                  </a:txBody>
                  <a:tcPr marL="36000" marR="9525" marT="9525" marB="0" anchor="ctr"/>
                </a:tc>
                <a:tc>
                  <a:txBody>
                    <a:bodyPr/>
                    <a:lstStyle/>
                    <a:p>
                      <a:pPr algn="ctr" fontAlgn="b"/>
                      <a:r>
                        <a:rPr lang="es-ES" sz="1200" u="none" strike="noStrike" noProof="0">
                          <a:effectLst/>
                        </a:rPr>
                        <a:t>92,2 %</a:t>
                      </a: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es-ES" sz="1200" b="0" u="none" strike="noStrike" noProof="0">
                          <a:solidFill>
                            <a:schemeClr val="tx1"/>
                          </a:solidFill>
                          <a:effectLst/>
                        </a:rPr>
                        <a:t>2</a:t>
                      </a:r>
                    </a:p>
                  </a:txBody>
                  <a:tcPr marL="36000" marR="9525" marT="9525" marB="0" anchor="ctr"/>
                </a:tc>
                <a:tc>
                  <a:txBody>
                    <a:bodyPr/>
                    <a:lstStyle/>
                    <a:p>
                      <a:pPr algn="l" fontAlgn="b"/>
                      <a:r>
                        <a:rPr lang="es-ES" sz="1200" u="none" strike="noStrike" noProof="0">
                          <a:solidFill>
                            <a:schemeClr val="tx1"/>
                          </a:solidFill>
                          <a:effectLst/>
                        </a:rPr>
                        <a:t>Emisiones de escape de motores diésel</a:t>
                      </a:r>
                    </a:p>
                  </a:txBody>
                  <a:tcPr marL="36000" marR="9525" marT="9525" marB="0" anchor="ctr"/>
                </a:tc>
                <a:tc>
                  <a:txBody>
                    <a:bodyPr/>
                    <a:lstStyle/>
                    <a:p>
                      <a:pPr algn="ctr" fontAlgn="b"/>
                      <a:r>
                        <a:rPr lang="es-ES" sz="1200" u="none" strike="noStrike" noProof="0">
                          <a:effectLst/>
                        </a:rPr>
                        <a:t>78,2 %</a:t>
                      </a:r>
                    </a:p>
                  </a:txBody>
                  <a:tcPr marL="36000" marR="9525" marT="9525" marB="0" anchor="ctr"/>
                </a:tc>
                <a:extLst>
                  <a:ext uri="{0D108BD9-81ED-4DB2-BD59-A6C34878D82A}">
                    <a16:rowId xmlns:a16="http://schemas.microsoft.com/office/drawing/2014/main" val="2154118440"/>
                  </a:ext>
                </a:extLst>
              </a:tr>
              <a:tr h="304986">
                <a:tc>
                  <a:txBody>
                    <a:bodyPr/>
                    <a:lstStyle/>
                    <a:p>
                      <a:pPr algn="l" fontAlgn="b"/>
                      <a:r>
                        <a:rPr lang="es-ES" sz="1200" b="0" u="none" strike="noStrike" noProof="0">
                          <a:solidFill>
                            <a:schemeClr val="tx1"/>
                          </a:solidFill>
                          <a:effectLst/>
                        </a:rPr>
                        <a:t>3</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Radiación ultravioleta solar (incluida la exposición ocular)</a:t>
                      </a:r>
                    </a:p>
                  </a:txBody>
                  <a:tcPr marL="36000" marR="9525" marT="9525" marB="0" anchor="ctr"/>
                </a:tc>
                <a:tc>
                  <a:txBody>
                    <a:bodyPr/>
                    <a:lstStyle/>
                    <a:p>
                      <a:pPr algn="ctr" fontAlgn="b"/>
                      <a:r>
                        <a:rPr lang="es-ES" sz="1200" u="none" strike="noStrike" noProof="0">
                          <a:effectLst/>
                        </a:rPr>
                        <a:t>75,4 %</a:t>
                      </a: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es-ES" sz="1200" b="0" u="none" strike="noStrike" noProof="0">
                          <a:solidFill>
                            <a:schemeClr val="tx1"/>
                          </a:solidFill>
                          <a:effectLst/>
                        </a:rPr>
                        <a:t>4</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Benceno</a:t>
                      </a:r>
                    </a:p>
                  </a:txBody>
                  <a:tcPr marL="36000" marR="9525" marT="9525" marB="0" anchor="ctr"/>
                </a:tc>
                <a:tc>
                  <a:txBody>
                    <a:bodyPr/>
                    <a:lstStyle/>
                    <a:p>
                      <a:pPr algn="ctr" fontAlgn="b"/>
                      <a:r>
                        <a:rPr lang="es-ES" sz="1200" u="none" strike="noStrike" noProof="0">
                          <a:effectLst/>
                        </a:rPr>
                        <a:t>68,4 %</a:t>
                      </a: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es-ES" sz="1200" b="0" u="none" strike="noStrike" noProof="0">
                          <a:solidFill>
                            <a:schemeClr val="tx1"/>
                          </a:solidFill>
                          <a:effectLst/>
                        </a:rPr>
                        <a:t>5</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Plomo y compuestos inorgánicos</a:t>
                      </a:r>
                    </a:p>
                  </a:txBody>
                  <a:tcPr marL="36000" marR="9525" marT="9525" marB="0" anchor="ctr"/>
                </a:tc>
                <a:tc>
                  <a:txBody>
                    <a:bodyPr/>
                    <a:lstStyle/>
                    <a:p>
                      <a:pPr algn="ctr" fontAlgn="b"/>
                      <a:r>
                        <a:rPr lang="es-ES" sz="1200" u="none" strike="noStrike" noProof="0">
                          <a:effectLst/>
                        </a:rPr>
                        <a:t>14,4 %</a:t>
                      </a: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es-ES" sz="1200" b="0" u="none" strike="noStrike" noProof="0">
                          <a:solidFill>
                            <a:schemeClr val="tx1"/>
                          </a:solidFill>
                          <a:effectLst/>
                        </a:rPr>
                        <a:t>6</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Formaldehído</a:t>
                      </a:r>
                    </a:p>
                  </a:txBody>
                  <a:tcPr marL="36000" marR="9525" marT="9525" marB="0" anchor="ctr"/>
                </a:tc>
                <a:tc>
                  <a:txBody>
                    <a:bodyPr/>
                    <a:lstStyle/>
                    <a:p>
                      <a:pPr algn="ctr" fontAlgn="b"/>
                      <a:r>
                        <a:rPr lang="es-ES" sz="1200" u="none" strike="noStrike" noProof="0">
                          <a:effectLst/>
                        </a:rPr>
                        <a:t>8,3 %</a:t>
                      </a: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es-ES" sz="1200" b="0" u="none" strike="noStrike" noProof="0">
                          <a:solidFill>
                            <a:schemeClr val="tx1"/>
                          </a:solidFill>
                          <a:effectLst/>
                        </a:rPr>
                        <a:t>7</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Amianto</a:t>
                      </a:r>
                    </a:p>
                  </a:txBody>
                  <a:tcPr marL="36000" marR="9525" marT="9525" marB="0" anchor="ctr"/>
                </a:tc>
                <a:tc>
                  <a:txBody>
                    <a:bodyPr/>
                    <a:lstStyle/>
                    <a:p>
                      <a:pPr algn="ctr" fontAlgn="b"/>
                      <a:r>
                        <a:rPr lang="es-ES" sz="1200" u="none" strike="noStrike" noProof="0">
                          <a:effectLst/>
                        </a:rPr>
                        <a:t>7,0 %</a:t>
                      </a: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es-ES" sz="1200" b="0" u="none" strike="noStrike" noProof="0">
                          <a:solidFill>
                            <a:schemeClr val="tx1"/>
                          </a:solidFill>
                          <a:effectLst/>
                        </a:rPr>
                        <a:t>8</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200" u="none" strike="noStrike" noProof="0">
                          <a:solidFill>
                            <a:schemeClr val="tx1"/>
                          </a:solidFill>
                          <a:effectLst/>
                        </a:rPr>
                        <a:t>Cromo hexavalente</a:t>
                      </a:r>
                    </a:p>
                  </a:txBody>
                  <a:tcPr marL="36000" marR="9525" marT="9525" marB="0" anchor="ctr"/>
                </a:tc>
                <a:tc>
                  <a:txBody>
                    <a:bodyPr/>
                    <a:lstStyle/>
                    <a:p>
                      <a:pPr algn="ctr" fontAlgn="b"/>
                      <a:r>
                        <a:rPr lang="es-ES" sz="1200" u="none" strike="noStrike" noProof="0">
                          <a:effectLst/>
                        </a:rPr>
                        <a:t>1,2 %</a:t>
                      </a:r>
                    </a:p>
                  </a:txBody>
                  <a:tcPr marL="36000" marR="9525" marT="9525" marB="0" anchor="ctr"/>
                </a:tc>
                <a:extLst>
                  <a:ext uri="{0D108BD9-81ED-4DB2-BD59-A6C34878D82A}">
                    <a16:rowId xmlns:a16="http://schemas.microsoft.com/office/drawing/2014/main" val="3966462523"/>
                  </a:ext>
                </a:extLst>
              </a:tr>
            </a:tbl>
          </a:graphicData>
        </a:graphic>
      </p:graphicFrame>
      <p:sp>
        <p:nvSpPr>
          <p:cNvPr id="2" name="TextBox 1">
            <a:extLst>
              <a:ext uri="{FF2B5EF4-FFF2-40B4-BE49-F238E27FC236}">
                <a16:creationId xmlns:a16="http://schemas.microsoft.com/office/drawing/2014/main" id="{5DE1D9F3-3209-8D2B-3ABF-A6AC425E6599}"/>
              </a:ext>
              <a:ext uri="{C183D7F6-B498-43B3-948B-1728B52AA6E4}">
                <adec:decorative xmlns:adec="http://schemas.microsoft.com/office/drawing/2017/decorative" val="0"/>
              </a:ext>
            </a:extLst>
          </p:cNvPr>
          <p:cNvSpPr txBox="1"/>
          <p:nvPr/>
        </p:nvSpPr>
        <p:spPr>
          <a:xfrm>
            <a:off x="1217444" y="4153388"/>
            <a:ext cx="6448100" cy="646331"/>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 </a:t>
            </a:r>
            <a:r>
              <a:rPr lang="es-ES" sz="1100">
                <a:latin typeface="Arial"/>
                <a:ea typeface="Arial"/>
                <a:cs typeface="Arial"/>
              </a:rPr>
              <a:t>personas</a:t>
            </a:r>
            <a:r>
              <a:rPr lang="es-ES" sz="1100">
                <a:solidFill>
                  <a:srgbClr val="000000"/>
                </a:solidFill>
                <a:latin typeface="Arial"/>
                <a:ea typeface="Arial"/>
                <a:cs typeface="Arial"/>
              </a:rPr>
              <a:t> </a:t>
            </a:r>
            <a:r>
              <a:rPr lang="es-ES" sz="1200">
                <a:latin typeface="Arial"/>
                <a:ea typeface="Arial"/>
                <a:cs typeface="Times New Roman"/>
              </a:rPr>
              <a:t>que</a:t>
            </a:r>
            <a:r>
              <a:rPr lang="es-ES" sz="1200">
                <a:effectLst/>
                <a:latin typeface="Arial"/>
                <a:ea typeface="Arial"/>
                <a:cs typeface="Times New Roman"/>
              </a:rPr>
              <a:t> trabajan en la categoría de trabajo «personal de la construcción de carreteras» en Alemania, España, Finlandia, Francia, Hungría e Irlanda.</a:t>
            </a:r>
          </a:p>
        </p:txBody>
      </p:sp>
    </p:spTree>
    <p:extLst>
      <p:ext uri="{BB962C8B-B14F-4D97-AF65-F5344CB8AC3E}">
        <p14:creationId xmlns:p14="http://schemas.microsoft.com/office/powerpoint/2010/main" val="166758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9534E-59FA-775B-9A31-B83936A0A41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C08679-1E51-4786-A874-0E290006415D}"/>
              </a:ext>
            </a:extLst>
          </p:cNvPr>
          <p:cNvSpPr>
            <a:spLocks noGrp="1"/>
          </p:cNvSpPr>
          <p:nvPr>
            <p:ph type="title"/>
          </p:nvPr>
        </p:nvSpPr>
        <p:spPr>
          <a:xfrm>
            <a:off x="449262" y="87462"/>
            <a:ext cx="7797799" cy="461665"/>
          </a:xfrm>
        </p:spPr>
        <p:txBody>
          <a:bodyPr>
            <a:normAutofit fontScale="90000"/>
          </a:bodyPr>
          <a:lstStyle/>
          <a:p>
            <a:r>
              <a:rPr lang="es-ES" sz="2400"/>
              <a:t>Proporción de personas expuestas por categoría de trabajo </a:t>
            </a:r>
            <a:r>
              <a:rPr lang="es-ES" sz="2400" b="0"/>
              <a:t>(2/3)</a:t>
            </a:r>
          </a:p>
        </p:txBody>
      </p:sp>
      <p:sp>
        <p:nvSpPr>
          <p:cNvPr id="9" name="TextBox 8">
            <a:extLst>
              <a:ext uri="{FF2B5EF4-FFF2-40B4-BE49-F238E27FC236}">
                <a16:creationId xmlns:a16="http://schemas.microsoft.com/office/drawing/2014/main" id="{A30A3344-2D26-076C-A52F-0C677C0BA95C}"/>
              </a:ext>
            </a:extLst>
          </p:cNvPr>
          <p:cNvSpPr txBox="1"/>
          <p:nvPr/>
        </p:nvSpPr>
        <p:spPr>
          <a:xfrm>
            <a:off x="449262" y="691585"/>
            <a:ext cx="7797799" cy="584775"/>
          </a:xfrm>
          <a:prstGeom prst="rect">
            <a:avLst/>
          </a:prstGeom>
          <a:noFill/>
        </p:spPr>
        <p:txBody>
          <a:bodyPr wrap="square" lIns="91440" tIns="45720" rIns="91440" bIns="45720"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ES" sz="1600">
                <a:solidFill>
                  <a:schemeClr val="tx2"/>
                </a:solidFill>
                <a:ea typeface=""/>
                <a:cs typeface="Times New Roman"/>
              </a:rPr>
              <a:t>Categorías de puestos de trabajo con el mayor número medio de exposición por </a:t>
            </a:r>
            <a:r>
              <a:rPr lang="es-ES" sz="1600">
                <a:solidFill>
                  <a:schemeClr val="tx2"/>
                </a:solidFill>
                <a:cs typeface="Times New Roman"/>
              </a:rPr>
              <a:t>persona</a:t>
            </a:r>
            <a:r>
              <a:rPr lang="es-ES" sz="1600">
                <a:solidFill>
                  <a:schemeClr val="tx2"/>
                </a:solidFill>
                <a:ea typeface=""/>
                <a:cs typeface="Times New Roman"/>
              </a:rPr>
              <a:t> trabajadora (3 o más factores de riesgo de cáncer): </a:t>
            </a:r>
            <a:r>
              <a:rPr lang="es-ES" sz="1600" b="1">
                <a:solidFill>
                  <a:schemeClr val="tx2">
                    <a:lumMod val="76000"/>
                  </a:schemeClr>
                </a:solidFill>
                <a:cs typeface="Times New Roman"/>
              </a:rPr>
              <a:t>Bomberos/as</a:t>
            </a:r>
          </a:p>
        </p:txBody>
      </p:sp>
      <p:graphicFrame>
        <p:nvGraphicFramePr>
          <p:cNvPr id="8" name="Table 7" descr="Cuadro que muestra las exposiciones de los bomberos en la última semana de trabajo.">
            <a:extLst>
              <a:ext uri="{FF2B5EF4-FFF2-40B4-BE49-F238E27FC236}">
                <a16:creationId xmlns:a16="http://schemas.microsoft.com/office/drawing/2014/main" id="{2248E9E8-76F5-1CED-0569-C34F21AD9ED5}"/>
              </a:ext>
            </a:extLst>
          </p:cNvPr>
          <p:cNvGraphicFramePr>
            <a:graphicFrameLocks noGrp="1"/>
          </p:cNvGraphicFramePr>
          <p:nvPr>
            <p:extLst>
              <p:ext uri="{D42A27DB-BD31-4B8C-83A1-F6EECF244321}">
                <p14:modId xmlns:p14="http://schemas.microsoft.com/office/powerpoint/2010/main" val="3832709555"/>
              </p:ext>
            </p:extLst>
          </p:nvPr>
        </p:nvGraphicFramePr>
        <p:xfrm>
          <a:off x="449263" y="1322967"/>
          <a:ext cx="7797799" cy="3161112"/>
        </p:xfrm>
        <a:graphic>
          <a:graphicData uri="http://schemas.openxmlformats.org/drawingml/2006/table">
            <a:tbl>
              <a:tblPr firstRow="1" bandRow="1">
                <a:tableStyleId>{21E4AEA4-8DFA-4A89-87EB-49C32662AFE0}</a:tableStyleId>
              </a:tblPr>
              <a:tblGrid>
                <a:gridCol w="1075414">
                  <a:extLst>
                    <a:ext uri="{9D8B030D-6E8A-4147-A177-3AD203B41FA5}">
                      <a16:colId xmlns:a16="http://schemas.microsoft.com/office/drawing/2014/main" val="1768893906"/>
                    </a:ext>
                  </a:extLst>
                </a:gridCol>
                <a:gridCol w="3986775">
                  <a:extLst>
                    <a:ext uri="{9D8B030D-6E8A-4147-A177-3AD203B41FA5}">
                      <a16:colId xmlns:a16="http://schemas.microsoft.com/office/drawing/2014/main" val="4015145263"/>
                    </a:ext>
                  </a:extLst>
                </a:gridCol>
                <a:gridCol w="2735610">
                  <a:extLst>
                    <a:ext uri="{9D8B030D-6E8A-4147-A177-3AD203B41FA5}">
                      <a16:colId xmlns:a16="http://schemas.microsoft.com/office/drawing/2014/main" val="2075921377"/>
                    </a:ext>
                  </a:extLst>
                </a:gridCol>
              </a:tblGrid>
              <a:tr h="360081">
                <a:tc>
                  <a:txBody>
                    <a:bodyPr/>
                    <a:lstStyle/>
                    <a:p>
                      <a:pPr algn="l" fontAlgn="b"/>
                      <a:r>
                        <a:rPr lang="es-ES" sz="1200" b="1" i="0" u="none" strike="noStrike" noProof="0">
                          <a:solidFill>
                            <a:schemeClr val="tx1"/>
                          </a:solidFill>
                          <a:effectLst/>
                          <a:latin typeface="+mn-lt"/>
                        </a:rPr>
                        <a:t>Clasificación</a:t>
                      </a:r>
                    </a:p>
                  </a:txBody>
                  <a:tcPr marL="36000" marR="9525" marT="9525" marB="0" anchor="ctr"/>
                </a:tc>
                <a:tc>
                  <a:txBody>
                    <a:bodyPr/>
                    <a:lstStyle/>
                    <a:p>
                      <a:pPr algn="l" fontAlgn="b"/>
                      <a:r>
                        <a:rPr lang="es-ES" sz="1200" b="1" i="0" u="none" strike="noStrike" noProof="0">
                          <a:solidFill>
                            <a:schemeClr val="tx1"/>
                          </a:solidFill>
                          <a:effectLst/>
                          <a:latin typeface="+mn-lt"/>
                        </a:rPr>
                        <a:t>Factores de riesgo de cáncer</a:t>
                      </a:r>
                    </a:p>
                  </a:txBody>
                  <a:tcPr marL="36000" marR="9525" marT="9525" marB="0" anchor="ctr"/>
                </a:tc>
                <a:tc>
                  <a:txBody>
                    <a:bodyPr/>
                    <a:lstStyle/>
                    <a:p>
                      <a:pPr algn="ctr" fontAlgn="b"/>
                      <a:r>
                        <a:rPr lang="es-ES" sz="1200" b="1" i="0" u="none" strike="noStrike" noProof="0">
                          <a:solidFill>
                            <a:schemeClr val="tx1"/>
                          </a:solidFill>
                          <a:effectLst/>
                          <a:latin typeface="+mn-lt"/>
                        </a:rPr>
                        <a:t>Proporción de </a:t>
                      </a:r>
                      <a:r>
                        <a:rPr lang="es-ES" sz="1200" b="1" i="0" u="none" strike="noStrike" kern="1200" noProof="0">
                          <a:solidFill>
                            <a:schemeClr val="tx1"/>
                          </a:solidFill>
                          <a:effectLst/>
                          <a:latin typeface="+mn-lt"/>
                          <a:ea typeface="+mn-ea"/>
                          <a:cs typeface="+mn-cs"/>
                        </a:rPr>
                        <a:t>bomberos/as </a:t>
                      </a:r>
                      <a:r>
                        <a:rPr lang="es-ES" sz="1200" b="1" i="0" u="none" strike="noStrike" noProof="0">
                          <a:solidFill>
                            <a:schemeClr val="tx1"/>
                          </a:solidFill>
                          <a:effectLst/>
                          <a:latin typeface="+mn-lt"/>
                        </a:rPr>
                        <a:t>expuestos</a:t>
                      </a:r>
                    </a:p>
                  </a:txBody>
                  <a:tcPr marL="36000" marR="9525" marT="9525" marB="0" anchor="ctr"/>
                </a:tc>
                <a:extLst>
                  <a:ext uri="{0D108BD9-81ED-4DB2-BD59-A6C34878D82A}">
                    <a16:rowId xmlns:a16="http://schemas.microsoft.com/office/drawing/2014/main" val="2492327051"/>
                  </a:ext>
                </a:extLst>
              </a:tr>
              <a:tr h="253257">
                <a:tc>
                  <a:txBody>
                    <a:bodyPr/>
                    <a:lstStyle/>
                    <a:p>
                      <a:pPr algn="l" fontAlgn="b"/>
                      <a:r>
                        <a:rPr lang="es-ES" sz="1200" b="0" i="0" u="none" strike="noStrike" noProof="0">
                          <a:solidFill>
                            <a:schemeClr val="tx1"/>
                          </a:solidFill>
                          <a:effectLst/>
                          <a:latin typeface="+mn-lt"/>
                        </a:rPr>
                        <a:t>1</a:t>
                      </a:r>
                    </a:p>
                  </a:txBody>
                  <a:tcPr marL="36000" marR="9525" marT="9525" marB="0" anchor="ctr"/>
                </a:tc>
                <a:tc>
                  <a:txBody>
                    <a:bodyPr/>
                    <a:lstStyle/>
                    <a:p>
                      <a:pPr algn="l" fontAlgn="b"/>
                      <a:r>
                        <a:rPr lang="es-ES" sz="1200" u="none" strike="noStrike" noProof="0">
                          <a:solidFill>
                            <a:schemeClr val="tx1"/>
                          </a:solidFill>
                          <a:effectLst/>
                          <a:latin typeface="+mn-lt"/>
                        </a:rPr>
                        <a:t>Radiación ultravioleta solar (incluida la exposición ocular)</a:t>
                      </a:r>
                    </a:p>
                  </a:txBody>
                  <a:tcPr marL="36000" marR="9525" marT="9525" marB="0" anchor="ctr"/>
                </a:tc>
                <a:tc>
                  <a:txBody>
                    <a:bodyPr/>
                    <a:lstStyle/>
                    <a:p>
                      <a:pPr algn="ctr" fontAlgn="b"/>
                      <a:r>
                        <a:rPr lang="es-ES" sz="1200" u="none" strike="noStrike" noProof="0">
                          <a:solidFill>
                            <a:schemeClr val="tx1"/>
                          </a:solidFill>
                          <a:effectLst/>
                          <a:latin typeface="+mn-lt"/>
                        </a:rPr>
                        <a:t>57,7 %</a:t>
                      </a:r>
                    </a:p>
                  </a:txBody>
                  <a:tcPr marL="36000" marR="9525" marT="9525" marB="0" anchor="ctr"/>
                </a:tc>
                <a:extLst>
                  <a:ext uri="{0D108BD9-81ED-4DB2-BD59-A6C34878D82A}">
                    <a16:rowId xmlns:a16="http://schemas.microsoft.com/office/drawing/2014/main" val="765203683"/>
                  </a:ext>
                </a:extLst>
              </a:tr>
              <a:tr h="253257">
                <a:tc>
                  <a:txBody>
                    <a:bodyPr/>
                    <a:lstStyle/>
                    <a:p>
                      <a:pPr algn="l" fontAlgn="b"/>
                      <a:r>
                        <a:rPr lang="es-ES" sz="1200" b="0" i="0" u="none" strike="noStrike" noProof="0">
                          <a:solidFill>
                            <a:schemeClr val="tx1"/>
                          </a:solidFill>
                          <a:effectLst/>
                          <a:latin typeface="+mn-lt"/>
                        </a:rPr>
                        <a:t>2</a:t>
                      </a:r>
                    </a:p>
                  </a:txBody>
                  <a:tcPr marL="36000" marR="9525" marT="9525" marB="0" anchor="ctr"/>
                </a:tc>
                <a:tc>
                  <a:txBody>
                    <a:bodyPr/>
                    <a:lstStyle/>
                    <a:p>
                      <a:pPr algn="l" fontAlgn="b"/>
                      <a:r>
                        <a:rPr lang="es-ES" sz="1200" u="none" strike="noStrike" noProof="0">
                          <a:solidFill>
                            <a:schemeClr val="tx1"/>
                          </a:solidFill>
                          <a:effectLst/>
                          <a:latin typeface="+mn-lt"/>
                        </a:rPr>
                        <a:t>Emisiones de escape de motores diésel</a:t>
                      </a:r>
                    </a:p>
                  </a:txBody>
                  <a:tcPr marL="36000" marR="9525" marT="9525" marB="0" anchor="ctr"/>
                </a:tc>
                <a:tc>
                  <a:txBody>
                    <a:bodyPr/>
                    <a:lstStyle/>
                    <a:p>
                      <a:pPr algn="ctr" fontAlgn="b"/>
                      <a:r>
                        <a:rPr lang="es-ES" sz="1200" u="none" strike="noStrike" noProof="0">
                          <a:solidFill>
                            <a:schemeClr val="tx1"/>
                          </a:solidFill>
                          <a:effectLst/>
                          <a:latin typeface="+mn-lt"/>
                        </a:rPr>
                        <a:t>51,8 %</a:t>
                      </a:r>
                    </a:p>
                  </a:txBody>
                  <a:tcPr marL="36000" marR="9525" marT="9525" marB="0" anchor="ctr"/>
                </a:tc>
                <a:extLst>
                  <a:ext uri="{0D108BD9-81ED-4DB2-BD59-A6C34878D82A}">
                    <a16:rowId xmlns:a16="http://schemas.microsoft.com/office/drawing/2014/main" val="2154118440"/>
                  </a:ext>
                </a:extLst>
              </a:tr>
              <a:tr h="253257">
                <a:tc>
                  <a:txBody>
                    <a:bodyPr/>
                    <a:lstStyle/>
                    <a:p>
                      <a:pPr algn="l" fontAlgn="b"/>
                      <a:r>
                        <a:rPr lang="es-ES" sz="1200" b="0" i="0" u="none" strike="noStrike" noProof="0">
                          <a:solidFill>
                            <a:schemeClr val="tx1"/>
                          </a:solidFill>
                          <a:effectLst/>
                          <a:latin typeface="+mn-lt"/>
                        </a:rPr>
                        <a:t>3</a:t>
                      </a:r>
                    </a:p>
                  </a:txBody>
                  <a:tcPr marL="36000" marR="9525" marT="9525" marB="0" anchor="ctr"/>
                </a:tc>
                <a:tc>
                  <a:txBody>
                    <a:bodyPr/>
                    <a:lstStyle/>
                    <a:p>
                      <a:pPr algn="l" fontAlgn="b"/>
                      <a:r>
                        <a:rPr lang="es-ES" sz="1200" u="none" strike="noStrike" noProof="0">
                          <a:solidFill>
                            <a:schemeClr val="tx1"/>
                          </a:solidFill>
                          <a:effectLst/>
                          <a:latin typeface="+mn-lt"/>
                        </a:rPr>
                        <a:t>Benceno</a:t>
                      </a:r>
                    </a:p>
                  </a:txBody>
                  <a:tcPr marL="36000" marR="9525" marT="9525" marB="0" anchor="ctr"/>
                </a:tc>
                <a:tc>
                  <a:txBody>
                    <a:bodyPr/>
                    <a:lstStyle/>
                    <a:p>
                      <a:pPr algn="ctr" fontAlgn="b"/>
                      <a:r>
                        <a:rPr lang="es-ES" sz="1200" u="none" strike="noStrike" noProof="0">
                          <a:solidFill>
                            <a:schemeClr val="tx1"/>
                          </a:solidFill>
                          <a:effectLst/>
                          <a:latin typeface="+mn-lt"/>
                        </a:rPr>
                        <a:t>51,3 %</a:t>
                      </a:r>
                    </a:p>
                  </a:txBody>
                  <a:tcPr marL="36000" marR="9525" marT="9525" marB="0" anchor="ctr"/>
                </a:tc>
                <a:extLst>
                  <a:ext uri="{0D108BD9-81ED-4DB2-BD59-A6C34878D82A}">
                    <a16:rowId xmlns:a16="http://schemas.microsoft.com/office/drawing/2014/main" val="399796076"/>
                  </a:ext>
                </a:extLst>
              </a:tr>
              <a:tr h="253257">
                <a:tc>
                  <a:txBody>
                    <a:bodyPr/>
                    <a:lstStyle/>
                    <a:p>
                      <a:pPr algn="l" fontAlgn="b"/>
                      <a:r>
                        <a:rPr lang="es-ES" sz="1200" b="0" i="0" u="none" strike="noStrike" noProof="0">
                          <a:solidFill>
                            <a:schemeClr val="tx1"/>
                          </a:solidFill>
                          <a:effectLst/>
                          <a:latin typeface="+mn-lt"/>
                        </a:rPr>
                        <a:t>4</a:t>
                      </a:r>
                    </a:p>
                  </a:txBody>
                  <a:tcPr marL="36000" marR="9525" marT="9525" marB="0" anchor="ctr"/>
                </a:tc>
                <a:tc>
                  <a:txBody>
                    <a:bodyPr/>
                    <a:lstStyle/>
                    <a:p>
                      <a:pPr algn="l" fontAlgn="b"/>
                      <a:r>
                        <a:rPr lang="es-ES" sz="1200" u="none" strike="noStrike" noProof="0">
                          <a:solidFill>
                            <a:schemeClr val="tx1"/>
                          </a:solidFill>
                          <a:effectLst/>
                          <a:latin typeface="+mn-lt"/>
                        </a:rPr>
                        <a:t>1,3-butadieno</a:t>
                      </a:r>
                    </a:p>
                  </a:txBody>
                  <a:tcPr marL="36000" marR="9525" marT="9525" marB="0" anchor="ctr"/>
                </a:tc>
                <a:tc>
                  <a:txBody>
                    <a:bodyPr/>
                    <a:lstStyle/>
                    <a:p>
                      <a:pPr algn="ctr" fontAlgn="b"/>
                      <a:r>
                        <a:rPr lang="es-ES" sz="1200" u="none" strike="noStrike" noProof="0">
                          <a:solidFill>
                            <a:schemeClr val="tx1"/>
                          </a:solidFill>
                          <a:effectLst/>
                          <a:latin typeface="+mn-lt"/>
                        </a:rPr>
                        <a:t>45,7 %</a:t>
                      </a:r>
                    </a:p>
                  </a:txBody>
                  <a:tcPr marL="36000" marR="9525" marT="9525" marB="0" anchor="ctr"/>
                </a:tc>
                <a:extLst>
                  <a:ext uri="{0D108BD9-81ED-4DB2-BD59-A6C34878D82A}">
                    <a16:rowId xmlns:a16="http://schemas.microsoft.com/office/drawing/2014/main" val="2511400957"/>
                  </a:ext>
                </a:extLst>
              </a:tr>
              <a:tr h="253257">
                <a:tc>
                  <a:txBody>
                    <a:bodyPr/>
                    <a:lstStyle/>
                    <a:p>
                      <a:pPr algn="l" fontAlgn="b"/>
                      <a:r>
                        <a:rPr lang="es-ES" sz="1200" b="0" i="0" u="none" strike="noStrike" noProof="0">
                          <a:solidFill>
                            <a:schemeClr val="tx1"/>
                          </a:solidFill>
                          <a:effectLst/>
                          <a:latin typeface="+mn-lt"/>
                        </a:rPr>
                        <a:t>5</a:t>
                      </a:r>
                    </a:p>
                  </a:txBody>
                  <a:tcPr marL="36000" marR="9525" marT="9525" marB="0" anchor="ctr"/>
                </a:tc>
                <a:tc>
                  <a:txBody>
                    <a:bodyPr/>
                    <a:lstStyle/>
                    <a:p>
                      <a:pPr algn="l" fontAlgn="b"/>
                      <a:r>
                        <a:rPr lang="es-ES" sz="1200" u="none" strike="noStrike" noProof="0">
                          <a:solidFill>
                            <a:schemeClr val="tx1"/>
                          </a:solidFill>
                          <a:effectLst/>
                          <a:latin typeface="+mn-lt"/>
                        </a:rPr>
                        <a:t>Formaldehído</a:t>
                      </a:r>
                    </a:p>
                  </a:txBody>
                  <a:tcPr marL="36000" marR="9525" marT="9525" marB="0" anchor="ctr"/>
                </a:tc>
                <a:tc>
                  <a:txBody>
                    <a:bodyPr/>
                    <a:lstStyle/>
                    <a:p>
                      <a:pPr algn="ctr" fontAlgn="b"/>
                      <a:r>
                        <a:rPr lang="es-ES" sz="1200" u="none" strike="noStrike" noProof="0">
                          <a:solidFill>
                            <a:schemeClr val="tx1"/>
                          </a:solidFill>
                          <a:effectLst/>
                          <a:latin typeface="+mn-lt"/>
                        </a:rPr>
                        <a:t>45,2 %</a:t>
                      </a:r>
                    </a:p>
                  </a:txBody>
                  <a:tcPr marL="36000" marR="9525" marT="9525" marB="0" anchor="ctr"/>
                </a:tc>
                <a:extLst>
                  <a:ext uri="{0D108BD9-81ED-4DB2-BD59-A6C34878D82A}">
                    <a16:rowId xmlns:a16="http://schemas.microsoft.com/office/drawing/2014/main" val="370728337"/>
                  </a:ext>
                </a:extLst>
              </a:tr>
              <a:tr h="253257">
                <a:tc>
                  <a:txBody>
                    <a:bodyPr/>
                    <a:lstStyle/>
                    <a:p>
                      <a:pPr algn="l" fontAlgn="b"/>
                      <a:r>
                        <a:rPr lang="es-ES" sz="1200" b="0" i="0" u="none" strike="noStrike" noProof="0">
                          <a:solidFill>
                            <a:schemeClr val="tx1"/>
                          </a:solidFill>
                          <a:effectLst/>
                          <a:latin typeface="+mn-lt"/>
                        </a:rPr>
                        <a:t>6</a:t>
                      </a:r>
                    </a:p>
                  </a:txBody>
                  <a:tcPr marL="36000" marR="9525" marT="9525" marB="0" anchor="ctr"/>
                </a:tc>
                <a:tc>
                  <a:txBody>
                    <a:bodyPr/>
                    <a:lstStyle/>
                    <a:p>
                      <a:pPr algn="l" fontAlgn="b"/>
                      <a:r>
                        <a:rPr lang="es-ES" sz="1200" u="none" strike="noStrike" noProof="0">
                          <a:solidFill>
                            <a:schemeClr val="tx1"/>
                          </a:solidFill>
                          <a:effectLst/>
                          <a:latin typeface="+mn-lt"/>
                        </a:rPr>
                        <a:t>Cromo hexavalente</a:t>
                      </a:r>
                    </a:p>
                  </a:txBody>
                  <a:tcPr marL="36000" marR="9525" marT="9525" marB="0" anchor="ctr"/>
                </a:tc>
                <a:tc>
                  <a:txBody>
                    <a:bodyPr/>
                    <a:lstStyle/>
                    <a:p>
                      <a:pPr algn="ctr" fontAlgn="b"/>
                      <a:r>
                        <a:rPr lang="es-ES" sz="1200" u="none" strike="noStrike" noProof="0">
                          <a:solidFill>
                            <a:schemeClr val="tx1"/>
                          </a:solidFill>
                          <a:effectLst/>
                          <a:latin typeface="+mn-lt"/>
                        </a:rPr>
                        <a:t>27,8 %</a:t>
                      </a:r>
                    </a:p>
                  </a:txBody>
                  <a:tcPr marL="36000" marR="9525" marT="9525" marB="0" anchor="ctr"/>
                </a:tc>
                <a:extLst>
                  <a:ext uri="{0D108BD9-81ED-4DB2-BD59-A6C34878D82A}">
                    <a16:rowId xmlns:a16="http://schemas.microsoft.com/office/drawing/2014/main" val="2675017171"/>
                  </a:ext>
                </a:extLst>
              </a:tr>
              <a:tr h="253257">
                <a:tc>
                  <a:txBody>
                    <a:bodyPr/>
                    <a:lstStyle/>
                    <a:p>
                      <a:pPr algn="l" fontAlgn="b"/>
                      <a:r>
                        <a:rPr lang="es-ES" sz="1200" b="0" i="0" u="none" strike="noStrike" noProof="0">
                          <a:solidFill>
                            <a:schemeClr val="tx1"/>
                          </a:solidFill>
                          <a:effectLst/>
                          <a:latin typeface="+mn-lt"/>
                        </a:rPr>
                        <a:t>7</a:t>
                      </a:r>
                    </a:p>
                  </a:txBody>
                  <a:tcPr marL="36000" marR="9525" marT="9525" marB="0" anchor="ctr"/>
                </a:tc>
                <a:tc>
                  <a:txBody>
                    <a:bodyPr/>
                    <a:lstStyle/>
                    <a:p>
                      <a:pPr algn="l" fontAlgn="b"/>
                      <a:r>
                        <a:rPr lang="es-ES" sz="1200" u="none" strike="noStrike" noProof="0">
                          <a:solidFill>
                            <a:schemeClr val="tx1"/>
                          </a:solidFill>
                          <a:effectLst/>
                          <a:latin typeface="+mn-lt"/>
                        </a:rPr>
                        <a:t>Plomo y compuestos inorgánicos</a:t>
                      </a:r>
                    </a:p>
                  </a:txBody>
                  <a:tcPr marL="36000" marR="9525" marT="9525" marB="0" anchor="ctr"/>
                </a:tc>
                <a:tc>
                  <a:txBody>
                    <a:bodyPr/>
                    <a:lstStyle/>
                    <a:p>
                      <a:pPr algn="ctr" fontAlgn="b"/>
                      <a:r>
                        <a:rPr lang="es-ES" sz="1200" u="none" strike="noStrike" noProof="0">
                          <a:solidFill>
                            <a:schemeClr val="tx1"/>
                          </a:solidFill>
                          <a:effectLst/>
                          <a:latin typeface="+mn-lt"/>
                        </a:rPr>
                        <a:t>27,8 %</a:t>
                      </a:r>
                    </a:p>
                  </a:txBody>
                  <a:tcPr marL="36000" marR="9525" marT="9525" marB="0" anchor="ctr"/>
                </a:tc>
                <a:extLst>
                  <a:ext uri="{0D108BD9-81ED-4DB2-BD59-A6C34878D82A}">
                    <a16:rowId xmlns:a16="http://schemas.microsoft.com/office/drawing/2014/main" val="465689558"/>
                  </a:ext>
                </a:extLst>
              </a:tr>
              <a:tr h="253257">
                <a:tc>
                  <a:txBody>
                    <a:bodyPr/>
                    <a:lstStyle/>
                    <a:p>
                      <a:pPr algn="l" fontAlgn="b"/>
                      <a:r>
                        <a:rPr lang="es-ES" sz="1200" b="0" i="0" u="none" strike="noStrike" noProof="0">
                          <a:solidFill>
                            <a:schemeClr val="tx1"/>
                          </a:solidFill>
                          <a:effectLst/>
                          <a:latin typeface="+mn-lt"/>
                        </a:rPr>
                        <a:t>8</a:t>
                      </a:r>
                    </a:p>
                  </a:txBody>
                  <a:tcPr marL="36000" marR="9525" marT="9525" marB="0" anchor="ctr"/>
                </a:tc>
                <a:tc>
                  <a:txBody>
                    <a:bodyPr/>
                    <a:lstStyle/>
                    <a:p>
                      <a:pPr algn="l" fontAlgn="b"/>
                      <a:r>
                        <a:rPr lang="es-ES" sz="1200" u="none" strike="noStrike" noProof="0">
                          <a:solidFill>
                            <a:schemeClr val="tx1"/>
                          </a:solidFill>
                          <a:effectLst/>
                          <a:latin typeface="+mn-lt"/>
                        </a:rPr>
                        <a:t>Amianto</a:t>
                      </a:r>
                    </a:p>
                  </a:txBody>
                  <a:tcPr marL="36000" marR="9525" marT="9525" marB="0" anchor="ctr"/>
                </a:tc>
                <a:tc>
                  <a:txBody>
                    <a:bodyPr/>
                    <a:lstStyle/>
                    <a:p>
                      <a:pPr algn="ctr" fontAlgn="b"/>
                      <a:r>
                        <a:rPr lang="es-ES" sz="1200" u="none" strike="noStrike" noProof="0">
                          <a:solidFill>
                            <a:schemeClr val="tx1"/>
                          </a:solidFill>
                          <a:effectLst/>
                          <a:latin typeface="+mn-lt"/>
                        </a:rPr>
                        <a:t>22,6 %</a:t>
                      </a:r>
                    </a:p>
                  </a:txBody>
                  <a:tcPr marL="36000" marR="9525" marT="9525" marB="0" anchor="ctr"/>
                </a:tc>
                <a:extLst>
                  <a:ext uri="{0D108BD9-81ED-4DB2-BD59-A6C34878D82A}">
                    <a16:rowId xmlns:a16="http://schemas.microsoft.com/office/drawing/2014/main" val="3966462523"/>
                  </a:ext>
                </a:extLst>
              </a:tr>
              <a:tr h="253257">
                <a:tc>
                  <a:txBody>
                    <a:bodyPr/>
                    <a:lstStyle/>
                    <a:p>
                      <a:pPr algn="l" fontAlgn="b"/>
                      <a:r>
                        <a:rPr lang="es-ES" sz="1200" b="0" i="0" u="none" strike="noStrike" noProof="0">
                          <a:solidFill>
                            <a:schemeClr val="tx1"/>
                          </a:solidFill>
                          <a:effectLst/>
                          <a:latin typeface="+mn-lt"/>
                        </a:rPr>
                        <a:t>9</a:t>
                      </a:r>
                    </a:p>
                  </a:txBody>
                  <a:tcPr marL="36000" marR="9525" marT="9525" marB="0" anchor="ctr"/>
                </a:tc>
                <a:tc>
                  <a:txBody>
                    <a:bodyPr/>
                    <a:lstStyle/>
                    <a:p>
                      <a:pPr algn="l" fontAlgn="b"/>
                      <a:r>
                        <a:rPr lang="es-ES" sz="1200" u="none" strike="noStrike" noProof="0">
                          <a:solidFill>
                            <a:schemeClr val="tx1"/>
                          </a:solidFill>
                          <a:effectLst/>
                          <a:latin typeface="+mn-lt"/>
                        </a:rPr>
                        <a:t>Sílice cristalina respirable</a:t>
                      </a:r>
                    </a:p>
                  </a:txBody>
                  <a:tcPr marL="36000" marR="9525" marT="9525" marB="0" anchor="ctr"/>
                </a:tc>
                <a:tc>
                  <a:txBody>
                    <a:bodyPr/>
                    <a:lstStyle/>
                    <a:p>
                      <a:pPr algn="ctr" fontAlgn="b"/>
                      <a:r>
                        <a:rPr lang="es-ES" sz="1200" u="none" strike="noStrike" noProof="0">
                          <a:solidFill>
                            <a:schemeClr val="tx1"/>
                          </a:solidFill>
                          <a:effectLst/>
                          <a:latin typeface="+mn-lt"/>
                        </a:rPr>
                        <a:t>5,0 %</a:t>
                      </a:r>
                    </a:p>
                  </a:txBody>
                  <a:tcPr marL="36000" marR="9525" marT="9525" marB="0" anchor="ctr"/>
                </a:tc>
                <a:extLst>
                  <a:ext uri="{0D108BD9-81ED-4DB2-BD59-A6C34878D82A}">
                    <a16:rowId xmlns:a16="http://schemas.microsoft.com/office/drawing/2014/main" val="1317775421"/>
                  </a:ext>
                </a:extLst>
              </a:tr>
              <a:tr h="253257">
                <a:tc>
                  <a:txBody>
                    <a:bodyPr/>
                    <a:lstStyle/>
                    <a:p>
                      <a:pPr marL="0" algn="l" defTabSz="342900" rtl="0" eaLnBrk="1" fontAlgn="b" latinLnBrk="0" hangingPunct="1"/>
                      <a:r>
                        <a:rPr lang="es-ES" sz="1200" u="none" strike="noStrike" noProof="0">
                          <a:solidFill>
                            <a:schemeClr val="tx1"/>
                          </a:solidFill>
                          <a:effectLst/>
                          <a:latin typeface="+mn-lt"/>
                          <a:ea typeface="+mn-lt"/>
                          <a:cs typeface="+mn-cs"/>
                        </a:rPr>
                        <a:t>10</a:t>
                      </a:r>
                    </a:p>
                  </a:txBody>
                  <a:tcPr marL="36000" marR="9525" marT="9525" marB="0" anchor="ctr"/>
                </a:tc>
                <a:tc>
                  <a:txBody>
                    <a:bodyPr/>
                    <a:lstStyle/>
                    <a:p>
                      <a:pPr marL="0" algn="l" defTabSz="342900" rtl="0" eaLnBrk="1" fontAlgn="b" latinLnBrk="0" hangingPunct="1"/>
                      <a:r>
                        <a:rPr lang="es-ES" sz="1200" u="none" strike="noStrike" noProof="0">
                          <a:solidFill>
                            <a:schemeClr val="tx1"/>
                          </a:solidFill>
                          <a:effectLst/>
                          <a:latin typeface="+mn-lt"/>
                          <a:ea typeface="+mn-lt"/>
                          <a:cs typeface="+mn-cs"/>
                        </a:rPr>
                        <a:t>Polvo de madera</a:t>
                      </a:r>
                    </a:p>
                  </a:txBody>
                  <a:tcPr marL="36000" marR="9525" marT="9525" marB="0" anchor="ctr"/>
                </a:tc>
                <a:tc>
                  <a:txBody>
                    <a:bodyPr/>
                    <a:lstStyle/>
                    <a:p>
                      <a:pPr marL="0" algn="ctr" defTabSz="342900" rtl="0" eaLnBrk="1" fontAlgn="b" latinLnBrk="0" hangingPunct="1"/>
                      <a:r>
                        <a:rPr lang="es-ES" sz="1200" u="none" strike="noStrike" noProof="0">
                          <a:solidFill>
                            <a:schemeClr val="tx1"/>
                          </a:solidFill>
                          <a:effectLst/>
                          <a:latin typeface="+mn-lt"/>
                          <a:ea typeface="+mn-lt"/>
                          <a:cs typeface="+mn-cs"/>
                        </a:rPr>
                        <a:t>4,6 %</a:t>
                      </a:r>
                    </a:p>
                  </a:txBody>
                  <a:tcPr marL="36000" marR="9525" marT="9525" marB="0" anchor="ctr"/>
                </a:tc>
                <a:extLst>
                  <a:ext uri="{0D108BD9-81ED-4DB2-BD59-A6C34878D82A}">
                    <a16:rowId xmlns:a16="http://schemas.microsoft.com/office/drawing/2014/main" val="172912151"/>
                  </a:ext>
                </a:extLst>
              </a:tr>
              <a:tr h="253257">
                <a:tc>
                  <a:txBody>
                    <a:bodyPr/>
                    <a:lstStyle/>
                    <a:p>
                      <a:pPr algn="l" fontAlgn="b"/>
                      <a:r>
                        <a:rPr lang="es-ES" sz="1200" u="none" strike="noStrike" noProof="0">
                          <a:solidFill>
                            <a:schemeClr val="tx1"/>
                          </a:solidFill>
                          <a:effectLst/>
                          <a:latin typeface="+mn-lt"/>
                          <a:ea typeface="+mn-lt"/>
                          <a:cs typeface="+mn-cs"/>
                        </a:rPr>
                        <a:t>11</a:t>
                      </a:r>
                    </a:p>
                  </a:txBody>
                  <a:tcPr marL="36000" marR="9525" marT="9525" marB="0" anchor="ctr"/>
                </a:tc>
                <a:tc>
                  <a:txBody>
                    <a:bodyPr/>
                    <a:lstStyle/>
                    <a:p>
                      <a:pPr algn="l" fontAlgn="b"/>
                      <a:r>
                        <a:rPr lang="es-ES" sz="1200" u="none" strike="noStrike" noProof="0">
                          <a:solidFill>
                            <a:schemeClr val="tx1"/>
                          </a:solidFill>
                          <a:effectLst/>
                          <a:latin typeface="+mn-lt"/>
                          <a:ea typeface="+mn-lt"/>
                          <a:cs typeface="+mn-cs"/>
                        </a:rPr>
                        <a:t>Aceites minerales (en forma de nieblas)</a:t>
                      </a:r>
                    </a:p>
                  </a:txBody>
                  <a:tcPr marL="36000" marR="9525" marT="9525" marB="0" anchor="ctr"/>
                </a:tc>
                <a:tc>
                  <a:txBody>
                    <a:bodyPr/>
                    <a:lstStyle/>
                    <a:p>
                      <a:pPr algn="ctr" fontAlgn="b"/>
                      <a:r>
                        <a:rPr lang="es-ES" sz="1200" u="none" strike="noStrike" noProof="0">
                          <a:solidFill>
                            <a:schemeClr val="tx1"/>
                          </a:solidFill>
                          <a:effectLst/>
                          <a:latin typeface="+mn-lt"/>
                          <a:ea typeface="+mn-lt"/>
                          <a:cs typeface="+mn-cs"/>
                        </a:rPr>
                        <a:t>2,0 %</a:t>
                      </a:r>
                    </a:p>
                  </a:txBody>
                  <a:tcPr marL="36000" marR="9525" marT="9525" marB="0" anchor="ctr"/>
                </a:tc>
                <a:extLst>
                  <a:ext uri="{0D108BD9-81ED-4DB2-BD59-A6C34878D82A}">
                    <a16:rowId xmlns:a16="http://schemas.microsoft.com/office/drawing/2014/main" val="3112410929"/>
                  </a:ext>
                </a:extLst>
              </a:tr>
            </a:tbl>
          </a:graphicData>
        </a:graphic>
      </p:graphicFrame>
      <p:sp>
        <p:nvSpPr>
          <p:cNvPr id="2" name="TextBox 1">
            <a:extLst>
              <a:ext uri="{FF2B5EF4-FFF2-40B4-BE49-F238E27FC236}">
                <a16:creationId xmlns:a16="http://schemas.microsoft.com/office/drawing/2014/main" id="{33838D59-37A5-94C2-F0CB-E7E457ECF445}"/>
              </a:ext>
              <a:ext uri="{C183D7F6-B498-43B3-948B-1728B52AA6E4}">
                <adec:decorative xmlns:adec="http://schemas.microsoft.com/office/drawing/2017/decorative" val="0"/>
              </a:ext>
            </a:extLst>
          </p:cNvPr>
          <p:cNvSpPr txBox="1"/>
          <p:nvPr/>
        </p:nvSpPr>
        <p:spPr>
          <a:xfrm>
            <a:off x="1309256" y="4602386"/>
            <a:ext cx="6054436" cy="430887"/>
          </a:xfrm>
          <a:prstGeom prst="rect">
            <a:avLst/>
          </a:prstGeom>
          <a:noFill/>
        </p:spPr>
        <p:txBody>
          <a:bodyPr wrap="square" lIns="91440" tIns="45720" rIns="91440" bIns="45720" rtlCol="0" anchor="t">
            <a:spAutoFit/>
          </a:bodyPr>
          <a:lstStyle/>
          <a:p>
            <a:pPr>
              <a:defRPr/>
            </a:pPr>
            <a:r>
              <a:rPr lang="es-ES" sz="1100">
                <a:effectLst/>
                <a:latin typeface="Arial"/>
                <a:ea typeface="Arial"/>
                <a:cs typeface="Times New Roman"/>
              </a:rPr>
              <a:t>Fuente: WES 2023, EU-OSHA; población de referencia: </a:t>
            </a:r>
            <a:r>
              <a:rPr lang="es-ES" sz="1100">
                <a:latin typeface="Arial"/>
                <a:ea typeface="Arial"/>
                <a:cs typeface="Times New Roman"/>
              </a:rPr>
              <a:t>personas </a:t>
            </a:r>
            <a:r>
              <a:rPr lang="es-ES" sz="1100">
                <a:effectLst/>
                <a:latin typeface="Arial"/>
                <a:ea typeface="Arial"/>
                <a:cs typeface="Times New Roman"/>
              </a:rPr>
              <a:t>que trabajan en la categoría de trabajo «bomberos</a:t>
            </a:r>
            <a:r>
              <a:rPr lang="es-ES" sz="1100">
                <a:latin typeface="Arial"/>
                <a:ea typeface="Arial"/>
                <a:cs typeface="Times New Roman"/>
              </a:rPr>
              <a:t>/as»</a:t>
            </a:r>
            <a:r>
              <a:rPr lang="es-ES" sz="1100">
                <a:effectLst/>
                <a:latin typeface="Arial"/>
                <a:ea typeface="Arial"/>
                <a:cs typeface="Times New Roman"/>
              </a:rPr>
              <a:t> en Alemania, España, Finlandia, Francia, Hungría e Irlanda.</a:t>
            </a:r>
          </a:p>
        </p:txBody>
      </p:sp>
    </p:spTree>
    <p:extLst>
      <p:ext uri="{BB962C8B-B14F-4D97-AF65-F5344CB8AC3E}">
        <p14:creationId xmlns:p14="http://schemas.microsoft.com/office/powerpoint/2010/main" val="360740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6BF7-F08A-F94C-7C79-5DF721310A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30C0469-3352-BB34-48E1-1B23DC6A94AF}"/>
              </a:ext>
            </a:extLst>
          </p:cNvPr>
          <p:cNvSpPr>
            <a:spLocks noGrp="1"/>
          </p:cNvSpPr>
          <p:nvPr>
            <p:ph type="title"/>
          </p:nvPr>
        </p:nvSpPr>
        <p:spPr>
          <a:xfrm>
            <a:off x="449262" y="87462"/>
            <a:ext cx="7797799" cy="461665"/>
          </a:xfrm>
        </p:spPr>
        <p:txBody>
          <a:bodyPr>
            <a:normAutofit fontScale="90000"/>
          </a:bodyPr>
          <a:lstStyle/>
          <a:p>
            <a:r>
              <a:rPr lang="es-ES" sz="2400"/>
              <a:t>Proporción de personas expuestas por categoría de trabajo </a:t>
            </a:r>
            <a:r>
              <a:rPr lang="es-ES" sz="2400" b="0"/>
              <a:t>(3/3)</a:t>
            </a:r>
          </a:p>
        </p:txBody>
      </p:sp>
      <p:sp>
        <p:nvSpPr>
          <p:cNvPr id="9" name="TextBox 8">
            <a:extLst>
              <a:ext uri="{FF2B5EF4-FFF2-40B4-BE49-F238E27FC236}">
                <a16:creationId xmlns:a16="http://schemas.microsoft.com/office/drawing/2014/main" id="{524E86A7-33FE-8E0B-C6CD-1D4405750111}"/>
              </a:ext>
            </a:extLst>
          </p:cNvPr>
          <p:cNvSpPr txBox="1"/>
          <p:nvPr/>
        </p:nvSpPr>
        <p:spPr>
          <a:xfrm>
            <a:off x="729949" y="679406"/>
            <a:ext cx="6999890" cy="830997"/>
          </a:xfrm>
          <a:prstGeom prst="rect">
            <a:avLst/>
          </a:prstGeom>
          <a:noFill/>
        </p:spPr>
        <p:txBody>
          <a:bodyPr wrap="square" lIns="91440" tIns="45720" rIns="91440" bIns="45720"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ES" sz="1600">
                <a:solidFill>
                  <a:schemeClr val="tx2"/>
                </a:solidFill>
                <a:effectLst/>
                <a:ea typeface=""/>
                <a:cs typeface="Times New Roman"/>
              </a:rPr>
              <a:t>Categorías de puestos de trabajo con el mayor número medio de exposición</a:t>
            </a:r>
            <a:r>
              <a:rPr lang="es-ES" sz="1600">
                <a:solidFill>
                  <a:schemeClr val="tx2"/>
                </a:solidFill>
                <a:ea typeface=""/>
                <a:cs typeface="Times New Roman"/>
              </a:rPr>
              <a:t> por </a:t>
            </a:r>
            <a:r>
              <a:rPr lang="es-ES" sz="1600">
                <a:solidFill>
                  <a:schemeClr val="tx2"/>
                </a:solidFill>
                <a:cs typeface="Times New Roman"/>
              </a:rPr>
              <a:t>persona</a:t>
            </a:r>
            <a:r>
              <a:rPr lang="es-ES" sz="1600">
                <a:solidFill>
                  <a:schemeClr val="tx2"/>
                </a:solidFill>
                <a:ea typeface=""/>
                <a:cs typeface="Times New Roman"/>
              </a:rPr>
              <a:t> trabajadora </a:t>
            </a:r>
            <a:r>
              <a:rPr lang="es-ES" sz="1600">
                <a:solidFill>
                  <a:schemeClr val="tx2"/>
                </a:solidFill>
                <a:effectLst/>
                <a:ea typeface=""/>
                <a:cs typeface="Times New Roman"/>
              </a:rPr>
              <a:t>(3 o más factores de riesgo de cáncer):</a:t>
            </a:r>
            <a:r>
              <a:rPr lang="es-ES" sz="1600" b="1">
                <a:solidFill>
                  <a:srgbClr val="FF0000"/>
                </a:solidFill>
                <a:effectLst/>
                <a:ea typeface=""/>
                <a:cs typeface="Times New Roman"/>
              </a:rPr>
              <a:t> </a:t>
            </a:r>
            <a:r>
              <a:rPr lang="es-ES" sz="1600" b="1">
                <a:solidFill>
                  <a:schemeClr val="tx2"/>
                </a:solidFill>
                <a:cs typeface="Times New Roman"/>
              </a:rPr>
              <a:t>personal de minería y cantería</a:t>
            </a:r>
          </a:p>
        </p:txBody>
      </p:sp>
      <p:graphicFrame>
        <p:nvGraphicFramePr>
          <p:cNvPr id="11" name="Table 10" descr="Cuadro que muestra las exposiciones de los mineros y canteros en la última semana de trabajo.">
            <a:extLst>
              <a:ext uri="{FF2B5EF4-FFF2-40B4-BE49-F238E27FC236}">
                <a16:creationId xmlns:a16="http://schemas.microsoft.com/office/drawing/2014/main" id="{9837953F-2776-190F-7F32-6288EC736780}"/>
              </a:ext>
            </a:extLst>
          </p:cNvPr>
          <p:cNvGraphicFramePr>
            <a:graphicFrameLocks noGrp="1"/>
          </p:cNvGraphicFramePr>
          <p:nvPr>
            <p:extLst>
              <p:ext uri="{D42A27DB-BD31-4B8C-83A1-F6EECF244321}">
                <p14:modId xmlns:p14="http://schemas.microsoft.com/office/powerpoint/2010/main" val="3109782493"/>
              </p:ext>
            </p:extLst>
          </p:nvPr>
        </p:nvGraphicFramePr>
        <p:xfrm>
          <a:off x="449263" y="1518694"/>
          <a:ext cx="7797798" cy="2853218"/>
        </p:xfrm>
        <a:graphic>
          <a:graphicData uri="http://schemas.openxmlformats.org/drawingml/2006/table">
            <a:tbl>
              <a:tblPr firstRow="1" bandRow="1">
                <a:tableStyleId>{00A15C55-8517-42AA-B614-E9B94910E393}</a:tableStyleId>
              </a:tblPr>
              <a:tblGrid>
                <a:gridCol w="1016282">
                  <a:extLst>
                    <a:ext uri="{9D8B030D-6E8A-4147-A177-3AD203B41FA5}">
                      <a16:colId xmlns:a16="http://schemas.microsoft.com/office/drawing/2014/main" val="1768893906"/>
                    </a:ext>
                  </a:extLst>
                </a:gridCol>
                <a:gridCol w="3938352">
                  <a:extLst>
                    <a:ext uri="{9D8B030D-6E8A-4147-A177-3AD203B41FA5}">
                      <a16:colId xmlns:a16="http://schemas.microsoft.com/office/drawing/2014/main" val="4015145263"/>
                    </a:ext>
                  </a:extLst>
                </a:gridCol>
                <a:gridCol w="2843164">
                  <a:extLst>
                    <a:ext uri="{9D8B030D-6E8A-4147-A177-3AD203B41FA5}">
                      <a16:colId xmlns:a16="http://schemas.microsoft.com/office/drawing/2014/main" val="2075921377"/>
                    </a:ext>
                  </a:extLst>
                </a:gridCol>
              </a:tblGrid>
              <a:tr h="389252">
                <a:tc>
                  <a:txBody>
                    <a:bodyPr/>
                    <a:lstStyle/>
                    <a:p>
                      <a:pPr algn="l" fontAlgn="b"/>
                      <a:r>
                        <a:rPr lang="es-ES" sz="1200" b="1" u="none" strike="noStrike" noProof="0">
                          <a:solidFill>
                            <a:schemeClr val="tx1"/>
                          </a:solidFill>
                          <a:effectLst/>
                        </a:rPr>
                        <a:t>Clasificación</a:t>
                      </a:r>
                    </a:p>
                  </a:txBody>
                  <a:tcPr marL="36000" marR="9525" marT="9525" marB="0" anchor="ctr"/>
                </a:tc>
                <a:tc>
                  <a:txBody>
                    <a:bodyPr/>
                    <a:lstStyle/>
                    <a:p>
                      <a:pPr algn="l" fontAlgn="b"/>
                      <a:r>
                        <a:rPr lang="es-ES" sz="1200" b="1" u="none" strike="noStrike" noProof="0">
                          <a:solidFill>
                            <a:schemeClr val="tx1"/>
                          </a:solidFill>
                          <a:effectLst/>
                        </a:rPr>
                        <a:t>Factores de riesgo de cáncer</a:t>
                      </a:r>
                    </a:p>
                  </a:txBody>
                  <a:tcPr marL="36000" marR="9525" marT="9525" marB="0" anchor="ctr"/>
                </a:tc>
                <a:tc>
                  <a:txBody>
                    <a:bodyPr/>
                    <a:lstStyle/>
                    <a:p>
                      <a:pPr algn="ctr" fontAlgn="b"/>
                      <a:r>
                        <a:rPr lang="es-ES" sz="1200" b="1" u="none" strike="noStrike" noProof="0">
                          <a:solidFill>
                            <a:schemeClr val="tx1"/>
                          </a:solidFill>
                          <a:effectLst/>
                        </a:rPr>
                        <a:t>Proporción de </a:t>
                      </a:r>
                      <a:r>
                        <a:rPr lang="es-ES" sz="1200" b="1" u="none" strike="noStrike" kern="1200" noProof="0">
                          <a:solidFill>
                            <a:schemeClr val="tx1"/>
                          </a:solidFill>
                          <a:effectLst/>
                          <a:latin typeface="+mn-lt"/>
                          <a:ea typeface="+mn-ea"/>
                          <a:cs typeface="+mn-cs"/>
                        </a:rPr>
                        <a:t>personal de minería y cantería expuesto</a:t>
                      </a:r>
                    </a:p>
                  </a:txBody>
                  <a:tcPr marL="36000" marR="9525" marT="9525" marB="0" anchor="ctr"/>
                </a:tc>
                <a:extLst>
                  <a:ext uri="{0D108BD9-81ED-4DB2-BD59-A6C34878D82A}">
                    <a16:rowId xmlns:a16="http://schemas.microsoft.com/office/drawing/2014/main" val="2492327051"/>
                  </a:ext>
                </a:extLst>
              </a:tr>
              <a:tr h="273774">
                <a:tc>
                  <a:txBody>
                    <a:bodyPr/>
                    <a:lstStyle/>
                    <a:p>
                      <a:pPr algn="l" fontAlgn="b"/>
                      <a:r>
                        <a:rPr lang="es-ES" sz="1200" b="0" u="none" strike="noStrike" noProof="0">
                          <a:solidFill>
                            <a:schemeClr val="tx1"/>
                          </a:solidFill>
                          <a:effectLst/>
                        </a:rPr>
                        <a:t>1</a:t>
                      </a:r>
                    </a:p>
                  </a:txBody>
                  <a:tcPr marL="36000" marR="9525" marT="9525" marB="0" anchor="ctr"/>
                </a:tc>
                <a:tc>
                  <a:txBody>
                    <a:bodyPr/>
                    <a:lstStyle/>
                    <a:p>
                      <a:pPr algn="l" fontAlgn="b"/>
                      <a:r>
                        <a:rPr lang="es-ES" sz="1200" u="none" strike="noStrike" noProof="0">
                          <a:solidFill>
                            <a:schemeClr val="tx1"/>
                          </a:solidFill>
                          <a:effectLst/>
                        </a:rPr>
                        <a:t>Emisiones de escape de motores diésel</a:t>
                      </a:r>
                    </a:p>
                  </a:txBody>
                  <a:tcPr marL="36000" marR="9525" marT="9525" marB="0" anchor="ctr"/>
                </a:tc>
                <a:tc>
                  <a:txBody>
                    <a:bodyPr/>
                    <a:lstStyle/>
                    <a:p>
                      <a:pPr algn="ctr" fontAlgn="b"/>
                      <a:r>
                        <a:rPr lang="es-ES" sz="1200" u="none" strike="noStrike" noProof="0">
                          <a:solidFill>
                            <a:schemeClr val="tx1"/>
                          </a:solidFill>
                          <a:effectLst/>
                        </a:rPr>
                        <a:t>98,5 %</a:t>
                      </a:r>
                    </a:p>
                  </a:txBody>
                  <a:tcPr marL="36000" marR="9525" marT="9525" marB="0" anchor="ctr"/>
                </a:tc>
                <a:extLst>
                  <a:ext uri="{0D108BD9-81ED-4DB2-BD59-A6C34878D82A}">
                    <a16:rowId xmlns:a16="http://schemas.microsoft.com/office/drawing/2014/main" val="765203683"/>
                  </a:ext>
                </a:extLst>
              </a:tr>
              <a:tr h="273774">
                <a:tc>
                  <a:txBody>
                    <a:bodyPr/>
                    <a:lstStyle/>
                    <a:p>
                      <a:pPr algn="l" fontAlgn="b"/>
                      <a:r>
                        <a:rPr lang="es-ES" sz="1200" b="0" u="none" strike="noStrike" noProof="0">
                          <a:solidFill>
                            <a:schemeClr val="tx1"/>
                          </a:solidFill>
                          <a:effectLst/>
                        </a:rPr>
                        <a:t>2</a:t>
                      </a:r>
                    </a:p>
                  </a:txBody>
                  <a:tcPr marL="36000" marR="9525" marT="9525" marB="0" anchor="ctr"/>
                </a:tc>
                <a:tc>
                  <a:txBody>
                    <a:bodyPr/>
                    <a:lstStyle/>
                    <a:p>
                      <a:pPr algn="l" fontAlgn="b"/>
                      <a:r>
                        <a:rPr lang="es-ES" sz="1200" u="none" strike="noStrike" noProof="0">
                          <a:solidFill>
                            <a:schemeClr val="tx1"/>
                          </a:solidFill>
                          <a:effectLst/>
                        </a:rPr>
                        <a:t>Sílice cristalina respirable</a:t>
                      </a:r>
                    </a:p>
                  </a:txBody>
                  <a:tcPr marL="36000" marR="9525" marT="9525" marB="0" anchor="ctr"/>
                </a:tc>
                <a:tc>
                  <a:txBody>
                    <a:bodyPr/>
                    <a:lstStyle/>
                    <a:p>
                      <a:pPr algn="ctr" fontAlgn="b"/>
                      <a:r>
                        <a:rPr lang="es-ES" sz="1200" u="none" strike="noStrike" noProof="0">
                          <a:solidFill>
                            <a:schemeClr val="tx1"/>
                          </a:solidFill>
                          <a:effectLst/>
                        </a:rPr>
                        <a:t>98,2 %</a:t>
                      </a:r>
                    </a:p>
                  </a:txBody>
                  <a:tcPr marL="36000" marR="9525" marT="9525" marB="0" anchor="ctr"/>
                </a:tc>
                <a:extLst>
                  <a:ext uri="{0D108BD9-81ED-4DB2-BD59-A6C34878D82A}">
                    <a16:rowId xmlns:a16="http://schemas.microsoft.com/office/drawing/2014/main" val="2154118440"/>
                  </a:ext>
                </a:extLst>
              </a:tr>
              <a:tr h="273774">
                <a:tc>
                  <a:txBody>
                    <a:bodyPr/>
                    <a:lstStyle/>
                    <a:p>
                      <a:pPr algn="l" fontAlgn="b"/>
                      <a:r>
                        <a:rPr lang="es-ES" sz="1200" b="0" u="none" strike="noStrike" noProof="0">
                          <a:solidFill>
                            <a:schemeClr val="tx1"/>
                          </a:solidFill>
                          <a:effectLst/>
                        </a:rPr>
                        <a:t>3</a:t>
                      </a:r>
                    </a:p>
                  </a:txBody>
                  <a:tcPr marL="36000" marR="9525" marT="9525" marB="0" anchor="ctr"/>
                </a:tc>
                <a:tc>
                  <a:txBody>
                    <a:bodyPr/>
                    <a:lstStyle/>
                    <a:p>
                      <a:pPr algn="l" fontAlgn="b"/>
                      <a:r>
                        <a:rPr lang="es-ES" sz="1200" u="none" strike="noStrike" noProof="0">
                          <a:solidFill>
                            <a:schemeClr val="tx1"/>
                          </a:solidFill>
                          <a:effectLst/>
                        </a:rPr>
                        <a:t>Radiación ultravioleta solar (incluida la exposición ocular)</a:t>
                      </a:r>
                    </a:p>
                  </a:txBody>
                  <a:tcPr marL="36000" marR="9525" marT="9525" marB="0" anchor="ctr"/>
                </a:tc>
                <a:tc>
                  <a:txBody>
                    <a:bodyPr/>
                    <a:lstStyle/>
                    <a:p>
                      <a:pPr algn="ctr" fontAlgn="b"/>
                      <a:r>
                        <a:rPr lang="es-ES" sz="1200" u="none" strike="noStrike" noProof="0">
                          <a:solidFill>
                            <a:schemeClr val="tx1"/>
                          </a:solidFill>
                          <a:effectLst/>
                        </a:rPr>
                        <a:t>55,9 %</a:t>
                      </a:r>
                    </a:p>
                  </a:txBody>
                  <a:tcPr marL="36000" marR="9525" marT="9525" marB="0" anchor="ctr"/>
                </a:tc>
                <a:extLst>
                  <a:ext uri="{0D108BD9-81ED-4DB2-BD59-A6C34878D82A}">
                    <a16:rowId xmlns:a16="http://schemas.microsoft.com/office/drawing/2014/main" val="399796076"/>
                  </a:ext>
                </a:extLst>
              </a:tr>
              <a:tr h="273774">
                <a:tc>
                  <a:txBody>
                    <a:bodyPr/>
                    <a:lstStyle/>
                    <a:p>
                      <a:pPr algn="l" fontAlgn="b"/>
                      <a:r>
                        <a:rPr lang="es-ES" sz="1200" b="0" u="none" strike="noStrike" noProof="0">
                          <a:solidFill>
                            <a:schemeClr val="tx1"/>
                          </a:solidFill>
                          <a:effectLst/>
                        </a:rPr>
                        <a:t>4</a:t>
                      </a:r>
                    </a:p>
                  </a:txBody>
                  <a:tcPr marL="36000" marR="9525" marT="9525" marB="0" anchor="ctr"/>
                </a:tc>
                <a:tc>
                  <a:txBody>
                    <a:bodyPr/>
                    <a:lstStyle/>
                    <a:p>
                      <a:pPr algn="l" fontAlgn="b"/>
                      <a:r>
                        <a:rPr lang="es-ES" sz="1200" u="none" strike="noStrike" noProof="0">
                          <a:solidFill>
                            <a:schemeClr val="tx1"/>
                          </a:solidFill>
                          <a:effectLst/>
                        </a:rPr>
                        <a:t>Benceno</a:t>
                      </a:r>
                    </a:p>
                  </a:txBody>
                  <a:tcPr marL="36000" marR="9525" marT="9525" marB="0" anchor="ctr"/>
                </a:tc>
                <a:tc>
                  <a:txBody>
                    <a:bodyPr/>
                    <a:lstStyle/>
                    <a:p>
                      <a:pPr algn="ctr" fontAlgn="b"/>
                      <a:r>
                        <a:rPr lang="es-ES" sz="1200" u="none" strike="noStrike" noProof="0">
                          <a:solidFill>
                            <a:schemeClr val="tx1"/>
                          </a:solidFill>
                          <a:effectLst/>
                        </a:rPr>
                        <a:t>13,5 %</a:t>
                      </a:r>
                    </a:p>
                  </a:txBody>
                  <a:tcPr marL="36000" marR="9525" marT="9525" marB="0" anchor="ctr"/>
                </a:tc>
                <a:extLst>
                  <a:ext uri="{0D108BD9-81ED-4DB2-BD59-A6C34878D82A}">
                    <a16:rowId xmlns:a16="http://schemas.microsoft.com/office/drawing/2014/main" val="2511400957"/>
                  </a:ext>
                </a:extLst>
              </a:tr>
              <a:tr h="273774">
                <a:tc>
                  <a:txBody>
                    <a:bodyPr/>
                    <a:lstStyle/>
                    <a:p>
                      <a:pPr algn="l" fontAlgn="b"/>
                      <a:r>
                        <a:rPr lang="es-ES" sz="1200" b="0" u="none" strike="noStrike" noProof="0">
                          <a:solidFill>
                            <a:schemeClr val="tx1"/>
                          </a:solidFill>
                          <a:effectLst/>
                        </a:rPr>
                        <a:t>5</a:t>
                      </a:r>
                    </a:p>
                  </a:txBody>
                  <a:tcPr marL="36000" marR="9525" marT="9525" marB="0" anchor="ctr"/>
                </a:tc>
                <a:tc>
                  <a:txBody>
                    <a:bodyPr/>
                    <a:lstStyle/>
                    <a:p>
                      <a:pPr algn="l" fontAlgn="b"/>
                      <a:r>
                        <a:rPr lang="es-ES" sz="1200" u="none" strike="noStrike" noProof="0">
                          <a:solidFill>
                            <a:schemeClr val="tx1"/>
                          </a:solidFill>
                          <a:effectLst/>
                        </a:rPr>
                        <a:t>Arsénico</a:t>
                      </a:r>
                    </a:p>
                  </a:txBody>
                  <a:tcPr marL="36000" marR="9525" marT="9525" marB="0" anchor="ctr"/>
                </a:tc>
                <a:tc>
                  <a:txBody>
                    <a:bodyPr/>
                    <a:lstStyle/>
                    <a:p>
                      <a:pPr algn="ctr" fontAlgn="b"/>
                      <a:r>
                        <a:rPr lang="es-ES" sz="1200" u="none" strike="noStrike" noProof="0">
                          <a:solidFill>
                            <a:schemeClr val="tx1"/>
                          </a:solidFill>
                          <a:effectLst/>
                        </a:rPr>
                        <a:t>12,5 %</a:t>
                      </a:r>
                    </a:p>
                  </a:txBody>
                  <a:tcPr marL="36000" marR="9525" marT="9525" marB="0" anchor="ctr"/>
                </a:tc>
                <a:extLst>
                  <a:ext uri="{0D108BD9-81ED-4DB2-BD59-A6C34878D82A}">
                    <a16:rowId xmlns:a16="http://schemas.microsoft.com/office/drawing/2014/main" val="370728337"/>
                  </a:ext>
                </a:extLst>
              </a:tr>
              <a:tr h="273774">
                <a:tc>
                  <a:txBody>
                    <a:bodyPr/>
                    <a:lstStyle/>
                    <a:p>
                      <a:pPr algn="l" fontAlgn="b"/>
                      <a:r>
                        <a:rPr lang="es-ES" sz="1200" b="0" u="none" strike="noStrike" noProof="0">
                          <a:solidFill>
                            <a:schemeClr val="tx1"/>
                          </a:solidFill>
                          <a:effectLst/>
                        </a:rPr>
                        <a:t>6</a:t>
                      </a:r>
                    </a:p>
                  </a:txBody>
                  <a:tcPr marL="36000" marR="9525" marT="9525" marB="0" anchor="ctr"/>
                </a:tc>
                <a:tc>
                  <a:txBody>
                    <a:bodyPr/>
                    <a:lstStyle/>
                    <a:p>
                      <a:pPr algn="l" fontAlgn="b"/>
                      <a:r>
                        <a:rPr lang="es-ES" sz="1200" u="none" strike="noStrike" noProof="0">
                          <a:solidFill>
                            <a:schemeClr val="tx1"/>
                          </a:solidFill>
                          <a:effectLst/>
                        </a:rPr>
                        <a:t>Amianto</a:t>
                      </a:r>
                    </a:p>
                  </a:txBody>
                  <a:tcPr marL="36000" marR="9525" marT="9525" marB="0" anchor="ctr"/>
                </a:tc>
                <a:tc>
                  <a:txBody>
                    <a:bodyPr/>
                    <a:lstStyle/>
                    <a:p>
                      <a:pPr algn="ctr" fontAlgn="b"/>
                      <a:r>
                        <a:rPr lang="es-ES" sz="1200" u="none" strike="noStrike" noProof="0">
                          <a:solidFill>
                            <a:schemeClr val="tx1"/>
                          </a:solidFill>
                          <a:effectLst/>
                        </a:rPr>
                        <a:t>8,7 %</a:t>
                      </a:r>
                    </a:p>
                  </a:txBody>
                  <a:tcPr marL="36000" marR="9525" marT="9525" marB="0" anchor="ctr"/>
                </a:tc>
                <a:extLst>
                  <a:ext uri="{0D108BD9-81ED-4DB2-BD59-A6C34878D82A}">
                    <a16:rowId xmlns:a16="http://schemas.microsoft.com/office/drawing/2014/main" val="2675017171"/>
                  </a:ext>
                </a:extLst>
              </a:tr>
              <a:tr h="273774">
                <a:tc>
                  <a:txBody>
                    <a:bodyPr/>
                    <a:lstStyle/>
                    <a:p>
                      <a:pPr algn="l" fontAlgn="b"/>
                      <a:r>
                        <a:rPr lang="es-ES" sz="1200" b="0" u="none" strike="noStrike" noProof="0">
                          <a:solidFill>
                            <a:schemeClr val="tx1"/>
                          </a:solidFill>
                          <a:effectLst/>
                        </a:rPr>
                        <a:t>7</a:t>
                      </a:r>
                    </a:p>
                  </a:txBody>
                  <a:tcPr marL="36000" marR="9525" marT="9525" marB="0" anchor="ctr"/>
                </a:tc>
                <a:tc>
                  <a:txBody>
                    <a:bodyPr/>
                    <a:lstStyle/>
                    <a:p>
                      <a:pPr algn="l" fontAlgn="b"/>
                      <a:r>
                        <a:rPr lang="es-ES" sz="1200" u="none" strike="noStrike" noProof="0">
                          <a:solidFill>
                            <a:schemeClr val="tx1"/>
                          </a:solidFill>
                          <a:effectLst/>
                        </a:rPr>
                        <a:t>Cobalto</a:t>
                      </a:r>
                    </a:p>
                  </a:txBody>
                  <a:tcPr marL="36000" marR="9525" marT="9525" marB="0" anchor="ctr"/>
                </a:tc>
                <a:tc>
                  <a:txBody>
                    <a:bodyPr/>
                    <a:lstStyle/>
                    <a:p>
                      <a:pPr algn="ctr" fontAlgn="b"/>
                      <a:r>
                        <a:rPr lang="es-ES" sz="1200" u="none" strike="noStrike" noProof="0">
                          <a:solidFill>
                            <a:schemeClr val="tx1"/>
                          </a:solidFill>
                          <a:effectLst/>
                        </a:rPr>
                        <a:t>4,4 %</a:t>
                      </a:r>
                    </a:p>
                  </a:txBody>
                  <a:tcPr marL="36000" marR="9525" marT="9525" marB="0" anchor="ctr"/>
                </a:tc>
                <a:extLst>
                  <a:ext uri="{0D108BD9-81ED-4DB2-BD59-A6C34878D82A}">
                    <a16:rowId xmlns:a16="http://schemas.microsoft.com/office/drawing/2014/main" val="465689558"/>
                  </a:ext>
                </a:extLst>
              </a:tr>
              <a:tr h="273774">
                <a:tc>
                  <a:txBody>
                    <a:bodyPr/>
                    <a:lstStyle/>
                    <a:p>
                      <a:pPr algn="l" fontAlgn="b"/>
                      <a:r>
                        <a:rPr lang="es-ES" sz="1200" b="0" u="none" strike="noStrike" noProof="0">
                          <a:solidFill>
                            <a:schemeClr val="tx1"/>
                          </a:solidFill>
                          <a:effectLst/>
                        </a:rPr>
                        <a:t>8</a:t>
                      </a:r>
                    </a:p>
                  </a:txBody>
                  <a:tcPr marL="36000" marR="9525" marT="9525" marB="0" anchor="ctr"/>
                </a:tc>
                <a:tc>
                  <a:txBody>
                    <a:bodyPr/>
                    <a:lstStyle/>
                    <a:p>
                      <a:pPr algn="l" fontAlgn="b"/>
                      <a:r>
                        <a:rPr lang="es-ES" sz="1200" u="none" strike="noStrike" noProof="0">
                          <a:solidFill>
                            <a:schemeClr val="tx1"/>
                          </a:solidFill>
                          <a:effectLst/>
                        </a:rPr>
                        <a:t>Plomo y compuestos inorgánicos</a:t>
                      </a:r>
                    </a:p>
                  </a:txBody>
                  <a:tcPr marL="36000" marR="9525" marT="9525" marB="0" anchor="ctr"/>
                </a:tc>
                <a:tc>
                  <a:txBody>
                    <a:bodyPr/>
                    <a:lstStyle/>
                    <a:p>
                      <a:pPr algn="ctr" fontAlgn="b"/>
                      <a:r>
                        <a:rPr lang="es-ES" sz="1200" u="none" strike="noStrike" noProof="0">
                          <a:solidFill>
                            <a:schemeClr val="tx1"/>
                          </a:solidFill>
                          <a:effectLst/>
                        </a:rPr>
                        <a:t>4,1 %</a:t>
                      </a:r>
                    </a:p>
                  </a:txBody>
                  <a:tcPr marL="36000" marR="9525" marT="9525" marB="0" anchor="ctr"/>
                </a:tc>
                <a:extLst>
                  <a:ext uri="{0D108BD9-81ED-4DB2-BD59-A6C34878D82A}">
                    <a16:rowId xmlns:a16="http://schemas.microsoft.com/office/drawing/2014/main" val="3966462523"/>
                  </a:ext>
                </a:extLst>
              </a:tr>
              <a:tr h="273774">
                <a:tc>
                  <a:txBody>
                    <a:bodyPr/>
                    <a:lstStyle/>
                    <a:p>
                      <a:pPr algn="l" fontAlgn="b"/>
                      <a:r>
                        <a:rPr lang="es-ES" sz="1200" b="0" u="none" strike="noStrike" noProof="0">
                          <a:solidFill>
                            <a:schemeClr val="tx1"/>
                          </a:solidFill>
                          <a:effectLst/>
                        </a:rPr>
                        <a:t>9</a:t>
                      </a:r>
                    </a:p>
                  </a:txBody>
                  <a:tcPr marL="36000" marR="9525" marT="9525" marB="0" anchor="ctr"/>
                </a:tc>
                <a:tc>
                  <a:txBody>
                    <a:bodyPr/>
                    <a:lstStyle/>
                    <a:p>
                      <a:pPr algn="l" fontAlgn="b"/>
                      <a:r>
                        <a:rPr lang="es-ES" sz="1200" u="none" strike="noStrike" noProof="0">
                          <a:solidFill>
                            <a:schemeClr val="tx1"/>
                          </a:solidFill>
                          <a:effectLst/>
                        </a:rPr>
                        <a:t>Níquel</a:t>
                      </a:r>
                    </a:p>
                  </a:txBody>
                  <a:tcPr marL="36000" marR="9525" marT="9525" marB="0" anchor="ctr"/>
                </a:tc>
                <a:tc>
                  <a:txBody>
                    <a:bodyPr/>
                    <a:lstStyle/>
                    <a:p>
                      <a:pPr algn="ctr" fontAlgn="b"/>
                      <a:r>
                        <a:rPr lang="es-ES" sz="1200" u="none" strike="noStrike" noProof="0">
                          <a:solidFill>
                            <a:schemeClr val="tx1"/>
                          </a:solidFill>
                          <a:effectLst/>
                        </a:rPr>
                        <a:t>2,8 %</a:t>
                      </a:r>
                    </a:p>
                  </a:txBody>
                  <a:tcPr marL="36000" marR="9525" marT="9525" marB="0" anchor="ctr"/>
                </a:tc>
                <a:extLst>
                  <a:ext uri="{0D108BD9-81ED-4DB2-BD59-A6C34878D82A}">
                    <a16:rowId xmlns:a16="http://schemas.microsoft.com/office/drawing/2014/main" val="1317775421"/>
                  </a:ext>
                </a:extLst>
              </a:tr>
            </a:tbl>
          </a:graphicData>
        </a:graphic>
      </p:graphicFrame>
      <p:sp>
        <p:nvSpPr>
          <p:cNvPr id="2" name="TextBox 1">
            <a:extLst>
              <a:ext uri="{FF2B5EF4-FFF2-40B4-BE49-F238E27FC236}">
                <a16:creationId xmlns:a16="http://schemas.microsoft.com/office/drawing/2014/main" id="{3F98C564-8111-34FC-CD2C-8BA4E5DE95B6}"/>
              </a:ext>
              <a:ext uri="{C183D7F6-B498-43B3-948B-1728B52AA6E4}">
                <adec:decorative xmlns:adec="http://schemas.microsoft.com/office/drawing/2017/decorative" val="0"/>
              </a:ext>
            </a:extLst>
          </p:cNvPr>
          <p:cNvSpPr txBox="1"/>
          <p:nvPr/>
        </p:nvSpPr>
        <p:spPr>
          <a:xfrm>
            <a:off x="1280344" y="4371909"/>
            <a:ext cx="6224041" cy="646331"/>
          </a:xfrm>
          <a:prstGeom prst="rect">
            <a:avLst/>
          </a:prstGeom>
          <a:noFill/>
        </p:spPr>
        <p:txBody>
          <a:bodyPr wrap="square" lIns="91440" tIns="45720" rIns="91440" bIns="45720" rtlCol="0" anchor="t">
            <a:spAutoFit/>
          </a:bodyPr>
          <a:lstStyle/>
          <a:p>
            <a:pPr>
              <a:defRPr/>
            </a:pPr>
            <a:r>
              <a:rPr lang="es-ES" sz="1200">
                <a:effectLst/>
                <a:ea typeface=""/>
                <a:cs typeface="Times New Roman"/>
              </a:rPr>
              <a:t>Fuente: WES 2023, EU-OSHA; población de </a:t>
            </a:r>
            <a:r>
              <a:rPr lang="es-ES" sz="1200">
                <a:cs typeface="Times New Roman"/>
              </a:rPr>
              <a:t>referencia: personas que trabajan en la categoría de trabajo «personal de minería y cantería» en Alemania, España, Finlandia, Francia, Hungría e Irlanda.</a:t>
            </a:r>
          </a:p>
        </p:txBody>
      </p:sp>
    </p:spTree>
    <p:extLst>
      <p:ext uri="{BB962C8B-B14F-4D97-AF65-F5344CB8AC3E}">
        <p14:creationId xmlns:p14="http://schemas.microsoft.com/office/powerpoint/2010/main" val="55122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BEA205FF-0907-4834-A93B-E9E96CBDB861}"/>
              </a:ext>
            </a:extLst>
          </p:cNvPr>
          <p:cNvSpPr txBox="1">
            <a:spLocks noGrp="1"/>
          </p:cNvSpPr>
          <p:nvPr>
            <p:ph type="title" idx="4294967295"/>
          </p:nvPr>
        </p:nvSpPr>
        <p:spPr>
          <a:xfrm>
            <a:off x="449263" y="87462"/>
            <a:ext cx="7561262"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ES" sz="2400" b="1" i="0" u="none" strike="noStrike" cap="none" normalizeH="0" baseline="0" noProof="0">
                <a:ln>
                  <a:noFill/>
                </a:ln>
                <a:solidFill>
                  <a:schemeClr val="tx2"/>
                </a:solidFill>
                <a:effectLst/>
                <a:uLnTx/>
                <a:uFillTx/>
                <a:latin typeface="+mj-lt"/>
                <a:ea typeface="+mj-lt"/>
                <a:cs typeface="Trebuchet MS"/>
              </a:rPr>
              <a:t>Exposición a la radiación ultravioleta (UV) solar</a:t>
            </a:r>
          </a:p>
        </p:txBody>
      </p:sp>
      <p:sp>
        <p:nvSpPr>
          <p:cNvPr id="4" name="Content Placeholder 2">
            <a:extLst>
              <a:ext uri="{FF2B5EF4-FFF2-40B4-BE49-F238E27FC236}">
                <a16:creationId xmlns:a16="http://schemas.microsoft.com/office/drawing/2014/main" id="{8BA54296-ADCE-AEAE-BE80-682F8CB9E4F1}"/>
              </a:ext>
            </a:extLst>
          </p:cNvPr>
          <p:cNvSpPr txBox="1">
            <a:spLocks/>
          </p:cNvSpPr>
          <p:nvPr/>
        </p:nvSpPr>
        <p:spPr>
          <a:xfrm>
            <a:off x="226875" y="782553"/>
            <a:ext cx="8166849" cy="646331"/>
          </a:xfrm>
          <a:prstGeom prst="rect">
            <a:avLst/>
          </a:prstGeom>
        </p:spPr>
        <p:txBody>
          <a:bodyPr vert="horz" wrap="square" lIns="91440" tIns="45720" rIns="91440" bIns="45720" rtlCol="0" anchor="ctr" anchorCtr="0">
            <a:sp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algn="ctr" defTabSz="342900">
              <a:buNone/>
            </a:pPr>
            <a:r>
              <a:rPr lang="es-ES" sz="1800" b="0">
                <a:solidFill>
                  <a:schemeClr val="tx2"/>
                </a:solidFill>
                <a:ea typeface=""/>
                <a:cs typeface="Times New Roman"/>
              </a:rPr>
              <a:t>Circunstancias de exposición entre </a:t>
            </a:r>
            <a:r>
              <a:rPr lang="es-ES" sz="1800" b="0">
                <a:solidFill>
                  <a:schemeClr val="tx2"/>
                </a:solidFill>
                <a:cs typeface="Times New Roman"/>
              </a:rPr>
              <a:t>las personas expuestas a la radiación UV solar (la misma persona puede verse expuesta en más de una circunstancia):</a:t>
            </a:r>
          </a:p>
        </p:txBody>
      </p:sp>
      <p:graphicFrame>
        <p:nvGraphicFramePr>
          <p:cNvPr id="2" name="Table 1" descr="Cuadro que muestra la distribución de los trabajadores expuestos a la radiación solar UV en la última semana de trabajo en las diferentes circunstancias de exposición, así como la distribución de los diferentes niveles de exposición (bajo, medio y alto) para cada circunstancia.">
            <a:extLst>
              <a:ext uri="{FF2B5EF4-FFF2-40B4-BE49-F238E27FC236}">
                <a16:creationId xmlns:a16="http://schemas.microsoft.com/office/drawing/2014/main" id="{8B1A5CB3-7197-70CD-E3C2-2F289B01619D}"/>
              </a:ext>
            </a:extLst>
          </p:cNvPr>
          <p:cNvGraphicFramePr>
            <a:graphicFrameLocks noGrp="1"/>
          </p:cNvGraphicFramePr>
          <p:nvPr>
            <p:extLst>
              <p:ext uri="{D42A27DB-BD31-4B8C-83A1-F6EECF244321}">
                <p14:modId xmlns:p14="http://schemas.microsoft.com/office/powerpoint/2010/main" val="2047299299"/>
              </p:ext>
            </p:extLst>
          </p:nvPr>
        </p:nvGraphicFramePr>
        <p:xfrm>
          <a:off x="414173" y="1823310"/>
          <a:ext cx="8136905" cy="1947182"/>
        </p:xfrm>
        <a:graphic>
          <a:graphicData uri="http://schemas.openxmlformats.org/drawingml/2006/table">
            <a:tbl>
              <a:tblPr firstRow="1" bandRow="1">
                <a:tableStyleId>{21E4AEA4-8DFA-4A89-87EB-49C32662AFE0}</a:tableStyleId>
              </a:tblPr>
              <a:tblGrid>
                <a:gridCol w="4998618">
                  <a:extLst>
                    <a:ext uri="{9D8B030D-6E8A-4147-A177-3AD203B41FA5}">
                      <a16:colId xmlns:a16="http://schemas.microsoft.com/office/drawing/2014/main" val="3081293084"/>
                    </a:ext>
                  </a:extLst>
                </a:gridCol>
                <a:gridCol w="946290">
                  <a:extLst>
                    <a:ext uri="{9D8B030D-6E8A-4147-A177-3AD203B41FA5}">
                      <a16:colId xmlns:a16="http://schemas.microsoft.com/office/drawing/2014/main" val="2458824919"/>
                    </a:ext>
                  </a:extLst>
                </a:gridCol>
                <a:gridCol w="659481">
                  <a:extLst>
                    <a:ext uri="{9D8B030D-6E8A-4147-A177-3AD203B41FA5}">
                      <a16:colId xmlns:a16="http://schemas.microsoft.com/office/drawing/2014/main" val="361547043"/>
                    </a:ext>
                  </a:extLst>
                </a:gridCol>
                <a:gridCol w="870935">
                  <a:extLst>
                    <a:ext uri="{9D8B030D-6E8A-4147-A177-3AD203B41FA5}">
                      <a16:colId xmlns:a16="http://schemas.microsoft.com/office/drawing/2014/main" val="3246973358"/>
                    </a:ext>
                  </a:extLst>
                </a:gridCol>
                <a:gridCol w="661581">
                  <a:extLst>
                    <a:ext uri="{9D8B030D-6E8A-4147-A177-3AD203B41FA5}">
                      <a16:colId xmlns:a16="http://schemas.microsoft.com/office/drawing/2014/main" val="4123173234"/>
                    </a:ext>
                  </a:extLst>
                </a:gridCol>
              </a:tblGrid>
              <a:tr h="421316">
                <a:tc>
                  <a:txBody>
                    <a:bodyPr/>
                    <a:lstStyle/>
                    <a:p>
                      <a:pPr algn="l" fontAlgn="b"/>
                      <a:r>
                        <a:rPr lang="es-ES" sz="1200" u="none" strike="noStrike">
                          <a:solidFill>
                            <a:schemeClr val="tx1"/>
                          </a:solidFill>
                          <a:effectLst/>
                        </a:rPr>
                        <a:t>Circunstancias de exposición </a:t>
                      </a:r>
                      <a:r>
                        <a:rPr lang="es-ES" sz="1200" b="0" u="none" strike="noStrike">
                          <a:solidFill>
                            <a:schemeClr val="tx1"/>
                          </a:solidFill>
                          <a:effectLst/>
                        </a:rPr>
                        <a:t>(tareas realizadas en la última semana)</a:t>
                      </a:r>
                    </a:p>
                  </a:txBody>
                  <a:tcPr marL="36000" marR="0" marT="0" marB="0" anchor="ctr"/>
                </a:tc>
                <a:tc>
                  <a:txBody>
                    <a:bodyPr/>
                    <a:lstStyle/>
                    <a:p>
                      <a:pPr algn="ctr" fontAlgn="b"/>
                      <a:r>
                        <a:rPr lang="es-ES" sz="1200" u="none" strike="noStrike">
                          <a:solidFill>
                            <a:schemeClr val="tx1"/>
                          </a:solidFill>
                          <a:effectLst/>
                        </a:rPr>
                        <a:t>Todos los niveles</a:t>
                      </a:r>
                    </a:p>
                  </a:txBody>
                  <a:tcPr marL="36000" marR="0" marT="0" marB="0" anchor="ctr">
                    <a:lnR w="28575" cap="flat" cmpd="sng" algn="ctr">
                      <a:solidFill>
                        <a:schemeClr val="tx1"/>
                      </a:solidFill>
                      <a:prstDash val="solid"/>
                      <a:round/>
                      <a:headEnd type="none" w="med" len="med"/>
                      <a:tailEnd type="none" w="med" len="med"/>
                    </a:lnR>
                  </a:tcPr>
                </a:tc>
                <a:tc>
                  <a:txBody>
                    <a:bodyPr/>
                    <a:lstStyle/>
                    <a:p>
                      <a:pPr algn="ctr" fontAlgn="b"/>
                      <a:r>
                        <a:rPr lang="es-ES" sz="1200" b="1" u="none" strike="noStrike">
                          <a:solidFill>
                            <a:schemeClr val="tx1"/>
                          </a:solidFill>
                          <a:effectLst/>
                          <a:latin typeface="+mn-lt"/>
                          <a:ea typeface="+mn-lt"/>
                          <a:cs typeface="+mn-cs"/>
                        </a:rPr>
                        <a:t>Bajo</a:t>
                      </a:r>
                    </a:p>
                  </a:txBody>
                  <a:tcPr marL="36000" marR="0" marT="0" marB="0" anchor="ctr">
                    <a:lnL w="28575" cap="flat" cmpd="sng" algn="ctr">
                      <a:solidFill>
                        <a:schemeClr val="tx1"/>
                      </a:solidFill>
                      <a:prstDash val="solid"/>
                      <a:round/>
                      <a:headEnd type="none" w="med" len="med"/>
                      <a:tailEnd type="none" w="med" len="med"/>
                    </a:lnL>
                  </a:tcPr>
                </a:tc>
                <a:tc>
                  <a:txBody>
                    <a:bodyPr/>
                    <a:lstStyle/>
                    <a:p>
                      <a:pPr algn="ctr" fontAlgn="b"/>
                      <a:r>
                        <a:rPr lang="es-ES" sz="1200" u="none" strike="noStrike">
                          <a:solidFill>
                            <a:schemeClr val="tx1"/>
                          </a:solidFill>
                          <a:effectLst/>
                        </a:rPr>
                        <a:t>Medio</a:t>
                      </a:r>
                    </a:p>
                  </a:txBody>
                  <a:tcPr marL="36000" marR="0" marT="0" marB="0" anchor="ctr"/>
                </a:tc>
                <a:tc>
                  <a:txBody>
                    <a:bodyPr/>
                    <a:lstStyle/>
                    <a:p>
                      <a:pPr algn="ctr" fontAlgn="b"/>
                      <a:r>
                        <a:rPr lang="es-ES" sz="1200" u="none" strike="noStrike">
                          <a:solidFill>
                            <a:schemeClr val="tx1"/>
                          </a:solidFill>
                          <a:effectLst/>
                        </a:rPr>
                        <a:t>Alto</a:t>
                      </a:r>
                    </a:p>
                  </a:txBody>
                  <a:tcPr marL="36000" marR="0" marT="0" marB="0" anchor="ctr"/>
                </a:tc>
                <a:extLst>
                  <a:ext uri="{0D108BD9-81ED-4DB2-BD59-A6C34878D82A}">
                    <a16:rowId xmlns:a16="http://schemas.microsoft.com/office/drawing/2014/main" val="3264399600"/>
                  </a:ext>
                </a:extLst>
              </a:tr>
              <a:tr h="193351">
                <a:tc>
                  <a:txBody>
                    <a:bodyPr/>
                    <a:lstStyle/>
                    <a:p>
                      <a:pPr algn="l" fontAlgn="b"/>
                      <a:r>
                        <a:rPr lang="es-ES" sz="1200" u="none" strike="noStrike">
                          <a:solidFill>
                            <a:schemeClr val="tx1"/>
                          </a:solidFill>
                          <a:effectLst/>
                        </a:rPr>
                        <a:t>Trabajo al aire libre durante el día</a:t>
                      </a:r>
                    </a:p>
                  </a:txBody>
                  <a:tcPr marL="36000" marR="0" marT="0" marB="0" anchor="ctr"/>
                </a:tc>
                <a:tc>
                  <a:txBody>
                    <a:bodyPr/>
                    <a:lstStyle/>
                    <a:p>
                      <a:pPr algn="ctr" fontAlgn="b"/>
                      <a:r>
                        <a:rPr lang="es-ES" sz="1200" u="none" strike="noStrike">
                          <a:solidFill>
                            <a:schemeClr val="tx1"/>
                          </a:solidFill>
                          <a:effectLst/>
                        </a:rPr>
                        <a:t>63,0 %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s-ES" sz="1200" u="none" strike="noStrike">
                          <a:solidFill>
                            <a:schemeClr val="tx1"/>
                          </a:solidFill>
                          <a:effectLst/>
                        </a:rPr>
                        <a:t>16,5 %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s-ES" sz="1200" u="none" strike="noStrike">
                          <a:solidFill>
                            <a:schemeClr val="tx1"/>
                          </a:solidFill>
                          <a:effectLst/>
                        </a:rPr>
                        <a:t>82,5 %</a:t>
                      </a:r>
                    </a:p>
                  </a:txBody>
                  <a:tcPr marL="0" marR="0" marT="0" marB="0" anchor="ctr"/>
                </a:tc>
                <a:tc>
                  <a:txBody>
                    <a:bodyPr/>
                    <a:lstStyle/>
                    <a:p>
                      <a:pPr algn="ctr" fontAlgn="b"/>
                      <a:r>
                        <a:rPr lang="es-ES" sz="1200" u="none" strike="noStrike">
                          <a:solidFill>
                            <a:schemeClr val="tx1"/>
                          </a:solidFill>
                          <a:effectLst/>
                        </a:rPr>
                        <a:t>1,1 %</a:t>
                      </a:r>
                    </a:p>
                  </a:txBody>
                  <a:tcPr marL="0" marR="0" marT="0" marB="0" anchor="ctr"/>
                </a:tc>
                <a:extLst>
                  <a:ext uri="{0D108BD9-81ED-4DB2-BD59-A6C34878D82A}">
                    <a16:rowId xmlns:a16="http://schemas.microsoft.com/office/drawing/2014/main" val="2619807813"/>
                  </a:ext>
                </a:extLst>
              </a:tr>
              <a:tr h="386702">
                <a:tc>
                  <a:txBody>
                    <a:bodyPr/>
                    <a:lstStyle/>
                    <a:p>
                      <a:pPr algn="l" fontAlgn="b"/>
                      <a:r>
                        <a:rPr lang="es-ES" sz="1200" u="none" strike="noStrike">
                          <a:solidFill>
                            <a:schemeClr val="tx1"/>
                          </a:solidFill>
                          <a:effectLst/>
                        </a:rPr>
                        <a:t>Trabajo con superficies reflectantes o cerca de ellas (arena, vidrio, hierro de tejado, agua, hormigón o cemento, plástico, nieve) </a:t>
                      </a:r>
                    </a:p>
                  </a:txBody>
                  <a:tcPr marL="36000" marR="0" marT="0" marB="0" anchor="ctr"/>
                </a:tc>
                <a:tc>
                  <a:txBody>
                    <a:bodyPr/>
                    <a:lstStyle/>
                    <a:p>
                      <a:pPr algn="ctr" fontAlgn="b"/>
                      <a:r>
                        <a:rPr lang="es-ES" sz="1200" u="none" strike="noStrike">
                          <a:solidFill>
                            <a:schemeClr val="tx1"/>
                          </a:solidFill>
                          <a:effectLst/>
                        </a:rPr>
                        <a:t>40,4 %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s-ES" sz="1200" u="none" strike="noStrike">
                          <a:solidFill>
                            <a:schemeClr val="tx1"/>
                          </a:solidFill>
                          <a:effectLst/>
                        </a:rPr>
                        <a:t>26,6 %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s-ES" sz="1200" u="none" strike="noStrike">
                          <a:solidFill>
                            <a:schemeClr val="tx1"/>
                          </a:solidFill>
                          <a:effectLst/>
                        </a:rPr>
                        <a:t>71,5 %</a:t>
                      </a:r>
                    </a:p>
                  </a:txBody>
                  <a:tcPr marL="0" marR="0" marT="0" marB="0" anchor="ctr"/>
                </a:tc>
                <a:tc>
                  <a:txBody>
                    <a:bodyPr/>
                    <a:lstStyle/>
                    <a:p>
                      <a:pPr algn="ctr" fontAlgn="b"/>
                      <a:r>
                        <a:rPr lang="es-ES" sz="1200" u="none" strike="noStrike">
                          <a:solidFill>
                            <a:schemeClr val="tx1"/>
                          </a:solidFill>
                          <a:effectLst/>
                        </a:rPr>
                        <a:t>1,8 %</a:t>
                      </a:r>
                    </a:p>
                  </a:txBody>
                  <a:tcPr marL="0" marR="0" marT="0" marB="0" anchor="ctr"/>
                </a:tc>
                <a:extLst>
                  <a:ext uri="{0D108BD9-81ED-4DB2-BD59-A6C34878D82A}">
                    <a16:rowId xmlns:a16="http://schemas.microsoft.com/office/drawing/2014/main" val="3195432456"/>
                  </a:ext>
                </a:extLst>
              </a:tr>
              <a:tr h="193351">
                <a:tc>
                  <a:txBody>
                    <a:bodyPr/>
                    <a:lstStyle/>
                    <a:p>
                      <a:pPr algn="l" fontAlgn="b"/>
                      <a:r>
                        <a:rPr lang="es-ES" sz="1200" i="1" u="none" strike="noStrike">
                          <a:solidFill>
                            <a:schemeClr val="tx1"/>
                          </a:solidFill>
                          <a:effectLst/>
                        </a:rPr>
                        <a:t>Incluido: trabajo con o cerca de la nieve </a:t>
                      </a:r>
                    </a:p>
                  </a:txBody>
                  <a:tcPr marL="180000" marR="0" marT="0" marB="0" anchor="ctr"/>
                </a:tc>
                <a:tc>
                  <a:txBody>
                    <a:bodyPr/>
                    <a:lstStyle/>
                    <a:p>
                      <a:pPr algn="ctr" fontAlgn="b"/>
                      <a:r>
                        <a:rPr lang="es-ES" sz="1200" i="1" u="none" strike="noStrike">
                          <a:solidFill>
                            <a:schemeClr val="tx1"/>
                          </a:solidFill>
                          <a:effectLst/>
                        </a:rPr>
                        <a:t>1,0 %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s-ES" sz="1200" i="1" u="none" strike="noStrike">
                          <a:solidFill>
                            <a:schemeClr val="tx1"/>
                          </a:solidFill>
                          <a:effectLst/>
                        </a:rPr>
                        <a:t>0,0 %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s-ES" sz="1200" i="1" u="none" strike="noStrike">
                          <a:solidFill>
                            <a:schemeClr val="tx1"/>
                          </a:solidFill>
                          <a:effectLst/>
                        </a:rPr>
                        <a:t>28,6 %</a:t>
                      </a:r>
                    </a:p>
                  </a:txBody>
                  <a:tcPr marL="0" marR="0" marT="0" marB="0" anchor="ctr"/>
                </a:tc>
                <a:tc>
                  <a:txBody>
                    <a:bodyPr/>
                    <a:lstStyle/>
                    <a:p>
                      <a:pPr algn="ctr" fontAlgn="b"/>
                      <a:r>
                        <a:rPr lang="es-ES" sz="1200" i="1" u="none" strike="noStrike">
                          <a:solidFill>
                            <a:schemeClr val="tx1"/>
                          </a:solidFill>
                          <a:effectLst/>
                        </a:rPr>
                        <a:t>71,4 %</a:t>
                      </a:r>
                    </a:p>
                  </a:txBody>
                  <a:tcPr marL="0" marR="0" marT="0" marB="0" anchor="ctr"/>
                </a:tc>
                <a:extLst>
                  <a:ext uri="{0D108BD9-81ED-4DB2-BD59-A6C34878D82A}">
                    <a16:rowId xmlns:a16="http://schemas.microsoft.com/office/drawing/2014/main" val="3470524958"/>
                  </a:ext>
                </a:extLst>
              </a:tr>
              <a:tr h="193351">
                <a:tc>
                  <a:txBody>
                    <a:bodyPr/>
                    <a:lstStyle/>
                    <a:p>
                      <a:pPr algn="l" fontAlgn="b"/>
                      <a:r>
                        <a:rPr lang="es-ES" sz="1200" u="none" strike="noStrike">
                          <a:solidFill>
                            <a:schemeClr val="tx1"/>
                          </a:solidFill>
                          <a:effectLst/>
                        </a:rPr>
                        <a:t>Trabajo al aire libre durante el día bajo sombra parcial </a:t>
                      </a:r>
                      <a:br>
                        <a:rPr lang="es-ES" sz="1200" u="none" strike="noStrike">
                          <a:solidFill>
                            <a:schemeClr val="tx1"/>
                          </a:solidFill>
                          <a:effectLst/>
                        </a:rPr>
                      </a:br>
                      <a:r>
                        <a:rPr lang="es-ES" sz="1200" u="none" strike="noStrike">
                          <a:solidFill>
                            <a:schemeClr val="tx1"/>
                          </a:solidFill>
                          <a:effectLst/>
                        </a:rPr>
                        <a:t>al menos 1 hora al día</a:t>
                      </a:r>
                    </a:p>
                  </a:txBody>
                  <a:tcPr marL="36000" marR="0" marT="0" marB="0" anchor="ctr"/>
                </a:tc>
                <a:tc>
                  <a:txBody>
                    <a:bodyPr/>
                    <a:lstStyle/>
                    <a:p>
                      <a:pPr algn="ctr" fontAlgn="b"/>
                      <a:r>
                        <a:rPr lang="es-ES" sz="1200" u="none" strike="noStrike">
                          <a:solidFill>
                            <a:schemeClr val="tx1"/>
                          </a:solidFill>
                          <a:effectLst/>
                        </a:rPr>
                        <a:t>31,9 %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s-ES" sz="1200" u="none" strike="noStrike">
                          <a:solidFill>
                            <a:schemeClr val="tx1"/>
                          </a:solidFill>
                          <a:effectLst/>
                        </a:rPr>
                        <a:t>31,4 %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s-ES" sz="1200" u="none" strike="noStrike">
                          <a:solidFill>
                            <a:schemeClr val="tx1"/>
                          </a:solidFill>
                          <a:effectLst/>
                        </a:rPr>
                        <a:t>68,1 %</a:t>
                      </a:r>
                    </a:p>
                  </a:txBody>
                  <a:tcPr marL="0" marR="0" marT="0" marB="0" anchor="ctr"/>
                </a:tc>
                <a:tc>
                  <a:txBody>
                    <a:bodyPr/>
                    <a:lstStyle/>
                    <a:p>
                      <a:pPr algn="ctr" fontAlgn="b"/>
                      <a:r>
                        <a:rPr lang="es-ES" sz="1200" u="none" strike="noStrike">
                          <a:solidFill>
                            <a:schemeClr val="tx1"/>
                          </a:solidFill>
                          <a:effectLst/>
                        </a:rPr>
                        <a:t>0,5 %</a:t>
                      </a:r>
                    </a:p>
                  </a:txBody>
                  <a:tcPr marL="0" marR="0" marT="0" marB="0" anchor="ctr"/>
                </a:tc>
                <a:extLst>
                  <a:ext uri="{0D108BD9-81ED-4DB2-BD59-A6C34878D82A}">
                    <a16:rowId xmlns:a16="http://schemas.microsoft.com/office/drawing/2014/main" val="125191539"/>
                  </a:ext>
                </a:extLst>
              </a:tr>
              <a:tr h="386702">
                <a:tc>
                  <a:txBody>
                    <a:bodyPr/>
                    <a:lstStyle/>
                    <a:p>
                      <a:pPr algn="l" fontAlgn="b"/>
                      <a:r>
                        <a:rPr lang="es-ES" sz="1200" u="none" strike="noStrike">
                          <a:solidFill>
                            <a:schemeClr val="tx1"/>
                          </a:solidFill>
                          <a:effectLst/>
                        </a:rPr>
                        <a:t>Trabajo al aire libre durante el día en un vehículo con las ventanillas bajadas al menos 1 hora al día.</a:t>
                      </a:r>
                    </a:p>
                  </a:txBody>
                  <a:tcPr marL="36000" marR="0" marT="0" marB="0" anchor="ctr"/>
                </a:tc>
                <a:tc>
                  <a:txBody>
                    <a:bodyPr/>
                    <a:lstStyle/>
                    <a:p>
                      <a:pPr algn="ctr" fontAlgn="b"/>
                      <a:r>
                        <a:rPr lang="es-ES" sz="1200" u="none" strike="noStrike">
                          <a:solidFill>
                            <a:schemeClr val="tx1"/>
                          </a:solidFill>
                          <a:effectLst/>
                        </a:rPr>
                        <a:t>22,9 %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s-ES" sz="1200" u="none" strike="noStrike">
                          <a:solidFill>
                            <a:schemeClr val="tx1"/>
                          </a:solidFill>
                          <a:effectLst/>
                        </a:rPr>
                        <a:t>32,0 %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s-ES" sz="1200" u="none" strike="noStrike">
                          <a:solidFill>
                            <a:schemeClr val="tx1"/>
                          </a:solidFill>
                          <a:effectLst/>
                        </a:rPr>
                        <a:t>67,7 %</a:t>
                      </a:r>
                    </a:p>
                  </a:txBody>
                  <a:tcPr marL="0" marR="0" marT="0" marB="0" anchor="ctr"/>
                </a:tc>
                <a:tc>
                  <a:txBody>
                    <a:bodyPr/>
                    <a:lstStyle/>
                    <a:p>
                      <a:pPr algn="ctr" fontAlgn="b"/>
                      <a:r>
                        <a:rPr lang="es-ES" sz="1200" u="none" strike="noStrike">
                          <a:solidFill>
                            <a:schemeClr val="tx1"/>
                          </a:solidFill>
                          <a:effectLst/>
                        </a:rPr>
                        <a:t>0,3 %</a:t>
                      </a:r>
                    </a:p>
                  </a:txBody>
                  <a:tcPr marL="0" marR="0" marT="0" marB="0" anchor="ctr"/>
                </a:tc>
                <a:extLst>
                  <a:ext uri="{0D108BD9-81ED-4DB2-BD59-A6C34878D82A}">
                    <a16:rowId xmlns:a16="http://schemas.microsoft.com/office/drawing/2014/main" val="2275865165"/>
                  </a:ext>
                </a:extLst>
              </a:tr>
            </a:tbl>
          </a:graphicData>
        </a:graphic>
      </p:graphicFrame>
      <p:grpSp>
        <p:nvGrpSpPr>
          <p:cNvPr id="9" name="Group 8" descr="llave incluyendo bajo, medio y alto, lo que significa que los tres niveles de exposición suman 100% de los trabajadores expuestos en cada circunstancia.&#10;">
            <a:extLst>
              <a:ext uri="{FF2B5EF4-FFF2-40B4-BE49-F238E27FC236}">
                <a16:creationId xmlns:a16="http://schemas.microsoft.com/office/drawing/2014/main" id="{55709BAF-0785-4872-BD16-50CB09C5FE45}"/>
              </a:ext>
            </a:extLst>
          </p:cNvPr>
          <p:cNvGrpSpPr/>
          <p:nvPr/>
        </p:nvGrpSpPr>
        <p:grpSpPr>
          <a:xfrm>
            <a:off x="6346886" y="1367613"/>
            <a:ext cx="2202965" cy="461163"/>
            <a:chOff x="6165273" y="377035"/>
            <a:chExt cx="2165194" cy="461163"/>
          </a:xfrm>
        </p:grpSpPr>
        <p:sp>
          <p:nvSpPr>
            <p:cNvPr id="11" name="Left Brace 10">
              <a:extLst>
                <a:ext uri="{FF2B5EF4-FFF2-40B4-BE49-F238E27FC236}">
                  <a16:creationId xmlns:a16="http://schemas.microsoft.com/office/drawing/2014/main" id="{2FB8618B-1CFD-BC4D-FBA3-9DCD7E896EFB}"/>
                </a:ext>
              </a:extLst>
            </p:cNvPr>
            <p:cNvSpPr/>
            <p:nvPr/>
          </p:nvSpPr>
          <p:spPr>
            <a:xfrm rot="5400000">
              <a:off x="7151578" y="-340690"/>
              <a:ext cx="192583" cy="2165194"/>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a:p>
          </p:txBody>
        </p:sp>
        <p:sp>
          <p:nvSpPr>
            <p:cNvPr id="12" name="TextBox 11">
              <a:extLst>
                <a:ext uri="{FF2B5EF4-FFF2-40B4-BE49-F238E27FC236}">
                  <a16:creationId xmlns:a16="http://schemas.microsoft.com/office/drawing/2014/main" id="{EE32C1C2-4A9C-A13B-EE8C-6443FCC66D62}"/>
                </a:ext>
              </a:extLst>
            </p:cNvPr>
            <p:cNvSpPr txBox="1"/>
            <p:nvPr/>
          </p:nvSpPr>
          <p:spPr>
            <a:xfrm>
              <a:off x="6977077" y="377035"/>
              <a:ext cx="963439" cy="307777"/>
            </a:xfrm>
            <a:prstGeom prst="rect">
              <a:avLst/>
            </a:prstGeom>
            <a:noFill/>
          </p:spPr>
          <p:txBody>
            <a:bodyPr wrap="square" rtlCol="0">
              <a:spAutoFit/>
            </a:bodyPr>
            <a:lstStyle/>
            <a:p>
              <a:r>
                <a:rPr lang="es-ES" sz="1400"/>
                <a:t>100 %</a:t>
              </a:r>
            </a:p>
          </p:txBody>
        </p:sp>
      </p:grpSp>
      <p:sp>
        <p:nvSpPr>
          <p:cNvPr id="18" name="TextBox 17">
            <a:extLst>
              <a:ext uri="{FF2B5EF4-FFF2-40B4-BE49-F238E27FC236}">
                <a16:creationId xmlns:a16="http://schemas.microsoft.com/office/drawing/2014/main" id="{FA956307-C846-2C2C-5F1D-521B727C4977}"/>
              </a:ext>
              <a:ext uri="{C183D7F6-B498-43B3-948B-1728B52AA6E4}">
                <adec:decorative xmlns:adec="http://schemas.microsoft.com/office/drawing/2017/decorative" val="0"/>
              </a:ext>
            </a:extLst>
          </p:cNvPr>
          <p:cNvSpPr txBox="1"/>
          <p:nvPr/>
        </p:nvSpPr>
        <p:spPr>
          <a:xfrm>
            <a:off x="1285662" y="3833011"/>
            <a:ext cx="6956812" cy="1054135"/>
          </a:xfrm>
          <a:prstGeom prst="rect">
            <a:avLst/>
          </a:prstGeom>
          <a:noFill/>
        </p:spPr>
        <p:txBody>
          <a:bodyPr wrap="square" lIns="91440" tIns="45720" rIns="91440" bIns="45720" rtlCol="0" anchor="ctr">
            <a:spAutoFit/>
          </a:bodyPr>
          <a:lstStyle/>
          <a:p>
            <a:pPr>
              <a:spcAft>
                <a:spcPts val="600"/>
              </a:spcAft>
              <a:defRPr/>
            </a:pPr>
            <a:r>
              <a:rPr lang="es-ES" sz="1050">
                <a:effectLst/>
                <a:latin typeface="Arial"/>
                <a:ea typeface="Arial"/>
                <a:cs typeface="Times New Roman"/>
              </a:rPr>
              <a:t>Fuente: WES 2023, EU-OSHA; población de referencia</a:t>
            </a:r>
            <a:r>
              <a:rPr lang="es-ES" sz="1050">
                <a:latin typeface="Arial"/>
                <a:cs typeface="Times New Roman"/>
              </a:rPr>
              <a:t>: todas las personas trabajadoras expuestas a la radiación ultravioleta solar (incluida la exposición ocular) en Alemania, España, Finlandia, Francia, Hungría e Irlanda.</a:t>
            </a:r>
          </a:p>
          <a:p>
            <a:pPr defTabSz="342900">
              <a:spcAft>
                <a:spcPts val="600"/>
              </a:spcAft>
            </a:pPr>
            <a:r>
              <a:rPr lang="es-ES" sz="1050" i="1">
                <a:latin typeface="Arial"/>
                <a:ea typeface="Arial"/>
                <a:cs typeface="Times New Roman"/>
              </a:rPr>
              <a:t>Nota: Se consideró que el 20,8 % </a:t>
            </a:r>
            <a:r>
              <a:rPr lang="es-ES" sz="1050" i="1">
                <a:latin typeface="Arial"/>
                <a:cs typeface="Times New Roman"/>
              </a:rPr>
              <a:t>de todas las personas estaban expuestas a la radiación ultravioleta solar en la última semana laboral.</a:t>
            </a:r>
          </a:p>
          <a:p>
            <a:pPr indent="0" defTabSz="342900">
              <a:spcAft>
                <a:spcPts val="600"/>
              </a:spcAft>
              <a:buNone/>
            </a:pPr>
            <a:r>
              <a:rPr lang="es-ES" sz="1050">
                <a:latin typeface="Arial"/>
                <a:ea typeface="Arial"/>
                <a:cs typeface="Times New Roman"/>
              </a:rPr>
              <a:t>Nota: El trabajo de campo de la encuesta se llevó a cabo entre septiembre de 2022 y febrero de 2023.</a:t>
            </a:r>
          </a:p>
        </p:txBody>
      </p:sp>
    </p:spTree>
    <p:extLst>
      <p:ext uri="{BB962C8B-B14F-4D97-AF65-F5344CB8AC3E}">
        <p14:creationId xmlns:p14="http://schemas.microsoft.com/office/powerpoint/2010/main" val="236299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3BD2BC-F1D7-F55B-CA08-56392CD9B072}"/>
              </a:ext>
            </a:extLst>
          </p:cNvPr>
          <p:cNvSpPr>
            <a:spLocks noGrp="1"/>
          </p:cNvSpPr>
          <p:nvPr>
            <p:ph type="title"/>
          </p:nvPr>
        </p:nvSpPr>
        <p:spPr>
          <a:xfrm>
            <a:off x="172295" y="69086"/>
            <a:ext cx="8583386" cy="461665"/>
          </a:xfrm>
        </p:spPr>
        <p:txBody>
          <a:bodyPr>
            <a:normAutofit fontScale="90000"/>
          </a:bodyPr>
          <a:lstStyle/>
          <a:p>
            <a:r>
              <a:rPr lang="es-ES" sz="2400"/>
              <a:t>Medidas de protección: exposición a la radiación UV solar</a:t>
            </a:r>
          </a:p>
        </p:txBody>
      </p:sp>
      <p:sp>
        <p:nvSpPr>
          <p:cNvPr id="7" name="TextBox 6">
            <a:extLst>
              <a:ext uri="{FF2B5EF4-FFF2-40B4-BE49-F238E27FC236}">
                <a16:creationId xmlns:a16="http://schemas.microsoft.com/office/drawing/2014/main" id="{B89DACA9-0045-1F57-A10A-E05AB164C8D4}"/>
              </a:ext>
            </a:extLst>
          </p:cNvPr>
          <p:cNvSpPr txBox="1"/>
          <p:nvPr/>
        </p:nvSpPr>
        <p:spPr>
          <a:xfrm>
            <a:off x="100297" y="698242"/>
            <a:ext cx="8288127" cy="553998"/>
          </a:xfrm>
          <a:prstGeom prst="rect">
            <a:avLst/>
          </a:prstGeom>
          <a:noFill/>
        </p:spPr>
        <p:txBody>
          <a:bodyPr wrap="square" lIns="91440" tIns="45720" rIns="91440" bIns="45720" anchor="ctr">
            <a:spAutoFit/>
          </a:bodyPr>
          <a:lstStyle/>
          <a:p>
            <a:pPr algn="ctr" defTabSz="342900"/>
            <a:r>
              <a:rPr lang="es-ES" sz="1500" b="0">
                <a:solidFill>
                  <a:schemeClr val="tx2"/>
                </a:solidFill>
              </a:rPr>
              <a:t>Utilización de medidas de protección </a:t>
            </a:r>
            <a:r>
              <a:rPr lang="es-ES" sz="1500">
                <a:solidFill>
                  <a:schemeClr val="tx2"/>
                </a:solidFill>
              </a:rPr>
              <a:t>entre las personas expuestas a la radiación UV solar y para cada circunstancia de exposición (una misma persona puede utilizar más de una medida):</a:t>
            </a:r>
          </a:p>
        </p:txBody>
      </p:sp>
      <p:graphicFrame>
        <p:nvGraphicFramePr>
          <p:cNvPr id="4" name="Content Placeholder 3" descr="Cuadro que muestra la distribución del uso de diferentes medidas de protección para cada circunstancia de exposición entre los trabajadores expuestos a la radiación solar UV en la última semana de trabajo.">
            <a:extLst>
              <a:ext uri="{FF2B5EF4-FFF2-40B4-BE49-F238E27FC236}">
                <a16:creationId xmlns:a16="http://schemas.microsoft.com/office/drawing/2014/main" id="{BCBA20EB-0CFA-ABDD-8E88-193A91BF7D91}"/>
              </a:ext>
            </a:extLst>
          </p:cNvPr>
          <p:cNvGraphicFramePr>
            <a:graphicFrameLocks noGrp="1"/>
          </p:cNvGraphicFramePr>
          <p:nvPr>
            <p:ph sz="half" idx="1"/>
            <p:extLst>
              <p:ext uri="{D42A27DB-BD31-4B8C-83A1-F6EECF244321}">
                <p14:modId xmlns:p14="http://schemas.microsoft.com/office/powerpoint/2010/main" val="2746618820"/>
              </p:ext>
            </p:extLst>
          </p:nvPr>
        </p:nvGraphicFramePr>
        <p:xfrm>
          <a:off x="427932" y="1385874"/>
          <a:ext cx="8288127" cy="2816290"/>
        </p:xfrm>
        <a:graphic>
          <a:graphicData uri="http://schemas.openxmlformats.org/drawingml/2006/table">
            <a:tbl>
              <a:tblPr firstRow="1" bandRow="1">
                <a:tableStyleId>{5C22544A-7EE6-4342-B048-85BDC9FD1C3A}</a:tableStyleId>
              </a:tblPr>
              <a:tblGrid>
                <a:gridCol w="3493958">
                  <a:extLst>
                    <a:ext uri="{9D8B030D-6E8A-4147-A177-3AD203B41FA5}">
                      <a16:colId xmlns:a16="http://schemas.microsoft.com/office/drawing/2014/main" val="1079337038"/>
                    </a:ext>
                  </a:extLst>
                </a:gridCol>
                <a:gridCol w="1016945">
                  <a:extLst>
                    <a:ext uri="{9D8B030D-6E8A-4147-A177-3AD203B41FA5}">
                      <a16:colId xmlns:a16="http://schemas.microsoft.com/office/drawing/2014/main" val="1672365983"/>
                    </a:ext>
                  </a:extLst>
                </a:gridCol>
                <a:gridCol w="1805940">
                  <a:extLst>
                    <a:ext uri="{9D8B030D-6E8A-4147-A177-3AD203B41FA5}">
                      <a16:colId xmlns:a16="http://schemas.microsoft.com/office/drawing/2014/main" val="1265936997"/>
                    </a:ext>
                  </a:extLst>
                </a:gridCol>
                <a:gridCol w="948690">
                  <a:extLst>
                    <a:ext uri="{9D8B030D-6E8A-4147-A177-3AD203B41FA5}">
                      <a16:colId xmlns:a16="http://schemas.microsoft.com/office/drawing/2014/main" val="429879169"/>
                    </a:ext>
                  </a:extLst>
                </a:gridCol>
                <a:gridCol w="1022594">
                  <a:extLst>
                    <a:ext uri="{9D8B030D-6E8A-4147-A177-3AD203B41FA5}">
                      <a16:colId xmlns:a16="http://schemas.microsoft.com/office/drawing/2014/main" val="2856616134"/>
                    </a:ext>
                  </a:extLst>
                </a:gridCol>
              </a:tblGrid>
              <a:tr h="887773">
                <a:tc>
                  <a:txBody>
                    <a:bodyPr/>
                    <a:lstStyle/>
                    <a:p>
                      <a:pPr algn="ctr" fontAlgn="b"/>
                      <a:r>
                        <a:rPr lang="es-ES" sz="1100" u="none" strike="noStrike">
                          <a:effectLst/>
                          <a:latin typeface="+mn-lt"/>
                        </a:rPr>
                        <a:t>Circunstancias de exposición</a:t>
                      </a:r>
                    </a:p>
                    <a:p>
                      <a:pPr algn="ctr" fontAlgn="b"/>
                      <a:r>
                        <a:rPr lang="es-ES" sz="1100" b="0" u="none" strike="noStrike">
                          <a:effectLst/>
                          <a:latin typeface="+mn-lt"/>
                        </a:rPr>
                        <a:t>(tareas realizadas en la última semana de trabajo)</a:t>
                      </a:r>
                    </a:p>
                    <a:p>
                      <a:pPr algn="l" rtl="0" fontAlgn="b"/>
                      <a:endParaRPr lang="en-GB" sz="1100" b="0" i="0" u="none" strike="noStrike">
                        <a:solidFill>
                          <a:srgbClr val="000000"/>
                        </a:solidFill>
                        <a:effectLst/>
                        <a:latin typeface="+mn-lt"/>
                      </a:endParaRPr>
                    </a:p>
                  </a:txBody>
                  <a:tcPr marL="36000" marR="0" marT="0" marB="0" anchor="ctr"/>
                </a:tc>
                <a:tc>
                  <a:txBody>
                    <a:bodyPr/>
                    <a:lstStyle/>
                    <a:p>
                      <a:pPr algn="ctr" fontAlgn="b"/>
                      <a:r>
                        <a:rPr lang="es-ES" sz="1100" b="0" u="none" strike="noStrike">
                          <a:effectLst/>
                          <a:latin typeface="+mn-lt"/>
                        </a:rPr>
                        <a:t>Uso de protección ocular (llevar gafas de sol)</a:t>
                      </a:r>
                    </a:p>
                  </a:txBody>
                  <a:tcPr marL="36000" marR="0" marT="0" marB="0" anchor="ctr"/>
                </a:tc>
                <a:tc>
                  <a:txBody>
                    <a:bodyPr/>
                    <a:lstStyle/>
                    <a:p>
                      <a:pPr algn="ctr" fontAlgn="b"/>
                      <a:r>
                        <a:rPr lang="es-ES" sz="1100" b="0" u="none" strike="noStrike">
                          <a:effectLst/>
                          <a:latin typeface="+mn-lt"/>
                        </a:rPr>
                        <a:t>Llevar ropa que cubra la mayor parte del cuerpo (es decir, pantalones y camisas o camisetas de manga larga)</a:t>
                      </a:r>
                    </a:p>
                  </a:txBody>
                  <a:tcPr marL="36000" marR="0" marT="0" marB="0" anchor="ctr"/>
                </a:tc>
                <a:tc>
                  <a:txBody>
                    <a:bodyPr/>
                    <a:lstStyle/>
                    <a:p>
                      <a:pPr algn="ctr" fontAlgn="b"/>
                      <a:r>
                        <a:rPr lang="es-ES" sz="1100" b="0" u="none" strike="noStrike">
                          <a:effectLst/>
                          <a:latin typeface="+mn-lt"/>
                        </a:rPr>
                        <a:t>Uso de protector solar</a:t>
                      </a:r>
                    </a:p>
                  </a:txBody>
                  <a:tcPr marL="36000" marR="0" marT="0" marB="0" anchor="ctr"/>
                </a:tc>
                <a:tc>
                  <a:txBody>
                    <a:bodyPr/>
                    <a:lstStyle/>
                    <a:p>
                      <a:pPr algn="ctr" fontAlgn="b"/>
                      <a:r>
                        <a:rPr lang="es-ES" sz="1100" b="0" u="none" strike="noStrike">
                          <a:effectLst/>
                          <a:latin typeface="+mn-lt"/>
                        </a:rPr>
                        <a:t>Llevar un sombrero u </a:t>
                      </a:r>
                      <a:br>
                        <a:rPr lang="es-ES" sz="1100" b="0" u="none" strike="noStrike">
                          <a:effectLst/>
                          <a:latin typeface="+mn-lt"/>
                        </a:rPr>
                      </a:br>
                      <a:r>
                        <a:rPr lang="es-ES" sz="1100" b="0" u="none" strike="noStrike">
                          <a:effectLst/>
                          <a:latin typeface="+mn-lt"/>
                        </a:rPr>
                        <a:t>otra protección solar para la cabeza</a:t>
                      </a:r>
                    </a:p>
                  </a:txBody>
                  <a:tcPr marL="36000" marR="0" marT="0" marB="0" anchor="ctr"/>
                </a:tc>
                <a:extLst>
                  <a:ext uri="{0D108BD9-81ED-4DB2-BD59-A6C34878D82A}">
                    <a16:rowId xmlns:a16="http://schemas.microsoft.com/office/drawing/2014/main" val="3941466185"/>
                  </a:ext>
                </a:extLst>
              </a:tr>
              <a:tr h="268479">
                <a:tc>
                  <a:txBody>
                    <a:bodyPr/>
                    <a:lstStyle/>
                    <a:p>
                      <a:pPr algn="l" fontAlgn="b"/>
                      <a:r>
                        <a:rPr lang="es-ES" sz="1100" b="0" i="0" u="none" strike="noStrike">
                          <a:effectLst/>
                          <a:latin typeface="+mn-lt"/>
                        </a:rPr>
                        <a:t>Trabajo al aire libre durante el día</a:t>
                      </a:r>
                    </a:p>
                  </a:txBody>
                  <a:tcPr marL="36000" marR="0" marT="0" marB="0" anchor="ctr"/>
                </a:tc>
                <a:tc>
                  <a:txBody>
                    <a:bodyPr/>
                    <a:lstStyle/>
                    <a:p>
                      <a:pPr algn="ctr" fontAlgn="b"/>
                      <a:r>
                        <a:rPr lang="es-ES" sz="1100" u="none" strike="noStrike">
                          <a:effectLst/>
                          <a:latin typeface="+mn-lt"/>
                        </a:rPr>
                        <a:t>21,6 %</a:t>
                      </a:r>
                    </a:p>
                  </a:txBody>
                  <a:tcPr marL="0" marR="0" marT="0" marB="0" anchor="ctr"/>
                </a:tc>
                <a:tc>
                  <a:txBody>
                    <a:bodyPr/>
                    <a:lstStyle/>
                    <a:p>
                      <a:pPr algn="ctr" fontAlgn="b"/>
                      <a:r>
                        <a:rPr lang="es-ES" sz="1100" u="none" strike="noStrike">
                          <a:effectLst/>
                          <a:latin typeface="+mn-lt"/>
                        </a:rPr>
                        <a:t>86,9 %</a:t>
                      </a:r>
                    </a:p>
                  </a:txBody>
                  <a:tcPr marL="0" marR="0" marT="0" marB="0" anchor="ctr"/>
                </a:tc>
                <a:tc>
                  <a:txBody>
                    <a:bodyPr/>
                    <a:lstStyle/>
                    <a:p>
                      <a:pPr algn="ctr" fontAlgn="b"/>
                      <a:r>
                        <a:rPr lang="es-ES" sz="1100" u="none" strike="noStrike">
                          <a:effectLst/>
                          <a:latin typeface="+mn-lt"/>
                        </a:rPr>
                        <a:t>13,3 %</a:t>
                      </a:r>
                    </a:p>
                  </a:txBody>
                  <a:tcPr marL="0" marR="0" marT="0" marB="0" anchor="ctr"/>
                </a:tc>
                <a:tc>
                  <a:txBody>
                    <a:bodyPr/>
                    <a:lstStyle/>
                    <a:p>
                      <a:pPr algn="ctr" fontAlgn="b"/>
                      <a:r>
                        <a:rPr lang="es-ES" sz="1100" u="none" strike="noStrike">
                          <a:effectLst/>
                          <a:latin typeface="+mn-lt"/>
                        </a:rPr>
                        <a:t>49,4 %</a:t>
                      </a:r>
                    </a:p>
                  </a:txBody>
                  <a:tcPr marL="0" marR="0" marT="0" marB="0" anchor="ctr"/>
                </a:tc>
                <a:extLst>
                  <a:ext uri="{0D108BD9-81ED-4DB2-BD59-A6C34878D82A}">
                    <a16:rowId xmlns:a16="http://schemas.microsoft.com/office/drawing/2014/main" val="2999115708"/>
                  </a:ext>
                </a:extLst>
              </a:tr>
              <a:tr h="532664">
                <a:tc>
                  <a:txBody>
                    <a:bodyPr/>
                    <a:lstStyle/>
                    <a:p>
                      <a:pPr algn="l" fontAlgn="b"/>
                      <a:r>
                        <a:rPr lang="es-ES" sz="1100" b="0" i="0" u="none" strike="noStrike">
                          <a:solidFill>
                            <a:schemeClr val="tx1"/>
                          </a:solidFill>
                          <a:effectLst/>
                          <a:latin typeface="+mn-lt"/>
                          <a:ea typeface="+mn-lt"/>
                          <a:cs typeface="+mn-cs"/>
                        </a:rPr>
                        <a:t>Trabajo con superficies reflectantes o cerca de ellas (arena, vidrio, hierro de tejado, agua, hormigón o cemento, plástico, nieve)</a:t>
                      </a:r>
                    </a:p>
                  </a:txBody>
                  <a:tcPr marL="36000" marR="0" marT="0" marB="0" anchor="ctr"/>
                </a:tc>
                <a:tc>
                  <a:txBody>
                    <a:bodyPr/>
                    <a:lstStyle/>
                    <a:p>
                      <a:pPr algn="ctr" fontAlgn="b"/>
                      <a:r>
                        <a:rPr lang="es-ES" sz="1100" u="none" strike="noStrike">
                          <a:effectLst/>
                          <a:latin typeface="+mn-lt"/>
                        </a:rPr>
                        <a:t>38,1 %</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extLst>
                  <a:ext uri="{0D108BD9-81ED-4DB2-BD59-A6C34878D82A}">
                    <a16:rowId xmlns:a16="http://schemas.microsoft.com/office/drawing/2014/main" val="340744847"/>
                  </a:ext>
                </a:extLst>
              </a:tr>
              <a:tr h="253226">
                <a:tc>
                  <a:txBody>
                    <a:bodyPr/>
                    <a:lstStyle/>
                    <a:p>
                      <a:pPr algn="l" fontAlgn="b"/>
                      <a:r>
                        <a:rPr lang="es-ES" sz="1100" b="0" i="1" u="none" strike="noStrike">
                          <a:effectLst/>
                          <a:latin typeface="+mn-lt"/>
                        </a:rPr>
                        <a:t>Incluido: trabajo con o cerca de la nieve</a:t>
                      </a:r>
                    </a:p>
                  </a:txBody>
                  <a:tcPr marL="180000" marR="72000" marT="0" marB="0" anchor="ctr"/>
                </a:tc>
                <a:tc>
                  <a:txBody>
                    <a:bodyPr/>
                    <a:lstStyle/>
                    <a:p>
                      <a:pPr algn="ctr" fontAlgn="b"/>
                      <a:r>
                        <a:rPr lang="es-ES" sz="1100" i="1" u="none" strike="noStrike">
                          <a:effectLst/>
                          <a:latin typeface="+mn-lt"/>
                        </a:rPr>
                        <a:t>28,6 %</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extLst>
                  <a:ext uri="{0D108BD9-81ED-4DB2-BD59-A6C34878D82A}">
                    <a16:rowId xmlns:a16="http://schemas.microsoft.com/office/drawing/2014/main" val="2461034737"/>
                  </a:ext>
                </a:extLst>
              </a:tr>
              <a:tr h="374635">
                <a:tc>
                  <a:txBody>
                    <a:bodyPr/>
                    <a:lstStyle/>
                    <a:p>
                      <a:pPr algn="l" fontAlgn="b"/>
                      <a:r>
                        <a:rPr lang="es-ES" sz="1100" b="0" i="0" u="none" strike="noStrike">
                          <a:effectLst/>
                          <a:latin typeface="+mn-lt"/>
                        </a:rPr>
                        <a:t>Trabajo al aire libre durante el día, a la sombra parcial, al menos 1 hora al día.</a:t>
                      </a:r>
                    </a:p>
                  </a:txBody>
                  <a:tcPr marL="36000" marR="0" marT="0" marB="0" anchor="ctr"/>
                </a:tc>
                <a:tc>
                  <a:txBody>
                    <a:bodyPr/>
                    <a:lstStyle/>
                    <a:p>
                      <a:pPr algn="ctr" fontAlgn="b"/>
                      <a:r>
                        <a:rPr lang="es-ES" sz="1100" u="none" strike="noStrike">
                          <a:effectLst/>
                          <a:latin typeface="+mn-lt"/>
                        </a:rPr>
                        <a:t>29,1 %</a:t>
                      </a:r>
                    </a:p>
                  </a:txBody>
                  <a:tcPr marL="0" marR="0" marT="0" marB="0" anchor="ctr"/>
                </a:tc>
                <a:tc>
                  <a:txBody>
                    <a:bodyPr/>
                    <a:lstStyle/>
                    <a:p>
                      <a:pPr algn="ctr" fontAlgn="b"/>
                      <a:r>
                        <a:rPr lang="es-ES" sz="1100" u="none" strike="noStrike">
                          <a:effectLst/>
                          <a:latin typeface="+mn-lt"/>
                        </a:rPr>
                        <a:t>88,7 %</a:t>
                      </a:r>
                    </a:p>
                  </a:txBody>
                  <a:tcPr marL="0" marR="0" marT="0" marB="0" anchor="ctr"/>
                </a:tc>
                <a:tc>
                  <a:txBody>
                    <a:bodyPr/>
                    <a:lstStyle/>
                    <a:p>
                      <a:pPr algn="ctr" fontAlgn="b"/>
                      <a:r>
                        <a:rPr lang="es-ES" sz="1100" u="none" strike="noStrike">
                          <a:effectLst/>
                          <a:latin typeface="+mn-lt"/>
                        </a:rPr>
                        <a:t>14,5 %</a:t>
                      </a:r>
                    </a:p>
                  </a:txBody>
                  <a:tcPr marL="0" marR="0" marT="0" marB="0" anchor="ctr"/>
                </a:tc>
                <a:tc>
                  <a:txBody>
                    <a:bodyPr/>
                    <a:lstStyle/>
                    <a:p>
                      <a:pPr algn="ctr" fontAlgn="b"/>
                      <a:r>
                        <a:rPr lang="es-ES" sz="1100" u="none" strike="noStrike">
                          <a:effectLst/>
                          <a:latin typeface="+mn-lt"/>
                        </a:rPr>
                        <a:t>44,2 %</a:t>
                      </a:r>
                    </a:p>
                  </a:txBody>
                  <a:tcPr marL="0" marR="0" marT="0" marB="0" anchor="ctr"/>
                </a:tc>
                <a:extLst>
                  <a:ext uri="{0D108BD9-81ED-4DB2-BD59-A6C34878D82A}">
                    <a16:rowId xmlns:a16="http://schemas.microsoft.com/office/drawing/2014/main" val="131512457"/>
                  </a:ext>
                </a:extLst>
              </a:tr>
              <a:tr h="499513">
                <a:tc>
                  <a:txBody>
                    <a:bodyPr/>
                    <a:lstStyle/>
                    <a:p>
                      <a:pPr algn="l" fontAlgn="b"/>
                      <a:r>
                        <a:rPr lang="es-ES" sz="1100" b="0" i="0" u="none" strike="noStrike">
                          <a:effectLst/>
                          <a:latin typeface="+mn-lt"/>
                        </a:rPr>
                        <a:t>Trabajo al aire libre durante el día en un vehículo con las ventanillas bajadas al menos 1 hora al día.</a:t>
                      </a:r>
                    </a:p>
                  </a:txBody>
                  <a:tcPr marL="36000" marR="0" marT="0" marB="0" anchor="ctr"/>
                </a:tc>
                <a:tc>
                  <a:txBody>
                    <a:bodyPr/>
                    <a:lstStyle/>
                    <a:p>
                      <a:pPr algn="ctr" fontAlgn="b"/>
                      <a:r>
                        <a:rPr lang="es-ES" sz="1100" u="none" strike="noStrike">
                          <a:effectLst/>
                          <a:latin typeface="+mn-lt"/>
                        </a:rPr>
                        <a:t>45,8 %</a:t>
                      </a:r>
                    </a:p>
                  </a:txBody>
                  <a:tcPr marL="0" marR="0" marT="0" marB="0" anchor="ctr"/>
                </a:tc>
                <a:tc>
                  <a:txBody>
                    <a:bodyPr/>
                    <a:lstStyle/>
                    <a:p>
                      <a:pPr algn="ctr" fontAlgn="b"/>
                      <a:r>
                        <a:rPr lang="es-ES" sz="1100" u="none" strike="noStrike">
                          <a:effectLst/>
                          <a:latin typeface="+mn-lt"/>
                        </a:rPr>
                        <a:t>88,1 %</a:t>
                      </a:r>
                    </a:p>
                  </a:txBody>
                  <a:tcPr marL="0" marR="0" marT="0" marB="0" anchor="ctr"/>
                </a:tc>
                <a:tc>
                  <a:txBody>
                    <a:bodyPr/>
                    <a:lstStyle/>
                    <a:p>
                      <a:pPr algn="ctr" fontAlgn="b"/>
                      <a:r>
                        <a:rPr lang="es-ES" sz="1100" u="none" strike="noStrike">
                          <a:effectLst/>
                          <a:latin typeface="+mn-lt"/>
                        </a:rPr>
                        <a:t>10,6 %</a:t>
                      </a:r>
                    </a:p>
                  </a:txBody>
                  <a:tcPr marL="0" marR="0" marT="0" marB="0" anchor="ctr"/>
                </a:tc>
                <a:tc>
                  <a:txBody>
                    <a:bodyPr/>
                    <a:lstStyle/>
                    <a:p>
                      <a:pPr marL="0" marR="0" lvl="0" indent="0" algn="ctr">
                        <a:lnSpc>
                          <a:spcPct val="100000"/>
                        </a:lnSpc>
                        <a:spcBef>
                          <a:spcPts val="0"/>
                        </a:spcBef>
                        <a:spcAft>
                          <a:spcPts val="0"/>
                        </a:spcAft>
                        <a:buNone/>
                      </a:pPr>
                      <a:r>
                        <a:rPr lang="es-ES" sz="1100" b="0" i="0" u="none" strike="noStrike" noProof="0">
                          <a:solidFill>
                            <a:schemeClr val="tx1"/>
                          </a:solidFill>
                          <a:effectLst/>
                          <a:latin typeface="Arial"/>
                        </a:rPr>
                        <a:t>No preguntado</a:t>
                      </a:r>
                    </a:p>
                  </a:txBody>
                  <a:tcPr marL="0" marR="0" marT="0" marB="0" anchor="ctr"/>
                </a:tc>
                <a:extLst>
                  <a:ext uri="{0D108BD9-81ED-4DB2-BD59-A6C34878D82A}">
                    <a16:rowId xmlns:a16="http://schemas.microsoft.com/office/drawing/2014/main" val="758740393"/>
                  </a:ext>
                </a:extLst>
              </a:tr>
            </a:tbl>
          </a:graphicData>
        </a:graphic>
      </p:graphicFrame>
      <p:sp>
        <p:nvSpPr>
          <p:cNvPr id="2" name="TextBox 1">
            <a:extLst>
              <a:ext uri="{FF2B5EF4-FFF2-40B4-BE49-F238E27FC236}">
                <a16:creationId xmlns:a16="http://schemas.microsoft.com/office/drawing/2014/main" id="{B92174EA-C80A-0408-8D6C-A7D00E7F7E79}"/>
              </a:ext>
              <a:ext uri="{C183D7F6-B498-43B3-948B-1728B52AA6E4}">
                <adec:decorative xmlns:adec="http://schemas.microsoft.com/office/drawing/2017/decorative" val="0"/>
              </a:ext>
            </a:extLst>
          </p:cNvPr>
          <p:cNvSpPr txBox="1"/>
          <p:nvPr/>
        </p:nvSpPr>
        <p:spPr>
          <a:xfrm>
            <a:off x="1300978" y="4328259"/>
            <a:ext cx="6084348" cy="646331"/>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 </a:t>
            </a:r>
            <a:r>
              <a:rPr lang="es-ES" sz="1200">
                <a:latin typeface="Arial"/>
                <a:ea typeface="Arial"/>
                <a:cs typeface="Times New Roman"/>
              </a:rPr>
              <a:t>todas las personas trabajadoras expuestas</a:t>
            </a:r>
            <a:r>
              <a:rPr lang="es-ES" sz="1200">
                <a:effectLst/>
                <a:latin typeface="Arial"/>
                <a:ea typeface="Arial"/>
                <a:cs typeface="Times New Roman"/>
              </a:rPr>
              <a:t> a la radiación ultravioleta solar (incluida la exposición ocular) en Alemania, España, Finlandia, Francia, Hungría e Irlanda.</a:t>
            </a:r>
            <a:endParaRPr lang="es-ES"/>
          </a:p>
        </p:txBody>
      </p:sp>
    </p:spTree>
    <p:extLst>
      <p:ext uri="{BB962C8B-B14F-4D97-AF65-F5344CB8AC3E}">
        <p14:creationId xmlns:p14="http://schemas.microsoft.com/office/powerpoint/2010/main" val="5441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085787-B05B-D23C-60CF-D77700F7E6F9}"/>
              </a:ext>
            </a:extLst>
          </p:cNvPr>
          <p:cNvSpPr>
            <a:spLocks noGrp="1"/>
          </p:cNvSpPr>
          <p:nvPr>
            <p:ph type="title"/>
          </p:nvPr>
        </p:nvSpPr>
        <p:spPr>
          <a:xfrm>
            <a:off x="450001" y="87768"/>
            <a:ext cx="7559873" cy="461665"/>
          </a:xfrm>
        </p:spPr>
        <p:txBody>
          <a:bodyPr>
            <a:spAutoFit/>
          </a:bodyPr>
          <a:lstStyle/>
          <a:p>
            <a:r>
              <a:rPr lang="es-ES"/>
              <a:t>Exposición a la sílice cristalina respirable (SCR)</a:t>
            </a:r>
          </a:p>
        </p:txBody>
      </p:sp>
      <p:sp>
        <p:nvSpPr>
          <p:cNvPr id="2" name="Content Placeholder 2">
            <a:extLst>
              <a:ext uri="{FF2B5EF4-FFF2-40B4-BE49-F238E27FC236}">
                <a16:creationId xmlns:a16="http://schemas.microsoft.com/office/drawing/2014/main" id="{B2378045-2204-326C-7472-2A918396DC39}"/>
              </a:ext>
            </a:extLst>
          </p:cNvPr>
          <p:cNvSpPr txBox="1">
            <a:spLocks/>
          </p:cNvSpPr>
          <p:nvPr/>
        </p:nvSpPr>
        <p:spPr>
          <a:xfrm>
            <a:off x="77381" y="716741"/>
            <a:ext cx="6993044" cy="553998"/>
          </a:xfrm>
          <a:prstGeom prst="rect">
            <a:avLst/>
          </a:prstGeom>
        </p:spPr>
        <p:txBody>
          <a:bodyPr vert="horz" wrap="square" lIns="91440" tIns="45720" rIns="91440" bIns="45720" rtlCol="0" anchor="ctr" anchorCtr="0">
            <a:sp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defTabSz="342900">
              <a:buNone/>
            </a:pPr>
            <a:r>
              <a:rPr lang="es-ES" sz="1500" b="0">
                <a:solidFill>
                  <a:schemeClr val="tx2"/>
                </a:solidFill>
                <a:ea typeface=""/>
                <a:cs typeface="Times New Roman"/>
              </a:rPr>
              <a:t>Circunstancias de </a:t>
            </a:r>
            <a:r>
              <a:rPr lang="es-ES" sz="1500" b="0">
                <a:solidFill>
                  <a:schemeClr val="tx2"/>
                </a:solidFill>
                <a:cs typeface="Times New Roman"/>
              </a:rPr>
              <a:t>exposición más comunes entre las personas expuestas a la SCR (la mismao persona puede verse expuesta en más de una circunstancia):</a:t>
            </a:r>
          </a:p>
        </p:txBody>
      </p:sp>
      <p:graphicFrame>
        <p:nvGraphicFramePr>
          <p:cNvPr id="3" name="Table 2" descr="Cuadro que muestra la distribución de los trabajadores expuestos a SCR en las diferentes circunstancias de exposición en la última semana de trabajo, así como la distribución de los diferentes niveles de exposición (bajo, medio y alto) para cada circunstancia.">
            <a:extLst>
              <a:ext uri="{FF2B5EF4-FFF2-40B4-BE49-F238E27FC236}">
                <a16:creationId xmlns:a16="http://schemas.microsoft.com/office/drawing/2014/main" id="{058B62A3-99F8-D066-DFE1-3264FF264792}"/>
              </a:ext>
            </a:extLst>
          </p:cNvPr>
          <p:cNvGraphicFramePr>
            <a:graphicFrameLocks noGrp="1"/>
          </p:cNvGraphicFramePr>
          <p:nvPr>
            <p:extLst>
              <p:ext uri="{D42A27DB-BD31-4B8C-83A1-F6EECF244321}">
                <p14:modId xmlns:p14="http://schemas.microsoft.com/office/powerpoint/2010/main" val="3523894034"/>
              </p:ext>
            </p:extLst>
          </p:nvPr>
        </p:nvGraphicFramePr>
        <p:xfrm>
          <a:off x="450001" y="1379096"/>
          <a:ext cx="7938184" cy="2890767"/>
        </p:xfrm>
        <a:graphic>
          <a:graphicData uri="http://schemas.openxmlformats.org/drawingml/2006/table">
            <a:tbl>
              <a:tblPr firstRow="1" bandRow="1">
                <a:tableStyleId>{21E4AEA4-8DFA-4A89-87EB-49C32662AFE0}</a:tableStyleId>
              </a:tblPr>
              <a:tblGrid>
                <a:gridCol w="4933923">
                  <a:extLst>
                    <a:ext uri="{9D8B030D-6E8A-4147-A177-3AD203B41FA5}">
                      <a16:colId xmlns:a16="http://schemas.microsoft.com/office/drawing/2014/main" val="439675559"/>
                    </a:ext>
                  </a:extLst>
                </a:gridCol>
                <a:gridCol w="867104">
                  <a:extLst>
                    <a:ext uri="{9D8B030D-6E8A-4147-A177-3AD203B41FA5}">
                      <a16:colId xmlns:a16="http://schemas.microsoft.com/office/drawing/2014/main" val="629760143"/>
                    </a:ext>
                  </a:extLst>
                </a:gridCol>
                <a:gridCol w="701565">
                  <a:extLst>
                    <a:ext uri="{9D8B030D-6E8A-4147-A177-3AD203B41FA5}">
                      <a16:colId xmlns:a16="http://schemas.microsoft.com/office/drawing/2014/main" val="709988898"/>
                    </a:ext>
                  </a:extLst>
                </a:gridCol>
                <a:gridCol w="740979">
                  <a:extLst>
                    <a:ext uri="{9D8B030D-6E8A-4147-A177-3AD203B41FA5}">
                      <a16:colId xmlns:a16="http://schemas.microsoft.com/office/drawing/2014/main" val="2857114898"/>
                    </a:ext>
                  </a:extLst>
                </a:gridCol>
                <a:gridCol w="694613">
                  <a:extLst>
                    <a:ext uri="{9D8B030D-6E8A-4147-A177-3AD203B41FA5}">
                      <a16:colId xmlns:a16="http://schemas.microsoft.com/office/drawing/2014/main" val="3475304338"/>
                    </a:ext>
                  </a:extLst>
                </a:gridCol>
              </a:tblGrid>
              <a:tr h="444733">
                <a:tc>
                  <a:txBody>
                    <a:bodyPr/>
                    <a:lstStyle/>
                    <a:p>
                      <a:pPr algn="l" fontAlgn="b"/>
                      <a:r>
                        <a:rPr lang="es-ES" sz="1100" u="none" strike="noStrike">
                          <a:solidFill>
                            <a:schemeClr val="tx1"/>
                          </a:solidFill>
                          <a:effectLst/>
                        </a:rPr>
                        <a:t>Circunstancias de exposición</a:t>
                      </a:r>
                    </a:p>
                  </a:txBody>
                  <a:tcPr marL="72000" marR="0" marT="0" marB="0" anchor="ctr"/>
                </a:tc>
                <a:tc>
                  <a:txBody>
                    <a:bodyPr/>
                    <a:lstStyle/>
                    <a:p>
                      <a:pPr algn="ctr" fontAlgn="b"/>
                      <a:r>
                        <a:rPr lang="es-ES" sz="1100" u="none" strike="noStrike">
                          <a:solidFill>
                            <a:schemeClr val="tx1"/>
                          </a:solidFill>
                          <a:effectLst/>
                        </a:rPr>
                        <a:t>Todos los niveles</a:t>
                      </a: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Bajo</a:t>
                      </a: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Medio</a:t>
                      </a:r>
                    </a:p>
                  </a:txBody>
                  <a:tcPr marL="0" marR="0" marT="0" marB="0" anchor="ctr"/>
                </a:tc>
                <a:tc>
                  <a:txBody>
                    <a:bodyPr/>
                    <a:lstStyle/>
                    <a:p>
                      <a:pPr algn="ctr" fontAlgn="b"/>
                      <a:r>
                        <a:rPr lang="es-ES" sz="1100" u="none" strike="noStrike">
                          <a:solidFill>
                            <a:schemeClr val="tx1"/>
                          </a:solidFill>
                          <a:effectLst/>
                        </a:rPr>
                        <a:t>Alto</a:t>
                      </a:r>
                    </a:p>
                  </a:txBody>
                  <a:tcPr marL="0" marR="0" marT="0" marB="0" anchor="ctr"/>
                </a:tc>
                <a:extLst>
                  <a:ext uri="{0D108BD9-81ED-4DB2-BD59-A6C34878D82A}">
                    <a16:rowId xmlns:a16="http://schemas.microsoft.com/office/drawing/2014/main" val="3837134492"/>
                  </a:ext>
                </a:extLst>
              </a:tr>
              <a:tr h="444733">
                <a:tc>
                  <a:txBody>
                    <a:bodyPr/>
                    <a:lstStyle/>
                    <a:p>
                      <a:pPr algn="l" fontAlgn="b"/>
                      <a:r>
                        <a:rPr lang="es-ES" sz="1100" u="none" strike="noStrike">
                          <a:solidFill>
                            <a:schemeClr val="tx1"/>
                          </a:solidFill>
                          <a:effectLst/>
                        </a:rPr>
                        <a:t>Conducción en una obra de construcción, una mina o una cantera </a:t>
                      </a:r>
                      <a:br>
                        <a:rPr lang="es-ES" sz="1100" u="none" strike="noStrike">
                          <a:solidFill>
                            <a:schemeClr val="tx1"/>
                          </a:solidFill>
                          <a:effectLst/>
                        </a:rPr>
                      </a:br>
                      <a:r>
                        <a:rPr lang="es-ES" sz="1100" u="none" strike="noStrike">
                          <a:solidFill>
                            <a:schemeClr val="tx1"/>
                          </a:solidFill>
                          <a:effectLst/>
                        </a:rPr>
                        <a:t>(no específica de ningún trabajo)</a:t>
                      </a:r>
                    </a:p>
                  </a:txBody>
                  <a:tcPr marL="72000" marR="0" marT="0" marB="0" anchor="ctr"/>
                </a:tc>
                <a:tc>
                  <a:txBody>
                    <a:bodyPr/>
                    <a:lstStyle/>
                    <a:p>
                      <a:pPr algn="ctr" fontAlgn="b"/>
                      <a:r>
                        <a:rPr lang="es-ES" sz="1100" u="none" strike="noStrike">
                          <a:solidFill>
                            <a:schemeClr val="tx1"/>
                          </a:solidFill>
                          <a:effectLst/>
                        </a:rPr>
                        <a:t>26,5 %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66,2 %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10,3 %</a:t>
                      </a:r>
                    </a:p>
                  </a:txBody>
                  <a:tcPr marL="0" marR="36000" marT="0" marB="0" anchor="ctr"/>
                </a:tc>
                <a:tc>
                  <a:txBody>
                    <a:bodyPr/>
                    <a:lstStyle/>
                    <a:p>
                      <a:pPr algn="ctr" fontAlgn="b"/>
                      <a:r>
                        <a:rPr lang="es-ES" sz="1100" u="none" strike="noStrike">
                          <a:solidFill>
                            <a:schemeClr val="tx1"/>
                          </a:solidFill>
                          <a:effectLst/>
                        </a:rPr>
                        <a:t>23,6 %</a:t>
                      </a:r>
                    </a:p>
                  </a:txBody>
                  <a:tcPr marL="0" marR="36000" marT="0" marB="0" anchor="ctr"/>
                </a:tc>
                <a:extLst>
                  <a:ext uri="{0D108BD9-81ED-4DB2-BD59-A6C34878D82A}">
                    <a16:rowId xmlns:a16="http://schemas.microsoft.com/office/drawing/2014/main" val="4025376067"/>
                  </a:ext>
                </a:extLst>
              </a:tr>
              <a:tr h="222367">
                <a:tc>
                  <a:txBody>
                    <a:bodyPr/>
                    <a:lstStyle/>
                    <a:p>
                      <a:pPr algn="l" fontAlgn="b"/>
                      <a:r>
                        <a:rPr lang="es-ES" sz="1100" u="none" strike="noStrike">
                          <a:solidFill>
                            <a:schemeClr val="tx1"/>
                          </a:solidFill>
                          <a:effectLst/>
                        </a:rPr>
                        <a:t>Presencia de polvo de arena en el trabajo (en oficios de la construcción)</a:t>
                      </a:r>
                    </a:p>
                  </a:txBody>
                  <a:tcPr marL="72000" marR="0" marT="0" marB="0" anchor="ctr"/>
                </a:tc>
                <a:tc>
                  <a:txBody>
                    <a:bodyPr/>
                    <a:lstStyle/>
                    <a:p>
                      <a:pPr algn="ctr" fontAlgn="b"/>
                      <a:r>
                        <a:rPr lang="es-ES" sz="1100" u="none" strike="noStrike">
                          <a:solidFill>
                            <a:schemeClr val="tx1"/>
                          </a:solidFill>
                          <a:effectLst/>
                        </a:rPr>
                        <a:t>20,1 %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4,3 %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13,9 %</a:t>
                      </a:r>
                    </a:p>
                  </a:txBody>
                  <a:tcPr marL="0" marR="36000" marT="0" marB="0" anchor="ctr"/>
                </a:tc>
                <a:tc>
                  <a:txBody>
                    <a:bodyPr/>
                    <a:lstStyle/>
                    <a:p>
                      <a:pPr algn="ctr" fontAlgn="b"/>
                      <a:r>
                        <a:rPr lang="es-ES" sz="1100" u="none" strike="noStrike">
                          <a:solidFill>
                            <a:schemeClr val="tx1"/>
                          </a:solidFill>
                          <a:effectLst/>
                        </a:rPr>
                        <a:t>81,8 %</a:t>
                      </a:r>
                    </a:p>
                  </a:txBody>
                  <a:tcPr marL="0" marR="36000" marT="0" marB="0" anchor="ctr"/>
                </a:tc>
                <a:extLst>
                  <a:ext uri="{0D108BD9-81ED-4DB2-BD59-A6C34878D82A}">
                    <a16:rowId xmlns:a16="http://schemas.microsoft.com/office/drawing/2014/main" val="4082350555"/>
                  </a:ext>
                </a:extLst>
              </a:tr>
              <a:tr h="222367">
                <a:tc>
                  <a:txBody>
                    <a:bodyPr/>
                    <a:lstStyle/>
                    <a:p>
                      <a:pPr algn="l" fontAlgn="b"/>
                      <a:r>
                        <a:rPr lang="es-ES" sz="1100" u="none" strike="noStrike">
                          <a:solidFill>
                            <a:schemeClr val="tx1"/>
                          </a:solidFill>
                          <a:effectLst/>
                        </a:rPr>
                        <a:t>Taladrado o perforación de paredes (en oficios de la construcción)</a:t>
                      </a:r>
                    </a:p>
                  </a:txBody>
                  <a:tcPr marL="72000" marR="0" marT="0" marB="0" anchor="ctr"/>
                </a:tc>
                <a:tc>
                  <a:txBody>
                    <a:bodyPr/>
                    <a:lstStyle/>
                    <a:p>
                      <a:pPr algn="ctr" fontAlgn="b"/>
                      <a:r>
                        <a:rPr lang="es-ES" sz="1100" u="none" strike="noStrike">
                          <a:solidFill>
                            <a:schemeClr val="tx1"/>
                          </a:solidFill>
                          <a:effectLst/>
                        </a:rPr>
                        <a:t>15,6 %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16,1 %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39,0 %</a:t>
                      </a:r>
                    </a:p>
                  </a:txBody>
                  <a:tcPr marL="0" marR="36000" marT="0" marB="0" anchor="ctr"/>
                </a:tc>
                <a:tc>
                  <a:txBody>
                    <a:bodyPr/>
                    <a:lstStyle/>
                    <a:p>
                      <a:pPr algn="ctr" fontAlgn="b"/>
                      <a:r>
                        <a:rPr lang="es-ES" sz="1100" u="none" strike="noStrike">
                          <a:solidFill>
                            <a:schemeClr val="tx1"/>
                          </a:solidFill>
                          <a:effectLst/>
                        </a:rPr>
                        <a:t>44,9 %</a:t>
                      </a:r>
                    </a:p>
                  </a:txBody>
                  <a:tcPr marL="0" marR="36000" marT="0" marB="0" anchor="ctr"/>
                </a:tc>
                <a:extLst>
                  <a:ext uri="{0D108BD9-81ED-4DB2-BD59-A6C34878D82A}">
                    <a16:rowId xmlns:a16="http://schemas.microsoft.com/office/drawing/2014/main" val="480343340"/>
                  </a:ext>
                </a:extLst>
              </a:tr>
              <a:tr h="444733">
                <a:tc>
                  <a:txBody>
                    <a:bodyPr/>
                    <a:lstStyle/>
                    <a:p>
                      <a:pPr algn="l" fontAlgn="b"/>
                      <a:r>
                        <a:rPr lang="es-ES" sz="1100" u="none" strike="noStrike">
                          <a:solidFill>
                            <a:schemeClr val="tx1"/>
                          </a:solidFill>
                          <a:effectLst/>
                        </a:rPr>
                        <a:t>Trabajo con hormigón, piedra, piedra artificial, pizarra, baldosas cerámicas o ladrillos, incluyendo: (no específico de ningún puesto de trabajo)</a:t>
                      </a:r>
                    </a:p>
                  </a:txBody>
                  <a:tcPr marL="72000" marR="0" marT="0" marB="0" anchor="ctr"/>
                </a:tc>
                <a:tc>
                  <a:txBody>
                    <a:bodyPr/>
                    <a:lstStyle/>
                    <a:p>
                      <a:pPr algn="ctr" fontAlgn="b"/>
                      <a:r>
                        <a:rPr lang="es-ES" sz="1100" u="none" strike="noStrike">
                          <a:solidFill>
                            <a:schemeClr val="tx1"/>
                          </a:solidFill>
                          <a:effectLst/>
                        </a:rPr>
                        <a:t>13,9 %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1,3 %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8,0 %</a:t>
                      </a:r>
                    </a:p>
                  </a:txBody>
                  <a:tcPr marL="0" marR="36000" marT="0" marB="0" anchor="ctr"/>
                </a:tc>
                <a:tc>
                  <a:txBody>
                    <a:bodyPr/>
                    <a:lstStyle/>
                    <a:p>
                      <a:pPr algn="ctr" fontAlgn="b"/>
                      <a:r>
                        <a:rPr lang="es-ES" sz="1100" u="none" strike="noStrike">
                          <a:solidFill>
                            <a:schemeClr val="tx1"/>
                          </a:solidFill>
                          <a:effectLst/>
                        </a:rPr>
                        <a:t>90,7 %</a:t>
                      </a:r>
                    </a:p>
                  </a:txBody>
                  <a:tcPr marL="0" marR="36000" marT="0" marB="0" anchor="ctr"/>
                </a:tc>
                <a:extLst>
                  <a:ext uri="{0D108BD9-81ED-4DB2-BD59-A6C34878D82A}">
                    <a16:rowId xmlns:a16="http://schemas.microsoft.com/office/drawing/2014/main" val="1664136213"/>
                  </a:ext>
                </a:extLst>
              </a:tr>
              <a:tr h="222367">
                <a:tc>
                  <a:txBody>
                    <a:bodyPr/>
                    <a:lstStyle/>
                    <a:p>
                      <a:pPr algn="l" fontAlgn="b"/>
                      <a:r>
                        <a:rPr lang="es-ES" sz="1100" i="1" u="none" strike="noStrike">
                          <a:solidFill>
                            <a:schemeClr val="tx1"/>
                          </a:solidFill>
                          <a:effectLst/>
                        </a:rPr>
                        <a:t>Trabajo con baldosas de cerámica (no es específico de ningún trabajo)</a:t>
                      </a:r>
                    </a:p>
                  </a:txBody>
                  <a:tcPr marL="216000" marR="0" marT="0" marB="0" anchor="ctr"/>
                </a:tc>
                <a:tc>
                  <a:txBody>
                    <a:bodyPr/>
                    <a:lstStyle/>
                    <a:p>
                      <a:pPr algn="ctr" fontAlgn="b"/>
                      <a:r>
                        <a:rPr lang="es-ES" sz="1100" i="1" u="none" strike="noStrike">
                          <a:solidFill>
                            <a:schemeClr val="tx1"/>
                          </a:solidFill>
                          <a:effectLst/>
                        </a:rPr>
                        <a:t>3,4 %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i="1" u="none" strike="noStrike">
                          <a:solidFill>
                            <a:schemeClr val="tx1"/>
                          </a:solidFill>
                          <a:effectLst/>
                        </a:rPr>
                        <a:t>0,1 %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i="1" u="none" strike="noStrike">
                          <a:solidFill>
                            <a:schemeClr val="tx1"/>
                          </a:solidFill>
                          <a:effectLst/>
                        </a:rPr>
                        <a:t>10,1 %</a:t>
                      </a:r>
                    </a:p>
                  </a:txBody>
                  <a:tcPr marL="0" marR="36000" marT="0" marB="0" anchor="ctr"/>
                </a:tc>
                <a:tc>
                  <a:txBody>
                    <a:bodyPr/>
                    <a:lstStyle/>
                    <a:p>
                      <a:pPr algn="ctr" fontAlgn="b"/>
                      <a:r>
                        <a:rPr lang="es-ES" sz="1100" i="1" u="none" strike="noStrike">
                          <a:solidFill>
                            <a:schemeClr val="tx1"/>
                          </a:solidFill>
                          <a:effectLst/>
                        </a:rPr>
                        <a:t>89,8 %</a:t>
                      </a:r>
                    </a:p>
                  </a:txBody>
                  <a:tcPr marL="0" marR="36000" marT="0" marB="0" anchor="ctr"/>
                </a:tc>
                <a:extLst>
                  <a:ext uri="{0D108BD9-81ED-4DB2-BD59-A6C34878D82A}">
                    <a16:rowId xmlns:a16="http://schemas.microsoft.com/office/drawing/2014/main" val="3035604296"/>
                  </a:ext>
                </a:extLst>
              </a:tr>
              <a:tr h="222367">
                <a:tc>
                  <a:txBody>
                    <a:bodyPr/>
                    <a:lstStyle/>
                    <a:p>
                      <a:pPr algn="l" fontAlgn="b"/>
                      <a:r>
                        <a:rPr lang="es-ES" sz="1100" i="1" u="none" strike="noStrike">
                          <a:solidFill>
                            <a:schemeClr val="tx1"/>
                          </a:solidFill>
                          <a:effectLst/>
                        </a:rPr>
                        <a:t>Trabajo con piedra artificial (no específico de ningún trabajo)</a:t>
                      </a:r>
                    </a:p>
                  </a:txBody>
                  <a:tcPr marL="216000" marR="0" marT="0" marB="0" anchor="ctr"/>
                </a:tc>
                <a:tc>
                  <a:txBody>
                    <a:bodyPr/>
                    <a:lstStyle/>
                    <a:p>
                      <a:pPr algn="ctr" fontAlgn="b"/>
                      <a:r>
                        <a:rPr lang="es-ES" sz="1100" i="1" u="none" strike="noStrike">
                          <a:solidFill>
                            <a:schemeClr val="tx1"/>
                          </a:solidFill>
                          <a:effectLst/>
                        </a:rPr>
                        <a:t>3,0 %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i="1"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i="1" u="none" strike="noStrike">
                          <a:solidFill>
                            <a:schemeClr val="tx1"/>
                          </a:solidFill>
                          <a:effectLst/>
                        </a:rPr>
                        <a:t>0,0 %</a:t>
                      </a:r>
                    </a:p>
                  </a:txBody>
                  <a:tcPr marL="0" marR="36000" marT="0" marB="0" anchor="ctr"/>
                </a:tc>
                <a:tc>
                  <a:txBody>
                    <a:bodyPr/>
                    <a:lstStyle/>
                    <a:p>
                      <a:pPr algn="ctr" fontAlgn="b"/>
                      <a:r>
                        <a:rPr lang="es-ES" sz="1100" i="1" u="none" strike="noStrike">
                          <a:solidFill>
                            <a:schemeClr val="tx1"/>
                          </a:solidFill>
                          <a:effectLst/>
                        </a:rPr>
                        <a:t>100,0 %</a:t>
                      </a:r>
                    </a:p>
                  </a:txBody>
                  <a:tcPr marL="0" marR="36000" marT="0" marB="0" anchor="ctr"/>
                </a:tc>
                <a:extLst>
                  <a:ext uri="{0D108BD9-81ED-4DB2-BD59-A6C34878D82A}">
                    <a16:rowId xmlns:a16="http://schemas.microsoft.com/office/drawing/2014/main" val="2868756737"/>
                  </a:ext>
                </a:extLst>
              </a:tr>
              <a:tr h="222367">
                <a:tc>
                  <a:txBody>
                    <a:bodyPr/>
                    <a:lstStyle/>
                    <a:p>
                      <a:pPr algn="l" fontAlgn="b"/>
                      <a:r>
                        <a:rPr lang="es-ES" sz="1100" u="none" strike="noStrike">
                          <a:solidFill>
                            <a:schemeClr val="tx1"/>
                          </a:solidFill>
                          <a:effectLst/>
                        </a:rPr>
                        <a:t>Mezclar hormigón o cemento (en las operaciones de construcción)</a:t>
                      </a:r>
                    </a:p>
                  </a:txBody>
                  <a:tcPr marL="72000" marR="0" marT="0" marB="0" anchor="ctr"/>
                </a:tc>
                <a:tc>
                  <a:txBody>
                    <a:bodyPr/>
                    <a:lstStyle/>
                    <a:p>
                      <a:pPr algn="ctr" fontAlgn="b"/>
                      <a:r>
                        <a:rPr lang="es-ES" sz="1100" u="none" strike="noStrike">
                          <a:solidFill>
                            <a:schemeClr val="tx1"/>
                          </a:solidFill>
                          <a:effectLst/>
                        </a:rPr>
                        <a:t>13,5 %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0,0 %</a:t>
                      </a:r>
                    </a:p>
                  </a:txBody>
                  <a:tcPr marL="0" marR="36000" marT="0" marB="0" anchor="ctr"/>
                </a:tc>
                <a:tc>
                  <a:txBody>
                    <a:bodyPr/>
                    <a:lstStyle/>
                    <a:p>
                      <a:pPr algn="ctr" fontAlgn="b"/>
                      <a:r>
                        <a:rPr lang="es-ES" sz="1100" u="none" strike="noStrike">
                          <a:solidFill>
                            <a:schemeClr val="tx1"/>
                          </a:solidFill>
                          <a:effectLst/>
                        </a:rPr>
                        <a:t>100,0 %</a:t>
                      </a:r>
                    </a:p>
                  </a:txBody>
                  <a:tcPr marL="0" marR="36000" marT="0" marB="0" anchor="ctr"/>
                </a:tc>
                <a:extLst>
                  <a:ext uri="{0D108BD9-81ED-4DB2-BD59-A6C34878D82A}">
                    <a16:rowId xmlns:a16="http://schemas.microsoft.com/office/drawing/2014/main" val="3278666944"/>
                  </a:ext>
                </a:extLst>
              </a:tr>
              <a:tr h="444733">
                <a:tc>
                  <a:txBody>
                    <a:bodyPr/>
                    <a:lstStyle/>
                    <a:p>
                      <a:pPr algn="l" fontAlgn="b"/>
                      <a:r>
                        <a:rPr lang="es-ES" sz="1100" u="none" strike="noStrike">
                          <a:solidFill>
                            <a:schemeClr val="tx1"/>
                          </a:solidFill>
                          <a:effectLst/>
                        </a:rPr>
                        <a:t>Arado, excavación o cualquier otro tipo de alteración del suelo </a:t>
                      </a:r>
                      <a:br>
                        <a:rPr lang="es-ES" sz="1100" u="none" strike="noStrike">
                          <a:solidFill>
                            <a:schemeClr val="tx1"/>
                          </a:solidFill>
                          <a:effectLst/>
                        </a:rPr>
                      </a:br>
                      <a:r>
                        <a:rPr lang="es-ES" sz="1100" u="none" strike="noStrike">
                          <a:solidFill>
                            <a:schemeClr val="tx1"/>
                          </a:solidFill>
                          <a:effectLst/>
                        </a:rPr>
                        <a:t>(en los trabajadores de explotaciones agrícolas y ganaderas)</a:t>
                      </a:r>
                    </a:p>
                  </a:txBody>
                  <a:tcPr marL="72000" marR="0" marT="0" marB="0" anchor="ctr"/>
                </a:tc>
                <a:tc>
                  <a:txBody>
                    <a:bodyPr/>
                    <a:lstStyle/>
                    <a:p>
                      <a:pPr algn="ctr" fontAlgn="b"/>
                      <a:r>
                        <a:rPr lang="es-ES" sz="1100" u="none" strike="noStrike">
                          <a:solidFill>
                            <a:schemeClr val="tx1"/>
                          </a:solidFill>
                          <a:effectLst/>
                        </a:rPr>
                        <a:t>7,9 %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s-ES" sz="1100" u="none" strike="noStrike">
                          <a:solidFill>
                            <a:schemeClr val="tx1"/>
                          </a:solidFill>
                          <a:effectLst/>
                        </a:rPr>
                        <a:t>16,0 %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s-ES" sz="1100" u="none" strike="noStrike">
                          <a:solidFill>
                            <a:schemeClr val="tx1"/>
                          </a:solidFill>
                          <a:effectLst/>
                        </a:rPr>
                        <a:t>55,6 %</a:t>
                      </a:r>
                    </a:p>
                  </a:txBody>
                  <a:tcPr marL="0" marR="36000" marT="0" marB="0" anchor="ctr"/>
                </a:tc>
                <a:tc>
                  <a:txBody>
                    <a:bodyPr/>
                    <a:lstStyle/>
                    <a:p>
                      <a:pPr algn="ctr" fontAlgn="b"/>
                      <a:r>
                        <a:rPr lang="es-ES" sz="1100" u="none" strike="noStrike">
                          <a:solidFill>
                            <a:schemeClr val="tx1"/>
                          </a:solidFill>
                          <a:effectLst/>
                        </a:rPr>
                        <a:t>28,4 %</a:t>
                      </a:r>
                    </a:p>
                  </a:txBody>
                  <a:tcPr marL="0" marR="36000" marT="0" marB="0" anchor="ctr"/>
                </a:tc>
                <a:extLst>
                  <a:ext uri="{0D108BD9-81ED-4DB2-BD59-A6C34878D82A}">
                    <a16:rowId xmlns:a16="http://schemas.microsoft.com/office/drawing/2014/main" val="3197615930"/>
                  </a:ext>
                </a:extLst>
              </a:tr>
            </a:tbl>
          </a:graphicData>
        </a:graphic>
      </p:graphicFrame>
      <p:grpSp>
        <p:nvGrpSpPr>
          <p:cNvPr id="4" name="Group 3" descr="llave incluyendo bajo, medio y alto, lo que significa que los tres niveles de exposición suman 100% de los trabajadores expuestos en cada circunstancia.&#10;">
            <a:extLst>
              <a:ext uri="{FF2B5EF4-FFF2-40B4-BE49-F238E27FC236}">
                <a16:creationId xmlns:a16="http://schemas.microsoft.com/office/drawing/2014/main" id="{97579A93-1ACD-3584-E52E-7EB83DA38B41}"/>
              </a:ext>
            </a:extLst>
          </p:cNvPr>
          <p:cNvGrpSpPr/>
          <p:nvPr/>
        </p:nvGrpSpPr>
        <p:grpSpPr>
          <a:xfrm>
            <a:off x="6242468" y="914117"/>
            <a:ext cx="2145716" cy="461163"/>
            <a:chOff x="6165273" y="377035"/>
            <a:chExt cx="2165193" cy="461163"/>
          </a:xfrm>
        </p:grpSpPr>
        <p:sp>
          <p:nvSpPr>
            <p:cNvPr id="5" name="Left Brace 4">
              <a:extLst>
                <a:ext uri="{FF2B5EF4-FFF2-40B4-BE49-F238E27FC236}">
                  <a16:creationId xmlns:a16="http://schemas.microsoft.com/office/drawing/2014/main" id="{D2F44974-ECA8-8AB1-4F73-E275B708A5D6}"/>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a:p>
          </p:txBody>
        </p:sp>
        <p:sp>
          <p:nvSpPr>
            <p:cNvPr id="6" name="TextBox 5">
              <a:extLst>
                <a:ext uri="{FF2B5EF4-FFF2-40B4-BE49-F238E27FC236}">
                  <a16:creationId xmlns:a16="http://schemas.microsoft.com/office/drawing/2014/main" id="{69D4C90C-6389-EE4F-36C5-C30867AD70E8}"/>
                </a:ext>
              </a:extLst>
            </p:cNvPr>
            <p:cNvSpPr txBox="1"/>
            <p:nvPr/>
          </p:nvSpPr>
          <p:spPr>
            <a:xfrm>
              <a:off x="6977077" y="377035"/>
              <a:ext cx="963439" cy="307777"/>
            </a:xfrm>
            <a:prstGeom prst="rect">
              <a:avLst/>
            </a:prstGeom>
            <a:noFill/>
          </p:spPr>
          <p:txBody>
            <a:bodyPr wrap="square" rtlCol="0">
              <a:spAutoFit/>
            </a:bodyPr>
            <a:lstStyle/>
            <a:p>
              <a:r>
                <a:rPr lang="es-ES" sz="1400"/>
                <a:t>100 %</a:t>
              </a:r>
            </a:p>
          </p:txBody>
        </p:sp>
      </p:grpSp>
      <p:sp>
        <p:nvSpPr>
          <p:cNvPr id="9" name="TextBox 8">
            <a:extLst>
              <a:ext uri="{FF2B5EF4-FFF2-40B4-BE49-F238E27FC236}">
                <a16:creationId xmlns:a16="http://schemas.microsoft.com/office/drawing/2014/main" id="{4D1C93A7-CA94-5BBA-A005-A5FAFFB8ACCA}"/>
              </a:ext>
              <a:ext uri="{C183D7F6-B498-43B3-948B-1728B52AA6E4}">
                <adec:decorative xmlns:adec="http://schemas.microsoft.com/office/drawing/2017/decorative" val="0"/>
              </a:ext>
            </a:extLst>
          </p:cNvPr>
          <p:cNvSpPr txBox="1"/>
          <p:nvPr/>
        </p:nvSpPr>
        <p:spPr>
          <a:xfrm>
            <a:off x="1193316" y="4264439"/>
            <a:ext cx="7043556" cy="769441"/>
          </a:xfrm>
          <a:prstGeom prst="rect">
            <a:avLst/>
          </a:prstGeom>
          <a:noFill/>
        </p:spPr>
        <p:txBody>
          <a:bodyPr wrap="square" lIns="91440" tIns="45720" rIns="91440" bIns="45720" rtlCol="0" anchor="ctr">
            <a:spAutoFit/>
          </a:bodyPr>
          <a:lstStyle/>
          <a:p>
            <a:pPr defTabSz="342900"/>
            <a:r>
              <a:rPr lang="es-ES" sz="1100">
                <a:latin typeface="Arial"/>
                <a:ea typeface="Arial"/>
                <a:cs typeface="Times New Roman"/>
              </a:rPr>
              <a:t>Fuente: WES 2023, EU-OSHA; población de referencia:</a:t>
            </a:r>
            <a:r>
              <a:rPr lang="es-ES" sz="1100">
                <a:cs typeface="Times New Roman"/>
              </a:rPr>
              <a:t> personas expuestas </a:t>
            </a:r>
            <a:r>
              <a:rPr lang="es-ES" sz="1100">
                <a:latin typeface="Arial"/>
                <a:ea typeface="Arial"/>
                <a:cs typeface="Times New Roman"/>
              </a:rPr>
              <a:t>a la SCR en Alemania, España, Finlandia, Francia, Hungría e Irlanda y que trabajan en una o más de las circunstancias enumeradas.</a:t>
            </a:r>
          </a:p>
          <a:p>
            <a:pPr defTabSz="342900"/>
            <a:r>
              <a:rPr lang="es-ES" sz="1100" i="1">
                <a:latin typeface="Arial"/>
                <a:ea typeface="Arial"/>
                <a:cs typeface="Times New Roman"/>
              </a:rPr>
              <a:t>Nota: Se consideró que el 8,4 % de todas las personas estaban </a:t>
            </a:r>
            <a:r>
              <a:rPr lang="es-ES" sz="1100" i="1">
                <a:cs typeface="Times New Roman"/>
              </a:rPr>
              <a:t>expuestas </a:t>
            </a:r>
            <a:r>
              <a:rPr lang="es-ES" sz="1100" i="1">
                <a:latin typeface="Arial"/>
                <a:ea typeface="Arial"/>
                <a:cs typeface="Times New Roman"/>
              </a:rPr>
              <a:t>a la SCR en la última semana de trabajo.</a:t>
            </a:r>
          </a:p>
        </p:txBody>
      </p:sp>
    </p:spTree>
    <p:extLst>
      <p:ext uri="{BB962C8B-B14F-4D97-AF65-F5344CB8AC3E}">
        <p14:creationId xmlns:p14="http://schemas.microsoft.com/office/powerpoint/2010/main" val="21865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0000" y="95651"/>
            <a:ext cx="7560000" cy="461665"/>
          </a:xfrm>
        </p:spPr>
        <p:txBody>
          <a:bodyPr>
            <a:spAutoFit/>
          </a:bodyPr>
          <a:lstStyle/>
          <a:p>
            <a:r>
              <a:rPr lang="es-ES" sz="2400"/>
              <a:t>Parámetros principales de la encuesta</a:t>
            </a:r>
          </a:p>
        </p:txBody>
      </p:sp>
      <p:sp>
        <p:nvSpPr>
          <p:cNvPr id="2" name="Arrow: Pentagon 1">
            <a:extLst>
              <a:ext uri="{FF2B5EF4-FFF2-40B4-BE49-F238E27FC236}">
                <a16:creationId xmlns:a16="http://schemas.microsoft.com/office/drawing/2014/main" id="{801EEC88-D1A8-4D49-B7E8-291BB266A459}"/>
              </a:ext>
            </a:extLst>
          </p:cNvPr>
          <p:cNvSpPr/>
          <p:nvPr/>
        </p:nvSpPr>
        <p:spPr>
          <a:xfrm>
            <a:off x="448657" y="759310"/>
            <a:ext cx="2886971" cy="971697"/>
          </a:xfrm>
          <a:prstGeom prst="homePlate">
            <a:avLst>
              <a:gd name="adj" fmla="val 29662"/>
            </a:avLst>
          </a:prstGeom>
          <a:solidFill>
            <a:schemeClr val="accent1">
              <a:lumMod val="20000"/>
              <a:lumOff val="80000"/>
              <a:alpha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r>
              <a:rPr lang="es-ES" sz="1600">
                <a:solidFill>
                  <a:srgbClr val="003399"/>
                </a:solidFill>
              </a:rPr>
              <a:t>Encuesta telefónica</a:t>
            </a:r>
            <a:r>
              <a:rPr lang="es-ES" sz="1600">
                <a:solidFill>
                  <a:srgbClr val="FF0000"/>
                </a:solidFill>
              </a:rPr>
              <a:t> </a:t>
            </a:r>
            <a:r>
              <a:rPr lang="es-ES" sz="1600">
                <a:solidFill>
                  <a:srgbClr val="003399"/>
                </a:solidFill>
              </a:rPr>
              <a:t>a 24 402 personas trabajadoras de seis Estados miembros de la UE</a:t>
            </a:r>
          </a:p>
        </p:txBody>
      </p:sp>
      <p:sp>
        <p:nvSpPr>
          <p:cNvPr id="12" name="Content Placeholder 5">
            <a:extLst>
              <a:ext uri="{FF2B5EF4-FFF2-40B4-BE49-F238E27FC236}">
                <a16:creationId xmlns:a16="http://schemas.microsoft.com/office/drawing/2014/main" id="{39F99948-3D93-4030-9F08-A69653304F59}"/>
              </a:ext>
              <a:ext uri="{C183D7F6-B498-43B3-948B-1728B52AA6E4}">
                <adec:decorative xmlns:adec="http://schemas.microsoft.com/office/drawing/2017/decorative" val="0"/>
              </a:ext>
            </a:extLst>
          </p:cNvPr>
          <p:cNvSpPr txBox="1">
            <a:spLocks/>
          </p:cNvSpPr>
          <p:nvPr/>
        </p:nvSpPr>
        <p:spPr>
          <a:xfrm>
            <a:off x="3347863" y="833484"/>
            <a:ext cx="5509219" cy="1046440"/>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es-ES" sz="1550">
                <a:solidFill>
                  <a:srgbClr val="003399"/>
                </a:solidFill>
              </a:rPr>
              <a:t>Cobertura: población ocupada de Alemania, España, Finlandia, Francia, Hungría e Irlanda (tanto asalariados como autónomos), lo que representa 98,5 millones de</a:t>
            </a:r>
            <a:r>
              <a:rPr lang="es-ES" sz="1550">
                <a:solidFill>
                  <a:srgbClr val="FF0000"/>
                </a:solidFill>
              </a:rPr>
              <a:t> </a:t>
            </a:r>
            <a:r>
              <a:rPr lang="es-ES" sz="1550">
                <a:solidFill>
                  <a:srgbClr val="003399"/>
                </a:solidFill>
              </a:rPr>
              <a:t>personas.</a:t>
            </a:r>
          </a:p>
        </p:txBody>
      </p:sp>
      <p:sp>
        <p:nvSpPr>
          <p:cNvPr id="8" name="Arrow: Pentagon 7">
            <a:extLst>
              <a:ext uri="{FF2B5EF4-FFF2-40B4-BE49-F238E27FC236}">
                <a16:creationId xmlns:a16="http://schemas.microsoft.com/office/drawing/2014/main" id="{B1F268F4-9987-4159-BBB5-9526F5DC3430}"/>
              </a:ext>
            </a:extLst>
          </p:cNvPr>
          <p:cNvSpPr/>
          <p:nvPr/>
        </p:nvSpPr>
        <p:spPr>
          <a:xfrm>
            <a:off x="448658" y="1787899"/>
            <a:ext cx="2827198" cy="971697"/>
          </a:xfrm>
          <a:prstGeom prst="homePlate">
            <a:avLst>
              <a:gd name="adj" fmla="val 29662"/>
            </a:avLst>
          </a:prstGeom>
          <a:solidFill>
            <a:schemeClr val="accent1">
              <a:alpha val="7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400"/>
              <a:t>Basada en el Estudio australiano sobre la exposición en el lugar de trabajo (AWES, por sus siglas en inglés)</a:t>
            </a:r>
          </a:p>
        </p:txBody>
      </p:sp>
      <p:sp>
        <p:nvSpPr>
          <p:cNvPr id="13" name="Content Placeholder 5">
            <a:extLst>
              <a:ext uri="{FF2B5EF4-FFF2-40B4-BE49-F238E27FC236}">
                <a16:creationId xmlns:a16="http://schemas.microsoft.com/office/drawing/2014/main" id="{4CB77C8A-5631-408F-BE37-05F69C3963D7}"/>
              </a:ext>
            </a:extLst>
          </p:cNvPr>
          <p:cNvSpPr txBox="1">
            <a:spLocks/>
          </p:cNvSpPr>
          <p:nvPr/>
        </p:nvSpPr>
        <p:spPr>
          <a:xfrm>
            <a:off x="3341746" y="1768372"/>
            <a:ext cx="5190694" cy="1077218"/>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es-ES" sz="1600">
                <a:solidFill>
                  <a:srgbClr val="003399"/>
                </a:solidFill>
              </a:rPr>
              <a:t>Conjuntos estandarizados de preguntas (módulos) que abarcan 50 profesiones.</a:t>
            </a:r>
          </a:p>
          <a:p>
            <a:pPr marL="0" lvl="1" indent="0">
              <a:buNone/>
            </a:pPr>
            <a:r>
              <a:rPr lang="es-ES" sz="1600">
                <a:solidFill>
                  <a:srgbClr val="003399"/>
                </a:solidFill>
              </a:rPr>
              <a:t>Preguntas personalizadas breves, precisas y objetivas sobre las tareas.</a:t>
            </a:r>
          </a:p>
        </p:txBody>
      </p:sp>
      <p:sp>
        <p:nvSpPr>
          <p:cNvPr id="9" name="Arrow: Pentagon 8">
            <a:extLst>
              <a:ext uri="{FF2B5EF4-FFF2-40B4-BE49-F238E27FC236}">
                <a16:creationId xmlns:a16="http://schemas.microsoft.com/office/drawing/2014/main" id="{172634C8-BCB8-4CCE-82DD-341BA8FA831C}"/>
              </a:ext>
            </a:extLst>
          </p:cNvPr>
          <p:cNvSpPr/>
          <p:nvPr/>
        </p:nvSpPr>
        <p:spPr>
          <a:xfrm>
            <a:off x="448658" y="2815540"/>
            <a:ext cx="2827198" cy="1568650"/>
          </a:xfrm>
          <a:prstGeom prst="homePlate">
            <a:avLst>
              <a:gd name="adj" fmla="val 18621"/>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rmAutofit/>
          </a:bodyPr>
          <a:lstStyle/>
          <a:p>
            <a:r>
              <a:rPr lang="es-ES" sz="1600"/>
              <a:t>Evaluación por expertos/as de la exposición probable a 24 factores de riesgo de cáncer conocidos utilizando una aplicación basada en la web</a:t>
            </a:r>
          </a:p>
        </p:txBody>
      </p:sp>
      <p:sp>
        <p:nvSpPr>
          <p:cNvPr id="14" name="Content Placeholder 5" descr="Link to OccIDEAS website, a web-based application which is used to assess occupational exposure in epidemiological studies.">
            <a:extLst>
              <a:ext uri="{FF2B5EF4-FFF2-40B4-BE49-F238E27FC236}">
                <a16:creationId xmlns:a16="http://schemas.microsoft.com/office/drawing/2014/main" id="{D0A51A50-FDE9-4986-B0FB-C3F03BC971DA}"/>
              </a:ext>
            </a:extLst>
          </p:cNvPr>
          <p:cNvSpPr txBox="1">
            <a:spLocks/>
          </p:cNvSpPr>
          <p:nvPr/>
        </p:nvSpPr>
        <p:spPr>
          <a:xfrm>
            <a:off x="3341746" y="3300137"/>
            <a:ext cx="5544616" cy="353943"/>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es-ES" sz="1700" b="0">
                <a:solidFill>
                  <a:srgbClr val="003399"/>
                </a:solidFill>
                <a:hlinkClick r:id="rId3" tooltip="Link to OCCideas website "/>
              </a:rPr>
              <a:t>Sitio web </a:t>
            </a:r>
            <a:r>
              <a:rPr lang="es-ES" sz="1700" b="0" err="1">
                <a:solidFill>
                  <a:srgbClr val="003399"/>
                </a:solidFill>
                <a:hlinkClick r:id="rId3" tooltip="Link to OCCideas website "/>
              </a:rPr>
              <a:t>OccIDEAS</a:t>
            </a:r>
            <a:r>
              <a:rPr lang="es-ES" sz="1700" b="0">
                <a:solidFill>
                  <a:srgbClr val="003399"/>
                </a:solidFill>
                <a:hlinkClick r:id="rId3" tooltip="Link to OCCideas website "/>
              </a:rPr>
              <a:t> para más información</a:t>
            </a:r>
          </a:p>
        </p:txBody>
      </p:sp>
      <p:pic>
        <p:nvPicPr>
          <p:cNvPr id="1026" name="Picture 2" descr="Logotipo de  OccIDEAS">
            <a:extLst>
              <a:ext uri="{FF2B5EF4-FFF2-40B4-BE49-F238E27FC236}">
                <a16:creationId xmlns:a16="http://schemas.microsoft.com/office/drawing/2014/main" id="{FBB5DCD3-7873-4D04-9676-7E04F312B8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0961" y="3703747"/>
            <a:ext cx="1289900" cy="487295"/>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73F68C80-8047-4EE3-8F71-C88FCCE9C0F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6656" y="2942588"/>
            <a:ext cx="1180427" cy="1100766"/>
          </a:xfrm>
          <a:prstGeom prst="rect">
            <a:avLst/>
          </a:prstGeom>
        </p:spPr>
      </p:pic>
      <p:sp>
        <p:nvSpPr>
          <p:cNvPr id="3" name="TextBox 2">
            <a:extLst>
              <a:ext uri="{FF2B5EF4-FFF2-40B4-BE49-F238E27FC236}">
                <a16:creationId xmlns:a16="http://schemas.microsoft.com/office/drawing/2014/main" id="{FD4D1734-CB53-927C-0AA8-8A5DDCBEAFB5}"/>
              </a:ext>
            </a:extLst>
          </p:cNvPr>
          <p:cNvSpPr txBox="1"/>
          <p:nvPr/>
        </p:nvSpPr>
        <p:spPr>
          <a:xfrm>
            <a:off x="1847769" y="4485188"/>
            <a:ext cx="6192687" cy="369332"/>
          </a:xfrm>
          <a:prstGeom prst="rect">
            <a:avLst/>
          </a:prstGeom>
          <a:noFill/>
        </p:spPr>
        <p:txBody>
          <a:bodyPr wrap="square" lIns="91440" tIns="45720" rIns="91440" bIns="45720" anchor="t">
            <a:spAutoFit/>
          </a:bodyPr>
          <a:lstStyle/>
          <a:p>
            <a:pPr marL="0" lvl="1" defTabSz="342900"/>
            <a:r>
              <a:rPr lang="es-ES" b="1">
                <a:solidFill>
                  <a:srgbClr val="003399"/>
                </a:solidFill>
                <a:hlinkClick r:id="rId7"/>
              </a:rPr>
              <a:t>Sitio web de la EU-OSHA para ver la encuesta WES</a:t>
            </a:r>
          </a:p>
        </p:txBody>
      </p:sp>
      <p:pic>
        <p:nvPicPr>
          <p:cNvPr id="4" name="Graphic 3">
            <a:extLst>
              <a:ext uri="{FF2B5EF4-FFF2-40B4-BE49-F238E27FC236}">
                <a16:creationId xmlns:a16="http://schemas.microsoft.com/office/drawing/2014/main" id="{4F916D66-A703-8EA2-0283-B6FE67523579}"/>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19672" y="4542748"/>
            <a:ext cx="202496" cy="311772"/>
          </a:xfrm>
          <a:prstGeom prst="rect">
            <a:avLst/>
          </a:prstGeom>
        </p:spPr>
      </p:pic>
      <p:cxnSp>
        <p:nvCxnSpPr>
          <p:cNvPr id="6" name="Straight Connector 5">
            <a:extLst>
              <a:ext uri="{FF2B5EF4-FFF2-40B4-BE49-F238E27FC236}">
                <a16:creationId xmlns:a16="http://schemas.microsoft.com/office/drawing/2014/main" id="{3DB6228F-96A3-422F-A671-91B3E465A8B3}"/>
              </a:ext>
              <a:ext uri="{C183D7F6-B498-43B3-948B-1728B52AA6E4}">
                <adec:decorative xmlns:adec="http://schemas.microsoft.com/office/drawing/2017/decorative" val="1"/>
              </a:ext>
            </a:extLst>
          </p:cNvPr>
          <p:cNvCxnSpPr/>
          <p:nvPr/>
        </p:nvCxnSpPr>
        <p:spPr>
          <a:xfrm>
            <a:off x="3341746" y="833483"/>
            <a:ext cx="0" cy="830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8FA00AD-38C2-9E05-1682-AEFAC4AD1D51}"/>
              </a:ext>
              <a:ext uri="{C183D7F6-B498-43B3-948B-1728B52AA6E4}">
                <adec:decorative xmlns:adec="http://schemas.microsoft.com/office/drawing/2017/decorative" val="1"/>
              </a:ext>
            </a:extLst>
          </p:cNvPr>
          <p:cNvCxnSpPr/>
          <p:nvPr/>
        </p:nvCxnSpPr>
        <p:spPr>
          <a:xfrm>
            <a:off x="3345865" y="1834383"/>
            <a:ext cx="0" cy="9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C9B99FB-7EAF-F003-8299-0E41BAA788D9}"/>
              </a:ext>
              <a:ext uri="{C183D7F6-B498-43B3-948B-1728B52AA6E4}">
                <adec:decorative xmlns:adec="http://schemas.microsoft.com/office/drawing/2017/decorative" val="1"/>
              </a:ext>
            </a:extLst>
          </p:cNvPr>
          <p:cNvCxnSpPr/>
          <p:nvPr/>
        </p:nvCxnSpPr>
        <p:spPr>
          <a:xfrm>
            <a:off x="3341746" y="2978860"/>
            <a:ext cx="0" cy="1440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63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61FE-AFB1-3C24-1AC6-30683A41B762}"/>
              </a:ext>
            </a:extLst>
          </p:cNvPr>
          <p:cNvSpPr>
            <a:spLocks noGrp="1"/>
          </p:cNvSpPr>
          <p:nvPr>
            <p:ph type="title"/>
          </p:nvPr>
        </p:nvSpPr>
        <p:spPr>
          <a:xfrm>
            <a:off x="450001" y="87768"/>
            <a:ext cx="7559873" cy="461665"/>
          </a:xfrm>
        </p:spPr>
        <p:txBody>
          <a:bodyPr>
            <a:spAutoFit/>
          </a:bodyPr>
          <a:lstStyle/>
          <a:p>
            <a:r>
              <a:rPr lang="es-ES"/>
              <a:t>Medidas de protección - exposición a SCR</a:t>
            </a:r>
          </a:p>
        </p:txBody>
      </p:sp>
      <p:sp>
        <p:nvSpPr>
          <p:cNvPr id="5" name="TextBox 4">
            <a:extLst>
              <a:ext uri="{FF2B5EF4-FFF2-40B4-BE49-F238E27FC236}">
                <a16:creationId xmlns:a16="http://schemas.microsoft.com/office/drawing/2014/main" id="{D1F32342-0968-2F56-0765-B443C1709278}"/>
              </a:ext>
            </a:extLst>
          </p:cNvPr>
          <p:cNvSpPr txBox="1"/>
          <p:nvPr/>
        </p:nvSpPr>
        <p:spPr>
          <a:xfrm>
            <a:off x="335017" y="676054"/>
            <a:ext cx="8473966" cy="523220"/>
          </a:xfrm>
          <a:prstGeom prst="rect">
            <a:avLst/>
          </a:prstGeom>
          <a:noFill/>
        </p:spPr>
        <p:txBody>
          <a:bodyPr wrap="square" lIns="91440" tIns="45720" rIns="91440" bIns="45720" anchor="ctr">
            <a:spAutoFit/>
          </a:bodyPr>
          <a:lstStyle/>
          <a:p>
            <a:pPr algn="ctr" defTabSz="342900"/>
            <a:r>
              <a:rPr lang="es-ES" sz="1400" b="0">
                <a:solidFill>
                  <a:schemeClr val="tx2"/>
                </a:solidFill>
                <a:ea typeface=""/>
                <a:cs typeface="Times New Roman"/>
              </a:rPr>
              <a:t>Uso de medidas de protección </a:t>
            </a:r>
            <a:r>
              <a:rPr lang="es-ES" sz="1400">
                <a:solidFill>
                  <a:schemeClr val="tx2"/>
                </a:solidFill>
                <a:cs typeface="Times New Roman"/>
              </a:rPr>
              <a:t>entre las personas expuestas a SCR y para cada circunstancia de exposición, cuando estén disponibles (una misma persona puede </a:t>
            </a:r>
            <a:r>
              <a:rPr lang="es-ES" sz="1400" b="0">
                <a:solidFill>
                  <a:schemeClr val="tx2"/>
                </a:solidFill>
                <a:ea typeface=""/>
                <a:cs typeface="Times New Roman"/>
              </a:rPr>
              <a:t>utilizar más de una medida):</a:t>
            </a:r>
          </a:p>
        </p:txBody>
      </p:sp>
      <p:graphicFrame>
        <p:nvGraphicFramePr>
          <p:cNvPr id="4" name="Content Placeholder 3" descr="Cuadro que muestra la distribución del uso de diferentes medidas de protección para cada circunstancia de exposición entre los trabajadores expuestos a los SCR en la última semana de trabajo.">
            <a:extLst>
              <a:ext uri="{FF2B5EF4-FFF2-40B4-BE49-F238E27FC236}">
                <a16:creationId xmlns:a16="http://schemas.microsoft.com/office/drawing/2014/main" id="{ABA6488D-4A5C-B8D2-59FA-3642F74B6F08}"/>
              </a:ext>
            </a:extLst>
          </p:cNvPr>
          <p:cNvGraphicFramePr>
            <a:graphicFrameLocks/>
          </p:cNvGraphicFramePr>
          <p:nvPr>
            <p:extLst>
              <p:ext uri="{D42A27DB-BD31-4B8C-83A1-F6EECF244321}">
                <p14:modId xmlns:p14="http://schemas.microsoft.com/office/powerpoint/2010/main" val="489585802"/>
              </p:ext>
            </p:extLst>
          </p:nvPr>
        </p:nvGraphicFramePr>
        <p:xfrm>
          <a:off x="215958" y="1232096"/>
          <a:ext cx="8473961" cy="3050664"/>
        </p:xfrm>
        <a:graphic>
          <a:graphicData uri="http://schemas.openxmlformats.org/drawingml/2006/table">
            <a:tbl>
              <a:tblPr firstRow="1" bandRow="1">
                <a:tableStyleId>{5C22544A-7EE6-4342-B048-85BDC9FD1C3A}</a:tableStyleId>
              </a:tblPr>
              <a:tblGrid>
                <a:gridCol w="2602398">
                  <a:extLst>
                    <a:ext uri="{9D8B030D-6E8A-4147-A177-3AD203B41FA5}">
                      <a16:colId xmlns:a16="http://schemas.microsoft.com/office/drawing/2014/main" val="2656727173"/>
                    </a:ext>
                  </a:extLst>
                </a:gridCol>
                <a:gridCol w="1127342">
                  <a:extLst>
                    <a:ext uri="{9D8B030D-6E8A-4147-A177-3AD203B41FA5}">
                      <a16:colId xmlns:a16="http://schemas.microsoft.com/office/drawing/2014/main" val="303869524"/>
                    </a:ext>
                  </a:extLst>
                </a:gridCol>
                <a:gridCol w="1164920">
                  <a:extLst>
                    <a:ext uri="{9D8B030D-6E8A-4147-A177-3AD203B41FA5}">
                      <a16:colId xmlns:a16="http://schemas.microsoft.com/office/drawing/2014/main" val="2092121943"/>
                    </a:ext>
                  </a:extLst>
                </a:gridCol>
                <a:gridCol w="1189972">
                  <a:extLst>
                    <a:ext uri="{9D8B030D-6E8A-4147-A177-3AD203B41FA5}">
                      <a16:colId xmlns:a16="http://schemas.microsoft.com/office/drawing/2014/main" val="786859594"/>
                    </a:ext>
                  </a:extLst>
                </a:gridCol>
                <a:gridCol w="1127341">
                  <a:extLst>
                    <a:ext uri="{9D8B030D-6E8A-4147-A177-3AD203B41FA5}">
                      <a16:colId xmlns:a16="http://schemas.microsoft.com/office/drawing/2014/main" val="3028796099"/>
                    </a:ext>
                  </a:extLst>
                </a:gridCol>
                <a:gridCol w="1261988">
                  <a:extLst>
                    <a:ext uri="{9D8B030D-6E8A-4147-A177-3AD203B41FA5}">
                      <a16:colId xmlns:a16="http://schemas.microsoft.com/office/drawing/2014/main" val="3000362995"/>
                    </a:ext>
                  </a:extLst>
                </a:gridCol>
              </a:tblGrid>
              <a:tr h="791277">
                <a:tc>
                  <a:txBody>
                    <a:bodyPr/>
                    <a:lstStyle/>
                    <a:p>
                      <a:pPr algn="ctr" fontAlgn="b"/>
                      <a:r>
                        <a:rPr lang="es-ES" sz="1000" u="none" strike="noStrike">
                          <a:effectLst/>
                          <a:latin typeface="+mn-lt"/>
                        </a:rPr>
                        <a:t>Circunstancias de exposición </a:t>
                      </a:r>
                    </a:p>
                    <a:p>
                      <a:pPr algn="ctr" fontAlgn="b"/>
                      <a:r>
                        <a:rPr lang="es-ES" sz="1000" b="0" u="none" strike="noStrike">
                          <a:effectLst/>
                          <a:latin typeface="+mn-lt"/>
                        </a:rPr>
                        <a:t>(tareas realizadas en la última semana de trabajo)</a:t>
                      </a:r>
                    </a:p>
                  </a:txBody>
                  <a:tcPr marL="38582" marR="38582" marT="0" marB="0" anchor="ctr"/>
                </a:tc>
                <a:tc>
                  <a:txBody>
                    <a:bodyPr/>
                    <a:lstStyle/>
                    <a:p>
                      <a:pPr algn="ctr">
                        <a:lnSpc>
                          <a:spcPct val="107000"/>
                        </a:lnSpc>
                        <a:spcBef>
                          <a:spcPts val="600"/>
                        </a:spcBef>
                        <a:spcAft>
                          <a:spcPts val="800"/>
                        </a:spcAft>
                      </a:pPr>
                      <a:r>
                        <a:rPr lang="es-ES" sz="1000" b="0">
                          <a:effectLst/>
                          <a:latin typeface="+mn-lt"/>
                        </a:rPr>
                        <a:t>Uso de pulverización de agua o supresión de agua</a:t>
                      </a:r>
                    </a:p>
                  </a:txBody>
                  <a:tcPr marL="38582" marR="38582" marT="0" marB="0" anchor="ctr"/>
                </a:tc>
                <a:tc>
                  <a:txBody>
                    <a:bodyPr/>
                    <a:lstStyle/>
                    <a:p>
                      <a:pPr algn="ctr">
                        <a:lnSpc>
                          <a:spcPct val="107000"/>
                        </a:lnSpc>
                        <a:spcBef>
                          <a:spcPts val="600"/>
                        </a:spcBef>
                        <a:spcAft>
                          <a:spcPts val="800"/>
                        </a:spcAft>
                      </a:pPr>
                      <a:r>
                        <a:rPr lang="es-ES" sz="1000" b="0">
                          <a:effectLst/>
                          <a:latin typeface="+mn-lt"/>
                          <a:ea typeface="+mn-lt"/>
                          <a:cs typeface="Times New Roman"/>
                        </a:rPr>
                        <a:t>Ventilación local por aspiración, extracción en herramienta o captación de polvo</a:t>
                      </a:r>
                    </a:p>
                  </a:txBody>
                  <a:tcPr marL="38582" marR="38582" marT="0" marB="0" anchor="ctr"/>
                </a:tc>
                <a:tc>
                  <a:txBody>
                    <a:bodyPr/>
                    <a:lstStyle/>
                    <a:p>
                      <a:pPr algn="ctr">
                        <a:lnSpc>
                          <a:spcPct val="107000"/>
                        </a:lnSpc>
                        <a:spcBef>
                          <a:spcPts val="600"/>
                        </a:spcBef>
                        <a:spcAft>
                          <a:spcPts val="800"/>
                        </a:spcAft>
                      </a:pPr>
                      <a:r>
                        <a:rPr lang="es-ES" sz="1000" b="0">
                          <a:effectLst/>
                          <a:latin typeface="+mn-lt"/>
                        </a:rPr>
                        <a:t>Uso de una cabina adjunta </a:t>
                      </a:r>
                    </a:p>
                  </a:txBody>
                  <a:tcPr marL="38582" marR="38582" marT="0" marB="0" anchor="ctr"/>
                </a:tc>
                <a:tc>
                  <a:txBody>
                    <a:bodyPr/>
                    <a:lstStyle/>
                    <a:p>
                      <a:pPr algn="ctr">
                        <a:lnSpc>
                          <a:spcPct val="107000"/>
                        </a:lnSpc>
                        <a:spcBef>
                          <a:spcPts val="600"/>
                        </a:spcBef>
                        <a:spcAft>
                          <a:spcPts val="0"/>
                        </a:spcAft>
                      </a:pPr>
                      <a:r>
                        <a:rPr lang="es-ES" sz="1000" b="0">
                          <a:effectLst/>
                          <a:latin typeface="+mn-lt"/>
                        </a:rPr>
                        <a:t>Filtro o respirador con suministro de aire</a:t>
                      </a:r>
                    </a:p>
                  </a:txBody>
                  <a:tcPr marL="38582" marR="38582" marT="0" marB="0" anchor="ctr"/>
                </a:tc>
                <a:tc>
                  <a:txBody>
                    <a:bodyPr/>
                    <a:lstStyle/>
                    <a:p>
                      <a:pPr algn="ctr">
                        <a:lnSpc>
                          <a:spcPct val="107000"/>
                        </a:lnSpc>
                        <a:spcBef>
                          <a:spcPts val="600"/>
                        </a:spcBef>
                        <a:spcAft>
                          <a:spcPts val="800"/>
                        </a:spcAft>
                      </a:pPr>
                      <a:r>
                        <a:rPr lang="es-ES" sz="1000" b="0">
                          <a:effectLst/>
                          <a:latin typeface="+mn-lt"/>
                        </a:rPr>
                        <a:t>Ninguna de las medidas de protección enumeradas anteriormente </a:t>
                      </a:r>
                    </a:p>
                  </a:txBody>
                  <a:tcPr marL="38582" marR="38582" marT="0" marB="0" anchor="ctr"/>
                </a:tc>
                <a:extLst>
                  <a:ext uri="{0D108BD9-81ED-4DB2-BD59-A6C34878D82A}">
                    <a16:rowId xmlns:a16="http://schemas.microsoft.com/office/drawing/2014/main" val="129423537"/>
                  </a:ext>
                </a:extLst>
              </a:tr>
              <a:tr h="365759">
                <a:tc>
                  <a:txBody>
                    <a:bodyPr/>
                    <a:lstStyle/>
                    <a:p>
                      <a:pPr marL="0" lvl="0" indent="0">
                        <a:lnSpc>
                          <a:spcPct val="107000"/>
                        </a:lnSpc>
                        <a:spcAft>
                          <a:spcPts val="800"/>
                        </a:spcAft>
                        <a:buFont typeface="Symbol" panose="05050102010706020507" pitchFamily="18" charset="2"/>
                        <a:buNone/>
                      </a:pPr>
                      <a:r>
                        <a:rPr lang="es-ES" sz="1000" b="0">
                          <a:solidFill>
                            <a:schemeClr val="tx1"/>
                          </a:solidFill>
                          <a:effectLst/>
                          <a:latin typeface="+mn-lt"/>
                        </a:rPr>
                        <a:t>Presencia de polvo de arena en el lugar de trabajo</a:t>
                      </a:r>
                    </a:p>
                  </a:txBody>
                  <a:tcPr marL="38582" marR="38582" marT="0" marB="0" anchor="ctr"/>
                </a:tc>
                <a:tc>
                  <a:txBody>
                    <a:bodyPr/>
                    <a:lstStyle/>
                    <a:p>
                      <a:pPr algn="r">
                        <a:lnSpc>
                          <a:spcPct val="107000"/>
                        </a:lnSpc>
                        <a:spcAft>
                          <a:spcPts val="800"/>
                        </a:spcAft>
                      </a:pPr>
                      <a:r>
                        <a:rPr lang="es-ES" sz="1000" b="0">
                          <a:solidFill>
                            <a:schemeClr val="tx1"/>
                          </a:solidFill>
                          <a:effectLst/>
                          <a:latin typeface="+mn-lt"/>
                        </a:rPr>
                        <a:t>30,0 %</a:t>
                      </a: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a:solidFill>
                            <a:schemeClr val="tx1"/>
                          </a:solidFill>
                          <a:effectLst/>
                          <a:latin typeface="+mn-lt"/>
                        </a:rPr>
                        <a:t>70,0 % </a:t>
                      </a:r>
                    </a:p>
                  </a:txBody>
                  <a:tcPr marL="0" marR="144000" marT="0" marB="0" anchor="ctr"/>
                </a:tc>
                <a:extLst>
                  <a:ext uri="{0D108BD9-81ED-4DB2-BD59-A6C34878D82A}">
                    <a16:rowId xmlns:a16="http://schemas.microsoft.com/office/drawing/2014/main" val="3663784701"/>
                  </a:ext>
                </a:extLst>
              </a:tr>
              <a:tr h="308356">
                <a:tc>
                  <a:txBody>
                    <a:bodyPr/>
                    <a:lstStyle/>
                    <a:p>
                      <a:pPr marL="0" lvl="0" indent="0">
                        <a:lnSpc>
                          <a:spcPct val="107000"/>
                        </a:lnSpc>
                        <a:spcAft>
                          <a:spcPts val="800"/>
                        </a:spcAft>
                        <a:buFont typeface="Symbol" panose="05050102010706020507" pitchFamily="18" charset="2"/>
                        <a:buNone/>
                      </a:pPr>
                      <a:r>
                        <a:rPr lang="es-ES" sz="1000" b="0">
                          <a:solidFill>
                            <a:schemeClr val="tx1"/>
                          </a:solidFill>
                          <a:effectLst/>
                          <a:latin typeface="+mn-lt"/>
                        </a:rPr>
                        <a:t>Taladrado o perforación de paredes</a:t>
                      </a:r>
                    </a:p>
                  </a:txBody>
                  <a:tcPr marL="38582" marR="38582"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a:solidFill>
                          <a:schemeClr val="tx1"/>
                        </a:solidFill>
                        <a:effectLst/>
                        <a:latin typeface="Arial"/>
                      </a:endParaRPr>
                    </a:p>
                  </a:txBody>
                  <a:tcPr marL="0" marR="144000" marT="0" marB="0" anchor="ctr"/>
                </a:tc>
                <a:tc>
                  <a:txBody>
                    <a:bodyPr/>
                    <a:lstStyle/>
                    <a:p>
                      <a:pPr algn="r">
                        <a:lnSpc>
                          <a:spcPct val="107000"/>
                        </a:lnSpc>
                        <a:spcAft>
                          <a:spcPts val="800"/>
                        </a:spcAft>
                      </a:pPr>
                      <a:r>
                        <a:rPr lang="es-ES" sz="1000" b="0">
                          <a:solidFill>
                            <a:schemeClr val="tx1"/>
                          </a:solidFill>
                          <a:effectLst/>
                          <a:latin typeface="+mn-lt"/>
                        </a:rPr>
                        <a:t>37,0 %</a:t>
                      </a: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a:solidFill>
                            <a:schemeClr val="tx1"/>
                          </a:solidFill>
                          <a:effectLst/>
                          <a:latin typeface="+mn-lt"/>
                        </a:rPr>
                        <a:t>63,0 %</a:t>
                      </a:r>
                    </a:p>
                  </a:txBody>
                  <a:tcPr marL="0" marR="144000" marT="0" marB="0" anchor="ctr"/>
                </a:tc>
                <a:extLst>
                  <a:ext uri="{0D108BD9-81ED-4DB2-BD59-A6C34878D82A}">
                    <a16:rowId xmlns:a16="http://schemas.microsoft.com/office/drawing/2014/main" val="1213572771"/>
                  </a:ext>
                </a:extLst>
              </a:tr>
              <a:tr h="556773">
                <a:tc>
                  <a:txBody>
                    <a:bodyPr/>
                    <a:lstStyle/>
                    <a:p>
                      <a:pPr marL="0" lvl="0" indent="0">
                        <a:lnSpc>
                          <a:spcPct val="107000"/>
                        </a:lnSpc>
                        <a:spcAft>
                          <a:spcPts val="800"/>
                        </a:spcAft>
                        <a:buFont typeface="Symbol" panose="05050102010706020507" pitchFamily="18" charset="2"/>
                        <a:buNone/>
                      </a:pPr>
                      <a:r>
                        <a:rPr lang="es-ES" sz="1000" b="0">
                          <a:solidFill>
                            <a:schemeClr val="tx1"/>
                          </a:solidFill>
                          <a:effectLst/>
                          <a:latin typeface="+mn-lt"/>
                        </a:rPr>
                        <a:t>Trabajo con hormigón, piedra, piedra artificial, pizarra, baldosas o ladrillos cerámicos:</a:t>
                      </a:r>
                    </a:p>
                  </a:txBody>
                  <a:tcPr marL="38582" marR="38582" marT="0" marB="0" anchor="ctr"/>
                </a:tc>
                <a:tc>
                  <a:txBody>
                    <a:bodyPr/>
                    <a:lstStyle/>
                    <a:p>
                      <a:pPr algn="r">
                        <a:lnSpc>
                          <a:spcPct val="107000"/>
                        </a:lnSpc>
                        <a:spcAft>
                          <a:spcPts val="800"/>
                        </a:spcAft>
                      </a:pPr>
                      <a:r>
                        <a:rPr lang="es-ES"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es-ES" sz="1000" b="0">
                          <a:solidFill>
                            <a:schemeClr val="tx1"/>
                          </a:solidFill>
                          <a:effectLst/>
                          <a:latin typeface="+mn-lt"/>
                        </a:rPr>
                        <a:t>30,0 %</a:t>
                      </a: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a:solidFill>
                            <a:schemeClr val="tx1"/>
                          </a:solidFill>
                          <a:effectLst/>
                          <a:latin typeface="+mn-lt"/>
                        </a:rPr>
                        <a:t>35,4 %</a:t>
                      </a:r>
                    </a:p>
                  </a:txBody>
                  <a:tcPr marL="0" marR="144000" marT="0" marB="0" anchor="ctr"/>
                </a:tc>
                <a:tc>
                  <a:txBody>
                    <a:bodyPr/>
                    <a:lstStyle/>
                    <a:p>
                      <a:pPr algn="r">
                        <a:lnSpc>
                          <a:spcPct val="107000"/>
                        </a:lnSpc>
                        <a:spcAft>
                          <a:spcPts val="800"/>
                        </a:spcAft>
                      </a:pPr>
                      <a:r>
                        <a:rPr lang="es-ES" sz="1000" b="0">
                          <a:solidFill>
                            <a:schemeClr val="tx1"/>
                          </a:solidFill>
                          <a:effectLst/>
                          <a:latin typeface="+mn-lt"/>
                        </a:rPr>
                        <a:t>43,5 %</a:t>
                      </a:r>
                    </a:p>
                  </a:txBody>
                  <a:tcPr marL="0" marR="144000" marT="0" marB="0" anchor="ctr"/>
                </a:tc>
                <a:extLst>
                  <a:ext uri="{0D108BD9-81ED-4DB2-BD59-A6C34878D82A}">
                    <a16:rowId xmlns:a16="http://schemas.microsoft.com/office/drawing/2014/main" val="184421546"/>
                  </a:ext>
                </a:extLst>
              </a:tr>
              <a:tr h="311491">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es-ES" sz="1000" b="0" i="1">
                          <a:solidFill>
                            <a:schemeClr val="tx1"/>
                          </a:solidFill>
                          <a:effectLst/>
                          <a:latin typeface="+mn-lt"/>
                          <a:ea typeface="+mn-lt"/>
                          <a:cs typeface="+mn-cs"/>
                        </a:rPr>
                        <a:t>Trabajo con baldosas de cerámica</a:t>
                      </a:r>
                    </a:p>
                  </a:txBody>
                  <a:tcPr marL="252000" marR="72000" marT="0" marB="0" anchor="ctr"/>
                </a:tc>
                <a:tc>
                  <a:txBody>
                    <a:bodyPr/>
                    <a:lstStyle/>
                    <a:p>
                      <a:pPr algn="r">
                        <a:lnSpc>
                          <a:spcPct val="107000"/>
                        </a:lnSpc>
                        <a:spcAft>
                          <a:spcPts val="800"/>
                        </a:spcAft>
                      </a:pPr>
                      <a:r>
                        <a:rPr lang="es-ES" sz="1000" b="0" i="1">
                          <a:solidFill>
                            <a:schemeClr val="tx1"/>
                          </a:solidFill>
                          <a:effectLst/>
                          <a:latin typeface="+mn-lt"/>
                        </a:rPr>
                        <a:t>35,8 %</a:t>
                      </a:r>
                    </a:p>
                  </a:txBody>
                  <a:tcPr marL="0" marR="144000" marT="0" marB="0" anchor="ctr"/>
                </a:tc>
                <a:tc>
                  <a:txBody>
                    <a:bodyPr/>
                    <a:lstStyle/>
                    <a:p>
                      <a:pPr algn="r">
                        <a:lnSpc>
                          <a:spcPct val="107000"/>
                        </a:lnSpc>
                        <a:spcAft>
                          <a:spcPts val="800"/>
                        </a:spcAft>
                      </a:pPr>
                      <a:r>
                        <a:rPr lang="es-ES" sz="1000" b="0" i="1">
                          <a:solidFill>
                            <a:schemeClr val="tx1"/>
                          </a:solidFill>
                          <a:effectLst/>
                          <a:latin typeface="+mn-lt"/>
                        </a:rPr>
                        <a:t>46,7 %</a:t>
                      </a: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i="1">
                          <a:solidFill>
                            <a:schemeClr val="tx1"/>
                          </a:solidFill>
                          <a:effectLst/>
                          <a:latin typeface="+mn-lt"/>
                        </a:rPr>
                        <a:t>33,9 %</a:t>
                      </a:r>
                    </a:p>
                  </a:txBody>
                  <a:tcPr marL="0" marR="144000" marT="0" marB="0" anchor="ctr"/>
                </a:tc>
                <a:tc>
                  <a:txBody>
                    <a:bodyPr/>
                    <a:lstStyle/>
                    <a:p>
                      <a:pPr algn="r">
                        <a:lnSpc>
                          <a:spcPct val="107000"/>
                        </a:lnSpc>
                        <a:spcAft>
                          <a:spcPts val="800"/>
                        </a:spcAft>
                      </a:pPr>
                      <a:r>
                        <a:rPr lang="es-ES" sz="1000" b="0" i="1">
                          <a:solidFill>
                            <a:schemeClr val="tx1"/>
                          </a:solidFill>
                          <a:effectLst/>
                          <a:latin typeface="+mn-lt"/>
                        </a:rPr>
                        <a:t>36,1 %</a:t>
                      </a:r>
                    </a:p>
                  </a:txBody>
                  <a:tcPr marL="0" marR="144000" marT="0" marB="0" anchor="ctr"/>
                </a:tc>
                <a:extLst>
                  <a:ext uri="{0D108BD9-81ED-4DB2-BD59-A6C34878D82A}">
                    <a16:rowId xmlns:a16="http://schemas.microsoft.com/office/drawing/2014/main" val="3608354500"/>
                  </a:ext>
                </a:extLst>
              </a:tr>
              <a:tr h="316469">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es-ES" sz="1000" b="0" i="1">
                          <a:solidFill>
                            <a:schemeClr val="tx1"/>
                          </a:solidFill>
                          <a:effectLst/>
                          <a:latin typeface="+mn-lt"/>
                          <a:ea typeface="+mn-lt"/>
                          <a:cs typeface="+mn-cs"/>
                        </a:rPr>
                        <a:t>Trabajo con piedra artificial</a:t>
                      </a:r>
                    </a:p>
                  </a:txBody>
                  <a:tcPr marL="252000" marR="72000" marT="0" marB="0" anchor="ctr"/>
                </a:tc>
                <a:tc>
                  <a:txBody>
                    <a:bodyPr/>
                    <a:lstStyle/>
                    <a:p>
                      <a:pPr algn="r">
                        <a:lnSpc>
                          <a:spcPct val="107000"/>
                        </a:lnSpc>
                        <a:spcAft>
                          <a:spcPts val="800"/>
                        </a:spcAft>
                      </a:pPr>
                      <a:r>
                        <a:rPr lang="es-ES" sz="1000" b="0" i="1">
                          <a:solidFill>
                            <a:schemeClr val="tx1"/>
                          </a:solidFill>
                          <a:effectLst/>
                          <a:latin typeface="+mn-lt"/>
                        </a:rPr>
                        <a:t>24,1 %</a:t>
                      </a:r>
                    </a:p>
                  </a:txBody>
                  <a:tcPr marL="0" marR="144000" marT="0" marB="0" anchor="ctr"/>
                </a:tc>
                <a:tc>
                  <a:txBody>
                    <a:bodyPr/>
                    <a:lstStyle/>
                    <a:p>
                      <a:pPr algn="r">
                        <a:lnSpc>
                          <a:spcPct val="107000"/>
                        </a:lnSpc>
                        <a:spcAft>
                          <a:spcPts val="800"/>
                        </a:spcAft>
                      </a:pPr>
                      <a:r>
                        <a:rPr lang="es-ES" sz="1000" b="0" i="1">
                          <a:solidFill>
                            <a:schemeClr val="tx1"/>
                          </a:solidFill>
                          <a:effectLst/>
                          <a:latin typeface="+mn-lt"/>
                        </a:rPr>
                        <a:t>35,4 %</a:t>
                      </a: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i="1">
                          <a:solidFill>
                            <a:schemeClr val="tx1"/>
                          </a:solidFill>
                          <a:effectLst/>
                          <a:latin typeface="+mn-lt"/>
                        </a:rPr>
                        <a:t>44,3 %</a:t>
                      </a:r>
                    </a:p>
                  </a:txBody>
                  <a:tcPr marL="0" marR="144000" marT="0" marB="0" anchor="ctr"/>
                </a:tc>
                <a:tc>
                  <a:txBody>
                    <a:bodyPr/>
                    <a:lstStyle/>
                    <a:p>
                      <a:pPr algn="r">
                        <a:lnSpc>
                          <a:spcPct val="107000"/>
                        </a:lnSpc>
                        <a:spcAft>
                          <a:spcPts val="800"/>
                        </a:spcAft>
                      </a:pPr>
                      <a:r>
                        <a:rPr lang="es-ES" sz="1000" b="0" i="1">
                          <a:solidFill>
                            <a:schemeClr val="tx1"/>
                          </a:solidFill>
                          <a:effectLst/>
                          <a:latin typeface="+mn-lt"/>
                        </a:rPr>
                        <a:t>48,3 %</a:t>
                      </a:r>
                    </a:p>
                  </a:txBody>
                  <a:tcPr marL="0" marR="144000" marT="0" marB="0" anchor="ctr"/>
                </a:tc>
                <a:extLst>
                  <a:ext uri="{0D108BD9-81ED-4DB2-BD59-A6C34878D82A}">
                    <a16:rowId xmlns:a16="http://schemas.microsoft.com/office/drawing/2014/main" val="2779809536"/>
                  </a:ext>
                </a:extLst>
              </a:tr>
              <a:tr h="388350">
                <a:tc>
                  <a:txBody>
                    <a:bodyPr/>
                    <a:lstStyle/>
                    <a:p>
                      <a:pPr marL="0" lvl="0" indent="0">
                        <a:lnSpc>
                          <a:spcPct val="107000"/>
                        </a:lnSpc>
                        <a:spcAft>
                          <a:spcPts val="800"/>
                        </a:spcAft>
                        <a:buFont typeface="Symbol" panose="05050102010706020507" pitchFamily="18" charset="2"/>
                        <a:buNone/>
                      </a:pPr>
                      <a:r>
                        <a:rPr lang="es-ES" sz="1000" b="0">
                          <a:solidFill>
                            <a:schemeClr val="tx1"/>
                          </a:solidFill>
                          <a:effectLst/>
                          <a:latin typeface="+mn-lt"/>
                        </a:rPr>
                        <a:t>Arado, excavación o cualquier otro tipo de alteración del suelo</a:t>
                      </a:r>
                    </a:p>
                  </a:txBody>
                  <a:tcPr marL="38582" marR="38582"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a:solidFill>
                            <a:schemeClr val="tx1"/>
                          </a:solidFill>
                          <a:effectLst/>
                          <a:latin typeface="+mn-lt"/>
                        </a:rPr>
                        <a:t>45,7 %</a:t>
                      </a:r>
                    </a:p>
                  </a:txBody>
                  <a:tcPr marL="0" marR="144000" marT="0" marB="0" anchor="ctr"/>
                </a:tc>
                <a:tc>
                  <a:txBody>
                    <a:bodyPr/>
                    <a:lstStyle/>
                    <a:p>
                      <a:pPr lvl="0" algn="r">
                        <a:lnSpc>
                          <a:spcPct val="107000"/>
                        </a:lnSpc>
                        <a:spcAft>
                          <a:spcPts val="800"/>
                        </a:spcAft>
                        <a:buNone/>
                      </a:pPr>
                      <a:r>
                        <a:rPr lang="es-ES" sz="1000" b="0" i="0" u="none" strike="noStrike" noProof="0">
                          <a:solidFill>
                            <a:schemeClr val="tx1"/>
                          </a:solidFill>
                          <a:effectLst/>
                          <a:latin typeface="Arial"/>
                        </a:rPr>
                        <a:t>No preguntado</a:t>
                      </a:r>
                      <a:endParaRPr lang="es-ES" sz="1000" b="0" i="0" u="none" strike="sngStrike" noProof="0" err="1">
                        <a:solidFill>
                          <a:srgbClr val="FF0000"/>
                        </a:solidFill>
                        <a:effectLst/>
                        <a:latin typeface="Arial"/>
                      </a:endParaRPr>
                    </a:p>
                  </a:txBody>
                  <a:tcPr marL="0" marR="144000" marT="0" marB="0" anchor="ctr"/>
                </a:tc>
                <a:tc>
                  <a:txBody>
                    <a:bodyPr/>
                    <a:lstStyle/>
                    <a:p>
                      <a:pPr algn="r">
                        <a:lnSpc>
                          <a:spcPct val="107000"/>
                        </a:lnSpc>
                        <a:spcAft>
                          <a:spcPts val="800"/>
                        </a:spcAft>
                      </a:pPr>
                      <a:r>
                        <a:rPr lang="es-ES" sz="1000" b="0">
                          <a:solidFill>
                            <a:schemeClr val="tx1"/>
                          </a:solidFill>
                          <a:effectLst/>
                          <a:latin typeface="+mn-lt"/>
                        </a:rPr>
                        <a:t>54,3 %</a:t>
                      </a:r>
                    </a:p>
                  </a:txBody>
                  <a:tcPr marL="0" marR="144000" marT="0" marB="0" anchor="ctr"/>
                </a:tc>
                <a:extLst>
                  <a:ext uri="{0D108BD9-81ED-4DB2-BD59-A6C34878D82A}">
                    <a16:rowId xmlns:a16="http://schemas.microsoft.com/office/drawing/2014/main" val="1137669410"/>
                  </a:ext>
                </a:extLst>
              </a:tr>
            </a:tbl>
          </a:graphicData>
        </a:graphic>
      </p:graphicFrame>
      <p:sp>
        <p:nvSpPr>
          <p:cNvPr id="6" name="TextBox 5">
            <a:extLst>
              <a:ext uri="{FF2B5EF4-FFF2-40B4-BE49-F238E27FC236}">
                <a16:creationId xmlns:a16="http://schemas.microsoft.com/office/drawing/2014/main" id="{FDCC028F-98DE-5B44-C68B-FEA8C24131F6}"/>
              </a:ext>
              <a:ext uri="{C183D7F6-B498-43B3-948B-1728B52AA6E4}">
                <adec:decorative xmlns:adec="http://schemas.microsoft.com/office/drawing/2017/decorative" val="0"/>
              </a:ext>
            </a:extLst>
          </p:cNvPr>
          <p:cNvSpPr txBox="1"/>
          <p:nvPr/>
        </p:nvSpPr>
        <p:spPr>
          <a:xfrm>
            <a:off x="1209186" y="4351084"/>
            <a:ext cx="7480737" cy="707886"/>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ES" sz="1000">
                <a:effectLst/>
                <a:latin typeface="Arial" panose="020B0604020202020204" pitchFamily="34" charset="0"/>
                <a:ea typeface="Arial"/>
                <a:cs typeface="Times New Roman" panose="02020603050405020304" pitchFamily="18" charset="0"/>
              </a:rPr>
              <a:t>Fuente: WES 2023, EU-OSHA; población de referencia: trabajadores expuestos a la SCR en Alemania, España, Finlandia, Francia, Hungría e Irlanda y que trabajan en una o más de las circunstancias enumeradas.</a:t>
            </a:r>
          </a:p>
          <a:p>
            <a:pPr>
              <a:defRPr/>
            </a:pPr>
            <a:r>
              <a:rPr lang="es-ES" sz="1000">
                <a:effectLst/>
                <a:latin typeface="Arial"/>
                <a:ea typeface="Arial"/>
                <a:cs typeface="Times New Roman"/>
              </a:rPr>
              <a:t>Nota: El 40,2 % de </a:t>
            </a:r>
            <a:r>
              <a:rPr lang="es-ES" sz="1000">
                <a:latin typeface="Arial"/>
                <a:cs typeface="Times New Roman"/>
              </a:rPr>
              <a:t>las personas expuestas </a:t>
            </a:r>
            <a:r>
              <a:rPr lang="es-ES" sz="1000">
                <a:effectLst/>
                <a:latin typeface="Arial"/>
                <a:ea typeface="Arial"/>
                <a:cs typeface="Times New Roman"/>
              </a:rPr>
              <a:t>a SCR y que trabajan con polvo de arena en su lugar de trabajo también están utilizando medidas de limpieza (limpieza al vacío o limpieza con agua).</a:t>
            </a:r>
          </a:p>
        </p:txBody>
      </p:sp>
    </p:spTree>
    <p:extLst>
      <p:ext uri="{BB962C8B-B14F-4D97-AF65-F5344CB8AC3E}">
        <p14:creationId xmlns:p14="http://schemas.microsoft.com/office/powerpoint/2010/main" val="1856433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7559873" cy="461665"/>
          </a:xfrm>
        </p:spPr>
        <p:txBody>
          <a:bodyPr>
            <a:spAutoFit/>
          </a:bodyPr>
          <a:lstStyle/>
          <a:p>
            <a:r>
              <a:rPr lang="es-ES" sz="2400"/>
              <a:t>¿Cómo puede contribuir la encuesta?</a:t>
            </a:r>
          </a:p>
        </p:txBody>
      </p:sp>
      <p:sp>
        <p:nvSpPr>
          <p:cNvPr id="3" name="Content Placeholder 2"/>
          <p:cNvSpPr>
            <a:spLocks noGrp="1"/>
          </p:cNvSpPr>
          <p:nvPr>
            <p:ph sz="half" idx="1"/>
          </p:nvPr>
        </p:nvSpPr>
        <p:spPr>
          <a:xfrm>
            <a:off x="450000" y="915566"/>
            <a:ext cx="8226456" cy="3780522"/>
          </a:xfrm>
        </p:spPr>
        <p:txBody>
          <a:bodyPr>
            <a:normAutofit fontScale="92500" lnSpcReduction="10000"/>
          </a:bodyPr>
          <a:lstStyle/>
          <a:p>
            <a:pPr marL="0" indent="0">
              <a:spcBef>
                <a:spcPts val="600"/>
              </a:spcBef>
              <a:spcAft>
                <a:spcPts val="600"/>
              </a:spcAft>
              <a:buNone/>
            </a:pPr>
            <a:r>
              <a:rPr lang="es-ES" sz="1800">
                <a:solidFill>
                  <a:schemeClr val="tx2"/>
                </a:solidFill>
              </a:rPr>
              <a:t>Aumentar la concienciación sobre</a:t>
            </a:r>
            <a:r>
              <a:rPr lang="es-ES" sz="1800" b="0">
                <a:solidFill>
                  <a:schemeClr val="tx2"/>
                </a:solidFill>
              </a:rPr>
              <a:t> la exposición a los riesgos de cáncer en el trabajo.</a:t>
            </a:r>
          </a:p>
          <a:p>
            <a:pPr marL="0" indent="0">
              <a:spcBef>
                <a:spcPts val="600"/>
              </a:spcBef>
              <a:spcAft>
                <a:spcPts val="600"/>
              </a:spcAft>
              <a:buNone/>
            </a:pPr>
            <a:r>
              <a:rPr lang="es-ES" sz="1800">
                <a:solidFill>
                  <a:schemeClr val="tx2"/>
                </a:solidFill>
              </a:rPr>
              <a:t>Un mejor diseño y orientación de las medidas preventivas.</a:t>
            </a:r>
          </a:p>
          <a:p>
            <a:pPr marL="0" indent="0">
              <a:spcBef>
                <a:spcPts val="600"/>
              </a:spcBef>
              <a:spcAft>
                <a:spcPts val="600"/>
              </a:spcAft>
              <a:buNone/>
            </a:pPr>
            <a:r>
              <a:rPr lang="es-ES" sz="1800" b="0">
                <a:solidFill>
                  <a:schemeClr val="tx2"/>
                </a:solidFill>
              </a:rPr>
              <a:t>Contribución a </a:t>
            </a:r>
            <a:r>
              <a:rPr lang="es-ES" sz="1800">
                <a:solidFill>
                  <a:schemeClr val="tx2"/>
                </a:solidFill>
              </a:rPr>
              <a:t>base de pruebas para la política</a:t>
            </a:r>
            <a:r>
              <a:rPr lang="es-ES" sz="1800" b="0">
                <a:solidFill>
                  <a:schemeClr val="tx2"/>
                </a:solidFill>
              </a:rPr>
              <a:t>, incluida la evaluación:</a:t>
            </a:r>
          </a:p>
          <a:p>
            <a:pPr marL="420750" lvl="1" indent="-285750">
              <a:spcAft>
                <a:spcPts val="450"/>
              </a:spcAft>
              <a:buFont typeface="Wingdings" panose="05000000000000000000" pitchFamily="2" charset="2"/>
              <a:buChar char="§"/>
            </a:pPr>
            <a:r>
              <a:rPr lang="es-ES" sz="1800"/>
              <a:t>Contribución a las acciones en materia de seguridad y salud en el trabajo: </a:t>
            </a:r>
            <a:r>
              <a:rPr lang="es-ES" sz="1800">
                <a:hlinkClick r:id="rId3" tooltip="https://commission.europa.eu/strategy-and-policy/priorities-2019-2024/promoting-our-european-way-life/european-health-union/cancer-plan-europe_en"/>
              </a:rPr>
              <a:t>Plan Europeo de Lucha contra el Cáncer</a:t>
            </a:r>
            <a:r>
              <a:rPr lang="es-ES" sz="1800"/>
              <a:t>.</a:t>
            </a:r>
          </a:p>
          <a:p>
            <a:pPr marL="420750" lvl="1" indent="-285750">
              <a:spcAft>
                <a:spcPts val="450"/>
              </a:spcAft>
              <a:buFont typeface="Wingdings" panose="05000000000000000000" pitchFamily="2" charset="2"/>
              <a:buChar char="§"/>
            </a:pPr>
            <a:r>
              <a:rPr lang="es-ES" sz="1800"/>
              <a:t>Apoyar uno de los objetivos clave: el </a:t>
            </a:r>
            <a:r>
              <a:rPr lang="es-ES" sz="1800">
                <a:hlinkClick r:id="rId4" tooltip="https://osha.europa.eu/en/safety-and-health-legislation/eu-strategic-framework-health-and-safety-work-2021-2027"/>
              </a:rPr>
              <a:t>Marco estratégico de la UE en materia de salud y seguridad en el trabajo 2021-2027</a:t>
            </a:r>
            <a:r>
              <a:rPr lang="es-ES" sz="1800"/>
              <a:t> (mejorar la prevención de las enfermedades laborales, en particular el cáncer).</a:t>
            </a:r>
          </a:p>
          <a:p>
            <a:pPr marL="420750" lvl="1" indent="-285750">
              <a:spcAft>
                <a:spcPts val="450"/>
              </a:spcAft>
              <a:buFont typeface="Wingdings" panose="05000000000000000000" pitchFamily="2" charset="2"/>
              <a:buChar char="§"/>
            </a:pPr>
            <a:r>
              <a:rPr lang="es-ES" sz="1800"/>
              <a:t>Suministro de información para actualizar la legislación de la UE a fin de mejorar la protección contra las sustancias peligrosas y luchar contra el cáncer laboral.</a:t>
            </a:r>
          </a:p>
          <a:p>
            <a:pPr marL="0" indent="0">
              <a:spcAft>
                <a:spcPts val="450"/>
              </a:spcAft>
              <a:buNone/>
            </a:pPr>
            <a:r>
              <a:rPr lang="es-ES" sz="1800" b="0"/>
              <a:t>Participación en las actividades en torno a la </a:t>
            </a:r>
            <a:r>
              <a:rPr lang="es-ES" sz="1800">
                <a:hlinkClick r:id="rId5" tooltip="https://osha.europa.eu/en/themes/dangerous-substances/roadmap-to-carcinogens">
                  <a:extLst>
                    <a:ext uri="{A12FA001-AC4F-418D-AE19-62706E023703}">
                      <ahyp:hlinkClr xmlns:ahyp="http://schemas.microsoft.com/office/drawing/2018/hyperlinkcolor" val="tx"/>
                    </a:ext>
                  </a:extLst>
                </a:hlinkClick>
              </a:rPr>
              <a:t>hoja de ruta sobre carcinógenos</a:t>
            </a:r>
            <a:r>
              <a:rPr lang="es-ES" sz="1800"/>
              <a:t>.</a:t>
            </a:r>
          </a:p>
        </p:txBody>
      </p:sp>
    </p:spTree>
    <p:extLst>
      <p:ext uri="{BB962C8B-B14F-4D97-AF65-F5344CB8AC3E}">
        <p14:creationId xmlns:p14="http://schemas.microsoft.com/office/powerpoint/2010/main" val="1972618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7559873" cy="461665"/>
          </a:xfrm>
        </p:spPr>
        <p:txBody>
          <a:bodyPr>
            <a:spAutoFit/>
          </a:bodyPr>
          <a:lstStyle/>
          <a:p>
            <a:r>
              <a:rPr lang="es-ES" sz="2400"/>
              <a:t>Autoría y derechos</a:t>
            </a:r>
          </a:p>
        </p:txBody>
      </p:sp>
      <p:sp>
        <p:nvSpPr>
          <p:cNvPr id="3" name="Content Placeholder 2">
            <a:extLst>
              <a:ext uri="{FF2B5EF4-FFF2-40B4-BE49-F238E27FC236}">
                <a16:creationId xmlns:a16="http://schemas.microsoft.com/office/drawing/2014/main" id="{DD49D83A-7DED-B1B5-3F11-7F2FBC9D75D7}"/>
              </a:ext>
            </a:extLst>
          </p:cNvPr>
          <p:cNvSpPr>
            <a:spLocks noGrp="1"/>
          </p:cNvSpPr>
          <p:nvPr>
            <p:ph sz="half" idx="1"/>
          </p:nvPr>
        </p:nvSpPr>
        <p:spPr>
          <a:xfrm>
            <a:off x="450000" y="837000"/>
            <a:ext cx="7425374" cy="3495829"/>
          </a:xfrm>
        </p:spPr>
        <p:txBody>
          <a:bodyPr>
            <a:spAutoFit/>
          </a:bodyPr>
          <a:lstStyle/>
          <a:p>
            <a:pPr marL="0" indent="0">
              <a:buClr>
                <a:srgbClr val="003399"/>
              </a:buClr>
              <a:buNone/>
              <a:defRPr/>
            </a:pPr>
            <a:r>
              <a:rPr kumimoji="0" lang="es-ES" sz="1600" b="0" i="0" u="none" strike="noStrike" cap="none" normalizeH="0" baseline="0">
                <a:ln>
                  <a:noFill/>
                </a:ln>
                <a:solidFill>
                  <a:srgbClr val="003399"/>
                </a:solidFill>
                <a:effectLst/>
                <a:uLnTx/>
                <a:uFillTx/>
                <a:latin typeface="Arial"/>
                <a:ea typeface="Arial"/>
                <a:cs typeface="+mn-cs"/>
              </a:rPr>
              <a:t>Autores: Marine Cavet, Xabier Irastorza, Elke Schneider, Nadia Vilahur, con el apoyo de Nacho Díez y Pablo Vidal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s-ES" sz="1600" b="0" i="0" u="none" strike="noStrike" cap="none" normalizeH="0" baseline="0">
                <a:ln>
                  <a:noFill/>
                </a:ln>
                <a:solidFill>
                  <a:srgbClr val="003399"/>
                </a:solidFill>
                <a:effectLst/>
                <a:uLnTx/>
                <a:uFillTx/>
                <a:latin typeface="Arial"/>
                <a:ea typeface="Arial"/>
                <a:cs typeface="+mn-cs"/>
              </a:rPr>
              <a:t>Coordinación de la encuesta: Marine Cavet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GB" sz="1600" b="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600" b="0" i="0" u="none" strike="noStrike" kern="1200" cap="none" spc="0" normalizeH="0" baseline="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s-ES" sz="1600" b="0" i="0" u="none" strike="noStrike" cap="none" normalizeH="0" baseline="0">
                <a:ln>
                  <a:noFill/>
                </a:ln>
                <a:solidFill>
                  <a:srgbClr val="003399"/>
                </a:solidFill>
                <a:effectLst/>
                <a:uLnTx/>
                <a:uFillTx/>
                <a:latin typeface="Arial"/>
                <a:ea typeface="Arial"/>
                <a:cs typeface="+mn-cs"/>
              </a:rPr>
              <a:t>© Agencia Europea para la Seguridad y la Salud en el Trabajo,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s-ES" sz="1600" b="0" i="0" u="none" strike="noStrike" cap="none" normalizeH="0" baseline="0">
                <a:ln>
                  <a:noFill/>
                </a:ln>
                <a:solidFill>
                  <a:srgbClr val="003399"/>
                </a:solidFill>
                <a:effectLst/>
                <a:uLnTx/>
                <a:uFillTx/>
                <a:latin typeface="Arial"/>
                <a:ea typeface="Arial"/>
                <a:cs typeface="+mn-cs"/>
              </a:rPr>
              <a:t>Reproducción autorizada, con indicación de la fuente.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s-ES" sz="1600" b="0" i="0" u="none" strike="noStrike" cap="none" normalizeH="0" baseline="0">
                <a:ln>
                  <a:noFill/>
                </a:ln>
                <a:solidFill>
                  <a:srgbClr val="003399"/>
                </a:solidFill>
                <a:effectLst/>
                <a:uLnTx/>
                <a:uFillTx/>
                <a:latin typeface="Arial"/>
                <a:ea typeface="Arial"/>
                <a:cs typeface="+mn-cs"/>
              </a:rPr>
              <a:t>Cualquier uso o reproducción de fotografías no protegidas por derechos de autor distintos de los de la EU-OSHA requerirá la autorización expresa del titular o titulares de tales derechos.</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s-ES" sz="1600" b="0" i="0" u="none" strike="noStrike" cap="none" normalizeH="0" baseline="0">
                <a:ln>
                  <a:noFill/>
                </a:ln>
                <a:solidFill>
                  <a:srgbClr val="003399"/>
                </a:solidFill>
                <a:effectLst/>
                <a:uLnTx/>
                <a:uFillTx/>
                <a:latin typeface="Arial"/>
                <a:ea typeface="Arial"/>
                <a:cs typeface="+mn-cs"/>
              </a:rPr>
              <a:t>Ni la Agencia Europea para la Seguridad y la Salud en el Trabajo ni ninguna persona que actúe en su nombre son responsables del uso que pueda hacerse de la información presentada a continuación.</a:t>
            </a:r>
          </a:p>
        </p:txBody>
      </p:sp>
    </p:spTree>
    <p:extLst>
      <p:ext uri="{BB962C8B-B14F-4D97-AF65-F5344CB8AC3E}">
        <p14:creationId xmlns:p14="http://schemas.microsoft.com/office/powerpoint/2010/main" val="316393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ow exposure assessment works"/>
          <p:cNvSpPr>
            <a:spLocks/>
          </p:cNvSpPr>
          <p:nvPr/>
        </p:nvSpPr>
        <p:spPr>
          <a:xfrm>
            <a:off x="450001" y="87768"/>
            <a:ext cx="7559873"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ES" sz="2400" b="1" i="0" u="none" strike="noStrike" cap="none" normalizeH="0" baseline="0" noProof="0">
                <a:ln>
                  <a:noFill/>
                </a:ln>
                <a:solidFill>
                  <a:schemeClr val="tx2"/>
                </a:solidFill>
                <a:effectLst/>
                <a:uLnTx/>
                <a:uFillTx/>
                <a:latin typeface="+mj-lt"/>
                <a:ea typeface="+mj-lt"/>
                <a:cs typeface="Trebuchet MS"/>
              </a:rPr>
              <a:t>Evaluación de la exposición: cómo funciona</a:t>
            </a:r>
          </a:p>
        </p:txBody>
      </p:sp>
      <p:sp>
        <p:nvSpPr>
          <p:cNvPr id="2" name="TextBox 1">
            <a:extLst>
              <a:ext uri="{FF2B5EF4-FFF2-40B4-BE49-F238E27FC236}">
                <a16:creationId xmlns:a16="http://schemas.microsoft.com/office/drawing/2014/main" id="{6AD00E97-3134-A6A4-CD81-6D715E54B5E1}"/>
              </a:ext>
            </a:extLst>
          </p:cNvPr>
          <p:cNvSpPr txBox="1"/>
          <p:nvPr/>
        </p:nvSpPr>
        <p:spPr>
          <a:xfrm>
            <a:off x="637968" y="639517"/>
            <a:ext cx="2305433" cy="646331"/>
          </a:xfrm>
          <a:prstGeom prst="rect">
            <a:avLst/>
          </a:prstGeom>
          <a:noFill/>
        </p:spPr>
        <p:txBody>
          <a:bodyPr wrap="square" lIns="91440" tIns="45720" rIns="91440" bIns="45720" rtlCol="0" anchor="t">
            <a:spAutoFit/>
          </a:bodyPr>
          <a:lstStyle/>
          <a:p>
            <a:pPr algn="r"/>
            <a:r>
              <a:rPr lang="es-ES" b="1">
                <a:solidFill>
                  <a:srgbClr val="00696C"/>
                </a:solidFill>
              </a:rPr>
              <a:t>Persona</a:t>
            </a:r>
            <a:r>
              <a:rPr lang="es-ES" b="1">
                <a:solidFill>
                  <a:srgbClr val="FF0000"/>
                </a:solidFill>
              </a:rPr>
              <a:t> </a:t>
            </a:r>
            <a:r>
              <a:rPr lang="es-ES" b="1">
                <a:solidFill>
                  <a:srgbClr val="00696C"/>
                </a:solidFill>
              </a:rPr>
              <a:t>trabajadora</a:t>
            </a:r>
          </a:p>
        </p:txBody>
      </p:sp>
      <p:sp>
        <p:nvSpPr>
          <p:cNvPr id="9" name="Freeform 8">
            <a:extLst>
              <a:ext uri="{C183D7F6-B498-43B3-948B-1728B52AA6E4}">
                <adec:decorative xmlns:adec="http://schemas.microsoft.com/office/drawing/2017/decorative" val="1"/>
              </a:ext>
            </a:extLst>
          </p:cNvPr>
          <p:cNvSpPr/>
          <p:nvPr/>
        </p:nvSpPr>
        <p:spPr>
          <a:xfrm rot="16200000">
            <a:off x="1132838" y="971937"/>
            <a:ext cx="1506894" cy="2114231"/>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7" tIns="72010" rIns="93347" bIns="1407109" numCol="1" spcCol="1270" anchor="t" anchorCtr="0">
            <a:noAutofit/>
          </a:bodyPr>
          <a:lstStyle/>
          <a:p>
            <a:pPr algn="r" defTabSz="933450">
              <a:lnSpc>
                <a:spcPct val="90000"/>
              </a:lnSpc>
              <a:spcBef>
                <a:spcPct val="0"/>
              </a:spcBef>
              <a:spcAft>
                <a:spcPct val="35000"/>
              </a:spcAft>
            </a:pPr>
            <a:endParaRPr lang="en-GB" sz="2100">
              <a:solidFill>
                <a:srgbClr val="F1FFFF"/>
              </a:solidFill>
            </a:endParaRPr>
          </a:p>
        </p:txBody>
      </p:sp>
      <p:sp>
        <p:nvSpPr>
          <p:cNvPr id="10" name="Freeform 9"/>
          <p:cNvSpPr/>
          <p:nvPr/>
        </p:nvSpPr>
        <p:spPr>
          <a:xfrm>
            <a:off x="1178681" y="1394849"/>
            <a:ext cx="1575101" cy="1059521"/>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spAutoFit/>
          </a:bodyPr>
          <a:lstStyle/>
          <a:p>
            <a:pPr algn="r" defTabSz="800100">
              <a:lnSpc>
                <a:spcPct val="90000"/>
              </a:lnSpc>
              <a:spcBef>
                <a:spcPct val="0"/>
              </a:spcBef>
              <a:spcAft>
                <a:spcPct val="35000"/>
              </a:spcAft>
            </a:pPr>
            <a:r>
              <a:rPr lang="es-ES">
                <a:solidFill>
                  <a:schemeClr val="bg1"/>
                </a:solidFill>
              </a:rPr>
              <a:t>Pregunte qué tareas realiza la persona trabajadora </a:t>
            </a:r>
          </a:p>
        </p:txBody>
      </p:sp>
      <p:sp>
        <p:nvSpPr>
          <p:cNvPr id="12" name="Flowchart: Extract 11" descr="Flecha que lleva a la siguiente casilla de texto que describe la siguiente fase del proceso">
            <a:extLst>
              <a:ext uri="{C183D7F6-B498-43B3-948B-1728B52AA6E4}">
                <adec:decorative xmlns:adec="http://schemas.microsoft.com/office/drawing/2017/decorative" val="0"/>
              </a:ext>
            </a:extLst>
          </p:cNvPr>
          <p:cNvSpPr/>
          <p:nvPr/>
        </p:nvSpPr>
        <p:spPr>
          <a:xfrm rot="5400000">
            <a:off x="2925143"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 name="TextBox 2">
            <a:extLst>
              <a:ext uri="{FF2B5EF4-FFF2-40B4-BE49-F238E27FC236}">
                <a16:creationId xmlns:a16="http://schemas.microsoft.com/office/drawing/2014/main" id="{7CC63946-7909-061D-571E-9BE7E6C24858}"/>
              </a:ext>
            </a:extLst>
          </p:cNvPr>
          <p:cNvSpPr txBox="1"/>
          <p:nvPr/>
        </p:nvSpPr>
        <p:spPr>
          <a:xfrm>
            <a:off x="3691048" y="628512"/>
            <a:ext cx="1573913" cy="646331"/>
          </a:xfrm>
          <a:prstGeom prst="rect">
            <a:avLst/>
          </a:prstGeom>
          <a:noFill/>
        </p:spPr>
        <p:txBody>
          <a:bodyPr wrap="square" lIns="91440" tIns="45720" rIns="91440" bIns="45720" rtlCol="0" anchor="t">
            <a:spAutoFit/>
          </a:bodyPr>
          <a:lstStyle/>
          <a:p>
            <a:pPr algn="r"/>
            <a:r>
              <a:rPr lang="es-ES" b="1">
                <a:solidFill>
                  <a:srgbClr val="00696C"/>
                </a:solidFill>
              </a:rPr>
              <a:t>Equipo informático</a:t>
            </a:r>
            <a:endParaRPr lang="es-ES" b="1" err="1">
              <a:solidFill>
                <a:srgbClr val="00696C"/>
              </a:solidFill>
            </a:endParaRPr>
          </a:p>
        </p:txBody>
      </p:sp>
      <p:sp>
        <p:nvSpPr>
          <p:cNvPr id="11" name="Freeform 10">
            <a:extLst>
              <a:ext uri="{C183D7F6-B498-43B3-948B-1728B52AA6E4}">
                <adec:decorative xmlns:adec="http://schemas.microsoft.com/office/drawing/2017/decorative" val="1"/>
              </a:ext>
            </a:extLst>
          </p:cNvPr>
          <p:cNvSpPr/>
          <p:nvPr/>
        </p:nvSpPr>
        <p:spPr>
          <a:xfrm rot="16200000">
            <a:off x="3566016" y="974616"/>
            <a:ext cx="1512259" cy="2114231"/>
          </a:xfrm>
          <a:custGeom>
            <a:avLst/>
            <a:gdLst>
              <a:gd name="connsiteX0" fmla="*/ 0 w 2345182"/>
              <a:gd name="connsiteY0" fmla="*/ 107794 h 2155888"/>
              <a:gd name="connsiteX1" fmla="*/ 107794 w 2345182"/>
              <a:gd name="connsiteY1" fmla="*/ 0 h 2155888"/>
              <a:gd name="connsiteX2" fmla="*/ 2237388 w 2345182"/>
              <a:gd name="connsiteY2" fmla="*/ 0 h 2155888"/>
              <a:gd name="connsiteX3" fmla="*/ 2345182 w 2345182"/>
              <a:gd name="connsiteY3" fmla="*/ 107794 h 2155888"/>
              <a:gd name="connsiteX4" fmla="*/ 2345182 w 2345182"/>
              <a:gd name="connsiteY4" fmla="*/ 2048094 h 2155888"/>
              <a:gd name="connsiteX5" fmla="*/ 2237388 w 2345182"/>
              <a:gd name="connsiteY5" fmla="*/ 2155888 h 2155888"/>
              <a:gd name="connsiteX6" fmla="*/ 107794 w 2345182"/>
              <a:gd name="connsiteY6" fmla="*/ 2155888 h 2155888"/>
              <a:gd name="connsiteX7" fmla="*/ 0 w 2345182"/>
              <a:gd name="connsiteY7" fmla="*/ 2048094 h 2155888"/>
              <a:gd name="connsiteX8" fmla="*/ 0 w 2345182"/>
              <a:gd name="connsiteY8" fmla="*/ 107794 h 215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55888">
                <a:moveTo>
                  <a:pt x="2227923" y="0"/>
                </a:moveTo>
                <a:cubicBezTo>
                  <a:pt x="2292683" y="0"/>
                  <a:pt x="2345181" y="44366"/>
                  <a:pt x="2345181" y="99094"/>
                </a:cubicBezTo>
                <a:lnTo>
                  <a:pt x="2345181" y="2056794"/>
                </a:lnTo>
                <a:cubicBezTo>
                  <a:pt x="2345181" y="2111522"/>
                  <a:pt x="2292683" y="2155888"/>
                  <a:pt x="2227923" y="2155888"/>
                </a:cubicBezTo>
                <a:lnTo>
                  <a:pt x="117259" y="2155888"/>
                </a:lnTo>
                <a:cubicBezTo>
                  <a:pt x="52499" y="2155888"/>
                  <a:pt x="1" y="2111522"/>
                  <a:pt x="1" y="2056794"/>
                </a:cubicBezTo>
                <a:lnTo>
                  <a:pt x="1" y="99094"/>
                </a:lnTo>
                <a:cubicBezTo>
                  <a:pt x="1" y="44366"/>
                  <a:pt x="52499" y="0"/>
                  <a:pt x="117259" y="0"/>
                </a:cubicBezTo>
                <a:lnTo>
                  <a:pt x="2227923"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045" tIns="72009" rIns="93344" bIns="1407110" numCol="1" spcCol="1270" anchor="t" anchorCtr="0">
            <a:noAutofit/>
          </a:bodyPr>
          <a:lstStyle/>
          <a:p>
            <a:pPr algn="r" defTabSz="933450">
              <a:lnSpc>
                <a:spcPct val="90000"/>
              </a:lnSpc>
              <a:spcBef>
                <a:spcPct val="0"/>
              </a:spcBef>
              <a:spcAft>
                <a:spcPct val="35000"/>
              </a:spcAft>
            </a:pPr>
            <a:endParaRPr lang="en-GB" sz="2100">
              <a:solidFill>
                <a:srgbClr val="F1FFFF"/>
              </a:solidFill>
            </a:endParaRPr>
          </a:p>
        </p:txBody>
      </p:sp>
      <p:sp>
        <p:nvSpPr>
          <p:cNvPr id="13" name="Freeform 12"/>
          <p:cNvSpPr/>
          <p:nvPr/>
        </p:nvSpPr>
        <p:spPr>
          <a:xfrm>
            <a:off x="3687877" y="1401356"/>
            <a:ext cx="1575101" cy="810222"/>
          </a:xfrm>
          <a:custGeom>
            <a:avLst/>
            <a:gdLst>
              <a:gd name="connsiteX0" fmla="*/ 0 w 1747160"/>
              <a:gd name="connsiteY0" fmla="*/ 0 h 2155888"/>
              <a:gd name="connsiteX1" fmla="*/ 1747160 w 1747160"/>
              <a:gd name="connsiteY1" fmla="*/ 0 h 2155888"/>
              <a:gd name="connsiteX2" fmla="*/ 1747160 w 1747160"/>
              <a:gd name="connsiteY2" fmla="*/ 2155888 h 2155888"/>
              <a:gd name="connsiteX3" fmla="*/ 0 w 1747160"/>
              <a:gd name="connsiteY3" fmla="*/ 2155888 h 2155888"/>
              <a:gd name="connsiteX4" fmla="*/ 0 w 1747160"/>
              <a:gd name="connsiteY4" fmla="*/ 0 h 2155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55888">
                <a:moveTo>
                  <a:pt x="0" y="0"/>
                </a:moveTo>
                <a:lnTo>
                  <a:pt x="1747160" y="0"/>
                </a:lnTo>
                <a:lnTo>
                  <a:pt x="1747160" y="2155888"/>
                </a:lnTo>
                <a:lnTo>
                  <a:pt x="0" y="21558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spAutoFit/>
          </a:bodyPr>
          <a:lstStyle/>
          <a:p>
            <a:pPr algn="r" defTabSz="800100">
              <a:lnSpc>
                <a:spcPct val="90000"/>
              </a:lnSpc>
              <a:spcBef>
                <a:spcPct val="0"/>
              </a:spcBef>
              <a:spcAft>
                <a:spcPct val="35000"/>
              </a:spcAft>
            </a:pPr>
            <a:r>
              <a:rPr lang="es-ES"/>
              <a:t>Normas basadas en la bibliografía y la experiencia</a:t>
            </a:r>
          </a:p>
        </p:txBody>
      </p:sp>
      <p:sp>
        <p:nvSpPr>
          <p:cNvPr id="15" name="Flowchart: Extract 14" descr="Flecha que lleva a la siguiente casilla de texto que describe la siguiente fase del proceso">
            <a:extLst>
              <a:ext uri="{C183D7F6-B498-43B3-948B-1728B52AA6E4}">
                <adec:decorative xmlns:adec="http://schemas.microsoft.com/office/drawing/2017/decorative" val="0"/>
              </a:ext>
            </a:extLst>
          </p:cNvPr>
          <p:cNvSpPr/>
          <p:nvPr/>
        </p:nvSpPr>
        <p:spPr>
          <a:xfrm rot="5400000">
            <a:off x="5346007"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TextBox 4">
            <a:extLst>
              <a:ext uri="{FF2B5EF4-FFF2-40B4-BE49-F238E27FC236}">
                <a16:creationId xmlns:a16="http://schemas.microsoft.com/office/drawing/2014/main" id="{16FF62E8-5525-6E2C-D565-FFA4F0D6FC6E}"/>
              </a:ext>
            </a:extLst>
          </p:cNvPr>
          <p:cNvSpPr txBox="1"/>
          <p:nvPr/>
        </p:nvSpPr>
        <p:spPr>
          <a:xfrm>
            <a:off x="6200599" y="914126"/>
            <a:ext cx="1573913" cy="367200"/>
          </a:xfrm>
          <a:prstGeom prst="rect">
            <a:avLst/>
          </a:prstGeom>
          <a:noFill/>
        </p:spPr>
        <p:txBody>
          <a:bodyPr wrap="square" rtlCol="0">
            <a:spAutoFit/>
          </a:bodyPr>
          <a:lstStyle/>
          <a:p>
            <a:pPr algn="r"/>
            <a:r>
              <a:rPr lang="es-ES" b="1">
                <a:solidFill>
                  <a:srgbClr val="00696C"/>
                </a:solidFill>
              </a:rPr>
              <a:t>Exposición</a:t>
            </a:r>
          </a:p>
        </p:txBody>
      </p:sp>
      <p:sp>
        <p:nvSpPr>
          <p:cNvPr id="14" name="Freeform 13">
            <a:extLst>
              <a:ext uri="{C183D7F6-B498-43B3-948B-1728B52AA6E4}">
                <adec:decorative xmlns:adec="http://schemas.microsoft.com/office/drawing/2017/decorative" val="1"/>
              </a:ext>
            </a:extLst>
          </p:cNvPr>
          <p:cNvSpPr/>
          <p:nvPr/>
        </p:nvSpPr>
        <p:spPr>
          <a:xfrm rot="16200000">
            <a:off x="5999115" y="969257"/>
            <a:ext cx="1512260" cy="211423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8" tIns="72009" rIns="93345" bIns="1407110" numCol="1" spcCol="1270" anchor="t" anchorCtr="0">
            <a:noAutofit/>
          </a:bodyPr>
          <a:lstStyle/>
          <a:p>
            <a:pPr algn="r" defTabSz="933450">
              <a:lnSpc>
                <a:spcPct val="90000"/>
              </a:lnSpc>
              <a:spcBef>
                <a:spcPct val="0"/>
              </a:spcBef>
              <a:spcAft>
                <a:spcPct val="35000"/>
              </a:spcAft>
            </a:pPr>
            <a:endParaRPr lang="en-GB" sz="2100">
              <a:solidFill>
                <a:srgbClr val="F1FFFF"/>
              </a:solidFill>
            </a:endParaRPr>
          </a:p>
        </p:txBody>
      </p:sp>
      <p:sp>
        <p:nvSpPr>
          <p:cNvPr id="16" name="Freeform 15"/>
          <p:cNvSpPr/>
          <p:nvPr/>
        </p:nvSpPr>
        <p:spPr>
          <a:xfrm>
            <a:off x="5802108" y="1401356"/>
            <a:ext cx="1855536" cy="1308820"/>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spAutoFit/>
          </a:bodyPr>
          <a:lstStyle/>
          <a:p>
            <a:pPr algn="r" defTabSz="800100">
              <a:lnSpc>
                <a:spcPct val="90000"/>
              </a:lnSpc>
              <a:spcBef>
                <a:spcPct val="0"/>
              </a:spcBef>
              <a:spcAft>
                <a:spcPct val="35000"/>
              </a:spcAft>
            </a:pPr>
            <a:r>
              <a:rPr lang="es-ES">
                <a:solidFill>
                  <a:schemeClr val="bg1"/>
                </a:solidFill>
              </a:rPr>
              <a:t>Evaluar si la persona está expuesta </a:t>
            </a:r>
            <a:r>
              <a:rPr lang="es-ES" err="1">
                <a:solidFill>
                  <a:schemeClr val="bg1"/>
                </a:solidFill>
              </a:rPr>
              <a:t>a</a:t>
            </a:r>
            <a:r>
              <a:rPr lang="es-ES">
                <a:solidFill>
                  <a:schemeClr val="bg1"/>
                </a:solidFill>
              </a:rPr>
              <a:t> factores de riesgo de cáncer</a:t>
            </a:r>
          </a:p>
        </p:txBody>
      </p:sp>
      <p:sp>
        <p:nvSpPr>
          <p:cNvPr id="6" name="Title 5">
            <a:extLst>
              <a:ext uri="{C183D7F6-B498-43B3-948B-1728B52AA6E4}">
                <adec:decorative xmlns:adec="http://schemas.microsoft.com/office/drawing/2017/decorative" val="0"/>
              </a:ext>
            </a:extLst>
          </p:cNvPr>
          <p:cNvSpPr txBox="1">
            <a:spLocks noGrp="1"/>
          </p:cNvSpPr>
          <p:nvPr>
            <p:ph type="title" idx="4294967295"/>
          </p:nvPr>
        </p:nvSpPr>
        <p:spPr>
          <a:xfrm>
            <a:off x="450001" y="3003798"/>
            <a:ext cx="8403505" cy="17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257175" rtl="0" eaLnBrk="1" fontAlgn="auto" latinLnBrk="0" hangingPunct="1">
              <a:lnSpc>
                <a:spcPct val="100000"/>
              </a:lnSpc>
              <a:spcBef>
                <a:spcPts val="450"/>
              </a:spcBef>
              <a:spcAft>
                <a:spcPts val="0"/>
              </a:spcAft>
              <a:buClr>
                <a:schemeClr val="tx2"/>
              </a:buClr>
              <a:buSzTx/>
              <a:buFontTx/>
              <a:buNone/>
              <a:tabLst/>
              <a:defRPr/>
            </a:pPr>
            <a:r>
              <a:rPr kumimoji="0" lang="es-ES" sz="1800" b="1" i="0" u="none" strike="noStrike" cap="none" normalizeH="0" baseline="0" noProof="0" err="1">
                <a:ln>
                  <a:noFill/>
                </a:ln>
                <a:effectLst/>
                <a:uLnTx/>
                <a:uFillTx/>
                <a:latin typeface="+mn-lt"/>
                <a:ea typeface="+mn-lt"/>
                <a:cs typeface="+mn-cs"/>
              </a:rPr>
              <a:t>OccIDEAS</a:t>
            </a:r>
            <a:r>
              <a:rPr kumimoji="0" lang="es-ES" sz="1800" b="0" i="0" u="none" strike="noStrike" cap="none" normalizeH="0" baseline="0" noProof="0">
                <a:ln>
                  <a:noFill/>
                </a:ln>
                <a:effectLst/>
                <a:uLnTx/>
                <a:uFillTx/>
                <a:latin typeface="+mn-lt"/>
                <a:ea typeface="+mn-lt"/>
                <a:cs typeface="+mn-cs"/>
              </a:rPr>
              <a:t> - una aplicación para </a:t>
            </a:r>
            <a:r>
              <a:rPr kumimoji="0" lang="es-ES" sz="1800" b="1" i="0" u="none" strike="noStrike" cap="none" normalizeH="0" baseline="0" noProof="0">
                <a:ln>
                  <a:noFill/>
                </a:ln>
                <a:effectLst/>
                <a:uLnTx/>
                <a:uFillTx/>
                <a:latin typeface="+mn-lt"/>
                <a:ea typeface="+mn-lt"/>
                <a:cs typeface="+mn-cs"/>
              </a:rPr>
              <a:t>evaluar la exposición profesional </a:t>
            </a:r>
            <a:r>
              <a:rPr kumimoji="0" lang="es-ES" sz="1800" b="0" i="0" u="none" strike="noStrike" cap="none" normalizeH="0" baseline="0" noProof="0">
                <a:ln>
                  <a:noFill/>
                </a:ln>
                <a:effectLst/>
                <a:uLnTx/>
                <a:uFillTx/>
                <a:latin typeface="+mn-lt"/>
                <a:ea typeface="+mn-lt"/>
                <a:cs typeface="+mn-cs"/>
              </a:rPr>
              <a:t>siguiendo tres pasos:</a:t>
            </a:r>
          </a:p>
          <a:p>
            <a:pPr marL="461645" indent="-231775" defTabSz="914400">
              <a:spcBef>
                <a:spcPts val="600"/>
              </a:spcBef>
              <a:buFontTx/>
              <a:buAutoNum type="arabicPeriod"/>
              <a:defRPr/>
            </a:pPr>
            <a:r>
              <a:rPr kumimoji="0" lang="es-ES" sz="1800" b="0" i="0" u="none" strike="noStrike" cap="none" normalizeH="0" baseline="0" noProof="0">
                <a:ln>
                  <a:noFill/>
                </a:ln>
                <a:solidFill>
                  <a:srgbClr val="003399"/>
                </a:solidFill>
                <a:effectLst/>
                <a:uLnTx/>
                <a:uFillTx/>
                <a:latin typeface="+mn-lt"/>
                <a:ea typeface="+mn-lt"/>
                <a:cs typeface="+mn-cs"/>
              </a:rPr>
              <a:t>Determine la categoría del puesto</a:t>
            </a:r>
            <a:r>
              <a:rPr kumimoji="0" lang="es-ES" sz="1800" b="0" i="0" u="none" strike="noStrike" cap="none" normalizeH="0" baseline="0" noProof="0">
                <a:ln>
                  <a:noFill/>
                </a:ln>
                <a:solidFill>
                  <a:srgbClr val="FF0000"/>
                </a:solidFill>
                <a:effectLst/>
                <a:uLnTx/>
                <a:uFillTx/>
                <a:latin typeface="+mn-lt"/>
                <a:ea typeface="+mn-lt"/>
                <a:cs typeface="+mn-cs"/>
              </a:rPr>
              <a:t> </a:t>
            </a:r>
            <a:r>
              <a:rPr lang="es-ES" b="0">
                <a:solidFill>
                  <a:srgbClr val="003399"/>
                </a:solidFill>
                <a:latin typeface="+mn-lt"/>
                <a:ea typeface="+mn-lt"/>
                <a:cs typeface="+mn-cs"/>
              </a:rPr>
              <a:t>de la persona trabajadora</a:t>
            </a:r>
            <a:r>
              <a:rPr kumimoji="0" lang="es-ES" sz="1800" b="0" i="0" u="none" strike="noStrike" cap="none" normalizeH="0" baseline="0" noProof="0">
                <a:ln>
                  <a:noFill/>
                </a:ln>
                <a:solidFill>
                  <a:srgbClr val="003399"/>
                </a:solidFill>
                <a:effectLst/>
                <a:uLnTx/>
                <a:uFillTx/>
                <a:latin typeface="+mn-lt"/>
                <a:ea typeface="+mn-lt"/>
                <a:cs typeface="+mn-cs"/>
              </a:rPr>
              <a:t>.</a:t>
            </a:r>
            <a:endParaRPr lang="es-ES" sz="1800" b="0" i="0" u="none" strike="noStrike" cap="none" normalizeH="0" baseline="0" noProof="0">
              <a:ln>
                <a:noFill/>
              </a:ln>
              <a:solidFill>
                <a:srgbClr val="003399"/>
              </a:solidFill>
              <a:effectLst/>
              <a:uLnTx/>
              <a:uFillTx/>
              <a:latin typeface="+mn-lt"/>
              <a:ea typeface="+mn-lt"/>
              <a:cs typeface="Arial"/>
            </a:endParaRPr>
          </a:p>
          <a:p>
            <a:pPr marL="461645"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s-ES" sz="1800" b="0" i="0" u="none" strike="noStrike" cap="none" normalizeH="0" baseline="0" noProof="0">
                <a:ln>
                  <a:noFill/>
                </a:ln>
                <a:solidFill>
                  <a:srgbClr val="003399"/>
                </a:solidFill>
                <a:effectLst/>
                <a:uLnTx/>
                <a:uFillTx/>
                <a:latin typeface="+mn-lt"/>
                <a:ea typeface="+mn-lt"/>
                <a:cs typeface="+mn-cs"/>
              </a:rPr>
              <a:t>Formulación de una serie de preguntas detalladas sobre las tareas relacionadas con la categoría del puesto, incluidas las medidas de prevención.</a:t>
            </a:r>
            <a:endParaRPr lang="es-ES" sz="1800" b="0" i="0" u="none" strike="noStrike" cap="none" normalizeH="0" baseline="0" noProof="0">
              <a:ln>
                <a:noFill/>
              </a:ln>
              <a:solidFill>
                <a:srgbClr val="003399"/>
              </a:solidFill>
              <a:effectLst/>
              <a:uLnTx/>
              <a:uFillTx/>
              <a:latin typeface="+mn-lt"/>
              <a:ea typeface="+mn-lt"/>
              <a:cs typeface="Arial"/>
            </a:endParaRPr>
          </a:p>
          <a:p>
            <a:pPr marL="461645"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s-ES" sz="1800" b="0" i="0" u="none" strike="noStrike" cap="none" normalizeH="0" baseline="0" noProof="0">
                <a:ln>
                  <a:noFill/>
                </a:ln>
                <a:solidFill>
                  <a:srgbClr val="003399"/>
                </a:solidFill>
                <a:effectLst/>
                <a:uLnTx/>
                <a:uFillTx/>
                <a:latin typeface="+mn-lt"/>
                <a:ea typeface="+mn-lt"/>
                <a:cs typeface="+mn-cs"/>
              </a:rPr>
              <a:t>Evaluación automática de la exposición a los riesgos seleccionados para cada persona encuestada.</a:t>
            </a:r>
            <a:endParaRPr lang="es-ES" sz="1800" b="0" i="0" u="none" strike="noStrike" cap="none" normalizeH="0" baseline="0" noProof="0">
              <a:ln>
                <a:noFill/>
              </a:ln>
              <a:solidFill>
                <a:srgbClr val="003399"/>
              </a:solidFill>
              <a:effectLst/>
              <a:uLnTx/>
              <a:uFillTx/>
              <a:latin typeface="+mn-lt"/>
              <a:ea typeface="+mn-lt"/>
              <a:cs typeface="Arial"/>
            </a:endParaRPr>
          </a:p>
        </p:txBody>
      </p:sp>
    </p:spTree>
    <p:extLst>
      <p:ext uri="{BB962C8B-B14F-4D97-AF65-F5344CB8AC3E}">
        <p14:creationId xmlns:p14="http://schemas.microsoft.com/office/powerpoint/2010/main" val="23811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ancer risk factors covered in WES"/>
          <p:cNvSpPr>
            <a:spLocks noGrp="1"/>
          </p:cNvSpPr>
          <p:nvPr>
            <p:ph type="title"/>
          </p:nvPr>
        </p:nvSpPr>
        <p:spPr>
          <a:xfrm>
            <a:off x="450000" y="87768"/>
            <a:ext cx="7560000" cy="461665"/>
          </a:xfrm>
        </p:spPr>
        <p:txBody>
          <a:bodyPr>
            <a:spAutoFit/>
          </a:bodyPr>
          <a:lstStyle/>
          <a:p>
            <a:r>
              <a:rPr lang="es-ES" sz="2400" dirty="0"/>
              <a:t>Factores de riesgo de cáncer incluidos en WES</a:t>
            </a:r>
          </a:p>
        </p:txBody>
      </p:sp>
      <p:sp>
        <p:nvSpPr>
          <p:cNvPr id="7" name="Content Placeholder 2">
            <a:extLst>
              <a:ext uri="{FF2B5EF4-FFF2-40B4-BE49-F238E27FC236}">
                <a16:creationId xmlns:a16="http://schemas.microsoft.com/office/drawing/2014/main" id="{A7A93183-3EA1-4E6A-87F2-479A16C477E8}"/>
              </a:ext>
            </a:extLst>
          </p:cNvPr>
          <p:cNvSpPr>
            <a:spLocks noGrp="1"/>
          </p:cNvSpPr>
          <p:nvPr>
            <p:ph sz="half" idx="1"/>
          </p:nvPr>
        </p:nvSpPr>
        <p:spPr>
          <a:xfrm>
            <a:off x="449999" y="672238"/>
            <a:ext cx="2341327" cy="4034438"/>
          </a:xfrm>
        </p:spPr>
        <p:txBody>
          <a:bodyPr>
            <a:normAutofit fontScale="92500" lnSpcReduction="10000"/>
          </a:bodyPr>
          <a:lstStyle/>
          <a:p>
            <a:pPr marL="0" indent="0">
              <a:buNone/>
            </a:pPr>
            <a:r>
              <a:rPr lang="es-ES" sz="1800" b="0"/>
              <a:t>Las exposiciones físicas, químicas o biológicas pueden evaluarse en </a:t>
            </a:r>
            <a:r>
              <a:rPr lang="es-ES" sz="1800" b="0" err="1"/>
              <a:t>OccIDEAS</a:t>
            </a:r>
            <a:r>
              <a:rPr lang="es-ES" sz="1800" b="0"/>
              <a:t>.</a:t>
            </a:r>
          </a:p>
          <a:p>
            <a:pPr marL="0" indent="0">
              <a:buNone/>
            </a:pPr>
            <a:br>
              <a:rPr lang="es-ES" sz="1800" b="0"/>
            </a:br>
            <a:r>
              <a:rPr lang="es-ES" sz="1800" b="0"/>
              <a:t>La WES cubre la exposición </a:t>
            </a:r>
            <a:r>
              <a:rPr lang="es-ES" sz="1800"/>
              <a:t>a factores de riesgo químicos</a:t>
            </a:r>
            <a:r>
              <a:rPr lang="es-ES" sz="1800" b="0"/>
              <a:t> (incluidas las sustancias y mezclas generadas por los procesos) </a:t>
            </a:r>
            <a:r>
              <a:rPr lang="es-ES" sz="1800"/>
              <a:t>y también a factores de riesgo físicos </a:t>
            </a:r>
            <a:r>
              <a:rPr lang="es-ES" sz="1800" b="0"/>
              <a:t>(diferentes tipos de radiación).</a:t>
            </a:r>
          </a:p>
        </p:txBody>
      </p:sp>
      <p:graphicFrame>
        <p:nvGraphicFramePr>
          <p:cNvPr id="6" name="Table 4" descr="Lista de productos químicos industriales incluidos en la encuesta.">
            <a:extLst>
              <a:ext uri="{FF2B5EF4-FFF2-40B4-BE49-F238E27FC236}">
                <a16:creationId xmlns:a16="http://schemas.microsoft.com/office/drawing/2014/main" id="{6C443A33-976F-4F7F-84CB-E6BD11BBDADA}"/>
              </a:ext>
            </a:extLst>
          </p:cNvPr>
          <p:cNvGraphicFramePr>
            <a:graphicFrameLocks noGrp="1"/>
          </p:cNvGraphicFramePr>
          <p:nvPr>
            <p:extLst>
              <p:ext uri="{D42A27DB-BD31-4B8C-83A1-F6EECF244321}">
                <p14:modId xmlns:p14="http://schemas.microsoft.com/office/powerpoint/2010/main" val="4095227297"/>
              </p:ext>
            </p:extLst>
          </p:nvPr>
        </p:nvGraphicFramePr>
        <p:xfrm>
          <a:off x="2860819" y="692667"/>
          <a:ext cx="2664293" cy="1996440"/>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424182">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400" b="1" dirty="0">
                          <a:solidFill>
                            <a:schemeClr val="bg1"/>
                          </a:solidFill>
                        </a:rPr>
                        <a:t>Productos químicos industriales</a:t>
                      </a:r>
                    </a:p>
                  </a:txBody>
                  <a:tcPr marL="182880" marR="9525" marT="9525" marB="0" anchor="ctr">
                    <a:solidFill>
                      <a:srgbClr val="00696C"/>
                    </a:solidFill>
                  </a:tcPr>
                </a:tc>
                <a:extLst>
                  <a:ext uri="{0D108BD9-81ED-4DB2-BD59-A6C34878D82A}">
                    <a16:rowId xmlns:a16="http://schemas.microsoft.com/office/drawing/2014/main" val="3378306327"/>
                  </a:ext>
                </a:extLst>
              </a:tr>
              <a:tr h="216722">
                <a:tc>
                  <a:txBody>
                    <a:bodyPr/>
                    <a:lstStyle/>
                    <a:p>
                      <a:pPr marL="0" algn="l" rtl="0" eaLnBrk="1" fontAlgn="b" latinLnBrk="0" hangingPunct="1">
                        <a:spcBef>
                          <a:spcPts val="0"/>
                        </a:spcBef>
                        <a:spcAft>
                          <a:spcPts val="0"/>
                        </a:spcAft>
                      </a:pPr>
                      <a:r>
                        <a:rPr lang="es-ES" sz="1400" b="0" u="none" strike="noStrike" dirty="0">
                          <a:solidFill>
                            <a:schemeClr val="tx1"/>
                          </a:solidFill>
                          <a:effectLst/>
                        </a:rPr>
                        <a:t>1,3 butadieno</a:t>
                      </a:r>
                    </a:p>
                  </a:txBody>
                  <a:tcPr marL="182880" marR="9525" marT="9525" marB="0" anchor="ctr"/>
                </a:tc>
                <a:extLst>
                  <a:ext uri="{0D108BD9-81ED-4DB2-BD59-A6C34878D82A}">
                    <a16:rowId xmlns:a16="http://schemas.microsoft.com/office/drawing/2014/main" val="2117713078"/>
                  </a:ext>
                </a:extLst>
              </a:tr>
              <a:tr h="216722">
                <a:tc>
                  <a:txBody>
                    <a:bodyPr/>
                    <a:lstStyle/>
                    <a:p>
                      <a:pPr marL="0" algn="l" rtl="0" eaLnBrk="1" fontAlgn="b" latinLnBrk="0" hangingPunct="1">
                        <a:spcBef>
                          <a:spcPts val="0"/>
                        </a:spcBef>
                        <a:spcAft>
                          <a:spcPts val="0"/>
                        </a:spcAft>
                      </a:pPr>
                      <a:r>
                        <a:rPr lang="es-ES" sz="1400" b="0" u="none" strike="noStrike" dirty="0">
                          <a:solidFill>
                            <a:schemeClr val="tx1"/>
                          </a:solidFill>
                          <a:effectLst/>
                        </a:rPr>
                        <a:t>acrilamida</a:t>
                      </a:r>
                    </a:p>
                  </a:txBody>
                  <a:tcPr marL="182880" marR="9525" marT="9525" marB="0" anchor="ctr"/>
                </a:tc>
                <a:extLst>
                  <a:ext uri="{0D108BD9-81ED-4DB2-BD59-A6C34878D82A}">
                    <a16:rowId xmlns:a16="http://schemas.microsoft.com/office/drawing/2014/main" val="2585299648"/>
                  </a:ext>
                </a:extLst>
              </a:tr>
              <a:tr h="216722">
                <a:tc>
                  <a:txBody>
                    <a:bodyPr/>
                    <a:lstStyle/>
                    <a:p>
                      <a:pPr marL="0" algn="l" rtl="0" eaLnBrk="1" fontAlgn="b" latinLnBrk="0" hangingPunct="1">
                        <a:spcBef>
                          <a:spcPts val="0"/>
                        </a:spcBef>
                        <a:spcAft>
                          <a:spcPts val="0"/>
                        </a:spcAft>
                      </a:pPr>
                      <a:r>
                        <a:rPr lang="es-ES" sz="1400" b="0" u="none" strike="noStrike">
                          <a:solidFill>
                            <a:schemeClr val="tx1"/>
                          </a:solidFill>
                          <a:effectLst/>
                        </a:rPr>
                        <a:t>sulfato de </a:t>
                      </a:r>
                      <a:r>
                        <a:rPr lang="es-ES" sz="1400" b="0" u="none" strike="noStrike" err="1">
                          <a:solidFill>
                            <a:schemeClr val="tx1"/>
                          </a:solidFill>
                          <a:effectLst/>
                        </a:rPr>
                        <a:t>dietilo</a:t>
                      </a:r>
                      <a:r>
                        <a:rPr lang="es-ES" sz="1400" b="0" u="none" strike="noStrike">
                          <a:solidFill>
                            <a:schemeClr val="tx1"/>
                          </a:solidFill>
                          <a:effectLst/>
                        </a:rPr>
                        <a:t>/</a:t>
                      </a:r>
                      <a:r>
                        <a:rPr lang="es-ES" sz="1400" b="0" u="none" strike="noStrike" err="1">
                          <a:solidFill>
                            <a:schemeClr val="tx1"/>
                          </a:solidFill>
                          <a:effectLst/>
                        </a:rPr>
                        <a:t>dimetilo</a:t>
                      </a:r>
                    </a:p>
                  </a:txBody>
                  <a:tcPr marL="182880" marR="9525" marT="9525" marB="0" anchor="ctr"/>
                </a:tc>
                <a:extLst>
                  <a:ext uri="{0D108BD9-81ED-4DB2-BD59-A6C34878D82A}">
                    <a16:rowId xmlns:a16="http://schemas.microsoft.com/office/drawing/2014/main" val="2471425249"/>
                  </a:ext>
                </a:extLst>
              </a:tr>
              <a:tr h="216722">
                <a:tc>
                  <a:txBody>
                    <a:bodyPr/>
                    <a:lstStyle/>
                    <a:p>
                      <a:pPr marL="0" algn="l" rtl="0" eaLnBrk="1" fontAlgn="b" latinLnBrk="0" hangingPunct="1">
                        <a:spcBef>
                          <a:spcPts val="0"/>
                        </a:spcBef>
                        <a:spcAft>
                          <a:spcPts val="0"/>
                        </a:spcAft>
                      </a:pPr>
                      <a:r>
                        <a:rPr lang="es-ES" sz="1400" b="0" u="none" strike="noStrike" dirty="0" err="1">
                          <a:solidFill>
                            <a:schemeClr val="tx1"/>
                          </a:solidFill>
                          <a:effectLst/>
                        </a:rPr>
                        <a:t>epiclorhidrina</a:t>
                      </a:r>
                      <a:endParaRPr lang="es-ES" sz="1400" b="0" u="none" strike="noStrike" dirty="0">
                        <a:solidFill>
                          <a:schemeClr val="tx1"/>
                        </a:solidFill>
                        <a:effectLst/>
                      </a:endParaRPr>
                    </a:p>
                  </a:txBody>
                  <a:tcPr marL="182880" marR="9525" marT="9525" marB="0" anchor="ctr"/>
                </a:tc>
                <a:extLst>
                  <a:ext uri="{0D108BD9-81ED-4DB2-BD59-A6C34878D82A}">
                    <a16:rowId xmlns:a16="http://schemas.microsoft.com/office/drawing/2014/main" val="4165192532"/>
                  </a:ext>
                </a:extLst>
              </a:tr>
              <a:tr h="216722">
                <a:tc>
                  <a:txBody>
                    <a:bodyPr/>
                    <a:lstStyle/>
                    <a:p>
                      <a:pPr marL="0" algn="l" rtl="0" eaLnBrk="1" fontAlgn="b" latinLnBrk="0" hangingPunct="1">
                        <a:spcBef>
                          <a:spcPts val="0"/>
                        </a:spcBef>
                        <a:spcAft>
                          <a:spcPts val="0"/>
                        </a:spcAft>
                      </a:pPr>
                      <a:r>
                        <a:rPr lang="es-ES" sz="1400" b="0" u="none" strike="noStrike">
                          <a:solidFill>
                            <a:schemeClr val="tx1"/>
                          </a:solidFill>
                          <a:effectLst/>
                        </a:rPr>
                        <a:t>óxido de etileno</a:t>
                      </a:r>
                    </a:p>
                  </a:txBody>
                  <a:tcPr marL="182880" marR="9525" marT="9525" marB="0" anchor="ctr"/>
                </a:tc>
                <a:extLst>
                  <a:ext uri="{0D108BD9-81ED-4DB2-BD59-A6C34878D82A}">
                    <a16:rowId xmlns:a16="http://schemas.microsoft.com/office/drawing/2014/main" val="2243496909"/>
                  </a:ext>
                </a:extLst>
              </a:tr>
              <a:tr h="216722">
                <a:tc>
                  <a:txBody>
                    <a:bodyPr/>
                    <a:lstStyle/>
                    <a:p>
                      <a:pPr marL="0" algn="l" rtl="0" eaLnBrk="1" fontAlgn="b" latinLnBrk="0" hangingPunct="1">
                        <a:spcBef>
                          <a:spcPts val="0"/>
                        </a:spcBef>
                        <a:spcAft>
                          <a:spcPts val="0"/>
                        </a:spcAft>
                      </a:pPr>
                      <a:r>
                        <a:rPr lang="es-ES" sz="1400" b="0" u="none" strike="noStrike">
                          <a:solidFill>
                            <a:schemeClr val="tx1"/>
                          </a:solidFill>
                          <a:effectLst/>
                        </a:rPr>
                        <a:t>formaldehído</a:t>
                      </a:r>
                    </a:p>
                  </a:txBody>
                  <a:tcPr marL="182880" marR="9525" marT="9525" marB="0" anchor="ctr"/>
                </a:tc>
                <a:extLst>
                  <a:ext uri="{0D108BD9-81ED-4DB2-BD59-A6C34878D82A}">
                    <a16:rowId xmlns:a16="http://schemas.microsoft.com/office/drawing/2014/main" val="3870717567"/>
                  </a:ext>
                </a:extLst>
              </a:tr>
              <a:tr h="216722">
                <a:tc>
                  <a:txBody>
                    <a:bodyPr/>
                    <a:lstStyle/>
                    <a:p>
                      <a:pPr marL="0" algn="l" defTabSz="342900" rtl="0" eaLnBrk="1" fontAlgn="b" latinLnBrk="0" hangingPunct="1"/>
                      <a:r>
                        <a:rPr lang="es-ES" sz="1400" u="none" strike="noStrike" dirty="0">
                          <a:solidFill>
                            <a:schemeClr val="tx1"/>
                          </a:solidFill>
                          <a:effectLst/>
                        </a:rPr>
                        <a:t>orto-toluidina</a:t>
                      </a:r>
                    </a:p>
                  </a:txBody>
                  <a:tcPr marL="182880" marR="9525" marT="9525" marB="0" anchor="ctr"/>
                </a:tc>
                <a:extLst>
                  <a:ext uri="{0D108BD9-81ED-4DB2-BD59-A6C34878D82A}">
                    <a16:rowId xmlns:a16="http://schemas.microsoft.com/office/drawing/2014/main" val="2117221569"/>
                  </a:ext>
                </a:extLst>
              </a:tr>
            </a:tbl>
          </a:graphicData>
        </a:graphic>
      </p:graphicFrame>
      <p:graphicFrame>
        <p:nvGraphicFramePr>
          <p:cNvPr id="15" name="Table 4" descr="Lista de polvos y fibras inorgánicos incluidos en la encuesta.">
            <a:extLst>
              <a:ext uri="{FF2B5EF4-FFF2-40B4-BE49-F238E27FC236}">
                <a16:creationId xmlns:a16="http://schemas.microsoft.com/office/drawing/2014/main" id="{41819166-7EBD-9825-AE19-107F43C41864}"/>
              </a:ext>
            </a:extLst>
          </p:cNvPr>
          <p:cNvGraphicFramePr>
            <a:graphicFrameLocks noGrp="1"/>
          </p:cNvGraphicFramePr>
          <p:nvPr>
            <p:extLst>
              <p:ext uri="{D42A27DB-BD31-4B8C-83A1-F6EECF244321}">
                <p14:modId xmlns:p14="http://schemas.microsoft.com/office/powerpoint/2010/main" val="1863331301"/>
              </p:ext>
            </p:extLst>
          </p:nvPr>
        </p:nvGraphicFramePr>
        <p:xfrm>
          <a:off x="2860817" y="2699117"/>
          <a:ext cx="2664295" cy="668655"/>
        </p:xfrm>
        <a:graphic>
          <a:graphicData uri="http://schemas.openxmlformats.org/drawingml/2006/table">
            <a:tbl>
              <a:tblPr firstRow="1" bandRow="1">
                <a:tableStyleId>{21E4AEA4-8DFA-4A89-87EB-49C32662AFE0}</a:tableStyleId>
              </a:tblPr>
              <a:tblGrid>
                <a:gridCol w="2664295">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s-ES" sz="1400" b="1" u="none" strike="noStrike" dirty="0">
                          <a:solidFill>
                            <a:schemeClr val="bg1"/>
                          </a:solidFill>
                          <a:effectLst/>
                        </a:rPr>
                        <a:t>Polvos/fibras inorgánicos</a:t>
                      </a: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es-ES" sz="1400" u="none" strike="noStrike" dirty="0">
                          <a:solidFill>
                            <a:schemeClr val="tx1"/>
                          </a:solidFill>
                          <a:effectLst/>
                        </a:rPr>
                        <a:t>amianto</a:t>
                      </a:r>
                    </a:p>
                  </a:txBody>
                  <a:tcPr marL="182880" marR="9525" marT="9525" marB="0" anchor="ctr"/>
                </a:tc>
                <a:extLst>
                  <a:ext uri="{0D108BD9-81ED-4DB2-BD59-A6C34878D82A}">
                    <a16:rowId xmlns:a16="http://schemas.microsoft.com/office/drawing/2014/main" val="3933629306"/>
                  </a:ext>
                </a:extLst>
              </a:tr>
              <a:tr h="139766">
                <a:tc>
                  <a:txBody>
                    <a:bodyPr/>
                    <a:lstStyle/>
                    <a:p>
                      <a:pPr marL="0" algn="l" defTabSz="342900" rtl="0" eaLnBrk="1" fontAlgn="b" latinLnBrk="0" hangingPunct="1"/>
                      <a:r>
                        <a:rPr lang="es-ES" sz="1400" u="none" strike="noStrike" dirty="0">
                          <a:solidFill>
                            <a:schemeClr val="tx1"/>
                          </a:solidFill>
                          <a:effectLst/>
                        </a:rPr>
                        <a:t>sílice cristalina respirable</a:t>
                      </a:r>
                    </a:p>
                  </a:txBody>
                  <a:tcPr marL="182880" marR="9525" marT="9525" marB="0" anchor="ctr"/>
                </a:tc>
                <a:extLst>
                  <a:ext uri="{0D108BD9-81ED-4DB2-BD59-A6C34878D82A}">
                    <a16:rowId xmlns:a16="http://schemas.microsoft.com/office/drawing/2014/main" val="2552783711"/>
                  </a:ext>
                </a:extLst>
              </a:tr>
            </a:tbl>
          </a:graphicData>
        </a:graphic>
      </p:graphicFrame>
      <p:graphicFrame>
        <p:nvGraphicFramePr>
          <p:cNvPr id="16" name="Table 4" descr="Lista de polvos orgánicos incluidos en la encuesta.">
            <a:extLst>
              <a:ext uri="{FF2B5EF4-FFF2-40B4-BE49-F238E27FC236}">
                <a16:creationId xmlns:a16="http://schemas.microsoft.com/office/drawing/2014/main" id="{B595F166-BA75-C9AD-D692-19BB461E1141}"/>
              </a:ext>
            </a:extLst>
          </p:cNvPr>
          <p:cNvGraphicFramePr>
            <a:graphicFrameLocks noGrp="1"/>
          </p:cNvGraphicFramePr>
          <p:nvPr>
            <p:extLst>
              <p:ext uri="{D42A27DB-BD31-4B8C-83A1-F6EECF244321}">
                <p14:modId xmlns:p14="http://schemas.microsoft.com/office/powerpoint/2010/main" val="19807291"/>
              </p:ext>
            </p:extLst>
          </p:nvPr>
        </p:nvGraphicFramePr>
        <p:xfrm>
          <a:off x="2860819" y="3371114"/>
          <a:ext cx="2664293" cy="668655"/>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s-ES" sz="1400" b="1" u="none" strike="noStrike" dirty="0">
                          <a:solidFill>
                            <a:schemeClr val="bg1"/>
                          </a:solidFill>
                          <a:effectLst/>
                        </a:rPr>
                        <a:t>Polvos orgánicos </a:t>
                      </a: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marL="0" algn="l" defTabSz="342900" rtl="0" eaLnBrk="1" fontAlgn="b" latinLnBrk="0" hangingPunct="1"/>
                      <a:r>
                        <a:rPr lang="es-ES" sz="1400" u="none" strike="noStrike">
                          <a:solidFill>
                            <a:schemeClr val="tx1"/>
                          </a:solidFill>
                          <a:effectLst/>
                        </a:rPr>
                        <a:t>polvo de cuero</a:t>
                      </a:r>
                    </a:p>
                  </a:txBody>
                  <a:tcPr marL="182880" marR="9525" marT="9525" marB="0" anchor="ctr"/>
                </a:tc>
                <a:extLst>
                  <a:ext uri="{0D108BD9-81ED-4DB2-BD59-A6C34878D82A}">
                    <a16:rowId xmlns:a16="http://schemas.microsoft.com/office/drawing/2014/main" val="3457779285"/>
                  </a:ext>
                </a:extLst>
              </a:tr>
              <a:tr h="139766">
                <a:tc>
                  <a:txBody>
                    <a:bodyPr/>
                    <a:lstStyle/>
                    <a:p>
                      <a:pPr marL="0" algn="l" defTabSz="342900" rtl="0" eaLnBrk="1" fontAlgn="b" latinLnBrk="0" hangingPunct="1"/>
                      <a:r>
                        <a:rPr lang="es-ES" sz="1400" u="none" strike="noStrike" dirty="0">
                          <a:solidFill>
                            <a:schemeClr val="tx1"/>
                          </a:solidFill>
                          <a:effectLst/>
                        </a:rPr>
                        <a:t>polvo de madera</a:t>
                      </a:r>
                    </a:p>
                  </a:txBody>
                  <a:tcPr marL="182880" marR="9525" marT="9525" marB="0" anchor="ctr"/>
                </a:tc>
                <a:extLst>
                  <a:ext uri="{0D108BD9-81ED-4DB2-BD59-A6C34878D82A}">
                    <a16:rowId xmlns:a16="http://schemas.microsoft.com/office/drawing/2014/main" val="4047868032"/>
                  </a:ext>
                </a:extLst>
              </a:tr>
            </a:tbl>
          </a:graphicData>
        </a:graphic>
      </p:graphicFrame>
      <p:graphicFrame>
        <p:nvGraphicFramePr>
          <p:cNvPr id="9" name="Table 4" descr="Lista de metales incluidos en la encuesta.">
            <a:extLst>
              <a:ext uri="{FF2B5EF4-FFF2-40B4-BE49-F238E27FC236}">
                <a16:creationId xmlns:a16="http://schemas.microsoft.com/office/drawing/2014/main" id="{ECDE4AE8-A4D6-4F25-900C-5662DDBB5612}"/>
              </a:ext>
            </a:extLst>
          </p:cNvPr>
          <p:cNvGraphicFramePr>
            <a:graphicFrameLocks noGrp="1"/>
          </p:cNvGraphicFramePr>
          <p:nvPr>
            <p:extLst>
              <p:ext uri="{D42A27DB-BD31-4B8C-83A1-F6EECF244321}">
                <p14:modId xmlns:p14="http://schemas.microsoft.com/office/powerpoint/2010/main" val="2666035886"/>
              </p:ext>
            </p:extLst>
          </p:nvPr>
        </p:nvGraphicFramePr>
        <p:xfrm>
          <a:off x="5562746" y="699542"/>
          <a:ext cx="3543918" cy="1560195"/>
        </p:xfrm>
        <a:graphic>
          <a:graphicData uri="http://schemas.openxmlformats.org/drawingml/2006/table">
            <a:tbl>
              <a:tblPr firstRow="1" bandRow="1">
                <a:tableStyleId>{21E4AEA4-8DFA-4A89-87EB-49C32662AFE0}</a:tableStyleId>
              </a:tblPr>
              <a:tblGrid>
                <a:gridCol w="3543918">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400" b="1" dirty="0">
                          <a:solidFill>
                            <a:schemeClr val="bg1"/>
                          </a:solidFill>
                        </a:rPr>
                        <a:t>Metales</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defTabSz="342900" rtl="0" eaLnBrk="1" fontAlgn="b" latinLnBrk="0" hangingPunct="1"/>
                      <a:r>
                        <a:rPr lang="es-ES" sz="1400" u="none" strike="noStrike" dirty="0">
                          <a:solidFill>
                            <a:schemeClr val="tx1"/>
                          </a:solidFill>
                          <a:effectLst/>
                        </a:rPr>
                        <a:t>arsénico</a:t>
                      </a:r>
                    </a:p>
                  </a:txBody>
                  <a:tcPr marL="182880" marR="9525" marT="9525" marB="0" anchor="b"/>
                </a:tc>
                <a:extLst>
                  <a:ext uri="{0D108BD9-81ED-4DB2-BD59-A6C34878D82A}">
                    <a16:rowId xmlns:a16="http://schemas.microsoft.com/office/drawing/2014/main" val="2117713078"/>
                  </a:ext>
                </a:extLst>
              </a:tr>
              <a:tr h="139766">
                <a:tc>
                  <a:txBody>
                    <a:bodyPr/>
                    <a:lstStyle/>
                    <a:p>
                      <a:pPr marL="0" algn="l" defTabSz="342900" rtl="0" eaLnBrk="1" fontAlgn="b" latinLnBrk="0" hangingPunct="1"/>
                      <a:r>
                        <a:rPr lang="es-ES" sz="1400" u="none" strike="noStrike">
                          <a:solidFill>
                            <a:schemeClr val="tx1"/>
                          </a:solidFill>
                          <a:effectLst/>
                        </a:rPr>
                        <a:t>cadmio </a:t>
                      </a:r>
                    </a:p>
                  </a:txBody>
                  <a:tcPr marL="182880" marR="9525" marT="9525" marB="0" anchor="b"/>
                </a:tc>
                <a:extLst>
                  <a:ext uri="{0D108BD9-81ED-4DB2-BD59-A6C34878D82A}">
                    <a16:rowId xmlns:a16="http://schemas.microsoft.com/office/drawing/2014/main" val="2585299648"/>
                  </a:ext>
                </a:extLst>
              </a:tr>
              <a:tr h="139766">
                <a:tc>
                  <a:txBody>
                    <a:bodyPr/>
                    <a:lstStyle/>
                    <a:p>
                      <a:pPr marL="0" algn="l" defTabSz="342900" rtl="0" eaLnBrk="1" fontAlgn="b" latinLnBrk="0" hangingPunct="1"/>
                      <a:r>
                        <a:rPr lang="es-ES" sz="1400" u="none" strike="noStrike" dirty="0">
                          <a:solidFill>
                            <a:schemeClr val="tx1"/>
                          </a:solidFill>
                          <a:effectLst/>
                        </a:rPr>
                        <a:t>cromo (VI)</a:t>
                      </a:r>
                    </a:p>
                  </a:txBody>
                  <a:tcPr marL="182880" marR="9525" marT="9525" marB="0" anchor="b"/>
                </a:tc>
                <a:extLst>
                  <a:ext uri="{0D108BD9-81ED-4DB2-BD59-A6C34878D82A}">
                    <a16:rowId xmlns:a16="http://schemas.microsoft.com/office/drawing/2014/main" val="2471425249"/>
                  </a:ext>
                </a:extLst>
              </a:tr>
              <a:tr h="139766">
                <a:tc>
                  <a:txBody>
                    <a:bodyPr/>
                    <a:lstStyle/>
                    <a:p>
                      <a:pPr marL="0" algn="l" defTabSz="342900" rtl="0" eaLnBrk="1" fontAlgn="b" latinLnBrk="0" hangingPunct="1"/>
                      <a:r>
                        <a:rPr lang="es-ES" sz="1400" u="none" strike="noStrike">
                          <a:solidFill>
                            <a:schemeClr val="tx1"/>
                          </a:solidFill>
                          <a:effectLst/>
                        </a:rPr>
                        <a:t>cobalto</a:t>
                      </a:r>
                    </a:p>
                  </a:txBody>
                  <a:tcPr marL="182880" marR="9525" marT="9525" marB="0" anchor="b"/>
                </a:tc>
                <a:extLst>
                  <a:ext uri="{0D108BD9-81ED-4DB2-BD59-A6C34878D82A}">
                    <a16:rowId xmlns:a16="http://schemas.microsoft.com/office/drawing/2014/main" val="4165192532"/>
                  </a:ext>
                </a:extLst>
              </a:tr>
              <a:tr h="139766">
                <a:tc>
                  <a:txBody>
                    <a:bodyPr/>
                    <a:lstStyle/>
                    <a:p>
                      <a:pPr marL="0" algn="l" defTabSz="342900" rtl="0" eaLnBrk="1" fontAlgn="b" latinLnBrk="0" hangingPunct="1"/>
                      <a:r>
                        <a:rPr lang="es-ES" sz="1400" u="none" strike="noStrike" dirty="0">
                          <a:solidFill>
                            <a:schemeClr val="tx1"/>
                          </a:solidFill>
                          <a:effectLst/>
                        </a:rPr>
                        <a:t>plomo y compuestos inorgánicos</a:t>
                      </a:r>
                    </a:p>
                  </a:txBody>
                  <a:tcPr marL="182880" marR="9525" marT="9525" marB="0" anchor="b"/>
                </a:tc>
                <a:extLst>
                  <a:ext uri="{0D108BD9-81ED-4DB2-BD59-A6C34878D82A}">
                    <a16:rowId xmlns:a16="http://schemas.microsoft.com/office/drawing/2014/main" val="2243496909"/>
                  </a:ext>
                </a:extLst>
              </a:tr>
              <a:tr h="139766">
                <a:tc>
                  <a:txBody>
                    <a:bodyPr/>
                    <a:lstStyle/>
                    <a:p>
                      <a:pPr marL="0" algn="l" defTabSz="342900" rtl="0" eaLnBrk="1" fontAlgn="b" latinLnBrk="0" hangingPunct="1"/>
                      <a:r>
                        <a:rPr lang="es-ES" sz="1400" u="none" strike="noStrike" dirty="0">
                          <a:solidFill>
                            <a:schemeClr val="tx1"/>
                          </a:solidFill>
                          <a:effectLst/>
                        </a:rPr>
                        <a:t>níquel</a:t>
                      </a:r>
                    </a:p>
                  </a:txBody>
                  <a:tcPr marL="182880" marR="9525" marT="9525" marB="0" anchor="b"/>
                </a:tc>
                <a:extLst>
                  <a:ext uri="{0D108BD9-81ED-4DB2-BD59-A6C34878D82A}">
                    <a16:rowId xmlns:a16="http://schemas.microsoft.com/office/drawing/2014/main" val="3870717567"/>
                  </a:ext>
                </a:extLst>
              </a:tr>
            </a:tbl>
          </a:graphicData>
        </a:graphic>
      </p:graphicFrame>
      <p:graphicFrame>
        <p:nvGraphicFramePr>
          <p:cNvPr id="5" name="Table 4" descr="Lista de aceites incluidos en la encuesta">
            <a:extLst>
              <a:ext uri="{FF2B5EF4-FFF2-40B4-BE49-F238E27FC236}">
                <a16:creationId xmlns:a16="http://schemas.microsoft.com/office/drawing/2014/main" id="{EF6BC954-92A0-82B4-2C2B-DF1E05471266}"/>
              </a:ext>
            </a:extLst>
          </p:cNvPr>
          <p:cNvGraphicFramePr>
            <a:graphicFrameLocks noGrp="1"/>
          </p:cNvGraphicFramePr>
          <p:nvPr>
            <p:extLst>
              <p:ext uri="{D42A27DB-BD31-4B8C-83A1-F6EECF244321}">
                <p14:modId xmlns:p14="http://schemas.microsoft.com/office/powerpoint/2010/main" val="3931540110"/>
              </p:ext>
            </p:extLst>
          </p:nvPr>
        </p:nvGraphicFramePr>
        <p:xfrm>
          <a:off x="5562745" y="2266646"/>
          <a:ext cx="3543919" cy="502916"/>
        </p:xfrm>
        <a:graphic>
          <a:graphicData uri="http://schemas.openxmlformats.org/drawingml/2006/table">
            <a:tbl>
              <a:tblPr firstRow="1" bandRow="1">
                <a:tableStyleId>{21E4AEA4-8DFA-4A89-87EB-49C32662AFE0}</a:tableStyleId>
              </a:tblPr>
              <a:tblGrid>
                <a:gridCol w="3543919">
                  <a:extLst>
                    <a:ext uri="{9D8B030D-6E8A-4147-A177-3AD203B41FA5}">
                      <a16:colId xmlns:a16="http://schemas.microsoft.com/office/drawing/2014/main" val="3678288697"/>
                    </a:ext>
                  </a:extLst>
                </a:gridCol>
              </a:tblGrid>
              <a:tr h="166313">
                <a:tc>
                  <a:txBody>
                    <a:bodyPr/>
                    <a:lstStyle/>
                    <a:p>
                      <a:pPr marL="0" algn="l" defTabSz="342900" rtl="0" eaLnBrk="1" fontAlgn="b" latinLnBrk="0" hangingPunct="1"/>
                      <a:r>
                        <a:rPr lang="es-ES" sz="1400" b="1" u="none" strike="noStrike" kern="1200" dirty="0">
                          <a:solidFill>
                            <a:schemeClr val="bg1"/>
                          </a:solidFill>
                          <a:effectLst/>
                          <a:latin typeface="+mn-lt"/>
                          <a:ea typeface="+mn-ea"/>
                          <a:cs typeface="+mn-cs"/>
                        </a:rPr>
                        <a:t>Aceites</a:t>
                      </a:r>
                      <a:endParaRPr lang="es-ES" sz="1400" b="1" u="none" strike="noStrike" dirty="0">
                        <a:solidFill>
                          <a:schemeClr val="bg1"/>
                        </a:solidFill>
                        <a:effectLst/>
                      </a:endParaRPr>
                    </a:p>
                  </a:txBody>
                  <a:tcPr marL="182880" marR="9525" marT="9525" marB="0" anchor="ctr">
                    <a:solidFill>
                      <a:srgbClr val="00696C"/>
                    </a:solidFill>
                  </a:tcPr>
                </a:tc>
                <a:extLst>
                  <a:ext uri="{0D108BD9-81ED-4DB2-BD59-A6C34878D82A}">
                    <a16:rowId xmlns:a16="http://schemas.microsoft.com/office/drawing/2014/main" val="1329940789"/>
                  </a:ext>
                </a:extLst>
              </a:tr>
              <a:tr h="280031">
                <a:tc>
                  <a:txBody>
                    <a:bodyPr/>
                    <a:lstStyle/>
                    <a:p>
                      <a:pPr algn="l" fontAlgn="b"/>
                      <a:r>
                        <a:rPr lang="es-ES" sz="1400" u="none" strike="noStrike" dirty="0">
                          <a:solidFill>
                            <a:schemeClr val="tx1"/>
                          </a:solidFill>
                          <a:effectLst/>
                        </a:rPr>
                        <a:t>aceites minerales (en forma de nieblas)</a:t>
                      </a:r>
                    </a:p>
                  </a:txBody>
                  <a:tcPr marL="182880" marR="9525" marT="9525" marB="0" anchor="ctr"/>
                </a:tc>
                <a:extLst>
                  <a:ext uri="{0D108BD9-81ED-4DB2-BD59-A6C34878D82A}">
                    <a16:rowId xmlns:a16="http://schemas.microsoft.com/office/drawing/2014/main" val="3457779285"/>
                  </a:ext>
                </a:extLst>
              </a:tr>
            </a:tbl>
          </a:graphicData>
        </a:graphic>
      </p:graphicFrame>
      <p:graphicFrame>
        <p:nvGraphicFramePr>
          <p:cNvPr id="18" name="Table 4" descr="Lista de productos de combustión incluidos en la encuesta">
            <a:extLst>
              <a:ext uri="{FF2B5EF4-FFF2-40B4-BE49-F238E27FC236}">
                <a16:creationId xmlns:a16="http://schemas.microsoft.com/office/drawing/2014/main" id="{D5CB1BE5-FCE9-032F-9DD8-4645DB6881E4}"/>
              </a:ext>
            </a:extLst>
          </p:cNvPr>
          <p:cNvGraphicFramePr>
            <a:graphicFrameLocks noGrp="1"/>
          </p:cNvGraphicFramePr>
          <p:nvPr>
            <p:extLst>
              <p:ext uri="{D42A27DB-BD31-4B8C-83A1-F6EECF244321}">
                <p14:modId xmlns:p14="http://schemas.microsoft.com/office/powerpoint/2010/main" val="3204666056"/>
              </p:ext>
            </p:extLst>
          </p:nvPr>
        </p:nvGraphicFramePr>
        <p:xfrm>
          <a:off x="5566462" y="2787537"/>
          <a:ext cx="3536484" cy="527807"/>
        </p:xfrm>
        <a:graphic>
          <a:graphicData uri="http://schemas.openxmlformats.org/drawingml/2006/table">
            <a:tbl>
              <a:tblPr firstRow="1" bandRow="1">
                <a:tableStyleId>{21E4AEA4-8DFA-4A89-87EB-49C32662AFE0}</a:tableStyleId>
              </a:tblPr>
              <a:tblGrid>
                <a:gridCol w="3536484">
                  <a:extLst>
                    <a:ext uri="{9D8B030D-6E8A-4147-A177-3AD203B41FA5}">
                      <a16:colId xmlns:a16="http://schemas.microsoft.com/office/drawing/2014/main" val="3678288697"/>
                    </a:ext>
                  </a:extLst>
                </a:gridCol>
              </a:tblGrid>
              <a:tr h="167493">
                <a:tc>
                  <a:txBody>
                    <a:bodyPr/>
                    <a:lstStyle/>
                    <a:p>
                      <a:pPr marL="0" algn="l" defTabSz="342900" rtl="0" eaLnBrk="1" fontAlgn="b" latinLnBrk="0" hangingPunct="1"/>
                      <a:r>
                        <a:rPr lang="es-ES" sz="1400" b="1" u="none" strike="noStrike" kern="1200" dirty="0">
                          <a:solidFill>
                            <a:schemeClr val="bg1"/>
                          </a:solidFill>
                          <a:effectLst/>
                          <a:latin typeface="+mn-lt"/>
                          <a:ea typeface="+mn-ea"/>
                          <a:cs typeface="+mn-cs"/>
                        </a:rPr>
                        <a:t>Productos</a:t>
                      </a:r>
                      <a:r>
                        <a:rPr lang="es-ES" sz="1400" b="1" u="none" strike="noStrike" dirty="0">
                          <a:solidFill>
                            <a:schemeClr val="bg1"/>
                          </a:solidFill>
                          <a:effectLst/>
                        </a:rPr>
                        <a:t> de la combustión</a:t>
                      </a:r>
                    </a:p>
                  </a:txBody>
                  <a:tcPr marL="182880" marR="9525" marT="9525" marB="0" anchor="ctr">
                    <a:solidFill>
                      <a:srgbClr val="00696C"/>
                    </a:solidFill>
                  </a:tcPr>
                </a:tc>
                <a:extLst>
                  <a:ext uri="{0D108BD9-81ED-4DB2-BD59-A6C34878D82A}">
                    <a16:rowId xmlns:a16="http://schemas.microsoft.com/office/drawing/2014/main" val="1329940789"/>
                  </a:ext>
                </a:extLst>
              </a:tr>
              <a:tr h="304922">
                <a:tc>
                  <a:txBody>
                    <a:bodyPr/>
                    <a:lstStyle/>
                    <a:p>
                      <a:pPr algn="l" fontAlgn="b"/>
                      <a:r>
                        <a:rPr lang="es-ES" sz="1200" u="none" strike="noStrike" dirty="0">
                          <a:solidFill>
                            <a:schemeClr val="tx1"/>
                          </a:solidFill>
                          <a:effectLst/>
                        </a:rPr>
                        <a:t>emisiones de gases escape de motores diésel</a:t>
                      </a:r>
                    </a:p>
                  </a:txBody>
                  <a:tcPr marL="182880" marR="9525" marT="9525" marB="0" anchor="ctr"/>
                </a:tc>
                <a:extLst>
                  <a:ext uri="{0D108BD9-81ED-4DB2-BD59-A6C34878D82A}">
                    <a16:rowId xmlns:a16="http://schemas.microsoft.com/office/drawing/2014/main" val="3457779285"/>
                  </a:ext>
                </a:extLst>
              </a:tr>
            </a:tbl>
          </a:graphicData>
        </a:graphic>
      </p:graphicFrame>
      <p:graphicFrame>
        <p:nvGraphicFramePr>
          <p:cNvPr id="21" name="Table 4" descr="Lista de solventes incluidos en la encuesta.">
            <a:extLst>
              <a:ext uri="{FF2B5EF4-FFF2-40B4-BE49-F238E27FC236}">
                <a16:creationId xmlns:a16="http://schemas.microsoft.com/office/drawing/2014/main" id="{662477FB-B6B8-CE0B-AB5A-308BE9AD0DDC}"/>
              </a:ext>
            </a:extLst>
          </p:cNvPr>
          <p:cNvGraphicFramePr>
            <a:graphicFrameLocks noGrp="1"/>
          </p:cNvGraphicFramePr>
          <p:nvPr>
            <p:extLst>
              <p:ext uri="{D42A27DB-BD31-4B8C-83A1-F6EECF244321}">
                <p14:modId xmlns:p14="http://schemas.microsoft.com/office/powerpoint/2010/main" val="3457249816"/>
              </p:ext>
            </p:extLst>
          </p:nvPr>
        </p:nvGraphicFramePr>
        <p:xfrm>
          <a:off x="5562744" y="3333319"/>
          <a:ext cx="3540201" cy="668655"/>
        </p:xfrm>
        <a:graphic>
          <a:graphicData uri="http://schemas.openxmlformats.org/drawingml/2006/table">
            <a:tbl>
              <a:tblPr firstRow="1" bandRow="1">
                <a:tableStyleId>{21E4AEA4-8DFA-4A89-87EB-49C32662AFE0}</a:tableStyleId>
              </a:tblPr>
              <a:tblGrid>
                <a:gridCol w="3540201">
                  <a:extLst>
                    <a:ext uri="{9D8B030D-6E8A-4147-A177-3AD203B41FA5}">
                      <a16:colId xmlns:a16="http://schemas.microsoft.com/office/drawing/2014/main" val="3678288697"/>
                    </a:ext>
                  </a:extLst>
                </a:gridCol>
              </a:tblGrid>
              <a:tr h="139766">
                <a:tc>
                  <a:txBody>
                    <a:bodyPr/>
                    <a:lstStyle/>
                    <a:p>
                      <a:pPr lvl="0" algn="l" fontAlgn="b"/>
                      <a:r>
                        <a:rPr lang="es-ES" sz="1400" b="1" u="none" strike="noStrike">
                          <a:solidFill>
                            <a:schemeClr val="bg1"/>
                          </a:solidFill>
                          <a:effectLst/>
                        </a:rPr>
                        <a:t>Solventes</a:t>
                      </a:r>
                      <a:endParaRPr lang="es-ES" sz="1400" b="1" u="none" strike="noStrike" dirty="0">
                        <a:solidFill>
                          <a:schemeClr val="bg1"/>
                        </a:solidFill>
                        <a:effectLst/>
                      </a:endParaRPr>
                    </a:p>
                  </a:txBody>
                  <a:tcPr marL="182880" marR="9525" marT="9525" marB="0" anchor="b">
                    <a:solidFill>
                      <a:srgbClr val="00696C"/>
                    </a:solidFill>
                  </a:tcPr>
                </a:tc>
                <a:extLst>
                  <a:ext uri="{0D108BD9-81ED-4DB2-BD59-A6C34878D82A}">
                    <a16:rowId xmlns:a16="http://schemas.microsoft.com/office/drawing/2014/main" val="4047868032"/>
                  </a:ext>
                </a:extLst>
              </a:tr>
              <a:tr h="139766">
                <a:tc>
                  <a:txBody>
                    <a:bodyPr/>
                    <a:lstStyle/>
                    <a:p>
                      <a:pPr algn="l" fontAlgn="b"/>
                      <a:r>
                        <a:rPr lang="es-ES" sz="1400" u="none" strike="noStrike" dirty="0">
                          <a:solidFill>
                            <a:schemeClr val="tx1"/>
                          </a:solidFill>
                          <a:effectLst/>
                        </a:rPr>
                        <a:t>benceno</a:t>
                      </a:r>
                    </a:p>
                  </a:txBody>
                  <a:tcPr marL="182880" marR="9525" marT="9525" marB="0" anchor="b"/>
                </a:tc>
                <a:extLst>
                  <a:ext uri="{0D108BD9-81ED-4DB2-BD59-A6C34878D82A}">
                    <a16:rowId xmlns:a16="http://schemas.microsoft.com/office/drawing/2014/main" val="1546215660"/>
                  </a:ext>
                </a:extLst>
              </a:tr>
              <a:tr h="139766">
                <a:tc>
                  <a:txBody>
                    <a:bodyPr/>
                    <a:lstStyle/>
                    <a:p>
                      <a:pPr algn="l" fontAlgn="b"/>
                      <a:r>
                        <a:rPr lang="es-ES" sz="1400" u="none" strike="noStrike" dirty="0">
                          <a:solidFill>
                            <a:schemeClr val="tx1"/>
                          </a:solidFill>
                          <a:effectLst/>
                        </a:rPr>
                        <a:t>tricloroetileno</a:t>
                      </a:r>
                    </a:p>
                  </a:txBody>
                  <a:tcPr marL="182880" marR="9525" marT="9525" marB="0" anchor="b"/>
                </a:tc>
                <a:extLst>
                  <a:ext uri="{0D108BD9-81ED-4DB2-BD59-A6C34878D82A}">
                    <a16:rowId xmlns:a16="http://schemas.microsoft.com/office/drawing/2014/main" val="3607070440"/>
                  </a:ext>
                </a:extLst>
              </a:tr>
            </a:tbl>
          </a:graphicData>
        </a:graphic>
      </p:graphicFrame>
      <p:graphicFrame>
        <p:nvGraphicFramePr>
          <p:cNvPr id="22" name="Table 4" descr="Lista de tipos de radiación incluidos en la encuesta.">
            <a:extLst>
              <a:ext uri="{FF2B5EF4-FFF2-40B4-BE49-F238E27FC236}">
                <a16:creationId xmlns:a16="http://schemas.microsoft.com/office/drawing/2014/main" id="{AB94F0EC-F2F5-18DB-A05E-8B5C38A4926D}"/>
              </a:ext>
            </a:extLst>
          </p:cNvPr>
          <p:cNvGraphicFramePr>
            <a:graphicFrameLocks noGrp="1"/>
          </p:cNvGraphicFramePr>
          <p:nvPr>
            <p:extLst>
              <p:ext uri="{D42A27DB-BD31-4B8C-83A1-F6EECF244321}">
                <p14:modId xmlns:p14="http://schemas.microsoft.com/office/powerpoint/2010/main" val="1920643801"/>
              </p:ext>
            </p:extLst>
          </p:nvPr>
        </p:nvGraphicFramePr>
        <p:xfrm>
          <a:off x="2860815" y="4073374"/>
          <a:ext cx="5334409" cy="891540"/>
        </p:xfrm>
        <a:graphic>
          <a:graphicData uri="http://schemas.openxmlformats.org/drawingml/2006/table">
            <a:tbl>
              <a:tblPr firstRow="1" bandRow="1">
                <a:tableStyleId>{21E4AEA4-8DFA-4A89-87EB-49C32662AFE0}</a:tableStyleId>
              </a:tblPr>
              <a:tblGrid>
                <a:gridCol w="5334409">
                  <a:extLst>
                    <a:ext uri="{9D8B030D-6E8A-4147-A177-3AD203B41FA5}">
                      <a16:colId xmlns:a16="http://schemas.microsoft.com/office/drawing/2014/main" val="3678288697"/>
                    </a:ext>
                  </a:extLst>
                </a:gridCol>
              </a:tblGrid>
              <a:tr h="139766">
                <a:tc>
                  <a:txBody>
                    <a:bodyPr/>
                    <a:lstStyle/>
                    <a:p>
                      <a:pPr algn="l" fontAlgn="b"/>
                      <a:r>
                        <a:rPr lang="es-ES" sz="1400" b="1" u="none" strike="noStrike">
                          <a:solidFill>
                            <a:schemeClr val="bg1"/>
                          </a:solidFill>
                          <a:effectLst/>
                        </a:rPr>
                        <a:t>Radiación</a:t>
                      </a:r>
                    </a:p>
                  </a:txBody>
                  <a:tcPr marL="182880" marR="9525" marT="9525" marB="0" anchor="b">
                    <a:solidFill>
                      <a:srgbClr val="00696C"/>
                    </a:solidFill>
                  </a:tcPr>
                </a:tc>
                <a:extLst>
                  <a:ext uri="{0D108BD9-81ED-4DB2-BD59-A6C34878D82A}">
                    <a16:rowId xmlns:a16="http://schemas.microsoft.com/office/drawing/2014/main" val="3461136577"/>
                  </a:ext>
                </a:extLst>
              </a:tr>
              <a:tr h="139766">
                <a:tc>
                  <a:txBody>
                    <a:bodyPr/>
                    <a:lstStyle/>
                    <a:p>
                      <a:pPr marL="0" algn="l" defTabSz="342900" rtl="0" eaLnBrk="1" fontAlgn="b" latinLnBrk="0" hangingPunct="1"/>
                      <a:r>
                        <a:rPr lang="es-ES" sz="1400" u="none" strike="noStrike" dirty="0">
                          <a:solidFill>
                            <a:schemeClr val="tx1"/>
                          </a:solidFill>
                          <a:effectLst/>
                        </a:rPr>
                        <a:t>radiación ionizante</a:t>
                      </a:r>
                    </a:p>
                  </a:txBody>
                  <a:tcPr marL="182880" marR="9525" marT="9525" marB="0" anchor="b"/>
                </a:tc>
                <a:extLst>
                  <a:ext uri="{0D108BD9-81ED-4DB2-BD59-A6C34878D82A}">
                    <a16:rowId xmlns:a16="http://schemas.microsoft.com/office/drawing/2014/main" val="2351791633"/>
                  </a:ext>
                </a:extLst>
              </a:tr>
              <a:tr h="139766">
                <a:tc>
                  <a:txBody>
                    <a:bodyPr/>
                    <a:lstStyle/>
                    <a:p>
                      <a:pPr marL="0" algn="l" defTabSz="342900" rtl="0" eaLnBrk="1" fontAlgn="b" latinLnBrk="0" hangingPunct="1"/>
                      <a:r>
                        <a:rPr lang="es-ES" sz="1400" u="none" strike="noStrike">
                          <a:solidFill>
                            <a:schemeClr val="tx1"/>
                          </a:solidFill>
                          <a:effectLst/>
                        </a:rPr>
                        <a:t>radiación ultravioleta artificial, incluida la exposición ocular</a:t>
                      </a:r>
                    </a:p>
                  </a:txBody>
                  <a:tcPr marL="182880" marR="9525" marT="9525" marB="0" anchor="b"/>
                </a:tc>
                <a:extLst>
                  <a:ext uri="{0D108BD9-81ED-4DB2-BD59-A6C34878D82A}">
                    <a16:rowId xmlns:a16="http://schemas.microsoft.com/office/drawing/2014/main" val="2958100683"/>
                  </a:ext>
                </a:extLst>
              </a:tr>
              <a:tr h="139766">
                <a:tc>
                  <a:txBody>
                    <a:bodyPr/>
                    <a:lstStyle/>
                    <a:p>
                      <a:pPr marL="0" algn="l" defTabSz="342900" rtl="0" eaLnBrk="1" fontAlgn="b" latinLnBrk="0" hangingPunct="1"/>
                      <a:r>
                        <a:rPr lang="es-ES" sz="1400" u="none" strike="noStrike" dirty="0">
                          <a:solidFill>
                            <a:schemeClr val="tx1"/>
                          </a:solidFill>
                          <a:effectLst/>
                        </a:rPr>
                        <a:t>radiación ultravioleta solar, incluida la exposición ocular</a:t>
                      </a:r>
                    </a:p>
                  </a:txBody>
                  <a:tcPr marL="182880" marR="9525" marT="9525" marB="0" anchor="b"/>
                </a:tc>
                <a:extLst>
                  <a:ext uri="{0D108BD9-81ED-4DB2-BD59-A6C34878D82A}">
                    <a16:rowId xmlns:a16="http://schemas.microsoft.com/office/drawing/2014/main" val="386565587"/>
                  </a:ext>
                </a:extLst>
              </a:tr>
            </a:tbl>
          </a:graphicData>
        </a:graphic>
      </p:graphicFrame>
    </p:spTree>
    <p:extLst>
      <p:ext uri="{BB962C8B-B14F-4D97-AF65-F5344CB8AC3E}">
        <p14:creationId xmlns:p14="http://schemas.microsoft.com/office/powerpoint/2010/main" val="238064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BC8B-3E71-DE3D-B391-E81886348CC5}"/>
              </a:ext>
            </a:extLst>
          </p:cNvPr>
          <p:cNvSpPr>
            <a:spLocks noGrp="1"/>
          </p:cNvSpPr>
          <p:nvPr>
            <p:ph type="title"/>
          </p:nvPr>
        </p:nvSpPr>
        <p:spPr>
          <a:xfrm>
            <a:off x="450001" y="87768"/>
            <a:ext cx="8086779" cy="461665"/>
          </a:xfrm>
        </p:spPr>
        <p:txBody>
          <a:bodyPr wrap="square">
            <a:spAutoFit/>
          </a:bodyPr>
          <a:lstStyle/>
          <a:p>
            <a:r>
              <a:rPr lang="es-ES" sz="2400"/>
              <a:t>Datos de la encuesta WES: tres tipos de información</a:t>
            </a:r>
          </a:p>
        </p:txBody>
      </p:sp>
      <p:sp>
        <p:nvSpPr>
          <p:cNvPr id="3" name="Content Placeholder 2">
            <a:extLst>
              <a:ext uri="{FF2B5EF4-FFF2-40B4-BE49-F238E27FC236}">
                <a16:creationId xmlns:a16="http://schemas.microsoft.com/office/drawing/2014/main" id="{9A4008A3-DD53-F12E-E6CC-DADAAE2D9C76}"/>
              </a:ext>
            </a:extLst>
          </p:cNvPr>
          <p:cNvSpPr>
            <a:spLocks noGrp="1"/>
          </p:cNvSpPr>
          <p:nvPr>
            <p:ph sz="half" idx="1"/>
          </p:nvPr>
        </p:nvSpPr>
        <p:spPr>
          <a:xfrm>
            <a:off x="449999" y="837000"/>
            <a:ext cx="8086781" cy="3877985"/>
          </a:xfrm>
        </p:spPr>
        <p:txBody>
          <a:bodyPr>
            <a:spAutoFit/>
          </a:bodyPr>
          <a:lstStyle/>
          <a:p>
            <a:pPr marL="342900" indent="-342900">
              <a:spcBef>
                <a:spcPts val="600"/>
              </a:spcBef>
              <a:buFont typeface="+mj-lt"/>
              <a:buAutoNum type="arabicPeriod"/>
            </a:pPr>
            <a:r>
              <a:rPr lang="es-ES" sz="1800"/>
              <a:t>Variables demográficas y relacionadas con el trabajo </a:t>
            </a:r>
            <a:r>
              <a:rPr lang="es-ES" sz="1800" b="0"/>
              <a:t>para cada persona encuestada:</a:t>
            </a:r>
          </a:p>
          <a:p>
            <a:pPr marL="609600" lvl="1" indent="-285750">
              <a:spcBef>
                <a:spcPts val="600"/>
              </a:spcBef>
              <a:buFont typeface="Wingdings" panose="05000000000000000000" pitchFamily="2" charset="2"/>
              <a:buChar char="§"/>
            </a:pPr>
            <a:r>
              <a:rPr lang="es-ES" sz="1800"/>
              <a:t>Género, categoría de edad, país de nacimiento</a:t>
            </a:r>
            <a:endParaRPr lang="es-ES" sz="1800">
              <a:cs typeface="Arial"/>
            </a:endParaRPr>
          </a:p>
          <a:p>
            <a:pPr marL="609600" lvl="1" indent="-285750">
              <a:spcBef>
                <a:spcPts val="600"/>
              </a:spcBef>
              <a:buFont typeface="Wingdings" panose="05000000000000000000" pitchFamily="2" charset="2"/>
              <a:buChar char="§"/>
            </a:pPr>
            <a:r>
              <a:rPr lang="es-ES" sz="1800"/>
              <a:t>Sector de actividad, ocupación, tipo de empleo y contrato, tamaño del lugar de trabajo, categoría del puesto de trabajo</a:t>
            </a:r>
            <a:endParaRPr lang="es-ES" sz="1800">
              <a:cs typeface="Arial"/>
            </a:endParaRPr>
          </a:p>
          <a:p>
            <a:pPr marL="342900" indent="-342900">
              <a:spcBef>
                <a:spcPts val="600"/>
              </a:spcBef>
              <a:buFont typeface="+mj-lt"/>
              <a:buAutoNum type="arabicPeriod"/>
            </a:pPr>
            <a:r>
              <a:rPr lang="es-ES" sz="1800"/>
              <a:t>Respuestas a los conjuntos de preguntas</a:t>
            </a:r>
            <a:r>
              <a:rPr lang="es-ES" sz="1800" b="0"/>
              <a:t>, adaptadas a la categoría profesional del trabajador definida al principio.</a:t>
            </a:r>
            <a:endParaRPr lang="es-ES" sz="1800" b="0">
              <a:cs typeface="Arial"/>
            </a:endParaRPr>
          </a:p>
          <a:p>
            <a:pPr marL="342900" indent="-342900">
              <a:spcBef>
                <a:spcPts val="600"/>
              </a:spcBef>
              <a:buFont typeface="+mj-lt"/>
              <a:buAutoNum type="arabicPeriod"/>
            </a:pPr>
            <a:r>
              <a:rPr lang="es-ES" sz="1800"/>
              <a:t>Evaluación de la exposición a 24 factores de riesgo de cáncer </a:t>
            </a:r>
            <a:r>
              <a:rPr lang="es-ES" sz="1800" b="0"/>
              <a:t>para cada persona encuestada:</a:t>
            </a:r>
            <a:endParaRPr lang="es-ES" sz="1800" b="0">
              <a:cs typeface="Arial"/>
            </a:endParaRPr>
          </a:p>
          <a:p>
            <a:pPr marL="609600" lvl="1" indent="-285750">
              <a:spcBef>
                <a:spcPts val="600"/>
              </a:spcBef>
              <a:buFont typeface="Wingdings" panose="05000000000000000000" pitchFamily="2" charset="2"/>
              <a:buChar char="§"/>
            </a:pPr>
            <a:r>
              <a:rPr lang="es-ES" sz="1800"/>
              <a:t>Exposición probable frente</a:t>
            </a:r>
            <a:r>
              <a:rPr lang="es-ES" sz="1800">
                <a:solidFill>
                  <a:srgbClr val="FF0000"/>
                </a:solidFill>
              </a:rPr>
              <a:t> </a:t>
            </a:r>
            <a:r>
              <a:rPr lang="es-ES" sz="1800"/>
              <a:t>a la no exposición (incluida la posible exposición pero sin pruebas suficientes para definir un nivel)</a:t>
            </a:r>
            <a:endParaRPr lang="es-ES" sz="1800">
              <a:cs typeface="Arial"/>
            </a:endParaRPr>
          </a:p>
          <a:p>
            <a:pPr marL="609600" lvl="1" indent="-285750">
              <a:spcBef>
                <a:spcPts val="600"/>
              </a:spcBef>
              <a:buFont typeface="Wingdings" panose="05000000000000000000" pitchFamily="2" charset="2"/>
              <a:buChar char="§"/>
            </a:pPr>
            <a:r>
              <a:rPr lang="es-ES" sz="1800"/>
              <a:t>Tres niveles: exposición probable a nivel bajo, medio o alto</a:t>
            </a:r>
            <a:endParaRPr lang="es-ES" sz="1800">
              <a:cs typeface="Arial"/>
            </a:endParaRPr>
          </a:p>
        </p:txBody>
      </p:sp>
    </p:spTree>
    <p:extLst>
      <p:ext uri="{BB962C8B-B14F-4D97-AF65-F5344CB8AC3E}">
        <p14:creationId xmlns:p14="http://schemas.microsoft.com/office/powerpoint/2010/main" val="299733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most common exposures in the last week">
            <a:extLst>
              <a:ext uri="{FF2B5EF4-FFF2-40B4-BE49-F238E27FC236}">
                <a16:creationId xmlns:a16="http://schemas.microsoft.com/office/drawing/2014/main" id="{6DF223B3-D695-4085-9BD7-B2D97AF7CB34}"/>
              </a:ext>
            </a:extLst>
          </p:cNvPr>
          <p:cNvSpPr>
            <a:spLocks noGrp="1"/>
          </p:cNvSpPr>
          <p:nvPr>
            <p:ph type="title"/>
          </p:nvPr>
        </p:nvSpPr>
        <p:spPr>
          <a:xfrm>
            <a:off x="450001" y="87768"/>
            <a:ext cx="8142854" cy="461665"/>
          </a:xfrm>
        </p:spPr>
        <p:txBody>
          <a:bodyPr wrap="square">
            <a:spAutoFit/>
          </a:bodyPr>
          <a:lstStyle/>
          <a:p>
            <a:r>
              <a:rPr lang="es-ES"/>
              <a:t>Las exposiciones más frecuentes en la última semana</a:t>
            </a:r>
          </a:p>
        </p:txBody>
      </p:sp>
      <p:graphicFrame>
        <p:nvGraphicFramePr>
          <p:cNvPr id="6" name="Content Placeholder 5" descr="Gráfico de las exposiciones más frecuentes en la última semana de trabajo&#10;Exposición probable a radiación UV solar a un nivel elevado: 0,2 %; a un nivel bajo o medio: 20,6 %.&#10;Emisiones de escape de motores diésel: Exposición probable a un nivel elevado: 2,1 %; a un nivel bajo o medio: 17,8 % .&#10;Benceno: Exposición probable a un nivel elevado: 1,4 %; a un nivel bajo o medio: 11,4 %.&#10;&#10;Sílice cristalina respirable (SCR) Exposición probable a un nivel elevado: 3,3 %; a un nivel bajo o medio: 5,2 %.&#10;Formaldehído: Exposición probable a un nivel elevado: 1,3 %; a un nivel bajo o medio: 5,1 %.&#10;Cromo hexavalente Exposición probable a un nivel elevado: 0,9 %; a un nivel bajo o medio: 3,9 %.&#10;Plomo y compuestos inorgánicos Exposición probable a un nivel elevado: 0,6 %; a un nivel bajo o medio: 3,2 %.&#10;Polvo de madera Exposición probable a un nivel elevado: 1,6 %; a un nivel bajo o medio: 1,6 %.">
            <a:extLst>
              <a:ext uri="{FF2B5EF4-FFF2-40B4-BE49-F238E27FC236}">
                <a16:creationId xmlns:a16="http://schemas.microsoft.com/office/drawing/2014/main" id="{3015226E-8C2D-49C6-B480-A55D9681C4F0}"/>
              </a:ext>
            </a:extLst>
          </p:cNvPr>
          <p:cNvGraphicFramePr>
            <a:graphicFrameLocks noGrp="1"/>
          </p:cNvGraphicFramePr>
          <p:nvPr>
            <p:ph sz="half" idx="1"/>
            <p:extLst>
              <p:ext uri="{D42A27DB-BD31-4B8C-83A1-F6EECF244321}">
                <p14:modId xmlns:p14="http://schemas.microsoft.com/office/powerpoint/2010/main" val="2609970683"/>
              </p:ext>
            </p:extLst>
          </p:nvPr>
        </p:nvGraphicFramePr>
        <p:xfrm>
          <a:off x="764505" y="731347"/>
          <a:ext cx="7614989" cy="3960439"/>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descr="Cuadro de texto con dos flechas dirigidas a sendos rectángulos que resaltan las barras correspondientes a la sílice cristalina respirable y al polvo de madera. El texto dice: El porcentaje de exposición a un nivel elevado representa una gran proporción del personal que se considera que está expuesto.">
            <a:extLst>
              <a:ext uri="{FF2B5EF4-FFF2-40B4-BE49-F238E27FC236}">
                <a16:creationId xmlns:a16="http://schemas.microsoft.com/office/drawing/2014/main" id="{BDB72C74-96AA-BD5D-AD94-800D26D886C7}"/>
              </a:ext>
            </a:extLst>
          </p:cNvPr>
          <p:cNvGrpSpPr/>
          <p:nvPr/>
        </p:nvGrpSpPr>
        <p:grpSpPr>
          <a:xfrm>
            <a:off x="764505" y="1952706"/>
            <a:ext cx="8280643" cy="2102746"/>
            <a:chOff x="764505" y="1952706"/>
            <a:chExt cx="8280643" cy="2102746"/>
          </a:xfrm>
        </p:grpSpPr>
        <p:sp>
          <p:nvSpPr>
            <p:cNvPr id="3" name="Rectangle 2">
              <a:extLst>
                <a:ext uri="{FF2B5EF4-FFF2-40B4-BE49-F238E27FC236}">
                  <a16:creationId xmlns:a16="http://schemas.microsoft.com/office/drawing/2014/main" id="{51B86E45-6064-44EF-81C7-982B3D495524}"/>
                </a:ext>
                <a:ext uri="{C183D7F6-B498-43B3-948B-1728B52AA6E4}">
                  <adec:decorative xmlns:adec="http://schemas.microsoft.com/office/drawing/2017/decorative" val="1"/>
                </a:ext>
              </a:extLst>
            </p:cNvPr>
            <p:cNvSpPr/>
            <p:nvPr/>
          </p:nvSpPr>
          <p:spPr>
            <a:xfrm>
              <a:off x="1408472" y="3623404"/>
              <a:ext cx="2591512"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7320C83-9360-4FD8-B092-4B37D6094E3A}"/>
                </a:ext>
                <a:ext uri="{C183D7F6-B498-43B3-948B-1728B52AA6E4}">
                  <adec:decorative xmlns:adec="http://schemas.microsoft.com/office/drawing/2017/decorative" val="1"/>
                </a:ext>
              </a:extLst>
            </p:cNvPr>
            <p:cNvSpPr/>
            <p:nvPr/>
          </p:nvSpPr>
          <p:spPr>
            <a:xfrm>
              <a:off x="764505" y="1952706"/>
              <a:ext cx="4228448"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grpSp>
          <p:nvGrpSpPr>
            <p:cNvPr id="28" name="Group 27" descr="Text box with the following text pointing to the bars for respirable crystalline silica and wood dust: The share of exposure at a high level represents half or more of the workers assessed to be exposed to respirable crystalline silica and wood dust.&#10;">
              <a:extLst>
                <a:ext uri="{FF2B5EF4-FFF2-40B4-BE49-F238E27FC236}">
                  <a16:creationId xmlns:a16="http://schemas.microsoft.com/office/drawing/2014/main" id="{6A2FF02D-086A-BEBF-FA02-161482F6BFBB}"/>
                </a:ext>
              </a:extLst>
            </p:cNvPr>
            <p:cNvGrpSpPr/>
            <p:nvPr/>
          </p:nvGrpSpPr>
          <p:grpSpPr>
            <a:xfrm>
              <a:off x="3999984" y="2146088"/>
              <a:ext cx="5045164" cy="1675209"/>
              <a:chOff x="3635896" y="2146088"/>
              <a:chExt cx="5084942" cy="1675209"/>
            </a:xfrm>
          </p:grpSpPr>
          <p:sp>
            <p:nvSpPr>
              <p:cNvPr id="10" name="Rectangle 9" descr="&#10;">
                <a:extLst>
                  <a:ext uri="{FF2B5EF4-FFF2-40B4-BE49-F238E27FC236}">
                    <a16:creationId xmlns:a16="http://schemas.microsoft.com/office/drawing/2014/main" id="{10A75F29-C834-7BE5-1E01-4AE1CEFB7724}"/>
                  </a:ext>
                </a:extLst>
              </p:cNvPr>
              <p:cNvSpPr/>
              <p:nvPr/>
            </p:nvSpPr>
            <p:spPr>
              <a:xfrm>
                <a:off x="5043837" y="2535745"/>
                <a:ext cx="3677001" cy="1044117"/>
              </a:xfrm>
              <a:prstGeom prst="rect">
                <a:avLst/>
              </a:prstGeom>
              <a:no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ES" sz="1600">
                    <a:solidFill>
                      <a:schemeClr val="accent4">
                        <a:lumMod val="75000"/>
                      </a:schemeClr>
                    </a:solidFill>
                  </a:rPr>
                  <a:t>El porcentaje de exposición a un nivel elevado representa una gran proporción del personal que se considera que está expuesto.</a:t>
                </a:r>
                <a:endParaRPr lang="es-ES" sz="1600" dirty="0">
                  <a:solidFill>
                    <a:schemeClr val="accent4">
                      <a:lumMod val="75000"/>
                    </a:schemeClr>
                  </a:solidFill>
                </a:endParaRPr>
              </a:p>
            </p:txBody>
          </p:sp>
          <p:cxnSp>
            <p:nvCxnSpPr>
              <p:cNvPr id="12" name="Straight Arrow Connector 11">
                <a:extLst>
                  <a:ext uri="{FF2B5EF4-FFF2-40B4-BE49-F238E27FC236}">
                    <a16:creationId xmlns:a16="http://schemas.microsoft.com/office/drawing/2014/main" id="{1780B7ED-E12C-70F7-CDF2-1E240384FA17}"/>
                  </a:ext>
                </a:extLst>
              </p:cNvPr>
              <p:cNvCxnSpPr>
                <a:cxnSpLocks/>
              </p:cNvCxnSpPr>
              <p:nvPr/>
            </p:nvCxnSpPr>
            <p:spPr>
              <a:xfrm flipH="1" flipV="1">
                <a:off x="4644008" y="2146088"/>
                <a:ext cx="720080" cy="374849"/>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id="{9777DD2A-DA9B-8B2B-D6B6-CD4DC8847FF2}"/>
                  </a:ext>
                </a:extLst>
              </p:cNvPr>
              <p:cNvCxnSpPr>
                <a:cxnSpLocks/>
              </p:cNvCxnSpPr>
              <p:nvPr/>
            </p:nvCxnSpPr>
            <p:spPr>
              <a:xfrm flipH="1">
                <a:off x="3635896" y="3446448"/>
                <a:ext cx="1407941" cy="374849"/>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grpSp>
      </p:grpSp>
      <p:sp>
        <p:nvSpPr>
          <p:cNvPr id="4"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515649" y="4567152"/>
            <a:ext cx="6227419" cy="461665"/>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a:t>
            </a:r>
            <a:r>
              <a:rPr lang="es-ES" sz="1200">
                <a:solidFill>
                  <a:srgbClr val="FF0000"/>
                </a:solidFill>
                <a:effectLst/>
                <a:latin typeface="Arial"/>
                <a:ea typeface="Arial"/>
                <a:cs typeface="Times New Roman"/>
              </a:rPr>
              <a:t> </a:t>
            </a:r>
            <a:r>
              <a:rPr lang="es-ES" sz="1200">
                <a:latin typeface="Arial"/>
                <a:cs typeface="Times New Roman"/>
              </a:rPr>
              <a:t>todas las personas trabajadoras </a:t>
            </a:r>
            <a:r>
              <a:rPr lang="es-ES" sz="1200">
                <a:effectLst/>
                <a:latin typeface="Arial"/>
                <a:ea typeface="Arial"/>
                <a:cs typeface="Times New Roman"/>
              </a:rPr>
              <a:t>de Alemania, España, Finlandia, Francia, Hungría e Irlanda.</a:t>
            </a:r>
          </a:p>
        </p:txBody>
      </p:sp>
    </p:spTree>
    <p:extLst>
      <p:ext uri="{BB962C8B-B14F-4D97-AF65-F5344CB8AC3E}">
        <p14:creationId xmlns:p14="http://schemas.microsoft.com/office/powerpoint/2010/main" val="292541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ther exposures in the last working week">
            <a:extLst>
              <a:ext uri="{FF2B5EF4-FFF2-40B4-BE49-F238E27FC236}">
                <a16:creationId xmlns:a16="http://schemas.microsoft.com/office/drawing/2014/main" id="{6DF223B3-D695-4085-9BD7-B2D97AF7CB34}"/>
              </a:ext>
            </a:extLst>
          </p:cNvPr>
          <p:cNvSpPr>
            <a:spLocks noGrp="1"/>
          </p:cNvSpPr>
          <p:nvPr>
            <p:ph type="title"/>
          </p:nvPr>
        </p:nvSpPr>
        <p:spPr>
          <a:xfrm>
            <a:off x="450001" y="87768"/>
            <a:ext cx="7559873" cy="461665"/>
          </a:xfrm>
        </p:spPr>
        <p:txBody>
          <a:bodyPr>
            <a:spAutoFit/>
          </a:bodyPr>
          <a:lstStyle/>
          <a:p>
            <a:r>
              <a:rPr lang="es-ES"/>
              <a:t>Otras exposiciones en la última semana de trabajo</a:t>
            </a:r>
          </a:p>
        </p:txBody>
      </p:sp>
      <p:graphicFrame>
        <p:nvGraphicFramePr>
          <p:cNvPr id="6" name="Content Placeholder 5" descr="Gráfico de barras que muestra otras exposiciones. Todos los niveles de exposición son inferiores al 5 %, desde el porcentaje más elevado hasta el más bajo:&#10;Radiación UV artificial; Radiación ionizante; Níquel; Aceites minerales (en forma de emisiones de vapor); Óxido de etileno; Amianto; Cadmio; 1,3-butadieno; Cobalto; Tricloroetileno; Polvo de cuero; Acrilamida; Arsénico; Ortotoluidina; Sulfato de dietilo/dimetilo; Epiclorhidrina&#10;">
            <a:extLst>
              <a:ext uri="{FF2B5EF4-FFF2-40B4-BE49-F238E27FC236}">
                <a16:creationId xmlns:a16="http://schemas.microsoft.com/office/drawing/2014/main" id="{3015226E-8C2D-49C6-B480-A55D9681C4F0}"/>
              </a:ext>
            </a:extLst>
          </p:cNvPr>
          <p:cNvGraphicFramePr>
            <a:graphicFrameLocks noGrp="1"/>
          </p:cNvGraphicFramePr>
          <p:nvPr>
            <p:ph sz="half" idx="1"/>
            <p:extLst>
              <p:ext uri="{D42A27DB-BD31-4B8C-83A1-F6EECF244321}">
                <p14:modId xmlns:p14="http://schemas.microsoft.com/office/powerpoint/2010/main" val="1851312471"/>
              </p:ext>
            </p:extLst>
          </p:nvPr>
        </p:nvGraphicFramePr>
        <p:xfrm>
          <a:off x="385011" y="699544"/>
          <a:ext cx="8205536" cy="384729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46F2EC5-B263-D7D4-C80F-4E65F643D984}"/>
              </a:ext>
              <a:ext uri="{C183D7F6-B498-43B3-948B-1728B52AA6E4}">
                <adec:decorative xmlns:adec="http://schemas.microsoft.com/office/drawing/2017/decorative" val="0"/>
              </a:ext>
            </a:extLst>
          </p:cNvPr>
          <p:cNvSpPr txBox="1"/>
          <p:nvPr/>
        </p:nvSpPr>
        <p:spPr>
          <a:xfrm>
            <a:off x="1924765" y="4546835"/>
            <a:ext cx="5760639" cy="461665"/>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a:t>
            </a:r>
            <a:r>
              <a:rPr lang="es-ES" sz="1200">
                <a:latin typeface="Arial"/>
                <a:ea typeface="Arial"/>
                <a:cs typeface="Times New Roman"/>
              </a:rPr>
              <a:t> </a:t>
            </a:r>
            <a:r>
              <a:rPr lang="es-ES" sz="1200">
                <a:latin typeface="Arial"/>
                <a:ea typeface="Arial"/>
                <a:cs typeface="Arial"/>
              </a:rPr>
              <a:t>todas las personas trabajadoras </a:t>
            </a:r>
            <a:r>
              <a:rPr lang="es-ES" sz="1200">
                <a:effectLst/>
                <a:latin typeface="Arial"/>
                <a:ea typeface="Arial"/>
                <a:cs typeface="Times New Roman"/>
              </a:rPr>
              <a:t>de Alemania, España, Finlandia, Francia, Hungría e Irlanda.</a:t>
            </a:r>
          </a:p>
        </p:txBody>
      </p:sp>
    </p:spTree>
    <p:extLst>
      <p:ext uri="{BB962C8B-B14F-4D97-AF65-F5344CB8AC3E}">
        <p14:creationId xmlns:p14="http://schemas.microsoft.com/office/powerpoint/2010/main" val="115063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xposure to the 24 cancer risk factors in the last week">
            <a:extLst>
              <a:ext uri="{FF2B5EF4-FFF2-40B4-BE49-F238E27FC236}">
                <a16:creationId xmlns:a16="http://schemas.microsoft.com/office/drawing/2014/main" id="{B5689BE4-E360-4444-AFA1-CD4DFF34A4ED}"/>
              </a:ext>
            </a:extLst>
          </p:cNvPr>
          <p:cNvSpPr>
            <a:spLocks noGrp="1"/>
          </p:cNvSpPr>
          <p:nvPr>
            <p:ph type="title"/>
          </p:nvPr>
        </p:nvSpPr>
        <p:spPr>
          <a:xfrm>
            <a:off x="450001" y="87768"/>
            <a:ext cx="8082439" cy="461665"/>
          </a:xfrm>
        </p:spPr>
        <p:txBody>
          <a:bodyPr>
            <a:spAutoFit/>
          </a:bodyPr>
          <a:lstStyle/>
          <a:p>
            <a:r>
              <a:rPr lang="es-ES"/>
              <a:t>Exposición a los 24 factores de riesgo de cáncer en la última semana</a:t>
            </a:r>
          </a:p>
        </p:txBody>
      </p:sp>
      <p:graphicFrame>
        <p:nvGraphicFramePr>
          <p:cNvPr id="6" name="Content Placeholder 5" descr="Gráfico de la ausencia de exposiciones a exposiciones múltiples en la última semana de trabajo.&#10;El 52,6 % del total de trabajadores de los seis países no estuvo expuesto a ninguno de los 24 factores de riesgo de cáncer incluidos en la encuesta.&#10;El 21,2 % estuvo expuesto a uno de los 24 factores de riesgo de cáncer incluidos en la encuesta.&#10;Y el 26,2 % estuvo expuesto a dos o más factores de riesgo de cáncer.&#10;">
            <a:extLst>
              <a:ext uri="{FF2B5EF4-FFF2-40B4-BE49-F238E27FC236}">
                <a16:creationId xmlns:a16="http://schemas.microsoft.com/office/drawing/2014/main" id="{E33E96CF-A412-475B-9719-ACF96DB881E9}"/>
              </a:ext>
            </a:extLst>
          </p:cNvPr>
          <p:cNvGraphicFramePr>
            <a:graphicFrameLocks noGrp="1"/>
          </p:cNvGraphicFramePr>
          <p:nvPr>
            <p:ph sz="half" idx="1"/>
            <p:extLst>
              <p:ext uri="{D42A27DB-BD31-4B8C-83A1-F6EECF244321}">
                <p14:modId xmlns:p14="http://schemas.microsoft.com/office/powerpoint/2010/main" val="1973577892"/>
              </p:ext>
            </p:extLst>
          </p:nvPr>
        </p:nvGraphicFramePr>
        <p:xfrm>
          <a:off x="791369"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9B8993-0F64-91A5-54C9-FE0DA0D44DD9}"/>
              </a:ext>
              <a:ext uri="{C183D7F6-B498-43B3-948B-1728B52AA6E4}">
                <adec:decorative xmlns:adec="http://schemas.microsoft.com/office/drawing/2017/decorative" val="0"/>
              </a:ext>
            </a:extLst>
          </p:cNvPr>
          <p:cNvSpPr txBox="1"/>
          <p:nvPr/>
        </p:nvSpPr>
        <p:spPr>
          <a:xfrm>
            <a:off x="1610900" y="4537860"/>
            <a:ext cx="5760639" cy="461665"/>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a:t>
            </a:r>
            <a:r>
              <a:rPr lang="es-ES" sz="1200">
                <a:latin typeface="Arial"/>
                <a:ea typeface="Arial"/>
                <a:cs typeface="Times New Roman"/>
              </a:rPr>
              <a:t> </a:t>
            </a:r>
            <a:r>
              <a:rPr lang="es-ES" sz="1200">
                <a:latin typeface="Arial"/>
                <a:ea typeface="Arial"/>
                <a:cs typeface="Arial"/>
              </a:rPr>
              <a:t>todas las personas trabajadoras </a:t>
            </a:r>
            <a:r>
              <a:rPr lang="es-ES" sz="1200">
                <a:effectLst/>
                <a:latin typeface="Arial"/>
                <a:ea typeface="Arial"/>
                <a:cs typeface="Times New Roman"/>
              </a:rPr>
              <a:t>de Alemania, España, Finlandia, Francia, Hungría e Irlanda.</a:t>
            </a:r>
          </a:p>
        </p:txBody>
      </p:sp>
    </p:spTree>
    <p:extLst>
      <p:ext uri="{BB962C8B-B14F-4D97-AF65-F5344CB8AC3E}">
        <p14:creationId xmlns:p14="http://schemas.microsoft.com/office/powerpoint/2010/main" val="382696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B988-827C-4E69-998B-AB55CF3B0007}"/>
              </a:ext>
            </a:extLst>
          </p:cNvPr>
          <p:cNvSpPr>
            <a:spLocks noGrp="1"/>
          </p:cNvSpPr>
          <p:nvPr>
            <p:ph type="title"/>
          </p:nvPr>
        </p:nvSpPr>
        <p:spPr>
          <a:xfrm>
            <a:off x="450001" y="135000"/>
            <a:ext cx="8076462" cy="367200"/>
          </a:xfrm>
        </p:spPr>
        <p:txBody>
          <a:bodyPr>
            <a:normAutofit fontScale="90000"/>
          </a:bodyPr>
          <a:lstStyle/>
          <a:p>
            <a:r>
              <a:rPr lang="es-ES"/>
              <a:t>Exposiciones múltiples a lo largo de la misma semana de trabajo</a:t>
            </a:r>
          </a:p>
        </p:txBody>
      </p:sp>
      <p:sp>
        <p:nvSpPr>
          <p:cNvPr id="4" name="TextBox 3">
            <a:extLst>
              <a:ext uri="{FF2B5EF4-FFF2-40B4-BE49-F238E27FC236}">
                <a16:creationId xmlns:a16="http://schemas.microsoft.com/office/drawing/2014/main" id="{8FF5EBA9-F17F-26FD-E0C8-1CBD3277193C}"/>
              </a:ext>
            </a:extLst>
          </p:cNvPr>
          <p:cNvSpPr txBox="1"/>
          <p:nvPr/>
        </p:nvSpPr>
        <p:spPr>
          <a:xfrm>
            <a:off x="1853852" y="671134"/>
            <a:ext cx="4817284" cy="369332"/>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S" sz="1800">
                <a:solidFill>
                  <a:schemeClr val="tx2"/>
                </a:solidFill>
                <a:ea typeface=""/>
                <a:cs typeface="Times New Roman" panose="02020603050405020304" pitchFamily="18" charset="0"/>
              </a:rPr>
              <a:t>Las exposiciones múltiples más comunes: </a:t>
            </a:r>
          </a:p>
        </p:txBody>
      </p:sp>
      <p:graphicFrame>
        <p:nvGraphicFramePr>
          <p:cNvPr id="6" name="Content Placeholder 5" descr="Gráfico de las exposiciones combinadas en la última semana de trabajo.&#10;El 11 % de los trabajadores estuvo expuesto a gases de escape de motores diésel y a radiación UV solar.&#10;El 5,9 % estuvo expuesto a benceno y a gases de escape de motores diésel.&#10;El 5,8 % estuvo expuesto a benceno y a radiación solar UV.&#10;El 4,1% estuvo expuesto a SCR y a radiación UV solar.&#10;El 4 % estuvo expuesto a gases de escape de motores diésel, benceno y radiación UV solar.&#10;El 3,7 % estuvo expuesto a SCR y a gases de escape de motores diésel.&#10;El 2,6 % estuvo expuesto a SCR, gases de escape de motores diésel y radiación UV solar.&#10;El 2,5 % estuvo expuesto a formaldehído y benceno.&#10;">
            <a:extLst>
              <a:ext uri="{FF2B5EF4-FFF2-40B4-BE49-F238E27FC236}">
                <a16:creationId xmlns:a16="http://schemas.microsoft.com/office/drawing/2014/main" id="{C4EF5B3B-3E36-4CF2-8099-853FBAD75135}"/>
              </a:ext>
            </a:extLst>
          </p:cNvPr>
          <p:cNvGraphicFramePr>
            <a:graphicFrameLocks noGrp="1"/>
          </p:cNvGraphicFramePr>
          <p:nvPr>
            <p:ph sz="half" idx="1"/>
            <p:extLst>
              <p:ext uri="{D42A27DB-BD31-4B8C-83A1-F6EECF244321}">
                <p14:modId xmlns:p14="http://schemas.microsoft.com/office/powerpoint/2010/main" val="1645314959"/>
              </p:ext>
            </p:extLst>
          </p:nvPr>
        </p:nvGraphicFramePr>
        <p:xfrm>
          <a:off x="617538" y="935442"/>
          <a:ext cx="7908925" cy="37307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08922D6-38F5-30FC-3E27-16C4E71200B0}"/>
              </a:ext>
              <a:ext uri="{C183D7F6-B498-43B3-948B-1728B52AA6E4}">
                <adec:decorative xmlns:adec="http://schemas.microsoft.com/office/drawing/2017/decorative" val="0"/>
              </a:ext>
            </a:extLst>
          </p:cNvPr>
          <p:cNvSpPr txBox="1"/>
          <p:nvPr/>
        </p:nvSpPr>
        <p:spPr>
          <a:xfrm>
            <a:off x="617537" y="4389180"/>
            <a:ext cx="3489380"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ES" sz="1200" i="1">
                <a:effectLst/>
                <a:latin typeface="Arial" panose="020B0604020202020204" pitchFamily="34" charset="0"/>
                <a:ea typeface="Arial"/>
                <a:cs typeface="Times New Roman" panose="02020603050405020304" pitchFamily="18" charset="0"/>
              </a:rPr>
              <a:t>SCR: sílice cristalina respirable; UV: ultravioleta </a:t>
            </a:r>
          </a:p>
        </p:txBody>
      </p:sp>
      <p:sp>
        <p:nvSpPr>
          <p:cNvPr id="8" name="TextBox 7">
            <a:extLst>
              <a:ext uri="{FF2B5EF4-FFF2-40B4-BE49-F238E27FC236}">
                <a16:creationId xmlns:a16="http://schemas.microsoft.com/office/drawing/2014/main" id="{8A52804B-A8EA-FD94-2945-613C5E9DEB06}"/>
              </a:ext>
              <a:ext uri="{C183D7F6-B498-43B3-948B-1728B52AA6E4}">
                <adec:decorative xmlns:adec="http://schemas.microsoft.com/office/drawing/2017/decorative" val="0"/>
              </a:ext>
            </a:extLst>
          </p:cNvPr>
          <p:cNvSpPr txBox="1"/>
          <p:nvPr/>
        </p:nvSpPr>
        <p:spPr>
          <a:xfrm>
            <a:off x="1382174" y="4637756"/>
            <a:ext cx="5760639" cy="461665"/>
          </a:xfrm>
          <a:prstGeom prst="rect">
            <a:avLst/>
          </a:prstGeom>
          <a:noFill/>
        </p:spPr>
        <p:txBody>
          <a:bodyPr wrap="square" lIns="91440" tIns="45720" rIns="91440" bIns="45720" rtlCol="0" anchor="t">
            <a:spAutoFit/>
          </a:bodyPr>
          <a:lstStyle/>
          <a:p>
            <a:pPr>
              <a:defRPr/>
            </a:pPr>
            <a:r>
              <a:rPr lang="es-ES" sz="1200">
                <a:effectLst/>
                <a:latin typeface="Arial"/>
                <a:ea typeface="Arial"/>
                <a:cs typeface="Times New Roman"/>
              </a:rPr>
              <a:t>Fuente: WES 2023, EU-OSHA; población de referencia: </a:t>
            </a:r>
            <a:r>
              <a:rPr lang="es-ES" sz="1200">
                <a:latin typeface="Arial"/>
                <a:ea typeface="Arial"/>
                <a:cs typeface="Arial"/>
              </a:rPr>
              <a:t>todas las personas trabajadoras </a:t>
            </a:r>
            <a:r>
              <a:rPr lang="es-ES" sz="1200">
                <a:effectLst/>
                <a:latin typeface="Arial"/>
                <a:ea typeface="Arial"/>
                <a:cs typeface="Times New Roman"/>
              </a:rPr>
              <a:t>de Alemania, España, Finlandia, Francia, Hungría e Irlanda.</a:t>
            </a:r>
          </a:p>
        </p:txBody>
      </p:sp>
    </p:spTree>
    <p:extLst>
      <p:ext uri="{BB962C8B-B14F-4D97-AF65-F5344CB8AC3E}">
        <p14:creationId xmlns:p14="http://schemas.microsoft.com/office/powerpoint/2010/main" val="344183016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14CE43A4-9641-4B32-8378-F412DB7E35C9}" vid="{AFDE6A3A-51AA-40C9-BF8F-4E3507464FB5}"/>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9BD2F7C0-F758-4990-BAC9-FB0BAC4BAB01}" vid="{41FB8DA3-6555-4A21-A181-BF3E4EA53B0C}"/>
    </a:ext>
  </a:extLst>
</a:theme>
</file>

<file path=ppt/theme/theme3.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4.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5.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f0c8067-1a22-49b4-8d4f-6abb8e93a9b3" xsi:nil="true"/>
    <lcf76f155ced4ddcb4097134ff3c332f xmlns="70b82613-9ff7-4d79-951b-ed7f270d736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14AC5B0279A3A248B14612660B3C63CA" ma:contentTypeVersion="11" ma:contentTypeDescription="Crear nuevo documento." ma:contentTypeScope="" ma:versionID="716b58975d0a6ff0ad47d50c74916a56">
  <xsd:schema xmlns:xsd="http://www.w3.org/2001/XMLSchema" xmlns:xs="http://www.w3.org/2001/XMLSchema" xmlns:p="http://schemas.microsoft.com/office/2006/metadata/properties" xmlns:ns2="70b82613-9ff7-4d79-951b-ed7f270d736d" xmlns:ns3="af0c8067-1a22-49b4-8d4f-6abb8e93a9b3" targetNamespace="http://schemas.microsoft.com/office/2006/metadata/properties" ma:root="true" ma:fieldsID="ced644576f91c3ce4442ee6a3fb0d3d1" ns2:_="" ns3:_="">
    <xsd:import namespace="70b82613-9ff7-4d79-951b-ed7f270d736d"/>
    <xsd:import namespace="af0c8067-1a22-49b4-8d4f-6abb8e93a9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82613-9ff7-4d79-951b-ed7f270d73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9d44a793-56a2-4ba1-a99a-153e5f15e2d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0c8067-1a22-49b4-8d4f-6abb8e93a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bcd2b33-436c-4d5b-be31-b57ccd22ee80}" ma:internalName="TaxCatchAll" ma:showField="CatchAllData" ma:web="af0c8067-1a22-49b4-8d4f-6abb8e93a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45F51B-C86D-47B6-B235-2FE7FD50509D}">
  <ds:schemaRefs>
    <ds:schemaRef ds:uri="http://schemas.microsoft.com/office/2006/documentManagement/types"/>
    <ds:schemaRef ds:uri="http://schemas.microsoft.com/office/infopath/2007/PartnerControls"/>
    <ds:schemaRef ds:uri="af0c8067-1a22-49b4-8d4f-6abb8e93a9b3"/>
    <ds:schemaRef ds:uri="http://purl.org/dc/dcmitype/"/>
    <ds:schemaRef ds:uri="70b82613-9ff7-4d79-951b-ed7f270d736d"/>
    <ds:schemaRef ds:uri="http://purl.org/dc/elements/1.1/"/>
    <ds:schemaRef ds:uri="http://schemas.openxmlformats.org/package/2006/metadata/core-propertie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E6BB3A82-0FBB-4390-BFA7-51817A5A595B}">
  <ds:schemaRefs>
    <ds:schemaRef ds:uri="http://schemas.microsoft.com/sharepoint/v3/contenttype/forms"/>
  </ds:schemaRefs>
</ds:datastoreItem>
</file>

<file path=customXml/itemProps3.xml><?xml version="1.0" encoding="utf-8"?>
<ds:datastoreItem xmlns:ds="http://schemas.openxmlformats.org/officeDocument/2006/customXml" ds:itemID="{22C441F6-BA9E-4CBF-BED4-FA66EC3E8F88}">
  <ds:schemaRefs>
    <ds:schemaRef ds:uri="70b82613-9ff7-4d79-951b-ed7f270d736d"/>
    <ds:schemaRef ds:uri="af0c8067-1a22-49b4-8d4f-6abb8e93a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EUOSHA Research</Template>
  <TotalTime>267</TotalTime>
  <Words>3656</Words>
  <Application>Microsoft Office PowerPoint</Application>
  <PresentationFormat>On-screen Show (16:9)</PresentationFormat>
  <Paragraphs>629</Paragraphs>
  <Slides>22</Slides>
  <Notes>22</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22</vt:i4>
      </vt:variant>
    </vt:vector>
  </HeadingPairs>
  <TitlesOfParts>
    <vt:vector size="35" baseType="lpstr">
      <vt:lpstr>Aptos</vt:lpstr>
      <vt:lpstr>Arial</vt:lpstr>
      <vt:lpstr>Calibri</vt:lpstr>
      <vt:lpstr>Courier New</vt:lpstr>
      <vt:lpstr>Palatino</vt:lpstr>
      <vt:lpstr>Symbol</vt:lpstr>
      <vt:lpstr>Times New Roman</vt:lpstr>
      <vt:lpstr>Wingdings</vt:lpstr>
      <vt:lpstr>EUOSHA Research - Wide</vt:lpstr>
      <vt:lpstr>EUOSHA Research - Wide</vt:lpstr>
      <vt:lpstr>EUOSHA Research - Wide</vt:lpstr>
      <vt:lpstr>EUOSHA Research - Wide</vt:lpstr>
      <vt:lpstr>EUOSHA Research - Wide</vt:lpstr>
      <vt:lpstr>Encuesta sobre la exposición del personal a factores de riesgo de cáncer en Europa (WES)</vt:lpstr>
      <vt:lpstr>Parámetros principales de la encuesta</vt:lpstr>
      <vt:lpstr>OccIDEAS - una aplicación para evaluar la exposición profesional siguiendo tres pasos: Determine la categoría del puesto de la persona trabajadora. Formulación de una serie de preguntas detalladas sobre las tareas relacionadas con la categoría del puesto, incluidas las medidas de prevención. Evaluación automática de la exposición a los riesgos seleccionados para cada persona encuestada.</vt:lpstr>
      <vt:lpstr>Factores de riesgo de cáncer incluidos en WES</vt:lpstr>
      <vt:lpstr>Datos de la encuesta WES: tres tipos de información</vt:lpstr>
      <vt:lpstr>Las exposiciones más frecuentes en la última semana</vt:lpstr>
      <vt:lpstr>Otras exposiciones en la última semana de trabajo</vt:lpstr>
      <vt:lpstr>Exposición a los 24 factores de riesgo de cáncer en la última semana</vt:lpstr>
      <vt:lpstr>Exposiciones múltiples a lo largo de la misma semana de trabajo</vt:lpstr>
      <vt:lpstr>Proporción de personas expuestas por género</vt:lpstr>
      <vt:lpstr>Proporción de personas expuestas por categoría de edad</vt:lpstr>
      <vt:lpstr>Proporción de personas expuestas por país</vt:lpstr>
      <vt:lpstr>Proporción de personas expuestas por sector de actividad</vt:lpstr>
      <vt:lpstr>Proporción de personas expuestas por categoría de trabajo (1/3)</vt:lpstr>
      <vt:lpstr>Proporción de personas expuestas por categoría de trabajo (2/3)</vt:lpstr>
      <vt:lpstr>Proporción de personas expuestas por categoría de trabajo (3/3)</vt:lpstr>
      <vt:lpstr>Exposición a la radiación ultravioleta (UV) solar</vt:lpstr>
      <vt:lpstr>Medidas de protección: exposición a la radiación UV solar</vt:lpstr>
      <vt:lpstr>Exposición a la sílice cristalina respirable (SCR)</vt:lpstr>
      <vt:lpstr>Medidas de protección - exposición a SCR</vt:lpstr>
      <vt:lpstr>¿Cómo puede contribuir la encuesta?</vt:lpstr>
      <vt:lpstr>Autoría y derechos</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 - description and key findings</dc:title>
  <dc:subject>Encuesta sobre la exposición del personal a factores de riesgo de cáncer en Europa (WES)</dc:subject>
  <dc:creator>EU-OSHA</dc:creator>
  <cp:keywords>encuesta; exposición; factor de riesgo de cáncer</cp:keywords>
  <cp:lastModifiedBy>Estelle VIARD</cp:lastModifiedBy>
  <cp:revision>29</cp:revision>
  <dcterms:created xsi:type="dcterms:W3CDTF">2024-11-20T16:45:59Z</dcterms:created>
  <dcterms:modified xsi:type="dcterms:W3CDTF">2025-04-28T10:22:07Z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0x01010014AC5B0279A3A248B14612660B3C63CA</vt:lpwstr>
  </property>
  <property fmtid="{D5CDD505-2E9C-101B-9397-08002B2CF9AE}" pid="3" name="MediaServiceImageTags">
    <vt:lpwstr/>
  </property>
</Properties>
</file>