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 id="2147483834" r:id="rId5"/>
    <p:sldMasterId id="2147483824" r:id="rId6"/>
    <p:sldMasterId id="2147483839" r:id="rId7"/>
    <p:sldMasterId id="2147483842" r:id="rId8"/>
  </p:sldMasterIdLst>
  <p:notesMasterIdLst>
    <p:notesMasterId r:id="rId31"/>
  </p:notesMasterIdLst>
  <p:handoutMasterIdLst>
    <p:handoutMasterId r:id="rId32"/>
  </p:handoutMasterIdLst>
  <p:sldIdLst>
    <p:sldId id="256" r:id="rId9"/>
    <p:sldId id="268" r:id="rId10"/>
    <p:sldId id="269" r:id="rId11"/>
    <p:sldId id="270" r:id="rId12"/>
    <p:sldId id="279" r:id="rId13"/>
    <p:sldId id="271" r:id="rId14"/>
    <p:sldId id="272" r:id="rId15"/>
    <p:sldId id="273" r:id="rId16"/>
    <p:sldId id="274" r:id="rId17"/>
    <p:sldId id="258" r:id="rId18"/>
    <p:sldId id="288" r:id="rId19"/>
    <p:sldId id="281" r:id="rId20"/>
    <p:sldId id="282" r:id="rId21"/>
    <p:sldId id="283" r:id="rId22"/>
    <p:sldId id="286" r:id="rId23"/>
    <p:sldId id="287" r:id="rId24"/>
    <p:sldId id="277" r:id="rId25"/>
    <p:sldId id="278" r:id="rId26"/>
    <p:sldId id="284" r:id="rId27"/>
    <p:sldId id="285" r:id="rId28"/>
    <p:sldId id="275" r:id="rId29"/>
    <p:sldId id="276" r:id="rId3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Διαφάνεια τίτλου" id="{DA6FCF36-DB55-428C-B6E4-C8A70BFECD9B}">
          <p14:sldIdLst>
            <p14:sldId id="256"/>
          </p14:sldIdLst>
        </p14:section>
        <p14:section name="Σύντομη περιγραφή της έρευνας" id="{75A2CAD6-67AD-4CEE-BA56-49712873392D}">
          <p14:sldIdLst>
            <p14:sldId id="268"/>
            <p14:sldId id="269"/>
            <p14:sldId id="270"/>
            <p14:sldId id="279"/>
          </p14:sldIdLst>
        </p14:section>
        <p14:section name="Ορισμένα βασικά ευρήματα" id="{D5977EAC-BA37-4648-89CF-263C8CA8060D}">
          <p14:sldIdLst>
            <p14:sldId id="271"/>
            <p14:sldId id="272"/>
            <p14:sldId id="273"/>
            <p14:sldId id="274"/>
            <p14:sldId id="258"/>
            <p14:sldId id="288"/>
            <p14:sldId id="281"/>
            <p14:sldId id="282"/>
            <p14:sldId id="283"/>
            <p14:sldId id="286"/>
            <p14:sldId id="287"/>
            <p14:sldId id="277"/>
            <p14:sldId id="278"/>
            <p14:sldId id="284"/>
            <p14:sldId id="285"/>
          </p14:sldIdLst>
        </p14:section>
        <p14:section name="Συνεισφορά της έρευνας" id="{7B753E1C-54F4-485A-A62F-A3A321253646}">
          <p14:sldIdLst>
            <p14:sldId id="275"/>
          </p14:sldIdLst>
        </p14:section>
        <p14:section name="Σχεδιασμός" id="{089ECAA6-DC05-4F9B-AA43-E794D7762217}">
          <p14:sldIdLst>
            <p14:sldId id="276"/>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7A7783-83E6-5AF5-C374-ABC101373D56}" name="Rory HARRINGTON" initials="RH" userId="S::harrington@osha.europa.eu::d569cd07-5a89-4f8f-87e5-9cb6b4be315e" providerId="AD"/>
  <p188:author id="{7350108B-A748-5AED-CBDF-A532496B1875}" name="Nadia VILAHUR" initials="NV" userId="S::vilahur@osha.europa.eu::c1b11ef1-eabd-4fff-b70c-c9a43e4c1ef8" providerId="AD"/>
  <p188:author id="{353723B9-5177-217B-3C28-39E47B0A6CBB}" name="Xabier IRASTORZA" initials="XI" userId="S::irastorza@osha.europa.eu::64581043-0137-444f-99a5-73d0c4540bb5" providerId="AD"/>
  <p188:author id="{771B27EA-32F6-4F75-5FFD-217A80E11922}" name="Marine CAVET" initials="MC" userId="S::cavet@osha.europa.eu::f107ee0e-2040-494b-beb7-e052925a97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68E17F-3123-5493-FE1E-D24510F3B780}" v="24" dt="2025-02-05T08:19:47.706"/>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254" autoAdjust="0"/>
  </p:normalViewPr>
  <p:slideViewPr>
    <p:cSldViewPr snapToGrid="0">
      <p:cViewPr varScale="1">
        <p:scale>
          <a:sx n="121" d="100"/>
          <a:sy n="121" d="100"/>
        </p:scale>
        <p:origin x="1314" y="10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43037304453098"/>
          <c:y val="1.1836419660252524E-2"/>
          <c:w val="0.70214178904263658"/>
          <c:h val="0.82285570657710572"/>
        </c:manualLayout>
      </c:layout>
      <c:barChart>
        <c:barDir val="bar"/>
        <c:grouping val="stacked"/>
        <c:varyColors val="0"/>
        <c:ser>
          <c:idx val="0"/>
          <c:order val="0"/>
          <c:tx>
            <c:strRef>
              <c:f>Sheet1!$B$1</c:f>
              <c:strCache>
                <c:ptCount val="1"/>
                <c:pt idx="0">
                  <c:v>πιθανή έκθεση σε υψηλά επίπεδα</c:v>
                </c:pt>
              </c:strCache>
            </c:strRef>
          </c:tx>
          <c:spPr>
            <a:solidFill>
              <a:srgbClr val="00696C"/>
            </a:solidFill>
            <a:ln>
              <a:noFill/>
            </a:ln>
            <a:effectLst/>
          </c:spPr>
          <c:invertIfNegative val="0"/>
          <c:dLbls>
            <c:delete val="1"/>
          </c:dLbls>
          <c:cat>
            <c:strRef>
              <c:f>Sheet1!$A$2:$A$9</c:f>
              <c:strCache>
                <c:ptCount val="8"/>
                <c:pt idx="0">
                  <c:v>Σκόνη ξύλου</c:v>
                </c:pt>
                <c:pt idx="1">
                  <c:v>Μόλυβδος και ανόργανα συστατικά</c:v>
                </c:pt>
                <c:pt idx="2">
                  <c:v>Εξασθενές χρώμιο</c:v>
                </c:pt>
                <c:pt idx="3">
                  <c:v>Φορμαλδεΰδη</c:v>
                </c:pt>
                <c:pt idx="4">
                  <c:v>Αναπνεύσιµη σκόνη κρυσταλλικού διοξειδίου του πυριτίου</c:v>
                </c:pt>
                <c:pt idx="5">
                  <c:v>Βενζόλιο</c:v>
                </c:pt>
                <c:pt idx="6">
                  <c:v>Καυσαέριο κινητήρων ντίζελ</c:v>
                </c:pt>
                <c:pt idx="7">
                  <c:v>Ηλιακή υπεριώδης ακτινοβολία</c:v>
                </c:pt>
              </c:strCache>
            </c:strRef>
          </c:cat>
          <c:val>
            <c:numRef>
              <c:f>Sheet1!$B$2:$B$9</c:f>
              <c:numCache>
                <c:formatCode>0%</c:formatCode>
                <c:ptCount val="8"/>
                <c:pt idx="0">
                  <c:v>1.5800000000000008E-2</c:v>
                </c:pt>
                <c:pt idx="1">
                  <c:v>6.0000000000000027E-3</c:v>
                </c:pt>
                <c:pt idx="2">
                  <c:v>8.5000000000000023E-3</c:v>
                </c:pt>
                <c:pt idx="3">
                  <c:v>1.282886648635358E-2</c:v>
                </c:pt>
                <c:pt idx="4">
                  <c:v>3.2568232112121981E-2</c:v>
                </c:pt>
                <c:pt idx="5">
                  <c:v>1.4000000000000002E-2</c:v>
                </c:pt>
                <c:pt idx="6">
                  <c:v>2.0871649864765199E-2</c:v>
                </c:pt>
                <c:pt idx="7">
                  <c:v>1.551512171133515E-3</c:v>
                </c:pt>
              </c:numCache>
            </c:numRef>
          </c:val>
          <c:extLst>
            <c:ext xmlns:c16="http://schemas.microsoft.com/office/drawing/2014/chart" uri="{C3380CC4-5D6E-409C-BE32-E72D297353CC}">
              <c16:uniqueId val="{00000000-B887-46EA-ADB0-7A4D1F94F50B}"/>
            </c:ext>
          </c:extLst>
        </c:ser>
        <c:ser>
          <c:idx val="1"/>
          <c:order val="1"/>
          <c:tx>
            <c:strRef>
              <c:f>Sheet1!$C$1</c:f>
              <c:strCache>
                <c:ptCount val="1"/>
                <c:pt idx="0">
                  <c:v>πιθανή έκθεση σε χαμηλά ή μεσαία επίπεδα</c:v>
                </c:pt>
              </c:strCache>
            </c:strRef>
          </c:tx>
          <c:spPr>
            <a:pattFill prst="pct80">
              <a:fgClr>
                <a:srgbClr val="FFC000"/>
              </a:fgClr>
              <a:bgClr>
                <a:schemeClr val="bg1"/>
              </a:bgClr>
            </a:pattFill>
            <a:ln>
              <a:noFill/>
            </a:ln>
            <a:effectLst/>
          </c:spPr>
          <c:invertIfNegative val="0"/>
          <c:dLbls>
            <c:dLbl>
              <c:idx val="0"/>
              <c:layout>
                <c:manualLayout>
                  <c:x val="5.4475587555018107E-2"/>
                  <c:y val="3.2067152151567051E-3"/>
                </c:manualLayout>
              </c:layout>
              <c:tx>
                <c:rich>
                  <a:bodyPr/>
                  <a:lstStyle/>
                  <a:p>
                    <a:r>
                      <a:rPr lang="en-US"/>
                      <a:t>3,2 %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1-B887-46EA-ADB0-7A4D1F94F50B}"/>
                </c:ext>
              </c:extLst>
            </c:dLbl>
            <c:dLbl>
              <c:idx val="1"/>
              <c:layout>
                <c:manualLayout>
                  <c:x val="7.694416892788683E-2"/>
                  <c:y val="-1.1757819961568411E-16"/>
                </c:manualLayout>
              </c:layout>
              <c:tx>
                <c:rich>
                  <a:bodyPr/>
                  <a:lstStyle/>
                  <a:p>
                    <a:r>
                      <a:rPr lang="en-US"/>
                      <a:t>3,8 %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2-B887-46EA-ADB0-7A4D1F94F50B}"/>
                </c:ext>
              </c:extLst>
            </c:dLbl>
            <c:dLbl>
              <c:idx val="2"/>
              <c:layout>
                <c:manualLayout>
                  <c:x val="8.9688376437575948E-2"/>
                  <c:y val="-1.1757819961568411E-16"/>
                </c:manualLayout>
              </c:layout>
              <c:tx>
                <c:rich>
                  <a:bodyPr/>
                  <a:lstStyle/>
                  <a:p>
                    <a:r>
                      <a:rPr lang="en-US"/>
                      <a:t>4,7 %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3-B887-46EA-ADB0-7A4D1F94F50B}"/>
                </c:ext>
              </c:extLst>
            </c:dLbl>
            <c:dLbl>
              <c:idx val="3"/>
              <c:layout>
                <c:manualLayout>
                  <c:x val="0.10040723630723558"/>
                  <c:y val="0"/>
                </c:manualLayout>
              </c:layout>
              <c:tx>
                <c:rich>
                  <a:bodyPr/>
                  <a:lstStyle/>
                  <a:p>
                    <a:r>
                      <a:rPr lang="en-US"/>
                      <a:t>6,4 %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4-B887-46EA-ADB0-7A4D1F94F50B}"/>
                </c:ext>
              </c:extLst>
            </c:dLbl>
            <c:dLbl>
              <c:idx val="4"/>
              <c:layout>
                <c:manualLayout>
                  <c:x val="0.10155654853867815"/>
                  <c:y val="-3.2067152151567637E-3"/>
                </c:manualLayout>
              </c:layout>
              <c:tx>
                <c:rich>
                  <a:bodyPr/>
                  <a:lstStyle/>
                  <a:p>
                    <a:r>
                      <a:rPr lang="en-US"/>
                      <a:t>8,4 %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5-B887-46EA-ADB0-7A4D1F94F50B}"/>
                </c:ext>
              </c:extLst>
            </c:dLbl>
            <c:dLbl>
              <c:idx val="5"/>
              <c:layout>
                <c:manualLayout>
                  <c:x val="0.1968333769096712"/>
                  <c:y val="0"/>
                </c:manualLayout>
              </c:layout>
              <c:tx>
                <c:rich>
                  <a:bodyPr/>
                  <a:lstStyle/>
                  <a:p>
                    <a:r>
                      <a:rPr lang="en-US"/>
                      <a:t>12,8 %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6-B887-46EA-ADB0-7A4D1F94F50B}"/>
                </c:ext>
              </c:extLst>
            </c:dLbl>
            <c:dLbl>
              <c:idx val="6"/>
              <c:layout>
                <c:manualLayout>
                  <c:x val="0.28467802120265723"/>
                  <c:y val="3.2067152151567051E-3"/>
                </c:manualLayout>
              </c:layout>
              <c:tx>
                <c:rich>
                  <a:bodyPr/>
                  <a:lstStyle/>
                  <a:p>
                    <a:r>
                      <a:rPr lang="en-US"/>
                      <a:t>19,9 %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7-B887-46EA-ADB0-7A4D1F94F50B}"/>
                </c:ext>
              </c:extLst>
            </c:dLbl>
            <c:dLbl>
              <c:idx val="7"/>
              <c:layout>
                <c:manualLayout>
                  <c:x val="0.31969632523435043"/>
                  <c:y val="0"/>
                </c:manualLayout>
              </c:layout>
              <c:tx>
                <c:rich>
                  <a:bodyPr/>
                  <a:lstStyle/>
                  <a:p>
                    <a:r>
                      <a:rPr lang="en-US"/>
                      <a:t>20,8 %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8-B887-46EA-ADB0-7A4D1F94F50B}"/>
                </c:ext>
              </c:extLst>
            </c:dLbl>
            <c:spPr>
              <a:solidFill>
                <a:schemeClr val="bg1"/>
              </a:solid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l-GR"/>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Sheet1!$A$2:$A$9</c:f>
              <c:strCache>
                <c:ptCount val="8"/>
                <c:pt idx="0">
                  <c:v>Σκόνη ξύλου</c:v>
                </c:pt>
                <c:pt idx="1">
                  <c:v>Μόλυβδος και ανόργανα συστατικά</c:v>
                </c:pt>
                <c:pt idx="2">
                  <c:v>Εξασθενές χρώμιο</c:v>
                </c:pt>
                <c:pt idx="3">
                  <c:v>Φορμαλδεΰδη</c:v>
                </c:pt>
                <c:pt idx="4">
                  <c:v>Αναπνεύσιµη σκόνη κρυσταλλικού διοξειδίου του πυριτίου</c:v>
                </c:pt>
                <c:pt idx="5">
                  <c:v>Βενζόλιο</c:v>
                </c:pt>
                <c:pt idx="6">
                  <c:v>Καυσαέριο κινητήρων ντίζελ</c:v>
                </c:pt>
                <c:pt idx="7">
                  <c:v>Ηλιακή υπεριώδης ακτινοβολία</c:v>
                </c:pt>
              </c:strCache>
            </c:strRef>
          </c:cat>
          <c:val>
            <c:numRef>
              <c:f>Sheet1!$C$2:$C$9</c:f>
              <c:numCache>
                <c:formatCode>0%</c:formatCode>
                <c:ptCount val="8"/>
                <c:pt idx="0">
                  <c:v>1.5800000000000008E-2</c:v>
                </c:pt>
                <c:pt idx="1">
                  <c:v>3.1800000000000009E-2</c:v>
                </c:pt>
                <c:pt idx="2">
                  <c:v>3.8500000000000006E-2</c:v>
                </c:pt>
                <c:pt idx="3">
                  <c:v>5.0883534136546241E-2</c:v>
                </c:pt>
                <c:pt idx="4">
                  <c:v>5.1701909679534475E-2</c:v>
                </c:pt>
                <c:pt idx="5">
                  <c:v>0.11400000000000002</c:v>
                </c:pt>
                <c:pt idx="6">
                  <c:v>0.17774239816408496</c:v>
                </c:pt>
                <c:pt idx="7">
                  <c:v>0.20624211130235237</c:v>
                </c:pt>
              </c:numCache>
            </c:numRef>
          </c:val>
          <c:extLst>
            <c:ext xmlns:c15="http://schemas.microsoft.com/office/drawing/2012/chart" uri="{02D57815-91ED-43cb-92C2-25804820EDAC}">
              <c15:datalabelsRange>
                <c15:f>'[Chart in Microsoft PowerPoint]Sheet1'!$D$2:$D$9</c15:f>
                <c15:dlblRangeCache>
                  <c:ptCount val="8"/>
                </c15:dlblRangeCache>
              </c15:datalabelsRange>
            </c:ext>
            <c:ext xmlns:c16="http://schemas.microsoft.com/office/drawing/2014/chart" uri="{C3380CC4-5D6E-409C-BE32-E72D297353CC}">
              <c16:uniqueId val="{00000009-B887-46EA-ADB0-7A4D1F94F50B}"/>
            </c:ext>
          </c:extLst>
        </c:ser>
        <c:dLbls>
          <c:showLegendKey val="0"/>
          <c:showVal val="1"/>
          <c:showCatName val="0"/>
          <c:showSerName val="0"/>
          <c:showPercent val="0"/>
          <c:showBubbleSize val="0"/>
        </c:dLbls>
        <c:gapWidth val="182"/>
        <c:overlap val="100"/>
        <c:axId val="53363072"/>
        <c:axId val="53364608"/>
      </c:barChart>
      <c:catAx>
        <c:axId val="5336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crossAx val="53364608"/>
        <c:crosses val="autoZero"/>
        <c:auto val="1"/>
        <c:lblAlgn val="ctr"/>
        <c:lblOffset val="100"/>
        <c:noMultiLvlLbl val="0"/>
      </c:catAx>
      <c:valAx>
        <c:axId val="53364608"/>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l-GR"/>
                  <a:t>% εργαζομένων</a:t>
                </a:r>
              </a:p>
            </c:rich>
          </c:tx>
          <c:layout>
            <c:manualLayout>
              <c:xMode val="edge"/>
              <c:yMode val="edge"/>
              <c:x val="0.89955310506686226"/>
              <c:y val="0.9055392596628808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crossAx val="53363072"/>
        <c:crosses val="autoZero"/>
        <c:crossBetween val="between"/>
      </c:valAx>
      <c:spPr>
        <a:noFill/>
        <a:ln>
          <a:noFill/>
        </a:ln>
        <a:effectLst/>
      </c:spPr>
    </c:plotArea>
    <c:legend>
      <c:legendPos val="b"/>
      <c:layout>
        <c:manualLayout>
          <c:xMode val="edge"/>
          <c:yMode val="edge"/>
          <c:x val="6.4285056747948079E-3"/>
          <c:y val="0.9254481637010441"/>
          <c:w val="0.77758195054516832"/>
          <c:h val="6.16855858656073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l-G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309677670209037"/>
          <c:y val="4.8678976103596816E-3"/>
          <c:w val="0.62830993027354465"/>
          <c:h val="0.82285570657710572"/>
        </c:manualLayout>
      </c:layout>
      <c:barChart>
        <c:barDir val="bar"/>
        <c:grouping val="stacked"/>
        <c:varyColors val="0"/>
        <c:ser>
          <c:idx val="0"/>
          <c:order val="0"/>
          <c:tx>
            <c:strRef>
              <c:f>Sheet2!$B$1</c:f>
              <c:strCache>
                <c:ptCount val="1"/>
                <c:pt idx="0">
                  <c:v>πιθανή έκθεση σε υψηλά επίπεδα</c:v>
                </c:pt>
              </c:strCache>
            </c:strRef>
          </c:tx>
          <c:spPr>
            <a:solidFill>
              <a:srgbClr val="00696C"/>
            </a:solidFill>
            <a:ln>
              <a:noFill/>
            </a:ln>
            <a:effectLst/>
          </c:spPr>
          <c:invertIfNegative val="0"/>
          <c:cat>
            <c:strRef>
              <c:f>Sheet2!$A$2:$A$17</c:f>
              <c:strCache>
                <c:ptCount val="16"/>
                <c:pt idx="0">
                  <c:v>Επιχλωρυδρίνη</c:v>
                </c:pt>
                <c:pt idx="1">
                  <c:v>Θειικός διαιθυλεστέρας/διμεθυλεστέρας</c:v>
                </c:pt>
                <c:pt idx="2">
                  <c:v>Ορθο-τολουιδίνη</c:v>
                </c:pt>
                <c:pt idx="3">
                  <c:v>Αρσενικό</c:v>
                </c:pt>
                <c:pt idx="4">
                  <c:v>Ακρυλαμίδιο</c:v>
                </c:pt>
                <c:pt idx="5">
                  <c:v>Σκόνη δέρματος</c:v>
                </c:pt>
                <c:pt idx="6">
                  <c:v>Τριχλωροαιθυλένιο</c:v>
                </c:pt>
                <c:pt idx="7">
                  <c:v>Κοβάλτιο</c:v>
                </c:pt>
                <c:pt idx="8">
                  <c:v>Βουταδιένιο-1,3</c:v>
                </c:pt>
                <c:pt idx="9">
                  <c:v>Κάδμιο</c:v>
                </c:pt>
                <c:pt idx="10">
                  <c:v>Αμίαντος</c:v>
                </c:pt>
                <c:pt idx="11">
                  <c:v>Αιθυλενοξείδιο</c:v>
                </c:pt>
                <c:pt idx="12">
                  <c:v>Ορυκτέλαια (ως εκνεφώματα)</c:v>
                </c:pt>
                <c:pt idx="13">
                  <c:v>Νικέλιο</c:v>
                </c:pt>
                <c:pt idx="14">
                  <c:v>Ιοντίζουσα ακτινοβολία</c:v>
                </c:pt>
                <c:pt idx="15">
                  <c:v>Τεχνητή υπεριώδης ακτινοβολία</c:v>
                </c:pt>
              </c:strCache>
            </c:strRef>
          </c:cat>
          <c:val>
            <c:numRef>
              <c:f>Sheet2!$B$2:$B$17</c:f>
              <c:numCache>
                <c:formatCode>0.00%</c:formatCode>
                <c:ptCount val="16"/>
                <c:pt idx="0">
                  <c:v>1.115482337513319E-3</c:v>
                </c:pt>
                <c:pt idx="1">
                  <c:v>7.4092287517416662E-4</c:v>
                </c:pt>
                <c:pt idx="2">
                  <c:v>2.594049668059996E-4</c:v>
                </c:pt>
                <c:pt idx="3">
                  <c:v>5.2905499549217312E-4</c:v>
                </c:pt>
                <c:pt idx="4">
                  <c:v>7.5567576428161665E-4</c:v>
                </c:pt>
                <c:pt idx="5">
                  <c:v>2.625604458650932E-3</c:v>
                </c:pt>
                <c:pt idx="6">
                  <c:v>2.7407589541840831E-3</c:v>
                </c:pt>
                <c:pt idx="7">
                  <c:v>1.9416441275305312E-3</c:v>
                </c:pt>
                <c:pt idx="8">
                  <c:v>1.7371526924022621E-3</c:v>
                </c:pt>
                <c:pt idx="9">
                  <c:v>3.1616260962216225E-3</c:v>
                </c:pt>
                <c:pt idx="10">
                  <c:v>1.4437341201540856E-3</c:v>
                </c:pt>
                <c:pt idx="11">
                  <c:v>5.8200147528891079E-3</c:v>
                </c:pt>
                <c:pt idx="12">
                  <c:v>1.0626178182116227E-3</c:v>
                </c:pt>
                <c:pt idx="13">
                  <c:v>5.2839931153184196E-3</c:v>
                </c:pt>
                <c:pt idx="14">
                  <c:v>3.4247192853044846E-3</c:v>
                </c:pt>
                <c:pt idx="15">
                  <c:v>5.1975247930497502E-3</c:v>
                </c:pt>
              </c:numCache>
            </c:numRef>
          </c:val>
          <c:extLst>
            <c:ext xmlns:c16="http://schemas.microsoft.com/office/drawing/2014/chart" uri="{C3380CC4-5D6E-409C-BE32-E72D297353CC}">
              <c16:uniqueId val="{00000000-0F4A-47F5-A0C8-38BB9852CC99}"/>
            </c:ext>
          </c:extLst>
        </c:ser>
        <c:ser>
          <c:idx val="1"/>
          <c:order val="1"/>
          <c:tx>
            <c:strRef>
              <c:f>Sheet2!$C$1</c:f>
              <c:strCache>
                <c:ptCount val="1"/>
                <c:pt idx="0">
                  <c:v>πιθανή έκθεση σε χαμηλά ή μεσαία επίπεδα</c:v>
                </c:pt>
              </c:strCache>
            </c:strRef>
          </c:tx>
          <c:spPr>
            <a:pattFill prst="pct90">
              <a:fgClr>
                <a:srgbClr val="F6A400"/>
              </a:fgClr>
              <a:bgClr>
                <a:schemeClr val="bg1"/>
              </a:bgClr>
            </a:pattFill>
            <a:ln>
              <a:noFill/>
            </a:ln>
            <a:effectLst/>
          </c:spPr>
          <c:invertIfNegative val="0"/>
          <c:cat>
            <c:strRef>
              <c:f>Sheet2!$A$2:$A$17</c:f>
              <c:strCache>
                <c:ptCount val="16"/>
                <c:pt idx="0">
                  <c:v>Επιχλωρυδρίνη</c:v>
                </c:pt>
                <c:pt idx="1">
                  <c:v>Θειικός διαιθυλεστέρας/διμεθυλεστέρας</c:v>
                </c:pt>
                <c:pt idx="2">
                  <c:v>Ορθο-τολουιδίνη</c:v>
                </c:pt>
                <c:pt idx="3">
                  <c:v>Αρσενικό</c:v>
                </c:pt>
                <c:pt idx="4">
                  <c:v>Ακρυλαμίδιο</c:v>
                </c:pt>
                <c:pt idx="5">
                  <c:v>Σκόνη δέρματος</c:v>
                </c:pt>
                <c:pt idx="6">
                  <c:v>Τριχλωροαιθυλένιο</c:v>
                </c:pt>
                <c:pt idx="7">
                  <c:v>Κοβάλτιο</c:v>
                </c:pt>
                <c:pt idx="8">
                  <c:v>Βουταδιένιο-1,3</c:v>
                </c:pt>
                <c:pt idx="9">
                  <c:v>Κάδμιο</c:v>
                </c:pt>
                <c:pt idx="10">
                  <c:v>Αμίαντος</c:v>
                </c:pt>
                <c:pt idx="11">
                  <c:v>Αιθυλενοξείδιο</c:v>
                </c:pt>
                <c:pt idx="12">
                  <c:v>Ορυκτέλαια (ως εκνεφώματα)</c:v>
                </c:pt>
                <c:pt idx="13">
                  <c:v>Νικέλιο</c:v>
                </c:pt>
                <c:pt idx="14">
                  <c:v>Ιοντίζουσα ακτινοβολία</c:v>
                </c:pt>
                <c:pt idx="15">
                  <c:v>Τεχνητή υπεριώδης ακτινοβολία</c:v>
                </c:pt>
              </c:strCache>
            </c:strRef>
          </c:cat>
          <c:val>
            <c:numRef>
              <c:f>Sheet2!$C$2:$C$17</c:f>
              <c:numCache>
                <c:formatCode>0.00%</c:formatCode>
                <c:ptCount val="16"/>
                <c:pt idx="0">
                  <c:v>2.4567658388656671E-3</c:v>
                </c:pt>
                <c:pt idx="1">
                  <c:v>3.0735185640521287E-3</c:v>
                </c:pt>
                <c:pt idx="2">
                  <c:v>4.2209654946315902E-3</c:v>
                </c:pt>
                <c:pt idx="3">
                  <c:v>4.9057454307024038E-3</c:v>
                </c:pt>
                <c:pt idx="4">
                  <c:v>6.5285632325219273E-3</c:v>
                </c:pt>
                <c:pt idx="5">
                  <c:v>4.6836324891402388E-3</c:v>
                </c:pt>
                <c:pt idx="6">
                  <c:v>6.8064093107122409E-3</c:v>
                </c:pt>
                <c:pt idx="7">
                  <c:v>8.2571100729448427E-3</c:v>
                </c:pt>
                <c:pt idx="8">
                  <c:v>1.1670354888943534E-2</c:v>
                </c:pt>
                <c:pt idx="9">
                  <c:v>1.3133349725432343E-2</c:v>
                </c:pt>
                <c:pt idx="10">
                  <c:v>1.5123760347512508E-2</c:v>
                </c:pt>
                <c:pt idx="11">
                  <c:v>1.1842881731005665E-2</c:v>
                </c:pt>
                <c:pt idx="12">
                  <c:v>1.8661175313498906E-2</c:v>
                </c:pt>
                <c:pt idx="13">
                  <c:v>1.7875174166051964E-2</c:v>
                </c:pt>
                <c:pt idx="14">
                  <c:v>2.1378165724120993E-2</c:v>
                </c:pt>
                <c:pt idx="15">
                  <c:v>2.3971805589705783E-2</c:v>
                </c:pt>
              </c:numCache>
            </c:numRef>
          </c:val>
          <c:extLst>
            <c:ext xmlns:c16="http://schemas.microsoft.com/office/drawing/2014/chart" uri="{C3380CC4-5D6E-409C-BE32-E72D297353CC}">
              <c16:uniqueId val="{00000001-0F4A-47F5-A0C8-38BB9852CC99}"/>
            </c:ext>
          </c:extLst>
        </c:ser>
        <c:dLbls>
          <c:showLegendKey val="0"/>
          <c:showVal val="0"/>
          <c:showCatName val="0"/>
          <c:showSerName val="0"/>
          <c:showPercent val="0"/>
          <c:showBubbleSize val="0"/>
        </c:dLbls>
        <c:gapWidth val="182"/>
        <c:overlap val="100"/>
        <c:axId val="123854848"/>
        <c:axId val="123856384"/>
      </c:barChart>
      <c:catAx>
        <c:axId val="123854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l-GR"/>
          </a:p>
        </c:txPr>
        <c:crossAx val="123856384"/>
        <c:crosses val="autoZero"/>
        <c:auto val="1"/>
        <c:lblAlgn val="ctr"/>
        <c:lblOffset val="100"/>
        <c:noMultiLvlLbl val="0"/>
      </c:catAx>
      <c:valAx>
        <c:axId val="123856384"/>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l-GR" sz="1200"/>
                  <a:t>% εργαζομένων</a:t>
                </a:r>
              </a:p>
            </c:rich>
          </c:tx>
          <c:layout>
            <c:manualLayout>
              <c:xMode val="edge"/>
              <c:yMode val="edge"/>
              <c:x val="0.89955310506686215"/>
              <c:y val="0.9055392596628808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crossAx val="123854848"/>
        <c:crosses val="autoZero"/>
        <c:crossBetween val="between"/>
      </c:valAx>
      <c:spPr>
        <a:noFill/>
        <a:ln>
          <a:noFill/>
        </a:ln>
        <a:effectLst/>
      </c:spPr>
    </c:plotArea>
    <c:legend>
      <c:legendPos val="b"/>
      <c:layout>
        <c:manualLayout>
          <c:xMode val="edge"/>
          <c:yMode val="edge"/>
          <c:x val="0"/>
          <c:y val="0.91903473327073082"/>
          <c:w val="0.77257866032373801"/>
          <c:h val="6.1685585865607316E-2"/>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Sheet3!$B$1</c:f>
              <c:strCache>
                <c:ptCount val="1"/>
                <c:pt idx="0">
                  <c:v>Στήλη 4</c:v>
                </c:pt>
              </c:strCache>
            </c:strRef>
          </c:tx>
          <c:spPr>
            <a:solidFill>
              <a:schemeClr val="accent1"/>
            </a:solidFill>
            <a:ln>
              <a:noFill/>
            </a:ln>
            <a:effectLst/>
          </c:spPr>
          <c:invertIfNegative val="0"/>
          <c:dPt>
            <c:idx val="0"/>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1-BB74-465B-AE4C-4C91DC957237}"/>
              </c:ext>
            </c:extLst>
          </c:dPt>
          <c:dPt>
            <c:idx val="1"/>
            <c:invertIfNegative val="0"/>
            <c:bubble3D val="0"/>
            <c:spPr>
              <a:pattFill prst="pct80">
                <a:fgClr>
                  <a:schemeClr val="accent4"/>
                </a:fgClr>
                <a:bgClr>
                  <a:schemeClr val="bg1"/>
                </a:bgClr>
              </a:pattFill>
              <a:ln>
                <a:noFill/>
              </a:ln>
              <a:effectLst/>
            </c:spPr>
            <c:extLst>
              <c:ext xmlns:c16="http://schemas.microsoft.com/office/drawing/2014/chart" uri="{C3380CC4-5D6E-409C-BE32-E72D297353CC}">
                <c16:uniqueId val="{00000003-BB74-465B-AE4C-4C91DC957237}"/>
              </c:ext>
            </c:extLst>
          </c:dPt>
          <c:dPt>
            <c:idx val="2"/>
            <c:invertIfNegative val="0"/>
            <c:bubble3D val="0"/>
            <c:spPr>
              <a:solidFill>
                <a:srgbClr val="003399"/>
              </a:solidFill>
              <a:ln>
                <a:noFill/>
              </a:ln>
              <a:effectLst/>
            </c:spPr>
            <c:extLst>
              <c:ext xmlns:c16="http://schemas.microsoft.com/office/drawing/2014/chart" uri="{C3380CC4-5D6E-409C-BE32-E72D297353CC}">
                <c16:uniqueId val="{00000005-BB74-465B-AE4C-4C91DC957237}"/>
              </c:ext>
            </c:extLst>
          </c:dPt>
          <c:dPt>
            <c:idx val="3"/>
            <c:invertIfNegative val="0"/>
            <c:bubble3D val="0"/>
            <c:spPr>
              <a:solidFill>
                <a:srgbClr val="003399"/>
              </a:solidFill>
              <a:ln>
                <a:noFill/>
              </a:ln>
              <a:effectLst/>
            </c:spPr>
            <c:extLst>
              <c:ext xmlns:c16="http://schemas.microsoft.com/office/drawing/2014/chart" uri="{C3380CC4-5D6E-409C-BE32-E72D297353CC}">
                <c16:uniqueId val="{00000007-BB74-465B-AE4C-4C91DC957237}"/>
              </c:ext>
            </c:extLst>
          </c:dPt>
          <c:dPt>
            <c:idx val="4"/>
            <c:invertIfNegative val="0"/>
            <c:bubble3D val="0"/>
            <c:spPr>
              <a:solidFill>
                <a:srgbClr val="003399"/>
              </a:solidFill>
              <a:ln>
                <a:noFill/>
              </a:ln>
              <a:effectLst/>
            </c:spPr>
            <c:extLst>
              <c:ext xmlns:c16="http://schemas.microsoft.com/office/drawing/2014/chart" uri="{C3380CC4-5D6E-409C-BE32-E72D297353CC}">
                <c16:uniqueId val="{00000009-BB74-465B-AE4C-4C91DC957237}"/>
              </c:ext>
            </c:extLst>
          </c:dPt>
          <c:dPt>
            <c:idx val="5"/>
            <c:invertIfNegative val="0"/>
            <c:bubble3D val="0"/>
            <c:spPr>
              <a:solidFill>
                <a:srgbClr val="003399"/>
              </a:solidFill>
              <a:ln>
                <a:noFill/>
              </a:ln>
              <a:effectLst/>
            </c:spPr>
            <c:extLst>
              <c:ext xmlns:c16="http://schemas.microsoft.com/office/drawing/2014/chart" uri="{C3380CC4-5D6E-409C-BE32-E72D297353CC}">
                <c16:uniqueId val="{0000000B-BB74-465B-AE4C-4C91DC957237}"/>
              </c:ext>
            </c:extLst>
          </c:dPt>
          <c:dPt>
            <c:idx val="6"/>
            <c:invertIfNegative val="0"/>
            <c:bubble3D val="0"/>
            <c:spPr>
              <a:solidFill>
                <a:srgbClr val="003399"/>
              </a:solidFill>
              <a:ln>
                <a:noFill/>
              </a:ln>
              <a:effectLst/>
            </c:spPr>
            <c:extLst>
              <c:ext xmlns:c16="http://schemas.microsoft.com/office/drawing/2014/chart" uri="{C3380CC4-5D6E-409C-BE32-E72D297353CC}">
                <c16:uniqueId val="{0000000D-BB74-465B-AE4C-4C91DC957237}"/>
              </c:ext>
            </c:extLst>
          </c:dPt>
          <c:dLbls>
            <c:spPr>
              <a:solidFill>
                <a:srgbClr val="FFFFFF"/>
              </a:solidFill>
              <a:ln>
                <a:noFill/>
              </a:ln>
              <a:effectLst/>
            </c:spPr>
            <c:txPr>
              <a:bodyPr rot="0" spcFirstLastPara="1" vertOverflow="clip" horzOverflow="clip" vert="horz" wrap="square" lIns="36576" tIns="18288" rIns="36576" bIns="18288" anchor="ctr" anchorCtr="1">
                <a:spAutoFit/>
              </a:bodyPr>
              <a:lstStyle/>
              <a:p>
                <a:pPr>
                  <a:defRPr lang="en-GB" sz="1197" b="0" i="0" u="none" strike="noStrike" kern="1200" baseline="0" noProof="0">
                    <a:solidFill>
                      <a:schemeClr val="dk1">
                        <a:lumMod val="65000"/>
                        <a:lumOff val="3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Sheet3!$A$2:$A$8</c:f>
              <c:strCache>
                <c:ptCount val="7"/>
                <c:pt idx="0">
                  <c:v>0</c:v>
                </c:pt>
                <c:pt idx="1">
                  <c:v>1</c:v>
                </c:pt>
                <c:pt idx="2">
                  <c:v>2</c:v>
                </c:pt>
                <c:pt idx="3">
                  <c:v>3</c:v>
                </c:pt>
                <c:pt idx="4">
                  <c:v>4</c:v>
                </c:pt>
                <c:pt idx="5">
                  <c:v>5</c:v>
                </c:pt>
                <c:pt idx="6">
                  <c:v>πάνω από 5</c:v>
                </c:pt>
              </c:strCache>
            </c:strRef>
          </c:cat>
          <c:val>
            <c:numRef>
              <c:f>Sheet3!$B$2:$B$8</c:f>
              <c:numCache>
                <c:formatCode>0.0%</c:formatCode>
                <c:ptCount val="7"/>
                <c:pt idx="0">
                  <c:v>0.52600000000000002</c:v>
                </c:pt>
                <c:pt idx="1">
                  <c:v>0.21229755790664934</c:v>
                </c:pt>
                <c:pt idx="2">
                  <c:v>0.12720179863212602</c:v>
                </c:pt>
                <c:pt idx="3">
                  <c:v>6.9425443679472357E-2</c:v>
                </c:pt>
                <c:pt idx="4">
                  <c:v>3.0854230222776852E-2</c:v>
                </c:pt>
                <c:pt idx="5">
                  <c:v>1.5084510443603453E-2</c:v>
                </c:pt>
                <c:pt idx="6">
                  <c:v>1.8813153851348515E-2</c:v>
                </c:pt>
              </c:numCache>
            </c:numRef>
          </c:val>
          <c:extLst>
            <c:ext xmlns:c16="http://schemas.microsoft.com/office/drawing/2014/chart" uri="{C3380CC4-5D6E-409C-BE32-E72D297353CC}">
              <c16:uniqueId val="{0000000E-BB74-465B-AE4C-4C91DC957237}"/>
            </c:ext>
          </c:extLst>
        </c:ser>
        <c:dLbls>
          <c:showLegendKey val="0"/>
          <c:showVal val="0"/>
          <c:showCatName val="0"/>
          <c:showSerName val="0"/>
          <c:showPercent val="0"/>
          <c:showBubbleSize val="0"/>
        </c:dLbls>
        <c:gapWidth val="219"/>
        <c:overlap val="-27"/>
        <c:axId val="133884160"/>
        <c:axId val="133886336"/>
      </c:barChart>
      <c:catAx>
        <c:axId val="133884160"/>
        <c:scaling>
          <c:orientation val="minMax"/>
        </c:scaling>
        <c:delete val="0"/>
        <c:axPos val="b"/>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l-GR" sz="1200"/>
                  <a:t>Αριθμός καρκινογόνων παραγόντων στους οποίους εκτίθεται ο εργαζόμενος (από τους 24)</a:t>
                </a:r>
              </a:p>
            </c:rich>
          </c:tx>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el-GR"/>
          </a:p>
        </c:txPr>
        <c:crossAx val="133886336"/>
        <c:crosses val="autoZero"/>
        <c:auto val="1"/>
        <c:lblAlgn val="ctr"/>
        <c:lblOffset val="100"/>
        <c:noMultiLvlLbl val="0"/>
      </c:catAx>
      <c:valAx>
        <c:axId val="133886336"/>
        <c:scaling>
          <c:orientation val="minMax"/>
          <c:max val="0.5500000000000000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l-GR" sz="1200" noProof="0"/>
                  <a:t>% εργαζομένων</a:t>
                </a:r>
              </a:p>
            </c:rich>
          </c:tx>
          <c:overlay val="0"/>
          <c:spPr>
            <a:noFill/>
            <a:ln>
              <a:noFill/>
            </a:ln>
            <a:effectLst/>
          </c:spPr>
          <c:txPr>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el-GR"/>
          </a:p>
        </c:txPr>
        <c:crossAx val="133884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cap="flat" cmpd="sng" algn="ctr">
      <a:noFill/>
      <a:round/>
    </a:ln>
    <a:effectLst/>
  </c:spPr>
  <c:txPr>
    <a:bodyPr/>
    <a:lstStyle/>
    <a:p>
      <a:pPr>
        <a:defRPr lang="en-GB" noProof="0"/>
      </a:pPr>
      <a:endParaRPr lang="el-G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manualLayout>
          <c:layoutTarget val="inner"/>
          <c:xMode val="edge"/>
          <c:yMode val="edge"/>
          <c:x val="0.44167666720185089"/>
          <c:y val="2.2334494773519158E-2"/>
          <c:w val="0.49082599721201076"/>
          <c:h val="0.85251398120916855"/>
        </c:manualLayout>
      </c:layout>
      <c:barChart>
        <c:barDir val="bar"/>
        <c:grouping val="clustered"/>
        <c:varyColors val="0"/>
        <c:ser>
          <c:idx val="0"/>
          <c:order val="0"/>
          <c:tx>
            <c:strRef>
              <c:f>Sheet4!$B$1</c:f>
              <c:strCache>
                <c:ptCount val="1"/>
              </c:strCache>
            </c:strRef>
          </c:tx>
          <c:spPr>
            <a:solidFill>
              <a:srgbClr val="003399"/>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Sheet4!$A$2:$A$9</c:f>
              <c:strCache>
                <c:ptCount val="8"/>
                <c:pt idx="0">
                  <c:v>Φορμαλδεΰδη και βενζόλιο</c:v>
                </c:pt>
                <c:pt idx="1">
                  <c:v>RCS, καυσαέρια κινητήρων ντίζελ και ηλιακή υπεριώδης ακτινοβολία</c:v>
                </c:pt>
                <c:pt idx="2">
                  <c:v>RCS και εκπομπές καυσαερίων κινητήρων ντίζελ</c:v>
                </c:pt>
                <c:pt idx="3">
                  <c:v>Καυσαέρια κινητήρων ντίζελ, βενζόλιο και ηλιακή υπεριώδης ακτινοβολία</c:v>
                </c:pt>
                <c:pt idx="4">
                  <c:v>RCS και ηλιακή υπεριώδης ακτινοβολία</c:v>
                </c:pt>
                <c:pt idx="5">
                  <c:v>Βενζόλιο και ηλιακή υπεριώδης ακτινοβολία</c:v>
                </c:pt>
                <c:pt idx="6">
                  <c:v>Βενζόλιο και εκπομπές καυσαερίων κινητήρων ντίζελ</c:v>
                </c:pt>
                <c:pt idx="7">
                  <c:v>Καυσαέρια κινητήρων ντίζελ και ηλιακή υπεριώδης ακτινοβολία</c:v>
                </c:pt>
              </c:strCache>
            </c:strRef>
          </c:cat>
          <c:val>
            <c:numRef>
              <c:f>Sheet4!$B$2:$B$9</c:f>
              <c:numCache>
                <c:formatCode>0.0%</c:formatCode>
                <c:ptCount val="8"/>
                <c:pt idx="0">
                  <c:v>2.4600000000000007E-2</c:v>
                </c:pt>
                <c:pt idx="1">
                  <c:v>2.5500000000000002E-2</c:v>
                </c:pt>
                <c:pt idx="2">
                  <c:v>3.7400000000000017E-2</c:v>
                </c:pt>
                <c:pt idx="3">
                  <c:v>3.9900000000000005E-2</c:v>
                </c:pt>
                <c:pt idx="4">
                  <c:v>4.1199999999999987E-2</c:v>
                </c:pt>
                <c:pt idx="5">
                  <c:v>5.8000000000000003E-2</c:v>
                </c:pt>
                <c:pt idx="6">
                  <c:v>5.8500000000000003E-2</c:v>
                </c:pt>
                <c:pt idx="7">
                  <c:v>0.10990000000000003</c:v>
                </c:pt>
              </c:numCache>
            </c:numRef>
          </c:val>
          <c:extLst>
            <c:ext xmlns:c16="http://schemas.microsoft.com/office/drawing/2014/chart" uri="{C3380CC4-5D6E-409C-BE32-E72D297353CC}">
              <c16:uniqueId val="{00000000-BF9E-4C0E-AF37-F7B739669D21}"/>
            </c:ext>
          </c:extLst>
        </c:ser>
        <c:dLbls>
          <c:showLegendKey val="0"/>
          <c:showVal val="0"/>
          <c:showCatName val="0"/>
          <c:showSerName val="0"/>
          <c:showPercent val="0"/>
          <c:showBubbleSize val="0"/>
        </c:dLbls>
        <c:gapWidth val="182"/>
        <c:axId val="134134400"/>
        <c:axId val="134136192"/>
      </c:barChart>
      <c:catAx>
        <c:axId val="1341344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l-GR"/>
          </a:p>
        </c:txPr>
        <c:crossAx val="134136192"/>
        <c:crosses val="autoZero"/>
        <c:auto val="1"/>
        <c:lblAlgn val="ctr"/>
        <c:lblOffset val="100"/>
        <c:noMultiLvlLbl val="0"/>
      </c:catAx>
      <c:valAx>
        <c:axId val="13413619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r>
                  <a:rPr lang="el-GR"/>
                  <a:t>% εργαζομένων</a:t>
                </a:r>
              </a:p>
            </c:rich>
          </c:tx>
          <c:layout>
            <c:manualLayout>
              <c:xMode val="edge"/>
              <c:yMode val="edge"/>
              <c:x val="0.89468887601038072"/>
              <c:y val="0.9414458558533842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l-GR"/>
          </a:p>
        </c:txPr>
        <c:crossAx val="1341344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pPr>
      <a:endParaRPr lang="el-G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l-GR" sz="1800" b="0" i="0" u="none" strike="noStrike" baseline="0">
                <a:solidFill>
                  <a:srgbClr val="003399"/>
                </a:solidFill>
              </a:rPr>
              <a:t>Επαγγελματική έκθεση σε έναν ή περισσότερους από τους </a:t>
            </a:r>
          </a:p>
          <a:p>
            <a:pPr>
              <a:defRPr/>
            </a:pPr>
            <a:r>
              <a:rPr lang="el-GR" sz="1800" b="0" i="0" u="none" strike="noStrike" baseline="0">
                <a:solidFill>
                  <a:srgbClr val="003399"/>
                </a:solidFill>
              </a:rPr>
              <a:t>24 καρκινογόνους παράγοντες, ανά ηλικιακή ομάδα:</a:t>
            </a:r>
          </a:p>
        </c:rich>
      </c:tx>
      <c:layout>
        <c:manualLayout>
          <c:xMode val="edge"/>
          <c:yMode val="edge"/>
          <c:x val="0.23921530842689079"/>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543268835281734"/>
          <c:y val="0.17694028209922905"/>
          <c:w val="0.74366554154584263"/>
          <c:h val="0.58074129591057122"/>
        </c:manualLayout>
      </c:layout>
      <c:barChart>
        <c:barDir val="bar"/>
        <c:grouping val="clustered"/>
        <c:varyColors val="0"/>
        <c:ser>
          <c:idx val="1"/>
          <c:order val="0"/>
          <c:tx>
            <c:strRef>
              <c:f>Sheet5!$B$1</c:f>
              <c:strCache>
                <c:ptCount val="1"/>
                <c:pt idx="0">
                  <c:v>Έκθεση σε τουλάχιστον έναν καρκινογόνο παράγοντα</c:v>
                </c:pt>
              </c:strCache>
            </c:strRef>
          </c:tx>
          <c:spPr>
            <a:pattFill prst="pct80">
              <a:fgClr>
                <a:schemeClr val="accent4"/>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Sheet5!$A$2:$A$8</c:f>
              <c:strCache>
                <c:ptCount val="7"/>
                <c:pt idx="0">
                  <c:v>Σύνολο εργαζομένων</c:v>
                </c:pt>
                <c:pt idx="1">
                  <c:v>65-74 ετών</c:v>
                </c:pt>
                <c:pt idx="2">
                  <c:v>55-64 ετών</c:v>
                </c:pt>
                <c:pt idx="3">
                  <c:v>45-54 ετών</c:v>
                </c:pt>
                <c:pt idx="4">
                  <c:v>35-44 ετών</c:v>
                </c:pt>
                <c:pt idx="5">
                  <c:v>25-34 ετών</c:v>
                </c:pt>
                <c:pt idx="6">
                  <c:v>18-24 ετών</c:v>
                </c:pt>
              </c:strCache>
            </c:strRef>
          </c:cat>
          <c:val>
            <c:numRef>
              <c:f>Sheet5!$B$2:$B$8</c:f>
              <c:numCache>
                <c:formatCode>0.0%</c:formatCode>
                <c:ptCount val="7"/>
                <c:pt idx="0">
                  <c:v>0.47300000000000009</c:v>
                </c:pt>
                <c:pt idx="1">
                  <c:v>0.53799999999999992</c:v>
                </c:pt>
                <c:pt idx="2">
                  <c:v>0.47800000000000009</c:v>
                </c:pt>
                <c:pt idx="3">
                  <c:v>0.48400000000000015</c:v>
                </c:pt>
                <c:pt idx="4">
                  <c:v>0.47300000000000009</c:v>
                </c:pt>
                <c:pt idx="5">
                  <c:v>0.46500000000000002</c:v>
                </c:pt>
                <c:pt idx="6">
                  <c:v>0.44700000000000001</c:v>
                </c:pt>
              </c:numCache>
            </c:numRef>
          </c:val>
          <c:extLst>
            <c:ext xmlns:c16="http://schemas.microsoft.com/office/drawing/2014/chart" uri="{C3380CC4-5D6E-409C-BE32-E72D297353CC}">
              <c16:uniqueId val="{00000000-F864-4159-A8EB-898CA90CF877}"/>
            </c:ext>
          </c:extLst>
        </c:ser>
        <c:ser>
          <c:idx val="0"/>
          <c:order val="1"/>
          <c:tx>
            <c:strRef>
              <c:f>Sheet5!$C$1</c:f>
              <c:strCache>
                <c:ptCount val="1"/>
                <c:pt idx="0">
                  <c:v>Έκθεση σε πέντε ή περισσότερους καρκινογόνους παράγοντες</c:v>
                </c:pt>
              </c:strCache>
            </c:strRef>
          </c:tx>
          <c:spPr>
            <a:solidFill>
              <a:srgbClr val="003399"/>
            </a:solidFill>
            <a:ln>
              <a:noFill/>
            </a:ln>
            <a:effectLst/>
          </c:spPr>
          <c:invertIfNegative val="0"/>
          <c:cat>
            <c:strRef>
              <c:f>Sheet5!$A$2:$A$8</c:f>
              <c:strCache>
                <c:ptCount val="7"/>
                <c:pt idx="0">
                  <c:v>Σύνολο εργαζομένων</c:v>
                </c:pt>
                <c:pt idx="1">
                  <c:v>65-74 ετών</c:v>
                </c:pt>
                <c:pt idx="2">
                  <c:v>55-64 ετών</c:v>
                </c:pt>
                <c:pt idx="3">
                  <c:v>45-54 ετών</c:v>
                </c:pt>
                <c:pt idx="4">
                  <c:v>35-44 ετών</c:v>
                </c:pt>
                <c:pt idx="5">
                  <c:v>25-34 ετών</c:v>
                </c:pt>
                <c:pt idx="6">
                  <c:v>18-24 ετών</c:v>
                </c:pt>
              </c:strCache>
            </c:strRef>
          </c:cat>
          <c:val>
            <c:numRef>
              <c:f>Sheet5!$C$2:$C$8</c:f>
              <c:numCache>
                <c:formatCode>0.0%</c:formatCode>
                <c:ptCount val="7"/>
                <c:pt idx="0">
                  <c:v>3.4000000000000002E-2</c:v>
                </c:pt>
                <c:pt idx="1">
                  <c:v>2.8000000000000001E-2</c:v>
                </c:pt>
                <c:pt idx="2">
                  <c:v>3.2000000000000015E-2</c:v>
                </c:pt>
                <c:pt idx="3">
                  <c:v>3.3000000000000002E-2</c:v>
                </c:pt>
                <c:pt idx="4">
                  <c:v>3.6000000000000011E-2</c:v>
                </c:pt>
                <c:pt idx="5">
                  <c:v>3.7999999999999999E-2</c:v>
                </c:pt>
                <c:pt idx="6">
                  <c:v>2.5000000000000001E-2</c:v>
                </c:pt>
              </c:numCache>
            </c:numRef>
          </c:val>
          <c:extLst>
            <c:ext xmlns:c16="http://schemas.microsoft.com/office/drawing/2014/chart" uri="{C3380CC4-5D6E-409C-BE32-E72D297353CC}">
              <c16:uniqueId val="{00000001-F864-4159-A8EB-898CA90CF877}"/>
            </c:ext>
          </c:extLst>
        </c:ser>
        <c:dLbls>
          <c:showLegendKey val="0"/>
          <c:showVal val="0"/>
          <c:showCatName val="0"/>
          <c:showSerName val="0"/>
          <c:showPercent val="0"/>
          <c:showBubbleSize val="0"/>
        </c:dLbls>
        <c:gapWidth val="182"/>
        <c:axId val="137208960"/>
        <c:axId val="137210496"/>
      </c:barChart>
      <c:catAx>
        <c:axId val="1372089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l-GR"/>
          </a:p>
        </c:txPr>
        <c:crossAx val="137210496"/>
        <c:crosses val="autoZero"/>
        <c:auto val="1"/>
        <c:lblAlgn val="ctr"/>
        <c:lblOffset val="100"/>
        <c:noMultiLvlLbl val="0"/>
      </c:catAx>
      <c:valAx>
        <c:axId val="13721049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l-GR" sz="1200" noProof="0"/>
                  <a:t>%</a:t>
                </a:r>
                <a:r>
                  <a:rPr lang="el-GR" sz="1200" baseline="0" noProof="0"/>
                  <a:t> εργαζομένων</a:t>
                </a:r>
              </a:p>
            </c:rich>
          </c:tx>
          <c:layout>
            <c:manualLayout>
              <c:xMode val="edge"/>
              <c:yMode val="edge"/>
              <c:x val="0.51739863220704085"/>
              <c:y val="0.83535344038792836"/>
            </c:manualLayout>
          </c:layout>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l-GR"/>
          </a:p>
        </c:txPr>
        <c:crossAx val="137208960"/>
        <c:crosses val="autoZero"/>
        <c:crossBetween val="between"/>
      </c:valAx>
      <c:spPr>
        <a:noFill/>
        <a:ln>
          <a:noFill/>
        </a:ln>
        <a:effectLst/>
      </c:spPr>
    </c:plotArea>
    <c:legend>
      <c:legendPos val="b"/>
      <c:layout>
        <c:manualLayout>
          <c:xMode val="edge"/>
          <c:yMode val="edge"/>
          <c:x val="3.0772640863390273E-2"/>
          <c:y val="0.89166820049497431"/>
          <c:w val="0.95377610245485489"/>
          <c:h val="0.10833179950502587"/>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2FF0E99-9529-34AE-E70E-A3A2E3D15C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527F6BA0-BBBE-5BAE-FB84-72A821A0801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E5258C-24CA-4BC0-8856-06F6679869A3}" type="datetimeFigureOut">
              <a:rPr lang="en-GB" smtClean="0"/>
              <a:pPr/>
              <a:t>28/04/2025</a:t>
            </a:fld>
            <a:endParaRPr lang="en-GB"/>
          </a:p>
        </p:txBody>
      </p:sp>
      <p:sp>
        <p:nvSpPr>
          <p:cNvPr id="4" name="Footer Placeholder 3">
            <a:extLst>
              <a:ext uri="{FF2B5EF4-FFF2-40B4-BE49-F238E27FC236}">
                <a16:creationId xmlns:a16="http://schemas.microsoft.com/office/drawing/2014/main" id="{AE4B27FD-D0C0-5479-72A3-D347911E29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9F8BE40-97F5-8236-0C04-88F7A6AD2A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0F3EB7-7069-43BA-B523-CDFB56E9B5AB}" type="slidenum">
              <a:rPr lang="en-GB" smtClean="0"/>
              <a:pPr/>
              <a:t>‹#›</a:t>
            </a:fld>
            <a:endParaRPr lang="en-GB"/>
          </a:p>
        </p:txBody>
      </p:sp>
    </p:spTree>
    <p:extLst>
      <p:ext uri="{BB962C8B-B14F-4D97-AF65-F5344CB8AC3E}">
        <p14:creationId xmlns:p14="http://schemas.microsoft.com/office/powerpoint/2010/main" val="3238033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330BC-6BF5-4AB2-A6B5-3C18A327BCC5}" type="datetimeFigureOut">
              <a:rPr lang="en-GB" smtClean="0"/>
              <a:pPr/>
              <a:t>28/04/2025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4CECD2-1E80-40A1-ADC0-D8807E847177}" type="slidenum">
              <a:rPr lang="en-GB" smtClean="0"/>
              <a:pPr/>
              <a:t>‹#›</a:t>
            </a:fld>
            <a:endParaRPr lang="en-GB" dirty="0"/>
          </a:p>
        </p:txBody>
      </p:sp>
    </p:spTree>
    <p:extLst>
      <p:ext uri="{BB962C8B-B14F-4D97-AF65-F5344CB8AC3E}">
        <p14:creationId xmlns:p14="http://schemas.microsoft.com/office/powerpoint/2010/main" val="1314252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pPr/>
              <a:t>1</a:t>
            </a:fld>
            <a:endParaRPr lang="en-GB" dirty="0"/>
          </a:p>
        </p:txBody>
      </p:sp>
    </p:spTree>
    <p:extLst>
      <p:ext uri="{BB962C8B-B14F-4D97-AF65-F5344CB8AC3E}">
        <p14:creationId xmlns:p14="http://schemas.microsoft.com/office/powerpoint/2010/main" val="2594244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pPr/>
              <a:t>10</a:t>
            </a:fld>
            <a:endParaRPr lang="en-GB" dirty="0"/>
          </a:p>
        </p:txBody>
      </p:sp>
    </p:spTree>
    <p:extLst>
      <p:ext uri="{BB962C8B-B14F-4D97-AF65-F5344CB8AC3E}">
        <p14:creationId xmlns:p14="http://schemas.microsoft.com/office/powerpoint/2010/main" val="2922822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pPr/>
              <a:t>11</a:t>
            </a:fld>
            <a:endParaRPr lang="en-GB" dirty="0"/>
          </a:p>
        </p:txBody>
      </p:sp>
    </p:spTree>
    <p:extLst>
      <p:ext uri="{BB962C8B-B14F-4D97-AF65-F5344CB8AC3E}">
        <p14:creationId xmlns:p14="http://schemas.microsoft.com/office/powerpoint/2010/main" val="3639223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pPr/>
              <a:t>12</a:t>
            </a:fld>
            <a:endParaRPr lang="en-GB" dirty="0"/>
          </a:p>
        </p:txBody>
      </p:sp>
    </p:spTree>
    <p:extLst>
      <p:ext uri="{BB962C8B-B14F-4D97-AF65-F5344CB8AC3E}">
        <p14:creationId xmlns:p14="http://schemas.microsoft.com/office/powerpoint/2010/main" val="114074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pPr/>
              <a:t>13</a:t>
            </a:fld>
            <a:endParaRPr lang="en-GB" dirty="0"/>
          </a:p>
        </p:txBody>
      </p:sp>
    </p:spTree>
    <p:extLst>
      <p:ext uri="{BB962C8B-B14F-4D97-AF65-F5344CB8AC3E}">
        <p14:creationId xmlns:p14="http://schemas.microsoft.com/office/powerpoint/2010/main" val="1903688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pPr/>
              <a:t>14</a:t>
            </a:fld>
            <a:endParaRPr lang="en-GB" dirty="0"/>
          </a:p>
        </p:txBody>
      </p:sp>
    </p:spTree>
    <p:extLst>
      <p:ext uri="{BB962C8B-B14F-4D97-AF65-F5344CB8AC3E}">
        <p14:creationId xmlns:p14="http://schemas.microsoft.com/office/powerpoint/2010/main" val="2282754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2CC50-CB1E-7249-0BD4-37D10CF32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A5AAA-8CB7-6B65-95E5-049E840340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4B369-E7FC-4788-A42E-35238E95CC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8FC915-AC3D-D8F8-2D33-41A8A694D7E2}"/>
              </a:ext>
            </a:extLst>
          </p:cNvPr>
          <p:cNvSpPr>
            <a:spLocks noGrp="1"/>
          </p:cNvSpPr>
          <p:nvPr>
            <p:ph type="sldNum" sz="quarter" idx="5"/>
          </p:nvPr>
        </p:nvSpPr>
        <p:spPr/>
        <p:txBody>
          <a:bodyPr/>
          <a:lstStyle/>
          <a:p>
            <a:fld id="{9BA93B9D-FD24-4575-A3D4-2492157C7262}" type="slidenum">
              <a:rPr lang="en-GB" smtClean="0"/>
              <a:pPr/>
              <a:t>15</a:t>
            </a:fld>
            <a:endParaRPr lang="en-GB" dirty="0"/>
          </a:p>
        </p:txBody>
      </p:sp>
    </p:spTree>
    <p:extLst>
      <p:ext uri="{BB962C8B-B14F-4D97-AF65-F5344CB8AC3E}">
        <p14:creationId xmlns:p14="http://schemas.microsoft.com/office/powerpoint/2010/main" val="1726199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D723D-9B68-FB8A-03AA-2CCE08384B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64F39-FEA8-BF04-3DDE-8711A1C25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7A09B-0CC6-A551-EE2A-3BA7D9E0B4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6F13A0-3969-1947-3F98-6C0F5029AB99}"/>
              </a:ext>
            </a:extLst>
          </p:cNvPr>
          <p:cNvSpPr>
            <a:spLocks noGrp="1"/>
          </p:cNvSpPr>
          <p:nvPr>
            <p:ph type="sldNum" sz="quarter" idx="5"/>
          </p:nvPr>
        </p:nvSpPr>
        <p:spPr/>
        <p:txBody>
          <a:bodyPr/>
          <a:lstStyle/>
          <a:p>
            <a:fld id="{9BA93B9D-FD24-4575-A3D4-2492157C7262}" type="slidenum">
              <a:rPr lang="en-GB" smtClean="0"/>
              <a:pPr/>
              <a:t>16</a:t>
            </a:fld>
            <a:endParaRPr lang="en-GB" dirty="0"/>
          </a:p>
        </p:txBody>
      </p:sp>
    </p:spTree>
    <p:extLst>
      <p:ext uri="{BB962C8B-B14F-4D97-AF65-F5344CB8AC3E}">
        <p14:creationId xmlns:p14="http://schemas.microsoft.com/office/powerpoint/2010/main" val="2738420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buNone/>
            </a:pPr>
            <a:r>
              <a:rPr lang="el-GR" sz="1800" b="1" dirty="0">
                <a:effectLst/>
                <a:latin typeface="Arial Narrow" panose="020B0606020202030204" pitchFamily="34" charset="0"/>
                <a:ea typeface="Calibri" panose="020F0502020204030204" pitchFamily="34" charset="0"/>
                <a:cs typeface="Times New Roman" panose="02020603050405020304" pitchFamily="18" charset="0"/>
              </a:rPr>
              <a:t>Πώς να ερμηνεύεται</a:t>
            </a:r>
            <a:r>
              <a:rPr lang="el-GR" sz="1800" dirty="0">
                <a:effectLst/>
                <a:latin typeface="Arial Narrow" panose="020B0606020202030204" pitchFamily="34" charset="0"/>
                <a:ea typeface="Calibri" panose="020F0502020204030204" pitchFamily="34" charset="0"/>
                <a:cs typeface="Times New Roman" panose="02020603050405020304" pitchFamily="18" charset="0"/>
              </a:rPr>
              <a:t>: Το 63 % των εργαζομένων που εκτίθενται σε ηλιακή υπεριώδη ακτινοβολία εργάζονταν σε εξωτερικούς χώρους κατά τη διάρκεια της ημέρας στην ύπαιθρο. Το 16,5 % από αυτούς εκτιμήθηκε ότι εκτέθηκε σε χαμηλό επίπεδο.</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l-GR" sz="1800" dirty="0">
                <a:effectLst/>
                <a:latin typeface="Arial Narrow" panose="020B0606020202030204" pitchFamily="34" charset="0"/>
                <a:ea typeface="Calibri" panose="020F0502020204030204" pitchFamily="34" charset="0"/>
                <a:cs typeface="Times New Roman" panose="02020603050405020304" pitchFamily="18" charset="0"/>
              </a:rPr>
              <a:t>Τα επίπεδα έκθεσης (χαμηλό, μεσαίο και υψηλό) αντιστοιχούν αθροιστικά στο 100 % (το σύνολο των εργαζομένων που εκτίθενται σε οποιοδήποτε επίπεδο)</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indent="0" algn="l" defTabSz="342900">
              <a:buNone/>
            </a:pPr>
            <a:endParaRPr lang="es-ES" dirty="0"/>
          </a:p>
        </p:txBody>
      </p:sp>
      <p:sp>
        <p:nvSpPr>
          <p:cNvPr id="4" name="Slide Number Placeholder 3"/>
          <p:cNvSpPr>
            <a:spLocks noGrp="1"/>
          </p:cNvSpPr>
          <p:nvPr>
            <p:ph type="sldNum" sz="quarter" idx="5"/>
          </p:nvPr>
        </p:nvSpPr>
        <p:spPr/>
        <p:txBody>
          <a:bodyPr/>
          <a:lstStyle/>
          <a:p>
            <a:fld id="{711728D4-626C-4779-8596-D6D4B6AF5FA6}" type="slidenum">
              <a:rPr lang="es-ES" smtClean="0"/>
              <a:pPr/>
              <a:t>17</a:t>
            </a:fld>
            <a:endParaRPr lang="es-ES" dirty="0"/>
          </a:p>
        </p:txBody>
      </p:sp>
    </p:spTree>
    <p:extLst>
      <p:ext uri="{BB962C8B-B14F-4D97-AF65-F5344CB8AC3E}">
        <p14:creationId xmlns:p14="http://schemas.microsoft.com/office/powerpoint/2010/main" val="2264209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1" dirty="0">
                <a:effectLst/>
                <a:latin typeface="Arial Narrow" panose="020B0606020202030204" pitchFamily="34" charset="0"/>
                <a:ea typeface="Calibri" panose="020F0502020204030204" pitchFamily="34" charset="0"/>
                <a:cs typeface="Times New Roman" panose="02020603050405020304" pitchFamily="18" charset="0"/>
              </a:rPr>
              <a:t>Πώς να ερμηνεύεται</a:t>
            </a:r>
            <a:r>
              <a:rPr lang="el-GR" sz="1800" dirty="0">
                <a:effectLst/>
                <a:latin typeface="Arial Narrow" panose="020B0606020202030204" pitchFamily="34" charset="0"/>
                <a:ea typeface="Calibri" panose="020F0502020204030204" pitchFamily="34" charset="0"/>
                <a:cs typeface="Times New Roman" panose="02020603050405020304" pitchFamily="18" charset="0"/>
              </a:rPr>
              <a:t>: Το 21,6 % των εργαζομένων που εκτίθενται σε ηλιακή υπεριώδη ακτινοβολία και εργάζονταν σε εξωτερικούς χώρους κατά τη διάρκεια της ημέρας στην ύπαιθρο ανέφεραν ότι φορούσαν γυαλιά ηλίου.</a:t>
            </a:r>
            <a:endParaRPr lang="es-ES" dirty="0"/>
          </a:p>
        </p:txBody>
      </p:sp>
      <p:sp>
        <p:nvSpPr>
          <p:cNvPr id="4" name="Slide Number Placeholder 3"/>
          <p:cNvSpPr>
            <a:spLocks noGrp="1"/>
          </p:cNvSpPr>
          <p:nvPr>
            <p:ph type="sldNum" sz="quarter" idx="5"/>
          </p:nvPr>
        </p:nvSpPr>
        <p:spPr/>
        <p:txBody>
          <a:bodyPr/>
          <a:lstStyle/>
          <a:p>
            <a:fld id="{711728D4-626C-4779-8596-D6D4B6AF5FA6}" type="slidenum">
              <a:rPr lang="es-ES" smtClean="0"/>
              <a:pPr/>
              <a:t>18</a:t>
            </a:fld>
            <a:endParaRPr lang="es-ES" dirty="0"/>
          </a:p>
        </p:txBody>
      </p:sp>
    </p:spTree>
    <p:extLst>
      <p:ext uri="{BB962C8B-B14F-4D97-AF65-F5344CB8AC3E}">
        <p14:creationId xmlns:p14="http://schemas.microsoft.com/office/powerpoint/2010/main" val="2592766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buNone/>
            </a:pPr>
            <a:r>
              <a:rPr lang="el-GR" sz="1800" b="1" dirty="0">
                <a:effectLst/>
                <a:latin typeface="Arial Narrow" panose="020B0606020202030204" pitchFamily="34" charset="0"/>
                <a:ea typeface="Calibri" panose="020F0502020204030204" pitchFamily="34" charset="0"/>
                <a:cs typeface="Times New Roman" panose="02020603050405020304" pitchFamily="18" charset="0"/>
              </a:rPr>
              <a:t>Πώς να ερμηνεύεται</a:t>
            </a:r>
            <a:r>
              <a:rPr lang="el-GR" sz="1800" dirty="0">
                <a:effectLst/>
                <a:latin typeface="Arial Narrow" panose="020B0606020202030204" pitchFamily="34" charset="0"/>
                <a:ea typeface="Calibri" panose="020F0502020204030204" pitchFamily="34" charset="0"/>
                <a:cs typeface="Times New Roman" panose="02020603050405020304" pitchFamily="18" charset="0"/>
              </a:rPr>
              <a:t>: Το 26,5 % των εργαζομένων που εκτέθηκαν σε RCS οδηγούσαν σε εργοτάξιο, ορυχείο ή λατομείο κατά την τελευταία εβδομάδα εργασίας.</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a:buNone/>
            </a:pPr>
            <a:r>
              <a:rPr lang="el-GR" sz="1800" dirty="0">
                <a:effectLst/>
                <a:latin typeface="Arial Narrow" panose="020B0606020202030204" pitchFamily="34" charset="0"/>
                <a:ea typeface="Calibri" panose="020F0502020204030204" pitchFamily="34" charset="0"/>
                <a:cs typeface="Times New Roman" panose="02020603050405020304" pitchFamily="18" charset="0"/>
              </a:rPr>
              <a:t>Τα επίπεδα έκθεσης (χαμηλό, μεσαίο και υψηλό) αντιστοιχούν αθροιστικά στο 100 % (το σύνολο των εργαζομένων που εκτίθενται σε οποιοδήποτε επίπεδο)</a:t>
            </a:r>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pPr/>
              <a:t>19</a:t>
            </a:fld>
            <a:endParaRPr lang="en-GB" dirty="0"/>
          </a:p>
        </p:txBody>
      </p:sp>
    </p:spTree>
    <p:extLst>
      <p:ext uri="{BB962C8B-B14F-4D97-AF65-F5344CB8AC3E}">
        <p14:creationId xmlns:p14="http://schemas.microsoft.com/office/powerpoint/2010/main" val="1358504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9525"/>
            <a:ext cx="6140450" cy="3454400"/>
          </a:xfrm>
        </p:spPr>
      </p:sp>
      <p:sp>
        <p:nvSpPr>
          <p:cNvPr id="4" name="Slide Number Placeholder 3"/>
          <p:cNvSpPr>
            <a:spLocks noGrp="1"/>
          </p:cNvSpPr>
          <p:nvPr>
            <p:ph type="sldNum" sz="quarter" idx="10"/>
          </p:nvPr>
        </p:nvSpPr>
        <p:spPr/>
        <p:txBody>
          <a:bodyPr/>
          <a:lstStyle/>
          <a:p>
            <a:pPr defTabSz="990752">
              <a:defRPr/>
            </a:pPr>
            <a:fld id="{64F7231C-D952-4C2A-962F-DE7F3C4C6440}" type="slidenum">
              <a:rPr lang="en-GB">
                <a:solidFill>
                  <a:prstClr val="black"/>
                </a:solidFill>
                <a:latin typeface="Calibri"/>
              </a:rPr>
              <a:pPr defTabSz="990752">
                <a:defRPr/>
              </a:pPr>
              <a:t>2</a:t>
            </a:fld>
            <a:endParaRPr lang="en-GB" dirty="0">
              <a:solidFill>
                <a:prstClr val="black"/>
              </a:solidFill>
              <a:latin typeface="Calibri"/>
            </a:endParaRPr>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1069337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l-GR" sz="1800" b="1" dirty="0">
                <a:effectLst/>
                <a:latin typeface="Arial Narrow" panose="020B0606020202030204" pitchFamily="34" charset="0"/>
                <a:ea typeface="Calibri" panose="020F0502020204030204" pitchFamily="34" charset="0"/>
                <a:cs typeface="Times New Roman" panose="02020603050405020304" pitchFamily="18" charset="0"/>
              </a:rPr>
              <a:t>Πώς να ερμηνεύεται</a:t>
            </a:r>
            <a:r>
              <a:rPr lang="el-GR" sz="1800" dirty="0">
                <a:effectLst/>
                <a:latin typeface="Arial Narrow" panose="020B0606020202030204" pitchFamily="34" charset="0"/>
                <a:ea typeface="Calibri" panose="020F0502020204030204" pitchFamily="34" charset="0"/>
                <a:cs typeface="Times New Roman" panose="02020603050405020304" pitchFamily="18" charset="0"/>
              </a:rPr>
              <a:t>: Το 30 % των εργαζομένων που εκτίθενται σε RCS και εργάζονται σε χώρους εργασίας με σκόνη ανέφεραν ότι χρησιμοποιούν συστήματα ψεκασμού ή αποτροπής εκτόξευσης νερού για να μειώσουν την ποσότητα της σκόνης.</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94CECD2-1E80-40A1-ADC0-D8807E847177}" type="slidenum">
              <a:rPr lang="en-GB" smtClean="0"/>
              <a:pPr/>
              <a:t>20</a:t>
            </a:fld>
            <a:endParaRPr lang="en-GB" dirty="0"/>
          </a:p>
        </p:txBody>
      </p:sp>
    </p:spTree>
    <p:extLst>
      <p:ext uri="{BB962C8B-B14F-4D97-AF65-F5344CB8AC3E}">
        <p14:creationId xmlns:p14="http://schemas.microsoft.com/office/powerpoint/2010/main" val="2880875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dirty="0">
                <a:effectLst/>
                <a:latin typeface="Arial Narrow" panose="020B0606020202030204" pitchFamily="34" charset="0"/>
                <a:ea typeface="Calibri" panose="020F0502020204030204" pitchFamily="34" charset="0"/>
                <a:cs typeface="Times New Roman" panose="02020603050405020304" pitchFamily="18" charset="0"/>
              </a:rPr>
              <a:t>Ποιοτικές πληροφορίες για σκοπούς πρόληψης και σκοπούς χάραξης πολιτικής</a:t>
            </a:r>
            <a:endParaRPr lang="en-GB" sz="1800">
              <a:effectLst/>
              <a:latin typeface="Arial Narrow" panose="020B0606020202030204" pitchFamily="34" charset="0"/>
              <a:ea typeface="Calibri" panose="020F0502020204030204" pitchFamily="34" charset="0"/>
              <a:cs typeface="Times New Roman" panose="02020603050405020304" pitchFamily="18" charset="0"/>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A51E04-9E3B-4D00-9BAB-06FFA5CA890F}" type="slidenum">
              <a:rPr lang="en-GB" smtClean="0"/>
              <a:pPr/>
              <a:t>21</a:t>
            </a:fld>
            <a:endParaRPr lang="en-GB" dirty="0"/>
          </a:p>
        </p:txBody>
      </p:sp>
    </p:spTree>
    <p:extLst>
      <p:ext uri="{BB962C8B-B14F-4D97-AF65-F5344CB8AC3E}">
        <p14:creationId xmlns:p14="http://schemas.microsoft.com/office/powerpoint/2010/main" val="2103817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pPr/>
              <a:t>22</a:t>
            </a:fld>
            <a:endParaRPr lang="en-GB" dirty="0"/>
          </a:p>
        </p:txBody>
      </p:sp>
    </p:spTree>
    <p:extLst>
      <p:ext uri="{BB962C8B-B14F-4D97-AF65-F5344CB8AC3E}">
        <p14:creationId xmlns:p14="http://schemas.microsoft.com/office/powerpoint/2010/main" val="3990286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8788"/>
            <a:ext cx="5486400" cy="3086100"/>
          </a:xfrm>
          <a:prstGeom prst="rect">
            <a:avLst/>
          </a:prstGeom>
        </p:spPr>
      </p:sp>
      <p:sp>
        <p:nvSpPr>
          <p:cNvPr id="3" name="Notes Placeholder 2"/>
          <p:cNvSpPr>
            <a:spLocks noGrp="1"/>
          </p:cNvSpPr>
          <p:nvPr>
            <p:ph type="body" idx="1"/>
          </p:nvPr>
        </p:nvSpPr>
        <p:spPr>
          <a:xfrm>
            <a:off x="695942" y="3635895"/>
            <a:ext cx="5486400" cy="5049317"/>
          </a:xfrm>
          <a:prstGeom prst="rect">
            <a:avLst/>
          </a:prstGeom>
        </p:spPr>
        <p:txBody>
          <a:bodyPr/>
          <a:lstStyle/>
          <a:p>
            <a:endParaRPr lang="en-GB" sz="1400"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90D5FE7-D373-49E6-B29F-598C20B33914}" type="slidenum">
              <a:rPr lang="en-GB" smtClean="0"/>
              <a:pPr/>
              <a:t>3</a:t>
            </a:fld>
            <a:endParaRPr lang="en-GB" dirty="0"/>
          </a:p>
        </p:txBody>
      </p:sp>
    </p:spTree>
    <p:extLst>
      <p:ext uri="{BB962C8B-B14F-4D97-AF65-F5344CB8AC3E}">
        <p14:creationId xmlns:p14="http://schemas.microsoft.com/office/powerpoint/2010/main" val="4079288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7AE1D2-BEB2-4301-80E3-8058310F4D6C}" type="slidenum">
              <a:rPr lang="en-GB" smtClean="0"/>
              <a:pPr/>
              <a:t>4</a:t>
            </a:fld>
            <a:endParaRPr lang="en-GB" dirty="0"/>
          </a:p>
        </p:txBody>
      </p:sp>
    </p:spTree>
    <p:extLst>
      <p:ext uri="{BB962C8B-B14F-4D97-AF65-F5344CB8AC3E}">
        <p14:creationId xmlns:p14="http://schemas.microsoft.com/office/powerpoint/2010/main" val="3446491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BE60F4-0B1D-421F-8CFE-3320270A065A}" type="slidenum">
              <a:rPr lang="en-GB" smtClean="0"/>
              <a:pPr/>
              <a:t>5</a:t>
            </a:fld>
            <a:endParaRPr lang="en-GB" dirty="0"/>
          </a:p>
        </p:txBody>
      </p:sp>
    </p:spTree>
    <p:extLst>
      <p:ext uri="{BB962C8B-B14F-4D97-AF65-F5344CB8AC3E}">
        <p14:creationId xmlns:p14="http://schemas.microsoft.com/office/powerpoint/2010/main" val="2275999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10B4BADD-D45B-4B1F-AA9D-F09271BC114D}" type="slidenum">
              <a:rPr lang="en-GB" smtClean="0"/>
              <a:pPr/>
              <a:t>6</a:t>
            </a:fld>
            <a:endParaRPr lang="en-GB" dirty="0"/>
          </a:p>
        </p:txBody>
      </p:sp>
    </p:spTree>
    <p:extLst>
      <p:ext uri="{BB962C8B-B14F-4D97-AF65-F5344CB8AC3E}">
        <p14:creationId xmlns:p14="http://schemas.microsoft.com/office/powerpoint/2010/main" val="2162982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pPr/>
              <a:t>7</a:t>
            </a:fld>
            <a:endParaRPr lang="en-GB" dirty="0"/>
          </a:p>
        </p:txBody>
      </p:sp>
    </p:spTree>
    <p:extLst>
      <p:ext uri="{BB962C8B-B14F-4D97-AF65-F5344CB8AC3E}">
        <p14:creationId xmlns:p14="http://schemas.microsoft.com/office/powerpoint/2010/main" val="1429996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pPr/>
              <a:t>8</a:t>
            </a:fld>
            <a:endParaRPr lang="en-GB" dirty="0"/>
          </a:p>
        </p:txBody>
      </p:sp>
    </p:spTree>
    <p:extLst>
      <p:ext uri="{BB962C8B-B14F-4D97-AF65-F5344CB8AC3E}">
        <p14:creationId xmlns:p14="http://schemas.microsoft.com/office/powerpoint/2010/main" val="1542258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pPr/>
              <a:t>9</a:t>
            </a:fld>
            <a:endParaRPr lang="en-GB" dirty="0"/>
          </a:p>
        </p:txBody>
      </p:sp>
    </p:spTree>
    <p:extLst>
      <p:ext uri="{BB962C8B-B14F-4D97-AF65-F5344CB8AC3E}">
        <p14:creationId xmlns:p14="http://schemas.microsoft.com/office/powerpoint/2010/main" val="9042932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file://localhost/Volumes/XRAID/Equipo%20Rojo/EU-OSHA/18-0115%20PPT%20templates%20update/PNG/imagen-portada-RESEARCH-1.png"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3.jpeg"/><Relationship Id="rId5" Type="http://schemas.openxmlformats.org/officeDocument/2006/relationships/image" Target="../media/image5.png"/><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print">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descr="/Volumes/XRAID/Equipo Rojo/EU-OSHA/18-0115 PPT templates update/PNG/imagen-portada-RESEARCH-1.png"/>
          <p:cNvPicPr>
            <a:picLocks/>
          </p:cNvPicPr>
          <p:nvPr/>
        </p:nvPicPr>
        <p:blipFill>
          <a:blip r:embed="rId6" r:link="rId7" cstate="print">
            <a:extLst>
              <a:ext uri="{28A0092B-C50C-407E-A947-70E740481C1C}">
                <a14:useLocalDpi xmlns:a14="http://schemas.microsoft.com/office/drawing/2010/main" val="0"/>
              </a:ext>
            </a:extLst>
          </a:blip>
          <a:stretch>
            <a:fillRect/>
          </a:stretch>
        </p:blipFill>
        <p:spPr>
          <a:xfrm>
            <a:off x="0" y="0"/>
            <a:ext cx="9144000"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l-GR" sz="675"/>
              <a:t>Η ασφάλεια και η υγεία στους χώρους εργασίας μάς αφορά όλους. Οφέλη για εσένα προσωπικά. Οφέλη για τις επιχειρήσεις.</a:t>
            </a:r>
          </a:p>
        </p:txBody>
      </p:sp>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el-GR">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el-GR">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el-GR">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el-GR">
                <a:solidFill>
                  <a:schemeClr val="tx2"/>
                </a:solidFill>
                <a:ea typeface=""/>
                <a:cs typeface="Trebuchet MS"/>
              </a:rPr>
              <a:t>Ευρωπαϊκός Οργανισμός για την Ασφάλεια και την Υγεία στην Εργασία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el-GR">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el-GR" sz="2400" b="1">
                <a:solidFill>
                  <a:schemeClr val="tx2"/>
                </a:solidFill>
                <a:ea typeface=""/>
              </a:rPr>
              <a:t>ΣΑΣ ΕΥΧΑΡΙΣΤΟΥΜΕ!</a:t>
            </a:r>
          </a:p>
        </p:txBody>
      </p:sp>
    </p:spTree>
    <p:extLst>
      <p:ext uri="{BB962C8B-B14F-4D97-AF65-F5344CB8AC3E}">
        <p14:creationId xmlns:p14="http://schemas.microsoft.com/office/powerpoint/2010/main" val="339069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fontScale="32500" lnSpcReduction="20000"/>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l-GR" sz="4500" b="1" i="0" u="none" strike="noStrike" cap="none" normalizeH="0" baseline="0" noProof="0">
                <a:ln>
                  <a:noFill/>
                </a:ln>
                <a:solidFill>
                  <a:srgbClr val="003399"/>
                </a:solidFill>
                <a:effectLst/>
                <a:uLnTx/>
                <a:uFillTx/>
                <a:latin typeface="Arial"/>
                <a:ea typeface="Arial"/>
                <a:cs typeface="+mn-cs"/>
              </a:rPr>
              <a:t>Συντάκτης:</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l-GR" sz="4500" b="1" i="0" u="none" strike="noStrike" cap="none" normalizeH="0" baseline="0" noProof="0">
                <a:ln>
                  <a:noFill/>
                </a:ln>
                <a:solidFill>
                  <a:srgbClr val="003399"/>
                </a:solidFill>
                <a:effectLst/>
                <a:uLnTx/>
                <a:uFillTx/>
                <a:latin typeface="Arial"/>
                <a:ea typeface="Arial"/>
                <a:cs typeface="+mn-cs"/>
              </a:rPr>
              <a:t>Διαχείριση έργου:                                     (EU-OSHA)</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l-GR" sz="4500" b="1" i="0" u="none" strike="noStrike" cap="none" normalizeH="0" baseline="0" noProof="0">
                <a:ln>
                  <a:noFill/>
                </a:ln>
                <a:solidFill>
                  <a:srgbClr val="003399"/>
                </a:solidFill>
                <a:effectLst/>
                <a:uLnTx/>
                <a:uFillTx/>
                <a:latin typeface="Arial"/>
                <a:ea typeface="Arial"/>
                <a:cs typeface="+mn-cs"/>
              </a:rPr>
              <a:t>Ούτε ο Ευρωπαϊκός Οργανισμός για την Ασφάλεια και την Υγεία στην Εργασία ούτε οποιοδήποτε άλλο πρόσωπο ενεργεί εξ ονόματος του Οργανισμού ευθύνεται για ενδεχόμενη χρήση των παρακάτω πληροφοριών.</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l-GR" sz="4500" b="1" i="0" u="none" strike="noStrike" cap="none" normalizeH="0" baseline="0" noProof="0">
                <a:ln>
                  <a:noFill/>
                </a:ln>
                <a:solidFill>
                  <a:srgbClr val="003399"/>
                </a:solidFill>
                <a:effectLst/>
                <a:uLnTx/>
                <a:uFillTx/>
                <a:latin typeface="Arial"/>
                <a:ea typeface="Arial"/>
                <a:cs typeface="+mn-cs"/>
              </a:rPr>
              <a:t>© Ευρωπαϊκός Οργανισμός για την Ασφάλεια και την Υγεία στην Εργασία, </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l-GR" sz="4500" b="1" i="0" u="none" strike="noStrike" cap="none" normalizeH="0" baseline="0" noProof="0">
                <a:ln>
                  <a:noFill/>
                </a:ln>
                <a:solidFill>
                  <a:srgbClr val="003399"/>
                </a:solidFill>
                <a:effectLst/>
                <a:uLnTx/>
                <a:uFillTx/>
                <a:latin typeface="Arial"/>
                <a:ea typeface="Arial"/>
                <a:cs typeface="+mn-cs"/>
              </a:rPr>
              <a:t>Η αναπαραγωγή επιτρέπεται εφόσον αναφέρεται η πηγή.</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l-GR" sz="4500" b="1" i="0" u="none" strike="noStrike" cap="none" normalizeH="0" baseline="0" noProof="0">
                <a:ln>
                  <a:noFill/>
                </a:ln>
                <a:solidFill>
                  <a:srgbClr val="003399"/>
                </a:solidFill>
                <a:effectLst/>
                <a:uLnTx/>
                <a:uFillTx/>
                <a:latin typeface="Arial"/>
                <a:ea typeface="Arial"/>
                <a:cs typeface="+mn-cs"/>
              </a:rPr>
              <a:t>Για κάθε χρήση ή αναπαραγωγή φωτογραφιών ή άλλου υλικού που δεν καλύπτεται από δικαιώματα πνευματικής ιδιοκτησίας του Ευρωπαϊκού Οργανισμού για την Ασφάλεια και την Υγεία στην Εργασία πρέπει να ζητείται απευθείας η άδεια των κατόχων των δικαιωμάτων πνευματικής ιδιοκτησίας.</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60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403648" y="995164"/>
            <a:ext cx="5568524"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6012160" y="2548208"/>
            <a:ext cx="1089386"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2892975" y="1275606"/>
            <a:ext cx="1656184" cy="222583"/>
          </a:xfrm>
        </p:spPr>
        <p:txBody>
          <a:bodyPr>
            <a:noAutofit/>
          </a:bodyPr>
          <a:lstStyle>
            <a:lvl1pPr marL="0" indent="0">
              <a:spcBef>
                <a:spcPts val="0"/>
              </a:spcBef>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Tree>
    <p:extLst>
      <p:ext uri="{BB962C8B-B14F-4D97-AF65-F5344CB8AC3E}">
        <p14:creationId xmlns:p14="http://schemas.microsoft.com/office/powerpoint/2010/main" val="25565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lvl1pPr>
              <a:defRPr sz="2400"/>
            </a:lvl1p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1pPr>
              <a:defRPr sz="1600"/>
            </a:lvl1pPr>
            <a:lvl2pPr>
              <a:defRPr sz="16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1pPr>
              <a:defRPr sz="1600"/>
            </a:lvl1pPr>
            <a:lvl2pPr>
              <a:defRPr sz="14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24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Click icon to add picture</a:t>
            </a:r>
            <a:endParaRPr lang="en-US" dirty="0"/>
          </a:p>
        </p:txBody>
      </p:sp>
    </p:spTree>
    <p:extLst>
      <p:ext uri="{BB962C8B-B14F-4D97-AF65-F5344CB8AC3E}">
        <p14:creationId xmlns:p14="http://schemas.microsoft.com/office/powerpoint/2010/main" val="1609611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5780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cstate="print">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bwMode="auto">
          <a:xfrm>
            <a:off x="450000" y="4431506"/>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l-GR" sz="675"/>
              <a:t>Η ασφάλεια και η υγεία στους χώρους εργασίας μάς αφορά όλους. Οφέλη για εσένα προσωπικά. Οφέλη για τις επιχειρήσεις.</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Digitalisation">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print">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l-GR" sz="675"/>
              <a:t>Η ασφάλεια και η υγεία στους χώρους εργασίας μάς αφορά όλους. Οφέλη για εσένα προσωπικά. Οφέλη για τις επιχειρήσεις.</a:t>
            </a:r>
          </a:p>
        </p:txBody>
      </p:sp>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948773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Healthcar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print">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l-GR" sz="675"/>
              <a:t>Η ασφάλεια και η υγεία στους χώρους εργασίας μάς αφορά όλους. Οφέλη για εσένα προσωπικά. Οφέλη για τις επιχειρήσεις.</a:t>
            </a:r>
          </a:p>
        </p:txBody>
      </p:sp>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27855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WES1">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print">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l-GR" sz="675"/>
              <a:t>Η ασφάλεια και η υγεία στους χώρους εργασίας μάς αφορά όλους. Οφέλη για εσένα προσωπικά. Οφέλη για τις επιχειρήσεις.</a:t>
            </a:r>
          </a:p>
        </p:txBody>
      </p:sp>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52737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WES2">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print">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l-GR" sz="675"/>
              <a:t>Η ασφάλεια και η υγεία στους χώρους εργασίας μάς αφορά όλους. Οφέλη για εσένα προσωπικά. Οφέλη για τις επιχειρήσεις.</a:t>
            </a:r>
          </a:p>
        </p:txBody>
      </p:sp>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7134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WES3">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print">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l-GR" sz="675"/>
              <a:t>Η ασφάλεια και η υγεία στους χώρους εργασίας μάς αφορά όλους. Οφέλη για εσένα προσωπικά. Οφέλη για τις επιχειρήσεις.</a:t>
            </a:r>
          </a:p>
        </p:txBody>
      </p:sp>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694260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Psychosocial Risk">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print">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cstate="print">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l-GR" sz="675"/>
              <a:t>Η ασφάλεια και η υγεία στους χώρους εργασίας μάς αφορά όλους. Οφέλη για εσένα προσωπικά. Οφέλη για τις επιχειρήσεις.</a:t>
            </a:r>
          </a:p>
        </p:txBody>
      </p:sp>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717994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file://localhost/Volumes/XRAID/Equipo%20Rojo/EU-OSHA/18-0115%20PPT%20templates%20update/PNG/FONDO-PATRON-RESEARCH.png"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15.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file://localhost/Volumes/XRAID/Equipo%20Rojo/EU-OSHA/18-0115%20PPT%20templates%20update/PNG/FONDO-PATRON-RESEARCH.png" TargetMode="Externa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file://localhost/Volumes/XRAID/Equipo%20Rojo/EU-OSHA/18-0115%20PPT%20templates%20update/PNG/FONDO-PATRON-RESEARCH.png"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file://localhost/Volumes/XRAID/Equipo%20Rojo/EU-OSHA/18-0115%20PPT%20templates%20update/PNG/FONDO-PATRON-RESEARCH.png" TargetMode="Externa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6.xml"/><Relationship Id="rId5" Type="http://schemas.openxmlformats.org/officeDocument/2006/relationships/image" Target="../media/image16.png"/><Relationship Id="rId4" Type="http://schemas.openxmlformats.org/officeDocument/2006/relationships/image" Target="file://localhost/Volumes/XRAID/Equipo%20Rojo/EU-OSHA/18-0115%20PPT%20templates%20update/PNG/FONDO-PATRON-RESEARCH.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21" r:link="rId22" cstate="print">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l-GR"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23"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38" r:id="rId4"/>
    <p:sldLayoutId id="2147483826" r:id="rId5"/>
    <p:sldLayoutId id="2147483827" r:id="rId6"/>
    <p:sldLayoutId id="2147483828" r:id="rId7"/>
    <p:sldLayoutId id="2147483829" r:id="rId8"/>
    <p:sldLayoutId id="2147483830" r:id="rId9"/>
    <p:sldLayoutId id="2147483832" r:id="rId10"/>
    <p:sldLayoutId id="2147483833" r:id="rId11"/>
    <p:sldLayoutId id="2147483815" r:id="rId12"/>
    <p:sldLayoutId id="2147483816" r:id="rId13"/>
    <p:sldLayoutId id="2147483817" r:id="rId14"/>
    <p:sldLayoutId id="2147483818" r:id="rId15"/>
    <p:sldLayoutId id="2147483819" r:id="rId16"/>
    <p:sldLayoutId id="2147483820" r:id="rId17"/>
    <p:sldLayoutId id="2147483821" r:id="rId18"/>
    <p:sldLayoutId id="2147483822" r:id="rId19"/>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5" r:link="rId6" cstate="print">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l-GR" sz="675" b="1" noProof="0">
                <a:solidFill>
                  <a:schemeClr val="tx2"/>
                </a:solidFill>
                <a:latin typeface="Arial" charset="0"/>
                <a:ea typeface="Arial"/>
                <a:cs typeface="ＭＳ Ｐゴシック" charset="-128"/>
              </a:rPr>
              <a:t>https://osha.europa.eu</a:t>
            </a:r>
          </a:p>
        </p:txBody>
      </p:sp>
      <p:pic>
        <p:nvPicPr>
          <p:cNvPr id="9" name="Picture 8">
            <a:extLst>
              <a:ext uri="{FF2B5EF4-FFF2-40B4-BE49-F238E27FC236}">
                <a16:creationId xmlns:a16="http://schemas.microsoft.com/office/drawing/2014/main" id="{26C94188-D126-4DD0-8BE7-00900E328C9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0001" y="4692976"/>
            <a:ext cx="1320434" cy="337637"/>
          </a:xfrm>
          <a:prstGeom prst="rect">
            <a:avLst/>
          </a:prstGeom>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37" r:id="rId1"/>
    <p:sldLayoutId id="2147483836" r:id="rId2"/>
    <p:sldLayoutId id="2147483835" r:id="rId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l-GR"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5"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25" r:id="rId1"/>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60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60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600"/>
        </a:spcBef>
        <a:spcAft>
          <a:spcPts val="0"/>
        </a:spcAft>
        <a:buClrTx/>
        <a:buFont typeface="Arial" pitchFamily="34" charset="0"/>
        <a:buChar char="•"/>
        <a:defRPr sz="1400" kern="1200" baseline="0">
          <a:solidFill>
            <a:schemeClr val="tx1"/>
          </a:solidFill>
          <a:latin typeface="+mn-lt"/>
          <a:ea typeface="+mn-ea"/>
          <a:cs typeface="+mn-cs"/>
        </a:defRPr>
      </a:lvl4pPr>
      <a:lvl5pPr marL="729000" indent="-135000" algn="l" defTabSz="342900" rtl="0" eaLnBrk="1" latinLnBrk="0" hangingPunct="1">
        <a:spcBef>
          <a:spcPts val="600"/>
        </a:spcBef>
        <a:spcAft>
          <a:spcPts val="0"/>
        </a:spcAft>
        <a:buClrTx/>
        <a:buFont typeface="Arial" pitchFamily="34" charset="0"/>
        <a:buChar char="−"/>
        <a:defRPr sz="1200"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4" r:link="rId5" cstate="print">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l-GR"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1" r:id="rId1"/>
    <p:sldLayoutId id="2147483840" r:id="rId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cstate="print">
            <a:extLst>
              <a:ext uri="{28A0092B-C50C-407E-A947-70E740481C1C}">
                <a14:useLocalDpi xmlns:a14="http://schemas.microsoft.com/office/drawing/2010/main"/>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l-GR"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3" r:id="rId1"/>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eurostat/web/products-manuals-and-guidelines/-/ks-ra-07-015"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osha.europa.eu/en/facts-and-figures/workers-exposure-survey-cancer-risk-factors-europe" TargetMode="External"/><Relationship Id="rId7"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www.occideas.org/" TargetMode="External"/><Relationship Id="rId9" Type="http://schemas.openxmlformats.org/officeDocument/2006/relationships/image" Target="../media/image21.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ommission.europa.eu/strategy-and-policy/priorities-2019-2024/promoting-our-european-way-life/european-health-union/cancer-plan-europe_en" TargetMode="External"/><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hyperlink" Target="https://osha.europa.eu/en/themes/dangerous-substances/roadmap-to-carcinogens" TargetMode="External"/><Relationship Id="rId4" Type="http://schemas.openxmlformats.org/officeDocument/2006/relationships/hyperlink" Target="https://osha.europa.eu/en/safety-and-health-legislation/eu-strategic-framework-health-and-safety-work-2021-2027"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4E0108-5147-F016-775A-6DF81B4BE6BD}"/>
              </a:ext>
            </a:extLst>
          </p:cNvPr>
          <p:cNvSpPr>
            <a:spLocks noGrp="1"/>
          </p:cNvSpPr>
          <p:nvPr>
            <p:ph type="title"/>
          </p:nvPr>
        </p:nvSpPr>
        <p:spPr>
          <a:xfrm>
            <a:off x="450000" y="2673000"/>
            <a:ext cx="8082440" cy="696600"/>
          </a:xfrm>
        </p:spPr>
        <p:txBody>
          <a:bodyPr/>
          <a:lstStyle/>
          <a:p>
            <a:pPr algn="ctr"/>
            <a:r>
              <a:rPr lang="el-GR" dirty="0"/>
              <a:t>Έρευνα για την έκθεση των εργαζομένων σε καρκινογόνους παράγοντες (WES)</a:t>
            </a:r>
            <a:br>
              <a:rPr lang="el-GR" dirty="0"/>
            </a:br>
            <a:r>
              <a:rPr lang="el-GR" sz="2000" dirty="0"/>
              <a:t>Περιγραφή και βασικά ευρήματα</a:t>
            </a:r>
          </a:p>
        </p:txBody>
      </p:sp>
      <p:sp>
        <p:nvSpPr>
          <p:cNvPr id="9" name="Subtitle 8">
            <a:extLst>
              <a:ext uri="{FF2B5EF4-FFF2-40B4-BE49-F238E27FC236}">
                <a16:creationId xmlns:a16="http://schemas.microsoft.com/office/drawing/2014/main" id="{DB7FAFD7-C99F-4176-5AEB-01EC5975EB79}"/>
              </a:ext>
            </a:extLst>
          </p:cNvPr>
          <p:cNvSpPr>
            <a:spLocks noGrp="1"/>
          </p:cNvSpPr>
          <p:nvPr>
            <p:ph type="subTitle" idx="10"/>
          </p:nvPr>
        </p:nvSpPr>
        <p:spPr/>
        <p:txBody>
          <a:bodyPr/>
          <a:lstStyle/>
          <a:p>
            <a:pPr algn="r"/>
            <a:endParaRPr lang="en-GB" dirty="0"/>
          </a:p>
          <a:p>
            <a:pPr algn="r"/>
            <a:r>
              <a:rPr lang="el-GR"/>
              <a:t>Νοέμβριος 2024</a:t>
            </a:r>
          </a:p>
        </p:txBody>
      </p:sp>
    </p:spTree>
    <p:extLst>
      <p:ext uri="{BB962C8B-B14F-4D97-AF65-F5344CB8AC3E}">
        <p14:creationId xmlns:p14="http://schemas.microsoft.com/office/powerpoint/2010/main" val="1787881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0423-1AD9-DB0E-C67E-524F285C4AD5}"/>
              </a:ext>
            </a:extLst>
          </p:cNvPr>
          <p:cNvSpPr>
            <a:spLocks noGrp="1"/>
          </p:cNvSpPr>
          <p:nvPr>
            <p:ph type="title"/>
          </p:nvPr>
        </p:nvSpPr>
        <p:spPr/>
        <p:txBody>
          <a:bodyPr/>
          <a:lstStyle/>
          <a:p>
            <a:r>
              <a:rPr lang="el-GR" sz="2000" dirty="0"/>
              <a:t>Ποσοστό εργαζομένων που εκτίθενται ανά φύλο</a:t>
            </a:r>
          </a:p>
        </p:txBody>
      </p:sp>
      <p:sp>
        <p:nvSpPr>
          <p:cNvPr id="6" name="TextBox 5">
            <a:extLst>
              <a:ext uri="{FF2B5EF4-FFF2-40B4-BE49-F238E27FC236}">
                <a16:creationId xmlns:a16="http://schemas.microsoft.com/office/drawing/2014/main" id="{C7BFCE29-B828-0346-6D3C-038D6CB39F8A}"/>
              </a:ext>
            </a:extLst>
          </p:cNvPr>
          <p:cNvSpPr txBox="1"/>
          <p:nvPr/>
        </p:nvSpPr>
        <p:spPr>
          <a:xfrm>
            <a:off x="546652" y="691142"/>
            <a:ext cx="7919431" cy="369332"/>
          </a:xfrm>
          <a:prstGeom prst="rect">
            <a:avLst/>
          </a:prstGeom>
          <a:noFill/>
        </p:spPr>
        <p:txBody>
          <a:bodyPr wrap="square" rtlCol="0">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l-GR" sz="1800" dirty="0">
                <a:solidFill>
                  <a:schemeClr val="tx2"/>
                </a:solidFill>
                <a:effectLst/>
                <a:ea typeface=""/>
                <a:cs typeface="Times New Roman" panose="02020603050405020304" pitchFamily="18" charset="0"/>
              </a:rPr>
              <a:t>Οι 10 πιο συνηθισμένοι καρκινογόνοι παράγοντες σε οποιοδήποτε επίπεδο:</a:t>
            </a:r>
          </a:p>
        </p:txBody>
      </p:sp>
      <p:graphicFrame>
        <p:nvGraphicFramePr>
          <p:cNvPr id="5" name="Content Placeholder 4" descr="Πίνακας που παρουσιάζει την έκθεση των ανδρών και των γυναικών εργαζομένων κατά την τελευταία εβδομάδα εργασίας.&#10;Το 56,5 % των ανδρών εργαζομένων και το 36,3 % των γυναικών εργαζομένων εκτέθηκαν σε τουλάχιστον έναν καρκινογόνο παράγοντα (από τους 24).&#10;Το 26,4% των ανδρών εργαζομένων και το 13,8% των γυναικών εργαζομένων εκτέθηκαν σε ηλιακή υπεριώδη ακτινοβολία.&#10;Το 26,1 % των ανδρών εργαζομένων και το 12,3 % των γυναικών εργαζομένων εκτέθηκαν σε εκπομπές καυσαερίων κινητήρων ντίζελ.&#10;Το 15,8% των ανδρών εργαζομένων και το 9% των γυναικών εργαζομένων εκτέθηκαν σε βενζόλιο&#10;">
            <a:extLst>
              <a:ext uri="{FF2B5EF4-FFF2-40B4-BE49-F238E27FC236}">
                <a16:creationId xmlns:a16="http://schemas.microsoft.com/office/drawing/2014/main" id="{96EEBB7D-5623-C9D3-5217-49FC93BAD128}"/>
              </a:ext>
            </a:extLst>
          </p:cNvPr>
          <p:cNvGraphicFramePr>
            <a:graphicFrameLocks/>
          </p:cNvGraphicFramePr>
          <p:nvPr>
            <p:extLst>
              <p:ext uri="{D42A27DB-BD31-4B8C-83A1-F6EECF244321}">
                <p14:modId xmlns:p14="http://schemas.microsoft.com/office/powerpoint/2010/main" val="3961391608"/>
              </p:ext>
            </p:extLst>
          </p:nvPr>
        </p:nvGraphicFramePr>
        <p:xfrm>
          <a:off x="151746" y="1094269"/>
          <a:ext cx="8800752" cy="3458661"/>
        </p:xfrm>
        <a:graphic>
          <a:graphicData uri="http://schemas.openxmlformats.org/drawingml/2006/table">
            <a:tbl>
              <a:tblPr firstRow="1" bandRow="1">
                <a:tableStyleId>{21E4AEA4-8DFA-4A89-87EB-49C32662AFE0}</a:tableStyleId>
              </a:tblPr>
              <a:tblGrid>
                <a:gridCol w="224678">
                  <a:extLst>
                    <a:ext uri="{9D8B030D-6E8A-4147-A177-3AD203B41FA5}">
                      <a16:colId xmlns:a16="http://schemas.microsoft.com/office/drawing/2014/main" val="2994469410"/>
                    </a:ext>
                  </a:extLst>
                </a:gridCol>
                <a:gridCol w="3789761">
                  <a:extLst>
                    <a:ext uri="{9D8B030D-6E8A-4147-A177-3AD203B41FA5}">
                      <a16:colId xmlns:a16="http://schemas.microsoft.com/office/drawing/2014/main" val="3132373635"/>
                    </a:ext>
                  </a:extLst>
                </a:gridCol>
                <a:gridCol w="514350">
                  <a:extLst>
                    <a:ext uri="{9D8B030D-6E8A-4147-A177-3AD203B41FA5}">
                      <a16:colId xmlns:a16="http://schemas.microsoft.com/office/drawing/2014/main" val="1129146106"/>
                    </a:ext>
                  </a:extLst>
                </a:gridCol>
                <a:gridCol w="3803519">
                  <a:extLst>
                    <a:ext uri="{9D8B030D-6E8A-4147-A177-3AD203B41FA5}">
                      <a16:colId xmlns:a16="http://schemas.microsoft.com/office/drawing/2014/main" val="4223741049"/>
                    </a:ext>
                  </a:extLst>
                </a:gridCol>
                <a:gridCol w="468444">
                  <a:extLst>
                    <a:ext uri="{9D8B030D-6E8A-4147-A177-3AD203B41FA5}">
                      <a16:colId xmlns:a16="http://schemas.microsoft.com/office/drawing/2014/main" val="3342418931"/>
                    </a:ext>
                  </a:extLst>
                </a:gridCol>
              </a:tblGrid>
              <a:tr h="279770">
                <a:tc>
                  <a:txBody>
                    <a:bodyPr/>
                    <a:lstStyle/>
                    <a:p>
                      <a:pPr algn="l" fontAlgn="b"/>
                      <a:r>
                        <a:rPr lang="el-GR" sz="1000" b="1" u="none" strike="noStrike">
                          <a:solidFill>
                            <a:srgbClr val="000000"/>
                          </a:solidFill>
                          <a:effectLst/>
                        </a:rPr>
                        <a:t> </a:t>
                      </a:r>
                    </a:p>
                  </a:txBody>
                  <a:tcPr marL="8751" marR="8751" marT="8751" marB="0" anchor="b"/>
                </a:tc>
                <a:tc>
                  <a:txBody>
                    <a:bodyPr/>
                    <a:lstStyle/>
                    <a:p>
                      <a:pPr algn="ctr" fontAlgn="b"/>
                      <a:r>
                        <a:rPr lang="el-GR" sz="1000" b="1" u="none" strike="noStrike">
                          <a:solidFill>
                            <a:srgbClr val="000000"/>
                          </a:solidFill>
                          <a:effectLst/>
                        </a:rPr>
                        <a:t>Άνδρες</a:t>
                      </a:r>
                    </a:p>
                  </a:txBody>
                  <a:tcPr marL="8751" marR="8751" marT="8751" marB="0" anchor="ctr"/>
                </a:tc>
                <a:tc>
                  <a:txBody>
                    <a:bodyPr/>
                    <a:lstStyle/>
                    <a:p>
                      <a:endParaRPr lang="en-GB" sz="1050" dirty="0"/>
                    </a:p>
                  </a:txBody>
                  <a:tcPr marL="8751" marR="8751" marT="8751" marB="0" anchor="ctr"/>
                </a:tc>
                <a:tc>
                  <a:txBody>
                    <a:bodyPr/>
                    <a:lstStyle/>
                    <a:p>
                      <a:pPr algn="ctr" fontAlgn="b"/>
                      <a:r>
                        <a:rPr lang="el-GR" sz="1000" b="1" u="none" strike="noStrike">
                          <a:solidFill>
                            <a:srgbClr val="000000"/>
                          </a:solidFill>
                          <a:effectLst/>
                        </a:rPr>
                        <a:t>Γυναίκες</a:t>
                      </a:r>
                    </a:p>
                  </a:txBody>
                  <a:tcPr marL="8751" marR="8751" marT="8751" marB="0" anchor="ctr"/>
                </a:tc>
                <a:tc>
                  <a:txBody>
                    <a:bodyPr/>
                    <a:lstStyle/>
                    <a:p>
                      <a:endParaRPr lang="en-GB" sz="1050" dirty="0"/>
                    </a:p>
                  </a:txBody>
                  <a:tcPr marL="8751" marR="8751" marT="8751" marB="0" anchor="ctr"/>
                </a:tc>
                <a:extLst>
                  <a:ext uri="{0D108BD9-81ED-4DB2-BD59-A6C34878D82A}">
                    <a16:rowId xmlns:a16="http://schemas.microsoft.com/office/drawing/2014/main" val="1734128787"/>
                  </a:ext>
                </a:extLst>
              </a:tr>
              <a:tr h="279770">
                <a:tc>
                  <a:txBody>
                    <a:bodyPr/>
                    <a:lstStyle/>
                    <a:p>
                      <a:pPr algn="l" fontAlgn="b"/>
                      <a:r>
                        <a:rPr lang="el-GR" sz="1000" b="0" u="none" strike="noStrike">
                          <a:solidFill>
                            <a:srgbClr val="000000"/>
                          </a:solidFill>
                          <a:effectLst/>
                        </a:rPr>
                        <a:t> </a:t>
                      </a:r>
                    </a:p>
                  </a:txBody>
                  <a:tcPr marL="8751" marR="8751" marT="8751" marB="0" anchor="ctr"/>
                </a:tc>
                <a:tc>
                  <a:txBody>
                    <a:bodyPr/>
                    <a:lstStyle/>
                    <a:p>
                      <a:pPr algn="l" fontAlgn="b"/>
                      <a:r>
                        <a:rPr lang="el-GR" sz="900" b="1" u="none" strike="noStrike">
                          <a:solidFill>
                            <a:srgbClr val="000000"/>
                          </a:solidFill>
                          <a:effectLst/>
                        </a:rPr>
                        <a:t>Έκθεση σε τουλάχιστον έναν καρκινογόνο παράγοντα (από τους 24)</a:t>
                      </a:r>
                    </a:p>
                  </a:txBody>
                  <a:tcPr marL="36000" marR="8751" marT="8751" marB="0" anchor="ctr"/>
                </a:tc>
                <a:tc>
                  <a:txBody>
                    <a:bodyPr/>
                    <a:lstStyle/>
                    <a:p>
                      <a:pPr algn="ctr" fontAlgn="b"/>
                      <a:r>
                        <a:rPr lang="el-GR" sz="900" b="1" u="none" strike="noStrike">
                          <a:solidFill>
                            <a:srgbClr val="000000"/>
                          </a:solidFill>
                          <a:effectLst/>
                        </a:rPr>
                        <a:t>56,5 %</a:t>
                      </a:r>
                    </a:p>
                  </a:txBody>
                  <a:tcPr marL="8751" marR="8751" marT="8751" marB="0" anchor="ctr"/>
                </a:tc>
                <a:tc>
                  <a:txBody>
                    <a:bodyPr/>
                    <a:lstStyle/>
                    <a:p>
                      <a:pPr algn="l" fontAlgn="b"/>
                      <a:r>
                        <a:rPr lang="el-GR" sz="900" b="1" u="none" strike="noStrike">
                          <a:solidFill>
                            <a:srgbClr val="000000"/>
                          </a:solidFill>
                          <a:effectLst/>
                        </a:rPr>
                        <a:t>Έκθεση σε τουλάχιστον έναν καρκινογόνο παράγοντα (από τους 24)</a:t>
                      </a:r>
                    </a:p>
                  </a:txBody>
                  <a:tcPr marL="36000" marR="8751" marT="8751" marB="0" anchor="ctr"/>
                </a:tc>
                <a:tc>
                  <a:txBody>
                    <a:bodyPr/>
                    <a:lstStyle/>
                    <a:p>
                      <a:pPr algn="ctr" fontAlgn="b"/>
                      <a:r>
                        <a:rPr lang="el-GR" sz="900" b="1" u="none" strike="noStrike">
                          <a:solidFill>
                            <a:srgbClr val="000000"/>
                          </a:solidFill>
                          <a:effectLst/>
                        </a:rPr>
                        <a:t>36,3 %</a:t>
                      </a:r>
                    </a:p>
                  </a:txBody>
                  <a:tcPr marL="8751" marR="8751" marT="8751" marB="0" anchor="ctr"/>
                </a:tc>
                <a:extLst>
                  <a:ext uri="{0D108BD9-81ED-4DB2-BD59-A6C34878D82A}">
                    <a16:rowId xmlns:a16="http://schemas.microsoft.com/office/drawing/2014/main" val="2677082640"/>
                  </a:ext>
                </a:extLst>
              </a:tr>
              <a:tr h="313629">
                <a:tc>
                  <a:txBody>
                    <a:bodyPr/>
                    <a:lstStyle/>
                    <a:p>
                      <a:pPr lvl="0" algn="ctr" fontAlgn="b"/>
                      <a:r>
                        <a:rPr lang="el-GR" sz="1000" b="0" u="none" strike="noStrike">
                          <a:solidFill>
                            <a:srgbClr val="000000"/>
                          </a:solidFill>
                          <a:effectLst/>
                        </a:rPr>
                        <a:t>1</a:t>
                      </a:r>
                    </a:p>
                  </a:txBody>
                  <a:tcPr marL="8751" marR="8751" marT="8751" marB="0" anchor="ctr"/>
                </a:tc>
                <a:tc>
                  <a:txBody>
                    <a:bodyPr/>
                    <a:lstStyle/>
                    <a:p>
                      <a:pPr algn="l" fontAlgn="b"/>
                      <a:r>
                        <a:rPr lang="el-GR" sz="1000" b="0" u="none" strike="noStrike">
                          <a:solidFill>
                            <a:srgbClr val="000000"/>
                          </a:solidFill>
                          <a:effectLst/>
                        </a:rPr>
                        <a:t>Ηλιακή υπεριώδης ακτινοβολία (συμπεριλαμβανομένης της οφθαλμικής έκθεσης)</a:t>
                      </a:r>
                    </a:p>
                  </a:txBody>
                  <a:tcPr marL="36000" marR="8751" marT="8751" marB="0" anchor="ctr"/>
                </a:tc>
                <a:tc>
                  <a:txBody>
                    <a:bodyPr/>
                    <a:lstStyle/>
                    <a:p>
                      <a:pPr algn="ctr" fontAlgn="b"/>
                      <a:r>
                        <a:rPr lang="el-GR" sz="1000" b="0" u="none" strike="noStrike">
                          <a:solidFill>
                            <a:srgbClr val="000000"/>
                          </a:solidFill>
                          <a:effectLst/>
                        </a:rPr>
                        <a:t>26,4 %</a:t>
                      </a:r>
                    </a:p>
                  </a:txBody>
                  <a:tcPr marL="8751" marR="8751" marT="8751" marB="0" anchor="ctr"/>
                </a:tc>
                <a:tc>
                  <a:txBody>
                    <a:bodyPr/>
                    <a:lstStyle/>
                    <a:p>
                      <a:pPr algn="l" fontAlgn="b"/>
                      <a:r>
                        <a:rPr lang="el-GR" sz="1000" b="0" u="none" strike="noStrike">
                          <a:solidFill>
                            <a:srgbClr val="000000"/>
                          </a:solidFill>
                          <a:effectLst/>
                        </a:rPr>
                        <a:t>Ηλιακή υπεριώδης ακτινοβολία (συμπεριλαμβανομένης της οφθαλμικής έκθεσης)</a:t>
                      </a:r>
                    </a:p>
                  </a:txBody>
                  <a:tcPr marL="36000" marR="8751" marT="8751" marB="0" anchor="ctr"/>
                </a:tc>
                <a:tc>
                  <a:txBody>
                    <a:bodyPr/>
                    <a:lstStyle/>
                    <a:p>
                      <a:pPr algn="ctr" fontAlgn="b"/>
                      <a:r>
                        <a:rPr lang="el-GR" sz="1000" b="0" u="none" strike="noStrike" dirty="0">
                          <a:solidFill>
                            <a:srgbClr val="000000"/>
                          </a:solidFill>
                          <a:effectLst/>
                        </a:rPr>
                        <a:t>13,8 %</a:t>
                      </a:r>
                    </a:p>
                  </a:txBody>
                  <a:tcPr marL="8751" marR="8751" marT="8751" marB="0" anchor="ctr"/>
                </a:tc>
                <a:extLst>
                  <a:ext uri="{0D108BD9-81ED-4DB2-BD59-A6C34878D82A}">
                    <a16:rowId xmlns:a16="http://schemas.microsoft.com/office/drawing/2014/main" val="2201296832"/>
                  </a:ext>
                </a:extLst>
              </a:tr>
              <a:tr h="279770">
                <a:tc>
                  <a:txBody>
                    <a:bodyPr/>
                    <a:lstStyle/>
                    <a:p>
                      <a:pPr lvl="0" algn="ctr" fontAlgn="b"/>
                      <a:r>
                        <a:rPr lang="el-GR" sz="1000" b="0" u="none" strike="noStrike">
                          <a:solidFill>
                            <a:srgbClr val="000000"/>
                          </a:solidFill>
                          <a:effectLst/>
                        </a:rPr>
                        <a:t>2</a:t>
                      </a:r>
                    </a:p>
                  </a:txBody>
                  <a:tcPr marL="8751" marR="8751" marT="8751" marB="0" anchor="ctr"/>
                </a:tc>
                <a:tc>
                  <a:txBody>
                    <a:bodyPr/>
                    <a:lstStyle/>
                    <a:p>
                      <a:pPr algn="l" fontAlgn="b"/>
                      <a:r>
                        <a:rPr lang="el-GR" sz="1000" b="0" u="none" strike="noStrike" dirty="0">
                          <a:solidFill>
                            <a:srgbClr val="000000"/>
                          </a:solidFill>
                          <a:effectLst/>
                        </a:rPr>
                        <a:t>Εκπομπές καυσαερίων κινητήρων ντίζελ</a:t>
                      </a:r>
                    </a:p>
                  </a:txBody>
                  <a:tcPr marL="36000" marR="8751" marT="8751" marB="0" anchor="ctr"/>
                </a:tc>
                <a:tc>
                  <a:txBody>
                    <a:bodyPr/>
                    <a:lstStyle/>
                    <a:p>
                      <a:pPr algn="ctr" fontAlgn="b"/>
                      <a:r>
                        <a:rPr lang="el-GR" sz="1000" b="0" u="none" strike="noStrike">
                          <a:solidFill>
                            <a:srgbClr val="000000"/>
                          </a:solidFill>
                          <a:effectLst/>
                        </a:rPr>
                        <a:t>26,1 %</a:t>
                      </a:r>
                    </a:p>
                  </a:txBody>
                  <a:tcPr marL="8751" marR="8751" marT="8751" marB="0" anchor="ctr"/>
                </a:tc>
                <a:tc>
                  <a:txBody>
                    <a:bodyPr/>
                    <a:lstStyle/>
                    <a:p>
                      <a:pPr algn="l" fontAlgn="b"/>
                      <a:r>
                        <a:rPr lang="el-GR" sz="1000" b="0" u="none" strike="noStrike">
                          <a:solidFill>
                            <a:srgbClr val="000000"/>
                          </a:solidFill>
                          <a:effectLst/>
                        </a:rPr>
                        <a:t>Εκπομπές καυσαερίων κινητήρων ντίζελ</a:t>
                      </a:r>
                    </a:p>
                  </a:txBody>
                  <a:tcPr marL="36000" marR="8751" marT="8751" marB="0" anchor="ctr"/>
                </a:tc>
                <a:tc>
                  <a:txBody>
                    <a:bodyPr/>
                    <a:lstStyle/>
                    <a:p>
                      <a:pPr algn="ctr" fontAlgn="b"/>
                      <a:r>
                        <a:rPr lang="el-GR" sz="1000" b="0" u="none" strike="noStrike">
                          <a:solidFill>
                            <a:srgbClr val="000000"/>
                          </a:solidFill>
                          <a:effectLst/>
                        </a:rPr>
                        <a:t>12,3 %</a:t>
                      </a:r>
                    </a:p>
                  </a:txBody>
                  <a:tcPr marL="8751" marR="8751" marT="8751" marB="0" anchor="ctr"/>
                </a:tc>
                <a:extLst>
                  <a:ext uri="{0D108BD9-81ED-4DB2-BD59-A6C34878D82A}">
                    <a16:rowId xmlns:a16="http://schemas.microsoft.com/office/drawing/2014/main" val="4079892517"/>
                  </a:ext>
                </a:extLst>
              </a:tr>
              <a:tr h="279770">
                <a:tc>
                  <a:txBody>
                    <a:bodyPr/>
                    <a:lstStyle/>
                    <a:p>
                      <a:pPr lvl="0" algn="ctr" fontAlgn="b"/>
                      <a:r>
                        <a:rPr lang="el-GR" sz="1000" b="0" u="none" strike="noStrike">
                          <a:solidFill>
                            <a:srgbClr val="000000"/>
                          </a:solidFill>
                          <a:effectLst/>
                        </a:rPr>
                        <a:t>3</a:t>
                      </a:r>
                    </a:p>
                  </a:txBody>
                  <a:tcPr marL="8751" marR="8751" marT="8751" marB="0" anchor="ctr"/>
                </a:tc>
                <a:tc>
                  <a:txBody>
                    <a:bodyPr/>
                    <a:lstStyle/>
                    <a:p>
                      <a:pPr algn="l" fontAlgn="b"/>
                      <a:r>
                        <a:rPr lang="el-GR" sz="1000" b="0" u="none" strike="noStrike">
                          <a:solidFill>
                            <a:srgbClr val="000000"/>
                          </a:solidFill>
                          <a:effectLst/>
                        </a:rPr>
                        <a:t>Βενζόλιο</a:t>
                      </a:r>
                    </a:p>
                  </a:txBody>
                  <a:tcPr marL="36000" marR="8751" marT="8751" marB="0" anchor="ctr"/>
                </a:tc>
                <a:tc>
                  <a:txBody>
                    <a:bodyPr/>
                    <a:lstStyle/>
                    <a:p>
                      <a:pPr algn="ctr" fontAlgn="b"/>
                      <a:r>
                        <a:rPr lang="el-GR" sz="1000" b="0" u="none" strike="noStrike">
                          <a:solidFill>
                            <a:srgbClr val="000000"/>
                          </a:solidFill>
                          <a:effectLst/>
                        </a:rPr>
                        <a:t>15,8 %</a:t>
                      </a:r>
                    </a:p>
                  </a:txBody>
                  <a:tcPr marL="8751" marR="8751" marT="8751" marB="0" anchor="ctr"/>
                </a:tc>
                <a:tc>
                  <a:txBody>
                    <a:bodyPr/>
                    <a:lstStyle/>
                    <a:p>
                      <a:pPr algn="l" fontAlgn="b"/>
                      <a:r>
                        <a:rPr lang="el-GR" sz="1000" b="0" u="none" strike="noStrike">
                          <a:solidFill>
                            <a:srgbClr val="000000"/>
                          </a:solidFill>
                          <a:effectLst/>
                        </a:rPr>
                        <a:t>Βενζόλιο</a:t>
                      </a:r>
                    </a:p>
                  </a:txBody>
                  <a:tcPr marL="36000" marR="8751" marT="8751" marB="0" anchor="ctr"/>
                </a:tc>
                <a:tc>
                  <a:txBody>
                    <a:bodyPr/>
                    <a:lstStyle/>
                    <a:p>
                      <a:pPr algn="ctr" fontAlgn="b"/>
                      <a:r>
                        <a:rPr lang="el-GR" sz="1000" b="0" u="none" strike="noStrike">
                          <a:solidFill>
                            <a:srgbClr val="000000"/>
                          </a:solidFill>
                          <a:effectLst/>
                        </a:rPr>
                        <a:t>9,0 %</a:t>
                      </a:r>
                    </a:p>
                  </a:txBody>
                  <a:tcPr marL="8751" marR="8751" marT="8751" marB="0" anchor="ctr"/>
                </a:tc>
                <a:extLst>
                  <a:ext uri="{0D108BD9-81ED-4DB2-BD59-A6C34878D82A}">
                    <a16:rowId xmlns:a16="http://schemas.microsoft.com/office/drawing/2014/main" val="3663810953"/>
                  </a:ext>
                </a:extLst>
              </a:tr>
              <a:tr h="279770">
                <a:tc>
                  <a:txBody>
                    <a:bodyPr/>
                    <a:lstStyle/>
                    <a:p>
                      <a:pPr lvl="0" algn="ctr" fontAlgn="b"/>
                      <a:r>
                        <a:rPr lang="el-GR" sz="1000" b="0" u="none" strike="noStrike">
                          <a:solidFill>
                            <a:srgbClr val="000000"/>
                          </a:solidFill>
                          <a:effectLst/>
                        </a:rPr>
                        <a:t>4</a:t>
                      </a:r>
                    </a:p>
                  </a:txBody>
                  <a:tcPr marL="8751" marR="8751" marT="8751" marB="0" anchor="ctr"/>
                </a:tc>
                <a:tc>
                  <a:txBody>
                    <a:bodyPr/>
                    <a:lstStyle/>
                    <a:p>
                      <a:pPr algn="l" fontAlgn="b"/>
                      <a:r>
                        <a:rPr lang="el-GR" sz="1000" b="0" u="none" strike="noStrike">
                          <a:solidFill>
                            <a:srgbClr val="000000"/>
                          </a:solidFill>
                          <a:effectLst/>
                        </a:rPr>
                        <a:t>Αναπνεύσιµη σκόνη κρυσταλλικού διοξειδίου του πυριτίου</a:t>
                      </a:r>
                    </a:p>
                  </a:txBody>
                  <a:tcPr marL="36000" marR="8751" marT="8751" marB="0" anchor="ctr"/>
                </a:tc>
                <a:tc>
                  <a:txBody>
                    <a:bodyPr/>
                    <a:lstStyle/>
                    <a:p>
                      <a:pPr algn="ctr" fontAlgn="b"/>
                      <a:r>
                        <a:rPr lang="el-GR" sz="1000" b="0" u="none" strike="noStrike">
                          <a:solidFill>
                            <a:srgbClr val="000000"/>
                          </a:solidFill>
                          <a:effectLst/>
                        </a:rPr>
                        <a:t>12,2 %</a:t>
                      </a:r>
                    </a:p>
                  </a:txBody>
                  <a:tcPr marL="8751" marR="8751" marT="8751" marB="0" anchor="ctr"/>
                </a:tc>
                <a:tc>
                  <a:txBody>
                    <a:bodyPr/>
                    <a:lstStyle/>
                    <a:p>
                      <a:pPr algn="l" fontAlgn="b"/>
                      <a:r>
                        <a:rPr lang="el-GR" sz="1000" b="0" u="none" strike="noStrike">
                          <a:solidFill>
                            <a:srgbClr val="000000"/>
                          </a:solidFill>
                          <a:effectLst/>
                        </a:rPr>
                        <a:t>Φορμαλδεΰδη</a:t>
                      </a:r>
                    </a:p>
                  </a:txBody>
                  <a:tcPr marL="36000" marR="8751" marT="8751" marB="0" anchor="ctr"/>
                </a:tc>
                <a:tc>
                  <a:txBody>
                    <a:bodyPr/>
                    <a:lstStyle/>
                    <a:p>
                      <a:pPr algn="ctr" fontAlgn="b"/>
                      <a:r>
                        <a:rPr lang="el-GR" sz="1000" b="0" u="none" strike="noStrike">
                          <a:solidFill>
                            <a:srgbClr val="000000"/>
                          </a:solidFill>
                          <a:effectLst/>
                        </a:rPr>
                        <a:t>5,7 %</a:t>
                      </a:r>
                    </a:p>
                  </a:txBody>
                  <a:tcPr marL="8751" marR="8751" marT="8751" marB="0" anchor="ctr"/>
                </a:tc>
                <a:extLst>
                  <a:ext uri="{0D108BD9-81ED-4DB2-BD59-A6C34878D82A}">
                    <a16:rowId xmlns:a16="http://schemas.microsoft.com/office/drawing/2014/main" val="357397107"/>
                  </a:ext>
                </a:extLst>
              </a:tr>
              <a:tr h="279770">
                <a:tc>
                  <a:txBody>
                    <a:bodyPr/>
                    <a:lstStyle/>
                    <a:p>
                      <a:pPr lvl="0" algn="ctr" fontAlgn="b"/>
                      <a:r>
                        <a:rPr lang="el-GR" sz="1000" b="0" u="none" strike="noStrike">
                          <a:solidFill>
                            <a:srgbClr val="000000"/>
                          </a:solidFill>
                          <a:effectLst/>
                        </a:rPr>
                        <a:t>5</a:t>
                      </a:r>
                    </a:p>
                  </a:txBody>
                  <a:tcPr marL="8751" marR="8751" marT="8751" marB="0" anchor="ctr"/>
                </a:tc>
                <a:tc>
                  <a:txBody>
                    <a:bodyPr/>
                    <a:lstStyle/>
                    <a:p>
                      <a:pPr algn="l" fontAlgn="b"/>
                      <a:r>
                        <a:rPr lang="el-GR" sz="1000" b="0" u="none" strike="noStrike">
                          <a:solidFill>
                            <a:srgbClr val="000000"/>
                          </a:solidFill>
                          <a:effectLst/>
                        </a:rPr>
                        <a:t>Εξασθενές χρώμιο</a:t>
                      </a:r>
                    </a:p>
                  </a:txBody>
                  <a:tcPr marL="36000" marR="8751" marT="8751" marB="0" anchor="ctr"/>
                </a:tc>
                <a:tc>
                  <a:txBody>
                    <a:bodyPr/>
                    <a:lstStyle/>
                    <a:p>
                      <a:pPr algn="ctr" fontAlgn="b"/>
                      <a:r>
                        <a:rPr lang="el-GR" sz="1000" b="0" u="none" strike="noStrike">
                          <a:solidFill>
                            <a:srgbClr val="000000"/>
                          </a:solidFill>
                          <a:effectLst/>
                        </a:rPr>
                        <a:t>7,1 %</a:t>
                      </a:r>
                    </a:p>
                  </a:txBody>
                  <a:tcPr marL="8751" marR="8751" marT="8751" marB="0" anchor="ctr"/>
                </a:tc>
                <a:tc>
                  <a:txBody>
                    <a:bodyPr/>
                    <a:lstStyle/>
                    <a:p>
                      <a:pPr algn="l" fontAlgn="b"/>
                      <a:r>
                        <a:rPr lang="el-GR" sz="1000" b="0" u="none" strike="noStrike">
                          <a:solidFill>
                            <a:srgbClr val="000000"/>
                          </a:solidFill>
                          <a:effectLst/>
                        </a:rPr>
                        <a:t>Αναπνεύσιµη σκόνη κρυσταλλικού διοξειδίου του πυριτίου</a:t>
                      </a:r>
                    </a:p>
                  </a:txBody>
                  <a:tcPr marL="36000" marR="8751" marT="8751" marB="0" anchor="ctr"/>
                </a:tc>
                <a:tc>
                  <a:txBody>
                    <a:bodyPr/>
                    <a:lstStyle/>
                    <a:p>
                      <a:pPr algn="ctr" fontAlgn="b"/>
                      <a:r>
                        <a:rPr lang="el-GR" sz="1000" b="0" u="none" strike="noStrike">
                          <a:solidFill>
                            <a:srgbClr val="000000"/>
                          </a:solidFill>
                          <a:effectLst/>
                        </a:rPr>
                        <a:t>4,0 %</a:t>
                      </a:r>
                    </a:p>
                  </a:txBody>
                  <a:tcPr marL="8751" marR="8751" marT="8751" marB="0" anchor="ctr"/>
                </a:tc>
                <a:extLst>
                  <a:ext uri="{0D108BD9-81ED-4DB2-BD59-A6C34878D82A}">
                    <a16:rowId xmlns:a16="http://schemas.microsoft.com/office/drawing/2014/main" val="346593313"/>
                  </a:ext>
                </a:extLst>
              </a:tr>
              <a:tr h="279770">
                <a:tc>
                  <a:txBody>
                    <a:bodyPr/>
                    <a:lstStyle/>
                    <a:p>
                      <a:pPr lvl="0" algn="ctr" fontAlgn="b"/>
                      <a:r>
                        <a:rPr lang="el-GR" sz="1000" b="0" u="none" strike="noStrike">
                          <a:solidFill>
                            <a:srgbClr val="000000"/>
                          </a:solidFill>
                          <a:effectLst/>
                        </a:rPr>
                        <a:t>6</a:t>
                      </a:r>
                    </a:p>
                  </a:txBody>
                  <a:tcPr marL="8751" marR="8751" marT="8751" marB="0" anchor="ctr"/>
                </a:tc>
                <a:tc>
                  <a:txBody>
                    <a:bodyPr/>
                    <a:lstStyle/>
                    <a:p>
                      <a:pPr algn="l" fontAlgn="b"/>
                      <a:r>
                        <a:rPr lang="el-GR" sz="1000" b="0" u="none" strike="noStrike">
                          <a:solidFill>
                            <a:srgbClr val="000000"/>
                          </a:solidFill>
                          <a:effectLst/>
                        </a:rPr>
                        <a:t>Φορμαλδεΰδη</a:t>
                      </a:r>
                    </a:p>
                  </a:txBody>
                  <a:tcPr marL="36000" marR="8751" marT="8751" marB="0" anchor="ctr"/>
                </a:tc>
                <a:tc>
                  <a:txBody>
                    <a:bodyPr/>
                    <a:lstStyle/>
                    <a:p>
                      <a:pPr algn="ctr" fontAlgn="b"/>
                      <a:r>
                        <a:rPr lang="el-GR" sz="1000" b="0" u="none" strike="noStrike">
                          <a:solidFill>
                            <a:srgbClr val="000000"/>
                          </a:solidFill>
                          <a:effectLst/>
                        </a:rPr>
                        <a:t>6,7 %</a:t>
                      </a:r>
                    </a:p>
                  </a:txBody>
                  <a:tcPr marL="8751" marR="8751" marT="8751" marB="0" anchor="ctr"/>
                </a:tc>
                <a:tc>
                  <a:txBody>
                    <a:bodyPr/>
                    <a:lstStyle/>
                    <a:p>
                      <a:pPr algn="l" fontAlgn="b"/>
                      <a:r>
                        <a:rPr lang="el-GR" sz="1000" b="0" u="none" strike="noStrike">
                          <a:solidFill>
                            <a:srgbClr val="000000"/>
                          </a:solidFill>
                          <a:effectLst/>
                        </a:rPr>
                        <a:t>Ιοντίζουσα ακτινοβολία</a:t>
                      </a:r>
                    </a:p>
                  </a:txBody>
                  <a:tcPr marL="36000" marR="8751" marT="8751" marB="0" anchor="ctr"/>
                </a:tc>
                <a:tc>
                  <a:txBody>
                    <a:bodyPr/>
                    <a:lstStyle/>
                    <a:p>
                      <a:pPr algn="ctr" fontAlgn="b"/>
                      <a:r>
                        <a:rPr lang="el-GR" sz="1000" b="0" u="none" strike="noStrike">
                          <a:solidFill>
                            <a:srgbClr val="000000"/>
                          </a:solidFill>
                          <a:effectLst/>
                        </a:rPr>
                        <a:t>2,5 %</a:t>
                      </a:r>
                    </a:p>
                  </a:txBody>
                  <a:tcPr marL="8751" marR="8751" marT="8751" marB="0" anchor="ctr"/>
                </a:tc>
                <a:extLst>
                  <a:ext uri="{0D108BD9-81ED-4DB2-BD59-A6C34878D82A}">
                    <a16:rowId xmlns:a16="http://schemas.microsoft.com/office/drawing/2014/main" val="2371786576"/>
                  </a:ext>
                </a:extLst>
              </a:tr>
              <a:tr h="258192">
                <a:tc>
                  <a:txBody>
                    <a:bodyPr/>
                    <a:lstStyle/>
                    <a:p>
                      <a:pPr lvl="0" algn="ctr" fontAlgn="b"/>
                      <a:r>
                        <a:rPr lang="el-GR" sz="1000" b="0" u="none" strike="noStrike">
                          <a:solidFill>
                            <a:srgbClr val="000000"/>
                          </a:solidFill>
                          <a:effectLst/>
                        </a:rPr>
                        <a:t>7</a:t>
                      </a:r>
                    </a:p>
                  </a:txBody>
                  <a:tcPr marL="8751" marR="8751" marT="8751" marB="0" anchor="ctr"/>
                </a:tc>
                <a:tc>
                  <a:txBody>
                    <a:bodyPr/>
                    <a:lstStyle/>
                    <a:p>
                      <a:pPr algn="l" fontAlgn="b"/>
                      <a:r>
                        <a:rPr lang="el-GR" sz="1000" b="0" u="none" strike="noStrike">
                          <a:solidFill>
                            <a:srgbClr val="000000"/>
                          </a:solidFill>
                          <a:effectLst/>
                        </a:rPr>
                        <a:t>Μόλυβδος και ανόργανες ενώσεις</a:t>
                      </a:r>
                    </a:p>
                  </a:txBody>
                  <a:tcPr marL="36000" marR="8751" marT="8751" marB="0" anchor="ctr"/>
                </a:tc>
                <a:tc>
                  <a:txBody>
                    <a:bodyPr/>
                    <a:lstStyle/>
                    <a:p>
                      <a:pPr algn="ctr" fontAlgn="b"/>
                      <a:r>
                        <a:rPr lang="el-GR" sz="1000" b="0" u="none" strike="noStrike">
                          <a:solidFill>
                            <a:srgbClr val="000000"/>
                          </a:solidFill>
                          <a:effectLst/>
                        </a:rPr>
                        <a:t>5,5 %</a:t>
                      </a:r>
                    </a:p>
                  </a:txBody>
                  <a:tcPr marL="8751" marR="8751" marT="8751" marB="0" anchor="ctr"/>
                </a:tc>
                <a:tc>
                  <a:txBody>
                    <a:bodyPr/>
                    <a:lstStyle/>
                    <a:p>
                      <a:pPr algn="l" fontAlgn="b"/>
                      <a:r>
                        <a:rPr lang="el-GR" sz="1000" b="0" u="none" strike="noStrike">
                          <a:solidFill>
                            <a:srgbClr val="000000"/>
                          </a:solidFill>
                          <a:effectLst/>
                        </a:rPr>
                        <a:t>Τεχνητή υπεριώδης ακτινοβολία (συμπεριλαμβανομένης της οφθαλμικής έκθεσης)</a:t>
                      </a:r>
                    </a:p>
                  </a:txBody>
                  <a:tcPr marL="36000" marR="8751" marT="8751" marB="0" anchor="ctr"/>
                </a:tc>
                <a:tc>
                  <a:txBody>
                    <a:bodyPr/>
                    <a:lstStyle/>
                    <a:p>
                      <a:pPr algn="ctr" fontAlgn="b"/>
                      <a:r>
                        <a:rPr lang="el-GR" sz="1000" b="0" u="none" strike="noStrike">
                          <a:solidFill>
                            <a:srgbClr val="000000"/>
                          </a:solidFill>
                          <a:effectLst/>
                        </a:rPr>
                        <a:t>2,0 %</a:t>
                      </a:r>
                    </a:p>
                  </a:txBody>
                  <a:tcPr marL="8751" marR="8751" marT="8751" marB="0" anchor="ctr"/>
                </a:tc>
                <a:extLst>
                  <a:ext uri="{0D108BD9-81ED-4DB2-BD59-A6C34878D82A}">
                    <a16:rowId xmlns:a16="http://schemas.microsoft.com/office/drawing/2014/main" val="3201961362"/>
                  </a:ext>
                </a:extLst>
              </a:tr>
              <a:tr h="279770">
                <a:tc>
                  <a:txBody>
                    <a:bodyPr/>
                    <a:lstStyle/>
                    <a:p>
                      <a:pPr lvl="0" algn="ctr" fontAlgn="b"/>
                      <a:r>
                        <a:rPr lang="el-GR" sz="1000" b="0" u="none" strike="noStrike">
                          <a:solidFill>
                            <a:srgbClr val="000000"/>
                          </a:solidFill>
                          <a:effectLst/>
                        </a:rPr>
                        <a:t>8</a:t>
                      </a:r>
                    </a:p>
                  </a:txBody>
                  <a:tcPr marL="8751" marR="8751" marT="8751" marB="0" anchor="ctr"/>
                </a:tc>
                <a:tc>
                  <a:txBody>
                    <a:bodyPr/>
                    <a:lstStyle/>
                    <a:p>
                      <a:pPr algn="l" fontAlgn="b"/>
                      <a:r>
                        <a:rPr lang="el-GR" sz="1000" b="0" u="none" strike="noStrike">
                          <a:solidFill>
                            <a:srgbClr val="000000"/>
                          </a:solidFill>
                          <a:effectLst/>
                        </a:rPr>
                        <a:t>Σκόνη ξύλου</a:t>
                      </a:r>
                    </a:p>
                  </a:txBody>
                  <a:tcPr marL="36000" marR="8751" marT="8751" marB="0" anchor="ctr"/>
                </a:tc>
                <a:tc>
                  <a:txBody>
                    <a:bodyPr/>
                    <a:lstStyle/>
                    <a:p>
                      <a:pPr algn="ctr" fontAlgn="b"/>
                      <a:r>
                        <a:rPr lang="el-GR" sz="1000" b="0" u="none" strike="noStrike">
                          <a:solidFill>
                            <a:srgbClr val="000000"/>
                          </a:solidFill>
                          <a:effectLst/>
                        </a:rPr>
                        <a:t>4,5 %</a:t>
                      </a:r>
                    </a:p>
                  </a:txBody>
                  <a:tcPr marL="8751" marR="8751" marT="8751" marB="0" anchor="ctr"/>
                </a:tc>
                <a:tc>
                  <a:txBody>
                    <a:bodyPr/>
                    <a:lstStyle/>
                    <a:p>
                      <a:pPr algn="l" fontAlgn="b"/>
                      <a:r>
                        <a:rPr lang="el-GR" sz="1000" b="0" u="none" strike="noStrike">
                          <a:solidFill>
                            <a:srgbClr val="000000"/>
                          </a:solidFill>
                          <a:effectLst/>
                        </a:rPr>
                        <a:t>Εξασθενές χρώμιο</a:t>
                      </a:r>
                    </a:p>
                  </a:txBody>
                  <a:tcPr marL="36000" marR="8751" marT="8751" marB="0" anchor="ctr"/>
                </a:tc>
                <a:tc>
                  <a:txBody>
                    <a:bodyPr/>
                    <a:lstStyle/>
                    <a:p>
                      <a:pPr algn="ctr" fontAlgn="b"/>
                      <a:r>
                        <a:rPr lang="el-GR" sz="1000" b="0" u="none" strike="noStrike">
                          <a:solidFill>
                            <a:srgbClr val="000000"/>
                          </a:solidFill>
                          <a:effectLst/>
                        </a:rPr>
                        <a:t>1,9 %</a:t>
                      </a:r>
                    </a:p>
                  </a:txBody>
                  <a:tcPr marL="8751" marR="8751" marT="8751" marB="0" anchor="ctr"/>
                </a:tc>
                <a:extLst>
                  <a:ext uri="{0D108BD9-81ED-4DB2-BD59-A6C34878D82A}">
                    <a16:rowId xmlns:a16="http://schemas.microsoft.com/office/drawing/2014/main" val="4118113717"/>
                  </a:ext>
                </a:extLst>
              </a:tr>
              <a:tr h="294623">
                <a:tc>
                  <a:txBody>
                    <a:bodyPr/>
                    <a:lstStyle/>
                    <a:p>
                      <a:pPr lvl="0" algn="ctr" fontAlgn="b"/>
                      <a:r>
                        <a:rPr lang="el-GR" sz="1000" b="0" u="none" strike="noStrike">
                          <a:solidFill>
                            <a:srgbClr val="000000"/>
                          </a:solidFill>
                          <a:effectLst/>
                        </a:rPr>
                        <a:t>9</a:t>
                      </a:r>
                    </a:p>
                  </a:txBody>
                  <a:tcPr marL="8751" marR="8751" marT="8751" marB="0" anchor="ctr"/>
                </a:tc>
                <a:tc>
                  <a:txBody>
                    <a:bodyPr/>
                    <a:lstStyle/>
                    <a:p>
                      <a:pPr algn="l" fontAlgn="b"/>
                      <a:r>
                        <a:rPr lang="el-GR" sz="1000" b="0" u="none" strike="noStrike">
                          <a:solidFill>
                            <a:srgbClr val="000000"/>
                          </a:solidFill>
                          <a:effectLst/>
                        </a:rPr>
                        <a:t>Τεχνητή υπεριώδης ακτινοβολία (συμπεριλαμβανομένης της οφθαλμικής έκθεσης)</a:t>
                      </a:r>
                    </a:p>
                  </a:txBody>
                  <a:tcPr marL="36000" marR="8751" marT="8751" marB="0" anchor="ctr"/>
                </a:tc>
                <a:tc>
                  <a:txBody>
                    <a:bodyPr/>
                    <a:lstStyle/>
                    <a:p>
                      <a:pPr algn="ctr" fontAlgn="b"/>
                      <a:r>
                        <a:rPr lang="el-GR" sz="1000" b="0" u="none" strike="noStrike">
                          <a:solidFill>
                            <a:srgbClr val="000000"/>
                          </a:solidFill>
                          <a:effectLst/>
                        </a:rPr>
                        <a:t>3,7 %</a:t>
                      </a:r>
                    </a:p>
                  </a:txBody>
                  <a:tcPr marL="8751" marR="8751" marT="8751" marB="0" anchor="ctr"/>
                </a:tc>
                <a:tc>
                  <a:txBody>
                    <a:bodyPr/>
                    <a:lstStyle/>
                    <a:p>
                      <a:pPr algn="l" fontAlgn="b"/>
                      <a:r>
                        <a:rPr lang="el-GR" sz="1000" b="0" u="none" strike="noStrike">
                          <a:solidFill>
                            <a:srgbClr val="000000"/>
                          </a:solidFill>
                          <a:effectLst/>
                        </a:rPr>
                        <a:t>Μόλυβδος και ανόργανες ενώσεις</a:t>
                      </a:r>
                    </a:p>
                  </a:txBody>
                  <a:tcPr marL="36000" marR="8751" marT="8751" marB="0" anchor="ctr"/>
                </a:tc>
                <a:tc>
                  <a:txBody>
                    <a:bodyPr/>
                    <a:lstStyle/>
                    <a:p>
                      <a:pPr algn="ctr" fontAlgn="b"/>
                      <a:r>
                        <a:rPr lang="el-GR" sz="1000" b="0" u="none" strike="noStrike">
                          <a:solidFill>
                            <a:srgbClr val="000000"/>
                          </a:solidFill>
                          <a:effectLst/>
                        </a:rPr>
                        <a:t>1,7 %</a:t>
                      </a:r>
                    </a:p>
                  </a:txBody>
                  <a:tcPr marL="8751" marR="8751" marT="8751" marB="0" anchor="ctr"/>
                </a:tc>
                <a:extLst>
                  <a:ext uri="{0D108BD9-81ED-4DB2-BD59-A6C34878D82A}">
                    <a16:rowId xmlns:a16="http://schemas.microsoft.com/office/drawing/2014/main" val="2050986153"/>
                  </a:ext>
                </a:extLst>
              </a:tr>
              <a:tr h="279770">
                <a:tc>
                  <a:txBody>
                    <a:bodyPr/>
                    <a:lstStyle/>
                    <a:p>
                      <a:pPr lvl="0" algn="ctr" fontAlgn="b"/>
                      <a:r>
                        <a:rPr lang="el-GR" sz="1000" b="0" u="none" strike="noStrike">
                          <a:solidFill>
                            <a:srgbClr val="000000"/>
                          </a:solidFill>
                          <a:effectLst/>
                        </a:rPr>
                        <a:t>10</a:t>
                      </a:r>
                    </a:p>
                  </a:txBody>
                  <a:tcPr marL="8751" marR="8751" marT="8751" marB="0" anchor="ctr"/>
                </a:tc>
                <a:tc>
                  <a:txBody>
                    <a:bodyPr/>
                    <a:lstStyle/>
                    <a:p>
                      <a:pPr algn="l" fontAlgn="b"/>
                      <a:r>
                        <a:rPr lang="el-GR" sz="1000" b="0" u="none" strike="noStrike">
                          <a:solidFill>
                            <a:srgbClr val="000000"/>
                          </a:solidFill>
                          <a:effectLst/>
                        </a:rPr>
                        <a:t>Νικέλιο</a:t>
                      </a:r>
                    </a:p>
                  </a:txBody>
                  <a:tcPr marL="36000" marR="8751" marT="8751" marB="0" anchor="ctr"/>
                </a:tc>
                <a:tc>
                  <a:txBody>
                    <a:bodyPr/>
                    <a:lstStyle/>
                    <a:p>
                      <a:pPr algn="ctr" fontAlgn="b"/>
                      <a:r>
                        <a:rPr lang="el-GR" sz="1000" b="0" u="none" strike="noStrike">
                          <a:solidFill>
                            <a:srgbClr val="000000"/>
                          </a:solidFill>
                          <a:effectLst/>
                        </a:rPr>
                        <a:t>3,2 %</a:t>
                      </a:r>
                    </a:p>
                  </a:txBody>
                  <a:tcPr marL="8751" marR="8751" marT="8751" marB="0" anchor="ctr"/>
                </a:tc>
                <a:tc>
                  <a:txBody>
                    <a:bodyPr/>
                    <a:lstStyle/>
                    <a:p>
                      <a:pPr algn="l" fontAlgn="b"/>
                      <a:r>
                        <a:rPr lang="el-GR" sz="1000" b="0" u="none" strike="noStrike">
                          <a:solidFill>
                            <a:srgbClr val="000000"/>
                          </a:solidFill>
                          <a:effectLst/>
                        </a:rPr>
                        <a:t>Αιθυλενοξείδιο</a:t>
                      </a:r>
                    </a:p>
                  </a:txBody>
                  <a:tcPr marL="36000" marR="8751" marT="8751" marB="0" anchor="ctr"/>
                </a:tc>
                <a:tc>
                  <a:txBody>
                    <a:bodyPr/>
                    <a:lstStyle/>
                    <a:p>
                      <a:pPr algn="ctr" fontAlgn="b"/>
                      <a:r>
                        <a:rPr lang="el-GR" sz="1000" b="0" u="none" strike="noStrike" dirty="0">
                          <a:solidFill>
                            <a:srgbClr val="000000"/>
                          </a:solidFill>
                          <a:effectLst/>
                        </a:rPr>
                        <a:t>1,6 %</a:t>
                      </a:r>
                    </a:p>
                  </a:txBody>
                  <a:tcPr marL="8751" marR="8751" marT="8751" marB="0" anchor="ctr"/>
                </a:tc>
                <a:extLst>
                  <a:ext uri="{0D108BD9-81ED-4DB2-BD59-A6C34878D82A}">
                    <a16:rowId xmlns:a16="http://schemas.microsoft.com/office/drawing/2014/main" val="4005023473"/>
                  </a:ext>
                </a:extLst>
              </a:tr>
            </a:tbl>
          </a:graphicData>
        </a:graphic>
      </p:graphicFrame>
      <p:sp>
        <p:nvSpPr>
          <p:cNvPr id="8" name="TextBox 3">
            <a:extLst>
              <a:ext uri="{FF2B5EF4-FFF2-40B4-BE49-F238E27FC236}">
                <a16:creationId xmlns:a16="http://schemas.microsoft.com/office/drawing/2014/main" id="{DBBA735E-FE60-FD71-91C1-C19778FF5C4B}"/>
              </a:ext>
              <a:ext uri="{C183D7F6-B498-43B3-948B-1728B52AA6E4}">
                <adec:decorative xmlns:adec="http://schemas.microsoft.com/office/drawing/2017/decorative" val="0"/>
              </a:ext>
            </a:extLst>
          </p:cNvPr>
          <p:cNvSpPr txBox="1"/>
          <p:nvPr/>
        </p:nvSpPr>
        <p:spPr>
          <a:xfrm>
            <a:off x="1635370" y="4567152"/>
            <a:ext cx="5372100"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Πηγή: Έρευνα WES 2023, EU-OSHA, πληθυσμός αναφοράς: όλοι οι εργαζόμενοι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4162719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1FBBF4F-B51F-6140-1FD8-66DEC6934C68}"/>
              </a:ext>
            </a:extLst>
          </p:cNvPr>
          <p:cNvSpPr>
            <a:spLocks noGrp="1"/>
          </p:cNvSpPr>
          <p:nvPr>
            <p:ph type="title"/>
          </p:nvPr>
        </p:nvSpPr>
        <p:spPr>
          <a:xfrm>
            <a:off x="450001" y="135000"/>
            <a:ext cx="8008199" cy="391774"/>
          </a:xfrm>
        </p:spPr>
        <p:txBody>
          <a:bodyPr/>
          <a:lstStyle/>
          <a:p>
            <a:r>
              <a:rPr lang="el-GR" sz="2000" dirty="0"/>
              <a:t>Ποσοστό εργαζομένων που εκτίθενται ανά ηλικιακή κατηγορία</a:t>
            </a:r>
          </a:p>
        </p:txBody>
      </p:sp>
      <p:graphicFrame>
        <p:nvGraphicFramePr>
          <p:cNvPr id="8" name="Content Placeholder 10" descr="Στο γράφημα παρουσιάζεται η επαγγελματική έκθεση σε έναν και σε πέντε ή περισσότερους από &#10;τους 24 καρκινογόνους παράγοντες ανά ηλικιακή ομάδα.&#10;Το 2,5 % των εργαζομένων ηλικίας 18-25 ετών εκτέθηκε σε πέντε ή περισσότερους καρκινογόνους παράγοντες.&#10;Το 44,7 % των εργαζομένων ηλικίας 18-25 ετών εκτέθηκε σε τουλάχιστον έναν καρκινογόνο παράγοντα σε οποιοδήποτε επίπεδο.&#10;Το 3,8 % των εργαζομένων ηλικίας 25-34 ετών εκτέθηκε σε πέντε ή περισσότερους καρκινογόνους παράγοντες.&#10;Το 46,5 % των εργαζομένων ηλικίας 25-34 ετών εκτέθηκε σε τουλάχιστον έναν καρκινογόνο παράγοντα σε οποιοδήποτε επίπεδο.&#10;Το 3,6 % των εργαζομένων ηλικίας 35-44 ετών εκτέθηκε σε πέντε ή περισσότερους καρκινογόνους παράγοντες.&#10;Το 47,3 % των εργαζομένων ηλικίας 35-44 ετών εκτέθηκε σε τουλάχιστον έναν καρκινογόνο παράγοντα σε οποιοδήποτε επίπεδο.&#10;Το 3,3 % των εργαζομένων ηλικίας 45-54 ετών εκτέθηκε σε πέντε ή περισσότερους καρκινογόνους παράγοντες.&#10;Το 48,4 % των εργαζομένων ηλικίας 45-54 ετών εκτέθηκε σε τουλάχιστον έναν καρκινογόνο παράγοντα σε οποιοδήποτε επίπεδο.&#10;Το 3,2 % των εργαζομένων ηλικίας 55-64 ετών εκτέθηκε σε πέντε ή περισσότερους καρκινογόνους παράγοντες.&#10;Το 47,8 % των εργαζομένων ηλικίας 55-64 ετών εκτέθηκε σε τουλάχιστον έναν καρκινογόνο παράγοντα σε οποιοδήποτε επίπεδο.&#10;Το 2,8 % των εργαζομένων ηλικίας 65-74 ετών εκτέθηκε σε πέντε ή περισσότερους καρκινογόνους παράγοντες.&#10;Το 53,8 % των εργαζομένων ηλικίας 65-74 ετών εκτέθηκε σε τουλάχιστον έναν καρκινογόνο παράγοντα σε οποιοδήποτε επίπεδο.&#10;Το 3,4 % του συνόλου των εργαζομένων εκτέθηκε σε πέντε ή περισσότερους καρκινογόνους παράγοντες.&#10;Το 47,3 % του συνόλου των εργαζομένων εκτέθηκε σε τουλάχιστον έναν καρκινογόνο παράγοντα σε οποιοδήποτε επίπεδο.">
            <a:extLst>
              <a:ext uri="{FF2B5EF4-FFF2-40B4-BE49-F238E27FC236}">
                <a16:creationId xmlns:a16="http://schemas.microsoft.com/office/drawing/2014/main" id="{42D922AF-01C7-64FE-0E6F-BDDCDB95BF20}"/>
              </a:ext>
            </a:extLst>
          </p:cNvPr>
          <p:cNvGraphicFramePr>
            <a:graphicFrameLocks noGrp="1"/>
          </p:cNvGraphicFramePr>
          <p:nvPr>
            <p:ph sz="half" idx="1"/>
            <p:extLst>
              <p:ext uri="{D42A27DB-BD31-4B8C-83A1-F6EECF244321}">
                <p14:modId xmlns:p14="http://schemas.microsoft.com/office/powerpoint/2010/main" val="141201810"/>
              </p:ext>
            </p:extLst>
          </p:nvPr>
        </p:nvGraphicFramePr>
        <p:xfrm>
          <a:off x="450001" y="873021"/>
          <a:ext cx="7561262" cy="339745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117A56C-F6EA-121F-E020-74BA84E68C19}"/>
              </a:ext>
              <a:ext uri="{C183D7F6-B498-43B3-948B-1728B52AA6E4}">
                <adec:decorative xmlns:adec="http://schemas.microsoft.com/office/drawing/2017/decorative" val="0"/>
              </a:ext>
            </a:extLst>
          </p:cNvPr>
          <p:cNvSpPr txBox="1"/>
          <p:nvPr/>
        </p:nvSpPr>
        <p:spPr>
          <a:xfrm>
            <a:off x="1669774" y="4357246"/>
            <a:ext cx="6515864" cy="60016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Πηγή: Έρευνα WES 2023, EU-OSHA, πληθυσμός αναφοράς: όλοι οι εργαζόμενοι στη Γερμανία, </a:t>
            </a:r>
            <a:br>
              <a:rPr lang="el-GR" sz="1100" dirty="0">
                <a:effectLst/>
                <a:latin typeface="Arial" panose="020B0604020202020204" pitchFamily="34" charset="0"/>
                <a:ea typeface="Arial"/>
                <a:cs typeface="Times New Roman" panose="02020603050405020304" pitchFamily="18" charset="0"/>
              </a:rPr>
            </a:br>
            <a:r>
              <a:rPr lang="el-GR" sz="1100" dirty="0">
                <a:effectLst/>
                <a:latin typeface="Arial" panose="020B0604020202020204" pitchFamily="34" charset="0"/>
                <a:ea typeface="Arial"/>
                <a:cs typeface="Times New Roman" panose="02020603050405020304" pitchFamily="18" charset="0"/>
              </a:rPr>
              <a:t>την Ισπανία, τη Φινλανδία, τη Γαλλία, την Ουγγαρία και την Ιρλανδία, εκτός από τους εργαζομένους ηλικίας κάτω των 18 ετών και άνω των 74 ετών.</a:t>
            </a:r>
          </a:p>
        </p:txBody>
      </p:sp>
    </p:spTree>
    <p:extLst>
      <p:ext uri="{BB962C8B-B14F-4D97-AF65-F5344CB8AC3E}">
        <p14:creationId xmlns:p14="http://schemas.microsoft.com/office/powerpoint/2010/main" val="3466170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30DD922-471D-6037-015A-F73A30E12C9D}"/>
              </a:ext>
            </a:extLst>
          </p:cNvPr>
          <p:cNvSpPr>
            <a:spLocks noGrp="1"/>
          </p:cNvSpPr>
          <p:nvPr>
            <p:ph type="title"/>
          </p:nvPr>
        </p:nvSpPr>
        <p:spPr>
          <a:xfrm>
            <a:off x="449263" y="134938"/>
            <a:ext cx="7561262" cy="366712"/>
          </a:xfrm>
        </p:spPr>
        <p:txBody>
          <a:bodyPr/>
          <a:lstStyle/>
          <a:p>
            <a:r>
              <a:rPr lang="el-GR" sz="2000" dirty="0"/>
              <a:t>Ποσοστό εργαζομένων που εκτίθενται ανά χώρα</a:t>
            </a:r>
          </a:p>
        </p:txBody>
      </p:sp>
      <p:sp>
        <p:nvSpPr>
          <p:cNvPr id="6" name="TextBox 5">
            <a:extLst>
              <a:ext uri="{FF2B5EF4-FFF2-40B4-BE49-F238E27FC236}">
                <a16:creationId xmlns:a16="http://schemas.microsoft.com/office/drawing/2014/main" id="{9634C3AC-EAAF-3BA9-4B8F-1494FEF83C88}"/>
              </a:ext>
            </a:extLst>
          </p:cNvPr>
          <p:cNvSpPr txBox="1"/>
          <p:nvPr/>
        </p:nvSpPr>
        <p:spPr>
          <a:xfrm>
            <a:off x="971600" y="671648"/>
            <a:ext cx="7200800" cy="369332"/>
          </a:xfrm>
          <a:prstGeom prst="rect">
            <a:avLst/>
          </a:prstGeom>
          <a:noFill/>
        </p:spPr>
        <p:txBody>
          <a:bodyPr wrap="square" rtlCol="0">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l-GR" sz="1800" dirty="0">
                <a:solidFill>
                  <a:schemeClr val="tx2"/>
                </a:solidFill>
                <a:effectLst/>
                <a:ea typeface=""/>
                <a:cs typeface="Times New Roman" panose="02020603050405020304" pitchFamily="18" charset="0"/>
              </a:rPr>
              <a:t>Οι 10 πιο συνηθισμένοι καρκινογόνοι παράγοντες σε οποιοδήποτε επίπεδο για όλους τους εργαζομένους:</a:t>
            </a:r>
          </a:p>
        </p:txBody>
      </p:sp>
      <p:graphicFrame>
        <p:nvGraphicFramePr>
          <p:cNvPr id="4" name="Content Placeholder 3" descr="Πίνακας που παρουσιάζει την έκθεση κατά την τελευταία εβδομάδα εργασίας για όλους τους εργαζομένους και για τους εργαζομένους σε καθεμιά από τις χώρες που κάλυψε η έρευνα: Γερμανία, Ισπανία, Φινλανδία, Γαλλία, Ουγγαρία και Ιρλανδία.">
            <a:extLst>
              <a:ext uri="{FF2B5EF4-FFF2-40B4-BE49-F238E27FC236}">
                <a16:creationId xmlns:a16="http://schemas.microsoft.com/office/drawing/2014/main" id="{A546FA66-BB2A-6F65-5C13-BABDC80D3842}"/>
              </a:ext>
            </a:extLst>
          </p:cNvPr>
          <p:cNvGraphicFramePr>
            <a:graphicFrameLocks noGrp="1"/>
          </p:cNvGraphicFramePr>
          <p:nvPr>
            <p:ph sz="half" idx="1"/>
            <p:extLst>
              <p:ext uri="{D42A27DB-BD31-4B8C-83A1-F6EECF244321}">
                <p14:modId xmlns:p14="http://schemas.microsoft.com/office/powerpoint/2010/main" val="3547441257"/>
              </p:ext>
            </p:extLst>
          </p:nvPr>
        </p:nvGraphicFramePr>
        <p:xfrm>
          <a:off x="452410" y="1283508"/>
          <a:ext cx="7920877" cy="3260367"/>
        </p:xfrm>
        <a:graphic>
          <a:graphicData uri="http://schemas.openxmlformats.org/drawingml/2006/table">
            <a:tbl>
              <a:tblPr firstRow="1" bandRow="1">
                <a:tableStyleId>{5C22544A-7EE6-4342-B048-85BDC9FD1C3A}</a:tableStyleId>
              </a:tblPr>
              <a:tblGrid>
                <a:gridCol w="3125551">
                  <a:extLst>
                    <a:ext uri="{9D8B030D-6E8A-4147-A177-3AD203B41FA5}">
                      <a16:colId xmlns:a16="http://schemas.microsoft.com/office/drawing/2014/main" val="1717912097"/>
                    </a:ext>
                  </a:extLst>
                </a:gridCol>
                <a:gridCol w="914400">
                  <a:extLst>
                    <a:ext uri="{9D8B030D-6E8A-4147-A177-3AD203B41FA5}">
                      <a16:colId xmlns:a16="http://schemas.microsoft.com/office/drawing/2014/main" val="4278102056"/>
                    </a:ext>
                  </a:extLst>
                </a:gridCol>
                <a:gridCol w="566530">
                  <a:extLst>
                    <a:ext uri="{9D8B030D-6E8A-4147-A177-3AD203B41FA5}">
                      <a16:colId xmlns:a16="http://schemas.microsoft.com/office/drawing/2014/main" val="417219441"/>
                    </a:ext>
                  </a:extLst>
                </a:gridCol>
                <a:gridCol w="675861">
                  <a:extLst>
                    <a:ext uri="{9D8B030D-6E8A-4147-A177-3AD203B41FA5}">
                      <a16:colId xmlns:a16="http://schemas.microsoft.com/office/drawing/2014/main" val="765917905"/>
                    </a:ext>
                  </a:extLst>
                </a:gridCol>
                <a:gridCol w="785192">
                  <a:extLst>
                    <a:ext uri="{9D8B030D-6E8A-4147-A177-3AD203B41FA5}">
                      <a16:colId xmlns:a16="http://schemas.microsoft.com/office/drawing/2014/main" val="3643873418"/>
                    </a:ext>
                  </a:extLst>
                </a:gridCol>
                <a:gridCol w="596347">
                  <a:extLst>
                    <a:ext uri="{9D8B030D-6E8A-4147-A177-3AD203B41FA5}">
                      <a16:colId xmlns:a16="http://schemas.microsoft.com/office/drawing/2014/main" val="3996352806"/>
                    </a:ext>
                  </a:extLst>
                </a:gridCol>
                <a:gridCol w="665922">
                  <a:extLst>
                    <a:ext uri="{9D8B030D-6E8A-4147-A177-3AD203B41FA5}">
                      <a16:colId xmlns:a16="http://schemas.microsoft.com/office/drawing/2014/main" val="1765031712"/>
                    </a:ext>
                  </a:extLst>
                </a:gridCol>
                <a:gridCol w="591074">
                  <a:extLst>
                    <a:ext uri="{9D8B030D-6E8A-4147-A177-3AD203B41FA5}">
                      <a16:colId xmlns:a16="http://schemas.microsoft.com/office/drawing/2014/main" val="1067815446"/>
                    </a:ext>
                  </a:extLst>
                </a:gridCol>
              </a:tblGrid>
              <a:tr h="440811">
                <a:tc>
                  <a:txBody>
                    <a:bodyPr/>
                    <a:lstStyle/>
                    <a:p>
                      <a:pPr algn="l" rtl="0" fontAlgn="b"/>
                      <a:endParaRPr lang="en-GB" sz="1000" b="0" i="0" u="none" strike="noStrike" dirty="0">
                        <a:solidFill>
                          <a:srgbClr val="000000"/>
                        </a:solidFill>
                        <a:effectLst/>
                        <a:latin typeface="+mn-lt"/>
                      </a:endParaRPr>
                    </a:p>
                  </a:txBody>
                  <a:tcPr marL="6759" marR="6759" marT="6759" marB="0" anchor="b"/>
                </a:tc>
                <a:tc>
                  <a:txBody>
                    <a:bodyPr/>
                    <a:lstStyle/>
                    <a:p>
                      <a:pPr algn="ctr" fontAlgn="b"/>
                      <a:r>
                        <a:rPr lang="el-GR" sz="1000" u="none" strike="noStrike">
                          <a:effectLst/>
                          <a:latin typeface="+mn-lt"/>
                        </a:rPr>
                        <a:t>Όλες οι χώρες</a:t>
                      </a:r>
                    </a:p>
                  </a:txBody>
                  <a:tcPr marL="6759" marR="6759" marT="6759" marB="0" anchor="ctr"/>
                </a:tc>
                <a:tc>
                  <a:txBody>
                    <a:bodyPr/>
                    <a:lstStyle/>
                    <a:p>
                      <a:pPr algn="ctr" fontAlgn="b"/>
                      <a:r>
                        <a:rPr lang="el-GR" sz="1000" u="none" strike="noStrike">
                          <a:effectLst/>
                          <a:latin typeface="+mn-lt"/>
                        </a:rPr>
                        <a:t>Γερμανία</a:t>
                      </a:r>
                    </a:p>
                  </a:txBody>
                  <a:tcPr marL="6759" marR="6759" marT="6759" marB="0" anchor="ctr"/>
                </a:tc>
                <a:tc>
                  <a:txBody>
                    <a:bodyPr/>
                    <a:lstStyle/>
                    <a:p>
                      <a:pPr algn="ctr" fontAlgn="b"/>
                      <a:r>
                        <a:rPr lang="el-GR" sz="1000" u="none" strike="noStrike">
                          <a:effectLst/>
                          <a:latin typeface="+mn-lt"/>
                        </a:rPr>
                        <a:t>Ισπανία</a:t>
                      </a:r>
                    </a:p>
                  </a:txBody>
                  <a:tcPr marL="6759" marR="6759" marT="6759" marB="0" anchor="ctr"/>
                </a:tc>
                <a:tc>
                  <a:txBody>
                    <a:bodyPr/>
                    <a:lstStyle/>
                    <a:p>
                      <a:pPr algn="ctr" fontAlgn="b"/>
                      <a:r>
                        <a:rPr lang="el-GR" sz="1000" u="none" strike="noStrike">
                          <a:effectLst/>
                          <a:latin typeface="+mn-lt"/>
                        </a:rPr>
                        <a:t>Φινλανδία</a:t>
                      </a:r>
                    </a:p>
                  </a:txBody>
                  <a:tcPr marL="6759" marR="6759" marT="6759" marB="0" anchor="ctr"/>
                </a:tc>
                <a:tc>
                  <a:txBody>
                    <a:bodyPr/>
                    <a:lstStyle/>
                    <a:p>
                      <a:pPr algn="ctr" fontAlgn="b"/>
                      <a:r>
                        <a:rPr lang="el-GR" sz="1000" u="none" strike="noStrike" dirty="0">
                          <a:effectLst/>
                          <a:latin typeface="+mn-lt"/>
                        </a:rPr>
                        <a:t>Γαλλία</a:t>
                      </a:r>
                    </a:p>
                  </a:txBody>
                  <a:tcPr marL="6759" marR="6759" marT="6759" marB="0" anchor="ctr"/>
                </a:tc>
                <a:tc>
                  <a:txBody>
                    <a:bodyPr/>
                    <a:lstStyle/>
                    <a:p>
                      <a:pPr algn="ctr" fontAlgn="b"/>
                      <a:r>
                        <a:rPr lang="el-GR" sz="1000" u="none" strike="noStrike">
                          <a:effectLst/>
                          <a:latin typeface="+mn-lt"/>
                        </a:rPr>
                        <a:t>Ουγγαρία</a:t>
                      </a:r>
                    </a:p>
                  </a:txBody>
                  <a:tcPr marL="6759" marR="6759" marT="6759" marB="0" anchor="ctr"/>
                </a:tc>
                <a:tc>
                  <a:txBody>
                    <a:bodyPr/>
                    <a:lstStyle/>
                    <a:p>
                      <a:pPr algn="ctr" fontAlgn="b"/>
                      <a:r>
                        <a:rPr lang="el-GR" sz="1000" u="none" strike="noStrike">
                          <a:effectLst/>
                          <a:latin typeface="+mn-lt"/>
                        </a:rPr>
                        <a:t>Ιρλανδία</a:t>
                      </a:r>
                    </a:p>
                  </a:txBody>
                  <a:tcPr marL="6759" marR="6759" marT="6759" marB="0" anchor="ctr"/>
                </a:tc>
                <a:extLst>
                  <a:ext uri="{0D108BD9-81ED-4DB2-BD59-A6C34878D82A}">
                    <a16:rowId xmlns:a16="http://schemas.microsoft.com/office/drawing/2014/main" val="3399763185"/>
                  </a:ext>
                </a:extLst>
              </a:tr>
              <a:tr h="291175">
                <a:tc>
                  <a:txBody>
                    <a:bodyPr/>
                    <a:lstStyle/>
                    <a:p>
                      <a:pPr algn="l" fontAlgn="b"/>
                      <a:r>
                        <a:rPr lang="el-GR" sz="1000" b="1" u="none" strike="noStrike">
                          <a:effectLst/>
                          <a:latin typeface="+mn-lt"/>
                        </a:rPr>
                        <a:t>Έκθεση σε τουλάχιστον έναν καρκινογόνο παράγοντα (από τους 24)</a:t>
                      </a:r>
                    </a:p>
                  </a:txBody>
                  <a:tcPr marL="36000" marR="6759" marT="6759" marB="0" anchor="ctr"/>
                </a:tc>
                <a:tc>
                  <a:txBody>
                    <a:bodyPr/>
                    <a:lstStyle/>
                    <a:p>
                      <a:pPr algn="ctr" fontAlgn="b"/>
                      <a:r>
                        <a:rPr lang="el-GR" sz="1000" b="1" u="none" strike="noStrike">
                          <a:effectLst/>
                          <a:latin typeface="+mn-lt"/>
                        </a:rPr>
                        <a:t>47,3 %</a:t>
                      </a:r>
                    </a:p>
                  </a:txBody>
                  <a:tcPr marL="6759" marR="6759" marT="6759" marB="0" anchor="ctr"/>
                </a:tc>
                <a:tc>
                  <a:txBody>
                    <a:bodyPr/>
                    <a:lstStyle/>
                    <a:p>
                      <a:pPr algn="ctr" fontAlgn="b"/>
                      <a:r>
                        <a:rPr lang="el-GR" sz="1000" b="1" u="none" strike="noStrike">
                          <a:effectLst/>
                          <a:latin typeface="+mn-lt"/>
                        </a:rPr>
                        <a:t>44,4 %</a:t>
                      </a:r>
                    </a:p>
                  </a:txBody>
                  <a:tcPr marL="6759" marR="6759" marT="6759" marB="0" anchor="ctr"/>
                </a:tc>
                <a:tc>
                  <a:txBody>
                    <a:bodyPr/>
                    <a:lstStyle/>
                    <a:p>
                      <a:pPr algn="ctr" fontAlgn="b"/>
                      <a:r>
                        <a:rPr lang="el-GR" sz="1000" b="1" u="none" strike="noStrike">
                          <a:effectLst/>
                          <a:latin typeface="+mn-lt"/>
                        </a:rPr>
                        <a:t>47,3 %</a:t>
                      </a:r>
                    </a:p>
                  </a:txBody>
                  <a:tcPr marL="6759" marR="6759" marT="6759" marB="0" anchor="ctr"/>
                </a:tc>
                <a:tc>
                  <a:txBody>
                    <a:bodyPr/>
                    <a:lstStyle/>
                    <a:p>
                      <a:pPr algn="ctr" fontAlgn="b"/>
                      <a:r>
                        <a:rPr lang="el-GR" sz="1000" b="1" u="none" strike="noStrike">
                          <a:effectLst/>
                          <a:latin typeface="+mn-lt"/>
                        </a:rPr>
                        <a:t>55,9 %</a:t>
                      </a:r>
                    </a:p>
                  </a:txBody>
                  <a:tcPr marL="6759" marR="6759" marT="6759" marB="0" anchor="ctr"/>
                </a:tc>
                <a:tc>
                  <a:txBody>
                    <a:bodyPr/>
                    <a:lstStyle/>
                    <a:p>
                      <a:pPr algn="ctr" fontAlgn="b"/>
                      <a:r>
                        <a:rPr lang="el-GR" sz="1000" b="1" u="none" strike="noStrike">
                          <a:effectLst/>
                          <a:latin typeface="+mn-lt"/>
                        </a:rPr>
                        <a:t>49,7 %</a:t>
                      </a:r>
                    </a:p>
                  </a:txBody>
                  <a:tcPr marL="6759" marR="6759" marT="6759" marB="0" anchor="ctr"/>
                </a:tc>
                <a:tc>
                  <a:txBody>
                    <a:bodyPr/>
                    <a:lstStyle/>
                    <a:p>
                      <a:pPr algn="ctr" fontAlgn="b"/>
                      <a:r>
                        <a:rPr lang="el-GR" sz="1000" b="1" u="none" strike="noStrike">
                          <a:effectLst/>
                          <a:latin typeface="+mn-lt"/>
                        </a:rPr>
                        <a:t>55,2 %</a:t>
                      </a:r>
                    </a:p>
                  </a:txBody>
                  <a:tcPr marL="6759" marR="6759" marT="6759" marB="0" anchor="ctr"/>
                </a:tc>
                <a:tc>
                  <a:txBody>
                    <a:bodyPr/>
                    <a:lstStyle/>
                    <a:p>
                      <a:pPr algn="ctr" fontAlgn="b"/>
                      <a:r>
                        <a:rPr lang="el-GR" sz="1000" b="1" u="none" strike="noStrike">
                          <a:effectLst/>
                          <a:latin typeface="+mn-lt"/>
                        </a:rPr>
                        <a:t>47,6 %</a:t>
                      </a:r>
                    </a:p>
                  </a:txBody>
                  <a:tcPr marL="6759" marR="6759" marT="6759" marB="0" anchor="ctr"/>
                </a:tc>
                <a:extLst>
                  <a:ext uri="{0D108BD9-81ED-4DB2-BD59-A6C34878D82A}">
                    <a16:rowId xmlns:a16="http://schemas.microsoft.com/office/drawing/2014/main" val="3440247290"/>
                  </a:ext>
                </a:extLst>
              </a:tr>
              <a:tr h="291175">
                <a:tc>
                  <a:txBody>
                    <a:bodyPr/>
                    <a:lstStyle/>
                    <a:p>
                      <a:pPr algn="l" fontAlgn="b"/>
                      <a:r>
                        <a:rPr lang="el-GR" sz="1000" u="none" strike="noStrike">
                          <a:effectLst/>
                          <a:latin typeface="+mn-lt"/>
                        </a:rPr>
                        <a:t>Ηλιακή υπεριώδης ακτινοβολία (συμπεριλαμβανομένης της οφθαλμικής έκθεσης)</a:t>
                      </a:r>
                    </a:p>
                  </a:txBody>
                  <a:tcPr marL="36000" marR="6759" marT="6759" marB="0" anchor="ctr"/>
                </a:tc>
                <a:tc>
                  <a:txBody>
                    <a:bodyPr/>
                    <a:lstStyle/>
                    <a:p>
                      <a:pPr algn="ctr" fontAlgn="b"/>
                      <a:r>
                        <a:rPr lang="el-GR" sz="1000" u="none" strike="noStrike">
                          <a:effectLst/>
                          <a:latin typeface="+mn-lt"/>
                        </a:rPr>
                        <a:t>20,8 %</a:t>
                      </a:r>
                    </a:p>
                  </a:txBody>
                  <a:tcPr marL="6759" marR="6759" marT="6759" marB="0" anchor="ctr"/>
                </a:tc>
                <a:tc>
                  <a:txBody>
                    <a:bodyPr/>
                    <a:lstStyle/>
                    <a:p>
                      <a:pPr algn="ctr" fontAlgn="b"/>
                      <a:r>
                        <a:rPr lang="el-GR" sz="1000" u="none" strike="noStrike">
                          <a:effectLst/>
                          <a:latin typeface="+mn-lt"/>
                        </a:rPr>
                        <a:t>17,3 %</a:t>
                      </a:r>
                    </a:p>
                  </a:txBody>
                  <a:tcPr marL="6759" marR="6759" marT="6759" marB="0" anchor="ctr"/>
                </a:tc>
                <a:tc>
                  <a:txBody>
                    <a:bodyPr/>
                    <a:lstStyle/>
                    <a:p>
                      <a:pPr algn="ctr" fontAlgn="b"/>
                      <a:r>
                        <a:rPr lang="el-GR" sz="1000" u="none" strike="noStrike">
                          <a:effectLst/>
                          <a:latin typeface="+mn-lt"/>
                        </a:rPr>
                        <a:t>20,2 %</a:t>
                      </a:r>
                    </a:p>
                  </a:txBody>
                  <a:tcPr marL="6759" marR="6759" marT="6759" marB="0" anchor="ctr"/>
                </a:tc>
                <a:tc>
                  <a:txBody>
                    <a:bodyPr/>
                    <a:lstStyle/>
                    <a:p>
                      <a:pPr algn="ctr" fontAlgn="b"/>
                      <a:r>
                        <a:rPr lang="el-GR" sz="1000" u="none" strike="noStrike">
                          <a:effectLst/>
                          <a:latin typeface="+mn-lt"/>
                        </a:rPr>
                        <a:t>28,4 %</a:t>
                      </a:r>
                    </a:p>
                  </a:txBody>
                  <a:tcPr marL="6759" marR="6759" marT="6759" marB="0" anchor="ctr"/>
                </a:tc>
                <a:tc>
                  <a:txBody>
                    <a:bodyPr/>
                    <a:lstStyle/>
                    <a:p>
                      <a:pPr algn="ctr" fontAlgn="b"/>
                      <a:r>
                        <a:rPr lang="el-GR" sz="1000" u="none" strike="noStrike">
                          <a:effectLst/>
                          <a:latin typeface="+mn-lt"/>
                        </a:rPr>
                        <a:t>24,4 %</a:t>
                      </a:r>
                    </a:p>
                  </a:txBody>
                  <a:tcPr marL="6759" marR="6759" marT="6759" marB="0" anchor="ctr"/>
                </a:tc>
                <a:tc>
                  <a:txBody>
                    <a:bodyPr/>
                    <a:lstStyle/>
                    <a:p>
                      <a:pPr algn="ctr" fontAlgn="b"/>
                      <a:r>
                        <a:rPr lang="el-GR" sz="1000" u="none" strike="noStrike">
                          <a:effectLst/>
                          <a:latin typeface="+mn-lt"/>
                        </a:rPr>
                        <a:t>29,2 %</a:t>
                      </a:r>
                    </a:p>
                  </a:txBody>
                  <a:tcPr marL="6759" marR="6759" marT="6759" marB="0" anchor="ctr"/>
                </a:tc>
                <a:tc>
                  <a:txBody>
                    <a:bodyPr/>
                    <a:lstStyle/>
                    <a:p>
                      <a:pPr algn="ctr" fontAlgn="b"/>
                      <a:r>
                        <a:rPr lang="el-GR" sz="1000" u="none" strike="noStrike">
                          <a:effectLst/>
                          <a:latin typeface="+mn-lt"/>
                        </a:rPr>
                        <a:t>21,3 %</a:t>
                      </a:r>
                    </a:p>
                  </a:txBody>
                  <a:tcPr marL="6759" marR="6759" marT="6759" marB="0" anchor="ctr"/>
                </a:tc>
                <a:extLst>
                  <a:ext uri="{0D108BD9-81ED-4DB2-BD59-A6C34878D82A}">
                    <a16:rowId xmlns:a16="http://schemas.microsoft.com/office/drawing/2014/main" val="838333257"/>
                  </a:ext>
                </a:extLst>
              </a:tr>
              <a:tr h="224760">
                <a:tc>
                  <a:txBody>
                    <a:bodyPr/>
                    <a:lstStyle/>
                    <a:p>
                      <a:pPr algn="l" fontAlgn="b"/>
                      <a:r>
                        <a:rPr lang="el-GR" sz="1000" u="none" strike="noStrike" dirty="0">
                          <a:effectLst/>
                          <a:latin typeface="+mn-lt"/>
                        </a:rPr>
                        <a:t>Εκπομπές καυσαερίων κινητήρων ντίζελ</a:t>
                      </a:r>
                    </a:p>
                  </a:txBody>
                  <a:tcPr marL="36000" marR="6759" marT="6759" marB="0" anchor="ctr"/>
                </a:tc>
                <a:tc>
                  <a:txBody>
                    <a:bodyPr/>
                    <a:lstStyle/>
                    <a:p>
                      <a:pPr algn="ctr" fontAlgn="b"/>
                      <a:r>
                        <a:rPr lang="el-GR" sz="1000" u="none" strike="noStrike">
                          <a:effectLst/>
                          <a:latin typeface="+mn-lt"/>
                        </a:rPr>
                        <a:t>19,9 %</a:t>
                      </a:r>
                    </a:p>
                  </a:txBody>
                  <a:tcPr marL="6759" marR="6759" marT="6759" marB="0" anchor="ctr"/>
                </a:tc>
                <a:tc>
                  <a:txBody>
                    <a:bodyPr/>
                    <a:lstStyle/>
                    <a:p>
                      <a:pPr algn="ctr" fontAlgn="b"/>
                      <a:r>
                        <a:rPr lang="el-GR" sz="1000" u="none" strike="noStrike">
                          <a:effectLst/>
                          <a:latin typeface="+mn-lt"/>
                        </a:rPr>
                        <a:t>16,6 %</a:t>
                      </a:r>
                    </a:p>
                  </a:txBody>
                  <a:tcPr marL="6759" marR="6759" marT="6759" marB="0" anchor="ctr"/>
                </a:tc>
                <a:tc>
                  <a:txBody>
                    <a:bodyPr/>
                    <a:lstStyle/>
                    <a:p>
                      <a:pPr algn="ctr" fontAlgn="b"/>
                      <a:r>
                        <a:rPr lang="el-GR" sz="1000" u="none" strike="noStrike">
                          <a:effectLst/>
                          <a:latin typeface="+mn-lt"/>
                        </a:rPr>
                        <a:t>20,3 %</a:t>
                      </a:r>
                    </a:p>
                  </a:txBody>
                  <a:tcPr marL="6759" marR="6759" marT="6759" marB="0" anchor="ctr"/>
                </a:tc>
                <a:tc>
                  <a:txBody>
                    <a:bodyPr/>
                    <a:lstStyle/>
                    <a:p>
                      <a:pPr algn="ctr" fontAlgn="b"/>
                      <a:r>
                        <a:rPr lang="el-GR" sz="1000" u="none" strike="noStrike">
                          <a:effectLst/>
                          <a:latin typeface="+mn-lt"/>
                        </a:rPr>
                        <a:t>34,8 %</a:t>
                      </a:r>
                    </a:p>
                  </a:txBody>
                  <a:tcPr marL="6759" marR="6759" marT="6759" marB="0" anchor="ctr"/>
                </a:tc>
                <a:tc>
                  <a:txBody>
                    <a:bodyPr/>
                    <a:lstStyle/>
                    <a:p>
                      <a:pPr algn="ctr" fontAlgn="b"/>
                      <a:r>
                        <a:rPr lang="el-GR" sz="1000" u="none" strike="noStrike">
                          <a:effectLst/>
                          <a:latin typeface="+mn-lt"/>
                        </a:rPr>
                        <a:t>21,2 %</a:t>
                      </a:r>
                    </a:p>
                  </a:txBody>
                  <a:tcPr marL="6759" marR="6759" marT="6759" marB="0" anchor="ctr"/>
                </a:tc>
                <a:tc>
                  <a:txBody>
                    <a:bodyPr/>
                    <a:lstStyle/>
                    <a:p>
                      <a:pPr algn="ctr" fontAlgn="b"/>
                      <a:r>
                        <a:rPr lang="el-GR" sz="1000" u="none" strike="noStrike">
                          <a:effectLst/>
                          <a:latin typeface="+mn-lt"/>
                        </a:rPr>
                        <a:t>27,8 %</a:t>
                      </a:r>
                    </a:p>
                  </a:txBody>
                  <a:tcPr marL="6759" marR="6759" marT="6759" marB="0" anchor="ctr"/>
                </a:tc>
                <a:tc>
                  <a:txBody>
                    <a:bodyPr/>
                    <a:lstStyle/>
                    <a:p>
                      <a:pPr algn="ctr" fontAlgn="b"/>
                      <a:r>
                        <a:rPr lang="el-GR" sz="1000" u="none" strike="noStrike">
                          <a:effectLst/>
                          <a:latin typeface="+mn-lt"/>
                        </a:rPr>
                        <a:t>22,0 %</a:t>
                      </a:r>
                    </a:p>
                  </a:txBody>
                  <a:tcPr marL="6759" marR="6759" marT="6759" marB="0" anchor="ctr"/>
                </a:tc>
                <a:extLst>
                  <a:ext uri="{0D108BD9-81ED-4DB2-BD59-A6C34878D82A}">
                    <a16:rowId xmlns:a16="http://schemas.microsoft.com/office/drawing/2014/main" val="3052968987"/>
                  </a:ext>
                </a:extLst>
              </a:tr>
              <a:tr h="224760">
                <a:tc>
                  <a:txBody>
                    <a:bodyPr/>
                    <a:lstStyle/>
                    <a:p>
                      <a:pPr algn="l" fontAlgn="b"/>
                      <a:r>
                        <a:rPr lang="el-GR" sz="1000" u="none" strike="noStrike">
                          <a:effectLst/>
                          <a:latin typeface="+mn-lt"/>
                        </a:rPr>
                        <a:t>Βενζόλιο</a:t>
                      </a:r>
                    </a:p>
                  </a:txBody>
                  <a:tcPr marL="36000" marR="6759" marT="6759" marB="0" anchor="ctr"/>
                </a:tc>
                <a:tc>
                  <a:txBody>
                    <a:bodyPr/>
                    <a:lstStyle/>
                    <a:p>
                      <a:pPr algn="ctr" fontAlgn="b"/>
                      <a:r>
                        <a:rPr lang="el-GR" sz="1000" u="none" strike="noStrike">
                          <a:effectLst/>
                          <a:latin typeface="+mn-lt"/>
                        </a:rPr>
                        <a:t>12,8 %</a:t>
                      </a:r>
                    </a:p>
                  </a:txBody>
                  <a:tcPr marL="6759" marR="6759" marT="6759" marB="0" anchor="ctr"/>
                </a:tc>
                <a:tc>
                  <a:txBody>
                    <a:bodyPr/>
                    <a:lstStyle/>
                    <a:p>
                      <a:pPr algn="ctr" fontAlgn="b"/>
                      <a:r>
                        <a:rPr lang="el-GR" sz="1000" u="none" strike="noStrike">
                          <a:effectLst/>
                          <a:latin typeface="+mn-lt"/>
                        </a:rPr>
                        <a:t>11,3 %</a:t>
                      </a:r>
                    </a:p>
                  </a:txBody>
                  <a:tcPr marL="6759" marR="6759" marT="6759" marB="0" anchor="ctr"/>
                </a:tc>
                <a:tc>
                  <a:txBody>
                    <a:bodyPr/>
                    <a:lstStyle/>
                    <a:p>
                      <a:pPr algn="ctr" fontAlgn="b"/>
                      <a:r>
                        <a:rPr lang="el-GR" sz="1000" u="none" strike="noStrike">
                          <a:effectLst/>
                          <a:latin typeface="+mn-lt"/>
                        </a:rPr>
                        <a:t>13,4 %</a:t>
                      </a:r>
                    </a:p>
                  </a:txBody>
                  <a:tcPr marL="6759" marR="6759" marT="6759" marB="0" anchor="ctr"/>
                </a:tc>
                <a:tc>
                  <a:txBody>
                    <a:bodyPr/>
                    <a:lstStyle/>
                    <a:p>
                      <a:pPr algn="ctr" fontAlgn="b"/>
                      <a:r>
                        <a:rPr lang="el-GR" sz="1000" u="none" strike="noStrike">
                          <a:effectLst/>
                          <a:latin typeface="+mn-lt"/>
                        </a:rPr>
                        <a:t>18,0 %</a:t>
                      </a:r>
                    </a:p>
                  </a:txBody>
                  <a:tcPr marL="6759" marR="6759" marT="6759" marB="0" anchor="ctr"/>
                </a:tc>
                <a:tc>
                  <a:txBody>
                    <a:bodyPr/>
                    <a:lstStyle/>
                    <a:p>
                      <a:pPr algn="ctr" fontAlgn="b"/>
                      <a:r>
                        <a:rPr lang="el-GR" sz="1000" u="none" strike="noStrike">
                          <a:effectLst/>
                          <a:latin typeface="+mn-lt"/>
                        </a:rPr>
                        <a:t>13,3 %</a:t>
                      </a:r>
                    </a:p>
                  </a:txBody>
                  <a:tcPr marL="6759" marR="6759" marT="6759" marB="0" anchor="ctr"/>
                </a:tc>
                <a:tc>
                  <a:txBody>
                    <a:bodyPr/>
                    <a:lstStyle/>
                    <a:p>
                      <a:pPr algn="ctr" fontAlgn="b"/>
                      <a:r>
                        <a:rPr lang="el-GR" sz="1000" u="none" strike="noStrike">
                          <a:effectLst/>
                          <a:latin typeface="+mn-lt"/>
                        </a:rPr>
                        <a:t>17,9 %</a:t>
                      </a:r>
                    </a:p>
                  </a:txBody>
                  <a:tcPr marL="6759" marR="6759" marT="6759" marB="0" anchor="ctr"/>
                </a:tc>
                <a:tc>
                  <a:txBody>
                    <a:bodyPr/>
                    <a:lstStyle/>
                    <a:p>
                      <a:pPr algn="ctr" fontAlgn="b"/>
                      <a:r>
                        <a:rPr lang="el-GR" sz="1000" u="none" strike="noStrike">
                          <a:effectLst/>
                          <a:latin typeface="+mn-lt"/>
                        </a:rPr>
                        <a:t>11,6 %</a:t>
                      </a:r>
                    </a:p>
                  </a:txBody>
                  <a:tcPr marL="6759" marR="6759" marT="6759" marB="0" anchor="ctr"/>
                </a:tc>
                <a:extLst>
                  <a:ext uri="{0D108BD9-81ED-4DB2-BD59-A6C34878D82A}">
                    <a16:rowId xmlns:a16="http://schemas.microsoft.com/office/drawing/2014/main" val="2176036633"/>
                  </a:ext>
                </a:extLst>
              </a:tr>
              <a:tr h="224760">
                <a:tc>
                  <a:txBody>
                    <a:bodyPr/>
                    <a:lstStyle/>
                    <a:p>
                      <a:pPr algn="l" fontAlgn="b"/>
                      <a:r>
                        <a:rPr lang="el-GR" sz="1000" u="none" strike="noStrike">
                          <a:effectLst/>
                          <a:latin typeface="+mn-lt"/>
                        </a:rPr>
                        <a:t>Αναπνεύσιµη σκόνη κρυσταλλικού διοξειδίου του πυριτίου</a:t>
                      </a:r>
                    </a:p>
                  </a:txBody>
                  <a:tcPr marL="36000" marR="6759" marT="6759" marB="0" anchor="ctr"/>
                </a:tc>
                <a:tc>
                  <a:txBody>
                    <a:bodyPr/>
                    <a:lstStyle/>
                    <a:p>
                      <a:pPr algn="ctr" fontAlgn="b"/>
                      <a:r>
                        <a:rPr lang="el-GR" sz="1000" u="none" strike="noStrike">
                          <a:effectLst/>
                          <a:latin typeface="+mn-lt"/>
                        </a:rPr>
                        <a:t>8,4 %</a:t>
                      </a:r>
                    </a:p>
                  </a:txBody>
                  <a:tcPr marL="6759" marR="6759" marT="6759" marB="0" anchor="ctr"/>
                </a:tc>
                <a:tc>
                  <a:txBody>
                    <a:bodyPr/>
                    <a:lstStyle/>
                    <a:p>
                      <a:pPr algn="ctr" fontAlgn="b"/>
                      <a:r>
                        <a:rPr lang="el-GR" sz="1000" u="none" strike="noStrike">
                          <a:effectLst/>
                          <a:latin typeface="+mn-lt"/>
                        </a:rPr>
                        <a:t>7,7 %</a:t>
                      </a:r>
                    </a:p>
                  </a:txBody>
                  <a:tcPr marL="6759" marR="6759" marT="6759" marB="0" anchor="ctr"/>
                </a:tc>
                <a:tc>
                  <a:txBody>
                    <a:bodyPr/>
                    <a:lstStyle/>
                    <a:p>
                      <a:pPr algn="ctr" fontAlgn="b"/>
                      <a:r>
                        <a:rPr lang="el-GR" sz="1000" u="none" strike="noStrike">
                          <a:effectLst/>
                          <a:latin typeface="+mn-lt"/>
                        </a:rPr>
                        <a:t>10,3 %</a:t>
                      </a:r>
                    </a:p>
                  </a:txBody>
                  <a:tcPr marL="6759" marR="6759" marT="6759" marB="0" anchor="ctr"/>
                </a:tc>
                <a:tc>
                  <a:txBody>
                    <a:bodyPr/>
                    <a:lstStyle/>
                    <a:p>
                      <a:pPr algn="ctr" fontAlgn="b"/>
                      <a:r>
                        <a:rPr lang="el-GR" sz="1000" u="none" strike="noStrike">
                          <a:effectLst/>
                          <a:latin typeface="+mn-lt"/>
                        </a:rPr>
                        <a:t>10,8 %</a:t>
                      </a:r>
                    </a:p>
                  </a:txBody>
                  <a:tcPr marL="6759" marR="6759" marT="6759" marB="0" anchor="ctr"/>
                </a:tc>
                <a:tc>
                  <a:txBody>
                    <a:bodyPr/>
                    <a:lstStyle/>
                    <a:p>
                      <a:pPr algn="ctr" fontAlgn="b"/>
                      <a:r>
                        <a:rPr lang="el-GR" sz="1000" u="none" strike="noStrike">
                          <a:effectLst/>
                          <a:latin typeface="+mn-lt"/>
                        </a:rPr>
                        <a:t>7,6 %</a:t>
                      </a:r>
                    </a:p>
                  </a:txBody>
                  <a:tcPr marL="6759" marR="6759" marT="6759" marB="0" anchor="ctr"/>
                </a:tc>
                <a:tc>
                  <a:txBody>
                    <a:bodyPr/>
                    <a:lstStyle/>
                    <a:p>
                      <a:pPr algn="ctr" fontAlgn="b"/>
                      <a:r>
                        <a:rPr lang="el-GR" sz="1000" u="none" strike="noStrike">
                          <a:effectLst/>
                          <a:latin typeface="+mn-lt"/>
                        </a:rPr>
                        <a:t>11,2 %</a:t>
                      </a:r>
                    </a:p>
                  </a:txBody>
                  <a:tcPr marL="6759" marR="6759" marT="6759" marB="0" anchor="ctr"/>
                </a:tc>
                <a:tc>
                  <a:txBody>
                    <a:bodyPr/>
                    <a:lstStyle/>
                    <a:p>
                      <a:pPr algn="ctr" fontAlgn="b"/>
                      <a:r>
                        <a:rPr lang="el-GR" sz="1000" u="none" strike="noStrike" dirty="0">
                          <a:effectLst/>
                          <a:latin typeface="+mn-lt"/>
                        </a:rPr>
                        <a:t>6,8 %</a:t>
                      </a:r>
                    </a:p>
                  </a:txBody>
                  <a:tcPr marL="6759" marR="6759" marT="6759" marB="0" anchor="ctr"/>
                </a:tc>
                <a:extLst>
                  <a:ext uri="{0D108BD9-81ED-4DB2-BD59-A6C34878D82A}">
                    <a16:rowId xmlns:a16="http://schemas.microsoft.com/office/drawing/2014/main" val="2381154499"/>
                  </a:ext>
                </a:extLst>
              </a:tr>
              <a:tr h="224760">
                <a:tc>
                  <a:txBody>
                    <a:bodyPr/>
                    <a:lstStyle/>
                    <a:p>
                      <a:pPr algn="l" fontAlgn="b"/>
                      <a:r>
                        <a:rPr lang="el-GR" sz="1000" u="none" strike="noStrike">
                          <a:effectLst/>
                          <a:latin typeface="+mn-lt"/>
                        </a:rPr>
                        <a:t>Φορμαλδεΰδη</a:t>
                      </a:r>
                    </a:p>
                  </a:txBody>
                  <a:tcPr marL="36000" marR="6759" marT="6759" marB="0" anchor="ctr"/>
                </a:tc>
                <a:tc>
                  <a:txBody>
                    <a:bodyPr/>
                    <a:lstStyle/>
                    <a:p>
                      <a:pPr algn="ctr" fontAlgn="b"/>
                      <a:r>
                        <a:rPr lang="el-GR" sz="1000" u="none" strike="noStrike">
                          <a:effectLst/>
                          <a:latin typeface="+mn-lt"/>
                        </a:rPr>
                        <a:t>6,4 %</a:t>
                      </a:r>
                    </a:p>
                  </a:txBody>
                  <a:tcPr marL="6759" marR="6759" marT="6759" marB="0" anchor="ctr"/>
                </a:tc>
                <a:tc>
                  <a:txBody>
                    <a:bodyPr/>
                    <a:lstStyle/>
                    <a:p>
                      <a:pPr algn="ctr" fontAlgn="b"/>
                      <a:r>
                        <a:rPr lang="el-GR" sz="1000" u="none" strike="noStrike">
                          <a:effectLst/>
                          <a:latin typeface="+mn-lt"/>
                        </a:rPr>
                        <a:t>6,0 %</a:t>
                      </a:r>
                    </a:p>
                  </a:txBody>
                  <a:tcPr marL="6759" marR="6759" marT="6759" marB="0" anchor="ctr"/>
                </a:tc>
                <a:tc>
                  <a:txBody>
                    <a:bodyPr/>
                    <a:lstStyle/>
                    <a:p>
                      <a:pPr algn="ctr" fontAlgn="b"/>
                      <a:r>
                        <a:rPr lang="el-GR" sz="1000" u="none" strike="noStrike">
                          <a:effectLst/>
                          <a:latin typeface="+mn-lt"/>
                        </a:rPr>
                        <a:t>7,2 %</a:t>
                      </a:r>
                    </a:p>
                  </a:txBody>
                  <a:tcPr marL="6759" marR="6759" marT="6759" marB="0" anchor="ctr"/>
                </a:tc>
                <a:tc>
                  <a:txBody>
                    <a:bodyPr/>
                    <a:lstStyle/>
                    <a:p>
                      <a:pPr algn="ctr" fontAlgn="b"/>
                      <a:r>
                        <a:rPr lang="el-GR" sz="1000" u="none" strike="noStrike">
                          <a:effectLst/>
                          <a:latin typeface="+mn-lt"/>
                        </a:rPr>
                        <a:t>4,8 %</a:t>
                      </a:r>
                    </a:p>
                  </a:txBody>
                  <a:tcPr marL="6759" marR="6759" marT="6759" marB="0" anchor="ctr"/>
                </a:tc>
                <a:tc>
                  <a:txBody>
                    <a:bodyPr/>
                    <a:lstStyle/>
                    <a:p>
                      <a:pPr algn="ctr" fontAlgn="b"/>
                      <a:r>
                        <a:rPr lang="el-GR" sz="1000" u="none" strike="noStrike">
                          <a:effectLst/>
                          <a:latin typeface="+mn-lt"/>
                        </a:rPr>
                        <a:t>6,7 %</a:t>
                      </a:r>
                    </a:p>
                  </a:txBody>
                  <a:tcPr marL="6759" marR="6759" marT="6759" marB="0" anchor="ctr"/>
                </a:tc>
                <a:tc>
                  <a:txBody>
                    <a:bodyPr/>
                    <a:lstStyle/>
                    <a:p>
                      <a:pPr algn="ctr" fontAlgn="b"/>
                      <a:r>
                        <a:rPr lang="el-GR" sz="1000" u="none" strike="noStrike">
                          <a:effectLst/>
                          <a:latin typeface="+mn-lt"/>
                        </a:rPr>
                        <a:t>5,1 %</a:t>
                      </a:r>
                    </a:p>
                  </a:txBody>
                  <a:tcPr marL="6759" marR="6759" marT="6759" marB="0" anchor="ctr"/>
                </a:tc>
                <a:tc>
                  <a:txBody>
                    <a:bodyPr/>
                    <a:lstStyle/>
                    <a:p>
                      <a:pPr algn="ctr" fontAlgn="b"/>
                      <a:r>
                        <a:rPr lang="el-GR" sz="1000" u="none" strike="noStrike">
                          <a:effectLst/>
                          <a:latin typeface="+mn-lt"/>
                        </a:rPr>
                        <a:t>6,9 %</a:t>
                      </a:r>
                    </a:p>
                  </a:txBody>
                  <a:tcPr marL="6759" marR="6759" marT="6759" marB="0" anchor="ctr"/>
                </a:tc>
                <a:extLst>
                  <a:ext uri="{0D108BD9-81ED-4DB2-BD59-A6C34878D82A}">
                    <a16:rowId xmlns:a16="http://schemas.microsoft.com/office/drawing/2014/main" val="1386679346"/>
                  </a:ext>
                </a:extLst>
              </a:tr>
              <a:tr h="224760">
                <a:tc>
                  <a:txBody>
                    <a:bodyPr/>
                    <a:lstStyle/>
                    <a:p>
                      <a:pPr algn="l" fontAlgn="b"/>
                      <a:r>
                        <a:rPr lang="el-GR" sz="1000" u="none" strike="noStrike">
                          <a:effectLst/>
                          <a:latin typeface="+mn-lt"/>
                        </a:rPr>
                        <a:t>Εξασθενές χρώμιο</a:t>
                      </a:r>
                    </a:p>
                  </a:txBody>
                  <a:tcPr marL="36000" marR="6759" marT="6759" marB="0" anchor="ctr"/>
                </a:tc>
                <a:tc>
                  <a:txBody>
                    <a:bodyPr/>
                    <a:lstStyle/>
                    <a:p>
                      <a:pPr algn="ctr" fontAlgn="b"/>
                      <a:r>
                        <a:rPr lang="el-GR" sz="1000" u="none" strike="noStrike">
                          <a:effectLst/>
                          <a:latin typeface="+mn-lt"/>
                        </a:rPr>
                        <a:t>4,7 %</a:t>
                      </a:r>
                    </a:p>
                  </a:txBody>
                  <a:tcPr marL="6759" marR="6759" marT="6759" marB="0" anchor="ctr"/>
                </a:tc>
                <a:tc>
                  <a:txBody>
                    <a:bodyPr/>
                    <a:lstStyle/>
                    <a:p>
                      <a:pPr algn="ctr" fontAlgn="b"/>
                      <a:r>
                        <a:rPr lang="el-GR" sz="1000" u="none" strike="noStrike">
                          <a:effectLst/>
                          <a:latin typeface="+mn-lt"/>
                        </a:rPr>
                        <a:t>4,8 %</a:t>
                      </a:r>
                    </a:p>
                  </a:txBody>
                  <a:tcPr marL="6759" marR="6759" marT="6759" marB="0" anchor="ctr"/>
                </a:tc>
                <a:tc>
                  <a:txBody>
                    <a:bodyPr/>
                    <a:lstStyle/>
                    <a:p>
                      <a:pPr algn="ctr" fontAlgn="b"/>
                      <a:r>
                        <a:rPr lang="el-GR" sz="1000" u="none" strike="noStrike">
                          <a:effectLst/>
                          <a:latin typeface="+mn-lt"/>
                        </a:rPr>
                        <a:t>4,8 %</a:t>
                      </a:r>
                    </a:p>
                  </a:txBody>
                  <a:tcPr marL="6759" marR="6759" marT="6759" marB="0" anchor="ctr"/>
                </a:tc>
                <a:tc>
                  <a:txBody>
                    <a:bodyPr/>
                    <a:lstStyle/>
                    <a:p>
                      <a:pPr algn="ctr" fontAlgn="b"/>
                      <a:r>
                        <a:rPr lang="el-GR" sz="1000" u="none" strike="noStrike">
                          <a:effectLst/>
                          <a:latin typeface="+mn-lt"/>
                        </a:rPr>
                        <a:t>6,0 %</a:t>
                      </a:r>
                    </a:p>
                  </a:txBody>
                  <a:tcPr marL="6759" marR="6759" marT="6759" marB="0" anchor="ctr"/>
                </a:tc>
                <a:tc>
                  <a:txBody>
                    <a:bodyPr/>
                    <a:lstStyle/>
                    <a:p>
                      <a:pPr algn="ctr" fontAlgn="b"/>
                      <a:r>
                        <a:rPr lang="el-GR" sz="1000" u="none" strike="noStrike">
                          <a:effectLst/>
                          <a:latin typeface="+mn-lt"/>
                        </a:rPr>
                        <a:t>4,3 %</a:t>
                      </a:r>
                    </a:p>
                  </a:txBody>
                  <a:tcPr marL="6759" marR="6759" marT="6759" marB="0" anchor="ctr"/>
                </a:tc>
                <a:tc>
                  <a:txBody>
                    <a:bodyPr/>
                    <a:lstStyle/>
                    <a:p>
                      <a:pPr algn="ctr" fontAlgn="b"/>
                      <a:r>
                        <a:rPr lang="el-GR" sz="1000" u="none" strike="noStrike">
                          <a:effectLst/>
                          <a:latin typeface="+mn-lt"/>
                        </a:rPr>
                        <a:t>5,5 %</a:t>
                      </a:r>
                    </a:p>
                  </a:txBody>
                  <a:tcPr marL="6759" marR="6759" marT="6759" marB="0" anchor="ctr"/>
                </a:tc>
                <a:tc>
                  <a:txBody>
                    <a:bodyPr/>
                    <a:lstStyle/>
                    <a:p>
                      <a:pPr algn="ctr" fontAlgn="b"/>
                      <a:r>
                        <a:rPr lang="el-GR" sz="1000" u="none" strike="noStrike">
                          <a:effectLst/>
                          <a:latin typeface="+mn-lt"/>
                        </a:rPr>
                        <a:t>4,7 %</a:t>
                      </a:r>
                    </a:p>
                  </a:txBody>
                  <a:tcPr marL="6759" marR="6759" marT="6759" marB="0" anchor="ctr"/>
                </a:tc>
                <a:extLst>
                  <a:ext uri="{0D108BD9-81ED-4DB2-BD59-A6C34878D82A}">
                    <a16:rowId xmlns:a16="http://schemas.microsoft.com/office/drawing/2014/main" val="1823351274"/>
                  </a:ext>
                </a:extLst>
              </a:tr>
              <a:tr h="224760">
                <a:tc>
                  <a:txBody>
                    <a:bodyPr/>
                    <a:lstStyle/>
                    <a:p>
                      <a:pPr algn="l" fontAlgn="b"/>
                      <a:r>
                        <a:rPr lang="el-GR" sz="1000" u="none" strike="noStrike">
                          <a:effectLst/>
                          <a:latin typeface="+mn-lt"/>
                        </a:rPr>
                        <a:t>Μόλυβδος και ανόργανες ενώσεις</a:t>
                      </a:r>
                    </a:p>
                  </a:txBody>
                  <a:tcPr marL="36000" marR="6759" marT="6759" marB="0" anchor="ctr"/>
                </a:tc>
                <a:tc>
                  <a:txBody>
                    <a:bodyPr/>
                    <a:lstStyle/>
                    <a:p>
                      <a:pPr algn="ctr" fontAlgn="b"/>
                      <a:r>
                        <a:rPr lang="el-GR" sz="1000" u="none" strike="noStrike">
                          <a:effectLst/>
                          <a:latin typeface="+mn-lt"/>
                        </a:rPr>
                        <a:t>3,8 %</a:t>
                      </a:r>
                    </a:p>
                  </a:txBody>
                  <a:tcPr marL="6759" marR="6759" marT="6759" marB="0" anchor="ctr"/>
                </a:tc>
                <a:tc>
                  <a:txBody>
                    <a:bodyPr/>
                    <a:lstStyle/>
                    <a:p>
                      <a:pPr algn="ctr" fontAlgn="b"/>
                      <a:r>
                        <a:rPr lang="el-GR" sz="1000" u="none" strike="noStrike">
                          <a:effectLst/>
                          <a:latin typeface="+mn-lt"/>
                        </a:rPr>
                        <a:t>3,3 %</a:t>
                      </a:r>
                    </a:p>
                  </a:txBody>
                  <a:tcPr marL="6759" marR="6759" marT="6759" marB="0" anchor="ctr"/>
                </a:tc>
                <a:tc>
                  <a:txBody>
                    <a:bodyPr/>
                    <a:lstStyle/>
                    <a:p>
                      <a:pPr algn="ctr" fontAlgn="b"/>
                      <a:r>
                        <a:rPr lang="el-GR" sz="1000" u="none" strike="noStrike">
                          <a:effectLst/>
                          <a:latin typeface="+mn-lt"/>
                        </a:rPr>
                        <a:t>4,2 %</a:t>
                      </a:r>
                    </a:p>
                  </a:txBody>
                  <a:tcPr marL="6759" marR="6759" marT="6759" marB="0" anchor="ctr"/>
                </a:tc>
                <a:tc>
                  <a:txBody>
                    <a:bodyPr/>
                    <a:lstStyle/>
                    <a:p>
                      <a:pPr algn="ctr" fontAlgn="b"/>
                      <a:r>
                        <a:rPr lang="el-GR" sz="1000" u="none" strike="noStrike">
                          <a:effectLst/>
                          <a:latin typeface="+mn-lt"/>
                        </a:rPr>
                        <a:t>3,5 %</a:t>
                      </a:r>
                    </a:p>
                  </a:txBody>
                  <a:tcPr marL="6759" marR="6759" marT="6759" marB="0" anchor="ctr"/>
                </a:tc>
                <a:tc>
                  <a:txBody>
                    <a:bodyPr/>
                    <a:lstStyle/>
                    <a:p>
                      <a:pPr algn="ctr" fontAlgn="b"/>
                      <a:r>
                        <a:rPr lang="el-GR" sz="1000" u="none" strike="noStrike">
                          <a:effectLst/>
                          <a:latin typeface="+mn-lt"/>
                        </a:rPr>
                        <a:t>4,1 %</a:t>
                      </a:r>
                    </a:p>
                  </a:txBody>
                  <a:tcPr marL="6759" marR="6759" marT="6759" marB="0" anchor="ctr"/>
                </a:tc>
                <a:tc>
                  <a:txBody>
                    <a:bodyPr/>
                    <a:lstStyle/>
                    <a:p>
                      <a:pPr algn="ctr" fontAlgn="b"/>
                      <a:r>
                        <a:rPr lang="el-GR" sz="1000" u="none" strike="noStrike">
                          <a:effectLst/>
                          <a:latin typeface="+mn-lt"/>
                        </a:rPr>
                        <a:t>4,3 %</a:t>
                      </a:r>
                    </a:p>
                  </a:txBody>
                  <a:tcPr marL="6759" marR="6759" marT="6759" marB="0" anchor="ctr"/>
                </a:tc>
                <a:tc>
                  <a:txBody>
                    <a:bodyPr/>
                    <a:lstStyle/>
                    <a:p>
                      <a:pPr algn="ctr" fontAlgn="b"/>
                      <a:r>
                        <a:rPr lang="el-GR" sz="1000" u="none" strike="noStrike">
                          <a:effectLst/>
                          <a:latin typeface="+mn-lt"/>
                        </a:rPr>
                        <a:t>4,1 %</a:t>
                      </a:r>
                    </a:p>
                  </a:txBody>
                  <a:tcPr marL="6759" marR="6759" marT="6759" marB="0" anchor="ctr"/>
                </a:tc>
                <a:extLst>
                  <a:ext uri="{0D108BD9-81ED-4DB2-BD59-A6C34878D82A}">
                    <a16:rowId xmlns:a16="http://schemas.microsoft.com/office/drawing/2014/main" val="4109198339"/>
                  </a:ext>
                </a:extLst>
              </a:tr>
              <a:tr h="224760">
                <a:tc>
                  <a:txBody>
                    <a:bodyPr/>
                    <a:lstStyle/>
                    <a:p>
                      <a:pPr algn="l" fontAlgn="b"/>
                      <a:r>
                        <a:rPr lang="el-GR" sz="1000" u="none" strike="noStrike">
                          <a:effectLst/>
                          <a:latin typeface="+mn-lt"/>
                        </a:rPr>
                        <a:t>Σκόνη ξύλου</a:t>
                      </a:r>
                    </a:p>
                  </a:txBody>
                  <a:tcPr marL="36000" marR="6759" marT="6759" marB="0" anchor="ctr"/>
                </a:tc>
                <a:tc>
                  <a:txBody>
                    <a:bodyPr/>
                    <a:lstStyle/>
                    <a:p>
                      <a:pPr algn="ctr" fontAlgn="b"/>
                      <a:r>
                        <a:rPr lang="el-GR" sz="1000" u="none" strike="noStrike">
                          <a:effectLst/>
                          <a:latin typeface="+mn-lt"/>
                        </a:rPr>
                        <a:t>3,2 %</a:t>
                      </a:r>
                    </a:p>
                  </a:txBody>
                  <a:tcPr marL="6759" marR="6759" marT="6759" marB="0" anchor="ctr"/>
                </a:tc>
                <a:tc>
                  <a:txBody>
                    <a:bodyPr/>
                    <a:lstStyle/>
                    <a:p>
                      <a:pPr algn="ctr" fontAlgn="b"/>
                      <a:r>
                        <a:rPr lang="el-GR" sz="1000" u="none" strike="noStrike">
                          <a:effectLst/>
                          <a:latin typeface="+mn-lt"/>
                        </a:rPr>
                        <a:t>2,5 %</a:t>
                      </a:r>
                    </a:p>
                  </a:txBody>
                  <a:tcPr marL="6759" marR="6759" marT="6759" marB="0" anchor="ctr"/>
                </a:tc>
                <a:tc>
                  <a:txBody>
                    <a:bodyPr/>
                    <a:lstStyle/>
                    <a:p>
                      <a:pPr algn="ctr" fontAlgn="b"/>
                      <a:r>
                        <a:rPr lang="el-GR" sz="1000" u="none" strike="noStrike">
                          <a:effectLst/>
                          <a:latin typeface="+mn-lt"/>
                        </a:rPr>
                        <a:t>3,7 %</a:t>
                      </a:r>
                    </a:p>
                  </a:txBody>
                  <a:tcPr marL="6759" marR="6759" marT="6759" marB="0" anchor="ctr"/>
                </a:tc>
                <a:tc>
                  <a:txBody>
                    <a:bodyPr/>
                    <a:lstStyle/>
                    <a:p>
                      <a:pPr algn="ctr" fontAlgn="b"/>
                      <a:r>
                        <a:rPr lang="el-GR" sz="1000" u="none" strike="noStrike">
                          <a:effectLst/>
                          <a:latin typeface="+mn-lt"/>
                        </a:rPr>
                        <a:t>7,3 %</a:t>
                      </a:r>
                    </a:p>
                  </a:txBody>
                  <a:tcPr marL="6759" marR="6759" marT="6759" marB="0" anchor="ctr"/>
                </a:tc>
                <a:tc>
                  <a:txBody>
                    <a:bodyPr/>
                    <a:lstStyle/>
                    <a:p>
                      <a:pPr algn="ctr" fontAlgn="b"/>
                      <a:r>
                        <a:rPr lang="el-GR" sz="1000" u="none" strike="noStrike">
                          <a:effectLst/>
                          <a:latin typeface="+mn-lt"/>
                        </a:rPr>
                        <a:t>3,0 %</a:t>
                      </a:r>
                    </a:p>
                  </a:txBody>
                  <a:tcPr marL="6759" marR="6759" marT="6759" marB="0" anchor="ctr"/>
                </a:tc>
                <a:tc>
                  <a:txBody>
                    <a:bodyPr/>
                    <a:lstStyle/>
                    <a:p>
                      <a:pPr algn="ctr" fontAlgn="b"/>
                      <a:r>
                        <a:rPr lang="el-GR" sz="1000" u="none" strike="noStrike">
                          <a:effectLst/>
                          <a:latin typeface="+mn-lt"/>
                        </a:rPr>
                        <a:t>6,3 %</a:t>
                      </a:r>
                    </a:p>
                  </a:txBody>
                  <a:tcPr marL="6759" marR="6759" marT="6759" marB="0" anchor="ctr"/>
                </a:tc>
                <a:tc>
                  <a:txBody>
                    <a:bodyPr/>
                    <a:lstStyle/>
                    <a:p>
                      <a:pPr algn="ctr" fontAlgn="b"/>
                      <a:r>
                        <a:rPr lang="el-GR" sz="1000" u="none" strike="noStrike">
                          <a:effectLst/>
                          <a:latin typeface="+mn-lt"/>
                        </a:rPr>
                        <a:t>2,5 %</a:t>
                      </a:r>
                    </a:p>
                  </a:txBody>
                  <a:tcPr marL="6759" marR="6759" marT="6759" marB="0" anchor="ctr"/>
                </a:tc>
                <a:extLst>
                  <a:ext uri="{0D108BD9-81ED-4DB2-BD59-A6C34878D82A}">
                    <a16:rowId xmlns:a16="http://schemas.microsoft.com/office/drawing/2014/main" val="2908113317"/>
                  </a:ext>
                </a:extLst>
              </a:tr>
              <a:tr h="291175">
                <a:tc>
                  <a:txBody>
                    <a:bodyPr/>
                    <a:lstStyle/>
                    <a:p>
                      <a:pPr algn="l" fontAlgn="b"/>
                      <a:r>
                        <a:rPr lang="el-GR" sz="1000" u="none" strike="noStrike">
                          <a:effectLst/>
                          <a:latin typeface="+mn-lt"/>
                        </a:rPr>
                        <a:t>Τεχνητή υπεριώδης ακτινοβολία (συμπεριλαμβανομένης της οφθαλμικής έκθεσης)</a:t>
                      </a:r>
                    </a:p>
                  </a:txBody>
                  <a:tcPr marL="36000" marR="6759" marT="6759" marB="0" anchor="ctr"/>
                </a:tc>
                <a:tc>
                  <a:txBody>
                    <a:bodyPr/>
                    <a:lstStyle/>
                    <a:p>
                      <a:pPr algn="ctr" fontAlgn="b"/>
                      <a:r>
                        <a:rPr lang="el-GR" sz="1000" u="none" strike="noStrike">
                          <a:effectLst/>
                          <a:latin typeface="+mn-lt"/>
                        </a:rPr>
                        <a:t>2,9 %</a:t>
                      </a:r>
                    </a:p>
                  </a:txBody>
                  <a:tcPr marL="6759" marR="6759" marT="6759" marB="0" anchor="ctr"/>
                </a:tc>
                <a:tc>
                  <a:txBody>
                    <a:bodyPr/>
                    <a:lstStyle/>
                    <a:p>
                      <a:pPr algn="ctr" fontAlgn="b"/>
                      <a:r>
                        <a:rPr lang="el-GR" sz="1000" u="none" strike="noStrike">
                          <a:effectLst/>
                          <a:latin typeface="+mn-lt"/>
                        </a:rPr>
                        <a:t>3,6 %</a:t>
                      </a:r>
                    </a:p>
                  </a:txBody>
                  <a:tcPr marL="6759" marR="6759" marT="6759" marB="0" anchor="ctr"/>
                </a:tc>
                <a:tc>
                  <a:txBody>
                    <a:bodyPr/>
                    <a:lstStyle/>
                    <a:p>
                      <a:pPr algn="ctr" fontAlgn="b"/>
                      <a:r>
                        <a:rPr lang="el-GR" sz="1000" u="none" strike="noStrike">
                          <a:effectLst/>
                          <a:latin typeface="+mn-lt"/>
                        </a:rPr>
                        <a:t>2,0 %</a:t>
                      </a:r>
                    </a:p>
                  </a:txBody>
                  <a:tcPr marL="6759" marR="6759" marT="6759" marB="0" anchor="ctr"/>
                </a:tc>
                <a:tc>
                  <a:txBody>
                    <a:bodyPr/>
                    <a:lstStyle/>
                    <a:p>
                      <a:pPr algn="ctr" fontAlgn="b"/>
                      <a:r>
                        <a:rPr lang="el-GR" sz="1000" u="none" strike="noStrike">
                          <a:effectLst/>
                          <a:latin typeface="+mn-lt"/>
                        </a:rPr>
                        <a:t>4,8 %</a:t>
                      </a:r>
                    </a:p>
                  </a:txBody>
                  <a:tcPr marL="6759" marR="6759" marT="6759" marB="0" anchor="ctr"/>
                </a:tc>
                <a:tc>
                  <a:txBody>
                    <a:bodyPr/>
                    <a:lstStyle/>
                    <a:p>
                      <a:pPr algn="ctr" fontAlgn="b"/>
                      <a:r>
                        <a:rPr lang="el-GR" sz="1000" u="none" strike="noStrike">
                          <a:effectLst/>
                          <a:latin typeface="+mn-lt"/>
                        </a:rPr>
                        <a:t>2,4 %</a:t>
                      </a:r>
                    </a:p>
                  </a:txBody>
                  <a:tcPr marL="6759" marR="6759" marT="6759" marB="0" anchor="ctr"/>
                </a:tc>
                <a:tc>
                  <a:txBody>
                    <a:bodyPr/>
                    <a:lstStyle/>
                    <a:p>
                      <a:pPr algn="ctr" fontAlgn="b"/>
                      <a:r>
                        <a:rPr lang="el-GR" sz="1000" u="none" strike="noStrike">
                          <a:effectLst/>
                          <a:latin typeface="+mn-lt"/>
                        </a:rPr>
                        <a:t>3,3 %</a:t>
                      </a:r>
                    </a:p>
                  </a:txBody>
                  <a:tcPr marL="6759" marR="6759" marT="6759" marB="0" anchor="ctr"/>
                </a:tc>
                <a:tc>
                  <a:txBody>
                    <a:bodyPr/>
                    <a:lstStyle/>
                    <a:p>
                      <a:pPr algn="ctr" fontAlgn="b"/>
                      <a:r>
                        <a:rPr lang="el-GR" sz="1000" u="none" strike="noStrike">
                          <a:effectLst/>
                          <a:latin typeface="+mn-lt"/>
                        </a:rPr>
                        <a:t>1,7 %</a:t>
                      </a:r>
                    </a:p>
                  </a:txBody>
                  <a:tcPr marL="6759" marR="6759" marT="6759" marB="0" anchor="ctr"/>
                </a:tc>
                <a:extLst>
                  <a:ext uri="{0D108BD9-81ED-4DB2-BD59-A6C34878D82A}">
                    <a16:rowId xmlns:a16="http://schemas.microsoft.com/office/drawing/2014/main" val="979888244"/>
                  </a:ext>
                </a:extLst>
              </a:tr>
              <a:tr h="224760">
                <a:tc>
                  <a:txBody>
                    <a:bodyPr/>
                    <a:lstStyle/>
                    <a:p>
                      <a:pPr algn="l" fontAlgn="b"/>
                      <a:r>
                        <a:rPr lang="el-GR" sz="1000" u="none" strike="noStrike">
                          <a:effectLst/>
                          <a:latin typeface="+mn-lt"/>
                        </a:rPr>
                        <a:t>Ιοντίζουσα ακτινοβολία</a:t>
                      </a:r>
                    </a:p>
                  </a:txBody>
                  <a:tcPr marL="36000" marR="6759" marT="6759" marB="0" anchor="ctr"/>
                </a:tc>
                <a:tc>
                  <a:txBody>
                    <a:bodyPr/>
                    <a:lstStyle/>
                    <a:p>
                      <a:pPr algn="ctr" fontAlgn="b"/>
                      <a:r>
                        <a:rPr lang="el-GR" sz="1000" u="none" strike="noStrike">
                          <a:effectLst/>
                          <a:latin typeface="+mn-lt"/>
                        </a:rPr>
                        <a:t>2,5 %</a:t>
                      </a:r>
                    </a:p>
                  </a:txBody>
                  <a:tcPr marL="6759" marR="6759" marT="6759" marB="0" anchor="ctr"/>
                </a:tc>
                <a:tc>
                  <a:txBody>
                    <a:bodyPr/>
                    <a:lstStyle/>
                    <a:p>
                      <a:pPr algn="ctr" fontAlgn="b"/>
                      <a:r>
                        <a:rPr lang="el-GR" sz="1000" u="none" strike="noStrike">
                          <a:effectLst/>
                          <a:latin typeface="+mn-lt"/>
                        </a:rPr>
                        <a:t>3,1 %</a:t>
                      </a:r>
                    </a:p>
                  </a:txBody>
                  <a:tcPr marL="6759" marR="6759" marT="6759" marB="0" anchor="ctr"/>
                </a:tc>
                <a:tc>
                  <a:txBody>
                    <a:bodyPr/>
                    <a:lstStyle/>
                    <a:p>
                      <a:pPr algn="ctr" fontAlgn="b"/>
                      <a:r>
                        <a:rPr lang="el-GR" sz="1000" u="none" strike="noStrike">
                          <a:effectLst/>
                          <a:latin typeface="+mn-lt"/>
                        </a:rPr>
                        <a:t>1,6 %</a:t>
                      </a:r>
                    </a:p>
                  </a:txBody>
                  <a:tcPr marL="6759" marR="6759" marT="6759" marB="0" anchor="ctr"/>
                </a:tc>
                <a:tc>
                  <a:txBody>
                    <a:bodyPr/>
                    <a:lstStyle/>
                    <a:p>
                      <a:pPr algn="ctr" fontAlgn="b"/>
                      <a:r>
                        <a:rPr lang="el-GR" sz="1000" u="none" strike="noStrike">
                          <a:effectLst/>
                          <a:latin typeface="+mn-lt"/>
                        </a:rPr>
                        <a:t>2,5 %</a:t>
                      </a:r>
                    </a:p>
                  </a:txBody>
                  <a:tcPr marL="6759" marR="6759" marT="6759" marB="0" anchor="ctr"/>
                </a:tc>
                <a:tc>
                  <a:txBody>
                    <a:bodyPr/>
                    <a:lstStyle/>
                    <a:p>
                      <a:pPr algn="ctr" fontAlgn="b"/>
                      <a:r>
                        <a:rPr lang="el-GR" sz="1000" u="none" strike="noStrike">
                          <a:effectLst/>
                          <a:latin typeface="+mn-lt"/>
                        </a:rPr>
                        <a:t>2,4 %</a:t>
                      </a:r>
                    </a:p>
                  </a:txBody>
                  <a:tcPr marL="6759" marR="6759" marT="6759" marB="0" anchor="ctr"/>
                </a:tc>
                <a:tc>
                  <a:txBody>
                    <a:bodyPr/>
                    <a:lstStyle/>
                    <a:p>
                      <a:pPr algn="ctr" fontAlgn="b"/>
                      <a:r>
                        <a:rPr lang="el-GR" sz="1000" u="none" strike="noStrike">
                          <a:effectLst/>
                          <a:latin typeface="+mn-lt"/>
                        </a:rPr>
                        <a:t>1,5 %</a:t>
                      </a:r>
                    </a:p>
                  </a:txBody>
                  <a:tcPr marL="6759" marR="6759" marT="6759" marB="0" anchor="ctr"/>
                </a:tc>
                <a:tc>
                  <a:txBody>
                    <a:bodyPr/>
                    <a:lstStyle/>
                    <a:p>
                      <a:pPr algn="ctr" fontAlgn="b"/>
                      <a:r>
                        <a:rPr lang="el-GR" sz="1000" u="none" strike="noStrike" dirty="0">
                          <a:effectLst/>
                          <a:latin typeface="+mn-lt"/>
                        </a:rPr>
                        <a:t>1,8 %</a:t>
                      </a:r>
                    </a:p>
                  </a:txBody>
                  <a:tcPr marL="6759" marR="6759" marT="6759" marB="0" anchor="ctr"/>
                </a:tc>
                <a:extLst>
                  <a:ext uri="{0D108BD9-81ED-4DB2-BD59-A6C34878D82A}">
                    <a16:rowId xmlns:a16="http://schemas.microsoft.com/office/drawing/2014/main" val="859324408"/>
                  </a:ext>
                </a:extLst>
              </a:tr>
            </a:tbl>
          </a:graphicData>
        </a:graphic>
      </p:graphicFrame>
      <p:sp>
        <p:nvSpPr>
          <p:cNvPr id="3" name="TextBox 2">
            <a:extLst>
              <a:ext uri="{FF2B5EF4-FFF2-40B4-BE49-F238E27FC236}">
                <a16:creationId xmlns:a16="http://schemas.microsoft.com/office/drawing/2014/main" id="{CF7927C9-E53E-FC89-C01A-0747E533E713}"/>
              </a:ext>
              <a:ext uri="{C183D7F6-B498-43B3-948B-1728B52AA6E4}">
                <adec:decorative xmlns:adec="http://schemas.microsoft.com/office/drawing/2017/decorative" val="0"/>
              </a:ext>
            </a:extLst>
          </p:cNvPr>
          <p:cNvSpPr txBox="1"/>
          <p:nvPr/>
        </p:nvSpPr>
        <p:spPr>
          <a:xfrm>
            <a:off x="1708833" y="4498228"/>
            <a:ext cx="4572208" cy="2616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i="1" dirty="0" err="1">
                <a:effectLst/>
                <a:latin typeface="Arial" panose="020B0604020202020204" pitchFamily="34" charset="0"/>
                <a:ea typeface="Arial"/>
                <a:cs typeface="Times New Roman" panose="02020603050405020304" pitchFamily="18" charset="0"/>
              </a:rPr>
              <a:t>UV</a:t>
            </a:r>
            <a:r>
              <a:rPr lang="el-GR" sz="1100" i="1" dirty="0">
                <a:effectLst/>
                <a:latin typeface="Arial" panose="020B0604020202020204" pitchFamily="34" charset="0"/>
                <a:ea typeface="Arial"/>
                <a:cs typeface="Times New Roman" panose="02020603050405020304" pitchFamily="18" charset="0"/>
              </a:rPr>
              <a:t>: υπεριώδης ακτινοβολία </a:t>
            </a:r>
          </a:p>
        </p:txBody>
      </p:sp>
      <p:sp>
        <p:nvSpPr>
          <p:cNvPr id="2" name="TextBox 1">
            <a:extLst>
              <a:ext uri="{FF2B5EF4-FFF2-40B4-BE49-F238E27FC236}">
                <a16:creationId xmlns:a16="http://schemas.microsoft.com/office/drawing/2014/main" id="{7CEFC163-E769-B3FC-816F-DEF10928CEAB}"/>
              </a:ext>
              <a:ext uri="{C183D7F6-B498-43B3-948B-1728B52AA6E4}">
                <adec:decorative xmlns:adec="http://schemas.microsoft.com/office/drawing/2017/decorative" val="0"/>
              </a:ext>
            </a:extLst>
          </p:cNvPr>
          <p:cNvSpPr txBox="1"/>
          <p:nvPr/>
        </p:nvSpPr>
        <p:spPr>
          <a:xfrm>
            <a:off x="1691249" y="4674151"/>
            <a:ext cx="5402627"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Πηγή: Έρευνα WES 2023, EU-OSHA, πληθυσμός αναφοράς: όλοι οι εργαζόμενοι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2519171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AA8B-B71B-06FC-91B2-889C0B8BC3F7}"/>
              </a:ext>
            </a:extLst>
          </p:cNvPr>
          <p:cNvSpPr>
            <a:spLocks noGrp="1"/>
          </p:cNvSpPr>
          <p:nvPr>
            <p:ph type="title"/>
          </p:nvPr>
        </p:nvSpPr>
        <p:spPr>
          <a:xfrm>
            <a:off x="450001" y="135000"/>
            <a:ext cx="8356069" cy="302936"/>
          </a:xfrm>
        </p:spPr>
        <p:txBody>
          <a:bodyPr/>
          <a:lstStyle/>
          <a:p>
            <a:r>
              <a:rPr lang="el-GR" sz="2000" dirty="0"/>
              <a:t>Ποσοστό εργαζομένων που εκτίθενται ανά κλάδο δραστηριότητας</a:t>
            </a:r>
          </a:p>
        </p:txBody>
      </p:sp>
      <p:sp>
        <p:nvSpPr>
          <p:cNvPr id="3" name="Content Placeholder 2">
            <a:extLst>
              <a:ext uri="{FF2B5EF4-FFF2-40B4-BE49-F238E27FC236}">
                <a16:creationId xmlns:a16="http://schemas.microsoft.com/office/drawing/2014/main" id="{48072A3A-479A-D9F9-1FCE-0A70691D5F69}"/>
              </a:ext>
            </a:extLst>
          </p:cNvPr>
          <p:cNvSpPr>
            <a:spLocks noGrp="1"/>
          </p:cNvSpPr>
          <p:nvPr>
            <p:ph sz="half" idx="1"/>
          </p:nvPr>
        </p:nvSpPr>
        <p:spPr>
          <a:xfrm>
            <a:off x="251520" y="687915"/>
            <a:ext cx="8226456" cy="3645000"/>
          </a:xfrm>
        </p:spPr>
        <p:txBody>
          <a:bodyPr>
            <a:normAutofit/>
          </a:bodyPr>
          <a:lstStyle/>
          <a:p>
            <a:pPr marL="0" indent="0" algn="ctr">
              <a:buNone/>
            </a:pPr>
            <a:r>
              <a:rPr lang="el-GR" sz="1600" b="0" dirty="0">
                <a:solidFill>
                  <a:schemeClr val="tx2"/>
                </a:solidFill>
                <a:effectLst/>
                <a:ea typeface=""/>
                <a:cs typeface="Times New Roman" panose="02020603050405020304" pitchFamily="18" charset="0"/>
              </a:rPr>
              <a:t>Οι 10 κλάδοι δραστηριότητας με το υψηλότερο ποσοστό εργαζομένων που εκτίθενται σε τουλάχιστον έναν καρκινογόνο παράγοντα, σε οποιοδήποτε επίπεδο (από τους 24):</a:t>
            </a:r>
          </a:p>
          <a:p>
            <a:endParaRPr lang="en-GB" sz="1400" dirty="0"/>
          </a:p>
        </p:txBody>
      </p:sp>
      <p:graphicFrame>
        <p:nvGraphicFramePr>
          <p:cNvPr id="4" name="Table 3" descr="Πίνακας που παρουσιάζει την έκθεση σε τουλάχιστον έναν καρκινογόνο παράγοντα (από τους 24) κατά την τελευταία εβδομάδα εργασίας για τους εργαζομένους σε δέκα τομείς δραστηριότητας.">
            <a:extLst>
              <a:ext uri="{FF2B5EF4-FFF2-40B4-BE49-F238E27FC236}">
                <a16:creationId xmlns:a16="http://schemas.microsoft.com/office/drawing/2014/main" id="{FB8F9807-E0FE-20F5-3A1F-CC6225F5690C}"/>
              </a:ext>
            </a:extLst>
          </p:cNvPr>
          <p:cNvGraphicFramePr>
            <a:graphicFrameLocks noGrp="1"/>
          </p:cNvGraphicFramePr>
          <p:nvPr>
            <p:extLst>
              <p:ext uri="{D42A27DB-BD31-4B8C-83A1-F6EECF244321}">
                <p14:modId xmlns:p14="http://schemas.microsoft.com/office/powerpoint/2010/main" val="3002584001"/>
              </p:ext>
            </p:extLst>
          </p:nvPr>
        </p:nvGraphicFramePr>
        <p:xfrm>
          <a:off x="503505" y="1341784"/>
          <a:ext cx="7958089" cy="2892824"/>
        </p:xfrm>
        <a:graphic>
          <a:graphicData uri="http://schemas.openxmlformats.org/drawingml/2006/table">
            <a:tbl>
              <a:tblPr firstRow="1" bandRow="1">
                <a:tableStyleId>{F5AB1C69-6EDB-4FF4-983F-18BD219EF322}</a:tableStyleId>
              </a:tblPr>
              <a:tblGrid>
                <a:gridCol w="1096695">
                  <a:extLst>
                    <a:ext uri="{9D8B030D-6E8A-4147-A177-3AD203B41FA5}">
                      <a16:colId xmlns:a16="http://schemas.microsoft.com/office/drawing/2014/main" val="2715120342"/>
                    </a:ext>
                  </a:extLst>
                </a:gridCol>
                <a:gridCol w="4422228">
                  <a:extLst>
                    <a:ext uri="{9D8B030D-6E8A-4147-A177-3AD203B41FA5}">
                      <a16:colId xmlns:a16="http://schemas.microsoft.com/office/drawing/2014/main" val="3151536277"/>
                    </a:ext>
                  </a:extLst>
                </a:gridCol>
                <a:gridCol w="2439166">
                  <a:extLst>
                    <a:ext uri="{9D8B030D-6E8A-4147-A177-3AD203B41FA5}">
                      <a16:colId xmlns:a16="http://schemas.microsoft.com/office/drawing/2014/main" val="4023542012"/>
                    </a:ext>
                  </a:extLst>
                </a:gridCol>
              </a:tblGrid>
              <a:tr h="563978">
                <a:tc>
                  <a:txBody>
                    <a:bodyPr/>
                    <a:lstStyle/>
                    <a:p>
                      <a:pPr algn="l" fontAlgn="b"/>
                      <a:r>
                        <a:rPr lang="el-GR" sz="1200" u="none" strike="noStrike">
                          <a:solidFill>
                            <a:schemeClr val="accent5">
                              <a:lumMod val="75000"/>
                            </a:schemeClr>
                          </a:solidFill>
                          <a:effectLst/>
                        </a:rPr>
                        <a:t>Κλάδος NACE αναθ. 2</a:t>
                      </a:r>
                    </a:p>
                  </a:txBody>
                  <a:tcPr marL="36000" marR="9525" marT="9525" marB="0" anchor="ctr"/>
                </a:tc>
                <a:tc>
                  <a:txBody>
                    <a:bodyPr/>
                    <a:lstStyle/>
                    <a:p>
                      <a:pPr algn="ctr" fontAlgn="b"/>
                      <a:r>
                        <a:rPr lang="el-GR" sz="1200" u="none" strike="noStrike">
                          <a:solidFill>
                            <a:schemeClr val="accent5">
                              <a:lumMod val="75000"/>
                            </a:schemeClr>
                          </a:solidFill>
                          <a:effectLst/>
                        </a:rPr>
                        <a:t>Οικονομική δραστηριότητα</a:t>
                      </a:r>
                    </a:p>
                  </a:txBody>
                  <a:tcPr marL="36000" marR="9525" marT="9525" marB="0" anchor="ctr"/>
                </a:tc>
                <a:tc>
                  <a:txBody>
                    <a:bodyPr/>
                    <a:lstStyle/>
                    <a:p>
                      <a:pPr algn="ctr" fontAlgn="b"/>
                      <a:r>
                        <a:rPr lang="el-GR" sz="1200" u="none" strike="noStrike">
                          <a:solidFill>
                            <a:schemeClr val="accent5">
                              <a:lumMod val="75000"/>
                            </a:schemeClr>
                          </a:solidFill>
                          <a:effectLst/>
                        </a:rPr>
                        <a:t>Έκθεση σε τουλάχιστον έναν καρκινογόνο παράγοντα (από τους 24)</a:t>
                      </a:r>
                    </a:p>
                  </a:txBody>
                  <a:tcPr marL="9525" marR="9525" marT="9525" marB="0" anchor="ctr"/>
                </a:tc>
                <a:extLst>
                  <a:ext uri="{0D108BD9-81ED-4DB2-BD59-A6C34878D82A}">
                    <a16:rowId xmlns:a16="http://schemas.microsoft.com/office/drawing/2014/main" val="803877756"/>
                  </a:ext>
                </a:extLst>
              </a:tr>
              <a:tr h="216628">
                <a:tc>
                  <a:txBody>
                    <a:bodyPr/>
                    <a:lstStyle/>
                    <a:p>
                      <a:pPr algn="l" fontAlgn="b"/>
                      <a:r>
                        <a:rPr lang="el-GR" sz="1200" u="none" strike="noStrike">
                          <a:solidFill>
                            <a:schemeClr val="accent5">
                              <a:lumMod val="75000"/>
                            </a:schemeClr>
                          </a:solidFill>
                          <a:effectLst/>
                        </a:rPr>
                        <a:t>NACE 08</a:t>
                      </a:r>
                    </a:p>
                  </a:txBody>
                  <a:tcPr marL="36000" marR="9525" marT="9525" marB="0" anchor="ctr"/>
                </a:tc>
                <a:tc>
                  <a:txBody>
                    <a:bodyPr/>
                    <a:lstStyle/>
                    <a:p>
                      <a:pPr algn="l" fontAlgn="b"/>
                      <a:r>
                        <a:rPr lang="el-GR" sz="1200" u="none" strike="noStrike">
                          <a:solidFill>
                            <a:schemeClr val="accent5">
                              <a:lumMod val="75000"/>
                            </a:schemeClr>
                          </a:solidFill>
                          <a:effectLst/>
                        </a:rPr>
                        <a:t>Λοιπά ορυχεία και λατομεία</a:t>
                      </a:r>
                    </a:p>
                  </a:txBody>
                  <a:tcPr marL="36000" marR="9525" marT="9525" marB="0" anchor="ctr"/>
                </a:tc>
                <a:tc>
                  <a:txBody>
                    <a:bodyPr/>
                    <a:lstStyle/>
                    <a:p>
                      <a:pPr algn="r" fontAlgn="b"/>
                      <a:r>
                        <a:rPr lang="el-GR" sz="1200" u="none" strike="noStrike">
                          <a:solidFill>
                            <a:schemeClr val="accent5">
                              <a:lumMod val="75000"/>
                            </a:schemeClr>
                          </a:solidFill>
                          <a:effectLst/>
                        </a:rPr>
                        <a:t>100,0 %</a:t>
                      </a:r>
                    </a:p>
                  </a:txBody>
                  <a:tcPr marL="9525" marR="720000" marT="9525" marB="0" anchor="ctr"/>
                </a:tc>
                <a:extLst>
                  <a:ext uri="{0D108BD9-81ED-4DB2-BD59-A6C34878D82A}">
                    <a16:rowId xmlns:a16="http://schemas.microsoft.com/office/drawing/2014/main" val="3786798184"/>
                  </a:ext>
                </a:extLst>
              </a:tr>
              <a:tr h="216628">
                <a:tc>
                  <a:txBody>
                    <a:bodyPr/>
                    <a:lstStyle/>
                    <a:p>
                      <a:pPr algn="l" fontAlgn="b"/>
                      <a:r>
                        <a:rPr lang="el-GR" sz="1200" u="none" strike="noStrike">
                          <a:solidFill>
                            <a:schemeClr val="accent5">
                              <a:lumMod val="75000"/>
                            </a:schemeClr>
                          </a:solidFill>
                          <a:effectLst/>
                        </a:rPr>
                        <a:t>NACE 02</a:t>
                      </a:r>
                    </a:p>
                  </a:txBody>
                  <a:tcPr marL="36000" marR="9525" marT="9525" marB="0" anchor="ctr"/>
                </a:tc>
                <a:tc>
                  <a:txBody>
                    <a:bodyPr/>
                    <a:lstStyle/>
                    <a:p>
                      <a:pPr algn="l" fontAlgn="b"/>
                      <a:r>
                        <a:rPr lang="el-GR" sz="1200" u="none" strike="noStrike">
                          <a:solidFill>
                            <a:schemeClr val="accent5">
                              <a:lumMod val="75000"/>
                            </a:schemeClr>
                          </a:solidFill>
                          <a:effectLst/>
                        </a:rPr>
                        <a:t>Δασοκομία και υλοτομία</a:t>
                      </a:r>
                    </a:p>
                  </a:txBody>
                  <a:tcPr marL="36000" marR="9525" marT="9525" marB="0" anchor="ctr"/>
                </a:tc>
                <a:tc>
                  <a:txBody>
                    <a:bodyPr/>
                    <a:lstStyle/>
                    <a:p>
                      <a:pPr algn="r" fontAlgn="b"/>
                      <a:r>
                        <a:rPr lang="el-GR" sz="1200" u="none" strike="noStrike">
                          <a:solidFill>
                            <a:schemeClr val="accent5">
                              <a:lumMod val="75000"/>
                            </a:schemeClr>
                          </a:solidFill>
                          <a:effectLst/>
                        </a:rPr>
                        <a:t>93,5 %</a:t>
                      </a:r>
                    </a:p>
                  </a:txBody>
                  <a:tcPr marL="9525" marR="720000" marT="9525" marB="0" anchor="ctr"/>
                </a:tc>
                <a:extLst>
                  <a:ext uri="{0D108BD9-81ED-4DB2-BD59-A6C34878D82A}">
                    <a16:rowId xmlns:a16="http://schemas.microsoft.com/office/drawing/2014/main" val="2077335612"/>
                  </a:ext>
                </a:extLst>
              </a:tr>
              <a:tr h="379194">
                <a:tc>
                  <a:txBody>
                    <a:bodyPr/>
                    <a:lstStyle/>
                    <a:p>
                      <a:pPr algn="l" fontAlgn="b"/>
                      <a:r>
                        <a:rPr lang="el-GR" sz="1200" u="none" strike="noStrike">
                          <a:solidFill>
                            <a:schemeClr val="accent5">
                              <a:lumMod val="75000"/>
                            </a:schemeClr>
                          </a:solidFill>
                          <a:effectLst/>
                        </a:rPr>
                        <a:t>NACE 95</a:t>
                      </a:r>
                    </a:p>
                  </a:txBody>
                  <a:tcPr marL="36000" marR="9525" marT="9525" marB="0" anchor="ctr"/>
                </a:tc>
                <a:tc>
                  <a:txBody>
                    <a:bodyPr/>
                    <a:lstStyle/>
                    <a:p>
                      <a:pPr algn="l" fontAlgn="b"/>
                      <a:r>
                        <a:rPr lang="el-GR" sz="1200" u="none" strike="noStrike">
                          <a:solidFill>
                            <a:schemeClr val="accent5">
                              <a:lumMod val="75000"/>
                            </a:schemeClr>
                          </a:solidFill>
                          <a:effectLst/>
                        </a:rPr>
                        <a:t>Επισκευή ηλεκτρονικών υπολογιστών και ειδών ατομικής ή οικιακής χρήσης</a:t>
                      </a:r>
                    </a:p>
                  </a:txBody>
                  <a:tcPr marL="36000" marR="9525" marT="9525" marB="0" anchor="ctr"/>
                </a:tc>
                <a:tc>
                  <a:txBody>
                    <a:bodyPr/>
                    <a:lstStyle/>
                    <a:p>
                      <a:pPr algn="r" fontAlgn="b"/>
                      <a:r>
                        <a:rPr lang="el-GR" sz="1200" u="none" strike="noStrike">
                          <a:solidFill>
                            <a:schemeClr val="accent5">
                              <a:lumMod val="75000"/>
                            </a:schemeClr>
                          </a:solidFill>
                          <a:effectLst/>
                        </a:rPr>
                        <a:t>88,3 %</a:t>
                      </a:r>
                    </a:p>
                  </a:txBody>
                  <a:tcPr marL="9525" marR="720000" marT="9525" marB="0" anchor="ctr"/>
                </a:tc>
                <a:extLst>
                  <a:ext uri="{0D108BD9-81ED-4DB2-BD59-A6C34878D82A}">
                    <a16:rowId xmlns:a16="http://schemas.microsoft.com/office/drawing/2014/main" val="3095687723"/>
                  </a:ext>
                </a:extLst>
              </a:tr>
              <a:tr h="216628">
                <a:tc>
                  <a:txBody>
                    <a:bodyPr/>
                    <a:lstStyle/>
                    <a:p>
                      <a:pPr algn="l" fontAlgn="b"/>
                      <a:r>
                        <a:rPr lang="el-GR" sz="1200" u="none" strike="noStrike">
                          <a:solidFill>
                            <a:schemeClr val="accent5">
                              <a:lumMod val="75000"/>
                            </a:schemeClr>
                          </a:solidFill>
                          <a:effectLst/>
                        </a:rPr>
                        <a:t>NACE 42</a:t>
                      </a:r>
                    </a:p>
                  </a:txBody>
                  <a:tcPr marL="36000" marR="9525" marT="9525" marB="0" anchor="ctr"/>
                </a:tc>
                <a:tc>
                  <a:txBody>
                    <a:bodyPr/>
                    <a:lstStyle/>
                    <a:p>
                      <a:pPr algn="l" fontAlgn="b"/>
                      <a:r>
                        <a:rPr lang="el-GR" sz="1200" u="none" strike="noStrike">
                          <a:solidFill>
                            <a:schemeClr val="accent5">
                              <a:lumMod val="75000"/>
                            </a:schemeClr>
                          </a:solidFill>
                          <a:effectLst/>
                        </a:rPr>
                        <a:t>Έργα πολιτικού μηχανικού</a:t>
                      </a:r>
                    </a:p>
                  </a:txBody>
                  <a:tcPr marL="36000" marR="9525" marT="9525" marB="0" anchor="ctr"/>
                </a:tc>
                <a:tc>
                  <a:txBody>
                    <a:bodyPr/>
                    <a:lstStyle/>
                    <a:p>
                      <a:pPr algn="r" fontAlgn="b"/>
                      <a:r>
                        <a:rPr lang="el-GR" sz="1200" u="none" strike="noStrike">
                          <a:solidFill>
                            <a:schemeClr val="accent5">
                              <a:lumMod val="75000"/>
                            </a:schemeClr>
                          </a:solidFill>
                          <a:effectLst/>
                        </a:rPr>
                        <a:t>87,4 %</a:t>
                      </a:r>
                    </a:p>
                  </a:txBody>
                  <a:tcPr marL="9525" marR="720000" marT="9525" marB="0" anchor="ctr"/>
                </a:tc>
                <a:extLst>
                  <a:ext uri="{0D108BD9-81ED-4DB2-BD59-A6C34878D82A}">
                    <a16:rowId xmlns:a16="http://schemas.microsoft.com/office/drawing/2014/main" val="2512962073"/>
                  </a:ext>
                </a:extLst>
              </a:tr>
              <a:tr h="216628">
                <a:tc>
                  <a:txBody>
                    <a:bodyPr/>
                    <a:lstStyle/>
                    <a:p>
                      <a:pPr algn="l" fontAlgn="b"/>
                      <a:r>
                        <a:rPr lang="el-GR" sz="1200" u="none" strike="noStrike">
                          <a:solidFill>
                            <a:schemeClr val="accent5">
                              <a:lumMod val="75000"/>
                            </a:schemeClr>
                          </a:solidFill>
                          <a:effectLst/>
                        </a:rPr>
                        <a:t>NACE 31</a:t>
                      </a:r>
                    </a:p>
                  </a:txBody>
                  <a:tcPr marL="36000" marR="9525" marT="9525" marB="0" anchor="ctr"/>
                </a:tc>
                <a:tc>
                  <a:txBody>
                    <a:bodyPr/>
                    <a:lstStyle/>
                    <a:p>
                      <a:pPr algn="l" fontAlgn="b"/>
                      <a:r>
                        <a:rPr lang="el-GR" sz="1200" u="none" strike="noStrike">
                          <a:solidFill>
                            <a:schemeClr val="accent5">
                              <a:lumMod val="75000"/>
                            </a:schemeClr>
                          </a:solidFill>
                          <a:effectLst/>
                        </a:rPr>
                        <a:t>Κατασκευή επίπλων</a:t>
                      </a:r>
                    </a:p>
                  </a:txBody>
                  <a:tcPr marL="36000" marR="9525" marT="9525" marB="0" anchor="ctr"/>
                </a:tc>
                <a:tc>
                  <a:txBody>
                    <a:bodyPr/>
                    <a:lstStyle/>
                    <a:p>
                      <a:pPr algn="r" fontAlgn="b"/>
                      <a:r>
                        <a:rPr lang="el-GR" sz="1200" u="none" strike="noStrike">
                          <a:solidFill>
                            <a:schemeClr val="accent5">
                              <a:lumMod val="75000"/>
                            </a:schemeClr>
                          </a:solidFill>
                          <a:effectLst/>
                        </a:rPr>
                        <a:t>87,0 %</a:t>
                      </a:r>
                    </a:p>
                  </a:txBody>
                  <a:tcPr marL="9525" marR="720000" marT="9525" marB="0" anchor="ctr"/>
                </a:tc>
                <a:extLst>
                  <a:ext uri="{0D108BD9-81ED-4DB2-BD59-A6C34878D82A}">
                    <a16:rowId xmlns:a16="http://schemas.microsoft.com/office/drawing/2014/main" val="13425849"/>
                  </a:ext>
                </a:extLst>
              </a:tr>
              <a:tr h="216628">
                <a:tc>
                  <a:txBody>
                    <a:bodyPr/>
                    <a:lstStyle/>
                    <a:p>
                      <a:pPr algn="l" fontAlgn="b"/>
                      <a:r>
                        <a:rPr lang="el-GR" sz="1200" u="none" strike="noStrike">
                          <a:solidFill>
                            <a:schemeClr val="accent5">
                              <a:lumMod val="75000"/>
                            </a:schemeClr>
                          </a:solidFill>
                          <a:effectLst/>
                        </a:rPr>
                        <a:t>NACE 50</a:t>
                      </a:r>
                    </a:p>
                  </a:txBody>
                  <a:tcPr marL="36000" marR="9525" marT="9525" marB="0" anchor="ctr"/>
                </a:tc>
                <a:tc>
                  <a:txBody>
                    <a:bodyPr/>
                    <a:lstStyle/>
                    <a:p>
                      <a:pPr algn="l" fontAlgn="b"/>
                      <a:r>
                        <a:rPr lang="el-GR" sz="1200" u="none" strike="noStrike">
                          <a:solidFill>
                            <a:schemeClr val="accent5">
                              <a:lumMod val="75000"/>
                            </a:schemeClr>
                          </a:solidFill>
                          <a:effectLst/>
                        </a:rPr>
                        <a:t>Πλωτές μεταφορές</a:t>
                      </a:r>
                    </a:p>
                  </a:txBody>
                  <a:tcPr marL="36000" marR="9525" marT="9525" marB="0" anchor="ctr"/>
                </a:tc>
                <a:tc>
                  <a:txBody>
                    <a:bodyPr/>
                    <a:lstStyle/>
                    <a:p>
                      <a:pPr algn="r" fontAlgn="b"/>
                      <a:r>
                        <a:rPr lang="el-GR" sz="1200" u="none" strike="noStrike">
                          <a:solidFill>
                            <a:schemeClr val="accent5">
                              <a:lumMod val="75000"/>
                            </a:schemeClr>
                          </a:solidFill>
                          <a:effectLst/>
                        </a:rPr>
                        <a:t>84,8 %</a:t>
                      </a:r>
                    </a:p>
                  </a:txBody>
                  <a:tcPr marL="9525" marR="720000" marT="9525" marB="0" anchor="ctr"/>
                </a:tc>
                <a:extLst>
                  <a:ext uri="{0D108BD9-81ED-4DB2-BD59-A6C34878D82A}">
                    <a16:rowId xmlns:a16="http://schemas.microsoft.com/office/drawing/2014/main" val="1365511104"/>
                  </a:ext>
                </a:extLst>
              </a:tr>
              <a:tr h="216628">
                <a:tc>
                  <a:txBody>
                    <a:bodyPr/>
                    <a:lstStyle/>
                    <a:p>
                      <a:pPr algn="l" fontAlgn="b"/>
                      <a:r>
                        <a:rPr lang="el-GR" sz="1200" u="none" strike="noStrike">
                          <a:solidFill>
                            <a:schemeClr val="accent5">
                              <a:lumMod val="75000"/>
                            </a:schemeClr>
                          </a:solidFill>
                          <a:effectLst/>
                        </a:rPr>
                        <a:t>NACE 01</a:t>
                      </a:r>
                    </a:p>
                  </a:txBody>
                  <a:tcPr marL="36000" marR="9525" marT="9525" marB="0" anchor="ctr"/>
                </a:tc>
                <a:tc>
                  <a:txBody>
                    <a:bodyPr/>
                    <a:lstStyle/>
                    <a:p>
                      <a:pPr algn="l" fontAlgn="b"/>
                      <a:r>
                        <a:rPr lang="el-GR" sz="1200" u="none" strike="noStrike">
                          <a:solidFill>
                            <a:schemeClr val="accent5">
                              <a:lumMod val="75000"/>
                            </a:schemeClr>
                          </a:solidFill>
                          <a:effectLst/>
                        </a:rPr>
                        <a:t>Φυτική και ζωική παραγωγή, θήρα και συναφείς δραστηριότητες</a:t>
                      </a:r>
                    </a:p>
                  </a:txBody>
                  <a:tcPr marL="36000" marR="9525" marT="9525" marB="0" anchor="ctr"/>
                </a:tc>
                <a:tc>
                  <a:txBody>
                    <a:bodyPr/>
                    <a:lstStyle/>
                    <a:p>
                      <a:pPr algn="r" fontAlgn="b"/>
                      <a:r>
                        <a:rPr lang="el-GR" sz="1200" u="none" strike="noStrike">
                          <a:solidFill>
                            <a:schemeClr val="accent5">
                              <a:lumMod val="75000"/>
                            </a:schemeClr>
                          </a:solidFill>
                          <a:effectLst/>
                        </a:rPr>
                        <a:t>84,4 %</a:t>
                      </a:r>
                    </a:p>
                  </a:txBody>
                  <a:tcPr marL="9525" marR="720000" marT="9525" marB="0" anchor="ctr"/>
                </a:tc>
                <a:extLst>
                  <a:ext uri="{0D108BD9-81ED-4DB2-BD59-A6C34878D82A}">
                    <a16:rowId xmlns:a16="http://schemas.microsoft.com/office/drawing/2014/main" val="3849086248"/>
                  </a:ext>
                </a:extLst>
              </a:tr>
              <a:tr h="216628">
                <a:tc>
                  <a:txBody>
                    <a:bodyPr/>
                    <a:lstStyle/>
                    <a:p>
                      <a:pPr algn="l" fontAlgn="b"/>
                      <a:r>
                        <a:rPr lang="el-GR" sz="1200" u="none" strike="noStrike">
                          <a:solidFill>
                            <a:schemeClr val="accent5">
                              <a:lumMod val="75000"/>
                            </a:schemeClr>
                          </a:solidFill>
                          <a:effectLst/>
                        </a:rPr>
                        <a:t>NACE 03</a:t>
                      </a:r>
                    </a:p>
                  </a:txBody>
                  <a:tcPr marL="36000" marR="9525" marT="9525" marB="0" anchor="ctr"/>
                </a:tc>
                <a:tc>
                  <a:txBody>
                    <a:bodyPr/>
                    <a:lstStyle/>
                    <a:p>
                      <a:pPr algn="l" fontAlgn="b"/>
                      <a:r>
                        <a:rPr lang="el-GR" sz="1200" u="none" strike="noStrike">
                          <a:solidFill>
                            <a:schemeClr val="accent5">
                              <a:lumMod val="75000"/>
                            </a:schemeClr>
                          </a:solidFill>
                          <a:effectLst/>
                        </a:rPr>
                        <a:t>Αλιεία και υδατοκαλλιέργεια</a:t>
                      </a:r>
                    </a:p>
                  </a:txBody>
                  <a:tcPr marL="36000" marR="9525" marT="9525" marB="0" anchor="ctr"/>
                </a:tc>
                <a:tc>
                  <a:txBody>
                    <a:bodyPr/>
                    <a:lstStyle/>
                    <a:p>
                      <a:pPr algn="r" fontAlgn="b"/>
                      <a:r>
                        <a:rPr lang="el-GR" sz="1200" u="none" strike="noStrike">
                          <a:solidFill>
                            <a:schemeClr val="accent5">
                              <a:lumMod val="75000"/>
                            </a:schemeClr>
                          </a:solidFill>
                          <a:effectLst/>
                        </a:rPr>
                        <a:t>81,9 %</a:t>
                      </a:r>
                    </a:p>
                  </a:txBody>
                  <a:tcPr marL="9525" marR="720000" marT="9525" marB="0" anchor="ctr"/>
                </a:tc>
                <a:extLst>
                  <a:ext uri="{0D108BD9-81ED-4DB2-BD59-A6C34878D82A}">
                    <a16:rowId xmlns:a16="http://schemas.microsoft.com/office/drawing/2014/main" val="4012457902"/>
                  </a:ext>
                </a:extLst>
              </a:tr>
              <a:tr h="216628">
                <a:tc>
                  <a:txBody>
                    <a:bodyPr/>
                    <a:lstStyle/>
                    <a:p>
                      <a:pPr algn="l" fontAlgn="b"/>
                      <a:r>
                        <a:rPr lang="el-GR" sz="1200" u="none" strike="noStrike">
                          <a:solidFill>
                            <a:schemeClr val="accent5">
                              <a:lumMod val="75000"/>
                            </a:schemeClr>
                          </a:solidFill>
                          <a:effectLst/>
                        </a:rPr>
                        <a:t>NACE 41</a:t>
                      </a:r>
                    </a:p>
                  </a:txBody>
                  <a:tcPr marL="36000" marR="9525" marT="9525" marB="0" anchor="ctr"/>
                </a:tc>
                <a:tc>
                  <a:txBody>
                    <a:bodyPr/>
                    <a:lstStyle/>
                    <a:p>
                      <a:pPr algn="l" fontAlgn="b"/>
                      <a:r>
                        <a:rPr lang="el-GR" sz="1200" u="none" strike="noStrike">
                          <a:solidFill>
                            <a:schemeClr val="accent5">
                              <a:lumMod val="75000"/>
                            </a:schemeClr>
                          </a:solidFill>
                          <a:effectLst/>
                        </a:rPr>
                        <a:t>Κατασκευή κτιρίων</a:t>
                      </a:r>
                    </a:p>
                  </a:txBody>
                  <a:tcPr marL="36000" marR="9525" marT="9525" marB="0" anchor="ctr"/>
                </a:tc>
                <a:tc>
                  <a:txBody>
                    <a:bodyPr/>
                    <a:lstStyle/>
                    <a:p>
                      <a:pPr algn="r" fontAlgn="b"/>
                      <a:r>
                        <a:rPr lang="el-GR" sz="1200" u="none" strike="noStrike">
                          <a:solidFill>
                            <a:schemeClr val="accent5">
                              <a:lumMod val="75000"/>
                            </a:schemeClr>
                          </a:solidFill>
                          <a:effectLst/>
                        </a:rPr>
                        <a:t>81,4 %</a:t>
                      </a:r>
                    </a:p>
                  </a:txBody>
                  <a:tcPr marL="9525" marR="720000" marT="9525" marB="0" anchor="ctr"/>
                </a:tc>
                <a:extLst>
                  <a:ext uri="{0D108BD9-81ED-4DB2-BD59-A6C34878D82A}">
                    <a16:rowId xmlns:a16="http://schemas.microsoft.com/office/drawing/2014/main" val="2343556149"/>
                  </a:ext>
                </a:extLst>
              </a:tr>
              <a:tr h="216628">
                <a:tc>
                  <a:txBody>
                    <a:bodyPr/>
                    <a:lstStyle/>
                    <a:p>
                      <a:pPr algn="l" fontAlgn="b"/>
                      <a:r>
                        <a:rPr lang="el-GR" sz="1200" u="none" strike="noStrike">
                          <a:solidFill>
                            <a:schemeClr val="accent5">
                              <a:lumMod val="75000"/>
                            </a:schemeClr>
                          </a:solidFill>
                          <a:effectLst/>
                        </a:rPr>
                        <a:t>NACE 15</a:t>
                      </a:r>
                    </a:p>
                  </a:txBody>
                  <a:tcPr marL="36000" marR="9525" marT="9525" marB="0" anchor="ctr"/>
                </a:tc>
                <a:tc>
                  <a:txBody>
                    <a:bodyPr/>
                    <a:lstStyle/>
                    <a:p>
                      <a:pPr algn="l" fontAlgn="b"/>
                      <a:r>
                        <a:rPr lang="el-GR" sz="1200" u="none" strike="noStrike">
                          <a:solidFill>
                            <a:schemeClr val="accent5">
                              <a:lumMod val="75000"/>
                            </a:schemeClr>
                          </a:solidFill>
                          <a:effectLst/>
                        </a:rPr>
                        <a:t>Βιομηχανία δέρματος και δερμάτινων ειδών</a:t>
                      </a:r>
                    </a:p>
                  </a:txBody>
                  <a:tcPr marL="36000" marR="9525" marT="9525" marB="0" anchor="ctr"/>
                </a:tc>
                <a:tc>
                  <a:txBody>
                    <a:bodyPr/>
                    <a:lstStyle/>
                    <a:p>
                      <a:pPr algn="r" fontAlgn="b"/>
                      <a:r>
                        <a:rPr lang="el-GR" sz="1200" u="none" strike="noStrike" dirty="0">
                          <a:solidFill>
                            <a:schemeClr val="accent5">
                              <a:lumMod val="75000"/>
                            </a:schemeClr>
                          </a:solidFill>
                          <a:effectLst/>
                        </a:rPr>
                        <a:t>81,2 %</a:t>
                      </a:r>
                    </a:p>
                  </a:txBody>
                  <a:tcPr marL="9525" marR="720000" marT="9525" marB="0" anchor="ctr"/>
                </a:tc>
                <a:extLst>
                  <a:ext uri="{0D108BD9-81ED-4DB2-BD59-A6C34878D82A}">
                    <a16:rowId xmlns:a16="http://schemas.microsoft.com/office/drawing/2014/main" val="1008760809"/>
                  </a:ext>
                </a:extLst>
              </a:tr>
            </a:tbl>
          </a:graphicData>
        </a:graphic>
      </p:graphicFrame>
      <p:sp>
        <p:nvSpPr>
          <p:cNvPr id="5" name="TextBox 4">
            <a:extLst>
              <a:ext uri="{FF2B5EF4-FFF2-40B4-BE49-F238E27FC236}">
                <a16:creationId xmlns:a16="http://schemas.microsoft.com/office/drawing/2014/main" id="{79673E41-519E-9931-F01F-D559739D8987}"/>
              </a:ext>
            </a:extLst>
          </p:cNvPr>
          <p:cNvSpPr txBox="1"/>
          <p:nvPr/>
        </p:nvSpPr>
        <p:spPr>
          <a:xfrm>
            <a:off x="1381633" y="4286864"/>
            <a:ext cx="7205672" cy="261610"/>
          </a:xfrm>
          <a:prstGeom prst="rect">
            <a:avLst/>
          </a:prstGeom>
          <a:noFill/>
        </p:spPr>
        <p:txBody>
          <a:bodyPr wrap="square" rtlCol="0">
            <a:spAutoFit/>
          </a:bodyPr>
          <a:lstStyle/>
          <a:p>
            <a:r>
              <a:rPr lang="el-GR" sz="1100" i="1" dirty="0" err="1"/>
              <a:t>NACE</a:t>
            </a:r>
            <a:r>
              <a:rPr lang="el-GR" sz="1100" i="1" dirty="0"/>
              <a:t>: Στατιστική ταξινόμηση των οικονομικών δραστηριοτήτων, βλ. </a:t>
            </a:r>
            <a:r>
              <a:rPr lang="el-GR" sz="1100" i="1" dirty="0">
                <a:hlinkClick r:id="rId3" tooltip="link to the Eurostat publication detailing the structure and the description of the classification"/>
              </a:rPr>
              <a:t>δικτυακό τόπο της </a:t>
            </a:r>
            <a:r>
              <a:rPr lang="el-GR" sz="1100" i="1" dirty="0" err="1">
                <a:hlinkClick r:id="rId3" tooltip="link to the Eurostat publication detailing the structure and the description of the classification"/>
              </a:rPr>
              <a:t>Eurostat</a:t>
            </a:r>
            <a:r>
              <a:rPr lang="el-GR" sz="1100" i="1" dirty="0"/>
              <a:t>.</a:t>
            </a:r>
          </a:p>
        </p:txBody>
      </p:sp>
      <p:sp>
        <p:nvSpPr>
          <p:cNvPr id="6" name="TextBox 5">
            <a:extLst>
              <a:ext uri="{FF2B5EF4-FFF2-40B4-BE49-F238E27FC236}">
                <a16:creationId xmlns:a16="http://schemas.microsoft.com/office/drawing/2014/main" id="{E5A4B145-7715-9E4F-834E-137E1D8F5797}"/>
              </a:ext>
              <a:ext uri="{C183D7F6-B498-43B3-948B-1728B52AA6E4}">
                <adec:decorative xmlns:adec="http://schemas.microsoft.com/office/drawing/2017/decorative" val="0"/>
              </a:ext>
            </a:extLst>
          </p:cNvPr>
          <p:cNvSpPr txBox="1"/>
          <p:nvPr/>
        </p:nvSpPr>
        <p:spPr>
          <a:xfrm>
            <a:off x="1381632" y="4501262"/>
            <a:ext cx="7032606"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Πηγή: Έρευνα WES 2023, EU-OSHA, πληθυσμός αναφοράς: εργαζόμενοι στους 10 κλάδους δραστηριότητας του πίνακα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3199300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27B3EA-080B-36E9-5051-6341F2580519}"/>
              </a:ext>
            </a:extLst>
          </p:cNvPr>
          <p:cNvSpPr>
            <a:spLocks noGrp="1"/>
          </p:cNvSpPr>
          <p:nvPr>
            <p:ph type="title"/>
          </p:nvPr>
        </p:nvSpPr>
        <p:spPr>
          <a:xfrm>
            <a:off x="449262" y="134938"/>
            <a:ext cx="7843399" cy="366712"/>
          </a:xfrm>
        </p:spPr>
        <p:txBody>
          <a:bodyPr/>
          <a:lstStyle/>
          <a:p>
            <a:r>
              <a:rPr lang="el-GR" sz="2000" dirty="0"/>
              <a:t>Ποσοστό εργαζομένων που εκτίθενται ανά κατηγορία επαγγέλματος </a:t>
            </a:r>
            <a:r>
              <a:rPr lang="el-GR" sz="2000" b="0" dirty="0"/>
              <a:t>(1/3)</a:t>
            </a:r>
          </a:p>
        </p:txBody>
      </p:sp>
      <p:sp>
        <p:nvSpPr>
          <p:cNvPr id="9" name="TextBox 8">
            <a:extLst>
              <a:ext uri="{FF2B5EF4-FFF2-40B4-BE49-F238E27FC236}">
                <a16:creationId xmlns:a16="http://schemas.microsoft.com/office/drawing/2014/main" id="{805DD234-2FB4-508E-CB0A-4FB3B28F2DBE}"/>
              </a:ext>
            </a:extLst>
          </p:cNvPr>
          <p:cNvSpPr txBox="1"/>
          <p:nvPr/>
        </p:nvSpPr>
        <p:spPr>
          <a:xfrm>
            <a:off x="212842" y="749163"/>
            <a:ext cx="8198068" cy="584775"/>
          </a:xfrm>
          <a:prstGeom prst="rect">
            <a:avLst/>
          </a:prstGeom>
          <a:noFill/>
        </p:spPr>
        <p:txBody>
          <a:bodyPr wrap="square" rtlCol="0" anchor="ctr">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l-GR" sz="1600" dirty="0">
                <a:solidFill>
                  <a:schemeClr val="tx2"/>
                </a:solidFill>
                <a:effectLst/>
                <a:ea typeface=""/>
                <a:cs typeface="Times New Roman" panose="02020603050405020304" pitchFamily="18" charset="0"/>
              </a:rPr>
              <a:t>Οι κατηγορίες επαγγελμάτων με τον υψηλότερο μέσο αριθμό έκθεσης ανά </a:t>
            </a:r>
            <a:r>
              <a:rPr lang="el-GR" sz="1600">
                <a:solidFill>
                  <a:schemeClr val="tx2"/>
                </a:solidFill>
                <a:effectLst/>
                <a:ea typeface=""/>
                <a:cs typeface="Times New Roman" panose="02020603050405020304" pitchFamily="18" charset="0"/>
              </a:rPr>
              <a:t>εργαζόμενο </a:t>
            </a:r>
            <a:br>
              <a:rPr lang="fr-FR" sz="1600">
                <a:solidFill>
                  <a:schemeClr val="tx2"/>
                </a:solidFill>
                <a:effectLst/>
                <a:ea typeface=""/>
                <a:cs typeface="Times New Roman" panose="02020603050405020304" pitchFamily="18" charset="0"/>
              </a:rPr>
            </a:br>
            <a:r>
              <a:rPr lang="el-GR" sz="1600">
                <a:solidFill>
                  <a:schemeClr val="tx2"/>
                </a:solidFill>
                <a:effectLst/>
                <a:ea typeface=""/>
                <a:cs typeface="Times New Roman" panose="02020603050405020304" pitchFamily="18" charset="0"/>
              </a:rPr>
              <a:t>(</a:t>
            </a:r>
            <a:r>
              <a:rPr lang="el-GR" sz="1600" dirty="0">
                <a:solidFill>
                  <a:schemeClr val="tx2"/>
                </a:solidFill>
                <a:effectLst/>
                <a:ea typeface=""/>
                <a:cs typeface="Times New Roman" panose="02020603050405020304" pitchFamily="18" charset="0"/>
              </a:rPr>
              <a:t>3 ή περισσότεροι καρκινογόνοι παράγοντες</a:t>
            </a:r>
            <a:r>
              <a:rPr lang="el-GR" sz="1600">
                <a:solidFill>
                  <a:schemeClr val="tx2"/>
                </a:solidFill>
                <a:effectLst/>
                <a:ea typeface=""/>
                <a:cs typeface="Times New Roman" panose="02020603050405020304" pitchFamily="18" charset="0"/>
              </a:rPr>
              <a:t>): </a:t>
            </a:r>
            <a:r>
              <a:rPr lang="el-GR" sz="1600" b="1">
                <a:solidFill>
                  <a:schemeClr val="tx2"/>
                </a:solidFill>
                <a:effectLst/>
                <a:ea typeface=""/>
                <a:cs typeface="Times New Roman" panose="02020603050405020304" pitchFamily="18" charset="0"/>
              </a:rPr>
              <a:t>Εργαζόμενοι </a:t>
            </a:r>
            <a:r>
              <a:rPr lang="el-GR" sz="1600" b="1" dirty="0">
                <a:solidFill>
                  <a:schemeClr val="tx2"/>
                </a:solidFill>
                <a:effectLst/>
                <a:ea typeface=""/>
                <a:cs typeface="Times New Roman" panose="02020603050405020304" pitchFamily="18" charset="0"/>
              </a:rPr>
              <a:t>στον κλάδο της οδοποιίας</a:t>
            </a:r>
          </a:p>
        </p:txBody>
      </p:sp>
      <p:graphicFrame>
        <p:nvGraphicFramePr>
          <p:cNvPr id="13" name="Table 12" descr="Πίνακας που παρουσιάζει την έκθεση των εργαζομένων σε οδικά έργα κατά την τελευταία εβδομάδα εργασίας">
            <a:extLst>
              <a:ext uri="{FF2B5EF4-FFF2-40B4-BE49-F238E27FC236}">
                <a16:creationId xmlns:a16="http://schemas.microsoft.com/office/drawing/2014/main" id="{D9EF0846-A3BC-BABE-FBCD-AD01C254452D}"/>
              </a:ext>
            </a:extLst>
          </p:cNvPr>
          <p:cNvGraphicFramePr>
            <a:graphicFrameLocks noGrp="1"/>
          </p:cNvGraphicFramePr>
          <p:nvPr>
            <p:extLst>
              <p:ext uri="{D42A27DB-BD31-4B8C-83A1-F6EECF244321}">
                <p14:modId xmlns:p14="http://schemas.microsoft.com/office/powerpoint/2010/main" val="1021126562"/>
              </p:ext>
            </p:extLst>
          </p:nvPr>
        </p:nvGraphicFramePr>
        <p:xfrm>
          <a:off x="449262" y="1501656"/>
          <a:ext cx="7961648" cy="2598220"/>
        </p:xfrm>
        <a:graphic>
          <a:graphicData uri="http://schemas.openxmlformats.org/drawingml/2006/table">
            <a:tbl>
              <a:tblPr firstRow="1" bandRow="1">
                <a:tableStyleId>{5C22544A-7EE6-4342-B048-85BDC9FD1C3A}</a:tableStyleId>
              </a:tblPr>
              <a:tblGrid>
                <a:gridCol w="844906">
                  <a:extLst>
                    <a:ext uri="{9D8B030D-6E8A-4147-A177-3AD203B41FA5}">
                      <a16:colId xmlns:a16="http://schemas.microsoft.com/office/drawing/2014/main" val="1768893906"/>
                    </a:ext>
                  </a:extLst>
                </a:gridCol>
                <a:gridCol w="4162623">
                  <a:extLst>
                    <a:ext uri="{9D8B030D-6E8A-4147-A177-3AD203B41FA5}">
                      <a16:colId xmlns:a16="http://schemas.microsoft.com/office/drawing/2014/main" val="4015145263"/>
                    </a:ext>
                  </a:extLst>
                </a:gridCol>
                <a:gridCol w="2954119">
                  <a:extLst>
                    <a:ext uri="{9D8B030D-6E8A-4147-A177-3AD203B41FA5}">
                      <a16:colId xmlns:a16="http://schemas.microsoft.com/office/drawing/2014/main" val="2075921377"/>
                    </a:ext>
                  </a:extLst>
                </a:gridCol>
              </a:tblGrid>
              <a:tr h="263950">
                <a:tc>
                  <a:txBody>
                    <a:bodyPr/>
                    <a:lstStyle/>
                    <a:p>
                      <a:pPr algn="l" fontAlgn="b"/>
                      <a:r>
                        <a:rPr lang="el-GR" sz="1200" b="1" u="none" strike="noStrike" baseline="0" noProof="0">
                          <a:solidFill>
                            <a:schemeClr val="bg2"/>
                          </a:solidFill>
                          <a:effectLst/>
                        </a:rPr>
                        <a:t>Κατάταξη</a:t>
                      </a:r>
                    </a:p>
                  </a:txBody>
                  <a:tcPr marL="36000" marR="9525" marT="9525" marB="0" anchor="ctr"/>
                </a:tc>
                <a:tc>
                  <a:txBody>
                    <a:bodyPr/>
                    <a:lstStyle/>
                    <a:p>
                      <a:pPr algn="l" fontAlgn="b"/>
                      <a:r>
                        <a:rPr lang="el-GR" sz="1200" b="1" u="none" strike="noStrike" baseline="0" noProof="0">
                          <a:solidFill>
                            <a:schemeClr val="bg2"/>
                          </a:solidFill>
                          <a:effectLst/>
                        </a:rPr>
                        <a:t>Καρκινογόνοι παράγοντες</a:t>
                      </a:r>
                    </a:p>
                  </a:txBody>
                  <a:tcPr marL="36000" marR="9525" marT="9525" marB="0" anchor="ctr"/>
                </a:tc>
                <a:tc>
                  <a:txBody>
                    <a:bodyPr/>
                    <a:lstStyle/>
                    <a:p>
                      <a:pPr algn="ctr" fontAlgn="b"/>
                      <a:r>
                        <a:rPr lang="el-GR" sz="1200" b="1" u="none" strike="noStrike" baseline="0" noProof="0">
                          <a:solidFill>
                            <a:schemeClr val="bg2"/>
                          </a:solidFill>
                          <a:effectLst/>
                        </a:rPr>
                        <a:t>Ποσοστό των εργαζομένων στον κλάδο κατασκευής δρόμων που εκτίθενται</a:t>
                      </a: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el-GR" sz="1200" b="0" u="none" strike="noStrike" noProof="0">
                          <a:solidFill>
                            <a:schemeClr val="tx1"/>
                          </a:solidFill>
                          <a:effectLst/>
                        </a:rPr>
                        <a:t>1</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l-GR" sz="1200" u="none" strike="noStrike" noProof="0">
                          <a:solidFill>
                            <a:schemeClr val="tx1"/>
                          </a:solidFill>
                          <a:effectLst/>
                        </a:rPr>
                        <a:t>Αναπνεύσιµη σκόνη κρυσταλλικού διοξειδίου του πυριτίου</a:t>
                      </a:r>
                    </a:p>
                  </a:txBody>
                  <a:tcPr marL="36000" marR="9525" marT="9525" marB="0" anchor="ctr"/>
                </a:tc>
                <a:tc>
                  <a:txBody>
                    <a:bodyPr/>
                    <a:lstStyle/>
                    <a:p>
                      <a:pPr marL="0" algn="r" defTabSz="342900" rtl="0" eaLnBrk="1" fontAlgn="b" latinLnBrk="0" hangingPunct="1"/>
                      <a:r>
                        <a:rPr lang="el-GR" sz="1200" u="none" strike="noStrike" kern="1200" noProof="0">
                          <a:solidFill>
                            <a:schemeClr val="accent5">
                              <a:lumMod val="75000"/>
                            </a:schemeClr>
                          </a:solidFill>
                          <a:effectLst/>
                          <a:latin typeface="+mn-lt"/>
                          <a:ea typeface="+mn-ea"/>
                          <a:cs typeface="+mn-cs"/>
                        </a:rPr>
                        <a:t>92,2 %</a:t>
                      </a:r>
                    </a:p>
                  </a:txBody>
                  <a:tcPr marL="36000" marR="720000" marT="9525" marB="0" anchor="ctr"/>
                </a:tc>
                <a:extLst>
                  <a:ext uri="{0D108BD9-81ED-4DB2-BD59-A6C34878D82A}">
                    <a16:rowId xmlns:a16="http://schemas.microsoft.com/office/drawing/2014/main" val="765203683"/>
                  </a:ext>
                </a:extLst>
              </a:tr>
              <a:tr h="263950">
                <a:tc>
                  <a:txBody>
                    <a:bodyPr/>
                    <a:lstStyle/>
                    <a:p>
                      <a:pPr algn="l" fontAlgn="b"/>
                      <a:r>
                        <a:rPr lang="el-GR" sz="1200" b="0" u="none" strike="noStrike" noProof="0">
                          <a:solidFill>
                            <a:schemeClr val="tx1"/>
                          </a:solidFill>
                          <a:effectLst/>
                        </a:rPr>
                        <a:t>2</a:t>
                      </a:r>
                    </a:p>
                  </a:txBody>
                  <a:tcPr marL="36000" marR="9525" marT="9525" marB="0" anchor="ctr"/>
                </a:tc>
                <a:tc>
                  <a:txBody>
                    <a:bodyPr/>
                    <a:lstStyle/>
                    <a:p>
                      <a:pPr algn="l" fontAlgn="b"/>
                      <a:r>
                        <a:rPr lang="el-GR" sz="1200" u="none" strike="noStrike" noProof="0">
                          <a:solidFill>
                            <a:schemeClr val="tx1"/>
                          </a:solidFill>
                          <a:effectLst/>
                        </a:rPr>
                        <a:t>Εκπομπές καυσαερίων κινητήρων ντίζελ</a:t>
                      </a:r>
                    </a:p>
                  </a:txBody>
                  <a:tcPr marL="36000" marR="9525" marT="9525" marB="0" anchor="ctr"/>
                </a:tc>
                <a:tc>
                  <a:txBody>
                    <a:bodyPr/>
                    <a:lstStyle/>
                    <a:p>
                      <a:pPr marL="0" algn="r" defTabSz="342900" rtl="0" eaLnBrk="1" fontAlgn="b" latinLnBrk="0" hangingPunct="1"/>
                      <a:r>
                        <a:rPr lang="el-GR" sz="1200" u="none" strike="noStrike" kern="1200" noProof="0">
                          <a:solidFill>
                            <a:schemeClr val="accent5">
                              <a:lumMod val="75000"/>
                            </a:schemeClr>
                          </a:solidFill>
                          <a:effectLst/>
                          <a:latin typeface="+mn-lt"/>
                          <a:ea typeface="+mn-ea"/>
                          <a:cs typeface="+mn-cs"/>
                        </a:rPr>
                        <a:t>78,2 %</a:t>
                      </a:r>
                    </a:p>
                  </a:txBody>
                  <a:tcPr marL="36000" marR="720000" marT="9525" marB="0" anchor="ctr"/>
                </a:tc>
                <a:extLst>
                  <a:ext uri="{0D108BD9-81ED-4DB2-BD59-A6C34878D82A}">
                    <a16:rowId xmlns:a16="http://schemas.microsoft.com/office/drawing/2014/main" val="2154118440"/>
                  </a:ext>
                </a:extLst>
              </a:tr>
              <a:tr h="304986">
                <a:tc>
                  <a:txBody>
                    <a:bodyPr/>
                    <a:lstStyle/>
                    <a:p>
                      <a:pPr algn="l" fontAlgn="b"/>
                      <a:r>
                        <a:rPr lang="el-GR" sz="1200" b="0" u="none" strike="noStrike" noProof="0">
                          <a:solidFill>
                            <a:schemeClr val="tx1"/>
                          </a:solidFill>
                          <a:effectLst/>
                        </a:rPr>
                        <a:t>3</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l-GR" sz="1200" u="none" strike="noStrike" noProof="0" dirty="0">
                          <a:solidFill>
                            <a:schemeClr val="tx1"/>
                          </a:solidFill>
                          <a:effectLst/>
                        </a:rPr>
                        <a:t>Ηλιακή υπεριώδης ακτινοβολία (συμπεριλαμβανομένης της οφθαλμικής έκθεσης)</a:t>
                      </a:r>
                    </a:p>
                  </a:txBody>
                  <a:tcPr marL="36000" marR="9525" marT="9525" marB="0" anchor="ctr"/>
                </a:tc>
                <a:tc>
                  <a:txBody>
                    <a:bodyPr/>
                    <a:lstStyle/>
                    <a:p>
                      <a:pPr marL="0" algn="r" defTabSz="342900" rtl="0" eaLnBrk="1" fontAlgn="b" latinLnBrk="0" hangingPunct="1"/>
                      <a:r>
                        <a:rPr lang="el-GR" sz="1200" u="none" strike="noStrike" kern="1200" noProof="0">
                          <a:solidFill>
                            <a:schemeClr val="accent5">
                              <a:lumMod val="75000"/>
                            </a:schemeClr>
                          </a:solidFill>
                          <a:effectLst/>
                          <a:latin typeface="+mn-lt"/>
                          <a:ea typeface="+mn-ea"/>
                          <a:cs typeface="+mn-cs"/>
                        </a:rPr>
                        <a:t>75,4 %</a:t>
                      </a:r>
                    </a:p>
                  </a:txBody>
                  <a:tcPr marL="36000" marR="720000" marT="9525" marB="0" anchor="ctr"/>
                </a:tc>
                <a:extLst>
                  <a:ext uri="{0D108BD9-81ED-4DB2-BD59-A6C34878D82A}">
                    <a16:rowId xmlns:a16="http://schemas.microsoft.com/office/drawing/2014/main" val="399796076"/>
                  </a:ext>
                </a:extLst>
              </a:tr>
              <a:tr h="263950">
                <a:tc>
                  <a:txBody>
                    <a:bodyPr/>
                    <a:lstStyle/>
                    <a:p>
                      <a:pPr algn="l" fontAlgn="b"/>
                      <a:r>
                        <a:rPr lang="el-GR" sz="1200" b="0" u="none" strike="noStrike" noProof="0">
                          <a:solidFill>
                            <a:schemeClr val="tx1"/>
                          </a:solidFill>
                          <a:effectLst/>
                        </a:rPr>
                        <a:t>4</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l-GR" sz="1200" u="none" strike="noStrike" noProof="0">
                          <a:solidFill>
                            <a:schemeClr val="tx1"/>
                          </a:solidFill>
                          <a:effectLst/>
                        </a:rPr>
                        <a:t>Βενζόλιο</a:t>
                      </a:r>
                    </a:p>
                  </a:txBody>
                  <a:tcPr marL="36000" marR="9525" marT="9525" marB="0" anchor="ctr"/>
                </a:tc>
                <a:tc>
                  <a:txBody>
                    <a:bodyPr/>
                    <a:lstStyle/>
                    <a:p>
                      <a:pPr marL="0" algn="r" defTabSz="342900" rtl="0" eaLnBrk="1" fontAlgn="b" latinLnBrk="0" hangingPunct="1"/>
                      <a:r>
                        <a:rPr lang="el-GR" sz="1200" u="none" strike="noStrike" kern="1200" noProof="0" dirty="0">
                          <a:solidFill>
                            <a:schemeClr val="accent5">
                              <a:lumMod val="75000"/>
                            </a:schemeClr>
                          </a:solidFill>
                          <a:effectLst/>
                          <a:latin typeface="+mn-lt"/>
                          <a:ea typeface="+mn-ea"/>
                          <a:cs typeface="+mn-cs"/>
                        </a:rPr>
                        <a:t>68,4 %</a:t>
                      </a:r>
                    </a:p>
                  </a:txBody>
                  <a:tcPr marL="36000" marR="720000" marT="9525" marB="0" anchor="ctr"/>
                </a:tc>
                <a:extLst>
                  <a:ext uri="{0D108BD9-81ED-4DB2-BD59-A6C34878D82A}">
                    <a16:rowId xmlns:a16="http://schemas.microsoft.com/office/drawing/2014/main" val="2511400957"/>
                  </a:ext>
                </a:extLst>
              </a:tr>
              <a:tr h="263950">
                <a:tc>
                  <a:txBody>
                    <a:bodyPr/>
                    <a:lstStyle/>
                    <a:p>
                      <a:pPr algn="l" fontAlgn="b"/>
                      <a:r>
                        <a:rPr lang="el-GR" sz="1200" b="0" u="none" strike="noStrike" noProof="0">
                          <a:solidFill>
                            <a:schemeClr val="tx1"/>
                          </a:solidFill>
                          <a:effectLst/>
                        </a:rPr>
                        <a:t>5</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l-GR" sz="1200" u="none" strike="noStrike" noProof="0">
                          <a:solidFill>
                            <a:schemeClr val="tx1"/>
                          </a:solidFill>
                          <a:effectLst/>
                        </a:rPr>
                        <a:t>Μόλυβδος και ανόργανες ενώσεις</a:t>
                      </a:r>
                    </a:p>
                  </a:txBody>
                  <a:tcPr marL="36000" marR="9525" marT="9525" marB="0" anchor="ctr"/>
                </a:tc>
                <a:tc>
                  <a:txBody>
                    <a:bodyPr/>
                    <a:lstStyle/>
                    <a:p>
                      <a:pPr marL="0" algn="r" defTabSz="342900" rtl="0" eaLnBrk="1" fontAlgn="b" latinLnBrk="0" hangingPunct="1"/>
                      <a:r>
                        <a:rPr lang="el-GR" sz="1200" u="none" strike="noStrike" kern="1200" noProof="0">
                          <a:solidFill>
                            <a:schemeClr val="accent5">
                              <a:lumMod val="75000"/>
                            </a:schemeClr>
                          </a:solidFill>
                          <a:effectLst/>
                          <a:latin typeface="+mn-lt"/>
                          <a:ea typeface="+mn-ea"/>
                          <a:cs typeface="+mn-cs"/>
                        </a:rPr>
                        <a:t>14,4</a:t>
                      </a:r>
                      <a:r>
                        <a:rPr lang="fr-FR" sz="1200" u="none" strike="noStrike" kern="1200" noProof="0">
                          <a:solidFill>
                            <a:schemeClr val="accent5">
                              <a:lumMod val="75000"/>
                            </a:schemeClr>
                          </a:solidFill>
                          <a:effectLst/>
                          <a:latin typeface="+mn-lt"/>
                          <a:ea typeface="+mn-ea"/>
                          <a:cs typeface="+mn-cs"/>
                        </a:rPr>
                        <a:t> </a:t>
                      </a:r>
                      <a:r>
                        <a:rPr lang="el-GR" sz="1200" u="none" strike="noStrike" kern="1200" noProof="0">
                          <a:solidFill>
                            <a:schemeClr val="accent5">
                              <a:lumMod val="75000"/>
                            </a:schemeClr>
                          </a:solidFill>
                          <a:effectLst/>
                          <a:latin typeface="+mn-lt"/>
                          <a:ea typeface="+mn-ea"/>
                          <a:cs typeface="+mn-cs"/>
                        </a:rPr>
                        <a:t>%</a:t>
                      </a:r>
                    </a:p>
                  </a:txBody>
                  <a:tcPr marL="36000" marR="720000" marT="9525" marB="0" anchor="ctr"/>
                </a:tc>
                <a:extLst>
                  <a:ext uri="{0D108BD9-81ED-4DB2-BD59-A6C34878D82A}">
                    <a16:rowId xmlns:a16="http://schemas.microsoft.com/office/drawing/2014/main" val="370728337"/>
                  </a:ext>
                </a:extLst>
              </a:tr>
              <a:tr h="263950">
                <a:tc>
                  <a:txBody>
                    <a:bodyPr/>
                    <a:lstStyle/>
                    <a:p>
                      <a:pPr algn="l" fontAlgn="b"/>
                      <a:r>
                        <a:rPr lang="el-GR" sz="1200" b="0" u="none" strike="noStrike" noProof="0">
                          <a:solidFill>
                            <a:schemeClr val="tx1"/>
                          </a:solidFill>
                          <a:effectLst/>
                        </a:rPr>
                        <a:t>6</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l-GR" sz="1200" u="none" strike="noStrike" noProof="0">
                          <a:solidFill>
                            <a:schemeClr val="tx1"/>
                          </a:solidFill>
                          <a:effectLst/>
                        </a:rPr>
                        <a:t>Φορμαλδεΰδη</a:t>
                      </a:r>
                    </a:p>
                  </a:txBody>
                  <a:tcPr marL="36000" marR="9525" marT="9525" marB="0" anchor="ctr"/>
                </a:tc>
                <a:tc>
                  <a:txBody>
                    <a:bodyPr/>
                    <a:lstStyle/>
                    <a:p>
                      <a:pPr marL="0" algn="r" defTabSz="342900" rtl="0" eaLnBrk="1" fontAlgn="b" latinLnBrk="0" hangingPunct="1"/>
                      <a:r>
                        <a:rPr lang="el-GR" sz="1200" u="none" strike="noStrike" kern="1200" noProof="0">
                          <a:solidFill>
                            <a:schemeClr val="accent5">
                              <a:lumMod val="75000"/>
                            </a:schemeClr>
                          </a:solidFill>
                          <a:effectLst/>
                          <a:latin typeface="+mn-lt"/>
                          <a:ea typeface="+mn-ea"/>
                          <a:cs typeface="+mn-cs"/>
                        </a:rPr>
                        <a:t>8,3 %</a:t>
                      </a:r>
                    </a:p>
                  </a:txBody>
                  <a:tcPr marL="36000" marR="720000" marT="9525" marB="0" anchor="ctr"/>
                </a:tc>
                <a:extLst>
                  <a:ext uri="{0D108BD9-81ED-4DB2-BD59-A6C34878D82A}">
                    <a16:rowId xmlns:a16="http://schemas.microsoft.com/office/drawing/2014/main" val="2675017171"/>
                  </a:ext>
                </a:extLst>
              </a:tr>
              <a:tr h="263950">
                <a:tc>
                  <a:txBody>
                    <a:bodyPr/>
                    <a:lstStyle/>
                    <a:p>
                      <a:pPr algn="l" fontAlgn="b"/>
                      <a:r>
                        <a:rPr lang="el-GR" sz="1200" b="0" u="none" strike="noStrike" noProof="0">
                          <a:solidFill>
                            <a:schemeClr val="tx1"/>
                          </a:solidFill>
                          <a:effectLst/>
                        </a:rPr>
                        <a:t>7</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l-GR" sz="1200" u="none" strike="noStrike" noProof="0">
                          <a:solidFill>
                            <a:schemeClr val="tx1"/>
                          </a:solidFill>
                          <a:effectLst/>
                        </a:rPr>
                        <a:t>Αμίαντος</a:t>
                      </a:r>
                    </a:p>
                  </a:txBody>
                  <a:tcPr marL="36000" marR="9525" marT="9525" marB="0" anchor="ctr"/>
                </a:tc>
                <a:tc>
                  <a:txBody>
                    <a:bodyPr/>
                    <a:lstStyle/>
                    <a:p>
                      <a:pPr marL="0" algn="r" defTabSz="342900" rtl="0" eaLnBrk="1" fontAlgn="b" latinLnBrk="0" hangingPunct="1"/>
                      <a:r>
                        <a:rPr lang="el-GR" sz="1200" u="none" strike="noStrike" kern="1200" noProof="0">
                          <a:solidFill>
                            <a:schemeClr val="accent5">
                              <a:lumMod val="75000"/>
                            </a:schemeClr>
                          </a:solidFill>
                          <a:effectLst/>
                          <a:latin typeface="+mn-lt"/>
                          <a:ea typeface="+mn-ea"/>
                          <a:cs typeface="+mn-cs"/>
                        </a:rPr>
                        <a:t>7</a:t>
                      </a:r>
                      <a:r>
                        <a:rPr lang="fr-FR" sz="1200" u="none" strike="noStrike" kern="1200" noProof="0">
                          <a:solidFill>
                            <a:schemeClr val="accent5">
                              <a:lumMod val="75000"/>
                            </a:schemeClr>
                          </a:solidFill>
                          <a:effectLst/>
                          <a:latin typeface="+mn-lt"/>
                          <a:ea typeface="+mn-ea"/>
                          <a:cs typeface="+mn-cs"/>
                        </a:rPr>
                        <a:t>,0</a:t>
                      </a:r>
                      <a:r>
                        <a:rPr lang="el-GR" sz="1200" u="none" strike="noStrike" kern="1200" noProof="0">
                          <a:solidFill>
                            <a:schemeClr val="accent5">
                              <a:lumMod val="75000"/>
                            </a:schemeClr>
                          </a:solidFill>
                          <a:effectLst/>
                          <a:latin typeface="+mn-lt"/>
                          <a:ea typeface="+mn-ea"/>
                          <a:cs typeface="+mn-cs"/>
                        </a:rPr>
                        <a:t> %</a:t>
                      </a:r>
                    </a:p>
                  </a:txBody>
                  <a:tcPr marL="36000" marR="720000" marT="9525" marB="0" anchor="ctr"/>
                </a:tc>
                <a:extLst>
                  <a:ext uri="{0D108BD9-81ED-4DB2-BD59-A6C34878D82A}">
                    <a16:rowId xmlns:a16="http://schemas.microsoft.com/office/drawing/2014/main" val="465689558"/>
                  </a:ext>
                </a:extLst>
              </a:tr>
              <a:tr h="263950">
                <a:tc>
                  <a:txBody>
                    <a:bodyPr/>
                    <a:lstStyle/>
                    <a:p>
                      <a:pPr algn="l" fontAlgn="b"/>
                      <a:r>
                        <a:rPr lang="el-GR" sz="1200" b="0" u="none" strike="noStrike" noProof="0">
                          <a:solidFill>
                            <a:schemeClr val="tx1"/>
                          </a:solidFill>
                          <a:effectLst/>
                        </a:rPr>
                        <a:t>8</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l-GR" sz="1200" u="none" strike="noStrike" noProof="0">
                          <a:solidFill>
                            <a:schemeClr val="tx1"/>
                          </a:solidFill>
                          <a:effectLst/>
                        </a:rPr>
                        <a:t>Εξασθενές χρώμιο</a:t>
                      </a:r>
                    </a:p>
                  </a:txBody>
                  <a:tcPr marL="36000" marR="9525" marT="9525" marB="0" anchor="ctr"/>
                </a:tc>
                <a:tc>
                  <a:txBody>
                    <a:bodyPr/>
                    <a:lstStyle/>
                    <a:p>
                      <a:pPr marL="0" algn="r" defTabSz="342900" rtl="0" eaLnBrk="1" fontAlgn="b" latinLnBrk="0" hangingPunct="1"/>
                      <a:r>
                        <a:rPr lang="el-GR" sz="1200" u="none" strike="noStrike" kern="1200" noProof="0" dirty="0">
                          <a:solidFill>
                            <a:schemeClr val="accent5">
                              <a:lumMod val="75000"/>
                            </a:schemeClr>
                          </a:solidFill>
                          <a:effectLst/>
                          <a:latin typeface="+mn-lt"/>
                          <a:ea typeface="+mn-ea"/>
                          <a:cs typeface="+mn-cs"/>
                        </a:rPr>
                        <a:t>1,2 %</a:t>
                      </a:r>
                    </a:p>
                  </a:txBody>
                  <a:tcPr marL="36000" marR="720000" marT="9525" marB="0" anchor="ctr"/>
                </a:tc>
                <a:extLst>
                  <a:ext uri="{0D108BD9-81ED-4DB2-BD59-A6C34878D82A}">
                    <a16:rowId xmlns:a16="http://schemas.microsoft.com/office/drawing/2014/main" val="3966462523"/>
                  </a:ext>
                </a:extLst>
              </a:tr>
            </a:tbl>
          </a:graphicData>
        </a:graphic>
      </p:graphicFrame>
      <p:sp>
        <p:nvSpPr>
          <p:cNvPr id="2" name="TextBox 1">
            <a:extLst>
              <a:ext uri="{FF2B5EF4-FFF2-40B4-BE49-F238E27FC236}">
                <a16:creationId xmlns:a16="http://schemas.microsoft.com/office/drawing/2014/main" id="{5DE1D9F3-3209-8D2B-3ABF-A6AC425E6599}"/>
              </a:ext>
              <a:ext uri="{C183D7F6-B498-43B3-948B-1728B52AA6E4}">
                <adec:decorative xmlns:adec="http://schemas.microsoft.com/office/drawing/2017/decorative" val="0"/>
              </a:ext>
            </a:extLst>
          </p:cNvPr>
          <p:cNvSpPr txBox="1"/>
          <p:nvPr/>
        </p:nvSpPr>
        <p:spPr>
          <a:xfrm>
            <a:off x="1316834" y="4307777"/>
            <a:ext cx="6448100" cy="60016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Πηγή: Έρευνα WES 2023, EU-OSHA, πληθυσμός αναφοράς: εργαζόμενοι στην κατηγορία επαγγελμάτων «εργαζόμενοι στον κλάδο της οδοποιίας» στη Γερμανία, την Ισπανία, τη Φινλανδία, </a:t>
            </a:r>
          </a:p>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τη Γαλλία, την Ουγγαρία και την Ιρλανδία.</a:t>
            </a:r>
          </a:p>
        </p:txBody>
      </p:sp>
    </p:spTree>
    <p:extLst>
      <p:ext uri="{BB962C8B-B14F-4D97-AF65-F5344CB8AC3E}">
        <p14:creationId xmlns:p14="http://schemas.microsoft.com/office/powerpoint/2010/main" val="166758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9534E-59FA-775B-9A31-B83936A0A41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9C08679-1E51-4786-A874-0E290006415D}"/>
              </a:ext>
            </a:extLst>
          </p:cNvPr>
          <p:cNvSpPr>
            <a:spLocks noGrp="1"/>
          </p:cNvSpPr>
          <p:nvPr>
            <p:ph type="title"/>
          </p:nvPr>
        </p:nvSpPr>
        <p:spPr>
          <a:xfrm>
            <a:off x="449262" y="134938"/>
            <a:ext cx="7797799" cy="366712"/>
          </a:xfrm>
        </p:spPr>
        <p:txBody>
          <a:bodyPr/>
          <a:lstStyle/>
          <a:p>
            <a:r>
              <a:rPr lang="el-GR" sz="2000" dirty="0"/>
              <a:t>Ποσοστό εργαζομένων που εκτίθενται ανά κατηγορία επαγγέλματος </a:t>
            </a:r>
            <a:r>
              <a:rPr lang="el-GR" sz="2000" b="0" dirty="0"/>
              <a:t>(2/3)</a:t>
            </a:r>
          </a:p>
        </p:txBody>
      </p:sp>
      <p:sp>
        <p:nvSpPr>
          <p:cNvPr id="9" name="TextBox 8">
            <a:extLst>
              <a:ext uri="{FF2B5EF4-FFF2-40B4-BE49-F238E27FC236}">
                <a16:creationId xmlns:a16="http://schemas.microsoft.com/office/drawing/2014/main" id="{A30A3344-2D26-076C-A52F-0C677C0BA95C}"/>
              </a:ext>
            </a:extLst>
          </p:cNvPr>
          <p:cNvSpPr txBox="1"/>
          <p:nvPr/>
        </p:nvSpPr>
        <p:spPr>
          <a:xfrm>
            <a:off x="1187623" y="691585"/>
            <a:ext cx="6822901" cy="584775"/>
          </a:xfrm>
          <a:prstGeom prst="rect">
            <a:avLst/>
          </a:prstGeom>
          <a:noFill/>
        </p:spPr>
        <p:txBody>
          <a:bodyPr wrap="square" rtlCol="0" anchor="ctr">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l-GR" sz="1600" dirty="0">
                <a:solidFill>
                  <a:schemeClr val="tx2"/>
                </a:solidFill>
                <a:effectLst/>
                <a:ea typeface=""/>
                <a:cs typeface="Times New Roman" panose="02020603050405020304" pitchFamily="18" charset="0"/>
              </a:rPr>
              <a:t>Οι κατηγορίες επαγγελμάτων με τον υψηλότερο μέσο αριθμό έκθεσης ανά εργαζόμενο (3 ή περισσότεροι καρκινογόνοι παράγοντες): </a:t>
            </a:r>
            <a:r>
              <a:rPr lang="el-GR" sz="1600" b="1" dirty="0">
                <a:solidFill>
                  <a:schemeClr val="tx2"/>
                </a:solidFill>
                <a:effectLst/>
                <a:ea typeface=""/>
                <a:cs typeface="Times New Roman" panose="02020603050405020304" pitchFamily="18" charset="0"/>
              </a:rPr>
              <a:t>Πυροσβέστες</a:t>
            </a:r>
          </a:p>
        </p:txBody>
      </p:sp>
      <p:graphicFrame>
        <p:nvGraphicFramePr>
          <p:cNvPr id="8" name="Table 7" descr="Πίνακας που παρουσιάζει την έκθεση των πυροσβεστών κατά την τελευταία εβδομάδα εργασίας.">
            <a:extLst>
              <a:ext uri="{FF2B5EF4-FFF2-40B4-BE49-F238E27FC236}">
                <a16:creationId xmlns:a16="http://schemas.microsoft.com/office/drawing/2014/main" id="{2248E9E8-76F5-1CED-0569-C34F21AD9ED5}"/>
              </a:ext>
            </a:extLst>
          </p:cNvPr>
          <p:cNvGraphicFramePr>
            <a:graphicFrameLocks noGrp="1"/>
          </p:cNvGraphicFramePr>
          <p:nvPr>
            <p:extLst>
              <p:ext uri="{D42A27DB-BD31-4B8C-83A1-F6EECF244321}">
                <p14:modId xmlns:p14="http://schemas.microsoft.com/office/powerpoint/2010/main" val="3354900728"/>
              </p:ext>
            </p:extLst>
          </p:nvPr>
        </p:nvGraphicFramePr>
        <p:xfrm>
          <a:off x="685799" y="1267307"/>
          <a:ext cx="7561263" cy="3292828"/>
        </p:xfrm>
        <a:graphic>
          <a:graphicData uri="http://schemas.openxmlformats.org/drawingml/2006/table">
            <a:tbl>
              <a:tblPr firstRow="1" bandRow="1">
                <a:tableStyleId>{21E4AEA4-8DFA-4A89-87EB-49C32662AFE0}</a:tableStyleId>
              </a:tblPr>
              <a:tblGrid>
                <a:gridCol w="864705">
                  <a:extLst>
                    <a:ext uri="{9D8B030D-6E8A-4147-A177-3AD203B41FA5}">
                      <a16:colId xmlns:a16="http://schemas.microsoft.com/office/drawing/2014/main" val="1768893906"/>
                    </a:ext>
                  </a:extLst>
                </a:gridCol>
                <a:gridCol w="3675765">
                  <a:extLst>
                    <a:ext uri="{9D8B030D-6E8A-4147-A177-3AD203B41FA5}">
                      <a16:colId xmlns:a16="http://schemas.microsoft.com/office/drawing/2014/main" val="4015145263"/>
                    </a:ext>
                  </a:extLst>
                </a:gridCol>
                <a:gridCol w="3020793">
                  <a:extLst>
                    <a:ext uri="{9D8B030D-6E8A-4147-A177-3AD203B41FA5}">
                      <a16:colId xmlns:a16="http://schemas.microsoft.com/office/drawing/2014/main" val="2075921377"/>
                    </a:ext>
                  </a:extLst>
                </a:gridCol>
              </a:tblGrid>
              <a:tr h="340613">
                <a:tc>
                  <a:txBody>
                    <a:bodyPr/>
                    <a:lstStyle/>
                    <a:p>
                      <a:pPr algn="l" fontAlgn="b"/>
                      <a:r>
                        <a:rPr lang="el-GR" sz="1100" b="1" i="0" u="none" strike="noStrike" noProof="0">
                          <a:solidFill>
                            <a:schemeClr val="tx1"/>
                          </a:solidFill>
                          <a:effectLst/>
                          <a:latin typeface="+mn-lt"/>
                        </a:rPr>
                        <a:t>Κατάταξη</a:t>
                      </a:r>
                    </a:p>
                  </a:txBody>
                  <a:tcPr marL="36000" marR="9525" marT="9525" marB="0" anchor="ctr"/>
                </a:tc>
                <a:tc>
                  <a:txBody>
                    <a:bodyPr/>
                    <a:lstStyle/>
                    <a:p>
                      <a:pPr algn="l" fontAlgn="b"/>
                      <a:r>
                        <a:rPr lang="el-GR" sz="1100" b="1" i="0" u="none" strike="noStrike" noProof="0">
                          <a:solidFill>
                            <a:schemeClr val="tx1"/>
                          </a:solidFill>
                          <a:effectLst/>
                          <a:latin typeface="+mn-lt"/>
                        </a:rPr>
                        <a:t>Καρκινογόνοι παράγοντες</a:t>
                      </a:r>
                    </a:p>
                  </a:txBody>
                  <a:tcPr marL="36000" marR="9525" marT="9525" marB="0" anchor="ctr"/>
                </a:tc>
                <a:tc>
                  <a:txBody>
                    <a:bodyPr/>
                    <a:lstStyle/>
                    <a:p>
                      <a:pPr algn="ctr" fontAlgn="b"/>
                      <a:r>
                        <a:rPr lang="el-GR" sz="1100" b="1" i="0" u="none" strike="noStrike" noProof="0">
                          <a:solidFill>
                            <a:schemeClr val="tx1"/>
                          </a:solidFill>
                          <a:effectLst/>
                          <a:latin typeface="+mn-lt"/>
                        </a:rPr>
                        <a:t>Ποσοστό των πυροσβεστών που εκτίθενται</a:t>
                      </a:r>
                    </a:p>
                  </a:txBody>
                  <a:tcPr marL="36000" marR="9525" marT="9525" marB="0" anchor="ctr"/>
                </a:tc>
                <a:extLst>
                  <a:ext uri="{0D108BD9-81ED-4DB2-BD59-A6C34878D82A}">
                    <a16:rowId xmlns:a16="http://schemas.microsoft.com/office/drawing/2014/main" val="2492327051"/>
                  </a:ext>
                </a:extLst>
              </a:tr>
              <a:tr h="340613">
                <a:tc>
                  <a:txBody>
                    <a:bodyPr/>
                    <a:lstStyle/>
                    <a:p>
                      <a:pPr algn="l" fontAlgn="b"/>
                      <a:r>
                        <a:rPr lang="el-GR" sz="1100" b="0" i="0" u="none" strike="noStrike" noProof="0">
                          <a:solidFill>
                            <a:schemeClr val="tx1"/>
                          </a:solidFill>
                          <a:effectLst/>
                          <a:latin typeface="+mn-lt"/>
                        </a:rPr>
                        <a:t>1</a:t>
                      </a:r>
                    </a:p>
                  </a:txBody>
                  <a:tcPr marL="36000" marR="9525" marT="9525" marB="0" anchor="ctr"/>
                </a:tc>
                <a:tc>
                  <a:txBody>
                    <a:bodyPr/>
                    <a:lstStyle/>
                    <a:p>
                      <a:pPr algn="l" fontAlgn="b"/>
                      <a:r>
                        <a:rPr lang="el-GR" sz="1100" u="none" strike="noStrike" noProof="0">
                          <a:solidFill>
                            <a:schemeClr val="tx1"/>
                          </a:solidFill>
                          <a:effectLst/>
                          <a:latin typeface="+mn-lt"/>
                        </a:rPr>
                        <a:t>Ηλιακή υπεριώδης ακτινοβολία (συμπεριλαμβανομένης της οφθαλμικής έκθεσης)</a:t>
                      </a:r>
                    </a:p>
                  </a:txBody>
                  <a:tcPr marL="36000" marR="9525" marT="9525" marB="0" anchor="ctr"/>
                </a:tc>
                <a:tc>
                  <a:txBody>
                    <a:bodyPr/>
                    <a:lstStyle/>
                    <a:p>
                      <a:pPr algn="ctr" fontAlgn="b"/>
                      <a:r>
                        <a:rPr lang="el-GR" sz="1100" u="none" strike="noStrike" noProof="0">
                          <a:solidFill>
                            <a:schemeClr val="tx1"/>
                          </a:solidFill>
                          <a:effectLst/>
                          <a:latin typeface="+mn-lt"/>
                        </a:rPr>
                        <a:t>57,7 %</a:t>
                      </a:r>
                    </a:p>
                  </a:txBody>
                  <a:tcPr marL="3600" marR="0" marT="9525" marB="0" anchor="ctr"/>
                </a:tc>
                <a:extLst>
                  <a:ext uri="{0D108BD9-81ED-4DB2-BD59-A6C34878D82A}">
                    <a16:rowId xmlns:a16="http://schemas.microsoft.com/office/drawing/2014/main" val="765203683"/>
                  </a:ext>
                </a:extLst>
              </a:tr>
              <a:tr h="260741">
                <a:tc>
                  <a:txBody>
                    <a:bodyPr/>
                    <a:lstStyle/>
                    <a:p>
                      <a:pPr algn="l" fontAlgn="b"/>
                      <a:r>
                        <a:rPr lang="el-GR" sz="1100" b="0" i="0" u="none" strike="noStrike" noProof="0">
                          <a:solidFill>
                            <a:schemeClr val="tx1"/>
                          </a:solidFill>
                          <a:effectLst/>
                          <a:latin typeface="+mn-lt"/>
                        </a:rPr>
                        <a:t>2</a:t>
                      </a:r>
                    </a:p>
                  </a:txBody>
                  <a:tcPr marL="36000" marR="9525" marT="9525" marB="0" anchor="ctr"/>
                </a:tc>
                <a:tc>
                  <a:txBody>
                    <a:bodyPr/>
                    <a:lstStyle/>
                    <a:p>
                      <a:pPr algn="l" fontAlgn="b"/>
                      <a:r>
                        <a:rPr lang="el-GR" sz="1100" u="none" strike="noStrike" noProof="0">
                          <a:solidFill>
                            <a:schemeClr val="tx1"/>
                          </a:solidFill>
                          <a:effectLst/>
                          <a:latin typeface="+mn-lt"/>
                        </a:rPr>
                        <a:t>Εκπομπές καυσαερίων κινητήρων ντίζελ</a:t>
                      </a:r>
                    </a:p>
                  </a:txBody>
                  <a:tcPr marL="36000" marR="9525" marT="9525" marB="0" anchor="ctr"/>
                </a:tc>
                <a:tc>
                  <a:txBody>
                    <a:bodyPr/>
                    <a:lstStyle/>
                    <a:p>
                      <a:pPr algn="ctr" fontAlgn="b"/>
                      <a:r>
                        <a:rPr lang="el-GR" sz="1100" u="none" strike="noStrike" noProof="0">
                          <a:solidFill>
                            <a:schemeClr val="tx1"/>
                          </a:solidFill>
                          <a:effectLst/>
                          <a:latin typeface="+mn-lt"/>
                        </a:rPr>
                        <a:t>51,8 %</a:t>
                      </a:r>
                    </a:p>
                  </a:txBody>
                  <a:tcPr marL="3600" marR="0" marT="9525" marB="0" anchor="ctr"/>
                </a:tc>
                <a:extLst>
                  <a:ext uri="{0D108BD9-81ED-4DB2-BD59-A6C34878D82A}">
                    <a16:rowId xmlns:a16="http://schemas.microsoft.com/office/drawing/2014/main" val="2154118440"/>
                  </a:ext>
                </a:extLst>
              </a:tr>
              <a:tr h="260741">
                <a:tc>
                  <a:txBody>
                    <a:bodyPr/>
                    <a:lstStyle/>
                    <a:p>
                      <a:pPr algn="l" fontAlgn="b"/>
                      <a:r>
                        <a:rPr lang="el-GR" sz="1100" b="0" i="0" u="none" strike="noStrike" noProof="0">
                          <a:solidFill>
                            <a:schemeClr val="tx1"/>
                          </a:solidFill>
                          <a:effectLst/>
                          <a:latin typeface="+mn-lt"/>
                        </a:rPr>
                        <a:t>3</a:t>
                      </a:r>
                    </a:p>
                  </a:txBody>
                  <a:tcPr marL="36000" marR="9525" marT="9525" marB="0" anchor="ctr"/>
                </a:tc>
                <a:tc>
                  <a:txBody>
                    <a:bodyPr/>
                    <a:lstStyle/>
                    <a:p>
                      <a:pPr algn="l" fontAlgn="b"/>
                      <a:r>
                        <a:rPr lang="el-GR" sz="1100" u="none" strike="noStrike" noProof="0">
                          <a:solidFill>
                            <a:schemeClr val="tx1"/>
                          </a:solidFill>
                          <a:effectLst/>
                          <a:latin typeface="+mn-lt"/>
                        </a:rPr>
                        <a:t>Βενζόλιο</a:t>
                      </a:r>
                    </a:p>
                  </a:txBody>
                  <a:tcPr marL="36000" marR="9525" marT="9525" marB="0" anchor="ctr"/>
                </a:tc>
                <a:tc>
                  <a:txBody>
                    <a:bodyPr/>
                    <a:lstStyle/>
                    <a:p>
                      <a:pPr algn="ctr" fontAlgn="b"/>
                      <a:r>
                        <a:rPr lang="el-GR" sz="1100" u="none" strike="noStrike" noProof="0">
                          <a:solidFill>
                            <a:schemeClr val="tx1"/>
                          </a:solidFill>
                          <a:effectLst/>
                          <a:latin typeface="+mn-lt"/>
                        </a:rPr>
                        <a:t>51,3 %</a:t>
                      </a:r>
                    </a:p>
                  </a:txBody>
                  <a:tcPr marL="3600" marR="0" marT="9525" marB="0" anchor="ctr"/>
                </a:tc>
                <a:extLst>
                  <a:ext uri="{0D108BD9-81ED-4DB2-BD59-A6C34878D82A}">
                    <a16:rowId xmlns:a16="http://schemas.microsoft.com/office/drawing/2014/main" val="399796076"/>
                  </a:ext>
                </a:extLst>
              </a:tr>
              <a:tr h="260741">
                <a:tc>
                  <a:txBody>
                    <a:bodyPr/>
                    <a:lstStyle/>
                    <a:p>
                      <a:pPr algn="l" fontAlgn="b"/>
                      <a:r>
                        <a:rPr lang="el-GR" sz="1100" b="0" i="0" u="none" strike="noStrike" noProof="0">
                          <a:solidFill>
                            <a:schemeClr val="tx1"/>
                          </a:solidFill>
                          <a:effectLst/>
                          <a:latin typeface="+mn-lt"/>
                        </a:rPr>
                        <a:t>4</a:t>
                      </a:r>
                    </a:p>
                  </a:txBody>
                  <a:tcPr marL="36000" marR="9525" marT="9525" marB="0" anchor="ctr"/>
                </a:tc>
                <a:tc>
                  <a:txBody>
                    <a:bodyPr/>
                    <a:lstStyle/>
                    <a:p>
                      <a:pPr algn="l" fontAlgn="b"/>
                      <a:r>
                        <a:rPr lang="el-GR" sz="1100" u="none" strike="noStrike" noProof="0" dirty="0" err="1">
                          <a:solidFill>
                            <a:schemeClr val="tx1"/>
                          </a:solidFill>
                          <a:effectLst/>
                          <a:latin typeface="+mn-lt"/>
                        </a:rPr>
                        <a:t>Βουταδιένιο</a:t>
                      </a:r>
                      <a:r>
                        <a:rPr lang="el-GR" sz="1100" u="none" strike="noStrike" noProof="0" dirty="0">
                          <a:solidFill>
                            <a:schemeClr val="tx1"/>
                          </a:solidFill>
                          <a:effectLst/>
                          <a:latin typeface="+mn-lt"/>
                        </a:rPr>
                        <a:t>-1,3</a:t>
                      </a:r>
                    </a:p>
                  </a:txBody>
                  <a:tcPr marL="36000" marR="9525" marT="9525" marB="0" anchor="ctr"/>
                </a:tc>
                <a:tc>
                  <a:txBody>
                    <a:bodyPr/>
                    <a:lstStyle/>
                    <a:p>
                      <a:pPr algn="ctr" fontAlgn="b"/>
                      <a:r>
                        <a:rPr lang="el-GR" sz="1100" u="none" strike="noStrike" noProof="0">
                          <a:solidFill>
                            <a:schemeClr val="tx1"/>
                          </a:solidFill>
                          <a:effectLst/>
                          <a:latin typeface="+mn-lt"/>
                        </a:rPr>
                        <a:t>45,7 %</a:t>
                      </a:r>
                    </a:p>
                  </a:txBody>
                  <a:tcPr marL="3600" marR="0" marT="9525" marB="0" anchor="ctr"/>
                </a:tc>
                <a:extLst>
                  <a:ext uri="{0D108BD9-81ED-4DB2-BD59-A6C34878D82A}">
                    <a16:rowId xmlns:a16="http://schemas.microsoft.com/office/drawing/2014/main" val="2511400957"/>
                  </a:ext>
                </a:extLst>
              </a:tr>
              <a:tr h="260741">
                <a:tc>
                  <a:txBody>
                    <a:bodyPr/>
                    <a:lstStyle/>
                    <a:p>
                      <a:pPr algn="l" fontAlgn="b"/>
                      <a:r>
                        <a:rPr lang="el-GR" sz="1100" b="0" i="0" u="none" strike="noStrike" noProof="0">
                          <a:solidFill>
                            <a:schemeClr val="tx1"/>
                          </a:solidFill>
                          <a:effectLst/>
                          <a:latin typeface="+mn-lt"/>
                        </a:rPr>
                        <a:t>5</a:t>
                      </a:r>
                    </a:p>
                  </a:txBody>
                  <a:tcPr marL="36000" marR="9525" marT="9525" marB="0" anchor="ctr"/>
                </a:tc>
                <a:tc>
                  <a:txBody>
                    <a:bodyPr/>
                    <a:lstStyle/>
                    <a:p>
                      <a:pPr algn="l" fontAlgn="b"/>
                      <a:r>
                        <a:rPr lang="el-GR" sz="1100" u="none" strike="noStrike" noProof="0" dirty="0">
                          <a:solidFill>
                            <a:schemeClr val="tx1"/>
                          </a:solidFill>
                          <a:effectLst/>
                          <a:latin typeface="+mn-lt"/>
                        </a:rPr>
                        <a:t>Φορμαλδεΰδη</a:t>
                      </a:r>
                    </a:p>
                  </a:txBody>
                  <a:tcPr marL="36000" marR="9525" marT="9525" marB="0" anchor="ctr"/>
                </a:tc>
                <a:tc>
                  <a:txBody>
                    <a:bodyPr/>
                    <a:lstStyle/>
                    <a:p>
                      <a:pPr algn="ctr" fontAlgn="b"/>
                      <a:r>
                        <a:rPr lang="el-GR" sz="1100" u="none" strike="noStrike" noProof="0">
                          <a:solidFill>
                            <a:schemeClr val="tx1"/>
                          </a:solidFill>
                          <a:effectLst/>
                          <a:latin typeface="+mn-lt"/>
                        </a:rPr>
                        <a:t>45,2 %</a:t>
                      </a:r>
                    </a:p>
                  </a:txBody>
                  <a:tcPr marL="3600" marR="0" marT="9525" marB="0" anchor="ctr"/>
                </a:tc>
                <a:extLst>
                  <a:ext uri="{0D108BD9-81ED-4DB2-BD59-A6C34878D82A}">
                    <a16:rowId xmlns:a16="http://schemas.microsoft.com/office/drawing/2014/main" val="370728337"/>
                  </a:ext>
                </a:extLst>
              </a:tr>
              <a:tr h="260741">
                <a:tc>
                  <a:txBody>
                    <a:bodyPr/>
                    <a:lstStyle/>
                    <a:p>
                      <a:pPr algn="l" fontAlgn="b"/>
                      <a:r>
                        <a:rPr lang="el-GR" sz="1100" b="0" i="0" u="none" strike="noStrike" noProof="0">
                          <a:solidFill>
                            <a:schemeClr val="tx1"/>
                          </a:solidFill>
                          <a:effectLst/>
                          <a:latin typeface="+mn-lt"/>
                        </a:rPr>
                        <a:t>6</a:t>
                      </a:r>
                    </a:p>
                  </a:txBody>
                  <a:tcPr marL="36000" marR="9525" marT="9525" marB="0" anchor="ctr"/>
                </a:tc>
                <a:tc>
                  <a:txBody>
                    <a:bodyPr/>
                    <a:lstStyle/>
                    <a:p>
                      <a:pPr algn="l" fontAlgn="b"/>
                      <a:r>
                        <a:rPr lang="el-GR" sz="1100" u="none" strike="noStrike" noProof="0">
                          <a:solidFill>
                            <a:schemeClr val="tx1"/>
                          </a:solidFill>
                          <a:effectLst/>
                          <a:latin typeface="+mn-lt"/>
                        </a:rPr>
                        <a:t>Εξασθενές χρώμιο</a:t>
                      </a:r>
                    </a:p>
                  </a:txBody>
                  <a:tcPr marL="36000" marR="9525" marT="9525" marB="0" anchor="ctr"/>
                </a:tc>
                <a:tc>
                  <a:txBody>
                    <a:bodyPr/>
                    <a:lstStyle/>
                    <a:p>
                      <a:pPr algn="ctr" fontAlgn="b"/>
                      <a:r>
                        <a:rPr lang="el-GR" sz="1100" u="none" strike="noStrike" noProof="0" dirty="0">
                          <a:solidFill>
                            <a:schemeClr val="tx1"/>
                          </a:solidFill>
                          <a:effectLst/>
                          <a:latin typeface="+mn-lt"/>
                        </a:rPr>
                        <a:t>27,8 %</a:t>
                      </a:r>
                    </a:p>
                  </a:txBody>
                  <a:tcPr marL="3600" marR="0" marT="9525" marB="0" anchor="ctr"/>
                </a:tc>
                <a:extLst>
                  <a:ext uri="{0D108BD9-81ED-4DB2-BD59-A6C34878D82A}">
                    <a16:rowId xmlns:a16="http://schemas.microsoft.com/office/drawing/2014/main" val="2675017171"/>
                  </a:ext>
                </a:extLst>
              </a:tr>
              <a:tr h="260741">
                <a:tc>
                  <a:txBody>
                    <a:bodyPr/>
                    <a:lstStyle/>
                    <a:p>
                      <a:pPr algn="l" fontAlgn="b"/>
                      <a:r>
                        <a:rPr lang="el-GR" sz="1100" b="0" i="0" u="none" strike="noStrike" noProof="0">
                          <a:solidFill>
                            <a:schemeClr val="tx1"/>
                          </a:solidFill>
                          <a:effectLst/>
                          <a:latin typeface="+mn-lt"/>
                        </a:rPr>
                        <a:t>7</a:t>
                      </a:r>
                    </a:p>
                  </a:txBody>
                  <a:tcPr marL="36000" marR="9525" marT="9525" marB="0" anchor="ctr"/>
                </a:tc>
                <a:tc>
                  <a:txBody>
                    <a:bodyPr/>
                    <a:lstStyle/>
                    <a:p>
                      <a:pPr algn="l" fontAlgn="b"/>
                      <a:r>
                        <a:rPr lang="el-GR" sz="1100" u="none" strike="noStrike" noProof="0">
                          <a:solidFill>
                            <a:schemeClr val="tx1"/>
                          </a:solidFill>
                          <a:effectLst/>
                          <a:latin typeface="+mn-lt"/>
                        </a:rPr>
                        <a:t>Μόλυβδος και ανόργανες ενώσεις</a:t>
                      </a:r>
                    </a:p>
                  </a:txBody>
                  <a:tcPr marL="36000" marR="9525" marT="9525" marB="0" anchor="ctr"/>
                </a:tc>
                <a:tc>
                  <a:txBody>
                    <a:bodyPr/>
                    <a:lstStyle/>
                    <a:p>
                      <a:pPr algn="ctr" fontAlgn="b"/>
                      <a:r>
                        <a:rPr lang="el-GR" sz="1100" u="none" strike="noStrike" noProof="0">
                          <a:solidFill>
                            <a:schemeClr val="tx1"/>
                          </a:solidFill>
                          <a:effectLst/>
                          <a:latin typeface="+mn-lt"/>
                        </a:rPr>
                        <a:t>27,8 %</a:t>
                      </a:r>
                    </a:p>
                  </a:txBody>
                  <a:tcPr marL="3600" marR="0" marT="9525" marB="0" anchor="ctr"/>
                </a:tc>
                <a:extLst>
                  <a:ext uri="{0D108BD9-81ED-4DB2-BD59-A6C34878D82A}">
                    <a16:rowId xmlns:a16="http://schemas.microsoft.com/office/drawing/2014/main" val="465689558"/>
                  </a:ext>
                </a:extLst>
              </a:tr>
              <a:tr h="260741">
                <a:tc>
                  <a:txBody>
                    <a:bodyPr/>
                    <a:lstStyle/>
                    <a:p>
                      <a:pPr algn="l" fontAlgn="b"/>
                      <a:r>
                        <a:rPr lang="el-GR" sz="1100" b="0" i="0" u="none" strike="noStrike" noProof="0">
                          <a:solidFill>
                            <a:schemeClr val="tx1"/>
                          </a:solidFill>
                          <a:effectLst/>
                          <a:latin typeface="+mn-lt"/>
                        </a:rPr>
                        <a:t>8</a:t>
                      </a:r>
                    </a:p>
                  </a:txBody>
                  <a:tcPr marL="36000" marR="9525" marT="9525" marB="0" anchor="ctr"/>
                </a:tc>
                <a:tc>
                  <a:txBody>
                    <a:bodyPr/>
                    <a:lstStyle/>
                    <a:p>
                      <a:pPr algn="l" fontAlgn="b"/>
                      <a:r>
                        <a:rPr lang="el-GR" sz="1100" u="none" strike="noStrike" noProof="0">
                          <a:solidFill>
                            <a:schemeClr val="tx1"/>
                          </a:solidFill>
                          <a:effectLst/>
                          <a:latin typeface="+mn-lt"/>
                        </a:rPr>
                        <a:t>Αμίαντος</a:t>
                      </a:r>
                    </a:p>
                  </a:txBody>
                  <a:tcPr marL="36000" marR="9525" marT="9525" marB="0" anchor="ctr"/>
                </a:tc>
                <a:tc>
                  <a:txBody>
                    <a:bodyPr/>
                    <a:lstStyle/>
                    <a:p>
                      <a:pPr algn="ctr" fontAlgn="b"/>
                      <a:r>
                        <a:rPr lang="el-GR" sz="1100" u="none" strike="noStrike" noProof="0">
                          <a:solidFill>
                            <a:schemeClr val="tx1"/>
                          </a:solidFill>
                          <a:effectLst/>
                          <a:latin typeface="+mn-lt"/>
                        </a:rPr>
                        <a:t>22,6 %</a:t>
                      </a:r>
                    </a:p>
                  </a:txBody>
                  <a:tcPr marL="3600" marR="0" marT="9525" marB="0" anchor="ctr"/>
                </a:tc>
                <a:extLst>
                  <a:ext uri="{0D108BD9-81ED-4DB2-BD59-A6C34878D82A}">
                    <a16:rowId xmlns:a16="http://schemas.microsoft.com/office/drawing/2014/main" val="3966462523"/>
                  </a:ext>
                </a:extLst>
              </a:tr>
              <a:tr h="260741">
                <a:tc>
                  <a:txBody>
                    <a:bodyPr/>
                    <a:lstStyle/>
                    <a:p>
                      <a:pPr algn="l" fontAlgn="b"/>
                      <a:r>
                        <a:rPr lang="el-GR" sz="1100" b="0" i="0" u="none" strike="noStrike" noProof="0">
                          <a:solidFill>
                            <a:schemeClr val="tx1"/>
                          </a:solidFill>
                          <a:effectLst/>
                          <a:latin typeface="+mn-lt"/>
                        </a:rPr>
                        <a:t>9</a:t>
                      </a:r>
                    </a:p>
                  </a:txBody>
                  <a:tcPr marL="36000" marR="9525" marT="9525" marB="0" anchor="ctr"/>
                </a:tc>
                <a:tc>
                  <a:txBody>
                    <a:bodyPr/>
                    <a:lstStyle/>
                    <a:p>
                      <a:pPr algn="l" fontAlgn="b"/>
                      <a:r>
                        <a:rPr lang="el-GR" sz="1100" u="none" strike="noStrike" noProof="0" dirty="0" err="1">
                          <a:solidFill>
                            <a:schemeClr val="tx1"/>
                          </a:solidFill>
                          <a:effectLst/>
                          <a:latin typeface="+mn-lt"/>
                        </a:rPr>
                        <a:t>Αναπνεύσιµη</a:t>
                      </a:r>
                      <a:r>
                        <a:rPr lang="el-GR" sz="1100" u="none" strike="noStrike" noProof="0" dirty="0">
                          <a:solidFill>
                            <a:schemeClr val="tx1"/>
                          </a:solidFill>
                          <a:effectLst/>
                          <a:latin typeface="+mn-lt"/>
                        </a:rPr>
                        <a:t> σκόνη κρυσταλλικού διοξειδίου του πυριτίου</a:t>
                      </a:r>
                    </a:p>
                  </a:txBody>
                  <a:tcPr marL="36000" marR="9525" marT="9525" marB="0" anchor="ctr"/>
                </a:tc>
                <a:tc>
                  <a:txBody>
                    <a:bodyPr/>
                    <a:lstStyle/>
                    <a:p>
                      <a:pPr algn="ctr" fontAlgn="b"/>
                      <a:r>
                        <a:rPr lang="el-GR" sz="1100" u="none" strike="noStrike" noProof="0">
                          <a:solidFill>
                            <a:schemeClr val="tx1"/>
                          </a:solidFill>
                          <a:effectLst/>
                          <a:latin typeface="+mn-lt"/>
                        </a:rPr>
                        <a:t>5,0 %</a:t>
                      </a:r>
                    </a:p>
                  </a:txBody>
                  <a:tcPr marL="36000" marR="0" marT="9525" marB="0" anchor="ctr"/>
                </a:tc>
                <a:extLst>
                  <a:ext uri="{0D108BD9-81ED-4DB2-BD59-A6C34878D82A}">
                    <a16:rowId xmlns:a16="http://schemas.microsoft.com/office/drawing/2014/main" val="1317775421"/>
                  </a:ext>
                </a:extLst>
              </a:tr>
              <a:tr h="260741">
                <a:tc>
                  <a:txBody>
                    <a:bodyPr/>
                    <a:lstStyle/>
                    <a:p>
                      <a:pPr marL="0" algn="l" defTabSz="342900" rtl="0" eaLnBrk="1" fontAlgn="b" latinLnBrk="0" hangingPunct="1"/>
                      <a:r>
                        <a:rPr lang="el-GR" sz="1100" u="none" strike="noStrike" noProof="0">
                          <a:solidFill>
                            <a:schemeClr val="tx1"/>
                          </a:solidFill>
                          <a:effectLst/>
                          <a:latin typeface="+mn-lt"/>
                          <a:ea typeface="+mn-lt"/>
                          <a:cs typeface="+mn-cs"/>
                        </a:rPr>
                        <a:t>10</a:t>
                      </a:r>
                    </a:p>
                  </a:txBody>
                  <a:tcPr marL="36000" marR="9525" marT="9525" marB="0" anchor="ctr"/>
                </a:tc>
                <a:tc>
                  <a:txBody>
                    <a:bodyPr/>
                    <a:lstStyle/>
                    <a:p>
                      <a:pPr marL="0" algn="l" defTabSz="342900" rtl="0" eaLnBrk="1" fontAlgn="b" latinLnBrk="0" hangingPunct="1"/>
                      <a:r>
                        <a:rPr lang="el-GR" sz="1100" u="none" strike="noStrike" noProof="0">
                          <a:solidFill>
                            <a:schemeClr val="tx1"/>
                          </a:solidFill>
                          <a:effectLst/>
                          <a:latin typeface="+mn-lt"/>
                          <a:ea typeface="+mn-lt"/>
                          <a:cs typeface="+mn-cs"/>
                        </a:rPr>
                        <a:t>Σκόνη ξύλου</a:t>
                      </a:r>
                    </a:p>
                  </a:txBody>
                  <a:tcPr marL="36000" marR="9525" marT="9525" marB="0" anchor="ctr"/>
                </a:tc>
                <a:tc>
                  <a:txBody>
                    <a:bodyPr/>
                    <a:lstStyle/>
                    <a:p>
                      <a:pPr marL="0" algn="ctr" defTabSz="342900" rtl="0" eaLnBrk="1" fontAlgn="b" latinLnBrk="0" hangingPunct="1"/>
                      <a:r>
                        <a:rPr lang="el-GR" sz="1100" u="none" strike="noStrike" noProof="0">
                          <a:solidFill>
                            <a:schemeClr val="tx1"/>
                          </a:solidFill>
                          <a:effectLst/>
                          <a:latin typeface="+mn-lt"/>
                          <a:ea typeface="+mn-lt"/>
                          <a:cs typeface="+mn-cs"/>
                        </a:rPr>
                        <a:t>4,6 %</a:t>
                      </a:r>
                    </a:p>
                  </a:txBody>
                  <a:tcPr marL="3600" marR="0" marT="9525" marB="0" anchor="ctr"/>
                </a:tc>
                <a:extLst>
                  <a:ext uri="{0D108BD9-81ED-4DB2-BD59-A6C34878D82A}">
                    <a16:rowId xmlns:a16="http://schemas.microsoft.com/office/drawing/2014/main" val="172912151"/>
                  </a:ext>
                </a:extLst>
              </a:tr>
              <a:tr h="260741">
                <a:tc>
                  <a:txBody>
                    <a:bodyPr/>
                    <a:lstStyle/>
                    <a:p>
                      <a:pPr algn="l" fontAlgn="b"/>
                      <a:r>
                        <a:rPr lang="el-GR" sz="1100" u="none" strike="noStrike" noProof="0">
                          <a:solidFill>
                            <a:schemeClr val="tx1"/>
                          </a:solidFill>
                          <a:effectLst/>
                          <a:latin typeface="+mn-lt"/>
                          <a:ea typeface="+mn-lt"/>
                          <a:cs typeface="+mn-cs"/>
                        </a:rPr>
                        <a:t>11</a:t>
                      </a:r>
                    </a:p>
                  </a:txBody>
                  <a:tcPr marL="36000" marR="9525" marT="9525" marB="0" anchor="ctr"/>
                </a:tc>
                <a:tc>
                  <a:txBody>
                    <a:bodyPr/>
                    <a:lstStyle/>
                    <a:p>
                      <a:pPr algn="l" fontAlgn="b"/>
                      <a:r>
                        <a:rPr lang="el-GR" sz="1100" u="none" strike="noStrike" noProof="0">
                          <a:solidFill>
                            <a:schemeClr val="tx1"/>
                          </a:solidFill>
                          <a:effectLst/>
                          <a:latin typeface="+mn-lt"/>
                          <a:ea typeface="+mn-lt"/>
                          <a:cs typeface="+mn-cs"/>
                        </a:rPr>
                        <a:t>Ορυκτέλαια (ως εκνεφώματα)</a:t>
                      </a:r>
                    </a:p>
                  </a:txBody>
                  <a:tcPr marL="36000" marR="9525" marT="9525" marB="0" anchor="ctr"/>
                </a:tc>
                <a:tc>
                  <a:txBody>
                    <a:bodyPr/>
                    <a:lstStyle/>
                    <a:p>
                      <a:pPr algn="ctr" fontAlgn="b"/>
                      <a:r>
                        <a:rPr lang="el-GR" sz="1100" u="none" strike="noStrike" noProof="0" dirty="0">
                          <a:solidFill>
                            <a:schemeClr val="tx1"/>
                          </a:solidFill>
                          <a:effectLst/>
                          <a:latin typeface="+mn-lt"/>
                          <a:ea typeface="+mn-lt"/>
                          <a:cs typeface="+mn-cs"/>
                        </a:rPr>
                        <a:t>2,0 %</a:t>
                      </a:r>
                    </a:p>
                  </a:txBody>
                  <a:tcPr marL="3600" marR="0" marT="9525" marB="0" anchor="ctr"/>
                </a:tc>
                <a:extLst>
                  <a:ext uri="{0D108BD9-81ED-4DB2-BD59-A6C34878D82A}">
                    <a16:rowId xmlns:a16="http://schemas.microsoft.com/office/drawing/2014/main" val="3112410929"/>
                  </a:ext>
                </a:extLst>
              </a:tr>
            </a:tbl>
          </a:graphicData>
        </a:graphic>
      </p:graphicFrame>
      <p:sp>
        <p:nvSpPr>
          <p:cNvPr id="2" name="TextBox 1">
            <a:extLst>
              <a:ext uri="{FF2B5EF4-FFF2-40B4-BE49-F238E27FC236}">
                <a16:creationId xmlns:a16="http://schemas.microsoft.com/office/drawing/2014/main" id="{33838D59-37A5-94C2-F0CB-E7E457ECF445}"/>
              </a:ext>
              <a:ext uri="{C183D7F6-B498-43B3-948B-1728B52AA6E4}">
                <adec:decorative xmlns:adec="http://schemas.microsoft.com/office/drawing/2017/decorative" val="0"/>
              </a:ext>
            </a:extLst>
          </p:cNvPr>
          <p:cNvSpPr txBox="1"/>
          <p:nvPr/>
        </p:nvSpPr>
        <p:spPr>
          <a:xfrm>
            <a:off x="1396276" y="4595701"/>
            <a:ext cx="7176223"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000" dirty="0">
                <a:effectLst/>
                <a:latin typeface="Arial" panose="020B0604020202020204" pitchFamily="34" charset="0"/>
                <a:ea typeface="Arial"/>
                <a:cs typeface="Times New Roman" panose="02020603050405020304" pitchFamily="18" charset="0"/>
              </a:rPr>
              <a:t>Πηγή: ‘</a:t>
            </a:r>
            <a:r>
              <a:rPr lang="el-GR" sz="1000" dirty="0" err="1">
                <a:effectLst/>
                <a:latin typeface="Arial" panose="020B0604020202020204" pitchFamily="34" charset="0"/>
                <a:ea typeface="Arial"/>
                <a:cs typeface="Times New Roman" panose="02020603050405020304" pitchFamily="18" charset="0"/>
              </a:rPr>
              <a:t>Ερευνα</a:t>
            </a:r>
            <a:r>
              <a:rPr lang="el-GR" sz="1000" dirty="0">
                <a:effectLst/>
                <a:latin typeface="Arial" panose="020B0604020202020204" pitchFamily="34" charset="0"/>
                <a:ea typeface="Arial"/>
                <a:cs typeface="Times New Roman" panose="02020603050405020304" pitchFamily="18" charset="0"/>
              </a:rPr>
              <a:t> WES 2023, EU-OSHA, πληθυσμός αναφοράς: εργαζόμενοι στην κατηγορία επαγγελμάτων «πυροσβέστες»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3607405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6BF7-F08A-F94C-7C79-5DF721310A9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30C0469-3352-BB34-48E1-1B23DC6A94AF}"/>
              </a:ext>
            </a:extLst>
          </p:cNvPr>
          <p:cNvSpPr>
            <a:spLocks noGrp="1"/>
          </p:cNvSpPr>
          <p:nvPr>
            <p:ph type="title"/>
          </p:nvPr>
        </p:nvSpPr>
        <p:spPr>
          <a:xfrm>
            <a:off x="449262" y="134938"/>
            <a:ext cx="7797799" cy="366712"/>
          </a:xfrm>
        </p:spPr>
        <p:txBody>
          <a:bodyPr/>
          <a:lstStyle/>
          <a:p>
            <a:r>
              <a:rPr lang="el-GR" sz="2000" dirty="0"/>
              <a:t>Ποσοστό εργαζομένων που εκτίθενται ανά κατηγορία επαγγέλματος </a:t>
            </a:r>
            <a:r>
              <a:rPr lang="el-GR" sz="2000" b="0" dirty="0"/>
              <a:t>(3/3)</a:t>
            </a:r>
          </a:p>
        </p:txBody>
      </p:sp>
      <p:sp>
        <p:nvSpPr>
          <p:cNvPr id="9" name="TextBox 8">
            <a:extLst>
              <a:ext uri="{FF2B5EF4-FFF2-40B4-BE49-F238E27FC236}">
                <a16:creationId xmlns:a16="http://schemas.microsoft.com/office/drawing/2014/main" id="{524E86A7-33FE-8E0B-C6CD-1D4405750111}"/>
              </a:ext>
            </a:extLst>
          </p:cNvPr>
          <p:cNvSpPr txBox="1"/>
          <p:nvPr/>
        </p:nvSpPr>
        <p:spPr>
          <a:xfrm>
            <a:off x="729949" y="692517"/>
            <a:ext cx="7728252" cy="584775"/>
          </a:xfrm>
          <a:prstGeom prst="rect">
            <a:avLst/>
          </a:prstGeom>
          <a:noFill/>
        </p:spPr>
        <p:txBody>
          <a:bodyPr wrap="square" rtlCol="0" anchor="ctr">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l-GR" sz="1600" dirty="0">
                <a:solidFill>
                  <a:schemeClr val="tx2"/>
                </a:solidFill>
                <a:effectLst/>
                <a:ea typeface=""/>
                <a:cs typeface="Times New Roman" panose="02020603050405020304" pitchFamily="18" charset="0"/>
              </a:rPr>
              <a:t>Οι κατηγορίες επαγγελμάτων με τον υψηλότερο μέσο αριθμό έκθεσης ανά εργαζόμενο (3 ή περισσότεροι καρκινογόνοι παράγοντες): </a:t>
            </a:r>
            <a:r>
              <a:rPr lang="el-GR" sz="1600" b="1" dirty="0">
                <a:solidFill>
                  <a:schemeClr val="tx2"/>
                </a:solidFill>
                <a:effectLst/>
                <a:ea typeface=""/>
                <a:cs typeface="Times New Roman" panose="02020603050405020304" pitchFamily="18" charset="0"/>
              </a:rPr>
              <a:t>Μεταλλωρύχοι/Λατόμοι</a:t>
            </a:r>
          </a:p>
        </p:txBody>
      </p:sp>
      <p:graphicFrame>
        <p:nvGraphicFramePr>
          <p:cNvPr id="11" name="Table 10" descr="Πίνακας που παρουσιάζει την έκθεση των μεταλλωρύχων και των λατόμων κατά την τελευταία εβδομάδα εργασίας.">
            <a:extLst>
              <a:ext uri="{FF2B5EF4-FFF2-40B4-BE49-F238E27FC236}">
                <a16:creationId xmlns:a16="http://schemas.microsoft.com/office/drawing/2014/main" id="{9837953F-2776-190F-7F32-6288EC736780}"/>
              </a:ext>
            </a:extLst>
          </p:cNvPr>
          <p:cNvGraphicFramePr>
            <a:graphicFrameLocks noGrp="1"/>
          </p:cNvGraphicFramePr>
          <p:nvPr>
            <p:extLst>
              <p:ext uri="{D42A27DB-BD31-4B8C-83A1-F6EECF244321}">
                <p14:modId xmlns:p14="http://schemas.microsoft.com/office/powerpoint/2010/main" val="2947875452"/>
              </p:ext>
            </p:extLst>
          </p:nvPr>
        </p:nvGraphicFramePr>
        <p:xfrm>
          <a:off x="556591" y="1346819"/>
          <a:ext cx="7690471" cy="2914531"/>
        </p:xfrm>
        <a:graphic>
          <a:graphicData uri="http://schemas.openxmlformats.org/drawingml/2006/table">
            <a:tbl>
              <a:tblPr firstRow="1" bandRow="1">
                <a:tableStyleId>{00A15C55-8517-42AA-B614-E9B94910E393}</a:tableStyleId>
              </a:tblPr>
              <a:tblGrid>
                <a:gridCol w="815009">
                  <a:extLst>
                    <a:ext uri="{9D8B030D-6E8A-4147-A177-3AD203B41FA5}">
                      <a16:colId xmlns:a16="http://schemas.microsoft.com/office/drawing/2014/main" val="1768893906"/>
                    </a:ext>
                  </a:extLst>
                </a:gridCol>
                <a:gridCol w="4045226">
                  <a:extLst>
                    <a:ext uri="{9D8B030D-6E8A-4147-A177-3AD203B41FA5}">
                      <a16:colId xmlns:a16="http://schemas.microsoft.com/office/drawing/2014/main" val="4015145263"/>
                    </a:ext>
                  </a:extLst>
                </a:gridCol>
                <a:gridCol w="2830236">
                  <a:extLst>
                    <a:ext uri="{9D8B030D-6E8A-4147-A177-3AD203B41FA5}">
                      <a16:colId xmlns:a16="http://schemas.microsoft.com/office/drawing/2014/main" val="2075921377"/>
                    </a:ext>
                  </a:extLst>
                </a:gridCol>
              </a:tblGrid>
              <a:tr h="427646">
                <a:tc>
                  <a:txBody>
                    <a:bodyPr/>
                    <a:lstStyle/>
                    <a:p>
                      <a:pPr algn="l" fontAlgn="b"/>
                      <a:r>
                        <a:rPr lang="el-GR" sz="1200" b="1" u="none" strike="noStrike" noProof="0">
                          <a:solidFill>
                            <a:schemeClr val="tx1"/>
                          </a:solidFill>
                          <a:effectLst/>
                        </a:rPr>
                        <a:t>Κατάταξη</a:t>
                      </a:r>
                    </a:p>
                  </a:txBody>
                  <a:tcPr marL="36000" marR="9525" marT="9525" marB="0" anchor="ctr"/>
                </a:tc>
                <a:tc>
                  <a:txBody>
                    <a:bodyPr/>
                    <a:lstStyle/>
                    <a:p>
                      <a:pPr algn="l" fontAlgn="b"/>
                      <a:r>
                        <a:rPr lang="el-GR" sz="1200" b="1" u="none" strike="noStrike" noProof="0">
                          <a:solidFill>
                            <a:schemeClr val="tx1"/>
                          </a:solidFill>
                          <a:effectLst/>
                        </a:rPr>
                        <a:t>Καρκινογόνοι παράγοντες</a:t>
                      </a:r>
                    </a:p>
                  </a:txBody>
                  <a:tcPr marL="36000" marR="9525" marT="9525" marB="0" anchor="ctr"/>
                </a:tc>
                <a:tc>
                  <a:txBody>
                    <a:bodyPr/>
                    <a:lstStyle/>
                    <a:p>
                      <a:pPr algn="ctr" fontAlgn="b"/>
                      <a:r>
                        <a:rPr lang="el-GR" sz="1200" b="1" u="none" strike="noStrike" noProof="0">
                          <a:solidFill>
                            <a:schemeClr val="tx1"/>
                          </a:solidFill>
                          <a:effectLst/>
                        </a:rPr>
                        <a:t>Ποσοστό μεταλλωρύχων/λατόμων που εκτίθενται</a:t>
                      </a: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el-GR" sz="1200" b="0" u="none" strike="noStrike" noProof="0">
                          <a:solidFill>
                            <a:schemeClr val="tx1"/>
                          </a:solidFill>
                          <a:effectLst/>
                        </a:rPr>
                        <a:t>1</a:t>
                      </a:r>
                    </a:p>
                  </a:txBody>
                  <a:tcPr marL="36000" marR="9525" marT="9525" marB="0" anchor="ctr"/>
                </a:tc>
                <a:tc>
                  <a:txBody>
                    <a:bodyPr/>
                    <a:lstStyle/>
                    <a:p>
                      <a:pPr algn="l" fontAlgn="b"/>
                      <a:r>
                        <a:rPr lang="el-GR" sz="1200" u="none" strike="noStrike" noProof="0">
                          <a:solidFill>
                            <a:schemeClr val="tx1"/>
                          </a:solidFill>
                          <a:effectLst/>
                        </a:rPr>
                        <a:t>Εκπομπές καυσαερίων κινητήρων ντίζελ</a:t>
                      </a:r>
                    </a:p>
                  </a:txBody>
                  <a:tcPr marL="36000" marR="9525" marT="9525" marB="0" anchor="ctr"/>
                </a:tc>
                <a:tc>
                  <a:txBody>
                    <a:bodyPr/>
                    <a:lstStyle/>
                    <a:p>
                      <a:pPr algn="ctr" fontAlgn="b"/>
                      <a:r>
                        <a:rPr lang="el-GR" sz="1200" u="none" strike="noStrike" noProof="0">
                          <a:solidFill>
                            <a:schemeClr val="tx1"/>
                          </a:solidFill>
                          <a:effectLst/>
                        </a:rPr>
                        <a:t>98,5 %</a:t>
                      </a:r>
                    </a:p>
                  </a:txBody>
                  <a:tcPr marL="36000" marR="9525" marT="9525" marB="0" anchor="ctr"/>
                </a:tc>
                <a:extLst>
                  <a:ext uri="{0D108BD9-81ED-4DB2-BD59-A6C34878D82A}">
                    <a16:rowId xmlns:a16="http://schemas.microsoft.com/office/drawing/2014/main" val="765203683"/>
                  </a:ext>
                </a:extLst>
              </a:tr>
              <a:tr h="263950">
                <a:tc>
                  <a:txBody>
                    <a:bodyPr/>
                    <a:lstStyle/>
                    <a:p>
                      <a:pPr algn="l" fontAlgn="b"/>
                      <a:r>
                        <a:rPr lang="el-GR" sz="1200" b="0" u="none" strike="noStrike" noProof="0">
                          <a:solidFill>
                            <a:schemeClr val="tx1"/>
                          </a:solidFill>
                          <a:effectLst/>
                        </a:rPr>
                        <a:t>2</a:t>
                      </a:r>
                    </a:p>
                  </a:txBody>
                  <a:tcPr marL="36000" marR="9525" marT="9525" marB="0" anchor="ctr"/>
                </a:tc>
                <a:tc>
                  <a:txBody>
                    <a:bodyPr/>
                    <a:lstStyle/>
                    <a:p>
                      <a:pPr algn="l" fontAlgn="b"/>
                      <a:r>
                        <a:rPr lang="el-GR" sz="1200" u="none" strike="noStrike" noProof="0">
                          <a:solidFill>
                            <a:schemeClr val="tx1"/>
                          </a:solidFill>
                          <a:effectLst/>
                        </a:rPr>
                        <a:t>Αναπνεύσιµη σκόνη κρυσταλλικού διοξειδίου του πυριτίου</a:t>
                      </a:r>
                    </a:p>
                  </a:txBody>
                  <a:tcPr marL="36000" marR="9525" marT="9525" marB="0" anchor="ctr"/>
                </a:tc>
                <a:tc>
                  <a:txBody>
                    <a:bodyPr/>
                    <a:lstStyle/>
                    <a:p>
                      <a:pPr algn="ctr" fontAlgn="b"/>
                      <a:r>
                        <a:rPr lang="el-GR" sz="1200" u="none" strike="noStrike" noProof="0">
                          <a:solidFill>
                            <a:schemeClr val="tx1"/>
                          </a:solidFill>
                          <a:effectLst/>
                        </a:rPr>
                        <a:t>98,2 %</a:t>
                      </a:r>
                    </a:p>
                  </a:txBody>
                  <a:tcPr marL="36000" marR="9525" marT="9525" marB="0" anchor="ctr"/>
                </a:tc>
                <a:extLst>
                  <a:ext uri="{0D108BD9-81ED-4DB2-BD59-A6C34878D82A}">
                    <a16:rowId xmlns:a16="http://schemas.microsoft.com/office/drawing/2014/main" val="2154118440"/>
                  </a:ext>
                </a:extLst>
              </a:tr>
              <a:tr h="263950">
                <a:tc>
                  <a:txBody>
                    <a:bodyPr/>
                    <a:lstStyle/>
                    <a:p>
                      <a:pPr algn="l" fontAlgn="b"/>
                      <a:r>
                        <a:rPr lang="el-GR" sz="1200" b="0" u="none" strike="noStrike" noProof="0">
                          <a:solidFill>
                            <a:schemeClr val="tx1"/>
                          </a:solidFill>
                          <a:effectLst/>
                        </a:rPr>
                        <a:t>3</a:t>
                      </a:r>
                    </a:p>
                  </a:txBody>
                  <a:tcPr marL="36000" marR="9525" marT="9525" marB="0" anchor="ctr"/>
                </a:tc>
                <a:tc>
                  <a:txBody>
                    <a:bodyPr/>
                    <a:lstStyle/>
                    <a:p>
                      <a:pPr algn="l" fontAlgn="b"/>
                      <a:r>
                        <a:rPr lang="el-GR" sz="1200" u="none" strike="noStrike" noProof="0">
                          <a:solidFill>
                            <a:schemeClr val="tx1"/>
                          </a:solidFill>
                          <a:effectLst/>
                        </a:rPr>
                        <a:t>Ηλιακή υπεριώδης ακτινοβολία (συμπεριλαμβανομένης της οφθαλμικής έκθεσης)</a:t>
                      </a:r>
                    </a:p>
                  </a:txBody>
                  <a:tcPr marL="36000" marR="9525" marT="9525" marB="0" anchor="ctr"/>
                </a:tc>
                <a:tc>
                  <a:txBody>
                    <a:bodyPr/>
                    <a:lstStyle/>
                    <a:p>
                      <a:pPr algn="ctr" fontAlgn="b"/>
                      <a:r>
                        <a:rPr lang="el-GR" sz="1200" u="none" strike="noStrike" noProof="0" dirty="0">
                          <a:solidFill>
                            <a:schemeClr val="tx1"/>
                          </a:solidFill>
                          <a:effectLst/>
                        </a:rPr>
                        <a:t>55,9 %</a:t>
                      </a:r>
                    </a:p>
                  </a:txBody>
                  <a:tcPr marL="36000" marR="9525" marT="9525" marB="0" anchor="ctr"/>
                </a:tc>
                <a:extLst>
                  <a:ext uri="{0D108BD9-81ED-4DB2-BD59-A6C34878D82A}">
                    <a16:rowId xmlns:a16="http://schemas.microsoft.com/office/drawing/2014/main" val="399796076"/>
                  </a:ext>
                </a:extLst>
              </a:tr>
              <a:tr h="263950">
                <a:tc>
                  <a:txBody>
                    <a:bodyPr/>
                    <a:lstStyle/>
                    <a:p>
                      <a:pPr algn="l" fontAlgn="b"/>
                      <a:r>
                        <a:rPr lang="el-GR" sz="1200" b="0" u="none" strike="noStrike" noProof="0">
                          <a:solidFill>
                            <a:schemeClr val="tx1"/>
                          </a:solidFill>
                          <a:effectLst/>
                        </a:rPr>
                        <a:t>4</a:t>
                      </a:r>
                    </a:p>
                  </a:txBody>
                  <a:tcPr marL="36000" marR="9525" marT="9525" marB="0" anchor="ctr"/>
                </a:tc>
                <a:tc>
                  <a:txBody>
                    <a:bodyPr/>
                    <a:lstStyle/>
                    <a:p>
                      <a:pPr algn="l" fontAlgn="b"/>
                      <a:r>
                        <a:rPr lang="el-GR" sz="1200" u="none" strike="noStrike" noProof="0">
                          <a:solidFill>
                            <a:schemeClr val="tx1"/>
                          </a:solidFill>
                          <a:effectLst/>
                        </a:rPr>
                        <a:t>Βενζόλιο</a:t>
                      </a:r>
                    </a:p>
                  </a:txBody>
                  <a:tcPr marL="36000" marR="9525" marT="9525" marB="0" anchor="ctr"/>
                </a:tc>
                <a:tc>
                  <a:txBody>
                    <a:bodyPr/>
                    <a:lstStyle/>
                    <a:p>
                      <a:pPr algn="ctr" fontAlgn="b"/>
                      <a:r>
                        <a:rPr lang="el-GR" sz="1200" u="none" strike="noStrike" noProof="0">
                          <a:solidFill>
                            <a:schemeClr val="tx1"/>
                          </a:solidFill>
                          <a:effectLst/>
                        </a:rPr>
                        <a:t>13,5 %</a:t>
                      </a:r>
                    </a:p>
                  </a:txBody>
                  <a:tcPr marL="36000" marR="9525" marT="9525" marB="0" anchor="ctr"/>
                </a:tc>
                <a:extLst>
                  <a:ext uri="{0D108BD9-81ED-4DB2-BD59-A6C34878D82A}">
                    <a16:rowId xmlns:a16="http://schemas.microsoft.com/office/drawing/2014/main" val="2511400957"/>
                  </a:ext>
                </a:extLst>
              </a:tr>
              <a:tr h="263950">
                <a:tc>
                  <a:txBody>
                    <a:bodyPr/>
                    <a:lstStyle/>
                    <a:p>
                      <a:pPr algn="l" fontAlgn="b"/>
                      <a:r>
                        <a:rPr lang="el-GR" sz="1200" b="0" u="none" strike="noStrike" noProof="0">
                          <a:solidFill>
                            <a:schemeClr val="tx1"/>
                          </a:solidFill>
                          <a:effectLst/>
                        </a:rPr>
                        <a:t>5</a:t>
                      </a:r>
                    </a:p>
                  </a:txBody>
                  <a:tcPr marL="36000" marR="9525" marT="9525" marB="0" anchor="ctr"/>
                </a:tc>
                <a:tc>
                  <a:txBody>
                    <a:bodyPr/>
                    <a:lstStyle/>
                    <a:p>
                      <a:pPr algn="l" fontAlgn="b"/>
                      <a:r>
                        <a:rPr lang="el-GR" sz="1200" u="none" strike="noStrike" noProof="0">
                          <a:solidFill>
                            <a:schemeClr val="tx1"/>
                          </a:solidFill>
                          <a:effectLst/>
                        </a:rPr>
                        <a:t>Αρσενικό</a:t>
                      </a:r>
                    </a:p>
                  </a:txBody>
                  <a:tcPr marL="36000" marR="9525" marT="9525" marB="0" anchor="ctr"/>
                </a:tc>
                <a:tc>
                  <a:txBody>
                    <a:bodyPr/>
                    <a:lstStyle/>
                    <a:p>
                      <a:pPr algn="ctr" fontAlgn="b"/>
                      <a:r>
                        <a:rPr lang="el-GR" sz="1200" u="none" strike="noStrike" noProof="0">
                          <a:solidFill>
                            <a:schemeClr val="tx1"/>
                          </a:solidFill>
                          <a:effectLst/>
                        </a:rPr>
                        <a:t>12,5 %</a:t>
                      </a:r>
                    </a:p>
                  </a:txBody>
                  <a:tcPr marL="36000" marR="9525" marT="9525" marB="0" anchor="ctr"/>
                </a:tc>
                <a:extLst>
                  <a:ext uri="{0D108BD9-81ED-4DB2-BD59-A6C34878D82A}">
                    <a16:rowId xmlns:a16="http://schemas.microsoft.com/office/drawing/2014/main" val="370728337"/>
                  </a:ext>
                </a:extLst>
              </a:tr>
              <a:tr h="263950">
                <a:tc>
                  <a:txBody>
                    <a:bodyPr/>
                    <a:lstStyle/>
                    <a:p>
                      <a:pPr algn="l" fontAlgn="b"/>
                      <a:r>
                        <a:rPr lang="el-GR" sz="1200" b="0" u="none" strike="noStrike" noProof="0">
                          <a:solidFill>
                            <a:schemeClr val="tx1"/>
                          </a:solidFill>
                          <a:effectLst/>
                        </a:rPr>
                        <a:t>6</a:t>
                      </a:r>
                    </a:p>
                  </a:txBody>
                  <a:tcPr marL="36000" marR="9525" marT="9525" marB="0" anchor="ctr"/>
                </a:tc>
                <a:tc>
                  <a:txBody>
                    <a:bodyPr/>
                    <a:lstStyle/>
                    <a:p>
                      <a:pPr algn="l" fontAlgn="b"/>
                      <a:r>
                        <a:rPr lang="el-GR" sz="1200" u="none" strike="noStrike" noProof="0">
                          <a:solidFill>
                            <a:schemeClr val="tx1"/>
                          </a:solidFill>
                          <a:effectLst/>
                        </a:rPr>
                        <a:t>Αμίαντος</a:t>
                      </a:r>
                    </a:p>
                  </a:txBody>
                  <a:tcPr marL="36000" marR="9525" marT="9525" marB="0" anchor="ctr"/>
                </a:tc>
                <a:tc>
                  <a:txBody>
                    <a:bodyPr/>
                    <a:lstStyle/>
                    <a:p>
                      <a:pPr algn="ctr" fontAlgn="b"/>
                      <a:r>
                        <a:rPr lang="el-GR" sz="1200" u="none" strike="noStrike" noProof="0">
                          <a:solidFill>
                            <a:schemeClr val="tx1"/>
                          </a:solidFill>
                          <a:effectLst/>
                        </a:rPr>
                        <a:t>8,7 %</a:t>
                      </a:r>
                    </a:p>
                  </a:txBody>
                  <a:tcPr marL="36000" marR="9525" marT="9525" marB="0" anchor="ctr"/>
                </a:tc>
                <a:extLst>
                  <a:ext uri="{0D108BD9-81ED-4DB2-BD59-A6C34878D82A}">
                    <a16:rowId xmlns:a16="http://schemas.microsoft.com/office/drawing/2014/main" val="2675017171"/>
                  </a:ext>
                </a:extLst>
              </a:tr>
              <a:tr h="263950">
                <a:tc>
                  <a:txBody>
                    <a:bodyPr/>
                    <a:lstStyle/>
                    <a:p>
                      <a:pPr algn="l" fontAlgn="b"/>
                      <a:r>
                        <a:rPr lang="el-GR" sz="1200" b="0" u="none" strike="noStrike" noProof="0">
                          <a:solidFill>
                            <a:schemeClr val="tx1"/>
                          </a:solidFill>
                          <a:effectLst/>
                        </a:rPr>
                        <a:t>7</a:t>
                      </a:r>
                    </a:p>
                  </a:txBody>
                  <a:tcPr marL="36000" marR="9525" marT="9525" marB="0" anchor="ctr"/>
                </a:tc>
                <a:tc>
                  <a:txBody>
                    <a:bodyPr/>
                    <a:lstStyle/>
                    <a:p>
                      <a:pPr algn="l" fontAlgn="b"/>
                      <a:r>
                        <a:rPr lang="el-GR" sz="1200" u="none" strike="noStrike" noProof="0">
                          <a:solidFill>
                            <a:schemeClr val="tx1"/>
                          </a:solidFill>
                          <a:effectLst/>
                        </a:rPr>
                        <a:t>Κοβάλτιο</a:t>
                      </a:r>
                    </a:p>
                  </a:txBody>
                  <a:tcPr marL="36000" marR="9525" marT="9525" marB="0" anchor="ctr"/>
                </a:tc>
                <a:tc>
                  <a:txBody>
                    <a:bodyPr/>
                    <a:lstStyle/>
                    <a:p>
                      <a:pPr algn="ctr" fontAlgn="b"/>
                      <a:r>
                        <a:rPr lang="el-GR" sz="1200" u="none" strike="noStrike" noProof="0">
                          <a:solidFill>
                            <a:schemeClr val="tx1"/>
                          </a:solidFill>
                          <a:effectLst/>
                        </a:rPr>
                        <a:t>4,4 %</a:t>
                      </a:r>
                    </a:p>
                  </a:txBody>
                  <a:tcPr marL="36000" marR="9525" marT="9525" marB="0" anchor="ctr"/>
                </a:tc>
                <a:extLst>
                  <a:ext uri="{0D108BD9-81ED-4DB2-BD59-A6C34878D82A}">
                    <a16:rowId xmlns:a16="http://schemas.microsoft.com/office/drawing/2014/main" val="465689558"/>
                  </a:ext>
                </a:extLst>
              </a:tr>
              <a:tr h="263950">
                <a:tc>
                  <a:txBody>
                    <a:bodyPr/>
                    <a:lstStyle/>
                    <a:p>
                      <a:pPr algn="l" fontAlgn="b"/>
                      <a:r>
                        <a:rPr lang="el-GR" sz="1200" b="0" u="none" strike="noStrike" noProof="0">
                          <a:solidFill>
                            <a:schemeClr val="tx1"/>
                          </a:solidFill>
                          <a:effectLst/>
                        </a:rPr>
                        <a:t>8</a:t>
                      </a:r>
                    </a:p>
                  </a:txBody>
                  <a:tcPr marL="36000" marR="9525" marT="9525" marB="0" anchor="ctr"/>
                </a:tc>
                <a:tc>
                  <a:txBody>
                    <a:bodyPr/>
                    <a:lstStyle/>
                    <a:p>
                      <a:pPr algn="l" fontAlgn="b"/>
                      <a:r>
                        <a:rPr lang="el-GR" sz="1200" u="none" strike="noStrike" noProof="0">
                          <a:solidFill>
                            <a:schemeClr val="tx1"/>
                          </a:solidFill>
                          <a:effectLst/>
                        </a:rPr>
                        <a:t>Μόλυβδος και ανόργανες ενώσεις</a:t>
                      </a:r>
                    </a:p>
                  </a:txBody>
                  <a:tcPr marL="36000" marR="9525" marT="9525" marB="0" anchor="ctr"/>
                </a:tc>
                <a:tc>
                  <a:txBody>
                    <a:bodyPr/>
                    <a:lstStyle/>
                    <a:p>
                      <a:pPr algn="ctr" fontAlgn="b"/>
                      <a:r>
                        <a:rPr lang="el-GR" sz="1200" u="none" strike="noStrike" noProof="0">
                          <a:solidFill>
                            <a:schemeClr val="tx1"/>
                          </a:solidFill>
                          <a:effectLst/>
                        </a:rPr>
                        <a:t>4,1 %</a:t>
                      </a:r>
                    </a:p>
                  </a:txBody>
                  <a:tcPr marL="36000" marR="9525" marT="9525" marB="0" anchor="ctr"/>
                </a:tc>
                <a:extLst>
                  <a:ext uri="{0D108BD9-81ED-4DB2-BD59-A6C34878D82A}">
                    <a16:rowId xmlns:a16="http://schemas.microsoft.com/office/drawing/2014/main" val="3966462523"/>
                  </a:ext>
                </a:extLst>
              </a:tr>
              <a:tr h="263950">
                <a:tc>
                  <a:txBody>
                    <a:bodyPr/>
                    <a:lstStyle/>
                    <a:p>
                      <a:pPr algn="l" fontAlgn="b"/>
                      <a:r>
                        <a:rPr lang="el-GR" sz="1200" b="0" u="none" strike="noStrike" noProof="0">
                          <a:solidFill>
                            <a:schemeClr val="tx1"/>
                          </a:solidFill>
                          <a:effectLst/>
                        </a:rPr>
                        <a:t>9</a:t>
                      </a:r>
                    </a:p>
                  </a:txBody>
                  <a:tcPr marL="36000" marR="9525" marT="9525" marB="0" anchor="ctr"/>
                </a:tc>
                <a:tc>
                  <a:txBody>
                    <a:bodyPr/>
                    <a:lstStyle/>
                    <a:p>
                      <a:pPr algn="l" fontAlgn="b"/>
                      <a:r>
                        <a:rPr lang="el-GR" sz="1200" u="none" strike="noStrike" noProof="0">
                          <a:solidFill>
                            <a:schemeClr val="tx1"/>
                          </a:solidFill>
                          <a:effectLst/>
                        </a:rPr>
                        <a:t>Νικέλιο</a:t>
                      </a:r>
                    </a:p>
                  </a:txBody>
                  <a:tcPr marL="36000" marR="9525" marT="9525" marB="0" anchor="ctr"/>
                </a:tc>
                <a:tc>
                  <a:txBody>
                    <a:bodyPr/>
                    <a:lstStyle/>
                    <a:p>
                      <a:pPr algn="ctr" fontAlgn="b"/>
                      <a:r>
                        <a:rPr lang="el-GR" sz="1200" u="none" strike="noStrike" noProof="0" dirty="0">
                          <a:solidFill>
                            <a:schemeClr val="tx1"/>
                          </a:solidFill>
                          <a:effectLst/>
                        </a:rPr>
                        <a:t>2,8 %</a:t>
                      </a:r>
                    </a:p>
                  </a:txBody>
                  <a:tcPr marL="36000" marR="9525" marT="9525" marB="0" anchor="ctr"/>
                </a:tc>
                <a:extLst>
                  <a:ext uri="{0D108BD9-81ED-4DB2-BD59-A6C34878D82A}">
                    <a16:rowId xmlns:a16="http://schemas.microsoft.com/office/drawing/2014/main" val="1317775421"/>
                  </a:ext>
                </a:extLst>
              </a:tr>
            </a:tbl>
          </a:graphicData>
        </a:graphic>
      </p:graphicFrame>
      <p:sp>
        <p:nvSpPr>
          <p:cNvPr id="2" name="TextBox 1">
            <a:extLst>
              <a:ext uri="{FF2B5EF4-FFF2-40B4-BE49-F238E27FC236}">
                <a16:creationId xmlns:a16="http://schemas.microsoft.com/office/drawing/2014/main" id="{3F98C564-8111-34FC-CD2C-8BA4E5DE95B6}"/>
              </a:ext>
              <a:ext uri="{C183D7F6-B498-43B3-948B-1728B52AA6E4}">
                <adec:decorative xmlns:adec="http://schemas.microsoft.com/office/drawing/2017/decorative" val="0"/>
              </a:ext>
            </a:extLst>
          </p:cNvPr>
          <p:cNvSpPr txBox="1"/>
          <p:nvPr/>
        </p:nvSpPr>
        <p:spPr>
          <a:xfrm>
            <a:off x="1339978" y="4373391"/>
            <a:ext cx="7030299"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000" dirty="0">
                <a:effectLst/>
                <a:latin typeface="Arial" panose="020B0604020202020204" pitchFamily="34" charset="0"/>
                <a:ea typeface="Arial"/>
                <a:cs typeface="Times New Roman" panose="02020603050405020304" pitchFamily="18" charset="0"/>
              </a:rPr>
              <a:t>Πηγή: ‘</a:t>
            </a:r>
            <a:r>
              <a:rPr lang="el-GR" sz="1000" dirty="0" err="1">
                <a:effectLst/>
                <a:latin typeface="Arial" panose="020B0604020202020204" pitchFamily="34" charset="0"/>
                <a:ea typeface="Arial"/>
                <a:cs typeface="Times New Roman" panose="02020603050405020304" pitchFamily="18" charset="0"/>
              </a:rPr>
              <a:t>Ερευνα</a:t>
            </a:r>
            <a:r>
              <a:rPr lang="el-GR" sz="1000" dirty="0">
                <a:effectLst/>
                <a:latin typeface="Arial" panose="020B0604020202020204" pitchFamily="34" charset="0"/>
                <a:ea typeface="Arial"/>
                <a:cs typeface="Times New Roman" panose="02020603050405020304" pitchFamily="18" charset="0"/>
              </a:rPr>
              <a:t> WES 2023, EU-OSHA, πληθυσμός αναφοράς: εργαζόμενοι που εργάζονται στην κατηγορία επαγγελμάτων «μεταλλωρύχοι/λατόμοι»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551229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BEA205FF-0907-4834-A93B-E9E96CBDB861}"/>
              </a:ext>
            </a:extLst>
          </p:cNvPr>
          <p:cNvSpPr txBox="1">
            <a:spLocks noGrp="1"/>
          </p:cNvSpPr>
          <p:nvPr>
            <p:ph type="title" idx="4294967295"/>
          </p:nvPr>
        </p:nvSpPr>
        <p:spPr>
          <a:xfrm>
            <a:off x="449263" y="134938"/>
            <a:ext cx="7561262" cy="3667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l-GR" sz="2000" b="1" i="0" u="none" strike="noStrike" cap="none" normalizeH="0" baseline="0" noProof="0" dirty="0">
                <a:ln>
                  <a:noFill/>
                </a:ln>
                <a:solidFill>
                  <a:schemeClr val="tx2"/>
                </a:solidFill>
                <a:effectLst/>
                <a:uLnTx/>
                <a:uFillTx/>
                <a:latin typeface="+mj-lt"/>
                <a:ea typeface="+mj-lt"/>
                <a:cs typeface="Trebuchet MS"/>
              </a:rPr>
              <a:t>Έκθεση σε ηλιακή υπεριώδη ακτινοβολία (</a:t>
            </a:r>
            <a:r>
              <a:rPr kumimoji="0" lang="el-GR" sz="2000" b="1" i="0" u="none" strike="noStrike" cap="none" normalizeH="0" baseline="0" noProof="0" dirty="0" err="1">
                <a:ln>
                  <a:noFill/>
                </a:ln>
                <a:solidFill>
                  <a:schemeClr val="tx2"/>
                </a:solidFill>
                <a:effectLst/>
                <a:uLnTx/>
                <a:uFillTx/>
                <a:latin typeface="+mj-lt"/>
                <a:ea typeface="+mj-lt"/>
                <a:cs typeface="Trebuchet MS"/>
              </a:rPr>
              <a:t>UVR</a:t>
            </a:r>
            <a:r>
              <a:rPr kumimoji="0" lang="el-GR" sz="2000" b="1" i="0" u="none" strike="noStrike" cap="none" normalizeH="0" baseline="0" noProof="0" dirty="0">
                <a:ln>
                  <a:noFill/>
                </a:ln>
                <a:solidFill>
                  <a:schemeClr val="tx2"/>
                </a:solidFill>
                <a:effectLst/>
                <a:uLnTx/>
                <a:uFillTx/>
                <a:latin typeface="+mj-lt"/>
                <a:ea typeface="+mj-lt"/>
                <a:cs typeface="Trebuchet MS"/>
              </a:rPr>
              <a:t>)</a:t>
            </a:r>
          </a:p>
        </p:txBody>
      </p:sp>
      <p:sp>
        <p:nvSpPr>
          <p:cNvPr id="4" name="Content Placeholder 2">
            <a:extLst>
              <a:ext uri="{FF2B5EF4-FFF2-40B4-BE49-F238E27FC236}">
                <a16:creationId xmlns:a16="http://schemas.microsoft.com/office/drawing/2014/main" id="{8BA54296-ADCE-AEAE-BE80-682F8CB9E4F1}"/>
              </a:ext>
            </a:extLst>
          </p:cNvPr>
          <p:cNvSpPr txBox="1">
            <a:spLocks/>
          </p:cNvSpPr>
          <p:nvPr/>
        </p:nvSpPr>
        <p:spPr>
          <a:xfrm>
            <a:off x="807831" y="684534"/>
            <a:ext cx="7528339" cy="648072"/>
          </a:xfrm>
          <a:prstGeom prst="rect">
            <a:avLst/>
          </a:prstGeom>
        </p:spPr>
        <p:txBody>
          <a:bodyPr vert="horz" lIns="91440" tIns="45720" rIns="91440" bIns="45720" rtlCol="0" anchor="ctr" anchorCtr="0">
            <a:normAutofit/>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algn="ctr" defTabSz="342900">
              <a:buNone/>
            </a:pPr>
            <a:r>
              <a:rPr lang="el-GR" sz="1400" b="0" dirty="0">
                <a:solidFill>
                  <a:schemeClr val="tx2"/>
                </a:solidFill>
                <a:ea typeface=""/>
                <a:cs typeface="Times New Roman" panose="02020603050405020304" pitchFamily="18" charset="0"/>
              </a:rPr>
              <a:t>Συνθήκες έκθεσης μεταξύ των εργαζομένων που εκτίθενται σε ηλιακή υπεριώδη ακτινοβολία (ο ίδιος εργαζόμενος μπορεί να εκτεθεί σε περισσότερες από μία περιπτώσεις):</a:t>
            </a:r>
          </a:p>
        </p:txBody>
      </p:sp>
      <p:graphicFrame>
        <p:nvGraphicFramePr>
          <p:cNvPr id="2" name="Table 1" descr="Πίνακας που παρουσιάζει την κατανομή των εργαζομένων που εκτέθηκαν σε ηλιακή υπεριώδη ακτινοβολία κατά την τελευταία εβδομάδα εργασίας στις διάφορες περιστάσεις έκθεσης, καθώς και την κατανομή των διαφορετικών επιπέδων έκθεσης (χαμηλό, μεσαίο και υψηλό) για κάθε περίσταση.">
            <a:extLst>
              <a:ext uri="{FF2B5EF4-FFF2-40B4-BE49-F238E27FC236}">
                <a16:creationId xmlns:a16="http://schemas.microsoft.com/office/drawing/2014/main" id="{8B1A5CB3-7197-70CD-E3C2-2F289B01619D}"/>
              </a:ext>
            </a:extLst>
          </p:cNvPr>
          <p:cNvGraphicFramePr>
            <a:graphicFrameLocks noGrp="1"/>
          </p:cNvGraphicFramePr>
          <p:nvPr>
            <p:extLst>
              <p:ext uri="{D42A27DB-BD31-4B8C-83A1-F6EECF244321}">
                <p14:modId xmlns:p14="http://schemas.microsoft.com/office/powerpoint/2010/main" val="634797151"/>
              </p:ext>
            </p:extLst>
          </p:nvPr>
        </p:nvGraphicFramePr>
        <p:xfrm>
          <a:off x="503548" y="1699408"/>
          <a:ext cx="8136905" cy="1916702"/>
        </p:xfrm>
        <a:graphic>
          <a:graphicData uri="http://schemas.openxmlformats.org/drawingml/2006/table">
            <a:tbl>
              <a:tblPr firstRow="1" bandRow="1">
                <a:tableStyleId>{21E4AEA4-8DFA-4A89-87EB-49C32662AFE0}</a:tableStyleId>
              </a:tblPr>
              <a:tblGrid>
                <a:gridCol w="4998618">
                  <a:extLst>
                    <a:ext uri="{9D8B030D-6E8A-4147-A177-3AD203B41FA5}">
                      <a16:colId xmlns:a16="http://schemas.microsoft.com/office/drawing/2014/main" val="3081293084"/>
                    </a:ext>
                  </a:extLst>
                </a:gridCol>
                <a:gridCol w="946290">
                  <a:extLst>
                    <a:ext uri="{9D8B030D-6E8A-4147-A177-3AD203B41FA5}">
                      <a16:colId xmlns:a16="http://schemas.microsoft.com/office/drawing/2014/main" val="2458824919"/>
                    </a:ext>
                  </a:extLst>
                </a:gridCol>
                <a:gridCol w="659481">
                  <a:extLst>
                    <a:ext uri="{9D8B030D-6E8A-4147-A177-3AD203B41FA5}">
                      <a16:colId xmlns:a16="http://schemas.microsoft.com/office/drawing/2014/main" val="361547043"/>
                    </a:ext>
                  </a:extLst>
                </a:gridCol>
                <a:gridCol w="870935">
                  <a:extLst>
                    <a:ext uri="{9D8B030D-6E8A-4147-A177-3AD203B41FA5}">
                      <a16:colId xmlns:a16="http://schemas.microsoft.com/office/drawing/2014/main" val="3246973358"/>
                    </a:ext>
                  </a:extLst>
                </a:gridCol>
                <a:gridCol w="661581">
                  <a:extLst>
                    <a:ext uri="{9D8B030D-6E8A-4147-A177-3AD203B41FA5}">
                      <a16:colId xmlns:a16="http://schemas.microsoft.com/office/drawing/2014/main" val="4123173234"/>
                    </a:ext>
                  </a:extLst>
                </a:gridCol>
              </a:tblGrid>
              <a:tr h="421316">
                <a:tc>
                  <a:txBody>
                    <a:bodyPr/>
                    <a:lstStyle/>
                    <a:p>
                      <a:pPr algn="l" fontAlgn="b"/>
                      <a:r>
                        <a:rPr lang="el-GR" sz="1100" u="none" strike="noStrike">
                          <a:solidFill>
                            <a:schemeClr val="tx1"/>
                          </a:solidFill>
                          <a:effectLst/>
                        </a:rPr>
                        <a:t>Συνθήκες έκθεσης </a:t>
                      </a:r>
                      <a:r>
                        <a:rPr lang="el-GR" sz="1100" b="0" u="none" strike="noStrike">
                          <a:solidFill>
                            <a:schemeClr val="tx1"/>
                          </a:solidFill>
                          <a:effectLst/>
                        </a:rPr>
                        <a:t>(καθήκοντα που εκτελέστηκαν κατά την τελευταία εβδομάδα)</a:t>
                      </a:r>
                    </a:p>
                  </a:txBody>
                  <a:tcPr marL="36000" marR="0" marT="0" marB="0" anchor="ctr"/>
                </a:tc>
                <a:tc>
                  <a:txBody>
                    <a:bodyPr/>
                    <a:lstStyle/>
                    <a:p>
                      <a:pPr algn="ctr" fontAlgn="b"/>
                      <a:r>
                        <a:rPr lang="el-GR" sz="1100" u="none" strike="noStrike">
                          <a:solidFill>
                            <a:schemeClr val="tx1"/>
                          </a:solidFill>
                          <a:effectLst/>
                        </a:rPr>
                        <a:t>Οποιοδήποτε επίπεδο</a:t>
                      </a:r>
                    </a:p>
                  </a:txBody>
                  <a:tcPr marL="36000" marR="0" marT="0" marB="0" anchor="ctr">
                    <a:lnR w="28575" cap="flat" cmpd="sng" algn="ctr">
                      <a:solidFill>
                        <a:schemeClr val="tx1"/>
                      </a:solidFill>
                      <a:prstDash val="solid"/>
                      <a:round/>
                      <a:headEnd type="none" w="med" len="med"/>
                      <a:tailEnd type="none" w="med" len="med"/>
                    </a:lnR>
                  </a:tcPr>
                </a:tc>
                <a:tc>
                  <a:txBody>
                    <a:bodyPr/>
                    <a:lstStyle/>
                    <a:p>
                      <a:pPr algn="ctr" fontAlgn="b"/>
                      <a:r>
                        <a:rPr lang="el-GR" sz="1100" b="1" u="none" strike="noStrike">
                          <a:solidFill>
                            <a:schemeClr val="tx1"/>
                          </a:solidFill>
                          <a:effectLst/>
                          <a:latin typeface="+mn-lt"/>
                          <a:ea typeface="+mn-lt"/>
                          <a:cs typeface="+mn-cs"/>
                        </a:rPr>
                        <a:t>Χαμηλό</a:t>
                      </a:r>
                    </a:p>
                  </a:txBody>
                  <a:tcPr marL="36000" marR="0" marT="0" marB="0" anchor="ctr">
                    <a:lnL w="28575" cap="flat" cmpd="sng" algn="ctr">
                      <a:solidFill>
                        <a:schemeClr val="tx1"/>
                      </a:solidFill>
                      <a:prstDash val="solid"/>
                      <a:round/>
                      <a:headEnd type="none" w="med" len="med"/>
                      <a:tailEnd type="none" w="med" len="med"/>
                    </a:lnL>
                  </a:tcPr>
                </a:tc>
                <a:tc>
                  <a:txBody>
                    <a:bodyPr/>
                    <a:lstStyle/>
                    <a:p>
                      <a:pPr algn="ctr" fontAlgn="b"/>
                      <a:r>
                        <a:rPr lang="el-GR" sz="1100" u="none" strike="noStrike">
                          <a:solidFill>
                            <a:schemeClr val="tx1"/>
                          </a:solidFill>
                          <a:effectLst/>
                        </a:rPr>
                        <a:t>Μεσαίο</a:t>
                      </a:r>
                    </a:p>
                  </a:txBody>
                  <a:tcPr marL="36000" marR="0" marT="0" marB="0" anchor="ctr"/>
                </a:tc>
                <a:tc>
                  <a:txBody>
                    <a:bodyPr/>
                    <a:lstStyle/>
                    <a:p>
                      <a:pPr algn="ctr" fontAlgn="b"/>
                      <a:r>
                        <a:rPr lang="el-GR" sz="1100" u="none" strike="noStrike">
                          <a:solidFill>
                            <a:schemeClr val="tx1"/>
                          </a:solidFill>
                          <a:effectLst/>
                        </a:rPr>
                        <a:t>Υψηλό</a:t>
                      </a:r>
                    </a:p>
                  </a:txBody>
                  <a:tcPr marL="36000" marR="0" marT="0" marB="0" anchor="ctr"/>
                </a:tc>
                <a:extLst>
                  <a:ext uri="{0D108BD9-81ED-4DB2-BD59-A6C34878D82A}">
                    <a16:rowId xmlns:a16="http://schemas.microsoft.com/office/drawing/2014/main" val="3264399600"/>
                  </a:ext>
                </a:extLst>
              </a:tr>
              <a:tr h="193351">
                <a:tc>
                  <a:txBody>
                    <a:bodyPr/>
                    <a:lstStyle/>
                    <a:p>
                      <a:pPr algn="l" fontAlgn="b"/>
                      <a:r>
                        <a:rPr lang="el-GR" sz="1100" u="none" strike="noStrike">
                          <a:solidFill>
                            <a:schemeClr val="tx1"/>
                          </a:solidFill>
                          <a:effectLst/>
                        </a:rPr>
                        <a:t>Εργασία σε εξωτερικούς χώρους κατά τη διάρκεια της ημέρας στην ύπαιθρο</a:t>
                      </a:r>
                    </a:p>
                  </a:txBody>
                  <a:tcPr marL="36000" marR="0" marT="0" marB="0" anchor="ctr"/>
                </a:tc>
                <a:tc>
                  <a:txBody>
                    <a:bodyPr/>
                    <a:lstStyle/>
                    <a:p>
                      <a:pPr algn="ctr" fontAlgn="b"/>
                      <a:r>
                        <a:rPr lang="el-GR" sz="1100" u="none" strike="noStrike">
                          <a:solidFill>
                            <a:schemeClr val="tx1"/>
                          </a:solidFill>
                          <a:effectLst/>
                        </a:rPr>
                        <a:t>63,0 %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l-GR" sz="1100" u="none" strike="noStrike">
                          <a:solidFill>
                            <a:schemeClr val="tx1"/>
                          </a:solidFill>
                          <a:effectLst/>
                        </a:rPr>
                        <a:t>16,5%</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l-GR" sz="1100" u="none" strike="noStrike">
                          <a:solidFill>
                            <a:schemeClr val="tx1"/>
                          </a:solidFill>
                          <a:effectLst/>
                        </a:rPr>
                        <a:t>82,5 %</a:t>
                      </a:r>
                    </a:p>
                  </a:txBody>
                  <a:tcPr marL="0" marR="0" marT="0" marB="0" anchor="ctr"/>
                </a:tc>
                <a:tc>
                  <a:txBody>
                    <a:bodyPr/>
                    <a:lstStyle/>
                    <a:p>
                      <a:pPr algn="ctr" fontAlgn="b"/>
                      <a:r>
                        <a:rPr lang="el-GR" sz="1100" u="none" strike="noStrike">
                          <a:solidFill>
                            <a:schemeClr val="tx1"/>
                          </a:solidFill>
                          <a:effectLst/>
                        </a:rPr>
                        <a:t>1,1 %</a:t>
                      </a:r>
                    </a:p>
                  </a:txBody>
                  <a:tcPr marL="0" marR="0" marT="0" marB="0" anchor="ctr"/>
                </a:tc>
                <a:extLst>
                  <a:ext uri="{0D108BD9-81ED-4DB2-BD59-A6C34878D82A}">
                    <a16:rowId xmlns:a16="http://schemas.microsoft.com/office/drawing/2014/main" val="2619807813"/>
                  </a:ext>
                </a:extLst>
              </a:tr>
              <a:tr h="386702">
                <a:tc>
                  <a:txBody>
                    <a:bodyPr/>
                    <a:lstStyle/>
                    <a:p>
                      <a:pPr algn="l" fontAlgn="b"/>
                      <a:r>
                        <a:rPr lang="el-GR" sz="1100" u="none" strike="noStrike" dirty="0">
                          <a:solidFill>
                            <a:schemeClr val="tx1"/>
                          </a:solidFill>
                          <a:effectLst/>
                        </a:rPr>
                        <a:t>Εργασία με ή κοντά σε ανακλαστικές επιφάνειες (άμμος, γυαλί, σίδερο στέγης, νερό, σκυρόδεμα ή τσιμέντο, πλαστικό, χιόνι) </a:t>
                      </a:r>
                    </a:p>
                  </a:txBody>
                  <a:tcPr marL="36000" marR="0" marT="0" marB="0" anchor="ctr"/>
                </a:tc>
                <a:tc>
                  <a:txBody>
                    <a:bodyPr/>
                    <a:lstStyle/>
                    <a:p>
                      <a:pPr algn="ctr" fontAlgn="b"/>
                      <a:r>
                        <a:rPr lang="el-GR" sz="1100" u="none" strike="noStrike">
                          <a:solidFill>
                            <a:schemeClr val="tx1"/>
                          </a:solidFill>
                          <a:effectLst/>
                        </a:rPr>
                        <a:t>40,4 %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l-GR" sz="1100" u="none" strike="noStrike">
                          <a:solidFill>
                            <a:schemeClr val="tx1"/>
                          </a:solidFill>
                          <a:effectLst/>
                        </a:rPr>
                        <a:t>26,6 %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l-GR" sz="1100" u="none" strike="noStrike">
                          <a:solidFill>
                            <a:schemeClr val="tx1"/>
                          </a:solidFill>
                          <a:effectLst/>
                        </a:rPr>
                        <a:t>71,5 %</a:t>
                      </a:r>
                    </a:p>
                  </a:txBody>
                  <a:tcPr marL="0" marR="0" marT="0" marB="0" anchor="ctr"/>
                </a:tc>
                <a:tc>
                  <a:txBody>
                    <a:bodyPr/>
                    <a:lstStyle/>
                    <a:p>
                      <a:pPr algn="ctr" fontAlgn="b"/>
                      <a:r>
                        <a:rPr lang="el-GR" sz="1100" u="none" strike="noStrike">
                          <a:solidFill>
                            <a:schemeClr val="tx1"/>
                          </a:solidFill>
                          <a:effectLst/>
                        </a:rPr>
                        <a:t>1,8 %</a:t>
                      </a:r>
                    </a:p>
                  </a:txBody>
                  <a:tcPr marL="0" marR="0" marT="0" marB="0" anchor="ctr"/>
                </a:tc>
                <a:extLst>
                  <a:ext uri="{0D108BD9-81ED-4DB2-BD59-A6C34878D82A}">
                    <a16:rowId xmlns:a16="http://schemas.microsoft.com/office/drawing/2014/main" val="3195432456"/>
                  </a:ext>
                </a:extLst>
              </a:tr>
              <a:tr h="193351">
                <a:tc>
                  <a:txBody>
                    <a:bodyPr/>
                    <a:lstStyle/>
                    <a:p>
                      <a:pPr algn="l" fontAlgn="b"/>
                      <a:r>
                        <a:rPr lang="el-GR" sz="1100" i="1" u="none" strike="noStrike">
                          <a:solidFill>
                            <a:schemeClr val="tx1"/>
                          </a:solidFill>
                          <a:effectLst/>
                        </a:rPr>
                        <a:t>Συμπεριλαμβανομένης της εργασίας με ή κοντά σε χιόνι </a:t>
                      </a:r>
                    </a:p>
                  </a:txBody>
                  <a:tcPr marL="180000" marR="0" marT="0" marB="0" anchor="ctr"/>
                </a:tc>
                <a:tc>
                  <a:txBody>
                    <a:bodyPr/>
                    <a:lstStyle/>
                    <a:p>
                      <a:pPr algn="ctr" fontAlgn="b"/>
                      <a:r>
                        <a:rPr lang="el-GR" sz="1100" i="1" u="none" strike="noStrike">
                          <a:solidFill>
                            <a:schemeClr val="tx1"/>
                          </a:solidFill>
                          <a:effectLst/>
                        </a:rPr>
                        <a:t>1,0 %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l-GR" sz="1100" i="1" u="none" strike="noStrike">
                          <a:solidFill>
                            <a:schemeClr val="tx1"/>
                          </a:solidFill>
                          <a:effectLst/>
                        </a:rPr>
                        <a:t>0,0 %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l-GR" sz="1100" i="1" u="none" strike="noStrike">
                          <a:solidFill>
                            <a:schemeClr val="tx1"/>
                          </a:solidFill>
                          <a:effectLst/>
                        </a:rPr>
                        <a:t>28,6 %</a:t>
                      </a:r>
                    </a:p>
                  </a:txBody>
                  <a:tcPr marL="0" marR="0" marT="0" marB="0" anchor="ctr"/>
                </a:tc>
                <a:tc>
                  <a:txBody>
                    <a:bodyPr/>
                    <a:lstStyle/>
                    <a:p>
                      <a:pPr algn="ctr" fontAlgn="b"/>
                      <a:r>
                        <a:rPr lang="el-GR" sz="1100" i="1" u="none" strike="noStrike">
                          <a:solidFill>
                            <a:schemeClr val="tx1"/>
                          </a:solidFill>
                          <a:effectLst/>
                        </a:rPr>
                        <a:t>71,4 %</a:t>
                      </a:r>
                    </a:p>
                  </a:txBody>
                  <a:tcPr marL="0" marR="0" marT="0" marB="0" anchor="ctr"/>
                </a:tc>
                <a:extLst>
                  <a:ext uri="{0D108BD9-81ED-4DB2-BD59-A6C34878D82A}">
                    <a16:rowId xmlns:a16="http://schemas.microsoft.com/office/drawing/2014/main" val="3470524958"/>
                  </a:ext>
                </a:extLst>
              </a:tr>
              <a:tr h="193351">
                <a:tc>
                  <a:txBody>
                    <a:bodyPr/>
                    <a:lstStyle/>
                    <a:p>
                      <a:pPr algn="l" fontAlgn="b"/>
                      <a:r>
                        <a:rPr lang="el-GR" sz="1100" u="none" strike="noStrike" dirty="0">
                          <a:solidFill>
                            <a:schemeClr val="tx1"/>
                          </a:solidFill>
                          <a:effectLst/>
                        </a:rPr>
                        <a:t>Εργασία σε εξωτερικούς χώρους κατά τη διάρκεια της ημέρας υπό μερική σκιά τουλάχιστον 1 ώρα/ημέρα</a:t>
                      </a:r>
                    </a:p>
                  </a:txBody>
                  <a:tcPr marL="36000" marR="0" marT="0" marB="0" anchor="ctr"/>
                </a:tc>
                <a:tc>
                  <a:txBody>
                    <a:bodyPr/>
                    <a:lstStyle/>
                    <a:p>
                      <a:pPr algn="ctr" fontAlgn="b"/>
                      <a:r>
                        <a:rPr lang="el-GR" sz="1100" u="none" strike="noStrike">
                          <a:solidFill>
                            <a:schemeClr val="tx1"/>
                          </a:solidFill>
                          <a:effectLst/>
                        </a:rPr>
                        <a:t>31,9 %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l-GR" sz="1100" u="none" strike="noStrike">
                          <a:solidFill>
                            <a:schemeClr val="tx1"/>
                          </a:solidFill>
                          <a:effectLst/>
                        </a:rPr>
                        <a:t>31,4 %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l-GR" sz="1100" u="none" strike="noStrike">
                          <a:solidFill>
                            <a:schemeClr val="tx1"/>
                          </a:solidFill>
                          <a:effectLst/>
                        </a:rPr>
                        <a:t>68,1 %</a:t>
                      </a:r>
                    </a:p>
                  </a:txBody>
                  <a:tcPr marL="0" marR="0" marT="0" marB="0" anchor="ctr"/>
                </a:tc>
                <a:tc>
                  <a:txBody>
                    <a:bodyPr/>
                    <a:lstStyle/>
                    <a:p>
                      <a:pPr algn="ctr" fontAlgn="b"/>
                      <a:r>
                        <a:rPr lang="el-GR" sz="1100" u="none" strike="noStrike">
                          <a:solidFill>
                            <a:schemeClr val="tx1"/>
                          </a:solidFill>
                          <a:effectLst/>
                        </a:rPr>
                        <a:t>0,5 %</a:t>
                      </a:r>
                    </a:p>
                  </a:txBody>
                  <a:tcPr marL="0" marR="0" marT="0" marB="0" anchor="ctr"/>
                </a:tc>
                <a:extLst>
                  <a:ext uri="{0D108BD9-81ED-4DB2-BD59-A6C34878D82A}">
                    <a16:rowId xmlns:a16="http://schemas.microsoft.com/office/drawing/2014/main" val="125191539"/>
                  </a:ext>
                </a:extLst>
              </a:tr>
              <a:tr h="386702">
                <a:tc>
                  <a:txBody>
                    <a:bodyPr/>
                    <a:lstStyle/>
                    <a:p>
                      <a:pPr algn="l" fontAlgn="b"/>
                      <a:r>
                        <a:rPr lang="el-GR" sz="1100" u="none" strike="noStrike">
                          <a:solidFill>
                            <a:schemeClr val="tx1"/>
                          </a:solidFill>
                          <a:effectLst/>
                        </a:rPr>
                        <a:t>Εργασία σε εξωτερικούς χώρους κατά τη διάρκεια της ημέρας σε όχημα με κατεβασμένα παράθυρα τουλάχιστον 1 ώρα/ημέρα</a:t>
                      </a:r>
                    </a:p>
                  </a:txBody>
                  <a:tcPr marL="36000" marR="0" marT="0" marB="0" anchor="ctr"/>
                </a:tc>
                <a:tc>
                  <a:txBody>
                    <a:bodyPr/>
                    <a:lstStyle/>
                    <a:p>
                      <a:pPr algn="ctr" fontAlgn="b"/>
                      <a:r>
                        <a:rPr lang="el-GR" sz="1100" u="none" strike="noStrike">
                          <a:solidFill>
                            <a:schemeClr val="tx1"/>
                          </a:solidFill>
                          <a:effectLst/>
                        </a:rPr>
                        <a:t>22,9 %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l-GR" sz="1100" u="none" strike="noStrike">
                          <a:solidFill>
                            <a:schemeClr val="tx1"/>
                          </a:solidFill>
                          <a:effectLst/>
                        </a:rPr>
                        <a:t>32,0 %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l-GR" sz="1100" u="none" strike="noStrike">
                          <a:solidFill>
                            <a:schemeClr val="tx1"/>
                          </a:solidFill>
                          <a:effectLst/>
                        </a:rPr>
                        <a:t>67,7 %</a:t>
                      </a:r>
                    </a:p>
                  </a:txBody>
                  <a:tcPr marL="0" marR="0" marT="0" marB="0" anchor="ctr"/>
                </a:tc>
                <a:tc>
                  <a:txBody>
                    <a:bodyPr/>
                    <a:lstStyle/>
                    <a:p>
                      <a:pPr algn="ctr" fontAlgn="b"/>
                      <a:r>
                        <a:rPr lang="el-GR" sz="1100" u="none" strike="noStrike" dirty="0">
                          <a:solidFill>
                            <a:schemeClr val="tx1"/>
                          </a:solidFill>
                          <a:effectLst/>
                        </a:rPr>
                        <a:t>0,3 %</a:t>
                      </a:r>
                    </a:p>
                  </a:txBody>
                  <a:tcPr marL="0" marR="0" marT="0" marB="0" anchor="ctr"/>
                </a:tc>
                <a:extLst>
                  <a:ext uri="{0D108BD9-81ED-4DB2-BD59-A6C34878D82A}">
                    <a16:rowId xmlns:a16="http://schemas.microsoft.com/office/drawing/2014/main" val="2275865165"/>
                  </a:ext>
                </a:extLst>
              </a:tr>
            </a:tbl>
          </a:graphicData>
        </a:graphic>
      </p:graphicFrame>
      <p:grpSp>
        <p:nvGrpSpPr>
          <p:cNvPr id="9" name="Group 8" descr="άγκιστρο συμπεριλαμβανομένων των χαμηλό, μεσαίο και υψηλό, πράγμα που σημαίνει ότι τα τρία επίπεδα έκθεσης προσθέτουν στο 100 % των εργαζομένων που εκτίθενται σε κάθε περίσταση.">
            <a:extLst>
              <a:ext uri="{FF2B5EF4-FFF2-40B4-BE49-F238E27FC236}">
                <a16:creationId xmlns:a16="http://schemas.microsoft.com/office/drawing/2014/main" id="{55709BAF-0785-4872-BD16-50CB09C5FE45}"/>
              </a:ext>
            </a:extLst>
          </p:cNvPr>
          <p:cNvGrpSpPr/>
          <p:nvPr/>
        </p:nvGrpSpPr>
        <p:grpSpPr>
          <a:xfrm>
            <a:off x="6436264" y="1243711"/>
            <a:ext cx="2202965" cy="461163"/>
            <a:chOff x="6165273" y="377035"/>
            <a:chExt cx="2165193" cy="461163"/>
          </a:xfrm>
        </p:grpSpPr>
        <p:sp>
          <p:nvSpPr>
            <p:cNvPr id="11" name="Left Brace 10">
              <a:extLst>
                <a:ext uri="{FF2B5EF4-FFF2-40B4-BE49-F238E27FC236}">
                  <a16:creationId xmlns:a16="http://schemas.microsoft.com/office/drawing/2014/main" id="{2FB8618B-1CFD-BC4D-FBA3-9DCD7E896EFB}"/>
                </a:ext>
              </a:extLst>
            </p:cNvPr>
            <p:cNvSpPr/>
            <p:nvPr/>
          </p:nvSpPr>
          <p:spPr>
            <a:xfrm rot="5400000">
              <a:off x="7151578" y="-340690"/>
              <a:ext cx="192583"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700" dirty="0"/>
            </a:p>
          </p:txBody>
        </p:sp>
        <p:sp>
          <p:nvSpPr>
            <p:cNvPr id="12" name="TextBox 11">
              <a:extLst>
                <a:ext uri="{FF2B5EF4-FFF2-40B4-BE49-F238E27FC236}">
                  <a16:creationId xmlns:a16="http://schemas.microsoft.com/office/drawing/2014/main" id="{EE32C1C2-4A9C-A13B-EE8C-6443FCC66D62}"/>
                </a:ext>
              </a:extLst>
            </p:cNvPr>
            <p:cNvSpPr txBox="1"/>
            <p:nvPr/>
          </p:nvSpPr>
          <p:spPr>
            <a:xfrm>
              <a:off x="6977077" y="377035"/>
              <a:ext cx="963439" cy="276999"/>
            </a:xfrm>
            <a:prstGeom prst="rect">
              <a:avLst/>
            </a:prstGeom>
            <a:noFill/>
          </p:spPr>
          <p:txBody>
            <a:bodyPr wrap="square" rtlCol="0">
              <a:spAutoFit/>
            </a:bodyPr>
            <a:lstStyle/>
            <a:p>
              <a:r>
                <a:rPr lang="el-GR" sz="1200"/>
                <a:t>100 %</a:t>
              </a:r>
            </a:p>
          </p:txBody>
        </p:sp>
      </p:grpSp>
      <p:sp>
        <p:nvSpPr>
          <p:cNvPr id="18" name="TextBox 17">
            <a:extLst>
              <a:ext uri="{FF2B5EF4-FFF2-40B4-BE49-F238E27FC236}">
                <a16:creationId xmlns:a16="http://schemas.microsoft.com/office/drawing/2014/main" id="{FA956307-C846-2C2C-5F1D-521B727C4977}"/>
              </a:ext>
              <a:ext uri="{C183D7F6-B498-43B3-948B-1728B52AA6E4}">
                <adec:decorative xmlns:adec="http://schemas.microsoft.com/office/drawing/2017/decorative" val="0"/>
              </a:ext>
            </a:extLst>
          </p:cNvPr>
          <p:cNvSpPr txBox="1"/>
          <p:nvPr/>
        </p:nvSpPr>
        <p:spPr>
          <a:xfrm>
            <a:off x="1339379" y="3800048"/>
            <a:ext cx="7277846" cy="938719"/>
          </a:xfrm>
          <a:prstGeom prst="rect">
            <a:avLst/>
          </a:prstGeom>
          <a:noFill/>
        </p:spPr>
        <p:txBody>
          <a:bodyPr wrap="square" rtlCol="0" anchor="ctr">
            <a:spAutoFit/>
          </a:bodyPr>
          <a:lstStyle/>
          <a:p>
            <a:pPr marL="0" marR="0" lvl="0" indent="0" defTabSz="914400" rtl="0" eaLnBrk="1" fontAlgn="auto" latinLnBrk="0" hangingPunct="1">
              <a:spcAft>
                <a:spcPts val="600"/>
              </a:spcAft>
              <a:buClrTx/>
              <a:buSzTx/>
              <a:buFontTx/>
              <a:buNone/>
              <a:tabLst/>
              <a:defRPr/>
            </a:pPr>
            <a:r>
              <a:rPr lang="el-GR" sz="900" dirty="0">
                <a:effectLst/>
                <a:latin typeface="Arial" panose="020B0604020202020204" pitchFamily="34" charset="0"/>
                <a:ea typeface="Arial"/>
                <a:cs typeface="Times New Roman" panose="02020603050405020304" pitchFamily="18" charset="0"/>
              </a:rPr>
              <a:t>Πηγή: ‘</a:t>
            </a:r>
            <a:r>
              <a:rPr lang="el-GR" sz="900" dirty="0" err="1">
                <a:effectLst/>
                <a:latin typeface="Arial" panose="020B0604020202020204" pitchFamily="34" charset="0"/>
                <a:ea typeface="Arial"/>
                <a:cs typeface="Times New Roman" panose="02020603050405020304" pitchFamily="18" charset="0"/>
              </a:rPr>
              <a:t>Ερευνα</a:t>
            </a:r>
            <a:r>
              <a:rPr lang="el-GR" sz="900" dirty="0">
                <a:effectLst/>
                <a:latin typeface="Arial" panose="020B0604020202020204" pitchFamily="34" charset="0"/>
                <a:ea typeface="Arial"/>
                <a:cs typeface="Times New Roman" panose="02020603050405020304" pitchFamily="18" charset="0"/>
              </a:rPr>
              <a:t> WES 2023, EU-OSHA, πληθυσμός αναφοράς: όλοι οι εργαζόμενοι που εκτίθενται σε ηλιακή υπεριώδη ακτινοβολία (συμπεριλαμβανομένης της οφθαλμικής έκθεσης) στη Γερμανία, την Ισπανία, τη Φινλανδία, τη Γαλλία, την Ουγγαρία και την Ιρλανδία.</a:t>
            </a:r>
          </a:p>
          <a:p>
            <a:pPr indent="0" defTabSz="342900">
              <a:spcAft>
                <a:spcPts val="600"/>
              </a:spcAft>
              <a:buNone/>
            </a:pPr>
            <a:r>
              <a:rPr lang="el-GR" sz="900" i="1" dirty="0">
                <a:latin typeface="Arial" panose="020B0604020202020204" pitchFamily="34" charset="0"/>
                <a:ea typeface="Arial"/>
                <a:cs typeface="Times New Roman" panose="02020603050405020304" pitchFamily="18" charset="0"/>
              </a:rPr>
              <a:t>Υπενθύμιση: </a:t>
            </a:r>
            <a:r>
              <a:rPr lang="el-GR" sz="900" i="1" dirty="0"/>
              <a:t>Το </a:t>
            </a:r>
            <a:r>
              <a:rPr lang="el-GR" sz="900" i="1" dirty="0">
                <a:latin typeface="Arial" panose="020B0604020202020204" pitchFamily="34" charset="0"/>
                <a:ea typeface="Arial"/>
                <a:cs typeface="Times New Roman" panose="02020603050405020304" pitchFamily="18" charset="0"/>
              </a:rPr>
              <a:t>20,8 % </a:t>
            </a:r>
            <a:r>
              <a:rPr lang="el-GR" sz="900" i="1" dirty="0"/>
              <a:t>του συνόλου των εργαζομένων εκτιμήθηκε ότι εκτέθηκαν σε ηλιακή υπεριώδη ακτινοβολία κατά την τελευταία εβδομάδα εργασίας.</a:t>
            </a:r>
          </a:p>
          <a:p>
            <a:pPr indent="0" defTabSz="342900">
              <a:spcAft>
                <a:spcPts val="600"/>
              </a:spcAft>
              <a:buNone/>
            </a:pPr>
            <a:r>
              <a:rPr lang="el-GR" sz="900" dirty="0">
                <a:latin typeface="Arial" panose="020B0604020202020204" pitchFamily="34" charset="0"/>
                <a:ea typeface="Arial"/>
                <a:cs typeface="Times New Roman" panose="02020603050405020304" pitchFamily="18" charset="0"/>
              </a:rPr>
              <a:t>Σημείωση: Οι επιτόπιες εργασίες της έρευνας πραγματοποιήθηκαν από τον Σεπτέμβριο του 2022 έως τον Φεβρουάριο του 2023.</a:t>
            </a:r>
          </a:p>
        </p:txBody>
      </p:sp>
    </p:spTree>
    <p:extLst>
      <p:ext uri="{BB962C8B-B14F-4D97-AF65-F5344CB8AC3E}">
        <p14:creationId xmlns:p14="http://schemas.microsoft.com/office/powerpoint/2010/main" val="236299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63BD2BC-F1D7-F55B-CA08-56392CD9B072}"/>
              </a:ext>
            </a:extLst>
          </p:cNvPr>
          <p:cNvSpPr>
            <a:spLocks noGrp="1"/>
          </p:cNvSpPr>
          <p:nvPr>
            <p:ph type="title"/>
          </p:nvPr>
        </p:nvSpPr>
        <p:spPr>
          <a:xfrm>
            <a:off x="172295" y="116318"/>
            <a:ext cx="8583386" cy="367200"/>
          </a:xfrm>
        </p:spPr>
        <p:txBody>
          <a:bodyPr/>
          <a:lstStyle/>
          <a:p>
            <a:r>
              <a:rPr lang="el-GR" sz="2000" dirty="0"/>
              <a:t>Μέτρα προστασίας – έκθεση σε ηλιακή υπεριώδη ακτινοβολία</a:t>
            </a:r>
          </a:p>
        </p:txBody>
      </p:sp>
      <p:sp>
        <p:nvSpPr>
          <p:cNvPr id="7" name="TextBox 6">
            <a:extLst>
              <a:ext uri="{FF2B5EF4-FFF2-40B4-BE49-F238E27FC236}">
                <a16:creationId xmlns:a16="http://schemas.microsoft.com/office/drawing/2014/main" id="{B89DACA9-0045-1F57-A10A-E05AB164C8D4}"/>
              </a:ext>
            </a:extLst>
          </p:cNvPr>
          <p:cNvSpPr txBox="1"/>
          <p:nvPr/>
        </p:nvSpPr>
        <p:spPr>
          <a:xfrm>
            <a:off x="297880" y="713632"/>
            <a:ext cx="8608728" cy="523220"/>
          </a:xfrm>
          <a:prstGeom prst="rect">
            <a:avLst/>
          </a:prstGeom>
          <a:noFill/>
        </p:spPr>
        <p:txBody>
          <a:bodyPr wrap="square" anchor="ctr">
            <a:spAutoFit/>
          </a:bodyPr>
          <a:lstStyle/>
          <a:p>
            <a:pPr indent="0" algn="ctr" defTabSz="342900">
              <a:buNone/>
            </a:pPr>
            <a:r>
              <a:rPr lang="el-GR" sz="1400" b="0" dirty="0">
                <a:solidFill>
                  <a:schemeClr val="tx2"/>
                </a:solidFill>
              </a:rPr>
              <a:t>Χρήση μέτρων προστασίας μεταξύ των εργαζομένων που εκτίθενται σε ηλιακή υπεριώδη ακτινοβολία και για κάθε </a:t>
            </a:r>
            <a:r>
              <a:rPr lang="el-GR" sz="1400" b="0" dirty="0">
                <a:solidFill>
                  <a:schemeClr val="tx2"/>
                </a:solidFill>
                <a:ea typeface=""/>
                <a:cs typeface="Times New Roman" panose="02020603050405020304" pitchFamily="18" charset="0"/>
              </a:rPr>
              <a:t>συνθήκη έκθεσης (ο ίδιος εργαζόμενος μπορεί να εφαρμόζει περισσότερα από ένα μέτρα):</a:t>
            </a:r>
          </a:p>
        </p:txBody>
      </p:sp>
      <p:graphicFrame>
        <p:nvGraphicFramePr>
          <p:cNvPr id="4" name="Content Placeholder 3" descr="Πίνακας που παρουσιάζει την κατανομή της χρήσης διαφόρων μέτρων προστασίας για κάθε περίσταση έκθεσης από τους εργαζομένους που εκτέθηκαν σε ηλιακή υπεριώδη ακτινοβολία κατά την τελευταία εβδομάδα εργασίας.">
            <a:extLst>
              <a:ext uri="{FF2B5EF4-FFF2-40B4-BE49-F238E27FC236}">
                <a16:creationId xmlns:a16="http://schemas.microsoft.com/office/drawing/2014/main" id="{BCBA20EB-0CFA-ABDD-8E88-193A91BF7D91}"/>
              </a:ext>
            </a:extLst>
          </p:cNvPr>
          <p:cNvGraphicFramePr>
            <a:graphicFrameLocks noGrp="1"/>
          </p:cNvGraphicFramePr>
          <p:nvPr>
            <p:ph sz="half" idx="1"/>
            <p:extLst>
              <p:ext uri="{D42A27DB-BD31-4B8C-83A1-F6EECF244321}">
                <p14:modId xmlns:p14="http://schemas.microsoft.com/office/powerpoint/2010/main" val="3671690071"/>
              </p:ext>
            </p:extLst>
          </p:nvPr>
        </p:nvGraphicFramePr>
        <p:xfrm>
          <a:off x="427932" y="1385874"/>
          <a:ext cx="8288137" cy="2904185"/>
        </p:xfrm>
        <a:graphic>
          <a:graphicData uri="http://schemas.openxmlformats.org/drawingml/2006/table">
            <a:tbl>
              <a:tblPr firstRow="1" bandRow="1">
                <a:tableStyleId>{5C22544A-7EE6-4342-B048-85BDC9FD1C3A}</a:tableStyleId>
              </a:tblPr>
              <a:tblGrid>
                <a:gridCol w="3299242">
                  <a:extLst>
                    <a:ext uri="{9D8B030D-6E8A-4147-A177-3AD203B41FA5}">
                      <a16:colId xmlns:a16="http://schemas.microsoft.com/office/drawing/2014/main" val="1079337038"/>
                    </a:ext>
                  </a:extLst>
                </a:gridCol>
                <a:gridCol w="1043609">
                  <a:extLst>
                    <a:ext uri="{9D8B030D-6E8A-4147-A177-3AD203B41FA5}">
                      <a16:colId xmlns:a16="http://schemas.microsoft.com/office/drawing/2014/main" val="1672365983"/>
                    </a:ext>
                  </a:extLst>
                </a:gridCol>
                <a:gridCol w="1759226">
                  <a:extLst>
                    <a:ext uri="{9D8B030D-6E8A-4147-A177-3AD203B41FA5}">
                      <a16:colId xmlns:a16="http://schemas.microsoft.com/office/drawing/2014/main" val="1265936997"/>
                    </a:ext>
                  </a:extLst>
                </a:gridCol>
                <a:gridCol w="1053548">
                  <a:extLst>
                    <a:ext uri="{9D8B030D-6E8A-4147-A177-3AD203B41FA5}">
                      <a16:colId xmlns:a16="http://schemas.microsoft.com/office/drawing/2014/main" val="429879169"/>
                    </a:ext>
                  </a:extLst>
                </a:gridCol>
                <a:gridCol w="1132512">
                  <a:extLst>
                    <a:ext uri="{9D8B030D-6E8A-4147-A177-3AD203B41FA5}">
                      <a16:colId xmlns:a16="http://schemas.microsoft.com/office/drawing/2014/main" val="2856616134"/>
                    </a:ext>
                  </a:extLst>
                </a:gridCol>
              </a:tblGrid>
              <a:tr h="887773">
                <a:tc>
                  <a:txBody>
                    <a:bodyPr/>
                    <a:lstStyle/>
                    <a:p>
                      <a:pPr algn="ctr" fontAlgn="b"/>
                      <a:r>
                        <a:rPr lang="el-GR" sz="1000" u="none" strike="noStrike">
                          <a:effectLst/>
                          <a:latin typeface="+mn-lt"/>
                        </a:rPr>
                        <a:t>Συνθήκες έκθεσης </a:t>
                      </a:r>
                      <a:br>
                        <a:rPr lang="el-GR" sz="1000" u="none" strike="noStrike">
                          <a:effectLst/>
                          <a:latin typeface="+mn-lt"/>
                        </a:rPr>
                      </a:br>
                      <a:r>
                        <a:rPr lang="el-GR" sz="1000" b="0" u="none" strike="noStrike">
                          <a:effectLst/>
                          <a:latin typeface="+mn-lt"/>
                        </a:rPr>
                        <a:t>(καθήκοντα που εκτελέστηκαν κατά την τελευταία εβδομάδα εργασίας)</a:t>
                      </a:r>
                    </a:p>
                    <a:p>
                      <a:pPr algn="l" rtl="0" fontAlgn="b"/>
                      <a:endParaRPr lang="en-GB" sz="1000" b="0" i="0" u="none" strike="noStrike" dirty="0">
                        <a:solidFill>
                          <a:srgbClr val="000000"/>
                        </a:solidFill>
                        <a:effectLst/>
                        <a:latin typeface="+mn-lt"/>
                      </a:endParaRPr>
                    </a:p>
                  </a:txBody>
                  <a:tcPr marL="36000" marR="0" marT="0" marB="0" anchor="ctr"/>
                </a:tc>
                <a:tc>
                  <a:txBody>
                    <a:bodyPr/>
                    <a:lstStyle/>
                    <a:p>
                      <a:pPr algn="ctr" fontAlgn="b"/>
                      <a:r>
                        <a:rPr lang="el-GR" sz="1000" b="0" u="none" strike="noStrike" dirty="0">
                          <a:effectLst/>
                          <a:latin typeface="+mn-lt"/>
                        </a:rPr>
                        <a:t>Χρήση προστασίας για τα μάτια (χρήση γυαλιών ηλίου)</a:t>
                      </a:r>
                    </a:p>
                  </a:txBody>
                  <a:tcPr marL="36000" marR="0" marT="0" marB="0" anchor="ctr"/>
                </a:tc>
                <a:tc>
                  <a:txBody>
                    <a:bodyPr/>
                    <a:lstStyle/>
                    <a:p>
                      <a:pPr algn="ctr" fontAlgn="b"/>
                      <a:r>
                        <a:rPr lang="el-GR" sz="1000" b="0" u="none" strike="noStrike" dirty="0">
                          <a:effectLst/>
                          <a:latin typeface="+mn-lt"/>
                        </a:rPr>
                        <a:t>Χρήση ενδυμάτων που κάλυπταν το μεγαλύτερο μέρος του σώματός σας (π.χ. παντελόνια και πουκάμισα ή μπλουζάκια με μανίκια)</a:t>
                      </a:r>
                    </a:p>
                  </a:txBody>
                  <a:tcPr marL="36000" marR="0" marT="0" marB="0" anchor="ctr"/>
                </a:tc>
                <a:tc>
                  <a:txBody>
                    <a:bodyPr/>
                    <a:lstStyle/>
                    <a:p>
                      <a:pPr algn="ctr" fontAlgn="b"/>
                      <a:r>
                        <a:rPr lang="el-GR" sz="1000" b="0" u="none" strike="noStrike">
                          <a:effectLst/>
                          <a:latin typeface="+mn-lt"/>
                        </a:rPr>
                        <a:t>Χρήση αντηλιακού προϊόντος</a:t>
                      </a:r>
                    </a:p>
                  </a:txBody>
                  <a:tcPr marL="36000" marR="0" marT="0" marB="0" anchor="ctr"/>
                </a:tc>
                <a:tc>
                  <a:txBody>
                    <a:bodyPr/>
                    <a:lstStyle/>
                    <a:p>
                      <a:pPr algn="ctr" fontAlgn="b"/>
                      <a:r>
                        <a:rPr lang="el-GR" sz="1000" b="0" u="none" strike="noStrike" dirty="0">
                          <a:effectLst/>
                          <a:latin typeface="+mn-lt"/>
                        </a:rPr>
                        <a:t>Χρήση καπέλου ή άλλου καλύμματος κεφαλής για προστασία από τον ήλιο</a:t>
                      </a:r>
                    </a:p>
                  </a:txBody>
                  <a:tcPr marL="36000" marR="0" marT="0" marB="0" anchor="ctr"/>
                </a:tc>
                <a:extLst>
                  <a:ext uri="{0D108BD9-81ED-4DB2-BD59-A6C34878D82A}">
                    <a16:rowId xmlns:a16="http://schemas.microsoft.com/office/drawing/2014/main" val="3941466185"/>
                  </a:ext>
                </a:extLst>
              </a:tr>
              <a:tr h="268479">
                <a:tc>
                  <a:txBody>
                    <a:bodyPr/>
                    <a:lstStyle/>
                    <a:p>
                      <a:pPr algn="l" fontAlgn="b"/>
                      <a:r>
                        <a:rPr lang="el-GR" sz="1000" b="0" i="0" u="none" strike="noStrike">
                          <a:effectLst/>
                          <a:latin typeface="+mn-lt"/>
                        </a:rPr>
                        <a:t>Εργασία σε εξωτερικούς χώρους κατά τη διάρκεια της ημέρας στην ύπαιθρο</a:t>
                      </a:r>
                    </a:p>
                  </a:txBody>
                  <a:tcPr marL="36000" marR="0" marT="0" marB="0" anchor="ctr"/>
                </a:tc>
                <a:tc>
                  <a:txBody>
                    <a:bodyPr/>
                    <a:lstStyle/>
                    <a:p>
                      <a:pPr algn="ctr" fontAlgn="b"/>
                      <a:r>
                        <a:rPr lang="el-GR" sz="1000" u="none" strike="noStrike" dirty="0">
                          <a:effectLst/>
                          <a:latin typeface="+mn-lt"/>
                        </a:rPr>
                        <a:t>21,6 %</a:t>
                      </a:r>
                    </a:p>
                  </a:txBody>
                  <a:tcPr marL="0" marR="0" marT="0" marB="0" anchor="ctr"/>
                </a:tc>
                <a:tc>
                  <a:txBody>
                    <a:bodyPr/>
                    <a:lstStyle/>
                    <a:p>
                      <a:pPr algn="ctr" fontAlgn="b"/>
                      <a:r>
                        <a:rPr lang="el-GR" sz="1000" u="none" strike="noStrike">
                          <a:effectLst/>
                          <a:latin typeface="+mn-lt"/>
                        </a:rPr>
                        <a:t>86,9 %</a:t>
                      </a:r>
                    </a:p>
                  </a:txBody>
                  <a:tcPr marL="0" marR="0" marT="0" marB="0" anchor="ctr"/>
                </a:tc>
                <a:tc>
                  <a:txBody>
                    <a:bodyPr/>
                    <a:lstStyle/>
                    <a:p>
                      <a:pPr algn="ctr" fontAlgn="b"/>
                      <a:r>
                        <a:rPr lang="el-GR" sz="1000" u="none" strike="noStrike">
                          <a:effectLst/>
                          <a:latin typeface="+mn-lt"/>
                        </a:rPr>
                        <a:t>13,3 %</a:t>
                      </a:r>
                    </a:p>
                  </a:txBody>
                  <a:tcPr marL="0" marR="0" marT="0" marB="0" anchor="ctr"/>
                </a:tc>
                <a:tc>
                  <a:txBody>
                    <a:bodyPr/>
                    <a:lstStyle/>
                    <a:p>
                      <a:pPr algn="ctr" fontAlgn="b"/>
                      <a:r>
                        <a:rPr lang="el-GR" sz="1000" u="none" strike="noStrike">
                          <a:effectLst/>
                          <a:latin typeface="+mn-lt"/>
                        </a:rPr>
                        <a:t>49,4 %</a:t>
                      </a:r>
                    </a:p>
                  </a:txBody>
                  <a:tcPr marL="0" marR="0" marT="0" marB="0" anchor="ctr"/>
                </a:tc>
                <a:extLst>
                  <a:ext uri="{0D108BD9-81ED-4DB2-BD59-A6C34878D82A}">
                    <a16:rowId xmlns:a16="http://schemas.microsoft.com/office/drawing/2014/main" val="2999115708"/>
                  </a:ext>
                </a:extLst>
              </a:tr>
              <a:tr h="532664">
                <a:tc>
                  <a:txBody>
                    <a:bodyPr/>
                    <a:lstStyle/>
                    <a:p>
                      <a:pPr algn="l" fontAlgn="b"/>
                      <a:r>
                        <a:rPr lang="el-GR" sz="1000" b="0" i="0" u="none" strike="noStrike">
                          <a:solidFill>
                            <a:schemeClr val="tx1"/>
                          </a:solidFill>
                          <a:effectLst/>
                          <a:latin typeface="+mn-lt"/>
                          <a:ea typeface="+mn-lt"/>
                          <a:cs typeface="+mn-cs"/>
                        </a:rPr>
                        <a:t>Εργασία με ή κοντά σε ανακλαστικές επιφάνειες (άμμος, γυαλί, σίδερο στέγης, νερό, σκυρόδεμα ή τσιμέντο, πλαστικό, χιόνι)</a:t>
                      </a:r>
                    </a:p>
                  </a:txBody>
                  <a:tcPr marL="36000" marR="0" marT="0" marB="0" anchor="ctr"/>
                </a:tc>
                <a:tc>
                  <a:txBody>
                    <a:bodyPr/>
                    <a:lstStyle/>
                    <a:p>
                      <a:pPr algn="ctr" fontAlgn="b"/>
                      <a:r>
                        <a:rPr lang="el-GR" sz="1000" u="none" strike="noStrike">
                          <a:effectLst/>
                          <a:latin typeface="+mn-lt"/>
                        </a:rPr>
                        <a:t>38,1 %</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l-GR" sz="1000" i="0" u="none" strike="noStrike">
                          <a:solidFill>
                            <a:schemeClr val="dk1"/>
                          </a:solidFill>
                          <a:effectLst/>
                          <a:latin typeface="+mn-lt"/>
                          <a:ea typeface="+mn-lt"/>
                          <a:cs typeface="+mn-cs"/>
                        </a:rPr>
                        <a:t>Δεν ρωτήθηκε</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l-GR" sz="1000" i="0" u="none" strike="noStrike">
                          <a:solidFill>
                            <a:schemeClr val="dk1"/>
                          </a:solidFill>
                          <a:effectLst/>
                          <a:latin typeface="+mn-lt"/>
                          <a:ea typeface="+mn-lt"/>
                          <a:cs typeface="+mn-cs"/>
                        </a:rPr>
                        <a:t>Δεν ρωτήθηκε</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l-GR" sz="1000" i="0" u="none" strike="noStrike">
                          <a:solidFill>
                            <a:schemeClr val="dk1"/>
                          </a:solidFill>
                          <a:effectLst/>
                          <a:latin typeface="+mn-lt"/>
                          <a:ea typeface="+mn-lt"/>
                          <a:cs typeface="+mn-cs"/>
                        </a:rPr>
                        <a:t>Δεν ρωτήθηκε</a:t>
                      </a:r>
                    </a:p>
                  </a:txBody>
                  <a:tcPr marL="0" marR="0" marT="0" marB="0" anchor="ctr"/>
                </a:tc>
                <a:extLst>
                  <a:ext uri="{0D108BD9-81ED-4DB2-BD59-A6C34878D82A}">
                    <a16:rowId xmlns:a16="http://schemas.microsoft.com/office/drawing/2014/main" val="340744847"/>
                  </a:ext>
                </a:extLst>
              </a:tr>
              <a:tr h="253226">
                <a:tc>
                  <a:txBody>
                    <a:bodyPr/>
                    <a:lstStyle/>
                    <a:p>
                      <a:pPr algn="l" fontAlgn="b"/>
                      <a:r>
                        <a:rPr lang="el-GR" sz="1000" b="0" i="1" u="none" strike="noStrike">
                          <a:effectLst/>
                          <a:latin typeface="+mn-lt"/>
                        </a:rPr>
                        <a:t>Συμπεριλαμβανομένης της εργασίας με ή κοντά σε χιόνι</a:t>
                      </a:r>
                    </a:p>
                  </a:txBody>
                  <a:tcPr marL="180000" marR="72000" marT="0" marB="0" anchor="ctr"/>
                </a:tc>
                <a:tc>
                  <a:txBody>
                    <a:bodyPr/>
                    <a:lstStyle/>
                    <a:p>
                      <a:pPr algn="ctr" fontAlgn="b"/>
                      <a:r>
                        <a:rPr lang="el-GR" sz="1000" i="1" u="none" strike="noStrike">
                          <a:effectLst/>
                          <a:latin typeface="+mn-lt"/>
                        </a:rPr>
                        <a:t>28,6 %</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l-GR" sz="1000" i="1" u="none" strike="noStrike">
                          <a:effectLst/>
                          <a:latin typeface="+mn-lt"/>
                        </a:rPr>
                        <a:t>Δεν ρωτήθηκε</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l-GR" sz="1000" i="1" u="none" strike="noStrike">
                          <a:effectLst/>
                          <a:latin typeface="+mn-lt"/>
                        </a:rPr>
                        <a:t>Δεν ρωτήθηκε</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l-GR" sz="1000" i="1" u="none" strike="noStrike">
                          <a:effectLst/>
                          <a:latin typeface="+mn-lt"/>
                        </a:rPr>
                        <a:t>Δεν ρωτήθηκε</a:t>
                      </a:r>
                    </a:p>
                  </a:txBody>
                  <a:tcPr marL="0" marR="0" marT="0" marB="0" anchor="ctr"/>
                </a:tc>
                <a:extLst>
                  <a:ext uri="{0D108BD9-81ED-4DB2-BD59-A6C34878D82A}">
                    <a16:rowId xmlns:a16="http://schemas.microsoft.com/office/drawing/2014/main" val="2461034737"/>
                  </a:ext>
                </a:extLst>
              </a:tr>
              <a:tr h="374635">
                <a:tc>
                  <a:txBody>
                    <a:bodyPr/>
                    <a:lstStyle/>
                    <a:p>
                      <a:pPr algn="l" fontAlgn="b"/>
                      <a:r>
                        <a:rPr lang="el-GR" sz="1000" b="0" i="0" u="none" strike="noStrike">
                          <a:effectLst/>
                          <a:latin typeface="+mn-lt"/>
                        </a:rPr>
                        <a:t>Εργασία σε εξωτερικούς χώρους κατά τη διάρκεια της ημέρας υπό μερική σκιά τουλάχιστον 1 ώρα/ημέρα</a:t>
                      </a:r>
                    </a:p>
                  </a:txBody>
                  <a:tcPr marL="36000" marR="0" marT="0" marB="0" anchor="ctr"/>
                </a:tc>
                <a:tc>
                  <a:txBody>
                    <a:bodyPr/>
                    <a:lstStyle/>
                    <a:p>
                      <a:pPr algn="ctr" fontAlgn="b"/>
                      <a:r>
                        <a:rPr lang="el-GR" sz="1000" u="none" strike="noStrike">
                          <a:effectLst/>
                          <a:latin typeface="+mn-lt"/>
                        </a:rPr>
                        <a:t>29,1 %</a:t>
                      </a:r>
                    </a:p>
                  </a:txBody>
                  <a:tcPr marL="0" marR="0" marT="0" marB="0" anchor="ctr"/>
                </a:tc>
                <a:tc>
                  <a:txBody>
                    <a:bodyPr/>
                    <a:lstStyle/>
                    <a:p>
                      <a:pPr algn="ctr" fontAlgn="b"/>
                      <a:r>
                        <a:rPr lang="el-GR" sz="1000" u="none" strike="noStrike">
                          <a:effectLst/>
                          <a:latin typeface="+mn-lt"/>
                        </a:rPr>
                        <a:t>88,7 %</a:t>
                      </a:r>
                    </a:p>
                  </a:txBody>
                  <a:tcPr marL="0" marR="0" marT="0" marB="0" anchor="ctr"/>
                </a:tc>
                <a:tc>
                  <a:txBody>
                    <a:bodyPr/>
                    <a:lstStyle/>
                    <a:p>
                      <a:pPr algn="ctr" fontAlgn="b"/>
                      <a:r>
                        <a:rPr lang="el-GR" sz="1000" u="none" strike="noStrike">
                          <a:effectLst/>
                          <a:latin typeface="+mn-lt"/>
                        </a:rPr>
                        <a:t>14,5 %</a:t>
                      </a:r>
                    </a:p>
                  </a:txBody>
                  <a:tcPr marL="0" marR="0" marT="0" marB="0" anchor="ctr"/>
                </a:tc>
                <a:tc>
                  <a:txBody>
                    <a:bodyPr/>
                    <a:lstStyle/>
                    <a:p>
                      <a:pPr algn="ctr" fontAlgn="b"/>
                      <a:r>
                        <a:rPr lang="el-GR" sz="1000" u="none" strike="noStrike">
                          <a:effectLst/>
                          <a:latin typeface="+mn-lt"/>
                        </a:rPr>
                        <a:t>44,2 %</a:t>
                      </a:r>
                    </a:p>
                  </a:txBody>
                  <a:tcPr marL="0" marR="0" marT="0" marB="0" anchor="ctr"/>
                </a:tc>
                <a:extLst>
                  <a:ext uri="{0D108BD9-81ED-4DB2-BD59-A6C34878D82A}">
                    <a16:rowId xmlns:a16="http://schemas.microsoft.com/office/drawing/2014/main" val="131512457"/>
                  </a:ext>
                </a:extLst>
              </a:tr>
              <a:tr h="499513">
                <a:tc>
                  <a:txBody>
                    <a:bodyPr/>
                    <a:lstStyle/>
                    <a:p>
                      <a:pPr algn="l" fontAlgn="b"/>
                      <a:r>
                        <a:rPr lang="el-GR" sz="1000" b="0" i="0" u="none" strike="noStrike">
                          <a:effectLst/>
                          <a:latin typeface="+mn-lt"/>
                        </a:rPr>
                        <a:t>Εργασία σε εξωτερικούς χώρους κατά τη διάρκεια της ημέρας σε όχημα με κατεβασμένα παράθυρα τουλάχιστον 1 ώρα/ημέρα</a:t>
                      </a:r>
                    </a:p>
                  </a:txBody>
                  <a:tcPr marL="36000" marR="0" marT="0" marB="0" anchor="ctr"/>
                </a:tc>
                <a:tc>
                  <a:txBody>
                    <a:bodyPr/>
                    <a:lstStyle/>
                    <a:p>
                      <a:pPr algn="ctr" fontAlgn="b"/>
                      <a:r>
                        <a:rPr lang="el-GR" sz="1000" u="none" strike="noStrike">
                          <a:effectLst/>
                          <a:latin typeface="+mn-lt"/>
                        </a:rPr>
                        <a:t>45,8 %</a:t>
                      </a:r>
                    </a:p>
                  </a:txBody>
                  <a:tcPr marL="0" marR="0" marT="0" marB="0" anchor="ctr"/>
                </a:tc>
                <a:tc>
                  <a:txBody>
                    <a:bodyPr/>
                    <a:lstStyle/>
                    <a:p>
                      <a:pPr algn="ctr" fontAlgn="b"/>
                      <a:r>
                        <a:rPr lang="el-GR" sz="1000" u="none" strike="noStrike">
                          <a:effectLst/>
                          <a:latin typeface="+mn-lt"/>
                        </a:rPr>
                        <a:t>88,1 %</a:t>
                      </a:r>
                    </a:p>
                  </a:txBody>
                  <a:tcPr marL="0" marR="0" marT="0" marB="0" anchor="ctr"/>
                </a:tc>
                <a:tc>
                  <a:txBody>
                    <a:bodyPr/>
                    <a:lstStyle/>
                    <a:p>
                      <a:pPr algn="ctr" fontAlgn="b"/>
                      <a:r>
                        <a:rPr lang="el-GR" sz="1000" u="none" strike="noStrike">
                          <a:effectLst/>
                          <a:latin typeface="+mn-lt"/>
                        </a:rPr>
                        <a:t>10,6 %</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l-GR" sz="1000" i="0" u="none" strike="noStrike" dirty="0">
                          <a:effectLst/>
                          <a:latin typeface="+mn-lt"/>
                        </a:rPr>
                        <a:t>Δεν ρωτήθηκε</a:t>
                      </a:r>
                    </a:p>
                  </a:txBody>
                  <a:tcPr marL="0" marR="0" marT="0" marB="0" anchor="ctr"/>
                </a:tc>
                <a:extLst>
                  <a:ext uri="{0D108BD9-81ED-4DB2-BD59-A6C34878D82A}">
                    <a16:rowId xmlns:a16="http://schemas.microsoft.com/office/drawing/2014/main" val="758740393"/>
                  </a:ext>
                </a:extLst>
              </a:tr>
            </a:tbl>
          </a:graphicData>
        </a:graphic>
      </p:graphicFrame>
      <p:sp>
        <p:nvSpPr>
          <p:cNvPr id="2" name="TextBox 1">
            <a:extLst>
              <a:ext uri="{FF2B5EF4-FFF2-40B4-BE49-F238E27FC236}">
                <a16:creationId xmlns:a16="http://schemas.microsoft.com/office/drawing/2014/main" id="{B92174EA-C80A-0408-8D6C-A7D00E7F7E79}"/>
              </a:ext>
              <a:ext uri="{C183D7F6-B498-43B3-948B-1728B52AA6E4}">
                <adec:decorative xmlns:adec="http://schemas.microsoft.com/office/drawing/2017/decorative" val="0"/>
              </a:ext>
            </a:extLst>
          </p:cNvPr>
          <p:cNvSpPr txBox="1"/>
          <p:nvPr/>
        </p:nvSpPr>
        <p:spPr>
          <a:xfrm>
            <a:off x="1292186" y="4370004"/>
            <a:ext cx="7544084" cy="5539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000" dirty="0">
                <a:effectLst/>
                <a:latin typeface="Arial" panose="020B0604020202020204" pitchFamily="34" charset="0"/>
                <a:ea typeface="Arial"/>
                <a:cs typeface="Times New Roman" panose="02020603050405020304" pitchFamily="18" charset="0"/>
              </a:rPr>
              <a:t>Πηγή: Έρευνα WES 2023, EU-OSHA, πληθυσμός αναφοράς: όλοι οι εργαζόμενοι που εκτίθενται σε ηλιακή υπεριώδη ακτινοβολία. </a:t>
            </a:r>
            <a:br>
              <a:rPr lang="el-GR" sz="1000" dirty="0">
                <a:effectLst/>
                <a:latin typeface="Arial" panose="020B0604020202020204" pitchFamily="34" charset="0"/>
                <a:ea typeface="Arial"/>
                <a:cs typeface="Times New Roman" panose="02020603050405020304" pitchFamily="18" charset="0"/>
              </a:rPr>
            </a:br>
            <a:r>
              <a:rPr lang="el-GR" sz="1000" dirty="0">
                <a:effectLst/>
                <a:latin typeface="Arial" panose="020B0604020202020204" pitchFamily="34" charset="0"/>
                <a:ea typeface="Arial"/>
                <a:cs typeface="Times New Roman" panose="02020603050405020304" pitchFamily="18" charset="0"/>
              </a:rPr>
              <a:t>(συμπεριλαμβανομένης της οφθαλμικής έκθεσης)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544149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085787-B05B-D23C-60CF-D77700F7E6F9}"/>
              </a:ext>
            </a:extLst>
          </p:cNvPr>
          <p:cNvSpPr>
            <a:spLocks noGrp="1"/>
          </p:cNvSpPr>
          <p:nvPr>
            <p:ph type="title"/>
          </p:nvPr>
        </p:nvSpPr>
        <p:spPr/>
        <p:txBody>
          <a:bodyPr/>
          <a:lstStyle/>
          <a:p>
            <a:r>
              <a:rPr lang="el-GR" sz="2000" dirty="0"/>
              <a:t>Έκθεση σε </a:t>
            </a:r>
            <a:r>
              <a:rPr lang="el-GR" sz="2000" dirty="0" err="1"/>
              <a:t>αναπνεύσιμη</a:t>
            </a:r>
            <a:r>
              <a:rPr lang="el-GR" sz="2000" dirty="0"/>
              <a:t> σκόνη κρυσταλλικού διοξειδίου του πυριτίου (</a:t>
            </a:r>
            <a:r>
              <a:rPr lang="el-GR" sz="2000" dirty="0" err="1"/>
              <a:t>RCS</a:t>
            </a:r>
            <a:r>
              <a:rPr lang="el-GR" sz="2000" dirty="0"/>
              <a:t>)</a:t>
            </a:r>
          </a:p>
        </p:txBody>
      </p:sp>
      <p:sp>
        <p:nvSpPr>
          <p:cNvPr id="2" name="Content Placeholder 2">
            <a:extLst>
              <a:ext uri="{FF2B5EF4-FFF2-40B4-BE49-F238E27FC236}">
                <a16:creationId xmlns:a16="http://schemas.microsoft.com/office/drawing/2014/main" id="{B2378045-2204-326C-7472-2A918396DC39}"/>
              </a:ext>
            </a:extLst>
          </p:cNvPr>
          <p:cNvSpPr txBox="1">
            <a:spLocks/>
          </p:cNvSpPr>
          <p:nvPr/>
        </p:nvSpPr>
        <p:spPr>
          <a:xfrm>
            <a:off x="434890" y="679246"/>
            <a:ext cx="7000777" cy="549479"/>
          </a:xfrm>
          <a:prstGeom prst="rect">
            <a:avLst/>
          </a:prstGeom>
        </p:spPr>
        <p:txBody>
          <a:bodyPr vert="horz" lIns="91440" tIns="45720" rIns="91440" bIns="45720" rtlCol="0" anchor="ctr" anchorCtr="0">
            <a:normAutofit/>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defTabSz="342900">
              <a:buNone/>
            </a:pPr>
            <a:r>
              <a:rPr lang="el-GR" sz="1200" b="0" dirty="0">
                <a:solidFill>
                  <a:schemeClr val="tx2"/>
                </a:solidFill>
                <a:ea typeface=""/>
                <a:cs typeface="Times New Roman" panose="02020603050405020304" pitchFamily="18" charset="0"/>
              </a:rPr>
              <a:t>Συνηθέστερες συνθήκες έκθεσης μεταξύ των εργαζομένων που εκτέθηκαν σε RCS </a:t>
            </a:r>
            <a:br>
              <a:rPr lang="el-GR" sz="1200" b="0" dirty="0">
                <a:solidFill>
                  <a:schemeClr val="tx2"/>
                </a:solidFill>
                <a:ea typeface=""/>
                <a:cs typeface="Times New Roman" panose="02020603050405020304" pitchFamily="18" charset="0"/>
              </a:rPr>
            </a:br>
            <a:r>
              <a:rPr lang="el-GR" sz="1200" b="0" dirty="0">
                <a:solidFill>
                  <a:schemeClr val="tx2"/>
                </a:solidFill>
                <a:ea typeface=""/>
                <a:cs typeface="Times New Roman" panose="02020603050405020304" pitchFamily="18" charset="0"/>
              </a:rPr>
              <a:t>(ο ίδιος εργαζόμενος μπορεί να εκτεθεί σε περισσότερες από μία συνθήκες):</a:t>
            </a:r>
          </a:p>
        </p:txBody>
      </p:sp>
      <p:graphicFrame>
        <p:nvGraphicFramePr>
          <p:cNvPr id="3" name="Table 2" descr="Πίνακας που παρουσιάζει την κατανομή των εργαζομένων που εκτέθηκαν σε RCS κατά την τελευταία εβδομάδα εργασίας στις διάφορες περιστάσεις έκθεσης, καθώς και την κατανομή των διαφορετικών επιπέδων έκθεσης (χαμηλό, μεσαίο και υψηλό) για κάθε περίσταση.">
            <a:extLst>
              <a:ext uri="{FF2B5EF4-FFF2-40B4-BE49-F238E27FC236}">
                <a16:creationId xmlns:a16="http://schemas.microsoft.com/office/drawing/2014/main" id="{058B62A3-99F8-D066-DFE1-3264FF264792}"/>
              </a:ext>
            </a:extLst>
          </p:cNvPr>
          <p:cNvGraphicFramePr>
            <a:graphicFrameLocks noGrp="1"/>
          </p:cNvGraphicFramePr>
          <p:nvPr>
            <p:extLst>
              <p:ext uri="{D42A27DB-BD31-4B8C-83A1-F6EECF244321}">
                <p14:modId xmlns:p14="http://schemas.microsoft.com/office/powerpoint/2010/main" val="2293731130"/>
              </p:ext>
            </p:extLst>
          </p:nvPr>
        </p:nvGraphicFramePr>
        <p:xfrm>
          <a:off x="450001" y="1379096"/>
          <a:ext cx="7938184" cy="2576774"/>
        </p:xfrm>
        <a:graphic>
          <a:graphicData uri="http://schemas.openxmlformats.org/drawingml/2006/table">
            <a:tbl>
              <a:tblPr firstRow="1" bandRow="1">
                <a:tableStyleId>{21E4AEA4-8DFA-4A89-87EB-49C32662AFE0}</a:tableStyleId>
              </a:tblPr>
              <a:tblGrid>
                <a:gridCol w="4933923">
                  <a:extLst>
                    <a:ext uri="{9D8B030D-6E8A-4147-A177-3AD203B41FA5}">
                      <a16:colId xmlns:a16="http://schemas.microsoft.com/office/drawing/2014/main" val="439675559"/>
                    </a:ext>
                  </a:extLst>
                </a:gridCol>
                <a:gridCol w="867104">
                  <a:extLst>
                    <a:ext uri="{9D8B030D-6E8A-4147-A177-3AD203B41FA5}">
                      <a16:colId xmlns:a16="http://schemas.microsoft.com/office/drawing/2014/main" val="629760143"/>
                    </a:ext>
                  </a:extLst>
                </a:gridCol>
                <a:gridCol w="701565">
                  <a:extLst>
                    <a:ext uri="{9D8B030D-6E8A-4147-A177-3AD203B41FA5}">
                      <a16:colId xmlns:a16="http://schemas.microsoft.com/office/drawing/2014/main" val="709988898"/>
                    </a:ext>
                  </a:extLst>
                </a:gridCol>
                <a:gridCol w="740979">
                  <a:extLst>
                    <a:ext uri="{9D8B030D-6E8A-4147-A177-3AD203B41FA5}">
                      <a16:colId xmlns:a16="http://schemas.microsoft.com/office/drawing/2014/main" val="2857114898"/>
                    </a:ext>
                  </a:extLst>
                </a:gridCol>
                <a:gridCol w="694613">
                  <a:extLst>
                    <a:ext uri="{9D8B030D-6E8A-4147-A177-3AD203B41FA5}">
                      <a16:colId xmlns:a16="http://schemas.microsoft.com/office/drawing/2014/main" val="3475304338"/>
                    </a:ext>
                  </a:extLst>
                </a:gridCol>
              </a:tblGrid>
              <a:tr h="396426">
                <a:tc>
                  <a:txBody>
                    <a:bodyPr/>
                    <a:lstStyle/>
                    <a:p>
                      <a:pPr algn="l" fontAlgn="b"/>
                      <a:r>
                        <a:rPr lang="el-GR" sz="1000" u="none" strike="noStrike">
                          <a:solidFill>
                            <a:schemeClr val="tx1"/>
                          </a:solidFill>
                          <a:effectLst/>
                        </a:rPr>
                        <a:t>Συνθήκες έκθεσης</a:t>
                      </a:r>
                    </a:p>
                  </a:txBody>
                  <a:tcPr marL="72000" marR="0" marT="0" marB="0" anchor="ctr"/>
                </a:tc>
                <a:tc>
                  <a:txBody>
                    <a:bodyPr/>
                    <a:lstStyle/>
                    <a:p>
                      <a:pPr algn="ctr" fontAlgn="b"/>
                      <a:r>
                        <a:rPr lang="el-GR" sz="1000" u="none" strike="noStrike">
                          <a:solidFill>
                            <a:schemeClr val="tx1"/>
                          </a:solidFill>
                          <a:effectLst/>
                        </a:rPr>
                        <a:t>Οποιοδήποτε επίπεδο</a:t>
                      </a: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b"/>
                      <a:r>
                        <a:rPr lang="el-GR" sz="1000" u="none" strike="noStrike">
                          <a:solidFill>
                            <a:schemeClr val="tx1"/>
                          </a:solidFill>
                          <a:effectLst/>
                        </a:rPr>
                        <a:t>Χαμηλό</a:t>
                      </a: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b"/>
                      <a:r>
                        <a:rPr lang="el-GR" sz="1000" u="none" strike="noStrike">
                          <a:solidFill>
                            <a:schemeClr val="tx1"/>
                          </a:solidFill>
                          <a:effectLst/>
                        </a:rPr>
                        <a:t>Μεσαίο</a:t>
                      </a:r>
                    </a:p>
                  </a:txBody>
                  <a:tcPr marL="0" marR="0" marT="0" marB="0" anchor="ctr"/>
                </a:tc>
                <a:tc>
                  <a:txBody>
                    <a:bodyPr/>
                    <a:lstStyle/>
                    <a:p>
                      <a:pPr algn="ctr" fontAlgn="b"/>
                      <a:r>
                        <a:rPr lang="el-GR" sz="1000" u="none" strike="noStrike">
                          <a:solidFill>
                            <a:schemeClr val="tx1"/>
                          </a:solidFill>
                          <a:effectLst/>
                        </a:rPr>
                        <a:t>Υψηλό</a:t>
                      </a:r>
                    </a:p>
                  </a:txBody>
                  <a:tcPr marL="0" marR="0" marT="0" marB="0" anchor="ctr"/>
                </a:tc>
                <a:extLst>
                  <a:ext uri="{0D108BD9-81ED-4DB2-BD59-A6C34878D82A}">
                    <a16:rowId xmlns:a16="http://schemas.microsoft.com/office/drawing/2014/main" val="3837134492"/>
                  </a:ext>
                </a:extLst>
              </a:tr>
              <a:tr h="396426">
                <a:tc>
                  <a:txBody>
                    <a:bodyPr/>
                    <a:lstStyle/>
                    <a:p>
                      <a:pPr algn="l" fontAlgn="b"/>
                      <a:r>
                        <a:rPr lang="el-GR" sz="1000" u="none" strike="noStrike">
                          <a:solidFill>
                            <a:schemeClr val="tx1"/>
                          </a:solidFill>
                          <a:effectLst/>
                        </a:rPr>
                        <a:t>Οδήγηση σε εργοτάξιο, ορυχείο ή λατομείο (δεν σχετίζεται με κανένα επάγγελμα)</a:t>
                      </a:r>
                    </a:p>
                  </a:txBody>
                  <a:tcPr marL="72000" marR="0" marT="0" marB="0" anchor="ctr"/>
                </a:tc>
                <a:tc>
                  <a:txBody>
                    <a:bodyPr/>
                    <a:lstStyle/>
                    <a:p>
                      <a:pPr algn="ctr" fontAlgn="b"/>
                      <a:r>
                        <a:rPr lang="el-GR" sz="1000" u="none" strike="noStrike">
                          <a:solidFill>
                            <a:schemeClr val="tx1"/>
                          </a:solidFill>
                          <a:effectLst/>
                        </a:rPr>
                        <a:t>26,5 %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l-GR" sz="1000" u="none" strike="noStrike">
                          <a:solidFill>
                            <a:schemeClr val="tx1"/>
                          </a:solidFill>
                          <a:effectLst/>
                        </a:rPr>
                        <a:t>66,2 %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l-GR" sz="1000" u="none" strike="noStrike">
                          <a:solidFill>
                            <a:schemeClr val="tx1"/>
                          </a:solidFill>
                          <a:effectLst/>
                        </a:rPr>
                        <a:t>10,3 %</a:t>
                      </a:r>
                    </a:p>
                  </a:txBody>
                  <a:tcPr marL="0" marR="36000" marT="0" marB="0" anchor="ctr"/>
                </a:tc>
                <a:tc>
                  <a:txBody>
                    <a:bodyPr/>
                    <a:lstStyle/>
                    <a:p>
                      <a:pPr algn="ctr" fontAlgn="b"/>
                      <a:r>
                        <a:rPr lang="el-GR" sz="1000" u="none" strike="noStrike">
                          <a:solidFill>
                            <a:schemeClr val="tx1"/>
                          </a:solidFill>
                          <a:effectLst/>
                        </a:rPr>
                        <a:t>23,6 %</a:t>
                      </a:r>
                    </a:p>
                  </a:txBody>
                  <a:tcPr marL="0" marR="36000" marT="0" marB="0" anchor="ctr"/>
                </a:tc>
                <a:extLst>
                  <a:ext uri="{0D108BD9-81ED-4DB2-BD59-A6C34878D82A}">
                    <a16:rowId xmlns:a16="http://schemas.microsoft.com/office/drawing/2014/main" val="4025376067"/>
                  </a:ext>
                </a:extLst>
              </a:tr>
              <a:tr h="198214">
                <a:tc>
                  <a:txBody>
                    <a:bodyPr/>
                    <a:lstStyle/>
                    <a:p>
                      <a:pPr algn="l" fontAlgn="b"/>
                      <a:r>
                        <a:rPr lang="el-GR" sz="1000" u="none" strike="noStrike">
                          <a:solidFill>
                            <a:schemeClr val="tx1"/>
                          </a:solidFill>
                          <a:effectLst/>
                        </a:rPr>
                        <a:t>Παρουσία σκόνης άμμου στον χώρο εργασίας (σε κατασκευαστικές εργασίες)</a:t>
                      </a:r>
                    </a:p>
                  </a:txBody>
                  <a:tcPr marL="72000" marR="0" marT="0" marB="0" anchor="ctr"/>
                </a:tc>
                <a:tc>
                  <a:txBody>
                    <a:bodyPr/>
                    <a:lstStyle/>
                    <a:p>
                      <a:pPr algn="ctr" fontAlgn="b"/>
                      <a:r>
                        <a:rPr lang="el-GR" sz="1000" u="none" strike="noStrike" dirty="0">
                          <a:solidFill>
                            <a:schemeClr val="tx1"/>
                          </a:solidFill>
                          <a:effectLst/>
                        </a:rPr>
                        <a:t>20,1 %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l-GR" sz="1000" u="none" strike="noStrike">
                          <a:solidFill>
                            <a:schemeClr val="tx1"/>
                          </a:solidFill>
                          <a:effectLst/>
                        </a:rPr>
                        <a:t>4,3 %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l-GR" sz="1000" u="none" strike="noStrike">
                          <a:solidFill>
                            <a:schemeClr val="tx1"/>
                          </a:solidFill>
                          <a:effectLst/>
                        </a:rPr>
                        <a:t>13,9 %</a:t>
                      </a:r>
                    </a:p>
                  </a:txBody>
                  <a:tcPr marL="0" marR="36000" marT="0" marB="0" anchor="ctr"/>
                </a:tc>
                <a:tc>
                  <a:txBody>
                    <a:bodyPr/>
                    <a:lstStyle/>
                    <a:p>
                      <a:pPr algn="ctr" fontAlgn="b"/>
                      <a:r>
                        <a:rPr lang="el-GR" sz="1000" u="none" strike="noStrike">
                          <a:solidFill>
                            <a:schemeClr val="tx1"/>
                          </a:solidFill>
                          <a:effectLst/>
                        </a:rPr>
                        <a:t>81,8 %</a:t>
                      </a:r>
                    </a:p>
                  </a:txBody>
                  <a:tcPr marL="0" marR="36000" marT="0" marB="0" anchor="ctr"/>
                </a:tc>
                <a:extLst>
                  <a:ext uri="{0D108BD9-81ED-4DB2-BD59-A6C34878D82A}">
                    <a16:rowId xmlns:a16="http://schemas.microsoft.com/office/drawing/2014/main" val="4082350555"/>
                  </a:ext>
                </a:extLst>
              </a:tr>
              <a:tr h="198214">
                <a:tc>
                  <a:txBody>
                    <a:bodyPr/>
                    <a:lstStyle/>
                    <a:p>
                      <a:pPr algn="l" fontAlgn="b"/>
                      <a:r>
                        <a:rPr lang="el-GR" sz="1000" u="none" strike="noStrike">
                          <a:solidFill>
                            <a:schemeClr val="tx1"/>
                          </a:solidFill>
                          <a:effectLst/>
                        </a:rPr>
                        <a:t>Διάτρηση ή διάνοιξη οπών σε τοίχους (σε κατασκευαστικές εργασίες)</a:t>
                      </a:r>
                    </a:p>
                  </a:txBody>
                  <a:tcPr marL="72000" marR="0" marT="0" marB="0" anchor="ctr"/>
                </a:tc>
                <a:tc>
                  <a:txBody>
                    <a:bodyPr/>
                    <a:lstStyle/>
                    <a:p>
                      <a:pPr algn="ctr" fontAlgn="b"/>
                      <a:r>
                        <a:rPr lang="el-GR" sz="1000" u="none" strike="noStrike" dirty="0">
                          <a:solidFill>
                            <a:schemeClr val="tx1"/>
                          </a:solidFill>
                          <a:effectLst/>
                        </a:rPr>
                        <a:t>15,6 %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l-GR" sz="1000" u="none" strike="noStrike">
                          <a:solidFill>
                            <a:schemeClr val="tx1"/>
                          </a:solidFill>
                          <a:effectLst/>
                        </a:rPr>
                        <a:t>16,1 %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l-GR" sz="1000" u="none" strike="noStrike">
                          <a:solidFill>
                            <a:schemeClr val="tx1"/>
                          </a:solidFill>
                          <a:effectLst/>
                        </a:rPr>
                        <a:t>39,0 %</a:t>
                      </a:r>
                    </a:p>
                  </a:txBody>
                  <a:tcPr marL="0" marR="36000" marT="0" marB="0" anchor="ctr"/>
                </a:tc>
                <a:tc>
                  <a:txBody>
                    <a:bodyPr/>
                    <a:lstStyle/>
                    <a:p>
                      <a:pPr algn="ctr" fontAlgn="b"/>
                      <a:r>
                        <a:rPr lang="el-GR" sz="1000" u="none" strike="noStrike">
                          <a:solidFill>
                            <a:schemeClr val="tx1"/>
                          </a:solidFill>
                          <a:effectLst/>
                        </a:rPr>
                        <a:t>44,9 %</a:t>
                      </a:r>
                    </a:p>
                  </a:txBody>
                  <a:tcPr marL="0" marR="36000" marT="0" marB="0" anchor="ctr"/>
                </a:tc>
                <a:extLst>
                  <a:ext uri="{0D108BD9-81ED-4DB2-BD59-A6C34878D82A}">
                    <a16:rowId xmlns:a16="http://schemas.microsoft.com/office/drawing/2014/main" val="480343340"/>
                  </a:ext>
                </a:extLst>
              </a:tr>
              <a:tr h="396426">
                <a:tc>
                  <a:txBody>
                    <a:bodyPr/>
                    <a:lstStyle/>
                    <a:p>
                      <a:pPr algn="l" fontAlgn="b"/>
                      <a:r>
                        <a:rPr lang="el-GR" sz="1000" u="none" strike="noStrike">
                          <a:solidFill>
                            <a:schemeClr val="tx1"/>
                          </a:solidFill>
                          <a:effectLst/>
                        </a:rPr>
                        <a:t>Εργασία με σκυρόδεμα, πέτρα, τεχνητή πέτρα, σχιστόλιθο, κεραμικά πλακίδια ή τούβλα, μεταξύ άλλων: (δεν σχετίζεται με κανένα επάγγελμα)</a:t>
                      </a:r>
                    </a:p>
                  </a:txBody>
                  <a:tcPr marL="72000" marR="0" marT="0" marB="0" anchor="ctr"/>
                </a:tc>
                <a:tc>
                  <a:txBody>
                    <a:bodyPr/>
                    <a:lstStyle/>
                    <a:p>
                      <a:pPr algn="ctr" fontAlgn="b"/>
                      <a:r>
                        <a:rPr lang="el-GR" sz="1000" u="none" strike="noStrike">
                          <a:solidFill>
                            <a:schemeClr val="tx1"/>
                          </a:solidFill>
                          <a:effectLst/>
                        </a:rPr>
                        <a:t>13,9 %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l-GR" sz="1000" u="none" strike="noStrike">
                          <a:solidFill>
                            <a:schemeClr val="tx1"/>
                          </a:solidFill>
                          <a:effectLst/>
                        </a:rPr>
                        <a:t>1,3 %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l-GR" sz="1000" u="none" strike="noStrike">
                          <a:solidFill>
                            <a:schemeClr val="tx1"/>
                          </a:solidFill>
                          <a:effectLst/>
                        </a:rPr>
                        <a:t>8,0 %</a:t>
                      </a:r>
                    </a:p>
                  </a:txBody>
                  <a:tcPr marL="0" marR="36000" marT="0" marB="0" anchor="ctr"/>
                </a:tc>
                <a:tc>
                  <a:txBody>
                    <a:bodyPr/>
                    <a:lstStyle/>
                    <a:p>
                      <a:pPr algn="ctr" fontAlgn="b"/>
                      <a:r>
                        <a:rPr lang="el-GR" sz="1000" u="none" strike="noStrike">
                          <a:solidFill>
                            <a:schemeClr val="tx1"/>
                          </a:solidFill>
                          <a:effectLst/>
                        </a:rPr>
                        <a:t>90,7 %</a:t>
                      </a:r>
                    </a:p>
                  </a:txBody>
                  <a:tcPr marL="0" marR="36000" marT="0" marB="0" anchor="ctr"/>
                </a:tc>
                <a:extLst>
                  <a:ext uri="{0D108BD9-81ED-4DB2-BD59-A6C34878D82A}">
                    <a16:rowId xmlns:a16="http://schemas.microsoft.com/office/drawing/2014/main" val="1664136213"/>
                  </a:ext>
                </a:extLst>
              </a:tr>
              <a:tr h="198214">
                <a:tc>
                  <a:txBody>
                    <a:bodyPr/>
                    <a:lstStyle/>
                    <a:p>
                      <a:pPr algn="l" fontAlgn="b"/>
                      <a:r>
                        <a:rPr lang="el-GR" sz="1000" i="1" u="none" strike="noStrike">
                          <a:solidFill>
                            <a:schemeClr val="tx1"/>
                          </a:solidFill>
                          <a:effectLst/>
                        </a:rPr>
                        <a:t>Εργασία με κεραμικά πλακίδια (δεν σχετίζεται με κανένα επάγγελμα)</a:t>
                      </a:r>
                    </a:p>
                  </a:txBody>
                  <a:tcPr marL="216000" marR="0" marT="0" marB="0" anchor="ctr"/>
                </a:tc>
                <a:tc>
                  <a:txBody>
                    <a:bodyPr/>
                    <a:lstStyle/>
                    <a:p>
                      <a:pPr algn="ctr" fontAlgn="b"/>
                      <a:r>
                        <a:rPr lang="el-GR" sz="1000" i="1" u="none" strike="noStrike">
                          <a:solidFill>
                            <a:schemeClr val="tx1"/>
                          </a:solidFill>
                          <a:effectLst/>
                        </a:rPr>
                        <a:t>3,4 %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l-GR" sz="1000" i="1" u="none" strike="noStrike">
                          <a:solidFill>
                            <a:schemeClr val="tx1"/>
                          </a:solidFill>
                          <a:effectLst/>
                        </a:rPr>
                        <a:t>0,1 %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l-GR" sz="1000" i="1" u="none" strike="noStrike">
                          <a:solidFill>
                            <a:schemeClr val="tx1"/>
                          </a:solidFill>
                          <a:effectLst/>
                        </a:rPr>
                        <a:t>10,1 %</a:t>
                      </a:r>
                    </a:p>
                  </a:txBody>
                  <a:tcPr marL="0" marR="36000" marT="0" marB="0" anchor="ctr"/>
                </a:tc>
                <a:tc>
                  <a:txBody>
                    <a:bodyPr/>
                    <a:lstStyle/>
                    <a:p>
                      <a:pPr algn="ctr" fontAlgn="b"/>
                      <a:r>
                        <a:rPr lang="el-GR" sz="1000" i="1" u="none" strike="noStrike">
                          <a:solidFill>
                            <a:schemeClr val="tx1"/>
                          </a:solidFill>
                          <a:effectLst/>
                        </a:rPr>
                        <a:t>89,8 %</a:t>
                      </a:r>
                    </a:p>
                  </a:txBody>
                  <a:tcPr marL="0" marR="36000" marT="0" marB="0" anchor="ctr"/>
                </a:tc>
                <a:extLst>
                  <a:ext uri="{0D108BD9-81ED-4DB2-BD59-A6C34878D82A}">
                    <a16:rowId xmlns:a16="http://schemas.microsoft.com/office/drawing/2014/main" val="3035604296"/>
                  </a:ext>
                </a:extLst>
              </a:tr>
              <a:tr h="198214">
                <a:tc>
                  <a:txBody>
                    <a:bodyPr/>
                    <a:lstStyle/>
                    <a:p>
                      <a:pPr algn="l" fontAlgn="b"/>
                      <a:r>
                        <a:rPr lang="el-GR" sz="1000" i="1" u="none" strike="noStrike">
                          <a:solidFill>
                            <a:schemeClr val="tx1"/>
                          </a:solidFill>
                          <a:effectLst/>
                        </a:rPr>
                        <a:t>Εργασία με τεχνητή πέτρα (δεν σχετίζεται με κανένα επάγγελμα)</a:t>
                      </a:r>
                    </a:p>
                  </a:txBody>
                  <a:tcPr marL="216000" marR="0" marT="0" marB="0" anchor="ctr"/>
                </a:tc>
                <a:tc>
                  <a:txBody>
                    <a:bodyPr/>
                    <a:lstStyle/>
                    <a:p>
                      <a:pPr algn="ctr" fontAlgn="b"/>
                      <a:r>
                        <a:rPr lang="el-GR" sz="1000" i="1" u="none" strike="noStrike">
                          <a:solidFill>
                            <a:schemeClr val="tx1"/>
                          </a:solidFill>
                          <a:effectLst/>
                        </a:rPr>
                        <a:t>3,0 %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l-GR" sz="1000" i="1"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l-GR" sz="1000" i="1" u="none" strike="noStrike">
                          <a:solidFill>
                            <a:schemeClr val="tx1"/>
                          </a:solidFill>
                          <a:effectLst/>
                        </a:rPr>
                        <a:t>0,0 %</a:t>
                      </a:r>
                    </a:p>
                  </a:txBody>
                  <a:tcPr marL="0" marR="36000" marT="0" marB="0" anchor="ctr"/>
                </a:tc>
                <a:tc>
                  <a:txBody>
                    <a:bodyPr/>
                    <a:lstStyle/>
                    <a:p>
                      <a:pPr algn="ctr" fontAlgn="b"/>
                      <a:r>
                        <a:rPr lang="el-GR" sz="1000" i="1" u="none" strike="noStrike">
                          <a:solidFill>
                            <a:schemeClr val="tx1"/>
                          </a:solidFill>
                          <a:effectLst/>
                        </a:rPr>
                        <a:t>100,0 %</a:t>
                      </a:r>
                    </a:p>
                  </a:txBody>
                  <a:tcPr marL="0" marR="36000" marT="0" marB="0" anchor="ctr"/>
                </a:tc>
                <a:extLst>
                  <a:ext uri="{0D108BD9-81ED-4DB2-BD59-A6C34878D82A}">
                    <a16:rowId xmlns:a16="http://schemas.microsoft.com/office/drawing/2014/main" val="2868756737"/>
                  </a:ext>
                </a:extLst>
              </a:tr>
              <a:tr h="198214">
                <a:tc>
                  <a:txBody>
                    <a:bodyPr/>
                    <a:lstStyle/>
                    <a:p>
                      <a:pPr algn="l" fontAlgn="b"/>
                      <a:r>
                        <a:rPr lang="el-GR" sz="1000" u="none" strike="noStrike">
                          <a:solidFill>
                            <a:schemeClr val="tx1"/>
                          </a:solidFill>
                          <a:effectLst/>
                        </a:rPr>
                        <a:t>Ανάμειξη σκυροδέματος ή τσιμέντου (σε κατασκευαστικές εργασίες)</a:t>
                      </a:r>
                    </a:p>
                  </a:txBody>
                  <a:tcPr marL="72000" marR="0" marT="0" marB="0" anchor="ctr"/>
                </a:tc>
                <a:tc>
                  <a:txBody>
                    <a:bodyPr/>
                    <a:lstStyle/>
                    <a:p>
                      <a:pPr algn="ctr" fontAlgn="b"/>
                      <a:r>
                        <a:rPr lang="el-GR" sz="1000" u="none" strike="noStrike">
                          <a:solidFill>
                            <a:schemeClr val="tx1"/>
                          </a:solidFill>
                          <a:effectLst/>
                        </a:rPr>
                        <a:t>13,5 %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l-GR" sz="1000"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l-GR" sz="1000" u="none" strike="noStrike">
                          <a:solidFill>
                            <a:schemeClr val="tx1"/>
                          </a:solidFill>
                          <a:effectLst/>
                        </a:rPr>
                        <a:t>0,0 %</a:t>
                      </a:r>
                    </a:p>
                  </a:txBody>
                  <a:tcPr marL="0" marR="36000" marT="0" marB="0" anchor="ctr"/>
                </a:tc>
                <a:tc>
                  <a:txBody>
                    <a:bodyPr/>
                    <a:lstStyle/>
                    <a:p>
                      <a:pPr algn="ctr" fontAlgn="b"/>
                      <a:r>
                        <a:rPr lang="el-GR" sz="1000" u="none" strike="noStrike">
                          <a:solidFill>
                            <a:schemeClr val="tx1"/>
                          </a:solidFill>
                          <a:effectLst/>
                        </a:rPr>
                        <a:t>100,0 %</a:t>
                      </a:r>
                    </a:p>
                  </a:txBody>
                  <a:tcPr marL="0" marR="36000" marT="0" marB="0" anchor="ctr"/>
                </a:tc>
                <a:extLst>
                  <a:ext uri="{0D108BD9-81ED-4DB2-BD59-A6C34878D82A}">
                    <a16:rowId xmlns:a16="http://schemas.microsoft.com/office/drawing/2014/main" val="3278666944"/>
                  </a:ext>
                </a:extLst>
              </a:tr>
              <a:tr h="396426">
                <a:tc>
                  <a:txBody>
                    <a:bodyPr/>
                    <a:lstStyle/>
                    <a:p>
                      <a:pPr algn="l" fontAlgn="b"/>
                      <a:r>
                        <a:rPr lang="el-GR" sz="1000" u="none" strike="noStrike">
                          <a:solidFill>
                            <a:schemeClr val="tx1"/>
                          </a:solidFill>
                          <a:effectLst/>
                        </a:rPr>
                        <a:t>Άροση, σβάρνισμα ή άλλη διατάραξη του εδάφους (σε εργαζομένους σε γεωργικές και κτηνοτροφικές εκμεταλλεύσεις)</a:t>
                      </a:r>
                    </a:p>
                  </a:txBody>
                  <a:tcPr marL="72000" marR="0" marT="0" marB="0" anchor="ctr"/>
                </a:tc>
                <a:tc>
                  <a:txBody>
                    <a:bodyPr/>
                    <a:lstStyle/>
                    <a:p>
                      <a:pPr algn="ctr" fontAlgn="b"/>
                      <a:r>
                        <a:rPr lang="el-GR" sz="1000" u="none" strike="noStrike">
                          <a:solidFill>
                            <a:schemeClr val="tx1"/>
                          </a:solidFill>
                          <a:effectLst/>
                        </a:rPr>
                        <a:t>7,9 %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l-GR" sz="1000" u="none" strike="noStrike">
                          <a:solidFill>
                            <a:schemeClr val="tx1"/>
                          </a:solidFill>
                          <a:effectLst/>
                        </a:rPr>
                        <a:t>16,0 %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l-GR" sz="1000" u="none" strike="noStrike">
                          <a:solidFill>
                            <a:schemeClr val="tx1"/>
                          </a:solidFill>
                          <a:effectLst/>
                        </a:rPr>
                        <a:t>55,6 %</a:t>
                      </a:r>
                    </a:p>
                  </a:txBody>
                  <a:tcPr marL="0" marR="36000" marT="0" marB="0" anchor="ctr"/>
                </a:tc>
                <a:tc>
                  <a:txBody>
                    <a:bodyPr/>
                    <a:lstStyle/>
                    <a:p>
                      <a:pPr algn="ctr" fontAlgn="b"/>
                      <a:r>
                        <a:rPr lang="el-GR" sz="1000" u="none" strike="noStrike" dirty="0">
                          <a:solidFill>
                            <a:schemeClr val="tx1"/>
                          </a:solidFill>
                          <a:effectLst/>
                        </a:rPr>
                        <a:t>28,4 %</a:t>
                      </a:r>
                    </a:p>
                  </a:txBody>
                  <a:tcPr marL="0" marR="36000" marT="0" marB="0" anchor="ctr"/>
                </a:tc>
                <a:extLst>
                  <a:ext uri="{0D108BD9-81ED-4DB2-BD59-A6C34878D82A}">
                    <a16:rowId xmlns:a16="http://schemas.microsoft.com/office/drawing/2014/main" val="3197615930"/>
                  </a:ext>
                </a:extLst>
              </a:tr>
            </a:tbl>
          </a:graphicData>
        </a:graphic>
      </p:graphicFrame>
      <p:grpSp>
        <p:nvGrpSpPr>
          <p:cNvPr id="4" name="Group 3" descr="άγκιστρο συμπεριλαμβανομένων των χαμηλό, μεσαίο και υψηλό, πράγμα που σημαίνει ότι τα τρία επίπεδα έκθεσης προσθέτουν στο 100 % των εργαζομένων που εκτίθενται σε κάθε περίσταση.&#10;">
            <a:extLst>
              <a:ext uri="{FF2B5EF4-FFF2-40B4-BE49-F238E27FC236}">
                <a16:creationId xmlns:a16="http://schemas.microsoft.com/office/drawing/2014/main" id="{97579A93-1ACD-3584-E52E-7EB83DA38B41}"/>
              </a:ext>
            </a:extLst>
          </p:cNvPr>
          <p:cNvGrpSpPr/>
          <p:nvPr/>
        </p:nvGrpSpPr>
        <p:grpSpPr>
          <a:xfrm>
            <a:off x="6242468" y="914117"/>
            <a:ext cx="2145716" cy="461163"/>
            <a:chOff x="6165273" y="377035"/>
            <a:chExt cx="2165193" cy="461163"/>
          </a:xfrm>
        </p:grpSpPr>
        <p:sp>
          <p:nvSpPr>
            <p:cNvPr id="5" name="Left Brace 4">
              <a:extLst>
                <a:ext uri="{FF2B5EF4-FFF2-40B4-BE49-F238E27FC236}">
                  <a16:creationId xmlns:a16="http://schemas.microsoft.com/office/drawing/2014/main" id="{D2F44974-ECA8-8AB1-4F73-E275B708A5D6}"/>
                </a:ext>
              </a:extLst>
            </p:cNvPr>
            <p:cNvSpPr/>
            <p:nvPr/>
          </p:nvSpPr>
          <p:spPr>
            <a:xfrm rot="5400000">
              <a:off x="7151578" y="-340690"/>
              <a:ext cx="192583"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700" dirty="0"/>
            </a:p>
          </p:txBody>
        </p:sp>
        <p:sp>
          <p:nvSpPr>
            <p:cNvPr id="6" name="TextBox 5">
              <a:extLst>
                <a:ext uri="{FF2B5EF4-FFF2-40B4-BE49-F238E27FC236}">
                  <a16:creationId xmlns:a16="http://schemas.microsoft.com/office/drawing/2014/main" id="{69D4C90C-6389-EE4F-36C5-C30867AD70E8}"/>
                </a:ext>
              </a:extLst>
            </p:cNvPr>
            <p:cNvSpPr txBox="1"/>
            <p:nvPr/>
          </p:nvSpPr>
          <p:spPr>
            <a:xfrm>
              <a:off x="6977077" y="377035"/>
              <a:ext cx="963439" cy="276999"/>
            </a:xfrm>
            <a:prstGeom prst="rect">
              <a:avLst/>
            </a:prstGeom>
            <a:noFill/>
          </p:spPr>
          <p:txBody>
            <a:bodyPr wrap="square" rtlCol="0">
              <a:spAutoFit/>
            </a:bodyPr>
            <a:lstStyle/>
            <a:p>
              <a:r>
                <a:rPr lang="el-GR" sz="1200"/>
                <a:t>100 %</a:t>
              </a:r>
            </a:p>
          </p:txBody>
        </p:sp>
      </p:grpSp>
      <p:sp>
        <p:nvSpPr>
          <p:cNvPr id="9" name="TextBox 8">
            <a:extLst>
              <a:ext uri="{FF2B5EF4-FFF2-40B4-BE49-F238E27FC236}">
                <a16:creationId xmlns:a16="http://schemas.microsoft.com/office/drawing/2014/main" id="{4D1C93A7-CA94-5BBA-A005-A5FAFFB8ACCA}"/>
              </a:ext>
              <a:ext uri="{C183D7F6-B498-43B3-948B-1728B52AA6E4}">
                <adec:decorative xmlns:adec="http://schemas.microsoft.com/office/drawing/2017/decorative" val="0"/>
              </a:ext>
            </a:extLst>
          </p:cNvPr>
          <p:cNvSpPr txBox="1"/>
          <p:nvPr/>
        </p:nvSpPr>
        <p:spPr>
          <a:xfrm>
            <a:off x="1365654" y="4022913"/>
            <a:ext cx="7082605" cy="900246"/>
          </a:xfrm>
          <a:prstGeom prst="rect">
            <a:avLst/>
          </a:prstGeom>
          <a:noFill/>
        </p:spPr>
        <p:txBody>
          <a:bodyPr wrap="square" rtlCol="0" anchor="ctr">
            <a:spAutoFit/>
          </a:bodyPr>
          <a:lstStyle/>
          <a:p>
            <a:pPr marL="0" marR="0" lvl="0" indent="0" defTabSz="914400" rtl="0" eaLnBrk="1" fontAlgn="auto" latinLnBrk="0" hangingPunct="1">
              <a:buClrTx/>
              <a:buSzTx/>
              <a:buFontTx/>
              <a:buNone/>
              <a:tabLst/>
              <a:defRPr/>
            </a:pPr>
            <a:r>
              <a:rPr lang="el-GR" sz="1050" dirty="0">
                <a:effectLst/>
                <a:latin typeface="Arial" panose="020B0604020202020204" pitchFamily="34" charset="0"/>
                <a:ea typeface="Arial"/>
                <a:cs typeface="Times New Roman" panose="02020603050405020304" pitchFamily="18" charset="0"/>
              </a:rPr>
              <a:t>Πηγή: Έρευνα WES 2023, EU-OSHA· πληθυσμός αναφοράς: εργαζόμενοι που εκτίθενται σε RCS στη Γερμανία, την Ισπανία, τη Φινλανδία, τη Γαλλία, την Ουγγαρία και την Ιρλανδία και εργάζονται υπό μία ή περισσότερες από τις συνθήκες που απαριθμούνται.</a:t>
            </a:r>
          </a:p>
          <a:p>
            <a:pPr indent="0" defTabSz="342900">
              <a:buNone/>
            </a:pPr>
            <a:r>
              <a:rPr lang="el-GR" sz="1050" i="1" dirty="0">
                <a:latin typeface="Arial" panose="020B0604020202020204" pitchFamily="34" charset="0"/>
                <a:ea typeface="Arial"/>
                <a:cs typeface="Arial" panose="020B0604020202020204" pitchFamily="34" charset="0"/>
              </a:rPr>
              <a:t>Υπενθύμιση: Το 8,4 % του συνόλου των εργαζομένων εκτιμήθηκε ότι εκτέθηκαν σε </a:t>
            </a:r>
            <a:r>
              <a:rPr lang="el-GR" sz="1050" i="1" dirty="0" err="1">
                <a:latin typeface="Arial" panose="020B0604020202020204" pitchFamily="34" charset="0"/>
                <a:ea typeface="Arial"/>
                <a:cs typeface="Arial" panose="020B0604020202020204" pitchFamily="34" charset="0"/>
              </a:rPr>
              <a:t>RCS</a:t>
            </a:r>
            <a:r>
              <a:rPr lang="el-GR" sz="1050" i="1" dirty="0">
                <a:latin typeface="Arial" panose="020B0604020202020204" pitchFamily="34" charset="0"/>
                <a:ea typeface="Arial"/>
                <a:cs typeface="Arial" panose="020B0604020202020204" pitchFamily="34" charset="0"/>
              </a:rPr>
              <a:t> κατά την τελευταία εβδομάδα εργασίας.</a:t>
            </a:r>
          </a:p>
        </p:txBody>
      </p:sp>
    </p:spTree>
    <p:extLst>
      <p:ext uri="{BB962C8B-B14F-4D97-AF65-F5344CB8AC3E}">
        <p14:creationId xmlns:p14="http://schemas.microsoft.com/office/powerpoint/2010/main" val="218655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450000" y="142883"/>
            <a:ext cx="7560000" cy="367200"/>
          </a:xfrm>
        </p:spPr>
        <p:txBody>
          <a:bodyPr/>
          <a:lstStyle/>
          <a:p>
            <a:r>
              <a:rPr lang="el-GR" sz="2000" dirty="0"/>
              <a:t>Η έρευνα εν συντομία</a:t>
            </a:r>
          </a:p>
        </p:txBody>
      </p:sp>
      <p:sp>
        <p:nvSpPr>
          <p:cNvPr id="2" name="Arrow: Pentagon 1">
            <a:extLst>
              <a:ext uri="{FF2B5EF4-FFF2-40B4-BE49-F238E27FC236}">
                <a16:creationId xmlns:a16="http://schemas.microsoft.com/office/drawing/2014/main" id="{801EEC88-D1A8-4D49-B7E8-291BB266A459}"/>
              </a:ext>
            </a:extLst>
          </p:cNvPr>
          <p:cNvSpPr/>
          <p:nvPr/>
        </p:nvSpPr>
        <p:spPr>
          <a:xfrm>
            <a:off x="448658" y="759310"/>
            <a:ext cx="2827198" cy="971697"/>
          </a:xfrm>
          <a:prstGeom prst="homePlate">
            <a:avLst>
              <a:gd name="adj" fmla="val 29662"/>
            </a:avLst>
          </a:prstGeom>
          <a:solidFill>
            <a:schemeClr val="accent1">
              <a:lumMod val="20000"/>
              <a:lumOff val="80000"/>
              <a:alpha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a:solidFill>
                  <a:srgbClr val="003399"/>
                </a:solidFill>
              </a:rPr>
              <a:t>Τηλεφωνική έρευνα με 24 402 εργαζόμενους σε έξι κράτη μέλη της ΕΕ</a:t>
            </a:r>
          </a:p>
        </p:txBody>
      </p:sp>
      <p:cxnSp>
        <p:nvCxnSpPr>
          <p:cNvPr id="6" name="Straight Connector 5">
            <a:extLst>
              <a:ext uri="{FF2B5EF4-FFF2-40B4-BE49-F238E27FC236}">
                <a16:creationId xmlns:a16="http://schemas.microsoft.com/office/drawing/2014/main" id="{3DB6228F-96A3-422F-A671-91B3E465A8B3}"/>
              </a:ext>
              <a:ext uri="{C183D7F6-B498-43B3-948B-1728B52AA6E4}">
                <adec:decorative xmlns:adec="http://schemas.microsoft.com/office/drawing/2017/decorative" val="1"/>
              </a:ext>
            </a:extLst>
          </p:cNvPr>
          <p:cNvCxnSpPr/>
          <p:nvPr/>
        </p:nvCxnSpPr>
        <p:spPr>
          <a:xfrm>
            <a:off x="3341746" y="833483"/>
            <a:ext cx="0" cy="830560"/>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5">
            <a:extLst>
              <a:ext uri="{FF2B5EF4-FFF2-40B4-BE49-F238E27FC236}">
                <a16:creationId xmlns:a16="http://schemas.microsoft.com/office/drawing/2014/main" id="{39F99948-3D93-4030-9F08-A69653304F59}"/>
              </a:ext>
              <a:ext uri="{C183D7F6-B498-43B3-948B-1728B52AA6E4}">
                <adec:decorative xmlns:adec="http://schemas.microsoft.com/office/drawing/2017/decorative" val="0"/>
              </a:ext>
            </a:extLst>
          </p:cNvPr>
          <p:cNvSpPr txBox="1">
            <a:spLocks/>
          </p:cNvSpPr>
          <p:nvPr/>
        </p:nvSpPr>
        <p:spPr>
          <a:xfrm>
            <a:off x="3347863" y="833484"/>
            <a:ext cx="5509219" cy="879204"/>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el-GR" sz="1200" dirty="0">
                <a:solidFill>
                  <a:srgbClr val="003399"/>
                </a:solidFill>
              </a:rPr>
              <a:t>Κάλυψη: ο απασχολούμενος πληθυσμός στη Γερμανία, την Ισπανία, τη Φινλανδία, τη Γαλλία, την Ουγγαρία και την Ιρλανδία (τόσο οι μισθωτοί όσο και οι αυτοαπασχολούμενοι / </a:t>
            </a:r>
            <a:r>
              <a:rPr lang="el-GR" sz="1200" dirty="0" err="1">
                <a:solidFill>
                  <a:srgbClr val="003399"/>
                </a:solidFill>
              </a:rPr>
              <a:t>αυτοεργοδοτούμενοι</a:t>
            </a:r>
            <a:r>
              <a:rPr lang="el-GR" sz="1200" dirty="0">
                <a:solidFill>
                  <a:srgbClr val="003399"/>
                </a:solidFill>
              </a:rPr>
              <a:t>) αριθμεί 98,5 εκατομμύρια εργαζόμενους.</a:t>
            </a:r>
          </a:p>
        </p:txBody>
      </p:sp>
      <p:sp>
        <p:nvSpPr>
          <p:cNvPr id="8" name="Arrow: Pentagon 7">
            <a:extLst>
              <a:ext uri="{FF2B5EF4-FFF2-40B4-BE49-F238E27FC236}">
                <a16:creationId xmlns:a16="http://schemas.microsoft.com/office/drawing/2014/main" id="{B1F268F4-9987-4159-BBB5-9526F5DC3430}"/>
              </a:ext>
            </a:extLst>
          </p:cNvPr>
          <p:cNvSpPr/>
          <p:nvPr/>
        </p:nvSpPr>
        <p:spPr>
          <a:xfrm>
            <a:off x="448658" y="1787899"/>
            <a:ext cx="2827198" cy="971697"/>
          </a:xfrm>
          <a:prstGeom prst="homePlate">
            <a:avLst>
              <a:gd name="adj" fmla="val 29662"/>
            </a:avLst>
          </a:prstGeom>
          <a:solidFill>
            <a:schemeClr val="accent1">
              <a:alpha val="7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a:t>Με βάση τη Μελέτη για την επαγγελματική έκθεση στην Αυστραλία (Australian Work Exposures Study-AWES)</a:t>
            </a:r>
          </a:p>
        </p:txBody>
      </p:sp>
      <p:cxnSp>
        <p:nvCxnSpPr>
          <p:cNvPr id="10" name="Straight Connector 9">
            <a:extLst>
              <a:ext uri="{FF2B5EF4-FFF2-40B4-BE49-F238E27FC236}">
                <a16:creationId xmlns:a16="http://schemas.microsoft.com/office/drawing/2014/main" id="{78FA00AD-38C2-9E05-1682-AEFAC4AD1D51}"/>
              </a:ext>
              <a:ext uri="{C183D7F6-B498-43B3-948B-1728B52AA6E4}">
                <adec:decorative xmlns:adec="http://schemas.microsoft.com/office/drawing/2017/decorative" val="1"/>
              </a:ext>
            </a:extLst>
          </p:cNvPr>
          <p:cNvCxnSpPr/>
          <p:nvPr/>
        </p:nvCxnSpPr>
        <p:spPr>
          <a:xfrm>
            <a:off x="3345865" y="1834383"/>
            <a:ext cx="0" cy="9720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Content Placeholder 5">
            <a:extLst>
              <a:ext uri="{FF2B5EF4-FFF2-40B4-BE49-F238E27FC236}">
                <a16:creationId xmlns:a16="http://schemas.microsoft.com/office/drawing/2014/main" id="{4CB77C8A-5631-408F-BE37-05F69C3963D7}"/>
              </a:ext>
            </a:extLst>
          </p:cNvPr>
          <p:cNvSpPr txBox="1">
            <a:spLocks/>
          </p:cNvSpPr>
          <p:nvPr/>
        </p:nvSpPr>
        <p:spPr>
          <a:xfrm>
            <a:off x="3341746" y="1768372"/>
            <a:ext cx="5190694" cy="1038011"/>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el-GR" sz="1200" dirty="0">
                <a:solidFill>
                  <a:srgbClr val="003399"/>
                </a:solidFill>
              </a:rPr>
              <a:t>Τυποποιημένα σύνολα ερωτήσεων (ενότητες) που καλύπτουν 50 επαγγέλματα.</a:t>
            </a:r>
          </a:p>
          <a:p>
            <a:pPr marL="0" lvl="1" indent="0">
              <a:buNone/>
            </a:pPr>
            <a:r>
              <a:rPr lang="el-GR" sz="1200" dirty="0">
                <a:solidFill>
                  <a:srgbClr val="003399"/>
                </a:solidFill>
              </a:rPr>
              <a:t>Σύντομες, ακριβείς και τεκμηριωμένες εξατομικευμένες ερωτήσεις σχετικά με τα καθήκοντα.</a:t>
            </a:r>
          </a:p>
          <a:p>
            <a:pPr marL="0" indent="0">
              <a:spcBef>
                <a:spcPts val="600"/>
              </a:spcBef>
              <a:spcAft>
                <a:spcPts val="600"/>
              </a:spcAft>
              <a:buNone/>
            </a:pPr>
            <a:endParaRPr lang="en-GB" sz="1400" dirty="0">
              <a:solidFill>
                <a:srgbClr val="003399"/>
              </a:solidFill>
              <a:hlinkClick r:id="rId3">
                <a:extLst>
                  <a:ext uri="{A12FA001-AC4F-418D-AE19-62706E023703}">
                    <ahyp:hlinkClr xmlns:ahyp="http://schemas.microsoft.com/office/drawing/2018/hyperlinkcolor" val="tx"/>
                  </a:ext>
                </a:extLst>
              </a:hlinkClick>
            </a:endParaRPr>
          </a:p>
        </p:txBody>
      </p:sp>
      <p:sp>
        <p:nvSpPr>
          <p:cNvPr id="9" name="Arrow: Pentagon 8">
            <a:extLst>
              <a:ext uri="{FF2B5EF4-FFF2-40B4-BE49-F238E27FC236}">
                <a16:creationId xmlns:a16="http://schemas.microsoft.com/office/drawing/2014/main" id="{172634C8-BCB8-4CCE-82DD-341BA8FA831C}"/>
              </a:ext>
            </a:extLst>
          </p:cNvPr>
          <p:cNvSpPr/>
          <p:nvPr/>
        </p:nvSpPr>
        <p:spPr>
          <a:xfrm>
            <a:off x="448658" y="2815540"/>
            <a:ext cx="2827198" cy="1568650"/>
          </a:xfrm>
          <a:prstGeom prst="homePlate">
            <a:avLst>
              <a:gd name="adj" fmla="val 186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a:t>Εκτίμηση από εμπειρογνώμονες της πιθανής έκθεσης σε 24 γνωστούς καρκινογόνους παράγοντες με τη χρήση διαδικτυακής εφαρμογής</a:t>
            </a:r>
          </a:p>
        </p:txBody>
      </p:sp>
      <p:cxnSp>
        <p:nvCxnSpPr>
          <p:cNvPr id="11" name="Straight Connector 10">
            <a:extLst>
              <a:ext uri="{FF2B5EF4-FFF2-40B4-BE49-F238E27FC236}">
                <a16:creationId xmlns:a16="http://schemas.microsoft.com/office/drawing/2014/main" id="{6C9B99FB-7EAF-F003-8299-0E41BAA788D9}"/>
              </a:ext>
              <a:ext uri="{C183D7F6-B498-43B3-948B-1728B52AA6E4}">
                <adec:decorative xmlns:adec="http://schemas.microsoft.com/office/drawing/2017/decorative" val="1"/>
              </a:ext>
            </a:extLst>
          </p:cNvPr>
          <p:cNvCxnSpPr/>
          <p:nvPr/>
        </p:nvCxnSpPr>
        <p:spPr>
          <a:xfrm>
            <a:off x="3341746" y="2978860"/>
            <a:ext cx="0" cy="1440000"/>
          </a:xfrm>
          <a:prstGeom prst="line">
            <a:avLst/>
          </a:prstGeom>
        </p:spPr>
        <p:style>
          <a:lnRef idx="1">
            <a:schemeClr val="accent1"/>
          </a:lnRef>
          <a:fillRef idx="0">
            <a:schemeClr val="accent1"/>
          </a:fillRef>
          <a:effectRef idx="0">
            <a:schemeClr val="accent1"/>
          </a:effectRef>
          <a:fontRef idx="minor">
            <a:schemeClr val="tx1"/>
          </a:fontRef>
        </p:style>
      </p:cxnSp>
      <p:sp>
        <p:nvSpPr>
          <p:cNvPr id="14" name="Content Placeholder 5" descr="Link to OccIDEAS website, a web-based application which is used to assess occupational exposure in epidemiological studies.">
            <a:extLst>
              <a:ext uri="{FF2B5EF4-FFF2-40B4-BE49-F238E27FC236}">
                <a16:creationId xmlns:a16="http://schemas.microsoft.com/office/drawing/2014/main" id="{D0A51A50-FDE9-4986-B0FB-C3F03BC971DA}"/>
              </a:ext>
            </a:extLst>
          </p:cNvPr>
          <p:cNvSpPr txBox="1">
            <a:spLocks/>
          </p:cNvSpPr>
          <p:nvPr/>
        </p:nvSpPr>
        <p:spPr>
          <a:xfrm>
            <a:off x="3341746" y="3300137"/>
            <a:ext cx="3973450" cy="403610"/>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spcBef>
                <a:spcPts val="600"/>
              </a:spcBef>
              <a:spcAft>
                <a:spcPts val="600"/>
              </a:spcAft>
              <a:buNone/>
            </a:pPr>
            <a:r>
              <a:rPr lang="el-GR" sz="1400" b="0" dirty="0">
                <a:solidFill>
                  <a:srgbClr val="003399"/>
                </a:solidFill>
                <a:hlinkClick r:id="rId4" tooltip="Link to OCCideas website "/>
              </a:rPr>
              <a:t>Για περισσότερες πληροφορίες, ανατρέξτε </a:t>
            </a:r>
            <a:br>
              <a:rPr lang="el-GR" sz="1400" b="0" dirty="0">
                <a:solidFill>
                  <a:srgbClr val="003399"/>
                </a:solidFill>
                <a:hlinkClick r:id="rId4" tooltip="Link to OCCideas website "/>
              </a:rPr>
            </a:br>
            <a:r>
              <a:rPr lang="el-GR" sz="1400" b="0" dirty="0">
                <a:solidFill>
                  <a:srgbClr val="003399"/>
                </a:solidFill>
                <a:hlinkClick r:id="rId4" tooltip="Link to OCCideas website "/>
              </a:rPr>
              <a:t>στον δικτυακό τόπο του </a:t>
            </a:r>
            <a:r>
              <a:rPr lang="el-GR" sz="1400" b="0" dirty="0" err="1">
                <a:solidFill>
                  <a:srgbClr val="003399"/>
                </a:solidFill>
                <a:hlinkClick r:id="rId4" tooltip="Link to OCCideas website "/>
              </a:rPr>
              <a:t>OccIDEAS</a:t>
            </a:r>
            <a:endParaRPr lang="el-GR" sz="1400" b="0" dirty="0">
              <a:solidFill>
                <a:srgbClr val="003399"/>
              </a:solidFill>
              <a:hlinkClick r:id="rId4" tooltip="Link to OCCideas website "/>
            </a:endParaRPr>
          </a:p>
          <a:p>
            <a:pPr marL="189000" lvl="1" indent="0">
              <a:spcBef>
                <a:spcPts val="600"/>
              </a:spcBef>
              <a:spcAft>
                <a:spcPts val="600"/>
              </a:spcAft>
              <a:buFont typeface="Arial" pitchFamily="34" charset="0"/>
              <a:buNone/>
            </a:pPr>
            <a:endParaRPr lang="en-GB" sz="1400" dirty="0">
              <a:solidFill>
                <a:srgbClr val="003399"/>
              </a:solidFill>
              <a:hlinkClick r:id="rId3">
                <a:extLst>
                  <a:ext uri="{A12FA001-AC4F-418D-AE19-62706E023703}">
                    <ahyp:hlinkClr xmlns:ahyp="http://schemas.microsoft.com/office/drawing/2018/hyperlinkcolor" val="tx"/>
                  </a:ext>
                </a:extLst>
              </a:hlinkClick>
            </a:endParaRPr>
          </a:p>
        </p:txBody>
      </p:sp>
      <p:pic>
        <p:nvPicPr>
          <p:cNvPr id="1026" name="Picture 2" descr="Λογότυπο της  OccIDEAS">
            <a:extLst>
              <a:ext uri="{FF2B5EF4-FFF2-40B4-BE49-F238E27FC236}">
                <a16:creationId xmlns:a16="http://schemas.microsoft.com/office/drawing/2014/main" id="{FBB5DCD3-7873-4D04-9676-7E04F312B85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4212" y="3803137"/>
            <a:ext cx="1289900" cy="487295"/>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a:extLst>
              <a:ext uri="{FF2B5EF4-FFF2-40B4-BE49-F238E27FC236}">
                <a16:creationId xmlns:a16="http://schemas.microsoft.com/office/drawing/2014/main" id="{73F68C80-8047-4EE3-8F71-C88FCCE9C0FD}"/>
              </a:ext>
              <a:ext uri="{C183D7F6-B498-43B3-948B-1728B52AA6E4}">
                <adec:decorative xmlns:adec="http://schemas.microsoft.com/office/drawing/2017/decorative" val="1"/>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7676656" y="2942588"/>
            <a:ext cx="1180427" cy="1100766"/>
          </a:xfrm>
          <a:prstGeom prst="rect">
            <a:avLst/>
          </a:prstGeom>
        </p:spPr>
      </p:pic>
      <p:sp>
        <p:nvSpPr>
          <p:cNvPr id="3" name="TextBox 2">
            <a:extLst>
              <a:ext uri="{FF2B5EF4-FFF2-40B4-BE49-F238E27FC236}">
                <a16:creationId xmlns:a16="http://schemas.microsoft.com/office/drawing/2014/main" id="{FD4D1734-CB53-927C-0AA8-8A5DDCBEAFB5}"/>
              </a:ext>
            </a:extLst>
          </p:cNvPr>
          <p:cNvSpPr txBox="1"/>
          <p:nvPr/>
        </p:nvSpPr>
        <p:spPr>
          <a:xfrm>
            <a:off x="1847769" y="4485188"/>
            <a:ext cx="7296226" cy="523220"/>
          </a:xfrm>
          <a:prstGeom prst="rect">
            <a:avLst/>
          </a:prstGeom>
          <a:noFill/>
        </p:spPr>
        <p:txBody>
          <a:bodyPr wrap="square" lIns="91440" tIns="45720" rIns="91440" bIns="45720" anchor="t">
            <a:spAutoFit/>
          </a:bodyPr>
          <a:lstStyle/>
          <a:p>
            <a:pPr marL="0" lvl="1" defTabSz="342900"/>
            <a:r>
              <a:rPr lang="el-GR" sz="1400" b="1" dirty="0">
                <a:solidFill>
                  <a:srgbClr val="003399"/>
                </a:solidFill>
                <a:hlinkClick r:id="rId3" tooltip="Link to">
                  <a:extLst>
                    <a:ext uri="{A12FA001-AC4F-418D-AE19-62706E023703}">
                      <ahyp:hlinkClr xmlns:ahyp="http://schemas.microsoft.com/office/drawing/2018/hyperlinkcolor" val="tx"/>
                    </a:ext>
                  </a:extLst>
                </a:hlinkClick>
              </a:rPr>
              <a:t>Για να μάθετε περισσότερα για την έρευνα WES, </a:t>
            </a:r>
            <a:br>
              <a:rPr lang="en-US" sz="1400" b="1" dirty="0">
                <a:solidFill>
                  <a:srgbClr val="003399"/>
                </a:solidFill>
                <a:hlinkClick r:id="rId3" tooltip="Link to">
                  <a:extLst>
                    <a:ext uri="{A12FA001-AC4F-418D-AE19-62706E023703}">
                      <ahyp:hlinkClr xmlns:ahyp="http://schemas.microsoft.com/office/drawing/2018/hyperlinkcolor" val="tx"/>
                    </a:ext>
                  </a:extLst>
                </a:hlinkClick>
              </a:rPr>
            </a:br>
            <a:r>
              <a:rPr lang="el-GR" sz="1400" b="1" dirty="0">
                <a:solidFill>
                  <a:srgbClr val="003399"/>
                </a:solidFill>
                <a:hlinkClick r:id="rId3" tooltip="Link to">
                  <a:extLst>
                    <a:ext uri="{A12FA001-AC4F-418D-AE19-62706E023703}">
                      <ahyp:hlinkClr xmlns:ahyp="http://schemas.microsoft.com/office/drawing/2018/hyperlinkcolor" val="tx"/>
                    </a:ext>
                  </a:extLst>
                </a:hlinkClick>
              </a:rPr>
              <a:t>ανατρέξτε στον δικτυακό τόπο του</a:t>
            </a:r>
            <a:r>
              <a:rPr lang="en-US" sz="1400" b="1" u="sng" dirty="0">
                <a:solidFill>
                  <a:srgbClr val="003399"/>
                </a:solidFill>
              </a:rPr>
              <a:t> </a:t>
            </a:r>
            <a:r>
              <a:rPr lang="el-GR" sz="1400" b="1" dirty="0">
                <a:solidFill>
                  <a:srgbClr val="003399"/>
                </a:solidFill>
                <a:hlinkClick r:id="rId3" tooltip="Link to"/>
              </a:rPr>
              <a:t>EU-OSHA</a:t>
            </a:r>
          </a:p>
        </p:txBody>
      </p:sp>
      <p:pic>
        <p:nvPicPr>
          <p:cNvPr id="4" name="Graphic 3">
            <a:extLst>
              <a:ext uri="{FF2B5EF4-FFF2-40B4-BE49-F238E27FC236}">
                <a16:creationId xmlns:a16="http://schemas.microsoft.com/office/drawing/2014/main" id="{4F916D66-A703-8EA2-0283-B6FE67523579}"/>
              </a:ext>
              <a:ext uri="{C183D7F6-B498-43B3-948B-1728B52AA6E4}">
                <adec:decorative xmlns:adec="http://schemas.microsoft.com/office/drawing/2017/decorative" val="1"/>
              </a:ext>
            </a:extLst>
          </p:cNvPr>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1619672" y="4542748"/>
            <a:ext cx="202496" cy="311772"/>
          </a:xfrm>
          <a:prstGeom prst="rect">
            <a:avLst/>
          </a:prstGeom>
        </p:spPr>
      </p:pic>
    </p:spTree>
    <p:extLst>
      <p:ext uri="{BB962C8B-B14F-4D97-AF65-F5344CB8AC3E}">
        <p14:creationId xmlns:p14="http://schemas.microsoft.com/office/powerpoint/2010/main" val="3962633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61FE-AFB1-3C24-1AC6-30683A41B762}"/>
              </a:ext>
            </a:extLst>
          </p:cNvPr>
          <p:cNvSpPr>
            <a:spLocks noGrp="1"/>
          </p:cNvSpPr>
          <p:nvPr>
            <p:ph type="title"/>
          </p:nvPr>
        </p:nvSpPr>
        <p:spPr/>
        <p:txBody>
          <a:bodyPr/>
          <a:lstStyle/>
          <a:p>
            <a:r>
              <a:rPr lang="el-GR" sz="2000" dirty="0"/>
              <a:t>Μέτρα προστασίας – έκθεση σε </a:t>
            </a:r>
            <a:r>
              <a:rPr lang="el-GR" sz="2000" dirty="0" err="1"/>
              <a:t>αναπνεύσιμη</a:t>
            </a:r>
            <a:r>
              <a:rPr lang="el-GR" sz="2000" dirty="0"/>
              <a:t> σκόνη κρυσταλλικού διοξειδίου του πυριτίου (</a:t>
            </a:r>
            <a:r>
              <a:rPr lang="el-GR" sz="2000" dirty="0" err="1"/>
              <a:t>RCS</a:t>
            </a:r>
            <a:r>
              <a:rPr lang="el-GR" sz="2000" dirty="0"/>
              <a:t>)</a:t>
            </a:r>
          </a:p>
        </p:txBody>
      </p:sp>
      <p:sp>
        <p:nvSpPr>
          <p:cNvPr id="5" name="TextBox 4">
            <a:extLst>
              <a:ext uri="{FF2B5EF4-FFF2-40B4-BE49-F238E27FC236}">
                <a16:creationId xmlns:a16="http://schemas.microsoft.com/office/drawing/2014/main" id="{D1F32342-0968-2F56-0765-B443C1709278}"/>
              </a:ext>
            </a:extLst>
          </p:cNvPr>
          <p:cNvSpPr txBox="1"/>
          <p:nvPr/>
        </p:nvSpPr>
        <p:spPr>
          <a:xfrm>
            <a:off x="335017" y="729020"/>
            <a:ext cx="8473966" cy="492443"/>
          </a:xfrm>
          <a:prstGeom prst="rect">
            <a:avLst/>
          </a:prstGeom>
          <a:noFill/>
        </p:spPr>
        <p:txBody>
          <a:bodyPr wrap="square" anchor="ctr">
            <a:spAutoFit/>
          </a:bodyPr>
          <a:lstStyle/>
          <a:p>
            <a:pPr indent="0" algn="ctr" defTabSz="342900">
              <a:buNone/>
            </a:pPr>
            <a:r>
              <a:rPr lang="el-GR" sz="1300" b="0" dirty="0">
                <a:solidFill>
                  <a:schemeClr val="tx2"/>
                </a:solidFill>
              </a:rPr>
              <a:t>Χρήση μέτρων προστασίας μεταξύ των εργαζομένων που εκτίθενται σε RCS και για κάθε κατάσταση έκθεσης, εφόσον είναι διαθέσιμα (ο ίδιος εργαζόμενος μπορεί να εφαρμόζει περισσότερα από ένα μέτρα):</a:t>
            </a:r>
          </a:p>
        </p:txBody>
      </p:sp>
      <p:graphicFrame>
        <p:nvGraphicFramePr>
          <p:cNvPr id="4" name="Content Placeholder 3" descr="Πίνακας που παρουσιάζει την κατανομή της χρήσης διαφόρων μέτρων προστασίας για κάθε περίσταση έκθεσης από τους εργαζομένους που εκτέθηκαν σε RCS κατά την τελευταία εβδομάδα εργασίας.">
            <a:extLst>
              <a:ext uri="{FF2B5EF4-FFF2-40B4-BE49-F238E27FC236}">
                <a16:creationId xmlns:a16="http://schemas.microsoft.com/office/drawing/2014/main" id="{ABA6488D-4A5C-B8D2-59FA-3642F74B6F08}"/>
              </a:ext>
            </a:extLst>
          </p:cNvPr>
          <p:cNvGraphicFramePr>
            <a:graphicFrameLocks/>
          </p:cNvGraphicFramePr>
          <p:nvPr>
            <p:extLst>
              <p:ext uri="{D42A27DB-BD31-4B8C-83A1-F6EECF244321}">
                <p14:modId xmlns:p14="http://schemas.microsoft.com/office/powerpoint/2010/main" val="3828519059"/>
              </p:ext>
            </p:extLst>
          </p:nvPr>
        </p:nvGraphicFramePr>
        <p:xfrm>
          <a:off x="406369" y="1254564"/>
          <a:ext cx="8331262" cy="2972154"/>
        </p:xfrm>
        <a:graphic>
          <a:graphicData uri="http://schemas.openxmlformats.org/drawingml/2006/table">
            <a:tbl>
              <a:tblPr firstRow="1" bandRow="1">
                <a:tableStyleId>{5C22544A-7EE6-4342-B048-85BDC9FD1C3A}</a:tableStyleId>
              </a:tblPr>
              <a:tblGrid>
                <a:gridCol w="2694640">
                  <a:extLst>
                    <a:ext uri="{9D8B030D-6E8A-4147-A177-3AD203B41FA5}">
                      <a16:colId xmlns:a16="http://schemas.microsoft.com/office/drawing/2014/main" val="2656727173"/>
                    </a:ext>
                  </a:extLst>
                </a:gridCol>
                <a:gridCol w="1242391">
                  <a:extLst>
                    <a:ext uri="{9D8B030D-6E8A-4147-A177-3AD203B41FA5}">
                      <a16:colId xmlns:a16="http://schemas.microsoft.com/office/drawing/2014/main" val="303869524"/>
                    </a:ext>
                  </a:extLst>
                </a:gridCol>
                <a:gridCol w="1500809">
                  <a:extLst>
                    <a:ext uri="{9D8B030D-6E8A-4147-A177-3AD203B41FA5}">
                      <a16:colId xmlns:a16="http://schemas.microsoft.com/office/drawing/2014/main" val="2092121943"/>
                    </a:ext>
                  </a:extLst>
                </a:gridCol>
                <a:gridCol w="938497">
                  <a:extLst>
                    <a:ext uri="{9D8B030D-6E8A-4147-A177-3AD203B41FA5}">
                      <a16:colId xmlns:a16="http://schemas.microsoft.com/office/drawing/2014/main" val="786859594"/>
                    </a:ext>
                  </a:extLst>
                </a:gridCol>
                <a:gridCol w="922283">
                  <a:extLst>
                    <a:ext uri="{9D8B030D-6E8A-4147-A177-3AD203B41FA5}">
                      <a16:colId xmlns:a16="http://schemas.microsoft.com/office/drawing/2014/main" val="3028796099"/>
                    </a:ext>
                  </a:extLst>
                </a:gridCol>
                <a:gridCol w="1032642">
                  <a:extLst>
                    <a:ext uri="{9D8B030D-6E8A-4147-A177-3AD203B41FA5}">
                      <a16:colId xmlns:a16="http://schemas.microsoft.com/office/drawing/2014/main" val="3000362995"/>
                    </a:ext>
                  </a:extLst>
                </a:gridCol>
              </a:tblGrid>
              <a:tr h="938570">
                <a:tc>
                  <a:txBody>
                    <a:bodyPr/>
                    <a:lstStyle/>
                    <a:p>
                      <a:pPr algn="ctr" fontAlgn="b"/>
                      <a:r>
                        <a:rPr lang="el-GR" sz="900" u="none" strike="noStrike" dirty="0">
                          <a:effectLst/>
                          <a:latin typeface="+mn-lt"/>
                        </a:rPr>
                        <a:t>Συνθήκες έκθεσης </a:t>
                      </a:r>
                      <a:br>
                        <a:rPr lang="el-GR" sz="900" u="none" strike="noStrike" dirty="0">
                          <a:effectLst/>
                          <a:latin typeface="+mn-lt"/>
                        </a:rPr>
                      </a:br>
                      <a:r>
                        <a:rPr lang="el-GR" sz="900" b="0" u="none" strike="noStrike" dirty="0">
                          <a:effectLst/>
                          <a:latin typeface="+mn-lt"/>
                        </a:rPr>
                        <a:t>(καθήκοντα που εκτελέστηκαν κατά την τελευταία εβδομάδα εργασίας)</a:t>
                      </a:r>
                    </a:p>
                  </a:txBody>
                  <a:tcPr marL="38582" marR="38582" marT="0" marB="0" anchor="ctr"/>
                </a:tc>
                <a:tc>
                  <a:txBody>
                    <a:bodyPr/>
                    <a:lstStyle/>
                    <a:p>
                      <a:pPr algn="ctr">
                        <a:lnSpc>
                          <a:spcPct val="107000"/>
                        </a:lnSpc>
                        <a:spcBef>
                          <a:spcPts val="600"/>
                        </a:spcBef>
                        <a:spcAft>
                          <a:spcPts val="800"/>
                        </a:spcAft>
                      </a:pPr>
                      <a:r>
                        <a:rPr lang="el-GR" sz="900" b="0">
                          <a:effectLst/>
                          <a:latin typeface="+mn-lt"/>
                        </a:rPr>
                        <a:t>Χρήση συστημάτων ψεκασμού ή αποτροπής εκτόξευσης νερού</a:t>
                      </a:r>
                    </a:p>
                  </a:txBody>
                  <a:tcPr marL="38582" marR="38582" marT="0" marB="0" anchor="ctr"/>
                </a:tc>
                <a:tc>
                  <a:txBody>
                    <a:bodyPr/>
                    <a:lstStyle/>
                    <a:p>
                      <a:pPr algn="ctr">
                        <a:lnSpc>
                          <a:spcPct val="107000"/>
                        </a:lnSpc>
                        <a:spcBef>
                          <a:spcPts val="600"/>
                        </a:spcBef>
                        <a:spcAft>
                          <a:spcPts val="800"/>
                        </a:spcAft>
                      </a:pPr>
                      <a:r>
                        <a:rPr lang="el-GR" sz="900" b="0">
                          <a:effectLst/>
                          <a:latin typeface="+mn-lt"/>
                          <a:ea typeface="+mn-lt"/>
                          <a:cs typeface="Times New Roman"/>
                        </a:rPr>
                        <a:t>Σύστημα εξαερισμού με εντοπισμένη αναρρόφηση (LEV), σύστημα εξαγωγής επί του εργαλείου ή συλλογή σκόνης</a:t>
                      </a:r>
                    </a:p>
                  </a:txBody>
                  <a:tcPr marL="38582" marR="38582" marT="0" marB="0" anchor="ctr"/>
                </a:tc>
                <a:tc>
                  <a:txBody>
                    <a:bodyPr/>
                    <a:lstStyle/>
                    <a:p>
                      <a:pPr algn="ctr">
                        <a:lnSpc>
                          <a:spcPct val="107000"/>
                        </a:lnSpc>
                        <a:spcBef>
                          <a:spcPts val="600"/>
                        </a:spcBef>
                        <a:spcAft>
                          <a:spcPts val="800"/>
                        </a:spcAft>
                      </a:pPr>
                      <a:r>
                        <a:rPr lang="el-GR" sz="900" b="0">
                          <a:effectLst/>
                          <a:latin typeface="+mn-lt"/>
                        </a:rPr>
                        <a:t>Χρήση κλειστής καμπίνας </a:t>
                      </a:r>
                    </a:p>
                  </a:txBody>
                  <a:tcPr marL="38582" marR="38582" marT="0" marB="0" anchor="ctr"/>
                </a:tc>
                <a:tc>
                  <a:txBody>
                    <a:bodyPr/>
                    <a:lstStyle/>
                    <a:p>
                      <a:pPr algn="ctr">
                        <a:lnSpc>
                          <a:spcPct val="107000"/>
                        </a:lnSpc>
                        <a:spcBef>
                          <a:spcPts val="600"/>
                        </a:spcBef>
                        <a:spcAft>
                          <a:spcPts val="0"/>
                        </a:spcAft>
                      </a:pPr>
                      <a:r>
                        <a:rPr lang="el-GR" sz="900" b="0">
                          <a:effectLst/>
                          <a:latin typeface="+mn-lt"/>
                        </a:rPr>
                        <a:t>Διηθητική αναπνευστική συσκευή ή αναπνευστική συσκευή παροχής αέρα</a:t>
                      </a:r>
                    </a:p>
                  </a:txBody>
                  <a:tcPr marL="38582" marR="38582" marT="0" marB="0" anchor="ctr"/>
                </a:tc>
                <a:tc>
                  <a:txBody>
                    <a:bodyPr/>
                    <a:lstStyle/>
                    <a:p>
                      <a:pPr algn="ctr">
                        <a:lnSpc>
                          <a:spcPct val="107000"/>
                        </a:lnSpc>
                        <a:spcBef>
                          <a:spcPts val="600"/>
                        </a:spcBef>
                        <a:spcAft>
                          <a:spcPts val="800"/>
                        </a:spcAft>
                      </a:pPr>
                      <a:r>
                        <a:rPr lang="el-GR" sz="900" b="0">
                          <a:effectLst/>
                          <a:latin typeface="+mn-lt"/>
                        </a:rPr>
                        <a:t>Κανένα από τα μέτρα προστασίας που αναφέρθηκαν προηγουμένως </a:t>
                      </a:r>
                    </a:p>
                  </a:txBody>
                  <a:tcPr marL="38582" marR="38582" marT="0" marB="0" anchor="ctr"/>
                </a:tc>
                <a:extLst>
                  <a:ext uri="{0D108BD9-81ED-4DB2-BD59-A6C34878D82A}">
                    <a16:rowId xmlns:a16="http://schemas.microsoft.com/office/drawing/2014/main" val="129423537"/>
                  </a:ext>
                </a:extLst>
              </a:tr>
              <a:tr h="288522">
                <a:tc>
                  <a:txBody>
                    <a:bodyPr/>
                    <a:lstStyle/>
                    <a:p>
                      <a:pPr marL="0" lvl="0" indent="0">
                        <a:lnSpc>
                          <a:spcPct val="107000"/>
                        </a:lnSpc>
                        <a:spcAft>
                          <a:spcPts val="800"/>
                        </a:spcAft>
                        <a:buFont typeface="Symbol" panose="05050102010706020507" pitchFamily="18" charset="2"/>
                        <a:buNone/>
                      </a:pPr>
                      <a:r>
                        <a:rPr lang="el-GR" sz="900" b="0">
                          <a:solidFill>
                            <a:schemeClr val="tx1"/>
                          </a:solidFill>
                          <a:effectLst/>
                          <a:latin typeface="+mn-lt"/>
                        </a:rPr>
                        <a:t>Παρουσία σκόνης άμμου στον χώρο εργασίας</a:t>
                      </a:r>
                    </a:p>
                  </a:txBody>
                  <a:tcPr marL="38582" marR="38582" marT="0" marB="0" anchor="ctr"/>
                </a:tc>
                <a:tc>
                  <a:txBody>
                    <a:bodyPr/>
                    <a:lstStyle/>
                    <a:p>
                      <a:pPr algn="r">
                        <a:lnSpc>
                          <a:spcPct val="107000"/>
                        </a:lnSpc>
                        <a:spcAft>
                          <a:spcPts val="800"/>
                        </a:spcAft>
                      </a:pPr>
                      <a:r>
                        <a:rPr lang="el-GR" sz="900" b="0">
                          <a:solidFill>
                            <a:schemeClr val="tx1"/>
                          </a:solidFill>
                          <a:effectLst/>
                          <a:latin typeface="+mn-lt"/>
                        </a:rPr>
                        <a:t>30,0 %</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70,0 % </a:t>
                      </a:r>
                    </a:p>
                  </a:txBody>
                  <a:tcPr marL="0" marR="144000" marT="0" marB="0" anchor="ctr"/>
                </a:tc>
                <a:extLst>
                  <a:ext uri="{0D108BD9-81ED-4DB2-BD59-A6C34878D82A}">
                    <a16:rowId xmlns:a16="http://schemas.microsoft.com/office/drawing/2014/main" val="3663784701"/>
                  </a:ext>
                </a:extLst>
              </a:tr>
              <a:tr h="286005">
                <a:tc>
                  <a:txBody>
                    <a:bodyPr/>
                    <a:lstStyle/>
                    <a:p>
                      <a:pPr marL="0" lvl="0" indent="0">
                        <a:lnSpc>
                          <a:spcPct val="107000"/>
                        </a:lnSpc>
                        <a:spcAft>
                          <a:spcPts val="800"/>
                        </a:spcAft>
                        <a:buFont typeface="Symbol" panose="05050102010706020507" pitchFamily="18" charset="2"/>
                        <a:buNone/>
                      </a:pPr>
                      <a:r>
                        <a:rPr lang="el-GR" sz="900" b="0">
                          <a:solidFill>
                            <a:schemeClr val="tx1"/>
                          </a:solidFill>
                          <a:effectLst/>
                          <a:latin typeface="+mn-lt"/>
                        </a:rPr>
                        <a:t>Διάτρηση ή διάνοιξη οπών σε τοίχους</a:t>
                      </a:r>
                    </a:p>
                  </a:txBody>
                  <a:tcPr marL="38582" marR="38582"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37,0 %</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63,0 %</a:t>
                      </a:r>
                    </a:p>
                  </a:txBody>
                  <a:tcPr marL="0" marR="144000" marT="0" marB="0" anchor="ctr"/>
                </a:tc>
                <a:extLst>
                  <a:ext uri="{0D108BD9-81ED-4DB2-BD59-A6C34878D82A}">
                    <a16:rowId xmlns:a16="http://schemas.microsoft.com/office/drawing/2014/main" val="1213572771"/>
                  </a:ext>
                </a:extLst>
              </a:tr>
              <a:tr h="516415">
                <a:tc>
                  <a:txBody>
                    <a:bodyPr/>
                    <a:lstStyle/>
                    <a:p>
                      <a:pPr marL="0" lvl="0" indent="0">
                        <a:lnSpc>
                          <a:spcPct val="107000"/>
                        </a:lnSpc>
                        <a:spcAft>
                          <a:spcPts val="800"/>
                        </a:spcAft>
                        <a:buFont typeface="Symbol" panose="05050102010706020507" pitchFamily="18" charset="2"/>
                        <a:buNone/>
                      </a:pPr>
                      <a:r>
                        <a:rPr lang="el-GR" sz="900" b="0">
                          <a:solidFill>
                            <a:schemeClr val="tx1"/>
                          </a:solidFill>
                          <a:effectLst/>
                          <a:latin typeface="+mn-lt"/>
                        </a:rPr>
                        <a:t>Εργασία με σκυρόδεμα, πέτρα, τεχνητή πέτρα, σχιστόλιθο, κεραμικά πλακίδια ή τούβλα:</a:t>
                      </a:r>
                    </a:p>
                  </a:txBody>
                  <a:tcPr marL="38582" marR="38582" marT="0" marB="0" anchor="ctr"/>
                </a:tc>
                <a:tc>
                  <a:txBody>
                    <a:bodyPr/>
                    <a:lstStyle/>
                    <a:p>
                      <a:pPr algn="r">
                        <a:lnSpc>
                          <a:spcPct val="107000"/>
                        </a:lnSpc>
                        <a:spcAft>
                          <a:spcPts val="800"/>
                        </a:spcAft>
                      </a:pPr>
                      <a:r>
                        <a:rPr lang="el-GR" sz="900" b="0">
                          <a:solidFill>
                            <a:schemeClr val="tx1"/>
                          </a:solidFill>
                          <a:effectLst/>
                          <a:latin typeface="+mn-lt"/>
                        </a:rPr>
                        <a:t>30,0 %</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30,0 %</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35,4 %</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43,5 %</a:t>
                      </a:r>
                    </a:p>
                  </a:txBody>
                  <a:tcPr marL="0" marR="144000" marT="0" marB="0" anchor="ctr"/>
                </a:tc>
                <a:extLst>
                  <a:ext uri="{0D108BD9-81ED-4DB2-BD59-A6C34878D82A}">
                    <a16:rowId xmlns:a16="http://schemas.microsoft.com/office/drawing/2014/main" val="184421546"/>
                  </a:ext>
                </a:extLst>
              </a:tr>
              <a:tr h="288912">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el-GR" sz="900" b="0" i="1">
                          <a:solidFill>
                            <a:schemeClr val="tx1"/>
                          </a:solidFill>
                          <a:effectLst/>
                          <a:latin typeface="+mn-lt"/>
                          <a:ea typeface="+mn-lt"/>
                          <a:cs typeface="+mn-cs"/>
                        </a:rPr>
                        <a:t>Εργασία με κεραμικά πλακίδια</a:t>
                      </a:r>
                    </a:p>
                  </a:txBody>
                  <a:tcPr marL="252000" marR="72000" marT="0" marB="0" anchor="ctr"/>
                </a:tc>
                <a:tc>
                  <a:txBody>
                    <a:bodyPr/>
                    <a:lstStyle/>
                    <a:p>
                      <a:pPr algn="r">
                        <a:lnSpc>
                          <a:spcPct val="107000"/>
                        </a:lnSpc>
                        <a:spcAft>
                          <a:spcPts val="800"/>
                        </a:spcAft>
                      </a:pPr>
                      <a:r>
                        <a:rPr lang="el-GR" sz="900" b="0" i="1">
                          <a:solidFill>
                            <a:schemeClr val="tx1"/>
                          </a:solidFill>
                          <a:effectLst/>
                          <a:latin typeface="+mn-lt"/>
                        </a:rPr>
                        <a:t>35,8</a:t>
                      </a:r>
                      <a:r>
                        <a:rPr lang="el-GR" sz="900" b="0">
                          <a:solidFill>
                            <a:schemeClr val="tx1"/>
                          </a:solidFill>
                          <a:effectLst/>
                          <a:latin typeface="+mn-lt"/>
                        </a:rPr>
                        <a:t>%</a:t>
                      </a:r>
                    </a:p>
                  </a:txBody>
                  <a:tcPr marL="0" marR="144000" marT="0" marB="0" anchor="ctr"/>
                </a:tc>
                <a:tc>
                  <a:txBody>
                    <a:bodyPr/>
                    <a:lstStyle/>
                    <a:p>
                      <a:pPr algn="r">
                        <a:lnSpc>
                          <a:spcPct val="107000"/>
                        </a:lnSpc>
                        <a:spcAft>
                          <a:spcPts val="800"/>
                        </a:spcAft>
                      </a:pPr>
                      <a:r>
                        <a:rPr lang="el-GR" sz="900" b="0" i="1">
                          <a:solidFill>
                            <a:schemeClr val="tx1"/>
                          </a:solidFill>
                          <a:effectLst/>
                          <a:latin typeface="+mn-lt"/>
                        </a:rPr>
                        <a:t>46,7</a:t>
                      </a:r>
                      <a:r>
                        <a:rPr lang="el-GR" sz="900" b="0">
                          <a:solidFill>
                            <a:schemeClr val="tx1"/>
                          </a:solidFill>
                          <a:effectLst/>
                          <a:latin typeface="+mn-lt"/>
                        </a:rPr>
                        <a:t>%</a:t>
                      </a:r>
                    </a:p>
                  </a:txBody>
                  <a:tcPr marL="0" marR="144000" marT="0" marB="0" anchor="ctr"/>
                </a:tc>
                <a:tc>
                  <a:txBody>
                    <a:bodyPr/>
                    <a:lstStyle/>
                    <a:p>
                      <a:pPr algn="r">
                        <a:lnSpc>
                          <a:spcPct val="107000"/>
                        </a:lnSpc>
                        <a:spcAft>
                          <a:spcPts val="800"/>
                        </a:spcAft>
                      </a:pPr>
                      <a:r>
                        <a:rPr lang="el-GR" sz="900" b="0" i="1">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i="1">
                          <a:solidFill>
                            <a:schemeClr val="tx1"/>
                          </a:solidFill>
                          <a:effectLst/>
                          <a:latin typeface="+mn-lt"/>
                        </a:rPr>
                        <a:t>33,9</a:t>
                      </a:r>
                      <a:r>
                        <a:rPr lang="el-GR" sz="900" b="0">
                          <a:solidFill>
                            <a:schemeClr val="tx1"/>
                          </a:solidFill>
                          <a:effectLst/>
                          <a:latin typeface="+mn-lt"/>
                        </a:rPr>
                        <a:t>%</a:t>
                      </a:r>
                    </a:p>
                  </a:txBody>
                  <a:tcPr marL="0" marR="144000" marT="0" marB="0" anchor="ctr"/>
                </a:tc>
                <a:tc>
                  <a:txBody>
                    <a:bodyPr/>
                    <a:lstStyle/>
                    <a:p>
                      <a:pPr algn="r">
                        <a:lnSpc>
                          <a:spcPct val="107000"/>
                        </a:lnSpc>
                        <a:spcAft>
                          <a:spcPts val="800"/>
                        </a:spcAft>
                      </a:pPr>
                      <a:r>
                        <a:rPr lang="el-GR" sz="900" b="0" i="1">
                          <a:solidFill>
                            <a:schemeClr val="tx1"/>
                          </a:solidFill>
                          <a:effectLst/>
                          <a:latin typeface="+mn-lt"/>
                        </a:rPr>
                        <a:t>36,1</a:t>
                      </a:r>
                      <a:r>
                        <a:rPr lang="el-GR" sz="900" b="0">
                          <a:solidFill>
                            <a:schemeClr val="tx1"/>
                          </a:solidFill>
                          <a:effectLst/>
                          <a:latin typeface="+mn-lt"/>
                        </a:rPr>
                        <a:t>%</a:t>
                      </a:r>
                    </a:p>
                  </a:txBody>
                  <a:tcPr marL="0" marR="144000" marT="0" marB="0" anchor="ctr"/>
                </a:tc>
                <a:extLst>
                  <a:ext uri="{0D108BD9-81ED-4DB2-BD59-A6C34878D82A}">
                    <a16:rowId xmlns:a16="http://schemas.microsoft.com/office/drawing/2014/main" val="3608354500"/>
                  </a:ext>
                </a:extLst>
              </a:tr>
              <a:tr h="293530">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el-GR" sz="900" b="0" i="1">
                          <a:solidFill>
                            <a:schemeClr val="tx1"/>
                          </a:solidFill>
                          <a:effectLst/>
                          <a:latin typeface="+mn-lt"/>
                          <a:ea typeface="+mn-lt"/>
                          <a:cs typeface="+mn-cs"/>
                        </a:rPr>
                        <a:t>Εργασία με τεχνητή πέτρα</a:t>
                      </a:r>
                    </a:p>
                  </a:txBody>
                  <a:tcPr marL="252000" marR="72000" marT="0" marB="0" anchor="ctr"/>
                </a:tc>
                <a:tc>
                  <a:txBody>
                    <a:bodyPr/>
                    <a:lstStyle/>
                    <a:p>
                      <a:pPr algn="r">
                        <a:lnSpc>
                          <a:spcPct val="107000"/>
                        </a:lnSpc>
                        <a:spcAft>
                          <a:spcPts val="800"/>
                        </a:spcAft>
                      </a:pPr>
                      <a:r>
                        <a:rPr lang="el-GR" sz="900" b="0" i="1">
                          <a:solidFill>
                            <a:schemeClr val="tx1"/>
                          </a:solidFill>
                          <a:effectLst/>
                          <a:latin typeface="+mn-lt"/>
                        </a:rPr>
                        <a:t>24,1</a:t>
                      </a:r>
                      <a:r>
                        <a:rPr lang="el-GR" sz="900" b="0">
                          <a:solidFill>
                            <a:schemeClr val="tx1"/>
                          </a:solidFill>
                          <a:effectLst/>
                          <a:latin typeface="+mn-lt"/>
                        </a:rPr>
                        <a:t>%</a:t>
                      </a:r>
                    </a:p>
                  </a:txBody>
                  <a:tcPr marL="0" marR="144000" marT="0" marB="0" anchor="ctr"/>
                </a:tc>
                <a:tc>
                  <a:txBody>
                    <a:bodyPr/>
                    <a:lstStyle/>
                    <a:p>
                      <a:pPr algn="r">
                        <a:lnSpc>
                          <a:spcPct val="107000"/>
                        </a:lnSpc>
                        <a:spcAft>
                          <a:spcPts val="800"/>
                        </a:spcAft>
                      </a:pPr>
                      <a:r>
                        <a:rPr lang="el-GR" sz="900" b="0" i="1">
                          <a:solidFill>
                            <a:schemeClr val="tx1"/>
                          </a:solidFill>
                          <a:effectLst/>
                          <a:latin typeface="+mn-lt"/>
                        </a:rPr>
                        <a:t>35,4</a:t>
                      </a:r>
                      <a:r>
                        <a:rPr lang="el-GR" sz="900" b="0">
                          <a:solidFill>
                            <a:schemeClr val="tx1"/>
                          </a:solidFill>
                          <a:effectLst/>
                          <a:latin typeface="+mn-lt"/>
                        </a:rPr>
                        <a:t>%</a:t>
                      </a:r>
                    </a:p>
                  </a:txBody>
                  <a:tcPr marL="0" marR="144000" marT="0" marB="0" anchor="ctr"/>
                </a:tc>
                <a:tc>
                  <a:txBody>
                    <a:bodyPr/>
                    <a:lstStyle/>
                    <a:p>
                      <a:pPr algn="r">
                        <a:lnSpc>
                          <a:spcPct val="107000"/>
                        </a:lnSpc>
                        <a:spcAft>
                          <a:spcPts val="800"/>
                        </a:spcAft>
                      </a:pPr>
                      <a:r>
                        <a:rPr lang="el-GR" sz="900" b="0" i="1">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i="1">
                          <a:solidFill>
                            <a:schemeClr val="tx1"/>
                          </a:solidFill>
                          <a:effectLst/>
                          <a:latin typeface="+mn-lt"/>
                        </a:rPr>
                        <a:t>44,3</a:t>
                      </a:r>
                      <a:r>
                        <a:rPr lang="el-GR" sz="900" b="0">
                          <a:solidFill>
                            <a:schemeClr val="tx1"/>
                          </a:solidFill>
                          <a:effectLst/>
                          <a:latin typeface="+mn-lt"/>
                        </a:rPr>
                        <a:t>%</a:t>
                      </a:r>
                    </a:p>
                  </a:txBody>
                  <a:tcPr marL="0" marR="144000" marT="0" marB="0" anchor="ctr"/>
                </a:tc>
                <a:tc>
                  <a:txBody>
                    <a:bodyPr/>
                    <a:lstStyle/>
                    <a:p>
                      <a:pPr algn="r">
                        <a:lnSpc>
                          <a:spcPct val="107000"/>
                        </a:lnSpc>
                        <a:spcAft>
                          <a:spcPts val="800"/>
                        </a:spcAft>
                      </a:pPr>
                      <a:r>
                        <a:rPr lang="el-GR" sz="900" b="0" i="1">
                          <a:solidFill>
                            <a:schemeClr val="tx1"/>
                          </a:solidFill>
                          <a:effectLst/>
                          <a:latin typeface="+mn-lt"/>
                        </a:rPr>
                        <a:t>48,3</a:t>
                      </a:r>
                      <a:r>
                        <a:rPr lang="el-GR" sz="900" b="0">
                          <a:solidFill>
                            <a:schemeClr val="tx1"/>
                          </a:solidFill>
                          <a:effectLst/>
                          <a:latin typeface="+mn-lt"/>
                        </a:rPr>
                        <a:t>%</a:t>
                      </a:r>
                    </a:p>
                  </a:txBody>
                  <a:tcPr marL="0" marR="144000" marT="0" marB="0" anchor="ctr"/>
                </a:tc>
                <a:extLst>
                  <a:ext uri="{0D108BD9-81ED-4DB2-BD59-A6C34878D82A}">
                    <a16:rowId xmlns:a16="http://schemas.microsoft.com/office/drawing/2014/main" val="2779809536"/>
                  </a:ext>
                </a:extLst>
              </a:tr>
              <a:tr h="360200">
                <a:tc>
                  <a:txBody>
                    <a:bodyPr/>
                    <a:lstStyle/>
                    <a:p>
                      <a:pPr marL="0" lvl="0" indent="0">
                        <a:lnSpc>
                          <a:spcPct val="107000"/>
                        </a:lnSpc>
                        <a:spcAft>
                          <a:spcPts val="800"/>
                        </a:spcAft>
                        <a:buFont typeface="Symbol" panose="05050102010706020507" pitchFamily="18" charset="2"/>
                        <a:buNone/>
                      </a:pPr>
                      <a:r>
                        <a:rPr lang="el-GR" sz="900" b="0">
                          <a:solidFill>
                            <a:schemeClr val="tx1"/>
                          </a:solidFill>
                          <a:effectLst/>
                          <a:latin typeface="+mn-lt"/>
                        </a:rPr>
                        <a:t>Άροση, σβάρνισμα ή άλλη διατάραξη του εδάφους</a:t>
                      </a:r>
                    </a:p>
                  </a:txBody>
                  <a:tcPr marL="38582" marR="38582"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45,7 %</a:t>
                      </a:r>
                    </a:p>
                  </a:txBody>
                  <a:tcPr marL="0" marR="144000" marT="0" marB="0" anchor="ctr"/>
                </a:tc>
                <a:tc>
                  <a:txBody>
                    <a:bodyPr/>
                    <a:lstStyle/>
                    <a:p>
                      <a:pPr algn="r">
                        <a:lnSpc>
                          <a:spcPct val="107000"/>
                        </a:lnSpc>
                        <a:spcAft>
                          <a:spcPts val="800"/>
                        </a:spcAft>
                      </a:pPr>
                      <a:r>
                        <a:rPr lang="el-GR" sz="900" b="0">
                          <a:solidFill>
                            <a:schemeClr val="tx1"/>
                          </a:solidFill>
                          <a:effectLst/>
                          <a:latin typeface="+mn-lt"/>
                        </a:rPr>
                        <a:t>Δεν ρωτήθηκε</a:t>
                      </a:r>
                    </a:p>
                  </a:txBody>
                  <a:tcPr marL="0" marR="144000" marT="0" marB="0" anchor="ctr"/>
                </a:tc>
                <a:tc>
                  <a:txBody>
                    <a:bodyPr/>
                    <a:lstStyle/>
                    <a:p>
                      <a:pPr algn="r">
                        <a:lnSpc>
                          <a:spcPct val="107000"/>
                        </a:lnSpc>
                        <a:spcAft>
                          <a:spcPts val="800"/>
                        </a:spcAft>
                      </a:pPr>
                      <a:r>
                        <a:rPr lang="el-GR" sz="900" b="0" dirty="0">
                          <a:solidFill>
                            <a:schemeClr val="tx1"/>
                          </a:solidFill>
                          <a:effectLst/>
                          <a:latin typeface="+mn-lt"/>
                        </a:rPr>
                        <a:t>54,3 %</a:t>
                      </a:r>
                    </a:p>
                  </a:txBody>
                  <a:tcPr marL="0" marR="144000" marT="0" marB="0" anchor="ctr"/>
                </a:tc>
                <a:extLst>
                  <a:ext uri="{0D108BD9-81ED-4DB2-BD59-A6C34878D82A}">
                    <a16:rowId xmlns:a16="http://schemas.microsoft.com/office/drawing/2014/main" val="1137669410"/>
                  </a:ext>
                </a:extLst>
              </a:tr>
            </a:tbl>
          </a:graphicData>
        </a:graphic>
      </p:graphicFrame>
      <p:sp>
        <p:nvSpPr>
          <p:cNvPr id="6" name="TextBox 5">
            <a:extLst>
              <a:ext uri="{FF2B5EF4-FFF2-40B4-BE49-F238E27FC236}">
                <a16:creationId xmlns:a16="http://schemas.microsoft.com/office/drawing/2014/main" id="{FDCC028F-98DE-5B44-C68B-FEA8C24131F6}"/>
              </a:ext>
              <a:ext uri="{C183D7F6-B498-43B3-948B-1728B52AA6E4}">
                <adec:decorative xmlns:adec="http://schemas.microsoft.com/office/drawing/2017/decorative" val="0"/>
              </a:ext>
            </a:extLst>
          </p:cNvPr>
          <p:cNvSpPr txBox="1"/>
          <p:nvPr/>
        </p:nvSpPr>
        <p:spPr>
          <a:xfrm>
            <a:off x="1277687" y="4256854"/>
            <a:ext cx="7357870" cy="723275"/>
          </a:xfrm>
          <a:prstGeom prst="rect">
            <a:avLst/>
          </a:prstGeom>
          <a:noFill/>
        </p:spPr>
        <p:txBody>
          <a:bodyPr wrap="square" rtlCol="0">
            <a:spAutoFit/>
          </a:bodyPr>
          <a:lstStyle/>
          <a:p>
            <a:pPr marL="0" marR="0" lvl="0" indent="0" defTabSz="914400" rtl="0" eaLnBrk="1" fontAlgn="auto" latinLnBrk="0" hangingPunct="1">
              <a:lnSpc>
                <a:spcPct val="100000"/>
              </a:lnSpc>
              <a:spcBef>
                <a:spcPts val="600"/>
              </a:spcBef>
              <a:spcAft>
                <a:spcPts val="0"/>
              </a:spcAft>
              <a:buClrTx/>
              <a:buSzTx/>
              <a:buFontTx/>
              <a:buNone/>
              <a:tabLst/>
              <a:defRPr/>
            </a:pPr>
            <a:r>
              <a:rPr lang="el-GR" sz="900" dirty="0">
                <a:effectLst/>
                <a:latin typeface="Arial" panose="020B0604020202020204" pitchFamily="34" charset="0"/>
                <a:ea typeface="Arial"/>
                <a:cs typeface="Times New Roman" panose="02020603050405020304" pitchFamily="18" charset="0"/>
              </a:rPr>
              <a:t>Πηγή: Έρευνα WES 2023, EU-OSHA· πληθυσμός αναφοράς: εργαζόμενοι που εκτίθενται σε RCS στη Γερμανία, την Ισπανία, τη Φινλανδία, τη Γαλλία, την Ουγγαρία και την Ιρλανδία και εργάζονται υπό μία ή περισσότερες από τις συνθήκες που </a:t>
            </a:r>
            <a:r>
              <a:rPr lang="el-GR" sz="900">
                <a:effectLst/>
                <a:latin typeface="Arial" panose="020B0604020202020204" pitchFamily="34" charset="0"/>
                <a:ea typeface="Arial"/>
                <a:cs typeface="Times New Roman" panose="02020603050405020304" pitchFamily="18" charset="0"/>
              </a:rPr>
              <a:t>απαριθμούνται.</a:t>
            </a:r>
            <a:endParaRPr lang="fr-FR" sz="900">
              <a:effectLst/>
              <a:latin typeface="Arial" panose="020B0604020202020204" pitchFamily="34" charset="0"/>
              <a:ea typeface="Arial"/>
              <a:cs typeface="Times New Roman" panose="02020603050405020304" pitchFamily="18" charset="0"/>
            </a:endParaRPr>
          </a:p>
          <a:p>
            <a:pPr marL="0" marR="0" lvl="0" indent="0" defTabSz="914400" rtl="0" eaLnBrk="1" fontAlgn="auto" latinLnBrk="0" hangingPunct="1">
              <a:lnSpc>
                <a:spcPct val="100000"/>
              </a:lnSpc>
              <a:spcBef>
                <a:spcPts val="600"/>
              </a:spcBef>
              <a:spcAft>
                <a:spcPts val="0"/>
              </a:spcAft>
              <a:buClrTx/>
              <a:buSzTx/>
              <a:buFontTx/>
              <a:buNone/>
              <a:tabLst/>
              <a:defRPr/>
            </a:pPr>
            <a:r>
              <a:rPr lang="el-GR" sz="900">
                <a:effectLst/>
                <a:latin typeface="Arial" panose="020B0604020202020204" pitchFamily="34" charset="0"/>
                <a:ea typeface="Arial"/>
                <a:cs typeface="Times New Roman" panose="02020603050405020304" pitchFamily="18" charset="0"/>
              </a:rPr>
              <a:t>Σημείωση</a:t>
            </a:r>
            <a:r>
              <a:rPr lang="el-GR" sz="900" dirty="0">
                <a:effectLst/>
                <a:latin typeface="Arial" panose="020B0604020202020204" pitchFamily="34" charset="0"/>
                <a:ea typeface="Arial"/>
                <a:cs typeface="Times New Roman" panose="02020603050405020304" pitchFamily="18" charset="0"/>
              </a:rPr>
              <a:t>: Το 40,2 % των εργαζομένων που εκτίθενται σε </a:t>
            </a:r>
            <a:r>
              <a:rPr lang="el-GR" sz="900" dirty="0" err="1">
                <a:effectLst/>
                <a:latin typeface="Arial" panose="020B0604020202020204" pitchFamily="34" charset="0"/>
                <a:ea typeface="Arial"/>
                <a:cs typeface="Times New Roman" panose="02020603050405020304" pitchFamily="18" charset="0"/>
              </a:rPr>
              <a:t>RCS</a:t>
            </a:r>
            <a:r>
              <a:rPr lang="el-GR" sz="900" dirty="0">
                <a:effectLst/>
                <a:latin typeface="Arial" panose="020B0604020202020204" pitchFamily="34" charset="0"/>
                <a:ea typeface="Arial"/>
                <a:cs typeface="Times New Roman" panose="02020603050405020304" pitchFamily="18" charset="0"/>
              </a:rPr>
              <a:t> και εργάζονται με σκόνη άμμου στον χώρο εργασίας του εφαρμόζει επίσης μέτρα καθαρισμού (καθαρισμός με ηλεκτρική σκούπα ή σφουγγάρισμα με νερό).</a:t>
            </a:r>
          </a:p>
        </p:txBody>
      </p:sp>
    </p:spTree>
    <p:extLst>
      <p:ext uri="{BB962C8B-B14F-4D97-AF65-F5344CB8AC3E}">
        <p14:creationId xmlns:p14="http://schemas.microsoft.com/office/powerpoint/2010/main" val="1856433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000"/>
              <a:t>Πώς μπορεί να συνεισφέρει η έρευνα;</a:t>
            </a:r>
          </a:p>
        </p:txBody>
      </p:sp>
      <p:sp>
        <p:nvSpPr>
          <p:cNvPr id="3" name="Content Placeholder 2"/>
          <p:cNvSpPr>
            <a:spLocks noGrp="1"/>
          </p:cNvSpPr>
          <p:nvPr>
            <p:ph sz="half" idx="1"/>
          </p:nvPr>
        </p:nvSpPr>
        <p:spPr>
          <a:xfrm>
            <a:off x="450000" y="836438"/>
            <a:ext cx="7953022" cy="3744416"/>
          </a:xfrm>
        </p:spPr>
        <p:txBody>
          <a:bodyPr>
            <a:noAutofit/>
          </a:bodyPr>
          <a:lstStyle/>
          <a:p>
            <a:pPr marL="0" indent="0">
              <a:spcBef>
                <a:spcPts val="600"/>
              </a:spcBef>
              <a:spcAft>
                <a:spcPts val="600"/>
              </a:spcAft>
              <a:buNone/>
            </a:pPr>
            <a:r>
              <a:rPr lang="el-GR" sz="1450" dirty="0">
                <a:solidFill>
                  <a:schemeClr val="tx2"/>
                </a:solidFill>
              </a:rPr>
              <a:t>Αύξηση της ευαισθητοποίησης</a:t>
            </a:r>
            <a:r>
              <a:rPr lang="el-GR" sz="1450" b="0" dirty="0">
                <a:solidFill>
                  <a:schemeClr val="tx2"/>
                </a:solidFill>
              </a:rPr>
              <a:t> σχετικά με την έκθεση σε καρκινογόνους παράγοντες στην εργασία.</a:t>
            </a:r>
          </a:p>
          <a:p>
            <a:pPr marL="0" indent="0">
              <a:spcBef>
                <a:spcPts val="600"/>
              </a:spcBef>
              <a:spcAft>
                <a:spcPts val="600"/>
              </a:spcAft>
              <a:buNone/>
            </a:pPr>
            <a:r>
              <a:rPr lang="el-GR" sz="1450" dirty="0">
                <a:solidFill>
                  <a:schemeClr val="tx2"/>
                </a:solidFill>
              </a:rPr>
              <a:t>Καλύτερος σχεδιασμός και στοχοθέτηση των μέτρων πρόληψης.</a:t>
            </a:r>
          </a:p>
          <a:p>
            <a:pPr marL="0" indent="0">
              <a:spcBef>
                <a:spcPts val="600"/>
              </a:spcBef>
              <a:spcAft>
                <a:spcPts val="600"/>
              </a:spcAft>
              <a:buNone/>
            </a:pPr>
            <a:r>
              <a:rPr lang="el-GR" sz="1450" b="0" dirty="0">
                <a:solidFill>
                  <a:schemeClr val="tx2"/>
                </a:solidFill>
              </a:rPr>
              <a:t>Συνεισφορά στη βάση τεκμηρίωσης </a:t>
            </a:r>
            <a:r>
              <a:rPr lang="el-GR" sz="1450" dirty="0">
                <a:solidFill>
                  <a:schemeClr val="tx2"/>
                </a:solidFill>
              </a:rPr>
              <a:t>για την χάραξη πολιτικής</a:t>
            </a:r>
            <a:r>
              <a:rPr lang="el-GR" sz="1450" b="0" dirty="0">
                <a:solidFill>
                  <a:schemeClr val="tx2"/>
                </a:solidFill>
              </a:rPr>
              <a:t>, συμπεριλαμβανομένης της αξιολόγησης:</a:t>
            </a:r>
          </a:p>
          <a:p>
            <a:pPr marL="420750" lvl="1" indent="-285750">
              <a:spcAft>
                <a:spcPts val="450"/>
              </a:spcAft>
              <a:buFont typeface="Wingdings" panose="05000000000000000000" pitchFamily="2" charset="2"/>
              <a:buChar char="§"/>
            </a:pPr>
            <a:r>
              <a:rPr lang="el-GR" sz="1450" b="0" dirty="0"/>
              <a:t>Συνεισφορά σε δράσεις επαγγελματικής ασφάλειας και υγείας – </a:t>
            </a:r>
            <a:r>
              <a:rPr lang="el-GR" sz="1450" dirty="0">
                <a:hlinkClick r:id="rId3" tooltip="https://commission.europa.eu/strategy-and-policy/priorities-2019-2024/promoting-our-european-way-life/european-health-union/cancer-plan-europe_en"/>
              </a:rPr>
              <a:t>Ευρωπαϊκό </a:t>
            </a:r>
            <a:r>
              <a:rPr lang="el-GR" sz="1450">
                <a:hlinkClick r:id="rId3" tooltip="https://commission.europa.eu/strategy-and-policy/priorities-2019-2024/promoting-our-european-way-life/european-health-union/cancer-plan-europe_en"/>
              </a:rPr>
              <a:t>πρόγραμμα για </a:t>
            </a:r>
            <a:r>
              <a:rPr lang="el-GR" sz="1450" dirty="0">
                <a:hlinkClick r:id="rId3" tooltip="https://commission.europa.eu/strategy-and-policy/priorities-2019-2024/promoting-our-european-way-life/european-health-union/cancer-plan-europe_en"/>
              </a:rPr>
              <a:t>την καταπολέμηση του καρκίνου</a:t>
            </a:r>
            <a:r>
              <a:rPr lang="el-GR" sz="1450" dirty="0"/>
              <a:t>.</a:t>
            </a:r>
          </a:p>
          <a:p>
            <a:pPr marL="420750" lvl="1" indent="-285750">
              <a:spcAft>
                <a:spcPts val="450"/>
              </a:spcAft>
              <a:buFont typeface="Wingdings" panose="05000000000000000000" pitchFamily="2" charset="2"/>
              <a:buChar char="§"/>
            </a:pPr>
            <a:r>
              <a:rPr lang="el-GR" sz="1450" b="0" dirty="0"/>
              <a:t>Υποστήριξη ενός από τους βασικούς στόχους - </a:t>
            </a:r>
            <a:r>
              <a:rPr lang="el-GR" sz="1450" dirty="0">
                <a:hlinkClick r:id="rId4" tooltip="https://osha.europa.eu/en/safety-and-health-legislation/eu-strategic-framework-health-and-safety-work-2021-2027"/>
              </a:rPr>
              <a:t>Στρατηγικό πλαίσιο της ΕΕ για την </a:t>
            </a:r>
            <a:r>
              <a:rPr lang="el-GR" sz="1450">
                <a:hlinkClick r:id="rId4" tooltip="https://osha.europa.eu/en/safety-and-health-legislation/eu-strategic-framework-health-and-safety-work-2021-2027"/>
              </a:rPr>
              <a:t>υγεία και </a:t>
            </a:r>
            <a:r>
              <a:rPr lang="el-GR" sz="1450" dirty="0">
                <a:hlinkClick r:id="rId4" tooltip="https://osha.europa.eu/en/safety-and-health-legislation/eu-strategic-framework-health-and-safety-work-2021-2027"/>
              </a:rPr>
              <a:t>την ασφάλεια στην εργασία 2021-2027</a:t>
            </a:r>
            <a:r>
              <a:rPr lang="el-GR" sz="1450" dirty="0"/>
              <a:t> </a:t>
            </a:r>
            <a:r>
              <a:rPr lang="el-GR" sz="1450" b="0" dirty="0"/>
              <a:t>(βελτίωση της πρόληψης των ασθενειών που σχετίζονται με την εργασία, ιδίως του καρκίνου).</a:t>
            </a:r>
          </a:p>
          <a:p>
            <a:pPr marL="420750" lvl="1" indent="-285750">
              <a:spcAft>
                <a:spcPts val="450"/>
              </a:spcAft>
              <a:buFont typeface="Wingdings" panose="05000000000000000000" pitchFamily="2" charset="2"/>
              <a:buChar char="§"/>
            </a:pPr>
            <a:r>
              <a:rPr lang="el-GR" sz="1450" b="0" dirty="0"/>
              <a:t>Παροχή πληροφοριών </a:t>
            </a:r>
            <a:r>
              <a:rPr lang="el-GR" sz="1450" dirty="0"/>
              <a:t>για την </a:t>
            </a:r>
            <a:r>
              <a:rPr lang="el-GR" sz="1450" dirty="0" err="1"/>
              <a:t>επικαιροποίηση</a:t>
            </a:r>
            <a:r>
              <a:rPr lang="el-GR" sz="1450" dirty="0"/>
              <a:t> της νομοθεσίας της ΕΕ </a:t>
            </a:r>
            <a:r>
              <a:rPr lang="el-GR" sz="1450" b="0" dirty="0"/>
              <a:t>για τη βελτίωση της προστασίας από επικίνδυνες ουσίες και την καταπολέμηση του επαγγελματικού καρκίνου.</a:t>
            </a:r>
          </a:p>
          <a:p>
            <a:pPr marL="0" indent="0">
              <a:spcAft>
                <a:spcPts val="450"/>
              </a:spcAft>
              <a:buNone/>
            </a:pPr>
            <a:r>
              <a:rPr lang="el-GR" sz="1450" b="0" dirty="0"/>
              <a:t>Συμμετοχή στις δράσεις που σχετίζονται με τον </a:t>
            </a:r>
            <a:r>
              <a:rPr lang="el-GR" sz="1450" u="sng" dirty="0">
                <a:solidFill>
                  <a:srgbClr val="003399"/>
                </a:solidFill>
              </a:rPr>
              <a:t>Ο</a:t>
            </a:r>
            <a:r>
              <a:rPr lang="el-GR" sz="1450" dirty="0">
                <a:solidFill>
                  <a:srgbClr val="003399"/>
                </a:solidFill>
                <a:hlinkClick r:id="rId5" tooltip="https://osha.europa.eu/en/themes/dangerous-substances/roadmap-to-carcinogens"/>
              </a:rPr>
              <a:t>δικό χάρτη για τους καρκινογόνους παράγοντες</a:t>
            </a:r>
            <a:r>
              <a:rPr lang="el-GR" sz="1450" dirty="0">
                <a:solidFill>
                  <a:srgbClr val="003399"/>
                </a:solidFill>
              </a:rPr>
              <a:t>.</a:t>
            </a:r>
          </a:p>
        </p:txBody>
      </p:sp>
    </p:spTree>
    <p:extLst>
      <p:ext uri="{BB962C8B-B14F-4D97-AF65-F5344CB8AC3E}">
        <p14:creationId xmlns:p14="http://schemas.microsoft.com/office/powerpoint/2010/main" val="1972618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Copyright</a:t>
            </a:r>
            <a:endParaRPr lang="el-GR" sz="2000" dirty="0"/>
          </a:p>
        </p:txBody>
      </p:sp>
      <p:sp>
        <p:nvSpPr>
          <p:cNvPr id="3" name="Content Placeholder 2">
            <a:extLst>
              <a:ext uri="{FF2B5EF4-FFF2-40B4-BE49-F238E27FC236}">
                <a16:creationId xmlns:a16="http://schemas.microsoft.com/office/drawing/2014/main" id="{DD49D83A-7DED-B1B5-3F11-7F2FBC9D75D7}"/>
              </a:ext>
            </a:extLst>
          </p:cNvPr>
          <p:cNvSpPr>
            <a:spLocks noGrp="1"/>
          </p:cNvSpPr>
          <p:nvPr>
            <p:ph sz="half" idx="1"/>
          </p:nvPr>
        </p:nvSpPr>
        <p:spPr>
          <a:xfrm>
            <a:off x="450000" y="837000"/>
            <a:ext cx="7425374" cy="3645000"/>
          </a:xfrm>
        </p:spPr>
        <p:txBody>
          <a:bodyPr>
            <a:normAutofit/>
          </a:bodyPr>
          <a:lstStyle/>
          <a:p>
            <a:pPr marL="0" indent="0">
              <a:buClr>
                <a:srgbClr val="003399"/>
              </a:buClr>
              <a:buNone/>
              <a:defRPr/>
            </a:pPr>
            <a:r>
              <a:rPr kumimoji="0" lang="el-GR" sz="1400" b="0" i="0" u="none" strike="noStrike" cap="none" normalizeH="0" baseline="0" dirty="0">
                <a:ln>
                  <a:noFill/>
                </a:ln>
                <a:solidFill>
                  <a:srgbClr val="003399"/>
                </a:solidFill>
                <a:effectLst/>
                <a:uLnTx/>
                <a:uFillTx/>
                <a:latin typeface="Arial"/>
                <a:ea typeface="Arial"/>
                <a:cs typeface="+mn-cs"/>
              </a:rPr>
              <a:t>Συντάκτες: </a:t>
            </a:r>
            <a:r>
              <a:rPr kumimoji="0" lang="el-GR" sz="1400" b="0" i="0" u="none" strike="noStrike" cap="none" normalizeH="0" baseline="0" dirty="0" err="1">
                <a:ln>
                  <a:noFill/>
                </a:ln>
                <a:solidFill>
                  <a:srgbClr val="003399"/>
                </a:solidFill>
                <a:effectLst/>
                <a:uLnTx/>
                <a:uFillTx/>
                <a:latin typeface="Arial"/>
                <a:ea typeface="Arial"/>
                <a:cs typeface="+mn-cs"/>
              </a:rPr>
              <a:t>Marine</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Cavet</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Xabier</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Irastorza</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Elke</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Schneider</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Nadia</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Vilahur</a:t>
            </a:r>
            <a:r>
              <a:rPr kumimoji="0" lang="el-GR" sz="1400" b="0" i="0" u="none" strike="noStrike" cap="none" normalizeH="0" baseline="0" dirty="0">
                <a:ln>
                  <a:noFill/>
                </a:ln>
                <a:solidFill>
                  <a:srgbClr val="003399"/>
                </a:solidFill>
                <a:effectLst/>
                <a:uLnTx/>
                <a:uFillTx/>
                <a:latin typeface="Arial"/>
                <a:ea typeface="Arial"/>
                <a:cs typeface="+mn-cs"/>
              </a:rPr>
              <a:t>, με την υποστήριξη των </a:t>
            </a:r>
            <a:r>
              <a:rPr kumimoji="0" lang="el-GR" sz="1400" b="0" i="0" u="none" strike="noStrike" cap="none" normalizeH="0" baseline="0" dirty="0" err="1">
                <a:ln>
                  <a:noFill/>
                </a:ln>
                <a:solidFill>
                  <a:srgbClr val="003399"/>
                </a:solidFill>
                <a:effectLst/>
                <a:uLnTx/>
                <a:uFillTx/>
                <a:latin typeface="Arial"/>
                <a:ea typeface="Arial"/>
                <a:cs typeface="+mn-cs"/>
              </a:rPr>
              <a:t>Nacho</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Díez</a:t>
            </a:r>
            <a:r>
              <a:rPr kumimoji="0" lang="el-GR" sz="1400" b="0" i="0" u="none" strike="noStrike" cap="none" normalizeH="0" baseline="0" dirty="0">
                <a:ln>
                  <a:noFill/>
                </a:ln>
                <a:solidFill>
                  <a:srgbClr val="003399"/>
                </a:solidFill>
                <a:effectLst/>
                <a:uLnTx/>
                <a:uFillTx/>
                <a:latin typeface="Arial"/>
                <a:ea typeface="Arial"/>
                <a:cs typeface="+mn-cs"/>
              </a:rPr>
              <a:t> και </a:t>
            </a:r>
            <a:r>
              <a:rPr kumimoji="0" lang="el-GR" sz="1400" b="0" i="0" u="none" strike="noStrike" cap="none" normalizeH="0" baseline="0" dirty="0" err="1">
                <a:ln>
                  <a:noFill/>
                </a:ln>
                <a:solidFill>
                  <a:srgbClr val="003399"/>
                </a:solidFill>
                <a:effectLst/>
                <a:uLnTx/>
                <a:uFillTx/>
                <a:latin typeface="Arial"/>
                <a:ea typeface="Arial"/>
                <a:cs typeface="+mn-cs"/>
              </a:rPr>
              <a:t>Pablo</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Vidal</a:t>
            </a:r>
            <a:r>
              <a:rPr kumimoji="0" lang="el-GR" sz="1400" b="0" i="0" u="none" strike="noStrike" cap="none" normalizeH="0" baseline="0" dirty="0">
                <a:ln>
                  <a:noFill/>
                </a:ln>
                <a:solidFill>
                  <a:srgbClr val="003399"/>
                </a:solidFill>
                <a:effectLst/>
                <a:uLnTx/>
                <a:uFillTx/>
                <a:latin typeface="Arial"/>
                <a:ea typeface="Arial"/>
                <a:cs typeface="+mn-cs"/>
              </a:rPr>
              <a:t> (EU-</a:t>
            </a:r>
            <a:r>
              <a:rPr kumimoji="0" lang="el-GR" sz="1400" b="0" i="0" u="none" strike="noStrike" cap="none" normalizeH="0" baseline="0" dirty="0" err="1">
                <a:ln>
                  <a:noFill/>
                </a:ln>
                <a:solidFill>
                  <a:srgbClr val="003399"/>
                </a:solidFill>
                <a:effectLst/>
                <a:uLnTx/>
                <a:uFillTx/>
                <a:latin typeface="Arial"/>
                <a:ea typeface="Arial"/>
                <a:cs typeface="+mn-cs"/>
              </a:rPr>
              <a:t>OSHA</a:t>
            </a:r>
            <a:r>
              <a:rPr kumimoji="0" lang="el-GR" sz="1400" b="0" i="0" u="none" strike="noStrike" cap="none" normalizeH="0" baseline="0" dirty="0">
                <a:ln>
                  <a:noFill/>
                </a:ln>
                <a:solidFill>
                  <a:srgbClr val="003399"/>
                </a:solidFill>
                <a:effectLst/>
                <a:uLnTx/>
                <a:uFillTx/>
                <a:latin typeface="Arial"/>
                <a:ea typeface="Arial"/>
                <a:cs typeface="+mn-cs"/>
              </a:rPr>
              <a:t>).</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l-GR" sz="1400" b="0" i="0" u="none" strike="noStrike" cap="none" normalizeH="0" baseline="0" dirty="0">
                <a:ln>
                  <a:noFill/>
                </a:ln>
                <a:solidFill>
                  <a:srgbClr val="003399"/>
                </a:solidFill>
                <a:effectLst/>
                <a:uLnTx/>
                <a:uFillTx/>
                <a:latin typeface="Arial"/>
                <a:ea typeface="Arial"/>
                <a:cs typeface="+mn-cs"/>
              </a:rPr>
              <a:t>Συντονισμός έρευνας: </a:t>
            </a:r>
            <a:r>
              <a:rPr kumimoji="0" lang="el-GR" sz="1400" b="0" i="0" u="none" strike="noStrike" cap="none" normalizeH="0" baseline="0" dirty="0" err="1">
                <a:ln>
                  <a:noFill/>
                </a:ln>
                <a:solidFill>
                  <a:srgbClr val="003399"/>
                </a:solidFill>
                <a:effectLst/>
                <a:uLnTx/>
                <a:uFillTx/>
                <a:latin typeface="Arial"/>
                <a:ea typeface="Arial"/>
                <a:cs typeface="+mn-cs"/>
              </a:rPr>
              <a:t>Marine</a:t>
            </a:r>
            <a:r>
              <a:rPr kumimoji="0" lang="el-GR" sz="1400" b="0" i="0" u="none" strike="noStrike" cap="none" normalizeH="0" baseline="0" dirty="0">
                <a:ln>
                  <a:noFill/>
                </a:ln>
                <a:solidFill>
                  <a:srgbClr val="003399"/>
                </a:solidFill>
                <a:effectLst/>
                <a:uLnTx/>
                <a:uFillTx/>
                <a:latin typeface="Arial"/>
                <a:ea typeface="Arial"/>
                <a:cs typeface="+mn-cs"/>
              </a:rPr>
              <a:t> </a:t>
            </a:r>
            <a:r>
              <a:rPr kumimoji="0" lang="el-GR" sz="1400" b="0" i="0" u="none" strike="noStrike" cap="none" normalizeH="0" baseline="0" dirty="0" err="1">
                <a:ln>
                  <a:noFill/>
                </a:ln>
                <a:solidFill>
                  <a:srgbClr val="003399"/>
                </a:solidFill>
                <a:effectLst/>
                <a:uLnTx/>
                <a:uFillTx/>
                <a:latin typeface="Arial"/>
                <a:ea typeface="Arial"/>
                <a:cs typeface="+mn-cs"/>
              </a:rPr>
              <a:t>Cavet</a:t>
            </a:r>
            <a:r>
              <a:rPr kumimoji="0" lang="el-GR" sz="1400" b="0" i="0" u="none" strike="noStrike" cap="none" normalizeH="0" baseline="0" dirty="0">
                <a:ln>
                  <a:noFill/>
                </a:ln>
                <a:solidFill>
                  <a:srgbClr val="003399"/>
                </a:solidFill>
                <a:effectLst/>
                <a:uLnTx/>
                <a:uFillTx/>
                <a:latin typeface="Arial"/>
                <a:ea typeface="Arial"/>
                <a:cs typeface="+mn-cs"/>
              </a:rPr>
              <a:t> (EU-</a:t>
            </a:r>
            <a:r>
              <a:rPr kumimoji="0" lang="el-GR" sz="1400" b="0" i="0" u="none" strike="noStrike" cap="none" normalizeH="0" baseline="0" dirty="0" err="1">
                <a:ln>
                  <a:noFill/>
                </a:ln>
                <a:solidFill>
                  <a:srgbClr val="003399"/>
                </a:solidFill>
                <a:effectLst/>
                <a:uLnTx/>
                <a:uFillTx/>
                <a:latin typeface="Arial"/>
                <a:ea typeface="Arial"/>
                <a:cs typeface="+mn-cs"/>
              </a:rPr>
              <a:t>OSHA</a:t>
            </a:r>
            <a:r>
              <a:rPr kumimoji="0" lang="el-GR" sz="1400" b="0" i="0" u="none" strike="noStrike" cap="none" normalizeH="0" baseline="0" dirty="0">
                <a:ln>
                  <a:noFill/>
                </a:ln>
                <a:solidFill>
                  <a:srgbClr val="003399"/>
                </a:solidFill>
                <a:effectLst/>
                <a:uLnTx/>
                <a:uFillTx/>
                <a:latin typeface="Arial"/>
                <a:ea typeface="Arial"/>
                <a:cs typeface="+mn-cs"/>
              </a:rPr>
              <a:t>).</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GB" sz="1400" b="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400" b="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l-GR" sz="1400" b="0" i="0" u="none" strike="noStrike" cap="none" normalizeH="0" baseline="0" dirty="0">
                <a:ln>
                  <a:noFill/>
                </a:ln>
                <a:solidFill>
                  <a:srgbClr val="003399"/>
                </a:solidFill>
                <a:effectLst/>
                <a:uLnTx/>
                <a:uFillTx/>
                <a:latin typeface="Arial"/>
                <a:ea typeface="Arial"/>
                <a:cs typeface="+mn-cs"/>
              </a:rPr>
              <a:t>© Ευρωπαϊκός Οργανισμός για την Ασφάλεια και την Υγεία στην Εργασία,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l-GR" sz="1400" b="0" i="0" u="none" strike="noStrike" cap="none" normalizeH="0" baseline="0" dirty="0">
                <a:ln>
                  <a:noFill/>
                </a:ln>
                <a:solidFill>
                  <a:srgbClr val="003399"/>
                </a:solidFill>
                <a:effectLst/>
                <a:uLnTx/>
                <a:uFillTx/>
                <a:latin typeface="Arial"/>
                <a:ea typeface="Arial"/>
                <a:cs typeface="+mn-cs"/>
              </a:rPr>
              <a:t>Η αναπαραγωγή επιτρέπεται εφόσον αναφέρεται η πηγή.</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l-GR" sz="1400" b="0" i="0" u="none" strike="noStrike" cap="none" normalizeH="0" baseline="0" dirty="0">
                <a:ln>
                  <a:noFill/>
                </a:ln>
                <a:solidFill>
                  <a:srgbClr val="003399"/>
                </a:solidFill>
                <a:effectLst/>
                <a:uLnTx/>
                <a:uFillTx/>
                <a:latin typeface="Arial"/>
                <a:ea typeface="Arial"/>
                <a:cs typeface="+mn-cs"/>
              </a:rPr>
              <a:t>Για κάθε χρήση ή αναπαραγωγή φωτογραφιών ή άλλου υλικού τα οποία δεν καλύπτονται από δικαιώματα πνευματικής ιδιοκτησίας του EU-OSHA, πρέπει να ζητείται απευθείας η άδεια των κατόχων των δικαιωμάτων πνευματικής ιδιοκτησίας.</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l-GR" sz="1400" b="0" i="0" u="none" strike="noStrike" cap="none" normalizeH="0" baseline="0" dirty="0">
                <a:ln>
                  <a:noFill/>
                </a:ln>
                <a:solidFill>
                  <a:srgbClr val="003399"/>
                </a:solidFill>
                <a:effectLst/>
                <a:uLnTx/>
                <a:uFillTx/>
                <a:latin typeface="Arial"/>
                <a:ea typeface="Arial"/>
                <a:cs typeface="+mn-cs"/>
              </a:rPr>
              <a:t>Ούτε ο Ευρωπαϊκός Οργανισμός για την Ασφάλεια και την Υγεία στην Εργασία ούτε οποιοδήποτε άλλο πρόσωπο ενεργεί εξ ονόματος του Οργανισμού ευθύνεται για ενδεχόμενη χρήση των παρακάτω πληροφοριών.</a:t>
            </a:r>
          </a:p>
          <a:p>
            <a:pPr marL="0" indent="0">
              <a:buNone/>
            </a:pPr>
            <a:endParaRPr lang="en-GB" sz="1600" dirty="0"/>
          </a:p>
        </p:txBody>
      </p:sp>
    </p:spTree>
    <p:extLst>
      <p:ext uri="{BB962C8B-B14F-4D97-AF65-F5344CB8AC3E}">
        <p14:creationId xmlns:p14="http://schemas.microsoft.com/office/powerpoint/2010/main" val="3163932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How exposure assessment works"/>
          <p:cNvSpPr>
            <a:spLocks/>
          </p:cNvSpPr>
          <p:nvPr/>
        </p:nvSpPr>
        <p:spPr>
          <a:xfrm>
            <a:off x="450001" y="135000"/>
            <a:ext cx="7559873" cy="367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l-GR" sz="2000" b="1" i="0" u="none" strike="noStrike" cap="none" normalizeH="0" baseline="0" noProof="0" dirty="0">
                <a:ln>
                  <a:noFill/>
                </a:ln>
                <a:solidFill>
                  <a:schemeClr val="tx2"/>
                </a:solidFill>
                <a:effectLst/>
                <a:uLnTx/>
                <a:uFillTx/>
                <a:latin typeface="+mj-lt"/>
                <a:ea typeface="+mj-lt"/>
                <a:cs typeface="Trebuchet MS"/>
              </a:rPr>
              <a:t>Εκτίμηση της έκθεσης – πώς λειτουργεί</a:t>
            </a:r>
          </a:p>
        </p:txBody>
      </p:sp>
      <p:sp>
        <p:nvSpPr>
          <p:cNvPr id="2" name="TextBox 1">
            <a:extLst>
              <a:ext uri="{FF2B5EF4-FFF2-40B4-BE49-F238E27FC236}">
                <a16:creationId xmlns:a16="http://schemas.microsoft.com/office/drawing/2014/main" id="{6AD00E97-3134-A6A4-CD81-6D715E54B5E1}"/>
              </a:ext>
            </a:extLst>
          </p:cNvPr>
          <p:cNvSpPr txBox="1"/>
          <p:nvPr/>
        </p:nvSpPr>
        <p:spPr>
          <a:xfrm>
            <a:off x="1369488" y="913837"/>
            <a:ext cx="1573913" cy="338554"/>
          </a:xfrm>
          <a:prstGeom prst="rect">
            <a:avLst/>
          </a:prstGeom>
          <a:noFill/>
        </p:spPr>
        <p:txBody>
          <a:bodyPr wrap="square" rtlCol="0">
            <a:spAutoFit/>
          </a:bodyPr>
          <a:lstStyle/>
          <a:p>
            <a:pPr algn="r"/>
            <a:r>
              <a:rPr lang="el-GR" sz="1600" b="1">
                <a:solidFill>
                  <a:srgbClr val="00696C"/>
                </a:solidFill>
              </a:rPr>
              <a:t>Εργαζόμενος</a:t>
            </a:r>
          </a:p>
        </p:txBody>
      </p:sp>
      <p:sp>
        <p:nvSpPr>
          <p:cNvPr id="9" name="Freeform 8">
            <a:extLst>
              <a:ext uri="{C183D7F6-B498-43B3-948B-1728B52AA6E4}">
                <adec:decorative xmlns:adec="http://schemas.microsoft.com/office/drawing/2017/decorative" val="1"/>
              </a:ext>
            </a:extLst>
          </p:cNvPr>
          <p:cNvSpPr/>
          <p:nvPr/>
        </p:nvSpPr>
        <p:spPr>
          <a:xfrm rot="16200000">
            <a:off x="1132838" y="971937"/>
            <a:ext cx="1506894" cy="2114231"/>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7" tIns="72010" rIns="93347" bIns="1407109" numCol="1" spcCol="1270" anchor="t" anchorCtr="0">
            <a:noAutofit/>
          </a:bodyPr>
          <a:lstStyle/>
          <a:p>
            <a:pPr algn="r" defTabSz="933450">
              <a:lnSpc>
                <a:spcPct val="90000"/>
              </a:lnSpc>
              <a:spcBef>
                <a:spcPct val="0"/>
              </a:spcBef>
              <a:spcAft>
                <a:spcPct val="35000"/>
              </a:spcAft>
            </a:pPr>
            <a:endParaRPr lang="en-GB" sz="2000" dirty="0">
              <a:solidFill>
                <a:srgbClr val="F1FFFF"/>
              </a:solidFill>
            </a:endParaRPr>
          </a:p>
        </p:txBody>
      </p:sp>
      <p:sp>
        <p:nvSpPr>
          <p:cNvPr id="10" name="Freeform 9"/>
          <p:cNvSpPr/>
          <p:nvPr/>
        </p:nvSpPr>
        <p:spPr>
          <a:xfrm>
            <a:off x="1178681" y="1394849"/>
            <a:ext cx="1575101" cy="1836035"/>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algn="r" defTabSz="800100">
              <a:lnSpc>
                <a:spcPct val="90000"/>
              </a:lnSpc>
              <a:spcBef>
                <a:spcPct val="0"/>
              </a:spcBef>
              <a:spcAft>
                <a:spcPct val="35000"/>
              </a:spcAft>
            </a:pPr>
            <a:r>
              <a:rPr lang="el-GR" sz="1600" dirty="0"/>
              <a:t>Ρωτήστε τι είδους καθήκοντα εκτελεί ο εργαζόμενος </a:t>
            </a:r>
          </a:p>
        </p:txBody>
      </p:sp>
      <p:sp>
        <p:nvSpPr>
          <p:cNvPr id="12" name="Flowchart: Extract 11" descr="Βέλος που οδηγεί στο επόμενο πλαίσιο κειμένου, όπου περιγράφεται το επόμενο βήμα της διαδικασίας. ">
            <a:extLst>
              <a:ext uri="{C183D7F6-B498-43B3-948B-1728B52AA6E4}">
                <adec:decorative xmlns:adec="http://schemas.microsoft.com/office/drawing/2017/decorative" val="0"/>
              </a:ext>
            </a:extLst>
          </p:cNvPr>
          <p:cNvSpPr/>
          <p:nvPr/>
        </p:nvSpPr>
        <p:spPr>
          <a:xfrm rot="5400000">
            <a:off x="2925143" y="239268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sz="1600" dirty="0"/>
          </a:p>
        </p:txBody>
      </p:sp>
      <p:sp>
        <p:nvSpPr>
          <p:cNvPr id="3" name="TextBox 2">
            <a:extLst>
              <a:ext uri="{FF2B5EF4-FFF2-40B4-BE49-F238E27FC236}">
                <a16:creationId xmlns:a16="http://schemas.microsoft.com/office/drawing/2014/main" id="{7CC63946-7909-061D-571E-9BE7E6C24858}"/>
              </a:ext>
            </a:extLst>
          </p:cNvPr>
          <p:cNvSpPr txBox="1"/>
          <p:nvPr/>
        </p:nvSpPr>
        <p:spPr>
          <a:xfrm>
            <a:off x="3719131" y="676453"/>
            <a:ext cx="1688123" cy="584775"/>
          </a:xfrm>
          <a:prstGeom prst="rect">
            <a:avLst/>
          </a:prstGeom>
          <a:noFill/>
        </p:spPr>
        <p:txBody>
          <a:bodyPr wrap="square" rtlCol="0">
            <a:spAutoFit/>
          </a:bodyPr>
          <a:lstStyle/>
          <a:p>
            <a:pPr algn="r"/>
            <a:r>
              <a:rPr lang="el-GR" sz="1600" b="1" dirty="0">
                <a:solidFill>
                  <a:srgbClr val="00696C"/>
                </a:solidFill>
              </a:rPr>
              <a:t>Ηλεκτρονικός υπολογιστής</a:t>
            </a:r>
          </a:p>
        </p:txBody>
      </p:sp>
      <p:sp>
        <p:nvSpPr>
          <p:cNvPr id="11" name="Freeform 10">
            <a:extLst>
              <a:ext uri="{C183D7F6-B498-43B3-948B-1728B52AA6E4}">
                <adec:decorative xmlns:adec="http://schemas.microsoft.com/office/drawing/2017/decorative" val="1"/>
              </a:ext>
            </a:extLst>
          </p:cNvPr>
          <p:cNvSpPr/>
          <p:nvPr/>
        </p:nvSpPr>
        <p:spPr>
          <a:xfrm rot="16200000">
            <a:off x="3566016" y="972951"/>
            <a:ext cx="1512259" cy="2114231"/>
          </a:xfrm>
          <a:custGeom>
            <a:avLst/>
            <a:gdLst>
              <a:gd name="connsiteX0" fmla="*/ 0 w 2345182"/>
              <a:gd name="connsiteY0" fmla="*/ 107794 h 2155888"/>
              <a:gd name="connsiteX1" fmla="*/ 107794 w 2345182"/>
              <a:gd name="connsiteY1" fmla="*/ 0 h 2155888"/>
              <a:gd name="connsiteX2" fmla="*/ 2237388 w 2345182"/>
              <a:gd name="connsiteY2" fmla="*/ 0 h 2155888"/>
              <a:gd name="connsiteX3" fmla="*/ 2345182 w 2345182"/>
              <a:gd name="connsiteY3" fmla="*/ 107794 h 2155888"/>
              <a:gd name="connsiteX4" fmla="*/ 2345182 w 2345182"/>
              <a:gd name="connsiteY4" fmla="*/ 2048094 h 2155888"/>
              <a:gd name="connsiteX5" fmla="*/ 2237388 w 2345182"/>
              <a:gd name="connsiteY5" fmla="*/ 2155888 h 2155888"/>
              <a:gd name="connsiteX6" fmla="*/ 107794 w 2345182"/>
              <a:gd name="connsiteY6" fmla="*/ 2155888 h 2155888"/>
              <a:gd name="connsiteX7" fmla="*/ 0 w 2345182"/>
              <a:gd name="connsiteY7" fmla="*/ 2048094 h 2155888"/>
              <a:gd name="connsiteX8" fmla="*/ 0 w 2345182"/>
              <a:gd name="connsiteY8" fmla="*/ 107794 h 215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55888">
                <a:moveTo>
                  <a:pt x="2227923" y="0"/>
                </a:moveTo>
                <a:cubicBezTo>
                  <a:pt x="2292683" y="0"/>
                  <a:pt x="2345181" y="44366"/>
                  <a:pt x="2345181" y="99094"/>
                </a:cubicBezTo>
                <a:lnTo>
                  <a:pt x="2345181" y="2056794"/>
                </a:lnTo>
                <a:cubicBezTo>
                  <a:pt x="2345181" y="2111522"/>
                  <a:pt x="2292683" y="2155888"/>
                  <a:pt x="2227923" y="2155888"/>
                </a:cubicBezTo>
                <a:lnTo>
                  <a:pt x="117259" y="2155888"/>
                </a:lnTo>
                <a:cubicBezTo>
                  <a:pt x="52499" y="2155888"/>
                  <a:pt x="1" y="2111522"/>
                  <a:pt x="1" y="2056794"/>
                </a:cubicBezTo>
                <a:lnTo>
                  <a:pt x="1" y="99094"/>
                </a:lnTo>
                <a:cubicBezTo>
                  <a:pt x="1" y="44366"/>
                  <a:pt x="52499" y="0"/>
                  <a:pt x="117259" y="0"/>
                </a:cubicBezTo>
                <a:lnTo>
                  <a:pt x="2227923"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045" tIns="72009" rIns="93344" bIns="1407110" numCol="1" spcCol="1270" anchor="t" anchorCtr="0">
            <a:noAutofit/>
          </a:bodyPr>
          <a:lstStyle/>
          <a:p>
            <a:pPr algn="r" defTabSz="933450">
              <a:lnSpc>
                <a:spcPct val="90000"/>
              </a:lnSpc>
              <a:spcBef>
                <a:spcPct val="0"/>
              </a:spcBef>
              <a:spcAft>
                <a:spcPct val="35000"/>
              </a:spcAft>
            </a:pPr>
            <a:endParaRPr lang="en-GB" sz="2000" dirty="0">
              <a:solidFill>
                <a:srgbClr val="F1FFFF"/>
              </a:solidFill>
            </a:endParaRPr>
          </a:p>
        </p:txBody>
      </p:sp>
      <p:sp>
        <p:nvSpPr>
          <p:cNvPr id="13" name="Freeform 12"/>
          <p:cNvSpPr/>
          <p:nvPr/>
        </p:nvSpPr>
        <p:spPr>
          <a:xfrm>
            <a:off x="3449801" y="1269476"/>
            <a:ext cx="1813178" cy="1841396"/>
          </a:xfrm>
          <a:custGeom>
            <a:avLst/>
            <a:gdLst>
              <a:gd name="connsiteX0" fmla="*/ 0 w 1747160"/>
              <a:gd name="connsiteY0" fmla="*/ 0 h 2155888"/>
              <a:gd name="connsiteX1" fmla="*/ 1747160 w 1747160"/>
              <a:gd name="connsiteY1" fmla="*/ 0 h 2155888"/>
              <a:gd name="connsiteX2" fmla="*/ 1747160 w 1747160"/>
              <a:gd name="connsiteY2" fmla="*/ 2155888 h 2155888"/>
              <a:gd name="connsiteX3" fmla="*/ 0 w 1747160"/>
              <a:gd name="connsiteY3" fmla="*/ 2155888 h 2155888"/>
              <a:gd name="connsiteX4" fmla="*/ 0 w 1747160"/>
              <a:gd name="connsiteY4" fmla="*/ 0 h 2155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55888">
                <a:moveTo>
                  <a:pt x="0" y="0"/>
                </a:moveTo>
                <a:lnTo>
                  <a:pt x="1747160" y="0"/>
                </a:lnTo>
                <a:lnTo>
                  <a:pt x="1747160" y="2155888"/>
                </a:lnTo>
                <a:lnTo>
                  <a:pt x="0" y="21558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algn="r" defTabSz="800100">
              <a:lnSpc>
                <a:spcPct val="90000"/>
              </a:lnSpc>
              <a:spcBef>
                <a:spcPct val="0"/>
              </a:spcBef>
              <a:spcAft>
                <a:spcPct val="35000"/>
              </a:spcAft>
            </a:pPr>
            <a:r>
              <a:rPr lang="el-GR" sz="1600" dirty="0"/>
              <a:t>Κανόνες που βασίζονται στη βιβλιογραφία και την εμπειρογνωμοσύνη</a:t>
            </a:r>
          </a:p>
        </p:txBody>
      </p:sp>
      <p:sp>
        <p:nvSpPr>
          <p:cNvPr id="15" name="Flowchart: Extract 14" descr="Βέλος που οδηγεί στο επόμενο πλαίσιο κειμένου, όπου περιγράφεται το επόμενο βήμα της διαδικασίας. ">
            <a:extLst>
              <a:ext uri="{C183D7F6-B498-43B3-948B-1728B52AA6E4}">
                <adec:decorative xmlns:adec="http://schemas.microsoft.com/office/drawing/2017/decorative" val="0"/>
              </a:ext>
            </a:extLst>
          </p:cNvPr>
          <p:cNvSpPr/>
          <p:nvPr/>
        </p:nvSpPr>
        <p:spPr>
          <a:xfrm rot="5400000">
            <a:off x="5346007" y="239268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sz="1600" dirty="0"/>
          </a:p>
        </p:txBody>
      </p:sp>
      <p:sp>
        <p:nvSpPr>
          <p:cNvPr id="5" name="TextBox 4">
            <a:extLst>
              <a:ext uri="{FF2B5EF4-FFF2-40B4-BE49-F238E27FC236}">
                <a16:creationId xmlns:a16="http://schemas.microsoft.com/office/drawing/2014/main" id="{16FF62E8-5525-6E2C-D565-FFA4F0D6FC6E}"/>
              </a:ext>
            </a:extLst>
          </p:cNvPr>
          <p:cNvSpPr txBox="1"/>
          <p:nvPr/>
        </p:nvSpPr>
        <p:spPr>
          <a:xfrm>
            <a:off x="6200599" y="914126"/>
            <a:ext cx="1573913" cy="338554"/>
          </a:xfrm>
          <a:prstGeom prst="rect">
            <a:avLst/>
          </a:prstGeom>
          <a:noFill/>
        </p:spPr>
        <p:txBody>
          <a:bodyPr wrap="square" rtlCol="0">
            <a:spAutoFit/>
          </a:bodyPr>
          <a:lstStyle/>
          <a:p>
            <a:pPr algn="r"/>
            <a:r>
              <a:rPr lang="el-GR" sz="1600" b="1">
                <a:solidFill>
                  <a:srgbClr val="00696C"/>
                </a:solidFill>
              </a:rPr>
              <a:t>Έκθεση</a:t>
            </a:r>
          </a:p>
        </p:txBody>
      </p:sp>
      <p:sp>
        <p:nvSpPr>
          <p:cNvPr id="14" name="Freeform 13">
            <a:extLst>
              <a:ext uri="{C183D7F6-B498-43B3-948B-1728B52AA6E4}">
                <adec:decorative xmlns:adec="http://schemas.microsoft.com/office/drawing/2017/decorative" val="1"/>
              </a:ext>
            </a:extLst>
          </p:cNvPr>
          <p:cNvSpPr/>
          <p:nvPr/>
        </p:nvSpPr>
        <p:spPr>
          <a:xfrm rot="16200000">
            <a:off x="5999115" y="969257"/>
            <a:ext cx="1512260" cy="2114230"/>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8" tIns="72009" rIns="93345" bIns="1407110" numCol="1" spcCol="1270" anchor="t" anchorCtr="0">
            <a:noAutofit/>
          </a:bodyPr>
          <a:lstStyle/>
          <a:p>
            <a:pPr algn="r" defTabSz="933450">
              <a:lnSpc>
                <a:spcPct val="90000"/>
              </a:lnSpc>
              <a:spcBef>
                <a:spcPct val="0"/>
              </a:spcBef>
              <a:spcAft>
                <a:spcPct val="35000"/>
              </a:spcAft>
            </a:pPr>
            <a:endParaRPr lang="en-GB" sz="2000" dirty="0">
              <a:solidFill>
                <a:srgbClr val="F1FFFF"/>
              </a:solidFill>
            </a:endParaRPr>
          </a:p>
        </p:txBody>
      </p:sp>
      <p:sp>
        <p:nvSpPr>
          <p:cNvPr id="16" name="Freeform 15"/>
          <p:cNvSpPr/>
          <p:nvPr/>
        </p:nvSpPr>
        <p:spPr>
          <a:xfrm>
            <a:off x="6018514" y="1401356"/>
            <a:ext cx="1639130" cy="1836036"/>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algn="r" defTabSz="800100">
              <a:lnSpc>
                <a:spcPct val="90000"/>
              </a:lnSpc>
              <a:spcBef>
                <a:spcPct val="0"/>
              </a:spcBef>
              <a:spcAft>
                <a:spcPct val="35000"/>
              </a:spcAft>
            </a:pPr>
            <a:r>
              <a:rPr lang="el-GR" sz="1600" dirty="0"/>
              <a:t>Εκτιμήστε εάν ο εργαζόμενος εκτίθεται σε καρκινογόνους παράγοντες</a:t>
            </a:r>
          </a:p>
        </p:txBody>
      </p:sp>
      <p:sp>
        <p:nvSpPr>
          <p:cNvPr id="6" name="Title 5">
            <a:extLst>
              <a:ext uri="{C183D7F6-B498-43B3-948B-1728B52AA6E4}">
                <adec:decorative xmlns:adec="http://schemas.microsoft.com/office/drawing/2017/decorative" val="0"/>
              </a:ext>
            </a:extLst>
          </p:cNvPr>
          <p:cNvSpPr txBox="1">
            <a:spLocks noGrp="1"/>
          </p:cNvSpPr>
          <p:nvPr>
            <p:ph type="title" idx="4294967295"/>
          </p:nvPr>
        </p:nvSpPr>
        <p:spPr>
          <a:xfrm>
            <a:off x="450001" y="3003798"/>
            <a:ext cx="8403505" cy="14003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257175" rtl="0" eaLnBrk="1" fontAlgn="auto" latinLnBrk="0" hangingPunct="1">
              <a:lnSpc>
                <a:spcPct val="100000"/>
              </a:lnSpc>
              <a:spcBef>
                <a:spcPts val="450"/>
              </a:spcBef>
              <a:spcAft>
                <a:spcPts val="0"/>
              </a:spcAft>
              <a:buClr>
                <a:schemeClr val="tx2"/>
              </a:buClr>
              <a:buSzTx/>
              <a:buFontTx/>
              <a:buNone/>
              <a:tabLst/>
              <a:defRPr/>
            </a:pPr>
            <a:r>
              <a:rPr kumimoji="0" lang="el-GR" sz="1400" b="1" i="0" u="none" strike="noStrike" cap="none" normalizeH="0" baseline="0" noProof="0" dirty="0" err="1">
                <a:ln>
                  <a:noFill/>
                </a:ln>
                <a:solidFill>
                  <a:schemeClr val="tx2"/>
                </a:solidFill>
                <a:effectLst/>
                <a:uLnTx/>
                <a:uFillTx/>
                <a:latin typeface="+mn-lt"/>
                <a:ea typeface="+mn-lt"/>
                <a:cs typeface="+mn-cs"/>
              </a:rPr>
              <a:t>OccIDEAS</a:t>
            </a:r>
            <a:r>
              <a:rPr kumimoji="0" lang="el-GR" sz="1400" b="0" i="0" u="none" strike="noStrike" cap="none" normalizeH="0" baseline="0" noProof="0" dirty="0">
                <a:ln>
                  <a:noFill/>
                </a:ln>
                <a:solidFill>
                  <a:schemeClr val="tx2"/>
                </a:solidFill>
                <a:effectLst/>
                <a:uLnTx/>
                <a:uFillTx/>
                <a:latin typeface="+mn-lt"/>
                <a:ea typeface="+mn-lt"/>
                <a:cs typeface="+mn-cs"/>
              </a:rPr>
              <a:t> - μια εφαρμογή για την </a:t>
            </a:r>
            <a:r>
              <a:rPr kumimoji="0" lang="el-GR" sz="1400" b="1" i="0" u="none" strike="noStrike" cap="none" normalizeH="0" baseline="0" noProof="0" dirty="0">
                <a:ln>
                  <a:noFill/>
                </a:ln>
                <a:solidFill>
                  <a:schemeClr val="tx2"/>
                </a:solidFill>
                <a:effectLst/>
                <a:uLnTx/>
                <a:uFillTx/>
                <a:latin typeface="+mn-lt"/>
                <a:ea typeface="+mn-lt"/>
                <a:cs typeface="+mn-cs"/>
              </a:rPr>
              <a:t>εκτίμηση της επαγγελματικής έκθεσης </a:t>
            </a:r>
            <a:r>
              <a:rPr kumimoji="0" lang="el-GR" sz="1400" b="0" i="0" u="none" strike="noStrike" cap="none" normalizeH="0" baseline="0" noProof="0" dirty="0">
                <a:ln>
                  <a:noFill/>
                </a:ln>
                <a:solidFill>
                  <a:schemeClr val="tx2"/>
                </a:solidFill>
                <a:effectLst/>
                <a:uLnTx/>
                <a:uFillTx/>
                <a:latin typeface="+mn-lt"/>
                <a:ea typeface="+mn-lt"/>
                <a:cs typeface="+mn-cs"/>
              </a:rPr>
              <a:t>ακολουθώντας 3 βήματα:</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el-GR" sz="1400" b="0" i="0" u="none" strike="noStrike" cap="none" normalizeH="0" baseline="0" noProof="0" dirty="0">
                <a:ln>
                  <a:noFill/>
                </a:ln>
                <a:solidFill>
                  <a:srgbClr val="003399"/>
                </a:solidFill>
                <a:effectLst/>
                <a:uLnTx/>
                <a:uFillTx/>
                <a:latin typeface="+mn-lt"/>
                <a:ea typeface="+mn-lt"/>
                <a:cs typeface="+mn-cs"/>
              </a:rPr>
              <a:t>Προσδιορισμός της κατηγορίας επαγγέλματος του εργαζομένου.</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el-GR" sz="1400" b="0" i="0" u="none" strike="noStrike" cap="none" normalizeH="0" baseline="0" noProof="0" dirty="0">
                <a:ln>
                  <a:noFill/>
                </a:ln>
                <a:solidFill>
                  <a:srgbClr val="003399"/>
                </a:solidFill>
                <a:effectLst/>
                <a:uLnTx/>
                <a:uFillTx/>
                <a:latin typeface="+mn-lt"/>
                <a:ea typeface="+mn-lt"/>
                <a:cs typeface="+mn-cs"/>
              </a:rPr>
              <a:t>Υποβολή ενός συνόλου λεπτομερών ερωτήσεων σχετικά με τα καθήκοντα που σχετίζονται με την κατηγορία επαγγέλματος, συμπεριλαμβανομένων των μέτρων πρόληψης.</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el-GR" sz="1400" b="0" i="0" u="none" strike="noStrike" cap="none" normalizeH="0" baseline="0" noProof="0" dirty="0">
                <a:ln>
                  <a:noFill/>
                </a:ln>
                <a:solidFill>
                  <a:srgbClr val="003399"/>
                </a:solidFill>
                <a:effectLst/>
                <a:uLnTx/>
                <a:uFillTx/>
                <a:latin typeface="+mn-lt"/>
                <a:ea typeface="+mn-lt"/>
                <a:cs typeface="+mn-cs"/>
              </a:rPr>
              <a:t>Αυτόματη εκτίμηση της έκθεσης σε επιλεγμένους κινδύνους για κάθε συμμετέχοντα.</a:t>
            </a:r>
          </a:p>
        </p:txBody>
      </p:sp>
    </p:spTree>
    <p:extLst>
      <p:ext uri="{BB962C8B-B14F-4D97-AF65-F5344CB8AC3E}">
        <p14:creationId xmlns:p14="http://schemas.microsoft.com/office/powerpoint/2010/main" val="238111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ancer risk factors covered in WES"/>
          <p:cNvSpPr>
            <a:spLocks noGrp="1"/>
          </p:cNvSpPr>
          <p:nvPr>
            <p:ph type="title"/>
          </p:nvPr>
        </p:nvSpPr>
        <p:spPr>
          <a:xfrm>
            <a:off x="400304" y="75365"/>
            <a:ext cx="7560000" cy="367200"/>
          </a:xfrm>
        </p:spPr>
        <p:txBody>
          <a:bodyPr/>
          <a:lstStyle/>
          <a:p>
            <a:r>
              <a:rPr lang="el-GR" sz="2000" dirty="0"/>
              <a:t>Οι παράγοντες κινδύνου για εμφάνιση καρκίνου που καλύπτονται στην έρευνα </a:t>
            </a:r>
            <a:r>
              <a:rPr lang="el-GR" sz="2000" dirty="0" err="1"/>
              <a:t>WES</a:t>
            </a:r>
            <a:endParaRPr lang="el-GR" sz="2000" dirty="0"/>
          </a:p>
        </p:txBody>
      </p:sp>
      <p:sp>
        <p:nvSpPr>
          <p:cNvPr id="7" name="Content Placeholder 2">
            <a:extLst>
              <a:ext uri="{FF2B5EF4-FFF2-40B4-BE49-F238E27FC236}">
                <a16:creationId xmlns:a16="http://schemas.microsoft.com/office/drawing/2014/main" id="{A7A93183-3EA1-4E6A-87F2-479A16C477E8}"/>
              </a:ext>
            </a:extLst>
          </p:cNvPr>
          <p:cNvSpPr>
            <a:spLocks noGrp="1"/>
          </p:cNvSpPr>
          <p:nvPr>
            <p:ph sz="half" idx="1"/>
          </p:nvPr>
        </p:nvSpPr>
        <p:spPr>
          <a:xfrm>
            <a:off x="400303" y="672237"/>
            <a:ext cx="2255473" cy="3822983"/>
          </a:xfrm>
        </p:spPr>
        <p:txBody>
          <a:bodyPr>
            <a:noAutofit/>
          </a:bodyPr>
          <a:lstStyle/>
          <a:p>
            <a:pPr marL="0" indent="0">
              <a:buNone/>
            </a:pPr>
            <a:r>
              <a:rPr lang="el-GR" sz="1400" b="0" dirty="0">
                <a:solidFill>
                  <a:srgbClr val="003399"/>
                </a:solidFill>
              </a:rPr>
              <a:t>Οι φυσικοί, χημικοί ή βιολογικοί παράγοντες κινδύνου έκθεσης μπορούν να εκτιμηθούν με το </a:t>
            </a:r>
            <a:r>
              <a:rPr lang="el-GR" sz="1400" b="0" dirty="0" err="1">
                <a:solidFill>
                  <a:srgbClr val="003399"/>
                </a:solidFill>
              </a:rPr>
              <a:t>OccIDEAS</a:t>
            </a:r>
            <a:r>
              <a:rPr lang="el-GR" sz="1400" b="0" dirty="0">
                <a:solidFill>
                  <a:srgbClr val="003399"/>
                </a:solidFill>
              </a:rPr>
              <a:t>.</a:t>
            </a:r>
          </a:p>
          <a:p>
            <a:pPr marL="0" indent="0">
              <a:buNone/>
            </a:pPr>
            <a:br>
              <a:rPr lang="el-GR" sz="1400" b="0" dirty="0">
                <a:solidFill>
                  <a:srgbClr val="003399"/>
                </a:solidFill>
              </a:rPr>
            </a:br>
            <a:r>
              <a:rPr lang="el-GR" sz="1400" b="0" dirty="0">
                <a:solidFill>
                  <a:srgbClr val="003399"/>
                </a:solidFill>
              </a:rPr>
              <a:t>Η έρευνα WES καλύπτει την έκθεση </a:t>
            </a:r>
            <a:r>
              <a:rPr lang="el-GR" sz="1400" dirty="0">
                <a:solidFill>
                  <a:srgbClr val="003399"/>
                </a:solidFill>
              </a:rPr>
              <a:t>σε χημικούς παράγοντες κινδύνου</a:t>
            </a:r>
            <a:r>
              <a:rPr lang="el-GR" sz="1400" b="0" dirty="0">
                <a:solidFill>
                  <a:srgbClr val="003399"/>
                </a:solidFill>
              </a:rPr>
              <a:t> (συμπεριλαμβανομένων ουσιών και μειγμάτων που προκύπτουν από διεργασίες), </a:t>
            </a:r>
            <a:r>
              <a:rPr lang="el-GR" sz="1400" dirty="0">
                <a:solidFill>
                  <a:srgbClr val="003399"/>
                </a:solidFill>
              </a:rPr>
              <a:t>καθώς και σε φυσικούς παράγοντες κινδύνου </a:t>
            </a:r>
            <a:r>
              <a:rPr lang="el-GR" sz="1400" b="0" dirty="0">
                <a:solidFill>
                  <a:srgbClr val="003399"/>
                </a:solidFill>
              </a:rPr>
              <a:t>(διαφορετικοί τύποι ακτινοβολιών).</a:t>
            </a:r>
          </a:p>
        </p:txBody>
      </p:sp>
      <p:graphicFrame>
        <p:nvGraphicFramePr>
          <p:cNvPr id="6" name="Table 4" descr="Κατάλογος των βιομηχανικών χημικών ουσιών που συμπεριλήφθηκαν στην έρευνα..">
            <a:extLst>
              <a:ext uri="{FF2B5EF4-FFF2-40B4-BE49-F238E27FC236}">
                <a16:creationId xmlns:a16="http://schemas.microsoft.com/office/drawing/2014/main" id="{6C443A33-976F-4F7F-84CB-E6BD11BBDADA}"/>
              </a:ext>
            </a:extLst>
          </p:cNvPr>
          <p:cNvGraphicFramePr>
            <a:graphicFrameLocks noGrp="1"/>
          </p:cNvGraphicFramePr>
          <p:nvPr>
            <p:extLst>
              <p:ext uri="{D42A27DB-BD31-4B8C-83A1-F6EECF244321}">
                <p14:modId xmlns:p14="http://schemas.microsoft.com/office/powerpoint/2010/main" val="4077974711"/>
              </p:ext>
            </p:extLst>
          </p:nvPr>
        </p:nvGraphicFramePr>
        <p:xfrm>
          <a:off x="2659041" y="742386"/>
          <a:ext cx="2953138" cy="1539240"/>
        </p:xfrm>
        <a:graphic>
          <a:graphicData uri="http://schemas.openxmlformats.org/drawingml/2006/table">
            <a:tbl>
              <a:tblPr firstRow="1" bandRow="1">
                <a:tableStyleId>{21E4AEA4-8DFA-4A89-87EB-49C32662AFE0}</a:tableStyleId>
              </a:tblPr>
              <a:tblGrid>
                <a:gridCol w="2953138">
                  <a:extLst>
                    <a:ext uri="{9D8B030D-6E8A-4147-A177-3AD203B41FA5}">
                      <a16:colId xmlns:a16="http://schemas.microsoft.com/office/drawing/2014/main" val="3678288697"/>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l-GR" sz="1200" b="1" dirty="0">
                          <a:solidFill>
                            <a:schemeClr val="bg1"/>
                          </a:solidFill>
                        </a:rPr>
                        <a:t>Βιομηχανικά χημικά προϊόντα</a:t>
                      </a:r>
                    </a:p>
                  </a:txBody>
                  <a:tcPr marL="182880" marR="9525" marT="9525" marB="0" anchor="ctr">
                    <a:solidFill>
                      <a:srgbClr val="00696C"/>
                    </a:solidFill>
                  </a:tcPr>
                </a:tc>
                <a:extLst>
                  <a:ext uri="{0D108BD9-81ED-4DB2-BD59-A6C34878D82A}">
                    <a16:rowId xmlns:a16="http://schemas.microsoft.com/office/drawing/2014/main" val="3378306327"/>
                  </a:ext>
                </a:extLst>
              </a:tr>
              <a:tr h="139766">
                <a:tc>
                  <a:txBody>
                    <a:bodyPr/>
                    <a:lstStyle/>
                    <a:p>
                      <a:pPr marL="0" algn="l" rtl="0" eaLnBrk="1" fontAlgn="b" latinLnBrk="0" hangingPunct="1">
                        <a:spcBef>
                          <a:spcPts val="0"/>
                        </a:spcBef>
                        <a:spcAft>
                          <a:spcPts val="0"/>
                        </a:spcAft>
                      </a:pPr>
                      <a:r>
                        <a:rPr lang="el-GR" sz="1200" b="0" u="none" strike="noStrike">
                          <a:solidFill>
                            <a:schemeClr val="tx1"/>
                          </a:solidFill>
                          <a:effectLst/>
                        </a:rPr>
                        <a:t>βουταδιένιο-1,3</a:t>
                      </a:r>
                    </a:p>
                  </a:txBody>
                  <a:tcPr marL="182880" marR="9525" marT="9525" marB="0" anchor="ctr"/>
                </a:tc>
                <a:extLst>
                  <a:ext uri="{0D108BD9-81ED-4DB2-BD59-A6C34878D82A}">
                    <a16:rowId xmlns:a16="http://schemas.microsoft.com/office/drawing/2014/main" val="2117713078"/>
                  </a:ext>
                </a:extLst>
              </a:tr>
              <a:tr h="174974">
                <a:tc>
                  <a:txBody>
                    <a:bodyPr/>
                    <a:lstStyle/>
                    <a:p>
                      <a:pPr marL="0" algn="l" rtl="0" eaLnBrk="1" fontAlgn="b" latinLnBrk="0" hangingPunct="1">
                        <a:spcBef>
                          <a:spcPts val="0"/>
                        </a:spcBef>
                        <a:spcAft>
                          <a:spcPts val="0"/>
                        </a:spcAft>
                      </a:pPr>
                      <a:r>
                        <a:rPr lang="el-GR" sz="1200" b="0" u="none" strike="noStrike" dirty="0">
                          <a:solidFill>
                            <a:schemeClr val="tx1"/>
                          </a:solidFill>
                          <a:effectLst/>
                        </a:rPr>
                        <a:t>ακρυλαμίδιο</a:t>
                      </a:r>
                    </a:p>
                  </a:txBody>
                  <a:tcPr marL="182880" marR="9525" marT="9525" marB="0" anchor="ctr"/>
                </a:tc>
                <a:extLst>
                  <a:ext uri="{0D108BD9-81ED-4DB2-BD59-A6C34878D82A}">
                    <a16:rowId xmlns:a16="http://schemas.microsoft.com/office/drawing/2014/main" val="2585299648"/>
                  </a:ext>
                </a:extLst>
              </a:tr>
              <a:tr h="139766">
                <a:tc>
                  <a:txBody>
                    <a:bodyPr/>
                    <a:lstStyle/>
                    <a:p>
                      <a:pPr marL="0" algn="l" rtl="0" eaLnBrk="1" fontAlgn="b" latinLnBrk="0" hangingPunct="1">
                        <a:spcBef>
                          <a:spcPts val="0"/>
                        </a:spcBef>
                        <a:spcAft>
                          <a:spcPts val="0"/>
                        </a:spcAft>
                      </a:pPr>
                      <a:r>
                        <a:rPr lang="el-GR" sz="1200" b="0" u="none" strike="noStrike" dirty="0">
                          <a:solidFill>
                            <a:schemeClr val="tx1"/>
                          </a:solidFill>
                          <a:effectLst/>
                        </a:rPr>
                        <a:t>Θειικός</a:t>
                      </a:r>
                      <a:r>
                        <a:rPr lang="en-US" sz="1200" b="0" u="none" strike="noStrike" dirty="0">
                          <a:solidFill>
                            <a:schemeClr val="tx1"/>
                          </a:solidFill>
                          <a:effectLst/>
                        </a:rPr>
                        <a:t> </a:t>
                      </a:r>
                      <a:r>
                        <a:rPr lang="el-GR" sz="1200" b="0" u="none" strike="noStrike" dirty="0" err="1">
                          <a:solidFill>
                            <a:schemeClr val="tx1"/>
                          </a:solidFill>
                          <a:effectLst/>
                        </a:rPr>
                        <a:t>διαιθυλεστέρας</a:t>
                      </a:r>
                      <a:r>
                        <a:rPr lang="el-GR" sz="1200" b="0" u="none" strike="noStrike" dirty="0">
                          <a:solidFill>
                            <a:schemeClr val="tx1"/>
                          </a:solidFill>
                          <a:effectLst/>
                        </a:rPr>
                        <a:t>/</a:t>
                      </a:r>
                      <a:r>
                        <a:rPr lang="el-GR" sz="1200" b="0" u="none" strike="noStrike" dirty="0" err="1">
                          <a:solidFill>
                            <a:schemeClr val="tx1"/>
                          </a:solidFill>
                          <a:effectLst/>
                        </a:rPr>
                        <a:t>διμεθυλεστέρας</a:t>
                      </a:r>
                      <a:endParaRPr lang="el-GR" sz="1200" b="0" u="none" strike="noStrike" dirty="0">
                        <a:solidFill>
                          <a:schemeClr val="tx1"/>
                        </a:solidFill>
                        <a:effectLst/>
                      </a:endParaRPr>
                    </a:p>
                  </a:txBody>
                  <a:tcPr marL="182880" marR="9525" marT="9525" marB="0" anchor="ctr"/>
                </a:tc>
                <a:extLst>
                  <a:ext uri="{0D108BD9-81ED-4DB2-BD59-A6C34878D82A}">
                    <a16:rowId xmlns:a16="http://schemas.microsoft.com/office/drawing/2014/main" val="2471425249"/>
                  </a:ext>
                </a:extLst>
              </a:tr>
              <a:tr h="139766">
                <a:tc>
                  <a:txBody>
                    <a:bodyPr/>
                    <a:lstStyle/>
                    <a:p>
                      <a:pPr marL="0" algn="l" rtl="0" eaLnBrk="1" fontAlgn="b" latinLnBrk="0" hangingPunct="1">
                        <a:spcBef>
                          <a:spcPts val="0"/>
                        </a:spcBef>
                        <a:spcAft>
                          <a:spcPts val="0"/>
                        </a:spcAft>
                      </a:pPr>
                      <a:r>
                        <a:rPr lang="el-GR" sz="1200" b="0" u="none" strike="noStrike" dirty="0">
                          <a:solidFill>
                            <a:schemeClr val="tx1"/>
                          </a:solidFill>
                          <a:effectLst/>
                        </a:rPr>
                        <a:t>Επιχλωρυδρίνη</a:t>
                      </a:r>
                    </a:p>
                  </a:txBody>
                  <a:tcPr marL="182880" marR="9525" marT="9525" marB="0" anchor="ctr"/>
                </a:tc>
                <a:extLst>
                  <a:ext uri="{0D108BD9-81ED-4DB2-BD59-A6C34878D82A}">
                    <a16:rowId xmlns:a16="http://schemas.microsoft.com/office/drawing/2014/main" val="4165192532"/>
                  </a:ext>
                </a:extLst>
              </a:tr>
              <a:tr h="139766">
                <a:tc>
                  <a:txBody>
                    <a:bodyPr/>
                    <a:lstStyle/>
                    <a:p>
                      <a:pPr marL="0" algn="l" rtl="0" eaLnBrk="1" fontAlgn="b" latinLnBrk="0" hangingPunct="1">
                        <a:spcBef>
                          <a:spcPts val="0"/>
                        </a:spcBef>
                        <a:spcAft>
                          <a:spcPts val="0"/>
                        </a:spcAft>
                      </a:pPr>
                      <a:r>
                        <a:rPr lang="el-GR" sz="1200" b="0" u="none" strike="noStrike">
                          <a:solidFill>
                            <a:schemeClr val="tx1"/>
                          </a:solidFill>
                          <a:effectLst/>
                        </a:rPr>
                        <a:t>αιθυλενοξείδιο</a:t>
                      </a:r>
                    </a:p>
                  </a:txBody>
                  <a:tcPr marL="182880" marR="9525" marT="9525" marB="0" anchor="ctr"/>
                </a:tc>
                <a:extLst>
                  <a:ext uri="{0D108BD9-81ED-4DB2-BD59-A6C34878D82A}">
                    <a16:rowId xmlns:a16="http://schemas.microsoft.com/office/drawing/2014/main" val="2243496909"/>
                  </a:ext>
                </a:extLst>
              </a:tr>
              <a:tr h="139766">
                <a:tc>
                  <a:txBody>
                    <a:bodyPr/>
                    <a:lstStyle/>
                    <a:p>
                      <a:pPr marL="0" algn="l" rtl="0" eaLnBrk="1" fontAlgn="b" latinLnBrk="0" hangingPunct="1">
                        <a:spcBef>
                          <a:spcPts val="0"/>
                        </a:spcBef>
                        <a:spcAft>
                          <a:spcPts val="0"/>
                        </a:spcAft>
                      </a:pPr>
                      <a:r>
                        <a:rPr lang="el-GR" sz="1200" b="0" u="none" strike="noStrike">
                          <a:solidFill>
                            <a:schemeClr val="tx1"/>
                          </a:solidFill>
                          <a:effectLst/>
                        </a:rPr>
                        <a:t>Φορμαλδεΰδη</a:t>
                      </a:r>
                    </a:p>
                  </a:txBody>
                  <a:tcPr marL="182880" marR="9525" marT="9525" marB="0" anchor="ctr"/>
                </a:tc>
                <a:extLst>
                  <a:ext uri="{0D108BD9-81ED-4DB2-BD59-A6C34878D82A}">
                    <a16:rowId xmlns:a16="http://schemas.microsoft.com/office/drawing/2014/main" val="3870717567"/>
                  </a:ext>
                </a:extLst>
              </a:tr>
              <a:tr h="139766">
                <a:tc>
                  <a:txBody>
                    <a:bodyPr/>
                    <a:lstStyle/>
                    <a:p>
                      <a:pPr marL="0" algn="l" defTabSz="342900" rtl="0" eaLnBrk="1" fontAlgn="b" latinLnBrk="0" hangingPunct="1"/>
                      <a:r>
                        <a:rPr lang="el-GR" sz="1200" u="none" strike="noStrike" dirty="0" err="1">
                          <a:solidFill>
                            <a:schemeClr val="tx1"/>
                          </a:solidFill>
                          <a:effectLst/>
                        </a:rPr>
                        <a:t>ορθο-τολουιδίνη</a:t>
                      </a:r>
                      <a:endParaRPr lang="el-GR" sz="1200" u="none" strike="noStrike" dirty="0">
                        <a:solidFill>
                          <a:schemeClr val="tx1"/>
                        </a:solidFill>
                        <a:effectLst/>
                      </a:endParaRPr>
                    </a:p>
                  </a:txBody>
                  <a:tcPr marL="182880" marR="9525" marT="9525" marB="0" anchor="ctr"/>
                </a:tc>
                <a:extLst>
                  <a:ext uri="{0D108BD9-81ED-4DB2-BD59-A6C34878D82A}">
                    <a16:rowId xmlns:a16="http://schemas.microsoft.com/office/drawing/2014/main" val="2117221569"/>
                  </a:ext>
                </a:extLst>
              </a:tr>
            </a:tbl>
          </a:graphicData>
        </a:graphic>
      </p:graphicFrame>
      <p:graphicFrame>
        <p:nvGraphicFramePr>
          <p:cNvPr id="15" name="Table 4" descr="Κατάλογος των ανόργανων σκονών και ινών που συμπεριλήφθηκαν στην έρευνα.">
            <a:extLst>
              <a:ext uri="{FF2B5EF4-FFF2-40B4-BE49-F238E27FC236}">
                <a16:creationId xmlns:a16="http://schemas.microsoft.com/office/drawing/2014/main" id="{41819166-7EBD-9825-AE19-107F43C41864}"/>
              </a:ext>
            </a:extLst>
          </p:cNvPr>
          <p:cNvGraphicFramePr>
            <a:graphicFrameLocks noGrp="1"/>
          </p:cNvGraphicFramePr>
          <p:nvPr>
            <p:extLst>
              <p:ext uri="{D42A27DB-BD31-4B8C-83A1-F6EECF244321}">
                <p14:modId xmlns:p14="http://schemas.microsoft.com/office/powerpoint/2010/main" val="809528291"/>
              </p:ext>
            </p:extLst>
          </p:nvPr>
        </p:nvGraphicFramePr>
        <p:xfrm>
          <a:off x="2659041" y="2333867"/>
          <a:ext cx="2953138" cy="760095"/>
        </p:xfrm>
        <a:graphic>
          <a:graphicData uri="http://schemas.openxmlformats.org/drawingml/2006/table">
            <a:tbl>
              <a:tblPr firstRow="1" bandRow="1">
                <a:tableStyleId>{21E4AEA4-8DFA-4A89-87EB-49C32662AFE0}</a:tableStyleId>
              </a:tblPr>
              <a:tblGrid>
                <a:gridCol w="2953138">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el-GR" sz="1200" b="1" u="none" strike="noStrike" dirty="0">
                          <a:solidFill>
                            <a:schemeClr val="bg1"/>
                          </a:solidFill>
                          <a:effectLst/>
                        </a:rPr>
                        <a:t>Σκόνες/ίνες από ανόργανες ουσίες</a:t>
                      </a:r>
                    </a:p>
                  </a:txBody>
                  <a:tcPr marL="182880" marR="9525" marT="9525" marB="0" anchor="ctr">
                    <a:solidFill>
                      <a:srgbClr val="00696C"/>
                    </a:solidFill>
                  </a:tcPr>
                </a:tc>
                <a:extLst>
                  <a:ext uri="{0D108BD9-81ED-4DB2-BD59-A6C34878D82A}">
                    <a16:rowId xmlns:a16="http://schemas.microsoft.com/office/drawing/2014/main" val="2977729873"/>
                  </a:ext>
                </a:extLst>
              </a:tr>
              <a:tr h="139766">
                <a:tc>
                  <a:txBody>
                    <a:bodyPr/>
                    <a:lstStyle/>
                    <a:p>
                      <a:pPr marL="0" algn="l" defTabSz="342900" rtl="0" eaLnBrk="1" fontAlgn="b" latinLnBrk="0" hangingPunct="1"/>
                      <a:r>
                        <a:rPr lang="el-GR" sz="1200" u="none" strike="noStrike" dirty="0">
                          <a:solidFill>
                            <a:schemeClr val="tx1"/>
                          </a:solidFill>
                          <a:effectLst/>
                        </a:rPr>
                        <a:t>αμίαντος</a:t>
                      </a:r>
                    </a:p>
                  </a:txBody>
                  <a:tcPr marL="182880" marR="9525" marT="9525" marB="0" anchor="ctr"/>
                </a:tc>
                <a:extLst>
                  <a:ext uri="{0D108BD9-81ED-4DB2-BD59-A6C34878D82A}">
                    <a16:rowId xmlns:a16="http://schemas.microsoft.com/office/drawing/2014/main" val="3933629306"/>
                  </a:ext>
                </a:extLst>
              </a:tr>
              <a:tr h="139766">
                <a:tc>
                  <a:txBody>
                    <a:bodyPr/>
                    <a:lstStyle/>
                    <a:p>
                      <a:pPr marL="0" algn="l" defTabSz="342900" rtl="0" eaLnBrk="1" fontAlgn="b" latinLnBrk="0" hangingPunct="1"/>
                      <a:r>
                        <a:rPr lang="el-GR" sz="1200" u="none" strike="noStrike" dirty="0" err="1">
                          <a:solidFill>
                            <a:schemeClr val="tx1"/>
                          </a:solidFill>
                          <a:effectLst/>
                        </a:rPr>
                        <a:t>αναπνεύσιµη</a:t>
                      </a:r>
                      <a:r>
                        <a:rPr lang="el-GR" sz="1200" u="none" strike="noStrike" dirty="0">
                          <a:solidFill>
                            <a:schemeClr val="tx1"/>
                          </a:solidFill>
                          <a:effectLst/>
                        </a:rPr>
                        <a:t> σκόνη κρυσταλλικού διοξειδίου του πυριτίου</a:t>
                      </a:r>
                    </a:p>
                  </a:txBody>
                  <a:tcPr marL="182880" marR="9525" marT="9525" marB="0" anchor="ctr"/>
                </a:tc>
                <a:extLst>
                  <a:ext uri="{0D108BD9-81ED-4DB2-BD59-A6C34878D82A}">
                    <a16:rowId xmlns:a16="http://schemas.microsoft.com/office/drawing/2014/main" val="2552783711"/>
                  </a:ext>
                </a:extLst>
              </a:tr>
            </a:tbl>
          </a:graphicData>
        </a:graphic>
      </p:graphicFrame>
      <p:graphicFrame>
        <p:nvGraphicFramePr>
          <p:cNvPr id="16" name="Table 4" descr="Κατάλογος των οργανικών σκονών που συμπεριλήφθηκαν στην έρευνα.">
            <a:extLst>
              <a:ext uri="{FF2B5EF4-FFF2-40B4-BE49-F238E27FC236}">
                <a16:creationId xmlns:a16="http://schemas.microsoft.com/office/drawing/2014/main" id="{B595F166-BA75-C9AD-D692-19BB461E1141}"/>
              </a:ext>
            </a:extLst>
          </p:cNvPr>
          <p:cNvGraphicFramePr>
            <a:graphicFrameLocks noGrp="1"/>
          </p:cNvGraphicFramePr>
          <p:nvPr>
            <p:extLst>
              <p:ext uri="{D42A27DB-BD31-4B8C-83A1-F6EECF244321}">
                <p14:modId xmlns:p14="http://schemas.microsoft.com/office/powerpoint/2010/main" val="1107650635"/>
              </p:ext>
            </p:extLst>
          </p:nvPr>
        </p:nvGraphicFramePr>
        <p:xfrm>
          <a:off x="2659041" y="3152632"/>
          <a:ext cx="2953137" cy="577215"/>
        </p:xfrm>
        <a:graphic>
          <a:graphicData uri="http://schemas.openxmlformats.org/drawingml/2006/table">
            <a:tbl>
              <a:tblPr firstRow="1" bandRow="1">
                <a:tableStyleId>{21E4AEA4-8DFA-4A89-87EB-49C32662AFE0}</a:tableStyleId>
              </a:tblPr>
              <a:tblGrid>
                <a:gridCol w="2953137">
                  <a:extLst>
                    <a:ext uri="{9D8B030D-6E8A-4147-A177-3AD203B41FA5}">
                      <a16:colId xmlns:a16="http://schemas.microsoft.com/office/drawing/2014/main" val="3678288697"/>
                    </a:ext>
                  </a:extLst>
                </a:gridCol>
              </a:tblGrid>
              <a:tr h="181760">
                <a:tc>
                  <a:txBody>
                    <a:bodyPr/>
                    <a:lstStyle/>
                    <a:p>
                      <a:pPr marL="0" algn="l" defTabSz="342900" rtl="0" eaLnBrk="1" fontAlgn="b" latinLnBrk="0" hangingPunct="1"/>
                      <a:r>
                        <a:rPr lang="el-GR" sz="1200" b="1" u="none" strike="noStrike" dirty="0">
                          <a:solidFill>
                            <a:schemeClr val="bg1"/>
                          </a:solidFill>
                          <a:effectLst/>
                        </a:rPr>
                        <a:t>Σκόνες από οργανικές ουσίες </a:t>
                      </a:r>
                    </a:p>
                  </a:txBody>
                  <a:tcPr marL="182880" marR="9525" marT="9525" marB="0" anchor="ctr">
                    <a:solidFill>
                      <a:srgbClr val="00696C"/>
                    </a:solidFill>
                  </a:tcPr>
                </a:tc>
                <a:extLst>
                  <a:ext uri="{0D108BD9-81ED-4DB2-BD59-A6C34878D82A}">
                    <a16:rowId xmlns:a16="http://schemas.microsoft.com/office/drawing/2014/main" val="1329940789"/>
                  </a:ext>
                </a:extLst>
              </a:tr>
              <a:tr h="139766">
                <a:tc>
                  <a:txBody>
                    <a:bodyPr/>
                    <a:lstStyle/>
                    <a:p>
                      <a:pPr marL="0" algn="l" defTabSz="342900" rtl="0" eaLnBrk="1" fontAlgn="b" latinLnBrk="0" hangingPunct="1"/>
                      <a:r>
                        <a:rPr lang="el-GR" sz="1200" u="none" strike="noStrike" dirty="0">
                          <a:solidFill>
                            <a:schemeClr val="tx1"/>
                          </a:solidFill>
                          <a:effectLst/>
                        </a:rPr>
                        <a:t>σκόνη δέρματος</a:t>
                      </a:r>
                    </a:p>
                  </a:txBody>
                  <a:tcPr marL="182880" marR="9525" marT="9525" marB="0" anchor="ctr"/>
                </a:tc>
                <a:extLst>
                  <a:ext uri="{0D108BD9-81ED-4DB2-BD59-A6C34878D82A}">
                    <a16:rowId xmlns:a16="http://schemas.microsoft.com/office/drawing/2014/main" val="3457779285"/>
                  </a:ext>
                </a:extLst>
              </a:tr>
              <a:tr h="60667">
                <a:tc>
                  <a:txBody>
                    <a:bodyPr/>
                    <a:lstStyle/>
                    <a:p>
                      <a:pPr marL="0" algn="l" defTabSz="342900" rtl="0" eaLnBrk="1" fontAlgn="b" latinLnBrk="0" hangingPunct="1"/>
                      <a:r>
                        <a:rPr lang="el-GR" sz="1200" u="none" strike="noStrike" dirty="0">
                          <a:solidFill>
                            <a:schemeClr val="tx1"/>
                          </a:solidFill>
                          <a:effectLst/>
                        </a:rPr>
                        <a:t>σκόνη ξύλου</a:t>
                      </a:r>
                    </a:p>
                  </a:txBody>
                  <a:tcPr marL="182880" marR="9525" marT="9525" marB="0" anchor="ctr"/>
                </a:tc>
                <a:extLst>
                  <a:ext uri="{0D108BD9-81ED-4DB2-BD59-A6C34878D82A}">
                    <a16:rowId xmlns:a16="http://schemas.microsoft.com/office/drawing/2014/main" val="4047868032"/>
                  </a:ext>
                </a:extLst>
              </a:tr>
            </a:tbl>
          </a:graphicData>
        </a:graphic>
      </p:graphicFrame>
      <p:graphicFrame>
        <p:nvGraphicFramePr>
          <p:cNvPr id="9" name="Table 4" descr="Κατάλογος των μετάλλων που συμπεριλήφθηκαν στην έρευνα.">
            <a:extLst>
              <a:ext uri="{FF2B5EF4-FFF2-40B4-BE49-F238E27FC236}">
                <a16:creationId xmlns:a16="http://schemas.microsoft.com/office/drawing/2014/main" id="{ECDE4AE8-A4D6-4F25-900C-5662DDBB5612}"/>
              </a:ext>
            </a:extLst>
          </p:cNvPr>
          <p:cNvGraphicFramePr>
            <a:graphicFrameLocks noGrp="1"/>
          </p:cNvGraphicFramePr>
          <p:nvPr>
            <p:extLst>
              <p:ext uri="{D42A27DB-BD31-4B8C-83A1-F6EECF244321}">
                <p14:modId xmlns:p14="http://schemas.microsoft.com/office/powerpoint/2010/main" val="3185437181"/>
              </p:ext>
            </p:extLst>
          </p:nvPr>
        </p:nvGraphicFramePr>
        <p:xfrm>
          <a:off x="5691692" y="771860"/>
          <a:ext cx="2808311" cy="1346835"/>
        </p:xfrm>
        <a:graphic>
          <a:graphicData uri="http://schemas.openxmlformats.org/drawingml/2006/table">
            <a:tbl>
              <a:tblPr firstRow="1" bandRow="1">
                <a:tableStyleId>{21E4AEA4-8DFA-4A89-87EB-49C32662AFE0}</a:tableStyleId>
              </a:tblPr>
              <a:tblGrid>
                <a:gridCol w="2808311">
                  <a:extLst>
                    <a:ext uri="{9D8B030D-6E8A-4147-A177-3AD203B41FA5}">
                      <a16:colId xmlns:a16="http://schemas.microsoft.com/office/drawing/2014/main" val="3678288697"/>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l-GR" sz="1200" b="1" dirty="0">
                          <a:solidFill>
                            <a:schemeClr val="bg1"/>
                          </a:solidFill>
                        </a:rPr>
                        <a:t>Μέταλλα</a:t>
                      </a:r>
                    </a:p>
                  </a:txBody>
                  <a:tcPr marL="182880" marR="9525" marT="9525" marB="0" anchor="ctr">
                    <a:solidFill>
                      <a:srgbClr val="00696C"/>
                    </a:solidFill>
                  </a:tcPr>
                </a:tc>
                <a:extLst>
                  <a:ext uri="{0D108BD9-81ED-4DB2-BD59-A6C34878D82A}">
                    <a16:rowId xmlns:a16="http://schemas.microsoft.com/office/drawing/2014/main" val="3378306327"/>
                  </a:ext>
                </a:extLst>
              </a:tr>
              <a:tr h="139766">
                <a:tc>
                  <a:txBody>
                    <a:bodyPr/>
                    <a:lstStyle/>
                    <a:p>
                      <a:pPr marL="0" algn="l" defTabSz="342900" rtl="0" eaLnBrk="1" fontAlgn="b" latinLnBrk="0" hangingPunct="1"/>
                      <a:r>
                        <a:rPr lang="el-GR" sz="1200" u="none" strike="noStrike">
                          <a:solidFill>
                            <a:schemeClr val="tx1"/>
                          </a:solidFill>
                          <a:effectLst/>
                        </a:rPr>
                        <a:t>αρσενικό</a:t>
                      </a:r>
                    </a:p>
                  </a:txBody>
                  <a:tcPr marL="182880" marR="9525" marT="9525" marB="0" anchor="b"/>
                </a:tc>
                <a:extLst>
                  <a:ext uri="{0D108BD9-81ED-4DB2-BD59-A6C34878D82A}">
                    <a16:rowId xmlns:a16="http://schemas.microsoft.com/office/drawing/2014/main" val="2117713078"/>
                  </a:ext>
                </a:extLst>
              </a:tr>
              <a:tr h="139766">
                <a:tc>
                  <a:txBody>
                    <a:bodyPr/>
                    <a:lstStyle/>
                    <a:p>
                      <a:pPr marL="0" algn="l" defTabSz="342900" rtl="0" eaLnBrk="1" fontAlgn="b" latinLnBrk="0" hangingPunct="1"/>
                      <a:r>
                        <a:rPr lang="el-GR" sz="1200" u="none" strike="noStrike">
                          <a:solidFill>
                            <a:schemeClr val="tx1"/>
                          </a:solidFill>
                          <a:effectLst/>
                        </a:rPr>
                        <a:t>κάδμιο </a:t>
                      </a:r>
                    </a:p>
                  </a:txBody>
                  <a:tcPr marL="182880" marR="9525" marT="9525" marB="0" anchor="b"/>
                </a:tc>
                <a:extLst>
                  <a:ext uri="{0D108BD9-81ED-4DB2-BD59-A6C34878D82A}">
                    <a16:rowId xmlns:a16="http://schemas.microsoft.com/office/drawing/2014/main" val="2585299648"/>
                  </a:ext>
                </a:extLst>
              </a:tr>
              <a:tr h="161474">
                <a:tc>
                  <a:txBody>
                    <a:bodyPr/>
                    <a:lstStyle/>
                    <a:p>
                      <a:pPr marL="0" algn="l" defTabSz="342900" rtl="0" eaLnBrk="1" fontAlgn="b" latinLnBrk="0" hangingPunct="1"/>
                      <a:r>
                        <a:rPr lang="el-GR" sz="1200" u="none" strike="noStrike" dirty="0">
                          <a:solidFill>
                            <a:schemeClr val="tx1"/>
                          </a:solidFill>
                          <a:effectLst/>
                        </a:rPr>
                        <a:t>χρώμιο (VI)</a:t>
                      </a:r>
                    </a:p>
                  </a:txBody>
                  <a:tcPr marL="182880" marR="9525" marT="9525" marB="0" anchor="b"/>
                </a:tc>
                <a:extLst>
                  <a:ext uri="{0D108BD9-81ED-4DB2-BD59-A6C34878D82A}">
                    <a16:rowId xmlns:a16="http://schemas.microsoft.com/office/drawing/2014/main" val="2471425249"/>
                  </a:ext>
                </a:extLst>
              </a:tr>
              <a:tr h="139766">
                <a:tc>
                  <a:txBody>
                    <a:bodyPr/>
                    <a:lstStyle/>
                    <a:p>
                      <a:pPr marL="0" algn="l" defTabSz="342900" rtl="0" eaLnBrk="1" fontAlgn="b" latinLnBrk="0" hangingPunct="1"/>
                      <a:r>
                        <a:rPr lang="el-GR" sz="1200" u="none" strike="noStrike">
                          <a:solidFill>
                            <a:schemeClr val="tx1"/>
                          </a:solidFill>
                          <a:effectLst/>
                        </a:rPr>
                        <a:t>κοβάλτιο</a:t>
                      </a:r>
                    </a:p>
                  </a:txBody>
                  <a:tcPr marL="182880" marR="9525" marT="9525" marB="0" anchor="b"/>
                </a:tc>
                <a:extLst>
                  <a:ext uri="{0D108BD9-81ED-4DB2-BD59-A6C34878D82A}">
                    <a16:rowId xmlns:a16="http://schemas.microsoft.com/office/drawing/2014/main" val="4165192532"/>
                  </a:ext>
                </a:extLst>
              </a:tr>
              <a:tr h="139766">
                <a:tc>
                  <a:txBody>
                    <a:bodyPr/>
                    <a:lstStyle/>
                    <a:p>
                      <a:pPr marL="0" algn="l" defTabSz="342900" rtl="0" eaLnBrk="1" fontAlgn="b" latinLnBrk="0" hangingPunct="1"/>
                      <a:r>
                        <a:rPr lang="el-GR" sz="1200" u="none" strike="noStrike">
                          <a:solidFill>
                            <a:schemeClr val="tx1"/>
                          </a:solidFill>
                          <a:effectLst/>
                        </a:rPr>
                        <a:t>μόλυβδος και ανόργανα συστατικά</a:t>
                      </a:r>
                    </a:p>
                  </a:txBody>
                  <a:tcPr marL="182880" marR="9525" marT="9525" marB="0" anchor="b"/>
                </a:tc>
                <a:extLst>
                  <a:ext uri="{0D108BD9-81ED-4DB2-BD59-A6C34878D82A}">
                    <a16:rowId xmlns:a16="http://schemas.microsoft.com/office/drawing/2014/main" val="2243496909"/>
                  </a:ext>
                </a:extLst>
              </a:tr>
              <a:tr h="139766">
                <a:tc>
                  <a:txBody>
                    <a:bodyPr/>
                    <a:lstStyle/>
                    <a:p>
                      <a:pPr marL="0" algn="l" defTabSz="342900" rtl="0" eaLnBrk="1" fontAlgn="b" latinLnBrk="0" hangingPunct="1"/>
                      <a:r>
                        <a:rPr lang="el-GR" sz="1200" u="none" strike="noStrike" dirty="0">
                          <a:solidFill>
                            <a:schemeClr val="tx1"/>
                          </a:solidFill>
                          <a:effectLst/>
                        </a:rPr>
                        <a:t>νικέλιο</a:t>
                      </a:r>
                    </a:p>
                  </a:txBody>
                  <a:tcPr marL="182880" marR="9525" marT="9525" marB="0" anchor="b"/>
                </a:tc>
                <a:extLst>
                  <a:ext uri="{0D108BD9-81ED-4DB2-BD59-A6C34878D82A}">
                    <a16:rowId xmlns:a16="http://schemas.microsoft.com/office/drawing/2014/main" val="3870717567"/>
                  </a:ext>
                </a:extLst>
              </a:tr>
            </a:tbl>
          </a:graphicData>
        </a:graphic>
      </p:graphicFrame>
      <p:graphicFrame>
        <p:nvGraphicFramePr>
          <p:cNvPr id="17" name="Table 4" descr="Κατάλογος των ελαίων που περιλήφθηκαν στην έρευνα.&#10;">
            <a:extLst>
              <a:ext uri="{FF2B5EF4-FFF2-40B4-BE49-F238E27FC236}">
                <a16:creationId xmlns:a16="http://schemas.microsoft.com/office/drawing/2014/main" id="{F84928A3-0EE0-6F65-18B9-46F78502E4CC}"/>
              </a:ext>
            </a:extLst>
          </p:cNvPr>
          <p:cNvGraphicFramePr>
            <a:graphicFrameLocks noGrp="1"/>
          </p:cNvGraphicFramePr>
          <p:nvPr>
            <p:extLst>
              <p:ext uri="{D42A27DB-BD31-4B8C-83A1-F6EECF244321}">
                <p14:modId xmlns:p14="http://schemas.microsoft.com/office/powerpoint/2010/main" val="1102923661"/>
              </p:ext>
            </p:extLst>
          </p:nvPr>
        </p:nvGraphicFramePr>
        <p:xfrm>
          <a:off x="5678506" y="2147660"/>
          <a:ext cx="2808312" cy="384810"/>
        </p:xfrm>
        <a:graphic>
          <a:graphicData uri="http://schemas.openxmlformats.org/drawingml/2006/table">
            <a:tbl>
              <a:tblPr firstRow="1" bandRow="1">
                <a:tableStyleId>{21E4AEA4-8DFA-4A89-87EB-49C32662AFE0}</a:tableStyleId>
              </a:tblPr>
              <a:tblGrid>
                <a:gridCol w="2808312">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el-GR" sz="1200" b="1" u="none" strike="noStrike" dirty="0">
                          <a:solidFill>
                            <a:schemeClr val="bg1"/>
                          </a:solidFill>
                          <a:effectLst/>
                        </a:rPr>
                        <a:t>Έλαια</a:t>
                      </a:r>
                    </a:p>
                  </a:txBody>
                  <a:tcPr marL="182880" marR="9525" marT="9525" marB="0" anchor="ctr">
                    <a:solidFill>
                      <a:srgbClr val="00696C"/>
                    </a:solidFill>
                  </a:tcPr>
                </a:tc>
                <a:extLst>
                  <a:ext uri="{0D108BD9-81ED-4DB2-BD59-A6C34878D82A}">
                    <a16:rowId xmlns:a16="http://schemas.microsoft.com/office/drawing/2014/main" val="2977729873"/>
                  </a:ext>
                </a:extLst>
              </a:tr>
              <a:tr h="139766">
                <a:tc>
                  <a:txBody>
                    <a:bodyPr/>
                    <a:lstStyle/>
                    <a:p>
                      <a:pPr marL="0" algn="l" defTabSz="342900" rtl="0" eaLnBrk="1" fontAlgn="b" latinLnBrk="0" hangingPunct="1"/>
                      <a:r>
                        <a:rPr lang="el-GR" sz="1200" u="none" strike="noStrike" dirty="0">
                          <a:solidFill>
                            <a:schemeClr val="tx1"/>
                          </a:solidFill>
                          <a:effectLst/>
                        </a:rPr>
                        <a:t>ορυκτέλαια (ως </a:t>
                      </a:r>
                      <a:r>
                        <a:rPr lang="el-GR" sz="1200" u="none" strike="noStrike" dirty="0" err="1">
                          <a:solidFill>
                            <a:schemeClr val="tx1"/>
                          </a:solidFill>
                          <a:effectLst/>
                        </a:rPr>
                        <a:t>εκνεφώματα</a:t>
                      </a:r>
                      <a:r>
                        <a:rPr lang="el-GR" sz="1200" u="none" strike="noStrike" dirty="0">
                          <a:solidFill>
                            <a:schemeClr val="tx1"/>
                          </a:solidFill>
                          <a:effectLst/>
                        </a:rPr>
                        <a:t>)</a:t>
                      </a:r>
                    </a:p>
                  </a:txBody>
                  <a:tcPr marL="182880" marR="9525" marT="9525" marB="0" anchor="ctr"/>
                </a:tc>
                <a:extLst>
                  <a:ext uri="{0D108BD9-81ED-4DB2-BD59-A6C34878D82A}">
                    <a16:rowId xmlns:a16="http://schemas.microsoft.com/office/drawing/2014/main" val="3933629306"/>
                  </a:ext>
                </a:extLst>
              </a:tr>
            </a:tbl>
          </a:graphicData>
        </a:graphic>
      </p:graphicFrame>
      <p:graphicFrame>
        <p:nvGraphicFramePr>
          <p:cNvPr id="18" name="Table 4" descr="Κατάλογος των προϊόντων καύσης που περιλήφθηκαν στην έρευνα.">
            <a:extLst>
              <a:ext uri="{FF2B5EF4-FFF2-40B4-BE49-F238E27FC236}">
                <a16:creationId xmlns:a16="http://schemas.microsoft.com/office/drawing/2014/main" id="{D5CB1BE5-FCE9-032F-9DD8-4645DB6881E4}"/>
              </a:ext>
            </a:extLst>
          </p:cNvPr>
          <p:cNvGraphicFramePr>
            <a:graphicFrameLocks noGrp="1"/>
          </p:cNvGraphicFramePr>
          <p:nvPr>
            <p:extLst>
              <p:ext uri="{D42A27DB-BD31-4B8C-83A1-F6EECF244321}">
                <p14:modId xmlns:p14="http://schemas.microsoft.com/office/powerpoint/2010/main" val="1650168669"/>
              </p:ext>
            </p:extLst>
          </p:nvPr>
        </p:nvGraphicFramePr>
        <p:xfrm>
          <a:off x="5678506" y="2569308"/>
          <a:ext cx="2808312" cy="567690"/>
        </p:xfrm>
        <a:graphic>
          <a:graphicData uri="http://schemas.openxmlformats.org/drawingml/2006/table">
            <a:tbl>
              <a:tblPr firstRow="1" bandRow="1">
                <a:tableStyleId>{21E4AEA4-8DFA-4A89-87EB-49C32662AFE0}</a:tableStyleId>
              </a:tblPr>
              <a:tblGrid>
                <a:gridCol w="2808312">
                  <a:extLst>
                    <a:ext uri="{9D8B030D-6E8A-4147-A177-3AD203B41FA5}">
                      <a16:colId xmlns:a16="http://schemas.microsoft.com/office/drawing/2014/main" val="3678288697"/>
                    </a:ext>
                  </a:extLst>
                </a:gridCol>
              </a:tblGrid>
              <a:tr h="159934">
                <a:tc>
                  <a:txBody>
                    <a:bodyPr/>
                    <a:lstStyle/>
                    <a:p>
                      <a:pPr marL="0" algn="l" defTabSz="342900" rtl="0" eaLnBrk="1" fontAlgn="b" latinLnBrk="0" hangingPunct="1"/>
                      <a:r>
                        <a:rPr lang="el-GR" sz="1200" b="1" u="none" strike="noStrike">
                          <a:solidFill>
                            <a:schemeClr val="bg1"/>
                          </a:solidFill>
                          <a:effectLst/>
                        </a:rPr>
                        <a:t>Προϊόντα καύσης</a:t>
                      </a:r>
                    </a:p>
                  </a:txBody>
                  <a:tcPr marL="182880" marR="9525" marT="9525" marB="0" anchor="ctr">
                    <a:solidFill>
                      <a:srgbClr val="00696C"/>
                    </a:solidFill>
                  </a:tcPr>
                </a:tc>
                <a:extLst>
                  <a:ext uri="{0D108BD9-81ED-4DB2-BD59-A6C34878D82A}">
                    <a16:rowId xmlns:a16="http://schemas.microsoft.com/office/drawing/2014/main" val="1329940789"/>
                  </a:ext>
                </a:extLst>
              </a:tr>
              <a:tr h="139766">
                <a:tc>
                  <a:txBody>
                    <a:bodyPr/>
                    <a:lstStyle/>
                    <a:p>
                      <a:pPr algn="l" fontAlgn="b"/>
                      <a:r>
                        <a:rPr lang="el-GR" sz="1200" u="none" strike="noStrike" dirty="0">
                          <a:solidFill>
                            <a:schemeClr val="tx1"/>
                          </a:solidFill>
                          <a:effectLst/>
                        </a:rPr>
                        <a:t>εκπομπές καυσαερίων κινητήρων ντίζελ</a:t>
                      </a:r>
                    </a:p>
                  </a:txBody>
                  <a:tcPr marL="182880" marR="9525" marT="9525" marB="0" anchor="ctr"/>
                </a:tc>
                <a:extLst>
                  <a:ext uri="{0D108BD9-81ED-4DB2-BD59-A6C34878D82A}">
                    <a16:rowId xmlns:a16="http://schemas.microsoft.com/office/drawing/2014/main" val="3457779285"/>
                  </a:ext>
                </a:extLst>
              </a:tr>
            </a:tbl>
          </a:graphicData>
        </a:graphic>
      </p:graphicFrame>
      <p:graphicFrame>
        <p:nvGraphicFramePr>
          <p:cNvPr id="21" name="Table 4" descr="Κατάλογος των διαλυτών που συμπεριλήφθηκαν στην έρευνα.">
            <a:extLst>
              <a:ext uri="{FF2B5EF4-FFF2-40B4-BE49-F238E27FC236}">
                <a16:creationId xmlns:a16="http://schemas.microsoft.com/office/drawing/2014/main" id="{662477FB-B6B8-CE0B-AB5A-308BE9AD0DDC}"/>
              </a:ext>
            </a:extLst>
          </p:cNvPr>
          <p:cNvGraphicFramePr>
            <a:graphicFrameLocks noGrp="1"/>
          </p:cNvGraphicFramePr>
          <p:nvPr>
            <p:extLst>
              <p:ext uri="{D42A27DB-BD31-4B8C-83A1-F6EECF244321}">
                <p14:modId xmlns:p14="http://schemas.microsoft.com/office/powerpoint/2010/main" val="3286492055"/>
              </p:ext>
            </p:extLst>
          </p:nvPr>
        </p:nvGraphicFramePr>
        <p:xfrm>
          <a:off x="5678507" y="3193151"/>
          <a:ext cx="2808311" cy="577215"/>
        </p:xfrm>
        <a:graphic>
          <a:graphicData uri="http://schemas.openxmlformats.org/drawingml/2006/table">
            <a:tbl>
              <a:tblPr firstRow="1" bandRow="1">
                <a:tableStyleId>{21E4AEA4-8DFA-4A89-87EB-49C32662AFE0}</a:tableStyleId>
              </a:tblPr>
              <a:tblGrid>
                <a:gridCol w="2808311">
                  <a:extLst>
                    <a:ext uri="{9D8B030D-6E8A-4147-A177-3AD203B41FA5}">
                      <a16:colId xmlns:a16="http://schemas.microsoft.com/office/drawing/2014/main" val="3678288697"/>
                    </a:ext>
                  </a:extLst>
                </a:gridCol>
              </a:tblGrid>
              <a:tr h="185636">
                <a:tc>
                  <a:txBody>
                    <a:bodyPr/>
                    <a:lstStyle/>
                    <a:p>
                      <a:pPr lvl="0" algn="l" fontAlgn="b"/>
                      <a:r>
                        <a:rPr lang="el-GR" sz="1200" b="1" u="none" strike="noStrike" dirty="0">
                          <a:solidFill>
                            <a:schemeClr val="bg1"/>
                          </a:solidFill>
                          <a:effectLst/>
                        </a:rPr>
                        <a:t>Διαλύτες</a:t>
                      </a:r>
                    </a:p>
                  </a:txBody>
                  <a:tcPr marL="182880" marR="9525" marT="9525" marB="0" anchor="b">
                    <a:solidFill>
                      <a:srgbClr val="00696C"/>
                    </a:solidFill>
                  </a:tcPr>
                </a:tc>
                <a:extLst>
                  <a:ext uri="{0D108BD9-81ED-4DB2-BD59-A6C34878D82A}">
                    <a16:rowId xmlns:a16="http://schemas.microsoft.com/office/drawing/2014/main" val="4047868032"/>
                  </a:ext>
                </a:extLst>
              </a:tr>
              <a:tr h="53525">
                <a:tc>
                  <a:txBody>
                    <a:bodyPr/>
                    <a:lstStyle/>
                    <a:p>
                      <a:pPr algn="l" fontAlgn="b"/>
                      <a:r>
                        <a:rPr lang="el-GR" sz="1200" u="none" strike="noStrike" dirty="0">
                          <a:solidFill>
                            <a:schemeClr val="tx1"/>
                          </a:solidFill>
                          <a:effectLst/>
                        </a:rPr>
                        <a:t>βενζόλιο</a:t>
                      </a:r>
                    </a:p>
                  </a:txBody>
                  <a:tcPr marL="182880" marR="9525" marT="9525" marB="0" anchor="b"/>
                </a:tc>
                <a:extLst>
                  <a:ext uri="{0D108BD9-81ED-4DB2-BD59-A6C34878D82A}">
                    <a16:rowId xmlns:a16="http://schemas.microsoft.com/office/drawing/2014/main" val="1546215660"/>
                  </a:ext>
                </a:extLst>
              </a:tr>
              <a:tr h="139766">
                <a:tc>
                  <a:txBody>
                    <a:bodyPr/>
                    <a:lstStyle/>
                    <a:p>
                      <a:pPr algn="l" fontAlgn="b"/>
                      <a:r>
                        <a:rPr lang="el-GR" sz="1200" u="none" strike="noStrike" dirty="0" err="1">
                          <a:solidFill>
                            <a:schemeClr val="tx1"/>
                          </a:solidFill>
                          <a:effectLst/>
                        </a:rPr>
                        <a:t>τριχλωροαιθυλένιο</a:t>
                      </a:r>
                      <a:endParaRPr lang="el-GR" sz="1200" u="none" strike="noStrike" dirty="0">
                        <a:solidFill>
                          <a:schemeClr val="tx1"/>
                        </a:solidFill>
                        <a:effectLst/>
                      </a:endParaRPr>
                    </a:p>
                  </a:txBody>
                  <a:tcPr marL="182880" marR="9525" marT="9525" marB="0" anchor="b"/>
                </a:tc>
                <a:extLst>
                  <a:ext uri="{0D108BD9-81ED-4DB2-BD59-A6C34878D82A}">
                    <a16:rowId xmlns:a16="http://schemas.microsoft.com/office/drawing/2014/main" val="3607070440"/>
                  </a:ext>
                </a:extLst>
              </a:tr>
            </a:tbl>
          </a:graphicData>
        </a:graphic>
      </p:graphicFrame>
      <p:graphicFrame>
        <p:nvGraphicFramePr>
          <p:cNvPr id="22" name="Table 4" descr="Κατάλογος των τύπων ακτινοβολίας που συμπεριλήφθηκαν στην έρευνα.">
            <a:extLst>
              <a:ext uri="{FF2B5EF4-FFF2-40B4-BE49-F238E27FC236}">
                <a16:creationId xmlns:a16="http://schemas.microsoft.com/office/drawing/2014/main" id="{AB94F0EC-F2F5-18DB-A05E-8B5C38A4926D}"/>
              </a:ext>
            </a:extLst>
          </p:cNvPr>
          <p:cNvGraphicFramePr>
            <a:graphicFrameLocks noGrp="1"/>
          </p:cNvGraphicFramePr>
          <p:nvPr>
            <p:extLst>
              <p:ext uri="{D42A27DB-BD31-4B8C-83A1-F6EECF244321}">
                <p14:modId xmlns:p14="http://schemas.microsoft.com/office/powerpoint/2010/main" val="956672443"/>
              </p:ext>
            </p:extLst>
          </p:nvPr>
        </p:nvGraphicFramePr>
        <p:xfrm>
          <a:off x="2659041" y="3785883"/>
          <a:ext cx="5827777" cy="857064"/>
        </p:xfrm>
        <a:graphic>
          <a:graphicData uri="http://schemas.openxmlformats.org/drawingml/2006/table">
            <a:tbl>
              <a:tblPr firstRow="1" bandRow="1">
                <a:tableStyleId>{21E4AEA4-8DFA-4A89-87EB-49C32662AFE0}</a:tableStyleId>
              </a:tblPr>
              <a:tblGrid>
                <a:gridCol w="5827777">
                  <a:extLst>
                    <a:ext uri="{9D8B030D-6E8A-4147-A177-3AD203B41FA5}">
                      <a16:colId xmlns:a16="http://schemas.microsoft.com/office/drawing/2014/main" val="3678288697"/>
                    </a:ext>
                  </a:extLst>
                </a:gridCol>
              </a:tblGrid>
              <a:tr h="214266">
                <a:tc>
                  <a:txBody>
                    <a:bodyPr/>
                    <a:lstStyle/>
                    <a:p>
                      <a:pPr algn="l" fontAlgn="b"/>
                      <a:r>
                        <a:rPr lang="el-GR" sz="1200" b="1" u="none" strike="noStrike" dirty="0">
                          <a:solidFill>
                            <a:schemeClr val="bg1"/>
                          </a:solidFill>
                          <a:effectLst/>
                        </a:rPr>
                        <a:t>Ακτινοβολία</a:t>
                      </a:r>
                    </a:p>
                  </a:txBody>
                  <a:tcPr marL="182880" marR="9525" marT="9525" marB="0" anchor="b">
                    <a:solidFill>
                      <a:srgbClr val="00696C"/>
                    </a:solidFill>
                  </a:tcPr>
                </a:tc>
                <a:extLst>
                  <a:ext uri="{0D108BD9-81ED-4DB2-BD59-A6C34878D82A}">
                    <a16:rowId xmlns:a16="http://schemas.microsoft.com/office/drawing/2014/main" val="3461136577"/>
                  </a:ext>
                </a:extLst>
              </a:tr>
              <a:tr h="214266">
                <a:tc>
                  <a:txBody>
                    <a:bodyPr/>
                    <a:lstStyle/>
                    <a:p>
                      <a:pPr marL="0" algn="l" defTabSz="342900" rtl="0" eaLnBrk="1" fontAlgn="b" latinLnBrk="0" hangingPunct="1"/>
                      <a:r>
                        <a:rPr lang="el-GR" sz="1200" u="none" strike="noStrike" dirty="0" err="1">
                          <a:solidFill>
                            <a:schemeClr val="tx1"/>
                          </a:solidFill>
                          <a:effectLst/>
                        </a:rPr>
                        <a:t>ιοντίζουσα</a:t>
                      </a:r>
                      <a:r>
                        <a:rPr lang="el-GR" sz="1200" u="none" strike="noStrike" dirty="0">
                          <a:solidFill>
                            <a:schemeClr val="tx1"/>
                          </a:solidFill>
                          <a:effectLst/>
                        </a:rPr>
                        <a:t> ακτινοβολία</a:t>
                      </a:r>
                    </a:p>
                  </a:txBody>
                  <a:tcPr marL="182880" marR="9525" marT="9525" marB="0" anchor="b"/>
                </a:tc>
                <a:extLst>
                  <a:ext uri="{0D108BD9-81ED-4DB2-BD59-A6C34878D82A}">
                    <a16:rowId xmlns:a16="http://schemas.microsoft.com/office/drawing/2014/main" val="2351791633"/>
                  </a:ext>
                </a:extLst>
              </a:tr>
              <a:tr h="214266">
                <a:tc>
                  <a:txBody>
                    <a:bodyPr/>
                    <a:lstStyle/>
                    <a:p>
                      <a:pPr marL="0" algn="l" defTabSz="342900" rtl="0" eaLnBrk="1" fontAlgn="b" latinLnBrk="0" hangingPunct="1"/>
                      <a:r>
                        <a:rPr lang="el-GR" sz="1200" u="none" strike="noStrike" dirty="0">
                          <a:solidFill>
                            <a:schemeClr val="tx1"/>
                          </a:solidFill>
                          <a:effectLst/>
                        </a:rPr>
                        <a:t>τεχνητή υπεριώδης ακτινοβολία, συμπεριλαμβανομένης της οφθαλμικής έκθεσης</a:t>
                      </a:r>
                    </a:p>
                  </a:txBody>
                  <a:tcPr marL="182880" marR="9525" marT="9525" marB="0" anchor="b"/>
                </a:tc>
                <a:extLst>
                  <a:ext uri="{0D108BD9-81ED-4DB2-BD59-A6C34878D82A}">
                    <a16:rowId xmlns:a16="http://schemas.microsoft.com/office/drawing/2014/main" val="2958100683"/>
                  </a:ext>
                </a:extLst>
              </a:tr>
              <a:tr h="214266">
                <a:tc>
                  <a:txBody>
                    <a:bodyPr/>
                    <a:lstStyle/>
                    <a:p>
                      <a:pPr marL="0" algn="l" defTabSz="342900" rtl="0" eaLnBrk="1" fontAlgn="b" latinLnBrk="0" hangingPunct="1"/>
                      <a:r>
                        <a:rPr lang="el-GR" sz="1200" u="none" strike="noStrike" dirty="0">
                          <a:solidFill>
                            <a:schemeClr val="tx1"/>
                          </a:solidFill>
                          <a:effectLst/>
                        </a:rPr>
                        <a:t>ηλιακή υπεριώδης ακτινοβολία, συμπεριλαμβανομένης της οφθαλμικής έκθεσης</a:t>
                      </a:r>
                    </a:p>
                  </a:txBody>
                  <a:tcPr marL="182880" marR="9525" marT="9525" marB="0" anchor="b"/>
                </a:tc>
                <a:extLst>
                  <a:ext uri="{0D108BD9-81ED-4DB2-BD59-A6C34878D82A}">
                    <a16:rowId xmlns:a16="http://schemas.microsoft.com/office/drawing/2014/main" val="386565587"/>
                  </a:ext>
                </a:extLst>
              </a:tr>
            </a:tbl>
          </a:graphicData>
        </a:graphic>
      </p:graphicFrame>
    </p:spTree>
    <p:extLst>
      <p:ext uri="{BB962C8B-B14F-4D97-AF65-F5344CB8AC3E}">
        <p14:creationId xmlns:p14="http://schemas.microsoft.com/office/powerpoint/2010/main" val="2380647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9BC8B-3E71-DE3D-B391-E81886348CC5}"/>
              </a:ext>
            </a:extLst>
          </p:cNvPr>
          <p:cNvSpPr>
            <a:spLocks noGrp="1"/>
          </p:cNvSpPr>
          <p:nvPr>
            <p:ph type="title"/>
          </p:nvPr>
        </p:nvSpPr>
        <p:spPr/>
        <p:txBody>
          <a:bodyPr/>
          <a:lstStyle/>
          <a:p>
            <a:r>
              <a:rPr lang="el-GR" sz="2000"/>
              <a:t>Δεδομένα WES – τρεις τύποι πληροφοριών</a:t>
            </a:r>
          </a:p>
        </p:txBody>
      </p:sp>
      <p:sp>
        <p:nvSpPr>
          <p:cNvPr id="3" name="Content Placeholder 2">
            <a:extLst>
              <a:ext uri="{FF2B5EF4-FFF2-40B4-BE49-F238E27FC236}">
                <a16:creationId xmlns:a16="http://schemas.microsoft.com/office/drawing/2014/main" id="{9A4008A3-DD53-F12E-E6CC-DADAAE2D9C76}"/>
              </a:ext>
            </a:extLst>
          </p:cNvPr>
          <p:cNvSpPr>
            <a:spLocks noGrp="1"/>
          </p:cNvSpPr>
          <p:nvPr>
            <p:ph sz="half" idx="1"/>
          </p:nvPr>
        </p:nvSpPr>
        <p:spPr>
          <a:xfrm>
            <a:off x="449999" y="837000"/>
            <a:ext cx="8192839" cy="3645000"/>
          </a:xfrm>
        </p:spPr>
        <p:txBody>
          <a:bodyPr>
            <a:noAutofit/>
          </a:bodyPr>
          <a:lstStyle/>
          <a:p>
            <a:pPr marL="342900" indent="-342900">
              <a:spcBef>
                <a:spcPts val="600"/>
              </a:spcBef>
              <a:buFont typeface="+mj-lt"/>
              <a:buAutoNum type="arabicPeriod"/>
            </a:pPr>
            <a:r>
              <a:rPr lang="el-GR" sz="1600" dirty="0"/>
              <a:t>Δημογραφικές μεταβλητές και μεταβλητές που σχετίζονται με τη θέση εργασίας </a:t>
            </a:r>
            <a:r>
              <a:rPr lang="el-GR" sz="1600" b="0" dirty="0"/>
              <a:t>για κάθε συμμετέχοντα:</a:t>
            </a:r>
          </a:p>
          <a:p>
            <a:pPr marL="609600" lvl="1" indent="-285750">
              <a:spcBef>
                <a:spcPts val="600"/>
              </a:spcBef>
              <a:buFont typeface="Wingdings" panose="05000000000000000000" pitchFamily="2" charset="2"/>
              <a:buChar char="§"/>
            </a:pPr>
            <a:r>
              <a:rPr lang="el-GR" sz="1600" dirty="0"/>
              <a:t>Φύλο, ηλικιακή κατηγορία, χώρα γέννησης</a:t>
            </a:r>
          </a:p>
          <a:p>
            <a:pPr marL="609600" lvl="1" indent="-285750">
              <a:spcBef>
                <a:spcPts val="600"/>
              </a:spcBef>
              <a:buFont typeface="Wingdings" panose="05000000000000000000" pitchFamily="2" charset="2"/>
              <a:buChar char="§"/>
            </a:pPr>
            <a:r>
              <a:rPr lang="el-GR" sz="1600" dirty="0"/>
              <a:t>Κλάδος δραστηριότητας</a:t>
            </a:r>
            <a:r>
              <a:rPr lang="el-GR" sz="1600" b="0" dirty="0"/>
              <a:t>, επάγγελμα, είδος απασχόλησης </a:t>
            </a:r>
            <a:r>
              <a:rPr lang="el-GR" sz="1600" dirty="0"/>
              <a:t>και</a:t>
            </a:r>
            <a:r>
              <a:rPr lang="el-GR" sz="1600" b="0" dirty="0"/>
              <a:t> σύμβαση εργασίας, μέγεθος χώρου εργασίας, κατηγορία επαγγέλματος</a:t>
            </a:r>
          </a:p>
          <a:p>
            <a:pPr marL="342900" indent="-342900">
              <a:spcBef>
                <a:spcPts val="600"/>
              </a:spcBef>
              <a:buFont typeface="+mj-lt"/>
              <a:buAutoNum type="arabicPeriod"/>
            </a:pPr>
            <a:r>
              <a:rPr lang="el-GR" sz="1600" dirty="0"/>
              <a:t>Απαντήσεις στα σύνολα ερωτήσεων</a:t>
            </a:r>
            <a:r>
              <a:rPr lang="el-GR" sz="1600" b="0" dirty="0"/>
              <a:t>, προσαρμοσμένες στην κατηγορία επαγγέλματος του εργαζομένου που καθορίστηκε στην αρχή</a:t>
            </a:r>
          </a:p>
          <a:p>
            <a:pPr marL="342900" indent="-342900">
              <a:spcBef>
                <a:spcPts val="600"/>
              </a:spcBef>
              <a:buFont typeface="+mj-lt"/>
              <a:buAutoNum type="arabicPeriod"/>
            </a:pPr>
            <a:r>
              <a:rPr lang="el-GR" sz="1600" dirty="0"/>
              <a:t>Εκτίμηση της έκθεσης σε 24 καρκινογόνους παράγοντες </a:t>
            </a:r>
            <a:r>
              <a:rPr lang="el-GR" sz="1600" b="0" dirty="0"/>
              <a:t>για κάθε συμμετέχοντα:</a:t>
            </a:r>
          </a:p>
          <a:p>
            <a:pPr marL="609600" lvl="1" indent="-285750">
              <a:spcBef>
                <a:spcPts val="600"/>
              </a:spcBef>
              <a:buFont typeface="Wingdings" panose="05000000000000000000" pitchFamily="2" charset="2"/>
              <a:buChar char="§"/>
            </a:pPr>
            <a:r>
              <a:rPr lang="el-GR" sz="1600" dirty="0"/>
              <a:t>Πιθανή έκθεση έναντι μη έκθεσης (συμπεριλαμβανομένης της πιθανής έκθεσης, αλλά χωρίς επαρκή στοιχεία για τον καθορισμό επιπέδου)</a:t>
            </a:r>
          </a:p>
          <a:p>
            <a:pPr marL="609600" lvl="1" indent="-285750">
              <a:spcBef>
                <a:spcPts val="600"/>
              </a:spcBef>
              <a:buFont typeface="Wingdings" panose="05000000000000000000" pitchFamily="2" charset="2"/>
              <a:buChar char="§"/>
            </a:pPr>
            <a:r>
              <a:rPr lang="el-GR" sz="1600" dirty="0"/>
              <a:t>Τρία επίπεδα: πιθανή έκθεση σε χαμηλά, μεσαία ή υψηλά επίπεδα</a:t>
            </a:r>
          </a:p>
        </p:txBody>
      </p:sp>
    </p:spTree>
    <p:extLst>
      <p:ext uri="{BB962C8B-B14F-4D97-AF65-F5344CB8AC3E}">
        <p14:creationId xmlns:p14="http://schemas.microsoft.com/office/powerpoint/2010/main" val="299733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most common exposures in the last week">
            <a:extLst>
              <a:ext uri="{FF2B5EF4-FFF2-40B4-BE49-F238E27FC236}">
                <a16:creationId xmlns:a16="http://schemas.microsoft.com/office/drawing/2014/main" id="{6DF223B3-D695-4085-9BD7-B2D97AF7CB34}"/>
              </a:ext>
            </a:extLst>
          </p:cNvPr>
          <p:cNvSpPr>
            <a:spLocks noGrp="1"/>
          </p:cNvSpPr>
          <p:nvPr>
            <p:ph type="title"/>
          </p:nvPr>
        </p:nvSpPr>
        <p:spPr/>
        <p:txBody>
          <a:bodyPr/>
          <a:lstStyle/>
          <a:p>
            <a:r>
              <a:rPr lang="el-GR" sz="2000" dirty="0"/>
              <a:t>Οι πιο συνηθισμένοι παράγοντες κινδύνου έκθεσης κατά τη διάρκεια της τελευταίας εβδομάδας</a:t>
            </a:r>
          </a:p>
        </p:txBody>
      </p:sp>
      <p:graphicFrame>
        <p:nvGraphicFramePr>
          <p:cNvPr id="15" name="Content Placeholder 5" descr="Στο γράφημα παρουσιάζονται οι πιο συνηθισμένοι παράγοντες κινδύνου έκθεσης κατά τη διάρκεια της τελευταίας εβδομάδας εργασίας:&#10;Ηλιακή υπεριώδης ακτινοβολία 0,2 % πιθανή έκθεση σε υψηλά επίπεδα· 20,6 % πιθανή έκθεση σε χαμηλά ή μεσαία επίπεδα.&#10;Εκπομπές καυσαερίων κινητήρων ντίζελ: 2,1 % πιθανή έκθεση σε υψηλά επίπεδα· 17,8 % πιθανή έκθεση σε χαμηλά ή μεσαία επίπεδα.&#10;Βενζόλιο: 1,4 % πιθανή έκθεση σε υψηλά επίπεδα· 11,4 % πιθανή έκθεση σε χαμηλά ή μεσαία επίπεδα.&#10;Αναπνεύσιμο κρυσταλλικό διοξείδιο του πυριτίου (RCS) 3,3 % πιθανή έκθεση σε υψηλά επίπεδα· 5,2 % πιθανή έκθεση σε χαμηλά ή μεσαία επίπεδα.&#10;Φορμαλδεΰδη: 1,3 % πιθανή έκθεση σε υψηλά επίπεδα· 5,1 % πιθανή έκθεση σε χαμηλά ή μεσαία επίπεδα.&#10;Εξασθενές χρώμιο: 0,9 % πιθανή έκθεση σε υψηλά επίπεδα· 3,9 % πιθανή έκθεση σε χαμηλά ή μεσαία επίπεδα.&#10;Μόλυβδος και ανόργανες ενώσεις: 0,6 % πιθανή έκθεση σε υψηλά επίπεδα· 3,2 % πιθανή έκθεση σε χαμηλά ή μεσαία επίπεδα.&#10;Σκόνη ξύλου: 1,6 % πιθανή έκθεση σε υψηλά επίπεδα· 1,6 % πιθανή έκθεση σε χαμηλά ή μεσαία επίπεδα.&#10;">
            <a:extLst>
              <a:ext uri="{FF2B5EF4-FFF2-40B4-BE49-F238E27FC236}">
                <a16:creationId xmlns:a16="http://schemas.microsoft.com/office/drawing/2014/main" id="{3BC5CEF8-F4EF-4E47-8BAE-C04595B066BF}"/>
              </a:ext>
            </a:extLst>
          </p:cNvPr>
          <p:cNvGraphicFramePr>
            <a:graphicFrameLocks noGrp="1"/>
          </p:cNvGraphicFramePr>
          <p:nvPr>
            <p:ph sz="half" idx="1"/>
            <p:extLst>
              <p:ext uri="{D42A27DB-BD31-4B8C-83A1-F6EECF244321}">
                <p14:modId xmlns:p14="http://schemas.microsoft.com/office/powerpoint/2010/main" val="1841974550"/>
              </p:ext>
            </p:extLst>
          </p:nvPr>
        </p:nvGraphicFramePr>
        <p:xfrm>
          <a:off x="449263"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grpSp>
        <p:nvGrpSpPr>
          <p:cNvPr id="29" name="Group 28" descr="Πλαίσιο κειμένου με δύο βέλη τα οποία κατευθύνονται σε δύο ορθογώνια που υπογραμμίζουν τις ράβδους για το αναπνεύσιμο κρυσταλλικό διοξείδιο του πυριτίου και τη σκόνη ξύλου. Το κείμενο αναφέρει: Το ποσοστό έκθεσης σε υψηλά επίπεδα αντιπροσωπεύει μεγάλο ποσοστό εργαζομένους που εκτιμάται ότι εκτίθενται.">
            <a:extLst>
              <a:ext uri="{FF2B5EF4-FFF2-40B4-BE49-F238E27FC236}">
                <a16:creationId xmlns:a16="http://schemas.microsoft.com/office/drawing/2014/main" id="{C01287CC-ED86-C858-7AEC-22B334865F21}"/>
              </a:ext>
            </a:extLst>
          </p:cNvPr>
          <p:cNvGrpSpPr/>
          <p:nvPr/>
        </p:nvGrpSpPr>
        <p:grpSpPr>
          <a:xfrm>
            <a:off x="449263" y="1973374"/>
            <a:ext cx="8595884" cy="1962522"/>
            <a:chOff x="683568" y="1923678"/>
            <a:chExt cx="8037270" cy="2088232"/>
          </a:xfrm>
        </p:grpSpPr>
        <p:sp>
          <p:nvSpPr>
            <p:cNvPr id="3" name="Rectangle 2">
              <a:extLst>
                <a:ext uri="{FF2B5EF4-FFF2-40B4-BE49-F238E27FC236}">
                  <a16:creationId xmlns:a16="http://schemas.microsoft.com/office/drawing/2014/main" id="{51B86E45-6064-44EF-81C7-982B3D495524}"/>
                </a:ext>
                <a:ext uri="{C183D7F6-B498-43B3-948B-1728B52AA6E4}">
                  <adec:decorative xmlns:adec="http://schemas.microsoft.com/office/drawing/2017/decorative" val="1"/>
                </a:ext>
              </a:extLst>
            </p:cNvPr>
            <p:cNvSpPr/>
            <p:nvPr/>
          </p:nvSpPr>
          <p:spPr>
            <a:xfrm>
              <a:off x="1331640" y="3579862"/>
              <a:ext cx="2304256" cy="432048"/>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600" dirty="0"/>
            </a:p>
          </p:txBody>
        </p:sp>
        <p:sp>
          <p:nvSpPr>
            <p:cNvPr id="7" name="Rectangle 6">
              <a:extLst>
                <a:ext uri="{FF2B5EF4-FFF2-40B4-BE49-F238E27FC236}">
                  <a16:creationId xmlns:a16="http://schemas.microsoft.com/office/drawing/2014/main" id="{E7320C83-9360-4FD8-B092-4B37D6094E3A}"/>
                </a:ext>
                <a:ext uri="{C183D7F6-B498-43B3-948B-1728B52AA6E4}">
                  <adec:decorative xmlns:adec="http://schemas.microsoft.com/office/drawing/2017/decorative" val="1"/>
                </a:ext>
              </a:extLst>
            </p:cNvPr>
            <p:cNvSpPr/>
            <p:nvPr/>
          </p:nvSpPr>
          <p:spPr>
            <a:xfrm>
              <a:off x="683568" y="1923678"/>
              <a:ext cx="3960440" cy="432048"/>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600" dirty="0"/>
            </a:p>
          </p:txBody>
        </p:sp>
        <p:grpSp>
          <p:nvGrpSpPr>
            <p:cNvPr id="28" name="Group 27" descr="Text box with the following text pointing to the bars for respirable crystalline silica and wood dust: The share of exposure at a high level represents half or more of the workers assessed to be exposed to respirable crystalline silica and wood dust.&#10;">
              <a:extLst>
                <a:ext uri="{FF2B5EF4-FFF2-40B4-BE49-F238E27FC236}">
                  <a16:creationId xmlns:a16="http://schemas.microsoft.com/office/drawing/2014/main" id="{6A2FF02D-086A-BEBF-FA02-161482F6BFBB}"/>
                </a:ext>
              </a:extLst>
            </p:cNvPr>
            <p:cNvGrpSpPr/>
            <p:nvPr/>
          </p:nvGrpSpPr>
          <p:grpSpPr>
            <a:xfrm>
              <a:off x="3635896" y="2146088"/>
              <a:ext cx="5084942" cy="1675209"/>
              <a:chOff x="3635896" y="2146088"/>
              <a:chExt cx="5084942" cy="1675209"/>
            </a:xfrm>
          </p:grpSpPr>
          <p:sp>
            <p:nvSpPr>
              <p:cNvPr id="10" name="Rectangle 9" descr="&#10;">
                <a:extLst>
                  <a:ext uri="{FF2B5EF4-FFF2-40B4-BE49-F238E27FC236}">
                    <a16:creationId xmlns:a16="http://schemas.microsoft.com/office/drawing/2014/main" id="{10A75F29-C834-7BE5-1E01-4AE1CEFB7724}"/>
                  </a:ext>
                </a:extLst>
              </p:cNvPr>
              <p:cNvSpPr/>
              <p:nvPr/>
            </p:nvSpPr>
            <p:spPr>
              <a:xfrm>
                <a:off x="5043837" y="2535746"/>
                <a:ext cx="3677001" cy="936104"/>
              </a:xfrm>
              <a:prstGeom prst="rect">
                <a:avLst/>
              </a:prstGeom>
              <a:noFill/>
              <a:ln>
                <a:solidFill>
                  <a:schemeClr val="accent4">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l-GR" sz="1400">
                    <a:solidFill>
                      <a:schemeClr val="accent4">
                        <a:lumMod val="75000"/>
                      </a:schemeClr>
                    </a:solidFill>
                  </a:rPr>
                  <a:t>Το ποσοστό έκθεσης σε υψηλά επίπεδα αντιπροσωπεύει μεγάλο ποσοστό εργαζομένους που εκτιμάται ότι εκτίθενται.</a:t>
                </a:r>
                <a:endParaRPr lang="el-GR" sz="1400" dirty="0">
                  <a:solidFill>
                    <a:schemeClr val="accent4">
                      <a:lumMod val="75000"/>
                    </a:schemeClr>
                  </a:solidFill>
                </a:endParaRPr>
              </a:p>
            </p:txBody>
          </p:sp>
          <p:cxnSp>
            <p:nvCxnSpPr>
              <p:cNvPr id="12" name="Straight Arrow Connector 11">
                <a:extLst>
                  <a:ext uri="{FF2B5EF4-FFF2-40B4-BE49-F238E27FC236}">
                    <a16:creationId xmlns:a16="http://schemas.microsoft.com/office/drawing/2014/main" id="{1780B7ED-E12C-70F7-CDF2-1E240384FA17}"/>
                  </a:ext>
                </a:extLst>
              </p:cNvPr>
              <p:cNvCxnSpPr>
                <a:cxnSpLocks/>
              </p:cNvCxnSpPr>
              <p:nvPr/>
            </p:nvCxnSpPr>
            <p:spPr>
              <a:xfrm flipH="1" flipV="1">
                <a:off x="4644008" y="2146088"/>
                <a:ext cx="720080" cy="374849"/>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13" name="Straight Arrow Connector 12">
                <a:extLst>
                  <a:ext uri="{FF2B5EF4-FFF2-40B4-BE49-F238E27FC236}">
                    <a16:creationId xmlns:a16="http://schemas.microsoft.com/office/drawing/2014/main" id="{9777DD2A-DA9B-8B2B-D6B6-CD4DC8847FF2}"/>
                  </a:ext>
                </a:extLst>
              </p:cNvPr>
              <p:cNvCxnSpPr>
                <a:cxnSpLocks/>
              </p:cNvCxnSpPr>
              <p:nvPr/>
            </p:nvCxnSpPr>
            <p:spPr>
              <a:xfrm flipH="1">
                <a:off x="3635896" y="3486659"/>
                <a:ext cx="1728192" cy="334638"/>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grpSp>
      </p:grpSp>
      <p:sp>
        <p:nvSpPr>
          <p:cNvPr id="4" name="TextBox 3">
            <a:extLst>
              <a:ext uri="{FF2B5EF4-FFF2-40B4-BE49-F238E27FC236}">
                <a16:creationId xmlns:a16="http://schemas.microsoft.com/office/drawing/2014/main" id="{DBBA735E-FE60-FD71-91C1-C19778FF5C4B}"/>
              </a:ext>
              <a:ext uri="{C183D7F6-B498-43B3-948B-1728B52AA6E4}">
                <adec:decorative xmlns:adec="http://schemas.microsoft.com/office/drawing/2017/decorative" val="0"/>
              </a:ext>
            </a:extLst>
          </p:cNvPr>
          <p:cNvSpPr txBox="1"/>
          <p:nvPr/>
        </p:nvSpPr>
        <p:spPr>
          <a:xfrm>
            <a:off x="1635370" y="4567152"/>
            <a:ext cx="5372100"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Πηγή: Έρευνα WES 2023, EU-OSHA, πληθυσμός αναφοράς: όλοι οι εργαζόμενοι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2925411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Other exposures in the last working week">
            <a:extLst>
              <a:ext uri="{FF2B5EF4-FFF2-40B4-BE49-F238E27FC236}">
                <a16:creationId xmlns:a16="http://schemas.microsoft.com/office/drawing/2014/main" id="{6DF223B3-D695-4085-9BD7-B2D97AF7CB34}"/>
              </a:ext>
            </a:extLst>
          </p:cNvPr>
          <p:cNvSpPr>
            <a:spLocks noGrp="1"/>
          </p:cNvSpPr>
          <p:nvPr>
            <p:ph type="title"/>
          </p:nvPr>
        </p:nvSpPr>
        <p:spPr/>
        <p:txBody>
          <a:bodyPr/>
          <a:lstStyle/>
          <a:p>
            <a:r>
              <a:rPr lang="el-GR" sz="2000" dirty="0"/>
              <a:t>Άλλοι παράγοντες κινδύνου έκθεσης κατά τη διάρκεια της τελευταίας εβδομάδας εργασίας</a:t>
            </a:r>
          </a:p>
        </p:txBody>
      </p:sp>
      <p:graphicFrame>
        <p:nvGraphicFramePr>
          <p:cNvPr id="8" name="Content Placeholder 5" descr="Στο ακιδωτό διάγραμμα απεικονίζονται άλλοι παράγοντες κινδύνου έκθεσης, όλα τα επίπεδα έκθεσης είναι κάτω από 5%, από το υψηλότερο προς το χαμηλότερο ποσοστό:&#10;Τεχνητή υπεριώδης ακτινοβολία· Ιοντίζουσα ακτινοβολία· Νικέλιο· Ορυκτέλαια (ως εκνεφώματα)· Αιθυλενοξείδιο· Αμίαντος· Κάδμιο· Βουταδιένιο-1,3· Κοβάλτιο· Τριχλωροαιθυλένιο· Σκόνη δέρματος· Ακρυλαμίδιο· Αρσενικό· Ορθο-τολουιδίνη· Θειικός διαιθυλεστέρας/διμεθυλεστέρας: Επιχλωρυδρίνη">
            <a:extLst>
              <a:ext uri="{FF2B5EF4-FFF2-40B4-BE49-F238E27FC236}">
                <a16:creationId xmlns:a16="http://schemas.microsoft.com/office/drawing/2014/main" id="{A059971B-7675-4A3E-8944-A39655379F1A}"/>
              </a:ext>
            </a:extLst>
          </p:cNvPr>
          <p:cNvGraphicFramePr>
            <a:graphicFrameLocks noGrp="1"/>
          </p:cNvGraphicFramePr>
          <p:nvPr>
            <p:ph sz="half" idx="1"/>
            <p:extLst>
              <p:ext uri="{D42A27DB-BD31-4B8C-83A1-F6EECF244321}">
                <p14:modId xmlns:p14="http://schemas.microsoft.com/office/powerpoint/2010/main" val="2132897890"/>
              </p:ext>
            </p:extLst>
          </p:nvPr>
        </p:nvGraphicFramePr>
        <p:xfrm>
          <a:off x="449263"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3">
            <a:extLst>
              <a:ext uri="{FF2B5EF4-FFF2-40B4-BE49-F238E27FC236}">
                <a16:creationId xmlns:a16="http://schemas.microsoft.com/office/drawing/2014/main" id="{DBBA735E-FE60-FD71-91C1-C19778FF5C4B}"/>
              </a:ext>
              <a:ext uri="{C183D7F6-B498-43B3-948B-1728B52AA6E4}">
                <adec:decorative xmlns:adec="http://schemas.microsoft.com/office/drawing/2017/decorative" val="0"/>
              </a:ext>
            </a:extLst>
          </p:cNvPr>
          <p:cNvSpPr txBox="1"/>
          <p:nvPr/>
        </p:nvSpPr>
        <p:spPr>
          <a:xfrm>
            <a:off x="1635370" y="4567152"/>
            <a:ext cx="5372100"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Πηγή: Έρευνα WES 2023, EU-OSHA, πληθυσμός αναφοράς: όλοι οι εργαζόμενοι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1150630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Exposure to the 24 cancer risk factors in the last week">
            <a:extLst>
              <a:ext uri="{FF2B5EF4-FFF2-40B4-BE49-F238E27FC236}">
                <a16:creationId xmlns:a16="http://schemas.microsoft.com/office/drawing/2014/main" id="{B5689BE4-E360-4444-AFA1-CD4DFF34A4ED}"/>
              </a:ext>
            </a:extLst>
          </p:cNvPr>
          <p:cNvSpPr>
            <a:spLocks noGrp="1"/>
          </p:cNvSpPr>
          <p:nvPr>
            <p:ph type="title"/>
          </p:nvPr>
        </p:nvSpPr>
        <p:spPr>
          <a:xfrm>
            <a:off x="450001" y="135000"/>
            <a:ext cx="8082439" cy="367200"/>
          </a:xfrm>
        </p:spPr>
        <p:txBody>
          <a:bodyPr/>
          <a:lstStyle/>
          <a:p>
            <a:r>
              <a:rPr lang="el-GR" sz="2000" dirty="0"/>
              <a:t>Έκθεση σε 24 καρκινογόνους παράγοντες κατά τη διάρκεια της τελευταίας εβδομάδας</a:t>
            </a:r>
          </a:p>
        </p:txBody>
      </p:sp>
      <p:graphicFrame>
        <p:nvGraphicFramePr>
          <p:cNvPr id="8" name="Content Placeholder 5" descr="Στο γράφημα παρουσιάζεται η μηδενική έκθεση σε πολλαπλούς παράγοντες κινδύνου έκθεσης κατά τη διάρκεια της τελευταίας εβδομάδας εργασίας. &#10;Το 52,6 % του συνόλου των εργαζομένων στις έξι χώρες δεν είχε εκτεθεί σε κανέναν από τους 24 καρκινογόνους παράγοντες που επιλέχθηκαν στην έρευνα.&#10;Το 21 % είχε εκτεθεί σε έναν από τους 24 καρκινογόνους παράγοντες που επιλέχθηκαν στην έρευνα.&#10;Και το 26 % είχε εκτεθεί σε 2 ή περισσότερους καρκινογόνους παράγοντες.">
            <a:extLst>
              <a:ext uri="{FF2B5EF4-FFF2-40B4-BE49-F238E27FC236}">
                <a16:creationId xmlns:a16="http://schemas.microsoft.com/office/drawing/2014/main" id="{0F5A76A1-1997-4CA7-A072-84CA7834E81F}"/>
              </a:ext>
            </a:extLst>
          </p:cNvPr>
          <p:cNvGraphicFramePr>
            <a:graphicFrameLocks noGrp="1"/>
          </p:cNvGraphicFramePr>
          <p:nvPr>
            <p:ph sz="half" idx="1"/>
          </p:nvPr>
        </p:nvGraphicFramePr>
        <p:xfrm>
          <a:off x="449263"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3">
            <a:extLst>
              <a:ext uri="{FF2B5EF4-FFF2-40B4-BE49-F238E27FC236}">
                <a16:creationId xmlns:a16="http://schemas.microsoft.com/office/drawing/2014/main" id="{DBBA735E-FE60-FD71-91C1-C19778FF5C4B}"/>
              </a:ext>
              <a:ext uri="{C183D7F6-B498-43B3-948B-1728B52AA6E4}">
                <adec:decorative xmlns:adec="http://schemas.microsoft.com/office/drawing/2017/decorative" val="0"/>
              </a:ext>
            </a:extLst>
          </p:cNvPr>
          <p:cNvSpPr txBox="1"/>
          <p:nvPr/>
        </p:nvSpPr>
        <p:spPr>
          <a:xfrm>
            <a:off x="1635370" y="4567152"/>
            <a:ext cx="5372100"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Πηγή: Έρευνα WES 2023, EU-OSHA, πληθυσμός αναφοράς: όλοι οι εργαζόμενοι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3826960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B988-827C-4E69-998B-AB55CF3B0007}"/>
              </a:ext>
            </a:extLst>
          </p:cNvPr>
          <p:cNvSpPr>
            <a:spLocks noGrp="1"/>
          </p:cNvSpPr>
          <p:nvPr>
            <p:ph type="title"/>
          </p:nvPr>
        </p:nvSpPr>
        <p:spPr/>
        <p:txBody>
          <a:bodyPr/>
          <a:lstStyle/>
          <a:p>
            <a:r>
              <a:rPr lang="el-GR" sz="2000" dirty="0"/>
              <a:t>Πολλαπλοί παράγοντες κινδύνου έκθεσης κατά τη διάρκεια της ίδιας εβδομάδας εργασίας</a:t>
            </a:r>
          </a:p>
        </p:txBody>
      </p:sp>
      <p:sp>
        <p:nvSpPr>
          <p:cNvPr id="4" name="TextBox 3">
            <a:extLst>
              <a:ext uri="{FF2B5EF4-FFF2-40B4-BE49-F238E27FC236}">
                <a16:creationId xmlns:a16="http://schemas.microsoft.com/office/drawing/2014/main" id="{8FF5EBA9-F17F-26FD-E0C8-1CBD3277193C}"/>
              </a:ext>
            </a:extLst>
          </p:cNvPr>
          <p:cNvSpPr txBox="1"/>
          <p:nvPr/>
        </p:nvSpPr>
        <p:spPr>
          <a:xfrm>
            <a:off x="617537" y="750710"/>
            <a:ext cx="7559873" cy="367200"/>
          </a:xfrm>
          <a:prstGeom prst="rect">
            <a:avLst/>
          </a:prstGeom>
          <a:noFill/>
        </p:spPr>
        <p:txBody>
          <a:bodyPr wrap="square" rtlCol="0">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l-GR" sz="1800" dirty="0">
                <a:solidFill>
                  <a:schemeClr val="tx2"/>
                </a:solidFill>
                <a:ea typeface=""/>
                <a:cs typeface="Times New Roman" panose="02020603050405020304" pitchFamily="18" charset="0"/>
              </a:rPr>
              <a:t>Οι πιο συνηθισμένοι πολλαπλοί παράγοντες κινδύνου έκθεσης: </a:t>
            </a:r>
          </a:p>
        </p:txBody>
      </p:sp>
      <p:graphicFrame>
        <p:nvGraphicFramePr>
          <p:cNvPr id="9" name="Content Placeholder 5" descr="Στο γράφημα παρουσιάζονται οι συνδυαστικοί παράγοντες κινδύνου έκθεσης κατά τη διάρκεια της τελευταίας εβδομάδας εργασίας.&#10;Το 11 % των εργαζομένων εκτέθηκε σε καυσαέρια κινητήρων ντίζελ και ηλιακή υπεριώδη ακτινοβολία.&#10;Το 5,9 % εκτέθηκε σε βενζόλιο και καυσαέρια κινητήρων ντίζελ. &#10;Το 5,8 % εκτέθηκε σε βενζόλιο και ηλιακή υπεριώδη ακτινοβολία.&#10;Το 4,1 % εκτέθηκε σε RCS και σε ηλιακή υπεριώδη ακτινοβολία.&#10;Το 4 % εκτέθηκε σε καυσαέρια κινητήρων ντίζελ, βενζόλιο και ηλιακή υπεριώδη ακτινοβολία.&#10;Το 3,7 % εκτέθηκε σε RCS και σε καυσαέρια κινητήρων ντίζελ.&#10;Το 2,6 % εκτέθηκε σε RCS, καυσαέρια κινητήρων ντίζελ και ηλιακή υπεριώδη ακτινοβολία.&#10;Το 2,5 % εκτέθηκε σε φορμαλδεΰδη και βενζόλιο.">
            <a:extLst>
              <a:ext uri="{FF2B5EF4-FFF2-40B4-BE49-F238E27FC236}">
                <a16:creationId xmlns:a16="http://schemas.microsoft.com/office/drawing/2014/main" id="{C4EF5B3B-3E36-4CF2-8099-853FBAD75135}"/>
              </a:ext>
            </a:extLst>
          </p:cNvPr>
          <p:cNvGraphicFramePr>
            <a:graphicFrameLocks noGrp="1"/>
          </p:cNvGraphicFramePr>
          <p:nvPr>
            <p:ph sz="half" idx="1"/>
            <p:extLst>
              <p:ext uri="{D42A27DB-BD31-4B8C-83A1-F6EECF244321}">
                <p14:modId xmlns:p14="http://schemas.microsoft.com/office/powerpoint/2010/main" val="1000582648"/>
              </p:ext>
            </p:extLst>
          </p:nvPr>
        </p:nvGraphicFramePr>
        <p:xfrm>
          <a:off x="450001" y="1127135"/>
          <a:ext cx="7561262" cy="319247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D08922D6-38F5-30FC-3E27-16C4E71200B0}"/>
              </a:ext>
              <a:ext uri="{C183D7F6-B498-43B3-948B-1728B52AA6E4}">
                <adec:decorative xmlns:adec="http://schemas.microsoft.com/office/drawing/2017/decorative" val="0"/>
              </a:ext>
            </a:extLst>
          </p:cNvPr>
          <p:cNvSpPr txBox="1"/>
          <p:nvPr/>
        </p:nvSpPr>
        <p:spPr>
          <a:xfrm>
            <a:off x="617536" y="4319607"/>
            <a:ext cx="7561261" cy="2616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050" i="1" dirty="0" err="1">
                <a:effectLst/>
                <a:latin typeface="Arial" panose="020B0604020202020204" pitchFamily="34" charset="0"/>
                <a:ea typeface="Arial"/>
                <a:cs typeface="Times New Roman" panose="02020603050405020304" pitchFamily="18" charset="0"/>
              </a:rPr>
              <a:t>RCS</a:t>
            </a:r>
            <a:r>
              <a:rPr lang="el-GR" sz="1050" i="1" dirty="0">
                <a:effectLst/>
                <a:latin typeface="Arial" panose="020B0604020202020204" pitchFamily="34" charset="0"/>
                <a:ea typeface="Arial"/>
                <a:cs typeface="Times New Roman" panose="02020603050405020304" pitchFamily="18" charset="0"/>
              </a:rPr>
              <a:t>: </a:t>
            </a:r>
            <a:r>
              <a:rPr lang="el-GR" sz="1050" i="1" dirty="0" err="1">
                <a:effectLst/>
                <a:latin typeface="Arial" panose="020B0604020202020204" pitchFamily="34" charset="0"/>
                <a:ea typeface="Arial"/>
                <a:cs typeface="Times New Roman" panose="02020603050405020304" pitchFamily="18" charset="0"/>
              </a:rPr>
              <a:t>αναπνεύσιμη</a:t>
            </a:r>
            <a:r>
              <a:rPr lang="el-GR" sz="1050" i="1" dirty="0">
                <a:effectLst/>
                <a:latin typeface="Arial" panose="020B0604020202020204" pitchFamily="34" charset="0"/>
                <a:ea typeface="Arial"/>
                <a:cs typeface="Times New Roman" panose="02020603050405020304" pitchFamily="18" charset="0"/>
              </a:rPr>
              <a:t> σκόνη κρυσταλλικού διοξειδίου του πυριτίου - </a:t>
            </a:r>
            <a:r>
              <a:rPr lang="el-GR" sz="1050" i="1" dirty="0" err="1">
                <a:effectLst/>
                <a:latin typeface="Arial" panose="020B0604020202020204" pitchFamily="34" charset="0"/>
                <a:ea typeface="Arial"/>
                <a:cs typeface="Times New Roman" panose="02020603050405020304" pitchFamily="18" charset="0"/>
              </a:rPr>
              <a:t>UV</a:t>
            </a:r>
            <a:r>
              <a:rPr lang="el-GR" sz="1050" i="1" dirty="0">
                <a:effectLst/>
                <a:latin typeface="Arial" panose="020B0604020202020204" pitchFamily="34" charset="0"/>
                <a:ea typeface="Arial"/>
                <a:cs typeface="Times New Roman" panose="02020603050405020304" pitchFamily="18" charset="0"/>
              </a:rPr>
              <a:t>: υπεριώδης ακτινοβολία </a:t>
            </a:r>
          </a:p>
        </p:txBody>
      </p:sp>
      <p:sp>
        <p:nvSpPr>
          <p:cNvPr id="10" name="TextBox 3">
            <a:extLst>
              <a:ext uri="{FF2B5EF4-FFF2-40B4-BE49-F238E27FC236}">
                <a16:creationId xmlns:a16="http://schemas.microsoft.com/office/drawing/2014/main" id="{DBBA735E-FE60-FD71-91C1-C19778FF5C4B}"/>
              </a:ext>
              <a:ext uri="{C183D7F6-B498-43B3-948B-1728B52AA6E4}">
                <adec:decorative xmlns:adec="http://schemas.microsoft.com/office/drawing/2017/decorative" val="0"/>
              </a:ext>
            </a:extLst>
          </p:cNvPr>
          <p:cNvSpPr txBox="1"/>
          <p:nvPr/>
        </p:nvSpPr>
        <p:spPr>
          <a:xfrm>
            <a:off x="1635370" y="4567152"/>
            <a:ext cx="5372100"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l-GR" sz="1100" dirty="0">
                <a:effectLst/>
                <a:latin typeface="Arial" panose="020B0604020202020204" pitchFamily="34" charset="0"/>
                <a:ea typeface="Arial"/>
                <a:cs typeface="Times New Roman" panose="02020603050405020304" pitchFamily="18" charset="0"/>
              </a:rPr>
              <a:t>Πηγή: Έρευνα WES 2023, EU-OSHA, πληθυσμός αναφοράς: όλοι οι εργαζόμενοι στη Γερμανία, την Ισπανία, τη Φινλανδία, τη Γαλλία, την Ουγγαρία και την Ιρλανδία.</a:t>
            </a:r>
          </a:p>
        </p:txBody>
      </p:sp>
    </p:spTree>
    <p:extLst>
      <p:ext uri="{BB962C8B-B14F-4D97-AF65-F5344CB8AC3E}">
        <p14:creationId xmlns:p14="http://schemas.microsoft.com/office/powerpoint/2010/main" val="3441830167"/>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14CE43A4-9641-4B32-8378-F412DB7E35C9}" vid="{AFDE6A3A-51AA-40C9-BF8F-4E3507464FB5}"/>
    </a:ext>
  </a:extLst>
</a:theme>
</file>

<file path=ppt/theme/theme2.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9BD2F7C0-F758-4990-BAC9-FB0BAC4BAB01}" vid="{41FB8DA3-6555-4A21-A181-BF3E4EA53B0C}"/>
    </a:ext>
  </a:extLst>
</a:theme>
</file>

<file path=ppt/theme/theme3.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4.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5.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8" ma:contentTypeDescription="Create a new document." ma:contentTypeScope="" ma:versionID="57edfc884e204546db6e7667442ac1d7">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8c1ce82a7a9d149d25cd7e5b6fb16c39"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BB3A82-0FBB-4390-BFA7-51817A5A595B}">
  <ds:schemaRefs>
    <ds:schemaRef ds:uri="http://schemas.microsoft.com/sharepoint/v3/contenttype/forms"/>
  </ds:schemaRefs>
</ds:datastoreItem>
</file>

<file path=customXml/itemProps2.xml><?xml version="1.0" encoding="utf-8"?>
<ds:datastoreItem xmlns:ds="http://schemas.openxmlformats.org/officeDocument/2006/customXml" ds:itemID="{5C45F51B-C86D-47B6-B235-2FE7FD50509D}">
  <ds:schemaRefs>
    <ds:schemaRef ds:uri="http://schemas.openxmlformats.org/package/2006/metadata/core-properties"/>
    <ds:schemaRef ds:uri="http://purl.org/dc/terms/"/>
    <ds:schemaRef ds:uri="6976e29a-8670-4f9c-afee-c255a09d55c2"/>
    <ds:schemaRef ds:uri="http://schemas.microsoft.com/office/2006/metadata/properties"/>
    <ds:schemaRef ds:uri="http://www.w3.org/XML/1998/namespace"/>
    <ds:schemaRef ds:uri="http://schemas.microsoft.com/office/2006/documentManagement/types"/>
    <ds:schemaRef ds:uri="http://purl.org/dc/elements/1.1/"/>
    <ds:schemaRef ds:uri="http://schemas.microsoft.com/office/infopath/2007/PartnerControls"/>
    <ds:schemaRef ds:uri="80b70bcf-9351-4e71-b19f-1201847c9328"/>
    <ds:schemaRef ds:uri="http://purl.org/dc/dcmitype/"/>
  </ds:schemaRefs>
</ds:datastoreItem>
</file>

<file path=customXml/itemProps3.xml><?xml version="1.0" encoding="utf-8"?>
<ds:datastoreItem xmlns:ds="http://schemas.openxmlformats.org/officeDocument/2006/customXml" ds:itemID="{B812C0B1-B6B3-4745-AB91-41937BA3A6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Research</Template>
  <TotalTime>1032</TotalTime>
  <Words>3433</Words>
  <Application>Microsoft Office PowerPoint</Application>
  <PresentationFormat>On-screen Show (16:9)</PresentationFormat>
  <Paragraphs>607</Paragraphs>
  <Slides>22</Slides>
  <Notes>22</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22</vt:i4>
      </vt:variant>
    </vt:vector>
  </HeadingPairs>
  <TitlesOfParts>
    <vt:vector size="34" baseType="lpstr">
      <vt:lpstr>Aptos</vt:lpstr>
      <vt:lpstr>Arial</vt:lpstr>
      <vt:lpstr>Arial Narrow</vt:lpstr>
      <vt:lpstr>Calibri</vt:lpstr>
      <vt:lpstr>Courier New</vt:lpstr>
      <vt:lpstr>Symbol</vt:lpstr>
      <vt:lpstr>Wingdings</vt:lpstr>
      <vt:lpstr>EUOSHA Research - Wide</vt:lpstr>
      <vt:lpstr>EUOSHA Research - Wide</vt:lpstr>
      <vt:lpstr>EUOSHA Research - Wide</vt:lpstr>
      <vt:lpstr>EUOSHA Research - Wide</vt:lpstr>
      <vt:lpstr>EUOSHA Research - Wide</vt:lpstr>
      <vt:lpstr>Έρευνα για την έκθεση των εργαζομένων σε καρκινογόνους παράγοντες (WES) Περιγραφή και βασικά ευρήματα</vt:lpstr>
      <vt:lpstr>Η έρευνα εν συντομία</vt:lpstr>
      <vt:lpstr>OccIDEAS - μια εφαρμογή για την εκτίμηση της επαγγελματικής έκθεσης ακολουθώντας 3 βήματα: Προσδιορισμός της κατηγορίας επαγγέλματος του εργαζομένου. Υποβολή ενός συνόλου λεπτομερών ερωτήσεων σχετικά με τα καθήκοντα που σχετίζονται με την κατηγορία επαγγέλματος, συμπεριλαμβανομένων των μέτρων πρόληψης. Αυτόματη εκτίμηση της έκθεσης σε επιλεγμένους κινδύνους για κάθε συμμετέχοντα.</vt:lpstr>
      <vt:lpstr>Οι παράγοντες κινδύνου για εμφάνιση καρκίνου που καλύπτονται στην έρευνα WES</vt:lpstr>
      <vt:lpstr>Δεδομένα WES – τρεις τύποι πληροφοριών</vt:lpstr>
      <vt:lpstr>Οι πιο συνηθισμένοι παράγοντες κινδύνου έκθεσης κατά τη διάρκεια της τελευταίας εβδομάδας</vt:lpstr>
      <vt:lpstr>Άλλοι παράγοντες κινδύνου έκθεσης κατά τη διάρκεια της τελευταίας εβδομάδας εργασίας</vt:lpstr>
      <vt:lpstr>Έκθεση σε 24 καρκινογόνους παράγοντες κατά τη διάρκεια της τελευταίας εβδομάδας</vt:lpstr>
      <vt:lpstr>Πολλαπλοί παράγοντες κινδύνου έκθεσης κατά τη διάρκεια της ίδιας εβδομάδας εργασίας</vt:lpstr>
      <vt:lpstr>Ποσοστό εργαζομένων που εκτίθενται ανά φύλο</vt:lpstr>
      <vt:lpstr>Ποσοστό εργαζομένων που εκτίθενται ανά ηλικιακή κατηγορία</vt:lpstr>
      <vt:lpstr>Ποσοστό εργαζομένων που εκτίθενται ανά χώρα</vt:lpstr>
      <vt:lpstr>Ποσοστό εργαζομένων που εκτίθενται ανά κλάδο δραστηριότητας</vt:lpstr>
      <vt:lpstr>Ποσοστό εργαζομένων που εκτίθενται ανά κατηγορία επαγγέλματος (1/3)</vt:lpstr>
      <vt:lpstr>Ποσοστό εργαζομένων που εκτίθενται ανά κατηγορία επαγγέλματος (2/3)</vt:lpstr>
      <vt:lpstr>Ποσοστό εργαζομένων που εκτίθενται ανά κατηγορία επαγγέλματος (3/3)</vt:lpstr>
      <vt:lpstr>Έκθεση σε ηλιακή υπεριώδη ακτινοβολία (UVR)</vt:lpstr>
      <vt:lpstr>Μέτρα προστασίας – έκθεση σε ηλιακή υπεριώδη ακτινοβολία</vt:lpstr>
      <vt:lpstr>Έκθεση σε αναπνεύσιμη σκόνη κρυσταλλικού διοξειδίου του πυριτίου (RCS)</vt:lpstr>
      <vt:lpstr>Μέτρα προστασίας – έκθεση σε αναπνεύσιμη σκόνη κρυσταλλικού διοξειδίου του πυριτίου (RCS)</vt:lpstr>
      <vt:lpstr>Πώς μπορεί να συνεισφέρει η έρευνα;</vt:lpstr>
      <vt:lpstr>Copyright</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 - description and key findings</dc:title>
  <dc:subject>Έρευνα για την έκθεση των εργαζομένων σε παράγοντες κινδύνου για την εμφάνιση καρκίνου</dc:subject>
  <dc:creator>EU-OSHA</dc:creator>
  <cp:keywords>έρευνα· έκθεση· καρκινογόνος παράγοντας</cp:keywords>
  <cp:lastModifiedBy>Estelle VIARD</cp:lastModifiedBy>
  <cp:revision>88</cp:revision>
  <dcterms:created xsi:type="dcterms:W3CDTF">2024-11-20T16:45:59Z</dcterms:created>
  <dcterms:modified xsi:type="dcterms:W3CDTF">2025-04-28T10:19:54Z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