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4"/>
    <p:sldMasterId id="2147483834" r:id="rId5"/>
    <p:sldMasterId id="2147483824" r:id="rId6"/>
    <p:sldMasterId id="2147483839" r:id="rId7"/>
    <p:sldMasterId id="2147483842" r:id="rId8"/>
  </p:sldMasterIdLst>
  <p:notesMasterIdLst>
    <p:notesMasterId r:id="rId31"/>
  </p:notesMasterIdLst>
  <p:handoutMasterIdLst>
    <p:handoutMasterId r:id="rId32"/>
  </p:handoutMasterIdLst>
  <p:sldIdLst>
    <p:sldId id="256" r:id="rId9"/>
    <p:sldId id="268" r:id="rId10"/>
    <p:sldId id="269" r:id="rId11"/>
    <p:sldId id="270" r:id="rId12"/>
    <p:sldId id="279" r:id="rId13"/>
    <p:sldId id="271" r:id="rId14"/>
    <p:sldId id="272" r:id="rId15"/>
    <p:sldId id="273" r:id="rId16"/>
    <p:sldId id="274" r:id="rId17"/>
    <p:sldId id="258" r:id="rId18"/>
    <p:sldId id="288" r:id="rId19"/>
    <p:sldId id="281" r:id="rId20"/>
    <p:sldId id="282" r:id="rId21"/>
    <p:sldId id="283" r:id="rId22"/>
    <p:sldId id="286" r:id="rId23"/>
    <p:sldId id="287" r:id="rId24"/>
    <p:sldId id="277" r:id="rId25"/>
    <p:sldId id="278" r:id="rId26"/>
    <p:sldId id="284" r:id="rId27"/>
    <p:sldId id="285" r:id="rId28"/>
    <p:sldId id="275" r:id="rId29"/>
    <p:sldId id="276" r:id="rId3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Úvodní snímek" id="{DA6FCF36-DB55-428C-B6E4-C8A70BFECD9B}">
          <p14:sldIdLst>
            <p14:sldId id="256"/>
          </p14:sldIdLst>
        </p14:section>
        <p14:section name="Stručný popis průzkumu" id="{75A2CAD6-67AD-4CEE-BA56-49712873392D}">
          <p14:sldIdLst>
            <p14:sldId id="268"/>
            <p14:sldId id="269"/>
            <p14:sldId id="270"/>
            <p14:sldId id="279"/>
          </p14:sldIdLst>
        </p14:section>
        <p14:section name="Některá klíčová zjištění" id="{D5977EAC-BA37-4648-89CF-263C8CA8060D}">
          <p14:sldIdLst>
            <p14:sldId id="271"/>
            <p14:sldId id="272"/>
            <p14:sldId id="273"/>
            <p14:sldId id="274"/>
            <p14:sldId id="258"/>
            <p14:sldId id="288"/>
            <p14:sldId id="281"/>
            <p14:sldId id="282"/>
            <p14:sldId id="283"/>
            <p14:sldId id="286"/>
            <p14:sldId id="287"/>
            <p14:sldId id="277"/>
            <p14:sldId id="278"/>
            <p14:sldId id="284"/>
            <p14:sldId id="285"/>
          </p14:sldIdLst>
        </p14:section>
        <p14:section name="Příspěvek průzkumu" id="{7B753E1C-54F4-485A-A62F-A3A321253646}">
          <p14:sldIdLst>
            <p14:sldId id="275"/>
          </p14:sldIdLst>
        </p14:section>
        <p14:section name="Autorská práva" id="{089ECAA6-DC05-4F9B-AA43-E794D7762217}">
          <p14:sldIdLst>
            <p14:sldId id="2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6035A19-6116-8993-9EC2-89A7C269C67C}" name="Hlavín Jaroslav Ing. (MPSV)" initials="JH" userId="S::jaroslav.hlavin@mpsv.cz::05ccf1f6-f369-4fb5-9a8a-77e04a86920f" providerId="AD"/>
  <p188:author id="{EB7A7783-83E6-5AF5-C374-ABC101373D56}" name="Rory HARRINGTON" initials="RH" userId="S::harrington@osha.europa.eu::d569cd07-5a89-4f8f-87e5-9cb6b4be315e" providerId="AD"/>
  <p188:author id="{7350108B-A748-5AED-CBDF-A532496B1875}" name="Nadia VILAHUR" initials="NV" userId="S::vilahur@osha.europa.eu::c1b11ef1-eabd-4fff-b70c-c9a43e4c1ef8" providerId="AD"/>
  <p188:author id="{353723B9-5177-217B-3C28-39E47B0A6CBB}" name="Xabier IRASTORZA" initials="XI" userId="S::irastorza@osha.europa.eu::64581043-0137-444f-99a5-73d0c4540bb5" providerId="AD"/>
  <p188:author id="{771B27EA-32F6-4F75-5FFD-217A80E11922}" name="Marine CAVET" initials="MC" userId="S::cavet@osha.europa.eu::f107ee0e-2040-494b-beb7-e052925a979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B00EA1-8C8D-7F0E-E7FC-043277626F5E}" v="1" dt="2025-02-17T09:36:26.815"/>
    <p1510:client id="{CE1B2EDF-2FBB-BB2B-6DD1-2CB7073ABA31}" v="78" dt="2025-02-17T12:29:28.627"/>
  </p1510:revLst>
</p1510:revInfo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9568" autoAdjust="0"/>
  </p:normalViewPr>
  <p:slideViewPr>
    <p:cSldViewPr snapToGrid="0">
      <p:cViewPr varScale="1">
        <p:scale>
          <a:sx n="122" d="100"/>
          <a:sy n="122" d="100"/>
        </p:scale>
        <p:origin x="102" y="27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80" y="43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handoutMaster" Target="handoutMasters/handoutMaster1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262414924915972"/>
          <c:y val="1.3835770528683913E-3"/>
          <c:w val="0.7021417890426368"/>
          <c:h val="0.8228557065771052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pravděpodobná expozice na vysoké úrovni</c:v>
                </c:pt>
              </c:strCache>
            </c:strRef>
          </c:tx>
          <c:spPr>
            <a:solidFill>
              <a:srgbClr val="00696C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Sheet1!$A$2:$A$9</c:f>
              <c:strCache>
                <c:ptCount val="8"/>
                <c:pt idx="0">
                  <c:v>Prach ze dřeva</c:v>
                </c:pt>
                <c:pt idx="1">
                  <c:v>Olovo a anorganické sloučeniny</c:v>
                </c:pt>
                <c:pt idx="2">
                  <c:v>Šestimocný chrom</c:v>
                </c:pt>
                <c:pt idx="3">
                  <c:v>Formaldehyd</c:v>
                </c:pt>
                <c:pt idx="4">
                  <c:v>Respirabilní prach krystalického oxidu křemičitého</c:v>
                </c:pt>
                <c:pt idx="5">
                  <c:v>Benzen</c:v>
                </c:pt>
                <c:pt idx="6">
                  <c:v>Emise výfukových plynů ze vznětových motorů</c:v>
                </c:pt>
                <c:pt idx="7">
                  <c:v>Sluneční UV záření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1.5800000000000002E-2</c:v>
                </c:pt>
                <c:pt idx="1">
                  <c:v>6.0000000000000001E-3</c:v>
                </c:pt>
                <c:pt idx="2">
                  <c:v>8.5000000000000006E-3</c:v>
                </c:pt>
                <c:pt idx="3">
                  <c:v>1.2828866486353578E-2</c:v>
                </c:pt>
                <c:pt idx="4">
                  <c:v>3.256823211212196E-2</c:v>
                </c:pt>
                <c:pt idx="5">
                  <c:v>1.4E-2</c:v>
                </c:pt>
                <c:pt idx="6">
                  <c:v>2.0871649864765182E-2</c:v>
                </c:pt>
                <c:pt idx="7">
                  <c:v>1.5515121711335137E-3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F0-4B3C-A0EF-0E05B4FCE85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pravděpodobná expozice na nízké nebo střední úrovni</c:v>
                </c:pt>
              </c:strCache>
            </c:strRef>
          </c:tx>
          <c:spPr>
            <a:pattFill prst="pct80">
              <a:fgClr>
                <a:srgbClr val="FFC00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4475587555018072E-2"/>
                  <c:y val="3.206715215156703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3,2 %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1-BAF0-4B3C-A0EF-0E05B4FCE854}"/>
                </c:ext>
              </c:extLst>
            </c:dLbl>
            <c:dLbl>
              <c:idx val="1"/>
              <c:layout>
                <c:manualLayout>
                  <c:x val="7.694416892788683E-2"/>
                  <c:y val="-1.1757819961568384E-1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3,8 %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2-BAF0-4B3C-A0EF-0E05B4FCE854}"/>
                </c:ext>
              </c:extLst>
            </c:dLbl>
            <c:dLbl>
              <c:idx val="2"/>
              <c:layout>
                <c:manualLayout>
                  <c:x val="8.9688376437575948E-2"/>
                  <c:y val="-1.1757819961568384E-1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4,7 %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3-BAF0-4B3C-A0EF-0E05B4FCE854}"/>
                </c:ext>
              </c:extLst>
            </c:dLbl>
            <c:dLbl>
              <c:idx val="3"/>
              <c:layout>
                <c:manualLayout>
                  <c:x val="0.10040723630723558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6,4 %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4-BAF0-4B3C-A0EF-0E05B4FCE854}"/>
                </c:ext>
              </c:extLst>
            </c:dLbl>
            <c:dLbl>
              <c:idx val="4"/>
              <c:layout>
                <c:manualLayout>
                  <c:x val="0.10155654853867813"/>
                  <c:y val="-3.206715215156762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8,4 %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5-BAF0-4B3C-A0EF-0E05B4FCE854}"/>
                </c:ext>
              </c:extLst>
            </c:dLbl>
            <c:dLbl>
              <c:idx val="5"/>
              <c:layout>
                <c:manualLayout>
                  <c:x val="0.19683337690967118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12,8 %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6-BAF0-4B3C-A0EF-0E05B4FCE854}"/>
                </c:ext>
              </c:extLst>
            </c:dLbl>
            <c:dLbl>
              <c:idx val="6"/>
              <c:layout>
                <c:manualLayout>
                  <c:x val="0.28467802120265701"/>
                  <c:y val="3.206715215156703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19,9 %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7-BAF0-4B3C-A0EF-0E05B4FCE854}"/>
                </c:ext>
              </c:extLst>
            </c:dLbl>
            <c:dLbl>
              <c:idx val="7"/>
              <c:layout>
                <c:manualLayout>
                  <c:x val="0.3196963252343503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20,8 %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8-BAF0-4B3C-A0EF-0E05B4FCE854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Prach ze dřeva</c:v>
                </c:pt>
                <c:pt idx="1">
                  <c:v>Olovo a anorganické sloučeniny</c:v>
                </c:pt>
                <c:pt idx="2">
                  <c:v>Šestimocný chrom</c:v>
                </c:pt>
                <c:pt idx="3">
                  <c:v>Formaldehyd</c:v>
                </c:pt>
                <c:pt idx="4">
                  <c:v>Respirabilní prach krystalického oxidu křemičitého</c:v>
                </c:pt>
                <c:pt idx="5">
                  <c:v>Benzen</c:v>
                </c:pt>
                <c:pt idx="6">
                  <c:v>Emise výfukových plynů ze vznětových motorů</c:v>
                </c:pt>
                <c:pt idx="7">
                  <c:v>Sluneční UV záření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8"/>
                <c:pt idx="0">
                  <c:v>1.5800000000000002E-2</c:v>
                </c:pt>
                <c:pt idx="1">
                  <c:v>3.1800000000000002E-2</c:v>
                </c:pt>
                <c:pt idx="2">
                  <c:v>3.85E-2</c:v>
                </c:pt>
                <c:pt idx="3">
                  <c:v>5.0883534136546185E-2</c:v>
                </c:pt>
                <c:pt idx="4">
                  <c:v>5.1701909679534468E-2</c:v>
                </c:pt>
                <c:pt idx="5">
                  <c:v>0.114</c:v>
                </c:pt>
                <c:pt idx="6">
                  <c:v>0.17774239816408488</c:v>
                </c:pt>
                <c:pt idx="7">
                  <c:v>0.20624211130235229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Sheet1!$D$2:$D$9</c15:f>
                <c15:dlblRangeCache>
                  <c:ptCount val="8"/>
                  <c:pt idx="0">
                    <c:v>3.2%</c:v>
                  </c:pt>
                  <c:pt idx="1">
                    <c:v>3.8%</c:v>
                  </c:pt>
                  <c:pt idx="2">
                    <c:v>4.7%</c:v>
                  </c:pt>
                  <c:pt idx="3">
                    <c:v>6.4%</c:v>
                  </c:pt>
                  <c:pt idx="4">
                    <c:v>8.4%</c:v>
                  </c:pt>
                  <c:pt idx="5">
                    <c:v>12.8%</c:v>
                  </c:pt>
                  <c:pt idx="6">
                    <c:v>19.9%</c:v>
                  </c:pt>
                  <c:pt idx="7">
                    <c:v>20.8%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9-BAF0-4B3C-A0EF-0E05B4FCE85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100"/>
        <c:axId val="1696143439"/>
        <c:axId val="1696130127"/>
      </c:barChart>
      <c:catAx>
        <c:axId val="16961434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96130127"/>
        <c:crosses val="autoZero"/>
        <c:auto val="1"/>
        <c:lblAlgn val="ctr"/>
        <c:lblOffset val="100"/>
        <c:noMultiLvlLbl val="0"/>
      </c:catAx>
      <c:valAx>
        <c:axId val="1696130127"/>
        <c:scaling>
          <c:orientation val="minMax"/>
          <c:max val="0.2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noProof="0"/>
                  <a:t>% pracovníků</a:t>
                </a:r>
              </a:p>
            </c:rich>
          </c:tx>
          <c:layout>
            <c:manualLayout>
              <c:xMode val="edge"/>
              <c:yMode val="edge"/>
              <c:x val="0.89955310506686237"/>
              <c:y val="0.905539259662880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96143439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6.4285056747948053E-3"/>
          <c:y val="0.92544816370104432"/>
          <c:w val="0.77758195054516821"/>
          <c:h val="6.16855858656073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2973754910225306"/>
          <c:y val="1.1836419660252515E-2"/>
          <c:w val="0.63670799927313726"/>
          <c:h val="0.8228557065771052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pravděpodobná expozice na vysoké úrovni</c:v>
                </c:pt>
              </c:strCache>
            </c:strRef>
          </c:tx>
          <c:spPr>
            <a:solidFill>
              <a:srgbClr val="00696C"/>
            </a:solidFill>
            <a:ln>
              <a:noFill/>
            </a:ln>
            <a:effectLst/>
          </c:spPr>
          <c:invertIfNegative val="0"/>
          <c:cat>
            <c:strRef>
              <c:f>Sheet2!$A$2:$A$17</c:f>
              <c:strCache>
                <c:ptCount val="16"/>
                <c:pt idx="0">
                  <c:v>Epichlorhydrin</c:v>
                </c:pt>
                <c:pt idx="1">
                  <c:v>Diethylsulfát/dimethylsulfát</c:v>
                </c:pt>
                <c:pt idx="2">
                  <c:v>Ortho-toluidin</c:v>
                </c:pt>
                <c:pt idx="3">
                  <c:v>Arsen</c:v>
                </c:pt>
                <c:pt idx="4">
                  <c:v>Akrylamid</c:v>
                </c:pt>
                <c:pt idx="5">
                  <c:v>Prach z kůže</c:v>
                </c:pt>
                <c:pt idx="6">
                  <c:v>Trichlorethylen</c:v>
                </c:pt>
                <c:pt idx="7">
                  <c:v>Kobalt</c:v>
                </c:pt>
                <c:pt idx="8">
                  <c:v>Buta-1,3-dien</c:v>
                </c:pt>
                <c:pt idx="9">
                  <c:v>Kadmium</c:v>
                </c:pt>
                <c:pt idx="10">
                  <c:v>Azbest</c:v>
                </c:pt>
                <c:pt idx="11">
                  <c:v>Ethylenoxid</c:v>
                </c:pt>
                <c:pt idx="12">
                  <c:v>Minerální oleje (ve formě mlhy)</c:v>
                </c:pt>
                <c:pt idx="13">
                  <c:v>Nikl</c:v>
                </c:pt>
                <c:pt idx="14">
                  <c:v>Ionizující záření</c:v>
                </c:pt>
                <c:pt idx="15">
                  <c:v>Umělé UV záření</c:v>
                </c:pt>
              </c:strCache>
            </c:strRef>
          </c:cat>
          <c:val>
            <c:numRef>
              <c:f>Sheet2!$B$2:$B$17</c:f>
              <c:numCache>
                <c:formatCode>0.00%</c:formatCode>
                <c:ptCount val="16"/>
                <c:pt idx="0">
                  <c:v>1.1154823375133186E-3</c:v>
                </c:pt>
                <c:pt idx="1">
                  <c:v>7.4092287517416597E-4</c:v>
                </c:pt>
                <c:pt idx="2">
                  <c:v>2.5940496680599949E-4</c:v>
                </c:pt>
                <c:pt idx="3">
                  <c:v>5.2905499549217279E-4</c:v>
                </c:pt>
                <c:pt idx="4">
                  <c:v>7.5567576428161632E-4</c:v>
                </c:pt>
                <c:pt idx="5">
                  <c:v>2.6256044586509299E-3</c:v>
                </c:pt>
                <c:pt idx="6">
                  <c:v>2.7407589541840831E-3</c:v>
                </c:pt>
                <c:pt idx="7">
                  <c:v>1.9416441275305304E-3</c:v>
                </c:pt>
                <c:pt idx="8">
                  <c:v>1.7371526924022621E-3</c:v>
                </c:pt>
                <c:pt idx="9">
                  <c:v>3.1616260962216212E-3</c:v>
                </c:pt>
                <c:pt idx="10">
                  <c:v>1.4437341201540856E-3</c:v>
                </c:pt>
                <c:pt idx="11">
                  <c:v>5.8200147528891079E-3</c:v>
                </c:pt>
                <c:pt idx="12">
                  <c:v>1.062617818211622E-3</c:v>
                </c:pt>
                <c:pt idx="13">
                  <c:v>5.2839931153184161E-3</c:v>
                </c:pt>
                <c:pt idx="14">
                  <c:v>3.4247192853044828E-3</c:v>
                </c:pt>
                <c:pt idx="15">
                  <c:v>5.1975247930497502E-3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C2-43F8-9B07-6AB8A98FAC25}"/>
            </c:ext>
          </c:extLst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pravděpodobná expozice na nízké nebo střední úrovni</c:v>
                </c:pt>
              </c:strCache>
            </c:strRef>
          </c:tx>
          <c:spPr>
            <a:pattFill prst="pct90">
              <a:fgClr>
                <a:srgbClr val="F6A40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Sheet2!$A$2:$A$17</c:f>
              <c:strCache>
                <c:ptCount val="16"/>
                <c:pt idx="0">
                  <c:v>Epichlorhydrin</c:v>
                </c:pt>
                <c:pt idx="1">
                  <c:v>Diethylsulfát/dimethylsulfát</c:v>
                </c:pt>
                <c:pt idx="2">
                  <c:v>Ortho-toluidin</c:v>
                </c:pt>
                <c:pt idx="3">
                  <c:v>Arsen</c:v>
                </c:pt>
                <c:pt idx="4">
                  <c:v>Akrylamid</c:v>
                </c:pt>
                <c:pt idx="5">
                  <c:v>Prach z kůže</c:v>
                </c:pt>
                <c:pt idx="6">
                  <c:v>Trichlorethylen</c:v>
                </c:pt>
                <c:pt idx="7">
                  <c:v>Kobalt</c:v>
                </c:pt>
                <c:pt idx="8">
                  <c:v>Buta-1,3-dien</c:v>
                </c:pt>
                <c:pt idx="9">
                  <c:v>Kadmium</c:v>
                </c:pt>
                <c:pt idx="10">
                  <c:v>Azbest</c:v>
                </c:pt>
                <c:pt idx="11">
                  <c:v>Ethylenoxid</c:v>
                </c:pt>
                <c:pt idx="12">
                  <c:v>Minerální oleje (ve formě mlhy)</c:v>
                </c:pt>
                <c:pt idx="13">
                  <c:v>Nikl</c:v>
                </c:pt>
                <c:pt idx="14">
                  <c:v>Ionizující záření</c:v>
                </c:pt>
                <c:pt idx="15">
                  <c:v>Umělé UV záření</c:v>
                </c:pt>
              </c:strCache>
            </c:strRef>
          </c:cat>
          <c:val>
            <c:numRef>
              <c:f>Sheet2!$C$2:$C$17</c:f>
              <c:numCache>
                <c:formatCode>0.00%</c:formatCode>
                <c:ptCount val="16"/>
                <c:pt idx="0">
                  <c:v>2.4567658388656667E-3</c:v>
                </c:pt>
                <c:pt idx="1">
                  <c:v>3.073518564052127E-3</c:v>
                </c:pt>
                <c:pt idx="2">
                  <c:v>4.2209654946315876E-3</c:v>
                </c:pt>
                <c:pt idx="3">
                  <c:v>4.9057454307024021E-3</c:v>
                </c:pt>
                <c:pt idx="4">
                  <c:v>6.5285632325219247E-3</c:v>
                </c:pt>
                <c:pt idx="5">
                  <c:v>4.6836324891402353E-3</c:v>
                </c:pt>
                <c:pt idx="6">
                  <c:v>6.8064093107122366E-3</c:v>
                </c:pt>
                <c:pt idx="7">
                  <c:v>8.2571100729448409E-3</c:v>
                </c:pt>
                <c:pt idx="8">
                  <c:v>1.1670354888943531E-2</c:v>
                </c:pt>
                <c:pt idx="9">
                  <c:v>1.3133349725432342E-2</c:v>
                </c:pt>
                <c:pt idx="10">
                  <c:v>1.5123760347512498E-2</c:v>
                </c:pt>
                <c:pt idx="11">
                  <c:v>1.1842881731005655E-2</c:v>
                </c:pt>
                <c:pt idx="12">
                  <c:v>1.8661175313498892E-2</c:v>
                </c:pt>
                <c:pt idx="13">
                  <c:v>1.7875174166051964E-2</c:v>
                </c:pt>
                <c:pt idx="14">
                  <c:v>2.1378165724120976E-2</c:v>
                </c:pt>
                <c:pt idx="15">
                  <c:v>2.3971805589705759E-2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C2-43F8-9B07-6AB8A98FAC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1696143439"/>
        <c:axId val="1696130127"/>
      </c:barChart>
      <c:catAx>
        <c:axId val="16961434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96130127"/>
        <c:crosses val="autoZero"/>
        <c:auto val="1"/>
        <c:lblAlgn val="ctr"/>
        <c:lblOffset val="100"/>
        <c:noMultiLvlLbl val="0"/>
      </c:catAx>
      <c:valAx>
        <c:axId val="1696130127"/>
        <c:scaling>
          <c:orientation val="minMax"/>
          <c:max val="0.2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noProof="0"/>
                  <a:t>% pracovníků</a:t>
                </a:r>
              </a:p>
            </c:rich>
          </c:tx>
          <c:layout>
            <c:manualLayout>
              <c:xMode val="edge"/>
              <c:yMode val="edge"/>
              <c:x val="0.89955310506686237"/>
              <c:y val="0.905539259662880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96143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1903473327073082"/>
          <c:w val="0.77257866032373779"/>
          <c:h val="6.16855858656073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Sheet3!$B$1</c:f>
              <c:strCache>
                <c:ptCount val="1"/>
                <c:pt idx="0">
                  <c:v>Sloupec 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D83-49D3-8C48-F35F57563FE2}"/>
              </c:ext>
            </c:extLst>
          </c:dPt>
          <c:dPt>
            <c:idx val="1"/>
            <c:invertIfNegative val="0"/>
            <c:bubble3D val="0"/>
            <c:spPr>
              <a:pattFill prst="pct80">
                <a:fgClr>
                  <a:schemeClr val="accent4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D83-49D3-8C48-F35F57563FE2}"/>
              </c:ext>
            </c:extLst>
          </c:dPt>
          <c:dPt>
            <c:idx val="2"/>
            <c:invertIfNegative val="0"/>
            <c:bubble3D val="0"/>
            <c:spPr>
              <a:solidFill>
                <a:srgbClr val="0033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D83-49D3-8C48-F35F57563FE2}"/>
              </c:ext>
            </c:extLst>
          </c:dPt>
          <c:dPt>
            <c:idx val="3"/>
            <c:invertIfNegative val="0"/>
            <c:bubble3D val="0"/>
            <c:spPr>
              <a:solidFill>
                <a:srgbClr val="0033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D83-49D3-8C48-F35F57563FE2}"/>
              </c:ext>
            </c:extLst>
          </c:dPt>
          <c:dPt>
            <c:idx val="4"/>
            <c:invertIfNegative val="0"/>
            <c:bubble3D val="0"/>
            <c:spPr>
              <a:solidFill>
                <a:srgbClr val="0033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D83-49D3-8C48-F35F57563FE2}"/>
              </c:ext>
            </c:extLst>
          </c:dPt>
          <c:dPt>
            <c:idx val="5"/>
            <c:invertIfNegative val="0"/>
            <c:bubble3D val="0"/>
            <c:spPr>
              <a:solidFill>
                <a:srgbClr val="0033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D83-49D3-8C48-F35F57563FE2}"/>
              </c:ext>
            </c:extLst>
          </c:dPt>
          <c:dPt>
            <c:idx val="6"/>
            <c:invertIfNegative val="0"/>
            <c:bubble3D val="0"/>
            <c:spPr>
              <a:solidFill>
                <a:srgbClr val="0033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0D83-49D3-8C48-F35F57563FE2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D83-49D3-8C48-F35F57563FE2}"/>
                </c:ext>
              </c:extLst>
            </c:dLbl>
            <c:numFmt formatCode="0.0%" sourceLinked="0"/>
            <c:spPr>
              <a:solidFill>
                <a:srgbClr val="FFFFFF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lang="en-GB" sz="1197" b="0" i="0" u="none" strike="noStrike" kern="1200" baseline="0" noProof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Sheet3!$A$2:$A$8</c:f>
              <c:strCach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více než 5</c:v>
                </c:pt>
              </c:strCache>
            </c:strRef>
          </c:cat>
          <c:val>
            <c:numRef>
              <c:f>Sheet3!$B$2:$B$8</c:f>
              <c:numCache>
                <c:formatCode>0.0%</c:formatCode>
                <c:ptCount val="7"/>
                <c:pt idx="0">
                  <c:v>0.52600000000000002</c:v>
                </c:pt>
                <c:pt idx="1">
                  <c:v>0.21229755790664934</c:v>
                </c:pt>
                <c:pt idx="2">
                  <c:v>0.12720179863212597</c:v>
                </c:pt>
                <c:pt idx="3">
                  <c:v>6.9425443679472357E-2</c:v>
                </c:pt>
                <c:pt idx="4">
                  <c:v>3.0854230222776849E-2</c:v>
                </c:pt>
                <c:pt idx="5">
                  <c:v>1.5084510443603448E-2</c:v>
                </c:pt>
                <c:pt idx="6">
                  <c:v>1.8813153851348512E-2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D83-49D3-8C48-F35F57563F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6182959"/>
        <c:axId val="1696202095"/>
      </c:barChart>
      <c:catAx>
        <c:axId val="169618295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GB" sz="1100" b="0" i="0" u="none" strike="noStrike" kern="1200" baseline="0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100" noProof="0"/>
                  <a:t>Počet rizikových faktorů přispívajících k rozvoji nádorových onemocnění, jimž je pracovník vystaven (z 24)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GB" sz="1100" b="0" i="0" u="none" strike="noStrike" kern="1200" baseline="0" noProof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1197" b="0" i="0" u="none" strike="noStrike" kern="120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96202095"/>
        <c:crosses val="autoZero"/>
        <c:auto val="1"/>
        <c:lblAlgn val="ctr"/>
        <c:lblOffset val="100"/>
        <c:noMultiLvlLbl val="0"/>
      </c:catAx>
      <c:valAx>
        <c:axId val="1696202095"/>
        <c:scaling>
          <c:orientation val="minMax"/>
          <c:max val="0.5500000000000000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GB" sz="1200" b="0" i="0" u="none" strike="noStrike" kern="1200" baseline="0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noProof="0"/>
                  <a:t>% pracovníků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GB" sz="1200" b="0" i="0" u="none" strike="noStrike" kern="1200" baseline="0" noProof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1197" b="0" i="0" u="none" strike="noStrike" kern="120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96182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" cap="flat" cmpd="sng" algn="ctr">
      <a:noFill/>
      <a:round/>
    </a:ln>
    <a:effectLst/>
  </c:spPr>
  <c:txPr>
    <a:bodyPr/>
    <a:lstStyle/>
    <a:p>
      <a:pPr>
        <a:defRPr lang="en-GB" noProof="0"/>
      </a:pPr>
      <a:endParaRPr lang="cs-CZ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44167666720185067"/>
          <c:y val="2.2334494773519151E-2"/>
          <c:w val="0.49082599721201048"/>
          <c:h val="0.8525139812091687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Sheet4!$B$1</c:f>
              <c:strCache>
                <c:ptCount val="1"/>
              </c:strCache>
            </c:strRef>
          </c:tx>
          <c:spPr>
            <a:solidFill>
              <a:srgbClr val="003399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Sheet4!$A$2:$A$9</c:f>
              <c:strCache>
                <c:ptCount val="8"/>
                <c:pt idx="0">
                  <c:v>Formaldehyd a benzen</c:v>
                </c:pt>
                <c:pt idx="1">
                  <c:v>RCS, emise výfukových plynů ze vznětových motorů a solární UV záření</c:v>
                </c:pt>
                <c:pt idx="2">
                  <c:v>RCS a emise výfukových plynů ze vznětových motorů</c:v>
                </c:pt>
                <c:pt idx="3">
                  <c:v>Emise výfukových plynů ze vznětových motorů, benzen a solární UV záření</c:v>
                </c:pt>
                <c:pt idx="4">
                  <c:v>RCS a sluneční UV záření</c:v>
                </c:pt>
                <c:pt idx="5">
                  <c:v>Benzen a sluneční UV záření</c:v>
                </c:pt>
                <c:pt idx="6">
                  <c:v>Benzen a emise výfukových plynů ze vznětových motorů</c:v>
                </c:pt>
                <c:pt idx="7">
                  <c:v>Emise výfukových plynů ze vznětových motorů a sluneční UV záření</c:v>
                </c:pt>
              </c:strCache>
            </c:strRef>
          </c:cat>
          <c:val>
            <c:numRef>
              <c:f>Sheet4!$B$2:$B$9</c:f>
              <c:numCache>
                <c:formatCode>0.0%</c:formatCode>
                <c:ptCount val="8"/>
                <c:pt idx="0">
                  <c:v>2.46E-2</c:v>
                </c:pt>
                <c:pt idx="1">
                  <c:v>2.5499999999999998E-2</c:v>
                </c:pt>
                <c:pt idx="2">
                  <c:v>3.7400000000000003E-2</c:v>
                </c:pt>
                <c:pt idx="3">
                  <c:v>3.9899999999999998E-2</c:v>
                </c:pt>
                <c:pt idx="4">
                  <c:v>4.1200000000000001E-2</c:v>
                </c:pt>
                <c:pt idx="5">
                  <c:v>5.8000000000000003E-2</c:v>
                </c:pt>
                <c:pt idx="6">
                  <c:v>5.8500000000000003E-2</c:v>
                </c:pt>
                <c:pt idx="7">
                  <c:v>0.1099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2C-4320-B237-6E88476F1D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6154255"/>
        <c:axId val="1696168399"/>
      </c:barChart>
      <c:catAx>
        <c:axId val="16961542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96168399"/>
        <c:crosses val="autoZero"/>
        <c:auto val="1"/>
        <c:lblAlgn val="r"/>
        <c:lblOffset val="100"/>
        <c:noMultiLvlLbl val="0"/>
      </c:catAx>
      <c:valAx>
        <c:axId val="16961683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GB" sz="1200" b="0" i="0" u="none" strike="noStrike" kern="1200" baseline="0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noProof="0"/>
                  <a:t>% pracovníků</a:t>
                </a:r>
              </a:p>
            </c:rich>
          </c:tx>
          <c:layout>
            <c:manualLayout>
              <c:xMode val="edge"/>
              <c:yMode val="edge"/>
              <c:x val="0.89468887601038027"/>
              <c:y val="0.9414458558533840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GB" sz="1200" b="0" i="0" u="none" strike="noStrike" kern="1200" baseline="0" noProof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9615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600" b="0" i="0" u="none" strike="noStrike" baseline="0" noProof="0">
                <a:solidFill>
                  <a:srgbClr val="003399"/>
                </a:solidFill>
              </a:rPr>
              <a:t>Expozice jednomu nebo více z 24 rizikových faktorů přispívajících k rozvoji nádorových onemocnění na pracovišti, podle věkových skupin:</a:t>
            </a:r>
          </a:p>
        </c:rich>
      </c:tx>
      <c:layout>
        <c:manualLayout>
          <c:xMode val="edge"/>
          <c:yMode val="edge"/>
          <c:x val="7.5003088108836852E-2"/>
          <c:y val="6.968641114982578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5496655730484224"/>
          <c:y val="0.17694013832262301"/>
          <c:w val="0.80917041665970246"/>
          <c:h val="0.58074129591057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Sheet5!$B$1</c:f>
              <c:strCache>
                <c:ptCount val="1"/>
                <c:pt idx="0">
                  <c:v>Expozice alespoň jednomu rizikovému faktoru přispívajícímu k rozvoji nádorových onemocnění</c:v>
                </c:pt>
              </c:strCache>
            </c:strRef>
          </c:tx>
          <c:spPr>
            <a:pattFill prst="pct80">
              <a:fgClr>
                <a:schemeClr val="accent4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Sheet5!$A$2:$A$8</c:f>
              <c:strCache>
                <c:ptCount val="7"/>
                <c:pt idx="0">
                  <c:v>Všichni pracovníci</c:v>
                </c:pt>
                <c:pt idx="1">
                  <c:v>Ve věku 65–74 let</c:v>
                </c:pt>
                <c:pt idx="2">
                  <c:v>Ve věku 55–64 let</c:v>
                </c:pt>
                <c:pt idx="3">
                  <c:v>Ve věku 45–54 let</c:v>
                </c:pt>
                <c:pt idx="4">
                  <c:v>Ve věku 35–44 let</c:v>
                </c:pt>
                <c:pt idx="5">
                  <c:v>Ve věku 25–34 let</c:v>
                </c:pt>
                <c:pt idx="6">
                  <c:v>Ve věku 18–24 let</c:v>
                </c:pt>
              </c:strCache>
            </c:strRef>
          </c:cat>
          <c:val>
            <c:numRef>
              <c:f>Sheet5!$B$2:$B$8</c:f>
              <c:numCache>
                <c:formatCode>0.0%</c:formatCode>
                <c:ptCount val="7"/>
                <c:pt idx="0">
                  <c:v>0.47299999999999998</c:v>
                </c:pt>
                <c:pt idx="1">
                  <c:v>0.53799999999999992</c:v>
                </c:pt>
                <c:pt idx="2">
                  <c:v>0.47799999999999998</c:v>
                </c:pt>
                <c:pt idx="3">
                  <c:v>0.48399999999999999</c:v>
                </c:pt>
                <c:pt idx="4">
                  <c:v>0.47299999999999998</c:v>
                </c:pt>
                <c:pt idx="5">
                  <c:v>0.46500000000000002</c:v>
                </c:pt>
                <c:pt idx="6">
                  <c:v>0.44700000000000001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0A-443E-9EB7-CF79A485B7B9}"/>
            </c:ext>
          </c:extLst>
        </c:ser>
        <c:ser>
          <c:idx val="0"/>
          <c:order val="1"/>
          <c:tx>
            <c:strRef>
              <c:f>Sheet5!$C$1</c:f>
              <c:strCache>
                <c:ptCount val="1"/>
                <c:pt idx="0">
                  <c:v>Expozice pěti nebo více rizikovým faktorům přispívajícím k rozvoji nádorových onemocnění</c:v>
                </c:pt>
              </c:strCache>
            </c:strRef>
          </c:tx>
          <c:spPr>
            <a:solidFill>
              <a:srgbClr val="003399"/>
            </a:solidFill>
            <a:ln>
              <a:noFill/>
            </a:ln>
            <a:effectLst/>
          </c:spPr>
          <c:invertIfNegative val="0"/>
          <c:cat>
            <c:strRef>
              <c:f>Sheet5!$A$2:$A$8</c:f>
              <c:strCache>
                <c:ptCount val="7"/>
                <c:pt idx="0">
                  <c:v>Všichni pracovníci</c:v>
                </c:pt>
                <c:pt idx="1">
                  <c:v>Ve věku 65–74 let</c:v>
                </c:pt>
                <c:pt idx="2">
                  <c:v>Ve věku 55–64 let</c:v>
                </c:pt>
                <c:pt idx="3">
                  <c:v>Ve věku 45–54 let</c:v>
                </c:pt>
                <c:pt idx="4">
                  <c:v>Ve věku 35–44 let</c:v>
                </c:pt>
                <c:pt idx="5">
                  <c:v>Ve věku 25–34 let</c:v>
                </c:pt>
                <c:pt idx="6">
                  <c:v>Ve věku 18–24 let</c:v>
                </c:pt>
              </c:strCache>
            </c:strRef>
          </c:cat>
          <c:val>
            <c:numRef>
              <c:f>Sheet5!$C$2:$C$8</c:f>
              <c:numCache>
                <c:formatCode>0.0%</c:formatCode>
                <c:ptCount val="7"/>
                <c:pt idx="0">
                  <c:v>3.4000000000000002E-2</c:v>
                </c:pt>
                <c:pt idx="1">
                  <c:v>2.7999999999999997E-2</c:v>
                </c:pt>
                <c:pt idx="2">
                  <c:v>3.2000000000000001E-2</c:v>
                </c:pt>
                <c:pt idx="3">
                  <c:v>3.3000000000000002E-2</c:v>
                </c:pt>
                <c:pt idx="4">
                  <c:v>3.6000000000000004E-2</c:v>
                </c:pt>
                <c:pt idx="5">
                  <c:v>3.7999999999999999E-2</c:v>
                </c:pt>
                <c:pt idx="6">
                  <c:v>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0A-443E-9EB7-CF79A485B7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22170784"/>
        <c:axId val="1622173184"/>
      </c:barChart>
      <c:catAx>
        <c:axId val="1622170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22173184"/>
        <c:crosses val="autoZero"/>
        <c:auto val="1"/>
        <c:lblAlgn val="ctr"/>
        <c:lblOffset val="100"/>
        <c:noMultiLvlLbl val="0"/>
      </c:catAx>
      <c:valAx>
        <c:axId val="16221731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GB" sz="1200" b="0" i="0" u="none" strike="noStrike" kern="1200" baseline="0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noProof="0"/>
                  <a:t>%</a:t>
                </a:r>
                <a:r>
                  <a:rPr lang="cs-CZ" sz="1200" baseline="0" noProof="0"/>
                  <a:t> pracovníků</a:t>
                </a:r>
              </a:p>
            </c:rich>
          </c:tx>
          <c:layout>
            <c:manualLayout>
              <c:xMode val="edge"/>
              <c:yMode val="edge"/>
              <c:x val="0.51739863220704085"/>
              <c:y val="0.835353440387928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GB" sz="1200" b="0" i="0" u="none" strike="noStrike" kern="1200" baseline="0" noProof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22170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1161090262340571E-2"/>
          <c:y val="0.89166820049497408"/>
          <c:w val="0.83452354851427524"/>
          <c:h val="0.108331799505025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2FF0E99-9529-34AE-E70E-A3A2E3D15C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7F6BA0-BBBE-5BAE-FB84-72A821A080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5258C-24CA-4BC0-8856-06F6679869A3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B27FD-D0C0-5479-72A3-D347911E29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F8BE40-97F5-8236-0C04-88F7A6AD2A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F3EB7-7069-43BA-B523-CDFB56E9B5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033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330BC-6BF5-4AB2-A6B5-3C18A327BCC5}" type="datetimeFigureOut">
              <a:rPr lang="en-GB" smtClean="0"/>
              <a:t>28/04/2025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CECD2-1E80-40A1-ADC0-D8807E847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4252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4244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2822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92231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07475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688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2754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2CC50-CB1E-7249-0BD4-37D10CF32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0A5AAA-8CB7-6B65-95E5-049E840340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A4B369-E7FC-4788-A42E-35238E95CC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FC915-AC3D-D8F8-2D33-41A8A694D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6199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D723D-9B68-FB8A-03AA-2CCE08384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564F39-FEA8-BF04-3DDE-8711A1C25F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17A09B-0CC6-A551-EE2A-3BA7D9E0B4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6F13A0-3969-1947-3F98-6C0F5029AB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84209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interpretovat</a:t>
            </a:r>
            <a:r>
              <a:rPr lang="cs-CZ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63 % pracovníků bylo vystaveno slunečnímu ultrafialovému záření při práci venku přes den na otevřeném prostranství. U 16,5 % z nich byla jejich míra expozice vyhodnocena jako nízká.</a:t>
            </a:r>
            <a:endParaRPr lang="en-GB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cs-CZ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Součet hodnot u jednotlivých měr expozice (nízká, střední a vysoká) činí 100 % (celkový počet pracovníků vystavených slunečnímu ultrafialovému záření v jakékoli míře).</a:t>
            </a:r>
            <a:br>
              <a:rPr lang="en-US" sz="1200" dirty="0"/>
            </a:b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728D4-626C-4779-8596-D6D4B6AF5FA6}" type="slidenum">
              <a:rPr lang="es-ES" smtClean="0"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42096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interpretovat</a:t>
            </a:r>
            <a:r>
              <a:rPr lang="cs-CZ" sz="12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21,6 % pracovníků, kteří byli vystaveni slunečnímu ultrafialovému záření při práci venku přes den na otevřeném prostranství, uvedlo, že nosilo sluneční brýle.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728D4-626C-4779-8596-D6D4B6AF5FA6}" type="slidenum">
              <a:rPr lang="es-ES" smtClean="0"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927669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interpretovat</a:t>
            </a:r>
            <a:r>
              <a:rPr lang="cs-CZ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26,5 % pracovníků bylo v posledním pracovním týdnu </a:t>
            </a:r>
            <a:r>
              <a:rPr lang="cs-CZ" sz="180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vystaveno </a:t>
            </a:r>
            <a:r>
              <a:rPr lang="fr-FR" sz="180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RCS </a:t>
            </a:r>
            <a:r>
              <a:rPr lang="cs-CZ" sz="180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 </a:t>
            </a:r>
            <a:r>
              <a:rPr lang="cs-CZ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jízdě po staveništi, v dole nebo v lomu.</a:t>
            </a:r>
            <a:endParaRPr lang="en-GB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cs-CZ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Součet hodnot u jednotlivých měr expozice (nízká, střední a vysoká) činí 100 % (celkový počet pracovníků vystavených slunečnímu ultrafialovému záření v jakékoli míře).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8504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90752">
              <a:defRPr/>
            </a:pPr>
            <a:fld id="{64F7231C-D952-4C2A-962F-DE7F3C4C6440}" type="slidenum">
              <a:rPr lang="en-GB">
                <a:solidFill>
                  <a:prstClr val="black"/>
                </a:solidFill>
                <a:latin typeface="Calibri"/>
              </a:rPr>
              <a:pPr defTabSz="990752">
                <a:defRPr/>
              </a:pPr>
              <a:t>2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93376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 interpretovať</a:t>
            </a:r>
            <a:r>
              <a:rPr lang="sk-SK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30 % pracovníkov vystavených RCS a pracujúcich v prašnom prostredí uviedlo, že na zníženie prašnosti používajú vodný postrek alebo vodný rozptyl.</a:t>
            </a:r>
            <a:endParaRPr lang="en-GB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08758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sk-SK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Kvalitné informácie na účely prevencie, ako aj na účely tvorby politík</a:t>
            </a:r>
            <a:endParaRPr lang="en-GB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51E04-9E3B-4D00-9BAB-06FFA5CA890F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38172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0286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942" y="3635895"/>
            <a:ext cx="5486400" cy="5049317"/>
          </a:xfrm>
          <a:prstGeom prst="rect">
            <a:avLst/>
          </a:prstGeom>
        </p:spPr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90D5FE7-D373-49E6-B29F-598C20B33914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9288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AE1D2-BEB2-4301-80E3-8058310F4D6C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6491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E60F4-0B1D-421F-8CFE-3320270A065A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5999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4BADD-D45B-4B1F-AA9D-F09271BC114D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2982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4BADD-D45B-4B1F-AA9D-F09271BC114D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9996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4BADD-D45B-4B1F-AA9D-F09271BC114D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2258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4BADD-D45B-4B1F-AA9D-F09271BC114D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4293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file://localhost/Volumes/XRAID/Equipo%20Rojo/EU-OSHA/18-0115%20PPT%20templates%20update/PNG/imagen-portada-RESEARCH-1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 descr="/Volumes/XRAID/Equipo Rojo/EU-OSHA/18-0115 PPT templates update/PNG/imagen-portada-RESEARCH-1.png"/>
          <p:cNvPicPr>
            <a:picLocks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cs-CZ" sz="675"/>
              <a:t>Bezpečnost a ochrana zdraví při práci je věcí každého z nás. Cenná pro Vás. Přínosná pro firmu.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75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DD3ACD-1988-45B5-B99E-B628ACF905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454" y="0"/>
            <a:ext cx="9130474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53E5F9-769F-4724-A14F-0A8FF262142C}"/>
              </a:ext>
            </a:extLst>
          </p:cNvPr>
          <p:cNvSpPr txBox="1"/>
          <p:nvPr userDrawn="1"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842893-2903-44D3-9BAF-2AEC21F364A9}"/>
              </a:ext>
            </a:extLst>
          </p:cNvPr>
          <p:cNvSpPr txBox="1"/>
          <p:nvPr userDrawn="1"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solidFill>
                  <a:schemeClr val="tx2"/>
                </a:solidFill>
                <a:ea typeface="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2E714B-9A10-4C9E-BCC6-84FA7092988A}"/>
              </a:ext>
            </a:extLst>
          </p:cNvPr>
          <p:cNvSpPr txBox="1"/>
          <p:nvPr userDrawn="1"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D01CC2-3DBB-4D08-9580-AC37FCEF7CBE}"/>
              </a:ext>
            </a:extLst>
          </p:cNvPr>
          <p:cNvSpPr txBox="1"/>
          <p:nvPr userDrawn="1"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solidFill>
                  <a:schemeClr val="tx2"/>
                </a:solidFill>
                <a:ea typeface=""/>
                <a:cs typeface="Trebuchet MS"/>
              </a:rPr>
              <a:t>Evropská agentura pro bezpečnost a ochranu zdraví při práci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258FC6-CC7F-4F82-A9E1-0608FBFCD56F}"/>
              </a:ext>
            </a:extLst>
          </p:cNvPr>
          <p:cNvSpPr txBox="1"/>
          <p:nvPr userDrawn="1"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solidFill>
                  <a:schemeClr val="tx2"/>
                </a:solidFill>
                <a:ea typeface="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B0BF0C-1C43-40C6-8D79-A79F4C7DC847}"/>
              </a:ext>
            </a:extLst>
          </p:cNvPr>
          <p:cNvSpPr txBox="1"/>
          <p:nvPr userDrawn="1"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>
                <a:solidFill>
                  <a:schemeClr val="tx2"/>
                </a:solidFill>
                <a:ea typeface=""/>
              </a:rPr>
              <a:t>DĚKUJEME!</a:t>
            </a:r>
          </a:p>
        </p:txBody>
      </p:sp>
    </p:spTree>
    <p:extLst>
      <p:ext uri="{BB962C8B-B14F-4D97-AF65-F5344CB8AC3E}">
        <p14:creationId xmlns:p14="http://schemas.microsoft.com/office/powerpoint/2010/main" val="3390696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B0C08-1D13-F181-4705-69373AFD7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3181F-493E-7A4E-18F2-E49551E109BB}"/>
              </a:ext>
            </a:extLst>
          </p:cNvPr>
          <p:cNvSpPr txBox="1">
            <a:spLocks/>
          </p:cNvSpPr>
          <p:nvPr userDrawn="1"/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40000" lnSpcReduction="20000"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Autor: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Vedení projektu:                                     (EU-OSHA)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Ani Evropská agentura pro bezpečnost a ochranu zdraví při práci, ani žádná jiná osoba jednající jejím jménem není odpovědná za případné využití těchto informací.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© Evropská agentura pro bezpečnost a ochranu zdraví při práci 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Reprodukce povolena s uvedením zdroje.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Pro každé použití nebo reprodukci fotografií či jiných materiálů, na které se nevztahují autorská práva Evropské agentury pro bezpečnost a ochranu zdraví při práci, je nutno získat souhlas přímo od držitelů autorských práv.</a:t>
            </a:r>
          </a:p>
          <a:p>
            <a:pPr marL="189000" marR="0" lvl="0" indent="-18900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4E43108-E4FC-4CC1-124E-129630EA5B9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403648" y="995164"/>
            <a:ext cx="5568524" cy="222583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Enter author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971BE78-E9DB-67C0-3E02-A5D0467BFF7A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012160" y="2548208"/>
            <a:ext cx="1089386" cy="222583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85B128-DA71-565F-04F1-DE69A837C7BD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2892975" y="1275606"/>
            <a:ext cx="1656184" cy="2225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Enter author</a:t>
            </a:r>
          </a:p>
        </p:txBody>
      </p:sp>
    </p:spTree>
    <p:extLst>
      <p:ext uri="{BB962C8B-B14F-4D97-AF65-F5344CB8AC3E}">
        <p14:creationId xmlns:p14="http://schemas.microsoft.com/office/powerpoint/2010/main" val="25565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384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8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8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4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349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7627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2400" b="1" i="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871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 dirty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611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7802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63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8710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3840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4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13" name="PORTADA-RESEARCH.png" descr="/Volumes/XRAID/Equipo Rojo/EU-OSHA/18-0115 PPT templates update/PNG/PORTADA-RESEARCH.png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pic>
        <p:nvPicPr>
          <p:cNvPr id="14" name="Bild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31506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platzhalter 2"/>
          <p:cNvSpPr txBox="1">
            <a:spLocks/>
          </p:cNvSpPr>
          <p:nvPr userDrawn="1"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cs-CZ" sz="675"/>
              <a:t>Bezpečnost a ochrana zdraví při práci je věcí každého z nás. Cenná pro Vás. Přínosná pro firmu.</a:t>
            </a:r>
          </a:p>
        </p:txBody>
      </p:sp>
    </p:spTree>
    <p:extLst>
      <p:ext uri="{BB962C8B-B14F-4D97-AF65-F5344CB8AC3E}">
        <p14:creationId xmlns:p14="http://schemas.microsoft.com/office/powerpoint/2010/main" val="1604232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Digital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3926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cs-CZ" sz="675"/>
              <a:t>Bezpečnost a ochrana zdraví při práci je věcí každého z nás. Cenná pro Vás. Přínosná pro firmu.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73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Health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cs-CZ" sz="675"/>
              <a:t>Bezpečnost a ochrana zdraví při práci je věcí každého z nás. Cenná pro Vás. Přínosná pro firmu.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E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cs-CZ" sz="675"/>
              <a:t>Bezpečnost a ochrana zdraví při práci je věcí každého z nás. Cenná pro Vás. Přínosná pro firmu.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7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E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-92208"/>
            <a:ext cx="9144000" cy="52092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529486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21027" y="4773063"/>
            <a:ext cx="7439025" cy="29394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ES" sz="675" dirty="0"/>
              <a:t>      </a:t>
            </a:r>
            <a:r>
              <a:rPr lang="cs-CZ" sz="675" dirty="0"/>
              <a:t>Bezpečnost a ochrana zdraví při práci je věcí každého z nás. Cenná pro Vás. Přínosná pro firmu.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42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ES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cs-CZ" sz="675"/>
              <a:t>Bezpečnost a ochrana zdraví při práci je věcí každého z nás. Cenná pro Vás. Přínosná pro firmu.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26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Psychosocial Ri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cs-CZ" sz="675"/>
              <a:t>Bezpečnost a ochrana zdraví při práci je věcí každého z nás. Cenná pro Vás. Přínosná pro firmu.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994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file://localhost/Volumes/XRAID/Equipo%20Rojo/EU-OSHA/18-0115%20PPT%20templates%20update/PNG/FONDO-PATRON-RESEARCH.png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file://localhost/Volumes/XRAID/Equipo%20Rojo/EU-OSHA/18-0115%20PPT%20templates%20update/PNG/FONDO-PATRON-RESEARCH.png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image" Target="file://localhost/Volumes/XRAID/Equipo%20Rojo/EU-OSHA/18-0115%20PPT%20templates%20update/PNG/FONDO-PATRON-RESEARCH.png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.png"/><Relationship Id="rId5" Type="http://schemas.openxmlformats.org/officeDocument/2006/relationships/image" Target="file://localhost/Volumes/XRAID/Equipo%20Rojo/EU-OSHA/18-0115%20PPT%20templates%20update/PNG/FONDO-PATRON-RESEARCH.png" TargetMode="Externa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png"/><Relationship Id="rId4" Type="http://schemas.openxmlformats.org/officeDocument/2006/relationships/image" Target="file://localhost/Volumes/XRAID/Equipo%20Rojo/EU-OSHA/18-0115%20PPT%20templates%20update/PNG/FONDO-PATRON-RESEARCH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21" r:link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cs-CZ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https://osha.europa.eu/cs</a:t>
            </a:r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38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2" r:id="rId10"/>
    <p:sldLayoutId id="2147483833" r:id="rId11"/>
    <p:sldLayoutId id="2147483815" r:id="rId12"/>
    <p:sldLayoutId id="2147483816" r:id="rId13"/>
    <p:sldLayoutId id="2147483817" r:id="rId14"/>
    <p:sldLayoutId id="2147483818" r:id="rId15"/>
    <p:sldLayoutId id="2147483819" r:id="rId16"/>
    <p:sldLayoutId id="2147483820" r:id="rId17"/>
    <p:sldLayoutId id="2147483821" r:id="rId18"/>
    <p:sldLayoutId id="2147483822" r:id="rId19"/>
  </p:sldLayoutIdLst>
  <p:txStyles>
    <p:titleStyle>
      <a:lvl1pPr algn="l" defTabSz="342900" rtl="0" eaLnBrk="1" latinLnBrk="0" hangingPunct="1">
        <a:spcBef>
          <a:spcPct val="0"/>
        </a:spcBef>
        <a:buNone/>
        <a:defRPr sz="20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60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1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cs-CZ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https://osha.europa.eu/cs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C94188-D126-4DD0-8BE7-00900E328C9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1" y="4692976"/>
            <a:ext cx="1320434" cy="33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6" r:id="rId2"/>
    <p:sldLayoutId id="2147483835" r:id="rId3"/>
  </p:sldLayoutIdLst>
  <p:txStyles>
    <p:titleStyle>
      <a:lvl1pPr algn="l" defTabSz="342900" rtl="0" eaLnBrk="1" latinLnBrk="0" hangingPunct="1">
        <a:spcBef>
          <a:spcPct val="0"/>
        </a:spcBef>
        <a:buNone/>
        <a:defRPr sz="20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cs-CZ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https://osha.europa.eu/cs</a:t>
            </a:r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</p:sldLayoutIdLst>
  <p:txStyles>
    <p:titleStyle>
      <a:lvl1pPr algn="l" defTabSz="342900" rtl="0" eaLnBrk="1" latinLnBrk="0" hangingPunct="1">
        <a:spcBef>
          <a:spcPct val="0"/>
        </a:spcBef>
        <a:buNone/>
        <a:defRPr sz="20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60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80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−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−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cs-CZ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https://osha.europa.eu/cs</a:t>
            </a:r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0" r:id="rId2"/>
  </p:sldLayoutIdLst>
  <p:txStyles>
    <p:titleStyle>
      <a:lvl1pPr algn="l" defTabSz="342900" rtl="0" eaLnBrk="1" latinLnBrk="0" hangingPunct="1">
        <a:spcBef>
          <a:spcPct val="0"/>
        </a:spcBef>
        <a:buNone/>
        <a:defRPr sz="20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cs-CZ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https://osha.europa.eu/cs</a:t>
            </a:r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web/products-manuals-and-guidelines/-/ks-ra-07-015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s://osha.europa.eu/en/facts-and-figures/workers-exposure-survey-cancer-risk-factors-europe" TargetMode="External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://www.occideas.org/" TargetMode="External"/><Relationship Id="rId9" Type="http://schemas.openxmlformats.org/officeDocument/2006/relationships/image" Target="../media/image21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ission.europa.eu/strategy-and-policy/priorities-2019-2024/promoting-our-european-way-life/european-health-union/cancer-plan-europe_en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Relationship Id="rId5" Type="http://schemas.openxmlformats.org/officeDocument/2006/relationships/hyperlink" Target="https://osha.europa.eu/en/themes/dangerous-substances/roadmap-to-carcinogens" TargetMode="External"/><Relationship Id="rId4" Type="http://schemas.openxmlformats.org/officeDocument/2006/relationships/hyperlink" Target="https://osha.europa.eu/en/safety-and-health-legislation/eu-strategic-framework-health-and-safety-work-2021-2027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64E0108-5147-F016-775A-6DF81B4BE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0" y="2672999"/>
            <a:ext cx="8082440" cy="1064429"/>
          </a:xfrm>
        </p:spPr>
        <p:txBody>
          <a:bodyPr/>
          <a:lstStyle/>
          <a:p>
            <a:pPr algn="ctr"/>
            <a:r>
              <a:rPr lang="cs-CZ" noProof="0"/>
              <a:t>Průzkum expozice pracovníků rizikovým faktorům přispívajícím k rozvoji nádorových onemocnění (WES)</a:t>
            </a:r>
            <a:br>
              <a:rPr lang="cs-CZ" noProof="0"/>
            </a:br>
            <a:r>
              <a:rPr lang="cs-CZ" sz="2000" noProof="0"/>
              <a:t>Popis a hlavní zjištění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DB7FAFD7-C99F-4176-5AEB-01EC5975EB79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pPr algn="r"/>
            <a:endParaRPr lang="cs-CZ" noProof="0"/>
          </a:p>
          <a:p>
            <a:pPr algn="r"/>
            <a:r>
              <a:rPr lang="cs-CZ" noProof="0"/>
              <a:t>Listopad 2024</a:t>
            </a:r>
          </a:p>
        </p:txBody>
      </p:sp>
    </p:spTree>
    <p:extLst>
      <p:ext uri="{BB962C8B-B14F-4D97-AF65-F5344CB8AC3E}">
        <p14:creationId xmlns:p14="http://schemas.microsoft.com/office/powerpoint/2010/main" val="1787881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B0423-1AD9-DB0E-C67E-524F285C4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noProof="0"/>
              <a:t>Podíl vystavených pracovníků podle pohlaví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BFCE29-B828-0346-6D3C-038D6CB39F8A}"/>
              </a:ext>
            </a:extLst>
          </p:cNvPr>
          <p:cNvSpPr txBox="1"/>
          <p:nvPr/>
        </p:nvSpPr>
        <p:spPr>
          <a:xfrm>
            <a:off x="171625" y="701040"/>
            <a:ext cx="880075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500" noProof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10 nejčastějších rizikových faktorů přispívajících k rozvoji nádorových onemocnění na jakékoli úrovni:</a:t>
            </a:r>
          </a:p>
        </p:txBody>
      </p:sp>
      <p:graphicFrame>
        <p:nvGraphicFramePr>
          <p:cNvPr id="5" name="Content Placeholder 4" descr="Tabulka znázorňující expozice v uplynulém pracovním týdnu v případě pracovníků mužů a pracovnic žen.&#10;56,5 % pracovníků mužů a 36,3 % pracovnic žen vystaveno alespoň jednomu rizikovému faktoru přispívajícímu k rozvoji nádorových onemocnění (z 24).&#10;26,4 % pracovníků mužů a 13,8 % pracovnic žen vystaveno slunečnímu UV záření.&#10;26,1 % pracovníků mužů a 12,3 % pracovnic žen vystaveno emisím výfukových plynů ze vznětových motorů.&#10;15,8 % pracovníků mužů a 9 % pracovnic žen vystaveno benzenu.&#10;.">
            <a:extLst>
              <a:ext uri="{FF2B5EF4-FFF2-40B4-BE49-F238E27FC236}">
                <a16:creationId xmlns:a16="http://schemas.microsoft.com/office/drawing/2014/main" id="{96EEBB7D-5623-C9D3-5217-49FC93BAD1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3268233"/>
              </p:ext>
            </p:extLst>
          </p:nvPr>
        </p:nvGraphicFramePr>
        <p:xfrm>
          <a:off x="171624" y="1089010"/>
          <a:ext cx="8800752" cy="343339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4678">
                  <a:extLst>
                    <a:ext uri="{9D8B030D-6E8A-4147-A177-3AD203B41FA5}">
                      <a16:colId xmlns:a16="http://schemas.microsoft.com/office/drawing/2014/main" val="2994469410"/>
                    </a:ext>
                  </a:extLst>
                </a:gridCol>
                <a:gridCol w="3789761">
                  <a:extLst>
                    <a:ext uri="{9D8B030D-6E8A-4147-A177-3AD203B41FA5}">
                      <a16:colId xmlns:a16="http://schemas.microsoft.com/office/drawing/2014/main" val="3132373635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1129146106"/>
                    </a:ext>
                  </a:extLst>
                </a:gridCol>
                <a:gridCol w="3803519">
                  <a:extLst>
                    <a:ext uri="{9D8B030D-6E8A-4147-A177-3AD203B41FA5}">
                      <a16:colId xmlns:a16="http://schemas.microsoft.com/office/drawing/2014/main" val="4223741049"/>
                    </a:ext>
                  </a:extLst>
                </a:gridCol>
                <a:gridCol w="468444">
                  <a:extLst>
                    <a:ext uri="{9D8B030D-6E8A-4147-A177-3AD203B41FA5}">
                      <a16:colId xmlns:a16="http://schemas.microsoft.com/office/drawing/2014/main" val="3342418931"/>
                    </a:ext>
                  </a:extLst>
                </a:gridCol>
              </a:tblGrid>
              <a:tr h="279770">
                <a:tc>
                  <a:txBody>
                    <a:bodyPr/>
                    <a:lstStyle/>
                    <a:p>
                      <a:pPr algn="l" fontAlgn="b"/>
                      <a:endParaRPr lang="cs-CZ" sz="1100" b="1" u="none" strike="noStrike" noProof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751" marR="8751" marT="87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Muži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endParaRPr lang="cs-CZ" sz="1200" noProof="0"/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Ženy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endParaRPr lang="cs-CZ" sz="1200" noProof="0"/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1734128787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algn="l" fontAlgn="b"/>
                      <a:endParaRPr lang="cs-CZ" sz="1100" b="0" u="none" strike="noStrike" noProof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1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Expozice aspoň jednomu rizikovému faktoru přispívajícímu k rozvoji nádorových onemocnění (z 24)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56,5 %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1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Expozice aspoň jednomu rizikovému faktoru přispívajícímu k rozvoji nádorových onemocnění (z 24)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36,3 %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2677082640"/>
                  </a:ext>
                </a:extLst>
              </a:tr>
              <a:tr h="313629"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Sluneční ultrafialové záření (včetně expozice očí)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26,4 %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Sluneční ultrafialové záření (včetně expozice očí)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13,8 %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2201296832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Emise výfukových plynů ze vznětových motorů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26,1 %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Emise výfukových plynů ze vznětových motorů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12,3 %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4079892517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Benzen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15,8 %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Benzen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9,0 %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3663810953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Respirabilní prach krystalického oxidu křemičitého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12,2 %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Formaldehyd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5,7 %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357397107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Šestimocný chrom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7,1 %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Respirabilní prach krystalického oxidu křemičitého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4,0 %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346593313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Formaldehyd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6,7 %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Ionizující záření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2,5 %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2371786576"/>
                  </a:ext>
                </a:extLst>
              </a:tr>
              <a:tr h="258192"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Olovo a anorganické sloučeniny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5,5 %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Umělé ultrafialové záření (včetně expozice očí)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2,0 %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3201961362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Prach ze dřeva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4,5 %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Šestimocný chrom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1,9 %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4118113717"/>
                  </a:ext>
                </a:extLst>
              </a:tr>
              <a:tr h="294623"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Umělé ultrafialové záření (včetně expozice očí)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3,7 %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Olovo a anorganické sloučeniny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1,7 %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2050986153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Nikl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3,2 %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Ethylenoxid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1,6 %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400502347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F62B76C-DA76-C121-0411-C1AA5CAA77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858863" y="4598606"/>
            <a:ext cx="47857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referenční populace: všichni pracovníci v Německu, Španělsku, Finsku, Francii, Maďarsku a Irsku.</a:t>
            </a:r>
          </a:p>
        </p:txBody>
      </p:sp>
    </p:spTree>
    <p:extLst>
      <p:ext uri="{BB962C8B-B14F-4D97-AF65-F5344CB8AC3E}">
        <p14:creationId xmlns:p14="http://schemas.microsoft.com/office/powerpoint/2010/main" val="4162719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1FBBF4F-B51F-6140-1FD8-66DEC6934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101" y="173100"/>
            <a:ext cx="7559873" cy="367200"/>
          </a:xfrm>
        </p:spPr>
        <p:txBody>
          <a:bodyPr/>
          <a:lstStyle/>
          <a:p>
            <a:r>
              <a:rPr lang="cs-CZ" sz="2000" noProof="0"/>
              <a:t>Podíl exponovaných pracovníků podle věkových kategorií</a:t>
            </a:r>
          </a:p>
        </p:txBody>
      </p:sp>
      <p:graphicFrame>
        <p:nvGraphicFramePr>
          <p:cNvPr id="8" name="Content Placeholder 10" descr="Graf znázorňující expozici jednomu a pěti nebo více z 24 rizikových faktorů přispívajících k rozvoji nádorových onemocnění na pracovišti podle věkových skupin.&#10;2,5 % pracovníků ve věku 18–25 let vystaveno pěti a více rizikovým faktorům přispívajícím k rozvoji nádorových onemocnění.&#10;44,7 % pracovníků ve věku 18–25 let vystaveno alespoň jednomu rizikovému faktoru přispívajícímu k rozvoji nádorových onemocnění na jakékoli úrovni.&#10;3,8 % pracovníků ve věku 25–34 let vystaveno pěti a více rizikovým faktorům přispívajícím k rozvoji nádorových onemocnění.&#10;46,5 % pracovníků ve věku 25–34 let vystaveno alespoň jednomu rizikovému faktoru přispívajícímu k rozvoji nádorových onemocnění na jakékoli úrovni.&#10;3,6 % pracovníků ve věku 35–44 let vystaveno pěti a více rizikovým faktorům přispívajícím k rozvoji nádorových onemocnění.&#10;47,3 % pracovníků ve věku 35–44 let vystaveno alespoň jednomu rizikovému faktoru přispívajícímu k rozvoji nádorových onemocnění na jakékoli úrovni.&#10;3,3 % pracovníků ve věku 45–54 let vystaveno pěti a více rizikovým faktorům přispívajícím k rozvoji nádorových onemocnění.&#10;48,4 % pracovníků ve věku 45–54 let vystaveno alespoň jednomu rizikovému faktoru přispívajícímu k rozvoji nádorových onemocnění na jakékoli úrovni.&#10;3,2 % pracovníků ve věku 55–64 let vystaveno pěti a více rizikovým faktorům přispívajícím k rozvoji nádorových onemocnění.&#10;47,8 % pracovníků ve věku 55–64 let vystaveno alespoň jednomu rizikovému faktoru přispívajícímu k rozvoji nádorových onemocnění na jakékoli úrovni.&#10;2,8 % pracovníků ve věku 65–74 let vystaveno pěti a více rizikovým faktorům přispívajícím k rozvoji nádorových onemocnění.&#10;53,8 % pracovníků ve věku 65–74 let vystaveno alespoň jednomu rizikovému faktoru přispívajícímu k rozvoji nádorových onemocnění na jakékoli úrovni.&#10;3,4 % všech pracovníků vystaveno pěti a více rizikovým faktorům přispívajícím k rozvoji nádorových onemocnění.&#10;47,3 % všech pracovníků vystavených alespoň jednomu rizikovému faktoru přispívajícímu k rozvoji nádorových onemocnění na jakékoli úrovni.">
            <a:extLst>
              <a:ext uri="{FF2B5EF4-FFF2-40B4-BE49-F238E27FC236}">
                <a16:creationId xmlns:a16="http://schemas.microsoft.com/office/drawing/2014/main" id="{42D922AF-01C7-64FE-0E6F-BDDCDB95BF2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10469949"/>
              </p:ext>
            </p:extLst>
          </p:nvPr>
        </p:nvGraphicFramePr>
        <p:xfrm>
          <a:off x="487363" y="874713"/>
          <a:ext cx="7561262" cy="3520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117A56C-F6EA-121F-E020-74BA84E68C1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324030" y="4496946"/>
            <a:ext cx="64959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referenční populace: všichni pracovníci v Německu, Španělsku, Finsku, Francii, Maďarsku a Irsku, kromě pracovníků mladších 18 let a starších 74 let.</a:t>
            </a:r>
          </a:p>
        </p:txBody>
      </p:sp>
    </p:spTree>
    <p:extLst>
      <p:ext uri="{BB962C8B-B14F-4D97-AF65-F5344CB8AC3E}">
        <p14:creationId xmlns:p14="http://schemas.microsoft.com/office/powerpoint/2010/main" val="3466170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30DD922-471D-6037-015A-F73A30E1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3" y="134938"/>
            <a:ext cx="7561262" cy="366712"/>
          </a:xfrm>
        </p:spPr>
        <p:txBody>
          <a:bodyPr/>
          <a:lstStyle/>
          <a:p>
            <a:r>
              <a:rPr lang="cs-CZ" sz="2400" noProof="0"/>
              <a:t>Podíl exponovaných pracovníků podle země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34C3AC-EAAF-3BA9-4B8F-1494FEF83C88}"/>
              </a:ext>
            </a:extLst>
          </p:cNvPr>
          <p:cNvSpPr txBox="1"/>
          <p:nvPr/>
        </p:nvSpPr>
        <p:spPr>
          <a:xfrm>
            <a:off x="971600" y="750776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noProof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10 nejčastějších rizikových faktorů přispívajících k rozvoji nádorových onemocnění na jakékoliv úrovni pro všechny pracovníky:</a:t>
            </a:r>
          </a:p>
        </p:txBody>
      </p:sp>
      <p:graphicFrame>
        <p:nvGraphicFramePr>
          <p:cNvPr id="4" name="Content Placeholder 3" descr="Tabulka znázorňující expozice v uplynulém pracovním týdnu pro všechny pracovníky a pro pracovníky v každé ze zemí zahrnutých do průzkumu: v Německu, ve Španělsku, ve Finsku, ve Francii, v Maďarsku a v Irsku.">
            <a:extLst>
              <a:ext uri="{FF2B5EF4-FFF2-40B4-BE49-F238E27FC236}">
                <a16:creationId xmlns:a16="http://schemas.microsoft.com/office/drawing/2014/main" id="{A546FA66-BB2A-6F65-5C13-BABDC80D384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52747452"/>
              </p:ext>
            </p:extLst>
          </p:nvPr>
        </p:nvGraphicFramePr>
        <p:xfrm>
          <a:off x="215900" y="1131590"/>
          <a:ext cx="8316538" cy="3321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900">
                  <a:extLst>
                    <a:ext uri="{9D8B030D-6E8A-4147-A177-3AD203B41FA5}">
                      <a16:colId xmlns:a16="http://schemas.microsoft.com/office/drawing/2014/main" val="1717912097"/>
                    </a:ext>
                  </a:extLst>
                </a:gridCol>
                <a:gridCol w="1074821">
                  <a:extLst>
                    <a:ext uri="{9D8B030D-6E8A-4147-A177-3AD203B41FA5}">
                      <a16:colId xmlns:a16="http://schemas.microsoft.com/office/drawing/2014/main" val="4278102056"/>
                    </a:ext>
                  </a:extLst>
                </a:gridCol>
                <a:gridCol w="808522">
                  <a:extLst>
                    <a:ext uri="{9D8B030D-6E8A-4147-A177-3AD203B41FA5}">
                      <a16:colId xmlns:a16="http://schemas.microsoft.com/office/drawing/2014/main" val="41721944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765917905"/>
                    </a:ext>
                  </a:extLst>
                </a:gridCol>
                <a:gridCol w="606392">
                  <a:extLst>
                    <a:ext uri="{9D8B030D-6E8A-4147-A177-3AD203B41FA5}">
                      <a16:colId xmlns:a16="http://schemas.microsoft.com/office/drawing/2014/main" val="3643873418"/>
                    </a:ext>
                  </a:extLst>
                </a:gridCol>
                <a:gridCol w="654518">
                  <a:extLst>
                    <a:ext uri="{9D8B030D-6E8A-4147-A177-3AD203B41FA5}">
                      <a16:colId xmlns:a16="http://schemas.microsoft.com/office/drawing/2014/main" val="3996352806"/>
                    </a:ext>
                  </a:extLst>
                </a:gridCol>
                <a:gridCol w="712269">
                  <a:extLst>
                    <a:ext uri="{9D8B030D-6E8A-4147-A177-3AD203B41FA5}">
                      <a16:colId xmlns:a16="http://schemas.microsoft.com/office/drawing/2014/main" val="1765031712"/>
                    </a:ext>
                  </a:extLst>
                </a:gridCol>
                <a:gridCol w="591596">
                  <a:extLst>
                    <a:ext uri="{9D8B030D-6E8A-4147-A177-3AD203B41FA5}">
                      <a16:colId xmlns:a16="http://schemas.microsoft.com/office/drawing/2014/main" val="1067815446"/>
                    </a:ext>
                  </a:extLst>
                </a:gridCol>
              </a:tblGrid>
              <a:tr h="453630">
                <a:tc>
                  <a:txBody>
                    <a:bodyPr/>
                    <a:lstStyle/>
                    <a:p>
                      <a:pPr algn="l" rtl="0" fontAlgn="b"/>
                      <a:endParaRPr lang="cs-CZ" sz="1050" b="0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59" marR="6759" marT="67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Všechny země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Německo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Španělsko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Finsko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Francie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Maďarsko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Irsko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3399763185"/>
                  </a:ext>
                </a:extLst>
              </a:tr>
              <a:tr h="513784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1" u="none" strike="noStrike" noProof="0">
                          <a:effectLst/>
                          <a:latin typeface="+mn-lt"/>
                        </a:rPr>
                        <a:t>Expozice aspoň jednomu rizikovému faktoru přispívajícímu k rozvoji nádorových onemocnění (z 24)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noProof="0">
                          <a:effectLst/>
                          <a:latin typeface="+mn-lt"/>
                        </a:rPr>
                        <a:t>47,3 %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noProof="0">
                          <a:effectLst/>
                          <a:latin typeface="+mn-lt"/>
                        </a:rPr>
                        <a:t>44,4 %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noProof="0">
                          <a:effectLst/>
                          <a:latin typeface="+mn-lt"/>
                        </a:rPr>
                        <a:t>47,3 %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noProof="0">
                          <a:effectLst/>
                          <a:latin typeface="+mn-lt"/>
                        </a:rPr>
                        <a:t>55,9 %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noProof="0">
                          <a:effectLst/>
                          <a:latin typeface="+mn-lt"/>
                        </a:rPr>
                        <a:t>49,7 %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noProof="0">
                          <a:effectLst/>
                          <a:latin typeface="+mn-lt"/>
                        </a:rPr>
                        <a:t>55,2 %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noProof="0">
                          <a:effectLst/>
                          <a:latin typeface="+mn-lt"/>
                        </a:rPr>
                        <a:t>47,6 %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3440247290"/>
                  </a:ext>
                </a:extLst>
              </a:tr>
              <a:tr h="231297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Sluneční UV záření (včetně expozice očí)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20,8 %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17,3 %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20,2 %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28,4 %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24,4 %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29,2 %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21,3 %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838333257"/>
                  </a:ext>
                </a:extLst>
              </a:tr>
              <a:tr h="231297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Emise výfukových plynů ze vznětových motorů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19,9 %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16,6 %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20,3 %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34,8 %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21,2 %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27,8 %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22,0 %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3052968987"/>
                  </a:ext>
                </a:extLst>
              </a:tr>
              <a:tr h="231297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Benzen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12,8 %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11,3 %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13,4 %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18,0 %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13,3 %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17,9 %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11,6 %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2176036633"/>
                  </a:ext>
                </a:extLst>
              </a:tr>
              <a:tr h="231297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Respirabilní prach krystalického oxidu křemičitého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8,4 %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7,7 %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10,3 %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10,8 %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7,6 %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11,2 %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6,8 %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2381154499"/>
                  </a:ext>
                </a:extLst>
              </a:tr>
              <a:tr h="231297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Formaldehyd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6,4 %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6,0 %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7,2 %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4,8 %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6,7 %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5,1 %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6,9 %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1386679346"/>
                  </a:ext>
                </a:extLst>
              </a:tr>
              <a:tr h="272715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Šestimocný chrom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4,7 %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4,8 %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4,8 %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6,0 %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4,3 %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5,5 %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4,7 %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1823351274"/>
                  </a:ext>
                </a:extLst>
              </a:tr>
              <a:tr h="231297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Olovo a anorganické sloučeniny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3,8 %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3,3 %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4,2 %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3,5 %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4,1 %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4,3 %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4,1 %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4109198339"/>
                  </a:ext>
                </a:extLst>
              </a:tr>
              <a:tr h="231297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Prach ze dřeva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3,2 %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3,7 %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7,3 %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3,0 %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6,3 %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2,5 %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2908113317"/>
                  </a:ext>
                </a:extLst>
              </a:tr>
              <a:tr h="231297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Umělé UV záření (včetně expozice očí)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2,9 %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3,6 %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2,0 %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4,8 %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3,3 %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1,7 %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979888244"/>
                  </a:ext>
                </a:extLst>
              </a:tr>
              <a:tr h="231297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Ionizující záření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3,1 %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1,6 %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2,4 %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1,5 %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effectLst/>
                          <a:latin typeface="+mn-lt"/>
                        </a:rPr>
                        <a:t>1,8 %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85932440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F7927C9-E53E-FC89-C01A-0747E533E71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051721" y="4411974"/>
            <a:ext cx="38338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i="1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UV: ultrafialové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EFC163-E769-B3FC-816F-DEF10928C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051722" y="4605481"/>
            <a:ext cx="48303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referenční populace: všichni pracovníci v Německu, Španělsku, Finsku, Francii, Maďarsku a Irsku.</a:t>
            </a:r>
          </a:p>
        </p:txBody>
      </p:sp>
    </p:spTree>
    <p:extLst>
      <p:ext uri="{BB962C8B-B14F-4D97-AF65-F5344CB8AC3E}">
        <p14:creationId xmlns:p14="http://schemas.microsoft.com/office/powerpoint/2010/main" val="2519171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7AA8B-B71B-06FC-91B2-889C0B8BC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noProof="0"/>
              <a:t>Podíl exponovaných pracovníků podle odvětví činnosti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72A3A-479A-D9F9-1FCE-0A70691D5F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520" y="682997"/>
            <a:ext cx="8226456" cy="5490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1500" b="0" noProof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10 odvětví činnosti s nejvyšším podílem pracovníků exponovaných alespoň jednomu rizikovému faktoru přispívajícímu k rozvoji nádorových onemocnění na jakékoli úrovni (z 24):</a:t>
            </a:r>
          </a:p>
          <a:p>
            <a:endParaRPr lang="cs-CZ" sz="1500" noProof="0"/>
          </a:p>
        </p:txBody>
      </p:sp>
      <p:graphicFrame>
        <p:nvGraphicFramePr>
          <p:cNvPr id="4" name="Table 3" descr="Tabulka zobrazující expozici alespoň jednomu rizikovému faktoru přispívajícímu k rozvoji nádorových onemocnění (z 24) v uplynulém pracovním týdnu u pracovníků v deseti odvětvích činnosti">
            <a:extLst>
              <a:ext uri="{FF2B5EF4-FFF2-40B4-BE49-F238E27FC236}">
                <a16:creationId xmlns:a16="http://schemas.microsoft.com/office/drawing/2014/main" id="{FB8F9807-E0FE-20F5-3A1F-CC6225F569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30488"/>
              </p:ext>
            </p:extLst>
          </p:nvPr>
        </p:nvGraphicFramePr>
        <p:xfrm>
          <a:off x="324590" y="1232035"/>
          <a:ext cx="8226455" cy="313440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55570">
                  <a:extLst>
                    <a:ext uri="{9D8B030D-6E8A-4147-A177-3AD203B41FA5}">
                      <a16:colId xmlns:a16="http://schemas.microsoft.com/office/drawing/2014/main" val="2715120342"/>
                    </a:ext>
                  </a:extLst>
                </a:gridCol>
                <a:gridCol w="4687503">
                  <a:extLst>
                    <a:ext uri="{9D8B030D-6E8A-4147-A177-3AD203B41FA5}">
                      <a16:colId xmlns:a16="http://schemas.microsoft.com/office/drawing/2014/main" val="3151536277"/>
                    </a:ext>
                  </a:extLst>
                </a:gridCol>
                <a:gridCol w="2583382">
                  <a:extLst>
                    <a:ext uri="{9D8B030D-6E8A-4147-A177-3AD203B41FA5}">
                      <a16:colId xmlns:a16="http://schemas.microsoft.com/office/drawing/2014/main" val="4023542012"/>
                    </a:ext>
                  </a:extLst>
                </a:gridCol>
              </a:tblGrid>
              <a:tr h="72151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Oddíl NACE rev.2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Hospodářská činnost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Expozice aspoň jednomu rizikovému faktoru přispívajícímu k rozvoji nádorových onemocnění (z 24)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03877756"/>
                  </a:ext>
                </a:extLst>
              </a:tr>
              <a:tr h="2274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08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Ostatní těžba a dobývání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100,0 %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3786798184"/>
                  </a:ext>
                </a:extLst>
              </a:tr>
              <a:tr h="2274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02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Lesnictví a těžba dřeva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93,5 %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2077335612"/>
                  </a:ext>
                </a:extLst>
              </a:tr>
              <a:tr h="365807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95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Opravy počítačů a výrobků pro osobní potřebu a převážně pro domácnost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88,3 %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3095687723"/>
                  </a:ext>
                </a:extLst>
              </a:tr>
              <a:tr h="2274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42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Inženýrské stavitelství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87,4 %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2512962073"/>
                  </a:ext>
                </a:extLst>
              </a:tr>
              <a:tr h="2274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31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Výroba nábytku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87,0 %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13425849"/>
                  </a:ext>
                </a:extLst>
              </a:tr>
              <a:tr h="2274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50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Vodní doprava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84,8 %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1365511104"/>
                  </a:ext>
                </a:extLst>
              </a:tr>
              <a:tr h="2274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01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Rostlinná a živočišná výroba, myslivost a související činnosti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84,4 %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3849086248"/>
                  </a:ext>
                </a:extLst>
              </a:tr>
              <a:tr h="2274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03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Rybolov a akvakultura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81,9 %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4012457902"/>
                  </a:ext>
                </a:extLst>
              </a:tr>
              <a:tr h="2274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41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Výstavba budov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81,4 %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2343556149"/>
                  </a:ext>
                </a:extLst>
              </a:tr>
              <a:tr h="22745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15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Výroba usní a souvisejících výrobků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noProof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81,2 %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100876080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9673E41-519E-9931-F01F-D559739D8987}"/>
              </a:ext>
            </a:extLst>
          </p:cNvPr>
          <p:cNvSpPr txBox="1"/>
          <p:nvPr/>
        </p:nvSpPr>
        <p:spPr>
          <a:xfrm>
            <a:off x="1272304" y="4366376"/>
            <a:ext cx="67375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i="1" noProof="0"/>
              <a:t>NACE: Statistická klasifikace ekonomických činností, viz </a:t>
            </a:r>
            <a:r>
              <a:rPr lang="cs-CZ" sz="1050" i="1" noProof="0">
                <a:hlinkClick r:id="rId3" tooltip="link to the Eurostat publication detailing the structure and the description of the classification"/>
              </a:rPr>
              <a:t>internetové stránky Eurostatu</a:t>
            </a:r>
            <a:r>
              <a:rPr lang="cs-CZ" sz="1050" i="1" noProof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A4B145-7715-9E4F-834E-137E1D8F579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272304" y="4580774"/>
            <a:ext cx="59766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5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referenční populace: pracovníci pracující v 10 odvětvích činnosti uvedených v tabulce v Německu, Španělsku, Finsku, Francii, Maďarsku a Irsku.</a:t>
            </a:r>
          </a:p>
        </p:txBody>
      </p:sp>
    </p:spTree>
    <p:extLst>
      <p:ext uri="{BB962C8B-B14F-4D97-AF65-F5344CB8AC3E}">
        <p14:creationId xmlns:p14="http://schemas.microsoft.com/office/powerpoint/2010/main" val="3199300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27B3EA-080B-36E9-5051-6341F2580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2" y="134938"/>
            <a:ext cx="7843399" cy="366712"/>
          </a:xfrm>
        </p:spPr>
        <p:txBody>
          <a:bodyPr/>
          <a:lstStyle/>
          <a:p>
            <a:r>
              <a:rPr lang="cs-CZ" sz="2000" noProof="0"/>
              <a:t>Podíl exponovaných pracovníků podle kategorie pracovních míst </a:t>
            </a:r>
            <a:r>
              <a:rPr lang="cs-CZ" sz="2000" b="0" noProof="0"/>
              <a:t>(1/3)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5DD234-2FB4-508E-CB0A-4FB3B28F2DBE}"/>
              </a:ext>
            </a:extLst>
          </p:cNvPr>
          <p:cNvSpPr txBox="1"/>
          <p:nvPr/>
        </p:nvSpPr>
        <p:spPr>
          <a:xfrm>
            <a:off x="449263" y="723117"/>
            <a:ext cx="784339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noProof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Kategorie pracovních míst s nejvyšším průměrným počtem expozic na pracovníka (3 a více rizikových faktorů přispívajících k rozvoji nádorových onemocnění): </a:t>
            </a:r>
            <a:r>
              <a:rPr lang="cs-CZ" sz="1600" b="1" noProof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Silničáři</a:t>
            </a:r>
          </a:p>
        </p:txBody>
      </p:sp>
      <p:graphicFrame>
        <p:nvGraphicFramePr>
          <p:cNvPr id="13" name="Table 12" descr="Tabulka znázorňující expozice v uplynulém pracovním týdnu v případě silničářů.">
            <a:extLst>
              <a:ext uri="{FF2B5EF4-FFF2-40B4-BE49-F238E27FC236}">
                <a16:creationId xmlns:a16="http://schemas.microsoft.com/office/drawing/2014/main" id="{D9EF0846-A3BC-BABE-FBCD-AD01C25445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304682"/>
              </p:ext>
            </p:extLst>
          </p:nvPr>
        </p:nvGraphicFramePr>
        <p:xfrm>
          <a:off x="449262" y="1402266"/>
          <a:ext cx="7984465" cy="2704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682">
                  <a:extLst>
                    <a:ext uri="{9D8B030D-6E8A-4147-A177-3AD203B41FA5}">
                      <a16:colId xmlns:a16="http://schemas.microsoft.com/office/drawing/2014/main" val="1768893906"/>
                    </a:ext>
                  </a:extLst>
                </a:gridCol>
                <a:gridCol w="3594655">
                  <a:extLst>
                    <a:ext uri="{9D8B030D-6E8A-4147-A177-3AD203B41FA5}">
                      <a16:colId xmlns:a16="http://schemas.microsoft.com/office/drawing/2014/main" val="4015145263"/>
                    </a:ext>
                  </a:extLst>
                </a:gridCol>
                <a:gridCol w="3689128">
                  <a:extLst>
                    <a:ext uri="{9D8B030D-6E8A-4147-A177-3AD203B41FA5}">
                      <a16:colId xmlns:a16="http://schemas.microsoft.com/office/drawing/2014/main" val="2075921377"/>
                    </a:ext>
                  </a:extLst>
                </a:gridCol>
              </a:tblGrid>
              <a:tr h="551662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baseline="0" noProof="0">
                          <a:solidFill>
                            <a:schemeClr val="bg2"/>
                          </a:solidFill>
                          <a:effectLst/>
                        </a:rPr>
                        <a:t>Pořadí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baseline="0" noProof="0">
                          <a:solidFill>
                            <a:schemeClr val="bg2"/>
                          </a:solidFill>
                          <a:effectLst/>
                        </a:rPr>
                        <a:t>Rizikové faktory přispívající k rozvoji nádorových onemocnění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baseline="0" noProof="0">
                          <a:solidFill>
                            <a:schemeClr val="bg2"/>
                          </a:solidFill>
                          <a:effectLst/>
                        </a:rPr>
                        <a:t>Podíl exponovaných silničářů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49232705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Respirabilní prach krystalického oxidu křemičitého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effectLst/>
                        </a:rPr>
                        <a:t>92,2 %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76520368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Emise výfukových plynů ze vznětových motorů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effectLst/>
                        </a:rPr>
                        <a:t>78,2 %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154118440"/>
                  </a:ext>
                </a:extLst>
              </a:tr>
              <a:tr h="304986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Sluneční ultrafialové záření (včetně expozice očí)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effectLst/>
                        </a:rPr>
                        <a:t>75,4 %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9796076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Benzen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effectLst/>
                        </a:rPr>
                        <a:t>68,4 %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51140095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Olovo a anorganické sloučeniny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effectLst/>
                        </a:rPr>
                        <a:t>14,4 %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7072833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Formaldehyd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effectLst/>
                        </a:rPr>
                        <a:t>8,3 %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67501717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Azbest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effectLst/>
                        </a:rPr>
                        <a:t>7 %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465689558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Šestimocný chrom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effectLst/>
                        </a:rPr>
                        <a:t>1,2 %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6646252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DE1D9F3-3209-8D2B-3ABF-A6AC425E659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346146" y="4189550"/>
            <a:ext cx="6049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referenční populace: pracovníci pracující v kategorii „silničáři“ v Německu, Španělsku, Finsku, Francii, Maďarsku a Irsku.</a:t>
            </a:r>
          </a:p>
        </p:txBody>
      </p:sp>
    </p:spTree>
    <p:extLst>
      <p:ext uri="{BB962C8B-B14F-4D97-AF65-F5344CB8AC3E}">
        <p14:creationId xmlns:p14="http://schemas.microsoft.com/office/powerpoint/2010/main" val="166758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9534E-59FA-775B-9A31-B83936A0A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9C08679-1E51-4786-A874-0E2900064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2" y="134938"/>
            <a:ext cx="7797799" cy="366712"/>
          </a:xfrm>
        </p:spPr>
        <p:txBody>
          <a:bodyPr/>
          <a:lstStyle/>
          <a:p>
            <a:r>
              <a:rPr lang="cs-CZ" sz="2000" noProof="0"/>
              <a:t>Podíl exponovaných pracovníků podle kategorie pracovních míst </a:t>
            </a:r>
            <a:r>
              <a:rPr lang="cs-CZ" sz="2000" b="0" noProof="0"/>
              <a:t>(2/3)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0A3344-2D26-076C-A52F-0C677C0BA95C}"/>
              </a:ext>
            </a:extLst>
          </p:cNvPr>
          <p:cNvSpPr txBox="1"/>
          <p:nvPr/>
        </p:nvSpPr>
        <p:spPr>
          <a:xfrm>
            <a:off x="365761" y="691585"/>
            <a:ext cx="77977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noProof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Kategorie pracovních míst s nejvyšším průměrným počtem expozic na pracovníka  (3 a více rizikových faktorů přispívajících k rozvoji nádorových onemocnění): </a:t>
            </a:r>
            <a:r>
              <a:rPr lang="cs-CZ" sz="1600" b="1" noProof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Hasiči</a:t>
            </a:r>
          </a:p>
        </p:txBody>
      </p:sp>
      <p:graphicFrame>
        <p:nvGraphicFramePr>
          <p:cNvPr id="8" name="Table 7" descr="Tabulka znázorňující expozice v uplynulém pracovním týdnu v případě hasičů.">
            <a:extLst>
              <a:ext uri="{FF2B5EF4-FFF2-40B4-BE49-F238E27FC236}">
                <a16:creationId xmlns:a16="http://schemas.microsoft.com/office/drawing/2014/main" id="{2248E9E8-76F5-1CED-0569-C34F21AD9E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822120"/>
              </p:ext>
            </p:extLst>
          </p:nvPr>
        </p:nvGraphicFramePr>
        <p:xfrm>
          <a:off x="685799" y="1346819"/>
          <a:ext cx="7561263" cy="3167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93684">
                  <a:extLst>
                    <a:ext uri="{9D8B030D-6E8A-4147-A177-3AD203B41FA5}">
                      <a16:colId xmlns:a16="http://schemas.microsoft.com/office/drawing/2014/main" val="1768893906"/>
                    </a:ext>
                  </a:extLst>
                </a:gridCol>
                <a:gridCol w="4799936">
                  <a:extLst>
                    <a:ext uri="{9D8B030D-6E8A-4147-A177-3AD203B41FA5}">
                      <a16:colId xmlns:a16="http://schemas.microsoft.com/office/drawing/2014/main" val="4015145263"/>
                    </a:ext>
                  </a:extLst>
                </a:gridCol>
                <a:gridCol w="2067643">
                  <a:extLst>
                    <a:ext uri="{9D8B030D-6E8A-4147-A177-3AD203B41FA5}">
                      <a16:colId xmlns:a16="http://schemas.microsoft.com/office/drawing/2014/main" val="2075921377"/>
                    </a:ext>
                  </a:extLst>
                </a:gridCol>
              </a:tblGrid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Pořadí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Rizikové faktory přispívající k rozvoji nádorových onemocnění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Podíl exponovaných hasičů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49232705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Sluneční ultrafialové záření (včetně expozice očí)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57,7 %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76520368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Emise výfukových plynů ze vznětových motorů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51,8 %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154118440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Benzen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51,3 %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9796076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Buta-1,3-dien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45,7 %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51140095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Formaldehyd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45,2 %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7072833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Šestimocný chrom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27,8 %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67501717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Olovo a anorganické sloučeniny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27,8 %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465689558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Azbest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22,6 %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6646252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Respirabilní prach krystalického oxidu křemičitého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5,0 %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131777542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10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Prach ze dřeva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algn="ctr" defTabSz="342900" rtl="0" eaLnBrk="1" fontAlgn="b" latinLnBrk="0" hangingPunct="1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4,6 %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17291215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11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Minerální oleje (ve formě mlhy)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2,0 %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11241092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3838D59-37A5-94C2-F0CB-E7E457ECF44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505609" y="4555945"/>
            <a:ext cx="55967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referenční populace: pracovníci pracující v kategorii „hasiči“ v Německu, Španělsku, Finsku, Francii, Maďarsku a Irsku.</a:t>
            </a:r>
          </a:p>
        </p:txBody>
      </p:sp>
    </p:spTree>
    <p:extLst>
      <p:ext uri="{BB962C8B-B14F-4D97-AF65-F5344CB8AC3E}">
        <p14:creationId xmlns:p14="http://schemas.microsoft.com/office/powerpoint/2010/main" val="3607405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E6BF7-F08A-F94C-7C79-5DF721310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30C0469-3352-BB34-48E1-1B23DC6A9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2" y="134938"/>
            <a:ext cx="7797799" cy="366712"/>
          </a:xfrm>
        </p:spPr>
        <p:txBody>
          <a:bodyPr/>
          <a:lstStyle/>
          <a:p>
            <a:r>
              <a:rPr lang="cs-CZ" sz="2000" noProof="0"/>
              <a:t>Podíl exponovaných pracovníků podle kategorie pracovních míst </a:t>
            </a:r>
            <a:r>
              <a:rPr lang="cs-CZ" sz="2000" b="0" noProof="0"/>
              <a:t>(3/3)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4E86A7-33FE-8E0B-C6CD-1D4405750111}"/>
              </a:ext>
            </a:extLst>
          </p:cNvPr>
          <p:cNvSpPr txBox="1"/>
          <p:nvPr/>
        </p:nvSpPr>
        <p:spPr>
          <a:xfrm>
            <a:off x="566057" y="675284"/>
            <a:ext cx="768100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noProof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Kategorie pracovních míst s nejvyšším průměrným počtem expozic na pracovníka (3 a více rizikových faktorů přispívajících k rozvoji nádorových onemocnění): </a:t>
            </a:r>
            <a:r>
              <a:rPr lang="cs-CZ" sz="1600" b="1" noProof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Horníci / pracovníci kamenolomů</a:t>
            </a:r>
          </a:p>
        </p:txBody>
      </p:sp>
      <p:graphicFrame>
        <p:nvGraphicFramePr>
          <p:cNvPr id="11" name="Table 10" descr="Tabulka znázorňující expozice v uplynulém pracovním týdnu v případě horníků a pracovníků kamenolomu.">
            <a:extLst>
              <a:ext uri="{FF2B5EF4-FFF2-40B4-BE49-F238E27FC236}">
                <a16:creationId xmlns:a16="http://schemas.microsoft.com/office/drawing/2014/main" id="{9837953F-2776-190F-7F32-6288EC7367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509948"/>
              </p:ext>
            </p:extLst>
          </p:nvPr>
        </p:nvGraphicFramePr>
        <p:xfrm>
          <a:off x="685799" y="1558574"/>
          <a:ext cx="7561263" cy="275083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85801">
                  <a:extLst>
                    <a:ext uri="{9D8B030D-6E8A-4147-A177-3AD203B41FA5}">
                      <a16:colId xmlns:a16="http://schemas.microsoft.com/office/drawing/2014/main" val="1768893906"/>
                    </a:ext>
                  </a:extLst>
                </a:gridCol>
                <a:gridCol w="3570890">
                  <a:extLst>
                    <a:ext uri="{9D8B030D-6E8A-4147-A177-3AD203B41FA5}">
                      <a16:colId xmlns:a16="http://schemas.microsoft.com/office/drawing/2014/main" val="4015145263"/>
                    </a:ext>
                  </a:extLst>
                </a:gridCol>
                <a:gridCol w="3304572">
                  <a:extLst>
                    <a:ext uri="{9D8B030D-6E8A-4147-A177-3AD203B41FA5}">
                      <a16:colId xmlns:a16="http://schemas.microsoft.com/office/drawing/2014/main" val="2075921377"/>
                    </a:ext>
                  </a:extLst>
                </a:gridCol>
              </a:tblGrid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Pořadí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Rizikové faktory přispívající k rozvoji nádorových onemocnění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Podíl exponovaných horníků / dělníků v lomech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49232705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Emise výfukových plynů ze vznětových motorů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98,5 %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76520368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Respirabilní prach krystalického oxidu křemičitého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98,2 %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154118440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Sluneční ultrafialové záření (včetně expozice očí)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55,9 %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9796076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Benzen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13,5 %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51140095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Arsen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12,5 %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7072833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Azbest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8,7 %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67501717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Kobalt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4,4 %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465689558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Olovo a anorganické sloučeniny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4,1 %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6646252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Nikl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2,8 %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131777542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F98C564-8111-34FC-CD2C-8BA4E5DE95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314814" y="4367159"/>
            <a:ext cx="6224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referenční populace: pracovníci pracující v kategorii „horníci / dělníci v lomech“ v Německu, Španělsku, Finsku, Francii, Maďarsku a Irsku.</a:t>
            </a:r>
          </a:p>
        </p:txBody>
      </p:sp>
    </p:spTree>
    <p:extLst>
      <p:ext uri="{BB962C8B-B14F-4D97-AF65-F5344CB8AC3E}">
        <p14:creationId xmlns:p14="http://schemas.microsoft.com/office/powerpoint/2010/main" val="551229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BEA205FF-0907-4834-A93B-E9E96CBDB8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9263" y="134938"/>
            <a:ext cx="7561262" cy="3667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cap="none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lt"/>
                <a:cs typeface="Trebuchet MS"/>
              </a:rPr>
              <a:t>Expozice slunečnímu ultrafialovému (UV) záření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BA54296-ADCE-AEAE-BE80-682F8CB9E4F1}"/>
              </a:ext>
            </a:extLst>
          </p:cNvPr>
          <p:cNvSpPr txBox="1">
            <a:spLocks/>
          </p:cNvSpPr>
          <p:nvPr/>
        </p:nvSpPr>
        <p:spPr>
          <a:xfrm>
            <a:off x="807830" y="726416"/>
            <a:ext cx="7528339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defPPr>
              <a:defRPr lang="en-US"/>
            </a:defPPr>
            <a:lvl1pPr marL="0" indent="-189000" algn="l" defTabSz="121917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indent="-171450" algn="l" defTabSz="121917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-171450" algn="l" defTabSz="121917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-171450" algn="l" defTabSz="121917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-171450" algn="l" defTabSz="121917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 defTabSz="342900">
              <a:buNone/>
            </a:pPr>
            <a:r>
              <a:rPr lang="cs-CZ" sz="1800" b="0" noProof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Okolnosti expozice u pracovníků vystavených slunečnímu UV záření </a:t>
            </a:r>
            <a:br>
              <a:rPr lang="cs-CZ" sz="1800" b="0" noProof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</a:br>
            <a:r>
              <a:rPr lang="cs-CZ" sz="1800" b="0" noProof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(tentýž pracovník může být exponován za více než jedné okolnosti):</a:t>
            </a:r>
          </a:p>
        </p:txBody>
      </p:sp>
      <p:graphicFrame>
        <p:nvGraphicFramePr>
          <p:cNvPr id="2" name="Table 1" descr="Tabulka znázorňující rozdělení pracovníků vystavených slunečnímu UV záření v uplynulém pracovním týdnu za různých okolností expozice a také rozdělení různých úrovní expozice (nízká, střední a vysoká) za každé jednotlivé okolnosti.">
            <a:extLst>
              <a:ext uri="{FF2B5EF4-FFF2-40B4-BE49-F238E27FC236}">
                <a16:creationId xmlns:a16="http://schemas.microsoft.com/office/drawing/2014/main" id="{8B1A5CB3-7197-70CD-E3C2-2F289B0161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147098"/>
              </p:ext>
            </p:extLst>
          </p:nvPr>
        </p:nvGraphicFramePr>
        <p:xfrm>
          <a:off x="503548" y="1859060"/>
          <a:ext cx="8136905" cy="191670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98618">
                  <a:extLst>
                    <a:ext uri="{9D8B030D-6E8A-4147-A177-3AD203B41FA5}">
                      <a16:colId xmlns:a16="http://schemas.microsoft.com/office/drawing/2014/main" val="3081293084"/>
                    </a:ext>
                  </a:extLst>
                </a:gridCol>
                <a:gridCol w="946290">
                  <a:extLst>
                    <a:ext uri="{9D8B030D-6E8A-4147-A177-3AD203B41FA5}">
                      <a16:colId xmlns:a16="http://schemas.microsoft.com/office/drawing/2014/main" val="2458824919"/>
                    </a:ext>
                  </a:extLst>
                </a:gridCol>
                <a:gridCol w="659481">
                  <a:extLst>
                    <a:ext uri="{9D8B030D-6E8A-4147-A177-3AD203B41FA5}">
                      <a16:colId xmlns:a16="http://schemas.microsoft.com/office/drawing/2014/main" val="361547043"/>
                    </a:ext>
                  </a:extLst>
                </a:gridCol>
                <a:gridCol w="870935">
                  <a:extLst>
                    <a:ext uri="{9D8B030D-6E8A-4147-A177-3AD203B41FA5}">
                      <a16:colId xmlns:a16="http://schemas.microsoft.com/office/drawing/2014/main" val="3246973358"/>
                    </a:ext>
                  </a:extLst>
                </a:gridCol>
                <a:gridCol w="661581">
                  <a:extLst>
                    <a:ext uri="{9D8B030D-6E8A-4147-A177-3AD203B41FA5}">
                      <a16:colId xmlns:a16="http://schemas.microsoft.com/office/drawing/2014/main" val="4123173234"/>
                    </a:ext>
                  </a:extLst>
                </a:gridCol>
              </a:tblGrid>
              <a:tr h="42131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Okolnosti expozice </a:t>
                      </a:r>
                      <a:r>
                        <a:rPr lang="cs-CZ" sz="11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(úkoly provedené v uplynulém týdnu)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Jakákoliv úroveň</a:t>
                      </a:r>
                    </a:p>
                  </a:txBody>
                  <a:tcPr marL="3600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Nízká</a:t>
                      </a:r>
                    </a:p>
                  </a:txBody>
                  <a:tcPr marL="3600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Střední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Vysoká</a:t>
                      </a:r>
                    </a:p>
                  </a:txBody>
                  <a:tcPr marL="36000" marR="0" marT="0" marB="0" anchor="ctr"/>
                </a:tc>
                <a:extLst>
                  <a:ext uri="{0D108BD9-81ED-4DB2-BD59-A6C34878D82A}">
                    <a16:rowId xmlns:a16="http://schemas.microsoft.com/office/drawing/2014/main" val="3264399600"/>
                  </a:ext>
                </a:extLst>
              </a:tr>
              <a:tr h="19335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Práce venku přes den na otevřeném prostranství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63,0 %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16,5 %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82,5 %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1,1 %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19807813"/>
                  </a:ext>
                </a:extLst>
              </a:tr>
              <a:tr h="38670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Práce s reflexními povrchy nebo v jejich blízkosti (písek, sklo, železná střešní krytina, voda, beton nebo cement, plasty, sníh) 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40,4 %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26,6 %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71,5 %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1,8 %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95432456"/>
                  </a:ext>
                </a:extLst>
              </a:tr>
              <a:tr h="19335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i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Zahrnuje: práce se sněhem nebo v jeho blízkosti </a:t>
                      </a:r>
                    </a:p>
                  </a:txBody>
                  <a:tcPr marL="180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i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1,0 %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i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0,0 %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i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28,6 %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i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71,4 %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70524958"/>
                  </a:ext>
                </a:extLst>
              </a:tr>
              <a:tr h="19335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Práce venku přes den v částečném stínu </a:t>
                      </a:r>
                      <a:b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alespoň 1 hodinu denně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31,9 %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31,4 %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68,1 %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0,5 %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5191539"/>
                  </a:ext>
                </a:extLst>
              </a:tr>
              <a:tr h="386702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Práce venku přes den ve vozidle se staženými okny alespoň 1 hodinu denně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22,9 %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32,0 %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67,7 %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0,3 %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5865165"/>
                  </a:ext>
                </a:extLst>
              </a:tr>
            </a:tbl>
          </a:graphicData>
        </a:graphic>
      </p:graphicFrame>
      <p:grpSp>
        <p:nvGrpSpPr>
          <p:cNvPr id="9" name="Group 8" descr="složená závorka včetně nízké, střední a vysoké, což znamená, že tyto tři úrovně expozice přidávají 100 % pracovníků vystavených v každé situaci.">
            <a:extLst>
              <a:ext uri="{FF2B5EF4-FFF2-40B4-BE49-F238E27FC236}">
                <a16:creationId xmlns:a16="http://schemas.microsoft.com/office/drawing/2014/main" id="{55709BAF-0785-4872-BD16-50CB09C5FE45}"/>
              </a:ext>
            </a:extLst>
          </p:cNvPr>
          <p:cNvGrpSpPr/>
          <p:nvPr/>
        </p:nvGrpSpPr>
        <p:grpSpPr>
          <a:xfrm>
            <a:off x="6436264" y="1422613"/>
            <a:ext cx="2202965" cy="461163"/>
            <a:chOff x="6165273" y="377035"/>
            <a:chExt cx="2165193" cy="461163"/>
          </a:xfrm>
        </p:grpSpPr>
        <p:sp>
          <p:nvSpPr>
            <p:cNvPr id="11" name="Left Brace 10">
              <a:extLst>
                <a:ext uri="{FF2B5EF4-FFF2-40B4-BE49-F238E27FC236}">
                  <a16:creationId xmlns:a16="http://schemas.microsoft.com/office/drawing/2014/main" id="{2FB8618B-1CFD-BC4D-FBA3-9DCD7E896EFB}"/>
                </a:ext>
              </a:extLst>
            </p:cNvPr>
            <p:cNvSpPr/>
            <p:nvPr/>
          </p:nvSpPr>
          <p:spPr>
            <a:xfrm rot="5400000">
              <a:off x="7151578" y="-340690"/>
              <a:ext cx="192583" cy="2165193"/>
            </a:xfrm>
            <a:prstGeom prst="leftBrace">
              <a:avLst>
                <a:gd name="adj1" fmla="val 8333"/>
                <a:gd name="adj2" fmla="val 5032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 sz="800" noProof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32C1C2-4A9C-A13B-EE8C-6443FCC66D62}"/>
                </a:ext>
              </a:extLst>
            </p:cNvPr>
            <p:cNvSpPr txBox="1"/>
            <p:nvPr/>
          </p:nvSpPr>
          <p:spPr>
            <a:xfrm>
              <a:off x="6977077" y="377035"/>
              <a:ext cx="9634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noProof="0"/>
                <a:t>100 %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A956307-C846-2C2C-5F1D-521B727C497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80354" y="3887988"/>
            <a:ext cx="7012693" cy="10926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defTabSz="914400" rtl="0" eaLnBrk="1" fontAlgn="auto" latinLnBrk="0" hangingPunct="1"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cs-CZ" sz="110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referenční populace: všichni pracovníci vystavení slunečnímu UV záření </a:t>
            </a:r>
            <a:br>
              <a:rPr lang="cs-CZ" sz="110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</a:br>
            <a:r>
              <a:rPr lang="cs-CZ" sz="110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(včetně expozice očí) v Německu, Španělsku, Finsku, Francii, Maďarsku a Irsku.</a:t>
            </a:r>
          </a:p>
          <a:p>
            <a:pPr indent="0" defTabSz="342900">
              <a:spcAft>
                <a:spcPts val="600"/>
              </a:spcAft>
              <a:buNone/>
            </a:pPr>
            <a:r>
              <a:rPr lang="cs-CZ" sz="1100" i="1" noProof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Připomenutí: </a:t>
            </a:r>
            <a:r>
              <a:rPr lang="cs-CZ" sz="1100" i="1" noProof="0"/>
              <a:t>Bylo vyhodnoceno, že během uplynulého pracovního týdne bylo vystaveno slunečnímu záření UV </a:t>
            </a:r>
            <a:r>
              <a:rPr lang="cs-CZ" sz="1100" i="1" noProof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20,8 % </a:t>
            </a:r>
            <a:r>
              <a:rPr lang="cs-CZ" sz="1100" i="1" noProof="0"/>
              <a:t>všech pracovníků.</a:t>
            </a:r>
          </a:p>
          <a:p>
            <a:pPr indent="0" defTabSz="342900">
              <a:spcAft>
                <a:spcPts val="600"/>
              </a:spcAft>
              <a:buNone/>
            </a:pPr>
            <a:r>
              <a:rPr lang="cs-CZ" sz="1100" noProof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Poznámka: Průzkum v terénu proběhl v období od září 2022 do února 2023.</a:t>
            </a:r>
          </a:p>
        </p:txBody>
      </p:sp>
    </p:spTree>
    <p:extLst>
      <p:ext uri="{BB962C8B-B14F-4D97-AF65-F5344CB8AC3E}">
        <p14:creationId xmlns:p14="http://schemas.microsoft.com/office/powerpoint/2010/main" val="2362997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63BD2BC-F1D7-F55B-CA08-56392CD9B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95" y="116318"/>
            <a:ext cx="8583386" cy="367200"/>
          </a:xfrm>
        </p:spPr>
        <p:txBody>
          <a:bodyPr/>
          <a:lstStyle/>
          <a:p>
            <a:r>
              <a:rPr lang="cs-CZ" noProof="0"/>
              <a:t>Ochranná opatření – expozice slunečnímu UV záření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9DACA9-0045-1F57-A10A-E05AB164C8D4}"/>
              </a:ext>
            </a:extLst>
          </p:cNvPr>
          <p:cNvSpPr txBox="1"/>
          <p:nvPr/>
        </p:nvSpPr>
        <p:spPr>
          <a:xfrm>
            <a:off x="297880" y="682854"/>
            <a:ext cx="8143476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indent="0" algn="ctr" defTabSz="342900">
              <a:buNone/>
            </a:pPr>
            <a:r>
              <a:rPr lang="cs-CZ" sz="1600" b="0" noProof="0">
                <a:solidFill>
                  <a:schemeClr val="tx2"/>
                </a:solidFill>
              </a:rPr>
              <a:t>Používání ochranných opatření mezi pracovníky vystavenými slunečnímu UV záření a pro každou </a:t>
            </a:r>
            <a:r>
              <a:rPr lang="cs-CZ" sz="1600" b="0" noProof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okolnost expozice (stejný pracovník může používat více než jedno opatření):</a:t>
            </a:r>
          </a:p>
        </p:txBody>
      </p:sp>
      <p:graphicFrame>
        <p:nvGraphicFramePr>
          <p:cNvPr id="4" name="Content Placeholder 3" descr="Tabulka znázorňující rozdělení používání různých ochranných opatření za jednotlivých okolností expozice mezi pracovníky vystavenými slunečnímu UV záření v uplynulém pracovním týdnu.">
            <a:extLst>
              <a:ext uri="{FF2B5EF4-FFF2-40B4-BE49-F238E27FC236}">
                <a16:creationId xmlns:a16="http://schemas.microsoft.com/office/drawing/2014/main" id="{BCBA20EB-0CFA-ABDD-8E88-193A91BF7D9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98482747"/>
              </p:ext>
            </p:extLst>
          </p:nvPr>
        </p:nvGraphicFramePr>
        <p:xfrm>
          <a:off x="427932" y="1335134"/>
          <a:ext cx="8288137" cy="3000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3958">
                  <a:extLst>
                    <a:ext uri="{9D8B030D-6E8A-4147-A177-3AD203B41FA5}">
                      <a16:colId xmlns:a16="http://schemas.microsoft.com/office/drawing/2014/main" val="1079337038"/>
                    </a:ext>
                  </a:extLst>
                </a:gridCol>
                <a:gridCol w="1016947">
                  <a:extLst>
                    <a:ext uri="{9D8B030D-6E8A-4147-A177-3AD203B41FA5}">
                      <a16:colId xmlns:a16="http://schemas.microsoft.com/office/drawing/2014/main" val="1672365983"/>
                    </a:ext>
                  </a:extLst>
                </a:gridCol>
                <a:gridCol w="1761009">
                  <a:extLst>
                    <a:ext uri="{9D8B030D-6E8A-4147-A177-3AD203B41FA5}">
                      <a16:colId xmlns:a16="http://schemas.microsoft.com/office/drawing/2014/main" val="126593699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429879169"/>
                    </a:ext>
                  </a:extLst>
                </a:gridCol>
                <a:gridCol w="1080119">
                  <a:extLst>
                    <a:ext uri="{9D8B030D-6E8A-4147-A177-3AD203B41FA5}">
                      <a16:colId xmlns:a16="http://schemas.microsoft.com/office/drawing/2014/main" val="2856616134"/>
                    </a:ext>
                  </a:extLst>
                </a:gridCol>
              </a:tblGrid>
              <a:tr h="1071636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effectLst/>
                          <a:latin typeface="+mn-lt"/>
                        </a:rPr>
                        <a:t>Okolnosti expozice </a:t>
                      </a:r>
                      <a:br>
                        <a:rPr lang="cs-CZ" sz="1100" u="none" strike="noStrike" noProof="0">
                          <a:effectLst/>
                          <a:latin typeface="+mn-lt"/>
                        </a:rPr>
                      </a:br>
                      <a:r>
                        <a:rPr lang="cs-CZ" sz="1100" b="0" u="none" strike="noStrike" noProof="0">
                          <a:effectLst/>
                          <a:latin typeface="+mn-lt"/>
                        </a:rPr>
                        <a:t>(úkoly provedené v uplynulém pracovním týdnu)</a:t>
                      </a:r>
                    </a:p>
                    <a:p>
                      <a:pPr algn="l" rtl="0" fontAlgn="b"/>
                      <a:endParaRPr lang="cs-CZ" sz="1100" b="0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effectLst/>
                          <a:latin typeface="+mn-lt"/>
                        </a:rPr>
                        <a:t>použití ochrany očí (nošení slunečních brýlí)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effectLst/>
                          <a:latin typeface="+mn-lt"/>
                        </a:rPr>
                        <a:t>nošení oblečení, které zakrývá většinu těla (tj. kalhoty a košile nebo trička s rukávy)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effectLst/>
                          <a:latin typeface="+mn-lt"/>
                        </a:rPr>
                        <a:t>používání opalovacího krému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u="none" strike="noStrike" noProof="0">
                          <a:effectLst/>
                          <a:latin typeface="+mn-lt"/>
                        </a:rPr>
                        <a:t>nošení klobouku nebo </a:t>
                      </a:r>
                      <a:br>
                        <a:rPr lang="cs-CZ" sz="1100" b="0" u="none" strike="noStrike" noProof="0">
                          <a:effectLst/>
                          <a:latin typeface="+mn-lt"/>
                        </a:rPr>
                      </a:br>
                      <a:r>
                        <a:rPr lang="cs-CZ" sz="1100" b="0" u="none" strike="noStrike" noProof="0">
                          <a:effectLst/>
                          <a:latin typeface="+mn-lt"/>
                        </a:rPr>
                        <a:t>jiné pokrývky hlavy chránící před sluncem</a:t>
                      </a:r>
                    </a:p>
                  </a:txBody>
                  <a:tcPr marL="36000" marR="0" marT="0" marB="0" anchor="ctr"/>
                </a:tc>
                <a:extLst>
                  <a:ext uri="{0D108BD9-81ED-4DB2-BD59-A6C34878D82A}">
                    <a16:rowId xmlns:a16="http://schemas.microsoft.com/office/drawing/2014/main" val="3941466185"/>
                  </a:ext>
                </a:extLst>
              </a:tr>
              <a:tr h="26847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noProof="0">
                          <a:effectLst/>
                          <a:latin typeface="+mn-lt"/>
                        </a:rPr>
                        <a:t>Práce venku přes den na otevřeném prostranství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effectLst/>
                          <a:latin typeface="+mn-lt"/>
                        </a:rPr>
                        <a:t>21,6 %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effectLst/>
                          <a:latin typeface="+mn-lt"/>
                        </a:rPr>
                        <a:t>86,9 %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effectLst/>
                          <a:latin typeface="+mn-lt"/>
                        </a:rPr>
                        <a:t>13,3 %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effectLst/>
                          <a:latin typeface="+mn-lt"/>
                        </a:rPr>
                        <a:t>49,4 %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99115708"/>
                  </a:ext>
                </a:extLst>
              </a:tr>
              <a:tr h="53266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Práce s reflexními povrchy nebo v jejich blízkosti (písek, sklo, železná střešní krytina, voda, beton nebo cement, plasty, sníh)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effectLst/>
                          <a:latin typeface="+mn-lt"/>
                        </a:rPr>
                        <a:t>38,1 %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i="0" u="none" strike="noStrike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Nezjišťováno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i="0" u="none" strike="noStrike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Nezjišťováno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i="0" u="none" strike="noStrike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Nezjišťováno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744847"/>
                  </a:ext>
                </a:extLst>
              </a:tr>
              <a:tr h="25322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1" u="none" strike="noStrike" noProof="0">
                          <a:effectLst/>
                          <a:latin typeface="+mn-lt"/>
                        </a:rPr>
                        <a:t>Zahrnuje: práce se sněhem nebo v jeho blízkosti</a:t>
                      </a:r>
                    </a:p>
                  </a:txBody>
                  <a:tcPr marL="180000" marR="7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i="1" u="none" strike="noStrike" noProof="0">
                          <a:effectLst/>
                          <a:latin typeface="+mn-lt"/>
                        </a:rPr>
                        <a:t>28,6 %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i="1" u="none" strike="noStrike" noProof="0">
                          <a:effectLst/>
                          <a:latin typeface="+mn-lt"/>
                        </a:rPr>
                        <a:t>Nezjišťováno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i="1" u="none" strike="noStrike" noProof="0">
                          <a:effectLst/>
                          <a:latin typeface="+mn-lt"/>
                        </a:rPr>
                        <a:t>Nezjišťováno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i="1" u="none" strike="noStrike" noProof="0">
                          <a:effectLst/>
                          <a:latin typeface="+mn-lt"/>
                        </a:rPr>
                        <a:t>Nezjišťováno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61034737"/>
                  </a:ext>
                </a:extLst>
              </a:tr>
              <a:tr h="37463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noProof="0">
                          <a:effectLst/>
                          <a:latin typeface="+mn-lt"/>
                        </a:rPr>
                        <a:t>Práce venku přes den v částečném stínu alespoň 1 hodinu denně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effectLst/>
                          <a:latin typeface="+mn-lt"/>
                        </a:rPr>
                        <a:t>29,1 %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effectLst/>
                          <a:latin typeface="+mn-lt"/>
                        </a:rPr>
                        <a:t>88,7 %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effectLst/>
                          <a:latin typeface="+mn-lt"/>
                        </a:rPr>
                        <a:t>14,5 %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effectLst/>
                          <a:latin typeface="+mn-lt"/>
                        </a:rPr>
                        <a:t>44,2 %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1512457"/>
                  </a:ext>
                </a:extLst>
              </a:tr>
              <a:tr h="49951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noProof="0">
                          <a:effectLst/>
                          <a:latin typeface="+mn-lt"/>
                        </a:rPr>
                        <a:t>Práce venku přes den ve vozidle se staženými okny alespoň 1 hodinu denně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effectLst/>
                          <a:latin typeface="+mn-lt"/>
                        </a:rPr>
                        <a:t>45,8 %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effectLst/>
                          <a:latin typeface="+mn-lt"/>
                        </a:rPr>
                        <a:t>88,1 %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noProof="0">
                          <a:effectLst/>
                          <a:latin typeface="+mn-lt"/>
                        </a:rPr>
                        <a:t>10,6 %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i="0" u="none" strike="noStrike" noProof="0">
                          <a:effectLst/>
                          <a:latin typeface="+mn-lt"/>
                        </a:rPr>
                        <a:t>Nezjišťováno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874039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92174EA-C80A-0408-8D6C-A7D00E7F7E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300978" y="4422318"/>
            <a:ext cx="67457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referenční populace: všichni pracovníci vystavení slunečnímu UV záření </a:t>
            </a:r>
            <a:br>
              <a:rPr lang="cs-CZ" sz="110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</a:br>
            <a:r>
              <a:rPr lang="cs-CZ" sz="110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(včetně expozice očí) v Německu, Španělsku, Finsku, Francii, Maďarsku a Irsku.</a:t>
            </a:r>
          </a:p>
        </p:txBody>
      </p:sp>
    </p:spTree>
    <p:extLst>
      <p:ext uri="{BB962C8B-B14F-4D97-AF65-F5344CB8AC3E}">
        <p14:creationId xmlns:p14="http://schemas.microsoft.com/office/powerpoint/2010/main" val="544149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E085787-B05B-D23C-60CF-D77700F7E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8328239" cy="420566"/>
          </a:xfrm>
        </p:spPr>
        <p:txBody>
          <a:bodyPr/>
          <a:lstStyle/>
          <a:p>
            <a:r>
              <a:rPr lang="cs-CZ" noProof="0"/>
              <a:t>Expozice respirabilnímu krystalickému oxidu křemičitému (RCS)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2378045-2204-326C-7472-2A918396DC39}"/>
              </a:ext>
            </a:extLst>
          </p:cNvPr>
          <p:cNvSpPr txBox="1">
            <a:spLocks/>
          </p:cNvSpPr>
          <p:nvPr/>
        </p:nvSpPr>
        <p:spPr>
          <a:xfrm>
            <a:off x="434891" y="679246"/>
            <a:ext cx="6485674" cy="5494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lnSpcReduction="10000"/>
          </a:bodyPr>
          <a:lstStyle>
            <a:defPPr>
              <a:defRPr lang="en-US"/>
            </a:defPPr>
            <a:lvl1pPr marL="0" indent="-189000" algn="l" defTabSz="121917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indent="-171450" algn="l" defTabSz="121917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-171450" algn="l" defTabSz="121917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-171450" algn="l" defTabSz="121917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-171450" algn="l" defTabSz="121917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defTabSz="342900">
              <a:buNone/>
            </a:pPr>
            <a:r>
              <a:rPr lang="cs-CZ" sz="1600" b="0" noProof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Nejčastější okolnosti expozice mezi pracovníky exponovanými RCS (tentýž pracovník může být exponován i za více okolností):</a:t>
            </a:r>
          </a:p>
        </p:txBody>
      </p:sp>
      <p:graphicFrame>
        <p:nvGraphicFramePr>
          <p:cNvPr id="3" name="Table 2" descr="Tabulka znázorňující rozdělení pracovníků vystavených RCS v uplynulém pracovním týdnu za různých okolností expozice a také rozdělení různých úrovní expozice (nízká, střední a vysoká) za každé jednotlivé okolnosti.">
            <a:extLst>
              <a:ext uri="{FF2B5EF4-FFF2-40B4-BE49-F238E27FC236}">
                <a16:creationId xmlns:a16="http://schemas.microsoft.com/office/drawing/2014/main" id="{058B62A3-99F8-D066-DFE1-3264FF2647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949327"/>
              </p:ext>
            </p:extLst>
          </p:nvPr>
        </p:nvGraphicFramePr>
        <p:xfrm>
          <a:off x="450001" y="1379096"/>
          <a:ext cx="7938184" cy="2865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33923">
                  <a:extLst>
                    <a:ext uri="{9D8B030D-6E8A-4147-A177-3AD203B41FA5}">
                      <a16:colId xmlns:a16="http://schemas.microsoft.com/office/drawing/2014/main" val="439675559"/>
                    </a:ext>
                  </a:extLst>
                </a:gridCol>
                <a:gridCol w="867104">
                  <a:extLst>
                    <a:ext uri="{9D8B030D-6E8A-4147-A177-3AD203B41FA5}">
                      <a16:colId xmlns:a16="http://schemas.microsoft.com/office/drawing/2014/main" val="629760143"/>
                    </a:ext>
                  </a:extLst>
                </a:gridCol>
                <a:gridCol w="701565">
                  <a:extLst>
                    <a:ext uri="{9D8B030D-6E8A-4147-A177-3AD203B41FA5}">
                      <a16:colId xmlns:a16="http://schemas.microsoft.com/office/drawing/2014/main" val="709988898"/>
                    </a:ext>
                  </a:extLst>
                </a:gridCol>
                <a:gridCol w="740979">
                  <a:extLst>
                    <a:ext uri="{9D8B030D-6E8A-4147-A177-3AD203B41FA5}">
                      <a16:colId xmlns:a16="http://schemas.microsoft.com/office/drawing/2014/main" val="2857114898"/>
                    </a:ext>
                  </a:extLst>
                </a:gridCol>
                <a:gridCol w="694613">
                  <a:extLst>
                    <a:ext uri="{9D8B030D-6E8A-4147-A177-3AD203B41FA5}">
                      <a16:colId xmlns:a16="http://schemas.microsoft.com/office/drawing/2014/main" val="3475304338"/>
                    </a:ext>
                  </a:extLst>
                </a:gridCol>
              </a:tblGrid>
              <a:tr h="42417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Okolnosti expozice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Jakákoliv úroveň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Nízká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Střední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Vysoká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37134492"/>
                  </a:ext>
                </a:extLst>
              </a:tr>
              <a:tr h="42417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Jízda po staveništi, v dole nebo v lomu </a:t>
                      </a:r>
                      <a:b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(není omezeno na konkrétní zaměstnání)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26,5 %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66,2 %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10,3 %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23,6 %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4025376067"/>
                  </a:ext>
                </a:extLst>
              </a:tr>
              <a:tr h="212087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Přítomnost písečného prachu na pracovišti (ve stavebních profesích)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20,1 %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4,3 %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13,9 %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81,8 %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4082350555"/>
                  </a:ext>
                </a:extLst>
              </a:tr>
              <a:tr h="212087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Vrtání nebo vytváření otvorů ve stěnách (ve stavebních profesích)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15,6 %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16,1 %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39,0 %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44,9 %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480343340"/>
                  </a:ext>
                </a:extLst>
              </a:tr>
              <a:tr h="42417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Práce s betonem, kamenem, umělým kamenem, břidlicí, keramickými obklady a dlažbami nebo cihlami, včetně: (není omezeno na konkrétní zaměstnání)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13,9 %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1,3 %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8,0 %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90,7 %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1664136213"/>
                  </a:ext>
                </a:extLst>
              </a:tr>
              <a:tr h="305245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i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Práce s keramickými obklady a dlažbami (není omezeno na konkrétní zaměstnání)</a:t>
                      </a:r>
                    </a:p>
                  </a:txBody>
                  <a:tcPr marL="21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i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3,4 %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i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0,1 %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i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10,1 %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i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89,8 %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3035604296"/>
                  </a:ext>
                </a:extLst>
              </a:tr>
              <a:tr h="212087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i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Práce s umělým kamenem (není omezeno na konkrétní zaměstnání)</a:t>
                      </a:r>
                    </a:p>
                  </a:txBody>
                  <a:tcPr marL="21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i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3,0 %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i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0,0 %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i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0,0 %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i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100,0 %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2868756737"/>
                  </a:ext>
                </a:extLst>
              </a:tr>
              <a:tr h="212087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Míchání betonu nebo cementu (ve stavebních profesích)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13,5 %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0,0 %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0,0 %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100,0 %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3278666944"/>
                  </a:ext>
                </a:extLst>
              </a:tr>
              <a:tr h="42417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Orba, vláčení nebo jiné narušování půdy </a:t>
                      </a:r>
                      <a:b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(u pracovníků v rostlinné a živočišné výrobě)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7,9 %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16,0 %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55,6 %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5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28,4 %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3197615930"/>
                  </a:ext>
                </a:extLst>
              </a:tr>
            </a:tbl>
          </a:graphicData>
        </a:graphic>
      </p:graphicFrame>
      <p:grpSp>
        <p:nvGrpSpPr>
          <p:cNvPr id="4" name="Group 3" descr="složená závorka včetně nízké, střední a vysoké, což znamená, že tyto tři úrovně expozice přidávají 100 % pracovníků vystavených v každé situaci.">
            <a:extLst>
              <a:ext uri="{FF2B5EF4-FFF2-40B4-BE49-F238E27FC236}">
                <a16:creationId xmlns:a16="http://schemas.microsoft.com/office/drawing/2014/main" id="{97579A93-1ACD-3584-E52E-7EB83DA38B41}"/>
              </a:ext>
            </a:extLst>
          </p:cNvPr>
          <p:cNvGrpSpPr/>
          <p:nvPr/>
        </p:nvGrpSpPr>
        <p:grpSpPr>
          <a:xfrm>
            <a:off x="6242468" y="914117"/>
            <a:ext cx="2145716" cy="461163"/>
            <a:chOff x="6165273" y="377035"/>
            <a:chExt cx="2165193" cy="461163"/>
          </a:xfrm>
        </p:grpSpPr>
        <p:sp>
          <p:nvSpPr>
            <p:cNvPr id="5" name="Left Brace 4">
              <a:extLst>
                <a:ext uri="{FF2B5EF4-FFF2-40B4-BE49-F238E27FC236}">
                  <a16:creationId xmlns:a16="http://schemas.microsoft.com/office/drawing/2014/main" id="{D2F44974-ECA8-8AB1-4F73-E275B708A5D6}"/>
                </a:ext>
              </a:extLst>
            </p:cNvPr>
            <p:cNvSpPr/>
            <p:nvPr/>
          </p:nvSpPr>
          <p:spPr>
            <a:xfrm rot="5400000">
              <a:off x="7151578" y="-340690"/>
              <a:ext cx="192583" cy="2165193"/>
            </a:xfrm>
            <a:prstGeom prst="leftBrace">
              <a:avLst>
                <a:gd name="adj1" fmla="val 8333"/>
                <a:gd name="adj2" fmla="val 5032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s-CZ" sz="800" noProof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9D4C90C-6389-EE4F-36C5-C30867AD70E8}"/>
                </a:ext>
              </a:extLst>
            </p:cNvPr>
            <p:cNvSpPr txBox="1"/>
            <p:nvPr/>
          </p:nvSpPr>
          <p:spPr>
            <a:xfrm>
              <a:off x="6977077" y="377035"/>
              <a:ext cx="9634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noProof="0"/>
                <a:t>100 %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D1C93A7-CA94-5BBA-A005-A5FAFFB8ACC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328286" y="4275549"/>
            <a:ext cx="6891689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lang="cs-CZ" sz="100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referenční populace: pracovníci vystavení RCS v Německu, Španělsku, Finsku, Francii, Maďarsku a Irsku, kteří pracují za jedné nebo více z uvedených okolností.</a:t>
            </a:r>
          </a:p>
          <a:p>
            <a:pPr indent="0" defTabSz="342900">
              <a:buNone/>
            </a:pPr>
            <a:r>
              <a:rPr lang="cs-CZ" sz="1000" i="1" noProof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Připomenutí: Bylo vyhodnoceno, že během uplynulého pracovního týdne bylo vystaveno RCS 8,4 % všech pracovníků.</a:t>
            </a:r>
          </a:p>
        </p:txBody>
      </p:sp>
    </p:spTree>
    <p:extLst>
      <p:ext uri="{BB962C8B-B14F-4D97-AF65-F5344CB8AC3E}">
        <p14:creationId xmlns:p14="http://schemas.microsoft.com/office/powerpoint/2010/main" val="218655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450000" y="142883"/>
            <a:ext cx="7560000" cy="367200"/>
          </a:xfrm>
        </p:spPr>
        <p:txBody>
          <a:bodyPr/>
          <a:lstStyle/>
          <a:p>
            <a:r>
              <a:rPr lang="cs-CZ" sz="2400" noProof="0"/>
              <a:t>Průzkum ve zkratce</a:t>
            </a: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801EEC88-D1A8-4D49-B7E8-291BB266A459}"/>
              </a:ext>
            </a:extLst>
          </p:cNvPr>
          <p:cNvSpPr/>
          <p:nvPr/>
        </p:nvSpPr>
        <p:spPr>
          <a:xfrm>
            <a:off x="448658" y="759310"/>
            <a:ext cx="2827198" cy="971697"/>
          </a:xfrm>
          <a:prstGeom prst="homePlate">
            <a:avLst>
              <a:gd name="adj" fmla="val 29662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400" noProof="0">
                <a:solidFill>
                  <a:srgbClr val="003399"/>
                </a:solidFill>
              </a:rPr>
              <a:t>Telefonický průzkum s 24 402 pracovníky v šesti členských státech EU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DB6228F-96A3-422F-A671-91B3E465A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41746" y="833483"/>
            <a:ext cx="0" cy="830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39F99948-3D93-4030-9F08-A69653304F5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3347863" y="833484"/>
            <a:ext cx="5509219" cy="87920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cs-CZ" sz="1400" noProof="0">
                <a:solidFill>
                  <a:srgbClr val="003399"/>
                </a:solidFill>
              </a:rPr>
              <a:t>Zaměření: výdělečně činné osoby v Německu, Španělsku, Finsku, Francii, Maďarsku a Irsku (zaměstnanci i osoby samostatně výdělečně činné) představující 98,5 milionu pracovníků.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B1F268F4-9987-4159-BBB5-9526F5DC3430}"/>
              </a:ext>
            </a:extLst>
          </p:cNvPr>
          <p:cNvSpPr/>
          <p:nvPr/>
        </p:nvSpPr>
        <p:spPr>
          <a:xfrm>
            <a:off x="448658" y="1787899"/>
            <a:ext cx="2827198" cy="971697"/>
          </a:xfrm>
          <a:prstGeom prst="homePlate">
            <a:avLst>
              <a:gd name="adj" fmla="val 29662"/>
            </a:avLst>
          </a:prstGeom>
          <a:solidFill>
            <a:schemeClr val="accent1">
              <a:alpha val="7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400" noProof="0"/>
              <a:t>Na základě australské studie expozice na pracovišti (AWES)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8FA00AD-38C2-9E05-1682-AEFAC4AD1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45865" y="1834383"/>
            <a:ext cx="0" cy="97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4CB77C8A-5631-408F-BE37-05F69C3963D7}"/>
              </a:ext>
            </a:extLst>
          </p:cNvPr>
          <p:cNvSpPr txBox="1">
            <a:spLocks/>
          </p:cNvSpPr>
          <p:nvPr/>
        </p:nvSpPr>
        <p:spPr>
          <a:xfrm>
            <a:off x="3341746" y="1768372"/>
            <a:ext cx="5190694" cy="10380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cs-CZ" sz="1400" noProof="0">
                <a:solidFill>
                  <a:srgbClr val="003399"/>
                </a:solidFill>
              </a:rPr>
              <a:t>Standardizované soubory otázek (moduly) pokrývající 50 povolání.</a:t>
            </a:r>
          </a:p>
          <a:p>
            <a:pPr marL="0" lvl="1" indent="0">
              <a:buNone/>
            </a:pPr>
            <a:r>
              <a:rPr lang="cs-CZ" sz="1400" noProof="0">
                <a:solidFill>
                  <a:srgbClr val="003399"/>
                </a:solidFill>
              </a:rPr>
              <a:t>Stručné, přesné a věcné otázky na míru týkající se úkolů.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cs-CZ" sz="1400" noProof="0">
              <a:solidFill>
                <a:srgbClr val="003399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172634C8-BCB8-4CCE-82DD-341BA8FA831C}"/>
              </a:ext>
            </a:extLst>
          </p:cNvPr>
          <p:cNvSpPr/>
          <p:nvPr/>
        </p:nvSpPr>
        <p:spPr>
          <a:xfrm>
            <a:off x="448658" y="2815540"/>
            <a:ext cx="2827198" cy="1568650"/>
          </a:xfrm>
          <a:prstGeom prst="homePlate">
            <a:avLst>
              <a:gd name="adj" fmla="val 186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400" noProof="0"/>
              <a:t>Odborné vyhodnocení pravděpodobné expozice </a:t>
            </a:r>
            <a:br>
              <a:rPr lang="cs-CZ" sz="1400" noProof="0"/>
            </a:br>
            <a:r>
              <a:rPr lang="cs-CZ" sz="1400" noProof="0"/>
              <a:t>24 známým rizikovým faktorům přispívajícím k rozvoji nádorových onemocnění pomocí webové aplikace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9B99FB-7EAF-F003-8299-0E41BAA78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41746" y="2978860"/>
            <a:ext cx="0" cy="144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5" descr="Link to OccIDEAS website, a web-based application which is used to assess occupational exposure in epidemiological studies.">
            <a:extLst>
              <a:ext uri="{FF2B5EF4-FFF2-40B4-BE49-F238E27FC236}">
                <a16:creationId xmlns:a16="http://schemas.microsoft.com/office/drawing/2014/main" id="{D0A51A50-FDE9-4986-B0FB-C3F03BC971DA}"/>
              </a:ext>
            </a:extLst>
          </p:cNvPr>
          <p:cNvSpPr txBox="1">
            <a:spLocks/>
          </p:cNvSpPr>
          <p:nvPr/>
        </p:nvSpPr>
        <p:spPr>
          <a:xfrm>
            <a:off x="3341746" y="3101356"/>
            <a:ext cx="5544616" cy="3856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400" b="0" noProof="0">
                <a:solidFill>
                  <a:srgbClr val="003399"/>
                </a:solidFill>
                <a:hlinkClick r:id="rId4" tooltip="Link to OCCideas website "/>
              </a:rPr>
              <a:t>Více informací na webových stránkách OccIDEAS</a:t>
            </a:r>
          </a:p>
          <a:p>
            <a:pPr marL="189000" lvl="1" indent="0"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</a:pPr>
            <a:endParaRPr lang="cs-CZ" sz="1400" noProof="0">
              <a:solidFill>
                <a:srgbClr val="003399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026" name="Picture 2" descr="Logo OccIDEAS">
            <a:extLst>
              <a:ext uri="{FF2B5EF4-FFF2-40B4-BE49-F238E27FC236}">
                <a16:creationId xmlns:a16="http://schemas.microsoft.com/office/drawing/2014/main" id="{FBB5DCD3-7873-4D04-9676-7E04F312B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465" y="3677868"/>
            <a:ext cx="1289900" cy="487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73F68C80-8047-4EE3-8F71-C88FCCE9C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76656" y="2942588"/>
            <a:ext cx="1180427" cy="11007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4D1734-CB53-927C-0AA8-8A5DDCBEAFB5}"/>
              </a:ext>
            </a:extLst>
          </p:cNvPr>
          <p:cNvSpPr txBox="1"/>
          <p:nvPr/>
        </p:nvSpPr>
        <p:spPr>
          <a:xfrm>
            <a:off x="1847769" y="4485188"/>
            <a:ext cx="6809214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lvl="1" defTabSz="342900"/>
            <a:r>
              <a:rPr lang="cs-CZ" sz="1600" b="1" noProof="0">
                <a:solidFill>
                  <a:srgbClr val="003399"/>
                </a:solidFill>
                <a:hlinkClick r:id="rId3" tooltip="Link t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Více o průzkumu WES</a:t>
            </a:r>
            <a:r>
              <a:rPr lang="cs-CZ" sz="1600" b="1" noProof="0">
                <a:solidFill>
                  <a:srgbClr val="003399"/>
                </a:solidFill>
                <a:hlinkClick r:id="rId3"/>
              </a:rPr>
              <a:t> </a:t>
            </a:r>
            <a:r>
              <a:rPr lang="cs-CZ" sz="1600" b="1" noProof="0">
                <a:solidFill>
                  <a:srgbClr val="003399"/>
                </a:solidFill>
                <a:hlinkClick r:id="rId3" tooltip="Link to"/>
              </a:rPr>
              <a:t>viz internetové stránky agentury EU-OSHA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F916D66-A703-8EA2-0283-B6FE67523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19672" y="4542748"/>
            <a:ext cx="202496" cy="31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332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61FE-AFB1-3C24-1AC6-30683A41B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/>
              <a:t>Ochranná opatření – expozice RCS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F32342-0968-2F56-0765-B443C1709278}"/>
              </a:ext>
            </a:extLst>
          </p:cNvPr>
          <p:cNvSpPr txBox="1"/>
          <p:nvPr/>
        </p:nvSpPr>
        <p:spPr>
          <a:xfrm>
            <a:off x="335017" y="713631"/>
            <a:ext cx="8473966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indent="0" algn="ctr" defTabSz="342900">
              <a:buNone/>
            </a:pPr>
            <a:r>
              <a:rPr lang="cs-CZ" sz="1400" b="0" noProof="0">
                <a:solidFill>
                  <a:schemeClr val="tx2"/>
                </a:solidFill>
              </a:rPr>
              <a:t>Použití ochranných opatření při expozici, pokud jsou k dispozici (tentýž pracovník může použít více než jedno ochranné opatření mezi pracovníky exponovanými RCS a pro každé opatření):</a:t>
            </a:r>
          </a:p>
        </p:txBody>
      </p:sp>
      <p:graphicFrame>
        <p:nvGraphicFramePr>
          <p:cNvPr id="4" name="Content Placeholder 3" descr="Tabulka znázorňující rozdělení používání různých ochranných opatření za jednotlivých okolností expozice mezi pracovníky vystavenými RCS v uplynulém pracovním týdnu.">
            <a:extLst>
              <a:ext uri="{FF2B5EF4-FFF2-40B4-BE49-F238E27FC236}">
                <a16:creationId xmlns:a16="http://schemas.microsoft.com/office/drawing/2014/main" id="{ABA6488D-4A5C-B8D2-59FA-3642F74B6F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0682751"/>
              </p:ext>
            </p:extLst>
          </p:nvPr>
        </p:nvGraphicFramePr>
        <p:xfrm>
          <a:off x="406369" y="1254564"/>
          <a:ext cx="8331262" cy="2935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8587">
                  <a:extLst>
                    <a:ext uri="{9D8B030D-6E8A-4147-A177-3AD203B41FA5}">
                      <a16:colId xmlns:a16="http://schemas.microsoft.com/office/drawing/2014/main" val="2656727173"/>
                    </a:ext>
                  </a:extLst>
                </a:gridCol>
                <a:gridCol w="1366787">
                  <a:extLst>
                    <a:ext uri="{9D8B030D-6E8A-4147-A177-3AD203B41FA5}">
                      <a16:colId xmlns:a16="http://schemas.microsoft.com/office/drawing/2014/main" val="303869524"/>
                    </a:ext>
                  </a:extLst>
                </a:gridCol>
                <a:gridCol w="1483501">
                  <a:extLst>
                    <a:ext uri="{9D8B030D-6E8A-4147-A177-3AD203B41FA5}">
                      <a16:colId xmlns:a16="http://schemas.microsoft.com/office/drawing/2014/main" val="2092121943"/>
                    </a:ext>
                  </a:extLst>
                </a:gridCol>
                <a:gridCol w="951691">
                  <a:extLst>
                    <a:ext uri="{9D8B030D-6E8A-4147-A177-3AD203B41FA5}">
                      <a16:colId xmlns:a16="http://schemas.microsoft.com/office/drawing/2014/main" val="786859594"/>
                    </a:ext>
                  </a:extLst>
                </a:gridCol>
                <a:gridCol w="948054">
                  <a:extLst>
                    <a:ext uri="{9D8B030D-6E8A-4147-A177-3AD203B41FA5}">
                      <a16:colId xmlns:a16="http://schemas.microsoft.com/office/drawing/2014/main" val="3028796099"/>
                    </a:ext>
                  </a:extLst>
                </a:gridCol>
                <a:gridCol w="1032642">
                  <a:extLst>
                    <a:ext uri="{9D8B030D-6E8A-4147-A177-3AD203B41FA5}">
                      <a16:colId xmlns:a16="http://schemas.microsoft.com/office/drawing/2014/main" val="3000362995"/>
                    </a:ext>
                  </a:extLst>
                </a:gridCol>
              </a:tblGrid>
              <a:tr h="82228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 noProof="0">
                          <a:effectLst/>
                          <a:latin typeface="+mn-lt"/>
                        </a:rPr>
                        <a:t>Okolnosti expozice </a:t>
                      </a:r>
                      <a:br>
                        <a:rPr lang="cs-CZ" sz="1000" u="none" strike="noStrike" noProof="0">
                          <a:effectLst/>
                          <a:latin typeface="+mn-lt"/>
                        </a:rPr>
                      </a:br>
                      <a:r>
                        <a:rPr lang="cs-CZ" sz="1000" b="0" u="none" strike="noStrike" noProof="0">
                          <a:effectLst/>
                          <a:latin typeface="+mn-lt"/>
                        </a:rPr>
                        <a:t>(úkoly provedené v uplynulém pracovním týdnu)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effectLst/>
                          <a:latin typeface="+mn-lt"/>
                        </a:rPr>
                        <a:t>Použití rozstřikovače vody nebo zvlhčovacích zařízení chránících před prachem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effectLst/>
                          <a:latin typeface="+mn-lt"/>
                          <a:ea typeface="+mn-lt"/>
                          <a:cs typeface="Times New Roman"/>
                        </a:rPr>
                        <a:t>Místní odtahová ventilace, odsávání prachu přímo jakou součást nástrojů nebo zachycování prachu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effectLst/>
                          <a:latin typeface="+mn-lt"/>
                        </a:rPr>
                        <a:t>Použití utěsněné kabiny 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 b="0" noProof="0">
                          <a:effectLst/>
                          <a:latin typeface="+mn-lt"/>
                        </a:rPr>
                        <a:t>Respirátor s filtrem nebo s přívodem vzduchu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effectLst/>
                          <a:latin typeface="+mn-lt"/>
                        </a:rPr>
                        <a:t>Žádné z výše uvedených ochranných opatření </a:t>
                      </a:r>
                    </a:p>
                  </a:txBody>
                  <a:tcPr marL="38582" marR="38582" marT="0" marB="0" anchor="ctr"/>
                </a:tc>
                <a:extLst>
                  <a:ext uri="{0D108BD9-81ED-4DB2-BD59-A6C34878D82A}">
                    <a16:rowId xmlns:a16="http://schemas.microsoft.com/office/drawing/2014/main" val="129423537"/>
                  </a:ext>
                </a:extLst>
              </a:tr>
              <a:tr h="38599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Přítomnost písečného prachu na pracovišti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30,0 %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Nezjišťováno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Nezjišťováno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Nezjišťováno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70,0 % 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3663784701"/>
                  </a:ext>
                </a:extLst>
              </a:tr>
              <a:tr h="35735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Vrtání nebo vytváření otvorů ve stěnách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Nezjišťováno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37,0 %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Nezjišťováno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Nezjišťováno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63,0 %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1213572771"/>
                  </a:ext>
                </a:extLst>
              </a:tr>
              <a:tr h="56981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Práce s betonem, kamenem, umělým kamenem, břidlicí, keramickými obklady a dlažbami nebo cihlami: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30,0 %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30,0 %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Nezjišťováno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35,4 %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43,5 %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184421546"/>
                  </a:ext>
                </a:extLst>
              </a:tr>
              <a:tr h="321624">
                <a:tc>
                  <a:txBody>
                    <a:bodyPr/>
                    <a:lstStyle/>
                    <a:p>
                      <a:pPr marL="0" lvl="0" indent="0" algn="l" defTabSz="3429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1000" b="0" i="1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Práce s keramickými obklady a dlažbami</a:t>
                      </a:r>
                    </a:p>
                  </a:txBody>
                  <a:tcPr marL="252000" marR="72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35,8</a:t>
                      </a: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46,7</a:t>
                      </a: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Nezjišťováno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33,9</a:t>
                      </a: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36,1</a:t>
                      </a: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3608354500"/>
                  </a:ext>
                </a:extLst>
              </a:tr>
              <a:tr h="323883">
                <a:tc>
                  <a:txBody>
                    <a:bodyPr/>
                    <a:lstStyle/>
                    <a:p>
                      <a:pPr marL="0" lvl="0" indent="0" algn="l" defTabSz="3429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1000" b="0" i="1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Práce s umělým kamenem</a:t>
                      </a:r>
                    </a:p>
                  </a:txBody>
                  <a:tcPr marL="252000" marR="72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24,1</a:t>
                      </a: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35,4</a:t>
                      </a: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Nezjišťováno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44,3</a:t>
                      </a: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i="1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48,3</a:t>
                      </a: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2779809536"/>
                  </a:ext>
                </a:extLst>
              </a:tr>
              <a:tr h="15473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Orba, vláčení nebo jiné narušování půdy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Nezjišťováno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Nezjišťováno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45,7 %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Nezjišťováno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b="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54,3 %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113766941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DCC028F-98DE-5B44-C68B-FEA8C24131F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376413" y="4238350"/>
            <a:ext cx="73135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5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referenční populace: pracovníci vystavení RCS v Německu, Španělsku, Finsku, Francii, Maďarsku a Irsku, kteří pracují za jedné nebo více z uvedených okolností.</a:t>
            </a:r>
            <a:br>
              <a:rPr lang="cs-CZ" sz="105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</a:br>
            <a:r>
              <a:rPr lang="cs-CZ" sz="105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Poznámka: 40,2 % pracovníků vystavených RCS a pracujících s písečným prachem na pracovišti používá také úklidová opatření (vysávání nebo mytí vodou).</a:t>
            </a:r>
          </a:p>
        </p:txBody>
      </p:sp>
    </p:spTree>
    <p:extLst>
      <p:ext uri="{BB962C8B-B14F-4D97-AF65-F5344CB8AC3E}">
        <p14:creationId xmlns:p14="http://schemas.microsoft.com/office/powerpoint/2010/main" val="1856433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/>
              <a:t>V čem spočívá příspěvek průzkumu?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915566"/>
            <a:ext cx="8226456" cy="3744416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600" noProof="0">
                <a:solidFill>
                  <a:schemeClr val="tx2"/>
                </a:solidFill>
              </a:rPr>
              <a:t>Zvyšování povědomí</a:t>
            </a:r>
            <a:r>
              <a:rPr lang="cs-CZ" sz="1600" b="0" noProof="0">
                <a:solidFill>
                  <a:schemeClr val="tx2"/>
                </a:solidFill>
              </a:rPr>
              <a:t> o expozici rizikům rozvoje nádorových onemocnění na pracovišti.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600" noProof="0">
                <a:solidFill>
                  <a:schemeClr val="tx2"/>
                </a:solidFill>
              </a:rPr>
              <a:t>Lepší navrhování a zacílení preventivních opatření.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600" b="0" noProof="0">
                <a:solidFill>
                  <a:schemeClr val="tx2"/>
                </a:solidFill>
              </a:rPr>
              <a:t>Rozšíření </a:t>
            </a:r>
            <a:r>
              <a:rPr lang="cs-CZ" sz="1600" noProof="0">
                <a:solidFill>
                  <a:schemeClr val="tx2"/>
                </a:solidFill>
              </a:rPr>
              <a:t>poznatků pro tvorbu politik</a:t>
            </a:r>
            <a:r>
              <a:rPr lang="cs-CZ" sz="1600" b="0" noProof="0">
                <a:solidFill>
                  <a:schemeClr val="tx2"/>
                </a:solidFill>
              </a:rPr>
              <a:t>, včetně hodnocení:</a:t>
            </a:r>
          </a:p>
          <a:p>
            <a:pPr marL="420750" lvl="1" indent="-285750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cs-CZ" sz="1600" b="0" noProof="0"/>
              <a:t>Příspěvek k opatřením v oblasti bezpečnosti a ochrany zdraví při práci – </a:t>
            </a:r>
            <a:r>
              <a:rPr lang="cs-CZ" sz="1600" noProof="0">
                <a:hlinkClick r:id="rId3" tooltip="https://commission.europa.eu/strategy-and-policy/priorities-2019-2024/promoting-our-european-way-life/european-health-union/cancer-plan-europe_en"/>
              </a:rPr>
              <a:t>Evropský plán boje proti rakovině</a:t>
            </a:r>
            <a:r>
              <a:rPr lang="cs-CZ" sz="1600" noProof="0"/>
              <a:t>.</a:t>
            </a:r>
          </a:p>
          <a:p>
            <a:pPr marL="420750" lvl="1" indent="-285750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cs-CZ" sz="1600" b="0" noProof="0"/>
              <a:t>Podpora jednoho z klíčových cílů – </a:t>
            </a:r>
            <a:r>
              <a:rPr lang="cs-CZ" sz="1600" noProof="0">
                <a:hlinkClick r:id="rId4" tooltip="https://osha.europa.eu/en/safety-and-health-legislation/eu-strategic-framework-health-and-safety-work-2021-2027"/>
              </a:rPr>
              <a:t>Strategický rámec EU pro bezpečnost a ochranu zdraví při práci na období 2021–2027</a:t>
            </a:r>
            <a:r>
              <a:rPr lang="cs-CZ" sz="1600" noProof="0"/>
              <a:t> </a:t>
            </a:r>
            <a:r>
              <a:rPr lang="cs-CZ" sz="1600" b="0" noProof="0"/>
              <a:t>(zlepšení prevence nemocí z povolání, </a:t>
            </a:r>
            <a:br>
              <a:rPr lang="cs-CZ" sz="1600" b="0" noProof="0"/>
            </a:br>
            <a:r>
              <a:rPr lang="cs-CZ" sz="1600" b="0" noProof="0"/>
              <a:t>zejména nádorových onemocnění).</a:t>
            </a:r>
          </a:p>
          <a:p>
            <a:pPr marL="420750" lvl="1" indent="-285750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cs-CZ" sz="1600" b="0" noProof="0"/>
              <a:t>Poskytování </a:t>
            </a:r>
            <a:r>
              <a:rPr lang="cs-CZ" sz="1600" noProof="0"/>
              <a:t>informací pro aktualizaci právních předpisů EU </a:t>
            </a:r>
            <a:r>
              <a:rPr lang="cs-CZ" sz="1600" b="0" noProof="0"/>
              <a:t>s cílem zlepšit ochranu před nebezpečnými látkami a bojovat proti nádorovým onemocněním jako nemoci z povolání</a:t>
            </a:r>
            <a:r>
              <a:rPr lang="cs-CZ" sz="1600" noProof="0"/>
              <a:t>.</a:t>
            </a:r>
          </a:p>
          <a:p>
            <a:pPr marL="0" indent="0">
              <a:spcAft>
                <a:spcPts val="450"/>
              </a:spcAft>
              <a:buNone/>
            </a:pPr>
            <a:r>
              <a:rPr lang="cs-CZ" sz="1600" b="0" noProof="0"/>
              <a:t>Účast na činnostech souvisejících s </a:t>
            </a:r>
            <a:r>
              <a:rPr lang="cs-CZ" sz="1600" noProof="0">
                <a:solidFill>
                  <a:srgbClr val="003399"/>
                </a:solidFill>
                <a:hlinkClick r:id="rId5" tooltip="https://osha.europa.eu/en/themes/dangerous-substances/roadmap-to-carcinogens"/>
              </a:rPr>
              <a:t>plánem o karcinogenech</a:t>
            </a:r>
            <a:r>
              <a:rPr lang="cs-CZ" sz="1600" noProof="0">
                <a:solidFill>
                  <a:srgbClr val="003399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2618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/>
              <a:t>Autorská práva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9D83A-7DED-B1B5-3F11-7F2FBC9D75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425374" cy="3645000"/>
          </a:xfrm>
        </p:spPr>
        <p:txBody>
          <a:bodyPr>
            <a:normAutofit/>
          </a:bodyPr>
          <a:lstStyle/>
          <a:p>
            <a:pPr marL="0" indent="0">
              <a:buClr>
                <a:srgbClr val="003399"/>
              </a:buClr>
              <a:buNone/>
              <a:defRPr/>
            </a:pPr>
            <a:r>
              <a:rPr kumimoji="0" lang="cs-CZ" sz="1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Autoři: Marine Cavet, Xabier Irastorza, Elke Schneider, Nadia Vilahur za podpory organizací Nacho Díez a Pablo Vidal (EU-OSHA).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1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Koordinace průzkumu: Marine Cavet (EU-OSHA).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lang="cs-CZ" sz="1400" b="0" noProof="0">
              <a:solidFill>
                <a:srgbClr val="003399"/>
              </a:solidFill>
              <a:latin typeface="Arial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cs-CZ" sz="1400" b="0" i="0" u="none" strike="noStrike" kern="120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1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© Evropská agentura pro bezpečnost a ochranu zdraví při práci, 2024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1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Reprodukce povolena pod podmínkou uvedení zdroje.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1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Pro účely reprodukce nebo použití fotografií, jejichž autorská práva nevlastní agentura EU-OSHA, je nutné požádat o povolení přímo daného držitele autorských práv.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14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Ani Evropská agentura pro bezpečnost a ochranu zdraví při práci, ani žádná jiná osoba jednající jejím jménem není odpovědná za případné využití těchto informací.</a:t>
            </a:r>
          </a:p>
          <a:p>
            <a:pPr marL="0" indent="0">
              <a:buNone/>
            </a:pPr>
            <a:endParaRPr lang="cs-CZ" sz="1600" noProof="0"/>
          </a:p>
        </p:txBody>
      </p:sp>
    </p:spTree>
    <p:extLst>
      <p:ext uri="{BB962C8B-B14F-4D97-AF65-F5344CB8AC3E}">
        <p14:creationId xmlns:p14="http://schemas.microsoft.com/office/powerpoint/2010/main" val="3163932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How exposure assessment works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/>
          </p:cNvSpPr>
          <p:nvPr/>
        </p:nvSpPr>
        <p:spPr>
          <a:xfrm>
            <a:off x="450001" y="135000"/>
            <a:ext cx="7559873" cy="367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cap="none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lt"/>
                <a:cs typeface="Trebuchet MS"/>
              </a:rPr>
              <a:t>Vyhodnocení expozice – jak to funguje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D00E97-3134-A6A4-CD81-6D715E54B5E1}"/>
              </a:ext>
            </a:extLst>
          </p:cNvPr>
          <p:cNvSpPr txBox="1"/>
          <p:nvPr/>
        </p:nvSpPr>
        <p:spPr>
          <a:xfrm>
            <a:off x="825866" y="913837"/>
            <a:ext cx="2117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noProof="0">
                <a:solidFill>
                  <a:srgbClr val="00696C"/>
                </a:solidFill>
              </a:rPr>
              <a:t>Zaměstnanec</a:t>
            </a:r>
          </a:p>
        </p:txBody>
      </p:sp>
      <p:sp>
        <p:nvSpPr>
          <p:cNvPr id="9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132838" y="971937"/>
            <a:ext cx="1506894" cy="2114231"/>
          </a:xfrm>
          <a:custGeom>
            <a:avLst/>
            <a:gdLst>
              <a:gd name="connsiteX0" fmla="*/ 0 w 2345182"/>
              <a:gd name="connsiteY0" fmla="*/ 107481 h 2149612"/>
              <a:gd name="connsiteX1" fmla="*/ 107481 w 2345182"/>
              <a:gd name="connsiteY1" fmla="*/ 0 h 2149612"/>
              <a:gd name="connsiteX2" fmla="*/ 2237701 w 2345182"/>
              <a:gd name="connsiteY2" fmla="*/ 0 h 2149612"/>
              <a:gd name="connsiteX3" fmla="*/ 2345182 w 2345182"/>
              <a:gd name="connsiteY3" fmla="*/ 107481 h 2149612"/>
              <a:gd name="connsiteX4" fmla="*/ 2345182 w 2345182"/>
              <a:gd name="connsiteY4" fmla="*/ 2042131 h 2149612"/>
              <a:gd name="connsiteX5" fmla="*/ 2237701 w 2345182"/>
              <a:gd name="connsiteY5" fmla="*/ 2149612 h 2149612"/>
              <a:gd name="connsiteX6" fmla="*/ 107481 w 2345182"/>
              <a:gd name="connsiteY6" fmla="*/ 2149612 h 2149612"/>
              <a:gd name="connsiteX7" fmla="*/ 0 w 2345182"/>
              <a:gd name="connsiteY7" fmla="*/ 2042131 h 2149612"/>
              <a:gd name="connsiteX8" fmla="*/ 0 w 2345182"/>
              <a:gd name="connsiteY8" fmla="*/ 107481 h 21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182" h="2149612">
                <a:moveTo>
                  <a:pt x="2227922" y="0"/>
                </a:moveTo>
                <a:cubicBezTo>
                  <a:pt x="2292682" y="0"/>
                  <a:pt x="2345181" y="44109"/>
                  <a:pt x="2345181" y="98518"/>
                </a:cubicBezTo>
                <a:lnTo>
                  <a:pt x="2345181" y="2051094"/>
                </a:lnTo>
                <a:cubicBezTo>
                  <a:pt x="2345181" y="2105503"/>
                  <a:pt x="2292682" y="2149612"/>
                  <a:pt x="2227922" y="2149612"/>
                </a:cubicBezTo>
                <a:lnTo>
                  <a:pt x="117260" y="2149612"/>
                </a:lnTo>
                <a:cubicBezTo>
                  <a:pt x="52500" y="2149612"/>
                  <a:pt x="1" y="2105503"/>
                  <a:pt x="1" y="2051094"/>
                </a:cubicBezTo>
                <a:lnTo>
                  <a:pt x="1" y="98518"/>
                </a:lnTo>
                <a:cubicBezTo>
                  <a:pt x="1" y="44109"/>
                  <a:pt x="52500" y="0"/>
                  <a:pt x="117260" y="0"/>
                </a:cubicBezTo>
                <a:lnTo>
                  <a:pt x="2227922" y="0"/>
                </a:lnTo>
                <a:close/>
              </a:path>
            </a:pathLst>
          </a:custGeom>
          <a:solidFill>
            <a:srgbClr val="00696C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0197" tIns="72010" rIns="93347" bIns="1407109" numCol="1" spcCol="1270" anchor="t" anchorCtr="0">
            <a:noAutofit/>
          </a:bodyPr>
          <a:lstStyle/>
          <a:p>
            <a:pPr algn="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s-CZ" sz="2100" noProof="0">
              <a:solidFill>
                <a:srgbClr val="F1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049079" y="1285520"/>
            <a:ext cx="1704703" cy="1836035"/>
          </a:xfrm>
          <a:custGeom>
            <a:avLst/>
            <a:gdLst>
              <a:gd name="connsiteX0" fmla="*/ 0 w 1747160"/>
              <a:gd name="connsiteY0" fmla="*/ 0 h 2149612"/>
              <a:gd name="connsiteX1" fmla="*/ 1747160 w 1747160"/>
              <a:gd name="connsiteY1" fmla="*/ 0 h 2149612"/>
              <a:gd name="connsiteX2" fmla="*/ 1747160 w 1747160"/>
              <a:gd name="connsiteY2" fmla="*/ 2149612 h 2149612"/>
              <a:gd name="connsiteX3" fmla="*/ 0 w 1747160"/>
              <a:gd name="connsiteY3" fmla="*/ 2149612 h 2149612"/>
              <a:gd name="connsiteX4" fmla="*/ 0 w 1747160"/>
              <a:gd name="connsiteY4" fmla="*/ 0 h 21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7160" h="2149612">
                <a:moveTo>
                  <a:pt x="0" y="0"/>
                </a:moveTo>
                <a:lnTo>
                  <a:pt x="1747160" y="0"/>
                </a:lnTo>
                <a:lnTo>
                  <a:pt x="1747160" y="2149612"/>
                </a:lnTo>
                <a:lnTo>
                  <a:pt x="0" y="21496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722" rIns="0" bIns="0" numCol="1" spcCol="1270" anchor="t" anchorCtr="0">
            <a:noAutofit/>
          </a:bodyPr>
          <a:lstStyle/>
          <a:p>
            <a:pPr algn="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s-CZ" sz="1400" noProof="0"/>
              <a:t>Položení otázky, jaké úkoly pracovník vykonává </a:t>
            </a:r>
          </a:p>
        </p:txBody>
      </p:sp>
      <p:sp>
        <p:nvSpPr>
          <p:cNvPr id="12" name="Flowchart: Extract 11" descr="Šipka vedoucí k dalšímu textovému poli popisujícímu další krok v procesu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5400000">
            <a:off x="2925143" y="2524566"/>
            <a:ext cx="353296" cy="317134"/>
          </a:xfrm>
          <a:prstGeom prst="flowChartExtract">
            <a:avLst/>
          </a:prstGeom>
          <a:ln>
            <a:solidFill>
              <a:srgbClr val="F6A4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cs-CZ" noProof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C63946-7909-061D-571E-9BE7E6C24858}"/>
              </a:ext>
            </a:extLst>
          </p:cNvPr>
          <p:cNvSpPr txBox="1"/>
          <p:nvPr/>
        </p:nvSpPr>
        <p:spPr>
          <a:xfrm>
            <a:off x="3805348" y="913837"/>
            <a:ext cx="1573913" cy="36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noProof="0">
                <a:solidFill>
                  <a:srgbClr val="00696C"/>
                </a:solidFill>
              </a:rPr>
              <a:t>Počítač</a:t>
            </a:r>
          </a:p>
        </p:txBody>
      </p:sp>
      <p:sp>
        <p:nvSpPr>
          <p:cNvPr id="11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566016" y="974616"/>
            <a:ext cx="1512259" cy="2114231"/>
          </a:xfrm>
          <a:custGeom>
            <a:avLst/>
            <a:gdLst>
              <a:gd name="connsiteX0" fmla="*/ 0 w 2345182"/>
              <a:gd name="connsiteY0" fmla="*/ 107794 h 2155888"/>
              <a:gd name="connsiteX1" fmla="*/ 107794 w 2345182"/>
              <a:gd name="connsiteY1" fmla="*/ 0 h 2155888"/>
              <a:gd name="connsiteX2" fmla="*/ 2237388 w 2345182"/>
              <a:gd name="connsiteY2" fmla="*/ 0 h 2155888"/>
              <a:gd name="connsiteX3" fmla="*/ 2345182 w 2345182"/>
              <a:gd name="connsiteY3" fmla="*/ 107794 h 2155888"/>
              <a:gd name="connsiteX4" fmla="*/ 2345182 w 2345182"/>
              <a:gd name="connsiteY4" fmla="*/ 2048094 h 2155888"/>
              <a:gd name="connsiteX5" fmla="*/ 2237388 w 2345182"/>
              <a:gd name="connsiteY5" fmla="*/ 2155888 h 2155888"/>
              <a:gd name="connsiteX6" fmla="*/ 107794 w 2345182"/>
              <a:gd name="connsiteY6" fmla="*/ 2155888 h 2155888"/>
              <a:gd name="connsiteX7" fmla="*/ 0 w 2345182"/>
              <a:gd name="connsiteY7" fmla="*/ 2048094 h 2155888"/>
              <a:gd name="connsiteX8" fmla="*/ 0 w 2345182"/>
              <a:gd name="connsiteY8" fmla="*/ 107794 h 215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182" h="2155888">
                <a:moveTo>
                  <a:pt x="2227923" y="0"/>
                </a:moveTo>
                <a:cubicBezTo>
                  <a:pt x="2292683" y="0"/>
                  <a:pt x="2345181" y="44366"/>
                  <a:pt x="2345181" y="99094"/>
                </a:cubicBezTo>
                <a:lnTo>
                  <a:pt x="2345181" y="2056794"/>
                </a:lnTo>
                <a:cubicBezTo>
                  <a:pt x="2345181" y="2111522"/>
                  <a:pt x="2292683" y="2155888"/>
                  <a:pt x="2227923" y="2155888"/>
                </a:cubicBezTo>
                <a:lnTo>
                  <a:pt x="117259" y="2155888"/>
                </a:lnTo>
                <a:cubicBezTo>
                  <a:pt x="52499" y="2155888"/>
                  <a:pt x="1" y="2111522"/>
                  <a:pt x="1" y="2056794"/>
                </a:cubicBezTo>
                <a:lnTo>
                  <a:pt x="1" y="99094"/>
                </a:lnTo>
                <a:cubicBezTo>
                  <a:pt x="1" y="44366"/>
                  <a:pt x="52499" y="0"/>
                  <a:pt x="117259" y="0"/>
                </a:cubicBezTo>
                <a:lnTo>
                  <a:pt x="2227923" y="0"/>
                </a:lnTo>
                <a:close/>
              </a:path>
            </a:pathLst>
          </a:custGeom>
          <a:solidFill>
            <a:srgbClr val="00696C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1045" tIns="72009" rIns="93344" bIns="1407110" numCol="1" spcCol="1270" anchor="t" anchorCtr="0">
            <a:noAutofit/>
          </a:bodyPr>
          <a:lstStyle/>
          <a:p>
            <a:pPr algn="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s-CZ" sz="2100" noProof="0">
              <a:solidFill>
                <a:srgbClr val="F1FFFF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3558275" y="1292027"/>
            <a:ext cx="1704703" cy="1841396"/>
          </a:xfrm>
          <a:custGeom>
            <a:avLst/>
            <a:gdLst>
              <a:gd name="connsiteX0" fmla="*/ 0 w 1747160"/>
              <a:gd name="connsiteY0" fmla="*/ 0 h 2155888"/>
              <a:gd name="connsiteX1" fmla="*/ 1747160 w 1747160"/>
              <a:gd name="connsiteY1" fmla="*/ 0 h 2155888"/>
              <a:gd name="connsiteX2" fmla="*/ 1747160 w 1747160"/>
              <a:gd name="connsiteY2" fmla="*/ 2155888 h 2155888"/>
              <a:gd name="connsiteX3" fmla="*/ 0 w 1747160"/>
              <a:gd name="connsiteY3" fmla="*/ 2155888 h 2155888"/>
              <a:gd name="connsiteX4" fmla="*/ 0 w 1747160"/>
              <a:gd name="connsiteY4" fmla="*/ 0 h 215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7160" h="2155888">
                <a:moveTo>
                  <a:pt x="0" y="0"/>
                </a:moveTo>
                <a:lnTo>
                  <a:pt x="1747160" y="0"/>
                </a:lnTo>
                <a:lnTo>
                  <a:pt x="1747160" y="2155888"/>
                </a:lnTo>
                <a:lnTo>
                  <a:pt x="0" y="215588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722" rIns="0" bIns="0" numCol="1" spcCol="1270" anchor="t" anchorCtr="0">
            <a:noAutofit/>
          </a:bodyPr>
          <a:lstStyle/>
          <a:p>
            <a:pPr algn="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s-CZ" sz="1400" noProof="0"/>
              <a:t>Pravidla založená na odborné literatuře a znalostech</a:t>
            </a:r>
          </a:p>
        </p:txBody>
      </p:sp>
      <p:sp>
        <p:nvSpPr>
          <p:cNvPr id="15" name="Flowchart: Extract 14" descr="Šipka vedoucí k dalšímu textovému poli popisujícímu další krok v procesu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5400000">
            <a:off x="5362915" y="2524566"/>
            <a:ext cx="353296" cy="317134"/>
          </a:xfrm>
          <a:prstGeom prst="flowChartExtract">
            <a:avLst/>
          </a:prstGeom>
          <a:ln>
            <a:solidFill>
              <a:srgbClr val="F6A4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cs-CZ" noProof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FF62E8-5525-6E2C-D565-FFA4F0D6FC6E}"/>
              </a:ext>
            </a:extLst>
          </p:cNvPr>
          <p:cNvSpPr txBox="1"/>
          <p:nvPr/>
        </p:nvSpPr>
        <p:spPr>
          <a:xfrm>
            <a:off x="6200599" y="914126"/>
            <a:ext cx="1573913" cy="36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noProof="0">
                <a:solidFill>
                  <a:srgbClr val="00696C"/>
                </a:solidFill>
              </a:rPr>
              <a:t>Expozice</a:t>
            </a:r>
          </a:p>
        </p:txBody>
      </p:sp>
      <p:sp>
        <p:nvSpPr>
          <p:cNvPr id="14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999115" y="969257"/>
            <a:ext cx="1512260" cy="2114230"/>
          </a:xfrm>
          <a:custGeom>
            <a:avLst/>
            <a:gdLst>
              <a:gd name="connsiteX0" fmla="*/ 0 w 2345182"/>
              <a:gd name="connsiteY0" fmla="*/ 107481 h 2149612"/>
              <a:gd name="connsiteX1" fmla="*/ 107481 w 2345182"/>
              <a:gd name="connsiteY1" fmla="*/ 0 h 2149612"/>
              <a:gd name="connsiteX2" fmla="*/ 2237701 w 2345182"/>
              <a:gd name="connsiteY2" fmla="*/ 0 h 2149612"/>
              <a:gd name="connsiteX3" fmla="*/ 2345182 w 2345182"/>
              <a:gd name="connsiteY3" fmla="*/ 107481 h 2149612"/>
              <a:gd name="connsiteX4" fmla="*/ 2345182 w 2345182"/>
              <a:gd name="connsiteY4" fmla="*/ 2042131 h 2149612"/>
              <a:gd name="connsiteX5" fmla="*/ 2237701 w 2345182"/>
              <a:gd name="connsiteY5" fmla="*/ 2149612 h 2149612"/>
              <a:gd name="connsiteX6" fmla="*/ 107481 w 2345182"/>
              <a:gd name="connsiteY6" fmla="*/ 2149612 h 2149612"/>
              <a:gd name="connsiteX7" fmla="*/ 0 w 2345182"/>
              <a:gd name="connsiteY7" fmla="*/ 2042131 h 2149612"/>
              <a:gd name="connsiteX8" fmla="*/ 0 w 2345182"/>
              <a:gd name="connsiteY8" fmla="*/ 107481 h 21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182" h="2149612">
                <a:moveTo>
                  <a:pt x="2227922" y="0"/>
                </a:moveTo>
                <a:cubicBezTo>
                  <a:pt x="2292682" y="0"/>
                  <a:pt x="2345181" y="44109"/>
                  <a:pt x="2345181" y="98518"/>
                </a:cubicBezTo>
                <a:lnTo>
                  <a:pt x="2345181" y="2051094"/>
                </a:lnTo>
                <a:cubicBezTo>
                  <a:pt x="2345181" y="2105503"/>
                  <a:pt x="2292682" y="2149612"/>
                  <a:pt x="2227922" y="2149612"/>
                </a:cubicBezTo>
                <a:lnTo>
                  <a:pt x="117260" y="2149612"/>
                </a:lnTo>
                <a:cubicBezTo>
                  <a:pt x="52500" y="2149612"/>
                  <a:pt x="1" y="2105503"/>
                  <a:pt x="1" y="2051094"/>
                </a:cubicBezTo>
                <a:lnTo>
                  <a:pt x="1" y="98518"/>
                </a:lnTo>
                <a:cubicBezTo>
                  <a:pt x="1" y="44109"/>
                  <a:pt x="52500" y="0"/>
                  <a:pt x="117260" y="0"/>
                </a:cubicBezTo>
                <a:lnTo>
                  <a:pt x="2227922" y="0"/>
                </a:lnTo>
                <a:close/>
              </a:path>
            </a:pathLst>
          </a:custGeom>
          <a:solidFill>
            <a:srgbClr val="00696C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0198" tIns="72009" rIns="93345" bIns="1407110" numCol="1" spcCol="1270" anchor="t" anchorCtr="0">
            <a:noAutofit/>
          </a:bodyPr>
          <a:lstStyle/>
          <a:p>
            <a:pPr algn="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s-CZ" sz="2100" noProof="0">
              <a:solidFill>
                <a:srgbClr val="F1FFFF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5883644" y="1292027"/>
            <a:ext cx="1774000" cy="1836036"/>
          </a:xfrm>
          <a:custGeom>
            <a:avLst/>
            <a:gdLst>
              <a:gd name="connsiteX0" fmla="*/ 0 w 1747160"/>
              <a:gd name="connsiteY0" fmla="*/ 0 h 2149612"/>
              <a:gd name="connsiteX1" fmla="*/ 1747160 w 1747160"/>
              <a:gd name="connsiteY1" fmla="*/ 0 h 2149612"/>
              <a:gd name="connsiteX2" fmla="*/ 1747160 w 1747160"/>
              <a:gd name="connsiteY2" fmla="*/ 2149612 h 2149612"/>
              <a:gd name="connsiteX3" fmla="*/ 0 w 1747160"/>
              <a:gd name="connsiteY3" fmla="*/ 2149612 h 2149612"/>
              <a:gd name="connsiteX4" fmla="*/ 0 w 1747160"/>
              <a:gd name="connsiteY4" fmla="*/ 0 h 21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7160" h="2149612">
                <a:moveTo>
                  <a:pt x="0" y="0"/>
                </a:moveTo>
                <a:lnTo>
                  <a:pt x="1747160" y="0"/>
                </a:lnTo>
                <a:lnTo>
                  <a:pt x="1747160" y="2149612"/>
                </a:lnTo>
                <a:lnTo>
                  <a:pt x="0" y="21496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722" rIns="0" bIns="0" numCol="1" spcCol="1270" anchor="t" anchorCtr="0">
            <a:noAutofit/>
          </a:bodyPr>
          <a:lstStyle/>
          <a:p>
            <a:pPr algn="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s-CZ" sz="1400" noProof="0"/>
              <a:t>Vyhodnocení, zda je pracovník vystaven rizikovým faktorům přispívajícím k rozvoji nádorových onemocnění</a:t>
            </a:r>
          </a:p>
        </p:txBody>
      </p:sp>
      <p:sp>
        <p:nvSpPr>
          <p:cNvPr id="6" name="Title 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0001" y="3003798"/>
            <a:ext cx="8403505" cy="15850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257175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kumimoji="0" lang="cs-CZ" sz="1600" b="1" i="0" u="none" strike="noStrike" cap="none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OccIDEAS</a:t>
            </a:r>
            <a:r>
              <a:rPr kumimoji="0" lang="cs-CZ" sz="1600" b="0" i="0" u="none" strike="noStrike" cap="none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 – aplikace pro </a:t>
            </a:r>
            <a:r>
              <a:rPr kumimoji="0" lang="cs-CZ" sz="1600" b="1" i="0" u="none" strike="noStrike" cap="none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vyhodnocení expozice na pracovišti </a:t>
            </a:r>
            <a:r>
              <a:rPr kumimoji="0" lang="cs-CZ" sz="1600" b="0" i="0" u="none" strike="noStrike" cap="none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ve 3 krocích:</a:t>
            </a:r>
          </a:p>
          <a:p>
            <a:pPr marL="461963" marR="0" lvl="0" indent="-2317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cs-CZ" sz="16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Určení kategorie pracovního místa pracovníka.</a:t>
            </a:r>
          </a:p>
          <a:p>
            <a:pPr marL="461963" marR="0" lvl="0" indent="-2317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cs-CZ" sz="16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Položení souboru podrobných otázek o úkolech souvisejících s danou pracovní kategorií, včetně preventivních opatření.</a:t>
            </a:r>
          </a:p>
          <a:p>
            <a:pPr marL="461963" marR="0" lvl="0" indent="-2317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cs-CZ" sz="16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Automatické hodnocení expozice vybraným rizikům u každého respondenta.</a:t>
            </a:r>
          </a:p>
        </p:txBody>
      </p:sp>
    </p:spTree>
    <p:extLst>
      <p:ext uri="{BB962C8B-B14F-4D97-AF65-F5344CB8AC3E}">
        <p14:creationId xmlns:p14="http://schemas.microsoft.com/office/powerpoint/2010/main" val="2381113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Cancer risk factors covered in WE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noProof="0"/>
              <a:t>Rizikové faktory přispívající k rozvoji nádorových onemocnění, kterými se zabývá průzkum WES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A93183-3EA1-4E6A-87F2-479A16C47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9" y="672238"/>
            <a:ext cx="2465817" cy="38229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0" noProof="0">
                <a:solidFill>
                  <a:srgbClr val="003399"/>
                </a:solidFill>
              </a:rPr>
              <a:t>Fyzikální, chemické nebo biologické expozice lze vyhodnotit v rámci aplikace OccIDEAS.</a:t>
            </a:r>
          </a:p>
          <a:p>
            <a:pPr marL="0" indent="0">
              <a:buNone/>
            </a:pPr>
            <a:br>
              <a:rPr lang="cs-CZ" sz="1600" b="0" noProof="0">
                <a:solidFill>
                  <a:srgbClr val="003399"/>
                </a:solidFill>
              </a:rPr>
            </a:br>
            <a:r>
              <a:rPr lang="cs-CZ" sz="1600" b="0" noProof="0">
                <a:solidFill>
                  <a:srgbClr val="003399"/>
                </a:solidFill>
              </a:rPr>
              <a:t>Průzkum WES se zabývá expozicí </a:t>
            </a:r>
            <a:r>
              <a:rPr lang="cs-CZ" sz="1600" noProof="0">
                <a:solidFill>
                  <a:srgbClr val="003399"/>
                </a:solidFill>
              </a:rPr>
              <a:t>chemickým rizikovým faktorům</a:t>
            </a:r>
            <a:r>
              <a:rPr lang="cs-CZ" sz="1600" b="0" noProof="0">
                <a:solidFill>
                  <a:srgbClr val="003399"/>
                </a:solidFill>
              </a:rPr>
              <a:t> </a:t>
            </a:r>
            <a:br>
              <a:rPr lang="cs-CZ" sz="1600" b="0" noProof="0">
                <a:solidFill>
                  <a:srgbClr val="003399"/>
                </a:solidFill>
              </a:rPr>
            </a:br>
            <a:r>
              <a:rPr lang="cs-CZ" sz="1600" b="0" noProof="0">
                <a:solidFill>
                  <a:srgbClr val="003399"/>
                </a:solidFill>
              </a:rPr>
              <a:t>(včetně látek a směsí vznikajících při procesech) </a:t>
            </a:r>
            <a:br>
              <a:rPr lang="cs-CZ" sz="1600" b="0" noProof="0">
                <a:solidFill>
                  <a:srgbClr val="003399"/>
                </a:solidFill>
              </a:rPr>
            </a:br>
            <a:r>
              <a:rPr lang="cs-CZ" sz="1600" noProof="0">
                <a:solidFill>
                  <a:srgbClr val="003399"/>
                </a:solidFill>
              </a:rPr>
              <a:t>a rovněž fyzikálním rizikovým faktorům </a:t>
            </a:r>
            <a:r>
              <a:rPr lang="cs-CZ" sz="1600" b="0" noProof="0">
                <a:solidFill>
                  <a:srgbClr val="003399"/>
                </a:solidFill>
              </a:rPr>
              <a:t>(různým typům záření).</a:t>
            </a:r>
          </a:p>
        </p:txBody>
      </p:sp>
      <p:graphicFrame>
        <p:nvGraphicFramePr>
          <p:cNvPr id="6" name="Table 4" descr="Seznam průmyslových chemických látek zahrnutých do průzkumu">
            <a:extLst>
              <a:ext uri="{FF2B5EF4-FFF2-40B4-BE49-F238E27FC236}">
                <a16:creationId xmlns:a16="http://schemas.microsoft.com/office/drawing/2014/main" id="{6C443A33-976F-4F7F-84CB-E6BD11BBDA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62585"/>
              </p:ext>
            </p:extLst>
          </p:nvPr>
        </p:nvGraphicFramePr>
        <p:xfrm>
          <a:off x="2915819" y="699542"/>
          <a:ext cx="2664293" cy="1783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293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noProof="0">
                          <a:solidFill>
                            <a:schemeClr val="bg1"/>
                          </a:solidFill>
                        </a:rPr>
                        <a:t>Průmyslové chemické látky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306327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buta-1,3-dien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117713078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akrylamid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585299648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diethylsulfát/dimethylsulfát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47142524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epichlorhydrin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4165192532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ethylenoxid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24349690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formaldehyd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870717567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ortho-toluidin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117221569"/>
                  </a:ext>
                </a:extLst>
              </a:tr>
            </a:tbl>
          </a:graphicData>
        </a:graphic>
      </p:graphicFrame>
      <p:graphicFrame>
        <p:nvGraphicFramePr>
          <p:cNvPr id="15" name="Table 4" descr="Seznam druhů anorganického prachu a vláken zahrnutých do průzkumu">
            <a:extLst>
              <a:ext uri="{FF2B5EF4-FFF2-40B4-BE49-F238E27FC236}">
                <a16:creationId xmlns:a16="http://schemas.microsoft.com/office/drawing/2014/main" id="{41819166-7EBD-9825-AE19-107F43C418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5512126"/>
              </p:ext>
            </p:extLst>
          </p:nvPr>
        </p:nvGraphicFramePr>
        <p:xfrm>
          <a:off x="2915817" y="2499742"/>
          <a:ext cx="2664295" cy="88201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295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b="1" u="none" strike="noStrike" noProof="0">
                          <a:solidFill>
                            <a:schemeClr val="bg1"/>
                          </a:solidFill>
                          <a:effectLst/>
                        </a:rPr>
                        <a:t>Anorganický prach/vlákna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729873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azbest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933629306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respirabilní prach krystalického oxidu křemičitého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552783711"/>
                  </a:ext>
                </a:extLst>
              </a:tr>
            </a:tbl>
          </a:graphicData>
        </a:graphic>
      </p:graphicFrame>
      <p:graphicFrame>
        <p:nvGraphicFramePr>
          <p:cNvPr id="16" name="Table 4" descr="Seznam druhů organického prachu zahrnutých do průzkumu.">
            <a:extLst>
              <a:ext uri="{FF2B5EF4-FFF2-40B4-BE49-F238E27FC236}">
                <a16:creationId xmlns:a16="http://schemas.microsoft.com/office/drawing/2014/main" id="{B595F166-BA75-C9AD-D692-19BB461E1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354932"/>
              </p:ext>
            </p:extLst>
          </p:nvPr>
        </p:nvGraphicFramePr>
        <p:xfrm>
          <a:off x="2915819" y="3403339"/>
          <a:ext cx="2664293" cy="6686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293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b="1" u="none" strike="noStrike" noProof="0">
                          <a:solidFill>
                            <a:schemeClr val="bg1"/>
                          </a:solidFill>
                          <a:effectLst/>
                        </a:rPr>
                        <a:t>Organický prach 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4078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prach z kůže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457779285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prach ze dřeva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4047868032"/>
                  </a:ext>
                </a:extLst>
              </a:tr>
            </a:tbl>
          </a:graphicData>
        </a:graphic>
      </p:graphicFrame>
      <p:graphicFrame>
        <p:nvGraphicFramePr>
          <p:cNvPr id="9" name="Table 4" descr="Seznam kovů zahrnutých do průzkumu.">
            <a:extLst>
              <a:ext uri="{FF2B5EF4-FFF2-40B4-BE49-F238E27FC236}">
                <a16:creationId xmlns:a16="http://schemas.microsoft.com/office/drawing/2014/main" id="{ECDE4AE8-A4D6-4F25-900C-5662DDBB56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539082"/>
              </p:ext>
            </p:extLst>
          </p:nvPr>
        </p:nvGraphicFramePr>
        <p:xfrm>
          <a:off x="5652121" y="699542"/>
          <a:ext cx="2808311" cy="156019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311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noProof="0">
                          <a:solidFill>
                            <a:schemeClr val="bg1"/>
                          </a:solidFill>
                        </a:rPr>
                        <a:t>Kovy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306327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arsen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117713078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kadmium 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585299648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chrom (šestimocný)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47142524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kobalt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4165192532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olovo a anorganické sloučeniny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24349690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nikl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3870717567"/>
                  </a:ext>
                </a:extLst>
              </a:tr>
            </a:tbl>
          </a:graphicData>
        </a:graphic>
      </p:graphicFrame>
      <p:graphicFrame>
        <p:nvGraphicFramePr>
          <p:cNvPr id="17" name="Table 4" descr="Seznam olejů zahrnutých do průzkumu">
            <a:extLst>
              <a:ext uri="{FF2B5EF4-FFF2-40B4-BE49-F238E27FC236}">
                <a16:creationId xmlns:a16="http://schemas.microsoft.com/office/drawing/2014/main" id="{F84928A3-0EE0-6F65-18B9-46F78502E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222981"/>
              </p:ext>
            </p:extLst>
          </p:nvPr>
        </p:nvGraphicFramePr>
        <p:xfrm>
          <a:off x="5652120" y="2283718"/>
          <a:ext cx="2808312" cy="44577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b="1" u="none" strike="noStrike" noProof="0">
                          <a:solidFill>
                            <a:schemeClr val="bg1"/>
                          </a:solidFill>
                          <a:effectLst/>
                        </a:rPr>
                        <a:t>Oleje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729873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minerální oleje (ve formě mlhy)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933629306"/>
                  </a:ext>
                </a:extLst>
              </a:tr>
            </a:tbl>
          </a:graphicData>
        </a:graphic>
      </p:graphicFrame>
      <p:graphicFrame>
        <p:nvGraphicFramePr>
          <p:cNvPr id="18" name="Table 4" descr="Seznam produktů spalování zahrnutých do průzkumu.">
            <a:extLst>
              <a:ext uri="{FF2B5EF4-FFF2-40B4-BE49-F238E27FC236}">
                <a16:creationId xmlns:a16="http://schemas.microsoft.com/office/drawing/2014/main" id="{D5CB1BE5-FCE9-032F-9DD8-4645DB6881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841256"/>
              </p:ext>
            </p:extLst>
          </p:nvPr>
        </p:nvGraphicFramePr>
        <p:xfrm>
          <a:off x="5652120" y="2753168"/>
          <a:ext cx="2808312" cy="6591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59934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b="1" u="none" strike="noStrike" noProof="0">
                          <a:solidFill>
                            <a:schemeClr val="bg1"/>
                          </a:solidFill>
                          <a:effectLst/>
                        </a:rPr>
                        <a:t>Produkty spalování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4078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emise výfukových plynů ze vznětových motorů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457779285"/>
                  </a:ext>
                </a:extLst>
              </a:tr>
            </a:tbl>
          </a:graphicData>
        </a:graphic>
      </p:graphicFrame>
      <p:graphicFrame>
        <p:nvGraphicFramePr>
          <p:cNvPr id="21" name="Table 4" descr="Seznam rozpouštědel zahrnutých do průzkumu">
            <a:extLst>
              <a:ext uri="{FF2B5EF4-FFF2-40B4-BE49-F238E27FC236}">
                <a16:creationId xmlns:a16="http://schemas.microsoft.com/office/drawing/2014/main" id="{662477FB-B6B8-CE0B-AB5A-308BE9AD0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151055"/>
              </p:ext>
            </p:extLst>
          </p:nvPr>
        </p:nvGraphicFramePr>
        <p:xfrm>
          <a:off x="5652121" y="3433015"/>
          <a:ext cx="2808311" cy="6686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311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lvl="0" algn="l" fontAlgn="b"/>
                      <a:r>
                        <a:rPr lang="cs-CZ" sz="1400" b="1" u="none" strike="noStrike" noProof="0">
                          <a:solidFill>
                            <a:schemeClr val="bg1"/>
                          </a:solidFill>
                          <a:effectLst/>
                        </a:rPr>
                        <a:t>Rozpouštědla</a:t>
                      </a:r>
                    </a:p>
                  </a:txBody>
                  <a:tcPr marL="182880" marR="9525" marT="9525" marB="0" anchor="b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868032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benzen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1546215660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trichlorethylen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3607070440"/>
                  </a:ext>
                </a:extLst>
              </a:tr>
            </a:tbl>
          </a:graphicData>
        </a:graphic>
      </p:graphicFrame>
      <p:graphicFrame>
        <p:nvGraphicFramePr>
          <p:cNvPr id="22" name="Table 4" descr="Seznam druhů radiace zahrnutých do průzkumu.">
            <a:extLst>
              <a:ext uri="{FF2B5EF4-FFF2-40B4-BE49-F238E27FC236}">
                <a16:creationId xmlns:a16="http://schemas.microsoft.com/office/drawing/2014/main" id="{AB94F0EC-F2F5-18DB-A05E-8B5C38A49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927703"/>
              </p:ext>
            </p:extLst>
          </p:nvPr>
        </p:nvGraphicFramePr>
        <p:xfrm>
          <a:off x="2915815" y="4078832"/>
          <a:ext cx="5215813" cy="8915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15813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noProof="0">
                          <a:solidFill>
                            <a:schemeClr val="bg1"/>
                          </a:solidFill>
                          <a:effectLst/>
                        </a:rPr>
                        <a:t>Radiace</a:t>
                      </a:r>
                    </a:p>
                  </a:txBody>
                  <a:tcPr marL="182880" marR="9525" marT="9525" marB="0" anchor="b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136577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ionizující záření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351791633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umělé ultrafialové záření, včetně expozice očí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958100683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cs-CZ" sz="14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sluneční ultrafialové záření, včetně expozice očí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386565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0647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9BC8B-3E71-DE3D-B391-E81886348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noProof="0"/>
              <a:t>Údaje z průzkumu WES – tři druhy informací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008A3-DD53-F12E-E6CC-DADAAE2D9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9" y="837000"/>
            <a:ext cx="8086781" cy="3645000"/>
          </a:xfrm>
        </p:spPr>
        <p:txBody>
          <a:bodyPr>
            <a:no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cs-CZ" sz="1800" noProof="0"/>
              <a:t>Demografické a pracovní proměnné </a:t>
            </a:r>
            <a:r>
              <a:rPr lang="cs-CZ" sz="1800" b="0" noProof="0"/>
              <a:t>pro každého respondenta:</a:t>
            </a:r>
          </a:p>
          <a:p>
            <a:pPr marL="60960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800" noProof="0"/>
              <a:t>pohlaví, věková kategorie, země narození</a:t>
            </a:r>
          </a:p>
          <a:p>
            <a:pPr marL="60960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800" noProof="0"/>
              <a:t>odvětví činnosti</a:t>
            </a:r>
            <a:r>
              <a:rPr lang="cs-CZ" sz="1800" b="0" noProof="0"/>
              <a:t>, povolání, typ zaměstnání </a:t>
            </a:r>
            <a:r>
              <a:rPr lang="cs-CZ" sz="1800" noProof="0"/>
              <a:t>a</a:t>
            </a:r>
            <a:r>
              <a:rPr lang="cs-CZ" sz="1800" b="0" noProof="0"/>
              <a:t> smlouvy, velikost pracoviště, kategorie pracovního místa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cs-CZ" sz="1800" noProof="0"/>
              <a:t>Odpovědi na soubory otázek</a:t>
            </a:r>
            <a:r>
              <a:rPr lang="cs-CZ" sz="1800" b="0" noProof="0"/>
              <a:t>, přizpůsobené na míru kategorii pracovního místa pracovníka definované na začátku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cs-CZ" sz="1800" noProof="0"/>
              <a:t>Vyhodnocení expozice 24 rizikovým faktorům přispívajícím k rozvoji nádorových onemocnění </a:t>
            </a:r>
            <a:r>
              <a:rPr lang="cs-CZ" sz="1800" b="0" noProof="0"/>
              <a:t>u každého respondenta:</a:t>
            </a:r>
          </a:p>
          <a:p>
            <a:pPr marL="60960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800" noProof="0"/>
              <a:t>pravděpodobná expozice vs. neexpozice (včetně možné expozice, ale s nedostatkem důkazů pro stanovení úrovně)</a:t>
            </a:r>
          </a:p>
          <a:p>
            <a:pPr marL="60960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800" noProof="0"/>
              <a:t>tři úrovně: pravděpodobná expozice na nízké, střední nebo vysoké úrovni</a:t>
            </a:r>
          </a:p>
        </p:txBody>
      </p:sp>
    </p:spTree>
    <p:extLst>
      <p:ext uri="{BB962C8B-B14F-4D97-AF65-F5344CB8AC3E}">
        <p14:creationId xmlns:p14="http://schemas.microsoft.com/office/powerpoint/2010/main" val="2997335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223B3-D695-4085-9BD7-B2D97AF7C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/>
              <a:t>Nejčastější expozice v uplynulém týdnu</a:t>
            </a:r>
          </a:p>
        </p:txBody>
      </p:sp>
      <p:graphicFrame>
        <p:nvGraphicFramePr>
          <p:cNvPr id="14" name="Content Placeholder 5" descr="Graf zobrazující nejčastější expozice v uplynulém pracovním týdnu:&#10;Sluneční UV záření: 0,2 % pravděpodobná expozice na vysoké úrovni; 20,6 % pravděpodobná expozice na nízké nebo střední úrovni.&#10;Emise výfukových plynů ze vznětových motorů: 2,1 % pravděpodobná expozice na vysoké úrovni; 17,8 % pravděpodobná expozice na nízké nebo střední úrovni.&#10;Benzen: 1,4 % pravděpodobná expozice na vysoké úrovni; 11,4 % pravděpodobná expozice na nízké nebo střední úrovni.&#10;respirabilní prach krystalického oxidu křemičitého (RCS): 3,3 % pravděpodobná expozice na vysoké úrovni; 5,2 % pravděpodobná expozice na nízké nebo střední úrovni.&#10;Formaldehyd: 1,3 % pravděpodobná expozice na vysoké úrovni; 5,1 % pravděpodobná expozice na nízké nebo střední úrovni.&#10;Šestimocný chrom: 0,9 % pravděpodobná expozice na vysoké úrovni; 3,9 % pravděpodobná expozice na nízké nebo střední úrovni.&#10;Olovo a anorganické sloučeniny: 0,6 % pravděpodobná expozice na vysoké úrovni; 3,2 % pravděpodobná expozice na nízké nebo střední úrovni.&#10;Prach ze dřeva: 1,6 % pravděpodobná expozice na vysoké úrovni; 1,6 % pravděpodobná expozice na nízké nebo střední úrovni.">
            <a:extLst>
              <a:ext uri="{FF2B5EF4-FFF2-40B4-BE49-F238E27FC236}">
                <a16:creationId xmlns:a16="http://schemas.microsoft.com/office/drawing/2014/main" id="{3BC5CEF8-F4EF-4E47-8BAE-C04595B066B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2924397"/>
              </p:ext>
            </p:extLst>
          </p:nvPr>
        </p:nvGraphicFramePr>
        <p:xfrm>
          <a:off x="449263" y="836613"/>
          <a:ext cx="7561262" cy="364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9" name="Group 28" descr="Textové pole se dvěma šipkami směřujícími ke dvěma obdélníkům zvýrazňujícím sloupce pro respirabilní krystalický oxid křemičitý a prach ze dřeva. Text: Podíl expozice na vysoké úrovni byl zaznamenán u velký podíl pracovníků, u nichž bylo vyhodnoceno, že došlo k expozici.">
            <a:extLst>
              <a:ext uri="{FF2B5EF4-FFF2-40B4-BE49-F238E27FC236}">
                <a16:creationId xmlns:a16="http://schemas.microsoft.com/office/drawing/2014/main" id="{C01287CC-ED86-C858-7AEC-22B334865F21}"/>
              </a:ext>
            </a:extLst>
          </p:cNvPr>
          <p:cNvGrpSpPr/>
          <p:nvPr/>
        </p:nvGrpSpPr>
        <p:grpSpPr>
          <a:xfrm>
            <a:off x="449263" y="1923678"/>
            <a:ext cx="8595884" cy="2013055"/>
            <a:chOff x="683568" y="1923678"/>
            <a:chExt cx="8037270" cy="208823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1B86E45-6064-44EF-81C7-982B3D4955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331640" y="3579862"/>
              <a:ext cx="2304256" cy="432048"/>
            </a:xfrm>
            <a:prstGeom prst="rect">
              <a:avLst/>
            </a:prstGeom>
            <a:noFill/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7320C83-9360-4FD8-B092-4B37D6094E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83568" y="1923678"/>
              <a:ext cx="3960440" cy="432048"/>
            </a:xfrm>
            <a:prstGeom prst="rect">
              <a:avLst/>
            </a:prstGeom>
            <a:noFill/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noProof="0"/>
            </a:p>
          </p:txBody>
        </p:sp>
        <p:grpSp>
          <p:nvGrpSpPr>
            <p:cNvPr id="28" name="Group 27" descr="Text box with the following text pointing to the bars for respirable crystalline silica and wood dust: The share of exposure at a high level represents half or more of the workers assessed to be exposed to respirable crystalline silica and wood dust.&#10;">
              <a:extLst>
                <a:ext uri="{FF2B5EF4-FFF2-40B4-BE49-F238E27FC236}">
                  <a16:creationId xmlns:a16="http://schemas.microsoft.com/office/drawing/2014/main" id="{6A2FF02D-086A-BEBF-FA02-161482F6BFBB}"/>
                </a:ext>
              </a:extLst>
            </p:cNvPr>
            <p:cNvGrpSpPr/>
            <p:nvPr/>
          </p:nvGrpSpPr>
          <p:grpSpPr>
            <a:xfrm>
              <a:off x="3635896" y="2146088"/>
              <a:ext cx="5084942" cy="1675209"/>
              <a:chOff x="3635896" y="2146088"/>
              <a:chExt cx="5084942" cy="1675209"/>
            </a:xfrm>
          </p:grpSpPr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1780B7ED-E12C-70F7-CDF2-1E240384FA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644008" y="2146088"/>
                <a:ext cx="720080" cy="374849"/>
              </a:xfrm>
              <a:prstGeom prst="straightConnector1">
                <a:avLst/>
              </a:prstGeom>
              <a:ln w="28575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9777DD2A-DA9B-8B2B-D6B6-CD4DC8847FF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35896" y="3486659"/>
                <a:ext cx="1728192" cy="334638"/>
              </a:xfrm>
              <a:prstGeom prst="straightConnector1">
                <a:avLst/>
              </a:prstGeom>
              <a:ln w="28575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10" name="Rectangle 9" descr="&#10;">
                <a:extLst>
                  <a:ext uri="{FF2B5EF4-FFF2-40B4-BE49-F238E27FC236}">
                    <a16:creationId xmlns:a16="http://schemas.microsoft.com/office/drawing/2014/main" id="{10A75F29-C834-7BE5-1E01-4AE1CEFB7724}"/>
                  </a:ext>
                </a:extLst>
              </p:cNvPr>
              <p:cNvSpPr/>
              <p:nvPr/>
            </p:nvSpPr>
            <p:spPr>
              <a:xfrm>
                <a:off x="5043837" y="2535746"/>
                <a:ext cx="3677001" cy="936104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1400" noProof="0">
                    <a:solidFill>
                      <a:schemeClr val="accent4">
                        <a:lumMod val="75000"/>
                      </a:schemeClr>
                    </a:solidFill>
                  </a:rPr>
                  <a:t>Podíl expozice na vysoké úrovni byl zaznamenán u velký podíl pracovníků, u nichž bylo vyhodnoceno, že došlo k expozici.</a:t>
                </a:r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BBA735E-FE60-FD71-91C1-C19778FF5C4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982429" y="4567152"/>
            <a:ext cx="5760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referenční populace: všichni pracovníci v Německu, Španělsku, Finsku, Francii, Maďarsku a Irsku.</a:t>
            </a:r>
          </a:p>
        </p:txBody>
      </p:sp>
    </p:spTree>
    <p:extLst>
      <p:ext uri="{BB962C8B-B14F-4D97-AF65-F5344CB8AC3E}">
        <p14:creationId xmlns:p14="http://schemas.microsoft.com/office/powerpoint/2010/main" val="2925411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Other exposures in the last working week">
            <a:extLst>
              <a:ext uri="{FF2B5EF4-FFF2-40B4-BE49-F238E27FC236}">
                <a16:creationId xmlns:a16="http://schemas.microsoft.com/office/drawing/2014/main" id="{6DF223B3-D695-4085-9BD7-B2D97AF7C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/>
              <a:t>Další expozice v uplynulém pracovním týdnu</a:t>
            </a:r>
          </a:p>
        </p:txBody>
      </p:sp>
      <p:graphicFrame>
        <p:nvGraphicFramePr>
          <p:cNvPr id="8" name="Content Placeholder 5" descr="Sloupcový graf zobrazující jiné expozice, všechny úrovně expozice jsou nižší než 5 %, v pořadí od nejvyššího po nejnižší procentní podíl:&#10;Umělé UV záření; ionizující záření; nikl; minerální oleje (ve formě mlhy); ethylenoxid; azbest; kadmium; buta-1,3-dien; kobalt; trichlorethylen; prach z kůže; akrylamid; arsen; ortho-toluidin; diethylsulfát/dimethylsulfát: Epichlorhydrin">
            <a:extLst>
              <a:ext uri="{FF2B5EF4-FFF2-40B4-BE49-F238E27FC236}">
                <a16:creationId xmlns:a16="http://schemas.microsoft.com/office/drawing/2014/main" id="{A059971B-7675-4A3E-8944-A39655379F1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58890436"/>
              </p:ext>
            </p:extLst>
          </p:nvPr>
        </p:nvGraphicFramePr>
        <p:xfrm>
          <a:off x="449263" y="836613"/>
          <a:ext cx="7561262" cy="364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46F2EC5-B263-D7D4-C80F-4E65F643D98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924765" y="4546835"/>
            <a:ext cx="5760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referenční populace: všichni pracovníci v Německu, Španělsku, Finsku, Francii, Maďarsku a Irsku.</a:t>
            </a:r>
          </a:p>
        </p:txBody>
      </p:sp>
    </p:spTree>
    <p:extLst>
      <p:ext uri="{BB962C8B-B14F-4D97-AF65-F5344CB8AC3E}">
        <p14:creationId xmlns:p14="http://schemas.microsoft.com/office/powerpoint/2010/main" val="1150630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Exposure to the 24 cancer risk factors in the last week">
            <a:extLst>
              <a:ext uri="{FF2B5EF4-FFF2-40B4-BE49-F238E27FC236}">
                <a16:creationId xmlns:a16="http://schemas.microsoft.com/office/drawing/2014/main" id="{B5689BE4-E360-4444-AFA1-CD4DFF34A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8082439" cy="367200"/>
          </a:xfrm>
        </p:spPr>
        <p:txBody>
          <a:bodyPr/>
          <a:lstStyle/>
          <a:p>
            <a:r>
              <a:rPr lang="cs-CZ" sz="2000" noProof="0"/>
              <a:t>Expozice 24 rizikovým faktorům přispívajícím k rozvoji nádorových onemocnění v uplynulém týdnu</a:t>
            </a:r>
          </a:p>
        </p:txBody>
      </p:sp>
      <p:graphicFrame>
        <p:nvGraphicFramePr>
          <p:cNvPr id="13" name="Content Placeholder 5" descr="Graf znázorňující nulovou expozici vícečetným expozicím v uplynulém pracovním týdnu. &#10;52,6 % všech pracovníků v šesti zemích nebylo vystaveno žádnému z 24 rizikových faktorů přispívajících k rozvoji nádorových onemocnění vybraných v průzkumu.&#10;21 % bylo vystaveno jednomu z 24 rizikových faktorů přispívajících k rozvoji nádorových onemocnění vybraných v průzkumu.&#10;A 26 % bylo vystaveno dvěma nebo více rizikovým faktorům přispívajícím k rozvoji nádorových onemocnění.">
            <a:extLst>
              <a:ext uri="{FF2B5EF4-FFF2-40B4-BE49-F238E27FC236}">
                <a16:creationId xmlns:a16="http://schemas.microsoft.com/office/drawing/2014/main" id="{0F5A76A1-1997-4CA7-A072-84CA7834E81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30997552"/>
              </p:ext>
            </p:extLst>
          </p:nvPr>
        </p:nvGraphicFramePr>
        <p:xfrm>
          <a:off x="450001" y="836613"/>
          <a:ext cx="7561262" cy="364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D9B8993-0F64-91A5-54C9-FE0DA0D44DD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474276" y="4481513"/>
            <a:ext cx="5760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referenční populace: všichni pracovníci v Německu, Španělsku, Finsku, Francii, Maďarsku a Irsku.</a:t>
            </a:r>
          </a:p>
        </p:txBody>
      </p:sp>
    </p:spTree>
    <p:extLst>
      <p:ext uri="{BB962C8B-B14F-4D97-AF65-F5344CB8AC3E}">
        <p14:creationId xmlns:p14="http://schemas.microsoft.com/office/powerpoint/2010/main" val="3826960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4B988-827C-4E69-998B-AB55CF3B0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/>
              <a:t>Vícečetné expozice během téhož pracovního týdne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F5EBA9-F17F-26FD-E0C8-1CBD3277193C}"/>
              </a:ext>
            </a:extLst>
          </p:cNvPr>
          <p:cNvSpPr txBox="1"/>
          <p:nvPr/>
        </p:nvSpPr>
        <p:spPr>
          <a:xfrm>
            <a:off x="2472864" y="671134"/>
            <a:ext cx="419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noProof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Nejčastější vícečetné expozice: </a:t>
            </a:r>
          </a:p>
        </p:txBody>
      </p:sp>
      <p:graphicFrame>
        <p:nvGraphicFramePr>
          <p:cNvPr id="9" name="Content Placeholder 5" descr="Graf zobrazující kombinované expozice v uplynulém pracovním týdnu.&#10;11 % pracovníků vystaveno emisím výfukových plynů ze vznětových motorů a slunečnímu UV záření.&#10;5,9 % vystaveno benzenu a emisím výfukových plynů ze vznětových motorů. &#10;5,8 % benzenu a slunečnímu UV záření.&#10;4,1 % vystaveno RCS a slunečnímu UV záření.&#10;4 % vystavena emisím výfukových plynů ze vznětových motorů, benzenu a slunečnímu UV záření.&#10;3,7 % vystaveno RCS a emisím výfukových plynů ze vznětových motorů.&#10;2,6 % vystaveno RCS, emisím výfukových plynů ze vznětových motorů a slunečnímu UV záření.&#10;2,5 % vystaveno formaldehydu a benzenu.">
            <a:extLst>
              <a:ext uri="{FF2B5EF4-FFF2-40B4-BE49-F238E27FC236}">
                <a16:creationId xmlns:a16="http://schemas.microsoft.com/office/drawing/2014/main" id="{C4EF5B3B-3E36-4CF2-8099-853FBAD7513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73341021"/>
              </p:ext>
            </p:extLst>
          </p:nvPr>
        </p:nvGraphicFramePr>
        <p:xfrm>
          <a:off x="450001" y="1005284"/>
          <a:ext cx="7561262" cy="3441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08922D6-38F5-30FC-3E27-16C4E71200B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617536" y="4389180"/>
            <a:ext cx="57606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i="1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RCS: Respirabilní prach krystalického oxidu křemičitého; UV: ultrafialové záření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52804B-A8EA-FD94-2945-613C5E9DEB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105569" y="4666179"/>
            <a:ext cx="49353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100" noProof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referenční populace: všichni pracovníci v Německu, Španělsku, Finsku, Francii, Maďarsku a Irsku.</a:t>
            </a:r>
          </a:p>
        </p:txBody>
      </p:sp>
    </p:spTree>
    <p:extLst>
      <p:ext uri="{BB962C8B-B14F-4D97-AF65-F5344CB8AC3E}">
        <p14:creationId xmlns:p14="http://schemas.microsoft.com/office/powerpoint/2010/main" val="3441830167"/>
      </p:ext>
    </p:extLst>
  </p:cSld>
  <p:clrMapOvr>
    <a:masterClrMapping/>
  </p:clrMapOvr>
</p:sld>
</file>

<file path=ppt/theme/theme1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Research.potx" id="{14CE43A4-9641-4B32-8378-F412DB7E35C9}" vid="{AFDE6A3A-51AA-40C9-BF8F-4E3507464FB5}"/>
    </a:ext>
  </a:extLst>
</a:theme>
</file>

<file path=ppt/theme/theme2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Research.potx" id="{9BD2F7C0-F758-4990-BAC9-FB0BAC4BAB01}" vid="{41FB8DA3-6555-4A21-A181-BF3E4EA53B0C}"/>
    </a:ext>
  </a:extLst>
</a:theme>
</file>

<file path=ppt/theme/theme3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Digitalisation.potx" id="{18CD563D-7897-4809-8C15-3EB4C62DC23F}" vid="{30267990-E7BA-4EDA-9E82-EB3FB880EC51}"/>
    </a:ext>
  </a:extLst>
</a:theme>
</file>

<file path=ppt/theme/theme4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Research.potx" id="{073D415E-A943-409A-85BC-F48C989843E1}" vid="{CD7FFC5B-5C8B-43B5-AB18-43CCCF657F3E}"/>
    </a:ext>
  </a:extLst>
</a:theme>
</file>

<file path=ppt/theme/theme5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Research.potx" id="{073D415E-A943-409A-85BC-F48C989843E1}" vid="{CD7FFC5B-5C8B-43B5-AB18-43CCCF657F3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9DEDF6EB9C8443AA1E9BF77FC79F68" ma:contentTypeVersion="18" ma:contentTypeDescription="Create a new document." ma:contentTypeScope="" ma:versionID="57edfc884e204546db6e7667442ac1d7">
  <xsd:schema xmlns:xsd="http://www.w3.org/2001/XMLSchema" xmlns:xs="http://www.w3.org/2001/XMLSchema" xmlns:p="http://schemas.microsoft.com/office/2006/metadata/properties" xmlns:ns2="80b70bcf-9351-4e71-b19f-1201847c9328" xmlns:ns3="6976e29a-8670-4f9c-afee-c255a09d55c2" targetNamespace="http://schemas.microsoft.com/office/2006/metadata/properties" ma:root="true" ma:fieldsID="8c1ce82a7a9d149d25cd7e5b6fb16c39" ns2:_="" ns3:_="">
    <xsd:import namespace="80b70bcf-9351-4e71-b19f-1201847c9328"/>
    <xsd:import namespace="6976e29a-8670-4f9c-afee-c255a09d55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70bcf-9351-4e71-b19f-1201847c93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e29a-8670-4f9c-afee-c255a09d55c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8c66782-86c3-4f9c-b0ff-d3e6d9a322a8}" ma:internalName="TaxCatchAll" ma:showField="CatchAllData" ma:web="6976e29a-8670-4f9c-afee-c255a09d55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76e29a-8670-4f9c-afee-c255a09d55c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8490BDF-39CC-42CA-8CEE-FF47292B27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b70bcf-9351-4e71-b19f-1201847c9328"/>
    <ds:schemaRef ds:uri="6976e29a-8670-4f9c-afee-c255a09d55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45F51B-C86D-47B6-B235-2FE7FD50509D}">
  <ds:schemaRefs>
    <ds:schemaRef ds:uri="80b70bcf-9351-4e71-b19f-1201847c9328"/>
    <ds:schemaRef ds:uri="6976e29a-8670-4f9c-afee-c255a09d55c2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6BB3A82-0FBB-4390-BFA7-51817A5A59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Research</Template>
  <TotalTime>999</TotalTime>
  <Words>3138</Words>
  <Application>Microsoft Office PowerPoint</Application>
  <PresentationFormat>On-screen Show (16:9)</PresentationFormat>
  <Paragraphs>602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Aptos</vt:lpstr>
      <vt:lpstr>Arial</vt:lpstr>
      <vt:lpstr>Arial Narrow</vt:lpstr>
      <vt:lpstr>Calibri</vt:lpstr>
      <vt:lpstr>Courier New</vt:lpstr>
      <vt:lpstr>Symbol</vt:lpstr>
      <vt:lpstr>Wingdings</vt:lpstr>
      <vt:lpstr>EUOSHA Research - Wide</vt:lpstr>
      <vt:lpstr>EUOSHA Research - Wide</vt:lpstr>
      <vt:lpstr>EUOSHA Research - Wide</vt:lpstr>
      <vt:lpstr>EUOSHA Research - Wide</vt:lpstr>
      <vt:lpstr>EUOSHA Research - Wide</vt:lpstr>
      <vt:lpstr>Průzkum expozice pracovníků rizikovým faktorům přispívajícím k rozvoji nádorových onemocnění (WES) Popis a hlavní zjištění</vt:lpstr>
      <vt:lpstr>Průzkum ve zkratce</vt:lpstr>
      <vt:lpstr>OccIDEAS – aplikace pro vyhodnocení expozice na pracovišti ve 3 krocích: Určení kategorie pracovního místa pracovníka. Položení souboru podrobných otázek o úkolech souvisejících s danou pracovní kategorií, včetně preventivních opatření. Automatické hodnocení expozice vybraným rizikům u každého respondenta.</vt:lpstr>
      <vt:lpstr>Rizikové faktory přispívající k rozvoji nádorových onemocnění, kterými se zabývá průzkum WES</vt:lpstr>
      <vt:lpstr>Údaje z průzkumu WES – tři druhy informací</vt:lpstr>
      <vt:lpstr>Nejčastější expozice v uplynulém týdnu</vt:lpstr>
      <vt:lpstr>Další expozice v uplynulém pracovním týdnu</vt:lpstr>
      <vt:lpstr>Expozice 24 rizikovým faktorům přispívajícím k rozvoji nádorových onemocnění v uplynulém týdnu</vt:lpstr>
      <vt:lpstr>Vícečetné expozice během téhož pracovního týdne</vt:lpstr>
      <vt:lpstr>Podíl vystavených pracovníků podle pohlaví</vt:lpstr>
      <vt:lpstr>Podíl exponovaných pracovníků podle věkových kategorií</vt:lpstr>
      <vt:lpstr>Podíl exponovaných pracovníků podle země</vt:lpstr>
      <vt:lpstr>Podíl exponovaných pracovníků podle odvětví činnosti</vt:lpstr>
      <vt:lpstr>Podíl exponovaných pracovníků podle kategorie pracovních míst (1/3)</vt:lpstr>
      <vt:lpstr>Podíl exponovaných pracovníků podle kategorie pracovních míst (2/3)</vt:lpstr>
      <vt:lpstr>Podíl exponovaných pracovníků podle kategorie pracovních míst (3/3)</vt:lpstr>
      <vt:lpstr>Expozice slunečnímu ultrafialovému (UV) záření</vt:lpstr>
      <vt:lpstr>Ochranná opatření – expozice slunečnímu UV záření</vt:lpstr>
      <vt:lpstr>Expozice respirabilnímu krystalickému oxidu křemičitému (RCS)</vt:lpstr>
      <vt:lpstr>Ochranná opatření – expozice RCS</vt:lpstr>
      <vt:lpstr>V čem spočívá příspěvek průzkumu?</vt:lpstr>
      <vt:lpstr>Autorská práva</vt:lpstr>
    </vt:vector>
  </TitlesOfParts>
  <Company>EU-OSHA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 - description and key findings</dc:title>
  <dc:subject>Průzkum expozice pracovníků rizikovým faktorům přispívajícím k rozvoji nádorových onemocnění</dc:subject>
  <dc:creator>EU-OSHA</dc:creator>
  <cp:keywords>průzkum; expozice; rizikový faktor přispívající k rozvoji nádorových onemocnění</cp:keywords>
  <cp:lastModifiedBy>Estelle VIARD</cp:lastModifiedBy>
  <cp:revision>74</cp:revision>
  <dcterms:created xsi:type="dcterms:W3CDTF">2024-11-20T16:45:59Z</dcterms:created>
  <dcterms:modified xsi:type="dcterms:W3CDTF">2025-04-28T10:17:45Z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0x010100A19DEDF6EB9C8443AA1E9BF77FC79F68</vt:lpwstr>
  </property>
</Properties>
</file>