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853" r:id="rId4"/>
  </p:sldMasterIdLst>
  <p:notesMasterIdLst>
    <p:notesMasterId r:id="rId35"/>
  </p:notesMasterIdLst>
  <p:handoutMasterIdLst>
    <p:handoutMasterId r:id="rId36"/>
  </p:handoutMasterIdLst>
  <p:sldIdLst>
    <p:sldId id="347" r:id="rId5"/>
    <p:sldId id="348" r:id="rId6"/>
    <p:sldId id="311" r:id="rId7"/>
    <p:sldId id="320" r:id="rId8"/>
    <p:sldId id="363" r:id="rId9"/>
    <p:sldId id="319" r:id="rId10"/>
    <p:sldId id="321" r:id="rId11"/>
    <p:sldId id="322" r:id="rId12"/>
    <p:sldId id="323" r:id="rId13"/>
    <p:sldId id="315" r:id="rId14"/>
    <p:sldId id="325" r:id="rId15"/>
    <p:sldId id="326" r:id="rId16"/>
    <p:sldId id="328" r:id="rId17"/>
    <p:sldId id="330" r:id="rId18"/>
    <p:sldId id="331" r:id="rId19"/>
    <p:sldId id="332" r:id="rId20"/>
    <p:sldId id="333" r:id="rId21"/>
    <p:sldId id="334" r:id="rId22"/>
    <p:sldId id="349" r:id="rId23"/>
    <p:sldId id="350" r:id="rId24"/>
    <p:sldId id="352" r:id="rId25"/>
    <p:sldId id="354" r:id="rId26"/>
    <p:sldId id="355" r:id="rId27"/>
    <p:sldId id="356" r:id="rId28"/>
    <p:sldId id="357" r:id="rId29"/>
    <p:sldId id="358" r:id="rId30"/>
    <p:sldId id="359" r:id="rId31"/>
    <p:sldId id="360" r:id="rId32"/>
    <p:sldId id="361" r:id="rId33"/>
    <p:sldId id="287" r:id="rId34"/>
  </p:sldIdLst>
  <p:sldSz cx="9144000" cy="5143500" type="screen16x9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CDT" initials="CDT" lastIdx="18" clrIdx="0">
    <p:extLst>
      <p:ext uri="{19B8F6BF-5375-455C-9EA6-DF929625EA0E}">
        <p15:presenceInfo xmlns:p15="http://schemas.microsoft.com/office/powerpoint/2012/main" userId="CD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3A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743" autoAdjust="0"/>
    <p:restoredTop sz="85627" autoAdjust="0"/>
  </p:normalViewPr>
  <p:slideViewPr>
    <p:cSldViewPr>
      <p:cViewPr varScale="1">
        <p:scale>
          <a:sx n="121" d="100"/>
          <a:sy n="121" d="100"/>
        </p:scale>
        <p:origin x="834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40" d="100"/>
        <a:sy n="140" d="100"/>
      </p:scale>
      <p:origin x="0" y="-10637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50475" cy="498773"/>
          </a:xfrm>
          <a:prstGeom prst="rect">
            <a:avLst/>
          </a:prstGeom>
        </p:spPr>
        <p:txBody>
          <a:bodyPr vert="horz" lIns="91563" tIns="45781" rIns="91563" bIns="45781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6740" y="2"/>
            <a:ext cx="2950475" cy="498773"/>
          </a:xfrm>
          <a:prstGeom prst="rect">
            <a:avLst/>
          </a:prstGeom>
        </p:spPr>
        <p:txBody>
          <a:bodyPr vert="horz" lIns="91563" tIns="45781" rIns="91563" bIns="45781" rtlCol="0"/>
          <a:lstStyle>
            <a:lvl1pPr algn="r">
              <a:defRPr sz="1200"/>
            </a:lvl1pPr>
          </a:lstStyle>
          <a:p>
            <a:fld id="{FD63CC2E-FB01-43A1-8CD5-5B65221A7D97}" type="datetimeFigureOut">
              <a:rPr lang="en-GB" smtClean="0"/>
              <a:t>04/12/2023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442155"/>
            <a:ext cx="2950475" cy="498772"/>
          </a:xfrm>
          <a:prstGeom prst="rect">
            <a:avLst/>
          </a:prstGeom>
        </p:spPr>
        <p:txBody>
          <a:bodyPr vert="horz" lIns="91563" tIns="45781" rIns="91563" bIns="45781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6740" y="9442155"/>
            <a:ext cx="2950475" cy="498772"/>
          </a:xfrm>
          <a:prstGeom prst="rect">
            <a:avLst/>
          </a:prstGeom>
        </p:spPr>
        <p:txBody>
          <a:bodyPr vert="horz" lIns="91563" tIns="45781" rIns="91563" bIns="45781" rtlCol="0" anchor="b"/>
          <a:lstStyle>
            <a:lvl1pPr algn="r">
              <a:defRPr sz="1200"/>
            </a:lvl1pPr>
          </a:lstStyle>
          <a:p>
            <a:fld id="{4731076A-F0C9-4BCB-AE41-AF077B14DA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77263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51217" cy="497603"/>
          </a:xfrm>
          <a:prstGeom prst="rect">
            <a:avLst/>
          </a:prstGeom>
        </p:spPr>
        <p:txBody>
          <a:bodyPr vert="horz" lIns="91563" tIns="45781" rIns="91563" bIns="45781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983" y="2"/>
            <a:ext cx="2951217" cy="497603"/>
          </a:xfrm>
          <a:prstGeom prst="rect">
            <a:avLst/>
          </a:prstGeom>
        </p:spPr>
        <p:txBody>
          <a:bodyPr vert="horz" lIns="91563" tIns="45781" rIns="91563" bIns="45781" rtlCol="0"/>
          <a:lstStyle>
            <a:lvl1pPr algn="r">
              <a:defRPr sz="1200"/>
            </a:lvl1pPr>
          </a:lstStyle>
          <a:p>
            <a:fld id="{54F62133-BA6D-4225-9ABE-1F431127E7C5}" type="datetimeFigureOut">
              <a:rPr lang="en-GB" smtClean="0"/>
              <a:t>04/12/2023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63" tIns="45781" rIns="91563" bIns="45781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83664"/>
            <a:ext cx="5447666" cy="3914050"/>
          </a:xfrm>
          <a:prstGeom prst="rect">
            <a:avLst/>
          </a:prstGeom>
        </p:spPr>
        <p:txBody>
          <a:bodyPr vert="horz" lIns="91563" tIns="45781" rIns="91563" bIns="45781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43322"/>
            <a:ext cx="2951217" cy="497603"/>
          </a:xfrm>
          <a:prstGeom prst="rect">
            <a:avLst/>
          </a:prstGeom>
        </p:spPr>
        <p:txBody>
          <a:bodyPr vert="horz" lIns="91563" tIns="45781" rIns="91563" bIns="45781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983" y="9443322"/>
            <a:ext cx="2951217" cy="497603"/>
          </a:xfrm>
          <a:prstGeom prst="rect">
            <a:avLst/>
          </a:prstGeom>
        </p:spPr>
        <p:txBody>
          <a:bodyPr vert="horz" lIns="91563" tIns="45781" rIns="91563" bIns="45781" rtlCol="0" anchor="b"/>
          <a:lstStyle>
            <a:lvl1pPr algn="r">
              <a:defRPr sz="1200"/>
            </a:lvl1pPr>
          </a:lstStyle>
          <a:p>
            <a:fld id="{F833C4CB-BE14-4280-AD17-7132132A2C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009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33C4CB-BE14-4280-AD17-7132132A2C3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0775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33C4CB-BE14-4280-AD17-7132132A2C3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81074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33C4CB-BE14-4280-AD17-7132132A2C3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53947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934457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33C4CB-BE14-4280-AD17-7132132A2C34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61892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L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33C4CB-BE14-4280-AD17-7132132A2C34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2955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33C4CB-BE14-4280-AD17-7132132A2C34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8624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33C4CB-BE14-4280-AD17-7132132A2C34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7194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file://localhost/Volumes/XRAID/Equipo%20Rojo/EU-OSHA/18-0115%20PPT%20templates%20update/PNG/PORTADA-RESEARCH.png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XRAID/Equipo%20Rojo/EU-OSHA/18-0115%20PPT%20templates%20update/PNG/PORTADA-RESEARCH.png" TargetMode="External"/><Relationship Id="rId7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file://localhost/Volumes/XRAID/Equipo%20Rojo/EU-OSHA/18-0115%20PPT%20templates%20update/PNG/PORTADA-RESEARCH.png" TargetMode="External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1.jp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file://localhost/Volumes/XRAID/Equipo%20Rojo/EU-OSHA/18-0115%20PPT%20templates%20update/PNG/PORTADA-RESEARCH.png" TargetMode="External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ORTADA-RESEARCH.png" descr="/Volumes/XRAID/Equipo Rojo/EU-OSHA/18-0115 PPT templates update/PNG/PORTADA-RESEARCH.png"/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4" name="Bild 2" descr="111004_EU-OSHA_PPT_Corporate logo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4501" y="4131469"/>
            <a:ext cx="959147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hu-HU" sz="675"/>
              <a:t>A munkahelyi biztonság és egészségvédelem mindenkit érint. Jó Önnek. Jó a vállalkozásoknak.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512" y="-177784"/>
            <a:ext cx="9180512" cy="2750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383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405000"/>
          </a:xfrm>
        </p:spPr>
        <p:txBody>
          <a:bodyPr anchor="b"/>
          <a:lstStyle>
            <a:lvl1pPr algn="l">
              <a:defRPr sz="1800" b="1" i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0001" y="837000"/>
            <a:ext cx="4279869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0000" y="837000"/>
            <a:ext cx="2880000" cy="3645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0734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837000"/>
            <a:ext cx="4049992" cy="675000"/>
          </a:xfrm>
        </p:spPr>
        <p:txBody>
          <a:bodyPr anchor="b">
            <a:normAutofit/>
          </a:bodyPr>
          <a:lstStyle>
            <a:lvl1pPr algn="l">
              <a:defRPr sz="1800" b="1" i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999" y="1512000"/>
            <a:ext cx="4050000" cy="2970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200150"/>
            <a:ext cx="3429000" cy="2571750"/>
          </a:xfrm>
          <a:prstGeom prst="ellipse">
            <a:avLst/>
          </a:prstGeom>
          <a:ln w="76200">
            <a:noFill/>
          </a:ln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4242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7560000" cy="36450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5646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27820" y="837000"/>
            <a:ext cx="489600" cy="364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6642280" cy="36450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0013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B5DB9F-9970-41C3-AED9-E4403E188927}" type="datetimeFigureOut">
              <a:rPr lang="nl-NL"/>
              <a:pPr>
                <a:defRPr/>
              </a:pPr>
              <a:t>4-12-2023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45C468-3A06-4B4D-91EE-47039CFF6E3B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27772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1628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eader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000" y="1020600"/>
            <a:ext cx="7646400" cy="1096200"/>
          </a:xfrm>
        </p:spPr>
        <p:txBody>
          <a:bodyPr lIns="0" tIns="0" rIns="0" bIns="0" anchor="t" anchorCtr="0"/>
          <a:lstStyle>
            <a:lvl1pPr>
              <a:defRPr sz="24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8400" y="2430000"/>
            <a:ext cx="7214400" cy="951840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pic>
        <p:nvPicPr>
          <p:cNvPr id="13" name="PORTADA-RESEARCH.png" descr="/Volumes/XRAID/Equipo Rojo/EU-OSHA/18-0115 PPT templates update/PNG/PORTADA-RESEARCH.png"/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pic>
        <p:nvPicPr>
          <p:cNvPr id="14" name="Bild 2" descr="111004_EU-OSHA_PPT_Corporate logo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4501" y="4131469"/>
            <a:ext cx="959147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hu-HU" sz="675"/>
              <a:t>A munkahelyi biztonság és egészségvédelem mindenkit érint. Jó Önnek. Jó a vállalkozásoknak.</a:t>
            </a:r>
          </a:p>
        </p:txBody>
      </p:sp>
      <p:pic>
        <p:nvPicPr>
          <p:cNvPr id="9" name="PORTADA-RESEARCH.png" descr="/Volumes/XRAID/Equipo Rojo/EU-OSHA/18-0115 PPT templates update/PNG/PORTADA-RESEARCH.png"/>
          <p:cNvPicPr>
            <a:picLocks/>
          </p:cNvPicPr>
          <p:nvPr userDrawn="1"/>
        </p:nvPicPr>
        <p:blipFill>
          <a:blip r:embed="rId2" r:link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pic>
        <p:nvPicPr>
          <p:cNvPr id="10" name="Bild 2" descr="111004_EU-OSHA_PPT_Corporate logo.png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4501" y="4131469"/>
            <a:ext cx="959147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Bild 4" descr="111004_EU-OSHA_PPT_EU logo.png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platzhalter 2"/>
          <p:cNvSpPr txBox="1">
            <a:spLocks/>
          </p:cNvSpPr>
          <p:nvPr userDrawn="1"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hu-HU" sz="675"/>
              <a:t>A munkahelyi biztonság és egészségvédelem mindenkit érint. Jó Önnek. Jó a vállalkozásoknak.</a:t>
            </a:r>
          </a:p>
        </p:txBody>
      </p:sp>
    </p:spTree>
    <p:extLst>
      <p:ext uri="{BB962C8B-B14F-4D97-AF65-F5344CB8AC3E}">
        <p14:creationId xmlns:p14="http://schemas.microsoft.com/office/powerpoint/2010/main" val="661627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age 2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ORTADA-RESEARCH.png" descr="/Volumes/XRAID/Equipo Rojo/EU-OSHA/18-0115 PPT templates update/PNG/PORTADA-RESEARCH.png"/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550319"/>
          </a:xfrm>
          <a:prstGeom prst="rect">
            <a:avLst/>
          </a:prstGeom>
        </p:spPr>
      </p:pic>
      <p:pic>
        <p:nvPicPr>
          <p:cNvPr id="14" name="Bild 2" descr="111004_EU-OSHA_PPT_Corporate log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4501" y="4131469"/>
            <a:ext cx="959147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hu-HU" sz="675"/>
              <a:t>A munkahelyi biztonság és egészségvédelem mindenkit érint. Jó Önnek. Jó a vállalkozásoknak.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  <p:pic>
        <p:nvPicPr>
          <p:cNvPr id="11" name="PORTADA-RESEARCH.png" descr="/Volumes/XRAID/Equipo Rojo/EU-OSHA/18-0115 PPT templates update/PNG/PORTADA-RESEARCH.png"/>
          <p:cNvPicPr>
            <a:picLocks/>
          </p:cNvPicPr>
          <p:nvPr userDrawn="1"/>
        </p:nvPicPr>
        <p:blipFill>
          <a:blip r:embed="rId2" r:link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sp>
        <p:nvSpPr>
          <p:cNvPr id="12" name="Textplatzhalter 2"/>
          <p:cNvSpPr txBox="1">
            <a:spLocks/>
          </p:cNvSpPr>
          <p:nvPr userDrawn="1"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hu-HU" sz="675"/>
              <a:t>A munkahelyi biztonság és egészségvédelem mindenkit érint. Jó Önnek. Jó a vállalkozásoknak.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48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age 3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ORTADA-RESEARCH.png" descr="/Volumes/XRAID/Equipo Rojo/EU-OSHA/18-0115 PPT templates update/PNG/PORTADA-RESEARCH.png"/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550319"/>
          </a:xfrm>
          <a:prstGeom prst="rect">
            <a:avLst/>
          </a:prstGeom>
        </p:spPr>
      </p:pic>
      <p:pic>
        <p:nvPicPr>
          <p:cNvPr id="14" name="Bild 2" descr="111004_EU-OSHA_PPT_Corporate log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4501" y="4131469"/>
            <a:ext cx="959147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hu-HU" sz="675"/>
              <a:t>A munkahelyi biztonság és egészségvédelem mindenkit érint. Jó Önnek. Jó a vállalkozásoknak.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  <p:pic>
        <p:nvPicPr>
          <p:cNvPr id="11" name="PORTADA-RESEARCH.png" descr="/Volumes/XRAID/Equipo Rojo/EU-OSHA/18-0115 PPT templates update/PNG/PORTADA-RESEARCH.png"/>
          <p:cNvPicPr>
            <a:picLocks/>
          </p:cNvPicPr>
          <p:nvPr userDrawn="1"/>
        </p:nvPicPr>
        <p:blipFill>
          <a:blip r:embed="rId2" r:link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sp>
        <p:nvSpPr>
          <p:cNvPr id="12" name="Textplatzhalter 2"/>
          <p:cNvSpPr txBox="1">
            <a:spLocks/>
          </p:cNvSpPr>
          <p:nvPr userDrawn="1"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hu-HU" sz="675"/>
              <a:t>A munkahelyi biztonság és egészségvédelem mindenkit érint. Jó Önnek. Jó a vállalkozásoknak.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451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367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999" y="836999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0000" y="837000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448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999" y="1241999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0000" y="1242000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36724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20512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0307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file://localhost/Volumes/XRAID/Equipo%20Rojo/EU-OSHA/18-0115%20PPT%20templates%20update/PNG/FONDO-PATRON-RESEARCH.png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FONDO-PATRON-RESEARCH.png" descr="/Volumes/XRAID/Equipo Rojo/EU-OSHA/18-0115 PPT templates update/PNG/FONDO-PATRON-RESEARCH.png"/>
          <p:cNvPicPr>
            <a:picLocks/>
          </p:cNvPicPr>
          <p:nvPr/>
        </p:nvPicPr>
        <p:blipFill>
          <a:blip r:embed="rId16" r:link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000" cy="51444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9"/>
          <p:cNvSpPr txBox="1">
            <a:spLocks/>
          </p:cNvSpPr>
          <p:nvPr/>
        </p:nvSpPr>
        <p:spPr>
          <a:xfrm>
            <a:off x="8534024" y="4879662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2268539" y="4857751"/>
            <a:ext cx="583088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hu-HU" sz="675" b="1" noProof="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rPr>
              <a:t>http://osha.europa.eu</a:t>
            </a:r>
          </a:p>
        </p:txBody>
      </p:sp>
      <p:pic>
        <p:nvPicPr>
          <p:cNvPr id="9" name="Bild 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3115" y="4631692"/>
            <a:ext cx="609975" cy="307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26854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55" r:id="rId2"/>
    <p:sldLayoutId id="2147483856" r:id="rId3"/>
    <p:sldLayoutId id="2147483857" r:id="rId4"/>
    <p:sldLayoutId id="2147483858" r:id="rId5"/>
    <p:sldLayoutId id="2147483859" r:id="rId6"/>
    <p:sldLayoutId id="2147483860" r:id="rId7"/>
    <p:sldLayoutId id="2147483861" r:id="rId8"/>
    <p:sldLayoutId id="2147483862" r:id="rId9"/>
    <p:sldLayoutId id="2147483863" r:id="rId10"/>
    <p:sldLayoutId id="2147483864" r:id="rId11"/>
    <p:sldLayoutId id="2147483865" r:id="rId12"/>
    <p:sldLayoutId id="2147483866" r:id="rId13"/>
    <p:sldLayoutId id="2147483867" r:id="rId14"/>
  </p:sldLayoutIdLst>
  <p:txStyles>
    <p:titleStyle>
      <a:lvl1pPr algn="l" defTabSz="342900" rtl="0" eaLnBrk="1" latinLnBrk="0" hangingPunct="1">
        <a:spcBef>
          <a:spcPct val="0"/>
        </a:spcBef>
        <a:buNone/>
        <a:defRPr sz="18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45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35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35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275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125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osha.europa.eu/en/themes/digitalisation-work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hyperlink" Target="https://osha.europa.eu/en/publications/advanced-robotics-artificial-intelligence-and-automation-tasks-definitions-uses-policies-and-strategies-and-occupational-safety-and-health" TargetMode="External"/><Relationship Id="rId7" Type="http://schemas.openxmlformats.org/officeDocument/2006/relationships/hyperlink" Target="https://osha.europa.eu/hu/themes/digitalisation-work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osha.europa.eu/en/publications/artificial-intelligence-advanced-robotics-and-automation-tasks-work-taxonomy-policies-and-strategies-europe" TargetMode="External"/><Relationship Id="rId5" Type="http://schemas.openxmlformats.org/officeDocument/2006/relationships/hyperlink" Target="https://osha.europa.eu/en/publications/impact-artificial-intelligence-occupational-safety-and-health" TargetMode="External"/><Relationship Id="rId4" Type="http://schemas.openxmlformats.org/officeDocument/2006/relationships/hyperlink" Target="https://osha.europa.eu/en/publications/digitalisation-and-occupational-safety-and-health-eu-osha-research-programme" TargetMode="External"/><Relationship Id="rId9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digital-strategy.ec.europa.eu/en/library/definition-artificial-intelligence-main-capabilities-and-scientific-discipline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998068"/>
            <a:ext cx="8280920" cy="693010"/>
          </a:xfr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hu-HU" sz="1600" dirty="0"/>
              <a:t>Fejlett robotika, mesterséges intelligencia és a feladatok automatizálása: fogalommeghatározások, felhasználás, irányelvek és stratégiák, valamint munkahelyi biztonság és egészségvédelem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0A6ACF-D7C8-4E4B-823A-83724E3874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83918"/>
            <a:ext cx="1180901" cy="594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5625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8226455" cy="367200"/>
          </a:xfrm>
        </p:spPr>
        <p:txBody>
          <a:bodyPr/>
          <a:lstStyle/>
          <a:p>
            <a:r>
              <a:rPr lang="hu-HU" sz="1600"/>
              <a:t>A feladatok automatizálására szolgáló fejlett robotok és mesterséges intelligenciára épülő rendszerek taxonómiája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0690EF-9D7F-4A9E-A23C-39F19B3B1F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1721" y="771550"/>
            <a:ext cx="4761954" cy="411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4786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1" y="51470"/>
            <a:ext cx="8226455" cy="524378"/>
          </a:xfrm>
        </p:spPr>
        <p:txBody>
          <a:bodyPr/>
          <a:lstStyle/>
          <a:p>
            <a:r>
              <a:rPr lang="hu-HU" dirty="0"/>
              <a:t>A jelenlegi és potenciális felhasználások feltérképezése: </a:t>
            </a:r>
            <a:br>
              <a:rPr lang="hu-HU" dirty="0"/>
            </a:br>
            <a:r>
              <a:rPr lang="hu-HU" dirty="0"/>
              <a:t>A kognitív feladatok automatizálása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722400" cy="3645000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1421050" y="4593371"/>
            <a:ext cx="708559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100" dirty="0">
                <a:solidFill>
                  <a:srgbClr val="003399"/>
                </a:solidFill>
              </a:rPr>
              <a:t>*</a:t>
            </a:r>
            <a:r>
              <a:rPr lang="hu-HU" sz="1100" b="1" dirty="0">
                <a:solidFill>
                  <a:srgbClr val="003399"/>
                </a:solidFill>
              </a:rPr>
              <a:t>Az adminisztratív és támogató szolgáltatásokat </a:t>
            </a:r>
            <a:r>
              <a:rPr lang="hu-HU" sz="1100" dirty="0">
                <a:solidFill>
                  <a:srgbClr val="003399"/>
                </a:solidFill>
              </a:rPr>
              <a:t>és az </a:t>
            </a:r>
            <a:r>
              <a:rPr lang="hu-HU" sz="1100" b="1" dirty="0">
                <a:solidFill>
                  <a:srgbClr val="003399"/>
                </a:solidFill>
              </a:rPr>
              <a:t>információs és kommunikációs szolgáltatásokat </a:t>
            </a:r>
          </a:p>
          <a:p>
            <a:r>
              <a:rPr lang="hu-HU" sz="1100" dirty="0">
                <a:solidFill>
                  <a:srgbClr val="003399"/>
                </a:solidFill>
              </a:rPr>
              <a:t>is kiemelték a nemzeti kapcsolattartó pontokkal folytatott konzultáció során.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AC4E4F-B9C6-4D9A-A714-B23F71A2BB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760" y="699542"/>
            <a:ext cx="5714701" cy="382826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948264" y="4083918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900" dirty="0"/>
              <a:t>Eloszlás a NACE-ágazatok között    </a:t>
            </a:r>
          </a:p>
          <a:p>
            <a:r>
              <a:rPr lang="hu-HU" sz="900" dirty="0"/>
              <a:t>a tudományos </a:t>
            </a:r>
            <a:r>
              <a:rPr lang="hu-HU" sz="900" b="1" dirty="0"/>
              <a:t>szakirodalom</a:t>
            </a:r>
            <a:r>
              <a:rPr lang="hu-HU" sz="900" dirty="0"/>
              <a:t> szerint</a:t>
            </a:r>
          </a:p>
        </p:txBody>
      </p:sp>
    </p:spTree>
    <p:extLst>
      <p:ext uri="{BB962C8B-B14F-4D97-AF65-F5344CB8AC3E}">
        <p14:creationId xmlns:p14="http://schemas.microsoft.com/office/powerpoint/2010/main" val="22433583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1" y="-4565"/>
            <a:ext cx="7559873" cy="646331"/>
          </a:xfrm>
        </p:spPr>
        <p:txBody>
          <a:bodyPr>
            <a:spAutoFit/>
          </a:bodyPr>
          <a:lstStyle/>
          <a:p>
            <a:r>
              <a:rPr lang="hu-HU" dirty="0"/>
              <a:t>A felhasználások feltérképezése: </a:t>
            </a:r>
            <a:br>
              <a:rPr lang="hu-HU" dirty="0"/>
            </a:br>
            <a:r>
              <a:rPr lang="hu-HU" dirty="0"/>
              <a:t>A kognitív feladatokkal kapcsolatos technológiák megoszlása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8154448" cy="3498394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hu-HU" sz="1400" dirty="0"/>
              <a:t>Az MI-rendszerek általában a következő négy kategória egyikébe tartoznak: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hu-HU" sz="1300" dirty="0">
                <a:solidFill>
                  <a:srgbClr val="003399"/>
                </a:solidFill>
              </a:rPr>
              <a:t>Automatizált szoftverek (tanulási alkalmazások, szoftvertesztelés, klinikai információs rendszerek stb.)</a:t>
            </a:r>
            <a:r>
              <a:rPr lang="en-US" sz="1300" dirty="0">
                <a:solidFill>
                  <a:srgbClr val="003399"/>
                </a:solidFill>
              </a:rPr>
              <a:t>.</a:t>
            </a:r>
            <a:endParaRPr lang="hu-HU" sz="1300" dirty="0">
              <a:solidFill>
                <a:srgbClr val="003399"/>
              </a:solidFill>
            </a:endParaRPr>
          </a:p>
          <a:p>
            <a:pPr lvl="3">
              <a:buFont typeface="Wingdings" panose="05000000000000000000" pitchFamily="2" charset="2"/>
              <a:buChar char="§"/>
            </a:pPr>
            <a:r>
              <a:rPr lang="hu-HU" sz="1300" dirty="0">
                <a:solidFill>
                  <a:srgbClr val="003399"/>
                </a:solidFill>
              </a:rPr>
              <a:t>Döntéstámogató rendszerek (különösen elterjedt az orvostudomány, a pénzügyek stb. területén)</a:t>
            </a:r>
            <a:r>
              <a:rPr lang="en-US" sz="1300" dirty="0">
                <a:solidFill>
                  <a:srgbClr val="003399"/>
                </a:solidFill>
              </a:rPr>
              <a:t>.</a:t>
            </a:r>
            <a:endParaRPr lang="hu-HU" sz="1300" dirty="0">
              <a:solidFill>
                <a:srgbClr val="003399"/>
              </a:solidFill>
            </a:endParaRPr>
          </a:p>
          <a:p>
            <a:pPr lvl="3">
              <a:buFont typeface="Wingdings" panose="05000000000000000000" pitchFamily="2" charset="2"/>
              <a:buChar char="§"/>
            </a:pPr>
            <a:r>
              <a:rPr lang="hu-HU" sz="1300" dirty="0">
                <a:solidFill>
                  <a:srgbClr val="003399"/>
                </a:solidFill>
              </a:rPr>
              <a:t>Természetes nyelvi feldolgozás</a:t>
            </a:r>
            <a:r>
              <a:rPr lang="en-US" sz="1300" dirty="0">
                <a:solidFill>
                  <a:srgbClr val="003399"/>
                </a:solidFill>
              </a:rPr>
              <a:t>.</a:t>
            </a:r>
            <a:endParaRPr lang="hu-HU" sz="1300" dirty="0">
              <a:solidFill>
                <a:srgbClr val="003399"/>
              </a:solidFill>
            </a:endParaRPr>
          </a:p>
          <a:p>
            <a:pPr lvl="3">
              <a:buFont typeface="Wingdings" panose="05000000000000000000" pitchFamily="2" charset="2"/>
              <a:buChar char="§"/>
            </a:pPr>
            <a:r>
              <a:rPr lang="hu-HU" sz="1300" dirty="0">
                <a:solidFill>
                  <a:srgbClr val="003399"/>
                </a:solidFill>
              </a:rPr>
              <a:t>MI-alapú analitikai eszközök</a:t>
            </a:r>
            <a:r>
              <a:rPr lang="en-US" sz="1300" dirty="0">
                <a:solidFill>
                  <a:srgbClr val="003399"/>
                </a:solidFill>
              </a:rPr>
              <a:t>.</a:t>
            </a:r>
            <a:endParaRPr lang="hu-HU" sz="1300" dirty="0">
              <a:solidFill>
                <a:srgbClr val="003399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en-GB" sz="1400" dirty="0">
              <a:solidFill>
                <a:srgbClr val="003399"/>
              </a:solidFill>
            </a:endParaRPr>
          </a:p>
          <a:p>
            <a:pPr marL="0" indent="0">
              <a:buNone/>
            </a:pPr>
            <a:r>
              <a:rPr lang="hu-HU" sz="1400" dirty="0">
                <a:solidFill>
                  <a:srgbClr val="003399"/>
                </a:solidFill>
              </a:rPr>
              <a:t>A kognitív feladatok automatizálására szolgáló robotrendszerek a leggyakrabban: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hu-HU" sz="1300" dirty="0">
                <a:solidFill>
                  <a:srgbClr val="003399"/>
                </a:solidFill>
              </a:rPr>
              <a:t>Oktatási és szociális robotok</a:t>
            </a:r>
            <a:r>
              <a:rPr lang="en-US" sz="1300" dirty="0">
                <a:solidFill>
                  <a:srgbClr val="003399"/>
                </a:solidFill>
              </a:rPr>
              <a:t>.</a:t>
            </a:r>
            <a:endParaRPr lang="hu-HU" sz="1300" dirty="0">
              <a:solidFill>
                <a:srgbClr val="003399"/>
              </a:solidFill>
            </a:endParaRPr>
          </a:p>
          <a:p>
            <a:pPr lvl="3">
              <a:buFont typeface="Wingdings" panose="05000000000000000000" pitchFamily="2" charset="2"/>
              <a:buChar char="§"/>
            </a:pPr>
            <a:r>
              <a:rPr lang="hu-HU" sz="1300" dirty="0">
                <a:solidFill>
                  <a:srgbClr val="003399"/>
                </a:solidFill>
              </a:rPr>
              <a:t>Távjelenléti robotok</a:t>
            </a:r>
            <a:r>
              <a:rPr lang="en-US" sz="1300" dirty="0">
                <a:solidFill>
                  <a:srgbClr val="003399"/>
                </a:solidFill>
              </a:rPr>
              <a:t>.</a:t>
            </a:r>
            <a:endParaRPr lang="hu-HU" sz="1300" dirty="0">
              <a:solidFill>
                <a:srgbClr val="003399"/>
              </a:solidFill>
            </a:endParaRPr>
          </a:p>
          <a:p>
            <a:pPr lvl="3">
              <a:buFont typeface="Wingdings" panose="05000000000000000000" pitchFamily="2" charset="2"/>
              <a:buChar char="§"/>
            </a:pPr>
            <a:r>
              <a:rPr lang="hu-HU" sz="1300" dirty="0">
                <a:solidFill>
                  <a:srgbClr val="003399"/>
                </a:solidFill>
              </a:rPr>
              <a:t>Szolgáltató robotok</a:t>
            </a:r>
            <a:r>
              <a:rPr lang="en-US" sz="1250" dirty="0">
                <a:solidFill>
                  <a:srgbClr val="003399"/>
                </a:solidFill>
              </a:rPr>
              <a:t>.</a:t>
            </a:r>
            <a:endParaRPr lang="hu-HU" sz="1250" dirty="0">
              <a:solidFill>
                <a:srgbClr val="003399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en-GB" sz="1400" dirty="0">
              <a:solidFill>
                <a:srgbClr val="003399"/>
              </a:solidFill>
            </a:endParaRPr>
          </a:p>
          <a:p>
            <a:pPr marL="0" indent="0">
              <a:buNone/>
            </a:pPr>
            <a:r>
              <a:rPr lang="en-US" sz="1400" dirty="0">
                <a:solidFill>
                  <a:srgbClr val="003399"/>
                </a:solidFill>
              </a:rPr>
              <a:t>O</a:t>
            </a:r>
            <a:r>
              <a:rPr lang="hu-HU" sz="1400" dirty="0">
                <a:solidFill>
                  <a:srgbClr val="003399"/>
                </a:solidFill>
              </a:rPr>
              <a:t>vőbeli felhasználások: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hu-HU" sz="1300" dirty="0">
                <a:solidFill>
                  <a:srgbClr val="003399"/>
                </a:solidFill>
              </a:rPr>
              <a:t>Továbbfejlesztett neurális hálózatok és más MI-technológiák különböző feladatokhoz (pl. </a:t>
            </a:r>
            <a:r>
              <a:rPr lang="hu-HU" sz="1300" b="1" dirty="0">
                <a:solidFill>
                  <a:srgbClr val="003399"/>
                </a:solidFill>
              </a:rPr>
              <a:t>adatfeldolgozás és -elemzés</a:t>
            </a:r>
            <a:r>
              <a:rPr lang="hu-HU" sz="1300" dirty="0">
                <a:solidFill>
                  <a:srgbClr val="003399"/>
                </a:solidFill>
              </a:rPr>
              <a:t>)</a:t>
            </a:r>
            <a:r>
              <a:rPr lang="en-US" sz="1300" dirty="0">
                <a:solidFill>
                  <a:srgbClr val="003399"/>
                </a:solidFill>
              </a:rPr>
              <a:t>.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hu-HU" sz="1300" dirty="0">
                <a:solidFill>
                  <a:srgbClr val="003399"/>
                </a:solidFill>
              </a:rPr>
              <a:t>A dolgok internete (IoT) –</a:t>
            </a:r>
            <a:r>
              <a:rPr lang="hu-HU" sz="1300" b="0" dirty="0">
                <a:solidFill>
                  <a:srgbClr val="003399"/>
                </a:solidFill>
              </a:rPr>
              <a:t> Eszközök és rendszerek összekapcsolása</a:t>
            </a:r>
            <a:r>
              <a:rPr lang="en-US" sz="1300" b="0" dirty="0">
                <a:solidFill>
                  <a:srgbClr val="003399"/>
                </a:solidFill>
              </a:rPr>
              <a:t>.</a:t>
            </a:r>
            <a:endParaRPr lang="hu-HU" sz="1300" b="0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4402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/>
          <a:p>
            <a:r>
              <a:rPr lang="hu-HU"/>
              <a:t>A munkahelyekre gyakorolt hatás (feladatok)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1560" y="1779662"/>
            <a:ext cx="7920880" cy="3021340"/>
          </a:xfrm>
        </p:spPr>
        <p:txBody>
          <a:bodyPr wrap="square">
            <a:spAutoFit/>
          </a:bodyPr>
          <a:lstStyle/>
          <a:p>
            <a:r>
              <a:rPr lang="hu-HU" sz="1300" dirty="0">
                <a:solidFill>
                  <a:srgbClr val="003399"/>
                </a:solidFill>
              </a:rPr>
              <a:t>Orvosi diagnózis döntéstámogató rendszereken keresztül</a:t>
            </a:r>
            <a:r>
              <a:rPr lang="en-US" sz="1300" dirty="0">
                <a:solidFill>
                  <a:srgbClr val="003399"/>
                </a:solidFill>
              </a:rPr>
              <a:t>:</a:t>
            </a:r>
            <a:endParaRPr lang="hu-HU" sz="1300" dirty="0">
              <a:solidFill>
                <a:srgbClr val="003399"/>
              </a:solidFill>
            </a:endParaRPr>
          </a:p>
          <a:p>
            <a:pPr lvl="3"/>
            <a:r>
              <a:rPr lang="hu-HU" sz="1300" dirty="0">
                <a:solidFill>
                  <a:srgbClr val="003399"/>
                </a:solidFill>
              </a:rPr>
              <a:t>Az olyan feladatok, mint például a röntgenvizsgálat, teljesen automatizálhatók.</a:t>
            </a:r>
          </a:p>
          <a:p>
            <a:pPr lvl="3"/>
            <a:r>
              <a:rPr lang="hu-HU" sz="1300" dirty="0">
                <a:solidFill>
                  <a:srgbClr val="003399"/>
                </a:solidFill>
              </a:rPr>
              <a:t>A rendszert azonban mindig emberi radiológus működteti.</a:t>
            </a:r>
          </a:p>
          <a:p>
            <a:pPr lvl="3"/>
            <a:r>
              <a:rPr lang="hu-HU" sz="1300" dirty="0">
                <a:solidFill>
                  <a:srgbClr val="003399"/>
                </a:solidFill>
              </a:rPr>
              <a:t>A technológia a feladatnak csak egy részét váltja ki.</a:t>
            </a:r>
          </a:p>
          <a:p>
            <a:pPr lvl="1"/>
            <a:endParaRPr lang="en-GB" sz="1300" b="1" dirty="0">
              <a:solidFill>
                <a:srgbClr val="003399"/>
              </a:solidFill>
            </a:endParaRPr>
          </a:p>
          <a:p>
            <a:r>
              <a:rPr lang="hu-HU" sz="1300" b="1" dirty="0">
                <a:solidFill>
                  <a:srgbClr val="003399"/>
                </a:solidFill>
              </a:rPr>
              <a:t>Tanulási és tanítási támogatás</a:t>
            </a:r>
            <a:r>
              <a:rPr lang="en-US" sz="1300" b="1" dirty="0">
                <a:solidFill>
                  <a:srgbClr val="003399"/>
                </a:solidFill>
              </a:rPr>
              <a:t>:</a:t>
            </a:r>
            <a:endParaRPr lang="hu-HU" sz="1300" b="1" dirty="0">
              <a:solidFill>
                <a:srgbClr val="003399"/>
              </a:solidFill>
            </a:endParaRPr>
          </a:p>
          <a:p>
            <a:pPr lvl="3"/>
            <a:r>
              <a:rPr lang="hu-HU" sz="1300" dirty="0">
                <a:solidFill>
                  <a:srgbClr val="003399"/>
                </a:solidFill>
              </a:rPr>
              <a:t>Különösen a tanulási feladatok igényelnek nagy </a:t>
            </a:r>
            <a:r>
              <a:rPr lang="hu-HU" sz="1300" dirty="0" err="1">
                <a:solidFill>
                  <a:srgbClr val="003399"/>
                </a:solidFill>
              </a:rPr>
              <a:t>előrejelző</a:t>
            </a:r>
            <a:r>
              <a:rPr lang="hu-HU" sz="1300" dirty="0">
                <a:solidFill>
                  <a:srgbClr val="003399"/>
                </a:solidFill>
              </a:rPr>
              <a:t> képességgel rendelkező adaptív rendszereket.</a:t>
            </a:r>
          </a:p>
          <a:p>
            <a:pPr lvl="3"/>
            <a:r>
              <a:rPr lang="hu-HU" sz="1300" dirty="0">
                <a:solidFill>
                  <a:srgbClr val="003399"/>
                </a:solidFill>
              </a:rPr>
              <a:t>Jelenleg azzal segítik a tanárokat, hogy időt szabadítanak fel, hogy a tanulókra összpontosíthassanak.</a:t>
            </a:r>
          </a:p>
          <a:p>
            <a:pPr lvl="1"/>
            <a:endParaRPr lang="en-GB" sz="1300" dirty="0">
              <a:solidFill>
                <a:srgbClr val="003399"/>
              </a:solidFill>
            </a:endParaRPr>
          </a:p>
          <a:p>
            <a:r>
              <a:rPr lang="hu-HU" sz="1300" b="1" dirty="0">
                <a:solidFill>
                  <a:srgbClr val="003399"/>
                </a:solidFill>
              </a:rPr>
              <a:t>Nyelvi és szövegfeldolgozás</a:t>
            </a:r>
            <a:r>
              <a:rPr lang="en-US" sz="1300" b="1" dirty="0">
                <a:solidFill>
                  <a:srgbClr val="003399"/>
                </a:solidFill>
              </a:rPr>
              <a:t>:</a:t>
            </a:r>
            <a:endParaRPr lang="hu-HU" sz="1300" b="1" dirty="0">
              <a:solidFill>
                <a:srgbClr val="003399"/>
              </a:solidFill>
            </a:endParaRPr>
          </a:p>
          <a:p>
            <a:pPr lvl="3"/>
            <a:r>
              <a:rPr lang="hu-HU" sz="1300" dirty="0">
                <a:solidFill>
                  <a:srgbClr val="003399"/>
                </a:solidFill>
              </a:rPr>
              <a:t>Megnőtt azon MI-rendszerek száma, amelyek képesek szöveges tartalom létrehozására, beszédre vagy akár nyelvi tartalom valós idejű előállítására, például a fordításra.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395536" y="1522076"/>
            <a:ext cx="18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b="1" dirty="0">
                <a:solidFill>
                  <a:srgbClr val="003399"/>
                </a:solidFill>
              </a:rPr>
              <a:t>Példák: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0000" y="837000"/>
            <a:ext cx="7722400" cy="49244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1300" b="0" dirty="0">
                <a:solidFill>
                  <a:srgbClr val="003399"/>
                </a:solidFill>
              </a:rPr>
              <a:t>Amikor arra kerül sor, hogy a technológia milyen hatással lesz a két feladatra és így az ezeket a feladatokat tartalmazó munkakörökre, az alkalmazási területek között különbségeket látunk.</a:t>
            </a:r>
          </a:p>
        </p:txBody>
      </p:sp>
    </p:spTree>
    <p:extLst>
      <p:ext uri="{BB962C8B-B14F-4D97-AF65-F5344CB8AC3E}">
        <p14:creationId xmlns:p14="http://schemas.microsoft.com/office/powerpoint/2010/main" val="18703408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8082439" cy="420526"/>
          </a:xfrm>
        </p:spPr>
        <p:txBody>
          <a:bodyPr/>
          <a:lstStyle/>
          <a:p>
            <a:r>
              <a:rPr lang="hu-HU" dirty="0"/>
              <a:t>A jelenlegi és potenciális felhasználások feltérképezése: </a:t>
            </a:r>
            <a:br>
              <a:rPr lang="hu-HU" dirty="0"/>
            </a:br>
            <a:r>
              <a:rPr lang="hu-HU" dirty="0"/>
              <a:t>A fizikai feladatok automatizálása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20272" y="4094970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900" dirty="0"/>
              <a:t>Eloszlás a NACE-ágazatok között    </a:t>
            </a:r>
          </a:p>
          <a:p>
            <a:r>
              <a:rPr lang="hu-HU" sz="900" dirty="0"/>
              <a:t>a tudományos </a:t>
            </a:r>
            <a:r>
              <a:rPr lang="hu-HU" sz="900" b="1" dirty="0"/>
              <a:t>szakirodalom</a:t>
            </a:r>
            <a:r>
              <a:rPr lang="hu-HU" sz="900" dirty="0"/>
              <a:t> szerint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BFFE90-BBF9-4BA8-BE3B-AF3C33A409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673" y="771550"/>
            <a:ext cx="5242078" cy="3501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1996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8082439" cy="420526"/>
          </a:xfrm>
        </p:spPr>
        <p:txBody>
          <a:bodyPr/>
          <a:lstStyle/>
          <a:p>
            <a:r>
              <a:rPr lang="hu-HU" dirty="0"/>
              <a:t>A jelenlegi és potenciális felhasználások feltérképezése: </a:t>
            </a:r>
            <a:br>
              <a:rPr lang="hu-HU" dirty="0"/>
            </a:br>
            <a:r>
              <a:rPr lang="hu-HU" dirty="0"/>
              <a:t>A fizikai feladatok automatizálása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0001" y="1516162"/>
            <a:ext cx="3905976" cy="2215991"/>
          </a:xfrm>
        </p:spPr>
        <p:txBody>
          <a:bodyPr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hu-HU" b="0" dirty="0"/>
              <a:t>A HRI-t alkalmazó vállalkozások NACE-kódja (Rev. 2) az ESENER-3 szerint</a:t>
            </a:r>
            <a:r>
              <a:rPr lang="en-US" b="0" dirty="0"/>
              <a:t>.</a:t>
            </a:r>
            <a:endParaRPr lang="hu-HU" b="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hu-HU" b="0" dirty="0"/>
              <a:t>Az ESENER-3 szerint a feldolgozóiparban erősebb a robotok jelenléte</a:t>
            </a:r>
            <a:r>
              <a:rPr lang="en-US" b="0" dirty="0"/>
              <a:t>.</a:t>
            </a:r>
            <a:endParaRPr lang="hu-HU" b="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hu-HU" b="0" dirty="0"/>
              <a:t>A humánegészségügy és a szociális munka kevésbé érintett ágazat</a:t>
            </a:r>
            <a:r>
              <a:rPr lang="en-US" b="0" dirty="0"/>
              <a:t>.</a:t>
            </a:r>
            <a:endParaRPr lang="hu-HU" b="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hu-HU" b="0" dirty="0"/>
              <a:t>Az egyik lehetséges magyarázat a publikációk torzítása a tudományos szakirodalomban</a:t>
            </a:r>
            <a:r>
              <a:rPr lang="en-US" b="0" dirty="0"/>
              <a:t>.</a:t>
            </a:r>
            <a:endParaRPr lang="hu-HU" b="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5283F27-9842-4657-AE82-9683EBBCE8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1960" y="1068109"/>
            <a:ext cx="5110728" cy="3280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1153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A felhasználások feltérképezése: A technológiák megoszlása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2462213"/>
          </a:xfr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hu-HU" sz="1400" b="0" dirty="0"/>
              <a:t>A fizikai feladatok automatizálására vonatkozóan a szakirodalomban több technológia is egyre elterjedtebbé vált.</a:t>
            </a:r>
          </a:p>
          <a:p>
            <a:pPr lvl="1"/>
            <a:endParaRPr lang="en-GB" sz="1400" dirty="0"/>
          </a:p>
          <a:p>
            <a:pPr marL="0" indent="0">
              <a:spcBef>
                <a:spcPts val="0"/>
              </a:spcBef>
              <a:buNone/>
            </a:pPr>
            <a:r>
              <a:rPr lang="hu-HU" sz="1400" dirty="0"/>
              <a:t>Robotizált rendszerek</a:t>
            </a:r>
            <a:r>
              <a:rPr lang="en-US" sz="1400" dirty="0"/>
              <a:t>:</a:t>
            </a:r>
            <a:endParaRPr lang="hu-HU" sz="1400" dirty="0"/>
          </a:p>
          <a:p>
            <a:pPr lvl="3">
              <a:buFont typeface="Wingdings" panose="05000000000000000000" pitchFamily="2" charset="2"/>
              <a:buChar char="§"/>
            </a:pPr>
            <a:r>
              <a:rPr lang="hu-HU" sz="1400" dirty="0">
                <a:solidFill>
                  <a:srgbClr val="003399"/>
                </a:solidFill>
              </a:rPr>
              <a:t>Ipari robotok</a:t>
            </a:r>
            <a:r>
              <a:rPr lang="en-US" sz="1400" dirty="0">
                <a:solidFill>
                  <a:srgbClr val="003399"/>
                </a:solidFill>
              </a:rPr>
              <a:t>.</a:t>
            </a:r>
            <a:endParaRPr lang="hu-HU" sz="1400" dirty="0">
              <a:solidFill>
                <a:srgbClr val="003399"/>
              </a:solidFill>
            </a:endParaRPr>
          </a:p>
          <a:p>
            <a:pPr marL="898525" lvl="4" indent="-95250">
              <a:buFont typeface="Arial" panose="020B0604020202020204" pitchFamily="34" charset="0"/>
              <a:buChar char="•"/>
            </a:pPr>
            <a:r>
              <a:rPr lang="hu-HU" sz="1400" dirty="0">
                <a:solidFill>
                  <a:srgbClr val="003399"/>
                </a:solidFill>
              </a:rPr>
              <a:t>A kollaboratív robotokat (kobotok) az ipari robotok egyik alcsoportjaként említik.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hu-HU" sz="1400" dirty="0">
                <a:solidFill>
                  <a:srgbClr val="003399"/>
                </a:solidFill>
              </a:rPr>
              <a:t>Távműködtetésű robotok</a:t>
            </a:r>
            <a:r>
              <a:rPr lang="en-US" sz="1400" dirty="0">
                <a:solidFill>
                  <a:srgbClr val="003399"/>
                </a:solidFill>
              </a:rPr>
              <a:t>.</a:t>
            </a:r>
            <a:endParaRPr lang="hu-HU" sz="1400" dirty="0">
              <a:solidFill>
                <a:srgbClr val="003399"/>
              </a:solidFill>
            </a:endParaRPr>
          </a:p>
          <a:p>
            <a:pPr lvl="3">
              <a:buFont typeface="Wingdings" panose="05000000000000000000" pitchFamily="2" charset="2"/>
              <a:buChar char="§"/>
            </a:pPr>
            <a:r>
              <a:rPr lang="hu-HU" sz="1400" dirty="0">
                <a:solidFill>
                  <a:srgbClr val="003399"/>
                </a:solidFill>
              </a:rPr>
              <a:t>Építőipari robotok</a:t>
            </a:r>
            <a:r>
              <a:rPr lang="en-US" sz="1400" dirty="0">
                <a:solidFill>
                  <a:srgbClr val="003399"/>
                </a:solidFill>
              </a:rPr>
              <a:t>.</a:t>
            </a:r>
            <a:endParaRPr lang="hu-HU" sz="1400" dirty="0">
              <a:solidFill>
                <a:srgbClr val="003399"/>
              </a:solidFill>
            </a:endParaRPr>
          </a:p>
          <a:p>
            <a:pPr lvl="3">
              <a:buFont typeface="Wingdings" panose="05000000000000000000" pitchFamily="2" charset="2"/>
              <a:buChar char="§"/>
            </a:pPr>
            <a:r>
              <a:rPr lang="hu-HU" sz="1400" dirty="0">
                <a:solidFill>
                  <a:srgbClr val="003399"/>
                </a:solidFill>
              </a:rPr>
              <a:t>Orvosi robotok</a:t>
            </a:r>
            <a:r>
              <a:rPr lang="en-US" sz="1400" dirty="0">
                <a:solidFill>
                  <a:srgbClr val="003399"/>
                </a:solidFill>
              </a:rPr>
              <a:t>.</a:t>
            </a:r>
            <a:endParaRPr lang="hu-HU" sz="1400" dirty="0">
              <a:solidFill>
                <a:srgbClr val="003399"/>
              </a:solidFill>
            </a:endParaRPr>
          </a:p>
          <a:p>
            <a:pPr lvl="3">
              <a:buFont typeface="Wingdings" panose="05000000000000000000" pitchFamily="2" charset="2"/>
              <a:buChar char="§"/>
            </a:pPr>
            <a:r>
              <a:rPr lang="hu-HU" sz="1400" dirty="0">
                <a:solidFill>
                  <a:srgbClr val="003399"/>
                </a:solidFill>
              </a:rPr>
              <a:t>Mobil/szállító robotok</a:t>
            </a:r>
            <a:r>
              <a:rPr lang="en-US" sz="1400" dirty="0">
                <a:solidFill>
                  <a:srgbClr val="003399"/>
                </a:solidFill>
              </a:rPr>
              <a:t>.</a:t>
            </a:r>
            <a:endParaRPr lang="hu-HU" sz="1400" dirty="0">
              <a:solidFill>
                <a:srgbClr val="003399"/>
              </a:solidFill>
            </a:endParaRPr>
          </a:p>
          <a:p>
            <a:pPr lvl="3">
              <a:buFont typeface="Wingdings" panose="05000000000000000000" pitchFamily="2" charset="2"/>
              <a:buChar char="§"/>
            </a:pPr>
            <a:r>
              <a:rPr lang="hu-HU" sz="1400" dirty="0">
                <a:solidFill>
                  <a:srgbClr val="003399"/>
                </a:solidFill>
              </a:rPr>
              <a:t>Ellenőrzést végző autonóm robotok</a:t>
            </a:r>
            <a:r>
              <a:rPr lang="en-US" sz="1400" dirty="0">
                <a:solidFill>
                  <a:srgbClr val="003399"/>
                </a:solidFill>
              </a:rPr>
              <a:t>.</a:t>
            </a:r>
            <a:endParaRPr lang="hu-HU" sz="1400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8928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A munkahelyekre gyakorolt hatás (feladatok)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3608" y="2355726"/>
            <a:ext cx="7399280" cy="1854354"/>
          </a:xfrm>
        </p:spPr>
        <p:txBody>
          <a:bodyPr wrap="square">
            <a:spAutoFit/>
          </a:bodyPr>
          <a:lstStyle/>
          <a:p>
            <a:r>
              <a:rPr lang="hu-HU" b="1" dirty="0">
                <a:solidFill>
                  <a:schemeClr val="tx2"/>
                </a:solidFill>
              </a:rPr>
              <a:t>Emelés (tárgyak vagy emberek)</a:t>
            </a:r>
            <a:r>
              <a:rPr lang="en-US" b="1" dirty="0">
                <a:solidFill>
                  <a:schemeClr val="tx2"/>
                </a:solidFill>
              </a:rPr>
              <a:t>:</a:t>
            </a:r>
            <a:endParaRPr lang="hu-HU" b="1" dirty="0">
              <a:solidFill>
                <a:schemeClr val="tx2"/>
              </a:solidFill>
            </a:endParaRPr>
          </a:p>
          <a:p>
            <a:pPr lvl="3"/>
            <a:r>
              <a:rPr lang="hu-HU" dirty="0">
                <a:solidFill>
                  <a:schemeClr val="tx2"/>
                </a:solidFill>
              </a:rPr>
              <a:t>Ez a feladat számos különböző területen előfordul (pl. orvoslás, gyártás és építőipar). </a:t>
            </a:r>
          </a:p>
          <a:p>
            <a:pPr lvl="3"/>
            <a:r>
              <a:rPr lang="hu-HU" dirty="0">
                <a:solidFill>
                  <a:schemeClr val="tx2"/>
                </a:solidFill>
              </a:rPr>
              <a:t>Az alkalmazási területtől függetlenül csökkenti a dolgozó fizikai megterhelését.</a:t>
            </a:r>
          </a:p>
          <a:p>
            <a:r>
              <a:rPr lang="hu-HU" dirty="0"/>
              <a:t>Szállítás</a:t>
            </a:r>
            <a:r>
              <a:rPr lang="en-US" dirty="0"/>
              <a:t>:</a:t>
            </a:r>
            <a:endParaRPr lang="hu-HU" dirty="0"/>
          </a:p>
          <a:p>
            <a:pPr lvl="3"/>
            <a:r>
              <a:rPr lang="hu-HU" dirty="0">
                <a:solidFill>
                  <a:schemeClr val="tx2"/>
                </a:solidFill>
              </a:rPr>
              <a:t>A raktárak, kórházak és irodák számos lehetőséget kínálnak a szállítási feladatok automatizálására.</a:t>
            </a:r>
          </a:p>
          <a:p>
            <a:r>
              <a:rPr lang="hu-HU" dirty="0"/>
              <a:t>Takarítás</a:t>
            </a:r>
            <a:r>
              <a:rPr lang="en-US" dirty="0"/>
              <a:t>.</a:t>
            </a:r>
            <a:endParaRPr lang="hu-HU" dirty="0"/>
          </a:p>
          <a:p>
            <a:r>
              <a:rPr lang="hu-HU" dirty="0"/>
              <a:t>Ellenőrzés</a:t>
            </a:r>
            <a:r>
              <a:rPr lang="en-US" dirty="0"/>
              <a:t>.</a:t>
            </a:r>
            <a:endParaRPr lang="hu-HU" dirty="0"/>
          </a:p>
        </p:txBody>
      </p:sp>
      <p:sp>
        <p:nvSpPr>
          <p:cNvPr id="4" name="Textfeld 3"/>
          <p:cNvSpPr txBox="1"/>
          <p:nvPr/>
        </p:nvSpPr>
        <p:spPr>
          <a:xfrm>
            <a:off x="467544" y="1873156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b="1" dirty="0">
                <a:solidFill>
                  <a:srgbClr val="003399"/>
                </a:solidFill>
              </a:rPr>
              <a:t>Példák: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0000" y="837000"/>
            <a:ext cx="7722400" cy="101822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/>
            <a:r>
              <a:rPr lang="hu-HU" sz="1400" b="0" dirty="0">
                <a:solidFill>
                  <a:srgbClr val="0E3399"/>
                </a:solidFill>
              </a:rPr>
              <a:t>A fejlett robotrendszerek valószínűleg egyes feladatokat szüntetnek majd meg, nem pedig teljes foglalkozásokat (inkább feladattal kapcsolatos hatás).</a:t>
            </a:r>
          </a:p>
          <a:p>
            <a:pPr marL="285750" indent="-285750"/>
            <a:r>
              <a:rPr lang="hu-HU" sz="1400" b="0" dirty="0">
                <a:solidFill>
                  <a:srgbClr val="0E3399"/>
                </a:solidFill>
              </a:rPr>
              <a:t>Jelenleg a robotrendszerekben felülreprezentáltak a rutinfeladatok (főként rutinszerű manuális feladatokat végeznek). </a:t>
            </a:r>
          </a:p>
        </p:txBody>
      </p:sp>
    </p:spTree>
    <p:extLst>
      <p:ext uri="{BB962C8B-B14F-4D97-AF65-F5344CB8AC3E}">
        <p14:creationId xmlns:p14="http://schemas.microsoft.com/office/powerpoint/2010/main" val="29654434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/>
          <a:p>
            <a:r>
              <a:rPr lang="hu-HU"/>
              <a:t>A munkahelyekre gyakorolt hatás (feladatok)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50001" y="3795886"/>
            <a:ext cx="6930311" cy="648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0000" y="771550"/>
            <a:ext cx="8514488" cy="360098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indent="-180000">
              <a:spcBef>
                <a:spcPts val="0"/>
              </a:spcBef>
            </a:pPr>
            <a:r>
              <a:rPr lang="hu-HU" sz="1200" b="0" dirty="0">
                <a:solidFill>
                  <a:srgbClr val="0E3399"/>
                </a:solidFill>
              </a:rPr>
              <a:t>Az érintett munkakörökről megállapítható, hogy </a:t>
            </a:r>
            <a:r>
              <a:rPr lang="hu-HU" sz="1200" dirty="0">
                <a:solidFill>
                  <a:srgbClr val="0E3399"/>
                </a:solidFill>
              </a:rPr>
              <a:t>rendkívüli módon a készségekre építenek</a:t>
            </a:r>
            <a:r>
              <a:rPr lang="hu-HU" sz="1200" b="0" dirty="0">
                <a:solidFill>
                  <a:srgbClr val="0E3399"/>
                </a:solidFill>
              </a:rPr>
              <a:t>, azaz speciálisabb, de összességében kevésbé komplex készségeket igényelnek.</a:t>
            </a:r>
          </a:p>
          <a:p>
            <a:pPr marL="180000" indent="-180000">
              <a:spcBef>
                <a:spcPts val="0"/>
              </a:spcBef>
            </a:pPr>
            <a:endParaRPr lang="en-GB" sz="1200" b="0" dirty="0">
              <a:solidFill>
                <a:srgbClr val="0E3399"/>
              </a:solidFill>
            </a:endParaRPr>
          </a:p>
          <a:p>
            <a:pPr marL="180000" indent="-180000">
              <a:spcBef>
                <a:spcPts val="0"/>
              </a:spcBef>
            </a:pPr>
            <a:r>
              <a:rPr lang="hu-HU" sz="1200" b="0" dirty="0">
                <a:solidFill>
                  <a:srgbClr val="0E3399"/>
                </a:solidFill>
              </a:rPr>
              <a:t>A magasan képzett munkavállalók </a:t>
            </a:r>
            <a:r>
              <a:rPr lang="hu-HU" sz="1200" dirty="0">
                <a:solidFill>
                  <a:srgbClr val="0E3399"/>
                </a:solidFill>
              </a:rPr>
              <a:t>termelékenységének növekedése</a:t>
            </a:r>
            <a:r>
              <a:rPr lang="hu-HU" sz="1200" b="0" dirty="0">
                <a:solidFill>
                  <a:srgbClr val="0E3399"/>
                </a:solidFill>
              </a:rPr>
              <a:t>, miközben </a:t>
            </a:r>
            <a:r>
              <a:rPr lang="hu-HU" sz="1200" dirty="0">
                <a:solidFill>
                  <a:srgbClr val="0E3399"/>
                </a:solidFill>
              </a:rPr>
              <a:t>csökken</a:t>
            </a:r>
            <a:r>
              <a:rPr lang="hu-HU" sz="1200" b="0" dirty="0">
                <a:solidFill>
                  <a:srgbClr val="0E3399"/>
                </a:solidFill>
              </a:rPr>
              <a:t> </a:t>
            </a:r>
            <a:r>
              <a:rPr lang="hu-HU" sz="1200" dirty="0">
                <a:solidFill>
                  <a:srgbClr val="0E3399"/>
                </a:solidFill>
              </a:rPr>
              <a:t>a kereslet </a:t>
            </a:r>
            <a:r>
              <a:rPr lang="hu-HU" sz="1200" b="0" dirty="0">
                <a:solidFill>
                  <a:srgbClr val="0E3399"/>
                </a:solidFill>
              </a:rPr>
              <a:t>az alacsonyan képzett munkavállalók iránt.</a:t>
            </a:r>
          </a:p>
          <a:p>
            <a:pPr marL="180000" indent="-180000">
              <a:spcBef>
                <a:spcPts val="0"/>
              </a:spcBef>
            </a:pPr>
            <a:endParaRPr lang="en-GB" sz="1200" b="0" dirty="0">
              <a:solidFill>
                <a:srgbClr val="0E3399"/>
              </a:solidFill>
            </a:endParaRPr>
          </a:p>
          <a:p>
            <a:pPr marL="180000" indent="-180000">
              <a:spcBef>
                <a:spcPts val="0"/>
              </a:spcBef>
            </a:pPr>
            <a:r>
              <a:rPr lang="hu-HU" sz="1200" b="0" dirty="0">
                <a:solidFill>
                  <a:srgbClr val="0E3399"/>
                </a:solidFill>
              </a:rPr>
              <a:t>A technológiai fejlődés a szaktudás nélküli munkavállalókat </a:t>
            </a:r>
            <a:r>
              <a:rPr lang="hu-HU" sz="1200" dirty="0">
                <a:solidFill>
                  <a:srgbClr val="0E3399"/>
                </a:solidFill>
              </a:rPr>
              <a:t>a közepes képzettséget igénylő </a:t>
            </a:r>
            <a:r>
              <a:rPr lang="hu-HU" sz="1200" b="0" dirty="0">
                <a:solidFill>
                  <a:srgbClr val="0E3399"/>
                </a:solidFill>
              </a:rPr>
              <a:t>munkahelyekről </a:t>
            </a:r>
            <a:r>
              <a:rPr lang="hu-HU" sz="1200" dirty="0">
                <a:solidFill>
                  <a:srgbClr val="0E3399"/>
                </a:solidFill>
              </a:rPr>
              <a:t>az alacsony képzettséget igénylő </a:t>
            </a:r>
            <a:r>
              <a:rPr lang="hu-HU" sz="1200" b="0" dirty="0">
                <a:solidFill>
                  <a:srgbClr val="0E3399"/>
                </a:solidFill>
              </a:rPr>
              <a:t>munkahelyekre </a:t>
            </a:r>
            <a:r>
              <a:rPr lang="hu-HU" sz="1200" dirty="0">
                <a:solidFill>
                  <a:srgbClr val="0E3399"/>
                </a:solidFill>
              </a:rPr>
              <a:t>szorítja vissza</a:t>
            </a:r>
            <a:r>
              <a:rPr lang="hu-HU" sz="1200" b="0" dirty="0">
                <a:solidFill>
                  <a:srgbClr val="0E3399"/>
                </a:solidFill>
              </a:rPr>
              <a:t>. </a:t>
            </a:r>
          </a:p>
          <a:p>
            <a:pPr marL="180000" indent="-180000">
              <a:spcBef>
                <a:spcPts val="0"/>
              </a:spcBef>
            </a:pPr>
            <a:endParaRPr lang="en-GB" sz="1200" b="0" dirty="0">
              <a:solidFill>
                <a:srgbClr val="0E3399"/>
              </a:solidFill>
            </a:endParaRPr>
          </a:p>
          <a:p>
            <a:pPr marL="180000" indent="-180000">
              <a:spcBef>
                <a:spcPts val="0"/>
              </a:spcBef>
            </a:pPr>
            <a:r>
              <a:rPr lang="hu-HU" sz="1200" b="0" dirty="0">
                <a:solidFill>
                  <a:srgbClr val="0E3399"/>
                </a:solidFill>
              </a:rPr>
              <a:t>A </a:t>
            </a:r>
            <a:r>
              <a:rPr lang="hu-HU" sz="1200" dirty="0">
                <a:solidFill>
                  <a:srgbClr val="0E3399"/>
                </a:solidFill>
              </a:rPr>
              <a:t>közepes képzettséget igénylő munkakörök </a:t>
            </a:r>
            <a:r>
              <a:rPr lang="hu-HU" sz="1200" b="0" dirty="0">
                <a:solidFill>
                  <a:srgbClr val="0E3399"/>
                </a:solidFill>
              </a:rPr>
              <a:t>(azaz a hagyományos gyártás, a szállítási szolgáltatások és az irodai személyzet kognitív és fizikai rutinfeladatai) könnyebben automatizálhatók, mivel olyan ismétlődő, </a:t>
            </a:r>
            <a:r>
              <a:rPr lang="hu-HU" sz="1200" b="0" dirty="0" err="1">
                <a:solidFill>
                  <a:srgbClr val="0E3399"/>
                </a:solidFill>
              </a:rPr>
              <a:t>körülhatárolt</a:t>
            </a:r>
            <a:r>
              <a:rPr lang="hu-HU" sz="1200" b="0" dirty="0">
                <a:solidFill>
                  <a:srgbClr val="0E3399"/>
                </a:solidFill>
              </a:rPr>
              <a:t> folyamatok szerint folynak, amelyeket </a:t>
            </a:r>
            <a:r>
              <a:rPr lang="hu-HU" sz="1200" b="0" dirty="0" err="1">
                <a:solidFill>
                  <a:srgbClr val="0E3399"/>
                </a:solidFill>
              </a:rPr>
              <a:t>robotizált</a:t>
            </a:r>
            <a:r>
              <a:rPr lang="hu-HU" sz="1200" b="0" dirty="0">
                <a:solidFill>
                  <a:srgbClr val="0E3399"/>
                </a:solidFill>
              </a:rPr>
              <a:t> rendszerek is el tudnak végezni.</a:t>
            </a:r>
          </a:p>
          <a:p>
            <a:pPr marL="180000" indent="-180000">
              <a:spcBef>
                <a:spcPts val="0"/>
              </a:spcBef>
            </a:pPr>
            <a:endParaRPr lang="en-US" sz="1200" b="0" dirty="0">
              <a:solidFill>
                <a:srgbClr val="0E3399"/>
              </a:solidFill>
            </a:endParaRPr>
          </a:p>
          <a:p>
            <a:pPr marL="180000" indent="-180000">
              <a:spcBef>
                <a:spcPts val="0"/>
              </a:spcBef>
            </a:pPr>
            <a:r>
              <a:rPr lang="hu-HU" sz="1200" b="0" dirty="0">
                <a:solidFill>
                  <a:srgbClr val="0E3399"/>
                </a:solidFill>
              </a:rPr>
              <a:t>A legtöbb szakértő az ismétlődő, </a:t>
            </a:r>
            <a:r>
              <a:rPr lang="hu-HU" sz="1200" dirty="0">
                <a:solidFill>
                  <a:srgbClr val="0E3399"/>
                </a:solidFill>
              </a:rPr>
              <a:t>rutinszerű és alacsony képzettséget igénylő </a:t>
            </a:r>
            <a:r>
              <a:rPr lang="hu-HU" sz="1200" b="0" dirty="0">
                <a:solidFill>
                  <a:srgbClr val="0E3399"/>
                </a:solidFill>
              </a:rPr>
              <a:t>feladatok esetében tartja a legvalószínűbbnek az automatizálást.</a:t>
            </a:r>
          </a:p>
          <a:p>
            <a:pPr marL="180000" indent="-180000">
              <a:spcBef>
                <a:spcPts val="0"/>
              </a:spcBef>
            </a:pPr>
            <a:endParaRPr lang="en-GB" sz="1200" dirty="0">
              <a:solidFill>
                <a:srgbClr val="003399"/>
              </a:solidFill>
            </a:endParaRPr>
          </a:p>
          <a:p>
            <a:pPr marL="180000" indent="-180000">
              <a:spcBef>
                <a:spcPts val="0"/>
              </a:spcBef>
            </a:pPr>
            <a:r>
              <a:rPr lang="hu-HU" sz="1200" dirty="0"/>
              <a:t>Jövőbeli felhasználások:</a:t>
            </a:r>
          </a:p>
          <a:p>
            <a:pPr lvl="3"/>
            <a:r>
              <a:rPr lang="hu-HU" dirty="0">
                <a:solidFill>
                  <a:srgbClr val="003399"/>
                </a:solidFill>
              </a:rPr>
              <a:t>Önvezető robotrendszerek (pl. a postai kézbesítésben használt autók, drónok)</a:t>
            </a:r>
          </a:p>
          <a:p>
            <a:pPr lvl="3"/>
            <a:r>
              <a:rPr lang="hu-HU" dirty="0">
                <a:solidFill>
                  <a:srgbClr val="003399"/>
                </a:solidFill>
              </a:rPr>
              <a:t>Robot mint szolgáltatás (</a:t>
            </a:r>
            <a:r>
              <a:rPr lang="hu-HU" dirty="0" err="1">
                <a:solidFill>
                  <a:srgbClr val="003399"/>
                </a:solidFill>
              </a:rPr>
              <a:t>RaaS</a:t>
            </a:r>
            <a:r>
              <a:rPr lang="hu-HU" dirty="0">
                <a:solidFill>
                  <a:srgbClr val="003399"/>
                </a:solidFill>
              </a:rPr>
              <a:t>): újfajta üzleti modell/robot bérlése vásárlás helyett</a:t>
            </a:r>
          </a:p>
        </p:txBody>
      </p:sp>
    </p:spTree>
    <p:extLst>
      <p:ext uri="{BB962C8B-B14F-4D97-AF65-F5344CB8AC3E}">
        <p14:creationId xmlns:p14="http://schemas.microsoft.com/office/powerpoint/2010/main" val="15268670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Politikák, stratégiák és programok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075201"/>
          </a:xfr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hu-HU" sz="1400" b="0" dirty="0"/>
              <a:t>Számos jogilag kötelező erejű európai és nemzeti szintű szabályozás, valamint jogilag nem kötelező erejű kezdeményezés és program létezik az MI-rendszerekkel, a fejlett robotikával és az OSH-val kapcsolatban.</a:t>
            </a:r>
          </a:p>
          <a:p>
            <a:pPr marL="0" indent="0">
              <a:buNone/>
            </a:pPr>
            <a:r>
              <a:rPr lang="hu-HU" sz="1400" b="0" dirty="0"/>
              <a:t>Az összes jelentős európai munkavédelmi érdekelt fél bemutat valamilyen stratégiát vagy kezdeményezést a mesterséges intelligenciával és annak a munkahelyekre gyakorolt lehetséges hatásával kapcsolatban.</a:t>
            </a:r>
          </a:p>
          <a:p>
            <a:pPr marL="0" indent="0">
              <a:buNone/>
            </a:pPr>
            <a:r>
              <a:rPr lang="hu-HU" sz="1400" b="0" dirty="0"/>
              <a:t>A legtöbb ilyen kezdeményezésben hasonlóságokat és közös értékeket figyelhetünk meg: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hu-HU" sz="1250" dirty="0">
                <a:solidFill>
                  <a:srgbClr val="003399"/>
                </a:solidFill>
              </a:rPr>
              <a:t>a rendszer átláthatósága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hu-HU" sz="1250" dirty="0">
                <a:solidFill>
                  <a:srgbClr val="003399"/>
                </a:solidFill>
              </a:rPr>
              <a:t>műszaki megalapozottság 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hu-HU" sz="1250" dirty="0">
                <a:solidFill>
                  <a:srgbClr val="003399"/>
                </a:solidFill>
              </a:rPr>
              <a:t>az emberi jogok tiszteletben tartása, sokszínűség és megkülönböztetésmentesség 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hu-HU" sz="1250" dirty="0">
                <a:solidFill>
                  <a:srgbClr val="003399"/>
                </a:solidFill>
              </a:rPr>
              <a:t>adatvédelem és adatkormányzás 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hu-HU" sz="1250" dirty="0">
                <a:solidFill>
                  <a:srgbClr val="003399"/>
                </a:solidFill>
              </a:rPr>
              <a:t>elszámoltathatóság 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hu-HU" sz="1250" dirty="0">
                <a:solidFill>
                  <a:srgbClr val="003399"/>
                </a:solidFill>
              </a:rPr>
              <a:t>emberközpontú megközelítés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hu-HU" sz="1250" dirty="0">
                <a:solidFill>
                  <a:srgbClr val="003399"/>
                </a:solidFill>
              </a:rPr>
              <a:t>a munkavállalók részvétele a folyamatban</a:t>
            </a:r>
          </a:p>
        </p:txBody>
      </p:sp>
    </p:spTree>
    <p:extLst>
      <p:ext uri="{BB962C8B-B14F-4D97-AF65-F5344CB8AC3E}">
        <p14:creationId xmlns:p14="http://schemas.microsoft.com/office/powerpoint/2010/main" val="2421293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Framework: the automation of task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spAutoFit/>
          </a:bodyPr>
          <a:lstStyle/>
          <a:p>
            <a:pPr lvl="1"/>
            <a:r>
              <a:rPr lang="hu-HU" b="1"/>
              <a:t>Bevezetés</a:t>
            </a:r>
          </a:p>
        </p:txBody>
      </p:sp>
      <p:sp>
        <p:nvSpPr>
          <p:cNvPr id="303" name="The narrowness of most AI technologies means it is more appropriate to talk about the automation of tasks, not occupations…"/>
          <p:cNvSpPr txBox="1">
            <a:spLocks noGrp="1"/>
          </p:cNvSpPr>
          <p:nvPr>
            <p:ph type="body" idx="1"/>
          </p:nvPr>
        </p:nvSpPr>
        <p:spPr>
          <a:xfrm>
            <a:off x="450000" y="837000"/>
            <a:ext cx="8010432" cy="3285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hu-HU" sz="1300" b="0" dirty="0"/>
              <a:t>Az EU-OSHA 4 éves kutatási programot indított </a:t>
            </a:r>
            <a:r>
              <a:rPr lang="hu-HU" sz="1300" dirty="0"/>
              <a:t>„</a:t>
            </a:r>
            <a:r>
              <a:rPr lang="hu-HU" sz="1300" i="1" dirty="0"/>
              <a:t>Munkahelyi egészségvédelmi és biztonsági áttekintés a digitalizációról</a:t>
            </a:r>
            <a:r>
              <a:rPr lang="hu-HU" sz="1300" dirty="0"/>
              <a:t>” </a:t>
            </a:r>
            <a:r>
              <a:rPr lang="hu-HU" sz="1300" b="0" dirty="0"/>
              <a:t>címmel.</a:t>
            </a:r>
            <a:r>
              <a:rPr lang="hu-HU" sz="1300" dirty="0"/>
              <a:t> </a:t>
            </a:r>
          </a:p>
          <a:p>
            <a:pPr>
              <a:buFont typeface="Wingdings" panose="05000000000000000000" pitchFamily="2" charset="2"/>
              <a:buChar char="§"/>
            </a:pPr>
            <a:endParaRPr lang="en-GB" sz="1300" dirty="0"/>
          </a:p>
          <a:p>
            <a:pPr marL="0" indent="0">
              <a:buNone/>
            </a:pPr>
            <a:r>
              <a:rPr lang="hu-HU" sz="1300" dirty="0"/>
              <a:t>A célok: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hu-HU" sz="1300" b="0" dirty="0">
                <a:solidFill>
                  <a:srgbClr val="003399"/>
                </a:solidFill>
              </a:rPr>
              <a:t>A digitalizációval összefüggő kockázatokról, kihívásokról és lehetőségekről szóló információk kidolgozása és terjesztése a munkahelyi egészségvédelem és biztonság (OSH) területén.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GB" sz="1300" dirty="0"/>
          </a:p>
          <a:p>
            <a:pPr marL="0" indent="0">
              <a:buNone/>
            </a:pPr>
            <a:r>
              <a:rPr lang="hu-HU" sz="1300" dirty="0">
                <a:solidFill>
                  <a:srgbClr val="003399"/>
                </a:solidFill>
              </a:rPr>
              <a:t>A fő témák az alábbiakat érintő OSH-vonatkozások:</a:t>
            </a:r>
          </a:p>
          <a:p>
            <a:pPr lvl="3" fontAlgn="ctr">
              <a:buFont typeface="Wingdings" panose="05000000000000000000" pitchFamily="2" charset="2"/>
              <a:buChar char="§"/>
            </a:pPr>
            <a:r>
              <a:rPr lang="hu-HU" sz="1300" dirty="0">
                <a:solidFill>
                  <a:srgbClr val="003399"/>
                </a:solidFill>
                <a:hlinkClick r:id="rId2"/>
              </a:rPr>
              <a:t>A feladatok automatizálására szolgáló fejlett robotok és mesterséges intelligenciára épülő rendszerek</a:t>
            </a:r>
            <a:r>
              <a:rPr lang="en-US" sz="1300" dirty="0">
                <a:solidFill>
                  <a:srgbClr val="003399"/>
                </a:solidFill>
                <a:hlinkClick r:id="rId2"/>
              </a:rPr>
              <a:t>.</a:t>
            </a:r>
            <a:r>
              <a:rPr lang="hu-HU" sz="1300" dirty="0">
                <a:solidFill>
                  <a:srgbClr val="003399"/>
                </a:solidFill>
                <a:hlinkClick r:id="rId2"/>
              </a:rPr>
              <a:t> </a:t>
            </a:r>
            <a:endParaRPr lang="hu-HU" sz="1300" dirty="0">
              <a:solidFill>
                <a:srgbClr val="003399"/>
              </a:solidFill>
            </a:endParaRPr>
          </a:p>
          <a:p>
            <a:pPr lvl="3" fontAlgn="ctr">
              <a:buFont typeface="Wingdings" panose="05000000000000000000" pitchFamily="2" charset="2"/>
              <a:buChar char="§"/>
            </a:pPr>
            <a:r>
              <a:rPr lang="hu-HU" sz="1300" dirty="0">
                <a:solidFill>
                  <a:srgbClr val="003399"/>
                </a:solidFill>
              </a:rPr>
              <a:t>A munkavállalói irányítás új formái a mesterséges intelligenciára épülő rendszereken keresztül</a:t>
            </a:r>
            <a:r>
              <a:rPr lang="en-US" sz="1300" dirty="0">
                <a:solidFill>
                  <a:srgbClr val="003399"/>
                </a:solidFill>
              </a:rPr>
              <a:t>.</a:t>
            </a:r>
            <a:endParaRPr lang="hu-HU" sz="1300" dirty="0">
              <a:solidFill>
                <a:srgbClr val="003399"/>
              </a:solidFill>
            </a:endParaRPr>
          </a:p>
          <a:p>
            <a:pPr lvl="3" fontAlgn="ctr">
              <a:buFont typeface="Wingdings" panose="05000000000000000000" pitchFamily="2" charset="2"/>
              <a:buChar char="§"/>
            </a:pPr>
            <a:r>
              <a:rPr lang="hu-HU" sz="1300" dirty="0">
                <a:solidFill>
                  <a:srgbClr val="003399"/>
                </a:solidFill>
              </a:rPr>
              <a:t>Online platformalapú munkavégzés</a:t>
            </a:r>
            <a:r>
              <a:rPr lang="en-US" sz="1300" dirty="0">
                <a:solidFill>
                  <a:srgbClr val="003399"/>
                </a:solidFill>
              </a:rPr>
              <a:t>.</a:t>
            </a:r>
            <a:endParaRPr lang="hu-HU" sz="1300" dirty="0">
              <a:solidFill>
                <a:srgbClr val="003399"/>
              </a:solidFill>
            </a:endParaRPr>
          </a:p>
          <a:p>
            <a:pPr lvl="3" fontAlgn="ctr">
              <a:buFont typeface="Wingdings" panose="05000000000000000000" pitchFamily="2" charset="2"/>
              <a:buChar char="§"/>
            </a:pPr>
            <a:r>
              <a:rPr lang="hu-HU" sz="1300" dirty="0">
                <a:solidFill>
                  <a:srgbClr val="003399"/>
                </a:solidFill>
              </a:rPr>
              <a:t>A munkavállalók biztonságának és egészségvédelmének nyomon követésére szolgáló új rendszerek</a:t>
            </a:r>
            <a:r>
              <a:rPr lang="en-US" sz="1300" dirty="0">
                <a:solidFill>
                  <a:srgbClr val="003399"/>
                </a:solidFill>
              </a:rPr>
              <a:t>.</a:t>
            </a:r>
            <a:endParaRPr lang="hu-HU" sz="1300" dirty="0">
              <a:solidFill>
                <a:srgbClr val="003399"/>
              </a:solidFill>
            </a:endParaRPr>
          </a:p>
          <a:p>
            <a:pPr lvl="3" fontAlgn="ctr">
              <a:buFont typeface="Wingdings" panose="05000000000000000000" pitchFamily="2" charset="2"/>
              <a:buChar char="§"/>
            </a:pPr>
            <a:r>
              <a:rPr lang="hu-HU" sz="1300" dirty="0">
                <a:solidFill>
                  <a:srgbClr val="003399"/>
                </a:solidFill>
              </a:rPr>
              <a:t>Távoli helyről történő és virtuális munkavégzés</a:t>
            </a:r>
            <a:r>
              <a:rPr lang="en-US" sz="1300" dirty="0">
                <a:solidFill>
                  <a:srgbClr val="003399"/>
                </a:solidFill>
              </a:rPr>
              <a:t>.</a:t>
            </a:r>
            <a:endParaRPr lang="hu-HU" sz="1300" dirty="0">
              <a:solidFill>
                <a:srgbClr val="003399"/>
              </a:solidFill>
            </a:endParaRPr>
          </a:p>
        </p:txBody>
      </p:sp>
      <p:pic>
        <p:nvPicPr>
          <p:cNvPr id="2" name="Picture 1" descr="A black cursor pointing towards the camera&#10;&#10;Description automatically generated">
            <a:extLst>
              <a:ext uri="{FF2B5EF4-FFF2-40B4-BE49-F238E27FC236}">
                <a16:creationId xmlns:a16="http://schemas.microsoft.com/office/drawing/2014/main" id="{2B5C86A0-351C-5F00-3D33-62CC590A62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2715766"/>
            <a:ext cx="311080" cy="31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1985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/>
          <a:p>
            <a:pPr lvl="2"/>
            <a:r>
              <a:rPr lang="hu-HU" b="1">
                <a:solidFill>
                  <a:srgbClr val="003399"/>
                </a:solidFill>
                <a:latin typeface="Arial"/>
              </a:rPr>
              <a:t>Politikák, stratégiák és programok: </a:t>
            </a:r>
            <a:r>
              <a:rPr lang="hu-HU" b="1"/>
              <a:t>Európai szabályozás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2577629"/>
          </a:xfr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hu-HU" b="0" dirty="0"/>
              <a:t>Európában jelenleg két fő irányelv szabályozza a technológiát és a munkahelyeket, és ezért alapvető szerepet játszanak a mesterséges intelligenciára épülő rendszerek és a fejlett robotrendszerek jogalapjának megteremtésében</a:t>
            </a:r>
            <a:r>
              <a:rPr lang="en-US" b="0" dirty="0"/>
              <a:t>:</a:t>
            </a:r>
            <a:endParaRPr lang="hu-HU" b="0" dirty="0"/>
          </a:p>
          <a:p>
            <a:endParaRPr lang="en-GB" sz="1400" dirty="0"/>
          </a:p>
          <a:p>
            <a:pPr marL="540000" indent="-180000"/>
            <a:r>
              <a:rPr lang="hu-HU" sz="1400" dirty="0"/>
              <a:t>A gépekről szóló 2006/42/EK irányelv</a:t>
            </a:r>
          </a:p>
          <a:p>
            <a:pPr marL="540000" indent="-180000"/>
            <a:endParaRPr lang="en-GB" sz="1400" dirty="0"/>
          </a:p>
          <a:p>
            <a:pPr marL="540000" indent="-180000"/>
            <a:r>
              <a:rPr lang="hu-HU" dirty="0"/>
              <a:t>A 89/391/EGK munkahelyi egészségvédelmi és biztonsági keretirányelv</a:t>
            </a:r>
          </a:p>
          <a:p>
            <a:pPr marL="360000" indent="-180000"/>
            <a:endParaRPr lang="en-GB" dirty="0"/>
          </a:p>
          <a:p>
            <a:pPr marL="0" indent="0">
              <a:buNone/>
            </a:pPr>
            <a:r>
              <a:rPr lang="hu-HU" b="0" dirty="0"/>
              <a:t>2021-ben az Európai Bizottság egy újabb horizontális jogalkotási javaslatot terjesztett elő: a mesterséges intelligenciáról szóló jogszabályra vonatkozó javaslatot</a:t>
            </a:r>
            <a:r>
              <a:rPr lang="hu-H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304240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/>
          <a:p>
            <a:r>
              <a:rPr lang="hu-HU"/>
              <a:t>Politikák, stratégiák és programok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326552"/>
          </a:xfr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hu-HU" sz="1400" dirty="0"/>
              <a:t>Az Európai Bizottság etikai iránymutatásai a megbízható mesterséges intelligenciáról (2021): </a:t>
            </a:r>
          </a:p>
          <a:p>
            <a:endParaRPr lang="de-DE" sz="1400" dirty="0">
              <a:solidFill>
                <a:srgbClr val="003399"/>
              </a:solidFill>
            </a:endParaRPr>
          </a:p>
          <a:p>
            <a:pPr lvl="3">
              <a:buFont typeface="Wingdings" panose="05000000000000000000" pitchFamily="2" charset="2"/>
              <a:buChar char="§"/>
            </a:pPr>
            <a:r>
              <a:rPr lang="hu-HU" sz="1250" dirty="0">
                <a:solidFill>
                  <a:srgbClr val="003399"/>
                </a:solidFill>
              </a:rPr>
              <a:t>Emberi közreműködés és felügyelet […]</a:t>
            </a:r>
          </a:p>
          <a:p>
            <a:pPr lvl="3">
              <a:buFont typeface="Wingdings" panose="05000000000000000000" pitchFamily="2" charset="2"/>
              <a:buChar char="§"/>
            </a:pPr>
            <a:endParaRPr lang="en-GB" sz="1250" dirty="0">
              <a:solidFill>
                <a:srgbClr val="003399"/>
              </a:solidFill>
            </a:endParaRPr>
          </a:p>
          <a:p>
            <a:pPr lvl="3">
              <a:buFont typeface="Wingdings" panose="05000000000000000000" pitchFamily="2" charset="2"/>
              <a:buChar char="§"/>
            </a:pPr>
            <a:r>
              <a:rPr lang="hu-HU" sz="1250" dirty="0">
                <a:solidFill>
                  <a:srgbClr val="003399"/>
                </a:solidFill>
              </a:rPr>
              <a:t>Műszaki megalapozottság és biztonság […]</a:t>
            </a:r>
          </a:p>
          <a:p>
            <a:pPr lvl="3">
              <a:buFont typeface="Wingdings" panose="05000000000000000000" pitchFamily="2" charset="2"/>
              <a:buChar char="§"/>
            </a:pPr>
            <a:endParaRPr lang="en-GB" sz="1250" dirty="0">
              <a:solidFill>
                <a:srgbClr val="003399"/>
              </a:solidFill>
            </a:endParaRPr>
          </a:p>
          <a:p>
            <a:pPr lvl="3">
              <a:buFont typeface="Wingdings" panose="05000000000000000000" pitchFamily="2" charset="2"/>
              <a:buChar char="§"/>
            </a:pPr>
            <a:r>
              <a:rPr lang="hu-HU" sz="1250" dirty="0">
                <a:solidFill>
                  <a:srgbClr val="003399"/>
                </a:solidFill>
              </a:rPr>
              <a:t>Adatvédelem és adatkormányzás […]</a:t>
            </a:r>
          </a:p>
          <a:p>
            <a:pPr lvl="3">
              <a:buFont typeface="Wingdings" panose="05000000000000000000" pitchFamily="2" charset="2"/>
              <a:buChar char="§"/>
            </a:pPr>
            <a:endParaRPr lang="en-GB" sz="1250" dirty="0">
              <a:solidFill>
                <a:srgbClr val="003399"/>
              </a:solidFill>
            </a:endParaRPr>
          </a:p>
          <a:p>
            <a:pPr lvl="3">
              <a:buFont typeface="Wingdings" panose="05000000000000000000" pitchFamily="2" charset="2"/>
              <a:buChar char="§"/>
            </a:pPr>
            <a:r>
              <a:rPr lang="hu-HU" sz="1250" dirty="0">
                <a:solidFill>
                  <a:srgbClr val="003399"/>
                </a:solidFill>
              </a:rPr>
              <a:t>Átláthatóság […]</a:t>
            </a:r>
          </a:p>
          <a:p>
            <a:pPr lvl="3">
              <a:buFont typeface="Wingdings" panose="05000000000000000000" pitchFamily="2" charset="2"/>
              <a:buChar char="§"/>
            </a:pPr>
            <a:endParaRPr lang="en-GB" sz="1250" dirty="0">
              <a:solidFill>
                <a:srgbClr val="003399"/>
              </a:solidFill>
            </a:endParaRPr>
          </a:p>
          <a:p>
            <a:pPr lvl="3">
              <a:buFont typeface="Wingdings" panose="05000000000000000000" pitchFamily="2" charset="2"/>
              <a:buChar char="§"/>
            </a:pPr>
            <a:r>
              <a:rPr lang="hu-HU" sz="1250" dirty="0">
                <a:solidFill>
                  <a:srgbClr val="003399"/>
                </a:solidFill>
              </a:rPr>
              <a:t>Sokszínűség, megkülönböztetésmentesség és méltányosság […]</a:t>
            </a:r>
          </a:p>
          <a:p>
            <a:pPr lvl="3">
              <a:buFont typeface="Wingdings" panose="05000000000000000000" pitchFamily="2" charset="2"/>
              <a:buChar char="§"/>
            </a:pPr>
            <a:endParaRPr lang="en-GB" sz="1250" dirty="0">
              <a:solidFill>
                <a:srgbClr val="003399"/>
              </a:solidFill>
            </a:endParaRPr>
          </a:p>
          <a:p>
            <a:pPr lvl="3">
              <a:buFont typeface="Wingdings" panose="05000000000000000000" pitchFamily="2" charset="2"/>
              <a:buChar char="§"/>
            </a:pPr>
            <a:r>
              <a:rPr lang="hu-HU" sz="1250" dirty="0">
                <a:solidFill>
                  <a:srgbClr val="003399"/>
                </a:solidFill>
              </a:rPr>
              <a:t>Társadalmi és környezeti jóllét […]</a:t>
            </a:r>
          </a:p>
          <a:p>
            <a:pPr lvl="3">
              <a:buFont typeface="Wingdings" panose="05000000000000000000" pitchFamily="2" charset="2"/>
              <a:buChar char="§"/>
            </a:pPr>
            <a:endParaRPr lang="en-GB" sz="1250" dirty="0">
              <a:solidFill>
                <a:srgbClr val="003399"/>
              </a:solidFill>
            </a:endParaRPr>
          </a:p>
          <a:p>
            <a:pPr lvl="3">
              <a:buFont typeface="Wingdings" panose="05000000000000000000" pitchFamily="2" charset="2"/>
              <a:buChar char="§"/>
            </a:pPr>
            <a:r>
              <a:rPr lang="hu-HU" sz="1250" dirty="0">
                <a:solidFill>
                  <a:srgbClr val="003399"/>
                </a:solidFill>
              </a:rPr>
              <a:t>Elszámoltathatóság […]</a:t>
            </a:r>
          </a:p>
        </p:txBody>
      </p:sp>
    </p:spTree>
    <p:extLst>
      <p:ext uri="{BB962C8B-B14F-4D97-AF65-F5344CB8AC3E}">
        <p14:creationId xmlns:p14="http://schemas.microsoft.com/office/powerpoint/2010/main" val="38453265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/>
          <a:p>
            <a:r>
              <a:rPr lang="hu-HU"/>
              <a:t>Politikák, stratégiák és programok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2444259"/>
          </a:xfr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hu-HU" sz="1400" dirty="0">
                <a:solidFill>
                  <a:srgbClr val="003399"/>
                </a:solidFill>
              </a:rPr>
              <a:t>Az európai szociális partnerek keretmegállapodása a digitalizációról (2020): </a:t>
            </a:r>
          </a:p>
          <a:p>
            <a:endParaRPr lang="en-GB" sz="1400" dirty="0">
              <a:solidFill>
                <a:srgbClr val="003399"/>
              </a:solidFill>
            </a:endParaRPr>
          </a:p>
          <a:p>
            <a:pPr lvl="3">
              <a:buFont typeface="Wingdings" panose="05000000000000000000" pitchFamily="2" charset="2"/>
              <a:buChar char="§"/>
            </a:pPr>
            <a:r>
              <a:rPr lang="hu-HU" sz="1250" dirty="0">
                <a:solidFill>
                  <a:srgbClr val="003399"/>
                </a:solidFill>
              </a:rPr>
              <a:t>Az MI-rendszereknek az „ember irányít” elvet kell követniük.</a:t>
            </a:r>
          </a:p>
          <a:p>
            <a:pPr lvl="3">
              <a:buFont typeface="Wingdings" panose="05000000000000000000" pitchFamily="2" charset="2"/>
              <a:buChar char="§"/>
            </a:pPr>
            <a:endParaRPr lang="en-GB" sz="1250" dirty="0">
              <a:solidFill>
                <a:srgbClr val="003399"/>
              </a:solidFill>
            </a:endParaRPr>
          </a:p>
          <a:p>
            <a:pPr lvl="3">
              <a:buFont typeface="Wingdings" panose="05000000000000000000" pitchFamily="2" charset="2"/>
              <a:buChar char="§"/>
            </a:pPr>
            <a:r>
              <a:rPr lang="hu-HU" sz="1250" dirty="0">
                <a:solidFill>
                  <a:srgbClr val="003399"/>
                </a:solidFill>
              </a:rPr>
              <a:t>Az MI-rendszereknek biztonságosnak kell lenniük, azaz meg kell akadályozniuk a károkat.</a:t>
            </a:r>
          </a:p>
          <a:p>
            <a:pPr lvl="3">
              <a:buFont typeface="Wingdings" panose="05000000000000000000" pitchFamily="2" charset="2"/>
              <a:buChar char="§"/>
            </a:pPr>
            <a:endParaRPr lang="en-GB" sz="1250" dirty="0">
              <a:solidFill>
                <a:srgbClr val="003399"/>
              </a:solidFill>
            </a:endParaRPr>
          </a:p>
          <a:p>
            <a:pPr lvl="3">
              <a:buFont typeface="Wingdings" panose="05000000000000000000" pitchFamily="2" charset="2"/>
              <a:buChar char="§"/>
            </a:pPr>
            <a:r>
              <a:rPr lang="hu-HU" sz="1250" dirty="0">
                <a:solidFill>
                  <a:srgbClr val="003399"/>
                </a:solidFill>
              </a:rPr>
              <a:t>Az MI-rendszereknek a méltányosság elveit kell követniük.</a:t>
            </a:r>
          </a:p>
          <a:p>
            <a:pPr lvl="3">
              <a:buFont typeface="Wingdings" panose="05000000000000000000" pitchFamily="2" charset="2"/>
              <a:buChar char="§"/>
            </a:pPr>
            <a:endParaRPr lang="en-GB" sz="1250" dirty="0">
              <a:solidFill>
                <a:srgbClr val="003399"/>
              </a:solidFill>
            </a:endParaRPr>
          </a:p>
          <a:p>
            <a:pPr lvl="3">
              <a:buFont typeface="Wingdings" panose="05000000000000000000" pitchFamily="2" charset="2"/>
              <a:buChar char="§"/>
            </a:pPr>
            <a:r>
              <a:rPr lang="hu-HU" sz="1250" dirty="0">
                <a:solidFill>
                  <a:srgbClr val="003399"/>
                </a:solidFill>
              </a:rPr>
              <a:t>Az MI-rendszereknek átláthatónak és megmagyarázhatónak kell lenniük, és hatékony felügyelet mellett kell működniük.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365674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Politikák, stratégiák és programok: Hiányosságok és igények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0000" y="699542"/>
            <a:ext cx="7938424" cy="3606115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hu-HU" sz="1300" b="0" dirty="0"/>
              <a:t>A nemzeti kapcsolattartó pontok által összegyűjtött válaszok a munkavállalók védelme tekintetében nem emelnek ki különösebb igényeket vagy hiányosságokat az európai szintű szabályozással kapcsolatban.</a:t>
            </a:r>
          </a:p>
          <a:p>
            <a:pPr marL="0" indent="0">
              <a:buNone/>
            </a:pPr>
            <a:endParaRPr lang="en-US" sz="1300" b="0" dirty="0"/>
          </a:p>
          <a:p>
            <a:pPr marL="0" indent="0">
              <a:buNone/>
            </a:pPr>
            <a:r>
              <a:rPr lang="hu-HU" sz="1300" b="0" dirty="0"/>
              <a:t>Különösen a 89/391/EGK munkahelyi egészségvédelmi és biztonsági keretirányelvről nyilatkoznak pozitívan. </a:t>
            </a:r>
          </a:p>
          <a:p>
            <a:pPr marL="0" indent="0">
              <a:buNone/>
            </a:pPr>
            <a:endParaRPr lang="en-US" sz="1300" b="0" dirty="0"/>
          </a:p>
          <a:p>
            <a:pPr marL="0" indent="0">
              <a:buNone/>
            </a:pPr>
            <a:r>
              <a:rPr lang="hu-HU" sz="1300" b="0" dirty="0"/>
              <a:t>A gépekről szóló 2006/42/EK irányelv minden új veszélyt és kockázatot megfelelően szabályoz a munkahelyi berendezésekkel kapcsolatban.</a:t>
            </a:r>
          </a:p>
          <a:p>
            <a:pPr marL="0" indent="0">
              <a:buNone/>
            </a:pPr>
            <a:endParaRPr lang="en-US" sz="1300" b="0" dirty="0"/>
          </a:p>
          <a:p>
            <a:pPr marL="0" indent="0">
              <a:buNone/>
            </a:pPr>
            <a:r>
              <a:rPr lang="hu-HU" sz="1300" b="0" dirty="0"/>
              <a:t>Néhány szakértő szerint hiányzik az a globálisabb perspektíva, amely figyelembe veszi a mesterséges intelligenciára épülő rendszerek bevezetését az ipari ágazatokban.</a:t>
            </a:r>
          </a:p>
          <a:p>
            <a:pPr marL="0" indent="0">
              <a:buNone/>
            </a:pPr>
            <a:endParaRPr lang="en-GB" sz="1300" b="0" dirty="0"/>
          </a:p>
          <a:p>
            <a:pPr marL="0" indent="0">
              <a:buNone/>
            </a:pPr>
            <a:r>
              <a:rPr lang="hu-HU" sz="1300" b="0" dirty="0"/>
              <a:t>Egyesek szerint nagyobb probléma, hogy nem hajtják végre megfelelően és nem tartják be a gépekről szóló irányelvet.</a:t>
            </a:r>
          </a:p>
          <a:p>
            <a:pPr marL="189000" lvl="1" indent="0">
              <a:buNone/>
            </a:pPr>
            <a:r>
              <a:rPr lang="hu-HU" sz="1300" dirty="0">
                <a:solidFill>
                  <a:srgbClr val="003399"/>
                </a:solidFill>
              </a:rPr>
              <a:t>A jogszabályok csak akkor hatékonyak, ha megfelelően alkalmazzák őket.</a:t>
            </a:r>
          </a:p>
        </p:txBody>
      </p:sp>
    </p:spTree>
    <p:extLst>
      <p:ext uri="{BB962C8B-B14F-4D97-AF65-F5344CB8AC3E}">
        <p14:creationId xmlns:p14="http://schemas.microsoft.com/office/powerpoint/2010/main" val="1421431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/>
          <a:p>
            <a:r>
              <a:rPr lang="hu-HU"/>
              <a:t>Politikák, stratégiák és programok: Nemzeti szinten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067506"/>
          </a:xfr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hu-HU" sz="1400" b="0" dirty="0"/>
              <a:t>A nemzeti kapcsolattartó pontok konzultációja során kapott válaszok alapján fontos nemzeti szabályozásokat azonosítottak</a:t>
            </a:r>
            <a:r>
              <a:rPr lang="en-US" sz="1400" b="0" dirty="0"/>
              <a:t>.</a:t>
            </a:r>
            <a:endParaRPr lang="hu-HU" sz="1400" b="0" dirty="0"/>
          </a:p>
          <a:p>
            <a:pPr marL="0" indent="0">
              <a:buNone/>
            </a:pPr>
            <a:endParaRPr lang="en-GB" sz="1400" b="0" dirty="0"/>
          </a:p>
          <a:p>
            <a:pPr marL="0" indent="0">
              <a:buNone/>
            </a:pPr>
            <a:r>
              <a:rPr lang="hu-HU" sz="1400" b="0" dirty="0"/>
              <a:t>Több országban folyamatban van a jogszabályok megvitatása</a:t>
            </a:r>
            <a:r>
              <a:rPr lang="en-US" sz="1400" b="0" dirty="0"/>
              <a:t>:</a:t>
            </a:r>
            <a:endParaRPr lang="hu-HU" sz="1400" b="0" dirty="0"/>
          </a:p>
          <a:p>
            <a:pPr lvl="3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u-HU" sz="1300" b="1" dirty="0">
                <a:solidFill>
                  <a:srgbClr val="003399"/>
                </a:solidFill>
              </a:rPr>
              <a:t>Ausztria</a:t>
            </a:r>
            <a:r>
              <a:rPr lang="hu-HU" sz="1300" dirty="0">
                <a:solidFill>
                  <a:srgbClr val="003399"/>
                </a:solidFill>
              </a:rPr>
              <a:t> arról számolt be, hogy vitát kezdeményeztek a fejlett robotikáról, amelynek eredményeképpen egy nemzeti szinten jogilag kötelező (nemzetközi) szabványt fogadhatnak el. </a:t>
            </a:r>
          </a:p>
          <a:p>
            <a:pPr lvl="3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u-HU" sz="1300" b="1" dirty="0">
                <a:solidFill>
                  <a:srgbClr val="003399"/>
                </a:solidFill>
              </a:rPr>
              <a:t>Hollandia</a:t>
            </a:r>
            <a:r>
              <a:rPr lang="hu-HU" sz="1300" dirty="0">
                <a:solidFill>
                  <a:srgbClr val="003399"/>
                </a:solidFill>
              </a:rPr>
              <a:t> arról számolt be, hogy az intelligens robotikával kapcsolatban számos (kötelező) vitafórum létezik a felügyelők, az ipari partnerek, a szabványügyi hivatalok stb. számára. Ezek a fórumok a gépekről szóló irányelv nyomán jöttek létre. </a:t>
            </a:r>
          </a:p>
          <a:p>
            <a:pPr lvl="3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u-HU" sz="1300" b="1" dirty="0">
                <a:solidFill>
                  <a:srgbClr val="003399"/>
                </a:solidFill>
              </a:rPr>
              <a:t>Finnország</a:t>
            </a:r>
            <a:r>
              <a:rPr lang="hu-HU" sz="1300" dirty="0">
                <a:solidFill>
                  <a:srgbClr val="003399"/>
                </a:solidFill>
              </a:rPr>
              <a:t> arról számolt be, hogy az intelligens ikt-vel kapcsolatos adatkezelés számos jogszabály-frissítés előkészítése során előkerült, de általánosabb szinten foglalkoztak vele.</a:t>
            </a:r>
          </a:p>
        </p:txBody>
      </p:sp>
    </p:spTree>
    <p:extLst>
      <p:ext uri="{BB962C8B-B14F-4D97-AF65-F5344CB8AC3E}">
        <p14:creationId xmlns:p14="http://schemas.microsoft.com/office/powerpoint/2010/main" val="30129991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/>
          <a:p>
            <a:r>
              <a:rPr lang="hu-HU"/>
              <a:t>Politikák, stratégiák és programok: Nemzeti szinten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8226456" cy="3636893"/>
          </a:xfrm>
        </p:spPr>
        <p:txBody>
          <a:bodyPr wrap="square">
            <a:spAutoFit/>
          </a:bodyPr>
          <a:lstStyle/>
          <a:p>
            <a:pPr marL="630238" indent="-268288"/>
            <a:r>
              <a:rPr lang="hu-HU" sz="1300" b="0" dirty="0"/>
              <a:t>A </a:t>
            </a:r>
            <a:r>
              <a:rPr lang="hu-HU" sz="1300" dirty="0"/>
              <a:t>svéd</a:t>
            </a:r>
            <a:r>
              <a:rPr lang="hu-HU" sz="1300" b="0" dirty="0"/>
              <a:t> Vállalkozáspolitikai és Innovációs Minisztérium 2019. évi jelentésében, amely </a:t>
            </a:r>
            <a:br>
              <a:rPr lang="hu-HU" sz="1300" b="0" dirty="0"/>
            </a:br>
            <a:r>
              <a:rPr lang="hu-HU" sz="1300" b="0" dirty="0"/>
              <a:t>„A mesterséges intelligencia nemzeti megközelítése” címet kapta, egy sor olyan feltételt vázolt fel, amelyeknek formálniuk kell a mesterséges intelligenciával kapcsolatos nemzeti politikák kialakítását.</a:t>
            </a:r>
            <a:endParaRPr lang="en-US" sz="1300" b="0" dirty="0"/>
          </a:p>
          <a:p>
            <a:pPr marL="361950" indent="0">
              <a:buNone/>
            </a:pPr>
            <a:endParaRPr lang="hu-HU" sz="1300" b="0" dirty="0"/>
          </a:p>
          <a:p>
            <a:pPr marL="630238" lvl="3" indent="0">
              <a:buNone/>
            </a:pPr>
            <a:r>
              <a:rPr lang="hu-HU" sz="1300" dirty="0">
                <a:solidFill>
                  <a:srgbClr val="003399"/>
                </a:solidFill>
              </a:rPr>
              <a:t>Ezek az MI-rendszerek használatával kapcsolatos oktatásra és képzésre összpontosítanak.</a:t>
            </a:r>
          </a:p>
          <a:p>
            <a:pPr lvl="1"/>
            <a:endParaRPr lang="en-GB" sz="1400" dirty="0">
              <a:solidFill>
                <a:srgbClr val="003399"/>
              </a:solidFill>
            </a:endParaRPr>
          </a:p>
          <a:p>
            <a:pPr marL="0" indent="0">
              <a:buNone/>
            </a:pPr>
            <a:r>
              <a:rPr lang="hu-HU" b="0" dirty="0"/>
              <a:t>A legtöbb ország megemlítette az ágazati szociális partnerek kezdeményezéseit és különösen az iránymutatásaikat</a:t>
            </a:r>
            <a:r>
              <a:rPr lang="en-US" b="0" dirty="0"/>
              <a:t>:</a:t>
            </a:r>
            <a:endParaRPr lang="hu-HU" b="0" dirty="0"/>
          </a:p>
          <a:p>
            <a:pPr lvl="3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u-HU" sz="1300" b="1" dirty="0">
                <a:solidFill>
                  <a:srgbClr val="003399"/>
                </a:solidFill>
              </a:rPr>
              <a:t>Ausztria</a:t>
            </a:r>
            <a:r>
              <a:rPr lang="hu-HU" sz="1300" dirty="0">
                <a:solidFill>
                  <a:srgbClr val="003399"/>
                </a:solidFill>
              </a:rPr>
              <a:t> megemlítette, hogy 20 tájékoztató füzetet adott ki a digitalizáció különböző témáiról a „Work New 4.0” program keretében.</a:t>
            </a:r>
          </a:p>
          <a:p>
            <a:pPr lvl="3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u-HU" sz="1300" b="1" dirty="0">
                <a:solidFill>
                  <a:srgbClr val="003399"/>
                </a:solidFill>
              </a:rPr>
              <a:t>Finnország</a:t>
            </a:r>
            <a:r>
              <a:rPr lang="hu-HU" sz="1300" dirty="0">
                <a:solidFill>
                  <a:srgbClr val="003399"/>
                </a:solidFill>
              </a:rPr>
              <a:t> „A mesterséges intelligencia etikájának kihívásai” elnevezésű kezdeményezést említette meg – ez egy felhívás a vállalatok számára, hogy vegyenek részt az MI használatának etikai szabályairól szóló vitában, amelynek célja etikai iránymutatások összegyűjtése.</a:t>
            </a:r>
          </a:p>
          <a:p>
            <a:pPr lvl="3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u-HU" sz="1300" b="1" dirty="0">
                <a:solidFill>
                  <a:srgbClr val="003399"/>
                </a:solidFill>
              </a:rPr>
              <a:t>Franciaország</a:t>
            </a:r>
            <a:r>
              <a:rPr lang="hu-HU" sz="1300" dirty="0">
                <a:solidFill>
                  <a:srgbClr val="003399"/>
                </a:solidFill>
              </a:rPr>
              <a:t> prevenciós útmutatót tett közzé a gyártók és a felhasználók számára a </a:t>
            </a:r>
            <a:r>
              <a:rPr lang="hu-HU" sz="1300" dirty="0" err="1">
                <a:solidFill>
                  <a:srgbClr val="003399"/>
                </a:solidFill>
              </a:rPr>
              <a:t>kollaboratív</a:t>
            </a:r>
            <a:r>
              <a:rPr lang="hu-HU" sz="1300" dirty="0">
                <a:solidFill>
                  <a:srgbClr val="003399"/>
                </a:solidFill>
              </a:rPr>
              <a:t> robotalkalmazások bevezetéséhez.</a:t>
            </a:r>
          </a:p>
        </p:txBody>
      </p:sp>
    </p:spTree>
    <p:extLst>
      <p:ext uri="{BB962C8B-B14F-4D97-AF65-F5344CB8AC3E}">
        <p14:creationId xmlns:p14="http://schemas.microsoft.com/office/powerpoint/2010/main" val="5601864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/>
          <a:p>
            <a:r>
              <a:rPr lang="hu-HU"/>
              <a:t>Politikák, stratégiák és programok: Nemzeti szinten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2092881"/>
          </a:xfrm>
        </p:spPr>
        <p:txBody>
          <a:bodyPr>
            <a:spAutoFit/>
          </a:bodyPr>
          <a:lstStyle/>
          <a:p>
            <a:pPr lvl="3">
              <a:buFont typeface="Wingdings" panose="05000000000000000000" pitchFamily="2" charset="2"/>
              <a:buChar char="§"/>
            </a:pPr>
            <a:r>
              <a:rPr lang="hu-HU" sz="1300" b="1" dirty="0">
                <a:solidFill>
                  <a:srgbClr val="003399"/>
                </a:solidFill>
              </a:rPr>
              <a:t>Németország</a:t>
            </a:r>
            <a:r>
              <a:rPr lang="hu-HU" sz="1300" dirty="0">
                <a:solidFill>
                  <a:srgbClr val="003399"/>
                </a:solidFill>
              </a:rPr>
              <a:t> kampányokat indított a fejlett robotikáról és az intelligens ikt-ról, valamint ezek munkahelyi alkalmazásáról, amelyek az MI-stratégia és a német kormány „HighTech stratégia 2025” elnevezésű kezdeményezésének részét képezik. </a:t>
            </a:r>
          </a:p>
          <a:p>
            <a:pPr lvl="3">
              <a:buFont typeface="Wingdings" panose="05000000000000000000" pitchFamily="2" charset="2"/>
              <a:buChar char="§"/>
            </a:pPr>
            <a:endParaRPr lang="en-GB" sz="1300" dirty="0">
              <a:solidFill>
                <a:srgbClr val="003399"/>
              </a:solidFill>
            </a:endParaRPr>
          </a:p>
          <a:p>
            <a:pPr lvl="3">
              <a:buFont typeface="Wingdings" panose="05000000000000000000" pitchFamily="2" charset="2"/>
              <a:buChar char="§"/>
            </a:pPr>
            <a:r>
              <a:rPr lang="hu-HU" sz="1300" b="1" dirty="0">
                <a:solidFill>
                  <a:srgbClr val="003399"/>
                </a:solidFill>
              </a:rPr>
              <a:t>Írország</a:t>
            </a:r>
            <a:r>
              <a:rPr lang="hu-HU" sz="1300" dirty="0">
                <a:solidFill>
                  <a:srgbClr val="003399"/>
                </a:solidFill>
              </a:rPr>
              <a:t> Nemzeti Szabványügyi Hatósága (NSAI) a „Biztonsági szabványok kidolgozása a robotikára” című ISO/TC299. sz. szabványon dolgozik. </a:t>
            </a:r>
          </a:p>
          <a:p>
            <a:pPr lvl="3">
              <a:buFont typeface="Wingdings" panose="05000000000000000000" pitchFamily="2" charset="2"/>
              <a:buChar char="§"/>
            </a:pPr>
            <a:endParaRPr lang="en-GB" sz="1300" dirty="0">
              <a:solidFill>
                <a:srgbClr val="003399"/>
              </a:solidFill>
            </a:endParaRPr>
          </a:p>
          <a:p>
            <a:pPr lvl="3">
              <a:buFont typeface="Wingdings" panose="05000000000000000000" pitchFamily="2" charset="2"/>
              <a:buChar char="§"/>
            </a:pPr>
            <a:r>
              <a:rPr lang="hu-HU" sz="1300" b="1" dirty="0">
                <a:solidFill>
                  <a:srgbClr val="003399"/>
                </a:solidFill>
              </a:rPr>
              <a:t>Portugália</a:t>
            </a:r>
            <a:r>
              <a:rPr lang="hu-HU" sz="1300" dirty="0">
                <a:solidFill>
                  <a:srgbClr val="003399"/>
                </a:solidFill>
              </a:rPr>
              <a:t> a „Digitális átállási cselekvési terv” című országos kormányzati programról és a következő kiadványról számolt be: „A kollaboratív robotokat alkalmazó munkaállomás kialakításának emberközpontú megközelítése”</a:t>
            </a:r>
            <a:r>
              <a:rPr lang="en-US" sz="1300" dirty="0">
                <a:solidFill>
                  <a:srgbClr val="003399"/>
                </a:solidFill>
              </a:rPr>
              <a:t>.</a:t>
            </a:r>
            <a:endParaRPr lang="hu-HU" sz="1300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8248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/>
          <a:p>
            <a:r>
              <a:rPr lang="hu-HU"/>
              <a:t>Politikák, stratégiák és programok: Nemzeti szinten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8154448" cy="3388107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hu-HU" sz="1400" b="0" dirty="0">
                <a:solidFill>
                  <a:srgbClr val="003399"/>
                </a:solidFill>
              </a:rPr>
              <a:t>Néhány országban a legfontosabb érdekelt felek </a:t>
            </a:r>
            <a:r>
              <a:rPr lang="hu-HU" sz="1400" dirty="0">
                <a:solidFill>
                  <a:srgbClr val="003399"/>
                </a:solidFill>
              </a:rPr>
              <a:t>ajánlásokat</a:t>
            </a:r>
            <a:r>
              <a:rPr lang="hu-HU" sz="1400" b="0" dirty="0">
                <a:solidFill>
                  <a:srgbClr val="003399"/>
                </a:solidFill>
              </a:rPr>
              <a:t> is megfogalmaztak</a:t>
            </a:r>
            <a:r>
              <a:rPr lang="en-US" sz="1400" b="0" dirty="0">
                <a:solidFill>
                  <a:srgbClr val="003399"/>
                </a:solidFill>
              </a:rPr>
              <a:t>:</a:t>
            </a:r>
            <a:endParaRPr lang="hu-HU" sz="1400" b="0" dirty="0">
              <a:solidFill>
                <a:srgbClr val="003399"/>
              </a:solidFill>
            </a:endParaRPr>
          </a:p>
          <a:p>
            <a:endParaRPr lang="de-DE" sz="1400" dirty="0">
              <a:solidFill>
                <a:srgbClr val="003399"/>
              </a:solidFill>
            </a:endParaRPr>
          </a:p>
          <a:p>
            <a:pPr lvl="3">
              <a:buFont typeface="Wingdings" panose="05000000000000000000" pitchFamily="2" charset="2"/>
              <a:buChar char="§"/>
            </a:pPr>
            <a:r>
              <a:rPr lang="hu-HU" sz="1300" b="1" dirty="0">
                <a:solidFill>
                  <a:srgbClr val="003399"/>
                </a:solidFill>
              </a:rPr>
              <a:t>Ausztriában</a:t>
            </a:r>
            <a:r>
              <a:rPr lang="hu-HU" sz="1300" dirty="0">
                <a:solidFill>
                  <a:srgbClr val="003399"/>
                </a:solidFill>
              </a:rPr>
              <a:t> az „AIM AT 2030 – </a:t>
            </a:r>
            <a:r>
              <a:rPr lang="hu-HU" sz="1300" dirty="0" err="1">
                <a:solidFill>
                  <a:srgbClr val="003399"/>
                </a:solidFill>
              </a:rPr>
              <a:t>Artificial</a:t>
            </a:r>
            <a:r>
              <a:rPr lang="hu-HU" sz="1300" dirty="0">
                <a:solidFill>
                  <a:srgbClr val="003399"/>
                </a:solidFill>
              </a:rPr>
              <a:t> </a:t>
            </a:r>
            <a:r>
              <a:rPr lang="hu-HU" sz="1300" dirty="0" err="1">
                <a:solidFill>
                  <a:srgbClr val="003399"/>
                </a:solidFill>
              </a:rPr>
              <a:t>Intelligence</a:t>
            </a:r>
            <a:r>
              <a:rPr lang="hu-HU" sz="1300" dirty="0">
                <a:solidFill>
                  <a:srgbClr val="003399"/>
                </a:solidFill>
              </a:rPr>
              <a:t> </a:t>
            </a:r>
            <a:r>
              <a:rPr lang="hu-HU" sz="1300" dirty="0" err="1">
                <a:solidFill>
                  <a:srgbClr val="003399"/>
                </a:solidFill>
              </a:rPr>
              <a:t>Mission</a:t>
            </a:r>
            <a:r>
              <a:rPr lang="hu-HU" sz="1300" dirty="0">
                <a:solidFill>
                  <a:srgbClr val="003399"/>
                </a:solidFill>
              </a:rPr>
              <a:t> </a:t>
            </a:r>
            <a:r>
              <a:rPr lang="hu-HU" sz="1300" dirty="0" err="1">
                <a:solidFill>
                  <a:srgbClr val="003399"/>
                </a:solidFill>
              </a:rPr>
              <a:t>Austria</a:t>
            </a:r>
            <a:r>
              <a:rPr lang="hu-HU" sz="1300" dirty="0">
                <a:solidFill>
                  <a:srgbClr val="003399"/>
                </a:solidFill>
              </a:rPr>
              <a:t> 2030 (Mesterséges intelligenciával kapcsolatos feladatok 2030-ig Ausztriában)” címmel kiadott ajánlások az Osztrák Köztársaság Digitális és Gazdasági Ügyek Szövetségi Minisztériumának támogatásával.</a:t>
            </a:r>
          </a:p>
          <a:p>
            <a:pPr lvl="3">
              <a:buFont typeface="Wingdings" panose="05000000000000000000" pitchFamily="2" charset="2"/>
              <a:buChar char="§"/>
            </a:pPr>
            <a:endParaRPr lang="en-GB" sz="1300" dirty="0">
              <a:solidFill>
                <a:srgbClr val="003399"/>
              </a:solidFill>
            </a:endParaRPr>
          </a:p>
          <a:p>
            <a:pPr lvl="3">
              <a:buFont typeface="Wingdings" panose="05000000000000000000" pitchFamily="2" charset="2"/>
              <a:buChar char="§"/>
            </a:pPr>
            <a:r>
              <a:rPr lang="hu-HU" sz="1300" b="1" dirty="0">
                <a:solidFill>
                  <a:srgbClr val="003399"/>
                </a:solidFill>
              </a:rPr>
              <a:t>Finnország</a:t>
            </a:r>
            <a:r>
              <a:rPr lang="hu-HU" sz="1300" dirty="0">
                <a:solidFill>
                  <a:srgbClr val="003399"/>
                </a:solidFill>
              </a:rPr>
              <a:t> olyan minisztériumokat jelölt meg a konkrét ajánlások forrásaként, mint a Szociális és Egészségügyi Minisztérium, a Gazdasági és Foglalkoztatási Minisztérium és a Pénzügyminisztérium.</a:t>
            </a:r>
          </a:p>
          <a:p>
            <a:pPr lvl="3">
              <a:buFont typeface="Wingdings" panose="05000000000000000000" pitchFamily="2" charset="2"/>
              <a:buChar char="§"/>
            </a:pPr>
            <a:endParaRPr lang="en-GB" sz="1300" dirty="0">
              <a:solidFill>
                <a:srgbClr val="003399"/>
              </a:solidFill>
            </a:endParaRPr>
          </a:p>
          <a:p>
            <a:pPr lvl="3">
              <a:buFont typeface="Wingdings" panose="05000000000000000000" pitchFamily="2" charset="2"/>
              <a:buChar char="§"/>
            </a:pPr>
            <a:r>
              <a:rPr lang="hu-HU" sz="1300" b="1" dirty="0">
                <a:solidFill>
                  <a:srgbClr val="003399"/>
                </a:solidFill>
              </a:rPr>
              <a:t>Hollandia</a:t>
            </a:r>
            <a:r>
              <a:rPr lang="hu-HU" sz="1300" dirty="0">
                <a:solidFill>
                  <a:srgbClr val="003399"/>
                </a:solidFill>
              </a:rPr>
              <a:t> a munkavállalók védelméről szóló jogszabályok keretében a Szociális és Foglalkoztatási Minisztérium (SZW), valamint a Gazdasági és Éghajlat-politikai Minisztérium (EZ) által az intelligens </a:t>
            </a:r>
            <a:r>
              <a:rPr lang="hu-HU" sz="1300" dirty="0" err="1">
                <a:solidFill>
                  <a:srgbClr val="003399"/>
                </a:solidFill>
              </a:rPr>
              <a:t>ikt-ról</a:t>
            </a:r>
            <a:r>
              <a:rPr lang="hu-HU" sz="1300" dirty="0">
                <a:solidFill>
                  <a:srgbClr val="003399"/>
                </a:solidFill>
              </a:rPr>
              <a:t> és a magánélet védelméről kiadott állami ajánlásokat említette meg.</a:t>
            </a:r>
          </a:p>
          <a:p>
            <a:pPr lvl="3">
              <a:buFont typeface="Wingdings" panose="05000000000000000000" pitchFamily="2" charset="2"/>
              <a:buChar char="§"/>
            </a:pPr>
            <a:endParaRPr lang="en-GB" sz="1300" dirty="0">
              <a:solidFill>
                <a:srgbClr val="003399"/>
              </a:solidFill>
            </a:endParaRPr>
          </a:p>
          <a:p>
            <a:pPr lvl="3">
              <a:buFont typeface="Wingdings" panose="05000000000000000000" pitchFamily="2" charset="2"/>
              <a:buChar char="§"/>
            </a:pPr>
            <a:r>
              <a:rPr lang="hu-HU" sz="1300" b="1" dirty="0">
                <a:solidFill>
                  <a:srgbClr val="003399"/>
                </a:solidFill>
              </a:rPr>
              <a:t>Németországban</a:t>
            </a:r>
            <a:r>
              <a:rPr lang="hu-HU" sz="1300" dirty="0">
                <a:solidFill>
                  <a:srgbClr val="003399"/>
                </a:solidFill>
              </a:rPr>
              <a:t> a HRI munkahelyi bevezetése során a német baleseti társadalombiztosítás keretében működő Német Munkavédelmi Intézet fogalmazott meg ajánlásokat.</a:t>
            </a:r>
          </a:p>
        </p:txBody>
      </p:sp>
    </p:spTree>
    <p:extLst>
      <p:ext uri="{BB962C8B-B14F-4D97-AF65-F5344CB8AC3E}">
        <p14:creationId xmlns:p14="http://schemas.microsoft.com/office/powerpoint/2010/main" val="1520553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/>
          <a:p>
            <a:r>
              <a:rPr lang="hu-HU"/>
              <a:t>Politikák, stratégiák és programok: Hiányosságok és igények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0000" y="1118810"/>
            <a:ext cx="8154448" cy="2893100"/>
          </a:xfrm>
        </p:spPr>
        <p:txBody>
          <a:bodyPr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hu-HU" sz="1300" b="0" dirty="0"/>
              <a:t>A nemzeti szinten jelentkező hiányosságokat és igényeket illetően a nemzeti kapcsolattartó pontokkal folytatott konzultáció során adott válaszok azt mutatják, hogy sok országban láthatóan nincsenek kézzelfoghatóbb nemzeti tevékenységek.</a:t>
            </a:r>
          </a:p>
          <a:p>
            <a:pPr marL="0" indent="0">
              <a:spcBef>
                <a:spcPts val="0"/>
              </a:spcBef>
              <a:buNone/>
            </a:pPr>
            <a:endParaRPr lang="en-GB" sz="1300" b="0" dirty="0">
              <a:solidFill>
                <a:srgbClr val="003399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hu-HU" sz="1300" b="0" dirty="0"/>
              <a:t>Számos ország arról számolt be, hogy hiányoznak a fizikai és/vagy kognitív feladatok MI-rendszerek általi automatizálására vonatkozó, jogilag kötelező erejű nemzeti szabályozások. </a:t>
            </a:r>
          </a:p>
          <a:p>
            <a:pPr marL="0" indent="0">
              <a:spcBef>
                <a:spcPts val="0"/>
              </a:spcBef>
              <a:buNone/>
            </a:pPr>
            <a:endParaRPr lang="en-GB" sz="1300" b="0" dirty="0">
              <a:solidFill>
                <a:srgbClr val="003399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hu-HU" sz="1300" b="0" dirty="0">
                <a:solidFill>
                  <a:srgbClr val="003399"/>
                </a:solidFill>
              </a:rPr>
              <a:t>Egyes országokban szakadék tátong a meglévő szabályozás és a megfelelő alkalmazás között.</a:t>
            </a:r>
          </a:p>
          <a:p>
            <a:pPr marL="0" indent="0">
              <a:spcBef>
                <a:spcPts val="0"/>
              </a:spcBef>
              <a:buNone/>
            </a:pPr>
            <a:endParaRPr lang="en-GB" sz="1300" b="0" dirty="0">
              <a:solidFill>
                <a:srgbClr val="003399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hu-HU" sz="1300" b="0" dirty="0"/>
              <a:t>Nemzeti szintű etikai iránymutatásokra van szükség az alapvető emberi jogok garantálása és a személyes adatok kezelése során az adatvédelem biztosítása tekintetében.</a:t>
            </a:r>
          </a:p>
          <a:p>
            <a:pPr marL="0" indent="0">
              <a:spcBef>
                <a:spcPts val="0"/>
              </a:spcBef>
              <a:buNone/>
            </a:pPr>
            <a:endParaRPr lang="en-GB" sz="1300" b="0" dirty="0"/>
          </a:p>
          <a:p>
            <a:pPr marL="0" indent="0">
              <a:spcBef>
                <a:spcPts val="0"/>
              </a:spcBef>
              <a:buNone/>
            </a:pPr>
            <a:r>
              <a:rPr lang="hu-HU" sz="1300" b="0" dirty="0"/>
              <a:t>Hollandia szerint a munkahelyi egészségvédelemről és biztonságról nem folyik kellően mély vita a kialakulóban lévő technológiákkal összefüggésben.</a:t>
            </a:r>
          </a:p>
        </p:txBody>
      </p:sp>
    </p:spTree>
    <p:extLst>
      <p:ext uri="{BB962C8B-B14F-4D97-AF65-F5344CB8AC3E}">
        <p14:creationId xmlns:p14="http://schemas.microsoft.com/office/powerpoint/2010/main" val="32417588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/>
          <a:p>
            <a:r>
              <a:rPr lang="hu-HU"/>
              <a:t>Politikák, stratégiák és programok: Összefoglaló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8010432" cy="3693319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hu-HU" sz="1300" b="0" dirty="0"/>
              <a:t>Nemzeti szinten szinte az összes ország beszámol valamilyen jogilag nem kötelező érvényű tevékenységről az MI-rendszerekkel és a fejlett robotikával kapcsolatban. </a:t>
            </a:r>
          </a:p>
          <a:p>
            <a:pPr marL="0" indent="0">
              <a:spcBef>
                <a:spcPts val="0"/>
              </a:spcBef>
              <a:buNone/>
            </a:pPr>
            <a:endParaRPr lang="en-GB" sz="1300" b="0" dirty="0"/>
          </a:p>
          <a:p>
            <a:pPr marL="0" indent="0">
              <a:spcBef>
                <a:spcPts val="0"/>
              </a:spcBef>
              <a:buNone/>
            </a:pPr>
            <a:r>
              <a:rPr lang="hu-HU" sz="1300" b="0" dirty="0"/>
              <a:t>Az európai országokban rengeteg ágazati program, szociális partnerek által kiadott iránymutatás, illetve a főbb érdekelt felek vagy az állam által megfogalmazott ajánlás van. </a:t>
            </a:r>
          </a:p>
          <a:p>
            <a:pPr marL="0" indent="0">
              <a:spcBef>
                <a:spcPts val="0"/>
              </a:spcBef>
              <a:buNone/>
            </a:pPr>
            <a:endParaRPr lang="en-GB" sz="1300" b="0" dirty="0"/>
          </a:p>
          <a:p>
            <a:pPr marL="0" indent="0">
              <a:spcBef>
                <a:spcPts val="0"/>
              </a:spcBef>
              <a:buNone/>
            </a:pPr>
            <a:r>
              <a:rPr lang="hu-HU" sz="1300" b="0" dirty="0"/>
              <a:t>A legtöbb ország arról is beszámol, hogy hiányoznak a tevékenységek. Ez meglepő eredménynek tűnhet, mivel határozottan abba az irányba mutat, amit gyakran „a tudás és a cselekvés közötti szakadéknak” neveznek, azaz szakadék tátong a kezdeményezések, programok vagy ajánlások révén rendelkezésre bocsátott releváns tudás és annak tényleges gyakorlati felhasználása és alkalmazása között. </a:t>
            </a:r>
          </a:p>
          <a:p>
            <a:pPr marL="0" indent="0">
              <a:spcBef>
                <a:spcPts val="0"/>
              </a:spcBef>
              <a:buNone/>
            </a:pPr>
            <a:endParaRPr lang="en-GB" sz="1300" b="0" dirty="0"/>
          </a:p>
          <a:p>
            <a:pPr marL="0" indent="0">
              <a:spcBef>
                <a:spcPts val="0"/>
              </a:spcBef>
              <a:buNone/>
            </a:pPr>
            <a:r>
              <a:rPr lang="hu-HU" sz="1300" b="0" dirty="0"/>
              <a:t>Globálisabb szinten számos kampány, tevékenység, stratégia és elképzelés létezik. Ahogy a kérdés egyre specifikusabbá válik, és konkrét iparágakhoz, munkakörökhöz vagy feladatokhoz kapcsolódik, úgy lesz a kép egyre homályosabb, például a konkrét rendszerre vagy a munkahelyi kialakításra vonatkozó ajánlások tekintetében. </a:t>
            </a:r>
          </a:p>
          <a:p>
            <a:pPr marL="0" indent="0">
              <a:spcBef>
                <a:spcPts val="0"/>
              </a:spcBef>
              <a:buNone/>
            </a:pPr>
            <a:endParaRPr lang="en-GB" sz="1300" b="0" dirty="0"/>
          </a:p>
          <a:p>
            <a:pPr marL="0" indent="0">
              <a:spcBef>
                <a:spcPts val="0"/>
              </a:spcBef>
              <a:buNone/>
            </a:pPr>
            <a:r>
              <a:rPr lang="hu-HU" sz="1300" b="0" dirty="0"/>
              <a:t>Különösen fontosnak tartják a figyelemfelhívást, és ebben a politikai döntéshozóknak fontos szerepük lehet.</a:t>
            </a:r>
          </a:p>
        </p:txBody>
      </p:sp>
    </p:spTree>
    <p:extLst>
      <p:ext uri="{BB962C8B-B14F-4D97-AF65-F5344CB8AC3E}">
        <p14:creationId xmlns:p14="http://schemas.microsoft.com/office/powerpoint/2010/main" val="1030144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1" y="-4565"/>
            <a:ext cx="7559873" cy="646331"/>
          </a:xfrm>
        </p:spPr>
        <p:txBody>
          <a:bodyPr>
            <a:spAutoFit/>
          </a:bodyPr>
          <a:lstStyle/>
          <a:p>
            <a:r>
              <a:rPr lang="hu-HU"/>
              <a:t>A feladatok automatizálására szolgáló fejlett robotok és mesterséges intelligenciára épülő rendszerek A projekt célkitűzései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1195199"/>
          </a:xfrm>
        </p:spPr>
        <p:txBody>
          <a:bodyPr>
            <a:spAutoFit/>
          </a:bodyPr>
          <a:lstStyle/>
          <a:p>
            <a:pPr algn="just"/>
            <a:r>
              <a:rPr lang="hu-HU" b="0"/>
              <a:t>A fizikai és kognitív feladatok automatizálására szolgáló fejlett robotokkal és mesterséges intelligenciára épülő rendszerekkel kapcsolatos szakpolitikák, kutatások és gyakorlatok áttekintése, valamint az OSH-t érintő következményeik értékelése. </a:t>
            </a:r>
          </a:p>
          <a:p>
            <a:pPr algn="just"/>
            <a:r>
              <a:rPr lang="hu-HU" b="0"/>
              <a:t>A munkavállalók biztonságát és egészségét érintő lehetséges következmények vizsgálata és a főbb kockázatok, kihívások és lehetőségek azonosítása a megelőzés, a politika és a gyakorlat szempontjából.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92080" y="2499742"/>
            <a:ext cx="21137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350" b="1" dirty="0"/>
              <a:t>A helyszíni kutatást követően 10 esettanulmányt kell kidolgozni.</a:t>
            </a:r>
          </a:p>
        </p:txBody>
      </p:sp>
      <p:pic>
        <p:nvPicPr>
          <p:cNvPr id="1026" name="Picture 2" descr="EU-OSHA on Twitter: &quot;Learn by example and help tackling work-related MSDs:  'Think of me — your back' is just one of the prevention initiatives as  result of the policy approach adopted i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86"/>
          <a:stretch/>
        </p:blipFill>
        <p:spPr bwMode="auto">
          <a:xfrm>
            <a:off x="1253419" y="2433181"/>
            <a:ext cx="3716282" cy="1784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41174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519" y="267494"/>
            <a:ext cx="7559873" cy="367200"/>
          </a:xfrm>
        </p:spPr>
        <p:txBody>
          <a:bodyPr/>
          <a:lstStyle/>
          <a:p>
            <a:r>
              <a:rPr lang="hu-HU" sz="2400" dirty="0"/>
              <a:t>Köszönjük!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437963" y="1089199"/>
            <a:ext cx="4662543" cy="3231654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9000" indent="-189000">
              <a:spcBef>
                <a:spcPts val="0"/>
              </a:spcBef>
              <a:buClr>
                <a:srgbClr val="003399"/>
              </a:buClr>
              <a:buFont typeface="Wingdings" pitchFamily="2" charset="2"/>
              <a:buChar char="§"/>
            </a:pPr>
            <a:r>
              <a:rPr lang="hu-HU" sz="1200" b="0" cap="all" dirty="0"/>
              <a:t>Jelentés</a:t>
            </a:r>
            <a:r>
              <a:rPr lang="hu-HU" sz="1200" dirty="0"/>
              <a:t> </a:t>
            </a:r>
            <a:r>
              <a:rPr lang="en-US" sz="1200" dirty="0"/>
              <a:t>“</a:t>
            </a:r>
            <a:r>
              <a:rPr lang="hu-HU" sz="1200" dirty="0">
                <a:hlinkClick r:id="rId3"/>
              </a:rPr>
              <a:t>Fejlett robotika, mesterséges intelligencia és a feladatok automatizálása: fogalommeghatározások, felhasználás, irányelvek és stratégiák, valamint munkahelyi biztonság és egészségvédelem</a:t>
            </a:r>
            <a:r>
              <a:rPr lang="en-US" sz="1200" dirty="0"/>
              <a:t>”</a:t>
            </a:r>
            <a:r>
              <a:rPr lang="hu-HU" sz="1200" b="0" dirty="0">
                <a:solidFill>
                  <a:srgbClr val="000000"/>
                </a:solidFill>
              </a:rPr>
              <a:t> </a:t>
            </a:r>
          </a:p>
          <a:p>
            <a:pPr marL="189000" indent="-189000">
              <a:spcBef>
                <a:spcPts val="0"/>
              </a:spcBef>
              <a:buClr>
                <a:srgbClr val="003399"/>
              </a:buClr>
              <a:buFont typeface="Wingdings" pitchFamily="2" charset="2"/>
              <a:buChar char="§"/>
            </a:pPr>
            <a:endParaRPr lang="en-GB" sz="1200" dirty="0">
              <a:solidFill>
                <a:srgbClr val="003399"/>
              </a:solidFill>
            </a:endParaRPr>
          </a:p>
          <a:p>
            <a:pPr marL="189000" indent="-189000">
              <a:spcBef>
                <a:spcPts val="0"/>
              </a:spcBef>
              <a:buClr>
                <a:srgbClr val="003399"/>
              </a:buClr>
              <a:buFont typeface="Wingdings" pitchFamily="2" charset="2"/>
              <a:buChar char="§"/>
            </a:pPr>
            <a:r>
              <a:rPr lang="hu-HU" sz="1200" b="0" cap="all" dirty="0"/>
              <a:t>Tájékoztató füzet </a:t>
            </a:r>
            <a:r>
              <a:rPr lang="hu-HU" sz="1200" dirty="0">
                <a:solidFill>
                  <a:srgbClr val="003399"/>
                </a:solidFill>
              </a:rPr>
              <a:t>„</a:t>
            </a:r>
            <a:r>
              <a:rPr lang="hu-HU" sz="1200" dirty="0">
                <a:solidFill>
                  <a:srgbClr val="003399"/>
                </a:solidFill>
                <a:hlinkClick r:id="rId4"/>
              </a:rPr>
              <a:t>A digitalizáció és a munkavédelem</a:t>
            </a:r>
            <a:r>
              <a:rPr lang="hu-HU" sz="1200" dirty="0">
                <a:solidFill>
                  <a:srgbClr val="003399"/>
                </a:solidFill>
              </a:rPr>
              <a:t>” </a:t>
            </a:r>
            <a:r>
              <a:rPr lang="hu-HU" sz="1200" b="0" dirty="0">
                <a:solidFill>
                  <a:srgbClr val="000000"/>
                </a:solidFill>
              </a:rPr>
              <a:t>címmel</a:t>
            </a:r>
            <a:r>
              <a:rPr lang="en-US" sz="1200" b="0" dirty="0">
                <a:solidFill>
                  <a:srgbClr val="000000"/>
                </a:solidFill>
              </a:rPr>
              <a:t> </a:t>
            </a:r>
            <a:r>
              <a:rPr lang="hu-HU" sz="1200" b="0" dirty="0">
                <a:solidFill>
                  <a:srgbClr val="000000"/>
                </a:solidFill>
              </a:rPr>
              <a:t>(19 nyelven)</a:t>
            </a:r>
          </a:p>
          <a:p>
            <a:pPr marL="189000" indent="-189000">
              <a:spcBef>
                <a:spcPts val="0"/>
              </a:spcBef>
              <a:buClr>
                <a:srgbClr val="003399"/>
              </a:buClr>
              <a:buFont typeface="Wingdings" pitchFamily="2" charset="2"/>
              <a:buChar char="§"/>
            </a:pPr>
            <a:endParaRPr lang="en-GB" sz="1200" b="0" dirty="0">
              <a:solidFill>
                <a:srgbClr val="000000"/>
              </a:solidFill>
            </a:endParaRPr>
          </a:p>
          <a:p>
            <a:pPr marL="189000" indent="-189000">
              <a:spcBef>
                <a:spcPts val="0"/>
              </a:spcBef>
              <a:buClr>
                <a:srgbClr val="003399"/>
              </a:buClr>
              <a:buFont typeface="Wingdings" pitchFamily="2" charset="2"/>
              <a:buChar char="§"/>
            </a:pPr>
            <a:r>
              <a:rPr lang="hu-HU" sz="1200" b="0" cap="all" dirty="0">
                <a:solidFill>
                  <a:srgbClr val="003399"/>
                </a:solidFill>
              </a:rPr>
              <a:t>Szakpolitikai tájékoztató </a:t>
            </a:r>
            <a:r>
              <a:rPr lang="hu-HU" sz="1200" dirty="0">
                <a:solidFill>
                  <a:srgbClr val="003399"/>
                </a:solidFill>
              </a:rPr>
              <a:t>„</a:t>
            </a:r>
            <a:r>
              <a:rPr lang="hu-HU" sz="1200" dirty="0">
                <a:solidFill>
                  <a:srgbClr val="003399"/>
                </a:solidFill>
                <a:hlinkClick r:id="rId5"/>
              </a:rPr>
              <a:t>Az MI hatása a munkahelyi egészségvédelemre és biztonságra</a:t>
            </a:r>
            <a:r>
              <a:rPr lang="hu-HU" sz="1200" dirty="0">
                <a:solidFill>
                  <a:srgbClr val="003399"/>
                </a:solidFill>
              </a:rPr>
              <a:t>”</a:t>
            </a:r>
            <a:r>
              <a:rPr lang="hu-HU" sz="1200" b="0" dirty="0">
                <a:solidFill>
                  <a:srgbClr val="000000"/>
                </a:solidFill>
              </a:rPr>
              <a:t> </a:t>
            </a:r>
          </a:p>
          <a:p>
            <a:pPr marL="189000" indent="-189000">
              <a:spcBef>
                <a:spcPts val="0"/>
              </a:spcBef>
              <a:buClr>
                <a:srgbClr val="003399"/>
              </a:buClr>
              <a:buFont typeface="Wingdings" pitchFamily="2" charset="2"/>
              <a:buChar char="§"/>
            </a:pPr>
            <a:endParaRPr lang="en-GB" sz="1200" dirty="0">
              <a:solidFill>
                <a:srgbClr val="003399"/>
              </a:solidFill>
            </a:endParaRPr>
          </a:p>
          <a:p>
            <a:pPr marL="189000" indent="-189000">
              <a:spcBef>
                <a:spcPts val="0"/>
              </a:spcBef>
              <a:buClr>
                <a:srgbClr val="003399"/>
              </a:buClr>
              <a:buFont typeface="Wingdings" pitchFamily="2" charset="2"/>
              <a:buChar char="§"/>
            </a:pPr>
            <a:r>
              <a:rPr lang="hu-HU" sz="1200" b="0" cap="all" dirty="0"/>
              <a:t>Szakpolitikai tájékoztató </a:t>
            </a:r>
            <a:r>
              <a:rPr lang="hu-HU" sz="1200" dirty="0"/>
              <a:t>„</a:t>
            </a:r>
            <a:r>
              <a:rPr lang="hu-HU" sz="1200" dirty="0">
                <a:hlinkClick r:id="rId6"/>
              </a:rPr>
              <a:t>Mesterséges intelligencia, fejlett robotika és a munkahelyi feladatok automatizálása: taxonómia, irányelvek és stratégiák Európában</a:t>
            </a:r>
            <a:r>
              <a:rPr lang="hu-HU" sz="1200" dirty="0"/>
              <a:t>”</a:t>
            </a:r>
            <a:br>
              <a:rPr lang="hu-HU" sz="1200" b="0" dirty="0">
                <a:solidFill>
                  <a:srgbClr val="000000"/>
                </a:solidFill>
              </a:rPr>
            </a:br>
            <a:endParaRPr lang="hu-HU" sz="1200" b="0" dirty="0">
              <a:solidFill>
                <a:srgbClr val="000000"/>
              </a:solidFill>
            </a:endParaRPr>
          </a:p>
          <a:p>
            <a:pPr algn="ctr">
              <a:spcBef>
                <a:spcPts val="0"/>
              </a:spcBef>
            </a:pPr>
            <a:r>
              <a:rPr lang="hu-HU" sz="1200" dirty="0"/>
              <a:t>További információk a digitalizációról és munkavédelemről</a:t>
            </a:r>
            <a:r>
              <a:rPr lang="hu-HU" sz="1200" dirty="0">
                <a:solidFill>
                  <a:srgbClr val="003399"/>
                </a:solidFill>
              </a:rPr>
              <a:t>:</a:t>
            </a:r>
            <a:br>
              <a:rPr lang="hu-HU" sz="1200" dirty="0">
                <a:solidFill>
                  <a:srgbClr val="003399"/>
                </a:solidFill>
              </a:rPr>
            </a:br>
            <a:r>
              <a:rPr lang="hu-HU" sz="1200" b="0" dirty="0">
                <a:hlinkClick r:id="rId7"/>
              </a:rPr>
              <a:t>https://osha.europa.eu/hu/themes/digitalisation-work</a:t>
            </a:r>
            <a:endParaRPr lang="hu-HU" sz="1200" b="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983796">
            <a:off x="589137" y="782733"/>
            <a:ext cx="3557396" cy="3588878"/>
          </a:xfrm>
          <a:prstGeom prst="rect">
            <a:avLst/>
          </a:prstGeom>
        </p:spPr>
      </p:pic>
      <p:pic>
        <p:nvPicPr>
          <p:cNvPr id="3" name="Picture 2" descr="A black cursor pointing towards the camera&#10;&#10;Description automatically generated">
            <a:extLst>
              <a:ext uri="{FF2B5EF4-FFF2-40B4-BE49-F238E27FC236}">
                <a16:creationId xmlns:a16="http://schemas.microsoft.com/office/drawing/2014/main" id="{499DD246-B66D-B416-8A93-0585E66E0C2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4283" y="1763599"/>
            <a:ext cx="311080" cy="311080"/>
          </a:xfrm>
          <a:prstGeom prst="rect">
            <a:avLst/>
          </a:prstGeom>
        </p:spPr>
      </p:pic>
      <p:pic>
        <p:nvPicPr>
          <p:cNvPr id="4" name="Picture 3" descr="A black cursor pointing towards the camera&#10;&#10;Description automatically generated">
            <a:extLst>
              <a:ext uri="{FF2B5EF4-FFF2-40B4-BE49-F238E27FC236}">
                <a16:creationId xmlns:a16="http://schemas.microsoft.com/office/drawing/2014/main" id="{8F3579C1-591C-AF00-05BC-5D74DD6EABB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2277282"/>
            <a:ext cx="311080" cy="311080"/>
          </a:xfrm>
          <a:prstGeom prst="rect">
            <a:avLst/>
          </a:prstGeom>
        </p:spPr>
      </p:pic>
      <p:pic>
        <p:nvPicPr>
          <p:cNvPr id="5" name="Picture 4" descr="A black cursor pointing towards the camera&#10;&#10;Description automatically generated">
            <a:extLst>
              <a:ext uri="{FF2B5EF4-FFF2-40B4-BE49-F238E27FC236}">
                <a16:creationId xmlns:a16="http://schemas.microsoft.com/office/drawing/2014/main" id="{82B7E12F-6A33-1B4C-BF5E-EBCF629CE43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7139" y="2786705"/>
            <a:ext cx="311080" cy="311080"/>
          </a:xfrm>
          <a:prstGeom prst="rect">
            <a:avLst/>
          </a:prstGeom>
        </p:spPr>
      </p:pic>
      <p:pic>
        <p:nvPicPr>
          <p:cNvPr id="6" name="Picture 5" descr="A black cursor pointing towards the camera&#10;&#10;Description automatically generated">
            <a:extLst>
              <a:ext uri="{FF2B5EF4-FFF2-40B4-BE49-F238E27FC236}">
                <a16:creationId xmlns:a16="http://schemas.microsoft.com/office/drawing/2014/main" id="{A5E89100-9B31-6252-2F12-26B8162E3ED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207" y="3579862"/>
            <a:ext cx="311080" cy="31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488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Bevezetés: Fogalommeghatározások</a:t>
            </a:r>
          </a:p>
        </p:txBody>
      </p:sp>
      <p:sp>
        <p:nvSpPr>
          <p:cNvPr id="4" name="Rechteck 3"/>
          <p:cNvSpPr/>
          <p:nvPr/>
        </p:nvSpPr>
        <p:spPr>
          <a:xfrm>
            <a:off x="1157714" y="2030492"/>
            <a:ext cx="19159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b="1" dirty="0">
                <a:solidFill>
                  <a:srgbClr val="003399"/>
                </a:solidFill>
              </a:rPr>
              <a:t>Fejlett robotika</a:t>
            </a:r>
            <a:r>
              <a:rPr lang="en-US" b="1" dirty="0">
                <a:solidFill>
                  <a:srgbClr val="003399"/>
                </a:solidFill>
              </a:rPr>
              <a:t>:</a:t>
            </a:r>
            <a:endParaRPr lang="hu-HU" b="1" dirty="0">
              <a:solidFill>
                <a:srgbClr val="003399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4572000" y="2030492"/>
            <a:ext cx="18722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b="1" dirty="0">
                <a:solidFill>
                  <a:srgbClr val="003399"/>
                </a:solidFill>
              </a:rPr>
              <a:t>Intelligens ikt</a:t>
            </a:r>
            <a:r>
              <a:rPr lang="en-US" b="1" dirty="0">
                <a:solidFill>
                  <a:srgbClr val="003399"/>
                </a:solidFill>
              </a:rPr>
              <a:t>:</a:t>
            </a:r>
            <a:endParaRPr lang="hu-HU" b="1" dirty="0">
              <a:solidFill>
                <a:srgbClr val="003399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356196" y="2571750"/>
            <a:ext cx="271174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hu-HU" sz="1400" dirty="0">
                <a:solidFill>
                  <a:srgbClr val="003399"/>
                </a:solidFill>
              </a:rPr>
              <a:t>Kollaboratív robotok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hu-HU" sz="1400" dirty="0">
                <a:solidFill>
                  <a:srgbClr val="003399"/>
                </a:solidFill>
              </a:rPr>
              <a:t>Ipari robotok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hu-HU" sz="1400" dirty="0">
                <a:solidFill>
                  <a:srgbClr val="003399"/>
                </a:solidFill>
              </a:rPr>
              <a:t>Szolgáltató robotok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hu-HU" sz="1400" dirty="0">
                <a:solidFill>
                  <a:srgbClr val="003399"/>
                </a:solidFill>
              </a:rPr>
              <a:t>Szállító robotok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hu-HU" sz="1400" dirty="0">
                <a:solidFill>
                  <a:srgbClr val="003399"/>
                </a:solidFill>
              </a:rPr>
              <a:t>Oktatási robotok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hu-HU" sz="1400" dirty="0">
                <a:solidFill>
                  <a:srgbClr val="003399"/>
                </a:solidFill>
              </a:rPr>
              <a:t>Építőipari robotok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hu-HU" sz="1400" dirty="0">
                <a:solidFill>
                  <a:srgbClr val="003399"/>
                </a:solidFill>
              </a:rPr>
              <a:t>…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4716016" y="2571750"/>
            <a:ext cx="30607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hu-HU" sz="1400" dirty="0">
                <a:solidFill>
                  <a:srgbClr val="003399"/>
                </a:solidFill>
              </a:rPr>
              <a:t>Mesterséges intelligencián alapuló szoftverek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hu-HU" sz="1400" dirty="0">
                <a:solidFill>
                  <a:srgbClr val="003399"/>
                </a:solidFill>
              </a:rPr>
              <a:t>Gépi tanulás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hu-HU" sz="1400" dirty="0">
                <a:solidFill>
                  <a:srgbClr val="003399"/>
                </a:solidFill>
              </a:rPr>
              <a:t>Felhőalapú számítástechnika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hu-HU" sz="1400" dirty="0">
                <a:solidFill>
                  <a:srgbClr val="003399"/>
                </a:solidFill>
              </a:rPr>
              <a:t>Kiterjesztett valóság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hu-HU" sz="1400" dirty="0">
                <a:solidFill>
                  <a:srgbClr val="003399"/>
                </a:solidFill>
              </a:rPr>
              <a:t>Mélytanulás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hu-HU" sz="1400" dirty="0">
                <a:solidFill>
                  <a:srgbClr val="003399"/>
                </a:solidFill>
              </a:rPr>
              <a:t>…</a:t>
            </a:r>
          </a:p>
        </p:txBody>
      </p:sp>
      <p:sp>
        <p:nvSpPr>
          <p:cNvPr id="15" name="Textfeld 2"/>
          <p:cNvSpPr txBox="1">
            <a:spLocks noChangeArrowheads="1"/>
          </p:cNvSpPr>
          <p:nvPr/>
        </p:nvSpPr>
        <p:spPr bwMode="auto">
          <a:xfrm>
            <a:off x="1115616" y="968990"/>
            <a:ext cx="6408712" cy="954107"/>
          </a:xfrm>
          <a:prstGeom prst="rect">
            <a:avLst/>
          </a:prstGeom>
          <a:solidFill>
            <a:srgbClr val="FFFFFF"/>
          </a:solidFill>
          <a:ln w="12700">
            <a:solidFill>
              <a:srgbClr val="00499A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hu-HU" sz="1400" dirty="0">
                <a:solidFill>
                  <a:srgbClr val="003399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Az </a:t>
            </a:r>
            <a:r>
              <a:rPr lang="hu-HU" sz="1400" b="1" dirty="0">
                <a:solidFill>
                  <a:srgbClr val="003399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automatizálás</a:t>
            </a:r>
            <a:r>
              <a:rPr lang="hu-HU" sz="1400" dirty="0">
                <a:solidFill>
                  <a:srgbClr val="003399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hu-HU" sz="1400" i="1" dirty="0">
                <a:solidFill>
                  <a:srgbClr val="003399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olyan eszközként vagy rendszerként határozható meg, amely (részben vagy teljes egészében) egy olyan funkciót valósít meg, amelyet korábban (részben vagy teljes egészében) ember végzett vagy végezhetett </a:t>
            </a:r>
            <a:r>
              <a:rPr lang="hu-HU" sz="1400" dirty="0">
                <a:solidFill>
                  <a:srgbClr val="003399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(</a:t>
            </a:r>
            <a:r>
              <a:rPr lang="hu-HU" sz="1400" dirty="0" err="1">
                <a:solidFill>
                  <a:srgbClr val="003399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Parasuraman</a:t>
            </a:r>
            <a:r>
              <a:rPr lang="hu-HU" sz="1400" dirty="0">
                <a:solidFill>
                  <a:srgbClr val="003399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hu-HU" sz="1400" dirty="0" err="1">
                <a:solidFill>
                  <a:srgbClr val="003399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et</a:t>
            </a:r>
            <a:r>
              <a:rPr lang="hu-HU" sz="1400" dirty="0">
                <a:solidFill>
                  <a:srgbClr val="003399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hu-HU" sz="1400" dirty="0" err="1">
                <a:solidFill>
                  <a:srgbClr val="003399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al</a:t>
            </a:r>
            <a:r>
              <a:rPr lang="hu-HU" sz="1400" dirty="0">
                <a:solidFill>
                  <a:srgbClr val="003399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., 2000).</a:t>
            </a:r>
          </a:p>
        </p:txBody>
      </p:sp>
    </p:spTree>
    <p:extLst>
      <p:ext uri="{BB962C8B-B14F-4D97-AF65-F5344CB8AC3E}">
        <p14:creationId xmlns:p14="http://schemas.microsoft.com/office/powerpoint/2010/main" val="542102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23478"/>
            <a:ext cx="7559873" cy="367200"/>
          </a:xfrm>
        </p:spPr>
        <p:txBody>
          <a:bodyPr>
            <a:spAutoFit/>
          </a:bodyPr>
          <a:lstStyle/>
          <a:p>
            <a:r>
              <a:rPr lang="hu-HU"/>
              <a:t>Bevezetés: Fogalommeghatározások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2793" y="780175"/>
            <a:ext cx="7560000" cy="3916457"/>
          </a:xfr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hu-HU" sz="1400" b="0" i="1" dirty="0"/>
              <a:t>A </a:t>
            </a:r>
            <a:r>
              <a:rPr lang="hu-HU" sz="1400" i="1" dirty="0"/>
              <a:t>mesterséges intelligencia </a:t>
            </a:r>
            <a:r>
              <a:rPr lang="hu-HU" sz="1400" b="0" i="1" dirty="0"/>
              <a:t>(MI) intelligens viselkedésre utaló rendszereket takar, amelyek konkrét célok eléréséhez elemzik a környezetüket és – bizonyos mértékű autonómiával – intézkedéseket hajtanak végre. A mesterséges intelligencián alapuló rendszerek lehetnek kizárólag szoftveralapú rendszerek, amelyek a virtuális világban működnek (pl. hangasszisztensek, képelemző szoftverek, keresőprogramok, hang- és arcfelismerő rendszerek), illetve a mesterséges intelligencia beépíthető hardvereszközökbe is (pl. fejlett robotok, autonóm járművek, drónok és a tárgyak internetéhez kapcsolódó alkalmazások).</a:t>
            </a:r>
            <a:br>
              <a:rPr lang="hu-HU" sz="1400" b="0" i="1" dirty="0"/>
            </a:br>
            <a:br>
              <a:rPr lang="hu-HU" sz="1400" b="0" i="1" dirty="0"/>
            </a:br>
            <a:r>
              <a:rPr lang="hu-HU" sz="1400" b="0" i="1" dirty="0"/>
              <a:t>Az Európai Bizottság magas szintű szakértői csoportja*</a:t>
            </a:r>
          </a:p>
          <a:p>
            <a:pPr marL="0" indent="0">
              <a:buNone/>
            </a:pPr>
            <a:endParaRPr lang="en-GB" sz="1000" u="sng" dirty="0">
              <a:hlinkClick r:id="rId2"/>
            </a:endParaRPr>
          </a:p>
          <a:p>
            <a:pPr marL="0" indent="0">
              <a:buNone/>
            </a:pPr>
            <a:endParaRPr lang="en-GB" sz="1000" u="sng" dirty="0">
              <a:hlinkClick r:id="rId2"/>
            </a:endParaRPr>
          </a:p>
          <a:p>
            <a:pPr marL="0" indent="0">
              <a:buNone/>
            </a:pPr>
            <a:endParaRPr lang="en-GB" sz="1000" u="sng" dirty="0">
              <a:hlinkClick r:id="rId2"/>
            </a:endParaRPr>
          </a:p>
          <a:p>
            <a:pPr marL="0" indent="0">
              <a:buNone/>
            </a:pPr>
            <a:endParaRPr lang="en-GB" sz="1000" u="sng" dirty="0">
              <a:hlinkClick r:id="rId2"/>
            </a:endParaRPr>
          </a:p>
          <a:p>
            <a:pPr marL="0" indent="0">
              <a:buNone/>
            </a:pPr>
            <a:endParaRPr lang="en-GB" sz="1000" u="sng" dirty="0">
              <a:hlinkClick r:id="rId2"/>
            </a:endParaRPr>
          </a:p>
          <a:p>
            <a:pPr marL="0" indent="0">
              <a:buNone/>
            </a:pPr>
            <a:endParaRPr lang="en-GB" sz="1000" u="sng" dirty="0">
              <a:hlinkClick r:id="rId2"/>
            </a:endParaRPr>
          </a:p>
          <a:p>
            <a:pPr marL="0" indent="0">
              <a:buNone/>
            </a:pPr>
            <a:endParaRPr lang="en-GB" sz="1000" u="sng" dirty="0">
              <a:hlinkClick r:id="rId2"/>
            </a:endParaRPr>
          </a:p>
          <a:p>
            <a:pPr marL="0" indent="0" algn="r">
              <a:buNone/>
            </a:pPr>
            <a:endParaRPr lang="en-GB" sz="600" u="sng" dirty="0">
              <a:hlinkClick r:id="rId2"/>
            </a:endParaRPr>
          </a:p>
          <a:p>
            <a:pPr marL="0" indent="0" algn="r">
              <a:buNone/>
            </a:pPr>
            <a:r>
              <a:rPr lang="hu-HU" sz="900" u="sng" dirty="0">
                <a:hlinkClick r:id="rId2"/>
              </a:rPr>
              <a:t>*https://digital-strategy.ec.europa.eu/en/library/definition-artificial-intelligence-main-capabilities-and-scientific-disciplines</a:t>
            </a:r>
          </a:p>
        </p:txBody>
      </p:sp>
    </p:spTree>
    <p:extLst>
      <p:ext uri="{BB962C8B-B14F-4D97-AF65-F5344CB8AC3E}">
        <p14:creationId xmlns:p14="http://schemas.microsoft.com/office/powerpoint/2010/main" val="17439903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Framework: the automation of tasks"/>
          <p:cNvSpPr txBox="1">
            <a:spLocks noGrp="1"/>
          </p:cNvSpPr>
          <p:nvPr>
            <p:ph type="title"/>
          </p:nvPr>
        </p:nvSpPr>
        <p:spPr>
          <a:xfrm>
            <a:off x="395536" y="135000"/>
            <a:ext cx="7559873" cy="367200"/>
          </a:xfrm>
          <a:prstGeom prst="rect">
            <a:avLst/>
          </a:prstGeom>
        </p:spPr>
        <p:txBody>
          <a:bodyPr>
            <a:spAutoFit/>
          </a:bodyPr>
          <a:lstStyle/>
          <a:p>
            <a:pPr lvl="1"/>
            <a:r>
              <a:rPr lang="hu-HU" b="1"/>
              <a:t>Módszertan: Szakirodal</a:t>
            </a:r>
            <a:r>
              <a:rPr lang="hu-HU" b="1">
                <a:sym typeface="Arial"/>
              </a:rPr>
              <a:t>mi kutatás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A465E81-87A9-4322-9EF4-07D92E0695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9137"/>
          <a:stretch/>
        </p:blipFill>
        <p:spPr>
          <a:xfrm>
            <a:off x="1115639" y="809583"/>
            <a:ext cx="6178262" cy="363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530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/>
          <a:p>
            <a:r>
              <a:rPr lang="hu-HU"/>
              <a:t>Módszertan: Feladatalapú megközelítés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874" y="843558"/>
            <a:ext cx="7560000" cy="3103414"/>
          </a:xfr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hu-HU" sz="1400" b="0" dirty="0">
                <a:solidFill>
                  <a:srgbClr val="003399"/>
                </a:solidFill>
              </a:rPr>
              <a:t>Bővülnek a fejlett robotika és az intelligens ikt képességei, autonómiája és rugalmassága.</a:t>
            </a:r>
          </a:p>
          <a:p>
            <a:pPr lvl="3"/>
            <a:r>
              <a:rPr lang="hu-HU" sz="1250" dirty="0">
                <a:solidFill>
                  <a:srgbClr val="003399"/>
                </a:solidFill>
              </a:rPr>
              <a:t>Ha csak a technológiát elemezzük, nem értjük meg teljes mélységében az alkalmazási területet és a technológia lehetséges hatását.</a:t>
            </a:r>
          </a:p>
          <a:p>
            <a:endParaRPr lang="en-US" sz="1400" b="0" dirty="0">
              <a:solidFill>
                <a:srgbClr val="003399"/>
              </a:solidFill>
            </a:endParaRPr>
          </a:p>
          <a:p>
            <a:pPr marL="0" indent="0">
              <a:buNone/>
            </a:pPr>
            <a:r>
              <a:rPr lang="hu-HU" sz="1400" b="0" dirty="0">
                <a:solidFill>
                  <a:srgbClr val="003399"/>
                </a:solidFill>
              </a:rPr>
              <a:t>„</a:t>
            </a:r>
            <a:r>
              <a:rPr lang="hu-HU" sz="1400" b="0" i="1" dirty="0">
                <a:solidFill>
                  <a:srgbClr val="003399"/>
                </a:solidFill>
              </a:rPr>
              <a:t>A feladatok jobb elemzési egységet jelentenek az automatizálásban rejlő lehetőségek hatásának vizsgálatakor. A feladatalapú megközelítés lehetővé teszi annak árnyaltabb és részletesebb megértését, hogy az emberi munka mely konkrét aspektusai automatizálhatók könnyebben</a:t>
            </a:r>
            <a:r>
              <a:rPr lang="hu-HU" sz="1400" b="0" dirty="0">
                <a:solidFill>
                  <a:srgbClr val="003399"/>
                </a:solidFill>
              </a:rPr>
              <a:t>” </a:t>
            </a:r>
            <a:r>
              <a:rPr lang="en-US" sz="1400" b="0" dirty="0">
                <a:solidFill>
                  <a:srgbClr val="003399"/>
                </a:solidFill>
              </a:rPr>
              <a:t>.</a:t>
            </a:r>
            <a:br>
              <a:rPr lang="hu-HU" sz="1400" b="0" dirty="0">
                <a:solidFill>
                  <a:srgbClr val="003399"/>
                </a:solidFill>
              </a:rPr>
            </a:br>
            <a:r>
              <a:rPr lang="hu-HU" sz="1400" b="0" dirty="0">
                <a:solidFill>
                  <a:srgbClr val="003399"/>
                </a:solidFill>
              </a:rPr>
              <a:t>(Bisello et al., 2019, 3. o.) </a:t>
            </a:r>
          </a:p>
          <a:p>
            <a:endParaRPr lang="en-GB" sz="1400" b="0" dirty="0">
              <a:solidFill>
                <a:srgbClr val="003399"/>
              </a:solidFill>
            </a:endParaRPr>
          </a:p>
          <a:p>
            <a:pPr marL="0" indent="0">
              <a:buNone/>
            </a:pPr>
            <a:r>
              <a:rPr lang="hu-HU" sz="1400" b="0" dirty="0">
                <a:solidFill>
                  <a:srgbClr val="003399"/>
                </a:solidFill>
              </a:rPr>
              <a:t>Számos, feladatokkal összefüggő keretrendszer szakirodalmi áttekintése alapján egy speciális taxonómiát hoztunk létre ebben a projektben a fejlett robotika és a mesterséges intelligenciára épülő rendszerek tekintetében.</a:t>
            </a:r>
          </a:p>
        </p:txBody>
      </p:sp>
    </p:spTree>
    <p:extLst>
      <p:ext uri="{BB962C8B-B14F-4D97-AF65-F5344CB8AC3E}">
        <p14:creationId xmlns:p14="http://schemas.microsoft.com/office/powerpoint/2010/main" val="1533584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/>
          <a:p>
            <a:r>
              <a:rPr lang="hu-HU"/>
              <a:t>Módszertan: Feladatalapú megközelítés</a:t>
            </a:r>
          </a:p>
        </p:txBody>
      </p:sp>
      <p:sp>
        <p:nvSpPr>
          <p:cNvPr id="7" name="The narrowness of most AI technologies means it is more appropriate to talk about the automation of tasks, not occupations…"/>
          <p:cNvSpPr txBox="1">
            <a:spLocks/>
          </p:cNvSpPr>
          <p:nvPr/>
        </p:nvSpPr>
        <p:spPr>
          <a:xfrm>
            <a:off x="449874" y="843558"/>
            <a:ext cx="7560000" cy="179279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1400" b="0" dirty="0"/>
              <a:t>A szakirodalmi kutatás alapján: a feladatokat </a:t>
            </a:r>
            <a:r>
              <a:rPr lang="hu-HU" sz="1400" dirty="0"/>
              <a:t>tárgyakkal kapcsolatos</a:t>
            </a:r>
            <a:r>
              <a:rPr lang="hu-HU" sz="1400" b="0" dirty="0"/>
              <a:t>, </a:t>
            </a:r>
            <a:r>
              <a:rPr lang="hu-HU" sz="1400" dirty="0"/>
              <a:t>személyekkel</a:t>
            </a:r>
            <a:r>
              <a:rPr lang="hu-HU" sz="1400" b="0" u="sng" dirty="0"/>
              <a:t> </a:t>
            </a:r>
            <a:r>
              <a:rPr lang="hu-HU" sz="1400" dirty="0"/>
              <a:t>kapcsolatos</a:t>
            </a:r>
            <a:r>
              <a:rPr lang="hu-HU" sz="1400" b="0" dirty="0"/>
              <a:t> és </a:t>
            </a:r>
            <a:r>
              <a:rPr lang="hu-HU" sz="1400" dirty="0"/>
              <a:t>információval kapcsolatos </a:t>
            </a:r>
            <a:r>
              <a:rPr lang="hu-HU" sz="1400" b="0" dirty="0"/>
              <a:t>feladatokra lehet osztani. </a:t>
            </a:r>
          </a:p>
          <a:p>
            <a:pPr marL="0" indent="0">
              <a:buNone/>
            </a:pPr>
            <a:r>
              <a:rPr lang="hu-HU" sz="1400" b="0" dirty="0"/>
              <a:t>E három kategórián belül a feladatok </a:t>
            </a:r>
            <a:r>
              <a:rPr lang="hu-HU" sz="1400" dirty="0"/>
              <a:t>fizikai</a:t>
            </a:r>
            <a:r>
              <a:rPr lang="hu-HU" sz="1400" b="0" dirty="0"/>
              <a:t> és </a:t>
            </a:r>
            <a:r>
              <a:rPr lang="hu-HU" sz="1400" dirty="0"/>
              <a:t>kognitív</a:t>
            </a:r>
            <a:r>
              <a:rPr lang="hu-HU" sz="1400" b="0" dirty="0"/>
              <a:t> feladatokra is feloszthatók.</a:t>
            </a:r>
          </a:p>
          <a:p>
            <a:pPr marL="0" indent="0">
              <a:buNone/>
            </a:pPr>
            <a:r>
              <a:rPr lang="hu-HU" sz="1400" b="0" dirty="0"/>
              <a:t>Munkakörnyezetben a feladatok lehetnek teljesen vagy félig automatizáltak is.</a:t>
            </a:r>
          </a:p>
          <a:p>
            <a:pPr marL="0" indent="0">
              <a:buNone/>
            </a:pPr>
            <a:r>
              <a:rPr lang="hu-HU" sz="1400" b="0" dirty="0"/>
              <a:t>A mesterséges intelligenciára épülő rendszereken keresztül megvalósított feladatautomatizálás térnyerésével erőteljes tendencia mutatkozik a kognitív automatizálás irányába.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5A5952-1EE3-45BF-B7FA-E09273EA70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5073" y="2723168"/>
            <a:ext cx="6592931" cy="1792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036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/>
          <p:cNvSpPr txBox="1">
            <a:spLocks/>
          </p:cNvSpPr>
          <p:nvPr/>
        </p:nvSpPr>
        <p:spPr>
          <a:xfrm>
            <a:off x="468765" y="956956"/>
            <a:ext cx="8010432" cy="319061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1400" b="0" dirty="0"/>
              <a:t>A mesterséges intelligenciára épülő rendszerek vagy a fejlett robotika által automatizált feladatokon túlmenően e technológiák </a:t>
            </a:r>
            <a:r>
              <a:rPr lang="hu-HU" sz="1400" dirty="0"/>
              <a:t>jellemzői</a:t>
            </a:r>
            <a:r>
              <a:rPr lang="hu-HU" sz="1400" b="0" dirty="0"/>
              <a:t> is fontos szerepet játszanak a munkahelyi hatókörük és hatásuk megértésében.</a:t>
            </a:r>
          </a:p>
          <a:p>
            <a:pPr marL="0" indent="0">
              <a:buNone/>
            </a:pPr>
            <a:r>
              <a:rPr lang="hu-HU" sz="1400" b="0" dirty="0"/>
              <a:t>A taxonómia szintjei és tényezői:</a:t>
            </a:r>
          </a:p>
          <a:p>
            <a:endParaRPr lang="en-GB" sz="1400" dirty="0"/>
          </a:p>
          <a:p>
            <a:endParaRPr lang="en-GB" sz="1400" dirty="0"/>
          </a:p>
          <a:p>
            <a:endParaRPr lang="en-GB" sz="1400" dirty="0"/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r>
              <a:rPr lang="hu-HU" sz="1400" b="0" dirty="0"/>
              <a:t>Mindegyik tényező többféleképpen nyilvánul meg.</a:t>
            </a:r>
          </a:p>
          <a:p>
            <a:pPr marL="0" indent="0">
              <a:buNone/>
            </a:pPr>
            <a:r>
              <a:rPr lang="hu-HU" sz="1400" b="0" dirty="0"/>
              <a:t>Ez a taxonómia lehetővé teszi a mesterséges intelligenciára épülő rendszerek és a fejlett robotika értékelését a különböző munkakörökben, ágazatokban és feladatokban.</a:t>
            </a:r>
          </a:p>
          <a:p>
            <a:pPr marL="0" indent="0">
              <a:buNone/>
            </a:pPr>
            <a:r>
              <a:rPr lang="hu-HU" sz="1400" b="0" dirty="0"/>
              <a:t>Az áttekintett szakirodalmat a kidolgozott taxonómia alapján osztályozták.</a:t>
            </a:r>
          </a:p>
        </p:txBody>
      </p:sp>
      <p:sp>
        <p:nvSpPr>
          <p:cNvPr id="16" name="Rechteck 19"/>
          <p:cNvSpPr>
            <a:spLocks noChangeArrowheads="1"/>
          </p:cNvSpPr>
          <p:nvPr/>
        </p:nvSpPr>
        <p:spPr bwMode="auto">
          <a:xfrm>
            <a:off x="2014504" y="2067695"/>
            <a:ext cx="1120775" cy="667385"/>
          </a:xfrm>
          <a:prstGeom prst="rect">
            <a:avLst/>
          </a:prstGeom>
          <a:solidFill>
            <a:srgbClr val="FFFFFF"/>
          </a:solidFill>
          <a:ln w="6350">
            <a:solidFill>
              <a:srgbClr val="00499A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sz="1000" b="1" i="0" u="none" strike="noStrike" cap="none" normalizeH="0" baseline="0">
                <a:ln>
                  <a:noFill/>
                </a:ln>
                <a:solidFill>
                  <a:srgbClr val="0E33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Backend</a:t>
            </a:r>
            <a:br>
              <a:rPr kumimoji="0" lang="hu-HU" sz="1000" b="1" i="0" u="none" strike="noStrike" cap="none" normalizeH="0" baseline="0">
                <a:ln>
                  <a:noFill/>
                </a:ln>
                <a:solidFill>
                  <a:srgbClr val="0E33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hu-HU" sz="1000" b="1" i="0" u="none" strike="noStrike" cap="none" normalizeH="0" baseline="0">
                <a:ln>
                  <a:noFill/>
                </a:ln>
                <a:solidFill>
                  <a:srgbClr val="0E33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(szoftver)</a:t>
            </a:r>
          </a:p>
        </p:txBody>
      </p:sp>
      <p:sp>
        <p:nvSpPr>
          <p:cNvPr id="17" name="Rechteck 22"/>
          <p:cNvSpPr>
            <a:spLocks noChangeArrowheads="1"/>
          </p:cNvSpPr>
          <p:nvPr/>
        </p:nvSpPr>
        <p:spPr bwMode="auto">
          <a:xfrm>
            <a:off x="774902" y="2067694"/>
            <a:ext cx="1120775" cy="667385"/>
          </a:xfrm>
          <a:prstGeom prst="rect">
            <a:avLst/>
          </a:prstGeom>
          <a:solidFill>
            <a:srgbClr val="FFFFFF"/>
          </a:solidFill>
          <a:ln w="6350">
            <a:solidFill>
              <a:srgbClr val="003399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sz="1000" b="1" i="0" u="none" strike="noStrike" cap="none" normalizeH="0" baseline="0">
                <a:ln>
                  <a:noFill/>
                </a:ln>
                <a:solidFill>
                  <a:srgbClr val="0E33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Frontend</a:t>
            </a:r>
            <a:br>
              <a:rPr kumimoji="0" lang="hu-HU" sz="1000" b="1" i="0" u="none" strike="noStrike" cap="none" normalizeH="0" baseline="0">
                <a:ln>
                  <a:noFill/>
                </a:ln>
                <a:solidFill>
                  <a:srgbClr val="0E33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hu-HU" sz="1000" b="1" i="0" u="none" strike="noStrike" cap="none" normalizeH="0" baseline="0">
                <a:ln>
                  <a:noFill/>
                </a:ln>
                <a:solidFill>
                  <a:srgbClr val="0E33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(eszköz)</a:t>
            </a:r>
          </a:p>
        </p:txBody>
      </p:sp>
      <p:sp>
        <p:nvSpPr>
          <p:cNvPr id="18" name="Rechteck 23"/>
          <p:cNvSpPr>
            <a:spLocks noChangeArrowheads="1"/>
          </p:cNvSpPr>
          <p:nvPr/>
        </p:nvSpPr>
        <p:spPr bwMode="auto">
          <a:xfrm>
            <a:off x="3254106" y="2067695"/>
            <a:ext cx="1120775" cy="656412"/>
          </a:xfrm>
          <a:prstGeom prst="rect">
            <a:avLst/>
          </a:prstGeom>
          <a:solidFill>
            <a:srgbClr val="FFFFFF"/>
          </a:solidFill>
          <a:ln w="6350">
            <a:solidFill>
              <a:srgbClr val="003399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sz="1000" b="1" i="0" u="none" strike="noStrike" cap="none" normalizeH="0" baseline="0">
                <a:ln>
                  <a:noFill/>
                </a:ln>
                <a:solidFill>
                  <a:srgbClr val="0E33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 feladat típusa</a:t>
            </a:r>
          </a:p>
        </p:txBody>
      </p:sp>
      <p:sp>
        <p:nvSpPr>
          <p:cNvPr id="19" name="Rechteck 24"/>
          <p:cNvSpPr>
            <a:spLocks noChangeArrowheads="1"/>
          </p:cNvSpPr>
          <p:nvPr/>
        </p:nvSpPr>
        <p:spPr bwMode="auto">
          <a:xfrm>
            <a:off x="4518092" y="2067695"/>
            <a:ext cx="1120775" cy="656412"/>
          </a:xfrm>
          <a:prstGeom prst="rect">
            <a:avLst/>
          </a:prstGeom>
          <a:solidFill>
            <a:srgbClr val="FFFFFF"/>
          </a:solidFill>
          <a:ln w="6350">
            <a:solidFill>
              <a:srgbClr val="003399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sz="1000" b="1" i="0" u="none" strike="noStrike" cap="none" normalizeH="0" baseline="0">
                <a:ln>
                  <a:noFill/>
                </a:ln>
                <a:solidFill>
                  <a:srgbClr val="0E33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 feladat jellemzői</a:t>
            </a:r>
          </a:p>
        </p:txBody>
      </p:sp>
      <p:sp>
        <p:nvSpPr>
          <p:cNvPr id="20" name="Rechteck 26"/>
          <p:cNvSpPr>
            <a:spLocks noChangeArrowheads="1"/>
          </p:cNvSpPr>
          <p:nvPr/>
        </p:nvSpPr>
        <p:spPr bwMode="auto">
          <a:xfrm>
            <a:off x="5777246" y="2067695"/>
            <a:ext cx="1120775" cy="667385"/>
          </a:xfrm>
          <a:prstGeom prst="rect">
            <a:avLst/>
          </a:prstGeom>
          <a:solidFill>
            <a:srgbClr val="FFFFFF"/>
          </a:solidFill>
          <a:ln w="6350">
            <a:solidFill>
              <a:srgbClr val="00499A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sz="1000" b="1" i="0" u="none" strike="noStrike" cap="none" normalizeH="0" baseline="0">
                <a:ln>
                  <a:noFill/>
                </a:ln>
                <a:solidFill>
                  <a:srgbClr val="0E33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Az automatizálás mértéke (félig/teljesen)</a:t>
            </a:r>
          </a:p>
        </p:txBody>
      </p:sp>
      <p:sp>
        <p:nvSpPr>
          <p:cNvPr id="21" name="Rechteck 29"/>
          <p:cNvSpPr>
            <a:spLocks noChangeArrowheads="1"/>
          </p:cNvSpPr>
          <p:nvPr/>
        </p:nvSpPr>
        <p:spPr bwMode="auto">
          <a:xfrm>
            <a:off x="7051625" y="2072840"/>
            <a:ext cx="1120775" cy="662240"/>
          </a:xfrm>
          <a:prstGeom prst="rect">
            <a:avLst/>
          </a:prstGeom>
          <a:solidFill>
            <a:srgbClr val="FFFFFF"/>
          </a:solidFill>
          <a:ln w="6350">
            <a:solidFill>
              <a:srgbClr val="00499A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sz="1000" b="1" i="0" u="none" strike="noStrike" cap="none" normalizeH="0" baseline="0">
                <a:ln>
                  <a:noFill/>
                </a:ln>
                <a:solidFill>
                  <a:srgbClr val="0E33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OSH-dimenziók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Taxonómia: Az MI-rendszerek és az OSH értékelése</a:t>
            </a:r>
          </a:p>
        </p:txBody>
      </p:sp>
    </p:spTree>
    <p:extLst>
      <p:ext uri="{BB962C8B-B14F-4D97-AF65-F5344CB8AC3E}">
        <p14:creationId xmlns:p14="http://schemas.microsoft.com/office/powerpoint/2010/main" val="2522027546"/>
      </p:ext>
    </p:extLst>
  </p:cSld>
  <p:clrMapOvr>
    <a:masterClrMapping/>
  </p:clrMapOvr>
</p:sld>
</file>

<file path=ppt/theme/theme1.xml><?xml version="1.0" encoding="utf-8"?>
<a:theme xmlns:a="http://schemas.openxmlformats.org/drawingml/2006/main" name="EUOSHA Research - Wide">
  <a:themeElements>
    <a:clrScheme name="EU-OSHA Research materials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F6A400"/>
      </a:accent2>
      <a:accent3>
        <a:srgbClr val="B1B3B4"/>
      </a:accent3>
      <a:accent4>
        <a:srgbClr val="449FA2"/>
      </a:accent4>
      <a:accent5>
        <a:srgbClr val="58585A"/>
      </a:accent5>
      <a:accent6>
        <a:srgbClr val="FBDB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Research materials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F6A400"/>
        </a:accent2>
        <a:accent3>
          <a:srgbClr val="B1B3B4"/>
        </a:accent3>
        <a:accent4>
          <a:srgbClr val="449FA2"/>
        </a:accent4>
        <a:accent5>
          <a:srgbClr val="58585A"/>
        </a:accent5>
        <a:accent6>
          <a:srgbClr val="FBDB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EUOSHA Research - Wide" id="{6085B81C-19AF-4D09-BF9B-D74C300429D8}" vid="{D0CF0565-8056-4580-9CA8-6409F6FB7F0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BB7D71BE66A6C40ACCF24D197A44235" ma:contentTypeVersion="1" ma:contentTypeDescription="Create a new document." ma:contentTypeScope="" ma:versionID="c3809e7b3325af9719be2494d26e2c73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dcce58c87e9fcebab8021569449a8d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7280E20-E03D-47F1-9085-980CE8F978A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D63A80B-7728-4B4C-9399-36820D095D81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sharepoint/v3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73BE9A4-3C76-44FC-ACED-DE3A0B03C95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EUOSHA Research - Wide</Template>
  <TotalTime>6861</TotalTime>
  <Words>2652</Words>
  <Application>Microsoft Office PowerPoint</Application>
  <PresentationFormat>On-screen Show (16:9)</PresentationFormat>
  <Paragraphs>277</Paragraphs>
  <Slides>30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Courier New</vt:lpstr>
      <vt:lpstr>Wingdings</vt:lpstr>
      <vt:lpstr>EUOSHA Research - Wide</vt:lpstr>
      <vt:lpstr>Fejlett robotika, mesterséges intelligencia és a feladatok automatizálása: fogalommeghatározások, felhasználás, irányelvek és stratégiák, valamint munkahelyi biztonság és egészségvédelem</vt:lpstr>
      <vt:lpstr>Bevezetés</vt:lpstr>
      <vt:lpstr>A feladatok automatizálására szolgáló fejlett robotok és mesterséges intelligenciára épülő rendszerek A projekt célkitűzései</vt:lpstr>
      <vt:lpstr>Bevezetés: Fogalommeghatározások</vt:lpstr>
      <vt:lpstr>Bevezetés: Fogalommeghatározások</vt:lpstr>
      <vt:lpstr>Módszertan: Szakirodalmi kutatás</vt:lpstr>
      <vt:lpstr>Módszertan: Feladatalapú megközelítés</vt:lpstr>
      <vt:lpstr>Módszertan: Feladatalapú megközelítés</vt:lpstr>
      <vt:lpstr>Taxonómia: Az MI-rendszerek és az OSH értékelése</vt:lpstr>
      <vt:lpstr>A feladatok automatizálására szolgáló fejlett robotok és mesterséges intelligenciára épülő rendszerek taxonómiája</vt:lpstr>
      <vt:lpstr>A jelenlegi és potenciális felhasználások feltérképezése:  A kognitív feladatok automatizálása</vt:lpstr>
      <vt:lpstr>A felhasználások feltérképezése:  A kognitív feladatokkal kapcsolatos technológiák megoszlása</vt:lpstr>
      <vt:lpstr>A munkahelyekre gyakorolt hatás (feladatok)</vt:lpstr>
      <vt:lpstr>A jelenlegi és potenciális felhasználások feltérképezése:  A fizikai feladatok automatizálása</vt:lpstr>
      <vt:lpstr>A jelenlegi és potenciális felhasználások feltérképezése:  A fizikai feladatok automatizálása</vt:lpstr>
      <vt:lpstr>A felhasználások feltérképezése: A technológiák megoszlása</vt:lpstr>
      <vt:lpstr>A munkahelyekre gyakorolt hatás (feladatok)</vt:lpstr>
      <vt:lpstr>A munkahelyekre gyakorolt hatás (feladatok)</vt:lpstr>
      <vt:lpstr>Politikák, stratégiák és programok</vt:lpstr>
      <vt:lpstr>Politikák, stratégiák és programok: Európai szabályozás</vt:lpstr>
      <vt:lpstr>Politikák, stratégiák és programok</vt:lpstr>
      <vt:lpstr>Politikák, stratégiák és programok</vt:lpstr>
      <vt:lpstr>Politikák, stratégiák és programok: Hiányosságok és igények</vt:lpstr>
      <vt:lpstr>Politikák, stratégiák és programok: Nemzeti szinten</vt:lpstr>
      <vt:lpstr>Politikák, stratégiák és programok: Nemzeti szinten</vt:lpstr>
      <vt:lpstr>Politikák, stratégiák és programok: Nemzeti szinten</vt:lpstr>
      <vt:lpstr>Politikák, stratégiák és programok: Nemzeti szinten</vt:lpstr>
      <vt:lpstr>Politikák, stratégiák és programok: Hiányosságok és igények</vt:lpstr>
      <vt:lpstr>Politikák, stratégiák és programok: Összefoglaló</vt:lpstr>
      <vt:lpstr>Köszönjük!</vt:lpstr>
    </vt:vector>
  </TitlesOfParts>
  <Company>CDT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OSH overview</dc:title>
  <dc:creator>CDT</dc:creator>
  <cp:lastModifiedBy>Rosario ORTIZ - PRU Assistant</cp:lastModifiedBy>
  <cp:revision>505</cp:revision>
  <cp:lastPrinted>2022-03-29T16:34:58Z</cp:lastPrinted>
  <dcterms:created xsi:type="dcterms:W3CDTF">2018-03-07T08:04:16Z</dcterms:created>
  <dcterms:modified xsi:type="dcterms:W3CDTF">2023-12-04T12:08:24Z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0x010100FBB7D71BE66A6C40ACCF24D197A44235</vt:lpwstr>
  </property>
</Properties>
</file>