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5" r:id="rId4"/>
  </p:sldMasterIdLst>
  <p:notesMasterIdLst>
    <p:notesMasterId r:id="rId6"/>
  </p:notesMasterIdLst>
  <p:sldIdLst>
    <p:sldId id="257" r:id="rId5"/>
  </p:sldIdLst>
  <p:sldSz cx="32759650" cy="43559413"/>
  <p:notesSz cx="9799638" cy="14355763"/>
  <p:defaultTextStyle>
    <a:defPPr>
      <a:defRPr lang="en-US"/>
    </a:defPPr>
    <a:lvl1pPr marL="0" algn="l" defTabSz="4884359" rtl="0" eaLnBrk="1" latinLnBrk="0" hangingPunct="1">
      <a:defRPr sz="9615" kern="1200">
        <a:solidFill>
          <a:schemeClr val="tx1"/>
        </a:solidFill>
        <a:latin typeface="+mn-lt"/>
        <a:ea typeface="+mn-ea"/>
        <a:cs typeface="+mn-cs"/>
      </a:defRPr>
    </a:lvl1pPr>
    <a:lvl2pPr marL="2442180" algn="l" defTabSz="4884359" rtl="0" eaLnBrk="1" latinLnBrk="0" hangingPunct="1">
      <a:defRPr sz="9615" kern="1200">
        <a:solidFill>
          <a:schemeClr val="tx1"/>
        </a:solidFill>
        <a:latin typeface="+mn-lt"/>
        <a:ea typeface="+mn-ea"/>
        <a:cs typeface="+mn-cs"/>
      </a:defRPr>
    </a:lvl2pPr>
    <a:lvl3pPr marL="4884359" algn="l" defTabSz="4884359" rtl="0" eaLnBrk="1" latinLnBrk="0" hangingPunct="1">
      <a:defRPr sz="9615" kern="1200">
        <a:solidFill>
          <a:schemeClr val="tx1"/>
        </a:solidFill>
        <a:latin typeface="+mn-lt"/>
        <a:ea typeface="+mn-ea"/>
        <a:cs typeface="+mn-cs"/>
      </a:defRPr>
    </a:lvl3pPr>
    <a:lvl4pPr marL="7326539" algn="l" defTabSz="4884359" rtl="0" eaLnBrk="1" latinLnBrk="0" hangingPunct="1">
      <a:defRPr sz="9615" kern="1200">
        <a:solidFill>
          <a:schemeClr val="tx1"/>
        </a:solidFill>
        <a:latin typeface="+mn-lt"/>
        <a:ea typeface="+mn-ea"/>
        <a:cs typeface="+mn-cs"/>
      </a:defRPr>
    </a:lvl4pPr>
    <a:lvl5pPr marL="9768718" algn="l" defTabSz="4884359" rtl="0" eaLnBrk="1" latinLnBrk="0" hangingPunct="1">
      <a:defRPr sz="9615" kern="1200">
        <a:solidFill>
          <a:schemeClr val="tx1"/>
        </a:solidFill>
        <a:latin typeface="+mn-lt"/>
        <a:ea typeface="+mn-ea"/>
        <a:cs typeface="+mn-cs"/>
      </a:defRPr>
    </a:lvl5pPr>
    <a:lvl6pPr marL="12210898" algn="l" defTabSz="4884359" rtl="0" eaLnBrk="1" latinLnBrk="0" hangingPunct="1">
      <a:defRPr sz="9615" kern="1200">
        <a:solidFill>
          <a:schemeClr val="tx1"/>
        </a:solidFill>
        <a:latin typeface="+mn-lt"/>
        <a:ea typeface="+mn-ea"/>
        <a:cs typeface="+mn-cs"/>
      </a:defRPr>
    </a:lvl6pPr>
    <a:lvl7pPr marL="14653077" algn="l" defTabSz="4884359" rtl="0" eaLnBrk="1" latinLnBrk="0" hangingPunct="1">
      <a:defRPr sz="9615" kern="1200">
        <a:solidFill>
          <a:schemeClr val="tx1"/>
        </a:solidFill>
        <a:latin typeface="+mn-lt"/>
        <a:ea typeface="+mn-ea"/>
        <a:cs typeface="+mn-cs"/>
      </a:defRPr>
    </a:lvl7pPr>
    <a:lvl8pPr marL="17095257" algn="l" defTabSz="4884359" rtl="0" eaLnBrk="1" latinLnBrk="0" hangingPunct="1">
      <a:defRPr sz="9615" kern="1200">
        <a:solidFill>
          <a:schemeClr val="tx1"/>
        </a:solidFill>
        <a:latin typeface="+mn-lt"/>
        <a:ea typeface="+mn-ea"/>
        <a:cs typeface="+mn-cs"/>
      </a:defRPr>
    </a:lvl8pPr>
    <a:lvl9pPr marL="19537436" algn="l" defTabSz="4884359" rtl="0" eaLnBrk="1" latinLnBrk="0" hangingPunct="1">
      <a:defRPr sz="961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720" userDrawn="1">
          <p15:clr>
            <a:srgbClr val="A4A3A4"/>
          </p15:clr>
        </p15:guide>
        <p15:guide id="2" pos="1031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CC"/>
    <a:srgbClr val="CCECFF"/>
    <a:srgbClr val="EAEAEA"/>
    <a:srgbClr val="EEEE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785" autoAdjust="0"/>
    <p:restoredTop sz="94660"/>
  </p:normalViewPr>
  <p:slideViewPr>
    <p:cSldViewPr>
      <p:cViewPr varScale="1">
        <p:scale>
          <a:sx n="18" d="100"/>
          <a:sy n="18" d="100"/>
        </p:scale>
        <p:origin x="3336" y="72"/>
      </p:cViewPr>
      <p:guideLst>
        <p:guide orient="horz" pos="13720"/>
        <p:guide pos="10318"/>
      </p:guideLst>
    </p:cSldViewPr>
  </p:slideViewPr>
  <p:notesTextViewPr>
    <p:cViewPr>
      <p:scale>
        <a:sx n="1" d="1"/>
        <a:sy n="1" d="1"/>
      </p:scale>
      <p:origin x="0" y="0"/>
    </p:cViewPr>
  </p:notesTextViewPr>
  <p:notesViewPr>
    <p:cSldViewPr>
      <p:cViewPr varScale="1">
        <p:scale>
          <a:sx n="85" d="100"/>
          <a:sy n="85" d="100"/>
        </p:scale>
        <p:origin x="3804"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2"/>
            <a:ext cx="4246510" cy="720280"/>
          </a:xfrm>
          <a:prstGeom prst="rect">
            <a:avLst/>
          </a:prstGeom>
        </p:spPr>
        <p:txBody>
          <a:bodyPr vert="horz" lIns="140680" tIns="70341" rIns="140680" bIns="70341" rtlCol="0"/>
          <a:lstStyle>
            <a:lvl1pPr algn="l">
              <a:defRPr sz="1900"/>
            </a:lvl1pPr>
          </a:lstStyle>
          <a:p>
            <a:endParaRPr lang="en-GB"/>
          </a:p>
        </p:txBody>
      </p:sp>
      <p:sp>
        <p:nvSpPr>
          <p:cNvPr id="3" name="Date Placeholder 2"/>
          <p:cNvSpPr>
            <a:spLocks noGrp="1"/>
          </p:cNvSpPr>
          <p:nvPr>
            <p:ph type="dt" idx="1"/>
          </p:nvPr>
        </p:nvSpPr>
        <p:spPr>
          <a:xfrm>
            <a:off x="5550859" y="2"/>
            <a:ext cx="4246510" cy="720280"/>
          </a:xfrm>
          <a:prstGeom prst="rect">
            <a:avLst/>
          </a:prstGeom>
        </p:spPr>
        <p:txBody>
          <a:bodyPr vert="horz" lIns="140680" tIns="70341" rIns="140680" bIns="70341" rtlCol="0"/>
          <a:lstStyle>
            <a:lvl1pPr algn="r">
              <a:defRPr sz="1900"/>
            </a:lvl1pPr>
          </a:lstStyle>
          <a:p>
            <a:fld id="{F4B56328-D378-4CF8-9E54-15CE2B340D9E}" type="datetimeFigureOut">
              <a:rPr lang="en-GB" smtClean="0"/>
              <a:t>09/02/2024</a:t>
            </a:fld>
            <a:endParaRPr lang="en-GB"/>
          </a:p>
        </p:txBody>
      </p:sp>
      <p:sp>
        <p:nvSpPr>
          <p:cNvPr id="4" name="Slide Image Placeholder 3"/>
          <p:cNvSpPr>
            <a:spLocks noGrp="1" noRot="1" noChangeAspect="1"/>
          </p:cNvSpPr>
          <p:nvPr>
            <p:ph type="sldImg" idx="2"/>
          </p:nvPr>
        </p:nvSpPr>
        <p:spPr>
          <a:xfrm>
            <a:off x="3078163" y="1795463"/>
            <a:ext cx="3643312" cy="4843462"/>
          </a:xfrm>
          <a:prstGeom prst="rect">
            <a:avLst/>
          </a:prstGeom>
          <a:noFill/>
          <a:ln w="12700">
            <a:solidFill>
              <a:prstClr val="black"/>
            </a:solidFill>
          </a:ln>
        </p:spPr>
        <p:txBody>
          <a:bodyPr vert="horz" lIns="140680" tIns="70341" rIns="140680" bIns="70341" rtlCol="0" anchor="ctr"/>
          <a:lstStyle/>
          <a:p>
            <a:endParaRPr lang="en-GB"/>
          </a:p>
        </p:txBody>
      </p:sp>
      <p:sp>
        <p:nvSpPr>
          <p:cNvPr id="5" name="Notes Placeholder 4"/>
          <p:cNvSpPr>
            <a:spLocks noGrp="1"/>
          </p:cNvSpPr>
          <p:nvPr>
            <p:ph type="body" sz="quarter" idx="3"/>
          </p:nvPr>
        </p:nvSpPr>
        <p:spPr>
          <a:xfrm>
            <a:off x="979964" y="6908712"/>
            <a:ext cx="7839710" cy="5652582"/>
          </a:xfrm>
          <a:prstGeom prst="rect">
            <a:avLst/>
          </a:prstGeom>
        </p:spPr>
        <p:txBody>
          <a:bodyPr vert="horz" lIns="140680" tIns="70341" rIns="140680" bIns="70341"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3635484"/>
            <a:ext cx="4246510" cy="720279"/>
          </a:xfrm>
          <a:prstGeom prst="rect">
            <a:avLst/>
          </a:prstGeom>
        </p:spPr>
        <p:txBody>
          <a:bodyPr vert="horz" lIns="140680" tIns="70341" rIns="140680" bIns="70341" rtlCol="0" anchor="b"/>
          <a:lstStyle>
            <a:lvl1pPr algn="l">
              <a:defRPr sz="1900"/>
            </a:lvl1pPr>
          </a:lstStyle>
          <a:p>
            <a:endParaRPr lang="en-GB"/>
          </a:p>
        </p:txBody>
      </p:sp>
      <p:sp>
        <p:nvSpPr>
          <p:cNvPr id="7" name="Slide Number Placeholder 6"/>
          <p:cNvSpPr>
            <a:spLocks noGrp="1"/>
          </p:cNvSpPr>
          <p:nvPr>
            <p:ph type="sldNum" sz="quarter" idx="5"/>
          </p:nvPr>
        </p:nvSpPr>
        <p:spPr>
          <a:xfrm>
            <a:off x="5550859" y="13635484"/>
            <a:ext cx="4246510" cy="720279"/>
          </a:xfrm>
          <a:prstGeom prst="rect">
            <a:avLst/>
          </a:prstGeom>
        </p:spPr>
        <p:txBody>
          <a:bodyPr vert="horz" lIns="140680" tIns="70341" rIns="140680" bIns="70341" rtlCol="0" anchor="b"/>
          <a:lstStyle>
            <a:lvl1pPr algn="r">
              <a:defRPr sz="1900"/>
            </a:lvl1pPr>
          </a:lstStyle>
          <a:p>
            <a:fld id="{C5DDD803-5A25-4C21-BA2F-C4E7F367CB40}" type="slidenum">
              <a:rPr lang="en-GB" smtClean="0"/>
              <a:t>‹#›</a:t>
            </a:fld>
            <a:endParaRPr lang="en-GB"/>
          </a:p>
        </p:txBody>
      </p:sp>
    </p:spTree>
    <p:extLst>
      <p:ext uri="{BB962C8B-B14F-4D97-AF65-F5344CB8AC3E}">
        <p14:creationId xmlns:p14="http://schemas.microsoft.com/office/powerpoint/2010/main" val="41748941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4585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image" Target="file://localhost/Volumes/XRAID/Equipo%20Rojo/EU-OSHA/18-0115%20PPT%20templates%20update/PNG/FONDO-PORTADA-PATRON-COBRANDED.png" TargetMode="External"/><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7.png"/><Relationship Id="rId5" Type="http://schemas.openxmlformats.org/officeDocument/2006/relationships/image" Target="../media/image2.png"/><Relationship Id="rId10" Type="http://schemas.openxmlformats.org/officeDocument/2006/relationships/image" Target="../media/image6.png"/><Relationship Id="rId4" Type="http://schemas.microsoft.com/office/2007/relationships/hdphoto" Target="../media/hdphoto1.wdp"/><Relationship Id="rId9"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saturation sat="142000"/>
                    </a14:imgEffect>
                  </a14:imgLayer>
                </a14:imgProps>
              </a:ext>
            </a:extLst>
          </a:blip>
          <a:srcRect/>
          <a:stretch>
            <a:fillRect t="-5000" b="-5000"/>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EADAF32-B250-423F-BE5D-69DAE3BF2E13}"/>
              </a:ext>
            </a:extLst>
          </p:cNvPr>
          <p:cNvSpPr/>
          <p:nvPr userDrawn="1"/>
        </p:nvSpPr>
        <p:spPr>
          <a:xfrm>
            <a:off x="0" y="0"/>
            <a:ext cx="32759650" cy="434401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1F155F18-F92E-4817-8586-95F6DEF783D9}"/>
              </a:ext>
            </a:extLst>
          </p:cNvPr>
          <p:cNvPicPr>
            <a:picLocks noChangeAspect="1"/>
          </p:cNvPicPr>
          <p:nvPr userDrawn="1"/>
        </p:nvPicPr>
        <p:blipFill rotWithShape="1">
          <a:blip r:embed="rId5">
            <a:alphaModFix amt="54000"/>
          </a:blip>
          <a:srcRect b="16203"/>
          <a:stretch/>
        </p:blipFill>
        <p:spPr>
          <a:xfrm>
            <a:off x="-47499" y="55770"/>
            <a:ext cx="32773140" cy="43384424"/>
          </a:xfrm>
          <a:prstGeom prst="rect">
            <a:avLst/>
          </a:prstGeom>
        </p:spPr>
      </p:pic>
      <p:pic>
        <p:nvPicPr>
          <p:cNvPr id="23" name="FONDO-PORTADA-PATRON-COBRANDED.png" descr="/Volumes/XRAID/Equipo Rojo/EU-OSHA/18-0115 PPT templates update/PNG/FONDO-PORTADA-PATRON-COBRANDED.png">
            <a:extLst>
              <a:ext uri="{FF2B5EF4-FFF2-40B4-BE49-F238E27FC236}">
                <a16:creationId xmlns:a16="http://schemas.microsoft.com/office/drawing/2014/main" id="{A5CE33CF-54A4-401D-9588-C9AD96D999C7}"/>
              </a:ext>
            </a:extLst>
          </p:cNvPr>
          <p:cNvPicPr>
            <a:picLocks/>
          </p:cNvPicPr>
          <p:nvPr userDrawn="1"/>
        </p:nvPicPr>
        <p:blipFill>
          <a:blip r:embed="rId6" r:link="rId7">
            <a:extLst>
              <a:ext uri="{28A0092B-C50C-407E-A947-70E740481C1C}">
                <a14:useLocalDpi xmlns:a14="http://schemas.microsoft.com/office/drawing/2010/main" val="0"/>
              </a:ext>
            </a:extLst>
          </a:blip>
          <a:stretch>
            <a:fillRect/>
          </a:stretch>
        </p:blipFill>
        <p:spPr>
          <a:xfrm>
            <a:off x="37999" y="-154970"/>
            <a:ext cx="32759650" cy="43440193"/>
          </a:xfrm>
          <a:prstGeom prst="rect">
            <a:avLst/>
          </a:prstGeom>
        </p:spPr>
      </p:pic>
      <p:pic>
        <p:nvPicPr>
          <p:cNvPr id="24" name="Picture 23">
            <a:extLst>
              <a:ext uri="{FF2B5EF4-FFF2-40B4-BE49-F238E27FC236}">
                <a16:creationId xmlns:a16="http://schemas.microsoft.com/office/drawing/2014/main" id="{B93C3BEB-07A1-4944-B30F-7A219D6F3D8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t="92941"/>
          <a:stretch/>
        </p:blipFill>
        <p:spPr>
          <a:xfrm>
            <a:off x="-13741" y="40475753"/>
            <a:ext cx="32745221" cy="3109753"/>
          </a:xfrm>
          <a:prstGeom prst="rect">
            <a:avLst/>
          </a:prstGeom>
        </p:spPr>
      </p:pic>
      <p:pic>
        <p:nvPicPr>
          <p:cNvPr id="25" name="Bild 4" descr="111004_EU-OSHA_PPT_EU logo.png">
            <a:extLst>
              <a:ext uri="{FF2B5EF4-FFF2-40B4-BE49-F238E27FC236}">
                <a16:creationId xmlns:a16="http://schemas.microsoft.com/office/drawing/2014/main" id="{DDAAD878-3E29-4E10-9B03-B245F1755A4E}"/>
              </a:ext>
            </a:extLst>
          </p:cNvPr>
          <p:cNvPicPr>
            <a:picLocks noChangeAspect="1"/>
          </p:cNvPicPr>
          <p:nvPr userDrawn="1"/>
        </p:nvPicPr>
        <p:blipFill>
          <a:blip r:embed="rId9" cstate="print"/>
          <a:srcRect/>
          <a:stretch>
            <a:fillRect/>
          </a:stretch>
        </p:blipFill>
        <p:spPr bwMode="auto">
          <a:xfrm>
            <a:off x="27699973" y="41059571"/>
            <a:ext cx="1992506" cy="1299242"/>
          </a:xfrm>
          <a:prstGeom prst="rect">
            <a:avLst/>
          </a:prstGeom>
          <a:noFill/>
          <a:ln w="9525">
            <a:noFill/>
            <a:miter lim="800000"/>
            <a:headEnd/>
            <a:tailEnd/>
          </a:ln>
        </p:spPr>
      </p:pic>
      <p:sp>
        <p:nvSpPr>
          <p:cNvPr id="26" name="Textplatzhalter 2">
            <a:extLst>
              <a:ext uri="{FF2B5EF4-FFF2-40B4-BE49-F238E27FC236}">
                <a16:creationId xmlns:a16="http://schemas.microsoft.com/office/drawing/2014/main" id="{2E04A3E4-00C5-4A81-B1CD-CDB114A6C75F}"/>
              </a:ext>
            </a:extLst>
          </p:cNvPr>
          <p:cNvSpPr txBox="1">
            <a:spLocks/>
          </p:cNvSpPr>
          <p:nvPr userDrawn="1"/>
        </p:nvSpPr>
        <p:spPr>
          <a:xfrm>
            <a:off x="1555077" y="42825542"/>
            <a:ext cx="15651582" cy="695595"/>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2400" dirty="0">
                <a:solidFill>
                  <a:schemeClr val="bg1"/>
                </a:solidFill>
              </a:rPr>
              <a:t>Safety and health at work is everyone’s concern. It’s good for you. It’s good for business.</a:t>
            </a:r>
          </a:p>
        </p:txBody>
      </p:sp>
      <p:pic>
        <p:nvPicPr>
          <p:cNvPr id="27" name="Picture 26">
            <a:extLst>
              <a:ext uri="{FF2B5EF4-FFF2-40B4-BE49-F238E27FC236}">
                <a16:creationId xmlns:a16="http://schemas.microsoft.com/office/drawing/2014/main" id="{627BB9FC-B7FD-4199-B82B-0ACE3C11E3B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1867325" y="41073587"/>
            <a:ext cx="5081086" cy="1299241"/>
          </a:xfrm>
          <a:prstGeom prst="rect">
            <a:avLst/>
          </a:prstGeom>
        </p:spPr>
      </p:pic>
      <p:sp>
        <p:nvSpPr>
          <p:cNvPr id="28" name="TextBox 27">
            <a:extLst>
              <a:ext uri="{FF2B5EF4-FFF2-40B4-BE49-F238E27FC236}">
                <a16:creationId xmlns:a16="http://schemas.microsoft.com/office/drawing/2014/main" id="{261E6177-ED71-46C1-901A-E620BAB24539}"/>
              </a:ext>
            </a:extLst>
          </p:cNvPr>
          <p:cNvSpPr txBox="1"/>
          <p:nvPr userDrawn="1"/>
        </p:nvSpPr>
        <p:spPr>
          <a:xfrm>
            <a:off x="1627085" y="41123825"/>
            <a:ext cx="9960717" cy="1785104"/>
          </a:xfrm>
          <a:prstGeom prst="rect">
            <a:avLst/>
          </a:prstGeom>
          <a:noFill/>
        </p:spPr>
        <p:txBody>
          <a:bodyPr wrap="square" rtlCol="0">
            <a:spAutoFit/>
          </a:bodyPr>
          <a:lstStyle/>
          <a:p>
            <a:r>
              <a:rPr lang="en-US" sz="3000" b="0" i="0" u="none" strike="noStrike" baseline="30000" dirty="0"/>
              <a:t>© European Agency for Safety and Health at Work, 2024</a:t>
            </a:r>
          </a:p>
          <a:p>
            <a:r>
              <a:rPr lang="en-US" sz="3000" baseline="30000" dirty="0"/>
              <a:t>Reproduction is </a:t>
            </a:r>
            <a:r>
              <a:rPr lang="en-US" sz="3000" baseline="30000" dirty="0" err="1"/>
              <a:t>authorised</a:t>
            </a:r>
            <a:r>
              <a:rPr lang="en-US" sz="3000" baseline="30000" dirty="0"/>
              <a:t> provided the source is acknowledged.</a:t>
            </a:r>
          </a:p>
          <a:p>
            <a:r>
              <a:rPr lang="en-US" sz="3000" baseline="30000" dirty="0"/>
              <a:t>For reproduction or use of any photo under any other copyright than EU-OSHA, permission must be sought directly from the copyright holder.</a:t>
            </a:r>
          </a:p>
          <a:p>
            <a:endParaRPr lang="es-ES" sz="3000" dirty="0"/>
          </a:p>
        </p:txBody>
      </p:sp>
      <p:pic>
        <p:nvPicPr>
          <p:cNvPr id="30" name="Picture 29">
            <a:extLst>
              <a:ext uri="{FF2B5EF4-FFF2-40B4-BE49-F238E27FC236}">
                <a16:creationId xmlns:a16="http://schemas.microsoft.com/office/drawing/2014/main" id="{A61885F3-388A-4343-8E8F-9102EB46B8B9}"/>
              </a:ext>
            </a:extLst>
          </p:cNvPr>
          <p:cNvPicPr>
            <a:picLocks noChangeAspect="1"/>
          </p:cNvPicPr>
          <p:nvPr userDrawn="1"/>
        </p:nvPicPr>
        <p:blipFill rotWithShape="1">
          <a:blip r:embed="rId11"/>
          <a:srcRect l="-41" t="-1970" r="818" b="1970"/>
          <a:stretch/>
        </p:blipFill>
        <p:spPr>
          <a:xfrm>
            <a:off x="-26980" y="-247507"/>
            <a:ext cx="32773140" cy="5725887"/>
          </a:xfrm>
          <a:prstGeom prst="rect">
            <a:avLst/>
          </a:prstGeom>
        </p:spPr>
      </p:pic>
    </p:spTree>
    <p:extLst>
      <p:ext uri="{BB962C8B-B14F-4D97-AF65-F5344CB8AC3E}">
        <p14:creationId xmlns:p14="http://schemas.microsoft.com/office/powerpoint/2010/main" val="1512772543"/>
      </p:ext>
    </p:extLst>
  </p:cSld>
  <p:clrMap bg1="lt1" tx1="dk1" bg2="lt2" tx2="dk2" accent1="accent1" accent2="accent2" accent3="accent3" accent4="accent4" accent5="accent5" accent6="accent6" hlink="hlink" folHlink="folHlink"/>
  <p:sldLayoutIdLst>
    <p:sldLayoutId id="2147483767" r:id="rId1"/>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mailto:schneider@osha.europa.eu" TargetMode="External"/><Relationship Id="rId7" Type="http://schemas.openxmlformats.org/officeDocument/2006/relationships/hyperlink" Target="https://osha.europa.eu/en/emerging-risks" TargetMode="External"/><Relationship Id="rId2" Type="http://schemas.openxmlformats.org/officeDocument/2006/relationships/hyperlink" Target="https://osha.europa.eu/en" TargetMode="External"/><Relationship Id="rId1" Type="http://schemas.openxmlformats.org/officeDocument/2006/relationships/slideLayout" Target="../slideLayouts/slideLayout1.xml"/><Relationship Id="rId6" Type="http://schemas.openxmlformats.org/officeDocument/2006/relationships/hyperlink" Target="https://osha.europa.eu/en/publications/emergency-services-occupational-safety-and-health-risks" TargetMode="External"/><Relationship Id="rId11" Type="http://schemas.openxmlformats.org/officeDocument/2006/relationships/image" Target="../media/image10.png"/><Relationship Id="rId5" Type="http://schemas.openxmlformats.org/officeDocument/2006/relationships/hyperlink" Target="https://osha.europa.eu/en/publications/future-agriculture-and-forestry-implications-managing-worker-safety-and-health" TargetMode="External"/><Relationship Id="rId10" Type="http://schemas.openxmlformats.org/officeDocument/2006/relationships/image" Target="../media/image9.png"/><Relationship Id="rId4" Type="http://schemas.openxmlformats.org/officeDocument/2006/relationships/hyperlink" Target="mailto:vilahur@osha.europa.eu" TargetMode="External"/><Relationship Id="rId9" Type="http://schemas.openxmlformats.org/officeDocument/2006/relationships/hyperlink" Target="https://osha.europa.eu/en/publications/heat-work-guidance-workplace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C4E1B-22A8-A1FE-9689-B8D93B445340}"/>
              </a:ext>
            </a:extLst>
          </p:cNvPr>
          <p:cNvSpPr>
            <a:spLocks noGrp="1"/>
          </p:cNvSpPr>
          <p:nvPr>
            <p:ph type="title" idx="4294967295"/>
          </p:nvPr>
        </p:nvSpPr>
        <p:spPr>
          <a:xfrm>
            <a:off x="2149018" y="400526"/>
            <a:ext cx="27775143" cy="2308324"/>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p>
            <a:pPr defTabSz="2952750" fontAlgn="base">
              <a:spcBef>
                <a:spcPct val="50000"/>
              </a:spcBef>
              <a:spcAft>
                <a:spcPct val="0"/>
              </a:spcAft>
            </a:pPr>
            <a:r>
              <a:rPr lang="en-GB" sz="7200" dirty="0">
                <a:solidFill>
                  <a:srgbClr val="003399"/>
                </a:solidFill>
                <a:latin typeface="Arial" panose="020B0604020202020204" pitchFamily="34" charset="0"/>
                <a:ea typeface="+mn-ea"/>
                <a:cs typeface="+mn-cs"/>
              </a:rPr>
              <a:t>Protection of workers in the context of climate change:</a:t>
            </a:r>
            <a:br>
              <a:rPr lang="en-GB" sz="7200" dirty="0">
                <a:solidFill>
                  <a:srgbClr val="003399"/>
                </a:solidFill>
                <a:latin typeface="Arial" panose="020B0604020202020204" pitchFamily="34" charset="0"/>
                <a:ea typeface="+mn-ea"/>
                <a:cs typeface="+mn-cs"/>
              </a:rPr>
            </a:br>
            <a:r>
              <a:rPr lang="en-GB" sz="7200" dirty="0">
                <a:solidFill>
                  <a:srgbClr val="003399"/>
                </a:solidFill>
                <a:latin typeface="Arial" panose="020B0604020202020204" pitchFamily="34" charset="0"/>
                <a:ea typeface="+mn-ea"/>
                <a:cs typeface="+mn-cs"/>
              </a:rPr>
              <a:t>EU-OSHA activities</a:t>
            </a:r>
          </a:p>
        </p:txBody>
      </p:sp>
      <p:sp>
        <p:nvSpPr>
          <p:cNvPr id="3" name="Content Placeholder 2">
            <a:extLst>
              <a:ext uri="{FF2B5EF4-FFF2-40B4-BE49-F238E27FC236}">
                <a16:creationId xmlns:a16="http://schemas.microsoft.com/office/drawing/2014/main" id="{E63B913F-0AC1-5D59-CCCA-FCE73E668C76}"/>
              </a:ext>
            </a:extLst>
          </p:cNvPr>
          <p:cNvSpPr>
            <a:spLocks noGrp="1"/>
          </p:cNvSpPr>
          <p:nvPr>
            <p:ph sz="half" idx="4294967295"/>
          </p:nvPr>
        </p:nvSpPr>
        <p:spPr>
          <a:xfrm>
            <a:off x="1849024" y="28799768"/>
            <a:ext cx="29061602" cy="11485994"/>
          </a:xfrm>
          <a:prstGeom prst="rect">
            <a:avLst/>
          </a:prstGeom>
          <a:solidFill>
            <a:srgbClr val="FFFFFF">
              <a:alpha val="69804"/>
            </a:srgbClr>
          </a:solidFill>
        </p:spPr>
        <p:txBody>
          <a:bodyPr/>
          <a:lstStyle/>
          <a:p>
            <a:pPr marL="0" indent="0">
              <a:buNone/>
            </a:pPr>
            <a:endParaRPr lang="en-GB" sz="2400" dirty="0">
              <a:solidFill>
                <a:schemeClr val="tx1"/>
              </a:solidFill>
              <a:effectLst/>
              <a:latin typeface="+mj-lt"/>
              <a:ea typeface="Calibri" panose="020F0502020204030204" pitchFamily="34" charset="0"/>
              <a:cs typeface="Times New Roman" panose="02020603050405020304" pitchFamily="18" charset="0"/>
            </a:endParaRPr>
          </a:p>
          <a:p>
            <a:endParaRPr lang="en-GB" dirty="0">
              <a:solidFill>
                <a:schemeClr val="tx1"/>
              </a:solidFill>
              <a:latin typeface="+mj-lt"/>
            </a:endParaRPr>
          </a:p>
        </p:txBody>
      </p:sp>
      <p:sp>
        <p:nvSpPr>
          <p:cNvPr id="4" name="TextBox 3">
            <a:extLst>
              <a:ext uri="{FF2B5EF4-FFF2-40B4-BE49-F238E27FC236}">
                <a16:creationId xmlns:a16="http://schemas.microsoft.com/office/drawing/2014/main" id="{AA5900CD-09DB-44B8-AE08-B4D3FCCF19DE}"/>
              </a:ext>
            </a:extLst>
          </p:cNvPr>
          <p:cNvSpPr txBox="1"/>
          <p:nvPr/>
        </p:nvSpPr>
        <p:spPr>
          <a:xfrm>
            <a:off x="2084689" y="2780297"/>
            <a:ext cx="28451443" cy="3339376"/>
          </a:xfrm>
          <a:prstGeom prst="rect">
            <a:avLst/>
          </a:prstGeom>
          <a:noFill/>
          <a:ln>
            <a:noFill/>
          </a:ln>
          <a:effectLst>
            <a:outerShdw dist="1796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defPPr>
              <a:defRPr lang="es-ES"/>
            </a:defPPr>
            <a:lvl1pPr algn="just" defTabSz="2952750" fontAlgn="base">
              <a:spcBef>
                <a:spcPct val="50000"/>
              </a:spcBef>
              <a:spcAft>
                <a:spcPct val="0"/>
              </a:spcAft>
              <a:defRPr sz="4500" b="1">
                <a:solidFill>
                  <a:srgbClr val="990033"/>
                </a:solidFill>
                <a:latin typeface="Arial" panose="020B0604020202020204" pitchFamily="34" charset="0"/>
              </a:defRPr>
            </a:lvl1pPr>
            <a:lvl2pPr marL="457200" defTabSz="2952750" fontAlgn="base">
              <a:spcBef>
                <a:spcPct val="0"/>
              </a:spcBef>
              <a:spcAft>
                <a:spcPct val="0"/>
              </a:spcAft>
              <a:defRPr sz="5800">
                <a:latin typeface="Arial" panose="020B0604020202020204" pitchFamily="34" charset="0"/>
              </a:defRPr>
            </a:lvl2pPr>
            <a:lvl3pPr marL="914400" defTabSz="2952750" fontAlgn="base">
              <a:spcBef>
                <a:spcPct val="0"/>
              </a:spcBef>
              <a:spcAft>
                <a:spcPct val="0"/>
              </a:spcAft>
              <a:defRPr sz="5800">
                <a:latin typeface="Arial" panose="020B0604020202020204" pitchFamily="34" charset="0"/>
              </a:defRPr>
            </a:lvl3pPr>
            <a:lvl4pPr marL="1371600" defTabSz="2952750" fontAlgn="base">
              <a:spcBef>
                <a:spcPct val="0"/>
              </a:spcBef>
              <a:spcAft>
                <a:spcPct val="0"/>
              </a:spcAft>
              <a:defRPr sz="5800">
                <a:latin typeface="Arial" panose="020B0604020202020204" pitchFamily="34" charset="0"/>
              </a:defRPr>
            </a:lvl4pPr>
            <a:lvl5pPr marL="1828800" defTabSz="2952750" fontAlgn="base">
              <a:spcBef>
                <a:spcPct val="0"/>
              </a:spcBef>
              <a:spcAft>
                <a:spcPct val="0"/>
              </a:spcAft>
              <a:defRPr sz="5800">
                <a:latin typeface="Arial" panose="020B0604020202020204" pitchFamily="34" charset="0"/>
              </a:defRPr>
            </a:lvl5pPr>
            <a:lvl6pPr marL="2286000" defTabSz="2952750" fontAlgn="base">
              <a:spcBef>
                <a:spcPct val="0"/>
              </a:spcBef>
              <a:spcAft>
                <a:spcPct val="0"/>
              </a:spcAft>
              <a:defRPr sz="5800">
                <a:latin typeface="Arial" panose="020B0604020202020204" pitchFamily="34" charset="0"/>
              </a:defRPr>
            </a:lvl6pPr>
            <a:lvl7pPr marL="2743200" defTabSz="2952750" fontAlgn="base">
              <a:spcBef>
                <a:spcPct val="0"/>
              </a:spcBef>
              <a:spcAft>
                <a:spcPct val="0"/>
              </a:spcAft>
              <a:defRPr sz="5800">
                <a:latin typeface="Arial" panose="020B0604020202020204" pitchFamily="34" charset="0"/>
              </a:defRPr>
            </a:lvl7pPr>
            <a:lvl8pPr marL="3200400" defTabSz="2952750" fontAlgn="base">
              <a:spcBef>
                <a:spcPct val="0"/>
              </a:spcBef>
              <a:spcAft>
                <a:spcPct val="0"/>
              </a:spcAft>
              <a:defRPr sz="5800">
                <a:latin typeface="Arial" panose="020B0604020202020204" pitchFamily="34" charset="0"/>
              </a:defRPr>
            </a:lvl8pPr>
            <a:lvl9pPr marL="3657600" defTabSz="2952750" fontAlgn="base">
              <a:spcBef>
                <a:spcPct val="0"/>
              </a:spcBef>
              <a:spcAft>
                <a:spcPct val="0"/>
              </a:spcAft>
              <a:defRPr sz="5800">
                <a:latin typeface="Arial" panose="020B0604020202020204" pitchFamily="34" charset="0"/>
              </a:defRPr>
            </a:lvl9pPr>
          </a:lstStyle>
          <a:p>
            <a:pPr algn="l">
              <a:spcBef>
                <a:spcPts val="600"/>
              </a:spcBef>
            </a:pPr>
            <a:r>
              <a:rPr lang="en-GB" sz="4600" b="0" dirty="0">
                <a:solidFill>
                  <a:schemeClr val="tx1"/>
                </a:solidFill>
                <a:latin typeface="+mj-lt"/>
                <a:cs typeface="Times New Roman" panose="02020603050405020304" pitchFamily="18" charset="0"/>
              </a:rPr>
              <a:t>Elke Schneider*, Emmanuelle Brun, Annick </a:t>
            </a:r>
            <a:r>
              <a:rPr lang="en-GB" sz="4600" b="0" dirty="0" err="1">
                <a:solidFill>
                  <a:schemeClr val="tx1"/>
                </a:solidFill>
                <a:latin typeface="+mj-lt"/>
                <a:cs typeface="Times New Roman" panose="02020603050405020304" pitchFamily="18" charset="0"/>
              </a:rPr>
              <a:t>Starren</a:t>
            </a:r>
            <a:r>
              <a:rPr lang="en-GB" sz="4600" b="0" dirty="0">
                <a:solidFill>
                  <a:schemeClr val="tx1"/>
                </a:solidFill>
                <a:latin typeface="+mj-lt"/>
                <a:cs typeface="Times New Roman" panose="02020603050405020304" pitchFamily="18" charset="0"/>
              </a:rPr>
              <a:t>, Nadia Vilahur*</a:t>
            </a:r>
            <a:br>
              <a:rPr lang="en-GB" sz="4600" b="0" dirty="0">
                <a:solidFill>
                  <a:schemeClr val="tx1"/>
                </a:solidFill>
                <a:latin typeface="+mj-lt"/>
                <a:cs typeface="Times New Roman" panose="02020603050405020304" pitchFamily="18" charset="0"/>
              </a:rPr>
            </a:br>
            <a:r>
              <a:rPr lang="en-GB" sz="4600" b="0" dirty="0">
                <a:solidFill>
                  <a:schemeClr val="tx1"/>
                </a:solidFill>
                <a:latin typeface="+mj-lt"/>
                <a:cs typeface="Times New Roman" panose="02020603050405020304" pitchFamily="18" charset="0"/>
              </a:rPr>
              <a:t>European Agency for Safety and Health at Work (EU-OSHA)</a:t>
            </a:r>
          </a:p>
          <a:p>
            <a:pPr algn="l">
              <a:spcBef>
                <a:spcPts val="600"/>
              </a:spcBef>
            </a:pPr>
            <a:r>
              <a:rPr lang="en-GB" sz="4400" b="0" dirty="0">
                <a:solidFill>
                  <a:schemeClr val="tx1"/>
                </a:solidFill>
                <a:latin typeface="+mj-lt"/>
                <a:cs typeface="Times New Roman" panose="02020603050405020304" pitchFamily="18" charset="0"/>
                <a:hlinkClick r:id="rId2"/>
              </a:rPr>
              <a:t>https://osha.europa.eu/en</a:t>
            </a:r>
            <a:r>
              <a:rPr lang="en-GB" sz="4400" b="0" dirty="0">
                <a:solidFill>
                  <a:schemeClr val="tx1"/>
                </a:solidFill>
                <a:latin typeface="+mj-lt"/>
                <a:cs typeface="Times New Roman" panose="02020603050405020304" pitchFamily="18" charset="0"/>
              </a:rPr>
              <a:t> </a:t>
            </a:r>
          </a:p>
          <a:p>
            <a:pPr algn="ctr"/>
            <a:endParaRPr lang="en-GB" sz="4400" i="1" dirty="0">
              <a:solidFill>
                <a:schemeClr val="tx1"/>
              </a:solidFill>
              <a:latin typeface="Times New Roman" panose="02020603050405020304" pitchFamily="18" charset="0"/>
              <a:cs typeface="Times New Roman" panose="02020603050405020304" pitchFamily="18" charset="0"/>
            </a:endParaRPr>
          </a:p>
        </p:txBody>
      </p:sp>
      <p:sp>
        <p:nvSpPr>
          <p:cNvPr id="12" name="Text Box 11">
            <a:extLst>
              <a:ext uri="{FF2B5EF4-FFF2-40B4-BE49-F238E27FC236}">
                <a16:creationId xmlns:a16="http://schemas.microsoft.com/office/drawing/2014/main" id="{A8E2FE6A-6F5E-C58B-C1B6-9BEE38071BBB}"/>
              </a:ext>
            </a:extLst>
          </p:cNvPr>
          <p:cNvSpPr txBox="1">
            <a:spLocks noChangeArrowheads="1"/>
          </p:cNvSpPr>
          <p:nvPr/>
        </p:nvSpPr>
        <p:spPr bwMode="auto">
          <a:xfrm>
            <a:off x="1936833" y="27818516"/>
            <a:ext cx="7242192" cy="1092607"/>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defTabSz="2952750">
              <a:defRPr>
                <a:solidFill>
                  <a:schemeClr val="tx1"/>
                </a:solidFill>
                <a:latin typeface="Arial" panose="020B0604020202020204" pitchFamily="34" charset="0"/>
              </a:defRPr>
            </a:lvl1pPr>
            <a:lvl2pPr defTabSz="2952750">
              <a:defRPr>
                <a:solidFill>
                  <a:schemeClr val="tx1"/>
                </a:solidFill>
                <a:latin typeface="Arial" panose="020B0604020202020204" pitchFamily="34" charset="0"/>
              </a:defRPr>
            </a:lvl2pPr>
            <a:lvl3pPr defTabSz="2952750">
              <a:defRPr>
                <a:solidFill>
                  <a:schemeClr val="tx1"/>
                </a:solidFill>
                <a:latin typeface="Arial" panose="020B0604020202020204" pitchFamily="34" charset="0"/>
              </a:defRPr>
            </a:lvl3pPr>
            <a:lvl4pPr defTabSz="2952750">
              <a:defRPr>
                <a:solidFill>
                  <a:schemeClr val="tx1"/>
                </a:solidFill>
                <a:latin typeface="Arial" panose="020B0604020202020204" pitchFamily="34" charset="0"/>
              </a:defRPr>
            </a:lvl4pPr>
            <a:lvl5pPr defTabSz="2952750">
              <a:defRPr>
                <a:solidFill>
                  <a:schemeClr val="tx1"/>
                </a:solidFill>
                <a:latin typeface="Arial" panose="020B0604020202020204" pitchFamily="34" charset="0"/>
              </a:defRPr>
            </a:lvl5pPr>
            <a:lvl6pPr defTabSz="2952750" fontAlgn="base">
              <a:spcBef>
                <a:spcPct val="0"/>
              </a:spcBef>
              <a:spcAft>
                <a:spcPct val="0"/>
              </a:spcAft>
              <a:defRPr>
                <a:solidFill>
                  <a:schemeClr val="tx1"/>
                </a:solidFill>
                <a:latin typeface="Arial" panose="020B0604020202020204" pitchFamily="34" charset="0"/>
              </a:defRPr>
            </a:lvl6pPr>
            <a:lvl7pPr defTabSz="2952750" fontAlgn="base">
              <a:spcBef>
                <a:spcPct val="0"/>
              </a:spcBef>
              <a:spcAft>
                <a:spcPct val="0"/>
              </a:spcAft>
              <a:defRPr>
                <a:solidFill>
                  <a:schemeClr val="tx1"/>
                </a:solidFill>
                <a:latin typeface="Arial" panose="020B0604020202020204" pitchFamily="34" charset="0"/>
              </a:defRPr>
            </a:lvl7pPr>
            <a:lvl8pPr defTabSz="2952750" fontAlgn="base">
              <a:spcBef>
                <a:spcPct val="0"/>
              </a:spcBef>
              <a:spcAft>
                <a:spcPct val="0"/>
              </a:spcAft>
              <a:defRPr>
                <a:solidFill>
                  <a:schemeClr val="tx1"/>
                </a:solidFill>
                <a:latin typeface="Arial" panose="020B0604020202020204" pitchFamily="34" charset="0"/>
              </a:defRPr>
            </a:lvl8pPr>
            <a:lvl9pPr defTabSz="2952750" fontAlgn="base">
              <a:spcBef>
                <a:spcPct val="0"/>
              </a:spcBef>
              <a:spcAft>
                <a:spcPct val="0"/>
              </a:spcAft>
              <a:defRPr>
                <a:solidFill>
                  <a:schemeClr val="tx1"/>
                </a:solidFill>
                <a:latin typeface="Arial" panose="020B0604020202020204" pitchFamily="34" charset="0"/>
              </a:defRPr>
            </a:lvl9pPr>
          </a:lstStyle>
          <a:p>
            <a:pPr>
              <a:spcBef>
                <a:spcPct val="50000"/>
              </a:spcBef>
            </a:pPr>
            <a:r>
              <a:rPr lang="en-GB" altLang="es-ES" sz="6500" b="1" dirty="0">
                <a:solidFill>
                  <a:srgbClr val="003399"/>
                </a:solidFill>
              </a:rPr>
              <a:t>Conclusions</a:t>
            </a:r>
          </a:p>
        </p:txBody>
      </p:sp>
      <p:sp>
        <p:nvSpPr>
          <p:cNvPr id="14" name="TextBox 13">
            <a:extLst>
              <a:ext uri="{FF2B5EF4-FFF2-40B4-BE49-F238E27FC236}">
                <a16:creationId xmlns:a16="http://schemas.microsoft.com/office/drawing/2014/main" id="{D8AC9B73-FF82-37E5-711E-6DD4D454F83E}"/>
              </a:ext>
            </a:extLst>
          </p:cNvPr>
          <p:cNvSpPr txBox="1"/>
          <p:nvPr/>
        </p:nvSpPr>
        <p:spPr>
          <a:xfrm>
            <a:off x="2000877" y="29224671"/>
            <a:ext cx="14576801" cy="11099898"/>
          </a:xfrm>
          <a:prstGeom prst="rect">
            <a:avLst/>
          </a:prstGeom>
          <a:noFill/>
        </p:spPr>
        <p:txBody>
          <a:bodyPr wrap="square" rtlCol="0">
            <a:spAutoFit/>
          </a:bodyPr>
          <a:lstStyle/>
          <a:p>
            <a:pPr marL="571500" indent="-571500" algn="just">
              <a:buFont typeface="Wingdings" panose="05000000000000000000" pitchFamily="2" charset="2"/>
              <a:buChar char="q"/>
            </a:pPr>
            <a:r>
              <a:rPr lang="en-GB" sz="4100" b="1" dirty="0">
                <a:cs typeface="Arial" panose="020B0604020202020204" pitchFamily="34" charset="0"/>
              </a:rPr>
              <a:t>OSH implications of climate change, including vulnerable groups and sectors, should not be overlooked when defining a holistic research strategy </a:t>
            </a:r>
            <a:r>
              <a:rPr lang="en-GB" sz="4100" dirty="0">
                <a:cs typeface="Arial" panose="020B0604020202020204" pitchFamily="34" charset="0"/>
              </a:rPr>
              <a:t>on climate change and health, to support </a:t>
            </a:r>
            <a:r>
              <a:rPr lang="en-US" sz="4100" dirty="0">
                <a:cs typeface="Arial" panose="020B0604020202020204" pitchFamily="34" charset="0"/>
              </a:rPr>
              <a:t>adaptation and mitigation actions and policies.</a:t>
            </a:r>
            <a:endParaRPr lang="en-GB" sz="4100" dirty="0">
              <a:cs typeface="Arial" panose="020B0604020202020204" pitchFamily="34" charset="0"/>
            </a:endParaRPr>
          </a:p>
          <a:p>
            <a:pPr marL="0" indent="0" algn="just">
              <a:buNone/>
            </a:pPr>
            <a:endParaRPr lang="en-GB" sz="4100" b="1" dirty="0">
              <a:cs typeface="Arial" panose="020B0604020202020204" pitchFamily="34" charset="0"/>
            </a:endParaRPr>
          </a:p>
          <a:p>
            <a:pPr marL="571500" indent="-571500" algn="just">
              <a:buFont typeface="Wingdings" panose="05000000000000000000" pitchFamily="2" charset="2"/>
              <a:buChar char="q"/>
            </a:pPr>
            <a:r>
              <a:rPr lang="en-GB" sz="4100" b="1" dirty="0">
                <a:cs typeface="Arial" panose="020B0604020202020204" pitchFamily="34" charset="0"/>
              </a:rPr>
              <a:t>Research activities at EU-OSHA addressing climate change and OSH will substantially contribute to the key objectives of the 2021-2027 EU OSH Strategic Framework </a:t>
            </a:r>
            <a:r>
              <a:rPr lang="en-GB" sz="4100" dirty="0">
                <a:cs typeface="Arial" panose="020B0604020202020204" pitchFamily="34" charset="0"/>
              </a:rPr>
              <a:t>to anticipate and manage change in the context of green, digital and demographic transitions and to increase preparedness to respond to future health crises.</a:t>
            </a:r>
          </a:p>
          <a:p>
            <a:pPr marL="571500" indent="-571500" algn="just">
              <a:buFont typeface="Wingdings" panose="05000000000000000000" pitchFamily="2" charset="2"/>
              <a:buChar char="q"/>
            </a:pPr>
            <a:endParaRPr lang="en-GB" sz="4100" dirty="0">
              <a:cs typeface="Arial" panose="020B0604020202020204" pitchFamily="34" charset="0"/>
            </a:endParaRPr>
          </a:p>
          <a:p>
            <a:pPr marL="571500" indent="-571500" algn="just">
              <a:lnSpc>
                <a:spcPct val="107000"/>
              </a:lnSpc>
              <a:buFont typeface="Wingdings" panose="05000000000000000000" pitchFamily="2" charset="2"/>
              <a:buChar char="q"/>
            </a:pPr>
            <a:r>
              <a:rPr lang="en-GB" sz="4100" b="1" dirty="0">
                <a:cs typeface="Arial" panose="020B0604020202020204" pitchFamily="34" charset="0"/>
              </a:rPr>
              <a:t>Knowledge gaps in research, risk assessment and practice will be identified</a:t>
            </a:r>
            <a:r>
              <a:rPr lang="en-GB" sz="4100" dirty="0">
                <a:cs typeface="Arial" panose="020B0604020202020204" pitchFamily="34" charset="0"/>
              </a:rPr>
              <a:t>. This will also include the effects of climate change mitigating measures e.g. in the energy sector, in construction and in agriculture and forestry.</a:t>
            </a:r>
            <a:endParaRPr lang="es-ES" sz="4100" dirty="0"/>
          </a:p>
        </p:txBody>
      </p:sp>
      <p:sp>
        <p:nvSpPr>
          <p:cNvPr id="37" name="TextBox 36">
            <a:extLst>
              <a:ext uri="{FF2B5EF4-FFF2-40B4-BE49-F238E27FC236}">
                <a16:creationId xmlns:a16="http://schemas.microsoft.com/office/drawing/2014/main" id="{116139BA-DBAD-A6D4-6BA4-A473FDA12DE7}"/>
              </a:ext>
            </a:extLst>
          </p:cNvPr>
          <p:cNvSpPr txBox="1"/>
          <p:nvPr/>
        </p:nvSpPr>
        <p:spPr>
          <a:xfrm>
            <a:off x="19908217" y="40100156"/>
            <a:ext cx="10828154" cy="1015663"/>
          </a:xfrm>
          <a:prstGeom prst="rect">
            <a:avLst/>
          </a:prstGeom>
          <a:noFill/>
        </p:spPr>
        <p:txBody>
          <a:bodyPr wrap="square" rtlCol="0">
            <a:spAutoFit/>
          </a:bodyPr>
          <a:lstStyle/>
          <a:p>
            <a:pPr algn="ctr"/>
            <a:endParaRPr lang="en-GB" sz="3000" b="1" i="1" dirty="0">
              <a:latin typeface="+mj-lt"/>
              <a:cs typeface="Times New Roman" panose="02020603050405020304" pitchFamily="18" charset="0"/>
            </a:endParaRPr>
          </a:p>
          <a:p>
            <a:endParaRPr lang="en-GB" sz="3000" b="1" i="1" dirty="0">
              <a:latin typeface="+mj-lt"/>
            </a:endParaRPr>
          </a:p>
        </p:txBody>
      </p:sp>
      <p:sp>
        <p:nvSpPr>
          <p:cNvPr id="40" name="TextBox 39">
            <a:extLst>
              <a:ext uri="{FF2B5EF4-FFF2-40B4-BE49-F238E27FC236}">
                <a16:creationId xmlns:a16="http://schemas.microsoft.com/office/drawing/2014/main" id="{EEEA087B-EF46-4B09-8AB6-3299781338A5}"/>
              </a:ext>
            </a:extLst>
          </p:cNvPr>
          <p:cNvSpPr txBox="1"/>
          <p:nvPr/>
        </p:nvSpPr>
        <p:spPr>
          <a:xfrm>
            <a:off x="18179952" y="39753695"/>
            <a:ext cx="10936202" cy="1477328"/>
          </a:xfrm>
          <a:prstGeom prst="rect">
            <a:avLst/>
          </a:prstGeom>
          <a:noFill/>
        </p:spPr>
        <p:txBody>
          <a:bodyPr wrap="square" rtlCol="0">
            <a:spAutoFit/>
          </a:bodyPr>
          <a:lstStyle/>
          <a:p>
            <a:pPr algn="ctr"/>
            <a:r>
              <a:rPr lang="en-GB" sz="3000" b="1" i="1" dirty="0">
                <a:latin typeface="+mj-lt"/>
                <a:cs typeface="Times New Roman" panose="02020603050405020304" pitchFamily="18" charset="0"/>
              </a:rPr>
              <a:t>* </a:t>
            </a:r>
            <a:r>
              <a:rPr lang="es-ES" sz="3000" b="1" i="1" dirty="0">
                <a:latin typeface="+mj-lt"/>
                <a:hlinkClick r:id="rId3"/>
              </a:rPr>
              <a:t>schneider@osha.europa.eu</a:t>
            </a:r>
            <a:r>
              <a:rPr lang="en-GB" sz="3000" b="1" i="1" dirty="0">
                <a:latin typeface="+mj-lt"/>
                <a:cs typeface="Times New Roman" panose="02020603050405020304" pitchFamily="18" charset="0"/>
              </a:rPr>
              <a:t>; </a:t>
            </a:r>
            <a:r>
              <a:rPr lang="en-GB" sz="3000" b="1" i="1" dirty="0">
                <a:latin typeface="+mj-lt"/>
                <a:cs typeface="Times New Roman" panose="02020603050405020304" pitchFamily="18" charset="0"/>
                <a:hlinkClick r:id="rId4"/>
              </a:rPr>
              <a:t>vilahur@osha.europa.eu</a:t>
            </a:r>
            <a:endParaRPr lang="en-GB" sz="3000" b="1" i="1" dirty="0">
              <a:latin typeface="+mj-lt"/>
              <a:cs typeface="Times New Roman" panose="02020603050405020304" pitchFamily="18" charset="0"/>
            </a:endParaRPr>
          </a:p>
          <a:p>
            <a:pPr algn="ctr"/>
            <a:endParaRPr lang="en-GB" sz="3000" b="1" i="1" dirty="0">
              <a:latin typeface="+mj-lt"/>
              <a:cs typeface="Times New Roman" panose="02020603050405020304" pitchFamily="18" charset="0"/>
            </a:endParaRPr>
          </a:p>
          <a:p>
            <a:endParaRPr lang="es-ES" sz="3000" b="1" i="1" dirty="0">
              <a:latin typeface="+mj-lt"/>
            </a:endParaRPr>
          </a:p>
        </p:txBody>
      </p:sp>
      <p:sp>
        <p:nvSpPr>
          <p:cNvPr id="32" name="Content Placeholder 2">
            <a:extLst>
              <a:ext uri="{FF2B5EF4-FFF2-40B4-BE49-F238E27FC236}">
                <a16:creationId xmlns:a16="http://schemas.microsoft.com/office/drawing/2014/main" id="{252C18B2-6F3E-4508-B215-25F8B7B5022F}"/>
              </a:ext>
            </a:extLst>
          </p:cNvPr>
          <p:cNvSpPr txBox="1">
            <a:spLocks/>
          </p:cNvSpPr>
          <p:nvPr/>
        </p:nvSpPr>
        <p:spPr>
          <a:xfrm>
            <a:off x="1684201" y="7107494"/>
            <a:ext cx="29169232" cy="20158690"/>
          </a:xfrm>
          <a:prstGeom prst="rect">
            <a:avLst/>
          </a:prstGeom>
          <a:solidFill>
            <a:srgbClr val="FFFFFF">
              <a:alpha val="69804"/>
            </a:srgbClr>
          </a:solidFill>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a:lstStyle>
          <a:p>
            <a:pPr marL="0" indent="0">
              <a:buFont typeface="Wingdings" pitchFamily="2" charset="2"/>
              <a:buNone/>
            </a:pPr>
            <a:endParaRPr lang="en-GB" sz="2400" dirty="0">
              <a:solidFill>
                <a:schemeClr val="tx1"/>
              </a:solidFill>
              <a:latin typeface="+mj-lt"/>
              <a:ea typeface="Calibri" panose="020F0502020204030204" pitchFamily="34" charset="0"/>
              <a:cs typeface="Times New Roman" panose="02020603050405020304" pitchFamily="18" charset="0"/>
            </a:endParaRPr>
          </a:p>
          <a:p>
            <a:endParaRPr lang="en-GB" dirty="0">
              <a:solidFill>
                <a:schemeClr val="tx1"/>
              </a:solidFill>
              <a:latin typeface="+mj-lt"/>
            </a:endParaRPr>
          </a:p>
        </p:txBody>
      </p:sp>
      <p:grpSp>
        <p:nvGrpSpPr>
          <p:cNvPr id="34" name="Group 33">
            <a:extLst>
              <a:ext uri="{FF2B5EF4-FFF2-40B4-BE49-F238E27FC236}">
                <a16:creationId xmlns:a16="http://schemas.microsoft.com/office/drawing/2014/main" id="{3CF2748D-227C-3EC9-36F3-6C153C78F3AD}"/>
              </a:ext>
            </a:extLst>
          </p:cNvPr>
          <p:cNvGrpSpPr/>
          <p:nvPr/>
        </p:nvGrpSpPr>
        <p:grpSpPr>
          <a:xfrm>
            <a:off x="2149018" y="18031561"/>
            <a:ext cx="14230806" cy="9364768"/>
            <a:chOff x="1976976" y="17927885"/>
            <a:chExt cx="11915397" cy="9364768"/>
          </a:xfrm>
        </p:grpSpPr>
        <p:sp>
          <p:nvSpPr>
            <p:cNvPr id="17" name="Rectangle: Rounded Corners 16">
              <a:extLst>
                <a:ext uri="{FF2B5EF4-FFF2-40B4-BE49-F238E27FC236}">
                  <a16:creationId xmlns:a16="http://schemas.microsoft.com/office/drawing/2014/main" id="{FE7857C4-206B-9F7A-2F9D-3766E4173C85}"/>
                </a:ext>
              </a:extLst>
            </p:cNvPr>
            <p:cNvSpPr/>
            <p:nvPr/>
          </p:nvSpPr>
          <p:spPr>
            <a:xfrm>
              <a:off x="1976976" y="17927885"/>
              <a:ext cx="11915397" cy="9364768"/>
            </a:xfrm>
            <a:prstGeom prst="roundRect">
              <a:avLst/>
            </a:prstGeom>
            <a:noFill/>
            <a:effectLst>
              <a:glow rad="228600">
                <a:schemeClr val="accent1">
                  <a:lumMod val="60000"/>
                  <a:lumOff val="4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8" name="TextBox 27">
              <a:extLst>
                <a:ext uri="{FF2B5EF4-FFF2-40B4-BE49-F238E27FC236}">
                  <a16:creationId xmlns:a16="http://schemas.microsoft.com/office/drawing/2014/main" id="{D9FD7EDB-BE8B-A2BB-4615-DE841760D0B7}"/>
                </a:ext>
              </a:extLst>
            </p:cNvPr>
            <p:cNvSpPr txBox="1"/>
            <p:nvPr/>
          </p:nvSpPr>
          <p:spPr>
            <a:xfrm>
              <a:off x="2873707" y="19077177"/>
              <a:ext cx="10220382" cy="795602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4000" b="1" i="1" dirty="0">
                <a:solidFill>
                  <a:srgbClr val="000000"/>
                </a:solidFill>
                <a:latin typeface="Arial"/>
              </a:endParaRPr>
            </a:p>
            <a:p>
              <a:pPr marL="285750" marR="0" lvl="0" indent="-285750" defTabSz="914400" fontAlgn="auto">
                <a:lnSpc>
                  <a:spcPct val="100000"/>
                </a:lnSpc>
                <a:spcBef>
                  <a:spcPts val="0"/>
                </a:spcBef>
                <a:spcAft>
                  <a:spcPts val="0"/>
                </a:spcAft>
                <a:buClrTx/>
                <a:buSzTx/>
                <a:buFont typeface="Wingdings" panose="05000000000000000000" pitchFamily="2" charset="2"/>
                <a:buChar char="§"/>
                <a:tabLst/>
                <a:defRPr/>
              </a:pPr>
              <a:r>
                <a:rPr lang="en-US" sz="4000" b="1" dirty="0">
                  <a:solidFill>
                    <a:srgbClr val="000000"/>
                  </a:solidFill>
                  <a:latin typeface="Arial"/>
                </a:rPr>
                <a:t>Review of the future of agriculture and forestry and OSH </a:t>
              </a:r>
            </a:p>
            <a:p>
              <a:pPr marL="350838" marR="0" lvl="0" algn="l" defTabSz="914400" rtl="0" eaLnBrk="1" fontAlgn="auto" latinLnBrk="0" hangingPunct="1">
                <a:lnSpc>
                  <a:spcPct val="100000"/>
                </a:lnSpc>
                <a:spcBef>
                  <a:spcPts val="0"/>
                </a:spcBef>
                <a:spcAft>
                  <a:spcPts val="0"/>
                </a:spcAft>
                <a:buClrTx/>
                <a:buSzTx/>
                <a:tabLst/>
                <a:defRPr/>
              </a:pPr>
              <a:r>
                <a:rPr lang="es-ES" sz="2400" b="1" u="sng" dirty="0">
                  <a:solidFill>
                    <a:srgbClr val="0E47CB"/>
                  </a:solidFill>
                  <a:latin typeface="Arial" panose="020B0604020202020204" pitchFamily="34" charset="0"/>
                  <a:hlinkClick r:id="rId5"/>
                </a:rPr>
                <a:t>https://data.europa.eu/doi/10.2802/769257  </a:t>
              </a:r>
              <a:endParaRPr lang="es-ES" sz="2400" b="1" u="sng" dirty="0">
                <a:solidFill>
                  <a:srgbClr val="0E47CB"/>
                </a:solidFill>
                <a:latin typeface="Arial" panose="020B0604020202020204" pitchFamily="34" charset="0"/>
              </a:endParaRPr>
            </a:p>
            <a:p>
              <a:pPr marR="0" lvl="0" algn="l" defTabSz="914400" rtl="0" eaLnBrk="1" fontAlgn="auto" latinLnBrk="0" hangingPunct="1">
                <a:lnSpc>
                  <a:spcPct val="100000"/>
                </a:lnSpc>
                <a:spcBef>
                  <a:spcPts val="0"/>
                </a:spcBef>
                <a:spcAft>
                  <a:spcPts val="0"/>
                </a:spcAft>
                <a:buClrTx/>
                <a:buSzTx/>
                <a:tabLst/>
                <a:defRPr/>
              </a:pPr>
              <a:endParaRPr kumimoji="0" lang="en-US" sz="4000" b="1" u="none" strike="noStrike" kern="1200" cap="none" spc="0" normalizeH="0" baseline="0" noProof="0" dirty="0">
                <a:ln>
                  <a:noFill/>
                </a:ln>
                <a:solidFill>
                  <a:srgbClr val="000000"/>
                </a:solidFill>
                <a:effectLst/>
                <a:uLnTx/>
                <a:uFillTx/>
                <a:latin typeface="Arial"/>
                <a:ea typeface="+mn-ea"/>
                <a:cs typeface="+mn-cs"/>
              </a:endParaRPr>
            </a:p>
            <a:p>
              <a:pPr marL="285750" marR="0" lvl="0" indent="-285750" defTabSz="914400" fontAlgn="auto">
                <a:lnSpc>
                  <a:spcPct val="100000"/>
                </a:lnSpc>
                <a:spcBef>
                  <a:spcPts val="0"/>
                </a:spcBef>
                <a:spcAft>
                  <a:spcPts val="0"/>
                </a:spcAft>
                <a:buClrTx/>
                <a:buSzTx/>
                <a:buFont typeface="Wingdings" panose="05000000000000000000" pitchFamily="2" charset="2"/>
                <a:buChar char="§"/>
                <a:tabLst/>
                <a:defRPr/>
              </a:pPr>
              <a:r>
                <a:rPr lang="en-US" sz="4000" b="1" dirty="0">
                  <a:solidFill>
                    <a:srgbClr val="000000"/>
                  </a:solidFill>
                  <a:latin typeface="Arial"/>
                </a:rPr>
                <a:t>Emergency services: occupational safety and health risks</a:t>
              </a:r>
            </a:p>
            <a:p>
              <a:pPr marL="182563" lvl="1" defTabSz="914400">
                <a:defRPr/>
              </a:pPr>
              <a:r>
                <a:rPr lang="en-US" sz="4000" b="1" dirty="0">
                  <a:solidFill>
                    <a:srgbClr val="000000"/>
                  </a:solidFill>
                </a:rPr>
                <a:t> </a:t>
              </a:r>
              <a:r>
                <a:rPr lang="es-ES" sz="2400" b="1" u="sng" dirty="0">
                  <a:solidFill>
                    <a:srgbClr val="0E47CB"/>
                  </a:solidFill>
                  <a:latin typeface="Arial" panose="020B0604020202020204" pitchFamily="34" charset="0"/>
                  <a:hlinkClick r:id="rId6">
                    <a:extLst>
                      <a:ext uri="{A12FA001-AC4F-418D-AE19-62706E023703}">
                        <ahyp:hlinkClr xmlns:ahyp="http://schemas.microsoft.com/office/drawing/2018/hyperlinkcolor" val="tx"/>
                      </a:ext>
                    </a:extLst>
                  </a:hlinkClick>
                </a:rPr>
                <a:t>https://data.europa.eu/doi/10.2802/54768</a:t>
              </a:r>
              <a:endParaRPr lang="es-ES" sz="2400" b="1" u="sng" dirty="0">
                <a:solidFill>
                  <a:srgbClr val="0E47CB"/>
                </a:solidFill>
                <a:latin typeface="Arial" panose="020B0604020202020204" pitchFamily="34" charset="0"/>
              </a:endParaRPr>
            </a:p>
            <a:p>
              <a:pPr lvl="0" defTabSz="914400">
                <a:defRPr/>
              </a:pPr>
              <a:endParaRPr lang="en-US" sz="2400" b="1" u="sng" dirty="0">
                <a:solidFill>
                  <a:srgbClr val="0E47CB"/>
                </a:solidFill>
                <a:latin typeface="Arial" panose="020B0604020202020204" pitchFamily="34" charset="0"/>
              </a:endParaRPr>
            </a:p>
            <a:p>
              <a:pPr marL="279400" marR="0" lvl="0" indent="-2794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lang="en-US" sz="4000" b="1" dirty="0">
                  <a:solidFill>
                    <a:srgbClr val="000000"/>
                  </a:solidFill>
                  <a:latin typeface="Arial"/>
                </a:rPr>
                <a:t>Foresight projects (future scenarios):  </a:t>
              </a:r>
              <a:r>
                <a:rPr lang="en-US" sz="2400" b="1" u="sng" dirty="0">
                  <a:solidFill>
                    <a:srgbClr val="0E47CB"/>
                  </a:solidFill>
                  <a:latin typeface="Arial" panose="020B0604020202020204" pitchFamily="34" charset="0"/>
                  <a:hlinkClick r:id="rId7"/>
                </a:rPr>
                <a:t>https://osha.europa.eu/en/emerging-risks</a:t>
              </a:r>
              <a:endParaRPr lang="en-US" sz="2400" b="1" u="sng" dirty="0">
                <a:solidFill>
                  <a:srgbClr val="0E47CB"/>
                </a:solidFill>
                <a:latin typeface="Arial" panose="020B0604020202020204" pitchFamily="34" charset="0"/>
              </a:endParaRPr>
            </a:p>
            <a:p>
              <a:pPr marL="1062038" lvl="1" indent="-571500" defTabSz="884238">
                <a:spcBef>
                  <a:spcPts val="600"/>
                </a:spcBef>
                <a:buFont typeface="Arial" panose="020B0604020202020204" pitchFamily="34" charset="0"/>
                <a:buChar char="•"/>
                <a:defRPr/>
              </a:pPr>
              <a:r>
                <a:rPr kumimoji="0" lang="en-US" sz="3800" b="1" u="none" strike="noStrike" kern="1200" cap="none" spc="0" normalizeH="0" baseline="0" noProof="0" dirty="0">
                  <a:ln>
                    <a:noFill/>
                  </a:ln>
                  <a:solidFill>
                    <a:srgbClr val="000000"/>
                  </a:solidFill>
                  <a:effectLst/>
                  <a:uLnTx/>
                  <a:uFillTx/>
                  <a:latin typeface="Arial"/>
                  <a:ea typeface="+mn-ea"/>
                  <a:cs typeface="+mn-cs"/>
                </a:rPr>
                <a:t>green jobs</a:t>
              </a:r>
              <a:endParaRPr lang="en-US" sz="2400" b="1" u="sng" dirty="0">
                <a:solidFill>
                  <a:srgbClr val="0E47CB"/>
                </a:solidFill>
                <a:latin typeface="Arial" panose="020B0604020202020204" pitchFamily="34" charset="0"/>
              </a:endParaRPr>
            </a:p>
            <a:p>
              <a:pPr marL="1062038" lvl="1" indent="-571500" defTabSz="884238">
                <a:buFont typeface="Arial" panose="020B0604020202020204" pitchFamily="34" charset="0"/>
                <a:buChar char="•"/>
                <a:defRPr/>
              </a:pPr>
              <a:r>
                <a:rPr kumimoji="0" lang="en-US" sz="3800" b="1" u="none" strike="noStrike" kern="1200" cap="none" spc="0" normalizeH="0" baseline="0" noProof="0" dirty="0">
                  <a:ln>
                    <a:noFill/>
                  </a:ln>
                  <a:solidFill>
                    <a:srgbClr val="000000"/>
                  </a:solidFill>
                  <a:effectLst/>
                  <a:uLnTx/>
                  <a:uFillTx/>
                  <a:latin typeface="Arial"/>
                  <a:ea typeface="+mn-ea"/>
                  <a:cs typeface="+mn-cs"/>
                </a:rPr>
                <a:t>circular economy</a:t>
              </a:r>
              <a:endParaRPr lang="en-US" sz="2400" b="1" u="sng" dirty="0">
                <a:solidFill>
                  <a:srgbClr val="0E47CB"/>
                </a:solidFill>
                <a:latin typeface="Arial" panose="020B0604020202020204" pitchFamily="34" charset="0"/>
              </a:endParaRPr>
            </a:p>
            <a:p>
              <a:pPr marL="1062038" lvl="1" indent="-571500" defTabSz="884238">
                <a:buFont typeface="Arial" panose="020B0604020202020204" pitchFamily="34" charset="0"/>
                <a:buChar char="•"/>
                <a:defRPr/>
              </a:pPr>
              <a:r>
                <a:rPr kumimoji="0" lang="en-US" sz="3800" b="1" strike="noStrike" kern="1200" cap="none" spc="0" normalizeH="0" baseline="0" noProof="0" dirty="0">
                  <a:ln>
                    <a:noFill/>
                  </a:ln>
                  <a:solidFill>
                    <a:srgbClr val="000000"/>
                  </a:solidFill>
                  <a:effectLst/>
                  <a:uLnTx/>
                  <a:uFillTx/>
                  <a:latin typeface="Arial"/>
                  <a:ea typeface="+mn-ea"/>
                  <a:cs typeface="+mn-cs"/>
                </a:rPr>
                <a:t>climate change</a:t>
              </a:r>
              <a:endParaRPr lang="es-ES" dirty="0"/>
            </a:p>
          </p:txBody>
        </p:sp>
        <p:sp>
          <p:nvSpPr>
            <p:cNvPr id="29" name="TextBox 28">
              <a:extLst>
                <a:ext uri="{FF2B5EF4-FFF2-40B4-BE49-F238E27FC236}">
                  <a16:creationId xmlns:a16="http://schemas.microsoft.com/office/drawing/2014/main" id="{66E21CAC-D056-D9DD-0DCB-C06818406025}"/>
                </a:ext>
              </a:extLst>
            </p:cNvPr>
            <p:cNvSpPr txBox="1"/>
            <p:nvPr/>
          </p:nvSpPr>
          <p:spPr>
            <a:xfrm>
              <a:off x="2777396" y="18565037"/>
              <a:ext cx="7012432" cy="1446550"/>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defPPr>
                <a:defRPr lang="en-US"/>
              </a:defPPr>
              <a:lvl1pPr marR="0" lvl="0" algn="ctr" defTabSz="914400" fontAlgn="auto">
                <a:lnSpc>
                  <a:spcPct val="100000"/>
                </a:lnSpc>
                <a:spcBef>
                  <a:spcPts val="0"/>
                </a:spcBef>
                <a:spcAft>
                  <a:spcPts val="0"/>
                </a:spcAft>
                <a:buClrTx/>
                <a:buSzTx/>
                <a:tabLst/>
                <a:defRPr sz="4600" b="1" i="1" u="sng">
                  <a:solidFill>
                    <a:srgbClr val="000000"/>
                  </a:solidFill>
                  <a:latin typeface="Arial"/>
                </a:defRPr>
              </a:lvl1pPr>
            </a:lstStyle>
            <a:p>
              <a:pPr algn="l"/>
              <a:r>
                <a:rPr lang="en-GB" sz="4800" i="0" u="none" dirty="0">
                  <a:effectLst>
                    <a:outerShdw blurRad="38100" dist="38100" dir="2700000" algn="tl">
                      <a:srgbClr val="000000">
                        <a:alpha val="43137"/>
                      </a:srgbClr>
                    </a:outerShdw>
                  </a:effectLst>
                </a:rPr>
                <a:t>ANTICIPATING CHANGE</a:t>
              </a:r>
            </a:p>
            <a:p>
              <a:endParaRPr lang="en-GB" sz="4000" i="0" dirty="0"/>
            </a:p>
          </p:txBody>
        </p:sp>
      </p:grpSp>
      <p:sp>
        <p:nvSpPr>
          <p:cNvPr id="43" name="TextBox 42">
            <a:extLst>
              <a:ext uri="{FF2B5EF4-FFF2-40B4-BE49-F238E27FC236}">
                <a16:creationId xmlns:a16="http://schemas.microsoft.com/office/drawing/2014/main" id="{275A5F7A-C20D-FBD1-7CD8-BC25D86F7E08}"/>
              </a:ext>
            </a:extLst>
          </p:cNvPr>
          <p:cNvSpPr txBox="1"/>
          <p:nvPr/>
        </p:nvSpPr>
        <p:spPr>
          <a:xfrm>
            <a:off x="2097741" y="7036248"/>
            <a:ext cx="28206582" cy="10649069"/>
          </a:xfrm>
          <a:prstGeom prst="rect">
            <a:avLst/>
          </a:prstGeom>
          <a:noFill/>
        </p:spPr>
        <p:txBody>
          <a:bodyPr wrap="square" rtlCol="0">
            <a:spAutoFit/>
          </a:bodyPr>
          <a:lstStyle/>
          <a:p>
            <a:pPr marL="0" indent="0" algn="just">
              <a:spcAft>
                <a:spcPts val="1200"/>
              </a:spcAft>
              <a:buNone/>
            </a:pPr>
            <a:r>
              <a:rPr lang="en-GB" sz="4100" b="0" dirty="0">
                <a:solidFill>
                  <a:schemeClr val="tx1"/>
                </a:solidFill>
                <a:cs typeface="Arial" panose="020B0604020202020204" pitchFamily="34" charset="0"/>
              </a:rPr>
              <a:t>The consequences of climate change on occupational safety and health (OSH) are already taking effect. Workers and workplaces are suffering from extreme and unpredictable weather events, such as droughts, heatwaves, heavy rain, floods and gales. Workers in nearly all sectors may be affected, although those in agriculture and forestry, transport, construction or emergency services (e.g. firefighters, health care workers and first responders) are particularly exposed.</a:t>
            </a:r>
          </a:p>
          <a:p>
            <a:pPr algn="just">
              <a:spcAft>
                <a:spcPts val="1200"/>
              </a:spcAft>
            </a:pPr>
            <a:r>
              <a:rPr lang="en-GB" sz="4100" b="0" dirty="0">
                <a:solidFill>
                  <a:schemeClr val="tx1"/>
                </a:solidFill>
                <a:effectLst/>
                <a:ea typeface="Calibri" panose="020F0502020204030204" pitchFamily="34" charset="0"/>
                <a:cs typeface="Arial" panose="020B0604020202020204" pitchFamily="34" charset="0"/>
              </a:rPr>
              <a:t>Some of the direct effects commonly described are related with heat stress, changes in air quality, increased occurrence of allergens or workplace accidents in </a:t>
            </a:r>
            <a:r>
              <a:rPr lang="en-GB" sz="4100" b="0" dirty="0">
                <a:solidFill>
                  <a:schemeClr val="tx1"/>
                </a:solidFill>
                <a:cs typeface="Arial" panose="020B0604020202020204" pitchFamily="34" charset="0"/>
              </a:rPr>
              <a:t>extreme</a:t>
            </a:r>
            <a:r>
              <a:rPr lang="en-GB" sz="4100" b="0" dirty="0">
                <a:solidFill>
                  <a:schemeClr val="tx1"/>
                </a:solidFill>
                <a:effectLst/>
                <a:ea typeface="Calibri" panose="020F0502020204030204" pitchFamily="34" charset="0"/>
                <a:cs typeface="Arial" panose="020B0604020202020204" pitchFamily="34" charset="0"/>
              </a:rPr>
              <a:t> weather conditions. Mental health effects linked with climate change have been reported. Indirect effects have also been identified, for example due to changes in the range of disease vectors (e.g. mosquitoes), waterborne pathogens or an increased use of pesticides. </a:t>
            </a:r>
            <a:r>
              <a:rPr lang="en-US" sz="4100" dirty="0">
                <a:ea typeface="Calibri" panose="020F0502020204030204" pitchFamily="34" charset="0"/>
                <a:cs typeface="Arial" panose="020B0604020202020204" pitchFamily="34" charset="0"/>
              </a:rPr>
              <a:t>T</a:t>
            </a:r>
            <a:r>
              <a:rPr lang="en-US" sz="4100" b="0" dirty="0">
                <a:solidFill>
                  <a:schemeClr val="tx1"/>
                </a:solidFill>
                <a:effectLst/>
                <a:ea typeface="Calibri" panose="020F0502020204030204" pitchFamily="34" charset="0"/>
                <a:cs typeface="Arial" panose="020B0604020202020204" pitchFamily="34" charset="0"/>
              </a:rPr>
              <a:t>he transition to a more climate change resilient economy under the European Green Deal initiative </a:t>
            </a:r>
            <a:r>
              <a:rPr lang="en-GB" sz="4100" dirty="0">
                <a:cs typeface="Arial" panose="020B0604020202020204" pitchFamily="34" charset="0"/>
              </a:rPr>
              <a:t>may also bring new risks to workers, for instance working at height under difficult conditions on windmills, or exposure to moulds and contaminants in natural or re-used construction materials. </a:t>
            </a:r>
          </a:p>
          <a:p>
            <a:pPr marL="0" indent="0" algn="just">
              <a:spcAft>
                <a:spcPts val="1200"/>
              </a:spcAft>
              <a:buNone/>
            </a:pPr>
            <a:r>
              <a:rPr lang="en-US" sz="4100" b="0" dirty="0">
                <a:solidFill>
                  <a:schemeClr val="tx1"/>
                </a:solidFill>
                <a:effectLst/>
                <a:ea typeface="Calibri" panose="020F0502020204030204" pitchFamily="34" charset="0"/>
                <a:cs typeface="Arial" panose="020B0604020202020204" pitchFamily="34" charset="0"/>
              </a:rPr>
              <a:t>There are considerable knowledge gaps on the climate change consequences on workers safety and health, including on vulnerable groups (e.g. ageing workers, those with pre-existing diseases, women workers, migrant workers). </a:t>
            </a:r>
          </a:p>
          <a:p>
            <a:pPr marL="0" indent="0" algn="just">
              <a:buNone/>
            </a:pPr>
            <a:r>
              <a:rPr lang="en-GB" sz="4100" b="1" dirty="0">
                <a:solidFill>
                  <a:schemeClr val="tx1"/>
                </a:solidFill>
                <a:effectLst/>
                <a:ea typeface="Calibri" panose="020F0502020204030204" pitchFamily="34" charset="0"/>
                <a:cs typeface="Arial" panose="020B0604020202020204" pitchFamily="34" charset="0"/>
              </a:rPr>
              <a:t>The European Agency for Safety and Health at Work (EU-OSHA), works on climate change and OSH-related impacts in three areas: anticipating future challenges, providing guidance, and generating new evidence to support workplaces adaptation and mitigation to climate change.</a:t>
            </a:r>
            <a:endParaRPr lang="en-GB" sz="4100" b="0" dirty="0">
              <a:solidFill>
                <a:schemeClr val="tx1"/>
              </a:solidFill>
              <a:effectLst/>
              <a:ea typeface="Calibri" panose="020F0502020204030204" pitchFamily="34" charset="0"/>
              <a:cs typeface="Times New Roman" panose="02020603050405020304" pitchFamily="18" charset="0"/>
            </a:endParaRPr>
          </a:p>
        </p:txBody>
      </p:sp>
      <p:sp>
        <p:nvSpPr>
          <p:cNvPr id="39" name="Text Box 11">
            <a:extLst>
              <a:ext uri="{FF2B5EF4-FFF2-40B4-BE49-F238E27FC236}">
                <a16:creationId xmlns:a16="http://schemas.microsoft.com/office/drawing/2014/main" id="{44DE475B-C18F-4E5B-BE4D-28DE06295990}"/>
              </a:ext>
            </a:extLst>
          </p:cNvPr>
          <p:cNvSpPr txBox="1">
            <a:spLocks noChangeArrowheads="1"/>
          </p:cNvSpPr>
          <p:nvPr/>
        </p:nvSpPr>
        <p:spPr bwMode="auto">
          <a:xfrm>
            <a:off x="1936833" y="5793930"/>
            <a:ext cx="7242192" cy="1092607"/>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defTabSz="2952750">
              <a:defRPr>
                <a:solidFill>
                  <a:schemeClr val="tx1"/>
                </a:solidFill>
                <a:latin typeface="Arial" panose="020B0604020202020204" pitchFamily="34" charset="0"/>
              </a:defRPr>
            </a:lvl1pPr>
            <a:lvl2pPr defTabSz="2952750">
              <a:defRPr>
                <a:solidFill>
                  <a:schemeClr val="tx1"/>
                </a:solidFill>
                <a:latin typeface="Arial" panose="020B0604020202020204" pitchFamily="34" charset="0"/>
              </a:defRPr>
            </a:lvl2pPr>
            <a:lvl3pPr defTabSz="2952750">
              <a:defRPr>
                <a:solidFill>
                  <a:schemeClr val="tx1"/>
                </a:solidFill>
                <a:latin typeface="Arial" panose="020B0604020202020204" pitchFamily="34" charset="0"/>
              </a:defRPr>
            </a:lvl3pPr>
            <a:lvl4pPr defTabSz="2952750">
              <a:defRPr>
                <a:solidFill>
                  <a:schemeClr val="tx1"/>
                </a:solidFill>
                <a:latin typeface="Arial" panose="020B0604020202020204" pitchFamily="34" charset="0"/>
              </a:defRPr>
            </a:lvl4pPr>
            <a:lvl5pPr defTabSz="2952750">
              <a:defRPr>
                <a:solidFill>
                  <a:schemeClr val="tx1"/>
                </a:solidFill>
                <a:latin typeface="Arial" panose="020B0604020202020204" pitchFamily="34" charset="0"/>
              </a:defRPr>
            </a:lvl5pPr>
            <a:lvl6pPr defTabSz="2952750" fontAlgn="base">
              <a:spcBef>
                <a:spcPct val="0"/>
              </a:spcBef>
              <a:spcAft>
                <a:spcPct val="0"/>
              </a:spcAft>
              <a:defRPr>
                <a:solidFill>
                  <a:schemeClr val="tx1"/>
                </a:solidFill>
                <a:latin typeface="Arial" panose="020B0604020202020204" pitchFamily="34" charset="0"/>
              </a:defRPr>
            </a:lvl6pPr>
            <a:lvl7pPr defTabSz="2952750" fontAlgn="base">
              <a:spcBef>
                <a:spcPct val="0"/>
              </a:spcBef>
              <a:spcAft>
                <a:spcPct val="0"/>
              </a:spcAft>
              <a:defRPr>
                <a:solidFill>
                  <a:schemeClr val="tx1"/>
                </a:solidFill>
                <a:latin typeface="Arial" panose="020B0604020202020204" pitchFamily="34" charset="0"/>
              </a:defRPr>
            </a:lvl7pPr>
            <a:lvl8pPr defTabSz="2952750" fontAlgn="base">
              <a:spcBef>
                <a:spcPct val="0"/>
              </a:spcBef>
              <a:spcAft>
                <a:spcPct val="0"/>
              </a:spcAft>
              <a:defRPr>
                <a:solidFill>
                  <a:schemeClr val="tx1"/>
                </a:solidFill>
                <a:latin typeface="Arial" panose="020B0604020202020204" pitchFamily="34" charset="0"/>
              </a:defRPr>
            </a:lvl8pPr>
            <a:lvl9pPr defTabSz="2952750" fontAlgn="base">
              <a:spcBef>
                <a:spcPct val="0"/>
              </a:spcBef>
              <a:spcAft>
                <a:spcPct val="0"/>
              </a:spcAft>
              <a:defRPr>
                <a:solidFill>
                  <a:schemeClr val="tx1"/>
                </a:solidFill>
                <a:latin typeface="Arial" panose="020B0604020202020204" pitchFamily="34" charset="0"/>
              </a:defRPr>
            </a:lvl9pPr>
          </a:lstStyle>
          <a:p>
            <a:pPr>
              <a:spcBef>
                <a:spcPct val="50000"/>
              </a:spcBef>
            </a:pPr>
            <a:r>
              <a:rPr lang="en-GB" altLang="es-ES" sz="6500" b="1" dirty="0">
                <a:solidFill>
                  <a:srgbClr val="003399"/>
                </a:solidFill>
              </a:rPr>
              <a:t>Background</a:t>
            </a:r>
          </a:p>
        </p:txBody>
      </p:sp>
      <p:grpSp>
        <p:nvGrpSpPr>
          <p:cNvPr id="35" name="Group 34">
            <a:extLst>
              <a:ext uri="{FF2B5EF4-FFF2-40B4-BE49-F238E27FC236}">
                <a16:creationId xmlns:a16="http://schemas.microsoft.com/office/drawing/2014/main" id="{12F2A877-9116-84AD-BD56-792A49BEE5D8}"/>
              </a:ext>
            </a:extLst>
          </p:cNvPr>
          <p:cNvGrpSpPr/>
          <p:nvPr/>
        </p:nvGrpSpPr>
        <p:grpSpPr>
          <a:xfrm>
            <a:off x="17464425" y="18031562"/>
            <a:ext cx="12839898" cy="9364768"/>
            <a:chOff x="17049371" y="17632221"/>
            <a:chExt cx="13329181" cy="8512966"/>
          </a:xfrm>
          <a:noFill/>
        </p:grpSpPr>
        <p:sp>
          <p:nvSpPr>
            <p:cNvPr id="21" name="Rectangle: Rounded Corners 20">
              <a:extLst>
                <a:ext uri="{FF2B5EF4-FFF2-40B4-BE49-F238E27FC236}">
                  <a16:creationId xmlns:a16="http://schemas.microsoft.com/office/drawing/2014/main" id="{45CCC040-32E5-33CE-E00E-230769309D57}"/>
                </a:ext>
              </a:extLst>
            </p:cNvPr>
            <p:cNvSpPr/>
            <p:nvPr/>
          </p:nvSpPr>
          <p:spPr>
            <a:xfrm>
              <a:off x="17049371" y="17632221"/>
              <a:ext cx="13329181" cy="8512966"/>
            </a:xfrm>
            <a:prstGeom prst="roundRect">
              <a:avLst/>
            </a:prstGeom>
            <a:grpFill/>
            <a:effectLst>
              <a:glow rad="228600">
                <a:schemeClr val="accent1">
                  <a:lumMod val="60000"/>
                  <a:lumOff val="4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l" defTabSz="914400" rtl="0" eaLnBrk="1" fontAlgn="auto" latinLnBrk="0" hangingPunct="1">
                <a:lnSpc>
                  <a:spcPct val="100000"/>
                </a:lnSpc>
                <a:spcBef>
                  <a:spcPts val="0"/>
                </a:spcBef>
                <a:spcAft>
                  <a:spcPts val="0"/>
                </a:spcAft>
                <a:buClrTx/>
                <a:buSzTx/>
                <a:tabLst/>
                <a:defRPr/>
              </a:pPr>
              <a:endParaRPr kumimoji="0" lang="en-GB" sz="4000" b="1" i="1" u="none" strike="noStrike" kern="1200" cap="none" spc="0" normalizeH="0" baseline="0" noProof="0" dirty="0">
                <a:ln>
                  <a:noFill/>
                </a:ln>
                <a:solidFill>
                  <a:srgbClr val="000000"/>
                </a:solidFill>
                <a:effectLst/>
                <a:uLnTx/>
                <a:uFillTx/>
                <a:latin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4000" b="1" i="1" u="none" strike="noStrike" kern="1200" cap="none" spc="0" normalizeH="0" baseline="0" noProof="0" dirty="0">
                <a:ln>
                  <a:noFill/>
                </a:ln>
                <a:solidFill>
                  <a:srgbClr val="000000"/>
                </a:solidFill>
                <a:effectLst/>
                <a:uLnTx/>
                <a:uFillTx/>
                <a:latin typeface="Arial"/>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4000" b="1" i="1" u="none" strike="noStrike" kern="1200" cap="none" spc="0" normalizeH="0" baseline="0" noProof="0" dirty="0">
                <a:ln>
                  <a:noFill/>
                </a:ln>
                <a:solidFill>
                  <a:srgbClr val="000000"/>
                </a:solidFill>
                <a:effectLst/>
                <a:uLnTx/>
                <a:uFillTx/>
                <a:latin typeface="Arial"/>
              </a:endParaRPr>
            </a:p>
            <a:p>
              <a:pPr algn="ctr"/>
              <a:endParaRPr lang="en-GB" dirty="0"/>
            </a:p>
          </p:txBody>
        </p:sp>
        <p:pic>
          <p:nvPicPr>
            <p:cNvPr id="24" name="Picture 23">
              <a:extLst>
                <a:ext uri="{FF2B5EF4-FFF2-40B4-BE49-F238E27FC236}">
                  <a16:creationId xmlns:a16="http://schemas.microsoft.com/office/drawing/2014/main" id="{1DEC8AAC-14DD-3D38-8D90-C15C17F3E271}"/>
                </a:ext>
              </a:extLst>
            </p:cNvPr>
            <p:cNvPicPr>
              <a:picLocks noChangeAspect="1"/>
            </p:cNvPicPr>
            <p:nvPr/>
          </p:nvPicPr>
          <p:blipFill rotWithShape="1">
            <a:blip r:embed="rId8"/>
            <a:srcRect t="-1" b="560"/>
            <a:stretch/>
          </p:blipFill>
          <p:spPr>
            <a:xfrm>
              <a:off x="25247404" y="19333503"/>
              <a:ext cx="4337334" cy="5583374"/>
            </a:xfrm>
            <a:prstGeom prst="rect">
              <a:avLst/>
            </a:prstGeom>
            <a:grpFill/>
          </p:spPr>
        </p:pic>
        <p:sp>
          <p:nvSpPr>
            <p:cNvPr id="25" name="TextBox 24">
              <a:extLst>
                <a:ext uri="{FF2B5EF4-FFF2-40B4-BE49-F238E27FC236}">
                  <a16:creationId xmlns:a16="http://schemas.microsoft.com/office/drawing/2014/main" id="{9CDCD7D4-58DA-16E2-98FE-E63E52CFCB7D}"/>
                </a:ext>
              </a:extLst>
            </p:cNvPr>
            <p:cNvSpPr txBox="1"/>
            <p:nvPr/>
          </p:nvSpPr>
          <p:spPr>
            <a:xfrm>
              <a:off x="17869134" y="18371108"/>
              <a:ext cx="9386120" cy="1926851"/>
            </a:xfrm>
            <a:prstGeom prst="rect">
              <a:avLst/>
            </a:prstGeom>
            <a:gr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p>
              <a:pPr lvl="0" defTabSz="914400">
                <a:defRPr/>
              </a:pPr>
              <a:r>
                <a:rPr lang="en-GB" sz="4800" b="1" dirty="0">
                  <a:solidFill>
                    <a:srgbClr val="000000"/>
                  </a:solidFill>
                  <a:effectLst>
                    <a:outerShdw blurRad="38100" dist="38100" dir="2700000" algn="tl">
                      <a:srgbClr val="000000">
                        <a:alpha val="43137"/>
                      </a:srgbClr>
                    </a:outerShdw>
                  </a:effectLst>
                  <a:latin typeface="Arial"/>
                </a:rPr>
                <a:t>PROVIDING GUIDANCE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4400" b="1" i="1" dirty="0">
                <a:solidFill>
                  <a:srgbClr val="000000"/>
                </a:solidFill>
                <a:latin typeface="Arial"/>
              </a:endParaRPr>
            </a:p>
            <a:p>
              <a:endParaRPr lang="en-GB" sz="4400" b="1" i="1" dirty="0">
                <a:solidFill>
                  <a:srgbClr val="000000"/>
                </a:solidFill>
                <a:latin typeface="Arial"/>
              </a:endParaRPr>
            </a:p>
          </p:txBody>
        </p:sp>
        <p:sp>
          <p:nvSpPr>
            <p:cNvPr id="26" name="TextBox 25">
              <a:extLst>
                <a:ext uri="{FF2B5EF4-FFF2-40B4-BE49-F238E27FC236}">
                  <a16:creationId xmlns:a16="http://schemas.microsoft.com/office/drawing/2014/main" id="{DE0F2D87-1088-F180-AFFE-2C3C74408135}"/>
                </a:ext>
              </a:extLst>
            </p:cNvPr>
            <p:cNvSpPr txBox="1"/>
            <p:nvPr/>
          </p:nvSpPr>
          <p:spPr>
            <a:xfrm>
              <a:off x="17869135" y="19528806"/>
              <a:ext cx="6636414" cy="4423615"/>
            </a:xfrm>
            <a:prstGeom prst="rect">
              <a:avLst/>
            </a:prstGeom>
            <a:grpFill/>
          </p:spPr>
          <p:txBody>
            <a:bodyPr wrap="square" rtlCol="0">
              <a:spAutoFit/>
            </a:bodyPr>
            <a:lstStyle>
              <a:defPPr>
                <a:defRPr lang="en-US"/>
              </a:defPPr>
              <a:lvl1pPr marL="285750" indent="-285750" defTabSz="914400">
                <a:buFont typeface="Arial" panose="020B0604020202020204" pitchFamily="34" charset="0"/>
                <a:buChar char="•"/>
                <a:defRPr sz="4000" b="1" i="1">
                  <a:solidFill>
                    <a:srgbClr val="000000"/>
                  </a:solidFill>
                  <a:latin typeface="Arial"/>
                </a:defRPr>
              </a:lvl1pPr>
            </a:lstStyle>
            <a:p>
              <a:pPr>
                <a:buFont typeface="Wingdings" panose="05000000000000000000" pitchFamily="2" charset="2"/>
                <a:buChar char="§"/>
              </a:pPr>
              <a:r>
                <a:rPr lang="en-US" i="0" dirty="0"/>
                <a:t>Heat at Work: Guidance for Workplaces:</a:t>
              </a:r>
            </a:p>
            <a:p>
              <a:pPr>
                <a:buFont typeface="Wingdings" panose="05000000000000000000" pitchFamily="2" charset="2"/>
                <a:buChar char="§"/>
              </a:pPr>
              <a:endParaRPr lang="en-US" i="0" dirty="0"/>
            </a:p>
            <a:p>
              <a:pPr marL="996950" indent="-571500"/>
              <a:r>
                <a:rPr lang="en-US" i="0" dirty="0"/>
                <a:t>Indoor workers</a:t>
              </a:r>
            </a:p>
            <a:p>
              <a:pPr marL="996950" indent="-571500"/>
              <a:endParaRPr lang="en-US" i="0" dirty="0"/>
            </a:p>
            <a:p>
              <a:pPr marL="996950" indent="-571500"/>
              <a:r>
                <a:rPr lang="en-US" i="0" dirty="0"/>
                <a:t>Outdoor workers</a:t>
              </a:r>
            </a:p>
            <a:p>
              <a:pPr marL="996950" indent="-571500"/>
              <a:endParaRPr lang="en-US" i="0" dirty="0"/>
            </a:p>
            <a:p>
              <a:pPr marL="996950" indent="-571500"/>
              <a:r>
                <a:rPr lang="en-US" i="0" dirty="0"/>
                <a:t>Vulnerable workers</a:t>
              </a:r>
              <a:endParaRPr lang="en-GB" i="0" dirty="0"/>
            </a:p>
          </p:txBody>
        </p:sp>
      </p:grpSp>
      <p:sp>
        <p:nvSpPr>
          <p:cNvPr id="38" name="TextBox 37">
            <a:extLst>
              <a:ext uri="{FF2B5EF4-FFF2-40B4-BE49-F238E27FC236}">
                <a16:creationId xmlns:a16="http://schemas.microsoft.com/office/drawing/2014/main" id="{BC4A42D4-2C66-4F91-AAC9-789E0C0A39E3}"/>
              </a:ext>
            </a:extLst>
          </p:cNvPr>
          <p:cNvSpPr txBox="1"/>
          <p:nvPr/>
        </p:nvSpPr>
        <p:spPr>
          <a:xfrm>
            <a:off x="18378432" y="25689904"/>
            <a:ext cx="5898493" cy="830997"/>
          </a:xfrm>
          <a:prstGeom prst="rect">
            <a:avLst/>
          </a:prstGeom>
          <a:solidFill>
            <a:schemeClr val="bg1"/>
          </a:solidFill>
        </p:spPr>
        <p:txBody>
          <a:bodyPr wrap="square">
            <a:spAutoFit/>
          </a:bodyPr>
          <a:lstStyle/>
          <a:p>
            <a:pPr defTabSz="914400">
              <a:defRPr/>
            </a:pPr>
            <a:r>
              <a:rPr lang="en-US" sz="2400" b="1" u="sng" dirty="0">
                <a:solidFill>
                  <a:srgbClr val="0E47CB"/>
                </a:solidFill>
                <a:latin typeface="Arial" panose="020B0604020202020204" pitchFamily="34" charset="0"/>
                <a:hlinkClick r:id="rId9"/>
              </a:rPr>
              <a:t>https://osha.europa.eu/en/publications/heat-work-guidance-workplaces</a:t>
            </a:r>
            <a:endParaRPr lang="en-US" sz="2400" b="1" u="sng" dirty="0">
              <a:solidFill>
                <a:srgbClr val="0E47CB"/>
              </a:solidFill>
              <a:latin typeface="Arial" panose="020B0604020202020204" pitchFamily="34" charset="0"/>
            </a:endParaRPr>
          </a:p>
        </p:txBody>
      </p:sp>
      <p:grpSp>
        <p:nvGrpSpPr>
          <p:cNvPr id="8" name="Group 7">
            <a:extLst>
              <a:ext uri="{FF2B5EF4-FFF2-40B4-BE49-F238E27FC236}">
                <a16:creationId xmlns:a16="http://schemas.microsoft.com/office/drawing/2014/main" id="{FE169FE8-6E4C-4107-AD94-8210779098DD}"/>
              </a:ext>
            </a:extLst>
          </p:cNvPr>
          <p:cNvGrpSpPr/>
          <p:nvPr/>
        </p:nvGrpSpPr>
        <p:grpSpPr>
          <a:xfrm>
            <a:off x="17464425" y="29052514"/>
            <a:ext cx="12839898" cy="10448435"/>
            <a:chOff x="17464425" y="29003572"/>
            <a:chExt cx="13294348" cy="10448435"/>
          </a:xfrm>
          <a:noFill/>
        </p:grpSpPr>
        <p:sp>
          <p:nvSpPr>
            <p:cNvPr id="19" name="Rectangle: Rounded Corners 18">
              <a:extLst>
                <a:ext uri="{FF2B5EF4-FFF2-40B4-BE49-F238E27FC236}">
                  <a16:creationId xmlns:a16="http://schemas.microsoft.com/office/drawing/2014/main" id="{9203A827-4381-18E3-3E8C-E862814E8A71}"/>
                </a:ext>
              </a:extLst>
            </p:cNvPr>
            <p:cNvSpPr/>
            <p:nvPr/>
          </p:nvSpPr>
          <p:spPr>
            <a:xfrm>
              <a:off x="17464425" y="29003572"/>
              <a:ext cx="13294348" cy="10448435"/>
            </a:xfrm>
            <a:prstGeom prst="roundRect">
              <a:avLst/>
            </a:prstGeom>
            <a:grpFill/>
            <a:effectLst>
              <a:glow rad="228600">
                <a:schemeClr val="accent1">
                  <a:lumMod val="60000"/>
                  <a:lumOff val="40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00"/>
              <a:endParaRPr lang="en-GB" sz="4000" b="1" i="1" dirty="0">
                <a:solidFill>
                  <a:srgbClr val="000000"/>
                </a:solidFill>
                <a:latin typeface="Arial"/>
              </a:endParaRPr>
            </a:p>
          </p:txBody>
        </p:sp>
        <p:sp>
          <p:nvSpPr>
            <p:cNvPr id="27" name="TextBox 26">
              <a:extLst>
                <a:ext uri="{FF2B5EF4-FFF2-40B4-BE49-F238E27FC236}">
                  <a16:creationId xmlns:a16="http://schemas.microsoft.com/office/drawing/2014/main" id="{B2803D16-30AB-57DA-2F47-F89ADE586C4D}"/>
                </a:ext>
              </a:extLst>
            </p:cNvPr>
            <p:cNvSpPr txBox="1"/>
            <p:nvPr/>
          </p:nvSpPr>
          <p:spPr>
            <a:xfrm>
              <a:off x="18333884" y="29845399"/>
              <a:ext cx="8559108" cy="830997"/>
            </a:xfrm>
            <a:prstGeom prst="rect">
              <a:avLst/>
            </a:prstGeom>
            <a:gr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square" rtlCol="0">
              <a:spAutoFit/>
            </a:bodyPr>
            <a:lstStyle>
              <a:defPPr>
                <a:defRPr lang="en-US"/>
              </a:defPPr>
              <a:lvl1pPr marR="0" lvl="0" algn="ctr" defTabSz="914400" fontAlgn="auto">
                <a:lnSpc>
                  <a:spcPct val="100000"/>
                </a:lnSpc>
                <a:spcBef>
                  <a:spcPts val="0"/>
                </a:spcBef>
                <a:spcAft>
                  <a:spcPts val="0"/>
                </a:spcAft>
                <a:buClrTx/>
                <a:buSzTx/>
                <a:tabLst/>
                <a:defRPr sz="4600" b="1" i="1" u="sng">
                  <a:solidFill>
                    <a:srgbClr val="000000"/>
                  </a:solidFill>
                  <a:latin typeface="Arial"/>
                </a:defRPr>
              </a:lvl1pPr>
            </a:lstStyle>
            <a:p>
              <a:pPr algn="l"/>
              <a:r>
                <a:rPr lang="en-GB" sz="4800" i="0" u="none" dirty="0">
                  <a:effectLst>
                    <a:outerShdw blurRad="38100" dist="38100" dir="2700000" algn="tl">
                      <a:srgbClr val="000000">
                        <a:alpha val="43137"/>
                      </a:srgbClr>
                    </a:outerShdw>
                  </a:effectLst>
                </a:rPr>
                <a:t>GENERATING EVIDENCE</a:t>
              </a:r>
            </a:p>
          </p:txBody>
        </p:sp>
        <p:sp>
          <p:nvSpPr>
            <p:cNvPr id="30" name="TextBox 29">
              <a:extLst>
                <a:ext uri="{FF2B5EF4-FFF2-40B4-BE49-F238E27FC236}">
                  <a16:creationId xmlns:a16="http://schemas.microsoft.com/office/drawing/2014/main" id="{F57FF572-0F7C-8C4C-7934-0750325EBBD8}"/>
                </a:ext>
              </a:extLst>
            </p:cNvPr>
            <p:cNvSpPr txBox="1"/>
            <p:nvPr/>
          </p:nvSpPr>
          <p:spPr>
            <a:xfrm>
              <a:off x="18226953" y="30984420"/>
              <a:ext cx="10975902" cy="1938992"/>
            </a:xfrm>
            <a:prstGeom prst="rect">
              <a:avLst/>
            </a:prstGeom>
            <a:grpFill/>
            <a:effectLst>
              <a:outerShdw blurRad="76200" dir="18900000" sy="23000" kx="-1200000" algn="bl" rotWithShape="0">
                <a:prstClr val="black">
                  <a:alpha val="20000"/>
                </a:prstClr>
              </a:outerShdw>
            </a:effectLst>
          </p:spPr>
          <p:txBody>
            <a:bodyPr wrap="square" rtlCol="0">
              <a:spAutoFit/>
            </a:bodyPr>
            <a:lstStyle>
              <a:defPPr>
                <a:defRPr lang="en-US"/>
              </a:defPPr>
              <a:lvl1pPr marL="285750" indent="-285750" defTabSz="914400">
                <a:buFont typeface="Arial" panose="020B0604020202020204" pitchFamily="34" charset="0"/>
                <a:buChar char="•"/>
                <a:defRPr sz="4000" b="1" i="1">
                  <a:solidFill>
                    <a:srgbClr val="000000"/>
                  </a:solidFill>
                  <a:latin typeface="Arial"/>
                </a:defRPr>
              </a:lvl1pPr>
            </a:lstStyle>
            <a:p>
              <a:pPr>
                <a:buFont typeface="Wingdings" panose="05000000000000000000" pitchFamily="2" charset="2"/>
                <a:buChar char="§"/>
              </a:pPr>
              <a:r>
                <a:rPr lang="en-GB" i="0" dirty="0"/>
                <a:t>OSH Research Overview Activity on Climate Change (2025-2029) addressing:</a:t>
              </a:r>
            </a:p>
            <a:p>
              <a:endParaRPr lang="en-GB" dirty="0"/>
            </a:p>
          </p:txBody>
        </p:sp>
        <p:sp>
          <p:nvSpPr>
            <p:cNvPr id="31" name="TextBox 30">
              <a:extLst>
                <a:ext uri="{FF2B5EF4-FFF2-40B4-BE49-F238E27FC236}">
                  <a16:creationId xmlns:a16="http://schemas.microsoft.com/office/drawing/2014/main" id="{ADC74F96-F880-277A-D93B-935808F2BC8E}"/>
                </a:ext>
              </a:extLst>
            </p:cNvPr>
            <p:cNvSpPr txBox="1"/>
            <p:nvPr/>
          </p:nvSpPr>
          <p:spPr>
            <a:xfrm>
              <a:off x="18637242" y="33084594"/>
              <a:ext cx="6879762" cy="4185761"/>
            </a:xfrm>
            <a:prstGeom prst="rect">
              <a:avLst/>
            </a:prstGeom>
            <a:grpFill/>
          </p:spPr>
          <p:txBody>
            <a:bodyPr wrap="square" rtlCol="0">
              <a:spAutoFit/>
            </a:bodyPr>
            <a:lstStyle/>
            <a:p>
              <a:pPr marL="669925" lvl="1" indent="-571500" defTabSz="914400">
                <a:buFont typeface="Arial" panose="020B0604020202020204" pitchFamily="34" charset="0"/>
                <a:buChar char="•"/>
                <a:defRPr/>
              </a:pPr>
              <a:r>
                <a:rPr lang="en-US" sz="3800" b="1" dirty="0">
                  <a:solidFill>
                    <a:srgbClr val="000000"/>
                  </a:solidFill>
                  <a:latin typeface="Arial"/>
                </a:rPr>
                <a:t>Health and safety related impacts on workers</a:t>
              </a:r>
            </a:p>
            <a:p>
              <a:pPr marL="669925" lvl="1" indent="-571500" defTabSz="914400">
                <a:buFont typeface="Arial" panose="020B0604020202020204" pitchFamily="34" charset="0"/>
                <a:buChar char="•"/>
                <a:defRPr/>
              </a:pPr>
              <a:endParaRPr lang="en-US" sz="3800" b="1" dirty="0">
                <a:solidFill>
                  <a:srgbClr val="000000"/>
                </a:solidFill>
                <a:latin typeface="Arial"/>
              </a:endParaRPr>
            </a:p>
            <a:p>
              <a:pPr marL="669925" lvl="1" indent="-571500" defTabSz="914400">
                <a:buFont typeface="Arial" panose="020B0604020202020204" pitchFamily="34" charset="0"/>
                <a:buChar char="•"/>
                <a:defRPr/>
              </a:pPr>
              <a:r>
                <a:rPr lang="en-US" sz="3800" b="1" dirty="0">
                  <a:solidFill>
                    <a:srgbClr val="000000"/>
                  </a:solidFill>
                  <a:latin typeface="Arial"/>
                </a:rPr>
                <a:t>Workplace interventions and good practices to mitigate and adapt to climate change </a:t>
              </a:r>
              <a:endParaRPr lang="en-GB" sz="3800" b="1" dirty="0">
                <a:solidFill>
                  <a:srgbClr val="000000"/>
                </a:solidFill>
                <a:latin typeface="Arial"/>
              </a:endParaRPr>
            </a:p>
          </p:txBody>
        </p:sp>
        <p:pic>
          <p:nvPicPr>
            <p:cNvPr id="33" name="Picture 32">
              <a:extLst>
                <a:ext uri="{FF2B5EF4-FFF2-40B4-BE49-F238E27FC236}">
                  <a16:creationId xmlns:a16="http://schemas.microsoft.com/office/drawing/2014/main" id="{1F5D7BBF-9C28-E38B-B2C3-4B50DC45580A}"/>
                </a:ext>
              </a:extLst>
            </p:cNvPr>
            <p:cNvPicPr>
              <a:picLocks noChangeAspect="1"/>
            </p:cNvPicPr>
            <p:nvPr/>
          </p:nvPicPr>
          <p:blipFill>
            <a:blip r:embed="rId10"/>
            <a:stretch>
              <a:fillRect/>
            </a:stretch>
          </p:blipFill>
          <p:spPr>
            <a:xfrm>
              <a:off x="25740864" y="32835676"/>
              <a:ext cx="4208118" cy="5444102"/>
            </a:xfrm>
            <a:prstGeom prst="rect">
              <a:avLst/>
            </a:prstGeom>
            <a:grpFill/>
          </p:spPr>
        </p:pic>
      </p:grpSp>
      <p:pic>
        <p:nvPicPr>
          <p:cNvPr id="9" name="Picture 8">
            <a:extLst>
              <a:ext uri="{FF2B5EF4-FFF2-40B4-BE49-F238E27FC236}">
                <a16:creationId xmlns:a16="http://schemas.microsoft.com/office/drawing/2014/main" id="{372BF8C7-E56A-433F-AA4C-7C900D9C0258}"/>
              </a:ext>
            </a:extLst>
          </p:cNvPr>
          <p:cNvPicPr>
            <a:picLocks noChangeAspect="1"/>
          </p:cNvPicPr>
          <p:nvPr/>
        </p:nvPicPr>
        <p:blipFill>
          <a:blip r:embed="rId11"/>
          <a:stretch>
            <a:fillRect/>
          </a:stretch>
        </p:blipFill>
        <p:spPr>
          <a:xfrm>
            <a:off x="27152416" y="825378"/>
            <a:ext cx="3989049" cy="3969985"/>
          </a:xfrm>
          <a:prstGeom prst="rect">
            <a:avLst/>
          </a:prstGeom>
        </p:spPr>
      </p:pic>
    </p:spTree>
    <p:extLst>
      <p:ext uri="{BB962C8B-B14F-4D97-AF65-F5344CB8AC3E}">
        <p14:creationId xmlns:p14="http://schemas.microsoft.com/office/powerpoint/2010/main" val="235389356"/>
      </p:ext>
    </p:extLst>
  </p:cSld>
  <p:clrMapOvr>
    <a:masterClrMapping/>
  </p:clrMapOvr>
</p:sld>
</file>

<file path=ppt/theme/theme1.xml><?xml version="1.0" encoding="utf-8"?>
<a:theme xmlns:a="http://schemas.openxmlformats.org/drawingml/2006/main" name="EUOSHA Corporate - Wide">
  <a:themeElements>
    <a:clrScheme name="EUOSHA Corporate">
      <a:dk1>
        <a:srgbClr val="000000"/>
      </a:dk1>
      <a:lt1>
        <a:srgbClr val="FFFFFF"/>
      </a:lt1>
      <a:dk2>
        <a:srgbClr val="003399"/>
      </a:dk2>
      <a:lt2>
        <a:srgbClr val="FFFFFF"/>
      </a:lt2>
      <a:accent1>
        <a:srgbClr val="003399"/>
      </a:accent1>
      <a:accent2>
        <a:srgbClr val="A5B8DB"/>
      </a:accent2>
      <a:accent3>
        <a:srgbClr val="58585A"/>
      </a:accent3>
      <a:accent4>
        <a:srgbClr val="DC2F82"/>
      </a:accent4>
      <a:accent5>
        <a:srgbClr val="B1B3B4"/>
      </a:accent5>
      <a:accent6>
        <a:srgbClr val="DBE3F1"/>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Corporate materials">
        <a:dk1>
          <a:srgbClr val="000000"/>
        </a:dk1>
        <a:lt1>
          <a:srgbClr val="FFFFFF"/>
        </a:lt1>
        <a:dk2>
          <a:srgbClr val="003399"/>
        </a:dk2>
        <a:lt2>
          <a:srgbClr val="FFFFFF"/>
        </a:lt2>
        <a:accent1>
          <a:srgbClr val="003399"/>
        </a:accent1>
        <a:accent2>
          <a:srgbClr val="A5B8DB"/>
        </a:accent2>
        <a:accent3>
          <a:srgbClr val="58585A"/>
        </a:accent3>
        <a:accent4>
          <a:srgbClr val="DC2F82"/>
        </a:accent4>
        <a:accent5>
          <a:srgbClr val="B1B3B4"/>
        </a:accent5>
        <a:accent6>
          <a:srgbClr val="DBE3F1"/>
        </a:accent6>
        <a:hlink>
          <a:srgbClr val="003399"/>
        </a:hlink>
        <a:folHlink>
          <a:srgbClr val="B1B3B4"/>
        </a:folHlink>
      </a:clrScheme>
    </a:extraClrScheme>
  </a:extraClrSchemeLst>
  <a:extLst>
    <a:ext uri="{05A4C25C-085E-4340-85A3-A5531E510DB2}">
      <thm15:themeFamily xmlns:thm15="http://schemas.microsoft.com/office/thememl/2012/main" name="EUOSHA Stop-Pandemia.potx" id="{F4DD7B03-85A0-4EAB-AA79-1780A47C3AA7}" vid="{7914B839-C043-4451-95B5-564FE6D5925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9e537ae3-da4f-44a7-afd9-dfd4e260367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8D31BB455857F4B8BB3E729F17A2FE8" ma:contentTypeVersion="15" ma:contentTypeDescription="Create a new document." ma:contentTypeScope="" ma:versionID="e781ec6e6bca7e1c2430eda5464c834b">
  <xsd:schema xmlns:xsd="http://www.w3.org/2001/XMLSchema" xmlns:xs="http://www.w3.org/2001/XMLSchema" xmlns:p="http://schemas.microsoft.com/office/2006/metadata/properties" xmlns:ns3="7641cdd3-95d6-45bb-92c1-d7c51fddd1cd" xmlns:ns4="9e537ae3-da4f-44a7-afd9-dfd4e2603677" targetNamespace="http://schemas.microsoft.com/office/2006/metadata/properties" ma:root="true" ma:fieldsID="22549fc76577342fdd4484516dbd676e" ns3:_="" ns4:_="">
    <xsd:import namespace="7641cdd3-95d6-45bb-92c1-d7c51fddd1cd"/>
    <xsd:import namespace="9e537ae3-da4f-44a7-afd9-dfd4e2603677"/>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GenerationTime" minOccurs="0"/>
                <xsd:element ref="ns4:MediaServiceEventHashCode" minOccurs="0"/>
                <xsd:element ref="ns4:MediaServiceAutoKeyPoints" minOccurs="0"/>
                <xsd:element ref="ns4:MediaServiceKeyPoints" minOccurs="0"/>
                <xsd:element ref="ns4:MediaLengthInSeconds" minOccurs="0"/>
                <xsd:element ref="ns4:_activity" minOccurs="0"/>
                <xsd:element ref="ns4:MediaServiceObjectDetectorVersion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41cdd3-95d6-45bb-92c1-d7c51fddd1c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e537ae3-da4f-44a7-afd9-dfd4e260367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2F488B-7DBF-44F5-BBF5-5DC44D4692FB}">
  <ds:schemaRefs>
    <ds:schemaRef ds:uri="http://schemas.microsoft.com/sharepoint/v3/contenttype/forms"/>
  </ds:schemaRefs>
</ds:datastoreItem>
</file>

<file path=customXml/itemProps2.xml><?xml version="1.0" encoding="utf-8"?>
<ds:datastoreItem xmlns:ds="http://schemas.openxmlformats.org/officeDocument/2006/customXml" ds:itemID="{1449DE0B-7F92-41A1-951F-2029B44C5B0C}">
  <ds:schemaRefs>
    <ds:schemaRef ds:uri="7641cdd3-95d6-45bb-92c1-d7c51fddd1cd"/>
    <ds:schemaRef ds:uri="http://purl.org/dc/dcmitype/"/>
    <ds:schemaRef ds:uri="http://purl.org/dc/terms/"/>
    <ds:schemaRef ds:uri="http://schemas.microsoft.com/office/infopath/2007/PartnerControls"/>
    <ds:schemaRef ds:uri="http://schemas.openxmlformats.org/package/2006/metadata/core-properties"/>
    <ds:schemaRef ds:uri="http://schemas.microsoft.com/office/2006/metadata/properties"/>
    <ds:schemaRef ds:uri="http://schemas.microsoft.com/office/2006/documentManagement/types"/>
    <ds:schemaRef ds:uri="9e537ae3-da4f-44a7-afd9-dfd4e2603677"/>
    <ds:schemaRef ds:uri="http://www.w3.org/XML/1998/namespace"/>
    <ds:schemaRef ds:uri="http://purl.org/dc/elements/1.1/"/>
  </ds:schemaRefs>
</ds:datastoreItem>
</file>

<file path=customXml/itemProps3.xml><?xml version="1.0" encoding="utf-8"?>
<ds:datastoreItem xmlns:ds="http://schemas.openxmlformats.org/officeDocument/2006/customXml" ds:itemID="{F1737A50-2373-452E-84E0-3E78BCE7A08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641cdd3-95d6-45bb-92c1-d7c51fddd1cd"/>
    <ds:schemaRef ds:uri="9e537ae3-da4f-44a7-afd9-dfd4e260367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1654</TotalTime>
  <Words>607</Words>
  <Application>Microsoft Office PowerPoint</Application>
  <PresentationFormat>Custom</PresentationFormat>
  <Paragraphs>43</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Times New Roman</vt:lpstr>
      <vt:lpstr>Wingdings</vt:lpstr>
      <vt:lpstr>EUOSHA Corporate - Wide</vt:lpstr>
      <vt:lpstr>Protection of workers in the context of climate change: EU-OSHA activities</vt:lpstr>
    </vt:vector>
  </TitlesOfParts>
  <Company>EU-OSHA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Protection of workers in the context of climate change EUOSHA’s activities Elke Schneider, Emmanuelle Brun, Annick Starren, Nadia Vilahur European Agency for Safety and Health at Work</dc:title>
  <dc:creator>Nadia VILAHUR</dc:creator>
  <cp:lastModifiedBy>MV</cp:lastModifiedBy>
  <cp:revision>53</cp:revision>
  <cp:lastPrinted>2024-02-09T12:57:06Z</cp:lastPrinted>
  <dcterms:created xsi:type="dcterms:W3CDTF">2024-01-29T08:45:14Z</dcterms:created>
  <dcterms:modified xsi:type="dcterms:W3CDTF">2024-02-09T13:15:38Z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0x010100F8D31BB455857F4B8BB3E729F17A2FE8</vt:lpwstr>
  </property>
</Properties>
</file>