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ppt/tags/tag4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4"/>
  </p:sldMasterIdLst>
  <p:notesMasterIdLst>
    <p:notesMasterId r:id="rId26"/>
  </p:notesMasterIdLst>
  <p:sldIdLst>
    <p:sldId id="256" r:id="rId5"/>
    <p:sldId id="257" r:id="rId6"/>
    <p:sldId id="258" r:id="rId7"/>
    <p:sldId id="518" r:id="rId8"/>
    <p:sldId id="517" r:id="rId9"/>
    <p:sldId id="519" r:id="rId10"/>
    <p:sldId id="520" r:id="rId11"/>
    <p:sldId id="521" r:id="rId12"/>
    <p:sldId id="522" r:id="rId13"/>
    <p:sldId id="512" r:id="rId14"/>
    <p:sldId id="526" r:id="rId15"/>
    <p:sldId id="531" r:id="rId16"/>
    <p:sldId id="534" r:id="rId17"/>
    <p:sldId id="423" r:id="rId18"/>
    <p:sldId id="509" r:id="rId19"/>
    <p:sldId id="529" r:id="rId20"/>
    <p:sldId id="528" r:id="rId21"/>
    <p:sldId id="527" r:id="rId22"/>
    <p:sldId id="523" r:id="rId23"/>
    <p:sldId id="262" r:id="rId24"/>
    <p:sldId id="535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5E732F-6C08-39D1-DECA-9030C38A77C4}" name="Ander JIMENEZ" initials="AJ" userId="S::jimenez@osha.europa.eu::0ffabeba-557d-41d6-85d8-30fe178c3003" providerId="AD"/>
  <p188:author id="{DC9E25C9-B118-7DD1-6F0A-B3BB56C9B414}" name="Ioannis ANYFANTIS" initials="IA" userId="S::anyfantis@osha.europa.eu::48f6c060-5a30-4b50-94b7-83e259c85c87" providerId="AD"/>
  <p188:author id="{FA41AADB-5E2C-52F3-E82B-3E9D258CC945}" name="Birgit" initials="BM" userId="Birgit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449FA2"/>
    <a:srgbClr val="F6A400"/>
    <a:srgbClr val="F9CF78"/>
    <a:srgbClr val="B1D7D8"/>
    <a:srgbClr val="00982E"/>
    <a:srgbClr val="B1B3B4"/>
    <a:srgbClr val="F1C819"/>
    <a:srgbClr val="58585A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77938" autoAdjust="0"/>
  </p:normalViewPr>
  <p:slideViewPr>
    <p:cSldViewPr snapToGrid="0">
      <p:cViewPr varScale="1">
        <p:scale>
          <a:sx n="110" d="100"/>
          <a:sy n="110" d="100"/>
        </p:scale>
        <p:origin x="116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hyperlink" Target="https://visualisation.osha.europa.eu/osh-barometer/" TargetMode="External"/><Relationship Id="rId7" Type="http://schemas.openxmlformats.org/officeDocument/2006/relationships/image" Target="../media/image36.svg"/><Relationship Id="rId2" Type="http://schemas.openxmlformats.org/officeDocument/2006/relationships/hyperlink" Target="https://osha.europa.eu/en/publications/safe-and-healthy-workplaces-europe-where-do-we-stand-2023" TargetMode="External"/><Relationship Id="rId1" Type="http://schemas.openxmlformats.org/officeDocument/2006/relationships/hyperlink" Target="https://osha.europa.eu/en/publications/occupational-safety-and-health-europe-state-and-trends-2023" TargetMode="Externa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hyperlink" Target="https://osha.europa.eu/en/publications/occupational-safety-and-health-europe-state-and-trends-2023" TargetMode="External"/><Relationship Id="rId7" Type="http://schemas.openxmlformats.org/officeDocument/2006/relationships/image" Target="../media/image37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hyperlink" Target="https://osha.europa.eu/en/publications/safe-and-healthy-workplaces-europe-where-do-we-stand-2023" TargetMode="External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9" Type="http://schemas.openxmlformats.org/officeDocument/2006/relationships/hyperlink" Target="https://visualisation.osha.europa.eu/osh-barometer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FA0DCB-C561-41D4-BCC4-2381BE6FA77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94C0AA-F8F7-46F0-91B8-FCCD8B5DAE4A}">
      <dgm:prSet custT="1"/>
      <dgm:spPr/>
      <dgm:t>
        <a:bodyPr/>
        <a:lstStyle/>
        <a:p>
          <a:r>
            <a:rPr lang="pt-PT" sz="1700" b="1" kern="1200" dirty="0"/>
            <a:t>Descrever o estado atual </a:t>
          </a:r>
          <a:r>
            <a:rPr lang="pt-PT" sz="17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da segurança e saúde </a:t>
          </a:r>
          <a:r>
            <a:rPr lang="pt-PT" sz="1700" b="1" kern="1200" dirty="0"/>
            <a:t>no trabalho (SST) na Europa (dados do Barómetro de SST)</a:t>
          </a:r>
        </a:p>
      </dgm:t>
    </dgm:pt>
    <dgm:pt modelId="{0CF37286-A9D3-4513-B10B-1F84E16C5462}" type="parTrans" cxnId="{E2369100-6983-4FF8-A91A-47974C8C9BDB}">
      <dgm:prSet/>
      <dgm:spPr/>
      <dgm:t>
        <a:bodyPr/>
        <a:lstStyle/>
        <a:p>
          <a:endParaRPr lang="en-US"/>
        </a:p>
      </dgm:t>
    </dgm:pt>
    <dgm:pt modelId="{5328AA29-C4AA-4D80-91BD-7DC12155F8AC}" type="sibTrans" cxnId="{E2369100-6983-4FF8-A91A-47974C8C9BDB}">
      <dgm:prSet/>
      <dgm:spPr/>
      <dgm:t>
        <a:bodyPr/>
        <a:lstStyle/>
        <a:p>
          <a:endParaRPr lang="en-US"/>
        </a:p>
      </dgm:t>
    </dgm:pt>
    <dgm:pt modelId="{EE934D87-6F2E-4082-8DC6-0E2AFD71AEC6}">
      <dgm:prSet custT="1"/>
      <dgm:spPr/>
      <dgm:t>
        <a:bodyPr/>
        <a:lstStyle/>
        <a:p>
          <a:r>
            <a:rPr lang="pt-PT" sz="1700" b="1"/>
            <a:t>Descrever os desenvolvimentos em matéria de SST na Europa </a:t>
          </a:r>
        </a:p>
      </dgm:t>
    </dgm:pt>
    <dgm:pt modelId="{4BCD2CEC-41CF-4D69-A645-41BDE5F5B818}" type="parTrans" cxnId="{B2B34914-76E4-42BA-B9EA-04F6DC984B83}">
      <dgm:prSet/>
      <dgm:spPr/>
      <dgm:t>
        <a:bodyPr/>
        <a:lstStyle/>
        <a:p>
          <a:endParaRPr lang="en-US"/>
        </a:p>
      </dgm:t>
    </dgm:pt>
    <dgm:pt modelId="{CE70D8BE-824A-410F-93EF-1BBE030667D7}" type="sibTrans" cxnId="{B2B34914-76E4-42BA-B9EA-04F6DC984B83}">
      <dgm:prSet/>
      <dgm:spPr/>
      <dgm:t>
        <a:bodyPr/>
        <a:lstStyle/>
        <a:p>
          <a:endParaRPr lang="en-US"/>
        </a:p>
      </dgm:t>
    </dgm:pt>
    <dgm:pt modelId="{9AD8EA22-F2EE-4C76-8161-EEC7323174ED}">
      <dgm:prSet custT="1"/>
      <dgm:spPr>
        <a:solidFill>
          <a:srgbClr val="C7E2E3"/>
        </a:solidFill>
      </dgm:spPr>
      <dgm:t>
        <a:bodyPr/>
        <a:lstStyle/>
        <a:p>
          <a:r>
            <a:rPr lang="pt-PT" sz="1700" b="1"/>
            <a:t>Identificar tendências relevantes para a SST</a:t>
          </a:r>
        </a:p>
      </dgm:t>
    </dgm:pt>
    <dgm:pt modelId="{240B6222-25E0-4F3D-81F5-96A49C194EC6}" type="parTrans" cxnId="{8D12C87C-C27D-4D27-BDD2-9D3538063674}">
      <dgm:prSet/>
      <dgm:spPr/>
      <dgm:t>
        <a:bodyPr/>
        <a:lstStyle/>
        <a:p>
          <a:endParaRPr lang="en-US"/>
        </a:p>
      </dgm:t>
    </dgm:pt>
    <dgm:pt modelId="{B163D4E1-0AE1-4C66-AB9D-E5915F74332D}" type="sibTrans" cxnId="{8D12C87C-C27D-4D27-BDD2-9D3538063674}">
      <dgm:prSet/>
      <dgm:spPr/>
      <dgm:t>
        <a:bodyPr/>
        <a:lstStyle/>
        <a:p>
          <a:endParaRPr lang="en-US"/>
        </a:p>
      </dgm:t>
    </dgm:pt>
    <dgm:pt modelId="{90018121-AE2D-4CB5-99CA-242931DB9532}">
      <dgm:prSet custT="1"/>
      <dgm:spPr/>
      <dgm:t>
        <a:bodyPr/>
        <a:lstStyle/>
        <a:p>
          <a:r>
            <a:rPr lang="pt-PT" sz="1700" b="1"/>
            <a:t>Definir os domínios em que há maior necessidade de atuar e elaborar políticas</a:t>
          </a:r>
        </a:p>
      </dgm:t>
    </dgm:pt>
    <dgm:pt modelId="{37C8999E-E613-497E-8A5C-A40602C850E1}" type="parTrans" cxnId="{E92DEA5A-D857-4619-BD3D-BA35E2DADBCF}">
      <dgm:prSet/>
      <dgm:spPr/>
      <dgm:t>
        <a:bodyPr/>
        <a:lstStyle/>
        <a:p>
          <a:endParaRPr lang="en-US"/>
        </a:p>
      </dgm:t>
    </dgm:pt>
    <dgm:pt modelId="{25451159-173B-4537-8877-B8EEF8E27080}" type="sibTrans" cxnId="{E92DEA5A-D857-4619-BD3D-BA35E2DADBCF}">
      <dgm:prSet/>
      <dgm:spPr/>
      <dgm:t>
        <a:bodyPr/>
        <a:lstStyle/>
        <a:p>
          <a:endParaRPr lang="en-US"/>
        </a:p>
      </dgm:t>
    </dgm:pt>
    <dgm:pt modelId="{87707480-F00F-4DFC-A22C-9A0E51D8A054}" type="pres">
      <dgm:prSet presAssocID="{25FA0DCB-C561-41D4-BCC4-2381BE6FA776}" presName="root" presStyleCnt="0">
        <dgm:presLayoutVars>
          <dgm:dir/>
          <dgm:resizeHandles val="exact"/>
        </dgm:presLayoutVars>
      </dgm:prSet>
      <dgm:spPr/>
    </dgm:pt>
    <dgm:pt modelId="{A92A37B1-2A72-4D86-8D11-F2FA29788610}" type="pres">
      <dgm:prSet presAssocID="{E494C0AA-F8F7-46F0-91B8-FCCD8B5DAE4A}" presName="compNode" presStyleCnt="0"/>
      <dgm:spPr/>
    </dgm:pt>
    <dgm:pt modelId="{6EC3E48B-285D-4262-9F3C-E643F97DD2AB}" type="pres">
      <dgm:prSet presAssocID="{E494C0AA-F8F7-46F0-91B8-FCCD8B5DAE4A}" presName="bgRect" presStyleLbl="bgShp" presStyleIdx="0" presStyleCnt="4"/>
      <dgm:spPr>
        <a:solidFill>
          <a:srgbClr val="C7E2E3"/>
        </a:solidFill>
      </dgm:spPr>
    </dgm:pt>
    <dgm:pt modelId="{22B31200-D07F-4605-B599-C9BAC43F0710}" type="pres">
      <dgm:prSet presAssocID="{E494C0AA-F8F7-46F0-91B8-FCCD8B5DAE4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9B398959-2B20-4378-8FD1-F89791CF122B}" type="pres">
      <dgm:prSet presAssocID="{E494C0AA-F8F7-46F0-91B8-FCCD8B5DAE4A}" presName="spaceRect" presStyleCnt="0"/>
      <dgm:spPr/>
    </dgm:pt>
    <dgm:pt modelId="{CDA96257-C1EA-442E-A1CB-711BF388D7DF}" type="pres">
      <dgm:prSet presAssocID="{E494C0AA-F8F7-46F0-91B8-FCCD8B5DAE4A}" presName="parTx" presStyleLbl="revTx" presStyleIdx="0" presStyleCnt="4">
        <dgm:presLayoutVars>
          <dgm:chMax val="0"/>
          <dgm:chPref val="0"/>
        </dgm:presLayoutVars>
      </dgm:prSet>
      <dgm:spPr/>
    </dgm:pt>
    <dgm:pt modelId="{27438C2D-BE81-4A6B-BABC-10F901369E0E}" type="pres">
      <dgm:prSet presAssocID="{5328AA29-C4AA-4D80-91BD-7DC12155F8AC}" presName="sibTrans" presStyleCnt="0"/>
      <dgm:spPr/>
    </dgm:pt>
    <dgm:pt modelId="{5BDD80CB-965B-4D53-8210-D8DB64984704}" type="pres">
      <dgm:prSet presAssocID="{EE934D87-6F2E-4082-8DC6-0E2AFD71AEC6}" presName="compNode" presStyleCnt="0"/>
      <dgm:spPr/>
    </dgm:pt>
    <dgm:pt modelId="{09CD1F67-62F5-42BA-8C08-A0D07F2ED296}" type="pres">
      <dgm:prSet presAssocID="{EE934D87-6F2E-4082-8DC6-0E2AFD71AEC6}" presName="bgRect" presStyleLbl="bgShp" presStyleIdx="1" presStyleCnt="4"/>
      <dgm:spPr>
        <a:solidFill>
          <a:srgbClr val="C7E2E3"/>
        </a:solidFill>
      </dgm:spPr>
    </dgm:pt>
    <dgm:pt modelId="{01C3972D-1473-4D72-B887-E5BD2228E44A}" type="pres">
      <dgm:prSet presAssocID="{EE934D87-6F2E-4082-8DC6-0E2AFD71AEC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Europe-Africa"/>
        </a:ext>
      </dgm:extLst>
    </dgm:pt>
    <dgm:pt modelId="{DCD317E4-277C-4F5F-AF2D-9CF92EE0E20C}" type="pres">
      <dgm:prSet presAssocID="{EE934D87-6F2E-4082-8DC6-0E2AFD71AEC6}" presName="spaceRect" presStyleCnt="0"/>
      <dgm:spPr/>
    </dgm:pt>
    <dgm:pt modelId="{5BE623AA-B06A-4837-A144-DE5C2F2377BC}" type="pres">
      <dgm:prSet presAssocID="{EE934D87-6F2E-4082-8DC6-0E2AFD71AEC6}" presName="parTx" presStyleLbl="revTx" presStyleIdx="1" presStyleCnt="4">
        <dgm:presLayoutVars>
          <dgm:chMax val="0"/>
          <dgm:chPref val="0"/>
        </dgm:presLayoutVars>
      </dgm:prSet>
      <dgm:spPr/>
    </dgm:pt>
    <dgm:pt modelId="{78B06AD4-C465-457D-A71D-D2C2E16F8D26}" type="pres">
      <dgm:prSet presAssocID="{CE70D8BE-824A-410F-93EF-1BBE030667D7}" presName="sibTrans" presStyleCnt="0"/>
      <dgm:spPr/>
    </dgm:pt>
    <dgm:pt modelId="{A4EF6F9F-3883-4C49-B507-BC1DC39D4FC4}" type="pres">
      <dgm:prSet presAssocID="{9AD8EA22-F2EE-4C76-8161-EEC7323174ED}" presName="compNode" presStyleCnt="0"/>
      <dgm:spPr/>
    </dgm:pt>
    <dgm:pt modelId="{7C701DAA-02EC-430E-8151-676254E5A6E4}" type="pres">
      <dgm:prSet presAssocID="{9AD8EA22-F2EE-4C76-8161-EEC7323174ED}" presName="bgRect" presStyleLbl="bgShp" presStyleIdx="2" presStyleCnt="4"/>
      <dgm:spPr>
        <a:solidFill>
          <a:srgbClr val="C7E2E3"/>
        </a:solidFill>
      </dgm:spPr>
    </dgm:pt>
    <dgm:pt modelId="{60ED5092-2B43-4EB3-ADA8-7C8943DE1F72}" type="pres">
      <dgm:prSet presAssocID="{9AD8EA22-F2EE-4C76-8161-EEC7323174E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7A227F1A-5569-4EAA-8DCB-8FF73E4845BB}" type="pres">
      <dgm:prSet presAssocID="{9AD8EA22-F2EE-4C76-8161-EEC7323174ED}" presName="spaceRect" presStyleCnt="0"/>
      <dgm:spPr/>
    </dgm:pt>
    <dgm:pt modelId="{5CA3AF18-86D4-49EF-95D6-D45E66315A87}" type="pres">
      <dgm:prSet presAssocID="{9AD8EA22-F2EE-4C76-8161-EEC7323174ED}" presName="parTx" presStyleLbl="revTx" presStyleIdx="2" presStyleCnt="4">
        <dgm:presLayoutVars>
          <dgm:chMax val="0"/>
          <dgm:chPref val="0"/>
        </dgm:presLayoutVars>
      </dgm:prSet>
      <dgm:spPr/>
    </dgm:pt>
    <dgm:pt modelId="{C3AD210C-13D0-4368-9127-4B25CF4C87DD}" type="pres">
      <dgm:prSet presAssocID="{B163D4E1-0AE1-4C66-AB9D-E5915F74332D}" presName="sibTrans" presStyleCnt="0"/>
      <dgm:spPr/>
    </dgm:pt>
    <dgm:pt modelId="{5DFEFE93-E8A2-4B68-9F41-3949F86FA943}" type="pres">
      <dgm:prSet presAssocID="{90018121-AE2D-4CB5-99CA-242931DB9532}" presName="compNode" presStyleCnt="0"/>
      <dgm:spPr/>
    </dgm:pt>
    <dgm:pt modelId="{A0CEF28B-26B6-4242-8872-BBA99DBFD83A}" type="pres">
      <dgm:prSet presAssocID="{90018121-AE2D-4CB5-99CA-242931DB9532}" presName="bgRect" presStyleLbl="bgShp" presStyleIdx="3" presStyleCnt="4"/>
      <dgm:spPr>
        <a:solidFill>
          <a:srgbClr val="C7E2E3"/>
        </a:solidFill>
      </dgm:spPr>
    </dgm:pt>
    <dgm:pt modelId="{A35B5217-8386-475B-8D5C-B3D9AE984A96}" type="pres">
      <dgm:prSet presAssocID="{90018121-AE2D-4CB5-99CA-242931DB953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5B611D75-40D8-464A-B633-BC6C4F919D3D}" type="pres">
      <dgm:prSet presAssocID="{90018121-AE2D-4CB5-99CA-242931DB9532}" presName="spaceRect" presStyleCnt="0"/>
      <dgm:spPr/>
    </dgm:pt>
    <dgm:pt modelId="{BFA4EE37-88CE-4C8C-B63E-8D8100727700}" type="pres">
      <dgm:prSet presAssocID="{90018121-AE2D-4CB5-99CA-242931DB953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2369100-6983-4FF8-A91A-47974C8C9BDB}" srcId="{25FA0DCB-C561-41D4-BCC4-2381BE6FA776}" destId="{E494C0AA-F8F7-46F0-91B8-FCCD8B5DAE4A}" srcOrd="0" destOrd="0" parTransId="{0CF37286-A9D3-4513-B10B-1F84E16C5462}" sibTransId="{5328AA29-C4AA-4D80-91BD-7DC12155F8AC}"/>
    <dgm:cxn modelId="{B2B34914-76E4-42BA-B9EA-04F6DC984B83}" srcId="{25FA0DCB-C561-41D4-BCC4-2381BE6FA776}" destId="{EE934D87-6F2E-4082-8DC6-0E2AFD71AEC6}" srcOrd="1" destOrd="0" parTransId="{4BCD2CEC-41CF-4D69-A645-41BDE5F5B818}" sibTransId="{CE70D8BE-824A-410F-93EF-1BBE030667D7}"/>
    <dgm:cxn modelId="{0186873C-6AA9-45EB-B1B9-D401F68B613C}" type="presOf" srcId="{E494C0AA-F8F7-46F0-91B8-FCCD8B5DAE4A}" destId="{CDA96257-C1EA-442E-A1CB-711BF388D7DF}" srcOrd="0" destOrd="0" presId="urn:microsoft.com/office/officeart/2018/2/layout/IconVerticalSolidList"/>
    <dgm:cxn modelId="{FBC13E4D-44D0-4CD7-99EB-0FE4E0A0C2AC}" type="presOf" srcId="{25FA0DCB-C561-41D4-BCC4-2381BE6FA776}" destId="{87707480-F00F-4DFC-A22C-9A0E51D8A054}" srcOrd="0" destOrd="0" presId="urn:microsoft.com/office/officeart/2018/2/layout/IconVerticalSolidList"/>
    <dgm:cxn modelId="{E033D159-9E7F-4060-90A8-E61829B2DA7A}" type="presOf" srcId="{9AD8EA22-F2EE-4C76-8161-EEC7323174ED}" destId="{5CA3AF18-86D4-49EF-95D6-D45E66315A87}" srcOrd="0" destOrd="0" presId="urn:microsoft.com/office/officeart/2018/2/layout/IconVerticalSolidList"/>
    <dgm:cxn modelId="{E92DEA5A-D857-4619-BD3D-BA35E2DADBCF}" srcId="{25FA0DCB-C561-41D4-BCC4-2381BE6FA776}" destId="{90018121-AE2D-4CB5-99CA-242931DB9532}" srcOrd="3" destOrd="0" parTransId="{37C8999E-E613-497E-8A5C-A40602C850E1}" sibTransId="{25451159-173B-4537-8877-B8EEF8E27080}"/>
    <dgm:cxn modelId="{8D12C87C-C27D-4D27-BDD2-9D3538063674}" srcId="{25FA0DCB-C561-41D4-BCC4-2381BE6FA776}" destId="{9AD8EA22-F2EE-4C76-8161-EEC7323174ED}" srcOrd="2" destOrd="0" parTransId="{240B6222-25E0-4F3D-81F5-96A49C194EC6}" sibTransId="{B163D4E1-0AE1-4C66-AB9D-E5915F74332D}"/>
    <dgm:cxn modelId="{55A42BD2-481E-437B-A5F8-9D7976242E1B}" type="presOf" srcId="{90018121-AE2D-4CB5-99CA-242931DB9532}" destId="{BFA4EE37-88CE-4C8C-B63E-8D8100727700}" srcOrd="0" destOrd="0" presId="urn:microsoft.com/office/officeart/2018/2/layout/IconVerticalSolidList"/>
    <dgm:cxn modelId="{99C7D3F9-86F0-4C7D-8230-B054F37A5491}" type="presOf" srcId="{EE934D87-6F2E-4082-8DC6-0E2AFD71AEC6}" destId="{5BE623AA-B06A-4837-A144-DE5C2F2377BC}" srcOrd="0" destOrd="0" presId="urn:microsoft.com/office/officeart/2018/2/layout/IconVerticalSolidList"/>
    <dgm:cxn modelId="{0277410A-3ADC-495E-A1D1-A5D9C2EF5D93}" type="presParOf" srcId="{87707480-F00F-4DFC-A22C-9A0E51D8A054}" destId="{A92A37B1-2A72-4D86-8D11-F2FA29788610}" srcOrd="0" destOrd="0" presId="urn:microsoft.com/office/officeart/2018/2/layout/IconVerticalSolidList"/>
    <dgm:cxn modelId="{76DF39D6-9F51-49C1-A7F5-E25089128AC3}" type="presParOf" srcId="{A92A37B1-2A72-4D86-8D11-F2FA29788610}" destId="{6EC3E48B-285D-4262-9F3C-E643F97DD2AB}" srcOrd="0" destOrd="0" presId="urn:microsoft.com/office/officeart/2018/2/layout/IconVerticalSolidList"/>
    <dgm:cxn modelId="{75347A7A-12AB-469D-B6EA-1894BB731D7B}" type="presParOf" srcId="{A92A37B1-2A72-4D86-8D11-F2FA29788610}" destId="{22B31200-D07F-4605-B599-C9BAC43F0710}" srcOrd="1" destOrd="0" presId="urn:microsoft.com/office/officeart/2018/2/layout/IconVerticalSolidList"/>
    <dgm:cxn modelId="{D2C88250-9E17-40E5-8A9E-35E0C93DB3CB}" type="presParOf" srcId="{A92A37B1-2A72-4D86-8D11-F2FA29788610}" destId="{9B398959-2B20-4378-8FD1-F89791CF122B}" srcOrd="2" destOrd="0" presId="urn:microsoft.com/office/officeart/2018/2/layout/IconVerticalSolidList"/>
    <dgm:cxn modelId="{56DE4DCD-432F-4F81-8802-53635CD6DAA5}" type="presParOf" srcId="{A92A37B1-2A72-4D86-8D11-F2FA29788610}" destId="{CDA96257-C1EA-442E-A1CB-711BF388D7DF}" srcOrd="3" destOrd="0" presId="urn:microsoft.com/office/officeart/2018/2/layout/IconVerticalSolidList"/>
    <dgm:cxn modelId="{15FDE3E5-6AB1-451E-A0DB-AD0B3400B1C9}" type="presParOf" srcId="{87707480-F00F-4DFC-A22C-9A0E51D8A054}" destId="{27438C2D-BE81-4A6B-BABC-10F901369E0E}" srcOrd="1" destOrd="0" presId="urn:microsoft.com/office/officeart/2018/2/layout/IconVerticalSolidList"/>
    <dgm:cxn modelId="{197AA5F7-3656-4E27-B963-1C59A7C570DA}" type="presParOf" srcId="{87707480-F00F-4DFC-A22C-9A0E51D8A054}" destId="{5BDD80CB-965B-4D53-8210-D8DB64984704}" srcOrd="2" destOrd="0" presId="urn:microsoft.com/office/officeart/2018/2/layout/IconVerticalSolidList"/>
    <dgm:cxn modelId="{A7885393-E379-49EA-8087-B16A5CFDB33D}" type="presParOf" srcId="{5BDD80CB-965B-4D53-8210-D8DB64984704}" destId="{09CD1F67-62F5-42BA-8C08-A0D07F2ED296}" srcOrd="0" destOrd="0" presId="urn:microsoft.com/office/officeart/2018/2/layout/IconVerticalSolidList"/>
    <dgm:cxn modelId="{36A8BFD0-B1C6-4479-898F-3582DE99810D}" type="presParOf" srcId="{5BDD80CB-965B-4D53-8210-D8DB64984704}" destId="{01C3972D-1473-4D72-B887-E5BD2228E44A}" srcOrd="1" destOrd="0" presId="urn:microsoft.com/office/officeart/2018/2/layout/IconVerticalSolidList"/>
    <dgm:cxn modelId="{8C990146-D980-44DE-A090-E726B0CE5F77}" type="presParOf" srcId="{5BDD80CB-965B-4D53-8210-D8DB64984704}" destId="{DCD317E4-277C-4F5F-AF2D-9CF92EE0E20C}" srcOrd="2" destOrd="0" presId="urn:microsoft.com/office/officeart/2018/2/layout/IconVerticalSolidList"/>
    <dgm:cxn modelId="{70EB0F6C-8044-419F-ACFA-9FEE964A3349}" type="presParOf" srcId="{5BDD80CB-965B-4D53-8210-D8DB64984704}" destId="{5BE623AA-B06A-4837-A144-DE5C2F2377BC}" srcOrd="3" destOrd="0" presId="urn:microsoft.com/office/officeart/2018/2/layout/IconVerticalSolidList"/>
    <dgm:cxn modelId="{C45D5747-A629-4385-90CD-36AB082460EE}" type="presParOf" srcId="{87707480-F00F-4DFC-A22C-9A0E51D8A054}" destId="{78B06AD4-C465-457D-A71D-D2C2E16F8D26}" srcOrd="3" destOrd="0" presId="urn:microsoft.com/office/officeart/2018/2/layout/IconVerticalSolidList"/>
    <dgm:cxn modelId="{6B7BFA48-FE6E-4DAB-B2D2-71A4B01D8E14}" type="presParOf" srcId="{87707480-F00F-4DFC-A22C-9A0E51D8A054}" destId="{A4EF6F9F-3883-4C49-B507-BC1DC39D4FC4}" srcOrd="4" destOrd="0" presId="urn:microsoft.com/office/officeart/2018/2/layout/IconVerticalSolidList"/>
    <dgm:cxn modelId="{86701232-8E8D-493E-ADEF-D6F5F0B6A875}" type="presParOf" srcId="{A4EF6F9F-3883-4C49-B507-BC1DC39D4FC4}" destId="{7C701DAA-02EC-430E-8151-676254E5A6E4}" srcOrd="0" destOrd="0" presId="urn:microsoft.com/office/officeart/2018/2/layout/IconVerticalSolidList"/>
    <dgm:cxn modelId="{C2ACB020-2FB2-450C-9B85-0A0BA43736CE}" type="presParOf" srcId="{A4EF6F9F-3883-4C49-B507-BC1DC39D4FC4}" destId="{60ED5092-2B43-4EB3-ADA8-7C8943DE1F72}" srcOrd="1" destOrd="0" presId="urn:microsoft.com/office/officeart/2018/2/layout/IconVerticalSolidList"/>
    <dgm:cxn modelId="{E94F3279-60AD-44C1-B2DD-5849DA7B286F}" type="presParOf" srcId="{A4EF6F9F-3883-4C49-B507-BC1DC39D4FC4}" destId="{7A227F1A-5569-4EAA-8DCB-8FF73E4845BB}" srcOrd="2" destOrd="0" presId="urn:microsoft.com/office/officeart/2018/2/layout/IconVerticalSolidList"/>
    <dgm:cxn modelId="{D3215119-05B9-4895-90A7-E32AAA76039F}" type="presParOf" srcId="{A4EF6F9F-3883-4C49-B507-BC1DC39D4FC4}" destId="{5CA3AF18-86D4-49EF-95D6-D45E66315A87}" srcOrd="3" destOrd="0" presId="urn:microsoft.com/office/officeart/2018/2/layout/IconVerticalSolidList"/>
    <dgm:cxn modelId="{39257684-D5CE-4177-87B5-64C770435177}" type="presParOf" srcId="{87707480-F00F-4DFC-A22C-9A0E51D8A054}" destId="{C3AD210C-13D0-4368-9127-4B25CF4C87DD}" srcOrd="5" destOrd="0" presId="urn:microsoft.com/office/officeart/2018/2/layout/IconVerticalSolidList"/>
    <dgm:cxn modelId="{79F13406-5C8F-4F39-9EE1-4EC850382793}" type="presParOf" srcId="{87707480-F00F-4DFC-A22C-9A0E51D8A054}" destId="{5DFEFE93-E8A2-4B68-9F41-3949F86FA943}" srcOrd="6" destOrd="0" presId="urn:microsoft.com/office/officeart/2018/2/layout/IconVerticalSolidList"/>
    <dgm:cxn modelId="{51331B6A-1A9A-476E-BF97-518CF1BD26EF}" type="presParOf" srcId="{5DFEFE93-E8A2-4B68-9F41-3949F86FA943}" destId="{A0CEF28B-26B6-4242-8872-BBA99DBFD83A}" srcOrd="0" destOrd="0" presId="urn:microsoft.com/office/officeart/2018/2/layout/IconVerticalSolidList"/>
    <dgm:cxn modelId="{756F46E0-EB9E-458B-A86E-353064A9D5C0}" type="presParOf" srcId="{5DFEFE93-E8A2-4B68-9F41-3949F86FA943}" destId="{A35B5217-8386-475B-8D5C-B3D9AE984A96}" srcOrd="1" destOrd="0" presId="urn:microsoft.com/office/officeart/2018/2/layout/IconVerticalSolidList"/>
    <dgm:cxn modelId="{AC67D21B-C56D-4F1B-A3A5-30920FAC6FE9}" type="presParOf" srcId="{5DFEFE93-E8A2-4B68-9F41-3949F86FA943}" destId="{5B611D75-40D8-464A-B633-BC6C4F919D3D}" srcOrd="2" destOrd="0" presId="urn:microsoft.com/office/officeart/2018/2/layout/IconVerticalSolidList"/>
    <dgm:cxn modelId="{C8D81B03-D26B-49FC-9C45-1A2951572B59}" type="presParOf" srcId="{5DFEFE93-E8A2-4B68-9F41-3949F86FA943}" destId="{BFA4EE37-88CE-4C8C-B63E-8D810072770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C1F1D6-EC57-4D94-89DF-7125EFE731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389287-4F65-4FE8-9363-25B01F7E33B5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pt-PT" sz="1400" b="1" i="0" baseline="0"/>
            <a:t> Principais constatações </a:t>
          </a:r>
        </a:p>
      </dgm:t>
    </dgm:pt>
    <dgm:pt modelId="{D8D43EA3-78E1-457D-9A7C-F7B9C52F919E}" type="parTrans" cxnId="{B63A4E2C-440D-479E-8CA5-E143A5D6CB8A}">
      <dgm:prSet/>
      <dgm:spPr/>
      <dgm:t>
        <a:bodyPr/>
        <a:lstStyle/>
        <a:p>
          <a:endParaRPr lang="en-US"/>
        </a:p>
      </dgm:t>
    </dgm:pt>
    <dgm:pt modelId="{DF87565B-5E8A-417D-B025-CC52876A7A68}" type="sibTrans" cxnId="{B63A4E2C-440D-479E-8CA5-E143A5D6CB8A}">
      <dgm:prSet/>
      <dgm:spPr/>
      <dgm:t>
        <a:bodyPr/>
        <a:lstStyle/>
        <a:p>
          <a:endParaRPr lang="en-US"/>
        </a:p>
      </dgm:t>
    </dgm:pt>
    <dgm:pt modelId="{D8099275-AD97-4F67-BE48-5C879435F889}">
      <dgm:prSet custT="1"/>
      <dgm:spPr>
        <a:solidFill>
          <a:schemeClr val="bg1"/>
        </a:solidFill>
      </dgm:spPr>
      <dgm:t>
        <a:bodyPr/>
        <a:lstStyle/>
        <a:p>
          <a:r>
            <a:rPr lang="pt-PT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1) Situação das condições de trabalho</a:t>
          </a:r>
        </a:p>
      </dgm:t>
    </dgm:pt>
    <dgm:pt modelId="{6DCA3615-44F0-49D7-B87C-33642E1F3434}" type="parTrans" cxnId="{6C0A96E3-4E04-487D-A21C-DEF42A5F94E0}">
      <dgm:prSet/>
      <dgm:spPr/>
      <dgm:t>
        <a:bodyPr/>
        <a:lstStyle/>
        <a:p>
          <a:endParaRPr lang="en-US"/>
        </a:p>
      </dgm:t>
    </dgm:pt>
    <dgm:pt modelId="{ECFBE797-B825-4FE6-9E21-9C4B9936053C}" type="sibTrans" cxnId="{6C0A96E3-4E04-487D-A21C-DEF42A5F94E0}">
      <dgm:prSet/>
      <dgm:spPr/>
      <dgm:t>
        <a:bodyPr/>
        <a:lstStyle/>
        <a:p>
          <a:endParaRPr lang="en-US"/>
        </a:p>
      </dgm:t>
    </dgm:pt>
    <dgm:pt modelId="{DEA1F1D9-ACF9-4ACD-9C28-202A5D90DCF1}">
      <dgm:prSet custT="1"/>
      <dgm:spPr>
        <a:solidFill>
          <a:schemeClr val="bg1"/>
        </a:solidFill>
      </dgm:spPr>
      <dgm:t>
        <a:bodyPr/>
        <a:lstStyle/>
        <a:p>
          <a:r>
            <a:rPr lang="pt-PT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2) Tendências quanto aos resultados – segurança, saúde e bem-estar</a:t>
          </a:r>
        </a:p>
      </dgm:t>
    </dgm:pt>
    <dgm:pt modelId="{2547E0CB-3C14-4FCE-BB8E-34ACE6EC6D83}" type="parTrans" cxnId="{5A18EBE4-4505-4003-928E-9388C7A57EE3}">
      <dgm:prSet/>
      <dgm:spPr/>
      <dgm:t>
        <a:bodyPr/>
        <a:lstStyle/>
        <a:p>
          <a:endParaRPr lang="en-US"/>
        </a:p>
      </dgm:t>
    </dgm:pt>
    <dgm:pt modelId="{4E30C0B5-D77E-4E07-8174-C2BD609A4172}" type="sibTrans" cxnId="{5A18EBE4-4505-4003-928E-9388C7A57EE3}">
      <dgm:prSet/>
      <dgm:spPr/>
      <dgm:t>
        <a:bodyPr/>
        <a:lstStyle/>
        <a:p>
          <a:endParaRPr lang="en-US"/>
        </a:p>
      </dgm:t>
    </dgm:pt>
    <dgm:pt modelId="{ADA87E59-878C-49DA-8832-D7AFCA47C6B8}">
      <dgm:prSet custT="1"/>
      <dgm:spPr>
        <a:solidFill>
          <a:schemeClr val="bg1"/>
        </a:solidFill>
      </dgm:spPr>
      <dgm:t>
        <a:bodyPr/>
        <a:lstStyle/>
        <a:p>
          <a:r>
            <a:rPr lang="pt-PT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3) Principais desenvolvimentos conjunturais e a sua repercussão nas condições de trabalho</a:t>
          </a:r>
        </a:p>
      </dgm:t>
    </dgm:pt>
    <dgm:pt modelId="{A612E2B2-CA83-4F2E-A4D3-CDC612C86178}" type="parTrans" cxnId="{A5B3DDD1-99B1-41D8-B047-8A8EA55231AE}">
      <dgm:prSet/>
      <dgm:spPr/>
      <dgm:t>
        <a:bodyPr/>
        <a:lstStyle/>
        <a:p>
          <a:endParaRPr lang="en-US"/>
        </a:p>
      </dgm:t>
    </dgm:pt>
    <dgm:pt modelId="{023DAB24-2653-4EE8-849C-369ADA04CCB5}" type="sibTrans" cxnId="{A5B3DDD1-99B1-41D8-B047-8A8EA55231AE}">
      <dgm:prSet/>
      <dgm:spPr/>
      <dgm:t>
        <a:bodyPr/>
        <a:lstStyle/>
        <a:p>
          <a:endParaRPr lang="en-US"/>
        </a:p>
      </dgm:t>
    </dgm:pt>
    <dgm:pt modelId="{366B92A6-9970-4A15-8537-DB918E5A0938}">
      <dgm:prSet custT="1"/>
      <dgm:spPr>
        <a:solidFill>
          <a:schemeClr val="bg1"/>
        </a:solidFill>
      </dgm:spPr>
      <dgm:t>
        <a:bodyPr/>
        <a:lstStyle/>
        <a:p>
          <a:r>
            <a:rPr lang="pt-PT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4) Legislação e infraestruturas em matéria de SST na União Europeia (UE)</a:t>
          </a:r>
        </a:p>
      </dgm:t>
    </dgm:pt>
    <dgm:pt modelId="{104682CD-8C43-4D13-9824-7E29AC25C213}" type="parTrans" cxnId="{4AAAFAB9-8AE9-4A21-AA93-6CB456AA3D1B}">
      <dgm:prSet/>
      <dgm:spPr/>
      <dgm:t>
        <a:bodyPr/>
        <a:lstStyle/>
        <a:p>
          <a:endParaRPr lang="en-US"/>
        </a:p>
      </dgm:t>
    </dgm:pt>
    <dgm:pt modelId="{07E4CD82-8457-4854-A40D-FE3504B4CDE1}" type="sibTrans" cxnId="{4AAAFAB9-8AE9-4A21-AA93-6CB456AA3D1B}">
      <dgm:prSet/>
      <dgm:spPr/>
      <dgm:t>
        <a:bodyPr/>
        <a:lstStyle/>
        <a:p>
          <a:endParaRPr lang="en-US"/>
        </a:p>
      </dgm:t>
    </dgm:pt>
    <dgm:pt modelId="{DDCF31D1-7F95-4441-8E8D-0E6A2A1EC728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pt-PT" sz="1400" b="1" i="0" baseline="0"/>
            <a:t> Conclusões </a:t>
          </a:r>
        </a:p>
      </dgm:t>
    </dgm:pt>
    <dgm:pt modelId="{B174014F-080C-494F-965B-59652417CCA0}" type="parTrans" cxnId="{133D37DE-0354-43C1-93A8-220EFBCE1FC3}">
      <dgm:prSet/>
      <dgm:spPr/>
      <dgm:t>
        <a:bodyPr/>
        <a:lstStyle/>
        <a:p>
          <a:endParaRPr lang="en-US"/>
        </a:p>
      </dgm:t>
    </dgm:pt>
    <dgm:pt modelId="{84FFF4A9-F751-4DBC-A861-8943BE15BEB2}" type="sibTrans" cxnId="{133D37DE-0354-43C1-93A8-220EFBCE1FC3}">
      <dgm:prSet/>
      <dgm:spPr/>
      <dgm:t>
        <a:bodyPr/>
        <a:lstStyle/>
        <a:p>
          <a:endParaRPr lang="en-US"/>
        </a:p>
      </dgm:t>
    </dgm:pt>
    <dgm:pt modelId="{F00DD500-0916-4C91-A9D5-4189B72C3C10}">
      <dgm:prSet custT="1"/>
      <dgm:spPr>
        <a:solidFill>
          <a:schemeClr val="bg1"/>
        </a:solidFill>
      </dgm:spPr>
      <dgm:t>
        <a:bodyPr/>
        <a:lstStyle/>
        <a:p>
          <a:r>
            <a:rPr lang="pt-PT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1) Melhorias </a:t>
          </a:r>
        </a:p>
      </dgm:t>
    </dgm:pt>
    <dgm:pt modelId="{F272796B-0BAF-4E82-8E98-71FA7F2CAD97}" type="parTrans" cxnId="{1E444EFA-7B9B-4773-A701-6EC65369A6B1}">
      <dgm:prSet/>
      <dgm:spPr/>
      <dgm:t>
        <a:bodyPr/>
        <a:lstStyle/>
        <a:p>
          <a:endParaRPr lang="en-US"/>
        </a:p>
      </dgm:t>
    </dgm:pt>
    <dgm:pt modelId="{00371EE9-6C3E-4754-9670-5FA88B8CACEE}" type="sibTrans" cxnId="{1E444EFA-7B9B-4773-A701-6EC65369A6B1}">
      <dgm:prSet/>
      <dgm:spPr/>
      <dgm:t>
        <a:bodyPr/>
        <a:lstStyle/>
        <a:p>
          <a:endParaRPr lang="en-US"/>
        </a:p>
      </dgm:t>
    </dgm:pt>
    <dgm:pt modelId="{E76B46F2-C1C5-4940-B52E-E065A3B63774}">
      <dgm:prSet custT="1"/>
      <dgm:spPr>
        <a:solidFill>
          <a:schemeClr val="bg1"/>
        </a:solidFill>
      </dgm:spPr>
      <dgm:t>
        <a:bodyPr/>
        <a:lstStyle/>
        <a:p>
          <a:r>
            <a:rPr lang="pt-PT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2) Estagnação ou desenvolvimentos ambíguos</a:t>
          </a:r>
        </a:p>
      </dgm:t>
    </dgm:pt>
    <dgm:pt modelId="{9A379E04-A2DA-4314-9612-8AED769C9886}" type="parTrans" cxnId="{4699A532-47EB-4649-B3EB-EDCACC5DFF2F}">
      <dgm:prSet/>
      <dgm:spPr/>
      <dgm:t>
        <a:bodyPr/>
        <a:lstStyle/>
        <a:p>
          <a:endParaRPr lang="en-US"/>
        </a:p>
      </dgm:t>
    </dgm:pt>
    <dgm:pt modelId="{A1F4E7DA-DB55-4C80-B9E9-1DE38703CDBD}" type="sibTrans" cxnId="{4699A532-47EB-4649-B3EB-EDCACC5DFF2F}">
      <dgm:prSet/>
      <dgm:spPr/>
      <dgm:t>
        <a:bodyPr/>
        <a:lstStyle/>
        <a:p>
          <a:endParaRPr lang="en-US"/>
        </a:p>
      </dgm:t>
    </dgm:pt>
    <dgm:pt modelId="{8C4BFF9A-C0BF-435C-9248-853082A28DA2}">
      <dgm:prSet custT="1"/>
      <dgm:spPr>
        <a:solidFill>
          <a:schemeClr val="bg1"/>
        </a:solidFill>
      </dgm:spPr>
      <dgm:t>
        <a:bodyPr/>
        <a:lstStyle/>
        <a:p>
          <a:r>
            <a:rPr lang="pt-PT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3) Áreas problemáticas</a:t>
          </a:r>
        </a:p>
      </dgm:t>
    </dgm:pt>
    <dgm:pt modelId="{D64BBB86-D092-4ACA-8EFA-25834543DC0E}" type="parTrans" cxnId="{11154E0A-B388-4AA9-ADA8-AD9E68533D7B}">
      <dgm:prSet/>
      <dgm:spPr/>
      <dgm:t>
        <a:bodyPr/>
        <a:lstStyle/>
        <a:p>
          <a:endParaRPr lang="en-US"/>
        </a:p>
      </dgm:t>
    </dgm:pt>
    <dgm:pt modelId="{A24BBE56-563E-44C1-A819-F9B9D44D83F2}" type="sibTrans" cxnId="{11154E0A-B388-4AA9-ADA8-AD9E68533D7B}">
      <dgm:prSet/>
      <dgm:spPr/>
      <dgm:t>
        <a:bodyPr/>
        <a:lstStyle/>
        <a:p>
          <a:endParaRPr lang="en-US"/>
        </a:p>
      </dgm:t>
    </dgm:pt>
    <dgm:pt modelId="{09B42261-8CC9-4935-BF90-2C240CE96D5F}" type="pres">
      <dgm:prSet presAssocID="{F3C1F1D6-EC57-4D94-89DF-7125EFE7313C}" presName="linear" presStyleCnt="0">
        <dgm:presLayoutVars>
          <dgm:animLvl val="lvl"/>
          <dgm:resizeHandles val="exact"/>
        </dgm:presLayoutVars>
      </dgm:prSet>
      <dgm:spPr/>
    </dgm:pt>
    <dgm:pt modelId="{552B7EDF-FFB7-42E6-9D9F-00D6C86D4453}" type="pres">
      <dgm:prSet presAssocID="{E3389287-4F65-4FE8-9363-25B01F7E33B5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C829D44E-E157-49DA-8385-321B244C9B15}" type="pres">
      <dgm:prSet presAssocID="{DF87565B-5E8A-417D-B025-CC52876A7A68}" presName="spacer" presStyleCnt="0"/>
      <dgm:spPr/>
    </dgm:pt>
    <dgm:pt modelId="{0243B389-3A7E-49D2-9192-40C3B97BB071}" type="pres">
      <dgm:prSet presAssocID="{D8099275-AD97-4F67-BE48-5C879435F889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7957E5F7-57F0-42D3-BD6A-A901F09236A7}" type="pres">
      <dgm:prSet presAssocID="{ECFBE797-B825-4FE6-9E21-9C4B9936053C}" presName="spacer" presStyleCnt="0"/>
      <dgm:spPr/>
    </dgm:pt>
    <dgm:pt modelId="{E1705174-D1D7-4DB6-BC48-650107CEB33D}" type="pres">
      <dgm:prSet presAssocID="{DEA1F1D9-ACF9-4ACD-9C28-202A5D90DCF1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5FD67148-B749-4630-BE3D-9467908CB3CF}" type="pres">
      <dgm:prSet presAssocID="{4E30C0B5-D77E-4E07-8174-C2BD609A4172}" presName="spacer" presStyleCnt="0"/>
      <dgm:spPr/>
    </dgm:pt>
    <dgm:pt modelId="{C56B0F9C-BC1F-4E4D-8460-7766587DF64B}" type="pres">
      <dgm:prSet presAssocID="{ADA87E59-878C-49DA-8832-D7AFCA47C6B8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8FA42822-FBA2-4E89-9C56-0DF1439AD1CE}" type="pres">
      <dgm:prSet presAssocID="{023DAB24-2653-4EE8-849C-369ADA04CCB5}" presName="spacer" presStyleCnt="0"/>
      <dgm:spPr/>
    </dgm:pt>
    <dgm:pt modelId="{976767D1-DC79-4541-B58D-9B2D5E00C778}" type="pres">
      <dgm:prSet presAssocID="{366B92A6-9970-4A15-8537-DB918E5A0938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AC368329-C70E-4F42-A25B-33CB00708F0C}" type="pres">
      <dgm:prSet presAssocID="{07E4CD82-8457-4854-A40D-FE3504B4CDE1}" presName="spacer" presStyleCnt="0"/>
      <dgm:spPr/>
    </dgm:pt>
    <dgm:pt modelId="{86D4B55C-CFC0-4814-87C1-EC467E1B0697}" type="pres">
      <dgm:prSet presAssocID="{DDCF31D1-7F95-4441-8E8D-0E6A2A1EC728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6BFA8337-6361-4B10-9F24-9463F9A506EF}" type="pres">
      <dgm:prSet presAssocID="{84FFF4A9-F751-4DBC-A861-8943BE15BEB2}" presName="spacer" presStyleCnt="0"/>
      <dgm:spPr/>
    </dgm:pt>
    <dgm:pt modelId="{E7FA75CD-666A-442F-8AE5-3CB5D1A7DC38}" type="pres">
      <dgm:prSet presAssocID="{F00DD500-0916-4C91-A9D5-4189B72C3C10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22D3381D-326D-4DE0-9245-43D45166F7C2}" type="pres">
      <dgm:prSet presAssocID="{00371EE9-6C3E-4754-9670-5FA88B8CACEE}" presName="spacer" presStyleCnt="0"/>
      <dgm:spPr/>
    </dgm:pt>
    <dgm:pt modelId="{3745E5C5-8A73-4959-B634-A1E5FA246E26}" type="pres">
      <dgm:prSet presAssocID="{E76B46F2-C1C5-4940-B52E-E065A3B63774}" presName="parentText" presStyleLbl="node1" presStyleIdx="7" presStyleCnt="9" custLinFactNeighborX="-1264" custLinFactNeighborY="29147">
        <dgm:presLayoutVars>
          <dgm:chMax val="0"/>
          <dgm:bulletEnabled val="1"/>
        </dgm:presLayoutVars>
      </dgm:prSet>
      <dgm:spPr/>
    </dgm:pt>
    <dgm:pt modelId="{3F5D2A5D-9D54-44E2-A1C3-53A98B763787}" type="pres">
      <dgm:prSet presAssocID="{A1F4E7DA-DB55-4C80-B9E9-1DE38703CDBD}" presName="spacer" presStyleCnt="0"/>
      <dgm:spPr/>
    </dgm:pt>
    <dgm:pt modelId="{F07D9E91-63D3-4B1F-BE39-EAAFA5A6B470}" type="pres">
      <dgm:prSet presAssocID="{8C4BFF9A-C0BF-435C-9248-853082A28DA2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11154E0A-B388-4AA9-ADA8-AD9E68533D7B}" srcId="{F3C1F1D6-EC57-4D94-89DF-7125EFE7313C}" destId="{8C4BFF9A-C0BF-435C-9248-853082A28DA2}" srcOrd="8" destOrd="0" parTransId="{D64BBB86-D092-4ACA-8EFA-25834543DC0E}" sibTransId="{A24BBE56-563E-44C1-A819-F9B9D44D83F2}"/>
    <dgm:cxn modelId="{6BAF7F19-07CE-48F2-B5DC-9831108F319A}" type="presOf" srcId="{ADA87E59-878C-49DA-8832-D7AFCA47C6B8}" destId="{C56B0F9C-BC1F-4E4D-8460-7766587DF64B}" srcOrd="0" destOrd="0" presId="urn:microsoft.com/office/officeart/2005/8/layout/vList2"/>
    <dgm:cxn modelId="{B63A4E2C-440D-479E-8CA5-E143A5D6CB8A}" srcId="{F3C1F1D6-EC57-4D94-89DF-7125EFE7313C}" destId="{E3389287-4F65-4FE8-9363-25B01F7E33B5}" srcOrd="0" destOrd="0" parTransId="{D8D43EA3-78E1-457D-9A7C-F7B9C52F919E}" sibTransId="{DF87565B-5E8A-417D-B025-CC52876A7A68}"/>
    <dgm:cxn modelId="{4699A532-47EB-4649-B3EB-EDCACC5DFF2F}" srcId="{F3C1F1D6-EC57-4D94-89DF-7125EFE7313C}" destId="{E76B46F2-C1C5-4940-B52E-E065A3B63774}" srcOrd="7" destOrd="0" parTransId="{9A379E04-A2DA-4314-9612-8AED769C9886}" sibTransId="{A1F4E7DA-DB55-4C80-B9E9-1DE38703CDBD}"/>
    <dgm:cxn modelId="{EDEF703C-3799-46D2-9DBF-803437DD81F4}" type="presOf" srcId="{E3389287-4F65-4FE8-9363-25B01F7E33B5}" destId="{552B7EDF-FFB7-42E6-9D9F-00D6C86D4453}" srcOrd="0" destOrd="0" presId="urn:microsoft.com/office/officeart/2005/8/layout/vList2"/>
    <dgm:cxn modelId="{2A46123E-49CA-4E1F-95BF-5B945AB532A4}" type="presOf" srcId="{DEA1F1D9-ACF9-4ACD-9C28-202A5D90DCF1}" destId="{E1705174-D1D7-4DB6-BC48-650107CEB33D}" srcOrd="0" destOrd="0" presId="urn:microsoft.com/office/officeart/2005/8/layout/vList2"/>
    <dgm:cxn modelId="{D9778E62-3160-4B4F-9830-AA7381F09FCE}" type="presOf" srcId="{8C4BFF9A-C0BF-435C-9248-853082A28DA2}" destId="{F07D9E91-63D3-4B1F-BE39-EAAFA5A6B470}" srcOrd="0" destOrd="0" presId="urn:microsoft.com/office/officeart/2005/8/layout/vList2"/>
    <dgm:cxn modelId="{DA593254-90C8-487C-A393-C622219A8AB2}" type="presOf" srcId="{F00DD500-0916-4C91-A9D5-4189B72C3C10}" destId="{E7FA75CD-666A-442F-8AE5-3CB5D1A7DC38}" srcOrd="0" destOrd="0" presId="urn:microsoft.com/office/officeart/2005/8/layout/vList2"/>
    <dgm:cxn modelId="{10B3FB56-4F46-496A-A7B4-0575E6EA2BC6}" type="presOf" srcId="{DDCF31D1-7F95-4441-8E8D-0E6A2A1EC728}" destId="{86D4B55C-CFC0-4814-87C1-EC467E1B0697}" srcOrd="0" destOrd="0" presId="urn:microsoft.com/office/officeart/2005/8/layout/vList2"/>
    <dgm:cxn modelId="{18A16C9A-BEF5-4705-BB92-157EB92B89C6}" type="presOf" srcId="{F3C1F1D6-EC57-4D94-89DF-7125EFE7313C}" destId="{09B42261-8CC9-4935-BF90-2C240CE96D5F}" srcOrd="0" destOrd="0" presId="urn:microsoft.com/office/officeart/2005/8/layout/vList2"/>
    <dgm:cxn modelId="{4AAAFAB9-8AE9-4A21-AA93-6CB456AA3D1B}" srcId="{F3C1F1D6-EC57-4D94-89DF-7125EFE7313C}" destId="{366B92A6-9970-4A15-8537-DB918E5A0938}" srcOrd="4" destOrd="0" parTransId="{104682CD-8C43-4D13-9824-7E29AC25C213}" sibTransId="{07E4CD82-8457-4854-A40D-FE3504B4CDE1}"/>
    <dgm:cxn modelId="{A5B3DDD1-99B1-41D8-B047-8A8EA55231AE}" srcId="{F3C1F1D6-EC57-4D94-89DF-7125EFE7313C}" destId="{ADA87E59-878C-49DA-8832-D7AFCA47C6B8}" srcOrd="3" destOrd="0" parTransId="{A612E2B2-CA83-4F2E-A4D3-CDC612C86178}" sibTransId="{023DAB24-2653-4EE8-849C-369ADA04CCB5}"/>
    <dgm:cxn modelId="{133D37DE-0354-43C1-93A8-220EFBCE1FC3}" srcId="{F3C1F1D6-EC57-4D94-89DF-7125EFE7313C}" destId="{DDCF31D1-7F95-4441-8E8D-0E6A2A1EC728}" srcOrd="5" destOrd="0" parTransId="{B174014F-080C-494F-965B-59652417CCA0}" sibTransId="{84FFF4A9-F751-4DBC-A861-8943BE15BEB2}"/>
    <dgm:cxn modelId="{6C0A96E3-4E04-487D-A21C-DEF42A5F94E0}" srcId="{F3C1F1D6-EC57-4D94-89DF-7125EFE7313C}" destId="{D8099275-AD97-4F67-BE48-5C879435F889}" srcOrd="1" destOrd="0" parTransId="{6DCA3615-44F0-49D7-B87C-33642E1F3434}" sibTransId="{ECFBE797-B825-4FE6-9E21-9C4B9936053C}"/>
    <dgm:cxn modelId="{5A18EBE4-4505-4003-928E-9388C7A57EE3}" srcId="{F3C1F1D6-EC57-4D94-89DF-7125EFE7313C}" destId="{DEA1F1D9-ACF9-4ACD-9C28-202A5D90DCF1}" srcOrd="2" destOrd="0" parTransId="{2547E0CB-3C14-4FCE-BB8E-34ACE6EC6D83}" sibTransId="{4E30C0B5-D77E-4E07-8174-C2BD609A4172}"/>
    <dgm:cxn modelId="{751778F9-E92F-431B-BBDA-3B431A5DAF96}" type="presOf" srcId="{D8099275-AD97-4F67-BE48-5C879435F889}" destId="{0243B389-3A7E-49D2-9192-40C3B97BB071}" srcOrd="0" destOrd="0" presId="urn:microsoft.com/office/officeart/2005/8/layout/vList2"/>
    <dgm:cxn modelId="{B8BEBDF9-3803-46D1-B51F-0A1BDDE7D47D}" type="presOf" srcId="{366B92A6-9970-4A15-8537-DB918E5A0938}" destId="{976767D1-DC79-4541-B58D-9B2D5E00C778}" srcOrd="0" destOrd="0" presId="urn:microsoft.com/office/officeart/2005/8/layout/vList2"/>
    <dgm:cxn modelId="{1E444EFA-7B9B-4773-A701-6EC65369A6B1}" srcId="{F3C1F1D6-EC57-4D94-89DF-7125EFE7313C}" destId="{F00DD500-0916-4C91-A9D5-4189B72C3C10}" srcOrd="6" destOrd="0" parTransId="{F272796B-0BAF-4E82-8E98-71FA7F2CAD97}" sibTransId="{00371EE9-6C3E-4754-9670-5FA88B8CACEE}"/>
    <dgm:cxn modelId="{910DE4FB-BDAA-48F4-B9A3-8CD66B4C6835}" type="presOf" srcId="{E76B46F2-C1C5-4940-B52E-E065A3B63774}" destId="{3745E5C5-8A73-4959-B634-A1E5FA246E26}" srcOrd="0" destOrd="0" presId="urn:microsoft.com/office/officeart/2005/8/layout/vList2"/>
    <dgm:cxn modelId="{9D7701E5-2673-4117-9029-8E0A7084450F}" type="presParOf" srcId="{09B42261-8CC9-4935-BF90-2C240CE96D5F}" destId="{552B7EDF-FFB7-42E6-9D9F-00D6C86D4453}" srcOrd="0" destOrd="0" presId="urn:microsoft.com/office/officeart/2005/8/layout/vList2"/>
    <dgm:cxn modelId="{8F84C0B9-A8A5-4B25-B60D-D2F761AC16A2}" type="presParOf" srcId="{09B42261-8CC9-4935-BF90-2C240CE96D5F}" destId="{C829D44E-E157-49DA-8385-321B244C9B15}" srcOrd="1" destOrd="0" presId="urn:microsoft.com/office/officeart/2005/8/layout/vList2"/>
    <dgm:cxn modelId="{91ED3912-28EA-4105-ADE4-180884636ACA}" type="presParOf" srcId="{09B42261-8CC9-4935-BF90-2C240CE96D5F}" destId="{0243B389-3A7E-49D2-9192-40C3B97BB071}" srcOrd="2" destOrd="0" presId="urn:microsoft.com/office/officeart/2005/8/layout/vList2"/>
    <dgm:cxn modelId="{43868F4D-49B5-4155-A6A3-BB8693D9024C}" type="presParOf" srcId="{09B42261-8CC9-4935-BF90-2C240CE96D5F}" destId="{7957E5F7-57F0-42D3-BD6A-A901F09236A7}" srcOrd="3" destOrd="0" presId="urn:microsoft.com/office/officeart/2005/8/layout/vList2"/>
    <dgm:cxn modelId="{694EB3E5-7402-48C8-855D-B09490751985}" type="presParOf" srcId="{09B42261-8CC9-4935-BF90-2C240CE96D5F}" destId="{E1705174-D1D7-4DB6-BC48-650107CEB33D}" srcOrd="4" destOrd="0" presId="urn:microsoft.com/office/officeart/2005/8/layout/vList2"/>
    <dgm:cxn modelId="{B1338330-F66F-4CB9-A278-49AF7DA0CD4D}" type="presParOf" srcId="{09B42261-8CC9-4935-BF90-2C240CE96D5F}" destId="{5FD67148-B749-4630-BE3D-9467908CB3CF}" srcOrd="5" destOrd="0" presId="urn:microsoft.com/office/officeart/2005/8/layout/vList2"/>
    <dgm:cxn modelId="{E6E4EE86-C3F5-4E68-9E10-0C3BF3684402}" type="presParOf" srcId="{09B42261-8CC9-4935-BF90-2C240CE96D5F}" destId="{C56B0F9C-BC1F-4E4D-8460-7766587DF64B}" srcOrd="6" destOrd="0" presId="urn:microsoft.com/office/officeart/2005/8/layout/vList2"/>
    <dgm:cxn modelId="{FA6E4173-BDE6-46C6-853B-92259F0CFEBE}" type="presParOf" srcId="{09B42261-8CC9-4935-BF90-2C240CE96D5F}" destId="{8FA42822-FBA2-4E89-9C56-0DF1439AD1CE}" srcOrd="7" destOrd="0" presId="urn:microsoft.com/office/officeart/2005/8/layout/vList2"/>
    <dgm:cxn modelId="{447588A8-EBBC-44B1-A596-0B8078ED8E93}" type="presParOf" srcId="{09B42261-8CC9-4935-BF90-2C240CE96D5F}" destId="{976767D1-DC79-4541-B58D-9B2D5E00C778}" srcOrd="8" destOrd="0" presId="urn:microsoft.com/office/officeart/2005/8/layout/vList2"/>
    <dgm:cxn modelId="{996B0173-05B7-450D-8977-52A47D437575}" type="presParOf" srcId="{09B42261-8CC9-4935-BF90-2C240CE96D5F}" destId="{AC368329-C70E-4F42-A25B-33CB00708F0C}" srcOrd="9" destOrd="0" presId="urn:microsoft.com/office/officeart/2005/8/layout/vList2"/>
    <dgm:cxn modelId="{4FF537D2-2E65-47ED-9733-391A547F2AD3}" type="presParOf" srcId="{09B42261-8CC9-4935-BF90-2C240CE96D5F}" destId="{86D4B55C-CFC0-4814-87C1-EC467E1B0697}" srcOrd="10" destOrd="0" presId="urn:microsoft.com/office/officeart/2005/8/layout/vList2"/>
    <dgm:cxn modelId="{37E8F3E9-0BE0-4BC5-946A-90E6FE4BF1CE}" type="presParOf" srcId="{09B42261-8CC9-4935-BF90-2C240CE96D5F}" destId="{6BFA8337-6361-4B10-9F24-9463F9A506EF}" srcOrd="11" destOrd="0" presId="urn:microsoft.com/office/officeart/2005/8/layout/vList2"/>
    <dgm:cxn modelId="{931BA58A-5CCC-48E7-ACDB-55EA7D59705A}" type="presParOf" srcId="{09B42261-8CC9-4935-BF90-2C240CE96D5F}" destId="{E7FA75CD-666A-442F-8AE5-3CB5D1A7DC38}" srcOrd="12" destOrd="0" presId="urn:microsoft.com/office/officeart/2005/8/layout/vList2"/>
    <dgm:cxn modelId="{67F43CB6-1365-4C03-80B1-116465072729}" type="presParOf" srcId="{09B42261-8CC9-4935-BF90-2C240CE96D5F}" destId="{22D3381D-326D-4DE0-9245-43D45166F7C2}" srcOrd="13" destOrd="0" presId="urn:microsoft.com/office/officeart/2005/8/layout/vList2"/>
    <dgm:cxn modelId="{A31C5F71-BA24-46AB-9550-3D21FBE4A159}" type="presParOf" srcId="{09B42261-8CC9-4935-BF90-2C240CE96D5F}" destId="{3745E5C5-8A73-4959-B634-A1E5FA246E26}" srcOrd="14" destOrd="0" presId="urn:microsoft.com/office/officeart/2005/8/layout/vList2"/>
    <dgm:cxn modelId="{FFB9E22F-67E9-48F2-8D17-3222EDA86736}" type="presParOf" srcId="{09B42261-8CC9-4935-BF90-2C240CE96D5F}" destId="{3F5D2A5D-9D54-44E2-A1C3-53A98B763787}" srcOrd="15" destOrd="0" presId="urn:microsoft.com/office/officeart/2005/8/layout/vList2"/>
    <dgm:cxn modelId="{D5272873-A3F0-4259-A051-8935D647D8BD}" type="presParOf" srcId="{09B42261-8CC9-4935-BF90-2C240CE96D5F}" destId="{F07D9E91-63D3-4B1F-BE39-EAAFA5A6B470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8C3F4B-5C48-4E2D-8902-63ADD3FBBA9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80728A6-8624-48CD-A55D-55F1EFA00A2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1700" b="1" i="0" baseline="0"/>
            <a:t>Relatório e resumo </a:t>
          </a:r>
          <a:r>
            <a:rPr lang="pt-PT" sz="1700" b="1" i="0" baseline="0">
              <a:hlinkClick xmlns:r="http://schemas.openxmlformats.org/officeDocument/2006/relationships" r:id="rId1"/>
            </a:rPr>
            <a:t>«Segurança e saúde no trabalho na Europa: estado e tendências 2023»</a:t>
          </a:r>
        </a:p>
      </dgm:t>
    </dgm:pt>
    <dgm:pt modelId="{550CFC80-BD37-4C09-8746-7A23504F4543}" type="parTrans" cxnId="{CB762914-8AA5-4DAD-9F17-B92851F295BA}">
      <dgm:prSet/>
      <dgm:spPr/>
      <dgm:t>
        <a:bodyPr/>
        <a:lstStyle/>
        <a:p>
          <a:endParaRPr lang="en-US"/>
        </a:p>
      </dgm:t>
    </dgm:pt>
    <dgm:pt modelId="{8A0674C1-8F09-4153-B139-02E9A40AC6DF}" type="sibTrans" cxnId="{CB762914-8AA5-4DAD-9F17-B92851F295BA}">
      <dgm:prSet/>
      <dgm:spPr/>
      <dgm:t>
        <a:bodyPr/>
        <a:lstStyle/>
        <a:p>
          <a:endParaRPr lang="en-US"/>
        </a:p>
      </dgm:t>
    </dgm:pt>
    <dgm:pt modelId="{DDBE3205-7667-43D4-A1E8-23766704DF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1700" b="1" i="0" baseline="0">
              <a:hlinkClick xmlns:r="http://schemas.openxmlformats.org/officeDocument/2006/relationships" r:id="rId2"/>
            </a:rPr>
            <a:t>Nota informativa</a:t>
          </a:r>
        </a:p>
      </dgm:t>
    </dgm:pt>
    <dgm:pt modelId="{44210261-9B1D-4C81-BDD2-E8D1ACF63315}" type="parTrans" cxnId="{11386B3B-0D18-46B4-BA55-EA9CB73C5C09}">
      <dgm:prSet/>
      <dgm:spPr/>
      <dgm:t>
        <a:bodyPr/>
        <a:lstStyle/>
        <a:p>
          <a:endParaRPr lang="en-US"/>
        </a:p>
      </dgm:t>
    </dgm:pt>
    <dgm:pt modelId="{6EA89547-5427-44AE-89AE-8AA5CFEDE612}" type="sibTrans" cxnId="{11386B3B-0D18-46B4-BA55-EA9CB73C5C09}">
      <dgm:prSet/>
      <dgm:spPr/>
      <dgm:t>
        <a:bodyPr/>
        <a:lstStyle/>
        <a:p>
          <a:endParaRPr lang="en-US"/>
        </a:p>
      </dgm:t>
    </dgm:pt>
    <dgm:pt modelId="{0256D227-A0F3-40D3-9E46-C29BA41816B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1700" b="1" i="0" baseline="0">
              <a:hlinkClick xmlns:r="http://schemas.openxmlformats.org/officeDocument/2006/relationships" r:id="rId3"/>
            </a:rPr>
            <a:t>Plataforma de visualização de dados do Barómetro de SST</a:t>
          </a:r>
        </a:p>
      </dgm:t>
    </dgm:pt>
    <dgm:pt modelId="{EADCDA8F-5EFE-40E0-82AF-FBA92738EF58}" type="parTrans" cxnId="{C06ACCA2-A16A-49C6-BFCC-782F4EA0C792}">
      <dgm:prSet/>
      <dgm:spPr/>
      <dgm:t>
        <a:bodyPr/>
        <a:lstStyle/>
        <a:p>
          <a:endParaRPr lang="en-US"/>
        </a:p>
      </dgm:t>
    </dgm:pt>
    <dgm:pt modelId="{972EF7E0-DC69-4CB7-9D43-CE1083B9C147}" type="sibTrans" cxnId="{C06ACCA2-A16A-49C6-BFCC-782F4EA0C792}">
      <dgm:prSet/>
      <dgm:spPr/>
      <dgm:t>
        <a:bodyPr/>
        <a:lstStyle/>
        <a:p>
          <a:endParaRPr lang="en-US"/>
        </a:p>
      </dgm:t>
    </dgm:pt>
    <dgm:pt modelId="{1107B0EF-8C5C-44BF-A490-3284759763F2}" type="pres">
      <dgm:prSet presAssocID="{BF8C3F4B-5C48-4E2D-8902-63ADD3FBBA94}" presName="root" presStyleCnt="0">
        <dgm:presLayoutVars>
          <dgm:dir/>
          <dgm:resizeHandles val="exact"/>
        </dgm:presLayoutVars>
      </dgm:prSet>
      <dgm:spPr/>
    </dgm:pt>
    <dgm:pt modelId="{6721F4F0-1742-453C-A49F-06A76735085E}" type="pres">
      <dgm:prSet presAssocID="{480728A6-8624-48CD-A55D-55F1EFA00A25}" presName="compNode" presStyleCnt="0"/>
      <dgm:spPr/>
    </dgm:pt>
    <dgm:pt modelId="{5A4869A6-033D-4AB7-B6A1-9C72E2D50589}" type="pres">
      <dgm:prSet presAssocID="{480728A6-8624-48CD-A55D-55F1EFA00A25}" presName="bgRect" presStyleLbl="bgShp" presStyleIdx="0" presStyleCnt="3"/>
      <dgm:spPr/>
    </dgm:pt>
    <dgm:pt modelId="{7C6BAFB8-ECDB-464B-8B10-2FEFE422D47D}" type="pres">
      <dgm:prSet presAssocID="{480728A6-8624-48CD-A55D-55F1EFA00A25}" presName="iconRect" presStyleLbl="node1" presStyleIdx="0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DE345156-B93A-40EC-9B2C-DA4DCCB6B19C}" type="pres">
      <dgm:prSet presAssocID="{480728A6-8624-48CD-A55D-55F1EFA00A25}" presName="spaceRect" presStyleCnt="0"/>
      <dgm:spPr/>
    </dgm:pt>
    <dgm:pt modelId="{D7BDE277-8BCC-44EC-966D-35FE503DF7FC}" type="pres">
      <dgm:prSet presAssocID="{480728A6-8624-48CD-A55D-55F1EFA00A25}" presName="parTx" presStyleLbl="revTx" presStyleIdx="0" presStyleCnt="3">
        <dgm:presLayoutVars>
          <dgm:chMax val="0"/>
          <dgm:chPref val="0"/>
        </dgm:presLayoutVars>
      </dgm:prSet>
      <dgm:spPr/>
    </dgm:pt>
    <dgm:pt modelId="{2B5DA734-4B54-4675-9927-2CD98A9C28B6}" type="pres">
      <dgm:prSet presAssocID="{8A0674C1-8F09-4153-B139-02E9A40AC6DF}" presName="sibTrans" presStyleCnt="0"/>
      <dgm:spPr/>
    </dgm:pt>
    <dgm:pt modelId="{65CF039B-8097-4C6C-93F6-10F641928ABE}" type="pres">
      <dgm:prSet presAssocID="{DDBE3205-7667-43D4-A1E8-23766704DF32}" presName="compNode" presStyleCnt="0"/>
      <dgm:spPr/>
    </dgm:pt>
    <dgm:pt modelId="{E9671EC6-33C6-473C-9716-68529FBB0FAF}" type="pres">
      <dgm:prSet presAssocID="{DDBE3205-7667-43D4-A1E8-23766704DF32}" presName="bgRect" presStyleLbl="bgShp" presStyleIdx="1" presStyleCnt="3"/>
      <dgm:spPr/>
    </dgm:pt>
    <dgm:pt modelId="{076AEDA3-6358-4B4A-BB1C-C287EAB5E155}" type="pres">
      <dgm:prSet presAssocID="{DDBE3205-7667-43D4-A1E8-23766704DF32}" presName="iconRect" presStyleLbl="node1" presStyleIdx="1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32A347D4-2BAD-4442-966D-825C7C624032}" type="pres">
      <dgm:prSet presAssocID="{DDBE3205-7667-43D4-A1E8-23766704DF32}" presName="spaceRect" presStyleCnt="0"/>
      <dgm:spPr/>
    </dgm:pt>
    <dgm:pt modelId="{6F9F044A-08EE-4A98-BF8C-98BF5CC90DAC}" type="pres">
      <dgm:prSet presAssocID="{DDBE3205-7667-43D4-A1E8-23766704DF32}" presName="parTx" presStyleLbl="revTx" presStyleIdx="1" presStyleCnt="3">
        <dgm:presLayoutVars>
          <dgm:chMax val="0"/>
          <dgm:chPref val="0"/>
        </dgm:presLayoutVars>
      </dgm:prSet>
      <dgm:spPr/>
    </dgm:pt>
    <dgm:pt modelId="{99599647-0EF9-4265-A866-A6EB70C1855B}" type="pres">
      <dgm:prSet presAssocID="{6EA89547-5427-44AE-89AE-8AA5CFEDE612}" presName="sibTrans" presStyleCnt="0"/>
      <dgm:spPr/>
    </dgm:pt>
    <dgm:pt modelId="{2F1A86B5-51A8-4C7C-8673-CC20B71B8DAB}" type="pres">
      <dgm:prSet presAssocID="{0256D227-A0F3-40D3-9E46-C29BA41816B0}" presName="compNode" presStyleCnt="0"/>
      <dgm:spPr/>
    </dgm:pt>
    <dgm:pt modelId="{9CB09B29-D59D-4DB8-9E23-995E6781AFBE}" type="pres">
      <dgm:prSet presAssocID="{0256D227-A0F3-40D3-9E46-C29BA41816B0}" presName="bgRect" presStyleLbl="bgShp" presStyleIdx="2" presStyleCnt="3"/>
      <dgm:spPr/>
    </dgm:pt>
    <dgm:pt modelId="{77234433-BB88-4BA5-9726-8A2FF6F4C227}" type="pres">
      <dgm:prSet presAssocID="{0256D227-A0F3-40D3-9E46-C29BA41816B0}" presName="iconRect" presStyleLbl="node1" presStyleIdx="2" presStyleCnt="3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B88AF5B6-BAF6-4279-8880-1B1E96F598E7}" type="pres">
      <dgm:prSet presAssocID="{0256D227-A0F3-40D3-9E46-C29BA41816B0}" presName="spaceRect" presStyleCnt="0"/>
      <dgm:spPr/>
    </dgm:pt>
    <dgm:pt modelId="{B5EC538E-98A8-4B4A-A53A-9C6F5A27826C}" type="pres">
      <dgm:prSet presAssocID="{0256D227-A0F3-40D3-9E46-C29BA41816B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B762914-8AA5-4DAD-9F17-B92851F295BA}" srcId="{BF8C3F4B-5C48-4E2D-8902-63ADD3FBBA94}" destId="{480728A6-8624-48CD-A55D-55F1EFA00A25}" srcOrd="0" destOrd="0" parTransId="{550CFC80-BD37-4C09-8746-7A23504F4543}" sibTransId="{8A0674C1-8F09-4153-B139-02E9A40AC6DF}"/>
    <dgm:cxn modelId="{11386B3B-0D18-46B4-BA55-EA9CB73C5C09}" srcId="{BF8C3F4B-5C48-4E2D-8902-63ADD3FBBA94}" destId="{DDBE3205-7667-43D4-A1E8-23766704DF32}" srcOrd="1" destOrd="0" parTransId="{44210261-9B1D-4C81-BDD2-E8D1ACF63315}" sibTransId="{6EA89547-5427-44AE-89AE-8AA5CFEDE612}"/>
    <dgm:cxn modelId="{1F45E85F-88EE-434F-BB03-AF39C3DC91E2}" type="presOf" srcId="{480728A6-8624-48CD-A55D-55F1EFA00A25}" destId="{D7BDE277-8BCC-44EC-966D-35FE503DF7FC}" srcOrd="0" destOrd="0" presId="urn:microsoft.com/office/officeart/2018/2/layout/IconVerticalSolidList"/>
    <dgm:cxn modelId="{C06ACCA2-A16A-49C6-BFCC-782F4EA0C792}" srcId="{BF8C3F4B-5C48-4E2D-8902-63ADD3FBBA94}" destId="{0256D227-A0F3-40D3-9E46-C29BA41816B0}" srcOrd="2" destOrd="0" parTransId="{EADCDA8F-5EFE-40E0-82AF-FBA92738EF58}" sibTransId="{972EF7E0-DC69-4CB7-9D43-CE1083B9C147}"/>
    <dgm:cxn modelId="{EE9513D9-E933-40D1-9852-1AAC437E39C5}" type="presOf" srcId="{DDBE3205-7667-43D4-A1E8-23766704DF32}" destId="{6F9F044A-08EE-4A98-BF8C-98BF5CC90DAC}" srcOrd="0" destOrd="0" presId="urn:microsoft.com/office/officeart/2018/2/layout/IconVerticalSolidList"/>
    <dgm:cxn modelId="{C1F48ADF-469F-4828-8841-333B74947D2C}" type="presOf" srcId="{BF8C3F4B-5C48-4E2D-8902-63ADD3FBBA94}" destId="{1107B0EF-8C5C-44BF-A490-3284759763F2}" srcOrd="0" destOrd="0" presId="urn:microsoft.com/office/officeart/2018/2/layout/IconVerticalSolidList"/>
    <dgm:cxn modelId="{148E5BE6-C6D0-48FB-A1EE-FE52EBF328F9}" type="presOf" srcId="{0256D227-A0F3-40D3-9E46-C29BA41816B0}" destId="{B5EC538E-98A8-4B4A-A53A-9C6F5A27826C}" srcOrd="0" destOrd="0" presId="urn:microsoft.com/office/officeart/2018/2/layout/IconVerticalSolidList"/>
    <dgm:cxn modelId="{65CE6430-6079-421C-ABA1-C9C412C3F919}" type="presParOf" srcId="{1107B0EF-8C5C-44BF-A490-3284759763F2}" destId="{6721F4F0-1742-453C-A49F-06A76735085E}" srcOrd="0" destOrd="0" presId="urn:microsoft.com/office/officeart/2018/2/layout/IconVerticalSolidList"/>
    <dgm:cxn modelId="{28A84CEC-13A7-4D96-BE42-E25C12812AFA}" type="presParOf" srcId="{6721F4F0-1742-453C-A49F-06A76735085E}" destId="{5A4869A6-033D-4AB7-B6A1-9C72E2D50589}" srcOrd="0" destOrd="0" presId="urn:microsoft.com/office/officeart/2018/2/layout/IconVerticalSolidList"/>
    <dgm:cxn modelId="{7220FC08-AAE7-4DE7-8E5B-233E2F594E40}" type="presParOf" srcId="{6721F4F0-1742-453C-A49F-06A76735085E}" destId="{7C6BAFB8-ECDB-464B-8B10-2FEFE422D47D}" srcOrd="1" destOrd="0" presId="urn:microsoft.com/office/officeart/2018/2/layout/IconVerticalSolidList"/>
    <dgm:cxn modelId="{80371159-EA37-47C9-8DA4-4347161B9702}" type="presParOf" srcId="{6721F4F0-1742-453C-A49F-06A76735085E}" destId="{DE345156-B93A-40EC-9B2C-DA4DCCB6B19C}" srcOrd="2" destOrd="0" presId="urn:microsoft.com/office/officeart/2018/2/layout/IconVerticalSolidList"/>
    <dgm:cxn modelId="{0DD7E583-6C2B-4174-B020-07ABE2A4CC8E}" type="presParOf" srcId="{6721F4F0-1742-453C-A49F-06A76735085E}" destId="{D7BDE277-8BCC-44EC-966D-35FE503DF7FC}" srcOrd="3" destOrd="0" presId="urn:microsoft.com/office/officeart/2018/2/layout/IconVerticalSolidList"/>
    <dgm:cxn modelId="{88E2E6CB-D55D-4DED-A383-DA6F07D88C8F}" type="presParOf" srcId="{1107B0EF-8C5C-44BF-A490-3284759763F2}" destId="{2B5DA734-4B54-4675-9927-2CD98A9C28B6}" srcOrd="1" destOrd="0" presId="urn:microsoft.com/office/officeart/2018/2/layout/IconVerticalSolidList"/>
    <dgm:cxn modelId="{F1D802BE-35D8-4E54-AD40-107BB70C81EB}" type="presParOf" srcId="{1107B0EF-8C5C-44BF-A490-3284759763F2}" destId="{65CF039B-8097-4C6C-93F6-10F641928ABE}" srcOrd="2" destOrd="0" presId="urn:microsoft.com/office/officeart/2018/2/layout/IconVerticalSolidList"/>
    <dgm:cxn modelId="{BFB188EE-38CD-4E36-AD65-6D890B5DD712}" type="presParOf" srcId="{65CF039B-8097-4C6C-93F6-10F641928ABE}" destId="{E9671EC6-33C6-473C-9716-68529FBB0FAF}" srcOrd="0" destOrd="0" presId="urn:microsoft.com/office/officeart/2018/2/layout/IconVerticalSolidList"/>
    <dgm:cxn modelId="{137EE123-B0D0-41B0-A06B-22ECCF5FAC73}" type="presParOf" srcId="{65CF039B-8097-4C6C-93F6-10F641928ABE}" destId="{076AEDA3-6358-4B4A-BB1C-C287EAB5E155}" srcOrd="1" destOrd="0" presId="urn:microsoft.com/office/officeart/2018/2/layout/IconVerticalSolidList"/>
    <dgm:cxn modelId="{F5DB1CBE-4A0E-43D4-AE76-1232809062A1}" type="presParOf" srcId="{65CF039B-8097-4C6C-93F6-10F641928ABE}" destId="{32A347D4-2BAD-4442-966D-825C7C624032}" srcOrd="2" destOrd="0" presId="urn:microsoft.com/office/officeart/2018/2/layout/IconVerticalSolidList"/>
    <dgm:cxn modelId="{2B5D7B8B-62C9-46B3-9B7C-C9E6D07768EE}" type="presParOf" srcId="{65CF039B-8097-4C6C-93F6-10F641928ABE}" destId="{6F9F044A-08EE-4A98-BF8C-98BF5CC90DAC}" srcOrd="3" destOrd="0" presId="urn:microsoft.com/office/officeart/2018/2/layout/IconVerticalSolidList"/>
    <dgm:cxn modelId="{50280114-0F1F-419D-BC01-E0A7BC086394}" type="presParOf" srcId="{1107B0EF-8C5C-44BF-A490-3284759763F2}" destId="{99599647-0EF9-4265-A866-A6EB70C1855B}" srcOrd="3" destOrd="0" presId="urn:microsoft.com/office/officeart/2018/2/layout/IconVerticalSolidList"/>
    <dgm:cxn modelId="{29210A9B-D042-4CCF-B27F-6CAAAAE48CE7}" type="presParOf" srcId="{1107B0EF-8C5C-44BF-A490-3284759763F2}" destId="{2F1A86B5-51A8-4C7C-8673-CC20B71B8DAB}" srcOrd="4" destOrd="0" presId="urn:microsoft.com/office/officeart/2018/2/layout/IconVerticalSolidList"/>
    <dgm:cxn modelId="{2475A78D-5EA1-4946-B994-C5DAAB5630EB}" type="presParOf" srcId="{2F1A86B5-51A8-4C7C-8673-CC20B71B8DAB}" destId="{9CB09B29-D59D-4DB8-9E23-995E6781AFBE}" srcOrd="0" destOrd="0" presId="urn:microsoft.com/office/officeart/2018/2/layout/IconVerticalSolidList"/>
    <dgm:cxn modelId="{F7B5DD3C-2C74-4ECF-AF59-88C58A7620F7}" type="presParOf" srcId="{2F1A86B5-51A8-4C7C-8673-CC20B71B8DAB}" destId="{77234433-BB88-4BA5-9726-8A2FF6F4C227}" srcOrd="1" destOrd="0" presId="urn:microsoft.com/office/officeart/2018/2/layout/IconVerticalSolidList"/>
    <dgm:cxn modelId="{D0466295-DAB4-49F8-B2F9-316156DAD21D}" type="presParOf" srcId="{2F1A86B5-51A8-4C7C-8673-CC20B71B8DAB}" destId="{B88AF5B6-BAF6-4279-8880-1B1E96F598E7}" srcOrd="2" destOrd="0" presId="urn:microsoft.com/office/officeart/2018/2/layout/IconVerticalSolidList"/>
    <dgm:cxn modelId="{C25076EE-F0C5-4C68-98FB-F41157487D35}" type="presParOf" srcId="{2F1A86B5-51A8-4C7C-8673-CC20B71B8DAB}" destId="{B5EC538E-98A8-4B4A-A53A-9C6F5A2782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3E48B-285D-4262-9F3C-E643F97DD2AB}">
      <dsp:nvSpPr>
        <dsp:cNvPr id="0" name=""/>
        <dsp:cNvSpPr/>
      </dsp:nvSpPr>
      <dsp:spPr>
        <a:xfrm>
          <a:off x="0" y="1512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31200-D07F-4605-B599-C9BAC43F0710}">
      <dsp:nvSpPr>
        <dsp:cNvPr id="0" name=""/>
        <dsp:cNvSpPr/>
      </dsp:nvSpPr>
      <dsp:spPr>
        <a:xfrm>
          <a:off x="231936" y="174027"/>
          <a:ext cx="421702" cy="4217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A96257-C1EA-442E-A1CB-711BF388D7DF}">
      <dsp:nvSpPr>
        <dsp:cNvPr id="0" name=""/>
        <dsp:cNvSpPr/>
      </dsp:nvSpPr>
      <dsp:spPr>
        <a:xfrm>
          <a:off x="885574" y="1512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b="1" kern="1200" dirty="0"/>
            <a:t>Descrever o estado atual </a:t>
          </a:r>
          <a:r>
            <a:rPr lang="pt-PT" sz="17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da segurança e saúde </a:t>
          </a:r>
          <a:r>
            <a:rPr lang="pt-PT" sz="1700" b="1" kern="1200" dirty="0"/>
            <a:t>no trabalho (SST) na Europa (dados do Barómetro de SST)</a:t>
          </a:r>
        </a:p>
      </dsp:txBody>
      <dsp:txXfrm>
        <a:off x="885574" y="1512"/>
        <a:ext cx="6908833" cy="766731"/>
      </dsp:txXfrm>
    </dsp:sp>
    <dsp:sp modelId="{09CD1F67-62F5-42BA-8C08-A0D07F2ED296}">
      <dsp:nvSpPr>
        <dsp:cNvPr id="0" name=""/>
        <dsp:cNvSpPr/>
      </dsp:nvSpPr>
      <dsp:spPr>
        <a:xfrm>
          <a:off x="0" y="959927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C3972D-1473-4D72-B887-E5BD2228E44A}">
      <dsp:nvSpPr>
        <dsp:cNvPr id="0" name=""/>
        <dsp:cNvSpPr/>
      </dsp:nvSpPr>
      <dsp:spPr>
        <a:xfrm>
          <a:off x="231936" y="1132441"/>
          <a:ext cx="421702" cy="4217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E623AA-B06A-4837-A144-DE5C2F2377BC}">
      <dsp:nvSpPr>
        <dsp:cNvPr id="0" name=""/>
        <dsp:cNvSpPr/>
      </dsp:nvSpPr>
      <dsp:spPr>
        <a:xfrm>
          <a:off x="885574" y="959927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b="1" kern="1200"/>
            <a:t>Descrever os desenvolvimentos em matéria de SST na Europa </a:t>
          </a:r>
        </a:p>
      </dsp:txBody>
      <dsp:txXfrm>
        <a:off x="885574" y="959927"/>
        <a:ext cx="6908833" cy="766731"/>
      </dsp:txXfrm>
    </dsp:sp>
    <dsp:sp modelId="{7C701DAA-02EC-430E-8151-676254E5A6E4}">
      <dsp:nvSpPr>
        <dsp:cNvPr id="0" name=""/>
        <dsp:cNvSpPr/>
      </dsp:nvSpPr>
      <dsp:spPr>
        <a:xfrm>
          <a:off x="0" y="1918341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ED5092-2B43-4EB3-ADA8-7C8943DE1F72}">
      <dsp:nvSpPr>
        <dsp:cNvPr id="0" name=""/>
        <dsp:cNvSpPr/>
      </dsp:nvSpPr>
      <dsp:spPr>
        <a:xfrm>
          <a:off x="231936" y="2090856"/>
          <a:ext cx="421702" cy="4217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3AF18-86D4-49EF-95D6-D45E66315A87}">
      <dsp:nvSpPr>
        <dsp:cNvPr id="0" name=""/>
        <dsp:cNvSpPr/>
      </dsp:nvSpPr>
      <dsp:spPr>
        <a:xfrm>
          <a:off x="885574" y="1918341"/>
          <a:ext cx="6908833" cy="766731"/>
        </a:xfrm>
        <a:prstGeom prst="rect">
          <a:avLst/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b="1" kern="1200"/>
            <a:t>Identificar tendências relevantes para a SST</a:t>
          </a:r>
        </a:p>
      </dsp:txBody>
      <dsp:txXfrm>
        <a:off x="885574" y="1918341"/>
        <a:ext cx="6908833" cy="766731"/>
      </dsp:txXfrm>
    </dsp:sp>
    <dsp:sp modelId="{A0CEF28B-26B6-4242-8872-BBA99DBFD83A}">
      <dsp:nvSpPr>
        <dsp:cNvPr id="0" name=""/>
        <dsp:cNvSpPr/>
      </dsp:nvSpPr>
      <dsp:spPr>
        <a:xfrm>
          <a:off x="0" y="2876755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B5217-8386-475B-8D5C-B3D9AE984A96}">
      <dsp:nvSpPr>
        <dsp:cNvPr id="0" name=""/>
        <dsp:cNvSpPr/>
      </dsp:nvSpPr>
      <dsp:spPr>
        <a:xfrm>
          <a:off x="231936" y="3049270"/>
          <a:ext cx="421702" cy="4217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A4EE37-88CE-4C8C-B63E-8D8100727700}">
      <dsp:nvSpPr>
        <dsp:cNvPr id="0" name=""/>
        <dsp:cNvSpPr/>
      </dsp:nvSpPr>
      <dsp:spPr>
        <a:xfrm>
          <a:off x="885574" y="2876755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b="1" kern="1200"/>
            <a:t>Definir os domínios em que há maior necessidade de atuar e elaborar políticas</a:t>
          </a:r>
        </a:p>
      </dsp:txBody>
      <dsp:txXfrm>
        <a:off x="885574" y="2876755"/>
        <a:ext cx="6908833" cy="7667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B7EDF-FFB7-42E6-9D9F-00D6C86D4453}">
      <dsp:nvSpPr>
        <dsp:cNvPr id="0" name=""/>
        <dsp:cNvSpPr/>
      </dsp:nvSpPr>
      <dsp:spPr>
        <a:xfrm>
          <a:off x="0" y="1838"/>
          <a:ext cx="4279869" cy="393653"/>
        </a:xfrm>
        <a:prstGeom prst="round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400" b="1" i="0" kern="1200" baseline="0"/>
            <a:t> Principais constatações </a:t>
          </a:r>
        </a:p>
      </dsp:txBody>
      <dsp:txXfrm>
        <a:off x="19217" y="21055"/>
        <a:ext cx="4241435" cy="355219"/>
      </dsp:txXfrm>
    </dsp:sp>
    <dsp:sp modelId="{0243B389-3A7E-49D2-9192-40C3B97BB071}">
      <dsp:nvSpPr>
        <dsp:cNvPr id="0" name=""/>
        <dsp:cNvSpPr/>
      </dsp:nvSpPr>
      <dsp:spPr>
        <a:xfrm>
          <a:off x="0" y="407797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1) Situação das condições de trabalho</a:t>
          </a:r>
        </a:p>
      </dsp:txBody>
      <dsp:txXfrm>
        <a:off x="19217" y="427014"/>
        <a:ext cx="4241435" cy="355219"/>
      </dsp:txXfrm>
    </dsp:sp>
    <dsp:sp modelId="{E1705174-D1D7-4DB6-BC48-650107CEB33D}">
      <dsp:nvSpPr>
        <dsp:cNvPr id="0" name=""/>
        <dsp:cNvSpPr/>
      </dsp:nvSpPr>
      <dsp:spPr>
        <a:xfrm>
          <a:off x="0" y="813755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2) Tendências quanto aos resultados – segurança, saúde e bem-estar</a:t>
          </a:r>
        </a:p>
      </dsp:txBody>
      <dsp:txXfrm>
        <a:off x="19217" y="832972"/>
        <a:ext cx="4241435" cy="355219"/>
      </dsp:txXfrm>
    </dsp:sp>
    <dsp:sp modelId="{C56B0F9C-BC1F-4E4D-8460-7766587DF64B}">
      <dsp:nvSpPr>
        <dsp:cNvPr id="0" name=""/>
        <dsp:cNvSpPr/>
      </dsp:nvSpPr>
      <dsp:spPr>
        <a:xfrm>
          <a:off x="0" y="1219714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3) Principais desenvolvimentos conjunturais e a sua repercussão nas condições de trabalho</a:t>
          </a:r>
        </a:p>
      </dsp:txBody>
      <dsp:txXfrm>
        <a:off x="19217" y="1238931"/>
        <a:ext cx="4241435" cy="355219"/>
      </dsp:txXfrm>
    </dsp:sp>
    <dsp:sp modelId="{976767D1-DC79-4541-B58D-9B2D5E00C778}">
      <dsp:nvSpPr>
        <dsp:cNvPr id="0" name=""/>
        <dsp:cNvSpPr/>
      </dsp:nvSpPr>
      <dsp:spPr>
        <a:xfrm>
          <a:off x="0" y="1625673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4) Legislação e infraestruturas em matéria de SST na União Europeia (UE)</a:t>
          </a:r>
        </a:p>
      </dsp:txBody>
      <dsp:txXfrm>
        <a:off x="19217" y="1644890"/>
        <a:ext cx="4241435" cy="355219"/>
      </dsp:txXfrm>
    </dsp:sp>
    <dsp:sp modelId="{86D4B55C-CFC0-4814-87C1-EC467E1B0697}">
      <dsp:nvSpPr>
        <dsp:cNvPr id="0" name=""/>
        <dsp:cNvSpPr/>
      </dsp:nvSpPr>
      <dsp:spPr>
        <a:xfrm>
          <a:off x="0" y="2031631"/>
          <a:ext cx="4279869" cy="393653"/>
        </a:xfrm>
        <a:prstGeom prst="round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400" b="1" i="0" kern="1200" baseline="0"/>
            <a:t> Conclusões </a:t>
          </a:r>
        </a:p>
      </dsp:txBody>
      <dsp:txXfrm>
        <a:off x="19217" y="2050848"/>
        <a:ext cx="4241435" cy="355219"/>
      </dsp:txXfrm>
    </dsp:sp>
    <dsp:sp modelId="{E7FA75CD-666A-442F-8AE5-3CB5D1A7DC38}">
      <dsp:nvSpPr>
        <dsp:cNvPr id="0" name=""/>
        <dsp:cNvSpPr/>
      </dsp:nvSpPr>
      <dsp:spPr>
        <a:xfrm>
          <a:off x="0" y="2437590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1) Melhorias </a:t>
          </a:r>
        </a:p>
      </dsp:txBody>
      <dsp:txXfrm>
        <a:off x="19217" y="2456807"/>
        <a:ext cx="4241435" cy="355219"/>
      </dsp:txXfrm>
    </dsp:sp>
    <dsp:sp modelId="{3745E5C5-8A73-4959-B634-A1E5FA246E26}">
      <dsp:nvSpPr>
        <dsp:cNvPr id="0" name=""/>
        <dsp:cNvSpPr/>
      </dsp:nvSpPr>
      <dsp:spPr>
        <a:xfrm>
          <a:off x="0" y="2847135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2) Estagnação ou desenvolvimentos ambíguos</a:t>
          </a:r>
        </a:p>
      </dsp:txBody>
      <dsp:txXfrm>
        <a:off x="19217" y="2866352"/>
        <a:ext cx="4241435" cy="355219"/>
      </dsp:txXfrm>
    </dsp:sp>
    <dsp:sp modelId="{F07D9E91-63D3-4B1F-BE39-EAAFA5A6B470}">
      <dsp:nvSpPr>
        <dsp:cNvPr id="0" name=""/>
        <dsp:cNvSpPr/>
      </dsp:nvSpPr>
      <dsp:spPr>
        <a:xfrm>
          <a:off x="0" y="3249507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3) Áreas problemáticas</a:t>
          </a:r>
        </a:p>
      </dsp:txBody>
      <dsp:txXfrm>
        <a:off x="19217" y="3268724"/>
        <a:ext cx="4241435" cy="3552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869A6-033D-4AB7-B6A1-9C72E2D50589}">
      <dsp:nvSpPr>
        <dsp:cNvPr id="0" name=""/>
        <dsp:cNvSpPr/>
      </dsp:nvSpPr>
      <dsp:spPr>
        <a:xfrm>
          <a:off x="0" y="444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6BAFB8-ECDB-464B-8B10-2FEFE422D47D}">
      <dsp:nvSpPr>
        <dsp:cNvPr id="0" name=""/>
        <dsp:cNvSpPr/>
      </dsp:nvSpPr>
      <dsp:spPr>
        <a:xfrm>
          <a:off x="314955" y="234709"/>
          <a:ext cx="572645" cy="5726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BDE277-8BCC-44EC-966D-35FE503DF7FC}">
      <dsp:nvSpPr>
        <dsp:cNvPr id="0" name=""/>
        <dsp:cNvSpPr/>
      </dsp:nvSpPr>
      <dsp:spPr>
        <a:xfrm>
          <a:off x="1202556" y="444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b="1" i="0" kern="1200" baseline="0"/>
            <a:t>Relatório e resumo </a:t>
          </a:r>
          <a:r>
            <a:rPr lang="pt-PT" sz="1700" b="1" i="0" kern="1200" baseline="0">
              <a:hlinkClick xmlns:r="http://schemas.openxmlformats.org/officeDocument/2006/relationships" r:id="rId3"/>
            </a:rPr>
            <a:t>«Segurança e saúde no trabalho na Europa: estado e tendências 2023»</a:t>
          </a:r>
        </a:p>
      </dsp:txBody>
      <dsp:txXfrm>
        <a:off x="1202556" y="444"/>
        <a:ext cx="6591851" cy="1041174"/>
      </dsp:txXfrm>
    </dsp:sp>
    <dsp:sp modelId="{E9671EC6-33C6-473C-9716-68529FBB0FAF}">
      <dsp:nvSpPr>
        <dsp:cNvPr id="0" name=""/>
        <dsp:cNvSpPr/>
      </dsp:nvSpPr>
      <dsp:spPr>
        <a:xfrm>
          <a:off x="0" y="1301912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6AEDA3-6358-4B4A-BB1C-C287EAB5E155}">
      <dsp:nvSpPr>
        <dsp:cNvPr id="0" name=""/>
        <dsp:cNvSpPr/>
      </dsp:nvSpPr>
      <dsp:spPr>
        <a:xfrm>
          <a:off x="314955" y="1536177"/>
          <a:ext cx="572645" cy="572645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9F044A-08EE-4A98-BF8C-98BF5CC90DAC}">
      <dsp:nvSpPr>
        <dsp:cNvPr id="0" name=""/>
        <dsp:cNvSpPr/>
      </dsp:nvSpPr>
      <dsp:spPr>
        <a:xfrm>
          <a:off x="1202556" y="1301912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b="1" i="0" kern="1200" baseline="0">
              <a:hlinkClick xmlns:r="http://schemas.openxmlformats.org/officeDocument/2006/relationships" r:id="rId6"/>
            </a:rPr>
            <a:t>Nota informativa</a:t>
          </a:r>
        </a:p>
      </dsp:txBody>
      <dsp:txXfrm>
        <a:off x="1202556" y="1301912"/>
        <a:ext cx="6591851" cy="1041174"/>
      </dsp:txXfrm>
    </dsp:sp>
    <dsp:sp modelId="{9CB09B29-D59D-4DB8-9E23-995E6781AFBE}">
      <dsp:nvSpPr>
        <dsp:cNvPr id="0" name=""/>
        <dsp:cNvSpPr/>
      </dsp:nvSpPr>
      <dsp:spPr>
        <a:xfrm>
          <a:off x="0" y="2603380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34433-BB88-4BA5-9726-8A2FF6F4C227}">
      <dsp:nvSpPr>
        <dsp:cNvPr id="0" name=""/>
        <dsp:cNvSpPr/>
      </dsp:nvSpPr>
      <dsp:spPr>
        <a:xfrm>
          <a:off x="314955" y="2837644"/>
          <a:ext cx="572645" cy="5726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C538E-98A8-4B4A-A53A-9C6F5A27826C}">
      <dsp:nvSpPr>
        <dsp:cNvPr id="0" name=""/>
        <dsp:cNvSpPr/>
      </dsp:nvSpPr>
      <dsp:spPr>
        <a:xfrm>
          <a:off x="1202556" y="2603380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b="1" i="0" kern="1200" baseline="0">
              <a:hlinkClick xmlns:r="http://schemas.openxmlformats.org/officeDocument/2006/relationships" r:id="rId9"/>
            </a:rPr>
            <a:t>Plataforma de visualização de dados do Barómetro de SST</a:t>
          </a:r>
        </a:p>
      </dsp:txBody>
      <dsp:txXfrm>
        <a:off x="1202556" y="2603380"/>
        <a:ext cx="6591851" cy="1041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98397-FC59-48D4-8A64-64A5656D6CCE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7A84F-E5E7-4B5A-A3DD-2A9924E30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604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4</a:t>
            </a:fld>
            <a:endParaRPr lang="en-GB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7BB331E-6304-55DD-59DD-B6A7F1C498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u="sng" dirty="0">
                <a:effectLst/>
              </a:rPr>
              <a:t>Sources:</a:t>
            </a:r>
          </a:p>
          <a:p>
            <a:endParaRPr lang="en-GB" sz="20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Data for 2015: </a:t>
            </a:r>
            <a:r>
              <a:rPr lang="en-US" sz="1800" b="0" i="0" u="none" strike="noStrike" baseline="0" dirty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: Sixth European Working Conditions Survey 2015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;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Data for 2005: </a:t>
            </a:r>
            <a:r>
              <a:rPr lang="en-US" sz="1800" b="0" i="0" u="none" strike="noStrike" baseline="0" dirty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: Fourth European Working Conditions Survey 2005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, Office for Official Publications of the European Communities, 2007.</a:t>
            </a: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https://www.eurofound.europa.eu/surveys/european-working-conditions-surveys/fourth-european-working-conditions-survey-2005</a:t>
            </a:r>
          </a:p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EU-OSHA– European Agency for Safety and Health at Work: 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ESENER Data </a:t>
            </a:r>
            <a:r>
              <a:rPr lang="en-US" sz="1800" b="0" i="0" u="none" strike="noStrike" baseline="0" dirty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, Comparisons 2014 and 2019.</a:t>
            </a: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https://visualisation.osha.europa.eu/esener/en/survey/comparisons/2014/osh-management/en_1/company-size/E3Q200_5/EU27_2020/1</a:t>
            </a:r>
          </a:p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Eurostat, data of the LFS ad hoc modules 2007, 2013, 2020: 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Persons reporting exposure to risk factors that can adversely affect physical health by sex, age and factor</a:t>
            </a:r>
          </a:p>
          <a:p>
            <a:pPr algn="l"/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https://ec.europa.eu/eurostat/databrowser/view/hsw_exp4/default/table?lang=en</a:t>
            </a:r>
          </a:p>
        </p:txBody>
      </p:sp>
    </p:spTree>
    <p:extLst>
      <p:ext uri="{BB962C8B-B14F-4D97-AF65-F5344CB8AC3E}">
        <p14:creationId xmlns:p14="http://schemas.microsoft.com/office/powerpoint/2010/main" val="6641244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IALI - </a:t>
            </a:r>
            <a:r>
              <a:rPr lang="en-US" dirty="0"/>
              <a:t>International Association of </a:t>
            </a:r>
            <a:r>
              <a:rPr lang="en-US" dirty="0" err="1"/>
              <a:t>Labour</a:t>
            </a:r>
            <a:r>
              <a:rPr lang="en-US" dirty="0"/>
              <a:t> Inspection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2600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1D109-19B5-4C0B-A086-08D442FB74E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9594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3723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0623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5326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645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5</a:t>
            </a:fld>
            <a:endParaRPr lang="en-GB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7BB331E-6304-55DD-59DD-B6A7F1C498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u="sng" dirty="0">
                <a:effectLst/>
              </a:rPr>
              <a:t>Sources:</a:t>
            </a:r>
            <a:br>
              <a:rPr lang="en-GB" dirty="0">
                <a:effectLst/>
              </a:rPr>
            </a:b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Data for 2015: </a:t>
            </a:r>
            <a:r>
              <a:rPr lang="en-US" sz="1800" b="0" i="0" u="none" strike="noStrike" baseline="0" dirty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 Fifth European Working Conditions Survey – Data </a:t>
            </a:r>
            <a:r>
              <a:rPr lang="en-US" sz="1800" b="0" i="0" u="none" strike="noStrike" baseline="0" dirty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;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https://www.eurofound.europa.eu/data/european-working-conditions-survey</a:t>
            </a:r>
            <a:endParaRPr lang="en-US" sz="1800" b="0" i="0" u="none" strike="noStrike" baseline="0" dirty="0">
              <a:solidFill>
                <a:srgbClr val="034EA3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Data for 2005: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: 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Fourth European Working Conditions Survey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, Office for Official Publications of the European Communities, 2007.</a:t>
            </a: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https://www.eurofound.europa.eu/surveys/european-working-conditions-surveys/fourth-european-working-conditions-survey-2005</a:t>
            </a:r>
          </a:p>
          <a:p>
            <a:pPr algn="l"/>
            <a:endParaRPr lang="en-US" sz="1800" b="0" i="0" u="none" strike="noStrike" baseline="0" dirty="0">
              <a:solidFill>
                <a:srgbClr val="034EA3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EU-OSHA – European Agency for Safety and Health at Work- ESENER Data </a:t>
            </a:r>
            <a:r>
              <a:rPr lang="en-US" sz="1800" b="0" i="0" u="none" strike="noStrike" baseline="0" dirty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, Comparisons 2014 and 2019.</a:t>
            </a:r>
          </a:p>
          <a:p>
            <a:pPr algn="l"/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https://visualisation.osha.europa.eu/esener/en/survey/comparisons/2014/osh-management/en_1/company-size/E3Q200_5/EU27_2020/1</a:t>
            </a:r>
          </a:p>
        </p:txBody>
      </p:sp>
    </p:spTree>
    <p:extLst>
      <p:ext uri="{BB962C8B-B14F-4D97-AF65-F5344CB8AC3E}">
        <p14:creationId xmlns:p14="http://schemas.microsoft.com/office/powerpoint/2010/main" val="796040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Outros tipos de contratos: ou seja, para subcontratantes, trabalhadores independentes e outras formas de contratos de trabalho atípicos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832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800" b="1" i="0" u="sng" dirty="0">
                <a:effectLst/>
              </a:rPr>
              <a:t>Sources:</a:t>
            </a:r>
          </a:p>
          <a:p>
            <a:pPr algn="l"/>
            <a:endParaRPr lang="en-GB" sz="1800" b="1" i="0" u="sng" dirty="0">
              <a:effectLst/>
            </a:endParaRPr>
          </a:p>
          <a:p>
            <a:pPr algn="l"/>
            <a:r>
              <a:rPr lang="en-GB" sz="1800" b="0" i="0" u="none" strike="noStrike" baseline="0" dirty="0">
                <a:solidFill>
                  <a:srgbClr val="000000"/>
                </a:solidFill>
                <a:latin typeface="MyriadPro-Regular"/>
              </a:rPr>
              <a:t>Data for 1998: Statistics in focus, Theme 3-16/2001: </a:t>
            </a:r>
            <a:r>
              <a:rPr lang="en-GB" sz="1800" b="0" i="0" u="none" strike="noStrike" baseline="0" dirty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Accidents at work in the EU 1998-1999.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https://ec.europa.eu/eurostat/documents/3433488/5407173/KS-NK-01-016-EN.PDF.pdf/5897dcf4-ae26-45c8-9d10-7e54dce5efed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Data for 2019: Eurostat: Accidents at work by sex and severity (NACE Rev. 2 activity Total);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https://ec.europa.eu/eurostat/databrowser/view/hsw_mi08/default/table?lang=en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Non-fatal accidents at work by NACE Rev. 2 </a:t>
            </a:r>
            <a:r>
              <a:rPr lang="en-GB" sz="1800" b="0" i="0" u="none" strike="noStrike" baseline="0" dirty="0">
                <a:solidFill>
                  <a:srgbClr val="034EA3"/>
                </a:solidFill>
                <a:latin typeface="MyriadPro-Regular"/>
              </a:rPr>
              <a:t>activity and sex</a:t>
            </a:r>
          </a:p>
          <a:p>
            <a:pPr algn="l"/>
            <a:r>
              <a:rPr lang="en-GB" dirty="0"/>
              <a:t>https://ec.europa.eu/eurostat/databrowser/view/HSW_N2_01__custom_3359490/default/table?lang=en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075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00"/>
              </a:spcAft>
            </a:pPr>
            <a:r>
              <a:rPr lang="en-GB" sz="1800" b="1" u="sng" dirty="0">
                <a:solidFill>
                  <a:srgbClr val="4F81BD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Sources:</a:t>
            </a:r>
          </a:p>
          <a:p>
            <a:pPr algn="just">
              <a:spcAft>
                <a:spcPts val="1000"/>
              </a:spcAft>
            </a:pPr>
            <a:endParaRPr lang="en-GB" sz="1800" b="1" u="sng" dirty="0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WHO, Occupational Burden of Disease Application: </a:t>
            </a:r>
            <a:r>
              <a:rPr lang="en-GB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https://who-ilo-joint-estimates.shinyapps.io/OccupationalBurdenOfDisease/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MyriadPro-Regular"/>
              </a:rPr>
              <a:t>and EU-OSHA calculations</a:t>
            </a:r>
          </a:p>
          <a:p>
            <a:pPr algn="l"/>
            <a:endParaRPr lang="en-GB" sz="1800" b="0" i="0" u="none" strike="noStrike" baseline="0" dirty="0">
              <a:solidFill>
                <a:srgbClr val="000000"/>
              </a:solidFill>
              <a:effectLst/>
              <a:latin typeface="MyriadPro-Regular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fi-FI" sz="1800" b="0" i="0" u="none" strike="noStrike" baseline="0" dirty="0">
                <a:solidFill>
                  <a:srgbClr val="000000"/>
                </a:solidFill>
                <a:latin typeface="MyriadPro-Regular"/>
              </a:rPr>
              <a:t>Takala, J., Hamalainen, P., Neupane, S., Sauni, R., &amp; Nygard,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C.-H.: Comparative Global Estimates on the Work-related Burden of Accidents and Diseases. (Preprint from the Scandinavian Journal of Work, Environment &amp; Health</a:t>
            </a:r>
            <a:r>
              <a:rPr lang="en-US" sz="1800" b="0" i="1" u="none" strike="noStrike" baseline="0" dirty="0">
                <a:solidFill>
                  <a:srgbClr val="000000"/>
                </a:solidFill>
                <a:latin typeface="MyriadPro-It"/>
              </a:rPr>
              <a:t>, </a:t>
            </a:r>
            <a:r>
              <a:rPr lang="en-GB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https://www.sjweh.fi/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MyriadPro-Regular"/>
              </a:rPr>
              <a:t>).</a:t>
            </a:r>
            <a:endParaRPr lang="en-GB" sz="1800" b="1" u="sng" dirty="0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569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00"/>
              </a:spcAft>
            </a:pPr>
            <a:r>
              <a:rPr lang="en-GB" sz="1200" b="1" u="sng">
                <a:solidFill>
                  <a:srgbClr val="4F81BD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Sources:</a:t>
            </a:r>
          </a:p>
          <a:p>
            <a:pPr algn="just">
              <a:spcAft>
                <a:spcPts val="1000"/>
              </a:spcAft>
            </a:pPr>
            <a:endParaRPr lang="en-GB" sz="12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WHO, Occupational Burden of Disease Application: </a:t>
            </a:r>
            <a:r>
              <a:rPr lang="en-GB" sz="1200" b="0" i="0" u="none" strike="noStrike" baseline="0">
                <a:solidFill>
                  <a:srgbClr val="034EA3"/>
                </a:solidFill>
                <a:latin typeface="MyriadPro-Regular"/>
              </a:rPr>
              <a:t>https://who-ilo-joint-estimates.shinyapps.io/OccupationalBurdenOfDisease/ </a:t>
            </a:r>
            <a:r>
              <a:rPr lang="en-GB" sz="1200" b="0" i="0" u="none" strike="noStrike" baseline="0">
                <a:solidFill>
                  <a:srgbClr val="000000"/>
                </a:solidFill>
                <a:latin typeface="MyriadPro-Regular"/>
              </a:rPr>
              <a:t>and EU-OSHA calculations</a:t>
            </a:r>
          </a:p>
          <a:p>
            <a:pPr algn="l"/>
            <a:endParaRPr lang="en-GB" sz="1200" b="0" i="0" u="none" strike="noStrike" baseline="0">
              <a:solidFill>
                <a:srgbClr val="000000"/>
              </a:solidFill>
              <a:effectLst/>
              <a:latin typeface="MyriadPro-Regular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fi-FI" sz="1200" b="0" i="0" u="none" strike="noStrike" baseline="0">
                <a:solidFill>
                  <a:srgbClr val="000000"/>
                </a:solidFill>
                <a:latin typeface="MyriadPro-Regular"/>
              </a:rPr>
              <a:t>Takala, J., Hamalainen, P., Neupane, S., Sauni, R., &amp; Nygard, 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C.-H.: Comparative Global Estimates on the Work-related Burden of Accidents and Diseases. (Preprint from the Scandinavian Journal of Work, Environment &amp; Health</a:t>
            </a:r>
            <a:r>
              <a:rPr lang="en-US" sz="1200" b="0" i="1" u="none" strike="noStrike" baseline="0">
                <a:solidFill>
                  <a:srgbClr val="000000"/>
                </a:solidFill>
                <a:latin typeface="MyriadPro-It"/>
              </a:rPr>
              <a:t>, </a:t>
            </a:r>
            <a:r>
              <a:rPr lang="en-GB" sz="1200" b="0" i="0" u="none" strike="noStrike" baseline="0">
                <a:solidFill>
                  <a:srgbClr val="034EA3"/>
                </a:solidFill>
                <a:latin typeface="MyriadPro-Regular"/>
              </a:rPr>
              <a:t>https://www.sjweh.fi/</a:t>
            </a:r>
            <a:r>
              <a:rPr lang="en-GB" sz="1200" b="0" i="0" u="none" strike="noStrike" baseline="0">
                <a:solidFill>
                  <a:srgbClr val="000000"/>
                </a:solidFill>
                <a:latin typeface="MyriadPro-Regular"/>
              </a:rPr>
              <a:t>).</a:t>
            </a:r>
            <a:endParaRPr lang="en-GB" sz="12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180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1" i="0" u="sng" strike="noStrike" baseline="0" dirty="0">
                <a:solidFill>
                  <a:srgbClr val="000000"/>
                </a:solidFill>
                <a:latin typeface="MyriadPro-Regular"/>
              </a:rPr>
              <a:t>Sources: </a:t>
            </a:r>
          </a:p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200" b="0" i="1" u="none" strike="noStrike" baseline="0" dirty="0">
                <a:solidFill>
                  <a:srgbClr val="000000"/>
                </a:solidFill>
                <a:latin typeface="MyriadPro-SemiboldIt"/>
              </a:rPr>
              <a:t>Column 1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MyriadPro-Regular"/>
              </a:rPr>
              <a:t>: Flash Eurobarometer 398: Working conditions, 2014, p 58 Available at: </a:t>
            </a:r>
            <a:r>
              <a:rPr lang="en-US" sz="1200" b="0" i="0" u="none" strike="noStrike" baseline="0" dirty="0">
                <a:solidFill>
                  <a:srgbClr val="034EA3"/>
                </a:solidFill>
                <a:latin typeface="MyriadPro-Regular"/>
              </a:rPr>
              <a:t>https://europa.</a:t>
            </a:r>
            <a:r>
              <a:rPr lang="fr-FR" sz="1200" b="0" i="0" u="none" strike="noStrike" baseline="0" dirty="0">
                <a:solidFill>
                  <a:srgbClr val="034EA3"/>
                </a:solidFill>
                <a:latin typeface="MyriadPro-Regular"/>
              </a:rPr>
              <a:t>eu/</a:t>
            </a:r>
            <a:r>
              <a:rPr lang="fr-FR" sz="1200" b="0" i="0" u="none" strike="noStrike" baseline="0" dirty="0" err="1">
                <a:solidFill>
                  <a:srgbClr val="034EA3"/>
                </a:solidFill>
                <a:latin typeface="MyriadPro-Regular"/>
              </a:rPr>
              <a:t>eurobarometer</a:t>
            </a:r>
            <a:r>
              <a:rPr lang="fr-FR" sz="1200" b="0" i="0" u="none" strike="noStrike" baseline="0" dirty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200" b="0" i="0" u="none" strike="noStrike" baseline="0" dirty="0" err="1">
                <a:solidFill>
                  <a:srgbClr val="034EA3"/>
                </a:solidFill>
                <a:latin typeface="MyriadPro-Regular"/>
              </a:rPr>
              <a:t>surveys</a:t>
            </a:r>
            <a:r>
              <a:rPr lang="fr-FR" sz="1200" b="0" i="0" u="none" strike="noStrike" baseline="0" dirty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200" b="0" i="0" u="none" strike="noStrike" baseline="0" dirty="0" err="1">
                <a:solidFill>
                  <a:srgbClr val="034EA3"/>
                </a:solidFill>
                <a:latin typeface="MyriadPro-Regular"/>
              </a:rPr>
              <a:t>detail</a:t>
            </a:r>
            <a:r>
              <a:rPr lang="fr-FR" sz="1200" b="0" i="0" u="none" strike="noStrike" baseline="0" dirty="0">
                <a:solidFill>
                  <a:srgbClr val="034EA3"/>
                </a:solidFill>
                <a:latin typeface="MyriadPro-Regular"/>
              </a:rPr>
              <a:t>/2044. </a:t>
            </a:r>
          </a:p>
          <a:p>
            <a:pPr algn="l"/>
            <a:r>
              <a:rPr lang="fr-FR" sz="1200" b="0" i="1" u="none" strike="noStrike" baseline="0" dirty="0" err="1">
                <a:solidFill>
                  <a:srgbClr val="000000"/>
                </a:solidFill>
                <a:latin typeface="MyriadPro-SemiboldIt"/>
              </a:rPr>
              <a:t>Column</a:t>
            </a:r>
            <a:r>
              <a:rPr lang="fr-FR" sz="1200" b="0" i="1" u="none" strike="noStrike" baseline="0" dirty="0">
                <a:solidFill>
                  <a:srgbClr val="000000"/>
                </a:solidFill>
                <a:latin typeface="MyriadPro-SemiboldIt"/>
              </a:rPr>
              <a:t> 2: </a:t>
            </a:r>
            <a:r>
              <a:rPr lang="fr-FR" sz="1200" b="0" i="0" u="none" strike="noStrike" baseline="0" dirty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200" b="0" i="0" u="none" strike="noStrike" baseline="0" dirty="0">
                <a:solidFill>
                  <a:srgbClr val="034EA3"/>
                </a:solidFill>
                <a:latin typeface="MyriadPro-Regular"/>
              </a:rPr>
              <a:t>Persons reporting a work-related health problem by sex, age and educational attainment level. </a:t>
            </a:r>
          </a:p>
          <a:p>
            <a:pPr algn="l"/>
            <a:r>
              <a:rPr lang="en-US" sz="12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https://ec.europa.eu/eurostat/databrowser/view/hsw_pb1/default/table?lang=en</a:t>
            </a:r>
          </a:p>
          <a:p>
            <a:pPr algn="l"/>
            <a:r>
              <a:rPr lang="en-US" sz="1200" b="0" i="1" u="none" strike="noStrike" baseline="0" dirty="0">
                <a:solidFill>
                  <a:srgbClr val="000000"/>
                </a:solidFill>
                <a:latin typeface="MyriadPro-SemiboldIt"/>
              </a:rPr>
              <a:t>Column 3: </a:t>
            </a:r>
            <a:r>
              <a:rPr lang="en-US" sz="1200" b="0" i="0" u="none" strike="noStrike" baseline="0" dirty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200" b="0" i="0" u="none" strike="noStrike" baseline="0" dirty="0">
                <a:solidFill>
                  <a:srgbClr val="034EA3"/>
                </a:solidFill>
                <a:latin typeface="MyriadPro-Regular"/>
              </a:rPr>
              <a:t>: Sixth European Working Conditions Survey 2015. </a:t>
            </a:r>
          </a:p>
          <a:p>
            <a:pPr algn="l"/>
            <a:r>
              <a:rPr lang="en-US" sz="1200" b="0" i="0" u="none" strike="noStrike" baseline="0" dirty="0">
                <a:solidFill>
                  <a:srgbClr val="034EA3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200" b="0" i="1" u="none" strike="noStrike" baseline="0" dirty="0">
                <a:solidFill>
                  <a:srgbClr val="000000"/>
                </a:solidFill>
                <a:latin typeface="MyriadPro-SemiboldIt"/>
              </a:rPr>
              <a:t>Column 4: </a:t>
            </a:r>
            <a:r>
              <a:rPr lang="en-US" sz="1200" b="0" i="0" u="none" strike="noStrike" baseline="0" dirty="0">
                <a:solidFill>
                  <a:srgbClr val="034EA3"/>
                </a:solidFill>
                <a:latin typeface="MyriadPro-Regular"/>
              </a:rPr>
              <a:t>Eurostat: Persons reporting a work-related health problem resulting in time off work by period off. </a:t>
            </a:r>
          </a:p>
          <a:p>
            <a:pPr algn="l"/>
            <a:r>
              <a:rPr lang="en-US" sz="12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https://ec.europa.eu/eurostat/databrowser/view/HSW_PB3__custom_1488436/default/table?lang=en</a:t>
            </a:r>
          </a:p>
          <a:p>
            <a:pPr algn="l"/>
            <a:r>
              <a:rPr lang="en-US" sz="1200" b="0" i="1" u="none" strike="noStrike" baseline="0" dirty="0">
                <a:solidFill>
                  <a:srgbClr val="000000"/>
                </a:solidFill>
                <a:latin typeface="MyriadPro-SemiboldIt"/>
              </a:rPr>
              <a:t>Column 5: </a:t>
            </a:r>
            <a:r>
              <a:rPr lang="en-US" sz="1200" b="0" i="0" u="none" strike="noStrike" baseline="0" dirty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200" b="0" i="0" u="none" strike="noStrike" baseline="0" dirty="0">
                <a:solidFill>
                  <a:srgbClr val="034EA3"/>
                </a:solidFill>
                <a:latin typeface="MyriadPro-Regular"/>
              </a:rPr>
              <a:t>: Sixth European Working Conditions Survey 2015 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MyriadPro-Regular"/>
              </a:rPr>
              <a:t>The exact question was: </a:t>
            </a:r>
            <a:r>
              <a:rPr lang="en-US" sz="1200" b="0" i="1" u="none" strike="noStrike" baseline="0" dirty="0">
                <a:solidFill>
                  <a:srgbClr val="000000"/>
                </a:solidFill>
                <a:latin typeface="MyriadPro-SemiboldIt"/>
              </a:rPr>
              <a:t>Do you think you will be able to do </a:t>
            </a:r>
            <a:r>
              <a:rPr lang="en-US" sz="1200" b="0" i="1" u="none" strike="noStrike" baseline="0" dirty="0">
                <a:latin typeface="MyriadPro-SemiboldIt"/>
              </a:rPr>
              <a:t>your current job or a similar one until you are 60 years old?</a:t>
            </a:r>
          </a:p>
          <a:p>
            <a:pPr algn="l"/>
            <a:r>
              <a:rPr lang="en-GB" dirty="0"/>
              <a:t>https://www.eurofound.europa.eu/surveys/european-working-conditions-surveys/sixth-european-working-conditions-survey-2015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827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800" b="1" i="0" u="sng" strike="noStrike" baseline="0" dirty="0">
                <a:solidFill>
                  <a:srgbClr val="000000"/>
                </a:solidFill>
                <a:latin typeface="MyriadPro-Regular"/>
              </a:rPr>
              <a:t>Sources: </a:t>
            </a:r>
          </a:p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1" u="none" strike="noStrike" baseline="0" dirty="0">
                <a:solidFill>
                  <a:srgbClr val="000000"/>
                </a:solidFill>
                <a:latin typeface="MyriadPro-SemiboldIt"/>
              </a:rPr>
              <a:t>Column 1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: Flash Eurobarometer 398: Working conditions, 2014, p 58 Available at: 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https://europa.</a:t>
            </a:r>
            <a:r>
              <a:rPr lang="fr-FR" sz="1800" b="0" i="0" u="none" strike="noStrike" baseline="0" dirty="0">
                <a:solidFill>
                  <a:srgbClr val="034EA3"/>
                </a:solidFill>
                <a:latin typeface="MyriadPro-Regular"/>
              </a:rPr>
              <a:t>eu/</a:t>
            </a:r>
            <a:r>
              <a:rPr lang="fr-FR" sz="1800" b="0" i="0" u="none" strike="noStrike" baseline="0" dirty="0" err="1">
                <a:solidFill>
                  <a:srgbClr val="034EA3"/>
                </a:solidFill>
                <a:latin typeface="MyriadPro-Regular"/>
              </a:rPr>
              <a:t>eurobarometer</a:t>
            </a:r>
            <a:r>
              <a:rPr lang="fr-FR" sz="1800" b="0" i="0" u="none" strike="noStrike" baseline="0" dirty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800" b="0" i="0" u="none" strike="noStrike" baseline="0" dirty="0" err="1">
                <a:solidFill>
                  <a:srgbClr val="034EA3"/>
                </a:solidFill>
                <a:latin typeface="MyriadPro-Regular"/>
              </a:rPr>
              <a:t>surveys</a:t>
            </a:r>
            <a:r>
              <a:rPr lang="fr-FR" sz="1800" b="0" i="0" u="none" strike="noStrike" baseline="0" dirty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800" b="0" i="0" u="none" strike="noStrike" baseline="0" dirty="0" err="1">
                <a:solidFill>
                  <a:srgbClr val="034EA3"/>
                </a:solidFill>
                <a:latin typeface="MyriadPro-Regular"/>
              </a:rPr>
              <a:t>detail</a:t>
            </a:r>
            <a:r>
              <a:rPr lang="fr-FR" sz="1800" b="0" i="0" u="none" strike="noStrike" baseline="0" dirty="0">
                <a:solidFill>
                  <a:srgbClr val="034EA3"/>
                </a:solidFill>
                <a:latin typeface="MyriadPro-Regular"/>
              </a:rPr>
              <a:t>/2044. </a:t>
            </a:r>
          </a:p>
          <a:p>
            <a:pPr algn="l"/>
            <a:r>
              <a:rPr lang="fr-FR" sz="1800" b="0" i="1" u="none" strike="noStrike" baseline="0" dirty="0" err="1">
                <a:solidFill>
                  <a:srgbClr val="000000"/>
                </a:solidFill>
                <a:latin typeface="MyriadPro-SemiboldIt"/>
              </a:rPr>
              <a:t>Column</a:t>
            </a:r>
            <a:r>
              <a:rPr lang="fr-FR" sz="1800" b="0" i="1" u="none" strike="noStrike" baseline="0" dirty="0">
                <a:solidFill>
                  <a:srgbClr val="000000"/>
                </a:solidFill>
                <a:latin typeface="MyriadPro-SemiboldIt"/>
              </a:rPr>
              <a:t> 2: </a:t>
            </a:r>
            <a:r>
              <a:rPr lang="fr-FR" sz="1800" b="0" i="0" u="none" strike="noStrike" baseline="0" dirty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Persons reporting a work-related health problem by sex, age and educational attainment level.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https://ec.europa.eu/eurostat/databrowser/view/hsw_pb1/default/table?lang=en</a:t>
            </a:r>
          </a:p>
          <a:p>
            <a:pPr algn="l"/>
            <a:r>
              <a:rPr lang="en-US" sz="1800" b="0" i="1" u="none" strike="noStrike" baseline="0" dirty="0">
                <a:solidFill>
                  <a:srgbClr val="000000"/>
                </a:solidFill>
                <a:latin typeface="MyriadPro-SemiboldIt"/>
              </a:rPr>
              <a:t>Column 3: </a:t>
            </a:r>
            <a:r>
              <a:rPr lang="en-US" sz="1800" b="0" i="0" u="none" strike="noStrike" baseline="0" dirty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: Sixth European Working Conditions Survey 2015.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800" b="0" i="1" u="none" strike="noStrike" baseline="0" dirty="0">
                <a:solidFill>
                  <a:srgbClr val="000000"/>
                </a:solidFill>
                <a:latin typeface="MyriadPro-SemiboldIt"/>
              </a:rPr>
              <a:t>Column 4: 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Eurostat: Persons reporting a work-related health problem resulting in time off work by period off.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https://ec.europa.eu/eurostat/databrowser/view/HSW_PB3__custom_1488436/default/table?lang=en</a:t>
            </a:r>
          </a:p>
          <a:p>
            <a:pPr algn="l"/>
            <a:r>
              <a:rPr lang="en-US" sz="1800" b="0" i="1" u="none" strike="noStrike" baseline="0" dirty="0">
                <a:solidFill>
                  <a:srgbClr val="000000"/>
                </a:solidFill>
                <a:latin typeface="MyriadPro-SemiboldIt"/>
              </a:rPr>
              <a:t>Column 5: </a:t>
            </a:r>
            <a:r>
              <a:rPr lang="en-US" sz="1800" b="0" i="0" u="none" strike="noStrike" baseline="0" dirty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: Sixth European Working Conditions Survey 2015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The exact question was: </a:t>
            </a:r>
            <a:r>
              <a:rPr lang="en-US" sz="1800" b="0" i="1" u="none" strike="noStrike" baseline="0" dirty="0">
                <a:solidFill>
                  <a:srgbClr val="000000"/>
                </a:solidFill>
                <a:latin typeface="MyriadPro-SemiboldIt"/>
              </a:rPr>
              <a:t>Do you think you will be able to do </a:t>
            </a:r>
            <a:r>
              <a:rPr lang="en-US" sz="1800" b="0" i="1" u="none" strike="noStrike" baseline="0" dirty="0">
                <a:latin typeface="MyriadPro-SemiboldIt"/>
              </a:rPr>
              <a:t>your current job or a similar one until you are 60 years old?</a:t>
            </a:r>
          </a:p>
          <a:p>
            <a:pPr algn="l"/>
            <a:r>
              <a:rPr lang="en-GB" dirty="0"/>
              <a:t>https://www.eurofound.europa.eu/surveys/european-working-conditions-surveys/sixth-european-working-conditions-survey-2015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307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838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jp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PT" sz="675"/>
              <a:t>A saúde e segurança no trabalho é um assunto que diz respeito a todos. Bom para si Bom para as empresas.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6" name="Picture 15" descr="Two people looking at a computer screen&#10;&#10;Description automatically generated with medium confidence">
            <a:extLst>
              <a:ext uri="{FF2B5EF4-FFF2-40B4-BE49-F238E27FC236}">
                <a16:creationId xmlns:a16="http://schemas.microsoft.com/office/drawing/2014/main" id="{9FDA58DD-AEA2-4F5E-AC79-05ACC9F3B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" b="46519"/>
          <a:stretch/>
        </p:blipFill>
        <p:spPr>
          <a:xfrm>
            <a:off x="1588" y="-71203"/>
            <a:ext cx="9144000" cy="2673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D82E3C-19C9-4105-91FC-785F3E932C8D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15124" y="4308504"/>
            <a:ext cx="694508" cy="42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86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738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693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021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DD3ACD-1988-45B5-B99E-B628ACF90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53E5F9-769F-4724-A14F-0A8FF262142C}"/>
              </a:ext>
            </a:extLst>
          </p:cNvPr>
          <p:cNvSpPr txBox="1"/>
          <p:nvPr userDrawn="1"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842893-2903-44D3-9BAF-2AEC21F364A9}"/>
              </a:ext>
            </a:extLst>
          </p:cNvPr>
          <p:cNvSpPr txBox="1"/>
          <p:nvPr userDrawn="1"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>
                <a:solidFill>
                  <a:schemeClr val="tx2"/>
                </a:solidFill>
                <a:ea typeface="+mj-ea"/>
                <a:cs typeface="Trebuchet MS"/>
              </a:rPr>
              <a:t>@AgênciaEuropeiaparaaSegurançaeSaúdenoTrabalho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2E714B-9A10-4C9E-BCC6-84FA7092988A}"/>
              </a:ext>
            </a:extLst>
          </p:cNvPr>
          <p:cNvSpPr txBox="1"/>
          <p:nvPr userDrawn="1"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D01CC2-3DBB-4D08-9580-AC37FCEF7CBE}"/>
              </a:ext>
            </a:extLst>
          </p:cNvPr>
          <p:cNvSpPr txBox="1"/>
          <p:nvPr userDrawn="1"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>
                <a:solidFill>
                  <a:schemeClr val="tx2"/>
                </a:solidFill>
                <a:ea typeface="+mj-ea"/>
                <a:cs typeface="Trebuchet MS"/>
              </a:rPr>
              <a:t>Agência Europeia para a Segurança e Saúde no Trabalho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258FC6-CC7F-4F82-A9E1-0608FBFCD56F}"/>
              </a:ext>
            </a:extLst>
          </p:cNvPr>
          <p:cNvSpPr txBox="1"/>
          <p:nvPr userDrawn="1"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B0BF0C-1C43-40C6-8D79-A79F4C7DC847}"/>
              </a:ext>
            </a:extLst>
          </p:cNvPr>
          <p:cNvSpPr txBox="1"/>
          <p:nvPr userDrawn="1"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>
                <a:solidFill>
                  <a:schemeClr val="tx2"/>
                </a:solidFill>
                <a:ea typeface="+mj-ea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25184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81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13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31506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PT" sz="675"/>
              <a:t>Segurança e saúde no trabalho diz respeito a todos. Bom para si Bom para as empresas.</a:t>
            </a:r>
          </a:p>
        </p:txBody>
      </p:sp>
      <p:pic>
        <p:nvPicPr>
          <p:cNvPr id="9" name="FONDO-PORTADA-PATRON-COBRANDED.png">
            <a:extLst>
              <a:ext uri="{FF2B5EF4-FFF2-40B4-BE49-F238E27FC236}">
                <a16:creationId xmlns:a16="http://schemas.microsoft.com/office/drawing/2014/main" id="{1D1BF8A2-674A-4968-8A63-CA3AA073DBF6}"/>
              </a:ext>
            </a:extLst>
          </p:cNvPr>
          <p:cNvPicPr>
            <a:picLocks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535"/>
            <a:ext cx="9144000" cy="513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94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3E3CD7-8CE3-0C23-9285-2ECED610C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257F0C-BBEA-253D-2818-E832F759A106}"/>
              </a:ext>
            </a:extLst>
          </p:cNvPr>
          <p:cNvSpPr txBox="1"/>
          <p:nvPr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627A59-B427-0332-C380-8F9EBBEC6CDF}"/>
              </a:ext>
            </a:extLst>
          </p:cNvPr>
          <p:cNvSpPr txBox="1"/>
          <p:nvPr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>
                <a:solidFill>
                  <a:schemeClr val="tx2"/>
                </a:solidFill>
                <a:ea typeface="+mj-ea"/>
                <a:cs typeface="Trebuchet MS"/>
              </a:rPr>
              <a:t>@AgênciaEuropeiaparaaSegurançaeSaúdenoTrabalho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A6BBBF-05E2-A596-F6BD-4151983335B6}"/>
              </a:ext>
            </a:extLst>
          </p:cNvPr>
          <p:cNvSpPr txBox="1"/>
          <p:nvPr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A2BB63-8111-0CBE-92A5-9AC20943DE15}"/>
              </a:ext>
            </a:extLst>
          </p:cNvPr>
          <p:cNvSpPr txBox="1"/>
          <p:nvPr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>
                <a:solidFill>
                  <a:schemeClr val="tx2"/>
                </a:solidFill>
                <a:ea typeface="+mj-ea"/>
                <a:cs typeface="Trebuchet MS"/>
              </a:rPr>
              <a:t>Agência Europeia para a Segurança e Saúde no Trabalho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D5AFA7-1520-7C44-6CEF-99486CFEB74C}"/>
              </a:ext>
            </a:extLst>
          </p:cNvPr>
          <p:cNvSpPr txBox="1"/>
          <p:nvPr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CD4C2F-D83B-7A1C-855E-77E529B2A39B}"/>
              </a:ext>
            </a:extLst>
          </p:cNvPr>
          <p:cNvSpPr txBox="1"/>
          <p:nvPr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>
                <a:solidFill>
                  <a:schemeClr val="tx2"/>
                </a:solidFill>
                <a:ea typeface="+mj-ea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339447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463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36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5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901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1616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file://localhost/Volumes/XRAID/Equipo%20Rojo/EU-OSHA/18-0115%20PPT%20templates%20update/PNG/FONDO-PATRON-RESEARCH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15" r:link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pt-PT" sz="675" b="1" noProof="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https://osha.europa.eu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2A6771-36D6-43B4-8761-722CE72DF450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456132" y="4625595"/>
            <a:ext cx="694508" cy="42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29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780" r:id="rId13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5.png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5.png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6" Type="http://schemas.openxmlformats.org/officeDocument/2006/relationships/image" Target="../media/image27.jpeg"/><Relationship Id="rId5" Type="http://schemas.openxmlformats.org/officeDocument/2006/relationships/image" Target="../media/image24.emf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sualisation.osha.europa.eu/osh-barometer#!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9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1F337-985C-43A7-86B7-6A9C76CFC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Segurança e saúde no trabalho na Europa: </a:t>
            </a:r>
            <a:br>
              <a:rPr lang="pt-PT" dirty="0"/>
            </a:br>
            <a:r>
              <a:rPr lang="pt-PT" dirty="0"/>
              <a:t>estado e </a:t>
            </a:r>
            <a:r>
              <a:rPr lang="pt-PT" dirty="0">
                <a:solidFill>
                  <a:srgbClr val="003399"/>
                </a:solidFill>
              </a:rPr>
              <a:t>tendências</a:t>
            </a:r>
            <a:r>
              <a:rPr lang="pt-PT" dirty="0"/>
              <a:t> 2023</a:t>
            </a:r>
            <a:br>
              <a:rPr lang="pt-PT" dirty="0"/>
            </a:br>
            <a:endParaRPr lang="pt-PT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DC8D85-46BE-3035-475B-C1A012E0AEF8}"/>
              </a:ext>
            </a:extLst>
          </p:cNvPr>
          <p:cNvSpPr txBox="1"/>
          <p:nvPr/>
        </p:nvSpPr>
        <p:spPr>
          <a:xfrm>
            <a:off x="450000" y="4847064"/>
            <a:ext cx="4575481" cy="200055"/>
          </a:xfrm>
          <a:prstGeom prst="rect">
            <a:avLst/>
          </a:prstGeom>
          <a:gradFill flip="none" rotWithShape="1">
            <a:gsLst>
              <a:gs pos="51500">
                <a:srgbClr val="C6D8FF"/>
              </a:gs>
              <a:gs pos="30000">
                <a:schemeClr val="bg2">
                  <a:lumMod val="95000"/>
                </a:schemeClr>
              </a:gs>
              <a:gs pos="1000">
                <a:schemeClr val="bg1"/>
              </a:gs>
              <a:gs pos="72000">
                <a:schemeClr val="tx2">
                  <a:lumMod val="20000"/>
                  <a:lumOff val="8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pt-BR" sz="700" dirty="0">
                <a:solidFill>
                  <a:srgbClr val="003399"/>
                </a:solidFill>
              </a:rPr>
              <a:t>Segurança e saúde no trabalho é um assunto que diz respeito a todos. Bom para si. Bom para as empresas.</a:t>
            </a:r>
            <a:endParaRPr lang="en-GB" sz="700" dirty="0">
              <a:solidFill>
                <a:srgbClr val="003399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FF02F4-F3A0-370A-731D-89FF7339C36C}"/>
              </a:ext>
            </a:extLst>
          </p:cNvPr>
          <p:cNvSpPr txBox="1"/>
          <p:nvPr/>
        </p:nvSpPr>
        <p:spPr>
          <a:xfrm rot="5400000">
            <a:off x="7825563" y="2048959"/>
            <a:ext cx="223992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>
                <a:solidFill>
                  <a:schemeClr val="bg1"/>
                </a:solidFill>
              </a:rPr>
              <a:t> © Gorodenkoff / 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1605958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001144" y="643831"/>
          <a:ext cx="893" cy="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144" y="643831"/>
                        <a:ext cx="893" cy="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D3FC7F87-A3B8-4659-BF2C-180E9F933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8059818" cy="367200"/>
          </a:xfrm>
        </p:spPr>
        <p:txBody>
          <a:bodyPr>
            <a:normAutofit fontScale="90000"/>
          </a:bodyPr>
          <a:lstStyle/>
          <a:p>
            <a:r>
              <a:rPr lang="pt-PT" dirty="0"/>
              <a:t>Satisfação profissional, riscos para a saúde e perspetivas de vida profissional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6BBEE6D-494D-488B-8630-D72255C157AB}"/>
              </a:ext>
            </a:extLst>
          </p:cNvPr>
          <p:cNvGrpSpPr/>
          <p:nvPr/>
        </p:nvGrpSpPr>
        <p:grpSpPr>
          <a:xfrm>
            <a:off x="1017630" y="679222"/>
            <a:ext cx="7776864" cy="4119079"/>
            <a:chOff x="450001" y="719361"/>
            <a:chExt cx="7776864" cy="4119079"/>
          </a:xfrm>
        </p:grpSpPr>
        <p:pic>
          <p:nvPicPr>
            <p:cNvPr id="8" name="Picture 7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C29F0198-98D6-92AE-BCBD-ADF133318B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0062" t="13002" r="13121" b="51197"/>
            <a:stretch/>
          </p:blipFill>
          <p:spPr bwMode="auto">
            <a:xfrm>
              <a:off x="1592681" y="1225280"/>
              <a:ext cx="5774050" cy="269293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376A410-6200-4ADC-BF22-B8D88D751391}"/>
                </a:ext>
              </a:extLst>
            </p:cNvPr>
            <p:cNvSpPr txBox="1"/>
            <p:nvPr/>
          </p:nvSpPr>
          <p:spPr>
            <a:xfrm>
              <a:off x="1575642" y="1491237"/>
              <a:ext cx="458844" cy="255621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2880" tIns="0" rIns="0" bIns="0" rtlCol="0">
              <a:spAutoFit/>
            </a:bodyPr>
            <a:lstStyle/>
            <a:p>
              <a:pPr algn="r">
                <a:lnSpc>
                  <a:spcPct val="200000"/>
                </a:lnSpc>
              </a:pPr>
              <a:r>
                <a:rPr lang="pt-PT" sz="600" b="1">
                  <a:latin typeface="Arial Narrow" panose="020B0606020202030204" pitchFamily="34" charset="0"/>
                </a:rPr>
                <a:t>Áustria</a:t>
              </a:r>
            </a:p>
            <a:p>
              <a:pPr algn="r">
                <a:lnSpc>
                  <a:spcPct val="200000"/>
                </a:lnSpc>
              </a:pPr>
              <a:r>
                <a:rPr lang="pt-PT" sz="600" b="1">
                  <a:latin typeface="Arial Narrow" panose="020B0606020202030204" pitchFamily="34" charset="0"/>
                </a:rPr>
                <a:t>Bélgica</a:t>
              </a:r>
            </a:p>
            <a:p>
              <a:pPr algn="r">
                <a:lnSpc>
                  <a:spcPct val="200000"/>
                </a:lnSpc>
              </a:pPr>
              <a:r>
                <a:rPr lang="pt-PT" sz="600" b="1">
                  <a:latin typeface="Arial Narrow" panose="020B0606020202030204" pitchFamily="34" charset="0"/>
                </a:rPr>
                <a:t>Bulgária</a:t>
              </a:r>
            </a:p>
            <a:p>
              <a:pPr algn="r">
                <a:lnSpc>
                  <a:spcPct val="200000"/>
                </a:lnSpc>
              </a:pPr>
              <a:r>
                <a:rPr lang="pt-PT" sz="600" b="1">
                  <a:latin typeface="Arial Narrow" panose="020B0606020202030204" pitchFamily="34" charset="0"/>
                </a:rPr>
                <a:t>Croácia</a:t>
              </a:r>
            </a:p>
            <a:p>
              <a:pPr algn="r">
                <a:lnSpc>
                  <a:spcPct val="200000"/>
                </a:lnSpc>
              </a:pPr>
              <a:r>
                <a:rPr lang="pt-PT" sz="600" b="1">
                  <a:latin typeface="Arial Narrow" panose="020B0606020202030204" pitchFamily="34" charset="0"/>
                </a:rPr>
                <a:t>Chipre</a:t>
              </a:r>
            </a:p>
            <a:p>
              <a:pPr algn="r">
                <a:lnSpc>
                  <a:spcPct val="200000"/>
                </a:lnSpc>
              </a:pPr>
              <a:r>
                <a:rPr lang="pt-PT" sz="600" b="1">
                  <a:latin typeface="Arial Narrow" panose="020B0606020202030204" pitchFamily="34" charset="0"/>
                </a:rPr>
                <a:t>Chéquia</a:t>
              </a:r>
            </a:p>
            <a:p>
              <a:pPr algn="r">
                <a:lnSpc>
                  <a:spcPct val="200000"/>
                </a:lnSpc>
              </a:pPr>
              <a:r>
                <a:rPr lang="pt-PT" sz="600" b="1">
                  <a:latin typeface="Arial Narrow" panose="020B0606020202030204" pitchFamily="34" charset="0"/>
                </a:rPr>
                <a:t>Dinamarca</a:t>
              </a:r>
            </a:p>
            <a:p>
              <a:pPr algn="r">
                <a:lnSpc>
                  <a:spcPct val="200000"/>
                </a:lnSpc>
              </a:pPr>
              <a:r>
                <a:rPr lang="pt-PT" sz="600" b="1">
                  <a:latin typeface="Arial Narrow" panose="020B0606020202030204" pitchFamily="34" charset="0"/>
                </a:rPr>
                <a:t>Estónia</a:t>
              </a:r>
            </a:p>
            <a:p>
              <a:pPr algn="r">
                <a:lnSpc>
                  <a:spcPct val="200000"/>
                </a:lnSpc>
              </a:pPr>
              <a:r>
                <a:rPr lang="pt-PT" sz="600" b="1">
                  <a:latin typeface="Arial Narrow" panose="020B0606020202030204" pitchFamily="34" charset="0"/>
                </a:rPr>
                <a:t>Finlândia</a:t>
              </a:r>
            </a:p>
            <a:p>
              <a:pPr algn="r">
                <a:lnSpc>
                  <a:spcPct val="200000"/>
                </a:lnSpc>
              </a:pPr>
              <a:r>
                <a:rPr lang="pt-PT" sz="600" b="1">
                  <a:latin typeface="Arial Narrow" panose="020B0606020202030204" pitchFamily="34" charset="0"/>
                </a:rPr>
                <a:t>França</a:t>
              </a:r>
            </a:p>
            <a:p>
              <a:pPr algn="r">
                <a:lnSpc>
                  <a:spcPct val="200000"/>
                </a:lnSpc>
              </a:pPr>
              <a:r>
                <a:rPr lang="pt-PT" sz="600" b="1">
                  <a:latin typeface="Arial Narrow" panose="020B0606020202030204" pitchFamily="34" charset="0"/>
                </a:rPr>
                <a:t>Alemanha</a:t>
              </a:r>
            </a:p>
            <a:p>
              <a:pPr algn="r">
                <a:lnSpc>
                  <a:spcPct val="200000"/>
                </a:lnSpc>
              </a:pPr>
              <a:r>
                <a:rPr lang="pt-PT" sz="600" b="1">
                  <a:latin typeface="Arial Narrow" panose="020B0606020202030204" pitchFamily="34" charset="0"/>
                </a:rPr>
                <a:t>Grécia</a:t>
              </a:r>
            </a:p>
            <a:p>
              <a:pPr algn="r">
                <a:lnSpc>
                  <a:spcPct val="200000"/>
                </a:lnSpc>
              </a:pPr>
              <a:r>
                <a:rPr lang="pt-PT" sz="600" b="1">
                  <a:latin typeface="Arial Narrow" panose="020B0606020202030204" pitchFamily="34" charset="0"/>
                </a:rPr>
                <a:t>Hungria</a:t>
              </a:r>
            </a:p>
            <a:p>
              <a:pPr algn="r">
                <a:lnSpc>
                  <a:spcPct val="200000"/>
                </a:lnSpc>
              </a:pPr>
              <a:endParaRPr lang="en-US" sz="600" b="1" dirty="0">
                <a:latin typeface="Arial Narrow" panose="020B0606020202030204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FA483B4-89C4-4450-91FE-ED57F817916E}"/>
                </a:ext>
              </a:extLst>
            </p:cNvPr>
            <p:cNvSpPr/>
            <p:nvPr/>
          </p:nvSpPr>
          <p:spPr>
            <a:xfrm>
              <a:off x="3097718" y="4655560"/>
              <a:ext cx="182880" cy="182880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4F1073B-848C-49E8-B6F5-74AB3E0467F0}"/>
                </a:ext>
              </a:extLst>
            </p:cNvPr>
            <p:cNvSpPr/>
            <p:nvPr/>
          </p:nvSpPr>
          <p:spPr>
            <a:xfrm>
              <a:off x="4394202" y="4655560"/>
              <a:ext cx="182880" cy="182880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3C72E8B-A524-4267-8800-7980EA2E81F4}"/>
                </a:ext>
              </a:extLst>
            </p:cNvPr>
            <p:cNvCxnSpPr>
              <a:cxnSpLocks/>
            </p:cNvCxnSpPr>
            <p:nvPr/>
          </p:nvCxnSpPr>
          <p:spPr>
            <a:xfrm>
              <a:off x="1775693" y="4569566"/>
              <a:ext cx="5195455" cy="0"/>
            </a:xfrm>
            <a:prstGeom prst="line">
              <a:avLst/>
            </a:prstGeom>
            <a:ln w="1905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C2E9AE-5B73-4D0A-8C46-CBA94F898A34}"/>
                </a:ext>
              </a:extLst>
            </p:cNvPr>
            <p:cNvSpPr txBox="1"/>
            <p:nvPr/>
          </p:nvSpPr>
          <p:spPr>
            <a:xfrm>
              <a:off x="1013547" y="2064472"/>
              <a:ext cx="647998" cy="1829964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square" tIns="91440" bIns="91440" rtlCol="0">
              <a:spAutoFit/>
            </a:bodyPr>
            <a:lstStyle/>
            <a:p>
              <a:pPr algn="r">
                <a:lnSpc>
                  <a:spcPct val="200000"/>
                </a:lnSpc>
              </a:pPr>
              <a:r>
                <a:rPr lang="pt-PT" sz="1000" b="1">
                  <a:latin typeface="Arial" panose="020B0604020202020204" pitchFamily="34" charset="0"/>
                  <a:cs typeface="Arial" panose="020B0604020202020204" pitchFamily="34" charset="0"/>
                </a:rPr>
                <a:t>Países e média da UE</a:t>
              </a:r>
            </a:p>
            <a:p>
              <a:pPr algn="r">
                <a:lnSpc>
                  <a:spcPct val="200000"/>
                </a:lnSpc>
              </a:pPr>
              <a:endParaRPr lang="en-US" sz="6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B3BE3B2-CAA9-4B97-9E2E-825646961CCE}"/>
                </a:ext>
              </a:extLst>
            </p:cNvPr>
            <p:cNvSpPr txBox="1"/>
            <p:nvPr/>
          </p:nvSpPr>
          <p:spPr>
            <a:xfrm>
              <a:off x="450001" y="719361"/>
              <a:ext cx="777686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PT" sz="1200" b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Comparação das respostas à autoavaliação da satisfação com o trabalho, riscos para a saúde e perspetivas da vida profissional - Eurobarómetro Flash, IFT e IECT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EB70307-1310-44BA-BDC5-BD48D3942102}"/>
                </a:ext>
              </a:extLst>
            </p:cNvPr>
            <p:cNvSpPr txBox="1"/>
            <p:nvPr/>
          </p:nvSpPr>
          <p:spPr>
            <a:xfrm>
              <a:off x="4609638" y="4678518"/>
              <a:ext cx="921727" cy="12311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pt-PT" sz="800" b="1">
                  <a:latin typeface="Arial Narrow" panose="020B0606020202030204" pitchFamily="34" charset="0"/>
                </a:rPr>
                <a:t>Acima da média da UE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C9F539-9BDE-4E47-B7A7-FF0A37EEAE26}"/>
                </a:ext>
              </a:extLst>
            </p:cNvPr>
            <p:cNvSpPr txBox="1"/>
            <p:nvPr/>
          </p:nvSpPr>
          <p:spPr>
            <a:xfrm>
              <a:off x="3313154" y="4678519"/>
              <a:ext cx="937757" cy="12311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pt-PT" sz="800" b="1">
                  <a:latin typeface="Arial Narrow" panose="020B0606020202030204" pitchFamily="34" charset="0"/>
                </a:rPr>
                <a:t>Abaixo da média da UE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49954C3-6999-42BC-81EA-F7DEBD7A69EA}"/>
                </a:ext>
              </a:extLst>
            </p:cNvPr>
            <p:cNvSpPr txBox="1"/>
            <p:nvPr/>
          </p:nvSpPr>
          <p:spPr>
            <a:xfrm>
              <a:off x="2396797" y="4009947"/>
              <a:ext cx="95156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Eurobarómetro Flash:</a:t>
              </a:r>
            </a:p>
            <a:p>
              <a:pPr algn="ctr"/>
              <a: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não satisfeito com</a:t>
              </a:r>
            </a:p>
            <a:p>
              <a:pPr algn="ctr"/>
              <a: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S + S 2014</a:t>
              </a:r>
              <a:b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(EU28)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5093D31-D2B5-4F99-9B48-5B12F383A966}"/>
                </a:ext>
              </a:extLst>
            </p:cNvPr>
            <p:cNvSpPr txBox="1"/>
            <p:nvPr/>
          </p:nvSpPr>
          <p:spPr>
            <a:xfrm>
              <a:off x="3451962" y="4021625"/>
              <a:ext cx="109581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IFT: problema de saúde</a:t>
              </a:r>
            </a:p>
            <a:p>
              <a:pPr algn="ctr"/>
              <a: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 relacionado com o trabalho 2020</a:t>
              </a:r>
            </a:p>
            <a:p>
              <a:pPr algn="ctr"/>
              <a: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(EU27)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A5662F0-B5D8-4528-BEC1-ECD788E5A9E0}"/>
                </a:ext>
              </a:extLst>
            </p:cNvPr>
            <p:cNvSpPr txBox="1"/>
            <p:nvPr/>
          </p:nvSpPr>
          <p:spPr>
            <a:xfrm>
              <a:off x="4529380" y="4026617"/>
              <a:ext cx="61875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IECT: saúde</a:t>
              </a:r>
            </a:p>
            <a:p>
              <a:pPr algn="ctr"/>
              <a: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 afetada em 2015</a:t>
              </a:r>
            </a:p>
            <a:p>
              <a:pPr algn="ctr"/>
              <a: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 (UE28)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661AD42-A8B4-4968-B8E2-034AA792A278}"/>
                </a:ext>
              </a:extLst>
            </p:cNvPr>
            <p:cNvSpPr txBox="1"/>
            <p:nvPr/>
          </p:nvSpPr>
          <p:spPr>
            <a:xfrm>
              <a:off x="5211674" y="4020172"/>
              <a:ext cx="104195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IFT: Período de ausência do </a:t>
              </a:r>
              <a:b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trabalho 3 meses ou </a:t>
              </a:r>
              <a:b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mais 2020 </a:t>
              </a:r>
              <a:b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(EU27)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F63D238-0CF5-4A4C-9EB8-587025FA7D8F}"/>
                </a:ext>
              </a:extLst>
            </p:cNvPr>
            <p:cNvSpPr txBox="1"/>
            <p:nvPr/>
          </p:nvSpPr>
          <p:spPr>
            <a:xfrm>
              <a:off x="6238935" y="4037655"/>
              <a:ext cx="94832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IECT: não consegue </a:t>
              </a:r>
              <a:b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fazer o trabalho até aos 60 anos 2015</a:t>
              </a:r>
              <a:b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pt-PT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 (UE28)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61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001144" y="643831"/>
          <a:ext cx="893" cy="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144" y="643831"/>
                        <a:ext cx="893" cy="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21C39973-AE0A-03DC-B44B-E722364E6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8067193" cy="367200"/>
          </a:xfrm>
        </p:spPr>
        <p:txBody>
          <a:bodyPr>
            <a:normAutofit fontScale="90000"/>
          </a:bodyPr>
          <a:lstStyle/>
          <a:p>
            <a:r>
              <a:rPr lang="pt-PT" dirty="0"/>
              <a:t>Satisfação profissional, riscos para a saúde e perspetivas de vida profissional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A236CFE-EBC6-4A86-A3E3-CDEC7E818124}"/>
              </a:ext>
            </a:extLst>
          </p:cNvPr>
          <p:cNvGrpSpPr/>
          <p:nvPr/>
        </p:nvGrpSpPr>
        <p:grpSpPr>
          <a:xfrm>
            <a:off x="683568" y="765804"/>
            <a:ext cx="7776864" cy="4300251"/>
            <a:chOff x="581620" y="696288"/>
            <a:chExt cx="7776864" cy="430025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91CA8AB-D186-4523-93D1-C5C741A024BB}"/>
                </a:ext>
              </a:extLst>
            </p:cNvPr>
            <p:cNvGrpSpPr/>
            <p:nvPr/>
          </p:nvGrpSpPr>
          <p:grpSpPr>
            <a:xfrm>
              <a:off x="581620" y="696288"/>
              <a:ext cx="7776864" cy="4300251"/>
              <a:chOff x="539552" y="708249"/>
              <a:chExt cx="7776864" cy="4300251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060C0D7-5E0F-4C35-B416-023528D1A51E}"/>
                  </a:ext>
                </a:extLst>
              </p:cNvPr>
              <p:cNvSpPr txBox="1"/>
              <p:nvPr/>
            </p:nvSpPr>
            <p:spPr>
              <a:xfrm>
                <a:off x="539552" y="708249"/>
                <a:ext cx="777686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PT" sz="1200" b="1">
                    <a:effectLst/>
                    <a:latin typeface="Arial" panose="020B0604020202020204" pitchFamily="34" charset="0"/>
                    <a:ea typeface="SimSun" panose="02010600030101010101" pitchFamily="2" charset="-122"/>
                  </a:rPr>
                  <a:t>Comparação das respostas à autoavaliação da satisfação com o trabalho, riscos para a saúde e perspetivas da vida profissional - Eurobarómetro Flash, IFT e IECT</a:t>
                </a:r>
              </a:p>
            </p:txBody>
          </p:sp>
          <p:pic>
            <p:nvPicPr>
              <p:cNvPr id="22" name="Picture 21" descr="A screenshot of a computer&#10;&#10;Description automatically generated with medium confidence">
                <a:extLst>
                  <a:ext uri="{FF2B5EF4-FFF2-40B4-BE49-F238E27FC236}">
                    <a16:creationId xmlns:a16="http://schemas.microsoft.com/office/drawing/2014/main" id="{3A099E55-F1BA-4862-8F60-E8C45DE2A6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6873" t="43137" r="79407" b="41106"/>
              <a:stretch/>
            </p:blipFill>
            <p:spPr bwMode="auto">
              <a:xfrm>
                <a:off x="1252205" y="1923678"/>
                <a:ext cx="468869" cy="1728192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23" name="Picture 22" descr="A screenshot of a computer&#10;&#10;Description automatically generated with medium confidence">
                <a:extLst>
                  <a:ext uri="{FF2B5EF4-FFF2-40B4-BE49-F238E27FC236}">
                    <a16:creationId xmlns:a16="http://schemas.microsoft.com/office/drawing/2014/main" id="{1AF4B3CB-DE0E-458C-8820-5EF6A56915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9523" t="49220" r="13122" b="-1"/>
              <a:stretch/>
            </p:blipFill>
            <p:spPr bwMode="auto">
              <a:xfrm>
                <a:off x="1787480" y="1306512"/>
                <a:ext cx="5641238" cy="3701988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386842B-401C-45D7-9783-A5332FDDE31D}"/>
                  </a:ext>
                </a:extLst>
              </p:cNvPr>
              <p:cNvSpPr txBox="1"/>
              <p:nvPr/>
            </p:nvSpPr>
            <p:spPr>
              <a:xfrm>
                <a:off x="1550532" y="1306512"/>
                <a:ext cx="719865" cy="274087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tIns="0" bIns="0" rtlCol="0">
                <a:spAutoFit/>
              </a:bodyPr>
              <a:lstStyle/>
              <a:p>
                <a:pPr algn="r">
                  <a:lnSpc>
                    <a:spcPct val="200000"/>
                  </a:lnSpc>
                </a:pPr>
                <a:r>
                  <a:rPr lang="pt-PT" sz="600" b="1" dirty="0">
                    <a:latin typeface="Arial Narrow" panose="020B0606020202030204" pitchFamily="34" charset="0"/>
                  </a:rPr>
                  <a:t>Irlanda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pt-PT" sz="600" b="1" dirty="0">
                    <a:latin typeface="Arial Narrow" panose="020B0606020202030204" pitchFamily="34" charset="0"/>
                  </a:rPr>
                  <a:t>Itália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pt-PT" sz="600" b="1" dirty="0">
                    <a:latin typeface="Arial Narrow" panose="020B0606020202030204" pitchFamily="34" charset="0"/>
                  </a:rPr>
                  <a:t>Letónia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pt-PT" sz="600" b="1" dirty="0">
                    <a:latin typeface="Arial Narrow" panose="020B0606020202030204" pitchFamily="34" charset="0"/>
                  </a:rPr>
                  <a:t>Lituânia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pt-PT" sz="600" b="1" dirty="0">
                    <a:latin typeface="Arial Narrow" panose="020B0606020202030204" pitchFamily="34" charset="0"/>
                  </a:rPr>
                  <a:t>Luxemburgo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pt-PT" sz="600" b="1" dirty="0">
                    <a:latin typeface="Arial Narrow" panose="020B0606020202030204" pitchFamily="34" charset="0"/>
                  </a:rPr>
                  <a:t>Malta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pt-PT" sz="600" b="1" dirty="0">
                    <a:latin typeface="Arial Narrow" panose="020B0606020202030204" pitchFamily="34" charset="0"/>
                  </a:rPr>
                  <a:t>Países Baixos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pt-PT" sz="600" b="1" dirty="0">
                    <a:latin typeface="Arial Narrow" panose="020B0606020202030204" pitchFamily="34" charset="0"/>
                  </a:rPr>
                  <a:t>Polónia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pt-PT" sz="600" b="1" dirty="0">
                    <a:latin typeface="Arial Narrow" panose="020B0606020202030204" pitchFamily="34" charset="0"/>
                  </a:rPr>
                  <a:t>Portugal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pt-PT" sz="600" b="1" dirty="0">
                    <a:latin typeface="Arial Narrow" panose="020B0606020202030204" pitchFamily="34" charset="0"/>
                  </a:rPr>
                  <a:t>Roménia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pt-PT" sz="600" b="1" dirty="0">
                    <a:latin typeface="Arial Narrow" panose="020B0606020202030204" pitchFamily="34" charset="0"/>
                  </a:rPr>
                  <a:t>Eslováquia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pt-PT" sz="600" b="1" dirty="0">
                    <a:latin typeface="Arial Narrow" panose="020B0606020202030204" pitchFamily="34" charset="0"/>
                  </a:rPr>
                  <a:t>Eslovénia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pt-PT" sz="600" b="1" dirty="0">
                    <a:latin typeface="Arial Narrow" panose="020B0606020202030204" pitchFamily="34" charset="0"/>
                  </a:rPr>
                  <a:t>Espanha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pt-PT" sz="600" b="1" dirty="0">
                    <a:latin typeface="Arial Narrow" panose="020B0606020202030204" pitchFamily="34" charset="0"/>
                  </a:rPr>
                  <a:t>Suécia</a:t>
                </a:r>
              </a:p>
              <a:p>
                <a:pPr algn="r">
                  <a:lnSpc>
                    <a:spcPct val="200000"/>
                  </a:lnSpc>
                </a:pPr>
                <a:endParaRPr lang="en-US" sz="600" b="1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7AE0E9A-D110-463C-A15F-6B5B4E2318CB}"/>
                  </a:ext>
                </a:extLst>
              </p:cNvPr>
              <p:cNvSpPr txBox="1"/>
              <p:nvPr/>
            </p:nvSpPr>
            <p:spPr>
              <a:xfrm>
                <a:off x="3402705" y="4667407"/>
                <a:ext cx="937757" cy="12311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/>
                <a:r>
                  <a:rPr lang="pt-PT" sz="800" b="1">
                    <a:latin typeface="Arial Narrow" panose="020B0606020202030204" pitchFamily="34" charset="0"/>
                  </a:rPr>
                  <a:t>Abaixo da média da UE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40C109F-5DF4-434F-8F73-9952B08F7987}"/>
                  </a:ext>
                </a:extLst>
              </p:cNvPr>
              <p:cNvSpPr txBox="1"/>
              <p:nvPr/>
            </p:nvSpPr>
            <p:spPr>
              <a:xfrm>
                <a:off x="4699189" y="4667406"/>
                <a:ext cx="921727" cy="12311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/>
                <a:r>
                  <a:rPr lang="pt-PT" sz="800" b="1">
                    <a:latin typeface="Arial Narrow" panose="020B0606020202030204" pitchFamily="34" charset="0"/>
                  </a:rPr>
                  <a:t>Acima da média da UE</a:t>
                </a: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791E0EC-77A6-4BED-AB0B-ECD7AE1ACA1E}"/>
                </a:ext>
              </a:extLst>
            </p:cNvPr>
            <p:cNvSpPr txBox="1"/>
            <p:nvPr/>
          </p:nvSpPr>
          <p:spPr>
            <a:xfrm>
              <a:off x="1145166" y="2041399"/>
              <a:ext cx="647998" cy="1829964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square" tIns="91440" bIns="91440" rtlCol="0">
              <a:spAutoFit/>
            </a:bodyPr>
            <a:lstStyle/>
            <a:p>
              <a:pPr algn="r">
                <a:lnSpc>
                  <a:spcPct val="200000"/>
                </a:lnSpc>
              </a:pPr>
              <a:r>
                <a:rPr lang="pt-PT" sz="1000" b="1">
                  <a:latin typeface="Arial" panose="020B0604020202020204" pitchFamily="34" charset="0"/>
                  <a:cs typeface="Arial" panose="020B0604020202020204" pitchFamily="34" charset="0"/>
                </a:rPr>
                <a:t>Países e média da UE</a:t>
              </a:r>
            </a:p>
            <a:p>
              <a:pPr algn="r">
                <a:lnSpc>
                  <a:spcPct val="200000"/>
                </a:lnSpc>
              </a:pPr>
              <a:endParaRPr lang="en-US" sz="6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2794D445-E2E7-4407-9FB7-99AC6E568521}"/>
              </a:ext>
            </a:extLst>
          </p:cNvPr>
          <p:cNvSpPr txBox="1"/>
          <p:nvPr/>
        </p:nvSpPr>
        <p:spPr>
          <a:xfrm>
            <a:off x="2740051" y="3995404"/>
            <a:ext cx="803104" cy="36933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0">
            <a:spAutoFit/>
          </a:bodyPr>
          <a:lstStyle/>
          <a:p>
            <a:pPr algn="r"/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Eurobarómetro Flash:</a:t>
            </a:r>
          </a:p>
          <a:p>
            <a:pPr algn="ctr"/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não satisfeito com</a:t>
            </a:r>
          </a:p>
          <a:p>
            <a:pPr algn="ctr"/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S + S 2014</a:t>
            </a:r>
            <a:b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 (EU28)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A2F0883-D9FE-4085-BFD0-325C1FB4741E}"/>
              </a:ext>
            </a:extLst>
          </p:cNvPr>
          <p:cNvSpPr txBox="1"/>
          <p:nvPr/>
        </p:nvSpPr>
        <p:spPr>
          <a:xfrm>
            <a:off x="3682654" y="4017526"/>
            <a:ext cx="937757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IFT: problema de saúde</a:t>
            </a:r>
          </a:p>
          <a:p>
            <a:pPr algn="ctr"/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 relacionado com o </a:t>
            </a:r>
            <a:b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trabalho 2020</a:t>
            </a:r>
          </a:p>
          <a:p>
            <a:pPr algn="ctr"/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(EU27)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8804989-1276-429E-9016-3CE7CDE76A24}"/>
              </a:ext>
            </a:extLst>
          </p:cNvPr>
          <p:cNvSpPr txBox="1"/>
          <p:nvPr/>
        </p:nvSpPr>
        <p:spPr>
          <a:xfrm>
            <a:off x="4722916" y="4041554"/>
            <a:ext cx="701879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IECT: saúde</a:t>
            </a:r>
          </a:p>
          <a:p>
            <a:pPr algn="ctr"/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 afetada em 2015</a:t>
            </a:r>
          </a:p>
          <a:p>
            <a:pPr algn="ctr"/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 (UE28)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15BAF6A-B204-4AF5-BBF6-F88B4260979B}"/>
              </a:ext>
            </a:extLst>
          </p:cNvPr>
          <p:cNvSpPr txBox="1"/>
          <p:nvPr/>
        </p:nvSpPr>
        <p:spPr>
          <a:xfrm>
            <a:off x="5487579" y="4035125"/>
            <a:ext cx="1041952" cy="36933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IFT: Período de ausência do </a:t>
            </a:r>
            <a:b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trabalho 3 meses ou </a:t>
            </a:r>
            <a:b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mais 2020 </a:t>
            </a:r>
            <a:b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(EU27)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E7980C-0F4D-4706-A5C1-CBA6B1FED64F}"/>
              </a:ext>
            </a:extLst>
          </p:cNvPr>
          <p:cNvSpPr txBox="1"/>
          <p:nvPr/>
        </p:nvSpPr>
        <p:spPr>
          <a:xfrm>
            <a:off x="6564894" y="4024899"/>
            <a:ext cx="948323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IECT: não consegue fazer o trabalho até aos </a:t>
            </a:r>
            <a:b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60 anos 2015 </a:t>
            </a:r>
            <a:b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600" b="1" dirty="0">
                <a:latin typeface="Arial" panose="020B0604020202020204" pitchFamily="34" charset="0"/>
                <a:cs typeface="Arial" panose="020B0604020202020204" pitchFamily="34" charset="0"/>
              </a:rPr>
              <a:t>(UE28)</a:t>
            </a:r>
          </a:p>
        </p:txBody>
      </p:sp>
    </p:spTree>
    <p:extLst>
      <p:ext uri="{BB962C8B-B14F-4D97-AF65-F5344CB8AC3E}">
        <p14:creationId xmlns:p14="http://schemas.microsoft.com/office/powerpoint/2010/main" val="45861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 descr="A picture containing person, wall, indoor&#10;&#10;Description automatically generated">
            <a:extLst>
              <a:ext uri="{FF2B5EF4-FFF2-40B4-BE49-F238E27FC236}">
                <a16:creationId xmlns:a16="http://schemas.microsoft.com/office/drawing/2014/main" id="{18B77FCE-A3AF-4062-86F4-6F1FD0DCE2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0" t="68" r="20991" b="-68"/>
          <a:stretch/>
        </p:blipFill>
        <p:spPr>
          <a:xfrm>
            <a:off x="5508104" y="837000"/>
            <a:ext cx="2736304" cy="3644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1267F8-87A7-3030-BA31-1A7ACA3B5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Principais desenvolvimentos conjunturais: articulação com a SST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37EBF-2881-7412-D232-96FE8442E6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8" y="836999"/>
            <a:ext cx="5058106" cy="3645000"/>
          </a:xfrm>
          <a:noFill/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Mudanças do setor industrial para o setor dos serviços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Desenvolvimentos tecnológicos </a:t>
            </a:r>
            <a:r>
              <a:rPr lang="pt-PT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(digitalização, materiais, biotecnologia, economia circular, processos e produtos químicos)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Estrutura da força de trabalho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Transferência das competências necessárias </a:t>
            </a:r>
            <a:r>
              <a:rPr lang="pt-PT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(são necessárias trabalhadores mais qualificados)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Envelhecimento dos trabalhadores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Globalização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Maior variedade de relações contratuais não convencionais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Tipos de trabalho não vinculados às instalações do empregador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Relação empregador-trabalhador pouco clara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D254D88A-79B6-2683-BCC7-538F5AF7A5A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192071" y="3362183"/>
            <a:ext cx="1842770" cy="2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pt-PT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agcreativelab/Adobe Stock</a:t>
            </a:r>
          </a:p>
        </p:txBody>
      </p:sp>
    </p:spTree>
    <p:extLst>
      <p:ext uri="{BB962C8B-B14F-4D97-AF65-F5344CB8AC3E}">
        <p14:creationId xmlns:p14="http://schemas.microsoft.com/office/powerpoint/2010/main" val="1951639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C39A2-9438-232D-6A2F-BFF24DB79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Melhorias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2F938-9CF0-83D1-3998-5D9C4337B3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036" y="931742"/>
            <a:ext cx="4410032" cy="3312368"/>
          </a:xfrm>
          <a:noFill/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PT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Melhoria nos </a:t>
            </a:r>
            <a:r>
              <a:rPr lang="pt-PT" sz="1400">
                <a:solidFill>
                  <a:schemeClr val="tx1">
                    <a:lumMod val="95000"/>
                    <a:lumOff val="5000"/>
                  </a:schemeClr>
                </a:solidFill>
              </a:rPr>
              <a:t>principais domínios</a:t>
            </a:r>
            <a:r>
              <a:rPr lang="pt-PT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Legislação abrangente e atualizada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Orientação e formação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Aplicação de sistemas de gestão da SST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Desenvolvimentos tecnológicos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Riscos psicossociais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Progressos a nível da organização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Tratamento médico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Incentivos financeiros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F3B50A-14F5-ACDC-1045-BC0DC309B60B}"/>
              </a:ext>
            </a:extLst>
          </p:cNvPr>
          <p:cNvGrpSpPr/>
          <p:nvPr/>
        </p:nvGrpSpPr>
        <p:grpSpPr>
          <a:xfrm>
            <a:off x="4788024" y="915566"/>
            <a:ext cx="3527552" cy="3675310"/>
            <a:chOff x="4788024" y="915566"/>
            <a:chExt cx="3527552" cy="3675310"/>
          </a:xfrm>
        </p:grpSpPr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A9B04DB4-63F0-F852-77BD-06568171737D}"/>
                </a:ext>
              </a:extLst>
            </p:cNvPr>
            <p:cNvSpPr>
              <a:spLocks/>
            </p:cNvSpPr>
            <p:nvPr/>
          </p:nvSpPr>
          <p:spPr>
            <a:xfrm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4B3E0B-C5CD-7D63-8EEF-6EE3C133FF06}"/>
                </a:ext>
              </a:extLst>
            </p:cNvPr>
            <p:cNvGrpSpPr/>
            <p:nvPr/>
          </p:nvGrpSpPr>
          <p:grpSpPr>
            <a:xfrm>
              <a:off x="5291660" y="1635646"/>
              <a:ext cx="2520280" cy="2277546"/>
              <a:chOff x="5184068" y="1635646"/>
              <a:chExt cx="2520280" cy="2277546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B18A57-DA4E-C5C8-03CB-D3F2C2A9A6E5}"/>
                  </a:ext>
                </a:extLst>
              </p:cNvPr>
              <p:cNvSpPr txBox="1"/>
              <p:nvPr/>
            </p:nvSpPr>
            <p:spPr>
              <a:xfrm>
                <a:off x="5184068" y="1635646"/>
                <a:ext cx="252028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8000" b="1" dirty="0">
                    <a:solidFill>
                      <a:schemeClr val="accent4">
                        <a:lumMod val="50000"/>
                      </a:schemeClr>
                    </a:solidFill>
                  </a:rPr>
                  <a:t>60%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835DB2-5CC9-4F69-3EE6-4910325F561F}"/>
                  </a:ext>
                </a:extLst>
              </p:cNvPr>
              <p:cNvSpPr txBox="1"/>
              <p:nvPr/>
            </p:nvSpPr>
            <p:spPr>
              <a:xfrm>
                <a:off x="5328084" y="2959085"/>
                <a:ext cx="223224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PT" sz="1400"/>
                  <a:t>aprox. </a:t>
                </a:r>
                <a:r>
                  <a:rPr lang="pt-PT" sz="1400" b="1"/>
                  <a:t>menos acidentes mortais e sem consequências fatais</a:t>
                </a:r>
                <a:r>
                  <a:rPr lang="pt-PT" sz="1400"/>
                  <a:t> </a:t>
                </a:r>
                <a:r>
                  <a:rPr lang="pt-PT" sz="1400" b="0"/>
                  <a:t>no trabalho desde meados dos anos noventa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18433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8FB60194-BB50-4053-9AB0-9DA74E711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Melhorias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39D5964-BCB0-DADB-F654-10A84F30F81D}"/>
              </a:ext>
            </a:extLst>
          </p:cNvPr>
          <p:cNvGrpSpPr/>
          <p:nvPr/>
        </p:nvGrpSpPr>
        <p:grpSpPr>
          <a:xfrm>
            <a:off x="323528" y="843558"/>
            <a:ext cx="2898029" cy="3583231"/>
            <a:chOff x="4788024" y="915566"/>
            <a:chExt cx="3527552" cy="3675310"/>
          </a:xfrm>
        </p:grpSpPr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3220245A-850D-3E2E-9A3A-86A68B5CACCD}"/>
                </a:ext>
              </a:extLst>
            </p:cNvPr>
            <p:cNvSpPr>
              <a:spLocks/>
            </p:cNvSpPr>
            <p:nvPr/>
          </p:nvSpPr>
          <p:spPr>
            <a:xfrm rot="10800000"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41CCCB-EE8E-5BDE-8BC6-9A57E890B957}"/>
                </a:ext>
              </a:extLst>
            </p:cNvPr>
            <p:cNvSpPr txBox="1"/>
            <p:nvPr/>
          </p:nvSpPr>
          <p:spPr>
            <a:xfrm>
              <a:off x="5360443" y="1654150"/>
              <a:ext cx="2382711" cy="1641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sz="1400"/>
                <a:t>A sensibilização, a quantidade e a qualidade das </a:t>
              </a:r>
              <a:r>
                <a:rPr lang="pt-PT" sz="1400" b="1"/>
                <a:t>informações e orientações preventivas</a:t>
              </a:r>
              <a:r>
                <a:rPr lang="pt-PT" sz="1400"/>
                <a:t> aumentaram e ampliaram significativamente.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AC870DC-1A03-A85B-FA62-D0EB44103B00}"/>
              </a:ext>
            </a:extLst>
          </p:cNvPr>
          <p:cNvGrpSpPr/>
          <p:nvPr/>
        </p:nvGrpSpPr>
        <p:grpSpPr>
          <a:xfrm>
            <a:off x="2920743" y="1065005"/>
            <a:ext cx="2898029" cy="3583231"/>
            <a:chOff x="4788024" y="915566"/>
            <a:chExt cx="3527552" cy="3675310"/>
          </a:xfrm>
        </p:grpSpPr>
        <p:sp>
          <p:nvSpPr>
            <p:cNvPr id="13" name="Arrow: Down 12">
              <a:extLst>
                <a:ext uri="{FF2B5EF4-FFF2-40B4-BE49-F238E27FC236}">
                  <a16:creationId xmlns:a16="http://schemas.microsoft.com/office/drawing/2014/main" id="{04033E1E-6010-E36C-8F34-A3C7075DBBAB}"/>
                </a:ext>
              </a:extLst>
            </p:cNvPr>
            <p:cNvSpPr>
              <a:spLocks/>
            </p:cNvSpPr>
            <p:nvPr/>
          </p:nvSpPr>
          <p:spPr>
            <a:xfrm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C9F8414-555D-0532-C1D4-45F2BF8F3B07}"/>
                </a:ext>
              </a:extLst>
            </p:cNvPr>
            <p:cNvSpPr txBox="1"/>
            <p:nvPr/>
          </p:nvSpPr>
          <p:spPr>
            <a:xfrm>
              <a:off x="5353267" y="1427012"/>
              <a:ext cx="2384150" cy="23045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sz="1400" b="1"/>
                <a:t>Doenças profissionais reconhecidas </a:t>
              </a:r>
              <a:r>
                <a:rPr lang="pt-PT" sz="1400"/>
                <a:t>(por exemplo, perda de audição, doenças da pele, cancro devido a determinadas substâncias químicas): os dados mostram uma redução semelhante à dos acidentes de trabalho.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02F776-EB5A-0453-7739-8A1A7909698D}"/>
              </a:ext>
            </a:extLst>
          </p:cNvPr>
          <p:cNvGrpSpPr/>
          <p:nvPr/>
        </p:nvGrpSpPr>
        <p:grpSpPr>
          <a:xfrm>
            <a:off x="5507939" y="856245"/>
            <a:ext cx="2898029" cy="3583231"/>
            <a:chOff x="4788024" y="915566"/>
            <a:chExt cx="3527552" cy="3675310"/>
          </a:xfrm>
        </p:grpSpPr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C4DB9F24-76B1-7A96-87FC-C90C1D6DBFA2}"/>
                </a:ext>
              </a:extLst>
            </p:cNvPr>
            <p:cNvSpPr>
              <a:spLocks/>
            </p:cNvSpPr>
            <p:nvPr/>
          </p:nvSpPr>
          <p:spPr>
            <a:xfrm rot="10800000"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224E98-6B76-9BB0-2714-4EF844808B50}"/>
                </a:ext>
              </a:extLst>
            </p:cNvPr>
            <p:cNvSpPr txBox="1"/>
            <p:nvPr/>
          </p:nvSpPr>
          <p:spPr>
            <a:xfrm>
              <a:off x="5365462" y="1641137"/>
              <a:ext cx="2371234" cy="1641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sz="1400" b="1" dirty="0"/>
                <a:t>Esforços internacionais em matéria de SST</a:t>
              </a:r>
              <a:r>
                <a:rPr lang="pt-PT" sz="1400" dirty="0"/>
                <a:t> (OIT, OMS, ICOH, IALI) e esforços voluntários de empresas e ONG nas cadeias de abastecimento mundiais.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125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2">
            <a:extLst>
              <a:ext uri="{FF2B5EF4-FFF2-40B4-BE49-F238E27FC236}">
                <a16:creationId xmlns:a16="http://schemas.microsoft.com/office/drawing/2014/main" id="{8F297F77-4A6B-40D9-8D8F-9C6AF7793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Estagnação ou desenvolvimentos ambíguos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49EE18-49B1-6463-0DD6-8A9D9B8D3C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91880" y="836999"/>
            <a:ext cx="4680520" cy="3645000"/>
          </a:xfrm>
          <a:noFill/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Percentagem de trabalhadores expostos a </a:t>
            </a:r>
            <a:r>
              <a:rPr lang="pt-PT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riscos de segurança e saúde</a:t>
            </a:r>
            <a:r>
              <a:rPr lang="pt-PT" sz="1400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(ruído, vibrações, poeiras, agentes químicos e biológicos, temperaturas elevadas ou baixas, choques elétricos, etc.).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Riscos ergonómicos</a:t>
            </a:r>
            <a:r>
              <a:rPr lang="pt-PT" sz="1400" b="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tais como movimentos repetitivos dos membros superiores, posições cansativas e dolorosas, levantar e transportar objetos e estar em posição sentada durante muito tempo.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 intensidade de trabalho</a:t>
            </a:r>
            <a:r>
              <a:rPr lang="pt-PT" sz="1400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afigura-se estagnada entre 2005 e 2015 (cadeias de abastecimento, transferência de uma parte bastante relevante do trabalho para outros tipos de contratos, etc.).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 SST em algumas formas de trabalho, por exemplo: </a:t>
            </a:r>
            <a:r>
              <a:rPr lang="pt-PT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trabalhadores por conta própria, trabalho sazonal, trabalho móvel, trabalho a partir de casa e trabalho em plataformas </a:t>
            </a:r>
            <a:r>
              <a:rPr lang="pt-PT" sz="1400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torna-se um desafio, a legislação deve acompanhar a evolução. </a:t>
            </a:r>
          </a:p>
        </p:txBody>
      </p:sp>
      <p:pic>
        <p:nvPicPr>
          <p:cNvPr id="5" name="Content Placeholder 4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A06B101F-EEFD-2951-6F10-17A05252D1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" r="44625"/>
          <a:stretch/>
        </p:blipFill>
        <p:spPr>
          <a:xfrm>
            <a:off x="450000" y="836999"/>
            <a:ext cx="2934782" cy="3645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9C60AF-D911-C340-0113-8C3D39CC91F9}"/>
              </a:ext>
            </a:extLst>
          </p:cNvPr>
          <p:cNvSpPr txBox="1"/>
          <p:nvPr/>
        </p:nvSpPr>
        <p:spPr>
          <a:xfrm rot="16200000">
            <a:off x="-573791" y="3273542"/>
            <a:ext cx="223224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600" b="0" i="0" u="none" strike="noStrike" baseline="0">
                <a:solidFill>
                  <a:schemeClr val="bg1"/>
                </a:solidFill>
                <a:latin typeface="ArialMT"/>
              </a:rPr>
              <a:t>© auremar/Adobe Stock</a:t>
            </a:r>
          </a:p>
        </p:txBody>
      </p:sp>
    </p:spTree>
    <p:extLst>
      <p:ext uri="{BB962C8B-B14F-4D97-AF65-F5344CB8AC3E}">
        <p14:creationId xmlns:p14="http://schemas.microsoft.com/office/powerpoint/2010/main" val="199394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5A319FB6-4CBA-4DE1-A8E4-45746A06EA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7" r="34692"/>
          <a:stretch/>
        </p:blipFill>
        <p:spPr>
          <a:xfrm>
            <a:off x="5004048" y="836999"/>
            <a:ext cx="3168352" cy="365692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78FE72-F67F-1A7C-5B5C-758E92E9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Estagnação ou desenvolvimentos ambíguos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AFA74-9E7F-8553-7A34-C5ABB3F5B0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8" y="836999"/>
            <a:ext cx="4338026" cy="3645000"/>
          </a:xfrm>
          <a:noFill/>
        </p:spPr>
        <p:txBody>
          <a:bodyPr>
            <a:normAutofit fontScale="925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dirty="0">
                <a:solidFill>
                  <a:schemeClr val="tx1"/>
                </a:solidFill>
              </a:rPr>
              <a:t>A precariedade laboral</a:t>
            </a:r>
            <a:r>
              <a:rPr lang="pt-PT" b="0" dirty="0">
                <a:solidFill>
                  <a:schemeClr val="tx1"/>
                </a:solidFill>
              </a:rPr>
              <a:t> tem um impacto na saúde </a:t>
            </a:r>
            <a:r>
              <a:rPr lang="pt-PT" sz="1300" b="0" dirty="0">
                <a:solidFill>
                  <a:schemeClr val="tx1"/>
                </a:solidFill>
              </a:rPr>
              <a:t>em</a:t>
            </a:r>
            <a:r>
              <a:rPr lang="pt-PT" b="0" dirty="0">
                <a:solidFill>
                  <a:schemeClr val="tx1"/>
                </a:solidFill>
              </a:rPr>
              <a:t> geral (morbilidade, mortalidade).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dirty="0">
                <a:solidFill>
                  <a:schemeClr val="tx1"/>
                </a:solidFill>
              </a:rPr>
              <a:t>A falta de recursos ou de conhecimentos especializados </a:t>
            </a:r>
            <a:r>
              <a:rPr lang="pt-PT" b="0" dirty="0">
                <a:solidFill>
                  <a:schemeClr val="tx1"/>
                </a:solidFill>
              </a:rPr>
              <a:t>pode impedir as empresas de abordar tarefas complexas de prevenção </a:t>
            </a:r>
            <a:r>
              <a:rPr lang="pt-PT" sz="1300" b="0" dirty="0">
                <a:solidFill>
                  <a:schemeClr val="tx1"/>
                </a:solidFill>
              </a:rPr>
              <a:t>dos</a:t>
            </a:r>
            <a:r>
              <a:rPr lang="pt-PT" b="0" dirty="0">
                <a:solidFill>
                  <a:schemeClr val="tx1"/>
                </a:solidFill>
              </a:rPr>
              <a:t> riscos (por exemplo, psicossociais, químicos, biológicos, eletromagnéticos).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b="0" dirty="0">
                <a:solidFill>
                  <a:schemeClr val="tx1"/>
                </a:solidFill>
              </a:rPr>
              <a:t>A contribuição do </a:t>
            </a:r>
            <a:r>
              <a:rPr lang="pt-PT" dirty="0">
                <a:solidFill>
                  <a:schemeClr val="tx1"/>
                </a:solidFill>
              </a:rPr>
              <a:t>trabalho para o desenvolvimento da doença</a:t>
            </a:r>
            <a:r>
              <a:rPr lang="pt-PT" b="0" dirty="0">
                <a:solidFill>
                  <a:schemeClr val="tx1"/>
                </a:solidFill>
              </a:rPr>
              <a:t> ainda está a ser debatida.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b="0" dirty="0">
                <a:solidFill>
                  <a:schemeClr val="tx1"/>
                </a:solidFill>
              </a:rPr>
              <a:t>A mudança para </a:t>
            </a:r>
            <a:r>
              <a:rPr lang="pt-PT" dirty="0">
                <a:solidFill>
                  <a:schemeClr val="tx1"/>
                </a:solidFill>
              </a:rPr>
              <a:t>setores administrativos e emocionalmente exigentes</a:t>
            </a:r>
            <a:r>
              <a:rPr lang="pt-PT" b="0" dirty="0">
                <a:solidFill>
                  <a:schemeClr val="tx1"/>
                </a:solidFill>
              </a:rPr>
              <a:t> (por exemplo: educação, saúde humana) significa um aumento </a:t>
            </a:r>
            <a:r>
              <a:rPr lang="pt-PT" dirty="0">
                <a:solidFill>
                  <a:schemeClr val="tx1"/>
                </a:solidFill>
              </a:rPr>
              <a:t>dos desafios psicossociais e emocionais</a:t>
            </a:r>
            <a:r>
              <a:rPr lang="pt-PT" b="0" dirty="0">
                <a:solidFill>
                  <a:schemeClr val="tx1"/>
                </a:solidFill>
              </a:rPr>
              <a:t> (por exemplo: prazos apertados, </a:t>
            </a:r>
            <a:r>
              <a:rPr lang="pt-PT" sz="1300" b="0" dirty="0">
                <a:solidFill>
                  <a:schemeClr val="tx1"/>
                </a:solidFill>
              </a:rPr>
              <a:t>alunos e pacientes difíceis</a:t>
            </a:r>
            <a:r>
              <a:rPr lang="pt-PT" b="0" dirty="0">
                <a:solidFill>
                  <a:schemeClr val="tx1"/>
                </a:solidFill>
              </a:rPr>
              <a:t>, longas horas de trabalho), ao qual acresce uma menor atividade física.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A8CF78-FCA7-A671-9370-7C3EB7AE3B98}"/>
              </a:ext>
            </a:extLst>
          </p:cNvPr>
          <p:cNvSpPr txBox="1"/>
          <p:nvPr/>
        </p:nvSpPr>
        <p:spPr>
          <a:xfrm rot="16200000">
            <a:off x="7200582" y="3564481"/>
            <a:ext cx="172819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600" b="0" i="0" u="none" strike="noStrike" baseline="0">
                <a:solidFill>
                  <a:srgbClr val="FFFFFF"/>
                </a:solidFill>
                <a:latin typeface="ArialMT"/>
              </a:rPr>
              <a:t>© Quality Stock Arts/Adobe Stock</a:t>
            </a:r>
          </a:p>
        </p:txBody>
      </p:sp>
    </p:spTree>
    <p:extLst>
      <p:ext uri="{BB962C8B-B14F-4D97-AF65-F5344CB8AC3E}">
        <p14:creationId xmlns:p14="http://schemas.microsoft.com/office/powerpoint/2010/main" val="1708420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126C0-AEED-696B-8EE9-2052322DE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Áreas problemáticas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2DF3DC-1221-D2B6-6832-ABDCCBC2B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3968" y="836999"/>
            <a:ext cx="3960440" cy="3645000"/>
          </a:xfrm>
          <a:noFill/>
        </p:spPr>
        <p:txBody>
          <a:bodyPr>
            <a:normAutofit fontScale="850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dirty="0">
                <a:solidFill>
                  <a:schemeClr val="tx1"/>
                </a:solidFill>
              </a:rPr>
              <a:t>Conformidade incompleta com a regulamentação em matéria de SST</a:t>
            </a:r>
            <a:r>
              <a:rPr lang="pt-PT" sz="1400" b="0" dirty="0">
                <a:solidFill>
                  <a:schemeClr val="tx1"/>
                </a:solidFill>
              </a:rPr>
              <a:t> em determinados setores/tipos de trabalho (por exemplo: trabalho móvel/em casa, trabalho doméstico, trabalho de prestação de cuidados, sazonal, trabalho em plataformas digitais).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b="0" dirty="0">
                <a:solidFill>
                  <a:schemeClr val="tx1"/>
                </a:solidFill>
              </a:rPr>
              <a:t>Poderá ser necessária uma</a:t>
            </a:r>
            <a:r>
              <a:rPr lang="pt-PT" sz="1400" dirty="0">
                <a:solidFill>
                  <a:schemeClr val="tx1"/>
                </a:solidFill>
              </a:rPr>
              <a:t> nova definição do conceito de «trabalho», a par de maior informação, uma melhor cultura de segurança e uma maior autorresponsabilidade</a:t>
            </a:r>
            <a:r>
              <a:rPr lang="pt-PT" sz="1400" b="0" dirty="0">
                <a:solidFill>
                  <a:schemeClr val="tx1"/>
                </a:solidFill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dirty="0">
                <a:solidFill>
                  <a:schemeClr val="tx1"/>
                </a:solidFill>
              </a:rPr>
              <a:t>O emprego não declarado/ilegal</a:t>
            </a:r>
            <a:r>
              <a:rPr lang="pt-PT" sz="1400" b="0" dirty="0">
                <a:solidFill>
                  <a:schemeClr val="tx1"/>
                </a:solidFill>
              </a:rPr>
              <a:t> não se encontra corretamente refletido nas estatísticas.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b="0" dirty="0">
                <a:solidFill>
                  <a:schemeClr val="tx1"/>
                </a:solidFill>
              </a:rPr>
              <a:t>Uma percentagem crescente de tarefas laborais é acompanhada de </a:t>
            </a:r>
            <a:r>
              <a:rPr lang="pt-PT" sz="1400" dirty="0">
                <a:solidFill>
                  <a:schemeClr val="tx1"/>
                </a:solidFill>
              </a:rPr>
              <a:t>inatividade física</a:t>
            </a:r>
            <a:r>
              <a:rPr lang="pt-PT" sz="1400" b="0" dirty="0">
                <a:solidFill>
                  <a:schemeClr val="tx1"/>
                </a:solidFill>
              </a:rPr>
              <a:t> (por exemplo, escritórios, motoristas, etc.), caracterizada por uma </a:t>
            </a:r>
            <a:r>
              <a:rPr lang="pt-PT" sz="1400" dirty="0">
                <a:solidFill>
                  <a:schemeClr val="tx1"/>
                </a:solidFill>
              </a:rPr>
              <a:t>posição sentada permanente</a:t>
            </a:r>
            <a:r>
              <a:rPr lang="pt-PT" sz="1400" b="0" dirty="0">
                <a:solidFill>
                  <a:schemeClr val="tx1"/>
                </a:solidFill>
              </a:rPr>
              <a:t> conjugada com exigências elevadas de </a:t>
            </a:r>
            <a:r>
              <a:rPr lang="pt-PT" sz="1400" dirty="0">
                <a:solidFill>
                  <a:schemeClr val="tx1"/>
                </a:solidFill>
              </a:rPr>
              <a:t>concentração visual e mental durante o trabalho.</a:t>
            </a:r>
          </a:p>
        </p:txBody>
      </p:sp>
      <p:pic>
        <p:nvPicPr>
          <p:cNvPr id="11" name="Content Placeholder 5" descr="A person sitting in a car&#10;&#10;Description automatically generated with low confidence">
            <a:extLst>
              <a:ext uri="{FF2B5EF4-FFF2-40B4-BE49-F238E27FC236}">
                <a16:creationId xmlns:a16="http://schemas.microsoft.com/office/drawing/2014/main" id="{8B62CA95-9BB1-ABEA-DD2F-2632C5CB78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3" r="20020"/>
          <a:stretch/>
        </p:blipFill>
        <p:spPr>
          <a:xfrm>
            <a:off x="450000" y="836999"/>
            <a:ext cx="3600001" cy="3645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A4583A-D3A5-96D4-46CF-15B7F4926B6E}"/>
              </a:ext>
            </a:extLst>
          </p:cNvPr>
          <p:cNvSpPr txBox="1"/>
          <p:nvPr/>
        </p:nvSpPr>
        <p:spPr>
          <a:xfrm rot="16200000">
            <a:off x="-1736590" y="2095354"/>
            <a:ext cx="458862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600" b="0" i="0" u="none" strike="noStrike" baseline="0">
                <a:solidFill>
                  <a:srgbClr val="FFFFFF"/>
                </a:solidFill>
                <a:latin typeface="ArialMT"/>
              </a:rPr>
              <a:t>© Kzenon/Adobe Stock</a:t>
            </a:r>
          </a:p>
        </p:txBody>
      </p:sp>
    </p:spTree>
    <p:extLst>
      <p:ext uri="{BB962C8B-B14F-4D97-AF65-F5344CB8AC3E}">
        <p14:creationId xmlns:p14="http://schemas.microsoft.com/office/powerpoint/2010/main" val="3875542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 descr="A couple of men in safety vests standing in front of a construction site&#10;&#10;Description automatically generated with low confidence">
            <a:extLst>
              <a:ext uri="{FF2B5EF4-FFF2-40B4-BE49-F238E27FC236}">
                <a16:creationId xmlns:a16="http://schemas.microsoft.com/office/drawing/2014/main" id="{C9834598-E6D4-44BD-B161-B93F82EB2B5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9" r="9372"/>
          <a:stretch/>
        </p:blipFill>
        <p:spPr>
          <a:xfrm>
            <a:off x="4355975" y="836999"/>
            <a:ext cx="3816424" cy="364499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AEB48E-681E-466E-54A1-439ED5EC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Áreas problemáticas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1D6B1-0233-B965-8FC1-2505ECB12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89954" cy="3645000"/>
          </a:xfrm>
          <a:noFill/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200" dirty="0">
                <a:solidFill>
                  <a:schemeClr val="tx1"/>
                </a:solidFill>
              </a:rPr>
              <a:t>Diferenças significativas entre os Estados-Membros.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200" b="0" dirty="0">
                <a:solidFill>
                  <a:schemeClr val="tx1"/>
                </a:solidFill>
              </a:rPr>
              <a:t>Os Estados-Membros do leste da UE apresentam, conforme declarado pelos próprios, o pior estatuto em termos de </a:t>
            </a:r>
            <a:r>
              <a:rPr lang="pt-PT" sz="1200" dirty="0">
                <a:solidFill>
                  <a:schemeClr val="tx1"/>
                </a:solidFill>
              </a:rPr>
              <a:t> riscos físicos, bem-estar e expectativas para realizar o trabalho até aos 60 anos.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200" b="0" dirty="0">
                <a:solidFill>
                  <a:schemeClr val="tx1"/>
                </a:solidFill>
              </a:rPr>
              <a:t>Os Estados-Membros centrais, ocidentais e do norte da UE apresentam uma </a:t>
            </a:r>
            <a:r>
              <a:rPr lang="pt-PT" sz="1200" dirty="0">
                <a:solidFill>
                  <a:schemeClr val="tx1"/>
                </a:solidFill>
              </a:rPr>
              <a:t>maior incidência de riscos psicossociais.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200" b="0" dirty="0">
                <a:solidFill>
                  <a:schemeClr val="tx1"/>
                </a:solidFill>
              </a:rPr>
              <a:t>Considerações éticas sobre o trabalho em </a:t>
            </a:r>
            <a:r>
              <a:rPr lang="pt-PT" sz="1200" dirty="0">
                <a:solidFill>
                  <a:schemeClr val="tx1"/>
                </a:solidFill>
              </a:rPr>
              <a:t>cadeias de abastecimento globalizadas</a:t>
            </a:r>
            <a:r>
              <a:rPr lang="pt-PT" sz="1200" b="0" dirty="0">
                <a:solidFill>
                  <a:schemeClr val="tx1"/>
                </a:solidFill>
              </a:rPr>
              <a:t> conduziram a um aumento das atividades sobre trabalho digno nos países em desenvolvimento e nas cadeias de abastecimento globais.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6AB568-894C-A153-E69D-0D036D2A6679}"/>
              </a:ext>
            </a:extLst>
          </p:cNvPr>
          <p:cNvSpPr txBox="1"/>
          <p:nvPr/>
        </p:nvSpPr>
        <p:spPr>
          <a:xfrm rot="16200000">
            <a:off x="7173597" y="1197522"/>
            <a:ext cx="178216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800" b="0" i="0" u="none" strike="noStrike" baseline="0" dirty="0">
                <a:solidFill>
                  <a:srgbClr val="FFFFFF"/>
                </a:solidFill>
                <a:latin typeface="ArialMT"/>
              </a:rPr>
              <a:t>© APchanel/Adobe Stock</a:t>
            </a:r>
          </a:p>
        </p:txBody>
      </p:sp>
    </p:spTree>
    <p:extLst>
      <p:ext uri="{BB962C8B-B14F-4D97-AF65-F5344CB8AC3E}">
        <p14:creationId xmlns:p14="http://schemas.microsoft.com/office/powerpoint/2010/main" val="2885917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FE176-AAB4-1859-8C9B-347541939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1800">
                <a:solidFill>
                  <a:schemeClr val="accent1"/>
                </a:solidFill>
              </a:rPr>
              <a:t>Sistema EU OSH INFO: Ferramenta de visualização de dados do Barómetro de SST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1ADB32-5165-74D3-B2B4-7C648C5E9E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90" b="12059"/>
          <a:stretch/>
        </p:blipFill>
        <p:spPr>
          <a:xfrm>
            <a:off x="450002" y="843558"/>
            <a:ext cx="7848628" cy="3144985"/>
          </a:xfrm>
          <a:prstGeom prst="rect">
            <a:avLst/>
          </a:prstGeom>
          <a:ln w="3175"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F50A14-30B3-FAAF-A422-C39816F672F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0867" y="3795886"/>
            <a:ext cx="5542266" cy="962690"/>
          </a:xfrm>
          <a:prstGeom prst="rect">
            <a:avLst/>
          </a:prstGeom>
        </p:spPr>
      </p:pic>
      <p:sp>
        <p:nvSpPr>
          <p:cNvPr id="3" name="Flowchart: Process 2">
            <a:extLst>
              <a:ext uri="{FF2B5EF4-FFF2-40B4-BE49-F238E27FC236}">
                <a16:creationId xmlns:a16="http://schemas.microsoft.com/office/drawing/2014/main" id="{B0C9FCB9-F3CD-288B-0E02-0CB8182F0CF9}"/>
              </a:ext>
            </a:extLst>
          </p:cNvPr>
          <p:cNvSpPr/>
          <p:nvPr/>
        </p:nvSpPr>
        <p:spPr>
          <a:xfrm rot="923122">
            <a:off x="6393856" y="1090714"/>
            <a:ext cx="2184773" cy="1164797"/>
          </a:xfrm>
          <a:custGeom>
            <a:avLst/>
            <a:gdLst>
              <a:gd name="connsiteX0" fmla="*/ 0 w 2184773"/>
              <a:gd name="connsiteY0" fmla="*/ 0 h 1164797"/>
              <a:gd name="connsiteX1" fmla="*/ 480650 w 2184773"/>
              <a:gd name="connsiteY1" fmla="*/ 0 h 1164797"/>
              <a:gd name="connsiteX2" fmla="*/ 1048691 w 2184773"/>
              <a:gd name="connsiteY2" fmla="*/ 0 h 1164797"/>
              <a:gd name="connsiteX3" fmla="*/ 1529341 w 2184773"/>
              <a:gd name="connsiteY3" fmla="*/ 0 h 1164797"/>
              <a:gd name="connsiteX4" fmla="*/ 2184773 w 2184773"/>
              <a:gd name="connsiteY4" fmla="*/ 0 h 1164797"/>
              <a:gd name="connsiteX5" fmla="*/ 2184773 w 2184773"/>
              <a:gd name="connsiteY5" fmla="*/ 570751 h 1164797"/>
              <a:gd name="connsiteX6" fmla="*/ 2184773 w 2184773"/>
              <a:gd name="connsiteY6" fmla="*/ 1164797 h 1164797"/>
              <a:gd name="connsiteX7" fmla="*/ 1594884 w 2184773"/>
              <a:gd name="connsiteY7" fmla="*/ 1164797 h 1164797"/>
              <a:gd name="connsiteX8" fmla="*/ 1092387 w 2184773"/>
              <a:gd name="connsiteY8" fmla="*/ 1164797 h 1164797"/>
              <a:gd name="connsiteX9" fmla="*/ 524346 w 2184773"/>
              <a:gd name="connsiteY9" fmla="*/ 1164797 h 1164797"/>
              <a:gd name="connsiteX10" fmla="*/ 0 w 2184773"/>
              <a:gd name="connsiteY10" fmla="*/ 1164797 h 1164797"/>
              <a:gd name="connsiteX11" fmla="*/ 0 w 2184773"/>
              <a:gd name="connsiteY11" fmla="*/ 617342 h 1164797"/>
              <a:gd name="connsiteX12" fmla="*/ 0 w 2184773"/>
              <a:gd name="connsiteY12" fmla="*/ 0 h 1164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84773" h="1164797" fill="none" extrusionOk="0">
                <a:moveTo>
                  <a:pt x="0" y="0"/>
                </a:moveTo>
                <a:cubicBezTo>
                  <a:pt x="152127" y="6019"/>
                  <a:pt x="352683" y="-18938"/>
                  <a:pt x="480650" y="0"/>
                </a:cubicBezTo>
                <a:cubicBezTo>
                  <a:pt x="608617" y="18938"/>
                  <a:pt x="775683" y="-26333"/>
                  <a:pt x="1048691" y="0"/>
                </a:cubicBezTo>
                <a:cubicBezTo>
                  <a:pt x="1321699" y="26333"/>
                  <a:pt x="1311458" y="-6733"/>
                  <a:pt x="1529341" y="0"/>
                </a:cubicBezTo>
                <a:cubicBezTo>
                  <a:pt x="1747224" y="6733"/>
                  <a:pt x="1989409" y="-25861"/>
                  <a:pt x="2184773" y="0"/>
                </a:cubicBezTo>
                <a:cubicBezTo>
                  <a:pt x="2165405" y="145649"/>
                  <a:pt x="2206395" y="381791"/>
                  <a:pt x="2184773" y="570751"/>
                </a:cubicBezTo>
                <a:cubicBezTo>
                  <a:pt x="2163151" y="759711"/>
                  <a:pt x="2159268" y="1040178"/>
                  <a:pt x="2184773" y="1164797"/>
                </a:cubicBezTo>
                <a:cubicBezTo>
                  <a:pt x="1978611" y="1187651"/>
                  <a:pt x="1881160" y="1147353"/>
                  <a:pt x="1594884" y="1164797"/>
                </a:cubicBezTo>
                <a:cubicBezTo>
                  <a:pt x="1308608" y="1182241"/>
                  <a:pt x="1271690" y="1179018"/>
                  <a:pt x="1092387" y="1164797"/>
                </a:cubicBezTo>
                <a:cubicBezTo>
                  <a:pt x="913084" y="1150576"/>
                  <a:pt x="742012" y="1168363"/>
                  <a:pt x="524346" y="1164797"/>
                </a:cubicBezTo>
                <a:cubicBezTo>
                  <a:pt x="306680" y="1161231"/>
                  <a:pt x="160434" y="1181967"/>
                  <a:pt x="0" y="1164797"/>
                </a:cubicBezTo>
                <a:cubicBezTo>
                  <a:pt x="-4322" y="947079"/>
                  <a:pt x="23837" y="888350"/>
                  <a:pt x="0" y="617342"/>
                </a:cubicBezTo>
                <a:cubicBezTo>
                  <a:pt x="-23837" y="346335"/>
                  <a:pt x="1211" y="156981"/>
                  <a:pt x="0" y="0"/>
                </a:cubicBezTo>
                <a:close/>
              </a:path>
              <a:path w="2184773" h="1164797" stroke="0" extrusionOk="0">
                <a:moveTo>
                  <a:pt x="0" y="0"/>
                </a:moveTo>
                <a:cubicBezTo>
                  <a:pt x="162671" y="12253"/>
                  <a:pt x="299072" y="3164"/>
                  <a:pt x="524346" y="0"/>
                </a:cubicBezTo>
                <a:cubicBezTo>
                  <a:pt x="749620" y="-3164"/>
                  <a:pt x="908289" y="10287"/>
                  <a:pt x="1092387" y="0"/>
                </a:cubicBezTo>
                <a:cubicBezTo>
                  <a:pt x="1276485" y="-10287"/>
                  <a:pt x="1379930" y="4144"/>
                  <a:pt x="1573037" y="0"/>
                </a:cubicBezTo>
                <a:cubicBezTo>
                  <a:pt x="1766144" y="-4144"/>
                  <a:pt x="1881754" y="19886"/>
                  <a:pt x="2184773" y="0"/>
                </a:cubicBezTo>
                <a:cubicBezTo>
                  <a:pt x="2179245" y="220861"/>
                  <a:pt x="2188501" y="476209"/>
                  <a:pt x="2184773" y="605694"/>
                </a:cubicBezTo>
                <a:cubicBezTo>
                  <a:pt x="2181045" y="735179"/>
                  <a:pt x="2173743" y="937074"/>
                  <a:pt x="2184773" y="1164797"/>
                </a:cubicBezTo>
                <a:cubicBezTo>
                  <a:pt x="1945003" y="1167312"/>
                  <a:pt x="1919626" y="1180218"/>
                  <a:pt x="1660427" y="1164797"/>
                </a:cubicBezTo>
                <a:cubicBezTo>
                  <a:pt x="1401228" y="1149376"/>
                  <a:pt x="1344606" y="1166455"/>
                  <a:pt x="1070539" y="1164797"/>
                </a:cubicBezTo>
                <a:cubicBezTo>
                  <a:pt x="796472" y="1163139"/>
                  <a:pt x="650825" y="1148665"/>
                  <a:pt x="502498" y="1164797"/>
                </a:cubicBezTo>
                <a:cubicBezTo>
                  <a:pt x="354171" y="1180929"/>
                  <a:pt x="132632" y="1156806"/>
                  <a:pt x="0" y="1164797"/>
                </a:cubicBezTo>
                <a:cubicBezTo>
                  <a:pt x="-23812" y="1024603"/>
                  <a:pt x="289" y="825204"/>
                  <a:pt x="0" y="594046"/>
                </a:cubicBezTo>
                <a:cubicBezTo>
                  <a:pt x="-289" y="362888"/>
                  <a:pt x="-16096" y="155251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428841664">
                  <a:prstGeom prst="flowChart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144000" rIns="216000" bIns="144000" rtlCol="0" anchor="ctr"/>
          <a:lstStyle/>
          <a:p>
            <a:pPr algn="ctr"/>
            <a:r>
              <a:rPr lang="pt-PT" sz="1400" b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https://visualisation.osha.europa.eu/osh-barometer</a:t>
            </a:r>
            <a:r>
              <a:rPr lang="pt-PT" sz="1400" b="1" dirty="0">
                <a:solidFill>
                  <a:schemeClr val="tx1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48008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A6592-95C6-96CF-67DA-7101D72E8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pt-PT"/>
              <a:t>Objetivos do relatório de 2023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EEF5BB48-9058-0DA7-2F94-189B2A45903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27532764"/>
              </p:ext>
            </p:extLst>
          </p:nvPr>
        </p:nvGraphicFramePr>
        <p:xfrm>
          <a:off x="450000" y="837000"/>
          <a:ext cx="7794408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7969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1A3E1-ABDF-0969-1532-472BC7071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pt-PT"/>
              <a:t>«SST na Europa — estado e tendências 2023»: Quais são as informações disponíveis?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3061B2F-B66E-94FF-B464-8DF28E5AADD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28314045"/>
              </p:ext>
            </p:extLst>
          </p:nvPr>
        </p:nvGraphicFramePr>
        <p:xfrm>
          <a:off x="450000" y="837000"/>
          <a:ext cx="7794408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5685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3D227-A9C0-E59A-99C4-FC4DFEC6C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9" y="837000"/>
            <a:ext cx="7797017" cy="3645000"/>
          </a:xfrm>
        </p:spPr>
        <p:txBody>
          <a:bodyPr/>
          <a:lstStyle/>
          <a:p>
            <a:pPr marL="0" indent="0">
              <a:buNone/>
            </a:pPr>
            <a:endParaRPr lang="pt-BR" sz="1200" b="0" dirty="0"/>
          </a:p>
          <a:p>
            <a:pPr marL="0" indent="0">
              <a:buNone/>
            </a:pPr>
            <a:endParaRPr lang="pt-BR" sz="1200" b="0" dirty="0"/>
          </a:p>
          <a:p>
            <a:pPr marL="0" indent="0">
              <a:buNone/>
            </a:pPr>
            <a:endParaRPr lang="pt-BR" sz="1200" b="0" dirty="0"/>
          </a:p>
          <a:p>
            <a:pPr marL="0" indent="0">
              <a:buNone/>
            </a:pPr>
            <a:endParaRPr lang="pt-BR" sz="1200" b="0" dirty="0"/>
          </a:p>
          <a:p>
            <a:pPr marL="0" indent="0">
              <a:buNone/>
            </a:pPr>
            <a:endParaRPr lang="pt-BR" sz="1200" b="0" dirty="0"/>
          </a:p>
          <a:p>
            <a:pPr marL="0" indent="0">
              <a:buNone/>
            </a:pPr>
            <a:endParaRPr lang="pt-BR" sz="1200" b="0" dirty="0"/>
          </a:p>
          <a:p>
            <a:pPr marL="0" indent="0">
              <a:buNone/>
            </a:pPr>
            <a:endParaRPr lang="pt-BR" sz="1200" b="0" dirty="0"/>
          </a:p>
          <a:p>
            <a:pPr marL="0" indent="0">
              <a:buNone/>
            </a:pPr>
            <a:r>
              <a:rPr lang="pt-BR" sz="1200" b="0" dirty="0"/>
              <a:t>Nem a Agência Europeia nem qualquer pessoa que aja em seu nome assumem responsabilidade por eventuais utilizações da informação que se segue.</a:t>
            </a:r>
          </a:p>
          <a:p>
            <a:pPr marL="0" indent="0">
              <a:buNone/>
            </a:pPr>
            <a:endParaRPr lang="pt-BR" sz="1200" b="0" dirty="0"/>
          </a:p>
          <a:p>
            <a:pPr marL="0" indent="0">
              <a:buNone/>
            </a:pPr>
            <a:r>
              <a:rPr lang="pt-BR" sz="1200" b="0" dirty="0"/>
              <a:t>© Agência Europeia para a Segurança e Saúde no Trabalho, 2024</a:t>
            </a:r>
          </a:p>
          <a:p>
            <a:pPr marL="0" indent="0">
              <a:buNone/>
            </a:pPr>
            <a:r>
              <a:rPr lang="pt-BR" sz="1200" b="0" dirty="0"/>
              <a:t>Reprodução autorizada mediante indicação da fonte.</a:t>
            </a:r>
          </a:p>
          <a:p>
            <a:pPr marL="0" indent="0">
              <a:buNone/>
            </a:pPr>
            <a:r>
              <a:rPr lang="pt-BR" sz="1200" b="0" dirty="0"/>
              <a:t>A utilização ou reprodução de fotografias ou de outro material não protegido por direitos de autor da EU-OSHA deve ser autorizada diretamente pelos titulares dos direitos de autor.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3259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3003B-0428-D783-6B5A-B5F6B359D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pt-PT"/>
              <a:t>Estrutura do relatório de 2023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4FB7FE50-D1ED-0429-5E5F-EBB9AF34AA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4888422"/>
              </p:ext>
            </p:extLst>
          </p:nvPr>
        </p:nvGraphicFramePr>
        <p:xfrm>
          <a:off x="4036547" y="837000"/>
          <a:ext cx="4279869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picture containing indoor&#10;&#10;Description automatically generated">
            <a:extLst>
              <a:ext uri="{FF2B5EF4-FFF2-40B4-BE49-F238E27FC236}">
                <a16:creationId xmlns:a16="http://schemas.microsoft.com/office/drawing/2014/main" id="{6C3DA9E0-2625-57DF-0DBE-36DEA0523B9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r="25222"/>
          <a:stretch/>
        </p:blipFill>
        <p:spPr>
          <a:xfrm>
            <a:off x="286479" y="872236"/>
            <a:ext cx="3598733" cy="3571721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57C02BBA-800E-0AAD-EA34-943618E559B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17656" y="1015615"/>
            <a:ext cx="1367790" cy="416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pt-PT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Panumas/Adobe Stock</a:t>
            </a:r>
          </a:p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pt-PT" sz="60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69564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61F15-C564-5185-8C43-CE07787B8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pt-PT" dirty="0"/>
              <a:t>Estado das condições de trabalho: riscos para a saúde</a:t>
            </a:r>
          </a:p>
        </p:txBody>
      </p:sp>
      <p:pic>
        <p:nvPicPr>
          <p:cNvPr id="7" name="Content Placeholder 6" descr="Chart, histogram&#10;&#10;Description automatically generated">
            <a:extLst>
              <a:ext uri="{FF2B5EF4-FFF2-40B4-BE49-F238E27FC236}">
                <a16:creationId xmlns:a16="http://schemas.microsoft.com/office/drawing/2014/main" id="{6E1FF661-629B-7428-E66D-FC4F719D2DD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7" t="702" r="10484" b="13558"/>
          <a:stretch/>
        </p:blipFill>
        <p:spPr>
          <a:xfrm>
            <a:off x="470259" y="405704"/>
            <a:ext cx="5949814" cy="4392488"/>
          </a:xfr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DF429F24-E0AD-4B14-BDA6-D3DA75D79368}"/>
              </a:ext>
            </a:extLst>
          </p:cNvPr>
          <p:cNvGrpSpPr/>
          <p:nvPr/>
        </p:nvGrpSpPr>
        <p:grpSpPr>
          <a:xfrm>
            <a:off x="449557" y="733873"/>
            <a:ext cx="5949814" cy="4218866"/>
            <a:chOff x="449557" y="733873"/>
            <a:chExt cx="5949814" cy="421886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332D18-7C9A-C8F0-4206-608E3323B924}"/>
                </a:ext>
              </a:extLst>
            </p:cNvPr>
            <p:cNvSpPr txBox="1"/>
            <p:nvPr/>
          </p:nvSpPr>
          <p:spPr>
            <a:xfrm>
              <a:off x="449557" y="733873"/>
              <a:ext cx="594981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PT" sz="12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Exposição a riscos – ESENER, IECT e IFT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BF71506-59FC-4431-9C56-18842EB1D647}"/>
                </a:ext>
              </a:extLst>
            </p:cNvPr>
            <p:cNvGrpSpPr/>
            <p:nvPr/>
          </p:nvGrpSpPr>
          <p:grpSpPr>
            <a:xfrm>
              <a:off x="671052" y="3182567"/>
              <a:ext cx="5365816" cy="1770172"/>
              <a:chOff x="671052" y="3182567"/>
              <a:chExt cx="5365816" cy="1770172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6EF04B-068B-4F3E-8F09-ADBDECD98F2D}"/>
                  </a:ext>
                </a:extLst>
              </p:cNvPr>
              <p:cNvSpPr txBox="1"/>
              <p:nvPr/>
            </p:nvSpPr>
            <p:spPr>
              <a:xfrm>
                <a:off x="671052" y="4145266"/>
                <a:ext cx="730761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700" dirty="0">
                    <a:latin typeface="Arial Narrow" panose="020B0606020202030204" pitchFamily="34" charset="0"/>
                  </a:rPr>
                  <a:t>Movimentos repetitivos dos membros superiores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3F73B90-B810-40DD-B637-DA3B3BBE7131}"/>
                  </a:ext>
                </a:extLst>
              </p:cNvPr>
              <p:cNvSpPr txBox="1"/>
              <p:nvPr/>
            </p:nvSpPr>
            <p:spPr>
              <a:xfrm>
                <a:off x="1266639" y="4114048"/>
                <a:ext cx="638734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Ins="91440" rtlCol="0">
                <a:spAutoFit/>
              </a:bodyPr>
              <a:lstStyle/>
              <a:p>
                <a:pPr algn="ctr"/>
                <a:r>
                  <a:rPr lang="pt-PT" sz="700" dirty="0">
                    <a:latin typeface="Arial Narrow" panose="020B0606020202030204" pitchFamily="34" charset="0"/>
                  </a:rPr>
                  <a:t>Elevação ou deslocação de pessoas ou cargas pesadas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69A8D8D-5ED8-4C2B-9762-CAEA9468CDF3}"/>
                  </a:ext>
                </a:extLst>
              </p:cNvPr>
              <p:cNvSpPr txBox="1"/>
              <p:nvPr/>
            </p:nvSpPr>
            <p:spPr>
              <a:xfrm>
                <a:off x="2632234" y="4429519"/>
                <a:ext cx="638734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700" dirty="0" err="1">
                    <a:latin typeface="Arial Narrow" panose="020B0606020202030204" pitchFamily="34" charset="0"/>
                  </a:rPr>
                  <a:t>Mov</a:t>
                </a:r>
                <a:r>
                  <a:rPr lang="pt-PT" sz="700" dirty="0">
                    <a:latin typeface="Arial Narrow" panose="020B0606020202030204" pitchFamily="34" charset="0"/>
                  </a:rPr>
                  <a:t>. repetitivos dos membros superiores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D4BB299-E7C5-4185-9011-06C875CA3691}"/>
                  </a:ext>
                </a:extLst>
              </p:cNvPr>
              <p:cNvSpPr txBox="1"/>
              <p:nvPr/>
            </p:nvSpPr>
            <p:spPr>
              <a:xfrm>
                <a:off x="3165125" y="4490415"/>
                <a:ext cx="638734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700" dirty="0">
                    <a:latin typeface="Arial Narrow" panose="020B0606020202030204" pitchFamily="34" charset="0"/>
                  </a:rPr>
                  <a:t>Posição dolorosa e cansativa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7E4FCB-3898-449E-A21F-ABC508350993}"/>
                  </a:ext>
                </a:extLst>
              </p:cNvPr>
              <p:cNvSpPr txBox="1"/>
              <p:nvPr/>
            </p:nvSpPr>
            <p:spPr>
              <a:xfrm>
                <a:off x="3694066" y="3693737"/>
                <a:ext cx="419100" cy="2000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700" dirty="0">
                    <a:latin typeface="Arial Narrow" panose="020B0606020202030204" pitchFamily="34" charset="0"/>
                  </a:rPr>
                  <a:t>Ruído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CC1D0BF-16B0-4926-9C10-22FEA73EBBED}"/>
                  </a:ext>
                </a:extLst>
              </p:cNvPr>
              <p:cNvSpPr txBox="1"/>
              <p:nvPr/>
            </p:nvSpPr>
            <p:spPr>
              <a:xfrm>
                <a:off x="4020340" y="3644890"/>
                <a:ext cx="60527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700" dirty="0">
                    <a:latin typeface="Arial Narrow" panose="020B0606020202030204" pitchFamily="34" charset="0"/>
                  </a:rPr>
                  <a:t>Emanações de fumos e vapores, poeiras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6C4282-D741-4FF4-B45B-328D6F0B4D7B}"/>
                  </a:ext>
                </a:extLst>
              </p:cNvPr>
              <p:cNvSpPr txBox="1"/>
              <p:nvPr/>
            </p:nvSpPr>
            <p:spPr>
              <a:xfrm>
                <a:off x="4511089" y="3182567"/>
                <a:ext cx="486559" cy="4154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700">
                    <a:latin typeface="Arial Narrow" panose="020B0606020202030204" pitchFamily="34" charset="0"/>
                  </a:rPr>
                  <a:t>Manuseamento de cargas pesadas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5FE767-0378-438D-ADD3-F0624117D28F}"/>
                  </a:ext>
                </a:extLst>
              </p:cNvPr>
              <p:cNvSpPr txBox="1"/>
              <p:nvPr/>
            </p:nvSpPr>
            <p:spPr>
              <a:xfrm>
                <a:off x="4971339" y="3182567"/>
                <a:ext cx="605279" cy="7386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700" dirty="0">
                    <a:latin typeface="Arial Narrow" panose="020B0606020202030204" pitchFamily="34" charset="0"/>
                  </a:rPr>
                  <a:t>Produtos químicos, poeiras, emanações de gases e vapores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A299FC4-A13E-418C-AD38-1D64F21D07B3}"/>
                  </a:ext>
                </a:extLst>
              </p:cNvPr>
              <p:cNvSpPr txBox="1"/>
              <p:nvPr/>
            </p:nvSpPr>
            <p:spPr>
              <a:xfrm>
                <a:off x="5494772" y="3205980"/>
                <a:ext cx="542096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700" dirty="0">
                    <a:latin typeface="Arial Narrow" panose="020B0606020202030204" pitchFamily="34" charset="0"/>
                  </a:rPr>
                  <a:t>Ruído ou vibrações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8F02ED8-6D72-4E9B-9637-21F054530E32}"/>
                  </a:ext>
                </a:extLst>
              </p:cNvPr>
              <p:cNvSpPr txBox="1"/>
              <p:nvPr/>
            </p:nvSpPr>
            <p:spPr>
              <a:xfrm>
                <a:off x="1781178" y="4155403"/>
                <a:ext cx="606034" cy="4154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700" dirty="0">
                    <a:latin typeface="Arial Narrow" panose="020B0606020202030204" pitchFamily="34" charset="0"/>
                  </a:rPr>
                  <a:t>Substâncias químicas ou biológicas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CE4CBF-F3F3-42D7-8F1C-D4CBA7F0B700}"/>
                  </a:ext>
                </a:extLst>
              </p:cNvPr>
              <p:cNvSpPr txBox="1"/>
              <p:nvPr/>
            </p:nvSpPr>
            <p:spPr>
              <a:xfrm>
                <a:off x="2379146" y="4230313"/>
                <a:ext cx="365485" cy="20005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91440" rtlCol="0">
                <a:spAutoFit/>
              </a:bodyPr>
              <a:lstStyle/>
              <a:p>
                <a:pPr algn="ctr"/>
                <a:r>
                  <a:rPr lang="pt-PT" sz="700" dirty="0">
                    <a:latin typeface="Arial Narrow" panose="020B0606020202030204" pitchFamily="34" charset="0"/>
                  </a:rPr>
                  <a:t>Ruído intenso</a:t>
                </a: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AC52AF9-E53A-4612-8D3B-B88AB5DB870E}"/>
              </a:ext>
            </a:extLst>
          </p:cNvPr>
          <p:cNvGrpSpPr/>
          <p:nvPr/>
        </p:nvGrpSpPr>
        <p:grpSpPr>
          <a:xfrm>
            <a:off x="6300119" y="1884294"/>
            <a:ext cx="2617235" cy="2606121"/>
            <a:chOff x="6447414" y="2043219"/>
            <a:chExt cx="2617235" cy="26061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AA8A19E-4D3D-BE5F-BB01-D7DE04E9FE71}"/>
                </a:ext>
              </a:extLst>
            </p:cNvPr>
            <p:cNvGrpSpPr/>
            <p:nvPr/>
          </p:nvGrpSpPr>
          <p:grpSpPr>
            <a:xfrm>
              <a:off x="6447414" y="2247436"/>
              <a:ext cx="2209913" cy="2401904"/>
              <a:chOff x="6419889" y="1851670"/>
              <a:chExt cx="1617377" cy="1868381"/>
            </a:xfrm>
          </p:grpSpPr>
          <p:pic>
            <p:nvPicPr>
              <p:cNvPr id="3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4A8C4958-3DC4-B191-1A0E-97F32554F3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429" t="88551" r="64506"/>
              <a:stretch/>
            </p:blipFill>
            <p:spPr>
              <a:xfrm>
                <a:off x="6419889" y="1851670"/>
                <a:ext cx="1008877" cy="586555"/>
              </a:xfrm>
              <a:prstGeom prst="rect">
                <a:avLst/>
              </a:prstGeom>
            </p:spPr>
          </p:pic>
          <p:pic>
            <p:nvPicPr>
              <p:cNvPr id="4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4E169437-8777-BD36-3F76-5D1AA9F1A1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935" t="88263" r="41409" b="288"/>
              <a:stretch/>
            </p:blipFill>
            <p:spPr>
              <a:xfrm>
                <a:off x="6419889" y="2492583"/>
                <a:ext cx="1584176" cy="586555"/>
              </a:xfrm>
              <a:prstGeom prst="rect">
                <a:avLst/>
              </a:prstGeom>
            </p:spPr>
          </p:pic>
          <p:pic>
            <p:nvPicPr>
              <p:cNvPr id="5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60DE953D-E36F-5BE8-4683-FAB7BBBC84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526" t="88263" r="17322" b="288"/>
              <a:stretch/>
            </p:blipFill>
            <p:spPr>
              <a:xfrm>
                <a:off x="6419889" y="3133496"/>
                <a:ext cx="1617377" cy="586555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02FA063-B16D-4FDC-BEED-BEBF27AD00B0}"/>
                </a:ext>
              </a:extLst>
            </p:cNvPr>
            <p:cNvGrpSpPr/>
            <p:nvPr/>
          </p:nvGrpSpPr>
          <p:grpSpPr>
            <a:xfrm>
              <a:off x="6447414" y="2043219"/>
              <a:ext cx="2617235" cy="2004451"/>
              <a:chOff x="6447414" y="2043219"/>
              <a:chExt cx="2617235" cy="2004451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A5A5E4-00A4-45BB-9AC9-6548857E1CC1}"/>
                  </a:ext>
                </a:extLst>
              </p:cNvPr>
              <p:cNvSpPr txBox="1"/>
              <p:nvPr/>
            </p:nvSpPr>
            <p:spPr>
              <a:xfrm>
                <a:off x="6478674" y="2043219"/>
                <a:ext cx="2302048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pt-PT" sz="800" b="1" dirty="0">
                    <a:latin typeface="Arial Narrow" panose="020B0606020202030204" pitchFamily="34" charset="0"/>
                  </a:rPr>
                  <a:t>Inquérito Europeu às Empresas sobre Riscos Novose Emergentes (ESENER) da EU-OSHA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6FE83E8-C203-4FFE-91BC-A2DC8A506121}"/>
                  </a:ext>
                </a:extLst>
              </p:cNvPr>
              <p:cNvSpPr txBox="1"/>
              <p:nvPr/>
            </p:nvSpPr>
            <p:spPr>
              <a:xfrm>
                <a:off x="6447414" y="3032536"/>
                <a:ext cx="2617235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800" b="1" dirty="0">
                    <a:latin typeface="Arial Narrow" panose="020B0606020202030204" pitchFamily="34" charset="0"/>
                  </a:rPr>
                  <a:t>Inquérito Europeu sobre as Condições de Trabalho (IECT)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E812D22-5318-43F1-B133-4E7C5CAB2A42}"/>
                  </a:ext>
                </a:extLst>
              </p:cNvPr>
              <p:cNvSpPr txBox="1"/>
              <p:nvPr/>
            </p:nvSpPr>
            <p:spPr>
              <a:xfrm>
                <a:off x="6447414" y="3832226"/>
                <a:ext cx="2279867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800" b="1" dirty="0">
                    <a:latin typeface="Arial Narrow" panose="020B0606020202030204" pitchFamily="34" charset="0"/>
                  </a:rPr>
                  <a:t>Inquérito às Forças de Trabalho (IFT) do Eurostat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81090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61F15-C564-5185-8C43-CE07787B8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pt-PT"/>
              <a:t>Estado das condições de trabalho: riscos psicossociais</a:t>
            </a:r>
          </a:p>
        </p:txBody>
      </p:sp>
      <p:pic>
        <p:nvPicPr>
          <p:cNvPr id="6" name="Content Placeholder 5" descr="Chart, bubble chart&#10;&#10;Description automatically generated">
            <a:extLst>
              <a:ext uri="{FF2B5EF4-FFF2-40B4-BE49-F238E27FC236}">
                <a16:creationId xmlns:a16="http://schemas.microsoft.com/office/drawing/2014/main" id="{55A34D7C-D065-B497-4026-8E2D341E94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8" t="16758" r="13386" b="21650"/>
          <a:stretch/>
        </p:blipFill>
        <p:spPr>
          <a:xfrm>
            <a:off x="332419" y="1209652"/>
            <a:ext cx="7217165" cy="3528393"/>
          </a:xfrm>
          <a:noFill/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508B579-9744-A08C-3950-DB7218BFB319}"/>
              </a:ext>
            </a:extLst>
          </p:cNvPr>
          <p:cNvGrpSpPr/>
          <p:nvPr/>
        </p:nvGrpSpPr>
        <p:grpSpPr>
          <a:xfrm>
            <a:off x="7489764" y="2774912"/>
            <a:ext cx="1257403" cy="1535662"/>
            <a:chOff x="7352489" y="3291828"/>
            <a:chExt cx="942296" cy="1194423"/>
          </a:xfrm>
        </p:grpSpPr>
        <p:pic>
          <p:nvPicPr>
            <p:cNvPr id="4" name="Content Placeholder 5" descr="Chart, bubble chart&#10;&#10;Description automatically generated">
              <a:extLst>
                <a:ext uri="{FF2B5EF4-FFF2-40B4-BE49-F238E27FC236}">
                  <a16:creationId xmlns:a16="http://schemas.microsoft.com/office/drawing/2014/main" id="{12F3E88B-5A50-885A-549B-A3FA6CBFA5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17" t="81548" r="51372" b="5600"/>
            <a:stretch/>
          </p:blipFill>
          <p:spPr>
            <a:xfrm>
              <a:off x="7352489" y="3291828"/>
              <a:ext cx="941131" cy="576064"/>
            </a:xfrm>
            <a:prstGeom prst="rect">
              <a:avLst/>
            </a:prstGeom>
            <a:noFill/>
          </p:spPr>
        </p:pic>
        <p:pic>
          <p:nvPicPr>
            <p:cNvPr id="5" name="Content Placeholder 5" descr="Chart, bubble chart&#10;&#10;Description automatically generated">
              <a:extLst>
                <a:ext uri="{FF2B5EF4-FFF2-40B4-BE49-F238E27FC236}">
                  <a16:creationId xmlns:a16="http://schemas.microsoft.com/office/drawing/2014/main" id="{C2D4F6B5-72E5-15B0-56F9-AD2C09D9A0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15" t="81760" r="35974" b="5388"/>
            <a:stretch/>
          </p:blipFill>
          <p:spPr>
            <a:xfrm>
              <a:off x="7353654" y="3910187"/>
              <a:ext cx="941131" cy="576064"/>
            </a:xfrm>
            <a:prstGeom prst="rect">
              <a:avLst/>
            </a:prstGeom>
            <a:noFill/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F19732B-A449-4F6E-B9C8-161F85C66ABF}"/>
              </a:ext>
            </a:extLst>
          </p:cNvPr>
          <p:cNvGrpSpPr/>
          <p:nvPr/>
        </p:nvGrpSpPr>
        <p:grpSpPr>
          <a:xfrm>
            <a:off x="387896" y="771550"/>
            <a:ext cx="7144334" cy="3792940"/>
            <a:chOff x="387896" y="771550"/>
            <a:chExt cx="7144334" cy="37929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332D18-7C9A-C8F0-4206-608E3323B924}"/>
                </a:ext>
              </a:extLst>
            </p:cNvPr>
            <p:cNvSpPr txBox="1"/>
            <p:nvPr/>
          </p:nvSpPr>
          <p:spPr>
            <a:xfrm>
              <a:off x="450001" y="771550"/>
              <a:ext cx="672665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PT" sz="12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Fatores de risco que podem afetar negativamente o bem-estar mental - IECT e ESENER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50EFE3F-3FEF-4213-850D-E17BE2F8EE8E}"/>
                </a:ext>
              </a:extLst>
            </p:cNvPr>
            <p:cNvSpPr txBox="1"/>
            <p:nvPr/>
          </p:nvSpPr>
          <p:spPr>
            <a:xfrm>
              <a:off x="387897" y="2336569"/>
              <a:ext cx="735138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t-PT" sz="800" b="1" dirty="0">
                  <a:latin typeface="Arial Narrow" panose="020B0606020202030204" pitchFamily="34" charset="0"/>
                </a:rPr>
                <a:t>Trabalhar em</a:t>
              </a:r>
            </a:p>
            <a:p>
              <a:pPr algn="ctr"/>
              <a:r>
                <a:rPr lang="pt-PT" sz="800" b="1" dirty="0">
                  <a:latin typeface="Arial Narrow" panose="020B0606020202030204" pitchFamily="34" charset="0"/>
                </a:rPr>
                <a:t> ritmo acelerado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19459E-B24B-4C36-B8D0-3D7AA28F7262}"/>
                </a:ext>
              </a:extLst>
            </p:cNvPr>
            <p:cNvSpPr txBox="1"/>
            <p:nvPr/>
          </p:nvSpPr>
          <p:spPr>
            <a:xfrm>
              <a:off x="387896" y="3165596"/>
              <a:ext cx="67489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t-PT" sz="800" b="1" dirty="0">
                  <a:latin typeface="Arial Narrow" panose="020B0606020202030204" pitchFamily="34" charset="0"/>
                </a:rPr>
                <a:t>Trabalhar com prazos apertados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1C1595A-306F-45F1-A341-852549160857}"/>
                </a:ext>
              </a:extLst>
            </p:cNvPr>
            <p:cNvSpPr txBox="1"/>
            <p:nvPr/>
          </p:nvSpPr>
          <p:spPr>
            <a:xfrm>
              <a:off x="2382883" y="2498919"/>
              <a:ext cx="1354797" cy="861774"/>
            </a:xfrm>
            <a:prstGeom prst="rect">
              <a:avLst/>
            </a:prstGeom>
            <a:solidFill>
              <a:srgbClr val="F6A400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pt-PT" sz="1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Inquérito Europeu sobre as Condições de Trabalho (IECT)</a:t>
              </a:r>
            </a:p>
            <a:p>
              <a:pPr algn="ctr"/>
              <a:endParaRPr lang="en-GB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AFC846-FF3C-41C1-9E35-1DF954D2A05B}"/>
                </a:ext>
              </a:extLst>
            </p:cNvPr>
            <p:cNvSpPr txBox="1"/>
            <p:nvPr/>
          </p:nvSpPr>
          <p:spPr>
            <a:xfrm>
              <a:off x="3941001" y="2512431"/>
              <a:ext cx="1354797" cy="707886"/>
            </a:xfrm>
            <a:prstGeom prst="rect">
              <a:avLst/>
            </a:prstGeom>
            <a:solidFill>
              <a:srgbClr val="449FA2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pt-PT" sz="1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EU-OSHA / Inquérito ESENER</a:t>
              </a:r>
            </a:p>
            <a:p>
              <a:pPr algn="ctr"/>
              <a:endParaRPr lang="en-GB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FAC3C6-2B90-4FA4-954C-B38410202A95}"/>
                </a:ext>
              </a:extLst>
            </p:cNvPr>
            <p:cNvSpPr txBox="1"/>
            <p:nvPr/>
          </p:nvSpPr>
          <p:spPr>
            <a:xfrm>
              <a:off x="6134967" y="1493010"/>
              <a:ext cx="1104033" cy="4924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PT" sz="900" b="1" dirty="0">
                  <a:latin typeface="Arial Narrow" panose="020B0606020202030204" pitchFamily="34" charset="0"/>
                </a:rPr>
                <a:t>Pressão devida</a:t>
              </a:r>
            </a:p>
            <a:p>
              <a:r>
                <a:rPr lang="pt-PT" sz="900" b="1" dirty="0">
                  <a:latin typeface="Arial Narrow" panose="020B0606020202030204" pitchFamily="34" charset="0"/>
                </a:rPr>
                <a:t>a constrangimentos de tempo</a:t>
              </a:r>
            </a:p>
            <a:p>
              <a:endParaRPr lang="en-GB" sz="8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AFBC50-9ED3-445D-ADF4-02F5E2D467C4}"/>
                </a:ext>
              </a:extLst>
            </p:cNvPr>
            <p:cNvSpPr txBox="1"/>
            <p:nvPr/>
          </p:nvSpPr>
          <p:spPr>
            <a:xfrm>
              <a:off x="6134967" y="2329642"/>
              <a:ext cx="110403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PT" sz="900" b="1" dirty="0">
                  <a:latin typeface="Arial Narrow" panose="020B0606020202030204" pitchFamily="34" charset="0"/>
                </a:rPr>
                <a:t>Horários de trabalho longos ou irregulares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F55DEA-BE4E-47C0-8378-CE783945DA0C}"/>
                </a:ext>
              </a:extLst>
            </p:cNvPr>
            <p:cNvSpPr txBox="1"/>
            <p:nvPr/>
          </p:nvSpPr>
          <p:spPr>
            <a:xfrm>
              <a:off x="6177433" y="3136908"/>
              <a:ext cx="1354797" cy="5078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PT" sz="900" b="1" dirty="0">
                  <a:latin typeface="Arial Narrow" panose="020B0606020202030204" pitchFamily="34" charset="0"/>
                </a:rPr>
                <a:t>Fraca comunicação </a:t>
              </a:r>
            </a:p>
            <a:p>
              <a:r>
                <a:rPr lang="pt-PT" sz="900" b="1" dirty="0">
                  <a:latin typeface="Arial Narrow" panose="020B0606020202030204" pitchFamily="34" charset="0"/>
                </a:rPr>
                <a:t>ou cooperação no âmbito</a:t>
              </a:r>
            </a:p>
            <a:p>
              <a:r>
                <a:rPr lang="pt-PT" sz="900" b="1" dirty="0">
                  <a:latin typeface="Arial Narrow" panose="020B0606020202030204" pitchFamily="34" charset="0"/>
                </a:rPr>
                <a:t>da organização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812E287-8EED-42B8-9AF2-971EBA459DB2}"/>
                </a:ext>
              </a:extLst>
            </p:cNvPr>
            <p:cNvSpPr txBox="1"/>
            <p:nvPr/>
          </p:nvSpPr>
          <p:spPr>
            <a:xfrm>
              <a:off x="6134967" y="4056659"/>
              <a:ext cx="1354797" cy="5078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PT" sz="900" b="1" dirty="0">
                  <a:latin typeface="Arial Narrow" panose="020B0606020202030204" pitchFamily="34" charset="0"/>
                </a:rPr>
                <a:t>Ter de lidar com clientes, pacientes, alunos, etc. difíceis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7759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BE21F-AEB3-A233-EA77-F2573BE4B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Estado das condições de trabalho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1351E-E32D-B822-7C99-D0674182AE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036" y="931742"/>
            <a:ext cx="4410032" cy="3312368"/>
          </a:xfrm>
          <a:noFill/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Intensificação do trabalho acrescida </a:t>
            </a:r>
            <a:r>
              <a:rPr lang="pt-PT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 período compreendido entre 1990 e 2005: «Trabalhar em ritmo acelerado» ou «Trabalhar com prazos apertados».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Estagnação da intensidade de trabalho </a:t>
            </a:r>
            <a:r>
              <a:rPr lang="pt-PT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entre 2005 e 2015.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Legislação, cadeias de abastecimento internacionais, tecnologia, outros tipos de contratos.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Outros aspetos: </a:t>
            </a: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envelhecimento, género, …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P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Conjugação de riscos:</a:t>
            </a:r>
            <a:r>
              <a:rPr lang="pt-PT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Pressão do tempo, cargas pesadas e insegurança no trabalho.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en-US" sz="14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en-US" sz="14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Picture 4" descr="A person reading a newspaper&#10;&#10;Description automatically generated">
            <a:extLst>
              <a:ext uri="{FF2B5EF4-FFF2-40B4-BE49-F238E27FC236}">
                <a16:creationId xmlns:a16="http://schemas.microsoft.com/office/drawing/2014/main" id="{83ED1788-C455-593B-A0F5-3EA66B99A8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12" r="17563" b="2"/>
          <a:stretch/>
        </p:blipFill>
        <p:spPr>
          <a:xfrm>
            <a:off x="4946804" y="837000"/>
            <a:ext cx="3271475" cy="3312368"/>
          </a:xfrm>
          <a:prstGeom prst="rect">
            <a:avLst/>
          </a:prstGeom>
          <a:noFill/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C2FE035B-A617-7C32-F912-FE4BCDDEC92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162934" y="3002143"/>
            <a:ext cx="1842770" cy="2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pt-PT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Tyler Olson/Adobe Stock</a:t>
            </a:r>
          </a:p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pt-PT" sz="60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28633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383B6-9C05-59D3-6D62-C8DAF667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Tendências quanto aos resultados: segurança, saúde e bem-estar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C9B4E8-1B88-1820-9F51-9DB02AF7281F}"/>
              </a:ext>
            </a:extLst>
          </p:cNvPr>
          <p:cNvSpPr txBox="1"/>
          <p:nvPr/>
        </p:nvSpPr>
        <p:spPr>
          <a:xfrm>
            <a:off x="450000" y="736416"/>
            <a:ext cx="184235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Evolução do número total de acidentes de trabalho sem consequências fatais e das taxas de incidência (acidentes por 100 000 trabalhadores), 1998 e 2019 – Eurostat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89CF124-79BE-4A58-B699-4529541999A3}"/>
              </a:ext>
            </a:extLst>
          </p:cNvPr>
          <p:cNvGrpSpPr/>
          <p:nvPr/>
        </p:nvGrpSpPr>
        <p:grpSpPr>
          <a:xfrm>
            <a:off x="2392218" y="677762"/>
            <a:ext cx="5953853" cy="4411842"/>
            <a:chOff x="2042261" y="91881"/>
            <a:chExt cx="7909884" cy="683740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3D2F74E-72A8-432C-AFF3-5D39929878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766"/>
            <a:stretch/>
          </p:blipFill>
          <p:spPr>
            <a:xfrm>
              <a:off x="2042261" y="91881"/>
              <a:ext cx="7909884" cy="683115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18FCA1-8630-4E90-93CA-3C57EDEA131B}"/>
                </a:ext>
              </a:extLst>
            </p:cNvPr>
            <p:cNvSpPr txBox="1"/>
            <p:nvPr/>
          </p:nvSpPr>
          <p:spPr>
            <a:xfrm>
              <a:off x="2402379" y="350493"/>
              <a:ext cx="948711" cy="276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pt-PT"/>
                <a:t>Agricultura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3B0A33-FF84-45AD-9FC5-6D0831CABC0D}"/>
                </a:ext>
              </a:extLst>
            </p:cNvPr>
            <p:cNvSpPr txBox="1"/>
            <p:nvPr/>
          </p:nvSpPr>
          <p:spPr>
            <a:xfrm>
              <a:off x="2421773" y="1068154"/>
              <a:ext cx="948711" cy="276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pt-PT"/>
                <a:t>Indústria transformadora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9F0551-B134-4F45-987E-1E74029A2D0E}"/>
                </a:ext>
              </a:extLst>
            </p:cNvPr>
            <p:cNvSpPr txBox="1"/>
            <p:nvPr/>
          </p:nvSpPr>
          <p:spPr>
            <a:xfrm rot="16200000">
              <a:off x="1878145" y="2168831"/>
              <a:ext cx="948711" cy="29644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850" b="1"/>
                <a:t>Setores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0C81B7-4D7A-4B54-A1CC-99EB71893587}"/>
                </a:ext>
              </a:extLst>
            </p:cNvPr>
            <p:cNvSpPr txBox="1"/>
            <p:nvPr/>
          </p:nvSpPr>
          <p:spPr>
            <a:xfrm>
              <a:off x="2413184" y="1759697"/>
              <a:ext cx="948711" cy="276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pt-PT"/>
                <a:t>Construção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9CAC1E-D76F-4AF7-A873-04511514F2F0}"/>
                </a:ext>
              </a:extLst>
            </p:cNvPr>
            <p:cNvSpPr txBox="1"/>
            <p:nvPr/>
          </p:nvSpPr>
          <p:spPr>
            <a:xfrm>
              <a:off x="2413184" y="2357523"/>
              <a:ext cx="948711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pt-PT"/>
                <a:t>Transportes e armazenamento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1DD623-2262-40D2-97B4-786DBBEE6028}"/>
                </a:ext>
              </a:extLst>
            </p:cNvPr>
            <p:cNvSpPr txBox="1"/>
            <p:nvPr/>
          </p:nvSpPr>
          <p:spPr>
            <a:xfrm>
              <a:off x="2413184" y="3110628"/>
              <a:ext cx="948711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pt-PT"/>
                <a:t>Os quatro setores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F4065F-C222-46FD-8C48-9AD067DA5465}"/>
                </a:ext>
              </a:extLst>
            </p:cNvPr>
            <p:cNvSpPr txBox="1"/>
            <p:nvPr/>
          </p:nvSpPr>
          <p:spPr>
            <a:xfrm>
              <a:off x="2151374" y="4221448"/>
              <a:ext cx="1182279" cy="85386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pt-PT"/>
                <a:t>2019: NACE Rev.2,</a:t>
              </a:r>
            </a:p>
            <a:p>
              <a:r>
                <a:rPr lang="pt-PT"/>
                <a:t>Setores A, C-N 2019 1998: NACE Rev. 1.1,</a:t>
              </a:r>
            </a:p>
            <a:p>
              <a:r>
                <a:rPr lang="pt-PT"/>
                <a:t>Setores A e D-K</a:t>
              </a:r>
            </a:p>
            <a:p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8E6FE8-6579-4F76-B679-5696AF2A8840}"/>
                </a:ext>
              </a:extLst>
            </p:cNvPr>
            <p:cNvSpPr txBox="1"/>
            <p:nvPr/>
          </p:nvSpPr>
          <p:spPr>
            <a:xfrm>
              <a:off x="2386593" y="3756227"/>
              <a:ext cx="948711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pt-PT"/>
                <a:t>Os restantes setores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6927CB1-FEF6-4213-9104-269223E458F3}"/>
                </a:ext>
              </a:extLst>
            </p:cNvPr>
            <p:cNvSpPr txBox="1"/>
            <p:nvPr/>
          </p:nvSpPr>
          <p:spPr>
            <a:xfrm>
              <a:off x="2283009" y="5047431"/>
              <a:ext cx="1076543" cy="2653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pt-PT"/>
                <a:t>Total – todos os setores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0D15DC4-D253-474A-B2B8-8692E1C7FAFC}"/>
                </a:ext>
              </a:extLst>
            </p:cNvPr>
            <p:cNvSpPr txBox="1"/>
            <p:nvPr/>
          </p:nvSpPr>
          <p:spPr>
            <a:xfrm>
              <a:off x="4530434" y="6407975"/>
              <a:ext cx="1161413" cy="2742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PT" sz="550" b="1" spc="-40" dirty="0"/>
                <a:t>Taxa de incidência 1998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02E033D-ECCB-446B-9777-1D10D45F425D}"/>
                </a:ext>
              </a:extLst>
            </p:cNvPr>
            <p:cNvSpPr txBox="1"/>
            <p:nvPr/>
          </p:nvSpPr>
          <p:spPr>
            <a:xfrm>
              <a:off x="4622936" y="5889536"/>
              <a:ext cx="1068910" cy="2742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PT" sz="550" b="1" dirty="0"/>
                <a:t>Taxa de incidência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659D584-732C-4798-81E7-D2E44E9B099B}"/>
                </a:ext>
              </a:extLst>
            </p:cNvPr>
            <p:cNvSpPr txBox="1"/>
            <p:nvPr/>
          </p:nvSpPr>
          <p:spPr>
            <a:xfrm>
              <a:off x="6952211" y="5889536"/>
              <a:ext cx="2316169" cy="40543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PT" sz="550" b="1" dirty="0"/>
                <a:t>Número total de acidentes sem consequências fatais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00DDDB-31ED-4AFE-B937-EDC75C397E10}"/>
                </a:ext>
              </a:extLst>
            </p:cNvPr>
            <p:cNvSpPr txBox="1"/>
            <p:nvPr/>
          </p:nvSpPr>
          <p:spPr>
            <a:xfrm>
              <a:off x="4530434" y="6655020"/>
              <a:ext cx="1161412" cy="2742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PT" sz="550" b="1" spc="-40" dirty="0"/>
                <a:t>Taxa de incidência 2019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344E260-CDD6-44B5-9DE6-063E33625BDF}"/>
                </a:ext>
              </a:extLst>
            </p:cNvPr>
            <p:cNvSpPr txBox="1"/>
            <p:nvPr/>
          </p:nvSpPr>
          <p:spPr>
            <a:xfrm>
              <a:off x="5802285" y="6391486"/>
              <a:ext cx="2679083" cy="2742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PT" sz="550" b="1" dirty="0"/>
                <a:t>Número total de </a:t>
              </a:r>
              <a:r>
                <a:rPr lang="pt-PT" sz="550" b="1" dirty="0" err="1"/>
                <a:t>acid</a:t>
              </a:r>
              <a:r>
                <a:rPr lang="pt-PT" sz="550" b="1" dirty="0"/>
                <a:t>. sem consequências fatais 1998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E45EA1F-CBB6-4F9D-A6CD-CCE6C14546C9}"/>
                </a:ext>
              </a:extLst>
            </p:cNvPr>
            <p:cNvSpPr txBox="1"/>
            <p:nvPr/>
          </p:nvSpPr>
          <p:spPr>
            <a:xfrm>
              <a:off x="5802283" y="6634863"/>
              <a:ext cx="2863144" cy="2742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PT" sz="550" b="1" dirty="0"/>
                <a:t>Número total de </a:t>
              </a:r>
              <a:r>
                <a:rPr lang="pt-PT" sz="550" b="1" dirty="0" err="1"/>
                <a:t>acid</a:t>
              </a:r>
              <a:r>
                <a:rPr lang="pt-PT" sz="550" b="1" dirty="0"/>
                <a:t>. sem consequências fatais 2019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5810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7800B-932E-7A2A-4EE9-A5B080CEE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/>
              <a:t>Resultados em termos de saúde: doenças relacionadas com o trabalho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B2EF998-32CA-486E-BB3F-9922CFDEA76A}"/>
              </a:ext>
            </a:extLst>
          </p:cNvPr>
          <p:cNvGrpSpPr/>
          <p:nvPr/>
        </p:nvGrpSpPr>
        <p:grpSpPr>
          <a:xfrm>
            <a:off x="450001" y="771550"/>
            <a:ext cx="6668021" cy="3652304"/>
            <a:chOff x="450001" y="771550"/>
            <a:chExt cx="6668021" cy="36523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C5590D-321E-407F-6A21-64A75816FDDE}"/>
                </a:ext>
              </a:extLst>
            </p:cNvPr>
            <p:cNvSpPr txBox="1"/>
            <p:nvPr/>
          </p:nvSpPr>
          <p:spPr>
            <a:xfrm>
              <a:off x="450001" y="771550"/>
              <a:ext cx="6449563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PT" sz="12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Mortes relacionadas com o trabalho – estimativas da OMS/OIT e ICOH para a UE-27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41E0F5-AFB6-4A85-93B7-43804F16A780}"/>
                </a:ext>
              </a:extLst>
            </p:cNvPr>
            <p:cNvCxnSpPr>
              <a:cxnSpLocks/>
            </p:cNvCxnSpPr>
            <p:nvPr/>
          </p:nvCxnSpPr>
          <p:spPr>
            <a:xfrm>
              <a:off x="5854696" y="2044712"/>
              <a:ext cx="22615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C8FB82-AE56-4FB2-AA5A-9A020FE491C6}"/>
                </a:ext>
              </a:extLst>
            </p:cNvPr>
            <p:cNvSpPr txBox="1"/>
            <p:nvPr/>
          </p:nvSpPr>
          <p:spPr>
            <a:xfrm>
              <a:off x="5854696" y="2888395"/>
              <a:ext cx="1263326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pPr algn="r"/>
              <a:r>
                <a:rPr lang="pt-PT" sz="700" b="1">
                  <a:latin typeface="Arial" panose="020B0604020202020204" pitchFamily="34" charset="0"/>
                  <a:cs typeface="Arial" panose="020B0604020202020204" pitchFamily="34" charset="0"/>
                </a:rPr>
                <a:t>Taxa por 100 000 trabalhadores</a:t>
              </a:r>
            </a:p>
            <a:p>
              <a:pPr algn="r"/>
              <a:r>
                <a:rPr lang="pt-PT" sz="800" b="1">
                  <a:latin typeface="Arial" panose="020B0604020202020204" pitchFamily="34" charset="0"/>
                  <a:cs typeface="Arial" panose="020B0604020202020204" pitchFamily="34" charset="0"/>
                </a:rPr>
                <a:t>87,59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809A6B-02C7-4E75-ADE4-0C0D30CE0076}"/>
                </a:ext>
              </a:extLst>
            </p:cNvPr>
            <p:cNvSpPr txBox="1"/>
            <p:nvPr/>
          </p:nvSpPr>
          <p:spPr>
            <a:xfrm>
              <a:off x="5349607" y="1390036"/>
              <a:ext cx="174246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pt-PT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Taxa por 100 000 habitantes em idade ativa</a:t>
              </a:r>
            </a:p>
            <a:p>
              <a:pPr algn="r"/>
              <a:r>
                <a:rPr lang="pt-PT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(todos com idade superior a 16 anos)</a:t>
              </a:r>
            </a:p>
            <a:p>
              <a:pPr algn="r"/>
              <a:r>
                <a:rPr lang="pt-PT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30,6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001FC68-E75F-4180-A5FE-893842B00D53}"/>
                </a:ext>
              </a:extLst>
            </p:cNvPr>
            <p:cNvSpPr/>
            <p:nvPr/>
          </p:nvSpPr>
          <p:spPr>
            <a:xfrm>
              <a:off x="5264458" y="1912225"/>
              <a:ext cx="335385" cy="335385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500" b="1" i="0" u="none" strike="noStrike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Lesões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PT" sz="700" b="1">
                  <a:solidFill>
                    <a:srgbClr val="FFFFFF"/>
                  </a:solidFill>
                </a:rPr>
                <a:t>5 593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24B4BE-7335-49E3-AD8E-6841DC6FE3F6}"/>
                </a:ext>
              </a:extLst>
            </p:cNvPr>
            <p:cNvSpPr txBox="1"/>
            <p:nvPr/>
          </p:nvSpPr>
          <p:spPr>
            <a:xfrm>
              <a:off x="6139197" y="1988247"/>
              <a:ext cx="230832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pt-PT" sz="600" b="1">
                  <a:latin typeface="Arial Narrow" panose="020B0606020202030204" pitchFamily="34" charset="0"/>
                </a:rPr>
                <a:t>Asma</a:t>
              </a:r>
            </a:p>
            <a:p>
              <a:pPr algn="r"/>
              <a:r>
                <a:rPr lang="pt-PT" sz="700" b="1">
                  <a:latin typeface="Arial Narrow" panose="020B0606020202030204" pitchFamily="34" charset="0"/>
                </a:rPr>
                <a:t>132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0FC2AA2-A57E-4D92-A59A-5D0BE040B56F}"/>
                </a:ext>
              </a:extLst>
            </p:cNvPr>
            <p:cNvSpPr txBox="1"/>
            <p:nvPr/>
          </p:nvSpPr>
          <p:spPr>
            <a:xfrm>
              <a:off x="1207520" y="2782619"/>
              <a:ext cx="864722" cy="4770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International Commission on Occupational Health (</a:t>
              </a:r>
              <a:r>
                <a:rPr lang="pt-PT" sz="600" dirty="0">
                  <a:latin typeface="Arial" panose="020B0604020202020204" pitchFamily="34" charset="0"/>
                  <a:cs typeface="Arial" panose="020B0604020202020204" pitchFamily="34" charset="0"/>
                </a:rPr>
                <a:t>ICOH) 2019</a:t>
              </a:r>
            </a:p>
            <a:p>
              <a:r>
                <a:rPr lang="pt-PT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Total: 175 996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F08D76F-2D8C-407F-AE50-0AB99704A86D}"/>
                </a:ext>
              </a:extLst>
            </p:cNvPr>
            <p:cNvSpPr/>
            <p:nvPr/>
          </p:nvSpPr>
          <p:spPr>
            <a:xfrm>
              <a:off x="1783457" y="3241180"/>
              <a:ext cx="1182674" cy="1182674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pt-PT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Cancro</a:t>
              </a:r>
            </a:p>
            <a:p>
              <a:pPr algn="ctr"/>
              <a:r>
                <a:rPr lang="pt-PT" sz="800" b="1">
                  <a:solidFill>
                    <a:schemeClr val="bg1"/>
                  </a:solidFill>
                </a:rPr>
                <a:t>80 259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0199FBC-3A09-49E2-8071-4F7CC931A58F}"/>
                </a:ext>
              </a:extLst>
            </p:cNvPr>
            <p:cNvSpPr/>
            <p:nvPr/>
          </p:nvSpPr>
          <p:spPr>
            <a:xfrm>
              <a:off x="3047805" y="3325802"/>
              <a:ext cx="1013431" cy="1013431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pt-PT" sz="600" b="1">
                  <a:solidFill>
                    <a:schemeClr val="tx1"/>
                  </a:solidFill>
                  <a:latin typeface="Arial Narrow" panose="020B0606020202030204" pitchFamily="34" charset="0"/>
                </a:rPr>
                <a:t>Doença cardiovascular (DCV)</a:t>
              </a:r>
            </a:p>
            <a:p>
              <a:pPr algn="ctr"/>
              <a:r>
                <a:rPr lang="pt-PT" sz="800" b="1">
                  <a:solidFill>
                    <a:schemeClr val="bg1"/>
                  </a:solidFill>
                </a:rPr>
                <a:t>60 082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51E9216-9683-4190-93FA-9A2A47E632A8}"/>
                </a:ext>
              </a:extLst>
            </p:cNvPr>
            <p:cNvSpPr/>
            <p:nvPr/>
          </p:nvSpPr>
          <p:spPr>
            <a:xfrm>
              <a:off x="4142910" y="3410432"/>
              <a:ext cx="844171" cy="844171"/>
            </a:xfrm>
            <a:prstGeom prst="ellipse">
              <a:avLst/>
            </a:prstGeom>
            <a:solidFill>
              <a:srgbClr val="F9CF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pt-PT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Outras causas</a:t>
              </a:r>
            </a:p>
            <a:p>
              <a:pPr algn="ctr"/>
              <a:r>
                <a:rPr lang="pt-PT" sz="700" b="1">
                  <a:solidFill>
                    <a:schemeClr val="bg1"/>
                  </a:solidFill>
                </a:rPr>
                <a:t>32 075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9AC4ED7-34CC-4C00-A160-CF36382DE5BB}"/>
                </a:ext>
              </a:extLst>
            </p:cNvPr>
            <p:cNvSpPr/>
            <p:nvPr/>
          </p:nvSpPr>
          <p:spPr>
            <a:xfrm>
              <a:off x="5068755" y="3664825"/>
              <a:ext cx="335385" cy="335385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500" b="1" i="0" u="none" strike="noStrike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Lesões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PT" sz="700" b="1">
                  <a:solidFill>
                    <a:srgbClr val="FFFFFF"/>
                  </a:solidFill>
                </a:rPr>
                <a:t>3 580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149E843-FDD5-4D77-8F98-E30E2D7EEDAB}"/>
                </a:ext>
              </a:extLst>
            </p:cNvPr>
            <p:cNvSpPr/>
            <p:nvPr/>
          </p:nvSpPr>
          <p:spPr>
            <a:xfrm>
              <a:off x="5658187" y="2003718"/>
              <a:ext cx="138165" cy="152399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GB" dirty="0"/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050C5CC-6289-41CE-AAC4-DAE36616D3D9}"/>
                </a:ext>
              </a:extLst>
            </p:cNvPr>
            <p:cNvCxnSpPr>
              <a:cxnSpLocks/>
            </p:cNvCxnSpPr>
            <p:nvPr/>
          </p:nvCxnSpPr>
          <p:spPr>
            <a:xfrm>
              <a:off x="1115290" y="2720092"/>
              <a:ext cx="6002732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4A19483-F29D-4570-A9E3-AC95D210FA1E}"/>
                </a:ext>
              </a:extLst>
            </p:cNvPr>
            <p:cNvSpPr txBox="1"/>
            <p:nvPr/>
          </p:nvSpPr>
          <p:spPr>
            <a:xfrm>
              <a:off x="1174898" y="1083392"/>
              <a:ext cx="929966" cy="4770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pt-PT" sz="600" dirty="0">
                  <a:latin typeface="Arial" panose="020B0604020202020204" pitchFamily="34" charset="0"/>
                  <a:cs typeface="Arial" panose="020B0604020202020204" pitchFamily="34" charset="0"/>
                </a:rPr>
                <a:t>Organização Mundial da Saúde (OMS)/Organização Internacional do Trabalho (OIT) 2016</a:t>
              </a:r>
            </a:p>
            <a:p>
              <a:r>
                <a:rPr lang="pt-PT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Total: 113 792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5B1609B-38AE-4AE3-9E06-D92D9493A9A2}"/>
                </a:ext>
              </a:extLst>
            </p:cNvPr>
            <p:cNvSpPr/>
            <p:nvPr/>
          </p:nvSpPr>
          <p:spPr>
            <a:xfrm>
              <a:off x="4624675" y="1789198"/>
              <a:ext cx="581439" cy="581439"/>
            </a:xfrm>
            <a:prstGeom prst="ellipse">
              <a:avLst/>
            </a:prstGeom>
            <a:solidFill>
              <a:srgbClr val="585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pt-PT" sz="500" b="1">
                  <a:solidFill>
                    <a:schemeClr val="bg1"/>
                  </a:solidFill>
                  <a:latin typeface="Arial Narrow" panose="020B0606020202030204" pitchFamily="34" charset="0"/>
                </a:rPr>
                <a:t>Cancros </a:t>
              </a:r>
            </a:p>
            <a:p>
              <a:pPr algn="ctr"/>
              <a:r>
                <a:rPr lang="pt-PT" sz="500" b="1">
                  <a:solidFill>
                    <a:schemeClr val="bg1"/>
                  </a:solidFill>
                  <a:latin typeface="Arial Narrow" panose="020B0606020202030204" pitchFamily="34" charset="0"/>
                </a:rPr>
                <a:t>relacionados com produtos químicos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700" b="1" i="0" u="none" strike="noStrike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9 156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2011F21-25EA-4177-B22D-183B9EF4D2E9}"/>
                </a:ext>
              </a:extLst>
            </p:cNvPr>
            <p:cNvSpPr/>
            <p:nvPr/>
          </p:nvSpPr>
          <p:spPr>
            <a:xfrm>
              <a:off x="1769864" y="1483857"/>
              <a:ext cx="1173209" cy="1192120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pt-PT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Cancros relacionados com o amianto</a:t>
              </a:r>
            </a:p>
            <a:p>
              <a:pPr algn="ctr"/>
              <a:r>
                <a:rPr lang="pt-PT" sz="900" b="1">
                  <a:solidFill>
                    <a:schemeClr val="bg1"/>
                  </a:solidFill>
                </a:rPr>
                <a:t>66 808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E69C0D1-5114-4CAA-B94F-4449140B02C7}"/>
                </a:ext>
              </a:extLst>
            </p:cNvPr>
            <p:cNvSpPr/>
            <p:nvPr/>
          </p:nvSpPr>
          <p:spPr>
            <a:xfrm>
              <a:off x="3001417" y="1665957"/>
              <a:ext cx="881948" cy="827920"/>
            </a:xfrm>
            <a:prstGeom prst="ellipse">
              <a:avLst/>
            </a:prstGeom>
            <a:solidFill>
              <a:srgbClr val="B1B3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Doença pulmonar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obstrutiva crónica</a:t>
              </a:r>
            </a:p>
            <a:p>
              <a:pPr algn="ctr"/>
              <a:r>
                <a:rPr lang="pt-PT" sz="800" b="1">
                  <a:solidFill>
                    <a:schemeClr val="bg1"/>
                  </a:solidFill>
                </a:rPr>
                <a:t>18 103</a:t>
              </a: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17B665D-1D5D-4AD2-9C78-EF0B1FF4C06C}"/>
                </a:ext>
              </a:extLst>
            </p:cNvPr>
            <p:cNvSpPr/>
            <p:nvPr/>
          </p:nvSpPr>
          <p:spPr>
            <a:xfrm>
              <a:off x="3941709" y="1784223"/>
              <a:ext cx="624622" cy="591388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pt-PT" sz="45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Doença cardiovascular (DCV)</a:t>
              </a:r>
            </a:p>
            <a:p>
              <a:pPr algn="ctr"/>
              <a:r>
                <a:rPr lang="pt-PT" sz="45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(Acidente vascular cerebral, doença</a:t>
              </a:r>
            </a:p>
            <a:p>
              <a:pPr algn="ctr"/>
              <a:r>
                <a:rPr lang="pt-PT" sz="45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 cardíaca isquémica)</a:t>
              </a:r>
            </a:p>
            <a:p>
              <a:pPr algn="ctr"/>
              <a:r>
                <a:rPr lang="pt-PT" sz="700" b="1" dirty="0">
                  <a:solidFill>
                    <a:schemeClr val="bg1"/>
                  </a:solidFill>
                </a:rPr>
                <a:t>14 000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3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7800B-932E-7A2A-4EE9-A5B080CEE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/>
              <a:t>Resultados em termos de saúde: doenças relacionadas com o trabalho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79C59C-D515-474D-BB08-A6A0263716C4}"/>
              </a:ext>
            </a:extLst>
          </p:cNvPr>
          <p:cNvSpPr txBox="1"/>
          <p:nvPr/>
        </p:nvSpPr>
        <p:spPr>
          <a:xfrm>
            <a:off x="2828396" y="2146479"/>
            <a:ext cx="65" cy="92333"/>
          </a:xfrm>
          <a:prstGeom prst="rect">
            <a:avLst/>
          </a:prstGeom>
          <a:solidFill>
            <a:srgbClr val="F6A400"/>
          </a:solidFill>
        </p:spPr>
        <p:txBody>
          <a:bodyPr wrap="none" lIns="0" tIns="0" rIns="0" bIns="0" rtlCol="0">
            <a:spAutoFit/>
          </a:bodyPr>
          <a:lstStyle/>
          <a:p>
            <a:endParaRPr lang="en-US" sz="600" b="1" dirty="0">
              <a:latin typeface="Arial Narrow" panose="020B0606020202030204" pitchFamily="34" charset="0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E3F606D-31DB-4ED9-8017-281B52005BA8}"/>
              </a:ext>
            </a:extLst>
          </p:cNvPr>
          <p:cNvCxnSpPr>
            <a:cxnSpLocks/>
          </p:cNvCxnSpPr>
          <p:nvPr/>
        </p:nvCxnSpPr>
        <p:spPr>
          <a:xfrm>
            <a:off x="1115290" y="2920981"/>
            <a:ext cx="6002732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1BCAD12D-86BE-4ADB-8CBE-4E923F518587}"/>
              </a:ext>
            </a:extLst>
          </p:cNvPr>
          <p:cNvGrpSpPr/>
          <p:nvPr/>
        </p:nvGrpSpPr>
        <p:grpSpPr>
          <a:xfrm>
            <a:off x="450001" y="704973"/>
            <a:ext cx="6733581" cy="4084113"/>
            <a:chOff x="450001" y="704973"/>
            <a:chExt cx="6733581" cy="408411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C5590D-321E-407F-6A21-64A75816FDDE}"/>
                </a:ext>
              </a:extLst>
            </p:cNvPr>
            <p:cNvSpPr txBox="1"/>
            <p:nvPr/>
          </p:nvSpPr>
          <p:spPr>
            <a:xfrm>
              <a:off x="450001" y="704973"/>
              <a:ext cx="6733581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PT" sz="11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Anos de vida ajustados </a:t>
              </a:r>
              <a:r>
                <a:rPr lang="pt-PT" sz="1100" b="1" dirty="0">
                  <a:latin typeface="Arial" panose="020B0604020202020204" pitchFamily="34" charset="0"/>
                  <a:ea typeface="SimSun" panose="02010600030101010101" pitchFamily="2" charset="-122"/>
                </a:rPr>
                <a:t>por</a:t>
              </a:r>
              <a:r>
                <a:rPr lang="pt-PT" sz="11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 incapacidade (</a:t>
              </a:r>
              <a:r>
                <a:rPr lang="pt-PT" sz="1100" b="1" dirty="0">
                  <a:latin typeface="Arial" panose="020B0604020202020204" pitchFamily="34" charset="0"/>
                  <a:ea typeface="SimSun" panose="02010600030101010101" pitchFamily="2" charset="-122"/>
                </a:rPr>
                <a:t>DALYs</a:t>
              </a:r>
              <a:r>
                <a:rPr lang="pt-PT" sz="11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) relacionados com o trabalho - estimativas da OMS/OIT e ICOH para a UE27 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F2A840F-41E0-4727-8767-F8E4B2DB1F13}"/>
                </a:ext>
              </a:extLst>
            </p:cNvPr>
            <p:cNvSpPr/>
            <p:nvPr/>
          </p:nvSpPr>
          <p:spPr>
            <a:xfrm>
              <a:off x="4540483" y="1923227"/>
              <a:ext cx="632030" cy="632030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pt-PT" sz="45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Doença cardiovascular (DCV)</a:t>
              </a:r>
            </a:p>
            <a:p>
              <a:pPr algn="ctr"/>
              <a:r>
                <a:rPr lang="pt-PT" sz="45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(Acidente vascular cerebral, doença</a:t>
              </a:r>
            </a:p>
            <a:p>
              <a:pPr algn="ctr"/>
              <a:r>
                <a:rPr lang="pt-PT" sz="45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 cardíaca isquémica)</a:t>
              </a:r>
            </a:p>
            <a:p>
              <a:pPr algn="ctr"/>
              <a:r>
                <a:rPr lang="pt-PT" sz="600" b="1" dirty="0">
                  <a:solidFill>
                    <a:schemeClr val="bg1"/>
                  </a:solidFill>
                </a:rPr>
                <a:t>403 739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6F438CE-AB97-4D3F-9C6A-2ABF84B70E4C}"/>
                </a:ext>
              </a:extLst>
            </p:cNvPr>
            <p:cNvSpPr/>
            <p:nvPr/>
          </p:nvSpPr>
          <p:spPr>
            <a:xfrm>
              <a:off x="5172513" y="1967999"/>
              <a:ext cx="542487" cy="542487"/>
            </a:xfrm>
            <a:prstGeom prst="ellipse">
              <a:avLst/>
            </a:prstGeom>
            <a:solidFill>
              <a:srgbClr val="F1C8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pt-PT" sz="600" b="1">
                  <a:solidFill>
                    <a:schemeClr val="tx1"/>
                  </a:solidFill>
                  <a:latin typeface="Arial Narrow" panose="020B0606020202030204" pitchFamily="34" charset="0"/>
                </a:rPr>
                <a:t>Perda </a:t>
              </a:r>
            </a:p>
            <a:p>
              <a:pPr algn="ctr"/>
              <a:r>
                <a:rPr lang="pt-PT" sz="600" b="1">
                  <a:solidFill>
                    <a:schemeClr val="tx1"/>
                  </a:solidFill>
                  <a:latin typeface="Arial Narrow" panose="020B0606020202030204" pitchFamily="34" charset="0"/>
                </a:rPr>
                <a:t>Auditiva</a:t>
              </a:r>
            </a:p>
            <a:p>
              <a:pPr algn="ctr"/>
              <a:r>
                <a:rPr lang="pt-PT" sz="600" b="1">
                  <a:solidFill>
                    <a:schemeClr val="bg1"/>
                  </a:solidFill>
                </a:rPr>
                <a:t>359 145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E065656-3CC1-4EE6-AD20-FC9B5C36F2AA}"/>
                </a:ext>
              </a:extLst>
            </p:cNvPr>
            <p:cNvSpPr/>
            <p:nvPr/>
          </p:nvSpPr>
          <p:spPr>
            <a:xfrm>
              <a:off x="5737394" y="2025602"/>
              <a:ext cx="427281" cy="427281"/>
            </a:xfrm>
            <a:prstGeom prst="ellipse">
              <a:avLst/>
            </a:prstGeom>
            <a:solidFill>
              <a:srgbClr val="B1B3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5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Doença pulmonar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5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obstrutiva crónica</a:t>
              </a:r>
            </a:p>
            <a:p>
              <a:pPr algn="ctr"/>
              <a:r>
                <a:rPr lang="pt-PT" sz="500" b="1">
                  <a:solidFill>
                    <a:schemeClr val="bg1"/>
                  </a:solidFill>
                </a:rPr>
                <a:t>355 059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F9AAF0A-FD48-4F26-A48A-D248664CE9F1}"/>
                </a:ext>
              </a:extLst>
            </p:cNvPr>
            <p:cNvSpPr/>
            <p:nvPr/>
          </p:nvSpPr>
          <p:spPr>
            <a:xfrm>
              <a:off x="6257926" y="2031276"/>
              <a:ext cx="415933" cy="415933"/>
            </a:xfrm>
            <a:prstGeom prst="ellipse">
              <a:avLst/>
            </a:prstGeom>
            <a:solidFill>
              <a:srgbClr val="585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pt-PT" sz="4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Cancros </a:t>
              </a:r>
            </a:p>
            <a:p>
              <a:pPr algn="ctr"/>
              <a:r>
                <a:rPr lang="pt-PT" sz="4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relacionados com produtos químicos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50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271 933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834883D-4405-4167-9473-B1EE1C91BA51}"/>
                </a:ext>
              </a:extLst>
            </p:cNvPr>
            <p:cNvSpPr/>
            <p:nvPr/>
          </p:nvSpPr>
          <p:spPr>
            <a:xfrm>
              <a:off x="6767110" y="2080455"/>
              <a:ext cx="317574" cy="317574"/>
            </a:xfrm>
            <a:prstGeom prst="ellipse">
              <a:avLst/>
            </a:prstGeom>
            <a:solidFill>
              <a:srgbClr val="0098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PT" sz="400" b="1">
                  <a:solidFill>
                    <a:srgbClr val="FFFFFF"/>
                  </a:solidFill>
                </a:rPr>
                <a:t>Asma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PT" sz="500" b="1">
                  <a:solidFill>
                    <a:srgbClr val="FFFFFF"/>
                  </a:solidFill>
                </a:rPr>
                <a:t>92 032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E389F16-BFBB-4AD3-902F-1DA30EDCAB75}"/>
                </a:ext>
              </a:extLst>
            </p:cNvPr>
            <p:cNvSpPr/>
            <p:nvPr/>
          </p:nvSpPr>
          <p:spPr>
            <a:xfrm>
              <a:off x="2796511" y="3492213"/>
              <a:ext cx="1159114" cy="1193221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pt-PT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Cancro</a:t>
              </a:r>
            </a:p>
            <a:p>
              <a:pPr algn="ctr"/>
              <a:r>
                <a:rPr lang="pt-PT" sz="700" b="1">
                  <a:solidFill>
                    <a:schemeClr val="bg1"/>
                  </a:solidFill>
                </a:rPr>
                <a:t>1 536 835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0C7B831-9A98-4206-9035-7F662EA5E7D4}"/>
                </a:ext>
              </a:extLst>
            </p:cNvPr>
            <p:cNvSpPr/>
            <p:nvPr/>
          </p:nvSpPr>
          <p:spPr>
            <a:xfrm>
              <a:off x="4019431" y="3588258"/>
              <a:ext cx="1001130" cy="1001130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pt-PT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Doença cardiovascular (DCV)</a:t>
              </a:r>
            </a:p>
            <a:p>
              <a:pPr algn="ctr"/>
              <a:r>
                <a:rPr lang="pt-PT" sz="600" b="1">
                  <a:solidFill>
                    <a:schemeClr val="bg1"/>
                  </a:solidFill>
                </a:rPr>
                <a:t>1 183 804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7E44D31-FF6B-4AFB-A8A1-57D148E7E3D2}"/>
                </a:ext>
              </a:extLst>
            </p:cNvPr>
            <p:cNvSpPr/>
            <p:nvPr/>
          </p:nvSpPr>
          <p:spPr>
            <a:xfrm>
              <a:off x="1332179" y="3388560"/>
              <a:ext cx="1400526" cy="1400526"/>
            </a:xfrm>
            <a:prstGeom prst="ellipse">
              <a:avLst/>
            </a:prstGeom>
            <a:solidFill>
              <a:srgbClr val="F9CF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pt-PT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Outras causas</a:t>
              </a:r>
            </a:p>
            <a:p>
              <a:pPr algn="ctr"/>
              <a:r>
                <a:rPr lang="pt-PT" sz="700" b="1">
                  <a:solidFill>
                    <a:schemeClr val="bg1"/>
                  </a:solidFill>
                </a:rPr>
                <a:t>2 296 904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B41CBB4C-9CC8-4B16-8140-1FFC5B08B436}"/>
                </a:ext>
              </a:extLst>
            </p:cNvPr>
            <p:cNvSpPr/>
            <p:nvPr/>
          </p:nvSpPr>
          <p:spPr>
            <a:xfrm>
              <a:off x="5084367" y="3683452"/>
              <a:ext cx="810742" cy="810742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pt-PT" sz="700" b="1">
                  <a:solidFill>
                    <a:schemeClr val="bg1"/>
                  </a:solidFill>
                  <a:latin typeface="Arial Narrow" panose="020B0606020202030204" pitchFamily="34" charset="0"/>
                </a:rPr>
                <a:t>Lesões musculoesqueléticas (LME)</a:t>
              </a:r>
            </a:p>
            <a:p>
              <a:pPr algn="ctr"/>
              <a:r>
                <a:rPr lang="pt-PT" sz="700" b="1">
                  <a:solidFill>
                    <a:schemeClr val="bg1"/>
                  </a:solidFill>
                </a:rPr>
                <a:t>945 343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3E629D0-2A09-41DE-878F-9E81AB7FC586}"/>
                </a:ext>
              </a:extLst>
            </p:cNvPr>
            <p:cNvSpPr/>
            <p:nvPr/>
          </p:nvSpPr>
          <p:spPr>
            <a:xfrm>
              <a:off x="5982128" y="3762419"/>
              <a:ext cx="652809" cy="652809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500" b="1" i="0" u="none" strike="noStrike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Lesões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PT" sz="700" b="1">
                  <a:solidFill>
                    <a:srgbClr val="FFFFFF"/>
                  </a:solidFill>
                </a:rPr>
                <a:t>796 191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A12244A-99E7-4BE0-9E05-35684F8CA214}"/>
                </a:ext>
              </a:extLst>
            </p:cNvPr>
            <p:cNvSpPr/>
            <p:nvPr/>
          </p:nvSpPr>
          <p:spPr>
            <a:xfrm>
              <a:off x="1449243" y="1607366"/>
              <a:ext cx="1243705" cy="1263752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Cancros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relacionados com amianto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700" b="1" i="0" u="none" strike="noStrike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1 269 143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67714C2-8DF8-457E-B290-AB42A08E0104}"/>
                </a:ext>
              </a:extLst>
            </p:cNvPr>
            <p:cNvSpPr/>
            <p:nvPr/>
          </p:nvSpPr>
          <p:spPr>
            <a:xfrm>
              <a:off x="2717252" y="1743559"/>
              <a:ext cx="991366" cy="991366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pt-PT" sz="600" b="1">
                  <a:solidFill>
                    <a:schemeClr val="bg1"/>
                  </a:solidFill>
                  <a:latin typeface="Arial Narrow" panose="020B0606020202030204" pitchFamily="34" charset="0"/>
                </a:rPr>
                <a:t>Dor nas costas e no pescoço</a:t>
              </a:r>
            </a:p>
            <a:p>
              <a:pPr algn="ctr"/>
              <a:r>
                <a:rPr lang="pt-PT" sz="700" b="1">
                  <a:solidFill>
                    <a:schemeClr val="bg1"/>
                  </a:solidFill>
                </a:rPr>
                <a:t>866 243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1DB57DC-1120-4731-8FBC-192EC366E105}"/>
                </a:ext>
              </a:extLst>
            </p:cNvPr>
            <p:cNvSpPr/>
            <p:nvPr/>
          </p:nvSpPr>
          <p:spPr>
            <a:xfrm>
              <a:off x="3729239" y="1843930"/>
              <a:ext cx="790624" cy="790624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pt-PT" sz="600" b="1">
                  <a:solidFill>
                    <a:schemeClr val="bg1"/>
                  </a:solidFill>
                  <a:latin typeface="Arial Narrow" panose="020B0606020202030204" pitchFamily="34" charset="0"/>
                </a:rPr>
                <a:t>Lesões</a:t>
              </a:r>
            </a:p>
            <a:p>
              <a:pPr algn="ctr"/>
              <a:r>
                <a:rPr lang="pt-PT" sz="800" b="1">
                  <a:solidFill>
                    <a:schemeClr val="bg1"/>
                  </a:solidFill>
                  <a:latin typeface="Arial Narrow" panose="020B0606020202030204" pitchFamily="34" charset="0"/>
                </a:rPr>
                <a:t>735 526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C6E34FB-1A3B-4707-A4B9-DA301A924C63}"/>
                </a:ext>
              </a:extLst>
            </p:cNvPr>
            <p:cNvSpPr txBox="1"/>
            <p:nvPr/>
          </p:nvSpPr>
          <p:spPr>
            <a:xfrm>
              <a:off x="1115290" y="1125920"/>
              <a:ext cx="989574" cy="4770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pt-PT" sz="600" dirty="0">
                  <a:latin typeface="Arial" panose="020B0604020202020204" pitchFamily="34" charset="0"/>
                  <a:cs typeface="Arial" panose="020B0604020202020204" pitchFamily="34" charset="0"/>
                </a:rPr>
                <a:t>Organização Mundial da Saúde (OMS)/Organização Internacional do Trabalho (OIT) 2016</a:t>
              </a:r>
            </a:p>
            <a:p>
              <a:r>
                <a:rPr lang="pt-PT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Total: 4 352 820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F7239D6-3709-43DE-B29A-6C955D9E30F1}"/>
                </a:ext>
              </a:extLst>
            </p:cNvPr>
            <p:cNvSpPr txBox="1"/>
            <p:nvPr/>
          </p:nvSpPr>
          <p:spPr>
            <a:xfrm>
              <a:off x="5349607" y="1390036"/>
              <a:ext cx="1742465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pt-PT" sz="700" b="1">
                  <a:latin typeface="Arial" panose="020B0604020202020204" pitchFamily="34" charset="0"/>
                  <a:cs typeface="Arial" panose="020B0604020202020204" pitchFamily="34" charset="0"/>
                </a:rPr>
                <a:t>Taxa por 100 000 habitantes em idade ativa</a:t>
              </a:r>
            </a:p>
            <a:p>
              <a:pPr algn="r"/>
              <a:r>
                <a:rPr lang="pt-PT" sz="800" b="1">
                  <a:latin typeface="Arial" panose="020B0604020202020204" pitchFamily="34" charset="0"/>
                  <a:cs typeface="Arial" panose="020B0604020202020204" pitchFamily="34" charset="0"/>
                </a:rPr>
                <a:t>1,1172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2E62439-01C5-4A83-8147-2309AA2948CB}"/>
                </a:ext>
              </a:extLst>
            </p:cNvPr>
            <p:cNvSpPr txBox="1"/>
            <p:nvPr/>
          </p:nvSpPr>
          <p:spPr>
            <a:xfrm>
              <a:off x="5854696" y="3089284"/>
              <a:ext cx="1263326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pPr algn="r"/>
              <a:r>
                <a:rPr lang="pt-PT" sz="700" b="1">
                  <a:latin typeface="Arial" panose="020B0604020202020204" pitchFamily="34" charset="0"/>
                  <a:cs typeface="Arial" panose="020B0604020202020204" pitchFamily="34" charset="0"/>
                </a:rPr>
                <a:t>Taxa por 100 000 trabalhadores</a:t>
              </a:r>
            </a:p>
            <a:p>
              <a:pPr algn="r"/>
              <a:r>
                <a:rPr lang="pt-PT" sz="800" b="1">
                  <a:latin typeface="Arial" panose="020B0604020202020204" pitchFamily="34" charset="0"/>
                  <a:cs typeface="Arial" panose="020B0604020202020204" pitchFamily="34" charset="0"/>
                </a:rPr>
                <a:t>3 364</a:t>
              </a:r>
            </a:p>
          </p:txBody>
        </p:sp>
      </p:grpSp>
      <p:sp>
        <p:nvSpPr>
          <p:cNvPr id="25" name="TextBox 27">
            <a:extLst>
              <a:ext uri="{FF2B5EF4-FFF2-40B4-BE49-F238E27FC236}">
                <a16:creationId xmlns:a16="http://schemas.microsoft.com/office/drawing/2014/main" id="{EE9EE55B-2626-46AA-923D-9BBEFCD71D3D}"/>
              </a:ext>
            </a:extLst>
          </p:cNvPr>
          <p:cNvSpPr txBox="1"/>
          <p:nvPr/>
        </p:nvSpPr>
        <p:spPr>
          <a:xfrm>
            <a:off x="1115290" y="3010364"/>
            <a:ext cx="1157263" cy="29238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International Commission on Occupational Health (</a:t>
            </a:r>
            <a:r>
              <a:rPr lang="pt-PT" sz="600" dirty="0">
                <a:latin typeface="Arial" panose="020B0604020202020204" pitchFamily="34" charset="0"/>
                <a:cs typeface="Arial" panose="020B0604020202020204" pitchFamily="34" charset="0"/>
              </a:rPr>
              <a:t>ICOH) 2019</a:t>
            </a:r>
          </a:p>
          <a:p>
            <a:r>
              <a:rPr lang="pt-PT" sz="700" b="1" dirty="0">
                <a:latin typeface="Arial" panose="020B0604020202020204" pitchFamily="34" charset="0"/>
                <a:cs typeface="Arial" panose="020B0604020202020204" pitchFamily="34" charset="0"/>
              </a:rPr>
              <a:t>Total: 6 759 077</a:t>
            </a:r>
          </a:p>
        </p:txBody>
      </p:sp>
    </p:spTree>
    <p:extLst>
      <p:ext uri="{BB962C8B-B14F-4D97-AF65-F5344CB8AC3E}">
        <p14:creationId xmlns:p14="http://schemas.microsoft.com/office/powerpoint/2010/main" val="2704849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Healthcare activity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Healthcare activity" id="{DC422C98-2E6A-4378-87C8-ECD5E92D8364}" vid="{4E36DFA1-F4D6-4402-9852-F5F7621372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76e29a-8670-4f9c-afee-c255a09d55c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9DEDF6EB9C8443AA1E9BF77FC79F68" ma:contentTypeVersion="17" ma:contentTypeDescription="Create a new document." ma:contentTypeScope="" ma:versionID="50cb3c65b15afc21b61de972b41eba9d">
  <xsd:schema xmlns:xsd="http://www.w3.org/2001/XMLSchema" xmlns:xs="http://www.w3.org/2001/XMLSchema" xmlns:p="http://schemas.microsoft.com/office/2006/metadata/properties" xmlns:ns2="80b70bcf-9351-4e71-b19f-1201847c9328" xmlns:ns3="6976e29a-8670-4f9c-afee-c255a09d55c2" targetNamespace="http://schemas.microsoft.com/office/2006/metadata/properties" ma:root="true" ma:fieldsID="34ff1695753c722564b7e305d14507f4" ns2:_="" ns3:_="">
    <xsd:import namespace="80b70bcf-9351-4e71-b19f-1201847c9328"/>
    <xsd:import namespace="6976e29a-8670-4f9c-afee-c255a09d55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70bcf-9351-4e71-b19f-1201847c93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e29a-8670-4f9c-afee-c255a09d55c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8c66782-86c3-4f9c-b0ff-d3e6d9a322a8}" ma:internalName="TaxCatchAll" ma:showField="CatchAllData" ma:web="6976e29a-8670-4f9c-afee-c255a09d55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A7EA74-FF0E-4E9B-ABF3-7092885C7176}">
  <ds:schemaRefs>
    <ds:schemaRef ds:uri="http://purl.org/dc/terms/"/>
    <ds:schemaRef ds:uri="80b70bcf-9351-4e71-b19f-1201847c9328"/>
    <ds:schemaRef ds:uri="http://www.w3.org/XML/1998/namespace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6976e29a-8670-4f9c-afee-c255a09d55c2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452315A-E764-41C8-A404-261A208915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b70bcf-9351-4e71-b19f-1201847c9328"/>
    <ds:schemaRef ds:uri="6976e29a-8670-4f9c-afee-c255a09d55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98A4C1A-69B0-4252-A2D3-76A0438CB4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Healthcare activity</Template>
  <TotalTime>395</TotalTime>
  <Words>3043</Words>
  <Application>Microsoft Office PowerPoint</Application>
  <PresentationFormat>On-screen Show (16:9)</PresentationFormat>
  <Paragraphs>361</Paragraphs>
  <Slides>21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Arial Narrow</vt:lpstr>
      <vt:lpstr>ArialMT</vt:lpstr>
      <vt:lpstr>Calibri</vt:lpstr>
      <vt:lpstr>Courier New</vt:lpstr>
      <vt:lpstr>MyriadPro-It</vt:lpstr>
      <vt:lpstr>MyriadPro-Regular</vt:lpstr>
      <vt:lpstr>MyriadPro-SemiboldIt</vt:lpstr>
      <vt:lpstr>Wingdings</vt:lpstr>
      <vt:lpstr>Healthcare activity</vt:lpstr>
      <vt:lpstr>Diapositiva de think-cell</vt:lpstr>
      <vt:lpstr>Segurança e saúde no trabalho na Europa:  estado e tendências 2023 </vt:lpstr>
      <vt:lpstr>Objetivos do relatório de 2023</vt:lpstr>
      <vt:lpstr>Estrutura do relatório de 2023</vt:lpstr>
      <vt:lpstr>Estado das condições de trabalho: riscos para a saúde</vt:lpstr>
      <vt:lpstr>Estado das condições de trabalho: riscos psicossociais</vt:lpstr>
      <vt:lpstr>Estado das condições de trabalho</vt:lpstr>
      <vt:lpstr>Tendências quanto aos resultados: segurança, saúde e bem-estar</vt:lpstr>
      <vt:lpstr>Resultados em termos de saúde: doenças relacionadas com o trabalho</vt:lpstr>
      <vt:lpstr>Resultados em termos de saúde: doenças relacionadas com o trabalho</vt:lpstr>
      <vt:lpstr>Satisfação profissional, riscos para a saúde e perspetivas de vida profissional</vt:lpstr>
      <vt:lpstr>Satisfação profissional, riscos para a saúde e perspetivas de vida profissional</vt:lpstr>
      <vt:lpstr>Principais desenvolvimentos conjunturais: articulação com a SST</vt:lpstr>
      <vt:lpstr>Melhorias</vt:lpstr>
      <vt:lpstr>Melhorias</vt:lpstr>
      <vt:lpstr>Estagnação ou desenvolvimentos ambíguos</vt:lpstr>
      <vt:lpstr>Estagnação ou desenvolvimentos ambíguos</vt:lpstr>
      <vt:lpstr>Áreas problemáticas </vt:lpstr>
      <vt:lpstr>Áreas problemáticas </vt:lpstr>
      <vt:lpstr>Sistema EU OSH INFO: Ferramenta de visualização de dados do Barómetro de SST</vt:lpstr>
      <vt:lpstr>«SST na Europa — estado e tendências 2023»: Quais são as informações disponíveis?</vt:lpstr>
      <vt:lpstr>PowerPoint Presentation</vt:lpstr>
    </vt:vector>
  </TitlesOfParts>
  <Company>CDT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CDT</dc:creator>
  <cp:lastModifiedBy>Rosario ORTIZ - PRU Assistant</cp:lastModifiedBy>
  <cp:revision>32</cp:revision>
  <dcterms:created xsi:type="dcterms:W3CDTF">2023-04-18T12:10:42Z</dcterms:created>
  <dcterms:modified xsi:type="dcterms:W3CDTF">2024-04-24T10:53:36Z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0x010100A19DEDF6EB9C8443AA1E9BF77FC79F68</vt:lpwstr>
  </property>
  <property fmtid="{D5CDD505-2E9C-101B-9397-08002B2CF9AE}" pid="3" name="MediaServiceImageTags">
    <vt:lpwstr/>
  </property>
</Properties>
</file>