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FA2"/>
    <a:srgbClr val="F6A400"/>
    <a:srgbClr val="003399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836" y="6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7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el-GR" sz="1700" b="1"/>
            <a:t>Περιγραφή της τρέχουσας κατάστασης της ΕΑΥ στην Ευρώπη </a:t>
          </a:r>
          <a:br>
            <a:rPr lang="el-GR" sz="1700" b="1"/>
          </a:br>
          <a:r>
            <a:rPr lang="el-GR" sz="1700" b="1"/>
            <a:t>(δεδομένα από το βαρόμετρο ΕΑΥ)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r>
            <a:rPr lang="el-GR" sz="1700" b="1"/>
            <a:t>Περιγραφή της ανάπτυξης της ΕΑΥ στην Ευρώπη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r>
            <a:rPr lang="el-GR" sz="1700" b="1"/>
            <a:t>Προσδιορισμός τάσεων που αφορούν την ΕΑΥ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r>
            <a:rPr lang="el-GR" sz="1700" b="1"/>
            <a:t>Καθορισμός των τομέων όπου είναι περισσότερο αναγκαία η ανάληψη δράσης και η χάραξη πολιτικής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l-GR" sz="1400" b="1" i="0" baseline="0"/>
            <a:t> Βασικά πορίσματα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Κατάσταση των συνθηκών εργασίας</a:t>
          </a: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Τάσεις στα αποτελέσματα – ασφάλεια, υγεία και ευεξία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Σημαντικές συναφείς εξελίξεις και η επίδρασή τους στις συνθήκες εργασίας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Νομοθεσία για την EAY και υποδομές για την EAY στην ΕΕ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l-GR" sz="1400" b="1" i="0" baseline="0" dirty="0"/>
            <a:t> Συμπεράσματα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Βελτιώσεις </a:t>
          </a: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Στασιμότητα ή ασαφείς εξελίξεις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el-GR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Τομείς που προκαλούν ανησυχία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 custLinFactY="-5206" custLinFactNeighborY="-100000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 custLinFactNeighborY="-97446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 custLinFactY="8989" custLinFactNeighborY="100000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 custLinFactY="38106" custLinFactNeighborY="100000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 custLinFactY="36340" custLinFactNeighborY="100000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Y="18188" custLinFactNeighborY="100000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 custLinFactY="29276" custLinFactNeighborY="100000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l-GR" sz="1700" b="1" i="0" baseline="0" dirty="0"/>
            <a:t>Έκθεση και περίληψη </a:t>
          </a:r>
          <a:r>
            <a:rPr lang="el-GR" sz="1700" b="1" i="0" baseline="0" dirty="0">
              <a:hlinkClick xmlns:r="http://schemas.openxmlformats.org/officeDocument/2006/relationships" r:id="rId1"/>
            </a:rPr>
            <a:t>«Επαγγελματική ασφάλεια και υγεία στην Ευρώπη: κατάσταση και τάσεις το 2023»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l-GR" sz="1700" b="1" i="0" baseline="0">
              <a:hlinkClick xmlns:r="http://schemas.openxmlformats.org/officeDocument/2006/relationships" r:id="rId2"/>
            </a:rPr>
            <a:t>Σύνοψη πολιτικής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l-GR" sz="1700" b="1" i="0" baseline="0">
              <a:hlinkClick xmlns:r="http://schemas.openxmlformats.org/officeDocument/2006/relationships" r:id="rId3"/>
            </a:rPr>
            <a:t>Εργαλείο οπτικοποίησης δεδομένων του Βαρομέτρου ΕΑΥ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/>
            <a:t>Περιγραφή της τρέχουσας κατάστασης της ΕΑΥ στην Ευρώπη </a:t>
          </a:r>
          <a:br>
            <a:rPr lang="el-GR" sz="1700" b="1" kern="1200"/>
          </a:br>
          <a:r>
            <a:rPr lang="el-GR" sz="1700" b="1" kern="1200"/>
            <a:t>(δεδομένα από το βαρόμετρο ΕΑΥ)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/>
            <a:t>Περιγραφή της ανάπτυξης της ΕΑΥ στην Ευρώπη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/>
            <a:t>Προσδιορισμός τάσεων που αφορούν την ΕΑΥ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/>
            <a:t>Καθορισμός των τομέων όπου είναι περισσότερο αναγκαία η ανάληψη δράσης και η χάραξη πολιτικής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1838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/>
            <a:t> Βασικά πορίσματα </a:t>
          </a:r>
        </a:p>
      </dsp:txBody>
      <dsp:txXfrm>
        <a:off x="19217" y="21055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Κατάσταση των συνθηκών εργασίας</a:t>
          </a: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78095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Τάσεις στα αποτελέσματα – ασφάλεια, υγεία και ευεξία</a:t>
          </a:r>
        </a:p>
      </dsp:txBody>
      <dsp:txXfrm>
        <a:off x="19217" y="800174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0772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Σημαντικές συναφείς εξελίξεις και η επίδρασή τους στις συνθήκες εργασίας</a:t>
          </a:r>
        </a:p>
      </dsp:txBody>
      <dsp:txXfrm>
        <a:off x="19217" y="122694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7336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Νομοθεσία για την EAY και υποδομές για την EAY στην ΕΕ</a:t>
          </a:r>
        </a:p>
      </dsp:txBody>
      <dsp:txXfrm>
        <a:off x="19217" y="169258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193942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 dirty="0"/>
            <a:t> Συμπεράσματα </a:t>
          </a:r>
        </a:p>
      </dsp:txBody>
      <dsp:txXfrm>
        <a:off x="19217" y="2213159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592948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Βελτιώσεις </a:t>
          </a:r>
        </a:p>
      </dsp:txBody>
      <dsp:txXfrm>
        <a:off x="19217" y="2612165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927451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Στασιμότητα ή ασαφείς εξελίξεις</a:t>
          </a:r>
        </a:p>
      </dsp:txBody>
      <dsp:txXfrm>
        <a:off x="19217" y="2946668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51346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Τομείς που προκαλούν ανησυχία</a:t>
          </a:r>
        </a:p>
      </dsp:txBody>
      <dsp:txXfrm>
        <a:off x="19217" y="3270563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i="0" kern="1200" baseline="0" dirty="0"/>
            <a:t>Έκθεση και περίληψη </a:t>
          </a:r>
          <a:r>
            <a:rPr lang="el-GR" sz="1700" b="1" i="0" kern="1200" baseline="0" dirty="0">
              <a:hlinkClick xmlns:r="http://schemas.openxmlformats.org/officeDocument/2006/relationships" r:id="rId3"/>
            </a:rPr>
            <a:t>«Επαγγελματική ασφάλεια και υγεία στην Ευρώπη: κατάσταση και τάσεις το 2023»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i="0" kern="1200" baseline="0">
              <a:hlinkClick xmlns:r="http://schemas.openxmlformats.org/officeDocument/2006/relationships" r:id="rId6"/>
            </a:rPr>
            <a:t>Σύνοψη πολιτικής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i="0" kern="1200" baseline="0">
              <a:hlinkClick xmlns:r="http://schemas.openxmlformats.org/officeDocument/2006/relationships" r:id="rId9"/>
            </a:rPr>
            <a:t>Εργαλείο οπτικοποίησης δεδομένων του Βαρομέτρου ΕΑΥ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5394" y="4390460"/>
            <a:ext cx="489541" cy="28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675"/>
              <a:t>Η ασφάλεια και η υγεία στους χώρους εργασίας μας αφορά όλους. Οφέλη για εσένα προσωπικά. Οφέλη για τις επιχειρήσεις.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Ευρωπαϊκός Οργανισμός για την Ασφάλεια και την Υγεία στην Εργασία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>
                <a:solidFill>
                  <a:schemeClr val="tx2"/>
                </a:solidFill>
                <a:ea typeface="+mj-ea"/>
              </a:rPr>
              <a:t>ΣΑΣ ΕΥΧΑΡΙΣΤΟΥΜΕ!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675"/>
              <a:t>Η ασφάλεια και η υγεία στους χώρους εργασίας μας αφορά όλους. Οφέλη για εσένα προσωπικά. Οφέλη για τις επιχειρήσεις.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Ευρωπαϊκός Οργανισμός για την Ασφάλεια και την Υγεία στην Εργασία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>
                <a:solidFill>
                  <a:schemeClr val="tx2"/>
                </a:solidFill>
                <a:ea typeface="+mj-ea"/>
              </a:rPr>
              <a:t>ΣΑΣ ΕΥΧΑΡΙΣΤΟΥΜΕ!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l-GR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664869"/>
            <a:ext cx="472143" cy="273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8.jpe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Επαγγελματική ασφάλεια και υγεία στην Ευρώπη: </a:t>
            </a:r>
            <a:br>
              <a:rPr lang="el-GR"/>
            </a:br>
            <a:r>
              <a:rPr lang="el-GR"/>
              <a:t>κατάσταση και τάσεις το 2023</a:t>
            </a:r>
            <a:br>
              <a:rPr lang="el-GR"/>
            </a:br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C024F-772B-EA2F-602E-3485A351DA31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Ικανοποίηση από την εργασία, κίνδυνοι για την υγεία και προοπτικές του εργασιακού βίου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1017630" y="679222"/>
            <a:ext cx="7776864" cy="4149227"/>
            <a:chOff x="450001" y="719361"/>
            <a:chExt cx="7776864" cy="4149227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Αυστρία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Βέλγιο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Βουλγαρία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Κροατία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Κύπρος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Τσεχία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Δανία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Εσθονία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Φινλανδία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Γαλλία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Γερμανία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Ελλάδα</a:t>
              </a:r>
            </a:p>
            <a:p>
              <a:pPr algn="r">
                <a:lnSpc>
                  <a:spcPct val="200000"/>
                </a:lnSpc>
              </a:pPr>
              <a:r>
                <a:rPr lang="el-GR" sz="600" b="1">
                  <a:latin typeface="Arial Narrow" panose="020B0606020202030204" pitchFamily="34" charset="0"/>
                </a:rPr>
                <a:t>Ουγγαρία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1027724" y="1696907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l-G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Χώρες και μέσος όρος ΕΕ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15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Σύγκριση των απαντήσεων σχετικά με την </a:t>
              </a:r>
              <a:r>
                <a:rPr lang="el-GR" sz="115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αυτοαξιολόγηση</a:t>
              </a:r>
              <a:r>
                <a:rPr lang="el-GR" sz="115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της ικανοποίησης από την εργασία, τους κινδύνους για την υγεία και τις προοπτικές του εργασιακού βίου - Έκτακτο Ευρωβαρόμετρο, ΕΕΔ και ΕΕΣΕ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38681" y="4622367"/>
              <a:ext cx="89746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l-GR" sz="800" b="1" dirty="0">
                  <a:latin typeface="Arial Narrow" panose="020B0606020202030204" pitchFamily="34" charset="0"/>
                </a:rPr>
                <a:t>Πάνω από τον μέσο όρο της ΕΕ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348364" y="4622367"/>
              <a:ext cx="86842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l-GR" sz="800" b="1" dirty="0">
                  <a:latin typeface="Arial Narrow" panose="020B0606020202030204" pitchFamily="34" charset="0"/>
                </a:rPr>
                <a:t>Κάτω από τον μέσο όρο της ΕΕ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453888" y="3993042"/>
              <a:ext cx="894476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Έκτακτο Ευρωβαρόμετρο: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μη ικανοποιημένοι με</a:t>
              </a:r>
              <a:r>
                <a:rPr lang="es-E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Y + A 2014 (EE28)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445932" y="4003534"/>
              <a:ext cx="981462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ΕΕΔ: πρόβλημα υγείας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σχετιζόμενο με την εργασία 2020</a:t>
              </a:r>
              <a:r>
                <a:rPr lang="es-E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(ΕΕ27)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524963" y="4015806"/>
              <a:ext cx="699409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ΕΕΣΕ: η υγεία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επηρεάστηκε 2015</a:t>
              </a:r>
              <a:r>
                <a:rPr lang="es-E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(EE28)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334661" y="4003534"/>
              <a:ext cx="87524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ΕΕΔ: περίοδος εκτός εργασίας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3 μήνες και άνω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2020 (ΕΕ27)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237830" y="4057394"/>
              <a:ext cx="94832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ΕΕΣΕ: δεν θα μπορούν να κάνουν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την εργασία έως τα 60</a:t>
              </a:r>
            </a:p>
            <a:p>
              <a:pPr algn="ct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2015 (ΕΕ28)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Ικανοποίηση από την εργασία, κίνδυνοι για την υγεία και προοπτικές του εργασιακού βίου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0924"/>
            <a:ext cx="7776864" cy="4300251"/>
            <a:chOff x="581620" y="696288"/>
            <a:chExt cx="7776864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776864" cy="4300251"/>
              <a:chOff x="539552" y="708249"/>
              <a:chExt cx="7776864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l-GR" sz="1150" b="1" dirty="0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Σύγκριση των απαντήσεων σχετικά με την </a:t>
                </a:r>
                <a:r>
                  <a:rPr lang="el-GR" sz="1150" b="1" dirty="0" err="1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αυτοαξιολόγηση</a:t>
                </a:r>
                <a:r>
                  <a:rPr lang="el-GR" sz="1150" b="1" dirty="0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 της ικανοποίησης από την εργασία, τους κινδύνους για την υγεία και τις προοπτικές του εργασιακού βίου - Έκτακτο Ευρωβαρόμετρο, ΕΕΔ και ΕΕΣΕ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611043" y="1267276"/>
                <a:ext cx="647997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Ιρλανδία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Ιταλία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Λετονία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Λιθουανία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Λουξεμβούργο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Μάλτα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Κάτω Χώρες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Πολωνία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Πορτογαλία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Ρουμανία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Σλοβακία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Σλοβενία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Ισπανία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el-GR" sz="600" b="1" dirty="0">
                    <a:latin typeface="Arial Narrow" panose="020B0606020202030204" pitchFamily="34" charset="0"/>
                  </a:rPr>
                  <a:t>Σουηδία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23970" y="4612024"/>
                <a:ext cx="93294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el-GR" sz="800" b="1" dirty="0">
                    <a:latin typeface="Arial Narrow" panose="020B0606020202030204" pitchFamily="34" charset="0"/>
                  </a:rPr>
                  <a:t>Κάτω από τον μέσο όρο της ΕΕ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720454" y="4612023"/>
                <a:ext cx="93294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el-GR" sz="800" b="1" dirty="0">
                    <a:latin typeface="Arial Narrow" panose="020B0606020202030204" pitchFamily="34" charset="0"/>
                  </a:rPr>
                  <a:t>Πάνω από τον μέσο όρο της ΕΕ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145319" y="1860831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el-G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Χώρες και μέσος όρος ΕΕ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701677" y="3985317"/>
            <a:ext cx="89447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Έκτακτο Ευρωβαρόμετρο: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μη ικανοποιημένοι με</a:t>
            </a:r>
            <a:r>
              <a:rPr lang="es-E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Y + A 2014 (EE28)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678268" y="3985317"/>
            <a:ext cx="100566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ΕΕΔ: πρόβλημα υγείας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 σχετιζόμενο με την εργασία 2020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(ΕΕ27)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720161" y="3985317"/>
            <a:ext cx="75362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ΕΕΣΕ: η υγεία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 επηρεάστηκε 2015</a:t>
            </a:r>
            <a:r>
              <a:rPr lang="es-E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 (EE28)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622062" y="3985316"/>
            <a:ext cx="84750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ΕΕΔ: περίοδος εκτός εργασίας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3 μήνες και άνω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2020 (ΕΕ27)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51373" y="3985315"/>
            <a:ext cx="94832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ΕΕΣΕ: δεν θα μπορούν να κάνουν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την εργασία έως τα 60</a:t>
            </a:r>
          </a:p>
          <a:p>
            <a:pPr algn="ctr"/>
            <a:r>
              <a:rPr lang="el-GR" sz="700" b="1" dirty="0">
                <a:latin typeface="Arial" panose="020B0604020202020204" pitchFamily="34" charset="0"/>
                <a:cs typeface="Arial" panose="020B0604020202020204" pitchFamily="34" charset="0"/>
              </a:rPr>
              <a:t>2015 (ΕΕ28)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Σημαντικές συναφείς εξελίξεις: σύνδεση με την ΕΑΥ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Αλλαγές από τον βιομηχανικό τομέα έως τον τομέα των υπηρεσιών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Τεχνολογικές εξελίξεις </a:t>
            </a:r>
            <a:r>
              <a:rPr lang="el-GR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l-GR" sz="12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ψηφιοποίηση</a:t>
            </a:r>
            <a:r>
              <a:rPr lang="el-GR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υλικά, βιοτεχνολογία, κυκλική οικονομία, διεργασίες και χημικές ουσίες)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Διάρθρωση του εργατικού δυναμικού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Αλλαγές στις απαιτούμενες δεξιότητες </a:t>
            </a:r>
            <a:r>
              <a:rPr lang="el-GR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(απαιτούνται υψηλότερες δεξιότητες)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Γήρανση εργαζομένων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Παγκοσμιοποίηση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Μεγαλύτερη ποικιλία μη τυποποιημένων συμβατικών σχέσεων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Είδη εργασίας που δεν εκτελούνται απαραιτήτως στις εγκαταστάσεις του εργοδότη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Λιγότερο σαφής σχέση εργοδότη-εργαζομένου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Βελτιώσεις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Βελτίωση σε</a:t>
            </a:r>
            <a:r>
              <a:rPr lang="el-GR" sz="1400">
                <a:solidFill>
                  <a:schemeClr val="tx1">
                    <a:lumMod val="95000"/>
                    <a:lumOff val="5000"/>
                  </a:schemeClr>
                </a:solidFill>
              </a:rPr>
              <a:t> βασικούς τομείς</a:t>
            </a: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Ολοκληρωμένη, επικαιροποιημένη νομοθεσία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Καθοδήγηση και κατάρτιση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Εφαρμογή συστημάτων διαχείρισης της ΕΑΥ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Τεχνολογικές εξελίξεις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Ψυχοκοινωνικοί κίνδυνοι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Πρόοδος όσον αφορά την οργάνωση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Ιατρική θεραπεία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Οικονομικά κίνητρα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635646"/>
              <a:ext cx="2520280" cy="2277546"/>
              <a:chOff x="5184068" y="1635646"/>
              <a:chExt cx="2520280" cy="227754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63564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8000" b="1">
                    <a:solidFill>
                      <a:schemeClr val="accent4">
                        <a:lumMod val="50000"/>
                      </a:schemeClr>
                    </a:solidFill>
                  </a:rPr>
                  <a:t>60 %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1400"/>
                  <a:t>περίπου </a:t>
                </a:r>
                <a:r>
                  <a:rPr lang="el-GR" sz="1400" b="1"/>
                  <a:t>λιγότερα θανατηφόρα και μη θανατηφόρα εργατικά ατυχήματα</a:t>
                </a:r>
                <a:r>
                  <a:rPr lang="el-GR" sz="1400"/>
                  <a:t> </a:t>
                </a:r>
                <a:r>
                  <a:rPr lang="el-GR" sz="1400" b="0"/>
                  <a:t>από τα μέσα της δεκαετίας του 1990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3" progId="TCLayout.ActiveDocument.1">
                  <p:embed/>
                </p:oleObj>
              </mc:Choice>
              <mc:Fallback>
                <p:oleObj name="Diapositiva de think-cell" r:id="rId3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Βελτιώσεις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l-GR" sz="1400"/>
                <a:t>Η ευαισθητοποίηση, καθώς και η ποσότητα και η ποιότητα της </a:t>
              </a:r>
              <a:r>
                <a:rPr lang="el-GR" sz="1400" b="1"/>
                <a:t>προληπτικής πληροφόρησης και καθοδήγησης</a:t>
              </a:r>
              <a:r>
                <a:rPr lang="el-GR" sz="1400"/>
                <a:t> έχουν αυξηθεί και διευρυνθεί σημαντικά.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/>
                <a:t>Αναγνωρισμένες επαγγελματικές ασθένειες </a:t>
              </a:r>
              <a:r>
                <a:rPr lang="el-GR" sz="1400"/>
                <a:t>(π.χ.: απώλεια ακοής, δερματικές ασθένειες, καρκίνος από ορισμένες χημικές ουσίες): τα στοιχεία δείχνουν παρόμοια μείωση με τα εργατικά ατυχήματα.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/>
                <a:t>Διεθνείς προσπάθειες ΕΑΥ</a:t>
              </a:r>
              <a:r>
                <a:rPr lang="el-GR" sz="1400"/>
                <a:t> (ΔΓΕ, ΠΟΥ, ICOH, IALI), και εθελοντικές προσπάθειες επιχειρήσεων και ΜΚΟ στις παγκόσμιες αλυσίδες εφοδιασμού.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Στασιμότητα ή ασαφείς εξελίξεις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Ποσοστό εργαζομένων που εκτίθενται σε </a:t>
            </a:r>
            <a:r>
              <a:rPr lang="el-GR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κινδύνους για τη σωματική τους ασφάλεια και υγεία</a:t>
            </a:r>
            <a:r>
              <a:rPr lang="el-GR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(θόρυβος, δονήσεις, σκόνη, χημικοί και βιολογικοί παράγοντες, υψηλές ή χαμηλές θερμοκρασίες, ηλεκτροπληξία κ.λπ.).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Εργονομικοί κίνδυνοι</a:t>
            </a:r>
            <a:r>
              <a:rPr lang="el-GR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όπως οι επαναλαμβανόμενες κινήσεις των άνω άκρων, οι κουραστικές και επίπονες στάσεις του σώματος, το σήκωμα και η μεταφορά και η παρατεταμένη καθιστή στάση.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Η ένταση εργασίας</a:t>
            </a:r>
            <a:r>
              <a:rPr lang="el-GR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φαίνεται να παραμένει στάσιμη μεταξύ 2005 και 2015 (αλυσίδες εφοδιασμού, στροφή αρκετά σημαντικού μέρους της εργασίας σε άλλα είδη συμβάσεων κ.λπ.).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Η ΕΑΥ σε ορισμένες μορφές εργασίας, π.χ.: </a:t>
            </a:r>
            <a:r>
              <a:rPr lang="el-GR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αυτοαπασχόληση, εποχική εργασία, κινητή εργασία, εργασία από το σπίτι και εργασία σε πλατφόρμες</a:t>
            </a:r>
            <a:r>
              <a:rPr lang="el-GR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αποτελεί πρόκληση, η νομοθεσία πρέπει να συμβαδίζει με τις εξελίξεις.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Στασιμότητα ή ασαφείς εξελίξεις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>
                <a:solidFill>
                  <a:schemeClr val="tx1"/>
                </a:solidFill>
              </a:rPr>
              <a:t>Η επισφαλής εργασία</a:t>
            </a:r>
            <a:r>
              <a:rPr lang="el-GR" b="0">
                <a:solidFill>
                  <a:schemeClr val="tx1"/>
                </a:solidFill>
              </a:rPr>
              <a:t> έχει αντίκτυπο στη συνολική υγεία (νοσηρότητα, θνησιμότητα)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>
                <a:solidFill>
                  <a:schemeClr val="tx1"/>
                </a:solidFill>
              </a:rPr>
              <a:t>Η έλλειψη πόρων ή εμπειρογνωμοσύνης </a:t>
            </a:r>
            <a:r>
              <a:rPr lang="el-GR" b="0">
                <a:solidFill>
                  <a:schemeClr val="tx1"/>
                </a:solidFill>
              </a:rPr>
              <a:t>μπορεί να εμποδίσει τις επιχειρήσεις να ανταποκριθούν σε καθήκοντα πρόληψης σύνθετων κινδύνων (π.χ. ψυχοκοινωνικών, χημικών, βιολογικών, ηλεκτρομαγνητικών)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b="0">
                <a:solidFill>
                  <a:schemeClr val="tx1"/>
                </a:solidFill>
              </a:rPr>
              <a:t>Η συμβολή της</a:t>
            </a:r>
            <a:r>
              <a:rPr lang="el-GR">
                <a:solidFill>
                  <a:schemeClr val="tx1"/>
                </a:solidFill>
              </a:rPr>
              <a:t> εργασίας στην ασθένεια </a:t>
            </a:r>
            <a:r>
              <a:rPr lang="el-GR" b="0">
                <a:solidFill>
                  <a:schemeClr val="tx1"/>
                </a:solidFill>
              </a:rPr>
              <a:t>είναι ακόμη υπό συζήτηση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b="0">
                <a:solidFill>
                  <a:schemeClr val="tx1"/>
                </a:solidFill>
              </a:rPr>
              <a:t>Η στροφή σε </a:t>
            </a:r>
            <a:r>
              <a:rPr lang="el-GR">
                <a:solidFill>
                  <a:schemeClr val="tx1"/>
                </a:solidFill>
              </a:rPr>
              <a:t>διοικητικούς και συναισθηματικά απαιτητικούς τομείς</a:t>
            </a:r>
            <a:r>
              <a:rPr lang="el-GR" b="0">
                <a:solidFill>
                  <a:schemeClr val="tx1"/>
                </a:solidFill>
              </a:rPr>
              <a:t> (π.χ.: εκπαίδευση, ανθρώπινη υγεία) συνεπάγεται αυξημένες </a:t>
            </a:r>
            <a:r>
              <a:rPr lang="el-GR">
                <a:solidFill>
                  <a:schemeClr val="tx1"/>
                </a:solidFill>
              </a:rPr>
              <a:t>ψυχοκοινωνικές και συναισθηματικές προκλήσεις</a:t>
            </a:r>
            <a:r>
              <a:rPr lang="el-GR" b="0">
                <a:solidFill>
                  <a:schemeClr val="tx1"/>
                </a:solidFill>
              </a:rPr>
              <a:t> (π.χ.: στενά χρονοδιαγράμματα, δύσκολοι πελάτες, πολλές ώρες εργασίας) σε συνδυασμό με χαμηλότερη σωματική δραστηριότητα.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Τομείς που προκαλούν ανησυχία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/>
                </a:solidFill>
              </a:rPr>
              <a:t>Ελλιπής συμμόρφωση με τον κανονισμό για την ΕΑΥ</a:t>
            </a:r>
            <a:r>
              <a:rPr lang="el-GR" sz="1400" b="0">
                <a:solidFill>
                  <a:schemeClr val="tx1"/>
                </a:solidFill>
              </a:rPr>
              <a:t> σε ορισμένους τομείς/τύπους εργασίας </a:t>
            </a:r>
            <a:br>
              <a:rPr lang="el-GR" sz="1400" b="0">
                <a:solidFill>
                  <a:schemeClr val="tx1"/>
                </a:solidFill>
              </a:rPr>
            </a:br>
            <a:r>
              <a:rPr lang="el-GR" sz="1400" b="0">
                <a:solidFill>
                  <a:schemeClr val="tx1"/>
                </a:solidFill>
              </a:rPr>
              <a:t>(π.χ.: κινητή/κατ’ οίκον εργασία, οικιακή εργασία, παροχή φροντίδας, εποχιακή εργασία, εργασία σε πλατφόρμα)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/>
                </a:solidFill>
              </a:rPr>
              <a:t>Μπορεί να είναι απαραίτητος </a:t>
            </a:r>
            <a:r>
              <a:rPr lang="el-GR" sz="1400" b="0">
                <a:solidFill>
                  <a:schemeClr val="tx1"/>
                </a:solidFill>
              </a:rPr>
              <a:t>ένας</a:t>
            </a:r>
            <a:r>
              <a:rPr lang="el-GR" sz="1400">
                <a:solidFill>
                  <a:schemeClr val="tx1"/>
                </a:solidFill>
              </a:rPr>
              <a:t> νέος ορισμός της «εργασίας» </a:t>
            </a:r>
            <a:r>
              <a:rPr lang="el-GR" sz="1400" b="0">
                <a:solidFill>
                  <a:schemeClr val="tx1"/>
                </a:solidFill>
              </a:rPr>
              <a:t>, μαζί με καλύτερη πληροφόρηση, νοοτροπία ασφάλειας και μεγαλύτερη αυτοευθύνη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/>
                </a:solidFill>
              </a:rPr>
              <a:t>Η αδήλωτη/παράνομη απασχόληση</a:t>
            </a:r>
            <a:r>
              <a:rPr lang="el-GR" sz="1400" b="0">
                <a:solidFill>
                  <a:schemeClr val="tx1"/>
                </a:solidFill>
              </a:rPr>
              <a:t> δεν αντικατοπτρίζεται με ακρίβεια στις στατιστικές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/>
                </a:solidFill>
              </a:rPr>
              <a:t>Ένα αυξανόμενο ποσοστό εργασιακών καθηκόντων συνοδεύεται από </a:t>
            </a:r>
            <a:r>
              <a:rPr lang="el-GR" sz="1400">
                <a:solidFill>
                  <a:schemeClr val="tx1"/>
                </a:solidFill>
              </a:rPr>
              <a:t>σωματική αδράνεια</a:t>
            </a:r>
            <a:r>
              <a:rPr lang="el-GR" sz="1400" b="0">
                <a:solidFill>
                  <a:schemeClr val="tx1"/>
                </a:solidFill>
              </a:rPr>
              <a:t> (π.χ.: γραφεία, οδηγοί κ.λπ.), που χαρακτηρίζεται από </a:t>
            </a:r>
            <a:r>
              <a:rPr lang="el-GR" sz="1400">
                <a:solidFill>
                  <a:schemeClr val="tx1"/>
                </a:solidFill>
              </a:rPr>
              <a:t>μόνιμη καθιστική εργασία</a:t>
            </a:r>
            <a:r>
              <a:rPr lang="el-GR" sz="1400" b="0">
                <a:solidFill>
                  <a:schemeClr val="tx1"/>
                </a:solidFill>
              </a:rPr>
              <a:t> σε συνδυασμό με υψηλές απαιτήσεις για </a:t>
            </a:r>
            <a:r>
              <a:rPr lang="el-GR" sz="1400">
                <a:solidFill>
                  <a:schemeClr val="tx1"/>
                </a:solidFill>
              </a:rPr>
              <a:t>οπτική και πνευματική εστίαση κατά τη διάρκεια της εργασίας</a:t>
            </a: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Τομείς που προκαλούν ανησυχία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3746317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150" dirty="0">
                <a:solidFill>
                  <a:schemeClr val="tx1"/>
                </a:solidFill>
              </a:rPr>
              <a:t>Σημαντικές διαφορές μεταξύ των κρατών μελών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150" b="0" dirty="0">
                <a:solidFill>
                  <a:schemeClr val="tx1"/>
                </a:solidFill>
              </a:rPr>
              <a:t>Τα ανατολικά κράτη μέλη της ΕΕ αναφέρουν τα χειρότερα ποσοστά όσον αφορά τους </a:t>
            </a:r>
            <a:r>
              <a:rPr lang="el-GR" sz="1150" b="0" dirty="0" err="1">
                <a:solidFill>
                  <a:schemeClr val="tx1"/>
                </a:solidFill>
              </a:rPr>
              <a:t>αυτοαναφερόμενους</a:t>
            </a:r>
            <a:r>
              <a:rPr lang="el-GR" sz="1150" b="0" dirty="0">
                <a:solidFill>
                  <a:schemeClr val="tx1"/>
                </a:solidFill>
              </a:rPr>
              <a:t> </a:t>
            </a:r>
            <a:r>
              <a:rPr lang="el-GR" sz="1150" dirty="0">
                <a:solidFill>
                  <a:schemeClr val="tx1"/>
                </a:solidFill>
              </a:rPr>
              <a:t>σωματικούς κινδύνους, την ευεξία και τις προσδοκίες των εργαζομένων να κάνουν την εργασία τους μέχρι το 60ό έτος της ηλικίας τους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150" b="0" dirty="0">
                <a:solidFill>
                  <a:schemeClr val="tx1"/>
                </a:solidFill>
              </a:rPr>
              <a:t>Στα κεντρικά, δυτικά και βόρεια κράτη μέλη σημειώνεται</a:t>
            </a:r>
            <a:r>
              <a:rPr lang="el-GR" sz="1150" dirty="0">
                <a:solidFill>
                  <a:schemeClr val="tx1"/>
                </a:solidFill>
              </a:rPr>
              <a:t> μεγαλύτερη παρουσία ψυχοκοινωνικών κινδύνων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150" b="0" dirty="0">
                <a:solidFill>
                  <a:schemeClr val="tx1"/>
                </a:solidFill>
              </a:rPr>
              <a:t>Οι δεοντολογικοί προβληματισμοί για την εργασία στις </a:t>
            </a:r>
            <a:r>
              <a:rPr lang="el-GR" sz="1150" dirty="0" err="1">
                <a:solidFill>
                  <a:schemeClr val="tx1"/>
                </a:solidFill>
              </a:rPr>
              <a:t>παγκοσμιοποιημένες</a:t>
            </a:r>
            <a:r>
              <a:rPr lang="el-GR" sz="1150" dirty="0">
                <a:solidFill>
                  <a:schemeClr val="tx1"/>
                </a:solidFill>
              </a:rPr>
              <a:t> αλυσίδες εφοδιασμού</a:t>
            </a:r>
            <a:r>
              <a:rPr lang="el-GR" sz="1150" b="0" dirty="0">
                <a:solidFill>
                  <a:schemeClr val="tx1"/>
                </a:solidFill>
              </a:rPr>
              <a:t> έχουν οδηγήσει σε αυξημένες δραστηριότητες όσον αφορά την αξιοπρεπή εργασία στις αναπτυσσόμενες χώρες και στις παγκόσμιες αλυσίδες εφοδιασμού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73597" y="2130972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800" b="0" i="0" u="none" strike="noStrike" baseline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>
                <a:solidFill>
                  <a:schemeClr val="accent1"/>
                </a:solidFill>
              </a:rPr>
              <a:t>Σύστημα ΠΛΗΡΟΦΟΡΗΣΗΣ ΕΕ ΕΑΥ: Εργαλείο οπτικοποίησης δεδομένων του Βαρομέτρου ΕΑΥ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el-GR" sz="14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el-GR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l-GR"/>
              <a:t>Στόχοι της έκθεσης για το 2023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8792482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l-GR"/>
              <a:t>«ΕΑΥ στην Ευρώπη: κατάσταση και τάσεις το 2023»: Τι υπάρχει διαθέσιμο;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B3FCB-6F02-939F-3DE0-8A7935079F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endParaRPr lang="en-GB" sz="1000" dirty="0"/>
          </a:p>
          <a:p>
            <a:pPr marL="0" indent="0" algn="just">
              <a:buNone/>
            </a:pPr>
            <a:endParaRPr lang="en-GB" sz="1000" dirty="0"/>
          </a:p>
          <a:p>
            <a:pPr marL="0" indent="0" algn="just">
              <a:buNone/>
            </a:pPr>
            <a:endParaRPr lang="en-GB" sz="1000" dirty="0"/>
          </a:p>
          <a:p>
            <a:pPr marL="0" indent="0" algn="just">
              <a:buNone/>
            </a:pPr>
            <a:endParaRPr lang="en-GB" sz="1000" dirty="0"/>
          </a:p>
          <a:p>
            <a:pPr marL="0" indent="0" algn="just">
              <a:buNone/>
            </a:pPr>
            <a:endParaRPr lang="en-GB" sz="1000" dirty="0"/>
          </a:p>
          <a:p>
            <a:pPr marL="0" indent="0" algn="just">
              <a:buNone/>
            </a:pPr>
            <a:endParaRPr lang="en-GB" sz="1200" dirty="0"/>
          </a:p>
          <a:p>
            <a:pPr marL="0" indent="0" algn="just">
              <a:buNone/>
            </a:pPr>
            <a:r>
              <a:rPr lang="el-GR" sz="1200" b="0" dirty="0"/>
              <a:t>Ημετάφραση πραγματοποιήθηκε από το Μεταφραστικό Κέντρο (CdT, Λουξεμβούργο), με βάση το πρωτότυπο αγγλικό κείμενο.</a:t>
            </a:r>
            <a:endParaRPr lang="en-GB" sz="1200" b="0" dirty="0"/>
          </a:p>
          <a:p>
            <a:pPr marL="0" indent="0" algn="just">
              <a:buNone/>
            </a:pPr>
            <a:endParaRPr lang="en-GB" sz="1200" b="0" dirty="0"/>
          </a:p>
          <a:p>
            <a:pPr marL="0" indent="0" algn="just">
              <a:buNone/>
            </a:pPr>
            <a:r>
              <a:rPr lang="el-GR" sz="1200" b="0" dirty="0"/>
              <a:t>Ούτε ο Ευρωπαϊκός Οργανισμός EU-OSHA ούτε οποιοδήποτε άλλο πρόσωπο που ενεργεί εξ ονόματός του ευθύνεται για ενδεχόμενη χρήση των παρακάτω πληροφοριών.</a:t>
            </a:r>
          </a:p>
          <a:p>
            <a:pPr marL="0" indent="0" algn="just">
              <a:buNone/>
            </a:pPr>
            <a:endParaRPr lang="el-GR" sz="1200" b="0" dirty="0"/>
          </a:p>
          <a:p>
            <a:pPr marL="0" indent="0" algn="just">
              <a:buNone/>
            </a:pPr>
            <a:r>
              <a:rPr lang="el-GR" sz="1200" b="0" dirty="0"/>
              <a:t>© Ευρωπαϊκός Οργανισμός για την Ασφάλεια και την Υγεία στην Εργασία, 202</a:t>
            </a:r>
            <a:r>
              <a:rPr lang="en-GB" sz="1200" b="0" dirty="0"/>
              <a:t>4</a:t>
            </a:r>
            <a:endParaRPr lang="el-GR" sz="1200" b="0" dirty="0"/>
          </a:p>
          <a:p>
            <a:pPr marL="0" indent="0" algn="just">
              <a:buNone/>
            </a:pPr>
            <a:r>
              <a:rPr lang="el-GR" sz="1200" b="0" dirty="0"/>
              <a:t>Η αναπαραγωγή επιτρέπεται εφόσον αναφέρεται η πηγή.</a:t>
            </a:r>
          </a:p>
          <a:p>
            <a:pPr marL="0" indent="0" algn="just">
              <a:buNone/>
            </a:pPr>
            <a:r>
              <a:rPr lang="el-GR" sz="1200" b="0" dirty="0"/>
              <a:t>Για κάθε χρήση ή αναπαραγωγή φωτογραφιών ή άλλου υλικού τα οποία δεν καλύπτονται από δικαιώματα πνευματικής ιδιοκτησίας του EU-OSHA πρέπει να ζητείται απευθείας η άδεια των κατόχων των δικαιωμάτων πνευματικής ιδιοκτησίας.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0028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l-GR"/>
              <a:t>Διάρθρωση της έκθεσης για το 2023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635744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6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6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l-GR"/>
              <a:t>Κατάσταση των συνθηκών εργασίας: κίνδυνοι για τη σωματική υγεία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172040"/>
            <a:chOff x="449557" y="733873"/>
            <a:chExt cx="5949814" cy="41720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Έκθεση σε φυσικούς κινδύνους — ESENER, ΕΕΣΕ και ΕΕΔ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763540" y="3182567"/>
              <a:ext cx="5242164" cy="1723346"/>
              <a:chOff x="763540" y="3182567"/>
              <a:chExt cx="5242164" cy="172334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403353" y="4190256"/>
                <a:ext cx="543298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Σήκωμα ή μεταφορά ατόμων ή </a:t>
                </a:r>
                <a:r>
                  <a:rPr lang="el-GR" sz="700" dirty="0" err="1">
                    <a:latin typeface="Arial Narrow" panose="020B0606020202030204" pitchFamily="34" charset="0"/>
                  </a:rPr>
                  <a:t>βαρέων</a:t>
                </a:r>
                <a:r>
                  <a:rPr lang="el-GR" sz="700" dirty="0">
                    <a:latin typeface="Arial Narrow" panose="020B0606020202030204" pitchFamily="34" charset="0"/>
                  </a:rPr>
                  <a:t> φορτίων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274523" y="4490415"/>
                <a:ext cx="531213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Επίπονη, κουραστική στάση σώματος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70251" y="3693737"/>
                <a:ext cx="486558" cy="2000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Θόρυβος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082815" y="3644890"/>
                <a:ext cx="558563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Καπνός, αναθυμιάσεις, σκόνη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624386" y="3182567"/>
                <a:ext cx="363735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Χειρισμός </a:t>
                </a:r>
                <a:r>
                  <a:rPr lang="el-GR" sz="700" dirty="0" err="1">
                    <a:latin typeface="Arial Narrow" panose="020B0606020202030204" pitchFamily="34" charset="0"/>
                  </a:rPr>
                  <a:t>βαρέων</a:t>
                </a:r>
                <a:r>
                  <a:rPr lang="el-GR" sz="700" dirty="0">
                    <a:latin typeface="Arial Narrow" panose="020B0606020202030204" pitchFamily="34" charset="0"/>
                  </a:rPr>
                  <a:t> φορτίων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447143" y="3205980"/>
                <a:ext cx="558561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Θόρυβος ή δονήσεις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905373" y="4228806"/>
                <a:ext cx="410774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Χημικές ή βιολογικές ουσίες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 flipH="1">
                <a:off x="2371337" y="4255738"/>
                <a:ext cx="37178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Δυνατός θόρυβος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4984989" y="3182567"/>
                <a:ext cx="558562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Χημικές ουσίες, σκόνη, αναθυμιάσεις </a:t>
                </a:r>
                <a:br>
                  <a:rPr lang="es-ES" sz="700" dirty="0">
                    <a:latin typeface="Arial Narrow" panose="020B0606020202030204" pitchFamily="34" charset="0"/>
                  </a:rPr>
                </a:br>
                <a:r>
                  <a:rPr lang="el-GR" sz="700" dirty="0">
                    <a:latin typeface="Arial Narrow" panose="020B0606020202030204" pitchFamily="34" charset="0"/>
                  </a:rPr>
                  <a:t>ή αέρια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560001" y="4488948"/>
                <a:ext cx="716441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Επαναλαμβανόμενες κινήσεις άνω </a:t>
                </a:r>
                <a:br>
                  <a:rPr lang="es-ES" sz="700" dirty="0">
                    <a:latin typeface="Arial Narrow" panose="020B0606020202030204" pitchFamily="34" charset="0"/>
                  </a:rPr>
                </a:br>
                <a:r>
                  <a:rPr lang="el-GR" sz="700" dirty="0">
                    <a:latin typeface="Arial Narrow" panose="020B0606020202030204" pitchFamily="34" charset="0"/>
                  </a:rPr>
                  <a:t>άκρων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763540" y="4209571"/>
                <a:ext cx="69696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l-GR" sz="700" dirty="0">
                    <a:latin typeface="Arial Narrow" panose="020B0606020202030204" pitchFamily="34" charset="0"/>
                  </a:rPr>
                  <a:t>Επαναλαμβανόμενες κινήσεις άνω άκρων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530126" y="2055810"/>
            <a:ext cx="2229766" cy="2434605"/>
            <a:chOff x="6677421" y="2214735"/>
            <a:chExt cx="2229766" cy="24346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677421" y="2247436"/>
              <a:ext cx="2229766" cy="2401904"/>
              <a:chOff x="6588225" y="1851670"/>
              <a:chExt cx="163190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588225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588226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602755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684447" y="2214735"/>
              <a:ext cx="2136589" cy="1833713"/>
              <a:chOff x="6684447" y="2214735"/>
              <a:chExt cx="2136589" cy="183371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684447" y="2214735"/>
                <a:ext cx="165088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800" b="1" dirty="0">
                    <a:latin typeface="Arial Narrow" panose="020B0606020202030204" pitchFamily="34" charset="0"/>
                  </a:rPr>
                  <a:t>Έρευνα ESENER για τον EU-OSHA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694940" y="2931950"/>
                <a:ext cx="212609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800" b="1" dirty="0">
                    <a:latin typeface="Arial Narrow" panose="020B0606020202030204" pitchFamily="34" charset="0"/>
                  </a:rPr>
                  <a:t>Ευρωπαϊκή Έρευνα για τις Συνθήκες Εργασίας (ΕΕΣΕ)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694940" y="3833004"/>
                <a:ext cx="201391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800" b="1" dirty="0" err="1">
                    <a:latin typeface="Arial Narrow" panose="020B0606020202030204" pitchFamily="34" charset="0"/>
                  </a:rPr>
                  <a:t>Eurostat</a:t>
                </a:r>
                <a:r>
                  <a:rPr lang="el-GR" sz="800" b="1" dirty="0">
                    <a:latin typeface="Arial Narrow" panose="020B0606020202030204" pitchFamily="34" charset="0"/>
                  </a:rPr>
                  <a:t>, Έρευνα εργατικού δυναμικού (ΕΕΔ)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l-GR"/>
              <a:t>Κατάσταση των συνθηκών εργασίας: ψυχοκοινωνικοί κίνδυνοι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30433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387896" y="771550"/>
            <a:ext cx="7144334" cy="3792940"/>
            <a:chOff x="387896" y="771550"/>
            <a:chExt cx="7144334" cy="37929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1" y="771550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Παράγοντες κινδύνου που μπορούν να επηρεάσουν αρνητικά την ψυχική ευεξία – ΕΕΣΕ και 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448135" y="2336569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800" b="1" dirty="0">
                  <a:latin typeface="Arial Narrow" panose="020B0606020202030204" pitchFamily="34" charset="0"/>
                </a:rPr>
                <a:t>Εργασία </a:t>
              </a:r>
              <a:br>
                <a:rPr lang="es-ES" sz="800" b="1" dirty="0">
                  <a:latin typeface="Arial Narrow" panose="020B0606020202030204" pitchFamily="34" charset="0"/>
                </a:rPr>
              </a:br>
              <a:r>
                <a:rPr lang="el-GR" sz="800" b="1" dirty="0">
                  <a:latin typeface="Arial Narrow" panose="020B0606020202030204" pitchFamily="34" charset="0"/>
                </a:rPr>
                <a:t>σε</a:t>
              </a:r>
              <a:r>
                <a:rPr lang="es-ES" sz="800" b="1" dirty="0">
                  <a:latin typeface="Arial Narrow" panose="020B0606020202030204" pitchFamily="34" charset="0"/>
                </a:rPr>
                <a:t> </a:t>
              </a:r>
              <a:r>
                <a:rPr lang="el-GR" sz="800" b="1" dirty="0">
                  <a:latin typeface="Arial Narrow" panose="020B0606020202030204" pitchFamily="34" charset="0"/>
                </a:rPr>
                <a:t>υψηλή ταχύτητα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387896" y="3165596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800" b="1" dirty="0">
                  <a:latin typeface="Arial Narrow" panose="020B0606020202030204" pitchFamily="34" charset="0"/>
                </a:rPr>
                <a:t>Εργασία </a:t>
              </a:r>
              <a:br>
                <a:rPr lang="es-ES" sz="800" b="1" dirty="0">
                  <a:latin typeface="Arial Narrow" panose="020B0606020202030204" pitchFamily="34" charset="0"/>
                </a:rPr>
              </a:br>
              <a:r>
                <a:rPr lang="el-GR" sz="800" b="1" dirty="0">
                  <a:latin typeface="Arial Narrow" panose="020B0606020202030204" pitchFamily="34" charset="0"/>
                </a:rPr>
                <a:t>με στενές προθεσμίες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89971" y="2498919"/>
              <a:ext cx="1354797" cy="861774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el-GR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Ευρωπαϊκή Έρευνα για τις Συνθήκες Εργασίας (ΕΕΣΕ)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1001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el-GR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EU-OSHA / Έρευνα ESENER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73601" y="1500647"/>
              <a:ext cx="110403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900" b="1" dirty="0">
                  <a:latin typeface="Arial Narrow" panose="020B0606020202030204" pitchFamily="34" charset="0"/>
                </a:rPr>
                <a:t>Πίεση λόγω</a:t>
              </a:r>
            </a:p>
            <a:p>
              <a:r>
                <a:rPr lang="el-GR" sz="900" b="1" dirty="0">
                  <a:latin typeface="Arial Narrow" panose="020B0606020202030204" pitchFamily="34" charset="0"/>
                </a:rPr>
                <a:t>χρονικών περιορισμών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75373" y="2331605"/>
              <a:ext cx="1102261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900" b="1" dirty="0">
                  <a:latin typeface="Arial Narrow" panose="020B0606020202030204" pitchFamily="34" charset="0"/>
                </a:rPr>
                <a:t>Υπερωρίες ή ακανόνιστο ωράριο εργασίας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3" y="3136908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900" b="1" dirty="0">
                  <a:latin typeface="Arial Narrow" panose="020B0606020202030204" pitchFamily="34" charset="0"/>
                </a:rPr>
                <a:t>Ελλιπής επικοινωνία </a:t>
              </a:r>
            </a:p>
            <a:p>
              <a:r>
                <a:rPr lang="el-GR" sz="900" b="1" dirty="0">
                  <a:latin typeface="Arial Narrow" panose="020B0606020202030204" pitchFamily="34" charset="0"/>
                </a:rPr>
                <a:t>ή συνεργασία εντός</a:t>
              </a:r>
            </a:p>
            <a:p>
              <a:r>
                <a:rPr lang="el-GR" sz="900" b="1" dirty="0">
                  <a:latin typeface="Arial Narrow" panose="020B0606020202030204" pitchFamily="34" charset="0"/>
                </a:rPr>
                <a:t>του οργανισμού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900" b="1" dirty="0">
                  <a:latin typeface="Arial Narrow" panose="020B0606020202030204" pitchFamily="34" charset="0"/>
                </a:rPr>
                <a:t>Αντιμετώπιση δύσκολων πελατών, ασθενών, μαθητών, κ.λπ.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Κατάσταση των συνθηκών εργασίας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>
                    <a:lumMod val="95000"/>
                    <a:lumOff val="5000"/>
                  </a:schemeClr>
                </a:solidFill>
              </a:rPr>
              <a:t>Αύξηση της έντασης εργασίας </a:t>
            </a: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από το 1990 έως το 2005: </a:t>
            </a:r>
            <a:b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«Εργασία σε υψηλή ταχύτητα» ή «Εργασία με στενές προθεσμίες»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>
                    <a:lumMod val="95000"/>
                    <a:lumOff val="5000"/>
                  </a:schemeClr>
                </a:solidFill>
              </a:rPr>
              <a:t>Στασιμότητα της έντασης εργασίας </a:t>
            </a: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μεταξύ 2005 και 2015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Νομοθεσία, διεθνείς αλυσίδες εφοδιασμού, τεχνολογία, άλλοι τύποι συμβάσεων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Άλλες πτυχές: </a:t>
            </a:r>
            <a:r>
              <a:rPr lang="el-GR" sz="1400">
                <a:solidFill>
                  <a:schemeClr val="tx1">
                    <a:lumMod val="95000"/>
                    <a:lumOff val="5000"/>
                  </a:schemeClr>
                </a:solidFill>
              </a:rPr>
              <a:t>γήρανση, φύλο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l-GR" sz="1400">
                <a:solidFill>
                  <a:schemeClr val="tx1">
                    <a:lumMod val="95000"/>
                    <a:lumOff val="5000"/>
                  </a:schemeClr>
                </a:solidFill>
              </a:rPr>
              <a:t>Συνδυασμένοι κίνδυνοι:</a:t>
            </a:r>
            <a:r>
              <a:rPr lang="el-GR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 Πίεση χρόνου συν βαριά φορτία συν εργασιακή ανασφάλεια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Τάσεις στα αποτελέσματα: ασφάλεια, υγεία και ευεξία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963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Εξέλιξη του συνολικού αριθμού μη θανατηφόρων εργατικών ατυχημάτων και των δεικτών συχνότητας (ατυχήματα ανά 100 000 απασχολούμενα άτομα), 1998 και 2019 – </a:t>
            </a:r>
            <a:r>
              <a:rPr lang="el-GR" sz="1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Eurostat</a:t>
            </a:r>
            <a:endParaRPr lang="el-GR" sz="1200" b="1" dirty="0"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413000" y="666750"/>
            <a:ext cx="5953853" cy="4407806"/>
            <a:chOff x="2069871" y="74815"/>
            <a:chExt cx="7909884" cy="6831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69871" y="74815"/>
              <a:ext cx="7909884" cy="68311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402379" y="350493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/>
                <a:t>Γεωργία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4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/>
                <a:t>Μεταποίηση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878145" y="2168831"/>
              <a:ext cx="948711" cy="2964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850" b="1"/>
                <a:t>Τομείς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/>
                <a:t>Κατασκευές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413184" y="2336251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 dirty="0"/>
                <a:t>Μεταφορά και αποθήκευση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02379" y="2927841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 dirty="0"/>
                <a:t>Σύνολο τεσσάρων τομέων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68811" y="4153802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 dirty="0"/>
                <a:t>2019: NACE αναθ.2</a:t>
              </a:r>
            </a:p>
            <a:p>
              <a:r>
                <a:rPr lang="el-GR" dirty="0"/>
                <a:t>Τομείς A, Γ-N 2019 1998: NACE </a:t>
              </a:r>
              <a:r>
                <a:rPr lang="el-GR" dirty="0" err="1"/>
                <a:t>αναθ</a:t>
              </a:r>
              <a:r>
                <a:rPr lang="el-GR" dirty="0"/>
                <a:t>. 1.1</a:t>
              </a:r>
            </a:p>
            <a:p>
              <a:r>
                <a:rPr lang="el-GR" dirty="0"/>
                <a:t>Τομείς Α και Δ-Κ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4942" y="3658202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 dirty="0"/>
                <a:t>Όλοι οι άλλοι τομείς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421773" y="5025462"/>
              <a:ext cx="937779" cy="405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el-GR" dirty="0"/>
                <a:t>Σύνολο – όλοι οι τομείς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30436" y="6364036"/>
              <a:ext cx="1105592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 dirty="0"/>
                <a:t>Συχνότητα 1998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622936" y="5889537"/>
              <a:ext cx="948711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/>
                <a:t>Συχνότητα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829794" y="5889537"/>
              <a:ext cx="2459097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 dirty="0"/>
                <a:t>Συνολικός αριθμός μη θανατηφόρων ατυχημάτων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30434" y="6612894"/>
              <a:ext cx="1105592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 dirty="0"/>
                <a:t>Συχνότητα 2019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02283" y="6380501"/>
              <a:ext cx="2208415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 dirty="0"/>
                <a:t>Συνολικός αριθμός μη θανατηφόρων ατυχημάτων 1998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02283" y="6601908"/>
              <a:ext cx="2949826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550" b="1" dirty="0"/>
                <a:t>Συνολικός αριθμός μη θανατηφόρων ατυχημάτων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2" y="135000"/>
            <a:ext cx="7333032" cy="367200"/>
          </a:xfrm>
        </p:spPr>
        <p:txBody>
          <a:bodyPr/>
          <a:lstStyle/>
          <a:p>
            <a:r>
              <a:rPr lang="el-GR" dirty="0"/>
              <a:t>Αποτελέσματα στον τομέα της υγείας: ασθένειες που σχετίζονται με την εργασία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6668021" cy="3652304"/>
            <a:chOff x="450001" y="771550"/>
            <a:chExt cx="6668021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51351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Θάνατοι που σχετίζονται με την εργασία – εκτιμήσεις από ΠΟΥ/ΔΟΕ και ICOH για την ΕΕ27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854696" y="2888395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Ποσοστό ανά 100.000 άτομα εργατικού δυναμικού</a:t>
              </a:r>
            </a:p>
            <a:p>
              <a:pPr algn="r"/>
              <a:r>
                <a:rPr lang="el-GR" sz="800" b="1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Ποσοστό ανά 100.000 άτομα σε ηλικία εργασίας</a:t>
              </a:r>
            </a:p>
            <a:p>
              <a:pPr algn="r"/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(όλοι άνω των 16+ ετών)</a:t>
              </a:r>
            </a:p>
            <a:p>
              <a:pPr algn="r"/>
              <a:r>
                <a:rPr lang="el-GR" sz="800" b="1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400" b="1" i="0" u="none" strike="noStrike" cap="none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Τραυμα</a:t>
              </a:r>
              <a:r>
                <a:rPr kumimoji="0" lang="es-ES" sz="4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-</a:t>
              </a:r>
              <a:r>
                <a:rPr kumimoji="0" lang="el-GR" sz="400" b="1" i="0" u="none" strike="noStrike" cap="none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τισμοί</a:t>
              </a:r>
              <a:endParaRPr kumimoji="0" lang="el-GR" sz="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700" b="1" dirty="0">
                  <a:solidFill>
                    <a:srgbClr val="FFFFFF"/>
                  </a:solidFill>
                </a:rPr>
                <a:t>5.593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39197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l-GR" sz="600" b="1">
                  <a:latin typeface="Arial Narrow" panose="020B0606020202030204" pitchFamily="34" charset="0"/>
                </a:rPr>
                <a:t>Άσθμα</a:t>
              </a:r>
            </a:p>
            <a:p>
              <a:pPr algn="r"/>
              <a:r>
                <a:rPr lang="el-GR" sz="700" b="1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240142" y="2879654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el-GR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Σύνολο: 175.996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Καρκίνος</a:t>
              </a:r>
            </a:p>
            <a:p>
              <a:pPr algn="ctr"/>
              <a:r>
                <a:rPr lang="el-GR" sz="800" b="1">
                  <a:solidFill>
                    <a:schemeClr val="bg1"/>
                  </a:solidFill>
                </a:rPr>
                <a:t>80.259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Καρδιαγγειακό νόσημα</a:t>
              </a:r>
            </a:p>
            <a:p>
              <a:pPr algn="ctr"/>
              <a:r>
                <a:rPr lang="el-GR" sz="800" b="1">
                  <a:solidFill>
                    <a:schemeClr val="bg1"/>
                  </a:solidFill>
                </a:rPr>
                <a:t>60.082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Άλλο</a:t>
              </a:r>
            </a:p>
            <a:p>
              <a:pPr algn="ctr"/>
              <a:r>
                <a:rPr lang="el-GR" sz="700" b="1">
                  <a:solidFill>
                    <a:schemeClr val="bg1"/>
                  </a:solidFill>
                </a:rPr>
                <a:t>32.075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400" b="1" i="0" u="none" strike="noStrike" cap="none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Τραυμα</a:t>
              </a:r>
              <a:r>
                <a:rPr kumimoji="0" lang="es-ES" sz="4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-</a:t>
              </a:r>
              <a:r>
                <a:rPr kumimoji="0" lang="el-GR" sz="400" b="1" i="0" u="none" strike="noStrike" cap="none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τισμοί</a:t>
              </a:r>
              <a:endParaRPr kumimoji="0" lang="el-GR" sz="5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700" b="1" dirty="0">
                  <a:solidFill>
                    <a:srgbClr val="FFFFFF"/>
                  </a:solidFill>
                </a:rPr>
                <a:t>3.580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el-GR" sz="600">
                  <a:latin typeface="Arial" panose="020B0604020202020204" pitchFamily="34" charset="0"/>
                  <a:cs typeface="Arial" panose="020B0604020202020204" pitchFamily="34" charset="0"/>
                </a:rPr>
                <a:t>ΠΟΥ/ΔΟΕ 2016</a:t>
              </a:r>
            </a:p>
            <a:p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Σύνολο: 113.792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Καρκίνοι </a:t>
              </a:r>
            </a:p>
            <a:p>
              <a:pPr algn="ctr"/>
              <a:r>
                <a:rPr lang="el-GR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που συνδέονται με χημικές ουσίες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9.156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Καρκίνοι σχετιζόμενοι με τον αμίαντο</a:t>
              </a:r>
            </a:p>
            <a:p>
              <a:pPr algn="ctr"/>
              <a:r>
                <a:rPr lang="el-GR" sz="900" b="1">
                  <a:solidFill>
                    <a:schemeClr val="bg1"/>
                  </a:solidFill>
                </a:rPr>
                <a:t>66.808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Χρόνια αποφρακτική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πνευμονοπάθεια</a:t>
              </a:r>
            </a:p>
            <a:p>
              <a:pPr algn="ctr"/>
              <a:r>
                <a:rPr lang="el-GR" sz="800" b="1">
                  <a:solidFill>
                    <a:schemeClr val="bg1"/>
                  </a:solidFill>
                </a:rPr>
                <a:t>18.103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Καρδιαγγειακό νόσημα</a:t>
              </a:r>
            </a:p>
            <a:p>
              <a:pPr algn="ctr"/>
              <a:r>
                <a:rPr lang="el-GR" sz="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(εγκεφαλικό επεισόδιο, ισχαιμική</a:t>
              </a:r>
            </a:p>
            <a:p>
              <a:pPr algn="ctr"/>
              <a:r>
                <a:rPr lang="el-GR" sz="4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καρδιοπάθεια)</a:t>
              </a:r>
            </a:p>
            <a:p>
              <a:pPr algn="ctr"/>
              <a:r>
                <a:rPr lang="el-GR" sz="700" b="1" dirty="0">
                  <a:solidFill>
                    <a:schemeClr val="bg1"/>
                  </a:solidFill>
                </a:rPr>
                <a:t>14.000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Αποτελέσματα στον τομέα της υγείας: ασθένειες που συνδέονται με την εργασία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86407"/>
            <a:ext cx="6668021" cy="4002679"/>
            <a:chOff x="450001" y="786407"/>
            <a:chExt cx="6668021" cy="40026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86407"/>
              <a:ext cx="51351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DALY που σχετίζονται με την εργασία – εκτιμήσεις από ΠΟΥ/ΔΟΕ και ICOH για την ΕΕ27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Καρδιαγγειακό νόσημα</a:t>
              </a:r>
            </a:p>
            <a:p>
              <a:pPr algn="ctr"/>
              <a:r>
                <a:rPr lang="el-GR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(εγκεφαλικό επεισόδιο, ισχαιμική</a:t>
              </a:r>
            </a:p>
            <a:p>
              <a:pPr algn="ctr"/>
              <a:r>
                <a:rPr lang="el-GR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καρδιοπάθεια)</a:t>
              </a:r>
            </a:p>
            <a:p>
              <a:pPr algn="ctr"/>
              <a:r>
                <a:rPr lang="el-GR" sz="600" b="1" dirty="0">
                  <a:solidFill>
                    <a:schemeClr val="bg1"/>
                  </a:solidFill>
                </a:rPr>
                <a:t>403.739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Απώλεια </a:t>
              </a:r>
            </a:p>
            <a:p>
              <a:pPr algn="ctr"/>
              <a:r>
                <a:rPr lang="el-GR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ακοής</a:t>
              </a:r>
            </a:p>
            <a:p>
              <a:pPr algn="ctr"/>
              <a:r>
                <a:rPr lang="el-GR" sz="600" b="1" dirty="0">
                  <a:solidFill>
                    <a:schemeClr val="bg1"/>
                  </a:solidFill>
                </a:rPr>
                <a:t>359.145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4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Χρόνια αποφρακτική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400" b="1" i="0" u="none" strike="noStrike" cap="none" spc="-2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πνευμονοπάθεια</a:t>
              </a:r>
            </a:p>
            <a:p>
              <a:pPr algn="ctr"/>
              <a:r>
                <a:rPr lang="el-GR" sz="500" b="1" dirty="0">
                  <a:solidFill>
                    <a:schemeClr val="bg1"/>
                  </a:solidFill>
                </a:rPr>
                <a:t>355.059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Καρκίνοι </a:t>
              </a:r>
            </a:p>
            <a:p>
              <a:pPr algn="ctr"/>
              <a:r>
                <a:rPr lang="el-GR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που συνδέονται με χημικές ουσίες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5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271.933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400" b="1">
                  <a:solidFill>
                    <a:srgbClr val="FFFFFF"/>
                  </a:solidFill>
                </a:rPr>
                <a:t>Άσθμα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500" b="1">
                  <a:solidFill>
                    <a:srgbClr val="FFFFFF"/>
                  </a:solidFill>
                </a:rPr>
                <a:t>92.032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Καρκίνος</a:t>
              </a:r>
            </a:p>
            <a:p>
              <a:pPr algn="ctr"/>
              <a:r>
                <a:rPr lang="el-GR" sz="700" b="1">
                  <a:solidFill>
                    <a:schemeClr val="bg1"/>
                  </a:solidFill>
                </a:rPr>
                <a:t>1.536.835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Καρδιαγγειακό νόσημα</a:t>
              </a:r>
            </a:p>
            <a:p>
              <a:pPr algn="ctr"/>
              <a:r>
                <a:rPr lang="el-GR" sz="600" b="1">
                  <a:solidFill>
                    <a:schemeClr val="bg1"/>
                  </a:solidFill>
                </a:rPr>
                <a:t>1.183.804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Άλλο</a:t>
              </a:r>
            </a:p>
            <a:p>
              <a:pPr algn="ctr"/>
              <a:r>
                <a:rPr lang="el-GR" sz="700" b="1">
                  <a:solidFill>
                    <a:schemeClr val="bg1"/>
                  </a:solidFill>
                </a:rPr>
                <a:t>2.296.904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700" b="1">
                  <a:solidFill>
                    <a:schemeClr val="bg1"/>
                  </a:solidFill>
                  <a:latin typeface="Arial Narrow" panose="020B0606020202030204" pitchFamily="34" charset="0"/>
                </a:rPr>
                <a:t>ΜΣΠ</a:t>
              </a:r>
            </a:p>
            <a:p>
              <a:pPr algn="ctr"/>
              <a:r>
                <a:rPr lang="el-GR" sz="700" b="1">
                  <a:solidFill>
                    <a:schemeClr val="bg1"/>
                  </a:solidFill>
                </a:rPr>
                <a:t>945.343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Τραυματισμοί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700" b="1">
                  <a:solidFill>
                    <a:srgbClr val="FFFFFF"/>
                  </a:solidFill>
                </a:rPr>
                <a:t>796.191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6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Καρκίνοι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6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σχετιζόμενοι με τον αμίαντο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1.269.143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Πόνος στη μέση </a:t>
              </a:r>
              <a:br>
                <a:rPr lang="es-ES" sz="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</a:br>
              <a:r>
                <a:rPr lang="el-GR" sz="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ή στον αυχένα</a:t>
              </a:r>
            </a:p>
            <a:p>
              <a:pPr algn="ctr"/>
              <a:r>
                <a:rPr lang="el-GR" sz="700" b="1" dirty="0">
                  <a:solidFill>
                    <a:schemeClr val="bg1"/>
                  </a:solidFill>
                </a:rPr>
                <a:t>866.243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l-GR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Τραυματισμοί</a:t>
              </a:r>
            </a:p>
            <a:p>
              <a:pPr algn="ctr"/>
              <a:r>
                <a:rPr lang="el-GR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735.526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el-GR" sz="600">
                  <a:latin typeface="Arial" panose="020B0604020202020204" pitchFamily="34" charset="0"/>
                  <a:cs typeface="Arial" panose="020B0604020202020204" pitchFamily="34" charset="0"/>
                </a:rPr>
                <a:t>ΠΟΥ/ΔΟΕ 2016</a:t>
              </a:r>
            </a:p>
            <a:p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Σύνολο: 4.352.820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C892FB-961D-4F55-9EBB-1629AD1B08DE}"/>
                </a:ext>
              </a:extLst>
            </p:cNvPr>
            <p:cNvSpPr txBox="1"/>
            <p:nvPr/>
          </p:nvSpPr>
          <p:spPr>
            <a:xfrm>
              <a:off x="1240142" y="3080543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el-GR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Σύνολο: 6.759.077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l-G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Ποσοστό ανά 100.000 άτομα σε ηλικία εργασίας</a:t>
              </a:r>
            </a:p>
            <a:p>
              <a:pPr algn="r"/>
              <a:r>
                <a:rPr lang="el-G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1,1172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854696" y="3089284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el-GR" sz="700" b="1">
                  <a:latin typeface="Arial" panose="020B0604020202020204" pitchFamily="34" charset="0"/>
                  <a:cs typeface="Arial" panose="020B0604020202020204" pitchFamily="34" charset="0"/>
                </a:rPr>
                <a:t>Ποσοστό ανά 100.000 άτομα εργατικού δυναμικού</a:t>
              </a:r>
            </a:p>
            <a:p>
              <a:pPr algn="r"/>
              <a:r>
                <a:rPr lang="el-GR" sz="800" b="1">
                  <a:latin typeface="Arial" panose="020B0604020202020204" pitchFamily="34" charset="0"/>
                  <a:cs typeface="Arial" panose="020B0604020202020204" pitchFamily="34" charset="0"/>
                </a:rPr>
                <a:t>3.364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A0C88B99496D47B1241CA7CD0529FF" ma:contentTypeVersion="13" ma:contentTypeDescription="Create a new document." ma:contentTypeScope="" ma:versionID="a6dd1c6efb42aef40fa30cf83833220f">
  <xsd:schema xmlns:xsd="http://www.w3.org/2001/XMLSchema" xmlns:xs="http://www.w3.org/2001/XMLSchema" xmlns:p="http://schemas.microsoft.com/office/2006/metadata/properties" xmlns:ns2="7b005811-a05f-4c51-8a49-9d6213f1f283" xmlns:ns3="bba4678f-935c-4b3d-931a-7bbbe7a5480f" targetNamespace="http://schemas.microsoft.com/office/2006/metadata/properties" ma:root="true" ma:fieldsID="7ac3c99b29a6aefe1727d484a59cdfbf" ns2:_="" ns3:_="">
    <xsd:import namespace="7b005811-a05f-4c51-8a49-9d6213f1f283"/>
    <xsd:import namespace="bba4678f-935c-4b3d-931a-7bbbe7a548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05811-a05f-4c51-8a49-9d6213f1f2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3eddb06-0740-404c-89a8-dbfe3edc36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4678f-935c-4b3d-931a-7bbbe7a5480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2d8f7fa-a97d-4596-9577-0efffe288c63}" ma:internalName="TaxCatchAll" ma:showField="CatchAllData" ma:web="bba4678f-935c-4b3d-931a-7bbbe7a548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005811-a05f-4c51-8a49-9d6213f1f283">
      <Terms xmlns="http://schemas.microsoft.com/office/infopath/2007/PartnerControls"/>
    </lcf76f155ced4ddcb4097134ff3c332f>
    <TaxCatchAll xmlns="bba4678f-935c-4b3d-931a-7bbbe7a5480f" xsi:nil="true"/>
  </documentManagement>
</p:properties>
</file>

<file path=customXml/itemProps1.xml><?xml version="1.0" encoding="utf-8"?>
<ds:datastoreItem xmlns:ds="http://schemas.openxmlformats.org/officeDocument/2006/customXml" ds:itemID="{8D6C1A4F-F2F8-4E4F-A3CE-6E4BBB83B424}">
  <ds:schemaRefs>
    <ds:schemaRef ds:uri="7b005811-a05f-4c51-8a49-9d6213f1f283"/>
    <ds:schemaRef ds:uri="bba4678f-935c-4b3d-931a-7bbbe7a5480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A7EA74-FF0E-4E9B-ABF3-7092885C7176}">
  <ds:schemaRefs>
    <ds:schemaRef ds:uri="7b005811-a05f-4c51-8a49-9d6213f1f283"/>
    <ds:schemaRef ds:uri="bba4678f-935c-4b3d-931a-7bbbe7a548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345</TotalTime>
  <Words>2838</Words>
  <Application>Microsoft Office PowerPoint</Application>
  <PresentationFormat>On-screen Show (16:9)</PresentationFormat>
  <Paragraphs>362</Paragraphs>
  <Slides>21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Επαγγελματική ασφάλεια και υγεία στην Ευρώπη:  κατάσταση και τάσεις το 2023 </vt:lpstr>
      <vt:lpstr>Στόχοι της έκθεσης για το 2023</vt:lpstr>
      <vt:lpstr>Διάρθρωση της έκθεσης για το 2023</vt:lpstr>
      <vt:lpstr>Κατάσταση των συνθηκών εργασίας: κίνδυνοι για τη σωματική υγεία</vt:lpstr>
      <vt:lpstr>Κατάσταση των συνθηκών εργασίας: ψυχοκοινωνικοί κίνδυνοι</vt:lpstr>
      <vt:lpstr>Κατάσταση των συνθηκών εργασίας</vt:lpstr>
      <vt:lpstr>Τάσεις στα αποτελέσματα: ασφάλεια, υγεία και ευεξία</vt:lpstr>
      <vt:lpstr>Αποτελέσματα στον τομέα της υγείας: ασθένειες που σχετίζονται με την εργασία</vt:lpstr>
      <vt:lpstr>Αποτελέσματα στον τομέα της υγείας: ασθένειες που συνδέονται με την εργασία</vt:lpstr>
      <vt:lpstr>Ικανοποίηση από την εργασία, κίνδυνοι για την υγεία και προοπτικές του εργασιακού βίου</vt:lpstr>
      <vt:lpstr>Ικανοποίηση από την εργασία, κίνδυνοι για την υγεία και προοπτικές του εργασιακού βίου</vt:lpstr>
      <vt:lpstr>Σημαντικές συναφείς εξελίξεις: σύνδεση με την ΕΑΥ</vt:lpstr>
      <vt:lpstr>Βελτιώσεις</vt:lpstr>
      <vt:lpstr>Βελτιώσεις</vt:lpstr>
      <vt:lpstr>Στασιμότητα ή ασαφείς εξελίξεις</vt:lpstr>
      <vt:lpstr>Στασιμότητα ή ασαφείς εξελίξεις</vt:lpstr>
      <vt:lpstr>Τομείς που προκαλούν ανησυχία </vt:lpstr>
      <vt:lpstr>Τομείς που προκαλούν ανησυχία </vt:lpstr>
      <vt:lpstr>Σύστημα ΠΛΗΡΟΦΟΡΗΣΗΣ ΕΕ ΕΑΥ: Εργαλείο οπτικοποίησης δεδομένων του Βαρομέτρου ΕΑΥ</vt:lpstr>
      <vt:lpstr>«ΕΑΥ στην Ευρώπη: κατάσταση και τάσεις το 2023»: Τι υπάρχει διαθέσιμο;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31</cp:revision>
  <dcterms:created xsi:type="dcterms:W3CDTF">2023-04-18T12:10:42Z</dcterms:created>
  <dcterms:modified xsi:type="dcterms:W3CDTF">2024-04-24T10:45:54Z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0x010100C5A0C88B99496D47B1241CA7CD0529FF</vt:lpwstr>
  </property>
  <property fmtid="{D5CDD505-2E9C-101B-9397-08002B2CF9AE}" pid="3" name="MediaServiceImageTags">
    <vt:lpwstr/>
  </property>
</Properties>
</file>