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9" r:id="rId4"/>
  </p:sldMasterIdLst>
  <p:notesMasterIdLst>
    <p:notesMasterId r:id="rId72"/>
  </p:notesMasterIdLst>
  <p:sldIdLst>
    <p:sldId id="256" r:id="rId5"/>
    <p:sldId id="446" r:id="rId6"/>
    <p:sldId id="523" r:id="rId7"/>
    <p:sldId id="522" r:id="rId8"/>
    <p:sldId id="447" r:id="rId9"/>
    <p:sldId id="539" r:id="rId10"/>
    <p:sldId id="540" r:id="rId11"/>
    <p:sldId id="541" r:id="rId12"/>
    <p:sldId id="542" r:id="rId13"/>
    <p:sldId id="544" r:id="rId14"/>
    <p:sldId id="545" r:id="rId15"/>
    <p:sldId id="546" r:id="rId16"/>
    <p:sldId id="547" r:id="rId17"/>
    <p:sldId id="548" r:id="rId18"/>
    <p:sldId id="549" r:id="rId19"/>
    <p:sldId id="550" r:id="rId20"/>
    <p:sldId id="551" r:id="rId21"/>
    <p:sldId id="552" r:id="rId22"/>
    <p:sldId id="553" r:id="rId23"/>
    <p:sldId id="554" r:id="rId24"/>
    <p:sldId id="555" r:id="rId25"/>
    <p:sldId id="556" r:id="rId26"/>
    <p:sldId id="557" r:id="rId27"/>
    <p:sldId id="558" r:id="rId28"/>
    <p:sldId id="559" r:id="rId29"/>
    <p:sldId id="560" r:id="rId30"/>
    <p:sldId id="561" r:id="rId31"/>
    <p:sldId id="562" r:id="rId32"/>
    <p:sldId id="563" r:id="rId33"/>
    <p:sldId id="564" r:id="rId34"/>
    <p:sldId id="599" r:id="rId35"/>
    <p:sldId id="565" r:id="rId36"/>
    <p:sldId id="566" r:id="rId37"/>
    <p:sldId id="567" r:id="rId38"/>
    <p:sldId id="568" r:id="rId39"/>
    <p:sldId id="569" r:id="rId40"/>
    <p:sldId id="570" r:id="rId41"/>
    <p:sldId id="571" r:id="rId42"/>
    <p:sldId id="572" r:id="rId43"/>
    <p:sldId id="573" r:id="rId44"/>
    <p:sldId id="574" r:id="rId45"/>
    <p:sldId id="575" r:id="rId46"/>
    <p:sldId id="576" r:id="rId47"/>
    <p:sldId id="577" r:id="rId48"/>
    <p:sldId id="580" r:id="rId49"/>
    <p:sldId id="578" r:id="rId50"/>
    <p:sldId id="579" r:id="rId51"/>
    <p:sldId id="581" r:id="rId52"/>
    <p:sldId id="583" r:id="rId53"/>
    <p:sldId id="582" r:id="rId54"/>
    <p:sldId id="584" r:id="rId55"/>
    <p:sldId id="585" r:id="rId56"/>
    <p:sldId id="586" r:id="rId57"/>
    <p:sldId id="587" r:id="rId58"/>
    <p:sldId id="588" r:id="rId59"/>
    <p:sldId id="589" r:id="rId60"/>
    <p:sldId id="590" r:id="rId61"/>
    <p:sldId id="591" r:id="rId62"/>
    <p:sldId id="592" r:id="rId63"/>
    <p:sldId id="593" r:id="rId64"/>
    <p:sldId id="594" r:id="rId65"/>
    <p:sldId id="595" r:id="rId66"/>
    <p:sldId id="596" r:id="rId67"/>
    <p:sldId id="597" r:id="rId68"/>
    <p:sldId id="598" r:id="rId69"/>
    <p:sldId id="525" r:id="rId70"/>
    <p:sldId id="527" r:id="rId71"/>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65"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4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p:cViewPr varScale="1">
        <p:scale>
          <a:sx n="124" d="100"/>
          <a:sy n="124" d="100"/>
        </p:scale>
        <p:origin x="182" y="250"/>
      </p:cViewPr>
      <p:guideLst>
        <p:guide orient="horz" pos="1665"/>
        <p:guide pos="2880"/>
      </p:guideLst>
    </p:cSldViewPr>
  </p:slideViewPr>
  <p:notesTextViewPr>
    <p:cViewPr>
      <p:scale>
        <a:sx n="1" d="1"/>
        <a:sy n="1" d="1"/>
      </p:scale>
      <p:origin x="0" y="0"/>
    </p:cViewPr>
  </p:notesTextViewPr>
  <p:notesViewPr>
    <p:cSldViewPr showGuides="1">
      <p:cViewPr varScale="1">
        <p:scale>
          <a:sx n="76" d="100"/>
          <a:sy n="76" d="100"/>
        </p:scale>
        <p:origin x="4020" y="90"/>
      </p:cViewPr>
      <p:guideLst>
        <p:guide orient="horz" pos="3131"/>
        <p:guide pos="2144"/>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84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038" y="0"/>
            <a:ext cx="2951162" cy="498475"/>
          </a:xfrm>
          <a:prstGeom prst="rect">
            <a:avLst/>
          </a:prstGeom>
        </p:spPr>
        <p:txBody>
          <a:bodyPr vert="horz" lIns="91440" tIns="45720" rIns="91440" bIns="45720" rtlCol="0"/>
          <a:lstStyle>
            <a:lvl1pPr algn="r">
              <a:defRPr sz="1200"/>
            </a:lvl1pPr>
          </a:lstStyle>
          <a:p>
            <a:fld id="{87ABE5B5-27D8-4F6E-B5EE-1484623D1312}" type="datetimeFigureOut">
              <a:rPr lang="en-GB" smtClean="0"/>
              <a:t>31/10/2024</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1038" y="4784725"/>
            <a:ext cx="5446712" cy="3913188"/>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9442450"/>
            <a:ext cx="2951163" cy="4984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038" y="9442450"/>
            <a:ext cx="2951162" cy="498475"/>
          </a:xfrm>
          <a:prstGeom prst="rect">
            <a:avLst/>
          </a:prstGeom>
        </p:spPr>
        <p:txBody>
          <a:bodyPr vert="horz" lIns="91440" tIns="45720" rIns="91440" bIns="45720" rtlCol="0" anchor="b"/>
          <a:lstStyle>
            <a:lvl1pPr algn="r">
              <a:defRPr sz="1200"/>
            </a:lvl1pPr>
          </a:lstStyle>
          <a:p>
            <a:fld id="{3E87E0B7-F4DA-4FF5-A8BE-5916430E88E0}" type="slidenum">
              <a:rPr lang="en-GB" smtClean="0"/>
              <a:t>‹#›</a:t>
            </a:fld>
            <a:endParaRPr lang="en-GB"/>
          </a:p>
        </p:txBody>
      </p:sp>
    </p:spTree>
    <p:extLst>
      <p:ext uri="{BB962C8B-B14F-4D97-AF65-F5344CB8AC3E}">
        <p14:creationId xmlns:p14="http://schemas.microsoft.com/office/powerpoint/2010/main" val="817389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1</a:t>
            </a:fld>
            <a:endParaRPr lang="en-GB"/>
          </a:p>
        </p:txBody>
      </p:sp>
    </p:spTree>
    <p:extLst>
      <p:ext uri="{BB962C8B-B14F-4D97-AF65-F5344CB8AC3E}">
        <p14:creationId xmlns:p14="http://schemas.microsoft.com/office/powerpoint/2010/main" val="1332881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13</a:t>
            </a:fld>
            <a:endParaRPr lang="en-GB"/>
          </a:p>
        </p:txBody>
      </p:sp>
    </p:spTree>
    <p:extLst>
      <p:ext uri="{BB962C8B-B14F-4D97-AF65-F5344CB8AC3E}">
        <p14:creationId xmlns:p14="http://schemas.microsoft.com/office/powerpoint/2010/main" val="2922932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14</a:t>
            </a:fld>
            <a:endParaRPr lang="en-GB"/>
          </a:p>
        </p:txBody>
      </p:sp>
    </p:spTree>
    <p:extLst>
      <p:ext uri="{BB962C8B-B14F-4D97-AF65-F5344CB8AC3E}">
        <p14:creationId xmlns:p14="http://schemas.microsoft.com/office/powerpoint/2010/main" val="28002634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15</a:t>
            </a:fld>
            <a:endParaRPr lang="en-GB"/>
          </a:p>
        </p:txBody>
      </p:sp>
    </p:spTree>
    <p:extLst>
      <p:ext uri="{BB962C8B-B14F-4D97-AF65-F5344CB8AC3E}">
        <p14:creationId xmlns:p14="http://schemas.microsoft.com/office/powerpoint/2010/main" val="35815161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16</a:t>
            </a:fld>
            <a:endParaRPr lang="en-GB"/>
          </a:p>
        </p:txBody>
      </p:sp>
    </p:spTree>
    <p:extLst>
      <p:ext uri="{BB962C8B-B14F-4D97-AF65-F5344CB8AC3E}">
        <p14:creationId xmlns:p14="http://schemas.microsoft.com/office/powerpoint/2010/main" val="9414417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33</a:t>
            </a:fld>
            <a:endParaRPr lang="en-GB"/>
          </a:p>
        </p:txBody>
      </p:sp>
    </p:spTree>
    <p:extLst>
      <p:ext uri="{BB962C8B-B14F-4D97-AF65-F5344CB8AC3E}">
        <p14:creationId xmlns:p14="http://schemas.microsoft.com/office/powerpoint/2010/main" val="1183765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34</a:t>
            </a:fld>
            <a:endParaRPr lang="en-GB"/>
          </a:p>
        </p:txBody>
      </p:sp>
    </p:spTree>
    <p:extLst>
      <p:ext uri="{BB962C8B-B14F-4D97-AF65-F5344CB8AC3E}">
        <p14:creationId xmlns:p14="http://schemas.microsoft.com/office/powerpoint/2010/main" val="7945144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35</a:t>
            </a:fld>
            <a:endParaRPr lang="en-GB"/>
          </a:p>
        </p:txBody>
      </p:sp>
    </p:spTree>
    <p:extLst>
      <p:ext uri="{BB962C8B-B14F-4D97-AF65-F5344CB8AC3E}">
        <p14:creationId xmlns:p14="http://schemas.microsoft.com/office/powerpoint/2010/main" val="681682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36</a:t>
            </a:fld>
            <a:endParaRPr lang="en-GB"/>
          </a:p>
        </p:txBody>
      </p:sp>
    </p:spTree>
    <p:extLst>
      <p:ext uri="{BB962C8B-B14F-4D97-AF65-F5344CB8AC3E}">
        <p14:creationId xmlns:p14="http://schemas.microsoft.com/office/powerpoint/2010/main" val="42750088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37</a:t>
            </a:fld>
            <a:endParaRPr lang="en-GB"/>
          </a:p>
        </p:txBody>
      </p:sp>
    </p:spTree>
    <p:extLst>
      <p:ext uri="{BB962C8B-B14F-4D97-AF65-F5344CB8AC3E}">
        <p14:creationId xmlns:p14="http://schemas.microsoft.com/office/powerpoint/2010/main" val="26413469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38</a:t>
            </a:fld>
            <a:endParaRPr lang="en-GB"/>
          </a:p>
        </p:txBody>
      </p:sp>
    </p:spTree>
    <p:extLst>
      <p:ext uri="{BB962C8B-B14F-4D97-AF65-F5344CB8AC3E}">
        <p14:creationId xmlns:p14="http://schemas.microsoft.com/office/powerpoint/2010/main" val="1588416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2</a:t>
            </a:fld>
            <a:endParaRPr lang="en-GB"/>
          </a:p>
        </p:txBody>
      </p:sp>
    </p:spTree>
    <p:extLst>
      <p:ext uri="{BB962C8B-B14F-4D97-AF65-F5344CB8AC3E}">
        <p14:creationId xmlns:p14="http://schemas.microsoft.com/office/powerpoint/2010/main" val="12626529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39</a:t>
            </a:fld>
            <a:endParaRPr lang="en-GB"/>
          </a:p>
        </p:txBody>
      </p:sp>
    </p:spTree>
    <p:extLst>
      <p:ext uri="{BB962C8B-B14F-4D97-AF65-F5344CB8AC3E}">
        <p14:creationId xmlns:p14="http://schemas.microsoft.com/office/powerpoint/2010/main" val="34035033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40</a:t>
            </a:fld>
            <a:endParaRPr lang="en-GB"/>
          </a:p>
        </p:txBody>
      </p:sp>
    </p:spTree>
    <p:extLst>
      <p:ext uri="{BB962C8B-B14F-4D97-AF65-F5344CB8AC3E}">
        <p14:creationId xmlns:p14="http://schemas.microsoft.com/office/powerpoint/2010/main" val="15165425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41</a:t>
            </a:fld>
            <a:endParaRPr lang="en-GB"/>
          </a:p>
        </p:txBody>
      </p:sp>
    </p:spTree>
    <p:extLst>
      <p:ext uri="{BB962C8B-B14F-4D97-AF65-F5344CB8AC3E}">
        <p14:creationId xmlns:p14="http://schemas.microsoft.com/office/powerpoint/2010/main" val="28852120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42</a:t>
            </a:fld>
            <a:endParaRPr lang="en-GB"/>
          </a:p>
        </p:txBody>
      </p:sp>
    </p:spTree>
    <p:extLst>
      <p:ext uri="{BB962C8B-B14F-4D97-AF65-F5344CB8AC3E}">
        <p14:creationId xmlns:p14="http://schemas.microsoft.com/office/powerpoint/2010/main" val="22563198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43</a:t>
            </a:fld>
            <a:endParaRPr lang="en-GB"/>
          </a:p>
        </p:txBody>
      </p:sp>
    </p:spTree>
    <p:extLst>
      <p:ext uri="{BB962C8B-B14F-4D97-AF65-F5344CB8AC3E}">
        <p14:creationId xmlns:p14="http://schemas.microsoft.com/office/powerpoint/2010/main" val="21117780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44</a:t>
            </a:fld>
            <a:endParaRPr lang="en-GB"/>
          </a:p>
        </p:txBody>
      </p:sp>
    </p:spTree>
    <p:extLst>
      <p:ext uri="{BB962C8B-B14F-4D97-AF65-F5344CB8AC3E}">
        <p14:creationId xmlns:p14="http://schemas.microsoft.com/office/powerpoint/2010/main" val="42104928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45</a:t>
            </a:fld>
            <a:endParaRPr lang="en-GB"/>
          </a:p>
        </p:txBody>
      </p:sp>
    </p:spTree>
    <p:extLst>
      <p:ext uri="{BB962C8B-B14F-4D97-AF65-F5344CB8AC3E}">
        <p14:creationId xmlns:p14="http://schemas.microsoft.com/office/powerpoint/2010/main" val="41552691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46</a:t>
            </a:fld>
            <a:endParaRPr lang="en-GB"/>
          </a:p>
        </p:txBody>
      </p:sp>
    </p:spTree>
    <p:extLst>
      <p:ext uri="{BB962C8B-B14F-4D97-AF65-F5344CB8AC3E}">
        <p14:creationId xmlns:p14="http://schemas.microsoft.com/office/powerpoint/2010/main" val="21059665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47</a:t>
            </a:fld>
            <a:endParaRPr lang="en-GB"/>
          </a:p>
        </p:txBody>
      </p:sp>
    </p:spTree>
    <p:extLst>
      <p:ext uri="{BB962C8B-B14F-4D97-AF65-F5344CB8AC3E}">
        <p14:creationId xmlns:p14="http://schemas.microsoft.com/office/powerpoint/2010/main" val="34008146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48</a:t>
            </a:fld>
            <a:endParaRPr lang="en-GB"/>
          </a:p>
        </p:txBody>
      </p:sp>
    </p:spTree>
    <p:extLst>
      <p:ext uri="{BB962C8B-B14F-4D97-AF65-F5344CB8AC3E}">
        <p14:creationId xmlns:p14="http://schemas.microsoft.com/office/powerpoint/2010/main" val="24095599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3</a:t>
            </a:fld>
            <a:endParaRPr lang="en-GB"/>
          </a:p>
        </p:txBody>
      </p:sp>
    </p:spTree>
    <p:extLst>
      <p:ext uri="{BB962C8B-B14F-4D97-AF65-F5344CB8AC3E}">
        <p14:creationId xmlns:p14="http://schemas.microsoft.com/office/powerpoint/2010/main" val="14195765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50</a:t>
            </a:fld>
            <a:endParaRPr lang="en-GB"/>
          </a:p>
        </p:txBody>
      </p:sp>
    </p:spTree>
    <p:extLst>
      <p:ext uri="{BB962C8B-B14F-4D97-AF65-F5344CB8AC3E}">
        <p14:creationId xmlns:p14="http://schemas.microsoft.com/office/powerpoint/2010/main" val="1067317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51</a:t>
            </a:fld>
            <a:endParaRPr lang="en-GB"/>
          </a:p>
        </p:txBody>
      </p:sp>
    </p:spTree>
    <p:extLst>
      <p:ext uri="{BB962C8B-B14F-4D97-AF65-F5344CB8AC3E}">
        <p14:creationId xmlns:p14="http://schemas.microsoft.com/office/powerpoint/2010/main" val="24019311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61</a:t>
            </a:fld>
            <a:endParaRPr lang="en-GB"/>
          </a:p>
        </p:txBody>
      </p:sp>
    </p:spTree>
    <p:extLst>
      <p:ext uri="{BB962C8B-B14F-4D97-AF65-F5344CB8AC3E}">
        <p14:creationId xmlns:p14="http://schemas.microsoft.com/office/powerpoint/2010/main" val="18685285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62</a:t>
            </a:fld>
            <a:endParaRPr lang="en-GB"/>
          </a:p>
        </p:txBody>
      </p:sp>
    </p:spTree>
    <p:extLst>
      <p:ext uri="{BB962C8B-B14F-4D97-AF65-F5344CB8AC3E}">
        <p14:creationId xmlns:p14="http://schemas.microsoft.com/office/powerpoint/2010/main" val="6775097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63</a:t>
            </a:fld>
            <a:endParaRPr lang="en-GB"/>
          </a:p>
        </p:txBody>
      </p:sp>
    </p:spTree>
    <p:extLst>
      <p:ext uri="{BB962C8B-B14F-4D97-AF65-F5344CB8AC3E}">
        <p14:creationId xmlns:p14="http://schemas.microsoft.com/office/powerpoint/2010/main" val="39893004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64</a:t>
            </a:fld>
            <a:endParaRPr lang="en-GB"/>
          </a:p>
        </p:txBody>
      </p:sp>
    </p:spTree>
    <p:extLst>
      <p:ext uri="{BB962C8B-B14F-4D97-AF65-F5344CB8AC3E}">
        <p14:creationId xmlns:p14="http://schemas.microsoft.com/office/powerpoint/2010/main" val="19077346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65</a:t>
            </a:fld>
            <a:endParaRPr lang="en-GB"/>
          </a:p>
        </p:txBody>
      </p:sp>
    </p:spTree>
    <p:extLst>
      <p:ext uri="{BB962C8B-B14F-4D97-AF65-F5344CB8AC3E}">
        <p14:creationId xmlns:p14="http://schemas.microsoft.com/office/powerpoint/2010/main" val="9358400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4</a:t>
            </a:fld>
            <a:endParaRPr lang="en-GB"/>
          </a:p>
        </p:txBody>
      </p:sp>
    </p:spTree>
    <p:extLst>
      <p:ext uri="{BB962C8B-B14F-4D97-AF65-F5344CB8AC3E}">
        <p14:creationId xmlns:p14="http://schemas.microsoft.com/office/powerpoint/2010/main" val="3527257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effectLst/>
                <a:latin typeface="Arial" panose="020B0604020202020204" pitchFamily="34" charset="0"/>
                <a:ea typeface="SimSun" panose="02010600030101010101" pitchFamily="2" charset="-122"/>
                <a:cs typeface="Arial" panose="020B0604020202020204" pitchFamily="34" charset="0"/>
              </a:rPr>
              <a:t>The </a:t>
            </a:r>
            <a:r>
              <a:rPr lang="en-GB" b="1" dirty="0" err="1">
                <a:effectLst/>
                <a:latin typeface="Arial" panose="020B0604020202020204" pitchFamily="34" charset="0"/>
                <a:ea typeface="SimSun" panose="02010600030101010101" pitchFamily="2" charset="-122"/>
                <a:cs typeface="Arial" panose="020B0604020202020204" pitchFamily="34" charset="0"/>
              </a:rPr>
              <a:t>HeSCare</a:t>
            </a:r>
            <a:r>
              <a:rPr lang="en-GB" b="1" dirty="0">
                <a:effectLst/>
                <a:latin typeface="Arial" panose="020B0604020202020204" pitchFamily="34" charset="0"/>
                <a:ea typeface="SimSun" panose="02010600030101010101" pitchFamily="2" charset="-122"/>
                <a:cs typeface="Arial" panose="020B0604020202020204" pitchFamily="34" charset="0"/>
              </a:rPr>
              <a:t> sector is an important job generator in the EU economy</a:t>
            </a:r>
            <a:r>
              <a:rPr lang="en-GB" dirty="0">
                <a:effectLst/>
                <a:latin typeface="Arial" panose="020B0604020202020204" pitchFamily="34" charset="0"/>
                <a:ea typeface="SimSun" panose="02010600030101010101" pitchFamily="2" charset="-122"/>
                <a:cs typeface="Arial" panose="020B0604020202020204" pitchFamily="34" charset="0"/>
              </a:rPr>
              <a:t>. According to Eurostat Labour Force Survey statistics, in 2022, over 21,500,000 people were employed in the </a:t>
            </a:r>
            <a:r>
              <a:rPr lang="en-GB" dirty="0" err="1">
                <a:effectLst/>
                <a:latin typeface="Arial" panose="020B0604020202020204" pitchFamily="34" charset="0"/>
                <a:ea typeface="SimSun" panose="02010600030101010101" pitchFamily="2" charset="-122"/>
                <a:cs typeface="Arial" panose="020B0604020202020204" pitchFamily="34" charset="0"/>
              </a:rPr>
              <a:t>HeSCare</a:t>
            </a:r>
            <a:r>
              <a:rPr lang="en-GB" dirty="0">
                <a:effectLst/>
                <a:latin typeface="Arial" panose="020B0604020202020204" pitchFamily="34" charset="0"/>
                <a:ea typeface="SimSun" panose="02010600030101010101" pitchFamily="2" charset="-122"/>
                <a:cs typeface="Arial" panose="020B0604020202020204" pitchFamily="34" charset="0"/>
              </a:rPr>
              <a:t> sector (NACE Q). </a:t>
            </a:r>
            <a:r>
              <a:rPr lang="en-GB" b="1" dirty="0">
                <a:effectLst/>
                <a:latin typeface="Arial" panose="020B0604020202020204" pitchFamily="34" charset="0"/>
                <a:ea typeface="SimSun" panose="02010600030101010101" pitchFamily="2" charset="-122"/>
                <a:cs typeface="Arial" panose="020B0604020202020204" pitchFamily="34" charset="0"/>
              </a:rPr>
              <a:t>Most of these employees work in the healthcare subsector</a:t>
            </a:r>
            <a:r>
              <a:rPr lang="en-GB" dirty="0">
                <a:effectLst/>
                <a:latin typeface="Arial" panose="020B0604020202020204" pitchFamily="34" charset="0"/>
                <a:ea typeface="SimSun" panose="02010600030101010101" pitchFamily="2" charset="-122"/>
                <a:cs typeface="Arial" panose="020B0604020202020204" pitchFamily="34" charset="0"/>
              </a:rPr>
              <a:t>, with around 12.5 million employees. The residential care subsector is much smaller with around 4.1 million people employed. The social work subsector is also much smaller than the healthcare subsector, with around 5.1 million people working in this sector. As can be seen from the table below, the levels of employment in the </a:t>
            </a:r>
            <a:r>
              <a:rPr lang="en-GB" dirty="0" err="1">
                <a:effectLst/>
                <a:latin typeface="Arial" panose="020B0604020202020204" pitchFamily="34" charset="0"/>
                <a:ea typeface="SimSun" panose="02010600030101010101" pitchFamily="2" charset="-122"/>
                <a:cs typeface="Arial" panose="020B0604020202020204" pitchFamily="34" charset="0"/>
              </a:rPr>
              <a:t>HeSCare</a:t>
            </a:r>
            <a:r>
              <a:rPr lang="en-GB" dirty="0">
                <a:effectLst/>
                <a:latin typeface="Arial" panose="020B0604020202020204" pitchFamily="34" charset="0"/>
                <a:ea typeface="SimSun" panose="02010600030101010101" pitchFamily="2" charset="-122"/>
                <a:cs typeface="Arial" panose="020B0604020202020204" pitchFamily="34" charset="0"/>
              </a:rPr>
              <a:t> sector have been steadily increasing over the past 10 years, which can be seen across all subsectors. The </a:t>
            </a:r>
            <a:r>
              <a:rPr lang="en-GB" dirty="0" err="1">
                <a:effectLst/>
                <a:latin typeface="Arial" panose="020B0604020202020204" pitchFamily="34" charset="0"/>
                <a:ea typeface="SimSun" panose="02010600030101010101" pitchFamily="2" charset="-122"/>
                <a:cs typeface="Arial" panose="020B0604020202020204" pitchFamily="34" charset="0"/>
              </a:rPr>
              <a:t>HeSCare</a:t>
            </a:r>
            <a:r>
              <a:rPr lang="en-GB" dirty="0">
                <a:effectLst/>
                <a:latin typeface="Arial" panose="020B0604020202020204" pitchFamily="34" charset="0"/>
                <a:ea typeface="SimSun" panose="02010600030101010101" pitchFamily="2" charset="-122"/>
                <a:cs typeface="Arial" panose="020B0604020202020204" pitchFamily="34" charset="0"/>
              </a:rPr>
              <a:t> sector accounts for 11% of all employment across the total economy.</a:t>
            </a:r>
          </a:p>
          <a:p>
            <a:endParaRPr lang="en-GB" dirty="0"/>
          </a:p>
        </p:txBody>
      </p:sp>
      <p:sp>
        <p:nvSpPr>
          <p:cNvPr id="4" name="Slide Number Placeholder 3"/>
          <p:cNvSpPr>
            <a:spLocks noGrp="1"/>
          </p:cNvSpPr>
          <p:nvPr>
            <p:ph type="sldNum" sz="quarter" idx="5"/>
          </p:nvPr>
        </p:nvSpPr>
        <p:spPr/>
        <p:txBody>
          <a:bodyPr/>
          <a:lstStyle/>
          <a:p>
            <a:fld id="{3E87E0B7-F4DA-4FF5-A8BE-5916430E88E0}" type="slidenum">
              <a:rPr lang="en-GB" smtClean="0"/>
              <a:t>5</a:t>
            </a:fld>
            <a:endParaRPr lang="en-GB" dirty="0"/>
          </a:p>
        </p:txBody>
      </p:sp>
    </p:spTree>
    <p:extLst>
      <p:ext uri="{BB962C8B-B14F-4D97-AF65-F5344CB8AC3E}">
        <p14:creationId xmlns:p14="http://schemas.microsoft.com/office/powerpoint/2010/main" val="41636207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9</a:t>
            </a:fld>
            <a:endParaRPr lang="en-GB"/>
          </a:p>
        </p:txBody>
      </p:sp>
    </p:spTree>
    <p:extLst>
      <p:ext uri="{BB962C8B-B14F-4D97-AF65-F5344CB8AC3E}">
        <p14:creationId xmlns:p14="http://schemas.microsoft.com/office/powerpoint/2010/main" val="27576456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10</a:t>
            </a:fld>
            <a:endParaRPr lang="en-GB"/>
          </a:p>
        </p:txBody>
      </p:sp>
    </p:spTree>
    <p:extLst>
      <p:ext uri="{BB962C8B-B14F-4D97-AF65-F5344CB8AC3E}">
        <p14:creationId xmlns:p14="http://schemas.microsoft.com/office/powerpoint/2010/main" val="11936779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11</a:t>
            </a:fld>
            <a:endParaRPr lang="en-GB"/>
          </a:p>
        </p:txBody>
      </p:sp>
    </p:spTree>
    <p:extLst>
      <p:ext uri="{BB962C8B-B14F-4D97-AF65-F5344CB8AC3E}">
        <p14:creationId xmlns:p14="http://schemas.microsoft.com/office/powerpoint/2010/main" val="8785543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12</a:t>
            </a:fld>
            <a:endParaRPr lang="en-GB"/>
          </a:p>
        </p:txBody>
      </p:sp>
    </p:spTree>
    <p:extLst>
      <p:ext uri="{BB962C8B-B14F-4D97-AF65-F5344CB8AC3E}">
        <p14:creationId xmlns:p14="http://schemas.microsoft.com/office/powerpoint/2010/main" val="7749665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jp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3926"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4" name="Picture 3">
            <a:extLst>
              <a:ext uri="{FF2B5EF4-FFF2-40B4-BE49-F238E27FC236}">
                <a16:creationId xmlns:a16="http://schemas.microsoft.com/office/drawing/2014/main" id="{30A6EBEB-0AA5-498B-BBE3-BB224C7ACCC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588" y="0"/>
            <a:ext cx="9144000" cy="2555928"/>
          </a:xfrm>
          <a:prstGeom prst="rect">
            <a:avLst/>
          </a:prstGeom>
        </p:spPr>
      </p:pic>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2332375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1609611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2457802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459163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36807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13" name="PORTADA-RESEARCH.png" descr="/Volumes/XRAID/Equipo Rojo/EU-OSHA/18-0115 PPT templates update/PNG/PORTADA-RESEARCH.png"/>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pic>
        <p:nvPicPr>
          <p:cNvPr id="14" name="Bild 2"/>
          <p:cNvPicPr>
            <a:picLocks noChangeAspect="1"/>
          </p:cNvPicPr>
          <p:nvPr userDrawn="1"/>
        </p:nvPicPr>
        <p:blipFill>
          <a:blip r:embed="rId4">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userDrawn="1"/>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sp>
        <p:nvSpPr>
          <p:cNvPr id="16" name="Textplatzhalter 2"/>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spTree>
    <p:extLst>
      <p:ext uri="{BB962C8B-B14F-4D97-AF65-F5344CB8AC3E}">
        <p14:creationId xmlns:p14="http://schemas.microsoft.com/office/powerpoint/2010/main" val="1604232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4D061D-8749-4407-8F38-72D6942B85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93F50C70-949A-494D-9C88-D11814889230}"/>
              </a:ext>
            </a:extLst>
          </p:cNvPr>
          <p:cNvSpPr txBox="1"/>
          <p:nvPr userDrawn="1"/>
        </p:nvSpPr>
        <p:spPr>
          <a:xfrm>
            <a:off x="1788820" y="1172240"/>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5" name="TextBox 4">
            <a:extLst>
              <a:ext uri="{FF2B5EF4-FFF2-40B4-BE49-F238E27FC236}">
                <a16:creationId xmlns:a16="http://schemas.microsoft.com/office/drawing/2014/main" id="{A3086950-45AF-4433-A8AD-A5B5B22A4D8B}"/>
              </a:ext>
            </a:extLst>
          </p:cNvPr>
          <p:cNvSpPr txBox="1"/>
          <p:nvPr userDrawn="1"/>
        </p:nvSpPr>
        <p:spPr>
          <a:xfrm>
            <a:off x="1788820" y="1779662"/>
            <a:ext cx="4968552" cy="369332"/>
          </a:xfrm>
          <a:prstGeom prst="rect">
            <a:avLst/>
          </a:prstGeom>
          <a:noFill/>
        </p:spPr>
        <p:txBody>
          <a:bodyPr wrap="square" rtlCol="0">
            <a:spAutoFit/>
          </a:bodyPr>
          <a:lstStyle/>
          <a:p>
            <a:r>
              <a:rPr lang="en-IE" dirty="0">
                <a:solidFill>
                  <a:schemeClr val="tx2"/>
                </a:solidFill>
                <a:ea typeface="+mj-ea"/>
                <a:cs typeface="Trebuchet MS"/>
              </a:rPr>
              <a:t>@</a:t>
            </a:r>
            <a:r>
              <a:rPr lang="en-IE" dirty="0" err="1">
                <a:solidFill>
                  <a:schemeClr val="tx2"/>
                </a:solidFill>
                <a:ea typeface="+mj-ea"/>
                <a:cs typeface="Trebuchet MS"/>
              </a:rPr>
              <a:t>EuropeanAgencyforSafetyandHealthatWork</a:t>
            </a:r>
            <a:endParaRPr lang="en-GB" dirty="0"/>
          </a:p>
        </p:txBody>
      </p:sp>
      <p:sp>
        <p:nvSpPr>
          <p:cNvPr id="6" name="TextBox 5">
            <a:extLst>
              <a:ext uri="{FF2B5EF4-FFF2-40B4-BE49-F238E27FC236}">
                <a16:creationId xmlns:a16="http://schemas.microsoft.com/office/drawing/2014/main" id="{220F26A2-D3C8-41A9-8CA8-83C1C834FB35}"/>
              </a:ext>
            </a:extLst>
          </p:cNvPr>
          <p:cNvSpPr txBox="1"/>
          <p:nvPr userDrawn="1"/>
        </p:nvSpPr>
        <p:spPr>
          <a:xfrm>
            <a:off x="1787638" y="2387084"/>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7" name="TextBox 6">
            <a:extLst>
              <a:ext uri="{FF2B5EF4-FFF2-40B4-BE49-F238E27FC236}">
                <a16:creationId xmlns:a16="http://schemas.microsoft.com/office/drawing/2014/main" id="{81987933-DCD1-4BB5-8F94-7ECB9C9FB410}"/>
              </a:ext>
            </a:extLst>
          </p:cNvPr>
          <p:cNvSpPr txBox="1"/>
          <p:nvPr userDrawn="1"/>
        </p:nvSpPr>
        <p:spPr>
          <a:xfrm>
            <a:off x="1787638" y="2973204"/>
            <a:ext cx="6456770" cy="369332"/>
          </a:xfrm>
          <a:prstGeom prst="rect">
            <a:avLst/>
          </a:prstGeom>
          <a:noFill/>
        </p:spPr>
        <p:txBody>
          <a:bodyPr wrap="square" rtlCol="0">
            <a:spAutoFit/>
          </a:bodyPr>
          <a:lstStyle/>
          <a:p>
            <a:r>
              <a:rPr lang="en-US" dirty="0">
                <a:solidFill>
                  <a:schemeClr val="tx2"/>
                </a:solidFill>
                <a:ea typeface="+mj-ea"/>
                <a:cs typeface="Trebuchet MS"/>
              </a:rPr>
              <a:t>European Agency for Safety and Health at Work (EU-OSHA)</a:t>
            </a:r>
            <a:endParaRPr lang="en-GB" dirty="0"/>
          </a:p>
        </p:txBody>
      </p:sp>
      <p:sp>
        <p:nvSpPr>
          <p:cNvPr id="8" name="TextBox 7">
            <a:extLst>
              <a:ext uri="{FF2B5EF4-FFF2-40B4-BE49-F238E27FC236}">
                <a16:creationId xmlns:a16="http://schemas.microsoft.com/office/drawing/2014/main" id="{1124CAFB-76EA-42F4-8B8A-767C2B094E8B}"/>
              </a:ext>
            </a:extLst>
          </p:cNvPr>
          <p:cNvSpPr txBox="1"/>
          <p:nvPr userDrawn="1"/>
        </p:nvSpPr>
        <p:spPr>
          <a:xfrm>
            <a:off x="1787638" y="3601928"/>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9" name="TextBox 8">
            <a:extLst>
              <a:ext uri="{FF2B5EF4-FFF2-40B4-BE49-F238E27FC236}">
                <a16:creationId xmlns:a16="http://schemas.microsoft.com/office/drawing/2014/main" id="{2AFD4251-AF3B-4454-B2A7-454DC1CAD1D9}"/>
              </a:ext>
            </a:extLst>
          </p:cNvPr>
          <p:cNvSpPr txBox="1"/>
          <p:nvPr userDrawn="1"/>
        </p:nvSpPr>
        <p:spPr>
          <a:xfrm>
            <a:off x="450001" y="85378"/>
            <a:ext cx="3960440" cy="461665"/>
          </a:xfrm>
          <a:prstGeom prst="rect">
            <a:avLst/>
          </a:prstGeom>
          <a:noFill/>
        </p:spPr>
        <p:txBody>
          <a:bodyPr wrap="square" rtlCol="0">
            <a:spAutoFit/>
          </a:bodyPr>
          <a:lstStyle/>
          <a:p>
            <a:r>
              <a:rPr lang="en-IE" sz="2400" b="1" dirty="0">
                <a:solidFill>
                  <a:schemeClr val="tx2"/>
                </a:solidFill>
                <a:ea typeface="+mj-ea"/>
              </a:rPr>
              <a:t>THANK YOU!</a:t>
            </a:r>
            <a:endParaRPr lang="en-GB" sz="2400" b="1" dirty="0"/>
          </a:p>
        </p:txBody>
      </p:sp>
    </p:spTree>
    <p:extLst>
      <p:ext uri="{BB962C8B-B14F-4D97-AF65-F5344CB8AC3E}">
        <p14:creationId xmlns:p14="http://schemas.microsoft.com/office/powerpoint/2010/main" val="2425017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933384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82904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2370349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7627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279871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file://localhost/Volumes/XRAID/Equipo%20Rojo/EU-OSHA/18-0115%20PPT%20templates%20update/PNG/FONDO-PATRON-RESEARCH.png"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14" r:link="rId15">
            <a:extLst>
              <a:ext uri="{28A0092B-C50C-407E-A947-70E740481C1C}">
                <a14:useLocalDpi xmlns:a14="http://schemas.microsoft.com/office/drawing/2010/main" val="0"/>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dirty="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en-GB" sz="675" b="1" noProof="0" dirty="0">
                <a:solidFill>
                  <a:schemeClr val="tx2"/>
                </a:solidFill>
                <a:latin typeface="Arial" charset="0"/>
                <a:ea typeface="ＭＳ Ｐゴシック" charset="-128"/>
                <a:cs typeface="ＭＳ Ｐゴシック" charset="-128"/>
              </a:rPr>
              <a:t>https://osha.europa.eu</a:t>
            </a:r>
          </a:p>
        </p:txBody>
      </p:sp>
      <p:pic>
        <p:nvPicPr>
          <p:cNvPr id="9" name="Bild 3" descr="111004_EU-OSHA_PPT_Corporate logo_inner slide.png"/>
          <p:cNvPicPr>
            <a:picLocks noChangeAspect="1"/>
          </p:cNvPicPr>
          <p:nvPr/>
        </p:nvPicPr>
        <p:blipFill>
          <a:blip r:embed="rId16" cstate="print"/>
          <a:srcRect/>
          <a:stretch>
            <a:fillRect/>
          </a:stretch>
        </p:blipFill>
        <p:spPr bwMode="auto">
          <a:xfrm>
            <a:off x="442913" y="4705350"/>
            <a:ext cx="816719" cy="233363"/>
          </a:xfrm>
          <a:prstGeom prst="rect">
            <a:avLst/>
          </a:prstGeom>
          <a:noFill/>
          <a:ln w="9525">
            <a:noFill/>
            <a:miter lim="800000"/>
            <a:headEnd/>
            <a:tailEnd/>
          </a:ln>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23"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osha.europa.eu/en/publications/osh-figures-health-and-social-care-secto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osha.europa.eu/en/publications/characterisation-health-and-social-care-sector" TargetMode="External"/><Relationship Id="rId7" Type="http://schemas.openxmlformats.org/officeDocument/2006/relationships/hyperlink" Target="https://osha.europa.eu/en/publications/worker-participation-osh-management-health-and-social-care-sector"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osha.europa.eu/en/publications/main-drivers-and-barriers-osh-management-health-and-social-care-sector" TargetMode="External"/><Relationship Id="rId5" Type="http://schemas.openxmlformats.org/officeDocument/2006/relationships/hyperlink" Target="https://osha.europa.eu/en/publications/work-related-outcomes-health-and-social-care-sector" TargetMode="External"/><Relationship Id="rId4" Type="http://schemas.openxmlformats.org/officeDocument/2006/relationships/hyperlink" Target="https://osha.europa.eu/en/publications/osh-risks-health-and-social-care-sector"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BE335-7734-443F-A95C-AA48C734F6B3}"/>
              </a:ext>
            </a:extLst>
          </p:cNvPr>
          <p:cNvSpPr>
            <a:spLocks noGrp="1"/>
          </p:cNvSpPr>
          <p:nvPr>
            <p:ph type="title"/>
          </p:nvPr>
        </p:nvSpPr>
        <p:spPr>
          <a:xfrm>
            <a:off x="251520" y="2673000"/>
            <a:ext cx="8496944" cy="696600"/>
          </a:xfrm>
        </p:spPr>
        <p:txBody>
          <a:bodyPr/>
          <a:lstStyle/>
          <a:p>
            <a:r>
              <a:rPr lang="es-ES" dirty="0"/>
              <a:t>Health and Social Care (</a:t>
            </a:r>
            <a:r>
              <a:rPr lang="es-ES" dirty="0" err="1"/>
              <a:t>HeSCare</a:t>
            </a:r>
            <a:r>
              <a:rPr lang="es-ES" dirty="0"/>
              <a:t>) sector - OSH in figures</a:t>
            </a:r>
            <a:br>
              <a:rPr lang="es-ES" dirty="0"/>
            </a:br>
            <a:endParaRPr lang="en-GB" sz="1800" dirty="0"/>
          </a:p>
        </p:txBody>
      </p:sp>
      <p:sp>
        <p:nvSpPr>
          <p:cNvPr id="3" name="Subtitle 2">
            <a:extLst>
              <a:ext uri="{FF2B5EF4-FFF2-40B4-BE49-F238E27FC236}">
                <a16:creationId xmlns:a16="http://schemas.microsoft.com/office/drawing/2014/main" id="{AA9C1D1E-3C23-4ACB-B4E5-691CB8097E57}"/>
              </a:ext>
            </a:extLst>
          </p:cNvPr>
          <p:cNvSpPr>
            <a:spLocks noGrp="1"/>
          </p:cNvSpPr>
          <p:nvPr>
            <p:ph type="subTitle" idx="10"/>
          </p:nvPr>
        </p:nvSpPr>
        <p:spPr>
          <a:xfrm>
            <a:off x="251520" y="3073456"/>
            <a:ext cx="7844880" cy="506406"/>
          </a:xfrm>
        </p:spPr>
        <p:txBody>
          <a:bodyPr>
            <a:normAutofit/>
          </a:bodyPr>
          <a:lstStyle/>
          <a:p>
            <a:r>
              <a:rPr lang="es-ES" sz="1600" dirty="0"/>
              <a:t>OSH Management in </a:t>
            </a:r>
            <a:r>
              <a:rPr lang="es-ES" sz="1600" dirty="0" err="1"/>
              <a:t>the</a:t>
            </a:r>
            <a:r>
              <a:rPr lang="es-ES" sz="1600" dirty="0"/>
              <a:t> </a:t>
            </a:r>
            <a:r>
              <a:rPr lang="es-ES" sz="1600" dirty="0" err="1"/>
              <a:t>HeSCare</a:t>
            </a:r>
            <a:r>
              <a:rPr lang="es-ES" sz="1600" dirty="0"/>
              <a:t> sector</a:t>
            </a:r>
          </a:p>
          <a:p>
            <a:r>
              <a:rPr lang="es-ES" sz="1200" dirty="0"/>
              <a:t>PPT 4</a:t>
            </a:r>
            <a:endParaRPr lang="en-GB" sz="1200" dirty="0"/>
          </a:p>
        </p:txBody>
      </p:sp>
    </p:spTree>
    <p:extLst>
      <p:ext uri="{BB962C8B-B14F-4D97-AF65-F5344CB8AC3E}">
        <p14:creationId xmlns:p14="http://schemas.microsoft.com/office/powerpoint/2010/main" val="1077208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785101" cy="367200"/>
          </a:xfrm>
        </p:spPr>
        <p:txBody>
          <a:bodyPr/>
          <a:lstStyle/>
          <a:p>
            <a:r>
              <a:rPr lang="en-US" dirty="0"/>
              <a:t>Responsibility within </a:t>
            </a:r>
            <a:r>
              <a:rPr lang="en-US" dirty="0" err="1"/>
              <a:t>HeSCare</a:t>
            </a:r>
            <a:r>
              <a:rPr lang="en-US" dirty="0"/>
              <a:t> sector establishments for conducting workplace risk assessments, </a:t>
            </a:r>
            <a:r>
              <a:rPr lang="en-US" sz="1200" dirty="0"/>
              <a:t>by subsector, EU-27,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1651851" y="3935027"/>
            <a:ext cx="5656172" cy="369332"/>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Information from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that carry out regularly risk assessment.</a:t>
            </a:r>
          </a:p>
        </p:txBody>
      </p:sp>
      <p:pic>
        <p:nvPicPr>
          <p:cNvPr id="6" name="Content Placeholder 5">
            <a:extLst>
              <a:ext uri="{FF2B5EF4-FFF2-40B4-BE49-F238E27FC236}">
                <a16:creationId xmlns:a16="http://schemas.microsoft.com/office/drawing/2014/main" id="{CE5FCFD0-4CD9-5D3C-F89F-19852A30D843}"/>
              </a:ext>
            </a:extLst>
          </p:cNvPr>
          <p:cNvPicPr>
            <a:picLocks noGrp="1" noChangeAspect="1"/>
          </p:cNvPicPr>
          <p:nvPr>
            <p:ph sz="half" idx="1"/>
          </p:nvPr>
        </p:nvPicPr>
        <p:blipFill>
          <a:blip r:embed="rId3"/>
          <a:stretch>
            <a:fillRect/>
          </a:stretch>
        </p:blipFill>
        <p:spPr>
          <a:xfrm>
            <a:off x="1851926" y="843558"/>
            <a:ext cx="5440148" cy="3074264"/>
          </a:xfrm>
          <a:prstGeom prst="rect">
            <a:avLst/>
          </a:prstGeom>
        </p:spPr>
      </p:pic>
    </p:spTree>
    <p:extLst>
      <p:ext uri="{BB962C8B-B14F-4D97-AF65-F5344CB8AC3E}">
        <p14:creationId xmlns:p14="http://schemas.microsoft.com/office/powerpoint/2010/main" val="1824449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785101" cy="367200"/>
          </a:xfrm>
        </p:spPr>
        <p:txBody>
          <a:bodyPr/>
          <a:lstStyle/>
          <a:p>
            <a:r>
              <a:rPr lang="en-US" dirty="0"/>
              <a:t>Responsibility within </a:t>
            </a:r>
            <a:r>
              <a:rPr lang="en-US" dirty="0" err="1"/>
              <a:t>HeSCare</a:t>
            </a:r>
            <a:r>
              <a:rPr lang="en-US" dirty="0"/>
              <a:t> sector establishments for conducting workplace risk assessments, </a:t>
            </a:r>
            <a:r>
              <a:rPr lang="en-US" sz="1200" dirty="0"/>
              <a:t>by size, EU-27,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1619672" y="4131245"/>
            <a:ext cx="5656172" cy="38472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Information from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that carry out regularly risk assessments</a:t>
            </a:r>
            <a:r>
              <a:rPr lang="en-GB" sz="1000" dirty="0">
                <a:effectLst/>
                <a:latin typeface="Arial" panose="020B0604020202020204" pitchFamily="34" charset="0"/>
                <a:ea typeface="Times New Roman" panose="02020603050405020304" pitchFamily="18" charset="0"/>
                <a:cs typeface="Times New Roman" panose="02020603050405020304" pitchFamily="18" charset="0"/>
              </a:rPr>
              <a:t>.</a:t>
            </a:r>
          </a:p>
        </p:txBody>
      </p:sp>
      <p:pic>
        <p:nvPicPr>
          <p:cNvPr id="7" name="Content Placeholder 6">
            <a:extLst>
              <a:ext uri="{FF2B5EF4-FFF2-40B4-BE49-F238E27FC236}">
                <a16:creationId xmlns:a16="http://schemas.microsoft.com/office/drawing/2014/main" id="{5A3DB00B-769B-B1F7-7B96-FC9187DC6508}"/>
              </a:ext>
            </a:extLst>
          </p:cNvPr>
          <p:cNvPicPr>
            <a:picLocks noGrp="1" noChangeAspect="1"/>
          </p:cNvPicPr>
          <p:nvPr>
            <p:ph sz="half" idx="1"/>
          </p:nvPr>
        </p:nvPicPr>
        <p:blipFill>
          <a:blip r:embed="rId3"/>
          <a:stretch>
            <a:fillRect/>
          </a:stretch>
        </p:blipFill>
        <p:spPr>
          <a:xfrm>
            <a:off x="1943709" y="1101773"/>
            <a:ext cx="5256583" cy="2969009"/>
          </a:xfrm>
          <a:prstGeom prst="rect">
            <a:avLst/>
          </a:prstGeom>
        </p:spPr>
      </p:pic>
    </p:spTree>
    <p:extLst>
      <p:ext uri="{BB962C8B-B14F-4D97-AF65-F5344CB8AC3E}">
        <p14:creationId xmlns:p14="http://schemas.microsoft.com/office/powerpoint/2010/main" val="31157504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785101" cy="546412"/>
          </a:xfrm>
        </p:spPr>
        <p:txBody>
          <a:bodyPr/>
          <a:lstStyle/>
          <a:p>
            <a:r>
              <a:rPr lang="en-US" dirty="0"/>
              <a:t>Topics that are routinely evaluated in </a:t>
            </a:r>
            <a:r>
              <a:rPr lang="en-US" dirty="0" err="1"/>
              <a:t>HeSCare</a:t>
            </a:r>
            <a:r>
              <a:rPr lang="en-US" dirty="0"/>
              <a:t> sector </a:t>
            </a:r>
            <a:r>
              <a:rPr lang="en-US" dirty="0" err="1"/>
              <a:t>establishements</a:t>
            </a:r>
            <a:r>
              <a:rPr lang="en-US" dirty="0"/>
              <a:t> workplace risk assessments, </a:t>
            </a:r>
            <a:r>
              <a:rPr lang="en-US" sz="1200" dirty="0"/>
              <a:t>by subsector, EU-27,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2552201" y="3795886"/>
            <a:ext cx="5656172" cy="369332"/>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Information from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that carry out regularly risk assessments.</a:t>
            </a:r>
          </a:p>
        </p:txBody>
      </p:sp>
      <p:pic>
        <p:nvPicPr>
          <p:cNvPr id="6" name="Content Placeholder 5">
            <a:extLst>
              <a:ext uri="{FF2B5EF4-FFF2-40B4-BE49-F238E27FC236}">
                <a16:creationId xmlns:a16="http://schemas.microsoft.com/office/drawing/2014/main" id="{D2DC6051-059C-8A18-653A-5312033873D0}"/>
              </a:ext>
            </a:extLst>
          </p:cNvPr>
          <p:cNvPicPr>
            <a:picLocks noGrp="1" noChangeAspect="1"/>
          </p:cNvPicPr>
          <p:nvPr>
            <p:ph sz="half" idx="1"/>
          </p:nvPr>
        </p:nvPicPr>
        <p:blipFill>
          <a:blip r:embed="rId3"/>
          <a:stretch>
            <a:fillRect/>
          </a:stretch>
        </p:blipFill>
        <p:spPr>
          <a:xfrm>
            <a:off x="971600" y="1419622"/>
            <a:ext cx="7200800" cy="2678947"/>
          </a:xfrm>
          <a:prstGeom prst="rect">
            <a:avLst/>
          </a:prstGeom>
        </p:spPr>
      </p:pic>
    </p:spTree>
    <p:extLst>
      <p:ext uri="{BB962C8B-B14F-4D97-AF65-F5344CB8AC3E}">
        <p14:creationId xmlns:p14="http://schemas.microsoft.com/office/powerpoint/2010/main" val="545242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785101" cy="546412"/>
          </a:xfrm>
        </p:spPr>
        <p:txBody>
          <a:bodyPr/>
          <a:lstStyle/>
          <a:p>
            <a:r>
              <a:rPr lang="en-US" dirty="0"/>
              <a:t>Percentage of establishments that indicate risk assessments cover workplaces at home, </a:t>
            </a:r>
            <a:r>
              <a:rPr lang="en-US" sz="1200" dirty="0"/>
              <a:t>by sector, EU-27,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1743913" y="4286047"/>
            <a:ext cx="5656172" cy="713016"/>
          </a:xfrm>
          <a:prstGeom prst="rect">
            <a:avLst/>
          </a:prstGeom>
          <a:noFill/>
        </p:spPr>
        <p:txBody>
          <a:bodyPr wrap="square">
            <a:spAutoFit/>
          </a:bodyPr>
          <a:lstStyle/>
          <a:p>
            <a:pPr algn="r"/>
            <a:r>
              <a:rPr lang="en-GB" sz="900" dirty="0">
                <a:latin typeface="Arial" panose="020B0604020202020204" pitchFamily="34" charset="0"/>
                <a:cs typeface="Times New Roman" panose="02020603050405020304" pitchFamily="18" charset="0"/>
              </a:rPr>
              <a:t>Source: </a:t>
            </a:r>
            <a:r>
              <a:rPr lang="en-GB" sz="900" dirty="0" err="1">
                <a:latin typeface="Arial" panose="020B0604020202020204" pitchFamily="34" charset="0"/>
                <a:cs typeface="Times New Roman" panose="02020603050405020304" pitchFamily="18" charset="0"/>
              </a:rPr>
              <a:t>Panteia</a:t>
            </a:r>
            <a:r>
              <a:rPr lang="en-GB" sz="900" dirty="0">
                <a:latin typeface="Arial" panose="020B0604020202020204" pitchFamily="34" charset="0"/>
                <a:cs typeface="Times New Roman" panose="02020603050405020304" pitchFamily="18" charset="0"/>
              </a:rPr>
              <a:t> based on ESENER-2019 </a:t>
            </a:r>
          </a:p>
          <a:p>
            <a:pPr algn="r"/>
            <a:r>
              <a:rPr lang="en-GB" sz="900" dirty="0">
                <a:latin typeface="Arial" panose="020B0604020202020204" pitchFamily="34" charset="0"/>
                <a:cs typeface="Times New Roman" panose="02020603050405020304" pitchFamily="18" charset="0"/>
              </a:rPr>
              <a:t>Base: Information from </a:t>
            </a:r>
            <a:r>
              <a:rPr lang="en-GB" sz="900" dirty="0" err="1">
                <a:latin typeface="Arial" panose="020B0604020202020204" pitchFamily="34" charset="0"/>
                <a:cs typeface="Times New Roman" panose="02020603050405020304" pitchFamily="18" charset="0"/>
              </a:rPr>
              <a:t>HeSCare</a:t>
            </a:r>
            <a:r>
              <a:rPr lang="en-GB" sz="900" dirty="0">
                <a:latin typeface="Arial" panose="020B0604020202020204" pitchFamily="34" charset="0"/>
                <a:cs typeface="Times New Roman" panose="02020603050405020304" pitchFamily="18" charset="0"/>
              </a:rPr>
              <a:t> sector establishments that carry out regularly risk assessments and indicate any of the employee regularly work from home. </a:t>
            </a: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5FE72C21-B8B9-B784-12B4-F4DC9ED0844C}"/>
              </a:ext>
            </a:extLst>
          </p:cNvPr>
          <p:cNvPicPr>
            <a:picLocks noGrp="1" noChangeAspect="1"/>
          </p:cNvPicPr>
          <p:nvPr>
            <p:ph sz="half" idx="1"/>
          </p:nvPr>
        </p:nvPicPr>
        <p:blipFill>
          <a:blip r:embed="rId3"/>
          <a:stretch>
            <a:fillRect/>
          </a:stretch>
        </p:blipFill>
        <p:spPr>
          <a:xfrm>
            <a:off x="1800796" y="699542"/>
            <a:ext cx="5542409" cy="3586505"/>
          </a:xfrm>
          <a:prstGeom prst="rect">
            <a:avLst/>
          </a:prstGeom>
        </p:spPr>
      </p:pic>
    </p:spTree>
    <p:extLst>
      <p:ext uri="{BB962C8B-B14F-4D97-AF65-F5344CB8AC3E}">
        <p14:creationId xmlns:p14="http://schemas.microsoft.com/office/powerpoint/2010/main" val="3495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785101" cy="546412"/>
          </a:xfrm>
        </p:spPr>
        <p:txBody>
          <a:bodyPr/>
          <a:lstStyle/>
          <a:p>
            <a:r>
              <a:rPr lang="en-US" dirty="0"/>
              <a:t>Percentage of </a:t>
            </a:r>
            <a:r>
              <a:rPr lang="en-US" dirty="0" err="1"/>
              <a:t>HeSCare</a:t>
            </a:r>
            <a:r>
              <a:rPr lang="en-US" dirty="0"/>
              <a:t> sector establishments that indicate risk assessments cover workplaces at home, </a:t>
            </a:r>
            <a:r>
              <a:rPr lang="en-US" sz="1200" dirty="0"/>
              <a:t>by subsector, EU-27,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1259632" y="4023009"/>
            <a:ext cx="5656172" cy="1005403"/>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Information from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that carry out regularly risk assessments and indicate any of the employee regularly work from home.</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id="{54732BE1-AEA7-7838-E043-CB412F14E949}"/>
              </a:ext>
            </a:extLst>
          </p:cNvPr>
          <p:cNvPicPr>
            <a:picLocks noGrp="1" noChangeAspect="1"/>
          </p:cNvPicPr>
          <p:nvPr>
            <p:ph sz="half" idx="1"/>
          </p:nvPr>
        </p:nvPicPr>
        <p:blipFill>
          <a:blip r:embed="rId3"/>
          <a:stretch>
            <a:fillRect/>
          </a:stretch>
        </p:blipFill>
        <p:spPr>
          <a:xfrm>
            <a:off x="2279706" y="1011839"/>
            <a:ext cx="4584589" cy="2969009"/>
          </a:xfrm>
          <a:prstGeom prst="rect">
            <a:avLst/>
          </a:prstGeom>
        </p:spPr>
      </p:pic>
    </p:spTree>
    <p:extLst>
      <p:ext uri="{BB962C8B-B14F-4D97-AF65-F5344CB8AC3E}">
        <p14:creationId xmlns:p14="http://schemas.microsoft.com/office/powerpoint/2010/main" val="27218013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785101" cy="546412"/>
          </a:xfrm>
        </p:spPr>
        <p:txBody>
          <a:bodyPr/>
          <a:lstStyle/>
          <a:p>
            <a:r>
              <a:rPr lang="en-US" dirty="0"/>
              <a:t>Percentage of </a:t>
            </a:r>
            <a:r>
              <a:rPr lang="en-US" dirty="0" err="1"/>
              <a:t>HeSCare</a:t>
            </a:r>
            <a:r>
              <a:rPr lang="en-US" dirty="0"/>
              <a:t> sector establishments that indicate risk assessments cover workplaces at home, </a:t>
            </a:r>
            <a:r>
              <a:rPr lang="en-US" sz="1200" dirty="0"/>
              <a:t>by size, EU-27,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1652132" y="4145162"/>
            <a:ext cx="5656172" cy="1005403"/>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Information from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that carry out regularly risk assessments and indicate any of the employee regularly work from home.</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2AB5E97B-75F8-7C8A-8665-374F9B371286}"/>
              </a:ext>
            </a:extLst>
          </p:cNvPr>
          <p:cNvPicPr>
            <a:picLocks noGrp="1" noChangeAspect="1"/>
          </p:cNvPicPr>
          <p:nvPr>
            <p:ph sz="half" idx="1"/>
          </p:nvPr>
        </p:nvPicPr>
        <p:blipFill>
          <a:blip r:embed="rId3"/>
          <a:stretch>
            <a:fillRect/>
          </a:stretch>
        </p:blipFill>
        <p:spPr>
          <a:xfrm>
            <a:off x="1835697" y="843558"/>
            <a:ext cx="5472607" cy="3300009"/>
          </a:xfrm>
          <a:prstGeom prst="rect">
            <a:avLst/>
          </a:prstGeom>
        </p:spPr>
      </p:pic>
    </p:spTree>
    <p:extLst>
      <p:ext uri="{BB962C8B-B14F-4D97-AF65-F5344CB8AC3E}">
        <p14:creationId xmlns:p14="http://schemas.microsoft.com/office/powerpoint/2010/main" val="19052518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785101" cy="546412"/>
          </a:xfrm>
        </p:spPr>
        <p:txBody>
          <a:bodyPr/>
          <a:lstStyle/>
          <a:p>
            <a:r>
              <a:rPr lang="en-US" dirty="0"/>
              <a:t>Percentage of </a:t>
            </a:r>
            <a:r>
              <a:rPr lang="en-US" dirty="0" err="1"/>
              <a:t>HeSCare</a:t>
            </a:r>
            <a:r>
              <a:rPr lang="en-US" dirty="0"/>
              <a:t> sector establishments that indicate risk assessments cover workplaces at home, </a:t>
            </a:r>
            <a:r>
              <a:rPr lang="en-US" sz="1200" dirty="0"/>
              <a:t>by size, EU-27, 2014 and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2339752" y="4161857"/>
            <a:ext cx="5656172" cy="918200"/>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Information from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that carry out regularly risk assessments and indicate any of the employee regularly work from home. </a:t>
            </a: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id="{6972A540-443C-B4D8-252A-9D94E2CBDEE7}"/>
              </a:ext>
            </a:extLst>
          </p:cNvPr>
          <p:cNvPicPr>
            <a:picLocks noGrp="1" noChangeAspect="1"/>
          </p:cNvPicPr>
          <p:nvPr>
            <p:ph sz="half" idx="1"/>
          </p:nvPr>
        </p:nvPicPr>
        <p:blipFill>
          <a:blip r:embed="rId3"/>
          <a:stretch>
            <a:fillRect/>
          </a:stretch>
        </p:blipFill>
        <p:spPr>
          <a:xfrm>
            <a:off x="1246344" y="1156269"/>
            <a:ext cx="6651312" cy="3005588"/>
          </a:xfrm>
          <a:prstGeom prst="rect">
            <a:avLst/>
          </a:prstGeom>
        </p:spPr>
      </p:pic>
    </p:spTree>
    <p:extLst>
      <p:ext uri="{BB962C8B-B14F-4D97-AF65-F5344CB8AC3E}">
        <p14:creationId xmlns:p14="http://schemas.microsoft.com/office/powerpoint/2010/main" val="3707278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dirty="0" err="1"/>
              <a:t>Reasons</a:t>
            </a:r>
            <a:r>
              <a:rPr lang="es-ES" dirty="0"/>
              <a:t> </a:t>
            </a:r>
            <a:r>
              <a:rPr lang="es-ES" dirty="0" err="1"/>
              <a:t>why</a:t>
            </a:r>
            <a:r>
              <a:rPr lang="es-ES" dirty="0"/>
              <a:t> </a:t>
            </a:r>
            <a:r>
              <a:rPr lang="es-ES" dirty="0" err="1"/>
              <a:t>workplace</a:t>
            </a:r>
            <a:r>
              <a:rPr lang="es-ES" dirty="0"/>
              <a:t> </a:t>
            </a:r>
            <a:r>
              <a:rPr lang="es-ES" dirty="0" err="1"/>
              <a:t>risk</a:t>
            </a:r>
            <a:r>
              <a:rPr lang="es-ES" dirty="0"/>
              <a:t> </a:t>
            </a:r>
            <a:r>
              <a:rPr lang="es-ES" dirty="0" err="1"/>
              <a:t>assessments</a:t>
            </a:r>
            <a:r>
              <a:rPr lang="es-ES" dirty="0"/>
              <a:t> are </a:t>
            </a:r>
            <a:r>
              <a:rPr lang="es-ES" dirty="0" err="1"/>
              <a:t>not</a:t>
            </a:r>
            <a:r>
              <a:rPr lang="es-ES" dirty="0"/>
              <a:t> </a:t>
            </a:r>
            <a:r>
              <a:rPr lang="es-ES" dirty="0" err="1"/>
              <a:t>regularly</a:t>
            </a:r>
            <a:r>
              <a:rPr lang="es-ES" dirty="0"/>
              <a:t> </a:t>
            </a:r>
            <a:r>
              <a:rPr lang="es-ES" dirty="0" err="1"/>
              <a:t>carried</a:t>
            </a:r>
            <a:r>
              <a:rPr lang="es-ES" dirty="0"/>
              <a:t> </a:t>
            </a:r>
            <a:r>
              <a:rPr lang="es-ES" dirty="0" err="1"/>
              <a:t>out</a:t>
            </a:r>
            <a:r>
              <a:rPr lang="es-ES" dirty="0"/>
              <a:t> </a:t>
            </a:r>
            <a:br>
              <a:rPr lang="es-ES" dirty="0"/>
            </a:br>
            <a:r>
              <a:rPr lang="es-ES" sz="1200" dirty="0" err="1"/>
              <a:t>by</a:t>
            </a:r>
            <a:r>
              <a:rPr lang="es-ES" sz="1200" dirty="0"/>
              <a:t> sector, EU-27,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1547664" y="4056254"/>
            <a:ext cx="5656172" cy="50783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Responses only of those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that do not carry out regularly workplace risk assessments.  </a:t>
            </a:r>
          </a:p>
        </p:txBody>
      </p:sp>
      <p:pic>
        <p:nvPicPr>
          <p:cNvPr id="7" name="Picture 6">
            <a:extLst>
              <a:ext uri="{FF2B5EF4-FFF2-40B4-BE49-F238E27FC236}">
                <a16:creationId xmlns:a16="http://schemas.microsoft.com/office/drawing/2014/main" id="{47DC911C-C201-AECA-86D3-341B8E90C91F}"/>
              </a:ext>
            </a:extLst>
          </p:cNvPr>
          <p:cNvPicPr>
            <a:picLocks noChangeAspect="1"/>
          </p:cNvPicPr>
          <p:nvPr/>
        </p:nvPicPr>
        <p:blipFill>
          <a:blip r:embed="rId2"/>
          <a:stretch>
            <a:fillRect/>
          </a:stretch>
        </p:blipFill>
        <p:spPr>
          <a:xfrm>
            <a:off x="2001923" y="1087245"/>
            <a:ext cx="5140154" cy="2969009"/>
          </a:xfrm>
          <a:prstGeom prst="rect">
            <a:avLst/>
          </a:prstGeom>
        </p:spPr>
      </p:pic>
    </p:spTree>
    <p:extLst>
      <p:ext uri="{BB962C8B-B14F-4D97-AF65-F5344CB8AC3E}">
        <p14:creationId xmlns:p14="http://schemas.microsoft.com/office/powerpoint/2010/main" val="1037144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dirty="0" err="1"/>
              <a:t>Reasons</a:t>
            </a:r>
            <a:r>
              <a:rPr lang="es-ES" dirty="0"/>
              <a:t> </a:t>
            </a:r>
            <a:r>
              <a:rPr lang="es-ES" dirty="0" err="1"/>
              <a:t>why</a:t>
            </a:r>
            <a:r>
              <a:rPr lang="es-ES" dirty="0"/>
              <a:t> </a:t>
            </a:r>
            <a:r>
              <a:rPr lang="es-ES" dirty="0" err="1"/>
              <a:t>workplace</a:t>
            </a:r>
            <a:r>
              <a:rPr lang="es-ES" dirty="0"/>
              <a:t> </a:t>
            </a:r>
            <a:r>
              <a:rPr lang="es-ES" dirty="0" err="1"/>
              <a:t>risk</a:t>
            </a:r>
            <a:r>
              <a:rPr lang="es-ES" dirty="0"/>
              <a:t> </a:t>
            </a:r>
            <a:r>
              <a:rPr lang="es-ES" dirty="0" err="1"/>
              <a:t>assessments</a:t>
            </a:r>
            <a:r>
              <a:rPr lang="es-ES" dirty="0"/>
              <a:t> are </a:t>
            </a:r>
            <a:r>
              <a:rPr lang="es-ES" dirty="0" err="1"/>
              <a:t>not</a:t>
            </a:r>
            <a:r>
              <a:rPr lang="es-ES" dirty="0"/>
              <a:t> </a:t>
            </a:r>
            <a:r>
              <a:rPr lang="es-ES" dirty="0" err="1"/>
              <a:t>regularly</a:t>
            </a:r>
            <a:r>
              <a:rPr lang="es-ES" dirty="0"/>
              <a:t> </a:t>
            </a:r>
            <a:r>
              <a:rPr lang="es-ES" dirty="0" err="1"/>
              <a:t>carried</a:t>
            </a:r>
            <a:r>
              <a:rPr lang="es-ES" dirty="0"/>
              <a:t> </a:t>
            </a:r>
            <a:r>
              <a:rPr lang="es-ES" dirty="0" err="1"/>
              <a:t>out</a:t>
            </a:r>
            <a:r>
              <a:rPr lang="es-ES" dirty="0"/>
              <a:t> </a:t>
            </a:r>
            <a:br>
              <a:rPr lang="es-ES" dirty="0"/>
            </a:br>
            <a:r>
              <a:rPr lang="es-ES" sz="1200" dirty="0" err="1"/>
              <a:t>by</a:t>
            </a:r>
            <a:r>
              <a:rPr lang="es-ES" sz="1200" dirty="0"/>
              <a:t> subsector, EU-27,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1259632" y="3949565"/>
            <a:ext cx="5656172" cy="50783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Responses only of those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that do not carry out</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 regularly workplace risk assessments.  </a:t>
            </a:r>
          </a:p>
        </p:txBody>
      </p:sp>
      <p:pic>
        <p:nvPicPr>
          <p:cNvPr id="7" name="Picture 6">
            <a:extLst>
              <a:ext uri="{FF2B5EF4-FFF2-40B4-BE49-F238E27FC236}">
                <a16:creationId xmlns:a16="http://schemas.microsoft.com/office/drawing/2014/main" id="{CFA32781-E59A-3609-913B-0A1D78CA3235}"/>
              </a:ext>
            </a:extLst>
          </p:cNvPr>
          <p:cNvPicPr>
            <a:picLocks noChangeAspect="1"/>
          </p:cNvPicPr>
          <p:nvPr/>
        </p:nvPicPr>
        <p:blipFill>
          <a:blip r:embed="rId2"/>
          <a:stretch>
            <a:fillRect/>
          </a:stretch>
        </p:blipFill>
        <p:spPr>
          <a:xfrm>
            <a:off x="2279706" y="1193934"/>
            <a:ext cx="4584589" cy="2755631"/>
          </a:xfrm>
          <a:prstGeom prst="rect">
            <a:avLst/>
          </a:prstGeom>
        </p:spPr>
      </p:pic>
    </p:spTree>
    <p:extLst>
      <p:ext uri="{BB962C8B-B14F-4D97-AF65-F5344CB8AC3E}">
        <p14:creationId xmlns:p14="http://schemas.microsoft.com/office/powerpoint/2010/main" val="37937771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dirty="0" err="1"/>
              <a:t>Prevention</a:t>
            </a:r>
            <a:r>
              <a:rPr lang="es-ES" dirty="0"/>
              <a:t> </a:t>
            </a:r>
            <a:r>
              <a:rPr lang="es-ES" dirty="0" err="1"/>
              <a:t>measures</a:t>
            </a:r>
            <a:r>
              <a:rPr lang="es-ES" dirty="0"/>
              <a:t> </a:t>
            </a:r>
            <a:r>
              <a:rPr lang="es-ES" dirty="0" err="1"/>
              <a:t>for</a:t>
            </a:r>
            <a:r>
              <a:rPr lang="es-ES" dirty="0"/>
              <a:t> </a:t>
            </a:r>
            <a:r>
              <a:rPr lang="es-ES" dirty="0" err="1"/>
              <a:t>MSDs</a:t>
            </a:r>
            <a:r>
              <a:rPr lang="es-ES" dirty="0"/>
              <a:t> </a:t>
            </a:r>
            <a:r>
              <a:rPr lang="es-ES" dirty="0" err="1"/>
              <a:t>taken</a:t>
            </a:r>
            <a:r>
              <a:rPr lang="es-ES" dirty="0"/>
              <a:t> </a:t>
            </a:r>
            <a:r>
              <a:rPr lang="es-ES" dirty="0" err="1"/>
              <a:t>by</a:t>
            </a:r>
            <a:r>
              <a:rPr lang="es-ES" dirty="0"/>
              <a:t> </a:t>
            </a:r>
            <a:r>
              <a:rPr lang="es-ES" dirty="0" err="1"/>
              <a:t>HeSCare</a:t>
            </a:r>
            <a:r>
              <a:rPr lang="es-ES" dirty="0"/>
              <a:t> sector establishments in </a:t>
            </a:r>
            <a:r>
              <a:rPr lang="es-ES" dirty="0" err="1"/>
              <a:t>the</a:t>
            </a:r>
            <a:r>
              <a:rPr lang="es-ES" dirty="0"/>
              <a:t> </a:t>
            </a:r>
            <a:r>
              <a:rPr lang="es-ES" dirty="0" err="1"/>
              <a:t>last</a:t>
            </a:r>
            <a:r>
              <a:rPr lang="es-ES" dirty="0"/>
              <a:t> 3 </a:t>
            </a:r>
            <a:r>
              <a:rPr lang="es-ES" dirty="0" err="1"/>
              <a:t>years</a:t>
            </a:r>
            <a:r>
              <a:rPr lang="es-ES" dirty="0"/>
              <a:t>, </a:t>
            </a:r>
            <a:r>
              <a:rPr lang="es-ES" sz="1200" dirty="0" err="1"/>
              <a:t>by</a:t>
            </a:r>
            <a:r>
              <a:rPr lang="es-ES" sz="1200" dirty="0"/>
              <a:t> subsector, EU-27,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1928864" y="3966226"/>
            <a:ext cx="5656172" cy="574516"/>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establishments in the EU-27. </a:t>
            </a: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339D0516-BBBA-A38F-9D38-A88811F34628}"/>
              </a:ext>
            </a:extLst>
          </p:cNvPr>
          <p:cNvPicPr>
            <a:picLocks noChangeAspect="1"/>
          </p:cNvPicPr>
          <p:nvPr/>
        </p:nvPicPr>
        <p:blipFill>
          <a:blip r:embed="rId2"/>
          <a:stretch>
            <a:fillRect/>
          </a:stretch>
        </p:blipFill>
        <p:spPr>
          <a:xfrm>
            <a:off x="1584029" y="890016"/>
            <a:ext cx="5975942" cy="3363468"/>
          </a:xfrm>
          <a:prstGeom prst="rect">
            <a:avLst/>
          </a:prstGeom>
        </p:spPr>
      </p:pic>
    </p:spTree>
    <p:extLst>
      <p:ext uri="{BB962C8B-B14F-4D97-AF65-F5344CB8AC3E}">
        <p14:creationId xmlns:p14="http://schemas.microsoft.com/office/powerpoint/2010/main" val="1567839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7" y="135000"/>
            <a:ext cx="7830488" cy="367200"/>
          </a:xfrm>
        </p:spPr>
        <p:txBody>
          <a:bodyPr/>
          <a:lstStyle/>
          <a:p>
            <a:r>
              <a:rPr lang="en-US" dirty="0"/>
              <a:t>Introduction</a:t>
            </a:r>
            <a:endParaRPr lang="el-GR" dirty="0"/>
          </a:p>
        </p:txBody>
      </p:sp>
      <p:sp>
        <p:nvSpPr>
          <p:cNvPr id="6" name="Θέση περιεχομένου 2">
            <a:extLst>
              <a:ext uri="{FF2B5EF4-FFF2-40B4-BE49-F238E27FC236}">
                <a16:creationId xmlns:a16="http://schemas.microsoft.com/office/drawing/2014/main" id="{052C3ED0-5710-5BC7-0231-C012017E0A80}"/>
              </a:ext>
            </a:extLst>
          </p:cNvPr>
          <p:cNvSpPr>
            <a:spLocks noGrp="1"/>
          </p:cNvSpPr>
          <p:nvPr>
            <p:ph sz="half" idx="1"/>
          </p:nvPr>
        </p:nvSpPr>
        <p:spPr>
          <a:xfrm>
            <a:off x="467545" y="732267"/>
            <a:ext cx="4032447" cy="3678966"/>
          </a:xfrm>
        </p:spPr>
        <p:txBody>
          <a:bodyPr>
            <a:normAutofit/>
          </a:bodyPr>
          <a:lstStyle/>
          <a:p>
            <a:pPr marL="0" indent="0">
              <a:buNone/>
            </a:pPr>
            <a:r>
              <a:rPr lang="en-GB" sz="1500" b="0" dirty="0"/>
              <a:t>This PPT is based on the following report:</a:t>
            </a:r>
          </a:p>
          <a:p>
            <a:pPr marL="0" indent="0">
              <a:buNone/>
            </a:pPr>
            <a:endParaRPr lang="en-GB" sz="1500" b="0" dirty="0">
              <a:solidFill>
                <a:srgbClr val="FF0000"/>
              </a:solidFill>
            </a:endParaRPr>
          </a:p>
          <a:p>
            <a:pPr marL="189000" lvl="1" indent="0">
              <a:buNone/>
            </a:pPr>
            <a:r>
              <a:rPr lang="en-GB" sz="1500" dirty="0"/>
              <a:t>EU-OSHA, </a:t>
            </a:r>
            <a:r>
              <a:rPr lang="en-GB" sz="1500" i="1" dirty="0"/>
              <a:t>OSH in figures in the health and social care sector </a:t>
            </a:r>
            <a:r>
              <a:rPr lang="en-GB" sz="1500" dirty="0"/>
              <a:t>(Chapter 4), 2024. </a:t>
            </a:r>
          </a:p>
          <a:p>
            <a:pPr marL="189000" lvl="1" indent="0">
              <a:buNone/>
            </a:pPr>
            <a:endParaRPr lang="en-GB" sz="1500" dirty="0"/>
          </a:p>
          <a:p>
            <a:pPr marL="189000" lvl="1" indent="0">
              <a:buNone/>
            </a:pPr>
            <a:r>
              <a:rPr lang="en-GB" sz="1500" dirty="0">
                <a:hlinkClick r:id="rId3"/>
              </a:rPr>
              <a:t>https://osha.europa.eu/en/publications/osh-figures-health-and-social-care-sector</a:t>
            </a:r>
            <a:r>
              <a:rPr lang="en-GB" sz="1500" dirty="0"/>
              <a:t> </a:t>
            </a:r>
          </a:p>
          <a:p>
            <a:pPr marL="0" indent="0">
              <a:buNone/>
            </a:pPr>
            <a:endParaRPr lang="en-GB" sz="1500" dirty="0"/>
          </a:p>
          <a:p>
            <a:pPr marL="0" indent="0">
              <a:buNone/>
            </a:pPr>
            <a:endParaRPr lang="en-GB" sz="1500" dirty="0"/>
          </a:p>
        </p:txBody>
      </p:sp>
      <p:pic>
        <p:nvPicPr>
          <p:cNvPr id="7" name="Picture 6">
            <a:extLst>
              <a:ext uri="{FF2B5EF4-FFF2-40B4-BE49-F238E27FC236}">
                <a16:creationId xmlns:a16="http://schemas.microsoft.com/office/drawing/2014/main" id="{684F21F0-950D-2F8F-C06B-2055CA2D181A}"/>
              </a:ext>
            </a:extLst>
          </p:cNvPr>
          <p:cNvPicPr>
            <a:picLocks noChangeAspect="1"/>
          </p:cNvPicPr>
          <p:nvPr/>
        </p:nvPicPr>
        <p:blipFill>
          <a:blip r:embed="rId4"/>
          <a:stretch>
            <a:fillRect/>
          </a:stretch>
        </p:blipFill>
        <p:spPr>
          <a:xfrm>
            <a:off x="5220072" y="309770"/>
            <a:ext cx="3071759" cy="4320000"/>
          </a:xfrm>
          <a:prstGeom prst="rect">
            <a:avLst/>
          </a:prstGeom>
        </p:spPr>
      </p:pic>
    </p:spTree>
    <p:extLst>
      <p:ext uri="{BB962C8B-B14F-4D97-AF65-F5344CB8AC3E}">
        <p14:creationId xmlns:p14="http://schemas.microsoft.com/office/powerpoint/2010/main" val="41848626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dirty="0" err="1"/>
              <a:t>Prevention</a:t>
            </a:r>
            <a:r>
              <a:rPr lang="es-ES" dirty="0"/>
              <a:t> </a:t>
            </a:r>
            <a:r>
              <a:rPr lang="es-ES" dirty="0" err="1"/>
              <a:t>measures</a:t>
            </a:r>
            <a:r>
              <a:rPr lang="es-ES" dirty="0"/>
              <a:t> </a:t>
            </a:r>
            <a:r>
              <a:rPr lang="es-ES" dirty="0" err="1"/>
              <a:t>for</a:t>
            </a:r>
            <a:r>
              <a:rPr lang="es-ES" dirty="0"/>
              <a:t> </a:t>
            </a:r>
            <a:r>
              <a:rPr lang="es-ES" dirty="0" err="1"/>
              <a:t>MSDs</a:t>
            </a:r>
            <a:r>
              <a:rPr lang="es-ES" dirty="0"/>
              <a:t> </a:t>
            </a:r>
            <a:r>
              <a:rPr lang="es-ES" dirty="0" err="1"/>
              <a:t>taken</a:t>
            </a:r>
            <a:r>
              <a:rPr lang="es-ES" dirty="0"/>
              <a:t> </a:t>
            </a:r>
            <a:r>
              <a:rPr lang="es-ES" dirty="0" err="1"/>
              <a:t>by</a:t>
            </a:r>
            <a:r>
              <a:rPr lang="es-ES" dirty="0"/>
              <a:t> </a:t>
            </a:r>
            <a:r>
              <a:rPr lang="es-ES" dirty="0" err="1"/>
              <a:t>HeSCare</a:t>
            </a:r>
            <a:r>
              <a:rPr lang="es-ES" dirty="0"/>
              <a:t> sector establishments in </a:t>
            </a:r>
            <a:r>
              <a:rPr lang="es-ES" dirty="0" err="1"/>
              <a:t>the</a:t>
            </a:r>
            <a:r>
              <a:rPr lang="es-ES" dirty="0"/>
              <a:t> </a:t>
            </a:r>
            <a:r>
              <a:rPr lang="es-ES" dirty="0" err="1"/>
              <a:t>last</a:t>
            </a:r>
            <a:r>
              <a:rPr lang="es-ES" dirty="0"/>
              <a:t> 3 </a:t>
            </a:r>
            <a:r>
              <a:rPr lang="es-ES" dirty="0" err="1"/>
              <a:t>years</a:t>
            </a:r>
            <a:r>
              <a:rPr lang="es-ES" dirty="0"/>
              <a:t>,</a:t>
            </a:r>
            <a:r>
              <a:rPr lang="es-ES" sz="1400" dirty="0"/>
              <a:t> </a:t>
            </a:r>
            <a:r>
              <a:rPr lang="es-ES" sz="1200" dirty="0"/>
              <a:t>EU-27, 2014 and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1518025" y="4088319"/>
            <a:ext cx="5656172" cy="574516"/>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in the EU-27. </a:t>
            </a: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05DB3904-3E30-FFBD-E635-C1D4B0500B46}"/>
              </a:ext>
            </a:extLst>
          </p:cNvPr>
          <p:cNvPicPr>
            <a:picLocks noChangeAspect="1"/>
          </p:cNvPicPr>
          <p:nvPr/>
        </p:nvPicPr>
        <p:blipFill>
          <a:blip r:embed="rId2"/>
          <a:stretch>
            <a:fillRect/>
          </a:stretch>
        </p:blipFill>
        <p:spPr>
          <a:xfrm>
            <a:off x="2001923" y="1087245"/>
            <a:ext cx="5140154" cy="2969009"/>
          </a:xfrm>
          <a:prstGeom prst="rect">
            <a:avLst/>
          </a:prstGeom>
        </p:spPr>
      </p:pic>
    </p:spTree>
    <p:extLst>
      <p:ext uri="{BB962C8B-B14F-4D97-AF65-F5344CB8AC3E}">
        <p14:creationId xmlns:p14="http://schemas.microsoft.com/office/powerpoint/2010/main" val="4057406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dirty="0" err="1"/>
              <a:t>Prevention</a:t>
            </a:r>
            <a:r>
              <a:rPr lang="es-ES" dirty="0"/>
              <a:t> </a:t>
            </a:r>
            <a:r>
              <a:rPr lang="es-ES" dirty="0" err="1"/>
              <a:t>measures</a:t>
            </a:r>
            <a:r>
              <a:rPr lang="es-ES" dirty="0"/>
              <a:t> </a:t>
            </a:r>
            <a:r>
              <a:rPr lang="es-ES" dirty="0" err="1"/>
              <a:t>for</a:t>
            </a:r>
            <a:r>
              <a:rPr lang="es-ES" dirty="0"/>
              <a:t> </a:t>
            </a:r>
            <a:r>
              <a:rPr lang="es-ES" dirty="0" err="1"/>
              <a:t>MSDs</a:t>
            </a:r>
            <a:r>
              <a:rPr lang="es-ES" dirty="0"/>
              <a:t> </a:t>
            </a:r>
            <a:r>
              <a:rPr lang="es-ES" dirty="0" err="1"/>
              <a:t>taken</a:t>
            </a:r>
            <a:r>
              <a:rPr lang="es-ES" dirty="0"/>
              <a:t> </a:t>
            </a:r>
            <a:r>
              <a:rPr lang="es-ES" dirty="0" err="1"/>
              <a:t>by</a:t>
            </a:r>
            <a:r>
              <a:rPr lang="es-ES" dirty="0"/>
              <a:t> </a:t>
            </a:r>
            <a:r>
              <a:rPr lang="es-ES" dirty="0" err="1"/>
              <a:t>HeSCare</a:t>
            </a:r>
            <a:r>
              <a:rPr lang="es-ES" dirty="0"/>
              <a:t> sector establishments in </a:t>
            </a:r>
            <a:r>
              <a:rPr lang="es-ES" dirty="0" err="1"/>
              <a:t>the</a:t>
            </a:r>
            <a:r>
              <a:rPr lang="es-ES" dirty="0"/>
              <a:t> </a:t>
            </a:r>
            <a:r>
              <a:rPr lang="es-ES" dirty="0" err="1"/>
              <a:t>last</a:t>
            </a:r>
            <a:r>
              <a:rPr lang="es-ES" dirty="0"/>
              <a:t> 3 </a:t>
            </a:r>
            <a:r>
              <a:rPr lang="es-ES" dirty="0" err="1"/>
              <a:t>years</a:t>
            </a:r>
            <a:r>
              <a:rPr lang="es-ES" dirty="0"/>
              <a:t>, </a:t>
            </a:r>
            <a:r>
              <a:rPr lang="es-ES" sz="1200" dirty="0" err="1"/>
              <a:t>by</a:t>
            </a:r>
            <a:r>
              <a:rPr lang="es-ES" sz="1200" dirty="0"/>
              <a:t> </a:t>
            </a:r>
            <a:r>
              <a:rPr lang="es-ES" sz="1200" dirty="0" err="1"/>
              <a:t>size</a:t>
            </a:r>
            <a:r>
              <a:rPr lang="es-ES" sz="1200" dirty="0"/>
              <a:t>, EU-27,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1233188" y="4118825"/>
            <a:ext cx="5986188" cy="800219"/>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establishments in the EU-27.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 Only referred to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establishments reporting the presence of “lifting or moving heavy loads”.</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 Only referred to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establishments reporting the presence of “repetitive hand or arm movements”.</a:t>
            </a:r>
          </a:p>
          <a:p>
            <a:r>
              <a:rPr lang="en-GB" sz="1000" dirty="0">
                <a:effectLst/>
                <a:latin typeface="Arial" panose="020B0604020202020204" pitchFamily="34" charset="0"/>
                <a:ea typeface="Times New Roman" panose="02020603050405020304" pitchFamily="18" charset="0"/>
                <a:cs typeface="Times New Roman" panose="02020603050405020304" pitchFamily="18" charset="0"/>
              </a:rPr>
              <a:t> </a:t>
            </a:r>
          </a:p>
        </p:txBody>
      </p:sp>
      <p:pic>
        <p:nvPicPr>
          <p:cNvPr id="4" name="Picture 3">
            <a:extLst>
              <a:ext uri="{FF2B5EF4-FFF2-40B4-BE49-F238E27FC236}">
                <a16:creationId xmlns:a16="http://schemas.microsoft.com/office/drawing/2014/main" id="{2DB28AD3-36B7-E69A-BC00-E27014F46BEC}"/>
              </a:ext>
            </a:extLst>
          </p:cNvPr>
          <p:cNvPicPr>
            <a:picLocks noChangeAspect="1"/>
          </p:cNvPicPr>
          <p:nvPr/>
        </p:nvPicPr>
        <p:blipFill>
          <a:blip r:embed="rId2"/>
          <a:stretch>
            <a:fillRect/>
          </a:stretch>
        </p:blipFill>
        <p:spPr>
          <a:xfrm>
            <a:off x="1949689" y="1087245"/>
            <a:ext cx="5244622" cy="2969009"/>
          </a:xfrm>
          <a:prstGeom prst="rect">
            <a:avLst/>
          </a:prstGeom>
        </p:spPr>
      </p:pic>
    </p:spTree>
    <p:extLst>
      <p:ext uri="{BB962C8B-B14F-4D97-AF65-F5344CB8AC3E}">
        <p14:creationId xmlns:p14="http://schemas.microsoft.com/office/powerpoint/2010/main" val="24366146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dirty="0" err="1"/>
              <a:t>Prevention</a:t>
            </a:r>
            <a:r>
              <a:rPr lang="es-ES" dirty="0"/>
              <a:t> </a:t>
            </a:r>
            <a:r>
              <a:rPr lang="es-ES" dirty="0" err="1"/>
              <a:t>measures</a:t>
            </a:r>
            <a:r>
              <a:rPr lang="es-ES" dirty="0"/>
              <a:t> </a:t>
            </a:r>
            <a:r>
              <a:rPr lang="es-ES" dirty="0" err="1"/>
              <a:t>taken</a:t>
            </a:r>
            <a:r>
              <a:rPr lang="es-ES" dirty="0"/>
              <a:t> </a:t>
            </a:r>
            <a:r>
              <a:rPr lang="es-ES" dirty="0" err="1"/>
              <a:t>by</a:t>
            </a:r>
            <a:r>
              <a:rPr lang="es-ES" dirty="0"/>
              <a:t> </a:t>
            </a:r>
            <a:r>
              <a:rPr lang="es-ES" dirty="0" err="1"/>
              <a:t>HeSCare</a:t>
            </a:r>
            <a:r>
              <a:rPr lang="es-ES" dirty="0"/>
              <a:t> sector establishments </a:t>
            </a:r>
            <a:r>
              <a:rPr lang="es-ES" dirty="0" err="1"/>
              <a:t>to</a:t>
            </a:r>
            <a:r>
              <a:rPr lang="es-ES" dirty="0"/>
              <a:t> </a:t>
            </a:r>
            <a:r>
              <a:rPr lang="es-ES" dirty="0" err="1"/>
              <a:t>prevent</a:t>
            </a:r>
            <a:r>
              <a:rPr lang="es-ES" dirty="0"/>
              <a:t> </a:t>
            </a:r>
            <a:r>
              <a:rPr lang="es-ES" dirty="0" err="1"/>
              <a:t>psychosocial</a:t>
            </a:r>
            <a:r>
              <a:rPr lang="es-ES" dirty="0"/>
              <a:t> </a:t>
            </a:r>
            <a:r>
              <a:rPr lang="es-ES" dirty="0" err="1"/>
              <a:t>risks</a:t>
            </a:r>
            <a:r>
              <a:rPr lang="es-ES" dirty="0"/>
              <a:t> in </a:t>
            </a:r>
            <a:r>
              <a:rPr lang="es-ES" dirty="0" err="1"/>
              <a:t>the</a:t>
            </a:r>
            <a:r>
              <a:rPr lang="es-ES" dirty="0"/>
              <a:t> </a:t>
            </a:r>
            <a:r>
              <a:rPr lang="es-ES" dirty="0" err="1"/>
              <a:t>last</a:t>
            </a:r>
            <a:r>
              <a:rPr lang="es-ES" dirty="0"/>
              <a:t> 3 </a:t>
            </a:r>
            <a:r>
              <a:rPr lang="es-ES" dirty="0" err="1"/>
              <a:t>years</a:t>
            </a:r>
            <a:r>
              <a:rPr lang="es-ES" dirty="0"/>
              <a:t>, </a:t>
            </a:r>
            <a:r>
              <a:rPr lang="es-ES" sz="1200" dirty="0" err="1"/>
              <a:t>by</a:t>
            </a:r>
            <a:r>
              <a:rPr lang="es-ES" sz="1200" dirty="0"/>
              <a:t> subsector, EU-27,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6" name="TextBox 5">
            <a:extLst>
              <a:ext uri="{FF2B5EF4-FFF2-40B4-BE49-F238E27FC236}">
                <a16:creationId xmlns:a16="http://schemas.microsoft.com/office/drawing/2014/main" id="{72D654CD-F31D-C631-211A-2019AE6454D2}"/>
              </a:ext>
            </a:extLst>
          </p:cNvPr>
          <p:cNvSpPr txBox="1"/>
          <p:nvPr/>
        </p:nvSpPr>
        <p:spPr>
          <a:xfrm>
            <a:off x="1835696" y="4060291"/>
            <a:ext cx="5656172" cy="574516"/>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in the EU-27. </a:t>
            </a: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C1AC2131-58A7-5090-42F4-5C6E0B3C092C}"/>
              </a:ext>
            </a:extLst>
          </p:cNvPr>
          <p:cNvPicPr>
            <a:picLocks noChangeAspect="1"/>
          </p:cNvPicPr>
          <p:nvPr/>
        </p:nvPicPr>
        <p:blipFill>
          <a:blip r:embed="rId2"/>
          <a:stretch>
            <a:fillRect/>
          </a:stretch>
        </p:blipFill>
        <p:spPr>
          <a:xfrm>
            <a:off x="1691681" y="837001"/>
            <a:ext cx="5760639" cy="3219254"/>
          </a:xfrm>
          <a:prstGeom prst="rect">
            <a:avLst/>
          </a:prstGeom>
        </p:spPr>
      </p:pic>
    </p:spTree>
    <p:extLst>
      <p:ext uri="{BB962C8B-B14F-4D97-AF65-F5344CB8AC3E}">
        <p14:creationId xmlns:p14="http://schemas.microsoft.com/office/powerpoint/2010/main" val="13030417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dirty="0" err="1"/>
              <a:t>Prevention</a:t>
            </a:r>
            <a:r>
              <a:rPr lang="es-ES" dirty="0"/>
              <a:t> </a:t>
            </a:r>
            <a:r>
              <a:rPr lang="es-ES" dirty="0" err="1"/>
              <a:t>measures</a:t>
            </a:r>
            <a:r>
              <a:rPr lang="es-ES" dirty="0"/>
              <a:t> </a:t>
            </a:r>
            <a:r>
              <a:rPr lang="es-ES" dirty="0" err="1"/>
              <a:t>taken</a:t>
            </a:r>
            <a:r>
              <a:rPr lang="es-ES" dirty="0"/>
              <a:t> </a:t>
            </a:r>
            <a:r>
              <a:rPr lang="es-ES" dirty="0" err="1"/>
              <a:t>by</a:t>
            </a:r>
            <a:r>
              <a:rPr lang="es-ES" dirty="0"/>
              <a:t> </a:t>
            </a:r>
            <a:r>
              <a:rPr lang="es-ES" dirty="0" err="1"/>
              <a:t>HeSCare</a:t>
            </a:r>
            <a:r>
              <a:rPr lang="es-ES" dirty="0"/>
              <a:t> sector establishments </a:t>
            </a:r>
            <a:r>
              <a:rPr lang="es-ES" dirty="0" err="1"/>
              <a:t>to</a:t>
            </a:r>
            <a:r>
              <a:rPr lang="es-ES" dirty="0"/>
              <a:t> </a:t>
            </a:r>
            <a:r>
              <a:rPr lang="es-ES" dirty="0" err="1"/>
              <a:t>prevent</a:t>
            </a:r>
            <a:r>
              <a:rPr lang="es-ES" dirty="0"/>
              <a:t> </a:t>
            </a:r>
            <a:r>
              <a:rPr lang="es-ES" dirty="0" err="1"/>
              <a:t>psychosocial</a:t>
            </a:r>
            <a:r>
              <a:rPr lang="es-ES" dirty="0"/>
              <a:t> </a:t>
            </a:r>
            <a:r>
              <a:rPr lang="es-ES" dirty="0" err="1"/>
              <a:t>risks</a:t>
            </a:r>
            <a:r>
              <a:rPr lang="es-ES" dirty="0"/>
              <a:t> in </a:t>
            </a:r>
            <a:r>
              <a:rPr lang="es-ES" dirty="0" err="1"/>
              <a:t>the</a:t>
            </a:r>
            <a:r>
              <a:rPr lang="es-ES" dirty="0"/>
              <a:t> </a:t>
            </a:r>
            <a:r>
              <a:rPr lang="es-ES" dirty="0" err="1"/>
              <a:t>last</a:t>
            </a:r>
            <a:r>
              <a:rPr lang="es-ES" dirty="0"/>
              <a:t> 3 </a:t>
            </a:r>
            <a:r>
              <a:rPr lang="es-ES" dirty="0" err="1"/>
              <a:t>years</a:t>
            </a:r>
            <a:r>
              <a:rPr lang="es-ES" dirty="0"/>
              <a:t>, </a:t>
            </a:r>
            <a:r>
              <a:rPr lang="es-ES" sz="1200" dirty="0" err="1"/>
              <a:t>by</a:t>
            </a:r>
            <a:r>
              <a:rPr lang="es-ES" sz="1200" dirty="0"/>
              <a:t> </a:t>
            </a:r>
            <a:r>
              <a:rPr lang="es-ES" sz="1200" dirty="0" err="1"/>
              <a:t>size</a:t>
            </a:r>
            <a:r>
              <a:rPr lang="es-ES" sz="1200" dirty="0"/>
              <a:t>, EU-27,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1829299" y="4321621"/>
            <a:ext cx="5656172" cy="369332"/>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in the EU-27. </a:t>
            </a:r>
          </a:p>
        </p:txBody>
      </p:sp>
      <p:pic>
        <p:nvPicPr>
          <p:cNvPr id="4" name="Picture 3">
            <a:extLst>
              <a:ext uri="{FF2B5EF4-FFF2-40B4-BE49-F238E27FC236}">
                <a16:creationId xmlns:a16="http://schemas.microsoft.com/office/drawing/2014/main" id="{A7171890-DC55-AEE9-687B-FA785734BF10}"/>
              </a:ext>
            </a:extLst>
          </p:cNvPr>
          <p:cNvPicPr>
            <a:picLocks noChangeAspect="1"/>
          </p:cNvPicPr>
          <p:nvPr/>
        </p:nvPicPr>
        <p:blipFill>
          <a:blip r:embed="rId2"/>
          <a:stretch>
            <a:fillRect/>
          </a:stretch>
        </p:blipFill>
        <p:spPr>
          <a:xfrm>
            <a:off x="1691681" y="1087245"/>
            <a:ext cx="5760639" cy="3193339"/>
          </a:xfrm>
          <a:prstGeom prst="rect">
            <a:avLst/>
          </a:prstGeom>
        </p:spPr>
      </p:pic>
    </p:spTree>
    <p:extLst>
      <p:ext uri="{BB962C8B-B14F-4D97-AF65-F5344CB8AC3E}">
        <p14:creationId xmlns:p14="http://schemas.microsoft.com/office/powerpoint/2010/main" val="22646606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dirty="0" err="1"/>
              <a:t>Prevention</a:t>
            </a:r>
            <a:r>
              <a:rPr lang="es-ES" dirty="0"/>
              <a:t> </a:t>
            </a:r>
            <a:r>
              <a:rPr lang="es-ES" dirty="0" err="1"/>
              <a:t>measures</a:t>
            </a:r>
            <a:r>
              <a:rPr lang="es-ES" dirty="0"/>
              <a:t> </a:t>
            </a:r>
            <a:r>
              <a:rPr lang="es-ES" dirty="0" err="1"/>
              <a:t>taken</a:t>
            </a:r>
            <a:r>
              <a:rPr lang="es-ES" dirty="0"/>
              <a:t> </a:t>
            </a:r>
            <a:r>
              <a:rPr lang="es-ES" dirty="0" err="1"/>
              <a:t>by</a:t>
            </a:r>
            <a:r>
              <a:rPr lang="es-ES" dirty="0"/>
              <a:t> </a:t>
            </a:r>
            <a:r>
              <a:rPr lang="es-ES" dirty="0" err="1"/>
              <a:t>HeSCare</a:t>
            </a:r>
            <a:r>
              <a:rPr lang="es-ES" dirty="0"/>
              <a:t> sector establishments in </a:t>
            </a:r>
            <a:r>
              <a:rPr lang="es-ES" dirty="0" err="1"/>
              <a:t>the</a:t>
            </a:r>
            <a:r>
              <a:rPr lang="es-ES" dirty="0"/>
              <a:t> </a:t>
            </a:r>
            <a:r>
              <a:rPr lang="es-ES" dirty="0" err="1"/>
              <a:t>last</a:t>
            </a:r>
            <a:r>
              <a:rPr lang="es-ES" dirty="0"/>
              <a:t> 3 </a:t>
            </a:r>
            <a:r>
              <a:rPr lang="es-ES" dirty="0" err="1"/>
              <a:t>years</a:t>
            </a:r>
            <a:r>
              <a:rPr lang="es-ES" sz="1400" dirty="0"/>
              <a:t> </a:t>
            </a:r>
            <a:r>
              <a:rPr lang="es-ES" sz="1200" dirty="0"/>
              <a:t>EU-27, 2014 and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1664229" y="4306500"/>
            <a:ext cx="5656172" cy="574516"/>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ESENER-2014 and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in the EU-27. </a:t>
            </a: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3AE1F433-B479-C8D7-3961-DC212947E935}"/>
              </a:ext>
            </a:extLst>
          </p:cNvPr>
          <p:cNvPicPr>
            <a:picLocks noChangeAspect="1"/>
          </p:cNvPicPr>
          <p:nvPr/>
        </p:nvPicPr>
        <p:blipFill>
          <a:blip r:embed="rId2"/>
          <a:stretch>
            <a:fillRect/>
          </a:stretch>
        </p:blipFill>
        <p:spPr>
          <a:xfrm>
            <a:off x="1835697" y="837000"/>
            <a:ext cx="5472607" cy="3443583"/>
          </a:xfrm>
          <a:prstGeom prst="rect">
            <a:avLst/>
          </a:prstGeom>
        </p:spPr>
      </p:pic>
    </p:spTree>
    <p:extLst>
      <p:ext uri="{BB962C8B-B14F-4D97-AF65-F5344CB8AC3E}">
        <p14:creationId xmlns:p14="http://schemas.microsoft.com/office/powerpoint/2010/main" val="4236925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dirty="0" err="1"/>
              <a:t>Percentage</a:t>
            </a:r>
            <a:r>
              <a:rPr lang="es-ES" dirty="0"/>
              <a:t> of </a:t>
            </a:r>
            <a:r>
              <a:rPr lang="es-ES" dirty="0" err="1"/>
              <a:t>workers</a:t>
            </a:r>
            <a:r>
              <a:rPr lang="es-ES" dirty="0"/>
              <a:t> </a:t>
            </a:r>
            <a:r>
              <a:rPr lang="es-ES" dirty="0" err="1"/>
              <a:t>indicating</a:t>
            </a:r>
            <a:r>
              <a:rPr lang="es-ES" dirty="0"/>
              <a:t> </a:t>
            </a:r>
            <a:r>
              <a:rPr lang="es-ES" dirty="0" err="1"/>
              <a:t>the</a:t>
            </a:r>
            <a:r>
              <a:rPr lang="es-ES" dirty="0"/>
              <a:t> </a:t>
            </a:r>
            <a:r>
              <a:rPr lang="es-ES" dirty="0" err="1"/>
              <a:t>following</a:t>
            </a:r>
            <a:r>
              <a:rPr lang="es-ES" dirty="0"/>
              <a:t> </a:t>
            </a:r>
            <a:r>
              <a:rPr lang="es-ES" dirty="0" err="1"/>
              <a:t>initiatives</a:t>
            </a:r>
            <a:r>
              <a:rPr lang="es-ES" dirty="0"/>
              <a:t> </a:t>
            </a:r>
            <a:r>
              <a:rPr lang="es-ES" dirty="0" err="1"/>
              <a:t>were</a:t>
            </a:r>
            <a:r>
              <a:rPr lang="es-ES" dirty="0"/>
              <a:t> </a:t>
            </a:r>
            <a:r>
              <a:rPr lang="es-ES" dirty="0" err="1"/>
              <a:t>available</a:t>
            </a:r>
            <a:r>
              <a:rPr lang="es-ES" dirty="0"/>
              <a:t> at </a:t>
            </a:r>
            <a:r>
              <a:rPr lang="es-ES" dirty="0" err="1"/>
              <a:t>their</a:t>
            </a:r>
            <a:r>
              <a:rPr lang="es-ES" dirty="0"/>
              <a:t> </a:t>
            </a:r>
            <a:r>
              <a:rPr lang="es-ES" dirty="0" err="1"/>
              <a:t>workplace</a:t>
            </a:r>
            <a:r>
              <a:rPr lang="es-ES" dirty="0"/>
              <a:t>, </a:t>
            </a:r>
            <a:r>
              <a:rPr lang="es-ES" sz="1200" dirty="0" err="1"/>
              <a:t>by</a:t>
            </a:r>
            <a:r>
              <a:rPr lang="es-ES" sz="1200" dirty="0"/>
              <a:t> sector, EU-27, 2022</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TextBox 3">
            <a:extLst>
              <a:ext uri="{FF2B5EF4-FFF2-40B4-BE49-F238E27FC236}">
                <a16:creationId xmlns:a16="http://schemas.microsoft.com/office/drawing/2014/main" id="{7291FC29-DB3C-9FE7-3746-A61111F4711E}"/>
              </a:ext>
            </a:extLst>
          </p:cNvPr>
          <p:cNvSpPr txBox="1"/>
          <p:nvPr/>
        </p:nvSpPr>
        <p:spPr>
          <a:xfrm>
            <a:off x="323528" y="4081054"/>
            <a:ext cx="7344816" cy="369332"/>
          </a:xfrm>
          <a:prstGeom prst="rect">
            <a:avLst/>
          </a:prstGeom>
          <a:noFill/>
        </p:spPr>
        <p:txBody>
          <a:bodyPr wrap="square">
            <a:spAutoFit/>
          </a:bodyPr>
          <a:lstStyle/>
          <a:p>
            <a:pPr algn="r"/>
            <a:r>
              <a:rPr lang="en-GB" sz="900" dirty="0">
                <a:latin typeface="Arial" panose="020B0604020202020204" pitchFamily="34" charset="0"/>
                <a:cs typeface="Times New Roman" panose="02020603050405020304" pitchFamily="18" charset="0"/>
              </a:rPr>
              <a:t>Source: </a:t>
            </a:r>
            <a:r>
              <a:rPr lang="en-GB" sz="900" dirty="0" err="1">
                <a:latin typeface="Arial" panose="020B0604020202020204" pitchFamily="34" charset="0"/>
                <a:cs typeface="Times New Roman" panose="02020603050405020304" pitchFamily="18" charset="0"/>
              </a:rPr>
              <a:t>Panteia</a:t>
            </a:r>
            <a:r>
              <a:rPr lang="en-GB" sz="900" dirty="0">
                <a:latin typeface="Arial" panose="020B0604020202020204" pitchFamily="34" charset="0"/>
                <a:cs typeface="Times New Roman" panose="02020603050405020304" pitchFamily="18" charset="0"/>
              </a:rPr>
              <a:t>, based on ‘OSH Pulse 2022 – Occupational safety and health in post-pandemic workplaces’</a:t>
            </a:r>
          </a:p>
          <a:p>
            <a:pPr algn="r"/>
            <a:r>
              <a:rPr lang="en-GB" sz="900" dirty="0">
                <a:latin typeface="Arial" panose="020B0604020202020204" pitchFamily="34" charset="0"/>
                <a:cs typeface="Times New Roman" panose="02020603050405020304" pitchFamily="18" charset="0"/>
              </a:rPr>
              <a:t>Base: All respondents.</a:t>
            </a:r>
          </a:p>
        </p:txBody>
      </p:sp>
      <p:pic>
        <p:nvPicPr>
          <p:cNvPr id="10" name="Picture 9">
            <a:extLst>
              <a:ext uri="{FF2B5EF4-FFF2-40B4-BE49-F238E27FC236}">
                <a16:creationId xmlns:a16="http://schemas.microsoft.com/office/drawing/2014/main" id="{ACAC5245-8F4D-CFDC-62FB-C049E40F2CDB}"/>
              </a:ext>
            </a:extLst>
          </p:cNvPr>
          <p:cNvPicPr>
            <a:picLocks noChangeAspect="1"/>
          </p:cNvPicPr>
          <p:nvPr/>
        </p:nvPicPr>
        <p:blipFill>
          <a:blip r:embed="rId2"/>
          <a:stretch>
            <a:fillRect/>
          </a:stretch>
        </p:blipFill>
        <p:spPr>
          <a:xfrm>
            <a:off x="1511661" y="1087245"/>
            <a:ext cx="6120679" cy="2969009"/>
          </a:xfrm>
          <a:prstGeom prst="rect">
            <a:avLst/>
          </a:prstGeom>
        </p:spPr>
      </p:pic>
    </p:spTree>
    <p:extLst>
      <p:ext uri="{BB962C8B-B14F-4D97-AF65-F5344CB8AC3E}">
        <p14:creationId xmlns:p14="http://schemas.microsoft.com/office/powerpoint/2010/main" val="29534797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76622"/>
            <a:ext cx="8784977" cy="504056"/>
          </a:xfrm>
        </p:spPr>
        <p:txBody>
          <a:bodyPr/>
          <a:lstStyle/>
          <a:p>
            <a:r>
              <a:rPr lang="es-ES" dirty="0"/>
              <a:t>Formal </a:t>
            </a:r>
            <a:r>
              <a:rPr lang="es-ES" dirty="0" err="1"/>
              <a:t>procedures</a:t>
            </a:r>
            <a:r>
              <a:rPr lang="es-ES" dirty="0"/>
              <a:t> </a:t>
            </a:r>
            <a:r>
              <a:rPr lang="es-ES" dirty="0" err="1"/>
              <a:t>taken</a:t>
            </a:r>
            <a:r>
              <a:rPr lang="es-ES" dirty="0"/>
              <a:t> </a:t>
            </a:r>
            <a:r>
              <a:rPr lang="es-ES" dirty="0" err="1"/>
              <a:t>by</a:t>
            </a:r>
            <a:r>
              <a:rPr lang="es-ES" dirty="0"/>
              <a:t> </a:t>
            </a:r>
            <a:r>
              <a:rPr lang="es-ES" dirty="0" err="1"/>
              <a:t>HeSCare</a:t>
            </a:r>
            <a:r>
              <a:rPr lang="es-ES" dirty="0"/>
              <a:t> sector establishments </a:t>
            </a:r>
            <a:r>
              <a:rPr lang="es-ES" dirty="0" err="1"/>
              <a:t>to</a:t>
            </a:r>
            <a:r>
              <a:rPr lang="es-ES" dirty="0"/>
              <a:t> </a:t>
            </a:r>
            <a:r>
              <a:rPr lang="es-ES" dirty="0" err="1"/>
              <a:t>prevent</a:t>
            </a:r>
            <a:r>
              <a:rPr lang="es-ES" dirty="0"/>
              <a:t> </a:t>
            </a:r>
            <a:r>
              <a:rPr lang="es-ES" dirty="0" err="1"/>
              <a:t>psychosocial</a:t>
            </a:r>
            <a:r>
              <a:rPr lang="es-ES" dirty="0"/>
              <a:t> </a:t>
            </a:r>
            <a:r>
              <a:rPr lang="es-ES" dirty="0" err="1"/>
              <a:t>risks</a:t>
            </a:r>
            <a:r>
              <a:rPr lang="es-ES" dirty="0"/>
              <a:t>, </a:t>
            </a:r>
            <a:r>
              <a:rPr lang="es-ES" sz="1200" dirty="0" err="1"/>
              <a:t>by</a:t>
            </a:r>
            <a:r>
              <a:rPr lang="es-ES" sz="1200" dirty="0"/>
              <a:t> subsector, EU-27,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4" name="TextBox 3">
            <a:extLst>
              <a:ext uri="{FF2B5EF4-FFF2-40B4-BE49-F238E27FC236}">
                <a16:creationId xmlns:a16="http://schemas.microsoft.com/office/drawing/2014/main" id="{7291FC29-DB3C-9FE7-3746-A61111F4711E}"/>
              </a:ext>
            </a:extLst>
          </p:cNvPr>
          <p:cNvSpPr txBox="1"/>
          <p:nvPr/>
        </p:nvSpPr>
        <p:spPr>
          <a:xfrm>
            <a:off x="0" y="3937168"/>
            <a:ext cx="7344816" cy="369332"/>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with 20 or more employees. </a:t>
            </a:r>
            <a:endParaRPr lang="en-GB" sz="90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Picture 5">
            <a:extLst>
              <a:ext uri="{FF2B5EF4-FFF2-40B4-BE49-F238E27FC236}">
                <a16:creationId xmlns:a16="http://schemas.microsoft.com/office/drawing/2014/main" id="{BC753CC1-CEDA-07F5-1216-38CC72D8EDD4}"/>
              </a:ext>
            </a:extLst>
          </p:cNvPr>
          <p:cNvPicPr>
            <a:picLocks noChangeAspect="1"/>
          </p:cNvPicPr>
          <p:nvPr/>
        </p:nvPicPr>
        <p:blipFill>
          <a:blip r:embed="rId2"/>
          <a:stretch>
            <a:fillRect/>
          </a:stretch>
        </p:blipFill>
        <p:spPr>
          <a:xfrm>
            <a:off x="1692402" y="966978"/>
            <a:ext cx="5759196" cy="3209544"/>
          </a:xfrm>
          <a:prstGeom prst="rect">
            <a:avLst/>
          </a:prstGeom>
        </p:spPr>
      </p:pic>
    </p:spTree>
    <p:extLst>
      <p:ext uri="{BB962C8B-B14F-4D97-AF65-F5344CB8AC3E}">
        <p14:creationId xmlns:p14="http://schemas.microsoft.com/office/powerpoint/2010/main" val="9512847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76622"/>
            <a:ext cx="8784977" cy="504056"/>
          </a:xfrm>
        </p:spPr>
        <p:txBody>
          <a:bodyPr/>
          <a:lstStyle/>
          <a:p>
            <a:r>
              <a:rPr lang="es-ES" dirty="0"/>
              <a:t>Formal </a:t>
            </a:r>
            <a:r>
              <a:rPr lang="es-ES" dirty="0" err="1"/>
              <a:t>procedures</a:t>
            </a:r>
            <a:r>
              <a:rPr lang="es-ES" dirty="0"/>
              <a:t> </a:t>
            </a:r>
            <a:r>
              <a:rPr lang="es-ES" dirty="0" err="1"/>
              <a:t>taken</a:t>
            </a:r>
            <a:r>
              <a:rPr lang="es-ES" dirty="0"/>
              <a:t> </a:t>
            </a:r>
            <a:r>
              <a:rPr lang="es-ES" dirty="0" err="1"/>
              <a:t>by</a:t>
            </a:r>
            <a:r>
              <a:rPr lang="es-ES" dirty="0"/>
              <a:t> </a:t>
            </a:r>
            <a:r>
              <a:rPr lang="es-ES" dirty="0" err="1"/>
              <a:t>HeSCare</a:t>
            </a:r>
            <a:r>
              <a:rPr lang="es-ES" dirty="0"/>
              <a:t> sector establishments </a:t>
            </a:r>
            <a:r>
              <a:rPr lang="es-ES" dirty="0" err="1"/>
              <a:t>to</a:t>
            </a:r>
            <a:r>
              <a:rPr lang="es-ES" dirty="0"/>
              <a:t> </a:t>
            </a:r>
            <a:r>
              <a:rPr lang="es-ES" dirty="0" err="1"/>
              <a:t>prevent</a:t>
            </a:r>
            <a:r>
              <a:rPr lang="es-ES" dirty="0"/>
              <a:t> </a:t>
            </a:r>
            <a:r>
              <a:rPr lang="es-ES" dirty="0" err="1"/>
              <a:t>psychosocial</a:t>
            </a:r>
            <a:r>
              <a:rPr lang="es-ES" dirty="0"/>
              <a:t> </a:t>
            </a:r>
            <a:r>
              <a:rPr lang="es-ES" dirty="0" err="1"/>
              <a:t>risks</a:t>
            </a:r>
            <a:r>
              <a:rPr lang="es-ES" dirty="0"/>
              <a:t>, </a:t>
            </a:r>
            <a:r>
              <a:rPr lang="es-ES" sz="1200" dirty="0" err="1"/>
              <a:t>by</a:t>
            </a:r>
            <a:r>
              <a:rPr lang="es-ES" sz="1200" dirty="0"/>
              <a:t> </a:t>
            </a:r>
            <a:r>
              <a:rPr lang="es-ES" sz="1200" dirty="0" err="1"/>
              <a:t>size</a:t>
            </a:r>
            <a:r>
              <a:rPr lang="es-ES" sz="1200" dirty="0"/>
              <a:t>, EU-27, 2019 (%)</a:t>
            </a:r>
            <a:endParaRPr lang="en-GB" sz="1200" dirty="0"/>
          </a:p>
        </p:txBody>
      </p:sp>
      <p:sp>
        <p:nvSpPr>
          <p:cNvPr id="3" name="Content Placeholder 2"/>
          <p:cNvSpPr>
            <a:spLocks noGrp="1"/>
          </p:cNvSpPr>
          <p:nvPr>
            <p:ph sz="half" idx="1"/>
          </p:nvPr>
        </p:nvSpPr>
        <p:spPr>
          <a:xfrm>
            <a:off x="179512" y="837000"/>
            <a:ext cx="8640960" cy="353495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TextBox 3">
            <a:extLst>
              <a:ext uri="{FF2B5EF4-FFF2-40B4-BE49-F238E27FC236}">
                <a16:creationId xmlns:a16="http://schemas.microsoft.com/office/drawing/2014/main" id="{7291FC29-DB3C-9FE7-3746-A61111F4711E}"/>
              </a:ext>
            </a:extLst>
          </p:cNvPr>
          <p:cNvSpPr txBox="1"/>
          <p:nvPr/>
        </p:nvSpPr>
        <p:spPr>
          <a:xfrm>
            <a:off x="156445" y="4187284"/>
            <a:ext cx="7344816" cy="369332"/>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with 20 or more employees. </a:t>
            </a:r>
            <a:endParaRPr lang="en-GB" sz="900" dirty="0">
              <a:effectLst/>
              <a:latin typeface="Arial" panose="020B0604020202020204" pitchFamily="34" charset="0"/>
              <a:ea typeface="SimSun" panose="02010600030101010101" pitchFamily="2" charset="-122"/>
              <a:cs typeface="Arial" panose="020B0604020202020204" pitchFamily="34" charset="0"/>
            </a:endParaRPr>
          </a:p>
        </p:txBody>
      </p:sp>
      <p:pic>
        <p:nvPicPr>
          <p:cNvPr id="7" name="Picture 6">
            <a:extLst>
              <a:ext uri="{FF2B5EF4-FFF2-40B4-BE49-F238E27FC236}">
                <a16:creationId xmlns:a16="http://schemas.microsoft.com/office/drawing/2014/main" id="{F4E84CA2-0497-E05C-8708-CED6894EC2B6}"/>
              </a:ext>
            </a:extLst>
          </p:cNvPr>
          <p:cNvPicPr>
            <a:picLocks noChangeAspect="1"/>
          </p:cNvPicPr>
          <p:nvPr/>
        </p:nvPicPr>
        <p:blipFill>
          <a:blip r:embed="rId2"/>
          <a:stretch>
            <a:fillRect/>
          </a:stretch>
        </p:blipFill>
        <p:spPr>
          <a:xfrm>
            <a:off x="1619673" y="837000"/>
            <a:ext cx="5904655" cy="3318925"/>
          </a:xfrm>
          <a:prstGeom prst="rect">
            <a:avLst/>
          </a:prstGeom>
        </p:spPr>
      </p:pic>
    </p:spTree>
    <p:extLst>
      <p:ext uri="{BB962C8B-B14F-4D97-AF65-F5344CB8AC3E}">
        <p14:creationId xmlns:p14="http://schemas.microsoft.com/office/powerpoint/2010/main" val="39178241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76622"/>
            <a:ext cx="8784977" cy="504056"/>
          </a:xfrm>
        </p:spPr>
        <p:txBody>
          <a:bodyPr/>
          <a:lstStyle/>
          <a:p>
            <a:r>
              <a:rPr lang="es-ES" dirty="0"/>
              <a:t>Formal </a:t>
            </a:r>
            <a:r>
              <a:rPr lang="es-ES" dirty="0" err="1"/>
              <a:t>procedures</a:t>
            </a:r>
            <a:r>
              <a:rPr lang="es-ES" dirty="0"/>
              <a:t> </a:t>
            </a:r>
            <a:r>
              <a:rPr lang="es-ES" dirty="0" err="1"/>
              <a:t>taken</a:t>
            </a:r>
            <a:r>
              <a:rPr lang="es-ES" dirty="0"/>
              <a:t> </a:t>
            </a:r>
            <a:r>
              <a:rPr lang="es-ES" dirty="0" err="1"/>
              <a:t>by</a:t>
            </a:r>
            <a:r>
              <a:rPr lang="es-ES" dirty="0"/>
              <a:t> </a:t>
            </a:r>
            <a:r>
              <a:rPr lang="es-ES" dirty="0" err="1"/>
              <a:t>HeSCare</a:t>
            </a:r>
            <a:r>
              <a:rPr lang="es-ES" dirty="0"/>
              <a:t> sector establishments </a:t>
            </a:r>
            <a:r>
              <a:rPr lang="es-ES" dirty="0" err="1"/>
              <a:t>to</a:t>
            </a:r>
            <a:r>
              <a:rPr lang="es-ES" dirty="0"/>
              <a:t> </a:t>
            </a:r>
            <a:r>
              <a:rPr lang="es-ES" dirty="0" err="1"/>
              <a:t>prevent</a:t>
            </a:r>
            <a:r>
              <a:rPr lang="es-ES" dirty="0"/>
              <a:t> </a:t>
            </a:r>
            <a:r>
              <a:rPr lang="es-ES" dirty="0" err="1"/>
              <a:t>psychosocial</a:t>
            </a:r>
            <a:r>
              <a:rPr lang="es-ES" dirty="0"/>
              <a:t> </a:t>
            </a:r>
            <a:r>
              <a:rPr lang="es-ES" dirty="0" err="1"/>
              <a:t>risks</a:t>
            </a:r>
            <a:r>
              <a:rPr lang="es-ES" dirty="0"/>
              <a:t>, </a:t>
            </a:r>
            <a:r>
              <a:rPr lang="es-ES" sz="1200" dirty="0" err="1"/>
              <a:t>by</a:t>
            </a:r>
            <a:r>
              <a:rPr lang="es-ES" sz="1200" dirty="0"/>
              <a:t> </a:t>
            </a:r>
            <a:r>
              <a:rPr lang="es-ES" sz="1200" dirty="0" err="1"/>
              <a:t>size</a:t>
            </a:r>
            <a:r>
              <a:rPr lang="es-ES" sz="1200" dirty="0"/>
              <a:t>, EU-27, 2014 and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TextBox 3">
            <a:extLst>
              <a:ext uri="{FF2B5EF4-FFF2-40B4-BE49-F238E27FC236}">
                <a16:creationId xmlns:a16="http://schemas.microsoft.com/office/drawing/2014/main" id="{7291FC29-DB3C-9FE7-3746-A61111F4711E}"/>
              </a:ext>
            </a:extLst>
          </p:cNvPr>
          <p:cNvSpPr txBox="1"/>
          <p:nvPr/>
        </p:nvSpPr>
        <p:spPr>
          <a:xfrm>
            <a:off x="0" y="4093606"/>
            <a:ext cx="7344816" cy="369332"/>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ESENER-14 and ESENER-19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with 20 or more employees.  </a:t>
            </a:r>
            <a:endParaRPr lang="en-GB" sz="90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Picture 5">
            <a:extLst>
              <a:ext uri="{FF2B5EF4-FFF2-40B4-BE49-F238E27FC236}">
                <a16:creationId xmlns:a16="http://schemas.microsoft.com/office/drawing/2014/main" id="{5A5668FC-64FA-E814-F918-7E61494A052E}"/>
              </a:ext>
            </a:extLst>
          </p:cNvPr>
          <p:cNvPicPr>
            <a:picLocks noChangeAspect="1"/>
          </p:cNvPicPr>
          <p:nvPr/>
        </p:nvPicPr>
        <p:blipFill>
          <a:blip r:embed="rId2"/>
          <a:stretch>
            <a:fillRect/>
          </a:stretch>
        </p:blipFill>
        <p:spPr>
          <a:xfrm>
            <a:off x="1841677" y="915566"/>
            <a:ext cx="5460646" cy="3140688"/>
          </a:xfrm>
          <a:prstGeom prst="rect">
            <a:avLst/>
          </a:prstGeom>
        </p:spPr>
      </p:pic>
    </p:spTree>
    <p:extLst>
      <p:ext uri="{BB962C8B-B14F-4D97-AF65-F5344CB8AC3E}">
        <p14:creationId xmlns:p14="http://schemas.microsoft.com/office/powerpoint/2010/main" val="18964433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76622"/>
            <a:ext cx="8784977" cy="504056"/>
          </a:xfrm>
        </p:spPr>
        <p:txBody>
          <a:bodyPr/>
          <a:lstStyle/>
          <a:p>
            <a:r>
              <a:rPr lang="es-ES" dirty="0" err="1"/>
              <a:t>Percentage</a:t>
            </a:r>
            <a:r>
              <a:rPr lang="es-ES" dirty="0"/>
              <a:t> of </a:t>
            </a:r>
            <a:r>
              <a:rPr lang="es-ES" dirty="0" err="1"/>
              <a:t>HeSCare</a:t>
            </a:r>
            <a:r>
              <a:rPr lang="es-ES" dirty="0"/>
              <a:t> sector establishments </a:t>
            </a:r>
            <a:r>
              <a:rPr lang="es-ES" dirty="0" err="1"/>
              <a:t>with</a:t>
            </a:r>
            <a:r>
              <a:rPr lang="es-ES" dirty="0"/>
              <a:t> a </a:t>
            </a:r>
            <a:r>
              <a:rPr lang="es-ES" dirty="0" err="1"/>
              <a:t>presence</a:t>
            </a:r>
            <a:r>
              <a:rPr lang="es-ES" dirty="0"/>
              <a:t> of a plan </a:t>
            </a:r>
            <a:r>
              <a:rPr lang="es-ES" dirty="0" err="1"/>
              <a:t>to</a:t>
            </a:r>
            <a:r>
              <a:rPr lang="es-ES" dirty="0"/>
              <a:t> </a:t>
            </a:r>
            <a:r>
              <a:rPr lang="es-ES" dirty="0" err="1"/>
              <a:t>prevent</a:t>
            </a:r>
            <a:r>
              <a:rPr lang="es-ES" dirty="0"/>
              <a:t> </a:t>
            </a:r>
            <a:r>
              <a:rPr lang="es-ES" dirty="0" err="1"/>
              <a:t>work-related</a:t>
            </a:r>
            <a:r>
              <a:rPr lang="es-ES" dirty="0"/>
              <a:t> stress, </a:t>
            </a:r>
            <a:r>
              <a:rPr lang="es-ES" sz="1200" dirty="0" err="1"/>
              <a:t>by</a:t>
            </a:r>
            <a:r>
              <a:rPr lang="es-ES" sz="1200" dirty="0"/>
              <a:t> country, EU-27 (+ CH, IS and NO),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TextBox 3">
            <a:extLst>
              <a:ext uri="{FF2B5EF4-FFF2-40B4-BE49-F238E27FC236}">
                <a16:creationId xmlns:a16="http://schemas.microsoft.com/office/drawing/2014/main" id="{7291FC29-DB3C-9FE7-3746-A61111F4711E}"/>
              </a:ext>
            </a:extLst>
          </p:cNvPr>
          <p:cNvSpPr txBox="1"/>
          <p:nvPr/>
        </p:nvSpPr>
        <p:spPr>
          <a:xfrm>
            <a:off x="1609551" y="4316491"/>
            <a:ext cx="6336704" cy="830997"/>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ESENER-19</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with 20 or more employees in the EU-27, Switzerland, Iceland and Norway.  </a:t>
            </a:r>
            <a:endParaRPr lang="en-GB" sz="900" dirty="0">
              <a:latin typeface="Arial" panose="020B0604020202020204" pitchFamily="34" charset="0"/>
              <a:ea typeface="Times New Roman" panose="02020603050405020304" pitchFamily="18" charset="0"/>
              <a:cs typeface="Times New Roman" panose="02020603050405020304" pitchFamily="18" charset="0"/>
            </a:endParaRPr>
          </a:p>
          <a:p>
            <a:pPr algn="r">
              <a:lnSpc>
                <a:spcPts val="1200"/>
              </a:lnSpc>
              <a:spcAft>
                <a:spcPts val="600"/>
              </a:spcAft>
            </a:pP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ts val="1200"/>
              </a:lnSpc>
              <a:spcBef>
                <a:spcPts val="600"/>
              </a:spcBef>
              <a:spcAft>
                <a:spcPts val="600"/>
              </a:spcAft>
            </a:pPr>
            <a:endParaRPr lang="en-GB" sz="100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Picture 5">
            <a:extLst>
              <a:ext uri="{FF2B5EF4-FFF2-40B4-BE49-F238E27FC236}">
                <a16:creationId xmlns:a16="http://schemas.microsoft.com/office/drawing/2014/main" id="{6F105A29-CC60-55D6-B867-AE3124BFE662}"/>
              </a:ext>
            </a:extLst>
          </p:cNvPr>
          <p:cNvPicPr>
            <a:picLocks noChangeAspect="1"/>
          </p:cNvPicPr>
          <p:nvPr/>
        </p:nvPicPr>
        <p:blipFill>
          <a:blip r:embed="rId2"/>
          <a:stretch>
            <a:fillRect/>
          </a:stretch>
        </p:blipFill>
        <p:spPr>
          <a:xfrm>
            <a:off x="1197746" y="699542"/>
            <a:ext cx="6748509" cy="3606958"/>
          </a:xfrm>
          <a:prstGeom prst="rect">
            <a:avLst/>
          </a:prstGeom>
        </p:spPr>
      </p:pic>
    </p:spTree>
    <p:extLst>
      <p:ext uri="{BB962C8B-B14F-4D97-AF65-F5344CB8AC3E}">
        <p14:creationId xmlns:p14="http://schemas.microsoft.com/office/powerpoint/2010/main" val="2994333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7" y="135000"/>
            <a:ext cx="7830488" cy="367200"/>
          </a:xfrm>
        </p:spPr>
        <p:txBody>
          <a:bodyPr/>
          <a:lstStyle/>
          <a:p>
            <a:r>
              <a:rPr lang="en-US" dirty="0"/>
              <a:t>Introduction: related PPTs</a:t>
            </a:r>
            <a:endParaRPr lang="el-GR" dirty="0"/>
          </a:p>
        </p:txBody>
      </p:sp>
      <p:sp>
        <p:nvSpPr>
          <p:cNvPr id="3" name="Θέση περιεχομένου 2">
            <a:extLst>
              <a:ext uri="{FF2B5EF4-FFF2-40B4-BE49-F238E27FC236}">
                <a16:creationId xmlns:a16="http://schemas.microsoft.com/office/drawing/2014/main" id="{1B989CBD-213C-4888-9275-7A5B24794103}"/>
              </a:ext>
            </a:extLst>
          </p:cNvPr>
          <p:cNvSpPr>
            <a:spLocks noGrp="1"/>
          </p:cNvSpPr>
          <p:nvPr>
            <p:ph sz="half" idx="1"/>
          </p:nvPr>
        </p:nvSpPr>
        <p:spPr>
          <a:xfrm>
            <a:off x="233362" y="732267"/>
            <a:ext cx="8677275" cy="3678966"/>
          </a:xfrm>
        </p:spPr>
        <p:txBody>
          <a:bodyPr>
            <a:normAutofit/>
          </a:bodyPr>
          <a:lstStyle/>
          <a:p>
            <a:pPr>
              <a:lnSpc>
                <a:spcPct val="90000"/>
              </a:lnSpc>
            </a:pPr>
            <a:r>
              <a:rPr lang="en-GB" sz="1500" dirty="0"/>
              <a:t>Characterisation of the </a:t>
            </a:r>
            <a:r>
              <a:rPr lang="en-GB" sz="1500" dirty="0" err="1"/>
              <a:t>HeSCare</a:t>
            </a:r>
            <a:r>
              <a:rPr lang="en-GB" sz="1500" dirty="0"/>
              <a:t> sector </a:t>
            </a:r>
            <a:r>
              <a:rPr lang="en-GB" sz="1000" b="0" dirty="0"/>
              <a:t>– PPT 1</a:t>
            </a:r>
          </a:p>
          <a:p>
            <a:pPr marL="189000" lvl="1" indent="0">
              <a:buNone/>
            </a:pPr>
            <a:r>
              <a:rPr lang="en-GB" sz="1400" u="sng" dirty="0">
                <a:solidFill>
                  <a:srgbClr val="000000"/>
                </a:solidFill>
                <a:effectLst/>
                <a:latin typeface="Calibri" panose="020F0502020204030204" pitchFamily="34" charset="0"/>
                <a:ea typeface="Times New Roman" panose="02020603050405020304" pitchFamily="18" charset="0"/>
                <a:hlinkClick r:id="rId3"/>
              </a:rPr>
              <a:t>https://osha.europa.eu/en/publications/characterisation-health-and-social-care-sector</a:t>
            </a:r>
            <a:endParaRPr lang="en-GB" sz="1400" u="sng" dirty="0">
              <a:solidFill>
                <a:srgbClr val="000000"/>
              </a:solidFill>
              <a:effectLst/>
              <a:latin typeface="Calibri" panose="020F0502020204030204" pitchFamily="34" charset="0"/>
              <a:ea typeface="Times New Roman" panose="02020603050405020304" pitchFamily="18" charset="0"/>
            </a:endParaRPr>
          </a:p>
          <a:p>
            <a:pPr marL="189000" lvl="1" indent="0">
              <a:buNone/>
            </a:pPr>
            <a:endParaRPr lang="es-ES" sz="1400" dirty="0"/>
          </a:p>
          <a:p>
            <a:pPr>
              <a:lnSpc>
                <a:spcPct val="90000"/>
              </a:lnSpc>
            </a:pPr>
            <a:r>
              <a:rPr lang="es-ES" sz="1500" dirty="0"/>
              <a:t>OSH </a:t>
            </a:r>
            <a:r>
              <a:rPr lang="es-ES" sz="1500" dirty="0" err="1"/>
              <a:t>risks</a:t>
            </a:r>
            <a:r>
              <a:rPr lang="es-ES" sz="1500" dirty="0"/>
              <a:t> in </a:t>
            </a:r>
            <a:r>
              <a:rPr lang="es-ES" sz="1500" dirty="0" err="1"/>
              <a:t>the</a:t>
            </a:r>
            <a:r>
              <a:rPr lang="es-ES" sz="1500" dirty="0"/>
              <a:t> </a:t>
            </a:r>
            <a:r>
              <a:rPr lang="es-ES" sz="1500" dirty="0" err="1"/>
              <a:t>HeSCare</a:t>
            </a:r>
            <a:r>
              <a:rPr lang="es-ES" sz="1500" dirty="0"/>
              <a:t> sector</a:t>
            </a:r>
            <a:r>
              <a:rPr lang="en-GB" sz="1000" b="0" dirty="0"/>
              <a:t>– PPT 2</a:t>
            </a:r>
            <a:endParaRPr lang="es-ES" sz="1000" b="0" dirty="0"/>
          </a:p>
          <a:p>
            <a:pPr marL="189000" lvl="1" indent="0">
              <a:buNone/>
            </a:pPr>
            <a:r>
              <a:rPr lang="es-ES" sz="1400" dirty="0">
                <a:hlinkClick r:id="rId4"/>
              </a:rPr>
              <a:t>https://osha.europa.eu/en/publications/osh-risks-health-and-social-care-sector</a:t>
            </a:r>
            <a:r>
              <a:rPr lang="es-ES" sz="1400" dirty="0"/>
              <a:t> </a:t>
            </a:r>
          </a:p>
          <a:p>
            <a:pPr marL="189000" lvl="1" indent="0">
              <a:buNone/>
            </a:pPr>
            <a:endParaRPr lang="es-ES" sz="1400" dirty="0"/>
          </a:p>
          <a:p>
            <a:pPr>
              <a:lnSpc>
                <a:spcPct val="90000"/>
              </a:lnSpc>
            </a:pPr>
            <a:r>
              <a:rPr lang="es-ES" sz="1500" dirty="0" err="1"/>
              <a:t>Work-related</a:t>
            </a:r>
            <a:r>
              <a:rPr lang="es-ES" sz="1500" dirty="0"/>
              <a:t> </a:t>
            </a:r>
            <a:r>
              <a:rPr lang="es-ES" sz="1500" dirty="0" err="1"/>
              <a:t>health</a:t>
            </a:r>
            <a:r>
              <a:rPr lang="es-ES" sz="1500" dirty="0"/>
              <a:t> </a:t>
            </a:r>
            <a:r>
              <a:rPr lang="es-ES" sz="1500" dirty="0" err="1"/>
              <a:t>outcomes</a:t>
            </a:r>
            <a:r>
              <a:rPr lang="es-ES" sz="1500" dirty="0"/>
              <a:t> </a:t>
            </a:r>
            <a:r>
              <a:rPr lang="en-GB" sz="1500" dirty="0"/>
              <a:t>in the </a:t>
            </a:r>
            <a:r>
              <a:rPr lang="en-GB" sz="1500" dirty="0" err="1"/>
              <a:t>HeSCare</a:t>
            </a:r>
            <a:r>
              <a:rPr lang="en-GB" sz="1500" dirty="0"/>
              <a:t> sector </a:t>
            </a:r>
            <a:r>
              <a:rPr lang="en-GB" sz="1000" b="0" dirty="0"/>
              <a:t>– PPT 3</a:t>
            </a:r>
            <a:endParaRPr lang="es-ES" sz="1000" b="0" dirty="0"/>
          </a:p>
          <a:p>
            <a:pPr marL="189000" lvl="1" indent="0">
              <a:buNone/>
            </a:pPr>
            <a:r>
              <a:rPr lang="en-GB" sz="1400" u="sng" dirty="0">
                <a:solidFill>
                  <a:srgbClr val="000000"/>
                </a:solidFill>
                <a:effectLst/>
                <a:latin typeface="Calibri" panose="020F0502020204030204" pitchFamily="34" charset="0"/>
                <a:ea typeface="Times New Roman" panose="02020603050405020304" pitchFamily="18" charset="0"/>
                <a:hlinkClick r:id="rId5"/>
              </a:rPr>
              <a:t>https://osha.europa.eu/en/publications/work-related-outcomes-health-and-social-care-sector</a:t>
            </a:r>
            <a:endParaRPr lang="en-GB" sz="1400" u="sng" dirty="0">
              <a:solidFill>
                <a:srgbClr val="000000"/>
              </a:solidFill>
              <a:effectLst/>
              <a:latin typeface="Calibri" panose="020F0502020204030204" pitchFamily="34" charset="0"/>
              <a:ea typeface="Times New Roman" panose="02020603050405020304" pitchFamily="18" charset="0"/>
            </a:endParaRPr>
          </a:p>
          <a:p>
            <a:pPr marL="189000" lvl="1" indent="0">
              <a:buNone/>
            </a:pPr>
            <a:endParaRPr lang="es-ES" sz="1400" dirty="0"/>
          </a:p>
          <a:p>
            <a:pPr>
              <a:lnSpc>
                <a:spcPct val="90000"/>
              </a:lnSpc>
            </a:pPr>
            <a:r>
              <a:rPr lang="es-ES" sz="1500" dirty="0" err="1"/>
              <a:t>Main</a:t>
            </a:r>
            <a:r>
              <a:rPr lang="es-ES" sz="1500" dirty="0"/>
              <a:t> drivers and </a:t>
            </a:r>
            <a:r>
              <a:rPr lang="es-ES" sz="1500" dirty="0" err="1"/>
              <a:t>barriers</a:t>
            </a:r>
            <a:r>
              <a:rPr lang="es-ES" sz="1500" dirty="0"/>
              <a:t> </a:t>
            </a:r>
            <a:r>
              <a:rPr lang="es-ES" sz="1500" dirty="0" err="1"/>
              <a:t>for</a:t>
            </a:r>
            <a:r>
              <a:rPr lang="es-ES" sz="1500" dirty="0"/>
              <a:t> OSH </a:t>
            </a:r>
            <a:r>
              <a:rPr lang="es-ES" sz="1500" dirty="0" err="1"/>
              <a:t>management</a:t>
            </a:r>
            <a:r>
              <a:rPr lang="es-ES" sz="1500" dirty="0"/>
              <a:t> </a:t>
            </a:r>
            <a:r>
              <a:rPr lang="en-GB" sz="1500" dirty="0"/>
              <a:t>in the </a:t>
            </a:r>
            <a:r>
              <a:rPr lang="en-GB" sz="1500" dirty="0" err="1"/>
              <a:t>HeSCare</a:t>
            </a:r>
            <a:r>
              <a:rPr lang="en-GB" sz="1500" dirty="0"/>
              <a:t> sector </a:t>
            </a:r>
            <a:r>
              <a:rPr lang="en-GB" sz="1000" b="0" dirty="0"/>
              <a:t>– PPT 5</a:t>
            </a:r>
            <a:endParaRPr lang="es-ES" sz="1000" b="0" dirty="0"/>
          </a:p>
          <a:p>
            <a:pPr marL="189000" lvl="1" indent="0">
              <a:buNone/>
            </a:pPr>
            <a:r>
              <a:rPr lang="en-GB" sz="1400" u="sng" dirty="0">
                <a:solidFill>
                  <a:srgbClr val="000000"/>
                </a:solidFill>
                <a:effectLst/>
                <a:latin typeface="Calibri" panose="020F0502020204030204" pitchFamily="34" charset="0"/>
                <a:ea typeface="Times New Roman" panose="02020603050405020304" pitchFamily="18" charset="0"/>
                <a:cs typeface="Aptos" panose="020B0004020202020204" pitchFamily="34" charset="0"/>
                <a:hlinkClick r:id="rId6"/>
              </a:rPr>
              <a:t>https://osha.europa.eu/en/publications/main-drivers-and-barriers-osh-management-health-and-social-care-sector</a:t>
            </a:r>
            <a:endParaRPr lang="en-GB" sz="1400" u="sng" dirty="0">
              <a:solidFill>
                <a:srgbClr val="000000"/>
              </a:solidFill>
              <a:effectLst/>
              <a:latin typeface="Calibri" panose="020F0502020204030204" pitchFamily="34" charset="0"/>
              <a:ea typeface="Times New Roman" panose="02020603050405020304" pitchFamily="18" charset="0"/>
              <a:cs typeface="Aptos" panose="020B0004020202020204" pitchFamily="34" charset="0"/>
            </a:endParaRPr>
          </a:p>
          <a:p>
            <a:pPr marL="189000" lvl="1" indent="0">
              <a:buNone/>
            </a:pPr>
            <a:endParaRPr lang="es-ES" sz="1400" dirty="0"/>
          </a:p>
          <a:p>
            <a:pPr>
              <a:lnSpc>
                <a:spcPct val="90000"/>
              </a:lnSpc>
            </a:pPr>
            <a:r>
              <a:rPr lang="es-ES" sz="1500" dirty="0" err="1"/>
              <a:t>Worker</a:t>
            </a:r>
            <a:r>
              <a:rPr lang="es-ES" sz="1500" dirty="0"/>
              <a:t> </a:t>
            </a:r>
            <a:r>
              <a:rPr lang="es-ES" sz="1500" dirty="0" err="1"/>
              <a:t>participation</a:t>
            </a:r>
            <a:r>
              <a:rPr lang="es-ES" sz="1500" dirty="0"/>
              <a:t> </a:t>
            </a:r>
            <a:r>
              <a:rPr lang="en-GB" sz="1500" dirty="0"/>
              <a:t>in the </a:t>
            </a:r>
            <a:r>
              <a:rPr lang="en-GB" sz="1500" dirty="0" err="1"/>
              <a:t>HeSCare</a:t>
            </a:r>
            <a:r>
              <a:rPr lang="en-GB" sz="1500" dirty="0"/>
              <a:t> sector </a:t>
            </a:r>
            <a:r>
              <a:rPr lang="en-GB" sz="1000" b="0" dirty="0"/>
              <a:t>– PPT 6</a:t>
            </a:r>
            <a:endParaRPr lang="es-ES" sz="1000" b="0" dirty="0"/>
          </a:p>
          <a:p>
            <a:pPr marL="189000" lvl="1" indent="0">
              <a:buNone/>
            </a:pPr>
            <a:r>
              <a:rPr lang="en-GB" sz="1400" u="sng" dirty="0">
                <a:solidFill>
                  <a:srgbClr val="000000"/>
                </a:solidFill>
                <a:effectLst/>
                <a:latin typeface="Calibri" panose="020F0502020204030204" pitchFamily="34" charset="0"/>
                <a:ea typeface="Times New Roman" panose="02020603050405020304" pitchFamily="18" charset="0"/>
                <a:hlinkClick r:id="rId7"/>
              </a:rPr>
              <a:t>https://osha.europa.eu/en/publications/worker-participation-osh-management-health-and-social-care-sector</a:t>
            </a:r>
            <a:endParaRPr lang="es-ES" sz="1400" dirty="0"/>
          </a:p>
          <a:p>
            <a:pPr marL="0" indent="0">
              <a:buNone/>
            </a:pPr>
            <a:endParaRPr lang="en-GB" sz="1500" dirty="0"/>
          </a:p>
        </p:txBody>
      </p:sp>
    </p:spTree>
    <p:extLst>
      <p:ext uri="{BB962C8B-B14F-4D97-AF65-F5344CB8AC3E}">
        <p14:creationId xmlns:p14="http://schemas.microsoft.com/office/powerpoint/2010/main" val="37858529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76622"/>
            <a:ext cx="8964489" cy="504056"/>
          </a:xfrm>
        </p:spPr>
        <p:txBody>
          <a:bodyPr/>
          <a:lstStyle/>
          <a:p>
            <a:r>
              <a:rPr lang="es-ES" dirty="0" err="1"/>
              <a:t>Percentage</a:t>
            </a:r>
            <a:r>
              <a:rPr lang="es-ES" dirty="0"/>
              <a:t> of </a:t>
            </a:r>
            <a:r>
              <a:rPr lang="es-ES" dirty="0" err="1"/>
              <a:t>HeSCare</a:t>
            </a:r>
            <a:r>
              <a:rPr lang="es-ES" dirty="0"/>
              <a:t> sector establishments </a:t>
            </a:r>
            <a:r>
              <a:rPr lang="es-ES" dirty="0" err="1"/>
              <a:t>with</a:t>
            </a:r>
            <a:r>
              <a:rPr lang="es-ES" dirty="0"/>
              <a:t> a </a:t>
            </a:r>
            <a:r>
              <a:rPr lang="es-ES" dirty="0" err="1"/>
              <a:t>procedure</a:t>
            </a:r>
            <a:r>
              <a:rPr lang="es-ES" dirty="0"/>
              <a:t> </a:t>
            </a:r>
            <a:r>
              <a:rPr lang="es-ES" dirty="0" err="1"/>
              <a:t>to</a:t>
            </a:r>
            <a:r>
              <a:rPr lang="es-ES" dirty="0"/>
              <a:t> deal </a:t>
            </a:r>
            <a:r>
              <a:rPr lang="es-ES" dirty="0" err="1"/>
              <a:t>with</a:t>
            </a:r>
            <a:r>
              <a:rPr lang="es-ES" dirty="0"/>
              <a:t> cases of </a:t>
            </a:r>
            <a:r>
              <a:rPr lang="es-ES" dirty="0" err="1"/>
              <a:t>bullying</a:t>
            </a:r>
            <a:r>
              <a:rPr lang="es-ES" dirty="0"/>
              <a:t> and </a:t>
            </a:r>
            <a:r>
              <a:rPr lang="es-ES" dirty="0" err="1"/>
              <a:t>harassment</a:t>
            </a:r>
            <a:r>
              <a:rPr lang="es-ES" dirty="0"/>
              <a:t>, </a:t>
            </a:r>
            <a:r>
              <a:rPr lang="es-ES" sz="1200" dirty="0" err="1"/>
              <a:t>by</a:t>
            </a:r>
            <a:r>
              <a:rPr lang="es-ES" sz="1200" dirty="0"/>
              <a:t> country, EU-27 (+CH, IS and NO),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4" name="TextBox 3">
            <a:extLst>
              <a:ext uri="{FF2B5EF4-FFF2-40B4-BE49-F238E27FC236}">
                <a16:creationId xmlns:a16="http://schemas.microsoft.com/office/drawing/2014/main" id="{7291FC29-DB3C-9FE7-3746-A61111F4711E}"/>
              </a:ext>
            </a:extLst>
          </p:cNvPr>
          <p:cNvSpPr txBox="1"/>
          <p:nvPr/>
        </p:nvSpPr>
        <p:spPr>
          <a:xfrm>
            <a:off x="683568" y="4062142"/>
            <a:ext cx="7344816" cy="738664"/>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ESENER-19</a:t>
            </a:r>
            <a:endParaRPr lang="en-GB" sz="900" dirty="0">
              <a:latin typeface="Arial" panose="020B0604020202020204" pitchFamily="34" charset="0"/>
              <a:ea typeface="Times New Roman" panose="02020603050405020304" pitchFamily="18" charset="0"/>
              <a:cs typeface="Times New Roman" panose="02020603050405020304" pitchFamily="18" charset="0"/>
            </a:endParaRP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with 20 or more employees in the EU-27, Switzerland, Iceland and Norway.</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ts val="1200"/>
              </a:lnSpc>
              <a:spcBef>
                <a:spcPts val="600"/>
              </a:spcBef>
              <a:spcAft>
                <a:spcPts val="600"/>
              </a:spcAft>
            </a:pPr>
            <a:endParaRPr lang="en-GB" sz="100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Picture 5">
            <a:extLst>
              <a:ext uri="{FF2B5EF4-FFF2-40B4-BE49-F238E27FC236}">
                <a16:creationId xmlns:a16="http://schemas.microsoft.com/office/drawing/2014/main" id="{EA58051E-351B-2330-B004-4201E734061F}"/>
              </a:ext>
            </a:extLst>
          </p:cNvPr>
          <p:cNvPicPr>
            <a:picLocks noChangeAspect="1"/>
          </p:cNvPicPr>
          <p:nvPr/>
        </p:nvPicPr>
        <p:blipFill>
          <a:blip r:embed="rId2"/>
          <a:stretch>
            <a:fillRect/>
          </a:stretch>
        </p:blipFill>
        <p:spPr>
          <a:xfrm>
            <a:off x="1151620" y="1087245"/>
            <a:ext cx="6840760" cy="2969009"/>
          </a:xfrm>
          <a:prstGeom prst="rect">
            <a:avLst/>
          </a:prstGeom>
        </p:spPr>
      </p:pic>
    </p:spTree>
    <p:extLst>
      <p:ext uri="{BB962C8B-B14F-4D97-AF65-F5344CB8AC3E}">
        <p14:creationId xmlns:p14="http://schemas.microsoft.com/office/powerpoint/2010/main" val="15443407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76622"/>
            <a:ext cx="8964489" cy="504056"/>
          </a:xfrm>
        </p:spPr>
        <p:txBody>
          <a:bodyPr/>
          <a:lstStyle/>
          <a:p>
            <a:r>
              <a:rPr lang="es-ES" dirty="0" err="1"/>
              <a:t>Percentage</a:t>
            </a:r>
            <a:r>
              <a:rPr lang="es-ES" dirty="0"/>
              <a:t> of </a:t>
            </a:r>
            <a:r>
              <a:rPr lang="es-ES" dirty="0" err="1"/>
              <a:t>HeSCare</a:t>
            </a:r>
            <a:r>
              <a:rPr lang="es-ES" dirty="0"/>
              <a:t> sector establishments </a:t>
            </a:r>
            <a:r>
              <a:rPr lang="es-ES" dirty="0" err="1"/>
              <a:t>with</a:t>
            </a:r>
            <a:r>
              <a:rPr lang="es-ES" dirty="0"/>
              <a:t> a </a:t>
            </a:r>
            <a:r>
              <a:rPr lang="es-ES" dirty="0" err="1"/>
              <a:t>procedure</a:t>
            </a:r>
            <a:r>
              <a:rPr lang="es-ES" dirty="0"/>
              <a:t> </a:t>
            </a:r>
            <a:r>
              <a:rPr lang="es-ES" dirty="0" err="1"/>
              <a:t>to</a:t>
            </a:r>
            <a:r>
              <a:rPr lang="es-ES" dirty="0"/>
              <a:t> deal </a:t>
            </a:r>
            <a:r>
              <a:rPr lang="es-ES" dirty="0" err="1"/>
              <a:t>with</a:t>
            </a:r>
            <a:r>
              <a:rPr lang="es-ES" dirty="0"/>
              <a:t> cases of </a:t>
            </a:r>
            <a:r>
              <a:rPr lang="es-ES" dirty="0" err="1"/>
              <a:t>threats</a:t>
            </a:r>
            <a:r>
              <a:rPr lang="es-ES" dirty="0"/>
              <a:t>, abuse </a:t>
            </a:r>
            <a:r>
              <a:rPr lang="es-ES" dirty="0" err="1"/>
              <a:t>or</a:t>
            </a:r>
            <a:r>
              <a:rPr lang="es-ES" dirty="0"/>
              <a:t> </a:t>
            </a:r>
            <a:r>
              <a:rPr lang="es-ES" dirty="0" err="1"/>
              <a:t>assaults</a:t>
            </a:r>
            <a:r>
              <a:rPr lang="es-ES" dirty="0"/>
              <a:t> </a:t>
            </a:r>
            <a:r>
              <a:rPr lang="es-ES" dirty="0" err="1"/>
              <a:t>by</a:t>
            </a:r>
            <a:r>
              <a:rPr lang="es-ES" dirty="0"/>
              <a:t> </a:t>
            </a:r>
            <a:r>
              <a:rPr lang="es-ES" dirty="0" err="1"/>
              <a:t>external</a:t>
            </a:r>
            <a:r>
              <a:rPr lang="es-ES" dirty="0"/>
              <a:t> </a:t>
            </a:r>
            <a:r>
              <a:rPr lang="es-ES" dirty="0" err="1"/>
              <a:t>persons</a:t>
            </a:r>
            <a:r>
              <a:rPr lang="es-ES" dirty="0"/>
              <a:t> </a:t>
            </a:r>
            <a:br>
              <a:rPr lang="es-ES" dirty="0"/>
            </a:br>
            <a:r>
              <a:rPr lang="es-ES" sz="1200" dirty="0" err="1"/>
              <a:t>by</a:t>
            </a:r>
            <a:r>
              <a:rPr lang="es-ES" sz="1200" dirty="0"/>
              <a:t> country, EU-27 (+CH, IS and NO),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TextBox 3">
            <a:extLst>
              <a:ext uri="{FF2B5EF4-FFF2-40B4-BE49-F238E27FC236}">
                <a16:creationId xmlns:a16="http://schemas.microsoft.com/office/drawing/2014/main" id="{7291FC29-DB3C-9FE7-3746-A61111F4711E}"/>
              </a:ext>
            </a:extLst>
          </p:cNvPr>
          <p:cNvSpPr txBox="1"/>
          <p:nvPr/>
        </p:nvSpPr>
        <p:spPr>
          <a:xfrm>
            <a:off x="-53764" y="3993326"/>
            <a:ext cx="7344816" cy="877163"/>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ESENER-19</a:t>
            </a:r>
            <a:endParaRPr lang="en-GB" sz="900" dirty="0">
              <a:latin typeface="Arial" panose="020B0604020202020204" pitchFamily="34" charset="0"/>
              <a:ea typeface="Times New Roman" panose="02020603050405020304" pitchFamily="18" charset="0"/>
              <a:cs typeface="Times New Roman" panose="02020603050405020304" pitchFamily="18" charset="0"/>
            </a:endParaRP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with 20 or more employees in the EU-27, Switzerland, Iceland</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 and Norway.</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ts val="1200"/>
              </a:lnSpc>
              <a:spcBef>
                <a:spcPts val="600"/>
              </a:spcBef>
              <a:spcAft>
                <a:spcPts val="600"/>
              </a:spcAft>
            </a:pPr>
            <a:endParaRPr lang="en-GB" sz="1000" dirty="0">
              <a:effectLst/>
              <a:latin typeface="Arial" panose="020B0604020202020204" pitchFamily="34" charset="0"/>
              <a:ea typeface="SimSun" panose="02010600030101010101" pitchFamily="2" charset="-122"/>
              <a:cs typeface="Arial" panose="020B0604020202020204" pitchFamily="34" charset="0"/>
            </a:endParaRPr>
          </a:p>
        </p:txBody>
      </p:sp>
      <p:pic>
        <p:nvPicPr>
          <p:cNvPr id="7" name="Picture 6">
            <a:extLst>
              <a:ext uri="{FF2B5EF4-FFF2-40B4-BE49-F238E27FC236}">
                <a16:creationId xmlns:a16="http://schemas.microsoft.com/office/drawing/2014/main" id="{3800835C-03E9-ED12-8F76-DCA7E27FC18E}"/>
              </a:ext>
            </a:extLst>
          </p:cNvPr>
          <p:cNvPicPr>
            <a:picLocks noChangeAspect="1"/>
          </p:cNvPicPr>
          <p:nvPr/>
        </p:nvPicPr>
        <p:blipFill>
          <a:blip r:embed="rId2"/>
          <a:stretch>
            <a:fillRect/>
          </a:stretch>
        </p:blipFill>
        <p:spPr>
          <a:xfrm>
            <a:off x="1852949" y="1193934"/>
            <a:ext cx="5438103" cy="2755631"/>
          </a:xfrm>
          <a:prstGeom prst="rect">
            <a:avLst/>
          </a:prstGeom>
        </p:spPr>
      </p:pic>
    </p:spTree>
    <p:extLst>
      <p:ext uri="{BB962C8B-B14F-4D97-AF65-F5344CB8AC3E}">
        <p14:creationId xmlns:p14="http://schemas.microsoft.com/office/powerpoint/2010/main" val="15860882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76622"/>
            <a:ext cx="8964489" cy="504056"/>
          </a:xfrm>
        </p:spPr>
        <p:txBody>
          <a:bodyPr/>
          <a:lstStyle/>
          <a:p>
            <a:r>
              <a:rPr lang="es-ES" sz="1600" dirty="0" err="1"/>
              <a:t>Percentage</a:t>
            </a:r>
            <a:r>
              <a:rPr lang="es-ES" sz="1600" dirty="0"/>
              <a:t> of establishments in </a:t>
            </a:r>
            <a:r>
              <a:rPr lang="es-ES" sz="1600" dirty="0" err="1"/>
              <a:t>which</a:t>
            </a:r>
            <a:r>
              <a:rPr lang="es-ES" sz="1600" dirty="0"/>
              <a:t> </a:t>
            </a:r>
            <a:r>
              <a:rPr lang="es-ES" sz="1600" dirty="0" err="1"/>
              <a:t>employees</a:t>
            </a:r>
            <a:r>
              <a:rPr lang="es-ES" sz="1600" dirty="0"/>
              <a:t> </a:t>
            </a:r>
            <a:r>
              <a:rPr lang="es-ES" sz="1600" dirty="0" err="1"/>
              <a:t>have</a:t>
            </a:r>
            <a:r>
              <a:rPr lang="es-ES" sz="1600" dirty="0"/>
              <a:t> </a:t>
            </a:r>
            <a:r>
              <a:rPr lang="es-ES" sz="1600" dirty="0" err="1"/>
              <a:t>been</a:t>
            </a:r>
            <a:r>
              <a:rPr lang="es-ES" sz="1600" dirty="0"/>
              <a:t> </a:t>
            </a:r>
            <a:r>
              <a:rPr lang="es-ES" sz="1600" dirty="0" err="1"/>
              <a:t>involved</a:t>
            </a:r>
            <a:r>
              <a:rPr lang="es-ES" sz="1600" dirty="0"/>
              <a:t> in </a:t>
            </a:r>
            <a:r>
              <a:rPr lang="es-ES" sz="1600" dirty="0" err="1"/>
              <a:t>identifying</a:t>
            </a:r>
            <a:r>
              <a:rPr lang="es-ES" sz="1600" dirty="0"/>
              <a:t> </a:t>
            </a:r>
            <a:r>
              <a:rPr lang="es-ES" sz="1600" dirty="0" err="1"/>
              <a:t>measures</a:t>
            </a:r>
            <a:r>
              <a:rPr lang="es-ES" sz="1600" dirty="0"/>
              <a:t> </a:t>
            </a:r>
            <a:r>
              <a:rPr lang="es-ES" sz="1600" dirty="0" err="1"/>
              <a:t>to</a:t>
            </a:r>
            <a:r>
              <a:rPr lang="es-ES" sz="1600" dirty="0"/>
              <a:t> reduce </a:t>
            </a:r>
            <a:r>
              <a:rPr lang="es-ES" sz="1600" dirty="0" err="1"/>
              <a:t>work-related</a:t>
            </a:r>
            <a:r>
              <a:rPr lang="es-ES" sz="1600" dirty="0"/>
              <a:t> stress, </a:t>
            </a:r>
            <a:r>
              <a:rPr lang="es-ES" sz="1200" dirty="0" err="1"/>
              <a:t>by</a:t>
            </a:r>
            <a:r>
              <a:rPr lang="es-ES" sz="1200" dirty="0"/>
              <a:t> sector, EU-27,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4" name="TextBox 3">
            <a:extLst>
              <a:ext uri="{FF2B5EF4-FFF2-40B4-BE49-F238E27FC236}">
                <a16:creationId xmlns:a16="http://schemas.microsoft.com/office/drawing/2014/main" id="{7291FC29-DB3C-9FE7-3746-A61111F4711E}"/>
              </a:ext>
            </a:extLst>
          </p:cNvPr>
          <p:cNvSpPr txBox="1"/>
          <p:nvPr/>
        </p:nvSpPr>
        <p:spPr>
          <a:xfrm>
            <a:off x="-111681" y="4347850"/>
            <a:ext cx="7344816" cy="600164"/>
          </a:xfrm>
          <a:prstGeom prst="rect">
            <a:avLst/>
          </a:prstGeom>
          <a:noFill/>
        </p:spPr>
        <p:txBody>
          <a:bodyPr wrap="square">
            <a:spAutoFit/>
          </a:bodyPr>
          <a:lstStyle/>
          <a:p>
            <a:pPr algn="r"/>
            <a:r>
              <a:rPr lang="en-GB" sz="900" dirty="0">
                <a:latin typeface="Arial" panose="020B0604020202020204" pitchFamily="34" charset="0"/>
                <a:cs typeface="Times New Roman" panose="02020603050405020304" pitchFamily="18" charset="0"/>
              </a:rPr>
              <a:t>Source: </a:t>
            </a:r>
            <a:r>
              <a:rPr lang="en-GB" sz="900" dirty="0" err="1">
                <a:latin typeface="Arial" panose="020B0604020202020204" pitchFamily="34" charset="0"/>
                <a:cs typeface="Times New Roman" panose="02020603050405020304" pitchFamily="18" charset="0"/>
              </a:rPr>
              <a:t>Panteia</a:t>
            </a:r>
            <a:r>
              <a:rPr lang="en-GB" sz="900" dirty="0">
                <a:latin typeface="Arial" panose="020B0604020202020204" pitchFamily="34" charset="0"/>
                <a:cs typeface="Times New Roman" panose="02020603050405020304" pitchFamily="18" charset="0"/>
              </a:rPr>
              <a:t> based on ESENER-19 </a:t>
            </a:r>
          </a:p>
          <a:p>
            <a:pPr algn="r"/>
            <a:r>
              <a:rPr lang="en-GB" sz="900" dirty="0">
                <a:latin typeface="Arial" panose="020B0604020202020204" pitchFamily="34" charset="0"/>
                <a:cs typeface="Times New Roman" panose="02020603050405020304" pitchFamily="18" charset="0"/>
              </a:rPr>
              <a:t>Base: All establishments in the EU-27. </a:t>
            </a:r>
          </a:p>
          <a:p>
            <a:pPr algn="just">
              <a:lnSpc>
                <a:spcPts val="1200"/>
              </a:lnSpc>
              <a:spcBef>
                <a:spcPts val="600"/>
              </a:spcBef>
              <a:spcAft>
                <a:spcPts val="600"/>
              </a:spcAft>
            </a:pPr>
            <a:endParaRPr lang="en-GB" sz="1000" dirty="0">
              <a:effectLst/>
              <a:latin typeface="Arial" panose="020B0604020202020204" pitchFamily="34" charset="0"/>
              <a:ea typeface="SimSun" panose="02010600030101010101" pitchFamily="2" charset="-122"/>
              <a:cs typeface="Arial" panose="020B0604020202020204" pitchFamily="34" charset="0"/>
            </a:endParaRPr>
          </a:p>
        </p:txBody>
      </p:sp>
      <p:pic>
        <p:nvPicPr>
          <p:cNvPr id="9" name="Picture 8">
            <a:extLst>
              <a:ext uri="{FF2B5EF4-FFF2-40B4-BE49-F238E27FC236}">
                <a16:creationId xmlns:a16="http://schemas.microsoft.com/office/drawing/2014/main" id="{CEBF3896-809E-0082-10B3-EABFEF9BE723}"/>
              </a:ext>
            </a:extLst>
          </p:cNvPr>
          <p:cNvPicPr>
            <a:picLocks noChangeAspect="1"/>
          </p:cNvPicPr>
          <p:nvPr/>
        </p:nvPicPr>
        <p:blipFill>
          <a:blip r:embed="rId2"/>
          <a:stretch>
            <a:fillRect/>
          </a:stretch>
        </p:blipFill>
        <p:spPr>
          <a:xfrm>
            <a:off x="1910866" y="968829"/>
            <a:ext cx="5322269" cy="3340993"/>
          </a:xfrm>
          <a:prstGeom prst="rect">
            <a:avLst/>
          </a:prstGeom>
        </p:spPr>
      </p:pic>
    </p:spTree>
    <p:extLst>
      <p:ext uri="{BB962C8B-B14F-4D97-AF65-F5344CB8AC3E}">
        <p14:creationId xmlns:p14="http://schemas.microsoft.com/office/powerpoint/2010/main" val="1524866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23478"/>
            <a:ext cx="8785101" cy="546412"/>
          </a:xfrm>
        </p:spPr>
        <p:txBody>
          <a:bodyPr/>
          <a:lstStyle/>
          <a:p>
            <a:r>
              <a:rPr lang="en-US" sz="1600" dirty="0"/>
              <a:t>Percentage of </a:t>
            </a:r>
            <a:r>
              <a:rPr lang="en-US" sz="1600" dirty="0" err="1"/>
              <a:t>HeSCare</a:t>
            </a:r>
            <a:r>
              <a:rPr lang="en-US" sz="1600" dirty="0"/>
              <a:t> sector establishments that suggest that psychosocial risks are more difficult to address than other risks, </a:t>
            </a:r>
            <a:r>
              <a:rPr lang="en-US" sz="1200" dirty="0"/>
              <a:t>by subsector, EU-27,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1802533" y="3795886"/>
            <a:ext cx="5656172" cy="1005403"/>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Responses only of those </a:t>
            </a:r>
            <a:r>
              <a:rPr lang="en-GB" sz="900" dirty="0">
                <a:latin typeface="Arial" panose="020B0604020202020204" pitchFamily="34" charset="0"/>
                <a:ea typeface="Times New Roman" panose="02020603050405020304" pitchFamily="18" charset="0"/>
                <a:cs typeface="Times New Roman" panose="02020603050405020304" pitchFamily="18" charset="0"/>
              </a:rPr>
              <a:t>establishments in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that have identified one or more psychosocial risks. </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4D4EB44A-1EB0-F465-E0A0-68499910576D}"/>
              </a:ext>
            </a:extLst>
          </p:cNvPr>
          <p:cNvPicPr>
            <a:picLocks noChangeAspect="1"/>
          </p:cNvPicPr>
          <p:nvPr/>
        </p:nvPicPr>
        <p:blipFill>
          <a:blip r:embed="rId3"/>
          <a:stretch>
            <a:fillRect/>
          </a:stretch>
        </p:blipFill>
        <p:spPr>
          <a:xfrm>
            <a:off x="1685293" y="1923678"/>
            <a:ext cx="5773412" cy="1810669"/>
          </a:xfrm>
          <a:prstGeom prst="rect">
            <a:avLst/>
          </a:prstGeom>
        </p:spPr>
      </p:pic>
    </p:spTree>
    <p:extLst>
      <p:ext uri="{BB962C8B-B14F-4D97-AF65-F5344CB8AC3E}">
        <p14:creationId xmlns:p14="http://schemas.microsoft.com/office/powerpoint/2010/main" val="42189620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785101" cy="546412"/>
          </a:xfrm>
        </p:spPr>
        <p:txBody>
          <a:bodyPr/>
          <a:lstStyle/>
          <a:p>
            <a:r>
              <a:rPr lang="en-US" sz="1600" dirty="0"/>
              <a:t>Percentage of </a:t>
            </a:r>
            <a:r>
              <a:rPr lang="en-US" sz="1600" dirty="0" err="1"/>
              <a:t>HeSCare</a:t>
            </a:r>
            <a:r>
              <a:rPr lang="en-US" sz="1600" dirty="0"/>
              <a:t> sector establishments that suggest that psychosocial risks are more difficult to address than other risks, </a:t>
            </a:r>
            <a:r>
              <a:rPr lang="en-US" sz="1200" dirty="0"/>
              <a:t>by size, EU-27,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1807576" y="3837125"/>
            <a:ext cx="5656172" cy="1005403"/>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Responses only of those </a:t>
            </a:r>
            <a:r>
              <a:rPr lang="en-GB" sz="900" dirty="0">
                <a:latin typeface="Arial" panose="020B0604020202020204" pitchFamily="34" charset="0"/>
                <a:ea typeface="Times New Roman" panose="02020603050405020304" pitchFamily="18" charset="0"/>
                <a:cs typeface="Times New Roman" panose="02020603050405020304" pitchFamily="18" charset="0"/>
              </a:rPr>
              <a:t>establishments in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that have identified one or more psychosocial risks. </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1D96A68A-50C8-B827-C71E-E79D7D8291A7}"/>
              </a:ext>
            </a:extLst>
          </p:cNvPr>
          <p:cNvPicPr>
            <a:picLocks noChangeAspect="1"/>
          </p:cNvPicPr>
          <p:nvPr/>
        </p:nvPicPr>
        <p:blipFill>
          <a:blip r:embed="rId3"/>
          <a:stretch>
            <a:fillRect/>
          </a:stretch>
        </p:blipFill>
        <p:spPr>
          <a:xfrm>
            <a:off x="1685294" y="1923678"/>
            <a:ext cx="5773412" cy="1810669"/>
          </a:xfrm>
          <a:prstGeom prst="rect">
            <a:avLst/>
          </a:prstGeom>
        </p:spPr>
      </p:pic>
    </p:spTree>
    <p:extLst>
      <p:ext uri="{BB962C8B-B14F-4D97-AF65-F5344CB8AC3E}">
        <p14:creationId xmlns:p14="http://schemas.microsoft.com/office/powerpoint/2010/main" val="9647897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785101" cy="546412"/>
          </a:xfrm>
        </p:spPr>
        <p:txBody>
          <a:bodyPr/>
          <a:lstStyle/>
          <a:p>
            <a:r>
              <a:rPr lang="en-US" sz="1600" dirty="0"/>
              <a:t>Establishments indicating measures for health promotion</a:t>
            </a:r>
            <a:br>
              <a:rPr lang="en-US" sz="1600" dirty="0"/>
            </a:br>
            <a:r>
              <a:rPr lang="en-US" sz="1200" dirty="0"/>
              <a:t>by sector,  EU-27,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1779917" y="4275080"/>
            <a:ext cx="5656172" cy="574516"/>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a:latin typeface="Arial" panose="020B0604020202020204" pitchFamily="34" charset="0"/>
                <a:ea typeface="Times New Roman" panose="02020603050405020304" pitchFamily="18" charset="0"/>
                <a:cs typeface="Times New Roman" panose="02020603050405020304" pitchFamily="18" charset="0"/>
              </a:rPr>
              <a:t>establishments in the EU-27. </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a:t>
            </a: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id="{B40E9110-8677-0B4F-2163-CEBA4C9739AD}"/>
              </a:ext>
            </a:extLst>
          </p:cNvPr>
          <p:cNvPicPr>
            <a:picLocks noGrp="1" noChangeAspect="1"/>
          </p:cNvPicPr>
          <p:nvPr>
            <p:ph sz="half" idx="1"/>
          </p:nvPr>
        </p:nvPicPr>
        <p:blipFill>
          <a:blip r:embed="rId3"/>
          <a:stretch>
            <a:fillRect/>
          </a:stretch>
        </p:blipFill>
        <p:spPr>
          <a:xfrm>
            <a:off x="1835696" y="868419"/>
            <a:ext cx="5544615" cy="3406661"/>
          </a:xfrm>
          <a:prstGeom prst="rect">
            <a:avLst/>
          </a:prstGeom>
        </p:spPr>
      </p:pic>
    </p:spTree>
    <p:extLst>
      <p:ext uri="{BB962C8B-B14F-4D97-AF65-F5344CB8AC3E}">
        <p14:creationId xmlns:p14="http://schemas.microsoft.com/office/powerpoint/2010/main" val="23540213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929055" cy="546412"/>
          </a:xfrm>
        </p:spPr>
        <p:txBody>
          <a:bodyPr/>
          <a:lstStyle/>
          <a:p>
            <a:r>
              <a:rPr lang="en-US" sz="1600" dirty="0" err="1"/>
              <a:t>HeSCare</a:t>
            </a:r>
            <a:r>
              <a:rPr lang="en-US" sz="1600" dirty="0"/>
              <a:t> sector establishments indicating measures for health promotion</a:t>
            </a:r>
            <a:br>
              <a:rPr lang="en-US" sz="1600" dirty="0"/>
            </a:br>
            <a:r>
              <a:rPr lang="en-US" sz="1200" dirty="0"/>
              <a:t>by subsector, EU-27,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1208123" y="4145162"/>
            <a:ext cx="5656172" cy="713016"/>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a:t>
            </a:r>
            <a:r>
              <a:rPr lang="en-GB" sz="900" dirty="0">
                <a:latin typeface="Arial" panose="020B0604020202020204" pitchFamily="34" charset="0"/>
                <a:ea typeface="Times New Roman" panose="02020603050405020304" pitchFamily="18" charset="0"/>
                <a:cs typeface="Times New Roman" panose="02020603050405020304" pitchFamily="18" charset="0"/>
              </a:rPr>
              <a:t>establishments in the EU-27. </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a:t>
            </a:r>
          </a:p>
          <a:p>
            <a:pPr algn="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3379F769-7E20-6509-B1C0-E9995F63BFE0}"/>
              </a:ext>
            </a:extLst>
          </p:cNvPr>
          <p:cNvPicPr>
            <a:picLocks noGrp="1" noChangeAspect="1"/>
          </p:cNvPicPr>
          <p:nvPr>
            <p:ph sz="half" idx="1"/>
          </p:nvPr>
        </p:nvPicPr>
        <p:blipFill>
          <a:blip r:embed="rId3"/>
          <a:stretch>
            <a:fillRect/>
          </a:stretch>
        </p:blipFill>
        <p:spPr>
          <a:xfrm>
            <a:off x="2308956" y="1176153"/>
            <a:ext cx="4584589" cy="2969009"/>
          </a:xfrm>
          <a:prstGeom prst="rect">
            <a:avLst/>
          </a:prstGeom>
        </p:spPr>
      </p:pic>
    </p:spTree>
    <p:extLst>
      <p:ext uri="{BB962C8B-B14F-4D97-AF65-F5344CB8AC3E}">
        <p14:creationId xmlns:p14="http://schemas.microsoft.com/office/powerpoint/2010/main" val="24879406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929055" cy="546412"/>
          </a:xfrm>
        </p:spPr>
        <p:txBody>
          <a:bodyPr/>
          <a:lstStyle/>
          <a:p>
            <a:r>
              <a:rPr lang="en-US" dirty="0" err="1"/>
              <a:t>HesCare</a:t>
            </a:r>
            <a:r>
              <a:rPr lang="en-US" dirty="0"/>
              <a:t> sector establishments indicating measures for health promotion</a:t>
            </a:r>
            <a:br>
              <a:rPr lang="en-US" dirty="0"/>
            </a:br>
            <a:r>
              <a:rPr lang="en-US" sz="1200" dirty="0"/>
              <a:t>by size, EU-27,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827584" y="4281327"/>
            <a:ext cx="6120680" cy="77970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a:t>
            </a:r>
            <a:r>
              <a:rPr lang="en-GB" sz="900" dirty="0">
                <a:latin typeface="Arial" panose="020B0604020202020204" pitchFamily="34" charset="0"/>
                <a:ea typeface="Times New Roman" panose="02020603050405020304" pitchFamily="18" charset="0"/>
                <a:cs typeface="Times New Roman" panose="02020603050405020304" pitchFamily="18" charset="0"/>
              </a:rPr>
              <a:t>establishments in the EU-27.</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a:t>
            </a: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0" name="Content Placeholder 9">
            <a:extLst>
              <a:ext uri="{FF2B5EF4-FFF2-40B4-BE49-F238E27FC236}">
                <a16:creationId xmlns:a16="http://schemas.microsoft.com/office/drawing/2014/main" id="{9BFB8FDA-6B97-9AD5-0381-18F0A3731C1E}"/>
              </a:ext>
            </a:extLst>
          </p:cNvPr>
          <p:cNvPicPr>
            <a:picLocks noGrp="1" noChangeAspect="1"/>
          </p:cNvPicPr>
          <p:nvPr>
            <p:ph sz="half" idx="1"/>
          </p:nvPr>
        </p:nvPicPr>
        <p:blipFill>
          <a:blip r:embed="rId3"/>
          <a:stretch>
            <a:fillRect/>
          </a:stretch>
        </p:blipFill>
        <p:spPr>
          <a:xfrm>
            <a:off x="2279706" y="714893"/>
            <a:ext cx="4584589" cy="3566434"/>
          </a:xfrm>
          <a:prstGeom prst="rect">
            <a:avLst/>
          </a:prstGeom>
        </p:spPr>
      </p:pic>
    </p:spTree>
    <p:extLst>
      <p:ext uri="{BB962C8B-B14F-4D97-AF65-F5344CB8AC3E}">
        <p14:creationId xmlns:p14="http://schemas.microsoft.com/office/powerpoint/2010/main" val="150674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785101" cy="546412"/>
          </a:xfrm>
        </p:spPr>
        <p:txBody>
          <a:bodyPr/>
          <a:lstStyle/>
          <a:p>
            <a:r>
              <a:rPr lang="en-US" dirty="0"/>
              <a:t>Percentage of </a:t>
            </a:r>
            <a:r>
              <a:rPr lang="en-US" dirty="0" err="1"/>
              <a:t>HeSCare</a:t>
            </a:r>
            <a:r>
              <a:rPr lang="en-US" dirty="0"/>
              <a:t> sector establishments that arrange regular medical examinations to monitor the health of employees, </a:t>
            </a:r>
            <a:r>
              <a:rPr lang="en-US" sz="1200" dirty="0"/>
              <a:t>by subsector, EU-27,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902843" y="4241466"/>
            <a:ext cx="6408712" cy="851515"/>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in the EU-27. </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id="{51881B7D-D04B-FD8D-0E05-541740882656}"/>
              </a:ext>
            </a:extLst>
          </p:cNvPr>
          <p:cNvPicPr>
            <a:picLocks noGrp="1" noChangeAspect="1"/>
          </p:cNvPicPr>
          <p:nvPr>
            <p:ph sz="half" idx="1"/>
          </p:nvPr>
        </p:nvPicPr>
        <p:blipFill>
          <a:blip r:embed="rId3"/>
          <a:stretch>
            <a:fillRect/>
          </a:stretch>
        </p:blipFill>
        <p:spPr>
          <a:xfrm>
            <a:off x="1835696" y="771550"/>
            <a:ext cx="5472608" cy="3456384"/>
          </a:xfrm>
          <a:prstGeom prst="rect">
            <a:avLst/>
          </a:prstGeom>
        </p:spPr>
      </p:pic>
    </p:spTree>
    <p:extLst>
      <p:ext uri="{BB962C8B-B14F-4D97-AF65-F5344CB8AC3E}">
        <p14:creationId xmlns:p14="http://schemas.microsoft.com/office/powerpoint/2010/main" val="36245685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785101" cy="546412"/>
          </a:xfrm>
        </p:spPr>
        <p:txBody>
          <a:bodyPr/>
          <a:lstStyle/>
          <a:p>
            <a:r>
              <a:rPr lang="en-US" dirty="0"/>
              <a:t>Percentage of </a:t>
            </a:r>
            <a:r>
              <a:rPr lang="en-US" dirty="0" err="1"/>
              <a:t>HeSCare</a:t>
            </a:r>
            <a:r>
              <a:rPr lang="en-US" dirty="0"/>
              <a:t> sector establishments that arrange regular medical examinations to monitor the health of employees, </a:t>
            </a:r>
            <a:r>
              <a:rPr lang="en-US" sz="1200" dirty="0"/>
              <a:t>by size, EU-27,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827584" y="4181715"/>
            <a:ext cx="6408712" cy="866904"/>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in the EU-27. </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50FECAF6-4A13-020E-EA19-C2C6C38E2634}"/>
              </a:ext>
            </a:extLst>
          </p:cNvPr>
          <p:cNvPicPr>
            <a:picLocks noGrp="1" noChangeAspect="1"/>
          </p:cNvPicPr>
          <p:nvPr>
            <p:ph sz="half" idx="1"/>
          </p:nvPr>
        </p:nvPicPr>
        <p:blipFill>
          <a:blip r:embed="rId3"/>
          <a:stretch>
            <a:fillRect/>
          </a:stretch>
        </p:blipFill>
        <p:spPr>
          <a:xfrm>
            <a:off x="1907705" y="843558"/>
            <a:ext cx="5328591" cy="3300009"/>
          </a:xfrm>
          <a:prstGeom prst="rect">
            <a:avLst/>
          </a:prstGeom>
        </p:spPr>
      </p:pic>
    </p:spTree>
    <p:extLst>
      <p:ext uri="{BB962C8B-B14F-4D97-AF65-F5344CB8AC3E}">
        <p14:creationId xmlns:p14="http://schemas.microsoft.com/office/powerpoint/2010/main" val="420007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7" y="135000"/>
            <a:ext cx="7830488" cy="367200"/>
          </a:xfrm>
        </p:spPr>
        <p:txBody>
          <a:bodyPr/>
          <a:lstStyle/>
          <a:p>
            <a:r>
              <a:rPr lang="en-US" dirty="0"/>
              <a:t>Introduction: data sources / surveys</a:t>
            </a:r>
            <a:endParaRPr lang="el-GR" dirty="0"/>
          </a:p>
        </p:txBody>
      </p:sp>
      <p:sp>
        <p:nvSpPr>
          <p:cNvPr id="3" name="Θέση περιεχομένου 2">
            <a:extLst>
              <a:ext uri="{FF2B5EF4-FFF2-40B4-BE49-F238E27FC236}">
                <a16:creationId xmlns:a16="http://schemas.microsoft.com/office/drawing/2014/main" id="{1B989CBD-213C-4888-9275-7A5B24794103}"/>
              </a:ext>
            </a:extLst>
          </p:cNvPr>
          <p:cNvSpPr>
            <a:spLocks noGrp="1"/>
          </p:cNvSpPr>
          <p:nvPr>
            <p:ph sz="half" idx="1"/>
          </p:nvPr>
        </p:nvSpPr>
        <p:spPr>
          <a:xfrm>
            <a:off x="233362" y="732267"/>
            <a:ext cx="8677275" cy="3678966"/>
          </a:xfrm>
        </p:spPr>
        <p:txBody>
          <a:bodyPr>
            <a:normAutofit/>
          </a:bodyPr>
          <a:lstStyle/>
          <a:p>
            <a:r>
              <a:rPr lang="en-GB" sz="1800" b="0" dirty="0">
                <a:effectLst/>
                <a:latin typeface="Arial" panose="020B0604020202020204" pitchFamily="34" charset="0"/>
                <a:ea typeface="SimSun" panose="02010600030101010101" pitchFamily="2" charset="-122"/>
                <a:cs typeface="Arial" panose="020B0604020202020204" pitchFamily="34" charset="0"/>
              </a:rPr>
              <a:t>European Survey of Enterprises on New and Emerging Risks (ESENER)</a:t>
            </a:r>
          </a:p>
          <a:p>
            <a:r>
              <a:rPr lang="en-GB" sz="1800" b="0">
                <a:effectLst/>
                <a:latin typeface="Arial" panose="020B0604020202020204" pitchFamily="34" charset="0"/>
                <a:ea typeface="SimSun" panose="02010600030101010101" pitchFamily="2" charset="-122"/>
                <a:cs typeface="Arial" panose="020B0604020202020204" pitchFamily="34" charset="0"/>
              </a:rPr>
              <a:t>EU-OSHA </a:t>
            </a:r>
            <a:r>
              <a:rPr lang="en-GB" sz="1800" b="0" dirty="0">
                <a:effectLst/>
                <a:latin typeface="Arial" panose="020B0604020202020204" pitchFamily="34" charset="0"/>
                <a:ea typeface="SimSun" panose="02010600030101010101" pitchFamily="2" charset="-122"/>
                <a:cs typeface="Arial" panose="020B0604020202020204" pitchFamily="34" charset="0"/>
              </a:rPr>
              <a:t>– OSH Pulse survey 2022</a:t>
            </a:r>
          </a:p>
          <a:p>
            <a:pPr marL="0" indent="0">
              <a:buNone/>
            </a:pPr>
            <a:endParaRPr lang="en-GB" sz="1800" dirty="0">
              <a:effectLst/>
              <a:latin typeface="Arial" panose="020B0604020202020204" pitchFamily="34" charset="0"/>
              <a:ea typeface="SimSun" panose="02010600030101010101" pitchFamily="2" charset="-122"/>
              <a:cs typeface="Arial" panose="020B0604020202020204" pitchFamily="34" charset="0"/>
            </a:endParaRPr>
          </a:p>
          <a:p>
            <a:pPr marL="0" indent="0">
              <a:buNone/>
            </a:pPr>
            <a:endParaRPr lang="en-GB" sz="1500" dirty="0"/>
          </a:p>
        </p:txBody>
      </p:sp>
    </p:spTree>
    <p:extLst>
      <p:ext uri="{BB962C8B-B14F-4D97-AF65-F5344CB8AC3E}">
        <p14:creationId xmlns:p14="http://schemas.microsoft.com/office/powerpoint/2010/main" val="9757347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785101" cy="546412"/>
          </a:xfrm>
        </p:spPr>
        <p:txBody>
          <a:bodyPr/>
          <a:lstStyle/>
          <a:p>
            <a:r>
              <a:rPr lang="en-US" sz="1400" dirty="0"/>
              <a:t>Percentage of </a:t>
            </a:r>
            <a:r>
              <a:rPr lang="en-US" sz="1400" dirty="0" err="1"/>
              <a:t>HeSCare</a:t>
            </a:r>
            <a:r>
              <a:rPr lang="en-US" sz="1400" dirty="0"/>
              <a:t> sector establishments that arrange regular medical examinations to monitor the health of employees, </a:t>
            </a:r>
            <a:r>
              <a:rPr lang="en-US" sz="1200" dirty="0"/>
              <a:t>by country, EU-27 (+CH, IS and NO),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1536725" y="4331426"/>
            <a:ext cx="6120680" cy="866904"/>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in the EU-27, Switzerland, Iceland and Norway.  </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id="{D78C1BE3-C6AC-01BE-CCE1-545EF1996191}"/>
              </a:ext>
            </a:extLst>
          </p:cNvPr>
          <p:cNvPicPr>
            <a:picLocks noGrp="1" noChangeAspect="1"/>
          </p:cNvPicPr>
          <p:nvPr>
            <p:ph sz="half" idx="1"/>
          </p:nvPr>
        </p:nvPicPr>
        <p:blipFill>
          <a:blip r:embed="rId3"/>
          <a:stretch>
            <a:fillRect/>
          </a:stretch>
        </p:blipFill>
        <p:spPr>
          <a:xfrm>
            <a:off x="1511660" y="771549"/>
            <a:ext cx="6120680" cy="3559877"/>
          </a:xfrm>
          <a:prstGeom prst="rect">
            <a:avLst/>
          </a:prstGeom>
        </p:spPr>
      </p:pic>
    </p:spTree>
    <p:extLst>
      <p:ext uri="{BB962C8B-B14F-4D97-AF65-F5344CB8AC3E}">
        <p14:creationId xmlns:p14="http://schemas.microsoft.com/office/powerpoint/2010/main" val="1947062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785101" cy="546412"/>
          </a:xfrm>
        </p:spPr>
        <p:txBody>
          <a:bodyPr/>
          <a:lstStyle/>
          <a:p>
            <a:r>
              <a:rPr lang="en-US" sz="1600" dirty="0"/>
              <a:t>Percentage of </a:t>
            </a:r>
            <a:r>
              <a:rPr lang="en-US" sz="1600" dirty="0" err="1"/>
              <a:t>HeSCare</a:t>
            </a:r>
            <a:r>
              <a:rPr lang="en-US" sz="1600" dirty="0"/>
              <a:t> sector establishments which indicate health and safety services used (in-house or contracted externally), </a:t>
            </a:r>
            <a:r>
              <a:rPr lang="en-US" sz="1200" dirty="0"/>
              <a:t>by subsector, EU-27,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1317732" y="4143567"/>
            <a:ext cx="6120680" cy="743793"/>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in the EU-27</a:t>
            </a:r>
            <a:r>
              <a:rPr lang="en-GB" sz="1000" dirty="0">
                <a:effectLst/>
                <a:latin typeface="Arial" panose="020B0604020202020204" pitchFamily="34" charset="0"/>
                <a:ea typeface="Times New Roman" panose="02020603050405020304" pitchFamily="18" charset="0"/>
                <a:cs typeface="Times New Roman" panose="02020603050405020304" pitchFamily="18" charset="0"/>
              </a:rPr>
              <a:t>. </a:t>
            </a:r>
          </a:p>
          <a:p>
            <a:pPr algn="just"/>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8C91F7E1-C275-139A-1F67-8023BB83825D}"/>
              </a:ext>
            </a:extLst>
          </p:cNvPr>
          <p:cNvPicPr>
            <a:picLocks noGrp="1" noChangeAspect="1"/>
          </p:cNvPicPr>
          <p:nvPr>
            <p:ph sz="half" idx="1"/>
          </p:nvPr>
        </p:nvPicPr>
        <p:blipFill>
          <a:blip r:embed="rId3"/>
          <a:stretch>
            <a:fillRect/>
          </a:stretch>
        </p:blipFill>
        <p:spPr>
          <a:xfrm>
            <a:off x="1705588" y="771550"/>
            <a:ext cx="5732824" cy="3372017"/>
          </a:xfrm>
          <a:prstGeom prst="rect">
            <a:avLst/>
          </a:prstGeom>
        </p:spPr>
      </p:pic>
    </p:spTree>
    <p:extLst>
      <p:ext uri="{BB962C8B-B14F-4D97-AF65-F5344CB8AC3E}">
        <p14:creationId xmlns:p14="http://schemas.microsoft.com/office/powerpoint/2010/main" val="27220617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785101" cy="546412"/>
          </a:xfrm>
        </p:spPr>
        <p:txBody>
          <a:bodyPr/>
          <a:lstStyle/>
          <a:p>
            <a:r>
              <a:rPr lang="en-US" sz="1600" dirty="0"/>
              <a:t>Health and safety services used (in-house or contracted externally) by </a:t>
            </a:r>
            <a:r>
              <a:rPr lang="en-US" sz="1600" dirty="0" err="1"/>
              <a:t>HeSCare</a:t>
            </a:r>
            <a:r>
              <a:rPr lang="en-US" sz="1600" dirty="0"/>
              <a:t> sector establishments, </a:t>
            </a:r>
            <a:r>
              <a:rPr lang="en-US" sz="1200" dirty="0"/>
              <a:t>by size, EU-27,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1281728" y="4155926"/>
            <a:ext cx="6120680" cy="77970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in the EU-27. </a:t>
            </a: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id="{0CE38649-7CC6-3FCB-CD30-2FCA9353E990}"/>
              </a:ext>
            </a:extLst>
          </p:cNvPr>
          <p:cNvPicPr>
            <a:picLocks noGrp="1" noChangeAspect="1"/>
          </p:cNvPicPr>
          <p:nvPr>
            <p:ph sz="half" idx="1"/>
          </p:nvPr>
        </p:nvPicPr>
        <p:blipFill>
          <a:blip r:embed="rId3"/>
          <a:stretch>
            <a:fillRect/>
          </a:stretch>
        </p:blipFill>
        <p:spPr>
          <a:xfrm>
            <a:off x="1741593" y="661500"/>
            <a:ext cx="5660815" cy="3482067"/>
          </a:xfrm>
          <a:prstGeom prst="rect">
            <a:avLst/>
          </a:prstGeom>
        </p:spPr>
      </p:pic>
    </p:spTree>
    <p:extLst>
      <p:ext uri="{BB962C8B-B14F-4D97-AF65-F5344CB8AC3E}">
        <p14:creationId xmlns:p14="http://schemas.microsoft.com/office/powerpoint/2010/main" val="11074645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785101" cy="546412"/>
          </a:xfrm>
        </p:spPr>
        <p:txBody>
          <a:bodyPr/>
          <a:lstStyle/>
          <a:p>
            <a:r>
              <a:rPr lang="en-US" sz="1400" dirty="0"/>
              <a:t>Percentage of </a:t>
            </a:r>
            <a:r>
              <a:rPr lang="en-US" sz="1400" dirty="0" err="1"/>
              <a:t>HeSCare</a:t>
            </a:r>
            <a:r>
              <a:rPr lang="en-US" sz="1400" dirty="0"/>
              <a:t> establishments that have used the services of any external provider to support them in their health and safety tasks in the last three years, </a:t>
            </a:r>
            <a:r>
              <a:rPr lang="en-US" sz="1200" dirty="0"/>
              <a:t>by size, EU-27,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685762" y="4075967"/>
            <a:ext cx="6408712" cy="851515"/>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in the EU-27. </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0" name="Content Placeholder 9">
            <a:extLst>
              <a:ext uri="{FF2B5EF4-FFF2-40B4-BE49-F238E27FC236}">
                <a16:creationId xmlns:a16="http://schemas.microsoft.com/office/drawing/2014/main" id="{F3DBB301-0907-7AB3-5731-3227DCAF377A}"/>
              </a:ext>
            </a:extLst>
          </p:cNvPr>
          <p:cNvPicPr>
            <a:picLocks noGrp="1" noChangeAspect="1"/>
          </p:cNvPicPr>
          <p:nvPr>
            <p:ph sz="half" idx="1"/>
          </p:nvPr>
        </p:nvPicPr>
        <p:blipFill>
          <a:blip r:embed="rId3"/>
          <a:stretch>
            <a:fillRect/>
          </a:stretch>
        </p:blipFill>
        <p:spPr>
          <a:xfrm>
            <a:off x="2084738" y="913116"/>
            <a:ext cx="4974524" cy="3155993"/>
          </a:xfrm>
          <a:prstGeom prst="rect">
            <a:avLst/>
          </a:prstGeom>
        </p:spPr>
      </p:pic>
    </p:spTree>
    <p:extLst>
      <p:ext uri="{BB962C8B-B14F-4D97-AF65-F5344CB8AC3E}">
        <p14:creationId xmlns:p14="http://schemas.microsoft.com/office/powerpoint/2010/main" val="735050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785101" cy="546412"/>
          </a:xfrm>
        </p:spPr>
        <p:txBody>
          <a:bodyPr/>
          <a:lstStyle/>
          <a:p>
            <a:r>
              <a:rPr lang="en-US" sz="1400" dirty="0"/>
              <a:t>Percentage of </a:t>
            </a:r>
            <a:r>
              <a:rPr lang="en-US" sz="1400" dirty="0" err="1"/>
              <a:t>HeSCare</a:t>
            </a:r>
            <a:r>
              <a:rPr lang="en-US" sz="1400" dirty="0"/>
              <a:t> establishments that have used the services of any external provider to support them in their health and safety tasks in the last three years, </a:t>
            </a:r>
            <a:r>
              <a:rPr lang="en-US" sz="1200" dirty="0"/>
              <a:t>by size, EU-27,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480759" y="4161508"/>
            <a:ext cx="6408712" cy="866904"/>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in the EU-27. </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id="{083F4C0E-9BB2-000E-C80A-B0E941D8E620}"/>
              </a:ext>
            </a:extLst>
          </p:cNvPr>
          <p:cNvPicPr>
            <a:picLocks noGrp="1" noChangeAspect="1"/>
          </p:cNvPicPr>
          <p:nvPr>
            <p:ph sz="half" idx="1"/>
          </p:nvPr>
        </p:nvPicPr>
        <p:blipFill>
          <a:blip r:embed="rId3"/>
          <a:stretch>
            <a:fillRect/>
          </a:stretch>
        </p:blipFill>
        <p:spPr>
          <a:xfrm>
            <a:off x="2279706" y="1174558"/>
            <a:ext cx="4584589" cy="2969009"/>
          </a:xfrm>
          <a:prstGeom prst="rect">
            <a:avLst/>
          </a:prstGeom>
        </p:spPr>
      </p:pic>
    </p:spTree>
    <p:extLst>
      <p:ext uri="{BB962C8B-B14F-4D97-AF65-F5344CB8AC3E}">
        <p14:creationId xmlns:p14="http://schemas.microsoft.com/office/powerpoint/2010/main" val="14241474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785101" cy="546412"/>
          </a:xfrm>
        </p:spPr>
        <p:txBody>
          <a:bodyPr/>
          <a:lstStyle/>
          <a:p>
            <a:r>
              <a:rPr lang="en-US" sz="1400" dirty="0"/>
              <a:t>Percentage of </a:t>
            </a:r>
            <a:r>
              <a:rPr lang="en-US" sz="1400" dirty="0" err="1"/>
              <a:t>HeSCare</a:t>
            </a:r>
            <a:r>
              <a:rPr lang="en-US" sz="1400" dirty="0"/>
              <a:t> sector establishments that have used the services of any external provider to support them in their health and safety tasks, </a:t>
            </a:r>
            <a:r>
              <a:rPr lang="en-US" sz="1200" dirty="0"/>
              <a:t>by country, EU-27 (+ CH, IS and NO),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1410546" y="4266430"/>
            <a:ext cx="6120680" cy="866904"/>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in the EU-27</a:t>
            </a:r>
            <a:r>
              <a:rPr lang="en-GB" sz="900" dirty="0">
                <a:latin typeface="Arial" panose="020B0604020202020204" pitchFamily="34" charset="0"/>
                <a:ea typeface="Times New Roman" panose="02020603050405020304" pitchFamily="18" charset="0"/>
                <a:cs typeface="Times New Roman" panose="02020603050405020304" pitchFamily="18" charset="0"/>
              </a:rPr>
              <a:t>, </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Switzerland, Iceland and Norway. </a:t>
            </a:r>
            <a:endParaRPr lang="en-GB" sz="900" dirty="0">
              <a:latin typeface="Arial" panose="020B0604020202020204" pitchFamily="34" charset="0"/>
              <a:ea typeface="Times New Roman" panose="02020603050405020304" pitchFamily="18" charset="0"/>
              <a:cs typeface="Times New Roman" panose="02020603050405020304" pitchFamily="18" charset="0"/>
            </a:endParaRP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4182A4FE-C514-6209-EE3F-8DE1EC316281}"/>
              </a:ext>
            </a:extLst>
          </p:cNvPr>
          <p:cNvPicPr>
            <a:picLocks noGrp="1" noChangeAspect="1"/>
          </p:cNvPicPr>
          <p:nvPr>
            <p:ph sz="half" idx="1"/>
          </p:nvPr>
        </p:nvPicPr>
        <p:blipFill>
          <a:blip r:embed="rId3"/>
          <a:stretch>
            <a:fillRect/>
          </a:stretch>
        </p:blipFill>
        <p:spPr>
          <a:xfrm>
            <a:off x="1612775" y="771550"/>
            <a:ext cx="5918451" cy="3391321"/>
          </a:xfrm>
          <a:prstGeom prst="rect">
            <a:avLst/>
          </a:prstGeom>
        </p:spPr>
      </p:pic>
    </p:spTree>
    <p:extLst>
      <p:ext uri="{BB962C8B-B14F-4D97-AF65-F5344CB8AC3E}">
        <p14:creationId xmlns:p14="http://schemas.microsoft.com/office/powerpoint/2010/main" val="25939050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785101" cy="546412"/>
          </a:xfrm>
        </p:spPr>
        <p:txBody>
          <a:bodyPr/>
          <a:lstStyle/>
          <a:p>
            <a:r>
              <a:rPr lang="en-US" sz="1400" dirty="0"/>
              <a:t>Percentage of </a:t>
            </a:r>
            <a:r>
              <a:rPr lang="en-US" sz="1400" dirty="0" err="1"/>
              <a:t>HeSCare</a:t>
            </a:r>
            <a:r>
              <a:rPr lang="en-US" sz="1400" dirty="0"/>
              <a:t> sector establishments that used health and safety information from external </a:t>
            </a:r>
            <a:r>
              <a:rPr lang="en-US" sz="1400" dirty="0" err="1"/>
              <a:t>organisations</a:t>
            </a:r>
            <a:r>
              <a:rPr lang="en-US" sz="1400" dirty="0"/>
              <a:t>, </a:t>
            </a:r>
            <a:r>
              <a:rPr lang="en-US" sz="1200" dirty="0"/>
              <a:t>by </a:t>
            </a:r>
            <a:r>
              <a:rPr lang="en-US" sz="1200" dirty="0" err="1"/>
              <a:t>organisation</a:t>
            </a:r>
            <a:r>
              <a:rPr lang="en-US" sz="1200" dirty="0"/>
              <a:t>, EU-27,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971600" y="4095042"/>
            <a:ext cx="6408712" cy="728405"/>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establishments in the EU-27. </a:t>
            </a:r>
          </a:p>
          <a:p>
            <a:pPr algn="just"/>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id="{16E2F39B-D708-2637-721D-85D2ADC809AB}"/>
              </a:ext>
            </a:extLst>
          </p:cNvPr>
          <p:cNvPicPr>
            <a:picLocks noGrp="1" noChangeAspect="1"/>
          </p:cNvPicPr>
          <p:nvPr>
            <p:ph sz="half" idx="1"/>
          </p:nvPr>
        </p:nvPicPr>
        <p:blipFill>
          <a:blip r:embed="rId3"/>
          <a:stretch>
            <a:fillRect/>
          </a:stretch>
        </p:blipFill>
        <p:spPr>
          <a:xfrm>
            <a:off x="1763688" y="915566"/>
            <a:ext cx="5616624" cy="3152595"/>
          </a:xfrm>
          <a:prstGeom prst="rect">
            <a:avLst/>
          </a:prstGeom>
        </p:spPr>
      </p:pic>
    </p:spTree>
    <p:extLst>
      <p:ext uri="{BB962C8B-B14F-4D97-AF65-F5344CB8AC3E}">
        <p14:creationId xmlns:p14="http://schemas.microsoft.com/office/powerpoint/2010/main" val="26030387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785101" cy="546412"/>
          </a:xfrm>
        </p:spPr>
        <p:txBody>
          <a:bodyPr/>
          <a:lstStyle/>
          <a:p>
            <a:r>
              <a:rPr lang="en-US" sz="1400" dirty="0"/>
              <a:t>Percentage of </a:t>
            </a:r>
            <a:r>
              <a:rPr lang="en-US" sz="1400" dirty="0" err="1"/>
              <a:t>HeSCare</a:t>
            </a:r>
            <a:r>
              <a:rPr lang="en-US" sz="1400" dirty="0"/>
              <a:t> sector establishments that used health and safety information from external </a:t>
            </a:r>
            <a:r>
              <a:rPr lang="en-US" sz="1400" dirty="0" err="1"/>
              <a:t>organisations</a:t>
            </a:r>
            <a:r>
              <a:rPr lang="en-US" sz="1400" dirty="0"/>
              <a:t>, </a:t>
            </a:r>
            <a:r>
              <a:rPr lang="en-US" sz="1200" dirty="0"/>
              <a:t>by subsector, EU-27,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1043608" y="4030363"/>
            <a:ext cx="6408712" cy="728405"/>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in the EU-27. </a:t>
            </a:r>
          </a:p>
          <a:p>
            <a:pPr algn="just"/>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3" name="Content Placeholder 2">
            <a:extLst>
              <a:ext uri="{FF2B5EF4-FFF2-40B4-BE49-F238E27FC236}">
                <a16:creationId xmlns:a16="http://schemas.microsoft.com/office/drawing/2014/main" id="{ACF5022B-414C-E6AC-1EF4-C21CA64F1FEC}"/>
              </a:ext>
            </a:extLst>
          </p:cNvPr>
          <p:cNvPicPr>
            <a:picLocks noGrp="1" noChangeAspect="1"/>
          </p:cNvPicPr>
          <p:nvPr>
            <p:ph sz="half" idx="1"/>
          </p:nvPr>
        </p:nvPicPr>
        <p:blipFill>
          <a:blip r:embed="rId3"/>
          <a:stretch>
            <a:fillRect/>
          </a:stretch>
        </p:blipFill>
        <p:spPr>
          <a:xfrm>
            <a:off x="1835697" y="695927"/>
            <a:ext cx="5472607" cy="3300009"/>
          </a:xfrm>
          <a:prstGeom prst="rect">
            <a:avLst/>
          </a:prstGeom>
        </p:spPr>
      </p:pic>
    </p:spTree>
    <p:extLst>
      <p:ext uri="{BB962C8B-B14F-4D97-AF65-F5344CB8AC3E}">
        <p14:creationId xmlns:p14="http://schemas.microsoft.com/office/powerpoint/2010/main" val="22982970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785101" cy="546412"/>
          </a:xfrm>
        </p:spPr>
        <p:txBody>
          <a:bodyPr/>
          <a:lstStyle/>
          <a:p>
            <a:r>
              <a:rPr lang="en-US" sz="1400" dirty="0"/>
              <a:t>Percentage of establishments in the </a:t>
            </a:r>
            <a:r>
              <a:rPr lang="en-US" sz="1400" dirty="0" err="1"/>
              <a:t>HeSCare</a:t>
            </a:r>
            <a:r>
              <a:rPr lang="en-US" sz="1400" dirty="0"/>
              <a:t> sector that used health and safety information from external </a:t>
            </a:r>
            <a:r>
              <a:rPr lang="en-US" sz="1400" dirty="0" err="1"/>
              <a:t>organisations</a:t>
            </a:r>
            <a:r>
              <a:rPr lang="en-US" sz="1400" dirty="0"/>
              <a:t>, </a:t>
            </a:r>
            <a:r>
              <a:rPr lang="en-US" sz="1200" dirty="0"/>
              <a:t>by size, EU-27,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971600" y="4155926"/>
            <a:ext cx="6408712" cy="713016"/>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in the EU-27.  </a:t>
            </a:r>
          </a:p>
          <a:p>
            <a:pPr algn="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37504D6E-EBC0-36D4-EE33-7FA078C8489A}"/>
              </a:ext>
            </a:extLst>
          </p:cNvPr>
          <p:cNvPicPr>
            <a:picLocks noGrp="1" noChangeAspect="1"/>
          </p:cNvPicPr>
          <p:nvPr>
            <p:ph sz="half" idx="1"/>
          </p:nvPr>
        </p:nvPicPr>
        <p:blipFill>
          <a:blip r:embed="rId3"/>
          <a:stretch>
            <a:fillRect/>
          </a:stretch>
        </p:blipFill>
        <p:spPr>
          <a:xfrm>
            <a:off x="1835697" y="987574"/>
            <a:ext cx="5472607" cy="3155993"/>
          </a:xfrm>
          <a:prstGeom prst="rect">
            <a:avLst/>
          </a:prstGeom>
        </p:spPr>
      </p:pic>
    </p:spTree>
    <p:extLst>
      <p:ext uri="{BB962C8B-B14F-4D97-AF65-F5344CB8AC3E}">
        <p14:creationId xmlns:p14="http://schemas.microsoft.com/office/powerpoint/2010/main" val="3764489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76622"/>
            <a:ext cx="8964489" cy="504056"/>
          </a:xfrm>
        </p:spPr>
        <p:txBody>
          <a:bodyPr/>
          <a:lstStyle/>
          <a:p>
            <a:r>
              <a:rPr lang="es-ES" sz="1600" dirty="0" err="1"/>
              <a:t>Percentage</a:t>
            </a:r>
            <a:r>
              <a:rPr lang="es-ES" sz="1600" dirty="0"/>
              <a:t> of establishments in </a:t>
            </a:r>
            <a:r>
              <a:rPr lang="es-ES" sz="1600" dirty="0" err="1"/>
              <a:t>which</a:t>
            </a:r>
            <a:r>
              <a:rPr lang="es-ES" sz="1600" dirty="0"/>
              <a:t> </a:t>
            </a:r>
            <a:r>
              <a:rPr lang="es-ES" sz="1600" dirty="0" err="1"/>
              <a:t>health</a:t>
            </a:r>
            <a:r>
              <a:rPr lang="es-ES" sz="1600" dirty="0"/>
              <a:t> and safety </a:t>
            </a:r>
            <a:r>
              <a:rPr lang="es-ES" sz="1600" dirty="0" err="1"/>
              <a:t>issues</a:t>
            </a:r>
            <a:r>
              <a:rPr lang="es-ES" sz="1600" dirty="0"/>
              <a:t> are </a:t>
            </a:r>
            <a:r>
              <a:rPr lang="es-ES" sz="1600" dirty="0" err="1"/>
              <a:t>discussed</a:t>
            </a:r>
            <a:r>
              <a:rPr lang="es-ES" sz="1600" dirty="0"/>
              <a:t> </a:t>
            </a:r>
            <a:r>
              <a:rPr lang="es-ES" sz="1600" dirty="0" err="1"/>
              <a:t>regularly</a:t>
            </a:r>
            <a:r>
              <a:rPr lang="es-ES" sz="1600" dirty="0"/>
              <a:t> at </a:t>
            </a:r>
            <a:r>
              <a:rPr lang="es-ES" sz="1600" dirty="0" err="1"/>
              <a:t>the</a:t>
            </a:r>
            <a:r>
              <a:rPr lang="es-ES" sz="1600" dirty="0"/>
              <a:t> top </a:t>
            </a:r>
            <a:r>
              <a:rPr lang="es-ES" sz="1600" dirty="0" err="1"/>
              <a:t>level</a:t>
            </a:r>
            <a:r>
              <a:rPr lang="es-ES" sz="1600" dirty="0"/>
              <a:t> of </a:t>
            </a:r>
            <a:r>
              <a:rPr lang="es-ES" sz="1600" dirty="0" err="1"/>
              <a:t>management</a:t>
            </a:r>
            <a:r>
              <a:rPr lang="es-ES" sz="1600" dirty="0"/>
              <a:t>, </a:t>
            </a:r>
            <a:r>
              <a:rPr lang="es-ES" sz="1200" dirty="0" err="1"/>
              <a:t>by</a:t>
            </a:r>
            <a:r>
              <a:rPr lang="es-ES" sz="1200" dirty="0"/>
              <a:t> sector, EU-27,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TextBox 3">
            <a:extLst>
              <a:ext uri="{FF2B5EF4-FFF2-40B4-BE49-F238E27FC236}">
                <a16:creationId xmlns:a16="http://schemas.microsoft.com/office/drawing/2014/main" id="{7291FC29-DB3C-9FE7-3746-A61111F4711E}"/>
              </a:ext>
            </a:extLst>
          </p:cNvPr>
          <p:cNvSpPr txBox="1"/>
          <p:nvPr/>
        </p:nvSpPr>
        <p:spPr>
          <a:xfrm>
            <a:off x="172235" y="4306500"/>
            <a:ext cx="7344816" cy="600164"/>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t>
            </a:r>
            <a:r>
              <a:rPr lang="en-GB" sz="900" dirty="0">
                <a:latin typeface="Arial" panose="020B0604020202020204" pitchFamily="34" charset="0"/>
                <a:ea typeface="Times New Roman" panose="02020603050405020304" pitchFamily="18" charset="0"/>
                <a:cs typeface="Times New Roman" panose="02020603050405020304" pitchFamily="18" charset="0"/>
              </a:rPr>
              <a:t>Only </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establishments with 20 or more employees in the EU-27.  </a:t>
            </a:r>
            <a:endParaRPr lang="en-GB" sz="900" dirty="0">
              <a:latin typeface="Arial" panose="020B0604020202020204" pitchFamily="34" charset="0"/>
              <a:ea typeface="Times New Roman" panose="02020603050405020304" pitchFamily="18" charset="0"/>
              <a:cs typeface="Times New Roman" panose="02020603050405020304" pitchFamily="18" charset="0"/>
            </a:endParaRPr>
          </a:p>
          <a:p>
            <a:pPr algn="just">
              <a:lnSpc>
                <a:spcPts val="1200"/>
              </a:lnSpc>
              <a:spcBef>
                <a:spcPts val="600"/>
              </a:spcBef>
              <a:spcAft>
                <a:spcPts val="600"/>
              </a:spcAft>
            </a:pPr>
            <a:endParaRPr lang="en-GB" sz="100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Picture 5">
            <a:extLst>
              <a:ext uri="{FF2B5EF4-FFF2-40B4-BE49-F238E27FC236}">
                <a16:creationId xmlns:a16="http://schemas.microsoft.com/office/drawing/2014/main" id="{DAE8AC4E-86CE-E3A4-BA35-CEEB66DAACFE}"/>
              </a:ext>
            </a:extLst>
          </p:cNvPr>
          <p:cNvPicPr>
            <a:picLocks noChangeAspect="1"/>
          </p:cNvPicPr>
          <p:nvPr/>
        </p:nvPicPr>
        <p:blipFill>
          <a:blip r:embed="rId2"/>
          <a:stretch>
            <a:fillRect/>
          </a:stretch>
        </p:blipFill>
        <p:spPr>
          <a:xfrm>
            <a:off x="1755404" y="837000"/>
            <a:ext cx="5633192" cy="3469500"/>
          </a:xfrm>
          <a:prstGeom prst="rect">
            <a:avLst/>
          </a:prstGeom>
        </p:spPr>
      </p:pic>
    </p:spTree>
    <p:extLst>
      <p:ext uri="{BB962C8B-B14F-4D97-AF65-F5344CB8AC3E}">
        <p14:creationId xmlns:p14="http://schemas.microsoft.com/office/powerpoint/2010/main" val="2985962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07504" y="149026"/>
            <a:ext cx="9289158" cy="367200"/>
          </a:xfrm>
        </p:spPr>
        <p:txBody>
          <a:bodyPr/>
          <a:lstStyle/>
          <a:p>
            <a:r>
              <a:rPr lang="en-GB" sz="1800" dirty="0">
                <a:effectLst/>
                <a:latin typeface="Arial" panose="020B0604020202020204" pitchFamily="34" charset="0"/>
                <a:ea typeface="SimSun" panose="02010600030101010101" pitchFamily="2" charset="-122"/>
              </a:rPr>
              <a:t>Main subsectors comprising health and social care activities </a:t>
            </a:r>
            <a:br>
              <a:rPr lang="en-GB" sz="1800" dirty="0">
                <a:effectLst/>
                <a:latin typeface="Arial" panose="020B0604020202020204" pitchFamily="34" charset="0"/>
                <a:ea typeface="SimSun" panose="02010600030101010101" pitchFamily="2" charset="-122"/>
              </a:rPr>
            </a:br>
            <a:r>
              <a:rPr lang="en-GB" sz="1200" dirty="0">
                <a:effectLst/>
                <a:latin typeface="Arial" panose="020B0604020202020204" pitchFamily="34" charset="0"/>
                <a:ea typeface="SimSun" panose="02010600030101010101" pitchFamily="2" charset="-122"/>
              </a:rPr>
              <a:t>(NACE rev 2)</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5076056" y="4337204"/>
            <a:ext cx="2623866" cy="466794"/>
          </a:xfrm>
          <a:prstGeom prst="rect">
            <a:avLst/>
          </a:prstGeom>
          <a:noFill/>
        </p:spPr>
        <p:txBody>
          <a:bodyPr wrap="square">
            <a:spAutoFit/>
          </a:bodyPr>
          <a:lstStyle/>
          <a:p>
            <a:pPr algn="just">
              <a:spcBef>
                <a:spcPts val="400"/>
              </a:spcBef>
            </a:pPr>
            <a:r>
              <a:rPr lang="en-GB" sz="900" dirty="0">
                <a:effectLst/>
                <a:latin typeface="Arial" panose="020B0604020202020204" pitchFamily="34" charset="0"/>
                <a:ea typeface="SimSun" panose="02010600030101010101" pitchFamily="2" charset="-122"/>
                <a:cs typeface="Arial" panose="020B0604020202020204" pitchFamily="34" charset="0"/>
              </a:rPr>
              <a:t>Source: Eurostat’s NACE classification</a:t>
            </a:r>
          </a:p>
          <a:p>
            <a:pPr algn="just">
              <a:spcBef>
                <a:spcPts val="400"/>
              </a:spcBef>
            </a:pP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6908900B-8C31-251A-D448-C38827E61F9C}"/>
              </a:ext>
            </a:extLst>
          </p:cNvPr>
          <p:cNvPicPr>
            <a:picLocks noGrp="1" noChangeAspect="1"/>
          </p:cNvPicPr>
          <p:nvPr>
            <p:ph sz="half" idx="1"/>
          </p:nvPr>
        </p:nvPicPr>
        <p:blipFill>
          <a:blip r:embed="rId3"/>
          <a:stretch>
            <a:fillRect/>
          </a:stretch>
        </p:blipFill>
        <p:spPr>
          <a:xfrm>
            <a:off x="2002210" y="925701"/>
            <a:ext cx="5139581" cy="3644900"/>
          </a:xfrm>
          <a:prstGeom prst="rect">
            <a:avLst/>
          </a:prstGeom>
        </p:spPr>
      </p:pic>
    </p:spTree>
    <p:extLst>
      <p:ext uri="{BB962C8B-B14F-4D97-AF65-F5344CB8AC3E}">
        <p14:creationId xmlns:p14="http://schemas.microsoft.com/office/powerpoint/2010/main" val="15048061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785101" cy="546412"/>
          </a:xfrm>
        </p:spPr>
        <p:txBody>
          <a:bodyPr/>
          <a:lstStyle/>
          <a:p>
            <a:r>
              <a:rPr lang="en-US" sz="1400" dirty="0"/>
              <a:t>Percentage of </a:t>
            </a:r>
            <a:r>
              <a:rPr lang="en-US" sz="1400" dirty="0" err="1"/>
              <a:t>HeSCare</a:t>
            </a:r>
            <a:r>
              <a:rPr lang="en-US" sz="1400" dirty="0"/>
              <a:t> sector establishments tin which health and safety issues are discussed regularly at the top level of management, </a:t>
            </a:r>
            <a:r>
              <a:rPr lang="en-US" sz="1200" dirty="0"/>
              <a:t>by subsector, EU-27,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1043608" y="4371950"/>
            <a:ext cx="6120680" cy="866904"/>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Only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with 20 or more employees in the EU-27.  </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id="{256BA279-5033-3D24-33DF-782F5883F898}"/>
              </a:ext>
            </a:extLst>
          </p:cNvPr>
          <p:cNvPicPr>
            <a:picLocks noGrp="1" noChangeAspect="1"/>
          </p:cNvPicPr>
          <p:nvPr>
            <p:ph sz="half" idx="1"/>
          </p:nvPr>
        </p:nvPicPr>
        <p:blipFill>
          <a:blip r:embed="rId3"/>
          <a:stretch>
            <a:fillRect/>
          </a:stretch>
        </p:blipFill>
        <p:spPr>
          <a:xfrm>
            <a:off x="1976726" y="1010518"/>
            <a:ext cx="5190548" cy="3361432"/>
          </a:xfrm>
          <a:prstGeom prst="rect">
            <a:avLst/>
          </a:prstGeom>
        </p:spPr>
      </p:pic>
    </p:spTree>
    <p:extLst>
      <p:ext uri="{BB962C8B-B14F-4D97-AF65-F5344CB8AC3E}">
        <p14:creationId xmlns:p14="http://schemas.microsoft.com/office/powerpoint/2010/main" val="35499964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785101" cy="546412"/>
          </a:xfrm>
        </p:spPr>
        <p:txBody>
          <a:bodyPr/>
          <a:lstStyle/>
          <a:p>
            <a:pPr>
              <a:tabLst>
                <a:tab pos="1525588" algn="l"/>
              </a:tabLst>
            </a:pPr>
            <a:r>
              <a:rPr lang="en-US" sz="1400" dirty="0"/>
              <a:t>Percentage of </a:t>
            </a:r>
            <a:r>
              <a:rPr lang="en-US" sz="1400" dirty="0" err="1"/>
              <a:t>HeSCare</a:t>
            </a:r>
            <a:r>
              <a:rPr lang="en-US" sz="1400" dirty="0"/>
              <a:t> sector </a:t>
            </a:r>
            <a:r>
              <a:rPr lang="en-US" sz="1400"/>
              <a:t>establishments in </a:t>
            </a:r>
            <a:r>
              <a:rPr lang="en-US" sz="1400" dirty="0"/>
              <a:t>which health and safety issues are discussed regularly at the top level of management, </a:t>
            </a:r>
            <a:r>
              <a:rPr lang="en-US" sz="1200" dirty="0"/>
              <a:t>by country, EU-27 (+CH, IS and NO),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1156103" y="4356946"/>
            <a:ext cx="6580544" cy="866904"/>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Only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with 20 or more employees</a:t>
            </a:r>
            <a:r>
              <a:rPr lang="en-GB" sz="900" dirty="0">
                <a:latin typeface="Arial" panose="020B0604020202020204" pitchFamily="34" charset="0"/>
                <a:ea typeface="Times New Roman" panose="02020603050405020304" pitchFamily="18" charset="0"/>
                <a:cs typeface="Times New Roman" panose="02020603050405020304" pitchFamily="18" charset="0"/>
              </a:rPr>
              <a:t> in the EU-27,</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Switzerland, Iceland and Norway. </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8050CE7D-A963-831A-7234-E89F2330CB6E}"/>
              </a:ext>
            </a:extLst>
          </p:cNvPr>
          <p:cNvPicPr>
            <a:picLocks noGrp="1" noChangeAspect="1"/>
          </p:cNvPicPr>
          <p:nvPr>
            <p:ph sz="half" idx="1"/>
          </p:nvPr>
        </p:nvPicPr>
        <p:blipFill>
          <a:blip r:embed="rId3"/>
          <a:stretch>
            <a:fillRect/>
          </a:stretch>
        </p:blipFill>
        <p:spPr>
          <a:xfrm>
            <a:off x="1425744" y="843558"/>
            <a:ext cx="6292512" cy="3513388"/>
          </a:xfrm>
          <a:prstGeom prst="rect">
            <a:avLst/>
          </a:prstGeom>
        </p:spPr>
      </p:pic>
    </p:spTree>
    <p:extLst>
      <p:ext uri="{BB962C8B-B14F-4D97-AF65-F5344CB8AC3E}">
        <p14:creationId xmlns:p14="http://schemas.microsoft.com/office/powerpoint/2010/main" val="40543576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76622"/>
            <a:ext cx="8964489" cy="504056"/>
          </a:xfrm>
        </p:spPr>
        <p:txBody>
          <a:bodyPr/>
          <a:lstStyle/>
          <a:p>
            <a:r>
              <a:rPr lang="es-ES" sz="1600" dirty="0" err="1"/>
              <a:t>Percentage</a:t>
            </a:r>
            <a:r>
              <a:rPr lang="es-ES" sz="1600" dirty="0"/>
              <a:t> of establishments in </a:t>
            </a:r>
            <a:r>
              <a:rPr lang="es-ES" sz="1600" dirty="0" err="1"/>
              <a:t>which</a:t>
            </a:r>
            <a:r>
              <a:rPr lang="es-ES" sz="1600" dirty="0"/>
              <a:t> </a:t>
            </a:r>
            <a:r>
              <a:rPr lang="es-ES" sz="1600" dirty="0" err="1"/>
              <a:t>health</a:t>
            </a:r>
            <a:r>
              <a:rPr lang="es-ES" sz="1600" dirty="0"/>
              <a:t> and safety </a:t>
            </a:r>
            <a:r>
              <a:rPr lang="es-ES" sz="1600" dirty="0" err="1"/>
              <a:t>issues</a:t>
            </a:r>
            <a:r>
              <a:rPr lang="es-ES" sz="1600" dirty="0"/>
              <a:t> are </a:t>
            </a:r>
            <a:r>
              <a:rPr lang="es-ES" sz="1600" dirty="0" err="1"/>
              <a:t>discussed</a:t>
            </a:r>
            <a:r>
              <a:rPr lang="es-ES" sz="1600" dirty="0"/>
              <a:t> </a:t>
            </a:r>
            <a:r>
              <a:rPr lang="es-ES" sz="1600" dirty="0" err="1"/>
              <a:t>regularly</a:t>
            </a:r>
            <a:r>
              <a:rPr lang="es-ES" sz="1600" dirty="0"/>
              <a:t> in staff </a:t>
            </a:r>
            <a:r>
              <a:rPr lang="es-ES" sz="1600" dirty="0" err="1"/>
              <a:t>or</a:t>
            </a:r>
            <a:r>
              <a:rPr lang="es-ES" sz="1600" dirty="0"/>
              <a:t> </a:t>
            </a:r>
            <a:r>
              <a:rPr lang="es-ES" sz="1600" dirty="0" err="1"/>
              <a:t>team</a:t>
            </a:r>
            <a:r>
              <a:rPr lang="es-ES" sz="1600" dirty="0"/>
              <a:t> meetings, </a:t>
            </a:r>
            <a:r>
              <a:rPr lang="es-ES" sz="1200" dirty="0" err="1"/>
              <a:t>by</a:t>
            </a:r>
            <a:r>
              <a:rPr lang="es-ES" sz="1200" dirty="0"/>
              <a:t> sector, EU-27,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TextBox 3">
            <a:extLst>
              <a:ext uri="{FF2B5EF4-FFF2-40B4-BE49-F238E27FC236}">
                <a16:creationId xmlns:a16="http://schemas.microsoft.com/office/drawing/2014/main" id="{7291FC29-DB3C-9FE7-3746-A61111F4711E}"/>
              </a:ext>
            </a:extLst>
          </p:cNvPr>
          <p:cNvSpPr txBox="1"/>
          <p:nvPr/>
        </p:nvSpPr>
        <p:spPr>
          <a:xfrm>
            <a:off x="759477" y="4443958"/>
            <a:ext cx="7344816" cy="600164"/>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t>
            </a:r>
            <a:r>
              <a:rPr lang="en-GB" sz="900" dirty="0">
                <a:latin typeface="Arial" panose="020B0604020202020204" pitchFamily="34" charset="0"/>
                <a:ea typeface="Times New Roman" panose="02020603050405020304" pitchFamily="18" charset="0"/>
                <a:cs typeface="Times New Roman" panose="02020603050405020304" pitchFamily="18" charset="0"/>
              </a:rPr>
              <a:t>Only </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establishments with 20 or more employees in the EU-27.  </a:t>
            </a:r>
            <a:endParaRPr lang="en-GB" sz="900" dirty="0">
              <a:latin typeface="Arial" panose="020B0604020202020204" pitchFamily="34" charset="0"/>
              <a:ea typeface="Times New Roman" panose="02020603050405020304" pitchFamily="18" charset="0"/>
              <a:cs typeface="Times New Roman" panose="02020603050405020304" pitchFamily="18" charset="0"/>
            </a:endParaRPr>
          </a:p>
          <a:p>
            <a:pPr algn="just">
              <a:lnSpc>
                <a:spcPts val="1200"/>
              </a:lnSpc>
              <a:spcBef>
                <a:spcPts val="600"/>
              </a:spcBef>
              <a:spcAft>
                <a:spcPts val="600"/>
              </a:spcAft>
            </a:pPr>
            <a:endParaRPr lang="en-GB" sz="1000" dirty="0">
              <a:effectLst/>
              <a:latin typeface="Arial" panose="020B0604020202020204" pitchFamily="34" charset="0"/>
              <a:ea typeface="SimSun" panose="02010600030101010101" pitchFamily="2" charset="-122"/>
              <a:cs typeface="Arial" panose="020B0604020202020204" pitchFamily="34" charset="0"/>
            </a:endParaRPr>
          </a:p>
        </p:txBody>
      </p:sp>
      <p:pic>
        <p:nvPicPr>
          <p:cNvPr id="7" name="Picture 6">
            <a:extLst>
              <a:ext uri="{FF2B5EF4-FFF2-40B4-BE49-F238E27FC236}">
                <a16:creationId xmlns:a16="http://schemas.microsoft.com/office/drawing/2014/main" id="{C083DE85-442E-A78E-7538-E7328BCA7B11}"/>
              </a:ext>
            </a:extLst>
          </p:cNvPr>
          <p:cNvPicPr>
            <a:picLocks noChangeAspect="1"/>
          </p:cNvPicPr>
          <p:nvPr/>
        </p:nvPicPr>
        <p:blipFill>
          <a:blip r:embed="rId2"/>
          <a:stretch>
            <a:fillRect/>
          </a:stretch>
        </p:blipFill>
        <p:spPr>
          <a:xfrm>
            <a:off x="1136607" y="651917"/>
            <a:ext cx="6870787" cy="3792041"/>
          </a:xfrm>
          <a:prstGeom prst="rect">
            <a:avLst/>
          </a:prstGeom>
        </p:spPr>
      </p:pic>
    </p:spTree>
    <p:extLst>
      <p:ext uri="{BB962C8B-B14F-4D97-AF65-F5344CB8AC3E}">
        <p14:creationId xmlns:p14="http://schemas.microsoft.com/office/powerpoint/2010/main" val="38703455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76622"/>
            <a:ext cx="8964489" cy="504056"/>
          </a:xfrm>
        </p:spPr>
        <p:txBody>
          <a:bodyPr/>
          <a:lstStyle/>
          <a:p>
            <a:r>
              <a:rPr lang="es-ES" sz="1600" dirty="0" err="1"/>
              <a:t>Percentage</a:t>
            </a:r>
            <a:r>
              <a:rPr lang="es-ES" sz="1600" dirty="0"/>
              <a:t> of </a:t>
            </a:r>
            <a:r>
              <a:rPr lang="es-ES" sz="1600" dirty="0" err="1"/>
              <a:t>HeSCare</a:t>
            </a:r>
            <a:r>
              <a:rPr lang="es-ES" sz="1600" dirty="0"/>
              <a:t> sector establishments in </a:t>
            </a:r>
            <a:r>
              <a:rPr lang="es-ES" sz="1600" dirty="0" err="1"/>
              <a:t>which</a:t>
            </a:r>
            <a:r>
              <a:rPr lang="es-ES" sz="1600" dirty="0"/>
              <a:t> </a:t>
            </a:r>
            <a:r>
              <a:rPr lang="es-ES" sz="1600" dirty="0" err="1"/>
              <a:t>health</a:t>
            </a:r>
            <a:r>
              <a:rPr lang="es-ES" sz="1600" dirty="0"/>
              <a:t> and safety </a:t>
            </a:r>
            <a:r>
              <a:rPr lang="es-ES" sz="1600" dirty="0" err="1"/>
              <a:t>issues</a:t>
            </a:r>
            <a:r>
              <a:rPr lang="es-ES" sz="1600" dirty="0"/>
              <a:t> are </a:t>
            </a:r>
            <a:r>
              <a:rPr lang="es-ES" sz="1600" dirty="0" err="1"/>
              <a:t>discussed</a:t>
            </a:r>
            <a:r>
              <a:rPr lang="es-ES" sz="1600" dirty="0"/>
              <a:t> </a:t>
            </a:r>
            <a:r>
              <a:rPr lang="es-ES" sz="1600" dirty="0" err="1"/>
              <a:t>regularly</a:t>
            </a:r>
            <a:r>
              <a:rPr lang="es-ES" sz="1600" dirty="0"/>
              <a:t> in staff </a:t>
            </a:r>
            <a:r>
              <a:rPr lang="es-ES" sz="1600" dirty="0" err="1"/>
              <a:t>or</a:t>
            </a:r>
            <a:r>
              <a:rPr lang="es-ES" sz="1600" dirty="0"/>
              <a:t> </a:t>
            </a:r>
            <a:r>
              <a:rPr lang="es-ES" sz="1600" dirty="0" err="1"/>
              <a:t>team</a:t>
            </a:r>
            <a:r>
              <a:rPr lang="es-ES" sz="1600" dirty="0"/>
              <a:t> meetings, </a:t>
            </a:r>
            <a:r>
              <a:rPr lang="es-ES" sz="1200" dirty="0" err="1"/>
              <a:t>by</a:t>
            </a:r>
            <a:r>
              <a:rPr lang="es-ES" sz="1200" dirty="0"/>
              <a:t> subsector, EU-27,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4" name="TextBox 3">
            <a:extLst>
              <a:ext uri="{FF2B5EF4-FFF2-40B4-BE49-F238E27FC236}">
                <a16:creationId xmlns:a16="http://schemas.microsoft.com/office/drawing/2014/main" id="{7291FC29-DB3C-9FE7-3746-A61111F4711E}"/>
              </a:ext>
            </a:extLst>
          </p:cNvPr>
          <p:cNvSpPr txBox="1"/>
          <p:nvPr/>
        </p:nvSpPr>
        <p:spPr>
          <a:xfrm>
            <a:off x="611560" y="4204781"/>
            <a:ext cx="6624736" cy="877163"/>
          </a:xfrm>
          <a:prstGeom prst="rect">
            <a:avLst/>
          </a:prstGeom>
          <a:noFill/>
        </p:spPr>
        <p:txBody>
          <a:bodyPr wrap="square">
            <a:spAutoFit/>
          </a:bodyPr>
          <a:lstStyle/>
          <a:p>
            <a:pPr algn="r"/>
            <a:r>
              <a:rPr lang="en-GB" sz="900" dirty="0">
                <a:latin typeface="Arial" panose="020B0604020202020204" pitchFamily="34" charset="0"/>
                <a:cs typeface="Times New Roman" panose="02020603050405020304" pitchFamily="18" charset="0"/>
              </a:rPr>
              <a:t>Source: </a:t>
            </a:r>
            <a:r>
              <a:rPr lang="en-GB" sz="900" dirty="0" err="1">
                <a:latin typeface="Arial" panose="020B0604020202020204" pitchFamily="34" charset="0"/>
                <a:cs typeface="Times New Roman" panose="02020603050405020304" pitchFamily="18" charset="0"/>
              </a:rPr>
              <a:t>Panteia</a:t>
            </a:r>
            <a:r>
              <a:rPr lang="en-GB" sz="900" dirty="0">
                <a:latin typeface="Arial" panose="020B0604020202020204" pitchFamily="34" charset="0"/>
                <a:cs typeface="Times New Roman" panose="02020603050405020304" pitchFamily="18" charset="0"/>
              </a:rPr>
              <a:t> based on ESENER-19 </a:t>
            </a:r>
          </a:p>
          <a:p>
            <a:pPr algn="r"/>
            <a:r>
              <a:rPr lang="en-GB" sz="900" dirty="0">
                <a:latin typeface="Arial" panose="020B0604020202020204" pitchFamily="34" charset="0"/>
                <a:cs typeface="Times New Roman" panose="02020603050405020304" pitchFamily="18" charset="0"/>
              </a:rPr>
              <a:t>Base: Only </a:t>
            </a:r>
            <a:r>
              <a:rPr lang="en-GB" sz="900" dirty="0" err="1">
                <a:latin typeface="Arial" panose="020B0604020202020204" pitchFamily="34" charset="0"/>
                <a:cs typeface="Times New Roman" panose="02020603050405020304" pitchFamily="18" charset="0"/>
              </a:rPr>
              <a:t>HeSCare</a:t>
            </a:r>
            <a:r>
              <a:rPr lang="en-GB" sz="900" dirty="0">
                <a:latin typeface="Arial" panose="020B0604020202020204" pitchFamily="34" charset="0"/>
                <a:cs typeface="Times New Roman" panose="02020603050405020304" pitchFamily="18" charset="0"/>
              </a:rPr>
              <a:t> establishments with 20 or more employees in the EU-27.  </a:t>
            </a:r>
          </a:p>
          <a:p>
            <a:pPr algn="r"/>
            <a:r>
              <a:rPr lang="en-GB" sz="900" dirty="0">
                <a:latin typeface="Arial" panose="020B0604020202020204" pitchFamily="34" charset="0"/>
                <a:cs typeface="Times New Roman" panose="02020603050405020304" pitchFamily="18" charset="0"/>
              </a:rPr>
              <a:t>The horizontal line indicates the </a:t>
            </a:r>
            <a:r>
              <a:rPr lang="en-GB" sz="900" dirty="0" err="1">
                <a:latin typeface="Arial" panose="020B0604020202020204" pitchFamily="34" charset="0"/>
                <a:cs typeface="Times New Roman" panose="02020603050405020304" pitchFamily="18" charset="0"/>
              </a:rPr>
              <a:t>HeSCare</a:t>
            </a:r>
            <a:r>
              <a:rPr lang="en-GB" sz="900" dirty="0">
                <a:latin typeface="Arial" panose="020B0604020202020204" pitchFamily="34" charset="0"/>
                <a:cs typeface="Times New Roman" panose="02020603050405020304" pitchFamily="18" charset="0"/>
              </a:rPr>
              <a:t> (NACE Q) EU-27 average.</a:t>
            </a:r>
          </a:p>
          <a:p>
            <a:pPr algn="just"/>
            <a:endParaRPr lang="en-GB" sz="900" dirty="0">
              <a:latin typeface="Arial" panose="020B0604020202020204" pitchFamily="34" charset="0"/>
              <a:cs typeface="Times New Roman" panose="02020603050405020304" pitchFamily="18" charset="0"/>
            </a:endParaRPr>
          </a:p>
          <a:p>
            <a:pPr algn="just">
              <a:lnSpc>
                <a:spcPts val="1200"/>
              </a:lnSpc>
              <a:spcBef>
                <a:spcPts val="600"/>
              </a:spcBef>
              <a:spcAft>
                <a:spcPts val="600"/>
              </a:spcAft>
            </a:pPr>
            <a:endParaRPr lang="en-GB" sz="100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Picture 5">
            <a:extLst>
              <a:ext uri="{FF2B5EF4-FFF2-40B4-BE49-F238E27FC236}">
                <a16:creationId xmlns:a16="http://schemas.microsoft.com/office/drawing/2014/main" id="{A70453B2-9D0D-4D40-7145-574294F69B32}"/>
              </a:ext>
            </a:extLst>
          </p:cNvPr>
          <p:cNvPicPr>
            <a:picLocks noChangeAspect="1"/>
          </p:cNvPicPr>
          <p:nvPr/>
        </p:nvPicPr>
        <p:blipFill>
          <a:blip r:embed="rId2"/>
          <a:stretch>
            <a:fillRect/>
          </a:stretch>
        </p:blipFill>
        <p:spPr>
          <a:xfrm>
            <a:off x="1943709" y="837000"/>
            <a:ext cx="5256583" cy="3340991"/>
          </a:xfrm>
          <a:prstGeom prst="rect">
            <a:avLst/>
          </a:prstGeom>
        </p:spPr>
      </p:pic>
    </p:spTree>
    <p:extLst>
      <p:ext uri="{BB962C8B-B14F-4D97-AF65-F5344CB8AC3E}">
        <p14:creationId xmlns:p14="http://schemas.microsoft.com/office/powerpoint/2010/main" val="26775379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76622"/>
            <a:ext cx="8964489" cy="504056"/>
          </a:xfrm>
        </p:spPr>
        <p:txBody>
          <a:bodyPr/>
          <a:lstStyle/>
          <a:p>
            <a:r>
              <a:rPr lang="es-ES" sz="1600" dirty="0" err="1"/>
              <a:t>Percentage</a:t>
            </a:r>
            <a:r>
              <a:rPr lang="es-ES" sz="1600" dirty="0"/>
              <a:t> of </a:t>
            </a:r>
            <a:r>
              <a:rPr lang="es-ES" sz="1600" dirty="0" err="1"/>
              <a:t>HeSCare</a:t>
            </a:r>
            <a:r>
              <a:rPr lang="es-ES" sz="1600" dirty="0"/>
              <a:t> sector establishments in </a:t>
            </a:r>
            <a:r>
              <a:rPr lang="es-ES" sz="1600" dirty="0" err="1"/>
              <a:t>which</a:t>
            </a:r>
            <a:r>
              <a:rPr lang="es-ES" sz="1600" dirty="0"/>
              <a:t> </a:t>
            </a:r>
            <a:r>
              <a:rPr lang="es-ES" sz="1600" dirty="0" err="1"/>
              <a:t>health</a:t>
            </a:r>
            <a:r>
              <a:rPr lang="es-ES" sz="1600" dirty="0"/>
              <a:t> and safety </a:t>
            </a:r>
            <a:r>
              <a:rPr lang="es-ES" sz="1600" dirty="0" err="1"/>
              <a:t>issues</a:t>
            </a:r>
            <a:r>
              <a:rPr lang="es-ES" sz="1600" dirty="0"/>
              <a:t> are </a:t>
            </a:r>
            <a:r>
              <a:rPr lang="es-ES" sz="1600" dirty="0" err="1"/>
              <a:t>discussed</a:t>
            </a:r>
            <a:r>
              <a:rPr lang="es-ES" sz="1600" dirty="0"/>
              <a:t> </a:t>
            </a:r>
            <a:r>
              <a:rPr lang="es-ES" sz="1600" dirty="0" err="1"/>
              <a:t>regularly</a:t>
            </a:r>
            <a:r>
              <a:rPr lang="es-ES" sz="1600" dirty="0"/>
              <a:t> in staff </a:t>
            </a:r>
            <a:r>
              <a:rPr lang="es-ES" sz="1600" dirty="0" err="1"/>
              <a:t>or</a:t>
            </a:r>
            <a:r>
              <a:rPr lang="es-ES" sz="1600" dirty="0"/>
              <a:t> </a:t>
            </a:r>
            <a:r>
              <a:rPr lang="es-ES" sz="1600" dirty="0" err="1"/>
              <a:t>team</a:t>
            </a:r>
            <a:r>
              <a:rPr lang="es-ES" sz="1600" dirty="0"/>
              <a:t> meetings, </a:t>
            </a:r>
            <a:r>
              <a:rPr lang="es-ES" sz="1200" dirty="0" err="1"/>
              <a:t>by</a:t>
            </a:r>
            <a:r>
              <a:rPr lang="es-ES" sz="1200" dirty="0"/>
              <a:t> </a:t>
            </a:r>
            <a:r>
              <a:rPr lang="es-ES" sz="1200" dirty="0" err="1"/>
              <a:t>size</a:t>
            </a:r>
            <a:r>
              <a:rPr lang="es-ES" sz="1200" dirty="0"/>
              <a:t>, EU-27,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4" name="TextBox 3">
            <a:extLst>
              <a:ext uri="{FF2B5EF4-FFF2-40B4-BE49-F238E27FC236}">
                <a16:creationId xmlns:a16="http://schemas.microsoft.com/office/drawing/2014/main" id="{7291FC29-DB3C-9FE7-3746-A61111F4711E}"/>
              </a:ext>
            </a:extLst>
          </p:cNvPr>
          <p:cNvSpPr txBox="1"/>
          <p:nvPr/>
        </p:nvSpPr>
        <p:spPr>
          <a:xfrm>
            <a:off x="323528" y="4071839"/>
            <a:ext cx="6624736" cy="1046440"/>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t>
            </a:r>
            <a:r>
              <a:rPr lang="en-GB" sz="900" dirty="0">
                <a:latin typeface="Arial" panose="020B0604020202020204" pitchFamily="34" charset="0"/>
                <a:ea typeface="Times New Roman" panose="02020603050405020304" pitchFamily="18" charset="0"/>
                <a:cs typeface="Times New Roman" panose="02020603050405020304" pitchFamily="18" charset="0"/>
              </a:rPr>
              <a:t>Only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establishments with 20 or more employees in the EU-27.   </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ts val="1200"/>
              </a:lnSpc>
              <a:spcBef>
                <a:spcPts val="600"/>
              </a:spcBef>
              <a:spcAft>
                <a:spcPts val="600"/>
              </a:spcAft>
            </a:pPr>
            <a:endParaRPr lang="en-GB" sz="1000" dirty="0">
              <a:latin typeface="Arial" panose="020B0604020202020204" pitchFamily="34" charset="0"/>
              <a:ea typeface="Times New Roman" panose="02020603050405020304" pitchFamily="18" charset="0"/>
              <a:cs typeface="Times New Roman" panose="02020603050405020304" pitchFamily="18" charset="0"/>
            </a:endParaRPr>
          </a:p>
          <a:p>
            <a:pPr algn="just">
              <a:lnSpc>
                <a:spcPts val="1200"/>
              </a:lnSpc>
              <a:spcBef>
                <a:spcPts val="600"/>
              </a:spcBef>
              <a:spcAft>
                <a:spcPts val="600"/>
              </a:spcAft>
            </a:pPr>
            <a:endParaRPr lang="en-GB" sz="1000" dirty="0">
              <a:effectLst/>
              <a:latin typeface="Arial" panose="020B0604020202020204" pitchFamily="34" charset="0"/>
              <a:ea typeface="SimSun" panose="02010600030101010101" pitchFamily="2" charset="-122"/>
              <a:cs typeface="Arial" panose="020B0604020202020204" pitchFamily="34" charset="0"/>
            </a:endParaRPr>
          </a:p>
        </p:txBody>
      </p:sp>
      <p:pic>
        <p:nvPicPr>
          <p:cNvPr id="5" name="Picture 4">
            <a:extLst>
              <a:ext uri="{FF2B5EF4-FFF2-40B4-BE49-F238E27FC236}">
                <a16:creationId xmlns:a16="http://schemas.microsoft.com/office/drawing/2014/main" id="{4A4B478F-AD2E-B118-D2B3-D3632DC9DC69}"/>
              </a:ext>
            </a:extLst>
          </p:cNvPr>
          <p:cNvPicPr>
            <a:picLocks noChangeAspect="1"/>
          </p:cNvPicPr>
          <p:nvPr/>
        </p:nvPicPr>
        <p:blipFill>
          <a:blip r:embed="rId2"/>
          <a:stretch>
            <a:fillRect/>
          </a:stretch>
        </p:blipFill>
        <p:spPr>
          <a:xfrm>
            <a:off x="1547665" y="837001"/>
            <a:ext cx="5316630" cy="3219254"/>
          </a:xfrm>
          <a:prstGeom prst="rect">
            <a:avLst/>
          </a:prstGeom>
        </p:spPr>
      </p:pic>
    </p:spTree>
    <p:extLst>
      <p:ext uri="{BB962C8B-B14F-4D97-AF65-F5344CB8AC3E}">
        <p14:creationId xmlns:p14="http://schemas.microsoft.com/office/powerpoint/2010/main" val="34358832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76622"/>
            <a:ext cx="8964489" cy="504056"/>
          </a:xfrm>
        </p:spPr>
        <p:txBody>
          <a:bodyPr/>
          <a:lstStyle/>
          <a:p>
            <a:r>
              <a:rPr lang="es-ES" sz="1600" dirty="0" err="1"/>
              <a:t>Percentage</a:t>
            </a:r>
            <a:r>
              <a:rPr lang="es-ES" sz="1600" dirty="0"/>
              <a:t> of </a:t>
            </a:r>
            <a:r>
              <a:rPr lang="es-ES" sz="1600" dirty="0" err="1"/>
              <a:t>HeSCare</a:t>
            </a:r>
            <a:r>
              <a:rPr lang="es-ES" sz="1600" dirty="0"/>
              <a:t> sector establishments in </a:t>
            </a:r>
            <a:r>
              <a:rPr lang="es-ES" sz="1600" dirty="0" err="1"/>
              <a:t>which</a:t>
            </a:r>
            <a:r>
              <a:rPr lang="es-ES" sz="1600" dirty="0"/>
              <a:t> </a:t>
            </a:r>
            <a:r>
              <a:rPr lang="es-ES" sz="1600" dirty="0" err="1"/>
              <a:t>health</a:t>
            </a:r>
            <a:r>
              <a:rPr lang="es-ES" sz="1600" dirty="0"/>
              <a:t> and safety </a:t>
            </a:r>
            <a:r>
              <a:rPr lang="es-ES" sz="1600" dirty="0" err="1"/>
              <a:t>issues</a:t>
            </a:r>
            <a:r>
              <a:rPr lang="es-ES" sz="1600" dirty="0"/>
              <a:t> are </a:t>
            </a:r>
            <a:r>
              <a:rPr lang="es-ES" sz="1600" dirty="0" err="1"/>
              <a:t>discussed</a:t>
            </a:r>
            <a:r>
              <a:rPr lang="es-ES" sz="1600" dirty="0"/>
              <a:t> </a:t>
            </a:r>
            <a:r>
              <a:rPr lang="es-ES" sz="1600" dirty="0" err="1"/>
              <a:t>regularly</a:t>
            </a:r>
            <a:r>
              <a:rPr lang="es-ES" sz="1600" dirty="0"/>
              <a:t> in staff </a:t>
            </a:r>
            <a:r>
              <a:rPr lang="es-ES" sz="1600" dirty="0" err="1"/>
              <a:t>or</a:t>
            </a:r>
            <a:r>
              <a:rPr lang="es-ES" sz="1600" dirty="0"/>
              <a:t> </a:t>
            </a:r>
            <a:r>
              <a:rPr lang="es-ES" sz="1600" dirty="0" err="1"/>
              <a:t>team</a:t>
            </a:r>
            <a:r>
              <a:rPr lang="es-ES" sz="1600" dirty="0"/>
              <a:t> meetings, </a:t>
            </a:r>
            <a:r>
              <a:rPr lang="es-ES" sz="1200" dirty="0" err="1"/>
              <a:t>by</a:t>
            </a:r>
            <a:r>
              <a:rPr lang="es-ES" sz="1200" dirty="0"/>
              <a:t> country, EU-27 (+ CH, IS and NO),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4" name="TextBox 3">
            <a:extLst>
              <a:ext uri="{FF2B5EF4-FFF2-40B4-BE49-F238E27FC236}">
                <a16:creationId xmlns:a16="http://schemas.microsoft.com/office/drawing/2014/main" id="{7291FC29-DB3C-9FE7-3746-A61111F4711E}"/>
              </a:ext>
            </a:extLst>
          </p:cNvPr>
          <p:cNvSpPr txBox="1"/>
          <p:nvPr/>
        </p:nvSpPr>
        <p:spPr>
          <a:xfrm>
            <a:off x="1043608" y="4250948"/>
            <a:ext cx="6768752" cy="892552"/>
          </a:xfrm>
          <a:prstGeom prst="rect">
            <a:avLst/>
          </a:prstGeom>
          <a:noFill/>
        </p:spPr>
        <p:txBody>
          <a:bodyPr wrap="square">
            <a:spAutoFit/>
          </a:bodyPr>
          <a:lstStyle/>
          <a:p>
            <a:pPr algn="r"/>
            <a:r>
              <a:rPr lang="en-GB" sz="900" dirty="0">
                <a:latin typeface="Arial" panose="020B0604020202020204" pitchFamily="34" charset="0"/>
                <a:cs typeface="Times New Roman" panose="02020603050405020304" pitchFamily="18" charset="0"/>
              </a:rPr>
              <a:t>Source: </a:t>
            </a:r>
            <a:r>
              <a:rPr lang="en-GB" sz="900" dirty="0" err="1">
                <a:latin typeface="Arial" panose="020B0604020202020204" pitchFamily="34" charset="0"/>
                <a:cs typeface="Times New Roman" panose="02020603050405020304" pitchFamily="18" charset="0"/>
              </a:rPr>
              <a:t>Panteia</a:t>
            </a:r>
            <a:r>
              <a:rPr lang="en-GB" sz="900" dirty="0">
                <a:latin typeface="Arial" panose="020B0604020202020204" pitchFamily="34" charset="0"/>
                <a:cs typeface="Times New Roman" panose="02020603050405020304" pitchFamily="18" charset="0"/>
              </a:rPr>
              <a:t> based on ESENER-19 </a:t>
            </a:r>
          </a:p>
          <a:p>
            <a:pPr algn="r"/>
            <a:r>
              <a:rPr lang="en-GB" sz="900" dirty="0">
                <a:latin typeface="Arial" panose="020B0604020202020204" pitchFamily="34" charset="0"/>
                <a:cs typeface="Times New Roman" panose="02020603050405020304" pitchFamily="18" charset="0"/>
              </a:rPr>
              <a:t>Base: All </a:t>
            </a:r>
            <a:r>
              <a:rPr lang="en-GB" sz="900" dirty="0" err="1">
                <a:latin typeface="Arial" panose="020B0604020202020204" pitchFamily="34" charset="0"/>
                <a:cs typeface="Times New Roman" panose="02020603050405020304" pitchFamily="18" charset="0"/>
              </a:rPr>
              <a:t>HeSCare</a:t>
            </a:r>
            <a:r>
              <a:rPr lang="en-GB" sz="900" dirty="0">
                <a:latin typeface="Arial" panose="020B0604020202020204" pitchFamily="34" charset="0"/>
                <a:cs typeface="Times New Roman" panose="02020603050405020304" pitchFamily="18" charset="0"/>
              </a:rPr>
              <a:t> establishments with 20 or more employees in the EU-27, Switzerland, Iceland and Norway.   </a:t>
            </a:r>
          </a:p>
          <a:p>
            <a:pPr algn="r"/>
            <a:r>
              <a:rPr lang="en-GB" sz="900" dirty="0">
                <a:latin typeface="Arial" panose="020B0604020202020204" pitchFamily="34" charset="0"/>
                <a:cs typeface="Times New Roman" panose="02020603050405020304" pitchFamily="18" charset="0"/>
              </a:rPr>
              <a:t>The horizontal line indicates the </a:t>
            </a:r>
            <a:r>
              <a:rPr lang="en-GB" sz="900" dirty="0" err="1">
                <a:latin typeface="Arial" panose="020B0604020202020204" pitchFamily="34" charset="0"/>
                <a:cs typeface="Times New Roman" panose="02020603050405020304" pitchFamily="18" charset="0"/>
              </a:rPr>
              <a:t>HeSCare</a:t>
            </a:r>
            <a:r>
              <a:rPr lang="en-GB" sz="900" dirty="0">
                <a:latin typeface="Arial" panose="020B0604020202020204" pitchFamily="34" charset="0"/>
                <a:cs typeface="Times New Roman" panose="02020603050405020304" pitchFamily="18" charset="0"/>
              </a:rPr>
              <a:t> (NACE Q) EU-27 average.</a:t>
            </a:r>
          </a:p>
          <a:p>
            <a:pPr algn="just"/>
            <a:endParaRPr lang="en-GB" sz="1000" dirty="0">
              <a:latin typeface="Arial" panose="020B0604020202020204" pitchFamily="34" charset="0"/>
              <a:ea typeface="Times New Roman" panose="02020603050405020304" pitchFamily="18" charset="0"/>
              <a:cs typeface="Times New Roman" panose="02020603050405020304" pitchFamily="18" charset="0"/>
            </a:endParaRPr>
          </a:p>
          <a:p>
            <a:pPr algn="just">
              <a:lnSpc>
                <a:spcPts val="1200"/>
              </a:lnSpc>
              <a:spcBef>
                <a:spcPts val="600"/>
              </a:spcBef>
              <a:spcAft>
                <a:spcPts val="600"/>
              </a:spcAft>
            </a:pPr>
            <a:endParaRPr lang="en-GB" sz="100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Picture 5">
            <a:extLst>
              <a:ext uri="{FF2B5EF4-FFF2-40B4-BE49-F238E27FC236}">
                <a16:creationId xmlns:a16="http://schemas.microsoft.com/office/drawing/2014/main" id="{B8C792A0-55E3-8D4F-75B2-3C3A0AA24D62}"/>
              </a:ext>
            </a:extLst>
          </p:cNvPr>
          <p:cNvPicPr>
            <a:picLocks noChangeAspect="1"/>
          </p:cNvPicPr>
          <p:nvPr/>
        </p:nvPicPr>
        <p:blipFill>
          <a:blip r:embed="rId2"/>
          <a:stretch>
            <a:fillRect/>
          </a:stretch>
        </p:blipFill>
        <p:spPr>
          <a:xfrm>
            <a:off x="1419119" y="771550"/>
            <a:ext cx="6305763" cy="3463805"/>
          </a:xfrm>
          <a:prstGeom prst="rect">
            <a:avLst/>
          </a:prstGeom>
        </p:spPr>
      </p:pic>
    </p:spTree>
    <p:extLst>
      <p:ext uri="{BB962C8B-B14F-4D97-AF65-F5344CB8AC3E}">
        <p14:creationId xmlns:p14="http://schemas.microsoft.com/office/powerpoint/2010/main" val="40741892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76622"/>
            <a:ext cx="8964489" cy="504056"/>
          </a:xfrm>
        </p:spPr>
        <p:txBody>
          <a:bodyPr/>
          <a:lstStyle/>
          <a:p>
            <a:r>
              <a:rPr lang="es-ES" sz="1600" dirty="0" err="1"/>
              <a:t>Percentage</a:t>
            </a:r>
            <a:r>
              <a:rPr lang="es-ES" sz="1600" dirty="0"/>
              <a:t> of </a:t>
            </a:r>
            <a:r>
              <a:rPr lang="es-ES" sz="1600" dirty="0" err="1"/>
              <a:t>HeSCare</a:t>
            </a:r>
            <a:r>
              <a:rPr lang="es-ES" sz="1600" dirty="0"/>
              <a:t> sector establishments in </a:t>
            </a:r>
            <a:r>
              <a:rPr lang="es-ES" sz="1600" dirty="0" err="1"/>
              <a:t>which</a:t>
            </a:r>
            <a:r>
              <a:rPr lang="es-ES" sz="1600" dirty="0"/>
              <a:t> </a:t>
            </a:r>
            <a:r>
              <a:rPr lang="es-ES" sz="1600" dirty="0" err="1"/>
              <a:t>team</a:t>
            </a:r>
            <a:r>
              <a:rPr lang="es-ES" sz="1600" dirty="0"/>
              <a:t> </a:t>
            </a:r>
            <a:r>
              <a:rPr lang="es-ES" sz="1600" dirty="0" err="1"/>
              <a:t>leaders</a:t>
            </a:r>
            <a:r>
              <a:rPr lang="es-ES" sz="1600" dirty="0"/>
              <a:t> and line managers </a:t>
            </a:r>
            <a:r>
              <a:rPr lang="es-ES" sz="1600" dirty="0" err="1"/>
              <a:t>receive</a:t>
            </a:r>
            <a:r>
              <a:rPr lang="es-ES" sz="1600" dirty="0"/>
              <a:t> </a:t>
            </a:r>
            <a:r>
              <a:rPr lang="es-ES" sz="1600" dirty="0" err="1"/>
              <a:t>any</a:t>
            </a:r>
            <a:r>
              <a:rPr lang="es-ES" sz="1600" dirty="0"/>
              <a:t> training </a:t>
            </a:r>
            <a:r>
              <a:rPr lang="es-ES" sz="1600" dirty="0" err="1"/>
              <a:t>on</a:t>
            </a:r>
            <a:r>
              <a:rPr lang="es-ES" sz="1600" dirty="0"/>
              <a:t> </a:t>
            </a:r>
            <a:r>
              <a:rPr lang="es-ES" sz="1600" dirty="0" err="1"/>
              <a:t>how</a:t>
            </a:r>
            <a:r>
              <a:rPr lang="es-ES" sz="1600" dirty="0"/>
              <a:t> </a:t>
            </a:r>
            <a:r>
              <a:rPr lang="es-ES" sz="1600" dirty="0" err="1"/>
              <a:t>to</a:t>
            </a:r>
            <a:r>
              <a:rPr lang="es-ES" sz="1600" dirty="0"/>
              <a:t> </a:t>
            </a:r>
            <a:r>
              <a:rPr lang="es-ES" sz="1600" dirty="0" err="1"/>
              <a:t>manage</a:t>
            </a:r>
            <a:r>
              <a:rPr lang="es-ES" sz="1600" dirty="0"/>
              <a:t> </a:t>
            </a:r>
            <a:r>
              <a:rPr lang="es-ES" sz="1600" dirty="0" err="1"/>
              <a:t>health</a:t>
            </a:r>
            <a:r>
              <a:rPr lang="es-ES" sz="1600" dirty="0"/>
              <a:t> and safety in </a:t>
            </a:r>
            <a:r>
              <a:rPr lang="es-ES" sz="1600" dirty="0" err="1"/>
              <a:t>their</a:t>
            </a:r>
            <a:r>
              <a:rPr lang="es-ES" sz="1600" dirty="0"/>
              <a:t> </a:t>
            </a:r>
            <a:r>
              <a:rPr lang="es-ES" sz="1600" dirty="0" err="1"/>
              <a:t>teams</a:t>
            </a:r>
            <a:br>
              <a:rPr lang="es-ES" sz="1600" dirty="0"/>
            </a:br>
            <a:r>
              <a:rPr lang="es-ES" sz="1200" dirty="0" err="1"/>
              <a:t>by</a:t>
            </a:r>
            <a:r>
              <a:rPr lang="es-ES" sz="1200" dirty="0"/>
              <a:t> subsector, EU-27,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4" name="TextBox 3">
            <a:extLst>
              <a:ext uri="{FF2B5EF4-FFF2-40B4-BE49-F238E27FC236}">
                <a16:creationId xmlns:a16="http://schemas.microsoft.com/office/drawing/2014/main" id="{7291FC29-DB3C-9FE7-3746-A61111F4711E}"/>
              </a:ext>
            </a:extLst>
          </p:cNvPr>
          <p:cNvSpPr txBox="1"/>
          <p:nvPr/>
        </p:nvSpPr>
        <p:spPr>
          <a:xfrm>
            <a:off x="349354" y="4056254"/>
            <a:ext cx="6624736" cy="877163"/>
          </a:xfrm>
          <a:prstGeom prst="rect">
            <a:avLst/>
          </a:prstGeom>
          <a:noFill/>
        </p:spPr>
        <p:txBody>
          <a:bodyPr wrap="square">
            <a:spAutoFit/>
          </a:bodyPr>
          <a:lstStyle/>
          <a:p>
            <a:pPr algn="r"/>
            <a:r>
              <a:rPr lang="en-GB" sz="900" dirty="0">
                <a:latin typeface="Arial" panose="020B0604020202020204" pitchFamily="34" charset="0"/>
                <a:cs typeface="Times New Roman" panose="02020603050405020304" pitchFamily="18" charset="0"/>
              </a:rPr>
              <a:t>Source: </a:t>
            </a:r>
            <a:r>
              <a:rPr lang="en-GB" sz="900" dirty="0" err="1">
                <a:latin typeface="Arial" panose="020B0604020202020204" pitchFamily="34" charset="0"/>
                <a:cs typeface="Times New Roman" panose="02020603050405020304" pitchFamily="18" charset="0"/>
              </a:rPr>
              <a:t>Panteia</a:t>
            </a:r>
            <a:r>
              <a:rPr lang="en-GB" sz="900" dirty="0">
                <a:latin typeface="Arial" panose="020B0604020202020204" pitchFamily="34" charset="0"/>
                <a:cs typeface="Times New Roman" panose="02020603050405020304" pitchFamily="18" charset="0"/>
              </a:rPr>
              <a:t> based on ESENER-19</a:t>
            </a:r>
          </a:p>
          <a:p>
            <a:pPr algn="r"/>
            <a:r>
              <a:rPr lang="en-GB" sz="900" dirty="0">
                <a:latin typeface="Arial" panose="020B0604020202020204" pitchFamily="34" charset="0"/>
                <a:cs typeface="Times New Roman" panose="02020603050405020304" pitchFamily="18" charset="0"/>
              </a:rPr>
              <a:t>Base: All </a:t>
            </a:r>
            <a:r>
              <a:rPr lang="en-GB" sz="900" dirty="0" err="1">
                <a:latin typeface="Arial" panose="020B0604020202020204" pitchFamily="34" charset="0"/>
                <a:cs typeface="Times New Roman" panose="02020603050405020304" pitchFamily="18" charset="0"/>
              </a:rPr>
              <a:t>HeSCare</a:t>
            </a:r>
            <a:r>
              <a:rPr lang="en-GB" sz="900" dirty="0">
                <a:latin typeface="Arial" panose="020B0604020202020204" pitchFamily="34" charset="0"/>
                <a:cs typeface="Times New Roman" panose="02020603050405020304" pitchFamily="18" charset="0"/>
              </a:rPr>
              <a:t> sector establishments with 20 or more employees in the EU-27. </a:t>
            </a:r>
          </a:p>
          <a:p>
            <a:pPr algn="r"/>
            <a:r>
              <a:rPr lang="en-GB" sz="900" dirty="0">
                <a:latin typeface="Arial" panose="020B0604020202020204" pitchFamily="34" charset="0"/>
                <a:cs typeface="Times New Roman" panose="02020603050405020304" pitchFamily="18" charset="0"/>
              </a:rPr>
              <a:t>The horizontal line indicates the </a:t>
            </a:r>
            <a:r>
              <a:rPr lang="en-GB" sz="900" dirty="0" err="1">
                <a:latin typeface="Arial" panose="020B0604020202020204" pitchFamily="34" charset="0"/>
                <a:cs typeface="Times New Roman" panose="02020603050405020304" pitchFamily="18" charset="0"/>
              </a:rPr>
              <a:t>HeSCare</a:t>
            </a:r>
            <a:r>
              <a:rPr lang="en-GB" sz="900" dirty="0">
                <a:latin typeface="Arial" panose="020B0604020202020204" pitchFamily="34" charset="0"/>
                <a:cs typeface="Times New Roman" panose="02020603050405020304" pitchFamily="18" charset="0"/>
              </a:rPr>
              <a:t> (NACE Q) EU-27 average.</a:t>
            </a:r>
          </a:p>
          <a:p>
            <a:pPr algn="just"/>
            <a:endParaRPr lang="en-GB" sz="900" dirty="0">
              <a:latin typeface="Arial" panose="020B0604020202020204" pitchFamily="34" charset="0"/>
              <a:cs typeface="Times New Roman" panose="02020603050405020304" pitchFamily="18" charset="0"/>
            </a:endParaRPr>
          </a:p>
          <a:p>
            <a:pPr algn="just">
              <a:lnSpc>
                <a:spcPts val="1200"/>
              </a:lnSpc>
              <a:spcBef>
                <a:spcPts val="600"/>
              </a:spcBef>
              <a:spcAft>
                <a:spcPts val="600"/>
              </a:spcAft>
            </a:pPr>
            <a:endParaRPr lang="en-GB" sz="1000" dirty="0">
              <a:effectLst/>
              <a:latin typeface="Arial" panose="020B0604020202020204" pitchFamily="34" charset="0"/>
              <a:ea typeface="SimSun" panose="02010600030101010101" pitchFamily="2" charset="-122"/>
              <a:cs typeface="Arial" panose="020B0604020202020204" pitchFamily="34" charset="0"/>
            </a:endParaRPr>
          </a:p>
        </p:txBody>
      </p:sp>
      <p:pic>
        <p:nvPicPr>
          <p:cNvPr id="7" name="Picture 6">
            <a:extLst>
              <a:ext uri="{FF2B5EF4-FFF2-40B4-BE49-F238E27FC236}">
                <a16:creationId xmlns:a16="http://schemas.microsoft.com/office/drawing/2014/main" id="{BB84658E-D70B-52B3-E106-CA871C52C1B8}"/>
              </a:ext>
            </a:extLst>
          </p:cNvPr>
          <p:cNvPicPr>
            <a:picLocks noChangeAspect="1"/>
          </p:cNvPicPr>
          <p:nvPr/>
        </p:nvPicPr>
        <p:blipFill>
          <a:blip r:embed="rId2"/>
          <a:stretch>
            <a:fillRect/>
          </a:stretch>
        </p:blipFill>
        <p:spPr>
          <a:xfrm>
            <a:off x="2279706" y="1087245"/>
            <a:ext cx="4584589" cy="2969009"/>
          </a:xfrm>
          <a:prstGeom prst="rect">
            <a:avLst/>
          </a:prstGeom>
        </p:spPr>
      </p:pic>
    </p:spTree>
    <p:extLst>
      <p:ext uri="{BB962C8B-B14F-4D97-AF65-F5344CB8AC3E}">
        <p14:creationId xmlns:p14="http://schemas.microsoft.com/office/powerpoint/2010/main" val="28575958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76622"/>
            <a:ext cx="8964489" cy="504056"/>
          </a:xfrm>
        </p:spPr>
        <p:txBody>
          <a:bodyPr/>
          <a:lstStyle/>
          <a:p>
            <a:r>
              <a:rPr lang="es-ES" sz="1600" dirty="0" err="1"/>
              <a:t>Percentage</a:t>
            </a:r>
            <a:r>
              <a:rPr lang="es-ES" sz="1600" dirty="0"/>
              <a:t> of </a:t>
            </a:r>
            <a:r>
              <a:rPr lang="es-ES" sz="1600" dirty="0" err="1"/>
              <a:t>HeSCare</a:t>
            </a:r>
            <a:r>
              <a:rPr lang="es-ES" sz="1600" dirty="0"/>
              <a:t> sector establishments in </a:t>
            </a:r>
            <a:r>
              <a:rPr lang="es-ES" sz="1600" dirty="0" err="1"/>
              <a:t>which</a:t>
            </a:r>
            <a:r>
              <a:rPr lang="es-ES" sz="1600" dirty="0"/>
              <a:t> </a:t>
            </a:r>
            <a:r>
              <a:rPr lang="es-ES" sz="1600" dirty="0" err="1"/>
              <a:t>team</a:t>
            </a:r>
            <a:r>
              <a:rPr lang="es-ES" sz="1600" dirty="0"/>
              <a:t> </a:t>
            </a:r>
            <a:r>
              <a:rPr lang="es-ES" sz="1600" dirty="0" err="1"/>
              <a:t>leaders</a:t>
            </a:r>
            <a:r>
              <a:rPr lang="es-ES" sz="1600" dirty="0"/>
              <a:t> and line managers </a:t>
            </a:r>
            <a:r>
              <a:rPr lang="es-ES" sz="1600" dirty="0" err="1"/>
              <a:t>receive</a:t>
            </a:r>
            <a:r>
              <a:rPr lang="es-ES" sz="1600" dirty="0"/>
              <a:t> </a:t>
            </a:r>
            <a:r>
              <a:rPr lang="es-ES" sz="1600" dirty="0" err="1"/>
              <a:t>any</a:t>
            </a:r>
            <a:r>
              <a:rPr lang="es-ES" sz="1600" dirty="0"/>
              <a:t> training </a:t>
            </a:r>
            <a:r>
              <a:rPr lang="es-ES" sz="1600" dirty="0" err="1"/>
              <a:t>on</a:t>
            </a:r>
            <a:r>
              <a:rPr lang="es-ES" sz="1600" dirty="0"/>
              <a:t> </a:t>
            </a:r>
            <a:r>
              <a:rPr lang="es-ES" sz="1600" dirty="0" err="1"/>
              <a:t>how</a:t>
            </a:r>
            <a:r>
              <a:rPr lang="es-ES" sz="1600" dirty="0"/>
              <a:t> </a:t>
            </a:r>
            <a:r>
              <a:rPr lang="es-ES" sz="1600" dirty="0" err="1"/>
              <a:t>to</a:t>
            </a:r>
            <a:r>
              <a:rPr lang="es-ES" sz="1600" dirty="0"/>
              <a:t> </a:t>
            </a:r>
            <a:r>
              <a:rPr lang="es-ES" sz="1600" dirty="0" err="1"/>
              <a:t>manage</a:t>
            </a:r>
            <a:r>
              <a:rPr lang="es-ES" sz="1600" dirty="0"/>
              <a:t> </a:t>
            </a:r>
            <a:r>
              <a:rPr lang="es-ES" sz="1600" dirty="0" err="1"/>
              <a:t>health</a:t>
            </a:r>
            <a:r>
              <a:rPr lang="es-ES" sz="1600" dirty="0"/>
              <a:t> and safety in </a:t>
            </a:r>
            <a:r>
              <a:rPr lang="es-ES" sz="1600" dirty="0" err="1"/>
              <a:t>their</a:t>
            </a:r>
            <a:r>
              <a:rPr lang="es-ES" sz="1600" dirty="0"/>
              <a:t> </a:t>
            </a:r>
            <a:r>
              <a:rPr lang="es-ES" sz="1600" dirty="0" err="1"/>
              <a:t>teams</a:t>
            </a:r>
            <a:br>
              <a:rPr lang="es-ES" sz="1600" dirty="0"/>
            </a:br>
            <a:r>
              <a:rPr lang="es-ES" sz="1200" dirty="0" err="1"/>
              <a:t>by</a:t>
            </a:r>
            <a:r>
              <a:rPr lang="es-ES" sz="1200" dirty="0"/>
              <a:t> </a:t>
            </a:r>
            <a:r>
              <a:rPr lang="es-ES" sz="1200" dirty="0" err="1"/>
              <a:t>size</a:t>
            </a:r>
            <a:r>
              <a:rPr lang="es-ES" sz="1200" dirty="0"/>
              <a:t>, EU-27,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4" name="TextBox 3">
            <a:extLst>
              <a:ext uri="{FF2B5EF4-FFF2-40B4-BE49-F238E27FC236}">
                <a16:creationId xmlns:a16="http://schemas.microsoft.com/office/drawing/2014/main" id="{7291FC29-DB3C-9FE7-3746-A61111F4711E}"/>
              </a:ext>
            </a:extLst>
          </p:cNvPr>
          <p:cNvSpPr txBox="1"/>
          <p:nvPr/>
        </p:nvSpPr>
        <p:spPr>
          <a:xfrm>
            <a:off x="289554" y="4089683"/>
            <a:ext cx="6624736" cy="892552"/>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t>
            </a:r>
            <a:r>
              <a:rPr lang="en-GB" sz="900" dirty="0">
                <a:latin typeface="Arial" panose="020B0604020202020204" pitchFamily="34" charset="0"/>
                <a:ea typeface="Times New Roman" panose="02020603050405020304" pitchFamily="18" charset="0"/>
                <a:cs typeface="Times New Roman" panose="02020603050405020304" pitchFamily="18" charset="0"/>
              </a:rPr>
              <a:t>All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establishments with 20 or more employees in the EU-27. </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endParaRPr lang="en-GB" sz="1000" dirty="0">
              <a:latin typeface="Arial" panose="020B0604020202020204" pitchFamily="34" charset="0"/>
              <a:ea typeface="Times New Roman" panose="02020603050405020304" pitchFamily="18" charset="0"/>
              <a:cs typeface="Times New Roman" panose="02020603050405020304" pitchFamily="18" charset="0"/>
            </a:endParaRPr>
          </a:p>
          <a:p>
            <a:pPr algn="just">
              <a:lnSpc>
                <a:spcPts val="1200"/>
              </a:lnSpc>
              <a:spcBef>
                <a:spcPts val="600"/>
              </a:spcBef>
              <a:spcAft>
                <a:spcPts val="600"/>
              </a:spcAft>
            </a:pPr>
            <a:endParaRPr lang="en-GB" sz="1000" dirty="0">
              <a:effectLst/>
              <a:latin typeface="Arial" panose="020B0604020202020204" pitchFamily="34" charset="0"/>
              <a:ea typeface="SimSun" panose="02010600030101010101" pitchFamily="2" charset="-122"/>
              <a:cs typeface="Arial" panose="020B0604020202020204" pitchFamily="34" charset="0"/>
            </a:endParaRPr>
          </a:p>
        </p:txBody>
      </p:sp>
      <p:pic>
        <p:nvPicPr>
          <p:cNvPr id="5" name="Picture 4">
            <a:extLst>
              <a:ext uri="{FF2B5EF4-FFF2-40B4-BE49-F238E27FC236}">
                <a16:creationId xmlns:a16="http://schemas.microsoft.com/office/drawing/2014/main" id="{BFAF62F5-1AA5-3690-9B19-9C1FD918A5C9}"/>
              </a:ext>
            </a:extLst>
          </p:cNvPr>
          <p:cNvPicPr>
            <a:picLocks noChangeAspect="1"/>
          </p:cNvPicPr>
          <p:nvPr/>
        </p:nvPicPr>
        <p:blipFill>
          <a:blip r:embed="rId2"/>
          <a:stretch>
            <a:fillRect/>
          </a:stretch>
        </p:blipFill>
        <p:spPr>
          <a:xfrm>
            <a:off x="2279706" y="1087245"/>
            <a:ext cx="4584589" cy="2969009"/>
          </a:xfrm>
          <a:prstGeom prst="rect">
            <a:avLst/>
          </a:prstGeom>
        </p:spPr>
      </p:pic>
    </p:spTree>
    <p:extLst>
      <p:ext uri="{BB962C8B-B14F-4D97-AF65-F5344CB8AC3E}">
        <p14:creationId xmlns:p14="http://schemas.microsoft.com/office/powerpoint/2010/main" val="23860341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76622"/>
            <a:ext cx="8964489" cy="504056"/>
          </a:xfrm>
        </p:spPr>
        <p:txBody>
          <a:bodyPr/>
          <a:lstStyle/>
          <a:p>
            <a:r>
              <a:rPr lang="es-ES" sz="1600" dirty="0" err="1"/>
              <a:t>Percentage</a:t>
            </a:r>
            <a:r>
              <a:rPr lang="es-ES" sz="1600" dirty="0"/>
              <a:t> of </a:t>
            </a:r>
            <a:r>
              <a:rPr lang="es-ES" sz="1600" dirty="0" err="1"/>
              <a:t>HeSCare</a:t>
            </a:r>
            <a:r>
              <a:rPr lang="es-ES" sz="1600" dirty="0"/>
              <a:t> sector establishments in </a:t>
            </a:r>
            <a:r>
              <a:rPr lang="es-ES" sz="1600" dirty="0" err="1"/>
              <a:t>which</a:t>
            </a:r>
            <a:r>
              <a:rPr lang="es-ES" sz="1600" dirty="0"/>
              <a:t> </a:t>
            </a:r>
            <a:r>
              <a:rPr lang="es-ES" sz="1600" dirty="0" err="1"/>
              <a:t>team</a:t>
            </a:r>
            <a:r>
              <a:rPr lang="es-ES" sz="1600" dirty="0"/>
              <a:t> </a:t>
            </a:r>
            <a:r>
              <a:rPr lang="es-ES" sz="1600" dirty="0" err="1"/>
              <a:t>leaders</a:t>
            </a:r>
            <a:r>
              <a:rPr lang="es-ES" sz="1600" dirty="0"/>
              <a:t> and line managers </a:t>
            </a:r>
            <a:r>
              <a:rPr lang="es-ES" sz="1600" dirty="0" err="1"/>
              <a:t>receive</a:t>
            </a:r>
            <a:r>
              <a:rPr lang="es-ES" sz="1600" dirty="0"/>
              <a:t> </a:t>
            </a:r>
            <a:r>
              <a:rPr lang="es-ES" sz="1600" dirty="0" err="1"/>
              <a:t>any</a:t>
            </a:r>
            <a:r>
              <a:rPr lang="es-ES" sz="1600" dirty="0"/>
              <a:t> training </a:t>
            </a:r>
            <a:r>
              <a:rPr lang="es-ES" sz="1600" dirty="0" err="1"/>
              <a:t>on</a:t>
            </a:r>
            <a:r>
              <a:rPr lang="es-ES" sz="1600" dirty="0"/>
              <a:t> </a:t>
            </a:r>
            <a:r>
              <a:rPr lang="es-ES" sz="1600" dirty="0" err="1"/>
              <a:t>how</a:t>
            </a:r>
            <a:r>
              <a:rPr lang="es-ES" sz="1600" dirty="0"/>
              <a:t> </a:t>
            </a:r>
            <a:r>
              <a:rPr lang="es-ES" sz="1600" dirty="0" err="1"/>
              <a:t>to</a:t>
            </a:r>
            <a:r>
              <a:rPr lang="es-ES" sz="1600" dirty="0"/>
              <a:t> </a:t>
            </a:r>
            <a:r>
              <a:rPr lang="es-ES" sz="1600" dirty="0" err="1"/>
              <a:t>manage</a:t>
            </a:r>
            <a:r>
              <a:rPr lang="es-ES" sz="1600" dirty="0"/>
              <a:t> </a:t>
            </a:r>
            <a:r>
              <a:rPr lang="es-ES" sz="1600" dirty="0" err="1"/>
              <a:t>health</a:t>
            </a:r>
            <a:r>
              <a:rPr lang="es-ES" sz="1600" dirty="0"/>
              <a:t> and safety in </a:t>
            </a:r>
            <a:r>
              <a:rPr lang="es-ES" sz="1600" dirty="0" err="1"/>
              <a:t>their</a:t>
            </a:r>
            <a:r>
              <a:rPr lang="es-ES" sz="1600" dirty="0"/>
              <a:t> </a:t>
            </a:r>
            <a:r>
              <a:rPr lang="es-ES" sz="1600" dirty="0" err="1"/>
              <a:t>teams</a:t>
            </a:r>
            <a:br>
              <a:rPr lang="es-ES" sz="1600" dirty="0"/>
            </a:br>
            <a:r>
              <a:rPr lang="es-ES" sz="1200" dirty="0" err="1"/>
              <a:t>by</a:t>
            </a:r>
            <a:r>
              <a:rPr lang="es-ES" sz="1200" dirty="0"/>
              <a:t> country, EU-27 (+CH, IS and NO),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4" name="TextBox 3">
            <a:extLst>
              <a:ext uri="{FF2B5EF4-FFF2-40B4-BE49-F238E27FC236}">
                <a16:creationId xmlns:a16="http://schemas.microsoft.com/office/drawing/2014/main" id="{7291FC29-DB3C-9FE7-3746-A61111F4711E}"/>
              </a:ext>
            </a:extLst>
          </p:cNvPr>
          <p:cNvSpPr txBox="1"/>
          <p:nvPr/>
        </p:nvSpPr>
        <p:spPr>
          <a:xfrm>
            <a:off x="1763688" y="4095760"/>
            <a:ext cx="6552728" cy="892552"/>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ESENER-19</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t>
            </a:r>
            <a:r>
              <a:rPr lang="en-GB" sz="900" dirty="0">
                <a:latin typeface="Arial" panose="020B0604020202020204" pitchFamily="34" charset="0"/>
                <a:ea typeface="Times New Roman" panose="02020603050405020304" pitchFamily="18" charset="0"/>
                <a:cs typeface="Times New Roman" panose="02020603050405020304" pitchFamily="18" charset="0"/>
              </a:rPr>
              <a:t>All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establishments with 20 or more employees in the EU-27, Switzerland, Iceland and Norway. </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endParaRPr lang="en-GB" sz="1000" dirty="0">
              <a:latin typeface="Arial" panose="020B0604020202020204" pitchFamily="34" charset="0"/>
              <a:ea typeface="Times New Roman" panose="02020603050405020304" pitchFamily="18" charset="0"/>
              <a:cs typeface="Times New Roman" panose="02020603050405020304" pitchFamily="18" charset="0"/>
            </a:endParaRPr>
          </a:p>
          <a:p>
            <a:pPr algn="just">
              <a:lnSpc>
                <a:spcPts val="1200"/>
              </a:lnSpc>
              <a:spcBef>
                <a:spcPts val="600"/>
              </a:spcBef>
              <a:spcAft>
                <a:spcPts val="600"/>
              </a:spcAft>
            </a:pPr>
            <a:endParaRPr lang="en-GB" sz="1000" dirty="0">
              <a:effectLst/>
              <a:latin typeface="Arial" panose="020B0604020202020204" pitchFamily="34" charset="0"/>
              <a:ea typeface="SimSun" panose="02010600030101010101" pitchFamily="2" charset="-122"/>
              <a:cs typeface="Arial" panose="020B0604020202020204" pitchFamily="34" charset="0"/>
            </a:endParaRPr>
          </a:p>
        </p:txBody>
      </p:sp>
      <p:pic>
        <p:nvPicPr>
          <p:cNvPr id="6" name="Picture 5">
            <a:extLst>
              <a:ext uri="{FF2B5EF4-FFF2-40B4-BE49-F238E27FC236}">
                <a16:creationId xmlns:a16="http://schemas.microsoft.com/office/drawing/2014/main" id="{F457ABC6-90D2-108F-5517-6E3A2AF5B4D8}"/>
              </a:ext>
            </a:extLst>
          </p:cNvPr>
          <p:cNvPicPr>
            <a:picLocks noChangeAspect="1"/>
          </p:cNvPicPr>
          <p:nvPr/>
        </p:nvPicPr>
        <p:blipFill>
          <a:blip r:embed="rId2"/>
          <a:stretch>
            <a:fillRect/>
          </a:stretch>
        </p:blipFill>
        <p:spPr>
          <a:xfrm>
            <a:off x="929325" y="1059582"/>
            <a:ext cx="7285351" cy="3010564"/>
          </a:xfrm>
          <a:prstGeom prst="rect">
            <a:avLst/>
          </a:prstGeom>
        </p:spPr>
      </p:pic>
    </p:spTree>
    <p:extLst>
      <p:ext uri="{BB962C8B-B14F-4D97-AF65-F5344CB8AC3E}">
        <p14:creationId xmlns:p14="http://schemas.microsoft.com/office/powerpoint/2010/main" val="42018348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76622"/>
            <a:ext cx="8964489" cy="504056"/>
          </a:xfrm>
        </p:spPr>
        <p:txBody>
          <a:bodyPr/>
          <a:lstStyle/>
          <a:p>
            <a:r>
              <a:rPr lang="es-ES" sz="1600" dirty="0" err="1"/>
              <a:t>Percentage</a:t>
            </a:r>
            <a:r>
              <a:rPr lang="es-ES" sz="1600" dirty="0"/>
              <a:t> of </a:t>
            </a:r>
            <a:r>
              <a:rPr lang="es-ES" sz="1600" dirty="0" err="1"/>
              <a:t>HeSCare</a:t>
            </a:r>
            <a:r>
              <a:rPr lang="es-ES" sz="1600" dirty="0"/>
              <a:t> sector establishments </a:t>
            </a:r>
            <a:r>
              <a:rPr lang="es-ES" sz="1600" dirty="0" err="1"/>
              <a:t>where</a:t>
            </a:r>
            <a:r>
              <a:rPr lang="es-ES" sz="1600" dirty="0"/>
              <a:t> </a:t>
            </a:r>
            <a:r>
              <a:rPr lang="es-ES" sz="1600" dirty="0" err="1"/>
              <a:t>the</a:t>
            </a:r>
            <a:r>
              <a:rPr lang="es-ES" sz="1600" dirty="0"/>
              <a:t> </a:t>
            </a:r>
            <a:r>
              <a:rPr lang="es-ES" sz="1600" dirty="0" err="1"/>
              <a:t>health</a:t>
            </a:r>
            <a:r>
              <a:rPr lang="es-ES" sz="1600" dirty="0"/>
              <a:t> and safety representatives </a:t>
            </a:r>
            <a:r>
              <a:rPr lang="es-ES" sz="1600" dirty="0" err="1"/>
              <a:t>were</a:t>
            </a:r>
            <a:r>
              <a:rPr lang="es-ES" sz="1600" dirty="0"/>
              <a:t> </a:t>
            </a:r>
            <a:r>
              <a:rPr lang="es-ES" sz="1600" dirty="0" err="1"/>
              <a:t>provided</a:t>
            </a:r>
            <a:r>
              <a:rPr lang="es-ES" sz="1600" dirty="0"/>
              <a:t> </a:t>
            </a:r>
            <a:r>
              <a:rPr lang="es-ES" sz="1600" dirty="0" err="1"/>
              <a:t>with</a:t>
            </a:r>
            <a:r>
              <a:rPr lang="es-ES" sz="1600" dirty="0"/>
              <a:t> </a:t>
            </a:r>
            <a:r>
              <a:rPr lang="es-ES" sz="1600" dirty="0" err="1"/>
              <a:t>any</a:t>
            </a:r>
            <a:r>
              <a:rPr lang="es-ES" sz="1600" dirty="0"/>
              <a:t> training </a:t>
            </a:r>
            <a:r>
              <a:rPr lang="es-ES" sz="1600" dirty="0" err="1"/>
              <a:t>during</a:t>
            </a:r>
            <a:r>
              <a:rPr lang="es-ES" sz="1600" dirty="0"/>
              <a:t> </a:t>
            </a:r>
            <a:r>
              <a:rPr lang="es-ES" sz="1600" dirty="0" err="1"/>
              <a:t>work</a:t>
            </a:r>
            <a:r>
              <a:rPr lang="es-ES" sz="1600" dirty="0"/>
              <a:t> time </a:t>
            </a:r>
            <a:r>
              <a:rPr lang="es-ES" sz="1600" dirty="0" err="1"/>
              <a:t>to</a:t>
            </a:r>
            <a:r>
              <a:rPr lang="es-ES" sz="1600" dirty="0"/>
              <a:t> </a:t>
            </a:r>
            <a:r>
              <a:rPr lang="es-ES" sz="1600" dirty="0" err="1"/>
              <a:t>help</a:t>
            </a:r>
            <a:r>
              <a:rPr lang="es-ES" sz="1600" dirty="0"/>
              <a:t> </a:t>
            </a:r>
            <a:r>
              <a:rPr lang="es-ES" sz="1600" dirty="0" err="1"/>
              <a:t>them</a:t>
            </a:r>
            <a:r>
              <a:rPr lang="es-ES" sz="1600" dirty="0"/>
              <a:t> </a:t>
            </a:r>
            <a:r>
              <a:rPr lang="es-ES" sz="1600" dirty="0" err="1"/>
              <a:t>perform</a:t>
            </a:r>
            <a:r>
              <a:rPr lang="es-ES" sz="1600" dirty="0"/>
              <a:t> </a:t>
            </a:r>
            <a:r>
              <a:rPr lang="es-ES" sz="1600" dirty="0" err="1"/>
              <a:t>their</a:t>
            </a:r>
            <a:r>
              <a:rPr lang="es-ES" sz="1600" dirty="0"/>
              <a:t> </a:t>
            </a:r>
            <a:r>
              <a:rPr lang="es-ES" sz="1600" dirty="0" err="1"/>
              <a:t>health</a:t>
            </a:r>
            <a:r>
              <a:rPr lang="es-ES" sz="1600" dirty="0"/>
              <a:t> and safety </a:t>
            </a:r>
            <a:r>
              <a:rPr lang="es-ES" sz="1600" dirty="0" err="1"/>
              <a:t>duties</a:t>
            </a:r>
            <a:r>
              <a:rPr lang="es-ES" sz="1600" dirty="0"/>
              <a:t>, </a:t>
            </a:r>
            <a:r>
              <a:rPr lang="es-ES" sz="1200" dirty="0" err="1"/>
              <a:t>by</a:t>
            </a:r>
            <a:r>
              <a:rPr lang="es-ES" sz="1200" dirty="0"/>
              <a:t> subsector, EU-27,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4" name="TextBox 3">
            <a:extLst>
              <a:ext uri="{FF2B5EF4-FFF2-40B4-BE49-F238E27FC236}">
                <a16:creationId xmlns:a16="http://schemas.microsoft.com/office/drawing/2014/main" id="{7291FC29-DB3C-9FE7-3746-A61111F4711E}"/>
              </a:ext>
            </a:extLst>
          </p:cNvPr>
          <p:cNvSpPr txBox="1"/>
          <p:nvPr/>
        </p:nvSpPr>
        <p:spPr>
          <a:xfrm>
            <a:off x="1259632" y="4010095"/>
            <a:ext cx="5688632" cy="1046440"/>
          </a:xfrm>
          <a:prstGeom prst="rect">
            <a:avLst/>
          </a:prstGeom>
          <a:noFill/>
        </p:spPr>
        <p:txBody>
          <a:bodyPr wrap="square">
            <a:spAutoFit/>
          </a:bodyPr>
          <a:lstStyle/>
          <a:p>
            <a:pPr algn="r"/>
            <a:r>
              <a:rPr lang="en-GB" sz="900" dirty="0">
                <a:latin typeface="Arial" panose="020B0604020202020204" pitchFamily="34" charset="0"/>
                <a:cs typeface="Times New Roman" panose="02020603050405020304" pitchFamily="18" charset="0"/>
              </a:rPr>
              <a:t>Source: </a:t>
            </a:r>
            <a:r>
              <a:rPr lang="en-GB" sz="900" dirty="0" err="1">
                <a:latin typeface="Arial" panose="020B0604020202020204" pitchFamily="34" charset="0"/>
                <a:cs typeface="Times New Roman" panose="02020603050405020304" pitchFamily="18" charset="0"/>
              </a:rPr>
              <a:t>Panteia</a:t>
            </a:r>
            <a:r>
              <a:rPr lang="en-GB" sz="900" dirty="0">
                <a:latin typeface="Arial" panose="020B0604020202020204" pitchFamily="34" charset="0"/>
                <a:cs typeface="Times New Roman" panose="02020603050405020304" pitchFamily="18" charset="0"/>
              </a:rPr>
              <a:t> based on ESENER-19</a:t>
            </a:r>
          </a:p>
          <a:p>
            <a:pPr algn="r"/>
            <a:r>
              <a:rPr lang="en-GB" sz="900" dirty="0">
                <a:latin typeface="Arial" panose="020B0604020202020204" pitchFamily="34" charset="0"/>
                <a:cs typeface="Times New Roman" panose="02020603050405020304" pitchFamily="18" charset="0"/>
              </a:rPr>
              <a:t>Base: Only </a:t>
            </a:r>
            <a:r>
              <a:rPr lang="en-GB" sz="900" dirty="0" err="1">
                <a:latin typeface="Arial" panose="020B0604020202020204" pitchFamily="34" charset="0"/>
                <a:cs typeface="Times New Roman" panose="02020603050405020304" pitchFamily="18" charset="0"/>
              </a:rPr>
              <a:t>HeSCare</a:t>
            </a:r>
            <a:r>
              <a:rPr lang="en-GB" sz="900" dirty="0">
                <a:latin typeface="Arial" panose="020B0604020202020204" pitchFamily="34" charset="0"/>
                <a:cs typeface="Times New Roman" panose="02020603050405020304" pitchFamily="18" charset="0"/>
              </a:rPr>
              <a:t> with health and safety representatives in the EU-27. </a:t>
            </a:r>
          </a:p>
          <a:p>
            <a:pPr algn="r"/>
            <a:r>
              <a:rPr lang="en-GB" sz="900" dirty="0">
                <a:latin typeface="Arial" panose="020B0604020202020204" pitchFamily="34" charset="0"/>
                <a:cs typeface="Times New Roman" panose="02020603050405020304" pitchFamily="18" charset="0"/>
              </a:rPr>
              <a:t>The horizontal line indicates the </a:t>
            </a:r>
            <a:r>
              <a:rPr lang="en-GB" sz="900" dirty="0" err="1">
                <a:latin typeface="Arial" panose="020B0604020202020204" pitchFamily="34" charset="0"/>
                <a:cs typeface="Times New Roman" panose="02020603050405020304" pitchFamily="18" charset="0"/>
              </a:rPr>
              <a:t>HeSCare</a:t>
            </a:r>
            <a:r>
              <a:rPr lang="en-GB" sz="900" dirty="0">
                <a:latin typeface="Arial" panose="020B0604020202020204" pitchFamily="34" charset="0"/>
                <a:cs typeface="Times New Roman" panose="02020603050405020304" pitchFamily="18" charset="0"/>
              </a:rPr>
              <a:t> (NACE Q) EU-27 average.</a:t>
            </a:r>
          </a:p>
          <a:p>
            <a:pPr algn="just">
              <a:lnSpc>
                <a:spcPts val="1200"/>
              </a:lnSpc>
              <a:spcBef>
                <a:spcPts val="600"/>
              </a:spcBef>
              <a:spcAft>
                <a:spcPts val="600"/>
              </a:spcAft>
            </a:pPr>
            <a:endParaRPr lang="en-GB" sz="900" dirty="0">
              <a:latin typeface="Arial" panose="020B0604020202020204" pitchFamily="34" charset="0"/>
              <a:cs typeface="Times New Roman" panose="02020603050405020304" pitchFamily="18" charset="0"/>
            </a:endParaRPr>
          </a:p>
          <a:p>
            <a:pPr algn="just">
              <a:lnSpc>
                <a:spcPts val="1200"/>
              </a:lnSpc>
              <a:spcBef>
                <a:spcPts val="600"/>
              </a:spcBef>
              <a:spcAft>
                <a:spcPts val="600"/>
              </a:spcAft>
            </a:pPr>
            <a:endParaRPr lang="en-GB" sz="1000" dirty="0">
              <a:effectLst/>
              <a:latin typeface="Arial" panose="020B0604020202020204" pitchFamily="34" charset="0"/>
              <a:ea typeface="SimSun" panose="02010600030101010101" pitchFamily="2" charset="-122"/>
              <a:cs typeface="Arial" panose="020B0604020202020204" pitchFamily="34" charset="0"/>
            </a:endParaRPr>
          </a:p>
        </p:txBody>
      </p:sp>
      <p:pic>
        <p:nvPicPr>
          <p:cNvPr id="5" name="Picture 4">
            <a:extLst>
              <a:ext uri="{FF2B5EF4-FFF2-40B4-BE49-F238E27FC236}">
                <a16:creationId xmlns:a16="http://schemas.microsoft.com/office/drawing/2014/main" id="{BB3909CC-930F-B822-4524-0775DDFE5D7A}"/>
              </a:ext>
            </a:extLst>
          </p:cNvPr>
          <p:cNvPicPr>
            <a:picLocks noChangeAspect="1"/>
          </p:cNvPicPr>
          <p:nvPr/>
        </p:nvPicPr>
        <p:blipFill>
          <a:blip r:embed="rId2"/>
          <a:stretch>
            <a:fillRect/>
          </a:stretch>
        </p:blipFill>
        <p:spPr>
          <a:xfrm>
            <a:off x="2279706" y="1193934"/>
            <a:ext cx="4584589" cy="2755631"/>
          </a:xfrm>
          <a:prstGeom prst="rect">
            <a:avLst/>
          </a:prstGeom>
        </p:spPr>
      </p:pic>
    </p:spTree>
    <p:extLst>
      <p:ext uri="{BB962C8B-B14F-4D97-AF65-F5344CB8AC3E}">
        <p14:creationId xmlns:p14="http://schemas.microsoft.com/office/powerpoint/2010/main" val="2139058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14960"/>
            <a:ext cx="8424936" cy="504056"/>
          </a:xfrm>
        </p:spPr>
        <p:txBody>
          <a:bodyPr/>
          <a:lstStyle/>
          <a:p>
            <a:r>
              <a:rPr lang="es-ES" dirty="0" err="1"/>
              <a:t>Percentage</a:t>
            </a:r>
            <a:r>
              <a:rPr lang="es-ES" dirty="0"/>
              <a:t> of establishments </a:t>
            </a:r>
            <a:r>
              <a:rPr lang="es-ES" dirty="0" err="1"/>
              <a:t>that</a:t>
            </a:r>
            <a:r>
              <a:rPr lang="es-ES" dirty="0"/>
              <a:t> </a:t>
            </a:r>
            <a:r>
              <a:rPr lang="es-ES" dirty="0" err="1"/>
              <a:t>regularly</a:t>
            </a:r>
            <a:r>
              <a:rPr lang="es-ES" dirty="0"/>
              <a:t> </a:t>
            </a:r>
            <a:r>
              <a:rPr lang="es-ES" dirty="0" err="1"/>
              <a:t>carry</a:t>
            </a:r>
            <a:r>
              <a:rPr lang="es-ES" dirty="0"/>
              <a:t> </a:t>
            </a:r>
            <a:r>
              <a:rPr lang="es-ES" dirty="0" err="1"/>
              <a:t>out</a:t>
            </a:r>
            <a:r>
              <a:rPr lang="es-ES" dirty="0"/>
              <a:t> </a:t>
            </a:r>
            <a:r>
              <a:rPr lang="es-ES" dirty="0" err="1"/>
              <a:t>workplace</a:t>
            </a:r>
            <a:r>
              <a:rPr lang="es-ES" dirty="0"/>
              <a:t> </a:t>
            </a:r>
            <a:r>
              <a:rPr lang="es-ES" dirty="0" err="1"/>
              <a:t>risk</a:t>
            </a:r>
            <a:r>
              <a:rPr lang="es-ES" dirty="0"/>
              <a:t> </a:t>
            </a:r>
            <a:r>
              <a:rPr lang="es-ES" dirty="0" err="1"/>
              <a:t>assessments</a:t>
            </a:r>
            <a:r>
              <a:rPr lang="es-ES" dirty="0"/>
              <a:t>, </a:t>
            </a:r>
            <a:r>
              <a:rPr lang="es-ES" sz="1200" dirty="0" err="1"/>
              <a:t>by</a:t>
            </a:r>
            <a:r>
              <a:rPr lang="es-ES" sz="1200" dirty="0"/>
              <a:t> sector, EU-27, 2019 (%)</a:t>
            </a:r>
            <a:endParaRPr lang="en-GB" sz="1200" dirty="0"/>
          </a:p>
        </p:txBody>
      </p:sp>
      <p:sp>
        <p:nvSpPr>
          <p:cNvPr id="3" name="Content Placeholder 2"/>
          <p:cNvSpPr>
            <a:spLocks noGrp="1"/>
          </p:cNvSpPr>
          <p:nvPr>
            <p:ph sz="half" idx="1"/>
          </p:nvPr>
        </p:nvSpPr>
        <p:spPr>
          <a:xfrm>
            <a:off x="179512" y="837000"/>
            <a:ext cx="8640960" cy="3462942"/>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6" name="TextBox 5">
            <a:extLst>
              <a:ext uri="{FF2B5EF4-FFF2-40B4-BE49-F238E27FC236}">
                <a16:creationId xmlns:a16="http://schemas.microsoft.com/office/drawing/2014/main" id="{C60D2CE1-A92B-3AC5-7A6E-124356F9663F}"/>
              </a:ext>
            </a:extLst>
          </p:cNvPr>
          <p:cNvSpPr txBox="1"/>
          <p:nvPr/>
        </p:nvSpPr>
        <p:spPr>
          <a:xfrm>
            <a:off x="1368924" y="4333260"/>
            <a:ext cx="5976665" cy="369332"/>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establishments in the </a:t>
            </a:r>
            <a:r>
              <a:rPr lang="en-GB" sz="900" dirty="0">
                <a:latin typeface="Arial" panose="020B0604020202020204" pitchFamily="34" charset="0"/>
                <a:ea typeface="Times New Roman" panose="02020603050405020304" pitchFamily="18" charset="0"/>
                <a:cs typeface="Times New Roman" panose="02020603050405020304" pitchFamily="18" charset="0"/>
              </a:rPr>
              <a:t>EU-27. </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E0150838-4BC9-C05C-4E0F-D00B98C14891}"/>
              </a:ext>
            </a:extLst>
          </p:cNvPr>
          <p:cNvPicPr>
            <a:picLocks noChangeAspect="1"/>
          </p:cNvPicPr>
          <p:nvPr/>
        </p:nvPicPr>
        <p:blipFill>
          <a:blip r:embed="rId2"/>
          <a:stretch>
            <a:fillRect/>
          </a:stretch>
        </p:blipFill>
        <p:spPr>
          <a:xfrm>
            <a:off x="1764549" y="987574"/>
            <a:ext cx="5614903" cy="3312368"/>
          </a:xfrm>
          <a:prstGeom prst="rect">
            <a:avLst/>
          </a:prstGeom>
        </p:spPr>
      </p:pic>
    </p:spTree>
    <p:extLst>
      <p:ext uri="{BB962C8B-B14F-4D97-AF65-F5344CB8AC3E}">
        <p14:creationId xmlns:p14="http://schemas.microsoft.com/office/powerpoint/2010/main" val="25165752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76622"/>
            <a:ext cx="8964489" cy="504056"/>
          </a:xfrm>
        </p:spPr>
        <p:txBody>
          <a:bodyPr/>
          <a:lstStyle/>
          <a:p>
            <a:r>
              <a:rPr lang="es-ES" sz="1600" dirty="0" err="1"/>
              <a:t>Percentage</a:t>
            </a:r>
            <a:r>
              <a:rPr lang="es-ES" sz="1600" dirty="0"/>
              <a:t> of </a:t>
            </a:r>
            <a:r>
              <a:rPr lang="es-ES" sz="1600" dirty="0" err="1"/>
              <a:t>HeSCare</a:t>
            </a:r>
            <a:r>
              <a:rPr lang="es-ES" sz="1600" dirty="0"/>
              <a:t> sector establishments </a:t>
            </a:r>
            <a:r>
              <a:rPr lang="es-ES" sz="1600" dirty="0" err="1"/>
              <a:t>where</a:t>
            </a:r>
            <a:r>
              <a:rPr lang="es-ES" sz="1600" dirty="0"/>
              <a:t> </a:t>
            </a:r>
            <a:r>
              <a:rPr lang="es-ES" sz="1600" dirty="0" err="1"/>
              <a:t>the</a:t>
            </a:r>
            <a:r>
              <a:rPr lang="es-ES" sz="1600" dirty="0"/>
              <a:t> </a:t>
            </a:r>
            <a:r>
              <a:rPr lang="es-ES" sz="1600" dirty="0" err="1"/>
              <a:t>health</a:t>
            </a:r>
            <a:r>
              <a:rPr lang="es-ES" sz="1600" dirty="0"/>
              <a:t> and safety representatives </a:t>
            </a:r>
            <a:r>
              <a:rPr lang="es-ES" sz="1600" dirty="0" err="1"/>
              <a:t>were</a:t>
            </a:r>
            <a:r>
              <a:rPr lang="es-ES" sz="1600" dirty="0"/>
              <a:t> </a:t>
            </a:r>
            <a:r>
              <a:rPr lang="es-ES" sz="1600" dirty="0" err="1"/>
              <a:t>provided</a:t>
            </a:r>
            <a:r>
              <a:rPr lang="es-ES" sz="1600" dirty="0"/>
              <a:t> </a:t>
            </a:r>
            <a:r>
              <a:rPr lang="es-ES" sz="1600" dirty="0" err="1"/>
              <a:t>with</a:t>
            </a:r>
            <a:r>
              <a:rPr lang="es-ES" sz="1600" dirty="0"/>
              <a:t> </a:t>
            </a:r>
            <a:r>
              <a:rPr lang="es-ES" sz="1600" dirty="0" err="1"/>
              <a:t>any</a:t>
            </a:r>
            <a:r>
              <a:rPr lang="es-ES" sz="1600" dirty="0"/>
              <a:t> training </a:t>
            </a:r>
            <a:r>
              <a:rPr lang="es-ES" sz="1600" dirty="0" err="1"/>
              <a:t>during</a:t>
            </a:r>
            <a:r>
              <a:rPr lang="es-ES" sz="1600" dirty="0"/>
              <a:t> </a:t>
            </a:r>
            <a:r>
              <a:rPr lang="es-ES" sz="1600" dirty="0" err="1"/>
              <a:t>work</a:t>
            </a:r>
            <a:r>
              <a:rPr lang="es-ES" sz="1600" dirty="0"/>
              <a:t> time </a:t>
            </a:r>
            <a:r>
              <a:rPr lang="es-ES" sz="1600" dirty="0" err="1"/>
              <a:t>to</a:t>
            </a:r>
            <a:r>
              <a:rPr lang="es-ES" sz="1600" dirty="0"/>
              <a:t> </a:t>
            </a:r>
            <a:r>
              <a:rPr lang="es-ES" sz="1600" dirty="0" err="1"/>
              <a:t>help</a:t>
            </a:r>
            <a:r>
              <a:rPr lang="es-ES" sz="1600" dirty="0"/>
              <a:t> </a:t>
            </a:r>
            <a:r>
              <a:rPr lang="es-ES" sz="1600" dirty="0" err="1"/>
              <a:t>them</a:t>
            </a:r>
            <a:r>
              <a:rPr lang="es-ES" sz="1600" dirty="0"/>
              <a:t> </a:t>
            </a:r>
            <a:r>
              <a:rPr lang="es-ES" sz="1600" dirty="0" err="1"/>
              <a:t>perform</a:t>
            </a:r>
            <a:r>
              <a:rPr lang="es-ES" sz="1600" dirty="0"/>
              <a:t> </a:t>
            </a:r>
            <a:r>
              <a:rPr lang="es-ES" sz="1600" dirty="0" err="1"/>
              <a:t>their</a:t>
            </a:r>
            <a:r>
              <a:rPr lang="es-ES" sz="1600" dirty="0"/>
              <a:t> </a:t>
            </a:r>
            <a:r>
              <a:rPr lang="es-ES" sz="1600" dirty="0" err="1"/>
              <a:t>health</a:t>
            </a:r>
            <a:r>
              <a:rPr lang="es-ES" sz="1600" dirty="0"/>
              <a:t> and safety </a:t>
            </a:r>
            <a:r>
              <a:rPr lang="es-ES" sz="1600" dirty="0" err="1"/>
              <a:t>duties</a:t>
            </a:r>
            <a:r>
              <a:rPr lang="es-ES" sz="1600" dirty="0"/>
              <a:t>, </a:t>
            </a:r>
            <a:r>
              <a:rPr lang="es-ES" sz="1200" dirty="0" err="1"/>
              <a:t>by</a:t>
            </a:r>
            <a:r>
              <a:rPr lang="es-ES" sz="1200" dirty="0"/>
              <a:t> </a:t>
            </a:r>
            <a:r>
              <a:rPr lang="es-ES" sz="1200" dirty="0" err="1"/>
              <a:t>size</a:t>
            </a:r>
            <a:r>
              <a:rPr lang="es-ES" sz="1200" dirty="0"/>
              <a:t>, EU-27,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4" name="TextBox 3">
            <a:extLst>
              <a:ext uri="{FF2B5EF4-FFF2-40B4-BE49-F238E27FC236}">
                <a16:creationId xmlns:a16="http://schemas.microsoft.com/office/drawing/2014/main" id="{7291FC29-DB3C-9FE7-3746-A61111F4711E}"/>
              </a:ext>
            </a:extLst>
          </p:cNvPr>
          <p:cNvSpPr txBox="1"/>
          <p:nvPr/>
        </p:nvSpPr>
        <p:spPr>
          <a:xfrm>
            <a:off x="1259632" y="4056254"/>
            <a:ext cx="5688632" cy="892552"/>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ESENER-19</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Only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with health and safety representatives in the EU-27. </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endParaRPr lang="en-GB" sz="1000" dirty="0">
              <a:latin typeface="Arial" panose="020B0604020202020204" pitchFamily="34" charset="0"/>
              <a:ea typeface="Times New Roman" panose="02020603050405020304" pitchFamily="18" charset="0"/>
              <a:cs typeface="Times New Roman" panose="02020603050405020304" pitchFamily="18" charset="0"/>
            </a:endParaRPr>
          </a:p>
          <a:p>
            <a:pPr algn="just">
              <a:lnSpc>
                <a:spcPts val="1200"/>
              </a:lnSpc>
              <a:spcBef>
                <a:spcPts val="600"/>
              </a:spcBef>
              <a:spcAft>
                <a:spcPts val="600"/>
              </a:spcAft>
            </a:pPr>
            <a:endParaRPr lang="en-GB" sz="1000" dirty="0">
              <a:effectLst/>
              <a:latin typeface="Arial" panose="020B0604020202020204" pitchFamily="34" charset="0"/>
              <a:ea typeface="SimSun" panose="02010600030101010101" pitchFamily="2" charset="-122"/>
              <a:cs typeface="Arial" panose="020B0604020202020204" pitchFamily="34" charset="0"/>
            </a:endParaRPr>
          </a:p>
        </p:txBody>
      </p:sp>
      <p:pic>
        <p:nvPicPr>
          <p:cNvPr id="5" name="Picture 4">
            <a:extLst>
              <a:ext uri="{FF2B5EF4-FFF2-40B4-BE49-F238E27FC236}">
                <a16:creationId xmlns:a16="http://schemas.microsoft.com/office/drawing/2014/main" id="{796712E4-433A-F5B9-1986-19E59A7A01D0}"/>
              </a:ext>
            </a:extLst>
          </p:cNvPr>
          <p:cNvPicPr>
            <a:picLocks noChangeAspect="1"/>
          </p:cNvPicPr>
          <p:nvPr/>
        </p:nvPicPr>
        <p:blipFill>
          <a:blip r:embed="rId2"/>
          <a:stretch>
            <a:fillRect/>
          </a:stretch>
        </p:blipFill>
        <p:spPr>
          <a:xfrm>
            <a:off x="2279706" y="1087245"/>
            <a:ext cx="4584589" cy="2969009"/>
          </a:xfrm>
          <a:prstGeom prst="rect">
            <a:avLst/>
          </a:prstGeom>
        </p:spPr>
      </p:pic>
    </p:spTree>
    <p:extLst>
      <p:ext uri="{BB962C8B-B14F-4D97-AF65-F5344CB8AC3E}">
        <p14:creationId xmlns:p14="http://schemas.microsoft.com/office/powerpoint/2010/main" val="29793550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785101" cy="546412"/>
          </a:xfrm>
        </p:spPr>
        <p:txBody>
          <a:bodyPr/>
          <a:lstStyle/>
          <a:p>
            <a:r>
              <a:rPr lang="en-US" sz="1400" dirty="0"/>
              <a:t>OSH-related topics on which training has been provided to employees</a:t>
            </a:r>
            <a:br>
              <a:rPr lang="en-US" sz="1400" dirty="0"/>
            </a:br>
            <a:r>
              <a:rPr lang="en-US" sz="1200" dirty="0"/>
              <a:t>by sector, EU-27,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539552" y="4143567"/>
            <a:ext cx="6408712" cy="1056700"/>
          </a:xfrm>
          <a:prstGeom prst="rect">
            <a:avLst/>
          </a:prstGeom>
          <a:noFill/>
        </p:spPr>
        <p:txBody>
          <a:bodyPr wrap="square">
            <a:spAutoFit/>
          </a:bodyPr>
          <a:lstStyle/>
          <a:p>
            <a:pPr algn="r"/>
            <a:r>
              <a:rPr lang="en-GB" sz="900" dirty="0">
                <a:latin typeface="Arial" panose="020B0604020202020204" pitchFamily="34" charset="0"/>
                <a:cs typeface="Times New Roman" panose="02020603050405020304" pitchFamily="18" charset="0"/>
              </a:rPr>
              <a:t>Source: </a:t>
            </a:r>
            <a:r>
              <a:rPr lang="en-GB" sz="900" dirty="0" err="1">
                <a:latin typeface="Arial" panose="020B0604020202020204" pitchFamily="34" charset="0"/>
                <a:cs typeface="Times New Roman" panose="02020603050405020304" pitchFamily="18" charset="0"/>
              </a:rPr>
              <a:t>Panteia</a:t>
            </a:r>
            <a:r>
              <a:rPr lang="en-GB" sz="900" dirty="0">
                <a:latin typeface="Arial" panose="020B0604020202020204" pitchFamily="34" charset="0"/>
                <a:cs typeface="Times New Roman" panose="02020603050405020304" pitchFamily="18" charset="0"/>
              </a:rPr>
              <a:t> based on ESENER-2019</a:t>
            </a:r>
          </a:p>
          <a:p>
            <a:pPr algn="r"/>
            <a:r>
              <a:rPr lang="en-GB" sz="900" dirty="0">
                <a:latin typeface="Arial" panose="020B0604020202020204" pitchFamily="34" charset="0"/>
                <a:cs typeface="Times New Roman" panose="02020603050405020304" pitchFamily="18" charset="0"/>
              </a:rPr>
              <a:t>Base: All establishments in the EU-27. </a:t>
            </a:r>
          </a:p>
          <a:p>
            <a:pPr algn="r"/>
            <a:r>
              <a:rPr lang="en-GB" sz="900" dirty="0">
                <a:latin typeface="Arial" panose="020B0604020202020204" pitchFamily="34" charset="0"/>
                <a:cs typeface="Times New Roman" panose="02020603050405020304" pitchFamily="18" charset="0"/>
              </a:rPr>
              <a:t>(*) Base: Only </a:t>
            </a:r>
            <a:r>
              <a:rPr lang="en-GB" sz="900" dirty="0" err="1">
                <a:latin typeface="Arial" panose="020B0604020202020204" pitchFamily="34" charset="0"/>
                <a:cs typeface="Times New Roman" panose="02020603050405020304" pitchFamily="18" charset="0"/>
              </a:rPr>
              <a:t>HeSCare</a:t>
            </a:r>
            <a:r>
              <a:rPr lang="en-GB" sz="900" dirty="0">
                <a:latin typeface="Arial" panose="020B0604020202020204" pitchFamily="34" charset="0"/>
                <a:cs typeface="Times New Roman" panose="02020603050405020304" pitchFamily="18" charset="0"/>
              </a:rPr>
              <a:t> sector establishments exposed to “chemical or biological substances”.</a:t>
            </a:r>
          </a:p>
          <a:p>
            <a:pPr algn="r"/>
            <a:r>
              <a:rPr lang="en-GB" sz="900" dirty="0">
                <a:latin typeface="Arial" panose="020B0604020202020204" pitchFamily="34" charset="0"/>
                <a:cs typeface="Times New Roman" panose="02020603050405020304" pitchFamily="18" charset="0"/>
              </a:rPr>
              <a:t>(**) Base: Only </a:t>
            </a:r>
            <a:r>
              <a:rPr lang="en-GB" sz="900" dirty="0" err="1">
                <a:latin typeface="Arial" panose="020B0604020202020204" pitchFamily="34" charset="0"/>
                <a:cs typeface="Times New Roman" panose="02020603050405020304" pitchFamily="18" charset="0"/>
              </a:rPr>
              <a:t>HeSCare</a:t>
            </a:r>
            <a:r>
              <a:rPr lang="en-GB" sz="900" dirty="0">
                <a:latin typeface="Arial" panose="020B0604020202020204" pitchFamily="34" charset="0"/>
                <a:cs typeface="Times New Roman" panose="02020603050405020304" pitchFamily="18" charset="0"/>
              </a:rPr>
              <a:t> sector establishments exposed to “lifting or moving heavy loads”.</a:t>
            </a: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id="{F0FCACD7-B879-FA89-3681-16DC8B287A4D}"/>
              </a:ext>
            </a:extLst>
          </p:cNvPr>
          <p:cNvPicPr>
            <a:picLocks noGrp="1" noChangeAspect="1"/>
          </p:cNvPicPr>
          <p:nvPr>
            <p:ph sz="half" idx="1"/>
          </p:nvPr>
        </p:nvPicPr>
        <p:blipFill>
          <a:blip r:embed="rId3"/>
          <a:stretch>
            <a:fillRect/>
          </a:stretch>
        </p:blipFill>
        <p:spPr>
          <a:xfrm>
            <a:off x="2279706" y="843558"/>
            <a:ext cx="4584589" cy="3300009"/>
          </a:xfrm>
          <a:prstGeom prst="rect">
            <a:avLst/>
          </a:prstGeom>
        </p:spPr>
      </p:pic>
    </p:spTree>
    <p:extLst>
      <p:ext uri="{BB962C8B-B14F-4D97-AF65-F5344CB8AC3E}">
        <p14:creationId xmlns:p14="http://schemas.microsoft.com/office/powerpoint/2010/main" val="171795959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785101" cy="546412"/>
          </a:xfrm>
        </p:spPr>
        <p:txBody>
          <a:bodyPr/>
          <a:lstStyle/>
          <a:p>
            <a:r>
              <a:rPr lang="en-US" sz="1400" dirty="0"/>
              <a:t>OSH-related topics on which training has been provided to employees in the </a:t>
            </a:r>
            <a:r>
              <a:rPr lang="en-US" sz="1400" dirty="0" err="1"/>
              <a:t>HeSCare</a:t>
            </a:r>
            <a:r>
              <a:rPr lang="en-US" sz="1400" dirty="0"/>
              <a:t> sector establishments, </a:t>
            </a:r>
            <a:r>
              <a:rPr lang="en-US" sz="1200" dirty="0"/>
              <a:t>by subsector, EU-27,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539552" y="3971712"/>
            <a:ext cx="6408712" cy="1056700"/>
          </a:xfrm>
          <a:prstGeom prst="rect">
            <a:avLst/>
          </a:prstGeom>
          <a:noFill/>
        </p:spPr>
        <p:txBody>
          <a:bodyPr wrap="square">
            <a:spAutoFit/>
          </a:bodyPr>
          <a:lstStyle/>
          <a:p>
            <a:pPr algn="r"/>
            <a:r>
              <a:rPr lang="en-GB" sz="900" dirty="0">
                <a:latin typeface="Arial" panose="020B0604020202020204" pitchFamily="34" charset="0"/>
                <a:cs typeface="Times New Roman" panose="02020603050405020304" pitchFamily="18" charset="0"/>
              </a:rPr>
              <a:t>Source: </a:t>
            </a:r>
            <a:r>
              <a:rPr lang="en-GB" sz="900" dirty="0" err="1">
                <a:latin typeface="Arial" panose="020B0604020202020204" pitchFamily="34" charset="0"/>
                <a:cs typeface="Times New Roman" panose="02020603050405020304" pitchFamily="18" charset="0"/>
              </a:rPr>
              <a:t>Panteia</a:t>
            </a:r>
            <a:r>
              <a:rPr lang="en-GB" sz="900" dirty="0">
                <a:latin typeface="Arial" panose="020B0604020202020204" pitchFamily="34" charset="0"/>
                <a:cs typeface="Times New Roman" panose="02020603050405020304" pitchFamily="18" charset="0"/>
              </a:rPr>
              <a:t> based on ESENER-2019</a:t>
            </a:r>
          </a:p>
          <a:p>
            <a:pPr algn="r"/>
            <a:r>
              <a:rPr lang="en-GB" sz="900" dirty="0">
                <a:latin typeface="Arial" panose="020B0604020202020204" pitchFamily="34" charset="0"/>
                <a:cs typeface="Times New Roman" panose="02020603050405020304" pitchFamily="18" charset="0"/>
              </a:rPr>
              <a:t>Base: All </a:t>
            </a:r>
            <a:r>
              <a:rPr lang="en-GB" sz="900" dirty="0" err="1">
                <a:latin typeface="Arial" panose="020B0604020202020204" pitchFamily="34" charset="0"/>
                <a:cs typeface="Times New Roman" panose="02020603050405020304" pitchFamily="18" charset="0"/>
              </a:rPr>
              <a:t>HeSCare</a:t>
            </a:r>
            <a:r>
              <a:rPr lang="en-GB" sz="900" dirty="0">
                <a:latin typeface="Arial" panose="020B0604020202020204" pitchFamily="34" charset="0"/>
                <a:cs typeface="Times New Roman" panose="02020603050405020304" pitchFamily="18" charset="0"/>
              </a:rPr>
              <a:t> establishments in the EU-27. </a:t>
            </a:r>
          </a:p>
          <a:p>
            <a:pPr algn="r"/>
            <a:r>
              <a:rPr lang="en-GB" sz="900" dirty="0">
                <a:latin typeface="Arial" panose="020B0604020202020204" pitchFamily="34" charset="0"/>
                <a:cs typeface="Times New Roman" panose="02020603050405020304" pitchFamily="18" charset="0"/>
              </a:rPr>
              <a:t>(*) Base: Only </a:t>
            </a:r>
            <a:r>
              <a:rPr lang="en-GB" sz="900" dirty="0" err="1">
                <a:latin typeface="Arial" panose="020B0604020202020204" pitchFamily="34" charset="0"/>
                <a:cs typeface="Times New Roman" panose="02020603050405020304" pitchFamily="18" charset="0"/>
              </a:rPr>
              <a:t>HeSCare</a:t>
            </a:r>
            <a:r>
              <a:rPr lang="en-GB" sz="900" dirty="0">
                <a:latin typeface="Arial" panose="020B0604020202020204" pitchFamily="34" charset="0"/>
                <a:cs typeface="Times New Roman" panose="02020603050405020304" pitchFamily="18" charset="0"/>
              </a:rPr>
              <a:t> sector establishments exposed to “chemical or biological substances”.</a:t>
            </a:r>
          </a:p>
          <a:p>
            <a:pPr algn="r"/>
            <a:r>
              <a:rPr lang="en-GB" sz="900" dirty="0">
                <a:latin typeface="Arial" panose="020B0604020202020204" pitchFamily="34" charset="0"/>
                <a:cs typeface="Times New Roman" panose="02020603050405020304" pitchFamily="18" charset="0"/>
              </a:rPr>
              <a:t>(**) Base: Only </a:t>
            </a:r>
            <a:r>
              <a:rPr lang="en-GB" sz="900" dirty="0" err="1">
                <a:latin typeface="Arial" panose="020B0604020202020204" pitchFamily="34" charset="0"/>
                <a:cs typeface="Times New Roman" panose="02020603050405020304" pitchFamily="18" charset="0"/>
              </a:rPr>
              <a:t>HeSCare</a:t>
            </a:r>
            <a:r>
              <a:rPr lang="en-GB" sz="900" dirty="0">
                <a:latin typeface="Arial" panose="020B0604020202020204" pitchFamily="34" charset="0"/>
                <a:cs typeface="Times New Roman" panose="02020603050405020304" pitchFamily="18" charset="0"/>
              </a:rPr>
              <a:t> sector establishments exposed to “lifting or moving heavy loads”.</a:t>
            </a:r>
          </a:p>
          <a:p>
            <a:pPr algn="r">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69EB70A4-D348-C47D-2C5B-E8A5C9EA8BEF}"/>
              </a:ext>
            </a:extLst>
          </p:cNvPr>
          <p:cNvPicPr>
            <a:picLocks noGrp="1" noChangeAspect="1"/>
          </p:cNvPicPr>
          <p:nvPr>
            <p:ph sz="half" idx="1"/>
          </p:nvPr>
        </p:nvPicPr>
        <p:blipFill>
          <a:blip r:embed="rId3"/>
          <a:stretch>
            <a:fillRect/>
          </a:stretch>
        </p:blipFill>
        <p:spPr>
          <a:xfrm>
            <a:off x="2279706" y="987574"/>
            <a:ext cx="4584589" cy="2969009"/>
          </a:xfrm>
          <a:prstGeom prst="rect">
            <a:avLst/>
          </a:prstGeom>
        </p:spPr>
      </p:pic>
    </p:spTree>
    <p:extLst>
      <p:ext uri="{BB962C8B-B14F-4D97-AF65-F5344CB8AC3E}">
        <p14:creationId xmlns:p14="http://schemas.microsoft.com/office/powerpoint/2010/main" val="91040104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785101" cy="546412"/>
          </a:xfrm>
        </p:spPr>
        <p:txBody>
          <a:bodyPr/>
          <a:lstStyle/>
          <a:p>
            <a:r>
              <a:rPr lang="en-US" sz="1400" dirty="0"/>
              <a:t>OSH-related topics on which training has been provided to employees in </a:t>
            </a:r>
            <a:r>
              <a:rPr lang="en-US" sz="1400" dirty="0" err="1"/>
              <a:t>HeSCare</a:t>
            </a:r>
            <a:r>
              <a:rPr lang="en-US" sz="1400" dirty="0"/>
              <a:t> sector establishments, </a:t>
            </a:r>
            <a:r>
              <a:rPr lang="en-US" sz="1200" dirty="0"/>
              <a:t>by size, EU-27,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899592" y="4161508"/>
            <a:ext cx="6408712" cy="866904"/>
          </a:xfrm>
          <a:prstGeom prst="rect">
            <a:avLst/>
          </a:prstGeom>
          <a:noFill/>
        </p:spPr>
        <p:txBody>
          <a:bodyPr wrap="square">
            <a:spAutoFit/>
          </a:bodyPr>
          <a:lstStyle/>
          <a:p>
            <a:pPr algn="r"/>
            <a:r>
              <a:rPr lang="en-GB" sz="900" dirty="0">
                <a:latin typeface="Arial" panose="020B0604020202020204" pitchFamily="34" charset="0"/>
                <a:cs typeface="Times New Roman" panose="02020603050405020304" pitchFamily="18" charset="0"/>
              </a:rPr>
              <a:t>Source: </a:t>
            </a:r>
            <a:r>
              <a:rPr lang="en-GB" sz="900" dirty="0" err="1">
                <a:latin typeface="Arial" panose="020B0604020202020204" pitchFamily="34" charset="0"/>
                <a:cs typeface="Times New Roman" panose="02020603050405020304" pitchFamily="18" charset="0"/>
              </a:rPr>
              <a:t>Panteia</a:t>
            </a:r>
            <a:r>
              <a:rPr lang="en-GB" sz="900" dirty="0">
                <a:latin typeface="Arial" panose="020B0604020202020204" pitchFamily="34" charset="0"/>
                <a:cs typeface="Times New Roman" panose="02020603050405020304" pitchFamily="18" charset="0"/>
              </a:rPr>
              <a:t> based on ESENER-2019</a:t>
            </a:r>
          </a:p>
          <a:p>
            <a:pPr algn="r"/>
            <a:r>
              <a:rPr lang="en-GB" sz="900" dirty="0">
                <a:latin typeface="Arial" panose="020B0604020202020204" pitchFamily="34" charset="0"/>
                <a:cs typeface="Times New Roman" panose="02020603050405020304" pitchFamily="18" charset="0"/>
              </a:rPr>
              <a:t>Base: All </a:t>
            </a:r>
            <a:r>
              <a:rPr lang="en-GB" sz="900" dirty="0" err="1">
                <a:latin typeface="Arial" panose="020B0604020202020204" pitchFamily="34" charset="0"/>
                <a:cs typeface="Times New Roman" panose="02020603050405020304" pitchFamily="18" charset="0"/>
              </a:rPr>
              <a:t>HeSCare</a:t>
            </a:r>
            <a:r>
              <a:rPr lang="en-GB" sz="900" dirty="0">
                <a:latin typeface="Arial" panose="020B0604020202020204" pitchFamily="34" charset="0"/>
                <a:cs typeface="Times New Roman" panose="02020603050405020304" pitchFamily="18" charset="0"/>
              </a:rPr>
              <a:t> establishments in the EU-27. </a:t>
            </a:r>
          </a:p>
          <a:p>
            <a:pPr algn="r"/>
            <a:r>
              <a:rPr lang="en-GB" sz="900" dirty="0">
                <a:latin typeface="Arial" panose="020B0604020202020204" pitchFamily="34" charset="0"/>
                <a:cs typeface="Times New Roman" panose="02020603050405020304" pitchFamily="18" charset="0"/>
              </a:rPr>
              <a:t>(*) Base: Only </a:t>
            </a:r>
            <a:r>
              <a:rPr lang="en-GB" sz="900" dirty="0" err="1">
                <a:latin typeface="Arial" panose="020B0604020202020204" pitchFamily="34" charset="0"/>
                <a:cs typeface="Times New Roman" panose="02020603050405020304" pitchFamily="18" charset="0"/>
              </a:rPr>
              <a:t>HeSCare</a:t>
            </a:r>
            <a:r>
              <a:rPr lang="en-GB" sz="900" dirty="0">
                <a:latin typeface="Arial" panose="020B0604020202020204" pitchFamily="34" charset="0"/>
                <a:cs typeface="Times New Roman" panose="02020603050405020304" pitchFamily="18" charset="0"/>
              </a:rPr>
              <a:t> sector establishments exposed to “chemical or biological substances”.</a:t>
            </a:r>
          </a:p>
          <a:p>
            <a:pPr algn="just"/>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8C8CE8F3-25DE-8AE8-DD13-391F8AEF56BA}"/>
              </a:ext>
            </a:extLst>
          </p:cNvPr>
          <p:cNvPicPr>
            <a:picLocks noGrp="1" noChangeAspect="1"/>
          </p:cNvPicPr>
          <p:nvPr>
            <p:ph sz="half" idx="1"/>
          </p:nvPr>
        </p:nvPicPr>
        <p:blipFill>
          <a:blip r:embed="rId3"/>
          <a:stretch>
            <a:fillRect/>
          </a:stretch>
        </p:blipFill>
        <p:spPr>
          <a:xfrm>
            <a:off x="1940722" y="1174558"/>
            <a:ext cx="5262556" cy="2969009"/>
          </a:xfrm>
          <a:prstGeom prst="rect">
            <a:avLst/>
          </a:prstGeom>
        </p:spPr>
      </p:pic>
    </p:spTree>
    <p:extLst>
      <p:ext uri="{BB962C8B-B14F-4D97-AF65-F5344CB8AC3E}">
        <p14:creationId xmlns:p14="http://schemas.microsoft.com/office/powerpoint/2010/main" val="4250590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785101" cy="546412"/>
          </a:xfrm>
        </p:spPr>
        <p:txBody>
          <a:bodyPr/>
          <a:lstStyle/>
          <a:p>
            <a:r>
              <a:rPr lang="en-US" sz="1400" dirty="0"/>
              <a:t>Whether training to employees on OSH-related topics is provided in other languages</a:t>
            </a:r>
            <a:br>
              <a:rPr lang="en-US" sz="1400" dirty="0"/>
            </a:br>
            <a:r>
              <a:rPr lang="en-US" sz="1200" dirty="0"/>
              <a:t>by sector, EU-27,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1259632" y="4463635"/>
            <a:ext cx="6408712" cy="728405"/>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establishments in the EU-27.  </a:t>
            </a:r>
          </a:p>
          <a:p>
            <a:pPr algn="just"/>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FEDA7C0B-F789-9868-596F-A713622D5F91}"/>
              </a:ext>
            </a:extLst>
          </p:cNvPr>
          <p:cNvPicPr>
            <a:picLocks noGrp="1" noChangeAspect="1"/>
          </p:cNvPicPr>
          <p:nvPr>
            <p:ph sz="half" idx="1"/>
          </p:nvPr>
        </p:nvPicPr>
        <p:blipFill>
          <a:blip r:embed="rId3"/>
          <a:stretch>
            <a:fillRect/>
          </a:stretch>
        </p:blipFill>
        <p:spPr>
          <a:xfrm>
            <a:off x="1538977" y="854490"/>
            <a:ext cx="6066046" cy="3609145"/>
          </a:xfrm>
          <a:prstGeom prst="rect">
            <a:avLst/>
          </a:prstGeom>
        </p:spPr>
      </p:pic>
    </p:spTree>
    <p:extLst>
      <p:ext uri="{BB962C8B-B14F-4D97-AF65-F5344CB8AC3E}">
        <p14:creationId xmlns:p14="http://schemas.microsoft.com/office/powerpoint/2010/main" val="90018081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785101" cy="546412"/>
          </a:xfrm>
        </p:spPr>
        <p:txBody>
          <a:bodyPr/>
          <a:lstStyle/>
          <a:p>
            <a:r>
              <a:rPr lang="en-US" sz="1400" dirty="0"/>
              <a:t>Whether training to employees in </a:t>
            </a:r>
            <a:r>
              <a:rPr lang="en-US" sz="1400" dirty="0" err="1"/>
              <a:t>HeSCare</a:t>
            </a:r>
            <a:r>
              <a:rPr lang="en-US" sz="1400" dirty="0"/>
              <a:t> sector establishments on OSH-related topics is provided in other languages, </a:t>
            </a:r>
            <a:r>
              <a:rPr lang="en-US" sz="1200" dirty="0"/>
              <a:t>EU-27, 2019 (%)</a:t>
            </a:r>
            <a:endParaRPr lang="el-GR" sz="1200" dirty="0"/>
          </a:p>
        </p:txBody>
      </p:sp>
      <p:sp>
        <p:nvSpPr>
          <p:cNvPr id="5" name="TextBox 4">
            <a:extLst>
              <a:ext uri="{FF2B5EF4-FFF2-40B4-BE49-F238E27FC236}">
                <a16:creationId xmlns:a16="http://schemas.microsoft.com/office/drawing/2014/main" id="{08D30882-EA94-2156-4EBA-D9E4EC26E0C5}"/>
              </a:ext>
            </a:extLst>
          </p:cNvPr>
          <p:cNvSpPr txBox="1"/>
          <p:nvPr/>
        </p:nvSpPr>
        <p:spPr>
          <a:xfrm>
            <a:off x="480268" y="4143666"/>
            <a:ext cx="6408712" cy="77970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in the EU-27. </a:t>
            </a: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id="{4EE5674E-D4EC-749F-5293-9AD492AAEA29}"/>
              </a:ext>
            </a:extLst>
          </p:cNvPr>
          <p:cNvPicPr>
            <a:picLocks noGrp="1" noChangeAspect="1"/>
          </p:cNvPicPr>
          <p:nvPr>
            <p:ph sz="half" idx="1"/>
          </p:nvPr>
        </p:nvPicPr>
        <p:blipFill>
          <a:blip r:embed="rId3"/>
          <a:stretch>
            <a:fillRect/>
          </a:stretch>
        </p:blipFill>
        <p:spPr>
          <a:xfrm>
            <a:off x="2279706" y="1158683"/>
            <a:ext cx="4584589" cy="2969009"/>
          </a:xfrm>
          <a:prstGeom prst="rect">
            <a:avLst/>
          </a:prstGeom>
        </p:spPr>
      </p:pic>
    </p:spTree>
    <p:extLst>
      <p:ext uri="{BB962C8B-B14F-4D97-AF65-F5344CB8AC3E}">
        <p14:creationId xmlns:p14="http://schemas.microsoft.com/office/powerpoint/2010/main" val="210736050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788135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5B62B0E-315E-37C2-D38E-09047BF3AFC2}"/>
              </a:ext>
            </a:extLst>
          </p:cNvPr>
          <p:cNvSpPr txBox="1"/>
          <p:nvPr/>
        </p:nvSpPr>
        <p:spPr>
          <a:xfrm>
            <a:off x="597146" y="1003731"/>
            <a:ext cx="7863286" cy="3698448"/>
          </a:xfrm>
          <a:prstGeom prst="rect">
            <a:avLst/>
          </a:prstGeom>
          <a:noFill/>
        </p:spPr>
        <p:txBody>
          <a:bodyPr wrap="square" rtlCol="0">
            <a:spAutoFit/>
          </a:bodyPr>
          <a:lstStyle/>
          <a:p>
            <a:pPr indent="-635" eaLnBrk="0" hangingPunct="0">
              <a:spcBef>
                <a:spcPts val="370"/>
              </a:spcBef>
            </a:pPr>
            <a:r>
              <a:rPr lang="en-GB" sz="1100" b="1" kern="0" spc="-5" dirty="0">
                <a:solidFill>
                  <a:srgbClr val="003399"/>
                </a:solidFill>
                <a:effectLst/>
                <a:latin typeface="Arial" panose="020B0604020202020204" pitchFamily="34" charset="0"/>
                <a:ea typeface="SimSun" panose="02010600030101010101" pitchFamily="2" charset="-122"/>
              </a:rPr>
              <a:t>Authors</a:t>
            </a:r>
            <a:r>
              <a:rPr lang="en-GB" sz="1100" kern="0" spc="-5" dirty="0">
                <a:solidFill>
                  <a:srgbClr val="003399"/>
                </a:solidFill>
                <a:effectLst/>
                <a:latin typeface="Arial" panose="020B0604020202020204" pitchFamily="34" charset="0"/>
                <a:ea typeface="SimSun" panose="02010600030101010101" pitchFamily="2" charset="-122"/>
              </a:rPr>
              <a:t>:</a:t>
            </a:r>
            <a:r>
              <a:rPr lang="en-GB" sz="1100" kern="0" spc="-50" dirty="0">
                <a:solidFill>
                  <a:srgbClr val="003399"/>
                </a:solidFill>
                <a:effectLst/>
                <a:latin typeface="Arial" panose="020B0604020202020204" pitchFamily="34" charset="0"/>
                <a:ea typeface="SimSun" panose="02010600030101010101" pitchFamily="2" charset="-122"/>
              </a:rPr>
              <a:t> Paul </a:t>
            </a:r>
            <a:r>
              <a:rPr lang="en-GB" sz="1100" kern="0" spc="-50" dirty="0" err="1">
                <a:solidFill>
                  <a:srgbClr val="003399"/>
                </a:solidFill>
                <a:effectLst/>
                <a:latin typeface="Arial" panose="020B0604020202020204" pitchFamily="34" charset="0"/>
                <a:ea typeface="SimSun" panose="02010600030101010101" pitchFamily="2" charset="-122"/>
              </a:rPr>
              <a:t>Vroonhof</a:t>
            </a:r>
            <a:r>
              <a:rPr lang="en-GB" sz="1100" kern="0" spc="-50" dirty="0">
                <a:solidFill>
                  <a:srgbClr val="003399"/>
                </a:solidFill>
                <a:effectLst/>
                <a:latin typeface="Arial" panose="020B0604020202020204" pitchFamily="34" charset="0"/>
                <a:ea typeface="SimSun" panose="02010600030101010101" pitchFamily="2" charset="-122"/>
              </a:rPr>
              <a:t>, Martin Clarke, Jacqueline </a:t>
            </a:r>
            <a:r>
              <a:rPr lang="en-GB" sz="1100" kern="0" spc="-50" dirty="0" err="1">
                <a:solidFill>
                  <a:srgbClr val="003399"/>
                </a:solidFill>
                <a:effectLst/>
                <a:latin typeface="Arial" panose="020B0604020202020204" pitchFamily="34" charset="0"/>
                <a:ea typeface="SimSun" panose="02010600030101010101" pitchFamily="2" charset="-122"/>
              </a:rPr>
              <a:t>Snijders</a:t>
            </a:r>
            <a:r>
              <a:rPr lang="en-GB" sz="1100" kern="0" spc="-50" dirty="0">
                <a:solidFill>
                  <a:srgbClr val="003399"/>
                </a:solidFill>
                <a:effectLst/>
                <a:latin typeface="Arial" panose="020B0604020202020204" pitchFamily="34" charset="0"/>
                <a:ea typeface="SimSun" panose="02010600030101010101" pitchFamily="2" charset="-122"/>
              </a:rPr>
              <a:t>, Jan de Kok, Marijke </a:t>
            </a:r>
            <a:r>
              <a:rPr lang="en-GB" sz="1100" kern="0" spc="-50" dirty="0" err="1">
                <a:solidFill>
                  <a:srgbClr val="003399"/>
                </a:solidFill>
                <a:effectLst/>
                <a:latin typeface="Arial" panose="020B0604020202020204" pitchFamily="34" charset="0"/>
                <a:ea typeface="SimSun" panose="02010600030101010101" pitchFamily="2" charset="-122"/>
              </a:rPr>
              <a:t>Beulen</a:t>
            </a:r>
            <a:r>
              <a:rPr lang="en-GB" sz="1100" kern="0" spc="-50" dirty="0">
                <a:solidFill>
                  <a:srgbClr val="003399"/>
                </a:solidFill>
                <a:effectLst/>
                <a:latin typeface="Arial" panose="020B0604020202020204" pitchFamily="34" charset="0"/>
                <a:ea typeface="SimSun" panose="02010600030101010101" pitchFamily="2" charset="-122"/>
              </a:rPr>
              <a:t> (</a:t>
            </a:r>
            <a:r>
              <a:rPr lang="en-GB" sz="1100" kern="0" spc="-50" dirty="0" err="1">
                <a:solidFill>
                  <a:srgbClr val="003399"/>
                </a:solidFill>
                <a:effectLst/>
                <a:latin typeface="Arial" panose="020B0604020202020204" pitchFamily="34" charset="0"/>
                <a:ea typeface="SimSun" panose="02010600030101010101" pitchFamily="2" charset="-122"/>
              </a:rPr>
              <a:t>Panteia</a:t>
            </a:r>
            <a:r>
              <a:rPr lang="en-GB" sz="1100" kern="0" spc="-50" dirty="0">
                <a:solidFill>
                  <a:srgbClr val="003399"/>
                </a:solidFill>
                <a:effectLst/>
                <a:latin typeface="Arial" panose="020B0604020202020204" pitchFamily="34" charset="0"/>
                <a:ea typeface="SimSun" panose="02010600030101010101" pitchFamily="2" charset="-122"/>
              </a:rPr>
              <a:t>), Peter van </a:t>
            </a:r>
            <a:r>
              <a:rPr lang="en-GB" sz="1100" kern="0" spc="-50" dirty="0" err="1">
                <a:solidFill>
                  <a:srgbClr val="003399"/>
                </a:solidFill>
                <a:effectLst/>
                <a:latin typeface="Arial" panose="020B0604020202020204" pitchFamily="34" charset="0"/>
                <a:ea typeface="SimSun" panose="02010600030101010101" pitchFamily="2" charset="-122"/>
              </a:rPr>
              <a:t>Scheijndel</a:t>
            </a:r>
            <a:r>
              <a:rPr lang="en-GB" sz="1100" kern="0" spc="-50" dirty="0">
                <a:solidFill>
                  <a:srgbClr val="003399"/>
                </a:solidFill>
                <a:effectLst/>
                <a:latin typeface="Arial" panose="020B0604020202020204" pitchFamily="34" charset="0"/>
                <a:ea typeface="SimSun" panose="02010600030101010101" pitchFamily="2" charset="-122"/>
              </a:rPr>
              <a:t>, </a:t>
            </a:r>
            <a:r>
              <a:rPr lang="en-GB" sz="1100" kern="0" spc="-50" dirty="0" err="1">
                <a:solidFill>
                  <a:srgbClr val="003399"/>
                </a:solidFill>
                <a:effectLst/>
                <a:latin typeface="Arial" panose="020B0604020202020204" pitchFamily="34" charset="0"/>
                <a:ea typeface="SimSun" panose="02010600030101010101" pitchFamily="2" charset="-122"/>
              </a:rPr>
              <a:t>Pim</a:t>
            </a:r>
            <a:r>
              <a:rPr lang="en-GB" sz="1100" kern="0" spc="-50" dirty="0">
                <a:solidFill>
                  <a:srgbClr val="003399"/>
                </a:solidFill>
                <a:effectLst/>
                <a:latin typeface="Arial" panose="020B0604020202020204" pitchFamily="34" charset="0"/>
                <a:ea typeface="SimSun" panose="02010600030101010101" pitchFamily="2" charset="-122"/>
              </a:rPr>
              <a:t> van </a:t>
            </a:r>
            <a:r>
              <a:rPr lang="en-GB" sz="1100" kern="0" spc="-50" dirty="0" err="1">
                <a:solidFill>
                  <a:srgbClr val="003399"/>
                </a:solidFill>
                <a:effectLst/>
                <a:latin typeface="Arial" panose="020B0604020202020204" pitchFamily="34" charset="0"/>
                <a:ea typeface="SimSun" panose="02010600030101010101" pitchFamily="2" charset="-122"/>
              </a:rPr>
              <a:t>Dorst</a:t>
            </a:r>
            <a:r>
              <a:rPr lang="en-GB" sz="1100" kern="0" spc="-50" dirty="0">
                <a:solidFill>
                  <a:srgbClr val="003399"/>
                </a:solidFill>
                <a:effectLst/>
                <a:latin typeface="Arial" panose="020B0604020202020204" pitchFamily="34" charset="0"/>
                <a:ea typeface="SimSun" panose="02010600030101010101" pitchFamily="2" charset="-122"/>
              </a:rPr>
              <a:t> (</a:t>
            </a:r>
            <a:r>
              <a:rPr lang="en-GB" sz="1100" kern="0" spc="-50" dirty="0" err="1">
                <a:solidFill>
                  <a:srgbClr val="003399"/>
                </a:solidFill>
                <a:effectLst/>
                <a:latin typeface="Arial" panose="020B0604020202020204" pitchFamily="34" charset="0"/>
                <a:ea typeface="SimSun" panose="02010600030101010101" pitchFamily="2" charset="-122"/>
              </a:rPr>
              <a:t>vhp</a:t>
            </a:r>
            <a:r>
              <a:rPr lang="en-GB" sz="1100" kern="0" spc="-50" dirty="0">
                <a:solidFill>
                  <a:srgbClr val="003399"/>
                </a:solidFill>
                <a:effectLst/>
                <a:latin typeface="Arial" panose="020B0604020202020204" pitchFamily="34" charset="0"/>
                <a:ea typeface="SimSun" panose="02010600030101010101" pitchFamily="2" charset="-122"/>
              </a:rPr>
              <a:t> Human Performance), </a:t>
            </a:r>
            <a:r>
              <a:rPr lang="en-GB" sz="1100" kern="0" spc="-50" dirty="0" err="1">
                <a:solidFill>
                  <a:srgbClr val="003399"/>
                </a:solidFill>
                <a:effectLst/>
                <a:latin typeface="Arial" panose="020B0604020202020204" pitchFamily="34" charset="0"/>
                <a:ea typeface="SimSun" panose="02010600030101010101" pitchFamily="2" charset="-122"/>
              </a:rPr>
              <a:t>Iñigo</a:t>
            </a:r>
            <a:r>
              <a:rPr lang="en-GB" sz="1100" kern="0" spc="-50" dirty="0">
                <a:solidFill>
                  <a:srgbClr val="003399"/>
                </a:solidFill>
                <a:effectLst/>
                <a:latin typeface="Arial" panose="020B0604020202020204" pitchFamily="34" charset="0"/>
                <a:ea typeface="SimSun" panose="02010600030101010101" pitchFamily="2" charset="-122"/>
              </a:rPr>
              <a:t> </a:t>
            </a:r>
            <a:r>
              <a:rPr lang="en-GB" sz="1100" kern="0" spc="-50" dirty="0" err="1">
                <a:solidFill>
                  <a:srgbClr val="003399"/>
                </a:solidFill>
                <a:effectLst/>
                <a:latin typeface="Arial" panose="020B0604020202020204" pitchFamily="34" charset="0"/>
                <a:ea typeface="SimSun" panose="02010600030101010101" pitchFamily="2" charset="-122"/>
              </a:rPr>
              <a:t>Isusi</a:t>
            </a:r>
            <a:r>
              <a:rPr lang="en-GB" sz="1100" kern="0" spc="-50" dirty="0">
                <a:solidFill>
                  <a:srgbClr val="003399"/>
                </a:solidFill>
                <a:effectLst/>
                <a:latin typeface="Arial" panose="020B0604020202020204" pitchFamily="34" charset="0"/>
                <a:ea typeface="SimSun" panose="02010600030101010101" pitchFamily="2" charset="-122"/>
              </a:rPr>
              <a:t>, Jessica Duran (IKEI Research and Consultancy), </a:t>
            </a:r>
            <a:r>
              <a:rPr lang="en-GB" sz="1100" kern="0" spc="-50" dirty="0" err="1">
                <a:solidFill>
                  <a:srgbClr val="003399"/>
                </a:solidFill>
                <a:effectLst/>
                <a:latin typeface="Arial" panose="020B0604020202020204" pitchFamily="34" charset="0"/>
                <a:ea typeface="SimSun" panose="02010600030101010101" pitchFamily="2" charset="-122"/>
              </a:rPr>
              <a:t>Swenneke</a:t>
            </a:r>
            <a:r>
              <a:rPr lang="en-GB" sz="1100" kern="0" spc="-50" dirty="0">
                <a:solidFill>
                  <a:srgbClr val="003399"/>
                </a:solidFill>
                <a:effectLst/>
                <a:latin typeface="Arial" panose="020B0604020202020204" pitchFamily="34" charset="0"/>
                <a:ea typeface="SimSun" panose="02010600030101010101" pitchFamily="2" charset="-122"/>
              </a:rPr>
              <a:t> van den Heuvel (TNO).</a:t>
            </a:r>
            <a:endParaRPr lang="en-GB" sz="1100" kern="0" dirty="0">
              <a:solidFill>
                <a:srgbClr val="003399"/>
              </a:solidFill>
              <a:effectLst/>
              <a:latin typeface="Arial" panose="020B0604020202020204" pitchFamily="34" charset="0"/>
              <a:ea typeface="SimSun" panose="02010600030101010101" pitchFamily="2" charset="-122"/>
            </a:endParaRPr>
          </a:p>
          <a:p>
            <a:pPr indent="-635" eaLnBrk="0" hangingPunct="0">
              <a:spcBef>
                <a:spcPts val="370"/>
              </a:spcBef>
            </a:pPr>
            <a:r>
              <a:rPr lang="en-GB" sz="1100" kern="0" spc="-50" dirty="0">
                <a:solidFill>
                  <a:srgbClr val="003399"/>
                </a:solidFill>
                <a:effectLst/>
                <a:latin typeface="Arial" panose="020B0604020202020204" pitchFamily="34" charset="0"/>
                <a:ea typeface="SimSun" panose="02010600030101010101" pitchFamily="2" charset="-122"/>
              </a:rPr>
              <a:t> </a:t>
            </a:r>
            <a:endParaRPr lang="en-GB" sz="1100" kern="0" dirty="0">
              <a:solidFill>
                <a:srgbClr val="003399"/>
              </a:solidFill>
              <a:effectLst/>
              <a:latin typeface="Arial" panose="020B0604020202020204" pitchFamily="34" charset="0"/>
              <a:ea typeface="SimSun" panose="02010600030101010101" pitchFamily="2" charset="-122"/>
            </a:endParaRPr>
          </a:p>
          <a:p>
            <a:pPr eaLnBrk="0" hangingPunct="0">
              <a:spcBef>
                <a:spcPts val="600"/>
              </a:spcBef>
            </a:pPr>
            <a:r>
              <a:rPr lang="en-GB" sz="1100" b="1" kern="0" spc="-5" dirty="0">
                <a:solidFill>
                  <a:srgbClr val="003399"/>
                </a:solidFill>
                <a:latin typeface="Arial" panose="020B0604020202020204" pitchFamily="34" charset="0"/>
                <a:ea typeface="SimSun" panose="02010600030101010101" pitchFamily="2" charset="-122"/>
              </a:rPr>
              <a:t>Project management: </a:t>
            </a:r>
            <a:r>
              <a:rPr lang="en-GB" sz="1100" kern="0" spc="-50" dirty="0">
                <a:solidFill>
                  <a:srgbClr val="003399"/>
                </a:solidFill>
                <a:effectLst/>
                <a:latin typeface="Arial" panose="020B0604020202020204" pitchFamily="34" charset="0"/>
                <a:ea typeface="SimSun" panose="02010600030101010101" pitchFamily="2" charset="-122"/>
              </a:rPr>
              <a:t>Lorenzo </a:t>
            </a:r>
            <a:r>
              <a:rPr lang="en-GB" sz="1100" kern="0" spc="-50" dirty="0" err="1">
                <a:solidFill>
                  <a:srgbClr val="003399"/>
                </a:solidFill>
                <a:effectLst/>
                <a:latin typeface="Arial" panose="020B0604020202020204" pitchFamily="34" charset="0"/>
                <a:ea typeface="SimSun" panose="02010600030101010101" pitchFamily="2" charset="-122"/>
              </a:rPr>
              <a:t>Munar</a:t>
            </a:r>
            <a:r>
              <a:rPr lang="en-GB" sz="1100" kern="0" spc="-50" dirty="0">
                <a:solidFill>
                  <a:srgbClr val="003399"/>
                </a:solidFill>
                <a:effectLst/>
                <a:latin typeface="Arial" panose="020B0604020202020204" pitchFamily="34" charset="0"/>
                <a:ea typeface="SimSun" panose="02010600030101010101" pitchFamily="2" charset="-122"/>
              </a:rPr>
              <a:t>, Kate Palmer – European Agency for Safety and Health at Work (EU-OSHA).</a:t>
            </a:r>
          </a:p>
          <a:p>
            <a:pPr indent="-635" eaLnBrk="0" hangingPunct="0">
              <a:spcBef>
                <a:spcPts val="600"/>
              </a:spcBef>
            </a:pPr>
            <a:endParaRPr lang="en-GB" sz="1100" kern="0" spc="-50" dirty="0">
              <a:solidFill>
                <a:srgbClr val="003399"/>
              </a:solidFill>
              <a:effectLst/>
              <a:latin typeface="Arial" panose="020B0604020202020204" pitchFamily="34" charset="0"/>
              <a:ea typeface="SimSun" panose="02010600030101010101" pitchFamily="2" charset="-122"/>
            </a:endParaRPr>
          </a:p>
          <a:p>
            <a:pPr indent="-635" eaLnBrk="0" hangingPunct="0">
              <a:spcBef>
                <a:spcPts val="600"/>
              </a:spcBef>
            </a:pPr>
            <a:endParaRPr lang="en-GB" sz="1100" kern="0" spc="-50" dirty="0">
              <a:solidFill>
                <a:srgbClr val="003399"/>
              </a:solidFill>
              <a:effectLst/>
              <a:latin typeface="Arial" panose="020B0604020202020204" pitchFamily="34" charset="0"/>
              <a:ea typeface="SimSun" panose="02010600030101010101" pitchFamily="2" charset="-122"/>
            </a:endParaRPr>
          </a:p>
          <a:p>
            <a:pPr indent="-635" eaLnBrk="0" hangingPunct="0">
              <a:spcBef>
                <a:spcPts val="600"/>
              </a:spcBef>
            </a:pPr>
            <a:endParaRPr lang="en-GB" sz="1100" kern="0" spc="-50" dirty="0">
              <a:solidFill>
                <a:srgbClr val="003399"/>
              </a:solidFill>
              <a:effectLst/>
              <a:latin typeface="Arial" panose="020B0604020202020204" pitchFamily="34" charset="0"/>
              <a:ea typeface="SimSun" panose="02010600030101010101" pitchFamily="2" charset="-122"/>
            </a:endParaRPr>
          </a:p>
          <a:p>
            <a:pPr algn="just">
              <a:lnSpc>
                <a:spcPts val="1200"/>
              </a:lnSpc>
              <a:spcBef>
                <a:spcPts val="600"/>
              </a:spcBef>
              <a:spcAft>
                <a:spcPts val="600"/>
              </a:spcAft>
            </a:pPr>
            <a:r>
              <a:rPr lang="en-GB" sz="1100" kern="0" spc="-50" dirty="0">
                <a:solidFill>
                  <a:srgbClr val="003399"/>
                </a:solidFill>
                <a:latin typeface="Arial" panose="020B0604020202020204" pitchFamily="34" charset="0"/>
                <a:ea typeface="SimSun" panose="02010600030101010101" pitchFamily="2" charset="-122"/>
              </a:rPr>
              <a:t>Neither the European Agency for Safety and Health at Work nor any person acting on behalf of the Agency is responsible for the use that might be made of the following information.</a:t>
            </a:r>
          </a:p>
          <a:p>
            <a:pPr algn="just">
              <a:lnSpc>
                <a:spcPts val="1200"/>
              </a:lnSpc>
              <a:spcBef>
                <a:spcPts val="600"/>
              </a:spcBef>
              <a:spcAft>
                <a:spcPts val="600"/>
              </a:spcAft>
            </a:pPr>
            <a:r>
              <a:rPr lang="en-GB" sz="1100" kern="0" spc="-50" dirty="0">
                <a:solidFill>
                  <a:srgbClr val="003399"/>
                </a:solidFill>
                <a:latin typeface="Arial" panose="020B0604020202020204" pitchFamily="34" charset="0"/>
                <a:ea typeface="SimSun" panose="02010600030101010101" pitchFamily="2" charset="-122"/>
              </a:rPr>
              <a:t>© European Agency for Safety and Health at Work, 2024</a:t>
            </a:r>
          </a:p>
          <a:p>
            <a:pPr algn="just">
              <a:lnSpc>
                <a:spcPts val="1200"/>
              </a:lnSpc>
              <a:spcBef>
                <a:spcPts val="600"/>
              </a:spcBef>
              <a:spcAft>
                <a:spcPts val="600"/>
              </a:spcAft>
            </a:pPr>
            <a:r>
              <a:rPr lang="en-GB" sz="1100" kern="0" spc="-50" dirty="0">
                <a:solidFill>
                  <a:srgbClr val="003399"/>
                </a:solidFill>
                <a:latin typeface="Arial" panose="020B0604020202020204" pitchFamily="34" charset="0"/>
                <a:ea typeface="SimSun" panose="02010600030101010101" pitchFamily="2" charset="-122"/>
              </a:rPr>
              <a:t>Reproduction is authorised provided the source is acknowledged.</a:t>
            </a:r>
          </a:p>
          <a:p>
            <a:pPr algn="just">
              <a:lnSpc>
                <a:spcPts val="1200"/>
              </a:lnSpc>
              <a:spcBef>
                <a:spcPts val="600"/>
              </a:spcBef>
              <a:spcAft>
                <a:spcPts val="600"/>
              </a:spcAft>
            </a:pPr>
            <a:r>
              <a:rPr lang="en-GB" sz="1100" kern="0" spc="-50" dirty="0">
                <a:solidFill>
                  <a:srgbClr val="003399"/>
                </a:solidFill>
                <a:latin typeface="Arial" panose="020B0604020202020204" pitchFamily="34" charset="0"/>
                <a:ea typeface="SimSun" panose="02010600030101010101" pitchFamily="2" charset="-122"/>
              </a:rPr>
              <a:t>For any use or reproduction of photos or other material that is not under the copyright of the European Agency for Safety and Health at Work, permission must be sought directly from the copyright holders.</a:t>
            </a:r>
          </a:p>
          <a:p>
            <a:pPr indent="-635" eaLnBrk="0" hangingPunct="0">
              <a:spcBef>
                <a:spcPts val="600"/>
              </a:spcBef>
            </a:pPr>
            <a:endParaRPr lang="en-GB" sz="1100" dirty="0">
              <a:solidFill>
                <a:srgbClr val="003399"/>
              </a:solidFill>
              <a:effectLst/>
              <a:latin typeface="Arial" panose="020B0604020202020204" pitchFamily="34" charset="0"/>
              <a:ea typeface="SimSun" panose="02010600030101010101" pitchFamily="2" charset="-122"/>
            </a:endParaRPr>
          </a:p>
          <a:p>
            <a:endParaRPr lang="en-GB" dirty="0"/>
          </a:p>
        </p:txBody>
      </p:sp>
    </p:spTree>
    <p:extLst>
      <p:ext uri="{BB962C8B-B14F-4D97-AF65-F5344CB8AC3E}">
        <p14:creationId xmlns:p14="http://schemas.microsoft.com/office/powerpoint/2010/main" val="2073210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23478"/>
            <a:ext cx="8640960" cy="504056"/>
          </a:xfrm>
        </p:spPr>
        <p:txBody>
          <a:bodyPr/>
          <a:lstStyle/>
          <a:p>
            <a:r>
              <a:rPr lang="es-ES" dirty="0" err="1"/>
              <a:t>Percentage</a:t>
            </a:r>
            <a:r>
              <a:rPr lang="es-ES" dirty="0"/>
              <a:t> of </a:t>
            </a:r>
            <a:r>
              <a:rPr lang="es-ES" dirty="0" err="1"/>
              <a:t>HeSCare</a:t>
            </a:r>
            <a:r>
              <a:rPr lang="es-ES" dirty="0"/>
              <a:t> sector establishments </a:t>
            </a:r>
            <a:r>
              <a:rPr lang="es-ES" dirty="0" err="1"/>
              <a:t>that</a:t>
            </a:r>
            <a:r>
              <a:rPr lang="es-ES" dirty="0"/>
              <a:t> </a:t>
            </a:r>
            <a:r>
              <a:rPr lang="es-ES" dirty="0" err="1"/>
              <a:t>regularly</a:t>
            </a:r>
            <a:r>
              <a:rPr lang="es-ES" dirty="0"/>
              <a:t> </a:t>
            </a:r>
            <a:r>
              <a:rPr lang="es-ES" dirty="0" err="1"/>
              <a:t>carry</a:t>
            </a:r>
            <a:r>
              <a:rPr lang="es-ES" dirty="0"/>
              <a:t> </a:t>
            </a:r>
            <a:r>
              <a:rPr lang="es-ES" dirty="0" err="1"/>
              <a:t>out</a:t>
            </a:r>
            <a:r>
              <a:rPr lang="es-ES" dirty="0"/>
              <a:t> </a:t>
            </a:r>
            <a:r>
              <a:rPr lang="es-ES" dirty="0" err="1"/>
              <a:t>workplace</a:t>
            </a:r>
            <a:r>
              <a:rPr lang="es-ES" dirty="0"/>
              <a:t> </a:t>
            </a:r>
            <a:r>
              <a:rPr lang="es-ES" dirty="0" err="1"/>
              <a:t>risk</a:t>
            </a:r>
            <a:r>
              <a:rPr lang="es-ES" dirty="0"/>
              <a:t> </a:t>
            </a:r>
            <a:r>
              <a:rPr lang="es-ES" dirty="0" err="1"/>
              <a:t>assessments</a:t>
            </a:r>
            <a:r>
              <a:rPr lang="es-ES" dirty="0"/>
              <a:t>, </a:t>
            </a:r>
            <a:r>
              <a:rPr lang="es-ES" sz="1200" dirty="0" err="1"/>
              <a:t>by</a:t>
            </a:r>
            <a:r>
              <a:rPr lang="es-ES" sz="1200" dirty="0"/>
              <a:t> subsector, EU-27,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1547664" y="4031778"/>
            <a:ext cx="5656172" cy="713016"/>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in the EU-27. </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a:t>
            </a:r>
            <a:r>
              <a:rPr lang="en-GB" sz="9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indicates</a:t>
            </a:r>
            <a:r>
              <a:rPr lang="en-GB" sz="900" dirty="0">
                <a:latin typeface="Arial" panose="020B0604020202020204" pitchFamily="34" charset="0"/>
                <a:ea typeface="Times New Roman" panose="02020603050405020304" pitchFamily="18" charset="0"/>
                <a:cs typeface="Times New Roman" panose="02020603050405020304" pitchFamily="18" charset="0"/>
              </a:rPr>
              <a:t>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574CAB58-C850-4CF1-AD3D-29A67F4E5588}"/>
              </a:ext>
            </a:extLst>
          </p:cNvPr>
          <p:cNvPicPr>
            <a:picLocks noChangeAspect="1"/>
          </p:cNvPicPr>
          <p:nvPr/>
        </p:nvPicPr>
        <p:blipFill>
          <a:blip r:embed="rId2"/>
          <a:stretch>
            <a:fillRect/>
          </a:stretch>
        </p:blipFill>
        <p:spPr>
          <a:xfrm>
            <a:off x="2001923" y="1085321"/>
            <a:ext cx="5140154" cy="2908044"/>
          </a:xfrm>
          <a:prstGeom prst="rect">
            <a:avLst/>
          </a:prstGeom>
        </p:spPr>
      </p:pic>
    </p:spTree>
    <p:extLst>
      <p:ext uri="{BB962C8B-B14F-4D97-AF65-F5344CB8AC3E}">
        <p14:creationId xmlns:p14="http://schemas.microsoft.com/office/powerpoint/2010/main" val="14238476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1" y="123478"/>
            <a:ext cx="9109177" cy="504056"/>
          </a:xfrm>
        </p:spPr>
        <p:txBody>
          <a:bodyPr/>
          <a:lstStyle/>
          <a:p>
            <a:r>
              <a:rPr lang="es-ES" dirty="0" err="1"/>
              <a:t>Percentage</a:t>
            </a:r>
            <a:r>
              <a:rPr lang="es-ES" dirty="0"/>
              <a:t> of </a:t>
            </a:r>
            <a:r>
              <a:rPr lang="es-ES" dirty="0" err="1"/>
              <a:t>HeSCare</a:t>
            </a:r>
            <a:r>
              <a:rPr lang="es-ES" dirty="0"/>
              <a:t> sector establishments </a:t>
            </a:r>
            <a:r>
              <a:rPr lang="es-ES" dirty="0" err="1"/>
              <a:t>that</a:t>
            </a:r>
            <a:r>
              <a:rPr lang="es-ES" dirty="0"/>
              <a:t> </a:t>
            </a:r>
            <a:r>
              <a:rPr lang="es-ES" dirty="0" err="1"/>
              <a:t>regularly</a:t>
            </a:r>
            <a:r>
              <a:rPr lang="es-ES" dirty="0"/>
              <a:t> </a:t>
            </a:r>
            <a:r>
              <a:rPr lang="es-ES" dirty="0" err="1"/>
              <a:t>carry</a:t>
            </a:r>
            <a:r>
              <a:rPr lang="es-ES" dirty="0"/>
              <a:t> </a:t>
            </a:r>
            <a:r>
              <a:rPr lang="es-ES" dirty="0" err="1"/>
              <a:t>out</a:t>
            </a:r>
            <a:r>
              <a:rPr lang="es-ES" dirty="0"/>
              <a:t> </a:t>
            </a:r>
            <a:r>
              <a:rPr lang="es-ES" dirty="0" err="1"/>
              <a:t>workplace</a:t>
            </a:r>
            <a:r>
              <a:rPr lang="es-ES" dirty="0"/>
              <a:t> </a:t>
            </a:r>
            <a:r>
              <a:rPr lang="es-ES" dirty="0" err="1"/>
              <a:t>risk</a:t>
            </a:r>
            <a:r>
              <a:rPr lang="es-ES" dirty="0"/>
              <a:t> </a:t>
            </a:r>
            <a:r>
              <a:rPr lang="es-ES" dirty="0" err="1"/>
              <a:t>assessments</a:t>
            </a:r>
            <a:r>
              <a:rPr lang="es-ES" dirty="0"/>
              <a:t>, </a:t>
            </a:r>
            <a:r>
              <a:rPr lang="es-ES" sz="1200" dirty="0" err="1"/>
              <a:t>by</a:t>
            </a:r>
            <a:r>
              <a:rPr lang="es-ES" sz="1200" dirty="0"/>
              <a:t> </a:t>
            </a:r>
            <a:r>
              <a:rPr lang="es-ES" sz="1200" dirty="0" err="1"/>
              <a:t>size</a:t>
            </a:r>
            <a:r>
              <a:rPr lang="es-ES" sz="1200" dirty="0"/>
              <a:t>, EU-27, 2019 (%)</a:t>
            </a:r>
            <a:endParaRPr lang="en-GB" sz="1200" dirty="0"/>
          </a:p>
        </p:txBody>
      </p:sp>
      <p:sp>
        <p:nvSpPr>
          <p:cNvPr id="3" name="Content Placeholder 2"/>
          <p:cNvSpPr>
            <a:spLocks noGrp="1"/>
          </p:cNvSpPr>
          <p:nvPr>
            <p:ph sz="half" idx="1"/>
          </p:nvPr>
        </p:nvSpPr>
        <p:spPr>
          <a:xfrm>
            <a:off x="179512" y="837000"/>
            <a:ext cx="8640960" cy="3894990"/>
          </a:xfrm>
        </p:spPr>
        <p:txBody>
          <a:bodyPr>
            <a:normAutofit/>
          </a:bodyPr>
          <a:lstStyle/>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600" dirty="0"/>
          </a:p>
          <a:p>
            <a:pPr marL="0" indent="0" algn="ctr">
              <a:buNone/>
            </a:pPr>
            <a:endParaRPr lang="en-US" sz="1800" dirty="0"/>
          </a:p>
        </p:txBody>
      </p:sp>
      <p:sp>
        <p:nvSpPr>
          <p:cNvPr id="5" name="Rectangle 1"/>
          <p:cNvSpPr>
            <a:spLocks noChangeArrowheads="1"/>
          </p:cNvSpPr>
          <p:nvPr/>
        </p:nvSpPr>
        <p:spPr bwMode="auto">
          <a:xfrm>
            <a:off x="755576" y="27856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6" name="TextBox 5">
            <a:extLst>
              <a:ext uri="{FF2B5EF4-FFF2-40B4-BE49-F238E27FC236}">
                <a16:creationId xmlns:a16="http://schemas.microsoft.com/office/drawing/2014/main" id="{72D654CD-F31D-C631-211A-2019AE6454D2}"/>
              </a:ext>
            </a:extLst>
          </p:cNvPr>
          <p:cNvSpPr txBox="1"/>
          <p:nvPr/>
        </p:nvSpPr>
        <p:spPr>
          <a:xfrm>
            <a:off x="1259632" y="4060707"/>
            <a:ext cx="5656172" cy="713016"/>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establishments in the EU-27.</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DD8A27CB-870C-DFBC-422F-2AF4030D2B40}"/>
              </a:ext>
            </a:extLst>
          </p:cNvPr>
          <p:cNvPicPr>
            <a:picLocks noChangeAspect="1"/>
          </p:cNvPicPr>
          <p:nvPr/>
        </p:nvPicPr>
        <p:blipFill>
          <a:blip r:embed="rId2"/>
          <a:stretch>
            <a:fillRect/>
          </a:stretch>
        </p:blipFill>
        <p:spPr>
          <a:xfrm>
            <a:off x="2279706" y="1117728"/>
            <a:ext cx="4584589" cy="2908044"/>
          </a:xfrm>
          <a:prstGeom prst="rect">
            <a:avLst/>
          </a:prstGeom>
        </p:spPr>
      </p:pic>
    </p:spTree>
    <p:extLst>
      <p:ext uri="{BB962C8B-B14F-4D97-AF65-F5344CB8AC3E}">
        <p14:creationId xmlns:p14="http://schemas.microsoft.com/office/powerpoint/2010/main" val="3718332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15088"/>
            <a:ext cx="8785101" cy="367200"/>
          </a:xfrm>
        </p:spPr>
        <p:txBody>
          <a:bodyPr/>
          <a:lstStyle/>
          <a:p>
            <a:r>
              <a:rPr lang="en-US" dirty="0"/>
              <a:t>Percentage of </a:t>
            </a:r>
            <a:r>
              <a:rPr lang="en-US" dirty="0" err="1"/>
              <a:t>HeSCare</a:t>
            </a:r>
            <a:r>
              <a:rPr lang="en-US" dirty="0"/>
              <a:t> sector establishments that regularly carry out workplace risk assessments, </a:t>
            </a:r>
            <a:r>
              <a:rPr lang="en-US" sz="1200" dirty="0"/>
              <a:t>by country, EU-27 (+ CH, IS and NO), 2019 (%)</a:t>
            </a:r>
            <a:endParaRPr lang="el-GR" sz="1200" dirty="0"/>
          </a:p>
        </p:txBody>
      </p:sp>
      <p:pic>
        <p:nvPicPr>
          <p:cNvPr id="7" name="Content Placeholder 6">
            <a:extLst>
              <a:ext uri="{FF2B5EF4-FFF2-40B4-BE49-F238E27FC236}">
                <a16:creationId xmlns:a16="http://schemas.microsoft.com/office/drawing/2014/main" id="{36D12EBE-38AF-CC39-1E6F-345B28E27381}"/>
              </a:ext>
            </a:extLst>
          </p:cNvPr>
          <p:cNvPicPr>
            <a:picLocks noGrp="1" noChangeAspect="1"/>
          </p:cNvPicPr>
          <p:nvPr>
            <p:ph sz="half" idx="1"/>
          </p:nvPr>
        </p:nvPicPr>
        <p:blipFill>
          <a:blip r:embed="rId3"/>
          <a:stretch>
            <a:fillRect/>
          </a:stretch>
        </p:blipFill>
        <p:spPr>
          <a:xfrm>
            <a:off x="1743914" y="836612"/>
            <a:ext cx="5656172" cy="3103289"/>
          </a:xfrm>
          <a:prstGeom prst="rect">
            <a:avLst/>
          </a:prstGeom>
        </p:spPr>
      </p:pic>
      <p:sp>
        <p:nvSpPr>
          <p:cNvPr id="5" name="TextBox 4">
            <a:extLst>
              <a:ext uri="{FF2B5EF4-FFF2-40B4-BE49-F238E27FC236}">
                <a16:creationId xmlns:a16="http://schemas.microsoft.com/office/drawing/2014/main" id="{08D30882-EA94-2156-4EBA-D9E4EC26E0C5}"/>
              </a:ext>
            </a:extLst>
          </p:cNvPr>
          <p:cNvSpPr txBox="1"/>
          <p:nvPr/>
        </p:nvSpPr>
        <p:spPr>
          <a:xfrm>
            <a:off x="1835696" y="4011910"/>
            <a:ext cx="5656172" cy="713016"/>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based on ESENER-2019</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establishments in the EU-27, Switzerland, Iceland and Norway.</a:t>
            </a:r>
          </a:p>
          <a:p>
            <a:pPr algn="r"/>
            <a:r>
              <a:rPr lang="en-GB" sz="900" dirty="0">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latin typeface="Arial" panose="020B0604020202020204" pitchFamily="34" charset="0"/>
                <a:ea typeface="Times New Roman" panose="02020603050405020304" pitchFamily="18" charset="0"/>
                <a:cs typeface="Times New Roman" panose="02020603050405020304" pitchFamily="18" charset="0"/>
              </a:rPr>
              <a:t>HeSCare</a:t>
            </a:r>
            <a:r>
              <a:rPr lang="en-GB" sz="900" dirty="0">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9670253"/>
      </p:ext>
    </p:extLst>
  </p:cSld>
  <p:clrMapOvr>
    <a:masterClrMapping/>
  </p:clrMapOvr>
</p:sld>
</file>

<file path=ppt/theme/theme1.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Digitalisation.potx" id="{18CD563D-7897-4809-8C15-3EB4C62DC23F}" vid="{30267990-E7BA-4EDA-9E82-EB3FB880EC5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humbnail xmlns="8ff776d3-3935-446d-9b58-5f948a54451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881DB25DE12134B97E5D1F249AA49F3" ma:contentTypeVersion="3" ma:contentTypeDescription="Create a new document." ma:contentTypeScope="" ma:versionID="8819d8c382f1ccb0f51d0b0325587fea">
  <xsd:schema xmlns:xsd="http://www.w3.org/2001/XMLSchema" xmlns:xs="http://www.w3.org/2001/XMLSchema" xmlns:p="http://schemas.microsoft.com/office/2006/metadata/properties" xmlns:ns2="8ff776d3-3935-446d-9b58-5f948a54451a" targetNamespace="http://schemas.microsoft.com/office/2006/metadata/properties" ma:root="true" ma:fieldsID="e0ed3bb6093dfbe8534c11825221adca" ns2:_="">
    <xsd:import namespace="8ff776d3-3935-446d-9b58-5f948a54451a"/>
    <xsd:element name="properties">
      <xsd:complexType>
        <xsd:sequence>
          <xsd:element name="documentManagement">
            <xsd:complexType>
              <xsd:all>
                <xsd:element ref="ns2:MediaServiceMetadata" minOccurs="0"/>
                <xsd:element ref="ns2:MediaServiceFastMetadata" minOccurs="0"/>
                <xsd:element ref="ns2:Thumbnai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f776d3-3935-446d-9b58-5f948a5445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Thumbnail" ma:index="10" nillable="true" ma:displayName="Thumbnail" ma:internalName="Thumbnail">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65F18F7-C93D-4767-BF97-BFB3C3482F41}">
  <ds:schemaRefs>
    <ds:schemaRef ds:uri="http://schemas.microsoft.com/sharepoint/v3/contenttype/forms"/>
  </ds:schemaRefs>
</ds:datastoreItem>
</file>

<file path=customXml/itemProps2.xml><?xml version="1.0" encoding="utf-8"?>
<ds:datastoreItem xmlns:ds="http://schemas.openxmlformats.org/officeDocument/2006/customXml" ds:itemID="{3776D2AE-02AE-4576-9317-EE22174B56E5}">
  <ds:schemaRefs>
    <ds:schemaRef ds:uri="http://www.w3.org/XML/1998/namespace"/>
    <ds:schemaRef ds:uri="http://purl.org/dc/dcmitype/"/>
    <ds:schemaRef ds:uri="http://purl.org/dc/elements/1.1/"/>
    <ds:schemaRef ds:uri="http://schemas.openxmlformats.org/package/2006/metadata/core-properties"/>
    <ds:schemaRef ds:uri="http://purl.org/dc/terms/"/>
    <ds:schemaRef ds:uri="http://schemas.microsoft.com/office/2006/documentManagement/types"/>
    <ds:schemaRef ds:uri="8ff776d3-3935-446d-9b58-5f948a54451a"/>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C37D35CD-42AE-4B3A-AE39-05AE07B6F9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ff776d3-3935-446d-9b58-5f948a5445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EUOSHA Digitalisation</Template>
  <TotalTime>3222</TotalTime>
  <Words>3654</Words>
  <Application>Microsoft Office PowerPoint</Application>
  <PresentationFormat>On-screen Show (16:9)</PresentationFormat>
  <Paragraphs>379</Paragraphs>
  <Slides>67</Slides>
  <Notes>36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67</vt:i4>
      </vt:variant>
    </vt:vector>
  </HeadingPairs>
  <TitlesOfParts>
    <vt:vector size="73" baseType="lpstr">
      <vt:lpstr>Aptos</vt:lpstr>
      <vt:lpstr>Arial</vt:lpstr>
      <vt:lpstr>Calibri</vt:lpstr>
      <vt:lpstr>Courier New</vt:lpstr>
      <vt:lpstr>Wingdings</vt:lpstr>
      <vt:lpstr>EUOSHA Research - Wide</vt:lpstr>
      <vt:lpstr>Health and Social Care (HeSCare) sector - OSH in figures </vt:lpstr>
      <vt:lpstr>Introduction</vt:lpstr>
      <vt:lpstr>Introduction: related PPTs</vt:lpstr>
      <vt:lpstr>Introduction: data sources / surveys</vt:lpstr>
      <vt:lpstr>Main subsectors comprising health and social care activities  (NACE rev 2)</vt:lpstr>
      <vt:lpstr>Percentage of establishments that regularly carry out workplace risk assessments, by sector, EU-27, 2019 (%)</vt:lpstr>
      <vt:lpstr>Percentage of HeSCare sector establishments that regularly carry out workplace risk assessments, by subsector, EU-27, 2019 (%)</vt:lpstr>
      <vt:lpstr>Percentage of HeSCare sector establishments that regularly carry out workplace risk assessments, by size, EU-27, 2019 (%)</vt:lpstr>
      <vt:lpstr>Percentage of HeSCare sector establishments that regularly carry out workplace risk assessments, by country, EU-27 (+ CH, IS and NO), 2019 (%)</vt:lpstr>
      <vt:lpstr>Responsibility within HeSCare sector establishments for conducting workplace risk assessments, by subsector, EU-27, 2019 (%)</vt:lpstr>
      <vt:lpstr>Responsibility within HeSCare sector establishments for conducting workplace risk assessments, by size, EU-27, 2019 (%)</vt:lpstr>
      <vt:lpstr>Topics that are routinely evaluated in HeSCare sector establishements workplace risk assessments, by subsector, EU-27, 2019 (%)</vt:lpstr>
      <vt:lpstr>Percentage of establishments that indicate risk assessments cover workplaces at home, by sector, EU-27, 2019 (%)</vt:lpstr>
      <vt:lpstr>Percentage of HeSCare sector establishments that indicate risk assessments cover workplaces at home, by subsector, EU-27, 2019 (%)</vt:lpstr>
      <vt:lpstr>Percentage of HeSCare sector establishments that indicate risk assessments cover workplaces at home, by size, EU-27, 2019 (%)</vt:lpstr>
      <vt:lpstr>Percentage of HeSCare sector establishments that indicate risk assessments cover workplaces at home, by size, EU-27, 2014 and 2019 (%)</vt:lpstr>
      <vt:lpstr>Reasons why workplace risk assessments are not regularly carried out  by sector, EU-27, 2019 (%)</vt:lpstr>
      <vt:lpstr>Reasons why workplace risk assessments are not regularly carried out  by subsector, EU-27, 2019 (%)</vt:lpstr>
      <vt:lpstr>Prevention measures for MSDs taken by HeSCare sector establishments in the last 3 years, by subsector, EU-27, 2019 </vt:lpstr>
      <vt:lpstr>Prevention measures for MSDs taken by HeSCare sector establishments in the last 3 years, EU-27, 2014 and 2019 (%)</vt:lpstr>
      <vt:lpstr>Prevention measures for MSDs taken by HeSCare sector establishments in the last 3 years, by size, EU-27, 2019 (%)</vt:lpstr>
      <vt:lpstr>Prevention measures taken by HeSCare sector establishments to prevent psychosocial risks in the last 3 years, by subsector, EU-27, 2019 (%)</vt:lpstr>
      <vt:lpstr>Prevention measures taken by HeSCare sector establishments to prevent psychosocial risks in the last 3 years, by size, EU-27, 2019 (%)</vt:lpstr>
      <vt:lpstr>Prevention measures taken by HeSCare sector establishments in the last 3 years EU-27, 2014 and 2019 (%)</vt:lpstr>
      <vt:lpstr>Percentage of workers indicating the following initiatives were available at their workplace, by sector, EU-27, 2022</vt:lpstr>
      <vt:lpstr>Formal procedures taken by HeSCare sector establishments to prevent psychosocial risks, by subsector, EU-27, 2019 (%)</vt:lpstr>
      <vt:lpstr>Formal procedures taken by HeSCare sector establishments to prevent psychosocial risks, by size, EU-27, 2019 (%)</vt:lpstr>
      <vt:lpstr>Formal procedures taken by HeSCare sector establishments to prevent psychosocial risks, by size, EU-27, 2014 and 2019 (%)</vt:lpstr>
      <vt:lpstr>Percentage of HeSCare sector establishments with a presence of a plan to prevent work-related stress, by country, EU-27 (+ CH, IS and NO), 2019 (%)</vt:lpstr>
      <vt:lpstr>Percentage of HeSCare sector establishments with a procedure to deal with cases of bullying and harassment, by country, EU-27 (+CH, IS and NO), 2019 (%)</vt:lpstr>
      <vt:lpstr>Percentage of HeSCare sector establishments with a procedure to deal with cases of threats, abuse or assaults by external persons  by country, EU-27 (+CH, IS and NO), 2019 (%)</vt:lpstr>
      <vt:lpstr>Percentage of establishments in which employees have been involved in identifying measures to reduce work-related stress, by sector, EU-27, 2019 (%)</vt:lpstr>
      <vt:lpstr>Percentage of HeSCare sector establishments that suggest that psychosocial risks are more difficult to address than other risks, by subsector, EU-27, 2019 (%)</vt:lpstr>
      <vt:lpstr>Percentage of HeSCare sector establishments that suggest that psychosocial risks are more difficult to address than other risks, by size, EU-27, 2019 (%)</vt:lpstr>
      <vt:lpstr>Establishments indicating measures for health promotion by sector,  EU-27, 2019 (%)</vt:lpstr>
      <vt:lpstr>HeSCare sector establishments indicating measures for health promotion by subsector, EU-27, 2019 (%)</vt:lpstr>
      <vt:lpstr>HesCare sector establishments indicating measures for health promotion by size, EU-27, 2019 (%)</vt:lpstr>
      <vt:lpstr>Percentage of HeSCare sector establishments that arrange regular medical examinations to monitor the health of employees, by subsector, EU-27, 2019 (%)</vt:lpstr>
      <vt:lpstr>Percentage of HeSCare sector establishments that arrange regular medical examinations to monitor the health of employees, by size, EU-27, 2019 (%)</vt:lpstr>
      <vt:lpstr>Percentage of HeSCare sector establishments that arrange regular medical examinations to monitor the health of employees, by country, EU-27 (+CH, IS and NO), 2019 (%)</vt:lpstr>
      <vt:lpstr>Percentage of HeSCare sector establishments which indicate health and safety services used (in-house or contracted externally), by subsector, EU-27, 2019 (%)</vt:lpstr>
      <vt:lpstr>Health and safety services used (in-house or contracted externally) by HeSCare sector establishments, by size, EU-27, 2019 (%)</vt:lpstr>
      <vt:lpstr>Percentage of HeSCare establishments that have used the services of any external provider to support them in their health and safety tasks in the last three years, by size, EU-27, 2019 (%)</vt:lpstr>
      <vt:lpstr>Percentage of HeSCare establishments that have used the services of any external provider to support them in their health and safety tasks in the last three years, by size, EU-27, 2019 (%)</vt:lpstr>
      <vt:lpstr>Percentage of HeSCare sector establishments that have used the services of any external provider to support them in their health and safety tasks, by country, EU-27 (+ CH, IS and NO), 2019 (%)</vt:lpstr>
      <vt:lpstr>Percentage of HeSCare sector establishments that used health and safety information from external organisations, by organisation, EU-27, 2019 (%)</vt:lpstr>
      <vt:lpstr>Percentage of HeSCare sector establishments that used health and safety information from external organisations, by subsector, EU-27, 2019 (%)</vt:lpstr>
      <vt:lpstr>Percentage of establishments in the HeSCare sector that used health and safety information from external organisations, by size, EU-27, 2019 (%)</vt:lpstr>
      <vt:lpstr>Percentage of establishments in which health and safety issues are discussed regularly at the top level of management, by sector, EU-27, 2019 (%)</vt:lpstr>
      <vt:lpstr>Percentage of HeSCare sector establishments tin which health and safety issues are discussed regularly at the top level of management, by subsector, EU-27, 2019 (%)</vt:lpstr>
      <vt:lpstr>Percentage of HeSCare sector establishments in which health and safety issues are discussed regularly at the top level of management, by country, EU-27 (+CH, IS and NO), 2019 (%)</vt:lpstr>
      <vt:lpstr>Percentage of establishments in which health and safety issues are discussed regularly in staff or team meetings, by sector, EU-27, 2019 (%)</vt:lpstr>
      <vt:lpstr>Percentage of HeSCare sector establishments in which health and safety issues are discussed regularly in staff or team meetings, by subsector, EU-27, 2019 (%)</vt:lpstr>
      <vt:lpstr>Percentage of HeSCare sector establishments in which health and safety issues are discussed regularly in staff or team meetings, by size, EU-27, 2019 (%)</vt:lpstr>
      <vt:lpstr>Percentage of HeSCare sector establishments in which health and safety issues are discussed regularly in staff or team meetings, by country, EU-27 (+ CH, IS and NO), 2019 (%)</vt:lpstr>
      <vt:lpstr>Percentage of HeSCare sector establishments in which team leaders and line managers receive any training on how to manage health and safety in their teams by subsector, EU-27, 2019 (%)</vt:lpstr>
      <vt:lpstr>Percentage of HeSCare sector establishments in which team leaders and line managers receive any training on how to manage health and safety in their teams by size, EU-27, 2019 (%)</vt:lpstr>
      <vt:lpstr>Percentage of HeSCare sector establishments in which team leaders and line managers receive any training on how to manage health and safety in their teams by country, EU-27 (+CH, IS and NO), 2019 (%)</vt:lpstr>
      <vt:lpstr>Percentage of HeSCare sector establishments where the health and safety representatives were provided with any training during work time to help them perform their health and safety duties, by subsector, EU-27, 2019 (%)</vt:lpstr>
      <vt:lpstr>Percentage of HeSCare sector establishments where the health and safety representatives were provided with any training during work time to help them perform their health and safety duties, by size, EU-27, 2019 (%)</vt:lpstr>
      <vt:lpstr>OSH-related topics on which training has been provided to employees by sector, EU-27, 2019 (%)</vt:lpstr>
      <vt:lpstr>OSH-related topics on which training has been provided to employees in the HeSCare sector establishments, by subsector, EU-27, 2019 (%)</vt:lpstr>
      <vt:lpstr>OSH-related topics on which training has been provided to employees in HeSCare sector establishments, by size, EU-27, 2019 (%)</vt:lpstr>
      <vt:lpstr>Whether training to employees on OSH-related topics is provided in other languages by sector, EU-27, 2019 (%)</vt:lpstr>
      <vt:lpstr>Whether training to employees in HeSCare sector establishments on OSH-related topics is provided in other languages, EU-27, 2019 (%)</vt:lpstr>
      <vt:lpstr>PowerPoint Presentation</vt:lpstr>
      <vt:lpstr>PowerPoint Presentation</vt:lpstr>
    </vt:vector>
  </TitlesOfParts>
  <Company>EU-OSHA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Estelle VIARD</dc:creator>
  <cp:lastModifiedBy>EU-OSHA</cp:lastModifiedBy>
  <cp:revision>318</cp:revision>
  <cp:lastPrinted>2023-05-25T12:29:16Z</cp:lastPrinted>
  <dcterms:created xsi:type="dcterms:W3CDTF">2023-05-05T09:22:09Z</dcterms:created>
  <dcterms:modified xsi:type="dcterms:W3CDTF">2024-10-31T08:16:04Z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0x0101001881DB25DE12134B97E5D1F249AA49F3</vt:lpwstr>
  </property>
</Properties>
</file>